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Rubik" panose="020B0604020202020204" charset="-79"/>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1310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924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58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058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4368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935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545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104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260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962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511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091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694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673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1043550" y="2313793"/>
            <a:ext cx="6868826" cy="39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dirty="0">
                <a:solidFill>
                  <a:srgbClr val="0F2030"/>
                </a:solidFill>
                <a:latin typeface="Rubik"/>
                <a:ea typeface="Rubik"/>
                <a:cs typeface="Rubik"/>
                <a:sym typeface="Rubik"/>
              </a:rPr>
              <a:t>Tipos de </a:t>
            </a:r>
            <a:r>
              <a:rPr lang="es-AR" sz="2400" dirty="0" err="1">
                <a:solidFill>
                  <a:srgbClr val="0F2030"/>
                </a:solidFill>
                <a:latin typeface="Rubik"/>
                <a:ea typeface="Rubik"/>
                <a:cs typeface="Rubik"/>
                <a:sym typeface="Rubik"/>
              </a:rPr>
              <a:t>API’s</a:t>
            </a:r>
            <a:r>
              <a:rPr lang="es-AR" sz="2400" dirty="0">
                <a:solidFill>
                  <a:srgbClr val="0F2030"/>
                </a:solidFill>
                <a:latin typeface="Rubik"/>
                <a:ea typeface="Rubik"/>
                <a:cs typeface="Rubik"/>
                <a:sym typeface="Rubik"/>
              </a:rPr>
              <a:t> y Formatos de Respuesta</a:t>
            </a:r>
            <a:endParaRPr sz="2400" b="0" i="0" u="none" strike="noStrike" cap="none" dirty="0">
              <a:solidFill>
                <a:srgbClr val="0F2030"/>
              </a:solidFill>
              <a:latin typeface="Rubik"/>
              <a:ea typeface="Rubik"/>
              <a:cs typeface="Rubik"/>
              <a:sym typeface="Rubik"/>
            </a:endParaRPr>
          </a:p>
        </p:txBody>
      </p:sp>
      <p:sp>
        <p:nvSpPr>
          <p:cNvPr id="55" name="Google Shape;55;p13"/>
          <p:cNvSpPr/>
          <p:nvPr/>
        </p:nvSpPr>
        <p:spPr>
          <a:xfrm>
            <a:off x="1123625" y="2199425"/>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3"/>
          <p:cNvSpPr txBox="1"/>
          <p:nvPr/>
        </p:nvSpPr>
        <p:spPr>
          <a:xfrm>
            <a:off x="1043550" y="2771625"/>
            <a:ext cx="3748500" cy="17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MX" sz="1400" b="0" i="0" u="none" strike="noStrike" cap="none" dirty="0">
                <a:solidFill>
                  <a:srgbClr val="0F2030"/>
                </a:solidFill>
                <a:latin typeface="Rubik"/>
                <a:ea typeface="Rubik"/>
                <a:cs typeface="Rubik"/>
                <a:sym typeface="Rubik"/>
              </a:rPr>
              <a:t>SOAP y REST</a:t>
            </a:r>
            <a:endParaRPr sz="1400" b="0" i="0" u="none" strike="noStrike" cap="none" dirty="0">
              <a:solidFill>
                <a:srgbClr val="0F2030"/>
              </a:solidFill>
              <a:latin typeface="Rubik"/>
              <a:ea typeface="Rubik"/>
              <a:cs typeface="Rubik"/>
              <a:sym typeface="Rubik"/>
            </a:endParaRPr>
          </a:p>
        </p:txBody>
      </p:sp>
      <p:sp>
        <p:nvSpPr>
          <p:cNvPr id="57" name="Google Shape;57;p13"/>
          <p:cNvSpPr txBox="1"/>
          <p:nvPr/>
        </p:nvSpPr>
        <p:spPr>
          <a:xfrm>
            <a:off x="1043550" y="1717525"/>
            <a:ext cx="3305400" cy="17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4CA8F8"/>
                </a:solidFill>
                <a:latin typeface="Rubik"/>
                <a:ea typeface="Rubik"/>
                <a:cs typeface="Rubik"/>
                <a:sym typeface="Rubik"/>
              </a:rPr>
              <a:t>D E S A R R O L L O   W E B   F U L L   S T A C K</a:t>
            </a:r>
            <a:endParaRPr sz="1000" b="0" i="0" u="none" strike="noStrike" cap="none">
              <a:solidFill>
                <a:srgbClr val="4CA8F8"/>
              </a:solidFill>
              <a:latin typeface="Rubik"/>
              <a:ea typeface="Rubik"/>
              <a:cs typeface="Rubik"/>
              <a:sym typeface="Rubik"/>
            </a:endParaRPr>
          </a:p>
        </p:txBody>
      </p:sp>
      <p:sp>
        <p:nvSpPr>
          <p:cNvPr id="58" name="Google Shape;58;p13"/>
          <p:cNvSpPr txBox="1"/>
          <p:nvPr/>
        </p:nvSpPr>
        <p:spPr>
          <a:xfrm>
            <a:off x="6117100" y="4188275"/>
            <a:ext cx="2142900" cy="179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a:solidFill>
                  <a:srgbClr val="ACACAC"/>
                </a:solidFill>
                <a:latin typeface="Rubik"/>
                <a:ea typeface="Rubik"/>
                <a:cs typeface="Rubik"/>
                <a:sym typeface="Rubik"/>
              </a:rPr>
              <a:t>DWFS COR-8</a:t>
            </a:r>
            <a:endParaRPr sz="1000" b="0" i="0" u="none" strike="noStrike" cap="none">
              <a:solidFill>
                <a:srgbClr val="ACACAC"/>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TIPOS DE API</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Imaginemos una app que tiene conversaciones y estas conversaciones necesitan ser empezadas, terminadas, interrumpidas o canceladas. </a:t>
            </a:r>
            <a:r>
              <a:rPr lang="es-MX" sz="1800" dirty="0" err="1">
                <a:solidFill>
                  <a:srgbClr val="666666"/>
                </a:solidFill>
                <a:latin typeface="Rubik"/>
                <a:ea typeface="Rubik"/>
                <a:cs typeface="Rubik"/>
                <a:sym typeface="Rubik"/>
              </a:rPr>
              <a:t>Whatsapp</a:t>
            </a:r>
            <a:r>
              <a:rPr lang="es-MX" sz="1800" dirty="0">
                <a:solidFill>
                  <a:srgbClr val="666666"/>
                </a:solidFill>
                <a:latin typeface="Rubik"/>
                <a:ea typeface="Rubik"/>
                <a:cs typeface="Rubik"/>
                <a:sym typeface="Rubik"/>
              </a:rPr>
              <a:t>, Messenger.</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Estas acciones son difíciles de implementar de manera clara por una API REST. En este caso, deberíamos usar un API basada en SOAP o RPC.</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491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4635988" cy="161423"/>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RESPUESTA DE SOAP</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endParaRPr sz="1800" dirty="0">
              <a:solidFill>
                <a:srgbClr val="666666"/>
              </a:solidFill>
              <a:latin typeface="Rubik"/>
              <a:ea typeface="Rubik"/>
              <a:cs typeface="Rubik"/>
              <a:sym typeface="Rubik"/>
            </a:endParaRPr>
          </a:p>
        </p:txBody>
      </p:sp>
      <p:pic>
        <p:nvPicPr>
          <p:cNvPr id="1026" name="Picture 2">
            <a:extLst>
              <a:ext uri="{FF2B5EF4-FFF2-40B4-BE49-F238E27FC236}">
                <a16:creationId xmlns:a16="http://schemas.microsoft.com/office/drawing/2014/main" id="{A8065922-650F-4417-A729-3BF045463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394" y="1861188"/>
            <a:ext cx="209550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CC7BE73E-B5F4-4CB2-8D2D-B98855075BAD}"/>
              </a:ext>
            </a:extLst>
          </p:cNvPr>
          <p:cNvPicPr>
            <a:picLocks noChangeAspect="1"/>
          </p:cNvPicPr>
          <p:nvPr/>
        </p:nvPicPr>
        <p:blipFill>
          <a:blip r:embed="rId5"/>
          <a:stretch>
            <a:fillRect/>
          </a:stretch>
        </p:blipFill>
        <p:spPr>
          <a:xfrm>
            <a:off x="3838575" y="1254642"/>
            <a:ext cx="4242375" cy="3792426"/>
          </a:xfrm>
          <a:prstGeom prst="rect">
            <a:avLst/>
          </a:prstGeom>
        </p:spPr>
      </p:pic>
    </p:spTree>
    <p:extLst>
      <p:ext uri="{BB962C8B-B14F-4D97-AF65-F5344CB8AC3E}">
        <p14:creationId xmlns:p14="http://schemas.microsoft.com/office/powerpoint/2010/main" val="367253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4635988" cy="161423"/>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RESPUESTA DE SOAP</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endParaRPr sz="1800" dirty="0">
              <a:solidFill>
                <a:srgbClr val="666666"/>
              </a:solidFill>
              <a:latin typeface="Rubik"/>
              <a:ea typeface="Rubik"/>
              <a:cs typeface="Rubik"/>
              <a:sym typeface="Rubik"/>
            </a:endParaRPr>
          </a:p>
        </p:txBody>
      </p:sp>
      <p:pic>
        <p:nvPicPr>
          <p:cNvPr id="3" name="Imagen 2">
            <a:extLst>
              <a:ext uri="{FF2B5EF4-FFF2-40B4-BE49-F238E27FC236}">
                <a16:creationId xmlns:a16="http://schemas.microsoft.com/office/drawing/2014/main" id="{B98D0D5F-B5D8-493C-ACED-0681D6B65F67}"/>
              </a:ext>
            </a:extLst>
          </p:cNvPr>
          <p:cNvPicPr>
            <a:picLocks noChangeAspect="1"/>
          </p:cNvPicPr>
          <p:nvPr/>
        </p:nvPicPr>
        <p:blipFill>
          <a:blip r:embed="rId4"/>
          <a:stretch>
            <a:fillRect/>
          </a:stretch>
        </p:blipFill>
        <p:spPr>
          <a:xfrm>
            <a:off x="1564291" y="1244005"/>
            <a:ext cx="5724525" cy="3686175"/>
          </a:xfrm>
          <a:prstGeom prst="rect">
            <a:avLst/>
          </a:prstGeom>
        </p:spPr>
      </p:pic>
    </p:spTree>
    <p:extLst>
      <p:ext uri="{BB962C8B-B14F-4D97-AF65-F5344CB8AC3E}">
        <p14:creationId xmlns:p14="http://schemas.microsoft.com/office/powerpoint/2010/main" val="195229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4635988" cy="161423"/>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RESPUESTA DE JSON</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endParaRPr sz="1800" dirty="0">
              <a:solidFill>
                <a:srgbClr val="666666"/>
              </a:solidFill>
              <a:latin typeface="Rubik"/>
              <a:ea typeface="Rubik"/>
              <a:cs typeface="Rubik"/>
              <a:sym typeface="Rubik"/>
            </a:endParaRPr>
          </a:p>
        </p:txBody>
      </p:sp>
      <p:pic>
        <p:nvPicPr>
          <p:cNvPr id="4" name="Imagen 3">
            <a:extLst>
              <a:ext uri="{FF2B5EF4-FFF2-40B4-BE49-F238E27FC236}">
                <a16:creationId xmlns:a16="http://schemas.microsoft.com/office/drawing/2014/main" id="{CC2E8827-3508-4D3D-B7E1-9C6CCD91F172}"/>
              </a:ext>
            </a:extLst>
          </p:cNvPr>
          <p:cNvPicPr>
            <a:picLocks noChangeAspect="1"/>
          </p:cNvPicPr>
          <p:nvPr/>
        </p:nvPicPr>
        <p:blipFill>
          <a:blip r:embed="rId4"/>
          <a:stretch>
            <a:fillRect/>
          </a:stretch>
        </p:blipFill>
        <p:spPr>
          <a:xfrm>
            <a:off x="1880021" y="1171050"/>
            <a:ext cx="5383957" cy="3686840"/>
          </a:xfrm>
          <a:prstGeom prst="rect">
            <a:avLst/>
          </a:prstGeom>
        </p:spPr>
      </p:pic>
    </p:spTree>
    <p:extLst>
      <p:ext uri="{BB962C8B-B14F-4D97-AF65-F5344CB8AC3E}">
        <p14:creationId xmlns:p14="http://schemas.microsoft.com/office/powerpoint/2010/main" val="297377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4635988" cy="161423"/>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RESPUESTA DE JSON</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Un JSON es una cadena cuyo formato recuerda al de los objetos literales JavaScript. Es posible incluir los mismos tipos de datos básicos dentro de un JSON que en un objeto estándar de JavaScript - cadenas, números, arreglos, booleanos, y otros literales de objeto. </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28979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4635988" cy="161423"/>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RESPUESTA DE JSON</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JSON es sólo un formato de datos — contiene sólo propiedades, no métodos.</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JSON requiere usar comillas dobles para las cadenas y los nombres de propiedades. Las comillas simples no son válidas.</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A diferencia del código JavaScript en que las propiedades del objeto pueden no estar entre comillas, en JSON, sólo las cadenas entre comillas pueden ser utilizadas como propiedades.</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204638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4635988" cy="161423"/>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EJERCITACIÓN</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Llamar a dos </a:t>
            </a:r>
            <a:r>
              <a:rPr lang="es-MX" sz="1800" dirty="0" err="1">
                <a:solidFill>
                  <a:srgbClr val="666666"/>
                </a:solidFill>
                <a:latin typeface="Rubik"/>
                <a:ea typeface="Rubik"/>
                <a:cs typeface="Rubik"/>
                <a:sym typeface="Rubik"/>
              </a:rPr>
              <a:t>API’s</a:t>
            </a:r>
            <a:r>
              <a:rPr lang="es-MX" sz="1800" dirty="0">
                <a:solidFill>
                  <a:srgbClr val="666666"/>
                </a:solidFill>
                <a:latin typeface="Rubik"/>
                <a:ea typeface="Rubik"/>
                <a:cs typeface="Rubik"/>
                <a:sym typeface="Rubik"/>
              </a:rPr>
              <a:t>.</a:t>
            </a:r>
          </a:p>
          <a:p>
            <a:pPr lvl="0">
              <a:buClr>
                <a:schemeClr val="dk1"/>
              </a:buClr>
              <a:buSzPts val="1100"/>
            </a:pPr>
            <a:endParaRPr lang="es-MX" sz="1800" dirty="0">
              <a:solidFill>
                <a:srgbClr val="666666"/>
              </a:solidFill>
              <a:latin typeface="Rubik"/>
              <a:ea typeface="Rubik"/>
              <a:cs typeface="Rubik"/>
              <a:sym typeface="Rubik"/>
            </a:endParaRPr>
          </a:p>
          <a:p>
            <a:pPr marL="285750" lvl="0" indent="-285750">
              <a:buClr>
                <a:schemeClr val="dk1"/>
              </a:buClr>
              <a:buSzPts val="1100"/>
              <a:buFontTx/>
              <a:buChar char="-"/>
            </a:pPr>
            <a:r>
              <a:rPr lang="es-MX" sz="1800" dirty="0">
                <a:solidFill>
                  <a:srgbClr val="666666"/>
                </a:solidFill>
                <a:latin typeface="Rubik"/>
                <a:ea typeface="Rubik"/>
                <a:cs typeface="Rubik"/>
                <a:sym typeface="Rubik"/>
              </a:rPr>
              <a:t>REST</a:t>
            </a:r>
          </a:p>
          <a:p>
            <a:pPr marL="285750" lvl="0" indent="-285750">
              <a:buClr>
                <a:schemeClr val="dk1"/>
              </a:buClr>
              <a:buSzPts val="1100"/>
              <a:buFontTx/>
              <a:buChar char="-"/>
            </a:pPr>
            <a:r>
              <a:rPr lang="es-MX" sz="1800" dirty="0">
                <a:solidFill>
                  <a:srgbClr val="666666"/>
                </a:solidFill>
                <a:latin typeface="Rubik"/>
                <a:ea typeface="Rubik"/>
                <a:cs typeface="Rubik"/>
                <a:sym typeface="Rubik"/>
              </a:rPr>
              <a:t>SOAP</a:t>
            </a:r>
          </a:p>
          <a:p>
            <a:pPr marL="285750" lvl="0" indent="-285750">
              <a:buClr>
                <a:schemeClr val="dk1"/>
              </a:buClr>
              <a:buSzPts val="1100"/>
              <a:buFontTx/>
              <a:buChar char="-"/>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Identificar </a:t>
            </a:r>
            <a:r>
              <a:rPr lang="es-MX" sz="1800">
                <a:solidFill>
                  <a:srgbClr val="666666"/>
                </a:solidFill>
                <a:latin typeface="Rubik"/>
                <a:ea typeface="Rubik"/>
                <a:cs typeface="Rubik"/>
                <a:sym typeface="Rubik"/>
              </a:rPr>
              <a:t>su estructura</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300460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dirty="0">
                <a:solidFill>
                  <a:srgbClr val="0F2030"/>
                </a:solidFill>
                <a:latin typeface="Rubik"/>
                <a:ea typeface="Rubik"/>
                <a:cs typeface="Rubik"/>
                <a:sym typeface="Rubik"/>
              </a:rPr>
              <a:t>REST</a:t>
            </a:r>
            <a:endParaRPr sz="2400" b="0" i="0" u="none" strike="noStrike" cap="none" dirty="0">
              <a:solidFill>
                <a:srgbClr val="0F2030"/>
              </a:solidFill>
              <a:latin typeface="Rubik"/>
              <a:ea typeface="Rubik"/>
              <a:cs typeface="Rubik"/>
              <a:sym typeface="Rubik"/>
            </a:endParaRP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0990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dirty="0">
                <a:solidFill>
                  <a:srgbClr val="666666"/>
                </a:solidFill>
                <a:latin typeface="Rubik"/>
                <a:ea typeface="Rubik"/>
                <a:cs typeface="Rubik"/>
                <a:sym typeface="Rubik"/>
              </a:rPr>
              <a:t>REST (transferencia de estado representacional) es un tipo de arquitectura de desarrollo web que se apoya totalmente en el estándar HTTP.</a:t>
            </a:r>
          </a:p>
          <a:p>
            <a:pPr lvl="0">
              <a:buClr>
                <a:schemeClr val="dk1"/>
              </a:buClr>
              <a:buSzPts val="1100"/>
            </a:pPr>
            <a:endParaRPr lang="es-MX" dirty="0">
              <a:solidFill>
                <a:srgbClr val="666666"/>
              </a:solidFill>
              <a:latin typeface="Rubik"/>
              <a:ea typeface="Rubik"/>
              <a:cs typeface="Rubik"/>
              <a:sym typeface="Rubik"/>
            </a:endParaRPr>
          </a:p>
          <a:p>
            <a:pPr lvl="0">
              <a:buClr>
                <a:schemeClr val="dk1"/>
              </a:buClr>
              <a:buSzPts val="1100"/>
            </a:pPr>
            <a:r>
              <a:rPr lang="es-MX" dirty="0">
                <a:solidFill>
                  <a:srgbClr val="666666"/>
                </a:solidFill>
                <a:latin typeface="Rubik"/>
                <a:ea typeface="Rubik"/>
                <a:cs typeface="Rubik"/>
                <a:sym typeface="Rubik"/>
              </a:rPr>
              <a:t>Para que un API sea REST debe cumplir unos requisitos:</a:t>
            </a:r>
          </a:p>
          <a:p>
            <a:pPr lvl="0">
              <a:buClr>
                <a:schemeClr val="dk1"/>
              </a:buClr>
              <a:buSzPts val="1100"/>
            </a:pPr>
            <a:endParaRPr lang="es-MX" dirty="0">
              <a:solidFill>
                <a:srgbClr val="666666"/>
              </a:solidFill>
              <a:latin typeface="Rubik"/>
              <a:ea typeface="Rubik"/>
              <a:cs typeface="Rubik"/>
              <a:sym typeface="Rubik"/>
            </a:endParaRPr>
          </a:p>
          <a:p>
            <a:pPr marL="285750" lvl="0" indent="-285750">
              <a:buClr>
                <a:schemeClr val="dk1"/>
              </a:buClr>
              <a:buSzPts val="1100"/>
              <a:buFont typeface="Arial" panose="020B0604020202020204" pitchFamily="34" charset="0"/>
              <a:buChar char="•"/>
            </a:pPr>
            <a:r>
              <a:rPr lang="es-MX" dirty="0">
                <a:solidFill>
                  <a:srgbClr val="666666"/>
                </a:solidFill>
                <a:latin typeface="Rubik"/>
                <a:ea typeface="Rubik"/>
                <a:cs typeface="Rubik"/>
                <a:sym typeface="Rubik"/>
              </a:rPr>
              <a:t>No guarda estado entre peticiones.</a:t>
            </a:r>
          </a:p>
          <a:p>
            <a:pPr marL="285750" lvl="0" indent="-285750">
              <a:buClr>
                <a:schemeClr val="dk1"/>
              </a:buClr>
              <a:buSzPts val="1100"/>
              <a:buFont typeface="Arial" panose="020B0604020202020204" pitchFamily="34" charset="0"/>
              <a:buChar char="•"/>
            </a:pPr>
            <a:r>
              <a:rPr lang="es-MX" dirty="0">
                <a:solidFill>
                  <a:srgbClr val="666666"/>
                </a:solidFill>
                <a:latin typeface="Rubik"/>
                <a:ea typeface="Rubik"/>
                <a:cs typeface="Rubik"/>
                <a:sym typeface="Rubik"/>
              </a:rPr>
              <a:t>Uso correcto de las </a:t>
            </a:r>
            <a:r>
              <a:rPr lang="es-MX" dirty="0" err="1">
                <a:solidFill>
                  <a:srgbClr val="666666"/>
                </a:solidFill>
                <a:latin typeface="Rubik"/>
                <a:ea typeface="Rubik"/>
                <a:cs typeface="Rubik"/>
                <a:sym typeface="Rubik"/>
              </a:rPr>
              <a:t>URIs</a:t>
            </a:r>
            <a:r>
              <a:rPr lang="es-MX" dirty="0">
                <a:solidFill>
                  <a:srgbClr val="666666"/>
                </a:solidFill>
                <a:latin typeface="Rubik"/>
                <a:ea typeface="Rubik"/>
                <a:cs typeface="Rubik"/>
                <a:sym typeface="Rubik"/>
              </a:rPr>
              <a:t> (</a:t>
            </a:r>
            <a:r>
              <a:rPr lang="es-MX" dirty="0" err="1">
                <a:solidFill>
                  <a:srgbClr val="666666"/>
                </a:solidFill>
                <a:latin typeface="Rubik"/>
                <a:ea typeface="Rubik"/>
                <a:cs typeface="Rubik"/>
                <a:sym typeface="Rubik"/>
              </a:rPr>
              <a:t>uniform</a:t>
            </a:r>
            <a:r>
              <a:rPr lang="es-MX" dirty="0">
                <a:solidFill>
                  <a:srgbClr val="666666"/>
                </a:solidFill>
                <a:latin typeface="Rubik"/>
                <a:ea typeface="Rubik"/>
                <a:cs typeface="Rubik"/>
                <a:sym typeface="Rubik"/>
              </a:rPr>
              <a:t> </a:t>
            </a:r>
            <a:r>
              <a:rPr lang="es-MX" dirty="0" err="1">
                <a:solidFill>
                  <a:srgbClr val="666666"/>
                </a:solidFill>
                <a:latin typeface="Rubik"/>
                <a:ea typeface="Rubik"/>
                <a:cs typeface="Rubik"/>
                <a:sym typeface="Rubik"/>
              </a:rPr>
              <a:t>resource</a:t>
            </a:r>
            <a:r>
              <a:rPr lang="es-MX" dirty="0">
                <a:solidFill>
                  <a:srgbClr val="666666"/>
                </a:solidFill>
                <a:latin typeface="Rubik"/>
                <a:ea typeface="Rubik"/>
                <a:cs typeface="Rubik"/>
                <a:sym typeface="Rubik"/>
              </a:rPr>
              <a:t> </a:t>
            </a:r>
            <a:r>
              <a:rPr lang="es-MX" dirty="0" err="1">
                <a:solidFill>
                  <a:srgbClr val="666666"/>
                </a:solidFill>
                <a:latin typeface="Rubik"/>
                <a:ea typeface="Rubik"/>
                <a:cs typeface="Rubik"/>
                <a:sym typeface="Rubik"/>
              </a:rPr>
              <a:t>identifier</a:t>
            </a:r>
            <a:r>
              <a:rPr lang="es-MX" dirty="0">
                <a:solidFill>
                  <a:srgbClr val="666666"/>
                </a:solidFill>
                <a:latin typeface="Rubik"/>
                <a:ea typeface="Rubik"/>
                <a:cs typeface="Rubik"/>
                <a:sym typeface="Rubik"/>
              </a:rPr>
              <a:t>).</a:t>
            </a:r>
          </a:p>
          <a:p>
            <a:pPr marL="285750" lvl="0" indent="-285750">
              <a:buClr>
                <a:schemeClr val="dk1"/>
              </a:buClr>
              <a:buSzPts val="1100"/>
              <a:buFont typeface="Arial" panose="020B0604020202020204" pitchFamily="34" charset="0"/>
              <a:buChar char="•"/>
            </a:pPr>
            <a:r>
              <a:rPr lang="es-MX" dirty="0">
                <a:solidFill>
                  <a:srgbClr val="666666"/>
                </a:solidFill>
                <a:latin typeface="Rubik"/>
                <a:ea typeface="Rubik"/>
                <a:cs typeface="Rubik"/>
                <a:sym typeface="Rubik"/>
              </a:rPr>
              <a:t>Uso correcto de HTTP</a:t>
            </a:r>
          </a:p>
          <a:p>
            <a:pPr marL="285750" lvl="0" indent="-285750">
              <a:buClr>
                <a:schemeClr val="dk1"/>
              </a:buClr>
              <a:buSzPts val="1100"/>
              <a:buFont typeface="Arial" panose="020B0604020202020204" pitchFamily="34" charset="0"/>
              <a:buChar char="•"/>
            </a:pPr>
            <a:r>
              <a:rPr lang="es-MX" dirty="0" err="1">
                <a:solidFill>
                  <a:srgbClr val="666666"/>
                </a:solidFill>
                <a:latin typeface="Rubik"/>
                <a:ea typeface="Rubik"/>
                <a:cs typeface="Rubik"/>
                <a:sym typeface="Rubik"/>
              </a:rPr>
              <a:t>Hypermedia</a:t>
            </a:r>
            <a:endParaRPr dirty="0">
              <a:solidFill>
                <a:srgbClr val="666666"/>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dirty="0">
                <a:solidFill>
                  <a:srgbClr val="0F2030"/>
                </a:solidFill>
                <a:latin typeface="Rubik"/>
                <a:ea typeface="Rubik"/>
                <a:cs typeface="Rubik"/>
                <a:sym typeface="Rubik"/>
              </a:rPr>
              <a:t>SOAP</a:t>
            </a:r>
            <a:endParaRPr sz="2400" b="0" i="0" u="none" strike="noStrike" cap="none" dirty="0">
              <a:solidFill>
                <a:srgbClr val="0F2030"/>
              </a:solidFill>
              <a:latin typeface="Rubik"/>
              <a:ea typeface="Rubik"/>
              <a:cs typeface="Rubik"/>
              <a:sym typeface="Rubik"/>
            </a:endParaRP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0990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SOAP (Simple </a:t>
            </a:r>
            <a:r>
              <a:rPr lang="es-MX" sz="1800" dirty="0" err="1">
                <a:solidFill>
                  <a:srgbClr val="666666"/>
                </a:solidFill>
                <a:latin typeface="Rubik"/>
                <a:ea typeface="Rubik"/>
                <a:cs typeface="Rubik"/>
                <a:sym typeface="Rubik"/>
              </a:rPr>
              <a:t>Object</a:t>
            </a:r>
            <a:r>
              <a:rPr lang="es-MX" sz="1800" dirty="0">
                <a:solidFill>
                  <a:srgbClr val="666666"/>
                </a:solidFill>
                <a:latin typeface="Rubik"/>
                <a:ea typeface="Rubik"/>
                <a:cs typeface="Rubik"/>
                <a:sym typeface="Rubik"/>
              </a:rPr>
              <a:t> Access </a:t>
            </a:r>
            <a:r>
              <a:rPr lang="es-MX" sz="1800" dirty="0" err="1">
                <a:solidFill>
                  <a:srgbClr val="666666"/>
                </a:solidFill>
                <a:latin typeface="Rubik"/>
                <a:ea typeface="Rubik"/>
                <a:cs typeface="Rubik"/>
                <a:sym typeface="Rubik"/>
              </a:rPr>
              <a:t>Protocol</a:t>
            </a:r>
            <a:r>
              <a:rPr lang="es-MX" sz="1800" dirty="0">
                <a:solidFill>
                  <a:srgbClr val="666666"/>
                </a:solidFill>
                <a:latin typeface="Rubik"/>
                <a:ea typeface="Rubik"/>
                <a:cs typeface="Rubik"/>
                <a:sym typeface="Rubik"/>
              </a:rPr>
              <a:t>) es un protocolo estándar que define cómo dos objetos en diferentes procesos pueden comunicarse por medio de intercambio de datos XML. No admite otros formatos a diferencia de REST.</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38688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lvl="0">
              <a:buSzPts val="2400"/>
            </a:pPr>
            <a:r>
              <a:rPr lang="es-AR" sz="2400" dirty="0">
                <a:solidFill>
                  <a:srgbClr val="0F2030"/>
                </a:solidFill>
                <a:latin typeface="Rubik"/>
                <a:ea typeface="Rubik"/>
                <a:cs typeface="Rubik"/>
                <a:sym typeface="Rubik"/>
              </a:rPr>
              <a:t>RPC</a:t>
            </a:r>
            <a:endParaRPr sz="2400" b="0" i="0" u="none" strike="noStrike" cap="none" dirty="0">
              <a:solidFill>
                <a:srgbClr val="0F2030"/>
              </a:solidFill>
              <a:latin typeface="Rubik"/>
              <a:ea typeface="Rubik"/>
              <a:cs typeface="Rubik"/>
              <a:sym typeface="Rubik"/>
            </a:endParaRP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RPC (</a:t>
            </a:r>
            <a:r>
              <a:rPr lang="es-MX" sz="1800" dirty="0" err="1">
                <a:solidFill>
                  <a:srgbClr val="666666"/>
                </a:solidFill>
                <a:latin typeface="Rubik"/>
                <a:ea typeface="Rubik"/>
                <a:cs typeface="Rubik"/>
                <a:sym typeface="Rubik"/>
              </a:rPr>
              <a:t>remote</a:t>
            </a:r>
            <a:r>
              <a:rPr lang="es-MX" sz="1800" dirty="0">
                <a:solidFill>
                  <a:srgbClr val="666666"/>
                </a:solidFill>
                <a:latin typeface="Rubik"/>
                <a:ea typeface="Rubik"/>
                <a:cs typeface="Rubik"/>
                <a:sym typeface="Rubik"/>
              </a:rPr>
              <a:t> </a:t>
            </a:r>
            <a:r>
              <a:rPr lang="es-MX" sz="1800" dirty="0" err="1">
                <a:solidFill>
                  <a:srgbClr val="666666"/>
                </a:solidFill>
                <a:latin typeface="Rubik"/>
                <a:ea typeface="Rubik"/>
                <a:cs typeface="Rubik"/>
                <a:sym typeface="Rubik"/>
              </a:rPr>
              <a:t>procedure</a:t>
            </a:r>
            <a:r>
              <a:rPr lang="es-MX" sz="1800" dirty="0">
                <a:solidFill>
                  <a:srgbClr val="666666"/>
                </a:solidFill>
                <a:latin typeface="Rubik"/>
                <a:ea typeface="Rubik"/>
                <a:cs typeface="Rubik"/>
                <a:sym typeface="Rubik"/>
              </a:rPr>
              <a:t> </a:t>
            </a:r>
            <a:r>
              <a:rPr lang="es-MX" sz="1800" dirty="0" err="1">
                <a:solidFill>
                  <a:srgbClr val="666666"/>
                </a:solidFill>
                <a:latin typeface="Rubik"/>
                <a:ea typeface="Rubik"/>
                <a:cs typeface="Rubik"/>
                <a:sym typeface="Rubik"/>
              </a:rPr>
              <a:t>call</a:t>
            </a:r>
            <a:r>
              <a:rPr lang="es-MX" sz="1800" dirty="0">
                <a:solidFill>
                  <a:srgbClr val="666666"/>
                </a:solidFill>
                <a:latin typeface="Rubik"/>
                <a:ea typeface="Rubik"/>
                <a:cs typeface="Rubik"/>
                <a:sym typeface="Rubik"/>
              </a:rPr>
              <a:t>) es un protocolo que expone métodos para manipular datos a través del protocolo HTTP.</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En RPC, los </a:t>
            </a:r>
            <a:r>
              <a:rPr lang="es-MX" sz="1800" dirty="0" err="1">
                <a:solidFill>
                  <a:srgbClr val="666666"/>
                </a:solidFill>
                <a:latin typeface="Rubik"/>
                <a:ea typeface="Rubik"/>
                <a:cs typeface="Rubik"/>
                <a:sym typeface="Rubik"/>
              </a:rPr>
              <a:t>endpoints</a:t>
            </a:r>
            <a:r>
              <a:rPr lang="es-MX" sz="1800" dirty="0">
                <a:solidFill>
                  <a:srgbClr val="666666"/>
                </a:solidFill>
                <a:latin typeface="Rubik"/>
                <a:ea typeface="Rubik"/>
                <a:cs typeface="Rubik"/>
                <a:sym typeface="Rubik"/>
              </a:rPr>
              <a:t> pueden contener verbos de la operación que realizan. Esto no está permitido en REST, que los </a:t>
            </a:r>
            <a:r>
              <a:rPr lang="es-MX" sz="1800" dirty="0" err="1">
                <a:solidFill>
                  <a:srgbClr val="666666"/>
                </a:solidFill>
                <a:latin typeface="Rubik"/>
                <a:ea typeface="Rubik"/>
                <a:cs typeface="Rubik"/>
                <a:sym typeface="Rubik"/>
              </a:rPr>
              <a:t>endpoints</a:t>
            </a:r>
            <a:r>
              <a:rPr lang="es-MX" sz="1800" dirty="0">
                <a:solidFill>
                  <a:srgbClr val="666666"/>
                </a:solidFill>
                <a:latin typeface="Rubik"/>
                <a:ea typeface="Rubik"/>
                <a:cs typeface="Rubik"/>
                <a:sym typeface="Rubik"/>
              </a:rPr>
              <a:t> solo contienen los recursos y la operación que queremos realizar se indica con los métodos de HTTP, como vimos arriba.</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El tipo de datos que se usa puede ser XML (XML-RPC) o JSON (JSON–RPC).</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351738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lvl="0">
              <a:buSzPts val="2400"/>
            </a:pPr>
            <a:r>
              <a:rPr lang="es-AR" sz="2400" dirty="0">
                <a:solidFill>
                  <a:srgbClr val="0F2030"/>
                </a:solidFill>
                <a:latin typeface="Rubik"/>
                <a:ea typeface="Rubik"/>
                <a:cs typeface="Rubik"/>
                <a:sym typeface="Rubik"/>
              </a:rPr>
              <a:t>TIPOS DE API</a:t>
            </a:r>
            <a:endParaRPr sz="2400" b="0" i="0" u="none" strike="noStrike" cap="none" dirty="0">
              <a:solidFill>
                <a:srgbClr val="0F2030"/>
              </a:solidFill>
              <a:latin typeface="Rubik"/>
              <a:ea typeface="Rubik"/>
              <a:cs typeface="Rubik"/>
              <a:sym typeface="Rubik"/>
            </a:endParaRP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endParaRPr lang="es-MX" sz="3600" dirty="0">
              <a:solidFill>
                <a:srgbClr val="666666"/>
              </a:solidFill>
              <a:latin typeface="Rubik"/>
              <a:ea typeface="Rubik"/>
              <a:cs typeface="Rubik"/>
              <a:sym typeface="Rubik"/>
            </a:endParaRPr>
          </a:p>
          <a:p>
            <a:pPr lvl="0" algn="ctr">
              <a:buClr>
                <a:schemeClr val="dk1"/>
              </a:buClr>
              <a:buSzPts val="1100"/>
            </a:pPr>
            <a:endParaRPr lang="es-MX" sz="3600" dirty="0">
              <a:solidFill>
                <a:srgbClr val="666666"/>
              </a:solidFill>
              <a:latin typeface="Rubik"/>
              <a:ea typeface="Rubik"/>
              <a:cs typeface="Rubik"/>
              <a:sym typeface="Rubik"/>
            </a:endParaRPr>
          </a:p>
          <a:p>
            <a:pPr lvl="0" algn="ctr">
              <a:buClr>
                <a:schemeClr val="dk1"/>
              </a:buClr>
              <a:buSzPts val="1100"/>
            </a:pPr>
            <a:r>
              <a:rPr lang="es-MX" sz="3600" dirty="0">
                <a:solidFill>
                  <a:srgbClr val="666666"/>
                </a:solidFill>
                <a:latin typeface="Rubik"/>
                <a:ea typeface="Rubik"/>
                <a:cs typeface="Rubik"/>
                <a:sym typeface="Rubik"/>
              </a:rPr>
              <a:t>CASOS DE USO</a:t>
            </a:r>
            <a:endParaRPr sz="36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30196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TIPOS DE API</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Para aclarar conceptos, vamos a ver un ejemplo de uso de una llamada en un API SOAP (JSON-RPC)  y REST.</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AR" sz="1800" dirty="0">
                <a:solidFill>
                  <a:srgbClr val="666666"/>
                </a:solidFill>
                <a:latin typeface="Rubik"/>
                <a:ea typeface="Rubik"/>
                <a:cs typeface="Rubik"/>
                <a:sym typeface="Rubik"/>
              </a:rPr>
              <a:t>Ejemplo usando JSON-RPC:</a:t>
            </a:r>
          </a:p>
          <a:p>
            <a:pPr lvl="0">
              <a:buClr>
                <a:schemeClr val="dk1"/>
              </a:buClr>
              <a:buSzPts val="1100"/>
            </a:pPr>
            <a:endParaRPr lang="es-AR" sz="1800" dirty="0">
              <a:solidFill>
                <a:srgbClr val="666666"/>
              </a:solidFill>
              <a:latin typeface="Rubik"/>
              <a:ea typeface="Rubik"/>
              <a:cs typeface="Rubik"/>
              <a:sym typeface="Rubik"/>
            </a:endParaRPr>
          </a:p>
          <a:p>
            <a:pPr lvl="0">
              <a:buClr>
                <a:schemeClr val="dk1"/>
              </a:buClr>
              <a:buSzPts val="1100"/>
            </a:pPr>
            <a:endParaRPr lang="es-AR" sz="1800" dirty="0">
              <a:solidFill>
                <a:srgbClr val="666666"/>
              </a:solidFill>
              <a:latin typeface="Rubik"/>
              <a:ea typeface="Rubik"/>
              <a:cs typeface="Rubik"/>
              <a:sym typeface="Rubik"/>
            </a:endParaRPr>
          </a:p>
          <a:p>
            <a:pPr lvl="0">
              <a:buClr>
                <a:schemeClr val="dk1"/>
              </a:buClr>
              <a:buSzPts val="1100"/>
            </a:pPr>
            <a:endParaRPr lang="es-AR"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y en REST, vemos como la llamada contiene el recurso que estamos manipulando:</a:t>
            </a:r>
            <a:endParaRPr sz="1800" dirty="0">
              <a:solidFill>
                <a:srgbClr val="666666"/>
              </a:solidFill>
              <a:latin typeface="Rubik"/>
              <a:ea typeface="Rubik"/>
              <a:cs typeface="Rubik"/>
              <a:sym typeface="Rubik"/>
            </a:endParaRPr>
          </a:p>
        </p:txBody>
      </p:sp>
      <p:pic>
        <p:nvPicPr>
          <p:cNvPr id="2" name="Imagen 1">
            <a:extLst>
              <a:ext uri="{FF2B5EF4-FFF2-40B4-BE49-F238E27FC236}">
                <a16:creationId xmlns:a16="http://schemas.microsoft.com/office/drawing/2014/main" id="{F534ECB5-6DB8-459A-883D-77AAEF3034D1}"/>
              </a:ext>
            </a:extLst>
          </p:cNvPr>
          <p:cNvPicPr>
            <a:picLocks noChangeAspect="1"/>
          </p:cNvPicPr>
          <p:nvPr/>
        </p:nvPicPr>
        <p:blipFill>
          <a:blip r:embed="rId4"/>
          <a:stretch>
            <a:fillRect/>
          </a:stretch>
        </p:blipFill>
        <p:spPr>
          <a:xfrm>
            <a:off x="1333325" y="2571750"/>
            <a:ext cx="4411936" cy="775852"/>
          </a:xfrm>
          <a:prstGeom prst="rect">
            <a:avLst/>
          </a:prstGeom>
        </p:spPr>
      </p:pic>
      <p:pic>
        <p:nvPicPr>
          <p:cNvPr id="3" name="Imagen 2">
            <a:extLst>
              <a:ext uri="{FF2B5EF4-FFF2-40B4-BE49-F238E27FC236}">
                <a16:creationId xmlns:a16="http://schemas.microsoft.com/office/drawing/2014/main" id="{FE6E4B9A-EEE9-498B-9C80-D2822C601792}"/>
              </a:ext>
            </a:extLst>
          </p:cNvPr>
          <p:cNvPicPr>
            <a:picLocks noChangeAspect="1"/>
          </p:cNvPicPr>
          <p:nvPr/>
        </p:nvPicPr>
        <p:blipFill>
          <a:blip r:embed="rId5"/>
          <a:stretch>
            <a:fillRect/>
          </a:stretch>
        </p:blipFill>
        <p:spPr>
          <a:xfrm>
            <a:off x="1333325" y="4013850"/>
            <a:ext cx="4267186" cy="775852"/>
          </a:xfrm>
          <a:prstGeom prst="rect">
            <a:avLst/>
          </a:prstGeom>
        </p:spPr>
      </p:pic>
    </p:spTree>
    <p:extLst>
      <p:ext uri="{BB962C8B-B14F-4D97-AF65-F5344CB8AC3E}">
        <p14:creationId xmlns:p14="http://schemas.microsoft.com/office/powerpoint/2010/main" val="297749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TIPOS DE API</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Para aclarar conceptos, vamos a ver un ejemplo de uso de una llamada en un API SOAP (JSON-RPC)  y REST.</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AR" sz="1800" dirty="0">
                <a:solidFill>
                  <a:srgbClr val="666666"/>
                </a:solidFill>
                <a:latin typeface="Rubik"/>
                <a:ea typeface="Rubik"/>
                <a:cs typeface="Rubik"/>
                <a:sym typeface="Rubik"/>
              </a:rPr>
              <a:t>Ejemplo usando JSON-RPC:</a:t>
            </a:r>
          </a:p>
          <a:p>
            <a:pPr lvl="0">
              <a:buClr>
                <a:schemeClr val="dk1"/>
              </a:buClr>
              <a:buSzPts val="1100"/>
            </a:pPr>
            <a:endParaRPr lang="es-AR" sz="1800" dirty="0">
              <a:solidFill>
                <a:srgbClr val="666666"/>
              </a:solidFill>
              <a:latin typeface="Rubik"/>
              <a:ea typeface="Rubik"/>
              <a:cs typeface="Rubik"/>
              <a:sym typeface="Rubik"/>
            </a:endParaRPr>
          </a:p>
          <a:p>
            <a:pPr lvl="0">
              <a:buClr>
                <a:schemeClr val="dk1"/>
              </a:buClr>
              <a:buSzPts val="1100"/>
            </a:pPr>
            <a:endParaRPr lang="es-AR" sz="1800" dirty="0">
              <a:solidFill>
                <a:srgbClr val="666666"/>
              </a:solidFill>
              <a:latin typeface="Rubik"/>
              <a:ea typeface="Rubik"/>
              <a:cs typeface="Rubik"/>
              <a:sym typeface="Rubik"/>
            </a:endParaRPr>
          </a:p>
          <a:p>
            <a:pPr lvl="0">
              <a:buClr>
                <a:schemeClr val="dk1"/>
              </a:buClr>
              <a:buSzPts val="1100"/>
            </a:pPr>
            <a:endParaRPr lang="es-AR"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y en REST, vemos como la llamada contiene el recurso que estamos manipulando:</a:t>
            </a:r>
            <a:endParaRPr sz="1800" dirty="0">
              <a:solidFill>
                <a:srgbClr val="666666"/>
              </a:solidFill>
              <a:latin typeface="Rubik"/>
              <a:ea typeface="Rubik"/>
              <a:cs typeface="Rubik"/>
              <a:sym typeface="Rubik"/>
            </a:endParaRPr>
          </a:p>
        </p:txBody>
      </p:sp>
      <p:pic>
        <p:nvPicPr>
          <p:cNvPr id="2" name="Imagen 1">
            <a:extLst>
              <a:ext uri="{FF2B5EF4-FFF2-40B4-BE49-F238E27FC236}">
                <a16:creationId xmlns:a16="http://schemas.microsoft.com/office/drawing/2014/main" id="{F534ECB5-6DB8-459A-883D-77AAEF3034D1}"/>
              </a:ext>
            </a:extLst>
          </p:cNvPr>
          <p:cNvPicPr>
            <a:picLocks noChangeAspect="1"/>
          </p:cNvPicPr>
          <p:nvPr/>
        </p:nvPicPr>
        <p:blipFill>
          <a:blip r:embed="rId4"/>
          <a:stretch>
            <a:fillRect/>
          </a:stretch>
        </p:blipFill>
        <p:spPr>
          <a:xfrm>
            <a:off x="1333325" y="2571750"/>
            <a:ext cx="4411936" cy="775852"/>
          </a:xfrm>
          <a:prstGeom prst="rect">
            <a:avLst/>
          </a:prstGeom>
        </p:spPr>
      </p:pic>
      <p:pic>
        <p:nvPicPr>
          <p:cNvPr id="3" name="Imagen 2">
            <a:extLst>
              <a:ext uri="{FF2B5EF4-FFF2-40B4-BE49-F238E27FC236}">
                <a16:creationId xmlns:a16="http://schemas.microsoft.com/office/drawing/2014/main" id="{FE6E4B9A-EEE9-498B-9C80-D2822C601792}"/>
              </a:ext>
            </a:extLst>
          </p:cNvPr>
          <p:cNvPicPr>
            <a:picLocks noChangeAspect="1"/>
          </p:cNvPicPr>
          <p:nvPr/>
        </p:nvPicPr>
        <p:blipFill>
          <a:blip r:embed="rId5"/>
          <a:stretch>
            <a:fillRect/>
          </a:stretch>
        </p:blipFill>
        <p:spPr>
          <a:xfrm>
            <a:off x="1333325" y="4013850"/>
            <a:ext cx="4267186" cy="775852"/>
          </a:xfrm>
          <a:prstGeom prst="rect">
            <a:avLst/>
          </a:prstGeom>
        </p:spPr>
      </p:pic>
    </p:spTree>
    <p:extLst>
      <p:ext uri="{BB962C8B-B14F-4D97-AF65-F5344CB8AC3E}">
        <p14:creationId xmlns:p14="http://schemas.microsoft.com/office/powerpoint/2010/main" val="119872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TIPOS DE API</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PARENTESIS</a:t>
            </a:r>
          </a:p>
          <a:p>
            <a:pPr lvl="0">
              <a:buClr>
                <a:schemeClr val="dk1"/>
              </a:buClr>
              <a:buSzPts val="1100"/>
            </a:pPr>
            <a:endParaRPr lang="es-MX" sz="1800" dirty="0">
              <a:solidFill>
                <a:srgbClr val="666666"/>
              </a:solidFill>
              <a:latin typeface="Rubik"/>
              <a:ea typeface="Rubik"/>
              <a:cs typeface="Rubik"/>
              <a:sym typeface="Rubik"/>
            </a:endParaRPr>
          </a:p>
          <a:p>
            <a:pPr lvl="0" algn="ctr">
              <a:buClr>
                <a:schemeClr val="dk1"/>
              </a:buClr>
              <a:buSzPts val="1100"/>
            </a:pPr>
            <a:endParaRPr lang="es-MX" sz="1800" dirty="0">
              <a:solidFill>
                <a:srgbClr val="666666"/>
              </a:solidFill>
              <a:latin typeface="Rubik"/>
              <a:ea typeface="Rubik"/>
              <a:cs typeface="Rubik"/>
              <a:sym typeface="Rubik"/>
            </a:endParaRPr>
          </a:p>
          <a:p>
            <a:pPr lvl="0" algn="ctr">
              <a:buClr>
                <a:schemeClr val="dk1"/>
              </a:buClr>
              <a:buSzPts val="1100"/>
            </a:pPr>
            <a:endParaRPr lang="es-MX" sz="1800" dirty="0">
              <a:solidFill>
                <a:srgbClr val="666666"/>
              </a:solidFill>
              <a:latin typeface="Rubik"/>
              <a:ea typeface="Rubik"/>
              <a:cs typeface="Rubik"/>
              <a:sym typeface="Rubik"/>
            </a:endParaRPr>
          </a:p>
          <a:p>
            <a:pPr lvl="0" algn="ctr">
              <a:buClr>
                <a:schemeClr val="dk1"/>
              </a:buClr>
              <a:buSzPts val="1100"/>
            </a:pPr>
            <a:endParaRPr lang="es-MX" sz="1800" dirty="0">
              <a:solidFill>
                <a:srgbClr val="666666"/>
              </a:solidFill>
              <a:latin typeface="Rubik"/>
              <a:ea typeface="Rubik"/>
              <a:cs typeface="Rubik"/>
              <a:sym typeface="Rubik"/>
            </a:endParaRPr>
          </a:p>
          <a:p>
            <a:pPr lvl="0" algn="ctr">
              <a:buClr>
                <a:schemeClr val="dk1"/>
              </a:buClr>
              <a:buSzPts val="1100"/>
            </a:pPr>
            <a:endParaRPr lang="es-MX" sz="1800" dirty="0">
              <a:solidFill>
                <a:srgbClr val="666666"/>
              </a:solidFill>
              <a:latin typeface="Rubik"/>
              <a:ea typeface="Rubik"/>
              <a:cs typeface="Rubik"/>
              <a:sym typeface="Rubik"/>
            </a:endParaRPr>
          </a:p>
          <a:p>
            <a:pPr lvl="0" algn="ctr">
              <a:buClr>
                <a:schemeClr val="dk1"/>
              </a:buClr>
              <a:buSzPts val="1100"/>
            </a:pPr>
            <a:r>
              <a:rPr lang="es-MX" sz="1800" dirty="0">
                <a:solidFill>
                  <a:srgbClr val="666666"/>
                </a:solidFill>
                <a:latin typeface="Rubik"/>
                <a:ea typeface="Rubik"/>
                <a:cs typeface="Rubik"/>
                <a:sym typeface="Rubik"/>
              </a:rPr>
              <a:t>¿Cuándo usar SOAP o REST?</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163750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1009900" y="799575"/>
            <a:ext cx="3068700" cy="237600"/>
          </a:xfrm>
          <a:prstGeom prst="rect">
            <a:avLst/>
          </a:prstGeom>
          <a:noFill/>
          <a:ln>
            <a:noFill/>
          </a:ln>
        </p:spPr>
        <p:txBody>
          <a:bodyPr spcFirstLastPara="1" wrap="square" lIns="91425" tIns="91425" rIns="91425" bIns="91425" anchor="ctr" anchorCtr="0">
            <a:noAutofit/>
          </a:bodyPr>
          <a:lstStyle/>
          <a:p>
            <a:pPr>
              <a:buSzPts val="2400"/>
            </a:pPr>
            <a:r>
              <a:rPr lang="es-AR" sz="2400" dirty="0">
                <a:solidFill>
                  <a:srgbClr val="0F2030"/>
                </a:solidFill>
                <a:latin typeface="Rubik"/>
                <a:ea typeface="Rubik"/>
                <a:cs typeface="Rubik"/>
                <a:sym typeface="Rubik"/>
              </a:rPr>
              <a:t>TIPOS DE API</a:t>
            </a:r>
          </a:p>
        </p:txBody>
      </p:sp>
      <p:sp>
        <p:nvSpPr>
          <p:cNvPr id="64" name="Google Shape;64;p14"/>
          <p:cNvSpPr/>
          <p:nvPr/>
        </p:nvSpPr>
        <p:spPr>
          <a:xfrm>
            <a:off x="1123625" y="1129650"/>
            <a:ext cx="419400" cy="41400"/>
          </a:xfrm>
          <a:prstGeom prst="roundRect">
            <a:avLst>
              <a:gd name="adj" fmla="val 50000"/>
            </a:avLst>
          </a:prstGeom>
          <a:solidFill>
            <a:srgbClr val="4CA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1063050" y="1339702"/>
            <a:ext cx="7017900" cy="328134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s-MX" sz="1800" dirty="0">
                <a:solidFill>
                  <a:srgbClr val="666666"/>
                </a:solidFill>
                <a:latin typeface="Rubik"/>
                <a:ea typeface="Rubik"/>
                <a:cs typeface="Rubik"/>
                <a:sym typeface="Rubik"/>
              </a:rPr>
              <a:t>REST</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Si lo que queremos es modelar el dominio, es decir modificar recursos (CRUD) entonces REST es una buena opción.</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SOAP / RPC</a:t>
            </a:r>
          </a:p>
          <a:p>
            <a:pPr lvl="0">
              <a:buClr>
                <a:schemeClr val="dk1"/>
              </a:buClr>
              <a:buSzPts val="1100"/>
            </a:pPr>
            <a:endParaRPr lang="es-MX" sz="1800" dirty="0">
              <a:solidFill>
                <a:srgbClr val="666666"/>
              </a:solidFill>
              <a:latin typeface="Rubik"/>
              <a:ea typeface="Rubik"/>
              <a:cs typeface="Rubik"/>
              <a:sym typeface="Rubik"/>
            </a:endParaRPr>
          </a:p>
          <a:p>
            <a:pPr lvl="0">
              <a:buClr>
                <a:schemeClr val="dk1"/>
              </a:buClr>
              <a:buSzPts val="1100"/>
            </a:pPr>
            <a:r>
              <a:rPr lang="es-MX" sz="1800" dirty="0">
                <a:solidFill>
                  <a:srgbClr val="666666"/>
                </a:solidFill>
                <a:latin typeface="Rubik"/>
                <a:ea typeface="Rubik"/>
                <a:cs typeface="Rubik"/>
                <a:sym typeface="Rubik"/>
              </a:rPr>
              <a:t>Pero si necesitamos realizar diversas acciones difíciles de diferenciar con los métodos HTTP, SOAP o RPC es mejor opción.</a:t>
            </a:r>
            <a:endParaRPr sz="1800" dirty="0">
              <a:solidFill>
                <a:srgbClr val="666666"/>
              </a:solidFill>
              <a:latin typeface="Rubik"/>
              <a:ea typeface="Rubik"/>
              <a:cs typeface="Rubik"/>
              <a:sym typeface="Rubik"/>
            </a:endParaRPr>
          </a:p>
        </p:txBody>
      </p:sp>
    </p:spTree>
    <p:extLst>
      <p:ext uri="{BB962C8B-B14F-4D97-AF65-F5344CB8AC3E}">
        <p14:creationId xmlns:p14="http://schemas.microsoft.com/office/powerpoint/2010/main" val="30066784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575</Words>
  <Application>Microsoft Office PowerPoint</Application>
  <PresentationFormat>Presentación en pantalla (16:9)</PresentationFormat>
  <Paragraphs>80</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Rubik</vt:lpstr>
      <vt:lpstr>Arial</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Luís Garcés</cp:lastModifiedBy>
  <cp:revision>6</cp:revision>
  <dcterms:modified xsi:type="dcterms:W3CDTF">2020-02-04T19:12:18Z</dcterms:modified>
</cp:coreProperties>
</file>