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1" r:id="rId3"/>
    <p:sldId id="258" r:id="rId4"/>
    <p:sldId id="262" r:id="rId5"/>
    <p:sldId id="272" r:id="rId6"/>
    <p:sldId id="263" r:id="rId7"/>
    <p:sldId id="279" r:id="rId8"/>
    <p:sldId id="264" r:id="rId9"/>
    <p:sldId id="271" r:id="rId10"/>
    <p:sldId id="265" r:id="rId11"/>
    <p:sldId id="270" r:id="rId12"/>
    <p:sldId id="266" r:id="rId13"/>
    <p:sldId id="276" r:id="rId14"/>
    <p:sldId id="267" r:id="rId15"/>
    <p:sldId id="277" r:id="rId16"/>
    <p:sldId id="268" r:id="rId17"/>
    <p:sldId id="278" r:id="rId18"/>
    <p:sldId id="280" r:id="rId19"/>
    <p:sldId id="281" r:id="rId20"/>
  </p:sldIdLst>
  <p:sldSz cx="6858000" cy="9906000" type="A4"/>
  <p:notesSz cx="6858000" cy="9144000"/>
  <p:defaultTextStyle>
    <a:defPPr>
      <a:defRPr lang="en-US"/>
    </a:defPPr>
    <a:lvl1pPr marL="0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35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353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470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588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6239"/>
    <a:srgbClr val="093D5D"/>
    <a:srgbClr val="003366"/>
    <a:srgbClr val="110C40"/>
    <a:srgbClr val="262626"/>
    <a:srgbClr val="F69853"/>
    <a:srgbClr val="3895D0"/>
    <a:srgbClr val="1E123C"/>
    <a:srgbClr val="FC46A6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25" autoAdjust="0"/>
    <p:restoredTop sz="94660"/>
  </p:normalViewPr>
  <p:slideViewPr>
    <p:cSldViewPr snapToGrid="0">
      <p:cViewPr>
        <p:scale>
          <a:sx n="50" d="100"/>
          <a:sy n="50" d="100"/>
        </p:scale>
        <p:origin x="2430" y="33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35BB5-83F8-4696-9C36-2E315E27735E}" type="datetimeFigureOut">
              <a:rPr lang="pt-BR" smtClean="0"/>
              <a:t>03/05/2024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9F93C-F967-4E1E-9399-21E438D30F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44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35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53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70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88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5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4" indent="0" algn="ctr">
              <a:buNone/>
              <a:defRPr sz="1500"/>
            </a:lvl2pPr>
            <a:lvl3pPr marL="685787" indent="0" algn="ctr">
              <a:buNone/>
              <a:defRPr sz="1350"/>
            </a:lvl3pPr>
            <a:lvl4pPr marL="1028681" indent="0" algn="ctr">
              <a:buNone/>
              <a:defRPr sz="1200"/>
            </a:lvl4pPr>
            <a:lvl5pPr marL="1371575" indent="0" algn="ctr">
              <a:buNone/>
              <a:defRPr sz="1200"/>
            </a:lvl5pPr>
            <a:lvl6pPr marL="1714468" indent="0" algn="ctr">
              <a:buNone/>
              <a:defRPr sz="1200"/>
            </a:lvl6pPr>
            <a:lvl7pPr marL="2057362" indent="0" algn="ctr">
              <a:buNone/>
              <a:defRPr sz="1200"/>
            </a:lvl7pPr>
            <a:lvl8pPr marL="2400256" indent="0" algn="ctr">
              <a:buNone/>
              <a:defRPr sz="1200"/>
            </a:lvl8pPr>
            <a:lvl9pPr marL="274315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6B15-475F-4767-A527-E6182C72C5C0}" type="datetime1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AWS - GABRIEL DE SOUSA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B78F-778D-4426-8205-392C58F01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45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B896-86BC-4F0F-A4E9-0D364C3CC113}" type="datetime1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AWS - GABRIEL DE SOUSA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B78F-778D-4426-8205-392C58F01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39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4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4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2456-E8E9-4B2D-A65F-A5EEE64B683C}" type="datetime1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AWS - GABRIEL DE SOUSA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B78F-778D-4426-8205-392C58F01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58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0A69-7BCB-4D98-8006-76768AAA3866}" type="datetime1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AWS - GABRIEL DE SOUSA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B78F-778D-4426-8205-392C58F01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84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629227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9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5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78850-860A-44B4-8DF2-B1C3FF99F0E9}" type="datetime1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AWS - GABRIEL DE SOUSA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B78F-778D-4426-8205-392C58F01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63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F4BD-03E0-4FDD-B35C-2C2AB0356ED5}" type="datetime1">
              <a:rPr lang="pt-BR" smtClean="0"/>
              <a:t>07/05/2024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AWS - GABRIEL DE SOUSA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B78F-778D-4426-8205-392C58F01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55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8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4" indent="0">
              <a:buNone/>
              <a:defRPr sz="1500" b="1"/>
            </a:lvl2pPr>
            <a:lvl3pPr marL="685787" indent="0">
              <a:buNone/>
              <a:defRPr sz="1350" b="1"/>
            </a:lvl3pPr>
            <a:lvl4pPr marL="1028681" indent="0">
              <a:buNone/>
              <a:defRPr sz="1200" b="1"/>
            </a:lvl4pPr>
            <a:lvl5pPr marL="1371575" indent="0">
              <a:buNone/>
              <a:defRPr sz="1200" b="1"/>
            </a:lvl5pPr>
            <a:lvl6pPr marL="1714468" indent="0">
              <a:buNone/>
              <a:defRPr sz="1200" b="1"/>
            </a:lvl6pPr>
            <a:lvl7pPr marL="2057362" indent="0">
              <a:buNone/>
              <a:defRPr sz="1200" b="1"/>
            </a:lvl7pPr>
            <a:lvl8pPr marL="2400256" indent="0">
              <a:buNone/>
              <a:defRPr sz="1200" b="1"/>
            </a:lvl8pPr>
            <a:lvl9pPr marL="274315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428348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4" indent="0">
              <a:buNone/>
              <a:defRPr sz="1500" b="1"/>
            </a:lvl2pPr>
            <a:lvl3pPr marL="685787" indent="0">
              <a:buNone/>
              <a:defRPr sz="1350" b="1"/>
            </a:lvl3pPr>
            <a:lvl4pPr marL="1028681" indent="0">
              <a:buNone/>
              <a:defRPr sz="1200" b="1"/>
            </a:lvl4pPr>
            <a:lvl5pPr marL="1371575" indent="0">
              <a:buNone/>
              <a:defRPr sz="1200" b="1"/>
            </a:lvl5pPr>
            <a:lvl6pPr marL="1714468" indent="0">
              <a:buNone/>
              <a:defRPr sz="1200" b="1"/>
            </a:lvl6pPr>
            <a:lvl7pPr marL="2057362" indent="0">
              <a:buNone/>
              <a:defRPr sz="1200" b="1"/>
            </a:lvl7pPr>
            <a:lvl8pPr marL="2400256" indent="0">
              <a:buNone/>
              <a:defRPr sz="1200" b="1"/>
            </a:lvl8pPr>
            <a:lvl9pPr marL="274315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F282-5397-46B4-B127-E87F54903ADF}" type="datetime1">
              <a:rPr lang="pt-BR" smtClean="0"/>
              <a:t>07/05/2024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AWS - GABRIEL DE SOUSA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B78F-778D-4426-8205-392C58F01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37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FC0A-4DAF-43CB-A338-C206913E4D4B}" type="datetime1">
              <a:rPr lang="pt-BR" smtClean="0"/>
              <a:t>07/05/2024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AWS - GABRIEL DE SOUSA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B78F-778D-4426-8205-392C58F01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90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2413-6AAC-4A5E-8594-0FD41D7C4629}" type="datetime1">
              <a:rPr lang="pt-BR" smtClean="0"/>
              <a:t>07/05/2024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AWS - GABRIEL DE SOUSA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B78F-778D-4426-8205-392C58F01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07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1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94" indent="0">
              <a:buNone/>
              <a:defRPr sz="1050"/>
            </a:lvl2pPr>
            <a:lvl3pPr marL="685787" indent="0">
              <a:buNone/>
              <a:defRPr sz="900"/>
            </a:lvl3pPr>
            <a:lvl4pPr marL="1028681" indent="0">
              <a:buNone/>
              <a:defRPr sz="750"/>
            </a:lvl4pPr>
            <a:lvl5pPr marL="1371575" indent="0">
              <a:buNone/>
              <a:defRPr sz="750"/>
            </a:lvl5pPr>
            <a:lvl6pPr marL="1714468" indent="0">
              <a:buNone/>
              <a:defRPr sz="750"/>
            </a:lvl6pPr>
            <a:lvl7pPr marL="2057362" indent="0">
              <a:buNone/>
              <a:defRPr sz="750"/>
            </a:lvl7pPr>
            <a:lvl8pPr marL="2400256" indent="0">
              <a:buNone/>
              <a:defRPr sz="750"/>
            </a:lvl8pPr>
            <a:lvl9pPr marL="274315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2FD8-9656-4803-A7AF-5CE8CCCE10CE}" type="datetime1">
              <a:rPr lang="pt-BR" smtClean="0"/>
              <a:t>07/05/2024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AWS - GABRIEL DE SOUSA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B78F-778D-4426-8205-392C58F01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60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4" indent="0">
              <a:buNone/>
              <a:defRPr sz="2100"/>
            </a:lvl2pPr>
            <a:lvl3pPr marL="685787" indent="0">
              <a:buNone/>
              <a:defRPr sz="1800"/>
            </a:lvl3pPr>
            <a:lvl4pPr marL="1028681" indent="0">
              <a:buNone/>
              <a:defRPr sz="1500"/>
            </a:lvl4pPr>
            <a:lvl5pPr marL="1371575" indent="0">
              <a:buNone/>
              <a:defRPr sz="1500"/>
            </a:lvl5pPr>
            <a:lvl6pPr marL="1714468" indent="0">
              <a:buNone/>
              <a:defRPr sz="1500"/>
            </a:lvl6pPr>
            <a:lvl7pPr marL="2057362" indent="0">
              <a:buNone/>
              <a:defRPr sz="1500"/>
            </a:lvl7pPr>
            <a:lvl8pPr marL="2400256" indent="0">
              <a:buNone/>
              <a:defRPr sz="1500"/>
            </a:lvl8pPr>
            <a:lvl9pPr marL="274315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1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94" indent="0">
              <a:buNone/>
              <a:defRPr sz="1050"/>
            </a:lvl2pPr>
            <a:lvl3pPr marL="685787" indent="0">
              <a:buNone/>
              <a:defRPr sz="900"/>
            </a:lvl3pPr>
            <a:lvl4pPr marL="1028681" indent="0">
              <a:buNone/>
              <a:defRPr sz="750"/>
            </a:lvl4pPr>
            <a:lvl5pPr marL="1371575" indent="0">
              <a:buNone/>
              <a:defRPr sz="750"/>
            </a:lvl5pPr>
            <a:lvl6pPr marL="1714468" indent="0">
              <a:buNone/>
              <a:defRPr sz="750"/>
            </a:lvl6pPr>
            <a:lvl7pPr marL="2057362" indent="0">
              <a:buNone/>
              <a:defRPr sz="750"/>
            </a:lvl7pPr>
            <a:lvl8pPr marL="2400256" indent="0">
              <a:buNone/>
              <a:defRPr sz="750"/>
            </a:lvl8pPr>
            <a:lvl9pPr marL="274315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97E-F76D-4725-8C8D-97785B29DBCB}" type="datetime1">
              <a:rPr lang="pt-BR" smtClean="0"/>
              <a:t>07/05/2024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AWS - GABRIEL DE SOUSA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B78F-778D-4426-8205-392C58F01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74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98FED-1928-41D5-AB28-26DE7036A977}" type="datetime1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AWS - GABRIEL DE SOUSA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7B78F-778D-4426-8205-392C58F01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2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787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7" indent="-171447" algn="l" defTabSz="68578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41" indent="-171447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34" indent="-171447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8" indent="-171447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22" indent="-171447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15" indent="-171447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09" indent="-171447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03" indent="-171447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97" indent="-171447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4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7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81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75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68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62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56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50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C1A8FB8-9929-9E11-33BF-54D2C5E84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9" y="-24775"/>
            <a:ext cx="7127719" cy="993077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74D4035-DB2B-2C6A-64F7-E7FFC5F2B932}"/>
              </a:ext>
            </a:extLst>
          </p:cNvPr>
          <p:cNvSpPr/>
          <p:nvPr/>
        </p:nvSpPr>
        <p:spPr>
          <a:xfrm>
            <a:off x="1544854" y="-24775"/>
            <a:ext cx="3671197" cy="923330"/>
          </a:xfrm>
          <a:prstGeom prst="rect">
            <a:avLst/>
          </a:prstGeom>
          <a:noFill/>
          <a:ln>
            <a:solidFill>
              <a:srgbClr val="FF99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6600">
                  <a:solidFill>
                    <a:srgbClr val="FC46A6"/>
                  </a:solidFill>
                  <a:prstDash val="solid"/>
                </a:ln>
                <a:solidFill>
                  <a:srgbClr val="F69853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INICIANTE AWS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3F59345-90D7-1663-76DF-34AA7F047023}"/>
              </a:ext>
            </a:extLst>
          </p:cNvPr>
          <p:cNvSpPr/>
          <p:nvPr/>
        </p:nvSpPr>
        <p:spPr>
          <a:xfrm>
            <a:off x="-41780" y="1139748"/>
            <a:ext cx="7127721" cy="730481"/>
          </a:xfrm>
          <a:prstGeom prst="rect">
            <a:avLst/>
          </a:prstGeom>
          <a:solidFill>
            <a:srgbClr val="3895D0"/>
          </a:solidFill>
          <a:ln>
            <a:solidFill>
              <a:srgbClr val="1E123C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endParaRPr lang="pt-BR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FDFA8A0-9619-CCA5-C94B-2AA9FDB8C4BE}"/>
              </a:ext>
            </a:extLst>
          </p:cNvPr>
          <p:cNvSpPr/>
          <p:nvPr/>
        </p:nvSpPr>
        <p:spPr>
          <a:xfrm>
            <a:off x="-41778" y="1148266"/>
            <a:ext cx="712771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JORNADA RUMO A NUVEM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BD5F630-041F-1014-41C3-058B53F783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5" t="60670" r="-305"/>
          <a:stretch/>
        </p:blipFill>
        <p:spPr>
          <a:xfrm>
            <a:off x="2417065" y="9433935"/>
            <a:ext cx="1926772" cy="473528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8A4CE133-10E6-39C7-589E-C3B53E7EC6E8}"/>
              </a:ext>
            </a:extLst>
          </p:cNvPr>
          <p:cNvSpPr/>
          <p:nvPr/>
        </p:nvSpPr>
        <p:spPr>
          <a:xfrm>
            <a:off x="1082404" y="8575299"/>
            <a:ext cx="4693186" cy="9145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0"/>
                <a:solidFill>
                  <a:srgbClr val="093D5D"/>
                </a:solidFill>
                <a:latin typeface="Franklin Gothic Medium Cond" panose="020B0606030402020204" pitchFamily="34" charset="0"/>
              </a:rPr>
              <a:t>Gabriel</a:t>
            </a:r>
            <a:r>
              <a:rPr lang="pt-BR" sz="5400" b="1" dirty="0">
                <a:ln w="0"/>
                <a:solidFill>
                  <a:srgbClr val="093D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 </a:t>
            </a:r>
            <a:r>
              <a:rPr lang="pt-BR" sz="5400" b="1" dirty="0">
                <a:ln w="0"/>
                <a:solidFill>
                  <a:srgbClr val="093D5D"/>
                </a:solidFill>
                <a:latin typeface="Franklin Gothic Medium Cond" panose="020B0606030402020204" pitchFamily="34" charset="0"/>
              </a:rPr>
              <a:t>de</a:t>
            </a:r>
            <a:r>
              <a:rPr lang="pt-BR" sz="5400" b="1" dirty="0">
                <a:ln w="0"/>
                <a:solidFill>
                  <a:srgbClr val="093D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anose="020B0606030402020204" pitchFamily="34" charset="0"/>
              </a:rPr>
              <a:t> </a:t>
            </a:r>
            <a:r>
              <a:rPr lang="pt-BR" sz="5400" b="1" dirty="0">
                <a:ln w="0"/>
                <a:solidFill>
                  <a:srgbClr val="093D5D"/>
                </a:solidFill>
                <a:latin typeface="Franklin Gothic Medium Cond" panose="020B0606030402020204" pitchFamily="34" charset="0"/>
              </a:rPr>
              <a:t>Sousa</a:t>
            </a:r>
          </a:p>
        </p:txBody>
      </p:sp>
    </p:spTree>
    <p:extLst>
      <p:ext uri="{BB962C8B-B14F-4D97-AF65-F5344CB8AC3E}">
        <p14:creationId xmlns:p14="http://schemas.microsoft.com/office/powerpoint/2010/main" val="3108502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04FB8AB-9785-1B43-4D1C-6FD92BCD6C6E}"/>
              </a:ext>
            </a:extLst>
          </p:cNvPr>
          <p:cNvSpPr/>
          <p:nvPr/>
        </p:nvSpPr>
        <p:spPr>
          <a:xfrm>
            <a:off x="0" y="-146957"/>
            <a:ext cx="6858000" cy="100529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5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5C474-7DA8-310C-7B6C-C44ED7A6A200}"/>
              </a:ext>
            </a:extLst>
          </p:cNvPr>
          <p:cNvSpPr txBox="1"/>
          <p:nvPr/>
        </p:nvSpPr>
        <p:spPr>
          <a:xfrm>
            <a:off x="942636" y="5414668"/>
            <a:ext cx="497273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Impact" panose="020B0806030902050204" pitchFamily="34" charset="0"/>
              </a:rPr>
              <a:t>AWS LAMBDA - COMPUTAÇÃO SEM SERVIDOR</a:t>
            </a:r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3B426D78-20E9-FB91-C63F-F92B31E0797E}"/>
              </a:ext>
            </a:extLst>
          </p:cNvPr>
          <p:cNvSpPr txBox="1"/>
          <p:nvPr/>
        </p:nvSpPr>
        <p:spPr>
          <a:xfrm>
            <a:off x="-479323" y="395004"/>
            <a:ext cx="7816645" cy="4508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699" dirty="0">
                <a:ln>
                  <a:solidFill>
                    <a:schemeClr val="accent2"/>
                  </a:solidFill>
                </a:ln>
                <a:noFill/>
                <a:effectLst>
                  <a:outerShdw blurRad="50800" dist="50800" dir="5400000" algn="ctr" rotWithShape="0">
                    <a:srgbClr val="00B0F0"/>
                  </a:outerShdw>
                </a:effectLst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12776DB-B1DD-D8EB-A3A9-0A88CE8ACBF9}"/>
              </a:ext>
            </a:extLst>
          </p:cNvPr>
          <p:cNvSpPr/>
          <p:nvPr/>
        </p:nvSpPr>
        <p:spPr>
          <a:xfrm>
            <a:off x="378406" y="8559800"/>
            <a:ext cx="6101189" cy="81291"/>
          </a:xfrm>
          <a:prstGeom prst="rect">
            <a:avLst/>
          </a:prstGeom>
          <a:gradFill flip="none" rotWithShape="1">
            <a:gsLst>
              <a:gs pos="55000">
                <a:schemeClr val="accent2"/>
              </a:gs>
              <a:gs pos="0">
                <a:srgbClr val="E56239"/>
              </a:gs>
              <a:gs pos="43000">
                <a:srgbClr val="E56239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5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945818AC-40E3-3EAB-B4FD-8F34B3650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AWS - GABRIEL DE SOUSA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ED98FB1-E6D0-F22A-EAB7-D4235B78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B78F-778D-4426-8205-392C58F01F6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500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81ECA29-F70A-23D9-CB9E-805B53E5DB55}"/>
              </a:ext>
            </a:extLst>
          </p:cNvPr>
          <p:cNvSpPr txBox="1"/>
          <p:nvPr/>
        </p:nvSpPr>
        <p:spPr>
          <a:xfrm>
            <a:off x="572710" y="2187922"/>
            <a:ext cx="6285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0040FF9-B982-85ED-B128-11833B878F29}"/>
              </a:ext>
            </a:extLst>
          </p:cNvPr>
          <p:cNvSpPr txBox="1"/>
          <p:nvPr/>
        </p:nvSpPr>
        <p:spPr>
          <a:xfrm>
            <a:off x="572709" y="529703"/>
            <a:ext cx="51435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Impact" panose="020B0806030902050204" pitchFamily="34" charset="0"/>
              </a:rPr>
              <a:t>AWS Lambda - Computação sem Servidor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8F5BDDA-3E16-01B5-FBF6-225F4321976A}"/>
              </a:ext>
            </a:extLst>
          </p:cNvPr>
          <p:cNvSpPr txBox="1"/>
          <p:nvPr/>
        </p:nvSpPr>
        <p:spPr>
          <a:xfrm>
            <a:off x="572709" y="1606921"/>
            <a:ext cx="514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+mj-lt"/>
              </a:rPr>
              <a:t>O que é o AWS Lambda?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29548B-2666-D371-92A9-0DF950672750}"/>
              </a:ext>
            </a:extLst>
          </p:cNvPr>
          <p:cNvSpPr txBox="1"/>
          <p:nvPr/>
        </p:nvSpPr>
        <p:spPr>
          <a:xfrm>
            <a:off x="572708" y="2068586"/>
            <a:ext cx="6285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 AWS Lambda é uma plataforma de computação sem servidor que executa código em resposta a eventos, como alterações em dados, acionadores de API ou eventos de mensagens. Ele permite que os desenvolvedores executem código de forma rápida e escalável, sem se preocupar com a infraestrutura subjacente.</a:t>
            </a:r>
            <a:endParaRPr lang="pt-BR" sz="32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990A80E-3780-28D0-A124-DE564A47585F}"/>
              </a:ext>
            </a:extLst>
          </p:cNvPr>
          <p:cNvSpPr txBox="1"/>
          <p:nvPr/>
        </p:nvSpPr>
        <p:spPr>
          <a:xfrm>
            <a:off x="572707" y="3390512"/>
            <a:ext cx="514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+mj-lt"/>
              </a:rPr>
              <a:t>Principais benefícios do AWS Lambda: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E3F466A-876F-3121-4773-7E39D478B88D}"/>
              </a:ext>
            </a:extLst>
          </p:cNvPr>
          <p:cNvSpPr txBox="1"/>
          <p:nvPr/>
        </p:nvSpPr>
        <p:spPr>
          <a:xfrm>
            <a:off x="572710" y="3852176"/>
            <a:ext cx="62852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Escalabilidade automática: O AWS Lambda dimensiona automaticamente a capacidade de computação com base na carga de trabalho, garantindo que seu código seja executado de maneira eficiente, independentemente da demanda.</a:t>
            </a:r>
          </a:p>
          <a:p>
            <a:r>
              <a:rPr lang="pt-BR" sz="1600" dirty="0"/>
              <a:t>Pagamento conforme o uso: Você paga apenas pelo tempo de execução do seu código, sem taxas fixas ou custos antecipados. Isso torna o AWS Lambda uma opção econômica para cargas de trabalho intermitentes ou de baixo tráfego.</a:t>
            </a:r>
          </a:p>
          <a:p>
            <a:r>
              <a:rPr lang="pt-BR" sz="1600" dirty="0"/>
              <a:t>Integração fácil: O AWS Lambda pode ser facilmente integrado com outros serviços da AWS, como o Amazon S3, DynamoDB e API Gateway, permitindo que você construa aplicativos complexos e altamente escaláveis com facilidade.</a:t>
            </a:r>
            <a:endParaRPr lang="pt-BR" sz="32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F2DBEBF-0BB7-4205-125E-EF52D82AA0E8}"/>
              </a:ext>
            </a:extLst>
          </p:cNvPr>
          <p:cNvSpPr txBox="1"/>
          <p:nvPr/>
        </p:nvSpPr>
        <p:spPr>
          <a:xfrm>
            <a:off x="572707" y="6806811"/>
            <a:ext cx="514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+mj-lt"/>
              </a:rPr>
              <a:t>Custos e considerações de faturamento: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2B31F9B-5400-86C4-7075-B24C0E6225F2}"/>
              </a:ext>
            </a:extLst>
          </p:cNvPr>
          <p:cNvSpPr txBox="1"/>
          <p:nvPr/>
        </p:nvSpPr>
        <p:spPr>
          <a:xfrm>
            <a:off x="572707" y="7268475"/>
            <a:ext cx="6285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Ao usar o AWS Lambda, é importante entender os diferentes componentes de faturamento, como o tempo de execução do código e o número de solicitações. O modelo de preços do AWS Lambda é baseado no uso, o que significa que você paga apenas pelo que usa, sem taxas mínimas ou compromissos a longo prazo.</a:t>
            </a:r>
            <a:endParaRPr lang="pt-BR" sz="32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0116FC2-B40E-B572-605A-745DC805BE4A}"/>
              </a:ext>
            </a:extLst>
          </p:cNvPr>
          <p:cNvSpPr/>
          <p:nvPr/>
        </p:nvSpPr>
        <p:spPr>
          <a:xfrm>
            <a:off x="500709" y="-67286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56239">
                  <a:tint val="66000"/>
                  <a:satMod val="160000"/>
                </a:srgbClr>
              </a:gs>
              <a:gs pos="50000">
                <a:srgbClr val="E56239">
                  <a:tint val="44500"/>
                  <a:satMod val="160000"/>
                </a:srgbClr>
              </a:gs>
              <a:gs pos="100000">
                <a:srgbClr val="E56239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5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EC7BA20F-AB60-D529-7599-AC488BA6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AWS - GABRIEL DE SOUSA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C4F8B20E-4655-5162-2404-BA01445A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B78F-778D-4426-8205-392C58F01F6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007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04FB8AB-9785-1B43-4D1C-6FD92BCD6C6E}"/>
              </a:ext>
            </a:extLst>
          </p:cNvPr>
          <p:cNvSpPr/>
          <p:nvPr/>
        </p:nvSpPr>
        <p:spPr>
          <a:xfrm>
            <a:off x="0" y="-146957"/>
            <a:ext cx="6858000" cy="100529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5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5C474-7DA8-310C-7B6C-C44ED7A6A200}"/>
              </a:ext>
            </a:extLst>
          </p:cNvPr>
          <p:cNvSpPr txBox="1"/>
          <p:nvPr/>
        </p:nvSpPr>
        <p:spPr>
          <a:xfrm>
            <a:off x="942636" y="5414668"/>
            <a:ext cx="497273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Impact" panose="020B0806030902050204" pitchFamily="34" charset="0"/>
              </a:rPr>
              <a:t>AMAZON EC2 - COMPUTAÇÃO NA NUVEM</a:t>
            </a:r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66AE25F7-6650-9DBD-571E-E69EA2705A65}"/>
              </a:ext>
            </a:extLst>
          </p:cNvPr>
          <p:cNvSpPr txBox="1"/>
          <p:nvPr/>
        </p:nvSpPr>
        <p:spPr>
          <a:xfrm>
            <a:off x="-479323" y="395004"/>
            <a:ext cx="7816645" cy="4508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699" dirty="0">
                <a:ln>
                  <a:solidFill>
                    <a:schemeClr val="accent2"/>
                  </a:solidFill>
                </a:ln>
                <a:noFill/>
                <a:effectLst>
                  <a:outerShdw blurRad="50800" dist="50800" dir="5400000" algn="ctr" rotWithShape="0">
                    <a:srgbClr val="00B0F0"/>
                  </a:outerShdw>
                </a:effectLst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91DA398-937F-18F8-0051-75AD75FF18FE}"/>
              </a:ext>
            </a:extLst>
          </p:cNvPr>
          <p:cNvSpPr/>
          <p:nvPr/>
        </p:nvSpPr>
        <p:spPr>
          <a:xfrm>
            <a:off x="378406" y="8559800"/>
            <a:ext cx="6101189" cy="81291"/>
          </a:xfrm>
          <a:prstGeom prst="rect">
            <a:avLst/>
          </a:prstGeom>
          <a:gradFill flip="none" rotWithShape="1">
            <a:gsLst>
              <a:gs pos="55000">
                <a:schemeClr val="accent2"/>
              </a:gs>
              <a:gs pos="0">
                <a:srgbClr val="E56239"/>
              </a:gs>
              <a:gs pos="43000">
                <a:srgbClr val="E56239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5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0F8C616-BA36-195C-CCEB-B57F3EB6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AWS - GABRIEL DE SOUSA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B4D575F-6291-BE5C-F0E2-EBD757D0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B78F-778D-4426-8205-392C58F01F6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635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81ECA29-F70A-23D9-CB9E-805B53E5DB55}"/>
              </a:ext>
            </a:extLst>
          </p:cNvPr>
          <p:cNvSpPr txBox="1"/>
          <p:nvPr/>
        </p:nvSpPr>
        <p:spPr>
          <a:xfrm>
            <a:off x="572710" y="2187922"/>
            <a:ext cx="6285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0040FF9-B982-85ED-B128-11833B878F29}"/>
              </a:ext>
            </a:extLst>
          </p:cNvPr>
          <p:cNvSpPr txBox="1"/>
          <p:nvPr/>
        </p:nvSpPr>
        <p:spPr>
          <a:xfrm>
            <a:off x="572709" y="529704"/>
            <a:ext cx="51435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Impact" panose="020B0806030902050204" pitchFamily="34" charset="0"/>
              </a:rPr>
              <a:t>Amazon EC2 - Computação na Nuvem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8F5BDDA-3E16-01B5-FBF6-225F4321976A}"/>
              </a:ext>
            </a:extLst>
          </p:cNvPr>
          <p:cNvSpPr txBox="1"/>
          <p:nvPr/>
        </p:nvSpPr>
        <p:spPr>
          <a:xfrm>
            <a:off x="572709" y="1606921"/>
            <a:ext cx="514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+mj-lt"/>
              </a:rPr>
              <a:t>O que é o Amazon EC2?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29548B-2666-D371-92A9-0DF950672750}"/>
              </a:ext>
            </a:extLst>
          </p:cNvPr>
          <p:cNvSpPr txBox="1"/>
          <p:nvPr/>
        </p:nvSpPr>
        <p:spPr>
          <a:xfrm>
            <a:off x="572707" y="2068587"/>
            <a:ext cx="62852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 Amazon EC2 é um serviço que oferece capacidade de computação redimensionável na nuvem. Ele permite que os usuários lancem servidores virtuais (também conhecidos como instâncias) para executar aplicativos e cargas de trabalho de forma flexível e escalável.</a:t>
            </a:r>
            <a:endParaRPr lang="pt-BR" sz="32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990A80E-3780-28D0-A124-DE564A47585F}"/>
              </a:ext>
            </a:extLst>
          </p:cNvPr>
          <p:cNvSpPr txBox="1"/>
          <p:nvPr/>
        </p:nvSpPr>
        <p:spPr>
          <a:xfrm>
            <a:off x="572706" y="3145805"/>
            <a:ext cx="514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+mj-lt"/>
              </a:rPr>
              <a:t>Principais recursos do Amazon EC2: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E3F466A-876F-3121-4773-7E39D478B88D}"/>
              </a:ext>
            </a:extLst>
          </p:cNvPr>
          <p:cNvSpPr txBox="1"/>
          <p:nvPr/>
        </p:nvSpPr>
        <p:spPr>
          <a:xfrm>
            <a:off x="572710" y="3607470"/>
            <a:ext cx="628529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Seleção de tipos de instância: O Amazon EC2 oferece uma variedade de tipos de instâncias com diferentes combinações de CPU, memória, armazenamento e capacidade de rede para atender a diversas necessidades de carga de trabalho.</a:t>
            </a:r>
          </a:p>
          <a:p>
            <a:r>
              <a:rPr lang="pt-BR" sz="1600" dirty="0"/>
              <a:t>Escalabilidade sob demanda: Os usuários podem iniciar e encerrar instâncias do EC2 conforme necessário, permitindo que dimensionem verticalmente seus aplicativos de forma rápida e eficiente.</a:t>
            </a:r>
          </a:p>
          <a:p>
            <a:r>
              <a:rPr lang="pt-BR" sz="1600" dirty="0"/>
              <a:t>Controle total sobre o ambiente: O Amazon EC2 oferece controle total sobre o ambiente de computação, permitindo personalizar instâncias, redes e sistemas operacionais de acordo com as necessidades específicas do aplicativo.</a:t>
            </a:r>
            <a:endParaRPr lang="pt-BR" sz="32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F2DBEBF-0BB7-4205-125E-EF52D82AA0E8}"/>
              </a:ext>
            </a:extLst>
          </p:cNvPr>
          <p:cNvSpPr txBox="1"/>
          <p:nvPr/>
        </p:nvSpPr>
        <p:spPr>
          <a:xfrm>
            <a:off x="572706" y="6408237"/>
            <a:ext cx="514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+mj-lt"/>
              </a:rPr>
              <a:t>Custos e considerações de faturamento: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2B31F9B-5400-86C4-7075-B24C0E6225F2}"/>
              </a:ext>
            </a:extLst>
          </p:cNvPr>
          <p:cNvSpPr txBox="1"/>
          <p:nvPr/>
        </p:nvSpPr>
        <p:spPr>
          <a:xfrm>
            <a:off x="572706" y="6869901"/>
            <a:ext cx="6285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Ao usar o Amazon EC2, é importante entender os diferentes componentes de faturamento, como o tipo de instância, o tempo de execução e o armazenamento. O modelo de preços do Amazon EC2 é flexível e baseado no uso, permitindo que os usuários paguem apenas pelos recursos que realmente utilizam.</a:t>
            </a:r>
            <a:endParaRPr lang="pt-BR" sz="32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83F59A8-332D-574A-2396-237239F7BDDB}"/>
              </a:ext>
            </a:extLst>
          </p:cNvPr>
          <p:cNvSpPr/>
          <p:nvPr/>
        </p:nvSpPr>
        <p:spPr>
          <a:xfrm>
            <a:off x="500709" y="-67286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56239">
                  <a:tint val="66000"/>
                  <a:satMod val="160000"/>
                </a:srgbClr>
              </a:gs>
              <a:gs pos="50000">
                <a:srgbClr val="E56239">
                  <a:tint val="44500"/>
                  <a:satMod val="160000"/>
                </a:srgbClr>
              </a:gs>
              <a:gs pos="100000">
                <a:srgbClr val="E56239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5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F3046B43-EBCC-614A-10B5-C121009A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AWS - GABRIEL DE SOUSA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E644F541-848B-37D2-5356-B8993D057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B78F-778D-4426-8205-392C58F01F6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716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4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04FB8AB-9785-1B43-4D1C-6FD92BCD6C6E}"/>
              </a:ext>
            </a:extLst>
          </p:cNvPr>
          <p:cNvSpPr/>
          <p:nvPr/>
        </p:nvSpPr>
        <p:spPr>
          <a:xfrm>
            <a:off x="0" y="-146957"/>
            <a:ext cx="6858000" cy="100529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5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5C474-7DA8-310C-7B6C-C44ED7A6A200}"/>
              </a:ext>
            </a:extLst>
          </p:cNvPr>
          <p:cNvSpPr txBox="1"/>
          <p:nvPr/>
        </p:nvSpPr>
        <p:spPr>
          <a:xfrm>
            <a:off x="942636" y="5414669"/>
            <a:ext cx="497273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Impact" panose="020B0806030902050204" pitchFamily="34" charset="0"/>
              </a:rPr>
              <a:t>AMAZON RDS - BANCO DE DADOS GERENCIADO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13ECFBA-36AF-F046-856B-A2DA21551B6F}"/>
              </a:ext>
            </a:extLst>
          </p:cNvPr>
          <p:cNvSpPr/>
          <p:nvPr/>
        </p:nvSpPr>
        <p:spPr>
          <a:xfrm>
            <a:off x="378406" y="8559800"/>
            <a:ext cx="6101189" cy="81291"/>
          </a:xfrm>
          <a:prstGeom prst="rect">
            <a:avLst/>
          </a:prstGeom>
          <a:gradFill flip="none" rotWithShape="1">
            <a:gsLst>
              <a:gs pos="55000">
                <a:schemeClr val="accent2"/>
              </a:gs>
              <a:gs pos="0">
                <a:srgbClr val="E56239"/>
              </a:gs>
              <a:gs pos="43000">
                <a:srgbClr val="E56239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5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3C4DC8A2-733F-615E-458A-E6A38AFFAD2A}"/>
              </a:ext>
            </a:extLst>
          </p:cNvPr>
          <p:cNvSpPr txBox="1"/>
          <p:nvPr/>
        </p:nvSpPr>
        <p:spPr>
          <a:xfrm>
            <a:off x="-479323" y="395004"/>
            <a:ext cx="7816645" cy="4508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699" dirty="0">
                <a:ln>
                  <a:solidFill>
                    <a:schemeClr val="accent2"/>
                  </a:solidFill>
                </a:ln>
                <a:noFill/>
                <a:effectLst>
                  <a:outerShdw blurRad="50800" dist="50800" dir="5400000" algn="ctr" rotWithShape="0">
                    <a:srgbClr val="00B0F0"/>
                  </a:outerShdw>
                </a:effectLst>
                <a:latin typeface="Impact" panose="020B0806030902050204" pitchFamily="34" charset="0"/>
              </a:rPr>
              <a:t>07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6B92E9-3DE6-D387-BF29-80BC95D9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AWS - GABRIEL DE SOUSA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E7522E-54C8-DC3E-CD0E-2D3F2ADD3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B78F-778D-4426-8205-392C58F01F6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151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81ECA29-F70A-23D9-CB9E-805B53E5DB55}"/>
              </a:ext>
            </a:extLst>
          </p:cNvPr>
          <p:cNvSpPr txBox="1"/>
          <p:nvPr/>
        </p:nvSpPr>
        <p:spPr>
          <a:xfrm>
            <a:off x="572710" y="2187922"/>
            <a:ext cx="6285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0040FF9-B982-85ED-B128-11833B878F29}"/>
              </a:ext>
            </a:extLst>
          </p:cNvPr>
          <p:cNvSpPr txBox="1"/>
          <p:nvPr/>
        </p:nvSpPr>
        <p:spPr>
          <a:xfrm>
            <a:off x="572709" y="529703"/>
            <a:ext cx="51435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Impact" panose="020B0806030902050204" pitchFamily="34" charset="0"/>
              </a:rPr>
              <a:t>Amazon RDS - Banco de Dados Gerenciado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8F5BDDA-3E16-01B5-FBF6-225F4321976A}"/>
              </a:ext>
            </a:extLst>
          </p:cNvPr>
          <p:cNvSpPr txBox="1"/>
          <p:nvPr/>
        </p:nvSpPr>
        <p:spPr>
          <a:xfrm>
            <a:off x="572709" y="1606921"/>
            <a:ext cx="514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+mj-lt"/>
              </a:rPr>
              <a:t>O que é o Amazon RDS?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29548B-2666-D371-92A9-0DF950672750}"/>
              </a:ext>
            </a:extLst>
          </p:cNvPr>
          <p:cNvSpPr txBox="1"/>
          <p:nvPr/>
        </p:nvSpPr>
        <p:spPr>
          <a:xfrm>
            <a:off x="572707" y="2068586"/>
            <a:ext cx="6285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 Amazon RDS é um serviço que facilita a implantação e operação de bancos de dados relacionais na nuvem. Ele oferece suporte a diversos motores de banco de dados, como MySQL, PostgreSQL, Oracle e SQL Server, e gerencia automaticamente tarefas administrativas, como provisionamento de hardware, backup e manutenção de software.</a:t>
            </a:r>
            <a:endParaRPr lang="pt-BR" sz="32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990A80E-3780-28D0-A124-DE564A47585F}"/>
              </a:ext>
            </a:extLst>
          </p:cNvPr>
          <p:cNvSpPr txBox="1"/>
          <p:nvPr/>
        </p:nvSpPr>
        <p:spPr>
          <a:xfrm>
            <a:off x="561211" y="3392025"/>
            <a:ext cx="514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+mj-lt"/>
              </a:rPr>
              <a:t>Principais recursos do Amazon RDS: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E3F466A-876F-3121-4773-7E39D478B88D}"/>
              </a:ext>
            </a:extLst>
          </p:cNvPr>
          <p:cNvSpPr txBox="1"/>
          <p:nvPr/>
        </p:nvSpPr>
        <p:spPr>
          <a:xfrm>
            <a:off x="572705" y="3853692"/>
            <a:ext cx="58534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Automatização de tarefas de gerenciamento: O Amazon RDS automatiza tarefas administrativas, como provisionamento de hardware, aplicação de patches de software e backups, permitindo que os usuários se concentrem no desenvolvimento de aplicativos em vez de na manutenção do banco de dados.</a:t>
            </a:r>
          </a:p>
          <a:p>
            <a:r>
              <a:rPr lang="pt-BR" sz="1600" dirty="0"/>
              <a:t>Alta disponibilidade e escalabilidade: O Amazon RDS oferece opções para replicação de dados em várias zonas de disponibilidade e escalabilidade automática de capacidade de computação e armazenamento, garantindo alta disponibilidade e desempenho do banco de dados.</a:t>
            </a:r>
          </a:p>
          <a:p>
            <a:r>
              <a:rPr lang="pt-BR" sz="1600" dirty="0"/>
              <a:t>Segurança avançada: O Amazon RDS oferece recursos avançados de segurança, como criptografia de dados em repouso e em trânsito, controle de acesso granular e integração com o AWS Identity and Access Management (IAM).</a:t>
            </a:r>
            <a:endParaRPr lang="pt-BR" sz="32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F2DBEBF-0BB7-4205-125E-EF52D82AA0E8}"/>
              </a:ext>
            </a:extLst>
          </p:cNvPr>
          <p:cNvSpPr txBox="1"/>
          <p:nvPr/>
        </p:nvSpPr>
        <p:spPr>
          <a:xfrm>
            <a:off x="521910" y="7413008"/>
            <a:ext cx="514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+mj-lt"/>
              </a:rPr>
              <a:t>Custos e considerações de faturamento: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2B31F9B-5400-86C4-7075-B24C0E6225F2}"/>
              </a:ext>
            </a:extLst>
          </p:cNvPr>
          <p:cNvSpPr txBox="1"/>
          <p:nvPr/>
        </p:nvSpPr>
        <p:spPr>
          <a:xfrm>
            <a:off x="561211" y="7855253"/>
            <a:ext cx="58534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Ao usar o Amazon RDS, é importante entender os diferentes componentes de faturamento, como tipo de instância, armazenamento e transferência de dados. O modelo de preços do Amazon RDS é flexível e baseado no uso, permitindo que os usuários paguem apenas pelos recursos que realmente utilizam.</a:t>
            </a:r>
          </a:p>
          <a:p>
            <a:endParaRPr lang="pt-BR" sz="16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FEC484E-78B0-85FD-D93D-4A9C590A1A49}"/>
              </a:ext>
            </a:extLst>
          </p:cNvPr>
          <p:cNvSpPr/>
          <p:nvPr/>
        </p:nvSpPr>
        <p:spPr>
          <a:xfrm>
            <a:off x="500709" y="-67286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56239">
                  <a:tint val="66000"/>
                  <a:satMod val="160000"/>
                </a:srgbClr>
              </a:gs>
              <a:gs pos="50000">
                <a:srgbClr val="E56239">
                  <a:tint val="44500"/>
                  <a:satMod val="160000"/>
                </a:srgbClr>
              </a:gs>
              <a:gs pos="100000">
                <a:srgbClr val="E56239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5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3B1D6223-5FC0-AB01-6EFF-5DE6B46E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AWS - GABRIEL DE SOUSA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60AC4118-1551-32B0-93E0-C85B2A92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B78F-778D-4426-8205-392C58F01F6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955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04FB8AB-9785-1B43-4D1C-6FD92BCD6C6E}"/>
              </a:ext>
            </a:extLst>
          </p:cNvPr>
          <p:cNvSpPr/>
          <p:nvPr/>
        </p:nvSpPr>
        <p:spPr>
          <a:xfrm>
            <a:off x="0" y="-146957"/>
            <a:ext cx="6858000" cy="100529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5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5C474-7DA8-310C-7B6C-C44ED7A6A200}"/>
              </a:ext>
            </a:extLst>
          </p:cNvPr>
          <p:cNvSpPr txBox="1"/>
          <p:nvPr/>
        </p:nvSpPr>
        <p:spPr>
          <a:xfrm>
            <a:off x="942636" y="5414669"/>
            <a:ext cx="497273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Impact" panose="020B0806030902050204" pitchFamily="34" charset="0"/>
              </a:rPr>
              <a:t>SEGURANÇA E IAM (IDENTITY AND ACCESS MANAGEMENT)</a:t>
            </a:r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EC03E2B1-EAE7-6ADD-A507-7D4ED3F59845}"/>
              </a:ext>
            </a:extLst>
          </p:cNvPr>
          <p:cNvSpPr txBox="1"/>
          <p:nvPr/>
        </p:nvSpPr>
        <p:spPr>
          <a:xfrm>
            <a:off x="-479323" y="395004"/>
            <a:ext cx="7816645" cy="4508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699" dirty="0">
                <a:ln>
                  <a:solidFill>
                    <a:schemeClr val="accent2"/>
                  </a:solidFill>
                </a:ln>
                <a:noFill/>
                <a:effectLst>
                  <a:outerShdw blurRad="50800" dist="50800" dir="5400000" algn="ctr" rotWithShape="0">
                    <a:srgbClr val="00B0F0"/>
                  </a:outerShdw>
                </a:effectLst>
                <a:latin typeface="Impact" panose="020B0806030902050204" pitchFamily="34" charset="0"/>
              </a:rPr>
              <a:t>08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7CA57B6-DA01-70A1-7FD0-F106F1D09026}"/>
              </a:ext>
            </a:extLst>
          </p:cNvPr>
          <p:cNvSpPr/>
          <p:nvPr/>
        </p:nvSpPr>
        <p:spPr>
          <a:xfrm>
            <a:off x="378406" y="8559800"/>
            <a:ext cx="6101189" cy="81291"/>
          </a:xfrm>
          <a:prstGeom prst="rect">
            <a:avLst/>
          </a:prstGeom>
          <a:gradFill flip="none" rotWithShape="1">
            <a:gsLst>
              <a:gs pos="55000">
                <a:schemeClr val="accent2"/>
              </a:gs>
              <a:gs pos="0">
                <a:srgbClr val="E56239"/>
              </a:gs>
              <a:gs pos="43000">
                <a:srgbClr val="E56239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5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3473595D-9978-ED8E-8B58-D4BABC7D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AWS - GABRIEL DE SOUSA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574CB52-F36C-0B51-B6D9-C0917ED8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B78F-778D-4426-8205-392C58F01F6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561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81ECA29-F70A-23D9-CB9E-805B53E5DB55}"/>
              </a:ext>
            </a:extLst>
          </p:cNvPr>
          <p:cNvSpPr txBox="1"/>
          <p:nvPr/>
        </p:nvSpPr>
        <p:spPr>
          <a:xfrm>
            <a:off x="572710" y="2187922"/>
            <a:ext cx="6285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0040FF9-B982-85ED-B128-11833B878F29}"/>
              </a:ext>
            </a:extLst>
          </p:cNvPr>
          <p:cNvSpPr txBox="1"/>
          <p:nvPr/>
        </p:nvSpPr>
        <p:spPr>
          <a:xfrm>
            <a:off x="572709" y="529703"/>
            <a:ext cx="51435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Impact" panose="020B0806030902050204" pitchFamily="34" charset="0"/>
              </a:rPr>
              <a:t> Segurança e IAM (Identity and Access Management)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8F5BDDA-3E16-01B5-FBF6-225F4321976A}"/>
              </a:ext>
            </a:extLst>
          </p:cNvPr>
          <p:cNvSpPr txBox="1"/>
          <p:nvPr/>
        </p:nvSpPr>
        <p:spPr>
          <a:xfrm>
            <a:off x="572709" y="1606921"/>
            <a:ext cx="514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+mj-lt"/>
              </a:rPr>
              <a:t>Segurança na AWS: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29548B-2666-D371-92A9-0DF950672750}"/>
              </a:ext>
            </a:extLst>
          </p:cNvPr>
          <p:cNvSpPr txBox="1"/>
          <p:nvPr/>
        </p:nvSpPr>
        <p:spPr>
          <a:xfrm>
            <a:off x="572707" y="2068587"/>
            <a:ext cx="62852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 segurança é uma prioridade fundamental na AWS. A AWS oferece uma variedade de serviços e recursos para proteger dados, redes e aplicativos na nuvem. Isso inclui criptografia de dados, controle de acesso granular, monitoramento de segurança e conformidade, entre outros.</a:t>
            </a:r>
            <a:endParaRPr lang="pt-BR" sz="32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990A80E-3780-28D0-A124-DE564A47585F}"/>
              </a:ext>
            </a:extLst>
          </p:cNvPr>
          <p:cNvSpPr txBox="1"/>
          <p:nvPr/>
        </p:nvSpPr>
        <p:spPr>
          <a:xfrm>
            <a:off x="572706" y="3145805"/>
            <a:ext cx="59296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IAM (Identity and Access Management):</a:t>
            </a:r>
            <a:endParaRPr lang="pt-BR" sz="2400" dirty="0">
              <a:latin typeface="+mj-l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E3F466A-876F-3121-4773-7E39D478B88D}"/>
              </a:ext>
            </a:extLst>
          </p:cNvPr>
          <p:cNvSpPr txBox="1"/>
          <p:nvPr/>
        </p:nvSpPr>
        <p:spPr>
          <a:xfrm>
            <a:off x="572710" y="3607470"/>
            <a:ext cx="62852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 IAM é um serviço central para controlar o acesso aos recursos da AWS de forma segura. Ele permite que os administradores gerenciem identidades de usuário e controle o acesso aos serviços e recursos da AWS por meio de políticas de permissões.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F2DBEBF-0BB7-4205-125E-EF52D82AA0E8}"/>
              </a:ext>
            </a:extLst>
          </p:cNvPr>
          <p:cNvSpPr txBox="1"/>
          <p:nvPr/>
        </p:nvSpPr>
        <p:spPr>
          <a:xfrm>
            <a:off x="572702" y="7112347"/>
            <a:ext cx="514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+mj-lt"/>
              </a:rPr>
              <a:t>Custos e considerações de faturamento: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2B31F9B-5400-86C4-7075-B24C0E6225F2}"/>
              </a:ext>
            </a:extLst>
          </p:cNvPr>
          <p:cNvSpPr txBox="1"/>
          <p:nvPr/>
        </p:nvSpPr>
        <p:spPr>
          <a:xfrm>
            <a:off x="572701" y="7562825"/>
            <a:ext cx="6285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 IAM é um serviço gratuito da AWS. No entanto, é importante monitorar e gerenciar as permissões dos usuários para garantir que apenas as pessoas certas tenham acesso aos recursos necessários. Isso pode ajudar a evitar custos não autorizados e garantir a conformidade com políticas de segurança.</a:t>
            </a:r>
            <a:endParaRPr lang="pt-BR" sz="32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4A0FA8F-5E3F-5358-70DD-E5CA18408117}"/>
              </a:ext>
            </a:extLst>
          </p:cNvPr>
          <p:cNvSpPr txBox="1"/>
          <p:nvPr/>
        </p:nvSpPr>
        <p:spPr>
          <a:xfrm>
            <a:off x="572700" y="5146352"/>
            <a:ext cx="62852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Usuários: Representam pessoas, aplicativos ou serviços que interagem com a AWS. Cada usuário possui credenciais de acesso exclusivas.</a:t>
            </a:r>
          </a:p>
          <a:p>
            <a:r>
              <a:rPr lang="pt-BR" sz="1600" dirty="0"/>
              <a:t>Grupos: Coleções lógicas de usuários. As permissões são atribuídas aos grupos, facilitando o gerenciamento de acesso para vários usuários.</a:t>
            </a:r>
          </a:p>
          <a:p>
            <a:r>
              <a:rPr lang="pt-BR" sz="1600" dirty="0"/>
              <a:t>Funções: Permite delegar permissões temporárias para usuários, aplicativos ou serviços. As funções são frequentemente usadas para conceder acesso a serviços da AWS ou aplicativos em execução em instâncias do EC2.</a:t>
            </a:r>
            <a:endParaRPr lang="pt-BR" sz="32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A0D7585-4DE0-6552-289D-707628AF206A}"/>
              </a:ext>
            </a:extLst>
          </p:cNvPr>
          <p:cNvSpPr txBox="1"/>
          <p:nvPr/>
        </p:nvSpPr>
        <p:spPr>
          <a:xfrm>
            <a:off x="572701" y="4685700"/>
            <a:ext cx="59296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Principais recursos do IAM:</a:t>
            </a:r>
            <a:endParaRPr lang="pt-BR" sz="2400" dirty="0">
              <a:latin typeface="+mj-lt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51339FC-0F5C-BC92-BB4C-286F148701EB}"/>
              </a:ext>
            </a:extLst>
          </p:cNvPr>
          <p:cNvSpPr/>
          <p:nvPr/>
        </p:nvSpPr>
        <p:spPr>
          <a:xfrm>
            <a:off x="500709" y="-67286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56239">
                  <a:tint val="66000"/>
                  <a:satMod val="160000"/>
                </a:srgbClr>
              </a:gs>
              <a:gs pos="50000">
                <a:srgbClr val="E56239">
                  <a:tint val="44500"/>
                  <a:satMod val="160000"/>
                </a:srgbClr>
              </a:gs>
              <a:gs pos="100000">
                <a:srgbClr val="E56239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5"/>
          </a:p>
        </p:txBody>
      </p: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B12918FD-4807-4E43-9D9F-80D4BE28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AWS - GABRIEL DE SOUSA</a:t>
            </a:r>
          </a:p>
        </p:txBody>
      </p:sp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FB8F4E96-8DB4-5D9D-5FB6-A124D1D6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B78F-778D-4426-8205-392C58F01F6E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687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04FB8AB-9785-1B43-4D1C-6FD92BCD6C6E}"/>
              </a:ext>
            </a:extLst>
          </p:cNvPr>
          <p:cNvSpPr/>
          <p:nvPr/>
        </p:nvSpPr>
        <p:spPr>
          <a:xfrm>
            <a:off x="0" y="-146957"/>
            <a:ext cx="6858000" cy="100529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5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5C474-7DA8-310C-7B6C-C44ED7A6A200}"/>
              </a:ext>
            </a:extLst>
          </p:cNvPr>
          <p:cNvSpPr txBox="1"/>
          <p:nvPr/>
        </p:nvSpPr>
        <p:spPr>
          <a:xfrm>
            <a:off x="942636" y="5414669"/>
            <a:ext cx="49727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Impact" panose="020B0806030902050204" pitchFamily="34" charset="0"/>
              </a:rPr>
              <a:t>AGRADECIMENTOS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437D2C5-8363-A668-D157-2FE5CB097583}"/>
              </a:ext>
            </a:extLst>
          </p:cNvPr>
          <p:cNvSpPr/>
          <p:nvPr/>
        </p:nvSpPr>
        <p:spPr>
          <a:xfrm>
            <a:off x="378406" y="6642510"/>
            <a:ext cx="6101189" cy="81291"/>
          </a:xfrm>
          <a:prstGeom prst="rect">
            <a:avLst/>
          </a:prstGeom>
          <a:gradFill flip="none" rotWithShape="1">
            <a:gsLst>
              <a:gs pos="55000">
                <a:schemeClr val="accent2"/>
              </a:gs>
              <a:gs pos="0">
                <a:srgbClr val="E56239"/>
              </a:gs>
              <a:gs pos="43000">
                <a:srgbClr val="E56239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5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E83CB9-5DF8-1934-E1C0-89E6B1F8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AWS - GABRIEL DE SOUSA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B7A9E5-F5F6-9BFD-3481-0127EC43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B78F-778D-4426-8205-392C58F01F6E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842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81ECA29-F70A-23D9-CB9E-805B53E5DB55}"/>
              </a:ext>
            </a:extLst>
          </p:cNvPr>
          <p:cNvSpPr txBox="1"/>
          <p:nvPr/>
        </p:nvSpPr>
        <p:spPr>
          <a:xfrm>
            <a:off x="572710" y="2187922"/>
            <a:ext cx="6285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0040FF9-B982-85ED-B128-11833B878F29}"/>
              </a:ext>
            </a:extLst>
          </p:cNvPr>
          <p:cNvSpPr txBox="1"/>
          <p:nvPr/>
        </p:nvSpPr>
        <p:spPr>
          <a:xfrm>
            <a:off x="857249" y="439260"/>
            <a:ext cx="5143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latin typeface="Impact" panose="020B0806030902050204" pitchFamily="34" charset="0"/>
              </a:rPr>
              <a:t>OBRIGADO POR LER ATÉ AQUI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8F5BDDA-3E16-01B5-FBF6-225F4321976A}"/>
              </a:ext>
            </a:extLst>
          </p:cNvPr>
          <p:cNvSpPr txBox="1"/>
          <p:nvPr/>
        </p:nvSpPr>
        <p:spPr>
          <a:xfrm>
            <a:off x="572709" y="1606922"/>
            <a:ext cx="554869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Esse Ebook gerado por IA, diagramado por humano.</a:t>
            </a:r>
          </a:p>
          <a:p>
            <a:pPr algn="ctr"/>
            <a:r>
              <a:rPr lang="pt-BR" sz="2400" dirty="0">
                <a:latin typeface="+mj-lt"/>
              </a:rPr>
              <a:t>O projeto e conteúdo se encontra no meu GitHub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17DA193-E2C3-A81E-138A-8C581BB22F0B}"/>
              </a:ext>
            </a:extLst>
          </p:cNvPr>
          <p:cNvSpPr txBox="1"/>
          <p:nvPr/>
        </p:nvSpPr>
        <p:spPr>
          <a:xfrm>
            <a:off x="654655" y="3669024"/>
            <a:ext cx="554869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Esse conteúdo foi gerado com fins didáticos de construção, não foi realizado uma validação cuidadosa humana no conteúdo e pode conter erros gerado por uma IA.</a:t>
            </a:r>
          </a:p>
        </p:txBody>
      </p:sp>
      <p:pic>
        <p:nvPicPr>
          <p:cNvPr id="13" name="Picture 2" descr="GitHub Logos and Usage · GitHub">
            <a:extLst>
              <a:ext uri="{FF2B5EF4-FFF2-40B4-BE49-F238E27FC236}">
                <a16:creationId xmlns:a16="http://schemas.microsoft.com/office/drawing/2014/main" id="{EADB9E5C-0DDA-D4E7-2C4F-6DB5C2E1D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14" y="5731127"/>
            <a:ext cx="1676570" cy="16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86B53F04-3986-FA91-3541-EBB8A921B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AWS - GABRIEL DE SOUSA</a:t>
            </a:r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73BB135A-7CB0-DD55-EE51-F8579C87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B78F-778D-4426-8205-392C58F01F6E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6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04FB8AB-9785-1B43-4D1C-6FD92BCD6C6E}"/>
              </a:ext>
            </a:extLst>
          </p:cNvPr>
          <p:cNvSpPr/>
          <p:nvPr/>
        </p:nvSpPr>
        <p:spPr>
          <a:xfrm>
            <a:off x="0" y="1"/>
            <a:ext cx="6858000" cy="99060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5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5C474-7DA8-310C-7B6C-C44ED7A6A200}"/>
              </a:ext>
            </a:extLst>
          </p:cNvPr>
          <p:cNvSpPr txBox="1"/>
          <p:nvPr/>
        </p:nvSpPr>
        <p:spPr>
          <a:xfrm>
            <a:off x="942636" y="5414668"/>
            <a:ext cx="497273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Impact" panose="020B0806030902050204" pitchFamily="34" charset="0"/>
              </a:rPr>
              <a:t> INTRODUÇÃO À AMAZON WEB SERVICES (AWS)</a:t>
            </a:r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B4CC015B-AF81-8040-AEA4-49A9AEA704D9}"/>
              </a:ext>
            </a:extLst>
          </p:cNvPr>
          <p:cNvSpPr txBox="1"/>
          <p:nvPr/>
        </p:nvSpPr>
        <p:spPr>
          <a:xfrm>
            <a:off x="-479323" y="395004"/>
            <a:ext cx="7816645" cy="4508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699" dirty="0">
                <a:ln>
                  <a:solidFill>
                    <a:schemeClr val="accent2"/>
                  </a:solidFill>
                </a:ln>
                <a:noFill/>
                <a:effectLst>
                  <a:outerShdw blurRad="50800" dist="50800" dir="5400000" algn="ctr" rotWithShape="0">
                    <a:srgbClr val="00B0F0"/>
                  </a:outerShdw>
                </a:effectLst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D93638E-15FE-E5F3-9725-760A8C13F228}"/>
              </a:ext>
            </a:extLst>
          </p:cNvPr>
          <p:cNvSpPr/>
          <p:nvPr/>
        </p:nvSpPr>
        <p:spPr>
          <a:xfrm>
            <a:off x="378406" y="8559800"/>
            <a:ext cx="6101189" cy="81291"/>
          </a:xfrm>
          <a:prstGeom prst="rect">
            <a:avLst/>
          </a:prstGeom>
          <a:gradFill flip="none" rotWithShape="1">
            <a:gsLst>
              <a:gs pos="55000">
                <a:schemeClr val="accent2"/>
              </a:gs>
              <a:gs pos="0">
                <a:srgbClr val="E56239"/>
              </a:gs>
              <a:gs pos="43000">
                <a:srgbClr val="E56239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5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81BA21A5-1127-A0AE-E55B-5C02F05D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AWS - GABRIEL DE SOUSA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D79EEC72-5923-599D-09FC-0C4229E1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B78F-778D-4426-8205-392C58F01F6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3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81ECA29-F70A-23D9-CB9E-805B53E5DB55}"/>
              </a:ext>
            </a:extLst>
          </p:cNvPr>
          <p:cNvSpPr txBox="1"/>
          <p:nvPr/>
        </p:nvSpPr>
        <p:spPr>
          <a:xfrm>
            <a:off x="572710" y="2123771"/>
            <a:ext cx="62852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 Amazon Web Services (AWS) é uma plataforma de computação em nuvem líder de mercado, fornecida pela Amazon.com. Ela oferece uma ampla gama de serviços de infraestrutura, como computação, armazenamento, banco de dados, análise, machine learning e muito mais</a:t>
            </a:r>
            <a:endParaRPr lang="pt-BR" sz="32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0040FF9-B982-85ED-B128-11833B878F29}"/>
              </a:ext>
            </a:extLst>
          </p:cNvPr>
          <p:cNvSpPr txBox="1"/>
          <p:nvPr/>
        </p:nvSpPr>
        <p:spPr>
          <a:xfrm>
            <a:off x="572709" y="584888"/>
            <a:ext cx="51435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Impact" panose="020B0806030902050204" pitchFamily="34" charset="0"/>
              </a:rPr>
              <a:t>INTRODUÇÃO AO AWS PARA INICIANTES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8F5BDDA-3E16-01B5-FBF6-225F4321976A}"/>
              </a:ext>
            </a:extLst>
          </p:cNvPr>
          <p:cNvSpPr txBox="1"/>
          <p:nvPr/>
        </p:nvSpPr>
        <p:spPr>
          <a:xfrm>
            <a:off x="572709" y="1662105"/>
            <a:ext cx="514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+mj-lt"/>
              </a:rPr>
              <a:t>O que é a AWS?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9244B33-7FA7-4AFA-FCFE-A1C054F4D074}"/>
              </a:ext>
            </a:extLst>
          </p:cNvPr>
          <p:cNvSpPr txBox="1"/>
          <p:nvPr/>
        </p:nvSpPr>
        <p:spPr>
          <a:xfrm>
            <a:off x="572709" y="3200988"/>
            <a:ext cx="514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+mj-lt"/>
              </a:rPr>
              <a:t>Benefícios da AWS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5D56B9B-4E82-4F87-7AFC-E1C3BA3D4555}"/>
              </a:ext>
            </a:extLst>
          </p:cNvPr>
          <p:cNvSpPr txBox="1"/>
          <p:nvPr/>
        </p:nvSpPr>
        <p:spPr>
          <a:xfrm>
            <a:off x="561449" y="5693978"/>
            <a:ext cx="6285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Antes de começarmos a explorar os serviços individuais da AWS, é importante entender alguns conceitos fundamentais, como instâncias (servidores virtuais), buckets (recipientes de armazenamento), regiões (localizações geográficas dos data centers AWS) e zonas de disponibilidade (locais físicos isolados dentro de uma região).</a:t>
            </a:r>
            <a:endParaRPr lang="pt-BR" sz="32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8388A76-7FAF-6561-E996-F262B45CF001}"/>
              </a:ext>
            </a:extLst>
          </p:cNvPr>
          <p:cNvSpPr txBox="1"/>
          <p:nvPr/>
        </p:nvSpPr>
        <p:spPr>
          <a:xfrm>
            <a:off x="572709" y="5232313"/>
            <a:ext cx="514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+mj-lt"/>
              </a:rPr>
              <a:t>Benefícios da AWS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EF0C8E0-BB57-DAC4-B551-F4B7EC7A203D}"/>
              </a:ext>
            </a:extLst>
          </p:cNvPr>
          <p:cNvSpPr txBox="1"/>
          <p:nvPr/>
        </p:nvSpPr>
        <p:spPr>
          <a:xfrm>
            <a:off x="561451" y="3662653"/>
            <a:ext cx="62852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 AWS oferece vários benefícios, incluindo elasticidade (capacidade de dimensionar recursos conforme a demanda), escalabilidade (capacidade de aumentar ou diminuir recursos facilmente), pay-as-you-go (pagamento apenas pelos recursos que você usa) e uma ampla gama de serviços prontos para uso, reduzindo a necessidade de gerenciar infraestrutura física.</a:t>
            </a:r>
            <a:endParaRPr lang="pt-BR" sz="32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EAC322F-631A-B395-7C93-1488732929E7}"/>
              </a:ext>
            </a:extLst>
          </p:cNvPr>
          <p:cNvSpPr/>
          <p:nvPr/>
        </p:nvSpPr>
        <p:spPr>
          <a:xfrm>
            <a:off x="500709" y="-67286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56239">
                  <a:tint val="66000"/>
                  <a:satMod val="160000"/>
                </a:srgbClr>
              </a:gs>
              <a:gs pos="50000">
                <a:srgbClr val="E56239">
                  <a:tint val="44500"/>
                  <a:satMod val="160000"/>
                </a:srgbClr>
              </a:gs>
              <a:gs pos="100000">
                <a:srgbClr val="E56239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5"/>
          </a:p>
        </p:txBody>
      </p: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1A82B4A2-5B14-6EEE-A43F-87319F1E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AWS - GABRIEL DE SOUSA</a:t>
            </a:r>
          </a:p>
        </p:txBody>
      </p:sp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D03CBE74-EB38-1ACF-0CAF-13CE39B3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B78F-778D-4426-8205-392C58F01F6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22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04FB8AB-9785-1B43-4D1C-6FD92BCD6C6E}"/>
              </a:ext>
            </a:extLst>
          </p:cNvPr>
          <p:cNvSpPr/>
          <p:nvPr/>
        </p:nvSpPr>
        <p:spPr>
          <a:xfrm>
            <a:off x="0" y="-146957"/>
            <a:ext cx="6858000" cy="100529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5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5C474-7DA8-310C-7B6C-C44ED7A6A200}"/>
              </a:ext>
            </a:extLst>
          </p:cNvPr>
          <p:cNvSpPr txBox="1"/>
          <p:nvPr/>
        </p:nvSpPr>
        <p:spPr>
          <a:xfrm>
            <a:off x="942636" y="5414669"/>
            <a:ext cx="497273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Impact" panose="020B0806030902050204" pitchFamily="34" charset="0"/>
              </a:rPr>
              <a:t>CRIANDO SUA CONTA AWS</a:t>
            </a:r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D9B1EB44-CC2C-51B3-8F56-50700A577E70}"/>
              </a:ext>
            </a:extLst>
          </p:cNvPr>
          <p:cNvSpPr txBox="1"/>
          <p:nvPr/>
        </p:nvSpPr>
        <p:spPr>
          <a:xfrm>
            <a:off x="-479323" y="395004"/>
            <a:ext cx="7816645" cy="4508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699" dirty="0">
                <a:ln>
                  <a:solidFill>
                    <a:schemeClr val="accent2"/>
                  </a:solidFill>
                </a:ln>
                <a:noFill/>
                <a:effectLst>
                  <a:outerShdw blurRad="50800" dist="50800" dir="5400000" algn="ctr" rotWithShape="0">
                    <a:srgbClr val="00B0F0"/>
                  </a:outerShdw>
                </a:effectLst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ED362C1-E422-E678-0017-5D8A7D7B0F73}"/>
              </a:ext>
            </a:extLst>
          </p:cNvPr>
          <p:cNvSpPr/>
          <p:nvPr/>
        </p:nvSpPr>
        <p:spPr>
          <a:xfrm>
            <a:off x="378406" y="8559800"/>
            <a:ext cx="6101189" cy="81291"/>
          </a:xfrm>
          <a:prstGeom prst="rect">
            <a:avLst/>
          </a:prstGeom>
          <a:gradFill flip="none" rotWithShape="1">
            <a:gsLst>
              <a:gs pos="55000">
                <a:schemeClr val="accent2"/>
              </a:gs>
              <a:gs pos="0">
                <a:srgbClr val="E56239"/>
              </a:gs>
              <a:gs pos="43000">
                <a:srgbClr val="E56239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5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CEE9AA3-8410-9EE9-0E4E-8BA7902F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AWS - GABRIEL DE SOUSA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1408659-4A5E-302A-FAED-E6B0B68C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B78F-778D-4426-8205-392C58F01F6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97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81ECA29-F70A-23D9-CB9E-805B53E5DB55}"/>
              </a:ext>
            </a:extLst>
          </p:cNvPr>
          <p:cNvSpPr txBox="1"/>
          <p:nvPr/>
        </p:nvSpPr>
        <p:spPr>
          <a:xfrm>
            <a:off x="572710" y="1804743"/>
            <a:ext cx="62852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Para começar a usar a AWS, você precisa criar uma conta. O processo de inscrição é simples e direto, exigindo apenas algumas etapas básicas, como fornecer informações pessoais, criar um nome de usuário e senha e configurar as opções de faturamento.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0040FF9-B982-85ED-B128-11833B878F29}"/>
              </a:ext>
            </a:extLst>
          </p:cNvPr>
          <p:cNvSpPr txBox="1"/>
          <p:nvPr/>
        </p:nvSpPr>
        <p:spPr>
          <a:xfrm>
            <a:off x="572709" y="758304"/>
            <a:ext cx="5143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Impact" panose="020B0806030902050204" pitchFamily="34" charset="0"/>
              </a:rPr>
              <a:t>Criando sua Conta AWS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8F5BDDA-3E16-01B5-FBF6-225F4321976A}"/>
              </a:ext>
            </a:extLst>
          </p:cNvPr>
          <p:cNvSpPr txBox="1"/>
          <p:nvPr/>
        </p:nvSpPr>
        <p:spPr>
          <a:xfrm>
            <a:off x="572709" y="1327256"/>
            <a:ext cx="514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+mj-lt"/>
              </a:rPr>
              <a:t>Processo de Inscrição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0ADA4C-0464-771F-60A7-26720B0D8FC5}"/>
              </a:ext>
            </a:extLst>
          </p:cNvPr>
          <p:cNvSpPr txBox="1"/>
          <p:nvPr/>
        </p:nvSpPr>
        <p:spPr>
          <a:xfrm>
            <a:off x="572709" y="2897783"/>
            <a:ext cx="514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+mj-lt"/>
              </a:rPr>
              <a:t>Configuração da Conta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989AD30-EBEC-040C-8412-3C7843876891}"/>
              </a:ext>
            </a:extLst>
          </p:cNvPr>
          <p:cNvSpPr txBox="1"/>
          <p:nvPr/>
        </p:nvSpPr>
        <p:spPr>
          <a:xfrm>
            <a:off x="572710" y="3375269"/>
            <a:ext cx="6285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Depois de criar sua conta, é importante configurar as opções de faturamento, segurança e preferências da conta para garantir uma experiência segura e personalizada. Isso inclui a configuração da autenticação de dois fatores, definição de limites de uso e configuração de alertas de uso.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2BF7DF1-D18A-E568-4C9D-62C7C7954F6D}"/>
              </a:ext>
            </a:extLst>
          </p:cNvPr>
          <p:cNvSpPr txBox="1"/>
          <p:nvPr/>
        </p:nvSpPr>
        <p:spPr>
          <a:xfrm>
            <a:off x="572709" y="4698709"/>
            <a:ext cx="5143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+mj-lt"/>
              </a:rPr>
              <a:t>Melhores Práticas de Gerenciamento de Conta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1CAB739-D3FB-F3A1-6D18-5E9049C46D48}"/>
              </a:ext>
            </a:extLst>
          </p:cNvPr>
          <p:cNvSpPr txBox="1"/>
          <p:nvPr/>
        </p:nvSpPr>
        <p:spPr>
          <a:xfrm>
            <a:off x="572708" y="5529707"/>
            <a:ext cx="62852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Ao configurar sua conta AWS, recomendamos seguir algumas práticas recomendadas de gerenciamento de conta, como habilitar a autenticação de dois fatores para proteger sua conta contra acesso não autorizado e configurar alertas de uso para monitorar seus gastos na AWS.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A114B54-0083-532C-5ACA-43008E1B88CD}"/>
              </a:ext>
            </a:extLst>
          </p:cNvPr>
          <p:cNvSpPr/>
          <p:nvPr/>
        </p:nvSpPr>
        <p:spPr>
          <a:xfrm>
            <a:off x="500709" y="-67286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56239">
                  <a:tint val="66000"/>
                  <a:satMod val="160000"/>
                </a:srgbClr>
              </a:gs>
              <a:gs pos="50000">
                <a:srgbClr val="E56239">
                  <a:tint val="44500"/>
                  <a:satMod val="160000"/>
                </a:srgbClr>
              </a:gs>
              <a:gs pos="100000">
                <a:srgbClr val="E56239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5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AC5D197C-D336-C96B-2F74-C3D900EE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AWS - GABRIEL DE SOUSA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A138E1CA-7677-170B-6CFA-1D876C26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B78F-778D-4426-8205-392C58F01F6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625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04FB8AB-9785-1B43-4D1C-6FD92BCD6C6E}"/>
              </a:ext>
            </a:extLst>
          </p:cNvPr>
          <p:cNvSpPr/>
          <p:nvPr/>
        </p:nvSpPr>
        <p:spPr>
          <a:xfrm>
            <a:off x="0" y="-146957"/>
            <a:ext cx="6858000" cy="100529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5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5C474-7DA8-310C-7B6C-C44ED7A6A200}"/>
              </a:ext>
            </a:extLst>
          </p:cNvPr>
          <p:cNvSpPr txBox="1"/>
          <p:nvPr/>
        </p:nvSpPr>
        <p:spPr>
          <a:xfrm>
            <a:off x="942636" y="5414668"/>
            <a:ext cx="497273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Impact" panose="020B0806030902050204" pitchFamily="34" charset="0"/>
              </a:rPr>
              <a:t>ARQUITETURA E DESENVOLVIMENTO NA AWS</a:t>
            </a:r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E4075C9F-7813-EB8B-4B11-82C3476F5F6F}"/>
              </a:ext>
            </a:extLst>
          </p:cNvPr>
          <p:cNvSpPr txBox="1"/>
          <p:nvPr/>
        </p:nvSpPr>
        <p:spPr>
          <a:xfrm>
            <a:off x="-479323" y="395004"/>
            <a:ext cx="7816645" cy="4508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699" dirty="0">
                <a:ln>
                  <a:solidFill>
                    <a:schemeClr val="accent2"/>
                  </a:solidFill>
                </a:ln>
                <a:noFill/>
                <a:effectLst>
                  <a:outerShdw blurRad="50800" dist="50800" dir="5400000" algn="ctr" rotWithShape="0">
                    <a:srgbClr val="00B0F0"/>
                  </a:outerShdw>
                </a:effectLst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8048A3A-A7CF-C759-9794-AAE5FB9457B5}"/>
              </a:ext>
            </a:extLst>
          </p:cNvPr>
          <p:cNvSpPr/>
          <p:nvPr/>
        </p:nvSpPr>
        <p:spPr>
          <a:xfrm>
            <a:off x="378406" y="8559800"/>
            <a:ext cx="6101189" cy="81291"/>
          </a:xfrm>
          <a:prstGeom prst="rect">
            <a:avLst/>
          </a:prstGeom>
          <a:gradFill flip="none" rotWithShape="1">
            <a:gsLst>
              <a:gs pos="55000">
                <a:schemeClr val="accent2"/>
              </a:gs>
              <a:gs pos="0">
                <a:srgbClr val="E56239"/>
              </a:gs>
              <a:gs pos="43000">
                <a:srgbClr val="E56239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5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29EEFD41-5322-682E-71D7-953A046D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AWS - GABRIEL DE SOUSA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464708C0-6B69-149C-DB1B-5397B472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B78F-778D-4426-8205-392C58F01F6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83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81ECA29-F70A-23D9-CB9E-805B53E5DB55}"/>
              </a:ext>
            </a:extLst>
          </p:cNvPr>
          <p:cNvSpPr txBox="1"/>
          <p:nvPr/>
        </p:nvSpPr>
        <p:spPr>
          <a:xfrm>
            <a:off x="572710" y="2297186"/>
            <a:ext cx="6285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 arquitetura na nuvem envolve o design e a organização de sistemas de computação em nuvem para atender aos requisitos de desempenho, escalabilidade, segurança e disponibilidade. Isso inclui a seleção de serviços da AWS, a configuração de redes, o armazenamento de dados e a distribuição de carga.</a:t>
            </a:r>
            <a:endParaRPr lang="pt-BR" sz="32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0040FF9-B982-85ED-B128-11833B878F29}"/>
              </a:ext>
            </a:extLst>
          </p:cNvPr>
          <p:cNvSpPr txBox="1"/>
          <p:nvPr/>
        </p:nvSpPr>
        <p:spPr>
          <a:xfrm>
            <a:off x="572709" y="758305"/>
            <a:ext cx="51435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Impact" panose="020B0806030902050204" pitchFamily="34" charset="0"/>
              </a:rPr>
              <a:t>Arquitetura e Desenvolvimento na AWS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8F5BDDA-3E16-01B5-FBF6-225F4321976A}"/>
              </a:ext>
            </a:extLst>
          </p:cNvPr>
          <p:cNvSpPr txBox="1"/>
          <p:nvPr/>
        </p:nvSpPr>
        <p:spPr>
          <a:xfrm>
            <a:off x="572709" y="1835521"/>
            <a:ext cx="514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+mj-lt"/>
              </a:rPr>
              <a:t>Arquitetura na Nuvem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1112B49-B29B-C202-2FDA-8666B70655A7}"/>
              </a:ext>
            </a:extLst>
          </p:cNvPr>
          <p:cNvSpPr txBox="1"/>
          <p:nvPr/>
        </p:nvSpPr>
        <p:spPr>
          <a:xfrm>
            <a:off x="572709" y="3591429"/>
            <a:ext cx="514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+mj-lt"/>
              </a:rPr>
              <a:t>Desenvolvimento na Nuvem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96DAE71-94E4-A483-D386-298DC1948AD8}"/>
              </a:ext>
            </a:extLst>
          </p:cNvPr>
          <p:cNvSpPr txBox="1"/>
          <p:nvPr/>
        </p:nvSpPr>
        <p:spPr>
          <a:xfrm>
            <a:off x="572708" y="4082290"/>
            <a:ext cx="6285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 desenvolvimento na nuvem envolve a criação, implantação e gerenciamento de aplicativos na AWS. Isso pode incluir o uso de serviços como o AWS SDK (Software Development Kit) para desenvolver aplicativos, o AWS CloudFormation para provisionar recursos e o AWS CodeDeploy para implantar código.</a:t>
            </a:r>
            <a:endParaRPr lang="pt-BR" sz="32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43767F2-15DD-2069-47EB-FADB43FDC7DA}"/>
              </a:ext>
            </a:extLst>
          </p:cNvPr>
          <p:cNvSpPr txBox="1"/>
          <p:nvPr/>
        </p:nvSpPr>
        <p:spPr>
          <a:xfrm>
            <a:off x="572706" y="7184525"/>
            <a:ext cx="514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+mj-lt"/>
              </a:rPr>
              <a:t>Custos e considerações de faturamento: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59F6C7D-395B-E3D9-CB84-CB8D824E6FD8}"/>
              </a:ext>
            </a:extLst>
          </p:cNvPr>
          <p:cNvSpPr txBox="1"/>
          <p:nvPr/>
        </p:nvSpPr>
        <p:spPr>
          <a:xfrm>
            <a:off x="572707" y="7646190"/>
            <a:ext cx="62852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Ao projetar e desenvolver aplicativos na AWS, é importante considerar os custos associados ao uso de serviços e recursos. Isso inclui escolher a instância certa do EC2, otimizar o uso do banco de dados e monitorar os custos conforme o aplicativo é implantado e usado.</a:t>
            </a:r>
            <a:endParaRPr lang="pt-BR" sz="32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3A111D9-1619-C0A8-2C63-E62736FEE42E}"/>
              </a:ext>
            </a:extLst>
          </p:cNvPr>
          <p:cNvSpPr txBox="1"/>
          <p:nvPr/>
        </p:nvSpPr>
        <p:spPr>
          <a:xfrm>
            <a:off x="572709" y="5405729"/>
            <a:ext cx="514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+mj-lt"/>
              </a:rPr>
              <a:t>Práticas Recomendadas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2CA785-62B2-65DE-373A-8682D528650E}"/>
              </a:ext>
            </a:extLst>
          </p:cNvPr>
          <p:cNvSpPr txBox="1"/>
          <p:nvPr/>
        </p:nvSpPr>
        <p:spPr>
          <a:xfrm>
            <a:off x="572707" y="5864239"/>
            <a:ext cx="6285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 desenvolvimento na nuvem envolve a criação, implantação e gerenciamento de aplicativos na AWS. Isso pode incluir o uso de serviços como o AWS SDK (Software Development Kit) para desenvolver aplicativos, o AWS CloudFormation para provisionar recursos e o AWS CodeDeploy para implantar código.</a:t>
            </a:r>
            <a:endParaRPr lang="pt-BR" sz="32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2910330-3409-0750-701F-E428CF5908D8}"/>
              </a:ext>
            </a:extLst>
          </p:cNvPr>
          <p:cNvSpPr/>
          <p:nvPr/>
        </p:nvSpPr>
        <p:spPr>
          <a:xfrm>
            <a:off x="500709" y="-67286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56239">
                  <a:tint val="66000"/>
                  <a:satMod val="160000"/>
                </a:srgbClr>
              </a:gs>
              <a:gs pos="50000">
                <a:srgbClr val="E56239">
                  <a:tint val="44500"/>
                  <a:satMod val="160000"/>
                </a:srgbClr>
              </a:gs>
              <a:gs pos="100000">
                <a:srgbClr val="E56239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5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DB6C912B-ED01-E499-82EC-A2FEBA18E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AWS - GABRIEL DE SOUSA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395639C6-2922-BB76-1D84-253CA565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B78F-778D-4426-8205-392C58F01F6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142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04FB8AB-9785-1B43-4D1C-6FD92BCD6C6E}"/>
              </a:ext>
            </a:extLst>
          </p:cNvPr>
          <p:cNvSpPr/>
          <p:nvPr/>
        </p:nvSpPr>
        <p:spPr>
          <a:xfrm>
            <a:off x="0" y="-146957"/>
            <a:ext cx="6858000" cy="100529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5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5C474-7DA8-310C-7B6C-C44ED7A6A200}"/>
              </a:ext>
            </a:extLst>
          </p:cNvPr>
          <p:cNvSpPr txBox="1"/>
          <p:nvPr/>
        </p:nvSpPr>
        <p:spPr>
          <a:xfrm>
            <a:off x="942636" y="5414668"/>
            <a:ext cx="497273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Impact" panose="020B0806030902050204" pitchFamily="34" charset="0"/>
              </a:rPr>
              <a:t>AMAZON S3 - ARMAZENAMENTO NA NUVEM</a:t>
            </a:r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F6CD4FAF-02AA-3058-0798-16EDDBA6B3AC}"/>
              </a:ext>
            </a:extLst>
          </p:cNvPr>
          <p:cNvSpPr txBox="1"/>
          <p:nvPr/>
        </p:nvSpPr>
        <p:spPr>
          <a:xfrm>
            <a:off x="-479323" y="395004"/>
            <a:ext cx="7816645" cy="4508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699" dirty="0">
                <a:ln>
                  <a:solidFill>
                    <a:schemeClr val="accent2"/>
                  </a:solidFill>
                </a:ln>
                <a:noFill/>
                <a:effectLst>
                  <a:outerShdw blurRad="50800" dist="50800" dir="5400000" algn="ctr" rotWithShape="0">
                    <a:srgbClr val="00B0F0"/>
                  </a:outerShdw>
                </a:effectLst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E3D282-C0F6-AE24-87BE-0C757F85085F}"/>
              </a:ext>
            </a:extLst>
          </p:cNvPr>
          <p:cNvSpPr/>
          <p:nvPr/>
        </p:nvSpPr>
        <p:spPr>
          <a:xfrm>
            <a:off x="378406" y="8559800"/>
            <a:ext cx="6101189" cy="81291"/>
          </a:xfrm>
          <a:prstGeom prst="rect">
            <a:avLst/>
          </a:prstGeom>
          <a:gradFill flip="none" rotWithShape="1">
            <a:gsLst>
              <a:gs pos="55000">
                <a:schemeClr val="accent2"/>
              </a:gs>
              <a:gs pos="0">
                <a:srgbClr val="E56239"/>
              </a:gs>
              <a:gs pos="43000">
                <a:srgbClr val="E56239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5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9CBAE98D-1771-CA36-A903-0C2315EF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AWS - GABRIEL DE SOUSA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E4B461-9FFC-A414-0C1B-6DE9A00D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B78F-778D-4426-8205-392C58F01F6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457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81ECA29-F70A-23D9-CB9E-805B53E5DB55}"/>
              </a:ext>
            </a:extLst>
          </p:cNvPr>
          <p:cNvSpPr txBox="1"/>
          <p:nvPr/>
        </p:nvSpPr>
        <p:spPr>
          <a:xfrm>
            <a:off x="572710" y="2297186"/>
            <a:ext cx="6285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 Amazon S3 é uma solução de armazenamento em nuvem que permite armazenar e recuperar dados de forma fácil e eficiente. Ele oferece escalabilidade ilimitada, durabilidade de 99,999999999% (11 9s) e uma ampla variedade de recursos para atender às necessidades de armazenamento de qualquer aplicativo.</a:t>
            </a:r>
            <a:endParaRPr lang="pt-BR" sz="32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0040FF9-B982-85ED-B128-11833B878F29}"/>
              </a:ext>
            </a:extLst>
          </p:cNvPr>
          <p:cNvSpPr txBox="1"/>
          <p:nvPr/>
        </p:nvSpPr>
        <p:spPr>
          <a:xfrm>
            <a:off x="572709" y="758304"/>
            <a:ext cx="51435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Impact" panose="020B0806030902050204" pitchFamily="34" charset="0"/>
              </a:rPr>
              <a:t>Amazon S3: Armazenamento de Objetos na Nuvem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8F5BDDA-3E16-01B5-FBF6-225F4321976A}"/>
              </a:ext>
            </a:extLst>
          </p:cNvPr>
          <p:cNvSpPr txBox="1"/>
          <p:nvPr/>
        </p:nvSpPr>
        <p:spPr>
          <a:xfrm>
            <a:off x="572709" y="1835521"/>
            <a:ext cx="514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+mj-lt"/>
              </a:rPr>
              <a:t>O que é o Amazon S3?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1112B49-B29B-C202-2FDA-8666B70655A7}"/>
              </a:ext>
            </a:extLst>
          </p:cNvPr>
          <p:cNvSpPr txBox="1"/>
          <p:nvPr/>
        </p:nvSpPr>
        <p:spPr>
          <a:xfrm>
            <a:off x="572709" y="3591429"/>
            <a:ext cx="514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+mj-lt"/>
              </a:rPr>
              <a:t>Principais recursos do Amazon S3: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96DAE71-94E4-A483-D386-298DC1948AD8}"/>
              </a:ext>
            </a:extLst>
          </p:cNvPr>
          <p:cNvSpPr txBox="1"/>
          <p:nvPr/>
        </p:nvSpPr>
        <p:spPr>
          <a:xfrm>
            <a:off x="572708" y="4082290"/>
            <a:ext cx="6285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Escalabilidade: O Amazon S3 pode armazenar quantidades ilimitadas de dados, permitindo que os clientes dimensionem verticalmente seus aplicativos conforme necessário.</a:t>
            </a:r>
          </a:p>
          <a:p>
            <a:r>
              <a:rPr lang="pt-BR" sz="1600" dirty="0"/>
              <a:t>Durabilidade: Os dados armazenados no Amazon S3 são replicados automaticamente em vários dispositivos e instalações, garantindo alta durabilidade e resiliência contra falhas de hardware.</a:t>
            </a:r>
          </a:p>
          <a:p>
            <a:r>
              <a:rPr lang="pt-BR" sz="1600" dirty="0"/>
              <a:t>Segurança: O Amazon S3 oferece várias camadas de segurança, incluindo criptografia de dados em repouso e em trânsito, controle de acesso granular e monitoramento de atividades.</a:t>
            </a:r>
            <a:endParaRPr lang="pt-BR" sz="32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43767F2-15DD-2069-47EB-FADB43FDC7DA}"/>
              </a:ext>
            </a:extLst>
          </p:cNvPr>
          <p:cNvSpPr txBox="1"/>
          <p:nvPr/>
        </p:nvSpPr>
        <p:spPr>
          <a:xfrm>
            <a:off x="572709" y="6419810"/>
            <a:ext cx="514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+mj-lt"/>
              </a:rPr>
              <a:t>Principais recursos do Amazon S3: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59F6C7D-395B-E3D9-CB84-CB8D824E6FD8}"/>
              </a:ext>
            </a:extLst>
          </p:cNvPr>
          <p:cNvSpPr txBox="1"/>
          <p:nvPr/>
        </p:nvSpPr>
        <p:spPr>
          <a:xfrm>
            <a:off x="572707" y="6881475"/>
            <a:ext cx="6285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Ao usar o Amazon S3, é importante entender os diferentes componentes de faturamento, como armazenamento, transferência de dados e solicitações de API. O modelo de preços do Amazon S3 é flexível e baseado no uso, permitindo que os clientes paguem apenas pelos recursos que realmente utilizam.</a:t>
            </a:r>
            <a:endParaRPr lang="pt-BR" sz="32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12E3EE3-2FF0-E172-6AE5-55A8F97F9060}"/>
              </a:ext>
            </a:extLst>
          </p:cNvPr>
          <p:cNvSpPr/>
          <p:nvPr/>
        </p:nvSpPr>
        <p:spPr>
          <a:xfrm>
            <a:off x="500709" y="-67286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E56239">
                  <a:tint val="66000"/>
                  <a:satMod val="160000"/>
                </a:srgbClr>
              </a:gs>
              <a:gs pos="50000">
                <a:srgbClr val="E56239">
                  <a:tint val="44500"/>
                  <a:satMod val="160000"/>
                </a:srgbClr>
              </a:gs>
              <a:gs pos="100000">
                <a:srgbClr val="E56239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5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32BE507D-C041-EF2F-20CC-097A8F51C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AWS - GABRIEL DE SOUSA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BD3E9B7A-47E0-C674-A9A4-12F16C16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B78F-778D-4426-8205-392C58F01F6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8244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5773</TotalTime>
  <Words>1976</Words>
  <Application>Microsoft Office PowerPoint</Application>
  <PresentationFormat>Papel A4 (210 x 297 mm)</PresentationFormat>
  <Paragraphs>130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Agency FB</vt:lpstr>
      <vt:lpstr>Arial</vt:lpstr>
      <vt:lpstr>Calibri</vt:lpstr>
      <vt:lpstr>Calibri Light</vt:lpstr>
      <vt:lpstr>Franklin Gothic Medium Cond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GabrielSousa</dc:creator>
  <cp:keywords>GabrielSousa</cp:keywords>
  <cp:lastModifiedBy>Auticomp</cp:lastModifiedBy>
  <cp:revision>5</cp:revision>
  <dcterms:created xsi:type="dcterms:W3CDTF">2024-05-03T16:35:16Z</dcterms:created>
  <dcterms:modified xsi:type="dcterms:W3CDTF">2024-05-07T16:49:04Z</dcterms:modified>
</cp:coreProperties>
</file>