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Helvetica Neue Light"/>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HelveticaNeueLight-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Light-italic.fntdata"/><Relationship Id="rId47" Type="http://schemas.openxmlformats.org/officeDocument/2006/relationships/font" Target="fonts/HelveticaNeueLight-bold.fntdata"/><Relationship Id="rId49"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8fce880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8fce880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fce8807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fce8807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fce8807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fce8807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fce8807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fce8807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Arquivos básicos para criar uma aplicação em Shiny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fce8807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fce8807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exemplo a aplicação em Shiny de compressão de imagem. (Simples e interessante!)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fce88072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fce88072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Mostrar código da aplicação de Lena em Shiny. Organização dos arquivos e como é a estrutura de cada um deles.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86806d5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6806d5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fce88072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fce8807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Falar sobre esses três tipos comuns de deploy e também o mais simples entre pessoas que é o simples ato de enviar o código. E o que pode dar errado em ambos os casos?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73963a2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73963a2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a297761f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a297761f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 forma resumida e direta, um ambiente em produção possui essa definição. Os usuários podem ser tantos clientes externos ou internos, como um outro setor ou time da empresa que está utilizando sua aplicação em um processo interno.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17d90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17d90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Algumas empresas que utilizam aplicações em Shiny.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8fce8807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8fce880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7d908ef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17d908e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Hoje vamos focar em duas etapas extremamente importantes nesse processo de colocar a sua aplicação em produção.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a297761f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a297761f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a297761f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a297761f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Inicialmente você pode pensar que esse é o diretório da sua aplicação inicial. Bem simples e começando a desenvolver agora, você não se preocupa em organizar de formas melhores e também não sente ainda as dores de grandes massas de dados.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a297761f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a297761f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Esses formatos de arquivo conseguem compactar seu arquivo e com isso aumentar a rapidez na leitura desses dados e com isso melhorar a performance da sua aplicação.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a297761f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a297761f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Mas se agora sua aplicação não se alimentar mais de arquivos de texto no seu próprio diretório. Agora ela precisa de dados provenientes de um database. Esse database pode ter sido criado pelo seu team/chapter ou você pediu alguém do setor de TI para fazer isso por você, não importa, o que importa agora é que você tem que repensar suas consultas e query dos dados.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a297761f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a297761f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Agora você está lidando com uma base de dados de milhares/milhões de linhas, por exemplo. Você não tem apenas uma tabela, mas várias e nesse contexto você deve atentar para algumas boas práticas e algumas práticas essenciais para obter um bom resultado e performance da sua aplicação.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a297761f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a297761f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 é single-threaded. Isso significa que não importa se você instalar o R ​​em um servidor poderoso com 64 núcleos de CPU, o R usará apenas um deles. Por exemplo, encontrar a soma de um vetor numérico é uma operação que pode ser executada em paralelo na CPU com bastante facilidade. Se houver quatro núcleos de CPU disponíveis, cada núcleo poderá receber aproximadamente um quarto dos dados para processar. Cada núcleo calcula o subtotal do bloco de dados que é dado, e os quatro subtotais são então adicionados para encontrar a soma total de todo o conjunto de dados. No entanto, em R, a função sum () é executada em série, processando todo o conjunto de dados em um núcleo da CPU. Logo, fazer muitos cálculos dentro da aplicação pode quebrá-la, além de deixar a performance extremamente ruim.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a297761f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a297761f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Consultas sem filtro irão quebrar sua aplicação! Inicialmente você tem poucos dados, os coloca junto das suas aplicações e os lê de uma só vez no seu global.R. Agora você tem seus dados distantes da sua aplicação e precisa realizar consultas de forma otimizadas e reduzindo o tamanho do resultado da requisição ao seu banco.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a297761f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a297761f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Mostrar as dores na hora de realizar um deploy e logo em seguida apresentar Docker.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a297761f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a297761f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Exibir problemas que podemos ter quando realizamos deploy das nossas aplicações e introduzindo Docker como uma solução.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b02c05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b02c05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8fce8807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8fce8807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8fce8807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8fce8807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fce8807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fce8807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fce88072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fce88072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8fce88072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fce88072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8fce88072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8fce88072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processo de um container não pode afetar o processo de outro. Cada container possui limites de CPU e memória.</a:t>
            </a:r>
            <a:endParaRPr/>
          </a:p>
          <a:p>
            <a:pPr indent="0" lvl="0" marL="0" rtl="0" algn="l">
              <a:spcBef>
                <a:spcPts val="0"/>
              </a:spcBef>
              <a:spcAft>
                <a:spcPts val="0"/>
              </a:spcAft>
              <a:buNone/>
            </a:pPr>
            <a:r>
              <a:rPr lang="pt-BR"/>
              <a:t>Essa estrutura é boa pois:</a:t>
            </a:r>
            <a:endParaRPr/>
          </a:p>
          <a:p>
            <a:pPr indent="0" lvl="0" marL="0" rtl="0" algn="l">
              <a:spcBef>
                <a:spcPts val="0"/>
              </a:spcBef>
              <a:spcAft>
                <a:spcPts val="0"/>
              </a:spcAft>
              <a:buNone/>
            </a:pPr>
            <a:r>
              <a:rPr lang="pt-BR"/>
              <a:t>&gt; Portabilidade de vários sistemas ops;</a:t>
            </a:r>
            <a:endParaRPr/>
          </a:p>
          <a:p>
            <a:pPr indent="0" lvl="0" marL="0" rtl="0" algn="l">
              <a:spcBef>
                <a:spcPts val="0"/>
              </a:spcBef>
              <a:spcAft>
                <a:spcPts val="0"/>
              </a:spcAft>
              <a:buNone/>
            </a:pPr>
            <a:r>
              <a:rPr lang="pt-BR"/>
              <a:t>&gt; Menos tempo configurando ambientes de produção.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fce88072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fce88072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fce8807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fce8807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8fce88072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8fce88072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Comentar sobre o rocker!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8fce88072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8fce88072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Rodar containers de R, Rstudio e da aplicação.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fce8807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fce8807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8fce88072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8fce88072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fce8807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fce8807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8fce8807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8fce8807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fce8807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fce8807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fce8807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fce8807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fce8807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fce8807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hit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666750" y="1779687"/>
            <a:ext cx="7810500" cy="9555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1pPr>
            <a:lvl2pPr lvl="1"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2pPr>
            <a:lvl3pPr lvl="2"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3pPr>
            <a:lvl4pPr lvl="3"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4pPr>
            <a:lvl5pPr lvl="4"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5pPr>
            <a:lvl6pPr lvl="5"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6pPr>
            <a:lvl7pPr lvl="6"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7pPr>
            <a:lvl8pPr lvl="7"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8pPr>
            <a:lvl9pPr lvl="8"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9pPr>
          </a:lstStyle>
          <a:p/>
        </p:txBody>
      </p:sp>
      <p:cxnSp>
        <p:nvCxnSpPr>
          <p:cNvPr id="11" name="Google Shape;11;p2"/>
          <p:cNvCxnSpPr/>
          <p:nvPr/>
        </p:nvCxnSpPr>
        <p:spPr>
          <a:xfrm>
            <a:off x="4071736" y="2862263"/>
            <a:ext cx="1000500" cy="0"/>
          </a:xfrm>
          <a:prstGeom prst="straightConnector1">
            <a:avLst/>
          </a:prstGeom>
          <a:noFill/>
          <a:ln cap="flat" cmpd="sng" w="63500">
            <a:solidFill>
              <a:srgbClr val="A6CA0E"/>
            </a:solidFill>
            <a:prstDash val="solid"/>
            <a:miter lim="400000"/>
            <a:headEnd len="sm" w="sm" type="none"/>
            <a:tailEnd len="sm" w="sm" type="none"/>
          </a:ln>
        </p:spPr>
      </p:cxnSp>
      <p:pic>
        <p:nvPicPr>
          <p:cNvPr descr="Image" id="12" name="Google Shape;12;p2"/>
          <p:cNvPicPr preferRelativeResize="0"/>
          <p:nvPr/>
        </p:nvPicPr>
        <p:blipFill rotWithShape="1">
          <a:blip r:embed="rId2">
            <a:alphaModFix/>
          </a:blip>
          <a:srcRect b="0" l="0" r="0" t="0"/>
          <a:stretch/>
        </p:blipFill>
        <p:spPr>
          <a:xfrm>
            <a:off x="3913405" y="3982152"/>
            <a:ext cx="1317190" cy="360546"/>
          </a:xfrm>
          <a:prstGeom prst="rect">
            <a:avLst/>
          </a:prstGeom>
          <a:noFill/>
          <a:ln>
            <a:noFill/>
          </a:ln>
        </p:spPr>
      </p:pic>
      <p:sp>
        <p:nvSpPr>
          <p:cNvPr id="13" name="Google Shape;13;p2"/>
          <p:cNvSpPr txBox="1"/>
          <p:nvPr>
            <p:ph idx="1" type="body"/>
          </p:nvPr>
        </p:nvSpPr>
        <p:spPr>
          <a:xfrm>
            <a:off x="666750" y="3061001"/>
            <a:ext cx="7810500" cy="5952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0D1A3E"/>
              </a:buClr>
              <a:buSzPts val="1100"/>
              <a:buFont typeface="Open Sans"/>
              <a:buNone/>
              <a:defRPr b="1" i="0" sz="1100" u="none" cap="none" strike="noStrike">
                <a:solidFill>
                  <a:srgbClr val="0D1A3E"/>
                </a:solidFill>
                <a:latin typeface="Open Sans"/>
                <a:ea typeface="Open Sans"/>
                <a:cs typeface="Open Sans"/>
                <a:sym typeface="Open Sans"/>
              </a:defRPr>
            </a:lvl1pPr>
            <a:lvl2pPr indent="-228600" lvl="1" marL="914400" marR="0" rtl="0" algn="ctr">
              <a:lnSpc>
                <a:spcPct val="100000"/>
              </a:lnSpc>
              <a:spcBef>
                <a:spcPts val="0"/>
              </a:spcBef>
              <a:spcAft>
                <a:spcPts val="0"/>
              </a:spcAft>
              <a:buClr>
                <a:srgbClr val="0D1A3E"/>
              </a:buClr>
              <a:buSzPts val="1100"/>
              <a:buFont typeface="Open Sans"/>
              <a:buNone/>
              <a:defRPr b="1" i="0" sz="1100" u="none" cap="none" strike="noStrike">
                <a:solidFill>
                  <a:srgbClr val="0D1A3E"/>
                </a:solidFill>
                <a:latin typeface="Open Sans"/>
                <a:ea typeface="Open Sans"/>
                <a:cs typeface="Open Sans"/>
                <a:sym typeface="Open Sans"/>
              </a:defRPr>
            </a:lvl2pPr>
            <a:lvl3pPr indent="-228600" lvl="2" marL="1371600" marR="0" rtl="0" algn="ctr">
              <a:lnSpc>
                <a:spcPct val="100000"/>
              </a:lnSpc>
              <a:spcBef>
                <a:spcPts val="0"/>
              </a:spcBef>
              <a:spcAft>
                <a:spcPts val="0"/>
              </a:spcAft>
              <a:buClr>
                <a:srgbClr val="0D1A3E"/>
              </a:buClr>
              <a:buSzPts val="1100"/>
              <a:buFont typeface="Open Sans"/>
              <a:buNone/>
              <a:defRPr b="1" i="0" sz="1100" u="none" cap="none" strike="noStrike">
                <a:solidFill>
                  <a:srgbClr val="0D1A3E"/>
                </a:solidFill>
                <a:latin typeface="Open Sans"/>
                <a:ea typeface="Open Sans"/>
                <a:cs typeface="Open Sans"/>
                <a:sym typeface="Open Sans"/>
              </a:defRPr>
            </a:lvl3pPr>
            <a:lvl4pPr indent="-228600" lvl="3" marL="1828800" marR="0" rtl="0" algn="ctr">
              <a:lnSpc>
                <a:spcPct val="100000"/>
              </a:lnSpc>
              <a:spcBef>
                <a:spcPts val="0"/>
              </a:spcBef>
              <a:spcAft>
                <a:spcPts val="0"/>
              </a:spcAft>
              <a:buClr>
                <a:srgbClr val="0D1A3E"/>
              </a:buClr>
              <a:buSzPts val="1100"/>
              <a:buFont typeface="Open Sans"/>
              <a:buNone/>
              <a:defRPr b="1" i="0" sz="1100" u="none" cap="none" strike="noStrike">
                <a:solidFill>
                  <a:srgbClr val="0D1A3E"/>
                </a:solidFill>
                <a:latin typeface="Open Sans"/>
                <a:ea typeface="Open Sans"/>
                <a:cs typeface="Open Sans"/>
                <a:sym typeface="Open Sans"/>
              </a:defRPr>
            </a:lvl4pPr>
            <a:lvl5pPr indent="-228600" lvl="4" marL="2286000" marR="0" rtl="0" algn="ctr">
              <a:lnSpc>
                <a:spcPct val="100000"/>
              </a:lnSpc>
              <a:spcBef>
                <a:spcPts val="0"/>
              </a:spcBef>
              <a:spcAft>
                <a:spcPts val="0"/>
              </a:spcAft>
              <a:buClr>
                <a:srgbClr val="0D1A3E"/>
              </a:buClr>
              <a:buSzPts val="1100"/>
              <a:buFont typeface="Open Sans"/>
              <a:buNone/>
              <a:defRPr b="1" i="0" sz="1100" u="none" cap="none" strike="noStrike">
                <a:solidFill>
                  <a:srgbClr val="0D1A3E"/>
                </a:solidFill>
                <a:latin typeface="Open Sans"/>
                <a:ea typeface="Open Sans"/>
                <a:cs typeface="Open Sans"/>
                <a:sym typeface="Open Sans"/>
              </a:defRPr>
            </a:lvl5pPr>
            <a:lvl6pPr indent="-361950" lvl="5" marL="2743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indent="-361950" lvl="6" marL="3200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indent="-361950" lvl="7" marL="3657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indent="-361950" lvl="8" marL="4114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14" name="Google Shape;14;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sp>
        <p:nvSpPr>
          <p:cNvPr id="49" name="Google Shape;49;p11"/>
          <p:cNvSpPr txBox="1"/>
          <p:nvPr>
            <p:ph type="title"/>
          </p:nvPr>
        </p:nvSpPr>
        <p:spPr>
          <a:xfrm>
            <a:off x="311700" y="445025"/>
            <a:ext cx="8520600" cy="572700"/>
          </a:xfrm>
          <a:prstGeom prst="rect">
            <a:avLst/>
          </a:prstGeom>
        </p:spPr>
        <p:txBody>
          <a:bodyPr anchorCtr="0" anchor="ctr" bIns="34275" lIns="34275" spcFirstLastPara="1" rIns="34275" wrap="square" tIns="34275"/>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50" name="Google Shape;50;p11"/>
          <p:cNvSpPr txBox="1"/>
          <p:nvPr>
            <p:ph idx="1" type="body"/>
          </p:nvPr>
        </p:nvSpPr>
        <p:spPr>
          <a:xfrm>
            <a:off x="311700" y="1152475"/>
            <a:ext cx="3999900" cy="3416400"/>
          </a:xfrm>
          <a:prstGeom prst="rect">
            <a:avLst/>
          </a:prstGeom>
        </p:spPr>
        <p:txBody>
          <a:bodyPr anchorCtr="0" anchor="ctr" bIns="34275" lIns="34275" spcFirstLastPara="1" rIns="34275" wrap="square" tIns="34275"/>
          <a:lstStyle>
            <a:lvl1pPr indent="-317500" lvl="0" marL="457200" rtl="0">
              <a:spcBef>
                <a:spcPts val="2200"/>
              </a:spcBef>
              <a:spcAft>
                <a:spcPts val="0"/>
              </a:spcAft>
              <a:buSzPts val="1400"/>
              <a:buChar char="•"/>
              <a:defRPr sz="1400"/>
            </a:lvl1pPr>
            <a:lvl2pPr indent="-304800" lvl="1" marL="914400" rtl="0">
              <a:spcBef>
                <a:spcPts val="2200"/>
              </a:spcBef>
              <a:spcAft>
                <a:spcPts val="0"/>
              </a:spcAft>
              <a:buSzPts val="1200"/>
              <a:buChar char="•"/>
              <a:defRPr sz="1200"/>
            </a:lvl2pPr>
            <a:lvl3pPr indent="-304800" lvl="2" marL="1371600" rtl="0">
              <a:spcBef>
                <a:spcPts val="2200"/>
              </a:spcBef>
              <a:spcAft>
                <a:spcPts val="0"/>
              </a:spcAft>
              <a:buSzPts val="1200"/>
              <a:buChar char="•"/>
              <a:defRPr sz="1200"/>
            </a:lvl3pPr>
            <a:lvl4pPr indent="-304800" lvl="3" marL="1828800" rtl="0">
              <a:spcBef>
                <a:spcPts val="2200"/>
              </a:spcBef>
              <a:spcAft>
                <a:spcPts val="0"/>
              </a:spcAft>
              <a:buSzPts val="1200"/>
              <a:buChar char="•"/>
              <a:defRPr sz="1200"/>
            </a:lvl4pPr>
            <a:lvl5pPr indent="-304800" lvl="4" marL="2286000" rtl="0">
              <a:spcBef>
                <a:spcPts val="2200"/>
              </a:spcBef>
              <a:spcAft>
                <a:spcPts val="0"/>
              </a:spcAft>
              <a:buSzPts val="1200"/>
              <a:buChar char="•"/>
              <a:defRPr sz="1200"/>
            </a:lvl5pPr>
            <a:lvl6pPr indent="-304800" lvl="5" marL="2743200" rtl="0">
              <a:spcBef>
                <a:spcPts val="2200"/>
              </a:spcBef>
              <a:spcAft>
                <a:spcPts val="0"/>
              </a:spcAft>
              <a:buSzPts val="1200"/>
              <a:buChar char="•"/>
              <a:defRPr sz="1200"/>
            </a:lvl6pPr>
            <a:lvl7pPr indent="-304800" lvl="6" marL="3200400" rtl="0">
              <a:spcBef>
                <a:spcPts val="2200"/>
              </a:spcBef>
              <a:spcAft>
                <a:spcPts val="0"/>
              </a:spcAft>
              <a:buSzPts val="1200"/>
              <a:buChar char="•"/>
              <a:defRPr sz="1200"/>
            </a:lvl7pPr>
            <a:lvl8pPr indent="-304800" lvl="7" marL="3657600" rtl="0">
              <a:spcBef>
                <a:spcPts val="2200"/>
              </a:spcBef>
              <a:spcAft>
                <a:spcPts val="0"/>
              </a:spcAft>
              <a:buSzPts val="1200"/>
              <a:buChar char="•"/>
              <a:defRPr sz="1200"/>
            </a:lvl8pPr>
            <a:lvl9pPr indent="-304800" lvl="8" marL="4114800" rtl="0">
              <a:spcBef>
                <a:spcPts val="2200"/>
              </a:spcBef>
              <a:spcAft>
                <a:spcPts val="0"/>
              </a:spcAft>
              <a:buSzPts val="1200"/>
              <a:buChar char="•"/>
              <a:defRPr sz="1200"/>
            </a:lvl9pPr>
          </a:lstStyle>
          <a:p/>
        </p:txBody>
      </p:sp>
      <p:sp>
        <p:nvSpPr>
          <p:cNvPr id="51" name="Google Shape;51;p11"/>
          <p:cNvSpPr txBox="1"/>
          <p:nvPr>
            <p:ph idx="2" type="body"/>
          </p:nvPr>
        </p:nvSpPr>
        <p:spPr>
          <a:xfrm>
            <a:off x="4832400" y="1152475"/>
            <a:ext cx="3999900" cy="3416400"/>
          </a:xfrm>
          <a:prstGeom prst="rect">
            <a:avLst/>
          </a:prstGeom>
        </p:spPr>
        <p:txBody>
          <a:bodyPr anchorCtr="0" anchor="ctr" bIns="34275" lIns="34275" spcFirstLastPara="1" rIns="34275" wrap="square" tIns="34275"/>
          <a:lstStyle>
            <a:lvl1pPr indent="-317500" lvl="0" marL="457200" rtl="0">
              <a:spcBef>
                <a:spcPts val="2200"/>
              </a:spcBef>
              <a:spcAft>
                <a:spcPts val="0"/>
              </a:spcAft>
              <a:buSzPts val="1400"/>
              <a:buChar char="•"/>
              <a:defRPr sz="1400"/>
            </a:lvl1pPr>
            <a:lvl2pPr indent="-304800" lvl="1" marL="914400" rtl="0">
              <a:spcBef>
                <a:spcPts val="2200"/>
              </a:spcBef>
              <a:spcAft>
                <a:spcPts val="0"/>
              </a:spcAft>
              <a:buSzPts val="1200"/>
              <a:buChar char="•"/>
              <a:defRPr sz="1200"/>
            </a:lvl2pPr>
            <a:lvl3pPr indent="-304800" lvl="2" marL="1371600" rtl="0">
              <a:spcBef>
                <a:spcPts val="2200"/>
              </a:spcBef>
              <a:spcAft>
                <a:spcPts val="0"/>
              </a:spcAft>
              <a:buSzPts val="1200"/>
              <a:buChar char="•"/>
              <a:defRPr sz="1200"/>
            </a:lvl3pPr>
            <a:lvl4pPr indent="-304800" lvl="3" marL="1828800" rtl="0">
              <a:spcBef>
                <a:spcPts val="2200"/>
              </a:spcBef>
              <a:spcAft>
                <a:spcPts val="0"/>
              </a:spcAft>
              <a:buSzPts val="1200"/>
              <a:buChar char="•"/>
              <a:defRPr sz="1200"/>
            </a:lvl4pPr>
            <a:lvl5pPr indent="-304800" lvl="4" marL="2286000" rtl="0">
              <a:spcBef>
                <a:spcPts val="2200"/>
              </a:spcBef>
              <a:spcAft>
                <a:spcPts val="0"/>
              </a:spcAft>
              <a:buSzPts val="1200"/>
              <a:buChar char="•"/>
              <a:defRPr sz="1200"/>
            </a:lvl5pPr>
            <a:lvl6pPr indent="-304800" lvl="5" marL="2743200" rtl="0">
              <a:spcBef>
                <a:spcPts val="2200"/>
              </a:spcBef>
              <a:spcAft>
                <a:spcPts val="0"/>
              </a:spcAft>
              <a:buSzPts val="1200"/>
              <a:buChar char="•"/>
              <a:defRPr sz="1200"/>
            </a:lvl6pPr>
            <a:lvl7pPr indent="-304800" lvl="6" marL="3200400" rtl="0">
              <a:spcBef>
                <a:spcPts val="2200"/>
              </a:spcBef>
              <a:spcAft>
                <a:spcPts val="0"/>
              </a:spcAft>
              <a:buSzPts val="1200"/>
              <a:buChar char="•"/>
              <a:defRPr sz="1200"/>
            </a:lvl7pPr>
            <a:lvl8pPr indent="-304800" lvl="7" marL="3657600" rtl="0">
              <a:spcBef>
                <a:spcPts val="2200"/>
              </a:spcBef>
              <a:spcAft>
                <a:spcPts val="0"/>
              </a:spcAft>
              <a:buSzPts val="1200"/>
              <a:buChar char="•"/>
              <a:defRPr sz="1200"/>
            </a:lvl8pPr>
            <a:lvl9pPr indent="-304800" lvl="8" marL="4114800" rtl="0">
              <a:spcBef>
                <a:spcPts val="2200"/>
              </a:spcBef>
              <a:spcAft>
                <a:spcPts val="0"/>
              </a:spcAft>
              <a:buSzPts val="1200"/>
              <a:buChar char="•"/>
              <a:defRPr sz="1200"/>
            </a:lvl9pPr>
          </a:lstStyle>
          <a:p/>
        </p:txBody>
      </p:sp>
      <p:sp>
        <p:nvSpPr>
          <p:cNvPr id="52" name="Google Shape;52;p11"/>
          <p:cNvSpPr txBox="1"/>
          <p:nvPr>
            <p:ph idx="12" type="sldNum"/>
          </p:nvPr>
        </p:nvSpPr>
        <p:spPr>
          <a:xfrm>
            <a:off x="8472458" y="4663217"/>
            <a:ext cx="548700" cy="393600"/>
          </a:xfrm>
          <a:prstGeom prst="rect">
            <a:avLst/>
          </a:prstGeom>
        </p:spPr>
        <p:txBody>
          <a:bodyPr anchorCtr="0" anchor="t" bIns="19050" lIns="19050" spcFirstLastPara="1" rIns="19050" wrap="square" tIns="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53" name="Shape 53"/>
        <p:cNvGrpSpPr/>
        <p:nvPr/>
      </p:nvGrpSpPr>
      <p:grpSpPr>
        <a:xfrm>
          <a:off x="0" y="0"/>
          <a:ext cx="0" cy="0"/>
          <a:chOff x="0" y="0"/>
          <a:chExt cx="0" cy="0"/>
        </a:xfrm>
      </p:grpSpPr>
      <p:sp>
        <p:nvSpPr>
          <p:cNvPr id="54" name="Google Shape;54;p12"/>
          <p:cNvSpPr txBox="1"/>
          <p:nvPr>
            <p:ph type="ctrTitle"/>
          </p:nvPr>
        </p:nvSpPr>
        <p:spPr>
          <a:xfrm>
            <a:off x="311708" y="744575"/>
            <a:ext cx="8520600" cy="2052600"/>
          </a:xfrm>
          <a:prstGeom prst="rect">
            <a:avLst/>
          </a:prstGeom>
        </p:spPr>
        <p:txBody>
          <a:bodyPr anchorCtr="0" anchor="b" bIns="34275" lIns="34275" spcFirstLastPara="1" rIns="34275" wrap="square" tIns="3427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2"/>
          <p:cNvSpPr txBox="1"/>
          <p:nvPr>
            <p:ph idx="1" type="subTitle"/>
          </p:nvPr>
        </p:nvSpPr>
        <p:spPr>
          <a:xfrm>
            <a:off x="311700" y="2834125"/>
            <a:ext cx="8520600" cy="792600"/>
          </a:xfrm>
          <a:prstGeom prst="rect">
            <a:avLst/>
          </a:prstGeom>
        </p:spPr>
        <p:txBody>
          <a:bodyPr anchorCtr="0" anchor="ctr" bIns="34275" lIns="34275" spcFirstLastPara="1" rIns="34275" wrap="square" tIns="34275"/>
          <a:lstStyle>
            <a:lvl1pPr lvl="0" rtl="0" algn="ctr">
              <a:lnSpc>
                <a:spcPct val="100000"/>
              </a:lnSpc>
              <a:spcBef>
                <a:spcPts val="2200"/>
              </a:spcBef>
              <a:spcAft>
                <a:spcPts val="0"/>
              </a:spcAft>
              <a:buSzPts val="2800"/>
              <a:buNone/>
              <a:defRPr sz="2800"/>
            </a:lvl1pPr>
            <a:lvl2pPr lvl="1" rtl="0" algn="ctr">
              <a:lnSpc>
                <a:spcPct val="100000"/>
              </a:lnSpc>
              <a:spcBef>
                <a:spcPts val="2200"/>
              </a:spcBef>
              <a:spcAft>
                <a:spcPts val="0"/>
              </a:spcAft>
              <a:buSzPts val="2800"/>
              <a:buNone/>
              <a:defRPr sz="2800"/>
            </a:lvl2pPr>
            <a:lvl3pPr lvl="2" rtl="0" algn="ctr">
              <a:lnSpc>
                <a:spcPct val="100000"/>
              </a:lnSpc>
              <a:spcBef>
                <a:spcPts val="2200"/>
              </a:spcBef>
              <a:spcAft>
                <a:spcPts val="0"/>
              </a:spcAft>
              <a:buSzPts val="2800"/>
              <a:buNone/>
              <a:defRPr sz="2800"/>
            </a:lvl3pPr>
            <a:lvl4pPr lvl="3" rtl="0" algn="ctr">
              <a:lnSpc>
                <a:spcPct val="100000"/>
              </a:lnSpc>
              <a:spcBef>
                <a:spcPts val="2200"/>
              </a:spcBef>
              <a:spcAft>
                <a:spcPts val="0"/>
              </a:spcAft>
              <a:buSzPts val="2800"/>
              <a:buNone/>
              <a:defRPr sz="2800"/>
            </a:lvl4pPr>
            <a:lvl5pPr lvl="4" rtl="0" algn="ctr">
              <a:lnSpc>
                <a:spcPct val="100000"/>
              </a:lnSpc>
              <a:spcBef>
                <a:spcPts val="2200"/>
              </a:spcBef>
              <a:spcAft>
                <a:spcPts val="0"/>
              </a:spcAft>
              <a:buSzPts val="2800"/>
              <a:buNone/>
              <a:defRPr sz="2800"/>
            </a:lvl5pPr>
            <a:lvl6pPr lvl="5" rtl="0" algn="ctr">
              <a:lnSpc>
                <a:spcPct val="100000"/>
              </a:lnSpc>
              <a:spcBef>
                <a:spcPts val="2200"/>
              </a:spcBef>
              <a:spcAft>
                <a:spcPts val="0"/>
              </a:spcAft>
              <a:buSzPts val="2800"/>
              <a:buNone/>
              <a:defRPr sz="2800"/>
            </a:lvl6pPr>
            <a:lvl7pPr lvl="6" rtl="0" algn="ctr">
              <a:lnSpc>
                <a:spcPct val="100000"/>
              </a:lnSpc>
              <a:spcBef>
                <a:spcPts val="2200"/>
              </a:spcBef>
              <a:spcAft>
                <a:spcPts val="0"/>
              </a:spcAft>
              <a:buSzPts val="2800"/>
              <a:buNone/>
              <a:defRPr sz="2800"/>
            </a:lvl7pPr>
            <a:lvl8pPr lvl="7" rtl="0" algn="ctr">
              <a:lnSpc>
                <a:spcPct val="100000"/>
              </a:lnSpc>
              <a:spcBef>
                <a:spcPts val="2200"/>
              </a:spcBef>
              <a:spcAft>
                <a:spcPts val="0"/>
              </a:spcAft>
              <a:buSzPts val="2800"/>
              <a:buNone/>
              <a:defRPr sz="2800"/>
            </a:lvl8pPr>
            <a:lvl9pPr lvl="8" rtl="0" algn="ctr">
              <a:lnSpc>
                <a:spcPct val="100000"/>
              </a:lnSpc>
              <a:spcBef>
                <a:spcPts val="2200"/>
              </a:spcBef>
              <a:spcAft>
                <a:spcPts val="0"/>
              </a:spcAft>
              <a:buSzPts val="2800"/>
              <a:buNone/>
              <a:defRPr sz="2800"/>
            </a:lvl9pPr>
          </a:lstStyle>
          <a:p/>
        </p:txBody>
      </p:sp>
      <p:sp>
        <p:nvSpPr>
          <p:cNvPr id="56" name="Google Shape;56;p12"/>
          <p:cNvSpPr txBox="1"/>
          <p:nvPr>
            <p:ph idx="12" type="sldNum"/>
          </p:nvPr>
        </p:nvSpPr>
        <p:spPr>
          <a:xfrm>
            <a:off x="8472458" y="4663217"/>
            <a:ext cx="548700" cy="393600"/>
          </a:xfrm>
          <a:prstGeom prst="rect">
            <a:avLst/>
          </a:prstGeom>
        </p:spPr>
        <p:txBody>
          <a:bodyPr anchorCtr="0" anchor="t" bIns="19050" lIns="19050" spcFirstLastPara="1" rIns="19050" wrap="square" tIns="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dark" type="title">
  <p:cSld name="TITLE">
    <p:bg>
      <p:bgPr>
        <a:solidFill>
          <a:srgbClr val="0D1A3E"/>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66750" y="1779687"/>
            <a:ext cx="7810500" cy="9555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FEFEFE"/>
              </a:buClr>
              <a:buSzPts val="4500"/>
              <a:buFont typeface="Open Sans"/>
              <a:buNone/>
              <a:defRPr b="0" i="0" sz="4500" u="none" cap="none" strike="noStrike">
                <a:solidFill>
                  <a:srgbClr val="FEFEFE"/>
                </a:solidFill>
                <a:latin typeface="Open Sans"/>
                <a:ea typeface="Open Sans"/>
                <a:cs typeface="Open Sans"/>
                <a:sym typeface="Open Sans"/>
              </a:defRPr>
            </a:lvl1pPr>
            <a:lvl2pPr lvl="1"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2pPr>
            <a:lvl3pPr lvl="2"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3pPr>
            <a:lvl4pPr lvl="3"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4pPr>
            <a:lvl5pPr lvl="4"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5pPr>
            <a:lvl6pPr lvl="5"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6pPr>
            <a:lvl7pPr lvl="6"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7pPr>
            <a:lvl8pPr lvl="7"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8pPr>
            <a:lvl9pPr lvl="8"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9pPr>
          </a:lstStyle>
          <a:p/>
        </p:txBody>
      </p:sp>
      <p:cxnSp>
        <p:nvCxnSpPr>
          <p:cNvPr id="17" name="Google Shape;17;p3"/>
          <p:cNvCxnSpPr/>
          <p:nvPr>
            <p:ph idx="1" type="body"/>
          </p:nvPr>
        </p:nvCxnSpPr>
        <p:spPr>
          <a:xfrm>
            <a:off x="4071736" y="2862263"/>
            <a:ext cx="1000500" cy="0"/>
          </a:xfrm>
          <a:prstGeom prst="straightConnector1">
            <a:avLst/>
          </a:prstGeom>
          <a:noFill/>
          <a:ln cap="flat" cmpd="sng" w="63500">
            <a:solidFill>
              <a:srgbClr val="A6CA0E"/>
            </a:solidFill>
            <a:prstDash val="solid"/>
            <a:round/>
            <a:headEnd len="sm" w="sm" type="none"/>
            <a:tailEnd len="sm" w="sm" type="none"/>
          </a:ln>
        </p:spPr>
      </p:cxnSp>
      <p:sp>
        <p:nvSpPr>
          <p:cNvPr id="18" name="Google Shape;18;p3"/>
          <p:cNvSpPr txBox="1"/>
          <p:nvPr>
            <p:ph idx="2" type="body"/>
          </p:nvPr>
        </p:nvSpPr>
        <p:spPr>
          <a:xfrm>
            <a:off x="666750" y="3061001"/>
            <a:ext cx="7810500" cy="2958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1pPr>
            <a:lvl2pPr indent="-228600" lvl="1" marL="9144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2pPr>
            <a:lvl3pPr indent="-228600" lvl="2" marL="13716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3pPr>
            <a:lvl4pPr indent="-228600" lvl="3" marL="18288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4pPr>
            <a:lvl5pPr indent="-228600" lvl="4" marL="22860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5pPr>
            <a:lvl6pPr indent="-361950" lvl="5" marL="2743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indent="-361950" lvl="6" marL="3200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indent="-361950" lvl="7" marL="3657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indent="-361950" lvl="8" marL="4114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19" name="Google Shape;19;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pic>
        <p:nvPicPr>
          <p:cNvPr id="20" name="Google Shape;20;p3"/>
          <p:cNvPicPr preferRelativeResize="0"/>
          <p:nvPr/>
        </p:nvPicPr>
        <p:blipFill>
          <a:blip r:embed="rId2">
            <a:alphaModFix/>
          </a:blip>
          <a:stretch>
            <a:fillRect/>
          </a:stretch>
        </p:blipFill>
        <p:spPr>
          <a:xfrm>
            <a:off x="3855390" y="3949894"/>
            <a:ext cx="1433221" cy="9554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color">
  <p:cSld name="Cover color">
    <p:bg>
      <p:bgPr>
        <a:solidFill>
          <a:srgbClr val="A6CA0E"/>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666750" y="1779687"/>
            <a:ext cx="7810500" cy="9555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FEFEFE"/>
              </a:buClr>
              <a:buSzPts val="4500"/>
              <a:buFont typeface="Open Sans"/>
              <a:buNone/>
              <a:defRPr b="0" i="0" sz="4500" u="none" cap="none" strike="noStrike">
                <a:solidFill>
                  <a:srgbClr val="FEFEFE"/>
                </a:solidFill>
                <a:latin typeface="Open Sans"/>
                <a:ea typeface="Open Sans"/>
                <a:cs typeface="Open Sans"/>
                <a:sym typeface="Open Sans"/>
              </a:defRPr>
            </a:lvl1pPr>
            <a:lvl2pPr lvl="1"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2pPr>
            <a:lvl3pPr lvl="2"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3pPr>
            <a:lvl4pPr lvl="3"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4pPr>
            <a:lvl5pPr lvl="4"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5pPr>
            <a:lvl6pPr lvl="5"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6pPr>
            <a:lvl7pPr lvl="6"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7pPr>
            <a:lvl8pPr lvl="7"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8pPr>
            <a:lvl9pPr lvl="8"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9pPr>
          </a:lstStyle>
          <a:p/>
        </p:txBody>
      </p:sp>
      <p:cxnSp>
        <p:nvCxnSpPr>
          <p:cNvPr id="23" name="Google Shape;23;p4"/>
          <p:cNvCxnSpPr/>
          <p:nvPr/>
        </p:nvCxnSpPr>
        <p:spPr>
          <a:xfrm>
            <a:off x="4071736" y="2862263"/>
            <a:ext cx="1000500" cy="0"/>
          </a:xfrm>
          <a:prstGeom prst="straightConnector1">
            <a:avLst/>
          </a:prstGeom>
          <a:noFill/>
          <a:ln cap="flat" cmpd="sng" w="63500">
            <a:solidFill>
              <a:srgbClr val="0D1A3E"/>
            </a:solidFill>
            <a:prstDash val="solid"/>
            <a:miter lim="400000"/>
            <a:headEnd len="sm" w="sm" type="none"/>
            <a:tailEnd len="sm" w="sm" type="none"/>
          </a:ln>
        </p:spPr>
      </p:cxnSp>
      <p:sp>
        <p:nvSpPr>
          <p:cNvPr id="24" name="Google Shape;24;p4"/>
          <p:cNvSpPr txBox="1"/>
          <p:nvPr>
            <p:ph idx="1" type="body"/>
          </p:nvPr>
        </p:nvSpPr>
        <p:spPr>
          <a:xfrm>
            <a:off x="666750" y="3061001"/>
            <a:ext cx="7810500" cy="5952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1pPr>
            <a:lvl2pPr indent="-228600" lvl="1" marL="9144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2pPr>
            <a:lvl3pPr indent="-228600" lvl="2" marL="13716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3pPr>
            <a:lvl4pPr indent="-228600" lvl="3" marL="18288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4pPr>
            <a:lvl5pPr indent="-228600" lvl="4" marL="2286000" marR="0" rtl="0" algn="ctr">
              <a:lnSpc>
                <a:spcPct val="100000"/>
              </a:lnSpc>
              <a:spcBef>
                <a:spcPts val="0"/>
              </a:spcBef>
              <a:spcAft>
                <a:spcPts val="0"/>
              </a:spcAft>
              <a:buClr>
                <a:srgbClr val="FEFEFE"/>
              </a:buClr>
              <a:buSzPts val="1100"/>
              <a:buFont typeface="Open Sans"/>
              <a:buNone/>
              <a:defRPr b="1" i="0" sz="1100" u="none" cap="none" strike="noStrike">
                <a:solidFill>
                  <a:srgbClr val="FEFEFE"/>
                </a:solidFill>
                <a:latin typeface="Open Sans"/>
                <a:ea typeface="Open Sans"/>
                <a:cs typeface="Open Sans"/>
                <a:sym typeface="Open Sans"/>
              </a:defRPr>
            </a:lvl5pPr>
            <a:lvl6pPr indent="-361950" lvl="5" marL="2743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indent="-361950" lvl="6" marL="3200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indent="-361950" lvl="7" marL="3657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indent="-361950" lvl="8" marL="4114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25" name="Google Shape;25;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6" name="Shape 26"/>
        <p:cNvGrpSpPr/>
        <p:nvPr/>
      </p:nvGrpSpPr>
      <p:grpSpPr>
        <a:xfrm>
          <a:off x="0" y="0"/>
          <a:ext cx="0" cy="0"/>
          <a:chOff x="0" y="0"/>
          <a:chExt cx="0" cy="0"/>
        </a:xfrm>
      </p:grpSpPr>
      <p:sp>
        <p:nvSpPr>
          <p:cNvPr id="27" name="Google Shape;27;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spTree>
      <p:nvGrpSpPr>
        <p:cNvPr id="28" name="Shape 28"/>
        <p:cNvGrpSpPr/>
        <p:nvPr/>
      </p:nvGrpSpPr>
      <p:grpSpPr>
        <a:xfrm>
          <a:off x="0" y="0"/>
          <a:ext cx="0" cy="0"/>
          <a:chOff x="0" y="0"/>
          <a:chExt cx="0" cy="0"/>
        </a:xfrm>
      </p:grpSpPr>
      <p:cxnSp>
        <p:nvCxnSpPr>
          <p:cNvPr id="29" name="Google Shape;29;p6"/>
          <p:cNvCxnSpPr/>
          <p:nvPr>
            <p:ph idx="1" type="body"/>
          </p:nvPr>
        </p:nvCxnSpPr>
        <p:spPr>
          <a:xfrm>
            <a:off x="595111" y="1123950"/>
            <a:ext cx="500100" cy="0"/>
          </a:xfrm>
          <a:prstGeom prst="straightConnector1">
            <a:avLst/>
          </a:prstGeom>
          <a:noFill/>
          <a:ln cap="flat" cmpd="sng" w="63500">
            <a:solidFill>
              <a:srgbClr val="A6CA0E"/>
            </a:solidFill>
            <a:prstDash val="solid"/>
            <a:round/>
            <a:headEnd len="sm" w="sm" type="none"/>
            <a:tailEnd len="sm" w="sm" type="none"/>
          </a:ln>
        </p:spPr>
      </p:cxnSp>
      <p:sp>
        <p:nvSpPr>
          <p:cNvPr id="30" name="Google Shape;30;p6"/>
          <p:cNvSpPr txBox="1"/>
          <p:nvPr>
            <p:ph type="title"/>
          </p:nvPr>
        </p:nvSpPr>
        <p:spPr>
          <a:xfrm>
            <a:off x="566738" y="478890"/>
            <a:ext cx="7877100" cy="557100"/>
          </a:xfrm>
          <a:prstGeom prst="rect">
            <a:avLst/>
          </a:prstGeom>
          <a:noFill/>
          <a:ln>
            <a:noFill/>
          </a:ln>
        </p:spPr>
        <p:txBody>
          <a:bodyPr anchorCtr="0" anchor="t" bIns="34275" lIns="34275" spcFirstLastPara="1" rIns="34275" wrap="square" tIns="34275"/>
          <a:lstStyle>
            <a:lvl1pPr lvl="0" marR="0" rtl="0" algn="l">
              <a:lnSpc>
                <a:spcPct val="100000"/>
              </a:lnSpc>
              <a:spcBef>
                <a:spcPts val="0"/>
              </a:spcBef>
              <a:spcAft>
                <a:spcPts val="0"/>
              </a:spcAft>
              <a:buClr>
                <a:srgbClr val="0D1A3E"/>
              </a:buClr>
              <a:buSzPts val="3000"/>
              <a:buFont typeface="Open Sans"/>
              <a:buNone/>
              <a:defRPr b="0" i="0" sz="3000" u="none" cap="none" strike="noStrike">
                <a:solidFill>
                  <a:srgbClr val="0D1A3E"/>
                </a:solidFill>
                <a:latin typeface="Open Sans"/>
                <a:ea typeface="Open Sans"/>
                <a:cs typeface="Open Sans"/>
                <a:sym typeface="Open Sans"/>
              </a:defRPr>
            </a:lvl1pPr>
            <a:lvl2pPr lvl="1"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2pPr>
            <a:lvl3pPr lvl="2"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3pPr>
            <a:lvl4pPr lvl="3"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4pPr>
            <a:lvl5pPr lvl="4"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5pPr>
            <a:lvl6pPr lvl="5"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6pPr>
            <a:lvl7pPr lvl="6"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7pPr>
            <a:lvl8pPr lvl="7"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8pPr>
            <a:lvl9pPr lvl="8"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9pPr>
          </a:lstStyle>
          <a:p/>
        </p:txBody>
      </p:sp>
      <p:sp>
        <p:nvSpPr>
          <p:cNvPr id="31" name="Google Shape;31;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py">
  <p:cSld name="Title copy">
    <p:spTree>
      <p:nvGrpSpPr>
        <p:cNvPr id="32" name="Shape 32"/>
        <p:cNvGrpSpPr/>
        <p:nvPr/>
      </p:nvGrpSpPr>
      <p:grpSpPr>
        <a:xfrm>
          <a:off x="0" y="0"/>
          <a:ext cx="0" cy="0"/>
          <a:chOff x="0" y="0"/>
          <a:chExt cx="0" cy="0"/>
        </a:xfrm>
      </p:grpSpPr>
      <p:cxnSp>
        <p:nvCxnSpPr>
          <p:cNvPr id="33" name="Google Shape;33;p7"/>
          <p:cNvCxnSpPr/>
          <p:nvPr>
            <p:ph idx="1" type="body"/>
          </p:nvPr>
        </p:nvCxnSpPr>
        <p:spPr>
          <a:xfrm>
            <a:off x="595111" y="4371975"/>
            <a:ext cx="500100" cy="0"/>
          </a:xfrm>
          <a:prstGeom prst="straightConnector1">
            <a:avLst/>
          </a:prstGeom>
          <a:noFill/>
          <a:ln cap="flat" cmpd="sng" w="63500">
            <a:solidFill>
              <a:srgbClr val="A6CA0E"/>
            </a:solidFill>
            <a:prstDash val="solid"/>
            <a:round/>
            <a:headEnd len="sm" w="sm" type="none"/>
            <a:tailEnd len="sm" w="sm" type="none"/>
          </a:ln>
        </p:spPr>
      </p:cxnSp>
      <p:sp>
        <p:nvSpPr>
          <p:cNvPr id="34" name="Google Shape;34;p7"/>
          <p:cNvSpPr txBox="1"/>
          <p:nvPr>
            <p:ph type="title"/>
          </p:nvPr>
        </p:nvSpPr>
        <p:spPr>
          <a:xfrm>
            <a:off x="566738" y="1781881"/>
            <a:ext cx="4226400" cy="1930800"/>
          </a:xfrm>
          <a:prstGeom prst="rect">
            <a:avLst/>
          </a:prstGeom>
          <a:noFill/>
          <a:ln>
            <a:noFill/>
          </a:ln>
        </p:spPr>
        <p:txBody>
          <a:bodyPr anchorCtr="0" anchor="b" bIns="34275" lIns="34275" spcFirstLastPara="1" rIns="34275" wrap="square" tIns="34275"/>
          <a:lstStyle>
            <a:lvl1pPr lvl="0" marR="0" rtl="0" algn="l">
              <a:lnSpc>
                <a:spcPct val="100000"/>
              </a:lnSpc>
              <a:spcBef>
                <a:spcPts val="2200"/>
              </a:spcBef>
              <a:spcAft>
                <a:spcPts val="0"/>
              </a:spcAft>
              <a:buClr>
                <a:srgbClr val="0D1A3E"/>
              </a:buClr>
              <a:buSzPts val="1700"/>
              <a:buFont typeface="Open Sans"/>
              <a:buNone/>
              <a:defRPr b="0" i="1" sz="1700" u="none" cap="none" strike="noStrike">
                <a:solidFill>
                  <a:srgbClr val="0D1A3E"/>
                </a:solidFill>
                <a:latin typeface="Open Sans"/>
                <a:ea typeface="Open Sans"/>
                <a:cs typeface="Open Sans"/>
                <a:sym typeface="Open Sans"/>
              </a:defRPr>
            </a:lvl1pPr>
            <a:lvl2pPr lvl="1"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2pPr>
            <a:lvl3pPr lvl="2"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3pPr>
            <a:lvl4pPr lvl="3"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4pPr>
            <a:lvl5pPr lvl="4"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5pPr>
            <a:lvl6pPr lvl="5"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6pPr>
            <a:lvl7pPr lvl="6"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7pPr>
            <a:lvl8pPr lvl="7"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8pPr>
            <a:lvl9pPr lvl="8"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9pPr>
          </a:lstStyle>
          <a:p/>
        </p:txBody>
      </p:sp>
      <p:sp>
        <p:nvSpPr>
          <p:cNvPr id="35" name="Google Shape;35;p7"/>
          <p:cNvSpPr txBox="1"/>
          <p:nvPr>
            <p:ph idx="2" type="body"/>
          </p:nvPr>
        </p:nvSpPr>
        <p:spPr>
          <a:xfrm>
            <a:off x="596164" y="3919667"/>
            <a:ext cx="498000" cy="233400"/>
          </a:xfrm>
          <a:prstGeom prst="rect">
            <a:avLst/>
          </a:prstGeom>
          <a:noFill/>
          <a:ln>
            <a:noFill/>
          </a:ln>
        </p:spPr>
        <p:txBody>
          <a:bodyPr anchorCtr="0" anchor="t" bIns="34275" lIns="34275" spcFirstLastPara="1" rIns="34275" wrap="square" tIns="34275"/>
          <a:lstStyle>
            <a:lvl1pPr indent="-361950" lvl="0" marL="457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1pPr>
            <a:lvl2pPr indent="-361950" lvl="1" marL="914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2pPr>
            <a:lvl3pPr indent="-361950" lvl="2" marL="1371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3pPr>
            <a:lvl4pPr indent="-361950" lvl="3" marL="1828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4pPr>
            <a:lvl5pPr indent="-361950" lvl="4" marL="22860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5pPr>
            <a:lvl6pPr indent="-361950" lvl="5" marL="2743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indent="-361950" lvl="6" marL="3200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indent="-361950" lvl="7" marL="3657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indent="-361950" lvl="8" marL="4114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36" name="Google Shape;3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p:cSld name="Photo">
    <p:spTree>
      <p:nvGrpSpPr>
        <p:cNvPr id="37" name="Shape 37"/>
        <p:cNvGrpSpPr/>
        <p:nvPr/>
      </p:nvGrpSpPr>
      <p:grpSpPr>
        <a:xfrm>
          <a:off x="0" y="0"/>
          <a:ext cx="0" cy="0"/>
          <a:chOff x="0" y="0"/>
          <a:chExt cx="0" cy="0"/>
        </a:xfrm>
      </p:grpSpPr>
      <p:sp>
        <p:nvSpPr>
          <p:cNvPr id="38" name="Google Shape;38;p8"/>
          <p:cNvSpPr/>
          <p:nvPr>
            <p:ph idx="2" type="pic"/>
          </p:nvPr>
        </p:nvSpPr>
        <p:spPr>
          <a:xfrm>
            <a:off x="-54300" y="-512450"/>
            <a:ext cx="9252600" cy="6168300"/>
          </a:xfrm>
          <a:prstGeom prst="rect">
            <a:avLst/>
          </a:prstGeom>
          <a:noFill/>
          <a:ln>
            <a:noFill/>
          </a:ln>
        </p:spPr>
        <p:txBody>
          <a:bodyPr anchorCtr="0" anchor="t" bIns="34275" lIns="34275" spcFirstLastPara="1" rIns="34275" wrap="square" tIns="34275"/>
          <a:lstStyle>
            <a:lvl1pPr lvl="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1pPr>
            <a:lvl2pPr lvl="1"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2pPr>
            <a:lvl3pPr lvl="2"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3pPr>
            <a:lvl4pPr lvl="3"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4pPr>
            <a:lvl5pPr lvl="4"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5pPr>
            <a:lvl6pPr lvl="5"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lvl="6"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lvl="7"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lvl="8"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39" name="Google Shape;3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w/ filter">
  <p:cSld name="Photo w/ filter">
    <p:spTree>
      <p:nvGrpSpPr>
        <p:cNvPr id="40" name="Shape 40"/>
        <p:cNvGrpSpPr/>
        <p:nvPr/>
      </p:nvGrpSpPr>
      <p:grpSpPr>
        <a:xfrm>
          <a:off x="0" y="0"/>
          <a:ext cx="0" cy="0"/>
          <a:chOff x="0" y="0"/>
          <a:chExt cx="0" cy="0"/>
        </a:xfrm>
      </p:grpSpPr>
      <p:sp>
        <p:nvSpPr>
          <p:cNvPr id="41" name="Google Shape;41;p9"/>
          <p:cNvSpPr/>
          <p:nvPr>
            <p:ph idx="2" type="pic"/>
          </p:nvPr>
        </p:nvSpPr>
        <p:spPr>
          <a:xfrm>
            <a:off x="-54300" y="-512450"/>
            <a:ext cx="9252600" cy="6168300"/>
          </a:xfrm>
          <a:prstGeom prst="rect">
            <a:avLst/>
          </a:prstGeom>
          <a:noFill/>
          <a:ln>
            <a:noFill/>
          </a:ln>
        </p:spPr>
        <p:txBody>
          <a:bodyPr anchorCtr="0" anchor="t" bIns="34275" lIns="34275" spcFirstLastPara="1" rIns="34275" wrap="square" tIns="34275"/>
          <a:lstStyle>
            <a:lvl1pPr lvl="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1pPr>
            <a:lvl2pPr lvl="1"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2pPr>
            <a:lvl3pPr lvl="2"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3pPr>
            <a:lvl4pPr lvl="3"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4pPr>
            <a:lvl5pPr lvl="4"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5pPr>
            <a:lvl6pPr lvl="5"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lvl="6"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lvl="7"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lvl="8"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42" name="Google Shape;42;p9"/>
          <p:cNvSpPr/>
          <p:nvPr/>
        </p:nvSpPr>
        <p:spPr>
          <a:xfrm>
            <a:off x="-58322" y="-57485"/>
            <a:ext cx="9260700" cy="5258400"/>
          </a:xfrm>
          <a:prstGeom prst="rect">
            <a:avLst/>
          </a:prstGeom>
          <a:solidFill>
            <a:srgbClr val="0D1A3E">
              <a:alpha val="498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CA0E"/>
              </a:buClr>
              <a:buSzPts val="1500"/>
              <a:buFont typeface="Open Sans"/>
              <a:buNone/>
            </a:pPr>
            <a:r>
              <a:t/>
            </a:r>
            <a:endParaRPr b="1" i="0" sz="1500" u="none" cap="none" strike="noStrike">
              <a:solidFill>
                <a:srgbClr val="A6CA0E"/>
              </a:solidFill>
              <a:latin typeface="Open Sans"/>
              <a:ea typeface="Open Sans"/>
              <a:cs typeface="Open Sans"/>
              <a:sym typeface="Open Sans"/>
            </a:endParaRPr>
          </a:p>
        </p:txBody>
      </p:sp>
      <p:sp>
        <p:nvSpPr>
          <p:cNvPr id="43" name="Google Shape;43;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p:cSld name="Final slide">
    <p:bg>
      <p:bgPr>
        <a:solidFill>
          <a:srgbClr val="0D1A3E"/>
        </a:solidFill>
      </p:bgPr>
    </p:bg>
    <p:spTree>
      <p:nvGrpSpPr>
        <p:cNvPr id="44" name="Shape 44"/>
        <p:cNvGrpSpPr/>
        <p:nvPr/>
      </p:nvGrpSpPr>
      <p:grpSpPr>
        <a:xfrm>
          <a:off x="0" y="0"/>
          <a:ext cx="0" cy="0"/>
          <a:chOff x="0" y="0"/>
          <a:chExt cx="0" cy="0"/>
        </a:xfrm>
      </p:grpSpPr>
      <p:pic>
        <p:nvPicPr>
          <p:cNvPr descr="Image" id="45" name="Google Shape;45;p10"/>
          <p:cNvPicPr preferRelativeResize="0"/>
          <p:nvPr/>
        </p:nvPicPr>
        <p:blipFill rotWithShape="1">
          <a:blip r:embed="rId2">
            <a:alphaModFix/>
          </a:blip>
          <a:srcRect b="0" l="0" r="0" t="0"/>
          <a:stretch/>
        </p:blipFill>
        <p:spPr>
          <a:xfrm>
            <a:off x="3913405" y="2391477"/>
            <a:ext cx="1317190" cy="360546"/>
          </a:xfrm>
          <a:prstGeom prst="rect">
            <a:avLst/>
          </a:prstGeom>
          <a:noFill/>
          <a:ln>
            <a:noFill/>
          </a:ln>
        </p:spPr>
      </p:pic>
      <p:sp>
        <p:nvSpPr>
          <p:cNvPr id="46" name="Google Shape;46;p10"/>
          <p:cNvSpPr txBox="1"/>
          <p:nvPr>
            <p:ph idx="1" type="body"/>
          </p:nvPr>
        </p:nvSpPr>
        <p:spPr>
          <a:xfrm>
            <a:off x="666750" y="2994326"/>
            <a:ext cx="7810500" cy="2958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A6CA0E"/>
              </a:buClr>
              <a:buSzPts val="1100"/>
              <a:buFont typeface="Open Sans"/>
              <a:buNone/>
              <a:defRPr b="1" i="0" sz="1100" u="none" cap="none" strike="noStrike">
                <a:solidFill>
                  <a:srgbClr val="A6CA0E"/>
                </a:solidFill>
                <a:latin typeface="Open Sans"/>
                <a:ea typeface="Open Sans"/>
                <a:cs typeface="Open Sans"/>
                <a:sym typeface="Open Sans"/>
              </a:defRPr>
            </a:lvl1pPr>
            <a:lvl2pPr indent="-228600" lvl="1" marL="914400" marR="0" rtl="0" algn="ctr">
              <a:lnSpc>
                <a:spcPct val="100000"/>
              </a:lnSpc>
              <a:spcBef>
                <a:spcPts val="0"/>
              </a:spcBef>
              <a:spcAft>
                <a:spcPts val="0"/>
              </a:spcAft>
              <a:buClr>
                <a:srgbClr val="A6CA0E"/>
              </a:buClr>
              <a:buSzPts val="1100"/>
              <a:buFont typeface="Open Sans"/>
              <a:buNone/>
              <a:defRPr b="1" i="0" sz="1100" u="none" cap="none" strike="noStrike">
                <a:solidFill>
                  <a:srgbClr val="A6CA0E"/>
                </a:solidFill>
                <a:latin typeface="Open Sans"/>
                <a:ea typeface="Open Sans"/>
                <a:cs typeface="Open Sans"/>
                <a:sym typeface="Open Sans"/>
              </a:defRPr>
            </a:lvl2pPr>
            <a:lvl3pPr indent="-228600" lvl="2" marL="1371600" marR="0" rtl="0" algn="ctr">
              <a:lnSpc>
                <a:spcPct val="100000"/>
              </a:lnSpc>
              <a:spcBef>
                <a:spcPts val="0"/>
              </a:spcBef>
              <a:spcAft>
                <a:spcPts val="0"/>
              </a:spcAft>
              <a:buClr>
                <a:srgbClr val="A6CA0E"/>
              </a:buClr>
              <a:buSzPts val="1100"/>
              <a:buFont typeface="Open Sans"/>
              <a:buNone/>
              <a:defRPr b="1" i="0" sz="1100" u="none" cap="none" strike="noStrike">
                <a:solidFill>
                  <a:srgbClr val="A6CA0E"/>
                </a:solidFill>
                <a:latin typeface="Open Sans"/>
                <a:ea typeface="Open Sans"/>
                <a:cs typeface="Open Sans"/>
                <a:sym typeface="Open Sans"/>
              </a:defRPr>
            </a:lvl3pPr>
            <a:lvl4pPr indent="-228600" lvl="3" marL="1828800" marR="0" rtl="0" algn="ctr">
              <a:lnSpc>
                <a:spcPct val="100000"/>
              </a:lnSpc>
              <a:spcBef>
                <a:spcPts val="0"/>
              </a:spcBef>
              <a:spcAft>
                <a:spcPts val="0"/>
              </a:spcAft>
              <a:buClr>
                <a:srgbClr val="A6CA0E"/>
              </a:buClr>
              <a:buSzPts val="1100"/>
              <a:buFont typeface="Open Sans"/>
              <a:buNone/>
              <a:defRPr b="1" i="0" sz="1100" u="none" cap="none" strike="noStrike">
                <a:solidFill>
                  <a:srgbClr val="A6CA0E"/>
                </a:solidFill>
                <a:latin typeface="Open Sans"/>
                <a:ea typeface="Open Sans"/>
                <a:cs typeface="Open Sans"/>
                <a:sym typeface="Open Sans"/>
              </a:defRPr>
            </a:lvl4pPr>
            <a:lvl5pPr indent="-228600" lvl="4" marL="2286000" marR="0" rtl="0" algn="ctr">
              <a:lnSpc>
                <a:spcPct val="100000"/>
              </a:lnSpc>
              <a:spcBef>
                <a:spcPts val="0"/>
              </a:spcBef>
              <a:spcAft>
                <a:spcPts val="0"/>
              </a:spcAft>
              <a:buClr>
                <a:srgbClr val="A6CA0E"/>
              </a:buClr>
              <a:buSzPts val="1100"/>
              <a:buFont typeface="Open Sans"/>
              <a:buNone/>
              <a:defRPr b="1" i="0" sz="1100" u="none" cap="none" strike="noStrike">
                <a:solidFill>
                  <a:srgbClr val="A6CA0E"/>
                </a:solidFill>
                <a:latin typeface="Open Sans"/>
                <a:ea typeface="Open Sans"/>
                <a:cs typeface="Open Sans"/>
                <a:sym typeface="Open Sans"/>
              </a:defRPr>
            </a:lvl5pPr>
            <a:lvl6pPr indent="-361950" lvl="5" marL="2743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indent="-361950" lvl="6" marL="3200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indent="-361950" lvl="7" marL="3657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indent="-361950" lvl="8" marL="4114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47" name="Google Shape;4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FE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413" y="133350"/>
            <a:ext cx="7877100" cy="857400"/>
          </a:xfrm>
          <a:prstGeom prst="rect">
            <a:avLst/>
          </a:prstGeom>
          <a:noFill/>
          <a:ln>
            <a:noFill/>
          </a:ln>
        </p:spPr>
        <p:txBody>
          <a:bodyPr anchorCtr="0" anchor="ctr" bIns="34275" lIns="34275" spcFirstLastPara="1" rIns="34275" wrap="square" tIns="34275"/>
          <a:lstStyle>
            <a:lvl1pPr lvl="0"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1pPr>
            <a:lvl2pPr lvl="1"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2pPr>
            <a:lvl3pPr lvl="2"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3pPr>
            <a:lvl4pPr lvl="3"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4pPr>
            <a:lvl5pPr lvl="4"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5pPr>
            <a:lvl6pPr lvl="5"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6pPr>
            <a:lvl7pPr lvl="6"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7pPr>
            <a:lvl8pPr lvl="7"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8pPr>
            <a:lvl9pPr lvl="8" marR="0" rtl="0" algn="ctr">
              <a:lnSpc>
                <a:spcPct val="100000"/>
              </a:lnSpc>
              <a:spcBef>
                <a:spcPts val="0"/>
              </a:spcBef>
              <a:spcAft>
                <a:spcPts val="0"/>
              </a:spcAft>
              <a:buClr>
                <a:srgbClr val="0D1A3E"/>
              </a:buClr>
              <a:buSzPts val="4500"/>
              <a:buFont typeface="Open Sans"/>
              <a:buNone/>
              <a:defRPr b="0" i="0" sz="4500" u="none" cap="none" strike="noStrike">
                <a:solidFill>
                  <a:srgbClr val="0D1A3E"/>
                </a:solidFill>
                <a:latin typeface="Open Sans"/>
                <a:ea typeface="Open Sans"/>
                <a:cs typeface="Open Sans"/>
                <a:sym typeface="Open Sans"/>
              </a:defRPr>
            </a:lvl9pPr>
          </a:lstStyle>
          <a:p/>
        </p:txBody>
      </p:sp>
      <p:sp>
        <p:nvSpPr>
          <p:cNvPr id="7" name="Google Shape;7;p1"/>
          <p:cNvSpPr txBox="1"/>
          <p:nvPr>
            <p:ph idx="1" type="body"/>
          </p:nvPr>
        </p:nvSpPr>
        <p:spPr>
          <a:xfrm>
            <a:off x="633413" y="1181100"/>
            <a:ext cx="7877100" cy="3486000"/>
          </a:xfrm>
          <a:prstGeom prst="rect">
            <a:avLst/>
          </a:prstGeom>
          <a:noFill/>
          <a:ln>
            <a:noFill/>
          </a:ln>
        </p:spPr>
        <p:txBody>
          <a:bodyPr anchorCtr="0" anchor="ctr" bIns="34275" lIns="34275" spcFirstLastPara="1" rIns="34275" wrap="square" tIns="34275"/>
          <a:lstStyle>
            <a:lvl1pPr indent="-361950" lvl="0" marL="457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1pPr>
            <a:lvl2pPr indent="-361950" lvl="1" marL="914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2pPr>
            <a:lvl3pPr indent="-361950" lvl="2" marL="1371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3pPr>
            <a:lvl4pPr indent="-361950" lvl="3" marL="1828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4pPr>
            <a:lvl5pPr indent="-361950" lvl="4" marL="22860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5pPr>
            <a:lvl6pPr indent="-361950" lvl="5" marL="27432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6pPr>
            <a:lvl7pPr indent="-361950" lvl="6" marL="32004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7pPr>
            <a:lvl8pPr indent="-361950" lvl="7" marL="36576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8pPr>
            <a:lvl9pPr indent="-361950" lvl="8" marL="4114800" marR="0" rtl="0" algn="ctr">
              <a:lnSpc>
                <a:spcPct val="100000"/>
              </a:lnSpc>
              <a:spcBef>
                <a:spcPts val="2200"/>
              </a:spcBef>
              <a:spcAft>
                <a:spcPts val="0"/>
              </a:spcAft>
              <a:buClr>
                <a:srgbClr val="0D1A3E"/>
              </a:buClr>
              <a:buSzPts val="2100"/>
              <a:buFont typeface="Open Sans"/>
              <a:buChar char="•"/>
              <a:defRPr b="0" i="0" sz="1700" u="none" cap="none" strike="noStrike">
                <a:solidFill>
                  <a:srgbClr val="0D1A3E"/>
                </a:solidFill>
                <a:latin typeface="Open Sans"/>
                <a:ea typeface="Open Sans"/>
                <a:cs typeface="Open Sans"/>
                <a:sym typeface="Open Sans"/>
              </a:defRPr>
            </a:lvl9pPr>
          </a:lstStyle>
          <a:p/>
        </p:txBody>
      </p:sp>
      <p:sp>
        <p:nvSpPr>
          <p:cNvPr id="8" name="Google Shape;8;p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pt-BR"/>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hyperlink" Target="https://shiny.rstudio.com/images/shiny-cheatsheet.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28.png"/><Relationship Id="rId9" Type="http://schemas.openxmlformats.org/officeDocument/2006/relationships/hyperlink" Target="mailto:gabriel.teotonio@inloco.com.br" TargetMode="External"/><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hyperlink" Target="https://www.linkedin.com/in/gabrielteotonio" TargetMode="External"/><Relationship Id="rId8" Type="http://schemas.openxmlformats.org/officeDocument/2006/relationships/hyperlink" Target="https://github.com/gabrielteoton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29.png"/><Relationship Id="rId5"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0.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hyperlink" Target="https://shiny.rstudio.com/galle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title"/>
          </p:nvPr>
        </p:nvSpPr>
        <p:spPr>
          <a:xfrm>
            <a:off x="666750" y="509485"/>
            <a:ext cx="7810500" cy="22257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pt-BR"/>
              <a:t>Development of web applications with R Shiny and Docker</a:t>
            </a:r>
            <a:endParaRPr/>
          </a:p>
        </p:txBody>
      </p:sp>
      <p:cxnSp>
        <p:nvCxnSpPr>
          <p:cNvPr id="62" name="Google Shape;62;p13"/>
          <p:cNvCxnSpPr/>
          <p:nvPr>
            <p:ph idx="1" type="body"/>
          </p:nvPr>
        </p:nvCxnSpPr>
        <p:spPr>
          <a:xfrm>
            <a:off x="4071736" y="2862263"/>
            <a:ext cx="1000500" cy="0"/>
          </a:xfrm>
          <a:prstGeom prst="straightConnector1">
            <a:avLst/>
          </a:prstGeom>
        </p:spPr>
      </p:cxnSp>
      <p:sp>
        <p:nvSpPr>
          <p:cNvPr id="63" name="Google Shape;63;p13"/>
          <p:cNvSpPr txBox="1"/>
          <p:nvPr>
            <p:ph idx="2" type="body"/>
          </p:nvPr>
        </p:nvSpPr>
        <p:spPr>
          <a:xfrm>
            <a:off x="666750" y="3061001"/>
            <a:ext cx="7810500" cy="295800"/>
          </a:xfrm>
          <a:prstGeom prst="rect">
            <a:avLst/>
          </a:prstGeom>
        </p:spPr>
        <p:txBody>
          <a:bodyPr anchorCtr="0" anchor="t" bIns="34275" lIns="34275" spcFirstLastPara="1" rIns="34275" wrap="square" tIns="34275">
            <a:noAutofit/>
          </a:bodyPr>
          <a:lstStyle/>
          <a:p>
            <a:pPr indent="0" lvl="0" marL="0" rtl="0" algn="ctr">
              <a:spcBef>
                <a:spcPts val="0"/>
              </a:spcBef>
              <a:spcAft>
                <a:spcPts val="0"/>
              </a:spcAft>
              <a:buNone/>
            </a:pPr>
            <a:r>
              <a:rPr lang="pt-BR"/>
              <a:t>Software engineer applied to data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nvSpPr>
        <p:spPr>
          <a:xfrm>
            <a:off x="1152425" y="157700"/>
            <a:ext cx="6587100" cy="99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Open Sans"/>
                <a:ea typeface="Open Sans"/>
                <a:cs typeface="Open Sans"/>
                <a:sym typeface="Open Sans"/>
              </a:rPr>
              <a:t>When your app is deployed, the computer serving your app is a web server.</a:t>
            </a:r>
            <a:endParaRPr sz="1800">
              <a:latin typeface="Open Sans"/>
              <a:ea typeface="Open Sans"/>
              <a:cs typeface="Open Sans"/>
              <a:sym typeface="Open Sans"/>
            </a:endParaRPr>
          </a:p>
        </p:txBody>
      </p:sp>
      <p:pic>
        <p:nvPicPr>
          <p:cNvPr id="131" name="Google Shape;131;p22"/>
          <p:cNvPicPr preferRelativeResize="0"/>
          <p:nvPr/>
        </p:nvPicPr>
        <p:blipFill>
          <a:blip r:embed="rId3">
            <a:alphaModFix/>
          </a:blip>
          <a:stretch>
            <a:fillRect/>
          </a:stretch>
        </p:blipFill>
        <p:spPr>
          <a:xfrm>
            <a:off x="152400" y="1304900"/>
            <a:ext cx="8839201" cy="33084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728351" y="421563"/>
            <a:ext cx="7687300" cy="43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cxnSp>
        <p:nvCxnSpPr>
          <p:cNvPr id="141" name="Google Shape;141;p24"/>
          <p:cNvCxnSpPr/>
          <p:nvPr>
            <p:ph idx="1" type="body"/>
          </p:nvPr>
        </p:nvCxnSpPr>
        <p:spPr>
          <a:xfrm>
            <a:off x="595111" y="1123950"/>
            <a:ext cx="500100" cy="0"/>
          </a:xfrm>
          <a:prstGeom prst="straightConnector1">
            <a:avLst/>
          </a:prstGeom>
        </p:spPr>
      </p:cxnSp>
      <p:sp>
        <p:nvSpPr>
          <p:cNvPr id="142" name="Google Shape;142;p24"/>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Anatomy of a Shiny app</a:t>
            </a:r>
            <a:endParaRPr/>
          </a:p>
        </p:txBody>
      </p:sp>
      <p:pic>
        <p:nvPicPr>
          <p:cNvPr id="143" name="Google Shape;143;p24"/>
          <p:cNvPicPr preferRelativeResize="0"/>
          <p:nvPr/>
        </p:nvPicPr>
        <p:blipFill>
          <a:blip r:embed="rId3">
            <a:alphaModFix/>
          </a:blip>
          <a:stretch>
            <a:fillRect/>
          </a:stretch>
        </p:blipFill>
        <p:spPr>
          <a:xfrm>
            <a:off x="152400" y="1188390"/>
            <a:ext cx="8743950" cy="3724275"/>
          </a:xfrm>
          <a:prstGeom prst="rect">
            <a:avLst/>
          </a:prstGeom>
          <a:noFill/>
          <a:ln>
            <a:noFill/>
          </a:ln>
        </p:spPr>
      </p:pic>
      <p:sp>
        <p:nvSpPr>
          <p:cNvPr id="144" name="Google Shape;144;p24"/>
          <p:cNvSpPr txBox="1"/>
          <p:nvPr/>
        </p:nvSpPr>
        <p:spPr>
          <a:xfrm>
            <a:off x="6235275" y="4803825"/>
            <a:ext cx="2486700" cy="2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u="sng">
                <a:solidFill>
                  <a:schemeClr val="hlink"/>
                </a:solidFill>
                <a:latin typeface="Open Sans"/>
                <a:ea typeface="Open Sans"/>
                <a:cs typeface="Open Sans"/>
                <a:sym typeface="Open Sans"/>
                <a:hlinkClick r:id="rId4"/>
              </a:rPr>
              <a:t>Shiny cheat sheet</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152400" y="758950"/>
            <a:ext cx="8839201" cy="39004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666750" y="1779687"/>
            <a:ext cx="7810500" cy="9555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pt-BR"/>
              <a:t>Code</a:t>
            </a:r>
            <a:endParaRPr/>
          </a:p>
        </p:txBody>
      </p:sp>
      <p:sp>
        <p:nvSpPr>
          <p:cNvPr id="155" name="Google Shape;155;p26"/>
          <p:cNvSpPr txBox="1"/>
          <p:nvPr>
            <p:ph idx="1" type="body"/>
          </p:nvPr>
        </p:nvSpPr>
        <p:spPr>
          <a:xfrm>
            <a:off x="666750" y="3061001"/>
            <a:ext cx="7810500" cy="595200"/>
          </a:xfrm>
          <a:prstGeom prst="rect">
            <a:avLst/>
          </a:prstGeom>
        </p:spPr>
        <p:txBody>
          <a:bodyPr anchorCtr="0" anchor="t" bIns="34275" lIns="34275" spcFirstLastPara="1" rIns="34275" wrap="square" tIns="3427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nvSpPr>
        <p:spPr>
          <a:xfrm>
            <a:off x="104700" y="0"/>
            <a:ext cx="9039300" cy="15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Open Sans"/>
                <a:ea typeface="Open Sans"/>
                <a:cs typeface="Open Sans"/>
                <a:sym typeface="Open Sans"/>
              </a:rPr>
              <a:t>Go to </a:t>
            </a:r>
            <a:r>
              <a:rPr b="1" lang="pt-BR" sz="3000">
                <a:solidFill>
                  <a:srgbClr val="4C83B6"/>
                </a:solidFill>
                <a:latin typeface="Open Sans"/>
                <a:ea typeface="Open Sans"/>
                <a:cs typeface="Open Sans"/>
                <a:sym typeface="Open Sans"/>
              </a:rPr>
              <a:t>github.com/gabrielteotonio/docker-shiny</a:t>
            </a:r>
            <a:endParaRPr b="1" sz="3000">
              <a:solidFill>
                <a:srgbClr val="4C83B6"/>
              </a:solidFill>
              <a:latin typeface="Open Sans"/>
              <a:ea typeface="Open Sans"/>
              <a:cs typeface="Open Sans"/>
              <a:sym typeface="Open Sans"/>
            </a:endParaRPr>
          </a:p>
        </p:txBody>
      </p:sp>
      <p:pic>
        <p:nvPicPr>
          <p:cNvPr id="161" name="Google Shape;161;p27"/>
          <p:cNvPicPr preferRelativeResize="0"/>
          <p:nvPr/>
        </p:nvPicPr>
        <p:blipFill>
          <a:blip r:embed="rId3">
            <a:alphaModFix/>
          </a:blip>
          <a:stretch>
            <a:fillRect/>
          </a:stretch>
        </p:blipFill>
        <p:spPr>
          <a:xfrm>
            <a:off x="1111177" y="1113725"/>
            <a:ext cx="6583199" cy="375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cxnSp>
        <p:nvCxnSpPr>
          <p:cNvPr id="166" name="Google Shape;166;p28"/>
          <p:cNvCxnSpPr/>
          <p:nvPr>
            <p:ph idx="1" type="body"/>
          </p:nvPr>
        </p:nvCxnSpPr>
        <p:spPr>
          <a:xfrm>
            <a:off x="595111" y="1123950"/>
            <a:ext cx="500100" cy="0"/>
          </a:xfrm>
          <a:prstGeom prst="straightConnector1">
            <a:avLst/>
          </a:prstGeom>
        </p:spPr>
      </p:cxnSp>
      <p:sp>
        <p:nvSpPr>
          <p:cNvPr id="167" name="Google Shape;167;p28"/>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Sharing or deploying your app</a:t>
            </a:r>
            <a:endParaRPr/>
          </a:p>
        </p:txBody>
      </p:sp>
      <p:sp>
        <p:nvSpPr>
          <p:cNvPr id="168" name="Google Shape;168;p28"/>
          <p:cNvSpPr txBox="1"/>
          <p:nvPr/>
        </p:nvSpPr>
        <p:spPr>
          <a:xfrm>
            <a:off x="776375" y="1516350"/>
            <a:ext cx="6635700" cy="31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Open Sans"/>
                <a:ea typeface="Open Sans"/>
                <a:cs typeface="Open Sans"/>
                <a:sym typeface="Open Sans"/>
              </a:rPr>
              <a:t>Some options: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Shinyapps.io;</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Shiny server;</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Shiny server pro.</a:t>
            </a:r>
            <a:endParaRPr sz="18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nvSpPr>
        <p:spPr>
          <a:xfrm>
            <a:off x="1292875" y="765300"/>
            <a:ext cx="6653100" cy="36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Open Sans"/>
                <a:ea typeface="Open Sans"/>
                <a:cs typeface="Open Sans"/>
                <a:sym typeface="Open Sans"/>
              </a:rPr>
              <a:t>Is it possible to use Shiny apps in production?</a:t>
            </a:r>
            <a:endParaRPr sz="30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cxnSp>
        <p:nvCxnSpPr>
          <p:cNvPr id="178" name="Google Shape;178;p30"/>
          <p:cNvCxnSpPr/>
          <p:nvPr>
            <p:ph idx="1" type="body"/>
          </p:nvPr>
        </p:nvCxnSpPr>
        <p:spPr>
          <a:xfrm>
            <a:off x="595111" y="1123950"/>
            <a:ext cx="500100" cy="0"/>
          </a:xfrm>
          <a:prstGeom prst="straightConnector1">
            <a:avLst/>
          </a:prstGeom>
        </p:spPr>
      </p:cxnSp>
      <p:sp>
        <p:nvSpPr>
          <p:cNvPr id="179" name="Google Shape;179;p30"/>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What is production?</a:t>
            </a:r>
            <a:endParaRPr/>
          </a:p>
        </p:txBody>
      </p:sp>
      <p:sp>
        <p:nvSpPr>
          <p:cNvPr id="180" name="Google Shape;180;p30"/>
          <p:cNvSpPr txBox="1"/>
          <p:nvPr/>
        </p:nvSpPr>
        <p:spPr>
          <a:xfrm>
            <a:off x="1387700" y="1200900"/>
            <a:ext cx="6235200" cy="27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2400">
                <a:latin typeface="Open Sans"/>
                <a:ea typeface="Open Sans"/>
                <a:cs typeface="Open Sans"/>
                <a:sym typeface="Open Sans"/>
              </a:rPr>
              <a:t>A production environment is used and relied on by real users, with real consequences if things go wrong.</a:t>
            </a:r>
            <a:endParaRPr sz="24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nvSpPr>
        <p:spPr>
          <a:xfrm>
            <a:off x="1200150" y="709350"/>
            <a:ext cx="6743700" cy="372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6000">
                <a:solidFill>
                  <a:srgbClr val="A6CA0E"/>
                </a:solidFill>
                <a:latin typeface="Open Sans"/>
                <a:ea typeface="Open Sans"/>
                <a:cs typeface="Open Sans"/>
                <a:sym typeface="Open Sans"/>
              </a:rPr>
              <a:t>YES!</a:t>
            </a:r>
            <a:endParaRPr b="1" sz="6000">
              <a:solidFill>
                <a:srgbClr val="A6CA0E"/>
              </a:solidFill>
              <a:latin typeface="Open Sans"/>
              <a:ea typeface="Open Sans"/>
              <a:cs typeface="Open Sans"/>
              <a:sym typeface="Open Sans"/>
            </a:endParaRPr>
          </a:p>
        </p:txBody>
      </p:sp>
      <p:pic>
        <p:nvPicPr>
          <p:cNvPr id="186" name="Google Shape;186;p31"/>
          <p:cNvPicPr preferRelativeResize="0"/>
          <p:nvPr/>
        </p:nvPicPr>
        <p:blipFill>
          <a:blip r:embed="rId3">
            <a:alphaModFix/>
          </a:blip>
          <a:stretch>
            <a:fillRect/>
          </a:stretch>
        </p:blipFill>
        <p:spPr>
          <a:xfrm>
            <a:off x="876425" y="3319950"/>
            <a:ext cx="1876425" cy="1718725"/>
          </a:xfrm>
          <a:prstGeom prst="rect">
            <a:avLst/>
          </a:prstGeom>
          <a:noFill/>
          <a:ln>
            <a:noFill/>
          </a:ln>
        </p:spPr>
      </p:pic>
      <p:pic>
        <p:nvPicPr>
          <p:cNvPr id="187" name="Google Shape;187;p31"/>
          <p:cNvPicPr preferRelativeResize="0"/>
          <p:nvPr/>
        </p:nvPicPr>
        <p:blipFill>
          <a:blip r:embed="rId4">
            <a:alphaModFix/>
          </a:blip>
          <a:stretch>
            <a:fillRect/>
          </a:stretch>
        </p:blipFill>
        <p:spPr>
          <a:xfrm>
            <a:off x="1770637" y="2364600"/>
            <a:ext cx="1457425" cy="1457425"/>
          </a:xfrm>
          <a:prstGeom prst="rect">
            <a:avLst/>
          </a:prstGeom>
          <a:noFill/>
          <a:ln>
            <a:noFill/>
          </a:ln>
        </p:spPr>
      </p:pic>
      <p:pic>
        <p:nvPicPr>
          <p:cNvPr id="188" name="Google Shape;188;p31"/>
          <p:cNvPicPr preferRelativeResize="0"/>
          <p:nvPr/>
        </p:nvPicPr>
        <p:blipFill>
          <a:blip r:embed="rId5">
            <a:alphaModFix/>
          </a:blip>
          <a:stretch>
            <a:fillRect/>
          </a:stretch>
        </p:blipFill>
        <p:spPr>
          <a:xfrm>
            <a:off x="507172" y="280725"/>
            <a:ext cx="6477951" cy="1599175"/>
          </a:xfrm>
          <a:prstGeom prst="rect">
            <a:avLst/>
          </a:prstGeom>
          <a:noFill/>
          <a:ln>
            <a:noFill/>
          </a:ln>
        </p:spPr>
      </p:pic>
      <p:pic>
        <p:nvPicPr>
          <p:cNvPr id="189" name="Google Shape;189;p31"/>
          <p:cNvPicPr preferRelativeResize="0"/>
          <p:nvPr/>
        </p:nvPicPr>
        <p:blipFill>
          <a:blip r:embed="rId6">
            <a:alphaModFix/>
          </a:blip>
          <a:stretch>
            <a:fillRect/>
          </a:stretch>
        </p:blipFill>
        <p:spPr>
          <a:xfrm>
            <a:off x="5674650" y="833950"/>
            <a:ext cx="3336850" cy="1151225"/>
          </a:xfrm>
          <a:prstGeom prst="rect">
            <a:avLst/>
          </a:prstGeom>
          <a:noFill/>
          <a:ln>
            <a:noFill/>
          </a:ln>
        </p:spPr>
      </p:pic>
      <p:pic>
        <p:nvPicPr>
          <p:cNvPr id="190" name="Google Shape;190;p31"/>
          <p:cNvPicPr preferRelativeResize="0"/>
          <p:nvPr/>
        </p:nvPicPr>
        <p:blipFill>
          <a:blip r:embed="rId7">
            <a:alphaModFix/>
          </a:blip>
          <a:stretch>
            <a:fillRect/>
          </a:stretch>
        </p:blipFill>
        <p:spPr>
          <a:xfrm>
            <a:off x="6142900" y="1985175"/>
            <a:ext cx="2802825" cy="2216248"/>
          </a:xfrm>
          <a:prstGeom prst="rect">
            <a:avLst/>
          </a:prstGeom>
          <a:noFill/>
          <a:ln>
            <a:noFill/>
          </a:ln>
        </p:spPr>
      </p:pic>
      <p:pic>
        <p:nvPicPr>
          <p:cNvPr id="191" name="Google Shape;191;p31"/>
          <p:cNvPicPr preferRelativeResize="0"/>
          <p:nvPr/>
        </p:nvPicPr>
        <p:blipFill>
          <a:blip r:embed="rId8">
            <a:alphaModFix/>
          </a:blip>
          <a:stretch>
            <a:fillRect/>
          </a:stretch>
        </p:blipFill>
        <p:spPr>
          <a:xfrm>
            <a:off x="3514800" y="3724500"/>
            <a:ext cx="4531026" cy="832000"/>
          </a:xfrm>
          <a:prstGeom prst="rect">
            <a:avLst/>
          </a:prstGeom>
          <a:noFill/>
          <a:ln>
            <a:noFill/>
          </a:ln>
        </p:spPr>
      </p:pic>
      <p:pic>
        <p:nvPicPr>
          <p:cNvPr id="192" name="Google Shape;192;p31"/>
          <p:cNvPicPr preferRelativeResize="0"/>
          <p:nvPr/>
        </p:nvPicPr>
        <p:blipFill>
          <a:blip r:embed="rId9">
            <a:alphaModFix/>
          </a:blip>
          <a:stretch>
            <a:fillRect/>
          </a:stretch>
        </p:blipFill>
        <p:spPr>
          <a:xfrm>
            <a:off x="446223" y="919027"/>
            <a:ext cx="1949876" cy="139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cxnSp>
        <p:nvCxnSpPr>
          <p:cNvPr id="68" name="Google Shape;68;p14"/>
          <p:cNvCxnSpPr/>
          <p:nvPr>
            <p:ph idx="1" type="body"/>
          </p:nvPr>
        </p:nvCxnSpPr>
        <p:spPr>
          <a:xfrm>
            <a:off x="595111" y="1123950"/>
            <a:ext cx="500100" cy="0"/>
          </a:xfrm>
          <a:prstGeom prst="straightConnector1">
            <a:avLst/>
          </a:prstGeom>
        </p:spPr>
      </p:cxnSp>
      <p:sp>
        <p:nvSpPr>
          <p:cNvPr id="69" name="Google Shape;69;p14"/>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$whoami</a:t>
            </a:r>
            <a:endParaRPr/>
          </a:p>
        </p:txBody>
      </p:sp>
      <p:pic>
        <p:nvPicPr>
          <p:cNvPr id="70" name="Google Shape;70;p14"/>
          <p:cNvPicPr preferRelativeResize="0"/>
          <p:nvPr/>
        </p:nvPicPr>
        <p:blipFill>
          <a:blip r:embed="rId3">
            <a:alphaModFix/>
          </a:blip>
          <a:stretch>
            <a:fillRect/>
          </a:stretch>
        </p:blipFill>
        <p:spPr>
          <a:xfrm>
            <a:off x="1161350" y="1830150"/>
            <a:ext cx="1491600" cy="1483200"/>
          </a:xfrm>
          <a:prstGeom prst="ellipse">
            <a:avLst/>
          </a:prstGeom>
          <a:noFill/>
          <a:ln>
            <a:noFill/>
          </a:ln>
        </p:spPr>
      </p:pic>
      <p:sp>
        <p:nvSpPr>
          <p:cNvPr id="71" name="Google Shape;71;p14"/>
          <p:cNvSpPr txBox="1"/>
          <p:nvPr/>
        </p:nvSpPr>
        <p:spPr>
          <a:xfrm>
            <a:off x="4090550" y="1123950"/>
            <a:ext cx="4353300" cy="19050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Undergrad in Statistics - UFPE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Data Scientist - In Loco</a:t>
            </a:r>
            <a:endParaRPr sz="1800">
              <a:latin typeface="Open Sans"/>
              <a:ea typeface="Open Sans"/>
              <a:cs typeface="Open Sans"/>
              <a:sym typeface="Open Sans"/>
            </a:endParaRPr>
          </a:p>
        </p:txBody>
      </p:sp>
      <p:sp>
        <p:nvSpPr>
          <p:cNvPr id="72" name="Google Shape;72;p14"/>
          <p:cNvSpPr txBox="1"/>
          <p:nvPr/>
        </p:nvSpPr>
        <p:spPr>
          <a:xfrm>
            <a:off x="721850" y="3548925"/>
            <a:ext cx="2370600" cy="59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Open Sans"/>
                <a:ea typeface="Open Sans"/>
                <a:cs typeface="Open Sans"/>
                <a:sym typeface="Open Sans"/>
              </a:rPr>
              <a:t>Gabriel Teotonio</a:t>
            </a:r>
            <a:endParaRPr>
              <a:latin typeface="Open Sans"/>
              <a:ea typeface="Open Sans"/>
              <a:cs typeface="Open Sans"/>
              <a:sym typeface="Open Sans"/>
            </a:endParaRPr>
          </a:p>
        </p:txBody>
      </p:sp>
      <p:pic>
        <p:nvPicPr>
          <p:cNvPr id="73" name="Google Shape;73;p14"/>
          <p:cNvPicPr preferRelativeResize="0"/>
          <p:nvPr/>
        </p:nvPicPr>
        <p:blipFill>
          <a:blip r:embed="rId4">
            <a:alphaModFix/>
          </a:blip>
          <a:stretch>
            <a:fillRect/>
          </a:stretch>
        </p:blipFill>
        <p:spPr>
          <a:xfrm>
            <a:off x="4367375" y="3313351"/>
            <a:ext cx="409249" cy="409249"/>
          </a:xfrm>
          <a:prstGeom prst="rect">
            <a:avLst/>
          </a:prstGeom>
          <a:noFill/>
          <a:ln>
            <a:noFill/>
          </a:ln>
        </p:spPr>
      </p:pic>
      <p:pic>
        <p:nvPicPr>
          <p:cNvPr id="74" name="Google Shape;74;p14"/>
          <p:cNvPicPr preferRelativeResize="0"/>
          <p:nvPr/>
        </p:nvPicPr>
        <p:blipFill>
          <a:blip r:embed="rId5">
            <a:alphaModFix/>
          </a:blip>
          <a:stretch>
            <a:fillRect/>
          </a:stretch>
        </p:blipFill>
        <p:spPr>
          <a:xfrm>
            <a:off x="4367375" y="4010800"/>
            <a:ext cx="409249" cy="409249"/>
          </a:xfrm>
          <a:prstGeom prst="rect">
            <a:avLst/>
          </a:prstGeom>
          <a:noFill/>
          <a:ln>
            <a:noFill/>
          </a:ln>
        </p:spPr>
      </p:pic>
      <p:pic>
        <p:nvPicPr>
          <p:cNvPr id="75" name="Google Shape;75;p14"/>
          <p:cNvPicPr preferRelativeResize="0"/>
          <p:nvPr/>
        </p:nvPicPr>
        <p:blipFill>
          <a:blip r:embed="rId6">
            <a:alphaModFix/>
          </a:blip>
          <a:stretch>
            <a:fillRect/>
          </a:stretch>
        </p:blipFill>
        <p:spPr>
          <a:xfrm>
            <a:off x="4367375" y="4656950"/>
            <a:ext cx="409250" cy="409250"/>
          </a:xfrm>
          <a:prstGeom prst="rect">
            <a:avLst/>
          </a:prstGeom>
          <a:noFill/>
          <a:ln>
            <a:noFill/>
          </a:ln>
        </p:spPr>
      </p:pic>
      <p:sp>
        <p:nvSpPr>
          <p:cNvPr id="76" name="Google Shape;76;p14"/>
          <p:cNvSpPr txBox="1"/>
          <p:nvPr/>
        </p:nvSpPr>
        <p:spPr>
          <a:xfrm>
            <a:off x="5166025" y="3313375"/>
            <a:ext cx="26805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100" u="sng">
                <a:solidFill>
                  <a:schemeClr val="hlink"/>
                </a:solidFill>
                <a:hlinkClick r:id="rId7"/>
              </a:rPr>
              <a:t>linkedin.com/in/gabrielteotonio</a:t>
            </a:r>
            <a:endParaRPr>
              <a:latin typeface="Open Sans"/>
              <a:ea typeface="Open Sans"/>
              <a:cs typeface="Open Sans"/>
              <a:sym typeface="Open Sans"/>
            </a:endParaRPr>
          </a:p>
        </p:txBody>
      </p:sp>
      <p:sp>
        <p:nvSpPr>
          <p:cNvPr id="77" name="Google Shape;77;p14"/>
          <p:cNvSpPr txBox="1"/>
          <p:nvPr/>
        </p:nvSpPr>
        <p:spPr>
          <a:xfrm>
            <a:off x="5166025" y="4041125"/>
            <a:ext cx="2493300" cy="3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100" u="sng">
                <a:solidFill>
                  <a:schemeClr val="hlink"/>
                </a:solidFill>
                <a:hlinkClick r:id="rId8"/>
              </a:rPr>
              <a:t>github.com/gabrielteotonio</a:t>
            </a:r>
            <a:endParaRPr>
              <a:latin typeface="Open Sans"/>
              <a:ea typeface="Open Sans"/>
              <a:cs typeface="Open Sans"/>
              <a:sym typeface="Open Sans"/>
            </a:endParaRPr>
          </a:p>
        </p:txBody>
      </p:sp>
      <p:sp>
        <p:nvSpPr>
          <p:cNvPr id="78" name="Google Shape;78;p14"/>
          <p:cNvSpPr txBox="1"/>
          <p:nvPr/>
        </p:nvSpPr>
        <p:spPr>
          <a:xfrm>
            <a:off x="5515550" y="4687275"/>
            <a:ext cx="30471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chemeClr val="hlink"/>
                </a:solidFill>
                <a:hlinkClick r:id="rId9"/>
              </a:rPr>
              <a:t>gabriel.teotonio@inloco.com.br</a:t>
            </a:r>
            <a:endParaRPr sz="1100"/>
          </a:p>
          <a:p>
            <a:pPr indent="0" lvl="0" marL="0" rtl="0" algn="l">
              <a:spcBef>
                <a:spcPts val="0"/>
              </a:spcBef>
              <a:spcAft>
                <a:spcPts val="0"/>
              </a:spcAft>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cxnSp>
        <p:nvCxnSpPr>
          <p:cNvPr id="197" name="Google Shape;197;p32"/>
          <p:cNvCxnSpPr/>
          <p:nvPr>
            <p:ph idx="1" type="body"/>
          </p:nvPr>
        </p:nvCxnSpPr>
        <p:spPr>
          <a:xfrm>
            <a:off x="595111" y="1123950"/>
            <a:ext cx="500100" cy="0"/>
          </a:xfrm>
          <a:prstGeom prst="straightConnector1">
            <a:avLst/>
          </a:prstGeom>
        </p:spPr>
      </p:cxnSp>
      <p:sp>
        <p:nvSpPr>
          <p:cNvPr id="198" name="Google Shape;198;p32"/>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Focus</a:t>
            </a:r>
            <a:endParaRPr/>
          </a:p>
        </p:txBody>
      </p:sp>
      <p:sp>
        <p:nvSpPr>
          <p:cNvPr id="199" name="Google Shape;199;p32"/>
          <p:cNvSpPr/>
          <p:nvPr/>
        </p:nvSpPr>
        <p:spPr>
          <a:xfrm>
            <a:off x="1460575" y="2156475"/>
            <a:ext cx="2229300" cy="1649400"/>
          </a:xfrm>
          <a:prstGeom prst="cube">
            <a:avLst>
              <a:gd fmla="val 25000" name="adj"/>
            </a:avLst>
          </a:prstGeom>
          <a:solidFill>
            <a:srgbClr val="FFFFFF"/>
          </a:solidFill>
          <a:ln cap="flat" cmpd="sng" w="9525">
            <a:solidFill>
              <a:srgbClr val="A6CA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A6CA0E"/>
                </a:solidFill>
                <a:latin typeface="Open Sans"/>
                <a:ea typeface="Open Sans"/>
                <a:cs typeface="Open Sans"/>
                <a:sym typeface="Open Sans"/>
              </a:rPr>
              <a:t>Database</a:t>
            </a:r>
            <a:endParaRPr b="1" sz="1800">
              <a:solidFill>
                <a:srgbClr val="A6CA0E"/>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200" name="Google Shape;200;p32"/>
          <p:cNvSpPr/>
          <p:nvPr/>
        </p:nvSpPr>
        <p:spPr>
          <a:xfrm>
            <a:off x="5395075" y="2156475"/>
            <a:ext cx="2229300" cy="1649400"/>
          </a:xfrm>
          <a:prstGeom prst="cube">
            <a:avLst>
              <a:gd fmla="val 25000" name="adj"/>
            </a:avLst>
          </a:prstGeom>
          <a:solidFill>
            <a:srgbClr val="FFFFFF"/>
          </a:solidFill>
          <a:ln cap="flat" cmpd="sng" w="9525">
            <a:solidFill>
              <a:srgbClr val="A6CA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A6CA0E"/>
                </a:solidFill>
                <a:latin typeface="Open Sans"/>
                <a:ea typeface="Open Sans"/>
                <a:cs typeface="Open Sans"/>
                <a:sym typeface="Open Sans"/>
              </a:rPr>
              <a:t>Deploy</a:t>
            </a:r>
            <a:endParaRPr b="1" sz="1800">
              <a:solidFill>
                <a:srgbClr val="A6CA0E"/>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cxnSp>
        <p:nvCxnSpPr>
          <p:cNvPr id="205" name="Google Shape;205;p33"/>
          <p:cNvCxnSpPr/>
          <p:nvPr>
            <p:ph idx="1" type="body"/>
          </p:nvPr>
        </p:nvCxnSpPr>
        <p:spPr>
          <a:xfrm>
            <a:off x="595111" y="1123950"/>
            <a:ext cx="500100" cy="0"/>
          </a:xfrm>
          <a:prstGeom prst="straightConnector1">
            <a:avLst/>
          </a:prstGeom>
        </p:spPr>
      </p:cxnSp>
      <p:sp>
        <p:nvSpPr>
          <p:cNvPr id="206" name="Google Shape;206;p33"/>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sp>
        <p:nvSpPr>
          <p:cNvPr id="207" name="Google Shape;207;p33"/>
          <p:cNvSpPr txBox="1"/>
          <p:nvPr/>
        </p:nvSpPr>
        <p:spPr>
          <a:xfrm>
            <a:off x="1095200" y="1048350"/>
            <a:ext cx="7037400" cy="3046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2400">
                <a:latin typeface="Open Sans"/>
                <a:ea typeface="Open Sans"/>
                <a:cs typeface="Open Sans"/>
                <a:sym typeface="Open Sans"/>
              </a:rPr>
              <a:t>It is plausible to say that the core of a R Shiny application is data. The way the data is stored and we access it is a key point in the performance of Shiny app.</a:t>
            </a:r>
            <a:r>
              <a:rPr lang="pt-BR">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cxnSp>
        <p:nvCxnSpPr>
          <p:cNvPr id="212" name="Google Shape;212;p34"/>
          <p:cNvCxnSpPr/>
          <p:nvPr>
            <p:ph idx="1" type="body"/>
          </p:nvPr>
        </p:nvCxnSpPr>
        <p:spPr>
          <a:xfrm>
            <a:off x="595111" y="1123950"/>
            <a:ext cx="500100" cy="0"/>
          </a:xfrm>
          <a:prstGeom prst="straightConnector1">
            <a:avLst/>
          </a:prstGeom>
        </p:spPr>
      </p:cxnSp>
      <p:sp>
        <p:nvSpPr>
          <p:cNvPr id="213" name="Google Shape;213;p34"/>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pic>
        <p:nvPicPr>
          <p:cNvPr id="214" name="Google Shape;214;p34"/>
          <p:cNvPicPr preferRelativeResize="0"/>
          <p:nvPr/>
        </p:nvPicPr>
        <p:blipFill>
          <a:blip r:embed="rId3">
            <a:alphaModFix/>
          </a:blip>
          <a:stretch>
            <a:fillRect/>
          </a:stretch>
        </p:blipFill>
        <p:spPr>
          <a:xfrm>
            <a:off x="1604788" y="1123940"/>
            <a:ext cx="6760373" cy="3802710"/>
          </a:xfrm>
          <a:prstGeom prst="rect">
            <a:avLst/>
          </a:prstGeom>
          <a:noFill/>
          <a:ln>
            <a:noFill/>
          </a:ln>
        </p:spPr>
      </p:pic>
      <p:sp>
        <p:nvSpPr>
          <p:cNvPr id="215" name="Google Shape;215;p34"/>
          <p:cNvSpPr txBox="1"/>
          <p:nvPr/>
        </p:nvSpPr>
        <p:spPr>
          <a:xfrm>
            <a:off x="2455250" y="1123950"/>
            <a:ext cx="4100100" cy="93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chemeClr val="accent1"/>
                </a:solidFill>
                <a:latin typeface="Open Sans"/>
                <a:ea typeface="Open Sans"/>
                <a:cs typeface="Open Sans"/>
                <a:sym typeface="Open Sans"/>
              </a:rPr>
              <a:t>Shiny app</a:t>
            </a:r>
            <a:endParaRPr b="1" sz="2400">
              <a:solidFill>
                <a:schemeClr val="accent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cxnSp>
        <p:nvCxnSpPr>
          <p:cNvPr id="220" name="Google Shape;220;p35"/>
          <p:cNvCxnSpPr/>
          <p:nvPr>
            <p:ph idx="1" type="body"/>
          </p:nvPr>
        </p:nvCxnSpPr>
        <p:spPr>
          <a:xfrm>
            <a:off x="595111" y="1123950"/>
            <a:ext cx="500100" cy="0"/>
          </a:xfrm>
          <a:prstGeom prst="straightConnector1">
            <a:avLst/>
          </a:prstGeom>
        </p:spPr>
      </p:cxnSp>
      <p:sp>
        <p:nvSpPr>
          <p:cNvPr id="221" name="Google Shape;221;p35"/>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sp>
        <p:nvSpPr>
          <p:cNvPr id="222" name="Google Shape;222;p35"/>
          <p:cNvSpPr txBox="1"/>
          <p:nvPr/>
        </p:nvSpPr>
        <p:spPr>
          <a:xfrm>
            <a:off x="1041275" y="1439550"/>
            <a:ext cx="6098700" cy="307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Open Sans"/>
                <a:ea typeface="Open Sans"/>
                <a:cs typeface="Open Sans"/>
                <a:sym typeface="Open Sans"/>
              </a:rPr>
              <a:t>These formats compact your file in a manner that you’ll have a high reading performance inside your application: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.feather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BR" sz="1800">
                <a:latin typeface="Open Sans"/>
                <a:ea typeface="Open Sans"/>
                <a:cs typeface="Open Sans"/>
                <a:sym typeface="Open Sans"/>
              </a:rPr>
              <a:t>.RDS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cxnSp>
        <p:nvCxnSpPr>
          <p:cNvPr id="227" name="Google Shape;227;p36"/>
          <p:cNvCxnSpPr/>
          <p:nvPr>
            <p:ph idx="1" type="body"/>
          </p:nvPr>
        </p:nvCxnSpPr>
        <p:spPr>
          <a:xfrm>
            <a:off x="595111" y="1123950"/>
            <a:ext cx="500100" cy="0"/>
          </a:xfrm>
          <a:prstGeom prst="straightConnector1">
            <a:avLst/>
          </a:prstGeom>
        </p:spPr>
      </p:cxnSp>
      <p:sp>
        <p:nvSpPr>
          <p:cNvPr id="228" name="Google Shape;228;p36"/>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pic>
        <p:nvPicPr>
          <p:cNvPr id="229" name="Google Shape;229;p36"/>
          <p:cNvPicPr preferRelativeResize="0"/>
          <p:nvPr/>
        </p:nvPicPr>
        <p:blipFill>
          <a:blip r:embed="rId3">
            <a:alphaModFix/>
          </a:blip>
          <a:stretch>
            <a:fillRect/>
          </a:stretch>
        </p:blipFill>
        <p:spPr>
          <a:xfrm>
            <a:off x="1191813" y="1236915"/>
            <a:ext cx="6760373" cy="38027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cxnSp>
        <p:nvCxnSpPr>
          <p:cNvPr id="234" name="Google Shape;234;p37"/>
          <p:cNvCxnSpPr/>
          <p:nvPr>
            <p:ph idx="1" type="body"/>
          </p:nvPr>
        </p:nvCxnSpPr>
        <p:spPr>
          <a:xfrm>
            <a:off x="595111" y="1123950"/>
            <a:ext cx="500100" cy="0"/>
          </a:xfrm>
          <a:prstGeom prst="straightConnector1">
            <a:avLst/>
          </a:prstGeom>
        </p:spPr>
      </p:cxnSp>
      <p:sp>
        <p:nvSpPr>
          <p:cNvPr id="235" name="Google Shape;235;p37"/>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cxnSp>
        <p:nvCxnSpPr>
          <p:cNvPr id="236" name="Google Shape;236;p37"/>
          <p:cNvCxnSpPr/>
          <p:nvPr/>
        </p:nvCxnSpPr>
        <p:spPr>
          <a:xfrm flipH="1" rot="10800000">
            <a:off x="2140500" y="2565750"/>
            <a:ext cx="4863000" cy="12000"/>
          </a:xfrm>
          <a:prstGeom prst="straightConnector1">
            <a:avLst/>
          </a:prstGeom>
          <a:noFill/>
          <a:ln cap="flat" cmpd="sng" w="114300">
            <a:solidFill>
              <a:srgbClr val="1A1A1A"/>
            </a:solidFill>
            <a:prstDash val="solid"/>
            <a:round/>
            <a:headEnd len="med" w="med" type="triangle"/>
            <a:tailEnd len="med" w="med" type="triangle"/>
          </a:ln>
        </p:spPr>
      </p:cxnSp>
      <p:sp>
        <p:nvSpPr>
          <p:cNvPr id="237" name="Google Shape;237;p37"/>
          <p:cNvSpPr txBox="1"/>
          <p:nvPr/>
        </p:nvSpPr>
        <p:spPr>
          <a:xfrm>
            <a:off x="246050" y="1637675"/>
            <a:ext cx="3045000" cy="87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Open Sans"/>
                <a:ea typeface="Open Sans"/>
                <a:cs typeface="Open Sans"/>
                <a:sym typeface="Open Sans"/>
              </a:rPr>
              <a:t>Preprocessed</a:t>
            </a:r>
            <a:endParaRPr sz="1800">
              <a:latin typeface="Open Sans"/>
              <a:ea typeface="Open Sans"/>
              <a:cs typeface="Open Sans"/>
              <a:sym typeface="Open Sans"/>
            </a:endParaRPr>
          </a:p>
          <a:p>
            <a:pPr indent="0" lvl="0" marL="0" rtl="0" algn="ctr">
              <a:spcBef>
                <a:spcPts val="0"/>
              </a:spcBef>
              <a:spcAft>
                <a:spcPts val="0"/>
              </a:spcAft>
              <a:buNone/>
            </a:pPr>
            <a:r>
              <a:rPr lang="pt-BR" sz="1800">
                <a:latin typeface="Open Sans"/>
                <a:ea typeface="Open Sans"/>
                <a:cs typeface="Open Sans"/>
                <a:sym typeface="Open Sans"/>
              </a:rPr>
              <a:t>data</a:t>
            </a:r>
            <a:endParaRPr sz="1800">
              <a:latin typeface="Open Sans"/>
              <a:ea typeface="Open Sans"/>
              <a:cs typeface="Open Sans"/>
              <a:sym typeface="Open Sans"/>
            </a:endParaRPr>
          </a:p>
        </p:txBody>
      </p:sp>
      <p:sp>
        <p:nvSpPr>
          <p:cNvPr id="238" name="Google Shape;238;p37"/>
          <p:cNvSpPr txBox="1"/>
          <p:nvPr/>
        </p:nvSpPr>
        <p:spPr>
          <a:xfrm>
            <a:off x="5544650" y="1589075"/>
            <a:ext cx="2899200" cy="9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Open Sans"/>
                <a:ea typeface="Open Sans"/>
                <a:cs typeface="Open Sans"/>
                <a:sym typeface="Open Sans"/>
              </a:rPr>
              <a:t>Query</a:t>
            </a:r>
            <a:endParaRPr sz="18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cxnSp>
        <p:nvCxnSpPr>
          <p:cNvPr id="243" name="Google Shape;243;p38"/>
          <p:cNvCxnSpPr/>
          <p:nvPr>
            <p:ph idx="1" type="body"/>
          </p:nvPr>
        </p:nvCxnSpPr>
        <p:spPr>
          <a:xfrm>
            <a:off x="595111" y="1123950"/>
            <a:ext cx="500100" cy="0"/>
          </a:xfrm>
          <a:prstGeom prst="straightConnector1">
            <a:avLst/>
          </a:prstGeom>
        </p:spPr>
      </p:cxnSp>
      <p:sp>
        <p:nvSpPr>
          <p:cNvPr id="244" name="Google Shape;244;p38"/>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sp>
        <p:nvSpPr>
          <p:cNvPr id="245" name="Google Shape;245;p38"/>
          <p:cNvSpPr txBox="1"/>
          <p:nvPr/>
        </p:nvSpPr>
        <p:spPr>
          <a:xfrm>
            <a:off x="3175850" y="1313575"/>
            <a:ext cx="2658900" cy="8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Open Sans"/>
                <a:ea typeface="Open Sans"/>
                <a:cs typeface="Open Sans"/>
                <a:sym typeface="Open Sans"/>
              </a:rPr>
              <a:t>R is single-threaded</a:t>
            </a:r>
            <a:endParaRPr sz="1800">
              <a:latin typeface="Open Sans"/>
              <a:ea typeface="Open Sans"/>
              <a:cs typeface="Open Sans"/>
              <a:sym typeface="Open Sans"/>
            </a:endParaRPr>
          </a:p>
        </p:txBody>
      </p:sp>
      <p:pic>
        <p:nvPicPr>
          <p:cNvPr id="246" name="Google Shape;246;p38"/>
          <p:cNvPicPr preferRelativeResize="0"/>
          <p:nvPr/>
        </p:nvPicPr>
        <p:blipFill>
          <a:blip r:embed="rId3">
            <a:alphaModFix/>
          </a:blip>
          <a:stretch>
            <a:fillRect/>
          </a:stretch>
        </p:blipFill>
        <p:spPr>
          <a:xfrm>
            <a:off x="3079352" y="4152775"/>
            <a:ext cx="768148" cy="854700"/>
          </a:xfrm>
          <a:prstGeom prst="rect">
            <a:avLst/>
          </a:prstGeom>
          <a:noFill/>
          <a:ln>
            <a:noFill/>
          </a:ln>
        </p:spPr>
      </p:pic>
      <p:pic>
        <p:nvPicPr>
          <p:cNvPr id="247" name="Google Shape;247;p38"/>
          <p:cNvPicPr preferRelativeResize="0"/>
          <p:nvPr/>
        </p:nvPicPr>
        <p:blipFill>
          <a:blip r:embed="rId4">
            <a:alphaModFix/>
          </a:blip>
          <a:stretch>
            <a:fillRect/>
          </a:stretch>
        </p:blipFill>
        <p:spPr>
          <a:xfrm>
            <a:off x="3085450" y="3159898"/>
            <a:ext cx="768150" cy="854702"/>
          </a:xfrm>
          <a:prstGeom prst="rect">
            <a:avLst/>
          </a:prstGeom>
          <a:noFill/>
          <a:ln>
            <a:noFill/>
          </a:ln>
        </p:spPr>
      </p:pic>
      <p:pic>
        <p:nvPicPr>
          <p:cNvPr id="248" name="Google Shape;248;p38"/>
          <p:cNvPicPr preferRelativeResize="0"/>
          <p:nvPr/>
        </p:nvPicPr>
        <p:blipFill>
          <a:blip r:embed="rId5">
            <a:alphaModFix/>
          </a:blip>
          <a:stretch>
            <a:fillRect/>
          </a:stretch>
        </p:blipFill>
        <p:spPr>
          <a:xfrm>
            <a:off x="3085450" y="2167035"/>
            <a:ext cx="768150" cy="854702"/>
          </a:xfrm>
          <a:prstGeom prst="rect">
            <a:avLst/>
          </a:prstGeom>
          <a:noFill/>
          <a:ln>
            <a:noFill/>
          </a:ln>
        </p:spPr>
      </p:pic>
      <p:sp>
        <p:nvSpPr>
          <p:cNvPr id="249" name="Google Shape;249;p38"/>
          <p:cNvSpPr txBox="1"/>
          <p:nvPr/>
        </p:nvSpPr>
        <p:spPr>
          <a:xfrm>
            <a:off x="221575" y="3009825"/>
            <a:ext cx="2057400" cy="8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Open Sans"/>
                <a:ea typeface="Open Sans"/>
                <a:cs typeface="Open Sans"/>
                <a:sym typeface="Open Sans"/>
              </a:rPr>
              <a:t>sum(column_1)</a:t>
            </a:r>
            <a:endParaRPr sz="1800">
              <a:latin typeface="Open Sans"/>
              <a:ea typeface="Open Sans"/>
              <a:cs typeface="Open Sans"/>
              <a:sym typeface="Open Sans"/>
            </a:endParaRPr>
          </a:p>
        </p:txBody>
      </p:sp>
      <p:cxnSp>
        <p:nvCxnSpPr>
          <p:cNvPr id="250" name="Google Shape;250;p38"/>
          <p:cNvCxnSpPr>
            <a:stCxn id="249" idx="3"/>
            <a:endCxn id="248" idx="1"/>
          </p:cNvCxnSpPr>
          <p:nvPr/>
        </p:nvCxnSpPr>
        <p:spPr>
          <a:xfrm flipH="1" rot="10800000">
            <a:off x="2278975" y="2594475"/>
            <a:ext cx="806400" cy="842700"/>
          </a:xfrm>
          <a:prstGeom prst="straightConnector1">
            <a:avLst/>
          </a:prstGeom>
          <a:noFill/>
          <a:ln cap="flat" cmpd="sng" w="38100">
            <a:solidFill>
              <a:schemeClr val="accent1"/>
            </a:solidFill>
            <a:prstDash val="solid"/>
            <a:round/>
            <a:headEnd len="med" w="med" type="none"/>
            <a:tailEnd len="med" w="med" type="triangle"/>
          </a:ln>
        </p:spPr>
      </p:cxnSp>
      <p:cxnSp>
        <p:nvCxnSpPr>
          <p:cNvPr id="251" name="Google Shape;251;p38"/>
          <p:cNvCxnSpPr>
            <a:stCxn id="249" idx="3"/>
            <a:endCxn id="247" idx="1"/>
          </p:cNvCxnSpPr>
          <p:nvPr/>
        </p:nvCxnSpPr>
        <p:spPr>
          <a:xfrm>
            <a:off x="2278975" y="3437175"/>
            <a:ext cx="806400" cy="150000"/>
          </a:xfrm>
          <a:prstGeom prst="straightConnector1">
            <a:avLst/>
          </a:prstGeom>
          <a:noFill/>
          <a:ln cap="flat" cmpd="sng" w="38100">
            <a:solidFill>
              <a:schemeClr val="accent1"/>
            </a:solidFill>
            <a:prstDash val="solid"/>
            <a:round/>
            <a:headEnd len="med" w="med" type="none"/>
            <a:tailEnd len="med" w="med" type="triangle"/>
          </a:ln>
        </p:spPr>
      </p:cxnSp>
      <p:cxnSp>
        <p:nvCxnSpPr>
          <p:cNvPr id="252" name="Google Shape;252;p38"/>
          <p:cNvCxnSpPr>
            <a:stCxn id="249" idx="3"/>
            <a:endCxn id="246" idx="1"/>
          </p:cNvCxnSpPr>
          <p:nvPr/>
        </p:nvCxnSpPr>
        <p:spPr>
          <a:xfrm>
            <a:off x="2278975" y="3437175"/>
            <a:ext cx="800400" cy="1143000"/>
          </a:xfrm>
          <a:prstGeom prst="straightConnector1">
            <a:avLst/>
          </a:prstGeom>
          <a:noFill/>
          <a:ln cap="flat" cmpd="sng" w="38100">
            <a:solidFill>
              <a:schemeClr val="accent1"/>
            </a:solidFill>
            <a:prstDash val="solid"/>
            <a:round/>
            <a:headEnd len="med" w="med" type="none"/>
            <a:tailEnd len="med" w="med" type="triangle"/>
          </a:ln>
        </p:spPr>
      </p:cxnSp>
      <p:cxnSp>
        <p:nvCxnSpPr>
          <p:cNvPr id="253" name="Google Shape;253;p38"/>
          <p:cNvCxnSpPr>
            <a:stCxn id="254" idx="3"/>
            <a:endCxn id="255" idx="1"/>
          </p:cNvCxnSpPr>
          <p:nvPr/>
        </p:nvCxnSpPr>
        <p:spPr>
          <a:xfrm>
            <a:off x="6037675" y="2606300"/>
            <a:ext cx="1210500" cy="981000"/>
          </a:xfrm>
          <a:prstGeom prst="straightConnector1">
            <a:avLst/>
          </a:prstGeom>
          <a:noFill/>
          <a:ln cap="flat" cmpd="sng" w="38100">
            <a:solidFill>
              <a:schemeClr val="accent1"/>
            </a:solidFill>
            <a:prstDash val="solid"/>
            <a:round/>
            <a:headEnd len="med" w="med" type="none"/>
            <a:tailEnd len="med" w="med" type="triangle"/>
          </a:ln>
        </p:spPr>
      </p:cxnSp>
      <p:sp>
        <p:nvSpPr>
          <p:cNvPr id="254" name="Google Shape;254;p38"/>
          <p:cNvSpPr txBox="1"/>
          <p:nvPr/>
        </p:nvSpPr>
        <p:spPr>
          <a:xfrm>
            <a:off x="3853675" y="2202800"/>
            <a:ext cx="2184000" cy="8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Open Sans"/>
                <a:ea typeface="Open Sans"/>
                <a:cs typeface="Open Sans"/>
                <a:sym typeface="Open Sans"/>
              </a:rPr>
              <a:t>sum(column_1[a:b-1])</a:t>
            </a:r>
            <a:endParaRPr>
              <a:latin typeface="Open Sans"/>
              <a:ea typeface="Open Sans"/>
              <a:cs typeface="Open Sans"/>
              <a:sym typeface="Open Sans"/>
            </a:endParaRPr>
          </a:p>
        </p:txBody>
      </p:sp>
      <p:sp>
        <p:nvSpPr>
          <p:cNvPr id="256" name="Google Shape;256;p38"/>
          <p:cNvSpPr txBox="1"/>
          <p:nvPr/>
        </p:nvSpPr>
        <p:spPr>
          <a:xfrm>
            <a:off x="3881075" y="3189713"/>
            <a:ext cx="2184000" cy="8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Open Sans"/>
                <a:ea typeface="Open Sans"/>
                <a:cs typeface="Open Sans"/>
                <a:sym typeface="Open Sans"/>
              </a:rPr>
              <a:t>sum(column_1[b:c-1])</a:t>
            </a:r>
            <a:endParaRPr>
              <a:latin typeface="Open Sans"/>
              <a:ea typeface="Open Sans"/>
              <a:cs typeface="Open Sans"/>
              <a:sym typeface="Open Sans"/>
            </a:endParaRPr>
          </a:p>
        </p:txBody>
      </p:sp>
      <p:sp>
        <p:nvSpPr>
          <p:cNvPr id="257" name="Google Shape;257;p38"/>
          <p:cNvSpPr txBox="1"/>
          <p:nvPr/>
        </p:nvSpPr>
        <p:spPr>
          <a:xfrm>
            <a:off x="3881088" y="4176650"/>
            <a:ext cx="2184000" cy="8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Open Sans"/>
                <a:ea typeface="Open Sans"/>
                <a:cs typeface="Open Sans"/>
                <a:sym typeface="Open Sans"/>
              </a:rPr>
              <a:t>sum(column_1[c:d])</a:t>
            </a:r>
            <a:endParaRPr>
              <a:latin typeface="Open Sans"/>
              <a:ea typeface="Open Sans"/>
              <a:cs typeface="Open Sans"/>
              <a:sym typeface="Open Sans"/>
            </a:endParaRPr>
          </a:p>
        </p:txBody>
      </p:sp>
      <p:cxnSp>
        <p:nvCxnSpPr>
          <p:cNvPr id="258" name="Google Shape;258;p38"/>
          <p:cNvCxnSpPr>
            <a:stCxn id="256" idx="3"/>
            <a:endCxn id="255" idx="1"/>
          </p:cNvCxnSpPr>
          <p:nvPr/>
        </p:nvCxnSpPr>
        <p:spPr>
          <a:xfrm flipH="1" rot="10800000">
            <a:off x="6065075" y="3587213"/>
            <a:ext cx="1183200" cy="6000"/>
          </a:xfrm>
          <a:prstGeom prst="straightConnector1">
            <a:avLst/>
          </a:prstGeom>
          <a:noFill/>
          <a:ln cap="flat" cmpd="sng" w="38100">
            <a:solidFill>
              <a:schemeClr val="accent1"/>
            </a:solidFill>
            <a:prstDash val="solid"/>
            <a:round/>
            <a:headEnd len="med" w="med" type="none"/>
            <a:tailEnd len="med" w="med" type="triangle"/>
          </a:ln>
        </p:spPr>
      </p:cxnSp>
      <p:cxnSp>
        <p:nvCxnSpPr>
          <p:cNvPr id="259" name="Google Shape;259;p38"/>
          <p:cNvCxnSpPr>
            <a:stCxn id="257" idx="3"/>
            <a:endCxn id="255" idx="1"/>
          </p:cNvCxnSpPr>
          <p:nvPr/>
        </p:nvCxnSpPr>
        <p:spPr>
          <a:xfrm flipH="1" rot="10800000">
            <a:off x="6065088" y="3587150"/>
            <a:ext cx="1183200" cy="993000"/>
          </a:xfrm>
          <a:prstGeom prst="straightConnector1">
            <a:avLst/>
          </a:prstGeom>
          <a:noFill/>
          <a:ln cap="flat" cmpd="sng" w="38100">
            <a:solidFill>
              <a:schemeClr val="accent1"/>
            </a:solidFill>
            <a:prstDash val="solid"/>
            <a:round/>
            <a:headEnd len="med" w="med" type="none"/>
            <a:tailEnd len="med" w="med" type="triangle"/>
          </a:ln>
        </p:spPr>
      </p:cxnSp>
      <p:sp>
        <p:nvSpPr>
          <p:cNvPr id="255" name="Google Shape;255;p38"/>
          <p:cNvSpPr txBox="1"/>
          <p:nvPr/>
        </p:nvSpPr>
        <p:spPr>
          <a:xfrm>
            <a:off x="7248275" y="3308700"/>
            <a:ext cx="1824000" cy="55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Open Sans"/>
                <a:ea typeface="Open Sans"/>
                <a:cs typeface="Open Sans"/>
                <a:sym typeface="Open Sans"/>
              </a:rPr>
              <a:t>Result</a:t>
            </a:r>
            <a:endParaRPr sz="1800">
              <a:latin typeface="Open Sans"/>
              <a:ea typeface="Open Sans"/>
              <a:cs typeface="Open Sans"/>
              <a:sym typeface="Open Sans"/>
            </a:endParaRPr>
          </a:p>
        </p:txBody>
      </p:sp>
      <p:sp>
        <p:nvSpPr>
          <p:cNvPr id="260" name="Google Shape;260;p38"/>
          <p:cNvSpPr/>
          <p:nvPr/>
        </p:nvSpPr>
        <p:spPr>
          <a:xfrm>
            <a:off x="2470800" y="1217025"/>
            <a:ext cx="4202400" cy="4440300"/>
          </a:xfrm>
          <a:prstGeom prst="mathMultiply">
            <a:avLst>
              <a:gd fmla="val 23520" name="adj1"/>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
                                        <p:tgtEl>
                                          <p:spTgt spid="2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cxnSp>
        <p:nvCxnSpPr>
          <p:cNvPr id="265" name="Google Shape;265;p39"/>
          <p:cNvCxnSpPr/>
          <p:nvPr>
            <p:ph idx="1" type="body"/>
          </p:nvPr>
        </p:nvCxnSpPr>
        <p:spPr>
          <a:xfrm>
            <a:off x="595111" y="1123950"/>
            <a:ext cx="500100" cy="0"/>
          </a:xfrm>
          <a:prstGeom prst="straightConnector1">
            <a:avLst/>
          </a:prstGeom>
        </p:spPr>
      </p:cxnSp>
      <p:sp>
        <p:nvSpPr>
          <p:cNvPr id="266" name="Google Shape;266;p39"/>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Database</a:t>
            </a:r>
            <a:endParaRPr/>
          </a:p>
        </p:txBody>
      </p:sp>
      <p:pic>
        <p:nvPicPr>
          <p:cNvPr id="267" name="Google Shape;267;p39"/>
          <p:cNvPicPr preferRelativeResize="0"/>
          <p:nvPr/>
        </p:nvPicPr>
        <p:blipFill>
          <a:blip r:embed="rId3">
            <a:alphaModFix/>
          </a:blip>
          <a:stretch>
            <a:fillRect/>
          </a:stretch>
        </p:blipFill>
        <p:spPr>
          <a:xfrm>
            <a:off x="205750" y="1963875"/>
            <a:ext cx="3782450" cy="2457450"/>
          </a:xfrm>
          <a:prstGeom prst="rect">
            <a:avLst/>
          </a:prstGeom>
          <a:noFill/>
          <a:ln>
            <a:noFill/>
          </a:ln>
        </p:spPr>
      </p:pic>
      <p:cxnSp>
        <p:nvCxnSpPr>
          <p:cNvPr id="268" name="Google Shape;268;p39"/>
          <p:cNvCxnSpPr>
            <a:stCxn id="267" idx="3"/>
            <a:endCxn id="269" idx="1"/>
          </p:cNvCxnSpPr>
          <p:nvPr/>
        </p:nvCxnSpPr>
        <p:spPr>
          <a:xfrm>
            <a:off x="3988200" y="3192600"/>
            <a:ext cx="743700" cy="0"/>
          </a:xfrm>
          <a:prstGeom prst="straightConnector1">
            <a:avLst/>
          </a:prstGeom>
          <a:noFill/>
          <a:ln cap="flat" cmpd="sng" w="76200">
            <a:solidFill>
              <a:schemeClr val="accent1"/>
            </a:solidFill>
            <a:prstDash val="solid"/>
            <a:round/>
            <a:headEnd len="med" w="med" type="none"/>
            <a:tailEnd len="med" w="med" type="triangle"/>
          </a:ln>
        </p:spPr>
      </p:cxnSp>
      <p:pic>
        <p:nvPicPr>
          <p:cNvPr id="269" name="Google Shape;269;p39"/>
          <p:cNvPicPr preferRelativeResize="0"/>
          <p:nvPr/>
        </p:nvPicPr>
        <p:blipFill>
          <a:blip r:embed="rId4">
            <a:alphaModFix/>
          </a:blip>
          <a:stretch>
            <a:fillRect/>
          </a:stretch>
        </p:blipFill>
        <p:spPr>
          <a:xfrm>
            <a:off x="4732025" y="1963875"/>
            <a:ext cx="4331750" cy="245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cxnSp>
        <p:nvCxnSpPr>
          <p:cNvPr id="274" name="Google Shape;274;p40"/>
          <p:cNvCxnSpPr/>
          <p:nvPr>
            <p:ph idx="1" type="body"/>
          </p:nvPr>
        </p:nvCxnSpPr>
        <p:spPr>
          <a:xfrm>
            <a:off x="595111" y="1123950"/>
            <a:ext cx="500100" cy="0"/>
          </a:xfrm>
          <a:prstGeom prst="straightConnector1">
            <a:avLst/>
          </a:prstGeom>
        </p:spPr>
      </p:cxnSp>
      <p:sp>
        <p:nvSpPr>
          <p:cNvPr id="275" name="Google Shape;275;p40"/>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Deploy</a:t>
            </a:r>
            <a:endParaRPr/>
          </a:p>
        </p:txBody>
      </p:sp>
      <p:sp>
        <p:nvSpPr>
          <p:cNvPr id="276" name="Google Shape;276;p40"/>
          <p:cNvSpPr txBox="1"/>
          <p:nvPr/>
        </p:nvSpPr>
        <p:spPr>
          <a:xfrm>
            <a:off x="1230450" y="1171200"/>
            <a:ext cx="6683100" cy="280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2400">
                <a:latin typeface="Open Sans"/>
                <a:ea typeface="Open Sans"/>
                <a:cs typeface="Open Sans"/>
                <a:sym typeface="Open Sans"/>
              </a:rPr>
              <a:t>The machine where your application will run  is quite different from yours.</a:t>
            </a:r>
            <a:endParaRPr sz="24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cxnSp>
        <p:nvCxnSpPr>
          <p:cNvPr id="281" name="Google Shape;281;p41"/>
          <p:cNvCxnSpPr/>
          <p:nvPr>
            <p:ph idx="1" type="body"/>
          </p:nvPr>
        </p:nvCxnSpPr>
        <p:spPr>
          <a:xfrm>
            <a:off x="595111" y="1123950"/>
            <a:ext cx="500100" cy="0"/>
          </a:xfrm>
          <a:prstGeom prst="straightConnector1">
            <a:avLst/>
          </a:prstGeom>
        </p:spPr>
      </p:cxnSp>
      <p:sp>
        <p:nvSpPr>
          <p:cNvPr id="282" name="Google Shape;282;p41"/>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Deploy</a:t>
            </a:r>
            <a:endParaRPr/>
          </a:p>
        </p:txBody>
      </p:sp>
      <p:sp>
        <p:nvSpPr>
          <p:cNvPr id="283" name="Google Shape;283;p41"/>
          <p:cNvSpPr txBox="1"/>
          <p:nvPr/>
        </p:nvSpPr>
        <p:spPr>
          <a:xfrm>
            <a:off x="490625" y="1392700"/>
            <a:ext cx="3402600" cy="14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FF0000"/>
                </a:solidFill>
                <a:latin typeface="Open Sans"/>
                <a:ea typeface="Open Sans"/>
                <a:cs typeface="Open Sans"/>
                <a:sym typeface="Open Sans"/>
              </a:rPr>
              <a:t>Dependencies</a:t>
            </a:r>
            <a:endParaRPr b="1" sz="1800">
              <a:solidFill>
                <a:srgbClr val="FF0000"/>
              </a:solidFill>
              <a:latin typeface="Open Sans"/>
              <a:ea typeface="Open Sans"/>
              <a:cs typeface="Open Sans"/>
              <a:sym typeface="Open Sans"/>
            </a:endParaRPr>
          </a:p>
        </p:txBody>
      </p:sp>
      <p:sp>
        <p:nvSpPr>
          <p:cNvPr id="284" name="Google Shape;284;p41"/>
          <p:cNvSpPr txBox="1"/>
          <p:nvPr/>
        </p:nvSpPr>
        <p:spPr>
          <a:xfrm>
            <a:off x="2658775" y="2326450"/>
            <a:ext cx="3402600" cy="14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FF0000"/>
                </a:solidFill>
                <a:latin typeface="Open Sans"/>
                <a:ea typeface="Open Sans"/>
                <a:cs typeface="Open Sans"/>
                <a:sym typeface="Open Sans"/>
              </a:rPr>
              <a:t>Packages</a:t>
            </a:r>
            <a:endParaRPr b="1" sz="1800">
              <a:solidFill>
                <a:srgbClr val="FF0000"/>
              </a:solidFill>
              <a:latin typeface="Open Sans"/>
              <a:ea typeface="Open Sans"/>
              <a:cs typeface="Open Sans"/>
              <a:sym typeface="Open Sans"/>
            </a:endParaRPr>
          </a:p>
        </p:txBody>
      </p:sp>
      <p:sp>
        <p:nvSpPr>
          <p:cNvPr id="285" name="Google Shape;285;p41"/>
          <p:cNvSpPr txBox="1"/>
          <p:nvPr/>
        </p:nvSpPr>
        <p:spPr>
          <a:xfrm>
            <a:off x="5634125" y="1519300"/>
            <a:ext cx="3402600" cy="14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FF0000"/>
                </a:solidFill>
                <a:latin typeface="Open Sans"/>
                <a:ea typeface="Open Sans"/>
                <a:cs typeface="Open Sans"/>
                <a:sym typeface="Open Sans"/>
              </a:rPr>
              <a:t>R version</a:t>
            </a:r>
            <a:endParaRPr b="1" sz="1800">
              <a:solidFill>
                <a:srgbClr val="FF0000"/>
              </a:solidFill>
              <a:latin typeface="Open Sans"/>
              <a:ea typeface="Open Sans"/>
              <a:cs typeface="Open Sans"/>
              <a:sym typeface="Open Sans"/>
            </a:endParaRPr>
          </a:p>
        </p:txBody>
      </p:sp>
      <p:sp>
        <p:nvSpPr>
          <p:cNvPr id="286" name="Google Shape;286;p41"/>
          <p:cNvSpPr txBox="1"/>
          <p:nvPr/>
        </p:nvSpPr>
        <p:spPr>
          <a:xfrm>
            <a:off x="601400" y="3712475"/>
            <a:ext cx="3402600" cy="14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FF0000"/>
                </a:solidFill>
                <a:latin typeface="Open Sans"/>
                <a:ea typeface="Open Sans"/>
                <a:cs typeface="Open Sans"/>
                <a:sym typeface="Open Sans"/>
              </a:rPr>
              <a:t>Operating system</a:t>
            </a:r>
            <a:endParaRPr b="1" sz="1800">
              <a:solidFill>
                <a:srgbClr val="FF0000"/>
              </a:solidFill>
              <a:latin typeface="Open Sans"/>
              <a:ea typeface="Open Sans"/>
              <a:cs typeface="Open Sans"/>
              <a:sym typeface="Open Sans"/>
            </a:endParaRPr>
          </a:p>
        </p:txBody>
      </p:sp>
      <p:sp>
        <p:nvSpPr>
          <p:cNvPr id="287" name="Google Shape;287;p41"/>
          <p:cNvSpPr txBox="1"/>
          <p:nvPr/>
        </p:nvSpPr>
        <p:spPr>
          <a:xfrm>
            <a:off x="5412500" y="3237675"/>
            <a:ext cx="3402600" cy="14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solidFill>
                  <a:srgbClr val="FF0000"/>
                </a:solidFill>
                <a:latin typeface="Open Sans"/>
                <a:ea typeface="Open Sans"/>
                <a:cs typeface="Open Sans"/>
                <a:sym typeface="Open Sans"/>
              </a:rPr>
              <a:t>R</a:t>
            </a:r>
            <a:r>
              <a:rPr b="1" lang="pt-BR" sz="1800">
                <a:solidFill>
                  <a:srgbClr val="FF0000"/>
                </a:solidFill>
                <a:latin typeface="Open Sans"/>
                <a:ea typeface="Open Sans"/>
                <a:cs typeface="Open Sans"/>
                <a:sym typeface="Open Sans"/>
              </a:rPr>
              <a:t>eproducibility</a:t>
            </a:r>
            <a:endParaRPr b="1" sz="1800">
              <a:solidFill>
                <a:srgbClr val="FF0000"/>
              </a:solidFill>
              <a:latin typeface="Open Sans"/>
              <a:ea typeface="Open Sans"/>
              <a:cs typeface="Open Sans"/>
              <a:sym typeface="Open Sans"/>
            </a:endParaRPr>
          </a:p>
        </p:txBody>
      </p:sp>
      <p:pic>
        <p:nvPicPr>
          <p:cNvPr id="288" name="Google Shape;288;p41"/>
          <p:cNvPicPr preferRelativeResize="0"/>
          <p:nvPr/>
        </p:nvPicPr>
        <p:blipFill>
          <a:blip r:embed="rId3">
            <a:alphaModFix/>
          </a:blip>
          <a:stretch>
            <a:fillRect/>
          </a:stretch>
        </p:blipFill>
        <p:spPr>
          <a:xfrm>
            <a:off x="1266100" y="1246325"/>
            <a:ext cx="6789401" cy="364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300"/>
                                        <p:tgtEl>
                                          <p:spTgt spid="2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400"/>
                                        <p:tgtEl>
                                          <p:spTgt spid="2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400"/>
                                        <p:tgtEl>
                                          <p:spTgt spid="2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400"/>
                                        <p:tgtEl>
                                          <p:spTgt spid="2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400"/>
                                        <p:tgtEl>
                                          <p:spTgt spid="2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833637" y="152400"/>
            <a:ext cx="7476726" cy="4838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666750" y="1779687"/>
            <a:ext cx="7810500" cy="9555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pt-BR"/>
              <a:t>Docker</a:t>
            </a:r>
            <a:endParaRPr/>
          </a:p>
        </p:txBody>
      </p:sp>
      <p:sp>
        <p:nvSpPr>
          <p:cNvPr id="294" name="Google Shape;294;p42"/>
          <p:cNvSpPr txBox="1"/>
          <p:nvPr>
            <p:ph idx="1" type="body"/>
          </p:nvPr>
        </p:nvSpPr>
        <p:spPr>
          <a:xfrm>
            <a:off x="666750" y="3061001"/>
            <a:ext cx="7810500" cy="595200"/>
          </a:xfrm>
          <a:prstGeom prst="rect">
            <a:avLst/>
          </a:prstGeom>
        </p:spPr>
        <p:txBody>
          <a:bodyPr anchorCtr="0" anchor="t" bIns="34275" lIns="34275" spcFirstLastPara="1" rIns="34275" wrap="square" tIns="3427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cxnSp>
        <p:nvCxnSpPr>
          <p:cNvPr id="299" name="Google Shape;299;p43"/>
          <p:cNvCxnSpPr/>
          <p:nvPr>
            <p:ph idx="1" type="body"/>
          </p:nvPr>
        </p:nvCxnSpPr>
        <p:spPr>
          <a:xfrm>
            <a:off x="595111" y="1123950"/>
            <a:ext cx="500100" cy="0"/>
          </a:xfrm>
          <a:prstGeom prst="straightConnector1">
            <a:avLst/>
          </a:prstGeom>
        </p:spPr>
      </p:cxnSp>
      <p:sp>
        <p:nvSpPr>
          <p:cNvPr id="300" name="Google Shape;300;p43"/>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What is Docker?</a:t>
            </a:r>
            <a:endParaRPr/>
          </a:p>
        </p:txBody>
      </p:sp>
      <p:sp>
        <p:nvSpPr>
          <p:cNvPr id="301" name="Google Shape;301;p43"/>
          <p:cNvSpPr txBox="1"/>
          <p:nvPr/>
        </p:nvSpPr>
        <p:spPr>
          <a:xfrm>
            <a:off x="595100" y="1504225"/>
            <a:ext cx="7877100" cy="3202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2400">
                <a:latin typeface="Open Sans"/>
                <a:ea typeface="Open Sans"/>
                <a:cs typeface="Open Sans"/>
                <a:sym typeface="Open Sans"/>
              </a:rPr>
              <a:t>Docker is a tool designed to make it easier to create, deploy, and run applications by using containers. In a way, Docker is a bit like a virtual machine. Docker seems a great way for us to deploy a Shiny application. </a:t>
            </a:r>
            <a:endParaRPr sz="2400">
              <a:latin typeface="Open Sans"/>
              <a:ea typeface="Open Sans"/>
              <a:cs typeface="Open Sans"/>
              <a:sym typeface="Open Sans"/>
            </a:endParaRPr>
          </a:p>
          <a:p>
            <a:pPr indent="0" lvl="0" marL="0" rtl="0" algn="just">
              <a:spcBef>
                <a:spcPts val="0"/>
              </a:spcBef>
              <a:spcAft>
                <a:spcPts val="0"/>
              </a:spcAft>
              <a:buNone/>
            </a:pPr>
            <a:r>
              <a:t/>
            </a:r>
            <a:endParaRPr sz="2400">
              <a:latin typeface="Open Sans"/>
              <a:ea typeface="Open Sans"/>
              <a:cs typeface="Open Sans"/>
              <a:sym typeface="Open Sans"/>
            </a:endParaRPr>
          </a:p>
        </p:txBody>
      </p:sp>
      <p:pic>
        <p:nvPicPr>
          <p:cNvPr id="302" name="Google Shape;302;p43"/>
          <p:cNvPicPr preferRelativeResize="0"/>
          <p:nvPr/>
        </p:nvPicPr>
        <p:blipFill>
          <a:blip r:embed="rId3">
            <a:alphaModFix/>
          </a:blip>
          <a:stretch>
            <a:fillRect/>
          </a:stretch>
        </p:blipFill>
        <p:spPr>
          <a:xfrm>
            <a:off x="6356600" y="3560195"/>
            <a:ext cx="1853600" cy="1583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cxnSp>
        <p:nvCxnSpPr>
          <p:cNvPr id="307" name="Google Shape;307;p44"/>
          <p:cNvCxnSpPr/>
          <p:nvPr>
            <p:ph idx="1" type="body"/>
          </p:nvPr>
        </p:nvCxnSpPr>
        <p:spPr>
          <a:xfrm>
            <a:off x="595111" y="1123950"/>
            <a:ext cx="500100" cy="0"/>
          </a:xfrm>
          <a:prstGeom prst="straightConnector1">
            <a:avLst/>
          </a:prstGeom>
        </p:spPr>
      </p:cxnSp>
      <p:sp>
        <p:nvSpPr>
          <p:cNvPr id="308" name="Google Shape;308;p44"/>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What is a Docker container?</a:t>
            </a:r>
            <a:endParaRPr/>
          </a:p>
        </p:txBody>
      </p:sp>
      <p:sp>
        <p:nvSpPr>
          <p:cNvPr id="309" name="Google Shape;309;p44"/>
          <p:cNvSpPr txBox="1"/>
          <p:nvPr/>
        </p:nvSpPr>
        <p:spPr>
          <a:xfrm>
            <a:off x="595100" y="1674075"/>
            <a:ext cx="7877100" cy="2850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None/>
            </a:pPr>
            <a:r>
              <a:rPr lang="pt-BR" sz="2400">
                <a:latin typeface="Open Sans"/>
                <a:ea typeface="Open Sans"/>
                <a:cs typeface="Open Sans"/>
                <a:sym typeface="Open Sans"/>
              </a:rPr>
              <a:t>A Docker container is a loosely isolated environment running within a host machine’s kernel that allows us to run application-specific code.</a:t>
            </a:r>
            <a:endParaRPr sz="24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cxnSp>
        <p:nvCxnSpPr>
          <p:cNvPr id="314" name="Google Shape;314;p45"/>
          <p:cNvCxnSpPr/>
          <p:nvPr>
            <p:ph idx="1" type="body"/>
          </p:nvPr>
        </p:nvCxnSpPr>
        <p:spPr>
          <a:xfrm>
            <a:off x="595111" y="1123950"/>
            <a:ext cx="500100" cy="0"/>
          </a:xfrm>
          <a:prstGeom prst="straightConnector1">
            <a:avLst/>
          </a:prstGeom>
        </p:spPr>
      </p:cxnSp>
      <p:sp>
        <p:nvSpPr>
          <p:cNvPr id="315" name="Google Shape;315;p45"/>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The Kernel</a:t>
            </a:r>
            <a:endParaRPr/>
          </a:p>
        </p:txBody>
      </p:sp>
      <p:sp>
        <p:nvSpPr>
          <p:cNvPr id="316" name="Google Shape;316;p45"/>
          <p:cNvSpPr txBox="1"/>
          <p:nvPr/>
        </p:nvSpPr>
        <p:spPr>
          <a:xfrm>
            <a:off x="566750" y="1916675"/>
            <a:ext cx="7877100" cy="26202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Font typeface="Open Sans"/>
              <a:buChar char="●"/>
            </a:pPr>
            <a:r>
              <a:rPr lang="pt-BR" sz="2400">
                <a:latin typeface="Open Sans"/>
                <a:ea typeface="Open Sans"/>
                <a:cs typeface="Open Sans"/>
                <a:sym typeface="Open Sans"/>
              </a:rPr>
              <a:t>The kernel is the software at the core of an operating system, with complete control;</a:t>
            </a:r>
            <a:endParaRPr sz="2400">
              <a:latin typeface="Open Sans"/>
              <a:ea typeface="Open Sans"/>
              <a:cs typeface="Open Sans"/>
              <a:sym typeface="Open Sans"/>
            </a:endParaRPr>
          </a:p>
          <a:p>
            <a:pPr indent="-381000" lvl="0" marL="457200" rtl="0" algn="just">
              <a:lnSpc>
                <a:spcPct val="115000"/>
              </a:lnSpc>
              <a:spcBef>
                <a:spcPts val="0"/>
              </a:spcBef>
              <a:spcAft>
                <a:spcPts val="0"/>
              </a:spcAft>
              <a:buSzPts val="2400"/>
              <a:buFont typeface="Open Sans"/>
              <a:buChar char="●"/>
            </a:pPr>
            <a:r>
              <a:rPr lang="pt-BR" sz="2400">
                <a:latin typeface="Open Sans"/>
                <a:ea typeface="Open Sans"/>
                <a:cs typeface="Open Sans"/>
                <a:sym typeface="Open Sans"/>
              </a:rPr>
              <a:t>The CPU is the core circuitry which executes program instructions;</a:t>
            </a:r>
            <a:endParaRPr sz="2400">
              <a:latin typeface="Open Sans"/>
              <a:ea typeface="Open Sans"/>
              <a:cs typeface="Open Sans"/>
              <a:sym typeface="Open Sans"/>
            </a:endParaRPr>
          </a:p>
          <a:p>
            <a:pPr indent="-381000" lvl="0" marL="457200" rtl="0" algn="just">
              <a:lnSpc>
                <a:spcPct val="115000"/>
              </a:lnSpc>
              <a:spcBef>
                <a:spcPts val="0"/>
              </a:spcBef>
              <a:spcAft>
                <a:spcPts val="0"/>
              </a:spcAft>
              <a:buSzPts val="2400"/>
              <a:buFont typeface="Open Sans"/>
              <a:buChar char="●"/>
            </a:pPr>
            <a:r>
              <a:rPr lang="pt-BR" sz="2400">
                <a:latin typeface="Open Sans"/>
                <a:ea typeface="Open Sans"/>
                <a:cs typeface="Open Sans"/>
                <a:sym typeface="Open Sans"/>
              </a:rPr>
              <a:t>Docker runs on top of original machine’s kernel - making it the </a:t>
            </a:r>
            <a:r>
              <a:rPr i="1" lang="pt-BR" sz="2400">
                <a:latin typeface="Open Sans"/>
                <a:ea typeface="Open Sans"/>
                <a:cs typeface="Open Sans"/>
                <a:sym typeface="Open Sans"/>
              </a:rPr>
              <a:t>host machine</a:t>
            </a:r>
            <a:r>
              <a:rPr lang="pt-BR" sz="2400">
                <a:latin typeface="Open Sans"/>
                <a:ea typeface="Open Sans"/>
                <a:cs typeface="Open Sans"/>
                <a:sym typeface="Open Sans"/>
              </a:rPr>
              <a:t>.</a:t>
            </a:r>
            <a:endParaRPr sz="24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cxnSp>
        <p:nvCxnSpPr>
          <p:cNvPr id="321" name="Google Shape;321;p46"/>
          <p:cNvCxnSpPr/>
          <p:nvPr>
            <p:ph idx="1" type="body"/>
          </p:nvPr>
        </p:nvCxnSpPr>
        <p:spPr>
          <a:xfrm>
            <a:off x="595111" y="1123950"/>
            <a:ext cx="500100" cy="0"/>
          </a:xfrm>
          <a:prstGeom prst="straightConnector1">
            <a:avLst/>
          </a:prstGeom>
        </p:spPr>
      </p:cxnSp>
      <p:sp>
        <p:nvSpPr>
          <p:cNvPr id="322" name="Google Shape;322;p46"/>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solidFill>
                  <a:srgbClr val="1A1A1A"/>
                </a:solidFill>
              </a:rPr>
              <a:t>The Docker Engine</a:t>
            </a:r>
            <a:endParaRPr>
              <a:solidFill>
                <a:srgbClr val="1A1A1A"/>
              </a:solidFill>
            </a:endParaRPr>
          </a:p>
          <a:p>
            <a:pPr indent="0" lvl="0" marL="0" rtl="0" algn="l">
              <a:spcBef>
                <a:spcPts val="0"/>
              </a:spcBef>
              <a:spcAft>
                <a:spcPts val="0"/>
              </a:spcAft>
              <a:buNone/>
            </a:pPr>
            <a:r>
              <a:t/>
            </a:r>
            <a:endParaRPr/>
          </a:p>
        </p:txBody>
      </p:sp>
      <p:sp>
        <p:nvSpPr>
          <p:cNvPr id="323" name="Google Shape;323;p46"/>
          <p:cNvSpPr txBox="1"/>
          <p:nvPr/>
        </p:nvSpPr>
        <p:spPr>
          <a:xfrm>
            <a:off x="595100" y="1552750"/>
            <a:ext cx="7877100" cy="3275400"/>
          </a:xfrm>
          <a:prstGeom prst="rect">
            <a:avLst/>
          </a:prstGeom>
          <a:noFill/>
          <a:ln>
            <a:noFill/>
          </a:ln>
        </p:spPr>
        <p:txBody>
          <a:bodyPr anchorCtr="0" anchor="ctr"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Font typeface="Open Sans"/>
              <a:buChar char="●"/>
            </a:pPr>
            <a:r>
              <a:rPr lang="pt-BR" sz="2000">
                <a:latin typeface="Open Sans"/>
                <a:ea typeface="Open Sans"/>
                <a:cs typeface="Open Sans"/>
                <a:sym typeface="Open Sans"/>
              </a:rPr>
              <a:t>Consists of the Docker server, an API, and command line interface.</a:t>
            </a:r>
            <a:endParaRPr sz="2000">
              <a:latin typeface="Open Sans"/>
              <a:ea typeface="Open Sans"/>
              <a:cs typeface="Open Sans"/>
              <a:sym typeface="Open Sans"/>
            </a:endParaRPr>
          </a:p>
          <a:p>
            <a:pPr indent="-355600" lvl="0" marL="457200" rtl="0" algn="just">
              <a:lnSpc>
                <a:spcPct val="115000"/>
              </a:lnSpc>
              <a:spcBef>
                <a:spcPts val="0"/>
              </a:spcBef>
              <a:spcAft>
                <a:spcPts val="0"/>
              </a:spcAft>
              <a:buClr>
                <a:srgbClr val="000000"/>
              </a:buClr>
              <a:buSzPts val="2000"/>
              <a:buFont typeface="Open Sans"/>
              <a:buChar char="●"/>
            </a:pPr>
            <a:r>
              <a:rPr lang="pt-BR" sz="2000">
                <a:latin typeface="Open Sans"/>
                <a:ea typeface="Open Sans"/>
                <a:cs typeface="Open Sans"/>
                <a:sym typeface="Open Sans"/>
              </a:rPr>
              <a:t>The server is also called the Docker daemon.</a:t>
            </a:r>
            <a:endParaRPr sz="2000">
              <a:latin typeface="Open Sans"/>
              <a:ea typeface="Open Sans"/>
              <a:cs typeface="Open Sans"/>
              <a:sym typeface="Open Sans"/>
            </a:endParaRPr>
          </a:p>
          <a:p>
            <a:pPr indent="-355600" lvl="1" marL="914400" rtl="0" algn="just">
              <a:lnSpc>
                <a:spcPct val="115000"/>
              </a:lnSpc>
              <a:spcBef>
                <a:spcPts val="0"/>
              </a:spcBef>
              <a:spcAft>
                <a:spcPts val="0"/>
              </a:spcAft>
              <a:buClr>
                <a:srgbClr val="000000"/>
              </a:buClr>
              <a:buSzPts val="2000"/>
              <a:buFont typeface="Open Sans"/>
              <a:buChar char="○"/>
            </a:pPr>
            <a:r>
              <a:rPr lang="pt-BR" sz="2000">
                <a:latin typeface="Open Sans"/>
                <a:ea typeface="Open Sans"/>
                <a:cs typeface="Open Sans"/>
                <a:sym typeface="Open Sans"/>
              </a:rPr>
              <a:t>daemon - background processes on an operating system.</a:t>
            </a:r>
            <a:endParaRPr sz="2000">
              <a:latin typeface="Open Sans"/>
              <a:ea typeface="Open Sans"/>
              <a:cs typeface="Open Sans"/>
              <a:sym typeface="Open Sans"/>
            </a:endParaRPr>
          </a:p>
          <a:p>
            <a:pPr indent="-355600" lvl="0" marL="457200" rtl="0" algn="just">
              <a:lnSpc>
                <a:spcPct val="115000"/>
              </a:lnSpc>
              <a:spcBef>
                <a:spcPts val="0"/>
              </a:spcBef>
              <a:spcAft>
                <a:spcPts val="0"/>
              </a:spcAft>
              <a:buClr>
                <a:srgbClr val="000000"/>
              </a:buClr>
              <a:buSzPts val="2000"/>
              <a:buFont typeface="Open Sans"/>
              <a:buChar char="●"/>
            </a:pPr>
            <a:r>
              <a:rPr lang="pt-BR" sz="2000">
                <a:latin typeface="Open Sans"/>
                <a:ea typeface="Open Sans"/>
                <a:cs typeface="Open Sans"/>
                <a:sym typeface="Open Sans"/>
              </a:rPr>
              <a:t>Docker daemon is like a construction team on the host machine.</a:t>
            </a:r>
            <a:endParaRPr sz="2000">
              <a:latin typeface="Open Sans"/>
              <a:ea typeface="Open Sans"/>
              <a:cs typeface="Open Sans"/>
              <a:sym typeface="Open Sans"/>
            </a:endParaRPr>
          </a:p>
          <a:p>
            <a:pPr indent="0" lvl="0" marL="0" rtl="0" algn="just">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cxnSp>
        <p:nvCxnSpPr>
          <p:cNvPr id="328" name="Google Shape;328;p47"/>
          <p:cNvCxnSpPr/>
          <p:nvPr>
            <p:ph idx="1" type="body"/>
          </p:nvPr>
        </p:nvCxnSpPr>
        <p:spPr>
          <a:xfrm>
            <a:off x="595111" y="1123950"/>
            <a:ext cx="500100" cy="0"/>
          </a:xfrm>
          <a:prstGeom prst="straightConnector1">
            <a:avLst/>
          </a:prstGeom>
        </p:spPr>
      </p:cxnSp>
      <p:sp>
        <p:nvSpPr>
          <p:cNvPr id="329" name="Google Shape;329;p47"/>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solidFill>
                  <a:srgbClr val="000000"/>
                </a:solidFill>
              </a:rPr>
              <a:t>The Docker Engine on an Operating System</a:t>
            </a:r>
            <a:endParaRPr/>
          </a:p>
        </p:txBody>
      </p:sp>
      <p:pic>
        <p:nvPicPr>
          <p:cNvPr id="330" name="Google Shape;330;p47"/>
          <p:cNvPicPr preferRelativeResize="0"/>
          <p:nvPr/>
        </p:nvPicPr>
        <p:blipFill>
          <a:blip r:embed="rId3">
            <a:alphaModFix/>
          </a:blip>
          <a:stretch>
            <a:fillRect/>
          </a:stretch>
        </p:blipFill>
        <p:spPr>
          <a:xfrm>
            <a:off x="847726" y="1572623"/>
            <a:ext cx="7448550" cy="29464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48"/>
          <p:cNvPicPr preferRelativeResize="0"/>
          <p:nvPr/>
        </p:nvPicPr>
        <p:blipFill rotWithShape="1">
          <a:blip r:embed="rId3">
            <a:alphaModFix/>
          </a:blip>
          <a:srcRect b="32429" l="0" r="0" t="32655"/>
          <a:stretch/>
        </p:blipFill>
        <p:spPr>
          <a:xfrm>
            <a:off x="5867500" y="4110125"/>
            <a:ext cx="3108774" cy="752001"/>
          </a:xfrm>
          <a:prstGeom prst="rect">
            <a:avLst/>
          </a:prstGeom>
          <a:noFill/>
          <a:ln>
            <a:noFill/>
          </a:ln>
        </p:spPr>
      </p:pic>
      <p:cxnSp>
        <p:nvCxnSpPr>
          <p:cNvPr id="336" name="Google Shape;336;p48"/>
          <p:cNvCxnSpPr/>
          <p:nvPr>
            <p:ph idx="1" type="body"/>
          </p:nvPr>
        </p:nvCxnSpPr>
        <p:spPr>
          <a:xfrm>
            <a:off x="595111" y="1123950"/>
            <a:ext cx="500100" cy="0"/>
          </a:xfrm>
          <a:prstGeom prst="straightConnector1">
            <a:avLst/>
          </a:prstGeom>
        </p:spPr>
      </p:cxnSp>
      <p:sp>
        <p:nvSpPr>
          <p:cNvPr id="337" name="Google Shape;337;p48"/>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Docker images</a:t>
            </a:r>
            <a:endParaRPr/>
          </a:p>
        </p:txBody>
      </p:sp>
      <p:sp>
        <p:nvSpPr>
          <p:cNvPr id="338" name="Google Shape;338;p48"/>
          <p:cNvSpPr txBox="1"/>
          <p:nvPr/>
        </p:nvSpPr>
        <p:spPr>
          <a:xfrm>
            <a:off x="595100" y="1649800"/>
            <a:ext cx="7877100" cy="2778000"/>
          </a:xfrm>
          <a:prstGeom prst="rect">
            <a:avLst/>
          </a:prstGeom>
          <a:noFill/>
          <a:ln>
            <a:noFill/>
          </a:ln>
        </p:spPr>
        <p:txBody>
          <a:bodyPr anchorCtr="0" anchor="ctr" bIns="91425" lIns="91425" spcFirstLastPara="1" rIns="91425" wrap="square" tIns="91425">
            <a:noAutofit/>
          </a:bodyPr>
          <a:lstStyle/>
          <a:p>
            <a:pPr indent="-381000" lvl="0" marL="457200" rtl="0" algn="just">
              <a:lnSpc>
                <a:spcPct val="115000"/>
              </a:lnSpc>
              <a:spcBef>
                <a:spcPts val="0"/>
              </a:spcBef>
              <a:spcAft>
                <a:spcPts val="0"/>
              </a:spcAft>
              <a:buClr>
                <a:srgbClr val="000000"/>
              </a:buClr>
              <a:buSzPts val="2400"/>
              <a:buFont typeface="Open Sans"/>
              <a:buChar char="●"/>
            </a:pPr>
            <a:r>
              <a:rPr lang="pt-BR" sz="2400">
                <a:latin typeface="Open Sans"/>
                <a:ea typeface="Open Sans"/>
                <a:cs typeface="Open Sans"/>
                <a:sym typeface="Open Sans"/>
              </a:rPr>
              <a:t>They are “ready-only templates with instructions for creating a Docker container.”</a:t>
            </a:r>
            <a:endParaRPr sz="2400">
              <a:latin typeface="Open Sans"/>
              <a:ea typeface="Open Sans"/>
              <a:cs typeface="Open Sans"/>
              <a:sym typeface="Open Sans"/>
            </a:endParaRPr>
          </a:p>
          <a:p>
            <a:pPr indent="-381000" lvl="0" marL="457200" rtl="0" algn="just">
              <a:lnSpc>
                <a:spcPct val="115000"/>
              </a:lnSpc>
              <a:spcBef>
                <a:spcPts val="0"/>
              </a:spcBef>
              <a:spcAft>
                <a:spcPts val="0"/>
              </a:spcAft>
              <a:buClr>
                <a:srgbClr val="000000"/>
              </a:buClr>
              <a:buSzPts val="2400"/>
              <a:buFont typeface="Open Sans"/>
              <a:buChar char="●"/>
            </a:pPr>
            <a:r>
              <a:rPr lang="pt-BR" sz="2400">
                <a:latin typeface="Open Sans"/>
                <a:ea typeface="Open Sans"/>
                <a:cs typeface="Open Sans"/>
                <a:sym typeface="Open Sans"/>
              </a:rPr>
              <a:t>Define the container code, libraries, environment variables, configuration files, and more.</a:t>
            </a:r>
            <a:endParaRPr sz="2400">
              <a:latin typeface="Open Sans"/>
              <a:ea typeface="Open Sans"/>
              <a:cs typeface="Open Sans"/>
              <a:sym typeface="Open Sans"/>
            </a:endParaRPr>
          </a:p>
          <a:p>
            <a:pPr indent="0" lvl="0" marL="0" rtl="0" algn="just">
              <a:spcBef>
                <a:spcPts val="1600"/>
              </a:spcBef>
              <a:spcAft>
                <a:spcPts val="0"/>
              </a:spcAft>
              <a:buNone/>
            </a:pPr>
            <a:r>
              <a:t/>
            </a:r>
            <a:endParaRPr sz="2400">
              <a:latin typeface="Open Sans"/>
              <a:ea typeface="Open Sans"/>
              <a:cs typeface="Open Sans"/>
              <a:sym typeface="Open Sans"/>
            </a:endParaRPr>
          </a:p>
        </p:txBody>
      </p:sp>
      <p:pic>
        <p:nvPicPr>
          <p:cNvPr id="339" name="Google Shape;339;p48"/>
          <p:cNvPicPr preferRelativeResize="0"/>
          <p:nvPr/>
        </p:nvPicPr>
        <p:blipFill>
          <a:blip r:embed="rId4">
            <a:alphaModFix/>
          </a:blip>
          <a:stretch>
            <a:fillRect/>
          </a:stretch>
        </p:blipFill>
        <p:spPr>
          <a:xfrm flipH="1" rot="10800000">
            <a:off x="3474963" y="4302124"/>
            <a:ext cx="2060675" cy="474025"/>
          </a:xfrm>
          <a:prstGeom prst="rect">
            <a:avLst/>
          </a:prstGeom>
          <a:noFill/>
          <a:ln>
            <a:noFill/>
          </a:ln>
        </p:spPr>
      </p:pic>
      <p:pic>
        <p:nvPicPr>
          <p:cNvPr id="340" name="Google Shape;340;p48"/>
          <p:cNvPicPr preferRelativeResize="0"/>
          <p:nvPr/>
        </p:nvPicPr>
        <p:blipFill>
          <a:blip r:embed="rId5">
            <a:alphaModFix/>
          </a:blip>
          <a:stretch>
            <a:fillRect/>
          </a:stretch>
        </p:blipFill>
        <p:spPr>
          <a:xfrm>
            <a:off x="1568746" y="4110125"/>
            <a:ext cx="852248" cy="858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cxnSp>
        <p:nvCxnSpPr>
          <p:cNvPr id="345" name="Google Shape;345;p49"/>
          <p:cNvCxnSpPr/>
          <p:nvPr>
            <p:ph idx="1" type="body"/>
          </p:nvPr>
        </p:nvCxnSpPr>
        <p:spPr>
          <a:xfrm>
            <a:off x="595111" y="1123950"/>
            <a:ext cx="500100" cy="0"/>
          </a:xfrm>
          <a:prstGeom prst="straightConnector1">
            <a:avLst/>
          </a:prstGeom>
        </p:spPr>
      </p:cxnSp>
      <p:sp>
        <p:nvSpPr>
          <p:cNvPr id="346" name="Google Shape;346;p49"/>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Image to container relationship</a:t>
            </a:r>
            <a:endParaRPr/>
          </a:p>
        </p:txBody>
      </p:sp>
      <p:pic>
        <p:nvPicPr>
          <p:cNvPr id="347" name="Google Shape;347;p49"/>
          <p:cNvPicPr preferRelativeResize="0"/>
          <p:nvPr/>
        </p:nvPicPr>
        <p:blipFill>
          <a:blip r:embed="rId3">
            <a:alphaModFix/>
          </a:blip>
          <a:stretch>
            <a:fillRect/>
          </a:stretch>
        </p:blipFill>
        <p:spPr>
          <a:xfrm>
            <a:off x="566750" y="1471631"/>
            <a:ext cx="7877100" cy="3186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cxnSp>
        <p:nvCxnSpPr>
          <p:cNvPr id="352" name="Google Shape;352;p50"/>
          <p:cNvCxnSpPr/>
          <p:nvPr>
            <p:ph idx="1" type="body"/>
          </p:nvPr>
        </p:nvCxnSpPr>
        <p:spPr>
          <a:xfrm>
            <a:off x="595111" y="1123950"/>
            <a:ext cx="500100" cy="0"/>
          </a:xfrm>
          <a:prstGeom prst="straightConnector1">
            <a:avLst/>
          </a:prstGeom>
        </p:spPr>
      </p:cxnSp>
      <p:sp>
        <p:nvSpPr>
          <p:cNvPr id="353" name="Google Shape;353;p50"/>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Dockerhub</a:t>
            </a:r>
            <a:endParaRPr/>
          </a:p>
        </p:txBody>
      </p:sp>
      <p:pic>
        <p:nvPicPr>
          <p:cNvPr id="354" name="Google Shape;354;p50"/>
          <p:cNvPicPr preferRelativeResize="0"/>
          <p:nvPr/>
        </p:nvPicPr>
        <p:blipFill>
          <a:blip r:embed="rId3">
            <a:alphaModFix/>
          </a:blip>
          <a:stretch>
            <a:fillRect/>
          </a:stretch>
        </p:blipFill>
        <p:spPr>
          <a:xfrm>
            <a:off x="566750" y="1211900"/>
            <a:ext cx="4695550" cy="2135606"/>
          </a:xfrm>
          <a:prstGeom prst="rect">
            <a:avLst/>
          </a:prstGeom>
          <a:noFill/>
          <a:ln>
            <a:noFill/>
          </a:ln>
        </p:spPr>
      </p:pic>
      <p:pic>
        <p:nvPicPr>
          <p:cNvPr id="355" name="Google Shape;355;p50"/>
          <p:cNvPicPr preferRelativeResize="0"/>
          <p:nvPr/>
        </p:nvPicPr>
        <p:blipFill>
          <a:blip r:embed="rId4">
            <a:alphaModFix/>
          </a:blip>
          <a:stretch>
            <a:fillRect/>
          </a:stretch>
        </p:blipFill>
        <p:spPr>
          <a:xfrm>
            <a:off x="1685400" y="2320515"/>
            <a:ext cx="3576900" cy="2294241"/>
          </a:xfrm>
          <a:prstGeom prst="rect">
            <a:avLst/>
          </a:prstGeom>
          <a:noFill/>
          <a:ln>
            <a:noFill/>
          </a:ln>
        </p:spPr>
      </p:pic>
      <p:pic>
        <p:nvPicPr>
          <p:cNvPr id="356" name="Google Shape;356;p50"/>
          <p:cNvPicPr preferRelativeResize="0"/>
          <p:nvPr/>
        </p:nvPicPr>
        <p:blipFill>
          <a:blip r:embed="rId5">
            <a:alphaModFix/>
          </a:blip>
          <a:stretch>
            <a:fillRect/>
          </a:stretch>
        </p:blipFill>
        <p:spPr>
          <a:xfrm>
            <a:off x="3276225" y="1174440"/>
            <a:ext cx="3576900" cy="2465069"/>
          </a:xfrm>
          <a:prstGeom prst="rect">
            <a:avLst/>
          </a:prstGeom>
          <a:noFill/>
          <a:ln>
            <a:noFill/>
          </a:ln>
        </p:spPr>
      </p:pic>
      <p:pic>
        <p:nvPicPr>
          <p:cNvPr id="357" name="Google Shape;357;p50"/>
          <p:cNvPicPr preferRelativeResize="0"/>
          <p:nvPr/>
        </p:nvPicPr>
        <p:blipFill>
          <a:blip r:embed="rId6">
            <a:alphaModFix/>
          </a:blip>
          <a:stretch>
            <a:fillRect/>
          </a:stretch>
        </p:blipFill>
        <p:spPr>
          <a:xfrm>
            <a:off x="4725747" y="1930513"/>
            <a:ext cx="4061150" cy="2934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666750" y="1779687"/>
            <a:ext cx="7810500" cy="9555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pt-BR"/>
              <a:t>Code</a:t>
            </a:r>
            <a:endParaRPr/>
          </a:p>
        </p:txBody>
      </p:sp>
      <p:sp>
        <p:nvSpPr>
          <p:cNvPr id="363" name="Google Shape;363;p51"/>
          <p:cNvSpPr txBox="1"/>
          <p:nvPr>
            <p:ph idx="1" type="body"/>
          </p:nvPr>
        </p:nvSpPr>
        <p:spPr>
          <a:xfrm>
            <a:off x="666750" y="3061001"/>
            <a:ext cx="7810500" cy="595200"/>
          </a:xfrm>
          <a:prstGeom prst="rect">
            <a:avLst/>
          </a:prstGeom>
        </p:spPr>
        <p:txBody>
          <a:bodyPr anchorCtr="0" anchor="t" bIns="34275" lIns="34275" spcFirstLastPara="1" rIns="34275" wrap="square" tIns="3427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cxnSp>
        <p:nvCxnSpPr>
          <p:cNvPr id="88" name="Google Shape;88;p16"/>
          <p:cNvCxnSpPr/>
          <p:nvPr>
            <p:ph idx="1" type="body"/>
          </p:nvPr>
        </p:nvCxnSpPr>
        <p:spPr>
          <a:xfrm>
            <a:off x="595111" y="1123950"/>
            <a:ext cx="500100" cy="0"/>
          </a:xfrm>
          <a:prstGeom prst="straightConnector1">
            <a:avLst/>
          </a:prstGeom>
        </p:spPr>
      </p:cxnSp>
      <p:sp>
        <p:nvSpPr>
          <p:cNvPr id="89" name="Google Shape;89;p16"/>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Overview</a:t>
            </a:r>
            <a:endParaRPr/>
          </a:p>
          <a:p>
            <a:pPr indent="0" lvl="0" marL="0" rtl="0" algn="l">
              <a:spcBef>
                <a:spcPts val="0"/>
              </a:spcBef>
              <a:spcAft>
                <a:spcPts val="0"/>
              </a:spcAft>
              <a:buNone/>
            </a:pPr>
            <a:r>
              <a:t/>
            </a:r>
            <a:endParaRPr/>
          </a:p>
        </p:txBody>
      </p:sp>
      <p:sp>
        <p:nvSpPr>
          <p:cNvPr id="90" name="Google Shape;90;p16"/>
          <p:cNvSpPr txBox="1"/>
          <p:nvPr/>
        </p:nvSpPr>
        <p:spPr>
          <a:xfrm>
            <a:off x="824625" y="1509500"/>
            <a:ext cx="6771900" cy="29001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Open Sans"/>
              <a:buChar char="●"/>
            </a:pPr>
            <a:r>
              <a:rPr lang="pt-BR" sz="2400">
                <a:latin typeface="Open Sans"/>
                <a:ea typeface="Open Sans"/>
                <a:cs typeface="Open Sans"/>
                <a:sym typeface="Open Sans"/>
              </a:rPr>
              <a:t>Applications using Shiny</a:t>
            </a:r>
            <a:endParaRPr sz="2400">
              <a:latin typeface="Open Sans"/>
              <a:ea typeface="Open Sans"/>
              <a:cs typeface="Open Sans"/>
              <a:sym typeface="Open Sans"/>
            </a:endParaRPr>
          </a:p>
          <a:p>
            <a:pPr indent="0" lvl="0" marL="457200" rtl="0" algn="l">
              <a:spcBef>
                <a:spcPts val="0"/>
              </a:spcBef>
              <a:spcAft>
                <a:spcPts val="0"/>
              </a:spcAft>
              <a:buNone/>
            </a:pPr>
            <a:r>
              <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pt-BR" sz="2400">
                <a:latin typeface="Open Sans"/>
                <a:ea typeface="Open Sans"/>
                <a:cs typeface="Open Sans"/>
                <a:sym typeface="Open Sans"/>
              </a:rPr>
              <a:t>Docker</a:t>
            </a:r>
            <a:endParaRPr sz="2400">
              <a:latin typeface="Open Sans"/>
              <a:ea typeface="Open Sans"/>
              <a:cs typeface="Open Sans"/>
              <a:sym typeface="Open Sans"/>
            </a:endParaRPr>
          </a:p>
          <a:p>
            <a:pPr indent="0" lvl="0" marL="457200" rtl="0" algn="l">
              <a:spcBef>
                <a:spcPts val="0"/>
              </a:spcBef>
              <a:spcAft>
                <a:spcPts val="0"/>
              </a:spcAft>
              <a:buNone/>
            </a:pPr>
            <a:r>
              <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pt-BR" sz="2400">
                <a:latin typeface="Open Sans"/>
                <a:ea typeface="Open Sans"/>
                <a:cs typeface="Open Sans"/>
                <a:sym typeface="Open Sans"/>
              </a:rPr>
              <a:t>Code reproducibility</a:t>
            </a:r>
            <a:endParaRPr sz="24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2"/>
          <p:cNvSpPr txBox="1"/>
          <p:nvPr/>
        </p:nvSpPr>
        <p:spPr>
          <a:xfrm>
            <a:off x="104700" y="0"/>
            <a:ext cx="9039300" cy="15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Open Sans"/>
                <a:ea typeface="Open Sans"/>
                <a:cs typeface="Open Sans"/>
                <a:sym typeface="Open Sans"/>
              </a:rPr>
              <a:t>Go to </a:t>
            </a:r>
            <a:r>
              <a:rPr b="1" lang="pt-BR" sz="3000">
                <a:solidFill>
                  <a:srgbClr val="4C83B6"/>
                </a:solidFill>
                <a:latin typeface="Open Sans"/>
                <a:ea typeface="Open Sans"/>
                <a:cs typeface="Open Sans"/>
                <a:sym typeface="Open Sans"/>
              </a:rPr>
              <a:t>github.com/gabrielteotonio/docker-shiny</a:t>
            </a:r>
            <a:endParaRPr b="1" sz="3000">
              <a:solidFill>
                <a:srgbClr val="4C83B6"/>
              </a:solidFill>
              <a:latin typeface="Open Sans"/>
              <a:ea typeface="Open Sans"/>
              <a:cs typeface="Open Sans"/>
              <a:sym typeface="Open Sans"/>
            </a:endParaRPr>
          </a:p>
        </p:txBody>
      </p:sp>
      <p:pic>
        <p:nvPicPr>
          <p:cNvPr id="369" name="Google Shape;369;p52"/>
          <p:cNvPicPr preferRelativeResize="0"/>
          <p:nvPr/>
        </p:nvPicPr>
        <p:blipFill>
          <a:blip r:embed="rId3">
            <a:alphaModFix/>
          </a:blip>
          <a:stretch>
            <a:fillRect/>
          </a:stretch>
        </p:blipFill>
        <p:spPr>
          <a:xfrm>
            <a:off x="1111177" y="1113725"/>
            <a:ext cx="6583199" cy="375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91150" y="1779675"/>
            <a:ext cx="8649300" cy="9555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lang="pt-BR"/>
              <a:t>Web Applications using Shiny</a:t>
            </a:r>
            <a:endParaRPr/>
          </a:p>
        </p:txBody>
      </p:sp>
      <p:sp>
        <p:nvSpPr>
          <p:cNvPr id="96" name="Google Shape;96;p17"/>
          <p:cNvSpPr txBox="1"/>
          <p:nvPr>
            <p:ph idx="1" type="body"/>
          </p:nvPr>
        </p:nvSpPr>
        <p:spPr>
          <a:xfrm>
            <a:off x="666750" y="3061001"/>
            <a:ext cx="7810500" cy="595200"/>
          </a:xfrm>
          <a:prstGeom prst="rect">
            <a:avLst/>
          </a:prstGeom>
        </p:spPr>
        <p:txBody>
          <a:bodyPr anchorCtr="0" anchor="t" bIns="34275" lIns="34275" spcFirstLastPara="1" rIns="34275" wrap="square" tIns="3427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cxnSp>
        <p:nvCxnSpPr>
          <p:cNvPr id="101" name="Google Shape;101;p18"/>
          <p:cNvCxnSpPr/>
          <p:nvPr>
            <p:ph idx="1" type="body"/>
          </p:nvPr>
        </p:nvCxnSpPr>
        <p:spPr>
          <a:xfrm>
            <a:off x="595111" y="1123950"/>
            <a:ext cx="500100" cy="0"/>
          </a:xfrm>
          <a:prstGeom prst="straightConnector1">
            <a:avLst/>
          </a:prstGeom>
        </p:spPr>
      </p:cxnSp>
      <p:sp>
        <p:nvSpPr>
          <p:cNvPr id="102" name="Google Shape;102;p18"/>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What is Shiny?</a:t>
            </a:r>
            <a:endParaRPr/>
          </a:p>
        </p:txBody>
      </p:sp>
      <p:sp>
        <p:nvSpPr>
          <p:cNvPr id="103" name="Google Shape;103;p18"/>
          <p:cNvSpPr txBox="1"/>
          <p:nvPr/>
        </p:nvSpPr>
        <p:spPr>
          <a:xfrm>
            <a:off x="595100" y="1443575"/>
            <a:ext cx="7877100" cy="3263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2400">
                <a:solidFill>
                  <a:srgbClr val="333333"/>
                </a:solidFill>
                <a:highlight>
                  <a:srgbClr val="FFFFFF"/>
                </a:highlight>
                <a:latin typeface="Open Sans"/>
                <a:ea typeface="Open Sans"/>
                <a:cs typeface="Open Sans"/>
                <a:sym typeface="Open Sans"/>
              </a:rPr>
              <a:t>Shiny is an R package that makes it easy to build interactive web apps straight from R. You can host standalone apps on a webpage or embed them in R Markdown documents or build dashboards. You can also extend your Shiny apps with CSS themes, htmlwidgets, and JavaScript actions.</a:t>
            </a:r>
            <a:endParaRPr sz="24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5599861" y="1123950"/>
            <a:ext cx="3375168" cy="2510999"/>
          </a:xfrm>
          <a:prstGeom prst="rect">
            <a:avLst/>
          </a:prstGeom>
          <a:noFill/>
          <a:ln>
            <a:noFill/>
          </a:ln>
        </p:spPr>
      </p:pic>
      <p:cxnSp>
        <p:nvCxnSpPr>
          <p:cNvPr id="109" name="Google Shape;109;p19"/>
          <p:cNvCxnSpPr/>
          <p:nvPr>
            <p:ph idx="1" type="body"/>
          </p:nvPr>
        </p:nvCxnSpPr>
        <p:spPr>
          <a:xfrm>
            <a:off x="595111" y="1123950"/>
            <a:ext cx="500100" cy="0"/>
          </a:xfrm>
          <a:prstGeom prst="straightConnector1">
            <a:avLst/>
          </a:prstGeom>
        </p:spPr>
      </p:cxnSp>
      <p:sp>
        <p:nvSpPr>
          <p:cNvPr id="110" name="Google Shape;110;p19"/>
          <p:cNvSpPr txBox="1"/>
          <p:nvPr>
            <p:ph type="title"/>
          </p:nvPr>
        </p:nvSpPr>
        <p:spPr>
          <a:xfrm>
            <a:off x="566738" y="478890"/>
            <a:ext cx="7877100" cy="5571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pt-BR"/>
              <a:t>Some examples</a:t>
            </a:r>
            <a:endParaRPr/>
          </a:p>
        </p:txBody>
      </p:sp>
      <p:pic>
        <p:nvPicPr>
          <p:cNvPr id="111" name="Google Shape;111;p19"/>
          <p:cNvPicPr preferRelativeResize="0"/>
          <p:nvPr/>
        </p:nvPicPr>
        <p:blipFill>
          <a:blip r:embed="rId4">
            <a:alphaModFix/>
          </a:blip>
          <a:stretch>
            <a:fillRect/>
          </a:stretch>
        </p:blipFill>
        <p:spPr>
          <a:xfrm>
            <a:off x="2074374" y="1984176"/>
            <a:ext cx="5929902" cy="2674101"/>
          </a:xfrm>
          <a:prstGeom prst="rect">
            <a:avLst/>
          </a:prstGeom>
          <a:noFill/>
          <a:ln>
            <a:noFill/>
          </a:ln>
        </p:spPr>
      </p:pic>
      <p:pic>
        <p:nvPicPr>
          <p:cNvPr id="112" name="Google Shape;112;p19"/>
          <p:cNvPicPr preferRelativeResize="0"/>
          <p:nvPr/>
        </p:nvPicPr>
        <p:blipFill>
          <a:blip r:embed="rId5">
            <a:alphaModFix/>
          </a:blip>
          <a:stretch>
            <a:fillRect/>
          </a:stretch>
        </p:blipFill>
        <p:spPr>
          <a:xfrm>
            <a:off x="422750" y="1316250"/>
            <a:ext cx="4658275" cy="2511000"/>
          </a:xfrm>
          <a:prstGeom prst="rect">
            <a:avLst/>
          </a:prstGeom>
          <a:noFill/>
          <a:ln>
            <a:noFill/>
          </a:ln>
        </p:spPr>
      </p:pic>
      <p:sp>
        <p:nvSpPr>
          <p:cNvPr id="113" name="Google Shape;113;p19"/>
          <p:cNvSpPr txBox="1"/>
          <p:nvPr/>
        </p:nvSpPr>
        <p:spPr>
          <a:xfrm>
            <a:off x="5081025" y="4658275"/>
            <a:ext cx="38940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Open Sans"/>
                <a:ea typeface="Open Sans"/>
                <a:cs typeface="Open Sans"/>
                <a:sym typeface="Open Sans"/>
              </a:rPr>
              <a:t>For more, see </a:t>
            </a:r>
            <a:r>
              <a:rPr lang="pt-BR" u="sng">
                <a:solidFill>
                  <a:schemeClr val="hlink"/>
                </a:solidFill>
                <a:latin typeface="Open Sans"/>
                <a:ea typeface="Open Sans"/>
                <a:cs typeface="Open Sans"/>
                <a:sym typeface="Open Sans"/>
                <a:hlinkClick r:id="rId6"/>
              </a:rPr>
              <a:t>Shiny gallery</a:t>
            </a:r>
            <a:r>
              <a:rPr lang="pt-BR">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nvSpPr>
        <p:spPr>
          <a:xfrm>
            <a:off x="412450" y="145575"/>
            <a:ext cx="8479500" cy="1043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1800">
                <a:latin typeface="Open Sans"/>
                <a:ea typeface="Open Sans"/>
                <a:cs typeface="Open Sans"/>
                <a:sym typeface="Open Sans"/>
              </a:rPr>
              <a:t>Every Shiny app has a webpage that the user visits, and behind this webpage there is a computer that serves this webpage by running R.</a:t>
            </a:r>
            <a:endParaRPr sz="1800">
              <a:latin typeface="Open Sans"/>
              <a:ea typeface="Open Sans"/>
              <a:cs typeface="Open Sans"/>
              <a:sym typeface="Open Sans"/>
            </a:endParaRPr>
          </a:p>
        </p:txBody>
      </p:sp>
      <p:pic>
        <p:nvPicPr>
          <p:cNvPr id="119" name="Google Shape;119;p20"/>
          <p:cNvPicPr preferRelativeResize="0"/>
          <p:nvPr/>
        </p:nvPicPr>
        <p:blipFill>
          <a:blip r:embed="rId3">
            <a:alphaModFix/>
          </a:blip>
          <a:stretch>
            <a:fillRect/>
          </a:stretch>
        </p:blipFill>
        <p:spPr>
          <a:xfrm>
            <a:off x="1655700" y="1540775"/>
            <a:ext cx="5993004" cy="329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nvSpPr>
        <p:spPr>
          <a:xfrm>
            <a:off x="885550" y="157700"/>
            <a:ext cx="7060200" cy="118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Open Sans"/>
                <a:ea typeface="Open Sans"/>
                <a:cs typeface="Open Sans"/>
                <a:sym typeface="Open Sans"/>
              </a:rPr>
              <a:t>When running your app locally, the computer serving your app is your computer.</a:t>
            </a:r>
            <a:endParaRPr sz="1800">
              <a:latin typeface="Open Sans"/>
              <a:ea typeface="Open Sans"/>
              <a:cs typeface="Open Sans"/>
              <a:sym typeface="Open Sans"/>
            </a:endParaRPr>
          </a:p>
        </p:txBody>
      </p:sp>
      <p:pic>
        <p:nvPicPr>
          <p:cNvPr id="125" name="Google Shape;125;p21"/>
          <p:cNvPicPr preferRelativeResize="0"/>
          <p:nvPr/>
        </p:nvPicPr>
        <p:blipFill>
          <a:blip r:embed="rId3">
            <a:alphaModFix/>
          </a:blip>
          <a:stretch>
            <a:fillRect/>
          </a:stretch>
        </p:blipFill>
        <p:spPr>
          <a:xfrm>
            <a:off x="152400" y="1765875"/>
            <a:ext cx="8839199" cy="22023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E1C3F"/>
      </a:dk1>
      <a:lt1>
        <a:srgbClr val="FFFFFF"/>
      </a:lt1>
      <a:dk2>
        <a:srgbClr val="E59A2C"/>
      </a:dk2>
      <a:lt2>
        <a:srgbClr val="2060E0"/>
      </a:lt2>
      <a:accent1>
        <a:srgbClr val="CAE06E"/>
      </a:accent1>
      <a:accent2>
        <a:srgbClr val="89AAFD"/>
      </a:accent2>
      <a:accent3>
        <a:srgbClr val="FFA6A9"/>
      </a:accent3>
      <a:accent4>
        <a:srgbClr val="FFC66D"/>
      </a:accent4>
      <a:accent5>
        <a:srgbClr val="F7F7F7"/>
      </a:accent5>
      <a:accent6>
        <a:srgbClr val="6E778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