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FD84A-DA0E-401D-AB12-CF191B60C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Spring data </a:t>
            </a:r>
            <a:r>
              <a:rPr lang="pt-BR" dirty="0" err="1"/>
              <a:t>jpa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675D9-16DA-4403-99B0-91B24FB0C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Qual os principais benefícios de utilizar </a:t>
            </a:r>
            <a:r>
              <a:rPr lang="pt-BR" dirty="0" err="1"/>
              <a:t>spring</a:t>
            </a:r>
            <a:r>
              <a:rPr lang="pt-BR" dirty="0"/>
              <a:t> data </a:t>
            </a:r>
            <a:r>
              <a:rPr lang="pt-BR" dirty="0" err="1"/>
              <a:t>jpa</a:t>
            </a:r>
            <a:r>
              <a:rPr lang="pt-BR" dirty="0"/>
              <a:t> no </a:t>
            </a:r>
            <a:r>
              <a:rPr lang="pt-BR" dirty="0" err="1"/>
              <a:t>java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47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E549D-DA89-4477-840C-54C54031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surgiu o </a:t>
            </a:r>
            <a:r>
              <a:rPr lang="pt-BR" dirty="0" err="1"/>
              <a:t>spring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39FB4-F0F5-4398-A97D-A2943A80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0" i="0" dirty="0">
                <a:effectLst/>
                <a:latin typeface="charter"/>
              </a:rPr>
              <a:t>Configurar uma aplicação Java para a </a:t>
            </a:r>
            <a:r>
              <a:rPr lang="pt-BR" b="0" i="1" dirty="0">
                <a:effectLst/>
                <a:latin typeface="charter"/>
              </a:rPr>
              <a:t>web</a:t>
            </a:r>
            <a:r>
              <a:rPr lang="pt-BR" b="0" i="0" dirty="0">
                <a:effectLst/>
                <a:latin typeface="charter"/>
              </a:rPr>
              <a:t>, principalmente quando o cenário em que lidamos é bastante robusto e complexo, pode ser uma tarefa um tanto quanto árdua. Ao longo dos anos, diversas ferramentas surgiram como alternativas de facilitação desse trabalho, independente do tamanho da aplicação. Uma delas foi o </a:t>
            </a:r>
            <a:r>
              <a:rPr lang="pt-BR" b="1" i="0" dirty="0">
                <a:effectLst/>
                <a:latin typeface="charter"/>
              </a:rPr>
              <a:t>Spring</a:t>
            </a:r>
            <a:r>
              <a:rPr lang="pt-BR" b="0" i="0" dirty="0">
                <a:effectLst/>
                <a:latin typeface="charter"/>
              </a:rPr>
              <a:t>.</a:t>
            </a:r>
          </a:p>
          <a:p>
            <a:pPr algn="just"/>
            <a:r>
              <a:rPr lang="pt-BR" b="0" i="0" dirty="0">
                <a:effectLst/>
                <a:latin typeface="charter"/>
              </a:rPr>
              <a:t>O </a:t>
            </a:r>
            <a:r>
              <a:rPr lang="pt-BR" b="1" i="0" dirty="0">
                <a:effectLst/>
                <a:latin typeface="charter"/>
              </a:rPr>
              <a:t>Spring </a:t>
            </a:r>
            <a:r>
              <a:rPr lang="pt-BR" b="0" i="0" dirty="0">
                <a:effectLst/>
                <a:latin typeface="charter"/>
              </a:rPr>
              <a:t>surgiu oficialmente em 2004, criado pelo programador australiano </a:t>
            </a:r>
            <a:r>
              <a:rPr lang="pt-BR" dirty="0">
                <a:latin typeface="charter"/>
              </a:rPr>
              <a:t>Rod Johnson</a:t>
            </a:r>
            <a:r>
              <a:rPr lang="pt-BR" b="0" i="0" dirty="0">
                <a:effectLst/>
                <a:latin typeface="charter"/>
              </a:rPr>
              <a:t>, como uma ferramenta mais “elegante” para construção de serviços em </a:t>
            </a:r>
            <a:r>
              <a:rPr lang="pt-BR" b="1" i="0" dirty="0">
                <a:effectLst/>
                <a:latin typeface="charter"/>
              </a:rPr>
              <a:t>Java</a:t>
            </a:r>
            <a:r>
              <a:rPr lang="pt-BR" b="0" i="0" dirty="0">
                <a:effectLst/>
                <a:latin typeface="charter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9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237A1-73BE-4728-A624-28A40BB6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CRIAÇÃO do Spring data </a:t>
            </a:r>
            <a:r>
              <a:rPr lang="pt-BR" dirty="0" err="1"/>
              <a:t>jpa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6EC25-B16F-41D8-A47C-ED1FFD425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1800" b="0" i="0" dirty="0">
                <a:effectLst/>
                <a:latin typeface="charter"/>
              </a:rPr>
              <a:t>O Spring Data JPA é um framework que nasceu para facilitar a criação dos nossos repositórios.</a:t>
            </a:r>
          </a:p>
          <a:p>
            <a:pPr algn="just"/>
            <a:r>
              <a:rPr lang="pt-BR" sz="1800" b="0" i="0" dirty="0">
                <a:effectLst/>
                <a:latin typeface="charter"/>
              </a:rPr>
              <a:t>Ele faz isso nos liberando de ter que implementar as interfaces referentes aos nossos repositórios (ou </a:t>
            </a:r>
            <a:r>
              <a:rPr lang="pt-BR" sz="1800" b="0" i="0" dirty="0" err="1">
                <a:effectLst/>
                <a:latin typeface="charter"/>
              </a:rPr>
              <a:t>DAOs</a:t>
            </a:r>
            <a:r>
              <a:rPr lang="pt-BR" sz="1800" b="0" i="0" dirty="0">
                <a:effectLst/>
                <a:latin typeface="charter"/>
              </a:rPr>
              <a:t>), e também já deixando </a:t>
            </a:r>
            <a:r>
              <a:rPr lang="pt-BR" sz="1800" b="0" i="0" dirty="0" err="1">
                <a:effectLst/>
                <a:latin typeface="charter"/>
              </a:rPr>
              <a:t>pré</a:t>
            </a:r>
            <a:r>
              <a:rPr lang="pt-BR" sz="1800" b="0" i="0" dirty="0">
                <a:effectLst/>
                <a:latin typeface="charter"/>
              </a:rPr>
              <a:t>-implementado algumas funcionalidades como, por exemplo, de ordenação das consultas e de paginação de registros.</a:t>
            </a:r>
          </a:p>
          <a:p>
            <a:pPr algn="just"/>
            <a:r>
              <a:rPr lang="pt-BR" sz="1800" b="0" i="0" dirty="0">
                <a:effectLst/>
                <a:latin typeface="charter"/>
              </a:rPr>
              <a:t>O Spring Data tem por objetivo facilitar nosso trabalho com persistência de dados de uma forma geral.</a:t>
            </a:r>
            <a:endParaRPr lang="pt-BR" sz="1800" dirty="0">
              <a:latin typeface="charter"/>
            </a:endParaRPr>
          </a:p>
        </p:txBody>
      </p:sp>
      <p:pic>
        <p:nvPicPr>
          <p:cNvPr id="10" name="Espaço Reservado para Conteúdo 9" descr="Logotipo, Ícone&#10;&#10;Descrição gerada automaticamente">
            <a:extLst>
              <a:ext uri="{FF2B5EF4-FFF2-40B4-BE49-F238E27FC236}">
                <a16:creationId xmlns:a16="http://schemas.microsoft.com/office/drawing/2014/main" id="{32D49B1D-1D22-46C3-B53B-0AADA9D21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8950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48195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BEF34-1834-45F7-BD82-E8F21433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</a:t>
            </a:r>
            <a:r>
              <a:rPr lang="pt-BR" dirty="0" err="1"/>
              <a:t>spring</a:t>
            </a:r>
            <a:r>
              <a:rPr lang="pt-BR" dirty="0"/>
              <a:t> data </a:t>
            </a:r>
            <a:r>
              <a:rPr lang="pt-BR" dirty="0" err="1"/>
              <a:t>jpa</a:t>
            </a:r>
            <a:r>
              <a:rPr lang="pt-BR" dirty="0"/>
              <a:t>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F47EE-0940-4CF8-A2F2-5BCD0A725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929468"/>
            <a:ext cx="4878389" cy="386173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pt-BR" dirty="0">
              <a:latin typeface="charter"/>
            </a:endParaRPr>
          </a:p>
          <a:p>
            <a:pPr algn="just"/>
            <a:r>
              <a:rPr lang="pt-BR" dirty="0">
                <a:latin typeface="charter"/>
              </a:rPr>
              <a:t>Você já chegou a fazer algum repositório (ou DAO) genérico com os métodos buscar, salvar (ou atualizar) e remover? Pois é, essa interface é mais ou menos isso.</a:t>
            </a:r>
          </a:p>
          <a:p>
            <a:pPr algn="just"/>
            <a:r>
              <a:rPr lang="pt-BR" dirty="0">
                <a:latin typeface="charter"/>
              </a:rPr>
              <a:t>Ela tem todos os métodos que a gente precisa para fazer um CRUD (criar, ler, atualizar, deletar). Nós vamos usá-la agora pra que você veja o quanto é simples.</a:t>
            </a:r>
          </a:p>
        </p:txBody>
      </p:sp>
      <p:pic>
        <p:nvPicPr>
          <p:cNvPr id="11" name="Espaço Reservado para Conteúdo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8ED209E-F1F5-460A-B41B-731FC595C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2074" y="2249488"/>
            <a:ext cx="3775465" cy="3541712"/>
          </a:xfrm>
        </p:spPr>
      </p:pic>
    </p:spTree>
    <p:extLst>
      <p:ext uri="{BB962C8B-B14F-4D97-AF65-F5344CB8AC3E}">
        <p14:creationId xmlns:p14="http://schemas.microsoft.com/office/powerpoint/2010/main" val="254213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EC63-42BA-4B1F-8B6A-A330801F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recursos do </a:t>
            </a:r>
            <a:r>
              <a:rPr lang="pt-BR" dirty="0" err="1"/>
              <a:t>spring</a:t>
            </a:r>
            <a:r>
              <a:rPr lang="pt-BR" dirty="0"/>
              <a:t> data </a:t>
            </a:r>
            <a:r>
              <a:rPr lang="pt-BR" dirty="0" err="1"/>
              <a:t>jpa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43F4A-E886-42B9-89F4-1A2BF0255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sz="2200" dirty="0">
                <a:latin typeface="charter"/>
              </a:rPr>
              <a:t>O</a:t>
            </a:r>
            <a:r>
              <a:rPr lang="pt-BR" sz="2200" b="0" i="0" dirty="0">
                <a:effectLst/>
                <a:latin typeface="charter"/>
              </a:rPr>
              <a:t> mais interessante desse framework é a criação de consultas a partir da assinatura do método.</a:t>
            </a:r>
          </a:p>
          <a:p>
            <a:pPr algn="just"/>
            <a:r>
              <a:rPr lang="pt-BR" sz="2200" b="0" i="0" dirty="0">
                <a:effectLst/>
                <a:latin typeface="charter"/>
              </a:rPr>
              <a:t>Vamos a um exemplo básico. Nesse primeiro, iremos criar uma consulta que retorna o produto pelo nome.</a:t>
            </a:r>
          </a:p>
          <a:p>
            <a:pPr algn="just"/>
            <a:r>
              <a:rPr lang="pt-BR" sz="2200" b="0" i="0" dirty="0">
                <a:effectLst/>
                <a:latin typeface="charter"/>
              </a:rPr>
              <a:t>Observando que também não precisamos dar uma implementação para esse método </a:t>
            </a:r>
            <a:r>
              <a:rPr lang="pt-BR" sz="2200" b="0" i="0" dirty="0" err="1">
                <a:effectLst/>
                <a:latin typeface="charter"/>
              </a:rPr>
              <a:t>findByNome</a:t>
            </a:r>
            <a:r>
              <a:rPr lang="pt-BR" sz="2200" b="0" i="0" dirty="0">
                <a:effectLst/>
                <a:latin typeface="charter"/>
              </a:rPr>
              <a:t>.</a:t>
            </a:r>
          </a:p>
          <a:p>
            <a:pPr algn="just"/>
            <a:r>
              <a:rPr lang="pt-BR" sz="2200" b="0" i="0" dirty="0">
                <a:effectLst/>
                <a:latin typeface="charter"/>
              </a:rPr>
              <a:t>Após a palavra </a:t>
            </a:r>
            <a:r>
              <a:rPr lang="pt-BR" sz="2200" b="0" i="0" dirty="0" err="1">
                <a:effectLst/>
                <a:latin typeface="charter"/>
              </a:rPr>
              <a:t>find</a:t>
            </a:r>
            <a:r>
              <a:rPr lang="pt-BR" sz="2200" b="0" i="0" dirty="0">
                <a:effectLst/>
                <a:latin typeface="charter"/>
              </a:rPr>
              <a:t> e antes de </a:t>
            </a:r>
            <a:r>
              <a:rPr lang="pt-BR" sz="2200" b="0" i="0" dirty="0" err="1">
                <a:effectLst/>
                <a:latin typeface="charter"/>
              </a:rPr>
              <a:t>By</a:t>
            </a:r>
            <a:r>
              <a:rPr lang="pt-BR" sz="2200" b="0" i="0" dirty="0">
                <a:effectLst/>
                <a:latin typeface="charter"/>
              </a:rPr>
              <a:t>, eu poderia ter colocado mais alguma. Por exemplo, eu podia ter usado </a:t>
            </a:r>
            <a:r>
              <a:rPr lang="pt-BR" sz="2200" b="0" i="0" dirty="0" err="1">
                <a:effectLst/>
                <a:latin typeface="charter"/>
              </a:rPr>
              <a:t>findCargoByNome</a:t>
            </a:r>
            <a:r>
              <a:rPr lang="pt-BR" sz="2200" b="0" i="0" dirty="0">
                <a:effectLst/>
                <a:latin typeface="charter"/>
              </a:rPr>
              <a:t>. Nesse caso, penso eu, que não é necessário, mas poderá ter algum outro que seja interessante pra você.</a:t>
            </a:r>
          </a:p>
          <a:p>
            <a:pPr algn="just"/>
            <a:r>
              <a:rPr lang="pt-BR" sz="2200" b="0" i="0" dirty="0">
                <a:effectLst/>
                <a:latin typeface="charter"/>
              </a:rPr>
              <a:t>Logo depois do primeiro </a:t>
            </a:r>
            <a:r>
              <a:rPr lang="pt-BR" sz="2200" b="0" i="0" dirty="0" err="1">
                <a:effectLst/>
                <a:latin typeface="charter"/>
              </a:rPr>
              <a:t>By</a:t>
            </a:r>
            <a:r>
              <a:rPr lang="pt-BR" sz="2200" b="0" i="0" dirty="0">
                <a:effectLst/>
                <a:latin typeface="charter"/>
              </a:rPr>
              <a:t> é onde começam as condições, equivalente ao </a:t>
            </a:r>
            <a:r>
              <a:rPr lang="pt-BR" sz="2200" b="0" i="0" dirty="0" err="1">
                <a:effectLst/>
                <a:latin typeface="charter"/>
              </a:rPr>
              <a:t>where</a:t>
            </a:r>
            <a:r>
              <a:rPr lang="pt-BR" sz="2200" b="0" i="0" dirty="0">
                <a:effectLst/>
                <a:latin typeface="charter"/>
              </a:rPr>
              <a:t> do JPQL.</a:t>
            </a:r>
          </a:p>
          <a:p>
            <a:endParaRPr lang="pt-BR" dirty="0"/>
          </a:p>
        </p:txBody>
      </p:sp>
      <p:pic>
        <p:nvPicPr>
          <p:cNvPr id="9" name="Espaço Reservado para Conteúdo 8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BED3F31-606A-42DF-8E68-DB103D609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34484"/>
            <a:ext cx="4875213" cy="971720"/>
          </a:xfrm>
        </p:spPr>
      </p:pic>
    </p:spTree>
    <p:extLst>
      <p:ext uri="{BB962C8B-B14F-4D97-AF65-F5344CB8AC3E}">
        <p14:creationId xmlns:p14="http://schemas.microsoft.com/office/powerpoint/2010/main" val="332186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4D394-27C9-4693-AE97-BE5022B1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exemplos utilizando o </a:t>
            </a:r>
            <a:r>
              <a:rPr lang="pt-BR" dirty="0" err="1"/>
              <a:t>jpa</a:t>
            </a:r>
            <a:r>
              <a:rPr lang="pt-BR" dirty="0"/>
              <a:t> </a:t>
            </a:r>
            <a:r>
              <a:rPr lang="pt-BR" dirty="0" err="1"/>
              <a:t>repository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CED9B-83D5-41BE-9A0E-D936130B90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>
              <a:latin typeface="charter"/>
            </a:endParaRPr>
          </a:p>
          <a:p>
            <a:pPr marL="0" indent="0" algn="just">
              <a:buNone/>
            </a:pPr>
            <a:r>
              <a:rPr lang="pt-BR" dirty="0">
                <a:latin typeface="charter"/>
              </a:rPr>
              <a:t>O exemplo utilizado no slide anterior pode ser denominado como “</a:t>
            </a:r>
            <a:r>
              <a:rPr lang="pt-BR" dirty="0" err="1">
                <a:latin typeface="charter"/>
              </a:rPr>
              <a:t>Derived</a:t>
            </a:r>
            <a:r>
              <a:rPr lang="pt-BR" dirty="0">
                <a:latin typeface="charter"/>
              </a:rPr>
              <a:t> Query”, porém, existem outros exemplos de criação de query que podem facilitar como você desenvolve seu código.</a:t>
            </a:r>
          </a:p>
        </p:txBody>
      </p:sp>
      <p:pic>
        <p:nvPicPr>
          <p:cNvPr id="6" name="Espaço Reservado para Conteúdo 5" descr="Texto&#10;&#10;Descrição gerada automaticamente com confiança média">
            <a:extLst>
              <a:ext uri="{FF2B5EF4-FFF2-40B4-BE49-F238E27FC236}">
                <a16:creationId xmlns:a16="http://schemas.microsoft.com/office/drawing/2014/main" id="{F7718AE7-6D5E-4E42-8000-BB1B1CC80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413142"/>
            <a:ext cx="4875213" cy="1214403"/>
          </a:xfrm>
        </p:spPr>
      </p:pic>
    </p:spTree>
    <p:extLst>
      <p:ext uri="{BB962C8B-B14F-4D97-AF65-F5344CB8AC3E}">
        <p14:creationId xmlns:p14="http://schemas.microsoft.com/office/powerpoint/2010/main" val="205388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12EB0-CCDD-467E-9D04-19E3FAB07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Obrigado!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A893CB-817E-4EA5-AEE9-E6D0BBE89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Gabriel trudes melo, desenvolvedor aprendiz.</a:t>
            </a:r>
          </a:p>
          <a:p>
            <a:r>
              <a:rPr lang="pt-BR"/>
              <a:t>24/02/2022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96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91</TotalTime>
  <Words>433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charter</vt:lpstr>
      <vt:lpstr>Tw Cen MT</vt:lpstr>
      <vt:lpstr>Circuito</vt:lpstr>
      <vt:lpstr>Spring data jpa</vt:lpstr>
      <vt:lpstr>Como surgiu o spring?</vt:lpstr>
      <vt:lpstr>A CRIAÇÃO do Spring data jpa</vt:lpstr>
      <vt:lpstr>Como o spring data jpa funciona?</vt:lpstr>
      <vt:lpstr>Outros recursos do spring data jpa</vt:lpstr>
      <vt:lpstr>Mais exemplos utilizando o jpa repository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FAST PREV</dc:creator>
  <cp:lastModifiedBy>FAST PREV</cp:lastModifiedBy>
  <cp:revision>1</cp:revision>
  <dcterms:created xsi:type="dcterms:W3CDTF">2022-02-24T01:05:28Z</dcterms:created>
  <dcterms:modified xsi:type="dcterms:W3CDTF">2022-02-24T02:36:54Z</dcterms:modified>
</cp:coreProperties>
</file>