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4"/>
  </p:notesMasterIdLst>
  <p:sldIdLst>
    <p:sldId id="257" r:id="rId4"/>
    <p:sldId id="269" r:id="rId5"/>
    <p:sldId id="270" r:id="rId6"/>
    <p:sldId id="271" r:id="rId7"/>
    <p:sldId id="272" r:id="rId8"/>
    <p:sldId id="273" r:id="rId9"/>
    <p:sldId id="274" r:id="rId10"/>
    <p:sldId id="275" r:id="rId11"/>
    <p:sldId id="276" r:id="rId12"/>
    <p:sldId id="27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1" autoAdjust="0"/>
    <p:restoredTop sz="94660"/>
  </p:normalViewPr>
  <p:slideViewPr>
    <p:cSldViewPr>
      <p:cViewPr>
        <p:scale>
          <a:sx n="99" d="100"/>
          <a:sy n="99" d="100"/>
        </p:scale>
        <p:origin x="-73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365319-82BB-4CF4-803C-149B03A6946A}" type="datetimeFigureOut">
              <a:rPr lang="en-US" smtClean="0"/>
              <a:t>9/24/2013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1647CF-F75D-4D1F-A58E-4D703C865040}" type="slidenum">
              <a:rPr lang="en-US" smtClean="0"/>
              <a:t>‹#›</a:t>
            </a:fld>
            <a:endParaRPr lang="en-US"/>
          </a:p>
        </p:txBody>
      </p:sp>
    </p:spTree>
    <p:extLst>
      <p:ext uri="{BB962C8B-B14F-4D97-AF65-F5344CB8AC3E}">
        <p14:creationId xmlns:p14="http://schemas.microsoft.com/office/powerpoint/2010/main" val="3503291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9/24/2013 2:33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9/24/2013 2:52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9/24/2013 2:33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9/24/2013 2:33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9/24/2013 2:33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9/24/2013 2:33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9/24/2013 2:41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9/24/2013 2:44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9/24/2013 2:43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9/24/2013 2:49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lang="en-US" sz="4800" b="0" cap="none" spc="-150" dirty="0">
                <a:ln w="3175">
                  <a:solidFill>
                    <a:schemeClr val="bg2">
                      <a:lumMod val="75000"/>
                      <a:lumOff val="25000"/>
                      <a:alpha val="75000"/>
                    </a:schemeClr>
                  </a:solidFill>
                </a:ln>
                <a:gradFill flip="none" rotWithShape="1">
                  <a:gsLst>
                    <a:gs pos="0">
                      <a:schemeClr val="tx1"/>
                    </a:gs>
                    <a:gs pos="61000">
                      <a:schemeClr val="accent2">
                        <a:lumMod val="20000"/>
                        <a:lumOff val="80000"/>
                      </a:schemeClr>
                    </a:gs>
                    <a:gs pos="86000">
                      <a:schemeClr val="tx1"/>
                    </a:gs>
                  </a:gsLst>
                  <a:lin ang="5400000" scaled="0"/>
                  <a:tileRect/>
                </a:gradFill>
                <a:effectLst>
                  <a:outerShdw blurRad="114300" dir="2700000" algn="tl" rotWithShape="0">
                    <a:prstClr val="black">
                      <a:alpha val="51000"/>
                    </a:prstClr>
                  </a:outerShdw>
                </a:effectLst>
                <a:latin typeface="+mj-lt"/>
                <a:ea typeface="+mn-ea"/>
                <a:cs typeface="Arial" charset="0"/>
              </a:defRPr>
            </a:lvl1pPr>
          </a:lstStyle>
          <a:p>
            <a:pPr lvl="0" algn="l" defTabSz="1095376" rtl="0" eaLnBrk="1" fontAlgn="base" hangingPunct="1">
              <a:lnSpc>
                <a:spcPct val="90000"/>
              </a:lnSpc>
              <a:spcBef>
                <a:spcPct val="0"/>
              </a:spcBef>
              <a:spcAft>
                <a:spcPct val="0"/>
              </a:spcAft>
            </a:pPr>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pic>
        <p:nvPicPr>
          <p:cNvPr id="5" name="Picture 4" descr="1-01055_Template_Bar.png"/>
          <p:cNvPicPr>
            <a:picLocks noChangeAspect="1"/>
          </p:cNvPicPr>
          <p:nvPr userDrawn="1"/>
        </p:nvPicPr>
        <p:blipFill>
          <a:blip r:embed="rId2"/>
          <a:stretch>
            <a:fillRect/>
          </a:stretch>
        </p:blipFill>
        <p:spPr>
          <a:xfrm flipH="1">
            <a:off x="-955675" y="1905000"/>
            <a:ext cx="10099675" cy="2281652"/>
          </a:xfrm>
          <a:prstGeom prst="rect">
            <a:avLst/>
          </a:prstGeom>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lang="en-US" sz="12000" b="1" kern="1200" spc="-770" dirty="0" smtClean="0">
                <a:ln w="11430">
                  <a:solidFill>
                    <a:schemeClr val="bg2">
                      <a:lumMod val="50000"/>
                      <a:lumOff val="50000"/>
                    </a:schemeClr>
                  </a:solidFill>
                </a:ln>
                <a:gradFill>
                  <a:gsLst>
                    <a:gs pos="0">
                      <a:schemeClr val="accent2">
                        <a:lumMod val="20000"/>
                        <a:lumOff val="80000"/>
                      </a:schemeClr>
                    </a:gs>
                    <a:gs pos="37000">
                      <a:schemeClr val="tx1"/>
                    </a:gs>
                    <a:gs pos="85000">
                      <a:srgbClr val="2D8499"/>
                    </a:gs>
                  </a:gsLst>
                  <a:lin ang="5400000"/>
                </a:gradFill>
                <a:effectLst>
                  <a:outerShdw blurRad="50800" dist="39000" dir="5460000" algn="tl">
                    <a:srgbClr val="000000">
                      <a:alpha val="38000"/>
                    </a:srgbClr>
                  </a:outerShdw>
                </a:effectLst>
                <a:latin typeface="+mn-lt"/>
                <a:ea typeface="+mn-ea"/>
                <a:cs typeface="+mn-cs"/>
              </a:defRPr>
            </a:lvl1pPr>
          </a:lstStyle>
          <a:p>
            <a:pPr marL="0" lvl="0" indent="0" algn="r" defTabSz="1095376" rtl="0" eaLnBrk="1" fontAlgn="base" hangingPunct="1">
              <a:lnSpc>
                <a:spcPct val="90000"/>
              </a:lnSpc>
              <a:spcBef>
                <a:spcPct val="0"/>
              </a:spcBef>
              <a:spcAft>
                <a:spcPct val="0"/>
              </a:spcAft>
              <a:buClr>
                <a:schemeClr val="tx2"/>
              </a:buClr>
              <a:buSzPct val="80000"/>
              <a:buFont typeface="Arial" pitchFamily="34" charset="0"/>
              <a:buNone/>
            </a:pPr>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5" name="Picture 4" descr="1-01055_Template_Bar.png"/>
          <p:cNvPicPr>
            <a:picLocks noChangeAspect="1"/>
          </p:cNvPicPr>
          <p:nvPr userDrawn="1"/>
        </p:nvPicPr>
        <p:blipFill>
          <a:blip r:embed="rId2"/>
          <a:stretch>
            <a:fillRect/>
          </a:stretch>
        </p:blipFill>
        <p:spPr>
          <a:xfrm flipH="1">
            <a:off x="-955675" y="1905000"/>
            <a:ext cx="10099675" cy="2281652"/>
          </a:xfrm>
          <a:prstGeom prst="rect">
            <a:avLst/>
          </a:prstGeom>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lang="en-US" sz="12000" b="1" kern="1200" spc="-770" dirty="0" smtClean="0">
                <a:ln w="11430">
                  <a:solidFill>
                    <a:schemeClr val="bg2">
                      <a:lumMod val="50000"/>
                      <a:lumOff val="50000"/>
                    </a:schemeClr>
                  </a:solidFill>
                </a:ln>
                <a:gradFill>
                  <a:gsLst>
                    <a:gs pos="0">
                      <a:schemeClr val="accent2">
                        <a:lumMod val="20000"/>
                        <a:lumOff val="80000"/>
                      </a:schemeClr>
                    </a:gs>
                    <a:gs pos="37000">
                      <a:schemeClr val="tx1"/>
                    </a:gs>
                    <a:gs pos="85000">
                      <a:srgbClr val="2D8499"/>
                    </a:gs>
                  </a:gsLst>
                  <a:lin ang="5400000"/>
                </a:gradFill>
                <a:effectLst>
                  <a:outerShdw blurRad="50800" dist="39000" dir="5460000" algn="tl">
                    <a:srgbClr val="000000">
                      <a:alpha val="38000"/>
                    </a:srgbClr>
                  </a:outerShdw>
                </a:effectLst>
                <a:latin typeface="+mn-lt"/>
                <a:ea typeface="+mn-ea"/>
                <a:cs typeface="+mn-cs"/>
              </a:defRPr>
            </a:lvl1pPr>
          </a:lstStyle>
          <a:p>
            <a:pPr marL="0" lvl="0" indent="0" algn="r" defTabSz="1095376" rtl="0" eaLnBrk="1" fontAlgn="base" hangingPunct="1">
              <a:lnSpc>
                <a:spcPct val="90000"/>
              </a:lnSpc>
              <a:spcBef>
                <a:spcPct val="0"/>
              </a:spcBef>
              <a:spcAft>
                <a:spcPct val="0"/>
              </a:spcAft>
              <a:buClr>
                <a:schemeClr val="tx2"/>
              </a:buClr>
              <a:buSzPct val="80000"/>
              <a:buFont typeface="Arial" pitchFamily="34" charset="0"/>
              <a:buNone/>
            </a:pPr>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pPr lvl="0" algn="l" defTabSz="1095376" rtl="0" eaLnBrk="1" fontAlgn="base" hangingPunct="1">
              <a:lnSpc>
                <a:spcPct val="90000"/>
              </a:lnSpc>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a:ln w="3175">
            <a:solidFill>
              <a:schemeClr val="bg2">
                <a:lumMod val="75000"/>
                <a:lumOff val="25000"/>
                <a:alpha val="75000"/>
              </a:schemeClr>
            </a:solidFill>
          </a:ln>
          <a:gradFill flip="none" rotWithShape="1">
            <a:gsLst>
              <a:gs pos="0">
                <a:schemeClr val="tx1"/>
              </a:gs>
              <a:gs pos="61000">
                <a:schemeClr val="accent2">
                  <a:lumMod val="20000"/>
                  <a:lumOff val="80000"/>
                </a:schemeClr>
              </a:gs>
              <a:gs pos="86000">
                <a:schemeClr val="tx1"/>
              </a:gs>
            </a:gsLst>
            <a:lin ang="5400000" scaled="0"/>
            <a:tileRect/>
          </a:gradFill>
          <a:effectLst>
            <a:outerShdw blurRad="114300" dir="2700000" algn="tl" rotWithShape="0">
              <a:prstClr val="black">
                <a:alpha val="51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pPr lvl="0" algn="l" defTabSz="1095376" rtl="0" eaLnBrk="1" fontAlgn="base" hangingPunct="1">
              <a:lnSpc>
                <a:spcPct val="90000"/>
              </a:lnSpc>
              <a:spcBef>
                <a:spcPct val="0"/>
              </a:spcBef>
              <a:spcAft>
                <a:spcPct val="0"/>
              </a:spcAft>
            </a:pPr>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50" dirty="0">
          <a:ln w="3175">
            <a:solidFill>
              <a:schemeClr val="bg2">
                <a:lumMod val="75000"/>
                <a:lumOff val="25000"/>
                <a:alpha val="75000"/>
              </a:schemeClr>
            </a:solidFill>
          </a:ln>
          <a:gradFill flip="none" rotWithShape="1">
            <a:gsLst>
              <a:gs pos="0">
                <a:schemeClr val="tx1"/>
              </a:gs>
              <a:gs pos="61000">
                <a:schemeClr val="accent2">
                  <a:lumMod val="20000"/>
                  <a:lumOff val="80000"/>
                </a:schemeClr>
              </a:gs>
              <a:gs pos="86000">
                <a:schemeClr val="tx1"/>
              </a:gs>
            </a:gsLst>
            <a:lin ang="5400000" scaled="0"/>
            <a:tileRect/>
          </a:gradFill>
          <a:effectLst>
            <a:outerShdw blurRad="114300" dir="2700000" algn="tl" rotWithShape="0">
              <a:prstClr val="black">
                <a:alpha val="51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alleg.strangesoft.net/docs/refman.pdf"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github.com/senacbcc/ProjetoPI2" TargetMode="External"/><Relationship Id="rId5" Type="http://schemas.openxmlformats.org/officeDocument/2006/relationships/hyperlink" Target="http://www.rafaeltoledo.net/tutoriais-allegro-5/" TargetMode="External"/><Relationship Id="rId4" Type="http://schemas.openxmlformats.org/officeDocument/2006/relationships/hyperlink" Target="https://www.allegro.cc/"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gabrielvieira/allegro"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www1.folha.uol.com.br/mundo/1084645-acidentes-de-transito-sao-maior-causa-de-morte-de-jovens-no-mundo-diz-estudo.s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www.cepasafedrive.com/v2/index.php?option=com_content&amp;view=article&amp;id=71%3Acerca-de-90-dos-acidentes-de-transito-poderiam-ser-evitados-com-mudancas-comportamentais&amp;catid=21%3Anovidades-cepa&amp;Itemid=83&amp;lang=pt" TargetMode="External"/><Relationship Id="rId5" Type="http://schemas.openxmlformats.org/officeDocument/2006/relationships/hyperlink" Target="http://g1.globo.com/bom-dia-brasil/noticia/2012/09/numero-de-vitimas-de-acidentes-com-motos-aumenta-14-em-cinco-anos.html" TargetMode="External"/><Relationship Id="rId4" Type="http://schemas.openxmlformats.org/officeDocument/2006/relationships/hyperlink" Target="http://www1.folha.uol.com.br/cotidiano/1085715-brasil-esta-entre-os-lideres-de-mortes-em-acidentes-de-transito.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1844824"/>
            <a:ext cx="7681913" cy="1523495"/>
          </a:xfrm>
        </p:spPr>
        <p:txBody>
          <a:bodyPr/>
          <a:lstStyle/>
          <a:p>
            <a:r>
              <a:rPr lang="en-US" dirty="0" err="1" smtClean="0"/>
              <a:t>Projeto</a:t>
            </a:r>
            <a:r>
              <a:rPr lang="en-US" dirty="0"/>
              <a:t> </a:t>
            </a:r>
            <a:r>
              <a:rPr lang="en-US" dirty="0" err="1" smtClean="0"/>
              <a:t>Interativo</a:t>
            </a:r>
            <a:r>
              <a:rPr lang="en-US" dirty="0" smtClean="0"/>
              <a:t> 2</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a:t>Gabriel Vieira</a:t>
            </a:r>
          </a:p>
          <a:p>
            <a:r>
              <a:rPr lang="en-US" dirty="0"/>
              <a:t>Rodrigo Rodriguez</a:t>
            </a:r>
          </a:p>
          <a:p>
            <a:r>
              <a:rPr lang="en-US" dirty="0"/>
              <a:t>SENAC – BCC 2</a:t>
            </a:r>
            <a:r>
              <a:rPr lang="pt-BR" dirty="0"/>
              <a:t>º Semestre</a:t>
            </a:r>
          </a:p>
          <a:p>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980728"/>
            <a:ext cx="7056784" cy="1163395"/>
          </a:xfrm>
        </p:spPr>
        <p:txBody>
          <a:bodyPr>
            <a:normAutofit fontScale="90000"/>
          </a:bodyPr>
          <a:lstStyle/>
          <a:p>
            <a:r>
              <a:rPr lang="en-US" dirty="0" err="1" smtClean="0"/>
              <a:t>Desenvolvimento</a:t>
            </a:r>
            <a:r>
              <a:rPr lang="en-US" dirty="0" smtClean="0"/>
              <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905000"/>
            <a:ext cx="8382000" cy="3502497"/>
          </a:xfrm>
        </p:spPr>
        <p:txBody>
          <a:bodyPr>
            <a:normAutofit/>
          </a:bodyPr>
          <a:lstStyle/>
          <a:p>
            <a:pPr marL="517525" lvl="1" indent="0">
              <a:buNone/>
            </a:pPr>
            <a:endParaRPr lang="pt-BR" sz="2000" dirty="0" smtClean="0">
              <a:hlinkClick r:id="rId3"/>
            </a:endParaRPr>
          </a:p>
          <a:p>
            <a:pPr marL="517525" lvl="1" indent="0">
              <a:buNone/>
            </a:pPr>
            <a:r>
              <a:rPr lang="pt-BR" sz="2000" dirty="0" smtClean="0">
                <a:hlinkClick r:id="rId3"/>
              </a:rPr>
              <a:t>http</a:t>
            </a:r>
            <a:r>
              <a:rPr lang="pt-BR" sz="2000" dirty="0">
                <a:hlinkClick r:id="rId3"/>
              </a:rPr>
              <a:t>://</a:t>
            </a:r>
            <a:r>
              <a:rPr lang="pt-BR" sz="2000" dirty="0" smtClean="0">
                <a:hlinkClick r:id="rId3"/>
              </a:rPr>
              <a:t>alleg.strangesoft.net/docs/refman.pdf</a:t>
            </a:r>
            <a:endParaRPr lang="pt-BR" sz="2000" dirty="0" smtClean="0"/>
          </a:p>
          <a:p>
            <a:pPr marL="517525" lvl="1" indent="0">
              <a:buNone/>
            </a:pPr>
            <a:endParaRPr lang="pt-BR" sz="2000" dirty="0"/>
          </a:p>
          <a:p>
            <a:pPr marL="517525" lvl="1" indent="0">
              <a:buNone/>
            </a:pPr>
            <a:r>
              <a:rPr lang="en-US" sz="2000" dirty="0">
                <a:hlinkClick r:id="rId4"/>
              </a:rPr>
              <a:t>https://www.allegro.cc</a:t>
            </a:r>
            <a:r>
              <a:rPr lang="en-US" sz="2000" dirty="0" smtClean="0">
                <a:hlinkClick r:id="rId4"/>
              </a:rPr>
              <a:t>/</a:t>
            </a:r>
            <a:endParaRPr lang="en-US" sz="2000" dirty="0" smtClean="0"/>
          </a:p>
          <a:p>
            <a:pPr marL="517525" lvl="1" indent="0">
              <a:buNone/>
            </a:pPr>
            <a:endParaRPr lang="en-US" sz="2000" dirty="0"/>
          </a:p>
          <a:p>
            <a:pPr marL="517525" lvl="1" indent="0">
              <a:buNone/>
            </a:pPr>
            <a:r>
              <a:rPr lang="pt-BR" sz="2000" dirty="0">
                <a:hlinkClick r:id="rId5"/>
              </a:rPr>
              <a:t>http://www.rafaeltoledo.net/tutoriais-allegro-5</a:t>
            </a:r>
            <a:r>
              <a:rPr lang="pt-BR" sz="2000" dirty="0" smtClean="0">
                <a:hlinkClick r:id="rId5"/>
              </a:rPr>
              <a:t>/</a:t>
            </a:r>
            <a:endParaRPr lang="pt-BR" sz="2000" dirty="0" smtClean="0"/>
          </a:p>
          <a:p>
            <a:pPr marL="517525" lvl="1" indent="0">
              <a:buNone/>
            </a:pPr>
            <a:endParaRPr lang="pt-BR" sz="2000" dirty="0"/>
          </a:p>
          <a:p>
            <a:pPr marL="517525" lvl="1" indent="0">
              <a:buNone/>
            </a:pPr>
            <a:r>
              <a:rPr lang="pt-BR" sz="2000" dirty="0">
                <a:hlinkClick r:id="rId6"/>
              </a:rPr>
              <a:t>https://github.com/senacbcc/ProjetoPI2</a:t>
            </a:r>
            <a:endParaRPr lang="en-US" sz="2000" dirty="0" smtClean="0"/>
          </a:p>
        </p:txBody>
      </p:sp>
    </p:spTree>
    <p:extLst>
      <p:ext uri="{BB962C8B-B14F-4D97-AF65-F5344CB8AC3E}">
        <p14:creationId xmlns:p14="http://schemas.microsoft.com/office/powerpoint/2010/main" val="96932872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2132856"/>
            <a:ext cx="6696744" cy="2808312"/>
          </a:xfrm>
        </p:spPr>
        <p:txBody>
          <a:bodyPr>
            <a:normAutofit/>
          </a:bodyPr>
          <a:lstStyle/>
          <a:p>
            <a:r>
              <a:rPr lang="en-US" sz="8800" dirty="0" err="1" smtClean="0"/>
              <a:t>Tema</a:t>
            </a:r>
            <a:r>
              <a:rPr lang="en-US" sz="8800" dirty="0" smtClean="0"/>
              <a:t>:</a:t>
            </a:r>
            <a:r>
              <a:rPr lang="en-US" dirty="0" smtClean="0"/>
              <a:t/>
            </a:r>
            <a:br>
              <a:rPr lang="en-US" dirty="0" smtClean="0"/>
            </a:br>
            <a:r>
              <a:rPr lang="en-US" sz="6000" dirty="0" err="1" smtClean="0">
                <a:solidFill>
                  <a:schemeClr val="tx2"/>
                </a:solidFill>
              </a:rPr>
              <a:t>Educação</a:t>
            </a:r>
            <a:r>
              <a:rPr lang="en-US" sz="6000" dirty="0" smtClean="0">
                <a:solidFill>
                  <a:schemeClr val="tx2"/>
                </a:solidFill>
              </a:rPr>
              <a:t> no </a:t>
            </a:r>
            <a:r>
              <a:rPr lang="en-US" sz="6000" dirty="0" err="1" smtClean="0">
                <a:solidFill>
                  <a:schemeClr val="tx2"/>
                </a:solidFill>
              </a:rPr>
              <a:t>trânsito</a:t>
            </a:r>
            <a:endParaRPr lang="en-US" sz="6000" dirty="0">
              <a:solidFill>
                <a:schemeClr val="tx2"/>
              </a:solidFill>
            </a:endParaRPr>
          </a:p>
        </p:txBody>
      </p:sp>
    </p:spTree>
    <p:extLst>
      <p:ext uri="{BB962C8B-B14F-4D97-AF65-F5344CB8AC3E}">
        <p14:creationId xmlns:p14="http://schemas.microsoft.com/office/powerpoint/2010/main" val="127155169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980728"/>
            <a:ext cx="7056784" cy="1163395"/>
          </a:xfrm>
        </p:spPr>
        <p:txBody>
          <a:bodyPr>
            <a:normAutofit fontScale="90000"/>
          </a:bodyPr>
          <a:lstStyle/>
          <a:p>
            <a:r>
              <a:rPr lang="en-US" dirty="0" err="1" smtClean="0"/>
              <a:t>Algumas</a:t>
            </a:r>
            <a:r>
              <a:rPr lang="en-US" dirty="0" smtClean="0"/>
              <a:t> </a:t>
            </a:r>
            <a:r>
              <a:rPr lang="en-US" dirty="0" err="1" smtClean="0"/>
              <a:t>notícias</a:t>
            </a:r>
            <a:r>
              <a:rPr lang="en-US" dirty="0" smtClean="0"/>
              <a:t> </a:t>
            </a:r>
            <a:r>
              <a:rPr lang="en-US" dirty="0" err="1" smtClean="0"/>
              <a:t>sobre</a:t>
            </a:r>
            <a:r>
              <a:rPr lang="en-US" dirty="0" smtClean="0"/>
              <a:t> o </a:t>
            </a:r>
            <a:r>
              <a:rPr lang="en-US" dirty="0" err="1" smtClean="0"/>
              <a:t>assunto</a:t>
            </a:r>
            <a:r>
              <a:rPr lang="en-US" dirty="0" smtClean="0"/>
              <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905000"/>
            <a:ext cx="8382000" cy="3502497"/>
          </a:xfrm>
        </p:spPr>
        <p:txBody>
          <a:bodyPr>
            <a:normAutofit/>
          </a:bodyPr>
          <a:lstStyle/>
          <a:p>
            <a:pPr lvl="1"/>
            <a:endParaRPr lang="en-US" dirty="0" smtClean="0"/>
          </a:p>
          <a:p>
            <a:pPr lvl="1"/>
            <a:r>
              <a:rPr lang="pt-BR" dirty="0" smtClean="0"/>
              <a:t>Brasil </a:t>
            </a:r>
            <a:r>
              <a:rPr lang="pt-BR" dirty="0"/>
              <a:t>tem 43 mil vítimas de acidentes de trânsito por ano</a:t>
            </a:r>
          </a:p>
          <a:p>
            <a:pPr lvl="1"/>
            <a:r>
              <a:rPr lang="pt-BR" dirty="0" smtClean="0"/>
              <a:t>Acidentes </a:t>
            </a:r>
            <a:r>
              <a:rPr lang="pt-BR" dirty="0"/>
              <a:t>de trânsito são maior causa de morte de jovens no mundo</a:t>
            </a:r>
          </a:p>
          <a:p>
            <a:pPr lvl="1"/>
            <a:r>
              <a:rPr lang="pt-BR" dirty="0"/>
              <a:t>Brasil está entre os líderes de mortes em acidentes de trânsito</a:t>
            </a:r>
          </a:p>
        </p:txBody>
      </p:sp>
    </p:spTree>
    <p:extLst>
      <p:ext uri="{BB962C8B-B14F-4D97-AF65-F5344CB8AC3E}">
        <p14:creationId xmlns:p14="http://schemas.microsoft.com/office/powerpoint/2010/main" val="147062637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980728"/>
            <a:ext cx="7056784" cy="1163395"/>
          </a:xfrm>
        </p:spPr>
        <p:txBody>
          <a:bodyPr>
            <a:normAutofit fontScale="90000"/>
          </a:bodyPr>
          <a:lstStyle/>
          <a:p>
            <a:r>
              <a:rPr lang="en-US" dirty="0" err="1" smtClean="0"/>
              <a:t>Causas</a:t>
            </a:r>
            <a:r>
              <a:rPr lang="en-US" dirty="0" smtClean="0"/>
              <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905000"/>
            <a:ext cx="8382000" cy="3502497"/>
          </a:xfrm>
        </p:spPr>
        <p:txBody>
          <a:bodyPr>
            <a:normAutofit lnSpcReduction="10000"/>
          </a:bodyPr>
          <a:lstStyle/>
          <a:p>
            <a:pPr lvl="1"/>
            <a:endParaRPr lang="en-US" dirty="0" smtClean="0"/>
          </a:p>
          <a:p>
            <a:pPr lvl="1"/>
            <a:r>
              <a:rPr lang="pt-BR" dirty="0"/>
              <a:t>Entre as principais causas estão negligência (desatenção ou falta de cuidado ao realizar um ato</a:t>
            </a:r>
            <a:r>
              <a:rPr lang="pt-BR" dirty="0" smtClean="0"/>
              <a:t>) </a:t>
            </a:r>
          </a:p>
          <a:p>
            <a:pPr lvl="1"/>
            <a:r>
              <a:rPr lang="pt-BR" dirty="0" smtClean="0"/>
              <a:t>imprudência </a:t>
            </a:r>
            <a:r>
              <a:rPr lang="pt-BR" dirty="0"/>
              <a:t>(má fé: velocidade excessiva, dirigir sob efeito de álcool, falar ao celular, desrespeitar sinalização, etc</a:t>
            </a:r>
            <a:r>
              <a:rPr lang="pt-BR" dirty="0" smtClean="0"/>
              <a:t>.)</a:t>
            </a:r>
          </a:p>
          <a:p>
            <a:pPr lvl="1"/>
            <a:r>
              <a:rPr lang="pt-BR" dirty="0" smtClean="0"/>
              <a:t>imperícia </a:t>
            </a:r>
            <a:r>
              <a:rPr lang="pt-BR" dirty="0"/>
              <a:t>(falta de técnica ou de conhecimento para realizar uma ação de forma segura e adequada</a:t>
            </a:r>
            <a:r>
              <a:rPr lang="pt-BR" dirty="0" smtClean="0"/>
              <a:t>)</a:t>
            </a:r>
            <a:endParaRPr lang="pt-BR" dirty="0"/>
          </a:p>
        </p:txBody>
      </p:sp>
    </p:spTree>
    <p:extLst>
      <p:ext uri="{BB962C8B-B14F-4D97-AF65-F5344CB8AC3E}">
        <p14:creationId xmlns:p14="http://schemas.microsoft.com/office/powerpoint/2010/main" val="275321081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980728"/>
            <a:ext cx="7056784" cy="1163395"/>
          </a:xfrm>
        </p:spPr>
        <p:txBody>
          <a:bodyPr>
            <a:normAutofit fontScale="90000"/>
          </a:bodyPr>
          <a:lstStyle/>
          <a:p>
            <a:r>
              <a:rPr lang="en-US" dirty="0" err="1" smtClean="0"/>
              <a:t>Importante</a:t>
            </a:r>
            <a:r>
              <a:rPr lang="en-US" dirty="0" smtClean="0"/>
              <a:t> !</a:t>
            </a:r>
            <a:r>
              <a:rPr lang="en-US" dirty="0" smtClean="0"/>
              <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905000"/>
            <a:ext cx="8382000" cy="3502497"/>
          </a:xfrm>
        </p:spPr>
        <p:txBody>
          <a:bodyPr>
            <a:normAutofit/>
          </a:bodyPr>
          <a:lstStyle/>
          <a:p>
            <a:pPr lvl="1"/>
            <a:endParaRPr lang="en-US" dirty="0" smtClean="0"/>
          </a:p>
          <a:p>
            <a:pPr lvl="1"/>
            <a:r>
              <a:rPr lang="pt-BR" dirty="0"/>
              <a:t>Estudos apontam que cerca de 90% dos acidentes de trânsito são causados por falha humana e, portanto, poderiam ser evitados com mudanças comportamentais.</a:t>
            </a:r>
            <a:endParaRPr lang="pt-BR" dirty="0"/>
          </a:p>
        </p:txBody>
      </p:sp>
    </p:spTree>
    <p:extLst>
      <p:ext uri="{BB962C8B-B14F-4D97-AF65-F5344CB8AC3E}">
        <p14:creationId xmlns:p14="http://schemas.microsoft.com/office/powerpoint/2010/main" val="237242424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Pacific Transit</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1026" name="Picture 2" descr="C:\Users\gabriel\Desktop\carrasx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4833839"/>
            <a:ext cx="1872208" cy="12578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gabriel\Desktop\cascaarr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581" y="4939852"/>
            <a:ext cx="1769924" cy="104586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gabriel\Desktop\carrasx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4833839"/>
            <a:ext cx="1872208" cy="1257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48841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980728"/>
            <a:ext cx="7056784" cy="1163395"/>
          </a:xfrm>
        </p:spPr>
        <p:txBody>
          <a:bodyPr>
            <a:normAutofit fontScale="90000"/>
          </a:bodyPr>
          <a:lstStyle/>
          <a:p>
            <a:r>
              <a:rPr lang="en-US" dirty="0" err="1" smtClean="0"/>
              <a:t>GitHub</a:t>
            </a:r>
            <a:r>
              <a:rPr lang="en-US" dirty="0" smtClean="0"/>
              <a:t> do </a:t>
            </a:r>
            <a:r>
              <a:rPr lang="en-US" dirty="0" err="1" smtClean="0"/>
              <a:t>projeto</a:t>
            </a:r>
            <a:r>
              <a:rPr lang="en-US" dirty="0" smtClean="0"/>
              <a:t>:</a:t>
            </a: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pt-BR" sz="4000" dirty="0" smtClean="0">
                <a:hlinkClick r:id="rId3"/>
              </a:rPr>
              <a:t>https</a:t>
            </a:r>
            <a:r>
              <a:rPr lang="pt-BR" sz="4000" dirty="0">
                <a:hlinkClick r:id="rId3"/>
              </a:rPr>
              <a:t>://github.com/gabrielvieira/allegro</a:t>
            </a:r>
            <a:endParaRPr lang="en-US" sz="4000" dirty="0">
              <a:solidFill>
                <a:schemeClr val="tx2"/>
              </a:solidFill>
            </a:endParaRPr>
          </a:p>
        </p:txBody>
      </p:sp>
    </p:spTree>
    <p:extLst>
      <p:ext uri="{BB962C8B-B14F-4D97-AF65-F5344CB8AC3E}">
        <p14:creationId xmlns:p14="http://schemas.microsoft.com/office/powerpoint/2010/main" val="181032732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704" y="2492896"/>
            <a:ext cx="5832648" cy="1872208"/>
          </a:xfrm>
        </p:spPr>
        <p:txBody>
          <a:bodyPr>
            <a:normAutofit/>
          </a:bodyPr>
          <a:lstStyle/>
          <a:p>
            <a:r>
              <a:rPr lang="en-US" sz="8800" dirty="0" err="1" smtClean="0"/>
              <a:t>Referências</a:t>
            </a:r>
            <a:r>
              <a:rPr lang="en-US" dirty="0" smtClean="0"/>
              <a:t/>
            </a:r>
            <a:br>
              <a:rPr lang="en-US" dirty="0" smtClean="0"/>
            </a:br>
            <a:endParaRPr lang="en-US" dirty="0">
              <a:solidFill>
                <a:schemeClr val="tx2"/>
              </a:solidFill>
            </a:endParaRPr>
          </a:p>
        </p:txBody>
      </p:sp>
    </p:spTree>
    <p:extLst>
      <p:ext uri="{BB962C8B-B14F-4D97-AF65-F5344CB8AC3E}">
        <p14:creationId xmlns:p14="http://schemas.microsoft.com/office/powerpoint/2010/main" val="339103919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980728"/>
            <a:ext cx="7056784" cy="1163395"/>
          </a:xfrm>
        </p:spPr>
        <p:txBody>
          <a:bodyPr>
            <a:normAutofit fontScale="90000"/>
          </a:bodyPr>
          <a:lstStyle/>
          <a:p>
            <a:r>
              <a:rPr lang="en-US" dirty="0" err="1" smtClean="0"/>
              <a:t>Notícias</a:t>
            </a:r>
            <a:r>
              <a:rPr lang="en-US" dirty="0" smtClean="0"/>
              <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905000"/>
            <a:ext cx="8382000" cy="3502497"/>
          </a:xfrm>
        </p:spPr>
        <p:txBody>
          <a:bodyPr>
            <a:normAutofit/>
          </a:bodyPr>
          <a:lstStyle/>
          <a:p>
            <a:pPr marL="517525" lvl="1" indent="0">
              <a:buNone/>
            </a:pPr>
            <a:r>
              <a:rPr lang="en-US" sz="1800" dirty="0" smtClean="0">
                <a:hlinkClick r:id="rId3"/>
              </a:rPr>
              <a:t>http</a:t>
            </a:r>
            <a:r>
              <a:rPr lang="en-US" sz="1800" dirty="0">
                <a:hlinkClick r:id="rId3"/>
              </a:rPr>
              <a:t>://</a:t>
            </a:r>
            <a:r>
              <a:rPr lang="en-US" sz="1800" dirty="0" smtClean="0">
                <a:hlinkClick r:id="rId3"/>
              </a:rPr>
              <a:t>www1.folha.uol.com.br/mundo/1084645-acidentes-de-transito-sao-maior-causa-de-morte-de-jovens-no-mundo-diz-estudo.shtml</a:t>
            </a:r>
            <a:endParaRPr lang="en-US" sz="1800" dirty="0" smtClean="0"/>
          </a:p>
          <a:p>
            <a:pPr marL="517525" lvl="1" indent="0">
              <a:buNone/>
            </a:pPr>
            <a:endParaRPr lang="en-US" sz="1800" dirty="0"/>
          </a:p>
          <a:p>
            <a:pPr marL="517525" lvl="1" indent="0">
              <a:buNone/>
            </a:pPr>
            <a:r>
              <a:rPr lang="en-US" sz="1800" dirty="0">
                <a:hlinkClick r:id="rId4"/>
              </a:rPr>
              <a:t>http://</a:t>
            </a:r>
            <a:r>
              <a:rPr lang="en-US" sz="1800" dirty="0" smtClean="0">
                <a:hlinkClick r:id="rId4"/>
              </a:rPr>
              <a:t>www1.folha.uol.com.br/cotidiano/1085715-brasil-esta-entre-os-lideres-de-mortes-em-acidentes-de-transito.shtml</a:t>
            </a:r>
            <a:endParaRPr lang="en-US" sz="1800" dirty="0" smtClean="0"/>
          </a:p>
          <a:p>
            <a:pPr marL="517525" lvl="1" indent="0">
              <a:buNone/>
            </a:pPr>
            <a:endParaRPr lang="en-US" sz="1800" dirty="0"/>
          </a:p>
          <a:p>
            <a:pPr marL="517525" lvl="1" indent="0">
              <a:buNone/>
            </a:pPr>
            <a:r>
              <a:rPr lang="en-US" sz="1800" dirty="0">
                <a:hlinkClick r:id="rId5"/>
              </a:rPr>
              <a:t>http://</a:t>
            </a:r>
            <a:r>
              <a:rPr lang="en-US" sz="1800" dirty="0" smtClean="0">
                <a:hlinkClick r:id="rId5"/>
              </a:rPr>
              <a:t>g1.globo.com/bom-dia-brasil/noticia/2012/09/numero-de-vitimas-de-acidentes-com-motos-aumenta-14-em-cinco-anos.html</a:t>
            </a:r>
            <a:endParaRPr lang="en-US" sz="1800" dirty="0" smtClean="0"/>
          </a:p>
          <a:p>
            <a:pPr marL="517525" lvl="1" indent="0">
              <a:buNone/>
            </a:pPr>
            <a:endParaRPr lang="en-US" sz="1800" dirty="0" smtClean="0"/>
          </a:p>
          <a:p>
            <a:pPr marL="517525" lvl="1" indent="0">
              <a:buNone/>
            </a:pPr>
            <a:r>
              <a:rPr lang="en-US" sz="1800" dirty="0">
                <a:hlinkClick r:id="rId6"/>
              </a:rPr>
              <a:t>http://</a:t>
            </a:r>
            <a:r>
              <a:rPr lang="en-US" sz="1800" dirty="0" smtClean="0">
                <a:hlinkClick r:id="rId6"/>
              </a:rPr>
              <a:t>www.cepasafedrive.com/v2/index.php?option=com_content&amp;view=article&amp;id=71%3Acerca-de-90-dos-acidentes-de-transito-poderiam-ser-evitados-com-mudancas-comportamentais&amp;catid=21%3Anovidades-cepa&amp;Itemid=83&amp;lang=pt</a:t>
            </a:r>
            <a:endParaRPr lang="en-US" sz="1800" dirty="0" smtClean="0"/>
          </a:p>
          <a:p>
            <a:pPr marL="517525" lvl="1" indent="0">
              <a:buNone/>
            </a:pPr>
            <a:endParaRPr lang="en-US" sz="1800" dirty="0" smtClean="0"/>
          </a:p>
        </p:txBody>
      </p:sp>
    </p:spTree>
    <p:extLst>
      <p:ext uri="{BB962C8B-B14F-4D97-AF65-F5344CB8AC3E}">
        <p14:creationId xmlns:p14="http://schemas.microsoft.com/office/powerpoint/2010/main" val="339103919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S010286765">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3ACFE1E-8DE6-4F77-ACD4-A3C24F67FF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TS010286765</Template>
  <TotalTime>50</TotalTime>
  <Words>1198</Words>
  <Application>Microsoft Office PowerPoint</Application>
  <PresentationFormat>On-screen Show (4:3)</PresentationFormat>
  <Paragraphs>79</Paragraphs>
  <Slides>10</Slides>
  <Notes>10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TS010286765</vt:lpstr>
      <vt:lpstr>White with Courier font for code slides</vt:lpstr>
      <vt:lpstr>Projeto Interativo 2</vt:lpstr>
      <vt:lpstr>Tema: Educação no trânsito</vt:lpstr>
      <vt:lpstr>Algumas notícias sobre o assunto </vt:lpstr>
      <vt:lpstr>Causas </vt:lpstr>
      <vt:lpstr>Importante ! </vt:lpstr>
      <vt:lpstr>Pacific Transit</vt:lpstr>
      <vt:lpstr>GitHub do projeto:    https://github.com/gabrielvieira/allegro</vt:lpstr>
      <vt:lpstr>Referências </vt:lpstr>
      <vt:lpstr>Notícias </vt:lpstr>
      <vt:lpstr>Desenvolvimento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Interativo 2</dc:title>
  <dc:creator>gabriel</dc:creator>
  <cp:lastModifiedBy>gabriel</cp:lastModifiedBy>
  <cp:revision>6</cp:revision>
  <dcterms:created xsi:type="dcterms:W3CDTF">2013-09-24T05:03:28Z</dcterms:created>
  <dcterms:modified xsi:type="dcterms:W3CDTF">2013-09-24T05:55:51Z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TC102867659990</vt:lpwstr>
  </property>
</Properties>
</file>