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Dosis Light"/>
      <p:regular r:id="rId50"/>
      <p:bold r:id="rId51"/>
    </p:embeddedFont>
    <p:embeddedFont>
      <p:font typeface="Dosis"/>
      <p:regular r:id="rId52"/>
      <p:bold r:id="rId53"/>
    </p:embeddedFont>
    <p:embeddedFont>
      <p:font typeface="Titillium Web"/>
      <p:regular r:id="rId54"/>
      <p:bold r:id="rId55"/>
      <p:italic r:id="rId56"/>
      <p:boldItalic r:id="rId57"/>
    </p:embeddedFont>
    <p:embeddedFont>
      <p:font typeface="Titillium Web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TitilliumWeb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TitilliumWeb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DosisLight-bold.fntdata"/><Relationship Id="rId50" Type="http://schemas.openxmlformats.org/officeDocument/2006/relationships/font" Target="fonts/DosisLight-regular.fntdata"/><Relationship Id="rId53" Type="http://schemas.openxmlformats.org/officeDocument/2006/relationships/font" Target="fonts/Dosis-bold.fntdata"/><Relationship Id="rId52" Type="http://schemas.openxmlformats.org/officeDocument/2006/relationships/font" Target="fonts/Dosis-regular.fntdata"/><Relationship Id="rId11" Type="http://schemas.openxmlformats.org/officeDocument/2006/relationships/slide" Target="slides/slide7.xml"/><Relationship Id="rId55" Type="http://schemas.openxmlformats.org/officeDocument/2006/relationships/font" Target="fonts/TitilliumWeb-bold.fntdata"/><Relationship Id="rId10" Type="http://schemas.openxmlformats.org/officeDocument/2006/relationships/slide" Target="slides/slide6.xml"/><Relationship Id="rId54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57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56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59" Type="http://schemas.openxmlformats.org/officeDocument/2006/relationships/font" Target="fonts/TitilliumWebLight-bold.fntdata"/><Relationship Id="rId14" Type="http://schemas.openxmlformats.org/officeDocument/2006/relationships/slide" Target="slides/slide10.xml"/><Relationship Id="rId58" Type="http://schemas.openxmlformats.org/officeDocument/2006/relationships/font" Target="fonts/TitilliumWeb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8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Shape 38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Shape 38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5" name="Shape 3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6" name="Shape 389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7" name="Shape 3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Shape 390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Shape 39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Shape 39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0" name="Shape 39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Shape 39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7" name="Shape 39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Shape 392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4" name="Shape 39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9" name="Shape 3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0" name="Shape 393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1" name="Shape 39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Shape 39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8" name="Shape 39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Shape 394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4" name="Shape 39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Shape 39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Shape 39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Shape 38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Shape 38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Shape 395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Shape 39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Shape 39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Shape 39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8" name="Shape 3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9" name="Shape 396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0" name="Shape 39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6" name="Shape 3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Shape 39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8" name="Shape 39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Shape 39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6" name="Shape 39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Shape 39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4" name="Shape 39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Shape 40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Shape 40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Shape 400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Shape 40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Shape 40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Shape 402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Shape 40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5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Shape 384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Shape 38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8" name="Shape 4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9" name="Shape 40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0" name="Shape 40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Shape 40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Shape 40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1" name="Shape 4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2" name="Shape 40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3" name="Shape 40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8" name="Shape 4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9" name="Shape 404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0" name="Shape 40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6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Shape 40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8" name="Shape 40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5" name="Shape 4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6" name="Shape 40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7" name="Shape 40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Shape 40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Shape 40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0" name="Shape 4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1" name="Shape 40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2" name="Shape 40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Shape 40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hape 409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Shape 40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Shape 385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Shape 38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4" name="Shape 4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Shape 41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6" name="Shape 4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1" name="Shape 4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2" name="Shape 411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3" name="Shape 4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8" name="Shape 4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9" name="Shape 411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0" name="Shape 4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4" name="Shape 4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5" name="Shape 41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6" name="Shape 4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5" name="Shape 413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6" name="Shape 4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Shape 414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3" name="Shape 4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Shape 38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Shape 38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3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Shape 38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5" name="Shape 38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1" name="Shape 38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Shape 387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Shape 3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Shape 388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4" name="Shape 38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Shape 11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Shape 323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Shape 323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Shape 328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Shape 328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Shape 328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Shape 329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Shape 334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Shape 334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Shape 3352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Shape 335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Shape 344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Shape 344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Shape 3454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Shape 345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Shape 349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Shape 349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Shape 349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Shape 350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80BFB7"/>
                </a:solidFill>
              </a:rPr>
              <a:t>‹#›</a:t>
            </a:fld>
            <a:endParaRPr>
              <a:solidFill>
                <a:srgbClr val="80BFB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Shape 3507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Shape 3508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Shape 3660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Shape 3661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Shape 3669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Shape 3670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Shape 382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Shape 3823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Shape 3824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Shape 3825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Shape 3826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Shape 3827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Shape 3828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Shape 3829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Shape 3830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Shape 383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Shape 528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Shape 529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Shape 530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Shape 611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Shape 730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Shape 731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Shape 940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Shape 941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Shape 1043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Shape 1045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Shape 1046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Shape 1047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Shape 1048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Shape 1128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Shape 1129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Shape 1247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Shape 1248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Shape 1249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Shape 1458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Shape 1459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Shape 1561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Shape 156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Shape 156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Shape 156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Shape 18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Shape 184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Shape 1843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Shape 1844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Shape 184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Shape 184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Shape 190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Shape 190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Shape 190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Shape 190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Shape 196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Shape 196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Shape 196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Shape 206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Shape 206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Shape 206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Shape 206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Shape 211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Shape 211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Shape 211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Shape 21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Shape 2122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Shape 2123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Shape 2124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Shape 212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Shape 212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Shape 217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Shape 218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Shape 218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Shape 218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Shape 224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Shape 224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Shape 224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Shape 224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Shape 234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Shape 234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Shape 234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Shape 234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Shape 239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Shape 239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Shape 239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Shape 239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Shape 240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Shape 2402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Shape 240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Shape 245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Shape 245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Shape 246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Shape 246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Shape 251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Shape 251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Shape 2523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Shape 252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Shape 262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Shape 262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Shape 262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Shape 262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Shape 267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Shape 267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Shape 267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Shape 267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Shape 267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Shape 2678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Shape 267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Shape 2680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Shape 2731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Shape 2732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Shape 273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Shape 2738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Shape 2794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Shape 2795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Shape 280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Shape 2801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Shape 2896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Shape 2897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Shape 2902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Shape 2903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Shape 2947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Shape 2948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Shape 2949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Shape 29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Shape 295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Shape 2956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Shape 3006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Shape 3007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Shape 3013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Shape 3014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Shape 3069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Shape 3070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Shape 307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Shape 3077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Shape 3171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Shape 3172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Shape 317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Shape 3179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Shape 3223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Shape 3224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Shape 322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‹#›</a:t>
            </a:fld>
            <a:endParaRPr sz="12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Cut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Shape 389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abordagem seria :</a:t>
            </a:r>
            <a:endParaRPr/>
          </a:p>
        </p:txBody>
      </p:sp>
      <p:sp>
        <p:nvSpPr>
          <p:cNvPr id="3893" name="Shape 389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94" name="Shape 38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98" y="2112288"/>
            <a:ext cx="6761100" cy="1756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8" name="Shape 3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" name="Shape 389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0" name="Shape 39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031" y="304800"/>
            <a:ext cx="48256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Shape 390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Reformulando nosso pensamento</a:t>
            </a:r>
            <a:endParaRPr/>
          </a:p>
        </p:txBody>
      </p:sp>
      <p:sp>
        <p:nvSpPr>
          <p:cNvPr id="3906" name="Shape 390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7" name="Shape 390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Seja x um vetor indicador de </a:t>
            </a:r>
            <a:r>
              <a:rPr i="1" lang="en"/>
              <a:t>N</a:t>
            </a:r>
            <a:r>
              <a:rPr lang="en"/>
              <a:t> dimensões tal que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i</a:t>
            </a:r>
            <a:r>
              <a:rPr lang="en"/>
              <a:t> =1 caso o nó ‘i’ esteja em A e x</a:t>
            </a:r>
            <a:r>
              <a:rPr baseline="-25000" lang="en"/>
              <a:t>i </a:t>
            </a:r>
            <a:r>
              <a:rPr lang="en"/>
              <a:t>= -1 caso o nó ‘i’ esteja em B.  E seja d(i) = ∑</a:t>
            </a:r>
            <a:r>
              <a:rPr baseline="-25000" lang="en"/>
              <a:t>j </a:t>
            </a:r>
            <a:r>
              <a:rPr lang="en"/>
              <a:t>w(i,j) o total das conexões do nó i para todos os outros nós. Sendo assim podemos reescrever nossa equação anterior para: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Shape 391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Reformulando nosso pensamento</a:t>
            </a:r>
            <a:endParaRPr/>
          </a:p>
        </p:txBody>
      </p:sp>
      <p:sp>
        <p:nvSpPr>
          <p:cNvPr id="3913" name="Shape 391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4" name="Shape 39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59" y="2078925"/>
            <a:ext cx="6686775" cy="256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Shape 391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Reformulando nosso pensamento</a:t>
            </a:r>
            <a:endParaRPr/>
          </a:p>
        </p:txBody>
      </p:sp>
      <p:sp>
        <p:nvSpPr>
          <p:cNvPr id="3920" name="Shape 392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Agora iremos transformar este problema em um problema de algebra linear, com isso definiremos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</a:t>
            </a:r>
            <a:r>
              <a:rPr lang="en"/>
              <a:t> como uma matriz diagonal </a:t>
            </a:r>
            <a:r>
              <a:rPr i="1" lang="en"/>
              <a:t>N x N </a:t>
            </a:r>
            <a:r>
              <a:rPr lang="en"/>
              <a:t> com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d(i) </a:t>
            </a:r>
            <a:r>
              <a:rPr lang="en"/>
              <a:t>em sua diagonal, e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W </a:t>
            </a:r>
            <a:r>
              <a:rPr lang="en"/>
              <a:t>como uma matriz simétrica </a:t>
            </a:r>
            <a:r>
              <a:rPr i="1" lang="en"/>
              <a:t>N x N  </a:t>
            </a:r>
            <a:r>
              <a:rPr lang="en"/>
              <a:t>com W(i,j) = w</a:t>
            </a:r>
            <a:r>
              <a:rPr baseline="-25000" lang="en"/>
              <a:t>ij</a:t>
            </a:r>
            <a:r>
              <a:rPr lang="en"/>
              <a:t>. Alem disso seja k = ∑</a:t>
            </a:r>
            <a:r>
              <a:rPr baseline="-25000" lang="en"/>
              <a:t>x(i) &gt; 0</a:t>
            </a:r>
            <a:r>
              <a:rPr lang="en"/>
              <a:t> di / ∑</a:t>
            </a:r>
            <a:r>
              <a:rPr baseline="-25000" lang="en"/>
              <a:t>i</a:t>
            </a:r>
            <a:r>
              <a:rPr lang="en"/>
              <a:t> di.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Teremos:</a:t>
            </a:r>
            <a:endParaRPr/>
          </a:p>
        </p:txBody>
      </p:sp>
      <p:sp>
        <p:nvSpPr>
          <p:cNvPr id="3921" name="Shape 39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Shape 392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Reformulando nosso pensamento</a:t>
            </a:r>
            <a:endParaRPr/>
          </a:p>
        </p:txBody>
      </p:sp>
      <p:sp>
        <p:nvSpPr>
          <p:cNvPr id="3927" name="Shape 39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8" name="Shape 39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249" y="2348650"/>
            <a:ext cx="7019225" cy="12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Shape 393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 da nova representação</a:t>
            </a:r>
            <a:endParaRPr/>
          </a:p>
        </p:txBody>
      </p:sp>
      <p:sp>
        <p:nvSpPr>
          <p:cNvPr id="3934" name="Shape 393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Vamos tentar provar passo a passo esta mudança, vamos começar com o numerador:</a:t>
            </a:r>
            <a:endParaRPr/>
          </a:p>
        </p:txBody>
      </p:sp>
      <p:sp>
        <p:nvSpPr>
          <p:cNvPr id="3935" name="Shape 393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Shape 39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1" name="Shape 3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6" y="152400"/>
            <a:ext cx="72793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Shape 394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7" name="Shape 39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56" y="98925"/>
            <a:ext cx="727930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Shape 395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 da nova representação</a:t>
            </a:r>
            <a:endParaRPr/>
          </a:p>
        </p:txBody>
      </p:sp>
      <p:sp>
        <p:nvSpPr>
          <p:cNvPr id="3953" name="Shape 3953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omo 1</a:t>
            </a:r>
            <a:r>
              <a:rPr baseline="30000" lang="en"/>
              <a:t>T</a:t>
            </a:r>
            <a:r>
              <a:rPr lang="en"/>
              <a:t>D1 apenas irá transformar D em um somatório de todos os valores da diagonal, teremos no denominador:</a:t>
            </a:r>
            <a:endParaRPr/>
          </a:p>
        </p:txBody>
      </p:sp>
      <p:sp>
        <p:nvSpPr>
          <p:cNvPr id="3954" name="Shape 395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Shape 3841"/>
          <p:cNvSpPr txBox="1"/>
          <p:nvPr>
            <p:ph idx="4294967295" type="ctrTitle"/>
          </p:nvPr>
        </p:nvSpPr>
        <p:spPr>
          <a:xfrm>
            <a:off x="3355275" y="633300"/>
            <a:ext cx="3731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Ola</a:t>
            </a:r>
            <a:r>
              <a:rPr lang="en" sz="6000"/>
              <a:t>!</a:t>
            </a:r>
            <a:endParaRPr sz="6000"/>
          </a:p>
        </p:txBody>
      </p:sp>
      <p:sp>
        <p:nvSpPr>
          <p:cNvPr id="3842" name="Shape 3842"/>
          <p:cNvSpPr txBox="1"/>
          <p:nvPr>
            <p:ph idx="4294967295" type="subTitle"/>
          </p:nvPr>
        </p:nvSpPr>
        <p:spPr>
          <a:xfrm>
            <a:off x="3319625" y="1968723"/>
            <a:ext cx="37314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Eu sou o gabriel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Estou aqui para apresentar pra vocês um pouco sobre um método de clusterização espectral.</a:t>
            </a:r>
            <a:endParaRPr b="1"/>
          </a:p>
        </p:txBody>
      </p:sp>
      <p:pic>
        <p:nvPicPr>
          <p:cNvPr descr="photo-1434030216411-0b793f4b4173.jpg" id="3843" name="Shape 3843"/>
          <p:cNvPicPr preferRelativeResize="0"/>
          <p:nvPr/>
        </p:nvPicPr>
        <p:blipFill rotWithShape="1">
          <a:blip r:embed="rId3">
            <a:alphaModFix/>
          </a:blip>
          <a:srcRect b="0" l="23367" r="21417" t="0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4" name="Shape 384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Shape 395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0" name="Shape 39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5" y="352038"/>
            <a:ext cx="7270026" cy="443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4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Shape 396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Reformulando nosso pensamento</a:t>
            </a:r>
            <a:endParaRPr/>
          </a:p>
        </p:txBody>
      </p:sp>
      <p:sp>
        <p:nvSpPr>
          <p:cNvPr id="3966" name="Shape 3966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Agora tentando melhorar nossa função de minimização vamos modificá-la mais uma vez, agora teremos b = k/1-k    e  y= (1+x) - b(1-x), ao final de todo o desenvolvimento iremos ter a seguinte correlação: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7" name="Shape 396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1" name="Shape 3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2" name="Shape 397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Reformulando nosso pensamento</a:t>
            </a:r>
            <a:endParaRPr/>
          </a:p>
        </p:txBody>
      </p:sp>
      <p:sp>
        <p:nvSpPr>
          <p:cNvPr id="3973" name="Shape 397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4" name="Shape 39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97" y="2373025"/>
            <a:ext cx="6606100" cy="9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5" name="Shape 3975"/>
          <p:cNvSpPr txBox="1"/>
          <p:nvPr>
            <p:ph idx="1" type="body"/>
          </p:nvPr>
        </p:nvSpPr>
        <p:spPr>
          <a:xfrm>
            <a:off x="1190650" y="3862800"/>
            <a:ext cx="5645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 a restrição de</a:t>
            </a:r>
            <a:r>
              <a:rPr lang="en">
                <a:solidFill>
                  <a:srgbClr val="000000"/>
                </a:solidFill>
              </a:rPr>
              <a:t> y(i) </a:t>
            </a: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∈ {1 , -</a:t>
            </a:r>
            <a:r>
              <a:rPr i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b</a:t>
            </a:r>
            <a:r>
              <a:rPr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}</a:t>
            </a:r>
            <a:r>
              <a:rPr lang="en">
                <a:solidFill>
                  <a:srgbClr val="000000"/>
                </a:solidFill>
              </a:rPr>
              <a:t> e </a:t>
            </a:r>
            <a:r>
              <a:rPr lang="en"/>
              <a:t>y</a:t>
            </a:r>
            <a:r>
              <a:rPr baseline="30000" lang="en"/>
              <a:t>T</a:t>
            </a:r>
            <a:r>
              <a:rPr lang="en"/>
              <a:t>D1 = 0 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9" name="Shape 3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0" name="Shape 398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Derivadas</a:t>
            </a:r>
            <a:endParaRPr/>
          </a:p>
        </p:txBody>
      </p:sp>
      <p:sp>
        <p:nvSpPr>
          <p:cNvPr id="3981" name="Shape 3981"/>
          <p:cNvSpPr txBox="1"/>
          <p:nvPr>
            <p:ph idx="1" type="body"/>
          </p:nvPr>
        </p:nvSpPr>
        <p:spPr>
          <a:xfrm>
            <a:off x="682650" y="1739700"/>
            <a:ext cx="30426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Minimizar  x</a:t>
            </a:r>
            <a:r>
              <a:rPr baseline="30000" lang="en"/>
              <a:t>T</a:t>
            </a:r>
            <a:r>
              <a:rPr lang="en"/>
              <a:t>A x  com restrição de x</a:t>
            </a:r>
            <a:r>
              <a:rPr baseline="30000" lang="en"/>
              <a:t>T</a:t>
            </a:r>
            <a:r>
              <a:rPr lang="en"/>
              <a:t>x = 1.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.: x</a:t>
            </a:r>
            <a:r>
              <a:rPr baseline="30000" lang="en"/>
              <a:t>T</a:t>
            </a:r>
            <a:r>
              <a:rPr lang="en"/>
              <a:t>A x = 𝜆 (x</a:t>
            </a:r>
            <a:r>
              <a:rPr baseline="30000" lang="en"/>
              <a:t>T</a:t>
            </a:r>
            <a:r>
              <a:rPr lang="en"/>
              <a:t>x-1)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𝜟 x</a:t>
            </a:r>
            <a:r>
              <a:rPr baseline="30000" lang="en"/>
              <a:t>T</a:t>
            </a:r>
            <a:r>
              <a:rPr lang="en"/>
              <a:t>A x = 𝜟 𝜆 (x</a:t>
            </a:r>
            <a:r>
              <a:rPr baseline="30000" lang="en"/>
              <a:t>T</a:t>
            </a:r>
            <a:r>
              <a:rPr lang="en"/>
              <a:t>x-1)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2Ax = 2𝜆x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Ax = 𝜆x.</a:t>
            </a:r>
            <a:endParaRPr/>
          </a:p>
        </p:txBody>
      </p:sp>
      <p:sp>
        <p:nvSpPr>
          <p:cNvPr id="3982" name="Shape 398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3" name="Shape 3983"/>
          <p:cNvSpPr txBox="1"/>
          <p:nvPr>
            <p:ph idx="1" type="body"/>
          </p:nvPr>
        </p:nvSpPr>
        <p:spPr>
          <a:xfrm>
            <a:off x="4436800" y="1739700"/>
            <a:ext cx="30426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Minimizar  y</a:t>
            </a:r>
            <a:r>
              <a:rPr baseline="30000" lang="en"/>
              <a:t>T</a:t>
            </a:r>
            <a:r>
              <a:rPr lang="en"/>
              <a:t>L y  com restrição de y</a:t>
            </a:r>
            <a:r>
              <a:rPr baseline="30000" lang="en"/>
              <a:t>T</a:t>
            </a:r>
            <a:r>
              <a:rPr lang="en"/>
              <a:t>Dy = 1.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.: y</a:t>
            </a:r>
            <a:r>
              <a:rPr baseline="30000" lang="en"/>
              <a:t>T</a:t>
            </a:r>
            <a:r>
              <a:rPr lang="en"/>
              <a:t>L y = 𝜆 (y</a:t>
            </a:r>
            <a:r>
              <a:rPr baseline="30000" lang="en"/>
              <a:t>T</a:t>
            </a:r>
            <a:r>
              <a:rPr lang="en"/>
              <a:t>Dy-1)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𝜟 y</a:t>
            </a:r>
            <a:r>
              <a:rPr baseline="30000" lang="en"/>
              <a:t>T</a:t>
            </a:r>
            <a:r>
              <a:rPr lang="en"/>
              <a:t>L y = 𝜟 𝜆 (y</a:t>
            </a:r>
            <a:r>
              <a:rPr baseline="30000" lang="en"/>
              <a:t>T</a:t>
            </a:r>
            <a:r>
              <a:rPr lang="en"/>
              <a:t>Dy-1)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2Ly = 2𝜆Dy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Ly = 𝜆Dy.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7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Shape 398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Derivadas</a:t>
            </a:r>
            <a:endParaRPr/>
          </a:p>
        </p:txBody>
      </p:sp>
      <p:sp>
        <p:nvSpPr>
          <p:cNvPr id="3989" name="Shape 3989"/>
          <p:cNvSpPr txBox="1"/>
          <p:nvPr>
            <p:ph idx="1" type="body"/>
          </p:nvPr>
        </p:nvSpPr>
        <p:spPr>
          <a:xfrm>
            <a:off x="682650" y="1739700"/>
            <a:ext cx="6796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Agora tendo L = D - W podemos escrever :</a:t>
            </a:r>
            <a:endParaRPr/>
          </a:p>
        </p:txBody>
      </p:sp>
      <p:sp>
        <p:nvSpPr>
          <p:cNvPr id="3990" name="Shape 399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91" name="Shape 39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72" y="2950950"/>
            <a:ext cx="5563975" cy="6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Shape 399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Desenvolvendo</a:t>
            </a:r>
            <a:endParaRPr/>
          </a:p>
        </p:txBody>
      </p:sp>
      <p:sp>
        <p:nvSpPr>
          <p:cNvPr id="3997" name="Shape 3997"/>
          <p:cNvSpPr txBox="1"/>
          <p:nvPr>
            <p:ph idx="1" type="body"/>
          </p:nvPr>
        </p:nvSpPr>
        <p:spPr>
          <a:xfrm>
            <a:off x="718300" y="1733550"/>
            <a:ext cx="67611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Agora para finalizar faremos uma normalização na nossa função de minimização, seja z = D</a:t>
            </a:r>
            <a:r>
              <a:rPr baseline="30000" lang="en"/>
              <a:t>1/2</a:t>
            </a:r>
            <a:r>
              <a:rPr lang="en"/>
              <a:t>y vamos ter :</a:t>
            </a:r>
            <a:endParaRPr/>
          </a:p>
        </p:txBody>
      </p:sp>
      <p:sp>
        <p:nvSpPr>
          <p:cNvPr id="3998" name="Shape 399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Shape 400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4" name="Shape 40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26" y="744625"/>
            <a:ext cx="7074751" cy="42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Desenvolvendo</a:t>
            </a:r>
            <a:endParaRPr/>
          </a:p>
        </p:txBody>
      </p:sp>
      <p:sp>
        <p:nvSpPr>
          <p:cNvPr id="4010" name="Shape 4010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Temos que  um autovetor da equação anterior é z</a:t>
            </a:r>
            <a:r>
              <a:rPr baseline="-25000" lang="en"/>
              <a:t>0</a:t>
            </a:r>
            <a:r>
              <a:rPr lang="en"/>
              <a:t> = D</a:t>
            </a:r>
            <a:r>
              <a:rPr baseline="30000" lang="en"/>
              <a:t>1/2</a:t>
            </a:r>
            <a:r>
              <a:rPr lang="en"/>
              <a:t>1 com autovalor 0 , acaba que este é autovetor associado ao menor autovalor. E como D</a:t>
            </a:r>
            <a:r>
              <a:rPr baseline="30000" lang="en"/>
              <a:t>-½</a:t>
            </a:r>
            <a:r>
              <a:rPr lang="en"/>
              <a:t>(L)D</a:t>
            </a:r>
            <a:r>
              <a:rPr baseline="30000" lang="en"/>
              <a:t>-½ </a:t>
            </a:r>
            <a:r>
              <a:rPr lang="en"/>
              <a:t>é real simétrica , todos seus autovetores são ortogonais entre si, logo 0 = z</a:t>
            </a:r>
            <a:r>
              <a:rPr baseline="-25000" lang="en"/>
              <a:t>1</a:t>
            </a:r>
            <a:r>
              <a:rPr baseline="30000" lang="en"/>
              <a:t>T</a:t>
            </a:r>
            <a:r>
              <a:rPr lang="en"/>
              <a:t>z</a:t>
            </a:r>
            <a:r>
              <a:rPr baseline="-25000" lang="en"/>
              <a:t>0</a:t>
            </a:r>
            <a:r>
              <a:rPr lang="en"/>
              <a:t> = y</a:t>
            </a:r>
            <a:r>
              <a:rPr baseline="-25000" lang="en"/>
              <a:t>1</a:t>
            </a:r>
            <a:r>
              <a:rPr baseline="30000" lang="en"/>
              <a:t>T</a:t>
            </a:r>
            <a:r>
              <a:rPr lang="en"/>
              <a:t>D1 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Proof:  z</a:t>
            </a:r>
            <a:r>
              <a:rPr baseline="-25000" lang="en"/>
              <a:t>1</a:t>
            </a:r>
            <a:r>
              <a:rPr baseline="30000" lang="en"/>
              <a:t>T</a:t>
            </a:r>
            <a:r>
              <a:rPr lang="en"/>
              <a:t>z</a:t>
            </a:r>
            <a:r>
              <a:rPr baseline="-25000" lang="en"/>
              <a:t>0</a:t>
            </a:r>
            <a:r>
              <a:rPr lang="en"/>
              <a:t> = (D</a:t>
            </a:r>
            <a:r>
              <a:rPr baseline="30000" lang="en"/>
              <a:t>1/2</a:t>
            </a:r>
            <a:r>
              <a:rPr lang="en"/>
              <a:t>y</a:t>
            </a:r>
            <a:r>
              <a:rPr baseline="-25000" lang="en"/>
              <a:t>1</a:t>
            </a:r>
            <a:r>
              <a:rPr lang="en"/>
              <a:t>)</a:t>
            </a:r>
            <a:r>
              <a:rPr baseline="30000" lang="en"/>
              <a:t>T</a:t>
            </a:r>
            <a:r>
              <a:rPr lang="en"/>
              <a:t>D</a:t>
            </a:r>
            <a:r>
              <a:rPr baseline="30000" lang="en"/>
              <a:t>1/2</a:t>
            </a:r>
            <a:r>
              <a:rPr lang="en"/>
              <a:t>1 = y</a:t>
            </a:r>
            <a:r>
              <a:rPr baseline="-25000" lang="en"/>
              <a:t>1</a:t>
            </a:r>
            <a:r>
              <a:rPr baseline="30000" lang="en"/>
              <a:t>T</a:t>
            </a:r>
            <a:r>
              <a:rPr lang="en"/>
              <a:t>D</a:t>
            </a:r>
            <a:r>
              <a:rPr baseline="30000" lang="en"/>
              <a:t>1/2</a:t>
            </a:r>
            <a:r>
              <a:rPr lang="en"/>
              <a:t>D</a:t>
            </a:r>
            <a:r>
              <a:rPr baseline="30000" lang="en"/>
              <a:t>1/2</a:t>
            </a:r>
            <a:r>
              <a:rPr lang="en"/>
              <a:t>1= y</a:t>
            </a:r>
            <a:r>
              <a:rPr baseline="-25000" lang="en"/>
              <a:t>1</a:t>
            </a:r>
            <a:r>
              <a:rPr baseline="30000" lang="en"/>
              <a:t>T</a:t>
            </a:r>
            <a:r>
              <a:rPr lang="en"/>
              <a:t>D1</a:t>
            </a:r>
            <a:endParaRPr/>
          </a:p>
        </p:txBody>
      </p:sp>
      <p:sp>
        <p:nvSpPr>
          <p:cNvPr id="4011" name="Shape 40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Shape 40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quotient</a:t>
            </a:r>
            <a:endParaRPr/>
          </a:p>
        </p:txBody>
      </p:sp>
      <p:sp>
        <p:nvSpPr>
          <p:cNvPr id="4017" name="Shape 401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Seja A uma matriz real e simétrica, com a restrição de que x é ortogonal aos seus j-1 menores autovetores o quociente x</a:t>
            </a:r>
            <a:r>
              <a:rPr baseline="30000" lang="en"/>
              <a:t>T</a:t>
            </a:r>
            <a:r>
              <a:rPr lang="en"/>
              <a:t>Ax / x</a:t>
            </a:r>
            <a:r>
              <a:rPr baseline="30000" lang="en"/>
              <a:t>T</a:t>
            </a:r>
            <a:r>
              <a:rPr lang="en"/>
              <a:t>x  é minimizado pelo próximo menor autovetor x</a:t>
            </a:r>
            <a:r>
              <a:rPr baseline="-25000" lang="en"/>
              <a:t>j </a:t>
            </a:r>
            <a:r>
              <a:rPr lang="en"/>
              <a:t>e o valor minimo é correspondente ao autovalor 𝜆</a:t>
            </a:r>
            <a:r>
              <a:rPr baseline="-25000" lang="en"/>
              <a:t>j</a:t>
            </a:r>
            <a:endParaRPr/>
          </a:p>
        </p:txBody>
      </p:sp>
      <p:sp>
        <p:nvSpPr>
          <p:cNvPr id="4018" name="Shape 40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Shape 402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Desenvolvendo</a:t>
            </a:r>
            <a:endParaRPr/>
          </a:p>
        </p:txBody>
      </p:sp>
      <p:sp>
        <p:nvSpPr>
          <p:cNvPr id="4024" name="Shape 4024"/>
          <p:cNvSpPr txBox="1"/>
          <p:nvPr>
            <p:ph idx="1" type="body"/>
          </p:nvPr>
        </p:nvSpPr>
        <p:spPr>
          <a:xfrm>
            <a:off x="718300" y="1697900"/>
            <a:ext cx="6761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Como resultado nos obtemos:</a:t>
            </a:r>
            <a:endParaRPr/>
          </a:p>
        </p:txBody>
      </p:sp>
      <p:sp>
        <p:nvSpPr>
          <p:cNvPr id="4025" name="Shape 40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6" name="Shape 40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06" y="2511625"/>
            <a:ext cx="37242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7" name="Shape 4027"/>
          <p:cNvSpPr txBox="1"/>
          <p:nvPr>
            <p:ph idx="1" type="body"/>
          </p:nvPr>
        </p:nvSpPr>
        <p:spPr>
          <a:xfrm>
            <a:off x="718300" y="3820200"/>
            <a:ext cx="67611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Assim, o segundo menor autovetor do sistema (6) será a solução real para nosso problema do melhor corte no grafo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8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Shape 3849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DO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</a:t>
            </a:r>
            <a:endParaRPr/>
          </a:p>
        </p:txBody>
      </p:sp>
      <p:sp>
        <p:nvSpPr>
          <p:cNvPr id="3850" name="Shape 3850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começar dando a ideia do problema.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1" name="Shape 4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2" name="Shape 403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CRIANDO O GRAFO</a:t>
            </a:r>
            <a:endParaRPr/>
          </a:p>
        </p:txBody>
      </p:sp>
      <p:sp>
        <p:nvSpPr>
          <p:cNvPr id="4033" name="Shape 403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mostrar aonde o gabriel ficou frustrado :)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7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Shape 403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Inicializando o grafo</a:t>
            </a:r>
            <a:endParaRPr/>
          </a:p>
        </p:txBody>
      </p:sp>
      <p:sp>
        <p:nvSpPr>
          <p:cNvPr id="4039" name="Shape 403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Nós como pixels no caso de imagens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Arestas, como as definiremos ?</a:t>
            </a:r>
            <a:endParaRPr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Função de ativação</a:t>
            </a:r>
            <a:endParaRPr/>
          </a:p>
        </p:txBody>
      </p:sp>
      <p:sp>
        <p:nvSpPr>
          <p:cNvPr id="4040" name="Shape 40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4" name="Shape 4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" name="Shape 404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Inicializando o grafo</a:t>
            </a:r>
            <a:endParaRPr/>
          </a:p>
        </p:txBody>
      </p:sp>
      <p:sp>
        <p:nvSpPr>
          <p:cNvPr id="4046" name="Shape 404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7" name="Shape 40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5" y="2302738"/>
            <a:ext cx="7225665" cy="1541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1" name="Shape 4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Shape 405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trivial</a:t>
            </a:r>
            <a:endParaRPr/>
          </a:p>
        </p:txBody>
      </p:sp>
      <p:sp>
        <p:nvSpPr>
          <p:cNvPr id="4053" name="Shape 405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54" name="Shape 40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998" y="1972000"/>
            <a:ext cx="2650175" cy="26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5" name="Shape 40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379" y="2346300"/>
            <a:ext cx="3598650" cy="20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9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Shape 406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Analise </a:t>
            </a:r>
            <a:r>
              <a:rPr lang="en"/>
              <a:t>Exemplo Trivial</a:t>
            </a:r>
            <a:endParaRPr/>
          </a:p>
        </p:txBody>
      </p:sp>
      <p:sp>
        <p:nvSpPr>
          <p:cNvPr id="4061" name="Shape 406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2" name="Shape 40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778"/>
            <a:ext cx="2592300" cy="271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3" name="Shape 40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300" y="1764650"/>
            <a:ext cx="2592300" cy="27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4" name="Shape 40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300" y="1813675"/>
            <a:ext cx="2515575" cy="27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Shape 406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do exemplo trivial</a:t>
            </a:r>
            <a:endParaRPr/>
          </a:p>
        </p:txBody>
      </p:sp>
      <p:sp>
        <p:nvSpPr>
          <p:cNvPr id="4070" name="Shape 407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71" name="Shape 40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298" y="1865050"/>
            <a:ext cx="2650175" cy="26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Shape 407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mais complexos</a:t>
            </a:r>
            <a:endParaRPr/>
          </a:p>
        </p:txBody>
      </p:sp>
      <p:sp>
        <p:nvSpPr>
          <p:cNvPr id="4077" name="Shape 407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78" name="Shape 40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298" y="1909625"/>
            <a:ext cx="2650175" cy="26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9" name="Shape 40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8823" y="1909625"/>
            <a:ext cx="2650175" cy="265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3" name="Shape 4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4" name="Shape 408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mais complexos</a:t>
            </a:r>
            <a:endParaRPr/>
          </a:p>
        </p:txBody>
      </p:sp>
      <p:sp>
        <p:nvSpPr>
          <p:cNvPr id="4085" name="Shape 408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6" name="Shape 40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6" y="1767000"/>
            <a:ext cx="33337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7" name="Shape 40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456" y="1805100"/>
            <a:ext cx="33147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Shape 409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mais complexos</a:t>
            </a:r>
            <a:endParaRPr/>
          </a:p>
        </p:txBody>
      </p:sp>
      <p:sp>
        <p:nvSpPr>
          <p:cNvPr id="4093" name="Shape 409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4" name="Shape 40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6" y="1767000"/>
            <a:ext cx="33337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5" name="Shape 40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4456" y="1805100"/>
            <a:ext cx="33147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hape 410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Exemplos mais complexos</a:t>
            </a:r>
            <a:endParaRPr/>
          </a:p>
        </p:txBody>
      </p:sp>
      <p:sp>
        <p:nvSpPr>
          <p:cNvPr id="4101" name="Shape 410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2" name="Shape 4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06" y="1767000"/>
            <a:ext cx="33337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3" name="Shape 4103"/>
          <p:cNvPicPr preferRelativeResize="0"/>
          <p:nvPr/>
        </p:nvPicPr>
        <p:blipFill rotWithShape="1">
          <a:blip r:embed="rId4">
            <a:alphaModFix/>
          </a:blip>
          <a:srcRect b="79" l="0" r="0" t="79"/>
          <a:stretch/>
        </p:blipFill>
        <p:spPr>
          <a:xfrm>
            <a:off x="4204456" y="1805100"/>
            <a:ext cx="33147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Shape 3855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Fazer a melhor divisão/corte </a:t>
            </a:r>
            <a:r>
              <a:rPr lang="en"/>
              <a:t>possível</a:t>
            </a:r>
            <a:r>
              <a:rPr lang="en"/>
              <a:t> sendo capaz de dividir dois conjuntos de dados de forma a que esses conjuntos sejam distintos.</a:t>
            </a:r>
            <a:endParaRPr/>
          </a:p>
        </p:txBody>
      </p:sp>
      <p:sp>
        <p:nvSpPr>
          <p:cNvPr id="3856" name="Shape 385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7" name="Shape 4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Shape 4108"/>
          <p:cNvSpPr txBox="1"/>
          <p:nvPr>
            <p:ph idx="4294967295" type="ctrTitle"/>
          </p:nvPr>
        </p:nvSpPr>
        <p:spPr>
          <a:xfrm>
            <a:off x="640225" y="1515075"/>
            <a:ext cx="7272300" cy="15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6</a:t>
            </a:r>
            <a:r>
              <a:rPr lang="en" sz="9600"/>
              <a:t>,368,040,000</a:t>
            </a:r>
            <a:endParaRPr sz="9600"/>
          </a:p>
        </p:txBody>
      </p:sp>
      <p:sp>
        <p:nvSpPr>
          <p:cNvPr id="4109" name="Shape 4109"/>
          <p:cNvSpPr txBox="1"/>
          <p:nvPr>
            <p:ph idx="4294967295" type="subTitle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Esta é a quantidade de numeros na matriz de uma imagem 228x350 neste método</a:t>
            </a:r>
            <a:endParaRPr/>
          </a:p>
        </p:txBody>
      </p:sp>
      <p:sp>
        <p:nvSpPr>
          <p:cNvPr id="4110" name="Shape 41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4" name="Shape 4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Shape 4115"/>
          <p:cNvSpPr txBox="1"/>
          <p:nvPr>
            <p:ph idx="4294967295" type="ctrTitle"/>
          </p:nvPr>
        </p:nvSpPr>
        <p:spPr>
          <a:xfrm>
            <a:off x="374325" y="1622025"/>
            <a:ext cx="7272300" cy="15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189 GBytes</a:t>
            </a:r>
            <a:endParaRPr sz="11000"/>
          </a:p>
        </p:txBody>
      </p:sp>
      <p:sp>
        <p:nvSpPr>
          <p:cNvPr id="4116" name="Shape 4116"/>
          <p:cNvSpPr txBox="1"/>
          <p:nvPr>
            <p:ph idx="4294967295" type="subTitle"/>
          </p:nvPr>
        </p:nvSpPr>
        <p:spPr>
          <a:xfrm>
            <a:off x="374325" y="763479"/>
            <a:ext cx="6103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Isto daria por volta de </a:t>
            </a:r>
            <a:endParaRPr/>
          </a:p>
        </p:txBody>
      </p:sp>
      <p:sp>
        <p:nvSpPr>
          <p:cNvPr id="4117" name="Shape 41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1" name="Shape 4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Shape 4122"/>
          <p:cNvSpPr txBox="1"/>
          <p:nvPr>
            <p:ph idx="4294967295" type="ctrTitle"/>
          </p:nvPr>
        </p:nvSpPr>
        <p:spPr>
          <a:xfrm>
            <a:off x="365425" y="929550"/>
            <a:ext cx="7272300" cy="32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Temos que usar uma biblioteca de matrizes esparsas</a:t>
            </a:r>
            <a:endParaRPr sz="7200"/>
          </a:p>
        </p:txBody>
      </p:sp>
      <p:sp>
        <p:nvSpPr>
          <p:cNvPr id="4123" name="Shape 41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Shape 4128"/>
          <p:cNvSpPr txBox="1"/>
          <p:nvPr>
            <p:ph idx="4294967295" type="ctrTitle"/>
          </p:nvPr>
        </p:nvSpPr>
        <p:spPr>
          <a:xfrm>
            <a:off x="685800" y="366825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718.200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4129" name="Shape 4129"/>
          <p:cNvSpPr txBox="1"/>
          <p:nvPr>
            <p:ph idx="4294967295" type="subTitle"/>
          </p:nvPr>
        </p:nvSpPr>
        <p:spPr>
          <a:xfrm>
            <a:off x="685800" y="1173800"/>
            <a:ext cx="56955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 a quantidade </a:t>
            </a:r>
            <a:r>
              <a:rPr lang="en"/>
              <a:t>máxima</a:t>
            </a:r>
            <a:r>
              <a:rPr lang="en"/>
              <a:t> de valores armazenados em uma matriz esparsa.</a:t>
            </a:r>
            <a:endParaRPr sz="2400"/>
          </a:p>
        </p:txBody>
      </p:sp>
      <p:sp>
        <p:nvSpPr>
          <p:cNvPr id="4130" name="Shape 4130"/>
          <p:cNvSpPr txBox="1"/>
          <p:nvPr>
            <p:ph idx="4294967295" type="ctrTitle"/>
          </p:nvPr>
        </p:nvSpPr>
        <p:spPr>
          <a:xfrm>
            <a:off x="685800" y="3533143"/>
            <a:ext cx="4629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1.12%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4131" name="Shape 4131"/>
          <p:cNvSpPr txBox="1"/>
          <p:nvPr>
            <p:ph idx="4294967295" type="subTitle"/>
          </p:nvPr>
        </p:nvSpPr>
        <p:spPr>
          <a:xfrm>
            <a:off x="685800" y="4268799"/>
            <a:ext cx="46293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 total de numeros da matriz original.</a:t>
            </a:r>
            <a:endParaRPr sz="2400"/>
          </a:p>
        </p:txBody>
      </p:sp>
      <p:sp>
        <p:nvSpPr>
          <p:cNvPr id="4132" name="Shape 4132"/>
          <p:cNvSpPr txBox="1"/>
          <p:nvPr>
            <p:ph idx="4294967295" type="subTitle"/>
          </p:nvPr>
        </p:nvSpPr>
        <p:spPr>
          <a:xfrm>
            <a:off x="640225" y="2363888"/>
            <a:ext cx="50271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Comparado a quantidade real, isso significa que apenas armazenaremos:</a:t>
            </a:r>
            <a:endParaRPr sz="2400"/>
          </a:p>
        </p:txBody>
      </p:sp>
      <p:sp>
        <p:nvSpPr>
          <p:cNvPr id="4133" name="Shape 413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7" name="Shape 4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8" name="Shape 413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</a:t>
            </a:r>
            <a:endParaRPr/>
          </a:p>
        </p:txBody>
      </p:sp>
      <p:sp>
        <p:nvSpPr>
          <p:cNvPr id="4139" name="Shape 413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Dificuldade de entender termos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Primeira vez implementando algo de um paper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Achar os autovalores/autovetores demorava muito.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Demorei muito tempo pra encontrar coisas basicas.</a:t>
            </a:r>
            <a:endParaRPr/>
          </a:p>
        </p:txBody>
      </p:sp>
      <p:sp>
        <p:nvSpPr>
          <p:cNvPr id="4140" name="Shape 414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4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Shape 4145"/>
          <p:cNvSpPr txBox="1"/>
          <p:nvPr>
            <p:ph idx="4294967295" type="ctrTitle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Muito Obrigado</a:t>
            </a:r>
            <a:r>
              <a:rPr lang="en" sz="6000">
                <a:solidFill>
                  <a:srgbClr val="80BFB7"/>
                </a:solidFill>
              </a:rPr>
              <a:t>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146" name="Shape 4146"/>
          <p:cNvSpPr txBox="1"/>
          <p:nvPr>
            <p:ph idx="4294967295" type="subTitle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Alguma pergunta</a:t>
            </a: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147" name="Shape 414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0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2" name="Shape 38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25" y="237188"/>
            <a:ext cx="5710000" cy="4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68" name="Shape 3868"/>
          <p:cNvPicPr preferRelativeResize="0"/>
          <p:nvPr/>
        </p:nvPicPr>
        <p:blipFill rotWithShape="1">
          <a:blip r:embed="rId3">
            <a:alphaModFix/>
          </a:blip>
          <a:srcRect b="0" l="1267" r="1267" t="0"/>
          <a:stretch/>
        </p:blipFill>
        <p:spPr>
          <a:xfrm>
            <a:off x="640225" y="237188"/>
            <a:ext cx="5710001" cy="4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Shape 387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4" name="Shape 38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75" y="215850"/>
            <a:ext cx="7278475" cy="47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8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Shape 3879"/>
          <p:cNvSpPr txBox="1"/>
          <p:nvPr>
            <p:ph type="title"/>
          </p:nvPr>
        </p:nvSpPr>
        <p:spPr>
          <a:xfrm>
            <a:off x="700475" y="7126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definir um corte como :</a:t>
            </a:r>
            <a:endParaRPr/>
          </a:p>
        </p:txBody>
      </p:sp>
      <p:sp>
        <p:nvSpPr>
          <p:cNvPr id="3880" name="Shape 388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1" name="Shape 38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49" y="1970624"/>
            <a:ext cx="6596975" cy="12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5" name="Shape 3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6" name="Shape 388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B87A1"/>
                </a:solidFill>
              </a:rPr>
              <a:t>‹#›</a:t>
            </a:fld>
            <a:endParaRPr>
              <a:solidFill>
                <a:srgbClr val="0B87A1"/>
              </a:solidFill>
            </a:endParaRPr>
          </a:p>
        </p:txBody>
      </p:sp>
      <p:pic>
        <p:nvPicPr>
          <p:cNvPr id="3887" name="Shape 38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31" y="152400"/>
            <a:ext cx="538521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