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8" r:id="rId2"/>
    <p:sldId id="447" r:id="rId3"/>
    <p:sldId id="456" r:id="rId4"/>
    <p:sldId id="448" r:id="rId5"/>
    <p:sldId id="457" r:id="rId6"/>
    <p:sldId id="458" r:id="rId7"/>
    <p:sldId id="454" r:id="rId8"/>
    <p:sldId id="449" r:id="rId9"/>
    <p:sldId id="450" r:id="rId10"/>
    <p:sldId id="455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G LUNG KE" initials="CLK" lastIdx="2" clrIdx="0">
    <p:extLst>
      <p:ext uri="{19B8F6BF-5375-455C-9EA6-DF929625EA0E}">
        <p15:presenceInfo xmlns:p15="http://schemas.microsoft.com/office/powerpoint/2012/main" userId="f73bf230352c74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99CCFF"/>
    <a:srgbClr val="0000CC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A0F61-B9C2-4679-8138-B53E4FA740C0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28596-1286-4F88-ACDE-3E0D1699A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  <a:effectLst>
            <a:outerShdw blurRad="50800" dist="50800" dir="5400000" algn="ctr" rotWithShape="0">
              <a:srgbClr val="000000">
                <a:alpha val="2000"/>
              </a:srgbClr>
            </a:outerShdw>
            <a:reflection stA="10000" endPos="65000" dist="50800" dir="5400000" sy="-100000" algn="bl" rotWithShape="0"/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11CE-2967-44FD-B4D6-EF64DF0D9B4F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6B68525-ACFB-4363-954C-9B13442CDC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086" y="5510213"/>
            <a:ext cx="1703206" cy="134778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51AB9FA-B922-4739-B915-BD681CA717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0702" y="-265067"/>
            <a:ext cx="4761389" cy="404809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9C3D3A2-C08A-4B5A-877E-92EFA3A97902}"/>
              </a:ext>
            </a:extLst>
          </p:cNvPr>
          <p:cNvCxnSpPr>
            <a:cxnSpLocks/>
          </p:cNvCxnSpPr>
          <p:nvPr userDrawn="1"/>
        </p:nvCxnSpPr>
        <p:spPr>
          <a:xfrm>
            <a:off x="1929097" y="6406487"/>
            <a:ext cx="9829622" cy="0"/>
          </a:xfrm>
          <a:prstGeom prst="line">
            <a:avLst/>
          </a:prstGeom>
          <a:ln w="101600" cmpd="thinThick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D581638-E6FE-4561-83C4-8FF08BE95F3E}"/>
              </a:ext>
            </a:extLst>
          </p:cNvPr>
          <p:cNvCxnSpPr>
            <a:cxnSpLocks/>
          </p:cNvCxnSpPr>
          <p:nvPr userDrawn="1"/>
        </p:nvCxnSpPr>
        <p:spPr>
          <a:xfrm flipV="1">
            <a:off x="99909" y="869742"/>
            <a:ext cx="12104914" cy="13117"/>
          </a:xfrm>
          <a:prstGeom prst="line">
            <a:avLst/>
          </a:prstGeom>
          <a:ln w="101600" cmpd="dbl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FC5F6612-47B9-4572-A83F-D2CFC65E64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000"/>
                    </a14:imgEffect>
                    <a14:imgEffect>
                      <a14:saturation sa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87" y="-3313"/>
            <a:ext cx="7103165" cy="674867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5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C887-91E2-4EE6-AA69-E3D3F076BED2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22E3-A6B7-4936-93B0-A34F536A455E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55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1A6C-A08F-4E54-AE9B-1848DBAF10D3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7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A432-B013-4D7B-9B26-4ED65DDC92EC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7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AF50-CBCB-4EE5-8DA2-E3BFA4AAFE3A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C46D-6158-4C7A-9B99-83BA0D7F887B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1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0417-E36B-485E-A784-CC68A2A4BB6B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2038-2499-4E7C-8A0D-15A4C2F4F644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89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3B9-B7F5-456C-BF92-9F4C42F79534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BBDE-9278-479D-B68E-12D8D58C0A1C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3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E47F-93F8-470A-9A08-531C886FC320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3828-DA22-4117-904A-82D8B861F837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7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B68-E52C-4630-A49B-81A377915892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1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43EB-471F-4E52-879A-63BD411B7587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46A-D4A2-46D1-8FF3-1CDAEAE8F5D0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1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45DD-4A04-4D97-8872-1A840B34F927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5D1E659-AB77-46DE-9C15-0137760D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337" y="1609404"/>
            <a:ext cx="7766936" cy="1646302"/>
          </a:xfrm>
          <a:ln w="28575">
            <a:solidFill>
              <a:srgbClr val="0000CC"/>
            </a:solidFill>
          </a:ln>
        </p:spPr>
        <p:txBody>
          <a:bodyPr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每週匯率概況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4">
            <a:extLst>
              <a:ext uri="{FF2B5EF4-FFF2-40B4-BE49-F238E27FC236}">
                <a16:creationId xmlns:a16="http://schemas.microsoft.com/office/drawing/2014/main" id="{88B07C32-AAA6-4EFA-926C-04368E739470}"/>
              </a:ext>
            </a:extLst>
          </p:cNvPr>
          <p:cNvSpPr txBox="1">
            <a:spLocks/>
          </p:cNvSpPr>
          <p:nvPr/>
        </p:nvSpPr>
        <p:spPr>
          <a:xfrm>
            <a:off x="5420139" y="3921908"/>
            <a:ext cx="555676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b="1" i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2022.04.07</a:t>
            </a:r>
          </a:p>
          <a:p>
            <a:pPr algn="ctr"/>
            <a:r>
              <a:rPr lang="zh-TW" altLang="en-US" sz="3600" i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sz="3600" i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i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柯慶隆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5FAD57-1786-4138-8E81-1568C9FD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892" y="6201019"/>
            <a:ext cx="683339" cy="365125"/>
          </a:xfrm>
        </p:spPr>
        <p:txBody>
          <a:bodyPr/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P</a:t>
            </a:r>
            <a:fld id="{619915CD-F98F-4F70-9096-2E94485B3293}" type="slidenum">
              <a:rPr lang="zh-TW" altLang="en-US" sz="1600" smtClean="0">
                <a:solidFill>
                  <a:srgbClr val="FF0000"/>
                </a:solidFill>
              </a:rPr>
              <a:pPr algn="ctr"/>
              <a:t>1</a:t>
            </a:fld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6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1106924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中國金融市場回顧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b="1" i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50985" y="1033669"/>
            <a:ext cx="2894580" cy="51550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本週觀察重點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上海市宣布封城，中國清零政策對全球供應鏈瓶頸問題雪上加霜。</a:t>
            </a:r>
            <a:endParaRPr lang="en-US" altLang="zh-TW" sz="28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本週初為中國清明連假，市場交易料清淡。</a:t>
            </a:r>
            <a:endParaRPr lang="en-US" altLang="zh-TW" sz="28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endParaRPr lang="zh-TW" altLang="en-US" sz="28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8FD12F-6DA8-45A3-A031-75ED1BB4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5" y="1033670"/>
            <a:ext cx="8560904" cy="51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9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961150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經濟金融情勢週報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本週觀察重點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(4/4~4/8)</a:t>
            </a:r>
            <a:endParaRPr lang="zh-TW" altLang="en-US" sz="36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50985" y="870314"/>
            <a:ext cx="11216945" cy="5885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上週市場走勢分歧。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Fed 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加速緊縮與經濟前景憂慮令美債殖利率曲線倒掛；日銀擴大購債，日債殖利率跌。歐元區高通膨且官員偏鷹談話，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ECB 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政策緊縮預期升溫令歐元升，日銀政策相對寬鬆拖累日圓走貶。俄烏情勢變化多端加劇市場震盪，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G3 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股市漲跌互現；</a:t>
            </a:r>
            <a:r>
              <a:rPr lang="zh-TW" altLang="en-US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美國釋出戰備儲油令國際油價通週重挫逾 </a:t>
            </a:r>
            <a:r>
              <a:rPr lang="en-US" altLang="zh-TW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10%</a:t>
            </a:r>
            <a:r>
              <a:rPr lang="zh-TW" altLang="en-US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b="1" dirty="0">
              <a:solidFill>
                <a:srgbClr val="0000FF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endParaRPr lang="zh-TW" altLang="en-US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美國 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3 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月新增就業人數低於市場預期，但失業率由 </a:t>
            </a:r>
            <a:r>
              <a:rPr lang="en-US" altLang="zh-TW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3.8%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下滑至 </a:t>
            </a:r>
            <a:r>
              <a:rPr lang="en-US" altLang="zh-TW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3.6%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，平均時薪月增率為 </a:t>
            </a:r>
            <a:r>
              <a:rPr lang="en-US" altLang="zh-TW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0.4%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，整體數據持續鞏固聯準會鷹派立場。惟我們持續提醒聯準會加速緊縮帶來的經濟風險。特別是俄烏戰爭拖延太久，若俄羅斯供氣量在今年減少超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30%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，將對歐元區經濟產生直接負面衝擊，最嚴重情況或令</a:t>
            </a:r>
            <a:r>
              <a:rPr lang="en-US" altLang="zh-TW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GDP </a:t>
            </a:r>
            <a:r>
              <a:rPr lang="zh-TW" altLang="en-US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減少 </a:t>
            </a:r>
            <a:r>
              <a:rPr lang="en-US" altLang="zh-TW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 </a:t>
            </a:r>
            <a:r>
              <a:rPr lang="zh-TW" altLang="en-US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個百分點。</a:t>
            </a:r>
            <a:endParaRPr lang="en-US" altLang="zh-TW" sz="2800" dirty="0">
              <a:solidFill>
                <a:srgbClr val="0000FF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0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961150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經濟金融情勢週報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本週觀察重點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(4/4~4/8)</a:t>
            </a:r>
            <a:endParaRPr lang="zh-TW" altLang="en-US" sz="36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50985" y="870314"/>
            <a:ext cx="11216945" cy="5885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 startAt="3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近來日圓貶值備受市場關注，特別是在國際通膨預期高張的大環境下，現有貨幣政策框架並無法有效穩定匯價。我們認為短期隨 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Fed 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加快緊縮步伐，</a:t>
            </a:r>
            <a:r>
              <a:rPr lang="en-US" altLang="zh-TW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Q2 </a:t>
            </a:r>
            <a:r>
              <a:rPr lang="zh-TW" altLang="en-US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美債殖利率仍有攀升空間，則日圓將具貶值壓力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；若貶勢難止，恐將促日本政府聯合 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G7 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干預；更甚者，也增添日銀加速調整貨幣政策的壓力。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 startAt="3"/>
            </a:pPr>
            <a:endParaRPr lang="zh-TW" altLang="en-US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 startAt="3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中國防疫政策持續堅持清零，經濟下行壓力不減，</a:t>
            </a:r>
            <a:r>
              <a:rPr lang="zh-TW" altLang="en-US" sz="28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預期第二季人行仍然有可能推出貨幣政策寬鬆操作，包含降準、降息、加大再貸款規模等。</a:t>
            </a:r>
          </a:p>
        </p:txBody>
      </p:sp>
    </p:spTree>
    <p:extLst>
      <p:ext uri="{BB962C8B-B14F-4D97-AF65-F5344CB8AC3E}">
        <p14:creationId xmlns:p14="http://schemas.microsoft.com/office/powerpoint/2010/main" val="294478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961150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國際焦點與金融市場展望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Ⅰ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b="1" dirty="0">
              <a:solidFill>
                <a:srgbClr val="0000FF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50985" y="1033670"/>
            <a:ext cx="11446412" cy="53538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聯準會難以成功控制通膨同時又避免經濟硬著陸：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歷史經驗顯示一旦聯邦基金利率升至超過中性水平時，經濟通常大幅下滑甚至衰退。</a:t>
            </a: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因緊縮政策將導致經濟成長大幅下滑，自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90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年代以來，當美國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GDP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季增年率下滑至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左右或以下時，聯準會就會停止升息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右下圖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；但在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70~80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年代高通膨時期，聯準會通常在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GDP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季增年率出現負成長時，才停止升息。</a:t>
            </a: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綜上研判，若年底前美國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GDP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季增年率未跌至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以下，且核心通膨仍遠高於聯準會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的目標，則聯準會將持續升息。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FOMC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會後，聯準會官員預估今年利率將升至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1.9%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，明年進一步升至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2.8%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，意味處在聯準會升降息四個階段的第二階段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上頁圖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；屆時經濟成長面臨大幅下滑甚至衰退的可能性高。近期如美國前財政部長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Summers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、前聯準會副主席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Dudley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IMF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皆表示，聯準會既要壓低通膨，又要避免經濟衰退，實現「軟著陸」的難度很高。如我們先前報告所述，從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1960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年代以來，只要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CPI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年增率超過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4%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，聯準會幾乎未曾成功將通膨控制下來且不引發經濟衰退的經驗</a:t>
            </a:r>
            <a:endParaRPr lang="en-US" altLang="zh-TW" sz="28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2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961150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國際焦點與金融市場展望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Ⅱ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b="1" dirty="0">
              <a:solidFill>
                <a:srgbClr val="0000FF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50985" y="1033670"/>
            <a:ext cx="11446412" cy="53538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倘俄羅斯之供氣量減少超過 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30%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，將對歐元區經濟產生直接負面衝擊：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料今年歐洲天然氣期貨平均價格將達€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104/MWh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、國際油價為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$105/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桶，全年通膨將飆升至接近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6%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倘俄羅斯供氣量在今年減少超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30%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，將對歐元區經濟產生直接負面衝擊，最嚴重情況或令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GDP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減少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個百分點。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endParaRPr lang="en-US" altLang="zh-TW" sz="28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961150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國際焦點與金融市場展望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Ⅲ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b="1" dirty="0">
              <a:solidFill>
                <a:srgbClr val="0000FF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50985" y="1033670"/>
            <a:ext cx="11446412" cy="53538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日圓後續若突破黑田防線，須慎防日本政府干預匯率與日銀政策調整風險；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我們是認為短期隨 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Fed 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加快緊縮步伐，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Q2 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美債殖利率仍有攀升空間，則日圓將具貶值壓力，若貶勢難止，恐將促日本政府聯合 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G7 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干預；更甚者，也增添日銀加速調整貨幣政策的壓力。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本週市場關注聯準會會議記錄，縮表細節討論將牽動債市利率</a:t>
            </a: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endParaRPr lang="en-US" altLang="zh-TW" sz="28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1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3" y="248478"/>
            <a:ext cx="10299433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國際焦點與金融市場展望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Ⅳ</a:t>
            </a:r>
            <a:r>
              <a:rPr lang="en-US" altLang="zh-TW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b="1" i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50985" y="1033670"/>
            <a:ext cx="11446412" cy="53538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本週市場關注聯準會會議記錄，縮表細節討論將牽動債市利率，是否透露的縮表細節討論方向，美債殖利率可能將恢復升勢。</a:t>
            </a:r>
            <a:endParaRPr lang="en-US" altLang="zh-TW" sz="28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6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3" y="248478"/>
            <a:ext cx="10247611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臺灣金融市場展望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50985" y="1033670"/>
            <a:ext cx="11446412" cy="53538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臺灣經濟體利率敏感度結構性提升，央行升息步調將未如美國積極。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觀望上海疫情封鎖情勢及本周權值股法說會，預期臺灣呈現股匯震盪格局。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</a:pPr>
            <a:endParaRPr lang="zh-TW" altLang="en-US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4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1106924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中國金融市場回顧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50985" y="1033670"/>
            <a:ext cx="11446412" cy="53538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行釋放流動性穩定市場預期，加上俄烏戰爭一度露出曙光，令滬指震盪收漲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2.2%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中國疫情仍嚴峻，加上經濟數據表現欠佳，令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年期公債殖利率較前週下滑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3bp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險情緒升溫，加上市場對歐元區將加速緊縮預期令美元指數走弱，令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CNY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收升</a:t>
            </a:r>
            <a:r>
              <a:rPr lang="en-US" altLang="zh-TW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0.1%</a:t>
            </a:r>
            <a:r>
              <a:rPr lang="zh-TW" altLang="en-US" sz="2800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algn="l">
              <a:buClr>
                <a:srgbClr val="FF0000"/>
              </a:buClr>
              <a:buSzPct val="125000"/>
            </a:pPr>
            <a:endParaRPr lang="zh-TW" altLang="en-US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endParaRPr lang="zh-TW" altLang="en-US" sz="2800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1475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11876</TotalTime>
  <Words>1059</Words>
  <Application>Microsoft Office PowerPoint</Application>
  <PresentationFormat>寬螢幕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標楷體</vt:lpstr>
      <vt:lpstr>Arial</vt:lpstr>
      <vt:lpstr>Calibri</vt:lpstr>
      <vt:lpstr>Trebuchet MS</vt:lpstr>
      <vt:lpstr>Wingdings</vt:lpstr>
      <vt:lpstr>Wingdings 3</vt:lpstr>
      <vt:lpstr>多面向</vt:lpstr>
      <vt:lpstr>每週匯率概況</vt:lpstr>
      <vt:lpstr>經濟金融情勢週報__本週觀察重點(4/4~4/8)</vt:lpstr>
      <vt:lpstr>經濟金融情勢週報__本週觀察重點(4/4~4/8)</vt:lpstr>
      <vt:lpstr>國際焦點與金融市場展望(Ⅰ)</vt:lpstr>
      <vt:lpstr>國際焦點與金融市場展望(Ⅱ)</vt:lpstr>
      <vt:lpstr>國際焦點與金融市場展望(Ⅲ)</vt:lpstr>
      <vt:lpstr>國際焦點與金融市場展望(Ⅳ)</vt:lpstr>
      <vt:lpstr>臺灣金融市場展望</vt:lpstr>
      <vt:lpstr>中國金融市場回顧</vt:lpstr>
      <vt:lpstr>中國金融市場回顧(續)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 LUNG KE</dc:creator>
  <cp:lastModifiedBy>CHING LUNG KE</cp:lastModifiedBy>
  <cp:revision>347</cp:revision>
  <cp:lastPrinted>2021-10-18T06:16:43Z</cp:lastPrinted>
  <dcterms:created xsi:type="dcterms:W3CDTF">2017-11-03T13:53:53Z</dcterms:created>
  <dcterms:modified xsi:type="dcterms:W3CDTF">2022-04-07T06:01:23Z</dcterms:modified>
</cp:coreProperties>
</file>