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8" r:id="rId2"/>
    <p:sldId id="359" r:id="rId3"/>
    <p:sldId id="361" r:id="rId4"/>
    <p:sldId id="357" r:id="rId5"/>
    <p:sldId id="363" r:id="rId6"/>
    <p:sldId id="362" r:id="rId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G LUNG KE" initials="CLK" lastIdx="2" clrIdx="0">
    <p:extLst>
      <p:ext uri="{19B8F6BF-5375-455C-9EA6-DF929625EA0E}">
        <p15:presenceInfo xmlns:p15="http://schemas.microsoft.com/office/powerpoint/2012/main" userId="f73bf230352c74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0000CC"/>
    <a:srgbClr val="3366FF"/>
    <a:srgbClr val="00CC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A0F61-B9C2-4679-8138-B53E4FA740C0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28596-1286-4F88-ACDE-3E0D1699A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1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11CE-2967-44FD-B4D6-EF64DF0D9B4F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B68525-ACFB-4363-954C-9B13442CD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087" y="5510214"/>
            <a:ext cx="1703205" cy="134778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51AB9FA-B922-4739-B915-BD681CA717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0703" y="-265066"/>
            <a:ext cx="4761388" cy="404809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9C3D3A2-C08A-4B5A-877E-92EFA3A97902}"/>
              </a:ext>
            </a:extLst>
          </p:cNvPr>
          <p:cNvCxnSpPr>
            <a:cxnSpLocks/>
          </p:cNvCxnSpPr>
          <p:nvPr userDrawn="1"/>
        </p:nvCxnSpPr>
        <p:spPr>
          <a:xfrm>
            <a:off x="1929097" y="6406487"/>
            <a:ext cx="9829621" cy="0"/>
          </a:xfrm>
          <a:prstGeom prst="line">
            <a:avLst/>
          </a:prstGeom>
          <a:ln w="101600" cmpd="thinThick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D581638-E6FE-4561-83C4-8FF08BE95F3E}"/>
              </a:ext>
            </a:extLst>
          </p:cNvPr>
          <p:cNvCxnSpPr>
            <a:cxnSpLocks/>
          </p:cNvCxnSpPr>
          <p:nvPr userDrawn="1"/>
        </p:nvCxnSpPr>
        <p:spPr>
          <a:xfrm flipV="1">
            <a:off x="99909" y="869743"/>
            <a:ext cx="12104914" cy="13117"/>
          </a:xfrm>
          <a:prstGeom prst="line">
            <a:avLst/>
          </a:prstGeom>
          <a:ln w="101600" cmpd="dbl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C887-91E2-4EE6-AA69-E3D3F076BED2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22E3-A6B7-4936-93B0-A34F536A455E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55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1A6C-A08F-4E54-AE9B-1848DBAF10D3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7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A432-B013-4D7B-9B26-4ED65DDC92EC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7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AF50-CBCB-4EE5-8DA2-E3BFA4AAFE3A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C46D-6158-4C7A-9B99-83BA0D7F887B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1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49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0417-E36B-485E-A784-CC68A2A4BB6B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2038-2499-4E7C-8A0D-15A4C2F4F644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89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3B9-B7F5-456C-BF92-9F4C42F79534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BBDE-9278-479D-B68E-12D8D58C0A1C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E47F-93F8-470A-9A08-531C886FC320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3828-DA22-4117-904A-82D8B861F837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7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B68-E52C-4630-A49B-81A377915892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069" indent="0">
              <a:buNone/>
              <a:defRPr sz="1401"/>
            </a:lvl2pPr>
            <a:lvl3pPr marL="914138" indent="0">
              <a:buNone/>
              <a:defRPr sz="1200"/>
            </a:lvl3pPr>
            <a:lvl4pPr marL="1371206" indent="0">
              <a:buNone/>
              <a:defRPr sz="1001"/>
            </a:lvl4pPr>
            <a:lvl5pPr marL="1828274" indent="0">
              <a:buNone/>
              <a:defRPr sz="1001"/>
            </a:lvl5pPr>
            <a:lvl6pPr marL="2285342" indent="0">
              <a:buNone/>
              <a:defRPr sz="1001"/>
            </a:lvl6pPr>
            <a:lvl7pPr marL="2742411" indent="0">
              <a:buNone/>
              <a:defRPr sz="1001"/>
            </a:lvl7pPr>
            <a:lvl8pPr marL="3199480" indent="0">
              <a:buNone/>
              <a:defRPr sz="1001"/>
            </a:lvl8pPr>
            <a:lvl9pPr marL="3656549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43EB-471F-4E52-879A-63BD411B7587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46A-D4A2-46D1-8FF3-1CDAEAE8F5D0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1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45DD-4A04-4D97-8872-1A840B34F927}" type="datetime1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5D1E659-AB77-46DE-9C15-0137760D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337" y="1609404"/>
            <a:ext cx="7766936" cy="2657796"/>
          </a:xfrm>
          <a:ln w="28575">
            <a:solidFill>
              <a:srgbClr val="0000CC"/>
            </a:solidFill>
          </a:ln>
        </p:spPr>
        <p:txBody>
          <a:bodyPr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定艙、放單</a:t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流程與申請表單規範</a:t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宣導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4">
            <a:extLst>
              <a:ext uri="{FF2B5EF4-FFF2-40B4-BE49-F238E27FC236}">
                <a16:creationId xmlns:a16="http://schemas.microsoft.com/office/drawing/2014/main" id="{88B07C32-AAA6-4EFA-926C-04368E739470}"/>
              </a:ext>
            </a:extLst>
          </p:cNvPr>
          <p:cNvSpPr txBox="1">
            <a:spLocks/>
          </p:cNvSpPr>
          <p:nvPr/>
        </p:nvSpPr>
        <p:spPr>
          <a:xfrm>
            <a:off x="5420139" y="3921908"/>
            <a:ext cx="5556767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b="1" i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2022.03.29</a:t>
            </a:r>
          </a:p>
          <a:p>
            <a:pPr algn="ctr"/>
            <a:r>
              <a:rPr lang="zh-TW" altLang="en-US" sz="3600" i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3600" i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i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柯慶隆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5FAD57-1786-4138-8E81-1568C9F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892" y="6201019"/>
            <a:ext cx="683339" cy="365125"/>
          </a:xfrm>
        </p:spPr>
        <p:txBody>
          <a:bodyPr/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P</a:t>
            </a:r>
            <a:fld id="{619915CD-F98F-4F70-9096-2E94485B3293}" type="slidenum">
              <a:rPr lang="zh-TW" altLang="en-US" sz="1600" smtClean="0">
                <a:solidFill>
                  <a:srgbClr val="FF0000"/>
                </a:solidFill>
              </a:rPr>
              <a:pPr algn="ctr"/>
              <a:t>1</a:t>
            </a:fld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6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116167"/>
            <a:ext cx="5353878" cy="621836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新表單管理與規則</a:t>
            </a:r>
          </a:p>
        </p:txBody>
      </p:sp>
      <p:sp>
        <p:nvSpPr>
          <p:cNvPr id="39" name="副標題 3">
            <a:extLst>
              <a:ext uri="{FF2B5EF4-FFF2-40B4-BE49-F238E27FC236}">
                <a16:creationId xmlns:a16="http://schemas.microsoft.com/office/drawing/2014/main" id="{B3CCFFA4-80CA-4495-9CE1-E3884F9FE6BC}"/>
              </a:ext>
            </a:extLst>
          </p:cNvPr>
          <p:cNvSpPr txBox="1">
            <a:spLocks/>
          </p:cNvSpPr>
          <p:nvPr/>
        </p:nvSpPr>
        <p:spPr>
          <a:xfrm>
            <a:off x="318052" y="3804162"/>
            <a:ext cx="11595652" cy="25966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提單正常程序</a:t>
            </a:r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合乎財務收到貨款入戶款項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前台業務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中台船務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→電放或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DHL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正本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定艙正常程序：中台依照前一周計畫表審核財務提供交易條件合乎者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WYL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出貨通知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目的地非敏感地區者，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中台即展開定艙作業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3D8CD35-AA91-43DD-B18B-83200351E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05180"/>
              </p:ext>
            </p:extLst>
          </p:nvPr>
        </p:nvGraphicFramePr>
        <p:xfrm>
          <a:off x="318052" y="1066800"/>
          <a:ext cx="11595652" cy="2444625"/>
        </p:xfrm>
        <a:graphic>
          <a:graphicData uri="http://schemas.openxmlformats.org/drawingml/2006/table">
            <a:tbl>
              <a:tblPr firstRow="1" firstCol="1" bandRow="1"/>
              <a:tblGrid>
                <a:gridCol w="2707410">
                  <a:extLst>
                    <a:ext uri="{9D8B030D-6E8A-4147-A177-3AD203B41FA5}">
                      <a16:colId xmlns:a16="http://schemas.microsoft.com/office/drawing/2014/main" val="2753827964"/>
                    </a:ext>
                  </a:extLst>
                </a:gridCol>
                <a:gridCol w="2352158">
                  <a:extLst>
                    <a:ext uri="{9D8B030D-6E8A-4147-A177-3AD203B41FA5}">
                      <a16:colId xmlns:a16="http://schemas.microsoft.com/office/drawing/2014/main" val="514376641"/>
                    </a:ext>
                  </a:extLst>
                </a:gridCol>
                <a:gridCol w="3682965">
                  <a:extLst>
                    <a:ext uri="{9D8B030D-6E8A-4147-A177-3AD203B41FA5}">
                      <a16:colId xmlns:a16="http://schemas.microsoft.com/office/drawing/2014/main" val="2195655645"/>
                    </a:ext>
                  </a:extLst>
                </a:gridCol>
                <a:gridCol w="2853119">
                  <a:extLst>
                    <a:ext uri="{9D8B030D-6E8A-4147-A177-3AD203B41FA5}">
                      <a16:colId xmlns:a16="http://schemas.microsoft.com/office/drawing/2014/main" val="4063786650"/>
                    </a:ext>
                  </a:extLst>
                </a:gridCol>
              </a:tblGrid>
              <a:tr h="399245">
                <a:tc>
                  <a:txBody>
                    <a:bodyPr/>
                    <a:lstStyle/>
                    <a:p>
                      <a:pPr algn="ctr"/>
                      <a:r>
                        <a:rPr lang="zh-TW" sz="2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流程名稱</a:t>
                      </a:r>
                      <a:endParaRPr lang="zh-TW" sz="28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8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正常程序</a:t>
                      </a:r>
                      <a:endParaRPr lang="zh-TW" sz="28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8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非正常程序</a:t>
                      </a:r>
                      <a:endParaRPr lang="zh-TW" sz="28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8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必要程序</a:t>
                      </a:r>
                      <a:endParaRPr lang="zh-TW" sz="28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73975"/>
                  </a:ext>
                </a:extLst>
              </a:tr>
              <a:tr h="798490">
                <a:tc>
                  <a:txBody>
                    <a:bodyPr/>
                    <a:lstStyle/>
                    <a:p>
                      <a:r>
                        <a:rPr lang="zh-TW" sz="2800" b="1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郵寄正本提單、電放提單</a:t>
                      </a:r>
                      <a:endParaRPr lang="zh-TW" sz="28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無須更動</a:t>
                      </a:r>
                      <a:endParaRPr lang="zh-TW" sz="2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lvl="0" indent="-457200">
                        <a:buClr>
                          <a:srgbClr val="0000CC"/>
                        </a:buClr>
                        <a:buSzPct val="100000"/>
                        <a:buFont typeface="Wingdings" panose="05000000000000000000" pitchFamily="2" charset="2"/>
                        <a:buChar char="Ø"/>
                      </a:pPr>
                      <a:r>
                        <a:rPr lang="zh-TW" sz="2800" b="1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未達收款條件</a:t>
                      </a:r>
                      <a:r>
                        <a:rPr lang="en-US" sz="2800" b="1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2800" b="1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訂金、</a:t>
                      </a:r>
                      <a:r>
                        <a:rPr lang="en-US" sz="2800" b="1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L/C</a:t>
                      </a:r>
                      <a:r>
                        <a:rPr lang="zh-TW" altLang="en-US" sz="2800" b="1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、尾款</a:t>
                      </a:r>
                      <a:r>
                        <a:rPr lang="en-US" sz="2800" b="1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800" b="1" kern="1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>
                        <a:buClr>
                          <a:srgbClr val="0000CC"/>
                        </a:buClr>
                        <a:buSzPct val="100000"/>
                        <a:buFont typeface="Wingdings" panose="05000000000000000000" pitchFamily="2" charset="2"/>
                        <a:buChar char="Ø"/>
                      </a:pPr>
                      <a:r>
                        <a:rPr lang="zh-TW" sz="2800" b="1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僅有水單</a:t>
                      </a:r>
                      <a:endParaRPr lang="zh-TW" sz="2800" b="1" kern="1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sz="2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填寫申請表格呈送權責單位</a:t>
                      </a:r>
                      <a:endParaRPr lang="zh-TW" sz="2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4737"/>
                  </a:ext>
                </a:extLst>
              </a:tr>
              <a:tr h="1164465">
                <a:tc>
                  <a:txBody>
                    <a:bodyPr/>
                    <a:lstStyle/>
                    <a:p>
                      <a:r>
                        <a:rPr lang="zh-TW" altLang="en-US" sz="2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例外</a:t>
                      </a:r>
                      <a:r>
                        <a:rPr lang="zh-TW" sz="2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定艙程序</a:t>
                      </a:r>
                      <a:endParaRPr lang="zh-TW" sz="2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2800" b="1" kern="10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無須更動</a:t>
                      </a:r>
                      <a:endParaRPr lang="zh-TW" sz="2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6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5" y="126317"/>
            <a:ext cx="5353878" cy="621836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水單與例外管理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624364A8-A94E-4E4C-A922-F0BCF481F9F6}"/>
              </a:ext>
            </a:extLst>
          </p:cNvPr>
          <p:cNvSpPr txBox="1">
            <a:spLocks/>
          </p:cNvSpPr>
          <p:nvPr/>
        </p:nvSpPr>
        <p:spPr>
          <a:xfrm>
            <a:off x="834886" y="1245705"/>
            <a:ext cx="10681253" cy="41974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僅有水單作業</a:t>
            </a:r>
            <a:r>
              <a:rPr lang="zh-TW" altLang="en-US" sz="3600" b="1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業務收到客戶匯款水單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通知財務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前台業務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中台船務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→電放或</a:t>
            </a:r>
            <a:r>
              <a:rPr lang="en-US" altLang="zh-TW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DHL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zh-TW" altLang="en-US" sz="36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TW" altLang="en-US" sz="36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請業務填寫提單申請書」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；依程序呈報核准後始得放行。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25000"/>
            </a:pP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25000"/>
            </a:pP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例外管理</a:t>
            </a:r>
            <a:r>
              <a:rPr lang="zh-TW" altLang="en-US" sz="3600" b="1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未達收款條件必須電放或</a:t>
            </a:r>
            <a:r>
              <a:rPr lang="en-US" altLang="zh-TW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DHL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者，請業務述明理由</a:t>
            </a:r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TW" altLang="en-US" sz="32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填寫提單申請書」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；依程序呈報核准後始得放行。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25000"/>
            </a:pPr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1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91" y="391814"/>
            <a:ext cx="4492487" cy="621836"/>
          </a:xfrm>
        </p:spPr>
        <p:txBody>
          <a:bodyPr/>
          <a:lstStyle/>
          <a:p>
            <a:pPr algn="l"/>
            <a:r>
              <a:rPr lang="en-US" altLang="zh-TW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B/L</a:t>
            </a:r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之水單與例外管理</a:t>
            </a:r>
            <a:br>
              <a:rPr lang="en-US" altLang="zh-TW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DDD7EED-5F20-4125-B067-36D4F0DAEED3}"/>
              </a:ext>
            </a:extLst>
          </p:cNvPr>
          <p:cNvSpPr/>
          <p:nvPr/>
        </p:nvSpPr>
        <p:spPr>
          <a:xfrm>
            <a:off x="4146091" y="168738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(1</a:t>
            </a:r>
            <a:r>
              <a:rPr lang="en-US" altLang="zh-TW" sz="1801" baseline="30000" dirty="0">
                <a:solidFill>
                  <a:schemeClr val="tx1"/>
                </a:solidFill>
              </a:rPr>
              <a:t>st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業務提出申請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11AB0124-512B-4609-9923-4E54F99F83EC}"/>
              </a:ext>
            </a:extLst>
          </p:cNvPr>
          <p:cNvSpPr/>
          <p:nvPr/>
        </p:nvSpPr>
        <p:spPr>
          <a:xfrm>
            <a:off x="7427742" y="118249"/>
            <a:ext cx="3742005" cy="916212"/>
          </a:xfrm>
          <a:prstGeom prst="wedgeRoundRectCallout">
            <a:avLst>
              <a:gd name="adj1" fmla="val -69356"/>
              <a:gd name="adj2" fmla="val -1025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請確認</a:t>
            </a:r>
            <a:endParaRPr lang="en-US" altLang="zh-TW" sz="1801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過往收款條件履行經驗與情況、外部評等、是否常態積欠貨款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312ED1-9C5E-45F8-8E7B-6B71943875F7}"/>
              </a:ext>
            </a:extLst>
          </p:cNvPr>
          <p:cNvSpPr/>
          <p:nvPr/>
        </p:nvSpPr>
        <p:spPr>
          <a:xfrm>
            <a:off x="4146091" y="1187497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(2</a:t>
            </a:r>
            <a:r>
              <a:rPr lang="en-US" altLang="zh-TW" sz="1801" baseline="30000" dirty="0">
                <a:solidFill>
                  <a:schemeClr val="tx1"/>
                </a:solidFill>
              </a:rPr>
              <a:t>nd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船務確認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2F41F8D1-E3D6-4972-9C9D-6CE33B3EF373}"/>
              </a:ext>
            </a:extLst>
          </p:cNvPr>
          <p:cNvSpPr/>
          <p:nvPr/>
        </p:nvSpPr>
        <p:spPr>
          <a:xfrm>
            <a:off x="7427744" y="1270126"/>
            <a:ext cx="3742005" cy="605292"/>
          </a:xfrm>
          <a:prstGeom prst="wedgeRoundRectCallout">
            <a:avLst>
              <a:gd name="adj1" fmla="val -69098"/>
              <a:gd name="adj2" fmla="val -1044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確認</a:t>
            </a:r>
            <a:r>
              <a:rPr lang="en-US" altLang="zh-TW" sz="1801" b="1" dirty="0">
                <a:solidFill>
                  <a:schemeClr val="tx1"/>
                </a:solidFill>
              </a:rPr>
              <a:t>PI</a:t>
            </a:r>
            <a:r>
              <a:rPr lang="zh-TW" altLang="en-US" sz="1801" b="1" dirty="0">
                <a:solidFill>
                  <a:schemeClr val="tx1"/>
                </a:solidFill>
              </a:rPr>
              <a:t>、</a:t>
            </a:r>
            <a:r>
              <a:rPr lang="en-US" altLang="zh-TW" sz="1801" b="1" dirty="0">
                <a:solidFill>
                  <a:schemeClr val="tx1"/>
                </a:solidFill>
              </a:rPr>
              <a:t>CI</a:t>
            </a:r>
            <a:r>
              <a:rPr lang="zh-TW" altLang="en-US" sz="1801" b="1" dirty="0">
                <a:solidFill>
                  <a:schemeClr val="tx1"/>
                </a:solidFill>
              </a:rPr>
              <a:t>、</a:t>
            </a:r>
            <a:r>
              <a:rPr lang="en-US" altLang="zh-TW" sz="1801" b="1" dirty="0">
                <a:solidFill>
                  <a:schemeClr val="tx1"/>
                </a:solidFill>
              </a:rPr>
              <a:t>ETD</a:t>
            </a:r>
            <a:r>
              <a:rPr lang="zh-TW" altLang="en-US" sz="1801" b="1" dirty="0">
                <a:solidFill>
                  <a:schemeClr val="tx1"/>
                </a:solidFill>
              </a:rPr>
              <a:t>船期正確否</a:t>
            </a:r>
            <a:endParaRPr lang="en-US" altLang="zh-TW" sz="1801" b="1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E430DD5-3C69-4F18-9CDF-121834E4B114}"/>
              </a:ext>
            </a:extLst>
          </p:cNvPr>
          <p:cNvSpPr/>
          <p:nvPr/>
        </p:nvSpPr>
        <p:spPr>
          <a:xfrm>
            <a:off x="4169650" y="2190030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(3</a:t>
            </a:r>
            <a:r>
              <a:rPr lang="en-US" altLang="zh-TW" sz="1801" baseline="30000" dirty="0">
                <a:solidFill>
                  <a:schemeClr val="tx1"/>
                </a:solidFill>
              </a:rPr>
              <a:t>rd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業務主管核章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A6AEEE02-00A7-41FE-89D1-C633ED917C09}"/>
              </a:ext>
            </a:extLst>
          </p:cNvPr>
          <p:cNvSpPr/>
          <p:nvPr/>
        </p:nvSpPr>
        <p:spPr>
          <a:xfrm>
            <a:off x="4169650" y="3076089"/>
            <a:ext cx="2584174" cy="1135234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(4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財務主管核批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05C76-9CB2-4EC9-8587-531B0A748E8C}"/>
              </a:ext>
            </a:extLst>
          </p:cNvPr>
          <p:cNvSpPr/>
          <p:nvPr/>
        </p:nvSpPr>
        <p:spPr>
          <a:xfrm>
            <a:off x="4169650" y="4475543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(5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總經理核准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5" name="流程圖: 多重文件 4">
            <a:extLst>
              <a:ext uri="{FF2B5EF4-FFF2-40B4-BE49-F238E27FC236}">
                <a16:creationId xmlns:a16="http://schemas.microsoft.com/office/drawing/2014/main" id="{AFAF9D7D-EF5D-4C73-A5ED-C1232903A02C}"/>
              </a:ext>
            </a:extLst>
          </p:cNvPr>
          <p:cNvSpPr/>
          <p:nvPr/>
        </p:nvSpPr>
        <p:spPr>
          <a:xfrm>
            <a:off x="4169651" y="5496082"/>
            <a:ext cx="2560613" cy="119318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(6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進入交付提單程序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0ED1CE-241A-4B04-8943-9DA26B004988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38178" y="790574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61FB3DD-1CEB-4C09-A047-47C047C411E7}"/>
              </a:ext>
            </a:extLst>
          </p:cNvPr>
          <p:cNvCxnSpPr/>
          <p:nvPr/>
        </p:nvCxnSpPr>
        <p:spPr>
          <a:xfrm>
            <a:off x="5457948" y="1809333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66812E6-6949-44E5-B800-DD49AF3A6B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61737" y="2811867"/>
            <a:ext cx="17426" cy="264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51FE0B-9BAA-4455-BE66-89C07ABDD1A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438177" y="4211323"/>
            <a:ext cx="23561" cy="264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397289-8CBA-430B-BD4F-C5DAD053F3A8}"/>
              </a:ext>
            </a:extLst>
          </p:cNvPr>
          <p:cNvCxnSpPr/>
          <p:nvPr/>
        </p:nvCxnSpPr>
        <p:spPr>
          <a:xfrm>
            <a:off x="5438178" y="5099159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57A178-F1A6-4D38-B02F-2FAEC3C22D5B}"/>
              </a:ext>
            </a:extLst>
          </p:cNvPr>
          <p:cNvSpPr txBox="1"/>
          <p:nvPr/>
        </p:nvSpPr>
        <p:spPr>
          <a:xfrm>
            <a:off x="5503275" y="2773105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7406022-55F1-4135-8058-14DBFF6EDBA3}"/>
              </a:ext>
            </a:extLst>
          </p:cNvPr>
          <p:cNvSpPr txBox="1"/>
          <p:nvPr/>
        </p:nvSpPr>
        <p:spPr>
          <a:xfrm>
            <a:off x="5503275" y="4076842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87C3B17-37F6-47F6-8C8D-E0A018D35017}"/>
              </a:ext>
            </a:extLst>
          </p:cNvPr>
          <p:cNvSpPr txBox="1"/>
          <p:nvPr/>
        </p:nvSpPr>
        <p:spPr>
          <a:xfrm>
            <a:off x="5503275" y="5081302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98BA9701-B2CE-4748-AD17-97F45E4410D3}"/>
              </a:ext>
            </a:extLst>
          </p:cNvPr>
          <p:cNvSpPr/>
          <p:nvPr/>
        </p:nvSpPr>
        <p:spPr>
          <a:xfrm>
            <a:off x="7537940" y="3142439"/>
            <a:ext cx="3742005" cy="1068884"/>
          </a:xfrm>
          <a:prstGeom prst="wedgeRoundRectCallout">
            <a:avLst>
              <a:gd name="adj1" fmla="val -71612"/>
              <a:gd name="adj2" fmla="val -10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801" b="1" dirty="0">
                <a:solidFill>
                  <a:schemeClr val="tx1"/>
                </a:solidFill>
              </a:rPr>
              <a:t>資源整合；</a:t>
            </a:r>
            <a:endParaRPr lang="en-US" altLang="zh-TW" sz="1801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考量自有資金水位、銀行額度充足否、</a:t>
            </a:r>
            <a:r>
              <a:rPr lang="en-US" altLang="zh-TW" sz="1801" b="1" dirty="0">
                <a:solidFill>
                  <a:schemeClr val="tx1"/>
                </a:solidFill>
              </a:rPr>
              <a:t>AML</a:t>
            </a:r>
            <a:r>
              <a:rPr lang="zh-TW" altLang="en-US" sz="1801" b="1" dirty="0">
                <a:solidFill>
                  <a:schemeClr val="tx1"/>
                </a:solidFill>
              </a:rPr>
              <a:t>、過往履約情況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4803A2FD-3909-4A3B-A0BA-D5D3C0A902F2}"/>
              </a:ext>
            </a:extLst>
          </p:cNvPr>
          <p:cNvCxnSpPr>
            <a:endCxn id="2" idx="1"/>
          </p:cNvCxnSpPr>
          <p:nvPr/>
        </p:nvCxnSpPr>
        <p:spPr>
          <a:xfrm rot="16200000" flipV="1">
            <a:off x="1873364" y="2752382"/>
            <a:ext cx="4569013" cy="23561"/>
          </a:xfrm>
          <a:prstGeom prst="bentConnector4">
            <a:avLst>
              <a:gd name="adj1" fmla="val 6880"/>
              <a:gd name="adj2" fmla="val 45334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0A9326-7F0B-4E6D-B616-F130AFFE70A6}"/>
              </a:ext>
            </a:extLst>
          </p:cNvPr>
          <p:cNvSpPr txBox="1"/>
          <p:nvPr/>
        </p:nvSpPr>
        <p:spPr>
          <a:xfrm>
            <a:off x="3552293" y="4411163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44EDE48-FFCB-4C40-B218-A573294B2BE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37095" y="3643704"/>
            <a:ext cx="1032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F0E7B2A-A710-49B4-A936-D9035F73D920}"/>
              </a:ext>
            </a:extLst>
          </p:cNvPr>
          <p:cNvCxnSpPr>
            <a:cxnSpLocks/>
          </p:cNvCxnSpPr>
          <p:nvPr/>
        </p:nvCxnSpPr>
        <p:spPr>
          <a:xfrm flipH="1">
            <a:off x="3137096" y="2500947"/>
            <a:ext cx="10207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副標題 3">
            <a:extLst>
              <a:ext uri="{FF2B5EF4-FFF2-40B4-BE49-F238E27FC236}">
                <a16:creationId xmlns:a16="http://schemas.microsoft.com/office/drawing/2014/main" id="{B3CCFFA4-80CA-4495-9CE1-E3884F9FE6BC}"/>
              </a:ext>
            </a:extLst>
          </p:cNvPr>
          <p:cNvSpPr txBox="1">
            <a:spLocks/>
          </p:cNvSpPr>
          <p:nvPr/>
        </p:nvSpPr>
        <p:spPr>
          <a:xfrm>
            <a:off x="327355" y="1034458"/>
            <a:ext cx="2569980" cy="49865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業務接受退件後補件理由</a:t>
            </a:r>
            <a:r>
              <a:rPr lang="en-US" altLang="zh-TW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修訂錯誤與漏記事項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強調爭取的積極理由；如客戶重要程度、急單以維護</a:t>
            </a:r>
            <a:r>
              <a:rPr lang="en-US" altLang="zh-TW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Relation </a:t>
            </a: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、履約良好客戶，偶發事件予以融通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重新再跑一趟流程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05BC9-385E-443D-B9B5-CFC92DD71AF5}"/>
              </a:ext>
            </a:extLst>
          </p:cNvPr>
          <p:cNvSpPr txBox="1"/>
          <p:nvPr/>
        </p:nvSpPr>
        <p:spPr>
          <a:xfrm>
            <a:off x="3552293" y="2206255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4A71839-0F3C-444F-B94C-FA496D85E196}"/>
              </a:ext>
            </a:extLst>
          </p:cNvPr>
          <p:cNvSpPr txBox="1"/>
          <p:nvPr/>
        </p:nvSpPr>
        <p:spPr>
          <a:xfrm>
            <a:off x="3606484" y="3343048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F4ABD57-E634-40D6-8700-2002BA317D9E}"/>
              </a:ext>
            </a:extLst>
          </p:cNvPr>
          <p:cNvSpPr txBox="1"/>
          <p:nvPr/>
        </p:nvSpPr>
        <p:spPr>
          <a:xfrm>
            <a:off x="3033113" y="665127"/>
            <a:ext cx="1107996" cy="646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1" b="1" dirty="0">
                <a:solidFill>
                  <a:srgbClr val="FF0000"/>
                </a:solidFill>
              </a:rPr>
              <a:t>退回前台</a:t>
            </a:r>
            <a:endParaRPr lang="en-US" altLang="zh-TW" sz="1801" b="1" dirty="0">
              <a:solidFill>
                <a:srgbClr val="FF0000"/>
              </a:solidFill>
            </a:endParaRPr>
          </a:p>
          <a:p>
            <a:r>
              <a:rPr lang="zh-TW" altLang="en-US" sz="1801" b="1" dirty="0">
                <a:solidFill>
                  <a:srgbClr val="FF0000"/>
                </a:solidFill>
              </a:rPr>
              <a:t>重新申請</a:t>
            </a:r>
          </a:p>
        </p:txBody>
      </p:sp>
    </p:spTree>
    <p:extLst>
      <p:ext uri="{BB962C8B-B14F-4D97-AF65-F5344CB8AC3E}">
        <p14:creationId xmlns:p14="http://schemas.microsoft.com/office/powerpoint/2010/main" val="8366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5" y="126317"/>
            <a:ext cx="5353878" cy="621836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例外定艙程序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624364A8-A94E-4E4C-A922-F0BCF481F9F6}"/>
              </a:ext>
            </a:extLst>
          </p:cNvPr>
          <p:cNvSpPr txBox="1">
            <a:spLocks/>
          </p:cNvSpPr>
          <p:nvPr/>
        </p:nvSpPr>
        <p:spPr>
          <a:xfrm>
            <a:off x="834886" y="1245705"/>
            <a:ext cx="10681253" cy="41974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非正常定艙程序：中台依照前一周計畫表審核財務提供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不合乎交易條件者 </a:t>
            </a:r>
            <a:r>
              <a:rPr lang="en-US" altLang="zh-TW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非</a:t>
            </a:r>
            <a:r>
              <a:rPr lang="en-US" altLang="zh-TW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WYL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出貨通知 </a:t>
            </a:r>
            <a:r>
              <a:rPr lang="en-US" altLang="zh-TW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目的地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敏感地區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者，請前台業務啟動例外定艙程序申請作業</a:t>
            </a:r>
          </a:p>
          <a:p>
            <a:pPr algn="l">
              <a:buClr>
                <a:srgbClr val="FF0000"/>
              </a:buClr>
              <a:buSzPct val="125000"/>
            </a:pPr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091" y="391814"/>
            <a:ext cx="4492487" cy="621836"/>
          </a:xfrm>
        </p:spPr>
        <p:txBody>
          <a:bodyPr/>
          <a:lstStyle/>
          <a:p>
            <a:pPr algn="l"/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例外定艙程序</a:t>
            </a:r>
            <a:br>
              <a:rPr lang="en-US" altLang="zh-TW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DDD7EED-5F20-4125-B067-36D4F0DAEED3}"/>
              </a:ext>
            </a:extLst>
          </p:cNvPr>
          <p:cNvSpPr/>
          <p:nvPr/>
        </p:nvSpPr>
        <p:spPr>
          <a:xfrm>
            <a:off x="4146091" y="168738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(1</a:t>
            </a:r>
            <a:r>
              <a:rPr lang="en-US" altLang="zh-TW" sz="1801" baseline="30000" dirty="0">
                <a:solidFill>
                  <a:schemeClr val="tx1"/>
                </a:solidFill>
              </a:rPr>
              <a:t>st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業務提出申請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11AB0124-512B-4609-9923-4E54F99F83EC}"/>
              </a:ext>
            </a:extLst>
          </p:cNvPr>
          <p:cNvSpPr/>
          <p:nvPr/>
        </p:nvSpPr>
        <p:spPr>
          <a:xfrm>
            <a:off x="7427742" y="118249"/>
            <a:ext cx="3742005" cy="916212"/>
          </a:xfrm>
          <a:prstGeom prst="wedgeRoundRectCallout">
            <a:avLst>
              <a:gd name="adj1" fmla="val -69356"/>
              <a:gd name="adj2" fmla="val -1025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請確認</a:t>
            </a:r>
            <a:endParaRPr lang="en-US" altLang="zh-TW" sz="1801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過往收款條件履行經驗與情況、外部評等、是否常態積欠貨款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312ED1-9C5E-45F8-8E7B-6B71943875F7}"/>
              </a:ext>
            </a:extLst>
          </p:cNvPr>
          <p:cNvSpPr/>
          <p:nvPr/>
        </p:nvSpPr>
        <p:spPr>
          <a:xfrm>
            <a:off x="4146091" y="1187497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(2</a:t>
            </a:r>
            <a:r>
              <a:rPr lang="en-US" altLang="zh-TW" sz="1801" baseline="30000" dirty="0">
                <a:solidFill>
                  <a:schemeClr val="tx1"/>
                </a:solidFill>
              </a:rPr>
              <a:t>nd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船務確認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2F41F8D1-E3D6-4972-9C9D-6CE33B3EF373}"/>
              </a:ext>
            </a:extLst>
          </p:cNvPr>
          <p:cNvSpPr/>
          <p:nvPr/>
        </p:nvSpPr>
        <p:spPr>
          <a:xfrm>
            <a:off x="7427744" y="1270126"/>
            <a:ext cx="3742005" cy="605292"/>
          </a:xfrm>
          <a:prstGeom prst="wedgeRoundRectCallout">
            <a:avLst>
              <a:gd name="adj1" fmla="val -69098"/>
              <a:gd name="adj2" fmla="val -1044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確認</a:t>
            </a:r>
            <a:r>
              <a:rPr lang="en-US" altLang="zh-TW" sz="1801" b="1" dirty="0">
                <a:solidFill>
                  <a:schemeClr val="tx1"/>
                </a:solidFill>
              </a:rPr>
              <a:t>PI</a:t>
            </a:r>
            <a:r>
              <a:rPr lang="zh-TW" altLang="en-US" sz="1801" b="1" dirty="0">
                <a:solidFill>
                  <a:schemeClr val="tx1"/>
                </a:solidFill>
              </a:rPr>
              <a:t>、</a:t>
            </a:r>
            <a:r>
              <a:rPr lang="en-US" altLang="zh-TW" sz="1801" b="1" dirty="0">
                <a:solidFill>
                  <a:schemeClr val="tx1"/>
                </a:solidFill>
              </a:rPr>
              <a:t>CI</a:t>
            </a:r>
            <a:r>
              <a:rPr lang="zh-TW" altLang="en-US" sz="1801" b="1" dirty="0">
                <a:solidFill>
                  <a:schemeClr val="tx1"/>
                </a:solidFill>
              </a:rPr>
              <a:t>、</a:t>
            </a:r>
            <a:r>
              <a:rPr lang="en-US" altLang="zh-TW" sz="1801" b="1" dirty="0">
                <a:solidFill>
                  <a:schemeClr val="tx1"/>
                </a:solidFill>
              </a:rPr>
              <a:t>ETD</a:t>
            </a:r>
            <a:r>
              <a:rPr lang="zh-TW" altLang="en-US" sz="1801" b="1" dirty="0">
                <a:solidFill>
                  <a:schemeClr val="tx1"/>
                </a:solidFill>
              </a:rPr>
              <a:t>船期正確否，並考量船運及敏感地區等因素</a:t>
            </a:r>
            <a:endParaRPr lang="en-US" altLang="zh-TW" sz="1801" b="1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E430DD5-3C69-4F18-9CDF-121834E4B114}"/>
              </a:ext>
            </a:extLst>
          </p:cNvPr>
          <p:cNvSpPr/>
          <p:nvPr/>
        </p:nvSpPr>
        <p:spPr>
          <a:xfrm>
            <a:off x="4169650" y="2190030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(3</a:t>
            </a:r>
            <a:r>
              <a:rPr lang="en-US" altLang="zh-TW" sz="1801" baseline="30000" dirty="0">
                <a:solidFill>
                  <a:schemeClr val="tx1"/>
                </a:solidFill>
              </a:rPr>
              <a:t>rd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業務主管核章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A6AEEE02-00A7-41FE-89D1-C633ED917C09}"/>
              </a:ext>
            </a:extLst>
          </p:cNvPr>
          <p:cNvSpPr/>
          <p:nvPr/>
        </p:nvSpPr>
        <p:spPr>
          <a:xfrm>
            <a:off x="4169650" y="3076089"/>
            <a:ext cx="2584174" cy="1135234"/>
          </a:xfrm>
          <a:prstGeom prst="flowChartDecisi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(4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財務主管核批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05C76-9CB2-4EC9-8587-531B0A748E8C}"/>
              </a:ext>
            </a:extLst>
          </p:cNvPr>
          <p:cNvSpPr/>
          <p:nvPr/>
        </p:nvSpPr>
        <p:spPr>
          <a:xfrm>
            <a:off x="4169650" y="4475543"/>
            <a:ext cx="2584174" cy="621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(5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總經理核准</a:t>
            </a:r>
            <a:endParaRPr lang="en-US" altLang="zh-TW" sz="1801" dirty="0">
              <a:solidFill>
                <a:schemeClr val="tx1"/>
              </a:solidFill>
            </a:endParaRPr>
          </a:p>
        </p:txBody>
      </p:sp>
      <p:sp>
        <p:nvSpPr>
          <p:cNvPr id="5" name="流程圖: 多重文件 4">
            <a:extLst>
              <a:ext uri="{FF2B5EF4-FFF2-40B4-BE49-F238E27FC236}">
                <a16:creationId xmlns:a16="http://schemas.microsoft.com/office/drawing/2014/main" id="{AFAF9D7D-EF5D-4C73-A5ED-C1232903A02C}"/>
              </a:ext>
            </a:extLst>
          </p:cNvPr>
          <p:cNvSpPr/>
          <p:nvPr/>
        </p:nvSpPr>
        <p:spPr>
          <a:xfrm>
            <a:off x="4169651" y="5496082"/>
            <a:ext cx="2560613" cy="119318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dirty="0">
                <a:solidFill>
                  <a:schemeClr val="tx1"/>
                </a:solidFill>
              </a:rPr>
              <a:t>(6</a:t>
            </a:r>
            <a:r>
              <a:rPr lang="en-US" altLang="zh-TW" sz="1801" baseline="30000" dirty="0">
                <a:solidFill>
                  <a:schemeClr val="tx1"/>
                </a:solidFill>
              </a:rPr>
              <a:t>th</a:t>
            </a:r>
            <a:r>
              <a:rPr lang="en-US" altLang="zh-TW" sz="1801" dirty="0">
                <a:solidFill>
                  <a:schemeClr val="tx1"/>
                </a:solidFill>
              </a:rPr>
              <a:t>)</a:t>
            </a:r>
            <a:r>
              <a:rPr lang="zh-TW" altLang="en-US" sz="1801" dirty="0">
                <a:solidFill>
                  <a:schemeClr val="tx1"/>
                </a:solidFill>
              </a:rPr>
              <a:t>進入訂艙程序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0ED1CE-241A-4B04-8943-9DA26B004988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38178" y="790574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61FB3DD-1CEB-4C09-A047-47C047C411E7}"/>
              </a:ext>
            </a:extLst>
          </p:cNvPr>
          <p:cNvCxnSpPr/>
          <p:nvPr/>
        </p:nvCxnSpPr>
        <p:spPr>
          <a:xfrm>
            <a:off x="5457948" y="1809333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66812E6-6949-44E5-B800-DD49AF3A6B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61737" y="2811867"/>
            <a:ext cx="17426" cy="264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51FE0B-9BAA-4455-BE66-89C07ABDD1A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438177" y="4211323"/>
            <a:ext cx="23561" cy="264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397289-8CBA-430B-BD4F-C5DAD053F3A8}"/>
              </a:ext>
            </a:extLst>
          </p:cNvPr>
          <p:cNvCxnSpPr/>
          <p:nvPr/>
        </p:nvCxnSpPr>
        <p:spPr>
          <a:xfrm>
            <a:off x="5438178" y="5099159"/>
            <a:ext cx="0" cy="39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57A178-F1A6-4D38-B02F-2FAEC3C22D5B}"/>
              </a:ext>
            </a:extLst>
          </p:cNvPr>
          <p:cNvSpPr txBox="1"/>
          <p:nvPr/>
        </p:nvSpPr>
        <p:spPr>
          <a:xfrm>
            <a:off x="5503275" y="2773105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7406022-55F1-4135-8058-14DBFF6EDBA3}"/>
              </a:ext>
            </a:extLst>
          </p:cNvPr>
          <p:cNvSpPr txBox="1"/>
          <p:nvPr/>
        </p:nvSpPr>
        <p:spPr>
          <a:xfrm>
            <a:off x="5503275" y="4076842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87C3B17-37F6-47F6-8C8D-E0A018D35017}"/>
              </a:ext>
            </a:extLst>
          </p:cNvPr>
          <p:cNvSpPr txBox="1"/>
          <p:nvPr/>
        </p:nvSpPr>
        <p:spPr>
          <a:xfrm>
            <a:off x="5503275" y="5081302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是</a:t>
            </a: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98BA9701-B2CE-4748-AD17-97F45E4410D3}"/>
              </a:ext>
            </a:extLst>
          </p:cNvPr>
          <p:cNvSpPr/>
          <p:nvPr/>
        </p:nvSpPr>
        <p:spPr>
          <a:xfrm>
            <a:off x="7537940" y="3142439"/>
            <a:ext cx="3742005" cy="1068884"/>
          </a:xfrm>
          <a:prstGeom prst="wedgeRoundRectCallout">
            <a:avLst>
              <a:gd name="adj1" fmla="val -71612"/>
              <a:gd name="adj2" fmla="val -10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801" b="1" dirty="0">
                <a:solidFill>
                  <a:schemeClr val="tx1"/>
                </a:solidFill>
              </a:rPr>
              <a:t>資源整合；</a:t>
            </a:r>
            <a:endParaRPr lang="en-US" altLang="zh-TW" sz="1801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801" b="1" dirty="0">
                <a:solidFill>
                  <a:schemeClr val="tx1"/>
                </a:solidFill>
              </a:rPr>
              <a:t>考量自有資金水位、銀行額度充足否、</a:t>
            </a:r>
            <a:r>
              <a:rPr lang="en-US" altLang="zh-TW" sz="1801" b="1" dirty="0">
                <a:solidFill>
                  <a:schemeClr val="tx1"/>
                </a:solidFill>
              </a:rPr>
              <a:t>AML</a:t>
            </a:r>
            <a:r>
              <a:rPr lang="zh-TW" altLang="en-US" sz="1801" b="1" dirty="0">
                <a:solidFill>
                  <a:schemeClr val="tx1"/>
                </a:solidFill>
              </a:rPr>
              <a:t>、過往履約情況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4803A2FD-3909-4A3B-A0BA-D5D3C0A902F2}"/>
              </a:ext>
            </a:extLst>
          </p:cNvPr>
          <p:cNvCxnSpPr>
            <a:endCxn id="2" idx="1"/>
          </p:cNvCxnSpPr>
          <p:nvPr/>
        </p:nvCxnSpPr>
        <p:spPr>
          <a:xfrm rot="16200000" flipV="1">
            <a:off x="1873364" y="2752382"/>
            <a:ext cx="4569013" cy="23561"/>
          </a:xfrm>
          <a:prstGeom prst="bentConnector4">
            <a:avLst>
              <a:gd name="adj1" fmla="val 6880"/>
              <a:gd name="adj2" fmla="val 45334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0A9326-7F0B-4E6D-B616-F130AFFE70A6}"/>
              </a:ext>
            </a:extLst>
          </p:cNvPr>
          <p:cNvSpPr txBox="1"/>
          <p:nvPr/>
        </p:nvSpPr>
        <p:spPr>
          <a:xfrm>
            <a:off x="3552293" y="4411163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44EDE48-FFCB-4C40-B218-A573294B2BE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37095" y="3643704"/>
            <a:ext cx="1032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F0E7B2A-A710-49B4-A936-D9035F73D920}"/>
              </a:ext>
            </a:extLst>
          </p:cNvPr>
          <p:cNvCxnSpPr>
            <a:cxnSpLocks/>
          </p:cNvCxnSpPr>
          <p:nvPr/>
        </p:nvCxnSpPr>
        <p:spPr>
          <a:xfrm flipH="1">
            <a:off x="3137096" y="2500947"/>
            <a:ext cx="10207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副標題 3">
            <a:extLst>
              <a:ext uri="{FF2B5EF4-FFF2-40B4-BE49-F238E27FC236}">
                <a16:creationId xmlns:a16="http://schemas.microsoft.com/office/drawing/2014/main" id="{B3CCFFA4-80CA-4495-9CE1-E3884F9FE6BC}"/>
              </a:ext>
            </a:extLst>
          </p:cNvPr>
          <p:cNvSpPr txBox="1">
            <a:spLocks/>
          </p:cNvSpPr>
          <p:nvPr/>
        </p:nvSpPr>
        <p:spPr>
          <a:xfrm>
            <a:off x="327355" y="1034458"/>
            <a:ext cx="2569980" cy="49865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1" rIns="91440" bIns="4572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業務接受退件後補件理由</a:t>
            </a:r>
            <a:r>
              <a:rPr lang="en-US" altLang="zh-TW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修訂錯誤與漏記事項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強調爭取的積極理由；如客戶重要程度、急單以維護</a:t>
            </a:r>
            <a:r>
              <a:rPr lang="en-US" altLang="zh-TW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Relation </a:t>
            </a: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、履約良好客戶，偶發事件予以融通</a:t>
            </a:r>
            <a:endParaRPr lang="en-US" altLang="zh-TW" sz="1801" b="1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4" indent="-342904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1801" b="1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重新再跑一趟流程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05BC9-385E-443D-B9B5-CFC92DD71AF5}"/>
              </a:ext>
            </a:extLst>
          </p:cNvPr>
          <p:cNvSpPr txBox="1"/>
          <p:nvPr/>
        </p:nvSpPr>
        <p:spPr>
          <a:xfrm>
            <a:off x="3552293" y="2206255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4A71839-0F3C-444F-B94C-FA496D85E196}"/>
              </a:ext>
            </a:extLst>
          </p:cNvPr>
          <p:cNvSpPr txBox="1"/>
          <p:nvPr/>
        </p:nvSpPr>
        <p:spPr>
          <a:xfrm>
            <a:off x="3606484" y="3343048"/>
            <a:ext cx="4154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b="1" dirty="0"/>
              <a:t>否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F4ABD57-E634-40D6-8700-2002BA317D9E}"/>
              </a:ext>
            </a:extLst>
          </p:cNvPr>
          <p:cNvSpPr txBox="1"/>
          <p:nvPr/>
        </p:nvSpPr>
        <p:spPr>
          <a:xfrm>
            <a:off x="3033113" y="665127"/>
            <a:ext cx="1107996" cy="646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1" b="1" dirty="0">
                <a:solidFill>
                  <a:srgbClr val="FF0000"/>
                </a:solidFill>
              </a:rPr>
              <a:t>退回前台</a:t>
            </a:r>
            <a:endParaRPr lang="en-US" altLang="zh-TW" sz="1801" b="1" dirty="0">
              <a:solidFill>
                <a:srgbClr val="FF0000"/>
              </a:solidFill>
            </a:endParaRPr>
          </a:p>
          <a:p>
            <a:r>
              <a:rPr lang="zh-TW" altLang="en-US" sz="1801" b="1" dirty="0">
                <a:solidFill>
                  <a:srgbClr val="FF0000"/>
                </a:solidFill>
              </a:rPr>
              <a:t>重新申請</a:t>
            </a:r>
          </a:p>
        </p:txBody>
      </p:sp>
    </p:spTree>
    <p:extLst>
      <p:ext uri="{BB962C8B-B14F-4D97-AF65-F5344CB8AC3E}">
        <p14:creationId xmlns:p14="http://schemas.microsoft.com/office/powerpoint/2010/main" val="18363240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11565</TotalTime>
  <Words>568</Words>
  <Application>Microsoft Office PowerPoint</Application>
  <PresentationFormat>寬螢幕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新細明體</vt:lpstr>
      <vt:lpstr>新細明體</vt:lpstr>
      <vt:lpstr>標楷體</vt:lpstr>
      <vt:lpstr>Arial</vt:lpstr>
      <vt:lpstr>Calibri</vt:lpstr>
      <vt:lpstr>Trebuchet MS</vt:lpstr>
      <vt:lpstr>Wingdings</vt:lpstr>
      <vt:lpstr>Wingdings 3</vt:lpstr>
      <vt:lpstr>多面向</vt:lpstr>
      <vt:lpstr>定艙、放單 流程與申請表單規範 宣導</vt:lpstr>
      <vt:lpstr>新表單管理與規則</vt:lpstr>
      <vt:lpstr>水單與例外管理</vt:lpstr>
      <vt:lpstr>B/L之水單與例外管理 流程圖</vt:lpstr>
      <vt:lpstr>例外定艙程序</vt:lpstr>
      <vt:lpstr>例外定艙程序 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 LUNG KE</dc:creator>
  <cp:lastModifiedBy>CHING LUNG KE</cp:lastModifiedBy>
  <cp:revision>310</cp:revision>
  <cp:lastPrinted>2021-10-18T06:16:43Z</cp:lastPrinted>
  <dcterms:created xsi:type="dcterms:W3CDTF">2017-11-03T13:53:53Z</dcterms:created>
  <dcterms:modified xsi:type="dcterms:W3CDTF">2022-04-07T05:04:08Z</dcterms:modified>
</cp:coreProperties>
</file>