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"/>
  </p:notesMasterIdLst>
  <p:sldIdLst>
    <p:sldId id="359" r:id="rId2"/>
    <p:sldId id="357" r:id="rId3"/>
    <p:sldId id="360" r:id="rId4"/>
    <p:sldId id="358" r:id="rId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G LUNG KE" initials="CLK" lastIdx="2" clrIdx="0">
    <p:extLst>
      <p:ext uri="{19B8F6BF-5375-455C-9EA6-DF929625EA0E}">
        <p15:presenceInfo xmlns:p15="http://schemas.microsoft.com/office/powerpoint/2012/main" userId="f73bf230352c74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0000CC"/>
    <a:srgbClr val="3366FF"/>
    <a:srgbClr val="00CC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A0F61-B9C2-4679-8138-B53E4FA740C0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28596-1286-4F88-ACDE-3E0D1699A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7" cy="1646302"/>
          </a:xfrm>
        </p:spPr>
        <p:txBody>
          <a:bodyPr anchor="b">
            <a:noAutofit/>
          </a:bodyPr>
          <a:lstStyle>
            <a:lvl1pPr algn="r">
              <a:defRPr sz="5401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11CE-2967-44FD-B4D6-EF64DF0D9B4F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6B68525-ACFB-4363-954C-9B13442CDC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087" y="5510214"/>
            <a:ext cx="1703205" cy="134778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51AB9FA-B922-4739-B915-BD681CA717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0703" y="-265066"/>
            <a:ext cx="4761388" cy="404809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9C3D3A2-C08A-4B5A-877E-92EFA3A97902}"/>
              </a:ext>
            </a:extLst>
          </p:cNvPr>
          <p:cNvCxnSpPr>
            <a:cxnSpLocks/>
          </p:cNvCxnSpPr>
          <p:nvPr userDrawn="1"/>
        </p:nvCxnSpPr>
        <p:spPr>
          <a:xfrm>
            <a:off x="1929097" y="6406487"/>
            <a:ext cx="9829621" cy="0"/>
          </a:xfrm>
          <a:prstGeom prst="line">
            <a:avLst/>
          </a:prstGeom>
          <a:ln w="101600" cmpd="thinThick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D581638-E6FE-4561-83C4-8FF08BE95F3E}"/>
              </a:ext>
            </a:extLst>
          </p:cNvPr>
          <p:cNvCxnSpPr>
            <a:cxnSpLocks/>
          </p:cNvCxnSpPr>
          <p:nvPr userDrawn="1"/>
        </p:nvCxnSpPr>
        <p:spPr>
          <a:xfrm flipV="1">
            <a:off x="99909" y="869743"/>
            <a:ext cx="12104914" cy="13117"/>
          </a:xfrm>
          <a:prstGeom prst="line">
            <a:avLst/>
          </a:prstGeom>
          <a:ln w="101600" cmpd="dbl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C887-91E2-4EE6-AA69-E3D3F076BED2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1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22E3-A6B7-4936-93B0-A34F536A455E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55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1A6C-A08F-4E54-AE9B-1848DBAF10D3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7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A432-B013-4D7B-9B26-4ED65DDC92EC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7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AF50-CBCB-4EE5-8DA2-E3BFA4AAFE3A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0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C46D-6158-4C7A-9B99-83BA0D7F887B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1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0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49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0417-E36B-485E-A784-CC68A2A4BB6B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2038-2499-4E7C-8A0D-15A4C2F4F644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89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3B9-B7F5-456C-BF92-9F4C42F79534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6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1" y="2160590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BBDE-9278-479D-B68E-12D8D58C0A1C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03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8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E47F-93F8-470A-9A08-531C886FC320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43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3828-DA22-4117-904A-82D8B861F837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79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B68-E52C-4630-A49B-81A377915892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19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1"/>
            </a:lvl1pPr>
            <a:lvl2pPr marL="457069" indent="0">
              <a:buNone/>
              <a:defRPr sz="1401"/>
            </a:lvl2pPr>
            <a:lvl3pPr marL="914138" indent="0">
              <a:buNone/>
              <a:defRPr sz="1200"/>
            </a:lvl3pPr>
            <a:lvl4pPr marL="1371206" indent="0">
              <a:buNone/>
              <a:defRPr sz="1001"/>
            </a:lvl4pPr>
            <a:lvl5pPr marL="1828274" indent="0">
              <a:buNone/>
              <a:defRPr sz="1001"/>
            </a:lvl5pPr>
            <a:lvl6pPr marL="2285342" indent="0">
              <a:buNone/>
              <a:defRPr sz="1001"/>
            </a:lvl6pPr>
            <a:lvl7pPr marL="2742411" indent="0">
              <a:buNone/>
              <a:defRPr sz="1001"/>
            </a:lvl7pPr>
            <a:lvl8pPr marL="3199480" indent="0">
              <a:buNone/>
              <a:defRPr sz="1001"/>
            </a:lvl8pPr>
            <a:lvl9pPr marL="3656549" indent="0">
              <a:buNone/>
              <a:defRPr sz="100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43EB-471F-4E52-879A-63BD411B7587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46A-D4A2-46D1-8FF3-1CDAEAE8F5D0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12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2" y="6041363"/>
            <a:ext cx="911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45DD-4A04-4D97-8872-1A840B34F927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7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6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4" indent="-3429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9" indent="-285753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5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1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7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8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4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9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076"/>
            <a:ext cx="4146090" cy="621836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前言與緣起</a:t>
            </a:r>
            <a:r>
              <a:rPr lang="en-US" altLang="zh-TW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〜</a:t>
            </a:r>
            <a:endParaRPr lang="zh-TW" altLang="en-US" sz="32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副標題 3">
            <a:extLst>
              <a:ext uri="{FF2B5EF4-FFF2-40B4-BE49-F238E27FC236}">
                <a16:creationId xmlns:a16="http://schemas.microsoft.com/office/drawing/2014/main" id="{B3CCFFA4-80CA-4495-9CE1-E3884F9FE6BC}"/>
              </a:ext>
            </a:extLst>
          </p:cNvPr>
          <p:cNvSpPr txBox="1">
            <a:spLocks/>
          </p:cNvSpPr>
          <p:nvPr/>
        </p:nvSpPr>
        <p:spPr>
          <a:xfrm>
            <a:off x="675250" y="1034458"/>
            <a:ext cx="11357724" cy="40721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1" rIns="91440" bIns="4572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7" indent="-514357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資源有限審慎使用</a:t>
            </a:r>
            <a:endParaRPr lang="en-US" altLang="zh-TW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7" indent="-514357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接受審查權與稽核權存在的雅量</a:t>
            </a:r>
            <a:endParaRPr lang="en-US" altLang="zh-TW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7" indent="-514357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開啟容錯模式，捫心自問事後「今後如何管理，才能避免重蹈覆轍」？</a:t>
            </a:r>
            <a:endParaRPr lang="en-US" altLang="zh-TW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7" indent="-514357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善用外部資訊充分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KYC</a:t>
            </a:r>
            <a:endParaRPr lang="en-US" altLang="zh-TW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0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076"/>
            <a:ext cx="4146090" cy="621836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業務請款單流程圖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DDD7EED-5F20-4125-B067-36D4F0DAEED3}"/>
              </a:ext>
            </a:extLst>
          </p:cNvPr>
          <p:cNvSpPr/>
          <p:nvPr/>
        </p:nvSpPr>
        <p:spPr>
          <a:xfrm>
            <a:off x="4146091" y="168738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(1</a:t>
            </a:r>
            <a:r>
              <a:rPr lang="en-US" altLang="zh-TW" sz="1801" baseline="30000" dirty="0">
                <a:solidFill>
                  <a:schemeClr val="tx1"/>
                </a:solidFill>
              </a:rPr>
              <a:t>st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業務提出申請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11AB0124-512B-4609-9923-4E54F99F83EC}"/>
              </a:ext>
            </a:extLst>
          </p:cNvPr>
          <p:cNvSpPr/>
          <p:nvPr/>
        </p:nvSpPr>
        <p:spPr>
          <a:xfrm>
            <a:off x="7427742" y="118249"/>
            <a:ext cx="3742005" cy="916212"/>
          </a:xfrm>
          <a:prstGeom prst="wedgeRoundRectCallout">
            <a:avLst>
              <a:gd name="adj1" fmla="val -69356"/>
              <a:gd name="adj2" fmla="val -1025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請確認</a:t>
            </a:r>
            <a:endParaRPr lang="en-US" altLang="zh-TW" sz="1801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生產進度、船期、收款條件履行情況、外部評等、積欠貨款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A312ED1-9C5E-45F8-8E7B-6B71943875F7}"/>
              </a:ext>
            </a:extLst>
          </p:cNvPr>
          <p:cNvSpPr/>
          <p:nvPr/>
        </p:nvSpPr>
        <p:spPr>
          <a:xfrm>
            <a:off x="4146091" y="1187497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(2</a:t>
            </a:r>
            <a:r>
              <a:rPr lang="en-US" altLang="zh-TW" sz="1801" baseline="30000" dirty="0">
                <a:solidFill>
                  <a:schemeClr val="tx1"/>
                </a:solidFill>
              </a:rPr>
              <a:t>nd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船務確認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2F41F8D1-E3D6-4972-9C9D-6CE33B3EF373}"/>
              </a:ext>
            </a:extLst>
          </p:cNvPr>
          <p:cNvSpPr/>
          <p:nvPr/>
        </p:nvSpPr>
        <p:spPr>
          <a:xfrm>
            <a:off x="7427744" y="1270126"/>
            <a:ext cx="3742005" cy="605292"/>
          </a:xfrm>
          <a:prstGeom prst="wedgeRoundRectCallout">
            <a:avLst>
              <a:gd name="adj1" fmla="val -69098"/>
              <a:gd name="adj2" fmla="val -1044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確認</a:t>
            </a:r>
            <a:r>
              <a:rPr lang="en-US" altLang="zh-TW" sz="1801" b="1" dirty="0">
                <a:solidFill>
                  <a:schemeClr val="tx1"/>
                </a:solidFill>
              </a:rPr>
              <a:t>PI</a:t>
            </a:r>
            <a:r>
              <a:rPr lang="zh-TW" altLang="en-US" sz="1801" b="1" dirty="0">
                <a:solidFill>
                  <a:schemeClr val="tx1"/>
                </a:solidFill>
              </a:rPr>
              <a:t>、</a:t>
            </a:r>
            <a:r>
              <a:rPr lang="en-US" altLang="zh-TW" sz="1801" b="1" dirty="0">
                <a:solidFill>
                  <a:schemeClr val="tx1"/>
                </a:solidFill>
              </a:rPr>
              <a:t>CI</a:t>
            </a:r>
            <a:r>
              <a:rPr lang="zh-TW" altLang="en-US" sz="1801" b="1" dirty="0">
                <a:solidFill>
                  <a:schemeClr val="tx1"/>
                </a:solidFill>
              </a:rPr>
              <a:t>、</a:t>
            </a:r>
            <a:r>
              <a:rPr lang="en-US" altLang="zh-TW" sz="1801" b="1" dirty="0">
                <a:solidFill>
                  <a:schemeClr val="tx1"/>
                </a:solidFill>
              </a:rPr>
              <a:t>ETD</a:t>
            </a:r>
            <a:r>
              <a:rPr lang="zh-TW" altLang="en-US" sz="1801" b="1" dirty="0">
                <a:solidFill>
                  <a:schemeClr val="tx1"/>
                </a:solidFill>
              </a:rPr>
              <a:t>船期正確否</a:t>
            </a:r>
            <a:endParaRPr lang="en-US" altLang="zh-TW" sz="1801" b="1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E430DD5-3C69-4F18-9CDF-121834E4B114}"/>
              </a:ext>
            </a:extLst>
          </p:cNvPr>
          <p:cNvSpPr/>
          <p:nvPr/>
        </p:nvSpPr>
        <p:spPr>
          <a:xfrm>
            <a:off x="4169650" y="2190030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(3</a:t>
            </a:r>
            <a:r>
              <a:rPr lang="en-US" altLang="zh-TW" sz="1801" baseline="30000" dirty="0">
                <a:solidFill>
                  <a:schemeClr val="tx1"/>
                </a:solidFill>
              </a:rPr>
              <a:t>rd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業務主管核章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4" name="流程圖: 決策 3">
            <a:extLst>
              <a:ext uri="{FF2B5EF4-FFF2-40B4-BE49-F238E27FC236}">
                <a16:creationId xmlns:a16="http://schemas.microsoft.com/office/drawing/2014/main" id="{A6AEEE02-00A7-41FE-89D1-C633ED917C09}"/>
              </a:ext>
            </a:extLst>
          </p:cNvPr>
          <p:cNvSpPr/>
          <p:nvPr/>
        </p:nvSpPr>
        <p:spPr>
          <a:xfrm>
            <a:off x="4169650" y="3076089"/>
            <a:ext cx="2584174" cy="1135234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(4</a:t>
            </a:r>
            <a:r>
              <a:rPr lang="en-US" altLang="zh-TW" sz="1801" baseline="30000" dirty="0">
                <a:solidFill>
                  <a:schemeClr val="tx1"/>
                </a:solidFill>
              </a:rPr>
              <a:t>th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財務主管核批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4C05C76-9CB2-4EC9-8587-531B0A748E8C}"/>
              </a:ext>
            </a:extLst>
          </p:cNvPr>
          <p:cNvSpPr/>
          <p:nvPr/>
        </p:nvSpPr>
        <p:spPr>
          <a:xfrm>
            <a:off x="4169650" y="4475543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(5</a:t>
            </a:r>
            <a:r>
              <a:rPr lang="en-US" altLang="zh-TW" sz="1801" baseline="30000" dirty="0">
                <a:solidFill>
                  <a:schemeClr val="tx1"/>
                </a:solidFill>
              </a:rPr>
              <a:t>th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總經理核准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5" name="流程圖: 多重文件 4">
            <a:extLst>
              <a:ext uri="{FF2B5EF4-FFF2-40B4-BE49-F238E27FC236}">
                <a16:creationId xmlns:a16="http://schemas.microsoft.com/office/drawing/2014/main" id="{AFAF9D7D-EF5D-4C73-A5ED-C1232903A02C}"/>
              </a:ext>
            </a:extLst>
          </p:cNvPr>
          <p:cNvSpPr/>
          <p:nvPr/>
        </p:nvSpPr>
        <p:spPr>
          <a:xfrm>
            <a:off x="4169651" y="5496082"/>
            <a:ext cx="2560613" cy="119318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(6</a:t>
            </a:r>
            <a:r>
              <a:rPr lang="en-US" altLang="zh-TW" sz="1801" baseline="30000" dirty="0">
                <a:solidFill>
                  <a:schemeClr val="tx1"/>
                </a:solidFill>
              </a:rPr>
              <a:t>th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進入付款程序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00ED1CE-241A-4B04-8943-9DA26B004988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38178" y="790574"/>
            <a:ext cx="0" cy="39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61FB3DD-1CEB-4C09-A047-47C047C411E7}"/>
              </a:ext>
            </a:extLst>
          </p:cNvPr>
          <p:cNvCxnSpPr/>
          <p:nvPr/>
        </p:nvCxnSpPr>
        <p:spPr>
          <a:xfrm>
            <a:off x="5457948" y="1809333"/>
            <a:ext cx="0" cy="39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66812E6-6949-44E5-B800-DD49AF3A6B1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461737" y="2811867"/>
            <a:ext cx="17426" cy="264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E51FE0B-9BAA-4455-BE66-89C07ABDD1A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438177" y="4211323"/>
            <a:ext cx="23561" cy="264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7397289-8CBA-430B-BD4F-C5DAD053F3A8}"/>
              </a:ext>
            </a:extLst>
          </p:cNvPr>
          <p:cNvCxnSpPr/>
          <p:nvPr/>
        </p:nvCxnSpPr>
        <p:spPr>
          <a:xfrm>
            <a:off x="5438178" y="5099159"/>
            <a:ext cx="0" cy="39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57A178-F1A6-4D38-B02F-2FAEC3C22D5B}"/>
              </a:ext>
            </a:extLst>
          </p:cNvPr>
          <p:cNvSpPr txBox="1"/>
          <p:nvPr/>
        </p:nvSpPr>
        <p:spPr>
          <a:xfrm>
            <a:off x="5503275" y="2773105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7406022-55F1-4135-8058-14DBFF6EDBA3}"/>
              </a:ext>
            </a:extLst>
          </p:cNvPr>
          <p:cNvSpPr txBox="1"/>
          <p:nvPr/>
        </p:nvSpPr>
        <p:spPr>
          <a:xfrm>
            <a:off x="5503275" y="4076842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是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87C3B17-37F6-47F6-8C8D-E0A018D35017}"/>
              </a:ext>
            </a:extLst>
          </p:cNvPr>
          <p:cNvSpPr txBox="1"/>
          <p:nvPr/>
        </p:nvSpPr>
        <p:spPr>
          <a:xfrm>
            <a:off x="5503275" y="5081302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是</a:t>
            </a: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98BA9701-B2CE-4748-AD17-97F45E4410D3}"/>
              </a:ext>
            </a:extLst>
          </p:cNvPr>
          <p:cNvSpPr/>
          <p:nvPr/>
        </p:nvSpPr>
        <p:spPr>
          <a:xfrm>
            <a:off x="7537940" y="3142439"/>
            <a:ext cx="3742005" cy="1068884"/>
          </a:xfrm>
          <a:prstGeom prst="wedgeRoundRectCallout">
            <a:avLst>
              <a:gd name="adj1" fmla="val -71612"/>
              <a:gd name="adj2" fmla="val -10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801" b="1" dirty="0">
                <a:solidFill>
                  <a:schemeClr val="tx1"/>
                </a:solidFill>
              </a:rPr>
              <a:t>資源整合；</a:t>
            </a:r>
            <a:endParaRPr lang="en-US" altLang="zh-TW" sz="1801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考量自有資金水位、銀行額度充足否、</a:t>
            </a:r>
            <a:r>
              <a:rPr lang="en-US" altLang="zh-TW" sz="1801" b="1" dirty="0">
                <a:solidFill>
                  <a:schemeClr val="tx1"/>
                </a:solidFill>
              </a:rPr>
              <a:t>AML</a:t>
            </a:r>
            <a:r>
              <a:rPr lang="zh-TW" altLang="en-US" sz="1801" b="1" dirty="0">
                <a:solidFill>
                  <a:schemeClr val="tx1"/>
                </a:solidFill>
              </a:rPr>
              <a:t>、資金成本、匯率等因素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4803A2FD-3909-4A3B-A0BA-D5D3C0A902F2}"/>
              </a:ext>
            </a:extLst>
          </p:cNvPr>
          <p:cNvCxnSpPr>
            <a:endCxn id="2" idx="1"/>
          </p:cNvCxnSpPr>
          <p:nvPr/>
        </p:nvCxnSpPr>
        <p:spPr>
          <a:xfrm rot="16200000" flipV="1">
            <a:off x="1873364" y="2752382"/>
            <a:ext cx="4569013" cy="23561"/>
          </a:xfrm>
          <a:prstGeom prst="bentConnector4">
            <a:avLst>
              <a:gd name="adj1" fmla="val 6880"/>
              <a:gd name="adj2" fmla="val 45334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0A9326-7F0B-4E6D-B616-F130AFFE70A6}"/>
              </a:ext>
            </a:extLst>
          </p:cNvPr>
          <p:cNvSpPr txBox="1"/>
          <p:nvPr/>
        </p:nvSpPr>
        <p:spPr>
          <a:xfrm>
            <a:off x="3552293" y="4411163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否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44EDE48-FFCB-4C40-B218-A573294B2BE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137095" y="3643704"/>
            <a:ext cx="1032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F0E7B2A-A710-49B4-A936-D9035F73D920}"/>
              </a:ext>
            </a:extLst>
          </p:cNvPr>
          <p:cNvCxnSpPr>
            <a:cxnSpLocks/>
          </p:cNvCxnSpPr>
          <p:nvPr/>
        </p:nvCxnSpPr>
        <p:spPr>
          <a:xfrm flipH="1">
            <a:off x="3137096" y="2500947"/>
            <a:ext cx="10207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副標題 3">
            <a:extLst>
              <a:ext uri="{FF2B5EF4-FFF2-40B4-BE49-F238E27FC236}">
                <a16:creationId xmlns:a16="http://schemas.microsoft.com/office/drawing/2014/main" id="{B3CCFFA4-80CA-4495-9CE1-E3884F9FE6BC}"/>
              </a:ext>
            </a:extLst>
          </p:cNvPr>
          <p:cNvSpPr txBox="1">
            <a:spLocks/>
          </p:cNvSpPr>
          <p:nvPr/>
        </p:nvSpPr>
        <p:spPr>
          <a:xfrm>
            <a:off x="327355" y="1034458"/>
            <a:ext cx="2569980" cy="49865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1" rIns="91440" bIns="4572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SzPct val="125000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業務接受退件後補件理由</a:t>
            </a:r>
            <a:r>
              <a:rPr lang="en-US" altLang="zh-TW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4" indent="-342904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修訂錯誤與漏記事項</a:t>
            </a:r>
            <a:endParaRPr lang="en-US" altLang="zh-TW" sz="1801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4" indent="-342904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加速累績帳款收回動作，降低未清積壓帳款</a:t>
            </a:r>
            <a:endParaRPr lang="en-US" altLang="zh-TW" sz="1801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4" indent="-342904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履行</a:t>
            </a:r>
            <a:r>
              <a:rPr lang="en-US" altLang="zh-TW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SP</a:t>
            </a: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收款條件</a:t>
            </a:r>
            <a:endParaRPr lang="en-US" altLang="zh-TW" sz="1801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4" indent="-342904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充分述明理由；如客戶重要程度、急單以維護</a:t>
            </a:r>
            <a:r>
              <a:rPr lang="en-US" altLang="zh-TW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Relation </a:t>
            </a: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、履約良好客戶，偶發事件予以融通</a:t>
            </a:r>
            <a:endParaRPr lang="en-US" altLang="zh-TW" sz="1801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4" indent="-342904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重新再跑一趟流程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C05BC9-385E-443D-B9B5-CFC92DD71AF5}"/>
              </a:ext>
            </a:extLst>
          </p:cNvPr>
          <p:cNvSpPr txBox="1"/>
          <p:nvPr/>
        </p:nvSpPr>
        <p:spPr>
          <a:xfrm>
            <a:off x="3552293" y="2206255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否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4A71839-0F3C-444F-B94C-FA496D85E196}"/>
              </a:ext>
            </a:extLst>
          </p:cNvPr>
          <p:cNvSpPr txBox="1"/>
          <p:nvPr/>
        </p:nvSpPr>
        <p:spPr>
          <a:xfrm>
            <a:off x="3606484" y="3343048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否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F4ABD57-E634-40D6-8700-2002BA317D9E}"/>
              </a:ext>
            </a:extLst>
          </p:cNvPr>
          <p:cNvSpPr txBox="1"/>
          <p:nvPr/>
        </p:nvSpPr>
        <p:spPr>
          <a:xfrm>
            <a:off x="3033113" y="665127"/>
            <a:ext cx="1107996" cy="646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1" b="1" dirty="0">
                <a:solidFill>
                  <a:srgbClr val="FF0000"/>
                </a:solidFill>
              </a:rPr>
              <a:t>退回前台</a:t>
            </a:r>
            <a:endParaRPr lang="en-US" altLang="zh-TW" sz="1801" b="1" dirty="0">
              <a:solidFill>
                <a:srgbClr val="FF0000"/>
              </a:solidFill>
            </a:endParaRPr>
          </a:p>
          <a:p>
            <a:r>
              <a:rPr lang="zh-TW" altLang="en-US" sz="1801" b="1" dirty="0">
                <a:solidFill>
                  <a:srgbClr val="FF0000"/>
                </a:solidFill>
              </a:rPr>
              <a:t>重新申請</a:t>
            </a:r>
          </a:p>
        </p:txBody>
      </p:sp>
    </p:spTree>
    <p:extLst>
      <p:ext uri="{BB962C8B-B14F-4D97-AF65-F5344CB8AC3E}">
        <p14:creationId xmlns:p14="http://schemas.microsoft.com/office/powerpoint/2010/main" val="83665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6BE3840-240D-4C5D-B6F0-185EFB08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6" y="27442"/>
            <a:ext cx="5632127" cy="767688"/>
          </a:xfrm>
        </p:spPr>
        <p:txBody>
          <a:bodyPr>
            <a:normAutofit/>
          </a:bodyPr>
          <a:lstStyle/>
          <a:p>
            <a:r>
              <a:rPr lang="en-US" altLang="zh-TW" u="sng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CI</a:t>
            </a:r>
            <a:r>
              <a:rPr lang="zh-TW" altLang="en-US" u="sng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流程、收發文登記簿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51A651-0BE3-414F-B753-A88DAA97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1C7F1ACA-54FB-4B2A-9BC4-2FED355E50A0}"/>
              </a:ext>
            </a:extLst>
          </p:cNvPr>
          <p:cNvSpPr txBox="1">
            <a:spLocks/>
          </p:cNvSpPr>
          <p:nvPr/>
        </p:nvSpPr>
        <p:spPr>
          <a:xfrm>
            <a:off x="304800" y="1060174"/>
            <a:ext cx="11635409" cy="53463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1" rIns="91440" bIns="4572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SzPct val="125000"/>
            </a:pP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常見現象</a:t>
            </a:r>
            <a:endParaRPr lang="en-US" altLang="zh-TW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indent="-742950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CI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請款與收款金額不同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今後如何管理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742950" indent="-74295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CI</a:t>
            </a:r>
            <a:r>
              <a:rPr lang="zh-TW" altLang="en-US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修改程序，請款與收款不同時請說明理由與經業務主管核簽後再送到後台</a:t>
            </a:r>
            <a:endParaRPr lang="en-US" altLang="zh-TW" sz="24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indent="-74295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ü"/>
            </a:pPr>
            <a:r>
              <a:rPr lang="zh-TW" altLang="en-US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多筆單號之</a:t>
            </a:r>
            <a:r>
              <a:rPr lang="en-US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CI</a:t>
            </a:r>
            <a:r>
              <a:rPr lang="zh-TW" altLang="en-US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，業務部門須依單號之數量與金額加總表示，利於後續銷帳與結算</a:t>
            </a:r>
            <a:endParaRPr lang="en-US" altLang="zh-TW" sz="24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indent="-742950" algn="l">
              <a:buClr>
                <a:srgbClr val="FF0000"/>
              </a:buClr>
              <a:buSzPct val="125000"/>
              <a:buFont typeface="+mj-lt"/>
              <a:buAutoNum type="arabicPeriod" startAt="2"/>
            </a:pP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外部來文沒有統一窗口處置</a:t>
            </a:r>
            <a:endParaRPr lang="en-US" altLang="zh-TW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indent="-74295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ü"/>
            </a:pPr>
            <a:r>
              <a:rPr lang="zh-TW" altLang="en-US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設置收發文登記部</a:t>
            </a:r>
            <a:endParaRPr lang="en-US" altLang="zh-TW" sz="24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indent="-742950" algn="l">
              <a:buClr>
                <a:srgbClr val="FF0000"/>
              </a:buClr>
              <a:buSzPct val="125000"/>
              <a:buFont typeface="Wingdings" panose="05000000000000000000" pitchFamily="2" charset="2"/>
              <a:buChar char="ü"/>
            </a:pPr>
            <a:r>
              <a:rPr lang="zh-TW" altLang="en-US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承辦人員收到外部來文依程序知會</a:t>
            </a:r>
            <a:r>
              <a:rPr lang="en-US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Report Line</a:t>
            </a:r>
          </a:p>
          <a:p>
            <a:pPr marL="742950" indent="-742950" algn="l">
              <a:buClr>
                <a:srgbClr val="FF0000"/>
              </a:buClr>
              <a:buSzPct val="125000"/>
              <a:buFont typeface="+mj-lt"/>
              <a:buAutoNum type="arabicPeriod" startAt="3"/>
            </a:pP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發文登記與用印登記簿設置</a:t>
            </a:r>
            <a:endParaRPr lang="en-US" altLang="zh-TW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4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6BE3840-240D-4C5D-B6F0-185EFB08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69" y="427354"/>
            <a:ext cx="3542974" cy="1009794"/>
          </a:xfrm>
        </p:spPr>
        <p:txBody>
          <a:bodyPr/>
          <a:lstStyle/>
          <a:p>
            <a:r>
              <a:rPr lang="zh-TW" altLang="en-US" u="sng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請款單範例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51A651-0BE3-414F-B753-A88DAA97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4AA60E8-044B-4738-BC43-A0790F223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35100"/>
              </p:ext>
            </p:extLst>
          </p:nvPr>
        </p:nvGraphicFramePr>
        <p:xfrm>
          <a:off x="2659060" y="161372"/>
          <a:ext cx="7730643" cy="6766530"/>
        </p:xfrm>
        <a:graphic>
          <a:graphicData uri="http://schemas.openxmlformats.org/drawingml/2006/table">
            <a:tbl>
              <a:tblPr/>
              <a:tblGrid>
                <a:gridCol w="1698781">
                  <a:extLst>
                    <a:ext uri="{9D8B030D-6E8A-4147-A177-3AD203B41FA5}">
                      <a16:colId xmlns:a16="http://schemas.microsoft.com/office/drawing/2014/main" val="2614033378"/>
                    </a:ext>
                  </a:extLst>
                </a:gridCol>
                <a:gridCol w="810782">
                  <a:extLst>
                    <a:ext uri="{9D8B030D-6E8A-4147-A177-3AD203B41FA5}">
                      <a16:colId xmlns:a16="http://schemas.microsoft.com/office/drawing/2014/main" val="3335127780"/>
                    </a:ext>
                  </a:extLst>
                </a:gridCol>
                <a:gridCol w="1271117">
                  <a:extLst>
                    <a:ext uri="{9D8B030D-6E8A-4147-A177-3AD203B41FA5}">
                      <a16:colId xmlns:a16="http://schemas.microsoft.com/office/drawing/2014/main" val="3847971375"/>
                    </a:ext>
                  </a:extLst>
                </a:gridCol>
                <a:gridCol w="252608">
                  <a:extLst>
                    <a:ext uri="{9D8B030D-6E8A-4147-A177-3AD203B41FA5}">
                      <a16:colId xmlns:a16="http://schemas.microsoft.com/office/drawing/2014/main" val="2117858556"/>
                    </a:ext>
                  </a:extLst>
                </a:gridCol>
                <a:gridCol w="700729">
                  <a:extLst>
                    <a:ext uri="{9D8B030D-6E8A-4147-A177-3AD203B41FA5}">
                      <a16:colId xmlns:a16="http://schemas.microsoft.com/office/drawing/2014/main" val="3412414748"/>
                    </a:ext>
                  </a:extLst>
                </a:gridCol>
                <a:gridCol w="160662">
                  <a:extLst>
                    <a:ext uri="{9D8B030D-6E8A-4147-A177-3AD203B41FA5}">
                      <a16:colId xmlns:a16="http://schemas.microsoft.com/office/drawing/2014/main" val="2636739821"/>
                    </a:ext>
                  </a:extLst>
                </a:gridCol>
                <a:gridCol w="792675">
                  <a:extLst>
                    <a:ext uri="{9D8B030D-6E8A-4147-A177-3AD203B41FA5}">
                      <a16:colId xmlns:a16="http://schemas.microsoft.com/office/drawing/2014/main" val="1139873400"/>
                    </a:ext>
                  </a:extLst>
                </a:gridCol>
                <a:gridCol w="617738">
                  <a:extLst>
                    <a:ext uri="{9D8B030D-6E8A-4147-A177-3AD203B41FA5}">
                      <a16:colId xmlns:a16="http://schemas.microsoft.com/office/drawing/2014/main" val="123633512"/>
                    </a:ext>
                  </a:extLst>
                </a:gridCol>
                <a:gridCol w="475184">
                  <a:extLst>
                    <a:ext uri="{9D8B030D-6E8A-4147-A177-3AD203B41FA5}">
                      <a16:colId xmlns:a16="http://schemas.microsoft.com/office/drawing/2014/main" val="2816706117"/>
                    </a:ext>
                  </a:extLst>
                </a:gridCol>
                <a:gridCol w="950367">
                  <a:extLst>
                    <a:ext uri="{9D8B030D-6E8A-4147-A177-3AD203B41FA5}">
                      <a16:colId xmlns:a16="http://schemas.microsoft.com/office/drawing/2014/main" val="3603563254"/>
                    </a:ext>
                  </a:extLst>
                </a:gridCol>
              </a:tblGrid>
              <a:tr h="36747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佑   錋   企   業   有   限   公   司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範例</a:t>
                      </a:r>
                    </a:p>
                  </a:txBody>
                  <a:tcPr marL="5286" marR="5286" marT="5286" marB="0" anchor="ctr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28273"/>
                  </a:ext>
                </a:extLst>
              </a:tr>
              <a:tr h="362959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請款單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80728"/>
                  </a:ext>
                </a:extLst>
              </a:tr>
              <a:tr h="241536">
                <a:tc gridSpan="10"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2021 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年 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 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月 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 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日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80320"/>
                  </a:ext>
                </a:extLst>
              </a:tr>
              <a:tr h="474444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受款人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 APPLE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Internatonal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Group Limited</a:t>
                      </a:r>
                    </a:p>
                  </a:txBody>
                  <a:tcPr marL="5286" marR="5286" marT="5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5626"/>
                  </a:ext>
                </a:extLst>
              </a:tr>
              <a:tr h="47444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收款條件：訂金</a:t>
                      </a:r>
                      <a:r>
                        <a:rPr lang="zh-TW" altLang="en-US" sz="1400" b="1" i="0" u="sng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  <a:r>
                        <a:rPr lang="zh-TW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</a:t>
                      </a:r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L/C</a:t>
                      </a:r>
                      <a:r>
                        <a:rPr lang="en-US" sz="1400" b="1" i="0" u="sng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%、Against B/L</a:t>
                      </a:r>
                      <a:r>
                        <a:rPr lang="en-US" sz="1400" b="1" i="0" u="sng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5286" marR="5286" marT="5286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執行情況：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執行情況：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訂金    </a:t>
                      </a:r>
                      <a:r>
                        <a:rPr lang="en-US" altLang="zh-TW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  <a:r>
                        <a:rPr lang="zh-TW" alt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</a:t>
                      </a:r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L/C     %、Against B/L     %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TW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訂金    </a:t>
                      </a:r>
                      <a:r>
                        <a:rPr lang="en-US" altLang="zh-TW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  <a:r>
                        <a:rPr lang="zh-TW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L/C     %、Against B</a:t>
                      </a:r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/L 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  <a:endParaRPr lang="zh-TW" altLang="en-US" dirty="0"/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22980"/>
                  </a:ext>
                </a:extLst>
              </a:tr>
              <a:tr h="47444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累計未收款餘額： </a:t>
                      </a:r>
                    </a:p>
                  </a:txBody>
                  <a:tcPr marL="5286" marR="5286" marT="5286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Coface Ratting： 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Coface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Ratting： </a:t>
                      </a:r>
                      <a:endParaRPr lang="zh-TW" altLang="en-US" dirty="0"/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84562"/>
                  </a:ext>
                </a:extLst>
              </a:tr>
              <a:tr h="474444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付款方式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 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L/C          □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現金           □期票             年              月             日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□匯款日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061770"/>
                  </a:ext>
                </a:extLst>
              </a:tr>
              <a:tr h="448564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□設定       □核定       □放行                      支付銀行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</a:p>
                  </a:txBody>
                  <a:tcPr marL="5286" marR="5286" marT="5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幣別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USD</a:t>
                      </a:r>
                      <a:endParaRPr lang="zh-TW" altLang="en-US" dirty="0"/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幣別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USD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76029"/>
                  </a:ext>
                </a:extLst>
              </a:tr>
              <a:tr h="36460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摘要</a:t>
                      </a:r>
                    </a:p>
                  </a:txBody>
                  <a:tcPr marL="5286" marR="5286" marT="5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數量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單價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總價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22655"/>
                  </a:ext>
                </a:extLst>
              </a:tr>
              <a:tr h="36460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PI# ME-S-210422F-BND-R2 / WY21238 / FIT20210426D</a:t>
                      </a:r>
                    </a:p>
                  </a:txBody>
                  <a:tcPr marL="5286" marR="5286" marT="5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21.226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US$58,454.30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45729"/>
                  </a:ext>
                </a:extLst>
              </a:tr>
              <a:tr h="36460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37174"/>
                  </a:ext>
                </a:extLst>
              </a:tr>
              <a:tr h="36460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67605"/>
                  </a:ext>
                </a:extLst>
              </a:tr>
              <a:tr h="32347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總計</a:t>
                      </a:r>
                    </a:p>
                  </a:txBody>
                  <a:tcPr marL="5286" marR="5286" marT="5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US$58,454.30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55495"/>
                  </a:ext>
                </a:extLst>
              </a:tr>
              <a:tr h="808383">
                <a:tc gridSpan="10"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申請理由：</a:t>
                      </a:r>
                    </a:p>
                  </a:txBody>
                  <a:tcPr marL="5286" marR="5286" marT="5286" marB="0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86183"/>
                  </a:ext>
                </a:extLst>
              </a:tr>
              <a:tr h="250161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286" marR="5286" marT="5286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286" marR="5286" marT="5286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286" marR="5286" marT="5286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286" marR="5286" marT="5286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286" marR="5286" marT="5286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286" marR="5286" marT="5286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286" marR="5286" marT="5286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286" marR="5286" marT="5286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286" marR="5286" marT="5286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286" marR="5286" marT="5286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29676"/>
                  </a:ext>
                </a:extLst>
              </a:tr>
              <a:tr h="36747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核准：                           會計：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Shipping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：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申請人：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細明體" panose="02020509000000000000" pitchFamily="49" charset="-120"/>
                        </a:rPr>
                        <a:t> 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細明體" panose="02020509000000000000" pitchFamily="49" charset="-120"/>
                        </a:rPr>
                        <a:t>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陳芃妤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28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　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7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92178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10656</TotalTime>
  <Words>457</Words>
  <Application>Microsoft Office PowerPoint</Application>
  <PresentationFormat>寬螢幕</PresentationFormat>
  <Paragraphs>102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細明體</vt:lpstr>
      <vt:lpstr>新細明體</vt:lpstr>
      <vt:lpstr>標楷體</vt:lpstr>
      <vt:lpstr>Arial</vt:lpstr>
      <vt:lpstr>Calibri</vt:lpstr>
      <vt:lpstr>Times New Roman</vt:lpstr>
      <vt:lpstr>Trebuchet MS</vt:lpstr>
      <vt:lpstr>Wingdings</vt:lpstr>
      <vt:lpstr>Wingdings 3</vt:lpstr>
      <vt:lpstr>多面向</vt:lpstr>
      <vt:lpstr>前言與緣起〜</vt:lpstr>
      <vt:lpstr>業務請款單流程圖</vt:lpstr>
      <vt:lpstr>CI流程、收發文登記簿</vt:lpstr>
      <vt:lpstr>請款單範例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CHING LUNG KE</dc:creator>
  <cp:lastModifiedBy>CHING LUNG KE</cp:lastModifiedBy>
  <cp:revision>304</cp:revision>
  <cp:lastPrinted>2021-10-18T06:16:43Z</cp:lastPrinted>
  <dcterms:created xsi:type="dcterms:W3CDTF">2017-11-03T13:53:53Z</dcterms:created>
  <dcterms:modified xsi:type="dcterms:W3CDTF">2021-12-28T07:04:42Z</dcterms:modified>
</cp:coreProperties>
</file>