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417" r:id="rId2"/>
    <p:sldId id="415" r:id="rId3"/>
    <p:sldId id="416" r:id="rId4"/>
    <p:sldId id="419" r:id="rId5"/>
    <p:sldId id="418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G LUNG KE" initials="CLK" lastIdx="2" clrIdx="0">
    <p:extLst>
      <p:ext uri="{19B8F6BF-5375-455C-9EA6-DF929625EA0E}">
        <p15:presenceInfo xmlns:p15="http://schemas.microsoft.com/office/powerpoint/2012/main" userId="f73bf230352c74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FF99"/>
    <a:srgbClr val="99CCFF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A0F61-B9C2-4679-8138-B53E4FA740C0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28596-1286-4F88-ACDE-3E0D1699A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11CE-2967-44FD-B4D6-EF64DF0D9B4F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B68525-ACFB-4363-954C-9B13442CD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086" y="5510213"/>
            <a:ext cx="1703206" cy="134778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51AB9FA-B922-4739-B915-BD681CA717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0702" y="-265067"/>
            <a:ext cx="4761389" cy="404809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C3D3A2-C08A-4B5A-877E-92EFA3A97902}"/>
              </a:ext>
            </a:extLst>
          </p:cNvPr>
          <p:cNvCxnSpPr>
            <a:cxnSpLocks/>
          </p:cNvCxnSpPr>
          <p:nvPr userDrawn="1"/>
        </p:nvCxnSpPr>
        <p:spPr>
          <a:xfrm>
            <a:off x="1929097" y="6406487"/>
            <a:ext cx="9829622" cy="0"/>
          </a:xfrm>
          <a:prstGeom prst="line">
            <a:avLst/>
          </a:prstGeom>
          <a:ln w="101600" cmpd="thinThick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D581638-E6FE-4561-83C4-8FF08BE95F3E}"/>
              </a:ext>
            </a:extLst>
          </p:cNvPr>
          <p:cNvCxnSpPr>
            <a:cxnSpLocks/>
          </p:cNvCxnSpPr>
          <p:nvPr userDrawn="1"/>
        </p:nvCxnSpPr>
        <p:spPr>
          <a:xfrm flipV="1">
            <a:off x="99909" y="869742"/>
            <a:ext cx="12104914" cy="13117"/>
          </a:xfrm>
          <a:prstGeom prst="line">
            <a:avLst/>
          </a:prstGeom>
          <a:ln w="101600" cmpd="dbl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887-91E2-4EE6-AA69-E3D3F076BED2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22E3-A6B7-4936-93B0-A34F536A455E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5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1A6C-A08F-4E54-AE9B-1848DBAF10D3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A432-B013-4D7B-9B26-4ED65DDC92EC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7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AF50-CBCB-4EE5-8DA2-E3BFA4AAFE3A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C46D-6158-4C7A-9B99-83BA0D7F887B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1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0417-E36B-485E-A784-CC68A2A4BB6B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2038-2499-4E7C-8A0D-15A4C2F4F644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9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3B9-B7F5-456C-BF92-9F4C42F79534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BBDE-9278-479D-B68E-12D8D58C0A1C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E47F-93F8-470A-9A08-531C886FC320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3828-DA22-4117-904A-82D8B861F83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CB68-E52C-4630-A49B-81A377915892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43EB-471F-4E52-879A-63BD411B758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B46A-D4A2-46D1-8FF3-1CDAEAE8F5D0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1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45DD-4A04-4D97-8872-1A840B34F927}" type="datetime1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9915CD-F98F-4F70-9096-2E94485B3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331304" y="1033671"/>
            <a:ext cx="11666093" cy="52876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前言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經一事長一智，公司運作過程中難免發現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，無論身處管理階層與否，均要有敏感度捫心自問</a:t>
            </a:r>
            <a:r>
              <a:rPr lang="en-US" altLang="zh-TW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〝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今後如何管理</a:t>
            </a:r>
            <a:r>
              <a:rPr lang="en-US" altLang="zh-TW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 〞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避免重蹈覆轍</a:t>
            </a:r>
            <a:r>
              <a:rPr lang="zh-TW" altLang="en-US" sz="3200" b="1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問題管理程序可循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Report Line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反映，或是直接找特助研擬解決方案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經驗談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〜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「問題沒有上報就得自己承受壓力，上報後則壓力移轉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Report line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了」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〜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「事情沒有上報很容易拖ㄙˇ和蓋ㄙˇ」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台語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229F8A45-A041-4675-8090-157384FA8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收發文管理及用印登記</a:t>
            </a:r>
            <a:endParaRPr lang="zh-TW" altLang="en-US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41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5494607" y="81406"/>
            <a:ext cx="6510997" cy="66260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200" u="sng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紙本流程</a:t>
            </a:r>
            <a:endParaRPr lang="en-US" altLang="zh-TW" sz="3200" u="sng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endParaRPr lang="en-US" altLang="zh-TW" sz="32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31EB675E-AF12-4D3B-8B6D-660864FD8F5A}"/>
              </a:ext>
            </a:extLst>
          </p:cNvPr>
          <p:cNvSpPr/>
          <p:nvPr/>
        </p:nvSpPr>
        <p:spPr>
          <a:xfrm>
            <a:off x="8070574" y="450574"/>
            <a:ext cx="2173356" cy="41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外部來文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A75B1E8-CF41-4C48-A589-00969D9DBB8D}"/>
              </a:ext>
            </a:extLst>
          </p:cNvPr>
          <p:cNvSpPr/>
          <p:nvPr/>
        </p:nvSpPr>
        <p:spPr>
          <a:xfrm>
            <a:off x="8070574" y="1072478"/>
            <a:ext cx="2173356" cy="4197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收件人登記收文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A2FDEC-AA0D-41F4-8564-9D71339BAEA2}"/>
              </a:ext>
            </a:extLst>
          </p:cNvPr>
          <p:cNvSpPr/>
          <p:nvPr/>
        </p:nvSpPr>
        <p:spPr>
          <a:xfrm>
            <a:off x="8070574" y="2332045"/>
            <a:ext cx="2173356" cy="4197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呈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Report Line</a:t>
            </a:r>
            <a:endPara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617D1C0-8A51-458E-8F10-5F6DB57F9D55}"/>
              </a:ext>
            </a:extLst>
          </p:cNvPr>
          <p:cNvSpPr/>
          <p:nvPr/>
        </p:nvSpPr>
        <p:spPr>
          <a:xfrm>
            <a:off x="10726698" y="2426803"/>
            <a:ext cx="1270699" cy="716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內外部資源會辦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DEF644C-5072-4D7C-990A-7CB8D3704DAF}"/>
              </a:ext>
            </a:extLst>
          </p:cNvPr>
          <p:cNvSpPr/>
          <p:nvPr/>
        </p:nvSpPr>
        <p:spPr>
          <a:xfrm>
            <a:off x="8070574" y="3617375"/>
            <a:ext cx="2173356" cy="41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批示發文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9BC47D9-4CB0-4893-8940-286827BF4C1C}"/>
              </a:ext>
            </a:extLst>
          </p:cNvPr>
          <p:cNvSpPr/>
          <p:nvPr/>
        </p:nvSpPr>
        <p:spPr>
          <a:xfrm>
            <a:off x="8070574" y="2974710"/>
            <a:ext cx="2173356" cy="41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結論與核決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1F6B8D1-628D-44E2-A84A-D40F0443201A}"/>
              </a:ext>
            </a:extLst>
          </p:cNvPr>
          <p:cNvSpPr/>
          <p:nvPr/>
        </p:nvSpPr>
        <p:spPr>
          <a:xfrm>
            <a:off x="8070574" y="1689380"/>
            <a:ext cx="2173356" cy="4197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判讀與研擬對策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8D4B38C-C432-4041-A23F-3165A347F699}"/>
              </a:ext>
            </a:extLst>
          </p:cNvPr>
          <p:cNvSpPr/>
          <p:nvPr/>
        </p:nvSpPr>
        <p:spPr>
          <a:xfrm>
            <a:off x="5625549" y="769026"/>
            <a:ext cx="2173356" cy="4197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回函擬稿與承核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E55AE3E8-E532-48A5-BF51-37E82150A013}"/>
              </a:ext>
            </a:extLst>
          </p:cNvPr>
          <p:cNvCxnSpPr>
            <a:cxnSpLocks/>
          </p:cNvCxnSpPr>
          <p:nvPr/>
        </p:nvCxnSpPr>
        <p:spPr>
          <a:xfrm rot="10800000">
            <a:off x="6533322" y="1220985"/>
            <a:ext cx="1537252" cy="18907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6513703-117B-49F5-8132-205B01BA538A}"/>
              </a:ext>
            </a:extLst>
          </p:cNvPr>
          <p:cNvSpPr txBox="1"/>
          <p:nvPr/>
        </p:nvSpPr>
        <p:spPr>
          <a:xfrm>
            <a:off x="5658679" y="2060009"/>
            <a:ext cx="1606530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需要做出回應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FB80DD4-170F-488B-9ACE-3BF5DE02675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0243930" y="2541915"/>
            <a:ext cx="482768" cy="24329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6BD84F3-9DBA-48FC-A683-91643A657AE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243930" y="2785212"/>
            <a:ext cx="482768" cy="39936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C6741A4-7A46-4253-9B3F-ABAEFD7F4FC1}"/>
              </a:ext>
            </a:extLst>
          </p:cNvPr>
          <p:cNvSpPr/>
          <p:nvPr/>
        </p:nvSpPr>
        <p:spPr>
          <a:xfrm>
            <a:off x="8070574" y="5690815"/>
            <a:ext cx="2173356" cy="419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歸檔存查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8EF9A16C-E5E2-458D-AFEE-530963583F6C}"/>
              </a:ext>
            </a:extLst>
          </p:cNvPr>
          <p:cNvCxnSpPr>
            <a:cxnSpLocks/>
          </p:cNvCxnSpPr>
          <p:nvPr/>
        </p:nvCxnSpPr>
        <p:spPr>
          <a:xfrm rot="5400000">
            <a:off x="5926576" y="3791326"/>
            <a:ext cx="2716105" cy="1502612"/>
          </a:xfrm>
          <a:prstGeom prst="bentConnector3">
            <a:avLst>
              <a:gd name="adj1" fmla="val 27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318616A-3234-4697-BF1C-4D6B2C76623F}"/>
              </a:ext>
            </a:extLst>
          </p:cNvPr>
          <p:cNvCxnSpPr>
            <a:endCxn id="26" idx="1"/>
          </p:cNvCxnSpPr>
          <p:nvPr/>
        </p:nvCxnSpPr>
        <p:spPr>
          <a:xfrm>
            <a:off x="6533322" y="5900685"/>
            <a:ext cx="1537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1FB91FF-1FF6-4DA7-B1CC-FA266C5F4BBA}"/>
              </a:ext>
            </a:extLst>
          </p:cNvPr>
          <p:cNvSpPr txBox="1"/>
          <p:nvPr/>
        </p:nvSpPr>
        <p:spPr>
          <a:xfrm>
            <a:off x="5695418" y="4414902"/>
            <a:ext cx="1569660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無需做出回應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606F55F2-5492-42A1-A03E-A4F67D4234E7}"/>
              </a:ext>
            </a:extLst>
          </p:cNvPr>
          <p:cNvSpPr/>
          <p:nvPr/>
        </p:nvSpPr>
        <p:spPr>
          <a:xfrm>
            <a:off x="7371472" y="4281215"/>
            <a:ext cx="1703178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收件者留存副本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35FB7A51-2AB4-4AC3-AD80-C99C2B1C643F}"/>
              </a:ext>
            </a:extLst>
          </p:cNvPr>
          <p:cNvSpPr/>
          <p:nvPr/>
        </p:nvSpPr>
        <p:spPr>
          <a:xfrm>
            <a:off x="9215376" y="4260040"/>
            <a:ext cx="2010642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總務留存正本歸檔備查</a:t>
            </a:r>
          </a:p>
        </p:txBody>
      </p:sp>
      <p:sp>
        <p:nvSpPr>
          <p:cNvPr id="60" name="副標題 3">
            <a:extLst>
              <a:ext uri="{FF2B5EF4-FFF2-40B4-BE49-F238E27FC236}">
                <a16:creationId xmlns:a16="http://schemas.microsoft.com/office/drawing/2014/main" id="{9D621646-391F-403A-952E-E8694E0D0B09}"/>
              </a:ext>
            </a:extLst>
          </p:cNvPr>
          <p:cNvSpPr txBox="1">
            <a:spLocks/>
          </p:cNvSpPr>
          <p:nvPr/>
        </p:nvSpPr>
        <p:spPr>
          <a:xfrm>
            <a:off x="282132" y="81405"/>
            <a:ext cx="5159278" cy="66260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200" u="sng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電子檔</a:t>
            </a:r>
            <a:endParaRPr lang="en-US" altLang="zh-TW" sz="3200" u="sng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buClr>
                <a:srgbClr val="FF0000"/>
              </a:buClr>
              <a:buSzPct val="125000"/>
            </a:pPr>
            <a:endParaRPr lang="en-US" altLang="zh-TW" sz="32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6482FFA-45BA-45FE-BDC3-4E56174F3991}"/>
              </a:ext>
            </a:extLst>
          </p:cNvPr>
          <p:cNvSpPr/>
          <p:nvPr/>
        </p:nvSpPr>
        <p:spPr>
          <a:xfrm>
            <a:off x="332172" y="1034039"/>
            <a:ext cx="2173356" cy="41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外部來文</a:t>
            </a: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F4F52400-B747-4D22-B8D8-581FA91C6D9F}"/>
              </a:ext>
            </a:extLst>
          </p:cNvPr>
          <p:cNvSpPr/>
          <p:nvPr/>
        </p:nvSpPr>
        <p:spPr>
          <a:xfrm>
            <a:off x="332172" y="1630616"/>
            <a:ext cx="2173356" cy="6597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收件人判讀與轉發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E2931B84-5D58-422C-84A9-0047A75151DB}"/>
              </a:ext>
            </a:extLst>
          </p:cNvPr>
          <p:cNvSpPr/>
          <p:nvPr/>
        </p:nvSpPr>
        <p:spPr>
          <a:xfrm>
            <a:off x="332172" y="2431050"/>
            <a:ext cx="2173356" cy="681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Report Line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或相關人員</a:t>
            </a: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3700A5D6-D4F1-4288-996F-37B1CB24C562}"/>
              </a:ext>
            </a:extLst>
          </p:cNvPr>
          <p:cNvSpPr/>
          <p:nvPr/>
        </p:nvSpPr>
        <p:spPr>
          <a:xfrm>
            <a:off x="332172" y="3326091"/>
            <a:ext cx="2173356" cy="41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結論與核決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6A674704-F83A-485B-AD9A-F238D58DCF8B}"/>
              </a:ext>
            </a:extLst>
          </p:cNvPr>
          <p:cNvSpPr/>
          <p:nvPr/>
        </p:nvSpPr>
        <p:spPr>
          <a:xfrm>
            <a:off x="3438858" y="2844095"/>
            <a:ext cx="1270699" cy="716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內外部資源會辦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059077D-91ED-4B97-89BA-CE9E66CB2D0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505528" y="2771610"/>
            <a:ext cx="933330" cy="48122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10DB744D-95A1-42FE-88D1-29B1E44AB0A0}"/>
              </a:ext>
            </a:extLst>
          </p:cNvPr>
          <p:cNvCxnSpPr>
            <a:cxnSpLocks/>
          </p:cNvCxnSpPr>
          <p:nvPr/>
        </p:nvCxnSpPr>
        <p:spPr>
          <a:xfrm flipH="1">
            <a:off x="2505528" y="3241495"/>
            <a:ext cx="887386" cy="29446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2B02998B-0B7D-4DEC-9279-F06C4E79422D}"/>
              </a:ext>
            </a:extLst>
          </p:cNvPr>
          <p:cNvSpPr/>
          <p:nvPr/>
        </p:nvSpPr>
        <p:spPr>
          <a:xfrm>
            <a:off x="319143" y="3911881"/>
            <a:ext cx="2173356" cy="681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批示發文</a:t>
            </a:r>
            <a:b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副本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內部同仁</a:t>
            </a: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CFF9449-AA77-4AC2-B214-A307E24E9DD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10028" y="2244675"/>
            <a:ext cx="948651" cy="96045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9C1E183-A795-4310-9C5E-47F3059BA7EC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710029" y="3188387"/>
            <a:ext cx="985389" cy="141118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07C89E97-C549-44B0-845D-4A2442CEDBE8}"/>
              </a:ext>
            </a:extLst>
          </p:cNvPr>
          <p:cNvSpPr/>
          <p:nvPr/>
        </p:nvSpPr>
        <p:spPr>
          <a:xfrm>
            <a:off x="332428" y="4897494"/>
            <a:ext cx="1703178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收件者留存副本</a:t>
            </a: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4B05395-BF2D-4105-B79C-ADBE3EEB67C5}"/>
              </a:ext>
            </a:extLst>
          </p:cNvPr>
          <p:cNvSpPr/>
          <p:nvPr/>
        </p:nvSpPr>
        <p:spPr>
          <a:xfrm>
            <a:off x="2176332" y="4876319"/>
            <a:ext cx="2010642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列印紙本留歸檔備查</a:t>
            </a:r>
          </a:p>
        </p:txBody>
      </p:sp>
    </p:spTree>
    <p:extLst>
      <p:ext uri="{BB962C8B-B14F-4D97-AF65-F5344CB8AC3E}">
        <p14:creationId xmlns:p14="http://schemas.microsoft.com/office/powerpoint/2010/main" val="17754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773562" y="970671"/>
            <a:ext cx="10677540" cy="53457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0000"/>
              </a:buClr>
              <a:buSzPct val="125000"/>
            </a:pPr>
            <a:r>
              <a:rPr lang="zh-TW" altLang="en-US" sz="3200" u="sng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常態性業務往來信件與</a:t>
            </a:r>
            <a:r>
              <a:rPr lang="en-US" altLang="zh-TW" sz="3200" u="sng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E-Mail</a:t>
            </a: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中台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〜</a:t>
            </a:r>
            <a:r>
              <a:rPr lang="zh-TW" altLang="en-US" sz="32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與外部船務、貨代、產險公司、大陸加工廠之信息往返，請自行設簿登記</a:t>
            </a:r>
            <a:endParaRPr lang="en-US" altLang="zh-TW" sz="32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後台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〜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銀行、稅務部門、會計師及其他公部門，請依循收發文管理辦法實施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eriod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前台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〜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客戶間的商業活動訊息傳遞，未導入系統前，請自行管理，系統建置後再導入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CRM</a:t>
            </a:r>
            <a:endParaRPr lang="en-US" altLang="zh-TW" sz="32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標題 5">
            <a:extLst>
              <a:ext uri="{FF2B5EF4-FFF2-40B4-BE49-F238E27FC236}">
                <a16:creationId xmlns:a16="http://schemas.microsoft.com/office/drawing/2014/main" id="{80F317B3-32EF-425E-8C91-0DA120DA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例外管理</a:t>
            </a:r>
            <a:endParaRPr lang="zh-TW" altLang="en-US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57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4" y="248478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用印登記簿</a:t>
            </a:r>
            <a:endParaRPr lang="zh-TW" altLang="en-US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331304" y="1033671"/>
            <a:ext cx="11666093" cy="52876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" panose="05000000000000000000" pitchFamily="2" charset="2"/>
              <a:buChar char="Ø"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定義印鑑</a:t>
            </a:r>
            <a:r>
              <a:rPr lang="en-US" altLang="zh-TW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+mj-lt"/>
              <a:buAutoNum type="arabicParenR"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經濟部登記印章，公司設立時登記印章，代表本公司法人位階表徵，對外發文使用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本辦法規範之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(Tom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保管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32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FF0000"/>
              </a:buClr>
              <a:buSzPct val="125000"/>
              <a:buFont typeface="+mj-lt"/>
              <a:buAutoNum type="arabicParenR"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合約章；對外簽屬合約、契約等專用章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本辦法規範之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(Tom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保管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+mj-lt"/>
              <a:buAutoNum type="arabicParenR"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銀行印鑑章；簽發支票、取款之銀行業務往來印鑑</a:t>
            </a:r>
            <a:endParaRPr lang="en-US" altLang="zh-TW" sz="3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+mj-lt"/>
              <a:buAutoNum type="arabicParenR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信件收件章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+mj-lt"/>
              <a:buAutoNum type="arabicParenR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發票章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4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CAE194-FCF4-4493-9A33-CCCB61EA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73" y="191872"/>
            <a:ext cx="9611506" cy="621836"/>
          </a:xfrm>
        </p:spPr>
        <p:txBody>
          <a:bodyPr/>
          <a:lstStyle/>
          <a:p>
            <a:pPr algn="l"/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用印流程與管理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6846759-8DD1-4566-8EDB-C1BD021C9A2F}"/>
              </a:ext>
            </a:extLst>
          </p:cNvPr>
          <p:cNvSpPr txBox="1">
            <a:spLocks/>
          </p:cNvSpPr>
          <p:nvPr/>
        </p:nvSpPr>
        <p:spPr>
          <a:xfrm>
            <a:off x="423352" y="813708"/>
            <a:ext cx="10887619" cy="54191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00FF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+mj-lt"/>
              <a:buAutoNum type="arabicPeriod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5000"/>
              <a:buFont typeface="Wingdings 3" charset="2"/>
              <a:buNone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F550CAF-AEE0-473E-A916-5E3FD66ED2FC}"/>
              </a:ext>
            </a:extLst>
          </p:cNvPr>
          <p:cNvSpPr/>
          <p:nvPr/>
        </p:nvSpPr>
        <p:spPr>
          <a:xfrm>
            <a:off x="1733952" y="1078963"/>
            <a:ext cx="2838048" cy="6597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對外發函或簽約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9202EE-069F-4E58-A38E-4C82E19E3118}"/>
              </a:ext>
            </a:extLst>
          </p:cNvPr>
          <p:cNvSpPr/>
          <p:nvPr/>
        </p:nvSpPr>
        <p:spPr>
          <a:xfrm>
            <a:off x="1753257" y="2077844"/>
            <a:ext cx="2838047" cy="6597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承辦人員與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Report Line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最終核決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3C83EF3-175C-435A-88E1-35AEEC6908A5}"/>
              </a:ext>
            </a:extLst>
          </p:cNvPr>
          <p:cNvSpPr/>
          <p:nvPr/>
        </p:nvSpPr>
        <p:spPr>
          <a:xfrm>
            <a:off x="1733952" y="3036678"/>
            <a:ext cx="2828395" cy="681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做成合約紙本與正式函文格式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B9C4EAE-A1A5-49B6-AE72-E1CD8FBEB86A}"/>
              </a:ext>
            </a:extLst>
          </p:cNvPr>
          <p:cNvSpPr/>
          <p:nvPr/>
        </p:nvSpPr>
        <p:spPr>
          <a:xfrm>
            <a:off x="6927531" y="2268152"/>
            <a:ext cx="2838048" cy="716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正是領印簽約或發文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49B8DD5-31FA-4528-A3B6-59DF0CE62B64}"/>
              </a:ext>
            </a:extLst>
          </p:cNvPr>
          <p:cNvSpPr/>
          <p:nvPr/>
        </p:nvSpPr>
        <p:spPr>
          <a:xfrm>
            <a:off x="6927531" y="903514"/>
            <a:ext cx="2828395" cy="681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用印登記簿與核准</a:t>
            </a:r>
            <a:r>
              <a:rPr lang="en-US" altLang="zh-TW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如需攜出另填</a:t>
            </a:r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外借登記</a:t>
            </a:r>
            <a:r>
              <a:rPr lang="en-US" altLang="zh-TW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B96096E-DBC2-45B2-9163-110BBA245C2A}"/>
              </a:ext>
            </a:extLst>
          </p:cNvPr>
          <p:cNvSpPr/>
          <p:nvPr/>
        </p:nvSpPr>
        <p:spPr>
          <a:xfrm>
            <a:off x="6344217" y="3789346"/>
            <a:ext cx="1703178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收件者留存副本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0275D2A-90C7-4BBC-B47B-C3B67BE98067}"/>
              </a:ext>
            </a:extLst>
          </p:cNvPr>
          <p:cNvSpPr/>
          <p:nvPr/>
        </p:nvSpPr>
        <p:spPr>
          <a:xfrm>
            <a:off x="8657990" y="3717798"/>
            <a:ext cx="2010642" cy="97679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正本歸檔備查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05B9523-BFCA-4277-90D5-E6FA8389ADE5}"/>
              </a:ext>
            </a:extLst>
          </p:cNvPr>
          <p:cNvSpPr/>
          <p:nvPr/>
        </p:nvSpPr>
        <p:spPr>
          <a:xfrm>
            <a:off x="1782214" y="4064483"/>
            <a:ext cx="2809090" cy="7472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編寫發文字號或契約編號</a:t>
            </a: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8140A679-E9FB-4BF4-AD00-C179D2A1B324}"/>
              </a:ext>
            </a:extLst>
          </p:cNvPr>
          <p:cNvSpPr/>
          <p:nvPr/>
        </p:nvSpPr>
        <p:spPr>
          <a:xfrm>
            <a:off x="872197" y="1408847"/>
            <a:ext cx="299422" cy="2769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12AE15F-C6AA-4A04-A425-ADD7E3746402}"/>
              </a:ext>
            </a:extLst>
          </p:cNvPr>
          <p:cNvSpPr txBox="1"/>
          <p:nvPr/>
        </p:nvSpPr>
        <p:spPr>
          <a:xfrm>
            <a:off x="524358" y="2268152"/>
            <a:ext cx="461665" cy="9964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流程方向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B2FE0C0-7097-4F95-B46D-0673517E381B}"/>
              </a:ext>
            </a:extLst>
          </p:cNvPr>
          <p:cNvCxnSpPr>
            <a:endCxn id="13" idx="1"/>
          </p:cNvCxnSpPr>
          <p:nvPr/>
        </p:nvCxnSpPr>
        <p:spPr>
          <a:xfrm>
            <a:off x="5655212" y="1244073"/>
            <a:ext cx="12723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3278488C-27FD-4DDB-8D38-5F1C97D7620C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3532597" y="2309130"/>
            <a:ext cx="3187674" cy="107025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1C6B2DB0-D0A9-4ABA-895A-32A4BA54DA83}"/>
              </a:ext>
            </a:extLst>
          </p:cNvPr>
          <p:cNvSpPr/>
          <p:nvPr/>
        </p:nvSpPr>
        <p:spPr>
          <a:xfrm>
            <a:off x="11008201" y="1328477"/>
            <a:ext cx="266710" cy="2456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23773B6-EA23-4614-B41F-211CAE90AEF3}"/>
              </a:ext>
            </a:extLst>
          </p:cNvPr>
          <p:cNvSpPr txBox="1"/>
          <p:nvPr/>
        </p:nvSpPr>
        <p:spPr>
          <a:xfrm>
            <a:off x="10653801" y="1779908"/>
            <a:ext cx="461665" cy="9964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流程方向</a:t>
            </a:r>
          </a:p>
        </p:txBody>
      </p:sp>
    </p:spTree>
    <p:extLst>
      <p:ext uri="{BB962C8B-B14F-4D97-AF65-F5344CB8AC3E}">
        <p14:creationId xmlns:p14="http://schemas.microsoft.com/office/powerpoint/2010/main" val="77636879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10804</TotalTime>
  <Words>407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標楷體</vt:lpstr>
      <vt:lpstr>Arial</vt:lpstr>
      <vt:lpstr>Calibri</vt:lpstr>
      <vt:lpstr>Trebuchet MS</vt:lpstr>
      <vt:lpstr>Wingdings</vt:lpstr>
      <vt:lpstr>Wingdings 3</vt:lpstr>
      <vt:lpstr>多面向</vt:lpstr>
      <vt:lpstr>收發文管理及用印登記</vt:lpstr>
      <vt:lpstr>PowerPoint 簡報</vt:lpstr>
      <vt:lpstr>例外管理</vt:lpstr>
      <vt:lpstr>用印登記簿</vt:lpstr>
      <vt:lpstr>用印流程與管理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CHING LUNG KE</dc:creator>
  <cp:lastModifiedBy>CHING LUNG KE</cp:lastModifiedBy>
  <cp:revision>309</cp:revision>
  <cp:lastPrinted>2021-10-18T06:16:43Z</cp:lastPrinted>
  <dcterms:created xsi:type="dcterms:W3CDTF">2017-11-03T13:53:53Z</dcterms:created>
  <dcterms:modified xsi:type="dcterms:W3CDTF">2022-01-03T08:32:24Z</dcterms:modified>
</cp:coreProperties>
</file>