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3"/>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y="5143500" cx="9144000"/>
  <p:notesSz cx="6858000" cy="9144000"/>
  <p:embeddedFontLst>
    <p:embeddedFont>
      <p:font typeface="Anton"/>
      <p:regular r:id="rId61"/>
    </p:embeddedFont>
    <p:embeddedFont>
      <p:font typeface="Lato"/>
      <p:regular r:id="rId62"/>
      <p:bold r:id="rId63"/>
      <p:italic r:id="rId64"/>
      <p:boldItalic r:id="rId65"/>
    </p:embeddedFont>
    <p:embeddedFont>
      <p:font typeface="Didact Gothic"/>
      <p:regular r:id="rId66"/>
    </p:embeddedFont>
    <p:embeddedFont>
      <p:font typeface="Helvetica Neue"/>
      <p:regular r:id="rId67"/>
      <p:bold r:id="rId68"/>
      <p:italic r:id="rId69"/>
      <p:boldItalic r:id="rId70"/>
    </p:embeddedFont>
    <p:embeddedFont>
      <p:font typeface="Helvetica Neue Light"/>
      <p:regular r:id="rId71"/>
      <p:bold r:id="rId72"/>
      <p:italic r:id="rId73"/>
      <p:boldItalic r:id="rId74"/>
    </p:embeddedFont>
    <p:embeddedFont>
      <p:font typeface="Source Sans Pr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73" Type="http://schemas.openxmlformats.org/officeDocument/2006/relationships/font" Target="fonts/HelveticaNeueLight-italic.fntdata"/><Relationship Id="rId72" Type="http://schemas.openxmlformats.org/officeDocument/2006/relationships/font" Target="fonts/HelveticaNeueLight-bold.fntdata"/><Relationship Id="rId31" Type="http://schemas.openxmlformats.org/officeDocument/2006/relationships/slide" Target="slides/slide23.xml"/><Relationship Id="rId75" Type="http://schemas.openxmlformats.org/officeDocument/2006/relationships/font" Target="fonts/SourceSansPro-regular.fntdata"/><Relationship Id="rId30" Type="http://schemas.openxmlformats.org/officeDocument/2006/relationships/slide" Target="slides/slide22.xml"/><Relationship Id="rId74" Type="http://schemas.openxmlformats.org/officeDocument/2006/relationships/font" Target="fonts/HelveticaNeueLight-boldItalic.fntdata"/><Relationship Id="rId33" Type="http://schemas.openxmlformats.org/officeDocument/2006/relationships/slide" Target="slides/slide25.xml"/><Relationship Id="rId77" Type="http://schemas.openxmlformats.org/officeDocument/2006/relationships/font" Target="fonts/SourceSansPro-italic.fntdata"/><Relationship Id="rId32" Type="http://schemas.openxmlformats.org/officeDocument/2006/relationships/slide" Target="slides/slide24.xml"/><Relationship Id="rId76" Type="http://schemas.openxmlformats.org/officeDocument/2006/relationships/font" Target="fonts/SourceSansPro-bold.fntdata"/><Relationship Id="rId35" Type="http://schemas.openxmlformats.org/officeDocument/2006/relationships/slide" Target="slides/slide27.xml"/><Relationship Id="rId34" Type="http://schemas.openxmlformats.org/officeDocument/2006/relationships/slide" Target="slides/slide26.xml"/><Relationship Id="rId78" Type="http://schemas.openxmlformats.org/officeDocument/2006/relationships/font" Target="fonts/SourceSansPro-boldItalic.fntdata"/><Relationship Id="rId71" Type="http://schemas.openxmlformats.org/officeDocument/2006/relationships/font" Target="fonts/HelveticaNeueLight-regular.fntdata"/><Relationship Id="rId70" Type="http://schemas.openxmlformats.org/officeDocument/2006/relationships/font" Target="fonts/HelveticaNeue-bold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Lato-regular.fntdata"/><Relationship Id="rId61" Type="http://schemas.openxmlformats.org/officeDocument/2006/relationships/font" Target="fonts/Anton-regular.fntdata"/><Relationship Id="rId20" Type="http://schemas.openxmlformats.org/officeDocument/2006/relationships/slide" Target="slides/slide12.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4.xml"/><Relationship Id="rId66" Type="http://schemas.openxmlformats.org/officeDocument/2006/relationships/font" Target="fonts/DidactGothic-regular.fntdata"/><Relationship Id="rId21" Type="http://schemas.openxmlformats.org/officeDocument/2006/relationships/slide" Target="slides/slide13.xml"/><Relationship Id="rId65" Type="http://schemas.openxmlformats.org/officeDocument/2006/relationships/font" Target="fonts/Lato-boldItalic.fntdata"/><Relationship Id="rId24" Type="http://schemas.openxmlformats.org/officeDocument/2006/relationships/slide" Target="slides/slide16.xml"/><Relationship Id="rId68" Type="http://schemas.openxmlformats.org/officeDocument/2006/relationships/font" Target="fonts/HelveticaNeue-bold.fntdata"/><Relationship Id="rId23" Type="http://schemas.openxmlformats.org/officeDocument/2006/relationships/slide" Target="slides/slide15.xml"/><Relationship Id="rId67" Type="http://schemas.openxmlformats.org/officeDocument/2006/relationships/font" Target="fonts/HelveticaNeue-regular.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HelveticaNeue-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1f28bba0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1f28bba0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6de9df3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b6de9df31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6de9df31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6de9df31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solidFill>
                  <a:schemeClr val="dk1"/>
                </a:solidFill>
              </a:rPr>
              <a:t>Usar para slides de texto con íconos. Sacar íconos de https://www.flaticon.com/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12e4361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12e4361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MX"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MX" sz="1200">
                <a:solidFill>
                  <a:schemeClr val="dk1"/>
                </a:solidFill>
              </a:rPr>
              <a:t>¿Como crear encuestas de zoom? Disponible en </a:t>
            </a:r>
            <a:r>
              <a:rPr lang="es-MX"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sz="1200">
                <a:solidFill>
                  <a:schemeClr val="dk1"/>
                </a:solidFill>
              </a:rPr>
              <a:t>El docente generará </a:t>
            </a:r>
            <a:r>
              <a:rPr lang="es-MX" sz="1200" u="sng">
                <a:solidFill>
                  <a:schemeClr val="dk1"/>
                </a:solidFill>
              </a:rPr>
              <a:t>una encuesta de zoom</a:t>
            </a:r>
            <a:r>
              <a:rPr lang="es-MX"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MX"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6de9df3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b6de9df31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sz="1200">
                <a:solidFill>
                  <a:srgbClr val="202124"/>
                </a:solidFill>
                <a:highlight>
                  <a:srgbClr val="FFFFFF"/>
                </a:highlight>
              </a:rPr>
              <a:t>La </a:t>
            </a:r>
            <a:r>
              <a:rPr b="1" lang="es-MX" sz="1200">
                <a:solidFill>
                  <a:srgbClr val="202124"/>
                </a:solidFill>
                <a:highlight>
                  <a:srgbClr val="FFFFFF"/>
                </a:highlight>
              </a:rPr>
              <a:t>diferencia</a:t>
            </a:r>
            <a:r>
              <a:rPr lang="es-MX" sz="1200">
                <a:solidFill>
                  <a:srgbClr val="202124"/>
                </a:solidFill>
                <a:highlight>
                  <a:srgbClr val="FFFFFF"/>
                </a:highlight>
              </a:rPr>
              <a:t> entre </a:t>
            </a:r>
            <a:r>
              <a:rPr b="1" lang="es-MX" sz="1200">
                <a:solidFill>
                  <a:srgbClr val="202124"/>
                </a:solidFill>
                <a:highlight>
                  <a:srgbClr val="FFFFFF"/>
                </a:highlight>
              </a:rPr>
              <a:t>inteligencia artificial</a:t>
            </a:r>
            <a:r>
              <a:rPr lang="es-MX" sz="1200">
                <a:solidFill>
                  <a:srgbClr val="202124"/>
                </a:solidFill>
                <a:highlight>
                  <a:srgbClr val="FFFFFF"/>
                </a:highlight>
              </a:rPr>
              <a:t> y </a:t>
            </a:r>
            <a:r>
              <a:rPr b="1" lang="es-MX" sz="1200">
                <a:solidFill>
                  <a:srgbClr val="202124"/>
                </a:solidFill>
                <a:highlight>
                  <a:srgbClr val="FFFFFF"/>
                </a:highlight>
              </a:rPr>
              <a:t>machine learning</a:t>
            </a:r>
            <a:r>
              <a:rPr lang="es-MX" sz="1200">
                <a:solidFill>
                  <a:srgbClr val="202124"/>
                </a:solidFill>
                <a:highlight>
                  <a:srgbClr val="FFFFFF"/>
                </a:highlight>
              </a:rPr>
              <a:t> es que la IA es la capacidad de las computadoras de mostrar un comportamiento “inteligente”. Mientras que ML es una de técnica que se utiliza para crear y mejorar dicho comportamiento.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12e4361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12e4361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MX"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MX" sz="1200">
                <a:solidFill>
                  <a:schemeClr val="dk1"/>
                </a:solidFill>
              </a:rPr>
              <a:t>¿Como crear encuestas de zoom? Disponible en </a:t>
            </a:r>
            <a:r>
              <a:rPr lang="es-MX"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sz="1200">
                <a:solidFill>
                  <a:schemeClr val="dk1"/>
                </a:solidFill>
              </a:rPr>
              <a:t>El docente generará </a:t>
            </a:r>
            <a:r>
              <a:rPr lang="es-MX" sz="1200" u="sng">
                <a:solidFill>
                  <a:schemeClr val="dk1"/>
                </a:solidFill>
              </a:rPr>
              <a:t>una encuesta de zoom</a:t>
            </a:r>
            <a:r>
              <a:rPr lang="es-MX"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MX"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6de9df315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6de9df315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solidFill>
                  <a:schemeClr val="dk1"/>
                </a:solidFill>
              </a:rPr>
              <a:t>Usar para slides de texto con gráfico de etapas/pasos.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82536487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e8253648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6de9df31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6de9df31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12e4361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12e4361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MX"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MX" sz="1200">
                <a:solidFill>
                  <a:schemeClr val="dk1"/>
                </a:solidFill>
              </a:rPr>
              <a:t>¿Como crear encuestas de zoom? Disponible en </a:t>
            </a:r>
            <a:r>
              <a:rPr lang="es-MX"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sz="1200">
                <a:solidFill>
                  <a:schemeClr val="dk1"/>
                </a:solidFill>
              </a:rPr>
              <a:t>El docente generará </a:t>
            </a:r>
            <a:r>
              <a:rPr lang="es-MX" sz="1200" u="sng">
                <a:solidFill>
                  <a:schemeClr val="dk1"/>
                </a:solidFill>
              </a:rPr>
              <a:t>una encuesta de zoom</a:t>
            </a:r>
            <a:r>
              <a:rPr lang="es-MX"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MX"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12e43610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e12e43610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1f28bba0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e1f28bba0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6de9df31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b6de9df315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138b8367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e138b8367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25d29e11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e25d29e11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MX">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25d29e1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e25d29e11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23a5abd6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23a5abd6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e12e4361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e12e4361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MX"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MX" sz="1200">
                <a:solidFill>
                  <a:schemeClr val="dk1"/>
                </a:solidFill>
              </a:rPr>
              <a:t>¿Como crear encuestas de zoom? Disponible en </a:t>
            </a:r>
            <a:r>
              <a:rPr lang="es-MX"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sz="1200">
                <a:solidFill>
                  <a:schemeClr val="dk1"/>
                </a:solidFill>
              </a:rPr>
              <a:t>El docente generará </a:t>
            </a:r>
            <a:r>
              <a:rPr lang="es-MX" sz="1200" u="sng">
                <a:solidFill>
                  <a:schemeClr val="dk1"/>
                </a:solidFill>
              </a:rPr>
              <a:t>una encuesta de zoom</a:t>
            </a:r>
            <a:r>
              <a:rPr lang="es-MX"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MX"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e21585083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e21585083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solidFill>
                  <a:schemeClr val="dk1"/>
                </a:solidFill>
              </a:rPr>
              <a:t>Usar para las subsiguientes slides de challenges genéricos.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b6de9df315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b6de9df315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spcBef>
                <a:spcPts val="0"/>
              </a:spcBef>
              <a:spcAft>
                <a:spcPts val="0"/>
              </a:spcAft>
              <a:buNone/>
            </a:pPr>
            <a:r>
              <a:rPr lang="es-MX">
                <a:solidFill>
                  <a:schemeClr val="dk1"/>
                </a:solidFill>
              </a:rPr>
              <a:t>Enviar el contenido a integrar a </a:t>
            </a:r>
            <a:r>
              <a:rPr lang="es-MX" u="sng">
                <a:solidFill>
                  <a:schemeClr val="hlink"/>
                </a:solidFill>
                <a:hlinkClick r:id="rId2"/>
              </a:rPr>
              <a:t>contenidos@coderhouse.com</a:t>
            </a:r>
            <a:r>
              <a:rPr lang="es-MX">
                <a:solidFill>
                  <a:schemeClr val="dk1"/>
                </a:solidFill>
              </a:rPr>
              <a:t> para que lo podamos incluir en el Repositorio.</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3a5abd6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23a5abd6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MX">
                <a:solidFill>
                  <a:schemeClr val="dk1"/>
                </a:solidFill>
              </a:rPr>
              <a:t>Obligatoria siempre. Completar el resumen con palabras claves de lo visto.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3b16a3b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3b16a3b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3a5ab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23a5ab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solidFill>
                  <a:schemeClr val="dk1"/>
                </a:solidFill>
              </a:rPr>
              <a:t>Idea: Plantear por objetivos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b="1" sz="1800">
              <a:solidFill>
                <a:schemeClr val="dk1"/>
              </a:solidFill>
              <a:latin typeface="Didact Gothic"/>
              <a:ea typeface="Didact Gothic"/>
              <a:cs typeface="Didact Gothic"/>
              <a:sym typeface="Didact Gothic"/>
            </a:endParaRPr>
          </a:p>
          <a:p>
            <a:pPr indent="0" lvl="0" marL="0" rtl="0" algn="l">
              <a:lnSpc>
                <a:spcPct val="100000"/>
              </a:lnSpc>
              <a:spcBef>
                <a:spcPts val="11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158508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158508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MX"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MX" sz="1200">
                <a:solidFill>
                  <a:schemeClr val="dk1"/>
                </a:solidFill>
              </a:rPr>
              <a:t>¿Como crear encuestas de zoom? Disponible en </a:t>
            </a:r>
            <a:r>
              <a:rPr lang="es-MX"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sz="1200">
                <a:solidFill>
                  <a:schemeClr val="dk1"/>
                </a:solidFill>
              </a:rPr>
              <a:t>El docente generará </a:t>
            </a:r>
            <a:r>
              <a:rPr lang="es-MX" sz="1200" u="sng">
                <a:solidFill>
                  <a:schemeClr val="dk1"/>
                </a:solidFill>
              </a:rPr>
              <a:t>una encuesta de zoom</a:t>
            </a:r>
            <a:r>
              <a:rPr lang="es-MX"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MX"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MX"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6" name="Google Shape;66;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7" name="Google Shape;9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Clr>
                <a:schemeClr val="dk1"/>
              </a:buClr>
              <a:buSzPts val="2800"/>
              <a:buFont typeface="Calibri"/>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90000"/>
              </a:lnSpc>
              <a:spcBef>
                <a:spcPts val="0"/>
              </a:spcBef>
              <a:spcAft>
                <a:spcPts val="0"/>
              </a:spcAft>
              <a:buClr>
                <a:schemeClr val="dk1"/>
              </a:buClr>
              <a:buSzPts val="18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7" name="Google Shape;10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08" name="Shape 108"/>
        <p:cNvGrpSpPr/>
        <p:nvPr/>
      </p:nvGrpSpPr>
      <p:grpSpPr>
        <a:xfrm>
          <a:off x="0" y="0"/>
          <a:ext cx="0" cy="0"/>
          <a:chOff x="0" y="0"/>
          <a:chExt cx="0" cy="0"/>
        </a:xfrm>
      </p:grpSpPr>
      <p:sp>
        <p:nvSpPr>
          <p:cNvPr id="109" name="Google Shape;109;p28"/>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8"/>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750"/>
              </a:spcBef>
              <a:spcAft>
                <a:spcPts val="0"/>
              </a:spcAft>
              <a:buClr>
                <a:schemeClr val="dk1"/>
              </a:buClr>
              <a:buSzPts val="1800"/>
              <a:buNone/>
              <a:defRPr sz="1800"/>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11" name="Google Shape;111;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4" name="Shape 114"/>
        <p:cNvGrpSpPr/>
        <p:nvPr/>
      </p:nvGrpSpPr>
      <p:grpSpPr>
        <a:xfrm>
          <a:off x="0" y="0"/>
          <a:ext cx="0" cy="0"/>
          <a:chOff x="0" y="0"/>
          <a:chExt cx="0" cy="0"/>
        </a:xfrm>
      </p:grpSpPr>
      <p:sp>
        <p:nvSpPr>
          <p:cNvPr id="115" name="Google Shape;115;p2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0" name="Shape 120"/>
        <p:cNvGrpSpPr/>
        <p:nvPr/>
      </p:nvGrpSpPr>
      <p:grpSpPr>
        <a:xfrm>
          <a:off x="0" y="0"/>
          <a:ext cx="0" cy="0"/>
          <a:chOff x="0" y="0"/>
          <a:chExt cx="0" cy="0"/>
        </a:xfrm>
      </p:grpSpPr>
      <p:sp>
        <p:nvSpPr>
          <p:cNvPr id="121" name="Google Shape;121;p3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3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23" name="Google Shape;123;p3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3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6" name="Shape 126"/>
        <p:cNvGrpSpPr/>
        <p:nvPr/>
      </p:nvGrpSpPr>
      <p:grpSpPr>
        <a:xfrm>
          <a:off x="0" y="0"/>
          <a:ext cx="0" cy="0"/>
          <a:chOff x="0" y="0"/>
          <a:chExt cx="0" cy="0"/>
        </a:xfrm>
      </p:grpSpPr>
      <p:sp>
        <p:nvSpPr>
          <p:cNvPr id="127" name="Google Shape;127;p3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3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9" name="Google Shape;129;p3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0" name="Google Shape;130;p3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3" name="Shape 133"/>
        <p:cNvGrpSpPr/>
        <p:nvPr/>
      </p:nvGrpSpPr>
      <p:grpSpPr>
        <a:xfrm>
          <a:off x="0" y="0"/>
          <a:ext cx="0" cy="0"/>
          <a:chOff x="0" y="0"/>
          <a:chExt cx="0" cy="0"/>
        </a:xfrm>
      </p:grpSpPr>
      <p:sp>
        <p:nvSpPr>
          <p:cNvPr id="134" name="Google Shape;134;p3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3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36" name="Google Shape;136;p3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7" name="Google Shape;137;p3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38" name="Google Shape;138;p3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39" name="Google Shape;139;p3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3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3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2" name="Shape 142"/>
        <p:cNvGrpSpPr/>
        <p:nvPr/>
      </p:nvGrpSpPr>
      <p:grpSpPr>
        <a:xfrm>
          <a:off x="0" y="0"/>
          <a:ext cx="0" cy="0"/>
          <a:chOff x="0" y="0"/>
          <a:chExt cx="0" cy="0"/>
        </a:xfrm>
      </p:grpSpPr>
      <p:sp>
        <p:nvSpPr>
          <p:cNvPr id="143" name="Google Shape;143;p3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3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3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3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47" name="Shape 147"/>
        <p:cNvGrpSpPr/>
        <p:nvPr/>
      </p:nvGrpSpPr>
      <p:grpSpPr>
        <a:xfrm>
          <a:off x="0" y="0"/>
          <a:ext cx="0" cy="0"/>
          <a:chOff x="0" y="0"/>
          <a:chExt cx="0" cy="0"/>
        </a:xfrm>
      </p:grpSpPr>
      <p:sp>
        <p:nvSpPr>
          <p:cNvPr id="148" name="Google Shape;148;p3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3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3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1" name="Shape 151"/>
        <p:cNvGrpSpPr/>
        <p:nvPr/>
      </p:nvGrpSpPr>
      <p:grpSpPr>
        <a:xfrm>
          <a:off x="0" y="0"/>
          <a:ext cx="0" cy="0"/>
          <a:chOff x="0" y="0"/>
          <a:chExt cx="0" cy="0"/>
        </a:xfrm>
      </p:grpSpPr>
      <p:sp>
        <p:nvSpPr>
          <p:cNvPr id="152" name="Google Shape;152;p3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3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54" name="Google Shape;154;p3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55" name="Google Shape;155;p3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3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3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8" name="Shape 158"/>
        <p:cNvGrpSpPr/>
        <p:nvPr/>
      </p:nvGrpSpPr>
      <p:grpSpPr>
        <a:xfrm>
          <a:off x="0" y="0"/>
          <a:ext cx="0" cy="0"/>
          <a:chOff x="0" y="0"/>
          <a:chExt cx="0" cy="0"/>
        </a:xfrm>
      </p:grpSpPr>
      <p:sp>
        <p:nvSpPr>
          <p:cNvPr id="159" name="Google Shape;159;p3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3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61" name="Google Shape;161;p3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62" name="Google Shape;162;p3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3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3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5" name="Shape 165"/>
        <p:cNvGrpSpPr/>
        <p:nvPr/>
      </p:nvGrpSpPr>
      <p:grpSpPr>
        <a:xfrm>
          <a:off x="0" y="0"/>
          <a:ext cx="0" cy="0"/>
          <a:chOff x="0" y="0"/>
          <a:chExt cx="0" cy="0"/>
        </a:xfrm>
      </p:grpSpPr>
      <p:sp>
        <p:nvSpPr>
          <p:cNvPr id="166" name="Google Shape;166;p3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3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3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3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1" name="Shape 171"/>
        <p:cNvGrpSpPr/>
        <p:nvPr/>
      </p:nvGrpSpPr>
      <p:grpSpPr>
        <a:xfrm>
          <a:off x="0" y="0"/>
          <a:ext cx="0" cy="0"/>
          <a:chOff x="0" y="0"/>
          <a:chExt cx="0" cy="0"/>
        </a:xfrm>
      </p:grpSpPr>
      <p:sp>
        <p:nvSpPr>
          <p:cNvPr id="172" name="Google Shape;172;p3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3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4" name="Google Shape;174;p3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 name="Google Shape;176;p3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1" name="Shape 181"/>
        <p:cNvGrpSpPr/>
        <p:nvPr/>
      </p:nvGrpSpPr>
      <p:grpSpPr>
        <a:xfrm>
          <a:off x="0" y="0"/>
          <a:ext cx="0" cy="0"/>
          <a:chOff x="0" y="0"/>
          <a:chExt cx="0" cy="0"/>
        </a:xfrm>
      </p:grpSpPr>
      <p:sp>
        <p:nvSpPr>
          <p:cNvPr id="182" name="Google Shape;182;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3" name="Google Shape;183;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5" name="Shape 185"/>
        <p:cNvGrpSpPr/>
        <p:nvPr/>
      </p:nvGrpSpPr>
      <p:grpSpPr>
        <a:xfrm>
          <a:off x="0" y="0"/>
          <a:ext cx="0" cy="0"/>
          <a:chOff x="0" y="0"/>
          <a:chExt cx="0" cy="0"/>
        </a:xfrm>
      </p:grpSpPr>
      <p:sp>
        <p:nvSpPr>
          <p:cNvPr id="186" name="Google Shape;186;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7" name="Google Shape;18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8" name="Shape 188"/>
        <p:cNvGrpSpPr/>
        <p:nvPr/>
      </p:nvGrpSpPr>
      <p:grpSpPr>
        <a:xfrm>
          <a:off x="0" y="0"/>
          <a:ext cx="0" cy="0"/>
          <a:chOff x="0" y="0"/>
          <a:chExt cx="0" cy="0"/>
        </a:xfrm>
      </p:grpSpPr>
      <p:sp>
        <p:nvSpPr>
          <p:cNvPr id="189" name="Google Shape;189;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1" name="Google Shape;19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2" name="Shape 192"/>
        <p:cNvGrpSpPr/>
        <p:nvPr/>
      </p:nvGrpSpPr>
      <p:grpSpPr>
        <a:xfrm>
          <a:off x="0" y="0"/>
          <a:ext cx="0" cy="0"/>
          <a:chOff x="0" y="0"/>
          <a:chExt cx="0" cy="0"/>
        </a:xfrm>
      </p:grpSpPr>
      <p:sp>
        <p:nvSpPr>
          <p:cNvPr id="193" name="Google Shape;193;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5" name="Google Shape;195;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6" name="Google Shape;19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7" name="Shape 197"/>
        <p:cNvGrpSpPr/>
        <p:nvPr/>
      </p:nvGrpSpPr>
      <p:grpSpPr>
        <a:xfrm>
          <a:off x="0" y="0"/>
          <a:ext cx="0" cy="0"/>
          <a:chOff x="0" y="0"/>
          <a:chExt cx="0" cy="0"/>
        </a:xfrm>
      </p:grpSpPr>
      <p:sp>
        <p:nvSpPr>
          <p:cNvPr id="198" name="Google Shape;198;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0" name="Shape 200"/>
        <p:cNvGrpSpPr/>
        <p:nvPr/>
      </p:nvGrpSpPr>
      <p:grpSpPr>
        <a:xfrm>
          <a:off x="0" y="0"/>
          <a:ext cx="0" cy="0"/>
          <a:chOff x="0" y="0"/>
          <a:chExt cx="0" cy="0"/>
        </a:xfrm>
      </p:grpSpPr>
      <p:sp>
        <p:nvSpPr>
          <p:cNvPr id="201" name="Google Shape;201;p4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4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03" name="Google Shape;20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4" name="Shape 204"/>
        <p:cNvGrpSpPr/>
        <p:nvPr/>
      </p:nvGrpSpPr>
      <p:grpSpPr>
        <a:xfrm>
          <a:off x="0" y="0"/>
          <a:ext cx="0" cy="0"/>
          <a:chOff x="0" y="0"/>
          <a:chExt cx="0" cy="0"/>
        </a:xfrm>
      </p:grpSpPr>
      <p:sp>
        <p:nvSpPr>
          <p:cNvPr id="205" name="Google Shape;205;p4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6" name="Google Shape;20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7" name="Shape 207"/>
        <p:cNvGrpSpPr/>
        <p:nvPr/>
      </p:nvGrpSpPr>
      <p:grpSpPr>
        <a:xfrm>
          <a:off x="0" y="0"/>
          <a:ext cx="0" cy="0"/>
          <a:chOff x="0" y="0"/>
          <a:chExt cx="0" cy="0"/>
        </a:xfrm>
      </p:grpSpPr>
      <p:sp>
        <p:nvSpPr>
          <p:cNvPr id="208" name="Google Shape;208;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0" name="Google Shape;210;p4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1" name="Google Shape;211;p4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2" name="Google Shape;21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3" name="Shape 213"/>
        <p:cNvGrpSpPr/>
        <p:nvPr/>
      </p:nvGrpSpPr>
      <p:grpSpPr>
        <a:xfrm>
          <a:off x="0" y="0"/>
          <a:ext cx="0" cy="0"/>
          <a:chOff x="0" y="0"/>
          <a:chExt cx="0" cy="0"/>
        </a:xfrm>
      </p:grpSpPr>
      <p:sp>
        <p:nvSpPr>
          <p:cNvPr id="214" name="Google Shape;214;p4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215" name="Google Shape;21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sp>
        <p:nvSpPr>
          <p:cNvPr id="217" name="Google Shape;217;p4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4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19" name="Google Shape;21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6.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0" name="Google Shape;5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0" name="Google Shape;100;p26"/>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1" name="Google Shape;101;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3" name="Google Shape;103;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7" name="Shape 177"/>
        <p:cNvGrpSpPr/>
        <p:nvPr/>
      </p:nvGrpSpPr>
      <p:grpSpPr>
        <a:xfrm>
          <a:off x="0" y="0"/>
          <a:ext cx="0" cy="0"/>
          <a:chOff x="0" y="0"/>
          <a:chExt cx="0" cy="0"/>
        </a:xfrm>
      </p:grpSpPr>
      <p:sp>
        <p:nvSpPr>
          <p:cNvPr id="178" name="Google Shape;17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79" name="Google Shape;17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80" name="Google Shape;18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hyperlink" Target="https://vimeo.com/408177748" TargetMode="External"/><Relationship Id="rId5" Type="http://schemas.openxmlformats.org/officeDocument/2006/relationships/image" Target="../media/image21.png"/><Relationship Id="rId6"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46.png"/><Relationship Id="rId5" Type="http://schemas.openxmlformats.org/officeDocument/2006/relationships/image" Target="../media/image21.png"/><Relationship Id="rId6"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image" Target="../media/image9.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37.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10" Type="http://schemas.openxmlformats.org/officeDocument/2006/relationships/hyperlink" Target="https://brita.mx/starbucks-no-es-un-negocio-de-cafe-es-una-empresa-de-tecnologia-de-datos" TargetMode="External"/><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hyperlink" Target="https://www.iprofesional.com/tecnologia/325262-san-cristobal-asi-funciona-su-herramienta-para-deteccion-de-fraudes" TargetMode="External"/><Relationship Id="rId5" Type="http://schemas.openxmlformats.org/officeDocument/2006/relationships/image" Target="../media/image36.png"/><Relationship Id="rId6" Type="http://schemas.openxmlformats.org/officeDocument/2006/relationships/hyperlink" Target="https://bigml.com/" TargetMode="External"/><Relationship Id="rId7" Type="http://schemas.openxmlformats.org/officeDocument/2006/relationships/hyperlink" Target="https://bigml.com/" TargetMode="External"/><Relationship Id="rId8" Type="http://schemas.openxmlformats.org/officeDocument/2006/relationships/hyperlink" Target="https://cleverdata.io/clustering-analisis-de-segmentos-de-clientes-caso-de-exito-para-mazd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 Id="rId3"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 Id="rId3" Type="http://schemas.openxmlformats.org/officeDocument/2006/relationships/image" Target="../media/image41.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51"/>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MX" sz="3600">
                <a:solidFill>
                  <a:srgbClr val="121212"/>
                </a:solidFill>
                <a:latin typeface="Anton"/>
                <a:ea typeface="Anton"/>
                <a:cs typeface="Anton"/>
                <a:sym typeface="Anton"/>
              </a:rPr>
              <a:t>Estudios de casos de </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s-MX" sz="3600">
                <a:solidFill>
                  <a:srgbClr val="121212"/>
                </a:solidFill>
                <a:latin typeface="Anton"/>
                <a:ea typeface="Anton"/>
                <a:cs typeface="Anton"/>
                <a:sym typeface="Anton"/>
              </a:rPr>
              <a:t>Modelos Analíticos I</a:t>
            </a:r>
            <a:endParaRPr i="1" sz="3600">
              <a:solidFill>
                <a:srgbClr val="121212"/>
              </a:solidFill>
              <a:latin typeface="Anton"/>
              <a:ea typeface="Anton"/>
              <a:cs typeface="Anton"/>
              <a:sym typeface="Anton"/>
            </a:endParaRPr>
          </a:p>
        </p:txBody>
      </p:sp>
      <p:sp>
        <p:nvSpPr>
          <p:cNvPr id="227" name="Google Shape;227;p51"/>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MX" sz="2000">
                <a:solidFill>
                  <a:srgbClr val="121212"/>
                </a:solidFill>
                <a:latin typeface="Helvetica Neue"/>
                <a:ea typeface="Helvetica Neue"/>
                <a:cs typeface="Helvetica Neue"/>
                <a:sym typeface="Helvetica Neue"/>
              </a:rPr>
              <a:t>     Clase 19. </a:t>
            </a:r>
            <a:r>
              <a:rPr lang="es-MX" sz="2000">
                <a:solidFill>
                  <a:srgbClr val="121212"/>
                </a:solidFill>
                <a:latin typeface="Helvetica Neue Light"/>
                <a:ea typeface="Helvetica Neue Light"/>
                <a:cs typeface="Helvetica Neue Light"/>
                <a:sym typeface="Helvetica Neue Light"/>
              </a:rPr>
              <a:t> Data Science</a:t>
            </a:r>
            <a:endParaRPr>
              <a:solidFill>
                <a:srgbClr val="121212"/>
              </a:solidFill>
              <a:latin typeface="Helvetica Neue Light"/>
              <a:ea typeface="Helvetica Neue Light"/>
              <a:cs typeface="Helvetica Neue Light"/>
              <a:sym typeface="Helvetica Neue Light"/>
            </a:endParaRPr>
          </a:p>
        </p:txBody>
      </p:sp>
      <p:sp>
        <p:nvSpPr>
          <p:cNvPr id="228" name="Google Shape;228;p51"/>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CEFAB"/>
            </a:gs>
            <a:gs pos="100000">
              <a:srgbClr val="E0FF00"/>
            </a:gs>
          </a:gsLst>
          <a:lin ang="10800025" scaled="0"/>
        </a:gradFill>
      </p:bgPr>
    </p:bg>
    <p:spTree>
      <p:nvGrpSpPr>
        <p:cNvPr id="338" name="Shape 338"/>
        <p:cNvGrpSpPr/>
        <p:nvPr/>
      </p:nvGrpSpPr>
      <p:grpSpPr>
        <a:xfrm>
          <a:off x="0" y="0"/>
          <a:ext cx="0" cy="0"/>
          <a:chOff x="0" y="0"/>
          <a:chExt cx="0" cy="0"/>
        </a:xfrm>
      </p:grpSpPr>
      <p:sp>
        <p:nvSpPr>
          <p:cNvPr id="339" name="Google Shape;339;p6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MX" sz="3600">
                <a:solidFill>
                  <a:srgbClr val="121212"/>
                </a:solidFill>
                <a:latin typeface="Anton"/>
                <a:ea typeface="Anton"/>
                <a:cs typeface="Anton"/>
                <a:sym typeface="Anton"/>
              </a:rPr>
              <a:t>Caso Mazda</a:t>
            </a:r>
            <a:endParaRPr b="0" i="1" sz="3600" u="none" cap="none" strike="noStrike">
              <a:solidFill>
                <a:srgbClr val="121212"/>
              </a:solidFill>
              <a:latin typeface="Anton"/>
              <a:ea typeface="Anton"/>
              <a:cs typeface="Anton"/>
              <a:sym typeface="Anton"/>
            </a:endParaRPr>
          </a:p>
        </p:txBody>
      </p:sp>
      <p:pic>
        <p:nvPicPr>
          <p:cNvPr id="340" name="Google Shape;340;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6" name="Google Shape;346;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7" name="Google Shape;347;p61"/>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C</a:t>
            </a:r>
            <a:r>
              <a:rPr b="0" i="1" lang="es-MX" sz="3500" u="none" cap="none" strike="noStrike">
                <a:solidFill>
                  <a:srgbClr val="000000"/>
                </a:solidFill>
                <a:latin typeface="Anton"/>
                <a:ea typeface="Anton"/>
                <a:cs typeface="Anton"/>
                <a:sym typeface="Anton"/>
              </a:rPr>
              <a:t>aso Mazda</a:t>
            </a:r>
            <a:endParaRPr/>
          </a:p>
        </p:txBody>
      </p:sp>
      <p:sp>
        <p:nvSpPr>
          <p:cNvPr id="348" name="Google Shape;348;p61"/>
          <p:cNvSpPr txBox="1"/>
          <p:nvPr/>
        </p:nvSpPr>
        <p:spPr>
          <a:xfrm>
            <a:off x="514600" y="1969975"/>
            <a:ext cx="5594700" cy="2093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i="0" lang="es-MX" sz="1600" u="none" cap="none" strike="noStrike">
                <a:solidFill>
                  <a:srgbClr val="000000"/>
                </a:solidFill>
                <a:latin typeface="Helvetica Neue"/>
                <a:ea typeface="Helvetica Neue"/>
                <a:cs typeface="Helvetica Neue"/>
                <a:sym typeface="Helvetica Neue"/>
              </a:rPr>
              <a:t>Mazda Motor Corporation es un fabricante de automóviles japonés, fundada en 1920, con sede principal en Hiroshima, y con plantas en las localidades de Hiroshima, Nishinoura, Nakanoseki y Miyoshi, Japón.</a:t>
            </a:r>
            <a:endParaRPr i="0" sz="1600" u="none" cap="none" strike="noStrike">
              <a:solidFill>
                <a:srgbClr val="000000"/>
              </a:solidFill>
              <a:latin typeface="Helvetica Neue"/>
              <a:ea typeface="Helvetica Neue"/>
              <a:cs typeface="Helvetica Neue"/>
              <a:sym typeface="Helvetica Neue"/>
            </a:endParaRPr>
          </a:p>
          <a:p>
            <a:pPr indent="0" lvl="0" marL="0" marR="0" rtl="0" algn="l">
              <a:lnSpc>
                <a:spcPct val="150000"/>
              </a:lnSpc>
              <a:spcBef>
                <a:spcPts val="1000"/>
              </a:spcBef>
              <a:spcAft>
                <a:spcPts val="1000"/>
              </a:spcAft>
              <a:buClr>
                <a:srgbClr val="000000"/>
              </a:buClr>
              <a:buSzPts val="1600"/>
              <a:buFont typeface="Arial"/>
              <a:buNone/>
            </a:pPr>
            <a:r>
              <a:rPr lang="es-MX" sz="1600">
                <a:solidFill>
                  <a:schemeClr val="dk1"/>
                </a:solidFill>
                <a:latin typeface="Helvetica Neue"/>
                <a:ea typeface="Helvetica Neue"/>
                <a:cs typeface="Helvetica Neue"/>
                <a:sym typeface="Helvetica Neue"/>
              </a:rPr>
              <a:t>La organización implementó </a:t>
            </a:r>
            <a:r>
              <a:rPr b="1" lang="es-MX" sz="1600">
                <a:solidFill>
                  <a:schemeClr val="dk1"/>
                </a:solidFill>
                <a:latin typeface="Helvetica Neue"/>
                <a:ea typeface="Helvetica Neue"/>
                <a:cs typeface="Helvetica Neue"/>
                <a:sym typeface="Helvetica Neue"/>
              </a:rPr>
              <a:t>un algoritmo de Segmentación de Clientes</a:t>
            </a:r>
            <a:r>
              <a:rPr lang="es-MX" sz="1600">
                <a:solidFill>
                  <a:schemeClr val="dk1"/>
                </a:solidFill>
                <a:latin typeface="Helvetica Neue"/>
                <a:ea typeface="Helvetica Neue"/>
                <a:cs typeface="Helvetica Neue"/>
                <a:sym typeface="Helvetica Neue"/>
              </a:rPr>
              <a:t>, dentro de la aplicación del ámbito de estudio de la Ciencia de Datos.</a:t>
            </a:r>
            <a:r>
              <a:rPr i="0" lang="es-MX" sz="1600" u="none" cap="none" strike="noStrike">
                <a:solidFill>
                  <a:srgbClr val="000000"/>
                </a:solidFill>
                <a:latin typeface="Helvetica Neue"/>
                <a:ea typeface="Helvetica Neue"/>
                <a:cs typeface="Helvetica Neue"/>
                <a:sym typeface="Helvetica Neue"/>
              </a:rPr>
              <a:t> </a:t>
            </a:r>
            <a:endParaRPr i="0" sz="1600" u="none" cap="none" strike="noStrike">
              <a:solidFill>
                <a:srgbClr val="000000"/>
              </a:solidFill>
              <a:latin typeface="Helvetica Neue"/>
              <a:ea typeface="Helvetica Neue"/>
              <a:cs typeface="Helvetica Neue"/>
              <a:sym typeface="Helvetica Neue"/>
            </a:endParaRPr>
          </a:p>
        </p:txBody>
      </p:sp>
      <p:pic>
        <p:nvPicPr>
          <p:cNvPr descr="Mazda Logo - PNG y Vector" id="349" name="Google Shape;349;p61"/>
          <p:cNvPicPr preferRelativeResize="0"/>
          <p:nvPr/>
        </p:nvPicPr>
        <p:blipFill rotWithShape="1">
          <a:blip r:embed="rId4">
            <a:alphaModFix/>
          </a:blip>
          <a:srcRect b="0" l="0" r="0" t="0"/>
          <a:stretch/>
        </p:blipFill>
        <p:spPr>
          <a:xfrm>
            <a:off x="6255700" y="1531784"/>
            <a:ext cx="2457653" cy="2200278"/>
          </a:xfrm>
          <a:prstGeom prst="rect">
            <a:avLst/>
          </a:prstGeom>
          <a:noFill/>
          <a:ln>
            <a:noFill/>
          </a:ln>
        </p:spPr>
      </p:pic>
      <p:pic>
        <p:nvPicPr>
          <p:cNvPr id="350" name="Google Shape;350;p61"/>
          <p:cNvPicPr preferRelativeResize="0"/>
          <p:nvPr/>
        </p:nvPicPr>
        <p:blipFill>
          <a:blip r:embed="rId5">
            <a:alphaModFix/>
          </a:blip>
          <a:stretch>
            <a:fillRect/>
          </a:stretch>
        </p:blipFill>
        <p:spPr>
          <a:xfrm>
            <a:off x="8144050" y="251403"/>
            <a:ext cx="809775" cy="79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6" name="Google Shape;356;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7" name="Google Shape;357;p62"/>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Segmentación de clientes</a:t>
            </a:r>
            <a:endParaRPr/>
          </a:p>
        </p:txBody>
      </p:sp>
      <p:sp>
        <p:nvSpPr>
          <p:cNvPr id="358" name="Google Shape;358;p62"/>
          <p:cNvSpPr txBox="1"/>
          <p:nvPr/>
        </p:nvSpPr>
        <p:spPr>
          <a:xfrm>
            <a:off x="557798" y="1804193"/>
            <a:ext cx="8028300" cy="2093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600"/>
              <a:buFont typeface="Arial"/>
              <a:buNone/>
            </a:pPr>
            <a:r>
              <a:t/>
            </a:r>
            <a:endParaRPr>
              <a:latin typeface="Helvetica Neue"/>
              <a:ea typeface="Helvetica Neue"/>
              <a:cs typeface="Helvetica Neue"/>
              <a:sym typeface="Helvetica Neue"/>
            </a:endParaRPr>
          </a:p>
          <a:p>
            <a:pPr indent="0" lvl="0" marL="0" marR="0" rtl="0" algn="just">
              <a:lnSpc>
                <a:spcPct val="150000"/>
              </a:lnSpc>
              <a:spcBef>
                <a:spcPts val="1000"/>
              </a:spcBef>
              <a:spcAft>
                <a:spcPts val="0"/>
              </a:spcAft>
              <a:buClr>
                <a:srgbClr val="000000"/>
              </a:buClr>
              <a:buSzPts val="1600"/>
              <a:buFont typeface="Arial"/>
              <a:buNone/>
            </a:pPr>
            <a:r>
              <a:rPr i="0" lang="es-MX" sz="1600" u="none" cap="none" strike="noStrike">
                <a:solidFill>
                  <a:srgbClr val="000000"/>
                </a:solidFill>
                <a:latin typeface="Helvetica Neue"/>
                <a:ea typeface="Helvetica Neue"/>
                <a:cs typeface="Helvetica Neue"/>
                <a:sym typeface="Helvetica Neue"/>
              </a:rPr>
              <a:t>Este tipo de algoritmo en términos generales, busca encontrar grupos homogéneos de clientes que respondan de modo similar a determinadas estrategias de marketing. </a:t>
            </a:r>
            <a:endParaRPr>
              <a:latin typeface="Helvetica Neue"/>
              <a:ea typeface="Helvetica Neue"/>
              <a:cs typeface="Helvetica Neue"/>
              <a:sym typeface="Helvetica Neue"/>
            </a:endParaRPr>
          </a:p>
          <a:p>
            <a:pPr indent="0" lvl="0" marL="0" marR="0" rtl="0" algn="just">
              <a:lnSpc>
                <a:spcPct val="150000"/>
              </a:lnSpc>
              <a:spcBef>
                <a:spcPts val="1000"/>
              </a:spcBef>
              <a:spcAft>
                <a:spcPts val="1000"/>
              </a:spcAft>
              <a:buClr>
                <a:srgbClr val="000000"/>
              </a:buClr>
              <a:buSzPts val="1600"/>
              <a:buFont typeface="Arial"/>
              <a:buNone/>
            </a:pPr>
            <a:r>
              <a:rPr i="0" lang="es-MX" sz="1600" u="none" cap="none" strike="noStrike">
                <a:solidFill>
                  <a:srgbClr val="000000"/>
                </a:solidFill>
                <a:latin typeface="Helvetica Neue"/>
                <a:ea typeface="Helvetica Neue"/>
                <a:cs typeface="Helvetica Neue"/>
                <a:sym typeface="Helvetica Neue"/>
              </a:rPr>
              <a:t>Tradicionalmente la forma de crear estos segmentos, se basa en seleccionar atributos del perfil del cliente (geográficas, demográficas y socio-económicas habitualmente) para establecer ciertos los parámetros de similitud. </a:t>
            </a:r>
            <a:endParaRPr i="0" sz="1600" u="none" cap="none" strike="noStrike">
              <a:solidFill>
                <a:srgbClr val="000000"/>
              </a:solidFill>
              <a:latin typeface="Helvetica Neue"/>
              <a:ea typeface="Helvetica Neue"/>
              <a:cs typeface="Helvetica Neue"/>
              <a:sym typeface="Helvetica Neue"/>
            </a:endParaRPr>
          </a:p>
        </p:txBody>
      </p:sp>
      <p:pic>
        <p:nvPicPr>
          <p:cNvPr id="359" name="Google Shape;359;p62"/>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5" name="Google Shape;365;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6" name="Google Shape;366;p63"/>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Algoritmos de Clustering</a:t>
            </a:r>
            <a:endParaRPr/>
          </a:p>
        </p:txBody>
      </p:sp>
      <p:sp>
        <p:nvSpPr>
          <p:cNvPr id="367" name="Google Shape;367;p63"/>
          <p:cNvSpPr txBox="1"/>
          <p:nvPr/>
        </p:nvSpPr>
        <p:spPr>
          <a:xfrm>
            <a:off x="726050" y="2053150"/>
            <a:ext cx="8287500" cy="2093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600"/>
              <a:buFont typeface="Arial"/>
              <a:buNone/>
            </a:pPr>
            <a:r>
              <a:rPr i="0" lang="es-MX" sz="1500" u="none" cap="none" strike="noStrike">
                <a:solidFill>
                  <a:srgbClr val="000000"/>
                </a:solidFill>
                <a:latin typeface="Helvetica Neue"/>
                <a:ea typeface="Helvetica Neue"/>
                <a:cs typeface="Helvetica Neue"/>
                <a:sym typeface="Helvetica Neue"/>
              </a:rPr>
              <a:t>Los algoritmos de Clustering, permiten analizar cientos de variables de cualquier dimensión del buyer persona e incluirlos como atributos válidos para encontrar agrupaciones naturales de clientes.</a:t>
            </a:r>
            <a:endParaRPr sz="1300">
              <a:latin typeface="Helvetica Neue"/>
              <a:ea typeface="Helvetica Neue"/>
              <a:cs typeface="Helvetica Neue"/>
              <a:sym typeface="Helvetica Neue"/>
            </a:endParaRPr>
          </a:p>
          <a:p>
            <a:pPr indent="0" lvl="0" marL="0" marR="0" rtl="0" algn="just">
              <a:lnSpc>
                <a:spcPct val="150000"/>
              </a:lnSpc>
              <a:spcBef>
                <a:spcPts val="1000"/>
              </a:spcBef>
              <a:spcAft>
                <a:spcPts val="0"/>
              </a:spcAft>
              <a:buClr>
                <a:srgbClr val="000000"/>
              </a:buClr>
              <a:buSzPts val="1600"/>
              <a:buFont typeface="Arial"/>
              <a:buNone/>
            </a:pPr>
            <a:r>
              <a:rPr i="0" lang="es-MX" sz="1500" u="none" cap="none" strike="noStrike">
                <a:solidFill>
                  <a:srgbClr val="000000"/>
                </a:solidFill>
                <a:latin typeface="Helvetica Neue"/>
                <a:ea typeface="Helvetica Neue"/>
                <a:cs typeface="Helvetica Neue"/>
                <a:sym typeface="Helvetica Neue"/>
              </a:rPr>
              <a:t>En consecuencia, se busca que los grupos resultantes del análisis de clusterización sean </a:t>
            </a:r>
            <a:r>
              <a:rPr b="1" i="0" lang="es-MX" sz="1500" u="none" cap="none" strike="noStrike">
                <a:solidFill>
                  <a:srgbClr val="000000"/>
                </a:solidFill>
                <a:latin typeface="Helvetica Neue"/>
                <a:ea typeface="Helvetica Neue"/>
                <a:cs typeface="Helvetica Neue"/>
                <a:sym typeface="Helvetica Neue"/>
              </a:rPr>
              <a:t>homogéneos entre sí y diferenciados claramente de los otros clústeres que se generen</a:t>
            </a:r>
            <a:r>
              <a:rPr i="0" lang="es-MX" sz="1500" u="none" cap="none" strike="noStrike">
                <a:solidFill>
                  <a:srgbClr val="000000"/>
                </a:solidFill>
                <a:latin typeface="Helvetica Neue"/>
                <a:ea typeface="Helvetica Neue"/>
                <a:cs typeface="Helvetica Neue"/>
                <a:sym typeface="Helvetica Neue"/>
              </a:rPr>
              <a:t>. </a:t>
            </a:r>
            <a:endParaRPr sz="1300">
              <a:latin typeface="Helvetica Neue"/>
              <a:ea typeface="Helvetica Neue"/>
              <a:cs typeface="Helvetica Neue"/>
              <a:sym typeface="Helvetica Neue"/>
            </a:endParaRPr>
          </a:p>
          <a:p>
            <a:pPr indent="0" lvl="0" marL="0" marR="0" rtl="0" algn="just">
              <a:lnSpc>
                <a:spcPct val="150000"/>
              </a:lnSpc>
              <a:spcBef>
                <a:spcPts val="1000"/>
              </a:spcBef>
              <a:spcAft>
                <a:spcPts val="1000"/>
              </a:spcAft>
              <a:buClr>
                <a:srgbClr val="000000"/>
              </a:buClr>
              <a:buSzPts val="1600"/>
              <a:buFont typeface="Arial"/>
              <a:buNone/>
            </a:pPr>
            <a:r>
              <a:rPr lang="es-MX" sz="1500">
                <a:latin typeface="Helvetica Neue"/>
                <a:ea typeface="Helvetica Neue"/>
                <a:cs typeface="Helvetica Neue"/>
                <a:sym typeface="Helvetica Neue"/>
              </a:rPr>
              <a:t>E</a:t>
            </a:r>
            <a:r>
              <a:rPr i="0" lang="es-MX" sz="1500" u="none" cap="none" strike="noStrike">
                <a:solidFill>
                  <a:srgbClr val="000000"/>
                </a:solidFill>
                <a:latin typeface="Helvetica Neue"/>
                <a:ea typeface="Helvetica Neue"/>
                <a:cs typeface="Helvetica Neue"/>
                <a:sym typeface="Helvetica Neue"/>
              </a:rPr>
              <a:t>ste tipo de algoritmo pertenece al Aprendizaje No Supervisado dentro del mundo del Machine Learning.</a:t>
            </a:r>
            <a:endParaRPr i="0" sz="1500" u="none" cap="none" strike="noStrike">
              <a:solidFill>
                <a:srgbClr val="000000"/>
              </a:solidFill>
              <a:latin typeface="Helvetica Neue"/>
              <a:ea typeface="Helvetica Neue"/>
              <a:cs typeface="Helvetica Neue"/>
              <a:sym typeface="Helvetica Neue"/>
            </a:endParaRPr>
          </a:p>
        </p:txBody>
      </p:sp>
      <p:pic>
        <p:nvPicPr>
          <p:cNvPr id="368" name="Google Shape;368;p63"/>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4" name="Google Shape;374;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5" name="Google Shape;375;p64"/>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BigML</a:t>
            </a:r>
            <a:endParaRPr/>
          </a:p>
        </p:txBody>
      </p:sp>
      <p:sp>
        <p:nvSpPr>
          <p:cNvPr id="376" name="Google Shape;376;p64"/>
          <p:cNvSpPr txBox="1"/>
          <p:nvPr/>
        </p:nvSpPr>
        <p:spPr>
          <a:xfrm>
            <a:off x="566574" y="2140550"/>
            <a:ext cx="5841000" cy="2093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1000"/>
              </a:spcBef>
              <a:spcAft>
                <a:spcPts val="0"/>
              </a:spcAft>
              <a:buNone/>
            </a:pPr>
            <a:r>
              <a:rPr i="0" lang="es-MX" sz="1600" u="none" cap="none" strike="noStrike">
                <a:solidFill>
                  <a:srgbClr val="000000"/>
                </a:solidFill>
                <a:latin typeface="Helvetica Neue"/>
                <a:ea typeface="Helvetica Neue"/>
                <a:cs typeface="Helvetica Neue"/>
                <a:sym typeface="Helvetica Neue"/>
              </a:rPr>
              <a:t>Mazda venía utilizando la Analítica Avanzada desde hace años, y tenía muy claro que su estrategia debía estar basada en una plataforma colaborativa que cubriera todas sus necesidades. </a:t>
            </a:r>
            <a:endParaRPr i="0" sz="1600" u="none" cap="none" strike="noStrike">
              <a:solidFill>
                <a:srgbClr val="000000"/>
              </a:solidFill>
              <a:latin typeface="Helvetica Neue"/>
              <a:ea typeface="Helvetica Neue"/>
              <a:cs typeface="Helvetica Neue"/>
              <a:sym typeface="Helvetica Neue"/>
            </a:endParaRPr>
          </a:p>
          <a:p>
            <a:pPr indent="0" lvl="0" marL="0" marR="0" rtl="0" algn="just">
              <a:lnSpc>
                <a:spcPct val="150000"/>
              </a:lnSpc>
              <a:spcBef>
                <a:spcPts val="1000"/>
              </a:spcBef>
              <a:spcAft>
                <a:spcPts val="0"/>
              </a:spcAft>
              <a:buNone/>
            </a:pPr>
            <a:r>
              <a:rPr i="0" lang="es-MX" sz="1600" u="none" cap="none" strike="noStrike">
                <a:solidFill>
                  <a:srgbClr val="000000"/>
                </a:solidFill>
                <a:latin typeface="Helvetica Neue"/>
                <a:ea typeface="Helvetica Neue"/>
                <a:cs typeface="Helvetica Neue"/>
                <a:sym typeface="Helvetica Neue"/>
              </a:rPr>
              <a:t>La herramienta que se utilizó fue </a:t>
            </a:r>
            <a:r>
              <a:rPr b="1" i="0" lang="es-MX" sz="1600" u="none" cap="none" strike="noStrike">
                <a:solidFill>
                  <a:srgbClr val="000000"/>
                </a:solidFill>
                <a:latin typeface="Helvetica Neue"/>
                <a:ea typeface="Helvetica Neue"/>
                <a:cs typeface="Helvetica Neue"/>
                <a:sym typeface="Helvetica Neue"/>
              </a:rPr>
              <a:t>BigML</a:t>
            </a:r>
            <a:r>
              <a:rPr i="0" lang="es-MX" sz="1600" u="none" cap="none" strike="noStrike">
                <a:solidFill>
                  <a:srgbClr val="000000"/>
                </a:solidFill>
                <a:latin typeface="Helvetica Neue"/>
                <a:ea typeface="Helvetica Neue"/>
                <a:cs typeface="Helvetica Neue"/>
                <a:sym typeface="Helvetica Neue"/>
              </a:rPr>
              <a:t>, que permite la creación de </a:t>
            </a:r>
            <a:r>
              <a:rPr b="1" i="0" lang="es-MX" sz="1600" u="none" cap="none" strike="noStrike">
                <a:solidFill>
                  <a:srgbClr val="000000"/>
                </a:solidFill>
                <a:latin typeface="Helvetica Neue"/>
                <a:ea typeface="Helvetica Neue"/>
                <a:cs typeface="Helvetica Neue"/>
                <a:sym typeface="Helvetica Neue"/>
              </a:rPr>
              <a:t>Modelos de Machine Learning</a:t>
            </a:r>
            <a:r>
              <a:rPr i="0" lang="es-MX" sz="1600" u="none" cap="none" strike="noStrike">
                <a:solidFill>
                  <a:srgbClr val="000000"/>
                </a:solidFill>
                <a:latin typeface="Helvetica Neue"/>
                <a:ea typeface="Helvetica Neue"/>
                <a:cs typeface="Helvetica Neue"/>
                <a:sym typeface="Helvetica Neue"/>
              </a:rPr>
              <a:t> auto - administrados o también conocidos como </a:t>
            </a:r>
            <a:r>
              <a:rPr b="1" i="0" lang="es-MX" sz="1600" u="none" cap="none" strike="noStrike">
                <a:solidFill>
                  <a:srgbClr val="000000"/>
                </a:solidFill>
                <a:latin typeface="Helvetica Neue"/>
                <a:ea typeface="Helvetica Neue"/>
                <a:cs typeface="Helvetica Neue"/>
                <a:sym typeface="Helvetica Neue"/>
              </a:rPr>
              <a:t>AutoML</a:t>
            </a:r>
            <a:r>
              <a:rPr i="0" lang="es-MX" sz="1600" u="none" cap="none" strike="noStrike">
                <a:solidFill>
                  <a:srgbClr val="000000"/>
                </a:solidFill>
                <a:latin typeface="Helvetica Neue"/>
                <a:ea typeface="Helvetica Neue"/>
                <a:cs typeface="Helvetica Neue"/>
                <a:sym typeface="Helvetica Neue"/>
              </a:rPr>
              <a:t>.</a:t>
            </a:r>
            <a:endParaRPr>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a:p>
        </p:txBody>
      </p:sp>
      <p:pic>
        <p:nvPicPr>
          <p:cNvPr descr="BigML - Su perfil en Startupxplore" id="377" name="Google Shape;377;p64"/>
          <p:cNvPicPr preferRelativeResize="0"/>
          <p:nvPr/>
        </p:nvPicPr>
        <p:blipFill rotWithShape="1">
          <a:blip r:embed="rId4">
            <a:alphaModFix/>
          </a:blip>
          <a:srcRect b="0" l="0" r="0" t="0"/>
          <a:stretch/>
        </p:blipFill>
        <p:spPr>
          <a:xfrm>
            <a:off x="6651274" y="1868450"/>
            <a:ext cx="1828631" cy="1828631"/>
          </a:xfrm>
          <a:prstGeom prst="rect">
            <a:avLst/>
          </a:prstGeom>
          <a:noFill/>
          <a:ln>
            <a:noFill/>
          </a:ln>
        </p:spPr>
      </p:pic>
      <p:pic>
        <p:nvPicPr>
          <p:cNvPr id="378" name="Google Shape;378;p64"/>
          <p:cNvPicPr preferRelativeResize="0"/>
          <p:nvPr/>
        </p:nvPicPr>
        <p:blipFill>
          <a:blip r:embed="rId5">
            <a:alphaModFix/>
          </a:blip>
          <a:stretch>
            <a:fillRect/>
          </a:stretch>
        </p:blipFill>
        <p:spPr>
          <a:xfrm>
            <a:off x="8144050" y="251403"/>
            <a:ext cx="809775" cy="79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4" name="Google Shape;384;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5" name="Google Shape;385;p65"/>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Segmentos Mazda</a:t>
            </a:r>
            <a:endParaRPr/>
          </a:p>
        </p:txBody>
      </p:sp>
      <p:sp>
        <p:nvSpPr>
          <p:cNvPr id="386" name="Google Shape;386;p65"/>
          <p:cNvSpPr txBox="1"/>
          <p:nvPr/>
        </p:nvSpPr>
        <p:spPr>
          <a:xfrm>
            <a:off x="663903" y="1774374"/>
            <a:ext cx="8028300" cy="209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1000"/>
              </a:spcBef>
              <a:spcAft>
                <a:spcPts val="0"/>
              </a:spcAft>
              <a:buNone/>
            </a:pPr>
            <a:r>
              <a:rPr i="0" lang="es-MX" sz="1700" u="none" cap="none" strike="noStrike">
                <a:solidFill>
                  <a:srgbClr val="000000"/>
                </a:solidFill>
                <a:latin typeface="Helvetica Neue"/>
                <a:ea typeface="Helvetica Neue"/>
                <a:cs typeface="Helvetica Neue"/>
                <a:sym typeface="Helvetica Neue"/>
              </a:rPr>
              <a:t>Una vez aplicados los más de 30 atributos para obtener la segmentación de los clientes de Mazda, el algoritmo identificó claramente 5 segmentos de clientes bien diferenciados.</a:t>
            </a:r>
            <a:endParaRPr>
              <a:latin typeface="Helvetica Neue"/>
              <a:ea typeface="Helvetica Neue"/>
              <a:cs typeface="Helvetica Neue"/>
              <a:sym typeface="Helvetica Neue"/>
            </a:endParaRPr>
          </a:p>
        </p:txBody>
      </p:sp>
      <p:pic>
        <p:nvPicPr>
          <p:cNvPr id="387" name="Google Shape;387;p65"/>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66"/>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3" name="Google Shape;393;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4" name="Google Shape;394;p66"/>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b="0" i="1" lang="es-MX" sz="3500" u="none" cap="none" strike="noStrike">
                <a:solidFill>
                  <a:srgbClr val="000000"/>
                </a:solidFill>
                <a:latin typeface="Anton"/>
                <a:ea typeface="Anton"/>
                <a:cs typeface="Anton"/>
                <a:sym typeface="Anton"/>
              </a:rPr>
              <a:t>Caso Mazda</a:t>
            </a:r>
            <a:endParaRPr/>
          </a:p>
        </p:txBody>
      </p:sp>
      <p:sp>
        <p:nvSpPr>
          <p:cNvPr id="395" name="Google Shape;395;p66"/>
          <p:cNvSpPr txBox="1"/>
          <p:nvPr/>
        </p:nvSpPr>
        <p:spPr>
          <a:xfrm>
            <a:off x="495654" y="1956593"/>
            <a:ext cx="8028404" cy="2093204"/>
          </a:xfrm>
          <a:prstGeom prst="rect">
            <a:avLst/>
          </a:prstGeom>
          <a:noFill/>
          <a:ln>
            <a:noFill/>
          </a:ln>
        </p:spPr>
        <p:txBody>
          <a:bodyPr anchorCtr="0" anchor="ctr" bIns="91425" lIns="91425" spcFirstLastPara="1" rIns="91425" wrap="square" tIns="91425">
            <a:noAutofit/>
          </a:bodyPr>
          <a:lstStyle/>
          <a:p>
            <a:pPr indent="-285750" lvl="0" marL="285750" marR="0" rtl="0" algn="just">
              <a:lnSpc>
                <a:spcPct val="115000"/>
              </a:lnSpc>
              <a:spcBef>
                <a:spcPts val="0"/>
              </a:spcBef>
              <a:spcAft>
                <a:spcPts val="0"/>
              </a:spcAft>
              <a:buClr>
                <a:srgbClr val="000000"/>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Los clientes más exigentes y con preferencia por la gama alta de la marca mostraban más interacción con el servicio de Posventa siendo más exigentes en sus interacciones.</a:t>
            </a:r>
            <a:endParaRPr>
              <a:latin typeface="Helvetica Neue"/>
              <a:ea typeface="Helvetica Neue"/>
              <a:cs typeface="Helvetica Neue"/>
              <a:sym typeface="Helvetica Neue"/>
            </a:endParaRPr>
          </a:p>
          <a:p>
            <a:pPr indent="-285750" lvl="0" marL="285750" marR="0" rtl="0" algn="just">
              <a:lnSpc>
                <a:spcPct val="115000"/>
              </a:lnSpc>
              <a:spcBef>
                <a:spcPts val="1000"/>
              </a:spcBef>
              <a:spcAft>
                <a:spcPts val="0"/>
              </a:spcAft>
              <a:buClr>
                <a:srgbClr val="000000"/>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Un tercer grupo de clientes incluía clientes más jóvenes con coches del segmento más accesible de los vehículos de la marca.</a:t>
            </a:r>
            <a:endParaRPr>
              <a:latin typeface="Helvetica Neue"/>
              <a:ea typeface="Helvetica Neue"/>
              <a:cs typeface="Helvetica Neue"/>
              <a:sym typeface="Helvetica Neue"/>
            </a:endParaRPr>
          </a:p>
          <a:p>
            <a:pPr indent="-285750" lvl="0" marL="285750" marR="0" rtl="0" algn="just">
              <a:lnSpc>
                <a:spcPct val="115000"/>
              </a:lnSpc>
              <a:spcBef>
                <a:spcPts val="1000"/>
              </a:spcBef>
              <a:spcAft>
                <a:spcPts val="0"/>
              </a:spcAft>
              <a:buClr>
                <a:srgbClr val="000000"/>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En el cuarto figuraban un grupo de clientes de un poder adquisitivo menor y con vehículos más antiguos de precio más asequible.</a:t>
            </a:r>
            <a:endParaRPr>
              <a:latin typeface="Helvetica Neue"/>
              <a:ea typeface="Helvetica Neue"/>
              <a:cs typeface="Helvetica Neue"/>
              <a:sym typeface="Helvetica Neue"/>
            </a:endParaRPr>
          </a:p>
          <a:p>
            <a:pPr indent="-285750" lvl="0" marL="285750" marR="0" rtl="0" algn="just">
              <a:lnSpc>
                <a:spcPct val="115000"/>
              </a:lnSpc>
              <a:spcBef>
                <a:spcPts val="1000"/>
              </a:spcBef>
              <a:spcAft>
                <a:spcPts val="1000"/>
              </a:spcAft>
              <a:buClr>
                <a:srgbClr val="000000"/>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En un último segmento menos numeroso, figuraban unos clientes jóvenes de poder adquisitivo medio pero con gran compromiso con la marca.</a:t>
            </a:r>
            <a:endParaRPr>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7"/>
          <p:cNvSpPr/>
          <p:nvPr/>
        </p:nvSpPr>
        <p:spPr>
          <a:xfrm>
            <a:off x="402550" y="1294900"/>
            <a:ext cx="928800" cy="872100"/>
          </a:xfrm>
          <a:prstGeom prst="ellipse">
            <a:avLst/>
          </a:prstGeom>
          <a:solidFill>
            <a:srgbClr val="E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7"/>
          <p:cNvSpPr txBox="1"/>
          <p:nvPr/>
        </p:nvSpPr>
        <p:spPr>
          <a:xfrm>
            <a:off x="619625" y="1336750"/>
            <a:ext cx="422100" cy="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3600">
                <a:solidFill>
                  <a:srgbClr val="222222"/>
                </a:solidFill>
                <a:latin typeface="Helvetica Neue"/>
                <a:ea typeface="Helvetica Neue"/>
                <a:cs typeface="Helvetica Neue"/>
                <a:sym typeface="Helvetica Neue"/>
              </a:rPr>
              <a:t>1</a:t>
            </a:r>
            <a:endParaRPr b="1" sz="2400">
              <a:solidFill>
                <a:srgbClr val="222222"/>
              </a:solidFill>
              <a:latin typeface="Helvetica Neue"/>
              <a:ea typeface="Helvetica Neue"/>
              <a:cs typeface="Helvetica Neue"/>
              <a:sym typeface="Helvetica Neue"/>
            </a:endParaRPr>
          </a:p>
        </p:txBody>
      </p:sp>
      <p:pic>
        <p:nvPicPr>
          <p:cNvPr id="402" name="Google Shape;402;p67"/>
          <p:cNvPicPr preferRelativeResize="0"/>
          <p:nvPr/>
        </p:nvPicPr>
        <p:blipFill>
          <a:blip r:embed="rId3">
            <a:alphaModFix/>
          </a:blip>
          <a:stretch>
            <a:fillRect/>
          </a:stretch>
        </p:blipFill>
        <p:spPr>
          <a:xfrm>
            <a:off x="7767300" y="4677375"/>
            <a:ext cx="1186526" cy="330675"/>
          </a:xfrm>
          <a:prstGeom prst="rect">
            <a:avLst/>
          </a:prstGeom>
          <a:noFill/>
          <a:ln>
            <a:noFill/>
          </a:ln>
        </p:spPr>
      </p:pic>
      <p:sp>
        <p:nvSpPr>
          <p:cNvPr id="403" name="Google Shape;403;p67"/>
          <p:cNvSpPr txBox="1"/>
          <p:nvPr/>
        </p:nvSpPr>
        <p:spPr>
          <a:xfrm>
            <a:off x="3110548" y="267975"/>
            <a:ext cx="36165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Segmentos Mazda</a:t>
            </a:r>
            <a:endParaRPr/>
          </a:p>
        </p:txBody>
      </p:sp>
      <p:sp>
        <p:nvSpPr>
          <p:cNvPr id="404" name="Google Shape;404;p67"/>
          <p:cNvSpPr/>
          <p:nvPr/>
        </p:nvSpPr>
        <p:spPr>
          <a:xfrm>
            <a:off x="2231350" y="1294900"/>
            <a:ext cx="928800" cy="872100"/>
          </a:xfrm>
          <a:prstGeom prst="ellipse">
            <a:avLst/>
          </a:prstGeom>
          <a:solidFill>
            <a:srgbClr val="E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7"/>
          <p:cNvSpPr/>
          <p:nvPr/>
        </p:nvSpPr>
        <p:spPr>
          <a:xfrm>
            <a:off x="4060150" y="1294900"/>
            <a:ext cx="928800" cy="872100"/>
          </a:xfrm>
          <a:prstGeom prst="ellipse">
            <a:avLst/>
          </a:prstGeom>
          <a:solidFill>
            <a:srgbClr val="E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7"/>
          <p:cNvSpPr/>
          <p:nvPr/>
        </p:nvSpPr>
        <p:spPr>
          <a:xfrm>
            <a:off x="5965150" y="1294900"/>
            <a:ext cx="928800" cy="872100"/>
          </a:xfrm>
          <a:prstGeom prst="ellipse">
            <a:avLst/>
          </a:prstGeom>
          <a:solidFill>
            <a:srgbClr val="E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7"/>
          <p:cNvSpPr/>
          <p:nvPr/>
        </p:nvSpPr>
        <p:spPr>
          <a:xfrm>
            <a:off x="7717750" y="1294900"/>
            <a:ext cx="928800" cy="872100"/>
          </a:xfrm>
          <a:prstGeom prst="ellipse">
            <a:avLst/>
          </a:prstGeom>
          <a:solidFill>
            <a:srgbClr val="E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7"/>
          <p:cNvSpPr txBox="1"/>
          <p:nvPr/>
        </p:nvSpPr>
        <p:spPr>
          <a:xfrm>
            <a:off x="2484700" y="1336750"/>
            <a:ext cx="422100" cy="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3600">
                <a:solidFill>
                  <a:srgbClr val="222222"/>
                </a:solidFill>
                <a:latin typeface="Helvetica Neue"/>
                <a:ea typeface="Helvetica Neue"/>
                <a:cs typeface="Helvetica Neue"/>
                <a:sym typeface="Helvetica Neue"/>
              </a:rPr>
              <a:t>2</a:t>
            </a:r>
            <a:endParaRPr b="1" sz="2400">
              <a:solidFill>
                <a:srgbClr val="222222"/>
              </a:solidFill>
              <a:latin typeface="Helvetica Neue"/>
              <a:ea typeface="Helvetica Neue"/>
              <a:cs typeface="Helvetica Neue"/>
              <a:sym typeface="Helvetica Neue"/>
            </a:endParaRPr>
          </a:p>
        </p:txBody>
      </p:sp>
      <p:sp>
        <p:nvSpPr>
          <p:cNvPr id="409" name="Google Shape;409;p67"/>
          <p:cNvSpPr txBox="1"/>
          <p:nvPr/>
        </p:nvSpPr>
        <p:spPr>
          <a:xfrm>
            <a:off x="4313500" y="1309625"/>
            <a:ext cx="422100" cy="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3600">
                <a:solidFill>
                  <a:srgbClr val="222222"/>
                </a:solidFill>
                <a:latin typeface="Helvetica Neue"/>
                <a:ea typeface="Helvetica Neue"/>
                <a:cs typeface="Helvetica Neue"/>
                <a:sym typeface="Helvetica Neue"/>
              </a:rPr>
              <a:t>3</a:t>
            </a:r>
            <a:endParaRPr b="1" sz="2400">
              <a:solidFill>
                <a:srgbClr val="222222"/>
              </a:solidFill>
              <a:latin typeface="Helvetica Neue"/>
              <a:ea typeface="Helvetica Neue"/>
              <a:cs typeface="Helvetica Neue"/>
              <a:sym typeface="Helvetica Neue"/>
            </a:endParaRPr>
          </a:p>
        </p:txBody>
      </p:sp>
      <p:sp>
        <p:nvSpPr>
          <p:cNvPr id="410" name="Google Shape;410;p67"/>
          <p:cNvSpPr txBox="1"/>
          <p:nvPr/>
        </p:nvSpPr>
        <p:spPr>
          <a:xfrm>
            <a:off x="6218500" y="1377800"/>
            <a:ext cx="422100" cy="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3600">
                <a:solidFill>
                  <a:srgbClr val="222222"/>
                </a:solidFill>
                <a:latin typeface="Helvetica Neue"/>
                <a:ea typeface="Helvetica Neue"/>
                <a:cs typeface="Helvetica Neue"/>
                <a:sym typeface="Helvetica Neue"/>
              </a:rPr>
              <a:t>4</a:t>
            </a:r>
            <a:endParaRPr b="1" sz="2400">
              <a:solidFill>
                <a:srgbClr val="222222"/>
              </a:solidFill>
              <a:latin typeface="Helvetica Neue"/>
              <a:ea typeface="Helvetica Neue"/>
              <a:cs typeface="Helvetica Neue"/>
              <a:sym typeface="Helvetica Neue"/>
            </a:endParaRPr>
          </a:p>
        </p:txBody>
      </p:sp>
      <p:sp>
        <p:nvSpPr>
          <p:cNvPr id="411" name="Google Shape;411;p67"/>
          <p:cNvSpPr txBox="1"/>
          <p:nvPr/>
        </p:nvSpPr>
        <p:spPr>
          <a:xfrm>
            <a:off x="7971100" y="1336750"/>
            <a:ext cx="422100" cy="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3600">
                <a:solidFill>
                  <a:srgbClr val="222222"/>
                </a:solidFill>
                <a:latin typeface="Helvetica Neue"/>
                <a:ea typeface="Helvetica Neue"/>
                <a:cs typeface="Helvetica Neue"/>
                <a:sym typeface="Helvetica Neue"/>
              </a:rPr>
              <a:t>5</a:t>
            </a:r>
            <a:endParaRPr b="1" sz="2400">
              <a:solidFill>
                <a:srgbClr val="222222"/>
              </a:solidFill>
              <a:latin typeface="Helvetica Neue"/>
              <a:ea typeface="Helvetica Neue"/>
              <a:cs typeface="Helvetica Neue"/>
              <a:sym typeface="Helvetica Neue"/>
            </a:endParaRPr>
          </a:p>
        </p:txBody>
      </p:sp>
      <p:sp>
        <p:nvSpPr>
          <p:cNvPr id="412" name="Google Shape;412;p67"/>
          <p:cNvSpPr txBox="1"/>
          <p:nvPr/>
        </p:nvSpPr>
        <p:spPr>
          <a:xfrm>
            <a:off x="97400" y="2491800"/>
            <a:ext cx="1553700" cy="188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MX" sz="1300">
                <a:solidFill>
                  <a:schemeClr val="dk1"/>
                </a:solidFill>
                <a:latin typeface="Helvetica Neue"/>
                <a:ea typeface="Helvetica Neue"/>
                <a:cs typeface="Helvetica Neue"/>
                <a:sym typeface="Helvetica Neue"/>
              </a:rPr>
              <a:t>C</a:t>
            </a:r>
            <a:r>
              <a:rPr lang="es-MX" sz="1300">
                <a:solidFill>
                  <a:schemeClr val="dk1"/>
                </a:solidFill>
                <a:latin typeface="Helvetica Neue"/>
                <a:ea typeface="Helvetica Neue"/>
                <a:cs typeface="Helvetica Neue"/>
                <a:sym typeface="Helvetica Neue"/>
              </a:rPr>
              <a:t>ompradores jóvenes con poder adquisitivo medio con preferencias por el segmento sub medio.</a:t>
            </a:r>
            <a:endParaRPr sz="1100">
              <a:latin typeface="Helvetica Neue"/>
              <a:ea typeface="Helvetica Neue"/>
              <a:cs typeface="Helvetica Neue"/>
              <a:sym typeface="Helvetica Neue"/>
            </a:endParaRPr>
          </a:p>
        </p:txBody>
      </p:sp>
      <p:sp>
        <p:nvSpPr>
          <p:cNvPr id="413" name="Google Shape;413;p67"/>
          <p:cNvSpPr txBox="1"/>
          <p:nvPr/>
        </p:nvSpPr>
        <p:spPr>
          <a:xfrm>
            <a:off x="1736175" y="2414550"/>
            <a:ext cx="1965900" cy="238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MX">
                <a:solidFill>
                  <a:schemeClr val="dk1"/>
                </a:solidFill>
                <a:latin typeface="Helvetica Neue"/>
                <a:ea typeface="Helvetica Neue"/>
                <a:cs typeface="Helvetica Neue"/>
                <a:sym typeface="Helvetica Neue"/>
              </a:rPr>
              <a:t>C</a:t>
            </a:r>
            <a:r>
              <a:rPr lang="es-MX">
                <a:solidFill>
                  <a:schemeClr val="dk1"/>
                </a:solidFill>
                <a:latin typeface="Helvetica Neue"/>
                <a:ea typeface="Helvetica Neue"/>
                <a:cs typeface="Helvetica Neue"/>
                <a:sym typeface="Helvetica Neue"/>
              </a:rPr>
              <a:t>lientes con preferencia por la gama alta de la marca mostraban más interacción con el servicio de Posventa, siendo más exigentes en sus interacciones.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MX">
                <a:solidFill>
                  <a:schemeClr val="dk1"/>
                </a:solidFill>
                <a:latin typeface="Helvetica Neue"/>
                <a:ea typeface="Helvetica Neue"/>
                <a:cs typeface="Helvetica Neue"/>
                <a:sym typeface="Helvetica Neue"/>
              </a:rPr>
              <a:t>  </a:t>
            </a:r>
            <a:endParaRPr>
              <a:solidFill>
                <a:schemeClr val="dk1"/>
              </a:solidFill>
              <a:latin typeface="Helvetica Neue"/>
              <a:ea typeface="Helvetica Neue"/>
              <a:cs typeface="Helvetica Neue"/>
              <a:sym typeface="Helvetica Neue"/>
            </a:endParaRPr>
          </a:p>
        </p:txBody>
      </p:sp>
      <p:sp>
        <p:nvSpPr>
          <p:cNvPr id="414" name="Google Shape;414;p67"/>
          <p:cNvSpPr txBox="1"/>
          <p:nvPr/>
        </p:nvSpPr>
        <p:spPr>
          <a:xfrm>
            <a:off x="3787150" y="2491050"/>
            <a:ext cx="1474800" cy="188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s-MX">
                <a:solidFill>
                  <a:schemeClr val="dk1"/>
                </a:solidFill>
                <a:latin typeface="Helvetica Neue"/>
                <a:ea typeface="Helvetica Neue"/>
                <a:cs typeface="Helvetica Neue"/>
                <a:sym typeface="Helvetica Neue"/>
              </a:rPr>
              <a:t>C</a:t>
            </a:r>
            <a:r>
              <a:rPr lang="es-MX">
                <a:solidFill>
                  <a:schemeClr val="dk1"/>
                </a:solidFill>
                <a:latin typeface="Helvetica Neue"/>
                <a:ea typeface="Helvetica Neue"/>
                <a:cs typeface="Helvetica Neue"/>
                <a:sym typeface="Helvetica Neue"/>
              </a:rPr>
              <a:t>lientes más jóvenes con coches del segmento más accesible de los vehículos de la marca.  </a:t>
            </a:r>
            <a:endParaRPr sz="1200"/>
          </a:p>
        </p:txBody>
      </p:sp>
      <p:sp>
        <p:nvSpPr>
          <p:cNvPr id="415" name="Google Shape;415;p67"/>
          <p:cNvSpPr txBox="1"/>
          <p:nvPr/>
        </p:nvSpPr>
        <p:spPr>
          <a:xfrm>
            <a:off x="5391550" y="2491800"/>
            <a:ext cx="18258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s-MX">
                <a:solidFill>
                  <a:schemeClr val="dk1"/>
                </a:solidFill>
                <a:latin typeface="Helvetica Neue"/>
                <a:ea typeface="Helvetica Neue"/>
                <a:cs typeface="Helvetica Neue"/>
                <a:sym typeface="Helvetica Neue"/>
              </a:rPr>
              <a:t>C</a:t>
            </a:r>
            <a:r>
              <a:rPr lang="es-MX">
                <a:solidFill>
                  <a:schemeClr val="dk1"/>
                </a:solidFill>
                <a:latin typeface="Helvetica Neue"/>
                <a:ea typeface="Helvetica Neue"/>
                <a:cs typeface="Helvetica Neue"/>
                <a:sym typeface="Helvetica Neue"/>
              </a:rPr>
              <a:t>lientes de un poder adquisitivo menor y con vehículos más antiguos de precio más asequible.</a:t>
            </a:r>
            <a:endParaRPr sz="1200">
              <a:solidFill>
                <a:schemeClr val="dk1"/>
              </a:solidFill>
              <a:latin typeface="Helvetica Neue"/>
              <a:ea typeface="Helvetica Neue"/>
              <a:cs typeface="Helvetica Neue"/>
              <a:sym typeface="Helvetica Neue"/>
            </a:endParaRPr>
          </a:p>
        </p:txBody>
      </p:sp>
      <p:sp>
        <p:nvSpPr>
          <p:cNvPr id="416" name="Google Shape;416;p67"/>
          <p:cNvSpPr txBox="1"/>
          <p:nvPr/>
        </p:nvSpPr>
        <p:spPr>
          <a:xfrm>
            <a:off x="7128200" y="2414550"/>
            <a:ext cx="1758000" cy="188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lang="es-MX">
                <a:solidFill>
                  <a:schemeClr val="dk1"/>
                </a:solidFill>
                <a:latin typeface="Helvetica Neue"/>
                <a:ea typeface="Helvetica Neue"/>
                <a:cs typeface="Helvetica Neue"/>
                <a:sym typeface="Helvetica Neue"/>
              </a:rPr>
              <a:t>El menos numeroso. Son clientes jóvenes de poder adquisitivo medio pero con gran compromiso con la marca.</a:t>
            </a:r>
            <a:endParaRPr sz="1200"/>
          </a:p>
        </p:txBody>
      </p:sp>
      <p:pic>
        <p:nvPicPr>
          <p:cNvPr id="417" name="Google Shape;417;p67"/>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1" name="Shape 421"/>
        <p:cNvGrpSpPr/>
        <p:nvPr/>
      </p:nvGrpSpPr>
      <p:grpSpPr>
        <a:xfrm>
          <a:off x="0" y="0"/>
          <a:ext cx="0" cy="0"/>
          <a:chOff x="0" y="0"/>
          <a:chExt cx="0" cy="0"/>
        </a:xfrm>
      </p:grpSpPr>
      <p:pic>
        <p:nvPicPr>
          <p:cNvPr id="422" name="Google Shape;422;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3" name="Google Shape;423;p68"/>
          <p:cNvSpPr/>
          <p:nvPr/>
        </p:nvSpPr>
        <p:spPr>
          <a:xfrm>
            <a:off x="959850" y="727475"/>
            <a:ext cx="7285200" cy="37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8"/>
          <p:cNvSpPr txBox="1"/>
          <p:nvPr/>
        </p:nvSpPr>
        <p:spPr>
          <a:xfrm>
            <a:off x="2981598" y="841150"/>
            <a:ext cx="34416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Resultados</a:t>
            </a:r>
            <a:endParaRPr/>
          </a:p>
        </p:txBody>
      </p:sp>
      <p:sp>
        <p:nvSpPr>
          <p:cNvPr id="425" name="Google Shape;425;p68"/>
          <p:cNvSpPr txBox="1"/>
          <p:nvPr/>
        </p:nvSpPr>
        <p:spPr>
          <a:xfrm>
            <a:off x="1283525" y="1956600"/>
            <a:ext cx="6807000" cy="209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Con esta información disponible, el Departamento de  Marketing de la empresa pudo orientar las campañas futuras de lanzamiento, adaptando las actividades de Marketing a cada uno de los segmentos y en especial a su público objetivo.</a:t>
            </a:r>
            <a:endParaRPr>
              <a:latin typeface="Helvetica Neue"/>
              <a:ea typeface="Helvetica Neue"/>
              <a:cs typeface="Helvetica Neue"/>
              <a:sym typeface="Helvetica Neue"/>
            </a:endParaRPr>
          </a:p>
          <a:p>
            <a:pPr indent="0" lvl="0" marL="0" marR="0" rtl="0" algn="just">
              <a:lnSpc>
                <a:spcPct val="115000"/>
              </a:lnSpc>
              <a:spcBef>
                <a:spcPts val="1000"/>
              </a:spcBef>
              <a:spcAft>
                <a:spcPts val="1000"/>
              </a:spcAft>
              <a:buNone/>
            </a:pPr>
            <a:r>
              <a:t/>
            </a:r>
            <a:endParaRPr/>
          </a:p>
        </p:txBody>
      </p:sp>
      <p:pic>
        <p:nvPicPr>
          <p:cNvPr id="426" name="Google Shape;426;p68"/>
          <p:cNvPicPr preferRelativeResize="0"/>
          <p:nvPr/>
        </p:nvPicPr>
        <p:blipFill>
          <a:blip r:embed="rId4">
            <a:alphaModFix/>
          </a:blip>
          <a:stretch>
            <a:fillRect/>
          </a:stretch>
        </p:blipFill>
        <p:spPr>
          <a:xfrm>
            <a:off x="2819400" y="762000"/>
            <a:ext cx="655050" cy="747528"/>
          </a:xfrm>
          <a:prstGeom prst="rect">
            <a:avLst/>
          </a:prstGeom>
          <a:noFill/>
          <a:ln cap="flat" cmpd="sng" w="9525">
            <a:solidFill>
              <a:schemeClr val="lt1"/>
            </a:solidFill>
            <a:prstDash val="solid"/>
            <a:round/>
            <a:headEnd len="sm" w="sm" type="none"/>
            <a:tailEnd len="sm" w="sm" type="none"/>
          </a:ln>
        </p:spPr>
      </p:pic>
      <p:pic>
        <p:nvPicPr>
          <p:cNvPr id="427" name="Google Shape;427;p68"/>
          <p:cNvPicPr preferRelativeResize="0"/>
          <p:nvPr/>
        </p:nvPicPr>
        <p:blipFill>
          <a:blip r:embed="rId5">
            <a:alphaModFix/>
          </a:blip>
          <a:stretch>
            <a:fillRect/>
          </a:stretch>
        </p:blipFill>
        <p:spPr>
          <a:xfrm>
            <a:off x="8301221" y="169825"/>
            <a:ext cx="788254" cy="69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69"/>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MX" sz="3000">
                <a:solidFill>
                  <a:srgbClr val="EEFF41"/>
                </a:solidFill>
                <a:latin typeface="Anton"/>
                <a:ea typeface="Anton"/>
                <a:cs typeface="Anton"/>
                <a:sym typeface="Anton"/>
              </a:rPr>
              <a:t>CLUSTERING</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MX" sz="2000">
                <a:solidFill>
                  <a:schemeClr val="lt1"/>
                </a:solidFill>
                <a:latin typeface="Helvetica Neue Light"/>
                <a:ea typeface="Helvetica Neue Light"/>
                <a:cs typeface="Helvetica Neue Light"/>
                <a:sym typeface="Helvetica Neue Light"/>
              </a:rPr>
              <a:t>¿Qué otros casos exitosos de clustering conocen?¿Qué otros casos de éxito se les ocurren?</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MX" sz="1600" u="sng">
                <a:solidFill>
                  <a:schemeClr val="lt1"/>
                </a:solidFill>
                <a:latin typeface="Helvetica Neue Light"/>
                <a:ea typeface="Helvetica Neue Light"/>
                <a:cs typeface="Helvetica Neue Light"/>
                <a:sym typeface="Helvetica Neue Light"/>
              </a:rPr>
              <a:t>¡ESCRIBELO EN EL CHAT!</a:t>
            </a:r>
            <a:endParaRPr sz="2000">
              <a:solidFill>
                <a:srgbClr val="E8E7E3"/>
              </a:solidFill>
              <a:latin typeface="Helvetica Neue Light"/>
              <a:ea typeface="Helvetica Neue Light"/>
              <a:cs typeface="Helvetica Neue Light"/>
              <a:sym typeface="Helvetica Neue Light"/>
            </a:endParaRPr>
          </a:p>
        </p:txBody>
      </p:sp>
      <p:pic>
        <p:nvPicPr>
          <p:cNvPr id="433" name="Google Shape;433;p69"/>
          <p:cNvPicPr preferRelativeResize="0"/>
          <p:nvPr/>
        </p:nvPicPr>
        <p:blipFill rotWithShape="1">
          <a:blip r:embed="rId4">
            <a:alphaModFix/>
          </a:blip>
          <a:srcRect b="0" l="0" r="0" t="0"/>
          <a:stretch/>
        </p:blipFill>
        <p:spPr>
          <a:xfrm>
            <a:off x="3831925" y="280675"/>
            <a:ext cx="1186525" cy="118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32" name="Shape 232"/>
        <p:cNvGrpSpPr/>
        <p:nvPr/>
      </p:nvGrpSpPr>
      <p:grpSpPr>
        <a:xfrm>
          <a:off x="0" y="0"/>
          <a:ext cx="0" cy="0"/>
          <a:chOff x="0" y="0"/>
          <a:chExt cx="0" cy="0"/>
        </a:xfrm>
      </p:grpSpPr>
      <p:sp>
        <p:nvSpPr>
          <p:cNvPr id="233" name="Google Shape;233;p5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MX"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234" name="Google Shape;234;p52"/>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235" name="Google Shape;235;p5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CEFAB"/>
            </a:gs>
            <a:gs pos="100000">
              <a:srgbClr val="E0FF00"/>
            </a:gs>
          </a:gsLst>
          <a:lin ang="10800025" scaled="0"/>
        </a:gradFill>
      </p:bgPr>
    </p:bg>
    <p:spTree>
      <p:nvGrpSpPr>
        <p:cNvPr id="437" name="Shape 437"/>
        <p:cNvGrpSpPr/>
        <p:nvPr/>
      </p:nvGrpSpPr>
      <p:grpSpPr>
        <a:xfrm>
          <a:off x="0" y="0"/>
          <a:ext cx="0" cy="0"/>
          <a:chOff x="0" y="0"/>
          <a:chExt cx="0" cy="0"/>
        </a:xfrm>
      </p:grpSpPr>
      <p:sp>
        <p:nvSpPr>
          <p:cNvPr id="438" name="Google Shape;438;p7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MX" sz="3600">
                <a:solidFill>
                  <a:srgbClr val="121212"/>
                </a:solidFill>
                <a:latin typeface="Anton"/>
                <a:ea typeface="Anton"/>
                <a:cs typeface="Anton"/>
                <a:sym typeface="Anton"/>
              </a:rPr>
              <a:t>Caso San Cristóbal</a:t>
            </a:r>
            <a:endParaRPr b="0" i="1" sz="3600" u="none" cap="none" strike="noStrike">
              <a:solidFill>
                <a:srgbClr val="121212"/>
              </a:solidFill>
              <a:latin typeface="Anton"/>
              <a:ea typeface="Anton"/>
              <a:cs typeface="Anton"/>
              <a:sym typeface="Anton"/>
            </a:endParaRPr>
          </a:p>
        </p:txBody>
      </p:sp>
      <p:pic>
        <p:nvPicPr>
          <p:cNvPr id="439" name="Google Shape;439;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1"/>
          <p:cNvSpPr/>
          <p:nvPr/>
        </p:nvSpPr>
        <p:spPr>
          <a:xfrm>
            <a:off x="726047" y="2202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5" name="Google Shape;445;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6" name="Google Shape;446;p71"/>
          <p:cNvSpPr txBox="1"/>
          <p:nvPr/>
        </p:nvSpPr>
        <p:spPr>
          <a:xfrm>
            <a:off x="1205546" y="3441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b="0" i="1" lang="es-MX" sz="3500" u="none" cap="none" strike="noStrike">
                <a:solidFill>
                  <a:srgbClr val="000000"/>
                </a:solidFill>
                <a:latin typeface="Anton"/>
                <a:ea typeface="Anton"/>
                <a:cs typeface="Anton"/>
                <a:sym typeface="Anton"/>
              </a:rPr>
              <a:t>Caso San Cristóbal</a:t>
            </a:r>
            <a:endParaRPr/>
          </a:p>
        </p:txBody>
      </p:sp>
      <p:sp>
        <p:nvSpPr>
          <p:cNvPr id="447" name="Google Shape;447;p71"/>
          <p:cNvSpPr txBox="1"/>
          <p:nvPr/>
        </p:nvSpPr>
        <p:spPr>
          <a:xfrm>
            <a:off x="637275" y="2078875"/>
            <a:ext cx="5559600" cy="20931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None/>
            </a:pPr>
            <a:r>
              <a:rPr i="0" lang="es-MX" sz="1500" u="none" cap="none" strike="noStrike">
                <a:solidFill>
                  <a:srgbClr val="000000"/>
                </a:solidFill>
                <a:latin typeface="Helvetica Neue"/>
                <a:ea typeface="Helvetica Neue"/>
                <a:cs typeface="Helvetica Neue"/>
                <a:sym typeface="Helvetica Neue"/>
              </a:rPr>
              <a:t>San Cristóbal Seguros, es una empresa Argentina nacida en Rosario, hace más de 80 años, con un origen mutualista. Hoy el Grupo San Cristóbal, asegura a más de 725.000 personas y cuenta con presencia física en Argentina y Uruguay.</a:t>
            </a:r>
            <a:endParaRPr sz="1300">
              <a:latin typeface="Helvetica Neue"/>
              <a:ea typeface="Helvetica Neue"/>
              <a:cs typeface="Helvetica Neue"/>
              <a:sym typeface="Helvetica Neue"/>
            </a:endParaRPr>
          </a:p>
          <a:p>
            <a:pPr indent="0" lvl="0" marL="0" marR="0" rtl="0" algn="just">
              <a:lnSpc>
                <a:spcPct val="115000"/>
              </a:lnSpc>
              <a:spcBef>
                <a:spcPts val="1000"/>
              </a:spcBef>
              <a:spcAft>
                <a:spcPts val="0"/>
              </a:spcAft>
              <a:buNone/>
            </a:pPr>
            <a:r>
              <a:rPr i="0" lang="es-MX" sz="1500" u="none" cap="none" strike="noStrike">
                <a:solidFill>
                  <a:srgbClr val="000000"/>
                </a:solidFill>
                <a:latin typeface="Helvetica Neue"/>
                <a:ea typeface="Helvetica Neue"/>
                <a:cs typeface="Helvetica Neue"/>
                <a:sym typeface="Helvetica Neue"/>
              </a:rPr>
              <a:t>La organización, destaca por ser en una empresa líder, caracterizada por honrar sus acuerdos, generar un impacto positivo en la comunidad y con el foco en escuchar y dar respuesta a las necesidades de sus clientes. </a:t>
            </a:r>
            <a:endParaRPr i="0" sz="1500" u="none" cap="none" strike="noStrike">
              <a:solidFill>
                <a:srgbClr val="000000"/>
              </a:solidFill>
              <a:latin typeface="Helvetica Neue"/>
              <a:ea typeface="Helvetica Neue"/>
              <a:cs typeface="Helvetica Neue"/>
              <a:sym typeface="Helvetica Neue"/>
            </a:endParaRPr>
          </a:p>
          <a:p>
            <a:pPr indent="0" lvl="0" marL="0" marR="0" rtl="0" algn="just">
              <a:lnSpc>
                <a:spcPct val="115000"/>
              </a:lnSpc>
              <a:spcBef>
                <a:spcPts val="1000"/>
              </a:spcBef>
              <a:spcAft>
                <a:spcPts val="1000"/>
              </a:spcAft>
              <a:buNone/>
            </a:pPr>
            <a:r>
              <a:rPr i="0" lang="es-MX" sz="1500" u="none" cap="none" strike="noStrike">
                <a:solidFill>
                  <a:srgbClr val="000000"/>
                </a:solidFill>
                <a:latin typeface="Helvetica Neue"/>
                <a:ea typeface="Helvetica Neue"/>
                <a:cs typeface="Helvetica Neue"/>
                <a:sym typeface="Helvetica Neue"/>
              </a:rPr>
              <a:t>A su vez, brinda un amplio portfolio de coberturas para individuos, productores agropecuarios, comercios, pymes y grandes empresas.</a:t>
            </a:r>
            <a:endParaRPr sz="1300">
              <a:latin typeface="Helvetica Neue"/>
              <a:ea typeface="Helvetica Neue"/>
              <a:cs typeface="Helvetica Neue"/>
              <a:sym typeface="Helvetica Neue"/>
            </a:endParaRPr>
          </a:p>
        </p:txBody>
      </p:sp>
      <p:pic>
        <p:nvPicPr>
          <p:cNvPr descr="San Cristobal" id="448" name="Google Shape;448;p71"/>
          <p:cNvPicPr preferRelativeResize="0"/>
          <p:nvPr/>
        </p:nvPicPr>
        <p:blipFill rotWithShape="1">
          <a:blip r:embed="rId4">
            <a:alphaModFix/>
          </a:blip>
          <a:srcRect b="0" l="0" r="0" t="0"/>
          <a:stretch/>
        </p:blipFill>
        <p:spPr>
          <a:xfrm>
            <a:off x="6707375" y="1904222"/>
            <a:ext cx="1897400" cy="1909275"/>
          </a:xfrm>
          <a:prstGeom prst="rect">
            <a:avLst/>
          </a:prstGeom>
          <a:noFill/>
          <a:ln>
            <a:noFill/>
          </a:ln>
        </p:spPr>
      </p:pic>
      <p:pic>
        <p:nvPicPr>
          <p:cNvPr id="449" name="Google Shape;449;p71"/>
          <p:cNvPicPr preferRelativeResize="0"/>
          <p:nvPr/>
        </p:nvPicPr>
        <p:blipFill>
          <a:blip r:embed="rId5">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5" name="Google Shape;455;p72"/>
          <p:cNvSpPr txBox="1"/>
          <p:nvPr/>
        </p:nvSpPr>
        <p:spPr>
          <a:xfrm>
            <a:off x="726047" y="2056151"/>
            <a:ext cx="7974070" cy="2438384"/>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s-MX" sz="1600">
                <a:latin typeface="Helvetica Neue"/>
                <a:ea typeface="Helvetica Neue"/>
                <a:cs typeface="Helvetica Neue"/>
                <a:sym typeface="Helvetica Neue"/>
              </a:rPr>
              <a:t>La </a:t>
            </a:r>
            <a:r>
              <a:rPr i="0" lang="es-MX" sz="1600" u="none" cap="none" strike="noStrike">
                <a:solidFill>
                  <a:srgbClr val="000000"/>
                </a:solidFill>
                <a:latin typeface="Helvetica Neue"/>
                <a:ea typeface="Helvetica Neue"/>
                <a:cs typeface="Helvetica Neue"/>
                <a:sym typeface="Helvetica Neue"/>
              </a:rPr>
              <a:t>empresa desarrolló su propia plataforma de detección de fraudes para el mundo del seguro, </a:t>
            </a:r>
            <a:r>
              <a:rPr lang="es-MX" sz="1600">
                <a:solidFill>
                  <a:schemeClr val="dk1"/>
                </a:solidFill>
                <a:latin typeface="Helvetica Neue"/>
                <a:ea typeface="Helvetica Neue"/>
                <a:cs typeface="Helvetica Neue"/>
                <a:sym typeface="Helvetica Neue"/>
              </a:rPr>
              <a:t>estructurando </a:t>
            </a:r>
            <a:r>
              <a:rPr lang="es-MX" sz="1600">
                <a:solidFill>
                  <a:schemeClr val="dk1"/>
                </a:solidFill>
                <a:latin typeface="Helvetica Neue"/>
                <a:ea typeface="Helvetica Neue"/>
                <a:cs typeface="Helvetica Neue"/>
                <a:sym typeface="Helvetica Neue"/>
              </a:rPr>
              <a:t>una nueva unidad de Prevención, que emplea tecnología como </a:t>
            </a:r>
            <a:r>
              <a:rPr b="1" lang="es-MX" sz="1600">
                <a:solidFill>
                  <a:schemeClr val="dk1"/>
                </a:solidFill>
                <a:latin typeface="Helvetica Neue"/>
                <a:ea typeface="Helvetica Neue"/>
                <a:cs typeface="Helvetica Neue"/>
                <a:sym typeface="Helvetica Neue"/>
              </a:rPr>
              <a:t>Inteligencia Artificial, Machine Learning y Ciencia de Datos.</a:t>
            </a:r>
            <a:endParaRPr b="1" sz="1000">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i="0" sz="1600" u="none" cap="none" strike="noStrike">
              <a:solidFill>
                <a:srgbClr val="1C1C1C"/>
              </a:solidFill>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rPr lang="es-MX" sz="1600">
                <a:solidFill>
                  <a:schemeClr val="dk1"/>
                </a:solidFill>
                <a:latin typeface="Helvetica Neue"/>
                <a:ea typeface="Helvetica Neue"/>
                <a:cs typeface="Helvetica Neue"/>
                <a:sym typeface="Helvetica Neue"/>
              </a:rPr>
              <a:t>Como el campo de aplicación es tan amplio, se incorporaron especialistas en criminalística, agro, peritos, científicos de datos, entre otros, formándose un equipo multidisciplinario.</a:t>
            </a:r>
            <a:endParaRPr sz="15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700" u="none" cap="none" strike="noStrike">
              <a:solidFill>
                <a:srgbClr val="1C1C1C"/>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br>
              <a:rPr b="0" i="0" lang="es-MX" sz="2000" u="none" cap="none" strike="noStrike">
                <a:solidFill>
                  <a:srgbClr val="000000"/>
                </a:solidFill>
                <a:latin typeface="Arial"/>
                <a:ea typeface="Arial"/>
                <a:cs typeface="Arial"/>
                <a:sym typeface="Arial"/>
              </a:rPr>
            </a:br>
            <a:endParaRPr b="0" i="0" sz="1600" u="none" cap="none" strike="noStrike">
              <a:solidFill>
                <a:srgbClr val="000000"/>
              </a:solidFill>
              <a:latin typeface="Didact Gothic"/>
              <a:ea typeface="Didact Gothic"/>
              <a:cs typeface="Didact Gothic"/>
              <a:sym typeface="Didact Gothic"/>
            </a:endParaRPr>
          </a:p>
        </p:txBody>
      </p:sp>
      <p:sp>
        <p:nvSpPr>
          <p:cNvPr id="456" name="Google Shape;456;p72"/>
          <p:cNvSpPr/>
          <p:nvPr/>
        </p:nvSpPr>
        <p:spPr>
          <a:xfrm>
            <a:off x="726047" y="2202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2"/>
          <p:cNvSpPr txBox="1"/>
          <p:nvPr/>
        </p:nvSpPr>
        <p:spPr>
          <a:xfrm>
            <a:off x="1205546" y="3441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Detección de fraudes</a:t>
            </a:r>
            <a:endParaRPr/>
          </a:p>
        </p:txBody>
      </p:sp>
      <p:pic>
        <p:nvPicPr>
          <p:cNvPr id="458" name="Google Shape;458;p72"/>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73"/>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MX"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MX" sz="2000">
                <a:solidFill>
                  <a:schemeClr val="lt1"/>
                </a:solidFill>
                <a:latin typeface="Helvetica Neue Light"/>
                <a:ea typeface="Helvetica Neue Light"/>
                <a:cs typeface="Helvetica Neue Light"/>
                <a:sym typeface="Helvetica Neue Light"/>
              </a:rPr>
              <a:t>El Caso San Cristóbal </a:t>
            </a:r>
            <a:r>
              <a:rPr i="1" lang="es-MX" sz="2000">
                <a:solidFill>
                  <a:schemeClr val="lt1"/>
                </a:solidFill>
                <a:latin typeface="Helvetica Neue Light"/>
                <a:ea typeface="Helvetica Neue Light"/>
                <a:cs typeface="Helvetica Neue Light"/>
                <a:sym typeface="Helvetica Neue Light"/>
              </a:rPr>
              <a:t>¿Se trata de aprendizaje supervisado o no supervisado? ¿Se trata de problemas de clasificación o de regresión?</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MX" sz="1600" u="sng">
                <a:solidFill>
                  <a:schemeClr val="lt1"/>
                </a:solidFill>
                <a:latin typeface="Helvetica Neue Light"/>
                <a:ea typeface="Helvetica Neue Light"/>
                <a:cs typeface="Helvetica Neue Light"/>
                <a:sym typeface="Helvetica Neue Light"/>
              </a:rPr>
              <a:t>¡RESPONDE EN LA ENCUESTA DE ZOOM!</a:t>
            </a:r>
            <a:endParaRPr sz="2000">
              <a:solidFill>
                <a:srgbClr val="E8E7E3"/>
              </a:solidFill>
              <a:latin typeface="Helvetica Neue Light"/>
              <a:ea typeface="Helvetica Neue Light"/>
              <a:cs typeface="Helvetica Neue Light"/>
              <a:sym typeface="Helvetica Neue Light"/>
            </a:endParaRPr>
          </a:p>
        </p:txBody>
      </p:sp>
      <p:pic>
        <p:nvPicPr>
          <p:cNvPr id="464" name="Google Shape;464;p73"/>
          <p:cNvPicPr preferRelativeResize="0"/>
          <p:nvPr/>
        </p:nvPicPr>
        <p:blipFill rotWithShape="1">
          <a:blip r:embed="rId4">
            <a:alphaModFix/>
          </a:blip>
          <a:srcRect b="0" l="0" r="0" t="0"/>
          <a:stretch/>
        </p:blipFill>
        <p:spPr>
          <a:xfrm>
            <a:off x="3831925" y="280675"/>
            <a:ext cx="1186525" cy="118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0" name="Google Shape;470;p74"/>
          <p:cNvSpPr txBox="1"/>
          <p:nvPr/>
        </p:nvSpPr>
        <p:spPr>
          <a:xfrm>
            <a:off x="628865" y="1545391"/>
            <a:ext cx="79740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i="0" sz="1600" u="none" cap="none" strike="noStrike">
              <a:solidFill>
                <a:srgbClr val="000000"/>
              </a:solidFill>
              <a:latin typeface="Helvetica Neue"/>
              <a:ea typeface="Helvetica Neue"/>
              <a:cs typeface="Helvetica Neue"/>
              <a:sym typeface="Helvetica Neue"/>
            </a:endParaRPr>
          </a:p>
          <a:p>
            <a:pPr indent="0" lvl="0" marL="0" marR="0" rtl="0" algn="ctr">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Discernir entre los casos reales y los posibles fraudes, lo cual genera un impacto directo en el negocio central de la compañía. Resulta importante mencionar, que este tipo de algoritmo pertenece al </a:t>
            </a:r>
            <a:r>
              <a:rPr b="1" i="0" lang="es-MX" sz="1600" u="none" cap="none" strike="noStrike">
                <a:solidFill>
                  <a:srgbClr val="000000"/>
                </a:solidFill>
                <a:latin typeface="Helvetica Neue"/>
                <a:ea typeface="Helvetica Neue"/>
                <a:cs typeface="Helvetica Neue"/>
                <a:sym typeface="Helvetica Neue"/>
              </a:rPr>
              <a:t>Aprendizaje Supervisado</a:t>
            </a:r>
            <a:r>
              <a:rPr i="0" lang="es-MX" sz="1600" u="none" cap="none" strike="noStrike">
                <a:solidFill>
                  <a:srgbClr val="000000"/>
                </a:solidFill>
                <a:latin typeface="Helvetica Neue"/>
                <a:ea typeface="Helvetica Neue"/>
                <a:cs typeface="Helvetica Neue"/>
                <a:sym typeface="Helvetica Neue"/>
              </a:rPr>
              <a:t> modelos de Clasificación, donde se trata de clasificar la variable target: </a:t>
            </a:r>
            <a:r>
              <a:rPr b="1" i="0" lang="es-MX" sz="1600" u="none" cap="none" strike="noStrike">
                <a:solidFill>
                  <a:srgbClr val="000000"/>
                </a:solidFill>
                <a:latin typeface="Helvetica Neue"/>
                <a:ea typeface="Helvetica Neue"/>
                <a:cs typeface="Helvetica Neue"/>
                <a:sym typeface="Helvetica Neue"/>
              </a:rPr>
              <a:t>Fraude/No Fraude.</a:t>
            </a:r>
            <a:endParaRPr b="1">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2000" u="none" cap="none" strike="noStrike">
              <a:solidFill>
                <a:srgbClr val="1C1C1C"/>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br>
              <a:rPr b="0" i="0" lang="es-MX" sz="2000" u="none" cap="none" strike="noStrike">
                <a:solidFill>
                  <a:srgbClr val="000000"/>
                </a:solidFill>
                <a:latin typeface="Arial"/>
                <a:ea typeface="Arial"/>
                <a:cs typeface="Arial"/>
                <a:sym typeface="Arial"/>
              </a:rPr>
            </a:br>
            <a:endParaRPr b="0" i="0" sz="1600" u="none" cap="none" strike="noStrike">
              <a:solidFill>
                <a:srgbClr val="000000"/>
              </a:solidFill>
              <a:latin typeface="Didact Gothic"/>
              <a:ea typeface="Didact Gothic"/>
              <a:cs typeface="Didact Gothic"/>
              <a:sym typeface="Didact Gothic"/>
            </a:endParaRPr>
          </a:p>
        </p:txBody>
      </p:sp>
      <p:sp>
        <p:nvSpPr>
          <p:cNvPr id="471" name="Google Shape;471;p74"/>
          <p:cNvSpPr/>
          <p:nvPr/>
        </p:nvSpPr>
        <p:spPr>
          <a:xfrm>
            <a:off x="726047" y="2202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4"/>
          <p:cNvSpPr txBox="1"/>
          <p:nvPr/>
        </p:nvSpPr>
        <p:spPr>
          <a:xfrm>
            <a:off x="1205546" y="3441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¿Qué se busca con el ML?</a:t>
            </a:r>
            <a:endParaRPr/>
          </a:p>
        </p:txBody>
      </p:sp>
      <p:pic>
        <p:nvPicPr>
          <p:cNvPr id="473" name="Google Shape;473;p74"/>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cxnSp>
        <p:nvCxnSpPr>
          <p:cNvPr id="478" name="Google Shape;478;p75"/>
          <p:cNvCxnSpPr>
            <a:stCxn id="479" idx="6"/>
            <a:endCxn id="480" idx="2"/>
          </p:cNvCxnSpPr>
          <p:nvPr/>
        </p:nvCxnSpPr>
        <p:spPr>
          <a:xfrm>
            <a:off x="1411150" y="2515650"/>
            <a:ext cx="6254700" cy="0"/>
          </a:xfrm>
          <a:prstGeom prst="straightConnector1">
            <a:avLst/>
          </a:prstGeom>
          <a:noFill/>
          <a:ln cap="flat" cmpd="sng" w="9525">
            <a:solidFill>
              <a:srgbClr val="3CEFAB"/>
            </a:solidFill>
            <a:prstDash val="solid"/>
            <a:round/>
            <a:headEnd len="med" w="med" type="none"/>
            <a:tailEnd len="med" w="med" type="none"/>
          </a:ln>
        </p:spPr>
      </p:cxnSp>
      <p:sp>
        <p:nvSpPr>
          <p:cNvPr id="479" name="Google Shape;479;p75"/>
          <p:cNvSpPr/>
          <p:nvPr/>
        </p:nvSpPr>
        <p:spPr>
          <a:xfrm>
            <a:off x="797050"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5"/>
          <p:cNvSpPr/>
          <p:nvPr/>
        </p:nvSpPr>
        <p:spPr>
          <a:xfrm>
            <a:off x="3121955"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480" name="Google Shape;480;p75"/>
          <p:cNvSpPr/>
          <p:nvPr/>
        </p:nvSpPr>
        <p:spPr>
          <a:xfrm>
            <a:off x="7665909"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482" name="Google Shape;482;p75"/>
          <p:cNvSpPr txBox="1"/>
          <p:nvPr/>
        </p:nvSpPr>
        <p:spPr>
          <a:xfrm>
            <a:off x="4953325" y="3084225"/>
            <a:ext cx="1674900" cy="36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MX" sz="1800">
                <a:solidFill>
                  <a:schemeClr val="dk1"/>
                </a:solidFill>
                <a:highlight>
                  <a:schemeClr val="lt1"/>
                </a:highlight>
                <a:latin typeface="Helvetica Neue Light"/>
                <a:ea typeface="Helvetica Neue Light"/>
                <a:cs typeface="Helvetica Neue Light"/>
                <a:sym typeface="Helvetica Neue Light"/>
              </a:rPr>
              <a:t>Investigación.</a:t>
            </a:r>
            <a:endParaRPr sz="1800">
              <a:latin typeface="Helvetica Neue Light"/>
              <a:ea typeface="Helvetica Neue Light"/>
              <a:cs typeface="Helvetica Neue Light"/>
              <a:sym typeface="Helvetica Neue Light"/>
            </a:endParaRPr>
          </a:p>
        </p:txBody>
      </p:sp>
      <p:sp>
        <p:nvSpPr>
          <p:cNvPr id="483" name="Google Shape;483;p75"/>
          <p:cNvSpPr txBox="1"/>
          <p:nvPr/>
        </p:nvSpPr>
        <p:spPr>
          <a:xfrm>
            <a:off x="910986" y="2244674"/>
            <a:ext cx="270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sz="2400">
                <a:latin typeface="Helvetica Neue Light"/>
                <a:ea typeface="Helvetica Neue Light"/>
                <a:cs typeface="Helvetica Neue Light"/>
                <a:sym typeface="Helvetica Neue Light"/>
              </a:rPr>
              <a:t>1</a:t>
            </a:r>
            <a:endParaRPr sz="2400">
              <a:latin typeface="Helvetica Neue Light"/>
              <a:ea typeface="Helvetica Neue Light"/>
              <a:cs typeface="Helvetica Neue Light"/>
              <a:sym typeface="Helvetica Neue Light"/>
            </a:endParaRPr>
          </a:p>
        </p:txBody>
      </p:sp>
      <p:sp>
        <p:nvSpPr>
          <p:cNvPr id="484" name="Google Shape;484;p75"/>
          <p:cNvSpPr txBox="1"/>
          <p:nvPr/>
        </p:nvSpPr>
        <p:spPr>
          <a:xfrm>
            <a:off x="3260387" y="2235539"/>
            <a:ext cx="2703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sz="2400">
                <a:latin typeface="Helvetica Neue Light"/>
                <a:ea typeface="Helvetica Neue Light"/>
                <a:cs typeface="Helvetica Neue Light"/>
                <a:sym typeface="Helvetica Neue Light"/>
              </a:rPr>
              <a:t>2</a:t>
            </a:r>
            <a:endParaRPr sz="2400">
              <a:latin typeface="Helvetica Neue Light"/>
              <a:ea typeface="Helvetica Neue Light"/>
              <a:cs typeface="Helvetica Neue Light"/>
              <a:sym typeface="Helvetica Neue Light"/>
            </a:endParaRPr>
          </a:p>
        </p:txBody>
      </p:sp>
      <p:pic>
        <p:nvPicPr>
          <p:cNvPr id="485" name="Google Shape;485;p7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6" name="Google Shape;486;p75"/>
          <p:cNvSpPr/>
          <p:nvPr/>
        </p:nvSpPr>
        <p:spPr>
          <a:xfrm>
            <a:off x="726047" y="2202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5"/>
          <p:cNvSpPr txBox="1"/>
          <p:nvPr/>
        </p:nvSpPr>
        <p:spPr>
          <a:xfrm>
            <a:off x="1181271" y="349540"/>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Pasos para detectar fraudes</a:t>
            </a:r>
            <a:endParaRPr/>
          </a:p>
        </p:txBody>
      </p:sp>
      <p:sp>
        <p:nvSpPr>
          <p:cNvPr id="488" name="Google Shape;488;p75"/>
          <p:cNvSpPr/>
          <p:nvPr/>
        </p:nvSpPr>
        <p:spPr>
          <a:xfrm>
            <a:off x="5407955"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489" name="Google Shape;489;p75"/>
          <p:cNvSpPr txBox="1"/>
          <p:nvPr/>
        </p:nvSpPr>
        <p:spPr>
          <a:xfrm>
            <a:off x="5529520" y="2263295"/>
            <a:ext cx="2703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sz="2400">
                <a:latin typeface="Helvetica Neue Light"/>
                <a:ea typeface="Helvetica Neue Light"/>
                <a:cs typeface="Helvetica Neue Light"/>
                <a:sym typeface="Helvetica Neue Light"/>
              </a:rPr>
              <a:t>3</a:t>
            </a:r>
            <a:endParaRPr sz="2400">
              <a:latin typeface="Helvetica Neue Light"/>
              <a:ea typeface="Helvetica Neue Light"/>
              <a:cs typeface="Helvetica Neue Light"/>
              <a:sym typeface="Helvetica Neue Light"/>
            </a:endParaRPr>
          </a:p>
        </p:txBody>
      </p:sp>
      <p:sp>
        <p:nvSpPr>
          <p:cNvPr id="490" name="Google Shape;490;p75"/>
          <p:cNvSpPr txBox="1"/>
          <p:nvPr/>
        </p:nvSpPr>
        <p:spPr>
          <a:xfrm>
            <a:off x="7798657" y="2263295"/>
            <a:ext cx="2703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sz="2400">
                <a:latin typeface="Helvetica Neue Light"/>
                <a:ea typeface="Helvetica Neue Light"/>
                <a:cs typeface="Helvetica Neue Light"/>
                <a:sym typeface="Helvetica Neue Light"/>
              </a:rPr>
              <a:t>4</a:t>
            </a:r>
            <a:endParaRPr sz="2400">
              <a:latin typeface="Helvetica Neue Light"/>
              <a:ea typeface="Helvetica Neue Light"/>
              <a:cs typeface="Helvetica Neue Light"/>
              <a:sym typeface="Helvetica Neue Light"/>
            </a:endParaRPr>
          </a:p>
        </p:txBody>
      </p:sp>
      <p:sp>
        <p:nvSpPr>
          <p:cNvPr id="491" name="Google Shape;491;p75"/>
          <p:cNvSpPr txBox="1"/>
          <p:nvPr/>
        </p:nvSpPr>
        <p:spPr>
          <a:xfrm>
            <a:off x="7163125" y="3084225"/>
            <a:ext cx="1674900" cy="36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MX" sz="1800">
                <a:solidFill>
                  <a:schemeClr val="dk1"/>
                </a:solidFill>
                <a:highlight>
                  <a:schemeClr val="lt1"/>
                </a:highlight>
                <a:latin typeface="Helvetica Neue Light"/>
                <a:ea typeface="Helvetica Neue Light"/>
                <a:cs typeface="Helvetica Neue Light"/>
                <a:sym typeface="Helvetica Neue Light"/>
              </a:rPr>
              <a:t>Resolu</a:t>
            </a:r>
            <a:r>
              <a:rPr lang="es-MX" sz="1800">
                <a:solidFill>
                  <a:schemeClr val="dk1"/>
                </a:solidFill>
                <a:highlight>
                  <a:schemeClr val="lt1"/>
                </a:highlight>
                <a:latin typeface="Helvetica Neue Light"/>
                <a:ea typeface="Helvetica Neue Light"/>
                <a:cs typeface="Helvetica Neue Light"/>
                <a:sym typeface="Helvetica Neue Light"/>
              </a:rPr>
              <a:t>ción.</a:t>
            </a:r>
            <a:endParaRPr sz="1800">
              <a:latin typeface="Helvetica Neue Light"/>
              <a:ea typeface="Helvetica Neue Light"/>
              <a:cs typeface="Helvetica Neue Light"/>
              <a:sym typeface="Helvetica Neue Light"/>
            </a:endParaRPr>
          </a:p>
        </p:txBody>
      </p:sp>
      <p:sp>
        <p:nvSpPr>
          <p:cNvPr id="492" name="Google Shape;492;p75"/>
          <p:cNvSpPr txBox="1"/>
          <p:nvPr/>
        </p:nvSpPr>
        <p:spPr>
          <a:xfrm>
            <a:off x="228925" y="3084225"/>
            <a:ext cx="1674900" cy="36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MX" sz="1800">
                <a:solidFill>
                  <a:schemeClr val="dk1"/>
                </a:solidFill>
                <a:highlight>
                  <a:schemeClr val="lt1"/>
                </a:highlight>
                <a:latin typeface="Helvetica Neue Light"/>
                <a:ea typeface="Helvetica Neue Light"/>
                <a:cs typeface="Helvetica Neue Light"/>
                <a:sym typeface="Helvetica Neue Light"/>
              </a:rPr>
              <a:t>Detec</a:t>
            </a:r>
            <a:r>
              <a:rPr lang="es-MX" sz="1800">
                <a:solidFill>
                  <a:schemeClr val="dk1"/>
                </a:solidFill>
                <a:highlight>
                  <a:schemeClr val="lt1"/>
                </a:highlight>
                <a:latin typeface="Helvetica Neue Light"/>
                <a:ea typeface="Helvetica Neue Light"/>
                <a:cs typeface="Helvetica Neue Light"/>
                <a:sym typeface="Helvetica Neue Light"/>
              </a:rPr>
              <a:t>ción.</a:t>
            </a:r>
            <a:endParaRPr sz="1800">
              <a:latin typeface="Helvetica Neue Light"/>
              <a:ea typeface="Helvetica Neue Light"/>
              <a:cs typeface="Helvetica Neue Light"/>
              <a:sym typeface="Helvetica Neue Light"/>
            </a:endParaRPr>
          </a:p>
        </p:txBody>
      </p:sp>
      <p:sp>
        <p:nvSpPr>
          <p:cNvPr id="493" name="Google Shape;493;p75"/>
          <p:cNvSpPr txBox="1"/>
          <p:nvPr/>
        </p:nvSpPr>
        <p:spPr>
          <a:xfrm>
            <a:off x="2591125" y="3084225"/>
            <a:ext cx="1674900" cy="36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MX" sz="1800">
                <a:solidFill>
                  <a:schemeClr val="dk1"/>
                </a:solidFill>
                <a:highlight>
                  <a:schemeClr val="lt1"/>
                </a:highlight>
                <a:latin typeface="Helvetica Neue Light"/>
                <a:ea typeface="Helvetica Neue Light"/>
                <a:cs typeface="Helvetica Neue Light"/>
                <a:sym typeface="Helvetica Neue Light"/>
              </a:rPr>
              <a:t>Análisis</a:t>
            </a:r>
            <a:r>
              <a:rPr lang="es-MX" sz="1800">
                <a:solidFill>
                  <a:schemeClr val="dk1"/>
                </a:solidFill>
                <a:highlight>
                  <a:schemeClr val="lt1"/>
                </a:highlight>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494" name="Google Shape;494;p75"/>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0" name="Google Shape;500;p76"/>
          <p:cNvSpPr txBox="1"/>
          <p:nvPr/>
        </p:nvSpPr>
        <p:spPr>
          <a:xfrm>
            <a:off x="543472" y="1951166"/>
            <a:ext cx="7974000" cy="2438400"/>
          </a:xfrm>
          <a:prstGeom prst="rect">
            <a:avLst/>
          </a:prstGeom>
          <a:noFill/>
          <a:ln>
            <a:noFill/>
          </a:ln>
        </p:spPr>
        <p:txBody>
          <a:bodyPr anchorCtr="0" anchor="ctr" bIns="91425" lIns="91425" spcFirstLastPara="1" rIns="91425" wrap="square" tIns="91425">
            <a:noAutofit/>
          </a:bodyPr>
          <a:lstStyle/>
          <a:p>
            <a:pPr indent="-285750" lvl="0" marL="285750" marR="0" rtl="0" algn="just">
              <a:lnSpc>
                <a:spcPct val="150000"/>
              </a:lnSpc>
              <a:spcBef>
                <a:spcPts val="0"/>
              </a:spcBef>
              <a:spcAft>
                <a:spcPts val="0"/>
              </a:spcAft>
              <a:buClr>
                <a:srgbClr val="000000"/>
              </a:buClr>
              <a:buSzPts val="1600"/>
              <a:buFont typeface="Arial"/>
              <a:buAutoNum type="arabicPeriod"/>
            </a:pPr>
            <a:r>
              <a:rPr b="1" i="0" lang="es-MX" sz="1600" u="none" cap="none" strike="noStrike">
                <a:solidFill>
                  <a:srgbClr val="000000"/>
                </a:solidFill>
                <a:latin typeface="Helvetica Neue"/>
                <a:ea typeface="Helvetica Neue"/>
                <a:cs typeface="Helvetica Neue"/>
                <a:sym typeface="Helvetica Neue"/>
              </a:rPr>
              <a:t>Detección: </a:t>
            </a:r>
            <a:r>
              <a:rPr i="0" lang="es-MX" sz="1600" u="none" cap="none" strike="noStrike">
                <a:solidFill>
                  <a:srgbClr val="000000"/>
                </a:solidFill>
                <a:latin typeface="Helvetica Neue"/>
                <a:ea typeface="Helvetica Neue"/>
                <a:cs typeface="Helvetica Neue"/>
                <a:sym typeface="Helvetica Neue"/>
              </a:rPr>
              <a:t>Puede ser denunciado de forma manual por cualquier agente de la compañía o puede detectarlo directamente la herramienta de IA, gracias a sus "reglas" predefinidas y modelos predictivos.</a:t>
            </a:r>
            <a:endParaRPr i="0" sz="1600" u="none" cap="none" strike="noStrike">
              <a:solidFill>
                <a:srgbClr val="000000"/>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None/>
            </a:pPr>
            <a:r>
              <a:t/>
            </a:r>
            <a:endParaRPr sz="1600">
              <a:latin typeface="Helvetica Neue"/>
              <a:ea typeface="Helvetica Neue"/>
              <a:cs typeface="Helvetica Neue"/>
              <a:sym typeface="Helvetica Neue"/>
            </a:endParaRPr>
          </a:p>
          <a:p>
            <a:pPr indent="-285750" lvl="0" marL="285750" marR="0" rtl="0" algn="just">
              <a:lnSpc>
                <a:spcPct val="150000"/>
              </a:lnSpc>
              <a:spcBef>
                <a:spcPts val="0"/>
              </a:spcBef>
              <a:spcAft>
                <a:spcPts val="0"/>
              </a:spcAft>
              <a:buClr>
                <a:srgbClr val="000000"/>
              </a:buClr>
              <a:buSzPts val="1600"/>
              <a:buFont typeface="Arial"/>
              <a:buAutoNum type="arabicPeriod"/>
            </a:pPr>
            <a:r>
              <a:rPr b="1" i="0" lang="es-MX" sz="1600" u="none" cap="none" strike="noStrike">
                <a:solidFill>
                  <a:srgbClr val="000000"/>
                </a:solidFill>
                <a:latin typeface="Helvetica Neue"/>
                <a:ea typeface="Helvetica Neue"/>
                <a:cs typeface="Helvetica Neue"/>
                <a:sym typeface="Helvetica Neue"/>
              </a:rPr>
              <a:t>Análisis: </a:t>
            </a:r>
            <a:r>
              <a:rPr i="0" lang="es-MX" sz="1600" u="none" cap="none" strike="noStrike">
                <a:solidFill>
                  <a:srgbClr val="000000"/>
                </a:solidFill>
                <a:latin typeface="Helvetica Neue"/>
                <a:ea typeface="Helvetica Neue"/>
                <a:cs typeface="Helvetica Neue"/>
                <a:sym typeface="Helvetica Neue"/>
              </a:rPr>
              <a:t>El equipo de analistas recibe los posibles casos y se separa "la paja del trigo", para devolver al circuito de la compañía los falsos positivos o caso contrario, continuar su proceso de investigación. (Este concepto se asocia a la Matriz de Confusión)</a:t>
            </a:r>
            <a:endParaRPr>
              <a:latin typeface="Helvetica Neue"/>
              <a:ea typeface="Helvetica Neue"/>
              <a:cs typeface="Helvetica Neue"/>
              <a:sym typeface="Helvetica Neue"/>
            </a:endParaRPr>
          </a:p>
        </p:txBody>
      </p:sp>
      <p:sp>
        <p:nvSpPr>
          <p:cNvPr id="501" name="Google Shape;501;p76"/>
          <p:cNvSpPr/>
          <p:nvPr/>
        </p:nvSpPr>
        <p:spPr>
          <a:xfrm>
            <a:off x="726047" y="2202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6"/>
          <p:cNvSpPr txBox="1"/>
          <p:nvPr/>
        </p:nvSpPr>
        <p:spPr>
          <a:xfrm>
            <a:off x="1205546" y="3441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Pasos para detectar fraudes</a:t>
            </a:r>
            <a:endParaRPr/>
          </a:p>
        </p:txBody>
      </p:sp>
      <p:pic>
        <p:nvPicPr>
          <p:cNvPr id="503" name="Google Shape;503;p76"/>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9" name="Google Shape;509;p77"/>
          <p:cNvSpPr txBox="1"/>
          <p:nvPr/>
        </p:nvSpPr>
        <p:spPr>
          <a:xfrm>
            <a:off x="584990" y="2221226"/>
            <a:ext cx="79740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b="1" lang="es-MX" sz="1600">
                <a:latin typeface="Helvetica Neue"/>
                <a:ea typeface="Helvetica Neue"/>
                <a:cs typeface="Helvetica Neue"/>
                <a:sym typeface="Helvetica Neue"/>
              </a:rPr>
              <a:t>3. </a:t>
            </a:r>
            <a:r>
              <a:rPr b="1" i="0" lang="es-MX" sz="1600" u="none" cap="none" strike="noStrike">
                <a:solidFill>
                  <a:srgbClr val="000000"/>
                </a:solidFill>
                <a:latin typeface="Helvetica Neue"/>
                <a:ea typeface="Helvetica Neue"/>
                <a:cs typeface="Helvetica Neue"/>
                <a:sym typeface="Helvetica Neue"/>
              </a:rPr>
              <a:t>Investigación: </a:t>
            </a:r>
            <a:r>
              <a:rPr i="0" lang="es-MX" sz="1600" u="none" cap="none" strike="noStrike">
                <a:solidFill>
                  <a:srgbClr val="000000"/>
                </a:solidFill>
                <a:latin typeface="Helvetica Neue"/>
                <a:ea typeface="Helvetica Neue"/>
                <a:cs typeface="Helvetica Neue"/>
                <a:sym typeface="Helvetica Neue"/>
              </a:rPr>
              <a:t>La compañía conformó un equipo interno de investigación eficiente y profesional que se encarga de analizar a fondo los casos. Cabe destacar que cualquiera de las verticales de la compañía (desde ART hasta seguros automotores) puede pasar por el proceso de análisis. Entre 24 y 48 horas se resuelven los casos.</a:t>
            </a:r>
            <a:endParaRPr i="0" sz="1600" u="none" cap="none" strike="noStrike">
              <a:solidFill>
                <a:srgbClr val="000000"/>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None/>
            </a:pPr>
            <a:r>
              <a:t/>
            </a:r>
            <a:endParaRPr sz="1600">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rPr b="1" lang="es-MX" sz="1600">
                <a:latin typeface="Helvetica Neue"/>
                <a:ea typeface="Helvetica Neue"/>
                <a:cs typeface="Helvetica Neue"/>
                <a:sym typeface="Helvetica Neue"/>
              </a:rPr>
              <a:t>4. </a:t>
            </a:r>
            <a:r>
              <a:rPr b="1" i="0" lang="es-MX" sz="1600" u="none" cap="none" strike="noStrike">
                <a:solidFill>
                  <a:srgbClr val="000000"/>
                </a:solidFill>
                <a:latin typeface="Helvetica Neue"/>
                <a:ea typeface="Helvetica Neue"/>
                <a:cs typeface="Helvetica Neue"/>
                <a:sym typeface="Helvetica Neue"/>
              </a:rPr>
              <a:t>Resolución</a:t>
            </a:r>
            <a:r>
              <a:rPr i="0" lang="es-MX" sz="1600" u="none" cap="none" strike="noStrike">
                <a:solidFill>
                  <a:srgbClr val="000000"/>
                </a:solidFill>
                <a:latin typeface="Helvetica Neue"/>
                <a:ea typeface="Helvetica Neue"/>
                <a:cs typeface="Helvetica Neue"/>
                <a:sym typeface="Helvetica Neue"/>
              </a:rPr>
              <a:t>: Luego de realizar el análisis correspondiente, el equipo toma la decisión de rechazar la denuncia y evaluar la factibilidad de iniciar la instancia judicial en caso de ser necesario.</a:t>
            </a:r>
            <a:endParaRPr i="0" sz="2000" u="none" cap="none" strike="noStrike">
              <a:solidFill>
                <a:srgbClr val="1C1C1C"/>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br>
              <a:rPr b="0" i="0" lang="es-MX" sz="2000" u="none" cap="none" strike="noStrike">
                <a:solidFill>
                  <a:srgbClr val="000000"/>
                </a:solidFill>
                <a:latin typeface="Arial"/>
                <a:ea typeface="Arial"/>
                <a:cs typeface="Arial"/>
                <a:sym typeface="Arial"/>
              </a:rPr>
            </a:br>
            <a:endParaRPr b="0" i="0" sz="1600" u="none" cap="none" strike="noStrike">
              <a:solidFill>
                <a:srgbClr val="000000"/>
              </a:solidFill>
              <a:latin typeface="Didact Gothic"/>
              <a:ea typeface="Didact Gothic"/>
              <a:cs typeface="Didact Gothic"/>
              <a:sym typeface="Didact Gothic"/>
            </a:endParaRPr>
          </a:p>
        </p:txBody>
      </p:sp>
      <p:sp>
        <p:nvSpPr>
          <p:cNvPr id="510" name="Google Shape;510;p77"/>
          <p:cNvSpPr/>
          <p:nvPr/>
        </p:nvSpPr>
        <p:spPr>
          <a:xfrm>
            <a:off x="726047" y="2202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7"/>
          <p:cNvSpPr txBox="1"/>
          <p:nvPr/>
        </p:nvSpPr>
        <p:spPr>
          <a:xfrm>
            <a:off x="1205546" y="3441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Pasos para detectar fraudes</a:t>
            </a:r>
            <a:endParaRPr/>
          </a:p>
        </p:txBody>
      </p:sp>
      <p:pic>
        <p:nvPicPr>
          <p:cNvPr id="512" name="Google Shape;512;p77"/>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8"/>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8" name="Google Shape;518;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19" name="Google Shape;519;p78"/>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Análisis automático de imágenes</a:t>
            </a:r>
            <a:endParaRPr/>
          </a:p>
        </p:txBody>
      </p:sp>
      <p:sp>
        <p:nvSpPr>
          <p:cNvPr id="520" name="Google Shape;520;p78"/>
          <p:cNvSpPr txBox="1"/>
          <p:nvPr/>
        </p:nvSpPr>
        <p:spPr>
          <a:xfrm>
            <a:off x="726047" y="1770129"/>
            <a:ext cx="3907136" cy="2438384"/>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Como parte de estos modelos de detección, San Cristóbal cuenta con una plataforma de análisis de imágenes para vehículos siniestrados. De forma independiente, se encarga de catalogar las imágenes, la marca, color y patente, para luego identificar los daños. </a:t>
            </a:r>
            <a:endParaRPr>
              <a:latin typeface="Helvetica Neue"/>
              <a:ea typeface="Helvetica Neue"/>
              <a:cs typeface="Helvetica Neue"/>
              <a:sym typeface="Helvetica Neue"/>
            </a:endParaRPr>
          </a:p>
        </p:txBody>
      </p:sp>
      <p:pic>
        <p:nvPicPr>
          <p:cNvPr id="521" name="Google Shape;521;p78"/>
          <p:cNvPicPr preferRelativeResize="0"/>
          <p:nvPr/>
        </p:nvPicPr>
        <p:blipFill rotWithShape="1">
          <a:blip r:embed="rId4">
            <a:alphaModFix/>
          </a:blip>
          <a:srcRect b="0" l="0" r="0" t="0"/>
          <a:stretch/>
        </p:blipFill>
        <p:spPr>
          <a:xfrm>
            <a:off x="4633183" y="1603186"/>
            <a:ext cx="4449462" cy="2103676"/>
          </a:xfrm>
          <a:prstGeom prst="rect">
            <a:avLst/>
          </a:prstGeom>
          <a:noFill/>
          <a:ln>
            <a:noFill/>
          </a:ln>
        </p:spPr>
      </p:pic>
      <p:pic>
        <p:nvPicPr>
          <p:cNvPr id="522" name="Google Shape;522;p78"/>
          <p:cNvPicPr preferRelativeResize="0"/>
          <p:nvPr/>
        </p:nvPicPr>
        <p:blipFill>
          <a:blip r:embed="rId5">
            <a:alphaModFix/>
          </a:blip>
          <a:stretch>
            <a:fillRect/>
          </a:stretch>
        </p:blipFill>
        <p:spPr>
          <a:xfrm>
            <a:off x="8144050" y="251403"/>
            <a:ext cx="809775" cy="79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9"/>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8" name="Google Shape;528;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29" name="Google Shape;529;p79"/>
          <p:cNvSpPr txBox="1"/>
          <p:nvPr/>
        </p:nvSpPr>
        <p:spPr>
          <a:xfrm>
            <a:off x="1205546" y="6489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Reconocimiento internacional</a:t>
            </a:r>
            <a:endParaRPr/>
          </a:p>
        </p:txBody>
      </p:sp>
      <p:sp>
        <p:nvSpPr>
          <p:cNvPr id="530" name="Google Shape;530;p79"/>
          <p:cNvSpPr txBox="1"/>
          <p:nvPr/>
        </p:nvSpPr>
        <p:spPr>
          <a:xfrm>
            <a:off x="726050" y="1770125"/>
            <a:ext cx="45237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s-MX" sz="1600">
                <a:latin typeface="Helvetica Neue"/>
                <a:ea typeface="Helvetica Neue"/>
                <a:cs typeface="Helvetica Neue"/>
                <a:sym typeface="Helvetica Neue"/>
              </a:rPr>
              <a:t>En abril del 2020 recibió el prestigioso premio internacional </a:t>
            </a:r>
            <a:r>
              <a:rPr lang="es-MX" sz="1500">
                <a:solidFill>
                  <a:srgbClr val="1C1C1C"/>
                </a:solidFill>
                <a:highlight>
                  <a:srgbClr val="FFFFFF"/>
                </a:highlight>
                <a:latin typeface="Source Sans Pro"/>
                <a:ea typeface="Source Sans Pro"/>
                <a:cs typeface="Source Sans Pro"/>
                <a:sym typeface="Source Sans Pro"/>
              </a:rPr>
              <a:t> </a:t>
            </a:r>
            <a:r>
              <a:rPr b="1" lang="es-MX" sz="1600">
                <a:solidFill>
                  <a:srgbClr val="1C1C1C"/>
                </a:solidFill>
                <a:highlight>
                  <a:srgbClr val="FFFFFF"/>
                </a:highlight>
                <a:latin typeface="Source Sans Pro"/>
                <a:ea typeface="Source Sans Pro"/>
                <a:cs typeface="Source Sans Pro"/>
                <a:sym typeface="Source Sans Pro"/>
              </a:rPr>
              <a:t>Celent Model Insurer 2020 Award</a:t>
            </a:r>
            <a:r>
              <a:rPr lang="es-MX" sz="1500">
                <a:solidFill>
                  <a:srgbClr val="1C1C1C"/>
                </a:solidFill>
                <a:highlight>
                  <a:srgbClr val="FFFFFF"/>
                </a:highlight>
                <a:latin typeface="Source Sans Pro"/>
                <a:ea typeface="Source Sans Pro"/>
                <a:cs typeface="Source Sans Pro"/>
                <a:sym typeface="Source Sans Pro"/>
              </a:rPr>
              <a:t>, </a:t>
            </a:r>
            <a:r>
              <a:rPr lang="es-MX" sz="1600">
                <a:solidFill>
                  <a:schemeClr val="dk1"/>
                </a:solidFill>
                <a:latin typeface="Helvetica Neue"/>
                <a:ea typeface="Helvetica Neue"/>
                <a:cs typeface="Helvetica Neue"/>
                <a:sym typeface="Helvetica Neue"/>
              </a:rPr>
              <a:t>en la categoría Data, Analytics e Inteligencia Artificial por su innovador modelo de detección de Fraudes: </a:t>
            </a:r>
            <a:r>
              <a:rPr lang="es-MX" sz="1600" u="sng">
                <a:solidFill>
                  <a:schemeClr val="hlink"/>
                </a:solidFill>
                <a:latin typeface="Helvetica Neue"/>
                <a:ea typeface="Helvetica Neue"/>
                <a:cs typeface="Helvetica Neue"/>
                <a:sym typeface="Helvetica Neue"/>
                <a:hlinkClick r:id="rId4"/>
              </a:rPr>
              <a:t>https://vimeo.com/408177748</a:t>
            </a:r>
            <a:endParaRPr>
              <a:latin typeface="Helvetica Neue"/>
              <a:ea typeface="Helvetica Neue"/>
              <a:cs typeface="Helvetica Neue"/>
              <a:sym typeface="Helvetica Neue"/>
            </a:endParaRPr>
          </a:p>
        </p:txBody>
      </p:sp>
      <p:pic>
        <p:nvPicPr>
          <p:cNvPr id="531" name="Google Shape;531;p79"/>
          <p:cNvPicPr preferRelativeResize="0"/>
          <p:nvPr/>
        </p:nvPicPr>
        <p:blipFill>
          <a:blip r:embed="rId5">
            <a:alphaModFix/>
          </a:blip>
          <a:stretch>
            <a:fillRect/>
          </a:stretch>
        </p:blipFill>
        <p:spPr>
          <a:xfrm>
            <a:off x="8144050" y="251403"/>
            <a:ext cx="809775" cy="795950"/>
          </a:xfrm>
          <a:prstGeom prst="rect">
            <a:avLst/>
          </a:prstGeom>
          <a:noFill/>
          <a:ln>
            <a:noFill/>
          </a:ln>
        </p:spPr>
      </p:pic>
      <p:pic>
        <p:nvPicPr>
          <p:cNvPr id="532" name="Google Shape;532;p79"/>
          <p:cNvPicPr preferRelativeResize="0"/>
          <p:nvPr/>
        </p:nvPicPr>
        <p:blipFill>
          <a:blip r:embed="rId6">
            <a:alphaModFix/>
          </a:blip>
          <a:stretch>
            <a:fillRect/>
          </a:stretch>
        </p:blipFill>
        <p:spPr>
          <a:xfrm>
            <a:off x="5478351" y="1286926"/>
            <a:ext cx="3205300" cy="32102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39" name="Shape 239"/>
        <p:cNvGrpSpPr/>
        <p:nvPr/>
      </p:nvGrpSpPr>
      <p:grpSpPr>
        <a:xfrm>
          <a:off x="0" y="0"/>
          <a:ext cx="0" cy="0"/>
          <a:chOff x="0" y="0"/>
          <a:chExt cx="0" cy="0"/>
        </a:xfrm>
      </p:grpSpPr>
      <p:sp>
        <p:nvSpPr>
          <p:cNvPr id="240" name="Google Shape;240;p53"/>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1000"/>
              </a:spcAft>
              <a:buClr>
                <a:srgbClr val="000000"/>
              </a:buClr>
              <a:buSzPts val="1800"/>
              <a:buChar char="●"/>
            </a:pPr>
            <a:r>
              <a:rPr lang="es-MX" sz="1800">
                <a:latin typeface="Helvetica Neue Light"/>
                <a:ea typeface="Helvetica Neue Light"/>
                <a:cs typeface="Helvetica Neue Light"/>
                <a:sym typeface="Helvetica Neue Light"/>
              </a:rPr>
              <a:t>Analizar </a:t>
            </a:r>
            <a:r>
              <a:rPr lang="es-MX" sz="1700">
                <a:solidFill>
                  <a:srgbClr val="121212"/>
                </a:solidFill>
                <a:latin typeface="Helvetica Neue"/>
                <a:ea typeface="Helvetica Neue"/>
                <a:cs typeface="Helvetica Neue"/>
                <a:sym typeface="Helvetica Neue"/>
              </a:rPr>
              <a:t>c</a:t>
            </a:r>
            <a:r>
              <a:rPr lang="es-MX" sz="1700">
                <a:solidFill>
                  <a:srgbClr val="121212"/>
                </a:solidFill>
                <a:latin typeface="Helvetica Neue"/>
                <a:ea typeface="Helvetica Neue"/>
                <a:cs typeface="Helvetica Neue"/>
                <a:sym typeface="Helvetica Neue"/>
              </a:rPr>
              <a:t>asos de éxito de la aplicación de la Ciencia de Datos en diferentes industrias.</a:t>
            </a:r>
            <a:endParaRPr sz="1800">
              <a:latin typeface="Helvetica Neue Light"/>
              <a:ea typeface="Helvetica Neue Light"/>
              <a:cs typeface="Helvetica Neue Light"/>
              <a:sym typeface="Helvetica Neue Light"/>
            </a:endParaRPr>
          </a:p>
        </p:txBody>
      </p:sp>
      <p:pic>
        <p:nvPicPr>
          <p:cNvPr id="241" name="Google Shape;241;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53"/>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s-MX" sz="3000">
                <a:solidFill>
                  <a:srgbClr val="000000"/>
                </a:solidFill>
                <a:latin typeface="Anton"/>
                <a:ea typeface="Anton"/>
                <a:cs typeface="Anton"/>
                <a:sym typeface="Anton"/>
              </a:rPr>
              <a:t>OBJETIVOS </a:t>
            </a:r>
            <a:r>
              <a:rPr i="1" lang="es-MX" sz="3000">
                <a:latin typeface="Anton"/>
                <a:ea typeface="Anton"/>
                <a:cs typeface="Anton"/>
                <a:sym typeface="Anton"/>
              </a:rPr>
              <a:t>DE LA CLASE</a:t>
            </a:r>
            <a:endParaRPr i="1" sz="3000">
              <a:latin typeface="Anton"/>
              <a:ea typeface="Anton"/>
              <a:cs typeface="Anton"/>
              <a:sym typeface="Anton"/>
            </a:endParaRPr>
          </a:p>
        </p:txBody>
      </p:sp>
      <p:pic>
        <p:nvPicPr>
          <p:cNvPr id="243" name="Google Shape;243;p53"/>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80"/>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MX"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MX" sz="2000">
                <a:solidFill>
                  <a:schemeClr val="lt1"/>
                </a:solidFill>
                <a:latin typeface="Helvetica Neue Light"/>
                <a:ea typeface="Helvetica Neue Light"/>
                <a:cs typeface="Helvetica Neue Light"/>
                <a:sym typeface="Helvetica Neue Light"/>
              </a:rPr>
              <a:t>El en Análisis automático de Imágenes ¿Qué modelo de Análisis de Datos se implementa?</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MX" sz="1600" u="sng">
                <a:solidFill>
                  <a:schemeClr val="lt1"/>
                </a:solidFill>
                <a:latin typeface="Helvetica Neue Light"/>
                <a:ea typeface="Helvetica Neue Light"/>
                <a:cs typeface="Helvetica Neue Light"/>
                <a:sym typeface="Helvetica Neue Light"/>
              </a:rPr>
              <a:t>¡RESPONDE EN LA ENCUESTA DE ZOOM!</a:t>
            </a:r>
            <a:endParaRPr sz="2000">
              <a:solidFill>
                <a:srgbClr val="E8E7E3"/>
              </a:solidFill>
              <a:latin typeface="Helvetica Neue Light"/>
              <a:ea typeface="Helvetica Neue Light"/>
              <a:cs typeface="Helvetica Neue Light"/>
              <a:sym typeface="Helvetica Neue Light"/>
            </a:endParaRPr>
          </a:p>
        </p:txBody>
      </p:sp>
      <p:pic>
        <p:nvPicPr>
          <p:cNvPr id="538" name="Google Shape;538;p80"/>
          <p:cNvPicPr preferRelativeResize="0"/>
          <p:nvPr/>
        </p:nvPicPr>
        <p:blipFill rotWithShape="1">
          <a:blip r:embed="rId4">
            <a:alphaModFix/>
          </a:blip>
          <a:srcRect b="0" l="0" r="0" t="0"/>
          <a:stretch/>
        </p:blipFill>
        <p:spPr>
          <a:xfrm>
            <a:off x="3831925" y="280675"/>
            <a:ext cx="1186525" cy="1186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2" name="Shape 542"/>
        <p:cNvGrpSpPr/>
        <p:nvPr/>
      </p:nvGrpSpPr>
      <p:grpSpPr>
        <a:xfrm>
          <a:off x="0" y="0"/>
          <a:ext cx="0" cy="0"/>
          <a:chOff x="0" y="0"/>
          <a:chExt cx="0" cy="0"/>
        </a:xfrm>
      </p:grpSpPr>
      <p:sp>
        <p:nvSpPr>
          <p:cNvPr id="543" name="Google Shape;543;p81"/>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4" name="Google Shape;544;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5" name="Google Shape;545;p81"/>
          <p:cNvSpPr txBox="1"/>
          <p:nvPr/>
        </p:nvSpPr>
        <p:spPr>
          <a:xfrm>
            <a:off x="1205546" y="648965"/>
            <a:ext cx="78414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Deep Learning en </a:t>
            </a:r>
            <a:r>
              <a:rPr b="0" i="1" lang="es-MX" sz="3500" u="none" cap="none" strike="noStrike">
                <a:solidFill>
                  <a:srgbClr val="000000"/>
                </a:solidFill>
                <a:latin typeface="Anton"/>
                <a:ea typeface="Anton"/>
                <a:cs typeface="Anton"/>
                <a:sym typeface="Anton"/>
              </a:rPr>
              <a:t>San Cristóbal</a:t>
            </a:r>
            <a:endParaRPr/>
          </a:p>
        </p:txBody>
      </p:sp>
      <p:sp>
        <p:nvSpPr>
          <p:cNvPr id="546" name="Google Shape;546;p81"/>
          <p:cNvSpPr txBox="1"/>
          <p:nvPr/>
        </p:nvSpPr>
        <p:spPr>
          <a:xfrm>
            <a:off x="726047" y="1770129"/>
            <a:ext cx="39072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s-MX" sz="1600">
                <a:latin typeface="Helvetica Neue"/>
                <a:ea typeface="Helvetica Neue"/>
                <a:cs typeface="Helvetica Neue"/>
                <a:sym typeface="Helvetica Neue"/>
              </a:rPr>
              <a:t>Volviendo a la plataforma de San Cristóbal, en base a lo visto podríamos decir que se aplica </a:t>
            </a:r>
            <a:r>
              <a:rPr i="0" lang="es-MX" sz="1600" u="none" cap="none" strike="noStrike">
                <a:solidFill>
                  <a:srgbClr val="000000"/>
                </a:solidFill>
                <a:latin typeface="Helvetica Neue"/>
                <a:ea typeface="Helvetica Neue"/>
                <a:cs typeface="Helvetica Neue"/>
                <a:sym typeface="Helvetica Neue"/>
              </a:rPr>
              <a:t>Deep Learning</a:t>
            </a:r>
            <a:r>
              <a:rPr lang="es-MX" sz="1600">
                <a:latin typeface="Helvetica Neue"/>
                <a:ea typeface="Helvetica Neue"/>
                <a:cs typeface="Helvetica Neue"/>
                <a:sym typeface="Helvetica Neue"/>
              </a:rPr>
              <a:t> para el análisis de imágenes.</a:t>
            </a:r>
            <a:endParaRPr>
              <a:latin typeface="Helvetica Neue"/>
              <a:ea typeface="Helvetica Neue"/>
              <a:cs typeface="Helvetica Neue"/>
              <a:sym typeface="Helvetica Neue"/>
            </a:endParaRPr>
          </a:p>
        </p:txBody>
      </p:sp>
      <p:pic>
        <p:nvPicPr>
          <p:cNvPr id="547" name="Google Shape;547;p81"/>
          <p:cNvPicPr preferRelativeResize="0"/>
          <p:nvPr/>
        </p:nvPicPr>
        <p:blipFill rotWithShape="1">
          <a:blip r:embed="rId4">
            <a:alphaModFix/>
          </a:blip>
          <a:srcRect b="0" l="0" r="0" t="0"/>
          <a:stretch/>
        </p:blipFill>
        <p:spPr>
          <a:xfrm>
            <a:off x="4633175" y="1603175"/>
            <a:ext cx="4510826" cy="21326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51" name="Shape 551"/>
        <p:cNvGrpSpPr/>
        <p:nvPr/>
      </p:nvGrpSpPr>
      <p:grpSpPr>
        <a:xfrm>
          <a:off x="0" y="0"/>
          <a:ext cx="0" cy="0"/>
          <a:chOff x="0" y="0"/>
          <a:chExt cx="0" cy="0"/>
        </a:xfrm>
      </p:grpSpPr>
      <p:pic>
        <p:nvPicPr>
          <p:cNvPr id="552" name="Google Shape;552;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53" name="Google Shape;553;p82"/>
          <p:cNvSpPr/>
          <p:nvPr/>
        </p:nvSpPr>
        <p:spPr>
          <a:xfrm>
            <a:off x="959850" y="727475"/>
            <a:ext cx="7285200" cy="37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2"/>
          <p:cNvSpPr txBox="1"/>
          <p:nvPr/>
        </p:nvSpPr>
        <p:spPr>
          <a:xfrm>
            <a:off x="2981598" y="841150"/>
            <a:ext cx="34416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Resultados</a:t>
            </a:r>
            <a:endParaRPr/>
          </a:p>
        </p:txBody>
      </p:sp>
      <p:sp>
        <p:nvSpPr>
          <p:cNvPr id="555" name="Google Shape;555;p82"/>
          <p:cNvSpPr txBox="1"/>
          <p:nvPr/>
        </p:nvSpPr>
        <p:spPr>
          <a:xfrm>
            <a:off x="1283525" y="1956600"/>
            <a:ext cx="6807000" cy="209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Font typeface="Arial"/>
              <a:buNone/>
            </a:pPr>
            <a:r>
              <a:rPr lang="es-MX" sz="1600">
                <a:solidFill>
                  <a:schemeClr val="dk1"/>
                </a:solidFill>
                <a:latin typeface="Helvetica Neue"/>
                <a:ea typeface="Helvetica Neue"/>
                <a:cs typeface="Helvetica Neue"/>
                <a:sym typeface="Helvetica Neue"/>
              </a:rPr>
              <a:t>Gracias a la implementación del modelo de predicción de fraude y de cara al futuro, la compañía está explorando nuevas alternativas de uso para su plataforma, tal como el análisis de los vehículos a la hora de tomar un seguro, así como también para la liquidación de siniestros, optimizando notablemente la experiencia del usuario.</a:t>
            </a:r>
            <a:endParaRPr>
              <a:latin typeface="Helvetica Neue"/>
              <a:ea typeface="Helvetica Neue"/>
              <a:cs typeface="Helvetica Neue"/>
              <a:sym typeface="Helvetica Neue"/>
            </a:endParaRPr>
          </a:p>
          <a:p>
            <a:pPr indent="0" lvl="0" marL="0" marR="0" rtl="0" algn="just">
              <a:lnSpc>
                <a:spcPct val="115000"/>
              </a:lnSpc>
              <a:spcBef>
                <a:spcPts val="1000"/>
              </a:spcBef>
              <a:spcAft>
                <a:spcPts val="1000"/>
              </a:spcAft>
              <a:buNone/>
            </a:pPr>
            <a:r>
              <a:t/>
            </a:r>
            <a:endParaRPr/>
          </a:p>
        </p:txBody>
      </p:sp>
      <p:pic>
        <p:nvPicPr>
          <p:cNvPr id="556" name="Google Shape;556;p82"/>
          <p:cNvPicPr preferRelativeResize="0"/>
          <p:nvPr/>
        </p:nvPicPr>
        <p:blipFill>
          <a:blip r:embed="rId4">
            <a:alphaModFix/>
          </a:blip>
          <a:stretch>
            <a:fillRect/>
          </a:stretch>
        </p:blipFill>
        <p:spPr>
          <a:xfrm>
            <a:off x="2819400" y="762000"/>
            <a:ext cx="655050" cy="747528"/>
          </a:xfrm>
          <a:prstGeom prst="rect">
            <a:avLst/>
          </a:prstGeom>
          <a:noFill/>
          <a:ln cap="flat" cmpd="sng" w="9525">
            <a:solidFill>
              <a:schemeClr val="lt1"/>
            </a:solidFill>
            <a:prstDash val="solid"/>
            <a:round/>
            <a:headEnd len="sm" w="sm" type="none"/>
            <a:tailEnd len="sm" w="sm" type="none"/>
          </a:ln>
        </p:spPr>
      </p:pic>
      <p:pic>
        <p:nvPicPr>
          <p:cNvPr id="557" name="Google Shape;557;p82"/>
          <p:cNvPicPr preferRelativeResize="0"/>
          <p:nvPr/>
        </p:nvPicPr>
        <p:blipFill>
          <a:blip r:embed="rId5">
            <a:alphaModFix/>
          </a:blip>
          <a:stretch>
            <a:fillRect/>
          </a:stretch>
        </p:blipFill>
        <p:spPr>
          <a:xfrm>
            <a:off x="8301221" y="169825"/>
            <a:ext cx="788254" cy="697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CEFAB"/>
            </a:gs>
            <a:gs pos="100000">
              <a:srgbClr val="E0FF00"/>
            </a:gs>
          </a:gsLst>
          <a:lin ang="10800025" scaled="0"/>
        </a:gradFill>
      </p:bgPr>
    </p:bg>
    <p:spTree>
      <p:nvGrpSpPr>
        <p:cNvPr id="561" name="Shape 561"/>
        <p:cNvGrpSpPr/>
        <p:nvPr/>
      </p:nvGrpSpPr>
      <p:grpSpPr>
        <a:xfrm>
          <a:off x="0" y="0"/>
          <a:ext cx="0" cy="0"/>
          <a:chOff x="0" y="0"/>
          <a:chExt cx="0" cy="0"/>
        </a:xfrm>
      </p:grpSpPr>
      <p:sp>
        <p:nvSpPr>
          <p:cNvPr id="562" name="Google Shape;562;p8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MX" sz="3600">
                <a:solidFill>
                  <a:srgbClr val="121212"/>
                </a:solidFill>
                <a:latin typeface="Anton"/>
                <a:ea typeface="Anton"/>
                <a:cs typeface="Anton"/>
                <a:sym typeface="Anton"/>
              </a:rPr>
              <a:t>Caso Starbucks</a:t>
            </a:r>
            <a:endParaRPr b="0" i="1" sz="3600" u="none" cap="none" strike="noStrike">
              <a:solidFill>
                <a:srgbClr val="121212"/>
              </a:solidFill>
              <a:latin typeface="Anton"/>
              <a:ea typeface="Anton"/>
              <a:cs typeface="Anton"/>
              <a:sym typeface="Anton"/>
            </a:endParaRPr>
          </a:p>
        </p:txBody>
      </p:sp>
      <p:pic>
        <p:nvPicPr>
          <p:cNvPr id="563" name="Google Shape;563;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4"/>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9" name="Google Shape;569;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0" name="Google Shape;570;p84"/>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b="0" i="1" lang="es-MX" sz="3500" u="none" cap="none" strike="noStrike">
                <a:solidFill>
                  <a:srgbClr val="000000"/>
                </a:solidFill>
                <a:latin typeface="Anton"/>
                <a:ea typeface="Anton"/>
                <a:cs typeface="Anton"/>
                <a:sym typeface="Anton"/>
              </a:rPr>
              <a:t>Caso Starbucks</a:t>
            </a:r>
            <a:endParaRPr/>
          </a:p>
        </p:txBody>
      </p:sp>
      <p:sp>
        <p:nvSpPr>
          <p:cNvPr id="571" name="Google Shape;571;p84"/>
          <p:cNvSpPr txBox="1"/>
          <p:nvPr/>
        </p:nvSpPr>
        <p:spPr>
          <a:xfrm>
            <a:off x="647217" y="1719002"/>
            <a:ext cx="58299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Starbucks recopila enormes cantidades de datos de más de 100 millones de transacciones por semana. C</a:t>
            </a:r>
            <a:r>
              <a:rPr lang="es-MX" sz="1600">
                <a:solidFill>
                  <a:schemeClr val="dk1"/>
                </a:solidFill>
                <a:latin typeface="Helvetica Neue"/>
                <a:ea typeface="Helvetica Neue"/>
                <a:cs typeface="Helvetica Neue"/>
                <a:sym typeface="Helvetica Neue"/>
              </a:rPr>
              <a:t>uenta con más de 30,000 tiendas en todo el mundo y realiza cerca de 100 millones de transacciones por semana. Esto le da una visión integral de lo que consumen y disfrutan sus clientes. </a:t>
            </a:r>
            <a:endParaRPr>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a:latin typeface="Helvetica Neue"/>
              <a:ea typeface="Helvetica Neue"/>
              <a:cs typeface="Helvetica Neue"/>
              <a:sym typeface="Helvetica Neue"/>
            </a:endParaRPr>
          </a:p>
        </p:txBody>
      </p:sp>
      <p:pic>
        <p:nvPicPr>
          <p:cNvPr descr="Starbucks Coffee - Devoto Shopping - Ubicado en el Corazón de Villa Devoto" id="572" name="Google Shape;572;p84"/>
          <p:cNvPicPr preferRelativeResize="0"/>
          <p:nvPr/>
        </p:nvPicPr>
        <p:blipFill rotWithShape="1">
          <a:blip r:embed="rId4">
            <a:alphaModFix/>
          </a:blip>
          <a:srcRect b="0" l="0" r="0" t="0"/>
          <a:stretch/>
        </p:blipFill>
        <p:spPr>
          <a:xfrm>
            <a:off x="5942861" y="1863162"/>
            <a:ext cx="3810000" cy="190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76" name="Shape 576"/>
        <p:cNvGrpSpPr/>
        <p:nvPr/>
      </p:nvGrpSpPr>
      <p:grpSpPr>
        <a:xfrm>
          <a:off x="0" y="0"/>
          <a:ext cx="0" cy="0"/>
          <a:chOff x="0" y="0"/>
          <a:chExt cx="0" cy="0"/>
        </a:xfrm>
      </p:grpSpPr>
      <p:pic>
        <p:nvPicPr>
          <p:cNvPr id="577" name="Google Shape;577;p8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78" name="Google Shape;578;p85"/>
          <p:cNvSpPr txBox="1"/>
          <p:nvPr/>
        </p:nvSpPr>
        <p:spPr>
          <a:xfrm>
            <a:off x="1016400" y="1794450"/>
            <a:ext cx="7111200" cy="1939500"/>
          </a:xfrm>
          <a:prstGeom prst="rect">
            <a:avLst/>
          </a:prstGeom>
          <a:noFill/>
          <a:ln>
            <a:noFill/>
          </a:ln>
        </p:spPr>
        <p:txBody>
          <a:bodyPr anchorCtr="0" anchor="ctr" bIns="91425" lIns="91425" spcFirstLastPara="1" rIns="91425" wrap="square" tIns="91425">
            <a:spAutoFit/>
          </a:bodyPr>
          <a:lstStyle/>
          <a:p>
            <a:pPr indent="0" lvl="0" marL="0" rtl="0" algn="ctr">
              <a:lnSpc>
                <a:spcPct val="150000"/>
              </a:lnSpc>
              <a:spcBef>
                <a:spcPts val="0"/>
              </a:spcBef>
              <a:spcAft>
                <a:spcPts val="0"/>
              </a:spcAft>
              <a:buClr>
                <a:schemeClr val="dk1"/>
              </a:buClr>
              <a:buFont typeface="Arial"/>
              <a:buNone/>
            </a:pPr>
            <a:r>
              <a:rPr lang="es-MX" sz="1600">
                <a:solidFill>
                  <a:schemeClr val="dk1"/>
                </a:solidFill>
                <a:latin typeface="Helvetica Neue"/>
                <a:ea typeface="Helvetica Neue"/>
                <a:cs typeface="Helvetica Neue"/>
                <a:sym typeface="Helvetica Neue"/>
              </a:rPr>
              <a:t>¿Cómo crees que se usan los datos de consumo? ¿Cómo impactan en la estrategia de posicionamiento en el mercado?</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s-MX" sz="2000">
                <a:solidFill>
                  <a:schemeClr val="dk1"/>
                </a:solidFill>
                <a:latin typeface="Helvetica Neue"/>
                <a:ea typeface="Helvetica Neue"/>
                <a:cs typeface="Helvetica Neue"/>
                <a:sym typeface="Helvetica Neue"/>
              </a:rPr>
              <a:t>Veamos algunas tecnologías utilizadas para crear ventajas competitivas. </a:t>
            </a:r>
            <a:endParaRPr sz="2000">
              <a:solidFill>
                <a:schemeClr val="dk1"/>
              </a:solidFill>
              <a:latin typeface="Helvetica Neue Light"/>
              <a:ea typeface="Helvetica Neue Light"/>
              <a:cs typeface="Helvetica Neue Light"/>
              <a:sym typeface="Helvetica Neue Light"/>
            </a:endParaRPr>
          </a:p>
        </p:txBody>
      </p:sp>
      <p:pic>
        <p:nvPicPr>
          <p:cNvPr id="579" name="Google Shape;579;p85"/>
          <p:cNvPicPr preferRelativeResize="0"/>
          <p:nvPr/>
        </p:nvPicPr>
        <p:blipFill rotWithShape="1">
          <a:blip r:embed="rId4">
            <a:alphaModFix/>
          </a:blip>
          <a:srcRect b="0" l="0" r="0" t="0"/>
          <a:stretch/>
        </p:blipFill>
        <p:spPr>
          <a:xfrm>
            <a:off x="3906738" y="372425"/>
            <a:ext cx="1186525" cy="1186525"/>
          </a:xfrm>
          <a:prstGeom prst="rect">
            <a:avLst/>
          </a:prstGeom>
          <a:noFill/>
          <a:ln>
            <a:noFill/>
          </a:ln>
        </p:spPr>
      </p:pic>
      <p:pic>
        <p:nvPicPr>
          <p:cNvPr id="580" name="Google Shape;580;p85"/>
          <p:cNvPicPr preferRelativeResize="0"/>
          <p:nvPr/>
        </p:nvPicPr>
        <p:blipFill>
          <a:blip r:embed="rId5">
            <a:alphaModFix/>
          </a:blip>
          <a:stretch>
            <a:fillRect/>
          </a:stretch>
        </p:blipFill>
        <p:spPr>
          <a:xfrm>
            <a:off x="4297675" y="3745225"/>
            <a:ext cx="350525" cy="350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6"/>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6" name="Google Shape;586;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87" name="Google Shape;587;p86"/>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Uso de </a:t>
            </a:r>
            <a:r>
              <a:rPr i="1" lang="es-MX" sz="3500">
                <a:solidFill>
                  <a:schemeClr val="dk1"/>
                </a:solidFill>
                <a:latin typeface="Anton"/>
                <a:ea typeface="Anton"/>
                <a:cs typeface="Anton"/>
                <a:sym typeface="Anton"/>
              </a:rPr>
              <a:t>IA e IoT </a:t>
            </a:r>
            <a:r>
              <a:rPr i="1" lang="es-MX" sz="3500">
                <a:latin typeface="Anton"/>
                <a:ea typeface="Anton"/>
                <a:cs typeface="Anton"/>
                <a:sym typeface="Anton"/>
              </a:rPr>
              <a:t>en </a:t>
            </a:r>
            <a:r>
              <a:rPr b="0" i="1" lang="es-MX" sz="3500" u="none" cap="none" strike="noStrike">
                <a:solidFill>
                  <a:srgbClr val="000000"/>
                </a:solidFill>
                <a:latin typeface="Anton"/>
                <a:ea typeface="Anton"/>
                <a:cs typeface="Anton"/>
                <a:sym typeface="Anton"/>
              </a:rPr>
              <a:t>Starbucks</a:t>
            </a:r>
            <a:endParaRPr/>
          </a:p>
        </p:txBody>
      </p:sp>
      <p:sp>
        <p:nvSpPr>
          <p:cNvPr id="588" name="Google Shape;588;p86"/>
          <p:cNvSpPr txBox="1"/>
          <p:nvPr/>
        </p:nvSpPr>
        <p:spPr>
          <a:xfrm>
            <a:off x="638350" y="2032950"/>
            <a:ext cx="7951200" cy="2660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La forma en que Starbucks utiliza los datos y la tecnología moderna para obtener una ventaja competitiva, es analizada por diversas empresas del mundo independiente del rubro de aplicación. Por ejemplo, la compañía es pionera en combinar sistemas de fidelización, tarjetas de pago y aplicaciones móviles, etc. </a:t>
            </a:r>
            <a:endParaRPr i="0" sz="1600" u="none" cap="none" strike="noStrike">
              <a:solidFill>
                <a:srgbClr val="000000"/>
              </a:solidFill>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sz="1600">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rPr lang="es-MX" sz="1600">
                <a:latin typeface="Helvetica Neue"/>
                <a:ea typeface="Helvetica Neue"/>
                <a:cs typeface="Helvetica Neue"/>
                <a:sym typeface="Helvetica Neue"/>
              </a:rPr>
              <a:t>  </a:t>
            </a:r>
            <a:r>
              <a:rPr lang="es-MX" sz="2100"/>
              <a:t>👉 </a:t>
            </a:r>
            <a:r>
              <a:rPr lang="es-MX" sz="1600">
                <a:solidFill>
                  <a:schemeClr val="dk1"/>
                </a:solidFill>
                <a:latin typeface="Helvetica Neue"/>
                <a:ea typeface="Helvetica Neue"/>
                <a:cs typeface="Helvetica Neue"/>
                <a:sym typeface="Helvetica Neue"/>
              </a:rPr>
              <a:t>Todos los ejemplos que mencionaremos a continuación, junto con tecnologías como AI, Data Science, IoT y la nube, le permiten a la organización alcanzar los siguientes objetivos:</a:t>
            </a:r>
            <a:endParaRPr sz="2200"/>
          </a:p>
          <a:p>
            <a:pPr indent="0" lvl="0" marL="0" marR="0" rtl="0" algn="just">
              <a:lnSpc>
                <a:spcPct val="150000"/>
              </a:lnSpc>
              <a:spcBef>
                <a:spcPts val="0"/>
              </a:spcBef>
              <a:spcAft>
                <a:spcPts val="0"/>
              </a:spcAft>
              <a:buNone/>
            </a:pPr>
            <a:r>
              <a:t/>
            </a:r>
            <a:endParaRPr sz="1600">
              <a:latin typeface="Helvetica Neue"/>
              <a:ea typeface="Helvetica Neue"/>
              <a:cs typeface="Helvetica Neue"/>
              <a:sym typeface="Helvetica Neue"/>
            </a:endParaRPr>
          </a:p>
        </p:txBody>
      </p:sp>
      <p:pic>
        <p:nvPicPr>
          <p:cNvPr id="589" name="Google Shape;589;p86"/>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7"/>
          <p:cNvSpPr/>
          <p:nvPr/>
        </p:nvSpPr>
        <p:spPr>
          <a:xfrm>
            <a:off x="726047" y="372615"/>
            <a:ext cx="1070700" cy="1070700"/>
          </a:xfrm>
          <a:prstGeom prst="ellipse">
            <a:avLst/>
          </a:prstGeom>
          <a:solidFill>
            <a:srgbClr val="3DFF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5" name="Google Shape;595;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6" name="Google Shape;596;p87"/>
          <p:cNvSpPr txBox="1"/>
          <p:nvPr/>
        </p:nvSpPr>
        <p:spPr>
          <a:xfrm>
            <a:off x="1205546" y="648965"/>
            <a:ext cx="7841349"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Objetivos de IA e IoT </a:t>
            </a:r>
            <a:endParaRPr/>
          </a:p>
        </p:txBody>
      </p:sp>
      <p:sp>
        <p:nvSpPr>
          <p:cNvPr id="597" name="Google Shape;597;p87"/>
          <p:cNvSpPr txBox="1"/>
          <p:nvPr/>
        </p:nvSpPr>
        <p:spPr>
          <a:xfrm>
            <a:off x="811950" y="1686275"/>
            <a:ext cx="75201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i="0" sz="1500" u="none" cap="none" strike="noStrike">
              <a:solidFill>
                <a:srgbClr val="000000"/>
              </a:solidFill>
              <a:latin typeface="Helvetica Neue"/>
              <a:ea typeface="Helvetica Neue"/>
              <a:cs typeface="Helvetica Neue"/>
              <a:sym typeface="Helvetica Neue"/>
            </a:endParaRPr>
          </a:p>
          <a:p>
            <a:pPr indent="-330200" lvl="0" marL="457200" marR="0" rtl="0" algn="just">
              <a:lnSpc>
                <a:spcPct val="150000"/>
              </a:lnSpc>
              <a:spcBef>
                <a:spcPts val="0"/>
              </a:spcBef>
              <a:spcAft>
                <a:spcPts val="0"/>
              </a:spcAft>
              <a:buClr>
                <a:srgbClr val="3CEFAB"/>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Dirigirse a clientes con promociones y ofertas personalizadas.</a:t>
            </a:r>
            <a:endParaRPr>
              <a:latin typeface="Helvetica Neue"/>
              <a:ea typeface="Helvetica Neue"/>
              <a:cs typeface="Helvetica Neue"/>
              <a:sym typeface="Helvetica Neue"/>
            </a:endParaRPr>
          </a:p>
          <a:p>
            <a:pPr indent="-330200" lvl="0" marL="457200" marR="0" rtl="0" algn="just">
              <a:lnSpc>
                <a:spcPct val="150000"/>
              </a:lnSpc>
              <a:spcBef>
                <a:spcPts val="0"/>
              </a:spcBef>
              <a:spcAft>
                <a:spcPts val="0"/>
              </a:spcAft>
              <a:buClr>
                <a:srgbClr val="3CEFAB"/>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Desarrollo de productos orientados a las necesidades de los clientes y usuarios.</a:t>
            </a:r>
            <a:endParaRPr>
              <a:latin typeface="Helvetica Neue"/>
              <a:ea typeface="Helvetica Neue"/>
              <a:cs typeface="Helvetica Neue"/>
              <a:sym typeface="Helvetica Neue"/>
            </a:endParaRPr>
          </a:p>
          <a:p>
            <a:pPr indent="-330200" lvl="0" marL="457200" marR="0" rtl="0" algn="just">
              <a:lnSpc>
                <a:spcPct val="150000"/>
              </a:lnSpc>
              <a:spcBef>
                <a:spcPts val="0"/>
              </a:spcBef>
              <a:spcAft>
                <a:spcPts val="0"/>
              </a:spcAft>
              <a:buClr>
                <a:srgbClr val="3CEFAB"/>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Planificación inmobiliaria sofisticada.</a:t>
            </a:r>
            <a:endParaRPr>
              <a:latin typeface="Helvetica Neue"/>
              <a:ea typeface="Helvetica Neue"/>
              <a:cs typeface="Helvetica Neue"/>
              <a:sym typeface="Helvetica Neue"/>
            </a:endParaRPr>
          </a:p>
          <a:p>
            <a:pPr indent="-330200" lvl="0" marL="457200" marR="0" rtl="0" algn="just">
              <a:lnSpc>
                <a:spcPct val="150000"/>
              </a:lnSpc>
              <a:spcBef>
                <a:spcPts val="0"/>
              </a:spcBef>
              <a:spcAft>
                <a:spcPts val="0"/>
              </a:spcAft>
              <a:buClr>
                <a:srgbClr val="3CEFAB"/>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Creación dinámica de menú y ajustes.</a:t>
            </a:r>
            <a:endParaRPr>
              <a:latin typeface="Helvetica Neue"/>
              <a:ea typeface="Helvetica Neue"/>
              <a:cs typeface="Helvetica Neue"/>
              <a:sym typeface="Helvetica Neue"/>
            </a:endParaRPr>
          </a:p>
          <a:p>
            <a:pPr indent="-330200" lvl="0" marL="457200" marR="0" rtl="0" algn="just">
              <a:lnSpc>
                <a:spcPct val="150000"/>
              </a:lnSpc>
              <a:spcBef>
                <a:spcPts val="0"/>
              </a:spcBef>
              <a:spcAft>
                <a:spcPts val="0"/>
              </a:spcAft>
              <a:buClr>
                <a:srgbClr val="3CEFAB"/>
              </a:buClr>
              <a:buSzPts val="1600"/>
              <a:buFont typeface="Helvetica Neue"/>
              <a:buChar char="•"/>
            </a:pPr>
            <a:r>
              <a:rPr i="0" lang="es-MX" sz="1600" u="none" cap="none" strike="noStrike">
                <a:solidFill>
                  <a:srgbClr val="000000"/>
                </a:solidFill>
                <a:latin typeface="Helvetica Neue"/>
                <a:ea typeface="Helvetica Neue"/>
                <a:cs typeface="Helvetica Neue"/>
                <a:sym typeface="Helvetica Neue"/>
              </a:rPr>
              <a:t>Mantenimiento optimizado de las maquinarias de la compañía.</a:t>
            </a:r>
            <a:endParaRPr>
              <a:latin typeface="Helvetica Neue"/>
              <a:ea typeface="Helvetica Neue"/>
              <a:cs typeface="Helvetica Neue"/>
              <a:sym typeface="Helvetica Neue"/>
            </a:endParaRPr>
          </a:p>
        </p:txBody>
      </p:sp>
      <p:pic>
        <p:nvPicPr>
          <p:cNvPr id="598" name="Google Shape;598;p87"/>
          <p:cNvPicPr preferRelativeResize="0"/>
          <p:nvPr/>
        </p:nvPicPr>
        <p:blipFill>
          <a:blip r:embed="rId4">
            <a:alphaModFix/>
          </a:blip>
          <a:stretch>
            <a:fillRect/>
          </a:stretch>
        </p:blipFill>
        <p:spPr>
          <a:xfrm>
            <a:off x="8144050" y="251403"/>
            <a:ext cx="809775" cy="795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2" name="Shape 602"/>
        <p:cNvGrpSpPr/>
        <p:nvPr/>
      </p:nvGrpSpPr>
      <p:grpSpPr>
        <a:xfrm>
          <a:off x="0" y="0"/>
          <a:ext cx="0" cy="0"/>
          <a:chOff x="0" y="0"/>
          <a:chExt cx="0" cy="0"/>
        </a:xfrm>
      </p:grpSpPr>
      <p:sp>
        <p:nvSpPr>
          <p:cNvPr id="603" name="Google Shape;603;p8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MX" sz="6000">
                <a:solidFill>
                  <a:srgbClr val="E8E7E3"/>
                </a:solidFill>
              </a:rPr>
              <a:t>☕ </a:t>
            </a:r>
            <a:endParaRPr sz="6000">
              <a:solidFill>
                <a:srgbClr val="E8E7E3"/>
              </a:solidFill>
            </a:endParaRPr>
          </a:p>
          <a:p>
            <a:pPr indent="0" lvl="0" marL="0" rtl="0" algn="ctr">
              <a:spcBef>
                <a:spcPts val="0"/>
              </a:spcBef>
              <a:spcAft>
                <a:spcPts val="0"/>
              </a:spcAft>
              <a:buNone/>
            </a:pPr>
            <a:r>
              <a:rPr i="1" lang="es-MX"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MX"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7" name="Shape 607"/>
        <p:cNvGrpSpPr/>
        <p:nvPr/>
      </p:nvGrpSpPr>
      <p:grpSpPr>
        <a:xfrm>
          <a:off x="0" y="0"/>
          <a:ext cx="0" cy="0"/>
          <a:chOff x="0" y="0"/>
          <a:chExt cx="0" cy="0"/>
        </a:xfrm>
      </p:grpSpPr>
      <p:sp>
        <p:nvSpPr>
          <p:cNvPr id="608" name="Google Shape;608;p8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MX" sz="3600">
                <a:solidFill>
                  <a:srgbClr val="121212"/>
                </a:solidFill>
                <a:latin typeface="Anton"/>
                <a:ea typeface="Anton"/>
                <a:cs typeface="Anton"/>
                <a:sym typeface="Anton"/>
              </a:rPr>
              <a:t>Ejemplos de IA, Data Science &amp; IoT  </a:t>
            </a:r>
            <a:endParaRPr b="0" i="1" sz="3600" u="none" cap="none" strike="noStrike">
              <a:solidFill>
                <a:srgbClr val="121212"/>
              </a:solidFill>
              <a:latin typeface="Anton"/>
              <a:ea typeface="Anton"/>
              <a:cs typeface="Anton"/>
              <a:sym typeface="Anton"/>
            </a:endParaRPr>
          </a:p>
        </p:txBody>
      </p:sp>
      <p:pic>
        <p:nvPicPr>
          <p:cNvPr id="609" name="Google Shape;609;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47" name="Shape 247"/>
        <p:cNvGrpSpPr/>
        <p:nvPr/>
      </p:nvGrpSpPr>
      <p:grpSpPr>
        <a:xfrm>
          <a:off x="0" y="0"/>
          <a:ext cx="0" cy="0"/>
          <a:chOff x="0" y="0"/>
          <a:chExt cx="0" cy="0"/>
        </a:xfrm>
      </p:grpSpPr>
      <p:sp>
        <p:nvSpPr>
          <p:cNvPr id="248" name="Google Shape;248;p5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MX" sz="3600">
                <a:solidFill>
                  <a:srgbClr val="121212"/>
                </a:solidFill>
                <a:latin typeface="Anton"/>
                <a:ea typeface="Anton"/>
                <a:cs typeface="Anton"/>
                <a:sym typeface="Anton"/>
              </a:rPr>
              <a:t>MAPA DE CONCEPTOS</a:t>
            </a:r>
            <a:endParaRPr i="1" sz="3600">
              <a:solidFill>
                <a:srgbClr val="121212"/>
              </a:solidFill>
              <a:latin typeface="Anton"/>
              <a:ea typeface="Anton"/>
              <a:cs typeface="Anton"/>
              <a:sym typeface="Anton"/>
            </a:endParaRPr>
          </a:p>
        </p:txBody>
      </p:sp>
      <p:pic>
        <p:nvPicPr>
          <p:cNvPr id="249" name="Google Shape;249;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id="614" name="Google Shape;614;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15" name="Google Shape;615;p90"/>
          <p:cNvSpPr txBox="1"/>
          <p:nvPr/>
        </p:nvSpPr>
        <p:spPr>
          <a:xfrm>
            <a:off x="1315099" y="648975"/>
            <a:ext cx="67413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Promociones Personalizadas</a:t>
            </a:r>
            <a:endParaRPr/>
          </a:p>
        </p:txBody>
      </p:sp>
      <p:sp>
        <p:nvSpPr>
          <p:cNvPr id="616" name="Google Shape;616;p90"/>
          <p:cNvSpPr txBox="1"/>
          <p:nvPr/>
        </p:nvSpPr>
        <p:spPr>
          <a:xfrm>
            <a:off x="615175" y="1810475"/>
            <a:ext cx="79221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a:p>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Conocer las preferencias individuales de los pedidos de los clientes y los patrones de compra le permite a Starbucks </a:t>
            </a:r>
            <a:r>
              <a:rPr b="1" i="0" lang="es-MX" sz="1600" u="none" cap="none" strike="noStrike">
                <a:solidFill>
                  <a:srgbClr val="000000"/>
                </a:solidFill>
                <a:latin typeface="Helvetica Neue"/>
                <a:ea typeface="Helvetica Neue"/>
                <a:cs typeface="Helvetica Neue"/>
                <a:sym typeface="Helvetica Neue"/>
              </a:rPr>
              <a:t>enviar ofertas personalizadas con mayor probabilidad de ser relevantes</a:t>
            </a:r>
            <a:r>
              <a:rPr i="0" lang="es-MX" sz="1600" u="none" cap="none" strike="noStrike">
                <a:solidFill>
                  <a:srgbClr val="000000"/>
                </a:solidFill>
                <a:latin typeface="Helvetica Neue"/>
                <a:ea typeface="Helvetica Neue"/>
                <a:cs typeface="Helvetica Neue"/>
                <a:sym typeface="Helvetica Neue"/>
              </a:rPr>
              <a:t>. </a:t>
            </a:r>
            <a:r>
              <a:rPr lang="es-MX" sz="1600">
                <a:latin typeface="Helvetica Neue"/>
                <a:ea typeface="Helvetica Neue"/>
                <a:cs typeface="Helvetica Neue"/>
                <a:sym typeface="Helvetica Neue"/>
              </a:rPr>
              <a:t>Se</a:t>
            </a:r>
            <a:r>
              <a:rPr i="0" lang="es-MX" sz="1600" u="none" cap="none" strike="noStrike">
                <a:solidFill>
                  <a:srgbClr val="000000"/>
                </a:solidFill>
                <a:latin typeface="Helvetica Neue"/>
                <a:ea typeface="Helvetica Neue"/>
                <a:cs typeface="Helvetica Neue"/>
                <a:sym typeface="Helvetica Neue"/>
              </a:rPr>
              <a:t> siguen ofreciendo campañas masivas convencionales, pero directamente a cada consumidor en el </a:t>
            </a:r>
            <a:r>
              <a:rPr b="1" i="0" lang="es-MX" sz="1600" u="none" cap="none" strike="noStrike">
                <a:solidFill>
                  <a:srgbClr val="000000"/>
                </a:solidFill>
                <a:latin typeface="Helvetica Neue"/>
                <a:ea typeface="Helvetica Neue"/>
                <a:cs typeface="Helvetica Neue"/>
                <a:sym typeface="Helvetica Neue"/>
              </a:rPr>
              <a:t>segmento objetivo</a:t>
            </a:r>
            <a:r>
              <a:rPr i="0" lang="es-MX" sz="1600" u="none" cap="none" strike="noStrike">
                <a:solidFill>
                  <a:srgbClr val="000000"/>
                </a:solidFill>
                <a:latin typeface="Helvetica Neue"/>
                <a:ea typeface="Helvetica Neue"/>
                <a:cs typeface="Helvetica Neue"/>
                <a:sym typeface="Helvetica Neue"/>
              </a:rPr>
              <a:t>. Estos pueden incluir bebidas frías en días calurosos, lanzamientos de productos o menús de temporada.</a:t>
            </a:r>
            <a:endParaRPr>
              <a:latin typeface="Helvetica Neue"/>
              <a:ea typeface="Helvetica Neue"/>
              <a:cs typeface="Helvetica Neue"/>
              <a:sym typeface="Helvetica Neue"/>
            </a:endParaRPr>
          </a:p>
        </p:txBody>
      </p:sp>
      <p:pic>
        <p:nvPicPr>
          <p:cNvPr id="617" name="Google Shape;617;p90"/>
          <p:cNvPicPr preferRelativeResize="0"/>
          <p:nvPr/>
        </p:nvPicPr>
        <p:blipFill>
          <a:blip r:embed="rId4">
            <a:alphaModFix/>
          </a:blip>
          <a:stretch>
            <a:fillRect/>
          </a:stretch>
        </p:blipFill>
        <p:spPr>
          <a:xfrm>
            <a:off x="8144050" y="251403"/>
            <a:ext cx="809775" cy="795950"/>
          </a:xfrm>
          <a:prstGeom prst="rect">
            <a:avLst/>
          </a:prstGeom>
          <a:noFill/>
          <a:ln>
            <a:noFill/>
          </a:ln>
        </p:spPr>
      </p:pic>
      <p:pic>
        <p:nvPicPr>
          <p:cNvPr id="618" name="Google Shape;618;p90"/>
          <p:cNvPicPr preferRelativeResize="0"/>
          <p:nvPr/>
        </p:nvPicPr>
        <p:blipFill>
          <a:blip r:embed="rId5">
            <a:alphaModFix/>
          </a:blip>
          <a:stretch>
            <a:fillRect/>
          </a:stretch>
        </p:blipFill>
        <p:spPr>
          <a:xfrm>
            <a:off x="228600" y="362675"/>
            <a:ext cx="617912" cy="589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24" name="Google Shape;624;p91"/>
          <p:cNvSpPr txBox="1"/>
          <p:nvPr/>
        </p:nvSpPr>
        <p:spPr>
          <a:xfrm>
            <a:off x="519746" y="420365"/>
            <a:ext cx="7841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 Productos orientados a las necesidades de clientes y usuarios</a:t>
            </a:r>
            <a:endParaRPr/>
          </a:p>
        </p:txBody>
      </p:sp>
      <p:sp>
        <p:nvSpPr>
          <p:cNvPr id="625" name="Google Shape;625;p91"/>
          <p:cNvSpPr txBox="1"/>
          <p:nvPr/>
        </p:nvSpPr>
        <p:spPr>
          <a:xfrm>
            <a:off x="567318" y="1784003"/>
            <a:ext cx="8187133" cy="2438384"/>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a:p>
          <a:p>
            <a:pPr indent="0" lvl="0" marL="0" marR="0" rtl="0" algn="just">
              <a:lnSpc>
                <a:spcPct val="150000"/>
              </a:lnSpc>
              <a:spcBef>
                <a:spcPts val="0"/>
              </a:spcBef>
              <a:spcAft>
                <a:spcPts val="0"/>
              </a:spcAft>
              <a:buNone/>
            </a:pPr>
            <a:r>
              <a:rPr lang="es-MX" sz="1600">
                <a:latin typeface="Helvetica Neue"/>
                <a:ea typeface="Helvetica Neue"/>
                <a:cs typeface="Helvetica Neue"/>
                <a:sym typeface="Helvetica Neue"/>
              </a:rPr>
              <a:t>E</a:t>
            </a:r>
            <a:r>
              <a:rPr i="0" lang="es-MX" sz="1600" u="none" cap="none" strike="noStrike">
                <a:solidFill>
                  <a:srgbClr val="000000"/>
                </a:solidFill>
                <a:latin typeface="Helvetica Neue"/>
                <a:ea typeface="Helvetica Neue"/>
                <a:cs typeface="Helvetica Neue"/>
                <a:sym typeface="Helvetica Neue"/>
              </a:rPr>
              <a:t>l uso de los datos del cliente en el desarrollo de su gama de productos, esto le permite a la compañía crear productos y servicios que sus </a:t>
            </a:r>
            <a:r>
              <a:rPr i="1" lang="es-MX" sz="1600" u="none" cap="none" strike="noStrike">
                <a:solidFill>
                  <a:srgbClr val="000000"/>
                </a:solidFill>
                <a:latin typeface="Helvetica Neue"/>
                <a:ea typeface="Helvetica Neue"/>
                <a:cs typeface="Helvetica Neue"/>
                <a:sym typeface="Helvetica Neue"/>
              </a:rPr>
              <a:t>“Clientes amen”</a:t>
            </a:r>
            <a:endParaRPr>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i="1" sz="1600" u="none" cap="none" strike="noStrike">
              <a:solidFill>
                <a:srgbClr val="000000"/>
              </a:solidFill>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Por ejemplo, hace más de 15 años surgió una idea de introducir bebidas con sabor a calabaza en temporada de Halloween. Esto se ha convertido en una gama completa de productos globales inspirados en calabazas para la organización.</a:t>
            </a:r>
            <a:endParaRPr>
              <a:latin typeface="Helvetica Neue"/>
              <a:ea typeface="Helvetica Neue"/>
              <a:cs typeface="Helvetica Neue"/>
              <a:sym typeface="Helvetica Neue"/>
            </a:endParaRPr>
          </a:p>
        </p:txBody>
      </p:sp>
      <p:pic>
        <p:nvPicPr>
          <p:cNvPr id="626" name="Google Shape;626;p91"/>
          <p:cNvPicPr preferRelativeResize="0"/>
          <p:nvPr/>
        </p:nvPicPr>
        <p:blipFill rotWithShape="1">
          <a:blip r:embed="rId4">
            <a:alphaModFix/>
          </a:blip>
          <a:srcRect b="0" l="0" r="0" t="0"/>
          <a:stretch/>
        </p:blipFill>
        <p:spPr>
          <a:xfrm>
            <a:off x="6764715" y="2423049"/>
            <a:ext cx="492361" cy="411147"/>
          </a:xfrm>
          <a:prstGeom prst="rect">
            <a:avLst/>
          </a:prstGeom>
          <a:noFill/>
          <a:ln>
            <a:noFill/>
          </a:ln>
        </p:spPr>
      </p:pic>
      <p:pic>
        <p:nvPicPr>
          <p:cNvPr id="627" name="Google Shape;627;p91"/>
          <p:cNvPicPr preferRelativeResize="0"/>
          <p:nvPr/>
        </p:nvPicPr>
        <p:blipFill>
          <a:blip r:embed="rId5">
            <a:alphaModFix/>
          </a:blip>
          <a:stretch>
            <a:fillRect/>
          </a:stretch>
        </p:blipFill>
        <p:spPr>
          <a:xfrm>
            <a:off x="8186350" y="158353"/>
            <a:ext cx="809775" cy="795950"/>
          </a:xfrm>
          <a:prstGeom prst="rect">
            <a:avLst/>
          </a:prstGeom>
          <a:noFill/>
          <a:ln>
            <a:noFill/>
          </a:ln>
        </p:spPr>
      </p:pic>
      <p:pic>
        <p:nvPicPr>
          <p:cNvPr id="628" name="Google Shape;628;p91"/>
          <p:cNvPicPr preferRelativeResize="0"/>
          <p:nvPr/>
        </p:nvPicPr>
        <p:blipFill>
          <a:blip r:embed="rId6">
            <a:alphaModFix/>
          </a:blip>
          <a:stretch>
            <a:fillRect/>
          </a:stretch>
        </p:blipFill>
        <p:spPr>
          <a:xfrm>
            <a:off x="152400" y="259987"/>
            <a:ext cx="595995" cy="6163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id="633" name="Google Shape;633;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34" name="Google Shape;634;p92"/>
          <p:cNvSpPr txBox="1"/>
          <p:nvPr/>
        </p:nvSpPr>
        <p:spPr>
          <a:xfrm>
            <a:off x="1383425" y="420375"/>
            <a:ext cx="63345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Planificación inmobiliaria </a:t>
            </a:r>
            <a:endParaRPr i="1" sz="3500">
              <a:latin typeface="Anton"/>
              <a:ea typeface="Anton"/>
              <a:cs typeface="Anton"/>
              <a:sym typeface="Anton"/>
            </a:endParaRPr>
          </a:p>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sofisticada</a:t>
            </a:r>
            <a:endParaRPr/>
          </a:p>
        </p:txBody>
      </p:sp>
      <p:sp>
        <p:nvSpPr>
          <p:cNvPr id="635" name="Google Shape;635;p92"/>
          <p:cNvSpPr txBox="1"/>
          <p:nvPr/>
        </p:nvSpPr>
        <p:spPr>
          <a:xfrm>
            <a:off x="567325" y="1824325"/>
            <a:ext cx="79491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Planear dónde abrir una tienda Starbucks es ahora un complejo análisis de datos</a:t>
            </a:r>
            <a:r>
              <a:rPr lang="es-MX" sz="1600">
                <a:latin typeface="Helvetica Neue"/>
                <a:ea typeface="Helvetica Neue"/>
                <a:cs typeface="Helvetica Neue"/>
                <a:sym typeface="Helvetica Neue"/>
              </a:rPr>
              <a:t>, donde </a:t>
            </a:r>
            <a:r>
              <a:rPr i="0" lang="es-MX" sz="1600" u="none" cap="none" strike="noStrike">
                <a:solidFill>
                  <a:srgbClr val="000000"/>
                </a:solidFill>
                <a:latin typeface="Helvetica Neue"/>
                <a:ea typeface="Helvetica Neue"/>
                <a:cs typeface="Helvetica Neue"/>
                <a:sym typeface="Helvetica Neue"/>
              </a:rPr>
              <a:t>se incluyen factores asociados a la </a:t>
            </a:r>
            <a:r>
              <a:rPr b="1" i="0" lang="es-MX" sz="1600" u="none" cap="none" strike="noStrike">
                <a:solidFill>
                  <a:srgbClr val="000000"/>
                </a:solidFill>
                <a:latin typeface="Helvetica Neue"/>
                <a:ea typeface="Helvetica Neue"/>
                <a:cs typeface="Helvetica Neue"/>
                <a:sym typeface="Helvetica Neue"/>
              </a:rPr>
              <a:t>población, niveles de ingresos, tráfico, presencia de competidores</a:t>
            </a:r>
            <a:r>
              <a:rPr i="0" lang="es-MX" sz="1600" u="none" cap="none" strike="noStrike">
                <a:solidFill>
                  <a:srgbClr val="000000"/>
                </a:solidFill>
                <a:latin typeface="Helvetica Neue"/>
                <a:ea typeface="Helvetica Neue"/>
                <a:cs typeface="Helvetica Neue"/>
                <a:sym typeface="Helvetica Neue"/>
              </a:rPr>
              <a:t>, etc. El sistema también considera la ubicación de las tiendas existentes de Starbucks y se basa en gran parte en el uso de datos geo-referenciados a través de los sistemas </a:t>
            </a:r>
            <a:r>
              <a:rPr b="1" i="0" lang="es-MX" sz="1600" u="none" cap="none" strike="noStrike">
                <a:solidFill>
                  <a:srgbClr val="000000"/>
                </a:solidFill>
                <a:latin typeface="Helvetica Neue"/>
                <a:ea typeface="Helvetica Neue"/>
                <a:cs typeface="Helvetica Neue"/>
                <a:sym typeface="Helvetica Neue"/>
              </a:rPr>
              <a:t>SIG (Sistemas de Información Geoespacial)</a:t>
            </a:r>
            <a:r>
              <a:rPr i="0" lang="es-MX" sz="1600" u="none" cap="none" strike="noStrike">
                <a:solidFill>
                  <a:srgbClr val="000000"/>
                </a:solidFill>
                <a:latin typeface="Helvetica Neue"/>
                <a:ea typeface="Helvetica Neue"/>
                <a:cs typeface="Helvetica Neue"/>
                <a:sym typeface="Helvetica Neue"/>
              </a:rPr>
              <a:t>.</a:t>
            </a:r>
            <a:endParaRPr>
              <a:latin typeface="Helvetica Neue"/>
              <a:ea typeface="Helvetica Neue"/>
              <a:cs typeface="Helvetica Neue"/>
              <a:sym typeface="Helvetica Neue"/>
            </a:endParaRPr>
          </a:p>
        </p:txBody>
      </p:sp>
      <p:pic>
        <p:nvPicPr>
          <p:cNvPr id="636" name="Google Shape;636;p92"/>
          <p:cNvPicPr preferRelativeResize="0"/>
          <p:nvPr/>
        </p:nvPicPr>
        <p:blipFill>
          <a:blip r:embed="rId4">
            <a:alphaModFix/>
          </a:blip>
          <a:stretch>
            <a:fillRect/>
          </a:stretch>
        </p:blipFill>
        <p:spPr>
          <a:xfrm>
            <a:off x="8144050" y="251403"/>
            <a:ext cx="809775" cy="795950"/>
          </a:xfrm>
          <a:prstGeom prst="rect">
            <a:avLst/>
          </a:prstGeom>
          <a:noFill/>
          <a:ln>
            <a:noFill/>
          </a:ln>
        </p:spPr>
      </p:pic>
      <p:pic>
        <p:nvPicPr>
          <p:cNvPr id="637" name="Google Shape;637;p92"/>
          <p:cNvPicPr preferRelativeResize="0"/>
          <p:nvPr/>
        </p:nvPicPr>
        <p:blipFill>
          <a:blip r:embed="rId5">
            <a:alphaModFix/>
          </a:blip>
          <a:stretch>
            <a:fillRect/>
          </a:stretch>
        </p:blipFill>
        <p:spPr>
          <a:xfrm>
            <a:off x="228600" y="300325"/>
            <a:ext cx="474705" cy="575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43" name="Google Shape;643;p93"/>
          <p:cNvSpPr txBox="1"/>
          <p:nvPr/>
        </p:nvSpPr>
        <p:spPr>
          <a:xfrm>
            <a:off x="2653348" y="496575"/>
            <a:ext cx="3650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Menús dinámicos</a:t>
            </a:r>
            <a:endParaRPr/>
          </a:p>
        </p:txBody>
      </p:sp>
      <p:sp>
        <p:nvSpPr>
          <p:cNvPr id="644" name="Google Shape;644;p93"/>
          <p:cNvSpPr txBox="1"/>
          <p:nvPr/>
        </p:nvSpPr>
        <p:spPr>
          <a:xfrm>
            <a:off x="567325" y="1784000"/>
            <a:ext cx="79176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La forma en que Starbucks utiliza los datos le permite que pueda realizar revisiones basadas en el </a:t>
            </a:r>
            <a:r>
              <a:rPr b="1" i="0" lang="es-MX" sz="1600" u="none" cap="none" strike="noStrike">
                <a:solidFill>
                  <a:srgbClr val="000000"/>
                </a:solidFill>
                <a:latin typeface="Helvetica Neue"/>
                <a:ea typeface="Helvetica Neue"/>
                <a:cs typeface="Helvetica Neue"/>
                <a:sym typeface="Helvetica Neue"/>
              </a:rPr>
              <a:t>cliente, la ubicación y la hora</a:t>
            </a:r>
            <a:r>
              <a:rPr i="0" lang="es-MX" sz="1600" u="none" cap="none" strike="noStrike">
                <a:solidFill>
                  <a:srgbClr val="000000"/>
                </a:solidFill>
                <a:latin typeface="Helvetica Neue"/>
                <a:ea typeface="Helvetica Neue"/>
                <a:cs typeface="Helvetica Neue"/>
                <a:sym typeface="Helvetica Neue"/>
              </a:rPr>
              <a:t>. Esto en consecuencia, afecta a </a:t>
            </a:r>
            <a:r>
              <a:rPr b="1" i="0" lang="es-MX" sz="1600" u="none" cap="none" strike="noStrike">
                <a:solidFill>
                  <a:srgbClr val="000000"/>
                </a:solidFill>
                <a:latin typeface="Helvetica Neue"/>
                <a:ea typeface="Helvetica Neue"/>
                <a:cs typeface="Helvetica Neue"/>
                <a:sym typeface="Helvetica Neue"/>
              </a:rPr>
              <a:t>productos, promociones y precios</a:t>
            </a:r>
            <a:r>
              <a:rPr i="0" lang="es-MX" sz="1600" u="none" cap="none" strike="noStrike">
                <a:solidFill>
                  <a:srgbClr val="000000"/>
                </a:solidFill>
                <a:latin typeface="Helvetica Neue"/>
                <a:ea typeface="Helvetica Neue"/>
                <a:cs typeface="Helvetica Neue"/>
                <a:sym typeface="Helvetica Neue"/>
              </a:rPr>
              <a:t>. Incluso, también es factible impulsar productos seleccionados según las circunstancias locales, como el </a:t>
            </a:r>
            <a:r>
              <a:rPr b="1" i="0" lang="es-MX" sz="1600" u="none" cap="none" strike="noStrike">
                <a:solidFill>
                  <a:srgbClr val="000000"/>
                </a:solidFill>
                <a:latin typeface="Helvetica Neue"/>
                <a:ea typeface="Helvetica Neue"/>
                <a:cs typeface="Helvetica Neue"/>
                <a:sym typeface="Helvetica Neue"/>
              </a:rPr>
              <a:t>clima o la hora del día</a:t>
            </a:r>
            <a:r>
              <a:rPr i="0" lang="es-MX" sz="1600" u="none" cap="none" strike="noStrike">
                <a:solidFill>
                  <a:srgbClr val="000000"/>
                </a:solidFill>
                <a:latin typeface="Helvetica Neue"/>
                <a:ea typeface="Helvetica Neue"/>
                <a:cs typeface="Helvetica Neue"/>
                <a:sym typeface="Helvetica Neue"/>
              </a:rPr>
              <a:t>.</a:t>
            </a:r>
            <a:endParaRPr>
              <a:latin typeface="Helvetica Neue"/>
              <a:ea typeface="Helvetica Neue"/>
              <a:cs typeface="Helvetica Neue"/>
              <a:sym typeface="Helvetica Neue"/>
            </a:endParaRPr>
          </a:p>
        </p:txBody>
      </p:sp>
      <p:pic>
        <p:nvPicPr>
          <p:cNvPr id="645" name="Google Shape;645;p93"/>
          <p:cNvPicPr preferRelativeResize="0"/>
          <p:nvPr/>
        </p:nvPicPr>
        <p:blipFill>
          <a:blip r:embed="rId4">
            <a:alphaModFix/>
          </a:blip>
          <a:stretch>
            <a:fillRect/>
          </a:stretch>
        </p:blipFill>
        <p:spPr>
          <a:xfrm>
            <a:off x="8144050" y="251403"/>
            <a:ext cx="809775" cy="795950"/>
          </a:xfrm>
          <a:prstGeom prst="rect">
            <a:avLst/>
          </a:prstGeom>
          <a:noFill/>
          <a:ln>
            <a:noFill/>
          </a:ln>
        </p:spPr>
      </p:pic>
      <p:pic>
        <p:nvPicPr>
          <p:cNvPr id="646" name="Google Shape;646;p93"/>
          <p:cNvPicPr preferRelativeResize="0"/>
          <p:nvPr/>
        </p:nvPicPr>
        <p:blipFill>
          <a:blip r:embed="rId5">
            <a:alphaModFix/>
          </a:blip>
          <a:stretch>
            <a:fillRect/>
          </a:stretch>
        </p:blipFill>
        <p:spPr>
          <a:xfrm>
            <a:off x="304800" y="260000"/>
            <a:ext cx="660852" cy="616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52" name="Google Shape;652;p94"/>
          <p:cNvSpPr txBox="1"/>
          <p:nvPr/>
        </p:nvSpPr>
        <p:spPr>
          <a:xfrm>
            <a:off x="1434149" y="344175"/>
            <a:ext cx="62520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i="1" lang="es-MX" sz="3500">
                <a:latin typeface="Anton"/>
                <a:ea typeface="Anton"/>
                <a:cs typeface="Anton"/>
                <a:sym typeface="Anton"/>
              </a:rPr>
              <a:t>Mantenimiento optimizado de las maquinarias de la compañía</a:t>
            </a:r>
            <a:endParaRPr/>
          </a:p>
        </p:txBody>
      </p:sp>
      <p:sp>
        <p:nvSpPr>
          <p:cNvPr id="653" name="Google Shape;653;p94"/>
          <p:cNvSpPr txBox="1"/>
          <p:nvPr/>
        </p:nvSpPr>
        <p:spPr>
          <a:xfrm>
            <a:off x="567325" y="1784000"/>
            <a:ext cx="7959300" cy="2438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a:p>
          <a:p>
            <a:pPr indent="0" lvl="0" marL="0" marR="0" rtl="0" algn="just">
              <a:lnSpc>
                <a:spcPct val="150000"/>
              </a:lnSpc>
              <a:spcBef>
                <a:spcPts val="0"/>
              </a:spcBef>
              <a:spcAft>
                <a:spcPts val="0"/>
              </a:spcAft>
              <a:buNone/>
            </a:pPr>
            <a:r>
              <a:rPr i="0" lang="es-MX" sz="1600" u="none" cap="none" strike="noStrike">
                <a:solidFill>
                  <a:srgbClr val="000000"/>
                </a:solidFill>
                <a:latin typeface="Helvetica Neue"/>
                <a:ea typeface="Helvetica Neue"/>
                <a:cs typeface="Helvetica Neue"/>
                <a:sym typeface="Helvetica Neue"/>
              </a:rPr>
              <a:t>Gracias a la analítica de datos, es posible identificar de manera proactiva </a:t>
            </a:r>
            <a:r>
              <a:rPr b="1" i="0" lang="es-MX" sz="1600" u="none" cap="none" strike="noStrike">
                <a:solidFill>
                  <a:srgbClr val="000000"/>
                </a:solidFill>
                <a:latin typeface="Helvetica Neue"/>
                <a:ea typeface="Helvetica Neue"/>
                <a:cs typeface="Helvetica Neue"/>
                <a:sym typeface="Helvetica Neue"/>
              </a:rPr>
              <a:t>potenciales averías en las maquinarias de la empresa</a:t>
            </a:r>
            <a:r>
              <a:rPr i="0" lang="es-MX" sz="1600" u="none" cap="none" strike="noStrike">
                <a:solidFill>
                  <a:srgbClr val="000000"/>
                </a:solidFill>
                <a:latin typeface="Helvetica Neue"/>
                <a:ea typeface="Helvetica Neue"/>
                <a:cs typeface="Helvetica Neue"/>
                <a:sym typeface="Helvetica Neue"/>
              </a:rPr>
              <a:t>, de tal forma de realizar </a:t>
            </a:r>
            <a:r>
              <a:rPr b="1" i="0" lang="es-MX" sz="1600" u="none" cap="none" strike="noStrike">
                <a:solidFill>
                  <a:srgbClr val="000000"/>
                </a:solidFill>
                <a:latin typeface="Helvetica Neue"/>
                <a:ea typeface="Helvetica Neue"/>
                <a:cs typeface="Helvetica Neue"/>
                <a:sym typeface="Helvetica Neue"/>
              </a:rPr>
              <a:t>mantenimientos preventivos evitando costos y gastos para la organización</a:t>
            </a:r>
            <a:r>
              <a:rPr i="0" lang="es-MX" sz="1600" u="none" cap="none" strike="noStrike">
                <a:solidFill>
                  <a:srgbClr val="000000"/>
                </a:solidFill>
                <a:latin typeface="Helvetica Neue"/>
                <a:ea typeface="Helvetica Neue"/>
                <a:cs typeface="Helvetica Neue"/>
                <a:sym typeface="Helvetica Neue"/>
              </a:rPr>
              <a:t>.</a:t>
            </a:r>
            <a:endParaRPr>
              <a:latin typeface="Helvetica Neue"/>
              <a:ea typeface="Helvetica Neue"/>
              <a:cs typeface="Helvetica Neue"/>
              <a:sym typeface="Helvetica Neue"/>
            </a:endParaRPr>
          </a:p>
        </p:txBody>
      </p:sp>
      <p:pic>
        <p:nvPicPr>
          <p:cNvPr id="654" name="Google Shape;654;p94"/>
          <p:cNvPicPr preferRelativeResize="0"/>
          <p:nvPr/>
        </p:nvPicPr>
        <p:blipFill>
          <a:blip r:embed="rId4">
            <a:alphaModFix/>
          </a:blip>
          <a:stretch>
            <a:fillRect/>
          </a:stretch>
        </p:blipFill>
        <p:spPr>
          <a:xfrm>
            <a:off x="8220250" y="251403"/>
            <a:ext cx="809775" cy="795950"/>
          </a:xfrm>
          <a:prstGeom prst="rect">
            <a:avLst/>
          </a:prstGeom>
          <a:noFill/>
          <a:ln>
            <a:noFill/>
          </a:ln>
        </p:spPr>
      </p:pic>
      <p:pic>
        <p:nvPicPr>
          <p:cNvPr id="655" name="Google Shape;655;p94"/>
          <p:cNvPicPr preferRelativeResize="0"/>
          <p:nvPr/>
        </p:nvPicPr>
        <p:blipFill>
          <a:blip r:embed="rId5">
            <a:alphaModFix/>
          </a:blip>
          <a:stretch>
            <a:fillRect/>
          </a:stretch>
        </p:blipFill>
        <p:spPr>
          <a:xfrm>
            <a:off x="228600" y="336200"/>
            <a:ext cx="675702" cy="616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9" name="Shape 659"/>
        <p:cNvGrpSpPr/>
        <p:nvPr/>
      </p:nvGrpSpPr>
      <p:grpSpPr>
        <a:xfrm>
          <a:off x="0" y="0"/>
          <a:ext cx="0" cy="0"/>
          <a:chOff x="0" y="0"/>
          <a:chExt cx="0" cy="0"/>
        </a:xfrm>
      </p:grpSpPr>
      <p:sp>
        <p:nvSpPr>
          <p:cNvPr id="660" name="Google Shape;660;p95"/>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MX"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MX" sz="2000">
                <a:solidFill>
                  <a:schemeClr val="lt1"/>
                </a:solidFill>
                <a:latin typeface="Helvetica Neue Light"/>
                <a:ea typeface="Helvetica Neue Light"/>
                <a:cs typeface="Helvetica Neue Light"/>
                <a:sym typeface="Helvetica Neue Light"/>
              </a:rPr>
              <a:t>En el caso Starbucks ¿Se podría implementar K-Nearest Neighbor? ¿Se pueden aplicar reglas de asociación? ¿Qué algoritmo usarías?</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MX" sz="1600" u="sng">
                <a:solidFill>
                  <a:schemeClr val="lt1"/>
                </a:solidFill>
                <a:latin typeface="Helvetica Neue Light"/>
                <a:ea typeface="Helvetica Neue Light"/>
                <a:cs typeface="Helvetica Neue Light"/>
                <a:sym typeface="Helvetica Neue Light"/>
              </a:rPr>
              <a:t>¡RESPONDE EN EL CHAT!</a:t>
            </a:r>
            <a:endParaRPr sz="2000">
              <a:solidFill>
                <a:srgbClr val="E8E7E3"/>
              </a:solidFill>
              <a:latin typeface="Helvetica Neue Light"/>
              <a:ea typeface="Helvetica Neue Light"/>
              <a:cs typeface="Helvetica Neue Light"/>
              <a:sym typeface="Helvetica Neue Light"/>
            </a:endParaRPr>
          </a:p>
        </p:txBody>
      </p:sp>
      <p:pic>
        <p:nvPicPr>
          <p:cNvPr id="661" name="Google Shape;661;p95"/>
          <p:cNvPicPr preferRelativeResize="0"/>
          <p:nvPr/>
        </p:nvPicPr>
        <p:blipFill rotWithShape="1">
          <a:blip r:embed="rId4">
            <a:alphaModFix/>
          </a:blip>
          <a:srcRect b="0" l="0" r="0" t="0"/>
          <a:stretch/>
        </p:blipFill>
        <p:spPr>
          <a:xfrm>
            <a:off x="3831925" y="280675"/>
            <a:ext cx="1186525" cy="118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6"/>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MX" sz="4000" u="none" cap="none" strike="noStrike">
                <a:solidFill>
                  <a:srgbClr val="000000"/>
                </a:solidFill>
                <a:latin typeface="Anton"/>
                <a:ea typeface="Anton"/>
                <a:cs typeface="Anton"/>
                <a:sym typeface="Anton"/>
              </a:rPr>
              <a:t>Analizando Casos de Estudios</a:t>
            </a:r>
            <a:endParaRPr b="0" i="1" sz="4000" u="none" cap="none" strike="noStrike">
              <a:solidFill>
                <a:srgbClr val="000000"/>
              </a:solidFill>
              <a:latin typeface="Anton"/>
              <a:ea typeface="Anton"/>
              <a:cs typeface="Anton"/>
              <a:sym typeface="Anton"/>
            </a:endParaRPr>
          </a:p>
        </p:txBody>
      </p:sp>
      <p:sp>
        <p:nvSpPr>
          <p:cNvPr id="667" name="Google Shape;667;p96"/>
          <p:cNvSpPr txBox="1"/>
          <p:nvPr/>
        </p:nvSpPr>
        <p:spPr>
          <a:xfrm>
            <a:off x="129950" y="3392050"/>
            <a:ext cx="8955000" cy="57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s-MX" sz="2000" u="none" cap="none" strike="noStrike">
                <a:solidFill>
                  <a:srgbClr val="000000"/>
                </a:solidFill>
                <a:highlight>
                  <a:srgbClr val="FFFFFF"/>
                </a:highlight>
                <a:latin typeface="Helvetica Neue Light"/>
                <a:ea typeface="Helvetica Neue Light"/>
                <a:cs typeface="Helvetica Neue Light"/>
                <a:sym typeface="Helvetica Neue Light"/>
              </a:rPr>
              <a:t>Analizar y Debatir los Casos de Estudios propuestos</a:t>
            </a:r>
            <a:endParaRPr b="0" i="0" sz="2000" u="none" cap="none" strike="noStrike">
              <a:solidFill>
                <a:srgbClr val="000000"/>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100"/>
              <a:buFont typeface="Arial"/>
              <a:buNone/>
            </a:pPr>
            <a:r>
              <a:rPr b="0" i="1" lang="es-MX" sz="1600" u="none" cap="none" strike="noStrike">
                <a:solidFill>
                  <a:srgbClr val="000000"/>
                </a:solidFill>
                <a:highlight>
                  <a:srgbClr val="FFFFFF"/>
                </a:highlight>
                <a:latin typeface="Helvetica Neue Light"/>
                <a:ea typeface="Helvetica Neue Light"/>
                <a:cs typeface="Helvetica Neue Light"/>
                <a:sym typeface="Helvetica Neue Light"/>
              </a:rPr>
              <a:t>Tiempo aproximado: </a:t>
            </a:r>
            <a:r>
              <a:rPr i="1" lang="es-MX" sz="1600">
                <a:highlight>
                  <a:srgbClr val="FFFFFF"/>
                </a:highlight>
                <a:latin typeface="Helvetica Neue Light"/>
                <a:ea typeface="Helvetica Neue Light"/>
                <a:cs typeface="Helvetica Neue Light"/>
                <a:sym typeface="Helvetica Neue Light"/>
              </a:rPr>
              <a:t>4</a:t>
            </a:r>
            <a:r>
              <a:rPr b="0" i="1" lang="es-MX" sz="1600" u="none" cap="none" strike="noStrike">
                <a:solidFill>
                  <a:srgbClr val="000000"/>
                </a:solidFill>
                <a:highlight>
                  <a:srgbClr val="FFFFFF"/>
                </a:highlight>
                <a:latin typeface="Helvetica Neue Light"/>
                <a:ea typeface="Helvetica Neue Light"/>
                <a:cs typeface="Helvetica Neue Light"/>
                <a:sym typeface="Helvetica Neue Light"/>
              </a:rPr>
              <a:t>0</a:t>
            </a:r>
            <a:r>
              <a:rPr b="0" i="1" lang="es-MX" sz="1600" u="none" cap="none" strike="noStrike">
                <a:solidFill>
                  <a:srgbClr val="000000"/>
                </a:solidFill>
                <a:highlight>
                  <a:srgbClr val="FFFFFF"/>
                </a:highlight>
                <a:latin typeface="Helvetica Neue Light"/>
                <a:ea typeface="Helvetica Neue Light"/>
                <a:cs typeface="Helvetica Neue Light"/>
                <a:sym typeface="Helvetica Neue Light"/>
              </a:rPr>
              <a:t> Minutos </a:t>
            </a:r>
            <a:r>
              <a:rPr b="0" i="0" lang="es-MX" sz="2000" u="none" cap="none" strike="noStrike">
                <a:solidFill>
                  <a:srgbClr val="000000"/>
                </a:solidFill>
                <a:highlight>
                  <a:srgbClr val="FFFFFF"/>
                </a:highlight>
                <a:latin typeface="Helvetica Neue Light"/>
                <a:ea typeface="Helvetica Neue Light"/>
                <a:cs typeface="Helvetica Neue Light"/>
                <a:sym typeface="Helvetica Neue Light"/>
              </a:rPr>
              <a:t> </a:t>
            </a:r>
            <a:endParaRPr b="0" i="0" sz="2000" u="none" cap="none" strike="noStrike">
              <a:solidFill>
                <a:srgbClr val="000000"/>
              </a:solidFill>
              <a:highlight>
                <a:srgbClr val="FFFFFF"/>
              </a:highlight>
              <a:latin typeface="Helvetica Neue Light"/>
              <a:ea typeface="Helvetica Neue Light"/>
              <a:cs typeface="Helvetica Neue Light"/>
              <a:sym typeface="Helvetica Neue Light"/>
            </a:endParaRPr>
          </a:p>
        </p:txBody>
      </p:sp>
      <p:pic>
        <p:nvPicPr>
          <p:cNvPr id="668" name="Google Shape;668;p9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69" name="Google Shape;669;p96"/>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7"/>
          <p:cNvSpPr txBox="1"/>
          <p:nvPr/>
        </p:nvSpPr>
        <p:spPr>
          <a:xfrm>
            <a:off x="407900" y="2908625"/>
            <a:ext cx="8479500" cy="884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s-MX">
                <a:solidFill>
                  <a:schemeClr val="dk1"/>
                </a:solidFill>
                <a:highlight>
                  <a:schemeClr val="lt1"/>
                </a:highlight>
                <a:latin typeface="Helvetica Neue Light"/>
                <a:ea typeface="Helvetica Neue Light"/>
                <a:cs typeface="Helvetica Neue Light"/>
                <a:sym typeface="Helvetica Neue Light"/>
              </a:rPr>
              <a:t>En Break Out rooms, trabajaremos en los casos propuestos, respondiendo las preguntas de cada uno. </a:t>
            </a:r>
            <a:r>
              <a:rPr lang="es-MX" sz="1600">
                <a:solidFill>
                  <a:schemeClr val="dk1"/>
                </a:solidFill>
                <a:highlight>
                  <a:schemeClr val="lt1"/>
                </a:highlight>
                <a:latin typeface="Helvetica Neue Light"/>
                <a:ea typeface="Helvetica Neue Light"/>
                <a:cs typeface="Helvetica Neue Light"/>
                <a:sym typeface="Helvetica Neue Light"/>
              </a:rPr>
              <a:t>Luego, se sistematizarán las apreciaciones. </a:t>
            </a:r>
            <a:endParaRPr>
              <a:solidFill>
                <a:schemeClr val="dk1"/>
              </a:solidFill>
              <a:highlight>
                <a:schemeClr val="lt1"/>
              </a:highlight>
              <a:latin typeface="Helvetica Neue Light"/>
              <a:ea typeface="Helvetica Neue Light"/>
              <a:cs typeface="Helvetica Neue Light"/>
              <a:sym typeface="Helvetica Neue Light"/>
            </a:endParaRPr>
          </a:p>
          <a:p>
            <a:pPr indent="0" lvl="0" marL="295910" rtl="0" algn="l">
              <a:lnSpc>
                <a:spcPct val="125000"/>
              </a:lnSpc>
              <a:spcBef>
                <a:spcPts val="345"/>
              </a:spcBef>
              <a:spcAft>
                <a:spcPts val="0"/>
              </a:spcAft>
              <a:buClr>
                <a:schemeClr val="dk1"/>
              </a:buClr>
              <a:buSzPts val="1100"/>
              <a:buFont typeface="Arial"/>
              <a:buNone/>
            </a:pPr>
            <a:r>
              <a:rPr lang="es-MX">
                <a:solidFill>
                  <a:schemeClr val="dk1"/>
                </a:solidFill>
                <a:latin typeface="Helvetica Neue Light"/>
                <a:ea typeface="Helvetica Neue Light"/>
                <a:cs typeface="Helvetica Neue Light"/>
                <a:sym typeface="Helvetica Neue Light"/>
              </a:rPr>
              <a:t>1.- Definir el problema de la naturaleza que se tiene a continuación, además de los objetivos de negocio bien definidos.</a:t>
            </a:r>
            <a:endParaRPr>
              <a:solidFill>
                <a:schemeClr val="dk1"/>
              </a:solidFill>
              <a:latin typeface="Helvetica Neue Light"/>
              <a:ea typeface="Helvetica Neue Light"/>
              <a:cs typeface="Helvetica Neue Light"/>
              <a:sym typeface="Helvetica Neue Light"/>
            </a:endParaRPr>
          </a:p>
          <a:p>
            <a:pPr indent="0" lvl="0" marL="0" rtl="0" algn="l">
              <a:spcBef>
                <a:spcPts val="5"/>
              </a:spcBef>
              <a:spcAft>
                <a:spcPts val="0"/>
              </a:spcAft>
              <a:buClr>
                <a:schemeClr val="dk1"/>
              </a:buClr>
              <a:buSzPts val="1100"/>
              <a:buFont typeface="Arial"/>
              <a:buNone/>
            </a:pPr>
            <a:r>
              <a:t/>
            </a:r>
            <a:endParaRPr>
              <a:solidFill>
                <a:schemeClr val="dk1"/>
              </a:solidFill>
              <a:latin typeface="Helvetica Neue Light"/>
              <a:ea typeface="Helvetica Neue Light"/>
              <a:cs typeface="Helvetica Neue Light"/>
              <a:sym typeface="Helvetica Neue Light"/>
            </a:endParaRPr>
          </a:p>
          <a:p>
            <a:pPr indent="0" lvl="0" marL="295910" rtl="0" algn="l">
              <a:spcBef>
                <a:spcPts val="0"/>
              </a:spcBef>
              <a:spcAft>
                <a:spcPts val="0"/>
              </a:spcAft>
              <a:buClr>
                <a:schemeClr val="dk1"/>
              </a:buClr>
              <a:buSzPts val="1100"/>
              <a:buFont typeface="Arial"/>
              <a:buNone/>
            </a:pPr>
            <a:r>
              <a:rPr lang="es-MX">
                <a:solidFill>
                  <a:schemeClr val="dk1"/>
                </a:solidFill>
                <a:latin typeface="Helvetica Neue Light"/>
                <a:ea typeface="Helvetica Neue Light"/>
                <a:cs typeface="Helvetica Neue Light"/>
                <a:sym typeface="Helvetica Neue Light"/>
              </a:rPr>
              <a:t>2.- ¿Qué tipo de variables se utilizan en el problema de negocio?</a:t>
            </a:r>
            <a:endParaRPr>
              <a:solidFill>
                <a:schemeClr val="dk1"/>
              </a:solidFill>
              <a:latin typeface="Helvetica Neue Light"/>
              <a:ea typeface="Helvetica Neue Light"/>
              <a:cs typeface="Helvetica Neue Light"/>
              <a:sym typeface="Helvetica Neue Light"/>
            </a:endParaRPr>
          </a:p>
          <a:p>
            <a:pPr indent="0" lvl="0" marL="0" rtl="0" algn="l">
              <a:spcBef>
                <a:spcPts val="20"/>
              </a:spcBef>
              <a:spcAft>
                <a:spcPts val="0"/>
              </a:spcAft>
              <a:buClr>
                <a:schemeClr val="dk1"/>
              </a:buClr>
              <a:buSzPts val="1100"/>
              <a:buFont typeface="Arial"/>
              <a:buNone/>
            </a:pPr>
            <a:r>
              <a:t/>
            </a:r>
            <a:endParaRPr>
              <a:solidFill>
                <a:schemeClr val="dk1"/>
              </a:solidFill>
              <a:latin typeface="Helvetica Neue Light"/>
              <a:ea typeface="Helvetica Neue Light"/>
              <a:cs typeface="Helvetica Neue Light"/>
              <a:sym typeface="Helvetica Neue Light"/>
            </a:endParaRPr>
          </a:p>
          <a:p>
            <a:pPr indent="0" lvl="0" marL="295910" rtl="0" algn="l">
              <a:lnSpc>
                <a:spcPct val="130833"/>
              </a:lnSpc>
              <a:spcBef>
                <a:spcPts val="0"/>
              </a:spcBef>
              <a:spcAft>
                <a:spcPts val="0"/>
              </a:spcAft>
              <a:buClr>
                <a:schemeClr val="dk1"/>
              </a:buClr>
              <a:buSzPts val="1100"/>
              <a:buFont typeface="Arial"/>
              <a:buNone/>
            </a:pPr>
            <a:r>
              <a:rPr lang="es-MX">
                <a:solidFill>
                  <a:schemeClr val="dk1"/>
                </a:solidFill>
                <a:latin typeface="Helvetica Neue Light"/>
                <a:ea typeface="Helvetica Neue Light"/>
                <a:cs typeface="Helvetica Neue Light"/>
                <a:sym typeface="Helvetica Neue Light"/>
              </a:rPr>
              <a:t>3.- ¿Cómo podríamos resolver este problema de negocio y cumplir con los objetivos planteados a través de la ciencia o analítica de datos?</a:t>
            </a:r>
            <a:endParaRPr>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MX" sz="1700">
                <a:solidFill>
                  <a:schemeClr val="dk1"/>
                </a:solidFill>
                <a:highlight>
                  <a:schemeClr val="lt1"/>
                </a:highlight>
                <a:latin typeface="Helvetica Neue Light"/>
                <a:ea typeface="Helvetica Neue Light"/>
                <a:cs typeface="Helvetica Neue Light"/>
                <a:sym typeface="Helvetica Neue Light"/>
              </a:rPr>
              <a:t>Herramienta sugerida: Miró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75" name="Google Shape;675;p9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76" name="Google Shape;676;p9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677" name="Google Shape;677;p97"/>
          <p:cNvSpPr txBox="1"/>
          <p:nvPr/>
        </p:nvSpPr>
        <p:spPr>
          <a:xfrm>
            <a:off x="335600" y="4634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MX" sz="4000" u="none" cap="none" strike="noStrike">
                <a:solidFill>
                  <a:srgbClr val="000000"/>
                </a:solidFill>
                <a:latin typeface="Anton"/>
                <a:ea typeface="Anton"/>
                <a:cs typeface="Anton"/>
                <a:sym typeface="Anton"/>
              </a:rPr>
              <a:t>Analizando Casos de Estudios</a:t>
            </a:r>
            <a:endParaRPr b="0" i="1" sz="4000" u="none" cap="none" strike="noStrike">
              <a:solidFill>
                <a:srgbClr val="000000"/>
              </a:solidFill>
              <a:latin typeface="Anton"/>
              <a:ea typeface="Anton"/>
              <a:cs typeface="Anton"/>
              <a:sym typeface="Anton"/>
            </a:endParaRPr>
          </a:p>
        </p:txBody>
      </p:sp>
      <p:sp>
        <p:nvSpPr>
          <p:cNvPr id="678" name="Google Shape;678;p97"/>
          <p:cNvSpPr txBox="1"/>
          <p:nvPr/>
        </p:nvSpPr>
        <p:spPr>
          <a:xfrm>
            <a:off x="2496225" y="1116675"/>
            <a:ext cx="4576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s-MX" sz="1600">
                <a:solidFill>
                  <a:schemeClr val="dk1"/>
                </a:solidFill>
                <a:highlight>
                  <a:schemeClr val="lt1"/>
                </a:highlight>
                <a:latin typeface="Helvetica Neue Light"/>
                <a:ea typeface="Helvetica Neue Light"/>
                <a:cs typeface="Helvetica Neue Light"/>
                <a:sym typeface="Helvetica Neue Light"/>
              </a:rPr>
              <a:t>Tiempo aproximado: 40 Minutos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9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84" name="Google Shape;684;p98"/>
          <p:cNvPicPr preferRelativeResize="0"/>
          <p:nvPr/>
        </p:nvPicPr>
        <p:blipFill rotWithShape="1">
          <a:blip r:embed="rId4">
            <a:alphaModFix/>
          </a:blip>
          <a:srcRect b="0" l="0" r="0" t="0"/>
          <a:stretch/>
        </p:blipFill>
        <p:spPr>
          <a:xfrm>
            <a:off x="7411525" y="127700"/>
            <a:ext cx="1634174" cy="639850"/>
          </a:xfrm>
          <a:prstGeom prst="rect">
            <a:avLst/>
          </a:prstGeom>
          <a:noFill/>
          <a:ln>
            <a:noFill/>
          </a:ln>
        </p:spPr>
      </p:pic>
      <p:sp>
        <p:nvSpPr>
          <p:cNvPr id="685" name="Google Shape;685;p98"/>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MX">
                <a:solidFill>
                  <a:schemeClr val="dk1"/>
                </a:solidFill>
                <a:highlight>
                  <a:schemeClr val="lt1"/>
                </a:highlight>
                <a:latin typeface="Helvetica Neue Light"/>
                <a:ea typeface="Helvetica Neue Light"/>
                <a:cs typeface="Helvetica Neue Light"/>
                <a:sym typeface="Helvetica Neue Light"/>
              </a:rPr>
              <a:t>Disponible en nuestro repositorio.</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686" name="Google Shape;686;p98"/>
          <p:cNvSpPr txBox="1"/>
          <p:nvPr/>
        </p:nvSpPr>
        <p:spPr>
          <a:xfrm>
            <a:off x="2577375" y="447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MX" sz="4000">
                <a:latin typeface="Anton"/>
                <a:ea typeface="Anton"/>
                <a:cs typeface="Anton"/>
                <a:sym typeface="Anton"/>
              </a:rPr>
              <a:t>RECURSOS DE INTERÉS</a:t>
            </a:r>
            <a:endParaRPr i="1" sz="4000">
              <a:latin typeface="Anton"/>
              <a:ea typeface="Anton"/>
              <a:cs typeface="Anton"/>
              <a:sym typeface="Anton"/>
            </a:endParaRPr>
          </a:p>
        </p:txBody>
      </p:sp>
      <p:pic>
        <p:nvPicPr>
          <p:cNvPr id="687" name="Google Shape;687;p98"/>
          <p:cNvPicPr preferRelativeResize="0"/>
          <p:nvPr/>
        </p:nvPicPr>
        <p:blipFill>
          <a:blip r:embed="rId5">
            <a:alphaModFix/>
          </a:blip>
          <a:stretch>
            <a:fillRect/>
          </a:stretch>
        </p:blipFill>
        <p:spPr>
          <a:xfrm>
            <a:off x="914050" y="351075"/>
            <a:ext cx="1383947" cy="1238268"/>
          </a:xfrm>
          <a:prstGeom prst="rect">
            <a:avLst/>
          </a:prstGeom>
          <a:noFill/>
          <a:ln>
            <a:noFill/>
          </a:ln>
        </p:spPr>
      </p:pic>
      <p:sp>
        <p:nvSpPr>
          <p:cNvPr id="688" name="Google Shape;688;p98"/>
          <p:cNvSpPr txBox="1"/>
          <p:nvPr/>
        </p:nvSpPr>
        <p:spPr>
          <a:xfrm>
            <a:off x="1224075" y="1712550"/>
            <a:ext cx="7103700" cy="2865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3CEFAB"/>
              </a:buClr>
              <a:buSzPts val="1600"/>
              <a:buChar char="●"/>
            </a:pPr>
            <a:r>
              <a:rPr lang="es-MX" sz="1600" u="sng">
                <a:solidFill>
                  <a:schemeClr val="hlink"/>
                </a:solidFill>
                <a:latin typeface="Helvetica Neue Light"/>
                <a:ea typeface="Helvetica Neue Light"/>
                <a:cs typeface="Helvetica Neue Light"/>
                <a:sym typeface="Helvetica Neue Light"/>
                <a:hlinkClick r:id="rId6"/>
              </a:rPr>
              <a:t>Machine Learning made beautifully simple for everyone</a:t>
            </a:r>
            <a:r>
              <a:rPr lang="es-MX" sz="1600" u="sng">
                <a:solidFill>
                  <a:schemeClr val="hlink"/>
                </a:solidFill>
                <a:latin typeface="Helvetica Neue Light"/>
                <a:ea typeface="Helvetica Neue Light"/>
                <a:cs typeface="Helvetica Neue Light"/>
                <a:sym typeface="Helvetica Neue Light"/>
                <a:hlinkClick r:id="rId7"/>
              </a:rPr>
              <a:t> </a:t>
            </a:r>
            <a:r>
              <a:rPr lang="es-MX" sz="1600">
                <a:solidFill>
                  <a:srgbClr val="000000"/>
                </a:solidFill>
                <a:latin typeface="Helvetica Neue Light"/>
                <a:ea typeface="Helvetica Neue Light"/>
                <a:cs typeface="Helvetica Neue Light"/>
                <a:sym typeface="Helvetica Neue Light"/>
              </a:rPr>
              <a:t> | </a:t>
            </a:r>
            <a:r>
              <a:rPr b="1" i="1" lang="es-MX" sz="1600">
                <a:latin typeface="Helvetica Neue"/>
                <a:ea typeface="Helvetica Neue"/>
                <a:cs typeface="Helvetica Neue"/>
                <a:sym typeface="Helvetica Neue"/>
              </a:rPr>
              <a:t>BigML.com</a:t>
            </a:r>
            <a:endParaRPr b="1" i="1" sz="1600">
              <a:latin typeface="Helvetica Neue"/>
              <a:ea typeface="Helvetica Neue"/>
              <a:cs typeface="Helvetica Neue"/>
              <a:sym typeface="Helvetica Neue"/>
            </a:endParaRPr>
          </a:p>
          <a:p>
            <a:pPr indent="-330200" lvl="0" marL="457200" rtl="0" algn="l">
              <a:lnSpc>
                <a:spcPct val="115000"/>
              </a:lnSpc>
              <a:spcBef>
                <a:spcPts val="1000"/>
              </a:spcBef>
              <a:spcAft>
                <a:spcPts val="0"/>
              </a:spcAft>
              <a:buClr>
                <a:srgbClr val="3CEFAB"/>
              </a:buClr>
              <a:buSzPts val="1600"/>
              <a:buFont typeface="Helvetica Neue Light"/>
              <a:buChar char="●"/>
            </a:pPr>
            <a:r>
              <a:rPr lang="es-MX" sz="1600" u="sng">
                <a:solidFill>
                  <a:schemeClr val="hlink"/>
                </a:solidFill>
                <a:latin typeface="Helvetica Neue Light"/>
                <a:ea typeface="Helvetica Neue Light"/>
                <a:cs typeface="Helvetica Neue Light"/>
                <a:sym typeface="Helvetica Neue Light"/>
                <a:hlinkClick r:id="rId8"/>
              </a:rPr>
              <a:t>Clustering, análisis de segmentos de clientes: Caso de éxito para Mazda</a:t>
            </a:r>
            <a:r>
              <a:rPr lang="es-MX" sz="1600">
                <a:latin typeface="Helvetica Neue Light"/>
                <a:ea typeface="Helvetica Neue Light"/>
                <a:cs typeface="Helvetica Neue Light"/>
                <a:sym typeface="Helvetica Neue Light"/>
              </a:rPr>
              <a:t> </a:t>
            </a:r>
            <a:r>
              <a:rPr lang="es-MX" sz="1600">
                <a:solidFill>
                  <a:schemeClr val="dk1"/>
                </a:solidFill>
                <a:latin typeface="Helvetica Neue Light"/>
                <a:ea typeface="Helvetica Neue Light"/>
                <a:cs typeface="Helvetica Neue Light"/>
                <a:sym typeface="Helvetica Neue Light"/>
              </a:rPr>
              <a:t> | </a:t>
            </a:r>
            <a:r>
              <a:rPr b="1" i="1" lang="es-MX" sz="1600">
                <a:solidFill>
                  <a:schemeClr val="dk1"/>
                </a:solidFill>
                <a:latin typeface="Helvetica Neue"/>
                <a:ea typeface="Helvetica Neue"/>
                <a:cs typeface="Helvetica Neue"/>
                <a:sym typeface="Helvetica Neue"/>
              </a:rPr>
              <a:t>cleverdata.io</a:t>
            </a:r>
            <a:endParaRPr b="1" i="1" sz="1600">
              <a:solidFill>
                <a:schemeClr val="dk1"/>
              </a:solidFill>
              <a:latin typeface="Helvetica Neue"/>
              <a:ea typeface="Helvetica Neue"/>
              <a:cs typeface="Helvetica Neue"/>
              <a:sym typeface="Helvetica Neue"/>
            </a:endParaRPr>
          </a:p>
          <a:p>
            <a:pPr indent="-330200" lvl="0" marL="457200" rtl="0" algn="l">
              <a:lnSpc>
                <a:spcPct val="115000"/>
              </a:lnSpc>
              <a:spcBef>
                <a:spcPts val="1000"/>
              </a:spcBef>
              <a:spcAft>
                <a:spcPts val="0"/>
              </a:spcAft>
              <a:buClr>
                <a:srgbClr val="3CEFAB"/>
              </a:buClr>
              <a:buSzPts val="1600"/>
              <a:buFont typeface="Helvetica Neue Light"/>
              <a:buChar char="●"/>
            </a:pPr>
            <a:r>
              <a:rPr lang="es-MX" sz="1550" u="sng">
                <a:solidFill>
                  <a:schemeClr val="hlink"/>
                </a:solidFill>
                <a:highlight>
                  <a:srgbClr val="FFFFFF"/>
                </a:highlight>
                <a:latin typeface="Helvetica Neue"/>
                <a:ea typeface="Helvetica Neue"/>
                <a:cs typeface="Helvetica Neue"/>
                <a:sym typeface="Helvetica Neue"/>
                <a:hlinkClick r:id="rId9"/>
              </a:rPr>
              <a:t>Se acabaron las estafas: así funciona la herramienta para la detección temprana de fraudes de San Cristóbal</a:t>
            </a:r>
            <a:r>
              <a:rPr lang="es-MX" sz="1600">
                <a:solidFill>
                  <a:schemeClr val="dk1"/>
                </a:solidFill>
                <a:latin typeface="Helvetica Neue Light"/>
                <a:ea typeface="Helvetica Neue Light"/>
                <a:cs typeface="Helvetica Neue Light"/>
                <a:sym typeface="Helvetica Neue Light"/>
              </a:rPr>
              <a:t> | </a:t>
            </a:r>
            <a:r>
              <a:rPr b="1" i="1" lang="es-MX" sz="1600">
                <a:solidFill>
                  <a:schemeClr val="dk1"/>
                </a:solidFill>
                <a:latin typeface="Helvetica Neue"/>
                <a:ea typeface="Helvetica Neue"/>
                <a:cs typeface="Helvetica Neue"/>
                <a:sym typeface="Helvetica Neue"/>
              </a:rPr>
              <a:t>iprofesional.com</a:t>
            </a:r>
            <a:endParaRPr b="1" i="1" sz="1600">
              <a:solidFill>
                <a:schemeClr val="dk1"/>
              </a:solidFill>
              <a:latin typeface="Helvetica Neue"/>
              <a:ea typeface="Helvetica Neue"/>
              <a:cs typeface="Helvetica Neue"/>
              <a:sym typeface="Helvetica Neue"/>
            </a:endParaRPr>
          </a:p>
          <a:p>
            <a:pPr indent="-330200" lvl="0" marL="457200" rtl="0" algn="l">
              <a:lnSpc>
                <a:spcPct val="115000"/>
              </a:lnSpc>
              <a:spcBef>
                <a:spcPts val="1000"/>
              </a:spcBef>
              <a:spcAft>
                <a:spcPts val="0"/>
              </a:spcAft>
              <a:buClr>
                <a:srgbClr val="3CEFAB"/>
              </a:buClr>
              <a:buSzPts val="1600"/>
              <a:buFont typeface="Helvetica Neue Light"/>
              <a:buChar char="●"/>
            </a:pPr>
            <a:r>
              <a:rPr lang="es-MX" sz="1550" u="sng">
                <a:solidFill>
                  <a:schemeClr val="hlink"/>
                </a:solidFill>
                <a:highlight>
                  <a:srgbClr val="FFFFFF"/>
                </a:highlight>
                <a:latin typeface="Helvetica Neue"/>
                <a:ea typeface="Helvetica Neue"/>
                <a:cs typeface="Helvetica Neue"/>
                <a:sym typeface="Helvetica Neue"/>
                <a:hlinkClick r:id="rId10"/>
              </a:rPr>
              <a:t>Starbucks no es un negocio de café: es una empresa de tecnología de datos</a:t>
            </a:r>
            <a:r>
              <a:rPr lang="es-MX" sz="1600">
                <a:solidFill>
                  <a:schemeClr val="dk1"/>
                </a:solidFill>
                <a:latin typeface="Helvetica Neue Light"/>
                <a:ea typeface="Helvetica Neue Light"/>
                <a:cs typeface="Helvetica Neue Light"/>
                <a:sym typeface="Helvetica Neue Light"/>
              </a:rPr>
              <a:t> | </a:t>
            </a:r>
            <a:r>
              <a:rPr b="1" i="1" lang="es-MX" sz="1600">
                <a:solidFill>
                  <a:schemeClr val="dk1"/>
                </a:solidFill>
                <a:latin typeface="Helvetica Neue"/>
                <a:ea typeface="Helvetica Neue"/>
                <a:cs typeface="Helvetica Neue"/>
                <a:sym typeface="Helvetica Neue"/>
              </a:rPr>
              <a:t>brita.mx</a:t>
            </a:r>
            <a:endParaRPr b="1" i="1" sz="1600">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2" name="Shape 692"/>
        <p:cNvGrpSpPr/>
        <p:nvPr/>
      </p:nvGrpSpPr>
      <p:grpSpPr>
        <a:xfrm>
          <a:off x="0" y="0"/>
          <a:ext cx="0" cy="0"/>
          <a:chOff x="0" y="0"/>
          <a:chExt cx="0" cy="0"/>
        </a:xfrm>
      </p:grpSpPr>
      <p:sp>
        <p:nvSpPr>
          <p:cNvPr id="693" name="Google Shape;693;p9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MX"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94" name="Google Shape;694;p99"/>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sp>
        <p:nvSpPr>
          <p:cNvPr id="254" name="Google Shape;254;p55"/>
          <p:cNvSpPr txBox="1"/>
          <p:nvPr>
            <p:ph type="ctrTitle"/>
          </p:nvPr>
        </p:nvSpPr>
        <p:spPr>
          <a:xfrm>
            <a:off x="176575" y="199288"/>
            <a:ext cx="7552800" cy="422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i="1" lang="es-MX" sz="2000">
                <a:latin typeface="Anton"/>
                <a:ea typeface="Anton"/>
                <a:cs typeface="Anton"/>
                <a:sym typeface="Anton"/>
              </a:rPr>
              <a:t>MAPA DE CONCEPTOS CLASE 19</a:t>
            </a:r>
            <a:endParaRPr i="1" sz="2000">
              <a:latin typeface="Anton"/>
              <a:ea typeface="Anton"/>
              <a:cs typeface="Anton"/>
              <a:sym typeface="Anton"/>
            </a:endParaRPr>
          </a:p>
        </p:txBody>
      </p:sp>
      <p:pic>
        <p:nvPicPr>
          <p:cNvPr id="255" name="Google Shape;255;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6" name="Google Shape;256;p55"/>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257" name="Google Shape;257;p55"/>
          <p:cNvSpPr/>
          <p:nvPr/>
        </p:nvSpPr>
        <p:spPr>
          <a:xfrm>
            <a:off x="1370850" y="2189059"/>
            <a:ext cx="1654800" cy="774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lang="es-MX" sz="1100">
                <a:solidFill>
                  <a:srgbClr val="FFFFFF"/>
                </a:solidFill>
                <a:latin typeface="Helvetica Neue"/>
                <a:ea typeface="Helvetica Neue"/>
                <a:cs typeface="Helvetica Neue"/>
                <a:sym typeface="Helvetica Neue"/>
              </a:rPr>
              <a:t>Casos de Éxito con Modelos Analíticos</a:t>
            </a:r>
            <a:endParaRPr sz="1100">
              <a:solidFill>
                <a:srgbClr val="FFFFFF"/>
              </a:solidFill>
              <a:latin typeface="Helvetica Neue"/>
              <a:ea typeface="Helvetica Neue"/>
              <a:cs typeface="Helvetica Neue"/>
              <a:sym typeface="Helvetica Neue"/>
            </a:endParaRPr>
          </a:p>
        </p:txBody>
      </p:sp>
      <p:cxnSp>
        <p:nvCxnSpPr>
          <p:cNvPr id="258" name="Google Shape;258;p55"/>
          <p:cNvCxnSpPr>
            <a:stCxn id="257" idx="3"/>
            <a:endCxn id="259" idx="1"/>
          </p:cNvCxnSpPr>
          <p:nvPr/>
        </p:nvCxnSpPr>
        <p:spPr>
          <a:xfrm flipH="1" rot="10800000">
            <a:off x="3025650" y="2574559"/>
            <a:ext cx="598800" cy="18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60" name="Google Shape;260;p55"/>
          <p:cNvSpPr/>
          <p:nvPr/>
        </p:nvSpPr>
        <p:spPr>
          <a:xfrm>
            <a:off x="4110606" y="1379125"/>
            <a:ext cx="1357800" cy="401100"/>
          </a:xfrm>
          <a:prstGeom prst="rect">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MX" sz="1200">
                <a:solidFill>
                  <a:srgbClr val="222222"/>
                </a:solidFill>
                <a:latin typeface="Helvetica Neue Light"/>
                <a:ea typeface="Helvetica Neue Light"/>
                <a:cs typeface="Helvetica Neue Light"/>
                <a:sym typeface="Helvetica Neue Light"/>
              </a:rPr>
              <a:t>Mazda</a:t>
            </a:r>
            <a:endParaRPr sz="1200">
              <a:solidFill>
                <a:srgbClr val="222222"/>
              </a:solidFill>
              <a:latin typeface="Helvetica Neue Light"/>
              <a:ea typeface="Helvetica Neue Light"/>
              <a:cs typeface="Helvetica Neue Light"/>
              <a:sym typeface="Helvetica Neue Light"/>
            </a:endParaRPr>
          </a:p>
        </p:txBody>
      </p:sp>
      <p:sp>
        <p:nvSpPr>
          <p:cNvPr id="261" name="Google Shape;261;p55"/>
          <p:cNvSpPr/>
          <p:nvPr/>
        </p:nvSpPr>
        <p:spPr>
          <a:xfrm>
            <a:off x="4110606" y="2375916"/>
            <a:ext cx="1357800" cy="401100"/>
          </a:xfrm>
          <a:prstGeom prst="rect">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MX" sz="1200">
                <a:solidFill>
                  <a:srgbClr val="222222"/>
                </a:solidFill>
                <a:latin typeface="Helvetica Neue Light"/>
                <a:ea typeface="Helvetica Neue Light"/>
                <a:cs typeface="Helvetica Neue Light"/>
                <a:sym typeface="Helvetica Neue Light"/>
              </a:rPr>
              <a:t>San Cristóbal</a:t>
            </a:r>
            <a:r>
              <a:rPr lang="es-MX" sz="1200">
                <a:solidFill>
                  <a:srgbClr val="222222"/>
                </a:solidFill>
                <a:latin typeface="Helvetica Neue Light"/>
                <a:ea typeface="Helvetica Neue Light"/>
                <a:cs typeface="Helvetica Neue Light"/>
                <a:sym typeface="Helvetica Neue Light"/>
              </a:rPr>
              <a:t> </a:t>
            </a:r>
            <a:endParaRPr sz="1200">
              <a:solidFill>
                <a:srgbClr val="222222"/>
              </a:solidFill>
              <a:latin typeface="Helvetica Neue Light"/>
              <a:ea typeface="Helvetica Neue Light"/>
              <a:cs typeface="Helvetica Neue Light"/>
              <a:sym typeface="Helvetica Neue Light"/>
            </a:endParaRPr>
          </a:p>
        </p:txBody>
      </p:sp>
      <p:cxnSp>
        <p:nvCxnSpPr>
          <p:cNvPr id="262" name="Google Shape;262;p55"/>
          <p:cNvCxnSpPr/>
          <p:nvPr/>
        </p:nvCxnSpPr>
        <p:spPr>
          <a:xfrm>
            <a:off x="3028556" y="2574594"/>
            <a:ext cx="1082100" cy="18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63" name="Google Shape;263;p55"/>
          <p:cNvSpPr/>
          <p:nvPr/>
        </p:nvSpPr>
        <p:spPr>
          <a:xfrm>
            <a:off x="4110606" y="3461725"/>
            <a:ext cx="1357800" cy="401100"/>
          </a:xfrm>
          <a:prstGeom prst="rect">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MX" sz="1200">
                <a:solidFill>
                  <a:srgbClr val="222222"/>
                </a:solidFill>
                <a:latin typeface="Helvetica Neue Light"/>
                <a:ea typeface="Helvetica Neue Light"/>
                <a:cs typeface="Helvetica Neue Light"/>
                <a:sym typeface="Helvetica Neue Light"/>
              </a:rPr>
              <a:t>Starbucks</a:t>
            </a:r>
            <a:endParaRPr sz="1200">
              <a:solidFill>
                <a:srgbClr val="222222"/>
              </a:solidFill>
              <a:latin typeface="Helvetica Neue Light"/>
              <a:ea typeface="Helvetica Neue Light"/>
              <a:cs typeface="Helvetica Neue Light"/>
              <a:sym typeface="Helvetica Neue Light"/>
            </a:endParaRPr>
          </a:p>
        </p:txBody>
      </p:sp>
      <p:cxnSp>
        <p:nvCxnSpPr>
          <p:cNvPr id="264" name="Google Shape;264;p55"/>
          <p:cNvCxnSpPr/>
          <p:nvPr/>
        </p:nvCxnSpPr>
        <p:spPr>
          <a:xfrm>
            <a:off x="3028556" y="2574760"/>
            <a:ext cx="1082100" cy="10875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65" name="Google Shape;265;p55"/>
          <p:cNvSpPr/>
          <p:nvPr/>
        </p:nvSpPr>
        <p:spPr>
          <a:xfrm>
            <a:off x="6550419" y="3462088"/>
            <a:ext cx="1626600" cy="4011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MX" sz="1200">
                <a:solidFill>
                  <a:srgbClr val="222222"/>
                </a:solidFill>
                <a:latin typeface="Helvetica Neue Light"/>
                <a:ea typeface="Helvetica Neue Light"/>
                <a:cs typeface="Helvetica Neue Light"/>
                <a:sym typeface="Helvetica Neue Light"/>
              </a:rPr>
              <a:t>IA e IoT</a:t>
            </a:r>
            <a:endParaRPr sz="1200">
              <a:solidFill>
                <a:srgbClr val="222222"/>
              </a:solidFill>
              <a:latin typeface="Helvetica Neue Light"/>
              <a:ea typeface="Helvetica Neue Light"/>
              <a:cs typeface="Helvetica Neue Light"/>
              <a:sym typeface="Helvetica Neue Light"/>
            </a:endParaRPr>
          </a:p>
        </p:txBody>
      </p:sp>
      <p:cxnSp>
        <p:nvCxnSpPr>
          <p:cNvPr id="266" name="Google Shape;266;p55"/>
          <p:cNvCxnSpPr>
            <a:stCxn id="263" idx="3"/>
          </p:cNvCxnSpPr>
          <p:nvPr/>
        </p:nvCxnSpPr>
        <p:spPr>
          <a:xfrm>
            <a:off x="5468406" y="3662275"/>
            <a:ext cx="1104900" cy="6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67" name="Google Shape;267;p55"/>
          <p:cNvSpPr/>
          <p:nvPr/>
        </p:nvSpPr>
        <p:spPr>
          <a:xfrm>
            <a:off x="6553437" y="2393941"/>
            <a:ext cx="1626600" cy="4011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MX" sz="1100">
                <a:solidFill>
                  <a:schemeClr val="dk1"/>
                </a:solidFill>
                <a:latin typeface="Helvetica Neue Light"/>
                <a:ea typeface="Helvetica Neue Light"/>
                <a:cs typeface="Helvetica Neue Light"/>
                <a:sym typeface="Helvetica Neue Light"/>
              </a:rPr>
              <a:t>Detección de Fraudes</a:t>
            </a:r>
            <a:endParaRPr sz="1200">
              <a:solidFill>
                <a:srgbClr val="222222"/>
              </a:solidFill>
              <a:latin typeface="Helvetica Neue Light"/>
              <a:ea typeface="Helvetica Neue Light"/>
              <a:cs typeface="Helvetica Neue Light"/>
              <a:sym typeface="Helvetica Neue Light"/>
            </a:endParaRPr>
          </a:p>
        </p:txBody>
      </p:sp>
      <p:cxnSp>
        <p:nvCxnSpPr>
          <p:cNvPr id="268" name="Google Shape;268;p55"/>
          <p:cNvCxnSpPr>
            <a:stCxn id="257" idx="3"/>
          </p:cNvCxnSpPr>
          <p:nvPr/>
        </p:nvCxnSpPr>
        <p:spPr>
          <a:xfrm flipH="1" rot="10800000">
            <a:off x="3025650" y="1595659"/>
            <a:ext cx="1061100" cy="9807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269" name="Google Shape;269;p55"/>
          <p:cNvCxnSpPr/>
          <p:nvPr/>
        </p:nvCxnSpPr>
        <p:spPr>
          <a:xfrm>
            <a:off x="5468380" y="1578695"/>
            <a:ext cx="1082100" cy="18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70" name="Google Shape;270;p55"/>
          <p:cNvSpPr/>
          <p:nvPr/>
        </p:nvSpPr>
        <p:spPr>
          <a:xfrm>
            <a:off x="6550419" y="1379125"/>
            <a:ext cx="1626600" cy="4011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MX" sz="1100">
                <a:solidFill>
                  <a:schemeClr val="dk1"/>
                </a:solidFill>
                <a:latin typeface="Helvetica Neue Light"/>
                <a:ea typeface="Helvetica Neue Light"/>
                <a:cs typeface="Helvetica Neue Light"/>
                <a:sym typeface="Helvetica Neue Light"/>
              </a:rPr>
              <a:t>Clustering</a:t>
            </a:r>
            <a:endParaRPr sz="1200">
              <a:solidFill>
                <a:srgbClr val="222222"/>
              </a:solidFill>
              <a:latin typeface="Helvetica Neue Light"/>
              <a:ea typeface="Helvetica Neue Light"/>
              <a:cs typeface="Helvetica Neue Light"/>
              <a:sym typeface="Helvetica Neue Light"/>
            </a:endParaRPr>
          </a:p>
        </p:txBody>
      </p:sp>
      <p:cxnSp>
        <p:nvCxnSpPr>
          <p:cNvPr id="271" name="Google Shape;271;p55"/>
          <p:cNvCxnSpPr/>
          <p:nvPr/>
        </p:nvCxnSpPr>
        <p:spPr>
          <a:xfrm>
            <a:off x="5468380" y="2593511"/>
            <a:ext cx="1082100" cy="1800"/>
          </a:xfrm>
          <a:prstGeom prst="bentConnector3">
            <a:avLst>
              <a:gd fmla="val 50000" name="adj1"/>
            </a:avLst>
          </a:prstGeom>
          <a:noFill/>
          <a:ln cap="flat" cmpd="sng" w="9525">
            <a:solidFill>
              <a:srgbClr val="CCCCCC"/>
            </a:solidFill>
            <a:prstDash val="solid"/>
            <a:round/>
            <a:headEnd len="med" w="med" type="none"/>
            <a:tailEnd len="med" w="med" type="oval"/>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id="699" name="Google Shape;699;p100"/>
          <p:cNvPicPr preferRelativeResize="0"/>
          <p:nvPr/>
        </p:nvPicPr>
        <p:blipFill rotWithShape="1">
          <a:blip r:embed="rId3">
            <a:alphaModFix/>
          </a:blip>
          <a:srcRect b="0" l="0" r="0" t="0"/>
          <a:stretch/>
        </p:blipFill>
        <p:spPr>
          <a:xfrm>
            <a:off x="-2" y="-3"/>
            <a:ext cx="9144000" cy="5143505"/>
          </a:xfrm>
          <a:prstGeom prst="rect">
            <a:avLst/>
          </a:prstGeom>
          <a:noFill/>
          <a:ln>
            <a:noFill/>
          </a:ln>
        </p:spPr>
      </p:pic>
      <p:sp>
        <p:nvSpPr>
          <p:cNvPr id="700" name="Google Shape;700;p10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MX"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01" name="Google Shape;701;p100"/>
          <p:cNvSpPr txBox="1"/>
          <p:nvPr/>
        </p:nvSpPr>
        <p:spPr>
          <a:xfrm>
            <a:off x="1508760" y="2396597"/>
            <a:ext cx="6761299" cy="134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MX" sz="2200" u="none" cap="none" strike="noStrike">
                <a:solidFill>
                  <a:srgbClr val="E0FF00"/>
                </a:solidFill>
                <a:latin typeface="Didact Gothic"/>
                <a:ea typeface="Didact Gothic"/>
                <a:cs typeface="Didact Gothic"/>
                <a:sym typeface="Didact Gothic"/>
              </a:rPr>
              <a:t>Resumen de lo visto en clase hoy: </a:t>
            </a:r>
            <a:endParaRPr b="0" i="0" sz="2200" u="none" cap="none" strike="noStrike">
              <a:solidFill>
                <a:srgbClr val="E0FF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200"/>
              <a:buFont typeface="Arial"/>
              <a:buNone/>
            </a:pPr>
            <a:r>
              <a:rPr b="0" i="0" lang="es-MX" sz="2200" u="none" cap="none" strike="noStrike">
                <a:solidFill>
                  <a:srgbClr val="E0FF00"/>
                </a:solidFill>
                <a:latin typeface="Didact Gothic"/>
                <a:ea typeface="Didact Gothic"/>
                <a:cs typeface="Didact Gothic"/>
                <a:sym typeface="Didact Gothic"/>
              </a:rPr>
              <a:t>Casos de Éxitos: Mazda, San Cristóbal Seguros y Starbucks.</a:t>
            </a:r>
            <a:endParaRPr b="0" i="0" sz="2200" u="none" cap="none" strike="noStrike">
              <a:solidFill>
                <a:srgbClr val="E0FF00"/>
              </a:solidFill>
              <a:latin typeface="Didact Gothic"/>
              <a:ea typeface="Didact Gothic"/>
              <a:cs typeface="Didact Gothic"/>
              <a:sym typeface="Didact Gothic"/>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5" name="Shape 705"/>
        <p:cNvGrpSpPr/>
        <p:nvPr/>
      </p:nvGrpSpPr>
      <p:grpSpPr>
        <a:xfrm>
          <a:off x="0" y="0"/>
          <a:ext cx="0" cy="0"/>
          <a:chOff x="0" y="0"/>
          <a:chExt cx="0" cy="0"/>
        </a:xfrm>
      </p:grpSpPr>
      <p:sp>
        <p:nvSpPr>
          <p:cNvPr id="706" name="Google Shape;706;p10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MX"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707" name="Google Shape;707;p101"/>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11" name="Shape 711"/>
        <p:cNvGrpSpPr/>
        <p:nvPr/>
      </p:nvGrpSpPr>
      <p:grpSpPr>
        <a:xfrm>
          <a:off x="0" y="0"/>
          <a:ext cx="0" cy="0"/>
          <a:chOff x="0" y="0"/>
          <a:chExt cx="0" cy="0"/>
        </a:xfrm>
      </p:grpSpPr>
      <p:sp>
        <p:nvSpPr>
          <p:cNvPr id="712" name="Google Shape;712;p10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MX"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713" name="Google Shape;713;p10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56"/>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8" name="Google Shape;278;p5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MX">
                <a:solidFill>
                  <a:schemeClr val="dk1"/>
                </a:solidFill>
                <a:latin typeface="Helvetica Neue"/>
                <a:ea typeface="Helvetica Neue"/>
                <a:cs typeface="Helvetica Neue"/>
                <a:sym typeface="Helvetica Neue"/>
              </a:rPr>
              <a:t>Clase 19</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280" name="Google Shape;280;p56"/>
          <p:cNvSpPr txBox="1"/>
          <p:nvPr/>
        </p:nvSpPr>
        <p:spPr>
          <a:xfrm>
            <a:off x="1398925" y="170622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MX" sz="1200">
                <a:solidFill>
                  <a:schemeClr val="dk1"/>
                </a:solidFill>
                <a:latin typeface="Helvetica Neue"/>
                <a:ea typeface="Helvetica Neue"/>
                <a:cs typeface="Helvetica Neue"/>
                <a:sym typeface="Helvetica Neue"/>
              </a:rPr>
              <a:t>Modelos Analíticos para Ciencia de Datos III</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281" name="Google Shape;281;p56"/>
          <p:cNvCxnSpPr/>
          <p:nvPr/>
        </p:nvCxnSpPr>
        <p:spPr>
          <a:xfrm>
            <a:off x="37611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282" name="Google Shape;282;p56"/>
          <p:cNvCxnSpPr/>
          <p:nvPr/>
        </p:nvCxnSpPr>
        <p:spPr>
          <a:xfrm>
            <a:off x="3761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283" name="Google Shape;283;p56"/>
          <p:cNvCxnSpPr/>
          <p:nvPr/>
        </p:nvCxnSpPr>
        <p:spPr>
          <a:xfrm>
            <a:off x="3761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284" name="Google Shape;284;p5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285" name="Google Shape;285;p5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6" name="Google Shape;286;p5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a:latin typeface="Helvetica Neue"/>
                <a:ea typeface="Helvetica Neue"/>
                <a:cs typeface="Helvetica Neue"/>
                <a:sym typeface="Helvetica Neue"/>
              </a:rPr>
              <a:t>Clase 20</a:t>
            </a:r>
            <a:endParaRPr>
              <a:latin typeface="Helvetica Neue"/>
              <a:ea typeface="Helvetica Neue"/>
              <a:cs typeface="Helvetica Neue"/>
              <a:sym typeface="Helvetica Neue"/>
            </a:endParaRPr>
          </a:p>
        </p:txBody>
      </p:sp>
      <p:cxnSp>
        <p:nvCxnSpPr>
          <p:cNvPr id="288" name="Google Shape;288;p56"/>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289" name="Google Shape;289;p5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290" name="Google Shape;290;p5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291" name="Google Shape;291;p5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292" name="Google Shape;292;p56"/>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MX" sz="3600">
                <a:solidFill>
                  <a:srgbClr val="121212"/>
                </a:solidFill>
                <a:latin typeface="Anton"/>
                <a:ea typeface="Anton"/>
                <a:cs typeface="Anton"/>
                <a:sym typeface="Anton"/>
              </a:rPr>
              <a:t>CRONOGRAMA</a:t>
            </a:r>
            <a:r>
              <a:rPr i="1" lang="es-MX" sz="3600">
                <a:solidFill>
                  <a:srgbClr val="121212"/>
                </a:solidFill>
                <a:latin typeface="Anton"/>
                <a:ea typeface="Anton"/>
                <a:cs typeface="Anton"/>
                <a:sym typeface="Anton"/>
              </a:rPr>
              <a:t> DEL CURSO</a:t>
            </a:r>
            <a:endParaRPr i="1" sz="3600">
              <a:solidFill>
                <a:srgbClr val="121212"/>
              </a:solidFill>
              <a:latin typeface="Anton"/>
              <a:ea typeface="Anton"/>
              <a:cs typeface="Anton"/>
              <a:sym typeface="Anton"/>
            </a:endParaRPr>
          </a:p>
        </p:txBody>
      </p:sp>
      <p:cxnSp>
        <p:nvCxnSpPr>
          <p:cNvPr id="293" name="Google Shape;293;p56"/>
          <p:cNvCxnSpPr/>
          <p:nvPr/>
        </p:nvCxnSpPr>
        <p:spPr>
          <a:xfrm>
            <a:off x="3778350" y="2916331"/>
            <a:ext cx="1854900" cy="0"/>
          </a:xfrm>
          <a:prstGeom prst="straightConnector1">
            <a:avLst/>
          </a:prstGeom>
          <a:noFill/>
          <a:ln cap="flat" cmpd="sng" w="9525">
            <a:solidFill>
              <a:srgbClr val="EFEFEF"/>
            </a:solidFill>
            <a:prstDash val="solid"/>
            <a:round/>
            <a:headEnd len="med" w="med" type="none"/>
            <a:tailEnd len="med" w="med" type="none"/>
          </a:ln>
        </p:spPr>
      </p:cxnSp>
      <p:sp>
        <p:nvSpPr>
          <p:cNvPr id="294" name="Google Shape;294;p56"/>
          <p:cNvSpPr/>
          <p:nvPr/>
        </p:nvSpPr>
        <p:spPr>
          <a:xfrm>
            <a:off x="1243350" y="1163625"/>
            <a:ext cx="2157900" cy="3138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MX">
                <a:solidFill>
                  <a:schemeClr val="dk1"/>
                </a:solidFill>
                <a:latin typeface="Helvetica Neue"/>
                <a:ea typeface="Helvetica Neue"/>
                <a:cs typeface="Helvetica Neue"/>
                <a:sym typeface="Helvetica Neue"/>
              </a:rPr>
              <a:t>Clase 18</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cxnSp>
        <p:nvCxnSpPr>
          <p:cNvPr id="297" name="Google Shape;297;p56"/>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298" name="Google Shape;298;p5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299" name="Google Shape;299;p5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300" name="Google Shape;300;p5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301" name="Google Shape;301;p56"/>
          <p:cNvPicPr preferRelativeResize="0"/>
          <p:nvPr/>
        </p:nvPicPr>
        <p:blipFill>
          <a:blip r:embed="rId5">
            <a:alphaModFix/>
          </a:blip>
          <a:stretch>
            <a:fillRect/>
          </a:stretch>
        </p:blipFill>
        <p:spPr>
          <a:xfrm>
            <a:off x="2892700" y="1391289"/>
            <a:ext cx="196500" cy="196500"/>
          </a:xfrm>
          <a:prstGeom prst="rect">
            <a:avLst/>
          </a:prstGeom>
          <a:noFill/>
          <a:ln>
            <a:noFill/>
          </a:ln>
        </p:spPr>
      </p:pic>
      <p:cxnSp>
        <p:nvCxnSpPr>
          <p:cNvPr id="302" name="Google Shape;302;p56"/>
          <p:cNvCxnSpPr/>
          <p:nvPr/>
        </p:nvCxnSpPr>
        <p:spPr>
          <a:xfrm>
            <a:off x="6140550" y="2916331"/>
            <a:ext cx="1854900" cy="0"/>
          </a:xfrm>
          <a:prstGeom prst="straightConnector1">
            <a:avLst/>
          </a:prstGeom>
          <a:noFill/>
          <a:ln cap="flat" cmpd="sng" w="9525">
            <a:solidFill>
              <a:srgbClr val="EFEFEF"/>
            </a:solidFill>
            <a:prstDash val="solid"/>
            <a:round/>
            <a:headEnd len="med" w="med" type="none"/>
            <a:tailEnd len="med" w="med" type="none"/>
          </a:ln>
        </p:spPr>
      </p:cxnSp>
      <p:sp>
        <p:nvSpPr>
          <p:cNvPr id="303" name="Google Shape;303;p56"/>
          <p:cNvSpPr txBox="1"/>
          <p:nvPr/>
        </p:nvSpPr>
        <p:spPr>
          <a:xfrm>
            <a:off x="3782425" y="1842704"/>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MX" sz="1200">
                <a:solidFill>
                  <a:schemeClr val="dk1"/>
                </a:solidFill>
                <a:latin typeface="Helvetica Neue"/>
                <a:ea typeface="Helvetica Neue"/>
                <a:cs typeface="Helvetica Neue"/>
                <a:sym typeface="Helvetica Neue"/>
              </a:rPr>
              <a:t>Estudios de Casos de Modelos Analíticos I</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sp>
        <p:nvSpPr>
          <p:cNvPr id="304" name="Google Shape;304;p56"/>
          <p:cNvSpPr txBox="1"/>
          <p:nvPr/>
        </p:nvSpPr>
        <p:spPr>
          <a:xfrm>
            <a:off x="1820962" y="2514383"/>
            <a:ext cx="1486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MX" sz="700">
                <a:latin typeface="Helvetica Neue"/>
                <a:ea typeface="Helvetica Neue"/>
                <a:cs typeface="Helvetica Neue"/>
                <a:sym typeface="Helvetica Neue"/>
              </a:rPr>
              <a:t>APRENDIZAJE NO SUPERVISADO</a:t>
            </a:r>
            <a:endParaRPr sz="700">
              <a:latin typeface="Helvetica Neue"/>
              <a:ea typeface="Helvetica Neue"/>
              <a:cs typeface="Helvetica Neue"/>
              <a:sym typeface="Helvetica Neue"/>
            </a:endParaRPr>
          </a:p>
        </p:txBody>
      </p:sp>
      <p:pic>
        <p:nvPicPr>
          <p:cNvPr id="305" name="Google Shape;305;p56"/>
          <p:cNvPicPr preferRelativeResize="0"/>
          <p:nvPr/>
        </p:nvPicPr>
        <p:blipFill rotWithShape="1">
          <a:blip r:embed="rId6">
            <a:alphaModFix/>
          </a:blip>
          <a:srcRect b="0" l="0" r="0" t="0"/>
          <a:stretch/>
        </p:blipFill>
        <p:spPr>
          <a:xfrm>
            <a:off x="1419450" y="2442450"/>
            <a:ext cx="447050" cy="447050"/>
          </a:xfrm>
          <a:prstGeom prst="rect">
            <a:avLst/>
          </a:prstGeom>
          <a:noFill/>
          <a:ln>
            <a:noFill/>
          </a:ln>
        </p:spPr>
      </p:pic>
      <p:pic>
        <p:nvPicPr>
          <p:cNvPr id="306" name="Google Shape;306;p56"/>
          <p:cNvPicPr preferRelativeResize="0"/>
          <p:nvPr/>
        </p:nvPicPr>
        <p:blipFill rotWithShape="1">
          <a:blip r:embed="rId7">
            <a:alphaModFix/>
          </a:blip>
          <a:srcRect b="0" l="0" r="0" t="0"/>
          <a:stretch/>
        </p:blipFill>
        <p:spPr>
          <a:xfrm>
            <a:off x="1459225" y="2971000"/>
            <a:ext cx="367500" cy="367500"/>
          </a:xfrm>
          <a:prstGeom prst="rect">
            <a:avLst/>
          </a:prstGeom>
          <a:noFill/>
          <a:ln>
            <a:noFill/>
          </a:ln>
        </p:spPr>
      </p:pic>
      <p:sp>
        <p:nvSpPr>
          <p:cNvPr id="307" name="Google Shape;307;p56"/>
          <p:cNvSpPr txBox="1"/>
          <p:nvPr/>
        </p:nvSpPr>
        <p:spPr>
          <a:xfrm>
            <a:off x="1796537" y="2909733"/>
            <a:ext cx="1486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MX" sz="700">
                <a:latin typeface="Helvetica Neue"/>
                <a:ea typeface="Helvetica Neue"/>
                <a:cs typeface="Helvetica Neue"/>
                <a:sym typeface="Helvetica Neue"/>
              </a:rPr>
              <a:t>INVESTIGACIÓN SOBRE APRENDIZAJE NO SUPERVISADO</a:t>
            </a:r>
            <a:endParaRPr sz="700">
              <a:latin typeface="Helvetica Neue"/>
              <a:ea typeface="Helvetica Neue"/>
              <a:cs typeface="Helvetica Neue"/>
              <a:sym typeface="Helvetica Neue"/>
            </a:endParaRPr>
          </a:p>
        </p:txBody>
      </p:sp>
      <p:sp>
        <p:nvSpPr>
          <p:cNvPr id="308" name="Google Shape;308;p56"/>
          <p:cNvSpPr txBox="1"/>
          <p:nvPr/>
        </p:nvSpPr>
        <p:spPr>
          <a:xfrm>
            <a:off x="6068425" y="1842704"/>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MX" sz="1200">
                <a:solidFill>
                  <a:schemeClr val="dk1"/>
                </a:solidFill>
                <a:latin typeface="Helvetica Neue"/>
                <a:ea typeface="Helvetica Neue"/>
                <a:cs typeface="Helvetica Neue"/>
                <a:sym typeface="Helvetica Neue"/>
              </a:rPr>
              <a:t>Estudios de Casos de Modelos Analíticos II</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pic>
        <p:nvPicPr>
          <p:cNvPr id="309" name="Google Shape;309;p56"/>
          <p:cNvPicPr preferRelativeResize="0"/>
          <p:nvPr/>
        </p:nvPicPr>
        <p:blipFill rotWithShape="1">
          <a:blip r:embed="rId8">
            <a:alphaModFix/>
          </a:blip>
          <a:srcRect b="0" l="0" r="0" t="0"/>
          <a:stretch/>
        </p:blipFill>
        <p:spPr>
          <a:xfrm>
            <a:off x="3782425" y="2469050"/>
            <a:ext cx="424500" cy="424500"/>
          </a:xfrm>
          <a:prstGeom prst="rect">
            <a:avLst/>
          </a:prstGeom>
          <a:noFill/>
          <a:ln>
            <a:noFill/>
          </a:ln>
        </p:spPr>
      </p:pic>
      <p:sp>
        <p:nvSpPr>
          <p:cNvPr id="310" name="Google Shape;310;p56"/>
          <p:cNvSpPr txBox="1"/>
          <p:nvPr/>
        </p:nvSpPr>
        <p:spPr>
          <a:xfrm>
            <a:off x="4183162" y="2514383"/>
            <a:ext cx="1486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MX" sz="700">
                <a:latin typeface="Helvetica Neue"/>
                <a:ea typeface="Helvetica Neue"/>
                <a:cs typeface="Helvetica Neue"/>
                <a:sym typeface="Helvetica Neue"/>
              </a:rPr>
              <a:t>CASOS DE ESTUDIO CON CIENCIA DE DATOS</a:t>
            </a:r>
            <a:endParaRPr sz="700">
              <a:latin typeface="Helvetica Neue"/>
              <a:ea typeface="Helvetica Neue"/>
              <a:cs typeface="Helvetica Neue"/>
              <a:sym typeface="Helvetica Neue"/>
            </a:endParaRPr>
          </a:p>
        </p:txBody>
      </p:sp>
      <p:pic>
        <p:nvPicPr>
          <p:cNvPr id="311" name="Google Shape;311;p56"/>
          <p:cNvPicPr preferRelativeResize="0"/>
          <p:nvPr/>
        </p:nvPicPr>
        <p:blipFill rotWithShape="1">
          <a:blip r:embed="rId7">
            <a:alphaModFix/>
          </a:blip>
          <a:srcRect b="0" l="0" r="0" t="0"/>
          <a:stretch/>
        </p:blipFill>
        <p:spPr>
          <a:xfrm>
            <a:off x="3821425" y="2971000"/>
            <a:ext cx="367500" cy="367500"/>
          </a:xfrm>
          <a:prstGeom prst="rect">
            <a:avLst/>
          </a:prstGeom>
          <a:noFill/>
          <a:ln>
            <a:noFill/>
          </a:ln>
        </p:spPr>
      </p:pic>
      <p:sp>
        <p:nvSpPr>
          <p:cNvPr id="312" name="Google Shape;312;p56"/>
          <p:cNvSpPr txBox="1"/>
          <p:nvPr/>
        </p:nvSpPr>
        <p:spPr>
          <a:xfrm>
            <a:off x="4158737" y="2909733"/>
            <a:ext cx="1486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MX" sz="700">
                <a:latin typeface="Helvetica Neue"/>
                <a:ea typeface="Helvetica Neue"/>
                <a:cs typeface="Helvetica Neue"/>
                <a:sym typeface="Helvetica Neue"/>
              </a:rPr>
              <a:t>ANALIZANDO CASOS DE ESTUDIO CON CIENCIA DE DATOS</a:t>
            </a:r>
            <a:endParaRPr sz="700">
              <a:latin typeface="Helvetica Neue"/>
              <a:ea typeface="Helvetica Neue"/>
              <a:cs typeface="Helvetica Neue"/>
              <a:sym typeface="Helvetica Neue"/>
            </a:endParaRPr>
          </a:p>
        </p:txBody>
      </p:sp>
      <p:pic>
        <p:nvPicPr>
          <p:cNvPr id="313" name="Google Shape;313;p56"/>
          <p:cNvPicPr preferRelativeResize="0"/>
          <p:nvPr/>
        </p:nvPicPr>
        <p:blipFill rotWithShape="1">
          <a:blip r:embed="rId9">
            <a:alphaModFix/>
          </a:blip>
          <a:srcRect b="0" l="0" r="0" t="0"/>
          <a:stretch/>
        </p:blipFill>
        <p:spPr>
          <a:xfrm>
            <a:off x="6068425" y="2469050"/>
            <a:ext cx="424500" cy="424500"/>
          </a:xfrm>
          <a:prstGeom prst="rect">
            <a:avLst/>
          </a:prstGeom>
          <a:noFill/>
          <a:ln>
            <a:noFill/>
          </a:ln>
        </p:spPr>
      </p:pic>
      <p:sp>
        <p:nvSpPr>
          <p:cNvPr id="314" name="Google Shape;314;p56"/>
          <p:cNvSpPr txBox="1"/>
          <p:nvPr/>
        </p:nvSpPr>
        <p:spPr>
          <a:xfrm>
            <a:off x="6469162" y="2514383"/>
            <a:ext cx="1486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MX" sz="700">
                <a:latin typeface="Helvetica Neue"/>
                <a:ea typeface="Helvetica Neue"/>
                <a:cs typeface="Helvetica Neue"/>
                <a:sym typeface="Helvetica Neue"/>
              </a:rPr>
              <a:t>CASOS DE ESTUDIO CON CIENCIA DE DATOS</a:t>
            </a:r>
            <a:endParaRPr sz="700">
              <a:latin typeface="Helvetica Neue"/>
              <a:ea typeface="Helvetica Neue"/>
              <a:cs typeface="Helvetica Neue"/>
              <a:sym typeface="Helvetica Neue"/>
            </a:endParaRPr>
          </a:p>
        </p:txBody>
      </p:sp>
      <p:pic>
        <p:nvPicPr>
          <p:cNvPr id="315" name="Google Shape;315;p56"/>
          <p:cNvPicPr preferRelativeResize="0"/>
          <p:nvPr/>
        </p:nvPicPr>
        <p:blipFill rotWithShape="1">
          <a:blip r:embed="rId10">
            <a:alphaModFix/>
          </a:blip>
          <a:srcRect b="0" l="0" r="0" t="0"/>
          <a:stretch/>
        </p:blipFill>
        <p:spPr>
          <a:xfrm>
            <a:off x="6107425" y="2971000"/>
            <a:ext cx="367500" cy="367500"/>
          </a:xfrm>
          <a:prstGeom prst="rect">
            <a:avLst/>
          </a:prstGeom>
          <a:noFill/>
          <a:ln>
            <a:noFill/>
          </a:ln>
        </p:spPr>
      </p:pic>
      <p:sp>
        <p:nvSpPr>
          <p:cNvPr id="316" name="Google Shape;316;p56"/>
          <p:cNvSpPr txBox="1"/>
          <p:nvPr/>
        </p:nvSpPr>
        <p:spPr>
          <a:xfrm>
            <a:off x="6444737" y="2909733"/>
            <a:ext cx="14862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MX" sz="700">
                <a:latin typeface="Helvetica Neue"/>
                <a:ea typeface="Helvetica Neue"/>
                <a:cs typeface="Helvetica Neue"/>
                <a:sym typeface="Helvetica Neue"/>
              </a:rPr>
              <a:t>ANALIZANDO CASOS DE ESTUDIO CON CIENCIA DE DATOS</a:t>
            </a:r>
            <a:endParaRPr sz="7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57"/>
          <p:cNvSpPr txBox="1"/>
          <p:nvPr/>
        </p:nvSpPr>
        <p:spPr>
          <a:xfrm>
            <a:off x="2187450" y="1678650"/>
            <a:ext cx="5079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MX" sz="3600">
                <a:solidFill>
                  <a:srgbClr val="E0FF00"/>
                </a:solidFill>
                <a:latin typeface="Anton"/>
                <a:ea typeface="Anton"/>
                <a:cs typeface="Anton"/>
                <a:sym typeface="Anton"/>
              </a:rPr>
              <a:t>INTRODUCCIÓN</a:t>
            </a:r>
            <a:endParaRPr i="1" sz="3600">
              <a:solidFill>
                <a:srgbClr val="E0FF00"/>
              </a:solidFill>
              <a:latin typeface="Anton"/>
              <a:ea typeface="Anton"/>
              <a:cs typeface="Anton"/>
              <a:sym typeface="Ant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5" name="Shape 325"/>
        <p:cNvGrpSpPr/>
        <p:nvPr/>
      </p:nvGrpSpPr>
      <p:grpSpPr>
        <a:xfrm>
          <a:off x="0" y="0"/>
          <a:ext cx="0" cy="0"/>
          <a:chOff x="0" y="0"/>
          <a:chExt cx="0" cy="0"/>
        </a:xfrm>
      </p:grpSpPr>
      <p:sp>
        <p:nvSpPr>
          <p:cNvPr id="326" name="Google Shape;326;p58"/>
          <p:cNvSpPr txBox="1"/>
          <p:nvPr/>
        </p:nvSpPr>
        <p:spPr>
          <a:xfrm>
            <a:off x="560755" y="1102147"/>
            <a:ext cx="8022600" cy="272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0"/>
              </a:spcBef>
              <a:spcAft>
                <a:spcPts val="0"/>
              </a:spcAft>
              <a:buClr>
                <a:schemeClr val="dk1"/>
              </a:buClr>
              <a:buSzPts val="1100"/>
              <a:buFont typeface="Arial"/>
              <a:buNone/>
            </a:pPr>
            <a:r>
              <a:t/>
            </a:r>
            <a:endParaRPr b="0" i="0" sz="1800" u="none" cap="none" strike="noStrike">
              <a:solidFill>
                <a:schemeClr val="dk1"/>
              </a:solidFill>
              <a:latin typeface="Anton"/>
              <a:ea typeface="Anton"/>
              <a:cs typeface="Anton"/>
              <a:sym typeface="Anton"/>
            </a:endParaRPr>
          </a:p>
          <a:p>
            <a:pPr indent="0" lvl="0" marL="0" marR="0" rtl="0" algn="ctr">
              <a:lnSpc>
                <a:spcPct val="150000"/>
              </a:lnSpc>
              <a:spcBef>
                <a:spcPts val="600"/>
              </a:spcBef>
              <a:spcAft>
                <a:spcPts val="0"/>
              </a:spcAft>
              <a:buClr>
                <a:schemeClr val="dk1"/>
              </a:buClr>
              <a:buSzPts val="1100"/>
              <a:buFont typeface="Arial"/>
              <a:buNone/>
            </a:pPr>
            <a:r>
              <a:rPr i="0" lang="es-MX" sz="1900" u="none" cap="none" strike="noStrike">
                <a:solidFill>
                  <a:schemeClr val="dk1"/>
                </a:solidFill>
                <a:latin typeface="Helvetica Neue"/>
                <a:ea typeface="Helvetica Neue"/>
                <a:cs typeface="Helvetica Neue"/>
                <a:sym typeface="Helvetica Neue"/>
              </a:rPr>
              <a:t>Sin dudas la Ciencia de Datos, es una disciplina transversal a múltiples industrias, como ser por ejemplo: Finanzas, Retail, Automotriz, Logística, Turismo, etc. </a:t>
            </a:r>
            <a:endParaRPr sz="1500">
              <a:latin typeface="Helvetica Neue"/>
              <a:ea typeface="Helvetica Neue"/>
              <a:cs typeface="Helvetica Neue"/>
              <a:sym typeface="Helvetica Neue"/>
            </a:endParaRPr>
          </a:p>
          <a:p>
            <a:pPr indent="0" lvl="0" marL="0" marR="0" rtl="0" algn="ctr">
              <a:lnSpc>
                <a:spcPct val="150000"/>
              </a:lnSpc>
              <a:spcBef>
                <a:spcPts val="600"/>
              </a:spcBef>
              <a:spcAft>
                <a:spcPts val="0"/>
              </a:spcAft>
              <a:buClr>
                <a:schemeClr val="dk1"/>
              </a:buClr>
              <a:buSzPts val="1100"/>
              <a:buFont typeface="Arial"/>
              <a:buNone/>
            </a:pPr>
            <a:r>
              <a:rPr i="0" lang="es-MX" sz="1900" u="none" cap="none" strike="noStrike">
                <a:solidFill>
                  <a:schemeClr val="dk1"/>
                </a:solidFill>
                <a:latin typeface="Helvetica Neue"/>
                <a:ea typeface="Helvetica Neue"/>
                <a:cs typeface="Helvetica Neue"/>
                <a:sym typeface="Helvetica Neue"/>
              </a:rPr>
              <a:t>A lo largo de esta </a:t>
            </a:r>
            <a:r>
              <a:rPr lang="es-MX" sz="1900">
                <a:solidFill>
                  <a:schemeClr val="dk1"/>
                </a:solidFill>
                <a:latin typeface="Helvetica Neue"/>
                <a:ea typeface="Helvetica Neue"/>
                <a:cs typeface="Helvetica Neue"/>
                <a:sym typeface="Helvetica Neue"/>
              </a:rPr>
              <a:t>presentación</a:t>
            </a:r>
            <a:r>
              <a:rPr i="0" lang="es-MX" sz="1900" u="none" cap="none" strike="noStrike">
                <a:solidFill>
                  <a:schemeClr val="dk1"/>
                </a:solidFill>
                <a:latin typeface="Helvetica Neue"/>
                <a:ea typeface="Helvetica Neue"/>
                <a:cs typeface="Helvetica Neue"/>
                <a:sym typeface="Helvetica Neue"/>
              </a:rPr>
              <a:t>, </a:t>
            </a:r>
            <a:r>
              <a:rPr lang="es-MX" sz="1900">
                <a:solidFill>
                  <a:schemeClr val="dk1"/>
                </a:solidFill>
                <a:latin typeface="Helvetica Neue"/>
                <a:ea typeface="Helvetica Neue"/>
                <a:cs typeface="Helvetica Neue"/>
                <a:sym typeface="Helvetica Neue"/>
              </a:rPr>
              <a:t>indagaremos sobre</a:t>
            </a:r>
            <a:r>
              <a:rPr i="0" lang="es-MX" sz="1900" u="none" cap="none" strike="noStrike">
                <a:solidFill>
                  <a:schemeClr val="dk1"/>
                </a:solidFill>
                <a:latin typeface="Helvetica Neue"/>
                <a:ea typeface="Helvetica Neue"/>
                <a:cs typeface="Helvetica Neue"/>
                <a:sym typeface="Helvetica Neue"/>
              </a:rPr>
              <a:t> algunos Casos de Éxitos basados en diversas industrias de aplicación. </a:t>
            </a:r>
            <a:endParaRPr i="0" sz="19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600"/>
              </a:spcBef>
              <a:spcAft>
                <a:spcPts val="0"/>
              </a:spcAft>
              <a:buClr>
                <a:schemeClr val="dk1"/>
              </a:buClr>
              <a:buSzPts val="1100"/>
              <a:buFont typeface="Arial"/>
              <a:buNone/>
            </a:pPr>
            <a:r>
              <a:rPr i="0" lang="es-MX" sz="1900" u="none" cap="none" strike="noStrike">
                <a:solidFill>
                  <a:schemeClr val="dk1"/>
                </a:solidFill>
                <a:latin typeface="Helvetica Neue"/>
                <a:ea typeface="Helvetica Neue"/>
                <a:cs typeface="Helvetica Neue"/>
                <a:sym typeface="Helvetica Neue"/>
              </a:rPr>
              <a:t>Empecemos</a:t>
            </a:r>
            <a:r>
              <a:rPr i="0" lang="es-MX" sz="2500" u="none" cap="none" strike="noStrike">
                <a:solidFill>
                  <a:srgbClr val="000000"/>
                </a:solidFill>
                <a:latin typeface="Helvetica Neue"/>
                <a:ea typeface="Helvetica Neue"/>
                <a:cs typeface="Helvetica Neue"/>
                <a:sym typeface="Helvetica Neue"/>
              </a:rPr>
              <a:t>😃</a:t>
            </a:r>
            <a:endParaRPr i="0" sz="1900" u="none" cap="none" strike="noStrike">
              <a:solidFill>
                <a:schemeClr val="dk1"/>
              </a:solidFill>
              <a:latin typeface="Helvetica Neue"/>
              <a:ea typeface="Helvetica Neue"/>
              <a:cs typeface="Helvetica Neue"/>
              <a:sym typeface="Helvetica Neue"/>
            </a:endParaRPr>
          </a:p>
        </p:txBody>
      </p:sp>
      <p:pic>
        <p:nvPicPr>
          <p:cNvPr id="327" name="Google Shape;327;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8" name="Google Shape;328;p58"/>
          <p:cNvSpPr txBox="1"/>
          <p:nvPr/>
        </p:nvSpPr>
        <p:spPr>
          <a:xfrm>
            <a:off x="1237525" y="341875"/>
            <a:ext cx="6836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MX" sz="3600">
                <a:solidFill>
                  <a:srgbClr val="121212"/>
                </a:solidFill>
                <a:latin typeface="Anton"/>
                <a:ea typeface="Anton"/>
                <a:cs typeface="Anton"/>
                <a:sym typeface="Anton"/>
              </a:rPr>
              <a:t>Casos de éxito con Ciencia de Datos</a:t>
            </a:r>
            <a:endParaRPr b="0" i="1" sz="3600" u="none" cap="none" strike="noStrike">
              <a:solidFill>
                <a:srgbClr val="121212"/>
              </a:solidFill>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59"/>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MX"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MX" sz="2000">
                <a:solidFill>
                  <a:schemeClr val="lt1"/>
                </a:solidFill>
                <a:latin typeface="Helvetica Neue Light"/>
                <a:ea typeface="Helvetica Neue Light"/>
                <a:cs typeface="Helvetica Neue Light"/>
                <a:sym typeface="Helvetica Neue Light"/>
              </a:rPr>
              <a:t>¿Cómo usarían modelos analíticos en empresas?</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MX" sz="1600" u="sng">
                <a:solidFill>
                  <a:schemeClr val="lt1"/>
                </a:solidFill>
                <a:latin typeface="Helvetica Neue Light"/>
                <a:ea typeface="Helvetica Neue Light"/>
                <a:cs typeface="Helvetica Neue Light"/>
                <a:sym typeface="Helvetica Neue Light"/>
              </a:rPr>
              <a:t>¡ESCRIBELO EN EL CHAT!</a:t>
            </a:r>
            <a:endParaRPr sz="2000">
              <a:solidFill>
                <a:srgbClr val="E8E7E3"/>
              </a:solidFill>
              <a:latin typeface="Helvetica Neue Light"/>
              <a:ea typeface="Helvetica Neue Light"/>
              <a:cs typeface="Helvetica Neue Light"/>
              <a:sym typeface="Helvetica Neue Light"/>
            </a:endParaRPr>
          </a:p>
        </p:txBody>
      </p:sp>
      <p:pic>
        <p:nvPicPr>
          <p:cNvPr id="334" name="Google Shape;334;p59"/>
          <p:cNvPicPr preferRelativeResize="0"/>
          <p:nvPr/>
        </p:nvPicPr>
        <p:blipFill rotWithShape="1">
          <a:blip r:embed="rId4">
            <a:alphaModFix/>
          </a:blip>
          <a:srcRect b="0" l="0" r="0" t="0"/>
          <a:stretch/>
        </p:blipFill>
        <p:spPr>
          <a:xfrm>
            <a:off x="3831925" y="280675"/>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