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25"/>
    <a:srgbClr val="FF1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06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3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09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4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58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5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33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1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05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6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DEF0-E24A-49CF-B1BB-5BDD2AE43B17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9525-47EC-47DA-83C1-984CD2647E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9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3340" y="1352282"/>
            <a:ext cx="10122795" cy="4146996"/>
          </a:xfrm>
        </p:spPr>
        <p:txBody>
          <a:bodyPr>
            <a:normAutofit/>
          </a:bodyPr>
          <a:lstStyle/>
          <a:p>
            <a:r>
              <a:rPr lang="es-UY" sz="5400" b="1" dirty="0" smtClean="0">
                <a:latin typeface="+mn-lt"/>
              </a:rPr>
              <a:t>Modelado de </a:t>
            </a:r>
            <a:r>
              <a:rPr lang="es-UY" sz="5400" b="1" dirty="0" smtClean="0">
                <a:latin typeface="+mn-lt"/>
              </a:rPr>
              <a:t>sistemas </a:t>
            </a:r>
            <a:r>
              <a:rPr lang="es-UY" sz="5400" b="1" dirty="0" smtClean="0">
                <a:latin typeface="+mn-lt"/>
              </a:rPr>
              <a:t>de control y producción de aerogeneradores utilizando algoritmos de inteligencia artificial basados en redes neuronales.</a:t>
            </a:r>
            <a:r>
              <a:rPr lang="es-UY" sz="5400" dirty="0" smtClean="0"/>
              <a:t> 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66183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86" t="11482" r="4311" b="9155"/>
          <a:stretch/>
        </p:blipFill>
        <p:spPr>
          <a:xfrm>
            <a:off x="2428218" y="1429556"/>
            <a:ext cx="7361547" cy="53962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Comparación</a:t>
            </a:r>
            <a:endParaRPr lang="es-ES" dirty="0"/>
          </a:p>
        </p:txBody>
      </p:sp>
      <p:sp>
        <p:nvSpPr>
          <p:cNvPr id="4" name="Forma libre 3"/>
          <p:cNvSpPr/>
          <p:nvPr/>
        </p:nvSpPr>
        <p:spPr>
          <a:xfrm>
            <a:off x="4557386" y="2485622"/>
            <a:ext cx="1547200" cy="1232937"/>
          </a:xfrm>
          <a:custGeom>
            <a:avLst/>
            <a:gdLst>
              <a:gd name="connsiteX0" fmla="*/ 1736 w 1829917"/>
              <a:gd name="connsiteY0" fmla="*/ 1350017 h 1359462"/>
              <a:gd name="connsiteX1" fmla="*/ 581285 w 1829917"/>
              <a:gd name="connsiteY1" fmla="*/ 190919 h 1359462"/>
              <a:gd name="connsiteX2" fmla="*/ 1766142 w 1829917"/>
              <a:gd name="connsiteY2" fmla="*/ 36372 h 1359462"/>
              <a:gd name="connsiteX3" fmla="*/ 1572959 w 1829917"/>
              <a:gd name="connsiteY3" fmla="*/ 564406 h 1359462"/>
              <a:gd name="connsiteX4" fmla="*/ 748711 w 1829917"/>
              <a:gd name="connsiteY4" fmla="*/ 731832 h 1359462"/>
              <a:gd name="connsiteX5" fmla="*/ 1736 w 1829917"/>
              <a:gd name="connsiteY5" fmla="*/ 1350017 h 135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9917" h="1359462">
                <a:moveTo>
                  <a:pt x="1736" y="1350017"/>
                </a:moveTo>
                <a:cubicBezTo>
                  <a:pt x="-26168" y="1259865"/>
                  <a:pt x="287217" y="409860"/>
                  <a:pt x="581285" y="190919"/>
                </a:cubicBezTo>
                <a:cubicBezTo>
                  <a:pt x="875353" y="-28022"/>
                  <a:pt x="1600863" y="-25876"/>
                  <a:pt x="1766142" y="36372"/>
                </a:cubicBezTo>
                <a:cubicBezTo>
                  <a:pt x="1931421" y="98620"/>
                  <a:pt x="1742531" y="448496"/>
                  <a:pt x="1572959" y="564406"/>
                </a:cubicBezTo>
                <a:cubicBezTo>
                  <a:pt x="1403387" y="680316"/>
                  <a:pt x="1006289" y="605190"/>
                  <a:pt x="748711" y="731832"/>
                </a:cubicBezTo>
                <a:cubicBezTo>
                  <a:pt x="491134" y="858474"/>
                  <a:pt x="29640" y="1440169"/>
                  <a:pt x="1736" y="1350017"/>
                </a:cubicBezTo>
                <a:close/>
              </a:path>
            </a:pathLst>
          </a:custGeom>
          <a:noFill/>
          <a:ln w="76200">
            <a:solidFill>
              <a:srgbClr val="FF15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/>
          <p:cNvSpPr/>
          <p:nvPr/>
        </p:nvSpPr>
        <p:spPr>
          <a:xfrm>
            <a:off x="5055764" y="2030302"/>
            <a:ext cx="1397811" cy="391806"/>
          </a:xfrm>
          <a:custGeom>
            <a:avLst/>
            <a:gdLst>
              <a:gd name="connsiteX0" fmla="*/ 31391 w 1397811"/>
              <a:gd name="connsiteY0" fmla="*/ 184864 h 391806"/>
              <a:gd name="connsiteX1" fmla="*/ 598061 w 1397811"/>
              <a:gd name="connsiteY1" fmla="*/ 30318 h 391806"/>
              <a:gd name="connsiteX2" fmla="*/ 1164732 w 1397811"/>
              <a:gd name="connsiteY2" fmla="*/ 17439 h 391806"/>
              <a:gd name="connsiteX3" fmla="*/ 1396551 w 1397811"/>
              <a:gd name="connsiteY3" fmla="*/ 223501 h 391806"/>
              <a:gd name="connsiteX4" fmla="*/ 1229126 w 1397811"/>
              <a:gd name="connsiteY4" fmla="*/ 339411 h 391806"/>
              <a:gd name="connsiteX5" fmla="*/ 675335 w 1397811"/>
              <a:gd name="connsiteY5" fmla="*/ 390926 h 391806"/>
              <a:gd name="connsiteX6" fmla="*/ 134422 w 1397811"/>
              <a:gd name="connsiteY6" fmla="*/ 300774 h 391806"/>
              <a:gd name="connsiteX7" fmla="*/ 31391 w 1397811"/>
              <a:gd name="connsiteY7" fmla="*/ 184864 h 39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811" h="391806">
                <a:moveTo>
                  <a:pt x="31391" y="184864"/>
                </a:moveTo>
                <a:cubicBezTo>
                  <a:pt x="108664" y="139788"/>
                  <a:pt x="409171" y="58222"/>
                  <a:pt x="598061" y="30318"/>
                </a:cubicBezTo>
                <a:cubicBezTo>
                  <a:pt x="786951" y="2414"/>
                  <a:pt x="1031651" y="-14758"/>
                  <a:pt x="1164732" y="17439"/>
                </a:cubicBezTo>
                <a:cubicBezTo>
                  <a:pt x="1297813" y="49636"/>
                  <a:pt x="1385819" y="169839"/>
                  <a:pt x="1396551" y="223501"/>
                </a:cubicBezTo>
                <a:cubicBezTo>
                  <a:pt x="1407283" y="277163"/>
                  <a:pt x="1349329" y="311507"/>
                  <a:pt x="1229126" y="339411"/>
                </a:cubicBezTo>
                <a:cubicBezTo>
                  <a:pt x="1108923" y="367315"/>
                  <a:pt x="857786" y="397365"/>
                  <a:pt x="675335" y="390926"/>
                </a:cubicBezTo>
                <a:cubicBezTo>
                  <a:pt x="492884" y="384487"/>
                  <a:pt x="237453" y="335118"/>
                  <a:pt x="134422" y="300774"/>
                </a:cubicBezTo>
                <a:cubicBezTo>
                  <a:pt x="31391" y="266430"/>
                  <a:pt x="-45882" y="229940"/>
                  <a:pt x="31391" y="184864"/>
                </a:cubicBezTo>
                <a:close/>
              </a:path>
            </a:pathLst>
          </a:custGeom>
          <a:noFill/>
          <a:ln w="76200">
            <a:solidFill>
              <a:srgbClr val="00D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161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7183" t="9037" r="4930" b="9721"/>
          <a:stretch/>
        </p:blipFill>
        <p:spPr>
          <a:xfrm>
            <a:off x="738388" y="1300765"/>
            <a:ext cx="10715224" cy="53447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Resultados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060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Resultados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655" t="9624" r="5986" b="8742"/>
          <a:stretch/>
        </p:blipFill>
        <p:spPr>
          <a:xfrm>
            <a:off x="702971" y="1313645"/>
            <a:ext cx="10650829" cy="537049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097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UY" dirty="0" smtClean="0"/>
              <a:t>Modelado de ángulo de pala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859885" y="2288612"/>
            <a:ext cx="2472744" cy="2472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236372" y="2266684"/>
            <a:ext cx="3979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Velocidad de viento</a:t>
            </a:r>
            <a:endParaRPr lang="es-ES" sz="3200" i="1" baseline="-25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36372" y="3156996"/>
            <a:ext cx="3979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Desviación estándar </a:t>
            </a:r>
            <a:endParaRPr lang="es-ES" sz="3200" i="1" baseline="-25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236372" y="4094405"/>
            <a:ext cx="3425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Temperatura</a:t>
            </a:r>
            <a:endParaRPr lang="es-ES" sz="3200" i="1" baseline="-250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4662151" y="2562896"/>
            <a:ext cx="1197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855334" y="3464417"/>
            <a:ext cx="10174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760631" y="4417453"/>
            <a:ext cx="2099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530363" y="3156995"/>
            <a:ext cx="1931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Pitch</a:t>
            </a:r>
            <a:endParaRPr lang="es-ES" sz="3200" i="1" baseline="-25000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8332629" y="3464417"/>
            <a:ext cx="10174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774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Modelado del pitch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967" t="9279" r="6167" b="9888"/>
          <a:stretch/>
        </p:blipFill>
        <p:spPr>
          <a:xfrm>
            <a:off x="3063519" y="1506828"/>
            <a:ext cx="6419626" cy="485889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4699" y="6323527"/>
            <a:ext cx="59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/>
              <a:t>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47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Modelado del pitch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618" t="11727" r="4104" b="9645"/>
          <a:stretch/>
        </p:blipFill>
        <p:spPr>
          <a:xfrm>
            <a:off x="2906492" y="1506828"/>
            <a:ext cx="6379015" cy="467503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4699" y="6323527"/>
            <a:ext cx="59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/>
              <a:t>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70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4" t="10502" r="5136" b="9644"/>
          <a:stretch/>
        </p:blipFill>
        <p:spPr>
          <a:xfrm>
            <a:off x="2880734" y="1429555"/>
            <a:ext cx="6341266" cy="47523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Entrenamiento del modelo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100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Predicción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410" t="11237" r="6167" b="10625"/>
          <a:stretch/>
        </p:blipFill>
        <p:spPr>
          <a:xfrm>
            <a:off x="2839865" y="1429555"/>
            <a:ext cx="6512270" cy="48424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2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Comparación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647" t="10747" r="6579" b="10624"/>
          <a:stretch/>
        </p:blipFill>
        <p:spPr>
          <a:xfrm>
            <a:off x="2448495" y="1295770"/>
            <a:ext cx="7295009" cy="556223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18</a:t>
            </a:r>
            <a:endParaRPr lang="es-UY" sz="2400" dirty="0" smtClean="0"/>
          </a:p>
        </p:txBody>
      </p:sp>
    </p:spTree>
    <p:extLst>
      <p:ext uri="{BB962C8B-B14F-4D97-AF65-F5344CB8AC3E}">
        <p14:creationId xmlns:p14="http://schemas.microsoft.com/office/powerpoint/2010/main" val="386111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Predicción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647" t="10747" r="6579" b="10624"/>
          <a:stretch/>
        </p:blipFill>
        <p:spPr>
          <a:xfrm>
            <a:off x="2448495" y="1295770"/>
            <a:ext cx="7295009" cy="5562230"/>
          </a:xfrm>
          <a:prstGeom prst="rect">
            <a:avLst/>
          </a:prstGeom>
        </p:spPr>
      </p:pic>
      <p:sp>
        <p:nvSpPr>
          <p:cNvPr id="5" name="Forma libre 4"/>
          <p:cNvSpPr/>
          <p:nvPr/>
        </p:nvSpPr>
        <p:spPr>
          <a:xfrm>
            <a:off x="3106711" y="3695593"/>
            <a:ext cx="3157842" cy="1963964"/>
          </a:xfrm>
          <a:custGeom>
            <a:avLst/>
            <a:gdLst>
              <a:gd name="connsiteX0" fmla="*/ 74371 w 3157842"/>
              <a:gd name="connsiteY0" fmla="*/ 1533230 h 1963964"/>
              <a:gd name="connsiteX1" fmla="*/ 782709 w 3157842"/>
              <a:gd name="connsiteY1" fmla="*/ 1314289 h 1963964"/>
              <a:gd name="connsiteX2" fmla="*/ 1709988 w 3157842"/>
              <a:gd name="connsiteY2" fmla="*/ 927922 h 1963964"/>
              <a:gd name="connsiteX3" fmla="*/ 2199385 w 3157842"/>
              <a:gd name="connsiteY3" fmla="*/ 618830 h 1963964"/>
              <a:gd name="connsiteX4" fmla="*/ 2688782 w 3157842"/>
              <a:gd name="connsiteY4" fmla="*/ 155190 h 1963964"/>
              <a:gd name="connsiteX5" fmla="*/ 3088027 w 3157842"/>
              <a:gd name="connsiteY5" fmla="*/ 644 h 1963964"/>
              <a:gd name="connsiteX6" fmla="*/ 3139543 w 3157842"/>
              <a:gd name="connsiteY6" fmla="*/ 103675 h 1963964"/>
              <a:gd name="connsiteX7" fmla="*/ 3139543 w 3157842"/>
              <a:gd name="connsiteY7" fmla="*/ 193827 h 1963964"/>
              <a:gd name="connsiteX8" fmla="*/ 2920602 w 3157842"/>
              <a:gd name="connsiteY8" fmla="*/ 387010 h 1963964"/>
              <a:gd name="connsiteX9" fmla="*/ 2611509 w 3157842"/>
              <a:gd name="connsiteY9" fmla="*/ 631708 h 1963964"/>
              <a:gd name="connsiteX10" fmla="*/ 2328174 w 3157842"/>
              <a:gd name="connsiteY10" fmla="*/ 902165 h 1963964"/>
              <a:gd name="connsiteX11" fmla="*/ 1993323 w 3157842"/>
              <a:gd name="connsiteY11" fmla="*/ 1211258 h 1963964"/>
              <a:gd name="connsiteX12" fmla="*/ 1555441 w 3157842"/>
              <a:gd name="connsiteY12" fmla="*/ 1468835 h 1963964"/>
              <a:gd name="connsiteX13" fmla="*/ 1117559 w 3157842"/>
              <a:gd name="connsiteY13" fmla="*/ 1687776 h 1963964"/>
              <a:gd name="connsiteX14" fmla="*/ 641041 w 3157842"/>
              <a:gd name="connsiteY14" fmla="*/ 1945353 h 1963964"/>
              <a:gd name="connsiteX15" fmla="*/ 113007 w 3157842"/>
              <a:gd name="connsiteY15" fmla="*/ 1919596 h 1963964"/>
              <a:gd name="connsiteX16" fmla="*/ 22855 w 3157842"/>
              <a:gd name="connsiteY16" fmla="*/ 1726413 h 1963964"/>
              <a:gd name="connsiteX17" fmla="*/ 74371 w 3157842"/>
              <a:gd name="connsiteY17" fmla="*/ 1533230 h 196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57842" h="1963964">
                <a:moveTo>
                  <a:pt x="74371" y="1533230"/>
                </a:moveTo>
                <a:cubicBezTo>
                  <a:pt x="201013" y="1464543"/>
                  <a:pt x="510106" y="1415174"/>
                  <a:pt x="782709" y="1314289"/>
                </a:cubicBezTo>
                <a:cubicBezTo>
                  <a:pt x="1055312" y="1213404"/>
                  <a:pt x="1473875" y="1043832"/>
                  <a:pt x="1709988" y="927922"/>
                </a:cubicBezTo>
                <a:cubicBezTo>
                  <a:pt x="1946101" y="812012"/>
                  <a:pt x="2036253" y="747619"/>
                  <a:pt x="2199385" y="618830"/>
                </a:cubicBezTo>
                <a:cubicBezTo>
                  <a:pt x="2362517" y="490041"/>
                  <a:pt x="2540675" y="258221"/>
                  <a:pt x="2688782" y="155190"/>
                </a:cubicBezTo>
                <a:cubicBezTo>
                  <a:pt x="2836889" y="52159"/>
                  <a:pt x="3012900" y="9230"/>
                  <a:pt x="3088027" y="644"/>
                </a:cubicBezTo>
                <a:cubicBezTo>
                  <a:pt x="3163154" y="-7942"/>
                  <a:pt x="3130957" y="71478"/>
                  <a:pt x="3139543" y="103675"/>
                </a:cubicBezTo>
                <a:cubicBezTo>
                  <a:pt x="3148129" y="135872"/>
                  <a:pt x="3176033" y="146605"/>
                  <a:pt x="3139543" y="193827"/>
                </a:cubicBezTo>
                <a:cubicBezTo>
                  <a:pt x="3103053" y="241049"/>
                  <a:pt x="3008608" y="314030"/>
                  <a:pt x="2920602" y="387010"/>
                </a:cubicBezTo>
                <a:cubicBezTo>
                  <a:pt x="2832596" y="459990"/>
                  <a:pt x="2710247" y="545849"/>
                  <a:pt x="2611509" y="631708"/>
                </a:cubicBezTo>
                <a:cubicBezTo>
                  <a:pt x="2512771" y="717567"/>
                  <a:pt x="2431205" y="805573"/>
                  <a:pt x="2328174" y="902165"/>
                </a:cubicBezTo>
                <a:cubicBezTo>
                  <a:pt x="2225143" y="998757"/>
                  <a:pt x="2122112" y="1116813"/>
                  <a:pt x="1993323" y="1211258"/>
                </a:cubicBezTo>
                <a:cubicBezTo>
                  <a:pt x="1864534" y="1305703"/>
                  <a:pt x="1701401" y="1389415"/>
                  <a:pt x="1555441" y="1468835"/>
                </a:cubicBezTo>
                <a:cubicBezTo>
                  <a:pt x="1409481" y="1548255"/>
                  <a:pt x="1269959" y="1608356"/>
                  <a:pt x="1117559" y="1687776"/>
                </a:cubicBezTo>
                <a:cubicBezTo>
                  <a:pt x="965159" y="1767196"/>
                  <a:pt x="808466" y="1906716"/>
                  <a:pt x="641041" y="1945353"/>
                </a:cubicBezTo>
                <a:cubicBezTo>
                  <a:pt x="473616" y="1983990"/>
                  <a:pt x="216038" y="1956086"/>
                  <a:pt x="113007" y="1919596"/>
                </a:cubicBezTo>
                <a:cubicBezTo>
                  <a:pt x="9976" y="1883106"/>
                  <a:pt x="25001" y="1795100"/>
                  <a:pt x="22855" y="1726413"/>
                </a:cubicBezTo>
                <a:cubicBezTo>
                  <a:pt x="20709" y="1657726"/>
                  <a:pt x="-52271" y="1601917"/>
                  <a:pt x="74371" y="1533230"/>
                </a:cubicBezTo>
                <a:close/>
              </a:path>
            </a:pathLst>
          </a:custGeom>
          <a:noFill/>
          <a:ln w="57150">
            <a:solidFill>
              <a:srgbClr val="00D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772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¿Qué es una red neuronal artificial?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7450" y="1840914"/>
            <a:ext cx="6792161" cy="376139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5155" y="2228984"/>
            <a:ext cx="139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b="1" dirty="0" smtClean="0"/>
              <a:t>Entradas</a:t>
            </a:r>
            <a:endParaRPr lang="es-ES" sz="2400" b="1" dirty="0"/>
          </a:p>
        </p:txBody>
      </p:sp>
      <p:sp>
        <p:nvSpPr>
          <p:cNvPr id="7" name="Forma libre 6"/>
          <p:cNvSpPr/>
          <p:nvPr/>
        </p:nvSpPr>
        <p:spPr>
          <a:xfrm>
            <a:off x="2073499" y="1623692"/>
            <a:ext cx="3966693" cy="952083"/>
          </a:xfrm>
          <a:custGeom>
            <a:avLst/>
            <a:gdLst>
              <a:gd name="connsiteX0" fmla="*/ 0 w 3966693"/>
              <a:gd name="connsiteY0" fmla="*/ 617232 h 952083"/>
              <a:gd name="connsiteX1" fmla="*/ 978794 w 3966693"/>
              <a:gd name="connsiteY1" fmla="*/ 578595 h 952083"/>
              <a:gd name="connsiteX2" fmla="*/ 1687132 w 3966693"/>
              <a:gd name="connsiteY2" fmla="*/ 127835 h 952083"/>
              <a:gd name="connsiteX3" fmla="*/ 3361386 w 3966693"/>
              <a:gd name="connsiteY3" fmla="*/ 63440 h 952083"/>
              <a:gd name="connsiteX4" fmla="*/ 3966693 w 3966693"/>
              <a:gd name="connsiteY4" fmla="*/ 952083 h 95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6693" h="952083">
                <a:moveTo>
                  <a:pt x="0" y="617232"/>
                </a:moveTo>
                <a:cubicBezTo>
                  <a:pt x="348802" y="638696"/>
                  <a:pt x="697605" y="660161"/>
                  <a:pt x="978794" y="578595"/>
                </a:cubicBezTo>
                <a:cubicBezTo>
                  <a:pt x="1259983" y="497029"/>
                  <a:pt x="1290033" y="213694"/>
                  <a:pt x="1687132" y="127835"/>
                </a:cubicBezTo>
                <a:cubicBezTo>
                  <a:pt x="2084231" y="41976"/>
                  <a:pt x="2981459" y="-73935"/>
                  <a:pt x="3361386" y="63440"/>
                </a:cubicBezTo>
                <a:cubicBezTo>
                  <a:pt x="3741313" y="200815"/>
                  <a:pt x="3854003" y="576449"/>
                  <a:pt x="3966693" y="952083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>
            <a:off x="2073498" y="2054148"/>
            <a:ext cx="2738381" cy="349672"/>
          </a:xfrm>
          <a:custGeom>
            <a:avLst/>
            <a:gdLst>
              <a:gd name="connsiteX0" fmla="*/ 0 w 2841412"/>
              <a:gd name="connsiteY0" fmla="*/ 302686 h 349672"/>
              <a:gd name="connsiteX1" fmla="*/ 1133340 w 2841412"/>
              <a:gd name="connsiteY1" fmla="*/ 328444 h 349672"/>
              <a:gd name="connsiteX2" fmla="*/ 2163650 w 2841412"/>
              <a:gd name="connsiteY2" fmla="*/ 32229 h 349672"/>
              <a:gd name="connsiteX3" fmla="*/ 2768957 w 2841412"/>
              <a:gd name="connsiteY3" fmla="*/ 6472 h 349672"/>
              <a:gd name="connsiteX4" fmla="*/ 2807594 w 2841412"/>
              <a:gd name="connsiteY4" fmla="*/ 19351 h 3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1412" h="349672">
                <a:moveTo>
                  <a:pt x="0" y="302686"/>
                </a:moveTo>
                <a:cubicBezTo>
                  <a:pt x="386366" y="338103"/>
                  <a:pt x="772732" y="373520"/>
                  <a:pt x="1133340" y="328444"/>
                </a:cubicBezTo>
                <a:cubicBezTo>
                  <a:pt x="1493948" y="283368"/>
                  <a:pt x="1891047" y="85891"/>
                  <a:pt x="2163650" y="32229"/>
                </a:cubicBezTo>
                <a:cubicBezTo>
                  <a:pt x="2436253" y="-21433"/>
                  <a:pt x="2661633" y="8618"/>
                  <a:pt x="2768957" y="6472"/>
                </a:cubicBezTo>
                <a:cubicBezTo>
                  <a:pt x="2876281" y="4326"/>
                  <a:pt x="2841937" y="11838"/>
                  <a:pt x="2807594" y="19351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libre 8"/>
          <p:cNvSpPr/>
          <p:nvPr/>
        </p:nvSpPr>
        <p:spPr>
          <a:xfrm>
            <a:off x="2073498" y="2537138"/>
            <a:ext cx="940158" cy="360608"/>
          </a:xfrm>
          <a:custGeom>
            <a:avLst/>
            <a:gdLst>
              <a:gd name="connsiteX0" fmla="*/ 0 w 1017431"/>
              <a:gd name="connsiteY0" fmla="*/ 0 h 360608"/>
              <a:gd name="connsiteX1" fmla="*/ 605307 w 1017431"/>
              <a:gd name="connsiteY1" fmla="*/ 128789 h 360608"/>
              <a:gd name="connsiteX2" fmla="*/ 1017431 w 1017431"/>
              <a:gd name="connsiteY2" fmla="*/ 360608 h 360608"/>
              <a:gd name="connsiteX3" fmla="*/ 1017431 w 1017431"/>
              <a:gd name="connsiteY3" fmla="*/ 360608 h 36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431" h="360608">
                <a:moveTo>
                  <a:pt x="0" y="0"/>
                </a:moveTo>
                <a:cubicBezTo>
                  <a:pt x="217867" y="34344"/>
                  <a:pt x="435735" y="68688"/>
                  <a:pt x="605307" y="128789"/>
                </a:cubicBezTo>
                <a:cubicBezTo>
                  <a:pt x="774879" y="188890"/>
                  <a:pt x="1017431" y="360608"/>
                  <a:pt x="1017431" y="360608"/>
                </a:cubicBezTo>
                <a:lnTo>
                  <a:pt x="1017431" y="360608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 9"/>
          <p:cNvSpPr/>
          <p:nvPr/>
        </p:nvSpPr>
        <p:spPr>
          <a:xfrm>
            <a:off x="2073497" y="2730321"/>
            <a:ext cx="914402" cy="772733"/>
          </a:xfrm>
          <a:custGeom>
            <a:avLst/>
            <a:gdLst>
              <a:gd name="connsiteX0" fmla="*/ 0 w 978795"/>
              <a:gd name="connsiteY0" fmla="*/ 0 h 772733"/>
              <a:gd name="connsiteX1" fmla="*/ 656823 w 978795"/>
              <a:gd name="connsiteY1" fmla="*/ 373487 h 772733"/>
              <a:gd name="connsiteX2" fmla="*/ 978795 w 978795"/>
              <a:gd name="connsiteY2" fmla="*/ 772733 h 77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795" h="772733">
                <a:moveTo>
                  <a:pt x="0" y="0"/>
                </a:moveTo>
                <a:cubicBezTo>
                  <a:pt x="246845" y="122349"/>
                  <a:pt x="493691" y="244698"/>
                  <a:pt x="656823" y="373487"/>
                </a:cubicBezTo>
                <a:cubicBezTo>
                  <a:pt x="819955" y="502276"/>
                  <a:pt x="899375" y="637504"/>
                  <a:pt x="978795" y="772733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 10"/>
          <p:cNvSpPr/>
          <p:nvPr/>
        </p:nvSpPr>
        <p:spPr>
          <a:xfrm>
            <a:off x="2073497" y="2949255"/>
            <a:ext cx="2601533" cy="2783820"/>
          </a:xfrm>
          <a:custGeom>
            <a:avLst/>
            <a:gdLst>
              <a:gd name="connsiteX0" fmla="*/ 0 w 2743200"/>
              <a:gd name="connsiteY0" fmla="*/ 0 h 2783813"/>
              <a:gd name="connsiteX1" fmla="*/ 476518 w 2743200"/>
              <a:gd name="connsiteY1" fmla="*/ 1390918 h 2783813"/>
              <a:gd name="connsiteX2" fmla="*/ 1596980 w 2743200"/>
              <a:gd name="connsiteY2" fmla="*/ 2704563 h 2783813"/>
              <a:gd name="connsiteX3" fmla="*/ 2743200 w 2743200"/>
              <a:gd name="connsiteY3" fmla="*/ 2524259 h 278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783813">
                <a:moveTo>
                  <a:pt x="0" y="0"/>
                </a:moveTo>
                <a:cubicBezTo>
                  <a:pt x="105177" y="470079"/>
                  <a:pt x="210355" y="940158"/>
                  <a:pt x="476518" y="1390918"/>
                </a:cubicBezTo>
                <a:cubicBezTo>
                  <a:pt x="742681" y="1841678"/>
                  <a:pt x="1219200" y="2515673"/>
                  <a:pt x="1596980" y="2704563"/>
                </a:cubicBezTo>
                <a:cubicBezTo>
                  <a:pt x="1974760" y="2893453"/>
                  <a:pt x="2358980" y="2708856"/>
                  <a:pt x="2743200" y="2524259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9929611" y="5290871"/>
            <a:ext cx="139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b="1" dirty="0" smtClean="0"/>
              <a:t>Salidas</a:t>
            </a:r>
            <a:endParaRPr lang="es-ES" sz="2400" b="1" dirty="0"/>
          </a:p>
        </p:txBody>
      </p:sp>
      <p:sp>
        <p:nvSpPr>
          <p:cNvPr id="13" name="Forma libre 12"/>
          <p:cNvSpPr/>
          <p:nvPr/>
        </p:nvSpPr>
        <p:spPr>
          <a:xfrm>
            <a:off x="9710670" y="3322510"/>
            <a:ext cx="1022653" cy="1841918"/>
          </a:xfrm>
          <a:custGeom>
            <a:avLst/>
            <a:gdLst>
              <a:gd name="connsiteX0" fmla="*/ 0 w 1022653"/>
              <a:gd name="connsiteY0" fmla="*/ 103270 h 1841918"/>
              <a:gd name="connsiteX1" fmla="*/ 708338 w 1022653"/>
              <a:gd name="connsiteY1" fmla="*/ 77513 h 1841918"/>
              <a:gd name="connsiteX2" fmla="*/ 1004553 w 1022653"/>
              <a:gd name="connsiteY2" fmla="*/ 966155 h 1841918"/>
              <a:gd name="connsiteX3" fmla="*/ 991674 w 1022653"/>
              <a:gd name="connsiteY3" fmla="*/ 1841918 h 1841918"/>
              <a:gd name="connsiteX4" fmla="*/ 991674 w 1022653"/>
              <a:gd name="connsiteY4" fmla="*/ 1841918 h 184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2653" h="1841918">
                <a:moveTo>
                  <a:pt x="0" y="103270"/>
                </a:moveTo>
                <a:cubicBezTo>
                  <a:pt x="270456" y="18484"/>
                  <a:pt x="540913" y="-66301"/>
                  <a:pt x="708338" y="77513"/>
                </a:cubicBezTo>
                <a:cubicBezTo>
                  <a:pt x="875763" y="221327"/>
                  <a:pt x="957330" y="672088"/>
                  <a:pt x="1004553" y="966155"/>
                </a:cubicBezTo>
                <a:cubicBezTo>
                  <a:pt x="1051776" y="1260222"/>
                  <a:pt x="991674" y="1841918"/>
                  <a:pt x="991674" y="1841918"/>
                </a:cubicBezTo>
                <a:lnTo>
                  <a:pt x="991674" y="18419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09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Resultados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134" t="11189" r="7464" b="9721"/>
          <a:stretch/>
        </p:blipFill>
        <p:spPr>
          <a:xfrm>
            <a:off x="950890" y="1262129"/>
            <a:ext cx="10290220" cy="520306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017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Resultados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605" t="11385" r="6514" b="8938"/>
          <a:stretch/>
        </p:blipFill>
        <p:spPr>
          <a:xfrm>
            <a:off x="860738" y="1262128"/>
            <a:ext cx="10470524" cy="52417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33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¿Qué es una red neuronal artificial?</a:t>
            </a:r>
            <a:endParaRPr lang="es-ES" dirty="0"/>
          </a:p>
        </p:txBody>
      </p:sp>
      <p:sp>
        <p:nvSpPr>
          <p:cNvPr id="3" name="Elipse 2"/>
          <p:cNvSpPr/>
          <p:nvPr/>
        </p:nvSpPr>
        <p:spPr>
          <a:xfrm>
            <a:off x="3799268" y="2125014"/>
            <a:ext cx="3889420" cy="3889419"/>
          </a:xfrm>
          <a:prstGeom prst="ellipse">
            <a:avLst/>
          </a:prstGeom>
          <a:noFill/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36373" y="1996225"/>
            <a:ext cx="77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x</a:t>
            </a:r>
            <a:r>
              <a:rPr lang="es-UY" sz="3200" i="1" baseline="-25000" dirty="0" smtClean="0"/>
              <a:t>1</a:t>
            </a:r>
            <a:endParaRPr lang="es-ES" sz="3200" i="1" baseline="-25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236373" y="2886537"/>
            <a:ext cx="77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x</a:t>
            </a:r>
            <a:r>
              <a:rPr lang="es-UY" sz="3200" i="1" baseline="-25000" dirty="0" smtClean="0"/>
              <a:t>2</a:t>
            </a:r>
            <a:endParaRPr lang="es-ES" sz="3200" i="1" baseline="-25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36373" y="5178976"/>
            <a:ext cx="77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err="1" smtClean="0"/>
              <a:t>x</a:t>
            </a:r>
            <a:r>
              <a:rPr lang="es-UY" sz="3200" i="1" baseline="-25000" dirty="0" err="1" smtClean="0"/>
              <a:t>n</a:t>
            </a:r>
            <a:endParaRPr lang="es-ES" sz="3200" i="1" baseline="-25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043967" y="3773511"/>
            <a:ext cx="354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b="1" i="1" dirty="0" smtClean="0"/>
              <a:t>f(</a:t>
            </a:r>
            <a:r>
              <a:rPr lang="es-UY" sz="2800" b="1" i="1" dirty="0" smtClean="0">
                <a:solidFill>
                  <a:srgbClr val="0070C0"/>
                </a:solidFill>
              </a:rPr>
              <a:t>w</a:t>
            </a:r>
            <a:r>
              <a:rPr lang="es-UY" sz="2800" b="1" i="1" baseline="-25000" dirty="0" smtClean="0">
                <a:solidFill>
                  <a:srgbClr val="0070C0"/>
                </a:solidFill>
              </a:rPr>
              <a:t>1</a:t>
            </a:r>
            <a:r>
              <a:rPr lang="es-UY" sz="2800" b="1" i="1" dirty="0" smtClean="0"/>
              <a:t>x</a:t>
            </a:r>
            <a:r>
              <a:rPr lang="es-UY" sz="2800" b="1" i="1" baseline="-25000" dirty="0" smtClean="0"/>
              <a:t>1</a:t>
            </a:r>
            <a:r>
              <a:rPr lang="es-UY" sz="2800" b="1" i="1" dirty="0" smtClean="0"/>
              <a:t>,</a:t>
            </a:r>
            <a:r>
              <a:rPr lang="es-UY" sz="2800" b="1" i="1" dirty="0" smtClean="0">
                <a:solidFill>
                  <a:srgbClr val="0070C0"/>
                </a:solidFill>
              </a:rPr>
              <a:t>w</a:t>
            </a:r>
            <a:r>
              <a:rPr lang="es-UY" sz="2800" b="1" i="1" baseline="-25000" dirty="0" smtClean="0">
                <a:solidFill>
                  <a:srgbClr val="0070C0"/>
                </a:solidFill>
              </a:rPr>
              <a:t>2</a:t>
            </a:r>
            <a:r>
              <a:rPr lang="es-UY" sz="2800" b="1" i="1" dirty="0" smtClean="0"/>
              <a:t>x</a:t>
            </a:r>
            <a:r>
              <a:rPr lang="es-UY" sz="2800" b="1" i="1" baseline="-25000" dirty="0" smtClean="0"/>
              <a:t>2</a:t>
            </a:r>
            <a:r>
              <a:rPr lang="es-UY" sz="2800" b="1" i="1" dirty="0" smtClean="0"/>
              <a:t>,…,</a:t>
            </a:r>
            <a:r>
              <a:rPr lang="es-UY" sz="2800" b="1" i="1" dirty="0" err="1" smtClean="0">
                <a:solidFill>
                  <a:srgbClr val="0070C0"/>
                </a:solidFill>
              </a:rPr>
              <a:t>w</a:t>
            </a:r>
            <a:r>
              <a:rPr lang="es-UY" sz="2800" b="1" i="1" baseline="-25000" dirty="0" err="1" smtClean="0">
                <a:solidFill>
                  <a:srgbClr val="0070C0"/>
                </a:solidFill>
              </a:rPr>
              <a:t>n</a:t>
            </a:r>
            <a:r>
              <a:rPr lang="es-UY" sz="2800" b="1" i="1" dirty="0" err="1" smtClean="0"/>
              <a:t>x</a:t>
            </a:r>
            <a:r>
              <a:rPr lang="es-UY" sz="2800" b="1" i="1" baseline="-25000" dirty="0" err="1" smtClean="0"/>
              <a:t>n</a:t>
            </a:r>
            <a:r>
              <a:rPr lang="es-UY" sz="2800" b="1" i="1" dirty="0" err="1" smtClean="0"/>
              <a:t>,</a:t>
            </a:r>
            <a:r>
              <a:rPr lang="es-UY" sz="2800" b="1" i="1" dirty="0" err="1" smtClean="0">
                <a:solidFill>
                  <a:srgbClr val="00B050"/>
                </a:solidFill>
              </a:rPr>
              <a:t>b</a:t>
            </a:r>
            <a:r>
              <a:rPr lang="es-UY" sz="2800" b="1" i="1" dirty="0" smtClean="0"/>
              <a:t>)</a:t>
            </a:r>
            <a:endParaRPr lang="es-ES" sz="2800" b="1" i="1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455313" y="3992451"/>
            <a:ext cx="0" cy="94015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665928" y="1411450"/>
            <a:ext cx="77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>
                <a:solidFill>
                  <a:srgbClr val="00B050"/>
                </a:solidFill>
              </a:rPr>
              <a:t>b</a:t>
            </a:r>
            <a:endParaRPr lang="es-ES" sz="3200" i="1" dirty="0">
              <a:solidFill>
                <a:srgbClr val="00B050"/>
              </a:solidFill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3052294" y="1703837"/>
            <a:ext cx="1481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533363" y="1718630"/>
            <a:ext cx="643944" cy="569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957591" y="2331074"/>
            <a:ext cx="1925389" cy="1004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925393" y="3335626"/>
            <a:ext cx="1873875" cy="437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1925393" y="4649273"/>
            <a:ext cx="1925389" cy="91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7688688" y="4112185"/>
            <a:ext cx="1481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9478851" y="3773511"/>
            <a:ext cx="77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y</a:t>
            </a:r>
            <a:endParaRPr lang="es-ES" sz="3200" i="1" baseline="-250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/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¿Qué es una red neuronal artificial?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/>
          <a:stretch/>
        </p:blipFill>
        <p:spPr>
          <a:xfrm>
            <a:off x="2076857" y="1558344"/>
            <a:ext cx="8038286" cy="4754368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244699" y="6323527"/>
            <a:ext cx="59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57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Presentación del problema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5859885" y="2288612"/>
            <a:ext cx="2472744" cy="2472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236372" y="2266684"/>
            <a:ext cx="3979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Velocidad de viento</a:t>
            </a:r>
            <a:endParaRPr lang="es-ES" sz="3200" i="1" baseline="-25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36372" y="3156996"/>
            <a:ext cx="3979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Desviación estándar </a:t>
            </a:r>
            <a:endParaRPr lang="es-ES" sz="3200" i="1" baseline="-25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236372" y="4094405"/>
            <a:ext cx="3425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Temperatura</a:t>
            </a:r>
            <a:endParaRPr lang="es-ES" sz="3200" i="1" baseline="-250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4662151" y="2562896"/>
            <a:ext cx="1197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855334" y="3464417"/>
            <a:ext cx="10174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760631" y="4417453"/>
            <a:ext cx="2099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9530363" y="3156995"/>
            <a:ext cx="1931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i="1" dirty="0" smtClean="0"/>
              <a:t>Potencia</a:t>
            </a:r>
            <a:endParaRPr lang="es-ES" sz="3200" i="1" baseline="-25000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8332629" y="3464417"/>
            <a:ext cx="10174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2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Presentación del problema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524" t="10502" r="5342" b="10380"/>
          <a:stretch/>
        </p:blipFill>
        <p:spPr>
          <a:xfrm>
            <a:off x="618186" y="1690688"/>
            <a:ext cx="5756857" cy="41598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563932" y="2062466"/>
            <a:ext cx="562806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Filtros:</a:t>
            </a:r>
          </a:p>
          <a:p>
            <a:endParaRPr lang="es-UY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300" dirty="0" smtClean="0"/>
              <a:t>Datos incompletos para todas la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300" dirty="0" smtClean="0"/>
              <a:t>Estado del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300" dirty="0" smtClean="0"/>
              <a:t>Consigna de potencia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300" dirty="0" smtClean="0"/>
              <a:t>Viento mayor a 4,5m/s.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300" dirty="0" smtClean="0"/>
              <a:t>Potencia mayor a 300kW.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UY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300" dirty="0" smtClean="0"/>
              <a:t>Filtro de banda envolvente</a:t>
            </a:r>
            <a:r>
              <a:rPr lang="es-UY" dirty="0"/>
              <a:t>	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/>
              <a:t>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12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Entrenamiento del modelo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585" t="10501" r="5136" b="10135"/>
          <a:stretch/>
        </p:blipFill>
        <p:spPr>
          <a:xfrm>
            <a:off x="2683575" y="1390919"/>
            <a:ext cx="6824849" cy="50485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/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20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Predicción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37" t="9522" r="3281" b="8665"/>
          <a:stretch/>
        </p:blipFill>
        <p:spPr>
          <a:xfrm>
            <a:off x="2310759" y="1300766"/>
            <a:ext cx="7570482" cy="55572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/>
              <a:t>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78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86" t="11482" r="4311" b="9155"/>
          <a:stretch/>
        </p:blipFill>
        <p:spPr>
          <a:xfrm>
            <a:off x="2428218" y="1429556"/>
            <a:ext cx="7361547" cy="53962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Comparación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44699" y="6323527"/>
            <a:ext cx="59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/>
              <a:t>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575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149</Words>
  <Application>Microsoft Office PowerPoint</Application>
  <PresentationFormat>Panorámica</PresentationFormat>
  <Paragraphs>66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Modelado de sistemas de control y producción de aerogeneradores utilizando algoritmos de inteligencia artificial basados en redes neuronales. </vt:lpstr>
      <vt:lpstr>¿Qué es una red neuronal artificial?</vt:lpstr>
      <vt:lpstr>¿Qué es una red neuronal artificial?</vt:lpstr>
      <vt:lpstr>¿Qué es una red neuronal artificial?</vt:lpstr>
      <vt:lpstr>Presentación del problema</vt:lpstr>
      <vt:lpstr>Presentación del problema</vt:lpstr>
      <vt:lpstr>Entrenamiento del modelo</vt:lpstr>
      <vt:lpstr>Predicción</vt:lpstr>
      <vt:lpstr>Comparación</vt:lpstr>
      <vt:lpstr>Comparación</vt:lpstr>
      <vt:lpstr>Resultados</vt:lpstr>
      <vt:lpstr>Resultados</vt:lpstr>
      <vt:lpstr>Modelado de ángulo de pala</vt:lpstr>
      <vt:lpstr>Modelado del pitch</vt:lpstr>
      <vt:lpstr>Modelado del pitch</vt:lpstr>
      <vt:lpstr>Entrenamiento del modelo</vt:lpstr>
      <vt:lpstr>Predicción</vt:lpstr>
      <vt:lpstr>Comparación</vt:lpstr>
      <vt:lpstr>Predicción</vt:lpstr>
      <vt:lpstr>Resultados</vt:lpstr>
      <vt:lpstr>Resultados</vt:lpstr>
    </vt:vector>
  </TitlesOfParts>
  <Company>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sistema de control y producción de aerogeneradores utilizando algoritmos de inteligencia artificial basados en redes neuronales.</dc:title>
  <dc:creator>Rodriguez Fernandez, Julian Alfonso</dc:creator>
  <cp:lastModifiedBy>Rodriguez Fernandez, Julian Alfonso</cp:lastModifiedBy>
  <cp:revision>20</cp:revision>
  <dcterms:created xsi:type="dcterms:W3CDTF">2020-04-01T14:53:31Z</dcterms:created>
  <dcterms:modified xsi:type="dcterms:W3CDTF">2020-04-01T19:54:26Z</dcterms:modified>
</cp:coreProperties>
</file>