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3" r:id="rId19"/>
    <p:sldId id="270" r:id="rId20"/>
    <p:sldId id="271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33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D264-0AF9-4233-95F9-D0F5D5A81736}" type="datetimeFigureOut">
              <a:rPr lang="en-AU" smtClean="0"/>
              <a:t>21/04/2018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7C10-E24A-41C4-9052-9F8446AEFB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21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otnet-samples/blob/master/Microsoft.Diagnostics.Runtime/CLRMD/docs/GettingStarted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otnet/coreclr/blob/master/Documentation/botr/dac-notes.md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It’s good you’re here. It’s still time to </a:t>
            </a:r>
            <a:r>
              <a:rPr lang="en-AU"/>
              <a:t>leave!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51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741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I’ve renamed procdump64.exe to procdump.exe and added it to my PATH</a:t>
            </a: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Samples are available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54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 the Console manually and look at meaningless exception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 chance vs 2nd chance exception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dump: point to Exception of interest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command can be used for BSOD, high chance you’ll get a driver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onsolas" panose="020B0609020204030204" pitchFamily="49" charset="0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app: https://github.com/gabrielweyer/blog-samples/tree/master/windbg-brownbag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74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Relic did not track failing requests,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Apdex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went UP during the outage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runaway2 =&gt; see if one thread very busy, heavy computation. Slow response times can be due to the worker doing lots of things.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onsolas" panose="020B0609020204030204" pitchFamily="49" charset="0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app: https://github.com/gabrielweyer/blog-samples/tree/master/windbg-brownbag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915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774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009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app: https://github.com/gabrielweyer/blog-samples/tree/master/windbg-static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Blog: https://gabrielweyer.github.io/2018/03/09/windbg-1-static-root/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69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memory footprint is not always a problem. Pooling, upfront allocation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OOM on the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idea why?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https://blogs.msdn.microsoft.com/tess/2009/08/10/why-do-i-see-executionengineexception-stackoverflowexception-and-outofmemoryexception-on-the-heap-when-debugging-net-applications/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61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969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65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Jk</a:t>
            </a:r>
            <a:r>
              <a:rPr lang="en-AU" dirty="0"/>
              <a:t>, feel free to interrupt me anytime if there is something you don’t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719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956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WinDbg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hard, it’s a big topic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feel afraid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07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Services have debugging tools: D:\devtools\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can’t avoid an outage when writing a dump in an App Service because user does not have the permission to call </a:t>
            </a:r>
            <a:r>
              <a:rPr lang="en-AU" b="1" dirty="0" err="1"/>
              <a:t>PssCaptureSnapshot</a:t>
            </a:r>
            <a:endParaRPr lang="en-AU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memory especially when cloning process.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b="1" kern="120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Treat memory dump as PII </a:t>
            </a:r>
            <a:r>
              <a:rPr lang="en-AU" sz="1200" b="0" kern="1200" dirty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(session, HTTP Request – headers, cookies…)</a:t>
            </a:r>
            <a:endParaRPr lang="en-AU" sz="1200" b="1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15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a memory dump is not enough.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attention to the next three slides, I’ll let you know when you can play Candy Crush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75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the star in the top-left corner, as long as it’s there you have to listen to 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WinDbg only deals with native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 managed code requires special knowledge of managed objects […]: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have various kinds of header information in addition to the data itself.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may move in memory as the garbage collector does its work. […]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debugger must be able to distinguish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AppDomains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assemblies.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DAC run some of the same algorithms that the execution engine itself runs.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you to analyse a dump without having the matching .NET Framework installed.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M</a:t>
            </a:r>
            <a:r>
              <a:rPr lang="en-AU" dirty="0"/>
              <a:t>ulti-language </a:t>
            </a:r>
            <a:r>
              <a:rPr lang="en-AU" b="1" dirty="0"/>
              <a:t>S</a:t>
            </a:r>
            <a:r>
              <a:rPr lang="en-AU" dirty="0"/>
              <a:t>tandard </a:t>
            </a:r>
            <a:r>
              <a:rPr lang="en-AU" b="1" dirty="0"/>
              <a:t>C</a:t>
            </a:r>
            <a:r>
              <a:rPr lang="en-AU" dirty="0"/>
              <a:t>ommon </a:t>
            </a:r>
            <a:r>
              <a:rPr lang="en-AU" b="1" dirty="0"/>
              <a:t>O</a:t>
            </a:r>
            <a:r>
              <a:rPr lang="en-AU" dirty="0"/>
              <a:t>bject </a:t>
            </a:r>
            <a:r>
              <a:rPr lang="en-AU" b="1" dirty="0"/>
              <a:t>R</a:t>
            </a:r>
            <a:r>
              <a:rPr lang="en-AU" dirty="0"/>
              <a:t>untime </a:t>
            </a:r>
            <a:r>
              <a:rPr lang="en-AU" b="1" dirty="0"/>
              <a:t>L</a:t>
            </a:r>
            <a:r>
              <a:rPr lang="en-AU" dirty="0"/>
              <a:t>ibrary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https://github.com/Microsoft/dotnet-samples/blob/master/Microsoft.Diagnostics.Runtime/CLRMD/docs/GettingStarted.md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https://github.com/dotnet/coreclr/blob/master/Documentation/botr/dac-notes.md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41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</a:t>
            </a:r>
            <a:r>
              <a:rPr lang="en-AU" sz="1200" b="1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AssemblyInformationalVersionAttribute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need to identify a build /  commit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Except if .NET Core that you’re deploying to a non Windows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Then 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https://stackoverflow.com/a/28980070/57369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https://github.com/dotnet/core/blob/master/Documentation/diagnostics/portable_pdb.md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build retention on different branches.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extract the DLLs from the dump (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SaveModule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but it’s not ideal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80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using non-store version, save the workspace.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 vs WDK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71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(Open Crash Dump…)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Ctrl+D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non-store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02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47C10-E24A-41C4-9052-9F8446AEFBC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86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perfview/releases" TargetMode="External"/><Relationship Id="rId3" Type="http://schemas.openxmlformats.org/officeDocument/2006/relationships/hyperlink" Target="https://www.microsoft.com/en-au/store/p/windbg-preview/9pgjgd53tn86" TargetMode="External"/><Relationship Id="rId7" Type="http://schemas.openxmlformats.org/officeDocument/2006/relationships/hyperlink" Target="https://www.microsoft.com/en-us/download/details.aspx?id=4992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en-us/download/details.aspx?id=53304" TargetMode="External"/><Relationship Id="rId5" Type="http://schemas.openxmlformats.org/officeDocument/2006/relationships/hyperlink" Target="http://www.stevestechspot.com/default.aspx" TargetMode="External"/><Relationship Id="rId4" Type="http://schemas.openxmlformats.org/officeDocument/2006/relationships/hyperlink" Target="https://msdn.microsoft.com/en-us/windows/hardware/hh852365.aspx" TargetMode="External"/><Relationship Id="rId9" Type="http://schemas.openxmlformats.org/officeDocument/2006/relationships/hyperlink" Target="https://docs.microsoft.com/en-us/sysinternals/downloads/procdum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dotmemory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products/dotnet-development/ants-performance-profiler/" TargetMode="External"/><Relationship Id="rId5" Type="http://schemas.openxmlformats.org/officeDocument/2006/relationships/hyperlink" Target="https://www.jetbrains.com/dotnet/" TargetMode="External"/><Relationship Id="rId4" Type="http://schemas.openxmlformats.org/officeDocument/2006/relationships/hyperlink" Target="https://www.jetbrains.com/profil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weyer/nuggets/blob/master/windbg/README.m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472F-C1A7-4351-9343-F213BF21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9600" dirty="0"/>
              <a:t>WinDbg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784B2-2617-4248-9547-5C2014E3D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Not for the faint-hearted</a:t>
            </a:r>
          </a:p>
        </p:txBody>
      </p:sp>
    </p:spTree>
    <p:extLst>
      <p:ext uri="{BB962C8B-B14F-4D97-AF65-F5344CB8AC3E}">
        <p14:creationId xmlns:p14="http://schemas.microsoft.com/office/powerpoint/2010/main" val="206460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SOSEX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.load SOSEX</a:t>
            </a:r>
          </a:p>
          <a:p>
            <a:r>
              <a:rPr lang="en-AU" sz="2400" dirty="0">
                <a:effectLst/>
              </a:rPr>
              <a:t>MEX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.load MEX</a:t>
            </a:r>
          </a:p>
          <a:p>
            <a:pPr marL="0" indent="0">
              <a:buNone/>
            </a:pPr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In WinDbg Preview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load E:\path-to-your-extensions\x86\extension-name.dll</a:t>
            </a:r>
          </a:p>
          <a:p>
            <a:r>
              <a:rPr lang="en-US" sz="2400" dirty="0">
                <a:effectLst/>
              </a:rPr>
              <a:t>List extension commands </a:t>
            </a:r>
            <a:r>
              <a:rPr lang="en-US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!&lt;extension-name&gt;.help</a:t>
            </a:r>
            <a:endParaRPr lang="en-AU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1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Diagnose with WinDbg?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1485563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Crashes</a:t>
            </a:r>
          </a:p>
          <a:p>
            <a:r>
              <a:rPr lang="en-AU" sz="2400" dirty="0">
                <a:effectLst/>
              </a:rPr>
              <a:t>Hangs</a:t>
            </a:r>
          </a:p>
          <a:p>
            <a:r>
              <a:rPr lang="en-AU" sz="2400" dirty="0">
                <a:effectLst/>
              </a:rPr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362740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Crashes - console app, Worker...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effectLst/>
              </a:rPr>
              <a:t>Symptoms</a:t>
            </a:r>
            <a:r>
              <a:rPr lang="en-AU" sz="2400" dirty="0">
                <a:effectLst/>
              </a:rPr>
              <a:t> an app / worker dies on you, quite often on </a:t>
            </a:r>
            <a:r>
              <a:rPr lang="en-AU" sz="2400" dirty="0" err="1">
                <a:effectLst/>
              </a:rPr>
              <a:t>startup</a:t>
            </a:r>
            <a:endParaRPr lang="en-AU" sz="2400" dirty="0">
              <a:effectLst/>
            </a:endParaRPr>
          </a:p>
          <a:p>
            <a:pPr marL="0" indent="0">
              <a:buNone/>
            </a:pPr>
            <a:endParaRPr lang="en-AU" sz="2400" dirty="0">
              <a:effectLst/>
            </a:endParaRPr>
          </a:p>
          <a:p>
            <a:pPr marL="0" indent="0">
              <a:buNone/>
            </a:pPr>
            <a:r>
              <a:rPr lang="en-AU" sz="2400" dirty="0">
                <a:effectLst/>
              </a:rPr>
              <a:t>Capture the crash:</a:t>
            </a:r>
          </a:p>
          <a:p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procdump.exe -e -ma -x C:\dumps .\CrashConsole.exe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-e</a:t>
            </a:r>
            <a:r>
              <a:rPr lang="en-AU" sz="2000" dirty="0">
                <a:effectLst/>
              </a:rPr>
              <a:t> Write a dump when the process encounters an unhandled exception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-x</a:t>
            </a:r>
            <a:r>
              <a:rPr lang="en-AU" sz="2000" dirty="0">
                <a:effectLst/>
              </a:rPr>
              <a:t> Launch the specified image with optional arguments</a:t>
            </a:r>
          </a:p>
          <a:p>
            <a:pPr marL="0" indent="0">
              <a:buNone/>
            </a:pPr>
            <a:endParaRPr lang="en-AU" sz="22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AU" sz="2400" dirty="0">
                <a:effectLst/>
              </a:rPr>
              <a:t>Single command in </a:t>
            </a:r>
            <a:r>
              <a:rPr lang="en-AU" sz="2400" dirty="0" err="1">
                <a:effectLst/>
              </a:rPr>
              <a:t>WinDbg</a:t>
            </a:r>
            <a:r>
              <a:rPr lang="en-AU" sz="2400" dirty="0">
                <a:effectLst/>
              </a:rPr>
              <a:t>: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</a:t>
            </a:r>
            <a:r>
              <a:rPr lang="en-AU" sz="240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analyze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0717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 - ASP.NET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effectLst/>
              </a:rPr>
              <a:t>Symptoms</a:t>
            </a:r>
            <a:r>
              <a:rPr lang="en-AU" sz="2400" dirty="0">
                <a:effectLst/>
              </a:rPr>
              <a:t> very slow requests, increasing threads count. Problem fixes itself.</a:t>
            </a:r>
          </a:p>
          <a:p>
            <a:pPr lvl="1"/>
            <a:r>
              <a:rPr lang="en-AU" sz="2000" dirty="0">
                <a:effectLst/>
              </a:rPr>
              <a:t>Perf counters (not easy in SaaS)</a:t>
            </a:r>
          </a:p>
          <a:p>
            <a:pPr lvl="1"/>
            <a:r>
              <a:rPr lang="en-AU" sz="2000" dirty="0">
                <a:effectLst/>
              </a:rPr>
              <a:t>Might be missed by instrumentation</a:t>
            </a:r>
          </a:p>
          <a:p>
            <a:pPr marL="0" indent="0">
              <a:buNone/>
            </a:pPr>
            <a:endParaRPr lang="pt-BR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!mex.runaway2</a:t>
            </a:r>
          </a:p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mex.mthreads</a:t>
            </a:r>
            <a:endParaRPr lang="en-AU" sz="24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sos.SyncBlk</a:t>
            </a:r>
            <a:endParaRPr lang="en-AU" sz="24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endParaRPr lang="pt-BR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sz="2200" dirty="0">
              <a:effectLst/>
            </a:endParaRPr>
          </a:p>
          <a:p>
            <a:pPr marL="0" indent="0">
              <a:buNone/>
            </a:pPr>
            <a:endParaRPr lang="en-AU" sz="2400" dirty="0">
              <a:effectLst/>
            </a:endParaRPr>
          </a:p>
          <a:p>
            <a:pPr marL="0" indent="0">
              <a:buNone/>
            </a:pPr>
            <a:endParaRPr lang="en-AU" sz="22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161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 - ASP.NET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8"/>
            <a:ext cx="11189770" cy="1886254"/>
          </a:xfrm>
        </p:spPr>
        <p:txBody>
          <a:bodyPr anchor="t">
            <a:noAutofit/>
          </a:bodyPr>
          <a:lstStyle/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mex.aspxpagesext</a:t>
            </a:r>
            <a:endParaRPr lang="en-AU" sz="24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!mex.us</a:t>
            </a:r>
          </a:p>
          <a:p>
            <a:r>
              <a:rPr lang="en-AU" sz="2400" dirty="0">
                <a:highlight>
                  <a:srgbClr val="000000"/>
                </a:highlight>
              </a:rPr>
              <a:t>~&lt;thread-id&gt;e !</a:t>
            </a:r>
            <a:r>
              <a:rPr lang="en-AU" sz="2400" dirty="0" err="1">
                <a:highlight>
                  <a:srgbClr val="000000"/>
                </a:highlight>
              </a:rPr>
              <a:t>sos.CLRStack</a:t>
            </a:r>
            <a:endParaRPr lang="en-AU" sz="2400" dirty="0">
              <a:highlight>
                <a:srgbClr val="000000"/>
              </a:highlight>
            </a:endParaRPr>
          </a:p>
          <a:p>
            <a:endParaRPr lang="en-AU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 algn="ctr">
              <a:spcBef>
                <a:spcPts val="300"/>
              </a:spcBef>
              <a:spcAft>
                <a:spcPts val="300"/>
              </a:spcAft>
              <a:buNone/>
            </a:pPr>
            <a:endParaRPr lang="en-AU" sz="2400" dirty="0">
              <a:effectLst/>
            </a:endParaRPr>
          </a:p>
          <a:p>
            <a:pPr marL="0" indent="0">
              <a:buNone/>
            </a:pPr>
            <a:endParaRPr lang="en-AU" sz="2200" dirty="0">
              <a:effectLst/>
            </a:endParaRPr>
          </a:p>
          <a:p>
            <a:pPr marL="0" indent="0">
              <a:buNone/>
            </a:pPr>
            <a:endParaRPr lang="en-AU" sz="2400" dirty="0">
              <a:effectLst/>
            </a:endParaRPr>
          </a:p>
          <a:p>
            <a:pPr marL="0" indent="0">
              <a:buNone/>
            </a:pPr>
            <a:endParaRPr lang="en-AU" sz="22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31E72-4BC3-4031-B60C-D83F544789EF}"/>
              </a:ext>
            </a:extLst>
          </p:cNvPr>
          <p:cNvSpPr txBox="1"/>
          <p:nvPr/>
        </p:nvSpPr>
        <p:spPr>
          <a:xfrm>
            <a:off x="2659785" y="4356243"/>
            <a:ext cx="6872430" cy="21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</a:pPr>
            <a:r>
              <a:rPr lang="en-AU" sz="2400" cap="small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</a:rPr>
              <a:t>no deadlock in ASP.NET Core</a:t>
            </a:r>
          </a:p>
          <a:p>
            <a:pPr lvl="0" algn="ctr"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</a:pPr>
            <a:r>
              <a:rPr lang="en-AU" sz="2400" cap="small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</a:rPr>
              <a:t>because there is</a:t>
            </a:r>
          </a:p>
          <a:p>
            <a:pPr lvl="0" algn="ctr"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</a:pPr>
            <a:r>
              <a:rPr lang="en-AU" sz="2400" b="1" cap="small" dirty="0">
                <a:solidFill>
                  <a:srgbClr val="FF0000"/>
                </a:solidFill>
              </a:rPr>
              <a:t>no</a:t>
            </a:r>
          </a:p>
          <a:p>
            <a:pPr lvl="0" algn="ctr">
              <a:spcBef>
                <a:spcPts val="300"/>
              </a:spcBef>
              <a:spcAft>
                <a:spcPts val="300"/>
              </a:spcAft>
              <a:buClr>
                <a:prstClr val="white"/>
              </a:buClr>
              <a:buSzPct val="100000"/>
            </a:pPr>
            <a:r>
              <a:rPr lang="en-AU" sz="2400" cap="small" dirty="0" err="1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580000" scaled="0"/>
                  <a:tileRect/>
                </a:gradFill>
              </a:rPr>
              <a:t>SynchronizationContext</a:t>
            </a:r>
            <a:endParaRPr lang="pt-BR" sz="2400" cap="small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9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 - ASP.NET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AU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block on </a:t>
            </a:r>
            <a:r>
              <a:rPr lang="en-AU" sz="9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AU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  <a:endParaRPr lang="en-AU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17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leak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91021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effectLst/>
              </a:rPr>
              <a:t>Symptoms</a:t>
            </a:r>
            <a:r>
              <a:rPr lang="en-AU" sz="2400" dirty="0">
                <a:effectLst/>
              </a:rPr>
              <a:t> Slowness, growing private bytes</a:t>
            </a:r>
          </a:p>
          <a:p>
            <a:pPr lvl="1"/>
            <a:r>
              <a:rPr lang="en-AU" dirty="0">
                <a:effectLst/>
              </a:rPr>
              <a:t>Perf counters (not easy in SaaS)</a:t>
            </a:r>
            <a:endParaRPr lang="en-AU" sz="2400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0ED4A9-918B-45D9-85F3-65B55365F241}"/>
              </a:ext>
            </a:extLst>
          </p:cNvPr>
          <p:cNvSpPr txBox="1">
            <a:spLocks/>
          </p:cNvSpPr>
          <p:nvPr/>
        </p:nvSpPr>
        <p:spPr>
          <a:xfrm>
            <a:off x="499403" y="2712377"/>
            <a:ext cx="11189770" cy="3368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AU" dirty="0">
              <a:effectLst/>
            </a:endParaRPr>
          </a:p>
          <a:p>
            <a:pPr marL="0" indent="0" algn="ctr">
              <a:buFont typeface="Arial"/>
              <a:buNone/>
            </a:pPr>
            <a:r>
              <a:rPr lang="en-A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leak</a:t>
            </a:r>
          </a:p>
          <a:p>
            <a:pPr marL="0" indent="0" algn="ctr">
              <a:buFont typeface="Arial"/>
              <a:buNone/>
            </a:pPr>
            <a:r>
              <a:rPr lang="en-A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memory</a:t>
            </a:r>
          </a:p>
          <a:p>
            <a:pPr marL="0" indent="0">
              <a:buFont typeface="Arial"/>
              <a:buNone/>
            </a:pPr>
            <a:endParaRPr lang="en-A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336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leak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1023226"/>
          </a:xfrm>
        </p:spPr>
        <p:txBody>
          <a:bodyPr anchor="t">
            <a:no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sos.DumpHeap</a:t>
            </a:r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 –stat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!</a:t>
            </a:r>
            <a:r>
              <a:rPr lang="en-AU" sz="2400" dirty="0" err="1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gcroot</a:t>
            </a:r>
            <a:r>
              <a:rPr lang="en-AU" sz="2400" dirty="0"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 &lt;address&gt;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F7F8AD-612F-4ECF-860B-2C56DAAED872}"/>
              </a:ext>
            </a:extLst>
          </p:cNvPr>
          <p:cNvSpPr txBox="1">
            <a:spLocks/>
          </p:cNvSpPr>
          <p:nvPr/>
        </p:nvSpPr>
        <p:spPr>
          <a:xfrm>
            <a:off x="499405" y="3392947"/>
            <a:ext cx="11189770" cy="1405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AU" sz="2400" dirty="0">
                <a:effectLst/>
              </a:rPr>
              <a:t>There is 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always</a:t>
            </a:r>
            <a:r>
              <a:rPr lang="en-AU" sz="2400" dirty="0">
                <a:effectLst/>
              </a:rPr>
              <a:t> an </a:t>
            </a:r>
            <a:r>
              <a:rPr lang="en-AU" sz="2400" dirty="0" err="1">
                <a:effectLst/>
              </a:rPr>
              <a:t>OutOfMemoryException</a:t>
            </a:r>
            <a:r>
              <a:rPr lang="en-AU" sz="2400" dirty="0">
                <a:effectLst/>
              </a:rPr>
              <a:t> on the heap!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en-AU" sz="2400" dirty="0">
              <a:effectLst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effectLst/>
              </a:rPr>
              <a:t>!</a:t>
            </a:r>
            <a:r>
              <a:rPr lang="en-AU" sz="2400" dirty="0" err="1">
                <a:effectLst/>
              </a:rPr>
              <a:t>dae</a:t>
            </a:r>
            <a:endParaRPr lang="en-AU" sz="2400" dirty="0">
              <a:effectLst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AU" sz="2400" dirty="0"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indent="0">
              <a:buFont typeface="Arial"/>
              <a:buNone/>
            </a:pPr>
            <a:endParaRPr lang="en-A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15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(free)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WinDbg: </a:t>
            </a:r>
            <a:r>
              <a:rPr lang="en-AU" sz="2400" dirty="0">
                <a:effectLst/>
                <a:hlinkClick r:id="rId3"/>
              </a:rPr>
              <a:t>store</a:t>
            </a:r>
            <a:r>
              <a:rPr lang="en-AU" sz="2400" dirty="0">
                <a:effectLst/>
              </a:rPr>
              <a:t> (Win 10 Anniversary and above) / </a:t>
            </a:r>
            <a:r>
              <a:rPr lang="en-AU" sz="2400" dirty="0">
                <a:effectLst/>
                <a:hlinkClick r:id="rId4"/>
              </a:rPr>
              <a:t>Windows Development Kit</a:t>
            </a:r>
            <a:endParaRPr lang="en-AU" sz="2400" dirty="0">
              <a:effectLst/>
            </a:endParaRPr>
          </a:p>
          <a:p>
            <a:pPr lvl="1"/>
            <a:r>
              <a:rPr lang="en-AU" sz="2200" dirty="0">
                <a:effectLst/>
                <a:hlinkClick r:id="rId5"/>
              </a:rPr>
              <a:t>SOSEX</a:t>
            </a:r>
            <a:endParaRPr lang="en-AU" sz="2200" dirty="0">
              <a:effectLst/>
            </a:endParaRPr>
          </a:p>
          <a:p>
            <a:pPr lvl="1"/>
            <a:r>
              <a:rPr lang="en-AU" sz="2200" dirty="0">
                <a:effectLst/>
                <a:hlinkClick r:id="rId6"/>
              </a:rPr>
              <a:t>MEX</a:t>
            </a:r>
            <a:endParaRPr lang="en-AU" sz="2200" dirty="0">
              <a:effectLst/>
            </a:endParaRPr>
          </a:p>
          <a:p>
            <a:r>
              <a:rPr lang="en-AU" sz="2400" dirty="0" err="1">
                <a:effectLst/>
                <a:hlinkClick r:id="rId7"/>
              </a:rPr>
              <a:t>DebugDiag</a:t>
            </a:r>
            <a:endParaRPr lang="en-AU" sz="2400" dirty="0">
              <a:effectLst/>
            </a:endParaRPr>
          </a:p>
          <a:p>
            <a:r>
              <a:rPr lang="en-AU" sz="2400" dirty="0" err="1">
                <a:effectLst/>
                <a:hlinkClick r:id="rId8"/>
              </a:rPr>
              <a:t>PerfView</a:t>
            </a:r>
            <a:endParaRPr lang="en-AU" sz="2400" dirty="0">
              <a:effectLst/>
            </a:endParaRPr>
          </a:p>
          <a:p>
            <a:r>
              <a:rPr lang="en-AU" sz="2400" dirty="0">
                <a:effectLst/>
                <a:hlinkClick r:id="rId9"/>
              </a:rPr>
              <a:t>ProcDump</a:t>
            </a:r>
            <a:endParaRPr lang="en-A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622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(PAID)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 err="1">
                <a:effectLst/>
                <a:hlinkClick r:id="rId3"/>
              </a:rPr>
              <a:t>dotMemory</a:t>
            </a:r>
            <a:r>
              <a:rPr lang="en-AU" sz="2400" dirty="0">
                <a:effectLst/>
              </a:rPr>
              <a:t>, </a:t>
            </a:r>
            <a:r>
              <a:rPr lang="en-AU" sz="2400" dirty="0" err="1">
                <a:effectLst/>
                <a:hlinkClick r:id="rId4"/>
              </a:rPr>
              <a:t>dotTrace</a:t>
            </a:r>
            <a:r>
              <a:rPr lang="en-AU" sz="2400" dirty="0">
                <a:effectLst/>
              </a:rPr>
              <a:t> (part of </a:t>
            </a:r>
            <a:r>
              <a:rPr lang="en-AU" sz="2400" dirty="0">
                <a:effectLst/>
                <a:hlinkClick r:id="rId5"/>
              </a:rPr>
              <a:t>R# Ultimate</a:t>
            </a:r>
            <a:r>
              <a:rPr lang="en-AU" sz="2400" dirty="0">
                <a:effectLst/>
              </a:rPr>
              <a:t>)</a:t>
            </a:r>
          </a:p>
          <a:p>
            <a:r>
              <a:rPr lang="en-AU" sz="2400" dirty="0">
                <a:effectLst/>
                <a:hlinkClick r:id="rId6"/>
              </a:rPr>
              <a:t>ANTS Performance Profiler</a:t>
            </a:r>
            <a:endParaRPr lang="en-A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637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A2E431-8447-45B4-9EDA-B6A859020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6442"/>
              </p:ext>
            </p:extLst>
          </p:nvPr>
        </p:nvGraphicFramePr>
        <p:xfrm>
          <a:off x="1191802" y="934948"/>
          <a:ext cx="9783307" cy="2201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237">
                  <a:extLst>
                    <a:ext uri="{9D8B030D-6E8A-4147-A177-3AD203B41FA5}">
                      <a16:colId xmlns:a16="http://schemas.microsoft.com/office/drawing/2014/main" val="1665787411"/>
                    </a:ext>
                  </a:extLst>
                </a:gridCol>
                <a:gridCol w="7642070">
                  <a:extLst>
                    <a:ext uri="{9D8B030D-6E8A-4147-A177-3AD203B41FA5}">
                      <a16:colId xmlns:a16="http://schemas.microsoft.com/office/drawing/2014/main" val="1182222680"/>
                    </a:ext>
                  </a:extLst>
                </a:gridCol>
              </a:tblGrid>
              <a:tr h="640477">
                <a:tc>
                  <a:txBody>
                    <a:bodyPr/>
                    <a:lstStyle/>
                    <a:p>
                      <a:r>
                        <a:rPr kumimoji="0" lang="en-AU" sz="3600" b="1" u="none" strike="noStrike" kern="1200" cap="small" spc="0" normalizeH="0" baseline="0" noProof="0" dirty="0">
                          <a:ln>
                            <a:noFill/>
                          </a:ln>
                          <a:effectLst>
                            <a:glow rad="38100">
                              <a:prstClr val="black">
                                <a:lumMod val="50000"/>
                                <a:lumOff val="50000"/>
                                <a:alpha val="20000"/>
                              </a:prstClr>
                            </a:glow>
                            <a:outerShdw blurRad="44450" dist="12700" dir="13860000" algn="tl" rotWithShape="0">
                              <a:srgbClr val="000000">
                                <a:alpha val="20000"/>
                              </a:srgbClr>
                            </a:outerShdw>
                          </a:effectLst>
                          <a:uLnTx/>
                          <a:uFillTx/>
                        </a:rPr>
                        <a:t>Audience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3600" u="none" strike="noStrike" kern="1200" cap="small" spc="0" normalizeH="0" baseline="0" noProof="0" dirty="0">
                          <a:ln>
                            <a:noFill/>
                          </a:ln>
                          <a:effectLst>
                            <a:glow rad="38100">
                              <a:prstClr val="black">
                                <a:lumMod val="50000"/>
                                <a:lumOff val="50000"/>
                                <a:alpha val="20000"/>
                              </a:prstClr>
                            </a:glow>
                            <a:outerShdw blurRad="44450" dist="12700" dir="13860000" algn="tl" rotWithShape="0">
                              <a:srgbClr val="000000">
                                <a:alpha val="20000"/>
                              </a:srgbClr>
                            </a:outerShdw>
                          </a:effectLst>
                          <a:uLnTx/>
                          <a:uFillTx/>
                        </a:rPr>
                        <a:t>API developers, operation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2524"/>
                  </a:ext>
                </a:extLst>
              </a:tr>
              <a:tr h="371070"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10310"/>
                  </a:ext>
                </a:extLst>
              </a:tr>
              <a:tr h="1189458">
                <a:tc>
                  <a:txBody>
                    <a:bodyPr/>
                    <a:lstStyle/>
                    <a:p>
                      <a:r>
                        <a:rPr kumimoji="0" lang="en-AU" sz="3600" b="1" u="none" strike="noStrike" kern="1200" cap="small" spc="0" normalizeH="0" baseline="0" noProof="0" dirty="0">
                          <a:ln>
                            <a:noFill/>
                          </a:ln>
                          <a:effectLst>
                            <a:glow rad="38100">
                              <a:prstClr val="black">
                                <a:lumMod val="50000"/>
                                <a:lumOff val="50000"/>
                                <a:alpha val="20000"/>
                              </a:prstClr>
                            </a:glow>
                            <a:outerShdw blurRad="44450" dist="12700" dir="13860000" algn="tl" rotWithShape="0">
                              <a:srgbClr val="000000">
                                <a:alpha val="20000"/>
                              </a:srgbClr>
                            </a:outerShdw>
                          </a:effectLst>
                          <a:uLnTx/>
                          <a:uFillTx/>
                        </a:rPr>
                        <a:t>Goal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3600" u="none" strike="noStrike" kern="1200" cap="small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Given a memory dump</a:t>
                      </a:r>
                    </a:p>
                    <a:p>
                      <a:r>
                        <a:rPr kumimoji="0" lang="en-AU" sz="3600" u="none" strike="noStrike" kern="1200" cap="small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Then I want to know what happened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760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284055-72FD-4A1F-8729-E37D60DB1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282"/>
              </p:ext>
            </p:extLst>
          </p:nvPr>
        </p:nvGraphicFramePr>
        <p:xfrm>
          <a:off x="1191801" y="5217556"/>
          <a:ext cx="9783307" cy="37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237">
                  <a:extLst>
                    <a:ext uri="{9D8B030D-6E8A-4147-A177-3AD203B41FA5}">
                      <a16:colId xmlns:a16="http://schemas.microsoft.com/office/drawing/2014/main" val="1665787411"/>
                    </a:ext>
                  </a:extLst>
                </a:gridCol>
                <a:gridCol w="7642070">
                  <a:extLst>
                    <a:ext uri="{9D8B030D-6E8A-4147-A177-3AD203B41FA5}">
                      <a16:colId xmlns:a16="http://schemas.microsoft.com/office/drawing/2014/main" val="1182222680"/>
                    </a:ext>
                  </a:extLst>
                </a:gridCol>
              </a:tblGrid>
              <a:tr h="371070">
                <a:tc>
                  <a:txBody>
                    <a:bodyPr/>
                    <a:lstStyle/>
                    <a:p>
                      <a:r>
                        <a:rPr lang="en-AU" b="1" dirty="0"/>
                        <a:t>Questions?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800" u="none" strike="noStrike" kern="1200" cap="small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Keep them to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2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  <a:hlinkClick r:id="rId3"/>
              </a:rPr>
              <a:t>My guide</a:t>
            </a:r>
            <a:endParaRPr lang="en-AU" sz="2400" dirty="0">
              <a:effectLst/>
            </a:endParaRPr>
          </a:p>
          <a:p>
            <a:pPr lvl="1"/>
            <a:r>
              <a:rPr lang="en-AU" sz="2200" dirty="0">
                <a:effectLst/>
              </a:rPr>
              <a:t>Actually links to 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3200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pPr algn="ctr"/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 err="1">
                <a:effectLst/>
              </a:rPr>
              <a:t>WinDbg</a:t>
            </a:r>
            <a:r>
              <a:rPr lang="en-AU" sz="2400" dirty="0">
                <a:effectLst/>
              </a:rPr>
              <a:t> is 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23536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write a memory dump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ProcDump from Sysinternals (Present in App Service)</a:t>
            </a:r>
          </a:p>
          <a:p>
            <a:pPr marL="0" indent="0">
              <a:buNone/>
            </a:pPr>
            <a:r>
              <a:rPr lang="pt-BR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procdump64.exe -r -a -ma &lt;process-id&gt;</a:t>
            </a:r>
            <a:endParaRPr lang="en-AU" sz="2400" dirty="0"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-R -A</a:t>
            </a:r>
            <a:r>
              <a:rPr lang="en-AU" sz="2200" dirty="0">
                <a:effectLst/>
              </a:rPr>
              <a:t> </a:t>
            </a:r>
            <a:r>
              <a:rPr lang="en-AU" sz="2000" dirty="0">
                <a:effectLst/>
              </a:rPr>
              <a:t>use a clone, avoid outage  (</a:t>
            </a:r>
            <a:r>
              <a:rPr lang="en-AU" sz="2000" dirty="0">
                <a:solidFill>
                  <a:srgbClr val="FF0000"/>
                </a:solidFill>
                <a:effectLst/>
              </a:rPr>
              <a:t>not possible on App Service</a:t>
            </a:r>
            <a:r>
              <a:rPr lang="en-AU" sz="2000" dirty="0">
                <a:effectLst/>
              </a:rPr>
              <a:t>)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</a:rPr>
              <a:t>-MA</a:t>
            </a:r>
            <a:r>
              <a:rPr lang="en-AU" sz="2200" dirty="0">
                <a:effectLst/>
              </a:rPr>
              <a:t> </a:t>
            </a:r>
            <a:r>
              <a:rPr lang="en-AU" sz="2000" dirty="0">
                <a:effectLst/>
              </a:rPr>
              <a:t>'Full' dump</a:t>
            </a:r>
          </a:p>
          <a:p>
            <a:pPr lvl="1"/>
            <a:r>
              <a:rPr lang="en-AU" sz="2000" dirty="0">
                <a:effectLst/>
                <a:highlight>
                  <a:srgbClr val="000000"/>
                </a:highlight>
              </a:rPr>
              <a:t>-</a:t>
            </a:r>
            <a:r>
              <a:rPr lang="en-AU" sz="2000" dirty="0" err="1">
                <a:effectLst/>
                <a:highlight>
                  <a:srgbClr val="000000"/>
                </a:highlight>
              </a:rPr>
              <a:t>accepteula</a:t>
            </a:r>
            <a:endParaRPr lang="en-AU" sz="2000" dirty="0">
              <a:effectLst/>
              <a:highlight>
                <a:srgbClr val="000000"/>
              </a:highlight>
            </a:endParaRP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Handles automatically x86 vs x64</a:t>
            </a:r>
          </a:p>
          <a:p>
            <a:r>
              <a:rPr lang="en-AU" sz="2400" dirty="0">
                <a:effectLst/>
              </a:rPr>
              <a:t>You need available memory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8941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738023"/>
          </a:xfrm>
        </p:spPr>
        <p:txBody>
          <a:bodyPr anchor="t">
            <a:normAutofit/>
          </a:bodyPr>
          <a:lstStyle/>
          <a:p>
            <a:r>
              <a:rPr lang="en-AU" sz="2400" dirty="0">
                <a:effectLst/>
              </a:rPr>
              <a:t>Most likely you </a:t>
            </a:r>
            <a:r>
              <a:rPr lang="en-AU" sz="2400" b="1" dirty="0">
                <a:effectLst/>
              </a:rPr>
              <a:t>will</a:t>
            </a:r>
            <a:r>
              <a:rPr lang="en-AU" sz="2400" dirty="0">
                <a:effectLst/>
              </a:rPr>
              <a:t> analyse the dump on a </a:t>
            </a:r>
            <a:r>
              <a:rPr lang="en-AU" sz="2400" b="1" dirty="0">
                <a:effectLst/>
              </a:rPr>
              <a:t>different</a:t>
            </a:r>
            <a:r>
              <a:rPr lang="en-AU" sz="2400" dirty="0">
                <a:effectLst/>
              </a:rPr>
              <a:t> machine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66FBFD-D48F-46E8-9555-8A4DEA4DD07D}"/>
              </a:ext>
            </a:extLst>
          </p:cNvPr>
          <p:cNvSpPr txBox="1">
            <a:spLocks/>
          </p:cNvSpPr>
          <p:nvPr/>
        </p:nvSpPr>
        <p:spPr>
          <a:xfrm>
            <a:off x="1139703" y="2540190"/>
            <a:ext cx="9905998" cy="3989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sz="9600" dirty="0">
                <a:solidFill>
                  <a:srgbClr val="FF0000"/>
                </a:solidFill>
                <a:effectLst/>
              </a:rPr>
              <a:t>This is where most people get stuck</a:t>
            </a:r>
            <a:endParaRPr lang="en-AU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3989033"/>
          </a:xfrm>
        </p:spPr>
        <p:txBody>
          <a:bodyPr anchor="t">
            <a:normAutofit/>
          </a:bodyPr>
          <a:lstStyle/>
          <a:p>
            <a:r>
              <a:rPr lang="en-AU" sz="2400" dirty="0">
                <a:effectLst/>
              </a:rPr>
              <a:t>C# is </a:t>
            </a:r>
            <a:r>
              <a:rPr lang="en-AU" sz="2400" b="1" dirty="0">
                <a:effectLst/>
              </a:rPr>
              <a:t>managed</a:t>
            </a:r>
          </a:p>
          <a:p>
            <a:pPr lvl="1"/>
            <a:r>
              <a:rPr lang="en-AU" sz="2000" b="1" dirty="0">
                <a:solidFill>
                  <a:srgbClr val="FF0000"/>
                </a:solidFill>
                <a:effectLst/>
              </a:rPr>
              <a:t>Data Access Component</a:t>
            </a:r>
            <a:r>
              <a:rPr lang="en-AU" sz="2000" dirty="0">
                <a:effectLst/>
              </a:rPr>
              <a:t> (currently named mscordacwks.dll)</a:t>
            </a:r>
          </a:p>
          <a:p>
            <a:pPr lvl="1"/>
            <a:r>
              <a:rPr lang="en-AU" sz="2000" b="1">
                <a:solidFill>
                  <a:srgbClr val="FF0000"/>
                </a:solidFill>
                <a:effectLst/>
              </a:rPr>
              <a:t>Debugging extension</a:t>
            </a:r>
            <a:r>
              <a:rPr lang="en-AU" sz="2000">
                <a:effectLst/>
              </a:rPr>
              <a:t>: </a:t>
            </a:r>
            <a:r>
              <a:rPr lang="en-AU" sz="2000" dirty="0">
                <a:effectLst/>
              </a:rPr>
              <a:t>SOS.dll</a:t>
            </a:r>
          </a:p>
          <a:p>
            <a:pPr marL="0" indent="0">
              <a:buNone/>
            </a:pPr>
            <a:endParaRPr lang="en-AU" sz="2200" dirty="0">
              <a:effectLst/>
            </a:endParaRPr>
          </a:p>
          <a:p>
            <a:pPr marL="0" indent="0">
              <a:buNone/>
            </a:pPr>
            <a:r>
              <a:rPr lang="en-AU" sz="2200" dirty="0">
                <a:effectLst/>
              </a:rPr>
              <a:t>You need to get both DLLs</a:t>
            </a:r>
          </a:p>
          <a:p>
            <a:pPr lvl="1"/>
            <a:r>
              <a:rPr lang="en-AU" sz="2000" dirty="0">
                <a:solidFill>
                  <a:srgbClr val="FF0000"/>
                </a:solidFill>
                <a:effectLst/>
              </a:rPr>
              <a:t>Bitness (x86 vs x64)</a:t>
            </a:r>
          </a:p>
          <a:p>
            <a:pPr lvl="1"/>
            <a:r>
              <a:rPr lang="en-AU" sz="2000" dirty="0">
                <a:solidFill>
                  <a:srgbClr val="FF0000"/>
                </a:solidFill>
                <a:effectLst/>
              </a:rPr>
              <a:t>.NET Framework version (or rather CLR version)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8D359-27EA-42CC-AFD1-8E6FC50E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5" y="609600"/>
            <a:ext cx="628918" cy="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8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Symbols (PDBs)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2167"/>
            <a:ext cx="9905998" cy="2605446"/>
          </a:xfrm>
        </p:spPr>
        <p:txBody>
          <a:bodyPr anchor="t">
            <a:noAutofit/>
          </a:bodyPr>
          <a:lstStyle/>
          <a:p>
            <a:r>
              <a:rPr lang="en-AU" sz="2400" dirty="0">
                <a:effectLst/>
              </a:rPr>
              <a:t>Version your DLLs</a:t>
            </a:r>
          </a:p>
          <a:p>
            <a:r>
              <a:rPr lang="en-AU" sz="2400" dirty="0">
                <a:effectLst/>
              </a:rPr>
              <a:t>Debugging information: Full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*</a:t>
            </a:r>
            <a:r>
              <a:rPr lang="en-AU" sz="2400" dirty="0">
                <a:effectLst/>
              </a:rPr>
              <a:t> or </a:t>
            </a:r>
            <a:r>
              <a:rPr lang="en-AU" sz="2400" dirty="0" err="1">
                <a:effectLst/>
              </a:rPr>
              <a:t>Pdb</a:t>
            </a:r>
            <a:r>
              <a:rPr lang="en-AU" sz="2400" dirty="0">
                <a:effectLst/>
              </a:rPr>
              <a:t>-only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*</a:t>
            </a:r>
          </a:p>
          <a:p>
            <a:r>
              <a:rPr lang="en-AU" sz="2400" dirty="0">
                <a:effectLst/>
              </a:rPr>
              <a:t>Publish the symbols to a symbol server</a:t>
            </a:r>
          </a:p>
          <a:p>
            <a:pPr lvl="1"/>
            <a:r>
              <a:rPr lang="en-AU" sz="2000" dirty="0">
                <a:effectLst/>
              </a:rPr>
              <a:t>or store them as artefacts (Keep builds around)</a:t>
            </a:r>
          </a:p>
          <a:p>
            <a:r>
              <a:rPr lang="en-AU" sz="2400" dirty="0">
                <a:effectLst/>
              </a:rPr>
              <a:t>Know which build is running in prod</a:t>
            </a:r>
            <a:endParaRPr lang="en-AU" sz="5400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8D359-27EA-42CC-AFD1-8E6FC50E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5" y="609600"/>
            <a:ext cx="628918" cy="710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6F6527-2771-443D-9E05-B549C9A4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836" y="1313895"/>
            <a:ext cx="2314575" cy="21717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DC856-34E0-48C5-BDDB-D74B48661E0F}"/>
              </a:ext>
            </a:extLst>
          </p:cNvPr>
          <p:cNvSpPr txBox="1">
            <a:spLocks/>
          </p:cNvSpPr>
          <p:nvPr/>
        </p:nvSpPr>
        <p:spPr>
          <a:xfrm>
            <a:off x="1139702" y="4407613"/>
            <a:ext cx="9905998" cy="1683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AU" sz="5400" dirty="0">
                <a:solidFill>
                  <a:srgbClr val="FF0000"/>
                </a:solidFill>
                <a:effectLst/>
              </a:rPr>
              <a:t>Debugging without symbols is not fun</a:t>
            </a:r>
          </a:p>
        </p:txBody>
      </p:sp>
    </p:spTree>
    <p:extLst>
      <p:ext uri="{BB962C8B-B14F-4D97-AF65-F5344CB8AC3E}">
        <p14:creationId xmlns:p14="http://schemas.microsoft.com/office/powerpoint/2010/main" val="182167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WinDbg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sz="2400" dirty="0">
                <a:effectLst/>
              </a:rPr>
              <a:t>One-time configuration:</a:t>
            </a:r>
          </a:p>
          <a:p>
            <a:r>
              <a:rPr lang="en-AU" sz="2400" b="1" dirty="0">
                <a:solidFill>
                  <a:srgbClr val="FF0000"/>
                </a:solidFill>
                <a:effectLst/>
              </a:rPr>
              <a:t>Symbols</a:t>
            </a:r>
            <a:r>
              <a:rPr lang="en-AU" sz="2400" dirty="0">
                <a:effectLst/>
              </a:rPr>
              <a:t> </a:t>
            </a:r>
            <a:r>
              <a:rPr lang="en-AU" sz="18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C:\symbols\local;srv*C:\symbols\microsoft*https://msdl.microsoft.com/download/symbols</a:t>
            </a:r>
          </a:p>
          <a:p>
            <a:r>
              <a:rPr lang="en-AU" sz="2400" dirty="0">
                <a:effectLst/>
              </a:rPr>
              <a:t>Source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C:\symbols\source</a:t>
            </a:r>
          </a:p>
          <a:p>
            <a:pPr marL="0" indent="0">
              <a:lnSpc>
                <a:spcPct val="150000"/>
              </a:lnSpc>
              <a:buNone/>
            </a:pPr>
            <a:endParaRPr lang="en-AU" sz="24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AU" sz="2400" dirty="0">
                <a:effectLst/>
              </a:rPr>
              <a:t>When analysing a dump:</a:t>
            </a:r>
          </a:p>
          <a:p>
            <a:r>
              <a:rPr lang="en-AU" sz="2400" b="1" dirty="0">
                <a:solidFill>
                  <a:srgbClr val="FF0000"/>
                </a:solidFill>
                <a:effectLst/>
              </a:rPr>
              <a:t>Copy PDBs</a:t>
            </a:r>
            <a:r>
              <a:rPr lang="en-AU" sz="2400" dirty="0">
                <a:effectLst/>
              </a:rPr>
              <a:t> into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C:\symbols\local</a:t>
            </a:r>
          </a:p>
          <a:p>
            <a:r>
              <a:rPr lang="en-AU" sz="2400" dirty="0">
                <a:effectLst/>
              </a:rPr>
              <a:t>If you have the DLLs, copy them into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C:\symbols\source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8D359-27EA-42CC-AFD1-8E6FC50E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5" y="609600"/>
            <a:ext cx="628918" cy="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the Memory Dump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D2EE2-A034-4362-A4B5-02867525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74" y="1364653"/>
            <a:ext cx="10332653" cy="51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67C5-67CF-4E2E-998C-17955F80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4295"/>
          </a:xfrm>
        </p:spPr>
        <p:txBody>
          <a:bodyPr>
            <a:no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SOS.DLL and mscordacwks.dll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CA248-7F57-44D4-B2B7-1DAC7E83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5" y="1802167"/>
            <a:ext cx="11189770" cy="4280134"/>
          </a:xfrm>
        </p:spPr>
        <p:txBody>
          <a:bodyPr anchor="t">
            <a:noAutofit/>
          </a:bodyPr>
          <a:lstStyle/>
          <a:p>
            <a:r>
              <a:rPr lang="en-US" sz="2400" dirty="0">
                <a:effectLst/>
              </a:rPr>
              <a:t>SOS </a:t>
            </a:r>
            <a:r>
              <a:rPr lang="en-US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.load C:\path-to-dll\SOS.dll</a:t>
            </a:r>
          </a:p>
          <a:p>
            <a:r>
              <a:rPr lang="en-AU" sz="2400" dirty="0" err="1">
                <a:effectLst/>
              </a:rPr>
              <a:t>Mscordacwks</a:t>
            </a:r>
            <a:r>
              <a:rPr lang="en-AU" sz="2400" dirty="0">
                <a:effectLst/>
              </a:rPr>
              <a:t> 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cordll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-</a:t>
            </a:r>
            <a:r>
              <a:rPr lang="en-AU" sz="2400" dirty="0" err="1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lp</a:t>
            </a:r>
            <a:r>
              <a:rPr lang="en-AU" sz="2400" dirty="0"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C:\directory-in-which-mscordacwks-is-located</a:t>
            </a:r>
          </a:p>
          <a:p>
            <a:pPr lvl="1"/>
            <a:r>
              <a:rPr lang="en-US" sz="2000" dirty="0">
                <a:effectLst/>
              </a:rPr>
              <a:t>Do not include mscordacwks.dll in the path</a:t>
            </a:r>
            <a:endParaRPr lang="en-A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57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3458</TotalTime>
  <Words>1204</Words>
  <Application>Microsoft Office PowerPoint</Application>
  <PresentationFormat>Widescreen</PresentationFormat>
  <Paragraphs>210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Mesh</vt:lpstr>
      <vt:lpstr>WinDbg</vt:lpstr>
      <vt:lpstr>PowerPoint Presentation</vt:lpstr>
      <vt:lpstr>How to write a memory dump</vt:lpstr>
      <vt:lpstr>Collect the evidence</vt:lpstr>
      <vt:lpstr>Runtime</vt:lpstr>
      <vt:lpstr>Symbols (PDBs)</vt:lpstr>
      <vt:lpstr>Configure WinDbg</vt:lpstr>
      <vt:lpstr>Load the Memory Dump</vt:lpstr>
      <vt:lpstr>Load SOS.DLL and mscordacwks.dll</vt:lpstr>
      <vt:lpstr>Extensions</vt:lpstr>
      <vt:lpstr>Diagnose with WinDbg?</vt:lpstr>
      <vt:lpstr>Crashes - console app, Worker...</vt:lpstr>
      <vt:lpstr>Hang - ASP.NET 1/3</vt:lpstr>
      <vt:lpstr>Hang - ASP.NET 2/3</vt:lpstr>
      <vt:lpstr>Hang - ASP.NET 3/3</vt:lpstr>
      <vt:lpstr>Memory leak 1/2</vt:lpstr>
      <vt:lpstr>Memory leak 2/2</vt:lpstr>
      <vt:lpstr>Tools (free)</vt:lpstr>
      <vt:lpstr>Tools (PAID)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WinDbg</dc:title>
  <dc:creator>Gabriel Weyer</dc:creator>
  <cp:lastModifiedBy>Gabriel Weyer</cp:lastModifiedBy>
  <cp:revision>85</cp:revision>
  <dcterms:created xsi:type="dcterms:W3CDTF">2018-03-06T09:21:09Z</dcterms:created>
  <dcterms:modified xsi:type="dcterms:W3CDTF">2018-04-20T22:19:32Z</dcterms:modified>
</cp:coreProperties>
</file>