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listoga" charset="1" panose="00000500000000000000"/>
      <p:regular r:id="rId17"/>
    </p:embeddedFont>
    <p:embeddedFont>
      <p:font typeface="Anton" charset="1" panose="00000500000000000000"/>
      <p:regular r:id="rId18"/>
    </p:embeddedFont>
    <p:embeddedFont>
      <p:font typeface="Arimo Bold" charset="1" panose="020B0704020202020204"/>
      <p:regular r:id="rId19"/>
    </p:embeddedFont>
    <p:embeddedFont>
      <p:font typeface="TT Rounds Condensed" charset="1" panose="02000506030000020003"/>
      <p:regular r:id="rId20"/>
    </p:embeddedFont>
    <p:embeddedFont>
      <p:font typeface="TT Rounds Condensed Bold" charset="1" panose="0200080603000002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8700" y="9038764"/>
            <a:ext cx="16230600" cy="84242"/>
            <a:chOff x="0" y="0"/>
            <a:chExt cx="21640800" cy="1123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0213" r="0" b="-10261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27174" y="4566199"/>
            <a:ext cx="14833652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 spc="5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Minicurso: Introdução ao Python para Excel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43768" y="5642524"/>
            <a:ext cx="1440046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Gabriel Almeida Lima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22332" y="2050751"/>
            <a:ext cx="60144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Ambiente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81592" y="3759786"/>
            <a:ext cx="16524817" cy="5736734"/>
            <a:chOff x="0" y="0"/>
            <a:chExt cx="22033089" cy="7648979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392289" y="7536656"/>
              <a:ext cx="21640800" cy="112323"/>
              <a:chOff x="0" y="0"/>
              <a:chExt cx="21640800" cy="112323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1640800" cy="112268"/>
              </a:xfrm>
              <a:custGeom>
                <a:avLst/>
                <a:gdLst/>
                <a:ahLst/>
                <a:cxnLst/>
                <a:rect r="r" b="b" t="t" l="l"/>
                <a:pathLst>
                  <a:path h="112268" w="21640800">
                    <a:moveTo>
                      <a:pt x="0" y="0"/>
                    </a:moveTo>
                    <a:lnTo>
                      <a:pt x="21640800" y="0"/>
                    </a:lnTo>
                    <a:lnTo>
                      <a:pt x="21640800" y="112268"/>
                    </a:lnTo>
                    <a:lnTo>
                      <a:pt x="0" y="11226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 l="0" t="-10213" r="0" b="-10261"/>
                </a:stretch>
              </a:blip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061650" y="-19050"/>
              <a:ext cx="20302078" cy="652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00"/>
                </a:lnSpc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Acessar o Google Colab:</a:t>
              </a:r>
            </a:p>
            <a:p>
              <a:pPr algn="just" marL="1727202" indent="-575734" lvl="2">
                <a:lnSpc>
                  <a:spcPts val="4800"/>
                </a:lnSpc>
                <a:buFont typeface="Arial"/>
                <a:buChar char="⚬"/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Abra o navegador e acesse: https://colab.google/</a:t>
              </a:r>
            </a:p>
            <a:p>
              <a:pPr algn="just" marL="1727202" indent="-575734" lvl="2">
                <a:lnSpc>
                  <a:spcPts val="4800"/>
                </a:lnSpc>
                <a:buFont typeface="Arial"/>
                <a:buChar char="⚬"/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Faça login com sua conta Google.</a:t>
              </a:r>
            </a:p>
            <a:p>
              <a:pPr algn="just">
                <a:lnSpc>
                  <a:spcPts val="4800"/>
                </a:lnSpc>
              </a:pPr>
            </a:p>
            <a:p>
              <a:pPr algn="just">
                <a:lnSpc>
                  <a:spcPts val="4800"/>
                </a:lnSpc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Criar um Novo Notebook:</a:t>
              </a:r>
            </a:p>
            <a:p>
              <a:pPr algn="just" marL="1727202" indent="-575734" lvl="2">
                <a:lnSpc>
                  <a:spcPts val="4800"/>
                </a:lnSpc>
                <a:buFont typeface="Arial"/>
                <a:buChar char="⚬"/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Clique em "File" (Arquivo) &gt; "New Notebook" (Novo Notebook).</a:t>
              </a:r>
            </a:p>
            <a:p>
              <a:pPr algn="just">
                <a:lnSpc>
                  <a:spcPts val="4800"/>
                </a:lnSpc>
              </a:pPr>
            </a:p>
            <a:p>
              <a:pPr algn="just">
                <a:lnSpc>
                  <a:spcPts val="4800"/>
                </a:lnSpc>
              </a:pP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0" y="3251200"/>
              <a:ext cx="784578" cy="784578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4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6367" y="0"/>
              <a:ext cx="784578" cy="784578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4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41492" y="2050751"/>
            <a:ext cx="1103696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Por em Pratica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81592" y="3759786"/>
            <a:ext cx="16524817" cy="5736734"/>
            <a:chOff x="0" y="0"/>
            <a:chExt cx="22033089" cy="7648979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392289" y="7536656"/>
              <a:ext cx="21640800" cy="112323"/>
              <a:chOff x="0" y="0"/>
              <a:chExt cx="21640800" cy="112323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1640800" cy="112268"/>
              </a:xfrm>
              <a:custGeom>
                <a:avLst/>
                <a:gdLst/>
                <a:ahLst/>
                <a:cxnLst/>
                <a:rect r="r" b="b" t="t" l="l"/>
                <a:pathLst>
                  <a:path h="112268" w="21640800">
                    <a:moveTo>
                      <a:pt x="0" y="0"/>
                    </a:moveTo>
                    <a:lnTo>
                      <a:pt x="21640800" y="0"/>
                    </a:lnTo>
                    <a:lnTo>
                      <a:pt x="21640800" y="112268"/>
                    </a:lnTo>
                    <a:lnTo>
                      <a:pt x="0" y="11226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 l="0" t="-10213" r="0" b="-10261"/>
                </a:stretch>
              </a:blip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3251200"/>
              <a:ext cx="784578" cy="784578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4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6367" y="0"/>
              <a:ext cx="784578" cy="784578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4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8700" y="9038764"/>
            <a:ext cx="16230600" cy="84242"/>
            <a:chOff x="0" y="0"/>
            <a:chExt cx="21640800" cy="1123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0213" r="0" b="-10261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8924772" y="5286683"/>
            <a:ext cx="2358438" cy="1985376"/>
          </a:xfrm>
          <a:custGeom>
            <a:avLst/>
            <a:gdLst/>
            <a:ahLst/>
            <a:cxnLst/>
            <a:rect r="r" b="b" t="t" l="l"/>
            <a:pathLst>
              <a:path h="1985376" w="2358438">
                <a:moveTo>
                  <a:pt x="0" y="0"/>
                </a:moveTo>
                <a:lnTo>
                  <a:pt x="2358438" y="0"/>
                </a:lnTo>
                <a:lnTo>
                  <a:pt x="2358438" y="1985377"/>
                </a:lnTo>
                <a:lnTo>
                  <a:pt x="0" y="19853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353701" y="2417338"/>
            <a:ext cx="5626832" cy="1657358"/>
          </a:xfrm>
          <a:custGeom>
            <a:avLst/>
            <a:gdLst/>
            <a:ahLst/>
            <a:cxnLst/>
            <a:rect r="r" b="b" t="t" l="l"/>
            <a:pathLst>
              <a:path h="1657358" w="5626832">
                <a:moveTo>
                  <a:pt x="0" y="0"/>
                </a:moveTo>
                <a:lnTo>
                  <a:pt x="5626833" y="0"/>
                </a:lnTo>
                <a:lnTo>
                  <a:pt x="5626833" y="1657358"/>
                </a:lnTo>
                <a:lnTo>
                  <a:pt x="0" y="16573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703149" y="5547540"/>
            <a:ext cx="2438386" cy="2354151"/>
          </a:xfrm>
          <a:custGeom>
            <a:avLst/>
            <a:gdLst/>
            <a:ahLst/>
            <a:cxnLst/>
            <a:rect r="r" b="b" t="t" l="l"/>
            <a:pathLst>
              <a:path h="2354151" w="2438386">
                <a:moveTo>
                  <a:pt x="0" y="0"/>
                </a:moveTo>
                <a:lnTo>
                  <a:pt x="2438385" y="0"/>
                </a:lnTo>
                <a:lnTo>
                  <a:pt x="2438385" y="2354151"/>
                </a:lnTo>
                <a:lnTo>
                  <a:pt x="0" y="23541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65531" y="2784055"/>
            <a:ext cx="598574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5999" spc="5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Objetivos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98120" y="4314791"/>
            <a:ext cx="8955581" cy="240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☑️ Aprender a manipular dados utilizando linguagem de programação Python.</a:t>
            </a:r>
          </a:p>
          <a:p>
            <a:pPr algn="just">
              <a:lnSpc>
                <a:spcPts val="4799"/>
              </a:lnSpc>
            </a:pPr>
          </a:p>
          <a:p>
            <a:pPr algn="just">
              <a:lnSpc>
                <a:spcPts val="4799"/>
              </a:lnSpc>
            </a:pPr>
            <a:r>
              <a:rPr lang="en-US" sz="3999" spc="37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☑️ Utilizar a biblioteca Pandas.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49025" y="2256582"/>
            <a:ext cx="131899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Pandas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10202758"/>
            <a:ext cx="16230600" cy="84242"/>
            <a:chOff x="0" y="0"/>
            <a:chExt cx="21640800" cy="1123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0213" r="0" b="-10261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42127" y="4047282"/>
            <a:ext cx="16022796" cy="5486400"/>
            <a:chOff x="0" y="0"/>
            <a:chExt cx="21363728" cy="7315200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1061650" y="-19050"/>
              <a:ext cx="20302078" cy="733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00"/>
                </a:lnSpc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Import pandas as </a:t>
              </a:r>
              <a:r>
                <a:rPr lang="en-US" sz="4000" spc="36" b="true">
                  <a:solidFill>
                    <a:srgbClr val="2F5972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pd</a:t>
              </a:r>
            </a:p>
            <a:p>
              <a:pPr algn="l">
                <a:lnSpc>
                  <a:spcPts val="4800"/>
                </a:lnSpc>
              </a:pPr>
            </a:p>
            <a:p>
              <a:pPr algn="l">
                <a:lnSpc>
                  <a:spcPts val="4800"/>
                </a:lnSpc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Biblioteca de Análise de Dados em Python</a:t>
              </a:r>
            </a:p>
            <a:p>
              <a:pPr algn="l" marL="863601" indent="-431801" lvl="1">
                <a:lnSpc>
                  <a:spcPts val="4800"/>
                </a:lnSpc>
                <a:buFont typeface="Arial"/>
                <a:buChar char="•"/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Projetada para facilitar o trabalho com dados tabulares (linhas e colunas).</a:t>
              </a:r>
            </a:p>
            <a:p>
              <a:pPr algn="l" marL="863601" indent="-431801" lvl="1">
                <a:lnSpc>
                  <a:spcPts val="4800"/>
                </a:lnSpc>
                <a:buFont typeface="Arial"/>
                <a:buChar char="•"/>
              </a:pPr>
              <a:r>
                <a:rPr lang="en-US" sz="4000" spc="36">
                  <a:solidFill>
                    <a:srgbClr val="2F5972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Inspirada em ferramentas como Excel e SQL, mas com maior flexibilidade e automação.</a:t>
              </a:r>
            </a:p>
            <a:p>
              <a:pPr algn="l">
                <a:lnSpc>
                  <a:spcPts val="4800"/>
                </a:lnSpc>
              </a:pPr>
            </a:p>
            <a:p>
              <a:pPr algn="l">
                <a:lnSpc>
                  <a:spcPts val="4800"/>
                </a:lnSpc>
              </a:pP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0" y="1639711"/>
              <a:ext cx="784578" cy="784578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4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6367" y="0"/>
              <a:ext cx="784578" cy="784578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2F5972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55575"/>
                <a:ext cx="711200" cy="454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4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49025" y="2256582"/>
            <a:ext cx="131899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Leitura e Escrita de Dados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10202758"/>
            <a:ext cx="16230600" cy="84242"/>
            <a:chOff x="0" y="0"/>
            <a:chExt cx="21640800" cy="1123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0213" r="0" b="-10261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333583" y="3990132"/>
            <a:ext cx="15821815" cy="460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pd.</a:t>
            </a: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read_excel():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Lê dados de uma planilha Excel.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df.to_excel():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Exporta um DataFrame para 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uma planilha Excel.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pd.DataFrame():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criação de dataframe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Além disso, outros formatos:</a:t>
            </a:r>
          </a:p>
          <a:p>
            <a:pPr algn="l" marL="1727202" indent="-575734" lvl="2">
              <a:lnSpc>
                <a:spcPts val="5200"/>
              </a:lnSpc>
              <a:buFont typeface="Arial"/>
              <a:buChar char="⚬"/>
            </a:pP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CSV</a:t>
            </a:r>
          </a:p>
          <a:p>
            <a:pPr algn="l" marL="1727202" indent="-575734" lvl="2">
              <a:lnSpc>
                <a:spcPts val="5200"/>
              </a:lnSpc>
              <a:buFont typeface="Arial"/>
              <a:buChar char="⚬"/>
            </a:pP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TSV</a:t>
            </a:r>
          </a:p>
          <a:p>
            <a:pPr algn="l" marL="1727202" indent="-575734" lvl="2">
              <a:lnSpc>
                <a:spcPts val="5200"/>
              </a:lnSpc>
              <a:buFont typeface="Arial"/>
              <a:buChar char="⚬"/>
            </a:pP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TXT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10202758"/>
            <a:ext cx="16230600" cy="84242"/>
            <a:chOff x="0" y="0"/>
            <a:chExt cx="21640800" cy="1123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0213" r="0" b="-10261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33583" y="3617554"/>
            <a:ext cx="15925717" cy="512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0"/>
              </a:lnSpc>
            </a:pP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df.h</a:t>
            </a: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ead(n):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Exibe as primeiras n linhas.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df.tail(n):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Exibe as últimas n linhas.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df.info(): 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Exibe informações gerais do DataFrame.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df.describe():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Retorna estatísticas descritivas das colunas n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uméricas.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df.shape: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Mostra o número de linhas e colunas.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df.columns: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Lista os nomes das colunas.</a:t>
            </a:r>
          </a:p>
          <a:p>
            <a:pPr algn="l" marL="863601" indent="-431801" lvl="1">
              <a:lnSpc>
                <a:spcPts val="5200"/>
              </a:lnSpc>
              <a:buFont typeface="Arial"/>
              <a:buChar char="•"/>
            </a:pPr>
            <a:r>
              <a:rPr lang="en-US" b="true" sz="4000" spc="36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df.dtypes:</a:t>
            </a:r>
            <a:r>
              <a:rPr lang="en-US" sz="4000" spc="36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Exibe os tipos de dados de cada coluna.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549025" y="2256582"/>
            <a:ext cx="131899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Visualização de Dados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10202758"/>
            <a:ext cx="16230600" cy="84242"/>
            <a:chOff x="0" y="0"/>
            <a:chExt cx="21640800" cy="1123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0213" r="0" b="-10261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33583" y="4308596"/>
            <a:ext cx="15925717" cy="459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Seleciona uma coluna.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df[['coluna1', 'coluna2']]: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Seleciona múltiplas colunas.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df.iloc[]: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Indexação baseada em posição, utilizado para selecionar.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df.loc[]: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Indexação baseada em rótulo, utilizado para acessar.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df.sort_values(by='coluna'):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rdena os dados por uma coluna (filtro).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df.rename(columns={'antigo_nome': 'novo_nome'}):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Renomeia colunas.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549025" y="2256582"/>
            <a:ext cx="131899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Manipulação de Dados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10202758"/>
            <a:ext cx="16230600" cy="84242"/>
            <a:chOff x="0" y="0"/>
            <a:chExt cx="21640800" cy="1123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0213" r="0" b="-10261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35192" y="3704867"/>
            <a:ext cx="15925717" cy="459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df.dropna():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Remove linhas com valores ausentes.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df.fillna(valor):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Preenche valores ausentes com um valor específico.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df.drop(columns=['coluna']):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Remove colunas.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df.duplicated():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Identifica linhas duplicadas.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df.drop_duplicates():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Remove linhas duplicadas.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549025" y="2256582"/>
            <a:ext cx="131899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Limpeza de Dados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10202758"/>
            <a:ext cx="16230600" cy="84242"/>
            <a:chOff x="0" y="0"/>
            <a:chExt cx="21640800" cy="1123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0213" r="0" b="-10261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35192" y="3704867"/>
            <a:ext cx="15925717" cy="591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df['coluna'].apply(func):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Aplica uma função a uma coluna.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df['coluna'].map(dict):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Mapeia valores de uma coluna com base em um dicionário.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pd.to_datetime(df['coluna']):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Converte para formato de data/hora.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pd.get_dummies(df['coluna']): 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Cria variáveis dummy para colunas categóricas.</a:t>
            </a:r>
          </a:p>
          <a:p>
            <a:pPr algn="l">
              <a:lnSpc>
                <a:spcPts val="5199"/>
              </a:lnSpc>
            </a:pP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549025" y="2256582"/>
            <a:ext cx="131899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Transformação de Dados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259" r="0" b="-925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21017" y="9414352"/>
            <a:ext cx="1602649" cy="480127"/>
            <a:chOff x="0" y="0"/>
            <a:chExt cx="2136865" cy="640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6902" cy="640207"/>
            </a:xfrm>
            <a:custGeom>
              <a:avLst/>
              <a:gdLst/>
              <a:ahLst/>
              <a:cxnLst/>
              <a:rect r="r" b="b" t="t" l="l"/>
              <a:pathLst>
                <a:path h="640207" w="2136902">
                  <a:moveTo>
                    <a:pt x="0" y="0"/>
                  </a:moveTo>
                  <a:lnTo>
                    <a:pt x="2136902" y="0"/>
                  </a:lnTo>
                  <a:lnTo>
                    <a:pt x="2136902" y="640207"/>
                  </a:lnTo>
                  <a:lnTo>
                    <a:pt x="0" y="640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4" r="1" b="-15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59976" y="9299631"/>
            <a:ext cx="1284851" cy="710580"/>
            <a:chOff x="0" y="0"/>
            <a:chExt cx="1713135" cy="947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13103" cy="947420"/>
            </a:xfrm>
            <a:custGeom>
              <a:avLst/>
              <a:gdLst/>
              <a:ahLst/>
              <a:cxnLst/>
              <a:rect r="r" b="b" t="t" l="l"/>
              <a:pathLst>
                <a:path h="947420" w="1713103">
                  <a:moveTo>
                    <a:pt x="0" y="0"/>
                  </a:moveTo>
                  <a:lnTo>
                    <a:pt x="1713103" y="0"/>
                  </a:lnTo>
                  <a:lnTo>
                    <a:pt x="1713103" y="947420"/>
                  </a:lnTo>
                  <a:lnTo>
                    <a:pt x="0" y="947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6255" t="0" r="-46257" b="-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83210" y="9374535"/>
            <a:ext cx="1607043" cy="530524"/>
            <a:chOff x="0" y="0"/>
            <a:chExt cx="2142724" cy="707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2744" cy="707390"/>
            </a:xfrm>
            <a:custGeom>
              <a:avLst/>
              <a:gdLst/>
              <a:ahLst/>
              <a:cxnLst/>
              <a:rect r="r" b="b" t="t" l="l"/>
              <a:pathLst>
                <a:path h="707390" w="2142744">
                  <a:moveTo>
                    <a:pt x="0" y="0"/>
                  </a:moveTo>
                  <a:lnTo>
                    <a:pt x="2142744" y="0"/>
                  </a:lnTo>
                  <a:lnTo>
                    <a:pt x="2142744" y="707390"/>
                  </a:lnTo>
                  <a:lnTo>
                    <a:pt x="0" y="707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5096" r="0" b="-350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954305" y="9374535"/>
            <a:ext cx="2052457" cy="559761"/>
            <a:chOff x="0" y="0"/>
            <a:chExt cx="2736609" cy="7463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36596" cy="746379"/>
            </a:xfrm>
            <a:custGeom>
              <a:avLst/>
              <a:gdLst/>
              <a:ahLst/>
              <a:cxnLst/>
              <a:rect r="r" b="b" t="t" l="l"/>
              <a:pathLst>
                <a:path h="746379" w="2736596">
                  <a:moveTo>
                    <a:pt x="0" y="0"/>
                  </a:moveTo>
                  <a:lnTo>
                    <a:pt x="2736596" y="0"/>
                  </a:lnTo>
                  <a:lnTo>
                    <a:pt x="2736596" y="746379"/>
                  </a:lnTo>
                  <a:lnTo>
                    <a:pt x="0" y="746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5" t="0" r="-55" b="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638589" y="9293388"/>
            <a:ext cx="1876714" cy="692818"/>
            <a:chOff x="0" y="0"/>
            <a:chExt cx="2502285" cy="923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02281" cy="923798"/>
            </a:xfrm>
            <a:custGeom>
              <a:avLst/>
              <a:gdLst/>
              <a:ahLst/>
              <a:cxnLst/>
              <a:rect r="r" b="b" t="t" l="l"/>
              <a:pathLst>
                <a:path h="923798" w="2502281">
                  <a:moveTo>
                    <a:pt x="0" y="0"/>
                  </a:moveTo>
                  <a:lnTo>
                    <a:pt x="2502281" y="0"/>
                  </a:lnTo>
                  <a:lnTo>
                    <a:pt x="2502281" y="923798"/>
                  </a:lnTo>
                  <a:lnTo>
                    <a:pt x="0" y="923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5200" r="0" b="-25196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62775" y="9275260"/>
            <a:ext cx="661938" cy="729074"/>
            <a:chOff x="0" y="0"/>
            <a:chExt cx="882584" cy="972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2523" cy="972058"/>
            </a:xfrm>
            <a:custGeom>
              <a:avLst/>
              <a:gdLst/>
              <a:ahLst/>
              <a:cxnLst/>
              <a:rect r="r" b="b" t="t" l="l"/>
              <a:pathLst>
                <a:path h="972058" w="882523">
                  <a:moveTo>
                    <a:pt x="0" y="0"/>
                  </a:moveTo>
                  <a:lnTo>
                    <a:pt x="882523" y="0"/>
                  </a:lnTo>
                  <a:lnTo>
                    <a:pt x="882523" y="972058"/>
                  </a:lnTo>
                  <a:lnTo>
                    <a:pt x="0" y="972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6" b="-7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397155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36409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675662" y="1387604"/>
            <a:ext cx="194186" cy="242733"/>
          </a:xfrm>
          <a:custGeom>
            <a:avLst/>
            <a:gdLst/>
            <a:ahLst/>
            <a:cxnLst/>
            <a:rect r="r" b="b" t="t" l="l"/>
            <a:pathLst>
              <a:path h="242733" w="194186">
                <a:moveTo>
                  <a:pt x="0" y="0"/>
                </a:moveTo>
                <a:lnTo>
                  <a:pt x="194186" y="0"/>
                </a:lnTo>
                <a:lnTo>
                  <a:pt x="194186" y="242733"/>
                </a:lnTo>
                <a:lnTo>
                  <a:pt x="0" y="2427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480" t="0" r="-48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33583" y="489598"/>
            <a:ext cx="1236949" cy="1362403"/>
            <a:chOff x="0" y="0"/>
            <a:chExt cx="1649265" cy="1816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222" cy="1816481"/>
            </a:xfrm>
            <a:custGeom>
              <a:avLst/>
              <a:gdLst/>
              <a:ahLst/>
              <a:cxnLst/>
              <a:rect r="r" b="b" t="t" l="l"/>
              <a:pathLst>
                <a:path h="1816481" w="1649222">
                  <a:moveTo>
                    <a:pt x="0" y="0"/>
                  </a:moveTo>
                  <a:lnTo>
                    <a:pt x="1649222" y="0"/>
                  </a:lnTo>
                  <a:lnTo>
                    <a:pt x="1649222" y="1816481"/>
                  </a:lnTo>
                  <a:lnTo>
                    <a:pt x="0" y="1816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-2" b="-77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41786" y="848865"/>
            <a:ext cx="4541278" cy="53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4844">
                <a:solidFill>
                  <a:srgbClr val="004718"/>
                </a:solidFill>
                <a:latin typeface="Calistoga"/>
                <a:ea typeface="Calistoga"/>
                <a:cs typeface="Calistoga"/>
                <a:sym typeface="Calistoga"/>
              </a:rPr>
              <a:t>V  WORKSHOP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79922" y="1253744"/>
            <a:ext cx="1698158" cy="4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3" spc="166">
                <a:solidFill>
                  <a:srgbClr val="009933"/>
                </a:solidFill>
                <a:latin typeface="Anton"/>
                <a:ea typeface="Anton"/>
                <a:cs typeface="Anton"/>
                <a:sym typeface="Anton"/>
              </a:rPr>
              <a:t>DO PRH 55.1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5192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REALIZAÇÃO: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46651" y="9259441"/>
            <a:ext cx="2091938" cy="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4"/>
              </a:lnSpc>
            </a:pPr>
            <a:r>
              <a:rPr lang="en-US" sz="1002" spc="9">
                <a:solidFill>
                  <a:srgbClr val="07113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PRH 55.1 - Estratégias Sustentáveis na Indústria de Petróleo, Gás Natural e Biocombustíveis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5715" y="9448895"/>
            <a:ext cx="1427685" cy="31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4"/>
              </a:lnSpc>
            </a:pPr>
            <a:r>
              <a:rPr lang="en-US" sz="14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APOIO: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4873" y="909490"/>
            <a:ext cx="9979544" cy="82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</a:pPr>
          </a:p>
          <a:p>
            <a:pPr algn="r">
              <a:lnSpc>
                <a:spcPts val="2944"/>
              </a:lnSpc>
            </a:pPr>
            <a:r>
              <a:rPr lang="en-US" sz="2103" b="true">
                <a:solidFill>
                  <a:srgbClr val="07113A"/>
                </a:solidFill>
                <a:latin typeface="Arimo Bold"/>
                <a:ea typeface="Arimo Bold"/>
                <a:cs typeface="Arimo Bold"/>
                <a:sym typeface="Arimo Bold"/>
              </a:rPr>
              <a:t>26 A 28 DE NOVEMBRO DE 2024 | UFERSA - MOSSORÓ/RN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10202758"/>
            <a:ext cx="16230600" cy="84242"/>
            <a:chOff x="0" y="0"/>
            <a:chExt cx="21640800" cy="1123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640800" cy="112268"/>
            </a:xfrm>
            <a:custGeom>
              <a:avLst/>
              <a:gdLst/>
              <a:ahLst/>
              <a:cxnLst/>
              <a:rect r="r" b="b" t="t" l="l"/>
              <a:pathLst>
                <a:path h="112268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12268"/>
                  </a:lnTo>
                  <a:lnTo>
                    <a:pt x="0" y="112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0213" r="0" b="-10261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35192" y="3704867"/>
            <a:ext cx="15925717" cy="459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df['coluna'].mean():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Média.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df['coluna'].sum():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Soma.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df['coluna'].min():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Mínimo.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df['coluna'].max():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Máximo.</a:t>
            </a:r>
          </a:p>
          <a:p>
            <a:pPr algn="l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b="true" sz="3999" spc="35">
                <a:solidFill>
                  <a:srgbClr val="2F5972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df['coluna'].value_counts():</a:t>
            </a:r>
            <a:r>
              <a:rPr lang="en-US" sz="3999" spc="35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Frequência de valores únicos.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549025" y="2256582"/>
            <a:ext cx="1318995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84">
                <a:solidFill>
                  <a:srgbClr val="2F5972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Estatísticas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DAGXJnICwBw</dc:identifier>
  <dcterms:modified xsi:type="dcterms:W3CDTF">2011-08-01T06:04:30Z</dcterms:modified>
  <cp:revision>1</cp:revision>
  <dc:title>gabriel apresentação workshop.pptx</dc:title>
</cp:coreProperties>
</file>