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4"/>
  </p:sldMasterIdLst>
  <p:sldIdLst>
    <p:sldId id="256" r:id="rId5"/>
    <p:sldId id="257" r:id="rId6"/>
    <p:sldId id="262" r:id="rId7"/>
    <p:sldId id="259" r:id="rId8"/>
    <p:sldId id="258" r:id="rId9"/>
    <p:sldId id="260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4AF"/>
    <a:srgbClr val="C95A54"/>
    <a:srgbClr val="44916B"/>
    <a:srgbClr val="438CB9"/>
    <a:srgbClr val="E67C98"/>
    <a:srgbClr val="E77A97"/>
    <a:srgbClr val="DD8298"/>
    <a:srgbClr val="00B050"/>
    <a:srgbClr val="ED7D31"/>
    <a:srgbClr val="3FB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76BC1-5E12-4746-86A7-AA13F2EF4A87}" v="85" dt="2024-05-15T17:00:15.100"/>
    <p1510:client id="{0A92AC79-CD84-4592-9656-74BAEFBBD891}" v="191" dt="2024-05-15T18:14:02.872"/>
    <p1510:client id="{4B00EED5-99CA-4F3E-A94A-84504B5B94B9}" v="56" dt="2024-05-15T20:12:36.595"/>
    <p1510:client id="{9F38BD52-4641-4F40-8E7F-5ACEF2E475EC}" v="7" dt="2024-05-17T01:28:47.226"/>
    <p1510:client id="{D22D785A-D464-4CAA-87BF-1A9F5580AA44}" v="1312" dt="2024-05-15T20:21:44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4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6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28AD6A7-8FC3-1FCD-F752-11ADABDE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797"/>
          <a:stretch/>
        </p:blipFill>
        <p:spPr>
          <a:xfrm>
            <a:off x="933783" y="914400"/>
            <a:ext cx="4327046" cy="411956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8880" y="790900"/>
            <a:ext cx="5547713" cy="2727367"/>
          </a:xfrm>
        </p:spPr>
        <p:txBody>
          <a:bodyPr>
            <a:normAutofit/>
          </a:bodyPr>
          <a:lstStyle/>
          <a:p>
            <a:pPr algn="l"/>
            <a:r>
              <a:rPr lang="de-DE" sz="8000" err="1">
                <a:solidFill>
                  <a:srgbClr val="E27A93"/>
                </a:solidFill>
                <a:latin typeface="Calisto MT"/>
              </a:rPr>
              <a:t>Info</a:t>
            </a:r>
            <a:r>
              <a:rPr lang="de-DE" sz="8000" err="1">
                <a:solidFill>
                  <a:srgbClr val="34A8F4"/>
                </a:solidFill>
                <a:latin typeface="Calisto MT"/>
              </a:rPr>
              <a:t>Code</a:t>
            </a:r>
            <a:br>
              <a:rPr lang="de-DE" sz="8000">
                <a:latin typeface="Calisto MT"/>
              </a:rPr>
            </a:br>
            <a:endParaRPr lang="de-DE" sz="8000">
              <a:latin typeface="Calisto M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8880" y="2422070"/>
            <a:ext cx="4715597" cy="1274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 b="1" err="1">
                <a:latin typeface="Arial Nova"/>
              </a:rPr>
              <a:t>Orçamento</a:t>
            </a:r>
            <a:endParaRPr lang="de-DE" sz="3600" b="1">
              <a:latin typeface="Arial Nova"/>
            </a:endParaRPr>
          </a:p>
          <a:p>
            <a:pPr algn="l"/>
            <a:r>
              <a:rPr lang="de-DE" sz="3600" b="1" err="1">
                <a:latin typeface="Arial Nova"/>
                <a:ea typeface="+mn-lt"/>
                <a:cs typeface="+mn-lt"/>
              </a:rPr>
              <a:t>Universidade</a:t>
            </a:r>
            <a:r>
              <a:rPr lang="de-DE" sz="3600" b="1">
                <a:latin typeface="Arial Nova"/>
                <a:ea typeface="+mn-lt"/>
                <a:cs typeface="+mn-lt"/>
              </a:rPr>
              <a:t> Saber</a:t>
            </a:r>
            <a:endParaRPr lang="de-DE">
              <a:latin typeface="Arial Nova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68B6AF-D8C9-B549-1090-E27FF9D7CADC}"/>
              </a:ext>
            </a:extLst>
          </p:cNvPr>
          <p:cNvSpPr txBox="1"/>
          <p:nvPr/>
        </p:nvSpPr>
        <p:spPr>
          <a:xfrm>
            <a:off x="9799863" y="5486399"/>
            <a:ext cx="21444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latin typeface="Arial Nova"/>
              </a:rPr>
              <a:t>"</a:t>
            </a:r>
            <a:r>
              <a:rPr lang="de-DE" b="1" err="1">
                <a:latin typeface="Arial Nova"/>
              </a:rPr>
              <a:t>Com</a:t>
            </a:r>
            <a:r>
              <a:rPr lang="de-DE" b="1">
                <a:latin typeface="Arial Nova"/>
              </a:rPr>
              <a:t> </a:t>
            </a:r>
            <a:r>
              <a:rPr lang="de-DE" b="1" err="1">
                <a:latin typeface="Arial Nova"/>
              </a:rPr>
              <a:t>problemas</a:t>
            </a:r>
            <a:r>
              <a:rPr lang="de-DE" b="1">
                <a:latin typeface="Arial Nova"/>
              </a:rPr>
              <a:t>? </a:t>
            </a:r>
            <a:r>
              <a:rPr lang="de-DE" b="1" err="1">
                <a:latin typeface="Arial Nova"/>
              </a:rPr>
              <a:t>Deixe</a:t>
            </a:r>
            <a:r>
              <a:rPr lang="de-DE" b="1">
                <a:latin typeface="Arial Nova"/>
              </a:rPr>
              <a:t> </a:t>
            </a:r>
            <a:r>
              <a:rPr lang="de-DE" b="1" err="1">
                <a:latin typeface="Arial Nova"/>
              </a:rPr>
              <a:t>conosco</a:t>
            </a:r>
            <a:r>
              <a:rPr lang="de-DE" b="1">
                <a:latin typeface="Arial Nova"/>
              </a:rPr>
              <a:t>, </a:t>
            </a:r>
            <a:r>
              <a:rPr lang="de-DE" b="1" err="1">
                <a:latin typeface="Arial Nova"/>
              </a:rPr>
              <a:t>temos</a:t>
            </a:r>
            <a:r>
              <a:rPr lang="de-DE" b="1">
                <a:latin typeface="Arial Nova"/>
              </a:rPr>
              <a:t> </a:t>
            </a:r>
            <a:r>
              <a:rPr lang="de-DE" b="1" err="1">
                <a:latin typeface="Arial Nova"/>
              </a:rPr>
              <a:t>sete</a:t>
            </a:r>
            <a:r>
              <a:rPr lang="de-DE" b="1">
                <a:latin typeface="Arial Nova"/>
              </a:rPr>
              <a:t> </a:t>
            </a:r>
            <a:r>
              <a:rPr lang="de-DE" b="1" err="1">
                <a:latin typeface="Arial Nova"/>
              </a:rPr>
              <a:t>vidas</a:t>
            </a:r>
            <a:r>
              <a:rPr lang="de-DE" b="1">
                <a:latin typeface="Arial Nova"/>
              </a:rPr>
              <a:t> de </a:t>
            </a:r>
            <a:r>
              <a:rPr lang="de-DE" b="1" err="1">
                <a:latin typeface="Arial Nova"/>
              </a:rPr>
              <a:t>experiência</a:t>
            </a:r>
            <a:r>
              <a:rPr lang="de-DE" b="1">
                <a:latin typeface="Arial Nova"/>
              </a:rPr>
              <a:t>"</a:t>
            </a:r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C12FFAF-003D-8EEF-E84E-4EA9457CC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" y="207034"/>
            <a:ext cx="621104" cy="57797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81738C9-2CA8-E517-8933-0C32B3596F74}"/>
              </a:ext>
            </a:extLst>
          </p:cNvPr>
          <p:cNvSpPr txBox="1"/>
          <p:nvPr/>
        </p:nvSpPr>
        <p:spPr>
          <a:xfrm>
            <a:off x="540251" y="199655"/>
            <a:ext cx="4597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Arial"/>
                <a:cs typeface="Arial"/>
              </a:rPr>
              <a:t>Prox. Ao Shopping Anália Franco. </a:t>
            </a:r>
          </a:p>
          <a:p>
            <a:r>
              <a:rPr lang="pt-BR" sz="2000" b="1">
                <a:latin typeface="Arial"/>
                <a:cs typeface="Arial"/>
              </a:rPr>
              <a:t>São Paulo - SP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2855195C-D3C4-F8A6-D36E-BB89C3AE2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506756" y="1396870"/>
            <a:ext cx="3730366" cy="36802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DA4B70-7423-CE59-D8F5-7B70A7DA93E2}"/>
              </a:ext>
            </a:extLst>
          </p:cNvPr>
          <p:cNvSpPr txBox="1"/>
          <p:nvPr/>
        </p:nvSpPr>
        <p:spPr>
          <a:xfrm>
            <a:off x="5061525" y="2519516"/>
            <a:ext cx="53217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solidFill>
                  <a:srgbClr val="FFFFFF"/>
                </a:solidFill>
                <a:latin typeface="Arial Nova"/>
              </a:rPr>
              <a:t>Total: R$ 184.711,42</a:t>
            </a:r>
            <a:endParaRPr lang="pt-BR" sz="4000" b="1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52335-EE2C-554B-8270-DE877E6D66BB}"/>
              </a:ext>
            </a:extLst>
          </p:cNvPr>
          <p:cNvSpPr txBox="1"/>
          <p:nvPr/>
        </p:nvSpPr>
        <p:spPr>
          <a:xfrm>
            <a:off x="5061525" y="4100330"/>
            <a:ext cx="57931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solidFill>
                  <a:srgbClr val="FFFFFF"/>
                </a:solidFill>
                <a:latin typeface="Arial Nova"/>
              </a:rPr>
              <a:t>Economia:</a:t>
            </a:r>
            <a:r>
              <a:rPr lang="pt-BR" sz="4000" b="1">
                <a:solidFill>
                  <a:srgbClr val="FFFFFF"/>
                </a:solidFill>
                <a:latin typeface="Arial Nova"/>
                <a:ea typeface="+mn-lt"/>
                <a:cs typeface="+mn-lt"/>
              </a:rPr>
              <a:t> R$ 1</a:t>
            </a:r>
            <a:r>
              <a:rPr lang="pt-BR" sz="4000" b="1">
                <a:solidFill>
                  <a:srgbClr val="FFFFFF"/>
                </a:solidFill>
                <a:ea typeface="+mn-lt"/>
                <a:cs typeface="+mn-lt"/>
              </a:rPr>
              <a:t>7.188,58</a:t>
            </a:r>
            <a:endParaRPr lang="pt-BR" sz="4000" b="1">
              <a:solidFill>
                <a:srgbClr val="FFFFFF"/>
              </a:solidFill>
              <a:latin typeface="Arial Nov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08A7B9-403F-A3F2-E4FC-A6942EB1163A}"/>
              </a:ext>
            </a:extLst>
          </p:cNvPr>
          <p:cNvSpPr txBox="1"/>
          <p:nvPr/>
        </p:nvSpPr>
        <p:spPr>
          <a:xfrm>
            <a:off x="4266674" y="4672182"/>
            <a:ext cx="740969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3200"/>
              <a:t>Computadores, notebooks, impressoras, periféricos, materiais infraestrutura.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95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C11B1-0E6B-2389-9624-55B5642D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935" y="-1450258"/>
            <a:ext cx="9144000" cy="1263649"/>
          </a:xfrm>
        </p:spPr>
        <p:txBody>
          <a:bodyPr/>
          <a:lstStyle/>
          <a:p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12E80D6A-3340-F061-1F11-6BE371CB5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3806823" y="1334027"/>
            <a:ext cx="4578397" cy="41841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836D64-B5F1-B97A-AF3D-BA53E21418EB}"/>
              </a:ext>
            </a:extLst>
          </p:cNvPr>
          <p:cNvSpPr txBox="1"/>
          <p:nvPr/>
        </p:nvSpPr>
        <p:spPr>
          <a:xfrm>
            <a:off x="3982064" y="872612"/>
            <a:ext cx="4439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>
                <a:solidFill>
                  <a:srgbClr val="E67C98"/>
                </a:solidFill>
                <a:latin typeface="Arial Nova"/>
              </a:rPr>
              <a:t>Obrigado </a:t>
            </a:r>
            <a:r>
              <a:rPr lang="pt-BR" sz="2400" b="1">
                <a:solidFill>
                  <a:srgbClr val="438CB9"/>
                </a:solidFill>
                <a:latin typeface="Arial Nova"/>
              </a:rPr>
              <a:t>pela </a:t>
            </a:r>
            <a:r>
              <a:rPr lang="pt-BR" sz="2400" b="1">
                <a:solidFill>
                  <a:srgbClr val="44916B"/>
                </a:solidFill>
                <a:latin typeface="Arial Nova"/>
              </a:rPr>
              <a:t>sua </a:t>
            </a:r>
            <a:r>
              <a:rPr lang="pt-BR" sz="2400" b="1">
                <a:solidFill>
                  <a:srgbClr val="C95A54"/>
                </a:solidFill>
                <a:latin typeface="Arial Nova"/>
              </a:rPr>
              <a:t>atenção</a:t>
            </a:r>
            <a:r>
              <a:rPr lang="pt-BR" sz="2400" b="1">
                <a:latin typeface="Arial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74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05661-7579-A2B7-5F6F-61E85CFF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265694" y="1511085"/>
            <a:ext cx="2027694" cy="1405716"/>
          </a:xfrm>
        </p:spPr>
        <p:txBody>
          <a:bodyPr/>
          <a:lstStyle/>
          <a:p>
            <a:r>
              <a:rPr lang="pt-BR"/>
              <a:t> n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8FA4841F-B0B9-B77A-52BF-0A6F6CB0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:a16="http://schemas.microsoft.com/office/drawing/2014/main" id="{F5B5DD0E-1369-87D9-5A27-42D73334BB77}"/>
              </a:ext>
            </a:extLst>
          </p:cNvPr>
          <p:cNvSpPr txBox="1"/>
          <p:nvPr/>
        </p:nvSpPr>
        <p:spPr>
          <a:xfrm>
            <a:off x="5666668" y="591772"/>
            <a:ext cx="651967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b="1">
                <a:solidFill>
                  <a:srgbClr val="FFFFFF"/>
                </a:solidFill>
                <a:latin typeface="Arial Nova"/>
              </a:rPr>
              <a:t>Procedimentos.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37E1E353-D777-DF97-8B72-670308CED27C}"/>
              </a:ext>
            </a:extLst>
          </p:cNvPr>
          <p:cNvSpPr txBox="1"/>
          <p:nvPr/>
        </p:nvSpPr>
        <p:spPr>
          <a:xfrm>
            <a:off x="404820" y="130315"/>
            <a:ext cx="230043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01/02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8C0BDCD-9ADC-D81B-71F1-C4882DF219E4}"/>
              </a:ext>
            </a:extLst>
          </p:cNvPr>
          <p:cNvSpPr/>
          <p:nvPr/>
        </p:nvSpPr>
        <p:spPr>
          <a:xfrm>
            <a:off x="405580" y="589935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90A4DA5-DFF0-4EF5-629D-D83A50516973}"/>
              </a:ext>
            </a:extLst>
          </p:cNvPr>
          <p:cNvSpPr/>
          <p:nvPr/>
        </p:nvSpPr>
        <p:spPr>
          <a:xfrm>
            <a:off x="405581" y="1708353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baseline="0">
                <a:solidFill>
                  <a:srgbClr val="FFFFFF"/>
                </a:solidFill>
                <a:latin typeface="Arial Nova"/>
              </a:rPr>
              <a:t>Montagem </a:t>
            </a:r>
            <a:r>
              <a:rPr lang="pt-BR" b="1">
                <a:solidFill>
                  <a:srgbClr val="FFFFFF"/>
                </a:solidFill>
                <a:latin typeface="Arial Nova"/>
              </a:rPr>
              <a:t>dos PCs</a:t>
            </a:r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F23142-DEE1-F798-5145-2B2C1A5745CC}"/>
              </a:ext>
            </a:extLst>
          </p:cNvPr>
          <p:cNvSpPr/>
          <p:nvPr/>
        </p:nvSpPr>
        <p:spPr>
          <a:xfrm>
            <a:off x="405581" y="2826773"/>
            <a:ext cx="4424515" cy="5899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98A9D42-310D-7D50-3146-CD54A523C08E}"/>
              </a:ext>
            </a:extLst>
          </p:cNvPr>
          <p:cNvSpPr/>
          <p:nvPr/>
        </p:nvSpPr>
        <p:spPr>
          <a:xfrm>
            <a:off x="405581" y="3846870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FFFFFF"/>
                </a:solidFill>
                <a:latin typeface="Arial Nova"/>
                <a:ea typeface="+mn-lt"/>
                <a:cs typeface="+mn-lt"/>
              </a:rPr>
              <a:t>Instalação das impressoras</a:t>
            </a:r>
            <a:endParaRPr lang="pt-BR">
              <a:solidFill>
                <a:srgbClr val="FFFFFF"/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AB98450-E28C-876F-E003-3814C589B8EB}"/>
              </a:ext>
            </a:extLst>
          </p:cNvPr>
          <p:cNvSpPr/>
          <p:nvPr/>
        </p:nvSpPr>
        <p:spPr>
          <a:xfrm>
            <a:off x="405581" y="4866966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FFFFFF"/>
                </a:solidFill>
                <a:latin typeface="Arial Nova"/>
              </a:rPr>
              <a:t>Revisão</a:t>
            </a:r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5097D1B-05F8-E9B9-C90A-4090EA20718B}"/>
              </a:ext>
            </a:extLst>
          </p:cNvPr>
          <p:cNvSpPr/>
          <p:nvPr/>
        </p:nvSpPr>
        <p:spPr>
          <a:xfrm>
            <a:off x="405580" y="5874773"/>
            <a:ext cx="4424515" cy="589935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3" name="CaixaDeTexto 20">
            <a:extLst>
              <a:ext uri="{FF2B5EF4-FFF2-40B4-BE49-F238E27FC236}">
                <a16:creationId xmlns:a16="http://schemas.microsoft.com/office/drawing/2014/main" id="{DDFF07AB-ED95-DC8B-09A9-F16400F300EE}"/>
              </a:ext>
            </a:extLst>
          </p:cNvPr>
          <p:cNvSpPr txBox="1"/>
          <p:nvPr/>
        </p:nvSpPr>
        <p:spPr>
          <a:xfrm>
            <a:off x="409955" y="1244446"/>
            <a:ext cx="138880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03</a:t>
            </a:r>
          </a:p>
        </p:txBody>
      </p:sp>
      <p:sp>
        <p:nvSpPr>
          <p:cNvPr id="14" name="CaixaDeTexto 21">
            <a:extLst>
              <a:ext uri="{FF2B5EF4-FFF2-40B4-BE49-F238E27FC236}">
                <a16:creationId xmlns:a16="http://schemas.microsoft.com/office/drawing/2014/main" id="{C7FCAED7-DD6A-659F-0F9C-2463C69C5E65}"/>
              </a:ext>
            </a:extLst>
          </p:cNvPr>
          <p:cNvSpPr txBox="1"/>
          <p:nvPr/>
        </p:nvSpPr>
        <p:spPr>
          <a:xfrm>
            <a:off x="405580" y="2401612"/>
            <a:ext cx="210164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04/05</a:t>
            </a:r>
          </a:p>
        </p:txBody>
      </p:sp>
      <p:sp>
        <p:nvSpPr>
          <p:cNvPr id="15" name="CaixaDeTexto 22">
            <a:extLst>
              <a:ext uri="{FF2B5EF4-FFF2-40B4-BE49-F238E27FC236}">
                <a16:creationId xmlns:a16="http://schemas.microsoft.com/office/drawing/2014/main" id="{D87A1DFE-0FEA-6337-FD7C-04E797901B30}"/>
              </a:ext>
            </a:extLst>
          </p:cNvPr>
          <p:cNvSpPr txBox="1"/>
          <p:nvPr/>
        </p:nvSpPr>
        <p:spPr>
          <a:xfrm>
            <a:off x="405580" y="3416709"/>
            <a:ext cx="188041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/>
              <a:t>DIA 06</a:t>
            </a:r>
          </a:p>
        </p:txBody>
      </p: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CD62620E-0C95-644F-964E-BAAFFA039568}"/>
              </a:ext>
            </a:extLst>
          </p:cNvPr>
          <p:cNvSpPr txBox="1"/>
          <p:nvPr/>
        </p:nvSpPr>
        <p:spPr>
          <a:xfrm>
            <a:off x="405580" y="4436807"/>
            <a:ext cx="201519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08/09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99A1D605-D5D0-D494-DF15-DF1629BB5D7D}"/>
              </a:ext>
            </a:extLst>
          </p:cNvPr>
          <p:cNvSpPr txBox="1"/>
          <p:nvPr/>
        </p:nvSpPr>
        <p:spPr>
          <a:xfrm>
            <a:off x="405580" y="5457527"/>
            <a:ext cx="1302774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>
                <a:latin typeface="Arial Nova"/>
              </a:rPr>
              <a:t>DIA 10</a:t>
            </a:r>
          </a:p>
        </p:txBody>
      </p:sp>
      <p:sp>
        <p:nvSpPr>
          <p:cNvPr id="18" name="CaixaDeTexto 25">
            <a:extLst>
              <a:ext uri="{FF2B5EF4-FFF2-40B4-BE49-F238E27FC236}">
                <a16:creationId xmlns:a16="http://schemas.microsoft.com/office/drawing/2014/main" id="{2D6D7A6B-8404-9202-C0D8-D11B1A755BCD}"/>
              </a:ext>
            </a:extLst>
          </p:cNvPr>
          <p:cNvSpPr txBox="1"/>
          <p:nvPr/>
        </p:nvSpPr>
        <p:spPr>
          <a:xfrm>
            <a:off x="405581" y="700547"/>
            <a:ext cx="442697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latin typeface="Arial Nova"/>
                <a:ea typeface="+mn-lt"/>
                <a:cs typeface="+mn-lt"/>
              </a:rPr>
              <a:t>Montagem do rack, cabeamento e </a:t>
            </a:r>
            <a:r>
              <a:rPr lang="pt-BR" b="1" err="1">
                <a:latin typeface="Arial Nova"/>
                <a:ea typeface="+mn-lt"/>
                <a:cs typeface="+mn-lt"/>
              </a:rPr>
              <a:t>wi-fi</a:t>
            </a:r>
            <a:endParaRPr lang="pt-BR" b="1" err="1">
              <a:latin typeface="Arial Nova"/>
            </a:endParaRPr>
          </a:p>
        </p:txBody>
      </p:sp>
      <p:sp>
        <p:nvSpPr>
          <p:cNvPr id="19" name="CaixaDeTexto 27">
            <a:extLst>
              <a:ext uri="{FF2B5EF4-FFF2-40B4-BE49-F238E27FC236}">
                <a16:creationId xmlns:a16="http://schemas.microsoft.com/office/drawing/2014/main" id="{885415C3-62A1-4090-36BA-6E3833AB240D}"/>
              </a:ext>
            </a:extLst>
          </p:cNvPr>
          <p:cNvSpPr txBox="1"/>
          <p:nvPr/>
        </p:nvSpPr>
        <p:spPr>
          <a:xfrm>
            <a:off x="410497" y="2831690"/>
            <a:ext cx="441468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>
                <a:latin typeface="Arial Nova"/>
                <a:ea typeface="+mn-lt"/>
                <a:cs typeface="+mn-lt"/>
              </a:rPr>
              <a:t>Instalação de W11, Office, Antivírus, Drives das impressoras e configurações</a:t>
            </a:r>
            <a:endParaRPr lang="pt-BR" sz="1400" b="1">
              <a:latin typeface="Arial Nova"/>
            </a:endParaRPr>
          </a:p>
          <a:p>
            <a:endParaRPr lang="pt-BR" sz="1200">
              <a:latin typeface="Arial Nova"/>
            </a:endParaRPr>
          </a:p>
        </p:txBody>
      </p:sp>
      <p:sp>
        <p:nvSpPr>
          <p:cNvPr id="20" name="CaixaDeTexto 28">
            <a:extLst>
              <a:ext uri="{FF2B5EF4-FFF2-40B4-BE49-F238E27FC236}">
                <a16:creationId xmlns:a16="http://schemas.microsoft.com/office/drawing/2014/main" id="{2A30617E-AD9F-7AE2-7BC2-CF4C73087EA0}"/>
              </a:ext>
            </a:extLst>
          </p:cNvPr>
          <p:cNvSpPr txBox="1"/>
          <p:nvPr/>
        </p:nvSpPr>
        <p:spPr>
          <a:xfrm>
            <a:off x="410497" y="5978013"/>
            <a:ext cx="2767780" cy="3816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latin typeface="Arial Nova"/>
              </a:rPr>
              <a:t>Trabalho concluído</a:t>
            </a:r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CF8D9EA-2FF4-A268-F691-49653355A0D4}"/>
              </a:ext>
            </a:extLst>
          </p:cNvPr>
          <p:cNvSpPr/>
          <p:nvPr/>
        </p:nvSpPr>
        <p:spPr>
          <a:xfrm>
            <a:off x="6095999" y="1514001"/>
            <a:ext cx="5223387" cy="5085900"/>
          </a:xfrm>
          <a:prstGeom prst="round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2" name="CaixaDeTexto 30">
            <a:extLst>
              <a:ext uri="{FF2B5EF4-FFF2-40B4-BE49-F238E27FC236}">
                <a16:creationId xmlns:a16="http://schemas.microsoft.com/office/drawing/2014/main" id="{79DBEA28-1094-FF94-8EDB-0A0902AAE0D4}"/>
              </a:ext>
            </a:extLst>
          </p:cNvPr>
          <p:cNvSpPr txBox="1"/>
          <p:nvPr/>
        </p:nvSpPr>
        <p:spPr>
          <a:xfrm>
            <a:off x="6390968" y="1708355"/>
            <a:ext cx="4928417" cy="489364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Char char="ü"/>
            </a:pPr>
            <a:r>
              <a:rPr lang="pt-BR" sz="3200" b="1">
                <a:latin typeface="Arial Nova"/>
                <a:ea typeface="+mn-lt"/>
                <a:cs typeface="+mn-lt"/>
              </a:rPr>
              <a:t>D</a:t>
            </a:r>
            <a:r>
              <a:rPr lang="pt-BR" sz="2800" b="1">
                <a:latin typeface="Arial Nova"/>
                <a:ea typeface="+mn-lt"/>
                <a:cs typeface="+mn-lt"/>
              </a:rPr>
              <a:t>as 8h até as 18h com uma hora de almoço </a:t>
            </a:r>
            <a:endParaRPr lang="pt-BR"/>
          </a:p>
          <a:p>
            <a:pPr marL="457200" indent="-457200">
              <a:buFont typeface="Wingdings"/>
              <a:buChar char="ü"/>
            </a:pPr>
            <a:endParaRPr lang="pt-BR" sz="2800" b="1">
              <a:latin typeface="Arial Nova"/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r>
              <a:rPr lang="pt-BR" sz="2800" b="1">
                <a:latin typeface="Arial Nova"/>
                <a:ea typeface="+mn-lt"/>
                <a:cs typeface="+mn-lt"/>
              </a:rPr>
              <a:t>De segunda feira (06/05) até sexta-feira (17/05)</a:t>
            </a:r>
            <a:endParaRPr lang="pt-BR" sz="2800" b="1">
              <a:latin typeface="Arial Nova"/>
            </a:endParaRPr>
          </a:p>
          <a:p>
            <a:pPr marL="457200" indent="-457200">
              <a:buFont typeface="Wingdings"/>
              <a:buChar char="ü"/>
            </a:pPr>
            <a:endParaRPr lang="pt-BR" sz="2800" b="1">
              <a:latin typeface="Arial Nova"/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r>
              <a:rPr lang="pt-BR" sz="2800" b="1">
                <a:latin typeface="Arial Nova"/>
                <a:ea typeface="+mn-lt"/>
                <a:cs typeface="+mn-lt"/>
              </a:rPr>
              <a:t>09 dias trabalhando em horário normal com 8hrs, 1 dia com horário reduzido com 5hrs</a:t>
            </a:r>
            <a:endParaRPr lang="pt-BR" sz="2800" b="1">
              <a:latin typeface="Arial Nova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42DC641-E79A-648B-B78B-4C85C16D5FE3}"/>
              </a:ext>
            </a:extLst>
          </p:cNvPr>
          <p:cNvSpPr txBox="1"/>
          <p:nvPr/>
        </p:nvSpPr>
        <p:spPr>
          <a:xfrm>
            <a:off x="1560080" y="3492184"/>
            <a:ext cx="2964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FF0000"/>
                </a:solidFill>
                <a:latin typeface="Arial Nova"/>
              </a:rPr>
              <a:t>(DIA 07, Domingo/Day Off) </a:t>
            </a:r>
          </a:p>
        </p:txBody>
      </p:sp>
    </p:spTree>
    <p:extLst>
      <p:ext uri="{BB962C8B-B14F-4D97-AF65-F5344CB8AC3E}">
        <p14:creationId xmlns:p14="http://schemas.microsoft.com/office/powerpoint/2010/main" val="405056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00F05-0670-29E3-4A2E-0F53CFB9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1" y="1021044"/>
            <a:ext cx="2620211" cy="1450806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ctr"/>
            <a:r>
              <a:rPr lang="pt-BR" sz="3200" b="1">
                <a:latin typeface="Arial Nova"/>
              </a:rPr>
              <a:t>Contrato de Prestação de serviço</a:t>
            </a:r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292C293B-5DAE-BBFB-4967-BBB47842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02" y="297822"/>
            <a:ext cx="4449660" cy="625702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950B49-FE8B-E3EB-F23D-1717BB2F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11" y="321043"/>
            <a:ext cx="4471327" cy="6242649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253CF20-39E4-204C-DC1C-16F6EC6D4D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27" t="3526" r="8527" b="-847"/>
          <a:stretch/>
        </p:blipFill>
        <p:spPr>
          <a:xfrm>
            <a:off x="5092095" y="2475831"/>
            <a:ext cx="2002057" cy="19396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3447A77-5C53-DC37-316F-7D55D87C164D}"/>
              </a:ext>
            </a:extLst>
          </p:cNvPr>
          <p:cNvSpPr/>
          <p:nvPr/>
        </p:nvSpPr>
        <p:spPr>
          <a:xfrm rot="-5400000">
            <a:off x="-247315" y="5407527"/>
            <a:ext cx="1229893" cy="1737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47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AD28437-4459-A986-9473-11948443D9ED}"/>
              </a:ext>
            </a:extLst>
          </p:cNvPr>
          <p:cNvSpPr/>
          <p:nvPr/>
        </p:nvSpPr>
        <p:spPr>
          <a:xfrm>
            <a:off x="452033" y="5217762"/>
            <a:ext cx="5643965" cy="1162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12053EC-3901-6EEF-74FE-F5D1F4F64116}"/>
              </a:ext>
            </a:extLst>
          </p:cNvPr>
          <p:cNvSpPr/>
          <p:nvPr/>
        </p:nvSpPr>
        <p:spPr>
          <a:xfrm>
            <a:off x="452034" y="3435457"/>
            <a:ext cx="6677185" cy="138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9ED1B-8963-843A-6258-8ACAA23DCBCF}"/>
              </a:ext>
            </a:extLst>
          </p:cNvPr>
          <p:cNvSpPr/>
          <p:nvPr/>
        </p:nvSpPr>
        <p:spPr>
          <a:xfrm>
            <a:off x="452034" y="1317356"/>
            <a:ext cx="7271287" cy="1795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395C4-5263-24A3-2088-EB224A0E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50" y="350169"/>
            <a:ext cx="10286373" cy="1681520"/>
          </a:xfrm>
        </p:spPr>
        <p:txBody>
          <a:bodyPr>
            <a:normAutofit/>
          </a:bodyPr>
          <a:lstStyle/>
          <a:p>
            <a:r>
              <a:rPr lang="pt-BR" b="1">
                <a:latin typeface="Arial Nova"/>
              </a:rPr>
              <a:t>Licenças. </a:t>
            </a:r>
            <a:r>
              <a:rPr lang="pt-BR" b="1">
                <a:solidFill>
                  <a:srgbClr val="3FB96C"/>
                </a:solidFill>
                <a:latin typeface="Arial Nova"/>
              </a:rPr>
              <a:t>(</a:t>
            </a:r>
            <a:r>
              <a:rPr lang="pt-BR" b="1">
                <a:latin typeface="Arial Nova"/>
              </a:rPr>
              <a:t>W11, Office e </a:t>
            </a:r>
            <a:r>
              <a:rPr lang="pt-BR" b="1" err="1">
                <a:latin typeface="Arial Nova"/>
              </a:rPr>
              <a:t>Antívirus</a:t>
            </a:r>
            <a:r>
              <a:rPr lang="pt-BR" b="1">
                <a:solidFill>
                  <a:srgbClr val="3FB96C"/>
                </a:solidFill>
                <a:latin typeface="Arial Nova"/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1D7E9-01EF-6A63-01A5-CD2312B6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4" y="1320271"/>
            <a:ext cx="7902678" cy="10078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>
                <a:latin typeface="Arial Nova"/>
                <a:ea typeface="+mn-lt"/>
                <a:cs typeface="+mn-lt"/>
              </a:rPr>
              <a:t>Licença W11 Enterprise, para 25 computadores, sendo eles: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21 desktops e 4 notebooks.</a:t>
            </a:r>
            <a:endParaRPr lang="pt-BR" sz="2400" b="1">
              <a:latin typeface="Arial Nova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Licença p/ computador = R$2.500,00 * 25</a:t>
            </a:r>
          </a:p>
          <a:p>
            <a:pPr marL="0" indent="0">
              <a:buNone/>
            </a:pPr>
            <a:endParaRPr lang="pt-BR" sz="2400" b="1">
              <a:latin typeface="Arial Nova"/>
            </a:endParaRPr>
          </a:p>
          <a:p>
            <a:pPr marL="171450" indent="-171450"/>
            <a:r>
              <a:rPr lang="pt-BR" sz="2400" b="1">
                <a:latin typeface="Arial Nova"/>
                <a:ea typeface="+mn-lt"/>
                <a:cs typeface="+mn-lt"/>
              </a:rPr>
              <a:t>Licença Microsoft Office 365 (Empresarial)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Licença p/ computador = 74,40 * 25</a:t>
            </a:r>
            <a:endParaRPr lang="pt-BR" sz="2400" b="1">
              <a:latin typeface="Arial Nova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TOTAL Anual R$22.320,00</a:t>
            </a:r>
            <a:endParaRPr lang="pt-BR" sz="2400" b="1">
              <a:latin typeface="Arial Nova"/>
            </a:endParaRPr>
          </a:p>
          <a:p>
            <a:endParaRPr lang="pt-BR" sz="2400" b="1">
              <a:latin typeface="Arial Nova"/>
            </a:endParaRPr>
          </a:p>
          <a:p>
            <a:r>
              <a:rPr lang="pt-BR" sz="2400" b="1">
                <a:latin typeface="Arial Nova"/>
                <a:ea typeface="+mn-lt"/>
                <a:cs typeface="+mn-lt"/>
              </a:rPr>
              <a:t>Licença antivírus</a:t>
            </a:r>
            <a:endParaRPr lang="pt-BR">
              <a:latin typeface="Arial Nova Cond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Avast Premium Business Security</a:t>
            </a:r>
            <a:endParaRPr lang="pt-BR"/>
          </a:p>
          <a:p>
            <a:endParaRPr lang="pt-BR" sz="2400" b="1">
              <a:latin typeface="Arial Nova"/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7E2E9A-99B2-4275-440E-04459A06E4D0}"/>
              </a:ext>
            </a:extLst>
          </p:cNvPr>
          <p:cNvSpPr txBox="1"/>
          <p:nvPr/>
        </p:nvSpPr>
        <p:spPr>
          <a:xfrm>
            <a:off x="8037268" y="2034070"/>
            <a:ext cx="41494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latin typeface="Arial Nova"/>
              </a:rPr>
              <a:t>TOTAL: R$62.500,00</a:t>
            </a:r>
            <a:endParaRPr lang="pt-BR" sz="32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8EA0B6-0E18-2698-19AF-88E8CF42CC18}"/>
              </a:ext>
            </a:extLst>
          </p:cNvPr>
          <p:cNvSpPr txBox="1"/>
          <p:nvPr/>
        </p:nvSpPr>
        <p:spPr>
          <a:xfrm>
            <a:off x="7594168" y="3642101"/>
            <a:ext cx="46753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ea typeface="+mn-lt"/>
                <a:cs typeface="+mn-lt"/>
              </a:rPr>
              <a:t>TOTAL: R$1.860,00 ao mês, somando R$22.320,00 ao ano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35696E-BD1A-6CB5-3E45-B5427E530DE7}"/>
              </a:ext>
            </a:extLst>
          </p:cNvPr>
          <p:cNvSpPr txBox="1"/>
          <p:nvPr/>
        </p:nvSpPr>
        <p:spPr>
          <a:xfrm>
            <a:off x="6726264" y="5538060"/>
            <a:ext cx="54683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latin typeface="Arial Nova"/>
                <a:cs typeface="Segoe UI"/>
              </a:rPr>
              <a:t>TOTAL: R$3.020,00 (Anual)</a:t>
            </a:r>
            <a:endParaRPr lang="pt-BR" sz="3200"/>
          </a:p>
          <a:p>
            <a:r>
              <a:rPr lang="en-US" sz="2800">
                <a:latin typeface="Arial Nova"/>
                <a:cs typeface="Segoe UI"/>
              </a:rPr>
              <a:t>​</a:t>
            </a:r>
            <a:endParaRPr lang="en-US"/>
          </a:p>
          <a:p>
            <a:r>
              <a:rPr lang="pt-BR" sz="2400">
                <a:latin typeface="Arial Nova"/>
                <a:cs typeface="Segoe UI"/>
              </a:rPr>
              <a:t>​</a:t>
            </a:r>
          </a:p>
        </p:txBody>
      </p:sp>
      <p:sp>
        <p:nvSpPr>
          <p:cNvPr id="13" name="Sinal de Subtração 12">
            <a:extLst>
              <a:ext uri="{FF2B5EF4-FFF2-40B4-BE49-F238E27FC236}">
                <a16:creationId xmlns:a16="http://schemas.microsoft.com/office/drawing/2014/main" id="{6790864E-95A1-D951-1234-64E5C2C3C21E}"/>
              </a:ext>
            </a:extLst>
          </p:cNvPr>
          <p:cNvSpPr/>
          <p:nvPr/>
        </p:nvSpPr>
        <p:spPr>
          <a:xfrm>
            <a:off x="7891219" y="658677"/>
            <a:ext cx="142068" cy="3396711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inal de Subtração 13">
            <a:extLst>
              <a:ext uri="{FF2B5EF4-FFF2-40B4-BE49-F238E27FC236}">
                <a16:creationId xmlns:a16="http://schemas.microsoft.com/office/drawing/2014/main" id="{FCACAD31-B64B-7847-7B64-92E9D596F2F9}"/>
              </a:ext>
            </a:extLst>
          </p:cNvPr>
          <p:cNvSpPr/>
          <p:nvPr/>
        </p:nvSpPr>
        <p:spPr>
          <a:xfrm>
            <a:off x="7452101" y="1898543"/>
            <a:ext cx="142067" cy="430077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inal de Subtração 14">
            <a:extLst>
              <a:ext uri="{FF2B5EF4-FFF2-40B4-BE49-F238E27FC236}">
                <a16:creationId xmlns:a16="http://schemas.microsoft.com/office/drawing/2014/main" id="{3116617B-C84A-3471-29E4-5BCFA28F2CD9}"/>
              </a:ext>
            </a:extLst>
          </p:cNvPr>
          <p:cNvSpPr/>
          <p:nvPr/>
        </p:nvSpPr>
        <p:spPr>
          <a:xfrm>
            <a:off x="6586779" y="3642102"/>
            <a:ext cx="142067" cy="4300779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FD9B2D2F-868E-A840-820B-E1D4CD55C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0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6C238C1-BAA4-8228-84E6-4F01B918C5C1}"/>
              </a:ext>
            </a:extLst>
          </p:cNvPr>
          <p:cNvSpPr/>
          <p:nvPr/>
        </p:nvSpPr>
        <p:spPr>
          <a:xfrm>
            <a:off x="154358" y="993828"/>
            <a:ext cx="5780915" cy="5653139"/>
          </a:xfrm>
          <a:prstGeom prst="round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3EA5FA-9B15-BBA7-E28E-64AAF57E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68" y="271220"/>
            <a:ext cx="5798948" cy="579141"/>
          </a:xfrm>
        </p:spPr>
        <p:txBody>
          <a:bodyPr>
            <a:normAutofit fontScale="90000"/>
          </a:bodyPr>
          <a:lstStyle/>
          <a:p>
            <a:r>
              <a:rPr lang="pt-BR" b="1">
                <a:latin typeface="Arial Nova Cond"/>
                <a:ea typeface="+mj-lt"/>
                <a:cs typeface="+mj-lt"/>
              </a:rPr>
              <a:t>Orçamento Desktop.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D1613-E6B0-9B50-3C47-84206119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97" y="1407761"/>
            <a:ext cx="6044340" cy="30092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>
                <a:latin typeface="Arial"/>
                <a:cs typeface="Arial"/>
              </a:rPr>
              <a:t>PROCESSADOR INTEL CORE I5-10400F(21 Unidades) </a:t>
            </a:r>
            <a:endParaRPr lang="pt-BR" sz="150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>
                <a:latin typeface="Arial"/>
                <a:cs typeface="Arial"/>
              </a:rPr>
              <a:t>Placa Mãe MSI B560M PRO-E, Intel LGA 1200, </a:t>
            </a:r>
            <a:r>
              <a:rPr lang="pt-BR" sz="1500" b="1" err="1">
                <a:latin typeface="Arial"/>
                <a:cs typeface="Arial"/>
              </a:rPr>
              <a:t>mATX</a:t>
            </a:r>
            <a:r>
              <a:rPr lang="pt-BR" sz="1500" b="1">
                <a:latin typeface="Arial"/>
                <a:cs typeface="Arial"/>
              </a:rPr>
              <a:t>, DDR4 </a:t>
            </a:r>
            <a:endParaRPr lang="pt-BR" sz="15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>
                <a:latin typeface="Arial"/>
                <a:cs typeface="Arial"/>
              </a:rPr>
              <a:t>    (21 Unidades)</a:t>
            </a:r>
            <a:endParaRPr lang="pt-BR" sz="150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>
                <a:latin typeface="Arial"/>
                <a:cs typeface="Arial"/>
              </a:rPr>
              <a:t>Memória Husky </a:t>
            </a:r>
            <a:r>
              <a:rPr lang="pt-BR" sz="1500" b="1" err="1">
                <a:latin typeface="Arial"/>
                <a:cs typeface="Arial"/>
              </a:rPr>
              <a:t>Gaming</a:t>
            </a:r>
            <a:r>
              <a:rPr lang="pt-BR" sz="1500" b="1">
                <a:latin typeface="Arial"/>
                <a:cs typeface="Arial"/>
              </a:rPr>
              <a:t>, 8GB, 2666MHz, DDR4</a:t>
            </a:r>
            <a:endParaRPr lang="pt-BR" sz="15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>
                <a:latin typeface="Arial"/>
                <a:cs typeface="Arial"/>
              </a:rPr>
              <a:t>    (42 Unidades)</a:t>
            </a:r>
            <a:endParaRPr lang="pt-BR" sz="150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>
                <a:latin typeface="Arial"/>
                <a:cs typeface="Arial"/>
              </a:rPr>
              <a:t>SSD </a:t>
            </a:r>
            <a:r>
              <a:rPr lang="pt-BR" sz="1500" b="1" err="1">
                <a:latin typeface="Arial"/>
                <a:cs typeface="Arial"/>
              </a:rPr>
              <a:t>Hikvision</a:t>
            </a:r>
            <a:r>
              <a:rPr lang="pt-BR" sz="1500" b="1">
                <a:latin typeface="Arial"/>
                <a:cs typeface="Arial"/>
              </a:rPr>
              <a:t> E100 SS531 256gb (21 Unidades)</a:t>
            </a:r>
            <a:endParaRPr lang="pt-BR" sz="150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>
                <a:latin typeface="Arial"/>
                <a:cs typeface="Arial"/>
              </a:rPr>
              <a:t>Disco Rígido HD Interno Seagate 500gb </a:t>
            </a:r>
            <a:r>
              <a:rPr lang="pt-BR" sz="1500" b="1" err="1">
                <a:latin typeface="Arial"/>
                <a:cs typeface="Arial"/>
              </a:rPr>
              <a:t>Pc</a:t>
            </a:r>
            <a:r>
              <a:rPr lang="pt-BR" sz="1500" b="1">
                <a:latin typeface="Arial"/>
                <a:cs typeface="Arial"/>
              </a:rPr>
              <a:t> Desktop</a:t>
            </a:r>
            <a:endParaRPr lang="pt-BR" sz="15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>
                <a:latin typeface="Arial"/>
                <a:cs typeface="Arial"/>
              </a:rPr>
              <a:t>     (21 Unidades)</a:t>
            </a:r>
            <a:endParaRPr lang="pt-BR" sz="150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>
                <a:solidFill>
                  <a:srgbClr val="EEEEEE"/>
                </a:solidFill>
                <a:latin typeface="Arial"/>
                <a:cs typeface="Arial"/>
              </a:rPr>
              <a:t>Gabinete </a:t>
            </a:r>
            <a:r>
              <a:rPr lang="pt-BR" sz="1500" b="1" err="1">
                <a:solidFill>
                  <a:srgbClr val="EEEEEE"/>
                </a:solidFill>
                <a:latin typeface="Arial"/>
                <a:cs typeface="Arial"/>
              </a:rPr>
              <a:t>Fortrek</a:t>
            </a:r>
            <a:r>
              <a:rPr lang="pt-BR" sz="1500" b="1">
                <a:solidFill>
                  <a:srgbClr val="EEEEEE"/>
                </a:solidFill>
                <a:latin typeface="Arial"/>
                <a:cs typeface="Arial"/>
              </a:rPr>
              <a:t> SC501BK, Preto, Sem Fonte, 67244 </a:t>
            </a:r>
            <a:endParaRPr lang="pt-BR" sz="15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>
                <a:latin typeface="Arial"/>
                <a:cs typeface="Arial"/>
              </a:rPr>
              <a:t>    (21 Unidades)</a:t>
            </a:r>
            <a:endParaRPr lang="pt-BR" sz="150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r>
              <a:rPr lang="pt-BR" sz="1500" b="1">
                <a:latin typeface="Arial"/>
                <a:cs typeface="Arial"/>
              </a:rPr>
              <a:t>Fonte ATX 500W 80 Plus Bronze PFC Ativo DN500 </a:t>
            </a:r>
            <a:r>
              <a:rPr lang="pt-BR" sz="1500" b="1" err="1">
                <a:latin typeface="Arial"/>
                <a:cs typeface="Arial"/>
              </a:rPr>
              <a:t>Draxen</a:t>
            </a:r>
            <a:endParaRPr lang="pt-BR" sz="1500" err="1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pt-BR" sz="1500" b="1">
                <a:latin typeface="Arial"/>
                <a:cs typeface="Arial"/>
              </a:rPr>
              <a:t>   (21 Unidades)</a:t>
            </a:r>
            <a:endParaRPr lang="pt-BR" sz="1500">
              <a:latin typeface="Arial"/>
              <a:cs typeface="Arial"/>
            </a:endParaRPr>
          </a:p>
          <a:p>
            <a:pPr algn="just">
              <a:buFont typeface="Wingdings" panose="020B0604020202020204" pitchFamily="34" charset="0"/>
              <a:buChar char="ü"/>
            </a:pPr>
            <a:endParaRPr lang="pt-BR" sz="1800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2017A2-FFCE-359F-4C4B-5367E564C8F5}"/>
              </a:ext>
            </a:extLst>
          </p:cNvPr>
          <p:cNvSpPr txBox="1"/>
          <p:nvPr/>
        </p:nvSpPr>
        <p:spPr>
          <a:xfrm>
            <a:off x="166291" y="5411586"/>
            <a:ext cx="651445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b="1">
                <a:latin typeface="Arial Nova"/>
                <a:cs typeface="Poppins"/>
              </a:rPr>
              <a:t>Monitor </a:t>
            </a:r>
            <a:r>
              <a:rPr lang="en-US" sz="1600" b="1" err="1">
                <a:latin typeface="Arial Nova"/>
                <a:cs typeface="Poppins"/>
              </a:rPr>
              <a:t>Mymax</a:t>
            </a:r>
            <a:r>
              <a:rPr lang="en-US" sz="1600" b="1">
                <a:latin typeface="Arial Nova"/>
                <a:cs typeface="Poppins"/>
              </a:rPr>
              <a:t> 19 Pol, 60HZ, HD, 3.6MS, HDMI/VGA</a:t>
            </a:r>
            <a:endParaRPr lang="pt-BR" sz="1600"/>
          </a:p>
          <a:p>
            <a:pPr marL="285750" indent="-285750">
              <a:buFont typeface="Wingdings"/>
              <a:buChar char="ü"/>
            </a:pPr>
            <a:r>
              <a:rPr lang="en-US" sz="1600" b="1" err="1">
                <a:latin typeface="Arial Nova"/>
              </a:rPr>
              <a:t>Teclado</a:t>
            </a:r>
            <a:r>
              <a:rPr lang="en-US" sz="1600" b="1">
                <a:latin typeface="Arial Nova"/>
              </a:rPr>
              <a:t> dell KB216 USB   </a:t>
            </a:r>
            <a:r>
              <a:rPr lang="en-US" sz="1600" b="1">
                <a:ea typeface="+mn-lt"/>
                <a:cs typeface="+mn-lt"/>
              </a:rPr>
              <a:t>     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600" b="1">
                <a:latin typeface="Arial Nova"/>
              </a:rPr>
              <a:t>Mouse </a:t>
            </a:r>
            <a:r>
              <a:rPr lang="en-US" sz="1600" b="1" err="1">
                <a:latin typeface="Arial Nova"/>
              </a:rPr>
              <a:t>Óptico</a:t>
            </a:r>
            <a:r>
              <a:rPr lang="en-US" sz="1600" b="1">
                <a:latin typeface="Arial Nova"/>
              </a:rPr>
              <a:t> Dell, 1000 DPI, USB, Preto – MS116 </a:t>
            </a:r>
            <a:endParaRPr lang="en-US" sz="1600">
              <a:latin typeface="Arial Nova Cond"/>
            </a:endParaRPr>
          </a:p>
          <a:p>
            <a:r>
              <a:rPr lang="en-US" sz="1600" b="1">
                <a:latin typeface="Arial Nova"/>
              </a:rPr>
              <a:t>    </a:t>
            </a:r>
            <a:br>
              <a:rPr lang="en-US" sz="1600"/>
            </a:br>
            <a:endParaRPr lang="en-US"/>
          </a:p>
          <a:p>
            <a:endParaRPr lang="en-US" b="1">
              <a:latin typeface="Arial Nova"/>
              <a:cs typeface="Poppins"/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82260049-E59B-A1F0-6069-EDB6FEA1F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350DA46-78B7-68D1-9CB4-A35AF14D24AD}"/>
              </a:ext>
            </a:extLst>
          </p:cNvPr>
          <p:cNvSpPr txBox="1"/>
          <p:nvPr/>
        </p:nvSpPr>
        <p:spPr>
          <a:xfrm>
            <a:off x="4968068" y="357250"/>
            <a:ext cx="38926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TOTAL = R$</a:t>
            </a:r>
            <a:r>
              <a:rPr lang="pt-BR" sz="3200" b="1" dirty="0">
                <a:latin typeface="Arial"/>
                <a:ea typeface="+mn-lt"/>
                <a:cs typeface="+mn-lt"/>
              </a:rPr>
              <a:t>49.222,32</a:t>
            </a:r>
            <a:endParaRPr lang="pt-BR" sz="3200" b="1">
              <a:latin typeface="Arial"/>
              <a:cs typeface="Arial"/>
            </a:endParaRPr>
          </a:p>
        </p:txBody>
      </p:sp>
      <p:sp>
        <p:nvSpPr>
          <p:cNvPr id="13" name="Sinal de Subtração 12">
            <a:extLst>
              <a:ext uri="{FF2B5EF4-FFF2-40B4-BE49-F238E27FC236}">
                <a16:creationId xmlns:a16="http://schemas.microsoft.com/office/drawing/2014/main" id="{54F2BAA7-D039-0D98-6145-0D599249D325}"/>
              </a:ext>
            </a:extLst>
          </p:cNvPr>
          <p:cNvSpPr/>
          <p:nvPr/>
        </p:nvSpPr>
        <p:spPr>
          <a:xfrm>
            <a:off x="4758253" y="-800746"/>
            <a:ext cx="116236" cy="2725117"/>
          </a:xfrm>
          <a:prstGeom prst="mathMinus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BD2A7EE-50D7-3A07-B5D9-36BAFB006BDB}"/>
              </a:ext>
            </a:extLst>
          </p:cNvPr>
          <p:cNvSpPr/>
          <p:nvPr/>
        </p:nvSpPr>
        <p:spPr>
          <a:xfrm>
            <a:off x="6665491" y="1239864"/>
            <a:ext cx="4384117" cy="5407102"/>
          </a:xfrm>
          <a:prstGeom prst="round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0992E5-7462-6F7C-F849-70BCCD971935}"/>
              </a:ext>
            </a:extLst>
          </p:cNvPr>
          <p:cNvSpPr txBox="1"/>
          <p:nvPr/>
        </p:nvSpPr>
        <p:spPr>
          <a:xfrm>
            <a:off x="6663540" y="1278366"/>
            <a:ext cx="5080860" cy="49705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latin typeface="Arial Nova"/>
              </a:rPr>
              <a:t>         Preços</a:t>
            </a:r>
            <a:endParaRPr lang="pt-BR" sz="4000">
              <a:latin typeface="Arial Nova Cond"/>
            </a:endParaRPr>
          </a:p>
          <a:p>
            <a:endParaRPr lang="pt-BR" sz="2400" b="1">
              <a:latin typeface="Arial Nova"/>
            </a:endParaRPr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Processador = </a:t>
            </a:r>
            <a:r>
              <a:rPr lang="pt-BR" sz="2300">
                <a:ea typeface="+mn-lt"/>
                <a:cs typeface="+mn-lt"/>
              </a:rPr>
              <a:t>R$499,99</a:t>
            </a:r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Placa Mãe = </a:t>
            </a:r>
            <a:r>
              <a:rPr lang="pt-BR" sz="2300">
                <a:ea typeface="+mn-lt"/>
                <a:cs typeface="+mn-lt"/>
              </a:rPr>
              <a:t>R$439,99</a:t>
            </a:r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Memória RAM = </a:t>
            </a:r>
            <a:endParaRPr lang="pt-B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300">
                <a:ea typeface="+mn-lt"/>
                <a:cs typeface="+mn-lt"/>
              </a:rPr>
              <a:t>R$92,99*2 = 185,98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SSD = </a:t>
            </a:r>
            <a:r>
              <a:rPr lang="pt-BR" sz="2300">
                <a:ea typeface="+mn-lt"/>
                <a:cs typeface="+mn-lt"/>
              </a:rPr>
              <a:t>R$215,70</a:t>
            </a:r>
            <a:endParaRPr lang="pt-BR" sz="2300"/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HD = </a:t>
            </a:r>
            <a:r>
              <a:rPr lang="pt-BR" sz="2300">
                <a:ea typeface="+mn-lt"/>
                <a:cs typeface="+mn-lt"/>
              </a:rPr>
              <a:t>R$70,00</a:t>
            </a:r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Gabinete = </a:t>
            </a:r>
            <a:r>
              <a:rPr lang="pt-BR" sz="2300">
                <a:ea typeface="+mn-lt"/>
                <a:cs typeface="+mn-lt"/>
              </a:rPr>
              <a:t>R$159,99</a:t>
            </a:r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Fonte =</a:t>
            </a:r>
            <a:r>
              <a:rPr lang="pt-BR" sz="2300" b="1">
                <a:latin typeface="Arial Nova"/>
                <a:ea typeface="+mn-lt"/>
                <a:cs typeface="+mn-lt"/>
              </a:rPr>
              <a:t> </a:t>
            </a:r>
            <a:r>
              <a:rPr lang="pt-BR" sz="2300">
                <a:ea typeface="+mn-lt"/>
                <a:cs typeface="+mn-lt"/>
              </a:rPr>
              <a:t>R$192,72</a:t>
            </a:r>
            <a:endParaRPr lang="pt-BR" sz="2300"/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Monitor = </a:t>
            </a:r>
            <a:r>
              <a:rPr lang="pt-BR" sz="2300">
                <a:ea typeface="+mn-lt"/>
                <a:cs typeface="+mn-lt"/>
              </a:rPr>
              <a:t>R$271,75 </a:t>
            </a:r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Teclado = </a:t>
            </a:r>
            <a:r>
              <a:rPr lang="pt-BR" sz="2300">
                <a:ea typeface="+mn-lt"/>
                <a:cs typeface="+mn-lt"/>
              </a:rPr>
              <a:t>R$153,90 </a:t>
            </a:r>
          </a:p>
          <a:p>
            <a:pPr marL="285750" indent="-285750">
              <a:buFont typeface="Arial"/>
              <a:buChar char="•"/>
            </a:pPr>
            <a:r>
              <a:rPr lang="pt-BR" sz="2300" b="1">
                <a:latin typeface="Arial Nova"/>
              </a:rPr>
              <a:t>Mouse = </a:t>
            </a:r>
            <a:r>
              <a:rPr lang="pt-BR" sz="2300">
                <a:ea typeface="+mn-lt"/>
                <a:cs typeface="+mn-lt"/>
              </a:rPr>
              <a:t>R$153,90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F30F9D-7371-3264-D517-E5F0D43971D6}"/>
              </a:ext>
            </a:extLst>
          </p:cNvPr>
          <p:cNvSpPr txBox="1"/>
          <p:nvPr/>
        </p:nvSpPr>
        <p:spPr>
          <a:xfrm>
            <a:off x="6916950" y="6229943"/>
            <a:ext cx="43840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750" b="1"/>
              <a:t>Todos os materiais tem 1 ano de garantia</a:t>
            </a:r>
          </a:p>
        </p:txBody>
      </p:sp>
    </p:spTree>
    <p:extLst>
      <p:ext uri="{BB962C8B-B14F-4D97-AF65-F5344CB8AC3E}">
        <p14:creationId xmlns:p14="http://schemas.microsoft.com/office/powerpoint/2010/main" val="312898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0EF8D5-310E-AA9E-494D-7CFF45B9157F}"/>
              </a:ext>
            </a:extLst>
          </p:cNvPr>
          <p:cNvSpPr/>
          <p:nvPr/>
        </p:nvSpPr>
        <p:spPr>
          <a:xfrm>
            <a:off x="168872" y="5036949"/>
            <a:ext cx="5187546" cy="82413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B6A5FB3-8FC7-7C27-DB1B-959697D7E468}"/>
              </a:ext>
            </a:extLst>
          </p:cNvPr>
          <p:cNvSpPr/>
          <p:nvPr/>
        </p:nvSpPr>
        <p:spPr>
          <a:xfrm>
            <a:off x="155470" y="1164078"/>
            <a:ext cx="9359662" cy="283965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DB817-8DAF-A27B-53F1-26E6DCF7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92" y="309479"/>
            <a:ext cx="6883831" cy="695378"/>
          </a:xfrm>
        </p:spPr>
        <p:txBody>
          <a:bodyPr/>
          <a:lstStyle/>
          <a:p>
            <a:r>
              <a:rPr lang="pt-BR" sz="4000" b="1">
                <a:solidFill>
                  <a:srgbClr val="FFFFFF"/>
                </a:solidFill>
                <a:latin typeface="Arial Nova"/>
                <a:ea typeface="+mj-lt"/>
                <a:cs typeface="+mj-lt"/>
              </a:rPr>
              <a:t>Impressoras e Notebooks. </a:t>
            </a:r>
          </a:p>
          <a:p>
            <a:endParaRPr lang="pt-BR">
              <a:latin typeface="Arial Nova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140A0-1794-A42C-3593-652BBA53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30" y="1627321"/>
            <a:ext cx="10668000" cy="30867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>
                <a:latin typeface="Arial Nova"/>
                <a:ea typeface="+mn-lt"/>
                <a:cs typeface="+mn-lt"/>
              </a:rPr>
              <a:t>Impressoras:                                           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Impressora de Recibos Epson TM - T20X Serial-USB = R$</a:t>
            </a:r>
            <a:r>
              <a:rPr lang="pt-BR" sz="2400" b="1">
                <a:ea typeface="+mn-lt"/>
                <a:cs typeface="+mn-lt"/>
              </a:rPr>
              <a:t>609,00</a:t>
            </a:r>
            <a:endParaRPr lang="pt-BR" sz="2400" b="1">
              <a:latin typeface="Arial Nova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Leitor de Código de Barras C3Tech = R$</a:t>
            </a:r>
            <a:r>
              <a:rPr lang="pt-BR" sz="2400" b="1">
                <a:ea typeface="+mn-lt"/>
                <a:cs typeface="+mn-lt"/>
              </a:rPr>
              <a:t>117,48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Impressora Multifuncional HP </a:t>
            </a:r>
            <a:r>
              <a:rPr lang="pt-BR" sz="2400" b="1" err="1">
                <a:latin typeface="Arial Nova"/>
                <a:ea typeface="+mn-lt"/>
                <a:cs typeface="+mn-lt"/>
              </a:rPr>
              <a:t>DeskJet</a:t>
            </a:r>
            <a:r>
              <a:rPr lang="pt-BR" sz="2400" b="1">
                <a:latin typeface="Arial Nova"/>
                <a:ea typeface="+mn-lt"/>
                <a:cs typeface="+mn-lt"/>
              </a:rPr>
              <a:t> </a:t>
            </a:r>
            <a:r>
              <a:rPr lang="pt-BR" sz="2400" b="1" err="1">
                <a:latin typeface="Arial Nova"/>
                <a:ea typeface="+mn-lt"/>
                <a:cs typeface="+mn-lt"/>
              </a:rPr>
              <a:t>Ink</a:t>
            </a:r>
            <a:r>
              <a:rPr lang="pt-BR" sz="2400" b="1">
                <a:latin typeface="Arial Nova"/>
                <a:ea typeface="+mn-lt"/>
                <a:cs typeface="+mn-lt"/>
              </a:rPr>
              <a:t> Advantage = R$</a:t>
            </a:r>
            <a:r>
              <a:rPr lang="pt-BR" sz="2400" b="1">
                <a:ea typeface="+mn-lt"/>
                <a:cs typeface="+mn-lt"/>
              </a:rPr>
              <a:t>469,00</a:t>
            </a: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Impressora HP Laser 107a = R$869,00</a:t>
            </a:r>
          </a:p>
          <a:p>
            <a:endParaRPr lang="pt-BR" sz="2400" b="1">
              <a:latin typeface="Arial Nova"/>
              <a:ea typeface="+mn-lt"/>
              <a:cs typeface="+mn-lt"/>
            </a:endParaRPr>
          </a:p>
          <a:p>
            <a:endParaRPr lang="pt-BR" sz="2400" b="1">
              <a:latin typeface="Arial Nova"/>
              <a:ea typeface="+mn-lt"/>
              <a:cs typeface="+mn-lt"/>
            </a:endParaRPr>
          </a:p>
          <a:p>
            <a:endParaRPr lang="pt-BR" sz="2000" b="1">
              <a:latin typeface="Arial Nova"/>
              <a:ea typeface="+mn-lt"/>
              <a:cs typeface="+mn-lt"/>
            </a:endParaRPr>
          </a:p>
          <a:p>
            <a:endParaRPr lang="pt-BR" sz="2000" b="1">
              <a:latin typeface="Arial Nov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63BECD-DEFF-A10D-FAFF-8D30954FAE8C}"/>
              </a:ext>
            </a:extLst>
          </p:cNvPr>
          <p:cNvSpPr txBox="1"/>
          <p:nvPr/>
        </p:nvSpPr>
        <p:spPr>
          <a:xfrm>
            <a:off x="172529" y="1234259"/>
            <a:ext cx="81366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b="1">
                <a:latin typeface="Arial Nova"/>
                <a:ea typeface="+mn-lt"/>
                <a:cs typeface="+mn-lt"/>
              </a:rPr>
              <a:t>Notebook: </a:t>
            </a:r>
            <a:r>
              <a:rPr lang="pt-BR" sz="2400" b="1" err="1">
                <a:latin typeface="Arial Nova"/>
                <a:ea typeface="+mn-lt"/>
                <a:cs typeface="+mn-lt"/>
              </a:rPr>
              <a:t>Inspiron</a:t>
            </a:r>
            <a:r>
              <a:rPr lang="pt-BR" sz="2400" b="1">
                <a:latin typeface="Arial Nova"/>
                <a:ea typeface="+mn-lt"/>
                <a:cs typeface="+mn-lt"/>
              </a:rPr>
              <a:t> 15 DELL = </a:t>
            </a:r>
            <a:r>
              <a:rPr lang="pt-BR" sz="2400" b="1">
                <a:ea typeface="+mn-lt"/>
                <a:cs typeface="+mn-lt"/>
              </a:rPr>
              <a:t>R$ 2.999,00*4 =11.996,00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F0A15D-A0C4-525D-AAFD-3A4B10ECC9C8}"/>
              </a:ext>
            </a:extLst>
          </p:cNvPr>
          <p:cNvSpPr txBox="1"/>
          <p:nvPr/>
        </p:nvSpPr>
        <p:spPr>
          <a:xfrm>
            <a:off x="1387147" y="432134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latin typeface="Arial Nova"/>
              </a:rPr>
              <a:t>Adereços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7FF30F-85AD-1FC6-8FA4-97880D92B82C}"/>
              </a:ext>
            </a:extLst>
          </p:cNvPr>
          <p:cNvSpPr txBox="1"/>
          <p:nvPr/>
        </p:nvSpPr>
        <p:spPr>
          <a:xfrm>
            <a:off x="155812" y="5032416"/>
            <a:ext cx="55716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pt-BR" sz="2400" b="1">
                <a:latin typeface="Arial Nova"/>
                <a:cs typeface="Arial"/>
              </a:rPr>
              <a:t>Tinta impressora HP = $18,70​</a:t>
            </a:r>
          </a:p>
          <a:p>
            <a:pPr marL="228600" indent="-228600">
              <a:buFont typeface=""/>
              <a:buChar char="•"/>
            </a:pPr>
            <a:r>
              <a:rPr lang="pt-BR" sz="2400" b="1">
                <a:latin typeface="Arial Nova"/>
                <a:cs typeface="Arial"/>
              </a:rPr>
              <a:t>Tinta impressora Epson = $179,91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8EDAC7-63F1-A354-531F-BFE1661CED0B}"/>
              </a:ext>
            </a:extLst>
          </p:cNvPr>
          <p:cNvSpPr txBox="1"/>
          <p:nvPr/>
        </p:nvSpPr>
        <p:spPr>
          <a:xfrm>
            <a:off x="5969528" y="5212644"/>
            <a:ext cx="44030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/>
              <a:t>TOTAL R$ 13.390,09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7E17836B-CE5B-F067-3B9F-9E0F731BC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  <p:sp>
        <p:nvSpPr>
          <p:cNvPr id="10" name="Sinal de Subtração 9">
            <a:extLst>
              <a:ext uri="{FF2B5EF4-FFF2-40B4-BE49-F238E27FC236}">
                <a16:creationId xmlns:a16="http://schemas.microsoft.com/office/drawing/2014/main" id="{5BB1432B-F90B-2010-464E-F19AB4B3045C}"/>
              </a:ext>
            </a:extLst>
          </p:cNvPr>
          <p:cNvSpPr/>
          <p:nvPr/>
        </p:nvSpPr>
        <p:spPr>
          <a:xfrm>
            <a:off x="5721456" y="3267560"/>
            <a:ext cx="154982" cy="4533253"/>
          </a:xfrm>
          <a:prstGeom prst="mathMinus">
            <a:avLst/>
          </a:prstGeom>
          <a:solidFill>
            <a:srgbClr val="6B74AF"/>
          </a:solidFill>
          <a:ln>
            <a:solidFill>
              <a:srgbClr val="6B74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95A726-F3F4-62CE-A08A-467062BEEABC}"/>
              </a:ext>
            </a:extLst>
          </p:cNvPr>
          <p:cNvSpPr txBox="1"/>
          <p:nvPr/>
        </p:nvSpPr>
        <p:spPr>
          <a:xfrm>
            <a:off x="5721456" y="3435457"/>
            <a:ext cx="3724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(Este material tem 1 ano de garantia)</a:t>
            </a:r>
          </a:p>
        </p:txBody>
      </p:sp>
    </p:spTree>
    <p:extLst>
      <p:ext uri="{BB962C8B-B14F-4D97-AF65-F5344CB8AC3E}">
        <p14:creationId xmlns:p14="http://schemas.microsoft.com/office/powerpoint/2010/main" val="367664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1C2B414-2A90-E6F2-CFFC-3DB5386FC975}"/>
              </a:ext>
            </a:extLst>
          </p:cNvPr>
          <p:cNvSpPr txBox="1"/>
          <p:nvPr/>
        </p:nvSpPr>
        <p:spPr>
          <a:xfrm>
            <a:off x="464413" y="463741"/>
            <a:ext cx="74934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>
                <a:latin typeface="Arial Nova"/>
              </a:rPr>
              <a:t>Materiais de infraestrutura 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6C83885-B246-F06E-C70F-295246C29AEA}"/>
              </a:ext>
            </a:extLst>
          </p:cNvPr>
          <p:cNvSpPr/>
          <p:nvPr/>
        </p:nvSpPr>
        <p:spPr>
          <a:xfrm>
            <a:off x="465416" y="1445627"/>
            <a:ext cx="6769211" cy="3826141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80808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D86B81-63CE-98BB-7106-4AFC90AF8FA6}"/>
              </a:ext>
            </a:extLst>
          </p:cNvPr>
          <p:cNvSpPr txBox="1"/>
          <p:nvPr/>
        </p:nvSpPr>
        <p:spPr>
          <a:xfrm>
            <a:off x="660630" y="1720210"/>
            <a:ext cx="52533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Cabo Cat6 de </a:t>
            </a:r>
            <a:r>
              <a:rPr lang="pt-BR" sz="2400" b="1">
                <a:ea typeface="+mn-lt"/>
                <a:cs typeface="+mn-lt"/>
              </a:rPr>
              <a:t>715m</a:t>
            </a:r>
            <a:r>
              <a:rPr lang="pt-BR" sz="2400" b="1">
                <a:latin typeface="Arial Nova"/>
                <a:ea typeface="+mn-lt"/>
                <a:cs typeface="+mn-lt"/>
              </a:rPr>
              <a:t> = R$3.966,00</a:t>
            </a:r>
            <a:endParaRPr lang="pt-BR" sz="2400" b="1">
              <a:latin typeface="Arial Nov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B87480C-A81F-86F5-401A-2ACDB7B43116}"/>
              </a:ext>
            </a:extLst>
          </p:cNvPr>
          <p:cNvSpPr txBox="1"/>
          <p:nvPr/>
        </p:nvSpPr>
        <p:spPr>
          <a:xfrm>
            <a:off x="679755" y="2177465"/>
            <a:ext cx="5244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Patch Cord 25m = R$480,00</a:t>
            </a:r>
            <a:endParaRPr lang="pt-BR" sz="2400" b="1">
              <a:latin typeface="Arial Nova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F6336A-EE31-A231-EA4E-1D91547B66AC}"/>
              </a:ext>
            </a:extLst>
          </p:cNvPr>
          <p:cNvSpPr txBox="1"/>
          <p:nvPr/>
        </p:nvSpPr>
        <p:spPr>
          <a:xfrm>
            <a:off x="639651" y="3058428"/>
            <a:ext cx="44713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 err="1">
                <a:latin typeface="Arial Nova"/>
                <a:ea typeface="+mn-lt"/>
                <a:cs typeface="+mn-lt"/>
              </a:rPr>
              <a:t>Keystone</a:t>
            </a:r>
            <a:r>
              <a:rPr lang="pt-BR" sz="2400" b="1">
                <a:latin typeface="Arial Nova"/>
                <a:ea typeface="+mn-lt"/>
                <a:cs typeface="+mn-lt"/>
              </a:rPr>
              <a:t> 28U = R$197,00</a:t>
            </a:r>
            <a:endParaRPr lang="pt-BR" sz="2400" b="1">
              <a:latin typeface="Arial Nova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BF1F6F-2F51-B23D-4439-F550A5C79E29}"/>
              </a:ext>
            </a:extLst>
          </p:cNvPr>
          <p:cNvSpPr txBox="1"/>
          <p:nvPr/>
        </p:nvSpPr>
        <p:spPr>
          <a:xfrm>
            <a:off x="656966" y="2657557"/>
            <a:ext cx="5443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Patch </a:t>
            </a:r>
            <a:r>
              <a:rPr lang="pt-BR" sz="2400" b="1" err="1">
                <a:latin typeface="Arial Nova"/>
                <a:ea typeface="+mn-lt"/>
                <a:cs typeface="+mn-lt"/>
              </a:rPr>
              <a:t>Panel</a:t>
            </a:r>
            <a:r>
              <a:rPr lang="pt-BR" sz="2400" b="1">
                <a:latin typeface="Arial Nova"/>
                <a:ea typeface="+mn-lt"/>
                <a:cs typeface="+mn-lt"/>
              </a:rPr>
              <a:t> 48 portas = R$502,10</a:t>
            </a:r>
            <a:endParaRPr lang="pt-BR" sz="2400">
              <a:latin typeface="Arial Nova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349FA6-5659-CB4B-0F7F-F4353EEA22E8}"/>
              </a:ext>
            </a:extLst>
          </p:cNvPr>
          <p:cNvSpPr txBox="1"/>
          <p:nvPr/>
        </p:nvSpPr>
        <p:spPr>
          <a:xfrm>
            <a:off x="681729" y="3524751"/>
            <a:ext cx="38235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Rack 8U = R$406,00</a:t>
            </a:r>
            <a:endParaRPr lang="pt-BR" sz="2400" b="1">
              <a:latin typeface="Arial Nova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3776F35-75C1-6EE2-67F3-982AC629B2E0}"/>
              </a:ext>
            </a:extLst>
          </p:cNvPr>
          <p:cNvSpPr txBox="1"/>
          <p:nvPr/>
        </p:nvSpPr>
        <p:spPr>
          <a:xfrm>
            <a:off x="681165" y="3978017"/>
            <a:ext cx="52389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Switch 48 portas = R$1.351,58</a:t>
            </a:r>
            <a:endParaRPr lang="pt-BR" sz="2400" b="1">
              <a:latin typeface="Arial Nova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065543-DA11-F034-4429-164D25E4EFEE}"/>
              </a:ext>
            </a:extLst>
          </p:cNvPr>
          <p:cNvSpPr txBox="1"/>
          <p:nvPr/>
        </p:nvSpPr>
        <p:spPr>
          <a:xfrm>
            <a:off x="656683" y="4429797"/>
            <a:ext cx="69217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pt-BR" sz="2400" b="1">
                <a:latin typeface="Arial Nova"/>
                <a:ea typeface="+mn-lt"/>
                <a:cs typeface="+mn-lt"/>
              </a:rPr>
              <a:t>Access Point U6 Enterprise</a:t>
            </a:r>
            <a:r>
              <a:rPr lang="pt-BR" sz="2400">
                <a:ea typeface="+mn-lt"/>
                <a:cs typeface="+mn-lt"/>
              </a:rPr>
              <a:t> =</a:t>
            </a:r>
            <a:r>
              <a:rPr lang="pt-BR" sz="2400">
                <a:latin typeface="Arial Nova Cond"/>
                <a:ea typeface="+mn-lt"/>
                <a:cs typeface="+mn-lt"/>
              </a:rPr>
              <a:t> </a:t>
            </a:r>
            <a:r>
              <a:rPr lang="pt-BR" sz="2400" b="1">
                <a:latin typeface="Arial Nova"/>
                <a:ea typeface="+mn-lt"/>
                <a:cs typeface="+mn-lt"/>
              </a:rPr>
              <a:t>R$1.799,00*4</a:t>
            </a:r>
            <a:endParaRPr lang="pt-BR" sz="2400" b="1">
              <a:latin typeface="Arial Nova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582CA6-C947-54C8-BBC2-FE63E6E718E8}"/>
              </a:ext>
            </a:extLst>
          </p:cNvPr>
          <p:cNvSpPr txBox="1"/>
          <p:nvPr/>
        </p:nvSpPr>
        <p:spPr>
          <a:xfrm>
            <a:off x="7593213" y="3115619"/>
            <a:ext cx="52292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b="1">
                <a:latin typeface="Arial Nova"/>
              </a:rPr>
              <a:t>TOTAL: R$ 14.098,01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51612EC-AA6D-6189-EB36-12FD7064C181}"/>
              </a:ext>
            </a:extLst>
          </p:cNvPr>
          <p:cNvSpPr/>
          <p:nvPr/>
        </p:nvSpPr>
        <p:spPr>
          <a:xfrm>
            <a:off x="7954165" y="5412222"/>
            <a:ext cx="3966386" cy="1184239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2C8991-0AAB-8847-3CE5-93EB57CB20C3}"/>
              </a:ext>
            </a:extLst>
          </p:cNvPr>
          <p:cNvSpPr txBox="1"/>
          <p:nvPr/>
        </p:nvSpPr>
        <p:spPr>
          <a:xfrm>
            <a:off x="9214759" y="5416599"/>
            <a:ext cx="25250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>
                <a:solidFill>
                  <a:srgbClr val="FF0000"/>
                </a:solidFill>
                <a:latin typeface="Arial Nova"/>
              </a:rPr>
              <a:t>Adendo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6BE1B7-D9F4-3595-B45F-1F77D2F3E7B6}"/>
              </a:ext>
            </a:extLst>
          </p:cNvPr>
          <p:cNvSpPr txBox="1"/>
          <p:nvPr/>
        </p:nvSpPr>
        <p:spPr>
          <a:xfrm>
            <a:off x="8128844" y="5624188"/>
            <a:ext cx="37956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/>
              <a:t>Quantidade de peças comprada com base dos 30% de crescimento da empresa. 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6B60815-6751-9072-AE50-7BA5B7C52D2F}"/>
              </a:ext>
            </a:extLst>
          </p:cNvPr>
          <p:cNvSpPr/>
          <p:nvPr/>
        </p:nvSpPr>
        <p:spPr>
          <a:xfrm flipH="1">
            <a:off x="7459766" y="2886983"/>
            <a:ext cx="126369" cy="11196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808080"/>
              </a:highlight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3AE86DA-DCB6-1FA9-4297-F74C0ACFE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4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4B11-5788-C0C1-0A78-6DFB4CAF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9" y="1711158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pt-BR" b="1">
                <a:latin typeface="Arial Nova"/>
              </a:rPr>
              <a:t>Planta</a:t>
            </a:r>
            <a:br>
              <a:rPr lang="pt-BR" b="1">
                <a:latin typeface="Arial Nova"/>
              </a:rPr>
            </a:br>
            <a:endParaRPr lang="pt-BR" b="1">
              <a:latin typeface="Arial Nova"/>
            </a:endParaRP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201FA14E-54C8-7514-4987-C57AE1E6B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894" y="313891"/>
            <a:ext cx="9879263" cy="6230219"/>
          </a:xfr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E483C41B-04F1-6EEA-E49C-A1089D611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7" t="3526" r="8527" b="-847"/>
          <a:stretch/>
        </p:blipFill>
        <p:spPr>
          <a:xfrm>
            <a:off x="-1274" y="2342147"/>
            <a:ext cx="1868373" cy="17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47929F7-8777-1C6C-AFA6-4615B4C34745}"/>
              </a:ext>
            </a:extLst>
          </p:cNvPr>
          <p:cNvSpPr/>
          <p:nvPr/>
        </p:nvSpPr>
        <p:spPr>
          <a:xfrm>
            <a:off x="387457" y="1420677"/>
            <a:ext cx="11210440" cy="37454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570FE-595D-3346-A313-0164D647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24" y="454742"/>
            <a:ext cx="9144000" cy="1263649"/>
          </a:xfrm>
        </p:spPr>
        <p:txBody>
          <a:bodyPr/>
          <a:lstStyle/>
          <a:p>
            <a:r>
              <a:rPr lang="pt-BR" b="1">
                <a:latin typeface="Arial Nova"/>
              </a:rPr>
              <a:t>Mão de Obra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4981D-ACFB-AC8C-1952-C9FDDA40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2" y="1517746"/>
            <a:ext cx="5746392" cy="5971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b="1">
                <a:latin typeface="Arial Nova"/>
                <a:ea typeface="+mn-lt"/>
                <a:cs typeface="+mn-lt"/>
              </a:rPr>
              <a:t>Montagem de 21 Desktops        </a:t>
            </a:r>
            <a:endParaRPr lang="pt-BR" sz="2400"/>
          </a:p>
          <a:p>
            <a:r>
              <a:rPr lang="pt-BR" sz="2400" b="1">
                <a:latin typeface="Arial Nova"/>
                <a:ea typeface="+mn-lt"/>
                <a:cs typeface="+mn-lt"/>
              </a:rPr>
              <a:t>Instalação do Win11, Office e antivírus</a:t>
            </a:r>
            <a:endParaRPr lang="pt-BR" sz="2400"/>
          </a:p>
          <a:p>
            <a:pPr marL="0" indent="0">
              <a:buNone/>
            </a:pPr>
            <a:endParaRPr lang="pt-BR" sz="2400" b="1">
              <a:latin typeface="Arial Nova"/>
              <a:ea typeface="+mn-lt"/>
              <a:cs typeface="+mn-lt"/>
            </a:endParaRPr>
          </a:p>
          <a:p>
            <a:r>
              <a:rPr lang="pt-BR" sz="2400" b="1">
                <a:latin typeface="Arial Nova"/>
                <a:ea typeface="+mn-lt"/>
                <a:cs typeface="+mn-lt"/>
              </a:rPr>
              <a:t>Infraestrutura de redes</a:t>
            </a:r>
            <a:endParaRPr lang="pt-BR" sz="2400" b="1">
              <a:latin typeface="Arial Nova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   -Ponto de rede R$120,00 por ponto </a:t>
            </a:r>
            <a:endParaRPr lang="pt-BR">
              <a:latin typeface="Arial Nova Cond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(28 pontos) </a:t>
            </a:r>
            <a:endParaRPr lang="pt-BR"/>
          </a:p>
          <a:p>
            <a:pPr marL="0" indent="0">
              <a:buNone/>
            </a:pPr>
            <a:r>
              <a:rPr lang="pt-BR" sz="2400" b="1">
                <a:latin typeface="Arial Nova"/>
                <a:ea typeface="+mn-lt"/>
                <a:cs typeface="+mn-lt"/>
              </a:rPr>
              <a:t>   -Planejamento/cabos/instalação</a:t>
            </a:r>
            <a:endParaRPr lang="pt-BR" sz="2400" b="1">
              <a:latin typeface="Arial Nova"/>
            </a:endParaRPr>
          </a:p>
        </p:txBody>
      </p:sp>
      <p:sp>
        <p:nvSpPr>
          <p:cNvPr id="5" name="Sinal de Subtração 4">
            <a:extLst>
              <a:ext uri="{FF2B5EF4-FFF2-40B4-BE49-F238E27FC236}">
                <a16:creationId xmlns:a16="http://schemas.microsoft.com/office/drawing/2014/main" id="{9DF90161-7A39-729C-3352-DD9298D9A705}"/>
              </a:ext>
            </a:extLst>
          </p:cNvPr>
          <p:cNvSpPr/>
          <p:nvPr/>
        </p:nvSpPr>
        <p:spPr>
          <a:xfrm flipH="1">
            <a:off x="6182033" y="-2110187"/>
            <a:ext cx="163524" cy="10680912"/>
          </a:xfrm>
          <a:prstGeom prst="mathMin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10C1CC-2A81-7AFB-60AB-2CE10BCFC92A}"/>
              </a:ext>
            </a:extLst>
          </p:cNvPr>
          <p:cNvSpPr txBox="1"/>
          <p:nvPr/>
        </p:nvSpPr>
        <p:spPr>
          <a:xfrm>
            <a:off x="6467959" y="1521417"/>
            <a:ext cx="513252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 Nova"/>
              </a:rPr>
              <a:t>R$450,00 </a:t>
            </a:r>
            <a:r>
              <a:rPr lang="en-US" sz="2400" b="1" err="1">
                <a:latin typeface="Arial Nova"/>
              </a:rPr>
              <a:t>por</a:t>
            </a:r>
            <a:r>
              <a:rPr lang="en-US" sz="2400" b="1">
                <a:latin typeface="Arial Nova"/>
              </a:rPr>
              <a:t> Pc, </a:t>
            </a:r>
            <a:r>
              <a:rPr lang="en-US" sz="2400" b="1" err="1">
                <a:latin typeface="Arial Nova"/>
              </a:rPr>
              <a:t>somando</a:t>
            </a:r>
            <a:r>
              <a:rPr lang="en-US" sz="2400" b="1">
                <a:latin typeface="Arial Nova"/>
              </a:rPr>
              <a:t> um total R$9.450,00</a:t>
            </a:r>
          </a:p>
          <a:p>
            <a:endParaRPr lang="en-US" sz="2400" b="1">
              <a:latin typeface="Arial Nova"/>
              <a:ea typeface="+mn-lt"/>
              <a:cs typeface="+mn-lt"/>
            </a:endParaRPr>
          </a:p>
          <a:p>
            <a:r>
              <a:rPr lang="en-US" sz="2400" b="1">
                <a:latin typeface="Arial Nova"/>
                <a:ea typeface="+mn-lt"/>
                <a:cs typeface="+mn-lt"/>
              </a:rPr>
              <a:t>R$250,00 </a:t>
            </a:r>
            <a:r>
              <a:rPr lang="en-US" sz="2400" b="1" err="1">
                <a:latin typeface="Arial Nova"/>
                <a:ea typeface="+mn-lt"/>
                <a:cs typeface="+mn-lt"/>
              </a:rPr>
              <a:t>por</a:t>
            </a:r>
            <a:r>
              <a:rPr lang="en-US" sz="2400" b="1">
                <a:latin typeface="Arial Nova"/>
                <a:ea typeface="+mn-lt"/>
                <a:cs typeface="+mn-lt"/>
              </a:rPr>
              <a:t> Pc, </a:t>
            </a:r>
            <a:r>
              <a:rPr lang="en-US" sz="2400" b="1" err="1">
                <a:latin typeface="Arial Nova"/>
                <a:ea typeface="+mn-lt"/>
                <a:cs typeface="+mn-lt"/>
              </a:rPr>
              <a:t>somando</a:t>
            </a:r>
            <a:r>
              <a:rPr lang="en-US" sz="2400" b="1">
                <a:latin typeface="Arial Nova"/>
                <a:ea typeface="+mn-lt"/>
                <a:cs typeface="+mn-lt"/>
              </a:rPr>
              <a:t> um total de R$6.500,00</a:t>
            </a:r>
          </a:p>
          <a:p>
            <a:endParaRPr lang="en-US" sz="2400" b="1">
              <a:latin typeface="Arial Nova"/>
              <a:ea typeface="+mn-lt"/>
              <a:cs typeface="+mn-lt"/>
            </a:endParaRPr>
          </a:p>
          <a:p>
            <a:endParaRPr lang="en-US" sz="2400" b="1">
              <a:latin typeface="Arial"/>
              <a:ea typeface="+mn-lt"/>
              <a:cs typeface="+mn-lt"/>
            </a:endParaRPr>
          </a:p>
          <a:p>
            <a:r>
              <a:rPr lang="en-US" sz="2400" b="1">
                <a:latin typeface="Arial"/>
                <a:ea typeface="+mn-lt"/>
                <a:cs typeface="+mn-lt"/>
              </a:rPr>
              <a:t>R$3.360,00 (</a:t>
            </a:r>
            <a:r>
              <a:rPr lang="en-US" sz="2400" b="1" err="1">
                <a:latin typeface="Arial"/>
                <a:ea typeface="+mn-lt"/>
                <a:cs typeface="+mn-lt"/>
              </a:rPr>
              <a:t>por</a:t>
            </a:r>
            <a:r>
              <a:rPr lang="en-US" sz="2400" b="1">
                <a:latin typeface="Arial"/>
                <a:ea typeface="+mn-lt"/>
                <a:cs typeface="+mn-lt"/>
              </a:rPr>
              <a:t> </a:t>
            </a:r>
            <a:r>
              <a:rPr lang="en-US" sz="2400" b="1" err="1">
                <a:latin typeface="Arial"/>
                <a:ea typeface="+mn-lt"/>
                <a:cs typeface="+mn-lt"/>
              </a:rPr>
              <a:t>ponto</a:t>
            </a:r>
            <a:r>
              <a:rPr lang="en-US" sz="2400" b="1">
                <a:latin typeface="Arial"/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2400" b="1">
                <a:latin typeface="Arial Nova"/>
                <a:ea typeface="+mn-lt"/>
                <a:cs typeface="+mn-lt"/>
              </a:rPr>
              <a:t>R$3.000,00 (</a:t>
            </a:r>
            <a:r>
              <a:rPr lang="en-US" sz="2400" b="1" err="1">
                <a:latin typeface="Arial Nova"/>
                <a:ea typeface="+mn-lt"/>
                <a:cs typeface="+mn-lt"/>
              </a:rPr>
              <a:t>todo</a:t>
            </a:r>
            <a:r>
              <a:rPr lang="en-US" sz="2400" b="1">
                <a:latin typeface="Arial Nova"/>
                <a:ea typeface="+mn-lt"/>
                <a:cs typeface="+mn-lt"/>
              </a:rPr>
              <a:t> o </a:t>
            </a:r>
            <a:r>
              <a:rPr lang="en-US" sz="2400" b="1" err="1">
                <a:latin typeface="Arial Nova"/>
                <a:ea typeface="+mn-lt"/>
                <a:cs typeface="+mn-lt"/>
              </a:rPr>
              <a:t>planejamento</a:t>
            </a:r>
            <a:r>
              <a:rPr lang="en-US" sz="2400" b="1">
                <a:latin typeface="Arial Nova"/>
                <a:ea typeface="+mn-lt"/>
                <a:cs typeface="+mn-lt"/>
              </a:rPr>
              <a:t>)</a:t>
            </a:r>
            <a:endParaRPr lang="en-US" sz="2400" b="1">
              <a:latin typeface="Arial Nova"/>
            </a:endParaRPr>
          </a:p>
        </p:txBody>
      </p:sp>
      <p:sp>
        <p:nvSpPr>
          <p:cNvPr id="7" name="Sinal de Subtração 6">
            <a:extLst>
              <a:ext uri="{FF2B5EF4-FFF2-40B4-BE49-F238E27FC236}">
                <a16:creationId xmlns:a16="http://schemas.microsoft.com/office/drawing/2014/main" id="{CA197A30-53A6-1A64-BAB4-B20E27D804DD}"/>
              </a:ext>
            </a:extLst>
          </p:cNvPr>
          <p:cNvSpPr/>
          <p:nvPr/>
        </p:nvSpPr>
        <p:spPr>
          <a:xfrm flipH="1">
            <a:off x="1539839" y="4056121"/>
            <a:ext cx="48738" cy="3969612"/>
          </a:xfrm>
          <a:prstGeom prst="mathMinu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F9F7CB-7763-E872-1A49-DCBC5D546D3D}"/>
              </a:ext>
            </a:extLst>
          </p:cNvPr>
          <p:cNvSpPr txBox="1"/>
          <p:nvPr/>
        </p:nvSpPr>
        <p:spPr>
          <a:xfrm>
            <a:off x="1585997" y="5576807"/>
            <a:ext cx="69535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latin typeface="Arial"/>
              </a:rPr>
              <a:t>Total: R$ 22.060,00 </a:t>
            </a:r>
            <a:endParaRPr lang="pt-BR" sz="5400"/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42D36611-8742-9456-7450-0DF9A2F7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3526" r="8527" b="-847"/>
          <a:stretch/>
        </p:blipFill>
        <p:spPr>
          <a:xfrm>
            <a:off x="10827148" y="69515"/>
            <a:ext cx="1199952" cy="11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36B4B049B43146AECEE9198275D547" ma:contentTypeVersion="11" ma:contentTypeDescription="Crie um novo documento." ma:contentTypeScope="" ma:versionID="cc2d6f8aeeae42c31fa79af00226453e">
  <xsd:schema xmlns:xsd="http://www.w3.org/2001/XMLSchema" xmlns:xs="http://www.w3.org/2001/XMLSchema" xmlns:p="http://schemas.microsoft.com/office/2006/metadata/properties" xmlns:ns2="64b3d0b3-6a03-4027-a0b3-a935c3778d4c" xmlns:ns3="e8b7ade0-0aea-41b2-8130-073bbc5ce405" targetNamespace="http://schemas.microsoft.com/office/2006/metadata/properties" ma:root="true" ma:fieldsID="0545d82fada0c78336cbe45e73b54f88" ns2:_="" ns3:_="">
    <xsd:import namespace="64b3d0b3-6a03-4027-a0b3-a935c3778d4c"/>
    <xsd:import namespace="e8b7ade0-0aea-41b2-8130-073bbc5ce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b3d0b3-6a03-4027-a0b3-a935c3778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7ade0-0aea-41b2-8130-073bbc5ce40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b4aa299-4b9a-45af-850f-1f58ba3e6024}" ma:internalName="TaxCatchAll" ma:showField="CatchAllData" ma:web="e8b7ade0-0aea-41b2-8130-073bbc5ce4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b3d0b3-6a03-4027-a0b3-a935c3778d4c">
      <Terms xmlns="http://schemas.microsoft.com/office/infopath/2007/PartnerControls"/>
    </lcf76f155ced4ddcb4097134ff3c332f>
    <TaxCatchAll xmlns="e8b7ade0-0aea-41b2-8130-073bbc5ce405" xsi:nil="true"/>
  </documentManagement>
</p:properties>
</file>

<file path=customXml/itemProps1.xml><?xml version="1.0" encoding="utf-8"?>
<ds:datastoreItem xmlns:ds="http://schemas.openxmlformats.org/officeDocument/2006/customXml" ds:itemID="{F47A5DA3-415E-4082-A1EF-7BB91272F2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3FB3C4-C57A-40BC-8A18-C573C49A5291}">
  <ds:schemaRefs>
    <ds:schemaRef ds:uri="64b3d0b3-6a03-4027-a0b3-a935c3778d4c"/>
    <ds:schemaRef ds:uri="e8b7ade0-0aea-41b2-8130-073bbc5ce4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E8FDBB3-4A7E-4F66-812A-32ABCB59F8DE}">
  <ds:schemaRefs>
    <ds:schemaRef ds:uri="64b3d0b3-6a03-4027-a0b3-a935c3778d4c"/>
    <ds:schemaRef ds:uri="e8b7ade0-0aea-41b2-8130-073bbc5ce40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TornVTI</vt:lpstr>
      <vt:lpstr>InfoCode </vt:lpstr>
      <vt:lpstr> n</vt:lpstr>
      <vt:lpstr>Contrato de Prestação de serviço</vt:lpstr>
      <vt:lpstr>Licenças. (W11, Office e Antívirus)</vt:lpstr>
      <vt:lpstr>Orçamento Desktop. </vt:lpstr>
      <vt:lpstr>Impressoras e Notebooks.  </vt:lpstr>
      <vt:lpstr>Apresentação do PowerPoint</vt:lpstr>
      <vt:lpstr>Planta </vt:lpstr>
      <vt:lpstr>Mão de Obra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InfoCode </dc:title>
  <dc:creator/>
  <cp:revision>5</cp:revision>
  <dcterms:created xsi:type="dcterms:W3CDTF">2024-05-10T17:29:52Z</dcterms:created>
  <dcterms:modified xsi:type="dcterms:W3CDTF">2024-05-17T02:36:35Z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0x010100AB36B4B049B43146AECEE9198275D547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