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naheim"/>
      <p:regular r:id="rId20"/>
    </p:embeddedFont>
    <p:embeddedFont>
      <p:font typeface="Barlow Condensed ExtraBold"/>
      <p:bold r:id="rId21"/>
      <p:boldItalic r:id="rId22"/>
    </p:embeddedFont>
    <p:embeddedFont>
      <p:font typeface="Proxima Nova Semibold"/>
      <p:regular r:id="rId23"/>
      <p:bold r:id="rId24"/>
      <p:boldItalic r:id="rId25"/>
    </p:embeddedFont>
    <p:embeddedFont>
      <p:font typeface="Overpass Mono"/>
      <p:regular r:id="rId26"/>
      <p:bold r:id="rId27"/>
    </p:embeddedFont>
    <p:embeddedFont>
      <p:font typeface="Barl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BarlowCondensedExtraBold-boldItalic.fntdata"/><Relationship Id="rId21" Type="http://schemas.openxmlformats.org/officeDocument/2006/relationships/font" Target="fonts/BarlowCondensedExtraBold-bold.fntdata"/><Relationship Id="rId24" Type="http://schemas.openxmlformats.org/officeDocument/2006/relationships/font" Target="fonts/ProximaNovaSemibold-bold.fntdata"/><Relationship Id="rId23" Type="http://schemas.openxmlformats.org/officeDocument/2006/relationships/font" Target="fonts/ProximaNova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verpassMono-regular.fntdata"/><Relationship Id="rId25" Type="http://schemas.openxmlformats.org/officeDocument/2006/relationships/font" Target="fonts/ProximaNovaSemibold-boldItalic.fntdata"/><Relationship Id="rId28" Type="http://schemas.openxmlformats.org/officeDocument/2006/relationships/font" Target="fonts/Barlow-regular.fntdata"/><Relationship Id="rId27" Type="http://schemas.openxmlformats.org/officeDocument/2006/relationships/font" Target="fonts/Overpass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boldItalic.fntdata"/><Relationship Id="rId30" Type="http://schemas.openxmlformats.org/officeDocument/2006/relationships/font" Target="fonts/Barlow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b7adbae5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b7adbae5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de203a3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de203a3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b777b75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b777b75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b777b75d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b777b75d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b777b75d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b777b75d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b7adbae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b7adbae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b7adbae5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b7adbae5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b3994a781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b3994a781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9b7adbae5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9b7adbae5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609500" y="1973025"/>
            <a:ext cx="38646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Versão gratuita escalável de preço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Limitação em RAM e Armazenamento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Multi-regiões para grandes empresas</a:t>
            </a:r>
            <a:endParaRPr/>
          </a:p>
        </p:txBody>
      </p:sp>
      <p:sp>
        <p:nvSpPr>
          <p:cNvPr id="335" name="Google Shape;335;p27"/>
          <p:cNvSpPr txBox="1"/>
          <p:nvPr>
            <p:ph type="title"/>
          </p:nvPr>
        </p:nvSpPr>
        <p:spPr>
          <a:xfrm>
            <a:off x="175500" y="1244525"/>
            <a:ext cx="3946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CARACTERÍSTICAS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 txBox="1"/>
          <p:nvPr>
            <p:ph idx="1" type="body"/>
          </p:nvPr>
        </p:nvSpPr>
        <p:spPr>
          <a:xfrm>
            <a:off x="609500" y="3305925"/>
            <a:ext cx="38646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Servidor sempre ativo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Várias linguagens de programação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050" y="1526502"/>
            <a:ext cx="3324250" cy="208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/>
          <p:nvPr>
            <p:ph idx="4294967295" type="title"/>
          </p:nvPr>
        </p:nvSpPr>
        <p:spPr>
          <a:xfrm>
            <a:off x="1048350" y="64960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2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/>
          <p:nvPr>
            <p:ph idx="4294967295" type="body"/>
          </p:nvPr>
        </p:nvSpPr>
        <p:spPr>
          <a:xfrm>
            <a:off x="1048350" y="2604711"/>
            <a:ext cx="7047300" cy="1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Documentação PyMongo</a:t>
            </a:r>
            <a:endParaRPr b="1"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https://pymongo.readthedocs.io/en/stable/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Documentação MongoDB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https://docs.mongodb.com/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 Overflow</a:t>
            </a:r>
            <a:endParaRPr b="1"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https://stackoverflow.com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100" y="244775"/>
            <a:ext cx="9144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REPRESENTAÇÕES DE MODELOS</a:t>
            </a:r>
            <a:endParaRPr sz="2600"/>
          </a:p>
        </p:txBody>
      </p:sp>
      <p:sp>
        <p:nvSpPr>
          <p:cNvPr id="344" name="Google Shape;344;p28"/>
          <p:cNvSpPr txBox="1"/>
          <p:nvPr>
            <p:ph idx="2" type="title"/>
          </p:nvPr>
        </p:nvSpPr>
        <p:spPr>
          <a:xfrm>
            <a:off x="976925" y="1492903"/>
            <a:ext cx="2340900" cy="2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Postgres</a:t>
            </a:r>
            <a:endParaRPr sz="1900"/>
          </a:p>
        </p:txBody>
      </p:sp>
      <p:sp>
        <p:nvSpPr>
          <p:cNvPr id="345" name="Google Shape;345;p28"/>
          <p:cNvSpPr txBox="1"/>
          <p:nvPr>
            <p:ph idx="4" type="title"/>
          </p:nvPr>
        </p:nvSpPr>
        <p:spPr>
          <a:xfrm>
            <a:off x="5437796" y="1492900"/>
            <a:ext cx="2340900" cy="2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Mongo</a:t>
            </a:r>
            <a:endParaRPr sz="1900"/>
          </a:p>
        </p:txBody>
      </p:sp>
      <p:grpSp>
        <p:nvGrpSpPr>
          <p:cNvPr id="346" name="Google Shape;346;p28"/>
          <p:cNvGrpSpPr/>
          <p:nvPr/>
        </p:nvGrpSpPr>
        <p:grpSpPr>
          <a:xfrm>
            <a:off x="49898" y="4769759"/>
            <a:ext cx="1015032" cy="325196"/>
            <a:chOff x="1156673" y="4600809"/>
            <a:chExt cx="1015032" cy="325196"/>
          </a:xfrm>
        </p:grpSpPr>
        <p:sp>
          <p:nvSpPr>
            <p:cNvPr id="347" name="Google Shape;347;p28"/>
            <p:cNvSpPr/>
            <p:nvPr/>
          </p:nvSpPr>
          <p:spPr>
            <a:xfrm>
              <a:off x="1937576" y="4600809"/>
              <a:ext cx="234129" cy="75728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1394514" y="4600809"/>
              <a:ext cx="440870" cy="75728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156673" y="4725738"/>
              <a:ext cx="474774" cy="75767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718307" y="4725738"/>
              <a:ext cx="453393" cy="75767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1536688" y="4850706"/>
              <a:ext cx="635008" cy="75299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8"/>
          <p:cNvGrpSpPr/>
          <p:nvPr/>
        </p:nvGrpSpPr>
        <p:grpSpPr>
          <a:xfrm>
            <a:off x="6356681" y="873321"/>
            <a:ext cx="503107" cy="454658"/>
            <a:chOff x="5415892" y="1465405"/>
            <a:chExt cx="526759" cy="584845"/>
          </a:xfrm>
        </p:grpSpPr>
        <p:sp>
          <p:nvSpPr>
            <p:cNvPr id="353" name="Google Shape;353;p28"/>
            <p:cNvSpPr/>
            <p:nvPr/>
          </p:nvSpPr>
          <p:spPr>
            <a:xfrm>
              <a:off x="5553530" y="1720587"/>
              <a:ext cx="389121" cy="278618"/>
            </a:xfrm>
            <a:custGeom>
              <a:rect b="b" l="l" r="r" t="t"/>
              <a:pathLst>
                <a:path extrusionOk="0" h="7085" w="9895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415892" y="1465405"/>
              <a:ext cx="347436" cy="503360"/>
            </a:xfrm>
            <a:custGeom>
              <a:rect b="b" l="l" r="r" t="t"/>
              <a:pathLst>
                <a:path extrusionOk="0" h="12800" w="8835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452858" y="1971128"/>
              <a:ext cx="126941" cy="79122"/>
            </a:xfrm>
            <a:custGeom>
              <a:rect b="b" l="l" r="r" t="t"/>
              <a:pathLst>
                <a:path extrusionOk="0" h="2012" w="3228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782481" y="1641425"/>
              <a:ext cx="103503" cy="103543"/>
            </a:xfrm>
            <a:custGeom>
              <a:rect b="b" l="l" r="r" t="t"/>
              <a:pathLst>
                <a:path extrusionOk="0" h="2633" w="2632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28"/>
          <p:cNvGrpSpPr/>
          <p:nvPr/>
        </p:nvGrpSpPr>
        <p:grpSpPr>
          <a:xfrm>
            <a:off x="1895823" y="873321"/>
            <a:ext cx="503107" cy="454658"/>
            <a:chOff x="5415892" y="1465405"/>
            <a:chExt cx="526759" cy="584845"/>
          </a:xfrm>
        </p:grpSpPr>
        <p:sp>
          <p:nvSpPr>
            <p:cNvPr id="358" name="Google Shape;358;p28"/>
            <p:cNvSpPr/>
            <p:nvPr/>
          </p:nvSpPr>
          <p:spPr>
            <a:xfrm>
              <a:off x="5553530" y="1720587"/>
              <a:ext cx="389121" cy="278618"/>
            </a:xfrm>
            <a:custGeom>
              <a:rect b="b" l="l" r="r" t="t"/>
              <a:pathLst>
                <a:path extrusionOk="0" h="7085" w="9895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5415892" y="1465405"/>
              <a:ext cx="347436" cy="503360"/>
            </a:xfrm>
            <a:custGeom>
              <a:rect b="b" l="l" r="r" t="t"/>
              <a:pathLst>
                <a:path extrusionOk="0" h="12800" w="8835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452858" y="1971128"/>
              <a:ext cx="126941" cy="79122"/>
            </a:xfrm>
            <a:custGeom>
              <a:rect b="b" l="l" r="r" t="t"/>
              <a:pathLst>
                <a:path extrusionOk="0" h="2012" w="3228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782481" y="1641425"/>
              <a:ext cx="103503" cy="103543"/>
            </a:xfrm>
            <a:custGeom>
              <a:rect b="b" l="l" r="r" t="t"/>
              <a:pathLst>
                <a:path extrusionOk="0" h="2633" w="2632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2" name="Google Shape;3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" y="2099250"/>
            <a:ext cx="3802350" cy="25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000" y="1940125"/>
            <a:ext cx="4900476" cy="11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000" y="3205666"/>
            <a:ext cx="4900474" cy="925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8000" y="4250550"/>
            <a:ext cx="4900476" cy="4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idx="1" type="body"/>
          </p:nvPr>
        </p:nvSpPr>
        <p:spPr>
          <a:xfrm>
            <a:off x="153450" y="137227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necessária a instalação das bibliotecas pymongo, dnspython e backports para datetime.</a:t>
            </a:r>
            <a:endParaRPr/>
          </a:p>
        </p:txBody>
      </p:sp>
      <p:sp>
        <p:nvSpPr>
          <p:cNvPr id="371" name="Google Shape;371;p29"/>
          <p:cNvSpPr txBox="1"/>
          <p:nvPr>
            <p:ph type="title"/>
          </p:nvPr>
        </p:nvSpPr>
        <p:spPr>
          <a:xfrm>
            <a:off x="0" y="0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CONEXÃO VIA PYMONGO</a:t>
            </a:r>
            <a:endParaRPr/>
          </a:p>
        </p:txBody>
      </p:sp>
      <p:pic>
        <p:nvPicPr>
          <p:cNvPr id="372" name="Google Shape;3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000" y="1946500"/>
            <a:ext cx="5138749" cy="16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idx="1" type="body"/>
          </p:nvPr>
        </p:nvSpPr>
        <p:spPr>
          <a:xfrm>
            <a:off x="153450" y="137227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necessária a instalação das bibliotecas pymongo, dnspython e backports para datetime.</a:t>
            </a:r>
            <a:endParaRPr/>
          </a:p>
        </p:txBody>
      </p:sp>
      <p:sp>
        <p:nvSpPr>
          <p:cNvPr id="378" name="Google Shape;378;p30"/>
          <p:cNvSpPr txBox="1"/>
          <p:nvPr>
            <p:ph type="title"/>
          </p:nvPr>
        </p:nvSpPr>
        <p:spPr>
          <a:xfrm>
            <a:off x="0" y="0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INCLUSÃO DE DADOS</a:t>
            </a:r>
            <a:endParaRPr/>
          </a:p>
        </p:txBody>
      </p:sp>
      <p:pic>
        <p:nvPicPr>
          <p:cNvPr id="379" name="Google Shape;3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000" y="1946500"/>
            <a:ext cx="5138750" cy="16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type="title"/>
          </p:nvPr>
        </p:nvSpPr>
        <p:spPr>
          <a:xfrm>
            <a:off x="0" y="0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SELEÇÃO </a:t>
            </a:r>
            <a:r>
              <a:rPr lang="en"/>
              <a:t>DE DADOS</a:t>
            </a:r>
            <a:endParaRPr/>
          </a:p>
        </p:txBody>
      </p:sp>
      <p:pic>
        <p:nvPicPr>
          <p:cNvPr id="385" name="Google Shape;3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5" y="1503150"/>
            <a:ext cx="20859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13" y="1941300"/>
            <a:ext cx="23050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25" y="2388975"/>
            <a:ext cx="21812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25" y="2808075"/>
            <a:ext cx="22383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325" y="3255750"/>
            <a:ext cx="18954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22650" y="102975"/>
            <a:ext cx="2230957" cy="416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4875" y="102975"/>
            <a:ext cx="2085975" cy="4639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idx="1" type="body"/>
          </p:nvPr>
        </p:nvSpPr>
        <p:spPr>
          <a:xfrm>
            <a:off x="153450" y="137227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necessária a instalação das bibliotecas pymongo, dnspython e backports para datetime.</a:t>
            </a:r>
            <a:endParaRPr/>
          </a:p>
        </p:txBody>
      </p:sp>
      <p:sp>
        <p:nvSpPr>
          <p:cNvPr id="397" name="Google Shape;397;p32"/>
          <p:cNvSpPr txBox="1"/>
          <p:nvPr>
            <p:ph type="title"/>
          </p:nvPr>
        </p:nvSpPr>
        <p:spPr>
          <a:xfrm>
            <a:off x="0" y="0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EXCLUSÃO DE DADOS</a:t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50" y="3062400"/>
            <a:ext cx="7108275" cy="9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idx="1" type="body"/>
          </p:nvPr>
        </p:nvSpPr>
        <p:spPr>
          <a:xfrm>
            <a:off x="153450" y="137227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necessária a instalação das bibliotecas pymongo, dnspython e backports para datetime.</a:t>
            </a:r>
            <a:endParaRPr/>
          </a:p>
        </p:txBody>
      </p:sp>
      <p:sp>
        <p:nvSpPr>
          <p:cNvPr id="404" name="Google Shape;404;p33"/>
          <p:cNvSpPr txBox="1"/>
          <p:nvPr>
            <p:ph type="title"/>
          </p:nvPr>
        </p:nvSpPr>
        <p:spPr>
          <a:xfrm>
            <a:off x="0" y="0"/>
            <a:ext cx="360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ATUALIZAÇÃO DE DADOS</a:t>
            </a:r>
            <a:endParaRPr/>
          </a:p>
        </p:txBody>
      </p:sp>
      <p:pic>
        <p:nvPicPr>
          <p:cNvPr id="405" name="Google Shape;405;p33"/>
          <p:cNvPicPr preferRelativeResize="0"/>
          <p:nvPr/>
        </p:nvPicPr>
        <p:blipFill rotWithShape="1">
          <a:blip r:embed="rId3">
            <a:alphaModFix/>
          </a:blip>
          <a:srcRect b="8990" l="0" r="0" t="-8990"/>
          <a:stretch/>
        </p:blipFill>
        <p:spPr>
          <a:xfrm>
            <a:off x="1017875" y="2986200"/>
            <a:ext cx="7108250" cy="9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Escalabilidade de recursos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Trabalho em conjunto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Estável e sempre ativo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Várias linguagens disponíveis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11" name="Google Shape;411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POSITIVOS</a:t>
            </a: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2606030" y="4017575"/>
            <a:ext cx="3175205" cy="31680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NEGATIVOS</a:t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 flipH="1">
            <a:off x="2606030" y="4017575"/>
            <a:ext cx="3175205" cy="31680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Curva de aprendizado inicial é baixa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Não é possível implementar chaves estrangeiras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Poucos recursos para contas gratuitas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Duplicata de documentos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