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0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1DF11-FA75-482F-BE69-A16BB07175F9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3D88E33-E41B-403D-9970-B43C3A8E244C}">
      <dgm:prSet phldrT="[Texto]"/>
      <dgm:spPr/>
      <dgm:t>
        <a:bodyPr/>
        <a:lstStyle/>
        <a:p>
          <a:r>
            <a:rPr lang="pt-BR" dirty="0" smtClean="0"/>
            <a:t>Moral</a:t>
          </a:r>
          <a:endParaRPr lang="pt-BR" dirty="0"/>
        </a:p>
      </dgm:t>
    </dgm:pt>
    <dgm:pt modelId="{CE4F011A-E03F-46C8-B045-B5E2DB703C98}" type="parTrans" cxnId="{A342959A-4202-401B-A75D-6794BD39F87E}">
      <dgm:prSet/>
      <dgm:spPr/>
      <dgm:t>
        <a:bodyPr/>
        <a:lstStyle/>
        <a:p>
          <a:endParaRPr lang="pt-BR"/>
        </a:p>
      </dgm:t>
    </dgm:pt>
    <dgm:pt modelId="{72D03EAB-2AD3-428F-962C-A0C8C581E854}" type="sibTrans" cxnId="{A342959A-4202-401B-A75D-6794BD39F87E}">
      <dgm:prSet/>
      <dgm:spPr/>
      <dgm:t>
        <a:bodyPr/>
        <a:lstStyle/>
        <a:p>
          <a:endParaRPr lang="pt-BR"/>
        </a:p>
      </dgm:t>
    </dgm:pt>
    <dgm:pt modelId="{116D33F9-45B6-40DB-B860-221A33B24B21}">
      <dgm:prSet phldrT="[Texto]"/>
      <dgm:spPr/>
      <dgm:t>
        <a:bodyPr/>
        <a:lstStyle/>
        <a:p>
          <a:r>
            <a:rPr lang="pt-BR" dirty="0" smtClean="0"/>
            <a:t>Ética</a:t>
          </a:r>
          <a:endParaRPr lang="pt-BR" dirty="0"/>
        </a:p>
      </dgm:t>
    </dgm:pt>
    <dgm:pt modelId="{89DE2135-5F12-44EF-9458-BC88F8414F9A}" type="parTrans" cxnId="{B54B76A7-9A24-48AD-8812-7D571945AEF7}">
      <dgm:prSet/>
      <dgm:spPr/>
      <dgm:t>
        <a:bodyPr/>
        <a:lstStyle/>
        <a:p>
          <a:endParaRPr lang="pt-BR"/>
        </a:p>
      </dgm:t>
    </dgm:pt>
    <dgm:pt modelId="{F3A02D15-FE36-4522-A986-E96706C3EEB7}" type="sibTrans" cxnId="{B54B76A7-9A24-48AD-8812-7D571945AEF7}">
      <dgm:prSet/>
      <dgm:spPr/>
      <dgm:t>
        <a:bodyPr/>
        <a:lstStyle/>
        <a:p>
          <a:endParaRPr lang="pt-BR"/>
        </a:p>
      </dgm:t>
    </dgm:pt>
    <dgm:pt modelId="{303F7E25-6AF1-4687-9576-9A252DE40364}" type="pres">
      <dgm:prSet presAssocID="{5211DF11-FA75-482F-BE69-A16BB07175F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326CCA0-A1CA-48E7-8A84-1E54076B4A93}" type="pres">
      <dgm:prSet presAssocID="{E3D88E33-E41B-403D-9970-B43C3A8E244C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219995-BAE7-41ED-B9B0-2D613730B55A}" type="pres">
      <dgm:prSet presAssocID="{116D33F9-45B6-40DB-B860-221A33B24B2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8FC74A4-889A-45CB-96ED-C8BB7ACEFB7B}" type="presOf" srcId="{116D33F9-45B6-40DB-B860-221A33B24B21}" destId="{10219995-BAE7-41ED-B9B0-2D613730B55A}" srcOrd="0" destOrd="0" presId="urn:microsoft.com/office/officeart/2005/8/layout/arrow5"/>
    <dgm:cxn modelId="{A342959A-4202-401B-A75D-6794BD39F87E}" srcId="{5211DF11-FA75-482F-BE69-A16BB07175F9}" destId="{E3D88E33-E41B-403D-9970-B43C3A8E244C}" srcOrd="0" destOrd="0" parTransId="{CE4F011A-E03F-46C8-B045-B5E2DB703C98}" sibTransId="{72D03EAB-2AD3-428F-962C-A0C8C581E854}"/>
    <dgm:cxn modelId="{E51C3923-D6E3-461B-923B-19FC505E3F71}" type="presOf" srcId="{5211DF11-FA75-482F-BE69-A16BB07175F9}" destId="{303F7E25-6AF1-4687-9576-9A252DE40364}" srcOrd="0" destOrd="0" presId="urn:microsoft.com/office/officeart/2005/8/layout/arrow5"/>
    <dgm:cxn modelId="{F10FC341-3B44-4C67-A3C8-51A9EB5144FE}" type="presOf" srcId="{E3D88E33-E41B-403D-9970-B43C3A8E244C}" destId="{9326CCA0-A1CA-48E7-8A84-1E54076B4A93}" srcOrd="0" destOrd="0" presId="urn:microsoft.com/office/officeart/2005/8/layout/arrow5"/>
    <dgm:cxn modelId="{B54B76A7-9A24-48AD-8812-7D571945AEF7}" srcId="{5211DF11-FA75-482F-BE69-A16BB07175F9}" destId="{116D33F9-45B6-40DB-B860-221A33B24B21}" srcOrd="1" destOrd="0" parTransId="{89DE2135-5F12-44EF-9458-BC88F8414F9A}" sibTransId="{F3A02D15-FE36-4522-A986-E96706C3EEB7}"/>
    <dgm:cxn modelId="{A8C60111-84E6-457F-8A3A-DF96BD60A09C}" type="presParOf" srcId="{303F7E25-6AF1-4687-9576-9A252DE40364}" destId="{9326CCA0-A1CA-48E7-8A84-1E54076B4A93}" srcOrd="0" destOrd="0" presId="urn:microsoft.com/office/officeart/2005/8/layout/arrow5"/>
    <dgm:cxn modelId="{1B4C28D1-EBDA-4F1F-B974-85E9685C54D9}" type="presParOf" srcId="{303F7E25-6AF1-4687-9576-9A252DE40364}" destId="{10219995-BAE7-41ED-B9B0-2D613730B55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3AFF6-2034-4FED-940F-F2BF560F268D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8A933370-EF84-4801-A555-909189D78EF4}">
      <dgm:prSet phldrT="[Texto]"/>
      <dgm:spPr/>
      <dgm:t>
        <a:bodyPr/>
        <a:lstStyle/>
        <a:p>
          <a:r>
            <a:rPr lang="pt-BR" dirty="0" smtClean="0"/>
            <a:t>Ética Profissional</a:t>
          </a:r>
          <a:endParaRPr lang="pt-BR" dirty="0"/>
        </a:p>
      </dgm:t>
    </dgm:pt>
    <dgm:pt modelId="{91296D5A-C67E-4EA7-96EE-7C32E9CEE41A}" type="parTrans" cxnId="{85BD121B-0BFA-4181-BBCA-4349A9CDA9B1}">
      <dgm:prSet/>
      <dgm:spPr/>
      <dgm:t>
        <a:bodyPr/>
        <a:lstStyle/>
        <a:p>
          <a:endParaRPr lang="pt-BR"/>
        </a:p>
      </dgm:t>
    </dgm:pt>
    <dgm:pt modelId="{6589E485-68CE-4D4B-B619-7921D9909FB3}" type="sibTrans" cxnId="{85BD121B-0BFA-4181-BBCA-4349A9CDA9B1}">
      <dgm:prSet/>
      <dgm:spPr/>
      <dgm:t>
        <a:bodyPr/>
        <a:lstStyle/>
        <a:p>
          <a:endParaRPr lang="pt-BR"/>
        </a:p>
      </dgm:t>
    </dgm:pt>
    <dgm:pt modelId="{8F3C701D-2DAF-44E0-96C8-628B74D47743}">
      <dgm:prSet phldrT="[Texto]"/>
      <dgm:spPr/>
      <dgm:t>
        <a:bodyPr/>
        <a:lstStyle/>
        <a:p>
          <a:r>
            <a:rPr lang="pt-BR" dirty="0" smtClean="0"/>
            <a:t>Honestidade</a:t>
          </a:r>
          <a:endParaRPr lang="pt-BR" dirty="0"/>
        </a:p>
      </dgm:t>
    </dgm:pt>
    <dgm:pt modelId="{79618DE0-B188-43B1-BD7A-04D62625BA1B}" type="parTrans" cxnId="{E2F952AA-F593-4A26-8D8B-D06636B623DE}">
      <dgm:prSet/>
      <dgm:spPr/>
      <dgm:t>
        <a:bodyPr/>
        <a:lstStyle/>
        <a:p>
          <a:endParaRPr lang="pt-BR"/>
        </a:p>
      </dgm:t>
    </dgm:pt>
    <dgm:pt modelId="{577B381C-DA4C-464A-9482-8C583A1EE37A}" type="sibTrans" cxnId="{E2F952AA-F593-4A26-8D8B-D06636B623DE}">
      <dgm:prSet/>
      <dgm:spPr/>
      <dgm:t>
        <a:bodyPr/>
        <a:lstStyle/>
        <a:p>
          <a:endParaRPr lang="pt-BR"/>
        </a:p>
      </dgm:t>
    </dgm:pt>
    <dgm:pt modelId="{2530FEB2-EAD3-4747-876E-44547C8F95B0}">
      <dgm:prSet phldrT="[Texto]"/>
      <dgm:spPr/>
      <dgm:t>
        <a:bodyPr/>
        <a:lstStyle/>
        <a:p>
          <a:r>
            <a:rPr lang="pt-BR" dirty="0" smtClean="0"/>
            <a:t>Respeito</a:t>
          </a:r>
          <a:endParaRPr lang="pt-BR" dirty="0"/>
        </a:p>
      </dgm:t>
    </dgm:pt>
    <dgm:pt modelId="{645EC34E-7BB5-4BE2-BAA9-FFDE388721F8}" type="parTrans" cxnId="{4891388B-2B21-45BD-BDD9-4F31537883B7}">
      <dgm:prSet/>
      <dgm:spPr/>
      <dgm:t>
        <a:bodyPr/>
        <a:lstStyle/>
        <a:p>
          <a:endParaRPr lang="pt-BR"/>
        </a:p>
      </dgm:t>
    </dgm:pt>
    <dgm:pt modelId="{6C6B6A1B-048F-4713-B627-F81AA004B71C}" type="sibTrans" cxnId="{4891388B-2B21-45BD-BDD9-4F31537883B7}">
      <dgm:prSet/>
      <dgm:spPr/>
      <dgm:t>
        <a:bodyPr/>
        <a:lstStyle/>
        <a:p>
          <a:endParaRPr lang="pt-BR"/>
        </a:p>
      </dgm:t>
    </dgm:pt>
    <dgm:pt modelId="{92F82552-6CBC-4ABE-95D4-C0A9A866F52C}">
      <dgm:prSet phldrT="[Texto]"/>
      <dgm:spPr/>
      <dgm:t>
        <a:bodyPr/>
        <a:lstStyle/>
        <a:p>
          <a:r>
            <a:rPr lang="pt-BR" dirty="0" smtClean="0"/>
            <a:t>Valores</a:t>
          </a:r>
          <a:endParaRPr lang="pt-BR" dirty="0"/>
        </a:p>
      </dgm:t>
    </dgm:pt>
    <dgm:pt modelId="{FC766EA7-6DFB-431A-B7DC-D95C296299C5}" type="parTrans" cxnId="{3D1F58FF-96E2-4E4C-B5D1-1B1CE5909D26}">
      <dgm:prSet/>
      <dgm:spPr/>
      <dgm:t>
        <a:bodyPr/>
        <a:lstStyle/>
        <a:p>
          <a:endParaRPr lang="pt-BR"/>
        </a:p>
      </dgm:t>
    </dgm:pt>
    <dgm:pt modelId="{742EF7AC-E336-44AA-B98E-09EB8D37107E}" type="sibTrans" cxnId="{3D1F58FF-96E2-4E4C-B5D1-1B1CE5909D26}">
      <dgm:prSet/>
      <dgm:spPr/>
      <dgm:t>
        <a:bodyPr/>
        <a:lstStyle/>
        <a:p>
          <a:endParaRPr lang="pt-BR"/>
        </a:p>
      </dgm:t>
    </dgm:pt>
    <dgm:pt modelId="{2B0D1A75-2BF5-4E0E-A12A-032336740AE9}">
      <dgm:prSet phldrT="[Texto]"/>
      <dgm:spPr/>
      <dgm:t>
        <a:bodyPr/>
        <a:lstStyle/>
        <a:p>
          <a:r>
            <a:rPr lang="pt-BR" dirty="0" smtClean="0"/>
            <a:t>Integridade</a:t>
          </a:r>
          <a:endParaRPr lang="pt-BR" dirty="0"/>
        </a:p>
      </dgm:t>
    </dgm:pt>
    <dgm:pt modelId="{68295202-AFB1-465D-B709-2B0ADF5DC20B}" type="parTrans" cxnId="{A09DF226-6771-47D3-AD0E-A79FEA8F4457}">
      <dgm:prSet/>
      <dgm:spPr/>
      <dgm:t>
        <a:bodyPr/>
        <a:lstStyle/>
        <a:p>
          <a:endParaRPr lang="pt-BR"/>
        </a:p>
      </dgm:t>
    </dgm:pt>
    <dgm:pt modelId="{69AF4673-03F6-4E8D-9ED8-C0833CEFA31A}" type="sibTrans" cxnId="{A09DF226-6771-47D3-AD0E-A79FEA8F4457}">
      <dgm:prSet/>
      <dgm:spPr/>
      <dgm:t>
        <a:bodyPr/>
        <a:lstStyle/>
        <a:p>
          <a:endParaRPr lang="pt-BR"/>
        </a:p>
      </dgm:t>
    </dgm:pt>
    <dgm:pt modelId="{E3587BF6-647D-4863-90AE-272C0CC16EB4}" type="pres">
      <dgm:prSet presAssocID="{0B93AFF6-2034-4FED-940F-F2BF560F26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E061F6F-F08E-42ED-B375-5EA056BAD1A9}" type="pres">
      <dgm:prSet presAssocID="{8A933370-EF84-4801-A555-909189D78EF4}" presName="centerShape" presStyleLbl="node0" presStyleIdx="0" presStyleCnt="1"/>
      <dgm:spPr/>
      <dgm:t>
        <a:bodyPr/>
        <a:lstStyle/>
        <a:p>
          <a:endParaRPr lang="pt-BR"/>
        </a:p>
      </dgm:t>
    </dgm:pt>
    <dgm:pt modelId="{1C63A58D-6DF5-4264-A243-35CAEA8C3A84}" type="pres">
      <dgm:prSet presAssocID="{8F3C701D-2DAF-44E0-96C8-628B74D47743}" presName="node" presStyleLbl="node1" presStyleIdx="0" presStyleCnt="4">
        <dgm:presLayoutVars>
          <dgm:bulletEnabled val="1"/>
        </dgm:presLayoutVars>
      </dgm:prSet>
      <dgm:spPr/>
    </dgm:pt>
    <dgm:pt modelId="{582241F4-50DD-4C82-B87B-5C4DB70CD859}" type="pres">
      <dgm:prSet presAssocID="{8F3C701D-2DAF-44E0-96C8-628B74D47743}" presName="dummy" presStyleCnt="0"/>
      <dgm:spPr/>
    </dgm:pt>
    <dgm:pt modelId="{16170E09-C636-4AE4-9AF8-7D22515C1831}" type="pres">
      <dgm:prSet presAssocID="{577B381C-DA4C-464A-9482-8C583A1EE37A}" presName="sibTrans" presStyleLbl="sibTrans2D1" presStyleIdx="0" presStyleCnt="4" custLinFactNeighborX="252" custLinFactNeighborY="-437"/>
      <dgm:spPr/>
    </dgm:pt>
    <dgm:pt modelId="{26B72A00-7979-4F22-B140-3B831BC2DC24}" type="pres">
      <dgm:prSet presAssocID="{2530FEB2-EAD3-4747-876E-44547C8F95B0}" presName="node" presStyleLbl="node1" presStyleIdx="1" presStyleCnt="4">
        <dgm:presLayoutVars>
          <dgm:bulletEnabled val="1"/>
        </dgm:presLayoutVars>
      </dgm:prSet>
      <dgm:spPr/>
    </dgm:pt>
    <dgm:pt modelId="{B2480EEF-4ACB-44B8-80BD-AE81EEA98616}" type="pres">
      <dgm:prSet presAssocID="{2530FEB2-EAD3-4747-876E-44547C8F95B0}" presName="dummy" presStyleCnt="0"/>
      <dgm:spPr/>
    </dgm:pt>
    <dgm:pt modelId="{82FCA3C7-F8A1-4ADD-ABB6-DA962058B400}" type="pres">
      <dgm:prSet presAssocID="{6C6B6A1B-048F-4713-B627-F81AA004B71C}" presName="sibTrans" presStyleLbl="sibTrans2D1" presStyleIdx="1" presStyleCnt="4"/>
      <dgm:spPr/>
    </dgm:pt>
    <dgm:pt modelId="{FE6E39EB-72EF-4D69-82E5-CB9768FB85AE}" type="pres">
      <dgm:prSet presAssocID="{92F82552-6CBC-4ABE-95D4-C0A9A866F52C}" presName="node" presStyleLbl="node1" presStyleIdx="2" presStyleCnt="4">
        <dgm:presLayoutVars>
          <dgm:bulletEnabled val="1"/>
        </dgm:presLayoutVars>
      </dgm:prSet>
      <dgm:spPr/>
    </dgm:pt>
    <dgm:pt modelId="{CF207FC2-8610-453E-9C5E-9554B39568E4}" type="pres">
      <dgm:prSet presAssocID="{92F82552-6CBC-4ABE-95D4-C0A9A866F52C}" presName="dummy" presStyleCnt="0"/>
      <dgm:spPr/>
    </dgm:pt>
    <dgm:pt modelId="{03B3952B-4358-403A-96A0-C14E500B20E6}" type="pres">
      <dgm:prSet presAssocID="{742EF7AC-E336-44AA-B98E-09EB8D37107E}" presName="sibTrans" presStyleLbl="sibTrans2D1" presStyleIdx="2" presStyleCnt="4"/>
      <dgm:spPr/>
    </dgm:pt>
    <dgm:pt modelId="{31391BAE-628B-46B3-9B55-DA4F432876E3}" type="pres">
      <dgm:prSet presAssocID="{2B0D1A75-2BF5-4E0E-A12A-032336740AE9}" presName="node" presStyleLbl="node1" presStyleIdx="3" presStyleCnt="4">
        <dgm:presLayoutVars>
          <dgm:bulletEnabled val="1"/>
        </dgm:presLayoutVars>
      </dgm:prSet>
      <dgm:spPr/>
    </dgm:pt>
    <dgm:pt modelId="{EB6347C5-7A6E-4365-BE5F-A86B9595D97C}" type="pres">
      <dgm:prSet presAssocID="{2B0D1A75-2BF5-4E0E-A12A-032336740AE9}" presName="dummy" presStyleCnt="0"/>
      <dgm:spPr/>
    </dgm:pt>
    <dgm:pt modelId="{7CB46484-988C-45CA-A1DE-BA592F84CC32}" type="pres">
      <dgm:prSet presAssocID="{69AF4673-03F6-4E8D-9ED8-C0833CEFA31A}" presName="sibTrans" presStyleLbl="sibTrans2D1" presStyleIdx="3" presStyleCnt="4"/>
      <dgm:spPr/>
    </dgm:pt>
  </dgm:ptLst>
  <dgm:cxnLst>
    <dgm:cxn modelId="{BB524742-D7F8-4C6D-B2AF-5693E51B0C2E}" type="presOf" srcId="{8F3C701D-2DAF-44E0-96C8-628B74D47743}" destId="{1C63A58D-6DF5-4264-A243-35CAEA8C3A84}" srcOrd="0" destOrd="0" presId="urn:microsoft.com/office/officeart/2005/8/layout/radial6"/>
    <dgm:cxn modelId="{690B0957-462E-431E-915E-431771D4D24D}" type="presOf" srcId="{92F82552-6CBC-4ABE-95D4-C0A9A866F52C}" destId="{FE6E39EB-72EF-4D69-82E5-CB9768FB85AE}" srcOrd="0" destOrd="0" presId="urn:microsoft.com/office/officeart/2005/8/layout/radial6"/>
    <dgm:cxn modelId="{877B964B-6956-4C84-A3CE-94212E490817}" type="presOf" srcId="{2B0D1A75-2BF5-4E0E-A12A-032336740AE9}" destId="{31391BAE-628B-46B3-9B55-DA4F432876E3}" srcOrd="0" destOrd="0" presId="urn:microsoft.com/office/officeart/2005/8/layout/radial6"/>
    <dgm:cxn modelId="{E2F952AA-F593-4A26-8D8B-D06636B623DE}" srcId="{8A933370-EF84-4801-A555-909189D78EF4}" destId="{8F3C701D-2DAF-44E0-96C8-628B74D47743}" srcOrd="0" destOrd="0" parTransId="{79618DE0-B188-43B1-BD7A-04D62625BA1B}" sibTransId="{577B381C-DA4C-464A-9482-8C583A1EE37A}"/>
    <dgm:cxn modelId="{9DD774D2-35F0-4B0F-9435-A28C46BA8F66}" type="presOf" srcId="{577B381C-DA4C-464A-9482-8C583A1EE37A}" destId="{16170E09-C636-4AE4-9AF8-7D22515C1831}" srcOrd="0" destOrd="0" presId="urn:microsoft.com/office/officeart/2005/8/layout/radial6"/>
    <dgm:cxn modelId="{7D09C071-A7AD-497C-B308-E78C410C2AAE}" type="presOf" srcId="{2530FEB2-EAD3-4747-876E-44547C8F95B0}" destId="{26B72A00-7979-4F22-B140-3B831BC2DC24}" srcOrd="0" destOrd="0" presId="urn:microsoft.com/office/officeart/2005/8/layout/radial6"/>
    <dgm:cxn modelId="{3D1F58FF-96E2-4E4C-B5D1-1B1CE5909D26}" srcId="{8A933370-EF84-4801-A555-909189D78EF4}" destId="{92F82552-6CBC-4ABE-95D4-C0A9A866F52C}" srcOrd="2" destOrd="0" parTransId="{FC766EA7-6DFB-431A-B7DC-D95C296299C5}" sibTransId="{742EF7AC-E336-44AA-B98E-09EB8D37107E}"/>
    <dgm:cxn modelId="{4A5D487B-D229-45B8-BD48-E8E7B99E81F5}" type="presOf" srcId="{742EF7AC-E336-44AA-B98E-09EB8D37107E}" destId="{03B3952B-4358-403A-96A0-C14E500B20E6}" srcOrd="0" destOrd="0" presId="urn:microsoft.com/office/officeart/2005/8/layout/radial6"/>
    <dgm:cxn modelId="{8E04FDE1-2788-4103-B179-73392E787D1E}" type="presOf" srcId="{6C6B6A1B-048F-4713-B627-F81AA004B71C}" destId="{82FCA3C7-F8A1-4ADD-ABB6-DA962058B400}" srcOrd="0" destOrd="0" presId="urn:microsoft.com/office/officeart/2005/8/layout/radial6"/>
    <dgm:cxn modelId="{1BDCFE78-8A59-4872-82A8-ADB68A4F3BEC}" type="presOf" srcId="{8A933370-EF84-4801-A555-909189D78EF4}" destId="{DE061F6F-F08E-42ED-B375-5EA056BAD1A9}" srcOrd="0" destOrd="0" presId="urn:microsoft.com/office/officeart/2005/8/layout/radial6"/>
    <dgm:cxn modelId="{A09DF226-6771-47D3-AD0E-A79FEA8F4457}" srcId="{8A933370-EF84-4801-A555-909189D78EF4}" destId="{2B0D1A75-2BF5-4E0E-A12A-032336740AE9}" srcOrd="3" destOrd="0" parTransId="{68295202-AFB1-465D-B709-2B0ADF5DC20B}" sibTransId="{69AF4673-03F6-4E8D-9ED8-C0833CEFA31A}"/>
    <dgm:cxn modelId="{D0D5EAB8-270D-4E5F-8594-F636CBE587B6}" type="presOf" srcId="{0B93AFF6-2034-4FED-940F-F2BF560F268D}" destId="{E3587BF6-647D-4863-90AE-272C0CC16EB4}" srcOrd="0" destOrd="0" presId="urn:microsoft.com/office/officeart/2005/8/layout/radial6"/>
    <dgm:cxn modelId="{85BD121B-0BFA-4181-BBCA-4349A9CDA9B1}" srcId="{0B93AFF6-2034-4FED-940F-F2BF560F268D}" destId="{8A933370-EF84-4801-A555-909189D78EF4}" srcOrd="0" destOrd="0" parTransId="{91296D5A-C67E-4EA7-96EE-7C32E9CEE41A}" sibTransId="{6589E485-68CE-4D4B-B619-7921D9909FB3}"/>
    <dgm:cxn modelId="{4891388B-2B21-45BD-BDD9-4F31537883B7}" srcId="{8A933370-EF84-4801-A555-909189D78EF4}" destId="{2530FEB2-EAD3-4747-876E-44547C8F95B0}" srcOrd="1" destOrd="0" parTransId="{645EC34E-7BB5-4BE2-BAA9-FFDE388721F8}" sibTransId="{6C6B6A1B-048F-4713-B627-F81AA004B71C}"/>
    <dgm:cxn modelId="{95FC9EC3-F26B-478D-ABD6-FD2982C27CAE}" type="presOf" srcId="{69AF4673-03F6-4E8D-9ED8-C0833CEFA31A}" destId="{7CB46484-988C-45CA-A1DE-BA592F84CC32}" srcOrd="0" destOrd="0" presId="urn:microsoft.com/office/officeart/2005/8/layout/radial6"/>
    <dgm:cxn modelId="{531B4579-2F0A-47D7-9362-516423F8056D}" type="presParOf" srcId="{E3587BF6-647D-4863-90AE-272C0CC16EB4}" destId="{DE061F6F-F08E-42ED-B375-5EA056BAD1A9}" srcOrd="0" destOrd="0" presId="urn:microsoft.com/office/officeart/2005/8/layout/radial6"/>
    <dgm:cxn modelId="{B0E03DEE-3746-457A-87DA-E0D92D24D529}" type="presParOf" srcId="{E3587BF6-647D-4863-90AE-272C0CC16EB4}" destId="{1C63A58D-6DF5-4264-A243-35CAEA8C3A84}" srcOrd="1" destOrd="0" presId="urn:microsoft.com/office/officeart/2005/8/layout/radial6"/>
    <dgm:cxn modelId="{60B4BCDD-9C37-4E69-8BCB-1354F4A57988}" type="presParOf" srcId="{E3587BF6-647D-4863-90AE-272C0CC16EB4}" destId="{582241F4-50DD-4C82-B87B-5C4DB70CD859}" srcOrd="2" destOrd="0" presId="urn:microsoft.com/office/officeart/2005/8/layout/radial6"/>
    <dgm:cxn modelId="{C0FD73C3-6B70-4CAE-B679-05FA09EF0661}" type="presParOf" srcId="{E3587BF6-647D-4863-90AE-272C0CC16EB4}" destId="{16170E09-C636-4AE4-9AF8-7D22515C1831}" srcOrd="3" destOrd="0" presId="urn:microsoft.com/office/officeart/2005/8/layout/radial6"/>
    <dgm:cxn modelId="{3A2AFDD2-046E-4817-BBD0-53F54BEEC697}" type="presParOf" srcId="{E3587BF6-647D-4863-90AE-272C0CC16EB4}" destId="{26B72A00-7979-4F22-B140-3B831BC2DC24}" srcOrd="4" destOrd="0" presId="urn:microsoft.com/office/officeart/2005/8/layout/radial6"/>
    <dgm:cxn modelId="{FF336BA4-2564-4224-989C-6B7F16730C9D}" type="presParOf" srcId="{E3587BF6-647D-4863-90AE-272C0CC16EB4}" destId="{B2480EEF-4ACB-44B8-80BD-AE81EEA98616}" srcOrd="5" destOrd="0" presId="urn:microsoft.com/office/officeart/2005/8/layout/radial6"/>
    <dgm:cxn modelId="{BB43E8B5-9228-4A81-AECD-CF246B9414C2}" type="presParOf" srcId="{E3587BF6-647D-4863-90AE-272C0CC16EB4}" destId="{82FCA3C7-F8A1-4ADD-ABB6-DA962058B400}" srcOrd="6" destOrd="0" presId="urn:microsoft.com/office/officeart/2005/8/layout/radial6"/>
    <dgm:cxn modelId="{777D7F75-08BB-485D-B441-43EBDE851F69}" type="presParOf" srcId="{E3587BF6-647D-4863-90AE-272C0CC16EB4}" destId="{FE6E39EB-72EF-4D69-82E5-CB9768FB85AE}" srcOrd="7" destOrd="0" presId="urn:microsoft.com/office/officeart/2005/8/layout/radial6"/>
    <dgm:cxn modelId="{966AF038-FB31-4F24-BE06-B2EBE4EA429C}" type="presParOf" srcId="{E3587BF6-647D-4863-90AE-272C0CC16EB4}" destId="{CF207FC2-8610-453E-9C5E-9554B39568E4}" srcOrd="8" destOrd="0" presId="urn:microsoft.com/office/officeart/2005/8/layout/radial6"/>
    <dgm:cxn modelId="{7757A4A1-5380-4A5E-B04E-CA6663A79211}" type="presParOf" srcId="{E3587BF6-647D-4863-90AE-272C0CC16EB4}" destId="{03B3952B-4358-403A-96A0-C14E500B20E6}" srcOrd="9" destOrd="0" presId="urn:microsoft.com/office/officeart/2005/8/layout/radial6"/>
    <dgm:cxn modelId="{15D8F864-94CB-4895-BD95-B6AB611A72EA}" type="presParOf" srcId="{E3587BF6-647D-4863-90AE-272C0CC16EB4}" destId="{31391BAE-628B-46B3-9B55-DA4F432876E3}" srcOrd="10" destOrd="0" presId="urn:microsoft.com/office/officeart/2005/8/layout/radial6"/>
    <dgm:cxn modelId="{A329165F-C592-4EC8-90E6-4DF0A53DC342}" type="presParOf" srcId="{E3587BF6-647D-4863-90AE-272C0CC16EB4}" destId="{EB6347C5-7A6E-4365-BE5F-A86B9595D97C}" srcOrd="11" destOrd="0" presId="urn:microsoft.com/office/officeart/2005/8/layout/radial6"/>
    <dgm:cxn modelId="{D7CA41DF-7E27-4C74-92E3-ECC92E9F51A3}" type="presParOf" srcId="{E3587BF6-647D-4863-90AE-272C0CC16EB4}" destId="{7CB46484-988C-45CA-A1DE-BA592F84CC3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6CCA0-A1CA-48E7-8A84-1E54076B4A93}">
      <dsp:nvSpPr>
        <dsp:cNvPr id="0" name=""/>
        <dsp:cNvSpPr/>
      </dsp:nvSpPr>
      <dsp:spPr>
        <a:xfrm rot="16200000">
          <a:off x="219" y="1454003"/>
          <a:ext cx="2510660" cy="251066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Moral</a:t>
          </a:r>
          <a:endParaRPr lang="pt-BR" sz="4200" kern="1200" dirty="0"/>
        </a:p>
      </dsp:txBody>
      <dsp:txXfrm rot="5400000">
        <a:off x="220" y="2081668"/>
        <a:ext cx="2071295" cy="1255330"/>
      </dsp:txXfrm>
    </dsp:sp>
    <dsp:sp modelId="{10219995-BAE7-41ED-B9B0-2D613730B55A}">
      <dsp:nvSpPr>
        <dsp:cNvPr id="0" name=""/>
        <dsp:cNvSpPr/>
      </dsp:nvSpPr>
      <dsp:spPr>
        <a:xfrm rot="5400000">
          <a:off x="2762795" y="1454003"/>
          <a:ext cx="2510660" cy="251066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Ética</a:t>
          </a:r>
          <a:endParaRPr lang="pt-BR" sz="4200" kern="1200" dirty="0"/>
        </a:p>
      </dsp:txBody>
      <dsp:txXfrm rot="-5400000">
        <a:off x="3202161" y="2081668"/>
        <a:ext cx="2071295" cy="125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6484-988C-45CA-A1DE-BA592F84CC32}">
      <dsp:nvSpPr>
        <dsp:cNvPr id="0" name=""/>
        <dsp:cNvSpPr/>
      </dsp:nvSpPr>
      <dsp:spPr>
        <a:xfrm>
          <a:off x="1208515" y="437592"/>
          <a:ext cx="2918720" cy="2918720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3952B-4358-403A-96A0-C14E500B20E6}">
      <dsp:nvSpPr>
        <dsp:cNvPr id="0" name=""/>
        <dsp:cNvSpPr/>
      </dsp:nvSpPr>
      <dsp:spPr>
        <a:xfrm>
          <a:off x="1208515" y="437592"/>
          <a:ext cx="2918720" cy="2918720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CA3C7-F8A1-4ADD-ABB6-DA962058B400}">
      <dsp:nvSpPr>
        <dsp:cNvPr id="0" name=""/>
        <dsp:cNvSpPr/>
      </dsp:nvSpPr>
      <dsp:spPr>
        <a:xfrm>
          <a:off x="1208515" y="437592"/>
          <a:ext cx="2918720" cy="2918720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70E09-C636-4AE4-9AF8-7D22515C1831}">
      <dsp:nvSpPr>
        <dsp:cNvPr id="0" name=""/>
        <dsp:cNvSpPr/>
      </dsp:nvSpPr>
      <dsp:spPr>
        <a:xfrm>
          <a:off x="1215870" y="424837"/>
          <a:ext cx="2918720" cy="2918720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61F6F-F08E-42ED-B375-5EA056BAD1A9}">
      <dsp:nvSpPr>
        <dsp:cNvPr id="0" name=""/>
        <dsp:cNvSpPr/>
      </dsp:nvSpPr>
      <dsp:spPr>
        <a:xfrm>
          <a:off x="1995696" y="1224773"/>
          <a:ext cx="1344359" cy="1344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Ética Profissional</a:t>
          </a:r>
          <a:endParaRPr lang="pt-BR" sz="1300" kern="1200" dirty="0"/>
        </a:p>
      </dsp:txBody>
      <dsp:txXfrm>
        <a:off x="2192573" y="1421650"/>
        <a:ext cx="950605" cy="950605"/>
      </dsp:txXfrm>
    </dsp:sp>
    <dsp:sp modelId="{1C63A58D-6DF5-4264-A243-35CAEA8C3A84}">
      <dsp:nvSpPr>
        <dsp:cNvPr id="0" name=""/>
        <dsp:cNvSpPr/>
      </dsp:nvSpPr>
      <dsp:spPr>
        <a:xfrm>
          <a:off x="2197350" y="944"/>
          <a:ext cx="941051" cy="941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Honestidade</a:t>
          </a:r>
          <a:endParaRPr lang="pt-BR" sz="800" kern="1200" dirty="0"/>
        </a:p>
      </dsp:txBody>
      <dsp:txXfrm>
        <a:off x="2335164" y="138758"/>
        <a:ext cx="665423" cy="665423"/>
      </dsp:txXfrm>
    </dsp:sp>
    <dsp:sp modelId="{26B72A00-7979-4F22-B140-3B831BC2DC24}">
      <dsp:nvSpPr>
        <dsp:cNvPr id="0" name=""/>
        <dsp:cNvSpPr/>
      </dsp:nvSpPr>
      <dsp:spPr>
        <a:xfrm>
          <a:off x="3622832" y="1426427"/>
          <a:ext cx="941051" cy="941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Respeito</a:t>
          </a:r>
          <a:endParaRPr lang="pt-BR" sz="800" kern="1200" dirty="0"/>
        </a:p>
      </dsp:txBody>
      <dsp:txXfrm>
        <a:off x="3760646" y="1564241"/>
        <a:ext cx="665423" cy="665423"/>
      </dsp:txXfrm>
    </dsp:sp>
    <dsp:sp modelId="{FE6E39EB-72EF-4D69-82E5-CB9768FB85AE}">
      <dsp:nvSpPr>
        <dsp:cNvPr id="0" name=""/>
        <dsp:cNvSpPr/>
      </dsp:nvSpPr>
      <dsp:spPr>
        <a:xfrm>
          <a:off x="2197350" y="2851909"/>
          <a:ext cx="941051" cy="941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Valores</a:t>
          </a:r>
          <a:endParaRPr lang="pt-BR" sz="800" kern="1200" dirty="0"/>
        </a:p>
      </dsp:txBody>
      <dsp:txXfrm>
        <a:off x="2335164" y="2989723"/>
        <a:ext cx="665423" cy="665423"/>
      </dsp:txXfrm>
    </dsp:sp>
    <dsp:sp modelId="{31391BAE-628B-46B3-9B55-DA4F432876E3}">
      <dsp:nvSpPr>
        <dsp:cNvPr id="0" name=""/>
        <dsp:cNvSpPr/>
      </dsp:nvSpPr>
      <dsp:spPr>
        <a:xfrm>
          <a:off x="771867" y="1426427"/>
          <a:ext cx="941051" cy="941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Integridade</a:t>
          </a:r>
          <a:endParaRPr lang="pt-BR" sz="800" kern="1200" dirty="0"/>
        </a:p>
      </dsp:txBody>
      <dsp:txXfrm>
        <a:off x="909681" y="1564241"/>
        <a:ext cx="665423" cy="66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9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2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92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1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4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2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2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0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3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nificados.com.br/etica/" TargetMode="External"/><Relationship Id="rId2" Type="http://schemas.openxmlformats.org/officeDocument/2006/relationships/hyperlink" Target="https://blog.portalpos.com.br/finalizar-slide-agradecimento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Explorando a ética e valores humanos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 MORAL À BIOÉTICA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72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Ética profissional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6" y="2333625"/>
            <a:ext cx="4512420" cy="4524375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ética profissional é um conjunto de normas, condutas e valores que orientam o comportamento e as atividades de um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profissional.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 Ela traz benefícios tanto para o colaborador quanto para a empresa, auxiliando na realização de atividades e processos internos e melhorando a produtividade, o cumprimento de metas e o clima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organizacional.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 O código de ética padroniza o exercício da profissão e as condutas que devem ser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seguidas.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 Seu objetivo é garantir tanto a segurança dos profissionais quanto da população que entra em contato com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eles.</a:t>
            </a:r>
          </a:p>
          <a:p>
            <a:pPr marL="0" indent="0" algn="ctr">
              <a:buNone/>
            </a:pP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código de ética profissional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código de conduta ética é um documento que reúne todas as regras a serem seguidas pelos membros de uma organização e até terceiros, se a empresa não optar por ter um código específico para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terceiros.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58517117"/>
              </p:ext>
            </p:extLst>
          </p:nvPr>
        </p:nvGraphicFramePr>
        <p:xfrm>
          <a:off x="6131035" y="2333625"/>
          <a:ext cx="5335752" cy="379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246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Implicações da Ética profissional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3" y="2603500"/>
            <a:ext cx="4468079" cy="3416300"/>
          </a:xfrm>
        </p:spPr>
        <p:txBody>
          <a:bodyPr>
            <a:normAutofit fontScale="85000" lnSpcReduction="10000"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Comportamentos antiéticos nas empresas podem ter consequências graves, tanto para a organização quanto para os indivíduos envolvidos. Alguns exemplos de comportamentos antiéticos incluem roubo, fraude, suborno, assédio moral e sexual, fofocas 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mentiras.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Essas ações podem levar a um ambiente de trabalho desagradável, no qual não há confiança entre os colaboradores e a produtividade tende 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diminuir.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Além disso, comportamentos antiéticos podem resultar em riscos legais e financeiros para a empresa, bem como danos à sua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reputação.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falta de ética pode prejudicar a cultura organizacional e o funcionamento do negócio como um todo. Por isso, é importante que as empresas estabeleçam códigos de ética claros e padronizados para orientar o comportamento dos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Além disso, é fundamental que os gestores estejam atentos aos comportamentos dos colaboradores e tomem medidas corretivas quando necessário</a:t>
            </a:r>
          </a:p>
          <a:p>
            <a:endParaRPr lang="pt-BR" dirty="0"/>
          </a:p>
        </p:txBody>
      </p:sp>
      <p:pic>
        <p:nvPicPr>
          <p:cNvPr id="2050" name="Picture 2" descr="LEC | Ética empresarial: Descubra a importâ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49" y="2603500"/>
            <a:ext cx="5032375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52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Concluindo, a ética profissional é fundamental para garantir um ambiente de trabalho saudável e produtivo. Comportamentos antiéticos podem ter consequências graves para as empresas e seus colaboradores. Por isso, é importante que as empresas estabeleçam códigos de ética claros e padronizados para orientar o comportamento dos colaboradores. Além disso, é fundamental que os gestores estejam atentos aos comportamentos dos colaboradores e tomem medidas corretivas quando necessário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9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Perguntas e Discussões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que é ética no seu ponto de vista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você considera ser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ético na sociedade atual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Como podemos agir de forma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ética na sociedade?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que falta para as pessoas serem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éticas?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Você se considera ético na sociedade?</a:t>
            </a:r>
            <a:r>
              <a:rPr lang="pt-BR" dirty="0"/>
              <a:t/>
            </a:r>
            <a:br>
              <a:rPr lang="pt-BR" dirty="0"/>
            </a:b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Referencias bibliográficas</a:t>
            </a: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smtClean="0"/>
              <a:t>vocepergunta.com/library/artigo/read/397324</a:t>
            </a:r>
          </a:p>
          <a:p>
            <a:r>
              <a:rPr lang="pt-BR" dirty="0"/>
              <a:t>https://</a:t>
            </a:r>
            <a:r>
              <a:rPr lang="pt-BR" dirty="0" smtClean="0"/>
              <a:t>ecloniq.com/como-agradecer/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blog.portalpos.com.br/finalizar-slide-agradecimentos/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https://www.significados.com.br/etica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/>
              <a:t>https://escolaeducacao.com.br/o-que-e-etica/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8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1300" y="1130300"/>
            <a:ext cx="8405066" cy="55033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87700" y="5207000"/>
            <a:ext cx="8761412" cy="3708400"/>
          </a:xfrm>
        </p:spPr>
        <p:txBody>
          <a:bodyPr/>
          <a:lstStyle/>
          <a:p>
            <a:pPr marL="0" indent="0" algn="r">
              <a:buNone/>
            </a:pPr>
            <a:r>
              <a:rPr lang="pt-BR" sz="2200" i="1" dirty="0">
                <a:latin typeface="Arial" panose="020B0604020202020204" pitchFamily="34" charset="0"/>
                <a:cs typeface="Arial" panose="020B0604020202020204" pitchFamily="34" charset="0"/>
              </a:rPr>
              <a:t>Obrigado por sua atenção e tempo.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9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06968" y="0"/>
            <a:ext cx="2664361" cy="1903241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Introdução: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prenda tudo que você precisa saber sobre ÉTICA PROFISSION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9044" y="2400300"/>
            <a:ext cx="4667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1206969" y="2540601"/>
            <a:ext cx="2664361" cy="23863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que são Valores Humanos?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Conceito de Moral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Conceito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importância de Ética na sociedade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370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266826" y="373539"/>
            <a:ext cx="7629525" cy="923698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são Valores Humanos?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138238" y="1476376"/>
            <a:ext cx="7886700" cy="3562350"/>
          </a:xfrm>
        </p:spPr>
        <p:txBody>
          <a:bodyPr>
            <a:normAutofit/>
          </a:bodyPr>
          <a:lstStyle/>
          <a:p>
            <a:endParaRPr lang="pt-BR" sz="1400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19187" y="2084934"/>
            <a:ext cx="35623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valores humanos são os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princípios morais e éticos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que conduzem a vida de uma pessoa. Eles fazem parte da formação da consciência e da maneira de agir e se relacionar em uma sociedade.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valores humanos são normas de conduta que podem determinar decisões importantes e garantir que a convivência entre as pessoas seja pacífica, honesta e justa.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valores são construídos socialmente e vão orientar as decisões e garantir alguns princípios que regem as ações e, consequentemente, a vida humana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22032" y="2084934"/>
            <a:ext cx="2933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Exemplos de valores humanos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Existem muitos valores que são importantes em qualquer contexto ou lugar, podendo ser considerados valores universais. Eles devem ser cultivados para garantir uma convivência ética e saudável entre as pessoas que fazem parte de uma sociedade.</a:t>
            </a:r>
          </a:p>
          <a:p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Ética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Honestidade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Humildade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Empatia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Educação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Solidariedade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Respeito</a:t>
            </a:r>
          </a:p>
          <a:p>
            <a:pPr marL="342900" indent="-342900">
              <a:buFont typeface="+mj-lt"/>
              <a:buAutoNum type="arabicPeriod"/>
            </a:pPr>
            <a:endParaRPr lang="pt-BR" sz="1200" dirty="0"/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  <p:pic>
        <p:nvPicPr>
          <p:cNvPr id="2050" name="Picture 2" descr="Valores Huma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2084934"/>
            <a:ext cx="33718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909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Moral x Ética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904" y="2556932"/>
            <a:ext cx="5874495" cy="34163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A moral é um conjunto de regras, costumes e formas de pensar de um grupo social, que define</a:t>
            </a:r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 o que devemos ou não devemos fazer 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em sociedade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 Toda vez que se fala em moral, é preciso pensar em </a:t>
            </a:r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coletividade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. Isso porque as regras que a constroem são definidas por um grupo de pessoas, ou seja, pelo coletivo.</a:t>
            </a:r>
          </a:p>
          <a:p>
            <a:pPr marL="0" indent="0">
              <a:buNone/>
            </a:pP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Este conjunto de regras é estabelecido quando a sociedade acredita que alguma atitude pode tornar a convivência social mais harmoniosa e pacífica, como, por exemplo, não roubar, ajudar o próximo, entre outras.</a:t>
            </a:r>
          </a:p>
          <a:p>
            <a:pPr marL="0" indent="0">
              <a:buNone/>
            </a:pP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É importante lembrar que dentro de uma mesma sociedade, há grupos sociais distintos que possuem diferentes valores morais, como, por exemplo, as diferentes religiões, ideologias, culturas, famílias, entre outras.</a:t>
            </a:r>
          </a:p>
          <a:p>
            <a:pPr marL="0" indent="0">
              <a:buNone/>
            </a:pPr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Na filosofia, a moral é a parte que trata dos valores em si e o sentimento e ações do indivíduo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, orientados por esses valores. São as decisões que o ser humano, no exercício de sua liberdade, toma sobre o que deve fazer ou não para manter o bem-estar social.</a:t>
            </a:r>
          </a:p>
          <a:p>
            <a:pPr marL="0" indent="0">
              <a:buNone/>
            </a:pP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Vários filósofos discutem e definem a moral ao longo do tempo. Principalmente a forma como os valores são interpretados e como os indivíduos agem em relação a esses valores socialmente construídos.</a:t>
            </a:r>
          </a:p>
          <a:p>
            <a:pPr marL="0" indent="0">
              <a:buNone/>
            </a:pP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Enquanto a </a:t>
            </a:r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 é o conjunto de regras criado dentro de uma sociedade, a </a:t>
            </a:r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ética 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é o estudo sobre os princípios que constroem e fundamentam a 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moral.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8850695"/>
              </p:ext>
            </p:extLst>
          </p:nvPr>
        </p:nvGraphicFramePr>
        <p:xfrm>
          <a:off x="6584950" y="1555748"/>
          <a:ext cx="52736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957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importância da Ética na sociedade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5" y="2603500"/>
            <a:ext cx="4331445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 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 ética é fundamental para a convivência harmoniosa na sociedade, pois ajuda a estabelecer normas e valores que orientam as relações interpessoais. A falta de ética pode levar a conflitos, desrespeito e injustiças. A ética é importante em todas as áreas da vida, desde a política até as relações pessoais. Ela é essencial para a construção de uma sociedade mais justa e igualitária, além de ser importante para a sustentabilidade e preservação do meio ambiente. A educação em ética desde cedo é fundamental para a formação de cidadãos responsáveis e conscientes</a:t>
            </a:r>
          </a:p>
        </p:txBody>
      </p:sp>
      <p:pic>
        <p:nvPicPr>
          <p:cNvPr id="3074" name="Picture 2" descr="O que é a ética profissional e quais os seus pilar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603500"/>
            <a:ext cx="52578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29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Surgimento da Ética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9155" y="2660650"/>
            <a:ext cx="6369795" cy="3416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A história da ética remonta à Grécia Antiga, no século V a.C., quando os filósofos começaram a refletir sobre as regras de convívio </a:t>
            </a:r>
            <a:r>
              <a:rPr lang="pt-BR" dirty="0" smtClean="0"/>
              <a:t>social. </a:t>
            </a:r>
            <a:r>
              <a:rPr lang="pt-BR" dirty="0"/>
              <a:t> Desde então, muitos pensadores se dedicaram ao estudo da ética, como Aristóteles, Platão e </a:t>
            </a:r>
            <a:r>
              <a:rPr lang="pt-BR" dirty="0" smtClean="0"/>
              <a:t>Sócrates.</a:t>
            </a:r>
          </a:p>
          <a:p>
            <a:pPr marL="0" indent="0">
              <a:buNone/>
            </a:pPr>
            <a:r>
              <a:rPr lang="pt-BR" dirty="0"/>
              <a:t>Ao longo dos séculos, muitas teorias éticas foram desenvolvidas, como o utilitarismo, o </a:t>
            </a:r>
            <a:r>
              <a:rPr lang="pt-BR" dirty="0" err="1"/>
              <a:t>deontologismo</a:t>
            </a:r>
            <a:r>
              <a:rPr lang="pt-BR" dirty="0"/>
              <a:t> e o relativismo </a:t>
            </a:r>
            <a:r>
              <a:rPr lang="pt-BR" dirty="0" smtClean="0"/>
              <a:t>moral.</a:t>
            </a:r>
            <a:r>
              <a:rPr lang="pt-BR" dirty="0"/>
              <a:t>  Cada uma dessas teorias oferece uma perspectiva diferente sobre o que é certo ou errado em determinadas situações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Hoje </a:t>
            </a:r>
            <a:r>
              <a:rPr lang="pt-BR" dirty="0"/>
              <a:t>em dia, a ética é um tema cada vez mais relevante em diversas áreas da sociedade. Ela está presente em questões como direitos humanos, justiça social e meio </a:t>
            </a:r>
            <a:r>
              <a:rPr lang="pt-BR" dirty="0" smtClean="0"/>
              <a:t>ambiente. </a:t>
            </a:r>
            <a:r>
              <a:rPr lang="pt-BR" dirty="0"/>
              <a:t>A educação em ética é fundamental para formar cidadãos conscientes e responsáveis, capazes de tomar decisões informadas e agir com integridade em suas vidas pessoais e profissionais.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Filosofia Grega Clássica: Platão, Sócrates e Aristóteles | 30 livros para  download! – Farofa Filosóf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660650"/>
            <a:ext cx="49911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78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Ética social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205" y="2593975"/>
            <a:ext cx="7227045" cy="3416300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ética social é um conjunto de regras ou diretrizes que orientam as relações interpessoais em uma sociedade. Ela é baseada em escolhas e valores éticos que a sociedade adere, e muitas dessas regras geralmente não são ditas e, em vez disso, devem ser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seguidas.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ética social não deve ser uma lista detalhada de regras a serem aplicadas em qualquer situação. Ela deve servir de guia, estabelecendo as regras básicas para o que a sociedade julgar aceitável. O bem-estar da sociedade como um todo é colocado à frente dos interesses de qualquer indivíduo, e isso ajuda a garantir que todos sejam responsabilizados uns pelos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outros.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ética social lida com questões de grande escala, muitas vezes em relação a princípios éticos ou regras normativas para orientar o comportamento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humano.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Ela está presente em questões como direitos humanos, justiça social e meio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ambiente.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empresas também seguem os princípios da ética social, como fontes e embalagens ecológicas ou “verdes”, por exemplo. A responsabilidade local também pode desempenhar um papel - os líderes corporativos muitas vezes se sentem obrigados por normas éticas a doar uma porcentagem dos lucros anuais para instituições de caridade locais, por exemplo, ou para incentivar os funcionários a se envolverem com serviços comunitários ou oportunidades de voluntariado na área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próxima.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Sociedade Empresarial: 5 coisas que você precisa sa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3007896"/>
            <a:ext cx="4218039" cy="25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6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Ética global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371725"/>
            <a:ext cx="5486400" cy="4343400"/>
          </a:xfrm>
        </p:spPr>
        <p:txBody>
          <a:bodyPr>
            <a:normAutofit fontScale="25000" lnSpcReduction="20000"/>
          </a:bodyPr>
          <a:lstStyle/>
          <a:p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Se sob ética global entende-se a tentativa da universalização da moral, não pode haver adaptação, expurgo ou a criação de guetos, uma vez que ela tem a necessidade de legitimar seus fundamentos diante de todos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A ética global é um conjunto de valores e princípios que se aplicam a todas as pessoas, independentemente de sua origem, cultura ou religião. A aplicação desses valores e princípios pode ser desafiadora, especialmente em um mundo cada vez mais globalizado e interconectado. Alguns dos desafios incluem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Cultura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: As diferentes culturas têm diferentes valores e normas éticas. A ética global deve levar em consideração essas diferenças culturais e encontrar um equilíbrio entre a universalidade e a diversidade cultural.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Política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: A ética global pode entrar em conflito com os interesses políticos de um país ou região. Por exemplo, a ética global pode exigir que os países ricos ajudem os países pobres, mas isso pode não ser do interesse político dos países ricos.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: A ética global pode entrar em conflito com os interesses econômicos de uma empresa ou indústria. Por exemplo, a ética global pode exigir que as empresas reduzam suas emissões de carbono, mas isso pode não ser do interesse econômico das empresas.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: A tecnologia está mudando rapidamente o mundo e criando novos desafios éticos. Por exemplo, a inteligência artificial pode ser usada para tomar decisões importantes, mas como garantir que essas decisões sejam justas e éticas?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Meio ambiente</a:t>
            </a:r>
            <a:r>
              <a:rPr lang="pt-BR" sz="3300" dirty="0">
                <a:latin typeface="Arial" panose="020B0604020202020204" pitchFamily="34" charset="0"/>
                <a:cs typeface="Arial" panose="020B0604020202020204" pitchFamily="34" charset="0"/>
              </a:rPr>
              <a:t>: A ética global deve levar em consideração o impacto das ações humanas no meio ambiente. Por exemplo, a ética global pode exigir que as pessoas reduzam seu consumo de energia para ajudar a combater as mudanças climáticas.</a:t>
            </a:r>
          </a:p>
          <a:p>
            <a:pPr>
              <a:buFont typeface="+mj-lt"/>
              <a:buAutoNum type="arabicPeriod"/>
            </a:pP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Etica Global | PDF | Moralidad | Derechos human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73"/>
          <a:stretch/>
        </p:blipFill>
        <p:spPr bwMode="auto">
          <a:xfrm>
            <a:off x="6438900" y="2371725"/>
            <a:ext cx="4114799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Bioética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2980" y="2603500"/>
            <a:ext cx="5855445" cy="3416300"/>
          </a:xfrm>
        </p:spPr>
        <p:txBody>
          <a:bodyPr>
            <a:normAutofit fontScale="25000" lnSpcReduction="20000"/>
          </a:bodyPr>
          <a:lstStyle/>
          <a:p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A bioética é uma área interdisciplinar que estuda as questões éticas relacionadas à vida e à saúde. Ela surgiu em 1970, quando o bioquímico norte-americano Van </a:t>
            </a:r>
            <a:r>
              <a:rPr lang="pt-BR" sz="5200" dirty="0" err="1">
                <a:latin typeface="Arial" panose="020B0604020202020204" pitchFamily="34" charset="0"/>
                <a:cs typeface="Arial" panose="020B0604020202020204" pitchFamily="34" charset="0"/>
              </a:rPr>
              <a:t>Rensselaer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 Potter criou o termo para descrever uma nova filosofia que integrava a biologia, a ecologia, a medicina e os valores 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humanos.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 A bioética tem como objetivo fornecer princípios éticos para orientar a tomada de decisões em questões relacionadas à vida e à saúde, como a pesquisa com células-tronco, a clonagem, a eutanásia, entre 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outras.</a:t>
            </a:r>
            <a:endParaRPr lang="pt-BR" sz="5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Os princípios da bioética incluem a não maleficência (não causar dano), a beneficência (fazer o bem), a autonomia (respeitar a vontade do paciente) e a justiça (distribuir os benefícios e os ônus de forma equitativa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A bioética é importante porque ajuda a garantir que as decisões relacionadas à vida e à saúde sejam tomadas de forma responsável e ética. Ela também promove o diálogo aberto e honesto sobre questões éticas complexas e ajuda a evitar abusos e violações dos direitos </a:t>
            </a:r>
            <a:r>
              <a:rPr lang="pt-BR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humanos</a:t>
            </a:r>
          </a:p>
          <a:p>
            <a:r>
              <a:rPr lang="pt-BR" sz="5200" dirty="0">
                <a:latin typeface="Arial" panose="020B0604020202020204" pitchFamily="34" charset="0"/>
                <a:cs typeface="Arial" panose="020B0604020202020204" pitchFamily="34" charset="0"/>
              </a:rPr>
              <a:t>a aplicação da bioética na medicina e nas pesquisas é fundamental para garantir que as decisões relacionadas à vida e à saúde sejam tomadas de forma responsável e ética. A bioética ajuda a evitar abusos e violações dos direitos humanos, promove o diálogo aberto e honesto sobre questões éticas complexas e ajuda a garantir que as práticas e procedimentos médicos beneficiem a sociedade como um todo.</a:t>
            </a:r>
          </a:p>
          <a:p>
            <a:endParaRPr lang="pt-BR" dirty="0"/>
          </a:p>
        </p:txBody>
      </p:sp>
      <p:pic>
        <p:nvPicPr>
          <p:cNvPr id="1026" name="Picture 2" descr="Bioética, sobre o que trata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03500"/>
            <a:ext cx="3889828" cy="34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50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405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Íon</vt:lpstr>
      <vt:lpstr>Explorando a ética e valores humanos</vt:lpstr>
      <vt:lpstr>Introdução:</vt:lpstr>
      <vt:lpstr>O que são Valores Humanos?</vt:lpstr>
      <vt:lpstr> Moral x Ética</vt:lpstr>
      <vt:lpstr>A importância da Ética na sociedade</vt:lpstr>
      <vt:lpstr>Surgimento da Ética</vt:lpstr>
      <vt:lpstr>Ética social</vt:lpstr>
      <vt:lpstr>Ética global</vt:lpstr>
      <vt:lpstr>Bioética</vt:lpstr>
      <vt:lpstr>Ética profissional</vt:lpstr>
      <vt:lpstr>Implicações da Ética profissional</vt:lpstr>
      <vt:lpstr>CONCLUSÃO</vt:lpstr>
      <vt:lpstr>Perguntas e Discussões</vt:lpstr>
      <vt:lpstr>Referencias bibliográficas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21</cp:revision>
  <dcterms:created xsi:type="dcterms:W3CDTF">2023-10-04T21:35:45Z</dcterms:created>
  <dcterms:modified xsi:type="dcterms:W3CDTF">2023-10-05T22:55:31Z</dcterms:modified>
</cp:coreProperties>
</file>