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66" r:id="rId6"/>
    <p:sldId id="267" r:id="rId7"/>
    <p:sldId id="268" r:id="rId8"/>
    <p:sldId id="263" r:id="rId9"/>
    <p:sldId id="259" r:id="rId10"/>
    <p:sldId id="264" r:id="rId11"/>
    <p:sldId id="260" r:id="rId12"/>
    <p:sldId id="26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AA7"/>
    <a:srgbClr val="014D5D"/>
    <a:srgbClr val="014D5E"/>
    <a:srgbClr val="DE5E31"/>
    <a:srgbClr val="004857"/>
    <a:srgbClr val="06344E"/>
    <a:srgbClr val="E0A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A5351-E33E-934B-7A03-999ABD82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FB164-5A29-5E83-7AA8-87C5F9295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2875A-7450-FEA5-A81B-CA8E732E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2B46E-177C-8CB1-92E9-6F300312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1EC5C-610A-94CE-3F00-00FCAACC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3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20124-BB1D-3AB0-698E-398B6B86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706F14-3930-F325-1DCB-806E54937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53082-12B9-423A-EE5D-32CBA2F2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4E7368-F77E-EA0E-9365-988A1E81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0FDD64-B790-093B-BA0A-2C893E14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1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D3EFD1-D05B-EE66-219A-91F38758A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ACAB56-2511-8D73-7498-AE73B7B24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AC3F9-9E33-F645-8596-AC85A0FE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D24267-D024-250C-3ED0-BF41E577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CB41B-81AF-5647-1C85-7FAB72D3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27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8AE02-3D43-B7EB-2DF4-38763D4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DB9CC-D78C-D7FB-F768-785F3735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DE3B3-C66A-B5C1-6A70-C2A1C9EE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57F7A5-5ED0-F560-1787-1A82A430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0E357-9065-BF0B-19C6-0C0A14C2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47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708F-9CAE-B1CF-C98F-BC3EC996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744C4-BBBA-AF9D-0851-546C34E2D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97C4CD-6946-8118-E1B1-DDC1B9EE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58D8A-B364-4123-A8CD-2E228D45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09FBD-BB84-0A9E-6385-D64AB611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8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D1201-8642-BBE5-45E0-E61F07E1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0BE91-DB93-FE81-88E9-69488585C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0FE6FC-E169-C8A0-7384-047177A1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A0D017-8652-2764-904A-9208AEDC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7A18E5-BCD7-000E-6FAD-159CD2BA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E77553-55AE-796F-B57C-46758331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66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FCCE0-8C92-8FA1-A507-CD3FFC24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FAE4B-8F34-0ED9-0870-B53D52EA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412CE2-1131-8228-8587-D59CEB65D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941110-E63C-70EA-D0F8-E41D6969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96234D-398D-C683-AA58-CAF39E825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3BCBC-3021-25D8-A224-3B1C5E2D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47B2D5-F7DB-20B6-8F45-BF5F8E4D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D82FF6-2435-2643-1DD2-70895FA3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06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C09F2-91A7-25E2-612D-B685B62C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E19DBC-E6F0-0FBA-3029-34D28BBC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E47679-F48B-04A5-2971-39BF126E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007C2A-2A96-9097-8A03-E395600B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79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F711A4-D4E9-1793-8179-BE23865E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A13609-5734-352E-F68A-6135325B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356249-567F-49DD-0ADB-ECC51E31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17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09F0B-8879-1841-2F3A-D3186B6E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8104F-497E-A0C0-52E2-4CD8B125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8D0ED2-6D72-7D85-5C7A-05A029DB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951C28-3566-F6EA-9D71-10433260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678967-1840-66CC-35CB-A91B17E6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7EDBEB-AD44-30A0-9B46-9222CCA1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7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19369-2547-944D-F450-87636C1B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5CD4A0-2D5E-9A5B-F0BF-0B36F6D38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6386FF-E39D-8A89-E63E-089FC65D8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F88DFD-9C1C-B80A-CA81-50BA1B32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2422A4-967D-EDD2-1E56-53164CF4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837FC6-E881-EE6B-20D7-26C9D434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1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6D44D9-242B-A2B9-2199-76B207C2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028FE-BE15-A3DE-1ADE-D3F60D6E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0B109-5D7D-4FE8-674E-7C24B460C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6BFB-9E47-456C-8FF6-7EF53BCE51CC}" type="datetimeFigureOut">
              <a:rPr lang="es-ES" smtClean="0"/>
              <a:t>29/07/2022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3ADD9-E536-556A-A67A-9123CE03E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D4574-445D-0958-123B-A6B5E7F2D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D1FD-EBAE-4F1F-B99C-90DB0F74C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1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B7770-DA74-CD48-ADC0-346AACDE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650" y="2858947"/>
            <a:ext cx="8420700" cy="1079397"/>
          </a:xfrm>
          <a:solidFill>
            <a:srgbClr val="014D5D"/>
          </a:solidFill>
        </p:spPr>
        <p:txBody>
          <a:bodyPr>
            <a:noAutofit/>
          </a:bodyPr>
          <a:lstStyle/>
          <a:p>
            <a:r>
              <a:rPr lang="es-ES" sz="7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Gestión de Incidencias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D9520D-F3D9-493B-BCDE-A128621F0DED}"/>
              </a:ext>
            </a:extLst>
          </p:cNvPr>
          <p:cNvSpPr txBox="1"/>
          <p:nvPr/>
        </p:nvSpPr>
        <p:spPr>
          <a:xfrm>
            <a:off x="10450286" y="5173051"/>
            <a:ext cx="1741714" cy="1323439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Bahnschrift Light SemiCondensed" panose="020B0502040204020203" pitchFamily="34" charset="0"/>
              </a:rPr>
              <a:t>Alumno: </a:t>
            </a:r>
          </a:p>
          <a:p>
            <a:pPr algn="r"/>
            <a:r>
              <a:rPr lang="es-ES" sz="1600" dirty="0">
                <a:latin typeface="Bahnschrift Light SemiCondensed" panose="020B0502040204020203" pitchFamily="34" charset="0"/>
              </a:rPr>
              <a:t>Gabriel Torres</a:t>
            </a:r>
            <a:br>
              <a:rPr lang="es-ES" sz="1600" dirty="0">
                <a:latin typeface="Bahnschrift Light SemiCondensed" panose="020B0502040204020203" pitchFamily="34" charset="0"/>
              </a:rPr>
            </a:br>
            <a:r>
              <a:rPr lang="es-ES" sz="1600" dirty="0">
                <a:latin typeface="Bahnschrift Light SemiCondensed" panose="020B0502040204020203" pitchFamily="34" charset="0"/>
              </a:rPr>
              <a:t>C.I: 30.047.646</a:t>
            </a:r>
          </a:p>
          <a:p>
            <a:pPr algn="r"/>
            <a:r>
              <a:rPr lang="es-ES" sz="1600" dirty="0">
                <a:latin typeface="Bahnschrift Light SemiCondensed" panose="020B0502040204020203" pitchFamily="34" charset="0"/>
              </a:rPr>
              <a:t>Profesora:</a:t>
            </a:r>
          </a:p>
          <a:p>
            <a:pPr algn="r"/>
            <a:r>
              <a:rPr lang="es-ES" sz="1600" dirty="0">
                <a:latin typeface="Bahnschrift Light SemiCondensed" panose="020B0502040204020203" pitchFamily="34" charset="0"/>
              </a:rPr>
              <a:t>Kerly Hernández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0A0A9C-DDCF-AE4C-8927-B1693F9768BE}"/>
              </a:ext>
            </a:extLst>
          </p:cNvPr>
          <p:cNvSpPr txBox="1"/>
          <p:nvPr/>
        </p:nvSpPr>
        <p:spPr>
          <a:xfrm>
            <a:off x="5088294" y="6496490"/>
            <a:ext cx="2015412" cy="369332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Light SemiCondensed" panose="020B0502040204020203" pitchFamily="34" charset="0"/>
              </a:rPr>
              <a:t>Valera, julio de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867E0C-E7C8-2BE1-5924-EA31C04386DB}"/>
              </a:ext>
            </a:extLst>
          </p:cNvPr>
          <p:cNvSpPr txBox="1"/>
          <p:nvPr/>
        </p:nvSpPr>
        <p:spPr>
          <a:xfrm>
            <a:off x="3890866" y="0"/>
            <a:ext cx="4410269" cy="1200329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República Bolivariana de Venezuela</a:t>
            </a:r>
          </a:p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Ministerio del Poder Popular para la Educación</a:t>
            </a:r>
          </a:p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Valera, estado Trujillo</a:t>
            </a:r>
          </a:p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Instituto Universitario Mario Briceño Iragorry</a:t>
            </a:r>
          </a:p>
        </p:txBody>
      </p:sp>
    </p:spTree>
    <p:extLst>
      <p:ext uri="{BB962C8B-B14F-4D97-AF65-F5344CB8AC3E}">
        <p14:creationId xmlns:p14="http://schemas.microsoft.com/office/powerpoint/2010/main" val="363783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82C22A4-6173-A123-7D73-50E52B758516}"/>
              </a:ext>
            </a:extLst>
          </p:cNvPr>
          <p:cNvGrpSpPr/>
          <p:nvPr/>
        </p:nvGrpSpPr>
        <p:grpSpPr>
          <a:xfrm>
            <a:off x="2310104" y="2498804"/>
            <a:ext cx="7571792" cy="2091886"/>
            <a:chOff x="2226905" y="2831840"/>
            <a:chExt cx="7571792" cy="2091886"/>
          </a:xfrm>
        </p:grpSpPr>
        <p:sp>
          <p:nvSpPr>
            <p:cNvPr id="4" name="Título 1">
              <a:extLst>
                <a:ext uri="{FF2B5EF4-FFF2-40B4-BE49-F238E27FC236}">
                  <a16:creationId xmlns:a16="http://schemas.microsoft.com/office/drawing/2014/main" id="{2AD3BA22-8000-1C8B-E62F-30CE807E0282}"/>
                </a:ext>
              </a:extLst>
            </p:cNvPr>
            <p:cNvSpPr txBox="1">
              <a:spLocks/>
            </p:cNvSpPr>
            <p:nvPr/>
          </p:nvSpPr>
          <p:spPr>
            <a:xfrm>
              <a:off x="3712027" y="2831840"/>
              <a:ext cx="4601549" cy="1332415"/>
            </a:xfrm>
            <a:prstGeom prst="rect">
              <a:avLst/>
            </a:prstGeom>
            <a:solidFill>
              <a:srgbClr val="014D5D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8800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Capítulo 4</a:t>
              </a:r>
            </a:p>
          </p:txBody>
        </p:sp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BA8ED86A-B833-F43D-03D7-F4D85F058FF9}"/>
                </a:ext>
              </a:extLst>
            </p:cNvPr>
            <p:cNvSpPr txBox="1">
              <a:spLocks/>
            </p:cNvSpPr>
            <p:nvPr/>
          </p:nvSpPr>
          <p:spPr>
            <a:xfrm>
              <a:off x="2226905" y="4164256"/>
              <a:ext cx="7571792" cy="759470"/>
            </a:xfrm>
            <a:prstGeom prst="rect">
              <a:avLst/>
            </a:prstGeom>
            <a:solidFill>
              <a:srgbClr val="014D5D"/>
            </a:solidFill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Softwares de gestión de incidencias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38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A97F7E4-61F1-EA34-D676-5714714D2792}"/>
              </a:ext>
            </a:extLst>
          </p:cNvPr>
          <p:cNvSpPr txBox="1"/>
          <p:nvPr/>
        </p:nvSpPr>
        <p:spPr>
          <a:xfrm>
            <a:off x="177090" y="420459"/>
            <a:ext cx="7313679" cy="707886"/>
          </a:xfrm>
          <a:prstGeom prst="rect">
            <a:avLst/>
          </a:prstGeom>
          <a:solidFill>
            <a:srgbClr val="00485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Softwares de gestión de incidencias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0440A8-C2FC-79EF-4E34-74D9CE2CCC7D}"/>
              </a:ext>
            </a:extLst>
          </p:cNvPr>
          <p:cNvSpPr txBox="1"/>
          <p:nvPr/>
        </p:nvSpPr>
        <p:spPr>
          <a:xfrm>
            <a:off x="8218093" y="1988581"/>
            <a:ext cx="3796817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¿Cómo funcionan?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2ED6FB-920B-703C-4871-72FD16245283}"/>
              </a:ext>
            </a:extLst>
          </p:cNvPr>
          <p:cNvSpPr txBox="1"/>
          <p:nvPr/>
        </p:nvSpPr>
        <p:spPr>
          <a:xfrm>
            <a:off x="177089" y="1219068"/>
            <a:ext cx="6246859" cy="923330"/>
          </a:xfrm>
          <a:prstGeom prst="rect">
            <a:avLst/>
          </a:prstGeom>
          <a:solidFill>
            <a:srgbClr val="83AAA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Son programas que permiten hacer un seguimiento adecuado al sistema y a los incidentes reportados por los clientes para tratarlos de forma eficiente y minimizar su impacto negativo en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82B81F-7C62-B4D7-088E-47C1E1C58ED7}"/>
              </a:ext>
            </a:extLst>
          </p:cNvPr>
          <p:cNvSpPr txBox="1"/>
          <p:nvPr/>
        </p:nvSpPr>
        <p:spPr>
          <a:xfrm>
            <a:off x="177090" y="3833349"/>
            <a:ext cx="7557693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Ventajas de la gestión de incidencias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ABF14AF-A5DF-AF51-548C-95AD02D97FD3}"/>
              </a:ext>
            </a:extLst>
          </p:cNvPr>
          <p:cNvSpPr txBox="1"/>
          <p:nvPr/>
        </p:nvSpPr>
        <p:spPr>
          <a:xfrm>
            <a:off x="177090" y="4662085"/>
            <a:ext cx="3909527" cy="1754326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Prevención de incidencias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Reducción o eliminación del tiempo de inactividad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Mejora del tiempo medio de resolución (MTTR)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Mejora de la experiencia del cliente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1383E1-08EF-2C73-77EF-A23FDF61FF67}"/>
              </a:ext>
            </a:extLst>
          </p:cNvPr>
          <p:cNvSpPr txBox="1"/>
          <p:nvPr/>
        </p:nvSpPr>
        <p:spPr>
          <a:xfrm>
            <a:off x="5370839" y="2789169"/>
            <a:ext cx="6689981" cy="923330"/>
          </a:xfrm>
          <a:prstGeom prst="rect">
            <a:avLst/>
          </a:prstGeom>
          <a:solidFill>
            <a:srgbClr val="83AAA7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/>
              <a:t>Establecen un registro de incidencias y la correspondiente apertura de ticket, clasificación, priorización, análisis y diagnóstico, resolución y cierre de incidencia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2937379-3FE0-A899-1B81-9523E207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6" y="2445926"/>
            <a:ext cx="1066219" cy="106621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2AD41AB-ADE5-C08D-5C02-BEED453E06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2032" y="2610677"/>
            <a:ext cx="3500731" cy="50153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E5740EC-4CBB-9694-96D6-812B2D137C6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9847" y="198562"/>
            <a:ext cx="1340353" cy="144673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E180EF5-6562-A20A-93F5-6D8C4760B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860" y="242155"/>
            <a:ext cx="2180397" cy="145359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3B5DC30-3F6C-884A-6124-C907EABE7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154" y="4631958"/>
            <a:ext cx="1879209" cy="212389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D0BCC4D-7881-93CC-0BF3-D16C18CDD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409" y="4755057"/>
            <a:ext cx="3280451" cy="18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2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23F5307-9251-1E0C-9DDD-79B882B236E1}"/>
              </a:ext>
            </a:extLst>
          </p:cNvPr>
          <p:cNvSpPr txBox="1">
            <a:spLocks/>
          </p:cNvSpPr>
          <p:nvPr/>
        </p:nvSpPr>
        <p:spPr>
          <a:xfrm>
            <a:off x="4768721" y="1431108"/>
            <a:ext cx="2654558" cy="793103"/>
          </a:xfrm>
          <a:prstGeom prst="rect">
            <a:avLst/>
          </a:prstGeom>
          <a:solidFill>
            <a:srgbClr val="00485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Conclusión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A6F2FF6-C04A-1FEC-9826-375CC24AB1CB}"/>
              </a:ext>
            </a:extLst>
          </p:cNvPr>
          <p:cNvSpPr txBox="1"/>
          <p:nvPr/>
        </p:nvSpPr>
        <p:spPr>
          <a:xfrm>
            <a:off x="1255486" y="2317831"/>
            <a:ext cx="9681027" cy="2308324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Bahnschrift Light SemiCondensed" panose="020B0502040204020203" pitchFamily="34" charset="0"/>
              </a:rPr>
              <a:t>En síntesis, la constante mejoría en los procesos de una empresa cuyos resultados percibimos en sus servicios y en la estabilidad de los mismos, son producto de todos aquellos procedimientos y herramientas que buscan garantizar esto, entre ellos, la gestión de incidencias, la metodología ITIL, la mejora continua, el método </a:t>
            </a:r>
            <a:r>
              <a:rPr lang="es-ES" sz="2000" dirty="0" err="1">
                <a:latin typeface="Bahnschrift Light SemiCondensed" panose="020B0502040204020203" pitchFamily="34" charset="0"/>
              </a:rPr>
              <a:t>Kaizen</a:t>
            </a:r>
            <a:r>
              <a:rPr lang="es-ES" sz="2000" dirty="0">
                <a:latin typeface="Bahnschrift Light SemiCondensed" panose="020B0502040204020203" pitchFamily="34" charset="0"/>
              </a:rPr>
              <a:t>, entre otros. Sin herramientas como estas, la resolución de cualquier problema emergente sería bastante confusa, caótica y compleja pues estas brindan un marco por el cual guiarse convirtiéndose en información valiosa para el funcionamiento apropiado de una compañía.</a:t>
            </a:r>
          </a:p>
        </p:txBody>
      </p:sp>
    </p:spTree>
    <p:extLst>
      <p:ext uri="{BB962C8B-B14F-4D97-AF65-F5344CB8AC3E}">
        <p14:creationId xmlns:p14="http://schemas.microsoft.com/office/powerpoint/2010/main" val="9325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4361420F-20CD-E7D9-0D8E-F2E64DB9D28D}"/>
              </a:ext>
            </a:extLst>
          </p:cNvPr>
          <p:cNvGrpSpPr/>
          <p:nvPr/>
        </p:nvGrpSpPr>
        <p:grpSpPr>
          <a:xfrm>
            <a:off x="3186404" y="2446954"/>
            <a:ext cx="5819191" cy="2032449"/>
            <a:chOff x="3186403" y="2831841"/>
            <a:chExt cx="5819191" cy="1964093"/>
          </a:xfrm>
        </p:grpSpPr>
        <p:sp>
          <p:nvSpPr>
            <p:cNvPr id="4" name="Título 1">
              <a:extLst>
                <a:ext uri="{FF2B5EF4-FFF2-40B4-BE49-F238E27FC236}">
                  <a16:creationId xmlns:a16="http://schemas.microsoft.com/office/drawing/2014/main" id="{FE29E808-AD95-06FD-765A-0505C0B68F69}"/>
                </a:ext>
              </a:extLst>
            </p:cNvPr>
            <p:cNvSpPr txBox="1">
              <a:spLocks/>
            </p:cNvSpPr>
            <p:nvPr/>
          </p:nvSpPr>
          <p:spPr>
            <a:xfrm>
              <a:off x="3712027" y="2831841"/>
              <a:ext cx="4767944" cy="1266244"/>
            </a:xfrm>
            <a:prstGeom prst="rect">
              <a:avLst/>
            </a:prstGeom>
            <a:solidFill>
              <a:srgbClr val="014D5D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8800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Capítulo 1</a:t>
              </a:r>
            </a:p>
          </p:txBody>
        </p: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4B404814-C68C-6B45-6967-A865C466A5EC}"/>
                </a:ext>
              </a:extLst>
            </p:cNvPr>
            <p:cNvSpPr txBox="1">
              <a:spLocks/>
            </p:cNvSpPr>
            <p:nvPr/>
          </p:nvSpPr>
          <p:spPr>
            <a:xfrm>
              <a:off x="3186403" y="4098085"/>
              <a:ext cx="5819191" cy="697849"/>
            </a:xfrm>
            <a:prstGeom prst="rect">
              <a:avLst/>
            </a:prstGeom>
            <a:solidFill>
              <a:srgbClr val="014D5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Gestión de Incidencias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74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97BAB4-F40D-AEED-E606-B48E4E834E74}"/>
              </a:ext>
            </a:extLst>
          </p:cNvPr>
          <p:cNvSpPr txBox="1"/>
          <p:nvPr/>
        </p:nvSpPr>
        <p:spPr>
          <a:xfrm>
            <a:off x="3587264" y="137113"/>
            <a:ext cx="5357328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Gestión de Incidencias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49AD1A-1AE0-948A-8BCF-B7BFB79D78F7}"/>
              </a:ext>
            </a:extLst>
          </p:cNvPr>
          <p:cNvSpPr txBox="1"/>
          <p:nvPr/>
        </p:nvSpPr>
        <p:spPr>
          <a:xfrm>
            <a:off x="266623" y="972773"/>
            <a:ext cx="1928379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¿Qué es?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507F01-38AD-DBC6-E409-27516EDFC041}"/>
              </a:ext>
            </a:extLst>
          </p:cNvPr>
          <p:cNvSpPr txBox="1"/>
          <p:nvPr/>
        </p:nvSpPr>
        <p:spPr>
          <a:xfrm>
            <a:off x="266623" y="1808433"/>
            <a:ext cx="6137206" cy="646331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Es un proceso encargado de solucionar cualquier irregularidad, llamada incidencia, en el funcionamiento normal de una empresa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1E21DB-1A16-6616-6F47-039F61B25779}"/>
              </a:ext>
            </a:extLst>
          </p:cNvPr>
          <p:cNvSpPr txBox="1"/>
          <p:nvPr/>
        </p:nvSpPr>
        <p:spPr>
          <a:xfrm>
            <a:off x="266623" y="4910387"/>
            <a:ext cx="7029065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¿Qué se considera una incidencia?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238C10-CF7B-7BD1-F6D9-85F47B56044E}"/>
              </a:ext>
            </a:extLst>
          </p:cNvPr>
          <p:cNvSpPr txBox="1"/>
          <p:nvPr/>
        </p:nvSpPr>
        <p:spPr>
          <a:xfrm>
            <a:off x="10617237" y="961270"/>
            <a:ext cx="1308140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Fines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EA0FC0-7BE7-75F2-0141-10BEC4DE77AE}"/>
              </a:ext>
            </a:extLst>
          </p:cNvPr>
          <p:cNvSpPr txBox="1"/>
          <p:nvPr/>
        </p:nvSpPr>
        <p:spPr>
          <a:xfrm>
            <a:off x="266623" y="5746047"/>
            <a:ext cx="5803641" cy="646331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Se define como una interrupción no planificada de un servicio, o reducción en la calidad de un servicio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0650D6-B675-ED2D-B99A-461E665DB9D7}"/>
              </a:ext>
            </a:extLst>
          </p:cNvPr>
          <p:cNvSpPr txBox="1"/>
          <p:nvPr/>
        </p:nvSpPr>
        <p:spPr>
          <a:xfrm>
            <a:off x="7953890" y="1800575"/>
            <a:ext cx="3971487" cy="1200329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Minimizar los impactos negativos en las empresas que reportan incidentes de soporte técnico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Corregir los errores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D8A7E89-F932-6B00-21FF-AC63D66FB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9" b="10509"/>
          <a:stretch/>
        </p:blipFill>
        <p:spPr>
          <a:xfrm>
            <a:off x="7325404" y="4519749"/>
            <a:ext cx="3291833" cy="233825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1DF21D-BFBC-E078-FD58-41895EC6B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FC88C"/>
              </a:clrFrom>
              <a:clrTo>
                <a:srgbClr val="EFC88C">
                  <a:alpha val="0"/>
                </a:srgbClr>
              </a:clrTo>
            </a:clrChange>
          </a:blip>
          <a:srcRect l="6911" t="9442" r="6511"/>
          <a:stretch/>
        </p:blipFill>
        <p:spPr>
          <a:xfrm>
            <a:off x="1574763" y="2459135"/>
            <a:ext cx="3637129" cy="2137679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1BF7A54D-180D-93E9-E4E7-558174F74948}"/>
              </a:ext>
            </a:extLst>
          </p:cNvPr>
          <p:cNvGrpSpPr/>
          <p:nvPr/>
        </p:nvGrpSpPr>
        <p:grpSpPr>
          <a:xfrm>
            <a:off x="8053754" y="3132324"/>
            <a:ext cx="2563483" cy="1464490"/>
            <a:chOff x="7984481" y="3025536"/>
            <a:chExt cx="2563483" cy="1464490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6447EA96-6794-9F7B-5FDC-DE7018CD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4481" y="3025536"/>
              <a:ext cx="2563483" cy="1464490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636E2629-8DFE-9150-C344-B10BDCE6B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1453">
              <a:off x="9453120" y="3081820"/>
              <a:ext cx="423732" cy="43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64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0BD0DB28-35FD-CCD3-98D3-BE1385A315B6}"/>
              </a:ext>
            </a:extLst>
          </p:cNvPr>
          <p:cNvGrpSpPr/>
          <p:nvPr/>
        </p:nvGrpSpPr>
        <p:grpSpPr>
          <a:xfrm>
            <a:off x="2534841" y="2253875"/>
            <a:ext cx="7122318" cy="2445448"/>
            <a:chOff x="2534841" y="2234681"/>
            <a:chExt cx="7122318" cy="2445448"/>
          </a:xfrm>
        </p:grpSpPr>
        <p:sp>
          <p:nvSpPr>
            <p:cNvPr id="4" name="Título 1">
              <a:extLst>
                <a:ext uri="{FF2B5EF4-FFF2-40B4-BE49-F238E27FC236}">
                  <a16:creationId xmlns:a16="http://schemas.microsoft.com/office/drawing/2014/main" id="{F9B2F7F9-1CF7-6A5E-86D4-E14FD5BAB5FE}"/>
                </a:ext>
              </a:extLst>
            </p:cNvPr>
            <p:cNvSpPr txBox="1">
              <a:spLocks/>
            </p:cNvSpPr>
            <p:nvPr/>
          </p:nvSpPr>
          <p:spPr>
            <a:xfrm>
              <a:off x="3712028" y="2234681"/>
              <a:ext cx="4767944" cy="1287977"/>
            </a:xfrm>
            <a:prstGeom prst="rect">
              <a:avLst/>
            </a:prstGeom>
            <a:solidFill>
              <a:srgbClr val="014D5D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8800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Capítulo 2</a:t>
              </a:r>
            </a:p>
          </p:txBody>
        </p:sp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47190F5D-EF7C-27A1-4CB2-E5FE34363003}"/>
                </a:ext>
              </a:extLst>
            </p:cNvPr>
            <p:cNvSpPr txBox="1">
              <a:spLocks/>
            </p:cNvSpPr>
            <p:nvPr/>
          </p:nvSpPr>
          <p:spPr>
            <a:xfrm>
              <a:off x="2534841" y="3522659"/>
              <a:ext cx="7122318" cy="1157470"/>
            </a:xfrm>
            <a:prstGeom prst="rect">
              <a:avLst/>
            </a:prstGeom>
            <a:solidFill>
              <a:srgbClr val="014D5D"/>
            </a:solidFill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Herramientas para la gestión de incidencias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93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615231-A17B-35B9-80FB-16E030661C02}"/>
              </a:ext>
            </a:extLst>
          </p:cNvPr>
          <p:cNvSpPr txBox="1"/>
          <p:nvPr/>
        </p:nvSpPr>
        <p:spPr>
          <a:xfrm>
            <a:off x="202111" y="144665"/>
            <a:ext cx="3451289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Metodología I</a:t>
            </a:r>
            <a:r>
              <a:rPr lang="es-ES" sz="4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</a:t>
            </a:r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BF00F9-313E-6FA9-134F-C7DEA692AE3E}"/>
              </a:ext>
            </a:extLst>
          </p:cNvPr>
          <p:cNvSpPr txBox="1"/>
          <p:nvPr/>
        </p:nvSpPr>
        <p:spPr>
          <a:xfrm>
            <a:off x="202111" y="1003210"/>
            <a:ext cx="4267202" cy="923330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effectLst/>
              </a:rPr>
              <a:t>Es una metodología que ofrece una serie de prácticas específicas para optimizar los procesos en busca de la máxima calidad</a:t>
            </a:r>
            <a:endParaRPr lang="es-ES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48D22-E275-179A-05F5-7D65B998A3D9}"/>
              </a:ext>
            </a:extLst>
          </p:cNvPr>
          <p:cNvSpPr txBox="1"/>
          <p:nvPr/>
        </p:nvSpPr>
        <p:spPr>
          <a:xfrm>
            <a:off x="10430380" y="146492"/>
            <a:ext cx="1559509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</a:t>
            </a:r>
            <a:r>
              <a:rPr lang="es-ES" sz="4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</a:t>
            </a:r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IL V4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D22088-672F-CF92-B55A-8C785553C0DF}"/>
              </a:ext>
            </a:extLst>
          </p:cNvPr>
          <p:cNvSpPr txBox="1"/>
          <p:nvPr/>
        </p:nvSpPr>
        <p:spPr>
          <a:xfrm>
            <a:off x="7693769" y="976903"/>
            <a:ext cx="4296120" cy="1200329"/>
          </a:xfrm>
          <a:prstGeom prst="rect">
            <a:avLst/>
          </a:prstGeom>
          <a:solidFill>
            <a:srgbClr val="83AAA7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/>
              <a:t>Esta nueva versión define cuatro dimensiones que son esenciales en el proceso de </a:t>
            </a:r>
            <a:r>
              <a:rPr lang="es-ES" dirty="0" err="1"/>
              <a:t>cocreación</a:t>
            </a:r>
            <a:r>
              <a:rPr lang="es-ES" dirty="0"/>
              <a:t> de valor para los clientes y otras partes interesadas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C090C4-F075-C6FC-0A4B-3AE3110A28FE}"/>
              </a:ext>
            </a:extLst>
          </p:cNvPr>
          <p:cNvSpPr txBox="1"/>
          <p:nvPr/>
        </p:nvSpPr>
        <p:spPr>
          <a:xfrm>
            <a:off x="3362650" y="2785085"/>
            <a:ext cx="5237455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Componentes de I</a:t>
            </a:r>
            <a:r>
              <a:rPr lang="es-ES" sz="4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</a:t>
            </a:r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IL V4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37BC9E-A79C-95D3-25E7-D210FE9354B5}"/>
              </a:ext>
            </a:extLst>
          </p:cNvPr>
          <p:cNvSpPr txBox="1"/>
          <p:nvPr/>
        </p:nvSpPr>
        <p:spPr>
          <a:xfrm>
            <a:off x="120524" y="3628457"/>
            <a:ext cx="5064189" cy="584775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El sistema de valor de servicio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DC5F98A-41BD-3178-F3BA-6C3325BD8B8F}"/>
              </a:ext>
            </a:extLst>
          </p:cNvPr>
          <p:cNvSpPr txBox="1"/>
          <p:nvPr/>
        </p:nvSpPr>
        <p:spPr>
          <a:xfrm>
            <a:off x="120524" y="4293252"/>
            <a:ext cx="4879913" cy="923330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Es un sistema que describe cómo los diferentes componentes y las actividades dentro de una organización, trabajan en conjunto para crear valor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405E39-E9B8-35A0-6066-0B4FA1C3D087}"/>
              </a:ext>
            </a:extLst>
          </p:cNvPr>
          <p:cNvSpPr txBox="1"/>
          <p:nvPr/>
        </p:nvSpPr>
        <p:spPr>
          <a:xfrm>
            <a:off x="6951308" y="3628457"/>
            <a:ext cx="5064189" cy="584775"/>
          </a:xfrm>
          <a:prstGeom prst="rect">
            <a:avLst/>
          </a:prstGeom>
          <a:solidFill>
            <a:srgbClr val="004857"/>
          </a:solidFill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Modelo en cuatro dimensiones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1A9CCF-81BF-8994-E661-91B3494C020E}"/>
              </a:ext>
            </a:extLst>
          </p:cNvPr>
          <p:cNvSpPr txBox="1"/>
          <p:nvPr/>
        </p:nvSpPr>
        <p:spPr>
          <a:xfrm>
            <a:off x="5741043" y="4293730"/>
            <a:ext cx="6274453" cy="2308324"/>
          </a:xfrm>
          <a:prstGeom prst="rect">
            <a:avLst/>
          </a:prstGeom>
          <a:solidFill>
            <a:srgbClr val="83AAA7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Organización y personas, a través de una cultura y competencias corporativas.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Información y tecnología, entendido como el conocimiento y la información existentes.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Proveedores y socios, aquellas partes interesadas directamente involucradas en el servicio.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Flujos de valor y procesos, creación de valor a través de la integración de todas las partes de la organización.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B0D71F3-99C9-8843-5F6D-2FE6753EC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13" y="976903"/>
            <a:ext cx="3139068" cy="17404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5931B15-53A2-1BA3-EAA5-B28850D8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5" y="5367723"/>
            <a:ext cx="3397726" cy="14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1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553FB81-9B98-4554-38E9-BE8C24E691F3}"/>
              </a:ext>
            </a:extLst>
          </p:cNvPr>
          <p:cNvSpPr txBox="1"/>
          <p:nvPr/>
        </p:nvSpPr>
        <p:spPr>
          <a:xfrm>
            <a:off x="2721275" y="137169"/>
            <a:ext cx="7613520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Pasos para la gestión de incidencias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8B7AD9-114E-C6DC-CC5B-30B5CA2BCFFA}"/>
              </a:ext>
            </a:extLst>
          </p:cNvPr>
          <p:cNvSpPr txBox="1"/>
          <p:nvPr/>
        </p:nvSpPr>
        <p:spPr>
          <a:xfrm>
            <a:off x="6313000" y="5699348"/>
            <a:ext cx="3543300" cy="461665"/>
          </a:xfrm>
          <a:prstGeom prst="rect">
            <a:avLst/>
          </a:prstGeom>
          <a:solidFill>
            <a:srgbClr val="004857"/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Paso 6 : Cierre del incidente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E41F4A1-E3E8-96AB-2A5E-CB14A5561F70}"/>
              </a:ext>
            </a:extLst>
          </p:cNvPr>
          <p:cNvSpPr txBox="1"/>
          <p:nvPr/>
        </p:nvSpPr>
        <p:spPr>
          <a:xfrm>
            <a:off x="2067622" y="1304369"/>
            <a:ext cx="3828985" cy="461665"/>
          </a:xfrm>
          <a:prstGeom prst="rect">
            <a:avLst/>
          </a:prstGeom>
          <a:solidFill>
            <a:srgbClr val="004857"/>
          </a:solidFill>
        </p:spPr>
        <p:txBody>
          <a:bodyPr wrap="square">
            <a:spAutoFit/>
          </a:bodyPr>
          <a:lstStyle/>
          <a:p>
            <a:pPr algn="r"/>
            <a:r>
              <a:rPr lang="es-ES" sz="2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Paso 1 : Registro del incidente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E84903-8B19-6D8D-90A0-329847C7D554}"/>
              </a:ext>
            </a:extLst>
          </p:cNvPr>
          <p:cNvSpPr txBox="1"/>
          <p:nvPr/>
        </p:nvSpPr>
        <p:spPr>
          <a:xfrm>
            <a:off x="6313000" y="2151001"/>
            <a:ext cx="5106971" cy="830997"/>
          </a:xfrm>
          <a:prstGeom prst="rect">
            <a:avLst/>
          </a:prstGeom>
          <a:solidFill>
            <a:srgbClr val="004857"/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Paso 2 : Categorización y priorización del incidente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9AB681C-20A4-E8A9-E770-7F5B52216A55}"/>
              </a:ext>
            </a:extLst>
          </p:cNvPr>
          <p:cNvSpPr txBox="1"/>
          <p:nvPr/>
        </p:nvSpPr>
        <p:spPr>
          <a:xfrm>
            <a:off x="1414106" y="3070636"/>
            <a:ext cx="4471501" cy="461665"/>
          </a:xfrm>
          <a:prstGeom prst="rect">
            <a:avLst/>
          </a:prstGeom>
          <a:solidFill>
            <a:srgbClr val="004857"/>
          </a:solidFill>
        </p:spPr>
        <p:txBody>
          <a:bodyPr wrap="square">
            <a:spAutoFit/>
          </a:bodyPr>
          <a:lstStyle/>
          <a:p>
            <a:pPr algn="r"/>
            <a:r>
              <a:rPr lang="es-ES" sz="2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Paso 3 : Investigación y diagnóstico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A4D50AD-1175-9384-CA71-AA29E0DDDF38}"/>
              </a:ext>
            </a:extLst>
          </p:cNvPr>
          <p:cNvSpPr txBox="1"/>
          <p:nvPr/>
        </p:nvSpPr>
        <p:spPr>
          <a:xfrm>
            <a:off x="6313000" y="3935827"/>
            <a:ext cx="2882900" cy="461665"/>
          </a:xfrm>
          <a:prstGeom prst="rect">
            <a:avLst/>
          </a:prstGeom>
          <a:solidFill>
            <a:srgbClr val="004857"/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Paso 4 : Escalamiento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F2B973D-DC38-3BF5-A9F3-4947E8E25F5B}"/>
              </a:ext>
            </a:extLst>
          </p:cNvPr>
          <p:cNvSpPr txBox="1"/>
          <p:nvPr/>
        </p:nvSpPr>
        <p:spPr>
          <a:xfrm>
            <a:off x="1774240" y="4869657"/>
            <a:ext cx="4104761" cy="461665"/>
          </a:xfrm>
          <a:prstGeom prst="rect">
            <a:avLst/>
          </a:prstGeom>
          <a:solidFill>
            <a:srgbClr val="004857"/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Paso 5 : Resolución del incidente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945657F-DC11-40BC-2635-B9B1C7EA3385}"/>
              </a:ext>
            </a:extLst>
          </p:cNvPr>
          <p:cNvSpPr txBox="1"/>
          <p:nvPr/>
        </p:nvSpPr>
        <p:spPr>
          <a:xfrm>
            <a:off x="117592" y="2151001"/>
            <a:ext cx="5779015" cy="646331"/>
          </a:xfrm>
          <a:prstGeom prst="rect">
            <a:avLst/>
          </a:prstGeom>
          <a:solidFill>
            <a:srgbClr val="83AAA7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Implica asignar una categoría y evaluar si existe una solución inmediata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7BD296D-52C2-6AC2-A3A3-82A70102EA7A}"/>
              </a:ext>
            </a:extLst>
          </p:cNvPr>
          <p:cNvSpPr txBox="1"/>
          <p:nvPr/>
        </p:nvSpPr>
        <p:spPr>
          <a:xfrm>
            <a:off x="6295394" y="1069034"/>
            <a:ext cx="5779014" cy="923330"/>
          </a:xfrm>
          <a:prstGeom prst="rect">
            <a:avLst/>
          </a:prstGeom>
          <a:solidFill>
            <a:srgbClr val="83AAA7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Todo incidente debe quedar registrado de forma individual e incluir la mayor cantidad de información con el fin de facilitar su resolución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823C5D3-0988-ED83-37D1-0293D80037CC}"/>
              </a:ext>
            </a:extLst>
          </p:cNvPr>
          <p:cNvSpPr txBox="1"/>
          <p:nvPr/>
        </p:nvSpPr>
        <p:spPr>
          <a:xfrm>
            <a:off x="6313000" y="3118536"/>
            <a:ext cx="5788707" cy="369332"/>
          </a:xfrm>
          <a:prstGeom prst="rect">
            <a:avLst/>
          </a:prstGeom>
          <a:solidFill>
            <a:srgbClr val="83AAA7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Se deben identificar, analizar y documentar todos los síntomas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10A4395-711C-2820-93B8-FCFA955A622A}"/>
              </a:ext>
            </a:extLst>
          </p:cNvPr>
          <p:cNvSpPr txBox="1"/>
          <p:nvPr/>
        </p:nvSpPr>
        <p:spPr>
          <a:xfrm>
            <a:off x="106592" y="3670310"/>
            <a:ext cx="5779015" cy="923330"/>
          </a:xfrm>
          <a:prstGeom prst="rect">
            <a:avLst/>
          </a:prstGeom>
          <a:solidFill>
            <a:srgbClr val="83AAA7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Ocurre cuando el personal de un Nivel de Soporte transfiere el incidente hacía el siguiente nivel para facilitar la resolución del problema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C2DC206-35D7-A2AE-74DF-EE5DB416B654}"/>
              </a:ext>
            </a:extLst>
          </p:cNvPr>
          <p:cNvSpPr txBox="1"/>
          <p:nvPr/>
        </p:nvSpPr>
        <p:spPr>
          <a:xfrm>
            <a:off x="6313000" y="4777323"/>
            <a:ext cx="5779015" cy="646331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Se refiere a todas las tareas llevadas a cabo para la resolución del problema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5067B38-6C4A-9591-A855-EC9DF051DE6E}"/>
              </a:ext>
            </a:extLst>
          </p:cNvPr>
          <p:cNvSpPr txBox="1"/>
          <p:nvPr/>
        </p:nvSpPr>
        <p:spPr>
          <a:xfrm>
            <a:off x="99986" y="5554138"/>
            <a:ext cx="5779015" cy="923330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Un incidente se puede cerrar una vez que se resuelve el problema y el usuario acepta la resolución y está satisfecho con ella.</a:t>
            </a:r>
          </a:p>
        </p:txBody>
      </p:sp>
    </p:spTree>
    <p:extLst>
      <p:ext uri="{BB962C8B-B14F-4D97-AF65-F5344CB8AC3E}">
        <p14:creationId xmlns:p14="http://schemas.microsoft.com/office/powerpoint/2010/main" val="252421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ACF112F-3CF2-9C13-440A-DCED5CAB5A54}"/>
              </a:ext>
            </a:extLst>
          </p:cNvPr>
          <p:cNvSpPr txBox="1"/>
          <p:nvPr/>
        </p:nvSpPr>
        <p:spPr>
          <a:xfrm>
            <a:off x="596900" y="210979"/>
            <a:ext cx="11353801" cy="1323439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</a:t>
            </a:r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areas para el flujo de procesos en la gestión de incidencias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937362-E31B-92D6-5B86-6E530EF65648}"/>
              </a:ext>
            </a:extLst>
          </p:cNvPr>
          <p:cNvSpPr txBox="1"/>
          <p:nvPr/>
        </p:nvSpPr>
        <p:spPr>
          <a:xfrm>
            <a:off x="241299" y="4506870"/>
            <a:ext cx="6096000" cy="2031325"/>
          </a:xfrm>
          <a:prstGeom prst="rect">
            <a:avLst/>
          </a:prstGeom>
          <a:solidFill>
            <a:srgbClr val="83AAA7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Mantenimiento de más niveles de servicio continuos.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Cumplir con los requerimientos de disponibilidad de los servicios de 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Mayor eficiencia y productividad a través de toda la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Mejorar la satisfacción de los usuarios finales.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Documentación del valor de la administración de los servicios de TI para la compañía.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0FEA74-62AF-6A0C-A2E9-E5B80A944255}"/>
              </a:ext>
            </a:extLst>
          </p:cNvPr>
          <p:cNvSpPr txBox="1"/>
          <p:nvPr/>
        </p:nvSpPr>
        <p:spPr>
          <a:xfrm>
            <a:off x="241299" y="3609898"/>
            <a:ext cx="8267701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Beneficios de una gestión de incidencias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58D8846-79C2-B715-76D2-767AD6F3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4506870"/>
            <a:ext cx="3775528" cy="2152051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05345A7-6E14-FE49-234B-9F06D6F057EA}"/>
              </a:ext>
            </a:extLst>
          </p:cNvPr>
          <p:cNvSpPr txBox="1"/>
          <p:nvPr/>
        </p:nvSpPr>
        <p:spPr>
          <a:xfrm>
            <a:off x="2076840" y="1654934"/>
            <a:ext cx="8077200" cy="369803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Entre las principales tareas realizadas durante la gestión de incidencias, se encuentran: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D15F36-5B4E-8304-080F-140E62EDF41E}"/>
              </a:ext>
            </a:extLst>
          </p:cNvPr>
          <p:cNvSpPr txBox="1"/>
          <p:nvPr/>
        </p:nvSpPr>
        <p:spPr>
          <a:xfrm>
            <a:off x="241299" y="2104547"/>
            <a:ext cx="5719663" cy="1200329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Registrar un incidente mediante llamadas telefónicas, correos electrónicos, SMS, formularios web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Desglose de la incidencia en </a:t>
            </a:r>
            <a:r>
              <a:rPr lang="es-ES" dirty="0" err="1">
                <a:latin typeface="Bahnschrift Light SemiCondensed" panose="020B0502040204020203" pitchFamily="34" charset="0"/>
              </a:rPr>
              <a:t>sub-actividades</a:t>
            </a:r>
            <a:endParaRPr lang="es-ES" dirty="0">
              <a:latin typeface="Bahnschrift Light SemiCondensed" panose="020B050204020402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Análisis de la incidencia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7B0A0B6-A048-B787-189F-4431F4C554D4}"/>
              </a:ext>
            </a:extLst>
          </p:cNvPr>
          <p:cNvSpPr txBox="1"/>
          <p:nvPr/>
        </p:nvSpPr>
        <p:spPr>
          <a:xfrm>
            <a:off x="6231040" y="2092138"/>
            <a:ext cx="5719661" cy="923330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Escalar la tarea a equipos más especializados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Contactar con los proveedores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Investigación de la falla</a:t>
            </a:r>
          </a:p>
        </p:txBody>
      </p:sp>
    </p:spTree>
    <p:extLst>
      <p:ext uri="{BB962C8B-B14F-4D97-AF65-F5344CB8AC3E}">
        <p14:creationId xmlns:p14="http://schemas.microsoft.com/office/powerpoint/2010/main" val="112516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E083A96-CFC6-DCFD-4E22-FBDB5914A74C}"/>
              </a:ext>
            </a:extLst>
          </p:cNvPr>
          <p:cNvGrpSpPr/>
          <p:nvPr/>
        </p:nvGrpSpPr>
        <p:grpSpPr>
          <a:xfrm>
            <a:off x="3827883" y="2432956"/>
            <a:ext cx="4536234" cy="2172883"/>
            <a:chOff x="3827883" y="2831840"/>
            <a:chExt cx="4536234" cy="2172883"/>
          </a:xfrm>
          <a:solidFill>
            <a:srgbClr val="DE5E31"/>
          </a:solidFill>
        </p:grpSpPr>
        <p:sp>
          <p:nvSpPr>
            <p:cNvPr id="4" name="Título 1">
              <a:extLst>
                <a:ext uri="{FF2B5EF4-FFF2-40B4-BE49-F238E27FC236}">
                  <a16:creationId xmlns:a16="http://schemas.microsoft.com/office/drawing/2014/main" id="{FAC27AA9-F1BE-A038-8FB8-72F971A98361}"/>
                </a:ext>
              </a:extLst>
            </p:cNvPr>
            <p:cNvSpPr txBox="1">
              <a:spLocks/>
            </p:cNvSpPr>
            <p:nvPr/>
          </p:nvSpPr>
          <p:spPr>
            <a:xfrm>
              <a:off x="3827883" y="2831840"/>
              <a:ext cx="4536234" cy="1375115"/>
            </a:xfrm>
            <a:prstGeom prst="rect">
              <a:avLst/>
            </a:prstGeom>
            <a:solidFill>
              <a:srgbClr val="014D5D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8800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Capítulo 3</a:t>
              </a:r>
            </a:p>
          </p:txBody>
        </p:sp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83113E21-28B3-E82D-7F44-C1FFF23D18A0}"/>
                </a:ext>
              </a:extLst>
            </p:cNvPr>
            <p:cNvSpPr txBox="1">
              <a:spLocks/>
            </p:cNvSpPr>
            <p:nvPr/>
          </p:nvSpPr>
          <p:spPr>
            <a:xfrm>
              <a:off x="4172690" y="4206955"/>
              <a:ext cx="3846619" cy="797768"/>
            </a:xfrm>
            <a:prstGeom prst="rect">
              <a:avLst/>
            </a:prstGeom>
            <a:solidFill>
              <a:srgbClr val="014D5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b="1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Mejora Continua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11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A3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C6B6DB-E926-5785-9B45-90A4630282BA}"/>
              </a:ext>
            </a:extLst>
          </p:cNvPr>
          <p:cNvSpPr txBox="1"/>
          <p:nvPr/>
        </p:nvSpPr>
        <p:spPr>
          <a:xfrm>
            <a:off x="251530" y="365030"/>
            <a:ext cx="3538917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Mejora Continua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F81D7F-A5B8-4002-542B-C13F8D424955}"/>
              </a:ext>
            </a:extLst>
          </p:cNvPr>
          <p:cNvSpPr txBox="1"/>
          <p:nvPr/>
        </p:nvSpPr>
        <p:spPr>
          <a:xfrm>
            <a:off x="251530" y="1157317"/>
            <a:ext cx="7179725" cy="1200329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Es un enfoque para la mejora de procesos basado en la necesidad de revisar continuamente las operaciones de los problemas, la reducción de costos oportunidad, la racionalización, y otros factores que en conjunto permiten la optimización.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F9D3D1-33E7-7923-3948-B6CBBA020501}"/>
              </a:ext>
            </a:extLst>
          </p:cNvPr>
          <p:cNvSpPr txBox="1"/>
          <p:nvPr/>
        </p:nvSpPr>
        <p:spPr>
          <a:xfrm>
            <a:off x="8669352" y="1237971"/>
            <a:ext cx="3338627" cy="646331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El Método </a:t>
            </a:r>
            <a:r>
              <a:rPr lang="es-ES" sz="3600" b="1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Kaizen</a:t>
            </a:r>
            <a:endParaRPr lang="es-ES" sz="36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DCEE25-0636-9062-5460-E07402B34C83}"/>
              </a:ext>
            </a:extLst>
          </p:cNvPr>
          <p:cNvSpPr txBox="1"/>
          <p:nvPr/>
        </p:nvSpPr>
        <p:spPr>
          <a:xfrm>
            <a:off x="7604177" y="2040920"/>
            <a:ext cx="4403802" cy="923330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ahnschrift Light SemiCondensed" panose="020B0502040204020203" pitchFamily="34" charset="0"/>
              </a:rPr>
              <a:t>Es una filosofía nipona que se basa en realizar pequeños pero constantes cambios que, a largo plazo, harán un gran cambio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B5CA37-D7D7-81B6-5A61-1F1199695668}"/>
              </a:ext>
            </a:extLst>
          </p:cNvPr>
          <p:cNvSpPr txBox="1"/>
          <p:nvPr/>
        </p:nvSpPr>
        <p:spPr>
          <a:xfrm rot="1203717">
            <a:off x="6884717" y="657115"/>
            <a:ext cx="1493524" cy="400110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Bahnschrift Light SemiCondensed" panose="020B0502040204020203" pitchFamily="34" charset="0"/>
              </a:rPr>
              <a:t>Se basa en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0E940F-E99B-7895-464D-D69AB902C15D}"/>
              </a:ext>
            </a:extLst>
          </p:cNvPr>
          <p:cNvSpPr txBox="1"/>
          <p:nvPr/>
        </p:nvSpPr>
        <p:spPr>
          <a:xfrm>
            <a:off x="251530" y="5100518"/>
            <a:ext cx="9554548" cy="1477328"/>
          </a:xfrm>
          <a:prstGeom prst="rect">
            <a:avLst/>
          </a:prstGeom>
          <a:solidFill>
            <a:srgbClr val="83AAA7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Debido al sometimiento constante del testeo de los procesos, se genera una cultura organizacional de excelencia en la organización.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Cada vez los procesos van eliminando actividades que no aportan valor y que generan “grasa” en la cadena, desarrollando sistemas limpios y rápidos.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Bahnschrift Light SemiCondensed" panose="020B0502040204020203" pitchFamily="34" charset="0"/>
              </a:rPr>
              <a:t>Se automatizan y articulan procesos que antes funcionaban por separado.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44F735-E19A-E9C3-89A5-49132EEE6901}"/>
              </a:ext>
            </a:extLst>
          </p:cNvPr>
          <p:cNvSpPr txBox="1"/>
          <p:nvPr/>
        </p:nvSpPr>
        <p:spPr>
          <a:xfrm>
            <a:off x="251530" y="4252127"/>
            <a:ext cx="2306060" cy="707886"/>
          </a:xfrm>
          <a:prstGeom prst="rect">
            <a:avLst/>
          </a:prstGeom>
          <a:solidFill>
            <a:srgbClr val="004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Beneficios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59385F-7F57-6CDD-9D0F-1728D27BA1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5009" y="3097567"/>
            <a:ext cx="3605444" cy="140265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93DB4C1-28CB-7192-BF54-294724D1D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39" t="2229"/>
          <a:stretch/>
        </p:blipFill>
        <p:spPr>
          <a:xfrm>
            <a:off x="2020730" y="2526449"/>
            <a:ext cx="3232723" cy="14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82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dirty="0" smtClean="0">
            <a:latin typeface="Bahnschrift Light SemiCondensed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878</Words>
  <Application>Microsoft Office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Bahnschrift Light SemiCondensed</vt:lpstr>
      <vt:lpstr>Calibri</vt:lpstr>
      <vt:lpstr>Calibri Light</vt:lpstr>
      <vt:lpstr>Tema de Office</vt:lpstr>
      <vt:lpstr>Gestión de Incidencias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Incidencias</dc:title>
  <dc:creator>usuario</dc:creator>
  <cp:lastModifiedBy>usuario</cp:lastModifiedBy>
  <cp:revision>9</cp:revision>
  <dcterms:created xsi:type="dcterms:W3CDTF">2022-07-28T17:32:53Z</dcterms:created>
  <dcterms:modified xsi:type="dcterms:W3CDTF">2022-07-29T19:00:16Z</dcterms:modified>
</cp:coreProperties>
</file>