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a4e1a83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2a4e1a83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2a4e1a8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2a4e1a8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2a4e1a83b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2a4e1a83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2a4e1a83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2a4e1a83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2a4e1a83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2a4e1a83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2a4e1a83b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2a4e1a83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2a4e1a83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2a4e1a8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2a4e1a83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2a4e1a83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2a4e1a83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2a4e1a83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2a4e1a83b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2a4e1a83b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a4e1a83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a4e1a83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2a4e1a83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2a4e1a83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a4e1a83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a4e1a8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2a4e1a83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2a4e1a83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2a4e1a8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2a4e1a8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2a4e1a83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2a4e1a83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2a4e1a83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2a4e1a83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2a4e1a83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2a4e1a83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edium.com/@_ericelliot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lojure.org/guides/getting_started" TargetMode="External"/><Relationship Id="rId4" Type="http://schemas.openxmlformats.org/officeDocument/2006/relationships/hyperlink" Target="https://www.youtube.com/watch?v=_BsTQE-DVgo&amp;ab_channel=clojure-br" TargetMode="External"/><Relationship Id="rId5" Type="http://schemas.openxmlformats.org/officeDocument/2006/relationships/hyperlink" Target="https://github.com/clj-b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gif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hyperlink" Target="https://www.linkedin.com/in/nelkisamatias/" TargetMode="External"/><Relationship Id="rId13" Type="http://schemas.openxmlformats.org/officeDocument/2006/relationships/image" Target="../media/image8.png"/><Relationship Id="rId12" Type="http://schemas.openxmlformats.org/officeDocument/2006/relationships/hyperlink" Target="mailto:gabrielamatias60@gmail.com" TargetMode="External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x.com/ngabriias" TargetMode="External"/><Relationship Id="rId9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www.instagram.com/gabriias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github.com/gabrii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-1 to 0 in functional programming and baby steps in clojure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</a:t>
            </a:r>
            <a:r>
              <a:rPr lang="pt-BR">
                <a:highlight>
                  <a:srgbClr val="D9EAD3"/>
                </a:highlight>
              </a:rPr>
              <a:t>funcional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"programação funcional é o processo de construir software através de </a:t>
            </a:r>
            <a:r>
              <a:rPr lang="pt-BR">
                <a:highlight>
                  <a:srgbClr val="D9EAD3"/>
                </a:highlight>
              </a:rPr>
              <a:t>composição de funções</a:t>
            </a:r>
            <a:r>
              <a:rPr lang="pt-BR"/>
              <a:t> puras, </a:t>
            </a:r>
            <a:r>
              <a:rPr lang="pt-BR">
                <a:highlight>
                  <a:srgbClr val="93C47D"/>
                </a:highlight>
              </a:rPr>
              <a:t>evitando</a:t>
            </a:r>
            <a:r>
              <a:rPr lang="pt-BR">
                <a:highlight>
                  <a:srgbClr val="D9EAD3"/>
                </a:highlight>
              </a:rPr>
              <a:t> compartilhamento de estados</a:t>
            </a:r>
            <a:r>
              <a:rPr lang="pt-BR"/>
              <a:t>, </a:t>
            </a:r>
            <a:r>
              <a:rPr lang="pt-BR">
                <a:highlight>
                  <a:srgbClr val="D9EAD3"/>
                </a:highlight>
              </a:rPr>
              <a:t>dados mutáveis e efeitos colaterais</a:t>
            </a:r>
            <a:r>
              <a:rPr lang="pt-BR"/>
              <a:t>"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Eric Elliott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title="pulp-fiction-john-travolta.gif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8201" y="2266250"/>
            <a:ext cx="2985826" cy="28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calma lá, na </a:t>
            </a:r>
            <a:r>
              <a:rPr lang="pt-BR" sz="2800">
                <a:highlight>
                  <a:srgbClr val="D9EAD3"/>
                </a:highlight>
              </a:rPr>
              <a:t>programação imperativa</a:t>
            </a:r>
            <a:r>
              <a:rPr lang="pt-BR" sz="2800"/>
              <a:t> dizemos ao computador o passo a passo, na </a:t>
            </a:r>
            <a:r>
              <a:rPr lang="pt-BR" sz="2800">
                <a:highlight>
                  <a:srgbClr val="D9EAD3"/>
                </a:highlight>
              </a:rPr>
              <a:t>programação funcional</a:t>
            </a:r>
            <a:r>
              <a:rPr lang="pt-BR" sz="2800"/>
              <a:t> a gente não passa nenhuma instrução? a IA faz o código para a gente?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bem amigos… eu </a:t>
            </a:r>
            <a:r>
              <a:rPr lang="pt-BR">
                <a:highlight>
                  <a:srgbClr val="D9EAD3"/>
                </a:highlight>
              </a:rPr>
              <a:t>n</a:t>
            </a:r>
            <a:r>
              <a:rPr lang="pt-BR">
                <a:highlight>
                  <a:srgbClr val="D9EAD3"/>
                </a:highlight>
              </a:rPr>
              <a:t>ão entendi nada…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 paradigma precisa de instruções, a diferença é </a:t>
            </a:r>
            <a:r>
              <a:rPr lang="pt-BR">
                <a:highlight>
                  <a:srgbClr val="D9EAD3"/>
                </a:highlight>
              </a:rPr>
              <a:t>onde</a:t>
            </a:r>
            <a:r>
              <a:rPr lang="pt-BR"/>
              <a:t> essas instruções vão estar no nosso código e </a:t>
            </a:r>
            <a:r>
              <a:rPr lang="pt-BR">
                <a:highlight>
                  <a:srgbClr val="D9EAD3"/>
                </a:highlight>
              </a:rPr>
              <a:t>como</a:t>
            </a:r>
            <a:r>
              <a:rPr lang="pt-BR"/>
              <a:t> elas vão operar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programação imperativa, a gente diz exatamente como o computador deve executar as operações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temos o </a:t>
            </a:r>
            <a:r>
              <a:rPr lang="pt-BR">
                <a:highlight>
                  <a:srgbClr val="D9EAD3"/>
                </a:highlight>
              </a:rPr>
              <a:t>controle do passo a passo</a:t>
            </a:r>
            <a:r>
              <a:rPr lang="pt-BR"/>
              <a:t>, </a:t>
            </a:r>
            <a:r>
              <a:rPr lang="pt-BR">
                <a:highlight>
                  <a:srgbClr val="D9EAD3"/>
                </a:highlight>
              </a:rPr>
              <a:t>alteramos as variáveis</a:t>
            </a:r>
            <a:r>
              <a:rPr lang="pt-BR"/>
              <a:t> em tempo de execução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354100" y="41071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que tal um exemplo?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bem amigos… eu </a:t>
            </a:r>
            <a:r>
              <a:rPr lang="pt-BR">
                <a:highlight>
                  <a:srgbClr val="D9EAD3"/>
                </a:highlight>
              </a:rPr>
              <a:t>não entendi nada…</a:t>
            </a:r>
            <a:r>
              <a:rPr baseline="30000" lang="pt-BR"/>
              <a:t>2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já a programação funcional, é literalmente uma função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vai alterar valor de nada, vai apenas resolver um problema e retornar o resultado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f(x) = 2x+1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f(1) = 2*1+1 = 3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f(2) = 2*2+1 = 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…</a:t>
            </a:r>
            <a:endParaRPr/>
          </a:p>
        </p:txBody>
      </p:sp>
      <p:sp>
        <p:nvSpPr>
          <p:cNvPr id="139" name="Google Shape;139;p25"/>
          <p:cNvSpPr txBox="1"/>
          <p:nvPr/>
        </p:nvSpPr>
        <p:spPr>
          <a:xfrm>
            <a:off x="354100" y="41071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que tal um exemplo simples?</a:t>
            </a:r>
            <a:r>
              <a:rPr baseline="30000" lang="pt-BR" sz="11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exemplo antigo de mudar a </a:t>
            </a:r>
            <a:r>
              <a:rPr lang="pt-BR">
                <a:highlight>
                  <a:srgbClr val="D9EAD3"/>
                </a:highlight>
              </a:rPr>
              <a:t>cor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se criarmos uma função pura para "alterar" a cor do carro, ela não vai mudar o atributo cor do carro em si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 função vai retornar um novo elemento com a cor, em vez de acessar e alterar o valor inicial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850" y="451125"/>
            <a:ext cx="2937001" cy="2273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93662"/>
            <a:ext cx="2937001" cy="2273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4012675" y="2724150"/>
            <a:ext cx="925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0">
                <a:solidFill>
                  <a:schemeClr val="dk2"/>
                </a:solidFill>
              </a:rPr>
              <a:t>(</a:t>
            </a:r>
            <a:endParaRPr sz="13000">
              <a:solidFill>
                <a:schemeClr val="dk2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8218500" y="2837275"/>
            <a:ext cx="925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0">
                <a:solidFill>
                  <a:schemeClr val="dk2"/>
                </a:solidFill>
              </a:rPr>
              <a:t>)</a:t>
            </a:r>
            <a:endParaRPr sz="130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235493" y="3468475"/>
            <a:ext cx="517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2"/>
                </a:solidFill>
              </a:rPr>
              <a:t>+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7778426" y="3603625"/>
            <a:ext cx="653100" cy="653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6"/>
          <p:cNvCxnSpPr/>
          <p:nvPr/>
        </p:nvCxnSpPr>
        <p:spPr>
          <a:xfrm>
            <a:off x="6478451" y="1435233"/>
            <a:ext cx="925500" cy="11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 </a:t>
            </a:r>
            <a:r>
              <a:rPr lang="pt-BR">
                <a:highlight>
                  <a:srgbClr val="D9EAD3"/>
                </a:highlight>
              </a:rPr>
              <a:t>benef</a:t>
            </a:r>
            <a:r>
              <a:rPr lang="pt-BR">
                <a:highlight>
                  <a:srgbClr val="D9EAD3"/>
                </a:highlight>
              </a:rPr>
              <a:t>ício</a:t>
            </a:r>
            <a:r>
              <a:rPr lang="pt-BR"/>
              <a:t>?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conseguimos isolar nosso c</a:t>
            </a:r>
            <a:r>
              <a:rPr lang="pt-BR"/>
              <a:t>ódigo/lógica em</a:t>
            </a:r>
            <a:r>
              <a:rPr lang="pt-BR"/>
              <a:t> pequenas partes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bom para testar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imutabilidade, sempre que passarmos um valor para uma função, o retorno será igual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950" y="1115114"/>
            <a:ext cx="4384101" cy="2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354100" y="41071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"se é programação funcional, porquê meu código não funciona?"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{muito} superficialmente o </a:t>
            </a:r>
            <a:r>
              <a:rPr lang="pt-BR">
                <a:highlight>
                  <a:srgbClr val="D9EAD3"/>
                </a:highlight>
              </a:rPr>
              <a:t>clojure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"vari</a:t>
            </a:r>
            <a:r>
              <a:rPr lang="pt-BR" sz="1800"/>
              <a:t>áveis</a:t>
            </a:r>
            <a:r>
              <a:rPr lang="pt-BR" sz="1800"/>
              <a:t>"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fun</a:t>
            </a:r>
            <a:r>
              <a:rPr lang="pt-BR" sz="1800"/>
              <a:t>ção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coleções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[lista]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#{hash}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{mapa}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manipular funções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composição de funções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comp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thread first | last</a:t>
            </a:r>
            <a:endParaRPr sz="1800"/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condicionais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if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cond (case 🐍 | switch ☕️)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when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schemas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vale a pena?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testes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 strike="sngStrike"/>
              <a:t>vale a pena?</a:t>
            </a:r>
            <a:endParaRPr sz="1800" strike="sngStrik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{realmente} </a:t>
            </a:r>
            <a:r>
              <a:rPr lang="pt-BR">
                <a:highlight>
                  <a:srgbClr val="D9EAD3"/>
                </a:highlight>
              </a:rPr>
              <a:t>aprender mais</a:t>
            </a:r>
            <a:r>
              <a:rPr lang="pt-BR"/>
              <a:t>…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Getting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Clojure | Uma breve história (Princípios e Curiosidades) com Heloisa Carbone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5"/>
              </a:rPr>
              <a:t>Clojure Brasil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 title="tumblr_n35hjrZfO41si3sfeo1_500.gif"/>
          <p:cNvPicPr preferRelativeResize="0"/>
          <p:nvPr/>
        </p:nvPicPr>
        <p:blipFill rotWithShape="1">
          <a:blip r:embed="rId3">
            <a:alphaModFix/>
          </a:blip>
          <a:srcRect b="4701" l="0" r="0" t="4701"/>
          <a:stretch/>
        </p:blipFill>
        <p:spPr>
          <a:xfrm>
            <a:off x="2379950" y="1115114"/>
            <a:ext cx="4384100" cy="29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354100" y="41071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parafraseando</a:t>
            </a:r>
            <a:r>
              <a:rPr lang="pt-BR" sz="1100">
                <a:solidFill>
                  <a:schemeClr val="dk2"/>
                </a:solidFill>
              </a:rPr>
              <a:t> o grande pernalonga: fim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ChatGPT Image Aug 4, 2025, 03_04_04 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471411" y="1176928"/>
            <a:ext cx="2773200" cy="277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61" name="Google Shape;61;p1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9120" y="4179362"/>
            <a:ext cx="374975" cy="3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1812" y="4179388"/>
            <a:ext cx="374975" cy="3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0399" y="4164837"/>
            <a:ext cx="404050" cy="4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hlinkClick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4357" y="4179386"/>
            <a:ext cx="374975" cy="3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87020" y="4179663"/>
            <a:ext cx="374400" cy="3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265500" y="445025"/>
            <a:ext cx="4025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highlight>
                  <a:srgbClr val="D9EAD3"/>
                </a:highlight>
              </a:rPr>
              <a:t>quem sou eu?</a:t>
            </a:r>
            <a:endParaRPr sz="2500">
              <a:highlight>
                <a:srgbClr val="D9EAD3"/>
              </a:highlight>
            </a:endParaRPr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265500" y="1152475"/>
            <a:ext cx="402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</a:t>
            </a:r>
            <a:r>
              <a:rPr lang="pt-BR"/>
              <a:t>édio + técnico em informática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técnico em 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</a:t>
            </a:r>
            <a:r>
              <a:rPr lang="pt-BR"/>
              <a:t>acharelado em sistemas de informação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MV (+3.5 anos) ~ 2022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PL-SQL | Oracle | 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Nubank (+3.5 anos) ~ atual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Clojure | "Flutter"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comunidades de incentivo/apoio às mulheres em STEAM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PyLadies, Women Techmakers…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música, jogos, livros, doces e papelaria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433745" y="500525"/>
            <a:ext cx="28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 strike="sngStrike">
                <a:solidFill>
                  <a:schemeClr val="dk2"/>
                </a:solidFill>
              </a:rPr>
              <a:t>Nelkisa</a:t>
            </a:r>
            <a:r>
              <a:rPr lang="pt-BR" sz="1800">
                <a:solidFill>
                  <a:schemeClr val="dk2"/>
                </a:solidFill>
              </a:rPr>
              <a:t> Gabriela Matias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funcional </a:t>
            </a:r>
            <a:r>
              <a:rPr lang="pt-BR"/>
              <a:t>é um </a:t>
            </a:r>
            <a:r>
              <a:rPr lang="pt-BR">
                <a:highlight>
                  <a:srgbClr val="D9EAD3"/>
                </a:highlight>
              </a:rPr>
              <a:t>paradigma</a:t>
            </a:r>
            <a:r>
              <a:rPr lang="pt-BR"/>
              <a:t> de programação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highlight>
                  <a:srgbClr val="D9EAD3"/>
                </a:highlight>
              </a:rPr>
              <a:t>paradigma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Algo que serve de exemplo geral ou de modelo</a:t>
            </a:r>
            <a:r>
              <a:rPr baseline="30000" lang="pt-BR"/>
              <a:t>1</a:t>
            </a:r>
            <a:endParaRPr baseline="30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[Gramática] Conjunto das formas que servem de modelo de derivação ou de flexão</a:t>
            </a:r>
            <a:r>
              <a:rPr baseline="30000" lang="pt-BR"/>
              <a:t>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modo que usamos para fazer algo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aplicado à programação, é o método que vamos usar para escrever nosso código</a:t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354100" y="410717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pt-BR" sz="1100">
                <a:solidFill>
                  <a:schemeClr val="dk2"/>
                </a:solidFill>
              </a:rPr>
              <a:t>"paradigma", in Dicionário Priberam da Língua Portuguesa [em linha], 2008-2025, https://dicionario.priberam.org/paradigma.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</a:t>
            </a:r>
            <a:r>
              <a:rPr lang="pt-BR"/>
              <a:t>é </a:t>
            </a:r>
            <a:r>
              <a:rPr lang="pt-BR">
                <a:highlight>
                  <a:srgbClr val="D9EAD3"/>
                </a:highlight>
              </a:rPr>
              <a:t>método/modelo</a:t>
            </a:r>
            <a:r>
              <a:rPr lang="pt-BR"/>
              <a:t> então </a:t>
            </a:r>
            <a:r>
              <a:rPr lang="pt-BR"/>
              <a:t>existe mais de um?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existem paradigmas diferentes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programa</a:t>
            </a:r>
            <a:r>
              <a:rPr lang="pt-BR"/>
              <a:t>ção </a:t>
            </a:r>
            <a:r>
              <a:rPr lang="pt-BR">
                <a:highlight>
                  <a:srgbClr val="D9EAD3"/>
                </a:highlight>
              </a:rPr>
              <a:t>imperativa</a:t>
            </a:r>
            <a:r>
              <a:rPr lang="pt-BR"/>
              <a:t>, programação </a:t>
            </a:r>
            <a:r>
              <a:rPr lang="pt-BR">
                <a:highlight>
                  <a:srgbClr val="D9EAD3"/>
                </a:highlight>
              </a:rPr>
              <a:t>declarativa</a:t>
            </a:r>
            <a:r>
              <a:rPr lang="pt-BR"/>
              <a:t>, programação orientada a objetos, programação funcional…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</a:t>
            </a:r>
            <a:r>
              <a:rPr lang="pt-BR"/>
              <a:t>ção</a:t>
            </a:r>
            <a:r>
              <a:rPr lang="pt-BR"/>
              <a:t> </a:t>
            </a:r>
            <a:r>
              <a:rPr lang="pt-BR">
                <a:highlight>
                  <a:srgbClr val="D9EAD3"/>
                </a:highlight>
              </a:rPr>
              <a:t>imperativa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o paradigma "mais famoso" da programação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códigos são escritos como uma lista de ações ou comandos que vão ser executados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são como ordens dadas à máquina, por isso o nome "imperativo"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 de linguagens: C, PHP, Python…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</a:t>
            </a:r>
            <a:r>
              <a:rPr lang="pt-BR">
                <a:highlight>
                  <a:srgbClr val="D9EAD3"/>
                </a:highlight>
              </a:rPr>
              <a:t>orientada a objetos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criamos uma estrutura de campos (atributos) e eles pertencem a um elemento (objeto)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objeto pode realizar ações (procedimentos) que chamamos de métodos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imagine um carro, ele é nosso objeto, a porta, cor e outras características são os atributos e as aç</a:t>
            </a:r>
            <a:r>
              <a:rPr lang="pt-BR"/>
              <a:t>ões</a:t>
            </a:r>
            <a:r>
              <a:rPr lang="pt-BR"/>
              <a:t> do nosso carro é por exemplo abrir/fechar a porta, mudar a cor…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mudar a </a:t>
            </a:r>
            <a:r>
              <a:rPr lang="pt-BR">
                <a:highlight>
                  <a:srgbClr val="D9EAD3"/>
                </a:highlight>
              </a:rPr>
              <a:t>cor</a:t>
            </a:r>
            <a:endParaRPr>
              <a:highlight>
                <a:srgbClr val="D9EAD3"/>
              </a:highlight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com esse exemplo a gente já entende que uma das características desse paradigma, é que a ação realizada pode acessar e/ou mudar os campos de dados do objeto com o qual ele é associado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ao chamar o procedimento de mudar a cor, vamos ter uma alteração no estado/valor do atributo cor</a:t>
            </a:r>
            <a:endParaRPr sz="1800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exemplos de linguagens: Java, PHP, Python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75" y="2571750"/>
            <a:ext cx="2937000" cy="227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450" y="298725"/>
            <a:ext cx="2937001" cy="2273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0"/>
          <p:cNvCxnSpPr>
            <a:stCxn id="106" idx="3"/>
            <a:endCxn id="105" idx="0"/>
          </p:cNvCxnSpPr>
          <p:nvPr/>
        </p:nvCxnSpPr>
        <p:spPr>
          <a:xfrm>
            <a:off x="6478451" y="1435233"/>
            <a:ext cx="925500" cy="113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oxente, PHP e Python são </a:t>
            </a:r>
            <a:r>
              <a:rPr lang="pt-BR">
                <a:highlight>
                  <a:srgbClr val="D9EAD3"/>
                </a:highlight>
              </a:rPr>
              <a:t>as duas coisas</a:t>
            </a:r>
            <a:r>
              <a:rPr lang="pt-BR"/>
              <a:t>?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dito no início, o </a:t>
            </a:r>
            <a:r>
              <a:rPr lang="pt-BR"/>
              <a:t>paradigma</a:t>
            </a:r>
            <a:r>
              <a:rPr lang="pt-BR"/>
              <a:t> é "só o jeito que a gente vai criar nosso código"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cada situação tem uma uma escolha ideal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