
<file path=[Content_Types].xml><?xml version="1.0" encoding="utf-8"?>
<Types xmlns="http://schemas.openxmlformats.org/package/2006/content-types">
  <Default Extension="gif" ContentType="image/gif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141" y="3611143"/>
            <a:ext cx="17677716" cy="1640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600" b="1" i="0">
                <a:solidFill>
                  <a:srgbClr val="3775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4996" y="5596491"/>
            <a:ext cx="17678006" cy="1270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EFEFE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073734"/>
            <a:ext cx="16256000" cy="1137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4088648"/>
            <a:ext cx="16256000" cy="299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11059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B</a:t>
            </a:r>
            <a:r>
              <a:rPr spc="-275" dirty="0"/>
              <a:t>a</a:t>
            </a:r>
            <a:r>
              <a:rPr spc="-100" dirty="0"/>
              <a:t>n</a:t>
            </a:r>
            <a:r>
              <a:rPr spc="480" dirty="0"/>
              <a:t>c</a:t>
            </a:r>
            <a:r>
              <a:rPr spc="-50" dirty="0"/>
              <a:t>o</a:t>
            </a:r>
            <a:r>
              <a:rPr spc="-1135" dirty="0"/>
              <a:t> </a:t>
            </a:r>
            <a:r>
              <a:rPr spc="280" dirty="0"/>
              <a:t>d</a:t>
            </a:r>
            <a:r>
              <a:rPr spc="-65" dirty="0"/>
              <a:t>e</a:t>
            </a:r>
            <a:r>
              <a:rPr spc="-1135" dirty="0"/>
              <a:t> </a:t>
            </a:r>
            <a:r>
              <a:rPr spc="-200" dirty="0"/>
              <a:t>D</a:t>
            </a:r>
            <a:r>
              <a:rPr spc="-275" dirty="0"/>
              <a:t>a</a:t>
            </a:r>
            <a:r>
              <a:rPr spc="280" dirty="0"/>
              <a:t>d</a:t>
            </a:r>
            <a:r>
              <a:rPr spc="-50" dirty="0"/>
              <a:t>o</a:t>
            </a:r>
            <a:r>
              <a:rPr spc="-40" dirty="0"/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00775" marR="5080" indent="-1551305">
              <a:lnSpc>
                <a:spcPct val="116700"/>
              </a:lnSpc>
              <a:spcBef>
                <a:spcPts val="90"/>
              </a:spcBef>
            </a:pPr>
            <a:r>
              <a:rPr spc="114" dirty="0"/>
              <a:t>Grupo</a:t>
            </a:r>
            <a:r>
              <a:rPr spc="-335" dirty="0"/>
              <a:t> </a:t>
            </a:r>
            <a:r>
              <a:rPr spc="135" dirty="0"/>
              <a:t>1</a:t>
            </a:r>
            <a:r>
              <a:rPr spc="-330" dirty="0"/>
              <a:t> </a:t>
            </a:r>
            <a:r>
              <a:rPr spc="-305" dirty="0"/>
              <a:t>-</a:t>
            </a:r>
            <a:r>
              <a:rPr spc="-335" dirty="0"/>
              <a:t> </a:t>
            </a:r>
            <a:r>
              <a:rPr spc="25" dirty="0"/>
              <a:t>Arthur</a:t>
            </a:r>
            <a:r>
              <a:rPr spc="-330" dirty="0"/>
              <a:t> </a:t>
            </a:r>
            <a:r>
              <a:rPr spc="35" dirty="0"/>
              <a:t>Souza,</a:t>
            </a:r>
            <a:r>
              <a:rPr spc="-335" dirty="0"/>
              <a:t> </a:t>
            </a:r>
            <a:r>
              <a:rPr spc="100" dirty="0"/>
              <a:t>David</a:t>
            </a:r>
            <a:r>
              <a:rPr spc="-330" dirty="0"/>
              <a:t> </a:t>
            </a:r>
            <a:r>
              <a:rPr spc="5" dirty="0"/>
              <a:t>Silva,</a:t>
            </a:r>
            <a:r>
              <a:rPr spc="-335" dirty="0"/>
              <a:t> </a:t>
            </a:r>
            <a:r>
              <a:rPr spc="114" dirty="0"/>
              <a:t>Douglas</a:t>
            </a:r>
            <a:r>
              <a:rPr spc="-330" dirty="0"/>
              <a:t> </a:t>
            </a:r>
            <a:r>
              <a:rPr spc="50" dirty="0"/>
              <a:t>Rocha,</a:t>
            </a:r>
            <a:r>
              <a:rPr spc="-335" dirty="0"/>
              <a:t> </a:t>
            </a:r>
            <a:r>
              <a:rPr spc="75" dirty="0"/>
              <a:t>Gabriel</a:t>
            </a:r>
            <a:r>
              <a:rPr spc="-330" dirty="0"/>
              <a:t> </a:t>
            </a:r>
            <a:r>
              <a:rPr spc="30" dirty="0"/>
              <a:t>Lima, </a:t>
            </a:r>
            <a:r>
              <a:rPr spc="-1080" dirty="0"/>
              <a:t> </a:t>
            </a:r>
            <a:r>
              <a:rPr spc="455" dirty="0"/>
              <a:t>J</a:t>
            </a:r>
            <a:r>
              <a:rPr spc="160" dirty="0"/>
              <a:t>o</a:t>
            </a:r>
            <a:r>
              <a:rPr spc="50" dirty="0"/>
              <a:t>s</a:t>
            </a:r>
            <a:r>
              <a:rPr spc="130" dirty="0"/>
              <a:t>u</a:t>
            </a:r>
            <a:r>
              <a:rPr spc="95" dirty="0"/>
              <a:t>é</a:t>
            </a:r>
            <a:r>
              <a:rPr spc="-335" dirty="0"/>
              <a:t> </a:t>
            </a:r>
            <a:r>
              <a:rPr spc="165" dirty="0"/>
              <a:t>G</a:t>
            </a:r>
            <a:r>
              <a:rPr spc="160" dirty="0"/>
              <a:t>o</a:t>
            </a:r>
            <a:r>
              <a:rPr spc="229" dirty="0"/>
              <a:t>d</a:t>
            </a:r>
            <a:r>
              <a:rPr spc="160" dirty="0"/>
              <a:t>o</a:t>
            </a:r>
            <a:r>
              <a:rPr spc="40" dirty="0"/>
              <a:t>i</a:t>
            </a:r>
            <a:r>
              <a:rPr spc="-285" dirty="0"/>
              <a:t>,</a:t>
            </a:r>
            <a:r>
              <a:rPr spc="-335" dirty="0"/>
              <a:t> </a:t>
            </a:r>
            <a:r>
              <a:rPr spc="455" dirty="0"/>
              <a:t>J</a:t>
            </a:r>
            <a:r>
              <a:rPr spc="130" dirty="0"/>
              <a:t>u</a:t>
            </a:r>
            <a:r>
              <a:rPr spc="30" dirty="0"/>
              <a:t>a</a:t>
            </a:r>
            <a:r>
              <a:rPr spc="140" dirty="0"/>
              <a:t>n</a:t>
            </a:r>
            <a:r>
              <a:rPr spc="-335" dirty="0"/>
              <a:t> </a:t>
            </a:r>
            <a:r>
              <a:rPr spc="5" dirty="0"/>
              <a:t>R</a:t>
            </a:r>
            <a:r>
              <a:rPr spc="160" dirty="0"/>
              <a:t>o</a:t>
            </a:r>
            <a:r>
              <a:rPr spc="245" dirty="0"/>
              <a:t>c</a:t>
            </a:r>
            <a:r>
              <a:rPr spc="135" dirty="0"/>
              <a:t>h</a:t>
            </a:r>
            <a:r>
              <a:rPr spc="30" dirty="0"/>
              <a:t>a</a:t>
            </a:r>
            <a:r>
              <a:rPr spc="-285" dirty="0"/>
              <a:t>,</a:t>
            </a:r>
            <a:r>
              <a:rPr spc="-335" dirty="0"/>
              <a:t> </a:t>
            </a:r>
            <a:r>
              <a:rPr spc="85" dirty="0"/>
              <a:t>K</a:t>
            </a:r>
            <a:r>
              <a:rPr spc="30" dirty="0"/>
              <a:t>a</a:t>
            </a:r>
            <a:r>
              <a:rPr spc="60" dirty="0"/>
              <a:t>y</a:t>
            </a:r>
            <a:r>
              <a:rPr spc="95" dirty="0"/>
              <a:t>k</a:t>
            </a:r>
            <a:r>
              <a:rPr spc="65" dirty="0"/>
              <a:t>y</a:t>
            </a:r>
            <a:r>
              <a:rPr spc="-335" dirty="0"/>
              <a:t> </a:t>
            </a:r>
            <a:r>
              <a:rPr spc="100" dirty="0"/>
              <a:t>V</a:t>
            </a:r>
            <a:r>
              <a:rPr spc="40" dirty="0"/>
              <a:t>i</a:t>
            </a:r>
            <a:r>
              <a:rPr spc="90" dirty="0"/>
              <a:t>e</a:t>
            </a:r>
            <a:r>
              <a:rPr spc="40" dirty="0"/>
              <a:t>i</a:t>
            </a:r>
            <a:r>
              <a:rPr spc="-100" dirty="0"/>
              <a:t>r</a:t>
            </a:r>
            <a:r>
              <a:rPr spc="30" dirty="0"/>
              <a:t>a</a:t>
            </a:r>
            <a:r>
              <a:rPr spc="-285" dirty="0"/>
              <a:t>,</a:t>
            </a:r>
            <a:r>
              <a:rPr spc="-335" dirty="0"/>
              <a:t> </a:t>
            </a:r>
            <a:r>
              <a:rPr spc="280" dirty="0"/>
              <a:t>L</a:t>
            </a:r>
            <a:r>
              <a:rPr spc="160" dirty="0"/>
              <a:t>o</a:t>
            </a:r>
            <a:r>
              <a:rPr spc="-100" dirty="0"/>
              <a:t>rr</a:t>
            </a:r>
            <a:r>
              <a:rPr spc="30" dirty="0"/>
              <a:t>a</a:t>
            </a:r>
            <a:r>
              <a:rPr spc="60" dirty="0"/>
              <a:t>y</a:t>
            </a:r>
            <a:r>
              <a:rPr spc="135" dirty="0"/>
              <a:t>n</a:t>
            </a:r>
            <a:r>
              <a:rPr spc="95" dirty="0"/>
              <a:t>e</a:t>
            </a:r>
            <a:r>
              <a:rPr spc="-335" dirty="0"/>
              <a:t> </a:t>
            </a:r>
            <a:r>
              <a:rPr spc="165" dirty="0"/>
              <a:t>G</a:t>
            </a:r>
            <a:r>
              <a:rPr spc="160" dirty="0"/>
              <a:t>o</a:t>
            </a:r>
            <a:r>
              <a:rPr spc="75" dirty="0"/>
              <a:t>m</a:t>
            </a:r>
            <a:r>
              <a:rPr spc="90" dirty="0"/>
              <a:t>e</a:t>
            </a:r>
            <a:r>
              <a:rPr spc="50" dirty="0"/>
              <a:t>s</a:t>
            </a:r>
            <a:r>
              <a:rPr spc="-285" dirty="0"/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6646"/>
            <a:ext cx="7721600" cy="10250805"/>
            <a:chOff x="0" y="36646"/>
            <a:chExt cx="7721600" cy="10250805"/>
          </a:xfrm>
        </p:grpSpPr>
        <p:sp>
          <p:nvSpPr>
            <p:cNvPr id="5" name="object 5"/>
            <p:cNvSpPr/>
            <p:nvPr/>
          </p:nvSpPr>
          <p:spPr>
            <a:xfrm>
              <a:off x="0" y="3921327"/>
              <a:ext cx="7721600" cy="6365875"/>
            </a:xfrm>
            <a:custGeom>
              <a:avLst/>
              <a:gdLst/>
              <a:ahLst/>
              <a:cxnLst/>
              <a:rect l="l" t="t" r="r" b="b"/>
              <a:pathLst>
                <a:path w="7721600" h="6365875">
                  <a:moveTo>
                    <a:pt x="845921" y="6365672"/>
                  </a:moveTo>
                  <a:lnTo>
                    <a:pt x="0" y="5668238"/>
                  </a:lnTo>
                  <a:lnTo>
                    <a:pt x="0" y="6365672"/>
                  </a:lnTo>
                  <a:lnTo>
                    <a:pt x="845921" y="6365672"/>
                  </a:lnTo>
                  <a:close/>
                </a:path>
                <a:path w="7721600" h="6365875">
                  <a:moveTo>
                    <a:pt x="2565235" y="6365672"/>
                  </a:moveTo>
                  <a:lnTo>
                    <a:pt x="0" y="4250741"/>
                  </a:lnTo>
                  <a:lnTo>
                    <a:pt x="0" y="4955959"/>
                  </a:lnTo>
                  <a:lnTo>
                    <a:pt x="1709851" y="6365672"/>
                  </a:lnTo>
                  <a:lnTo>
                    <a:pt x="2565235" y="6365672"/>
                  </a:lnTo>
                  <a:close/>
                </a:path>
                <a:path w="7721600" h="6365875">
                  <a:moveTo>
                    <a:pt x="4288815" y="6365672"/>
                  </a:moveTo>
                  <a:lnTo>
                    <a:pt x="0" y="2829712"/>
                  </a:lnTo>
                  <a:lnTo>
                    <a:pt x="0" y="3534930"/>
                  </a:lnTo>
                  <a:lnTo>
                    <a:pt x="3433432" y="6365672"/>
                  </a:lnTo>
                  <a:lnTo>
                    <a:pt x="4288815" y="6365672"/>
                  </a:lnTo>
                  <a:close/>
                </a:path>
                <a:path w="7721600" h="6365875">
                  <a:moveTo>
                    <a:pt x="6012396" y="6365672"/>
                  </a:moveTo>
                  <a:lnTo>
                    <a:pt x="0" y="1408684"/>
                  </a:lnTo>
                  <a:lnTo>
                    <a:pt x="0" y="2113902"/>
                  </a:lnTo>
                  <a:lnTo>
                    <a:pt x="5157025" y="6365672"/>
                  </a:lnTo>
                  <a:lnTo>
                    <a:pt x="6012396" y="6365672"/>
                  </a:lnTo>
                  <a:close/>
                </a:path>
                <a:path w="7721600" h="6365875">
                  <a:moveTo>
                    <a:pt x="7721003" y="6365672"/>
                  </a:moveTo>
                  <a:lnTo>
                    <a:pt x="0" y="0"/>
                  </a:lnTo>
                  <a:lnTo>
                    <a:pt x="0" y="696404"/>
                  </a:lnTo>
                  <a:lnTo>
                    <a:pt x="6876326" y="6365672"/>
                  </a:lnTo>
                  <a:lnTo>
                    <a:pt x="7721003" y="636567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6" y="36646"/>
              <a:ext cx="6743700" cy="6753225"/>
            </a:xfrm>
            <a:custGeom>
              <a:avLst/>
              <a:gdLst/>
              <a:ahLst/>
              <a:cxnLst/>
              <a:rect l="l" t="t" r="r" b="b"/>
              <a:pathLst>
                <a:path w="6743700" h="6753225">
                  <a:moveTo>
                    <a:pt x="0" y="6753170"/>
                  </a:moveTo>
                  <a:lnTo>
                    <a:pt x="0" y="0"/>
                  </a:lnTo>
                  <a:lnTo>
                    <a:pt x="6743699" y="0"/>
                  </a:lnTo>
                  <a:lnTo>
                    <a:pt x="0" y="6753170"/>
                  </a:lnTo>
                  <a:close/>
                </a:path>
              </a:pathLst>
            </a:custGeom>
            <a:solidFill>
              <a:srgbClr val="1337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8514" y="1562135"/>
            <a:ext cx="13230224" cy="76961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7400" y="655853"/>
            <a:ext cx="24085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300" spc="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1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1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Ó</a:t>
            </a:r>
            <a:r>
              <a:rPr sz="2300" spc="9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300" spc="-25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00" spc="2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240" y="1280185"/>
            <a:ext cx="15973424" cy="7724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49870" y="655848"/>
            <a:ext cx="223139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MODELO FÍSICO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1394" y="1663522"/>
            <a:ext cx="11601449" cy="6962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8388" y="655849"/>
            <a:ext cx="333247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A SINTAXE DOS SCRIPTS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370" y="655850"/>
            <a:ext cx="376999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9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9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00" spc="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300" spc="225" dirty="0">
                <a:solidFill>
                  <a:srgbClr val="FFFFFF"/>
                </a:solidFill>
                <a:latin typeface="Tahoma"/>
                <a:cs typeface="Tahoma"/>
              </a:rPr>
              <a:t>Ç</a:t>
            </a: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731" y="2426993"/>
            <a:ext cx="15836900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  <a:tabLst>
                <a:tab pos="864869" algn="l"/>
                <a:tab pos="1874520" algn="l"/>
                <a:tab pos="2254885" algn="l"/>
                <a:tab pos="3681729" algn="l"/>
                <a:tab pos="4427220" algn="l"/>
                <a:tab pos="5544185" algn="l"/>
                <a:tab pos="5929630" algn="l"/>
                <a:tab pos="7265670" algn="l"/>
                <a:tab pos="7645400" algn="l"/>
                <a:tab pos="9744710" algn="l"/>
                <a:tab pos="12101195" algn="l"/>
                <a:tab pos="13689965" algn="l"/>
                <a:tab pos="14839315" algn="l"/>
              </a:tabLst>
            </a:pPr>
            <a:r>
              <a:rPr sz="2550" spc="114" dirty="0"/>
              <a:t>P</a:t>
            </a:r>
            <a:r>
              <a:rPr sz="2550" spc="10" dirty="0"/>
              <a:t>a</a:t>
            </a:r>
            <a:r>
              <a:rPr sz="2550" spc="-85" dirty="0"/>
              <a:t>r</a:t>
            </a:r>
            <a:r>
              <a:rPr sz="2550" spc="15" dirty="0"/>
              <a:t>a</a:t>
            </a:r>
            <a:r>
              <a:rPr sz="2550" dirty="0"/>
              <a:t>	</a:t>
            </a:r>
            <a:r>
              <a:rPr sz="2550" spc="50" dirty="0"/>
              <a:t>e</a:t>
            </a:r>
            <a:r>
              <a:rPr sz="2550" spc="35" dirty="0"/>
              <a:t>v</a:t>
            </a:r>
            <a:r>
              <a:rPr sz="2550" spc="15" dirty="0"/>
              <a:t>i</a:t>
            </a:r>
            <a:r>
              <a:rPr sz="2550" spc="-60" dirty="0"/>
              <a:t>t</a:t>
            </a:r>
            <a:r>
              <a:rPr sz="2550" spc="10" dirty="0"/>
              <a:t>a</a:t>
            </a:r>
            <a:r>
              <a:rPr sz="2550" spc="-80" dirty="0"/>
              <a:t>r</a:t>
            </a:r>
            <a:r>
              <a:rPr sz="2550" dirty="0"/>
              <a:t>	</a:t>
            </a:r>
            <a:r>
              <a:rPr sz="2550" spc="15" dirty="0"/>
              <a:t>a</a:t>
            </a:r>
            <a:r>
              <a:rPr sz="2550" dirty="0"/>
              <a:t>	</a:t>
            </a:r>
            <a:r>
              <a:rPr sz="2550" spc="35" dirty="0"/>
              <a:t>v</a:t>
            </a:r>
            <a:r>
              <a:rPr sz="2550" spc="15" dirty="0"/>
              <a:t>i</a:t>
            </a:r>
            <a:r>
              <a:rPr sz="2550" spc="105" dirty="0"/>
              <a:t>o</a:t>
            </a:r>
            <a:r>
              <a:rPr sz="2550" spc="40" dirty="0"/>
              <a:t>l</a:t>
            </a:r>
            <a:r>
              <a:rPr sz="2550" spc="10" dirty="0"/>
              <a:t>a</a:t>
            </a:r>
            <a:r>
              <a:rPr sz="2550" spc="165" dirty="0"/>
              <a:t>ç</a:t>
            </a:r>
            <a:r>
              <a:rPr sz="2550" spc="10" dirty="0"/>
              <a:t>ã</a:t>
            </a:r>
            <a:r>
              <a:rPr sz="2550" spc="110" dirty="0"/>
              <a:t>o</a:t>
            </a:r>
            <a:r>
              <a:rPr sz="2550" dirty="0"/>
              <a:t>	</a:t>
            </a:r>
            <a:r>
              <a:rPr sz="2550" spc="155" dirty="0"/>
              <a:t>d</a:t>
            </a:r>
            <a:r>
              <a:rPr sz="2550" spc="105" dirty="0"/>
              <a:t>o</a:t>
            </a:r>
            <a:r>
              <a:rPr sz="2550" spc="30" dirty="0"/>
              <a:t>s</a:t>
            </a:r>
            <a:r>
              <a:rPr sz="2550" dirty="0"/>
              <a:t>	</a:t>
            </a:r>
            <a:r>
              <a:rPr sz="2550" spc="155" dirty="0"/>
              <a:t>d</a:t>
            </a:r>
            <a:r>
              <a:rPr sz="2550" spc="10" dirty="0"/>
              <a:t>a</a:t>
            </a:r>
            <a:r>
              <a:rPr sz="2550" spc="155" dirty="0"/>
              <a:t>d</a:t>
            </a:r>
            <a:r>
              <a:rPr sz="2550" spc="105" dirty="0"/>
              <a:t>o</a:t>
            </a:r>
            <a:r>
              <a:rPr sz="2550" spc="30" dirty="0"/>
              <a:t>s</a:t>
            </a:r>
            <a:r>
              <a:rPr sz="2550" dirty="0"/>
              <a:t>	</a:t>
            </a:r>
            <a:r>
              <a:rPr sz="2550" spc="55" dirty="0"/>
              <a:t>e</a:t>
            </a:r>
            <a:r>
              <a:rPr sz="2550" dirty="0"/>
              <a:t>	</a:t>
            </a:r>
            <a:r>
              <a:rPr sz="2550" spc="155" dirty="0"/>
              <a:t>g</a:t>
            </a:r>
            <a:r>
              <a:rPr sz="2550" spc="10" dirty="0"/>
              <a:t>a</a:t>
            </a:r>
            <a:r>
              <a:rPr sz="2550" spc="-85" dirty="0"/>
              <a:t>r</a:t>
            </a:r>
            <a:r>
              <a:rPr sz="2550" spc="10" dirty="0"/>
              <a:t>a</a:t>
            </a:r>
            <a:r>
              <a:rPr sz="2550" spc="85" dirty="0"/>
              <a:t>n</a:t>
            </a:r>
            <a:r>
              <a:rPr sz="2550" spc="-60" dirty="0"/>
              <a:t>t</a:t>
            </a:r>
            <a:r>
              <a:rPr sz="2550" spc="15" dirty="0"/>
              <a:t>i</a:t>
            </a:r>
            <a:r>
              <a:rPr sz="2550" spc="-80" dirty="0"/>
              <a:t>r</a:t>
            </a:r>
            <a:r>
              <a:rPr sz="2550" dirty="0"/>
              <a:t>	</a:t>
            </a:r>
            <a:r>
              <a:rPr sz="2550" spc="15" dirty="0"/>
              <a:t>a</a:t>
            </a:r>
            <a:r>
              <a:rPr sz="2550" dirty="0"/>
              <a:t>	</a:t>
            </a:r>
            <a:r>
              <a:rPr sz="2550" spc="165" dirty="0"/>
              <a:t>c</a:t>
            </a:r>
            <a:r>
              <a:rPr sz="2550" spc="105" dirty="0"/>
              <a:t>o</a:t>
            </a:r>
            <a:r>
              <a:rPr sz="2550" spc="85" dirty="0"/>
              <a:t>n</a:t>
            </a:r>
            <a:r>
              <a:rPr sz="2550" spc="25" dirty="0"/>
              <a:t>s</a:t>
            </a:r>
            <a:r>
              <a:rPr sz="2550" spc="15" dirty="0"/>
              <a:t>i</a:t>
            </a:r>
            <a:r>
              <a:rPr sz="2550" spc="25" dirty="0"/>
              <a:t>s</a:t>
            </a:r>
            <a:r>
              <a:rPr sz="2550" spc="-60" dirty="0"/>
              <a:t>t</a:t>
            </a:r>
            <a:r>
              <a:rPr sz="2550" spc="50" dirty="0"/>
              <a:t>ê</a:t>
            </a:r>
            <a:r>
              <a:rPr sz="2550" spc="85" dirty="0"/>
              <a:t>n</a:t>
            </a:r>
            <a:r>
              <a:rPr sz="2550" spc="165" dirty="0"/>
              <a:t>c</a:t>
            </a:r>
            <a:r>
              <a:rPr sz="2550" spc="15" dirty="0"/>
              <a:t>i</a:t>
            </a:r>
            <a:r>
              <a:rPr sz="2550" spc="10" dirty="0"/>
              <a:t>a</a:t>
            </a:r>
            <a:r>
              <a:rPr sz="2550" spc="-215" dirty="0"/>
              <a:t>,</a:t>
            </a:r>
            <a:r>
              <a:rPr sz="2550" dirty="0"/>
              <a:t>	</a:t>
            </a:r>
            <a:r>
              <a:rPr sz="2550" spc="165" dirty="0"/>
              <a:t>c</a:t>
            </a:r>
            <a:r>
              <a:rPr sz="2550" spc="105" dirty="0"/>
              <a:t>o</a:t>
            </a:r>
            <a:r>
              <a:rPr sz="2550" spc="85" dirty="0"/>
              <a:t>n</a:t>
            </a:r>
            <a:r>
              <a:rPr sz="2550" spc="-80" dirty="0"/>
              <a:t>f</a:t>
            </a:r>
            <a:r>
              <a:rPr sz="2550" spc="15" dirty="0"/>
              <a:t>i</a:t>
            </a:r>
            <a:r>
              <a:rPr sz="2550" spc="10" dirty="0"/>
              <a:t>a</a:t>
            </a:r>
            <a:r>
              <a:rPr sz="2550" spc="145" dirty="0"/>
              <a:t>b</a:t>
            </a:r>
            <a:r>
              <a:rPr sz="2550" spc="15" dirty="0"/>
              <a:t>i</a:t>
            </a:r>
            <a:r>
              <a:rPr sz="2550" spc="40" dirty="0"/>
              <a:t>l</a:t>
            </a:r>
            <a:r>
              <a:rPr sz="2550" spc="15" dirty="0"/>
              <a:t>i</a:t>
            </a:r>
            <a:r>
              <a:rPr sz="2550" spc="155" dirty="0"/>
              <a:t>d</a:t>
            </a:r>
            <a:r>
              <a:rPr sz="2550" spc="10" dirty="0"/>
              <a:t>a</a:t>
            </a:r>
            <a:r>
              <a:rPr sz="2550" spc="155" dirty="0"/>
              <a:t>d</a:t>
            </a:r>
            <a:r>
              <a:rPr sz="2550" spc="50" dirty="0"/>
              <a:t>e</a:t>
            </a:r>
            <a:r>
              <a:rPr sz="2550" spc="-215" dirty="0"/>
              <a:t>,</a:t>
            </a:r>
            <a:r>
              <a:rPr sz="2550" dirty="0"/>
              <a:t>	</a:t>
            </a:r>
            <a:r>
              <a:rPr sz="2550" spc="145" dirty="0"/>
              <a:t>p</a:t>
            </a:r>
            <a:r>
              <a:rPr sz="2550" spc="105" dirty="0"/>
              <a:t>o</a:t>
            </a:r>
            <a:r>
              <a:rPr sz="2550" spc="155" dirty="0"/>
              <a:t>d</a:t>
            </a:r>
            <a:r>
              <a:rPr sz="2550" spc="50" dirty="0"/>
              <a:t>e</a:t>
            </a:r>
            <a:r>
              <a:rPr sz="2550" spc="35" dirty="0"/>
              <a:t>m</a:t>
            </a:r>
            <a:r>
              <a:rPr sz="2550" spc="105" dirty="0"/>
              <a:t>o</a:t>
            </a:r>
            <a:r>
              <a:rPr sz="2550" spc="30" dirty="0"/>
              <a:t>s</a:t>
            </a:r>
            <a:r>
              <a:rPr sz="2550" dirty="0"/>
              <a:t>	</a:t>
            </a:r>
            <a:r>
              <a:rPr sz="2550" spc="10" dirty="0"/>
              <a:t>a</a:t>
            </a:r>
            <a:r>
              <a:rPr sz="2550" spc="155" dirty="0"/>
              <a:t>d</a:t>
            </a:r>
            <a:r>
              <a:rPr sz="2550" spc="105" dirty="0"/>
              <a:t>o</a:t>
            </a:r>
            <a:r>
              <a:rPr sz="2550" spc="-60" dirty="0"/>
              <a:t>t</a:t>
            </a:r>
            <a:r>
              <a:rPr sz="2550" spc="10" dirty="0"/>
              <a:t>a</a:t>
            </a:r>
            <a:r>
              <a:rPr sz="2550" spc="-80" dirty="0"/>
              <a:t>r</a:t>
            </a:r>
            <a:r>
              <a:rPr sz="2550" dirty="0"/>
              <a:t>	</a:t>
            </a:r>
            <a:r>
              <a:rPr sz="2550" spc="10" dirty="0"/>
              <a:t>a</a:t>
            </a:r>
            <a:r>
              <a:rPr sz="2550" spc="40" dirty="0"/>
              <a:t>l</a:t>
            </a:r>
            <a:r>
              <a:rPr sz="2550" spc="155" dirty="0"/>
              <a:t>g</a:t>
            </a:r>
            <a:r>
              <a:rPr sz="2550" spc="80" dirty="0"/>
              <a:t>u</a:t>
            </a:r>
            <a:r>
              <a:rPr sz="2550" spc="85" dirty="0"/>
              <a:t>n</a:t>
            </a:r>
            <a:r>
              <a:rPr sz="2550" spc="25" dirty="0"/>
              <a:t>s  </a:t>
            </a:r>
            <a:r>
              <a:rPr sz="2550" spc="55" dirty="0"/>
              <a:t>mecanismos</a:t>
            </a:r>
            <a:r>
              <a:rPr sz="2550" spc="-250" dirty="0"/>
              <a:t> </a:t>
            </a:r>
            <a:r>
              <a:rPr sz="2550" spc="105" dirty="0"/>
              <a:t>de</a:t>
            </a:r>
            <a:r>
              <a:rPr sz="2550" spc="-250" dirty="0"/>
              <a:t> </a:t>
            </a:r>
            <a:r>
              <a:rPr sz="2550" spc="55" dirty="0"/>
              <a:t>segurança</a:t>
            </a:r>
            <a:r>
              <a:rPr sz="2550" spc="-250" dirty="0"/>
              <a:t> </a:t>
            </a:r>
            <a:r>
              <a:rPr sz="2550" spc="10" dirty="0"/>
              <a:t>entre</a:t>
            </a:r>
            <a:r>
              <a:rPr sz="2550" spc="-250" dirty="0"/>
              <a:t> </a:t>
            </a:r>
            <a:r>
              <a:rPr sz="2550" spc="35" dirty="0"/>
              <a:t>esses</a:t>
            </a:r>
            <a:r>
              <a:rPr sz="2550" spc="-250" dirty="0"/>
              <a:t> </a:t>
            </a:r>
            <a:r>
              <a:rPr sz="2550" spc="55" dirty="0"/>
              <a:t>mecanismos</a:t>
            </a:r>
            <a:r>
              <a:rPr sz="2550" spc="-245" dirty="0"/>
              <a:t> </a:t>
            </a:r>
            <a:r>
              <a:rPr sz="2550" spc="90" dirty="0"/>
              <a:t>podemos</a:t>
            </a:r>
            <a:r>
              <a:rPr sz="2550" spc="-250" dirty="0"/>
              <a:t> </a:t>
            </a:r>
            <a:r>
              <a:rPr sz="2550" spc="-10" dirty="0"/>
              <a:t>destacar:</a:t>
            </a:r>
            <a:endParaRPr sz="2550"/>
          </a:p>
        </p:txBody>
      </p:sp>
      <p:sp>
        <p:nvSpPr>
          <p:cNvPr id="4" name="object 4"/>
          <p:cNvSpPr txBox="1"/>
          <p:nvPr/>
        </p:nvSpPr>
        <p:spPr>
          <a:xfrm>
            <a:off x="1222730" y="3715912"/>
            <a:ext cx="8149869" cy="3635611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3600" b="1" dirty="0">
                <a:solidFill>
                  <a:srgbClr val="FFFFFF"/>
                </a:solidFill>
                <a:latin typeface="Tahoma"/>
                <a:cs typeface="Tahoma"/>
              </a:rPr>
              <a:t>Mecanismo de controle físicos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550" dirty="0">
                <a:solidFill>
                  <a:srgbClr val="FFFFFF"/>
                </a:solidFill>
                <a:latin typeface="Tahoma"/>
                <a:cs typeface="Tahoma"/>
              </a:rPr>
              <a:t>·Portas /trancas/paredes/blindagem/etc..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Tahoma"/>
                <a:cs typeface="Tahoma"/>
              </a:rPr>
              <a:t>Mecanismos de controles lógicos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550" dirty="0">
                <a:solidFill>
                  <a:srgbClr val="FFFFFF"/>
                </a:solidFill>
                <a:latin typeface="Tahoma"/>
                <a:cs typeface="Tahoma"/>
              </a:rPr>
              <a:t>·Criptografia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550" dirty="0">
                <a:solidFill>
                  <a:srgbClr val="FFFFFF"/>
                </a:solidFill>
                <a:latin typeface="Tahoma"/>
                <a:cs typeface="Tahoma"/>
              </a:rPr>
              <a:t>·Assinatura digital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550" dirty="0">
                <a:solidFill>
                  <a:srgbClr val="FFFFFF"/>
                </a:solidFill>
                <a:latin typeface="Tahoma"/>
                <a:cs typeface="Tahoma"/>
              </a:rPr>
              <a:t>·Controle de acesso e etc...</a:t>
            </a:r>
            <a:endParaRPr sz="2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370" y="655850"/>
            <a:ext cx="376999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9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9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00" spc="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300" spc="225" dirty="0">
                <a:solidFill>
                  <a:srgbClr val="FFFFFF"/>
                </a:solidFill>
                <a:latin typeface="Tahoma"/>
                <a:cs typeface="Tahoma"/>
              </a:rPr>
              <a:t>Ç</a:t>
            </a: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011561"/>
            <a:ext cx="6451600" cy="5148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50" b="1" dirty="0">
                <a:latin typeface="Tahoma"/>
                <a:cs typeface="Tahoma"/>
              </a:rPr>
              <a:t>Auditoria de banco de dados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4088648"/>
            <a:ext cx="16250919" cy="29972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35"/>
              </a:spcBef>
            </a:pPr>
            <a:r>
              <a:rPr sz="2800" spc="70" dirty="0">
                <a:solidFill>
                  <a:srgbClr val="FFFFFF"/>
                </a:solidFill>
                <a:latin typeface="Tahoma"/>
                <a:cs typeface="Tahoma"/>
              </a:rPr>
              <a:t>Um</a:t>
            </a:r>
            <a:r>
              <a:rPr sz="28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ahoma"/>
                <a:cs typeface="Tahoma"/>
              </a:rPr>
              <a:t>conjunto</a:t>
            </a:r>
            <a:r>
              <a:rPr sz="28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8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ações</a:t>
            </a:r>
            <a:r>
              <a:rPr sz="28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28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verificar</a:t>
            </a:r>
            <a:r>
              <a:rPr sz="28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8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28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ahoma"/>
                <a:cs typeface="Tahoma"/>
              </a:rPr>
              <a:t>os</a:t>
            </a:r>
            <a:r>
              <a:rPr sz="28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FFFFFF"/>
                </a:solidFill>
                <a:latin typeface="Tahoma"/>
                <a:cs typeface="Tahoma"/>
              </a:rPr>
              <a:t>usuários</a:t>
            </a:r>
            <a:r>
              <a:rPr sz="28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ahoma"/>
                <a:cs typeface="Tahoma"/>
              </a:rPr>
              <a:t>estão</a:t>
            </a:r>
            <a:r>
              <a:rPr sz="28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fazendo.</a:t>
            </a:r>
            <a:endParaRPr sz="2800">
              <a:latin typeface="Tahoma"/>
              <a:cs typeface="Tahoma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70" dirty="0">
                <a:solidFill>
                  <a:srgbClr val="FFFFFF"/>
                </a:solidFill>
                <a:latin typeface="Tahoma"/>
                <a:cs typeface="Tahoma"/>
              </a:rPr>
              <a:t>Muitas </a:t>
            </a:r>
            <a:r>
              <a:rPr sz="2800" spc="50" dirty="0">
                <a:solidFill>
                  <a:srgbClr val="FFFFFF"/>
                </a:solidFill>
                <a:latin typeface="Tahoma"/>
                <a:cs typeface="Tahoma"/>
              </a:rPr>
              <a:t>empresas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fazem 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isso </a:t>
            </a:r>
            <a:r>
              <a:rPr sz="2800" spc="35" dirty="0">
                <a:solidFill>
                  <a:srgbClr val="FFFFFF"/>
                </a:solidFill>
                <a:latin typeface="Tahoma"/>
                <a:cs typeface="Tahoma"/>
              </a:rPr>
              <a:t>para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fins </a:t>
            </a:r>
            <a:r>
              <a:rPr sz="2800" spc="13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garantir </a:t>
            </a:r>
            <a:r>
              <a:rPr sz="2800" spc="40" dirty="0">
                <a:solidFill>
                  <a:srgbClr val="FFFFFF"/>
                </a:solidFill>
                <a:latin typeface="Tahoma"/>
                <a:cs typeface="Tahoma"/>
              </a:rPr>
              <a:t>segurança. </a:t>
            </a:r>
            <a:r>
              <a:rPr sz="2800" spc="85" dirty="0">
                <a:solidFill>
                  <a:srgbClr val="FFFFFF"/>
                </a:solidFill>
                <a:latin typeface="Tahoma"/>
                <a:cs typeface="Tahoma"/>
              </a:rPr>
              <a:t>É </a:t>
            </a:r>
            <a:r>
              <a:rPr sz="2800" spc="35" dirty="0">
                <a:solidFill>
                  <a:srgbClr val="FFFFFF"/>
                </a:solidFill>
                <a:latin typeface="Tahoma"/>
                <a:cs typeface="Tahoma"/>
              </a:rPr>
              <a:t>para 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garantir </a:t>
            </a:r>
            <a:r>
              <a:rPr sz="2800" spc="120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2800" spc="45" dirty="0">
                <a:solidFill>
                  <a:srgbClr val="FFFFFF"/>
                </a:solidFill>
                <a:latin typeface="Tahoma"/>
                <a:cs typeface="Tahoma"/>
              </a:rPr>
              <a:t>usuários </a:t>
            </a:r>
            <a:r>
              <a:rPr sz="2800" spc="85" dirty="0">
                <a:solidFill>
                  <a:srgbClr val="FFFFFF"/>
                </a:solidFill>
                <a:latin typeface="Tahoma"/>
                <a:cs typeface="Tahoma"/>
              </a:rPr>
              <a:t>não 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Tahoma"/>
                <a:cs typeface="Tahoma"/>
              </a:rPr>
              <a:t>autorizados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ahoma"/>
                <a:cs typeface="Tahoma"/>
              </a:rPr>
              <a:t>não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ahoma"/>
                <a:cs typeface="Tahoma"/>
              </a:rPr>
              <a:t>estão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ahoma"/>
                <a:cs typeface="Tahoma"/>
              </a:rPr>
              <a:t>acessando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uma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parte </a:t>
            </a:r>
            <a:r>
              <a:rPr sz="2800" spc="13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ahoma"/>
                <a:cs typeface="Tahoma"/>
              </a:rPr>
              <a:t>banco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ahoma"/>
                <a:cs typeface="Tahoma"/>
              </a:rPr>
              <a:t>dados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estrutura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principal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Tahoma"/>
                <a:cs typeface="Tahoma"/>
              </a:rPr>
              <a:t>não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é </a:t>
            </a:r>
            <a:r>
              <a:rPr sz="2800" spc="-8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Tahoma"/>
                <a:cs typeface="Tahoma"/>
              </a:rPr>
              <a:t>permitida.</a:t>
            </a:r>
            <a:endParaRPr sz="2800">
              <a:latin typeface="Tahoma"/>
              <a:cs typeface="Tahoma"/>
            </a:endParaRPr>
          </a:p>
          <a:p>
            <a:pPr marL="12700" marR="6350" algn="just">
              <a:lnSpc>
                <a:spcPct val="116100"/>
              </a:lnSpc>
            </a:pP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90% </a:t>
            </a:r>
            <a:r>
              <a:rPr sz="2800" spc="114" dirty="0">
                <a:solidFill>
                  <a:srgbClr val="FFFFFF"/>
                </a:solidFill>
                <a:latin typeface="Tahoma"/>
                <a:cs typeface="Tahoma"/>
              </a:rPr>
              <a:t>ou </a:t>
            </a:r>
            <a:r>
              <a:rPr sz="2800" spc="35" dirty="0">
                <a:solidFill>
                  <a:srgbClr val="FFFFFF"/>
                </a:solidFill>
                <a:latin typeface="Tahoma"/>
                <a:cs typeface="Tahoma"/>
              </a:rPr>
              <a:t>mais </a:t>
            </a:r>
            <a:r>
              <a:rPr sz="2800" spc="85" dirty="0">
                <a:solidFill>
                  <a:srgbClr val="FFFFFF"/>
                </a:solidFill>
                <a:latin typeface="Tahoma"/>
                <a:cs typeface="Tahoma"/>
              </a:rPr>
              <a:t>das </a:t>
            </a:r>
            <a:r>
              <a:rPr sz="2800" spc="55" dirty="0">
                <a:solidFill>
                  <a:srgbClr val="FFFFFF"/>
                </a:solidFill>
                <a:latin typeface="Tahoma"/>
                <a:cs typeface="Tahoma"/>
              </a:rPr>
              <a:t>informações </a:t>
            </a:r>
            <a:r>
              <a:rPr sz="2800" spc="45" dirty="0">
                <a:solidFill>
                  <a:srgbClr val="FFFFFF"/>
                </a:solidFill>
                <a:latin typeface="Tahoma"/>
                <a:cs typeface="Tahoma"/>
              </a:rPr>
              <a:t>críticas </a:t>
            </a:r>
            <a:r>
              <a:rPr sz="2800" spc="13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uma </a:t>
            </a:r>
            <a:r>
              <a:rPr sz="2800" spc="50" dirty="0">
                <a:solidFill>
                  <a:srgbClr val="FFFFFF"/>
                </a:solidFill>
                <a:latin typeface="Tahoma"/>
                <a:cs typeface="Tahoma"/>
              </a:rPr>
              <a:t>empresa </a:t>
            </a: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é </a:t>
            </a:r>
            <a:r>
              <a:rPr sz="2800" spc="50" dirty="0">
                <a:solidFill>
                  <a:srgbClr val="FFFFFF"/>
                </a:solidFill>
                <a:latin typeface="Tahoma"/>
                <a:cs typeface="Tahoma"/>
              </a:rPr>
              <a:t>mantida </a:t>
            </a:r>
            <a:r>
              <a:rPr sz="2800" spc="120" dirty="0">
                <a:solidFill>
                  <a:srgbClr val="FFFFFF"/>
                </a:solidFill>
                <a:latin typeface="Tahoma"/>
                <a:cs typeface="Tahoma"/>
              </a:rPr>
              <a:t>no </a:t>
            </a:r>
            <a:r>
              <a:rPr sz="2800" spc="125" dirty="0">
                <a:solidFill>
                  <a:srgbClr val="FFFFFF"/>
                </a:solidFill>
                <a:latin typeface="Tahoma"/>
                <a:cs typeface="Tahoma"/>
              </a:rPr>
              <a:t>banco </a:t>
            </a:r>
            <a:r>
              <a:rPr sz="2800" spc="130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2800" spc="55" dirty="0">
                <a:solidFill>
                  <a:srgbClr val="FFFFFF"/>
                </a:solidFill>
                <a:latin typeface="Tahoma"/>
                <a:cs typeface="Tahoma"/>
              </a:rPr>
              <a:t>dados. 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Por isso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ahoma"/>
                <a:cs typeface="Tahoma"/>
              </a:rPr>
              <a:t>auditoria</a:t>
            </a:r>
            <a:r>
              <a:rPr sz="28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28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FFFFFF"/>
                </a:solidFill>
                <a:latin typeface="Tahoma"/>
                <a:cs typeface="Tahoma"/>
              </a:rPr>
              <a:t>banco</a:t>
            </a:r>
            <a:r>
              <a:rPr sz="28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8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Tahoma"/>
                <a:cs typeface="Tahoma"/>
              </a:rPr>
              <a:t>dados</a:t>
            </a:r>
            <a:r>
              <a:rPr sz="28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28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0" dirty="0">
                <a:solidFill>
                  <a:srgbClr val="FFFFFF"/>
                </a:solidFill>
                <a:latin typeface="Tahoma"/>
                <a:cs typeface="Tahoma"/>
              </a:rPr>
              <a:t>tão</a:t>
            </a:r>
            <a:r>
              <a:rPr sz="28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FFFFFF"/>
                </a:solidFill>
                <a:latin typeface="Tahoma"/>
                <a:cs typeface="Tahoma"/>
              </a:rPr>
              <a:t>crucial</a:t>
            </a:r>
            <a:r>
              <a:rPr sz="28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28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Tahoma"/>
                <a:cs typeface="Tahoma"/>
              </a:rPr>
              <a:t>proteção</a:t>
            </a:r>
            <a:r>
              <a:rPr sz="28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28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ahoma"/>
                <a:cs typeface="Tahoma"/>
              </a:rPr>
              <a:t>segurança.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6540CAFB-80DC-F906-1AF3-019A340D9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82880"/>
            <a:ext cx="7086600" cy="992124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72A57858-BADB-7500-E3BE-68168BB31A48}"/>
              </a:ext>
            </a:extLst>
          </p:cNvPr>
          <p:cNvSpPr txBox="1"/>
          <p:nvPr/>
        </p:nvSpPr>
        <p:spPr>
          <a:xfrm>
            <a:off x="685800" y="419100"/>
            <a:ext cx="376999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9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9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00" spc="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300" spc="225" dirty="0">
                <a:solidFill>
                  <a:srgbClr val="FFFFFF"/>
                </a:solidFill>
                <a:latin typeface="Tahoma"/>
                <a:cs typeface="Tahoma"/>
              </a:rPr>
              <a:t>Ç</a:t>
            </a: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3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5198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765" y="655853"/>
            <a:ext cx="180086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20" dirty="0">
                <a:solidFill>
                  <a:srgbClr val="FFFFFF"/>
                </a:solidFill>
                <a:latin typeface="Tahoma"/>
                <a:cs typeface="Tahoma"/>
              </a:rPr>
              <a:t>CONCLUSÃO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835905"/>
            <a:ext cx="1625473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41045" algn="just">
              <a:lnSpc>
                <a:spcPct val="115399"/>
              </a:lnSpc>
              <a:spcBef>
                <a:spcPts val="95"/>
              </a:spcBef>
            </a:pPr>
            <a:r>
              <a:rPr sz="3250" spc="105" dirty="0"/>
              <a:t>O</a:t>
            </a:r>
            <a:r>
              <a:rPr sz="3250" spc="-170" dirty="0"/>
              <a:t> </a:t>
            </a:r>
            <a:r>
              <a:rPr sz="3250" spc="50" dirty="0"/>
              <a:t>trabalho</a:t>
            </a:r>
            <a:r>
              <a:rPr sz="3250" spc="-170" dirty="0"/>
              <a:t> </a:t>
            </a:r>
            <a:r>
              <a:rPr sz="3250" spc="35" dirty="0"/>
              <a:t>teve</a:t>
            </a:r>
            <a:r>
              <a:rPr sz="3250" spc="-170" dirty="0"/>
              <a:t> </a:t>
            </a:r>
            <a:r>
              <a:rPr sz="3250" spc="140" dirty="0"/>
              <a:t>como</a:t>
            </a:r>
            <a:r>
              <a:rPr sz="3250" spc="-165" dirty="0"/>
              <a:t> </a:t>
            </a:r>
            <a:r>
              <a:rPr sz="3250" spc="50" dirty="0"/>
              <a:t>objetivo</a:t>
            </a:r>
            <a:r>
              <a:rPr sz="3250" spc="-170" dirty="0"/>
              <a:t> </a:t>
            </a:r>
            <a:r>
              <a:rPr sz="3250" spc="25" dirty="0"/>
              <a:t>apresentar</a:t>
            </a:r>
            <a:r>
              <a:rPr sz="3250" spc="-170" dirty="0"/>
              <a:t> </a:t>
            </a:r>
            <a:r>
              <a:rPr sz="3250" spc="85" dirty="0"/>
              <a:t>um</a:t>
            </a:r>
            <a:r>
              <a:rPr sz="3250" spc="-165" dirty="0"/>
              <a:t> </a:t>
            </a:r>
            <a:r>
              <a:rPr sz="3250" spc="30" dirty="0"/>
              <a:t>projeto</a:t>
            </a:r>
            <a:r>
              <a:rPr sz="3250" spc="-170" dirty="0"/>
              <a:t> </a:t>
            </a:r>
            <a:r>
              <a:rPr sz="3250" spc="140" dirty="0"/>
              <a:t>de</a:t>
            </a:r>
            <a:r>
              <a:rPr sz="3250" spc="-170" dirty="0"/>
              <a:t> </a:t>
            </a:r>
            <a:r>
              <a:rPr sz="3250" spc="140" dirty="0"/>
              <a:t>banco</a:t>
            </a:r>
            <a:r>
              <a:rPr sz="3250" spc="-170" dirty="0"/>
              <a:t> </a:t>
            </a:r>
            <a:r>
              <a:rPr sz="3250" spc="140" dirty="0"/>
              <a:t>de</a:t>
            </a:r>
            <a:r>
              <a:rPr sz="3250" spc="-165" dirty="0"/>
              <a:t> </a:t>
            </a:r>
            <a:r>
              <a:rPr sz="3250" spc="125" dirty="0"/>
              <a:t>dados</a:t>
            </a:r>
            <a:r>
              <a:rPr sz="3250" spc="-170" dirty="0"/>
              <a:t> </a:t>
            </a:r>
            <a:r>
              <a:rPr sz="3250" spc="140" dirty="0"/>
              <a:t>com</a:t>
            </a:r>
            <a:r>
              <a:rPr sz="3250" spc="-170" dirty="0"/>
              <a:t> </a:t>
            </a:r>
            <a:r>
              <a:rPr sz="3250" spc="65" dirty="0"/>
              <a:t>uma </a:t>
            </a:r>
            <a:r>
              <a:rPr sz="3250" spc="-1005" dirty="0"/>
              <a:t> </a:t>
            </a:r>
            <a:r>
              <a:rPr sz="3250" spc="5" dirty="0"/>
              <a:t>estrutura</a:t>
            </a:r>
            <a:r>
              <a:rPr sz="3250" spc="-275" dirty="0"/>
              <a:t> </a:t>
            </a:r>
            <a:r>
              <a:rPr sz="3250" spc="85" dirty="0"/>
              <a:t>completa</a:t>
            </a:r>
            <a:r>
              <a:rPr sz="3250" spc="-275" dirty="0"/>
              <a:t> </a:t>
            </a:r>
            <a:r>
              <a:rPr sz="3250" spc="80" dirty="0"/>
              <a:t>e</a:t>
            </a:r>
            <a:r>
              <a:rPr sz="3250" spc="-275" dirty="0"/>
              <a:t> </a:t>
            </a:r>
            <a:r>
              <a:rPr sz="3250" dirty="0"/>
              <a:t>mostrar</a:t>
            </a:r>
            <a:r>
              <a:rPr sz="3250" spc="-275" dirty="0"/>
              <a:t> </a:t>
            </a:r>
            <a:r>
              <a:rPr sz="3250" spc="120" dirty="0"/>
              <a:t>cada</a:t>
            </a:r>
            <a:r>
              <a:rPr sz="3250" spc="-270" dirty="0"/>
              <a:t> </a:t>
            </a:r>
            <a:r>
              <a:rPr sz="3250" spc="65" dirty="0"/>
              <a:t>uma</a:t>
            </a:r>
            <a:r>
              <a:rPr sz="3250" spc="-275" dirty="0"/>
              <a:t> </a:t>
            </a:r>
            <a:r>
              <a:rPr sz="3250" spc="20" dirty="0"/>
              <a:t>delas.</a:t>
            </a:r>
            <a:r>
              <a:rPr sz="3250" spc="-275" dirty="0"/>
              <a:t> </a:t>
            </a:r>
            <a:r>
              <a:rPr sz="3250" spc="150" dirty="0"/>
              <a:t>Chegando</a:t>
            </a:r>
            <a:r>
              <a:rPr sz="3250" spc="-275" dirty="0"/>
              <a:t> </a:t>
            </a:r>
            <a:r>
              <a:rPr sz="3250" spc="85" dirty="0"/>
              <a:t>ao</a:t>
            </a:r>
            <a:r>
              <a:rPr sz="3250" spc="-275" dirty="0"/>
              <a:t> </a:t>
            </a:r>
            <a:r>
              <a:rPr sz="3250" spc="-70" dirty="0"/>
              <a:t>fim,</a:t>
            </a:r>
            <a:r>
              <a:rPr sz="3250" spc="-270" dirty="0"/>
              <a:t> </a:t>
            </a:r>
            <a:r>
              <a:rPr sz="3250" spc="80" dirty="0"/>
              <a:t>é</a:t>
            </a:r>
            <a:r>
              <a:rPr sz="3250" spc="-275" dirty="0"/>
              <a:t> </a:t>
            </a:r>
            <a:r>
              <a:rPr sz="3250" spc="80" dirty="0"/>
              <a:t>possível</a:t>
            </a:r>
            <a:r>
              <a:rPr sz="3250" spc="-275" dirty="0"/>
              <a:t> </a:t>
            </a:r>
            <a:r>
              <a:rPr sz="3250" spc="20" dirty="0"/>
              <a:t>notar</a:t>
            </a:r>
            <a:r>
              <a:rPr sz="3250" spc="-275" dirty="0"/>
              <a:t> </a:t>
            </a:r>
            <a:r>
              <a:rPr sz="3250" spc="145" dirty="0"/>
              <a:t>o</a:t>
            </a:r>
            <a:r>
              <a:rPr sz="3250" spc="-270" dirty="0"/>
              <a:t> </a:t>
            </a:r>
            <a:r>
              <a:rPr sz="3250" spc="120" dirty="0"/>
              <a:t>quão </a:t>
            </a:r>
            <a:r>
              <a:rPr sz="3250" spc="-1005" dirty="0"/>
              <a:t> </a:t>
            </a:r>
            <a:r>
              <a:rPr sz="3250" spc="105" dirty="0"/>
              <a:t>complexo </a:t>
            </a:r>
            <a:r>
              <a:rPr sz="3250" spc="80" dirty="0"/>
              <a:t>é </a:t>
            </a:r>
            <a:r>
              <a:rPr sz="3250" spc="145" dirty="0"/>
              <a:t>o </a:t>
            </a:r>
            <a:r>
              <a:rPr sz="3250" spc="30" dirty="0"/>
              <a:t>sistema </a:t>
            </a:r>
            <a:r>
              <a:rPr sz="3250" spc="140" dirty="0"/>
              <a:t>de </a:t>
            </a:r>
            <a:r>
              <a:rPr sz="3250" spc="125" dirty="0"/>
              <a:t>Banco </a:t>
            </a:r>
            <a:r>
              <a:rPr sz="3250" spc="140" dirty="0"/>
              <a:t>de </a:t>
            </a:r>
            <a:r>
              <a:rPr sz="3250" spc="105" dirty="0"/>
              <a:t>Dados </a:t>
            </a:r>
            <a:r>
              <a:rPr sz="3250" spc="140" dirty="0"/>
              <a:t>de </a:t>
            </a:r>
            <a:r>
              <a:rPr sz="3250" spc="65" dirty="0"/>
              <a:t>uma </a:t>
            </a:r>
            <a:r>
              <a:rPr sz="3250" spc="70" dirty="0"/>
              <a:t>simples </a:t>
            </a:r>
            <a:r>
              <a:rPr sz="3250" spc="50" dirty="0"/>
              <a:t>empresa </a:t>
            </a:r>
            <a:r>
              <a:rPr sz="3250" spc="80" dirty="0"/>
              <a:t>e </a:t>
            </a:r>
            <a:r>
              <a:rPr sz="3250" spc="145" dirty="0"/>
              <a:t>o </a:t>
            </a:r>
            <a:r>
              <a:rPr sz="3250" spc="120" dirty="0"/>
              <a:t>quão </a:t>
            </a:r>
            <a:r>
              <a:rPr sz="3250" spc="125" dirty="0"/>
              <a:t> </a:t>
            </a:r>
            <a:r>
              <a:rPr sz="3250" spc="40" dirty="0"/>
              <a:t>importante</a:t>
            </a:r>
            <a:r>
              <a:rPr sz="3250" spc="-315" dirty="0"/>
              <a:t> </a:t>
            </a:r>
            <a:r>
              <a:rPr sz="3250" spc="70" dirty="0"/>
              <a:t>ele</a:t>
            </a:r>
            <a:r>
              <a:rPr sz="3250" spc="-315" dirty="0"/>
              <a:t> </a:t>
            </a:r>
            <a:r>
              <a:rPr sz="3250" spc="80" dirty="0"/>
              <a:t>é</a:t>
            </a:r>
            <a:r>
              <a:rPr sz="3250" spc="-315" dirty="0"/>
              <a:t> </a:t>
            </a:r>
            <a:r>
              <a:rPr sz="3250" spc="35" dirty="0"/>
              <a:t>para</a:t>
            </a:r>
            <a:r>
              <a:rPr sz="3250" spc="-315" dirty="0"/>
              <a:t> </a:t>
            </a:r>
            <a:r>
              <a:rPr sz="3250" spc="145" dirty="0"/>
              <a:t>o</a:t>
            </a:r>
            <a:r>
              <a:rPr sz="3250" spc="-315" dirty="0"/>
              <a:t> </a:t>
            </a:r>
            <a:r>
              <a:rPr sz="3250" spc="75" dirty="0"/>
              <a:t>funcionamento</a:t>
            </a:r>
            <a:r>
              <a:rPr sz="3250" spc="-315" dirty="0"/>
              <a:t> </a:t>
            </a:r>
            <a:r>
              <a:rPr sz="3250" spc="114" dirty="0"/>
              <a:t>da</a:t>
            </a:r>
            <a:r>
              <a:rPr sz="3250" spc="-315" dirty="0"/>
              <a:t> </a:t>
            </a:r>
            <a:r>
              <a:rPr sz="3250" spc="-5" dirty="0"/>
              <a:t>mesma.</a:t>
            </a:r>
            <a:endParaRPr sz="3250"/>
          </a:p>
        </p:txBody>
      </p:sp>
      <p:pic>
        <p:nvPicPr>
          <p:cNvPr id="5" name="Imagem 4" descr="Homem de terno e gravata&#10;&#10;Descrição gerada automaticamente">
            <a:extLst>
              <a:ext uri="{FF2B5EF4-FFF2-40B4-BE49-F238E27FC236}">
                <a16:creationId xmlns:a16="http://schemas.microsoft.com/office/drawing/2014/main" id="{9FBD539A-C27F-C2D6-64BA-CD48EED3C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5461453"/>
            <a:ext cx="4921976" cy="41016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1864" y="655849"/>
            <a:ext cx="190182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INTRODUÇÃO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2866687"/>
            <a:ext cx="15828644" cy="444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900"/>
              </a:lnSpc>
              <a:spcBef>
                <a:spcPts val="95"/>
              </a:spcBef>
            </a:pPr>
            <a:r>
              <a:rPr sz="3100" spc="55" dirty="0">
                <a:solidFill>
                  <a:srgbClr val="FFFFFF"/>
                </a:solidFill>
                <a:latin typeface="Tahoma"/>
                <a:cs typeface="Tahoma"/>
              </a:rPr>
              <a:t>Neste</a:t>
            </a:r>
            <a:r>
              <a:rPr sz="31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45" dirty="0">
                <a:solidFill>
                  <a:srgbClr val="FFFFFF"/>
                </a:solidFill>
                <a:latin typeface="Tahoma"/>
                <a:cs typeface="Tahoma"/>
              </a:rPr>
              <a:t>trabalho</a:t>
            </a:r>
            <a:r>
              <a:rPr sz="31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35" dirty="0">
                <a:solidFill>
                  <a:srgbClr val="FFFFFF"/>
                </a:solidFill>
                <a:latin typeface="Tahoma"/>
                <a:cs typeface="Tahoma"/>
              </a:rPr>
              <a:t>iremos</a:t>
            </a:r>
            <a:r>
              <a:rPr sz="31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25" dirty="0">
                <a:solidFill>
                  <a:srgbClr val="FFFFFF"/>
                </a:solidFill>
                <a:latin typeface="Tahoma"/>
                <a:cs typeface="Tahoma"/>
              </a:rPr>
              <a:t>apresentar</a:t>
            </a:r>
            <a:r>
              <a:rPr sz="31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Tahoma"/>
                <a:cs typeface="Tahoma"/>
              </a:rPr>
              <a:t>nossa</a:t>
            </a:r>
            <a:r>
              <a:rPr sz="31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0" dirty="0">
                <a:solidFill>
                  <a:srgbClr val="FFFFFF"/>
                </a:solidFill>
                <a:latin typeface="Tahoma"/>
                <a:cs typeface="Tahoma"/>
              </a:rPr>
              <a:t>empresa,</a:t>
            </a:r>
            <a:r>
              <a:rPr sz="31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2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3100" spc="-2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55" dirty="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sz="31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80" dirty="0">
                <a:solidFill>
                  <a:srgbClr val="FFFFFF"/>
                </a:solidFill>
                <a:latin typeface="Tahoma"/>
                <a:cs typeface="Tahoma"/>
              </a:rPr>
              <a:t>chama</a:t>
            </a:r>
            <a:r>
              <a:rPr sz="31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80" dirty="0">
                <a:solidFill>
                  <a:srgbClr val="FFFFFF"/>
                </a:solidFill>
                <a:latin typeface="Tahoma"/>
                <a:cs typeface="Tahoma"/>
              </a:rPr>
              <a:t>Dunder</a:t>
            </a:r>
            <a:r>
              <a:rPr sz="31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0" dirty="0">
                <a:solidFill>
                  <a:srgbClr val="FFFFFF"/>
                </a:solidFill>
                <a:latin typeface="Tahoma"/>
                <a:cs typeface="Tahoma"/>
              </a:rPr>
              <a:t>Mifflin,</a:t>
            </a:r>
            <a:r>
              <a:rPr sz="31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2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31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20" dirty="0">
                <a:solidFill>
                  <a:srgbClr val="FFFFFF"/>
                </a:solidFill>
                <a:latin typeface="Tahoma"/>
                <a:cs typeface="Tahoma"/>
              </a:rPr>
              <a:t>tem </a:t>
            </a:r>
            <a:r>
              <a:rPr sz="3100" spc="-9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30" dirty="0">
                <a:solidFill>
                  <a:srgbClr val="FFFFFF"/>
                </a:solidFill>
                <a:latin typeface="Tahoma"/>
                <a:cs typeface="Tahoma"/>
              </a:rPr>
              <a:t>como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45" dirty="0">
                <a:solidFill>
                  <a:srgbClr val="FFFFFF"/>
                </a:solidFill>
                <a:latin typeface="Tahoma"/>
                <a:cs typeface="Tahoma"/>
              </a:rPr>
              <a:t>objetivo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5" dirty="0">
                <a:solidFill>
                  <a:srgbClr val="FFFFFF"/>
                </a:solidFill>
                <a:latin typeface="Tahoma"/>
                <a:cs typeface="Tahoma"/>
              </a:rPr>
              <a:t>realizar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Tahoma"/>
                <a:cs typeface="Tahoma"/>
              </a:rPr>
              <a:t>venda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Tahoma"/>
                <a:cs typeface="Tahoma"/>
              </a:rPr>
              <a:t>vários</a:t>
            </a:r>
            <a:r>
              <a:rPr sz="31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60" dirty="0">
                <a:solidFill>
                  <a:srgbClr val="FFFFFF"/>
                </a:solidFill>
                <a:latin typeface="Tahoma"/>
                <a:cs typeface="Tahoma"/>
              </a:rPr>
              <a:t>tipos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85" dirty="0">
                <a:solidFill>
                  <a:srgbClr val="FFFFFF"/>
                </a:solidFill>
                <a:latin typeface="Tahoma"/>
                <a:cs typeface="Tahoma"/>
              </a:rPr>
              <a:t>papéis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55" dirty="0">
                <a:solidFill>
                  <a:srgbClr val="FFFFFF"/>
                </a:solidFill>
                <a:latin typeface="Tahoma"/>
                <a:cs typeface="Tahoma"/>
              </a:rPr>
              <a:t>diversos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65" dirty="0">
                <a:solidFill>
                  <a:srgbClr val="FFFFFF"/>
                </a:solidFill>
                <a:latin typeface="Tahoma"/>
                <a:cs typeface="Tahoma"/>
              </a:rPr>
              <a:t>clientes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30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31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60" dirty="0">
                <a:solidFill>
                  <a:srgbClr val="FFFFFF"/>
                </a:solidFill>
                <a:latin typeface="Tahoma"/>
                <a:cs typeface="Tahoma"/>
              </a:rPr>
              <a:t>isso </a:t>
            </a:r>
            <a:r>
              <a:rPr sz="3100" spc="-9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35" dirty="0">
                <a:solidFill>
                  <a:srgbClr val="FFFFFF"/>
                </a:solidFill>
                <a:latin typeface="Tahoma"/>
                <a:cs typeface="Tahoma"/>
              </a:rPr>
              <a:t>iremos </a:t>
            </a:r>
            <a:r>
              <a:rPr sz="3100" spc="-5" dirty="0">
                <a:solidFill>
                  <a:srgbClr val="FFFFFF"/>
                </a:solidFill>
                <a:latin typeface="Tahoma"/>
                <a:cs typeface="Tahoma"/>
              </a:rPr>
              <a:t>mostrar </a:t>
            </a:r>
            <a:r>
              <a:rPr sz="3100" spc="85" dirty="0">
                <a:solidFill>
                  <a:srgbClr val="FFFFFF"/>
                </a:solidFill>
                <a:latin typeface="Tahoma"/>
                <a:cs typeface="Tahoma"/>
              </a:rPr>
              <a:t>aqui </a:t>
            </a:r>
            <a:r>
              <a:rPr sz="3100" spc="14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3100" spc="90" dirty="0">
                <a:solidFill>
                  <a:srgbClr val="FFFFFF"/>
                </a:solidFill>
                <a:latin typeface="Tahoma"/>
                <a:cs typeface="Tahoma"/>
              </a:rPr>
              <a:t>nosso </a:t>
            </a:r>
            <a:r>
              <a:rPr sz="3100" spc="25" dirty="0">
                <a:solidFill>
                  <a:srgbClr val="FFFFFF"/>
                </a:solidFill>
                <a:latin typeface="Tahoma"/>
                <a:cs typeface="Tahoma"/>
              </a:rPr>
              <a:t>sistema </a:t>
            </a:r>
            <a:r>
              <a:rPr sz="3100" spc="13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3100" spc="130" dirty="0">
                <a:solidFill>
                  <a:srgbClr val="FFFFFF"/>
                </a:solidFill>
                <a:latin typeface="Tahoma"/>
                <a:cs typeface="Tahoma"/>
              </a:rPr>
              <a:t>banco </a:t>
            </a:r>
            <a:r>
              <a:rPr sz="3100" spc="13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3100" spc="55" dirty="0">
                <a:solidFill>
                  <a:srgbClr val="FFFFFF"/>
                </a:solidFill>
                <a:latin typeface="Tahoma"/>
                <a:cs typeface="Tahoma"/>
              </a:rPr>
              <a:t>dados. </a:t>
            </a:r>
            <a:r>
              <a:rPr sz="3100" spc="85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3100" spc="80" dirty="0">
                <a:solidFill>
                  <a:srgbClr val="FFFFFF"/>
                </a:solidFill>
                <a:latin typeface="Tahoma"/>
                <a:cs typeface="Tahoma"/>
              </a:rPr>
              <a:t>funciona </a:t>
            </a:r>
            <a:r>
              <a:rPr sz="3100" spc="13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3100" spc="5" dirty="0">
                <a:solidFill>
                  <a:srgbClr val="FFFFFF"/>
                </a:solidFill>
                <a:latin typeface="Tahoma"/>
                <a:cs typeface="Tahoma"/>
              </a:rPr>
              <a:t>forma </a:t>
            </a:r>
            <a:r>
              <a:rPr sz="3100" spc="125" dirty="0">
                <a:solidFill>
                  <a:srgbClr val="FFFFFF"/>
                </a:solidFill>
                <a:latin typeface="Tahoma"/>
                <a:cs typeface="Tahoma"/>
              </a:rPr>
              <a:t>que </a:t>
            </a:r>
            <a:r>
              <a:rPr sz="310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0" dirty="0">
                <a:solidFill>
                  <a:srgbClr val="FFFFFF"/>
                </a:solidFill>
                <a:latin typeface="Tahoma"/>
                <a:cs typeface="Tahoma"/>
              </a:rPr>
              <a:t>registra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65" dirty="0">
                <a:solidFill>
                  <a:srgbClr val="FFFFFF"/>
                </a:solidFill>
                <a:latin typeface="Tahoma"/>
                <a:cs typeface="Tahoma"/>
              </a:rPr>
              <a:t>todas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65" dirty="0">
                <a:solidFill>
                  <a:srgbClr val="FFFFFF"/>
                </a:solidFill>
                <a:latin typeface="Tahoma"/>
                <a:cs typeface="Tahoma"/>
              </a:rPr>
              <a:t>nossas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20" dirty="0">
                <a:solidFill>
                  <a:srgbClr val="FFFFFF"/>
                </a:solidFill>
                <a:latin typeface="Tahoma"/>
                <a:cs typeface="Tahoma"/>
              </a:rPr>
              <a:t>transações,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05" dirty="0">
                <a:solidFill>
                  <a:srgbClr val="FFFFFF"/>
                </a:solidFill>
                <a:latin typeface="Tahoma"/>
                <a:cs typeface="Tahoma"/>
              </a:rPr>
              <a:t>incluindo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65" dirty="0">
                <a:solidFill>
                  <a:srgbClr val="FFFFFF"/>
                </a:solidFill>
                <a:latin typeface="Tahoma"/>
                <a:cs typeface="Tahoma"/>
              </a:rPr>
              <a:t>cliente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65" dirty="0">
                <a:solidFill>
                  <a:srgbClr val="FFFFFF"/>
                </a:solidFill>
                <a:latin typeface="Tahoma"/>
                <a:cs typeface="Tahoma"/>
              </a:rPr>
              <a:t>seus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55" dirty="0">
                <a:solidFill>
                  <a:srgbClr val="FFFFFF"/>
                </a:solidFill>
                <a:latin typeface="Tahoma"/>
                <a:cs typeface="Tahoma"/>
              </a:rPr>
              <a:t>dados,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60" dirty="0">
                <a:solidFill>
                  <a:srgbClr val="FFFFFF"/>
                </a:solidFill>
                <a:latin typeface="Tahoma"/>
                <a:cs typeface="Tahoma"/>
              </a:rPr>
              <a:t>funcionário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2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3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3100" spc="-9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Tahoma"/>
                <a:cs typeface="Tahoma"/>
              </a:rPr>
              <a:t>atendeu </a:t>
            </a:r>
            <a:r>
              <a:rPr sz="3100" spc="75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3100" spc="90" dirty="0">
                <a:solidFill>
                  <a:srgbClr val="FFFFFF"/>
                </a:solidFill>
                <a:latin typeface="Tahoma"/>
                <a:cs typeface="Tahoma"/>
              </a:rPr>
              <a:t>os </a:t>
            </a:r>
            <a:r>
              <a:rPr sz="3100" spc="114" dirty="0">
                <a:solidFill>
                  <a:srgbClr val="FFFFFF"/>
                </a:solidFill>
                <a:latin typeface="Tahoma"/>
                <a:cs typeface="Tahoma"/>
              </a:rPr>
              <a:t>dados </a:t>
            </a:r>
            <a:r>
              <a:rPr sz="3100" spc="165" dirty="0">
                <a:solidFill>
                  <a:srgbClr val="FFFFFF"/>
                </a:solidFill>
                <a:latin typeface="Tahoma"/>
                <a:cs typeface="Tahoma"/>
              </a:rPr>
              <a:t>do </a:t>
            </a:r>
            <a:r>
              <a:rPr sz="3100" spc="70" dirty="0">
                <a:solidFill>
                  <a:srgbClr val="FFFFFF"/>
                </a:solidFill>
                <a:latin typeface="Tahoma"/>
                <a:cs typeface="Tahoma"/>
              </a:rPr>
              <a:t>mesmo </a:t>
            </a:r>
            <a:r>
              <a:rPr sz="3100" spc="75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3100" spc="140" dirty="0">
                <a:solidFill>
                  <a:srgbClr val="FFFFFF"/>
                </a:solidFill>
                <a:latin typeface="Tahoma"/>
                <a:cs typeface="Tahoma"/>
              </a:rPr>
              <a:t>o </a:t>
            </a:r>
            <a:r>
              <a:rPr sz="3100" spc="65" dirty="0">
                <a:solidFill>
                  <a:srgbClr val="FFFFFF"/>
                </a:solidFill>
                <a:latin typeface="Tahoma"/>
                <a:cs typeface="Tahoma"/>
              </a:rPr>
              <a:t>fornecedor </a:t>
            </a:r>
            <a:r>
              <a:rPr sz="3100" spc="165" dirty="0">
                <a:solidFill>
                  <a:srgbClr val="FFFFFF"/>
                </a:solidFill>
                <a:latin typeface="Tahoma"/>
                <a:cs typeface="Tahoma"/>
              </a:rPr>
              <a:t>do </a:t>
            </a:r>
            <a:r>
              <a:rPr sz="3100" spc="75" dirty="0">
                <a:solidFill>
                  <a:srgbClr val="FFFFFF"/>
                </a:solidFill>
                <a:latin typeface="Tahoma"/>
                <a:cs typeface="Tahoma"/>
              </a:rPr>
              <a:t>pedido. </a:t>
            </a:r>
            <a:r>
              <a:rPr sz="3100" spc="150" dirty="0">
                <a:solidFill>
                  <a:srgbClr val="FFFFFF"/>
                </a:solidFill>
                <a:latin typeface="Tahoma"/>
                <a:cs typeface="Tahoma"/>
              </a:rPr>
              <a:t>No </a:t>
            </a:r>
            <a:r>
              <a:rPr sz="3100" spc="90" dirty="0">
                <a:solidFill>
                  <a:srgbClr val="FFFFFF"/>
                </a:solidFill>
                <a:latin typeface="Tahoma"/>
                <a:cs typeface="Tahoma"/>
              </a:rPr>
              <a:t>nosso </a:t>
            </a:r>
            <a:r>
              <a:rPr sz="3100" spc="130" dirty="0">
                <a:solidFill>
                  <a:srgbClr val="FFFFFF"/>
                </a:solidFill>
                <a:latin typeface="Tahoma"/>
                <a:cs typeface="Tahoma"/>
              </a:rPr>
              <a:t>banco </a:t>
            </a:r>
            <a:r>
              <a:rPr sz="3100" spc="13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3100" spc="114" dirty="0">
                <a:solidFill>
                  <a:srgbClr val="FFFFFF"/>
                </a:solidFill>
                <a:latin typeface="Tahoma"/>
                <a:cs typeface="Tahoma"/>
              </a:rPr>
              <a:t>dados </a:t>
            </a:r>
            <a:r>
              <a:rPr sz="3100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50" dirty="0">
                <a:solidFill>
                  <a:srgbClr val="FFFFFF"/>
                </a:solidFill>
                <a:latin typeface="Tahoma"/>
                <a:cs typeface="Tahoma"/>
              </a:rPr>
              <a:t>também </a:t>
            </a:r>
            <a:r>
              <a:rPr sz="3100" spc="15" dirty="0">
                <a:solidFill>
                  <a:srgbClr val="FFFFFF"/>
                </a:solidFill>
                <a:latin typeface="Tahoma"/>
                <a:cs typeface="Tahoma"/>
              </a:rPr>
              <a:t>está </a:t>
            </a:r>
            <a:r>
              <a:rPr sz="3100" spc="55" dirty="0">
                <a:solidFill>
                  <a:srgbClr val="FFFFFF"/>
                </a:solidFill>
                <a:latin typeface="Tahoma"/>
                <a:cs typeface="Tahoma"/>
              </a:rPr>
              <a:t>armazenado </a:t>
            </a:r>
            <a:r>
              <a:rPr sz="3100" spc="40" dirty="0">
                <a:solidFill>
                  <a:srgbClr val="FFFFFF"/>
                </a:solidFill>
                <a:latin typeface="Tahoma"/>
                <a:cs typeface="Tahoma"/>
              </a:rPr>
              <a:t>diversas </a:t>
            </a:r>
            <a:r>
              <a:rPr sz="3100" spc="55" dirty="0">
                <a:solidFill>
                  <a:srgbClr val="FFFFFF"/>
                </a:solidFill>
                <a:latin typeface="Tahoma"/>
                <a:cs typeface="Tahoma"/>
              </a:rPr>
              <a:t>informações </a:t>
            </a:r>
            <a:r>
              <a:rPr sz="3100" spc="35" dirty="0">
                <a:solidFill>
                  <a:srgbClr val="FFFFFF"/>
                </a:solidFill>
                <a:latin typeface="Tahoma"/>
                <a:cs typeface="Tahoma"/>
              </a:rPr>
              <a:t>importantes </a:t>
            </a:r>
            <a:r>
              <a:rPr sz="3100" spc="13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3100" spc="110" dirty="0">
                <a:solidFill>
                  <a:srgbClr val="FFFFFF"/>
                </a:solidFill>
                <a:latin typeface="Tahoma"/>
                <a:cs typeface="Tahoma"/>
              </a:rPr>
              <a:t>cada </a:t>
            </a:r>
            <a:r>
              <a:rPr sz="3100" spc="65" dirty="0">
                <a:solidFill>
                  <a:srgbClr val="FFFFFF"/>
                </a:solidFill>
                <a:latin typeface="Tahoma"/>
                <a:cs typeface="Tahoma"/>
              </a:rPr>
              <a:t>fornecedor </a:t>
            </a:r>
            <a:r>
              <a:rPr sz="3100" spc="75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3100" spc="135" dirty="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sz="3100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10" dirty="0">
                <a:solidFill>
                  <a:srgbClr val="FFFFFF"/>
                </a:solidFill>
                <a:latin typeface="Tahoma"/>
                <a:cs typeface="Tahoma"/>
              </a:rPr>
              <a:t>cada</a:t>
            </a:r>
            <a:r>
              <a:rPr sz="31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60" dirty="0">
                <a:solidFill>
                  <a:srgbClr val="FFFFFF"/>
                </a:solidFill>
                <a:latin typeface="Tahoma"/>
                <a:cs typeface="Tahoma"/>
              </a:rPr>
              <a:t>funcionário</a:t>
            </a:r>
            <a:r>
              <a:rPr sz="3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3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Tahoma"/>
                <a:cs typeface="Tahoma"/>
              </a:rPr>
              <a:t>nossa</a:t>
            </a:r>
            <a:r>
              <a:rPr sz="3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0" dirty="0">
                <a:solidFill>
                  <a:srgbClr val="FFFFFF"/>
                </a:solidFill>
                <a:latin typeface="Tahoma"/>
                <a:cs typeface="Tahoma"/>
              </a:rPr>
              <a:t>empresa.</a:t>
            </a:r>
            <a:r>
              <a:rPr sz="3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75" dirty="0">
                <a:solidFill>
                  <a:srgbClr val="FFFFFF"/>
                </a:solidFill>
                <a:latin typeface="Tahoma"/>
                <a:cs typeface="Tahoma"/>
              </a:rPr>
              <a:t>Também</a:t>
            </a:r>
            <a:r>
              <a:rPr sz="3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75" dirty="0">
                <a:solidFill>
                  <a:srgbClr val="FFFFFF"/>
                </a:solidFill>
                <a:latin typeface="Tahoma"/>
                <a:cs typeface="Tahoma"/>
              </a:rPr>
              <a:t>é</a:t>
            </a:r>
            <a:r>
              <a:rPr sz="31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75" dirty="0">
                <a:solidFill>
                  <a:srgbClr val="FFFFFF"/>
                </a:solidFill>
                <a:latin typeface="Tahoma"/>
                <a:cs typeface="Tahoma"/>
              </a:rPr>
              <a:t>possível</a:t>
            </a:r>
            <a:r>
              <a:rPr sz="3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Tahoma"/>
                <a:cs typeface="Tahoma"/>
              </a:rPr>
              <a:t>visualizar</a:t>
            </a:r>
            <a:r>
              <a:rPr sz="3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Tahoma"/>
                <a:cs typeface="Tahoma"/>
              </a:rPr>
              <a:t>todo</a:t>
            </a:r>
            <a:r>
              <a:rPr sz="3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Tahoma"/>
                <a:cs typeface="Tahoma"/>
              </a:rPr>
              <a:t>dinheiro</a:t>
            </a:r>
            <a:r>
              <a:rPr sz="3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2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310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Tahoma"/>
                <a:cs typeface="Tahoma"/>
              </a:rPr>
              <a:t>sai </a:t>
            </a:r>
            <a:r>
              <a:rPr sz="3100" spc="-9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5" dirty="0">
                <a:solidFill>
                  <a:srgbClr val="FFFFFF"/>
                </a:solidFill>
                <a:latin typeface="Tahoma"/>
                <a:cs typeface="Tahoma"/>
              </a:rPr>
              <a:t>entra</a:t>
            </a:r>
            <a:r>
              <a:rPr sz="31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60" dirty="0">
                <a:solidFill>
                  <a:srgbClr val="FFFFFF"/>
                </a:solidFill>
                <a:latin typeface="Tahoma"/>
                <a:cs typeface="Tahoma"/>
              </a:rPr>
              <a:t>em</a:t>
            </a:r>
            <a:r>
              <a:rPr sz="31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70" dirty="0">
                <a:solidFill>
                  <a:srgbClr val="FFFFFF"/>
                </a:solidFill>
                <a:latin typeface="Tahoma"/>
                <a:cs typeface="Tahoma"/>
              </a:rPr>
              <a:t>nossa</a:t>
            </a:r>
            <a:r>
              <a:rPr sz="31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0" dirty="0">
                <a:solidFill>
                  <a:srgbClr val="FFFFFF"/>
                </a:solidFill>
                <a:latin typeface="Tahoma"/>
                <a:cs typeface="Tahoma"/>
              </a:rPr>
              <a:t>empresa,</a:t>
            </a:r>
            <a:r>
              <a:rPr sz="31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05" dirty="0">
                <a:solidFill>
                  <a:srgbClr val="FFFFFF"/>
                </a:solidFill>
                <a:latin typeface="Tahoma"/>
                <a:cs typeface="Tahoma"/>
              </a:rPr>
              <a:t>incluindo</a:t>
            </a:r>
            <a:r>
              <a:rPr sz="31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30" dirty="0">
                <a:solidFill>
                  <a:srgbClr val="FFFFFF"/>
                </a:solidFill>
                <a:latin typeface="Tahoma"/>
                <a:cs typeface="Tahoma"/>
              </a:rPr>
              <a:t>salários</a:t>
            </a:r>
            <a:r>
              <a:rPr sz="31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10" dirty="0">
                <a:solidFill>
                  <a:srgbClr val="FFFFFF"/>
                </a:solidFill>
                <a:latin typeface="Tahoma"/>
                <a:cs typeface="Tahoma"/>
              </a:rPr>
              <a:t>negociações</a:t>
            </a:r>
            <a:r>
              <a:rPr sz="31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30" dirty="0">
                <a:solidFill>
                  <a:srgbClr val="FFFFFF"/>
                </a:solidFill>
                <a:latin typeface="Tahoma"/>
                <a:cs typeface="Tahoma"/>
              </a:rPr>
              <a:t>com</a:t>
            </a:r>
            <a:r>
              <a:rPr sz="31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00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00" spc="35" dirty="0">
                <a:solidFill>
                  <a:srgbClr val="FFFFFF"/>
                </a:solidFill>
                <a:latin typeface="Tahoma"/>
                <a:cs typeface="Tahoma"/>
              </a:rPr>
              <a:t>fornecedor.</a:t>
            </a:r>
            <a:endParaRPr sz="3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353" y="655850"/>
            <a:ext cx="33597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ANÁLISE DE REQUISITOS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646752"/>
            <a:ext cx="16253460" cy="1132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0"/>
              </a:spcBef>
            </a:pPr>
            <a:r>
              <a:rPr sz="3100" dirty="0"/>
              <a:t>Objetivo:</a:t>
            </a:r>
            <a:r>
              <a:rPr sz="3100" spc="305" dirty="0"/>
              <a:t> </a:t>
            </a:r>
            <a:r>
              <a:rPr sz="3100" spc="45" dirty="0"/>
              <a:t>Organizar</a:t>
            </a:r>
            <a:r>
              <a:rPr sz="3100" spc="310" dirty="0"/>
              <a:t> </a:t>
            </a:r>
            <a:r>
              <a:rPr sz="3100" spc="40" dirty="0"/>
              <a:t>as</a:t>
            </a:r>
            <a:r>
              <a:rPr sz="3100" spc="310" dirty="0"/>
              <a:t> </a:t>
            </a:r>
            <a:r>
              <a:rPr sz="3100" spc="30" dirty="0"/>
              <a:t>Informações</a:t>
            </a:r>
            <a:r>
              <a:rPr sz="3100" spc="305" dirty="0"/>
              <a:t> </a:t>
            </a:r>
            <a:r>
              <a:rPr sz="3100" spc="90" dirty="0"/>
              <a:t>recebidas</a:t>
            </a:r>
            <a:r>
              <a:rPr sz="3100" spc="310" dirty="0"/>
              <a:t> </a:t>
            </a:r>
            <a:r>
              <a:rPr sz="3100" spc="85" dirty="0"/>
              <a:t>e</a:t>
            </a:r>
            <a:r>
              <a:rPr sz="3100" spc="310" dirty="0"/>
              <a:t> </a:t>
            </a:r>
            <a:r>
              <a:rPr sz="3100" spc="15" dirty="0"/>
              <a:t>armazena-las</a:t>
            </a:r>
            <a:r>
              <a:rPr sz="3100" spc="305" dirty="0"/>
              <a:t> </a:t>
            </a:r>
            <a:r>
              <a:rPr sz="3100" spc="145" dirty="0"/>
              <a:t>de</a:t>
            </a:r>
            <a:r>
              <a:rPr sz="3100" spc="310" dirty="0"/>
              <a:t> </a:t>
            </a:r>
            <a:r>
              <a:rPr sz="3100" spc="110" dirty="0"/>
              <a:t>acordo</a:t>
            </a:r>
            <a:r>
              <a:rPr sz="3100" spc="310" dirty="0"/>
              <a:t> </a:t>
            </a:r>
            <a:r>
              <a:rPr sz="3100" spc="145" dirty="0"/>
              <a:t>com</a:t>
            </a:r>
            <a:r>
              <a:rPr sz="3100" spc="305" dirty="0"/>
              <a:t> </a:t>
            </a:r>
            <a:r>
              <a:rPr sz="3100" spc="150" dirty="0"/>
              <a:t>o</a:t>
            </a:r>
            <a:r>
              <a:rPr sz="3100" spc="310" dirty="0"/>
              <a:t> </a:t>
            </a:r>
            <a:r>
              <a:rPr sz="3100" spc="80" dirty="0"/>
              <a:t>tipo</a:t>
            </a:r>
            <a:r>
              <a:rPr sz="3100" spc="310" dirty="0"/>
              <a:t> </a:t>
            </a:r>
            <a:r>
              <a:rPr sz="3100" spc="85" dirty="0"/>
              <a:t>e</a:t>
            </a:r>
            <a:r>
              <a:rPr sz="3100" spc="305" dirty="0"/>
              <a:t> </a:t>
            </a:r>
            <a:r>
              <a:rPr sz="3100" spc="35" dirty="0"/>
              <a:t>a </a:t>
            </a:r>
            <a:r>
              <a:rPr sz="3100" spc="-950" dirty="0"/>
              <a:t> </a:t>
            </a:r>
            <a:r>
              <a:rPr sz="3100" spc="75" dirty="0"/>
              <a:t>necessidade.</a:t>
            </a:r>
            <a:r>
              <a:rPr sz="3100" spc="-295" dirty="0"/>
              <a:t> </a:t>
            </a:r>
            <a:r>
              <a:rPr sz="3100" spc="65" dirty="0"/>
              <a:t>Requisitos</a:t>
            </a:r>
            <a:r>
              <a:rPr sz="3100" spc="-295" dirty="0"/>
              <a:t> </a:t>
            </a:r>
            <a:r>
              <a:rPr sz="3100" spc="50" dirty="0"/>
              <a:t>estão</a:t>
            </a:r>
            <a:r>
              <a:rPr sz="3100" spc="-295" dirty="0"/>
              <a:t> </a:t>
            </a:r>
            <a:r>
              <a:rPr sz="3100" spc="75" dirty="0"/>
              <a:t>separados</a:t>
            </a:r>
            <a:r>
              <a:rPr sz="3100" spc="-295" dirty="0"/>
              <a:t> </a:t>
            </a:r>
            <a:r>
              <a:rPr sz="3100" spc="-85" dirty="0"/>
              <a:t>em:</a:t>
            </a:r>
            <a:endParaRPr sz="3100"/>
          </a:p>
        </p:txBody>
      </p:sp>
      <p:sp>
        <p:nvSpPr>
          <p:cNvPr id="4" name="object 4"/>
          <p:cNvSpPr txBox="1"/>
          <p:nvPr/>
        </p:nvSpPr>
        <p:spPr>
          <a:xfrm>
            <a:off x="1016000" y="4306672"/>
            <a:ext cx="2333625" cy="279209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730"/>
              </a:spcBef>
              <a:buChar char="·"/>
              <a:tabLst>
                <a:tab pos="179070" algn="l"/>
              </a:tabLst>
            </a:pPr>
            <a:r>
              <a:rPr sz="3100" spc="120" dirty="0">
                <a:solidFill>
                  <a:srgbClr val="FFFFFF"/>
                </a:solidFill>
                <a:latin typeface="Tahoma"/>
                <a:cs typeface="Tahoma"/>
              </a:rPr>
              <a:t>Sede</a:t>
            </a:r>
            <a:endParaRPr sz="3100">
              <a:latin typeface="Tahoma"/>
              <a:cs typeface="Tahoma"/>
            </a:endParaRPr>
          </a:p>
          <a:p>
            <a:pPr marL="178435" indent="-166370">
              <a:lnSpc>
                <a:spcPct val="100000"/>
              </a:lnSpc>
              <a:spcBef>
                <a:spcPts val="635"/>
              </a:spcBef>
              <a:buChar char="·"/>
              <a:tabLst>
                <a:tab pos="179070" algn="l"/>
              </a:tabLst>
            </a:pPr>
            <a:r>
              <a:rPr sz="3100" spc="100" dirty="0">
                <a:solidFill>
                  <a:srgbClr val="FFFFFF"/>
                </a:solidFill>
                <a:latin typeface="Tahoma"/>
                <a:cs typeface="Tahoma"/>
              </a:rPr>
              <a:t>Fornecedor</a:t>
            </a:r>
            <a:endParaRPr sz="3100">
              <a:latin typeface="Tahoma"/>
              <a:cs typeface="Tahoma"/>
            </a:endParaRPr>
          </a:p>
          <a:p>
            <a:pPr marL="178435" indent="-166370">
              <a:lnSpc>
                <a:spcPct val="100000"/>
              </a:lnSpc>
              <a:spcBef>
                <a:spcPts val="635"/>
              </a:spcBef>
              <a:buChar char="·"/>
              <a:tabLst>
                <a:tab pos="179070" algn="l"/>
              </a:tabLst>
            </a:pPr>
            <a:r>
              <a:rPr sz="3100" spc="95" dirty="0">
                <a:solidFill>
                  <a:srgbClr val="FFFFFF"/>
                </a:solidFill>
                <a:latin typeface="Tahoma"/>
                <a:cs typeface="Tahoma"/>
              </a:rPr>
              <a:t>Funcionário</a:t>
            </a:r>
            <a:endParaRPr sz="3100">
              <a:latin typeface="Tahoma"/>
              <a:cs typeface="Tahoma"/>
            </a:endParaRPr>
          </a:p>
          <a:p>
            <a:pPr marL="178435" indent="-166370">
              <a:lnSpc>
                <a:spcPct val="100000"/>
              </a:lnSpc>
              <a:spcBef>
                <a:spcPts val="640"/>
              </a:spcBef>
              <a:buChar char="·"/>
              <a:tabLst>
                <a:tab pos="179070" algn="l"/>
              </a:tabLst>
            </a:pPr>
            <a:r>
              <a:rPr sz="3100" spc="90" dirty="0">
                <a:solidFill>
                  <a:srgbClr val="FFFFFF"/>
                </a:solidFill>
                <a:latin typeface="Tahoma"/>
                <a:cs typeface="Tahoma"/>
              </a:rPr>
              <a:t>Cliente</a:t>
            </a:r>
            <a:endParaRPr sz="3100">
              <a:latin typeface="Tahoma"/>
              <a:cs typeface="Tahoma"/>
            </a:endParaRPr>
          </a:p>
          <a:p>
            <a:pPr marL="178435" indent="-166370">
              <a:lnSpc>
                <a:spcPct val="100000"/>
              </a:lnSpc>
              <a:spcBef>
                <a:spcPts val="635"/>
              </a:spcBef>
              <a:buChar char="·"/>
              <a:tabLst>
                <a:tab pos="179070" algn="l"/>
              </a:tabLst>
            </a:pPr>
            <a:r>
              <a:rPr sz="3100" spc="55" dirty="0">
                <a:solidFill>
                  <a:srgbClr val="FFFFFF"/>
                </a:solidFill>
                <a:latin typeface="Tahoma"/>
                <a:cs typeface="Tahoma"/>
              </a:rPr>
              <a:t>Receita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5784" y="655850"/>
            <a:ext cx="74739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pc="45" dirty="0"/>
              <a:t>Requisitos</a:t>
            </a:r>
            <a:r>
              <a:rPr spc="-220" dirty="0"/>
              <a:t> </a:t>
            </a:r>
            <a:r>
              <a:rPr spc="95" dirty="0"/>
              <a:t>grupo</a:t>
            </a:r>
            <a:r>
              <a:rPr spc="-215" dirty="0"/>
              <a:t> </a:t>
            </a:r>
            <a:r>
              <a:rPr spc="-10" dirty="0"/>
              <a:t>Sede:</a:t>
            </a:r>
            <a:r>
              <a:rPr spc="-215" dirty="0"/>
              <a:t> </a:t>
            </a:r>
            <a:r>
              <a:rPr dirty="0"/>
              <a:t>(Organizar</a:t>
            </a:r>
            <a:r>
              <a:rPr spc="-215" dirty="0"/>
              <a:t> </a:t>
            </a:r>
            <a:r>
              <a:rPr spc="45" dirty="0"/>
              <a:t>informações</a:t>
            </a:r>
            <a:r>
              <a:rPr spc="-215" dirty="0"/>
              <a:t> </a:t>
            </a:r>
            <a:r>
              <a:rPr spc="-5" dirty="0"/>
              <a:t>referentes</a:t>
            </a:r>
            <a:r>
              <a:rPr spc="-215" dirty="0"/>
              <a:t> </a:t>
            </a:r>
            <a:r>
              <a:rPr spc="10" dirty="0"/>
              <a:t>à</a:t>
            </a:r>
            <a:r>
              <a:rPr spc="-215" dirty="0"/>
              <a:t> </a:t>
            </a:r>
            <a:r>
              <a:rPr spc="95" dirty="0"/>
              <a:t>Sede</a:t>
            </a:r>
            <a:r>
              <a:rPr spc="-215" dirty="0"/>
              <a:t> </a:t>
            </a:r>
            <a:r>
              <a:rPr spc="95" dirty="0"/>
              <a:t>da</a:t>
            </a:r>
            <a:r>
              <a:rPr spc="-215" dirty="0"/>
              <a:t> </a:t>
            </a:r>
            <a:r>
              <a:rPr spc="95" dirty="0"/>
              <a:t>Companhia</a:t>
            </a:r>
            <a:r>
              <a:rPr spc="-215" dirty="0"/>
              <a:t> </a:t>
            </a:r>
            <a:r>
              <a:rPr spc="125" dirty="0"/>
              <a:t>de</a:t>
            </a:r>
            <a:r>
              <a:rPr spc="-215" dirty="0"/>
              <a:t> </a:t>
            </a:r>
            <a:r>
              <a:rPr spc="70" dirty="0"/>
              <a:t>Papéis </a:t>
            </a:r>
            <a:r>
              <a:rPr spc="-969" dirty="0"/>
              <a:t> </a:t>
            </a:r>
            <a:r>
              <a:rPr spc="65" dirty="0"/>
              <a:t>e</a:t>
            </a:r>
            <a:r>
              <a:rPr spc="-315" dirty="0"/>
              <a:t> </a:t>
            </a:r>
            <a:r>
              <a:rPr dirty="0"/>
              <a:t>materiais</a:t>
            </a:r>
            <a:r>
              <a:rPr spc="-310" dirty="0"/>
              <a:t> </a:t>
            </a:r>
            <a:r>
              <a:rPr spc="125" dirty="0"/>
              <a:t>de</a:t>
            </a:r>
            <a:r>
              <a:rPr spc="-310" dirty="0"/>
              <a:t> </a:t>
            </a:r>
            <a:r>
              <a:rPr spc="5" dirty="0"/>
              <a:t>escritório)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4741479"/>
            <a:ext cx="13157200" cy="225959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700"/>
              </a:spcBef>
              <a:buChar char="•"/>
              <a:tabLst>
                <a:tab pos="244475" algn="l"/>
              </a:tabLst>
            </a:pPr>
            <a:r>
              <a:rPr sz="315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18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3150" spc="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15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150" spc="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150" spc="-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50" spc="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150" spc="-555" dirty="0">
                <a:solidFill>
                  <a:srgbClr val="FFFFFF"/>
                </a:solidFill>
                <a:latin typeface="Tahoma"/>
                <a:cs typeface="Tahoma"/>
              </a:rPr>
              <a:t>°</a:t>
            </a:r>
            <a:r>
              <a:rPr lang="pt-BR" sz="3150" spc="-5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9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150" spc="-42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2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17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-10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3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1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4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1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150" spc="19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1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150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1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-425" dirty="0">
                <a:solidFill>
                  <a:srgbClr val="FFFFFF"/>
                </a:solidFill>
                <a:latin typeface="Tahoma"/>
                <a:cs typeface="Tahoma"/>
              </a:rPr>
              <a:t>;</a:t>
            </a:r>
            <a:endParaRPr sz="3150" dirty="0">
              <a:latin typeface="Tahoma"/>
              <a:cs typeface="Tahoma"/>
            </a:endParaRPr>
          </a:p>
          <a:p>
            <a:pPr marL="243840" indent="-231775">
              <a:lnSpc>
                <a:spcPct val="100000"/>
              </a:lnSpc>
              <a:spcBef>
                <a:spcPts val="595"/>
              </a:spcBef>
              <a:buChar char="•"/>
              <a:tabLst>
                <a:tab pos="244475" algn="l"/>
              </a:tabLst>
            </a:pPr>
            <a:r>
              <a:rPr sz="315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18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3150" spc="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15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150" spc="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150" spc="-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50" spc="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150" spc="-555" dirty="0">
                <a:solidFill>
                  <a:srgbClr val="FFFFFF"/>
                </a:solidFill>
                <a:latin typeface="Tahoma"/>
                <a:cs typeface="Tahoma"/>
              </a:rPr>
              <a:t>°</a:t>
            </a:r>
            <a:r>
              <a:rPr lang="pt-BR" sz="3150" spc="-5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9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150" spc="-42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2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17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-10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3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1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4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1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150" spc="1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50" spc="3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150" spc="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1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150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1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-425" dirty="0">
                <a:solidFill>
                  <a:srgbClr val="FFFFFF"/>
                </a:solidFill>
                <a:latin typeface="Tahoma"/>
                <a:cs typeface="Tahoma"/>
              </a:rPr>
              <a:t>;</a:t>
            </a:r>
            <a:endParaRPr sz="3150" dirty="0">
              <a:latin typeface="Tahoma"/>
              <a:cs typeface="Tahoma"/>
            </a:endParaRPr>
          </a:p>
          <a:p>
            <a:pPr marL="243840" indent="-231775">
              <a:lnSpc>
                <a:spcPct val="100000"/>
              </a:lnSpc>
              <a:spcBef>
                <a:spcPts val="595"/>
              </a:spcBef>
              <a:buChar char="•"/>
              <a:tabLst>
                <a:tab pos="244475" algn="l"/>
              </a:tabLst>
            </a:pPr>
            <a:r>
              <a:rPr sz="315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18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3150" spc="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15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150" spc="3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15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150" spc="-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50" spc="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150" spc="-555" dirty="0">
                <a:solidFill>
                  <a:srgbClr val="FFFFFF"/>
                </a:solidFill>
                <a:latin typeface="Tahoma"/>
                <a:cs typeface="Tahoma"/>
              </a:rPr>
              <a:t>°</a:t>
            </a:r>
            <a:r>
              <a:rPr lang="pt-BR" sz="3150" spc="-5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95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3150" spc="-42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2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17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-10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3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1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4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150" spc="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-10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2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150" spc="19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1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150" spc="1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18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-10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150" spc="-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-425" dirty="0">
                <a:solidFill>
                  <a:srgbClr val="FFFFFF"/>
                </a:solidFill>
                <a:latin typeface="Tahoma"/>
                <a:cs typeface="Tahoma"/>
              </a:rPr>
              <a:t>;</a:t>
            </a:r>
            <a:endParaRPr sz="3150" dirty="0">
              <a:latin typeface="Tahoma"/>
              <a:cs typeface="Tahoma"/>
            </a:endParaRPr>
          </a:p>
          <a:p>
            <a:pPr marL="243840" indent="-231775">
              <a:lnSpc>
                <a:spcPct val="100000"/>
              </a:lnSpc>
              <a:spcBef>
                <a:spcPts val="600"/>
              </a:spcBef>
              <a:buChar char="•"/>
              <a:tabLst>
                <a:tab pos="244475" algn="l"/>
              </a:tabLst>
            </a:pPr>
            <a:r>
              <a:rPr sz="3150" spc="50" dirty="0">
                <a:solidFill>
                  <a:srgbClr val="FFFFFF"/>
                </a:solidFill>
                <a:latin typeface="Tahoma"/>
                <a:cs typeface="Tahoma"/>
              </a:rPr>
              <a:t>Requisito</a:t>
            </a:r>
            <a:r>
              <a:rPr sz="315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-195" dirty="0">
                <a:solidFill>
                  <a:srgbClr val="FFFFFF"/>
                </a:solidFill>
                <a:latin typeface="Tahoma"/>
                <a:cs typeface="Tahoma"/>
              </a:rPr>
              <a:t>n°</a:t>
            </a:r>
            <a:r>
              <a:rPr lang="pt-BR" sz="315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-195" dirty="0">
                <a:solidFill>
                  <a:srgbClr val="FFFFFF"/>
                </a:solidFill>
                <a:latin typeface="Tahoma"/>
                <a:cs typeface="Tahoma"/>
              </a:rPr>
              <a:t>4:</a:t>
            </a:r>
            <a:r>
              <a:rPr sz="3150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60" dirty="0">
                <a:solidFill>
                  <a:srgbClr val="FFFFFF"/>
                </a:solidFill>
                <a:latin typeface="Tahoma"/>
                <a:cs typeface="Tahoma"/>
              </a:rPr>
              <a:t>Receber</a:t>
            </a:r>
            <a:r>
              <a:rPr sz="3150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150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5" dirty="0">
                <a:solidFill>
                  <a:srgbClr val="FFFFFF"/>
                </a:solidFill>
                <a:latin typeface="Tahoma"/>
                <a:cs typeface="Tahoma"/>
              </a:rPr>
              <a:t>armazenar</a:t>
            </a:r>
            <a:r>
              <a:rPr sz="3150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150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75" dirty="0">
                <a:solidFill>
                  <a:srgbClr val="FFFFFF"/>
                </a:solidFill>
                <a:latin typeface="Tahoma"/>
                <a:cs typeface="Tahoma"/>
              </a:rPr>
              <a:t>quantidade</a:t>
            </a:r>
            <a:r>
              <a:rPr sz="3150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12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3150" spc="-3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150" spc="25" dirty="0">
                <a:solidFill>
                  <a:srgbClr val="FFFFFF"/>
                </a:solidFill>
                <a:latin typeface="Tahoma"/>
                <a:cs typeface="Tahoma"/>
              </a:rPr>
              <a:t>funcionários.</a:t>
            </a:r>
            <a:endParaRPr sz="31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740" y="655853"/>
            <a:ext cx="19494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300" spc="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2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3009900"/>
            <a:ext cx="601853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50" spc="-10" dirty="0"/>
              <a:t>R</a:t>
            </a:r>
            <a:r>
              <a:rPr sz="3550" spc="75" dirty="0"/>
              <a:t>e</a:t>
            </a:r>
            <a:r>
              <a:rPr sz="3550" spc="215" dirty="0"/>
              <a:t>q</a:t>
            </a:r>
            <a:r>
              <a:rPr sz="3550" spc="114" dirty="0"/>
              <a:t>u</a:t>
            </a:r>
            <a:r>
              <a:rPr sz="3550" spc="25" dirty="0"/>
              <a:t>i</a:t>
            </a:r>
            <a:r>
              <a:rPr sz="3550" spc="40" dirty="0"/>
              <a:t>s</a:t>
            </a:r>
            <a:r>
              <a:rPr sz="3550" spc="25" dirty="0"/>
              <a:t>i</a:t>
            </a:r>
            <a:r>
              <a:rPr sz="3550" spc="-85" dirty="0"/>
              <a:t>t</a:t>
            </a:r>
            <a:r>
              <a:rPr sz="3550" spc="145" dirty="0"/>
              <a:t>o</a:t>
            </a:r>
            <a:r>
              <a:rPr sz="3550" spc="45" dirty="0"/>
              <a:t>s</a:t>
            </a:r>
            <a:r>
              <a:rPr sz="3550" spc="-345" dirty="0"/>
              <a:t> </a:t>
            </a:r>
            <a:r>
              <a:rPr sz="3550" spc="215" dirty="0"/>
              <a:t>g</a:t>
            </a:r>
            <a:r>
              <a:rPr sz="3550" spc="-114" dirty="0"/>
              <a:t>r</a:t>
            </a:r>
            <a:r>
              <a:rPr sz="3550" spc="114" dirty="0"/>
              <a:t>u</a:t>
            </a:r>
            <a:r>
              <a:rPr sz="3550" spc="200" dirty="0"/>
              <a:t>p</a:t>
            </a:r>
            <a:r>
              <a:rPr sz="3550" spc="150" dirty="0"/>
              <a:t>o</a:t>
            </a:r>
            <a:r>
              <a:rPr sz="3550" spc="-345" dirty="0"/>
              <a:t> </a:t>
            </a:r>
            <a:r>
              <a:rPr sz="3550" spc="155" dirty="0"/>
              <a:t>F</a:t>
            </a:r>
            <a:r>
              <a:rPr sz="3550" spc="145" dirty="0"/>
              <a:t>o</a:t>
            </a:r>
            <a:r>
              <a:rPr sz="3550" spc="-114" dirty="0"/>
              <a:t>r</a:t>
            </a:r>
            <a:r>
              <a:rPr sz="3550" spc="120" dirty="0"/>
              <a:t>n</a:t>
            </a:r>
            <a:r>
              <a:rPr sz="3550" spc="75" dirty="0"/>
              <a:t>e</a:t>
            </a:r>
            <a:r>
              <a:rPr sz="3550" spc="235" dirty="0"/>
              <a:t>c</a:t>
            </a:r>
            <a:r>
              <a:rPr sz="3550" spc="75" dirty="0"/>
              <a:t>e</a:t>
            </a:r>
            <a:r>
              <a:rPr sz="3550" spc="215" dirty="0"/>
              <a:t>d</a:t>
            </a:r>
            <a:r>
              <a:rPr sz="3550" spc="145" dirty="0"/>
              <a:t>o</a:t>
            </a:r>
            <a:r>
              <a:rPr sz="3550" spc="-114" dirty="0"/>
              <a:t>r</a:t>
            </a:r>
            <a:r>
              <a:rPr sz="3550" spc="-475" dirty="0"/>
              <a:t>:</a:t>
            </a:r>
            <a:endParaRPr sz="3550" dirty="0"/>
          </a:p>
        </p:txBody>
      </p:sp>
      <p:sp>
        <p:nvSpPr>
          <p:cNvPr id="4" name="object 4"/>
          <p:cNvSpPr txBox="1"/>
          <p:nvPr/>
        </p:nvSpPr>
        <p:spPr>
          <a:xfrm>
            <a:off x="685800" y="4305300"/>
            <a:ext cx="17424400" cy="258222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73685" indent="-261620">
              <a:lnSpc>
                <a:spcPct val="100000"/>
              </a:lnSpc>
              <a:spcBef>
                <a:spcPts val="700"/>
              </a:spcBef>
              <a:buChar char="•"/>
              <a:tabLst>
                <a:tab pos="274320" algn="l"/>
              </a:tabLst>
            </a:pPr>
            <a:r>
              <a:rPr sz="3550" dirty="0">
                <a:solidFill>
                  <a:srgbClr val="FFFFFF"/>
                </a:solidFill>
                <a:latin typeface="Tahoma"/>
                <a:cs typeface="Tahoma"/>
              </a:rPr>
              <a:t>Requisito n°1: Receber e armazenar o nome do fornecedor;</a:t>
            </a:r>
            <a:endParaRPr sz="3550" dirty="0">
              <a:latin typeface="Tahoma"/>
              <a:cs typeface="Tahoma"/>
            </a:endParaRPr>
          </a:p>
          <a:p>
            <a:pPr marL="12700" marR="5080">
              <a:lnSpc>
                <a:spcPct val="114100"/>
              </a:lnSpc>
              <a:buChar char="•"/>
              <a:tabLst>
                <a:tab pos="351790" algn="l"/>
              </a:tabLst>
            </a:pPr>
            <a:r>
              <a:rPr sz="3550" dirty="0">
                <a:solidFill>
                  <a:srgbClr val="FFFFFF"/>
                </a:solidFill>
                <a:latin typeface="Tahoma"/>
                <a:cs typeface="Tahoma"/>
              </a:rPr>
              <a:t>Requisito n°2: Receber e armazenar o nome da sede (que está realizando o  pedido);</a:t>
            </a:r>
            <a:endParaRPr sz="3550" dirty="0">
              <a:latin typeface="Tahoma"/>
              <a:cs typeface="Tahoma"/>
            </a:endParaRPr>
          </a:p>
          <a:p>
            <a:pPr marL="273685" indent="-261620">
              <a:lnSpc>
                <a:spcPct val="100000"/>
              </a:lnSpc>
              <a:spcBef>
                <a:spcPts val="600"/>
              </a:spcBef>
              <a:buChar char="•"/>
              <a:tabLst>
                <a:tab pos="274320" algn="l"/>
              </a:tabLst>
            </a:pPr>
            <a:r>
              <a:rPr sz="3550" dirty="0">
                <a:solidFill>
                  <a:srgbClr val="FFFFFF"/>
                </a:solidFill>
                <a:latin typeface="Tahoma"/>
                <a:cs typeface="Tahoma"/>
              </a:rPr>
              <a:t>Requisito n°3: Receber e armazenar o tipo de fornecimento;</a:t>
            </a:r>
            <a:endParaRPr sz="3550" dirty="0">
              <a:latin typeface="Tahoma"/>
              <a:cs typeface="Tahoma"/>
            </a:endParaRPr>
          </a:p>
          <a:p>
            <a:pPr marL="273685" indent="-261620">
              <a:lnSpc>
                <a:spcPct val="100000"/>
              </a:lnSpc>
              <a:spcBef>
                <a:spcPts val="600"/>
              </a:spcBef>
              <a:buChar char="•"/>
              <a:tabLst>
                <a:tab pos="274320" algn="l"/>
              </a:tabLst>
            </a:pPr>
            <a:r>
              <a:rPr sz="3550" dirty="0">
                <a:solidFill>
                  <a:srgbClr val="FFFFFF"/>
                </a:solidFill>
                <a:latin typeface="Tahoma"/>
                <a:cs typeface="Tahoma"/>
              </a:rPr>
              <a:t>Requisito n°4: Receber e armazenar o orçamento.</a:t>
            </a:r>
            <a:endParaRPr sz="35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251" y="655848"/>
            <a:ext cx="196850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FUNCIONARIO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092134"/>
            <a:ext cx="6029960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00" dirty="0"/>
              <a:t>R</a:t>
            </a:r>
            <a:r>
              <a:rPr sz="3500" spc="80" dirty="0"/>
              <a:t>e</a:t>
            </a:r>
            <a:r>
              <a:rPr sz="3500" spc="220" dirty="0"/>
              <a:t>q</a:t>
            </a:r>
            <a:r>
              <a:rPr sz="3500" spc="125" dirty="0"/>
              <a:t>u</a:t>
            </a:r>
            <a:r>
              <a:rPr sz="3500" spc="30" dirty="0"/>
              <a:t>i</a:t>
            </a:r>
            <a:r>
              <a:rPr sz="3500" spc="45" dirty="0"/>
              <a:t>s</a:t>
            </a:r>
            <a:r>
              <a:rPr sz="3500" spc="30" dirty="0"/>
              <a:t>i</a:t>
            </a:r>
            <a:r>
              <a:rPr sz="3500" spc="-75" dirty="0"/>
              <a:t>t</a:t>
            </a:r>
            <a:r>
              <a:rPr sz="3500" spc="155" dirty="0"/>
              <a:t>o</a:t>
            </a:r>
            <a:r>
              <a:rPr sz="3500" spc="50" dirty="0"/>
              <a:t>s</a:t>
            </a:r>
            <a:r>
              <a:rPr sz="3500" spc="-335" dirty="0"/>
              <a:t> </a:t>
            </a:r>
            <a:r>
              <a:rPr sz="3500" spc="220" dirty="0"/>
              <a:t>g</a:t>
            </a:r>
            <a:r>
              <a:rPr sz="3500" spc="-110" dirty="0"/>
              <a:t>r</a:t>
            </a:r>
            <a:r>
              <a:rPr sz="3500" spc="125" dirty="0"/>
              <a:t>u</a:t>
            </a:r>
            <a:r>
              <a:rPr sz="3500" spc="210" dirty="0"/>
              <a:t>p</a:t>
            </a:r>
            <a:r>
              <a:rPr sz="3500" spc="160" dirty="0"/>
              <a:t>o</a:t>
            </a:r>
            <a:r>
              <a:rPr sz="3500" spc="-335" dirty="0"/>
              <a:t> </a:t>
            </a:r>
            <a:r>
              <a:rPr sz="3500" spc="160" dirty="0"/>
              <a:t>F</a:t>
            </a:r>
            <a:r>
              <a:rPr sz="3500" spc="125" dirty="0"/>
              <a:t>un</a:t>
            </a:r>
            <a:r>
              <a:rPr sz="3500" spc="240" dirty="0"/>
              <a:t>c</a:t>
            </a:r>
            <a:r>
              <a:rPr sz="3500" spc="30" dirty="0"/>
              <a:t>i</a:t>
            </a:r>
            <a:r>
              <a:rPr sz="3500" spc="155" dirty="0"/>
              <a:t>o</a:t>
            </a:r>
            <a:r>
              <a:rPr sz="3500" spc="125" dirty="0"/>
              <a:t>n</a:t>
            </a:r>
            <a:r>
              <a:rPr sz="3500" spc="25" dirty="0"/>
              <a:t>á</a:t>
            </a:r>
            <a:r>
              <a:rPr sz="3500" spc="-110" dirty="0"/>
              <a:t>r</a:t>
            </a:r>
            <a:r>
              <a:rPr sz="3500" spc="30" dirty="0"/>
              <a:t>i</a:t>
            </a:r>
            <a:r>
              <a:rPr sz="3500" spc="155" dirty="0"/>
              <a:t>o</a:t>
            </a:r>
            <a:r>
              <a:rPr sz="3500" spc="-465" dirty="0"/>
              <a:t>: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1016000" y="3239922"/>
            <a:ext cx="14777085" cy="49180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71780" indent="-259715">
              <a:lnSpc>
                <a:spcPct val="100000"/>
              </a:lnSpc>
              <a:spcBef>
                <a:spcPts val="710"/>
              </a:spcBef>
              <a:buChar char="•"/>
              <a:tabLst>
                <a:tab pos="272415" algn="l"/>
              </a:tabLst>
            </a:pPr>
            <a:r>
              <a:rPr sz="3500" dirty="0">
                <a:solidFill>
                  <a:srgbClr val="FFFFFF"/>
                </a:solidFill>
                <a:latin typeface="Tahoma"/>
                <a:cs typeface="Tahoma"/>
              </a:rPr>
              <a:t>Requisito n°1: Receber e armazenar id de funcionário;</a:t>
            </a:r>
            <a:endParaRPr sz="3500" dirty="0">
              <a:latin typeface="Tahoma"/>
              <a:cs typeface="Tahoma"/>
            </a:endParaRPr>
          </a:p>
          <a:p>
            <a:pPr marL="271780" indent="-259715">
              <a:lnSpc>
                <a:spcPct val="100000"/>
              </a:lnSpc>
              <a:spcBef>
                <a:spcPts val="615"/>
              </a:spcBef>
              <a:buChar char="•"/>
              <a:tabLst>
                <a:tab pos="272415" algn="l"/>
              </a:tabLst>
            </a:pPr>
            <a:r>
              <a:rPr sz="3500" dirty="0">
                <a:solidFill>
                  <a:srgbClr val="FFFFFF"/>
                </a:solidFill>
                <a:latin typeface="Tahoma"/>
                <a:cs typeface="Tahoma"/>
              </a:rPr>
              <a:t>Requisito n°2: Receber e armazenar primeiro nome do funcionário;</a:t>
            </a:r>
            <a:endParaRPr sz="3500" dirty="0">
              <a:latin typeface="Tahoma"/>
              <a:cs typeface="Tahoma"/>
            </a:endParaRPr>
          </a:p>
          <a:p>
            <a:pPr marL="271780" indent="-259715">
              <a:lnSpc>
                <a:spcPct val="100000"/>
              </a:lnSpc>
              <a:spcBef>
                <a:spcPts val="615"/>
              </a:spcBef>
              <a:buChar char="•"/>
              <a:tabLst>
                <a:tab pos="272415" algn="l"/>
              </a:tabLst>
            </a:pPr>
            <a:r>
              <a:rPr sz="3500" dirty="0">
                <a:solidFill>
                  <a:srgbClr val="FFFFFF"/>
                </a:solidFill>
                <a:latin typeface="Tahoma"/>
                <a:cs typeface="Tahoma"/>
              </a:rPr>
              <a:t>Requisito n°3: Receber e armazenar sobrenome do funcionário;</a:t>
            </a:r>
            <a:endParaRPr sz="3500" dirty="0">
              <a:latin typeface="Tahoma"/>
              <a:cs typeface="Tahoma"/>
            </a:endParaRPr>
          </a:p>
          <a:p>
            <a:pPr marL="271780" indent="-259715">
              <a:lnSpc>
                <a:spcPct val="100000"/>
              </a:lnSpc>
              <a:spcBef>
                <a:spcPts val="615"/>
              </a:spcBef>
              <a:buChar char="•"/>
              <a:tabLst>
                <a:tab pos="272415" algn="l"/>
              </a:tabLst>
            </a:pPr>
            <a:r>
              <a:rPr sz="3500" dirty="0">
                <a:solidFill>
                  <a:srgbClr val="FFFFFF"/>
                </a:solidFill>
                <a:latin typeface="Tahoma"/>
                <a:cs typeface="Tahoma"/>
              </a:rPr>
              <a:t>Requisito n°4: Receber e armazenar data de nascimento do funcionário;</a:t>
            </a:r>
            <a:endParaRPr sz="3500" dirty="0">
              <a:latin typeface="Tahoma"/>
              <a:cs typeface="Tahoma"/>
            </a:endParaRPr>
          </a:p>
          <a:p>
            <a:pPr marL="271780" indent="-259715">
              <a:lnSpc>
                <a:spcPct val="100000"/>
              </a:lnSpc>
              <a:spcBef>
                <a:spcPts val="615"/>
              </a:spcBef>
              <a:buChar char="•"/>
              <a:tabLst>
                <a:tab pos="272415" algn="l"/>
              </a:tabLst>
            </a:pPr>
            <a:r>
              <a:rPr sz="3500" dirty="0">
                <a:solidFill>
                  <a:srgbClr val="FFFFFF"/>
                </a:solidFill>
                <a:latin typeface="Tahoma"/>
                <a:cs typeface="Tahoma"/>
              </a:rPr>
              <a:t>Requisito n°5: Receber e armazenar sexo do funcionário;</a:t>
            </a:r>
            <a:endParaRPr sz="3500" dirty="0">
              <a:latin typeface="Tahoma"/>
              <a:cs typeface="Tahoma"/>
            </a:endParaRPr>
          </a:p>
          <a:p>
            <a:pPr marL="271780" indent="-259715">
              <a:lnSpc>
                <a:spcPct val="100000"/>
              </a:lnSpc>
              <a:spcBef>
                <a:spcPts val="615"/>
              </a:spcBef>
              <a:buChar char="•"/>
              <a:tabLst>
                <a:tab pos="272415" algn="l"/>
              </a:tabLst>
            </a:pPr>
            <a:r>
              <a:rPr sz="3500" dirty="0">
                <a:solidFill>
                  <a:srgbClr val="FFFFFF"/>
                </a:solidFill>
                <a:latin typeface="Tahoma"/>
                <a:cs typeface="Tahoma"/>
              </a:rPr>
              <a:t>Requisito n°6: Receber e armazenar salário do funcionário;</a:t>
            </a:r>
            <a:endParaRPr sz="3500" dirty="0">
              <a:latin typeface="Tahoma"/>
              <a:cs typeface="Tahoma"/>
            </a:endParaRPr>
          </a:p>
          <a:p>
            <a:pPr marL="271780" indent="-259715">
              <a:lnSpc>
                <a:spcPct val="100000"/>
              </a:lnSpc>
              <a:spcBef>
                <a:spcPts val="615"/>
              </a:spcBef>
              <a:buChar char="•"/>
              <a:tabLst>
                <a:tab pos="272415" algn="l"/>
              </a:tabLst>
            </a:pPr>
            <a:r>
              <a:rPr sz="3500" dirty="0">
                <a:solidFill>
                  <a:srgbClr val="FFFFFF"/>
                </a:solidFill>
                <a:latin typeface="Tahoma"/>
                <a:cs typeface="Tahoma"/>
              </a:rPr>
              <a:t>Requisito n°7: Receber e armazenar id da sede do respectivo funcionário;</a:t>
            </a:r>
            <a:endParaRPr sz="3500" dirty="0">
              <a:latin typeface="Tahoma"/>
              <a:cs typeface="Tahoma"/>
            </a:endParaRPr>
          </a:p>
          <a:p>
            <a:pPr marL="271780" indent="-259715">
              <a:lnSpc>
                <a:spcPct val="100000"/>
              </a:lnSpc>
              <a:spcBef>
                <a:spcPts val="615"/>
              </a:spcBef>
              <a:buChar char="•"/>
              <a:tabLst>
                <a:tab pos="272415" algn="l"/>
              </a:tabLst>
            </a:pPr>
            <a:r>
              <a:rPr sz="3500" dirty="0">
                <a:solidFill>
                  <a:srgbClr val="FFFFFF"/>
                </a:solidFill>
                <a:latin typeface="Tahoma"/>
                <a:cs typeface="Tahoma"/>
              </a:rPr>
              <a:t>Requisito n°8: Receber e armazenar id do supervisor do respectivo.</a:t>
            </a:r>
            <a:endParaRPr sz="35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279" y="655849"/>
            <a:ext cx="12077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CLIENTE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330635"/>
            <a:ext cx="625983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15" dirty="0"/>
              <a:t>R</a:t>
            </a:r>
            <a:r>
              <a:rPr sz="4200" spc="85" dirty="0"/>
              <a:t>e</a:t>
            </a:r>
            <a:r>
              <a:rPr sz="4200" spc="250" dirty="0"/>
              <a:t>q</a:t>
            </a:r>
            <a:r>
              <a:rPr sz="4200" spc="135" dirty="0"/>
              <a:t>u</a:t>
            </a:r>
            <a:r>
              <a:rPr sz="4200" spc="30" dirty="0"/>
              <a:t>i</a:t>
            </a:r>
            <a:r>
              <a:rPr sz="4200" spc="45" dirty="0"/>
              <a:t>s</a:t>
            </a:r>
            <a:r>
              <a:rPr sz="4200" spc="30" dirty="0"/>
              <a:t>i</a:t>
            </a:r>
            <a:r>
              <a:rPr sz="4200" spc="-100" dirty="0"/>
              <a:t>t</a:t>
            </a:r>
            <a:r>
              <a:rPr sz="4200" spc="170" dirty="0"/>
              <a:t>o</a:t>
            </a:r>
            <a:r>
              <a:rPr sz="4200" spc="50" dirty="0"/>
              <a:t>s</a:t>
            </a:r>
            <a:r>
              <a:rPr sz="4200" spc="-409" dirty="0"/>
              <a:t> </a:t>
            </a:r>
            <a:r>
              <a:rPr sz="4200" spc="250" dirty="0"/>
              <a:t>g</a:t>
            </a:r>
            <a:r>
              <a:rPr sz="4200" spc="-135" dirty="0"/>
              <a:t>r</a:t>
            </a:r>
            <a:r>
              <a:rPr sz="4200" spc="135" dirty="0"/>
              <a:t>u</a:t>
            </a:r>
            <a:r>
              <a:rPr sz="4200" spc="235" dirty="0"/>
              <a:t>p</a:t>
            </a:r>
            <a:r>
              <a:rPr sz="4200" spc="175" dirty="0"/>
              <a:t>o</a:t>
            </a:r>
            <a:r>
              <a:rPr sz="4200" spc="-409" dirty="0"/>
              <a:t> </a:t>
            </a:r>
            <a:r>
              <a:rPr sz="4200" spc="405" dirty="0"/>
              <a:t>C</a:t>
            </a:r>
            <a:r>
              <a:rPr sz="4200" spc="70" dirty="0"/>
              <a:t>l</a:t>
            </a:r>
            <a:r>
              <a:rPr sz="4200" spc="30" dirty="0"/>
              <a:t>i</a:t>
            </a:r>
            <a:r>
              <a:rPr sz="4200" spc="85" dirty="0"/>
              <a:t>e</a:t>
            </a:r>
            <a:r>
              <a:rPr sz="4200" spc="140" dirty="0"/>
              <a:t>n</a:t>
            </a:r>
            <a:r>
              <a:rPr sz="4200" spc="-100" dirty="0"/>
              <a:t>t</a:t>
            </a:r>
            <a:r>
              <a:rPr sz="4200" spc="85" dirty="0"/>
              <a:t>e</a:t>
            </a:r>
            <a:r>
              <a:rPr sz="4200" spc="45" dirty="0"/>
              <a:t>s</a:t>
            </a:r>
            <a:r>
              <a:rPr sz="4200" spc="-565" dirty="0"/>
              <a:t>: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16000" y="4699169"/>
            <a:ext cx="12818110" cy="286745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800"/>
              </a:spcBef>
              <a:buChar char="•"/>
              <a:tabLst>
                <a:tab pos="321945" algn="l"/>
              </a:tabLst>
            </a:pPr>
            <a:r>
              <a:rPr sz="4200" dirty="0">
                <a:solidFill>
                  <a:srgbClr val="FFFFFF"/>
                </a:solidFill>
                <a:latin typeface="Tahoma"/>
                <a:cs typeface="Tahoma"/>
              </a:rPr>
              <a:t>Requisito n°1: Receber e armazenar id do cliente;</a:t>
            </a:r>
            <a:endParaRPr sz="4200">
              <a:latin typeface="Tahoma"/>
              <a:cs typeface="Tahoma"/>
            </a:endParaRPr>
          </a:p>
          <a:p>
            <a:pPr marL="321310" indent="-309245">
              <a:lnSpc>
                <a:spcPct val="100000"/>
              </a:lnSpc>
              <a:spcBef>
                <a:spcPts val="700"/>
              </a:spcBef>
              <a:buChar char="•"/>
              <a:tabLst>
                <a:tab pos="321945" algn="l"/>
              </a:tabLst>
            </a:pPr>
            <a:r>
              <a:rPr sz="4200" dirty="0">
                <a:solidFill>
                  <a:srgbClr val="FFFFFF"/>
                </a:solidFill>
                <a:latin typeface="Tahoma"/>
                <a:cs typeface="Tahoma"/>
              </a:rPr>
              <a:t>Requisito n°2: Receber e armazenar nome do cliente;</a:t>
            </a:r>
            <a:endParaRPr sz="4200">
              <a:latin typeface="Tahoma"/>
              <a:cs typeface="Tahoma"/>
            </a:endParaRPr>
          </a:p>
          <a:p>
            <a:pPr marL="321310" indent="-309245">
              <a:lnSpc>
                <a:spcPct val="100000"/>
              </a:lnSpc>
              <a:spcBef>
                <a:spcPts val="705"/>
              </a:spcBef>
              <a:buChar char="•"/>
              <a:tabLst>
                <a:tab pos="321945" algn="l"/>
              </a:tabLst>
            </a:pPr>
            <a:r>
              <a:rPr sz="4200" dirty="0">
                <a:solidFill>
                  <a:srgbClr val="FFFFFF"/>
                </a:solidFill>
                <a:latin typeface="Tahoma"/>
                <a:cs typeface="Tahoma"/>
              </a:rPr>
              <a:t>Requisito n°3: Receber id da sede.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810" y="655850"/>
            <a:ext cx="119761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2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-25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326039"/>
            <a:ext cx="508127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0" spc="-15" dirty="0"/>
              <a:t>R</a:t>
            </a:r>
            <a:r>
              <a:rPr sz="3500" spc="70" dirty="0"/>
              <a:t>e</a:t>
            </a:r>
            <a:r>
              <a:rPr sz="3500" spc="210" dirty="0"/>
              <a:t>q</a:t>
            </a:r>
            <a:r>
              <a:rPr sz="3500" spc="110" dirty="0"/>
              <a:t>u</a:t>
            </a:r>
            <a:r>
              <a:rPr sz="3500" spc="25" dirty="0"/>
              <a:t>i</a:t>
            </a:r>
            <a:r>
              <a:rPr sz="3500" spc="35" dirty="0"/>
              <a:t>s</a:t>
            </a:r>
            <a:r>
              <a:rPr sz="3500" spc="25" dirty="0"/>
              <a:t>i</a:t>
            </a:r>
            <a:r>
              <a:rPr sz="3500" spc="-85" dirty="0"/>
              <a:t>t</a:t>
            </a:r>
            <a:r>
              <a:rPr sz="3500" spc="140" dirty="0"/>
              <a:t>o</a:t>
            </a:r>
            <a:r>
              <a:rPr sz="3500" spc="40" dirty="0"/>
              <a:t>s</a:t>
            </a:r>
            <a:r>
              <a:rPr sz="3500" spc="-340" dirty="0"/>
              <a:t> </a:t>
            </a:r>
            <a:r>
              <a:rPr sz="3500" spc="210" dirty="0"/>
              <a:t>g</a:t>
            </a:r>
            <a:r>
              <a:rPr sz="3500" spc="-114" dirty="0"/>
              <a:t>r</a:t>
            </a:r>
            <a:r>
              <a:rPr sz="3500" spc="110" dirty="0"/>
              <a:t>u</a:t>
            </a:r>
            <a:r>
              <a:rPr sz="3500" spc="195" dirty="0"/>
              <a:t>p</a:t>
            </a:r>
            <a:r>
              <a:rPr sz="3500" spc="145" dirty="0"/>
              <a:t>o</a:t>
            </a:r>
            <a:r>
              <a:rPr sz="3500" spc="-340" dirty="0"/>
              <a:t> </a:t>
            </a:r>
            <a:r>
              <a:rPr sz="3500" spc="-15" dirty="0"/>
              <a:t>R</a:t>
            </a:r>
            <a:r>
              <a:rPr sz="3500" spc="70" dirty="0"/>
              <a:t>e</a:t>
            </a:r>
            <a:r>
              <a:rPr sz="3500" spc="229" dirty="0"/>
              <a:t>c</a:t>
            </a:r>
            <a:r>
              <a:rPr sz="3500" spc="70" dirty="0"/>
              <a:t>e</a:t>
            </a:r>
            <a:r>
              <a:rPr sz="3500" spc="25" dirty="0"/>
              <a:t>i</a:t>
            </a:r>
            <a:r>
              <a:rPr sz="3500" spc="-85" dirty="0"/>
              <a:t>t</a:t>
            </a:r>
            <a:r>
              <a:rPr sz="3500" spc="15" dirty="0"/>
              <a:t>a</a:t>
            </a:r>
            <a:r>
              <a:rPr sz="3500" spc="-470" dirty="0"/>
              <a:t>: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1016000" y="4466994"/>
            <a:ext cx="15064105" cy="24574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685"/>
              </a:spcBef>
              <a:buChar char="•"/>
              <a:tabLst>
                <a:tab pos="270510" algn="l"/>
              </a:tabLst>
            </a:pPr>
            <a:r>
              <a:rPr sz="3500" spc="60" dirty="0">
                <a:solidFill>
                  <a:srgbClr val="FFFFFF"/>
                </a:solidFill>
                <a:latin typeface="Tahoma"/>
                <a:cs typeface="Tahoma"/>
              </a:rPr>
              <a:t>Requisito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-215" dirty="0">
                <a:solidFill>
                  <a:srgbClr val="FFFFFF"/>
                </a:solidFill>
                <a:latin typeface="Tahoma"/>
                <a:cs typeface="Tahoma"/>
              </a:rPr>
              <a:t>n°1:</a:t>
            </a:r>
            <a:r>
              <a:rPr sz="35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Tahoma"/>
                <a:cs typeface="Tahoma"/>
              </a:rPr>
              <a:t>Receber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Tahoma"/>
                <a:cs typeface="Tahoma"/>
              </a:rPr>
              <a:t>armazenar</a:t>
            </a:r>
            <a:r>
              <a:rPr sz="35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20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8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35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65" dirty="0">
                <a:solidFill>
                  <a:srgbClr val="FFFFFF"/>
                </a:solidFill>
                <a:latin typeface="Tahoma"/>
                <a:cs typeface="Tahoma"/>
              </a:rPr>
              <a:t>funcionário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3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35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45" dirty="0">
                <a:solidFill>
                  <a:srgbClr val="FFFFFF"/>
                </a:solidFill>
                <a:latin typeface="Tahoma"/>
                <a:cs typeface="Tahoma"/>
              </a:rPr>
              <a:t>realizou</a:t>
            </a:r>
            <a:r>
              <a:rPr sz="35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Tahoma"/>
                <a:cs typeface="Tahoma"/>
              </a:rPr>
              <a:t>venda;</a:t>
            </a:r>
            <a:endParaRPr sz="3500">
              <a:latin typeface="Tahoma"/>
              <a:cs typeface="Tahoma"/>
            </a:endParaRPr>
          </a:p>
          <a:p>
            <a:pPr marL="269875" indent="-257810">
              <a:lnSpc>
                <a:spcPct val="100000"/>
              </a:lnSpc>
              <a:spcBef>
                <a:spcPts val="585"/>
              </a:spcBef>
              <a:buChar char="•"/>
              <a:tabLst>
                <a:tab pos="270510" algn="l"/>
              </a:tabLst>
            </a:pPr>
            <a:r>
              <a:rPr sz="3500" spc="60" dirty="0">
                <a:solidFill>
                  <a:srgbClr val="FFFFFF"/>
                </a:solidFill>
                <a:latin typeface="Tahoma"/>
                <a:cs typeface="Tahoma"/>
              </a:rPr>
              <a:t>Requisito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-215" dirty="0">
                <a:solidFill>
                  <a:srgbClr val="FFFFFF"/>
                </a:solidFill>
                <a:latin typeface="Tahoma"/>
                <a:cs typeface="Tahoma"/>
              </a:rPr>
              <a:t>n°2: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Tahoma"/>
                <a:cs typeface="Tahoma"/>
              </a:rPr>
              <a:t>Receber</a:t>
            </a:r>
            <a:r>
              <a:rPr sz="35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Tahoma"/>
                <a:cs typeface="Tahoma"/>
              </a:rPr>
              <a:t>armazenar</a:t>
            </a:r>
            <a:r>
              <a:rPr sz="35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20" dirty="0">
                <a:solidFill>
                  <a:srgbClr val="FFFFFF"/>
                </a:solidFill>
                <a:latin typeface="Tahoma"/>
                <a:cs typeface="Tahoma"/>
              </a:rPr>
              <a:t>id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8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35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70" dirty="0">
                <a:solidFill>
                  <a:srgbClr val="FFFFFF"/>
                </a:solidFill>
                <a:latin typeface="Tahoma"/>
                <a:cs typeface="Tahoma"/>
              </a:rPr>
              <a:t>cliente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30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35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Tahoma"/>
                <a:cs typeface="Tahoma"/>
              </a:rPr>
              <a:t>adquiriu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Tahoma"/>
                <a:cs typeface="Tahoma"/>
              </a:rPr>
              <a:t>serviço;</a:t>
            </a:r>
            <a:endParaRPr sz="3500">
              <a:latin typeface="Tahoma"/>
              <a:cs typeface="Tahoma"/>
            </a:endParaRPr>
          </a:p>
          <a:p>
            <a:pPr marL="269875" indent="-257810">
              <a:lnSpc>
                <a:spcPct val="100000"/>
              </a:lnSpc>
              <a:spcBef>
                <a:spcPts val="590"/>
              </a:spcBef>
              <a:buChar char="•"/>
              <a:tabLst>
                <a:tab pos="270510" algn="l"/>
              </a:tabLst>
            </a:pPr>
            <a:r>
              <a:rPr sz="3500" spc="60" dirty="0">
                <a:solidFill>
                  <a:srgbClr val="FFFFFF"/>
                </a:solidFill>
                <a:latin typeface="Tahoma"/>
                <a:cs typeface="Tahoma"/>
              </a:rPr>
              <a:t>Requisito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-215" dirty="0">
                <a:solidFill>
                  <a:srgbClr val="FFFFFF"/>
                </a:solidFill>
                <a:latin typeface="Tahoma"/>
                <a:cs typeface="Tahoma"/>
              </a:rPr>
              <a:t>n°3: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Tahoma"/>
                <a:cs typeface="Tahoma"/>
              </a:rPr>
              <a:t>Receber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Tahoma"/>
                <a:cs typeface="Tahoma"/>
              </a:rPr>
              <a:t>armazenar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30" dirty="0">
                <a:solidFill>
                  <a:srgbClr val="FFFFFF"/>
                </a:solidFill>
                <a:latin typeface="Tahoma"/>
                <a:cs typeface="Tahoma"/>
              </a:rPr>
              <a:t>valor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14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Tahoma"/>
                <a:cs typeface="Tahoma"/>
              </a:rPr>
              <a:t>venda;</a:t>
            </a:r>
            <a:endParaRPr sz="3500">
              <a:latin typeface="Tahoma"/>
              <a:cs typeface="Tahoma"/>
            </a:endParaRPr>
          </a:p>
          <a:p>
            <a:pPr marL="269875" indent="-257810">
              <a:lnSpc>
                <a:spcPct val="100000"/>
              </a:lnSpc>
              <a:spcBef>
                <a:spcPts val="585"/>
              </a:spcBef>
              <a:buChar char="•"/>
              <a:tabLst>
                <a:tab pos="270510" algn="l"/>
              </a:tabLst>
            </a:pPr>
            <a:r>
              <a:rPr sz="35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50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spc="210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3500" spc="11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5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spc="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500" spc="-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spc="1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spc="-615" dirty="0">
                <a:solidFill>
                  <a:srgbClr val="FFFFFF"/>
                </a:solidFill>
                <a:latin typeface="Tahoma"/>
                <a:cs typeface="Tahoma"/>
              </a:rPr>
              <a:t>°</a:t>
            </a:r>
            <a:r>
              <a:rPr sz="3500" spc="11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r>
              <a:rPr sz="3500" spc="-47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50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spc="229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50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spc="19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350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spc="-1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spc="-114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500" spc="4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500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spc="5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350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spc="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spc="-1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1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-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spc="1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3500" spc="-8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500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spc="6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2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500" spc="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500" spc="4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500" spc="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500" spc="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500" spc="2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3500" spc="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500" spc="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500" spc="-29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8050" y="1472133"/>
            <a:ext cx="13068299" cy="73437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8965" y="655850"/>
            <a:ext cx="313626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300" spc="7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1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spc="2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300" spc="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300" spc="22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300" spc="-254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300" spc="6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300" spc="6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300" spc="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00" spc="17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760</Words>
  <Application>Microsoft Office PowerPoint</Application>
  <PresentationFormat>Personalizar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Calibri</vt:lpstr>
      <vt:lpstr>Tahoma</vt:lpstr>
      <vt:lpstr>Office Theme</vt:lpstr>
      <vt:lpstr>Banco de Dados</vt:lpstr>
      <vt:lpstr>Apresentação do PowerPoint</vt:lpstr>
      <vt:lpstr>Objetivo: Organizar as Informações recebidas e armazena-las de acordo com o tipo e a  necessidade. Requisitos estão separados em:</vt:lpstr>
      <vt:lpstr>Requisitos grupo Sede: (Organizar informações referentes à Sede da Companhia de Papéis  e materiais de escritório)</vt:lpstr>
      <vt:lpstr>Requisitos grupo Fornecedor:</vt:lpstr>
      <vt:lpstr>Requisitos grupo Funcionário:</vt:lpstr>
      <vt:lpstr>Requisitos grupo Clientes:</vt:lpstr>
      <vt:lpstr>Requisitos grupo Receita:</vt:lpstr>
      <vt:lpstr>Apresentação do PowerPoint</vt:lpstr>
      <vt:lpstr>Apresentação do PowerPoint</vt:lpstr>
      <vt:lpstr>Apresentação do PowerPoint</vt:lpstr>
      <vt:lpstr>Apresentação do PowerPoint</vt:lpstr>
      <vt:lpstr>Para evitar a violação dos dados e garantir a consistência, confiabilidade, podemos adotar alguns  mecanismos de segurança entre esses mecanismos podemos destacar:</vt:lpstr>
      <vt:lpstr>Auditoria de banco de dados</vt:lpstr>
      <vt:lpstr>Apresentação do PowerPoint</vt:lpstr>
      <vt:lpstr>O trabalho teve como objetivo apresentar um projeto de banco de dados com uma  estrutura completa e mostrar cada uma delas. Chegando ao fim, é possível notar o quão  complexo é o sistema de Banco de Dados de uma simples empresa e o quão  importante ele é para o funcionamento da mesma.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Trabalho_BancodeDados_Grupo1</dc:title>
  <dc:creator>Josué Andrade</dc:creator>
  <cp:keywords>DAFQiZOW-n0,BAE3jrr4CPg</cp:keywords>
  <cp:lastModifiedBy>Josue Godoi</cp:lastModifiedBy>
  <cp:revision>2</cp:revision>
  <dcterms:created xsi:type="dcterms:W3CDTF">2022-10-31T21:31:58Z</dcterms:created>
  <dcterms:modified xsi:type="dcterms:W3CDTF">2022-10-31T21:38:49Z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2022-10-31T00:00:00Z</vt:filetime>
  </property>
  <property fmtid="{D5CDD505-2E9C-101B-9397-08002B2CF9AE}" pid="3" name="Creator">
    <vt:lpwstr>Canva</vt:lpwstr>
  </property>
  <property fmtid="{D5CDD505-2E9C-101B-9397-08002B2CF9AE}" pid="4" name="LastSaved">
    <vt:filetime>2022-10-31T00:00:00Z</vt:filetime>
  </property>
</Properties>
</file>