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7C3C1E-5790-4F2C-908C-6CCA64DBE13C}">
  <a:tblStyle styleId="{567C3C1E-5790-4F2C-908C-6CCA64DBE1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fbebe473e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fbebe473e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fbebe473e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fbebe473e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fbebe473e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fbebe473e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fbebe473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fbebe473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fbebe473e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fbebe473e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fbebe473e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fbebe473e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fbebe473e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fbebe473e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fbebe473e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fbebe473e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fbebe473e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fbebe473e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fbebe473e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fbebe473e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fbebe473e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fbebe473e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810900" y="2540850"/>
            <a:ext cx="7522200" cy="7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rgbClr val="03538C"/>
                </a:solidFill>
              </a:rPr>
              <a:t>R</a:t>
            </a:r>
            <a:r>
              <a:rPr lang="it">
                <a:solidFill>
                  <a:srgbClr val="03538C"/>
                </a:solidFill>
              </a:rPr>
              <a:t>emote </a:t>
            </a:r>
            <a:r>
              <a:rPr lang="it" sz="4811">
                <a:solidFill>
                  <a:srgbClr val="03538C"/>
                </a:solidFill>
              </a:rPr>
              <a:t>S</a:t>
            </a:r>
            <a:r>
              <a:rPr lang="it">
                <a:solidFill>
                  <a:srgbClr val="03538C"/>
                </a:solidFill>
              </a:rPr>
              <a:t>ensing </a:t>
            </a:r>
            <a:r>
              <a:rPr lang="it" sz="4822">
                <a:solidFill>
                  <a:srgbClr val="03538C"/>
                </a:solidFill>
              </a:rPr>
              <a:t>S</a:t>
            </a:r>
            <a:r>
              <a:rPr lang="it">
                <a:solidFill>
                  <a:srgbClr val="03538C"/>
                </a:solidFill>
              </a:rPr>
              <a:t>ystem</a:t>
            </a:r>
            <a:endParaRPr>
              <a:solidFill>
                <a:srgbClr val="03538C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013250" y="3414300"/>
            <a:ext cx="2932500" cy="15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  <a:highlight>
                  <a:schemeClr val="lt1"/>
                </a:highlight>
              </a:rPr>
              <a:t>Francesco Taverna</a:t>
            </a:r>
            <a:endParaRPr>
              <a:solidFill>
                <a:srgbClr val="03538C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3538C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  <a:highlight>
                  <a:schemeClr val="lt1"/>
                </a:highlight>
              </a:rPr>
              <a:t>Gabriele Pianigiani</a:t>
            </a:r>
            <a:endParaRPr>
              <a:solidFill>
                <a:srgbClr val="03538C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3538C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  <a:highlight>
                  <a:schemeClr val="lt1"/>
                </a:highlight>
              </a:rPr>
              <a:t>Saverio Mosti</a:t>
            </a:r>
            <a:endParaRPr>
              <a:solidFill>
                <a:srgbClr val="03538C"/>
              </a:solidFill>
              <a:highlight>
                <a:schemeClr val="lt1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65150" y="1832850"/>
            <a:ext cx="6413700" cy="70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6D9EEB"/>
                </a:solidFill>
              </a:rPr>
              <a:t>Performance Evaluation of Computer Systems and Networks</a:t>
            </a:r>
            <a:endParaRPr sz="1700">
              <a:solidFill>
                <a:srgbClr val="6D9EE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6D9EEB"/>
                </a:solidFill>
              </a:rPr>
              <a:t>AA 2023 - 2024</a:t>
            </a:r>
            <a:endParaRPr sz="1700">
              <a:solidFill>
                <a:srgbClr val="6D9EEB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551" y="101275"/>
            <a:ext cx="1549899" cy="157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53500" y="87900"/>
            <a:ext cx="215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Experiments</a:t>
            </a:r>
            <a:endParaRPr>
              <a:solidFill>
                <a:srgbClr val="03538C"/>
              </a:solidFill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2120942" y="540361"/>
            <a:ext cx="465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dk2"/>
                </a:solidFill>
              </a:rPr>
              <a:t>2kr: Rate of successful unique messages </a:t>
            </a:r>
            <a:endParaRPr sz="1800" dirty="0">
              <a:solidFill>
                <a:schemeClr val="dk2"/>
              </a:solidFill>
            </a:endParaRPr>
          </a:p>
        </p:txBody>
      </p:sp>
      <p:graphicFrame>
        <p:nvGraphicFramePr>
          <p:cNvPr id="115" name="Google Shape;115;p22"/>
          <p:cNvGraphicFramePr/>
          <p:nvPr>
            <p:extLst>
              <p:ext uri="{D42A27DB-BD31-4B8C-83A1-F6EECF244321}">
                <p14:modId xmlns:p14="http://schemas.microsoft.com/office/powerpoint/2010/main" val="1547392916"/>
              </p:ext>
            </p:extLst>
          </p:nvPr>
        </p:nvGraphicFramePr>
        <p:xfrm>
          <a:off x="6502922" y="454751"/>
          <a:ext cx="2422575" cy="4372203"/>
        </p:xfrm>
        <a:graphic>
          <a:graphicData uri="http://schemas.openxmlformats.org/drawingml/2006/table">
            <a:tbl>
              <a:tblPr>
                <a:noFill/>
                <a:tableStyleId>{567C3C1E-5790-4F2C-908C-6CCA64DBE13C}</a:tableStyleId>
              </a:tblPr>
              <a:tblGrid>
                <a:gridCol w="136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Factor</a:t>
                      </a:r>
                      <a:endParaRPr sz="1100"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Variation</a:t>
                      </a:r>
                      <a:endParaRPr sz="1100"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H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32.55%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D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35.16%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Psucc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6.92%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H + D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17.95%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H + Psucc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2.93%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D + Psucc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3.29%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H + D + Psucc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1.11%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Others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dirty="0"/>
                        <a:t>&lt; 1%</a:t>
                      </a:r>
                      <a:endParaRPr sz="1100" dirty="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7050"/>
            <a:ext cx="6271498" cy="3227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86950" y="113250"/>
            <a:ext cx="204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Experiments</a:t>
            </a:r>
            <a:endParaRPr>
              <a:solidFill>
                <a:srgbClr val="03538C"/>
              </a:solidFill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744723" y="568097"/>
            <a:ext cx="861712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dk2"/>
                </a:solidFill>
              </a:rPr>
              <a:t>Full Factorial Analysis - Average number of duplicates generated per message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627" y="1043699"/>
            <a:ext cx="7348746" cy="398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33100" y="102550"/>
            <a:ext cx="22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Conclusions</a:t>
            </a:r>
            <a:endParaRPr>
              <a:solidFill>
                <a:srgbClr val="03538C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75" y="675250"/>
            <a:ext cx="4479225" cy="305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75249"/>
            <a:ext cx="4479224" cy="30548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4"/>
          <p:cNvCxnSpPr/>
          <p:nvPr/>
        </p:nvCxnSpPr>
        <p:spPr>
          <a:xfrm rot="10800000" flipH="1">
            <a:off x="5062175" y="3730125"/>
            <a:ext cx="11346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4"/>
          <p:cNvCxnSpPr/>
          <p:nvPr/>
        </p:nvCxnSpPr>
        <p:spPr>
          <a:xfrm>
            <a:off x="6432050" y="3735525"/>
            <a:ext cx="115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4"/>
          <p:cNvCxnSpPr/>
          <p:nvPr/>
        </p:nvCxnSpPr>
        <p:spPr>
          <a:xfrm>
            <a:off x="7772425" y="3735525"/>
            <a:ext cx="115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24"/>
          <p:cNvSpPr txBox="1"/>
          <p:nvPr/>
        </p:nvSpPr>
        <p:spPr>
          <a:xfrm>
            <a:off x="5212650" y="3759475"/>
            <a:ext cx="98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H =2500 m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6518000" y="3759475"/>
            <a:ext cx="98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H =5000 m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7858375" y="3759475"/>
            <a:ext cx="98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H =8000 m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37" name="Google Shape;137;p24"/>
          <p:cNvCxnSpPr/>
          <p:nvPr/>
        </p:nvCxnSpPr>
        <p:spPr>
          <a:xfrm rot="10800000" flipH="1">
            <a:off x="591200" y="3744800"/>
            <a:ext cx="11346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4"/>
          <p:cNvCxnSpPr/>
          <p:nvPr/>
        </p:nvCxnSpPr>
        <p:spPr>
          <a:xfrm>
            <a:off x="1961075" y="3750200"/>
            <a:ext cx="115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4"/>
          <p:cNvCxnSpPr/>
          <p:nvPr/>
        </p:nvCxnSpPr>
        <p:spPr>
          <a:xfrm>
            <a:off x="3301450" y="3750200"/>
            <a:ext cx="115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24"/>
          <p:cNvSpPr txBox="1"/>
          <p:nvPr/>
        </p:nvSpPr>
        <p:spPr>
          <a:xfrm>
            <a:off x="741675" y="3774150"/>
            <a:ext cx="98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H =2500 m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2047025" y="3774150"/>
            <a:ext cx="98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H =5000 m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3387400" y="3774150"/>
            <a:ext cx="98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H =8000 m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3175350" y="4280875"/>
            <a:ext cx="279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D = 50 m | 100 m | 170 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7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Road Map</a:t>
            </a:r>
            <a:endParaRPr>
              <a:solidFill>
                <a:srgbClr val="03538C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096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800"/>
              <a:buAutoNum type="arabicPeriod"/>
            </a:pPr>
            <a:r>
              <a:rPr lang="it" dirty="0"/>
              <a:t>Introduction to the problem and objective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800"/>
              <a:buAutoNum type="arabicPeriod"/>
            </a:pPr>
            <a:r>
              <a:rPr lang="it" dirty="0"/>
              <a:t>Model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800"/>
              <a:buAutoNum type="arabicPeriod"/>
            </a:pPr>
            <a:r>
              <a:rPr lang="it" dirty="0"/>
              <a:t>Implementation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800"/>
              <a:buAutoNum type="arabicPeriod"/>
            </a:pPr>
            <a:r>
              <a:rPr lang="it" dirty="0"/>
              <a:t>Verification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800"/>
              <a:buAutoNum type="arabicPeriod"/>
            </a:pPr>
            <a:r>
              <a:rPr lang="it" dirty="0"/>
              <a:t>Simulation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800"/>
              <a:buAutoNum type="arabicPeriod"/>
            </a:pPr>
            <a:r>
              <a:rPr lang="it" dirty="0"/>
              <a:t>Experiments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800"/>
              <a:buAutoNum type="arabicPeriod"/>
            </a:pPr>
            <a:r>
              <a:rPr lang="it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29675" y="220175"/>
            <a:ext cx="209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Introduction</a:t>
            </a:r>
            <a:endParaRPr>
              <a:solidFill>
                <a:srgbClr val="03538C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64250" y="931525"/>
            <a:ext cx="4368600" cy="4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 b="1" dirty="0">
                <a:solidFill>
                  <a:srgbClr val="03538C"/>
                </a:solidFill>
              </a:rPr>
              <a:t>N</a:t>
            </a:r>
            <a:r>
              <a:rPr lang="it" sz="1500" dirty="0"/>
              <a:t> sensing nodes</a:t>
            </a:r>
            <a:endParaRPr sz="1500" dirty="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 b="1" dirty="0">
                <a:solidFill>
                  <a:srgbClr val="03538C"/>
                </a:solidFill>
              </a:rPr>
              <a:t>M</a:t>
            </a:r>
            <a:r>
              <a:rPr lang="it" sz="1500" dirty="0"/>
              <a:t> access points.</a:t>
            </a:r>
            <a:endParaRPr sz="1500" dirty="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 dirty="0"/>
              <a:t>A working plane of </a:t>
            </a:r>
            <a:r>
              <a:rPr lang="it" sz="1500" b="1" dirty="0">
                <a:solidFill>
                  <a:srgbClr val="03538C"/>
                </a:solidFill>
              </a:rPr>
              <a:t>H</a:t>
            </a:r>
            <a:r>
              <a:rPr lang="it" sz="1500" dirty="0"/>
              <a:t> x </a:t>
            </a:r>
            <a:r>
              <a:rPr lang="it" sz="1500" b="1" dirty="0">
                <a:solidFill>
                  <a:srgbClr val="03538C"/>
                </a:solidFill>
              </a:rPr>
              <a:t>L</a:t>
            </a:r>
            <a:r>
              <a:rPr lang="it" sz="1500" dirty="0"/>
              <a:t> meters.</a:t>
            </a:r>
            <a:endParaRPr sz="1500" dirty="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 dirty="0"/>
              <a:t>Sensing nodes </a:t>
            </a:r>
            <a:r>
              <a:rPr lang="it" sz="1500" b="1" dirty="0"/>
              <a:t>periodically </a:t>
            </a:r>
            <a:r>
              <a:rPr lang="it" sz="1500" dirty="0"/>
              <a:t>transmit a </a:t>
            </a:r>
            <a:r>
              <a:rPr lang="it" sz="1500" b="1" dirty="0"/>
              <a:t>broadcast </a:t>
            </a:r>
            <a:r>
              <a:rPr lang="it" sz="1500" dirty="0"/>
              <a:t>message every </a:t>
            </a:r>
            <a:r>
              <a:rPr lang="it" sz="1500" b="1" dirty="0">
                <a:solidFill>
                  <a:srgbClr val="03538C"/>
                </a:solidFill>
              </a:rPr>
              <a:t>T</a:t>
            </a:r>
            <a:r>
              <a:rPr lang="it" sz="1500" dirty="0"/>
              <a:t> second, with a transmission range of </a:t>
            </a:r>
            <a:r>
              <a:rPr lang="it" sz="1500" b="1" dirty="0">
                <a:solidFill>
                  <a:srgbClr val="03538C"/>
                </a:solidFill>
              </a:rPr>
              <a:t>D</a:t>
            </a:r>
            <a:r>
              <a:rPr lang="it" sz="1500" dirty="0"/>
              <a:t> meters.</a:t>
            </a:r>
            <a:endParaRPr sz="1500" dirty="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 dirty="0"/>
              <a:t>Whenever an access point receive a message, it will be </a:t>
            </a:r>
            <a:r>
              <a:rPr lang="it" sz="1500" b="1" dirty="0"/>
              <a:t>directly forwarded </a:t>
            </a:r>
            <a:r>
              <a:rPr lang="it" sz="1500" dirty="0"/>
              <a:t>to a Sink Node.</a:t>
            </a:r>
            <a:endParaRPr sz="1500" dirty="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 dirty="0"/>
              <a:t>Access point position is randomly generated inside the working plane.</a:t>
            </a:r>
            <a:endParaRPr sz="1500" dirty="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 dirty="0"/>
              <a:t>Sensing nodes are moving with a constant speed between two waypoint.</a:t>
            </a:r>
            <a:endParaRPr sz="1500" dirty="0"/>
          </a:p>
          <a:p>
            <a:pPr marL="914400" lvl="1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 dirty="0"/>
              <a:t>When it reaches one, another waypoint will be generated.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8050" y="1297125"/>
            <a:ext cx="4474250" cy="29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94600"/>
            <a:ext cx="162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Objective</a:t>
            </a:r>
            <a:endParaRPr>
              <a:solidFill>
                <a:srgbClr val="03538C"/>
              </a:solidFill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867300"/>
            <a:ext cx="8520600" cy="40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objective of the project is testing the </a:t>
            </a:r>
            <a:r>
              <a:rPr lang="it" b="1"/>
              <a:t>effectiveness </a:t>
            </a:r>
            <a:r>
              <a:rPr lang="it"/>
              <a:t>and </a:t>
            </a:r>
            <a:r>
              <a:rPr lang="it" b="1"/>
              <a:t>efficiency </a:t>
            </a:r>
            <a:r>
              <a:rPr lang="it"/>
              <a:t>of a series of different scenarios obtained by varying determined parameters such as:</a:t>
            </a:r>
            <a:endParaRPr/>
          </a:p>
          <a:p>
            <a:pPr marL="457200" lvl="0" indent="-325755" algn="just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Dimension of the working plan.</a:t>
            </a:r>
            <a:endParaRPr/>
          </a:p>
          <a:p>
            <a:pPr marL="457200" lvl="0" indent="-32575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Quality of the receiver.</a:t>
            </a:r>
            <a:endParaRPr/>
          </a:p>
          <a:p>
            <a:pPr marL="457200" lvl="0" indent="-32575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Transmission range of a sensing node.</a:t>
            </a:r>
            <a:endParaRPr/>
          </a:p>
          <a:p>
            <a:pPr marL="457200" lvl="0" indent="-32575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Maximum speed of a sensing node.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3538C"/>
                </a:solidFill>
              </a:rPr>
              <a:t>Effectiveness</a:t>
            </a:r>
            <a:r>
              <a:rPr lang="it"/>
              <a:t>: </a:t>
            </a:r>
            <a:r>
              <a:rPr lang="it" i="1"/>
              <a:t>Maximization of the number of unique packets correctly sent to the sink node per unit of time.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3538C"/>
                </a:solidFill>
              </a:rPr>
              <a:t>Efficiency</a:t>
            </a:r>
            <a:r>
              <a:rPr lang="it"/>
              <a:t>: </a:t>
            </a:r>
            <a:r>
              <a:rPr lang="it" i="1"/>
              <a:t>Minimization of the number of duplicates per message. 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We want to find out what are the parameters that changing have the </a:t>
            </a:r>
            <a:r>
              <a:rPr lang="it" b="1"/>
              <a:t>most influence</a:t>
            </a:r>
            <a:r>
              <a:rPr lang="it"/>
              <a:t> on the two above.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Moreover, will be analysed the</a:t>
            </a:r>
            <a:r>
              <a:rPr lang="it" b="1"/>
              <a:t> best “trade-off” </a:t>
            </a:r>
            <a:r>
              <a:rPr lang="it"/>
              <a:t>configuration of most important parameters.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1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Model</a:t>
            </a:r>
            <a:endParaRPr>
              <a:solidFill>
                <a:srgbClr val="03538C"/>
              </a:solidFill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931525"/>
            <a:ext cx="85206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Assumptions</a:t>
            </a:r>
            <a:endParaRPr>
              <a:solidFill>
                <a:srgbClr val="03538C"/>
              </a:solidFill>
            </a:endParaRPr>
          </a:p>
          <a:p>
            <a:pPr marL="457200" lvl="0" indent="-328453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 sz="1700"/>
              <a:t>Transmission time is </a:t>
            </a:r>
            <a:r>
              <a:rPr lang="it" sz="1700">
                <a:solidFill>
                  <a:srgbClr val="03538C"/>
                </a:solidFill>
              </a:rPr>
              <a:t>null</a:t>
            </a:r>
            <a:r>
              <a:rPr lang="it" sz="1700"/>
              <a:t>.</a:t>
            </a:r>
            <a:endParaRPr sz="1700"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700"/>
              <a:t>Sink node has </a:t>
            </a:r>
            <a:r>
              <a:rPr lang="it" sz="1700">
                <a:solidFill>
                  <a:srgbClr val="03538C"/>
                </a:solidFill>
              </a:rPr>
              <a:t>no queuing</a:t>
            </a:r>
            <a:r>
              <a:rPr lang="it" sz="1700"/>
              <a:t>.</a:t>
            </a:r>
            <a:endParaRPr sz="1700"/>
          </a:p>
          <a:p>
            <a:pPr marL="914400" lvl="1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sz="1300"/>
              <a:t>We only care about the number of messages that reach the sink node, not how many message it can elaborate per second.</a:t>
            </a:r>
            <a:endParaRPr sz="1300"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700"/>
              <a:t>All the distribution are </a:t>
            </a:r>
            <a:r>
              <a:rPr lang="it" sz="1700">
                <a:solidFill>
                  <a:srgbClr val="03538C"/>
                </a:solidFill>
              </a:rPr>
              <a:t>uniform</a:t>
            </a:r>
            <a:r>
              <a:rPr lang="it" sz="1700"/>
              <a:t>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3538C"/>
                </a:solidFill>
              </a:rPr>
              <a:t>Factors</a:t>
            </a:r>
            <a:endParaRPr sz="1700">
              <a:solidFill>
                <a:srgbClr val="03538C"/>
              </a:solidFill>
            </a:endParaRPr>
          </a:p>
          <a:p>
            <a:pPr marL="457200" lvl="0" indent="-328453" algn="l" rtl="0">
              <a:spcBef>
                <a:spcPts val="1200"/>
              </a:spcBef>
              <a:spcAft>
                <a:spcPts val="0"/>
              </a:spcAft>
              <a:buClr>
                <a:srgbClr val="03538C"/>
              </a:buClr>
              <a:buSzPct val="100000"/>
              <a:buChar char="●"/>
            </a:pPr>
            <a:r>
              <a:rPr lang="it" sz="1700">
                <a:solidFill>
                  <a:srgbClr val="03538C"/>
                </a:solidFill>
              </a:rPr>
              <a:t>M: </a:t>
            </a:r>
            <a:r>
              <a:rPr lang="it" sz="1700"/>
              <a:t>Number of AP.</a:t>
            </a:r>
            <a:endParaRPr sz="1700"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ct val="100000"/>
              <a:buChar char="●"/>
            </a:pPr>
            <a:r>
              <a:rPr lang="it" sz="1700">
                <a:solidFill>
                  <a:srgbClr val="03538C"/>
                </a:solidFill>
              </a:rPr>
              <a:t>D: </a:t>
            </a:r>
            <a:r>
              <a:rPr lang="it" sz="1700"/>
              <a:t>Transmission range of a SN.</a:t>
            </a:r>
            <a:endParaRPr sz="1700"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ct val="100000"/>
              <a:buChar char="●"/>
            </a:pPr>
            <a:r>
              <a:rPr lang="it" sz="1700">
                <a:solidFill>
                  <a:srgbClr val="03538C"/>
                </a:solidFill>
              </a:rPr>
              <a:t>N: </a:t>
            </a:r>
            <a:r>
              <a:rPr lang="it" sz="1700"/>
              <a:t>Number of SN.</a:t>
            </a:r>
            <a:endParaRPr sz="1700"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ct val="100000"/>
              <a:buChar char="●"/>
            </a:pPr>
            <a:r>
              <a:rPr lang="it" sz="1700">
                <a:solidFill>
                  <a:srgbClr val="03538C"/>
                </a:solidFill>
              </a:rPr>
              <a:t>H &amp; L: </a:t>
            </a:r>
            <a:r>
              <a:rPr lang="it" sz="1700"/>
              <a:t>Dimensions of the working plan.</a:t>
            </a:r>
            <a:endParaRPr sz="1700"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ct val="100000"/>
              <a:buChar char="●"/>
            </a:pPr>
            <a:r>
              <a:rPr lang="it" sz="1700">
                <a:solidFill>
                  <a:srgbClr val="03538C"/>
                </a:solidFill>
              </a:rPr>
              <a:t>T: </a:t>
            </a:r>
            <a:r>
              <a:rPr lang="it" sz="1700"/>
              <a:t>Transmission period of a SN.</a:t>
            </a:r>
            <a:endParaRPr sz="1700"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ct val="100000"/>
              <a:buChar char="●"/>
            </a:pPr>
            <a:r>
              <a:rPr lang="it" sz="1700">
                <a:solidFill>
                  <a:srgbClr val="03538C"/>
                </a:solidFill>
              </a:rPr>
              <a:t>Vmax: </a:t>
            </a:r>
            <a:r>
              <a:rPr lang="it" sz="1700"/>
              <a:t>Maximum speed of a SN.</a:t>
            </a:r>
            <a:endParaRPr sz="1700"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ct val="100000"/>
              <a:buChar char="●"/>
            </a:pPr>
            <a:r>
              <a:rPr lang="it" sz="1700">
                <a:solidFill>
                  <a:srgbClr val="03538C"/>
                </a:solidFill>
              </a:rPr>
              <a:t>Psucc: </a:t>
            </a:r>
            <a:r>
              <a:rPr lang="it" sz="1700"/>
              <a:t>Probability of a correct reception by an AP.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rgbClr val="03538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69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Implementation</a:t>
            </a:r>
            <a:endParaRPr>
              <a:solidFill>
                <a:srgbClr val="03538C"/>
              </a:solidFill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536450" y="528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88" y="1103351"/>
            <a:ext cx="7607424" cy="3742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19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Verification</a:t>
            </a:r>
            <a:endParaRPr>
              <a:solidFill>
                <a:srgbClr val="03538C"/>
              </a:solidFill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771575"/>
            <a:ext cx="8520600" cy="4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800"/>
              <a:buChar char="●"/>
            </a:pPr>
            <a:r>
              <a:rPr lang="it">
                <a:solidFill>
                  <a:srgbClr val="03538C"/>
                </a:solidFill>
              </a:rPr>
              <a:t>Degeneracy Tests</a:t>
            </a:r>
            <a:endParaRPr>
              <a:solidFill>
                <a:srgbClr val="03538C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No Sensing Nodes ( </a:t>
            </a:r>
            <a:r>
              <a:rPr lang="it" b="1">
                <a:solidFill>
                  <a:srgbClr val="03538C"/>
                </a:solidFill>
              </a:rPr>
              <a:t>N</a:t>
            </a:r>
            <a:r>
              <a:rPr lang="it"/>
              <a:t> = 0 )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No Access Points ( </a:t>
            </a:r>
            <a:r>
              <a:rPr lang="it" b="1">
                <a:solidFill>
                  <a:srgbClr val="03538C"/>
                </a:solidFill>
              </a:rPr>
              <a:t>M</a:t>
            </a:r>
            <a:r>
              <a:rPr lang="it"/>
              <a:t> = 0 )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3538C"/>
                </a:solidFill>
              </a:rPr>
              <a:t>D</a:t>
            </a:r>
            <a:r>
              <a:rPr lang="it"/>
              <a:t> </a:t>
            </a:r>
            <a:r>
              <a:rPr lang="it" sz="1700"/>
              <a:t>∊</a:t>
            </a:r>
            <a:r>
              <a:rPr lang="it"/>
              <a:t> { 0 ; 2</a:t>
            </a:r>
            <a:r>
              <a:rPr lang="it">
                <a:solidFill>
                  <a:srgbClr val="03538C"/>
                </a:solidFill>
              </a:rPr>
              <a:t>H</a:t>
            </a:r>
            <a:r>
              <a:rPr lang="it"/>
              <a:t> }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3538C"/>
                </a:solidFill>
              </a:rPr>
              <a:t>Vmax </a:t>
            </a:r>
            <a:r>
              <a:rPr lang="it"/>
              <a:t>= 0 </a:t>
            </a:r>
            <a:r>
              <a:rPr lang="it" i="1"/>
              <a:t>(Theoretical Verification)</a:t>
            </a:r>
            <a:endParaRPr i="1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3538C"/>
                </a:solidFill>
              </a:rPr>
              <a:t>Psucc </a:t>
            </a:r>
            <a:r>
              <a:rPr lang="it" sz="1700"/>
              <a:t>∊</a:t>
            </a:r>
            <a:r>
              <a:rPr lang="it"/>
              <a:t> { 0 ; 1 }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800"/>
              <a:buChar char="●"/>
            </a:pPr>
            <a:r>
              <a:rPr lang="it">
                <a:solidFill>
                  <a:srgbClr val="03538C"/>
                </a:solidFill>
              </a:rPr>
              <a:t>Consistency Tests</a:t>
            </a:r>
            <a:endParaRPr>
              <a:solidFill>
                <a:srgbClr val="03538C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400"/>
              <a:buChar char="○"/>
            </a:pPr>
            <a:r>
              <a:rPr lang="it" b="1">
                <a:solidFill>
                  <a:srgbClr val="03538C"/>
                </a:solidFill>
              </a:rPr>
              <a:t>T </a:t>
            </a:r>
            <a:r>
              <a:rPr lang="it" sz="1700"/>
              <a:t>∊</a:t>
            </a:r>
            <a:r>
              <a:rPr lang="it"/>
              <a:t> { 1 s ; 4 s }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800"/>
              <a:buChar char="●"/>
            </a:pPr>
            <a:r>
              <a:rPr lang="it">
                <a:solidFill>
                  <a:srgbClr val="03538C"/>
                </a:solidFill>
              </a:rPr>
              <a:t>Continuity Tests</a:t>
            </a:r>
            <a:endParaRPr>
              <a:solidFill>
                <a:srgbClr val="03538C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400"/>
              <a:buChar char="○"/>
            </a:pPr>
            <a:r>
              <a:rPr lang="it">
                <a:solidFill>
                  <a:srgbClr val="03538C"/>
                </a:solidFill>
              </a:rPr>
              <a:t>Psucc </a:t>
            </a:r>
            <a:r>
              <a:rPr lang="it" sz="1700"/>
              <a:t>∊</a:t>
            </a:r>
            <a:r>
              <a:rPr lang="it"/>
              <a:t> { 0.65 ; 0.7 ; 0.75 }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>
                <a:solidFill>
                  <a:srgbClr val="03538C"/>
                </a:solidFill>
              </a:rPr>
              <a:t>D </a:t>
            </a:r>
            <a:r>
              <a:rPr lang="it" sz="1700"/>
              <a:t>∊</a:t>
            </a:r>
            <a:r>
              <a:rPr lang="it"/>
              <a:t> { 70 m ; 80 m  ; 90 m 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145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Simulation - Calibration</a:t>
            </a:r>
            <a:endParaRPr>
              <a:solidFill>
                <a:srgbClr val="03538C"/>
              </a:solidFill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718075"/>
            <a:ext cx="8520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Sensing nodes “</a:t>
            </a:r>
            <a:r>
              <a:rPr lang="it" sz="1600" i="1"/>
              <a:t>follow</a:t>
            </a:r>
            <a:r>
              <a:rPr lang="it" sz="1600"/>
              <a:t>” the standard 802.11 for a common wireless device:</a:t>
            </a:r>
            <a:endParaRPr sz="16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it" sz="1500" b="1">
                <a:solidFill>
                  <a:srgbClr val="03538C"/>
                </a:solidFill>
              </a:rPr>
              <a:t>D</a:t>
            </a:r>
            <a:r>
              <a:rPr lang="it" sz="1500"/>
              <a:t> ~ 100m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 b="1">
                <a:solidFill>
                  <a:srgbClr val="03538C"/>
                </a:solidFill>
              </a:rPr>
              <a:t>T </a:t>
            </a:r>
            <a:r>
              <a:rPr lang="it" sz="1500"/>
              <a:t>~ 200ms (</a:t>
            </a:r>
            <a:r>
              <a:rPr lang="it" sz="1500" i="1"/>
              <a:t>beacon periodically sent by an Access Point</a:t>
            </a:r>
            <a:r>
              <a:rPr lang="it" sz="1500"/>
              <a:t>)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/>
              <a:t>A sensing node moves like a Human: Speed ~ 3m/s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/>
              <a:t>The working plan is a </a:t>
            </a:r>
            <a:r>
              <a:rPr lang="it" sz="1500" u="sng"/>
              <a:t>square </a:t>
            </a:r>
            <a:r>
              <a:rPr lang="it" sz="1500"/>
              <a:t>dimensioned like 3 cities of various dimensions: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From  (2500 x 2500)  to (8000 x 8000)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500" b="1">
                <a:solidFill>
                  <a:srgbClr val="03538C"/>
                </a:solidFill>
              </a:rPr>
              <a:t>Psucc </a:t>
            </a:r>
            <a:r>
              <a:rPr lang="it" sz="1700"/>
              <a:t>∊</a:t>
            </a:r>
            <a:r>
              <a:rPr lang="it" sz="1400"/>
              <a:t> [ 0.3 ; 0.8 ]</a:t>
            </a:r>
            <a:r>
              <a:rPr lang="it" sz="1500"/>
              <a:t> Urban environment, so very noisy channel.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151175" y="145350"/>
            <a:ext cx="88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Simulation - Warm-up time and Simulation Time</a:t>
            </a:r>
            <a:endParaRPr>
              <a:solidFill>
                <a:srgbClr val="03538C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8050"/>
            <a:ext cx="8839201" cy="213472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152400" y="3028725"/>
            <a:ext cx="88392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rgbClr val="03538C"/>
                </a:solidFill>
              </a:rPr>
              <a:t>Warm-up time</a:t>
            </a:r>
            <a:r>
              <a:rPr lang="it" sz="1800" dirty="0">
                <a:solidFill>
                  <a:schemeClr val="dk2"/>
                </a:solidFill>
              </a:rPr>
              <a:t>: 2.5 s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rgbClr val="03538C"/>
                </a:solidFill>
              </a:rPr>
              <a:t>Simulation time</a:t>
            </a:r>
            <a:r>
              <a:rPr lang="it" sz="1800" dirty="0">
                <a:solidFill>
                  <a:schemeClr val="dk2"/>
                </a:solidFill>
              </a:rPr>
              <a:t>: 1800 s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Presentazione su schermo (16:9)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Remote Sensing System</vt:lpstr>
      <vt:lpstr>Road Map</vt:lpstr>
      <vt:lpstr>Introduction</vt:lpstr>
      <vt:lpstr>Objective</vt:lpstr>
      <vt:lpstr>Model</vt:lpstr>
      <vt:lpstr>Implementation</vt:lpstr>
      <vt:lpstr>Verification</vt:lpstr>
      <vt:lpstr>Simulation - Calibration</vt:lpstr>
      <vt:lpstr>Simulation - Warm-up time and Simulation Time</vt:lpstr>
      <vt:lpstr>Experiments</vt:lpstr>
      <vt:lpstr>Experiments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Sensing System</dc:title>
  <cp:lastModifiedBy>Francesco Taverna</cp:lastModifiedBy>
  <cp:revision>1</cp:revision>
  <dcterms:modified xsi:type="dcterms:W3CDTF">2024-01-16T08:03:17Z</dcterms:modified>
</cp:coreProperties>
</file>