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5.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4"/>
  </p:sldMasterIdLst>
  <p:notesMasterIdLst>
    <p:notesMasterId r:id="rId14"/>
  </p:notesMasterIdLst>
  <p:handoutMasterIdLst>
    <p:handoutMasterId r:id="rId15"/>
  </p:handoutMasterIdLst>
  <p:sldIdLst>
    <p:sldId id="277" r:id="rId5"/>
    <p:sldId id="280" r:id="rId6"/>
    <p:sldId id="281" r:id="rId7"/>
    <p:sldId id="282" r:id="rId8"/>
    <p:sldId id="287" r:id="rId9"/>
    <p:sldId id="284" r:id="rId10"/>
    <p:sldId id="285" r:id="rId11"/>
    <p:sldId id="286" r:id="rId12"/>
    <p:sldId id="268" r:id="rId13"/>
  </p:sldIdLst>
  <p:sldSz cx="12192000" cy="6858000"/>
  <p:notesSz cx="6858000" cy="9144000"/>
  <p:custDataLst>
    <p:tags r:id="rId16"/>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efoot, Rob" initials="BR" lastIdx="22" clrIdx="0">
    <p:extLst>
      <p:ext uri="{19B8F6BF-5375-455C-9EA6-DF929625EA0E}">
        <p15:presenceInfo xmlns:p15="http://schemas.microsoft.com/office/powerpoint/2012/main" userId="S-1-5-21-1407069837-2091007605-538272213-30202807" providerId="AD"/>
      </p:ext>
    </p:extLst>
  </p:cmAuthor>
  <p:cmAuthor id="2" name="Barrera, Roland" initials="BR" lastIdx="18" clrIdx="1">
    <p:extLst>
      <p:ext uri="{19B8F6BF-5375-455C-9EA6-DF929625EA0E}">
        <p15:presenceInfo xmlns:p15="http://schemas.microsoft.com/office/powerpoint/2012/main" userId="S-1-5-21-1407069837-2091007605-538272213-31620256" providerId="AD"/>
      </p:ext>
    </p:extLst>
  </p:cmAuthor>
  <p:cmAuthor id="3" name="Biunno, Anna" initials="BA" lastIdx="5" clrIdx="2">
    <p:extLst>
      <p:ext uri="{19B8F6BF-5375-455C-9EA6-DF929625EA0E}">
        <p15:presenceInfo xmlns:p15="http://schemas.microsoft.com/office/powerpoint/2012/main" userId="S-1-5-21-1407069837-2091007605-538272213-281271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F3E"/>
    <a:srgbClr val="2D75E7"/>
    <a:srgbClr val="16966D"/>
    <a:srgbClr val="4E24A7"/>
    <a:srgbClr val="E817E4"/>
    <a:srgbClr val="FE5496"/>
    <a:srgbClr val="B3EB5B"/>
    <a:srgbClr val="FF9B29"/>
    <a:srgbClr val="535B63"/>
    <a:srgbClr val="31C1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autoAdjust="0"/>
    <p:restoredTop sz="86531" autoAdjust="0"/>
  </p:normalViewPr>
  <p:slideViewPr>
    <p:cSldViewPr snapToGrid="0" snapToObjects="1" showGuides="1">
      <p:cViewPr varScale="1">
        <p:scale>
          <a:sx n="110" d="100"/>
          <a:sy n="110" d="100"/>
        </p:scale>
        <p:origin x="912" y="176"/>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 d="1"/>
        <a:sy n="1" d="1"/>
      </p:scale>
      <p:origin x="0" y="0"/>
    </p:cViewPr>
  </p:notesTextViewPr>
  <p:notesViewPr>
    <p:cSldViewPr snapToGrid="0" snapToObjects="1" showGuides="1">
      <p:cViewPr varScale="1">
        <p:scale>
          <a:sx n="97" d="100"/>
          <a:sy n="97" d="100"/>
        </p:scale>
        <p:origin x="4328"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 Id="rId9"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endParaRPr lang="en-US" dirty="0"/>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3938976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a:t>Neste curso, você aprenderá a desenvolver aplicações de nuvem seguras e escaláveis e explorar determinadas linguagens e plataformas SDK compatíveis com a AWS. Você também explorará como interagir com a AWS usando códigos. Conceitos-chave, melhores práticas e dicas de solução de problemas também serão discutidos. </a:t>
            </a:r>
          </a:p>
        </p:txBody>
      </p:sp>
    </p:spTree>
    <p:extLst>
      <p:ext uri="{BB962C8B-B14F-4D97-AF65-F5344CB8AC3E}">
        <p14:creationId xmlns:p14="http://schemas.microsoft.com/office/powerpoint/2010/main" val="95623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286492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477638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449414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a:t>Sua apresentação me ajuda a entender o nível de experiência da turma e o que cada um quer levar daqui. </a:t>
            </a:r>
          </a:p>
          <a:p>
            <a:pPr rtl="0"/>
            <a:endParaRPr lang="en-US" dirty="0"/>
          </a:p>
        </p:txBody>
      </p:sp>
    </p:spTree>
    <p:extLst>
      <p:ext uri="{BB962C8B-B14F-4D97-AF65-F5344CB8AC3E}">
        <p14:creationId xmlns:p14="http://schemas.microsoft.com/office/powerpoint/2010/main" val="616404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728305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15129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2498472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5.jp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3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32.xml"/><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33.xml"/><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34.xml"/><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35.xml"/><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6.xml"/><Relationship Id="rId4" Type="http://schemas.openxmlformats.org/officeDocument/2006/relationships/image" Target="../media/image5.jp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37.xml"/><Relationship Id="rId4"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38.xml"/><Relationship Id="rId4"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p:nvPicPr>
        <p:blipFill>
          <a:blip r:embed="rId4"/>
          <a:stretch>
            <a:fillRect/>
          </a:stretch>
        </p:blipFill>
        <p:spPr>
          <a:xfrm>
            <a:off x="9861952" y="6089839"/>
            <a:ext cx="1910948" cy="449073"/>
          </a:xfrm>
          <a:prstGeom prst="rect">
            <a:avLst/>
          </a:prstGeom>
        </p:spPr>
      </p:pic>
      <p:pic>
        <p:nvPicPr>
          <p:cNvPr id="6" name="Picture 5">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pic>
        <p:nvPicPr>
          <p:cNvPr id="8" name="Picture 7">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308703034"/>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15" name="Picture 14">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pic>
        <p:nvPicPr>
          <p:cNvPr id="16" name="Picture 15">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1168892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rtlCol="0">
            <a:noAutofit/>
          </a:bodyPr>
          <a:lstStyle>
            <a:lvl1pPr marL="0" indent="0">
              <a:buNone/>
              <a:defRPr sz="1400">
                <a:solidFill>
                  <a:schemeClr val="tx1"/>
                </a:solidFill>
                <a:latin typeface="Lucida Console" panose="020B0609040504020204" pitchFamily="49" charset="0"/>
              </a:defRPr>
            </a:lvl1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rtlCol="0"/>
          <a:lstStyle/>
          <a:p>
            <a:pPr rtl="0"/>
            <a:fld id="{B6A95138-A96E-2F42-A959-2EFD44FE4AB7}" type="slidenum">
              <a:rPr lang="en-US" smtClean="0"/>
              <a:t>‹nº›</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8" name="Picture 7">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pic>
        <p:nvPicPr>
          <p:cNvPr id="11" name="Picture 10">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918348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a:p>
            <a:pPr lvl="0" rt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16" name="Picture 15">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pic>
        <p:nvPicPr>
          <p:cNvPr id="17" name="Picture 16">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349179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rtlCol="0">
            <a:noAutofit/>
          </a:bodyPr>
          <a:lstStyle>
            <a:lvl1pPr marL="0" indent="0">
              <a:buNone/>
              <a:defRPr/>
            </a:lvl1pPr>
          </a:lstStyle>
          <a:p>
            <a:pPr rtl="0"/>
            <a:r>
              <a:rPr lang="pt-br"/>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rtlCol="0">
            <a:noAutofit/>
          </a:bodyPr>
          <a:lstStyle>
            <a:lvl1pPr marL="0" indent="0">
              <a:buNone/>
              <a:defRPr/>
            </a:lvl1pPr>
          </a:lstStyle>
          <a:p>
            <a:pPr rtl="0"/>
            <a:r>
              <a:rPr lang="pt-br"/>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rtlCol="0">
            <a:noAutofit/>
          </a:bodyPr>
          <a:lstStyle>
            <a:lvl1pPr marL="0" indent="0">
              <a:buNone/>
              <a:defRPr/>
            </a:lvl1pPr>
          </a:lstStyle>
          <a:p>
            <a:pPr rtl="0"/>
            <a:r>
              <a:rPr lang="pt-br"/>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rtlCol="0">
            <a:noAutofit/>
          </a:bodyPr>
          <a:lstStyle>
            <a:lvl1pPr marL="0" indent="0">
              <a:buNone/>
              <a:defRPr/>
            </a:lvl1pPr>
          </a:lstStyle>
          <a:p>
            <a:pPr rtl="0"/>
            <a:r>
              <a:rPr lang="pt-br"/>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16" name="Picture 15">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pic>
        <p:nvPicPr>
          <p:cNvPr id="18" name="Picture 17">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263536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B6A95138-A96E-2F42-A959-2EFD44FE4AB7}" type="slidenum">
              <a:rPr lang="en-US" smtClean="0"/>
              <a:t>‹nº›</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rtlCol="0">
            <a:noAutofit/>
          </a:bodyPr>
          <a:lstStyle>
            <a:lvl1pPr marL="0" indent="0">
              <a:buNone/>
              <a:defRPr/>
            </a:lvl1pPr>
          </a:lstStyle>
          <a:p>
            <a:pPr rtl="0"/>
            <a:r>
              <a:rPr lang="pt-br"/>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rtlCol="0">
            <a:noAutofit/>
          </a:bodyPr>
          <a:lstStyle>
            <a:lvl1pPr marL="0" indent="0">
              <a:buNone/>
              <a:defRPr/>
            </a:lvl1pPr>
          </a:lstStyle>
          <a:p>
            <a:pPr rtl="0"/>
            <a:r>
              <a:rPr lang="pt-br"/>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23" name="Picture 22">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pic>
        <p:nvPicPr>
          <p:cNvPr id="25" name="Picture 24">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3197543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rtlCol="0">
            <a:noAutofit/>
          </a:bodyPr>
          <a:lstStyle>
            <a:lvl1pPr marL="0" indent="0" algn="ctr">
              <a:buNone/>
              <a:defRPr sz="2000" b="0"/>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rtlCol="0">
            <a:noAutofit/>
          </a:bodyPr>
          <a:lstStyle>
            <a:lvl1pPr marL="0" indent="0">
              <a:buNone/>
              <a:defRPr/>
            </a:lvl1pPr>
          </a:lstStyle>
          <a:p>
            <a:pPr rtl="0"/>
            <a:r>
              <a:rPr lang="pt-br"/>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rtlCol="0">
            <a:noAutofit/>
          </a:bodyPr>
          <a:lstStyle>
            <a:lvl1pPr marL="0" indent="0" algn="ctr">
              <a:buNone/>
              <a:defRPr sz="2000" b="0"/>
            </a:lvl1pPr>
          </a:lstStyle>
          <a:p>
            <a:pPr lvl="0" rtl="0"/>
            <a:r>
              <a:rPr lang="pt-br"/>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rtlCol="0">
            <a:noAutofit/>
          </a:bodyPr>
          <a:lstStyle>
            <a:lvl1pPr marL="0" indent="0" algn="ctr">
              <a:buNone/>
              <a:defRPr sz="2000" b="0"/>
            </a:lvl1pPr>
          </a:lstStyle>
          <a:p>
            <a:pPr lvl="0" rtl="0"/>
            <a:r>
              <a:rPr lang="pt-br"/>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rtlCol="0">
            <a:noAutofit/>
          </a:bodyPr>
          <a:lstStyle>
            <a:lvl1pPr marL="0" indent="0" algn="ctr">
              <a:buNone/>
              <a:defRPr sz="2000" b="0"/>
            </a:lvl1pPr>
          </a:lstStyle>
          <a:p>
            <a:pPr lvl="0" rtl="0"/>
            <a:r>
              <a:rPr lang="pt-br"/>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rtlCol="0">
            <a:noAutofit/>
          </a:bodyPr>
          <a:lstStyle>
            <a:lvl1pPr marL="0" indent="0">
              <a:buNone/>
              <a:defRPr/>
            </a:lvl1pPr>
          </a:lstStyle>
          <a:p>
            <a:pPr rtl="0"/>
            <a:r>
              <a:rPr lang="pt-br"/>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rtlCol="0">
            <a:noAutofit/>
          </a:bodyPr>
          <a:lstStyle>
            <a:lvl1pPr marL="0" indent="0">
              <a:buNone/>
              <a:defRPr/>
            </a:lvl1pPr>
          </a:lstStyle>
          <a:p>
            <a:pPr rtl="0"/>
            <a:r>
              <a:rPr lang="pt-br"/>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rtlCol="0">
            <a:noAutofit/>
          </a:bodyPr>
          <a:lstStyle>
            <a:lvl1pPr marL="0" indent="0">
              <a:buNone/>
              <a:defRPr/>
            </a:lvl1pPr>
          </a:lstStyle>
          <a:p>
            <a:pPr rtl="0"/>
            <a:r>
              <a:rPr lang="pt-br"/>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19" name="Picture 18">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20" name="Picture 19">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Tree>
    <p:custDataLst>
      <p:tags r:id="rId1"/>
    </p:custDataLst>
    <p:extLst>
      <p:ext uri="{BB962C8B-B14F-4D97-AF65-F5344CB8AC3E}">
        <p14:creationId xmlns:p14="http://schemas.microsoft.com/office/powerpoint/2010/main" val="1427264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‹nº›</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rtlCol="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br" sz="1800" b="0" i="0" u="none" strike="noStrike">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8" name="Picture 7">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10" name="Picture 9">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Tree>
    <p:custDataLst>
      <p:tags r:id="rId1"/>
    </p:custDataLst>
    <p:extLst>
      <p:ext uri="{BB962C8B-B14F-4D97-AF65-F5344CB8AC3E}">
        <p14:creationId xmlns:p14="http://schemas.microsoft.com/office/powerpoint/2010/main" val="3129795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11" name="Picture 10">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12" name="Picture 11">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1697690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pic>
        <p:nvPicPr>
          <p:cNvPr id="6" name="Picture 5">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Tree>
    <p:custDataLst>
      <p:tags r:id="rId1"/>
    </p:custDataLst>
    <p:extLst>
      <p:ext uri="{BB962C8B-B14F-4D97-AF65-F5344CB8AC3E}">
        <p14:creationId xmlns:p14="http://schemas.microsoft.com/office/powerpoint/2010/main" val="4151203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pic>
        <p:nvPicPr>
          <p:cNvPr id="7" name="Picture 6">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9861952" y="6089840"/>
            <a:ext cx="1910948" cy="449072"/>
          </a:xfrm>
          <a:prstGeom prst="rect">
            <a:avLst/>
          </a:prstGeom>
        </p:spPr>
      </p:pic>
    </p:spTree>
    <p:custDataLst>
      <p:tags r:id="rId1"/>
    </p:custDataLst>
    <p:extLst>
      <p:ext uri="{BB962C8B-B14F-4D97-AF65-F5344CB8AC3E}">
        <p14:creationId xmlns:p14="http://schemas.microsoft.com/office/powerpoint/2010/main" val="91324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7" name="Picture 6">
            <a:extLst>
              <a:ext uri="{FF2B5EF4-FFF2-40B4-BE49-F238E27FC236}">
                <a16:creationId xmlns:a16="http://schemas.microsoft.com/office/drawing/2014/main" id="{C64AE505-226A-7C43-A554-8CB1590043A4}"/>
              </a:ext>
            </a:extLst>
          </p:cNvPr>
          <p:cNvPicPr>
            <a:picLocks noChangeAspect="1"/>
          </p:cNvPicPr>
          <p:nvPr/>
        </p:nvPicPr>
        <p:blipFill>
          <a:blip r:embed="rId3"/>
          <a:stretch>
            <a:fillRect/>
          </a:stretch>
        </p:blipFill>
        <p:spPr>
          <a:xfrm>
            <a:off x="9861952" y="6089839"/>
            <a:ext cx="1910948" cy="449073"/>
          </a:xfrm>
          <a:prstGeom prst="rect">
            <a:avLst/>
          </a:prstGeom>
        </p:spPr>
      </p:pic>
      <p:sp>
        <p:nvSpPr>
          <p:cNvPr id="8" name="Rectangle 7">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9" name="Picture 8">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1659333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‹nº›</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3" name="Rectangle 22">
            <a:extLst>
              <a:ext uri="{FF2B5EF4-FFF2-40B4-BE49-F238E27FC236}">
                <a16:creationId xmlns:a16="http://schemas.microsoft.com/office/drawing/2014/main" id="{95458110-5E55-0F46-BBF5-9C8F2C62151D}"/>
              </a:ext>
            </a:extLst>
          </p:cNvPr>
          <p:cNvSpPr/>
          <p:nvPr/>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rtlCol="0"/>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pt-br"/>
              <a:t>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rtlCol="0">
            <a:normAutofit/>
          </a:bodyPr>
          <a:lstStyle>
            <a:lvl1pPr marL="0" indent="0">
              <a:buNone/>
              <a:defRPr sz="2400"/>
            </a:lvl1pPr>
          </a:lstStyle>
          <a:p>
            <a:pPr lvl="0" rtl="0"/>
            <a:r>
              <a:rPr lang="pt-br"/>
              <a:t>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rtlCol="0">
            <a:noAutofit/>
          </a:bodyPr>
          <a:lstStyle>
            <a:lvl1pPr marL="0" indent="0">
              <a:buNone/>
              <a:defRPr sz="2000" b="0">
                <a:solidFill>
                  <a:schemeClr val="tx1"/>
                </a:solidFill>
              </a:defRPr>
            </a:lvl1pPr>
          </a:lstStyle>
          <a:p>
            <a:pPr lvl="0" rtl="0"/>
            <a:r>
              <a:rPr lang="pt-br"/>
              <a:t>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24" name="TextBox 23"/>
          <p:cNvSpPr txBox="1"/>
          <p:nvPr/>
        </p:nvSpPr>
        <p:spPr>
          <a:xfrm>
            <a:off x="290923" y="3889248"/>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34" name="Text Placeholder 6"/>
          <p:cNvSpPr>
            <a:spLocks noGrp="1"/>
          </p:cNvSpPr>
          <p:nvPr>
            <p:ph type="body" sz="quarter" idx="27"/>
          </p:nvPr>
        </p:nvSpPr>
        <p:spPr>
          <a:xfrm>
            <a:off x="9327092" y="2880834"/>
            <a:ext cx="2445808" cy="296493"/>
          </a:xfrm>
        </p:spPr>
        <p:txBody>
          <a:bodyPr rtlCol="0">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1" name="TextBox 20"/>
          <p:cNvSpPr txBox="1"/>
          <p:nvPr/>
        </p:nvSpPr>
        <p:spPr>
          <a:xfrm>
            <a:off x="8171365" y="5105029"/>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
        <p:nvSpPr>
          <p:cNvPr id="29" name="Rectangle 28">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30" name="Rectangle 29">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36" name="Picture 3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37" name="TextBox 36"/>
          <p:cNvSpPr txBox="1"/>
          <p:nvPr userDrawn="1"/>
        </p:nvSpPr>
        <p:spPr>
          <a:xfrm>
            <a:off x="290923" y="3889248"/>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TextBox 37"/>
          <p:cNvSpPr txBox="1"/>
          <p:nvPr userDrawn="1"/>
        </p:nvSpPr>
        <p:spPr>
          <a:xfrm>
            <a:off x="8171365" y="5105029"/>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1430211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rtlCol="0" anchor="t">
            <a:normAutofit/>
          </a:bodyPr>
          <a:lstStyle>
            <a:lvl1pPr>
              <a:defRPr sz="6000">
                <a:solidFill>
                  <a:schemeClr val="bg1"/>
                </a:solidFill>
              </a:defRPr>
            </a:lvl1pPr>
          </a:lstStyle>
          <a:p>
            <a:pPr rtl="0"/>
            <a:r>
              <a:rPr lang="pt-br"/>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
        <p:nvSpPr>
          <p:cNvPr id="9" name="Rectangle 8">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0" name="Picture 9">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597950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p:nvSpPr>
        <p:spPr>
          <a:xfrm>
            <a:off x="423968" y="6089839"/>
            <a:ext cx="8921913" cy="646331"/>
          </a:xfrm>
          <a:prstGeom prst="rect">
            <a:avLst/>
          </a:prstGeom>
          <a:noFill/>
        </p:spPr>
        <p:txBody>
          <a:bodyPr wrap="square" rtlCol="0">
            <a:noAutofit/>
          </a:bodyPr>
          <a:lstStyle/>
          <a:p>
            <a:pPr algn="just" rtl="0"/>
            <a:r>
              <a:rPr lang="pt-br" sz="90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pt-br" sz="900" u="sng">
                <a:solidFill>
                  <a:schemeClr val="bg1"/>
                </a:solidFill>
                <a:latin typeface="Amazon Ember Light" charset="0"/>
                <a:ea typeface="Amazon Ember Light" charset="0"/>
                <a:cs typeface="Amazon Ember Light" charset="0"/>
              </a:rPr>
              <a:t>aws-course-feedback@amazon.com</a:t>
            </a:r>
            <a:r>
              <a:rPr lang="pt-br" sz="900">
                <a:solidFill>
                  <a:schemeClr val="bg1"/>
                </a:solidFill>
                <a:latin typeface="Amazon Ember Light" charset="0"/>
                <a:ea typeface="Amazon Ember Light" charset="0"/>
                <a:cs typeface="Amazon Ember Light" charset="0"/>
              </a:rPr>
              <a:t>. For all other questions, contact us at: </a:t>
            </a:r>
            <a:r>
              <a:rPr lang="pt-br" sz="900" u="sng">
                <a:solidFill>
                  <a:schemeClr val="bg1"/>
                </a:solidFill>
                <a:latin typeface="Amazon Ember Light" charset="0"/>
                <a:ea typeface="Amazon Ember Light" charset="0"/>
                <a:cs typeface="Amazon Ember Light" charset="0"/>
              </a:rPr>
              <a:t>https://aws.amazon.com/contact-us/aws-training/</a:t>
            </a:r>
            <a:r>
              <a:rPr lang="pt-br" sz="900">
                <a:solidFill>
                  <a:schemeClr val="bg1"/>
                </a:solidFill>
                <a:latin typeface="Amazon Ember Light" charset="0"/>
                <a:ea typeface="Amazon Ember Light" charset="0"/>
                <a:cs typeface="Amazon Ember Light" charset="0"/>
              </a:rPr>
              <a:t>. All trademarks are the property of their owners.</a:t>
            </a:r>
          </a:p>
          <a:p>
            <a:pPr algn="just" rtl="0"/>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rtlCol="0">
            <a:noAutofit/>
          </a:bodyPr>
          <a:lstStyle>
            <a:lvl1pPr>
              <a:defRPr sz="6000">
                <a:solidFill>
                  <a:schemeClr val="bg1"/>
                </a:solidFill>
              </a:defRPr>
            </a:lvl1pPr>
          </a:lstStyle>
          <a:p>
            <a:pPr rtl="0"/>
            <a:r>
              <a:rPr lang="pt-br"/>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p:nvPicPr>
        <p:blipFill>
          <a:blip r:embed="rId4"/>
          <a:stretch>
            <a:fillRect/>
          </a:stretch>
        </p:blipFill>
        <p:spPr>
          <a:xfrm>
            <a:off x="9861952" y="6089839"/>
            <a:ext cx="1910948" cy="449073"/>
          </a:xfrm>
          <a:prstGeom prst="rect">
            <a:avLst/>
          </a:prstGeom>
        </p:spPr>
      </p:pic>
      <p:pic>
        <p:nvPicPr>
          <p:cNvPr id="7" name="Picture 6">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pic>
        <p:nvPicPr>
          <p:cNvPr id="9" name="Picture 8">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
        <p:nvSpPr>
          <p:cNvPr id="10" name="Rectangle 9">
            <a:extLst>
              <a:ext uri="{FF2B5EF4-FFF2-40B4-BE49-F238E27FC236}">
                <a16:creationId xmlns:a16="http://schemas.microsoft.com/office/drawing/2014/main" id="{AEC38C4E-93EE-4FF4-ACF9-94A8224279D3}"/>
              </a:ext>
            </a:extLst>
          </p:cNvPr>
          <p:cNvSpPr/>
          <p:nvPr userDrawn="1"/>
        </p:nvSpPr>
        <p:spPr>
          <a:xfrm>
            <a:off x="35666" y="6228032"/>
            <a:ext cx="8332662" cy="507831"/>
          </a:xfrm>
          <a:prstGeom prst="rect">
            <a:avLst/>
          </a:prstGeom>
        </p:spPr>
        <p:txBody>
          <a:bodyPr wrap="square" rtlCol="0">
            <a:spAutoFit/>
          </a:bodyPr>
          <a:lstStyle/>
          <a:p>
            <a:pPr rtl="0"/>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2020 </a:t>
            </a:r>
            <a:r>
              <a:rPr lang="pt-BR" sz="900" b="0" i="0" dirty="0" err="1">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Amazon</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Web Services, Inc. ou suas afiliadas. Todos os direitos reservados. Este trabalho não pode ser reproduzido ou redistribuído, no todo ou em parte, sem a permissão prévia por escrito da </a:t>
            </a:r>
            <a:r>
              <a:rPr lang="pt-BR" sz="900" b="0" i="0" dirty="0" err="1">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Amazon</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Web Services, Inc. É proibido copiar, emprestar ou vender para fins comerciais. Correções, feedback ou dúvidas? Entre em contato conosco em </a:t>
            </a:r>
            <a:r>
              <a:rPr lang="pt-BR" sz="900" b="0" i="0" u="sng"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https://support.aws.amazon.com/#/contacts/aws-training</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Todas as marcas comerciais pertencem a seus proprietários.</a:t>
            </a:r>
            <a:endParaRPr lang="en-US" sz="9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65576013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4407733"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235852" y="6356350"/>
            <a:ext cx="4537048" cy="365125"/>
          </a:xfrm>
          <a:prstGeom prst="rect">
            <a:avLst/>
          </a:prstGeom>
        </p:spPr>
        <p:txBody>
          <a:bodyPr rtlCol="0"/>
          <a:lstStyle>
            <a:lvl1pPr algn="r">
              <a:defRPr/>
            </a:lvl1pPr>
          </a:lstStyle>
          <a:p>
            <a:pPr rtl="0"/>
            <a:r>
              <a:rPr lang="pt-BR" dirty="0"/>
              <a:t>© 2020 </a:t>
            </a:r>
            <a:r>
              <a:rPr lang="pt-BR" dirty="0" err="1"/>
              <a:t>Amazon</a:t>
            </a:r>
            <a:r>
              <a:rPr lang="pt-BR" dirty="0"/>
              <a:t> Web Services, Inc. ou suas afiliadas. Todos os direitos reservados.</a:t>
            </a:r>
            <a:endParaRPr lang="pt-br"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rtlCol="0"/>
          <a:lstStyle>
            <a:lvl1pPr>
              <a:defRPr>
                <a:solidFill>
                  <a:schemeClr val="bg1"/>
                </a:solidFill>
              </a:defRPr>
            </a:lvl1pPr>
          </a:lstStyle>
          <a:p>
            <a:pPr rtl="0"/>
            <a:r>
              <a:rPr lang="pt-br"/>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rtlCol="0"/>
          <a:lstStyle>
            <a:lvl1pPr algn="l">
              <a:defRPr>
                <a:solidFill>
                  <a:schemeClr val="bg1"/>
                </a:solidFill>
              </a:defRPr>
            </a:lvl1pPr>
          </a:lstStyle>
          <a:p>
            <a:pPr rtl="0"/>
            <a:fld id="{B6A95138-A96E-2F42-A959-2EFD44FE4AB7}" type="slidenum">
              <a:rPr lang="en-US" smtClean="0"/>
              <a:pPr rtl="0"/>
              <a:t>‹nº›</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4602606"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rtlCol="0">
            <a:noAutofit/>
          </a:bodyPr>
          <a:lstStyle>
            <a:lvl1pPr>
              <a:defRPr sz="6000">
                <a:solidFill>
                  <a:schemeClr val="tx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479747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4572625"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B6A95138-A96E-2F42-A959-2EFD44FE4AB7}" type="slidenum">
              <a:rPr lang="en-US" smtClean="0"/>
              <a:t>‹nº›</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4422723"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rtlCol="0"/>
          <a:lstStyle>
            <a:lvl1pPr algn="r">
              <a:defRPr/>
            </a:lvl1pPr>
          </a:lstStyle>
          <a:p>
            <a:pPr rtl="0"/>
            <a:r>
              <a:rPr lang="pt-br"/>
              <a:t>© 2020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rtlCol="0"/>
          <a:lstStyle>
            <a:lvl1pPr>
              <a:defRPr>
                <a:solidFill>
                  <a:schemeClr val="bg1"/>
                </a:solidFill>
              </a:defRPr>
            </a:lvl1pPr>
          </a:lstStyle>
          <a:p>
            <a:pPr rtl="0"/>
            <a:r>
              <a:rPr lang="pt-br"/>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rtlCol="0"/>
          <a:lstStyle>
            <a:lvl1pPr algn="l">
              <a:defRPr>
                <a:solidFill>
                  <a:schemeClr val="bg1"/>
                </a:solidFill>
              </a:defRPr>
            </a:lvl1pPr>
          </a:lstStyle>
          <a:p>
            <a:pPr rtl="0"/>
            <a:fld id="{B6A95138-A96E-2F42-A959-2EFD44FE4AB7}" type="slidenum">
              <a:rPr lang="en-US" smtClean="0"/>
              <a:pPr rtl="0"/>
              <a:t>‹nº›</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p:nvPicPr>
        <p:blipFill>
          <a:blip r:embed="rId4"/>
          <a:stretch>
            <a:fillRect/>
          </a:stretch>
        </p:blipFill>
        <p:spPr>
          <a:xfrm>
            <a:off x="9840052" y="365126"/>
            <a:ext cx="1910948" cy="449072"/>
          </a:xfrm>
          <a:prstGeom prst="rect">
            <a:avLst/>
          </a:prstGeom>
        </p:spPr>
      </p:pic>
      <p:sp>
        <p:nvSpPr>
          <p:cNvPr id="10" name="Rectangle 9">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1" name="Picture 10"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pic>
        <p:nvPicPr>
          <p:cNvPr id="14" name="Picture 13">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3474569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4302802"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2715083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a:p>
            <a:pPr lvl="0" rt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4617595"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rtlCol="0">
            <a:noAutofit/>
          </a:bodyPr>
          <a:lstStyle>
            <a:lvl1pPr marL="0" indent="0">
              <a:buNone/>
              <a:defRPr/>
            </a:lvl1pPr>
          </a:lstStyle>
          <a:p>
            <a:pPr rtl="0"/>
            <a:endParaRPr lang="en-US" dirty="0"/>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rtlCol="0">
            <a:noAutofit/>
          </a:bodyPr>
          <a:lstStyle>
            <a:lvl1pPr marL="0" indent="0">
              <a:buNone/>
              <a:defRPr/>
            </a:lvl1pPr>
          </a:lstStyle>
          <a:p>
            <a:pPr rtl="0"/>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rtlCol="0">
            <a:noAutofit/>
          </a:bodyPr>
          <a:lstStyle>
            <a:lvl1pPr marL="0" indent="0">
              <a:buNone/>
              <a:defRPr/>
            </a:lvl1pPr>
          </a:lstStyle>
          <a:p>
            <a:pPr rtl="0"/>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rtlCol="0">
            <a:noAutofit/>
          </a:bodyPr>
          <a:lstStyle>
            <a:lvl1pPr marL="0" indent="0">
              <a:buNone/>
              <a:defRPr/>
            </a:lvl1pPr>
          </a:lstStyle>
          <a:p>
            <a:pPr rtl="0"/>
            <a:endParaRPr lang="en-US" dirty="0"/>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4707536"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B6A95138-A96E-2F42-A959-2EFD44FE4AB7}" type="slidenum">
              <a:rPr lang="en-US" smtClean="0"/>
              <a:t>‹nº›</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rtlCol="0">
            <a:noAutofit/>
          </a:bodyPr>
          <a:lstStyle>
            <a:lvl1pPr marL="0" indent="0">
              <a:buNone/>
              <a:defRPr>
                <a:solidFill>
                  <a:schemeClr val="tx1"/>
                </a:solidFill>
              </a:defRPr>
            </a:lvl1pPr>
          </a:lstStyle>
          <a:p>
            <a:pPr rtl="0"/>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rtlCol="0">
            <a:noAutofit/>
          </a:bodyPr>
          <a:lstStyle>
            <a:lvl1pPr marL="0" indent="0">
              <a:buNone/>
              <a:defRPr/>
            </a:lvl1pPr>
          </a:lstStyle>
          <a:p>
            <a:pPr rtl="0"/>
            <a:endParaRPr lang="en-US" dirty="0"/>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rtlCol="0">
            <a:noAutofit/>
          </a:bodyPr>
          <a:lstStyle>
            <a:lvl1pPr marL="0" indent="0">
              <a:buNone/>
              <a:defRPr/>
            </a:lvl1pPr>
          </a:lstStyle>
          <a:p>
            <a:pPr rtl="0"/>
            <a:endParaRPr lang="en-US" dirty="0"/>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rtlCol="0">
            <a:noAutofit/>
          </a:bodyPr>
          <a:lstStyle>
            <a:lvl1pPr marL="0" indent="0">
              <a:buNone/>
              <a:defRPr>
                <a:solidFill>
                  <a:schemeClr val="tx1"/>
                </a:solidFill>
              </a:defRPr>
            </a:lvl1pPr>
          </a:lstStyle>
          <a:p>
            <a:pPr rtl="0"/>
            <a:endParaRPr lang="en-US" dirty="0"/>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rtlCol="0">
            <a:noAutofit/>
          </a:bodyPr>
          <a:lstStyle>
            <a:lvl1pPr marL="0" indent="0">
              <a:buNone/>
              <a:defRPr>
                <a:solidFill>
                  <a:schemeClr val="tx1"/>
                </a:solidFill>
              </a:defRPr>
            </a:lvl1pPr>
          </a:lstStyle>
          <a:p>
            <a:pPr rtl="0"/>
            <a:endParaRPr lang="en-US" dirty="0"/>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rtlCol="0">
            <a:noAutofit/>
          </a:bodyPr>
          <a:lstStyle>
            <a:lvl1pPr marL="0" indent="0">
              <a:buNone/>
              <a:defRPr>
                <a:solidFill>
                  <a:schemeClr val="tx1"/>
                </a:solidFill>
              </a:defRPr>
            </a:lvl1pPr>
          </a:lstStyle>
          <a:p>
            <a:pPr rtl="0"/>
            <a:endParaRPr lang="en-US" dirty="0"/>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4422723"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rtlCol="0">
            <a:noAutofit/>
          </a:bodyPr>
          <a:lstStyle>
            <a:lvl1pPr marL="0" indent="0" algn="ctr">
              <a:buNone/>
              <a:defRPr sz="2000" b="0"/>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rtlCol="0">
            <a:noAutofit/>
          </a:bodyPr>
          <a:lstStyle>
            <a:lvl1pPr marL="0" indent="0">
              <a:buNone/>
              <a:defRPr/>
            </a:lvl1pPr>
          </a:lstStyle>
          <a:p>
            <a:pPr rtl="0"/>
            <a:r>
              <a:rPr lang="pt-br"/>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rtlCol="0">
            <a:noAutofit/>
          </a:bodyPr>
          <a:lstStyle>
            <a:lvl1pPr marL="0" indent="0" algn="ctr">
              <a:buNone/>
              <a:defRPr sz="2000" b="0"/>
            </a:lvl1pPr>
          </a:lstStyle>
          <a:p>
            <a:pPr lvl="0" rtl="0"/>
            <a:r>
              <a:rPr lang="pt-br"/>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rtlCol="0">
            <a:noAutofit/>
          </a:bodyPr>
          <a:lstStyle>
            <a:lvl1pPr marL="0" indent="0" algn="ctr">
              <a:buNone/>
              <a:defRPr sz="2000" b="0"/>
            </a:lvl1pPr>
          </a:lstStyle>
          <a:p>
            <a:pPr lvl="0" rtl="0"/>
            <a:r>
              <a:rPr lang="pt-br"/>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rtlCol="0">
            <a:noAutofit/>
          </a:bodyPr>
          <a:lstStyle>
            <a:lvl1pPr marL="0" indent="0" algn="ctr">
              <a:buNone/>
              <a:defRPr sz="2000" b="0"/>
            </a:lvl1pPr>
          </a:lstStyle>
          <a:p>
            <a:pPr lvl="0" rtl="0"/>
            <a:r>
              <a:rPr lang="pt-br"/>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rtlCol="0">
            <a:noAutofit/>
          </a:bodyPr>
          <a:lstStyle>
            <a:lvl1pPr marL="0" indent="0">
              <a:buNone/>
              <a:defRPr/>
            </a:lvl1pPr>
          </a:lstStyle>
          <a:p>
            <a:pPr rtl="0"/>
            <a:r>
              <a:rPr lang="pt-br"/>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rtlCol="0">
            <a:noAutofit/>
          </a:bodyPr>
          <a:lstStyle>
            <a:lvl1pPr marL="0" indent="0">
              <a:buNone/>
              <a:defRPr/>
            </a:lvl1pPr>
          </a:lstStyle>
          <a:p>
            <a:pPr rtl="0"/>
            <a:r>
              <a:rPr lang="pt-br"/>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rtlCol="0">
            <a:noAutofit/>
          </a:bodyPr>
          <a:lstStyle>
            <a:lvl1pPr marL="0" indent="0">
              <a:buNone/>
              <a:defRPr/>
            </a:lvl1pPr>
          </a:lstStyle>
          <a:p>
            <a:pPr rtl="0"/>
            <a:r>
              <a:rPr lang="pt-br"/>
              <a:t>Icon</a:t>
            </a:r>
          </a:p>
        </p:txBody>
      </p:sp>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4452704"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4932388"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‹nº›</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rtlCol="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br" sz="1800" b="0" i="0" u="none" strike="noStrike">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4392743"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tx1"/>
                </a:solidFill>
              </a:defRPr>
            </a:lvl1pPr>
          </a:lstStyle>
          <a:p>
            <a:pPr rtl="0"/>
            <a:r>
              <a:rPr lang="pt-br"/>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4692546"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9861952" y="6089840"/>
            <a:ext cx="1910948" cy="449072"/>
          </a:xfrm>
          <a:prstGeom prst="rect">
            <a:avLst/>
          </a:prstGeom>
        </p:spPr>
      </p:pic>
      <p:sp>
        <p:nvSpPr>
          <p:cNvPr id="10" name="Footer Placeholder 4">
            <a:extLst>
              <a:ext uri="{FF2B5EF4-FFF2-40B4-BE49-F238E27FC236}">
                <a16:creationId xmlns:a16="http://schemas.microsoft.com/office/drawing/2014/main" id="{F86437D1-E7F9-2F42-864E-95D935B7DAF8}"/>
              </a:ext>
            </a:extLst>
          </p:cNvPr>
          <p:cNvSpPr>
            <a:spLocks noGrp="1"/>
          </p:cNvSpPr>
          <p:nvPr>
            <p:ph type="ftr" sz="quarter" idx="3"/>
          </p:nvPr>
        </p:nvSpPr>
        <p:spPr>
          <a:xfrm>
            <a:off x="419099" y="6356350"/>
            <a:ext cx="466256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rtlCol="0">
            <a:noAutofit/>
          </a:bodyPr>
          <a:lstStyle>
            <a:lvl1pPr>
              <a:defRPr sz="4000">
                <a:solidFill>
                  <a:schemeClr val="tx1"/>
                </a:solidFill>
              </a:defRPr>
            </a:lvl1pPr>
          </a:lstStyle>
          <a:p>
            <a:pPr rtl="0"/>
            <a:r>
              <a:rPr lang="pt-br"/>
              <a:t>Click to edit Master title style</a:t>
            </a:r>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rtlCol="0"/>
          <a:lstStyle/>
          <a:p>
            <a:pPr rtl="0"/>
            <a:fld id="{B6A95138-A96E-2F42-A959-2EFD44FE4AB7}" type="slidenum">
              <a:rPr lang="en-US" smtClean="0"/>
              <a:t>‹nº›</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rtlCol="0">
            <a:normAutofit/>
          </a:bodyPr>
          <a:lstStyle>
            <a:lvl1pPr marL="0" indent="0">
              <a:lnSpc>
                <a:spcPct val="100000"/>
              </a:lnSpc>
              <a:buNone/>
              <a:defRPr sz="1867"/>
            </a:lvl1pPr>
          </a:lstStyle>
          <a:p>
            <a:pPr lvl="0" rtl="0"/>
            <a:endParaRPr lang="en-US" dirty="0"/>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rtlCol="0">
            <a:normAutofit/>
          </a:bodyPr>
          <a:lstStyle>
            <a:lvl1pPr marL="0" indent="0">
              <a:lnSpc>
                <a:spcPct val="100000"/>
              </a:lnSpc>
              <a:buNone/>
              <a:defRPr sz="1867"/>
            </a:lvl1pPr>
          </a:lstStyle>
          <a:p>
            <a:pPr lvl="0" rtl="0"/>
            <a:endParaRPr lang="en-US" dirty="0"/>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rtlCol="0">
            <a:normAutofit/>
          </a:bodyPr>
          <a:lstStyle>
            <a:lvl1pPr marL="0" indent="0">
              <a:lnSpc>
                <a:spcPct val="100000"/>
              </a:lnSpc>
              <a:buNone/>
              <a:defRPr sz="1867"/>
            </a:lvl1pPr>
          </a:lstStyle>
          <a:p>
            <a:pPr lvl="0" rtl="0"/>
            <a:endParaRPr lang="en-US" dirty="0"/>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rtlCol="0"/>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endParaRPr lang="en-US" dirty="0"/>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rtlCol="0">
            <a:normAutofit/>
          </a:bodyPr>
          <a:lstStyle>
            <a:lvl1pPr marL="0" indent="0">
              <a:buNone/>
              <a:defRPr sz="2400"/>
            </a:lvl1pPr>
          </a:lstStyle>
          <a:p>
            <a:pPr lvl="0" rtl="0"/>
            <a:endParaRPr lang="en-US" dirty="0"/>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rtlCol="0">
            <a:noAutofit/>
          </a:bodyPr>
          <a:lstStyle>
            <a:lvl1pPr marL="0" indent="0">
              <a:buNone/>
              <a:defRPr sz="2000" b="0">
                <a:solidFill>
                  <a:schemeClr val="tx1"/>
                </a:solidFill>
              </a:defRPr>
            </a:lvl1pPr>
          </a:lstStyle>
          <a:p>
            <a:pPr lvl="0" rtl="0"/>
            <a:endParaRPr lang="en-US" dirty="0"/>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18"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100" y="6356351"/>
            <a:ext cx="4347772"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sp>
        <p:nvSpPr>
          <p:cNvPr id="7" name="Text Placeholder 6"/>
          <p:cNvSpPr>
            <a:spLocks noGrp="1"/>
          </p:cNvSpPr>
          <p:nvPr>
            <p:ph type="body" sz="quarter" idx="25"/>
          </p:nvPr>
        </p:nvSpPr>
        <p:spPr>
          <a:xfrm>
            <a:off x="9327093" y="1564153"/>
            <a:ext cx="2445808" cy="1212914"/>
          </a:xfrm>
        </p:spPr>
        <p:txBody>
          <a:bodyPr rtlCol="0">
            <a:normAutofit/>
          </a:bodyPr>
          <a:lstStyle>
            <a:lvl1pPr marL="0" indent="0">
              <a:buNone/>
              <a:defRPr sz="1333">
                <a:solidFill>
                  <a:schemeClr val="bg1"/>
                </a:solidFill>
              </a:defRPr>
            </a:lvl1pPr>
          </a:lstStyle>
          <a:p>
            <a:pPr lvl="0" rtl="0"/>
            <a:endParaRPr lang="en-US" dirty="0"/>
          </a:p>
        </p:txBody>
      </p:sp>
      <p:sp>
        <p:nvSpPr>
          <p:cNvPr id="24" name="TextBox 23"/>
          <p:cNvSpPr txBox="1"/>
          <p:nvPr userDrawn="1"/>
        </p:nvSpPr>
        <p:spPr>
          <a:xfrm>
            <a:off x="290923" y="3889248"/>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rtlCol="0">
            <a:normAutofit/>
          </a:bodyPr>
          <a:lstStyle>
            <a:lvl1pPr marL="0" indent="0">
              <a:buNone/>
              <a:defRPr sz="1333">
                <a:solidFill>
                  <a:schemeClr val="bg1"/>
                </a:solidFill>
              </a:defRPr>
            </a:lvl1pPr>
          </a:lstStyle>
          <a:p>
            <a:pPr lvl="0" rtl="0"/>
            <a:endParaRPr lang="en-US" dirty="0"/>
          </a:p>
        </p:txBody>
      </p:sp>
      <p:sp>
        <p:nvSpPr>
          <p:cNvPr id="34" name="Text Placeholder 6"/>
          <p:cNvSpPr>
            <a:spLocks noGrp="1"/>
          </p:cNvSpPr>
          <p:nvPr>
            <p:ph type="body" sz="quarter" idx="27"/>
          </p:nvPr>
        </p:nvSpPr>
        <p:spPr>
          <a:xfrm>
            <a:off x="9327092" y="2880834"/>
            <a:ext cx="2445808" cy="296493"/>
          </a:xfrm>
        </p:spPr>
        <p:txBody>
          <a:bodyPr rtlCol="0">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endParaRPr lang="en-US" dirty="0"/>
          </a:p>
        </p:txBody>
      </p:sp>
      <p:sp>
        <p:nvSpPr>
          <p:cNvPr id="21" name="TextBox 20"/>
          <p:cNvSpPr txBox="1"/>
          <p:nvPr userDrawn="1"/>
        </p:nvSpPr>
        <p:spPr>
          <a:xfrm>
            <a:off x="8171365" y="5105029"/>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rtlCol="0">
            <a:noAutofit/>
          </a:bodyPr>
          <a:lstStyle>
            <a:lvl1pPr>
              <a:defRPr sz="6000">
                <a:solidFill>
                  <a:schemeClr val="tx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12" name="Picture 11">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Tree>
    <p:custDataLst>
      <p:tags r:id="rId1"/>
    </p:custDataLst>
    <p:extLst>
      <p:ext uri="{BB962C8B-B14F-4D97-AF65-F5344CB8AC3E}">
        <p14:creationId xmlns:p14="http://schemas.microsoft.com/office/powerpoint/2010/main" val="42593241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rtlCol="0" anchor="t">
            <a:normAutofit/>
          </a:bodyPr>
          <a:lstStyle>
            <a:lvl1pPr>
              <a:defRPr sz="6000">
                <a:solidFill>
                  <a:schemeClr val="bg1"/>
                </a:solidFill>
              </a:defRPr>
            </a:lvl1pPr>
          </a:lstStyle>
          <a:p>
            <a:pPr rtl="0"/>
            <a:r>
              <a:rPr lang="pt-br"/>
              <a:t>Click to edit Master title style</a:t>
            </a:r>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099" y="6356350"/>
            <a:ext cx="4497675"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dirty="0"/>
              <a:t>© 2020 </a:t>
            </a:r>
            <a:r>
              <a:rPr lang="pt-BR" dirty="0" err="1"/>
              <a:t>Amazon</a:t>
            </a:r>
            <a:r>
              <a:rPr lang="pt-BR" dirty="0"/>
              <a:t> Web Services, Inc. ou suas afiliadas. Todos os direitos reservados.</a:t>
            </a:r>
            <a:endParaRPr lang="pt-br" dirty="0"/>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234257" cy="646331"/>
          </a:xfrm>
          <a:prstGeom prst="rect">
            <a:avLst/>
          </a:prstGeom>
          <a:noFill/>
        </p:spPr>
        <p:txBody>
          <a:bodyPr wrap="square" rtlCol="0">
            <a:noAutofit/>
          </a:bodyPr>
          <a:lstStyle/>
          <a:p>
            <a:pPr algn="just" rtl="0"/>
            <a:r>
              <a:rPr lang="pt-BR" sz="900" dirty="0">
                <a:solidFill>
                  <a:schemeClr val="bg1"/>
                </a:solidFill>
                <a:latin typeface="Amazon Ember Light" charset="0"/>
                <a:ea typeface="Amazon Ember Light" charset="0"/>
                <a:cs typeface="Amazon Ember Light" charset="0"/>
              </a:rPr>
              <a:t>© 2020 </a:t>
            </a:r>
            <a:r>
              <a:rPr lang="pt-BR" sz="900" dirty="0" err="1">
                <a:solidFill>
                  <a:schemeClr val="bg1"/>
                </a:solidFill>
                <a:latin typeface="Amazon Ember Light" charset="0"/>
                <a:ea typeface="Amazon Ember Light" charset="0"/>
                <a:cs typeface="Amazon Ember Light" charset="0"/>
              </a:rPr>
              <a:t>Amazon</a:t>
            </a:r>
            <a:r>
              <a:rPr lang="pt-BR" sz="900" dirty="0">
                <a:solidFill>
                  <a:schemeClr val="bg1"/>
                </a:solidFill>
                <a:latin typeface="Amazon Ember Light" charset="0"/>
                <a:ea typeface="Amazon Ember Light" charset="0"/>
                <a:cs typeface="Amazon Ember Light" charset="0"/>
              </a:rPr>
              <a:t> Web Services, Inc. ou suas afiliadas. Todos os direitos reservados. Este trabalho não pode ser reproduzido ou redistribuído, no todo ou em parte, sem a permissão prévia por escrito da </a:t>
            </a:r>
            <a:r>
              <a:rPr lang="pt-BR" sz="900" dirty="0" err="1">
                <a:solidFill>
                  <a:schemeClr val="bg1"/>
                </a:solidFill>
                <a:latin typeface="Amazon Ember Light" charset="0"/>
                <a:ea typeface="Amazon Ember Light" charset="0"/>
                <a:cs typeface="Amazon Ember Light" charset="0"/>
              </a:rPr>
              <a:t>Amazon</a:t>
            </a:r>
            <a:r>
              <a:rPr lang="pt-BR" sz="900" dirty="0">
                <a:solidFill>
                  <a:schemeClr val="bg1"/>
                </a:solidFill>
                <a:latin typeface="Amazon Ember Light" charset="0"/>
                <a:ea typeface="Amazon Ember Light" charset="0"/>
                <a:cs typeface="Amazon Ember Light" charset="0"/>
              </a:rPr>
              <a:t> Web Services, Inc. É proibido copiar, emprestar ou vender para fins comerciais. Correções, feedback ou dúvidas? Entre em contato conosco em </a:t>
            </a:r>
            <a:r>
              <a:rPr lang="pt-BR" sz="900" u="sng" dirty="0">
                <a:solidFill>
                  <a:schemeClr val="bg1"/>
                </a:solidFill>
                <a:latin typeface="Amazon Ember Light" charset="0"/>
                <a:ea typeface="Amazon Ember Light" charset="0"/>
                <a:cs typeface="Amazon Ember Light" charset="0"/>
              </a:rPr>
              <a:t>https://support.aws.amazon.com/#/contacts/aws-training</a:t>
            </a:r>
            <a:r>
              <a:rPr lang="pt-BR" sz="900" dirty="0">
                <a:solidFill>
                  <a:schemeClr val="bg1"/>
                </a:solidFill>
                <a:latin typeface="Amazon Ember Light" charset="0"/>
                <a:ea typeface="Amazon Ember Light" charset="0"/>
                <a:cs typeface="Amazon Ember Light" charset="0"/>
              </a:rPr>
              <a:t>. Todas as marcas comerciais pertencem a seus proprietários.</a:t>
            </a:r>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rtlCol="0">
            <a:noAutofit/>
          </a:bodyPr>
          <a:lstStyle>
            <a:lvl1pPr>
              <a:defRPr sz="6000">
                <a:solidFill>
                  <a:schemeClr val="bg1"/>
                </a:solidFill>
              </a:defRPr>
            </a:lvl1pPr>
          </a:lstStyle>
          <a:p>
            <a:pPr rtl="0"/>
            <a:r>
              <a:rPr lang="pt-br"/>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11" name="Picture 10">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12" name="Picture 11">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303459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16" name="Picture 15">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pic>
        <p:nvPicPr>
          <p:cNvPr id="17" name="Picture 16">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85526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14" name="Picture 13">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pic>
        <p:nvPicPr>
          <p:cNvPr id="17" name="Picture 16">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408122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B6A95138-A96E-2F42-A959-2EFD44FE4AB7}" type="slidenum">
              <a:rPr lang="en-US" smtClean="0"/>
              <a:t>‹nº›</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pic>
        <p:nvPicPr>
          <p:cNvPr id="16" name="Picture 15">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pic>
        <p:nvPicPr>
          <p:cNvPr id="17" name="Picture 16">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196323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pPr rtl="0"/>
              <a:t>‹nº›</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Tree>
    <p:custDataLst>
      <p:tags r:id="rId1"/>
    </p:custDataLst>
    <p:extLst>
      <p:ext uri="{BB962C8B-B14F-4D97-AF65-F5344CB8AC3E}">
        <p14:creationId xmlns:p14="http://schemas.microsoft.com/office/powerpoint/2010/main" val="90693571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pPr rtl="0"/>
            <a:r>
              <a:rPr lang="pt-br"/>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fld id="{B6A95138-A96E-2F42-A959-2EFD44FE4AB7}" type="slidenum">
              <a:rPr lang="en-US" smtClean="0"/>
              <a:pPr rtl="0"/>
              <a:t>‹nº›</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p>
        </p:txBody>
      </p:sp>
    </p:spTree>
    <p:custDataLst>
      <p:tags r:id="rId43"/>
    </p:custDataLst>
    <p:extLst>
      <p:ext uri="{BB962C8B-B14F-4D97-AF65-F5344CB8AC3E}">
        <p14:creationId xmlns:p14="http://schemas.microsoft.com/office/powerpoint/2010/main" val="429408700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664" r:id="rId23"/>
    <p:sldLayoutId id="2147483663" r:id="rId24"/>
    <p:sldLayoutId id="2147483670" r:id="rId25"/>
    <p:sldLayoutId id="2147483667" r:id="rId26"/>
    <p:sldLayoutId id="2147483649" r:id="rId27"/>
    <p:sldLayoutId id="2147483651" r:id="rId28"/>
    <p:sldLayoutId id="2147483652" r:id="rId29"/>
    <p:sldLayoutId id="2147483661" r:id="rId30"/>
    <p:sldLayoutId id="2147483671" r:id="rId31"/>
    <p:sldLayoutId id="2147483657" r:id="rId32"/>
    <p:sldLayoutId id="2147483658" r:id="rId33"/>
    <p:sldLayoutId id="2147483659" r:id="rId34"/>
    <p:sldLayoutId id="2147483678" r:id="rId35"/>
    <p:sldLayoutId id="2147483668" r:id="rId36"/>
    <p:sldLayoutId id="2147483672" r:id="rId37"/>
    <p:sldLayoutId id="2147483665" r:id="rId38"/>
    <p:sldLayoutId id="2147483677" r:id="rId39"/>
    <p:sldLayoutId id="2147483669" r:id="rId40"/>
    <p:sldLayoutId id="2147483660" r:id="rId41"/>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2.xml"/><Relationship Id="rId1" Type="http://schemas.openxmlformats.org/officeDocument/2006/relationships/tags" Target="../tags/tag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lstStyle/>
          <a:p>
            <a:pPr rtl="0"/>
            <a:r>
              <a:rPr lang="pt-br"/>
              <a:t>Developing on AWS</a:t>
            </a:r>
          </a:p>
        </p:txBody>
      </p:sp>
    </p:spTree>
    <p:custDataLst>
      <p:tags r:id="rId1"/>
    </p:custDataLst>
    <p:extLst>
      <p:ext uri="{BB962C8B-B14F-4D97-AF65-F5344CB8AC3E}">
        <p14:creationId xmlns:p14="http://schemas.microsoft.com/office/powerpoint/2010/main" val="242140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pPr rtl="0"/>
            <a:r>
              <a:rPr lang="pt-br"/>
              <a:t>Visão geral do curso</a:t>
            </a:r>
          </a:p>
        </p:txBody>
      </p:sp>
      <p:sp>
        <p:nvSpPr>
          <p:cNvPr id="4" name="Slide Number Placeholder 3"/>
          <p:cNvSpPr>
            <a:spLocks noGrp="1"/>
          </p:cNvSpPr>
          <p:nvPr>
            <p:ph type="sldNum" sz="quarter" idx="12"/>
          </p:nvPr>
        </p:nvSpPr>
        <p:spPr/>
        <p:txBody>
          <a:bodyPr rtlCol="0"/>
          <a:lstStyle/>
          <a:p>
            <a:pPr rtl="0"/>
            <a:fld id="{B6A95138-A96E-2F42-A959-2EFD44FE4AB7}" type="slidenum">
              <a:rPr lang="en-US" smtClean="0"/>
              <a:t>2</a:t>
            </a:fld>
            <a:endParaRPr lang="en-US" dirty="0"/>
          </a:p>
        </p:txBody>
      </p:sp>
      <p:sp>
        <p:nvSpPr>
          <p:cNvPr id="5" name="Footer Placeholder 4"/>
          <p:cNvSpPr>
            <a:spLocks noGrp="1"/>
          </p:cNvSpPr>
          <p:nvPr>
            <p:ph type="ftr" sz="quarter" idx="3"/>
          </p:nvPr>
        </p:nvSpPr>
        <p:spPr>
          <a:xfrm>
            <a:off x="419100" y="6356350"/>
            <a:ext cx="4405561" cy="365125"/>
          </a:xfrm>
        </p:spPr>
        <p:txBody>
          <a:bodyPr rtlCol="0"/>
          <a:lstStyle/>
          <a:p>
            <a:pPr rtl="0"/>
            <a:r>
              <a:rPr lang="pt-br" dirty="0"/>
              <a:t>© 2020 </a:t>
            </a:r>
            <a:r>
              <a:rPr lang="pt-br" dirty="0" err="1"/>
              <a:t>Amazon</a:t>
            </a:r>
            <a:r>
              <a:rPr lang="pt-br" dirty="0"/>
              <a:t> Web Services, Inc. ou suas afiliadas. Todos os direitos reservados.</a:t>
            </a:r>
          </a:p>
        </p:txBody>
      </p:sp>
      <p:sp>
        <p:nvSpPr>
          <p:cNvPr id="7" name="Content Placeholder 2"/>
          <p:cNvSpPr txBox="1">
            <a:spLocks/>
          </p:cNvSpPr>
          <p:nvPr/>
        </p:nvSpPr>
        <p:spPr>
          <a:xfrm>
            <a:off x="848286" y="4335707"/>
            <a:ext cx="10515600" cy="188578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pt-br" dirty="0"/>
              <a:t>Pré-requisitos: </a:t>
            </a:r>
          </a:p>
          <a:p>
            <a:pPr lvl="1" rtl="0"/>
            <a:r>
              <a:rPr lang="pt-br" dirty="0"/>
              <a:t>Familiaridade com os serviços da AWS</a:t>
            </a:r>
          </a:p>
          <a:p>
            <a:pPr lvl="1" rtl="0"/>
            <a:r>
              <a:rPr lang="pt-br" dirty="0"/>
              <a:t>Conhecimento prático de Java, C#/.NET ou Python</a:t>
            </a:r>
          </a:p>
          <a:p>
            <a:pPr rtl="0"/>
            <a:endParaRPr lang="en-US" dirty="0"/>
          </a:p>
        </p:txBody>
      </p:sp>
      <p:sp>
        <p:nvSpPr>
          <p:cNvPr id="9" name="Rounded Rectangle 8"/>
          <p:cNvSpPr/>
          <p:nvPr/>
        </p:nvSpPr>
        <p:spPr>
          <a:xfrm>
            <a:off x="5181990" y="2043082"/>
            <a:ext cx="2240280" cy="1725930"/>
          </a:xfrm>
          <a:prstGeom prst="roundRect">
            <a:avLst>
              <a:gd name="adj" fmla="val 0"/>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rtl="0"/>
            <a:endParaRPr lang="en-US" dirty="0">
              <a:solidFill>
                <a:schemeClr val="tx1"/>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539" y="1483753"/>
            <a:ext cx="532098" cy="709464"/>
          </a:xfrm>
          <a:prstGeom prst="rect">
            <a:avLst/>
          </a:prstGeom>
        </p:spPr>
      </p:pic>
      <p:cxnSp>
        <p:nvCxnSpPr>
          <p:cNvPr id="11" name="Straight Arrow Connector 10"/>
          <p:cNvCxnSpPr/>
          <p:nvPr/>
        </p:nvCxnSpPr>
        <p:spPr>
          <a:xfrm>
            <a:off x="723484" y="1730828"/>
            <a:ext cx="5578646"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91620" y="1730828"/>
            <a:ext cx="0" cy="288309"/>
          </a:xfrm>
          <a:prstGeom prst="straightConnector1">
            <a:avLst/>
          </a:prstGeom>
          <a:ln>
            <a:solidFill>
              <a:schemeClr val="tx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372103" y="2151810"/>
            <a:ext cx="1955985" cy="1446550"/>
          </a:xfrm>
          <a:prstGeom prst="rect">
            <a:avLst/>
          </a:prstGeom>
        </p:spPr>
        <p:txBody>
          <a:bodyPr wrap="none" rtlCol="0">
            <a:spAutoFit/>
          </a:bodyPr>
          <a:lstStyle/>
          <a:p>
            <a:pPr algn="ctr" rtl="0"/>
            <a:r>
              <a:rPr lang="pt-br" sz="2200" dirty="0" err="1">
                <a:latin typeface="Amazon Ember Light" charset="0"/>
                <a:ea typeface="Amazon Ember Light" charset="0"/>
                <a:cs typeface="Amazon Ember Light" charset="0"/>
              </a:rPr>
              <a:t>Application</a:t>
            </a:r>
            <a:r>
              <a:rPr lang="pt-br" sz="2200" dirty="0">
                <a:latin typeface="Amazon Ember Light" charset="0"/>
                <a:ea typeface="Amazon Ember Light" charset="0"/>
                <a:cs typeface="Amazon Ember Light" charset="0"/>
              </a:rPr>
              <a:t> </a:t>
            </a:r>
            <a:br>
              <a:rPr lang="en-US" sz="2200" dirty="0">
                <a:latin typeface="Amazon Ember Light" charset="0"/>
                <a:ea typeface="Amazon Ember Light" charset="0"/>
                <a:cs typeface="Amazon Ember Light" charset="0"/>
              </a:rPr>
            </a:br>
            <a:r>
              <a:rPr lang="pt-br" sz="2200" dirty="0" err="1">
                <a:latin typeface="Amazon Ember Light" charset="0"/>
                <a:ea typeface="Amazon Ember Light" charset="0"/>
                <a:cs typeface="Amazon Ember Light" charset="0"/>
              </a:rPr>
              <a:t>programming</a:t>
            </a:r>
            <a:r>
              <a:rPr lang="pt-br" sz="2200" dirty="0">
                <a:latin typeface="Amazon Ember Light" charset="0"/>
                <a:ea typeface="Amazon Ember Light" charset="0"/>
                <a:cs typeface="Amazon Ember Light" charset="0"/>
              </a:rPr>
              <a:t> </a:t>
            </a:r>
            <a:br>
              <a:rPr lang="en-US" sz="2200" dirty="0">
                <a:latin typeface="Amazon Ember Light" charset="0"/>
                <a:ea typeface="Amazon Ember Light" charset="0"/>
                <a:cs typeface="Amazon Ember Light" charset="0"/>
              </a:rPr>
            </a:br>
            <a:r>
              <a:rPr lang="pt-br" sz="2200" dirty="0">
                <a:latin typeface="Amazon Ember Light" charset="0"/>
                <a:ea typeface="Amazon Ember Light" charset="0"/>
                <a:cs typeface="Amazon Ember Light" charset="0"/>
              </a:rPr>
              <a:t>interface </a:t>
            </a:r>
            <a:br>
              <a:rPr lang="en-US" sz="2200" dirty="0">
                <a:latin typeface="Amazon Ember Light" charset="0"/>
                <a:ea typeface="Amazon Ember Light" charset="0"/>
                <a:cs typeface="Amazon Ember Light" charset="0"/>
              </a:rPr>
            </a:br>
            <a:r>
              <a:rPr lang="pt-br" sz="2200" dirty="0">
                <a:latin typeface="Amazon Ember Light" charset="0"/>
                <a:ea typeface="Amazon Ember Light" charset="0"/>
                <a:cs typeface="Amazon Ember Light" charset="0"/>
              </a:rPr>
              <a:t>(API)</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8654" y="2374474"/>
            <a:ext cx="667018" cy="667018"/>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1052" y="1283576"/>
            <a:ext cx="718403" cy="718403"/>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9554" y="3396040"/>
            <a:ext cx="679092" cy="679092"/>
          </a:xfrm>
          <a:prstGeom prst="rect">
            <a:avLst/>
          </a:prstGeom>
        </p:spPr>
      </p:pic>
      <p:sp>
        <p:nvSpPr>
          <p:cNvPr id="17" name="Rectangle 16"/>
          <p:cNvSpPr/>
          <p:nvPr/>
        </p:nvSpPr>
        <p:spPr>
          <a:xfrm>
            <a:off x="10222304" y="2590929"/>
            <a:ext cx="1344856" cy="707886"/>
          </a:xfrm>
          <a:prstGeom prst="rect">
            <a:avLst/>
          </a:prstGeom>
        </p:spPr>
        <p:txBody>
          <a:bodyPr wrap="square" rtlCol="0">
            <a:spAutoFit/>
          </a:bodyPr>
          <a:lstStyle/>
          <a:p>
            <a:pPr rtl="0"/>
            <a:r>
              <a:rPr lang="pt-br" sz="2000" dirty="0">
                <a:latin typeface="Amazon Ember" panose="02000000000000000000" pitchFamily="2" charset="0"/>
                <a:ea typeface="Amazon Ember" panose="02000000000000000000" pitchFamily="2" charset="0"/>
                <a:cs typeface="Amazon Ember Light" charset="0"/>
              </a:rPr>
              <a:t>serviços da AWS</a:t>
            </a:r>
          </a:p>
        </p:txBody>
      </p:sp>
      <p:cxnSp>
        <p:nvCxnSpPr>
          <p:cNvPr id="18" name="Straight Arrow Connector 17"/>
          <p:cNvCxnSpPr/>
          <p:nvPr/>
        </p:nvCxnSpPr>
        <p:spPr>
          <a:xfrm>
            <a:off x="8256962" y="1642778"/>
            <a:ext cx="747801" cy="0"/>
          </a:xfrm>
          <a:prstGeom prst="straightConnector1">
            <a:avLst/>
          </a:prstGeom>
          <a:ln>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19" name="Picture 4" descr="https://media.amazonwebservices.com/blog/aws_php_sdk_doc_brow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2827" y="2019137"/>
            <a:ext cx="1700607" cy="1247315"/>
          </a:xfrm>
          <a:prstGeom prst="rect">
            <a:avLst/>
          </a:prstGeom>
          <a:noFill/>
          <a:ln>
            <a:solidFill>
              <a:schemeClr val="tx1"/>
            </a:solidFill>
          </a:ln>
          <a:effectLst/>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a:off x="3473434" y="2707983"/>
            <a:ext cx="1561233" cy="0"/>
          </a:xfrm>
          <a:prstGeom prst="straightConnector1">
            <a:avLst/>
          </a:prstGeom>
          <a:ln>
            <a:solidFill>
              <a:schemeClr val="tx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6123" y="2275872"/>
            <a:ext cx="0" cy="27385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61243" y="2393115"/>
            <a:ext cx="684895" cy="383935"/>
          </a:xfrm>
          <a:prstGeom prst="rect">
            <a:avLst/>
          </a:prstGeom>
        </p:spPr>
        <p:txBody>
          <a:bodyPr wrap="none" rtlCol="0">
            <a:spAutoFit/>
          </a:bodyPr>
          <a:lstStyle/>
          <a:p>
            <a:pPr algn="ctr" rtl="0"/>
            <a:r>
              <a:rPr lang="pt-br" sz="2000">
                <a:latin typeface="Amazon Ember Light" charset="0"/>
                <a:ea typeface="Amazon Ember Light" charset="0"/>
                <a:cs typeface="Amazon Ember Light" charset="0"/>
              </a:rPr>
              <a:t>SDKs</a:t>
            </a:r>
          </a:p>
        </p:txBody>
      </p:sp>
      <p:cxnSp>
        <p:nvCxnSpPr>
          <p:cNvPr id="23" name="Straight Arrow Connector 22"/>
          <p:cNvCxnSpPr/>
          <p:nvPr/>
        </p:nvCxnSpPr>
        <p:spPr>
          <a:xfrm>
            <a:off x="496587" y="2549726"/>
            <a:ext cx="490635" cy="0"/>
          </a:xfrm>
          <a:prstGeom prst="straightConnector1">
            <a:avLst/>
          </a:prstGeom>
          <a:ln>
            <a:solidFill>
              <a:schemeClr val="tx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422270" y="2707983"/>
            <a:ext cx="1606727" cy="0"/>
          </a:xfrm>
          <a:prstGeom prst="straightConnector1">
            <a:avLst/>
          </a:prstGeom>
          <a:ln>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256962" y="3733882"/>
            <a:ext cx="772034" cy="0"/>
          </a:xfrm>
          <a:prstGeom prst="straightConnector1">
            <a:avLst/>
          </a:prstGeom>
          <a:ln>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256962" y="1642778"/>
            <a:ext cx="0" cy="20911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Programação: primeiro dia</a:t>
            </a:r>
          </a:p>
        </p:txBody>
      </p:sp>
      <p:sp>
        <p:nvSpPr>
          <p:cNvPr id="3" name="Content Placeholder 2"/>
          <p:cNvSpPr>
            <a:spLocks noGrp="1"/>
          </p:cNvSpPr>
          <p:nvPr>
            <p:ph idx="1"/>
          </p:nvPr>
        </p:nvSpPr>
        <p:spPr>
          <a:xfrm>
            <a:off x="419100" y="1528175"/>
            <a:ext cx="11590020" cy="4648788"/>
          </a:xfrm>
        </p:spPr>
        <p:txBody>
          <a:bodyPr rtlCol="0"/>
          <a:lstStyle/>
          <a:p>
            <a:pPr marL="0" indent="0" rtl="0">
              <a:spcAft>
                <a:spcPts val="1200"/>
              </a:spcAft>
              <a:buNone/>
            </a:pPr>
            <a:r>
              <a:rPr lang="pt-br" sz="2300" dirty="0">
                <a:latin typeface="Amazon Ember" panose="020B0603020204020204" pitchFamily="34" charset="0"/>
                <a:ea typeface="Amazon Ember" panose="020B0603020204020204" pitchFamily="34" charset="0"/>
                <a:cs typeface="Amazon Ember" panose="020B0603020204020204" pitchFamily="34" charset="0"/>
              </a:rPr>
              <a:t>Módulo 0: Visão geral do curso</a:t>
            </a:r>
            <a:endParaRPr lang="en-US" sz="2300" dirty="0">
              <a:solidFill>
                <a:schemeClr val="tx1">
                  <a:lumMod val="85000"/>
                  <a:lumOff val="15000"/>
                </a:schemeClr>
              </a:solidFill>
            </a:endParaRPr>
          </a:p>
          <a:p>
            <a:pPr marL="0" indent="0" rtl="0">
              <a:spcAft>
                <a:spcPts val="1200"/>
              </a:spcAft>
              <a:buNone/>
            </a:pPr>
            <a:r>
              <a:rPr lang="pt-br" sz="23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Módulo 1: Introdução à AWS</a:t>
            </a:r>
            <a:endParaRPr lang="en-US" sz="2300" dirty="0">
              <a:solidFill>
                <a:schemeClr val="tx1">
                  <a:lumMod val="85000"/>
                  <a:lumOff val="15000"/>
                </a:schemeClr>
              </a:solidFill>
            </a:endParaRPr>
          </a:p>
          <a:p>
            <a:pPr marL="0" indent="0" rtl="0">
              <a:spcAft>
                <a:spcPts val="1200"/>
              </a:spcAft>
              <a:buNone/>
            </a:pPr>
            <a:r>
              <a:rPr lang="pt-br" sz="23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Módulo 2: Introdução ao desenvolvimento na AWS</a:t>
            </a:r>
            <a:endParaRPr lang="en-US" sz="2300" dirty="0">
              <a:solidFill>
                <a:schemeClr val="tx1">
                  <a:lumMod val="85000"/>
                  <a:lumOff val="15000"/>
                </a:schemeClr>
              </a:solidFill>
            </a:endParaRPr>
          </a:p>
          <a:p>
            <a:pPr marL="0" indent="0" rtl="0">
              <a:spcAft>
                <a:spcPts val="1200"/>
              </a:spcAft>
              <a:buNone/>
            </a:pPr>
            <a:r>
              <a:rPr lang="pt-br" sz="23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Módulo 3: Introdução ao IAM</a:t>
            </a:r>
          </a:p>
          <a:p>
            <a:pPr marL="0" indent="0" rtl="0">
              <a:spcAft>
                <a:spcPts val="1200"/>
              </a:spcAft>
              <a:buNone/>
            </a:pPr>
            <a:r>
              <a:rPr lang="pt-br" sz="23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Módulo 4: Introdução ao Ambiente de Laboratório</a:t>
            </a:r>
          </a:p>
          <a:p>
            <a:pPr marL="465137" lvl="1" indent="0" rtl="0">
              <a:spcAft>
                <a:spcPts val="1200"/>
              </a:spcAft>
              <a:buNone/>
            </a:pPr>
            <a:r>
              <a:rPr lang="pt-br" sz="2300" dirty="0">
                <a:solidFill>
                  <a:schemeClr val="tx1">
                    <a:lumMod val="85000"/>
                    <a:lumOff val="15000"/>
                  </a:schemeClr>
                </a:solidFill>
              </a:rPr>
              <a:t>Laboratório 1: Introdução e Trabalho com o IAM</a:t>
            </a:r>
          </a:p>
          <a:p>
            <a:pPr marL="0" indent="0" rtl="0">
              <a:spcAft>
                <a:spcPts val="1200"/>
              </a:spcAft>
              <a:buNone/>
            </a:pPr>
            <a:r>
              <a:rPr lang="pt-br" sz="23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Módulo 5: Desenvolvimento de soluções de armazenamento com o </a:t>
            </a:r>
            <a:r>
              <a:rPr lang="pt-br" sz="2300" dirty="0" err="1">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Amazon</a:t>
            </a:r>
            <a:r>
              <a:rPr lang="pt-br" sz="23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 S3</a:t>
            </a:r>
          </a:p>
          <a:p>
            <a:pPr marL="457200" lvl="1" indent="0" rtl="0">
              <a:spcAft>
                <a:spcPts val="1200"/>
              </a:spcAft>
              <a:buNone/>
            </a:pPr>
            <a:r>
              <a:rPr lang="pt-br" sz="2300" spc="-20" dirty="0">
                <a:solidFill>
                  <a:schemeClr val="tx1">
                    <a:lumMod val="85000"/>
                    <a:lumOff val="15000"/>
                  </a:schemeClr>
                </a:solidFill>
              </a:rPr>
              <a:t>Laboratório 2: Desenvolvimento de soluções de armazenamento com o </a:t>
            </a:r>
            <a:r>
              <a:rPr lang="pt-br" sz="2300" spc="-20" dirty="0" err="1">
                <a:solidFill>
                  <a:schemeClr val="tx1">
                    <a:lumMod val="85000"/>
                    <a:lumOff val="15000"/>
                  </a:schemeClr>
                </a:solidFill>
              </a:rPr>
              <a:t>Amazon</a:t>
            </a:r>
            <a:r>
              <a:rPr lang="pt-br" sz="2300" spc="-20" dirty="0">
                <a:solidFill>
                  <a:schemeClr val="tx1">
                    <a:lumMod val="85000"/>
                    <a:lumOff val="15000"/>
                  </a:schemeClr>
                </a:solidFill>
              </a:rPr>
              <a:t> S3</a:t>
            </a:r>
          </a:p>
          <a:p>
            <a:pPr rtl="0"/>
            <a:endParaRPr lang="en-US" dirty="0"/>
          </a:p>
        </p:txBody>
      </p:sp>
      <p:sp>
        <p:nvSpPr>
          <p:cNvPr id="4" name="Slide Number Placeholder 3"/>
          <p:cNvSpPr>
            <a:spLocks noGrp="1"/>
          </p:cNvSpPr>
          <p:nvPr>
            <p:ph type="sldNum" sz="quarter" idx="12"/>
          </p:nvPr>
        </p:nvSpPr>
        <p:spPr/>
        <p:txBody>
          <a:bodyPr rtlCol="0"/>
          <a:lstStyle/>
          <a:p>
            <a:pPr rtl="0"/>
            <a:fld id="{B6A95138-A96E-2F42-A959-2EFD44FE4AB7}" type="slidenum">
              <a:rPr lang="en-US" smtClean="0"/>
              <a:t>3</a:t>
            </a:fld>
            <a:endParaRPr lang="en-US" dirty="0"/>
          </a:p>
        </p:txBody>
      </p:sp>
      <p:sp>
        <p:nvSpPr>
          <p:cNvPr id="5" name="Footer Placeholder 4"/>
          <p:cNvSpPr>
            <a:spLocks noGrp="1"/>
          </p:cNvSpPr>
          <p:nvPr>
            <p:ph type="ftr" sz="quarter" idx="3"/>
          </p:nvPr>
        </p:nvSpPr>
        <p:spPr>
          <a:xfrm>
            <a:off x="419100" y="6356350"/>
            <a:ext cx="4369468" cy="365125"/>
          </a:xfrm>
        </p:spPr>
        <p:txBody>
          <a:bodyPr rtlCol="0"/>
          <a:lstStyle/>
          <a:p>
            <a:pPr rtl="0"/>
            <a:r>
              <a:rPr lang="pt-br" dirty="0"/>
              <a:t>© 2020 </a:t>
            </a:r>
            <a:r>
              <a:rPr lang="pt-br" dirty="0" err="1"/>
              <a:t>Amazon</a:t>
            </a:r>
            <a:r>
              <a:rPr lang="pt-br" dirty="0"/>
              <a:t> Web Services, Inc. ou suas afiliadas. Todos os direitos reservados.</a:t>
            </a:r>
          </a:p>
        </p:txBody>
      </p:sp>
    </p:spTree>
    <p:extLst>
      <p:ext uri="{BB962C8B-B14F-4D97-AF65-F5344CB8AC3E}">
        <p14:creationId xmlns:p14="http://schemas.microsoft.com/office/powerpoint/2010/main" val="13112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Programação: segundo dia</a:t>
            </a:r>
          </a:p>
        </p:txBody>
      </p:sp>
      <p:sp>
        <p:nvSpPr>
          <p:cNvPr id="3" name="Content Placeholder 2"/>
          <p:cNvSpPr>
            <a:spLocks noGrp="1"/>
          </p:cNvSpPr>
          <p:nvPr>
            <p:ph idx="1"/>
          </p:nvPr>
        </p:nvSpPr>
        <p:spPr/>
        <p:txBody>
          <a:bodyPr rtlCol="0"/>
          <a:lstStyle/>
          <a:p>
            <a:pPr marL="0" indent="0" rtl="0">
              <a:spcAft>
                <a:spcPts val="1200"/>
              </a:spcAft>
              <a:buNone/>
            </a:pPr>
            <a:r>
              <a:rPr lang="pt-br" sz="21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Módulo 6: </a:t>
            </a:r>
            <a:r>
              <a:rPr lang="pt-br" sz="2100" dirty="0">
                <a:latin typeface="Amazon Ember" panose="02000000000000000000" pitchFamily="2" charset="0"/>
                <a:ea typeface="Amazon Ember" panose="02000000000000000000" pitchFamily="2" charset="0"/>
              </a:rPr>
              <a:t>Desenvolvimento de soluções </a:t>
            </a:r>
            <a:r>
              <a:rPr lang="pt-br" sz="2100" dirty="0" err="1">
                <a:latin typeface="Amazon Ember" panose="02000000000000000000" pitchFamily="2" charset="0"/>
                <a:ea typeface="Amazon Ember" panose="02000000000000000000" pitchFamily="2" charset="0"/>
              </a:rPr>
              <a:t>NoSQL</a:t>
            </a:r>
            <a:r>
              <a:rPr lang="pt-br" sz="2100" dirty="0">
                <a:latin typeface="Amazon Ember" panose="02000000000000000000" pitchFamily="2" charset="0"/>
                <a:ea typeface="Amazon Ember" panose="02000000000000000000" pitchFamily="2" charset="0"/>
              </a:rPr>
              <a:t> flexíveis com o </a:t>
            </a:r>
            <a:r>
              <a:rPr lang="pt-br" sz="2100" dirty="0" err="1">
                <a:latin typeface="Amazon Ember" panose="02000000000000000000" pitchFamily="2" charset="0"/>
                <a:ea typeface="Amazon Ember" panose="02000000000000000000" pitchFamily="2" charset="0"/>
              </a:rPr>
              <a:t>Amazon</a:t>
            </a:r>
            <a:r>
              <a:rPr lang="pt-br" sz="2100" dirty="0">
                <a:latin typeface="Amazon Ember" panose="02000000000000000000" pitchFamily="2" charset="0"/>
                <a:ea typeface="Amazon Ember" panose="02000000000000000000" pitchFamily="2" charset="0"/>
              </a:rPr>
              <a:t> </a:t>
            </a:r>
            <a:r>
              <a:rPr lang="pt-br" sz="2100" dirty="0" err="1">
                <a:latin typeface="Amazon Ember" panose="02000000000000000000" pitchFamily="2" charset="0"/>
                <a:ea typeface="Amazon Ember" panose="02000000000000000000" pitchFamily="2" charset="0"/>
              </a:rPr>
              <a:t>DynamoDB</a:t>
            </a:r>
            <a:endParaRPr lang="pt-br" sz="2100" dirty="0">
              <a:latin typeface="Amazon Ember" panose="02000000000000000000" pitchFamily="2" charset="0"/>
              <a:ea typeface="Amazon Ember" panose="02000000000000000000" pitchFamily="2" charset="0"/>
            </a:endParaRPr>
          </a:p>
          <a:p>
            <a:pPr marL="457200" lvl="1" indent="0" rtl="0">
              <a:spcAft>
                <a:spcPts val="1200"/>
              </a:spcAft>
              <a:buNone/>
            </a:pPr>
            <a:r>
              <a:rPr lang="pt-br" sz="2100" dirty="0">
                <a:solidFill>
                  <a:schemeClr val="tx1">
                    <a:lumMod val="85000"/>
                    <a:lumOff val="15000"/>
                  </a:schemeClr>
                </a:solidFill>
              </a:rPr>
              <a:t>Laboratório 3: Desenvolvimento de soluções </a:t>
            </a:r>
            <a:r>
              <a:rPr lang="pt-br" sz="2100" dirty="0" err="1">
                <a:solidFill>
                  <a:schemeClr val="tx1">
                    <a:lumMod val="85000"/>
                    <a:lumOff val="15000"/>
                  </a:schemeClr>
                </a:solidFill>
              </a:rPr>
              <a:t>NoSQL</a:t>
            </a:r>
            <a:r>
              <a:rPr lang="pt-br" sz="2100" dirty="0">
                <a:solidFill>
                  <a:schemeClr val="tx1">
                    <a:lumMod val="85000"/>
                    <a:lumOff val="15000"/>
                  </a:schemeClr>
                </a:solidFill>
              </a:rPr>
              <a:t> flexíveis com o </a:t>
            </a:r>
            <a:r>
              <a:rPr lang="pt-br" sz="2100" dirty="0" err="1">
                <a:solidFill>
                  <a:schemeClr val="tx1">
                    <a:lumMod val="85000"/>
                    <a:lumOff val="15000"/>
                  </a:schemeClr>
                </a:solidFill>
              </a:rPr>
              <a:t>Amazon</a:t>
            </a:r>
            <a:r>
              <a:rPr lang="pt-br" sz="2100" dirty="0">
                <a:solidFill>
                  <a:schemeClr val="tx1">
                    <a:lumMod val="85000"/>
                    <a:lumOff val="15000"/>
                  </a:schemeClr>
                </a:solidFill>
              </a:rPr>
              <a:t> </a:t>
            </a:r>
            <a:r>
              <a:rPr lang="pt-br" sz="2100" dirty="0" err="1">
                <a:solidFill>
                  <a:schemeClr val="tx1">
                    <a:lumMod val="85000"/>
                    <a:lumOff val="15000"/>
                  </a:schemeClr>
                </a:solidFill>
              </a:rPr>
              <a:t>DynamoDB</a:t>
            </a:r>
            <a:endParaRPr lang="pt-br" sz="2100" dirty="0">
              <a:solidFill>
                <a:schemeClr val="tx1">
                  <a:lumMod val="85000"/>
                  <a:lumOff val="15000"/>
                </a:schemeClr>
              </a:solidFill>
            </a:endParaRPr>
          </a:p>
          <a:p>
            <a:pPr marL="0" indent="0" rtl="0">
              <a:spcAft>
                <a:spcPts val="1200"/>
              </a:spcAft>
              <a:buNone/>
            </a:pPr>
            <a:r>
              <a:rPr lang="pt-br" sz="2100" dirty="0">
                <a:latin typeface="Amazon Ember" panose="020B0603020204020204" pitchFamily="34" charset="0"/>
                <a:ea typeface="Amazon Ember" panose="020B0603020204020204" pitchFamily="34" charset="0"/>
                <a:cs typeface="Amazon Ember" panose="020B0603020204020204" pitchFamily="34" charset="0"/>
              </a:rPr>
              <a:t>Módulo 7: Desenvolvimento de soluções com o AWS Lambda</a:t>
            </a:r>
            <a:endParaRPr lang="en-US" sz="2100" dirty="0">
              <a:solidFill>
                <a:schemeClr val="tx1">
                  <a:lumMod val="85000"/>
                  <a:lumOff val="15000"/>
                </a:schemeClr>
              </a:solidFill>
            </a:endParaRPr>
          </a:p>
          <a:p>
            <a:pPr marL="0" indent="0" rtl="0">
              <a:spcAft>
                <a:spcPts val="1200"/>
              </a:spcAft>
              <a:buNone/>
            </a:pPr>
            <a:r>
              <a:rPr lang="pt-br" sz="21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Módulo 8: </a:t>
            </a:r>
            <a:r>
              <a:rPr lang="pt-br" sz="2100" dirty="0">
                <a:latin typeface="Amazon Ember" panose="020B0603020204020204" pitchFamily="34" charset="0"/>
                <a:ea typeface="Amazon Ember" panose="020B0603020204020204" pitchFamily="34" charset="0"/>
                <a:cs typeface="Amazon Ember" panose="020B0603020204020204" pitchFamily="34" charset="0"/>
              </a:rPr>
              <a:t>Desenvolvimento de soluções com o </a:t>
            </a:r>
            <a:r>
              <a:rPr lang="pt-br" sz="2100" dirty="0" err="1">
                <a:latin typeface="Amazon Ember" panose="020B0603020204020204" pitchFamily="34" charset="0"/>
                <a:ea typeface="Amazon Ember" panose="020B0603020204020204" pitchFamily="34" charset="0"/>
                <a:cs typeface="Amazon Ember" panose="020B0603020204020204" pitchFamily="34" charset="0"/>
              </a:rPr>
              <a:t>Amazon</a:t>
            </a:r>
            <a:r>
              <a:rPr lang="pt-br" sz="2100" dirty="0">
                <a:latin typeface="Amazon Ember" panose="020B0603020204020204" pitchFamily="34" charset="0"/>
                <a:ea typeface="Amazon Ember" panose="020B0603020204020204" pitchFamily="34" charset="0"/>
                <a:cs typeface="Amazon Ember" panose="020B0603020204020204" pitchFamily="34" charset="0"/>
              </a:rPr>
              <a:t> API Gateway</a:t>
            </a:r>
          </a:p>
          <a:p>
            <a:pPr marL="385218" lvl="1" indent="0" rtl="0">
              <a:spcAft>
                <a:spcPts val="1200"/>
              </a:spcAft>
              <a:buNone/>
            </a:pPr>
            <a:r>
              <a:rPr lang="pt-br" sz="2100" dirty="0">
                <a:solidFill>
                  <a:schemeClr val="tx1">
                    <a:lumMod val="85000"/>
                    <a:lumOff val="15000"/>
                  </a:schemeClr>
                </a:solidFill>
              </a:rPr>
              <a:t>Laboratório 4: Desenvolvimento de soluções orientadas por eventos com o AWS Lambda</a:t>
            </a:r>
            <a:endParaRPr lang="en-US" sz="21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0" indent="0" rtl="0">
              <a:spcAft>
                <a:spcPts val="1200"/>
              </a:spcAft>
              <a:buNone/>
            </a:pPr>
            <a:r>
              <a:rPr lang="pt-br" sz="21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Módulo 9: </a:t>
            </a:r>
            <a:r>
              <a:rPr lang="pt-br" sz="2100" dirty="0">
                <a:latin typeface="Amazon Ember" panose="020B0603020204020204" pitchFamily="34" charset="0"/>
                <a:ea typeface="Amazon Ember" panose="020B0603020204020204" pitchFamily="34" charset="0"/>
                <a:cs typeface="Amazon Ember" panose="020B0603020204020204" pitchFamily="34" charset="0"/>
              </a:rPr>
              <a:t>Desenvolvimento de soluções com o </a:t>
            </a:r>
            <a:r>
              <a:rPr lang="pt-br" sz="2100" dirty="0" err="1">
                <a:latin typeface="Amazon Ember" panose="020B0603020204020204" pitchFamily="34" charset="0"/>
                <a:ea typeface="Amazon Ember" panose="020B0603020204020204" pitchFamily="34" charset="0"/>
                <a:cs typeface="Amazon Ember" panose="020B0603020204020204" pitchFamily="34" charset="0"/>
              </a:rPr>
              <a:t>Amazon</a:t>
            </a:r>
            <a:r>
              <a:rPr lang="pt-br" sz="2100" dirty="0">
                <a:latin typeface="Amazon Ember" panose="020B0603020204020204" pitchFamily="34" charset="0"/>
                <a:ea typeface="Amazon Ember" panose="020B0603020204020204" pitchFamily="34" charset="0"/>
                <a:cs typeface="Amazon Ember" panose="020B0603020204020204" pitchFamily="34" charset="0"/>
              </a:rPr>
              <a:t> </a:t>
            </a:r>
            <a:r>
              <a:rPr lang="pt-br" sz="2100" dirty="0" err="1">
                <a:latin typeface="Amazon Ember" panose="020B0603020204020204" pitchFamily="34" charset="0"/>
                <a:ea typeface="Amazon Ember" panose="020B0603020204020204" pitchFamily="34" charset="0"/>
                <a:cs typeface="Amazon Ember" panose="020B0603020204020204" pitchFamily="34" charset="0"/>
              </a:rPr>
              <a:t>Simple</a:t>
            </a:r>
            <a:r>
              <a:rPr lang="pt-br" sz="2100" dirty="0">
                <a:latin typeface="Amazon Ember" panose="020B0603020204020204" pitchFamily="34" charset="0"/>
                <a:ea typeface="Amazon Ember" panose="020B0603020204020204" pitchFamily="34" charset="0"/>
                <a:cs typeface="Amazon Ember" panose="020B0603020204020204" pitchFamily="34" charset="0"/>
              </a:rPr>
              <a:t> </a:t>
            </a:r>
            <a:r>
              <a:rPr lang="pt-br" sz="2100" dirty="0" err="1">
                <a:latin typeface="Amazon Ember" panose="020B0603020204020204" pitchFamily="34" charset="0"/>
                <a:ea typeface="Amazon Ember" panose="020B0603020204020204" pitchFamily="34" charset="0"/>
                <a:cs typeface="Amazon Ember" panose="020B0603020204020204" pitchFamily="34" charset="0"/>
              </a:rPr>
              <a:t>Queue</a:t>
            </a:r>
            <a:r>
              <a:rPr lang="pt-br" sz="2100" dirty="0">
                <a:latin typeface="Amazon Ember" panose="020B0603020204020204" pitchFamily="34" charset="0"/>
                <a:ea typeface="Amazon Ember" panose="020B0603020204020204" pitchFamily="34" charset="0"/>
                <a:cs typeface="Amazon Ember" panose="020B0603020204020204" pitchFamily="34" charset="0"/>
              </a:rPr>
              <a:t> Service e o </a:t>
            </a:r>
            <a:r>
              <a:rPr lang="pt-br" sz="2100" dirty="0" err="1">
                <a:latin typeface="Amazon Ember" panose="020B0603020204020204" pitchFamily="34" charset="0"/>
                <a:ea typeface="Amazon Ember" panose="020B0603020204020204" pitchFamily="34" charset="0"/>
                <a:cs typeface="Amazon Ember" panose="020B0603020204020204" pitchFamily="34" charset="0"/>
              </a:rPr>
              <a:t>Amazon</a:t>
            </a:r>
            <a:r>
              <a:rPr lang="pt-br" sz="2100" dirty="0">
                <a:latin typeface="Amazon Ember" panose="020B0603020204020204" pitchFamily="34" charset="0"/>
                <a:ea typeface="Amazon Ember" panose="020B0603020204020204" pitchFamily="34" charset="0"/>
                <a:cs typeface="Amazon Ember" panose="020B0603020204020204" pitchFamily="34" charset="0"/>
              </a:rPr>
              <a:t> </a:t>
            </a:r>
            <a:r>
              <a:rPr lang="pt-br" sz="2100" dirty="0" err="1">
                <a:latin typeface="Amazon Ember" panose="020B0603020204020204" pitchFamily="34" charset="0"/>
                <a:ea typeface="Amazon Ember" panose="020B0603020204020204" pitchFamily="34" charset="0"/>
                <a:cs typeface="Amazon Ember" panose="020B0603020204020204" pitchFamily="34" charset="0"/>
              </a:rPr>
              <a:t>Simple</a:t>
            </a:r>
            <a:r>
              <a:rPr lang="pt-br" sz="2100" dirty="0">
                <a:latin typeface="Amazon Ember" panose="020B0603020204020204" pitchFamily="34" charset="0"/>
                <a:ea typeface="Amazon Ember" panose="020B0603020204020204" pitchFamily="34" charset="0"/>
                <a:cs typeface="Amazon Ember" panose="020B0603020204020204" pitchFamily="34" charset="0"/>
              </a:rPr>
              <a:t> </a:t>
            </a:r>
            <a:r>
              <a:rPr lang="pt-br" sz="2100" dirty="0" err="1">
                <a:latin typeface="Amazon Ember" panose="020B0603020204020204" pitchFamily="34" charset="0"/>
                <a:ea typeface="Amazon Ember" panose="020B0603020204020204" pitchFamily="34" charset="0"/>
                <a:cs typeface="Amazon Ember" panose="020B0603020204020204" pitchFamily="34" charset="0"/>
              </a:rPr>
              <a:t>Notification</a:t>
            </a:r>
            <a:r>
              <a:rPr lang="pt-br" sz="2100" dirty="0">
                <a:latin typeface="Amazon Ember" panose="020B0603020204020204" pitchFamily="34" charset="0"/>
                <a:ea typeface="Amazon Ember" panose="020B0603020204020204" pitchFamily="34" charset="0"/>
                <a:cs typeface="Amazon Ember" panose="020B0603020204020204" pitchFamily="34" charset="0"/>
              </a:rPr>
              <a:t> Service</a:t>
            </a:r>
          </a:p>
          <a:p>
            <a:pPr marL="385218" lvl="1" indent="0" rtl="0">
              <a:spcAft>
                <a:spcPts val="1200"/>
              </a:spcAft>
              <a:buNone/>
            </a:pPr>
            <a:r>
              <a:rPr lang="pt-br" sz="2100" dirty="0">
                <a:solidFill>
                  <a:schemeClr val="tx1">
                    <a:lumMod val="85000"/>
                    <a:lumOff val="15000"/>
                  </a:schemeClr>
                </a:solidFill>
              </a:rPr>
              <a:t>Laboratório 5: Desenvolver soluções de mensagens com o </a:t>
            </a:r>
            <a:r>
              <a:rPr lang="pt-br" sz="2100" dirty="0" err="1">
                <a:solidFill>
                  <a:schemeClr val="tx1">
                    <a:lumMod val="85000"/>
                    <a:lumOff val="15000"/>
                  </a:schemeClr>
                </a:solidFill>
              </a:rPr>
              <a:t>Amazon</a:t>
            </a:r>
            <a:r>
              <a:rPr lang="pt-br" sz="2100" dirty="0">
                <a:solidFill>
                  <a:schemeClr val="tx1">
                    <a:lumMod val="85000"/>
                    <a:lumOff val="15000"/>
                  </a:schemeClr>
                </a:solidFill>
              </a:rPr>
              <a:t> SNS e o </a:t>
            </a:r>
            <a:r>
              <a:rPr lang="pt-br" sz="2100" dirty="0" err="1">
                <a:solidFill>
                  <a:schemeClr val="tx1">
                    <a:lumMod val="85000"/>
                    <a:lumOff val="15000"/>
                  </a:schemeClr>
                </a:solidFill>
              </a:rPr>
              <a:t>Amazon</a:t>
            </a:r>
            <a:r>
              <a:rPr lang="pt-br" sz="2100" dirty="0">
                <a:solidFill>
                  <a:schemeClr val="tx1">
                    <a:lumMod val="85000"/>
                    <a:lumOff val="15000"/>
                  </a:schemeClr>
                </a:solidFill>
              </a:rPr>
              <a:t> SQS</a:t>
            </a:r>
          </a:p>
          <a:p>
            <a:pPr marL="0" indent="0" rtl="0">
              <a:spcAft>
                <a:spcPts val="1200"/>
              </a:spcAft>
              <a:buNone/>
            </a:pPr>
            <a:r>
              <a:rPr lang="pt-br" sz="21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Módulo 10: Desenvolvimento de soluções com o AWS </a:t>
            </a:r>
            <a:r>
              <a:rPr lang="pt-br" sz="2100" dirty="0" err="1">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Step</a:t>
            </a:r>
            <a:r>
              <a:rPr lang="pt-br" sz="21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pt-br" sz="2100" dirty="0" err="1">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Functions</a:t>
            </a:r>
            <a:endParaRPr lang="pt-br" sz="21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endParaRPr>
          </a:p>
          <a:p>
            <a:pPr rtl="0"/>
            <a:endParaRPr lang="en-US" dirty="0"/>
          </a:p>
        </p:txBody>
      </p:sp>
      <p:sp>
        <p:nvSpPr>
          <p:cNvPr id="4" name="Slide Number Placeholder 3"/>
          <p:cNvSpPr>
            <a:spLocks noGrp="1"/>
          </p:cNvSpPr>
          <p:nvPr>
            <p:ph type="sldNum" sz="quarter" idx="12"/>
          </p:nvPr>
        </p:nvSpPr>
        <p:spPr/>
        <p:txBody>
          <a:bodyPr rtlCol="0"/>
          <a:lstStyle/>
          <a:p>
            <a:pPr rtl="0"/>
            <a:fld id="{B6A95138-A96E-2F42-A959-2EFD44FE4AB7}" type="slidenum">
              <a:rPr lang="en-US" smtClean="0"/>
              <a:t>4</a:t>
            </a:fld>
            <a:endParaRPr lang="en-US" dirty="0"/>
          </a:p>
        </p:txBody>
      </p:sp>
      <p:sp>
        <p:nvSpPr>
          <p:cNvPr id="5" name="Footer Placeholder 4"/>
          <p:cNvSpPr>
            <a:spLocks noGrp="1"/>
          </p:cNvSpPr>
          <p:nvPr>
            <p:ph type="ftr" sz="quarter" idx="3"/>
          </p:nvPr>
        </p:nvSpPr>
        <p:spPr>
          <a:xfrm>
            <a:off x="419100" y="6356350"/>
            <a:ext cx="4321342" cy="365125"/>
          </a:xfrm>
        </p:spPr>
        <p:txBody>
          <a:bodyPr rtlCol="0"/>
          <a:lstStyle/>
          <a:p>
            <a:pPr rtl="0"/>
            <a:r>
              <a:rPr lang="pt-br" dirty="0"/>
              <a:t>© 2020 </a:t>
            </a:r>
            <a:r>
              <a:rPr lang="pt-br" dirty="0" err="1"/>
              <a:t>Amazon</a:t>
            </a:r>
            <a:r>
              <a:rPr lang="pt-br" dirty="0"/>
              <a:t> Web Services, Inc. ou suas afiliadas. Todos os direitos reservados.</a:t>
            </a:r>
          </a:p>
        </p:txBody>
      </p:sp>
    </p:spTree>
    <p:extLst>
      <p:ext uri="{BB962C8B-B14F-4D97-AF65-F5344CB8AC3E}">
        <p14:creationId xmlns:p14="http://schemas.microsoft.com/office/powerpoint/2010/main" val="174418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Programação: terceiro dia</a:t>
            </a:r>
          </a:p>
        </p:txBody>
      </p:sp>
      <p:sp>
        <p:nvSpPr>
          <p:cNvPr id="3" name="Content Placeholder 2"/>
          <p:cNvSpPr>
            <a:spLocks noGrp="1"/>
          </p:cNvSpPr>
          <p:nvPr>
            <p:ph idx="1"/>
          </p:nvPr>
        </p:nvSpPr>
        <p:spPr/>
        <p:txBody>
          <a:bodyPr rtlCol="0"/>
          <a:lstStyle/>
          <a:p>
            <a:pPr marL="0" indent="0" rtl="0">
              <a:spcAft>
                <a:spcPts val="1200"/>
              </a:spcAft>
              <a:buNone/>
            </a:pPr>
            <a:r>
              <a:rPr lang="pt-br" sz="23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Módulo 11: </a:t>
            </a:r>
            <a:r>
              <a:rPr lang="pt-br" sz="2300" dirty="0">
                <a:latin typeface="Amazon Ember" panose="02000000000000000000" pitchFamily="2" charset="0"/>
                <a:ea typeface="Amazon Ember" panose="02000000000000000000" pitchFamily="2" charset="0"/>
              </a:rPr>
              <a:t>Armazenamento de informações em cache com o </a:t>
            </a:r>
            <a:r>
              <a:rPr lang="pt-br" sz="2300" dirty="0" err="1">
                <a:latin typeface="Amazon Ember" panose="02000000000000000000" pitchFamily="2" charset="0"/>
                <a:ea typeface="Amazon Ember" panose="02000000000000000000" pitchFamily="2" charset="0"/>
              </a:rPr>
              <a:t>Amazon</a:t>
            </a:r>
            <a:r>
              <a:rPr lang="pt-br" sz="2300" dirty="0">
                <a:latin typeface="Amazon Ember" panose="02000000000000000000" pitchFamily="2" charset="0"/>
                <a:ea typeface="Amazon Ember" panose="02000000000000000000" pitchFamily="2" charset="0"/>
              </a:rPr>
              <a:t> </a:t>
            </a:r>
            <a:r>
              <a:rPr lang="pt-br" sz="2300" dirty="0" err="1">
                <a:latin typeface="Amazon Ember" panose="02000000000000000000" pitchFamily="2" charset="0"/>
                <a:ea typeface="Amazon Ember" panose="02000000000000000000" pitchFamily="2" charset="0"/>
              </a:rPr>
              <a:t>ElastiCache</a:t>
            </a:r>
            <a:endParaRPr lang="pt-br" sz="2300" dirty="0">
              <a:latin typeface="Amazon Ember" panose="02000000000000000000" pitchFamily="2" charset="0"/>
              <a:ea typeface="Amazon Ember" panose="02000000000000000000" pitchFamily="2" charset="0"/>
            </a:endParaRPr>
          </a:p>
          <a:p>
            <a:pPr marL="0" indent="0" rtl="0">
              <a:spcAft>
                <a:spcPts val="1200"/>
              </a:spcAft>
              <a:buNone/>
            </a:pPr>
            <a:r>
              <a:rPr lang="pt-br" sz="23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Módulo 12: </a:t>
            </a:r>
            <a:r>
              <a:rPr lang="pt-br" sz="2300" dirty="0">
                <a:latin typeface="Amazon Ember" panose="020B0603020204020204" pitchFamily="34" charset="0"/>
                <a:ea typeface="Amazon Ember" panose="020B0603020204020204" pitchFamily="34" charset="0"/>
                <a:cs typeface="Amazon Ember" panose="020B0603020204020204" pitchFamily="34" charset="0"/>
              </a:rPr>
              <a:t>Conceitos básicos sobre contêineres </a:t>
            </a:r>
          </a:p>
          <a:p>
            <a:pPr marL="385218" lvl="1" indent="0" rtl="0">
              <a:spcAft>
                <a:spcPts val="1200"/>
              </a:spcAft>
              <a:buNone/>
            </a:pPr>
            <a:r>
              <a:rPr lang="pt-br" sz="2300" dirty="0">
                <a:solidFill>
                  <a:schemeClr val="tx1">
                    <a:lumMod val="85000"/>
                    <a:lumOff val="15000"/>
                  </a:schemeClr>
                </a:solidFill>
              </a:rPr>
              <a:t>Laboratório 6: </a:t>
            </a:r>
            <a:r>
              <a:rPr lang="pt-br" sz="2300" dirty="0"/>
              <a:t>Conceitos básicos sobre Contêineres do Docker</a:t>
            </a:r>
            <a:endParaRPr lang="en-US" sz="23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endParaRPr>
          </a:p>
          <a:p>
            <a:pPr marL="0" indent="0" rtl="0">
              <a:spcAft>
                <a:spcPts val="1200"/>
              </a:spcAft>
              <a:buNone/>
            </a:pPr>
            <a:r>
              <a:rPr lang="pt-br" sz="23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Módulo 13: </a:t>
            </a:r>
            <a:r>
              <a:rPr lang="pt-br" sz="2300" dirty="0">
                <a:latin typeface="Amazon Ember" panose="020B0603020204020204" pitchFamily="34" charset="0"/>
                <a:ea typeface="Amazon Ember" panose="020B0603020204020204" pitchFamily="34" charset="0"/>
                <a:cs typeface="Amazon Ember" panose="020B0603020204020204" pitchFamily="34" charset="0"/>
              </a:rPr>
              <a:t>Desenvolvimento de soluções seguras</a:t>
            </a:r>
          </a:p>
          <a:p>
            <a:pPr marL="0" indent="0" rtl="0">
              <a:spcAft>
                <a:spcPts val="1200"/>
              </a:spcAft>
              <a:buNone/>
            </a:pPr>
            <a:r>
              <a:rPr lang="pt-br" sz="23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Módulo 14: </a:t>
            </a:r>
            <a:r>
              <a:rPr lang="pt-br" sz="2300" dirty="0">
                <a:latin typeface="Amazon Ember" panose="020B0603020204020204" pitchFamily="34" charset="0"/>
                <a:ea typeface="Amazon Ember" panose="020B0603020204020204" pitchFamily="34" charset="0"/>
                <a:cs typeface="Amazon Ember" panose="020B0603020204020204" pitchFamily="34" charset="0"/>
              </a:rPr>
              <a:t>Implantação de aplicações</a:t>
            </a:r>
          </a:p>
          <a:p>
            <a:pPr marL="385218" lvl="1" indent="0" rtl="0">
              <a:spcAft>
                <a:spcPts val="1200"/>
              </a:spcAft>
              <a:buNone/>
            </a:pPr>
            <a:r>
              <a:rPr lang="pt-br" sz="2300" dirty="0">
                <a:solidFill>
                  <a:schemeClr val="tx1">
                    <a:lumMod val="85000"/>
                    <a:lumOff val="15000"/>
                  </a:schemeClr>
                </a:solidFill>
              </a:rPr>
              <a:t>Laboratório 7: </a:t>
            </a:r>
            <a:r>
              <a:rPr lang="pt-br" sz="2300" dirty="0"/>
              <a:t>Criação de uma aplicação de ponta a ponta</a:t>
            </a:r>
            <a:endParaRPr lang="en-US" sz="2300" dirty="0">
              <a:solidFill>
                <a:schemeClr val="tx1">
                  <a:lumMod val="85000"/>
                  <a:lumOff val="15000"/>
                </a:schemeClr>
              </a:solidFill>
            </a:endParaRPr>
          </a:p>
          <a:p>
            <a:pPr marL="0" indent="0" rtl="0">
              <a:spcAft>
                <a:spcPts val="1200"/>
              </a:spcAft>
              <a:buNone/>
            </a:pPr>
            <a:r>
              <a:rPr lang="pt-br" sz="2300" dirty="0">
                <a:solidFill>
                  <a:schemeClr val="tx1">
                    <a:lumMod val="85000"/>
                    <a:lumOff val="15000"/>
                  </a:schemeClr>
                </a:solidFill>
                <a:latin typeface="Amazon Ember" panose="020B0603020204020204" pitchFamily="34" charset="0"/>
                <a:ea typeface="Amazon Ember" panose="020B0603020204020204" pitchFamily="34" charset="0"/>
                <a:cs typeface="Amazon Ember" panose="020B0603020204020204" pitchFamily="34" charset="0"/>
              </a:rPr>
              <a:t>Módulo 15: </a:t>
            </a:r>
            <a:r>
              <a:rPr lang="pt-br" sz="2300" dirty="0">
                <a:latin typeface="Amazon Ember" panose="020B0603020204020204" pitchFamily="34" charset="0"/>
                <a:ea typeface="Amazon Ember" panose="020B0603020204020204" pitchFamily="34" charset="0"/>
                <a:cs typeface="Amazon Ember" panose="020B0603020204020204" pitchFamily="34" charset="0"/>
              </a:rPr>
              <a:t>Conclusão do curso</a:t>
            </a:r>
          </a:p>
        </p:txBody>
      </p:sp>
      <p:sp>
        <p:nvSpPr>
          <p:cNvPr id="4" name="Slide Number Placeholder 3"/>
          <p:cNvSpPr>
            <a:spLocks noGrp="1"/>
          </p:cNvSpPr>
          <p:nvPr>
            <p:ph type="sldNum" sz="quarter" idx="12"/>
          </p:nvPr>
        </p:nvSpPr>
        <p:spPr/>
        <p:txBody>
          <a:bodyPr rtlCol="0"/>
          <a:lstStyle/>
          <a:p>
            <a:pPr rtl="0"/>
            <a:fld id="{B6A95138-A96E-2F42-A959-2EFD44FE4AB7}" type="slidenum">
              <a:rPr lang="en-US" smtClean="0"/>
              <a:t>5</a:t>
            </a:fld>
            <a:endParaRPr lang="en-US" dirty="0"/>
          </a:p>
        </p:txBody>
      </p:sp>
      <p:sp>
        <p:nvSpPr>
          <p:cNvPr id="5" name="Footer Placeholder 4"/>
          <p:cNvSpPr>
            <a:spLocks noGrp="1"/>
          </p:cNvSpPr>
          <p:nvPr>
            <p:ph type="ftr" sz="quarter" idx="3"/>
          </p:nvPr>
        </p:nvSpPr>
        <p:spPr>
          <a:xfrm>
            <a:off x="419100" y="6356350"/>
            <a:ext cx="4634163" cy="365125"/>
          </a:xfrm>
        </p:spPr>
        <p:txBody>
          <a:bodyPr rtlCol="0"/>
          <a:lstStyle/>
          <a:p>
            <a:pPr rtl="0"/>
            <a:r>
              <a:rPr lang="pt-br" dirty="0"/>
              <a:t>© 2020 </a:t>
            </a:r>
            <a:r>
              <a:rPr lang="pt-br" dirty="0" err="1"/>
              <a:t>Amazon</a:t>
            </a:r>
            <a:r>
              <a:rPr lang="pt-br" dirty="0"/>
              <a:t> Web Services, Inc. ou suas afiliadas. Todos os direitos reservados.</a:t>
            </a:r>
          </a:p>
        </p:txBody>
      </p:sp>
    </p:spTree>
    <p:extLst>
      <p:ext uri="{BB962C8B-B14F-4D97-AF65-F5344CB8AC3E}">
        <p14:creationId xmlns:p14="http://schemas.microsoft.com/office/powerpoint/2010/main" val="138034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Apresente-se</a:t>
            </a:r>
          </a:p>
        </p:txBody>
      </p:sp>
      <p:sp>
        <p:nvSpPr>
          <p:cNvPr id="3" name="Content Placeholder 2"/>
          <p:cNvSpPr>
            <a:spLocks noGrp="1"/>
          </p:cNvSpPr>
          <p:nvPr>
            <p:ph idx="1"/>
          </p:nvPr>
        </p:nvSpPr>
        <p:spPr/>
        <p:txBody>
          <a:bodyPr rtlCol="0"/>
          <a:lstStyle/>
          <a:p>
            <a:pPr rtl="0"/>
            <a:r>
              <a:rPr lang="pt-br" dirty="0"/>
              <a:t>Nome</a:t>
            </a:r>
          </a:p>
          <a:p>
            <a:pPr rtl="0"/>
            <a:r>
              <a:rPr lang="pt-br" dirty="0"/>
              <a:t>O que você faz no dia a dia?</a:t>
            </a:r>
          </a:p>
          <a:p>
            <a:pPr rtl="0"/>
            <a:r>
              <a:rPr lang="pt-br" dirty="0"/>
              <a:t>O que você quer aprender com essa aula?</a:t>
            </a:r>
          </a:p>
          <a:p>
            <a:pPr rtl="0"/>
            <a:r>
              <a:rPr lang="pt-br" dirty="0"/>
              <a:t>Qual o seu nível de experiência com a AWS?</a:t>
            </a:r>
          </a:p>
          <a:p>
            <a:pPr rtl="0"/>
            <a:r>
              <a:rPr lang="pt-br" dirty="0"/>
              <a:t>Escolha uma linguagem: Java, Python ou C#</a:t>
            </a:r>
          </a:p>
          <a:p>
            <a:pPr rtl="0"/>
            <a:r>
              <a:rPr lang="pt-br" dirty="0"/>
              <a:t>Algo pessoal?</a:t>
            </a:r>
          </a:p>
          <a:p>
            <a:pPr rtl="0"/>
            <a:endParaRPr lang="en-US" dirty="0"/>
          </a:p>
        </p:txBody>
      </p:sp>
      <p:sp>
        <p:nvSpPr>
          <p:cNvPr id="4" name="Slide Number Placeholder 3"/>
          <p:cNvSpPr>
            <a:spLocks noGrp="1"/>
          </p:cNvSpPr>
          <p:nvPr>
            <p:ph type="sldNum" sz="quarter" idx="12"/>
          </p:nvPr>
        </p:nvSpPr>
        <p:spPr/>
        <p:txBody>
          <a:bodyPr rtlCol="0"/>
          <a:lstStyle/>
          <a:p>
            <a:pPr rtl="0"/>
            <a:fld id="{B6A95138-A96E-2F42-A959-2EFD44FE4AB7}" type="slidenum">
              <a:rPr lang="en-US" smtClean="0"/>
              <a:t>6</a:t>
            </a:fld>
            <a:endParaRPr lang="en-US" dirty="0"/>
          </a:p>
        </p:txBody>
      </p:sp>
      <p:sp>
        <p:nvSpPr>
          <p:cNvPr id="5" name="Footer Placeholder 4"/>
          <p:cNvSpPr>
            <a:spLocks noGrp="1"/>
          </p:cNvSpPr>
          <p:nvPr>
            <p:ph type="ftr" sz="quarter" idx="3"/>
          </p:nvPr>
        </p:nvSpPr>
        <p:spPr>
          <a:xfrm>
            <a:off x="419100" y="6356350"/>
            <a:ext cx="4321342" cy="365125"/>
          </a:xfrm>
        </p:spPr>
        <p:txBody>
          <a:bodyPr rtlCol="0"/>
          <a:lstStyle/>
          <a:p>
            <a:pPr rtl="0"/>
            <a:r>
              <a:rPr lang="pt-br" dirty="0"/>
              <a:t>© 2020 </a:t>
            </a:r>
            <a:r>
              <a:rPr lang="pt-br" dirty="0" err="1"/>
              <a:t>Amazon</a:t>
            </a:r>
            <a:r>
              <a:rPr lang="pt-br" dirty="0"/>
              <a:t> Web Services, Inc. ou suas afiliadas. Todos os direitos reservados.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5335" y="2085067"/>
            <a:ext cx="3678465" cy="3678465"/>
          </a:xfrm>
          <a:prstGeom prst="rect">
            <a:avLst/>
          </a:prstGeom>
        </p:spPr>
      </p:pic>
    </p:spTree>
    <p:extLst>
      <p:ext uri="{BB962C8B-B14F-4D97-AF65-F5344CB8AC3E}">
        <p14:creationId xmlns:p14="http://schemas.microsoft.com/office/powerpoint/2010/main" val="284114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Entre no Gilmore VitalSource</a:t>
            </a:r>
          </a:p>
        </p:txBody>
      </p:sp>
      <p:sp>
        <p:nvSpPr>
          <p:cNvPr id="3" name="Content Placeholder 2"/>
          <p:cNvSpPr>
            <a:spLocks noGrp="1"/>
          </p:cNvSpPr>
          <p:nvPr>
            <p:ph idx="1"/>
          </p:nvPr>
        </p:nvSpPr>
        <p:spPr/>
        <p:txBody>
          <a:bodyPr rtlCol="0"/>
          <a:lstStyle/>
          <a:p>
            <a:pPr marL="0" indent="0" rtl="0">
              <a:buNone/>
            </a:pPr>
            <a:r>
              <a:rPr lang="pt-br" dirty="0"/>
              <a:t>Slides de curso e guias de laboratório práticos são fornecidos pelo Gilmore </a:t>
            </a:r>
            <a:r>
              <a:rPr lang="pt-br" dirty="0" err="1"/>
              <a:t>VitalSource</a:t>
            </a:r>
            <a:r>
              <a:rPr lang="pt-br" dirty="0"/>
              <a:t> Bookshelf.</a:t>
            </a:r>
          </a:p>
          <a:p>
            <a:pPr marL="0" indent="0" rtl="0">
              <a:buNone/>
            </a:pPr>
            <a:endParaRPr lang="en-US" dirty="0"/>
          </a:p>
          <a:p>
            <a:pPr marL="0" indent="0" rtl="0">
              <a:buNone/>
            </a:pPr>
            <a:r>
              <a:rPr lang="pt-br" dirty="0"/>
              <a:t>Execute uma das seguintes ações:</a:t>
            </a:r>
          </a:p>
          <a:p>
            <a:pPr lvl="1" rtl="0"/>
            <a:r>
              <a:rPr lang="pt-br" dirty="0"/>
              <a:t>Entre na sua conta </a:t>
            </a:r>
            <a:r>
              <a:rPr lang="pt-br" dirty="0" err="1"/>
              <a:t>VitalSource</a:t>
            </a:r>
            <a:r>
              <a:rPr lang="pt-br" dirty="0"/>
              <a:t> criada anteriormente.</a:t>
            </a:r>
          </a:p>
          <a:p>
            <a:pPr lvl="1" rtl="0"/>
            <a:r>
              <a:rPr lang="pt-br" dirty="0"/>
              <a:t>Selecione </a:t>
            </a:r>
            <a:r>
              <a:rPr lang="pt-br" dirty="0" err="1">
                <a:latin typeface="Amazon Ember" panose="020B0703020204020204" pitchFamily="34" charset="0"/>
                <a:ea typeface="Amazon Ember" panose="020B0703020204020204" pitchFamily="34" charset="0"/>
                <a:cs typeface="Amazon Ember" panose="020B0703020204020204" pitchFamily="34" charset="0"/>
              </a:rPr>
              <a:t>Create</a:t>
            </a:r>
            <a:r>
              <a:rPr lang="pt-br" dirty="0">
                <a:latin typeface="Amazon Ember" panose="020B0703020204020204" pitchFamily="34" charset="0"/>
                <a:ea typeface="Amazon Ember" panose="020B0703020204020204" pitchFamily="34" charset="0"/>
                <a:cs typeface="Amazon Ember" panose="020B0703020204020204" pitchFamily="34" charset="0"/>
              </a:rPr>
              <a:t> a </a:t>
            </a:r>
            <a:r>
              <a:rPr lang="pt-br" dirty="0" err="1">
                <a:latin typeface="Amazon Ember" panose="020B0703020204020204" pitchFamily="34" charset="0"/>
                <a:ea typeface="Amazon Ember" panose="020B0703020204020204" pitchFamily="34" charset="0"/>
                <a:cs typeface="Amazon Ember" panose="020B0703020204020204" pitchFamily="34" charset="0"/>
              </a:rPr>
              <a:t>VitalSource</a:t>
            </a:r>
            <a:r>
              <a:rPr lang="pt-br" dirty="0">
                <a:latin typeface="Amazon Ember" panose="020B0703020204020204" pitchFamily="34" charset="0"/>
                <a:ea typeface="Amazon Ember" panose="020B0703020204020204" pitchFamily="34" charset="0"/>
                <a:cs typeface="Amazon Ember" panose="020B0703020204020204" pitchFamily="34" charset="0"/>
              </a:rPr>
              <a:t> </a:t>
            </a:r>
            <a:r>
              <a:rPr lang="pt-br" dirty="0" err="1">
                <a:latin typeface="Amazon Ember" panose="020B0703020204020204" pitchFamily="34" charset="0"/>
                <a:ea typeface="Amazon Ember" panose="020B0703020204020204" pitchFamily="34" charset="0"/>
                <a:cs typeface="Amazon Ember" panose="020B0703020204020204" pitchFamily="34" charset="0"/>
              </a:rPr>
              <a:t>account</a:t>
            </a:r>
            <a:r>
              <a:rPr lang="pt-br" dirty="0">
                <a:latin typeface="Amazon Ember" panose="020B0703020204020204" pitchFamily="34" charset="0"/>
                <a:ea typeface="Amazon Ember" panose="020B0703020204020204" pitchFamily="34" charset="0"/>
                <a:cs typeface="Amazon Ember" panose="020B0703020204020204" pitchFamily="34" charset="0"/>
              </a:rPr>
              <a:t> </a:t>
            </a:r>
            <a:br>
              <a:rPr lang="pt-br" dirty="0">
                <a:latin typeface="Amazon Ember" panose="020B0703020204020204" pitchFamily="34" charset="0"/>
                <a:ea typeface="Amazon Ember" panose="020B0703020204020204" pitchFamily="34" charset="0"/>
                <a:cs typeface="Amazon Ember" panose="020B0703020204020204" pitchFamily="34" charset="0"/>
              </a:rPr>
            </a:br>
            <a:r>
              <a:rPr lang="pt-br" dirty="0">
                <a:latin typeface="Amazon Ember" panose="020B0703020204020204" pitchFamily="34" charset="0"/>
                <a:ea typeface="Amazon Ember" panose="020B0703020204020204" pitchFamily="34" charset="0"/>
                <a:cs typeface="Amazon Ember" panose="020B0703020204020204" pitchFamily="34" charset="0"/>
              </a:rPr>
              <a:t>(Criar uma conta </a:t>
            </a:r>
            <a:r>
              <a:rPr lang="pt-br" dirty="0" err="1">
                <a:latin typeface="Amazon Ember" panose="020B0703020204020204" pitchFamily="34" charset="0"/>
                <a:ea typeface="Amazon Ember" panose="020B0703020204020204" pitchFamily="34" charset="0"/>
                <a:cs typeface="Amazon Ember" panose="020B0703020204020204" pitchFamily="34" charset="0"/>
              </a:rPr>
              <a:t>VitalSource</a:t>
            </a:r>
            <a:r>
              <a:rPr lang="pt-br" dirty="0">
                <a:latin typeface="Amazon Ember" panose="020B0703020204020204" pitchFamily="34" charset="0"/>
                <a:ea typeface="Amazon Ember" panose="020B0703020204020204" pitchFamily="34" charset="0"/>
                <a:cs typeface="Amazon Ember" panose="020B0703020204020204" pitchFamily="34" charset="0"/>
              </a:rPr>
              <a:t>)</a:t>
            </a:r>
            <a:r>
              <a:rPr lang="pt-br" dirty="0"/>
              <a:t>.</a:t>
            </a:r>
          </a:p>
          <a:p>
            <a:pPr rtl="0"/>
            <a:endParaRPr lang="en-US" dirty="0"/>
          </a:p>
          <a:p>
            <a:pPr rtl="0"/>
            <a:endParaRPr lang="en-US" dirty="0"/>
          </a:p>
        </p:txBody>
      </p:sp>
      <p:sp>
        <p:nvSpPr>
          <p:cNvPr id="4" name="Slide Number Placeholder 3"/>
          <p:cNvSpPr>
            <a:spLocks noGrp="1"/>
          </p:cNvSpPr>
          <p:nvPr>
            <p:ph type="sldNum" sz="quarter" idx="12"/>
          </p:nvPr>
        </p:nvSpPr>
        <p:spPr/>
        <p:txBody>
          <a:bodyPr rtlCol="0"/>
          <a:lstStyle/>
          <a:p>
            <a:pPr rtl="0"/>
            <a:fld id="{B6A95138-A96E-2F42-A959-2EFD44FE4AB7}" type="slidenum">
              <a:rPr lang="en-US" smtClean="0"/>
              <a:t>7</a:t>
            </a:fld>
            <a:endParaRPr lang="en-US" dirty="0"/>
          </a:p>
        </p:txBody>
      </p:sp>
      <p:sp>
        <p:nvSpPr>
          <p:cNvPr id="5" name="Footer Placeholder 4"/>
          <p:cNvSpPr>
            <a:spLocks noGrp="1"/>
          </p:cNvSpPr>
          <p:nvPr>
            <p:ph type="ftr" sz="quarter" idx="3"/>
          </p:nvPr>
        </p:nvSpPr>
        <p:spPr>
          <a:xfrm>
            <a:off x="419100" y="6356350"/>
            <a:ext cx="4345405" cy="365125"/>
          </a:xfrm>
        </p:spPr>
        <p:txBody>
          <a:bodyPr rtlCol="0"/>
          <a:lstStyle/>
          <a:p>
            <a:pPr rtl="0"/>
            <a:r>
              <a:rPr lang="pt-br" dirty="0"/>
              <a:t>© 2020 </a:t>
            </a:r>
            <a:r>
              <a:rPr lang="pt-br" dirty="0" err="1"/>
              <a:t>Amazon</a:t>
            </a:r>
            <a:r>
              <a:rPr lang="pt-br" dirty="0"/>
              <a:t> Web Services, Inc. ou suas afiliadas. Todos os direitos reservados.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7925" y="3540718"/>
            <a:ext cx="2812895" cy="2812895"/>
          </a:xfrm>
          <a:prstGeom prst="rect">
            <a:avLst/>
          </a:prstGeom>
        </p:spPr>
      </p:pic>
    </p:spTree>
    <p:extLst>
      <p:ext uri="{BB962C8B-B14F-4D97-AF65-F5344CB8AC3E}">
        <p14:creationId xmlns:p14="http://schemas.microsoft.com/office/powerpoint/2010/main" val="164963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a:t>Resgate o código de licença</a:t>
            </a:r>
            <a:endParaRPr lang="en-US" sz="2000" dirty="0"/>
          </a:p>
        </p:txBody>
      </p:sp>
      <p:sp>
        <p:nvSpPr>
          <p:cNvPr id="4" name="Slide Number Placeholder 3"/>
          <p:cNvSpPr>
            <a:spLocks noGrp="1"/>
          </p:cNvSpPr>
          <p:nvPr>
            <p:ph type="sldNum" sz="quarter" idx="12"/>
          </p:nvPr>
        </p:nvSpPr>
        <p:spPr/>
        <p:txBody>
          <a:bodyPr rtlCol="0"/>
          <a:lstStyle/>
          <a:p>
            <a:pPr rtl="0"/>
            <a:fld id="{B6A95138-A96E-2F42-A959-2EFD44FE4AB7}" type="slidenum">
              <a:rPr lang="en-US" smtClean="0"/>
              <a:t>8</a:t>
            </a:fld>
            <a:endParaRPr lang="en-US" dirty="0"/>
          </a:p>
        </p:txBody>
      </p:sp>
      <p:sp>
        <p:nvSpPr>
          <p:cNvPr id="5" name="Footer Placeholder 4"/>
          <p:cNvSpPr>
            <a:spLocks noGrp="1"/>
          </p:cNvSpPr>
          <p:nvPr>
            <p:ph type="ftr" sz="quarter" idx="3"/>
          </p:nvPr>
        </p:nvSpPr>
        <p:spPr>
          <a:xfrm>
            <a:off x="419100" y="6356350"/>
            <a:ext cx="4610100" cy="365125"/>
          </a:xfrm>
        </p:spPr>
        <p:txBody>
          <a:bodyPr rtlCol="0"/>
          <a:lstStyle/>
          <a:p>
            <a:pPr rtl="0"/>
            <a:r>
              <a:rPr lang="pt-br" dirty="0"/>
              <a:t>© 2020 </a:t>
            </a:r>
            <a:r>
              <a:rPr lang="pt-br" dirty="0" err="1"/>
              <a:t>Amazon</a:t>
            </a:r>
            <a:r>
              <a:rPr lang="pt-br" dirty="0"/>
              <a:t> Web Services, Inc. ou suas afiliadas. Todos os direitos reservados.</a:t>
            </a:r>
          </a:p>
        </p:txBody>
      </p:sp>
      <p:pic>
        <p:nvPicPr>
          <p:cNvPr id="8" name="Picture 7"/>
          <p:cNvPicPr>
            <a:picLocks noChangeAspect="1"/>
          </p:cNvPicPr>
          <p:nvPr/>
        </p:nvPicPr>
        <p:blipFill rotWithShape="1">
          <a:blip r:embed="rId3"/>
          <a:srcRect l="3385" r="32447"/>
          <a:stretch/>
        </p:blipFill>
        <p:spPr>
          <a:xfrm>
            <a:off x="6924092" y="4704648"/>
            <a:ext cx="4742481" cy="2030278"/>
          </a:xfrm>
          <a:prstGeom prst="rect">
            <a:avLst/>
          </a:prstGeom>
          <a:ln w="12700" cap="sq">
            <a:noFill/>
            <a:prstDash val="solid"/>
            <a:miter lim="800000"/>
          </a:ln>
          <a:effectLst/>
        </p:spPr>
      </p:pic>
      <p:sp>
        <p:nvSpPr>
          <p:cNvPr id="9" name="TextBox 8"/>
          <p:cNvSpPr txBox="1"/>
          <p:nvPr/>
        </p:nvSpPr>
        <p:spPr>
          <a:xfrm>
            <a:off x="1008216" y="1628009"/>
            <a:ext cx="4943134" cy="769441"/>
          </a:xfrm>
          <a:prstGeom prst="rect">
            <a:avLst/>
          </a:prstGeom>
          <a:noFill/>
        </p:spPr>
        <p:txBody>
          <a:bodyPr wrap="square" rtlCol="0">
            <a:spAutoFit/>
          </a:bodyPr>
          <a:lstStyle/>
          <a:p>
            <a:pPr rtl="0"/>
            <a:r>
              <a:rPr lang="pt-br" sz="2200" dirty="0">
                <a:solidFill>
                  <a:schemeClr val="tx1">
                    <a:lumMod val="50000"/>
                  </a:schemeClr>
                </a:solidFill>
                <a:latin typeface="+mj-lt"/>
                <a:ea typeface="Amazon Ember Light" panose="020B0403020204020204" pitchFamily="34" charset="0"/>
                <a:cs typeface="Amazon Ember Light" panose="020B0403020204020204" pitchFamily="34" charset="0"/>
              </a:rPr>
              <a:t>Entre em </a:t>
            </a:r>
            <a:r>
              <a:rPr lang="pt-br" sz="2200" dirty="0">
                <a:solidFill>
                  <a:schemeClr val="accent6"/>
                </a:solidFill>
                <a:latin typeface="+mj-lt"/>
                <a:ea typeface="Amazon Ember" panose="02000000000000000000" pitchFamily="2" charset="0"/>
                <a:cs typeface="Amazon Ember" panose="020B0603020204020204" pitchFamily="34" charset="0"/>
              </a:rPr>
              <a:t>http://online.vitalsource.com. </a:t>
            </a:r>
          </a:p>
        </p:txBody>
      </p:sp>
      <p:sp>
        <p:nvSpPr>
          <p:cNvPr id="10" name="TextBox 9"/>
          <p:cNvSpPr txBox="1"/>
          <p:nvPr/>
        </p:nvSpPr>
        <p:spPr>
          <a:xfrm>
            <a:off x="6726347" y="4025009"/>
            <a:ext cx="4742481" cy="707886"/>
          </a:xfrm>
          <a:prstGeom prst="rect">
            <a:avLst/>
          </a:prstGeom>
          <a:noFill/>
        </p:spPr>
        <p:txBody>
          <a:bodyPr wrap="square" rtlCol="0">
            <a:spAutoFit/>
          </a:bodyPr>
          <a:lstStyle/>
          <a:p>
            <a:pPr rtl="0"/>
            <a:r>
              <a:rPr lang="pt-br" sz="2000" dirty="0">
                <a:latin typeface="+mj-lt"/>
                <a:ea typeface="Amazon Ember Light" panose="020B0403020204020204" pitchFamily="34" charset="0"/>
                <a:cs typeface="Amazon Ember Light" panose="020B0403020204020204" pitchFamily="34" charset="0"/>
              </a:rPr>
              <a:t>Insira o </a:t>
            </a:r>
            <a:r>
              <a:rPr lang="pt-br" sz="2000" dirty="0" err="1">
                <a:solidFill>
                  <a:schemeClr val="accent6"/>
                </a:solidFill>
                <a:latin typeface="+mj-lt"/>
                <a:ea typeface="Amazon Ember" panose="02000000000000000000" pitchFamily="2" charset="0"/>
                <a:cs typeface="Amazon Ember" panose="020B0603020204020204" pitchFamily="34" charset="0"/>
              </a:rPr>
              <a:t>License</a:t>
            </a:r>
            <a:r>
              <a:rPr lang="pt-br" sz="2000" dirty="0">
                <a:solidFill>
                  <a:schemeClr val="accent6"/>
                </a:solidFill>
                <a:latin typeface="+mj-lt"/>
                <a:ea typeface="Amazon Ember" panose="02000000000000000000" pitchFamily="2" charset="0"/>
                <a:cs typeface="Amazon Ember" panose="020B0603020204020204" pitchFamily="34" charset="0"/>
              </a:rPr>
              <a:t> </a:t>
            </a:r>
            <a:r>
              <a:rPr lang="pt-br" sz="2000" dirty="0" err="1">
                <a:solidFill>
                  <a:schemeClr val="accent6"/>
                </a:solidFill>
                <a:latin typeface="+mj-lt"/>
                <a:ea typeface="Amazon Ember" panose="02000000000000000000" pitchFamily="2" charset="0"/>
                <a:cs typeface="Amazon Ember" panose="020B0603020204020204" pitchFamily="34" charset="0"/>
              </a:rPr>
              <a:t>Code</a:t>
            </a:r>
            <a:r>
              <a:rPr lang="pt-br" sz="2000" dirty="0">
                <a:solidFill>
                  <a:schemeClr val="accent6"/>
                </a:solidFill>
                <a:latin typeface="+mj-lt"/>
                <a:ea typeface="Amazon Ember" panose="02000000000000000000" pitchFamily="2" charset="0"/>
                <a:cs typeface="Amazon Ember" panose="020B0603020204020204" pitchFamily="34" charset="0"/>
              </a:rPr>
              <a:t> (código de licença) </a:t>
            </a:r>
            <a:br>
              <a:rPr lang="pt-br" sz="2000" dirty="0">
                <a:solidFill>
                  <a:schemeClr val="accent6"/>
                </a:solidFill>
                <a:latin typeface="+mj-lt"/>
                <a:ea typeface="Amazon Ember" panose="02000000000000000000" pitchFamily="2" charset="0"/>
                <a:cs typeface="Amazon Ember" panose="020B0603020204020204" pitchFamily="34" charset="0"/>
              </a:rPr>
            </a:br>
            <a:r>
              <a:rPr lang="pt-br" sz="2000" dirty="0">
                <a:latin typeface="+mj-lt"/>
                <a:ea typeface="Amazon Ember Light" panose="020B0403020204020204" pitchFamily="34" charset="0"/>
                <a:cs typeface="Amazon Ember Light" panose="020B0403020204020204" pitchFamily="34" charset="0"/>
              </a:rPr>
              <a:t>em e-mail\</a:t>
            </a:r>
            <a:r>
              <a:rPr lang="pt-br" sz="2000" dirty="0" err="1">
                <a:latin typeface="+mj-lt"/>
                <a:ea typeface="Amazon Ember Light" panose="020B0403020204020204" pitchFamily="34" charset="0"/>
                <a:cs typeface="Amazon Ember Light" panose="020B0403020204020204" pitchFamily="34" charset="0"/>
              </a:rPr>
              <a:t>handout</a:t>
            </a:r>
            <a:r>
              <a:rPr lang="pt-br" sz="2000" dirty="0">
                <a:latin typeface="+mj-lt"/>
                <a:ea typeface="Amazon Ember Light" panose="020B0403020204020204" pitchFamily="34" charset="0"/>
                <a:cs typeface="Amazon Ember Light" panose="020B0403020204020204" pitchFamily="34" charset="0"/>
              </a:rPr>
              <a:t>. </a:t>
            </a:r>
          </a:p>
        </p:txBody>
      </p:sp>
      <p:sp>
        <p:nvSpPr>
          <p:cNvPr id="11" name="TextBox 10"/>
          <p:cNvSpPr txBox="1"/>
          <p:nvPr/>
        </p:nvSpPr>
        <p:spPr>
          <a:xfrm>
            <a:off x="624988" y="1628008"/>
            <a:ext cx="424787" cy="3928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rtl="0"/>
            <a:r>
              <a:rPr lang="pt-br" sz="2133"/>
              <a:t>1</a:t>
            </a:r>
          </a:p>
        </p:txBody>
      </p:sp>
      <p:sp>
        <p:nvSpPr>
          <p:cNvPr id="12" name="TextBox 11"/>
          <p:cNvSpPr txBox="1"/>
          <p:nvPr/>
        </p:nvSpPr>
        <p:spPr>
          <a:xfrm>
            <a:off x="590563" y="3616431"/>
            <a:ext cx="424787" cy="3928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rtl="0"/>
            <a:r>
              <a:rPr lang="pt-br" sz="2133"/>
              <a:t>2</a:t>
            </a:r>
          </a:p>
        </p:txBody>
      </p:sp>
      <p:sp>
        <p:nvSpPr>
          <p:cNvPr id="13" name="TextBox 12"/>
          <p:cNvSpPr txBox="1"/>
          <p:nvPr/>
        </p:nvSpPr>
        <p:spPr>
          <a:xfrm>
            <a:off x="6190001" y="1617391"/>
            <a:ext cx="424787" cy="3928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rtl="0"/>
            <a:r>
              <a:rPr lang="pt-br" sz="2133"/>
              <a:t>3</a:t>
            </a:r>
          </a:p>
        </p:txBody>
      </p:sp>
      <p:sp>
        <p:nvSpPr>
          <p:cNvPr id="17" name="Rounded Rectangle 16"/>
          <p:cNvSpPr/>
          <p:nvPr/>
        </p:nvSpPr>
        <p:spPr>
          <a:xfrm>
            <a:off x="7493205" y="2082763"/>
            <a:ext cx="947088" cy="738908"/>
          </a:xfrm>
          <a:prstGeom prst="roundRect">
            <a:avLst/>
          </a:prstGeom>
          <a:ln w="57150">
            <a:solidFill>
              <a:srgbClr val="FF9933"/>
            </a:solidFil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rtl="0"/>
            <a:endParaRPr lang="en-US" sz="2400" dirty="0"/>
          </a:p>
        </p:txBody>
      </p:sp>
      <p:pic>
        <p:nvPicPr>
          <p:cNvPr id="3" name="Picture 2"/>
          <p:cNvPicPr>
            <a:picLocks noChangeAspect="1"/>
          </p:cNvPicPr>
          <p:nvPr/>
        </p:nvPicPr>
        <p:blipFill>
          <a:blip r:embed="rId4"/>
          <a:stretch>
            <a:fillRect/>
          </a:stretch>
        </p:blipFill>
        <p:spPr>
          <a:xfrm>
            <a:off x="985665" y="3260725"/>
            <a:ext cx="3952875" cy="3095625"/>
          </a:xfrm>
          <a:prstGeom prst="rect">
            <a:avLst/>
          </a:prstGeom>
        </p:spPr>
      </p:pic>
      <p:cxnSp>
        <p:nvCxnSpPr>
          <p:cNvPr id="18" name="Straight Arrow Connector 17"/>
          <p:cNvCxnSpPr/>
          <p:nvPr/>
        </p:nvCxnSpPr>
        <p:spPr>
          <a:xfrm flipH="1">
            <a:off x="3335628" y="5414579"/>
            <a:ext cx="619723" cy="582061"/>
          </a:xfrm>
          <a:prstGeom prst="straightConnector1">
            <a:avLst/>
          </a:prstGeom>
          <a:ln w="57150">
            <a:solidFill>
              <a:srgbClr val="FF9933"/>
            </a:solidFill>
            <a:tailEnd type="triangle"/>
          </a:ln>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5"/>
          <a:stretch>
            <a:fillRect/>
          </a:stretch>
        </p:blipFill>
        <p:spPr>
          <a:xfrm>
            <a:off x="6719136" y="1506570"/>
            <a:ext cx="2933700" cy="2466975"/>
          </a:xfrm>
          <a:prstGeom prst="rect">
            <a:avLst/>
          </a:prstGeom>
        </p:spPr>
      </p:pic>
      <p:sp>
        <p:nvSpPr>
          <p:cNvPr id="19" name="Rectangle 18"/>
          <p:cNvSpPr/>
          <p:nvPr/>
        </p:nvSpPr>
        <p:spPr>
          <a:xfrm>
            <a:off x="8675464" y="4726477"/>
            <a:ext cx="1339260" cy="2702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0" name="Rectangle 19"/>
          <p:cNvSpPr/>
          <p:nvPr/>
        </p:nvSpPr>
        <p:spPr>
          <a:xfrm>
            <a:off x="8445926" y="5018541"/>
            <a:ext cx="1339260" cy="2702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1" name="Rectangle 20"/>
          <p:cNvSpPr/>
          <p:nvPr/>
        </p:nvSpPr>
        <p:spPr>
          <a:xfrm>
            <a:off x="8574108" y="5337503"/>
            <a:ext cx="3162696" cy="1752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Tree>
    <p:extLst>
      <p:ext uri="{BB962C8B-B14F-4D97-AF65-F5344CB8AC3E}">
        <p14:creationId xmlns:p14="http://schemas.microsoft.com/office/powerpoint/2010/main" val="765082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787E3C5-F017-5342-A18A-0774633BEB95}"/>
              </a:ext>
            </a:extLst>
          </p:cNvPr>
          <p:cNvSpPr>
            <a:spLocks noGrp="1"/>
          </p:cNvSpPr>
          <p:nvPr>
            <p:ph type="title"/>
          </p:nvPr>
        </p:nvSpPr>
        <p:spPr/>
        <p:txBody>
          <a:bodyPr rtlCol="0">
            <a:noAutofit/>
          </a:bodyPr>
          <a:lstStyle/>
          <a:p>
            <a:pPr rtl="0"/>
            <a:r>
              <a:rPr lang="pt-br"/>
              <a:t>Obrigado</a:t>
            </a:r>
          </a:p>
        </p:txBody>
      </p:sp>
    </p:spTree>
    <p:custDataLst>
      <p:tags r:id="rId1"/>
    </p:custDataLst>
    <p:extLst>
      <p:ext uri="{BB962C8B-B14F-4D97-AF65-F5344CB8AC3E}">
        <p14:creationId xmlns:p14="http://schemas.microsoft.com/office/powerpoint/2010/main" val="16974393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PROJECT_OPEN" val="0"/>
  <p:tag name="ARTICULATE_SLIDE_COUNT" val="2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4" ma:contentTypeDescription="Create a new document." ma:contentTypeScope="" ma:versionID="7daf4a3c1576a459487efcb13ac74181">
  <xsd:schema xmlns:xsd="http://www.w3.org/2001/XMLSchema" xmlns:xs="http://www.w3.org/2001/XMLSchema" xmlns:p="http://schemas.microsoft.com/office/2006/metadata/properties" xmlns:ns2="61d7a295-102b-4ba7-8142-2982d133915a" targetNamespace="http://schemas.microsoft.com/office/2006/metadata/properties" ma:root="true" ma:fieldsID="589ccf5a2417981e7e5052ae0f1735bc"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4D2D11-F1CC-4A31-B95B-9B8BDC89F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7a295-102b-4ba7-8142-2982d1339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89C58E-4FFC-484A-8DB6-D48BF1A80C5E}">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61d7a295-102b-4ba7-8142-2982d133915a"/>
    <ds:schemaRef ds:uri="http://www.w3.org/XML/1998/namespace"/>
  </ds:schemaRefs>
</ds:datastoreItem>
</file>

<file path=customXml/itemProps3.xml><?xml version="1.0" encoding="utf-8"?>
<ds:datastoreItem xmlns:ds="http://schemas.openxmlformats.org/officeDocument/2006/customXml" ds:itemID="{EF8EBD02-692A-4EE1-88E1-0A84DD99D1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T&amp;C_PowerPoint_Deck_Template_2020_Copyright_All_Slides</Template>
  <TotalTime>3019</TotalTime>
  <Words>597</Words>
  <Application>Microsoft Macintosh PowerPoint</Application>
  <PresentationFormat>Widescreen</PresentationFormat>
  <Paragraphs>70</Paragraphs>
  <Slides>9</Slides>
  <Notes>9</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9</vt:i4>
      </vt:variant>
    </vt:vector>
  </HeadingPairs>
  <TitlesOfParts>
    <vt:vector size="15" baseType="lpstr">
      <vt:lpstr>Amazon Ember</vt:lpstr>
      <vt:lpstr>Amazon Ember Light</vt:lpstr>
      <vt:lpstr>Arial</vt:lpstr>
      <vt:lpstr>Calibri</vt:lpstr>
      <vt:lpstr>Lucida Console</vt:lpstr>
      <vt:lpstr>Paloma 2019 v1</vt:lpstr>
      <vt:lpstr>Developing on AWS</vt:lpstr>
      <vt:lpstr>Visão geral do curso</vt:lpstr>
      <vt:lpstr>Programação: primeiro dia</vt:lpstr>
      <vt:lpstr>Programação: segundo dia</vt:lpstr>
      <vt:lpstr>Programação: terceiro dia</vt:lpstr>
      <vt:lpstr>Apresente-se</vt:lpstr>
      <vt:lpstr>Entre no Gilmore VitalSource</vt:lpstr>
      <vt:lpstr>Resgate o código de licença</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T&amp;C Paloma Template - v1.0</dc:title>
  <dc:creator>rosstane@amazon.com;jfisher@amazon.com</dc:creator>
  <cp:keywords>v1.0</cp:keywords>
  <cp:lastModifiedBy>Pedro Nunes Guth</cp:lastModifiedBy>
  <cp:revision>193</cp:revision>
  <cp:lastPrinted>2018-12-10T23:37:28Z</cp:lastPrinted>
  <dcterms:created xsi:type="dcterms:W3CDTF">2018-05-21T16:28:30Z</dcterms:created>
  <dcterms:modified xsi:type="dcterms:W3CDTF">2021-10-06T23:09:29Z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y fmtid="{D5CDD505-2E9C-101B-9397-08002B2CF9AE}" pid="4" name="ContentTypeId">
    <vt:lpwstr>0x010100D4EC3CBD49A9D74AB59EB8F208DED5D9</vt:lpwstr>
  </property>
</Properties>
</file>