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4.xml" ContentType="application/vnd.openxmlformats-officedocument.presentationml.tags+xml"/>
  <Override PartName="/ppt/notesSlides/notesSlide18.xml" ContentType="application/vnd.openxmlformats-officedocument.presentationml.notesSlide+xml"/>
  <Override PartName="/ppt/comments/comment1.xml" ContentType="application/vnd.openxmlformats-officedocument.presentationml.comment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comments/comment2.xml" ContentType="application/vnd.openxmlformats-officedocument.presentationml.comment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6.xml" ContentType="application/vnd.openxmlformats-officedocument.presentationml.tags+xml"/>
  <Override PartName="/ppt/notesSlides/notesSlide33.xml" ContentType="application/vnd.openxmlformats-officedocument.presentationml.notesSlide+xml"/>
  <Override PartName="/ppt/comments/comment3.xml" ContentType="application/vnd.openxmlformats-officedocument.presentationml.comment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6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61.xml" ContentType="application/vnd.openxmlformats-officedocument.presentationml.tags+xml"/>
  <Override PartName="/ppt/notesSlides/notesSlide43.xml" ContentType="application/vnd.openxmlformats-officedocument.presentationml.notesSlide+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50"/>
  </p:notesMasterIdLst>
  <p:handoutMasterIdLst>
    <p:handoutMasterId r:id="rId51"/>
  </p:handoutMasterIdLst>
  <p:sldIdLst>
    <p:sldId id="287" r:id="rId5"/>
    <p:sldId id="288" r:id="rId6"/>
    <p:sldId id="512" r:id="rId7"/>
    <p:sldId id="290" r:id="rId8"/>
    <p:sldId id="533" r:id="rId9"/>
    <p:sldId id="293" r:id="rId10"/>
    <p:sldId id="483" r:id="rId11"/>
    <p:sldId id="379" r:id="rId12"/>
    <p:sldId id="302" r:id="rId13"/>
    <p:sldId id="365" r:id="rId14"/>
    <p:sldId id="303" r:id="rId15"/>
    <p:sldId id="513" r:id="rId16"/>
    <p:sldId id="292" r:id="rId17"/>
    <p:sldId id="493" r:id="rId18"/>
    <p:sldId id="494" r:id="rId19"/>
    <p:sldId id="463" r:id="rId20"/>
    <p:sldId id="530" r:id="rId21"/>
    <p:sldId id="477" r:id="rId22"/>
    <p:sldId id="387" r:id="rId23"/>
    <p:sldId id="486" r:id="rId24"/>
    <p:sldId id="466" r:id="rId25"/>
    <p:sldId id="480" r:id="rId26"/>
    <p:sldId id="531" r:id="rId27"/>
    <p:sldId id="514" r:id="rId28"/>
    <p:sldId id="305" r:id="rId29"/>
    <p:sldId id="510" r:id="rId30"/>
    <p:sldId id="534" r:id="rId31"/>
    <p:sldId id="404" r:id="rId32"/>
    <p:sldId id="515" r:id="rId33"/>
    <p:sldId id="450" r:id="rId34"/>
    <p:sldId id="495" r:id="rId35"/>
    <p:sldId id="529" r:id="rId36"/>
    <p:sldId id="487" r:id="rId37"/>
    <p:sldId id="454" r:id="rId38"/>
    <p:sldId id="451" r:id="rId39"/>
    <p:sldId id="523" r:id="rId40"/>
    <p:sldId id="507" r:id="rId41"/>
    <p:sldId id="524" r:id="rId42"/>
    <p:sldId id="525" r:id="rId43"/>
    <p:sldId id="455" r:id="rId44"/>
    <p:sldId id="526" r:id="rId45"/>
    <p:sldId id="527" r:id="rId46"/>
    <p:sldId id="516" r:id="rId47"/>
    <p:sldId id="508" r:id="rId48"/>
    <p:sldId id="361" r:id="rId49"/>
  </p:sldIdLst>
  <p:sldSz cx="14630400" cy="8229600"/>
  <p:notesSz cx="6858000" cy="9144000"/>
  <p:custDataLst>
    <p:tags r:id="rId52"/>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Adrienne Barrios" initials="AB" lastIdx="28" clrIdx="1">
    <p:extLst>
      <p:ext uri="{19B8F6BF-5375-455C-9EA6-DF929625EA0E}">
        <p15:presenceInfo xmlns:p15="http://schemas.microsoft.com/office/powerpoint/2012/main" userId="d2c66432c5bb4c37" providerId="Windows Live"/>
      </p:ext>
    </p:extLst>
  </p:cmAuthor>
  <p:cmAuthor id="3" name="Barefoot, Rob" initials="BR" lastIdx="77" clrIdx="2">
    <p:extLst>
      <p:ext uri="{19B8F6BF-5375-455C-9EA6-DF929625EA0E}">
        <p15:presenceInfo xmlns:p15="http://schemas.microsoft.com/office/powerpoint/2012/main" userId="S-1-5-21-1407069837-2091007605-538272213-30202807" providerId="AD"/>
      </p:ext>
    </p:extLst>
  </p:cmAuthor>
  <p:cmAuthor id="4" name="Barrera, Roland" initials="BR" lastIdx="64" clrIdx="3">
    <p:extLst>
      <p:ext uri="{19B8F6BF-5375-455C-9EA6-DF929625EA0E}">
        <p15:presenceInfo xmlns:p15="http://schemas.microsoft.com/office/powerpoint/2012/main" userId="S-1-5-21-1407069837-2091007605-538272213-31620256" providerId="AD"/>
      </p:ext>
    </p:extLst>
  </p:cmAuthor>
  <p:cmAuthor id="5" name="Biunno, Anna" initials="BA" lastIdx="27" clrIdx="4">
    <p:extLst>
      <p:ext uri="{19B8F6BF-5375-455C-9EA6-DF929625EA0E}">
        <p15:presenceInfo xmlns:p15="http://schemas.microsoft.com/office/powerpoint/2012/main" userId="S-1-5-21-1407069837-2091007605-538272213-28127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4"/>
    <a:srgbClr val="248814"/>
    <a:srgbClr val="147E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486" autoAdjust="0"/>
    <p:restoredTop sz="94674" autoAdjust="0"/>
  </p:normalViewPr>
  <p:slideViewPr>
    <p:cSldViewPr snapToGrid="0" snapToObjects="1">
      <p:cViewPr varScale="1">
        <p:scale>
          <a:sx n="57" d="100"/>
          <a:sy n="57" d="100"/>
        </p:scale>
        <p:origin x="712" y="52"/>
      </p:cViewPr>
      <p:guideLst/>
    </p:cSldViewPr>
  </p:slideViewPr>
  <p:outlineViewPr>
    <p:cViewPr>
      <p:scale>
        <a:sx n="33" d="100"/>
        <a:sy n="33" d="100"/>
      </p:scale>
      <p:origin x="0" y="-17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3" d="2"/>
        <a:sy n="3" d="2"/>
      </p:scale>
      <p:origin x="0" y="0"/>
    </p:cViewPr>
  </p:notesTextViewPr>
  <p:sorterViewPr>
    <p:cViewPr>
      <p:scale>
        <a:sx n="100" d="100"/>
        <a:sy n="100" d="100"/>
      </p:scale>
      <p:origin x="0" y="-11184"/>
    </p:cViewPr>
  </p:sorterViewPr>
  <p:notesViewPr>
    <p:cSldViewPr snapToGrid="0" snapToObjects="1">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CD6A3FB4-D7C4-754A-AFFD-7988EEFF69C4}"/>
    <pc:docChg chg="custSel modSld">
      <pc:chgData name="Season Devereux" userId="1e8ae8d7-e1e4-41d7-b1aa-07c9c7bdc58a" providerId="ADAL" clId="{CD6A3FB4-D7C4-754A-AFFD-7988EEFF69C4}" dt="2020-08-18T20:04:22.193" v="0" actId="478"/>
      <pc:docMkLst>
        <pc:docMk/>
      </pc:docMkLst>
      <pc:sldChg chg="delSp mod">
        <pc:chgData name="Season Devereux" userId="1e8ae8d7-e1e4-41d7-b1aa-07c9c7bdc58a" providerId="ADAL" clId="{CD6A3FB4-D7C4-754A-AFFD-7988EEFF69C4}" dt="2020-08-18T20:04:22.193" v="0" actId="478"/>
        <pc:sldMkLst>
          <pc:docMk/>
          <pc:sldMk cId="3061003627" sldId="514"/>
        </pc:sldMkLst>
        <pc:spChg chg="del">
          <ac:chgData name="Season Devereux" userId="1e8ae8d7-e1e4-41d7-b1aa-07c9c7bdc58a" providerId="ADAL" clId="{CD6A3FB4-D7C4-754A-AFFD-7988EEFF69C4}" dt="2020-08-18T20:04:22.193" v="0" actId="478"/>
          <ac:spMkLst>
            <pc:docMk/>
            <pc:sldMk cId="3061003627" sldId="514"/>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5" dt="2020-05-06T14:47:48.154" idx="11">
    <p:pos x="4618" y="2314"/>
    <p:text>You have a mix of complete sentences and verb phrases. The verb phrases are difficult to translate, and learners need to tie them the stem (Use a simple API).
When scanned, these lack context. Including specificity would make them clearer. 
For example, what is meant by "the less you share..." Do you mean "the less you integrate"?</p:text>
    <p:extLst>
      <p:ext uri="{C676402C-5697-4E1C-873F-D02D1690AC5C}">
        <p15:threadingInfo xmlns:p15="http://schemas.microsoft.com/office/powerpoint/2012/main" timeZoneBias="240"/>
      </p:ext>
    </p:extLst>
  </p:cm>
  <p:cm authorId="5" dt="2020-05-06T14:50:13.764" idx="12">
    <p:pos x="1693" y="1263"/>
    <p:text>It's unclear what is meant by "interface". At first glance, it sounds like it is UI interface, but in the notes, reference is made to "interfacing".
Consider changing this to:
"Iterate fast while maintaining functionality"</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20-05-06T16:20:57.412" idx="18">
    <p:pos x="10" y="10"/>
    <p:text>The notes include repetitie information. The last three paragraphs are basically stating the same thing that precedes them. 
Not sure whether  this is a copy-and-paste effect or you meant to merge this content in some way. Regardless, make sure to review the notes, and remove redundant information, such as the last 3 paragraphs.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20-05-06T20:25:32.947" idx="22">
    <p:pos x="6336" y="1455"/>
    <p:text>Though we show 3 instance types, only Spot Instances are discussed in the notes.  Is this intentional? Please verify.</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1097192" rtl="0" eaLnBrk="1" latinLnBrk="0" hangingPunct="1">
      <a:defRPr sz="1200" kern="1200">
        <a:solidFill>
          <a:schemeClr val="tx1"/>
        </a:solidFill>
        <a:latin typeface="+mn-lt"/>
        <a:ea typeface="+mn-ea"/>
        <a:cs typeface="+mn-cs"/>
      </a:defRPr>
    </a:lvl1pPr>
    <a:lvl2pPr marL="548596" algn="l" defTabSz="1097192" rtl="0" eaLnBrk="1" latinLnBrk="0" hangingPunct="1">
      <a:defRPr sz="1200" kern="1200">
        <a:solidFill>
          <a:schemeClr val="tx1"/>
        </a:solidFill>
        <a:latin typeface="+mn-lt"/>
        <a:ea typeface="+mn-ea"/>
        <a:cs typeface="+mn-cs"/>
      </a:defRPr>
    </a:lvl2pPr>
    <a:lvl3pPr marL="1097192" algn="l" defTabSz="1097192" rtl="0" eaLnBrk="1" latinLnBrk="0" hangingPunct="1">
      <a:defRPr sz="1200" kern="1200">
        <a:solidFill>
          <a:schemeClr val="tx1"/>
        </a:solidFill>
        <a:latin typeface="+mn-lt"/>
        <a:ea typeface="+mn-ea"/>
        <a:cs typeface="+mn-cs"/>
      </a:defRPr>
    </a:lvl3pPr>
    <a:lvl4pPr marL="1645788" algn="l" defTabSz="1097192" rtl="0" eaLnBrk="1" latinLnBrk="0" hangingPunct="1">
      <a:defRPr sz="1200" kern="1200">
        <a:solidFill>
          <a:schemeClr val="tx1"/>
        </a:solidFill>
        <a:latin typeface="+mn-lt"/>
        <a:ea typeface="+mn-ea"/>
        <a:cs typeface="+mn-cs"/>
      </a:defRPr>
    </a:lvl4pPr>
    <a:lvl5pPr marL="2194385" algn="l" defTabSz="1097192" rtl="0" eaLnBrk="1" latinLnBrk="0" hangingPunct="1">
      <a:defRPr sz="1200" kern="1200">
        <a:solidFill>
          <a:schemeClr val="tx1"/>
        </a:solidFill>
        <a:latin typeface="+mn-lt"/>
        <a:ea typeface="+mn-ea"/>
        <a:cs typeface="+mn-cs"/>
      </a:defRPr>
    </a:lvl5pPr>
    <a:lvl6pPr marL="2742982" algn="l" defTabSz="1097192" rtl="0" eaLnBrk="1" latinLnBrk="0" hangingPunct="1">
      <a:defRPr sz="1440" kern="1200">
        <a:solidFill>
          <a:schemeClr val="tx1"/>
        </a:solidFill>
        <a:latin typeface="+mn-lt"/>
        <a:ea typeface="+mn-ea"/>
        <a:cs typeface="+mn-cs"/>
      </a:defRPr>
    </a:lvl6pPr>
    <a:lvl7pPr marL="3291576" algn="l" defTabSz="1097192" rtl="0" eaLnBrk="1" latinLnBrk="0" hangingPunct="1">
      <a:defRPr sz="1440" kern="1200">
        <a:solidFill>
          <a:schemeClr val="tx1"/>
        </a:solidFill>
        <a:latin typeface="+mn-lt"/>
        <a:ea typeface="+mn-ea"/>
        <a:cs typeface="+mn-cs"/>
      </a:defRPr>
    </a:lvl7pPr>
    <a:lvl8pPr marL="3840173" algn="l" defTabSz="1097192" rtl="0" eaLnBrk="1" latinLnBrk="0" hangingPunct="1">
      <a:defRPr sz="1440" kern="1200">
        <a:solidFill>
          <a:schemeClr val="tx1"/>
        </a:solidFill>
        <a:latin typeface="+mn-lt"/>
        <a:ea typeface="+mn-ea"/>
        <a:cs typeface="+mn-cs"/>
      </a:defRPr>
    </a:lvl8pPr>
    <a:lvl9pPr marL="4388770" algn="l" defTabSz="1097192"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ws.amazon.com/enterprise/hybri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aws.amazon.com/about-aws/global-infrastructure/regional-product-services/"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www.amazonaws.cn/en/" TargetMode="External"/><Relationship Id="rId4" Type="http://schemas.openxmlformats.org/officeDocument/2006/relationships/hyperlink" Target="http://docs.aws.amazon.com/AWSEC2/latest/UserGuide/using-regions-availability-zones.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aws.amazon.com/about-aws/global-infrastructur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cloudping.info/"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aws.amazon.com/about-aws/global-infrastructure/regional-product-service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ocs.aws.amazon.com/AWSEC2/latest/WindowsGuide/instance-types.html"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aws.amazon.com/ec2/instance-types/" TargetMode="External"/><Relationship Id="rId4" Type="http://schemas.openxmlformats.org/officeDocument/2006/relationships/hyperlink" Target="http://docs.aws.amazon.com/AWSEC2/latest/UserGuide/instance-types.htm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ws.amazon.com/tools/#SDKs"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aws.amazon.com/elasticloadbalancing/" TargetMode="External"/><Relationship Id="rId5" Type="http://schemas.openxmlformats.org/officeDocument/2006/relationships/hyperlink" Target="http://docs.aws.amazon.com/elasticloadbalancing/2012-06-01/APIReference/Welcome.html" TargetMode="External"/><Relationship Id="rId4" Type="http://schemas.openxmlformats.org/officeDocument/2006/relationships/hyperlink" Target="http://docs.aws.amazon.com/elasticloadbalancing/latest/APIReference/Welcome.html"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what-is-cloud-compu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aws.amazon.com/autoscalin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sz="1200" dirty="0"/>
          </a:p>
        </p:txBody>
      </p:sp>
    </p:spTree>
    <p:extLst>
      <p:ext uri="{BB962C8B-B14F-4D97-AF65-F5344CB8AC3E}">
        <p14:creationId xmlns:p14="http://schemas.microsoft.com/office/powerpoint/2010/main" val="1464024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56056"/>
          </a:xfrm>
        </p:spPr>
        <p:txBody>
          <a:bodyPr rtlCol="0"/>
          <a:lstStyle/>
          <a:p>
            <a:pPr rtl="0"/>
            <a:r>
              <a:rPr lang="pt-br" sz="1200" kern="1200" dirty="0">
                <a:solidFill>
                  <a:schemeClr val="tx1"/>
                </a:solidFill>
                <a:effectLst/>
                <a:ea typeface="+mn-ea"/>
                <a:cs typeface="+mn-cs"/>
              </a:rPr>
              <a:t>Normalmente, as soluções da AWS se enquadram em uma de duas categorias: “não gerenciadas” ou “gerenciadas”.</a:t>
            </a:r>
          </a:p>
          <a:p>
            <a:pPr rtl="0"/>
            <a:endParaRPr lang="en-US" sz="1200" kern="1200" dirty="0">
              <a:solidFill>
                <a:schemeClr val="tx1"/>
              </a:solidFill>
              <a:effectLst/>
              <a:ea typeface="+mn-ea"/>
              <a:cs typeface="+mn-cs"/>
            </a:endParaRPr>
          </a:p>
          <a:p>
            <a:pPr rtl="0"/>
            <a:r>
              <a:rPr lang="pt-br" sz="1200" kern="1200" dirty="0">
                <a:solidFill>
                  <a:schemeClr val="tx1"/>
                </a:solidFill>
                <a:effectLst/>
                <a:ea typeface="+mn-ea"/>
                <a:cs typeface="+mn-cs"/>
              </a:rPr>
              <a:t>Os serviços não gerenciados</a:t>
            </a:r>
            <a:r>
              <a:rPr lang="en-us" sz="1200" i="1" kern="1200" dirty="0">
                <a:solidFill>
                  <a:schemeClr val="tx1"/>
                </a:solidFill>
                <a:effectLst/>
                <a:ea typeface="+mn-ea"/>
                <a:cs typeface="+mn-cs"/>
              </a:rPr>
              <a:t> </a:t>
            </a:r>
            <a:r>
              <a:rPr lang="en-us" sz="1200" kern="1200" dirty="0" err="1">
                <a:solidFill>
                  <a:schemeClr val="tx1"/>
                </a:solidFill>
                <a:effectLst/>
                <a:ea typeface="+mn-ea"/>
                <a:cs typeface="+mn-cs"/>
              </a:rPr>
              <a:t>são</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geralmente</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provisionados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em</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partes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separadas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conforme</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suas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especificações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Os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serviços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não</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gerenciados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exigem</a:t>
            </a:r>
            <a:r>
              <a:rPr lang="en-us" sz="1200" kern="1200" dirty="0">
                <a:solidFill>
                  <a:schemeClr val="tx1"/>
                </a:solidFill>
                <a:effectLst/>
                <a:ea typeface="+mn-ea"/>
                <a:cs typeface="+mn-cs"/>
              </a:rPr>
              <a:t> que o </a:t>
            </a:r>
            <a:r>
              <a:rPr lang="pt-br" sz="1200" kern="1200" dirty="0">
                <a:solidFill>
                  <a:srgbClr val="000000"/>
                </a:solidFill>
                <a:effectLst/>
                <a:ea typeface="+mn-ea"/>
                <a:cs typeface="+mn-cs"/>
              </a:rPr>
              <a:t>usuário</a:t>
            </a:r>
            <a:r>
              <a:rPr lang="pt-br" sz="1200" kern="1200" dirty="0">
                <a:solidFill>
                  <a:schemeClr val="tx1"/>
                </a:solidFill>
                <a:effectLst/>
                <a:ea typeface="+mn-ea"/>
                <a:cs typeface="+mn-cs"/>
              </a:rPr>
              <a:t> gerencie a forma como o serviço responde a mudanças na carga, erros e situações em que os recursos ficam indisponíveis. </a:t>
            </a:r>
            <a:r>
              <a:rPr lang="pt-br" sz="1200" kern="1200" dirty="0">
                <a:solidFill>
                  <a:srgbClr val="000000"/>
                </a:solidFill>
                <a:effectLst/>
                <a:ea typeface="+mn-ea"/>
                <a:cs typeface="+mn-cs"/>
              </a:rPr>
              <a:t>Por</a:t>
            </a:r>
            <a:r>
              <a:rPr lang="pt-br" sz="1200" kern="1200" dirty="0">
                <a:solidFill>
                  <a:schemeClr val="tx1"/>
                </a:solidFill>
                <a:effectLst/>
                <a:ea typeface="+mn-ea"/>
                <a:cs typeface="+mn-cs"/>
              </a:rPr>
              <a:t> exemplo, se você </a:t>
            </a:r>
            <a:r>
              <a:rPr lang="pt-br" sz="1200" kern="1200" dirty="0">
                <a:solidFill>
                  <a:srgbClr val="000000"/>
                </a:solidFill>
                <a:effectLst/>
                <a:ea typeface="+mn-ea"/>
                <a:cs typeface="+mn-cs"/>
              </a:rPr>
              <a:t>iniciar </a:t>
            </a:r>
            <a:r>
              <a:rPr lang="pt-br" sz="1200" kern="1200" dirty="0">
                <a:solidFill>
                  <a:schemeClr val="tx1"/>
                </a:solidFill>
                <a:effectLst/>
                <a:ea typeface="+mn-ea"/>
                <a:cs typeface="+mn-cs"/>
              </a:rPr>
              <a:t>um servidor web em uma instância do Amazon EC2, esse servidor web </a:t>
            </a:r>
            <a:r>
              <a:rPr lang="pt-br" sz="1200" kern="1200" dirty="0">
                <a:solidFill>
                  <a:srgbClr val="000000"/>
                </a:solidFill>
                <a:effectLst/>
                <a:ea typeface="+mn-ea"/>
                <a:cs typeface="+mn-cs"/>
              </a:rPr>
              <a:t>não </a:t>
            </a:r>
            <a:r>
              <a:rPr lang="pt-br" sz="1200" kern="1200" dirty="0">
                <a:solidFill>
                  <a:schemeClr val="tx1"/>
                </a:solidFill>
                <a:effectLst/>
                <a:ea typeface="+mn-ea"/>
                <a:cs typeface="+mn-cs"/>
              </a:rPr>
              <a:t>será </a:t>
            </a:r>
            <a:r>
              <a:rPr lang="pt-br" sz="1200" kern="1200" dirty="0">
                <a:solidFill>
                  <a:srgbClr val="000000"/>
                </a:solidFill>
                <a:effectLst/>
                <a:ea typeface="+mn-ea"/>
                <a:cs typeface="+mn-cs"/>
              </a:rPr>
              <a:t>escalado </a:t>
            </a:r>
            <a:r>
              <a:rPr lang="pt-br" sz="1200" kern="1200" dirty="0">
                <a:solidFill>
                  <a:schemeClr val="tx1"/>
                </a:solidFill>
                <a:effectLst/>
                <a:ea typeface="+mn-ea"/>
                <a:cs typeface="+mn-cs"/>
              </a:rPr>
              <a:t>para processar </a:t>
            </a:r>
            <a:r>
              <a:rPr lang="pt-br" sz="1200" kern="1200" dirty="0">
                <a:solidFill>
                  <a:srgbClr val="000000"/>
                </a:solidFill>
                <a:effectLst/>
                <a:ea typeface="+mn-ea"/>
                <a:cs typeface="+mn-cs"/>
              </a:rPr>
              <a:t>o aumento da carga de tráfego </a:t>
            </a:r>
            <a:r>
              <a:rPr lang="pt-br" sz="1200" kern="1200" dirty="0">
                <a:solidFill>
                  <a:schemeClr val="tx1"/>
                </a:solidFill>
                <a:effectLst/>
                <a:ea typeface="+mn-ea"/>
                <a:cs typeface="+mn-cs"/>
              </a:rPr>
              <a:t>ou substituir instâncias não íntegras por instâncias íntegras</a:t>
            </a:r>
            <a:r>
              <a:rPr lang="pt-br" dirty="0"/>
              <a:t>. Como o Amazon EC2 é uma </a:t>
            </a:r>
            <a:r>
              <a:rPr lang="pt-br" dirty="0">
                <a:solidFill>
                  <a:srgbClr val="000000"/>
                </a:solidFill>
              </a:rPr>
              <a:t>solução não gerenciada,</a:t>
            </a:r>
            <a:r>
              <a:rPr lang="pt-br" sz="1200" kern="1200" dirty="0">
                <a:solidFill>
                  <a:schemeClr val="tx1"/>
                </a:solidFill>
                <a:effectLst/>
                <a:ea typeface="+mn-ea"/>
                <a:cs typeface="+mn-cs"/>
              </a:rPr>
              <a:t>você precisa usar uma solução de dimensionamento, como o</a:t>
            </a:r>
            <a:r>
              <a:rPr lang="pt-br" sz="1200" kern="1200" dirty="0">
                <a:solidFill>
                  <a:srgbClr val="000000"/>
                </a:solidFill>
                <a:effectLst/>
                <a:ea typeface="+mn-ea"/>
                <a:cs typeface="+mn-cs"/>
              </a:rPr>
              <a:t>Auto Scaling</a:t>
            </a:r>
            <a:r>
              <a:rPr lang="pt-br" sz="1200" kern="1200" dirty="0">
                <a:solidFill>
                  <a:schemeClr val="tx1"/>
                </a:solidFill>
                <a:effectLst/>
                <a:ea typeface="+mn-ea"/>
                <a:cs typeface="+mn-cs"/>
              </a:rPr>
              <a:t>.</a:t>
            </a:r>
          </a:p>
          <a:p>
            <a:pPr rtl="0"/>
            <a:endParaRPr lang="en-US" sz="1200" kern="1200" dirty="0">
              <a:solidFill>
                <a:schemeClr val="tx1"/>
              </a:solidFill>
              <a:effectLst/>
              <a:ea typeface="+mn-ea"/>
              <a:cs typeface="+mn-cs"/>
            </a:endParaRPr>
          </a:p>
          <a:p>
            <a:pPr rtl="0"/>
            <a:r>
              <a:rPr lang="pt-br" sz="1200" kern="1200" dirty="0">
                <a:solidFill>
                  <a:srgbClr val="000000"/>
                </a:solidFill>
                <a:effectLst/>
                <a:ea typeface="+mn-ea"/>
                <a:cs typeface="+mn-cs"/>
              </a:rPr>
              <a:t>No entanto</a:t>
            </a:r>
            <a:r>
              <a:rPr lang="pt-br" sz="1200" kern="1200" dirty="0">
                <a:solidFill>
                  <a:schemeClr val="tx1"/>
                </a:solidFill>
                <a:effectLst/>
                <a:ea typeface="+mn-ea"/>
                <a:cs typeface="+mn-cs"/>
              </a:rPr>
              <a:t>, se estiver hospedando um site estático em uma solução de armazenamento em nuvem, como o</a:t>
            </a:r>
            <a:r>
              <a:rPr lang="pt-br" dirty="0"/>
              <a:t> Amazon Simple Storage Service (Amazon S3), </a:t>
            </a:r>
            <a:r>
              <a:rPr lang="pt-br" sz="1200" kern="1200" dirty="0">
                <a:solidFill>
                  <a:schemeClr val="tx1"/>
                </a:solidFill>
                <a:effectLst/>
                <a:ea typeface="+mn-ea"/>
                <a:cs typeface="+mn-cs"/>
              </a:rPr>
              <a:t>sem um servidor web, o Amazon S3 manipula automaticamente esses recursos, como a escalabilidade porque é uma </a:t>
            </a:r>
            <a:r>
              <a:rPr lang="pt-br" sz="1200" kern="1200" dirty="0">
                <a:solidFill>
                  <a:srgbClr val="000000"/>
                </a:solidFill>
                <a:effectLst/>
                <a:ea typeface="+mn-ea"/>
                <a:cs typeface="+mn-cs"/>
              </a:rPr>
              <a:t>solução</a:t>
            </a:r>
            <a:r>
              <a:rPr lang="pt-br" sz="1200" kern="1200" dirty="0">
                <a:solidFill>
                  <a:schemeClr val="tx1"/>
                </a:solidFill>
                <a:effectLst/>
                <a:ea typeface="+mn-ea"/>
                <a:cs typeface="+mn-cs"/>
              </a:rPr>
              <a:t> gerenciada . Os serviços gerenciados ainda exigem que o </a:t>
            </a:r>
            <a:r>
              <a:rPr lang="pt-br" sz="1200" kern="1200" dirty="0">
                <a:solidFill>
                  <a:srgbClr val="000000"/>
                </a:solidFill>
                <a:effectLst/>
                <a:ea typeface="+mn-ea"/>
                <a:cs typeface="+mn-cs"/>
              </a:rPr>
              <a:t>usuário</a:t>
            </a:r>
            <a:r>
              <a:rPr lang="pt-br" sz="1200" kern="1200" dirty="0">
                <a:solidFill>
                  <a:schemeClr val="tx1"/>
                </a:solidFill>
                <a:effectLst/>
                <a:ea typeface="+mn-ea"/>
                <a:cs typeface="+mn-cs"/>
              </a:rPr>
              <a:t> os configure (por exemplo, criando um bucket do Amazon S3 e definindo permissões para ele). Contudo, os serviços gerenciados geralmente exigem menos configuração.</a:t>
            </a:r>
          </a:p>
          <a:p>
            <a:pPr rtl="0"/>
            <a:endParaRPr lang="en-US" sz="1200" kern="1200" dirty="0">
              <a:solidFill>
                <a:schemeClr val="tx1"/>
              </a:solidFill>
              <a:effectLst/>
              <a:ea typeface="+mn-ea"/>
              <a:cs typeface="+mn-cs"/>
            </a:endParaRPr>
          </a:p>
          <a:p>
            <a:pPr rtl="0"/>
            <a:r>
              <a:rPr lang="pt-br" sz="1200" kern="1200" dirty="0">
                <a:solidFill>
                  <a:schemeClr val="tx1"/>
                </a:solidFill>
                <a:effectLst/>
                <a:ea typeface="+mn-ea"/>
                <a:cs typeface="+mn-cs"/>
              </a:rPr>
              <a:t>O benefício de usar um serviço não gerenciado é que você tem um controle mais preciso sobre como a solução lida com alterações de carga, erros e situações em que os recursos ficam indisponíveis.</a:t>
            </a:r>
          </a:p>
        </p:txBody>
      </p:sp>
    </p:spTree>
    <p:extLst>
      <p:ext uri="{BB962C8B-B14F-4D97-AF65-F5344CB8AC3E}">
        <p14:creationId xmlns:p14="http://schemas.microsoft.com/office/powerpoint/2010/main" val="311793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rtl="0"/>
            <a:r>
              <a:rPr lang="pt-br" sz="1200" dirty="0"/>
              <a:t>A AWS oferece vários serviços de plataforma que </a:t>
            </a:r>
            <a:r>
              <a:rPr lang="pt-br" sz="1200" dirty="0">
                <a:solidFill>
                  <a:srgbClr val="000000"/>
                </a:solidFill>
              </a:rPr>
              <a:t>permitem</a:t>
            </a:r>
            <a:r>
              <a:rPr lang="pt-br" sz="1200" dirty="0"/>
              <a:t> desenvolver e implantar </a:t>
            </a:r>
            <a:r>
              <a:rPr lang="pt-br" sz="1200" dirty="0">
                <a:solidFill>
                  <a:srgbClr val="000000"/>
                </a:solidFill>
              </a:rPr>
              <a:t>aplicações</a:t>
            </a:r>
            <a:r>
              <a:rPr lang="pt-br" sz="1200" dirty="0"/>
              <a:t> na nuvem. Os serviços de plataforma são agrupados nas seguintes categorias:</a:t>
            </a:r>
          </a:p>
          <a:p>
            <a:pPr marL="171450" indent="-171450" rtl="0">
              <a:buFont typeface="Arial" panose="020B0604020202020204" pitchFamily="34" charset="0"/>
              <a:buChar char="•"/>
            </a:pPr>
            <a:r>
              <a:rPr lang="pt-br" sz="1200" b="1" dirty="0"/>
              <a:t>Bancos de dados</a:t>
            </a:r>
            <a:r>
              <a:rPr lang="pt-br" dirty="0"/>
              <a:t> — </a:t>
            </a:r>
            <a:r>
              <a:rPr lang="pt-br" sz="1200" dirty="0"/>
              <a:t>aAWS tem várias opções para armazenar dados com base no </a:t>
            </a:r>
            <a:r>
              <a:rPr lang="pt-br" sz="1200" dirty="0">
                <a:solidFill>
                  <a:srgbClr val="000000"/>
                </a:solidFill>
              </a:rPr>
              <a:t>tipo</a:t>
            </a:r>
            <a:r>
              <a:rPr lang="pt-br" sz="1200" dirty="0"/>
              <a:t> e no uso dos dados. Por exemplo, você pode usar:</a:t>
            </a:r>
          </a:p>
          <a:p>
            <a:pPr marL="720046" lvl="1" indent="-171450" rtl="0">
              <a:buFont typeface="Arial" panose="020B0604020202020204" pitchFamily="34" charset="0"/>
              <a:buChar char="•"/>
            </a:pPr>
            <a:r>
              <a:rPr lang="pt-br" dirty="0"/>
              <a:t>Amazon Relational Database Service (Amazon RDS) para trabalhar com bancos de dados relacionais</a:t>
            </a:r>
          </a:p>
          <a:p>
            <a:pPr marL="720046" lvl="1" indent="-171450" rtl="0">
              <a:buFont typeface="Arial" panose="020B0604020202020204" pitchFamily="34" charset="0"/>
              <a:buChar char="•"/>
            </a:pPr>
            <a:r>
              <a:rPr lang="pt-br" dirty="0"/>
              <a:t>Amazon ElastiCache para armazenar em cache dados acessados com frequência</a:t>
            </a:r>
          </a:p>
          <a:p>
            <a:pPr marL="720046" lvl="1" indent="-171450" rtl="0">
              <a:buFont typeface="Arial" panose="020B0604020202020204" pitchFamily="34" charset="0"/>
              <a:buChar char="•"/>
            </a:pPr>
            <a:r>
              <a:rPr lang="pt-br" dirty="0"/>
              <a:t>O Amazon </a:t>
            </a:r>
            <a:r>
              <a:rPr lang="pt-br" dirty="0">
                <a:solidFill>
                  <a:srgbClr val="000000"/>
                </a:solidFill>
              </a:rPr>
              <a:t>DynamoDB</a:t>
            </a:r>
            <a:r>
              <a:rPr lang="pt-br" dirty="0"/>
              <a:t> funciona como um banco de dados NoSQL</a:t>
            </a:r>
          </a:p>
          <a:p>
            <a:pPr marL="720046" lvl="1" indent="-171450" rtl="0">
              <a:buFont typeface="Arial" panose="020B0604020202020204" pitchFamily="34" charset="0"/>
              <a:buChar char="•"/>
            </a:pPr>
            <a:r>
              <a:rPr lang="pt-br" dirty="0"/>
              <a:t>Amazon Redshift para </a:t>
            </a:r>
            <a:r>
              <a:rPr lang="pt-br" dirty="0">
                <a:solidFill>
                  <a:srgbClr val="000000"/>
                </a:solidFill>
              </a:rPr>
              <a:t>recursos</a:t>
            </a:r>
            <a:r>
              <a:rPr lang="pt-br" dirty="0"/>
              <a:t> de data warehouse</a:t>
            </a:r>
            <a:endParaRPr lang="en-US" baseline="0" dirty="0"/>
          </a:p>
          <a:p>
            <a:pPr marL="171450" indent="-171450" rtl="0">
              <a:buFont typeface="Arial" panose="020B0604020202020204" pitchFamily="34" charset="0"/>
              <a:buChar char="•"/>
            </a:pPr>
            <a:r>
              <a:rPr lang="pt-br" sz="1200" b="1" dirty="0"/>
              <a:t>Análise</a:t>
            </a:r>
            <a:r>
              <a:rPr lang="pt-br" dirty="0"/>
              <a:t> — </a:t>
            </a:r>
            <a:r>
              <a:rPr lang="pt-br" sz="1200" dirty="0"/>
              <a:t>O Amazon Kinesis, o Amazon EMR e os serviços relacionados </a:t>
            </a:r>
            <a:r>
              <a:rPr lang="pt-br" sz="1200" dirty="0">
                <a:solidFill>
                  <a:srgbClr val="000000"/>
                </a:solidFill>
              </a:rPr>
              <a:t>permitem</a:t>
            </a:r>
            <a:r>
              <a:rPr lang="pt-br" sz="1200" dirty="0"/>
              <a:t> que você analise grandes quantidades de dados (big data).</a:t>
            </a:r>
          </a:p>
          <a:p>
            <a:pPr marL="171450" indent="-171450" rtl="0">
              <a:buFont typeface="Arial" panose="020B0604020202020204" pitchFamily="34" charset="0"/>
              <a:buChar char="•"/>
            </a:pPr>
            <a:r>
              <a:rPr lang="pt-br" sz="1200" b="1" dirty="0"/>
              <a:t>Ferramentas de desenvolvimento</a:t>
            </a:r>
            <a:r>
              <a:rPr lang="pt-br" dirty="0"/>
              <a:t> — </a:t>
            </a:r>
            <a:r>
              <a:rPr lang="pt-br" sz="1200" dirty="0"/>
              <a:t>quando o</a:t>
            </a:r>
            <a:r>
              <a:rPr lang="pt-br" sz="1200" dirty="0">
                <a:solidFill>
                  <a:srgbClr val="000000"/>
                </a:solidFill>
              </a:rPr>
              <a:t>AWS</a:t>
            </a:r>
            <a:r>
              <a:rPr lang="pt-br" sz="1200" dirty="0"/>
              <a:t> CodeCommit, um serviço de controle de fontes, é combinado com serviços de implantação como AWS CodeDeploy, AWS Elastic Beanstalk e AWS CloudFormation, você pode implementar práticas de lançamento robustas com um </a:t>
            </a:r>
            <a:r>
              <a:rPr lang="pt-br" sz="1200" dirty="0">
                <a:solidFill>
                  <a:srgbClr val="000000"/>
                </a:solidFill>
              </a:rPr>
              <a:t>modelo</a:t>
            </a:r>
            <a:r>
              <a:rPr lang="pt-br" sz="1200" dirty="0"/>
              <a:t>sólido de DevOps.</a:t>
            </a:r>
          </a:p>
          <a:p>
            <a:pPr marL="171450" indent="-171450" rtl="0">
              <a:buFont typeface="Arial" panose="020B0604020202020204" pitchFamily="34" charset="0"/>
              <a:buChar char="•"/>
            </a:pPr>
            <a:r>
              <a:rPr lang="pt-br" sz="1200" b="1" dirty="0"/>
              <a:t>Serviços móveis</a:t>
            </a:r>
            <a:r>
              <a:rPr lang="pt-br" dirty="0"/>
              <a:t> — </a:t>
            </a:r>
            <a:r>
              <a:rPr lang="pt-br" dirty="0">
                <a:solidFill>
                  <a:srgbClr val="000000"/>
                </a:solidFill>
              </a:rPr>
              <a:t>a AWS oferece serviços móveis, incluindo </a:t>
            </a:r>
          </a:p>
          <a:p>
            <a:pPr marL="720046" lvl="1" indent="-171450" rtl="0">
              <a:buFont typeface="Arial" panose="020B0604020202020204" pitchFamily="34" charset="0"/>
              <a:buChar char="•"/>
            </a:pPr>
            <a:r>
              <a:rPr lang="pt-br" dirty="0">
                <a:solidFill>
                  <a:srgbClr val="000000"/>
                </a:solidFill>
              </a:rPr>
              <a:t>Amazon Simple Notification Service (Amazon SNS) para notificações</a:t>
            </a:r>
          </a:p>
          <a:p>
            <a:pPr marL="720046" lvl="1" indent="-171450" rtl="0">
              <a:buFont typeface="Arial" panose="020B0604020202020204" pitchFamily="34" charset="0"/>
              <a:buChar char="•"/>
            </a:pPr>
            <a:r>
              <a:rPr lang="pt-br" dirty="0">
                <a:solidFill>
                  <a:srgbClr val="000000"/>
                </a:solidFill>
              </a:rPr>
              <a:t>Amazon Cognito para autenticação e salvamento de dados de usuários móveis</a:t>
            </a:r>
          </a:p>
          <a:p>
            <a:pPr marL="720046" lvl="1" indent="-171450" rtl="0">
              <a:buFont typeface="Arial" panose="020B0604020202020204" pitchFamily="34" charset="0"/>
              <a:buChar char="•"/>
            </a:pPr>
            <a:r>
              <a:rPr lang="pt-br" dirty="0">
                <a:solidFill>
                  <a:srgbClr val="000000"/>
                </a:solidFill>
              </a:rPr>
              <a:t>Amazon Mobile Analytics para medir e analisar dados de uso de aplicações móveis</a:t>
            </a:r>
          </a:p>
        </p:txBody>
      </p:sp>
    </p:spTree>
    <p:extLst>
      <p:ext uri="{BB962C8B-B14F-4D97-AF65-F5344CB8AC3E}">
        <p14:creationId xmlns:p14="http://schemas.microsoft.com/office/powerpoint/2010/main" val="106349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sz="1200" dirty="0"/>
          </a:p>
        </p:txBody>
      </p:sp>
    </p:spTree>
    <p:extLst>
      <p:ext uri="{BB962C8B-B14F-4D97-AF65-F5344CB8AC3E}">
        <p14:creationId xmlns:p14="http://schemas.microsoft.com/office/powerpoint/2010/main" val="119352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80770"/>
          </a:xfrm>
        </p:spPr>
        <p:txBody>
          <a:bodyPr rtlCol="0"/>
          <a:lstStyle/>
          <a:p>
            <a:pPr rtl="0"/>
            <a:r>
              <a:rPr lang="pt-br" sz="1200" b="1" dirty="0"/>
              <a:t>Adoção integral da </a:t>
            </a:r>
            <a:r>
              <a:rPr lang="pt-br" sz="1200" b="1" dirty="0">
                <a:solidFill>
                  <a:srgbClr val="000000"/>
                </a:solidFill>
              </a:rPr>
              <a:t>nuvem</a:t>
            </a:r>
          </a:p>
          <a:p>
            <a:pPr rtl="0"/>
            <a:r>
              <a:rPr lang="pt-br" sz="1200" dirty="0"/>
              <a:t>Uma aplicação</a:t>
            </a:r>
            <a:r>
              <a:rPr lang="pt-br" sz="1200" dirty="0">
                <a:solidFill>
                  <a:srgbClr val="000000"/>
                </a:solidFill>
              </a:rPr>
              <a:t> baseada em nuvem</a:t>
            </a:r>
            <a:r>
              <a:rPr lang="pt-br" sz="1200" dirty="0"/>
              <a:t> é totalmente implantada na nuvem e todas as partes da </a:t>
            </a:r>
            <a:r>
              <a:rPr lang="pt-br" sz="1200" dirty="0">
                <a:solidFill>
                  <a:srgbClr val="000000"/>
                </a:solidFill>
              </a:rPr>
              <a:t>aplicação</a:t>
            </a:r>
            <a:r>
              <a:rPr lang="pt-br" sz="1200" dirty="0"/>
              <a:t> são executadas na nuvem. </a:t>
            </a:r>
            <a:r>
              <a:rPr lang="pt-br" sz="1200" dirty="0">
                <a:solidFill>
                  <a:srgbClr val="000000"/>
                </a:solidFill>
              </a:rPr>
              <a:t>As aplicações</a:t>
            </a:r>
            <a:r>
              <a:rPr lang="pt-br" sz="1200" dirty="0"/>
              <a:t> na nuvem foram criadas na nuvem ou migraram de uma infraestrutura existente para aproveitar os benefícios da computação em nuvem. </a:t>
            </a:r>
            <a:r>
              <a:rPr lang="pt-br" sz="1200" dirty="0">
                <a:solidFill>
                  <a:srgbClr val="000000"/>
                </a:solidFill>
              </a:rPr>
              <a:t>As aplicações </a:t>
            </a:r>
            <a:r>
              <a:rPr lang="pt-br" sz="1200" dirty="0"/>
              <a:t>baseadas na nuvem podem se beneficiar de fragmentos secundários da infraestrutura ou podem utilizar </a:t>
            </a:r>
            <a:r>
              <a:rPr lang="pt-br" sz="1200" dirty="0">
                <a:solidFill>
                  <a:srgbClr val="000000"/>
                </a:solidFill>
              </a:rPr>
              <a:t>serviços de nível superior </a:t>
            </a:r>
            <a:r>
              <a:rPr lang="pt-br" sz="1200" dirty="0"/>
              <a:t>que reduzem as necessidades de gerenciamento, arquitetura e escalabilidade </a:t>
            </a:r>
            <a:r>
              <a:rPr lang="pt-br" sz="1200" dirty="0">
                <a:solidFill>
                  <a:srgbClr val="000000"/>
                </a:solidFill>
              </a:rPr>
              <a:t>da infraestrutura principal</a:t>
            </a:r>
            <a:r>
              <a:rPr lang="pt-br" sz="1200" dirty="0"/>
              <a:t>.</a:t>
            </a:r>
          </a:p>
          <a:p>
            <a:pPr rtl="0"/>
            <a:endParaRPr lang="en-US" sz="1200" dirty="0"/>
          </a:p>
          <a:p>
            <a:pPr rtl="0"/>
            <a:r>
              <a:rPr lang="pt-br" sz="1200" b="1" i="0" kern="1200" dirty="0">
                <a:solidFill>
                  <a:schemeClr val="tx1"/>
                </a:solidFill>
                <a:effectLst/>
              </a:rPr>
              <a:t>Híbrido</a:t>
            </a:r>
          </a:p>
          <a:p>
            <a:pPr rtl="0"/>
            <a:r>
              <a:rPr lang="pt-br" sz="1200" b="0" i="0" kern="1200" dirty="0">
                <a:solidFill>
                  <a:schemeClr val="tx1"/>
                </a:solidFill>
                <a:effectLst/>
              </a:rPr>
              <a:t>Uma implantação híbrida é uma maneira de conectar infraestrutura e </a:t>
            </a:r>
            <a:r>
              <a:rPr lang="pt-br" sz="1200" b="0" i="0" kern="1200" dirty="0">
                <a:solidFill>
                  <a:srgbClr val="000000"/>
                </a:solidFill>
                <a:effectLst/>
              </a:rPr>
              <a:t>aplicações</a:t>
            </a:r>
            <a:r>
              <a:rPr lang="pt-br" sz="1200" b="0" i="0" kern="1200" dirty="0">
                <a:solidFill>
                  <a:schemeClr val="tx1"/>
                </a:solidFill>
                <a:effectLst/>
              </a:rPr>
              <a:t> entre recursos da Web e recursos atuais que não se encontram na nuvem. O </a:t>
            </a:r>
            <a:r>
              <a:rPr lang="pt-br" sz="1200" b="0" i="0" kern="1200" dirty="0">
                <a:solidFill>
                  <a:srgbClr val="000000"/>
                </a:solidFill>
                <a:effectLst/>
              </a:rPr>
              <a:t>método</a:t>
            </a:r>
            <a:r>
              <a:rPr lang="pt-br" sz="1200" b="0" i="0" kern="1200" dirty="0">
                <a:solidFill>
                  <a:schemeClr val="tx1"/>
                </a:solidFill>
                <a:effectLst/>
              </a:rPr>
              <a:t> mais </a:t>
            </a:r>
            <a:r>
              <a:rPr lang="pt-br" sz="1200" b="0" i="0" kern="1200" dirty="0">
                <a:solidFill>
                  <a:srgbClr val="000000"/>
                </a:solidFill>
                <a:effectLst/>
              </a:rPr>
              <a:t>comum de implantação híbrida </a:t>
            </a:r>
            <a:r>
              <a:rPr lang="pt-br" sz="1200" b="0" i="0" kern="1200" dirty="0">
                <a:solidFill>
                  <a:schemeClr val="tx1"/>
                </a:solidFill>
                <a:effectLst/>
              </a:rPr>
              <a:t>é entre a nuvem e a infraestrutura local existente</a:t>
            </a:r>
            <a:r>
              <a:rPr lang="pt-br" dirty="0"/>
              <a:t>. Com uma infraestrutura local, a tecnologia está localizada dentro dos limites físicos de um suporte empresarial — geralmente no datacenter da empresa.  </a:t>
            </a:r>
            <a:endParaRPr lang="en-US" sz="1200" b="0" i="0" kern="1200" dirty="0">
              <a:solidFill>
                <a:schemeClr val="tx1"/>
              </a:solidFill>
              <a:effectLst/>
            </a:endParaRPr>
          </a:p>
          <a:p>
            <a:pPr rtl="0"/>
            <a:endParaRPr lang="en-US" dirty="0"/>
          </a:p>
          <a:p>
            <a:pPr rtl="0"/>
            <a:r>
              <a:rPr lang="pt-br" sz="1200" b="0" i="0" kern="1200" dirty="0">
                <a:solidFill>
                  <a:schemeClr val="tx1"/>
                </a:solidFill>
                <a:effectLst/>
              </a:rPr>
              <a:t>A implantação híbrida</a:t>
            </a:r>
            <a:r>
              <a:rPr lang="pt-br" dirty="0"/>
              <a:t>é usada</a:t>
            </a:r>
            <a:r>
              <a:rPr lang="pt-br" sz="1200" b="0" i="0" kern="1200" dirty="0">
                <a:solidFill>
                  <a:schemeClr val="tx1"/>
                </a:solidFill>
                <a:effectLst/>
              </a:rPr>
              <a:t> para estender e expandir a infraestrutura de uma organização na nuvem e, ao mesmo tempo, conectar recursos de nuvem ao </a:t>
            </a:r>
            <a:r>
              <a:rPr lang="pt-br" sz="1200" b="0" i="0" kern="1200" dirty="0">
                <a:solidFill>
                  <a:srgbClr val="000000"/>
                </a:solidFill>
                <a:effectLst/>
              </a:rPr>
              <a:t>sistema interno</a:t>
            </a:r>
            <a:r>
              <a:rPr lang="pt-br" sz="1200" b="0" i="0" kern="1200" dirty="0">
                <a:solidFill>
                  <a:schemeClr val="tx1"/>
                </a:solidFill>
                <a:effectLst/>
              </a:rPr>
              <a:t>. </a:t>
            </a:r>
          </a:p>
          <a:p>
            <a:pPr rtl="0"/>
            <a:endParaRPr lang="en-US" sz="1200" dirty="0"/>
          </a:p>
          <a:p>
            <a:pPr rtl="0"/>
            <a:r>
              <a:rPr lang="pt-br" sz="1200" b="0" i="0" kern="1200" dirty="0">
                <a:solidFill>
                  <a:schemeClr val="tx1"/>
                </a:solidFill>
                <a:effectLst/>
              </a:rPr>
              <a:t>Para saber mais como a AWS</a:t>
            </a:r>
            <a:r>
              <a:rPr lang="pt-br" sz="1200" b="0" i="0" kern="1200" dirty="0">
                <a:solidFill>
                  <a:srgbClr val="000000"/>
                </a:solidFill>
                <a:effectLst/>
              </a:rPr>
              <a:t> pode ajudar</a:t>
            </a:r>
            <a:r>
              <a:rPr lang="pt-br" sz="1200" b="0" i="0" kern="1200" dirty="0">
                <a:solidFill>
                  <a:schemeClr val="tx1"/>
                </a:solidFill>
                <a:effectLst/>
              </a:rPr>
              <a:t> você com a implantação híbrida, consulte </a:t>
            </a:r>
            <a:r>
              <a:rPr lang="pt-br" sz="1200" dirty="0">
                <a:hlinkClick r:id="rId3"/>
              </a:rPr>
              <a:t>https://aws.amazon.com/enterprise/hybrid/</a:t>
            </a:r>
            <a:r>
              <a:rPr lang="pt-br" sz="1200" dirty="0"/>
              <a:t>.</a:t>
            </a:r>
          </a:p>
          <a:p>
            <a:pPr rtl="0"/>
            <a:endParaRPr lang="en-US" sz="1200" dirty="0"/>
          </a:p>
        </p:txBody>
      </p:sp>
    </p:spTree>
    <p:extLst>
      <p:ext uri="{BB962C8B-B14F-4D97-AF65-F5344CB8AC3E}">
        <p14:creationId xmlns:p14="http://schemas.microsoft.com/office/powerpoint/2010/main" val="8053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66121"/>
          </a:xfrm>
        </p:spPr>
        <p:txBody>
          <a:bodyPr rtlCol="0"/>
          <a:lstStyle/>
          <a:p>
            <a:pPr rtl="0"/>
            <a:r>
              <a:rPr lang="pt-br" dirty="0"/>
              <a:t>Com a adoção da nuvem se tornando comum entre as empresas, a próxima etapa do debate é sobre a abordagem específica a ser utilizada na migração para a nuvem. </a:t>
            </a:r>
            <a:r>
              <a:rPr lang="pt-br" dirty="0">
                <a:solidFill>
                  <a:srgbClr val="000000"/>
                </a:solidFill>
              </a:rPr>
              <a:t>Em geral</a:t>
            </a:r>
            <a:r>
              <a:rPr lang="pt-br" dirty="0"/>
              <a:t>, não é difícil chegar a um consenso a respeito de todos os recursos inéditos que uma estratégia de</a:t>
            </a:r>
            <a:r>
              <a:rPr lang="en-us" i="1" dirty="0"/>
              <a:t> </a:t>
            </a:r>
            <a:r>
              <a:rPr lang="en-us" dirty="0"/>
              <a:t>“</a:t>
            </a:r>
            <a:r>
              <a:rPr lang="en-us" dirty="0" err="1"/>
              <a:t>priorização</a:t>
            </a:r>
            <a:r>
              <a:rPr lang="en-us" dirty="0"/>
              <a:t> da </a:t>
            </a:r>
            <a:r>
              <a:rPr lang="en-us" dirty="0" err="1"/>
              <a:t>nuvem</a:t>
            </a:r>
            <a:r>
              <a:rPr lang="en-us" i="1" dirty="0"/>
              <a:t>” </a:t>
            </a:r>
            <a:r>
              <a:rPr lang="en-us" dirty="0" err="1"/>
              <a:t>oferece</a:t>
            </a:r>
            <a:r>
              <a:rPr lang="en-us" dirty="0"/>
              <a:t>. No </a:t>
            </a:r>
            <a:r>
              <a:rPr lang="en-us" dirty="0" err="1"/>
              <a:t>entanto</a:t>
            </a:r>
            <a:r>
              <a:rPr lang="en-us" dirty="0"/>
              <a:t>, é </a:t>
            </a:r>
            <a:r>
              <a:rPr lang="en-us" dirty="0" err="1"/>
              <a:t>raro</a:t>
            </a:r>
            <a:r>
              <a:rPr lang="en-us" dirty="0"/>
              <a:t> que as </a:t>
            </a:r>
            <a:r>
              <a:rPr lang="en-us" dirty="0" err="1"/>
              <a:t>mesmas</a:t>
            </a:r>
            <a:r>
              <a:rPr lang="en-us" dirty="0"/>
              <a:t> </a:t>
            </a:r>
            <a:r>
              <a:rPr lang="en-us" dirty="0" err="1"/>
              <a:t>partes</a:t>
            </a:r>
            <a:r>
              <a:rPr lang="en-us" dirty="0"/>
              <a:t> </a:t>
            </a:r>
            <a:r>
              <a:rPr lang="en-us" dirty="0" err="1"/>
              <a:t>concordem</a:t>
            </a:r>
            <a:r>
              <a:rPr lang="en-us" dirty="0"/>
              <a:t> com </a:t>
            </a:r>
            <a:r>
              <a:rPr lang="en-us" dirty="0" err="1"/>
              <a:t>uma</a:t>
            </a:r>
            <a:r>
              <a:rPr lang="en-us" dirty="0"/>
              <a:t> </a:t>
            </a:r>
            <a:r>
              <a:rPr lang="en-us" dirty="0" err="1"/>
              <a:t>abordagem</a:t>
            </a:r>
            <a:r>
              <a:rPr lang="en-us" dirty="0"/>
              <a:t> </a:t>
            </a:r>
            <a:r>
              <a:rPr lang="en-us" dirty="0" err="1"/>
              <a:t>comum</a:t>
            </a:r>
            <a:r>
              <a:rPr lang="en-us" dirty="0"/>
              <a:t> </a:t>
            </a:r>
            <a:r>
              <a:rPr lang="en-us" dirty="0" err="1"/>
              <a:t>às</a:t>
            </a:r>
            <a:r>
              <a:rPr lang="en-us" dirty="0"/>
              <a:t> </a:t>
            </a:r>
            <a:r>
              <a:rPr lang="en-us" dirty="0" err="1"/>
              <a:t>centenas</a:t>
            </a:r>
            <a:r>
              <a:rPr lang="en-us" dirty="0"/>
              <a:t> </a:t>
            </a:r>
            <a:r>
              <a:rPr lang="en-us" dirty="0" err="1"/>
              <a:t>ou</a:t>
            </a:r>
            <a:r>
              <a:rPr lang="en-us" dirty="0"/>
              <a:t> </a:t>
            </a:r>
            <a:r>
              <a:rPr lang="en-us" dirty="0" err="1"/>
              <a:t>milhares</a:t>
            </a:r>
            <a:r>
              <a:rPr lang="en-us" dirty="0"/>
              <a:t> de </a:t>
            </a:r>
            <a:r>
              <a:rPr lang="pt-br" dirty="0">
                <a:solidFill>
                  <a:srgbClr val="000000"/>
                </a:solidFill>
              </a:rPr>
              <a:t>aplicações</a:t>
            </a:r>
            <a:r>
              <a:rPr lang="pt-br" dirty="0"/>
              <a:t> existentes que ainda residem em </a:t>
            </a:r>
            <a:r>
              <a:rPr lang="pt-br" dirty="0">
                <a:solidFill>
                  <a:srgbClr val="000000"/>
                </a:solidFill>
              </a:rPr>
              <a:t>datacenters de uma empresa</a:t>
            </a:r>
            <a:r>
              <a:rPr lang="pt-br" dirty="0"/>
              <a:t>. </a:t>
            </a:r>
          </a:p>
          <a:p>
            <a:pPr rtl="0"/>
            <a:endParaRPr lang="en-US" sz="800" dirty="0">
              <a:solidFill>
                <a:srgbClr val="000000"/>
              </a:solidFill>
            </a:endParaRPr>
          </a:p>
          <a:p>
            <a:pPr rtl="0"/>
            <a:r>
              <a:rPr lang="pt-br" dirty="0">
                <a:solidFill>
                  <a:srgbClr val="000000"/>
                </a:solidFill>
              </a:rPr>
              <a:t>As equipes</a:t>
            </a:r>
            <a:r>
              <a:rPr lang="pt-br" dirty="0"/>
              <a:t> responsáveis pela migração para a nuvem podem inicialmente achar </a:t>
            </a:r>
            <a:r>
              <a:rPr lang="pt-br" dirty="0">
                <a:solidFill>
                  <a:srgbClr val="000000"/>
                </a:solidFill>
              </a:rPr>
              <a:t>mais fácil</a:t>
            </a:r>
            <a:r>
              <a:rPr lang="pt-br" dirty="0"/>
              <a:t> aplicar uma abordagem de tamanho único e cortar debates sobre riscos e dependências. No entanto, essa abordagem também pode comprometer a confiança e a cooperação dos proprietários das </a:t>
            </a:r>
            <a:r>
              <a:rPr lang="pt-br" dirty="0">
                <a:solidFill>
                  <a:srgbClr val="000000"/>
                </a:solidFill>
              </a:rPr>
              <a:t>aplicações</a:t>
            </a:r>
            <a:r>
              <a:rPr lang="pt-br" dirty="0"/>
              <a:t> que estão pedindo para </a:t>
            </a:r>
            <a:r>
              <a:rPr lang="pt-br" dirty="0">
                <a:solidFill>
                  <a:srgbClr val="000000"/>
                </a:solidFill>
              </a:rPr>
              <a:t>migrar</a:t>
            </a:r>
            <a:r>
              <a:rPr lang="pt-br" dirty="0"/>
              <a:t>.</a:t>
            </a:r>
          </a:p>
          <a:p>
            <a:pPr rtl="0"/>
            <a:endParaRPr lang="en-US" sz="800" dirty="0"/>
          </a:p>
          <a:p>
            <a:pPr rtl="0"/>
            <a:r>
              <a:rPr lang="pt-br" dirty="0">
                <a:solidFill>
                  <a:srgbClr val="000000"/>
                </a:solidFill>
              </a:rPr>
              <a:t>No entanto</a:t>
            </a:r>
            <a:r>
              <a:rPr lang="pt-br" dirty="0"/>
              <a:t> muitas equipes de nuvem corporativa foram bem-sucedidas ganhando essa confiança e cooperação. Eles foram capazes de fornecer linhas cronológicas assertivas em migrações de nuvem lift-and-shift. Nesses tipos de migrações, o objetivo é mover um conjunto específico de </a:t>
            </a:r>
            <a:r>
              <a:rPr lang="pt-br" dirty="0">
                <a:solidFill>
                  <a:srgbClr val="000000"/>
                </a:solidFill>
              </a:rPr>
              <a:t>aplicações</a:t>
            </a:r>
            <a:r>
              <a:rPr lang="pt-br" dirty="0"/>
              <a:t> para a nuvem o mais rápido possível sem alterar suas características básicas de arquitetura, funcionalidade ou </a:t>
            </a:r>
            <a:r>
              <a:rPr lang="pt-br" dirty="0">
                <a:solidFill>
                  <a:srgbClr val="000000"/>
                </a:solidFill>
              </a:rPr>
              <a:t>performance</a:t>
            </a:r>
            <a:r>
              <a:rPr lang="pt-br" dirty="0"/>
              <a:t>. </a:t>
            </a:r>
            <a:r>
              <a:rPr lang="pt-br" dirty="0">
                <a:solidFill>
                  <a:srgbClr val="000000"/>
                </a:solidFill>
              </a:rPr>
              <a:t>Isso</a:t>
            </a:r>
            <a:r>
              <a:rPr lang="pt-br" dirty="0"/>
              <a:t> não é pouca coisa. Algumas </a:t>
            </a:r>
            <a:r>
              <a:rPr lang="pt-br" dirty="0">
                <a:solidFill>
                  <a:srgbClr val="000000"/>
                </a:solidFill>
              </a:rPr>
              <a:t>equipes de desenvolvimento de </a:t>
            </a:r>
            <a:r>
              <a:rPr lang="pt-br" dirty="0"/>
              <a:t>aplicações</a:t>
            </a:r>
            <a:r>
              <a:rPr lang="pt-br" dirty="0">
                <a:solidFill>
                  <a:srgbClr val="000000"/>
                </a:solidFill>
              </a:rPr>
              <a:t> acham </a:t>
            </a:r>
            <a:r>
              <a:rPr lang="pt-br" dirty="0"/>
              <a:t>que o software </a:t>
            </a:r>
            <a:r>
              <a:rPr lang="pt-br" dirty="0">
                <a:solidFill>
                  <a:srgbClr val="000000"/>
                </a:solidFill>
              </a:rPr>
              <a:t>requer </a:t>
            </a:r>
            <a:r>
              <a:rPr lang="pt-br" dirty="0"/>
              <a:t>refatoração substancial para ser executado na nuvem. Outras equipes não querem compartilhar a dívida técnica em um novo </a:t>
            </a:r>
            <a:r>
              <a:rPr lang="pt-br" dirty="0">
                <a:solidFill>
                  <a:srgbClr val="000000"/>
                </a:solidFill>
              </a:rPr>
              <a:t>ambiente de nuvem</a:t>
            </a:r>
            <a:r>
              <a:rPr lang="pt-br" dirty="0"/>
              <a:t>.</a:t>
            </a:r>
          </a:p>
          <a:p>
            <a:pPr rtl="0"/>
            <a:endParaRPr lang="en-US" sz="800" dirty="0"/>
          </a:p>
          <a:p>
            <a:pPr rtl="0"/>
            <a:r>
              <a:rPr lang="pt-br" dirty="0"/>
              <a:t>A noção básica da refatoração de software é alterar</a:t>
            </a:r>
            <a:r>
              <a:rPr lang="pt-br" dirty="0">
                <a:solidFill>
                  <a:srgbClr val="000000"/>
                </a:solidFill>
              </a:rPr>
              <a:t> o código da aplicação</a:t>
            </a:r>
            <a:r>
              <a:rPr lang="pt-br" dirty="0"/>
              <a:t> para </a:t>
            </a:r>
            <a:r>
              <a:rPr lang="pt-br" dirty="0">
                <a:solidFill>
                  <a:srgbClr val="000000"/>
                </a:solidFill>
              </a:rPr>
              <a:t>melhor</a:t>
            </a:r>
            <a:r>
              <a:rPr lang="pt-br" dirty="0"/>
              <a:t>.</a:t>
            </a:r>
          </a:p>
          <a:p>
            <a:pPr rtl="0"/>
            <a:endParaRPr lang="en-US" b="0" baseline="0" dirty="0"/>
          </a:p>
        </p:txBody>
      </p:sp>
    </p:spTree>
    <p:extLst>
      <p:ext uri="{BB962C8B-B14F-4D97-AF65-F5344CB8AC3E}">
        <p14:creationId xmlns:p14="http://schemas.microsoft.com/office/powerpoint/2010/main" val="1945620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No nível mais básico, é possível pensar na computação híbrida como dados que residem tanto no local quanto na nuvem. </a:t>
            </a:r>
            <a:r>
              <a:rPr lang="pt-br" dirty="0">
                <a:solidFill>
                  <a:srgbClr val="000000"/>
                </a:solidFill>
              </a:rPr>
              <a:t>Isso</a:t>
            </a:r>
            <a:r>
              <a:rPr lang="pt-br" dirty="0"/>
              <a:t> geralmente ocorre para fazer o seguinte:</a:t>
            </a:r>
          </a:p>
          <a:p>
            <a:pPr marL="171450" indent="-171450" rtl="0">
              <a:buFont typeface="Arial" panose="020B0604020202020204" pitchFamily="34" charset="0"/>
              <a:buChar char="•"/>
            </a:pPr>
            <a:r>
              <a:rPr lang="pt-br" dirty="0"/>
              <a:t>Armazenar de forma econômica grandes </a:t>
            </a:r>
            <a:r>
              <a:rPr lang="pt-br" dirty="0">
                <a:solidFill>
                  <a:srgbClr val="000000"/>
                </a:solidFill>
              </a:rPr>
              <a:t>conjuntos de dados</a:t>
            </a:r>
          </a:p>
          <a:p>
            <a:pPr marL="171450" indent="-171450" rtl="0">
              <a:buFont typeface="Arial" panose="020B0604020202020204" pitchFamily="34" charset="0"/>
              <a:buChar char="•"/>
            </a:pPr>
            <a:r>
              <a:rPr lang="pt-br" dirty="0">
                <a:solidFill>
                  <a:srgbClr val="000000"/>
                </a:solidFill>
              </a:rPr>
              <a:t>Usar</a:t>
            </a:r>
            <a:r>
              <a:rPr lang="pt-br" dirty="0"/>
              <a:t> novos bancos de dados nativos da nuvem</a:t>
            </a:r>
          </a:p>
          <a:p>
            <a:pPr marL="171450" indent="-171450" rtl="0">
              <a:buFont typeface="Arial" panose="020B0604020202020204" pitchFamily="34" charset="0"/>
              <a:buChar char="•"/>
            </a:pPr>
            <a:r>
              <a:rPr lang="pt-br" dirty="0"/>
              <a:t>Aproximar os dados dos clientes</a:t>
            </a:r>
          </a:p>
          <a:p>
            <a:pPr marL="171450" indent="-171450" rtl="0">
              <a:buFont typeface="Arial" panose="020B0604020202020204" pitchFamily="34" charset="0"/>
              <a:buChar char="•"/>
            </a:pPr>
            <a:r>
              <a:rPr lang="pt-br" dirty="0"/>
              <a:t>Criar uma solução de backup e arquivamento com alta </a:t>
            </a:r>
            <a:r>
              <a:rPr lang="pt-br" dirty="0">
                <a:solidFill>
                  <a:srgbClr val="000000"/>
                </a:solidFill>
              </a:rPr>
              <a:t>disponibilidade e econômica</a:t>
            </a:r>
            <a:r>
              <a:rPr lang="pt-br" dirty="0"/>
              <a:t> </a:t>
            </a:r>
          </a:p>
          <a:p>
            <a:pPr rtl="0"/>
            <a:endParaRPr lang="en-US" dirty="0"/>
          </a:p>
          <a:p>
            <a:pPr rtl="0"/>
            <a:r>
              <a:rPr lang="pt-br" dirty="0"/>
              <a:t>Em todos os casos, a AWS oferece uma variedade de serviços de armazenamento e banco de dados que podem trabalhar em conjunto com </a:t>
            </a:r>
            <a:r>
              <a:rPr lang="pt-br" dirty="0">
                <a:solidFill>
                  <a:srgbClr val="000000"/>
                </a:solidFill>
              </a:rPr>
              <a:t>aplicações</a:t>
            </a:r>
            <a:r>
              <a:rPr lang="pt-br" dirty="0"/>
              <a:t> locais para armazenar dados de modo confiável e seguro.</a:t>
            </a:r>
            <a:endParaRPr lang="en-US" b="0" baseline="0" dirty="0"/>
          </a:p>
        </p:txBody>
      </p:sp>
    </p:spTree>
    <p:extLst>
      <p:ext uri="{BB962C8B-B14F-4D97-AF65-F5344CB8AC3E}">
        <p14:creationId xmlns:p14="http://schemas.microsoft.com/office/powerpoint/2010/main" val="3860170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15547"/>
          </a:xfrm>
        </p:spPr>
        <p:txBody>
          <a:bodyPr rtlCol="0"/>
          <a:lstStyle/>
          <a:p>
            <a:pPr rtl="0"/>
            <a:r>
              <a:rPr lang="pt-br" sz="1200" b="0" i="0" kern="1200" dirty="0">
                <a:solidFill>
                  <a:schemeClr val="tx1"/>
                </a:solidFill>
                <a:effectLst/>
                <a:latin typeface="+mn-lt"/>
                <a:ea typeface="+mn-ea"/>
                <a:cs typeface="+mn-cs"/>
              </a:rPr>
              <a:t>Arquiteturas monolíticas tradicionais são </a:t>
            </a:r>
            <a:r>
              <a:rPr lang="pt-br" dirty="0"/>
              <a:t>difíceis</a:t>
            </a:r>
            <a:r>
              <a:rPr lang="pt-br" sz="1200" b="0" i="0" kern="1200" dirty="0">
                <a:solidFill>
                  <a:schemeClr val="tx1"/>
                </a:solidFill>
                <a:effectLst/>
                <a:latin typeface="+mn-lt"/>
                <a:ea typeface="+mn-ea"/>
                <a:cs typeface="+mn-cs"/>
              </a:rPr>
              <a:t> de dimensionar. À medida que a base de código de uma </a:t>
            </a:r>
            <a:r>
              <a:rPr lang="pt-br" sz="1200" b="0" i="0" kern="1200" dirty="0">
                <a:solidFill>
                  <a:srgbClr val="000000"/>
                </a:solidFill>
                <a:effectLst/>
                <a:latin typeface="+mn-lt"/>
                <a:ea typeface="+mn-ea"/>
                <a:cs typeface="+mn-cs"/>
              </a:rPr>
              <a:t>aplicação</a:t>
            </a:r>
            <a:r>
              <a:rPr lang="pt-br" sz="1200" b="0" i="0" kern="1200" dirty="0">
                <a:solidFill>
                  <a:schemeClr val="tx1"/>
                </a:solidFill>
                <a:effectLst/>
                <a:latin typeface="+mn-lt"/>
                <a:ea typeface="+mn-ea"/>
                <a:cs typeface="+mn-cs"/>
              </a:rPr>
              <a:t> cresce, aumenta a complexidade de atualização e manutenção. Introduzir novos recursos, linguagens, estruturas e </a:t>
            </a:r>
            <a:r>
              <a:rPr lang="pt-br" sz="1200" b="0" i="0" kern="1200" dirty="0">
                <a:solidFill>
                  <a:srgbClr val="000000"/>
                </a:solidFill>
                <a:effectLst/>
                <a:latin typeface="+mn-lt"/>
                <a:ea typeface="+mn-ea"/>
                <a:cs typeface="+mn-cs"/>
              </a:rPr>
              <a:t>tecnologias é</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difícil</a:t>
            </a:r>
            <a:r>
              <a:rPr lang="pt-br" sz="1200" b="0" i="0" kern="1200" dirty="0">
                <a:solidFill>
                  <a:schemeClr val="tx1"/>
                </a:solidFill>
                <a:effectLst/>
                <a:latin typeface="+mn-lt"/>
                <a:ea typeface="+mn-ea"/>
                <a:cs typeface="+mn-cs"/>
              </a:rPr>
              <a:t>, o que limita a inovação e as novas ideias.</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Dentro de uma arquitetura de microsserviços, cada componente da </a:t>
            </a:r>
            <a:r>
              <a:rPr lang="pt-br" sz="1200" b="0" i="0" kern="1200" dirty="0">
                <a:solidFill>
                  <a:srgbClr val="000000"/>
                </a:solidFill>
                <a:effectLst/>
                <a:latin typeface="+mn-lt"/>
                <a:ea typeface="+mn-ea"/>
                <a:cs typeface="+mn-cs"/>
              </a:rPr>
              <a:t>aplicação</a:t>
            </a:r>
            <a:r>
              <a:rPr lang="pt-br" sz="1200" b="0" i="0" kern="1200" dirty="0">
                <a:solidFill>
                  <a:schemeClr val="tx1"/>
                </a:solidFill>
                <a:effectLst/>
                <a:latin typeface="+mn-lt"/>
                <a:ea typeface="+mn-ea"/>
                <a:cs typeface="+mn-cs"/>
              </a:rPr>
              <a:t> é executado como seu próprio serviço. Cada componente se comunica com outros serviços por meio de uma API bem definida. Os microsserviços são criados com base nos recursos da empresa, e cada serviço executa uma única função. Você pode escrever microsserviços usando diferentes frameworks (estruturas de trabalho) e linguagens de programação. Você também pode implantá-los de forma independente, como um único serviço ou como um grupo de serviços.</a:t>
            </a:r>
          </a:p>
          <a:p>
            <a:pPr rtl="0"/>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ea typeface="+mn-ea"/>
                <a:cs typeface="+mn-cs"/>
              </a:rPr>
              <a:t>Os microsserviços permitem </a:t>
            </a:r>
            <a:r>
              <a:rPr lang="pt-br" kern="1200" dirty="0">
                <a:solidFill>
                  <a:srgbClr val="000000"/>
                </a:solidFill>
                <a:effectLst/>
                <a:ea typeface="+mn-ea"/>
                <a:cs typeface="+mn-cs"/>
              </a:rPr>
              <a:t>escolher</a:t>
            </a:r>
            <a:r>
              <a:rPr lang="pt-br" kern="1200" dirty="0">
                <a:solidFill>
                  <a:schemeClr val="tx1"/>
                </a:solidFill>
                <a:effectLst/>
                <a:ea typeface="+mn-ea"/>
                <a:cs typeface="+mn-cs"/>
              </a:rPr>
              <a:t> a </a:t>
            </a:r>
            <a:r>
              <a:rPr lang="pt-br" kern="1200" dirty="0">
                <a:solidFill>
                  <a:srgbClr val="000000"/>
                </a:solidFill>
                <a:effectLst/>
                <a:ea typeface="+mn-ea"/>
                <a:cs typeface="+mn-cs"/>
              </a:rPr>
              <a:t>melhor</a:t>
            </a:r>
            <a:r>
              <a:rPr lang="pt-br" kern="1200" dirty="0">
                <a:solidFill>
                  <a:schemeClr val="tx1"/>
                </a:solidFill>
                <a:effectLst/>
                <a:ea typeface="+mn-ea"/>
                <a:cs typeface="+mn-cs"/>
              </a:rPr>
              <a:t> tecnologia para a carga de trabalho. </a:t>
            </a:r>
            <a:r>
              <a:rPr lang="pt-br" kern="1200" dirty="0">
                <a:solidFill>
                  <a:srgbClr val="000000"/>
                </a:solidFill>
                <a:effectLst/>
                <a:ea typeface="+mn-ea"/>
                <a:cs typeface="+mn-cs"/>
              </a:rPr>
              <a:t>Por exemplo</a:t>
            </a:r>
            <a:r>
              <a:rPr lang="pt-br" dirty="0"/>
              <a:t>, </a:t>
            </a:r>
            <a:r>
              <a:rPr lang="pt-br" kern="1200" dirty="0">
                <a:solidFill>
                  <a:schemeClr val="tx1"/>
                </a:solidFill>
                <a:effectLst/>
                <a:ea typeface="+mn-ea"/>
                <a:cs typeface="+mn-cs"/>
              </a:rPr>
              <a:t>você pode usar </a:t>
            </a:r>
            <a:r>
              <a:rPr lang="pt-br" kern="1200" dirty="0">
                <a:solidFill>
                  <a:srgbClr val="000000"/>
                </a:solidFill>
                <a:effectLst/>
                <a:ea typeface="+mn-ea"/>
                <a:cs typeface="+mn-cs"/>
              </a:rPr>
              <a:t>cache de memória,</a:t>
            </a:r>
            <a:r>
              <a:rPr lang="pt-br" kern="1200" dirty="0">
                <a:solidFill>
                  <a:schemeClr val="tx1"/>
                </a:solidFill>
                <a:effectLst/>
                <a:ea typeface="+mn-ea"/>
                <a:cs typeface="+mn-cs"/>
              </a:rPr>
              <a:t> como Memcached ou Redis, para </a:t>
            </a:r>
            <a:r>
              <a:rPr lang="pt-br" kern="1200" dirty="0">
                <a:solidFill>
                  <a:srgbClr val="000000"/>
                </a:solidFill>
                <a:effectLst/>
                <a:ea typeface="+mn-ea"/>
                <a:cs typeface="+mn-cs"/>
              </a:rPr>
              <a:t>acesso rápido aos</a:t>
            </a:r>
            <a:r>
              <a:rPr lang="pt-br" kern="1200" dirty="0">
                <a:solidFill>
                  <a:schemeClr val="tx1"/>
                </a:solidFill>
                <a:effectLst/>
                <a:ea typeface="+mn-ea"/>
                <a:cs typeface="+mn-cs"/>
              </a:rPr>
              <a:t> seus dados. No entanto, em outro serviço, você pode ser </a:t>
            </a:r>
            <a:r>
              <a:rPr lang="pt-br" kern="1200" dirty="0">
                <a:solidFill>
                  <a:srgbClr val="000000"/>
                </a:solidFill>
                <a:effectLst/>
                <a:ea typeface="+mn-ea"/>
                <a:cs typeface="+mn-cs"/>
              </a:rPr>
              <a:t>melhor</a:t>
            </a:r>
            <a:r>
              <a:rPr lang="pt-br" kern="1200" dirty="0">
                <a:solidFill>
                  <a:schemeClr val="tx1"/>
                </a:solidFill>
                <a:effectLst/>
                <a:ea typeface="+mn-ea"/>
                <a:cs typeface="+mn-cs"/>
              </a:rPr>
              <a:t> atendido com um banco de dados relacional </a:t>
            </a:r>
            <a:r>
              <a:rPr lang="pt-br" kern="1200" dirty="0">
                <a:solidFill>
                  <a:srgbClr val="000000"/>
                </a:solidFill>
                <a:effectLst/>
                <a:ea typeface="+mn-ea"/>
                <a:cs typeface="+mn-cs"/>
              </a:rPr>
              <a:t>tradicional</a:t>
            </a:r>
            <a:r>
              <a:rPr lang="pt-br" kern="1200" dirty="0">
                <a:solidFill>
                  <a:schemeClr val="tx1"/>
                </a:solidFill>
                <a:effectLst/>
                <a:ea typeface="+mn-ea"/>
                <a:cs typeface="+mn-cs"/>
              </a:rPr>
              <a:t>. O </a:t>
            </a:r>
            <a:r>
              <a:rPr lang="pt-br" dirty="0"/>
              <a:t>mesmo</a:t>
            </a:r>
            <a:r>
              <a:rPr lang="pt-br" kern="1200" dirty="0">
                <a:solidFill>
                  <a:schemeClr val="tx1"/>
                </a:solidFill>
                <a:effectLst/>
                <a:ea typeface="+mn-ea"/>
                <a:cs typeface="+mn-cs"/>
              </a:rPr>
              <a:t> raciocínio se aplica à linguagem de programação</a:t>
            </a:r>
            <a:r>
              <a:rPr lang="pt-br" kern="1200" dirty="0">
                <a:solidFill>
                  <a:srgbClr val="000000"/>
                </a:solidFill>
                <a:effectLst/>
                <a:ea typeface="+mn-ea"/>
                <a:cs typeface="+mn-cs"/>
              </a:rPr>
              <a:t> escolhida</a:t>
            </a:r>
            <a:r>
              <a:rPr lang="pt-br" kern="1200" dirty="0">
                <a:solidFill>
                  <a:schemeClr val="tx1"/>
                </a:solidFill>
                <a:effectLst/>
                <a:ea typeface="+mn-ea"/>
                <a:cs typeface="+mn-cs"/>
              </a:rPr>
              <a:t> e a outras escolhas tecnológicas: manter a flexibilidade em relação a essas escolhas é um benefício e uma obrigação.</a:t>
            </a:r>
          </a:p>
          <a:p>
            <a:pPr rtl="0"/>
            <a:endParaRPr lang="en-US" b="0" dirty="0"/>
          </a:p>
        </p:txBody>
      </p:sp>
    </p:spTree>
    <p:extLst>
      <p:ext uri="{BB962C8B-B14F-4D97-AF65-F5344CB8AC3E}">
        <p14:creationId xmlns:p14="http://schemas.microsoft.com/office/powerpoint/2010/main" val="320144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29050"/>
          </a:xfrm>
        </p:spPr>
        <p:txBody>
          <a:bodyPr rtlCol="0"/>
          <a:lstStyle/>
          <a:p>
            <a:pPr rtl="0"/>
            <a:r>
              <a:rPr lang="pt-br" sz="1200" b="1" i="0" u="none" strike="noStrike" kern="1200" dirty="0">
                <a:solidFill>
                  <a:schemeClr val="tx1"/>
                </a:solidFill>
                <a:effectLst/>
                <a:latin typeface="+mn-lt"/>
                <a:ea typeface="+mn-ea"/>
                <a:cs typeface="+mn-cs"/>
              </a:rPr>
              <a:t>Agilidade</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Os microsserviços promovem uma organização de equipes pequenas e independentes que se tornam proprietárias de seus serviços. As equipes atuam dentro de um contexto pequeno e bem compreendido e têm </a:t>
            </a:r>
            <a:r>
              <a:rPr lang="pt-br" sz="1200" b="0" i="0" kern="1200" dirty="0">
                <a:solidFill>
                  <a:srgbClr val="000000"/>
                </a:solidFill>
                <a:effectLst/>
                <a:latin typeface="+mn-lt"/>
                <a:ea typeface="+mn-ea"/>
                <a:cs typeface="+mn-cs"/>
              </a:rPr>
              <a:t>autonomia</a:t>
            </a:r>
            <a:r>
              <a:rPr lang="pt-br" sz="1200" b="0" i="0" kern="1200" dirty="0">
                <a:solidFill>
                  <a:schemeClr val="tx1"/>
                </a:solidFill>
                <a:effectLst/>
                <a:latin typeface="+mn-lt"/>
                <a:ea typeface="+mn-ea"/>
                <a:cs typeface="+mn-cs"/>
              </a:rPr>
              <a:t> para trabalhar com mais independência e rapidez. Isso reduz os tempos dos ciclos de desenvolvimento. Você se beneficia consideravelmente com a taxa de transferência agregada da organização.</a:t>
            </a:r>
          </a:p>
          <a:p>
            <a:pPr rtl="0"/>
            <a:endParaRPr lang="en-US" sz="1200" b="0" i="0" kern="1200" dirty="0">
              <a:solidFill>
                <a:schemeClr val="tx1"/>
              </a:solidFill>
              <a:effectLst/>
              <a:latin typeface="+mn-lt"/>
              <a:ea typeface="+mn-ea"/>
              <a:cs typeface="+mn-cs"/>
            </a:endParaRPr>
          </a:p>
          <a:p>
            <a:pPr rtl="0"/>
            <a:r>
              <a:rPr lang="pt-br" sz="1200" b="1" i="0" u="none" strike="noStrike" kern="1200" dirty="0">
                <a:solidFill>
                  <a:schemeClr val="tx1"/>
                </a:solidFill>
                <a:effectLst/>
                <a:latin typeface="+mn-lt"/>
                <a:ea typeface="+mn-ea"/>
                <a:cs typeface="+mn-cs"/>
              </a:rPr>
              <a:t>Escalabilidade flexível</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Os microsserviços</a:t>
            </a:r>
            <a:r>
              <a:rPr lang="pt-br" sz="1200" b="0" i="0" kern="1200" dirty="0">
                <a:solidFill>
                  <a:srgbClr val="000000"/>
                </a:solidFill>
                <a:effectLst/>
                <a:latin typeface="+mn-lt"/>
                <a:ea typeface="+mn-ea"/>
                <a:cs typeface="+mn-cs"/>
              </a:rPr>
              <a:t> permitem </a:t>
            </a:r>
            <a:r>
              <a:rPr lang="pt-br" sz="1200" b="0" i="0" kern="1200" dirty="0">
                <a:solidFill>
                  <a:schemeClr val="tx1"/>
                </a:solidFill>
                <a:effectLst/>
                <a:latin typeface="+mn-lt"/>
                <a:ea typeface="+mn-ea"/>
                <a:cs typeface="+mn-cs"/>
              </a:rPr>
              <a:t>que cada serviço seja dimensionado de forma independente para atender à demanda do recurso</a:t>
            </a:r>
            <a:r>
              <a:rPr lang="pt-br" sz="1200" b="0" i="0" kern="1200" dirty="0">
                <a:solidFill>
                  <a:srgbClr val="000000"/>
                </a:solidFill>
                <a:effectLst/>
                <a:latin typeface="+mn-lt"/>
                <a:ea typeface="+mn-ea"/>
                <a:cs typeface="+mn-cs"/>
              </a:rPr>
              <a:t> da aplicação </a:t>
            </a:r>
            <a:r>
              <a:rPr lang="pt-br" sz="1200" b="0" i="0" kern="1200" dirty="0">
                <a:solidFill>
                  <a:schemeClr val="tx1"/>
                </a:solidFill>
                <a:effectLst/>
                <a:latin typeface="+mn-lt"/>
                <a:ea typeface="+mn-ea"/>
                <a:cs typeface="+mn-cs"/>
              </a:rPr>
              <a:t>respaldada pelo serviço. Isso permite que as equipes dimensionem corretamente as necessidades de infraestrutura, avaliem com precisão o custo de um recurso e mantenham a disponibilidade durante os picos de demanda de um serviço.</a:t>
            </a:r>
          </a:p>
          <a:p>
            <a:pPr rtl="0"/>
            <a:endParaRPr lang="en-US" sz="1200" b="0" i="0" kern="1200" dirty="0">
              <a:solidFill>
                <a:schemeClr val="tx1"/>
              </a:solidFill>
              <a:effectLst/>
              <a:latin typeface="+mn-lt"/>
              <a:ea typeface="+mn-ea"/>
              <a:cs typeface="+mn-cs"/>
            </a:endParaRPr>
          </a:p>
          <a:p>
            <a:pPr rtl="0"/>
            <a:r>
              <a:rPr lang="pt-br" sz="1200" b="1" i="0" strike="noStrike" kern="1200" dirty="0">
                <a:solidFill>
                  <a:srgbClr val="000000"/>
                </a:solidFill>
                <a:effectLst/>
                <a:latin typeface="+mn-lt"/>
                <a:ea typeface="+mn-ea"/>
                <a:cs typeface="+mn-cs"/>
              </a:rPr>
              <a:t>Fácil</a:t>
            </a:r>
            <a:r>
              <a:rPr lang="pt-br" sz="1200" b="1" i="0" u="none" strike="noStrike" kern="1200" dirty="0">
                <a:solidFill>
                  <a:schemeClr val="tx1"/>
                </a:solidFill>
                <a:effectLst/>
                <a:latin typeface="+mn-lt"/>
                <a:ea typeface="+mn-ea"/>
                <a:cs typeface="+mn-cs"/>
              </a:rPr>
              <a:t> implantação</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Os microsserviços </a:t>
            </a:r>
            <a:r>
              <a:rPr lang="pt-br" sz="1200" b="0" i="0" kern="1200" dirty="0">
                <a:solidFill>
                  <a:srgbClr val="000000"/>
                </a:solidFill>
                <a:effectLst/>
                <a:latin typeface="+mn-lt"/>
                <a:ea typeface="+mn-ea"/>
                <a:cs typeface="+mn-cs"/>
              </a:rPr>
              <a:t>permitem </a:t>
            </a:r>
            <a:r>
              <a:rPr lang="pt-br" sz="1200" b="0" i="0" kern="1200" dirty="0">
                <a:solidFill>
                  <a:schemeClr val="tx1"/>
                </a:solidFill>
                <a:effectLst/>
                <a:latin typeface="+mn-lt"/>
                <a:ea typeface="+mn-ea"/>
                <a:cs typeface="+mn-cs"/>
              </a:rPr>
              <a:t>a integração e a entrega contínuas, o que facilita</a:t>
            </a:r>
            <a:r>
              <a:rPr lang="pt-br" sz="1200" b="0" i="0" kern="1200" dirty="0">
                <a:solidFill>
                  <a:srgbClr val="000000"/>
                </a:solidFill>
                <a:effectLst/>
                <a:latin typeface="+mn-lt"/>
                <a:ea typeface="+mn-ea"/>
                <a:cs typeface="+mn-cs"/>
              </a:rPr>
              <a:t> testar </a:t>
            </a:r>
            <a:r>
              <a:rPr lang="pt-br" sz="1200" b="0" i="0" kern="1200" dirty="0">
                <a:solidFill>
                  <a:schemeClr val="tx1"/>
                </a:solidFill>
                <a:effectLst/>
                <a:latin typeface="+mn-lt"/>
                <a:ea typeface="+mn-ea"/>
                <a:cs typeface="+mn-cs"/>
              </a:rPr>
              <a:t>novas ideias e voltar atrás </a:t>
            </a:r>
            <a:r>
              <a:rPr lang="pt-br" sz="1200" b="0" i="0" kern="1200" dirty="0">
                <a:solidFill>
                  <a:srgbClr val="000000"/>
                </a:solidFill>
                <a:effectLst/>
                <a:latin typeface="+mn-lt"/>
                <a:ea typeface="+mn-ea"/>
                <a:cs typeface="+mn-cs"/>
              </a:rPr>
              <a:t>caso </a:t>
            </a:r>
            <a:r>
              <a:rPr lang="pt-br" sz="1200" b="0" i="0" kern="1200" dirty="0">
                <a:solidFill>
                  <a:schemeClr val="tx1"/>
                </a:solidFill>
                <a:effectLst/>
                <a:latin typeface="+mn-lt"/>
                <a:ea typeface="+mn-ea"/>
                <a:cs typeface="+mn-cs"/>
              </a:rPr>
              <a:t>algo não funcione. O baixo custo da falha permite a experimentação, </a:t>
            </a:r>
            <a:r>
              <a:rPr lang="pt-br" sz="1200" b="0" i="0" kern="1200" dirty="0">
                <a:solidFill>
                  <a:srgbClr val="000000"/>
                </a:solidFill>
                <a:effectLst/>
                <a:latin typeface="+mn-lt"/>
                <a:ea typeface="+mn-ea"/>
                <a:cs typeface="+mn-cs"/>
              </a:rPr>
              <a:t>facilita</a:t>
            </a:r>
            <a:r>
              <a:rPr lang="pt-br" sz="1200" b="0" i="0" kern="1200" dirty="0">
                <a:solidFill>
                  <a:schemeClr val="tx1"/>
                </a:solidFill>
                <a:effectLst/>
                <a:latin typeface="+mn-lt"/>
                <a:ea typeface="+mn-ea"/>
                <a:cs typeface="+mn-cs"/>
              </a:rPr>
              <a:t> a atualização </a:t>
            </a:r>
            <a:r>
              <a:rPr lang="pt-br" sz="1200" b="0" i="0" kern="1200" dirty="0">
                <a:solidFill>
                  <a:srgbClr val="000000"/>
                </a:solidFill>
                <a:effectLst/>
                <a:latin typeface="+mn-lt"/>
                <a:ea typeface="+mn-ea"/>
                <a:cs typeface="+mn-cs"/>
              </a:rPr>
              <a:t>do código </a:t>
            </a:r>
            <a:r>
              <a:rPr lang="pt-br" sz="1200" b="0" i="0" kern="1200" dirty="0">
                <a:solidFill>
                  <a:schemeClr val="tx1"/>
                </a:solidFill>
                <a:effectLst/>
                <a:latin typeface="+mn-lt"/>
                <a:ea typeface="+mn-ea"/>
                <a:cs typeface="+mn-cs"/>
              </a:rPr>
              <a:t>e acelera </a:t>
            </a:r>
            <a:r>
              <a:rPr lang="pt-br" sz="1200" b="0" i="0" kern="1200" dirty="0">
                <a:solidFill>
                  <a:srgbClr val="000000"/>
                </a:solidFill>
                <a:effectLst/>
                <a:latin typeface="+mn-lt"/>
                <a:ea typeface="+mn-ea"/>
                <a:cs typeface="+mn-cs"/>
              </a:rPr>
              <a:t>o tempo de colocação no mercado</a:t>
            </a:r>
            <a:r>
              <a:rPr lang="pt-br" sz="1200" b="0" i="0" kern="1200" dirty="0">
                <a:solidFill>
                  <a:schemeClr val="tx1"/>
                </a:solidFill>
                <a:effectLst/>
                <a:latin typeface="+mn-lt"/>
                <a:ea typeface="+mn-ea"/>
                <a:cs typeface="+mn-cs"/>
              </a:rPr>
              <a:t> dos novos recursos.</a:t>
            </a:r>
          </a:p>
          <a:p>
            <a:pPr rtl="0"/>
            <a:endParaRPr lang="en-US" sz="1200" b="0" i="0" kern="1200" dirty="0">
              <a:solidFill>
                <a:schemeClr val="tx1"/>
              </a:solidFill>
              <a:effectLst/>
              <a:latin typeface="+mn-lt"/>
              <a:ea typeface="+mn-ea"/>
              <a:cs typeface="+mn-cs"/>
            </a:endParaRPr>
          </a:p>
          <a:p>
            <a:pPr rtl="0"/>
            <a:r>
              <a:rPr lang="pt-br" sz="1200" b="1" i="0" u="none" strike="noStrike" kern="1200" dirty="0">
                <a:solidFill>
                  <a:schemeClr val="tx1"/>
                </a:solidFill>
                <a:effectLst/>
                <a:latin typeface="+mn-lt"/>
                <a:ea typeface="+mn-ea"/>
                <a:cs typeface="+mn-cs"/>
              </a:rPr>
              <a:t>Liberdade tecnológica</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As arquiteturas de microsserviços não seguem uma abordagem de tamanho único. As equipes têm a liberdade de </a:t>
            </a:r>
            <a:r>
              <a:rPr lang="pt-br" sz="1200" b="0" i="0" kern="1200" dirty="0">
                <a:solidFill>
                  <a:srgbClr val="000000"/>
                </a:solidFill>
                <a:effectLst/>
                <a:latin typeface="+mn-lt"/>
                <a:ea typeface="+mn-ea"/>
                <a:cs typeface="+mn-cs"/>
              </a:rPr>
              <a:t>escolher</a:t>
            </a:r>
            <a:r>
              <a:rPr lang="pt-br" sz="1200" b="0" i="0" kern="1200" dirty="0">
                <a:solidFill>
                  <a:schemeClr val="tx1"/>
                </a:solidFill>
                <a:effectLst/>
                <a:latin typeface="+mn-lt"/>
                <a:ea typeface="+mn-ea"/>
                <a:cs typeface="+mn-cs"/>
              </a:rPr>
              <a:t> a </a:t>
            </a:r>
            <a:r>
              <a:rPr lang="pt-br" sz="1200" b="0" i="0" kern="1200" dirty="0">
                <a:solidFill>
                  <a:srgbClr val="000000"/>
                </a:solidFill>
                <a:effectLst/>
                <a:latin typeface="+mn-lt"/>
                <a:ea typeface="+mn-ea"/>
                <a:cs typeface="+mn-cs"/>
              </a:rPr>
              <a:t>melhor</a:t>
            </a:r>
            <a:r>
              <a:rPr lang="pt-br" sz="1200" b="0" i="0" kern="1200" dirty="0">
                <a:solidFill>
                  <a:schemeClr val="tx1"/>
                </a:solidFill>
                <a:effectLst/>
                <a:latin typeface="+mn-lt"/>
                <a:ea typeface="+mn-ea"/>
                <a:cs typeface="+mn-cs"/>
              </a:rPr>
              <a:t> ferramenta para resolver problemas específicos. Consequentemente, as equipes que criam microsserviços podem </a:t>
            </a:r>
            <a:r>
              <a:rPr lang="pt-br" sz="1200" b="0" i="0" kern="1200" dirty="0">
                <a:solidFill>
                  <a:srgbClr val="000000"/>
                </a:solidFill>
                <a:effectLst/>
                <a:latin typeface="+mn-lt"/>
                <a:ea typeface="+mn-ea"/>
                <a:cs typeface="+mn-cs"/>
              </a:rPr>
              <a:t>escolher</a:t>
            </a:r>
            <a:r>
              <a:rPr lang="pt-br" sz="1200" b="0" i="0" kern="1200" dirty="0">
                <a:solidFill>
                  <a:schemeClr val="tx1"/>
                </a:solidFill>
                <a:effectLst/>
                <a:latin typeface="+mn-lt"/>
                <a:ea typeface="+mn-ea"/>
                <a:cs typeface="+mn-cs"/>
              </a:rPr>
              <a:t> a</a:t>
            </a:r>
            <a:r>
              <a:rPr lang="pt-br" sz="1200" b="0" i="0" kern="1200" dirty="0">
                <a:solidFill>
                  <a:srgbClr val="000000"/>
                </a:solidFill>
                <a:effectLst/>
                <a:latin typeface="+mn-lt"/>
                <a:ea typeface="+mn-ea"/>
                <a:cs typeface="+mn-cs"/>
              </a:rPr>
              <a:t> melhor</a:t>
            </a:r>
            <a:r>
              <a:rPr lang="pt-br" sz="1200" b="0" i="0" kern="1200" dirty="0">
                <a:solidFill>
                  <a:schemeClr val="tx1"/>
                </a:solidFill>
                <a:effectLst/>
                <a:latin typeface="+mn-lt"/>
                <a:ea typeface="+mn-ea"/>
                <a:cs typeface="+mn-cs"/>
              </a:rPr>
              <a:t> ferramenta para cada tarefa.</a:t>
            </a:r>
          </a:p>
          <a:p>
            <a:pPr rtl="0"/>
            <a:endParaRPr lang="en-US" sz="1200" b="0" i="0" kern="1200" dirty="0">
              <a:solidFill>
                <a:schemeClr val="tx1"/>
              </a:solidFill>
              <a:effectLst/>
              <a:latin typeface="+mn-lt"/>
              <a:ea typeface="+mn-ea"/>
              <a:cs typeface="+mn-cs"/>
            </a:endParaRPr>
          </a:p>
          <a:p>
            <a:pPr rtl="0"/>
            <a:r>
              <a:rPr lang="pt-br" sz="1200" b="1" i="0" u="none" strike="noStrike" kern="1200" dirty="0">
                <a:solidFill>
                  <a:schemeClr val="tx1"/>
                </a:solidFill>
                <a:effectLst/>
                <a:latin typeface="+mn-lt"/>
                <a:ea typeface="+mn-ea"/>
                <a:cs typeface="+mn-cs"/>
              </a:rPr>
              <a:t>Código reutilizável</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A divisão do software em módulos pequenos e bem definidos permite que as equipes usem funções para várias finalidades. Um serviço criado para uma determinada função pode ser usado como um componente básico em outro recurso. Isso </a:t>
            </a:r>
            <a:r>
              <a:rPr lang="pt-br" sz="1200" b="0" i="0" kern="1200" dirty="0">
                <a:solidFill>
                  <a:srgbClr val="000000"/>
                </a:solidFill>
                <a:effectLst/>
                <a:latin typeface="+mn-lt"/>
                <a:ea typeface="+mn-ea"/>
                <a:cs typeface="+mn-cs"/>
              </a:rPr>
              <a:t>permite</a:t>
            </a:r>
            <a:r>
              <a:rPr lang="pt-br" sz="1200" b="0" i="0" kern="1200" dirty="0">
                <a:solidFill>
                  <a:schemeClr val="tx1"/>
                </a:solidFill>
                <a:effectLst/>
                <a:latin typeface="+mn-lt"/>
                <a:ea typeface="+mn-ea"/>
                <a:cs typeface="+mn-cs"/>
              </a:rPr>
              <a:t> que uma</a:t>
            </a:r>
            <a:r>
              <a:rPr lang="pt-br" sz="1200" b="0" i="0" kern="1200" dirty="0">
                <a:solidFill>
                  <a:srgbClr val="000000"/>
                </a:solidFill>
                <a:effectLst/>
                <a:latin typeface="+mn-lt"/>
                <a:ea typeface="+mn-ea"/>
                <a:cs typeface="+mn-cs"/>
              </a:rPr>
              <a:t> aplicação</a:t>
            </a:r>
            <a:r>
              <a:rPr lang="pt-br" sz="1200" b="0" i="0" kern="1200" dirty="0">
                <a:solidFill>
                  <a:schemeClr val="tx1"/>
                </a:solidFill>
                <a:effectLst/>
                <a:latin typeface="+mn-lt"/>
                <a:ea typeface="+mn-ea"/>
                <a:cs typeface="+mn-cs"/>
              </a:rPr>
              <a:t> seja reutilizada, pois os desenvolvedores podem criar novos recursos</a:t>
            </a:r>
            <a:r>
              <a:rPr lang="pt-br" sz="1200" b="0" i="0" kern="1200" dirty="0">
                <a:solidFill>
                  <a:srgbClr val="000000"/>
                </a:solidFill>
                <a:effectLst/>
                <a:latin typeface="+mn-lt"/>
                <a:ea typeface="+mn-ea"/>
                <a:cs typeface="+mn-cs"/>
              </a:rPr>
              <a:t> sem criar código</a:t>
            </a:r>
            <a:r>
              <a:rPr lang="pt-br" sz="1200" b="0" i="0" kern="1200" dirty="0">
                <a:solidFill>
                  <a:schemeClr val="tx1"/>
                </a:solidFill>
                <a:effectLst/>
                <a:latin typeface="+mn-lt"/>
                <a:ea typeface="+mn-ea"/>
                <a:cs typeface="+mn-cs"/>
              </a:rPr>
              <a:t> do zero.</a:t>
            </a:r>
          </a:p>
          <a:p>
            <a:pPr rtl="0"/>
            <a:endParaRPr lang="en-US" sz="1200" b="0" i="0" kern="1200" dirty="0">
              <a:solidFill>
                <a:schemeClr val="tx1"/>
              </a:solidFill>
              <a:effectLst/>
              <a:latin typeface="+mn-lt"/>
              <a:ea typeface="+mn-ea"/>
              <a:cs typeface="+mn-cs"/>
            </a:endParaRPr>
          </a:p>
          <a:p>
            <a:pPr rtl="0"/>
            <a:r>
              <a:rPr lang="pt-br" sz="1200" b="1" i="0" u="none" strike="noStrike" kern="1200" dirty="0">
                <a:solidFill>
                  <a:schemeClr val="tx1"/>
                </a:solidFill>
                <a:effectLst/>
                <a:latin typeface="+mn-lt"/>
                <a:ea typeface="+mn-ea"/>
                <a:cs typeface="+mn-cs"/>
              </a:rPr>
              <a:t>Resiliência</a:t>
            </a:r>
            <a:endParaRPr lang="en-US" sz="1200" b="0" i="0" u="none" strike="noStrike"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A independência dos serviço aumenta a resiliência das</a:t>
            </a:r>
            <a:r>
              <a:rPr lang="pt-br" sz="1200" b="0" i="0" kern="1200" dirty="0">
                <a:solidFill>
                  <a:srgbClr val="000000"/>
                </a:solidFill>
                <a:effectLst/>
                <a:latin typeface="+mn-lt"/>
                <a:ea typeface="+mn-ea"/>
                <a:cs typeface="+mn-cs"/>
              </a:rPr>
              <a:t> aplicações</a:t>
            </a:r>
            <a:r>
              <a:rPr lang="pt-br" sz="1200" b="0" i="0" kern="1200" dirty="0">
                <a:solidFill>
                  <a:schemeClr val="tx1"/>
                </a:solidFill>
                <a:effectLst/>
                <a:latin typeface="+mn-lt"/>
                <a:ea typeface="+mn-ea"/>
                <a:cs typeface="+mn-cs"/>
              </a:rPr>
              <a:t> às falhas. Em uma arquitetura monolítica, se um único componente falhar, o resultado poderá ser a falha de todo a </a:t>
            </a:r>
            <a:r>
              <a:rPr lang="pt-br" sz="1200" b="0" i="0" kern="1200" dirty="0">
                <a:solidFill>
                  <a:srgbClr val="000000"/>
                </a:solidFill>
                <a:effectLst/>
                <a:latin typeface="+mn-lt"/>
                <a:ea typeface="+mn-ea"/>
                <a:cs typeface="+mn-cs"/>
              </a:rPr>
              <a:t>aplicação</a:t>
            </a:r>
            <a:r>
              <a:rPr lang="pt-br" sz="1200" b="0" i="0" kern="1200" dirty="0">
                <a:solidFill>
                  <a:schemeClr val="tx1"/>
                </a:solidFill>
                <a:effectLst/>
                <a:latin typeface="+mn-lt"/>
                <a:ea typeface="+mn-ea"/>
                <a:cs typeface="+mn-cs"/>
              </a:rPr>
              <a:t>. Com os microsserviços, as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manipulam</a:t>
            </a:r>
            <a:r>
              <a:rPr lang="pt-br" sz="1200" b="0" i="0" kern="1200" dirty="0">
                <a:solidFill>
                  <a:srgbClr val="000000"/>
                </a:solidFill>
                <a:effectLst/>
                <a:latin typeface="+mn-lt"/>
                <a:ea typeface="+mn-ea"/>
                <a:cs typeface="+mn-cs"/>
              </a:rPr>
              <a:t> uma falha total do serviço</a:t>
            </a:r>
            <a:r>
              <a:rPr lang="pt-br" sz="1200" b="0" i="0" kern="1200" dirty="0">
                <a:solidFill>
                  <a:schemeClr val="tx1"/>
                </a:solidFill>
                <a:effectLst/>
                <a:latin typeface="+mn-lt"/>
                <a:ea typeface="+mn-ea"/>
                <a:cs typeface="+mn-cs"/>
              </a:rPr>
              <a:t> ao degradar a funcionalidade sem prejudicar toda a </a:t>
            </a:r>
            <a:r>
              <a:rPr lang="pt-br" sz="1200" b="0" i="0" kern="1200" dirty="0">
                <a:solidFill>
                  <a:srgbClr val="000000"/>
                </a:solidFill>
                <a:effectLst/>
                <a:latin typeface="+mn-lt"/>
                <a:ea typeface="+mn-ea"/>
                <a:cs typeface="+mn-cs"/>
              </a:rPr>
              <a:t>aplicação</a:t>
            </a:r>
            <a:r>
              <a:rPr lang="pt-br"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54847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b="0" kern="1200" dirty="0">
                <a:solidFill>
                  <a:srgbClr val="000000"/>
                </a:solidFill>
                <a:effectLst/>
                <a:ea typeface="+mn-ea"/>
                <a:cs typeface="+mn-cs"/>
              </a:rPr>
              <a:t>Para replicar o domínio de negócios,</a:t>
            </a:r>
            <a:r>
              <a:rPr lang="pt-br" b="0" kern="1200" dirty="0">
                <a:solidFill>
                  <a:schemeClr val="tx1"/>
                </a:solidFill>
                <a:effectLst/>
                <a:ea typeface="+mn-ea"/>
                <a:cs typeface="+mn-cs"/>
              </a:rPr>
              <a:t> você </a:t>
            </a:r>
            <a:r>
              <a:rPr lang="pt-br" b="0" kern="1200" dirty="0">
                <a:solidFill>
                  <a:srgbClr val="000000"/>
                </a:solidFill>
                <a:effectLst/>
                <a:ea typeface="+mn-ea"/>
                <a:cs typeface="+mn-cs"/>
              </a:rPr>
              <a:t>deve</a:t>
            </a:r>
            <a:r>
              <a:rPr lang="pt-br" b="0" kern="1200" dirty="0">
                <a:solidFill>
                  <a:schemeClr val="tx1"/>
                </a:solidFill>
                <a:effectLst/>
                <a:ea typeface="+mn-ea"/>
                <a:cs typeface="+mn-cs"/>
              </a:rPr>
              <a:t> integrar os serviços que criou. Como fazer isso da </a:t>
            </a:r>
            <a:r>
              <a:rPr lang="pt-br" b="0" kern="1200" dirty="0">
                <a:solidFill>
                  <a:srgbClr val="000000"/>
                </a:solidFill>
                <a:effectLst/>
                <a:ea typeface="+mn-ea"/>
                <a:cs typeface="+mn-cs"/>
              </a:rPr>
              <a:t>melhor</a:t>
            </a:r>
            <a:r>
              <a:rPr lang="pt-br" b="0" kern="1200" dirty="0">
                <a:solidFill>
                  <a:schemeClr val="tx1"/>
                </a:solidFill>
                <a:effectLst/>
                <a:ea typeface="+mn-ea"/>
                <a:cs typeface="+mn-cs"/>
              </a:rPr>
              <a:t> maneira possível? Primeiro, você está mantendo um contrato com seus assinantes/clientes. Você quer acelerar a iteração, mas sem prejudicar a funcionalidade. A interface é crucial. </a:t>
            </a:r>
            <a:r>
              <a:rPr lang="pt-br" dirty="0"/>
              <a:t>Considere </a:t>
            </a:r>
            <a:r>
              <a:rPr lang="pt-br" b="0" kern="1200" dirty="0">
                <a:solidFill>
                  <a:schemeClr val="tx1"/>
                </a:solidFill>
                <a:effectLst/>
                <a:ea typeface="+mn-ea"/>
                <a:cs typeface="+mn-cs"/>
              </a:rPr>
              <a:t>outras equipes que dependam do seu produto. </a:t>
            </a:r>
          </a:p>
          <a:p>
            <a:pPr rtl="0"/>
            <a:endParaRPr lang="en-US" b="0" kern="1200" dirty="0">
              <a:solidFill>
                <a:schemeClr val="tx1"/>
              </a:solidFill>
              <a:effectLst/>
              <a:ea typeface="+mn-ea"/>
              <a:cs typeface="+mn-cs"/>
            </a:endParaRPr>
          </a:p>
          <a:p>
            <a:pPr rtl="0"/>
            <a:r>
              <a:rPr lang="pt-br" b="0" kern="1200" dirty="0">
                <a:solidFill>
                  <a:schemeClr val="tx1"/>
                </a:solidFill>
                <a:effectLst/>
                <a:ea typeface="+mn-ea"/>
                <a:cs typeface="+mn-cs"/>
              </a:rPr>
              <a:t>Segundo, simplifique as APIs</a:t>
            </a:r>
            <a:r>
              <a:rPr lang="pt-br" b="0" kern="1200" dirty="0">
                <a:solidFill>
                  <a:srgbClr val="000000"/>
                </a:solidFill>
                <a:effectLst/>
                <a:ea typeface="+mn-ea"/>
                <a:cs typeface="+mn-cs"/>
              </a:rPr>
              <a:t> ao máximo</a:t>
            </a:r>
            <a:r>
              <a:rPr lang="pt-br" b="0" kern="1200" dirty="0">
                <a:solidFill>
                  <a:schemeClr val="tx1"/>
                </a:solidFill>
                <a:effectLst/>
                <a:ea typeface="+mn-ea"/>
                <a:cs typeface="+mn-cs"/>
              </a:rPr>
              <a:t>. Ao simplificar a API, será </a:t>
            </a:r>
            <a:r>
              <a:rPr lang="pt-br" b="0" kern="1200" dirty="0">
                <a:solidFill>
                  <a:srgbClr val="000000"/>
                </a:solidFill>
                <a:effectLst/>
                <a:ea typeface="+mn-ea"/>
                <a:cs typeface="+mn-cs"/>
              </a:rPr>
              <a:t>mais fácil</a:t>
            </a:r>
            <a:r>
              <a:rPr lang="pt-br" b="0" kern="1200" dirty="0">
                <a:solidFill>
                  <a:schemeClr val="tx1"/>
                </a:solidFill>
                <a:effectLst/>
                <a:ea typeface="+mn-ea"/>
                <a:cs typeface="+mn-cs"/>
              </a:rPr>
              <a:t> mantê-la e alterá-la posteriormente. Como a </a:t>
            </a:r>
            <a:r>
              <a:rPr lang="pt-br" b="0" kern="1200" dirty="0">
                <a:solidFill>
                  <a:srgbClr val="000000"/>
                </a:solidFill>
                <a:effectLst/>
                <a:ea typeface="+mn-ea"/>
                <a:cs typeface="+mn-cs"/>
              </a:rPr>
              <a:t>interface</a:t>
            </a:r>
            <a:r>
              <a:rPr lang="pt-br" b="0" kern="1200" dirty="0">
                <a:solidFill>
                  <a:schemeClr val="tx1"/>
                </a:solidFill>
                <a:effectLst/>
                <a:ea typeface="+mn-ea"/>
                <a:cs typeface="+mn-cs"/>
              </a:rPr>
              <a:t> é muito importante,</a:t>
            </a:r>
            <a:r>
              <a:rPr lang="pt-br" b="0" kern="1200" dirty="0">
                <a:solidFill>
                  <a:srgbClr val="000000"/>
                </a:solidFill>
                <a:effectLst/>
                <a:ea typeface="+mn-ea"/>
                <a:cs typeface="+mn-cs"/>
              </a:rPr>
              <a:t> a escolha</a:t>
            </a:r>
            <a:r>
              <a:rPr lang="pt-br" b="0" kern="1200" dirty="0">
                <a:solidFill>
                  <a:schemeClr val="tx1"/>
                </a:solidFill>
                <a:effectLst/>
                <a:ea typeface="+mn-ea"/>
                <a:cs typeface="+mn-cs"/>
              </a:rPr>
              <a:t> de uma solução unificada para toda</a:t>
            </a:r>
            <a:r>
              <a:rPr lang="pt-br" b="0" kern="1200" dirty="0">
                <a:solidFill>
                  <a:srgbClr val="000000"/>
                </a:solidFill>
                <a:effectLst/>
                <a:ea typeface="+mn-ea"/>
                <a:cs typeface="+mn-cs"/>
              </a:rPr>
              <a:t> a comunicação entre serviços</a:t>
            </a:r>
            <a:r>
              <a:rPr lang="pt-br" b="0" kern="1200" dirty="0">
                <a:solidFill>
                  <a:schemeClr val="tx1"/>
                </a:solidFill>
                <a:effectLst/>
                <a:ea typeface="+mn-ea"/>
                <a:cs typeface="+mn-cs"/>
              </a:rPr>
              <a:t> é tentadora. Evite a integração com </a:t>
            </a:r>
            <a:r>
              <a:rPr lang="pt-br" b="0" kern="1200" dirty="0">
                <a:solidFill>
                  <a:srgbClr val="000000"/>
                </a:solidFill>
                <a:effectLst/>
                <a:ea typeface="+mn-ea"/>
                <a:cs typeface="+mn-cs"/>
              </a:rPr>
              <a:t>middleware </a:t>
            </a:r>
            <a:r>
              <a:rPr lang="pt-br" b="0" kern="1200" dirty="0">
                <a:solidFill>
                  <a:schemeClr val="tx1"/>
                </a:solidFill>
                <a:effectLst/>
                <a:ea typeface="+mn-ea"/>
                <a:cs typeface="+mn-cs"/>
              </a:rPr>
              <a:t>inteligente, controlador e complexo, que forçaria um alto acoplamento.</a:t>
            </a:r>
          </a:p>
          <a:p>
            <a:pPr rtl="0"/>
            <a:endParaRPr lang="en-US" dirty="0"/>
          </a:p>
          <a:p>
            <a:pPr rtl="0"/>
            <a:endParaRPr lang="en-US" dirty="0"/>
          </a:p>
        </p:txBody>
      </p:sp>
    </p:spTree>
    <p:extLst>
      <p:ext uri="{BB962C8B-B14F-4D97-AF65-F5344CB8AC3E}">
        <p14:creationId xmlns:p14="http://schemas.microsoft.com/office/powerpoint/2010/main" val="2913245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73915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sz="1200" dirty="0"/>
          </a:p>
        </p:txBody>
      </p:sp>
    </p:spTree>
    <p:extLst>
      <p:ext uri="{BB962C8B-B14F-4D97-AF65-F5344CB8AC3E}">
        <p14:creationId xmlns:p14="http://schemas.microsoft.com/office/powerpoint/2010/main" val="186271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AWS Lambda é um serviço de computação sem servidor que executa o código em resposta a eventos e gerencia automaticamente os recursos computacionais subjacentes para você. Você pode usar o AWS Lambda para estender outros serviços da AWS com lógica </a:t>
            </a:r>
            <a:r>
              <a:rPr lang="pt-br" dirty="0">
                <a:solidFill>
                  <a:srgbClr val="000000"/>
                </a:solidFill>
              </a:rPr>
              <a:t>personalizada. Você também pode </a:t>
            </a:r>
            <a:r>
              <a:rPr lang="pt-br" dirty="0"/>
              <a:t>criar seus próprios </a:t>
            </a:r>
            <a:r>
              <a:rPr lang="pt-br" dirty="0">
                <a:solidFill>
                  <a:srgbClr val="000000"/>
                </a:solidFill>
              </a:rPr>
              <a:t>serviços de</a:t>
            </a:r>
            <a:r>
              <a:rPr lang="pt-br" dirty="0"/>
              <a:t> back-end</a:t>
            </a:r>
            <a:r>
              <a:rPr lang="pt-br" dirty="0">
                <a:solidFill>
                  <a:srgbClr val="000000"/>
                </a:solidFill>
              </a:rPr>
              <a:t> que operam em escala</a:t>
            </a:r>
            <a:r>
              <a:rPr lang="pt-br" dirty="0"/>
              <a:t>, performance e segurança da AWS. </a:t>
            </a:r>
          </a:p>
          <a:p>
            <a:pPr rtl="0"/>
            <a:endParaRPr lang="en-US" dirty="0">
              <a:solidFill>
                <a:srgbClr val="000000"/>
              </a:solidFill>
            </a:endParaRPr>
          </a:p>
          <a:p>
            <a:pPr rtl="0"/>
            <a:r>
              <a:rPr lang="pt-br" dirty="0">
                <a:solidFill>
                  <a:srgbClr val="000000"/>
                </a:solidFill>
              </a:rPr>
              <a:t>O AWS</a:t>
            </a:r>
            <a:r>
              <a:rPr lang="pt-br" dirty="0"/>
              <a:t> Lambda pode executar código automaticamente </a:t>
            </a:r>
            <a:r>
              <a:rPr lang="pt-br" dirty="0">
                <a:solidFill>
                  <a:srgbClr val="000000"/>
                </a:solidFill>
              </a:rPr>
              <a:t>em resposta a vários eventos, como:</a:t>
            </a:r>
          </a:p>
          <a:p>
            <a:pPr marL="171450" indent="-171450" rtl="0">
              <a:buFont typeface="Arial" panose="020B0604020202020204" pitchFamily="34" charset="0"/>
              <a:buChar char="•"/>
            </a:pPr>
            <a:r>
              <a:rPr lang="pt-br" dirty="0">
                <a:solidFill>
                  <a:srgbClr val="000000"/>
                </a:solidFill>
              </a:rPr>
              <a:t>Solicitações HTTP por meio do Amazon API Gateway</a:t>
            </a:r>
          </a:p>
          <a:p>
            <a:pPr marL="171450" indent="-171450" rtl="0">
              <a:buFont typeface="Arial" panose="020B0604020202020204" pitchFamily="34" charset="0"/>
              <a:buChar char="•"/>
            </a:pPr>
            <a:r>
              <a:rPr lang="pt-br" dirty="0">
                <a:solidFill>
                  <a:srgbClr val="000000"/>
                </a:solidFill>
              </a:rPr>
              <a:t>Modificações em objetos nos buckets do Amazon S3</a:t>
            </a:r>
          </a:p>
          <a:p>
            <a:pPr marL="171450" indent="-171450" rtl="0">
              <a:buFont typeface="Arial" panose="020B0604020202020204" pitchFamily="34" charset="0"/>
              <a:buChar char="•"/>
            </a:pPr>
            <a:r>
              <a:rPr lang="pt-br" dirty="0">
                <a:solidFill>
                  <a:srgbClr val="000000"/>
                </a:solidFill>
              </a:rPr>
              <a:t>Atualizações de tabela no Amazon DynamoDB</a:t>
            </a:r>
          </a:p>
          <a:p>
            <a:pPr marL="171450" indent="-171450" rtl="0">
              <a:buFont typeface="Arial" panose="020B0604020202020204" pitchFamily="34" charset="0"/>
              <a:buChar char="•"/>
            </a:pPr>
            <a:r>
              <a:rPr lang="pt-br" dirty="0">
                <a:solidFill>
                  <a:srgbClr val="000000"/>
                </a:solidFill>
              </a:rPr>
              <a:t>Transições de estado nas AWS Step Functions</a:t>
            </a:r>
            <a:endParaRPr lang="en-US" dirty="0"/>
          </a:p>
        </p:txBody>
      </p:sp>
    </p:spTree>
    <p:extLst>
      <p:ext uri="{BB962C8B-B14F-4D97-AF65-F5344CB8AC3E}">
        <p14:creationId xmlns:p14="http://schemas.microsoft.com/office/powerpoint/2010/main" val="3141126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a:solidFill>
                  <a:schemeClr val="tx1"/>
                </a:solidFill>
                <a:effectLst/>
                <a:latin typeface="+mn-lt"/>
                <a:ea typeface="+mn-ea"/>
                <a:cs typeface="+mn-cs"/>
              </a:rPr>
              <a:t>A arquitetura de microsserviços é uma abordagem de projeto para a criação de uma</a:t>
            </a:r>
            <a:r>
              <a:rPr lang="pt-br" sz="1200" b="0" i="0" kern="1200">
                <a:solidFill>
                  <a:srgbClr val="000000"/>
                </a:solidFill>
                <a:effectLst/>
                <a:latin typeface="+mn-lt"/>
                <a:ea typeface="+mn-ea"/>
                <a:cs typeface="+mn-cs"/>
              </a:rPr>
              <a:t> aplicação única</a:t>
            </a:r>
            <a:r>
              <a:rPr lang="pt-br" sz="1200" b="0" i="0" kern="1200">
                <a:solidFill>
                  <a:schemeClr val="tx1"/>
                </a:solidFill>
                <a:effectLst/>
                <a:latin typeface="+mn-lt"/>
                <a:ea typeface="+mn-ea"/>
                <a:cs typeface="+mn-cs"/>
              </a:rPr>
              <a:t> como um conjunto de pequenos serviços. Cada serviço é executado em seu próprio processo e se comunica com outros serviços por meio de uma interface bem definida usando um mecanismo leve, geralmente uma interface de programação de aplicações (API) baseada em HTTP. </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pt-br" sz="1200" b="0" i="0" kern="1200">
                <a:solidFill>
                  <a:schemeClr val="tx1"/>
                </a:solidFill>
                <a:effectLst/>
                <a:latin typeface="+mn-lt"/>
                <a:ea typeface="+mn-ea"/>
                <a:cs typeface="+mn-cs"/>
              </a:rPr>
              <a:t>Os microsserviços são criados com base em recursos empresariais – e cada serviço tem uma única finalidade. Você pode usar estruturas ou linguagens de programação diferentes para escrever os microsserviços e implantá-los de forma independente, como um único serviço ou um grupo de serviços.</a:t>
            </a:r>
            <a:endParaRPr lang="en-US" b="0" baseline="0" dirty="0"/>
          </a:p>
        </p:txBody>
      </p:sp>
    </p:spTree>
    <p:extLst>
      <p:ext uri="{BB962C8B-B14F-4D97-AF65-F5344CB8AC3E}">
        <p14:creationId xmlns:p14="http://schemas.microsoft.com/office/powerpoint/2010/main" val="3630583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kern="1200">
                <a:solidFill>
                  <a:schemeClr val="tx1"/>
                </a:solidFill>
                <a:effectLst/>
                <a:latin typeface="+mn-lt"/>
                <a:ea typeface="+mn-ea"/>
                <a:cs typeface="+mn-cs"/>
              </a:rPr>
              <a:t>Na maioria das vezes, o termo sem servidor é uma referência à </a:t>
            </a:r>
            <a:r>
              <a:rPr lang="pt-br" sz="1200" kern="1200">
                <a:solidFill>
                  <a:srgbClr val="000000"/>
                </a:solidFill>
                <a:effectLst/>
                <a:latin typeface="+mn-lt"/>
                <a:ea typeface="+mn-ea"/>
                <a:cs typeface="+mn-cs"/>
              </a:rPr>
              <a:t>aplicações sem servidor</a:t>
            </a:r>
            <a:r>
              <a:rPr lang="pt-br" sz="1200" kern="1200">
                <a:solidFill>
                  <a:schemeClr val="tx1"/>
                </a:solidFill>
                <a:effectLst/>
                <a:latin typeface="+mn-lt"/>
                <a:ea typeface="+mn-ea"/>
                <a:cs typeface="+mn-cs"/>
              </a:rPr>
              <a:t>. </a:t>
            </a:r>
            <a:r>
              <a:rPr lang="pt-br" sz="1200" kern="1200">
                <a:solidFill>
                  <a:srgbClr val="000000"/>
                </a:solidFill>
                <a:effectLst/>
                <a:latin typeface="+mn-lt"/>
                <a:ea typeface="+mn-ea"/>
                <a:cs typeface="+mn-cs"/>
              </a:rPr>
              <a:t>As aplicações</a:t>
            </a:r>
            <a:r>
              <a:rPr lang="pt-br" sz="1200" kern="1200">
                <a:solidFill>
                  <a:schemeClr val="tx1"/>
                </a:solidFill>
                <a:effectLst/>
                <a:latin typeface="+mn-lt"/>
                <a:ea typeface="+mn-ea"/>
                <a:cs typeface="+mn-cs"/>
              </a:rPr>
              <a:t> sem servidor não exigem que você provisione ou gerencie nenhum servidor. Você pode se concentrar no produto e na lógica de negócios essenciais, sem se preocupar com responsabilidades, tais como controle de acesso ao sistema operacional (SO), aplicação de patches ao SO, provisionamento, dimensionamento correto, escalabilidade e disponibilidade. Ao criar uma </a:t>
            </a:r>
            <a:r>
              <a:rPr lang="pt-br" sz="1200" kern="1200">
                <a:solidFill>
                  <a:srgbClr val="000000"/>
                </a:solidFill>
                <a:effectLst/>
                <a:latin typeface="+mn-lt"/>
                <a:ea typeface="+mn-ea"/>
                <a:cs typeface="+mn-cs"/>
              </a:rPr>
              <a:t>aplicação</a:t>
            </a:r>
            <a:r>
              <a:rPr lang="pt-br" sz="1200" kern="1200">
                <a:solidFill>
                  <a:schemeClr val="tx1"/>
                </a:solidFill>
                <a:effectLst/>
                <a:latin typeface="+mn-lt"/>
                <a:ea typeface="+mn-ea"/>
                <a:cs typeface="+mn-cs"/>
              </a:rPr>
              <a:t> em uma plataforma sem servidor, a plataforma gerencia essas responsabilidades para você.</a:t>
            </a:r>
          </a:p>
        </p:txBody>
      </p:sp>
    </p:spTree>
    <p:extLst>
      <p:ext uri="{BB962C8B-B14F-4D97-AF65-F5344CB8AC3E}">
        <p14:creationId xmlns:p14="http://schemas.microsoft.com/office/powerpoint/2010/main" val="220602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86042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763009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Os datacenters da AWS são criados em clusters em várias regiões globais. Os datacenters </a:t>
            </a:r>
            <a:r>
              <a:rPr lang="pt-br">
                <a:solidFill>
                  <a:srgbClr val="000000"/>
                </a:solidFill>
              </a:rPr>
              <a:t>muito grandes</a:t>
            </a:r>
            <a:r>
              <a:rPr lang="pt-br"/>
              <a:t> não são desejáveis. Todos os datacenters são online e atendem aos clientes. </a:t>
            </a:r>
            <a:r>
              <a:rPr lang="pt-br">
                <a:solidFill>
                  <a:srgbClr val="000000"/>
                </a:solidFill>
              </a:rPr>
              <a:t>Em caso de falha</a:t>
            </a:r>
            <a:r>
              <a:rPr lang="pt-br"/>
              <a:t>, processos automatizados desviam o tráfego de dados do cliente da</a:t>
            </a:r>
            <a:r>
              <a:rPr lang="pt-br">
                <a:solidFill>
                  <a:srgbClr val="000000"/>
                </a:solidFill>
              </a:rPr>
              <a:t> área afetada</a:t>
            </a:r>
            <a:r>
              <a:rPr lang="pt-br"/>
              <a:t>. </a:t>
            </a:r>
            <a:r>
              <a:rPr lang="pt-br">
                <a:solidFill>
                  <a:srgbClr val="000000"/>
                </a:solidFill>
              </a:rPr>
              <a:t>As aplicações</a:t>
            </a:r>
            <a:r>
              <a:rPr lang="pt-br"/>
              <a:t> </a:t>
            </a:r>
            <a:r>
              <a:rPr lang="pt-br">
                <a:solidFill>
                  <a:srgbClr val="000000"/>
                </a:solidFill>
              </a:rPr>
              <a:t>essenciais</a:t>
            </a:r>
            <a:r>
              <a:rPr lang="pt-br"/>
              <a:t> são implantadas em uma configuração N+1. Dessa forma, se um datacenter falhar, há capacidade suficiente disponível para </a:t>
            </a:r>
            <a:r>
              <a:rPr lang="pt-br">
                <a:solidFill>
                  <a:srgbClr val="000000"/>
                </a:solidFill>
              </a:rPr>
              <a:t>balancear a carga </a:t>
            </a:r>
            <a:r>
              <a:rPr lang="pt-br"/>
              <a:t>do tráfego para os </a:t>
            </a:r>
            <a:r>
              <a:rPr lang="pt-br">
                <a:solidFill>
                  <a:srgbClr val="000000"/>
                </a:solidFill>
              </a:rPr>
              <a:t>locais</a:t>
            </a:r>
            <a:r>
              <a:rPr lang="pt-br"/>
              <a:t>restantes.</a:t>
            </a:r>
          </a:p>
          <a:p>
            <a:pPr rtl="0"/>
            <a:endParaRPr lang="en-US" baseline="0" dirty="0"/>
          </a:p>
        </p:txBody>
      </p:sp>
    </p:spTree>
    <p:extLst>
      <p:ext uri="{BB962C8B-B14F-4D97-AF65-F5344CB8AC3E}">
        <p14:creationId xmlns:p14="http://schemas.microsoft.com/office/powerpoint/2010/main" val="1653415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2618"/>
          </a:xfrm>
        </p:spPr>
        <p:txBody>
          <a:bodyPr rtlCol="0"/>
          <a:lstStyle/>
          <a:p>
            <a:pPr rtl="0">
              <a:spcAft>
                <a:spcPts val="600"/>
              </a:spcAft>
            </a:pPr>
            <a:r>
              <a:rPr lang="pt-br" dirty="0"/>
              <a:t>As regiões da AWS são localizações geográficas que contêm várias zonas de disponibilidade (AZs). </a:t>
            </a:r>
            <a:endParaRPr lang="en-US" sz="1200" kern="1200" baseline="0" dirty="0">
              <a:solidFill>
                <a:schemeClr val="tx1"/>
              </a:solidFill>
              <a:effectLs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pt-br" sz="1200" kern="1200" dirty="0">
                <a:solidFill>
                  <a:schemeClr val="tx1"/>
                </a:solidFill>
                <a:effectLst/>
              </a:rPr>
              <a:t>As zonas de disponibilidade consistem em</a:t>
            </a:r>
            <a:r>
              <a:rPr lang="pt-br" sz="1200" b="0" kern="1200" dirty="0">
                <a:solidFill>
                  <a:schemeClr val="tx1"/>
                </a:solidFill>
                <a:effectLst/>
              </a:rPr>
              <a:t> datacenters agrupados em clusters em uma região. Cada zona de disponibilidade é </a:t>
            </a:r>
            <a:r>
              <a:rPr lang="pt-br" sz="1200" b="0" kern="1200" dirty="0">
                <a:solidFill>
                  <a:srgbClr val="000000"/>
                </a:solidFill>
                <a:effectLst/>
              </a:rPr>
              <a:t>isolada</a:t>
            </a:r>
            <a:r>
              <a:rPr lang="pt-br" sz="1200" b="0" kern="1200" dirty="0">
                <a:solidFill>
                  <a:schemeClr val="tx1"/>
                </a:solidFill>
                <a:effectLst/>
              </a:rPr>
              <a:t> das falhas em outras zonas de disponibilidade. Cada </a:t>
            </a:r>
            <a:r>
              <a:rPr lang="pt-br" b="0" dirty="0"/>
              <a:t>zona de disponibilidade é isolada, mas as zonas de uma</a:t>
            </a:r>
            <a:r>
              <a:rPr lang="pt-br" dirty="0"/>
              <a:t> região</a:t>
            </a:r>
            <a:r>
              <a:rPr lang="pt-br" b="0" dirty="0"/>
              <a:t> são conectadas por meio de links de baixa latência. Onde desastres naturais ou falhas geológicas são uma constantes, a AWS isola essas zonas de disponibilidade para que </a:t>
            </a:r>
            <a:r>
              <a:rPr lang="pt-br" dirty="0"/>
              <a:t>não sejam facilmente afetadas ao mesmo tempo. Por exemplo, em locais onde terremotos são um problema, a AWS não cria duas zonas de disponibilidade na mesma linha de falha geológica. </a:t>
            </a:r>
            <a:r>
              <a:rPr lang="en-US" dirty="0"/>
              <a:t/>
            </a:r>
            <a:br>
              <a:rPr lang="en-US" dirty="0"/>
            </a:br>
            <a:endParaRPr lang="en-US" dirty="0"/>
          </a:p>
          <a:p>
            <a:pPr lvl="0" defTabSz="914400" rtl="0">
              <a:spcAft>
                <a:spcPts val="600"/>
              </a:spcAft>
              <a:defRPr/>
            </a:pPr>
            <a:r>
              <a:rPr lang="pt-br" dirty="0"/>
              <a:t>Ao</a:t>
            </a:r>
            <a:r>
              <a:rPr lang="pt-br" dirty="0">
                <a:solidFill>
                  <a:srgbClr val="000000"/>
                </a:solidFill>
              </a:rPr>
              <a:t> executar</a:t>
            </a:r>
            <a:r>
              <a:rPr lang="pt-br" dirty="0"/>
              <a:t> uma instância, você pode </a:t>
            </a:r>
            <a:r>
              <a:rPr lang="pt-br" dirty="0">
                <a:solidFill>
                  <a:srgbClr val="000000"/>
                </a:solidFill>
              </a:rPr>
              <a:t>selecionar</a:t>
            </a:r>
            <a:r>
              <a:rPr lang="pt-br" dirty="0"/>
              <a:t> uma zona de disponibilidade ou deixar a AWS</a:t>
            </a:r>
            <a:r>
              <a:rPr lang="pt-br" dirty="0">
                <a:solidFill>
                  <a:srgbClr val="000000"/>
                </a:solidFill>
              </a:rPr>
              <a:t> escolher</a:t>
            </a:r>
            <a:r>
              <a:rPr lang="pt-br" dirty="0"/>
              <a:t> uma para você. Caso distribua suas instâncias em várias zonas de disponibilidade e uma instância falhar, você poderá projetar sua </a:t>
            </a:r>
            <a:r>
              <a:rPr lang="pt-br" dirty="0">
                <a:solidFill>
                  <a:srgbClr val="000000"/>
                </a:solidFill>
              </a:rPr>
              <a:t>aplicação</a:t>
            </a:r>
            <a:r>
              <a:rPr lang="pt-br" dirty="0"/>
              <a:t> para que uma instância em outra zona possa processar solicitações. O provisionamento de recursos computacionais em várias zonas de disponibilidade é altamente recomendado pela AWS. Se você tiver várias instâncias, poderá executá-las em mais de uma zona de disponibilidade e obter </a:t>
            </a:r>
            <a:r>
              <a:rPr lang="pt-br" dirty="0">
                <a:solidFill>
                  <a:srgbClr val="000000"/>
                </a:solidFill>
              </a:rPr>
              <a:t>redundância adicional</a:t>
            </a:r>
            <a:r>
              <a:rPr lang="pt-br" dirty="0"/>
              <a:t>. Se uma </a:t>
            </a:r>
            <a:r>
              <a:rPr lang="pt-br" dirty="0">
                <a:solidFill>
                  <a:srgbClr val="000000"/>
                </a:solidFill>
              </a:rPr>
              <a:t>única </a:t>
            </a:r>
            <a:r>
              <a:rPr lang="pt-br" dirty="0"/>
              <a:t>zona de disponibilidade tiver um problema, todos os ativos na segunda zona de disponibilidade </a:t>
            </a:r>
            <a:r>
              <a:rPr lang="pt-br" dirty="0">
                <a:solidFill>
                  <a:srgbClr val="000000"/>
                </a:solidFill>
              </a:rPr>
              <a:t>não serão </a:t>
            </a:r>
            <a:r>
              <a:rPr lang="pt-br" dirty="0"/>
              <a:t>afetados.</a:t>
            </a:r>
            <a:r>
              <a:rPr lang="pt-br" sz="1200" b="1" kern="1200" dirty="0">
                <a:solidFill>
                  <a:schemeClr val="tx1"/>
                </a:solidFill>
                <a:effectLst/>
                <a:latin typeface="+mn-lt"/>
                <a:ea typeface="+mn-ea"/>
                <a:cs typeface="+mn-cs"/>
              </a:rPr>
              <a:t> </a:t>
            </a:r>
            <a:endParaRPr lang="en-US" kern="1200" dirty="0">
              <a:solidFill>
                <a:schemeClr val="tx1"/>
              </a:solidFill>
              <a:effectLst/>
            </a:endParaRPr>
          </a:p>
          <a:p>
            <a:pPr rtl="0"/>
            <a:r>
              <a:rPr lang="pt-br" kern="1200" dirty="0">
                <a:solidFill>
                  <a:schemeClr val="tx1"/>
                </a:solidFill>
                <a:effectLst/>
              </a:rPr>
              <a:t>Os datacenters da AWS são organizados em zonas de disponibilidade (AZs). Cada zona de disponibilidade consiste em um ou mais datacenters, com algumas zonas de disponibilidade tendo até seis datacenters. No entanto, nenhum datacenter pode fazer parte de duas zonas de disponibilidade.</a:t>
            </a:r>
          </a:p>
          <a:p>
            <a:pPr rtl="0"/>
            <a:endParaRPr lang="en-US" kern="1200" dirty="0">
              <a:solidFill>
                <a:schemeClr val="tx1"/>
              </a:solidFill>
              <a:effectLst/>
            </a:endParaRPr>
          </a:p>
          <a:p>
            <a:pPr rtl="0"/>
            <a:r>
              <a:rPr lang="pt-br" dirty="0"/>
              <a:t>Cada zona de disponibilidade é projetada como uma zona de falha</a:t>
            </a:r>
            <a:r>
              <a:rPr lang="pt-br" dirty="0">
                <a:solidFill>
                  <a:srgbClr val="000000"/>
                </a:solidFill>
              </a:rPr>
              <a:t> independente</a:t>
            </a:r>
            <a:r>
              <a:rPr lang="pt-br" dirty="0"/>
              <a:t>. Isso significa que as zonas de disponibilidade estão fisicamente separadas dentro de uma região metropolitana e estão localizadas em planícies de baixo risco de inundação (a categorização de zonas de inundação específicas varia de acordo com a região). Além de fontes de alimentação </a:t>
            </a:r>
            <a:r>
              <a:rPr lang="pt-br" dirty="0">
                <a:solidFill>
                  <a:srgbClr val="000000"/>
                </a:solidFill>
              </a:rPr>
              <a:t>ininterrupta</a:t>
            </a:r>
            <a:r>
              <a:rPr lang="pt-br" dirty="0"/>
              <a:t> distintas e instalações locais de geração de energia como backup, elas são geralmente alimentadas por grades diferentes de concessionárias independentes para reduzir ainda mais os pontos únicos de falha. As zonas de disponibilidade são todas conectadas de forma redundante a vários provedores de trânsito de nível 1.</a:t>
            </a:r>
          </a:p>
          <a:p>
            <a:pPr rtl="0"/>
            <a:endParaRPr lang="en-US" kern="1200" dirty="0">
              <a:solidFill>
                <a:schemeClr val="tx1"/>
              </a:solidFill>
              <a:effectLst/>
            </a:endParaRPr>
          </a:p>
          <a:p>
            <a:pPr rtl="0"/>
            <a:r>
              <a:rPr lang="pt-br" kern="1200" dirty="0">
                <a:solidFill>
                  <a:schemeClr val="tx1"/>
                </a:solidFill>
                <a:effectLst/>
              </a:rPr>
              <a:t>Você é responsável por</a:t>
            </a:r>
            <a:r>
              <a:rPr lang="pt-br" kern="1200" dirty="0">
                <a:solidFill>
                  <a:srgbClr val="000000"/>
                </a:solidFill>
                <a:effectLst/>
              </a:rPr>
              <a:t> escolher </a:t>
            </a:r>
            <a:r>
              <a:rPr lang="pt-br" kern="1200" dirty="0">
                <a:solidFill>
                  <a:schemeClr val="tx1"/>
                </a:solidFill>
                <a:effectLst/>
              </a:rPr>
              <a:t>as zonas de disponibilidade onde os sistemas</a:t>
            </a:r>
            <a:r>
              <a:rPr lang="pt-br" kern="1200" dirty="0">
                <a:solidFill>
                  <a:srgbClr val="000000"/>
                </a:solidFill>
                <a:effectLst/>
              </a:rPr>
              <a:t> residirão</a:t>
            </a:r>
            <a:r>
              <a:rPr lang="pt-br" kern="1200" dirty="0">
                <a:solidFill>
                  <a:schemeClr val="tx1"/>
                </a:solidFill>
                <a:effectLst/>
              </a:rPr>
              <a:t>. Os sistemas podem abranger várias zonas de disponibilidade. </a:t>
            </a:r>
            <a:r>
              <a:rPr lang="pt-br" kern="1200" dirty="0">
                <a:solidFill>
                  <a:srgbClr val="000000"/>
                </a:solidFill>
                <a:effectLst/>
              </a:rPr>
              <a:t>Projete</a:t>
            </a:r>
            <a:r>
              <a:rPr lang="pt-br" kern="1200" dirty="0">
                <a:solidFill>
                  <a:schemeClr val="tx1"/>
                </a:solidFill>
                <a:effectLst/>
              </a:rPr>
              <a:t> os sistemas para sobreviver a uma falha temporária ou prolongada de uma zona de disponibilidade</a:t>
            </a:r>
            <a:r>
              <a:rPr lang="pt-br" dirty="0">
                <a:solidFill>
                  <a:srgbClr val="000000"/>
                </a:solidFill>
              </a:rPr>
              <a:t>se</a:t>
            </a:r>
            <a:r>
              <a:rPr lang="pt-br" dirty="0"/>
              <a:t> causada</a:t>
            </a:r>
            <a:r>
              <a:rPr lang="pt-br" kern="1200" dirty="0">
                <a:solidFill>
                  <a:schemeClr val="tx1"/>
                </a:solidFill>
                <a:effectLst/>
              </a:rPr>
              <a:t> por um </a:t>
            </a:r>
            <a:r>
              <a:rPr lang="pt-br" dirty="0"/>
              <a:t>desastre</a:t>
            </a:r>
            <a:r>
              <a:rPr lang="pt-br" kern="1200" dirty="0">
                <a:solidFill>
                  <a:schemeClr val="tx1"/>
                </a:solidFill>
                <a:effectLst/>
              </a:rPr>
              <a:t>. A distribuição de </a:t>
            </a:r>
            <a:r>
              <a:rPr lang="pt-br" kern="1200" dirty="0">
                <a:solidFill>
                  <a:srgbClr val="000000"/>
                </a:solidFill>
                <a:effectLst/>
              </a:rPr>
              <a:t>aplicações</a:t>
            </a:r>
            <a:r>
              <a:rPr lang="pt-br" kern="1200" dirty="0">
                <a:solidFill>
                  <a:schemeClr val="tx1"/>
                </a:solidFill>
                <a:effectLst/>
              </a:rPr>
              <a:t> por várias zonas de disponibilidade</a:t>
            </a:r>
            <a:r>
              <a:rPr lang="pt-br" dirty="0">
                <a:solidFill>
                  <a:srgbClr val="000000"/>
                </a:solidFill>
              </a:rPr>
              <a:t> permite </a:t>
            </a:r>
            <a:r>
              <a:rPr lang="pt-br" dirty="0"/>
              <a:t>que eles </a:t>
            </a:r>
            <a:r>
              <a:rPr lang="pt-br" kern="1200" dirty="0">
                <a:solidFill>
                  <a:schemeClr val="tx1"/>
                </a:solidFill>
                <a:effectLst/>
              </a:rPr>
              <a:t>mantenham a resiliência na maioria das </a:t>
            </a:r>
            <a:r>
              <a:rPr lang="pt-br" dirty="0"/>
              <a:t>situações </a:t>
            </a:r>
            <a:r>
              <a:rPr lang="pt-br" kern="1200" dirty="0">
                <a:solidFill>
                  <a:schemeClr val="tx1"/>
                </a:solidFill>
                <a:effectLst/>
              </a:rPr>
              <a:t>de falha, incluindo desastres naturais ou falhas no sistema.</a:t>
            </a:r>
          </a:p>
          <a:p>
            <a:pPr rtl="0">
              <a:spcAft>
                <a:spcPts val="600"/>
              </a:spcAft>
            </a:pPr>
            <a:endParaRPr lang="en-US" dirty="0"/>
          </a:p>
          <a:p>
            <a:pPr rtl="0">
              <a:spcAft>
                <a:spcPts val="600"/>
              </a:spcAft>
            </a:pPr>
            <a:r>
              <a:rPr lang="pt-br" dirty="0"/>
              <a:t>Para obter mais informações, consulte: </a:t>
            </a:r>
          </a:p>
          <a:p>
            <a:pPr marL="171425" indent="-171425" rtl="0">
              <a:spcAft>
                <a:spcPts val="600"/>
              </a:spcAft>
              <a:buFont typeface="Arial" panose="020B0604020202020204" pitchFamily="34" charset="0"/>
              <a:buChar char="•"/>
            </a:pPr>
            <a:r>
              <a:rPr lang="pt-br" dirty="0">
                <a:hlinkClick r:id="rId3"/>
              </a:rPr>
              <a:t>http://aws.amazon.com/about-aws/global-infrastructure/regional-product-services/</a:t>
            </a:r>
            <a:endParaRPr lang="en-US" dirty="0"/>
          </a:p>
          <a:p>
            <a:pPr marL="171425" indent="-171425" rtl="0">
              <a:spcAft>
                <a:spcPts val="600"/>
              </a:spcAft>
              <a:buFont typeface="Arial" panose="020B0604020202020204" pitchFamily="34" charset="0"/>
              <a:buChar char="•"/>
            </a:pPr>
            <a:r>
              <a:rPr lang="pt-br" dirty="0">
                <a:hlinkClick r:id="rId4"/>
              </a:rPr>
              <a:t>http://docs.aws.amazon.com/AWSEC2/latest/UserGuide/using-regions-availability-zones.html</a:t>
            </a:r>
            <a:r>
              <a:rPr lang="pt-br" dirty="0"/>
              <a:t> </a:t>
            </a:r>
          </a:p>
          <a:p>
            <a:pPr marL="171425" indent="-171425" rtl="0">
              <a:spcAft>
                <a:spcPts val="600"/>
              </a:spcAft>
              <a:buFont typeface="Arial" panose="020B0604020202020204" pitchFamily="34" charset="0"/>
              <a:buChar char="•"/>
            </a:pPr>
            <a:r>
              <a:rPr lang="pt-br" dirty="0">
                <a:hlinkClick r:id="rId5"/>
              </a:rPr>
              <a:t>https://www.amazonaws.cn/en/</a:t>
            </a:r>
            <a:endParaRPr lang="en-US" dirty="0"/>
          </a:p>
          <a:p>
            <a:pPr rtl="0"/>
            <a:endParaRPr lang="en-US" kern="1200" dirty="0">
              <a:solidFill>
                <a:schemeClr val="tx1"/>
              </a:solidFill>
              <a:effectLst/>
            </a:endParaRPr>
          </a:p>
        </p:txBody>
      </p:sp>
    </p:spTree>
    <p:extLst>
      <p:ext uri="{BB962C8B-B14F-4D97-AF65-F5344CB8AC3E}">
        <p14:creationId xmlns:p14="http://schemas.microsoft.com/office/powerpoint/2010/main" val="1979961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eaLnBrk="1" hangingPunct="1">
              <a:spcBef>
                <a:spcPct val="0"/>
              </a:spcBef>
              <a:spcAft>
                <a:spcPts val="600"/>
              </a:spcAft>
            </a:pPr>
            <a:r>
              <a:rPr lang="pt-br" dirty="0"/>
              <a:t>A AWS está constantemente expandindo sua infraestrutura global para ajudar os clientes</a:t>
            </a:r>
            <a:r>
              <a:rPr lang="pt-br" dirty="0">
                <a:solidFill>
                  <a:srgbClr val="000000"/>
                </a:solidFill>
              </a:rPr>
              <a:t> a obter menor latência e taxa de transferência mais alta. Essa expansão é </a:t>
            </a:r>
            <a:r>
              <a:rPr lang="pt-br" dirty="0"/>
              <a:t>para </a:t>
            </a:r>
            <a:r>
              <a:rPr lang="pt-br" dirty="0">
                <a:solidFill>
                  <a:srgbClr val="000000"/>
                </a:solidFill>
              </a:rPr>
              <a:t>garantir</a:t>
            </a:r>
            <a:r>
              <a:rPr lang="pt-br" dirty="0"/>
              <a:t> que seus dados residam apenas na região especificada da AWS. À medida que você e todos os clientes expandirem seus negócios, a AWS </a:t>
            </a:r>
            <a:r>
              <a:rPr lang="pt-br" dirty="0">
                <a:solidFill>
                  <a:srgbClr val="000000"/>
                </a:solidFill>
              </a:rPr>
              <a:t>continuará</a:t>
            </a:r>
            <a:r>
              <a:rPr lang="pt-br" dirty="0"/>
              <a:t> a fornecer uma infraestrutura que atenda aos seus requisitos globais.</a:t>
            </a:r>
          </a:p>
          <a:p>
            <a:pPr rtl="0" eaLnBrk="1" hangingPunct="1">
              <a:spcBef>
                <a:spcPct val="0"/>
              </a:spcBef>
              <a:spcAft>
                <a:spcPts val="600"/>
              </a:spcAft>
            </a:pPr>
            <a:r>
              <a:rPr lang="pt-br" dirty="0">
                <a:solidFill>
                  <a:srgbClr val="000000"/>
                </a:solidFill>
              </a:rPr>
              <a:t>A</a:t>
            </a:r>
            <a:r>
              <a:rPr lang="pt-br" dirty="0"/>
              <a:t> região AWS GovCloud (EUA) é uma região isolada projetada para </a:t>
            </a:r>
            <a:r>
              <a:rPr lang="pt-br" dirty="0">
                <a:solidFill>
                  <a:srgbClr val="000000"/>
                </a:solidFill>
              </a:rPr>
              <a:t>permitir </a:t>
            </a:r>
            <a:r>
              <a:rPr lang="pt-br" dirty="0"/>
              <a:t>que clientes e órgãos governamentais dos EUA transfiram cargas de trabalho confidenciais para a nuvem, cumprindo seus requisitos específicos de regulamentações e </a:t>
            </a:r>
            <a:r>
              <a:rPr lang="pt-br" dirty="0">
                <a:solidFill>
                  <a:srgbClr val="000000"/>
                </a:solidFill>
              </a:rPr>
              <a:t>de conformidade</a:t>
            </a:r>
            <a:r>
              <a:rPr lang="pt-br" dirty="0"/>
              <a:t>. </a:t>
            </a:r>
            <a:r>
              <a:rPr lang="pt-br" dirty="0">
                <a:solidFill>
                  <a:srgbClr val="000000"/>
                </a:solidFill>
              </a:rPr>
              <a:t>Os produtos e serviços da AWS</a:t>
            </a:r>
            <a:r>
              <a:rPr lang="pt-br" dirty="0"/>
              <a:t> estão disponíveis por região. Portanto, pode ser que nem todas as regiões estejam disponíveis para um determinado serviço. </a:t>
            </a:r>
          </a:p>
          <a:p>
            <a:pPr defTabSz="457133" rtl="0">
              <a:spcBef>
                <a:spcPct val="0"/>
              </a:spcBef>
              <a:spcAft>
                <a:spcPts val="600"/>
              </a:spcAft>
              <a:defRPr/>
            </a:pPr>
            <a:r>
              <a:rPr lang="pt-br" dirty="0">
                <a:solidFill>
                  <a:srgbClr val="000000"/>
                </a:solidFill>
              </a:rPr>
              <a:t>Você</a:t>
            </a:r>
            <a:r>
              <a:rPr lang="pt-br" dirty="0"/>
              <a:t> pode executar</a:t>
            </a:r>
            <a:r>
              <a:rPr lang="pt-br" dirty="0">
                <a:solidFill>
                  <a:srgbClr val="000000"/>
                </a:solidFill>
              </a:rPr>
              <a:t> aplicações</a:t>
            </a:r>
            <a:r>
              <a:rPr lang="pt-br" dirty="0"/>
              <a:t> e cargas de trabalho de uma região para reduzir</a:t>
            </a:r>
            <a:r>
              <a:rPr lang="pt-br" dirty="0">
                <a:solidFill>
                  <a:srgbClr val="000000"/>
                </a:solidFill>
              </a:rPr>
              <a:t> a latência</a:t>
            </a:r>
            <a:r>
              <a:rPr lang="pt-br" dirty="0"/>
              <a:t> para</a:t>
            </a:r>
            <a:r>
              <a:rPr lang="pt-br" dirty="0">
                <a:solidFill>
                  <a:srgbClr val="000000"/>
                </a:solidFill>
              </a:rPr>
              <a:t> os usuários finais. Você pode fazer isso ao evitar despesas iniciais, compromissos a longo prazo e desafios de escalabilidade associados à manutenção e operação de uma infraestrutura global</a:t>
            </a:r>
            <a:r>
              <a:rPr lang="pt-br" dirty="0"/>
              <a:t>. </a:t>
            </a:r>
          </a:p>
          <a:p>
            <a:pPr defTabSz="457133" rtl="0">
              <a:spcBef>
                <a:spcPct val="0"/>
              </a:spcBef>
              <a:spcAft>
                <a:spcPts val="600"/>
              </a:spcAft>
              <a:defRPr/>
            </a:pPr>
            <a:r>
              <a:rPr lang="pt-br" dirty="0"/>
              <a:t>Para obter mais informações, consulte </a:t>
            </a:r>
            <a:r>
              <a:rPr lang="pt-br" dirty="0">
                <a:hlinkClick r:id="rId3"/>
              </a:rPr>
              <a:t>http://aws.amazon.com/about-aws/global-infrastructure/</a:t>
            </a:r>
            <a:r>
              <a:rPr lang="pt-br" dirty="0"/>
              <a:t>.</a:t>
            </a:r>
          </a:p>
        </p:txBody>
      </p:sp>
    </p:spTree>
    <p:extLst>
      <p:ext uri="{BB962C8B-B14F-4D97-AF65-F5344CB8AC3E}">
        <p14:creationId xmlns:p14="http://schemas.microsoft.com/office/powerpoint/2010/main" val="803747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solidFill>
                <a:srgbClr val="000000"/>
              </a:solidFill>
            </a:endParaRPr>
          </a:p>
          <a:p>
            <a:pPr rtl="0"/>
            <a:r>
              <a:rPr lang="pt-br" dirty="0">
                <a:solidFill>
                  <a:srgbClr val="000000"/>
                </a:solidFill>
              </a:rPr>
              <a:t>Determine a região certa da AWS para serviços, aplicações e dados com base nesses fatores </a:t>
            </a:r>
            <a:endParaRPr lang="en-US" sz="1200" dirty="0">
              <a:latin typeface="+mn-lt"/>
            </a:endParaRPr>
          </a:p>
          <a:p>
            <a:pPr marL="171450" indent="-171450" rtl="0">
              <a:buFont typeface="Arial" panose="020B0604020202020204" pitchFamily="34" charset="0"/>
              <a:buChar char="•"/>
            </a:pPr>
            <a:r>
              <a:rPr lang="pt-br" sz="1200" b="1" dirty="0">
                <a:latin typeface="+mn-lt"/>
              </a:rPr>
              <a:t>Governança de dados </a:t>
            </a:r>
            <a:r>
              <a:rPr lang="pt-br" dirty="0"/>
              <a:t>—</a:t>
            </a:r>
            <a:r>
              <a:rPr lang="pt-br" sz="1200" dirty="0">
                <a:latin typeface="+mn-lt"/>
              </a:rPr>
              <a:t> As leis locais podem </a:t>
            </a:r>
            <a:r>
              <a:rPr lang="pt-br" sz="1200" dirty="0">
                <a:solidFill>
                  <a:srgbClr val="000000"/>
                </a:solidFill>
                <a:latin typeface="+mn-lt"/>
              </a:rPr>
              <a:t>exigir</a:t>
            </a:r>
            <a:r>
              <a:rPr lang="pt-br" sz="1200" dirty="0">
                <a:latin typeface="+mn-lt"/>
              </a:rPr>
              <a:t> que determinadas informações sejam mantidas dentro dos limites geográficos de um país. Essas leis podem restringir as regiões onde você pode oferecer conteúdo ou serviços.</a:t>
            </a:r>
          </a:p>
          <a:p>
            <a:pPr marL="171450" indent="-171450" rtl="0">
              <a:buFont typeface="Arial" panose="020B0604020202020204" pitchFamily="34" charset="0"/>
              <a:buChar char="•"/>
            </a:pPr>
            <a:r>
              <a:rPr lang="pt-br" b="1" dirty="0"/>
              <a:t>Proximidade com os clientes </a:t>
            </a:r>
            <a:r>
              <a:rPr lang="pt-br" dirty="0"/>
              <a:t>— Para </a:t>
            </a:r>
            <a:r>
              <a:rPr lang="pt-br" dirty="0">
                <a:solidFill>
                  <a:srgbClr val="000000"/>
                </a:solidFill>
              </a:rPr>
              <a:t>garantir</a:t>
            </a:r>
            <a:r>
              <a:rPr lang="pt-br" dirty="0"/>
              <a:t> </a:t>
            </a:r>
            <a:r>
              <a:rPr lang="pt-br" dirty="0">
                <a:solidFill>
                  <a:srgbClr val="000000"/>
                </a:solidFill>
              </a:rPr>
              <a:t>alta performance</a:t>
            </a:r>
            <a:r>
              <a:rPr lang="pt-br" dirty="0"/>
              <a:t> a seus clientes e minimizar a latência, </a:t>
            </a:r>
            <a:r>
              <a:rPr lang="pt-br" dirty="0">
                <a:solidFill>
                  <a:srgbClr val="000000"/>
                </a:solidFill>
              </a:rPr>
              <a:t>selecione</a:t>
            </a:r>
            <a:r>
              <a:rPr lang="pt-br" dirty="0"/>
              <a:t> a região mais próxima a eles. </a:t>
            </a:r>
          </a:p>
          <a:p>
            <a:pPr marL="169863" lvl="1" rtl="0"/>
            <a:endParaRPr lang="en-US" dirty="0"/>
          </a:p>
          <a:p>
            <a:pPr marL="169863" lvl="1" rtl="0"/>
            <a:r>
              <a:rPr lang="pt-br" dirty="0"/>
              <a:t>Para testar a latência entre o seu local e todas as regiões da AWS, acesse </a:t>
            </a:r>
            <a:r>
              <a:rPr lang="pt-br" dirty="0">
                <a:hlinkClick r:id="rId3"/>
              </a:rPr>
              <a:t>http://www.cloudping.info/</a:t>
            </a:r>
            <a:r>
              <a:rPr lang="pt-br" dirty="0"/>
              <a:t>.</a:t>
            </a:r>
          </a:p>
          <a:p>
            <a:pPr marL="171450" indent="-171450" rtl="0">
              <a:buFont typeface="Arial" panose="020B0604020202020204" pitchFamily="34" charset="0"/>
              <a:buChar char="•"/>
            </a:pPr>
            <a:r>
              <a:rPr lang="pt-br" sz="1200" b="1" dirty="0"/>
              <a:t>Serviços disponíveis</a:t>
            </a:r>
            <a:r>
              <a:rPr lang="en-us" sz="1200" b="1" dirty="0" err="1"/>
              <a:t>na</a:t>
            </a:r>
            <a:r>
              <a:rPr lang="en-us" sz="1200" b="1" dirty="0"/>
              <a:t> </a:t>
            </a:r>
            <a:r>
              <a:rPr lang="en-us" sz="1200" b="1" dirty="0" err="1"/>
              <a:t>região</a:t>
            </a:r>
            <a:r>
              <a:rPr lang="en-us" sz="1200" b="1" dirty="0"/>
              <a:t> —  </a:t>
            </a:r>
            <a:r>
              <a:rPr lang="pt-br" sz="1200" dirty="0">
                <a:latin typeface="+mn-lt"/>
              </a:rPr>
              <a:t>os novos serviços da AWS tendem a ser implementados gradualmente nas regiões.</a:t>
            </a:r>
            <a:r>
              <a:rPr lang="pt-br" dirty="0"/>
              <a:t> Para determinar se uma região oferece os serviços necessários para o sistema,</a:t>
            </a:r>
            <a:r>
              <a:rPr lang="pt-br" sz="1200" dirty="0">
                <a:latin typeface="+mn-lt"/>
              </a:rPr>
              <a:t>verifique a tabela de produtos</a:t>
            </a:r>
            <a:r>
              <a:rPr lang="pt-br" sz="1200" dirty="0">
                <a:solidFill>
                  <a:srgbClr val="000000"/>
                </a:solidFill>
                <a:latin typeface="+mn-lt"/>
              </a:rPr>
              <a:t> e serviços </a:t>
            </a:r>
            <a:r>
              <a:rPr lang="pt-br" sz="1200" dirty="0">
                <a:latin typeface="+mn-lt"/>
              </a:rPr>
              <a:t>por região (</a:t>
            </a:r>
            <a:r>
              <a:rPr lang="pt-br" sz="1200" dirty="0">
                <a:latin typeface="+mn-lt"/>
                <a:hlinkClick r:id="rId4"/>
              </a:rPr>
              <a:t>http://aws.amazon.com/about-aws/global-infrastructure/regional-product-services/</a:t>
            </a:r>
            <a:r>
              <a:rPr lang="pt-br" sz="1200" dirty="0">
                <a:latin typeface="+mn-lt"/>
              </a:rPr>
              <a:t>).</a:t>
            </a:r>
          </a:p>
        </p:txBody>
      </p:sp>
    </p:spTree>
    <p:extLst>
      <p:ext uri="{BB962C8B-B14F-4D97-AF65-F5344CB8AC3E}">
        <p14:creationId xmlns:p14="http://schemas.microsoft.com/office/powerpoint/2010/main" val="2292660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6262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sz="1200" dirty="0"/>
          </a:p>
        </p:txBody>
      </p:sp>
    </p:spTree>
    <p:extLst>
      <p:ext uri="{BB962C8B-B14F-4D97-AF65-F5344CB8AC3E}">
        <p14:creationId xmlns:p14="http://schemas.microsoft.com/office/powerpoint/2010/main" val="1805903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Serviços de computação abordados neste módulo:</a:t>
            </a:r>
          </a:p>
          <a:p>
            <a:pPr marL="171450" indent="-171450" rtl="0">
              <a:spcAft>
                <a:spcPts val="0"/>
              </a:spcAft>
              <a:buFont typeface="Arial" panose="020B0604020202020204" pitchFamily="34" charset="0"/>
              <a:buChar char="•"/>
            </a:pPr>
            <a:r>
              <a:rPr lang="pt-br"/>
              <a:t>Amazon EC2</a:t>
            </a:r>
          </a:p>
          <a:p>
            <a:pPr marL="171450" indent="-171450" rtl="0">
              <a:spcAft>
                <a:spcPts val="0"/>
              </a:spcAft>
              <a:buFont typeface="Arial" panose="020B0604020202020204" pitchFamily="34" charset="0"/>
              <a:buChar char="•"/>
            </a:pPr>
            <a:r>
              <a:rPr lang="pt-br">
                <a:solidFill>
                  <a:srgbClr val="000000"/>
                </a:solidFill>
              </a:rPr>
              <a:t>Elastic Load Balancing</a:t>
            </a:r>
            <a:endParaRPr lang="en-US" dirty="0">
              <a:solidFill>
                <a:srgbClr val="000000"/>
              </a:solidFill>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a:t>Auto Scaling do Amazon EC2 </a:t>
            </a:r>
          </a:p>
        </p:txBody>
      </p:sp>
    </p:spTree>
    <p:extLst>
      <p:ext uri="{BB962C8B-B14F-4D97-AF65-F5344CB8AC3E}">
        <p14:creationId xmlns:p14="http://schemas.microsoft.com/office/powerpoint/2010/main" val="4253130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76186"/>
          </a:xfrm>
        </p:spPr>
        <p:txBody>
          <a:bodyPr rtlCol="0"/>
          <a:lstStyle/>
          <a:p>
            <a:pPr rtl="0"/>
            <a:r>
              <a:rPr lang="pt-br" kern="1200" dirty="0">
                <a:solidFill>
                  <a:schemeClr val="tx1"/>
                </a:solidFill>
                <a:effectLst/>
                <a:ea typeface="+mn-ea"/>
              </a:rPr>
              <a:t>O Amazon EC2 é, essencialmente, um computador na nuvem. Praticamente tudo o que se pode fazer com um servidor, você pode fazer com uma instância do Amazon EC2. Quando integrado a outros serviços da AWS, o Amazon EC2 permite que você faça ainda mais.</a:t>
            </a:r>
          </a:p>
          <a:p>
            <a:pPr rtl="0"/>
            <a:endParaRPr lang="en-US" sz="800" kern="1200" dirty="0">
              <a:solidFill>
                <a:schemeClr val="tx1"/>
              </a:solidFill>
              <a:effectLst/>
              <a:ea typeface="+mn-ea"/>
            </a:endParaRPr>
          </a:p>
          <a:p>
            <a:pPr rtl="0"/>
            <a:r>
              <a:rPr lang="pt-br" kern="1200" dirty="0">
                <a:solidFill>
                  <a:schemeClr val="tx1"/>
                </a:solidFill>
                <a:effectLst/>
                <a:ea typeface="+mn-ea"/>
              </a:rPr>
              <a:t>A maioria dos sistemas operacionais de servidores são compatíveis: Windows 2003, 2008 e 2012, Red Hat, SUSE, Ubuntu e Amazon Linux.</a:t>
            </a:r>
          </a:p>
          <a:p>
            <a:pPr rtl="0"/>
            <a:endParaRPr lang="en-US" sz="800" kern="1200" dirty="0">
              <a:solidFill>
                <a:schemeClr val="tx1"/>
              </a:solidFill>
              <a:effectLst/>
              <a:ea typeface="+mn-ea"/>
            </a:endParaRPr>
          </a:p>
          <a:p>
            <a:pPr rtl="0"/>
            <a:r>
              <a:rPr lang="pt-br" kern="1200" dirty="0">
                <a:solidFill>
                  <a:schemeClr val="tx1"/>
                </a:solidFill>
                <a:effectLst/>
                <a:ea typeface="+mn-ea"/>
              </a:rPr>
              <a:t>Você pode criar imagens dos servidores a qualquer momento com alguns cliques ou</a:t>
            </a:r>
            <a:r>
              <a:rPr lang="pt-br" kern="1200" dirty="0">
                <a:solidFill>
                  <a:srgbClr val="000000"/>
                </a:solidFill>
                <a:effectLst/>
                <a:ea typeface="+mn-ea"/>
              </a:rPr>
              <a:t> com uma simples</a:t>
            </a:r>
            <a:r>
              <a:rPr lang="pt-br" kern="1200" dirty="0">
                <a:solidFill>
                  <a:schemeClr val="tx1"/>
                </a:solidFill>
                <a:effectLst/>
                <a:ea typeface="+mn-ea"/>
              </a:rPr>
              <a:t> chamada de API. Essas imagens são denominadas </a:t>
            </a:r>
            <a:r>
              <a:rPr lang="pt-br" dirty="0">
                <a:solidFill>
                  <a:srgbClr val="000000"/>
                </a:solidFill>
              </a:rPr>
              <a:t>Imagens de máquina da Amazon (AMIs)</a:t>
            </a:r>
            <a:r>
              <a:rPr lang="pt-br" kern="1200" dirty="0">
                <a:solidFill>
                  <a:schemeClr val="tx1"/>
                </a:solidFill>
                <a:effectLst/>
                <a:ea typeface="+mn-ea"/>
              </a:rPr>
              <a:t>e podem ser reutilizadas para</a:t>
            </a:r>
            <a:r>
              <a:rPr lang="pt-br" kern="1200" dirty="0">
                <a:solidFill>
                  <a:srgbClr val="000000"/>
                </a:solidFill>
                <a:effectLst/>
                <a:ea typeface="+mn-ea"/>
              </a:rPr>
              <a:t> iniciar </a:t>
            </a:r>
            <a:r>
              <a:rPr lang="pt-br" kern="1200" dirty="0">
                <a:solidFill>
                  <a:schemeClr val="tx1"/>
                </a:solidFill>
                <a:effectLst/>
                <a:ea typeface="+mn-ea"/>
              </a:rPr>
              <a:t>instâncias no futuro.</a:t>
            </a:r>
          </a:p>
          <a:p>
            <a:pPr rtl="0"/>
            <a:endParaRPr lang="en-US" sz="800" kern="1200" dirty="0">
              <a:solidFill>
                <a:schemeClr val="tx1"/>
              </a:solidFill>
              <a:effectLst/>
              <a:ea typeface="+mn-ea"/>
            </a:endParaRPr>
          </a:p>
          <a:p>
            <a:pPr rtl="0"/>
            <a:r>
              <a:rPr lang="pt-br" kern="1200" dirty="0">
                <a:solidFill>
                  <a:schemeClr val="tx1"/>
                </a:solidFill>
                <a:effectLst/>
                <a:ea typeface="+mn-ea"/>
              </a:rPr>
              <a:t>Você pode</a:t>
            </a:r>
            <a:r>
              <a:rPr lang="pt-br" kern="1200" dirty="0">
                <a:solidFill>
                  <a:srgbClr val="000000"/>
                </a:solidFill>
                <a:effectLst/>
                <a:ea typeface="+mn-ea"/>
              </a:rPr>
              <a:t> iniciar </a:t>
            </a:r>
            <a:r>
              <a:rPr lang="pt-br" kern="1200" dirty="0">
                <a:solidFill>
                  <a:schemeClr val="tx1"/>
                </a:solidFill>
                <a:effectLst/>
                <a:ea typeface="+mn-ea"/>
              </a:rPr>
              <a:t>uma instância ou uma frota inteira de instâncias com alguns cliques ou uma </a:t>
            </a:r>
            <a:r>
              <a:rPr lang="pt-br" kern="1200" dirty="0">
                <a:solidFill>
                  <a:srgbClr val="000000"/>
                </a:solidFill>
                <a:effectLst/>
                <a:ea typeface="+mn-ea"/>
              </a:rPr>
              <a:t>simples</a:t>
            </a:r>
            <a:r>
              <a:rPr lang="pt-br" kern="1200" dirty="0">
                <a:solidFill>
                  <a:schemeClr val="tx1"/>
                </a:solidFill>
                <a:effectLst/>
                <a:ea typeface="+mn-ea"/>
              </a:rPr>
              <a:t> chamada de API. </a:t>
            </a:r>
            <a:r>
              <a:rPr lang="pt-br" b="0" i="0" kern="1200" dirty="0">
                <a:solidFill>
                  <a:schemeClr val="tx1"/>
                </a:solidFill>
                <a:effectLst/>
                <a:ea typeface="+mn-ea"/>
              </a:rPr>
              <a:t>As instâncias do EC2</a:t>
            </a:r>
            <a:r>
              <a:rPr lang="pt-br" b="0" i="0" kern="1200" dirty="0">
                <a:solidFill>
                  <a:srgbClr val="000000"/>
                </a:solidFill>
                <a:effectLst/>
                <a:ea typeface="+mn-ea"/>
              </a:rPr>
              <a:t> na Amazon Virtual Private Cloud (Amazon VPC)</a:t>
            </a:r>
            <a:r>
              <a:rPr lang="pt-br" b="0" i="0" kern="1200" dirty="0">
                <a:solidFill>
                  <a:schemeClr val="tx1"/>
                </a:solidFill>
                <a:effectLst/>
                <a:ea typeface="+mn-ea"/>
              </a:rPr>
              <a:t> oferecem </a:t>
            </a:r>
            <a:r>
              <a:rPr lang="pt-br" b="0" i="0" kern="1200" dirty="0">
                <a:solidFill>
                  <a:srgbClr val="000000"/>
                </a:solidFill>
                <a:effectLst/>
                <a:ea typeface="+mn-ea"/>
              </a:rPr>
              <a:t>suporte nativo</a:t>
            </a:r>
            <a:r>
              <a:rPr lang="pt-br" b="0" i="0" kern="1200" dirty="0">
                <a:solidFill>
                  <a:schemeClr val="tx1"/>
                </a:solidFill>
                <a:effectLst/>
                <a:ea typeface="+mn-ea"/>
              </a:rPr>
              <a:t> ao protocolo IPv6. Você pode habilitar o IPv6 para VPCs novos ou preexistentes por meio do </a:t>
            </a:r>
            <a:r>
              <a:rPr lang="pt-br" b="0" i="0" kern="1200" dirty="0">
                <a:solidFill>
                  <a:srgbClr val="000000"/>
                </a:solidFill>
                <a:effectLst/>
                <a:ea typeface="+mn-ea"/>
              </a:rPr>
              <a:t>Console de Gerenciamento da AWS</a:t>
            </a:r>
            <a:r>
              <a:rPr lang="pt-br" b="0" i="0" kern="1200" dirty="0">
                <a:solidFill>
                  <a:schemeClr val="tx1"/>
                </a:solidFill>
                <a:effectLst/>
                <a:ea typeface="+mn-ea"/>
              </a:rPr>
              <a:t>, </a:t>
            </a:r>
            <a:r>
              <a:rPr lang="pt-br" b="0" i="0" kern="1200" dirty="0">
                <a:solidFill>
                  <a:srgbClr val="000000"/>
                </a:solidFill>
                <a:effectLst/>
                <a:ea typeface="+mn-ea"/>
              </a:rPr>
              <a:t>API ou SDK e</a:t>
            </a:r>
            <a:r>
              <a:rPr lang="pt-br" b="0" i="0" kern="1200" dirty="0">
                <a:solidFill>
                  <a:schemeClr val="tx1"/>
                </a:solidFill>
                <a:effectLst/>
                <a:ea typeface="+mn-ea"/>
              </a:rPr>
              <a:t> da AWS </a:t>
            </a:r>
            <a:r>
              <a:rPr lang="pt-br" b="0" i="0" kern="1200" dirty="0">
                <a:solidFill>
                  <a:srgbClr val="000000"/>
                </a:solidFill>
                <a:effectLst/>
                <a:ea typeface="+mn-ea"/>
              </a:rPr>
              <a:t>CLI</a:t>
            </a:r>
            <a:r>
              <a:rPr lang="pt-br" b="0" i="0" kern="1200" dirty="0">
                <a:solidFill>
                  <a:schemeClr val="tx1"/>
                </a:solidFill>
                <a:effectLst/>
                <a:ea typeface="+mn-ea"/>
              </a:rPr>
              <a:t>. </a:t>
            </a:r>
          </a:p>
          <a:p>
            <a:pPr rtl="0"/>
            <a:endParaRPr lang="en-US" sz="400" kern="1200" dirty="0">
              <a:solidFill>
                <a:schemeClr val="tx1"/>
              </a:solidFill>
              <a:effectLst/>
              <a:ea typeface="+mn-ea"/>
            </a:endParaRPr>
          </a:p>
          <a:p>
            <a:pPr rtl="0"/>
            <a:r>
              <a:rPr lang="pt-br" b="1" kern="1200" dirty="0">
                <a:solidFill>
                  <a:schemeClr val="tx1"/>
                </a:solidFill>
                <a:effectLst/>
                <a:ea typeface="+mn-ea"/>
              </a:rPr>
              <a:t>Escalabilidade</a:t>
            </a:r>
            <a:r>
              <a:rPr lang="pt-br" kern="1200" dirty="0">
                <a:solidFill>
                  <a:schemeClr val="tx1"/>
                </a:solidFill>
                <a:effectLst/>
                <a:ea typeface="+mn-ea"/>
              </a:rPr>
              <a:t> </a:t>
            </a:r>
            <a:r>
              <a:rPr lang="pt-br" dirty="0"/>
              <a:t>– </a:t>
            </a:r>
            <a:r>
              <a:rPr lang="pt-br" kern="1200" dirty="0">
                <a:solidFill>
                  <a:schemeClr val="tx1"/>
                </a:solidFill>
                <a:effectLst/>
                <a:ea typeface="+mn-ea"/>
              </a:rPr>
              <a:t> Adicione mais instâncias quando precisar</a:t>
            </a:r>
            <a:r>
              <a:rPr lang="pt-br" dirty="0"/>
              <a:t> </a:t>
            </a:r>
            <a:r>
              <a:rPr lang="pt-br" kern="1200" dirty="0">
                <a:solidFill>
                  <a:schemeClr val="tx1"/>
                </a:solidFill>
                <a:effectLst/>
                <a:ea typeface="+mn-ea"/>
              </a:rPr>
              <a:t>delas.</a:t>
            </a:r>
            <a:r>
              <a:rPr lang="pt-br" kern="1200" dirty="0">
                <a:solidFill>
                  <a:srgbClr val="000000"/>
                </a:solidFill>
                <a:effectLst/>
                <a:ea typeface="+mn-ea"/>
              </a:rPr>
              <a:t> Encerre-as </a:t>
            </a:r>
            <a:r>
              <a:rPr lang="pt-br" kern="1200" dirty="0">
                <a:solidFill>
                  <a:schemeClr val="tx1"/>
                </a:solidFill>
                <a:effectLst/>
                <a:ea typeface="+mn-ea"/>
              </a:rPr>
              <a:t>quando não forem mais</a:t>
            </a:r>
            <a:r>
              <a:rPr lang="pt-br" kern="1200" dirty="0">
                <a:solidFill>
                  <a:srgbClr val="000000"/>
                </a:solidFill>
                <a:effectLst/>
                <a:ea typeface="+mn-ea"/>
              </a:rPr>
              <a:t> necessárias.</a:t>
            </a:r>
            <a:endParaRPr lang="en-US" kern="1200" dirty="0">
              <a:solidFill>
                <a:srgbClr val="000000"/>
              </a:solidFill>
              <a:effectLst/>
              <a:latin typeface="Calibri" panose="020F0502020204030204" pitchFamily="34" charset="0"/>
              <a:ea typeface="+mn-ea"/>
            </a:endParaRPr>
          </a:p>
          <a:p>
            <a:pPr rtl="0"/>
            <a:r>
              <a:rPr lang="pt-br" b="1" kern="1200" dirty="0">
                <a:solidFill>
                  <a:srgbClr val="000000"/>
                </a:solidFill>
                <a:effectLst/>
                <a:ea typeface="+mn-ea"/>
              </a:rPr>
              <a:t>Otimização</a:t>
            </a:r>
            <a:r>
              <a:rPr lang="pt-br" kern="1200" dirty="0">
                <a:solidFill>
                  <a:schemeClr val="tx1"/>
                </a:solidFill>
                <a:effectLst/>
                <a:ea typeface="+mn-ea"/>
              </a:rPr>
              <a:t> </a:t>
            </a:r>
            <a:r>
              <a:rPr lang="pt-br" dirty="0"/>
              <a:t>–</a:t>
            </a:r>
            <a:r>
              <a:rPr lang="pt-br" kern="1200" dirty="0">
                <a:solidFill>
                  <a:schemeClr val="tx1"/>
                </a:solidFill>
                <a:effectLst/>
                <a:ea typeface="+mn-ea"/>
              </a:rPr>
              <a:t> </a:t>
            </a:r>
            <a:r>
              <a:rPr lang="pt-br" kern="1200" dirty="0">
                <a:solidFill>
                  <a:srgbClr val="000000"/>
                </a:solidFill>
                <a:effectLst/>
                <a:ea typeface="+mn-ea"/>
              </a:rPr>
              <a:t>escolha</a:t>
            </a:r>
            <a:r>
              <a:rPr lang="pt-br" kern="1200" dirty="0">
                <a:solidFill>
                  <a:schemeClr val="tx1"/>
                </a:solidFill>
                <a:effectLst/>
                <a:ea typeface="+mn-ea"/>
              </a:rPr>
              <a:t> entre tipos de instância otimizados para CPU, memória, armazenamento, capacidade de rede, gráficos e uso geral. Cada tipo de instância oferece diversos tamanhos.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As instâncias estão sujeitas a definição de preços conforme o uso. Você paga pelas instâncias em execução e pelo tempo de execução. As instâncias do Amazon EC2 oferecem uma ampla oferta de hardware e software e uma seleção de onde hospedar as instâncias.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rtl="0"/>
            <a:r>
              <a:rPr lang="pt-br" sz="1200" b="0" i="0" u="none" strike="noStrike" kern="120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56706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14825"/>
          </a:xfrm>
        </p:spPr>
        <p:txBody>
          <a:bodyPr rtlCol="0"/>
          <a:lstStyle/>
          <a:p>
            <a:pPr marL="0" indent="0" rtl="0">
              <a:spcAft>
                <a:spcPts val="600"/>
              </a:spcAft>
              <a:buFont typeface="Arial"/>
              <a:buNone/>
            </a:pPr>
            <a:r>
              <a:rPr lang="pt-br" dirty="0"/>
              <a:t>Com o Amazon EC2, você pode </a:t>
            </a:r>
            <a:r>
              <a:rPr lang="pt-br" dirty="0">
                <a:solidFill>
                  <a:srgbClr val="000000"/>
                </a:solidFill>
              </a:rPr>
              <a:t>escolher</a:t>
            </a:r>
            <a:r>
              <a:rPr lang="pt-br" dirty="0"/>
              <a:t> entre vários tipos de instância diferentes para atender às suas necessidades de computação. Cada instância apresenta uma quantidade previsível de capacidade computacional dedicada e é cobrada </a:t>
            </a:r>
            <a:r>
              <a:rPr lang="pt-br" dirty="0">
                <a:solidFill>
                  <a:srgbClr val="000000"/>
                </a:solidFill>
              </a:rPr>
              <a:t>por </a:t>
            </a:r>
            <a:r>
              <a:rPr lang="pt-br" dirty="0"/>
              <a:t>hora de instância consumida.</a:t>
            </a:r>
          </a:p>
          <a:p>
            <a:pPr rtl="0"/>
            <a:r>
              <a:rPr lang="pt-br" i="1" dirty="0"/>
              <a:t> </a:t>
            </a:r>
            <a:r>
              <a:rPr dirty="0"/>
              <a:t>As </a:t>
            </a:r>
            <a:r>
              <a:rPr dirty="0" err="1"/>
              <a:t>instâncias</a:t>
            </a:r>
            <a:r>
              <a:rPr dirty="0"/>
              <a:t> de </a:t>
            </a:r>
            <a:r>
              <a:rPr lang="pt-br" i="1" dirty="0">
                <a:solidFill>
                  <a:srgbClr val="000000"/>
                </a:solidFill>
              </a:rPr>
              <a:t>uso geral </a:t>
            </a:r>
            <a:r>
              <a:rPr dirty="0" err="1"/>
              <a:t>oferecem</a:t>
            </a:r>
            <a:r>
              <a:rPr dirty="0"/>
              <a:t> um </a:t>
            </a:r>
            <a:r>
              <a:rPr dirty="0" err="1"/>
              <a:t>conjunto</a:t>
            </a:r>
            <a:r>
              <a:rPr dirty="0"/>
              <a:t> </a:t>
            </a:r>
            <a:r>
              <a:rPr dirty="0" err="1"/>
              <a:t>equilibrado</a:t>
            </a:r>
            <a:r>
              <a:rPr dirty="0"/>
              <a:t> de </a:t>
            </a:r>
            <a:r>
              <a:rPr dirty="0" err="1"/>
              <a:t>recursos</a:t>
            </a:r>
            <a:r>
              <a:rPr dirty="0"/>
              <a:t> e </a:t>
            </a:r>
            <a:r>
              <a:rPr dirty="0" err="1"/>
              <a:t>uma</a:t>
            </a:r>
            <a:r>
              <a:rPr dirty="0"/>
              <a:t> </a:t>
            </a:r>
            <a:r>
              <a:rPr dirty="0" err="1"/>
              <a:t>plataforma</a:t>
            </a:r>
            <a:r>
              <a:rPr dirty="0"/>
              <a:t> de </a:t>
            </a:r>
            <a:r>
              <a:rPr dirty="0" err="1"/>
              <a:t>baixo</a:t>
            </a:r>
            <a:r>
              <a:rPr dirty="0"/>
              <a:t> </a:t>
            </a:r>
            <a:r>
              <a:rPr dirty="0" err="1"/>
              <a:t>custo</a:t>
            </a:r>
            <a:r>
              <a:rPr dirty="0"/>
              <a:t> </a:t>
            </a:r>
            <a:r>
              <a:rPr dirty="0" err="1"/>
              <a:t>adequada</a:t>
            </a:r>
            <a:r>
              <a:rPr dirty="0"/>
              <a:t> para </a:t>
            </a:r>
            <a:r>
              <a:rPr dirty="0" err="1"/>
              <a:t>uma</a:t>
            </a:r>
            <a:r>
              <a:rPr dirty="0"/>
              <a:t> </a:t>
            </a:r>
            <a:r>
              <a:rPr dirty="0" err="1"/>
              <a:t>ampla</a:t>
            </a:r>
            <a:r>
              <a:rPr dirty="0"/>
              <a:t> </a:t>
            </a:r>
            <a:r>
              <a:rPr dirty="0" err="1"/>
              <a:t>variedade</a:t>
            </a:r>
            <a:r>
              <a:rPr dirty="0"/>
              <a:t> de </a:t>
            </a:r>
            <a:r>
              <a:rPr lang="pt-br" dirty="0">
                <a:solidFill>
                  <a:srgbClr val="000000"/>
                </a:solidFill>
              </a:rPr>
              <a:t>aplicações</a:t>
            </a:r>
            <a:r>
              <a:rPr dirty="0"/>
              <a:t>. </a:t>
            </a:r>
          </a:p>
          <a:p>
            <a:pPr rtl="0"/>
            <a:r>
              <a:rPr dirty="0"/>
              <a:t>As </a:t>
            </a:r>
            <a:r>
              <a:rPr dirty="0" err="1"/>
              <a:t>instâncias</a:t>
            </a:r>
            <a:r>
              <a:rPr dirty="0"/>
              <a:t> </a:t>
            </a:r>
            <a:r>
              <a:rPr lang="pt-br" i="1" dirty="0"/>
              <a:t>otimizadas para computação </a:t>
            </a:r>
            <a:r>
              <a:rPr dirty="0" err="1"/>
              <a:t>oferecem</a:t>
            </a:r>
            <a:r>
              <a:rPr dirty="0"/>
              <a:t> um </a:t>
            </a:r>
            <a:r>
              <a:rPr dirty="0" err="1"/>
              <a:t>nível</a:t>
            </a:r>
            <a:r>
              <a:rPr dirty="0"/>
              <a:t> de performance </a:t>
            </a:r>
            <a:r>
              <a:rPr dirty="0" err="1"/>
              <a:t>mais</a:t>
            </a:r>
            <a:r>
              <a:rPr dirty="0"/>
              <a:t> </a:t>
            </a:r>
            <a:r>
              <a:rPr dirty="0" err="1"/>
              <a:t>elevado</a:t>
            </a:r>
            <a:r>
              <a:rPr dirty="0"/>
              <a:t> de </a:t>
            </a:r>
            <a:r>
              <a:rPr dirty="0" err="1"/>
              <a:t>processamento</a:t>
            </a:r>
            <a:r>
              <a:rPr dirty="0"/>
              <a:t> e </a:t>
            </a:r>
            <a:r>
              <a:rPr dirty="0" err="1"/>
              <a:t>são</a:t>
            </a:r>
            <a:r>
              <a:rPr dirty="0"/>
              <a:t> </a:t>
            </a:r>
            <a:r>
              <a:rPr dirty="0" err="1"/>
              <a:t>ideais</a:t>
            </a:r>
            <a:r>
              <a:rPr dirty="0"/>
              <a:t> para </a:t>
            </a:r>
            <a:r>
              <a:rPr lang="pt-br" dirty="0">
                <a:solidFill>
                  <a:srgbClr val="000000"/>
                </a:solidFill>
              </a:rPr>
              <a:t>aplicações</a:t>
            </a:r>
            <a:r>
              <a:rPr dirty="0"/>
              <a:t> que </a:t>
            </a:r>
            <a:r>
              <a:rPr dirty="0" err="1"/>
              <a:t>exigem</a:t>
            </a:r>
            <a:r>
              <a:rPr dirty="0"/>
              <a:t> </a:t>
            </a:r>
            <a:r>
              <a:rPr dirty="0" err="1"/>
              <a:t>maior</a:t>
            </a:r>
            <a:r>
              <a:rPr dirty="0"/>
              <a:t> </a:t>
            </a:r>
            <a:r>
              <a:rPr dirty="0" err="1"/>
              <a:t>capacidade</a:t>
            </a:r>
            <a:r>
              <a:rPr dirty="0"/>
              <a:t> </a:t>
            </a:r>
            <a:r>
              <a:rPr dirty="0" err="1"/>
              <a:t>absoluta</a:t>
            </a:r>
            <a:r>
              <a:rPr dirty="0"/>
              <a:t> de CPU e </a:t>
            </a:r>
            <a:r>
              <a:rPr dirty="0" err="1"/>
              <a:t>memória</a:t>
            </a:r>
            <a:r>
              <a:rPr dirty="0"/>
              <a:t>. </a:t>
            </a:r>
            <a:r>
              <a:rPr dirty="0" err="1"/>
              <a:t>Por</a:t>
            </a:r>
            <a:r>
              <a:rPr dirty="0"/>
              <a:t> </a:t>
            </a:r>
            <a:r>
              <a:rPr dirty="0" err="1"/>
              <a:t>exemplo</a:t>
            </a:r>
            <a:r>
              <a:rPr dirty="0"/>
              <a:t>, </a:t>
            </a:r>
            <a:r>
              <a:rPr dirty="0" err="1"/>
              <a:t>eles</a:t>
            </a:r>
            <a:r>
              <a:rPr dirty="0"/>
              <a:t> </a:t>
            </a:r>
            <a:r>
              <a:rPr dirty="0" err="1"/>
              <a:t>incluem</a:t>
            </a:r>
            <a:r>
              <a:rPr dirty="0"/>
              <a:t> </a:t>
            </a:r>
            <a:r>
              <a:rPr lang="pt-br" dirty="0">
                <a:solidFill>
                  <a:srgbClr val="000000"/>
                </a:solidFill>
              </a:rPr>
              <a:t>aplicações</a:t>
            </a:r>
            <a:r>
              <a:rPr dirty="0"/>
              <a:t> de </a:t>
            </a:r>
            <a:r>
              <a:rPr dirty="0" err="1"/>
              <a:t>codificação</a:t>
            </a:r>
            <a:r>
              <a:rPr dirty="0"/>
              <a:t>, </a:t>
            </a:r>
            <a:r>
              <a:rPr dirty="0" err="1"/>
              <a:t>sistemas</a:t>
            </a:r>
            <a:r>
              <a:rPr dirty="0"/>
              <a:t> de </a:t>
            </a:r>
            <a:r>
              <a:rPr dirty="0" err="1"/>
              <a:t>gerenciamento</a:t>
            </a:r>
            <a:r>
              <a:rPr dirty="0"/>
              <a:t> de </a:t>
            </a:r>
            <a:r>
              <a:rPr dirty="0" err="1"/>
              <a:t>conteúdo</a:t>
            </a:r>
            <a:r>
              <a:rPr dirty="0"/>
              <a:t> de alto </a:t>
            </a:r>
            <a:r>
              <a:rPr dirty="0" err="1"/>
              <a:t>tráfego</a:t>
            </a:r>
            <a:r>
              <a:rPr dirty="0"/>
              <a:t> e </a:t>
            </a:r>
            <a:r>
              <a:rPr lang="pt-br" dirty="0">
                <a:solidFill>
                  <a:srgbClr val="000000"/>
                </a:solidFill>
              </a:rPr>
              <a:t>aplicações Memcached </a:t>
            </a:r>
            <a:r>
              <a:rPr dirty="0"/>
              <a:t>. </a:t>
            </a:r>
          </a:p>
          <a:p>
            <a:pPr rtl="0"/>
            <a:r>
              <a:rPr dirty="0"/>
              <a:t>As </a:t>
            </a:r>
            <a:r>
              <a:rPr dirty="0" err="1"/>
              <a:t>instâncias</a:t>
            </a:r>
            <a:r>
              <a:rPr dirty="0"/>
              <a:t> com </a:t>
            </a:r>
            <a:r>
              <a:rPr lang="pt-br" i="1" dirty="0"/>
              <a:t>memória otimizada</a:t>
            </a:r>
            <a:r>
              <a:rPr dirty="0"/>
              <a:t> </a:t>
            </a:r>
            <a:r>
              <a:rPr dirty="0" err="1"/>
              <a:t>oferecem</a:t>
            </a:r>
            <a:r>
              <a:rPr dirty="0"/>
              <a:t> </a:t>
            </a:r>
            <a:r>
              <a:rPr dirty="0" err="1"/>
              <a:t>grandes</a:t>
            </a:r>
            <a:r>
              <a:rPr dirty="0"/>
              <a:t> </a:t>
            </a:r>
            <a:r>
              <a:rPr dirty="0" err="1"/>
              <a:t>tamanhos</a:t>
            </a:r>
            <a:r>
              <a:rPr dirty="0"/>
              <a:t> de </a:t>
            </a:r>
            <a:r>
              <a:rPr dirty="0" err="1"/>
              <a:t>memória</a:t>
            </a:r>
            <a:r>
              <a:rPr lang="pt-br" dirty="0">
                <a:solidFill>
                  <a:srgbClr val="000000"/>
                </a:solidFill>
              </a:rPr>
              <a:t> para aplicações</a:t>
            </a:r>
            <a:r>
              <a:rPr dirty="0"/>
              <a:t> de </a:t>
            </a:r>
            <a:r>
              <a:rPr dirty="0" err="1"/>
              <a:t>alta</a:t>
            </a:r>
            <a:r>
              <a:rPr dirty="0"/>
              <a:t> taxa de </a:t>
            </a:r>
            <a:r>
              <a:rPr dirty="0" err="1"/>
              <a:t>transferência</a:t>
            </a:r>
            <a:r>
              <a:rPr dirty="0"/>
              <a:t>,</a:t>
            </a:r>
            <a:r>
              <a:rPr lang="pt-br" dirty="0">
                <a:solidFill>
                  <a:srgbClr val="000000"/>
                </a:solidFill>
              </a:rPr>
              <a:t> incluindo aplicações de banco de dados e de cache de memória</a:t>
            </a:r>
            <a:r>
              <a:rPr dirty="0"/>
              <a:t>. As </a:t>
            </a:r>
            <a:r>
              <a:rPr dirty="0" err="1"/>
              <a:t>instâncias</a:t>
            </a:r>
            <a:r>
              <a:rPr dirty="0"/>
              <a:t> de </a:t>
            </a:r>
            <a:r>
              <a:rPr lang="pt-br" i="1" dirty="0"/>
              <a:t>computação acelerada</a:t>
            </a:r>
            <a:r>
              <a:rPr dirty="0"/>
              <a:t> </a:t>
            </a:r>
            <a:r>
              <a:rPr dirty="0" err="1"/>
              <a:t>têm</a:t>
            </a:r>
            <a:r>
              <a:rPr dirty="0"/>
              <a:t> </a:t>
            </a:r>
            <a:r>
              <a:rPr dirty="0" err="1"/>
              <a:t>proporcionalmente</a:t>
            </a:r>
            <a:r>
              <a:rPr dirty="0"/>
              <a:t> </a:t>
            </a:r>
            <a:r>
              <a:rPr dirty="0" err="1"/>
              <a:t>mais</a:t>
            </a:r>
            <a:r>
              <a:rPr dirty="0"/>
              <a:t> </a:t>
            </a:r>
            <a:r>
              <a:rPr dirty="0" err="1"/>
              <a:t>recursos</a:t>
            </a:r>
            <a:r>
              <a:rPr dirty="0"/>
              <a:t> de CPU do que </a:t>
            </a:r>
            <a:r>
              <a:rPr dirty="0" err="1"/>
              <a:t>memória</a:t>
            </a:r>
            <a:r>
              <a:rPr dirty="0"/>
              <a:t> (RAM) e </a:t>
            </a:r>
            <a:r>
              <a:rPr dirty="0" err="1"/>
              <a:t>são</a:t>
            </a:r>
            <a:r>
              <a:rPr dirty="0"/>
              <a:t> </a:t>
            </a:r>
            <a:r>
              <a:rPr dirty="0" err="1"/>
              <a:t>adequadas</a:t>
            </a:r>
            <a:r>
              <a:rPr dirty="0"/>
              <a:t> para </a:t>
            </a:r>
            <a:r>
              <a:rPr dirty="0" err="1"/>
              <a:t>aplicações</a:t>
            </a:r>
            <a:r>
              <a:rPr lang="pt-br" dirty="0">
                <a:solidFill>
                  <a:srgbClr val="000000"/>
                </a:solidFill>
              </a:rPr>
              <a:t> com processamento intensivo</a:t>
            </a:r>
            <a:r>
              <a:rPr dirty="0"/>
              <a:t>. </a:t>
            </a:r>
            <a:r>
              <a:rPr dirty="0" err="1"/>
              <a:t>Há</a:t>
            </a:r>
            <a:r>
              <a:rPr dirty="0"/>
              <a:t> </a:t>
            </a:r>
            <a:r>
              <a:rPr dirty="0" err="1"/>
              <a:t>também</a:t>
            </a:r>
            <a:r>
              <a:rPr dirty="0"/>
              <a:t> </a:t>
            </a:r>
            <a:r>
              <a:rPr dirty="0" err="1"/>
              <a:t>vários</a:t>
            </a:r>
            <a:r>
              <a:rPr dirty="0"/>
              <a:t> </a:t>
            </a:r>
            <a:r>
              <a:rPr dirty="0" err="1"/>
              <a:t>tipos</a:t>
            </a:r>
            <a:r>
              <a:rPr dirty="0"/>
              <a:t> de </a:t>
            </a:r>
            <a:r>
              <a:rPr dirty="0" err="1"/>
              <a:t>instâncias</a:t>
            </a:r>
            <a:r>
              <a:rPr dirty="0"/>
              <a:t> de </a:t>
            </a:r>
            <a:r>
              <a:rPr dirty="0" err="1"/>
              <a:t>armazenamento</a:t>
            </a:r>
            <a:r>
              <a:rPr dirty="0"/>
              <a:t> de </a:t>
            </a:r>
            <a:r>
              <a:rPr dirty="0" err="1"/>
              <a:t>alta</a:t>
            </a:r>
            <a:r>
              <a:rPr dirty="0"/>
              <a:t> </a:t>
            </a:r>
            <a:r>
              <a:rPr dirty="0" err="1"/>
              <a:t>capacidade</a:t>
            </a:r>
            <a:r>
              <a:rPr dirty="0"/>
              <a:t> e </a:t>
            </a:r>
            <a:r>
              <a:rPr dirty="0" err="1"/>
              <a:t>computação</a:t>
            </a:r>
            <a:r>
              <a:rPr dirty="0"/>
              <a:t> </a:t>
            </a:r>
            <a:r>
              <a:rPr dirty="0" err="1"/>
              <a:t>em</a:t>
            </a:r>
            <a:r>
              <a:rPr dirty="0"/>
              <a:t> cluster </a:t>
            </a:r>
            <a:r>
              <a:rPr dirty="0" err="1"/>
              <a:t>disponíveis</a:t>
            </a:r>
            <a:r>
              <a:rPr dirty="0"/>
              <a:t>.</a:t>
            </a:r>
          </a:p>
          <a:p>
            <a:pPr rtl="0">
              <a:spcAft>
                <a:spcPts val="600"/>
              </a:spcAft>
            </a:pPr>
            <a:r>
              <a:rPr lang="pt-br" dirty="0"/>
              <a:t>Para obter mais informações, consulte: </a:t>
            </a:r>
          </a:p>
          <a:p>
            <a:pPr marL="171450" marR="0" indent="-171450" algn="l" defTabSz="457200" rtl="0" eaLnBrk="1" fontAlgn="auto" latinLnBrk="0" hangingPunct="1">
              <a:lnSpc>
                <a:spcPct val="100000"/>
              </a:lnSpc>
              <a:buClrTx/>
              <a:buSzTx/>
              <a:buFont typeface="Arial" panose="020B0604020202020204" pitchFamily="34" charset="0"/>
              <a:buChar char="•"/>
              <a:tabLst/>
              <a:defRPr/>
            </a:pPr>
            <a:r>
              <a:rPr lang="pt-br" dirty="0">
                <a:hlinkClick r:id="rId3"/>
              </a:rPr>
              <a:t>http://docs.aws.amazon.com/AWSEC2/latest/WindowsGuide/instance-types.html</a:t>
            </a:r>
            <a:r>
              <a:rPr lang="pt-br" dirty="0"/>
              <a:t> </a:t>
            </a:r>
          </a:p>
          <a:p>
            <a:pPr marL="171450" marR="0" indent="-171450" algn="l" defTabSz="457200" rtl="0" eaLnBrk="1" fontAlgn="auto" latinLnBrk="0" hangingPunct="1">
              <a:lnSpc>
                <a:spcPct val="100000"/>
              </a:lnSpc>
              <a:buClrTx/>
              <a:buSzTx/>
              <a:buFont typeface="Arial" panose="020B0604020202020204" pitchFamily="34" charset="0"/>
              <a:buChar char="•"/>
              <a:tabLst/>
              <a:defRPr/>
            </a:pPr>
            <a:r>
              <a:rPr lang="pt-br" dirty="0">
                <a:hlinkClick r:id="rId4"/>
              </a:rPr>
              <a:t>http://docs.aws.amazon.com/AWSEC2/latest/UserGuide/instance-types.html</a:t>
            </a:r>
            <a:r>
              <a:rPr lang="pt-br" dirty="0"/>
              <a:t> </a:t>
            </a:r>
          </a:p>
          <a:p>
            <a:pPr marL="171450" marR="0" indent="-171450" algn="l" defTabSz="457200" rtl="0" eaLnBrk="1" fontAlgn="auto" latinLnBrk="0" hangingPunct="1">
              <a:lnSpc>
                <a:spcPct val="100000"/>
              </a:lnSpc>
              <a:buClrTx/>
              <a:buSzTx/>
              <a:buFont typeface="Arial" panose="020B0604020202020204" pitchFamily="34" charset="0"/>
              <a:buChar char="•"/>
              <a:tabLst/>
              <a:defRPr/>
            </a:pPr>
            <a:r>
              <a:rPr lang="pt-br" dirty="0">
                <a:hlinkClick r:id="rId5"/>
              </a:rPr>
              <a:t>http://aws.amazon.com/ec2/instance-types/</a:t>
            </a:r>
            <a:r>
              <a:rPr lang="pt-br" dirty="0"/>
              <a:t> </a:t>
            </a:r>
          </a:p>
          <a:p>
            <a:pPr rtl="0"/>
            <a:endParaRPr lang="en-US" dirty="0"/>
          </a:p>
        </p:txBody>
      </p:sp>
    </p:spTree>
    <p:extLst>
      <p:ext uri="{BB962C8B-B14F-4D97-AF65-F5344CB8AC3E}">
        <p14:creationId xmlns:p14="http://schemas.microsoft.com/office/powerpoint/2010/main" val="3598434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Instâncias spot do Amazon EC2</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custo da utilização de instâncias spot pode ser até 90% menor que o da utilização de instâncias sob demanda. </a:t>
            </a:r>
            <a:r>
              <a:rPr lang="pt-br" dirty="0"/>
              <a:t>Com as instâncias spot</a:t>
            </a:r>
            <a:r>
              <a:rPr lang="pt-br" sz="1200" b="0" i="0" kern="1200" dirty="0">
                <a:solidFill>
                  <a:schemeClr val="tx1"/>
                </a:solidFill>
                <a:effectLst/>
                <a:latin typeface="+mn-lt"/>
                <a:ea typeface="+mn-ea"/>
                <a:cs typeface="+mn-cs"/>
              </a:rPr>
              <a:t>, você especifica o preço máximo que está disposto a pagar </a:t>
            </a:r>
            <a:r>
              <a:rPr lang="pt-br" sz="1200" b="0" i="0" kern="1200" dirty="0">
                <a:solidFill>
                  <a:srgbClr val="000000"/>
                </a:solidFill>
                <a:effectLst/>
                <a:latin typeface="+mn-lt"/>
                <a:ea typeface="+mn-ea"/>
                <a:cs typeface="+mn-cs"/>
              </a:rPr>
              <a:t>por</a:t>
            </a:r>
            <a:r>
              <a:rPr lang="pt-br" sz="1200" b="0" i="0" kern="1200" dirty="0">
                <a:solidFill>
                  <a:schemeClr val="tx1"/>
                </a:solidFill>
                <a:effectLst/>
                <a:latin typeface="+mn-lt"/>
                <a:ea typeface="+mn-ea"/>
                <a:cs typeface="+mn-cs"/>
              </a:rPr>
              <a:t> hora de instância. Enquanto o preço spot for inferior ou igual ao seu preço máximo, você pagará o preço spot. </a:t>
            </a:r>
            <a:r>
              <a:rPr lang="pt-br" sz="1200" b="0" i="0" kern="1200" dirty="0">
                <a:solidFill>
                  <a:srgbClr val="000000"/>
                </a:solidFill>
                <a:effectLst/>
                <a:latin typeface="+mn-lt"/>
                <a:ea typeface="+mn-ea"/>
                <a:cs typeface="+mn-cs"/>
              </a:rPr>
              <a:t>Se</a:t>
            </a:r>
            <a:r>
              <a:rPr lang="pt-br" sz="1200" b="0" i="0" kern="1200" dirty="0">
                <a:solidFill>
                  <a:schemeClr val="tx1"/>
                </a:solidFill>
                <a:effectLst/>
                <a:latin typeface="+mn-lt"/>
                <a:ea typeface="+mn-ea"/>
                <a:cs typeface="+mn-cs"/>
              </a:rPr>
              <a:t> a sua instância for requisitada devido a um aumento do preço spot</a:t>
            </a:r>
            <a:r>
              <a:rPr lang="pt-br" sz="1200" b="0" i="0" kern="1200" dirty="0">
                <a:solidFill>
                  <a:srgbClr val="000000"/>
                </a:solidFill>
                <a:effectLst/>
                <a:latin typeface="+mn-lt"/>
                <a:ea typeface="+mn-ea"/>
                <a:cs typeface="+mn-cs"/>
              </a:rPr>
              <a:t> acima</a:t>
            </a:r>
            <a:r>
              <a:rPr lang="pt-br" sz="1200" b="0" i="0" kern="1200" dirty="0">
                <a:solidFill>
                  <a:schemeClr val="tx1"/>
                </a:solidFill>
                <a:effectLst/>
                <a:latin typeface="+mn-lt"/>
                <a:ea typeface="+mn-ea"/>
                <a:cs typeface="+mn-cs"/>
              </a:rPr>
              <a:t> do seu preço máximo, você</a:t>
            </a:r>
            <a:r>
              <a:rPr lang="pt-br" sz="1200" b="0" i="0" kern="1200" dirty="0">
                <a:solidFill>
                  <a:srgbClr val="000000"/>
                </a:solidFill>
                <a:effectLst/>
                <a:latin typeface="+mn-lt"/>
                <a:ea typeface="+mn-ea"/>
                <a:cs typeface="+mn-cs"/>
              </a:rPr>
              <a:t> não</a:t>
            </a:r>
            <a:r>
              <a:rPr lang="pt-br" sz="1200" b="0" i="0" kern="1200" dirty="0">
                <a:solidFill>
                  <a:schemeClr val="tx1"/>
                </a:solidFill>
                <a:effectLst/>
                <a:latin typeface="+mn-lt"/>
                <a:ea typeface="+mn-ea"/>
                <a:cs typeface="+mn-cs"/>
              </a:rPr>
              <a:t> será </a:t>
            </a:r>
            <a:r>
              <a:rPr lang="pt-br" sz="1200" b="0" i="0" kern="1200" dirty="0">
                <a:solidFill>
                  <a:srgbClr val="000000"/>
                </a:solidFill>
                <a:effectLst/>
                <a:latin typeface="+mn-lt"/>
                <a:ea typeface="+mn-ea"/>
                <a:cs typeface="+mn-cs"/>
              </a:rPr>
              <a:t>cobrado </a:t>
            </a:r>
            <a:r>
              <a:rPr lang="pt-br" sz="1200" b="0" i="0" kern="1200" dirty="0">
                <a:solidFill>
                  <a:schemeClr val="tx1"/>
                </a:solidFill>
                <a:effectLst/>
                <a:latin typeface="+mn-lt"/>
                <a:ea typeface="+mn-ea"/>
                <a:cs typeface="+mn-cs"/>
              </a:rPr>
              <a:t>pela hora parcial em que a instância </a:t>
            </a:r>
            <a:r>
              <a:rPr lang="pt-br" sz="1200" b="0" i="0" kern="1200" dirty="0">
                <a:solidFill>
                  <a:srgbClr val="000000"/>
                </a:solidFill>
                <a:effectLst/>
                <a:latin typeface="+mn-lt"/>
                <a:ea typeface="+mn-ea"/>
                <a:cs typeface="+mn-cs"/>
              </a:rPr>
              <a:t>ficou em execução</a:t>
            </a:r>
            <a:r>
              <a:rPr lang="pt-br" sz="1200" b="0" i="0" kern="1200" dirty="0">
                <a:solidFill>
                  <a:schemeClr val="tx1"/>
                </a:solidFill>
                <a:effectLst/>
                <a:latin typeface="+mn-lt"/>
                <a:ea typeface="+mn-ea"/>
                <a:cs typeface="+mn-cs"/>
              </a:rPr>
              <a:t>. Com o spot você pode reduzir o custo da execução de clusters Hadoop ou Spark, aumentar a capacidade computacional e a taxa de transferência sem aumentar o orçamento, ou ambos.</a:t>
            </a:r>
            <a:endParaRPr lang="en-US" dirty="0"/>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 preço spot cobrado é o preço em vigor durante o período da execução das instâncias. </a:t>
            </a:r>
            <a:r>
              <a:rPr lang="pt-br" dirty="0"/>
              <a:t>O Amazon EC2 define </a:t>
            </a:r>
            <a:r>
              <a:rPr lang="pt-br" sz="1200" b="0" i="0" kern="1200" dirty="0">
                <a:solidFill>
                  <a:srgbClr val="000000"/>
                </a:solidFill>
                <a:effectLst/>
                <a:latin typeface="+mn-lt"/>
                <a:ea typeface="+mn-ea"/>
                <a:cs typeface="+mn-cs"/>
              </a:rPr>
              <a:t>os preços </a:t>
            </a:r>
            <a:r>
              <a:rPr lang="pt-br" sz="1200" b="0" i="0" kern="1200" dirty="0">
                <a:solidFill>
                  <a:schemeClr val="tx1"/>
                </a:solidFill>
                <a:effectLst/>
                <a:latin typeface="+mn-lt"/>
                <a:ea typeface="+mn-ea"/>
                <a:cs typeface="+mn-cs"/>
              </a:rPr>
              <a:t>das instâncias spot e os ajusta gradualmente de acordo com tendências a longo prazo da oferta e da procura por</a:t>
            </a:r>
            <a:r>
              <a:rPr lang="pt-br" sz="1200" b="0" i="0" kern="1200" dirty="0">
                <a:solidFill>
                  <a:srgbClr val="000000"/>
                </a:solidFill>
                <a:effectLst/>
                <a:latin typeface="+mn-lt"/>
                <a:ea typeface="+mn-ea"/>
                <a:cs typeface="+mn-cs"/>
              </a:rPr>
              <a:t> capacidade de instâncias spot</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As instâncias spot </a:t>
            </a:r>
            <a:r>
              <a:rPr lang="pt-br" sz="1200" b="0" i="0" kern="1200" dirty="0">
                <a:solidFill>
                  <a:schemeClr val="tx1"/>
                </a:solidFill>
                <a:effectLst/>
                <a:latin typeface="+mn-lt"/>
                <a:ea typeface="+mn-ea"/>
                <a:cs typeface="+mn-cs"/>
              </a:rPr>
              <a:t>também estão disponíveis para execução por um período predefinido</a:t>
            </a:r>
            <a:r>
              <a:rPr lang="pt-br" sz="1200" b="0" i="0" kern="1200" dirty="0">
                <a:solidFill>
                  <a:schemeClr val="tx1"/>
                </a:solidFill>
                <a:effectLst/>
                <a:latin typeface="Calibri" panose="020F0502020204030204" pitchFamily="34" charset="0"/>
                <a:cs typeface="Calibri" panose="020F0502020204030204" pitchFamily="34" charset="0"/>
              </a:rPr>
              <a:t> —</a:t>
            </a:r>
            <a:r>
              <a:rPr lang="pt-br" sz="1200" b="0" i="0" kern="1200" dirty="0">
                <a:solidFill>
                  <a:schemeClr val="tx1"/>
                </a:solidFill>
                <a:effectLst/>
                <a:latin typeface="+mn-lt"/>
                <a:ea typeface="+mn-ea"/>
                <a:cs typeface="+mn-cs"/>
              </a:rPr>
              <a:t> em incrementos de uma hora, que podem chegar a até seis horas </a:t>
            </a:r>
            <a:r>
              <a:rPr lang="pt-br" dirty="0">
                <a:latin typeface="Calibri" panose="020F0502020204030204" pitchFamily="34" charset="0"/>
                <a:cs typeface="Calibri" panose="020F0502020204030204" pitchFamily="34" charset="0"/>
              </a:rPr>
              <a:t>— </a:t>
            </a:r>
            <a:r>
              <a:rPr lang="pt-br" sz="1200" b="0" i="0" kern="1200" dirty="0">
                <a:solidFill>
                  <a:schemeClr val="tx1"/>
                </a:solidFill>
                <a:effectLst/>
                <a:latin typeface="+mn-lt"/>
                <a:ea typeface="+mn-ea"/>
                <a:cs typeface="+mn-cs"/>
              </a:rPr>
              <a:t> com descontos entre 30% a 50% em comparação com a </a:t>
            </a:r>
            <a:r>
              <a:rPr lang="pt-br" sz="1200" b="0" i="0" kern="1200" dirty="0">
                <a:solidFill>
                  <a:srgbClr val="000000"/>
                </a:solidFill>
                <a:effectLst/>
                <a:latin typeface="+mn-lt"/>
                <a:ea typeface="+mn-ea"/>
                <a:cs typeface="+mn-cs"/>
              </a:rPr>
              <a:t>definição de preço sob demanda</a:t>
            </a:r>
            <a:r>
              <a:rPr lang="pt-br"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4057812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Os serviços de computação que </a:t>
            </a:r>
            <a:r>
              <a:rPr lang="pt-br">
                <a:solidFill>
                  <a:srgbClr val="000000"/>
                </a:solidFill>
              </a:rPr>
              <a:t>serão abordados</a:t>
            </a:r>
            <a:r>
              <a:rPr lang="pt-br"/>
              <a:t> neste módulo são:</a:t>
            </a:r>
          </a:p>
          <a:p>
            <a:pPr marL="171450" indent="-171450" rtl="0">
              <a:spcAft>
                <a:spcPts val="0"/>
              </a:spcAft>
              <a:buFont typeface="Arial" panose="020B0604020202020204" pitchFamily="34" charset="0"/>
              <a:buChar char="•"/>
            </a:pPr>
            <a:r>
              <a:rPr lang="pt-br"/>
              <a:t>Amazon EC2</a:t>
            </a:r>
          </a:p>
          <a:p>
            <a:pPr marL="171450" indent="-171450" rtl="0">
              <a:spcAft>
                <a:spcPts val="0"/>
              </a:spcAft>
              <a:buFont typeface="Arial" panose="020B0604020202020204" pitchFamily="34" charset="0"/>
              <a:buChar char="•"/>
            </a:pPr>
            <a:r>
              <a:rPr lang="pt-br">
                <a:solidFill>
                  <a:srgbClr val="000000"/>
                </a:solidFill>
              </a:rPr>
              <a:t>Elastic Load Balancing</a:t>
            </a:r>
            <a:endParaRPr lang="en-US" dirty="0">
              <a:solidFill>
                <a:srgbClr val="000000"/>
              </a:solidFill>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a:t>Auto Scaling do Amazon EC2 </a:t>
            </a:r>
          </a:p>
          <a:p>
            <a:pPr rtl="0"/>
            <a:endParaRPr lang="en-US" dirty="0"/>
          </a:p>
        </p:txBody>
      </p:sp>
    </p:spTree>
    <p:extLst>
      <p:ext uri="{BB962C8B-B14F-4D97-AF65-F5344CB8AC3E}">
        <p14:creationId xmlns:p14="http://schemas.microsoft.com/office/powerpoint/2010/main" val="4078834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64974"/>
          </a:xfrm>
        </p:spPr>
        <p:txBody>
          <a:bodyPr rtlCol="0"/>
          <a:lstStyle/>
          <a:p>
            <a:pPr rtl="0"/>
            <a:r>
              <a:rPr lang="pt-br" sz="1200" b="0" i="0" kern="1200" dirty="0">
                <a:solidFill>
                  <a:schemeClr val="tx1"/>
                </a:solidFill>
                <a:effectLst/>
                <a:latin typeface="+mn-lt"/>
                <a:ea typeface="+mn-ea"/>
                <a:cs typeface="+mn-cs"/>
              </a:rPr>
              <a:t>O Elastic Load Balancing distribui automaticamente</a:t>
            </a:r>
            <a:r>
              <a:rPr lang="pt-br" sz="1200" b="0" i="0" kern="1200" dirty="0">
                <a:solidFill>
                  <a:srgbClr val="000000"/>
                </a:solidFill>
                <a:effectLst/>
                <a:latin typeface="+mn-lt"/>
                <a:ea typeface="+mn-ea"/>
                <a:cs typeface="+mn-cs"/>
              </a:rPr>
              <a:t> o tráfego de aplicações</a:t>
            </a:r>
            <a:r>
              <a:rPr lang="pt-br" sz="1200" b="0" i="0" kern="1200" dirty="0">
                <a:solidFill>
                  <a:schemeClr val="tx1"/>
                </a:solidFill>
                <a:effectLst/>
                <a:latin typeface="+mn-lt"/>
                <a:ea typeface="+mn-ea"/>
                <a:cs typeface="+mn-cs"/>
              </a:rPr>
              <a:t> entre diversos destinos, como instâncias do Amazon EC2, contêineres e endereços IP. Ele processa a carga variável do tráfego </a:t>
            </a:r>
            <a:r>
              <a:rPr lang="pt-br" sz="1200" b="0" i="0" kern="1200" dirty="0">
                <a:solidFill>
                  <a:srgbClr val="000000"/>
                </a:solidFill>
                <a:effectLst/>
                <a:latin typeface="+mn-lt"/>
                <a:ea typeface="+mn-ea"/>
                <a:cs typeface="+mn-cs"/>
              </a:rPr>
              <a:t>das aplicações</a:t>
            </a:r>
            <a:r>
              <a:rPr lang="pt-br" sz="1200" b="0" i="0" kern="1200" dirty="0">
                <a:solidFill>
                  <a:schemeClr val="tx1"/>
                </a:solidFill>
                <a:effectLst/>
                <a:latin typeface="+mn-lt"/>
                <a:ea typeface="+mn-ea"/>
                <a:cs typeface="+mn-cs"/>
              </a:rPr>
              <a:t> em uma ou mais zonas de disponibilidade. </a:t>
            </a:r>
          </a:p>
          <a:p>
            <a:pPr rtl="0"/>
            <a:endParaRPr lang="en-US" sz="1200" b="0" i="0" kern="1200" dirty="0">
              <a:solidFill>
                <a:schemeClr val="tx1"/>
              </a:solidFill>
              <a:effectLst/>
              <a:latin typeface="+mn-lt"/>
              <a:ea typeface="+mn-ea"/>
              <a:cs typeface="+mn-cs"/>
            </a:endParaRPr>
          </a:p>
          <a:p>
            <a:pPr rtl="0" eaLnBrk="1" hangingPunct="1">
              <a:spcAft>
                <a:spcPts val="600"/>
              </a:spcAft>
            </a:pPr>
            <a:r>
              <a:rPr lang="pt-br" dirty="0"/>
              <a:t>O Elastic Load Balancing permite que você obtenha </a:t>
            </a:r>
            <a:r>
              <a:rPr lang="pt-br" dirty="0">
                <a:solidFill>
                  <a:srgbClr val="000000"/>
                </a:solidFill>
              </a:rPr>
              <a:t>maior tolerância a falhas</a:t>
            </a:r>
            <a:r>
              <a:rPr lang="pt-br" dirty="0"/>
              <a:t> em suas </a:t>
            </a:r>
            <a:r>
              <a:rPr lang="pt-br" dirty="0">
                <a:solidFill>
                  <a:srgbClr val="000000"/>
                </a:solidFill>
              </a:rPr>
              <a:t>aplicações. </a:t>
            </a:r>
            <a:r>
              <a:rPr lang="pt-br" dirty="0"/>
              <a:t>O serviço oferece transparentemente a quantidade de capacidade de balanceamento de carga necessária em resposta</a:t>
            </a:r>
            <a:r>
              <a:rPr lang="pt-br" dirty="0">
                <a:solidFill>
                  <a:srgbClr val="000000"/>
                </a:solidFill>
              </a:rPr>
              <a:t> ao tráfego recebido pela aplicação</a:t>
            </a:r>
            <a:r>
              <a:rPr lang="pt-br" dirty="0"/>
              <a:t>. O Elastic Load Balancing detecta instâncias com problemas de integridade em um grupo e redireciona o tráfego automaticamente para instâncias saudáveis até que as instâncias com problemas de integridade sejam restauradas. Você pode </a:t>
            </a:r>
            <a:r>
              <a:rPr lang="pt-br" dirty="0">
                <a:solidFill>
                  <a:srgbClr val="000000"/>
                </a:solidFill>
              </a:rPr>
              <a:t>habilitar</a:t>
            </a:r>
            <a:r>
              <a:rPr lang="pt-br" dirty="0"/>
              <a:t> o Elastic Load Balancing em uma única zona de disponibilidade ou em várias zonas</a:t>
            </a:r>
            <a:r>
              <a:rPr lang="pt-br" dirty="0">
                <a:solidFill>
                  <a:srgbClr val="000000"/>
                </a:solidFill>
              </a:rPr>
              <a:t> para obter uma performance</a:t>
            </a:r>
            <a:r>
              <a:rPr lang="pt-br" dirty="0"/>
              <a:t> ainda mais consistente</a:t>
            </a:r>
            <a:r>
              <a:rPr lang="pt-br" dirty="0">
                <a:solidFill>
                  <a:srgbClr val="000000"/>
                </a:solidFill>
              </a:rPr>
              <a:t>de sua </a:t>
            </a:r>
            <a:r>
              <a:rPr lang="pt-br" dirty="0"/>
              <a:t>aplicação. </a:t>
            </a:r>
          </a:p>
          <a:p>
            <a:pPr rtl="0">
              <a:spcAft>
                <a:spcPts val="600"/>
              </a:spcAft>
            </a:pPr>
            <a:r>
              <a:rPr lang="pt-br" dirty="0"/>
              <a:t>Você pode acessar e trabalhar com o seu load balancer usando uma das seguintes interfaces: </a:t>
            </a:r>
          </a:p>
          <a:p>
            <a:pPr marL="171450" indent="-171450" rtl="0">
              <a:spcAft>
                <a:spcPts val="600"/>
              </a:spcAft>
              <a:buFont typeface="Arial"/>
              <a:buChar char="•"/>
            </a:pPr>
            <a:r>
              <a:rPr lang="pt-br" b="1" dirty="0"/>
              <a:t>Console de Gerenciamento da AWS</a:t>
            </a:r>
            <a:r>
              <a:rPr lang="pt-br" dirty="0"/>
              <a:t> – Uma</a:t>
            </a:r>
            <a:r>
              <a:rPr lang="pt-br" dirty="0">
                <a:solidFill>
                  <a:srgbClr val="000000"/>
                </a:solidFill>
              </a:rPr>
              <a:t> interface simples</a:t>
            </a:r>
            <a:r>
              <a:rPr lang="pt-br" dirty="0"/>
              <a:t> de navegador da web que pode ser usada para criar e gerenciar seus load balancers sem usar software ou ferramentas adicionais. </a:t>
            </a:r>
          </a:p>
          <a:p>
            <a:pPr marL="171450" indent="-171450" rtl="0">
              <a:spcAft>
                <a:spcPts val="600"/>
              </a:spcAft>
              <a:buFont typeface="Arial"/>
              <a:buChar char="•"/>
            </a:pPr>
            <a:r>
              <a:rPr lang="pt-br" b="1" dirty="0">
                <a:solidFill>
                  <a:srgbClr val="000000"/>
                </a:solidFill>
              </a:rPr>
              <a:t>Interfaces de linha de comando </a:t>
            </a:r>
            <a:r>
              <a:rPr lang="pt-br" dirty="0"/>
              <a:t>—</a:t>
            </a:r>
            <a:r>
              <a:rPr lang="pt-br" b="1" dirty="0">
                <a:solidFill>
                  <a:srgbClr val="000000"/>
                </a:solidFill>
              </a:rPr>
              <a:t> </a:t>
            </a:r>
            <a:r>
              <a:rPr lang="pt-br" dirty="0"/>
              <a:t>Um cliente de linha de comando baseado em Java que envolve a API SOAP.</a:t>
            </a:r>
          </a:p>
          <a:p>
            <a:pPr marL="171450" indent="-171450" rtl="0">
              <a:spcAft>
                <a:spcPts val="600"/>
              </a:spcAft>
              <a:buFont typeface="Arial"/>
              <a:buChar char="•"/>
            </a:pPr>
            <a:r>
              <a:rPr lang="pt-br" b="1" dirty="0"/>
              <a:t>AWS SDKs</a:t>
            </a:r>
            <a:r>
              <a:rPr lang="pt-br" dirty="0"/>
              <a:t> —</a:t>
            </a:r>
            <a:r>
              <a:rPr lang="pt-br" dirty="0">
                <a:solidFill>
                  <a:srgbClr val="000000"/>
                </a:solidFill>
              </a:rPr>
              <a:t>APIs</a:t>
            </a:r>
            <a:r>
              <a:rPr lang="pt-br" dirty="0"/>
              <a:t>específicas de linguagens  que gerenciam vários detalhes da conexão, como cálculo de assinaturas, manipulação de novas tentativas de solicitação e tratamento de erros.</a:t>
            </a:r>
          </a:p>
          <a:p>
            <a:pPr marL="171450" indent="-171450" rtl="0">
              <a:spcAft>
                <a:spcPts val="600"/>
              </a:spcAft>
              <a:buFont typeface="Arial"/>
              <a:buChar char="•"/>
            </a:pPr>
            <a:r>
              <a:rPr lang="pt-br" b="1" dirty="0"/>
              <a:t>API de consulta</a:t>
            </a:r>
            <a:r>
              <a:rPr lang="pt-br" dirty="0"/>
              <a:t> —</a:t>
            </a:r>
            <a:r>
              <a:rPr lang="pt-br" dirty="0">
                <a:solidFill>
                  <a:srgbClr val="000000"/>
                </a:solidFill>
              </a:rPr>
              <a:t>ações</a:t>
            </a:r>
            <a:r>
              <a:rPr lang="pt-br" dirty="0"/>
              <a:t>de API de baixo nível  chamadas por solicitações HTTPS. </a:t>
            </a:r>
          </a:p>
          <a:p>
            <a:pPr lvl="1" rtl="0">
              <a:spcAft>
                <a:spcPts val="600"/>
              </a:spcAft>
              <a:buFont typeface="Arial"/>
              <a:buNone/>
            </a:pPr>
            <a:r>
              <a:rPr lang="pt-br" dirty="0"/>
              <a:t>Para obter mais informações, consulte:</a:t>
            </a:r>
          </a:p>
          <a:p>
            <a:pPr marL="720046" lvl="1" indent="-171450" rtl="0">
              <a:spcAft>
                <a:spcPts val="600"/>
              </a:spcAft>
              <a:buFont typeface="Arial" panose="020B0604020202020204" pitchFamily="34" charset="0"/>
              <a:buChar char="•"/>
            </a:pPr>
            <a:r>
              <a:rPr lang="pt-br" dirty="0"/>
              <a:t>AWS SDKs: </a:t>
            </a:r>
            <a:r>
              <a:rPr lang="pt-br" dirty="0">
                <a:hlinkClick r:id="rId3"/>
              </a:rPr>
              <a:t>https://aws.amazon.com/tools/#SDKs</a:t>
            </a:r>
            <a:r>
              <a:rPr lang="pt-br" dirty="0"/>
              <a:t> </a:t>
            </a:r>
            <a:endParaRPr lang="en-US" baseline="0" dirty="0"/>
          </a:p>
          <a:p>
            <a:pPr marL="720046" lvl="1" indent="-171450" rtl="0">
              <a:spcAft>
                <a:spcPts val="600"/>
              </a:spcAft>
              <a:buFont typeface="Arial" panose="020B0604020202020204" pitchFamily="34" charset="0"/>
              <a:buChar char="•"/>
            </a:pPr>
            <a:r>
              <a:rPr lang="pt-br" dirty="0"/>
              <a:t>Application Load Balancer Query API: </a:t>
            </a:r>
            <a:r>
              <a:rPr lang="pt-br" dirty="0">
                <a:hlinkClick r:id="rId4"/>
              </a:rPr>
              <a:t>http://docs.aws.amazon.com/elasticloadbalancing/latest/APIReference/Welcome.html</a:t>
            </a:r>
            <a:r>
              <a:rPr lang="pt-br" dirty="0"/>
              <a:t> </a:t>
            </a:r>
            <a:endParaRPr lang="en-US" baseline="0" dirty="0"/>
          </a:p>
          <a:p>
            <a:pPr marL="720046" lvl="1" indent="-171450" rtl="0">
              <a:spcAft>
                <a:spcPts val="600"/>
              </a:spcAft>
              <a:buFont typeface="Arial" panose="020B0604020202020204" pitchFamily="34" charset="0"/>
              <a:buChar char="•"/>
            </a:pPr>
            <a:r>
              <a:rPr lang="pt-br" dirty="0"/>
              <a:t>Classic Load Balancer Query API: </a:t>
            </a:r>
            <a:r>
              <a:rPr lang="pt-br" dirty="0">
                <a:hlinkClick r:id="rId5"/>
              </a:rPr>
              <a:t>http://docs.aws.amazon.com/elasticloadbalancing/2012-06-01/APIReference/Welcome.html</a:t>
            </a:r>
            <a:r>
              <a:rPr lang="pt-br" dirty="0"/>
              <a:t> </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Para obter mais informações sobre o Elastic Load Balancing, consulte </a:t>
            </a:r>
            <a:r>
              <a:rPr lang="pt-br" sz="1200" b="0" i="0" kern="1200" dirty="0">
                <a:solidFill>
                  <a:schemeClr val="tx1"/>
                </a:solidFill>
                <a:effectLst/>
                <a:latin typeface="+mn-lt"/>
                <a:ea typeface="+mn-ea"/>
                <a:cs typeface="+mn-cs"/>
                <a:hlinkClick r:id="rId6"/>
              </a:rPr>
              <a:t>https://aws.amazon.com/elasticloadbalancing/</a:t>
            </a:r>
            <a:r>
              <a:rPr lang="pt-br" sz="1200" b="0" i="0" kern="1200" dirty="0">
                <a:solidFill>
                  <a:schemeClr val="tx1"/>
                </a:solidFill>
                <a:effectLst/>
                <a:latin typeface="+mn-lt"/>
                <a:ea typeface="+mn-ea"/>
                <a:cs typeface="+mn-cs"/>
              </a:rPr>
              <a:t>.</a:t>
            </a:r>
          </a:p>
          <a:p>
            <a:pPr rtl="0"/>
            <a:r>
              <a:rPr lang="pt-br" sz="1200" b="0" i="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740884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195363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Por padrão, um load balancer roteia cada solicitação de forma independente para a instância registrada com a menor carga. No entanto, você pode usar o recurso de </a:t>
            </a:r>
            <a:r>
              <a:rPr lang="pt-br" i="1" dirty="0"/>
              <a:t>sticky session</a:t>
            </a:r>
            <a:r>
              <a:rPr lang="pt-br" dirty="0"/>
              <a:t> (também conhecido como </a:t>
            </a:r>
            <a:r>
              <a:rPr lang="pt-br" i="1" dirty="0"/>
              <a:t>afinidade de sessão</a:t>
            </a:r>
            <a:r>
              <a:rPr lang="pt-br" dirty="0"/>
              <a:t>). Esse recurso permite que o balanceador de carga vincule a sessão de um </a:t>
            </a:r>
            <a:r>
              <a:rPr lang="pt-br" dirty="0">
                <a:solidFill>
                  <a:srgbClr val="000000"/>
                </a:solidFill>
              </a:rPr>
              <a:t>usuário</a:t>
            </a:r>
            <a:r>
              <a:rPr lang="pt-br" dirty="0"/>
              <a:t>a uma instância específica. Isso </a:t>
            </a:r>
            <a:r>
              <a:rPr lang="pt-br" dirty="0">
                <a:solidFill>
                  <a:srgbClr val="000000"/>
                </a:solidFill>
              </a:rPr>
              <a:t>garante</a:t>
            </a:r>
            <a:r>
              <a:rPr lang="pt-br" dirty="0"/>
              <a:t> que todas as solicitações do </a:t>
            </a:r>
            <a:r>
              <a:rPr lang="pt-br" dirty="0">
                <a:solidFill>
                  <a:srgbClr val="000000"/>
                </a:solidFill>
              </a:rPr>
              <a:t>usuário</a:t>
            </a:r>
            <a:r>
              <a:rPr lang="pt-br" dirty="0"/>
              <a:t> durante a sessão sejam enviadas para a mesma instância de servidor.</a:t>
            </a:r>
          </a:p>
          <a:p>
            <a:pPr rtl="0"/>
            <a:endParaRPr lang="en-US" dirty="0"/>
          </a:p>
          <a:p>
            <a:pPr rtl="0"/>
            <a:r>
              <a:rPr lang="pt-br" dirty="0"/>
              <a:t>O gerenciamento de dados de sessão é algo que os desenvolvedores devem considerar para uma </a:t>
            </a:r>
            <a:r>
              <a:rPr lang="pt-br" dirty="0">
                <a:solidFill>
                  <a:srgbClr val="000000"/>
                </a:solidFill>
              </a:rPr>
              <a:t>melhor experiência ao usuário</a:t>
            </a:r>
            <a:r>
              <a:rPr lang="pt-br" dirty="0"/>
              <a:t>. As sticky sessions podem limitar a escalabilidade da </a:t>
            </a:r>
            <a:r>
              <a:rPr lang="pt-br" dirty="0">
                <a:solidFill>
                  <a:srgbClr val="000000"/>
                </a:solidFill>
              </a:rPr>
              <a:t>aplicação</a:t>
            </a:r>
            <a:r>
              <a:rPr lang="pt-br" dirty="0"/>
              <a:t>, pois o load balancer não consegue realmente balancear a carga a cada vez que recebe </a:t>
            </a:r>
            <a:r>
              <a:rPr lang="pt-br" dirty="0">
                <a:solidFill>
                  <a:srgbClr val="000000"/>
                </a:solidFill>
              </a:rPr>
              <a:t>uma solicitação</a:t>
            </a:r>
            <a:r>
              <a:rPr lang="pt-br" dirty="0"/>
              <a:t> de um cliente. </a:t>
            </a:r>
            <a:r>
              <a:rPr lang="pt-br" dirty="0">
                <a:solidFill>
                  <a:srgbClr val="000000"/>
                </a:solidFill>
              </a:rPr>
              <a:t>Com</a:t>
            </a:r>
            <a:r>
              <a:rPr lang="pt-br" dirty="0"/>
              <a:t> as sticky sessions, o load balancer é forçado a enviar todas as solicitações para o servidor original em que o estado da sessão foi criado. Ele faz isso apesar do servidor estar fortemente carregado, e até haver outro servidor menos carregado disponível para aceitar essa </a:t>
            </a:r>
            <a:r>
              <a:rPr lang="pt-br" dirty="0">
                <a:solidFill>
                  <a:srgbClr val="000000"/>
                </a:solidFill>
              </a:rPr>
              <a:t>solicitação</a:t>
            </a:r>
            <a:r>
              <a:rPr lang="pt-br" dirty="0"/>
              <a:t>.</a:t>
            </a:r>
          </a:p>
        </p:txBody>
      </p:sp>
    </p:spTree>
    <p:extLst>
      <p:ext uri="{BB962C8B-B14F-4D97-AF65-F5344CB8AC3E}">
        <p14:creationId xmlns:p14="http://schemas.microsoft.com/office/powerpoint/2010/main" val="914637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59352"/>
          </a:xfrm>
        </p:spPr>
        <p:txBody>
          <a:bodyPr rtlCol="0"/>
          <a:lstStyle/>
          <a:p>
            <a:pPr rtl="0"/>
            <a:r>
              <a:rPr lang="pt-br" kern="1200" dirty="0">
                <a:solidFill>
                  <a:srgbClr val="000000"/>
                </a:solidFill>
                <a:effectLst/>
                <a:ea typeface="+mn-ea"/>
                <a:cs typeface="+mn-cs"/>
              </a:rPr>
              <a:t>Você pode</a:t>
            </a:r>
            <a:r>
              <a:rPr lang="pt-br" kern="1200" dirty="0">
                <a:solidFill>
                  <a:schemeClr val="tx1"/>
                </a:solidFill>
                <a:effectLst/>
                <a:ea typeface="+mn-ea"/>
                <a:cs typeface="+mn-cs"/>
              </a:rPr>
              <a:t> gerenciar</a:t>
            </a:r>
            <a:r>
              <a:rPr lang="pt-br" kern="1200" dirty="0">
                <a:solidFill>
                  <a:srgbClr val="000000"/>
                </a:solidFill>
                <a:effectLst/>
                <a:ea typeface="+mn-ea"/>
                <a:cs typeface="+mn-cs"/>
              </a:rPr>
              <a:t> sessões</a:t>
            </a:r>
            <a:r>
              <a:rPr lang="pt-br" kern="1200" dirty="0">
                <a:solidFill>
                  <a:schemeClr val="tx1"/>
                </a:solidFill>
                <a:effectLst/>
                <a:ea typeface="+mn-ea"/>
                <a:cs typeface="+mn-cs"/>
              </a:rPr>
              <a:t> de usuário de várias maneiras: </a:t>
            </a:r>
          </a:p>
          <a:p>
            <a:pPr marL="171450" indent="-171450" rtl="0">
              <a:buFont typeface="Arial" panose="020B0604020202020204" pitchFamily="34" charset="0"/>
              <a:buChar char="•"/>
            </a:pPr>
            <a:r>
              <a:rPr lang="pt-br" kern="1200" dirty="0">
                <a:solidFill>
                  <a:schemeClr val="tx1"/>
                </a:solidFill>
                <a:effectLst/>
                <a:ea typeface="+mn-ea"/>
                <a:cs typeface="+mn-cs"/>
              </a:rPr>
              <a:t>Armazenando sessões localmente para o nó respondendo à solicitação HTTP </a:t>
            </a:r>
          </a:p>
          <a:p>
            <a:pPr marL="171450" indent="-171450" rtl="0">
              <a:buFont typeface="Arial" panose="020B0604020202020204" pitchFamily="34" charset="0"/>
              <a:buChar char="•"/>
            </a:pPr>
            <a:r>
              <a:rPr lang="pt-br" kern="1200" dirty="0">
                <a:solidFill>
                  <a:schemeClr val="tx1"/>
                </a:solidFill>
                <a:effectLst/>
                <a:ea typeface="+mn-ea"/>
                <a:cs typeface="+mn-cs"/>
              </a:rPr>
              <a:t>Designando uma camada em sua </a:t>
            </a:r>
            <a:r>
              <a:rPr lang="pt-br" kern="1200" dirty="0">
                <a:solidFill>
                  <a:srgbClr val="000000"/>
                </a:solidFill>
                <a:effectLst/>
                <a:ea typeface="+mn-ea"/>
                <a:cs typeface="+mn-cs"/>
              </a:rPr>
              <a:t>arquitetura, que</a:t>
            </a:r>
            <a:r>
              <a:rPr lang="pt-br" kern="1200" dirty="0">
                <a:solidFill>
                  <a:schemeClr val="tx1"/>
                </a:solidFill>
                <a:effectLst/>
                <a:ea typeface="+mn-ea"/>
                <a:cs typeface="+mn-cs"/>
              </a:rPr>
              <a:t> pode armazenar essas sessões de forma </a:t>
            </a:r>
            <a:r>
              <a:rPr lang="pt-br" kern="1200" dirty="0">
                <a:solidFill>
                  <a:srgbClr val="000000"/>
                </a:solidFill>
                <a:effectLst/>
                <a:ea typeface="+mn-ea"/>
                <a:cs typeface="+mn-cs"/>
              </a:rPr>
              <a:t>escalável e robusta</a:t>
            </a:r>
            <a:r>
              <a:rPr lang="pt-br" kern="1200" dirty="0">
                <a:solidFill>
                  <a:schemeClr val="tx1"/>
                </a:solidFill>
                <a:effectLst/>
                <a:ea typeface="+mn-ea"/>
                <a:cs typeface="+mn-cs"/>
              </a:rPr>
              <a:t> </a:t>
            </a:r>
          </a:p>
          <a:p>
            <a:pPr rtl="0"/>
            <a:endParaRPr lang="en-US" kern="1200" dirty="0">
              <a:solidFill>
                <a:schemeClr val="tx1"/>
              </a:solidFill>
              <a:effectLst/>
              <a:ea typeface="+mn-ea"/>
              <a:cs typeface="+mn-cs"/>
            </a:endParaRPr>
          </a:p>
          <a:p>
            <a:pPr rtl="0"/>
            <a:r>
              <a:rPr lang="pt-br" kern="1200" dirty="0">
                <a:solidFill>
                  <a:schemeClr val="tx1"/>
                </a:solidFill>
                <a:effectLst/>
                <a:ea typeface="+mn-ea"/>
                <a:cs typeface="+mn-cs"/>
              </a:rPr>
              <a:t>As sticky sessions</a:t>
            </a:r>
            <a:r>
              <a:rPr lang="pt-br" kern="1200" dirty="0">
                <a:solidFill>
                  <a:srgbClr val="000000"/>
                </a:solidFill>
                <a:effectLst/>
                <a:ea typeface="+mn-ea"/>
                <a:cs typeface="+mn-cs"/>
              </a:rPr>
              <a:t>, permitem que você roteie um usuário</a:t>
            </a:r>
            <a:r>
              <a:rPr lang="pt-br" kern="1200" dirty="0">
                <a:solidFill>
                  <a:schemeClr val="tx1"/>
                </a:solidFill>
                <a:effectLst/>
                <a:ea typeface="+mn-ea"/>
                <a:cs typeface="+mn-cs"/>
              </a:rPr>
              <a:t> do site</a:t>
            </a:r>
            <a:r>
              <a:rPr lang="pt-br" kern="1200" dirty="0">
                <a:solidFill>
                  <a:srgbClr val="000000"/>
                </a:solidFill>
                <a:effectLst/>
                <a:ea typeface="+mn-ea"/>
                <a:cs typeface="+mn-cs"/>
              </a:rPr>
              <a:t> para o servidor web específico que está gerenciando</a:t>
            </a:r>
            <a:r>
              <a:rPr lang="pt-br" kern="1200" dirty="0">
                <a:solidFill>
                  <a:schemeClr val="tx1"/>
                </a:solidFill>
                <a:effectLst/>
                <a:ea typeface="+mn-ea"/>
                <a:cs typeface="+mn-cs"/>
              </a:rPr>
              <a:t> a sessão</a:t>
            </a:r>
            <a:r>
              <a:rPr lang="pt-br" kern="1200" dirty="0">
                <a:solidFill>
                  <a:srgbClr val="000000"/>
                </a:solidFill>
                <a:effectLst/>
                <a:ea typeface="+mn-ea"/>
                <a:cs typeface="+mn-cs"/>
              </a:rPr>
              <a:t> desse usuário</a:t>
            </a:r>
            <a:r>
              <a:rPr lang="pt-br" kern="1200" dirty="0">
                <a:solidFill>
                  <a:schemeClr val="tx1"/>
                </a:solidFill>
                <a:effectLst/>
                <a:ea typeface="+mn-ea"/>
                <a:cs typeface="+mn-cs"/>
              </a:rPr>
              <a:t> individual. </a:t>
            </a:r>
            <a:r>
              <a:rPr lang="pt-br" kern="1200" dirty="0">
                <a:solidFill>
                  <a:srgbClr val="000000"/>
                </a:solidFill>
                <a:effectLst/>
                <a:ea typeface="+mn-ea"/>
                <a:cs typeface="+mn-cs"/>
              </a:rPr>
              <a:t>A</a:t>
            </a:r>
            <a:r>
              <a:rPr lang="pt-br" kern="1200" dirty="0">
                <a:solidFill>
                  <a:schemeClr val="tx1"/>
                </a:solidFill>
                <a:effectLst/>
                <a:ea typeface="+mn-ea"/>
                <a:cs typeface="+mn-cs"/>
              </a:rPr>
              <a:t> validade da sessão é determinada por inúmeros </a:t>
            </a:r>
            <a:r>
              <a:rPr lang="pt-br" kern="1200" dirty="0">
                <a:solidFill>
                  <a:srgbClr val="000000"/>
                </a:solidFill>
                <a:effectLst/>
                <a:ea typeface="+mn-ea"/>
                <a:cs typeface="+mn-cs"/>
              </a:rPr>
              <a:t>métodos. Esses métodos</a:t>
            </a:r>
            <a:r>
              <a:rPr lang="pt-br" kern="1200" dirty="0">
                <a:solidFill>
                  <a:schemeClr val="tx1"/>
                </a:solidFill>
                <a:effectLst/>
                <a:ea typeface="+mn-ea"/>
                <a:cs typeface="+mn-cs"/>
              </a:rPr>
              <a:t> incluem</a:t>
            </a:r>
            <a:r>
              <a:rPr lang="pt-br" kern="1200" dirty="0">
                <a:solidFill>
                  <a:srgbClr val="000000"/>
                </a:solidFill>
                <a:effectLst/>
                <a:ea typeface="+mn-ea"/>
                <a:cs typeface="+mn-cs"/>
              </a:rPr>
              <a:t> cookies do lado do cliente</a:t>
            </a:r>
            <a:r>
              <a:rPr lang="pt-br" kern="1200" dirty="0">
                <a:solidFill>
                  <a:schemeClr val="tx1"/>
                </a:solidFill>
                <a:effectLst/>
                <a:ea typeface="+mn-ea"/>
                <a:cs typeface="+mn-cs"/>
              </a:rPr>
              <a:t> ou parâmetros de duração configuráveis que podem ser definidos no load</a:t>
            </a:r>
            <a:r>
              <a:rPr lang="pt-br" kern="1200" dirty="0">
                <a:solidFill>
                  <a:srgbClr val="000000"/>
                </a:solidFill>
                <a:effectLst/>
                <a:ea typeface="+mn-ea"/>
                <a:cs typeface="+mn-cs"/>
              </a:rPr>
              <a:t> balancer que</a:t>
            </a:r>
            <a:r>
              <a:rPr lang="pt-br" kern="1200" dirty="0">
                <a:solidFill>
                  <a:schemeClr val="tx1"/>
                </a:solidFill>
                <a:effectLst/>
                <a:ea typeface="+mn-ea"/>
                <a:cs typeface="+mn-cs"/>
              </a:rPr>
              <a:t> roteia as solicitações</a:t>
            </a:r>
            <a:r>
              <a:rPr lang="pt-br" kern="1200" dirty="0">
                <a:solidFill>
                  <a:srgbClr val="000000"/>
                </a:solidFill>
                <a:effectLst/>
                <a:ea typeface="+mn-ea"/>
                <a:cs typeface="+mn-cs"/>
              </a:rPr>
              <a:t> para os servidores web</a:t>
            </a:r>
            <a:r>
              <a:rPr lang="pt-br" kern="1200" dirty="0">
                <a:solidFill>
                  <a:schemeClr val="tx1"/>
                </a:solidFill>
                <a:effectLst/>
                <a:ea typeface="+mn-ea"/>
                <a:cs typeface="+mn-cs"/>
              </a:rPr>
              <a:t>.</a:t>
            </a:r>
          </a:p>
          <a:p>
            <a:pPr rtl="0"/>
            <a:endParaRPr lang="en-US" kern="1200" dirty="0">
              <a:solidFill>
                <a:schemeClr val="tx1"/>
              </a:solidFill>
              <a:effectLst/>
              <a:ea typeface="+mn-ea"/>
              <a:cs typeface="+mn-cs"/>
            </a:endParaRPr>
          </a:p>
          <a:p>
            <a:pPr rtl="0"/>
            <a:r>
              <a:rPr lang="pt-br" kern="1200" dirty="0">
                <a:solidFill>
                  <a:schemeClr val="tx1"/>
                </a:solidFill>
                <a:effectLst/>
                <a:ea typeface="+mn-ea"/>
                <a:cs typeface="+mn-cs"/>
              </a:rPr>
              <a:t>Você somente pode usar sticky sessions para listeners de load balancers HTTP/HTTPS.</a:t>
            </a:r>
          </a:p>
          <a:p>
            <a:pPr rtl="0"/>
            <a:endParaRPr lang="en-US" kern="1200" dirty="0">
              <a:solidFill>
                <a:schemeClr val="tx1"/>
              </a:solidFill>
              <a:effectLst/>
              <a:ea typeface="+mn-ea"/>
              <a:cs typeface="+mn-cs"/>
            </a:endParaRPr>
          </a:p>
          <a:p>
            <a:pPr rtl="0"/>
            <a:r>
              <a:rPr lang="pt-br" b="1" kern="1200" dirty="0">
                <a:solidFill>
                  <a:schemeClr val="tx1"/>
                </a:solidFill>
                <a:effectLst/>
                <a:ea typeface="+mn-ea"/>
                <a:cs typeface="+mn-cs"/>
              </a:rPr>
              <a:t>Perdurabilidade da sessão com base na duração</a:t>
            </a:r>
            <a:r>
              <a:rPr lang="en-US" b="1" kern="1200" dirty="0">
                <a:solidFill>
                  <a:schemeClr val="tx1"/>
                </a:solidFill>
                <a:effectLst/>
                <a:ea typeface="+mn-ea"/>
                <a:cs typeface="+mn-cs"/>
              </a:rPr>
              <a:t/>
            </a:r>
            <a:br>
              <a:rPr lang="en-US" b="1" kern="1200" dirty="0">
                <a:solidFill>
                  <a:schemeClr val="tx1"/>
                </a:solidFill>
                <a:effectLst/>
                <a:ea typeface="+mn-ea"/>
                <a:cs typeface="+mn-cs"/>
              </a:rPr>
            </a:br>
            <a:r>
              <a:rPr lang="pt-br" kern="1200" dirty="0">
                <a:solidFill>
                  <a:schemeClr val="tx1"/>
                </a:solidFill>
                <a:effectLst/>
                <a:ea typeface="+mn-ea"/>
                <a:cs typeface="+mn-cs"/>
              </a:rPr>
              <a:t>O load balancer usa um cookie especial gerado pelo load balancer para rastrear cada solicitação na instância </a:t>
            </a:r>
            <a:r>
              <a:rPr lang="pt-br" kern="1200" dirty="0">
                <a:solidFill>
                  <a:srgbClr val="000000"/>
                </a:solidFill>
                <a:effectLst/>
                <a:ea typeface="+mn-ea"/>
                <a:cs typeface="+mn-cs"/>
              </a:rPr>
              <a:t>da aplicação</a:t>
            </a:r>
            <a:r>
              <a:rPr lang="pt-br" kern="1200" dirty="0">
                <a:solidFill>
                  <a:schemeClr val="tx1"/>
                </a:solidFill>
                <a:effectLst/>
                <a:ea typeface="+mn-ea"/>
                <a:cs typeface="+mn-cs"/>
              </a:rPr>
              <a:t>. Quando o load balancer recebe uma solicitação, verifica antes se esse cookie está presente na solicitação. Se estiver, a solicitação será enviada à instância </a:t>
            </a:r>
            <a:r>
              <a:rPr lang="pt-br" kern="1200" dirty="0">
                <a:solidFill>
                  <a:srgbClr val="000000"/>
                </a:solidFill>
                <a:effectLst/>
                <a:ea typeface="+mn-ea"/>
                <a:cs typeface="+mn-cs"/>
              </a:rPr>
              <a:t>da aplicação</a:t>
            </a:r>
            <a:r>
              <a:rPr lang="pt-br" kern="1200" dirty="0">
                <a:solidFill>
                  <a:schemeClr val="tx1"/>
                </a:solidFill>
                <a:effectLst/>
                <a:ea typeface="+mn-ea"/>
                <a:cs typeface="+mn-cs"/>
              </a:rPr>
              <a:t> especificada no cookie. Se não houver um cookie, o load balancer </a:t>
            </a:r>
            <a:r>
              <a:rPr lang="pt-br" kern="1200" dirty="0">
                <a:solidFill>
                  <a:srgbClr val="000000"/>
                </a:solidFill>
                <a:effectLst/>
                <a:ea typeface="+mn-ea"/>
                <a:cs typeface="+mn-cs"/>
              </a:rPr>
              <a:t>selecionará</a:t>
            </a:r>
            <a:r>
              <a:rPr lang="pt-br" kern="1200" dirty="0">
                <a:solidFill>
                  <a:schemeClr val="tx1"/>
                </a:solidFill>
                <a:effectLst/>
                <a:ea typeface="+mn-ea"/>
                <a:cs typeface="+mn-cs"/>
              </a:rPr>
              <a:t> uma instância</a:t>
            </a:r>
            <a:r>
              <a:rPr lang="pt-br" kern="1200" dirty="0">
                <a:solidFill>
                  <a:srgbClr val="000000"/>
                </a:solidFill>
                <a:effectLst/>
                <a:ea typeface="+mn-ea"/>
                <a:cs typeface="+mn-cs"/>
              </a:rPr>
              <a:t> de aplicação</a:t>
            </a:r>
            <a:r>
              <a:rPr lang="pt-br" kern="1200" dirty="0">
                <a:solidFill>
                  <a:schemeClr val="tx1"/>
                </a:solidFill>
                <a:effectLst/>
                <a:ea typeface="+mn-ea"/>
                <a:cs typeface="+mn-cs"/>
              </a:rPr>
              <a:t> com base no algoritmo de balanceamento de carga existente. Um cookie é inserido na resposta para vincular as solicitações subsequentes do mesmo </a:t>
            </a:r>
            <a:r>
              <a:rPr lang="pt-br" kern="1200" dirty="0">
                <a:solidFill>
                  <a:srgbClr val="000000"/>
                </a:solidFill>
                <a:effectLst/>
                <a:ea typeface="+mn-ea"/>
                <a:cs typeface="+mn-cs"/>
              </a:rPr>
              <a:t>usuário</a:t>
            </a:r>
            <a:r>
              <a:rPr lang="pt-br" kern="1200" dirty="0">
                <a:solidFill>
                  <a:schemeClr val="tx1"/>
                </a:solidFill>
                <a:effectLst/>
                <a:ea typeface="+mn-ea"/>
                <a:cs typeface="+mn-cs"/>
              </a:rPr>
              <a:t> para essa instância</a:t>
            </a:r>
            <a:r>
              <a:rPr lang="pt-br" kern="1200" dirty="0">
                <a:solidFill>
                  <a:srgbClr val="000000"/>
                </a:solidFill>
                <a:effectLst/>
                <a:ea typeface="+mn-ea"/>
                <a:cs typeface="+mn-cs"/>
              </a:rPr>
              <a:t> da aplicação</a:t>
            </a:r>
            <a:r>
              <a:rPr lang="pt-br" kern="1200" dirty="0">
                <a:solidFill>
                  <a:schemeClr val="tx1"/>
                </a:solidFill>
                <a:effectLst/>
                <a:ea typeface="+mn-ea"/>
                <a:cs typeface="+mn-cs"/>
              </a:rPr>
              <a:t>. A configuração da política de perdurabilidade define a expiração de um cookie, que estabelece a validade de cada cookie. O cookie é atualizado automaticamente após a expiração da sua duração.</a:t>
            </a:r>
          </a:p>
          <a:p>
            <a:pPr rtl="0"/>
            <a:endParaRPr lang="en-US" kern="1200" dirty="0">
              <a:solidFill>
                <a:schemeClr val="tx1"/>
              </a:solidFill>
              <a:effectLst/>
              <a:ea typeface="+mn-ea"/>
              <a:cs typeface="+mn-cs"/>
            </a:endParaRPr>
          </a:p>
          <a:p>
            <a:pPr rtl="0"/>
            <a:r>
              <a:rPr lang="pt-br" b="1" kern="1200" dirty="0">
                <a:solidFill>
                  <a:schemeClr val="tx1"/>
                </a:solidFill>
                <a:effectLst/>
                <a:ea typeface="+mn-ea"/>
                <a:cs typeface="+mn-cs"/>
              </a:rPr>
              <a:t>Perdurabilidade da sessão </a:t>
            </a:r>
            <a:r>
              <a:rPr lang="pt-br" b="1" kern="1200" dirty="0">
                <a:solidFill>
                  <a:srgbClr val="000000"/>
                </a:solidFill>
                <a:effectLst/>
                <a:ea typeface="+mn-ea"/>
                <a:cs typeface="+mn-cs"/>
              </a:rPr>
              <a:t>controlada pela aplicação</a:t>
            </a:r>
            <a:r>
              <a:rPr lang="en-US" b="1" kern="1200" dirty="0">
                <a:solidFill>
                  <a:schemeClr val="tx1"/>
                </a:solidFill>
                <a:effectLst/>
                <a:ea typeface="+mn-ea"/>
                <a:cs typeface="+mn-cs"/>
              </a:rPr>
              <a:t/>
            </a:r>
            <a:br>
              <a:rPr lang="en-US" b="1" kern="1200" dirty="0">
                <a:solidFill>
                  <a:schemeClr val="tx1"/>
                </a:solidFill>
                <a:effectLst/>
                <a:ea typeface="+mn-ea"/>
                <a:cs typeface="+mn-cs"/>
              </a:rPr>
            </a:br>
            <a:r>
              <a:rPr lang="pt-br" kern="1200" dirty="0">
                <a:solidFill>
                  <a:schemeClr val="tx1"/>
                </a:solidFill>
                <a:effectLst/>
                <a:ea typeface="+mn-ea"/>
                <a:cs typeface="+mn-cs"/>
              </a:rPr>
              <a:t>O load balancer usa um cookie especial para associar a sessão ao servidor original que processou a solicitação. No entanto, o load balancer segue o tempo de vida do cookie gerado pela aplicação correspondente ao nome do cookie especificado na </a:t>
            </a:r>
            <a:r>
              <a:rPr lang="pt-br" kern="1200" dirty="0">
                <a:solidFill>
                  <a:srgbClr val="000000"/>
                </a:solidFill>
                <a:effectLst/>
                <a:ea typeface="+mn-ea"/>
                <a:cs typeface="+mn-cs"/>
              </a:rPr>
              <a:t>configuração</a:t>
            </a:r>
            <a:r>
              <a:rPr lang="pt-br" kern="1200" dirty="0">
                <a:solidFill>
                  <a:schemeClr val="tx1"/>
                </a:solidFill>
                <a:effectLst/>
                <a:ea typeface="+mn-ea"/>
                <a:cs typeface="+mn-cs"/>
              </a:rPr>
              <a:t>da política. O load balancer insere um novo cookie de perdurabilidade se a resposta da </a:t>
            </a:r>
            <a:r>
              <a:rPr lang="pt-br" kern="1200" dirty="0">
                <a:solidFill>
                  <a:srgbClr val="000000"/>
                </a:solidFill>
                <a:effectLst/>
                <a:ea typeface="+mn-ea"/>
                <a:cs typeface="+mn-cs"/>
              </a:rPr>
              <a:t>aplicação</a:t>
            </a:r>
            <a:r>
              <a:rPr lang="pt-br" kern="1200" dirty="0">
                <a:solidFill>
                  <a:schemeClr val="tx1"/>
                </a:solidFill>
                <a:effectLst/>
                <a:ea typeface="+mn-ea"/>
                <a:cs typeface="+mn-cs"/>
              </a:rPr>
              <a:t> incluir um novo cookie da</a:t>
            </a:r>
            <a:r>
              <a:rPr lang="pt-br" kern="1200" dirty="0">
                <a:solidFill>
                  <a:srgbClr val="000000"/>
                </a:solidFill>
                <a:effectLst/>
                <a:ea typeface="+mn-ea"/>
                <a:cs typeface="+mn-cs"/>
              </a:rPr>
              <a:t> aplicação</a:t>
            </a:r>
            <a:r>
              <a:rPr lang="pt-br" kern="1200" dirty="0">
                <a:solidFill>
                  <a:schemeClr val="tx1"/>
                </a:solidFill>
                <a:effectLst/>
                <a:ea typeface="+mn-ea"/>
                <a:cs typeface="+mn-cs"/>
              </a:rPr>
              <a:t>. O cookie de perdurabilidade do load balancer não será atualizado a cada solicitação. Se o cookie da </a:t>
            </a:r>
            <a:r>
              <a:rPr lang="pt-br" kern="1200" dirty="0">
                <a:solidFill>
                  <a:srgbClr val="000000"/>
                </a:solidFill>
                <a:effectLst/>
                <a:ea typeface="+mn-ea"/>
                <a:cs typeface="+mn-cs"/>
              </a:rPr>
              <a:t>aplicação</a:t>
            </a:r>
            <a:r>
              <a:rPr lang="pt-br" kern="1200" dirty="0">
                <a:solidFill>
                  <a:schemeClr val="tx1"/>
                </a:solidFill>
                <a:effectLst/>
                <a:ea typeface="+mn-ea"/>
                <a:cs typeface="+mn-cs"/>
              </a:rPr>
              <a:t> for removido explicitamente ou expirar, a sessão deixará de ser sticky (perdurável) até que um novo cookie </a:t>
            </a:r>
            <a:r>
              <a:rPr lang="pt-br" kern="1200" dirty="0">
                <a:solidFill>
                  <a:srgbClr val="000000"/>
                </a:solidFill>
                <a:effectLst/>
                <a:ea typeface="+mn-ea"/>
                <a:cs typeface="+mn-cs"/>
              </a:rPr>
              <a:t>da aplicação</a:t>
            </a:r>
            <a:r>
              <a:rPr lang="pt-br" kern="1200" dirty="0">
                <a:solidFill>
                  <a:schemeClr val="tx1"/>
                </a:solidFill>
                <a:effectLst/>
                <a:ea typeface="+mn-ea"/>
                <a:cs typeface="+mn-cs"/>
              </a:rPr>
              <a:t> seja emitido. </a:t>
            </a:r>
          </a:p>
          <a:p>
            <a:pPr rtl="0"/>
            <a:endParaRPr lang="en-US" kern="1200" dirty="0">
              <a:solidFill>
                <a:schemeClr val="tx1"/>
              </a:solidFill>
              <a:effectLst/>
              <a:ea typeface="+mn-ea"/>
              <a:cs typeface="+mn-cs"/>
            </a:endParaRPr>
          </a:p>
          <a:p>
            <a:pPr rtl="0"/>
            <a:r>
              <a:rPr lang="pt-br" kern="1200" dirty="0">
                <a:solidFill>
                  <a:srgbClr val="000000"/>
                </a:solidFill>
                <a:effectLst/>
                <a:ea typeface="+mn-ea"/>
                <a:cs typeface="+mn-cs"/>
              </a:rPr>
              <a:t>As aplicações</a:t>
            </a:r>
            <a:r>
              <a:rPr lang="pt-br" kern="1200" dirty="0">
                <a:solidFill>
                  <a:schemeClr val="tx1"/>
                </a:solidFill>
                <a:effectLst/>
                <a:ea typeface="+mn-ea"/>
                <a:cs typeface="+mn-cs"/>
              </a:rPr>
              <a:t> geralmente armazenam dados de sessão na memória, mas essa abordagem não apresenta bom dimensionamento. As opções disponíveis para gerenciar dados de sessão sem usar sticky sessions incluem:</a:t>
            </a:r>
          </a:p>
          <a:p>
            <a:pPr marL="171450" lvl="0" indent="-171450" rtl="0">
              <a:buFont typeface="Arial" panose="020B0604020202020204" pitchFamily="34" charset="0"/>
              <a:buChar char="•"/>
            </a:pPr>
            <a:r>
              <a:rPr lang="pt-br" kern="1200" dirty="0">
                <a:solidFill>
                  <a:schemeClr val="tx1"/>
                </a:solidFill>
                <a:effectLst/>
                <a:ea typeface="+mn-ea"/>
                <a:cs typeface="+mn-cs"/>
              </a:rPr>
              <a:t>Uso de Amazon ElastiCache para armazenar dados de sessão.</a:t>
            </a:r>
          </a:p>
          <a:p>
            <a:pPr marL="171450" lvl="0" indent="-171450" rtl="0">
              <a:buFont typeface="Arial" panose="020B0604020202020204" pitchFamily="34" charset="0"/>
              <a:buChar char="•"/>
            </a:pPr>
            <a:r>
              <a:rPr lang="pt-br" kern="1200" dirty="0">
                <a:solidFill>
                  <a:schemeClr val="tx1"/>
                </a:solidFill>
                <a:effectLst/>
                <a:ea typeface="+mn-ea"/>
                <a:cs typeface="+mn-cs"/>
              </a:rPr>
              <a:t>Uso do Amazon DynamoDB para armazenar dados de sessão.</a:t>
            </a:r>
          </a:p>
        </p:txBody>
      </p:sp>
    </p:spTree>
    <p:extLst>
      <p:ext uri="{BB962C8B-B14F-4D97-AF65-F5344CB8AC3E}">
        <p14:creationId xmlns:p14="http://schemas.microsoft.com/office/powerpoint/2010/main" val="2286765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96064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computação em nuvem é um termo amplamente utilizado para definir o fornecimento de recursos </a:t>
            </a:r>
            <a:r>
              <a:rPr lang="pt-br" sz="1200" dirty="0">
                <a:solidFill>
                  <a:srgbClr val="000000"/>
                </a:solidFill>
              </a:rPr>
              <a:t>e aplicações de TI</a:t>
            </a:r>
            <a:r>
              <a:rPr lang="pt-br" sz="1200" dirty="0"/>
              <a:t> </a:t>
            </a:r>
            <a:r>
              <a:rPr lang="pt-br" sz="1200" b="1" i="1" dirty="0">
                <a:ea typeface="Amazon Ember" panose="020B0603020204020204" pitchFamily="34" charset="0"/>
                <a:cs typeface="Amazon Ember" panose="020B0603020204020204" pitchFamily="34" charset="0"/>
              </a:rPr>
              <a:t>sob demanda</a:t>
            </a:r>
            <a:r>
              <a:rPr lang="pt-br" sz="1200" dirty="0"/>
              <a:t> </a:t>
            </a:r>
            <a:r>
              <a:rPr lang="pt-br" sz="1200" b="1" i="1" dirty="0">
                <a:ea typeface="Amazon Ember" panose="020B0603020204020204" pitchFamily="34" charset="0"/>
                <a:cs typeface="Amazon Ember" panose="020B0603020204020204" pitchFamily="34" charset="0"/>
              </a:rPr>
              <a:t>por meio </a:t>
            </a:r>
            <a:r>
              <a:rPr lang="pt-br" sz="1200" b="1" i="1" dirty="0">
                <a:solidFill>
                  <a:srgbClr val="000000"/>
                </a:solidFill>
                <a:ea typeface="Amazon Ember" panose="020B0603020204020204" pitchFamily="34" charset="0"/>
                <a:cs typeface="Amazon Ember" panose="020B0603020204020204" pitchFamily="34" charset="0"/>
              </a:rPr>
              <a:t>da</a:t>
            </a:r>
            <a:r>
              <a:rPr lang="pt-br" sz="1200" b="1" i="1" dirty="0">
                <a:ea typeface="Amazon Ember" panose="020B0603020204020204" pitchFamily="34" charset="0"/>
                <a:cs typeface="Amazon Ember" panose="020B0603020204020204" pitchFamily="34" charset="0"/>
              </a:rPr>
              <a:t> </a:t>
            </a:r>
            <a:r>
              <a:rPr lang="en-us" sz="1200" b="1" i="1" dirty="0">
                <a:ea typeface="Amazon Ember" panose="020B0603020204020204" pitchFamily="34" charset="0"/>
                <a:cs typeface="Amazon Ember" panose="020B0603020204020204" pitchFamily="34" charset="0"/>
              </a:rPr>
              <a:t>Internet </a:t>
            </a:r>
            <a:r>
              <a:rPr lang="pt-br" sz="1200" dirty="0"/>
              <a:t>com modelo de definição de preço </a:t>
            </a:r>
            <a:r>
              <a:rPr lang="en-us" sz="1200" b="1" i="1" dirty="0" err="1">
                <a:ea typeface="Amazon Ember" panose="020B0603020204020204" pitchFamily="34" charset="0"/>
                <a:cs typeface="Amazon Ember" panose="020B0603020204020204" pitchFamily="34" charset="0"/>
              </a:rPr>
              <a:t>conforme</a:t>
            </a:r>
            <a:r>
              <a:rPr lang="en-us" sz="1200" b="1" i="1" dirty="0">
                <a:ea typeface="Amazon Ember" panose="020B0603020204020204" pitchFamily="34" charset="0"/>
                <a:cs typeface="Amazon Ember" panose="020B0603020204020204" pitchFamily="34" charset="0"/>
              </a:rPr>
              <a:t> o </a:t>
            </a:r>
            <a:r>
              <a:rPr lang="en-us" sz="1200" b="1" i="1" dirty="0" err="1">
                <a:ea typeface="Amazon Ember" panose="020B0603020204020204" pitchFamily="34" charset="0"/>
                <a:cs typeface="Amazon Ember" panose="020B0603020204020204" pitchFamily="34" charset="0"/>
              </a:rPr>
              <a:t>uso</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acesso e o uso da infraestrutura como software oferece vários benefícios. O principal deles é a capacidade oferecida. </a:t>
            </a:r>
            <a:r>
              <a:rPr lang="pt-br" sz="1200" dirty="0">
                <a:solidFill>
                  <a:srgbClr val="000000"/>
                </a:solidFill>
              </a:rPr>
              <a:t>Com</a:t>
            </a:r>
            <a:r>
              <a:rPr lang="pt-br" sz="1200" dirty="0"/>
              <a:t> um provedor de serviços de nuvem como a AWS, você não precisa se preocupar antecipadamente com a estimativa das necessidades de hardware e com a compra, instalação e configuração desse hardware em seu </a:t>
            </a:r>
            <a:r>
              <a:rPr lang="pt-br" sz="1200" dirty="0">
                <a:solidFill>
                  <a:srgbClr val="000000"/>
                </a:solidFill>
              </a:rPr>
              <a:t>datacenter</a:t>
            </a:r>
            <a:r>
              <a:rPr lang="pt-br" sz="1200" dirty="0"/>
              <a:t>. Da mesma forma, você pode provisionar e </a:t>
            </a:r>
            <a:r>
              <a:rPr lang="pt-br" sz="1200" dirty="0">
                <a:solidFill>
                  <a:srgbClr val="000000"/>
                </a:solidFill>
              </a:rPr>
              <a:t>encerrar</a:t>
            </a:r>
            <a:r>
              <a:rPr lang="pt-br" sz="1200" dirty="0"/>
              <a:t> recursos conforme necessário na AWS. Isso significa que você </a:t>
            </a:r>
            <a:r>
              <a:rPr lang="pt-br" sz="1200" dirty="0">
                <a:solidFill>
                  <a:srgbClr val="000000"/>
                </a:solidFill>
              </a:rPr>
              <a:t>não</a:t>
            </a:r>
            <a:r>
              <a:rPr lang="pt-br" sz="1200" dirty="0"/>
              <a:t> paga por hardware não utilizado caso suas necessidades mudem.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Para obter mais informações sobre computação em nuvem, consulte </a:t>
            </a:r>
            <a:r>
              <a:rPr lang="pt-br" sz="1200" dirty="0">
                <a:hlinkClick r:id="rId3"/>
              </a:rPr>
              <a:t>https://aws.amazon.com/what-is-cloud-computing/</a:t>
            </a:r>
            <a:r>
              <a:rPr lang="pt-br" sz="1200" dirty="0"/>
              <a:t>.</a:t>
            </a:r>
          </a:p>
        </p:txBody>
      </p:sp>
    </p:spTree>
    <p:extLst>
      <p:ext uri="{BB962C8B-B14F-4D97-AF65-F5344CB8AC3E}">
        <p14:creationId xmlns:p14="http://schemas.microsoft.com/office/powerpoint/2010/main" val="1176091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Serviços de computação </a:t>
            </a:r>
            <a:r>
              <a:rPr lang="pt-br">
                <a:solidFill>
                  <a:srgbClr val="000000"/>
                </a:solidFill>
              </a:rPr>
              <a:t>abordados</a:t>
            </a:r>
            <a:r>
              <a:rPr lang="pt-br"/>
              <a:t> neste módulo:</a:t>
            </a:r>
          </a:p>
          <a:p>
            <a:pPr marL="171450" indent="-171450" rtl="0">
              <a:spcAft>
                <a:spcPts val="0"/>
              </a:spcAft>
              <a:buFont typeface="Arial" panose="020B0604020202020204" pitchFamily="34" charset="0"/>
              <a:buChar char="•"/>
            </a:pPr>
            <a:r>
              <a:rPr lang="pt-br"/>
              <a:t>Amazon EC2</a:t>
            </a:r>
          </a:p>
          <a:p>
            <a:pPr marL="171450" indent="-171450" rtl="0">
              <a:spcAft>
                <a:spcPts val="0"/>
              </a:spcAft>
              <a:buFont typeface="Arial" panose="020B0604020202020204" pitchFamily="34" charset="0"/>
              <a:buChar char="•"/>
            </a:pPr>
            <a:r>
              <a:rPr lang="pt-br">
                <a:solidFill>
                  <a:srgbClr val="000000"/>
                </a:solidFill>
              </a:rPr>
              <a:t>Elastic Load Balancing</a:t>
            </a:r>
            <a:endParaRPr lang="en-US" dirty="0">
              <a:solidFill>
                <a:srgbClr val="000000"/>
              </a:solidFill>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a:t>Auto Scaling do Amazon EC2 </a:t>
            </a:r>
          </a:p>
        </p:txBody>
      </p:sp>
    </p:spTree>
    <p:extLst>
      <p:ext uri="{BB962C8B-B14F-4D97-AF65-F5344CB8AC3E}">
        <p14:creationId xmlns:p14="http://schemas.microsoft.com/office/powerpoint/2010/main" val="3701729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81475"/>
          </a:xfrm>
        </p:spPr>
        <p:txBody>
          <a:bodyPr rtlCol="0"/>
          <a:lstStyle/>
          <a:p>
            <a:pPr rtl="0"/>
            <a:r>
              <a:rPr lang="pt-br" b="0" i="0" u="none" kern="1200" dirty="0">
                <a:solidFill>
                  <a:schemeClr val="tx1"/>
                </a:solidFill>
                <a:effectLst/>
              </a:rPr>
              <a:t>O AWS Auto Scaling monitora as</a:t>
            </a:r>
            <a:r>
              <a:rPr lang="pt-br" b="0" i="0" kern="1200" dirty="0">
                <a:solidFill>
                  <a:srgbClr val="000000"/>
                </a:solidFill>
                <a:effectLst/>
              </a:rPr>
              <a:t> aplicações</a:t>
            </a:r>
            <a:r>
              <a:rPr lang="pt-br" b="0" i="0" u="none" kern="1200" dirty="0">
                <a:solidFill>
                  <a:schemeClr val="tx1"/>
                </a:solidFill>
                <a:effectLst/>
              </a:rPr>
              <a:t> e ajusta automaticamente a capacidade para manter uma performance constante e previsível pelo menor custo possível. Com o AWS Auto Scaling, é </a:t>
            </a:r>
            <a:r>
              <a:rPr lang="pt-br" b="0" i="0" kern="1200" dirty="0">
                <a:solidFill>
                  <a:srgbClr val="000000"/>
                </a:solidFill>
                <a:effectLst/>
              </a:rPr>
              <a:t>fácil</a:t>
            </a:r>
            <a:r>
              <a:rPr lang="pt-br" b="0" i="0" u="none" kern="1200" dirty="0">
                <a:solidFill>
                  <a:schemeClr val="tx1"/>
                </a:solidFill>
                <a:effectLst/>
              </a:rPr>
              <a:t> configurar</a:t>
            </a:r>
            <a:r>
              <a:rPr lang="pt-br" b="0" i="0" kern="1200" dirty="0">
                <a:solidFill>
                  <a:srgbClr val="000000"/>
                </a:solidFill>
                <a:effectLst/>
              </a:rPr>
              <a:t> a escalabilidade de aplicações</a:t>
            </a:r>
            <a:r>
              <a:rPr lang="pt-br" b="0" i="0" u="none" kern="1200" dirty="0">
                <a:solidFill>
                  <a:schemeClr val="tx1"/>
                </a:solidFill>
                <a:effectLst/>
              </a:rPr>
              <a:t> para vários recursos em diversos serviços em questão de minutos. </a:t>
            </a:r>
            <a:r>
              <a:rPr lang="pt-br" b="0" i="0" kern="1200" dirty="0">
                <a:solidFill>
                  <a:srgbClr val="000000"/>
                </a:solidFill>
                <a:effectLst/>
              </a:rPr>
              <a:t>O</a:t>
            </a:r>
            <a:r>
              <a:rPr lang="pt-br" b="0" i="0" u="none" kern="1200" dirty="0">
                <a:solidFill>
                  <a:schemeClr val="tx1"/>
                </a:solidFill>
                <a:effectLst/>
              </a:rPr>
              <a:t> serviço oferece </a:t>
            </a:r>
            <a:r>
              <a:rPr lang="pt-br" b="0" i="0" kern="1200" dirty="0">
                <a:solidFill>
                  <a:srgbClr val="000000"/>
                </a:solidFill>
                <a:effectLst/>
              </a:rPr>
              <a:t>uma interface</a:t>
            </a:r>
            <a:r>
              <a:rPr lang="pt-br" b="0" i="0" u="none" kern="1200" dirty="0">
                <a:solidFill>
                  <a:schemeClr val="tx1"/>
                </a:solidFill>
                <a:effectLst/>
              </a:rPr>
              <a:t> de usuário</a:t>
            </a:r>
            <a:r>
              <a:rPr lang="pt-br" b="0" i="0" kern="1200" dirty="0">
                <a:solidFill>
                  <a:srgbClr val="000000"/>
                </a:solidFill>
                <a:effectLst/>
              </a:rPr>
              <a:t> simples</a:t>
            </a:r>
            <a:r>
              <a:rPr lang="pt-br" b="0" i="0" u="none" kern="1200" dirty="0">
                <a:solidFill>
                  <a:schemeClr val="tx1"/>
                </a:solidFill>
                <a:effectLst/>
              </a:rPr>
              <a:t> e eficiente que permite criar planos de escalabilidade para recursos, como instâncias e frotas spot </a:t>
            </a:r>
            <a:r>
              <a:rPr lang="pt-br" b="0" i="0" kern="1200" dirty="0">
                <a:solidFill>
                  <a:srgbClr val="000000"/>
                </a:solidFill>
                <a:effectLst/>
              </a:rPr>
              <a:t>do Amazon EC2, tarefas do Amazon Elastic Container Service (Amazon ECS)</a:t>
            </a:r>
            <a:r>
              <a:rPr lang="pt-br" b="0" i="0" u="none" kern="1200" dirty="0">
                <a:solidFill>
                  <a:schemeClr val="tx1"/>
                </a:solidFill>
                <a:effectLst/>
              </a:rPr>
              <a:t>, tabelas e índices do Amazon DynamoDB e </a:t>
            </a:r>
            <a:r>
              <a:rPr lang="pt-br" b="0" i="0" kern="1200" dirty="0">
                <a:solidFill>
                  <a:srgbClr val="000000"/>
                </a:solidFill>
                <a:effectLst/>
              </a:rPr>
              <a:t>réplicas </a:t>
            </a:r>
            <a:r>
              <a:rPr lang="pt-br" b="0" i="0" u="none" kern="1200" dirty="0">
                <a:solidFill>
                  <a:schemeClr val="tx1"/>
                </a:solidFill>
                <a:effectLst/>
              </a:rPr>
              <a:t>do Amazon Aurora. </a:t>
            </a:r>
          </a:p>
          <a:p>
            <a:pPr rtl="0"/>
            <a:endParaRPr lang="en-US" b="0" i="0" u="none" kern="1200" dirty="0">
              <a:solidFill>
                <a:schemeClr val="tx1"/>
              </a:solidFill>
              <a:effectLst/>
            </a:endParaRPr>
          </a:p>
          <a:p>
            <a:pPr defTabSz="914400" rtl="0">
              <a:defRPr/>
            </a:pPr>
            <a:r>
              <a:rPr lang="pt-br" kern="1200" dirty="0">
                <a:solidFill>
                  <a:schemeClr val="tx1"/>
                </a:solidFill>
                <a:effectLst/>
              </a:rPr>
              <a:t>Então, o que a escalabilidade significa exatamente? A primeira coisa que você precisa fazer é definir os conceitos de aumentar e reduzir a escala. </a:t>
            </a:r>
            <a:r>
              <a:rPr lang="pt-br" kern="1200" dirty="0">
                <a:solidFill>
                  <a:srgbClr val="000000"/>
                </a:solidFill>
                <a:effectLst/>
              </a:rPr>
              <a:t>O Auto Scaling</a:t>
            </a:r>
            <a:r>
              <a:rPr lang="pt-br" kern="1200" dirty="0">
                <a:solidFill>
                  <a:schemeClr val="tx1"/>
                </a:solidFill>
                <a:effectLst/>
              </a:rPr>
              <a:t> do Amazon EC2 pode ajustar automaticamente o número de instâncias do EC2 em execução em uma carga de trabalho com base nas condições que você definiu, por exemplo utilização da CPU acima de 80%, ou de</a:t>
            </a:r>
            <a:r>
              <a:rPr lang="pt-br" kern="1200" dirty="0">
                <a:solidFill>
                  <a:srgbClr val="000000"/>
                </a:solidFill>
                <a:effectLst/>
              </a:rPr>
              <a:t> forma programada.</a:t>
            </a:r>
            <a:r>
              <a:rPr lang="pt-br" kern="1200" dirty="0">
                <a:solidFill>
                  <a:schemeClr val="tx1"/>
                </a:solidFill>
                <a:effectLst/>
              </a:rPr>
              <a:t> Se o </a:t>
            </a:r>
            <a:r>
              <a:rPr lang="pt-br" kern="1200" dirty="0">
                <a:solidFill>
                  <a:srgbClr val="000000"/>
                </a:solidFill>
                <a:effectLst/>
              </a:rPr>
              <a:t>Auto Scaling</a:t>
            </a:r>
            <a:r>
              <a:rPr lang="pt-br" kern="1200" dirty="0">
                <a:solidFill>
                  <a:schemeClr val="tx1"/>
                </a:solidFill>
                <a:effectLst/>
              </a:rPr>
              <a:t> adiciona mais instâncias, isso</a:t>
            </a:r>
            <a:r>
              <a:rPr lang="pt-br" dirty="0"/>
              <a:t> é considerado como</a:t>
            </a:r>
            <a:r>
              <a:rPr lang="pt-br" kern="1200" dirty="0">
                <a:solidFill>
                  <a:schemeClr val="tx1"/>
                </a:solidFill>
                <a:effectLst/>
              </a:rPr>
              <a:t> aumentar a escala. Quando o </a:t>
            </a:r>
            <a:r>
              <a:rPr lang="pt-br" kern="1200" dirty="0">
                <a:solidFill>
                  <a:srgbClr val="000000"/>
                </a:solidFill>
                <a:effectLst/>
              </a:rPr>
              <a:t>Auto Scaling</a:t>
            </a:r>
            <a:r>
              <a:rPr lang="pt-br" kern="1200" dirty="0">
                <a:solidFill>
                  <a:schemeClr val="tx1"/>
                </a:solidFill>
                <a:effectLst/>
              </a:rPr>
              <a:t> </a:t>
            </a:r>
            <a:r>
              <a:rPr lang="pt-br" kern="1200" dirty="0">
                <a:solidFill>
                  <a:srgbClr val="000000"/>
                </a:solidFill>
                <a:effectLst/>
              </a:rPr>
              <a:t>encerra</a:t>
            </a:r>
            <a:r>
              <a:rPr lang="pt-br" kern="1200" dirty="0">
                <a:solidFill>
                  <a:schemeClr val="tx1"/>
                </a:solidFill>
                <a:effectLst/>
              </a:rPr>
              <a:t> instâncias, é um exemplo de reduzir a escala. Você controla o que inicia esses eventos. </a:t>
            </a:r>
            <a:r>
              <a:rPr lang="pt-br" dirty="0"/>
              <a:t>O Auto Scaling</a:t>
            </a:r>
            <a:r>
              <a:rPr lang="pt-br" dirty="0">
                <a:solidFill>
                  <a:srgbClr val="000000"/>
                </a:solidFill>
              </a:rPr>
              <a:t> do Amazon EC2</a:t>
            </a:r>
            <a:r>
              <a:rPr lang="pt-br" dirty="0"/>
              <a:t> é </a:t>
            </a:r>
            <a:r>
              <a:rPr lang="pt-br" dirty="0">
                <a:solidFill>
                  <a:srgbClr val="000000"/>
                </a:solidFill>
              </a:rPr>
              <a:t>especialmente útil </a:t>
            </a:r>
            <a:r>
              <a:rPr lang="pt-br" dirty="0"/>
              <a:t>para aplicações</a:t>
            </a:r>
            <a:r>
              <a:rPr lang="pt-br" kern="1200" dirty="0">
                <a:solidFill>
                  <a:schemeClr val="tx1"/>
                </a:solidFill>
                <a:effectLst/>
              </a:rPr>
              <a:t> </a:t>
            </a:r>
            <a:r>
              <a:rPr lang="pt-br" dirty="0">
                <a:solidFill>
                  <a:srgbClr val="000000"/>
                </a:solidFill>
              </a:rPr>
              <a:t>que sofrem</a:t>
            </a:r>
            <a:r>
              <a:rPr lang="pt-br" dirty="0"/>
              <a:t> variabilidade de uso por hora, dia ou semana.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u="none" kern="1200" dirty="0">
                <a:solidFill>
                  <a:schemeClr val="tx1"/>
                </a:solidFill>
                <a:effectLst/>
              </a:rPr>
              <a:t>Para obter mais informações, consulte </a:t>
            </a:r>
            <a:r>
              <a:rPr lang="pt-br" b="0" i="0" u="none" kern="1200" dirty="0">
                <a:solidFill>
                  <a:schemeClr val="tx1"/>
                </a:solidFill>
                <a:effectLst/>
                <a:hlinkClick r:id="rId3"/>
              </a:rPr>
              <a:t>https://aws.amazon.com/autoscaling/</a:t>
            </a:r>
            <a:r>
              <a:rPr lang="pt-br" b="0" i="0" u="none" kern="1200" dirty="0">
                <a:solidFill>
                  <a:schemeClr val="tx1"/>
                </a:solidFill>
                <a:effectLst/>
              </a:rPr>
              <a:t>.</a:t>
            </a:r>
            <a:endParaRPr lang="en-US" dirty="0"/>
          </a:p>
          <a:p>
            <a:pPr rtl="0"/>
            <a:endParaRPr lang="en-US" dirty="0"/>
          </a:p>
        </p:txBody>
      </p:sp>
    </p:spTree>
    <p:extLst>
      <p:ext uri="{BB962C8B-B14F-4D97-AF65-F5344CB8AC3E}">
        <p14:creationId xmlns:p14="http://schemas.microsoft.com/office/powerpoint/2010/main" val="4110959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91981"/>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i="0" kern="1200" dirty="0">
                <a:solidFill>
                  <a:schemeClr val="tx1"/>
                </a:solidFill>
                <a:effectLst/>
                <a:latin typeface="+mn-lt"/>
                <a:cs typeface="Arial" panose="020B0604020202020204" pitchFamily="34" charset="0"/>
              </a:rPr>
              <a:t>Você pode criar coleções de instâncias do Amazon EC2, chamadas de grupos de Auto Scaling. Você pode especificar o número mínimo de instâncias em cada grupo de Auto Scaling, e o </a:t>
            </a:r>
            <a:r>
              <a:rPr lang="pt-br" dirty="0"/>
              <a:t>Auto Scaling do Amazon EC2</a:t>
            </a:r>
            <a:r>
              <a:rPr lang="pt-br" b="0" i="0" kern="1200" dirty="0">
                <a:solidFill>
                  <a:srgbClr val="000000"/>
                </a:solidFill>
                <a:effectLst/>
                <a:latin typeface="+mn-lt"/>
                <a:cs typeface="Arial" panose="020B0604020202020204" pitchFamily="34" charset="0"/>
              </a:rPr>
              <a:t> garante </a:t>
            </a:r>
            <a:r>
              <a:rPr lang="pt-br" b="0" i="0" kern="1200" dirty="0">
                <a:solidFill>
                  <a:schemeClr val="tx1"/>
                </a:solidFill>
                <a:effectLst/>
                <a:latin typeface="+mn-lt"/>
                <a:cs typeface="Arial" panose="020B0604020202020204" pitchFamily="34" charset="0"/>
              </a:rPr>
              <a:t>que o grupo nunca fique abaixo desse tamanho.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kern="1200" dirty="0">
                <a:solidFill>
                  <a:schemeClr val="tx1"/>
                </a:solidFill>
                <a:effectLst/>
                <a:latin typeface="+mn-lt"/>
                <a:cs typeface="Arial" panose="020B0604020202020204" pitchFamily="34" charset="0"/>
              </a:rPr>
              <a:t>Você também pode especificar o número máximo de instâncias em cada grupo de Auto Scaling, e o </a:t>
            </a:r>
            <a:r>
              <a:rPr lang="pt-br" dirty="0">
                <a:solidFill>
                  <a:srgbClr val="000000"/>
                </a:solidFill>
                <a:latin typeface="+mn-lt"/>
              </a:rPr>
              <a:t>Auto Scaling do Amazon EC2</a:t>
            </a:r>
            <a:r>
              <a:rPr lang="pt-br" b="0" i="0" kern="1200" dirty="0">
                <a:solidFill>
                  <a:srgbClr val="000000"/>
                </a:solidFill>
                <a:effectLst/>
                <a:latin typeface="+mn-lt"/>
                <a:cs typeface="Arial" panose="020B0604020202020204" pitchFamily="34" charset="0"/>
              </a:rPr>
              <a:t> garante</a:t>
            </a:r>
            <a:r>
              <a:rPr lang="pt-br" b="0" i="0" kern="1200" dirty="0">
                <a:solidFill>
                  <a:schemeClr val="tx1"/>
                </a:solidFill>
                <a:effectLst/>
                <a:latin typeface="+mn-lt"/>
                <a:cs typeface="Arial" panose="020B0604020202020204" pitchFamily="34" charset="0"/>
              </a:rPr>
              <a:t> que o grupo nunca</a:t>
            </a:r>
            <a:r>
              <a:rPr lang="pt-br" dirty="0">
                <a:cs typeface="Arial" panose="020B0604020202020204" pitchFamily="34" charset="0"/>
              </a:rPr>
              <a:t> fique acima</a:t>
            </a:r>
            <a:r>
              <a:rPr lang="pt-br" b="0" i="0" kern="1200" dirty="0">
                <a:solidFill>
                  <a:schemeClr val="tx1"/>
                </a:solidFill>
                <a:effectLst/>
                <a:latin typeface="+mn-lt"/>
                <a:cs typeface="Arial" panose="020B0604020202020204" pitchFamily="34" charset="0"/>
              </a:rPr>
              <a:t> desse tamanho. Se você especificar a capacidade desejada quando criar o grupo ou a qualquer momento depois disso, o </a:t>
            </a:r>
            <a:r>
              <a:rPr lang="pt-br" dirty="0"/>
              <a:t>Auto Scaling do Amazon EC2</a:t>
            </a:r>
            <a:r>
              <a:rPr lang="pt-br" b="0" i="0" kern="1200" dirty="0">
                <a:solidFill>
                  <a:schemeClr val="tx1"/>
                </a:solidFill>
                <a:effectLst/>
                <a:latin typeface="+mn-lt"/>
                <a:cs typeface="Arial" panose="020B0604020202020204" pitchFamily="34" charset="0"/>
              </a:rPr>
              <a:t> </a:t>
            </a:r>
            <a:r>
              <a:rPr lang="pt-br" b="0" i="0" kern="1200" dirty="0">
                <a:solidFill>
                  <a:srgbClr val="000000"/>
                </a:solidFill>
                <a:effectLst/>
                <a:latin typeface="+mn-lt"/>
                <a:cs typeface="Arial" panose="020B0604020202020204" pitchFamily="34" charset="0"/>
              </a:rPr>
              <a:t>garante</a:t>
            </a:r>
            <a:r>
              <a:rPr lang="pt-br" b="0" i="0" kern="1200" dirty="0">
                <a:solidFill>
                  <a:schemeClr val="tx1"/>
                </a:solidFill>
                <a:effectLst/>
                <a:latin typeface="+mn-lt"/>
                <a:cs typeface="Arial" panose="020B0604020202020204" pitchFamily="34" charset="0"/>
              </a:rPr>
              <a:t> que o grupo tenha essa quantidade de instâncias. Se você especificar políticas de escalabilidade, </a:t>
            </a:r>
            <a:r>
              <a:rPr lang="pt-br" dirty="0"/>
              <a:t>o Auto Scaling do Amazon EC2</a:t>
            </a:r>
            <a:r>
              <a:rPr lang="pt-br" b="0" i="0" kern="1200" dirty="0">
                <a:solidFill>
                  <a:schemeClr val="tx1"/>
                </a:solidFill>
                <a:effectLst/>
                <a:latin typeface="+mn-lt"/>
                <a:cs typeface="Arial" panose="020B0604020202020204" pitchFamily="34" charset="0"/>
              </a:rPr>
              <a:t> poderá</a:t>
            </a:r>
            <a:r>
              <a:rPr lang="pt-br" b="0" i="0" kern="1200" dirty="0">
                <a:solidFill>
                  <a:srgbClr val="000000"/>
                </a:solidFill>
                <a:effectLst/>
                <a:latin typeface="+mn-lt"/>
                <a:cs typeface="Arial" panose="020B0604020202020204" pitchFamily="34" charset="0"/>
              </a:rPr>
              <a:t> iniciar </a:t>
            </a:r>
            <a:r>
              <a:rPr lang="pt-br" b="0" i="0" kern="1200" dirty="0">
                <a:solidFill>
                  <a:schemeClr val="tx1"/>
                </a:solidFill>
                <a:effectLst/>
                <a:latin typeface="+mn-lt"/>
                <a:cs typeface="Arial" panose="020B0604020202020204" pitchFamily="34" charset="0"/>
              </a:rPr>
              <a:t>ou </a:t>
            </a:r>
            <a:r>
              <a:rPr lang="pt-br" b="0" i="0" kern="1200" dirty="0">
                <a:solidFill>
                  <a:srgbClr val="000000"/>
                </a:solidFill>
                <a:effectLst/>
                <a:latin typeface="+mn-lt"/>
                <a:cs typeface="Arial" panose="020B0604020202020204" pitchFamily="34" charset="0"/>
              </a:rPr>
              <a:t>encerrar </a:t>
            </a:r>
            <a:r>
              <a:rPr lang="pt-br" b="0" i="0" kern="1200" dirty="0">
                <a:solidFill>
                  <a:schemeClr val="tx1"/>
                </a:solidFill>
                <a:effectLst/>
                <a:latin typeface="+mn-lt"/>
                <a:cs typeface="Arial" panose="020B0604020202020204" pitchFamily="34" charset="0"/>
              </a:rPr>
              <a:t>instâncias à medida que a demanda da</a:t>
            </a:r>
            <a:r>
              <a:rPr lang="pt-br" b="0" i="0" kern="1200" dirty="0">
                <a:solidFill>
                  <a:srgbClr val="000000"/>
                </a:solidFill>
                <a:effectLst/>
                <a:latin typeface="+mn-lt"/>
                <a:cs typeface="Arial" panose="020B0604020202020204" pitchFamily="34" charset="0"/>
              </a:rPr>
              <a:t> aplicação</a:t>
            </a:r>
            <a:r>
              <a:rPr lang="pt-br" b="0" i="0" kern="1200" dirty="0">
                <a:solidFill>
                  <a:schemeClr val="tx1"/>
                </a:solidFill>
                <a:effectLst/>
                <a:latin typeface="+mn-lt"/>
                <a:cs typeface="Arial" panose="020B0604020202020204" pitchFamily="34" charset="0"/>
              </a:rPr>
              <a:t> aumenta ou diminui.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cs typeface="Arial" panose="020B0604020202020204" pitchFamily="34" charset="0"/>
            </a:endParaRPr>
          </a:p>
          <a:p>
            <a:pPr lvl="0" defTabSz="914400" rtl="0">
              <a:defRPr/>
            </a:pPr>
            <a:r>
              <a:rPr lang="pt-br" dirty="0">
                <a:solidFill>
                  <a:srgbClr val="000000"/>
                </a:solidFill>
                <a:latin typeface="+mn-lt"/>
              </a:rPr>
              <a:t>O Auto Scaling do Amazon EC2</a:t>
            </a:r>
            <a:r>
              <a:rPr lang="pt-br" dirty="0">
                <a:solidFill>
                  <a:srgbClr val="000000"/>
                </a:solidFill>
              </a:rPr>
              <a:t> oferece suporte aos seguintes tipos de planos de escalabilidade:</a:t>
            </a:r>
            <a:endParaRPr lang="en-US" baseline="0" dirty="0">
              <a:latin typeface="+mn-lt"/>
            </a:endParaRPr>
          </a:p>
          <a:p>
            <a:pPr rtl="0"/>
            <a:r>
              <a:rPr lang="pt-br" sz="800" dirty="0">
                <a:latin typeface="+mn-lt"/>
              </a:rPr>
              <a:t> </a:t>
            </a:r>
          </a:p>
          <a:p>
            <a:pPr marL="171450" indent="-171450" rtl="0">
              <a:buFont typeface="Arial" panose="020B0604020202020204" pitchFamily="34" charset="0"/>
              <a:buChar char="•"/>
            </a:pPr>
            <a:r>
              <a:rPr lang="pt-br" b="1" dirty="0">
                <a:latin typeface="+mn-lt"/>
              </a:rPr>
              <a:t>A escalabilidade manual </a:t>
            </a:r>
            <a:r>
              <a:rPr lang="pt-br" dirty="0">
                <a:solidFill>
                  <a:srgbClr val="000000"/>
                </a:solidFill>
                <a:latin typeface="+mn-lt"/>
              </a:rPr>
              <a:t>permite</a:t>
            </a:r>
            <a:r>
              <a:rPr lang="pt-br" dirty="0">
                <a:latin typeface="+mn-lt"/>
              </a:rPr>
              <a:t> definir as capacidades máxima, mínima e desejada dos grupos de Auto Scaling.</a:t>
            </a:r>
          </a:p>
          <a:p>
            <a:pPr marL="171450" indent="-171450" rtl="0">
              <a:buFont typeface="Arial" panose="020B0604020202020204" pitchFamily="34" charset="0"/>
              <a:buChar char="•"/>
            </a:pPr>
            <a:r>
              <a:rPr lang="pt-br" b="1" dirty="0">
                <a:latin typeface="+mn-lt"/>
              </a:rPr>
              <a:t>A escalabilidade programada </a:t>
            </a:r>
            <a:r>
              <a:rPr lang="pt-br" dirty="0">
                <a:solidFill>
                  <a:srgbClr val="000000"/>
                </a:solidFill>
                <a:latin typeface="+mn-lt"/>
              </a:rPr>
              <a:t>permite </a:t>
            </a:r>
            <a:r>
              <a:rPr lang="pt-br" dirty="0">
                <a:latin typeface="+mn-lt"/>
              </a:rPr>
              <a:t>que você especifique o momento em que a escala das instâncias deve ser aumentada ou reduzida automaticamente, de acordo com eventos previsíveis e recorrentes.</a:t>
            </a:r>
          </a:p>
          <a:p>
            <a:pPr marL="171450" indent="-171450" rtl="0">
              <a:buFont typeface="Arial" panose="020B0604020202020204" pitchFamily="34" charset="0"/>
              <a:buChar char="•"/>
            </a:pPr>
            <a:r>
              <a:rPr lang="pt-br" b="1" dirty="0">
                <a:latin typeface="+mn-lt"/>
              </a:rPr>
              <a:t>A escalabilidade dinâmica </a:t>
            </a:r>
            <a:r>
              <a:rPr lang="pt-br" dirty="0">
                <a:latin typeface="+mn-lt"/>
              </a:rPr>
              <a:t>é um plano de escalabilidade mais detalhado. Crie </a:t>
            </a:r>
            <a:r>
              <a:rPr lang="pt-br" dirty="0">
                <a:solidFill>
                  <a:srgbClr val="000000"/>
                </a:solidFill>
                <a:latin typeface="+mn-lt"/>
              </a:rPr>
              <a:t>uma política de Auto Scaling</a:t>
            </a:r>
            <a:r>
              <a:rPr lang="pt-br" dirty="0">
                <a:latin typeface="+mn-lt"/>
              </a:rPr>
              <a:t> que aumente ou reduza a escala das instâncias de acordo com os parâmetros de performance com base em uma largura de</a:t>
            </a:r>
            <a:r>
              <a:rPr lang="pt-br" dirty="0">
                <a:solidFill>
                  <a:srgbClr val="000000"/>
                </a:solidFill>
                <a:latin typeface="+mn-lt"/>
              </a:rPr>
              <a:t>banda de rede</a:t>
            </a:r>
            <a:r>
              <a:rPr lang="pt-br" dirty="0">
                <a:latin typeface="+mn-lt"/>
              </a:rPr>
              <a:t> ou em algum outro limite de medida de performance. </a:t>
            </a:r>
            <a:endParaRPr lang="en-US" dirty="0">
              <a:latin typeface="+mn-lt"/>
            </a:endParaRPr>
          </a:p>
        </p:txBody>
      </p:sp>
    </p:spTree>
    <p:extLst>
      <p:ext uri="{BB962C8B-B14F-4D97-AF65-F5344CB8AC3E}">
        <p14:creationId xmlns:p14="http://schemas.microsoft.com/office/powerpoint/2010/main" val="924067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6610724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rPr>
              <a:t>Leia da</a:t>
            </a:r>
            <a:r>
              <a:rPr lang="pt-br" kern="1200" dirty="0">
                <a:solidFill>
                  <a:srgbClr val="000000"/>
                </a:solidFill>
                <a:effectLst/>
              </a:rPr>
              <a:t>esquerda</a:t>
            </a:r>
            <a:r>
              <a:rPr lang="pt-br" kern="1200" dirty="0">
                <a:solidFill>
                  <a:schemeClr val="tx1"/>
                </a:solidFill>
                <a:effectLst/>
              </a:rPr>
              <a:t> para a direita: </a:t>
            </a:r>
          </a:p>
          <a:p>
            <a:pPr marL="171450" lvl="0" indent="-171450" rtl="0">
              <a:buFont typeface="Arial" panose="020B0604020202020204" pitchFamily="34" charset="0"/>
              <a:buChar char="•"/>
            </a:pPr>
            <a:r>
              <a:rPr lang="pt-br" kern="1200" dirty="0">
                <a:solidFill>
                  <a:schemeClr val="tx1"/>
                </a:solidFill>
                <a:effectLst/>
              </a:rPr>
              <a:t>(Verdadeiro) </a:t>
            </a:r>
          </a:p>
          <a:p>
            <a:pPr marL="171450" lvl="0" indent="-171450" rtl="0">
              <a:buFont typeface="Arial" panose="020B0604020202020204" pitchFamily="34" charset="0"/>
              <a:buChar char="•"/>
            </a:pPr>
            <a:r>
              <a:rPr lang="pt-br" kern="1200" dirty="0">
                <a:solidFill>
                  <a:schemeClr val="tx1"/>
                </a:solidFill>
                <a:effectLst/>
              </a:rPr>
              <a:t>(Falso) </a:t>
            </a:r>
            <a:r>
              <a:rPr lang="pt-br" dirty="0">
                <a:solidFill>
                  <a:srgbClr val="000000"/>
                </a:solidFill>
              </a:rPr>
              <a:t>As instâncias Spot</a:t>
            </a:r>
            <a:r>
              <a:rPr lang="pt-br" kern="1200" dirty="0">
                <a:solidFill>
                  <a:srgbClr val="000000"/>
                </a:solidFill>
                <a:effectLst/>
              </a:rPr>
              <a:t> são</a:t>
            </a:r>
            <a:r>
              <a:rPr lang="pt-br" kern="1200" dirty="0">
                <a:solidFill>
                  <a:schemeClr val="tx1"/>
                </a:solidFill>
                <a:effectLst/>
              </a:rPr>
              <a:t> capacidade não utilizada</a:t>
            </a:r>
            <a:r>
              <a:rPr lang="pt-br" kern="1200" dirty="0">
                <a:solidFill>
                  <a:srgbClr val="000000"/>
                </a:solidFill>
                <a:effectLst/>
              </a:rPr>
              <a:t> do EC2</a:t>
            </a:r>
            <a:r>
              <a:rPr lang="pt-br" kern="1200" dirty="0">
                <a:solidFill>
                  <a:schemeClr val="tx1"/>
                </a:solidFill>
                <a:effectLst/>
              </a:rPr>
              <a:t>; o preço que você paga é determinado pela oferta e pela procura das instâncias.</a:t>
            </a:r>
          </a:p>
          <a:p>
            <a:pPr marL="171450" lvl="0" indent="-171450" rtl="0">
              <a:buFont typeface="Arial" panose="020B0604020202020204" pitchFamily="34" charset="0"/>
              <a:buChar char="•"/>
            </a:pPr>
            <a:r>
              <a:rPr lang="pt-br" kern="1200" dirty="0">
                <a:solidFill>
                  <a:schemeClr val="tx1"/>
                </a:solidFill>
                <a:effectLst/>
              </a:rPr>
              <a:t>(Verdadeiro)</a:t>
            </a:r>
          </a:p>
          <a:p>
            <a:pPr marL="171450" lvl="0" indent="-171450" rtl="0">
              <a:buFont typeface="Arial" panose="020B0604020202020204" pitchFamily="34" charset="0"/>
              <a:buChar char="•"/>
            </a:pPr>
            <a:r>
              <a:rPr lang="pt-br" kern="1200" dirty="0">
                <a:solidFill>
                  <a:schemeClr val="tx1"/>
                </a:solidFill>
                <a:effectLst/>
              </a:rPr>
              <a:t>(Verdadeiro)</a:t>
            </a:r>
          </a:p>
          <a:p>
            <a:pPr marL="171450" lvl="0" indent="-171450" rtl="0">
              <a:buFont typeface="Arial" panose="020B0604020202020204" pitchFamily="34" charset="0"/>
              <a:buChar char="•"/>
            </a:pPr>
            <a:r>
              <a:rPr lang="pt-br" kern="1200" dirty="0">
                <a:solidFill>
                  <a:schemeClr val="tx1"/>
                </a:solidFill>
                <a:effectLst/>
              </a:rPr>
              <a:t>(Verdadeiro)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kern="1200" dirty="0">
                <a:solidFill>
                  <a:schemeClr val="tx1"/>
                </a:solidFill>
                <a:effectLst/>
              </a:rPr>
              <a:t>(Falso) </a:t>
            </a:r>
            <a:r>
              <a:rPr lang="pt-br" dirty="0"/>
              <a:t>As sticky sessions podem limitar a </a:t>
            </a:r>
            <a:r>
              <a:rPr lang="pt-br" dirty="0">
                <a:solidFill>
                  <a:srgbClr val="000000"/>
                </a:solidFill>
              </a:rPr>
              <a:t>escalabilidade da aplicação</a:t>
            </a:r>
            <a:r>
              <a:rPr lang="pt-br" dirty="0"/>
              <a:t>, pois o load balancer não consegue realmente balancear a carga toda vez que recebe</a:t>
            </a:r>
            <a:r>
              <a:rPr lang="pt-br" dirty="0">
                <a:solidFill>
                  <a:srgbClr val="000000"/>
                </a:solidFill>
              </a:rPr>
              <a:t> uma solicitação</a:t>
            </a:r>
            <a:r>
              <a:rPr lang="pt-br" dirty="0"/>
              <a:t> de um cliente. </a:t>
            </a:r>
            <a:r>
              <a:rPr lang="pt-br" dirty="0">
                <a:solidFill>
                  <a:srgbClr val="000000"/>
                </a:solidFill>
              </a:rPr>
              <a:t>Com</a:t>
            </a:r>
            <a:r>
              <a:rPr lang="pt-br" dirty="0"/>
              <a:t> as sticky sessions, o load balancer é forçado a enviar todas as solicitações para o servidor original em que o estado da sessão foi criado. Ele faz isso apesar do servidor estar fortemente carregado, e até haver outro servidor menos carregado disponível para receber essa </a:t>
            </a:r>
            <a:r>
              <a:rPr lang="pt-br" dirty="0">
                <a:solidFill>
                  <a:srgbClr val="000000"/>
                </a:solidFill>
              </a:rPr>
              <a:t>solicitação</a:t>
            </a:r>
            <a:r>
              <a:rPr lang="pt-br" dirty="0"/>
              <a:t>.</a:t>
            </a:r>
          </a:p>
        </p:txBody>
      </p:sp>
    </p:spTree>
    <p:extLst>
      <p:ext uri="{BB962C8B-B14F-4D97-AF65-F5344CB8AC3E}">
        <p14:creationId xmlns:p14="http://schemas.microsoft.com/office/powerpoint/2010/main" val="3652676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57179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dirty="0"/>
              <a:t>Os serviços de nuvem podem se enquadrar em uma das três categorias principais. Essas categorias são baseadas principalmente em quanto controle (e responsabilidade) você tem sobre a configuração do serviço.</a:t>
            </a:r>
          </a:p>
          <a:p>
            <a:pPr rtl="0"/>
            <a:endParaRPr lang="en-US" sz="1200" baseline="0" dirty="0"/>
          </a:p>
          <a:p>
            <a:pPr rtl="0"/>
            <a:r>
              <a:rPr lang="pt-br" b="1" dirty="0">
                <a:solidFill>
                  <a:srgbClr val="000000"/>
                </a:solidFill>
              </a:rPr>
              <a:t>Infraestrutura</a:t>
            </a:r>
            <a:r>
              <a:rPr lang="en-us" b="1" dirty="0"/>
              <a:t> </a:t>
            </a:r>
            <a:r>
              <a:rPr lang="en-us" b="1" dirty="0" err="1"/>
              <a:t>como</a:t>
            </a:r>
            <a:r>
              <a:rPr lang="en-us" b="1" dirty="0"/>
              <a:t> um </a:t>
            </a:r>
            <a:r>
              <a:rPr lang="en-us" b="1" dirty="0" err="1"/>
              <a:t>serviço</a:t>
            </a:r>
            <a:r>
              <a:rPr lang="en-us" b="1" dirty="0"/>
              <a:t> (</a:t>
            </a:r>
            <a:r>
              <a:rPr lang="pt-br" sz="1200" b="1" dirty="0"/>
              <a:t>IaaS)</a:t>
            </a:r>
          </a:p>
          <a:p>
            <a:pPr rtl="0"/>
            <a:r>
              <a:rPr lang="pt-br" sz="1200" dirty="0"/>
              <a:t>Componentes básicos para IT na nuvem:</a:t>
            </a:r>
          </a:p>
          <a:p>
            <a:pPr marL="174625" lvl="1" indent="-171450" rtl="0">
              <a:buFont typeface="Arial" charset="0"/>
              <a:buChar char="•"/>
            </a:pPr>
            <a:r>
              <a:rPr lang="pt-br" sz="1200" dirty="0"/>
              <a:t>Recursos de redes</a:t>
            </a:r>
          </a:p>
          <a:p>
            <a:pPr marL="174625" lvl="1" indent="-171450" rtl="0">
              <a:buFont typeface="Arial" charset="0"/>
              <a:buChar char="•"/>
            </a:pPr>
            <a:r>
              <a:rPr lang="pt-br" sz="1200" dirty="0"/>
              <a:t>Computadores</a:t>
            </a:r>
          </a:p>
          <a:p>
            <a:pPr marL="174625" lvl="1" indent="-171450" rtl="0">
              <a:buFont typeface="Arial" charset="0"/>
              <a:buChar char="•"/>
            </a:pPr>
            <a:r>
              <a:rPr lang="pt-br" sz="1200" dirty="0"/>
              <a:t>Espaço de armazenamento de dados</a:t>
            </a:r>
          </a:p>
          <a:p>
            <a:pPr marL="174625" lvl="1" indent="-171450" rtl="0">
              <a:buFont typeface="Arial" charset="0"/>
              <a:buChar char="•"/>
            </a:pPr>
            <a:endParaRPr lang="en-US" sz="1200" dirty="0"/>
          </a:p>
          <a:p>
            <a:pPr marL="3175" lvl="1" indent="0" rtl="0">
              <a:buNone/>
            </a:pPr>
            <a:r>
              <a:rPr lang="pt-br" b="1" dirty="0">
                <a:solidFill>
                  <a:srgbClr val="000000"/>
                </a:solidFill>
              </a:rPr>
              <a:t>Plataforma</a:t>
            </a:r>
            <a:r>
              <a:rPr lang="en-us" b="1" dirty="0"/>
              <a:t> </a:t>
            </a:r>
            <a:r>
              <a:rPr lang="en-us" b="1" dirty="0" err="1"/>
              <a:t>como</a:t>
            </a:r>
            <a:r>
              <a:rPr lang="en-us" b="1" dirty="0"/>
              <a:t> </a:t>
            </a:r>
            <a:r>
              <a:rPr lang="en-us" b="1" dirty="0" err="1"/>
              <a:t>serviço</a:t>
            </a:r>
            <a:r>
              <a:rPr lang="en-us" b="1" dirty="0"/>
              <a:t> (</a:t>
            </a:r>
            <a:r>
              <a:rPr lang="pt-br" sz="1200" b="1" dirty="0"/>
              <a:t>PaaS)</a:t>
            </a:r>
            <a:endParaRPr lang="en-US" sz="1200" b="1" baseline="0" dirty="0"/>
          </a:p>
          <a:p>
            <a:pPr marL="3175" marR="0" lvl="1" indent="0" algn="l" defTabSz="4572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lang="pt-br" sz="1200" dirty="0"/>
              <a:t>Permite que você execute </a:t>
            </a:r>
            <a:r>
              <a:rPr lang="pt-br" sz="1200" dirty="0">
                <a:solidFill>
                  <a:srgbClr val="000000"/>
                </a:solidFill>
              </a:rPr>
              <a:t>aplicações</a:t>
            </a:r>
            <a:r>
              <a:rPr lang="pt-br" sz="1200" dirty="0"/>
              <a:t> sem precisar gerenciar </a:t>
            </a:r>
            <a:r>
              <a:rPr lang="pt-br" sz="1200" dirty="0">
                <a:solidFill>
                  <a:srgbClr val="000000"/>
                </a:solidFill>
              </a:rPr>
              <a:t>a infraestrutura subjacente</a:t>
            </a:r>
            <a:r>
              <a:rPr lang="pt-br" sz="1200" dirty="0"/>
              <a:t> (</a:t>
            </a:r>
            <a:r>
              <a:rPr lang="pt-br" dirty="0">
                <a:solidFill>
                  <a:srgbClr val="000000"/>
                </a:solidFill>
              </a:rPr>
              <a:t>por exemplo, </a:t>
            </a:r>
            <a:r>
              <a:rPr lang="pt-br" sz="1200" dirty="0"/>
              <a:t>hardware e sistemas operacionais).</a:t>
            </a:r>
          </a:p>
          <a:p>
            <a:pPr marL="3175" lvl="1" indent="0" rtl="0">
              <a:buNone/>
            </a:pPr>
            <a:endParaRPr lang="en-US" b="1" dirty="0">
              <a:solidFill>
                <a:srgbClr val="000000"/>
              </a:solidFill>
            </a:endParaRPr>
          </a:p>
          <a:p>
            <a:pPr marL="3175" lvl="1" indent="0" rtl="0">
              <a:buNone/>
            </a:pPr>
            <a:r>
              <a:rPr lang="pt-br" b="1" dirty="0">
                <a:solidFill>
                  <a:srgbClr val="000000"/>
                </a:solidFill>
              </a:rPr>
              <a:t>Software como serviço (</a:t>
            </a:r>
            <a:r>
              <a:rPr lang="pt-br" sz="1200" b="1" dirty="0"/>
              <a:t>SaaS)</a:t>
            </a:r>
          </a:p>
          <a:p>
            <a:pPr marL="3175" lvl="1" defTabSz="457200" rtl="0">
              <a:spcAft>
                <a:spcPts val="600"/>
              </a:spcAft>
              <a:buSzPct val="100000"/>
              <a:defRPr/>
            </a:pPr>
            <a:r>
              <a:rPr lang="pt-br" sz="1200" dirty="0"/>
              <a:t>Fornece um produto completo que </a:t>
            </a:r>
            <a:r>
              <a:rPr lang="pt-br" dirty="0"/>
              <a:t>o provedor de serviços </a:t>
            </a:r>
            <a:r>
              <a:rPr lang="pt-br" sz="1200" dirty="0"/>
              <a:t>executa e gerencia.</a:t>
            </a:r>
          </a:p>
        </p:txBody>
      </p:sp>
    </p:spTree>
    <p:extLst>
      <p:ext uri="{BB962C8B-B14F-4D97-AF65-F5344CB8AC3E}">
        <p14:creationId xmlns:p14="http://schemas.microsoft.com/office/powerpoint/2010/main" val="39996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defTabSz="457133" rtl="0">
              <a:spcBef>
                <a:spcPct val="0"/>
              </a:spcBef>
              <a:spcAft>
                <a:spcPts val="600"/>
              </a:spcAft>
              <a:defRPr/>
            </a:pPr>
            <a:r>
              <a:rPr lang="pt-br" sz="1200" dirty="0"/>
              <a:t>A computação em nuvem oferece uma forma</a:t>
            </a:r>
            <a:r>
              <a:rPr lang="pt-br" sz="1200" dirty="0">
                <a:solidFill>
                  <a:srgbClr val="000000"/>
                </a:solidFill>
              </a:rPr>
              <a:t> simples</a:t>
            </a:r>
            <a:r>
              <a:rPr lang="pt-br" sz="1200" dirty="0"/>
              <a:t> de acessar servidores, armazenamento, bancos de dados e um conjunto amplo</a:t>
            </a:r>
            <a:r>
              <a:rPr lang="pt-br" sz="1200" dirty="0">
                <a:solidFill>
                  <a:srgbClr val="000000"/>
                </a:solidFill>
              </a:rPr>
              <a:t> de serviços de</a:t>
            </a:r>
            <a:r>
              <a:rPr lang="pt-br" sz="1200" dirty="0"/>
              <a:t> aplicações</a:t>
            </a:r>
            <a:r>
              <a:rPr lang="pt-br" sz="1200" dirty="0">
                <a:solidFill>
                  <a:srgbClr val="000000"/>
                </a:solidFill>
              </a:rPr>
              <a:t> pela Internet</a:t>
            </a:r>
            <a:r>
              <a:rPr lang="pt-br" sz="1200" dirty="0"/>
              <a:t>. A propriedade e a manutenção do hardware conectado à rede necessário para esses serviços de </a:t>
            </a:r>
            <a:r>
              <a:rPr lang="pt-br" sz="1200" dirty="0">
                <a:solidFill>
                  <a:srgbClr val="000000"/>
                </a:solidFill>
              </a:rPr>
              <a:t>aplicações</a:t>
            </a:r>
            <a:r>
              <a:rPr lang="pt-br" sz="1200" dirty="0"/>
              <a:t> são da AWS. Você provisiona e usa o que precisa por meio de uma </a:t>
            </a:r>
            <a:r>
              <a:rPr lang="pt-br" sz="1200" dirty="0">
                <a:solidFill>
                  <a:srgbClr val="000000"/>
                </a:solidFill>
              </a:rPr>
              <a:t>aplicação web</a:t>
            </a:r>
            <a:r>
              <a:rPr lang="pt-br" sz="1200" dirty="0"/>
              <a:t>.</a:t>
            </a:r>
          </a:p>
          <a:p>
            <a:pPr defTabSz="457133" rtl="0">
              <a:spcBef>
                <a:spcPct val="0"/>
              </a:spcBef>
              <a:spcAft>
                <a:spcPts val="600"/>
              </a:spcAft>
              <a:defRPr/>
            </a:pPr>
            <a:r>
              <a:rPr lang="pt-br" sz="1200" b="1" dirty="0"/>
              <a:t>Substitua despesas de capital por </a:t>
            </a:r>
            <a:r>
              <a:rPr lang="en-us" sz="1200" b="1" i="1" dirty="0" err="1"/>
              <a:t>despesas</a:t>
            </a:r>
            <a:r>
              <a:rPr lang="en-us" sz="1200" b="1" i="1" dirty="0"/>
              <a:t> </a:t>
            </a:r>
            <a:r>
              <a:rPr lang="en-us" sz="1200" b="1" i="1" dirty="0" err="1"/>
              <a:t>variáveis</a:t>
            </a:r>
            <a:endParaRPr lang="en-US" sz="1200" b="0" dirty="0">
              <a:solidFill>
                <a:srgbClr val="000000"/>
              </a:solidFill>
            </a:endParaRPr>
          </a:p>
          <a:p>
            <a:pPr defTabSz="457133" rtl="0">
              <a:spcBef>
                <a:spcPct val="0"/>
              </a:spcBef>
              <a:spcAft>
                <a:spcPts val="600"/>
              </a:spcAft>
              <a:defRPr/>
            </a:pPr>
            <a:r>
              <a:rPr lang="pt-br" sz="1200" dirty="0">
                <a:solidFill>
                  <a:srgbClr val="000000"/>
                </a:solidFill>
              </a:rPr>
              <a:t>Em vez de</a:t>
            </a:r>
            <a:r>
              <a:rPr lang="pt-br" sz="1200" dirty="0"/>
              <a:t> investir substancialmente em datacenters e servidores antes de saber como serão usados, você pode pagar somente ao consumir recursos de computação.</a:t>
            </a:r>
          </a:p>
          <a:p>
            <a:pPr defTabSz="457133" rtl="0">
              <a:spcBef>
                <a:spcPct val="0"/>
              </a:spcBef>
              <a:spcAft>
                <a:spcPts val="600"/>
              </a:spcAft>
              <a:defRPr/>
            </a:pPr>
            <a:r>
              <a:rPr lang="pt-br" sz="1200" b="1" dirty="0"/>
              <a:t>Beneficie-se de grandes economias de </a:t>
            </a:r>
            <a:r>
              <a:rPr lang="pt-br" sz="1200" b="1" dirty="0">
                <a:solidFill>
                  <a:srgbClr val="000000"/>
                </a:solidFill>
              </a:rPr>
              <a:t>escala</a:t>
            </a:r>
            <a:endParaRPr lang="en-US" sz="1200" b="0" dirty="0">
              <a:solidFill>
                <a:srgbClr val="000000"/>
              </a:solidFill>
            </a:endParaRPr>
          </a:p>
          <a:p>
            <a:pPr defTabSz="457133" rtl="0">
              <a:spcBef>
                <a:spcPct val="0"/>
              </a:spcBef>
              <a:spcAft>
                <a:spcPts val="600"/>
              </a:spcAft>
              <a:defRPr/>
            </a:pPr>
            <a:r>
              <a:rPr lang="pt-br" sz="1200" dirty="0"/>
              <a:t>O uso da computação em nuvem permite obter um custo variável inferior ao que você consegue por conta própria. </a:t>
            </a:r>
            <a:r>
              <a:rPr lang="pt-br" sz="1200" dirty="0">
                <a:solidFill>
                  <a:srgbClr val="000000"/>
                </a:solidFill>
              </a:rPr>
              <a:t>Como</a:t>
            </a:r>
            <a:r>
              <a:rPr lang="pt-br" sz="1200" dirty="0"/>
              <a:t> o uso de centenas de milhares de clientes é adicionado à nuvem, provedores como a </a:t>
            </a:r>
            <a:r>
              <a:rPr lang="pt-br" sz="1200" dirty="0">
                <a:solidFill>
                  <a:srgbClr val="000000"/>
                </a:solidFill>
              </a:rPr>
              <a:t>AWS </a:t>
            </a:r>
            <a:r>
              <a:rPr lang="pt-br" sz="1200" dirty="0"/>
              <a:t>podem alcançar economias de escala maiores. As </a:t>
            </a:r>
            <a:r>
              <a:rPr lang="pt-br" dirty="0"/>
              <a:t>economias de escala </a:t>
            </a:r>
            <a:r>
              <a:rPr lang="pt-br" sz="1200" dirty="0"/>
              <a:t>resultam em preços mais baixos para pagamento </a:t>
            </a:r>
            <a:r>
              <a:rPr lang="pt-br" sz="1200" dirty="0">
                <a:solidFill>
                  <a:srgbClr val="000000"/>
                </a:solidFill>
              </a:rPr>
              <a:t>conforme o uso</a:t>
            </a:r>
            <a:r>
              <a:rPr lang="pt-br" sz="1200" dirty="0"/>
              <a:t>.</a:t>
            </a:r>
          </a:p>
          <a:p>
            <a:pPr defTabSz="457133" rtl="0">
              <a:spcBef>
                <a:spcPct val="0"/>
              </a:spcBef>
              <a:spcAft>
                <a:spcPts val="600"/>
              </a:spcAft>
              <a:defRPr/>
            </a:pPr>
            <a:r>
              <a:rPr lang="pt-br" sz="1200" b="1" dirty="0"/>
              <a:t>Pare de tentar adivinhar a </a:t>
            </a:r>
            <a:r>
              <a:rPr lang="pt-br" sz="1200" b="1" dirty="0">
                <a:solidFill>
                  <a:srgbClr val="000000"/>
                </a:solidFill>
              </a:rPr>
              <a:t>capacidade</a:t>
            </a:r>
            <a:endParaRPr lang="en-US" sz="1200" b="0" dirty="0">
              <a:solidFill>
                <a:srgbClr val="000000"/>
              </a:solidFill>
            </a:endParaRPr>
          </a:p>
          <a:p>
            <a:pPr defTabSz="457133" rtl="0">
              <a:spcBef>
                <a:spcPct val="0"/>
              </a:spcBef>
              <a:spcAft>
                <a:spcPts val="600"/>
              </a:spcAft>
              <a:defRPr/>
            </a:pPr>
            <a:r>
              <a:rPr lang="pt-br" sz="1200" dirty="0">
                <a:solidFill>
                  <a:srgbClr val="000000"/>
                </a:solidFill>
              </a:rPr>
              <a:t>Elimine</a:t>
            </a:r>
            <a:r>
              <a:rPr lang="pt-br" sz="1200" dirty="0"/>
              <a:t> as suposições sobre as necessidades de capacidade de infraestrutura. Muitas vezes, ao tomar uma decisão sobre a capacidade antes de implantar uma </a:t>
            </a:r>
            <a:r>
              <a:rPr lang="pt-br" sz="1200" dirty="0">
                <a:solidFill>
                  <a:srgbClr val="000000"/>
                </a:solidFill>
              </a:rPr>
              <a:t>aplicação</a:t>
            </a:r>
            <a:r>
              <a:rPr lang="pt-br" sz="1200" dirty="0"/>
              <a:t>, você acaba precisando lidar com recursos caros e ociosos ou com </a:t>
            </a:r>
            <a:r>
              <a:rPr lang="pt-br" sz="1200" dirty="0">
                <a:solidFill>
                  <a:srgbClr val="000000"/>
                </a:solidFill>
              </a:rPr>
              <a:t>capacidade limitada</a:t>
            </a:r>
            <a:r>
              <a:rPr lang="pt-br" sz="1200" dirty="0"/>
              <a:t>. Com a computação em nuvem, esses problemas são resolvidos. Você pode acessar a quantidade que quiser e ajustar o dimensionamento conforme a necessidade em apenas alguns minutos.</a:t>
            </a:r>
          </a:p>
          <a:p>
            <a:pPr defTabSz="457133" rtl="0">
              <a:spcBef>
                <a:spcPct val="0"/>
              </a:spcBef>
              <a:spcAft>
                <a:spcPts val="600"/>
              </a:spcAft>
              <a:defRPr/>
            </a:pPr>
            <a:r>
              <a:rPr lang="pt-br" sz="1200" b="1" dirty="0"/>
              <a:t>Aumentar a velocidade e a </a:t>
            </a:r>
            <a:r>
              <a:rPr lang="pt-br" sz="1200" b="1" dirty="0">
                <a:solidFill>
                  <a:srgbClr val="000000"/>
                </a:solidFill>
              </a:rPr>
              <a:t>agilidade</a:t>
            </a:r>
            <a:endParaRPr lang="en-US" sz="1200" b="0" dirty="0">
              <a:solidFill>
                <a:srgbClr val="000000"/>
              </a:solidFill>
            </a:endParaRPr>
          </a:p>
          <a:p>
            <a:pPr defTabSz="457133" rtl="0">
              <a:spcBef>
                <a:spcPct val="0"/>
              </a:spcBef>
              <a:spcAft>
                <a:spcPts val="600"/>
              </a:spcAft>
              <a:defRPr/>
            </a:pPr>
            <a:r>
              <a:rPr lang="pt-br" sz="1200" dirty="0">
                <a:solidFill>
                  <a:srgbClr val="000000"/>
                </a:solidFill>
              </a:rPr>
              <a:t>Em</a:t>
            </a:r>
            <a:r>
              <a:rPr lang="pt-br" sz="1200" dirty="0"/>
              <a:t> um ambiente de computação em nuvem, os novos recursos de TI estão a apenas um clique de distância. Isso significa que o tempo que esses recursos estão disponíveis para seus desenvolvedores é reduzido de semanas para </a:t>
            </a:r>
            <a:r>
              <a:rPr lang="pt-br" sz="1200" dirty="0">
                <a:solidFill>
                  <a:srgbClr val="000000"/>
                </a:solidFill>
              </a:rPr>
              <a:t>minutos</a:t>
            </a:r>
            <a:r>
              <a:rPr lang="pt-br" sz="1200" dirty="0"/>
              <a:t>. Como resultado, a organização experimenta um aumento substancial na </a:t>
            </a:r>
            <a:r>
              <a:rPr lang="pt-br" sz="1200" dirty="0">
                <a:solidFill>
                  <a:srgbClr val="000000"/>
                </a:solidFill>
              </a:rPr>
              <a:t>agilidade</a:t>
            </a:r>
            <a:r>
              <a:rPr lang="pt-br" sz="1200" dirty="0"/>
              <a:t> porque o custo e o tempo necessários para experimentar e desenvolver é </a:t>
            </a:r>
            <a:r>
              <a:rPr lang="pt-br" sz="1200" dirty="0">
                <a:solidFill>
                  <a:srgbClr val="000000"/>
                </a:solidFill>
              </a:rPr>
              <a:t>menor</a:t>
            </a:r>
            <a:r>
              <a:rPr lang="pt-br" sz="1200" dirty="0"/>
              <a:t>.</a:t>
            </a:r>
          </a:p>
          <a:p>
            <a:pPr defTabSz="457133" rtl="0">
              <a:spcBef>
                <a:spcPct val="0"/>
              </a:spcBef>
              <a:spcAft>
                <a:spcPts val="600"/>
              </a:spcAft>
              <a:defRPr/>
            </a:pPr>
            <a:r>
              <a:rPr lang="pt-br" sz="1200" b="1" dirty="0"/>
              <a:t>Pare de </a:t>
            </a:r>
            <a:r>
              <a:rPr lang="pt-br" sz="1200" b="1" dirty="0">
                <a:solidFill>
                  <a:srgbClr val="000000"/>
                </a:solidFill>
              </a:rPr>
              <a:t>gastar dinheiro</a:t>
            </a:r>
            <a:r>
              <a:rPr lang="pt-br" sz="1200" b="1" dirty="0"/>
              <a:t> com a execução e manutenção de </a:t>
            </a:r>
            <a:r>
              <a:rPr lang="pt-br" sz="1200" b="1" dirty="0">
                <a:solidFill>
                  <a:srgbClr val="000000"/>
                </a:solidFill>
              </a:rPr>
              <a:t>datacenters</a:t>
            </a:r>
            <a:endParaRPr lang="en-US" sz="1200" b="0" dirty="0">
              <a:solidFill>
                <a:srgbClr val="000000"/>
              </a:solidFill>
            </a:endParaRPr>
          </a:p>
          <a:p>
            <a:pPr defTabSz="457133" rtl="0">
              <a:spcBef>
                <a:spcPct val="0"/>
              </a:spcBef>
              <a:spcAft>
                <a:spcPts val="600"/>
              </a:spcAft>
              <a:defRPr/>
            </a:pPr>
            <a:r>
              <a:rPr lang="pt-br" sz="1200" dirty="0"/>
              <a:t>Concentre-se em projetos que diferenciam sua empresa ao invés da infraestrutura. Com a computação em nuvem, você pode se concentrar em seus próprios clientes, em vez do </a:t>
            </a:r>
            <a:r>
              <a:rPr lang="pt-br" dirty="0"/>
              <a:t>trabalho associado </a:t>
            </a:r>
            <a:r>
              <a:rPr lang="pt-br" sz="1200" dirty="0"/>
              <a:t>a instalação de racks, empilhamento e alimentação de servidores.</a:t>
            </a:r>
          </a:p>
          <a:p>
            <a:pPr defTabSz="457133" rtl="0">
              <a:spcBef>
                <a:spcPct val="0"/>
              </a:spcBef>
              <a:spcAft>
                <a:spcPts val="600"/>
              </a:spcAft>
              <a:defRPr/>
            </a:pPr>
            <a:r>
              <a:rPr lang="pt-br" sz="1200" b="1" dirty="0"/>
              <a:t>Tenha alcance global em </a:t>
            </a:r>
            <a:r>
              <a:rPr lang="pt-br" sz="1200" b="1" dirty="0">
                <a:solidFill>
                  <a:srgbClr val="000000"/>
                </a:solidFill>
              </a:rPr>
              <a:t>minutos</a:t>
            </a:r>
            <a:endParaRPr lang="en-US" sz="1200" b="0" dirty="0">
              <a:solidFill>
                <a:srgbClr val="000000"/>
              </a:solidFill>
            </a:endParaRPr>
          </a:p>
          <a:p>
            <a:pPr defTabSz="457133" rtl="0">
              <a:spcBef>
                <a:spcPct val="0"/>
              </a:spcBef>
              <a:spcAft>
                <a:spcPts val="600"/>
              </a:spcAft>
              <a:defRPr/>
            </a:pPr>
            <a:r>
              <a:rPr lang="pt-br" sz="1200" dirty="0"/>
              <a:t>Implante facilmente </a:t>
            </a:r>
            <a:r>
              <a:rPr lang="pt-br" sz="1200" dirty="0">
                <a:solidFill>
                  <a:srgbClr val="000000"/>
                </a:solidFill>
              </a:rPr>
              <a:t>aplicações</a:t>
            </a:r>
            <a:r>
              <a:rPr lang="pt-br" sz="1200" dirty="0"/>
              <a:t> em várias regiões em todo o mundo com </a:t>
            </a:r>
            <a:r>
              <a:rPr lang="pt-br" sz="1200" dirty="0">
                <a:solidFill>
                  <a:srgbClr val="000000"/>
                </a:solidFill>
              </a:rPr>
              <a:t>apenas</a:t>
            </a:r>
            <a:r>
              <a:rPr lang="pt-br" sz="1200" dirty="0"/>
              <a:t> alguns cliques. Isso significa que você pode oferecer uma latência menor e uma experiência </a:t>
            </a:r>
            <a:r>
              <a:rPr lang="pt-br" sz="1200" dirty="0">
                <a:solidFill>
                  <a:srgbClr val="000000"/>
                </a:solidFill>
              </a:rPr>
              <a:t>melhor </a:t>
            </a:r>
            <a:r>
              <a:rPr lang="pt-br" sz="1200" dirty="0"/>
              <a:t>aos clientes com</a:t>
            </a:r>
            <a:r>
              <a:rPr lang="pt-br" sz="1200" dirty="0">
                <a:solidFill>
                  <a:srgbClr val="000000"/>
                </a:solidFill>
              </a:rPr>
              <a:t> simplicidade </a:t>
            </a:r>
            <a:r>
              <a:rPr lang="pt-br" sz="1200" dirty="0"/>
              <a:t>e </a:t>
            </a:r>
            <a:r>
              <a:rPr lang="pt-br" sz="1200" dirty="0">
                <a:solidFill>
                  <a:srgbClr val="000000"/>
                </a:solidFill>
              </a:rPr>
              <a:t>custo mínimo</a:t>
            </a:r>
            <a:r>
              <a:rPr lang="pt-br" sz="1200" dirty="0"/>
              <a:t>.</a:t>
            </a:r>
          </a:p>
          <a:p>
            <a:pPr rtl="0"/>
            <a:endParaRPr lang="en-US" sz="1200" dirty="0"/>
          </a:p>
        </p:txBody>
      </p:sp>
    </p:spTree>
    <p:extLst>
      <p:ext uri="{BB962C8B-B14F-4D97-AF65-F5344CB8AC3E}">
        <p14:creationId xmlns:p14="http://schemas.microsoft.com/office/powerpoint/2010/main" val="213011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pt-br" sz="1200" dirty="0"/>
              <a:t>A </a:t>
            </a:r>
            <a:r>
              <a:rPr lang="pt-br" sz="1200" dirty="0">
                <a:solidFill>
                  <a:srgbClr val="000000"/>
                </a:solidFill>
              </a:rPr>
              <a:t>Amazon Web Services</a:t>
            </a:r>
            <a:r>
              <a:rPr lang="pt-br" sz="1200" dirty="0"/>
              <a:t> já existe há mais de 10 anos. A </a:t>
            </a:r>
            <a:r>
              <a:rPr lang="pt-br" sz="1200" dirty="0">
                <a:solidFill>
                  <a:srgbClr val="000000"/>
                </a:solidFill>
              </a:rPr>
              <a:t>Amazon Web Services</a:t>
            </a:r>
            <a:r>
              <a:rPr lang="pt-br" sz="1200" dirty="0"/>
              <a:t>, também abreviada como AWS, é uma coleção de serviços de computação remotos denominados </a:t>
            </a:r>
            <a:r>
              <a:rPr lang="pt-br" sz="1200" i="1" dirty="0"/>
              <a:t>serviços web.</a:t>
            </a:r>
            <a:r>
              <a:rPr lang="pt-br" sz="1200" dirty="0"/>
              <a:t> Esses serviços web formam uma plataforma de computação em nuvem, oferecida pela </a:t>
            </a:r>
            <a:r>
              <a:rPr lang="pt-br" sz="1200" dirty="0">
                <a:solidFill>
                  <a:srgbClr val="000000"/>
                </a:solidFill>
              </a:rPr>
              <a:t>Internet</a:t>
            </a:r>
            <a:r>
              <a:rPr lang="pt-br" sz="1200" dirty="0"/>
              <a:t>. Oferecemos serviços de nuvem baseados na web para armazenamento, computação, redes, bancos de dados e muito mais. </a:t>
            </a:r>
            <a:r>
              <a:rPr lang="en-US" sz="1200" dirty="0"/>
              <a:t/>
            </a:r>
            <a:br>
              <a:rPr lang="en-US" sz="1200" dirty="0"/>
            </a:br>
            <a:endParaRPr lang="en-US" sz="1200" dirty="0"/>
          </a:p>
          <a:p>
            <a:pPr rtl="0">
              <a:spcAft>
                <a:spcPts val="600"/>
              </a:spcAft>
            </a:pPr>
            <a:r>
              <a:rPr lang="pt-br" sz="1200" dirty="0"/>
              <a:t>A missão da AWS é</a:t>
            </a:r>
            <a:r>
              <a:rPr lang="pt-br" sz="1200" dirty="0">
                <a:solidFill>
                  <a:srgbClr val="000000"/>
                </a:solidFill>
              </a:rPr>
              <a:t> capacitar</a:t>
            </a:r>
            <a:r>
              <a:rPr lang="pt-br" sz="1200" dirty="0"/>
              <a:t> empresas e desenvolvedores no uso de serviços web para criar aplicações escaláveis e </a:t>
            </a:r>
            <a:r>
              <a:rPr lang="pt-br" sz="1200" dirty="0">
                <a:solidFill>
                  <a:srgbClr val="000000"/>
                </a:solidFill>
              </a:rPr>
              <a:t>sofisticadas</a:t>
            </a:r>
            <a:r>
              <a:rPr lang="pt-br" sz="1200" dirty="0"/>
              <a:t>. Serviços Web é outro termo para o que as pessoas chamam de “nuvem”.</a:t>
            </a:r>
          </a:p>
          <a:p>
            <a:pPr rtl="0">
              <a:spcAft>
                <a:spcPts val="600"/>
              </a:spcAft>
            </a:pPr>
            <a:r>
              <a:rPr lang="pt-br" sz="1200" dirty="0"/>
              <a:t>Para obter mais informações, consulte </a:t>
            </a:r>
            <a:r>
              <a:rPr lang="pt-br" sz="1200" dirty="0">
                <a:hlinkClick r:id="rId3"/>
              </a:rPr>
              <a:t>http://aws.amazon.com</a:t>
            </a:r>
            <a:r>
              <a:rPr lang="pt-br" sz="1200" dirty="0"/>
              <a:t>.</a:t>
            </a:r>
          </a:p>
        </p:txBody>
      </p:sp>
    </p:spTree>
    <p:extLst>
      <p:ext uri="{BB962C8B-B14F-4D97-AF65-F5344CB8AC3E}">
        <p14:creationId xmlns:p14="http://schemas.microsoft.com/office/powerpoint/2010/main" val="426010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defTabSz="914400" rtl="0">
              <a:spcAft>
                <a:spcPts val="600"/>
              </a:spcAft>
              <a:defRPr/>
            </a:pPr>
            <a:r>
              <a:rPr lang="pt-br" sz="1200" kern="1200" dirty="0">
                <a:solidFill>
                  <a:srgbClr val="000000"/>
                </a:solidFill>
                <a:effectLst/>
                <a:ea typeface="+mn-ea"/>
                <a:cs typeface="+mn-cs"/>
              </a:rPr>
              <a:t>A AWS </a:t>
            </a:r>
            <a:r>
              <a:rPr lang="pt-br" sz="1200" kern="1200" dirty="0">
                <a:solidFill>
                  <a:schemeClr val="tx1"/>
                </a:solidFill>
                <a:effectLst/>
                <a:ea typeface="+mn-ea"/>
                <a:cs typeface="+mn-cs"/>
              </a:rPr>
              <a:t>oferece um amplo conjunto de serviços como computação global, armazenamento, banco de dados, análise, </a:t>
            </a:r>
            <a:r>
              <a:rPr lang="pt-br" sz="1200" kern="1200" dirty="0">
                <a:solidFill>
                  <a:srgbClr val="000000"/>
                </a:solidFill>
                <a:effectLst/>
                <a:ea typeface="+mn-ea"/>
                <a:cs typeface="+mn-cs"/>
              </a:rPr>
              <a:t>aplicação</a:t>
            </a:r>
            <a:r>
              <a:rPr lang="pt-br" sz="1200" kern="1200" dirty="0">
                <a:solidFill>
                  <a:schemeClr val="tx1"/>
                </a:solidFill>
                <a:effectLst/>
                <a:ea typeface="+mn-ea"/>
                <a:cs typeface="+mn-cs"/>
              </a:rPr>
              <a:t> e implantação que ajudam as organizações a conquistar mais agilidade, reduzir os custos de TI e escalar </a:t>
            </a:r>
            <a:r>
              <a:rPr lang="pt-br" sz="1200" kern="1200" dirty="0">
                <a:solidFill>
                  <a:srgbClr val="000000"/>
                </a:solidFill>
                <a:effectLst/>
                <a:ea typeface="+mn-ea"/>
                <a:cs typeface="+mn-cs"/>
              </a:rPr>
              <a:t>as aplicações</a:t>
            </a:r>
            <a:r>
              <a:rPr lang="pt-br" sz="1200" kern="1200" dirty="0">
                <a:solidFill>
                  <a:schemeClr val="tx1"/>
                </a:solidFill>
                <a:effectLst/>
                <a:ea typeface="+mn-ea"/>
                <a:cs typeface="+mn-cs"/>
              </a:rPr>
              <a:t>. </a:t>
            </a:r>
            <a:r>
              <a:rPr lang="pt-br" dirty="0"/>
              <a:t>As maiores empresas e as start-ups mais importantes confiam nesses</a:t>
            </a:r>
            <a:r>
              <a:rPr lang="pt-br" sz="1200" kern="1200" dirty="0">
                <a:solidFill>
                  <a:srgbClr val="000000"/>
                </a:solidFill>
                <a:effectLst/>
                <a:ea typeface="+mn-ea"/>
                <a:cs typeface="+mn-cs"/>
              </a:rPr>
              <a:t>serviços</a:t>
            </a:r>
            <a:r>
              <a:rPr lang="pt-br" sz="1200" kern="1200" dirty="0">
                <a:solidFill>
                  <a:schemeClr val="tx1"/>
                </a:solidFill>
                <a:effectLst/>
                <a:ea typeface="+mn-ea"/>
                <a:cs typeface="+mn-cs"/>
              </a:rPr>
              <a:t> para alimentar uma grande variedade de cargas de trabalho. As cargas de trabalho podem incluir </a:t>
            </a:r>
            <a:r>
              <a:rPr lang="pt-br" sz="1200" kern="1200" dirty="0">
                <a:solidFill>
                  <a:srgbClr val="000000"/>
                </a:solidFill>
                <a:effectLst/>
                <a:ea typeface="+mn-ea"/>
                <a:cs typeface="+mn-cs"/>
              </a:rPr>
              <a:t>aplicaçõesWeb e móveis</a:t>
            </a:r>
            <a:r>
              <a:rPr lang="pt-br" sz="1200" kern="1200" dirty="0">
                <a:solidFill>
                  <a:schemeClr val="tx1"/>
                </a:solidFill>
                <a:effectLst/>
                <a:ea typeface="+mn-ea"/>
                <a:cs typeface="+mn-cs"/>
              </a:rPr>
              <a:t>, IoT, </a:t>
            </a:r>
            <a:r>
              <a:rPr lang="pt-br" sz="1200" kern="1200" dirty="0">
                <a:solidFill>
                  <a:srgbClr val="000000"/>
                </a:solidFill>
                <a:effectLst/>
                <a:ea typeface="+mn-ea"/>
                <a:cs typeface="+mn-cs"/>
              </a:rPr>
              <a:t>processamento e warehousing de dados</a:t>
            </a:r>
            <a:r>
              <a:rPr lang="pt-br" sz="1200" kern="1200" dirty="0">
                <a:solidFill>
                  <a:schemeClr val="tx1"/>
                </a:solidFill>
                <a:effectLst/>
                <a:ea typeface="+mn-ea"/>
                <a:cs typeface="+mn-cs"/>
              </a:rPr>
              <a:t> armazenamento e </a:t>
            </a:r>
            <a:r>
              <a:rPr lang="pt-br" sz="1200" kern="1200" dirty="0">
                <a:solidFill>
                  <a:srgbClr val="000000"/>
                </a:solidFill>
                <a:effectLst/>
                <a:ea typeface="+mn-ea"/>
                <a:cs typeface="+mn-cs"/>
              </a:rPr>
              <a:t>arquivamento</a:t>
            </a:r>
            <a:r>
              <a:rPr lang="pt-br" sz="1200" kern="1200" dirty="0">
                <a:solidFill>
                  <a:schemeClr val="tx1"/>
                </a:solidFill>
                <a:effectLst/>
                <a:ea typeface="+mn-ea"/>
                <a:cs typeface="+mn-cs"/>
              </a:rPr>
              <a:t>.</a:t>
            </a:r>
            <a:r>
              <a:rPr lang="en-US" sz="1200" kern="1200" dirty="0">
                <a:solidFill>
                  <a:schemeClr val="tx1"/>
                </a:solidFill>
                <a:effectLst/>
                <a:ea typeface="+mn-ea"/>
                <a:cs typeface="+mn-cs"/>
              </a:rPr>
              <a:t/>
            </a:r>
            <a:br>
              <a:rPr lang="en-US" sz="1200" kern="1200" dirty="0">
                <a:solidFill>
                  <a:schemeClr val="tx1"/>
                </a:solidFill>
                <a:effectLst/>
                <a:ea typeface="+mn-ea"/>
                <a:cs typeface="+mn-cs"/>
              </a:rPr>
            </a:br>
            <a:endParaRPr lang="en-US" sz="1200" kern="1200" dirty="0">
              <a:solidFill>
                <a:schemeClr val="tx1"/>
              </a:solidFill>
              <a:effectLst/>
              <a:ea typeface="+mn-ea"/>
              <a:cs typeface="+mn-cs"/>
            </a:endParaRPr>
          </a:p>
          <a:p>
            <a:pPr lvl="0" defTabSz="914400" rtl="0">
              <a:spcAft>
                <a:spcPts val="600"/>
              </a:spcAft>
              <a:defRPr/>
            </a:pPr>
            <a:r>
              <a:rPr lang="pt-br" sz="1200" dirty="0">
                <a:solidFill>
                  <a:srgbClr val="000000"/>
                </a:solidFill>
                <a:latin typeface="+mn-lt"/>
              </a:rPr>
              <a:t>A computação</a:t>
            </a:r>
            <a:r>
              <a:rPr lang="pt-br" sz="1200" dirty="0">
                <a:latin typeface="+mn-lt"/>
              </a:rPr>
              <a:t> na Nuvem AWS oferece uma forma</a:t>
            </a:r>
            <a:r>
              <a:rPr lang="pt-br" sz="1200" dirty="0">
                <a:solidFill>
                  <a:srgbClr val="000000"/>
                </a:solidFill>
                <a:latin typeface="+mn-lt"/>
              </a:rPr>
              <a:t> simples</a:t>
            </a:r>
            <a:r>
              <a:rPr lang="pt-br" sz="1200" dirty="0">
                <a:latin typeface="+mn-lt"/>
              </a:rPr>
              <a:t> de acessar servidores, armazenamento, bancos de dados e um conjunto completo de serviços</a:t>
            </a:r>
            <a:r>
              <a:rPr lang="pt-br" sz="1200" dirty="0">
                <a:solidFill>
                  <a:srgbClr val="000000"/>
                </a:solidFill>
                <a:latin typeface="+mn-lt"/>
              </a:rPr>
              <a:t> de aplicações</a:t>
            </a:r>
            <a:r>
              <a:rPr lang="pt-br" sz="1200" dirty="0">
                <a:latin typeface="+mn-lt"/>
              </a:rPr>
              <a:t> pela Internet. A propriedade e a manutenção do hardware conectado à rede necessário para esses serviços de </a:t>
            </a:r>
            <a:r>
              <a:rPr lang="pt-br" sz="1200" dirty="0">
                <a:solidFill>
                  <a:srgbClr val="000000"/>
                </a:solidFill>
                <a:latin typeface="+mn-lt"/>
              </a:rPr>
              <a:t>aplicações</a:t>
            </a:r>
            <a:r>
              <a:rPr lang="pt-br" sz="1200" dirty="0">
                <a:latin typeface="+mn-lt"/>
              </a:rPr>
              <a:t> são da AWS. Você provisiona e usa o que precisa. </a:t>
            </a:r>
          </a:p>
        </p:txBody>
      </p:sp>
    </p:spTree>
    <p:extLst>
      <p:ext uri="{BB962C8B-B14F-4D97-AF65-F5344CB8AC3E}">
        <p14:creationId xmlns:p14="http://schemas.microsoft.com/office/powerpoint/2010/main" val="247820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42353"/>
          </a:xfrm>
        </p:spPr>
        <p:txBody>
          <a:bodyPr rtlCol="0"/>
          <a:lstStyle/>
          <a:p>
            <a:pPr rtl="0"/>
            <a:r>
              <a:rPr lang="pt-br" sz="1200" dirty="0"/>
              <a:t>A AWS oferece vários serviços básicos para ajudar a executar </a:t>
            </a:r>
            <a:r>
              <a:rPr lang="pt-br" sz="1200" dirty="0">
                <a:solidFill>
                  <a:srgbClr val="000000"/>
                </a:solidFill>
              </a:rPr>
              <a:t>aplicações</a:t>
            </a:r>
            <a:r>
              <a:rPr lang="pt-br" sz="1200" dirty="0"/>
              <a:t> na nuvem. Os serviços da AWS podem ser agrupados nas seguintes categorias básicas: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1" dirty="0"/>
              <a:t>Computação</a:t>
            </a:r>
            <a:r>
              <a:rPr lang="pt-br" sz="1200" dirty="0"/>
              <a:t> – </a:t>
            </a:r>
            <a:r>
              <a:rPr lang="pt-br" sz="1200" dirty="0">
                <a:solidFill>
                  <a:srgbClr val="000000"/>
                </a:solidFill>
              </a:rPr>
              <a:t>O Amazon Elastic Compute Cloud</a:t>
            </a:r>
            <a:r>
              <a:rPr lang="pt-br" sz="1200" dirty="0"/>
              <a:t> (Amazon EC2) é o elemento fundamental dos serviços de computação da AWS. O Amazon EC2 reduz o tempo necessário para a obtenção e inicialização de novas instâncias para minutos. A capacidade de inicializar rapidamente novas instâncias de servidor permite que você dimensione prontamente a capacidade, tanto para cima como para baixo, à medida que seus requisitos de computação mudam. Você pode combinar o </a:t>
            </a:r>
            <a:r>
              <a:rPr lang="pt-br" dirty="0"/>
              <a:t>Amazon</a:t>
            </a:r>
            <a:r>
              <a:rPr lang="pt-br" sz="1200" dirty="0"/>
              <a:t> EC2 com os serviços Elastic Load Balancing e </a:t>
            </a:r>
            <a:r>
              <a:rPr lang="pt-br" sz="1200" dirty="0">
                <a:solidFill>
                  <a:srgbClr val="000000"/>
                </a:solidFill>
              </a:rPr>
              <a:t>Auto Scaling</a:t>
            </a:r>
            <a:r>
              <a:rPr lang="pt-br" sz="1200" dirty="0"/>
              <a:t> para desenvolver uma infraestrutura com altos níveis de </a:t>
            </a:r>
            <a:r>
              <a:rPr lang="pt-br" sz="1200" dirty="0">
                <a:solidFill>
                  <a:srgbClr val="000000"/>
                </a:solidFill>
              </a:rPr>
              <a:t>disponibilidade</a:t>
            </a:r>
            <a:r>
              <a:rPr lang="pt-br" sz="1200" dirty="0"/>
              <a:t> e performance para as </a:t>
            </a:r>
            <a:r>
              <a:rPr lang="pt-br" sz="1200" dirty="0">
                <a:solidFill>
                  <a:srgbClr val="000000"/>
                </a:solidFill>
              </a:rPr>
              <a:t>aplicações</a:t>
            </a:r>
            <a:r>
              <a:rPr lang="pt-br" sz="1200" dirty="0"/>
              <a:t>.</a:t>
            </a:r>
            <a:endParaRPr lang="en-US" sz="1200" dirty="0"/>
          </a:p>
          <a:p>
            <a:pPr marL="171450" indent="-171450" rtl="0">
              <a:buFont typeface="Arial" panose="020B0604020202020204" pitchFamily="34" charset="0"/>
              <a:buChar char="•"/>
            </a:pPr>
            <a:r>
              <a:rPr lang="pt-br" sz="1200" b="1" dirty="0"/>
              <a:t>Redes</a:t>
            </a:r>
            <a:r>
              <a:rPr lang="pt-br" dirty="0"/>
              <a:t> – </a:t>
            </a:r>
            <a:r>
              <a:rPr lang="pt-br" sz="1200" dirty="0">
                <a:solidFill>
                  <a:srgbClr val="000000"/>
                </a:solidFill>
              </a:rPr>
              <a:t>O</a:t>
            </a:r>
            <a:r>
              <a:rPr lang="pt-br" sz="1200" dirty="0"/>
              <a:t> grupo de serviços de rede disponibiliza um serviço de DNS, oferece controle direto sobre o ambiente de redes virtuais na AWS e permite interagir com instâncias do Amazon EC2 como se elas estivessem na sua </a:t>
            </a:r>
            <a:r>
              <a:rPr lang="pt-br" sz="1200" dirty="0">
                <a:solidFill>
                  <a:srgbClr val="000000"/>
                </a:solidFill>
              </a:rPr>
              <a:t>rede atual</a:t>
            </a:r>
            <a:r>
              <a:rPr lang="pt-br" sz="1200" dirty="0"/>
              <a:t>.</a:t>
            </a:r>
          </a:p>
          <a:p>
            <a:pPr marL="171450" indent="-171450" rtl="0">
              <a:buFont typeface="Arial" panose="020B0604020202020204" pitchFamily="34" charset="0"/>
              <a:buChar char="•"/>
            </a:pPr>
            <a:r>
              <a:rPr lang="pt-br" sz="1200" b="1" dirty="0"/>
              <a:t>Armazenamento</a:t>
            </a:r>
            <a:r>
              <a:rPr lang="pt-br" dirty="0"/>
              <a:t> – A AWS </a:t>
            </a:r>
            <a:r>
              <a:rPr lang="pt-br" sz="1200" dirty="0"/>
              <a:t>oferece várias opções de armazenamento que correspondem </a:t>
            </a:r>
            <a:r>
              <a:rPr lang="pt-br" sz="1200" dirty="0">
                <a:solidFill>
                  <a:srgbClr val="000000"/>
                </a:solidFill>
              </a:rPr>
              <a:t>aos tipos </a:t>
            </a:r>
            <a:r>
              <a:rPr lang="pt-br" sz="1200" dirty="0"/>
              <a:t>de uso e de dados. </a:t>
            </a:r>
          </a:p>
        </p:txBody>
      </p:sp>
    </p:spTree>
    <p:extLst>
      <p:ext uri="{BB962C8B-B14F-4D97-AF65-F5344CB8AC3E}">
        <p14:creationId xmlns:p14="http://schemas.microsoft.com/office/powerpoint/2010/main" val="1357739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2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2.bin"/></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97227" y="-57503"/>
            <a:ext cx="14834114" cy="8349818"/>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3830329"/>
            <a:ext cx="13624560" cy="568943"/>
          </a:xfrm>
        </p:spPr>
        <p:txBody>
          <a:bodyPr rtlCol="0">
            <a:noAutofit/>
          </a:bodyPr>
          <a:lstStyle>
            <a:lvl1pPr>
              <a:defRPr sz="72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502920" y="3065227"/>
            <a:ext cx="9671686" cy="586198"/>
          </a:xfrm>
        </p:spPr>
        <p:txBody>
          <a:bodyPr rtlCol="0">
            <a:normAutofit/>
          </a:bodyPr>
          <a:lstStyle>
            <a:lvl1pPr marL="0" indent="0">
              <a:buNone/>
              <a:defRPr sz="2400" b="0" spc="36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11834342" y="7307807"/>
            <a:ext cx="2293138" cy="538888"/>
          </a:xfrm>
          <a:prstGeom prst="rect">
            <a:avLst/>
          </a:prstGeom>
        </p:spPr>
      </p:pic>
      <p:sp>
        <p:nvSpPr>
          <p:cNvPr id="6"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3" y="7627623"/>
            <a:ext cx="4482548" cy="438150"/>
          </a:xfrm>
          <a:prstGeom prst="rect">
            <a:avLst/>
          </a:prstGeom>
        </p:spPr>
        <p:txBody>
          <a:bodyPr vert="horz" lIns="91440" tIns="45720" rIns="91440" bIns="45720" rtlCol="0" anchor="ctr"/>
          <a:lstStyle>
            <a:lvl1pPr algn="l">
              <a:defRPr sz="900" b="0" i="0">
                <a:solidFill>
                  <a:schemeClr val="bg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2482589378"/>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502919" y="2450318"/>
            <a:ext cx="13602568" cy="4957301"/>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502920" y="1828800"/>
            <a:ext cx="13602568"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97044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963" y="6"/>
            <a:ext cx="14626742" cy="13716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502920" y="1833810"/>
            <a:ext cx="13624560" cy="5578546"/>
          </a:xfrm>
        </p:spPr>
        <p:txBody>
          <a:bodyPr rtlCol="0">
            <a:noAutofit/>
          </a:bodyPr>
          <a:lstStyle>
            <a:lvl1pPr marL="0" indent="0">
              <a:buNone/>
              <a:defRPr sz="168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64872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502920" y="1833810"/>
            <a:ext cx="6605626" cy="5578546"/>
          </a:xfrm>
        </p:spPr>
        <p:txBody>
          <a:bodyPr rtlCol="0">
            <a:noAutofit/>
          </a:bodyPr>
          <a:lstStyle>
            <a:lvl1pPr marL="0" indent="0">
              <a:buNone/>
              <a:defRPr sz="168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7495574" y="1829073"/>
            <a:ext cx="6605626" cy="5578546"/>
          </a:xfrm>
        </p:spPr>
        <p:txBody>
          <a:bodyPr rtlCol="0">
            <a:noAutofit/>
          </a:bodyPr>
          <a:lstStyle>
            <a:lvl1pPr marL="0" indent="0">
              <a:buNone/>
              <a:defRPr sz="168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1516045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94251" y="4552733"/>
            <a:ext cx="3223699" cy="36365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502920" y="1828800"/>
            <a:ext cx="3215030" cy="2523744"/>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10903781" y="4552733"/>
            <a:ext cx="3223699" cy="36365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10912450" y="1828800"/>
            <a:ext cx="3215030" cy="2523744"/>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7440933" y="4552733"/>
            <a:ext cx="3223699" cy="36365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7452563" y="1828800"/>
            <a:ext cx="3215030" cy="2523744"/>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978094" y="4552733"/>
            <a:ext cx="3223699" cy="36365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986763" y="1828800"/>
            <a:ext cx="3215030" cy="2523744"/>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985929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noAutofit/>
          </a:bodyPr>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94251" y="4135765"/>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502920" y="1828800"/>
            <a:ext cx="4334256" cy="210677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9784555" y="4135765"/>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9793224" y="1828800"/>
            <a:ext cx="4334256" cy="210677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5153174" y="4135765"/>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5161843" y="1828800"/>
            <a:ext cx="4334256" cy="210677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94251" y="7028592"/>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502920" y="4721627"/>
            <a:ext cx="4334256" cy="210677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9784555" y="7028592"/>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9793224" y="4721627"/>
            <a:ext cx="4334256" cy="210677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5153174" y="7028592"/>
            <a:ext cx="4342925" cy="362102"/>
          </a:xfrm>
        </p:spPr>
        <p:txBody>
          <a:bodyPr rtlCol="0">
            <a:noAutofit/>
          </a:bodyPr>
          <a:lstStyle>
            <a:lvl1pPr marL="0" indent="0" algn="ctr">
              <a:buNone/>
              <a:defRPr sz="24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5161843" y="4721627"/>
            <a:ext cx="4334256" cy="210677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181197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94251" y="4813396"/>
            <a:ext cx="3223699" cy="363652"/>
          </a:xfrm>
        </p:spPr>
        <p:txBody>
          <a:bodyPr rtlCol="0">
            <a:noAutofit/>
          </a:bodyPr>
          <a:lstStyle>
            <a:lvl1pPr marL="0" indent="0" algn="ctr">
              <a:buNone/>
              <a:defRPr sz="24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283111" y="3151555"/>
            <a:ext cx="1426464" cy="1426464"/>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10903781" y="4813396"/>
            <a:ext cx="3223699" cy="363652"/>
          </a:xfrm>
        </p:spPr>
        <p:txBody>
          <a:bodyPr rtlCol="0">
            <a:noAutofit/>
          </a:bodyPr>
          <a:lstStyle>
            <a:lvl1pPr marL="0" indent="0" algn="ctr">
              <a:buNone/>
              <a:defRPr sz="24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7412433" y="4813396"/>
            <a:ext cx="3223699" cy="363652"/>
          </a:xfrm>
        </p:spPr>
        <p:txBody>
          <a:bodyPr rtlCol="0">
            <a:noAutofit/>
          </a:bodyPr>
          <a:lstStyle>
            <a:lvl1pPr marL="0" indent="0" algn="ctr">
              <a:buNone/>
              <a:defRPr sz="24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978094" y="4813396"/>
            <a:ext cx="3223699" cy="363652"/>
          </a:xfrm>
        </p:spPr>
        <p:txBody>
          <a:bodyPr rtlCol="0">
            <a:noAutofit/>
          </a:bodyPr>
          <a:lstStyle>
            <a:lvl1pPr marL="0" indent="0" algn="ctr">
              <a:buNone/>
              <a:defRPr sz="24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859959" y="3151555"/>
            <a:ext cx="1426464" cy="1426464"/>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8294303" y="3151555"/>
            <a:ext cx="1426464" cy="1426464"/>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11728646" y="3151555"/>
            <a:ext cx="1426464" cy="1426464"/>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11808062" y="438151"/>
            <a:ext cx="2293138" cy="538886"/>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0" y="-2"/>
            <a:ext cx="2721824" cy="2599324"/>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2968128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963" y="6"/>
            <a:ext cx="14626742" cy="13716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10841126" cy="568943"/>
          </a:xfrm>
          <a:prstGeom prst="rect">
            <a:avLst/>
          </a:prstGeom>
        </p:spPr>
        <p:txBody>
          <a:bodyPr rtlCol="0">
            <a:noAutofit/>
          </a:bodyPr>
          <a:lstStyle>
            <a:lvl1pPr>
              <a:defRPr sz="48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11808062" y="438152"/>
            <a:ext cx="2293138" cy="538888"/>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2"/>
            <a:ext cx="3291840" cy="438150"/>
          </a:xfrm>
          <a:prstGeom prst="rect">
            <a:avLst/>
          </a:prstGeom>
        </p:spPr>
        <p:txBody>
          <a:bodyPr rtlCol="0"/>
          <a:lstStyle/>
          <a:p>
            <a:pPr rtl="0"/>
            <a:fld id="{9FC43BFD-8FF7-A343-A8A6-E2338FCE8046}" type="slidenum">
              <a:rPr lang="en-US" smtClean="0"/>
              <a:t>‹#›</a:t>
            </a:fld>
            <a:endParaRPr lang="en-US" dirty="0"/>
          </a:p>
        </p:txBody>
      </p:sp>
      <p:sp>
        <p:nvSpPr>
          <p:cNvPr id="6" name="Table Placeholder 5"/>
          <p:cNvSpPr>
            <a:spLocks noGrp="1"/>
          </p:cNvSpPr>
          <p:nvPr>
            <p:ph type="tbl" sz="quarter" idx="13" hasCustomPrompt="1"/>
          </p:nvPr>
        </p:nvSpPr>
        <p:spPr>
          <a:xfrm>
            <a:off x="510235" y="2140462"/>
            <a:ext cx="13617245" cy="4718304"/>
          </a:xfrm>
        </p:spPr>
        <p:txBody>
          <a:bodyPr rtlCol="0"/>
          <a:lstStyle>
            <a:lvl1pPr marL="0" marR="0" indent="0" algn="l" defTabSz="1097280" rtl="0" eaLnBrk="1" fontAlgn="auto" latinLnBrk="0" hangingPunct="1">
              <a:lnSpc>
                <a:spcPct val="90000"/>
              </a:lnSpc>
              <a:spcBef>
                <a:spcPts val="1200"/>
              </a:spcBef>
              <a:spcAft>
                <a:spcPts val="0"/>
              </a:spcAft>
              <a:buClrTx/>
              <a:buSzTx/>
              <a:buFont typeface="Arial" panose="020B0604020202020204" pitchFamily="34" charset="0"/>
              <a:buNone/>
              <a:tabLst/>
              <a:defRPr lang="en-US" sz="2160" b="0" i="0" u="none" strike="noStrike" baseline="0" smtClean="0">
                <a:effectLst/>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tabLst/>
              <a:defRPr/>
            </a:pPr>
            <a:r>
              <a:rPr lang="pt-br" sz="2160" b="0" i="0" u="none" strike="noStrike">
                <a:effectLst/>
                <a:latin typeface="Amazon Ember Light" panose="020B0403020204020204" pitchFamily="34" charset="0"/>
              </a:rPr>
              <a:t>Edit Master table layout</a:t>
            </a:r>
            <a:endParaRPr lang="en-US" sz="216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919913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963" y="6"/>
            <a:ext cx="14626742" cy="13716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10835640" y="7627621"/>
            <a:ext cx="3291840" cy="438150"/>
          </a:xfr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42259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10841126" cy="568943"/>
          </a:xfrm>
        </p:spPr>
        <p:txBody>
          <a:bodyPr rtlCol="0">
            <a:noAutofit/>
          </a:bodyPr>
          <a:lstStyle>
            <a:lvl1pPr>
              <a:defRPr sz="48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11808062" y="438150"/>
            <a:ext cx="2293138" cy="538886"/>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97379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2361258" y="7722869"/>
            <a:ext cx="1053832" cy="247650"/>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41371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4630400" cy="82296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160"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502920" y="3830329"/>
            <a:ext cx="13624560" cy="568943"/>
          </a:xfrm>
        </p:spPr>
        <p:txBody>
          <a:bodyPr rtlCol="0">
            <a:noAutofit/>
          </a:bodyPr>
          <a:lstStyle>
            <a:lvl1pPr>
              <a:defRPr sz="72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502920" y="3065227"/>
            <a:ext cx="9671686" cy="586198"/>
          </a:xfrm>
        </p:spPr>
        <p:txBody>
          <a:bodyPr rtlCol="0">
            <a:normAutofit/>
          </a:bodyPr>
          <a:lstStyle>
            <a:lvl1pPr marL="0" indent="0">
              <a:buNone/>
              <a:defRPr sz="2400" b="0" spc="36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502920" y="7627621"/>
            <a:ext cx="4846845" cy="438150"/>
          </a:xfrm>
          <a:prstGeom prst="rect">
            <a:avLst/>
          </a:prstGeom>
        </p:spPr>
        <p:txBody>
          <a:bodyPr vert="horz" lIns="91440" tIns="45720" rIns="91440" bIns="45720" rtlCol="0" anchor="ctr"/>
          <a:lstStyle>
            <a:lvl1pPr algn="l">
              <a:defRPr sz="900" b="0" i="0">
                <a:solidFill>
                  <a:schemeClr val="bg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11834342" y="7307807"/>
            <a:ext cx="2293138" cy="538888"/>
          </a:xfrm>
          <a:prstGeom prst="rect">
            <a:avLst/>
          </a:prstGeom>
        </p:spPr>
      </p:pic>
    </p:spTree>
    <p:custDataLst>
      <p:tags r:id="rId1"/>
    </p:custDataLst>
    <p:extLst>
      <p:ext uri="{BB962C8B-B14F-4D97-AF65-F5344CB8AC3E}">
        <p14:creationId xmlns:p14="http://schemas.microsoft.com/office/powerpoint/2010/main" val="213035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9957816" cy="568943"/>
          </a:xfrm>
          <a:prstGeom prst="rect">
            <a:avLst/>
          </a:prstGeom>
        </p:spPr>
        <p:txBody>
          <a:bodyPr rtlCol="0">
            <a:noAutofit/>
          </a:bodyPr>
          <a:lstStyle>
            <a:lvl1pPr>
              <a:defRPr sz="48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10835640" y="7627622"/>
            <a:ext cx="3291840" cy="438150"/>
          </a:xfrm>
          <a:prstGeom prst="rect">
            <a:avLst/>
          </a:prstGeom>
        </p:spPr>
        <p:txBody>
          <a:bodyPr rtlCol="0"/>
          <a:lstStyle/>
          <a:p>
            <a:pPr rtl="0"/>
            <a:fld id="{9FC43BFD-8FF7-A343-A8A6-E2338FCE8046}"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7291429" y="2164014"/>
            <a:ext cx="3187279" cy="2391658"/>
          </a:xfrm>
          <a:prstGeom prst="rect">
            <a:avLst/>
          </a:prstGeom>
        </p:spPr>
        <p:txBody>
          <a:bodyPr rtlCol="0">
            <a:normAutofit/>
          </a:bodyPr>
          <a:lstStyle>
            <a:lvl1pPr marL="0" indent="0">
              <a:lnSpc>
                <a:spcPct val="100000"/>
              </a:lnSpc>
              <a:buNone/>
              <a:defRPr sz="2240"/>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901749" y="2164014"/>
            <a:ext cx="3187279" cy="2391658"/>
          </a:xfrm>
          <a:prstGeom prst="rect">
            <a:avLst/>
          </a:prstGeom>
        </p:spPr>
        <p:txBody>
          <a:bodyPr rtlCol="0">
            <a:normAutofit/>
          </a:bodyPr>
          <a:lstStyle>
            <a:lvl1pPr marL="0" indent="0">
              <a:lnSpc>
                <a:spcPct val="100000"/>
              </a:lnSpc>
              <a:buNone/>
              <a:defRPr sz="2240"/>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502921" y="1609130"/>
            <a:ext cx="3187280" cy="468240"/>
          </a:xfrm>
          <a:prstGeom prst="rect">
            <a:avLst/>
          </a:prstGeom>
        </p:spPr>
        <p:txBody>
          <a:bodyPr rtlCol="0">
            <a:normAutofit/>
          </a:bodyPr>
          <a:lstStyle>
            <a:lvl1pPr marL="0" indent="0">
              <a:buNone/>
              <a:defRPr sz="24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502923" y="2164014"/>
            <a:ext cx="3187279" cy="2391658"/>
          </a:xfrm>
          <a:prstGeom prst="rect">
            <a:avLst/>
          </a:prstGeom>
        </p:spPr>
        <p:txBody>
          <a:bodyPr rtlCol="0">
            <a:normAutofit/>
          </a:bodyPr>
          <a:lstStyle>
            <a:lvl1pPr marL="0" indent="0">
              <a:lnSpc>
                <a:spcPct val="100000"/>
              </a:lnSpc>
              <a:buNone/>
              <a:defRPr sz="2240"/>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10835641" y="0"/>
            <a:ext cx="3826169" cy="8250590"/>
          </a:xfrm>
          <a:prstGeom prst="rect">
            <a:avLst/>
          </a:prstGeom>
          <a:solidFill>
            <a:srgbClr val="232F3E"/>
          </a:solidFill>
          <a:ln w="9525" cap="flat" cmpd="sng" algn="ctr">
            <a:noFill/>
            <a:prstDash val="solid"/>
          </a:ln>
          <a:effectLst/>
        </p:spPr>
        <p:txBody>
          <a:bodyPr rtlCol="0" anchor="ctr"/>
          <a:lstStyle/>
          <a:p>
            <a:pPr marL="0" marR="0" lvl="0" indent="0" algn="ctr" defTabSz="536761" rtl="0" eaLnBrk="1" fontAlgn="auto" latinLnBrk="0" hangingPunct="1">
              <a:lnSpc>
                <a:spcPct val="100000"/>
              </a:lnSpc>
              <a:spcBef>
                <a:spcPts val="0"/>
              </a:spcBef>
              <a:spcAft>
                <a:spcPts val="0"/>
              </a:spcAft>
              <a:buClrTx/>
              <a:buSzTx/>
              <a:buFontTx/>
              <a:buNone/>
              <a:tabLst/>
              <a:defRPr/>
            </a:pPr>
            <a:endParaRPr kumimoji="0" lang="en-US" sz="2113"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824768"/>
            <a:ext cx="10835640" cy="3404832"/>
          </a:xfrm>
          <a:prstGeom prst="rect">
            <a:avLst/>
          </a:prstGeom>
          <a:solidFill>
            <a:schemeClr val="tx2"/>
          </a:solidFill>
          <a:ln w="9525" cap="flat" cmpd="sng" algn="ctr">
            <a:noFill/>
            <a:prstDash val="solid"/>
          </a:ln>
          <a:effectLst/>
        </p:spPr>
        <p:txBody>
          <a:bodyPr rtlCol="0" anchor="ctr"/>
          <a:lstStyle/>
          <a:p>
            <a:pPr marL="0" marR="0" lvl="0" indent="0" algn="ctr" defTabSz="536761" rtl="0" eaLnBrk="1" fontAlgn="auto" latinLnBrk="0" hangingPunct="1">
              <a:lnSpc>
                <a:spcPct val="100000"/>
              </a:lnSpc>
              <a:spcBef>
                <a:spcPts val="0"/>
              </a:spcBef>
              <a:spcAft>
                <a:spcPts val="0"/>
              </a:spcAft>
              <a:buClrTx/>
              <a:buSzTx/>
              <a:buFontTx/>
              <a:buNone/>
              <a:tabLst/>
              <a:defRPr/>
            </a:pPr>
            <a:endParaRPr kumimoji="0" lang="en-US" sz="2113"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11192576" y="438152"/>
            <a:ext cx="2934906" cy="1141866"/>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911806" y="1609130"/>
            <a:ext cx="3187280" cy="468240"/>
          </a:xfrm>
          <a:prstGeom prst="rect">
            <a:avLst/>
          </a:prstGeom>
        </p:spPr>
        <p:txBody>
          <a:bodyPr rtlCol="0">
            <a:normAutofit/>
          </a:bodyPr>
          <a:lstStyle>
            <a:lvl1pPr marL="0" indent="0">
              <a:buNone/>
              <a:defRPr sz="24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7291429" y="1609130"/>
            <a:ext cx="3187280" cy="468240"/>
          </a:xfrm>
          <a:prstGeom prst="rect">
            <a:avLst/>
          </a:prstGeom>
        </p:spPr>
        <p:txBody>
          <a:bodyPr rtlCol="0">
            <a:normAutofit/>
          </a:bodyPr>
          <a:lstStyle>
            <a:lvl1pPr marL="0" indent="0">
              <a:buNone/>
              <a:defRPr sz="24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948267" y="5333193"/>
            <a:ext cx="8946848" cy="1573424"/>
          </a:xfrm>
          <a:prstGeom prst="rect">
            <a:avLst/>
          </a:prstGeom>
        </p:spPr>
        <p:txBody>
          <a:bodyPr rtlCol="0">
            <a:normAutofit/>
          </a:bodyPr>
          <a:lstStyle>
            <a:lvl1pPr marL="0" indent="0">
              <a:buNone/>
              <a:defRPr sz="288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948267" y="7044535"/>
            <a:ext cx="8946848" cy="496442"/>
          </a:xfrm>
          <a:prstGeom prst="rect">
            <a:avLst/>
          </a:prstGeom>
        </p:spPr>
        <p:txBody>
          <a:bodyPr rtlCol="0">
            <a:noAutofit/>
          </a:bodyPr>
          <a:lstStyle>
            <a:lvl1pPr marL="0" indent="0">
              <a:buNone/>
              <a:defRPr sz="24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11192510" y="7307808"/>
            <a:ext cx="2293138" cy="538888"/>
          </a:xfrm>
          <a:prstGeom prst="rect">
            <a:avLst/>
          </a:prstGeom>
        </p:spPr>
      </p:pic>
      <p:sp>
        <p:nvSpPr>
          <p:cNvPr id="7" name="Text Placeholder 6"/>
          <p:cNvSpPr>
            <a:spLocks noGrp="1"/>
          </p:cNvSpPr>
          <p:nvPr>
            <p:ph type="body" sz="quarter" idx="25"/>
          </p:nvPr>
        </p:nvSpPr>
        <p:spPr>
          <a:xfrm>
            <a:off x="11192511" y="1876984"/>
            <a:ext cx="2934970" cy="1455497"/>
          </a:xfrm>
        </p:spPr>
        <p:txBody>
          <a:bodyPr rtlCol="0">
            <a:normAutofit/>
          </a:bodyPr>
          <a:lstStyle>
            <a:lvl1pPr marL="0" indent="0">
              <a:buNone/>
              <a:defRPr sz="1920">
                <a:solidFill>
                  <a:schemeClr val="bg1"/>
                </a:solidFill>
              </a:defRPr>
            </a:lvl1pPr>
          </a:lstStyle>
          <a:p>
            <a:pPr lvl="0" rtl="0"/>
            <a:r>
              <a:rPr lang="pt-br"/>
              <a:t>Edit Master text styles</a:t>
            </a:r>
          </a:p>
        </p:txBody>
      </p:sp>
      <p:sp>
        <p:nvSpPr>
          <p:cNvPr id="24" name="TextBox 23"/>
          <p:cNvSpPr txBox="1"/>
          <p:nvPr/>
        </p:nvSpPr>
        <p:spPr>
          <a:xfrm>
            <a:off x="349108" y="4667098"/>
            <a:ext cx="924560" cy="2751651"/>
          </a:xfrm>
          <a:prstGeom prst="rect">
            <a:avLst/>
          </a:prstGeom>
          <a:noFill/>
        </p:spPr>
        <p:txBody>
          <a:bodyPr wrap="square" rtlCol="0">
            <a:spAutoFit/>
          </a:bodyPr>
          <a:lstStyle/>
          <a:p>
            <a:pPr rtl="0"/>
            <a:r>
              <a:rPr lang="pt-br" sz="1728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728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11192574" y="3812792"/>
            <a:ext cx="2934970" cy="3310196"/>
          </a:xfrm>
        </p:spPr>
        <p:txBody>
          <a:bodyPr rtlCol="0">
            <a:normAutofit/>
          </a:bodyPr>
          <a:lstStyle>
            <a:lvl1pPr marL="0" indent="0">
              <a:buNone/>
              <a:defRPr sz="192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11192510" y="3457001"/>
            <a:ext cx="2934970" cy="355792"/>
          </a:xfrm>
        </p:spPr>
        <p:txBody>
          <a:bodyPr rtlCol="0">
            <a:normAutofit/>
          </a:bodyPr>
          <a:lstStyle>
            <a:lvl1pPr marL="0" indent="0">
              <a:buNone/>
              <a:defRPr sz="192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9805639" y="6126036"/>
            <a:ext cx="924560" cy="2751651"/>
          </a:xfrm>
          <a:prstGeom prst="rect">
            <a:avLst/>
          </a:prstGeom>
          <a:noFill/>
        </p:spPr>
        <p:txBody>
          <a:bodyPr wrap="square" rtlCol="0">
            <a:spAutoFit/>
          </a:bodyPr>
          <a:lstStyle/>
          <a:p>
            <a:pPr rtl="0"/>
            <a:r>
              <a:rPr lang="pt-br" sz="1728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728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4995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502920" y="1633544"/>
            <a:ext cx="13624560" cy="4099560"/>
          </a:xfrm>
        </p:spPr>
        <p:txBody>
          <a:bodyPr rtlCol="0" anchor="t">
            <a:normAutofit/>
          </a:bodyPr>
          <a:lstStyle>
            <a:lvl1pPr>
              <a:defRPr sz="72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733297"/>
            <a:ext cx="384761" cy="760522"/>
          </a:xfrm>
          <a:prstGeom prst="rect">
            <a:avLst/>
          </a:prstGeom>
          <a:solidFill>
            <a:srgbClr val="36C2B3"/>
          </a:solidFill>
          <a:ln w="9525" cap="flat" cmpd="sng" algn="ctr">
            <a:noFill/>
            <a:prstDash val="solid"/>
          </a:ln>
          <a:effectLst/>
        </p:spPr>
        <p:txBody>
          <a:bodyPr rtlCol="0" anchor="ctr"/>
          <a:lstStyle/>
          <a:p>
            <a:pPr marL="0" marR="0" lvl="0" indent="0" algn="ctr" defTabSz="548640" rtl="0" eaLnBrk="1" fontAlgn="auto" latinLnBrk="0" hangingPunct="1">
              <a:lnSpc>
                <a:spcPct val="100000"/>
              </a:lnSpc>
              <a:spcBef>
                <a:spcPts val="0"/>
              </a:spcBef>
              <a:spcAft>
                <a:spcPts val="0"/>
              </a:spcAft>
              <a:buClrTx/>
              <a:buSzTx/>
              <a:buFontTx/>
              <a:buNone/>
              <a:tabLst/>
              <a:defRPr/>
            </a:pPr>
            <a:endParaRPr kumimoji="0" lang="en-US" sz="216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502920" y="6029513"/>
            <a:ext cx="9671686" cy="586198"/>
          </a:xfrm>
        </p:spPr>
        <p:txBody>
          <a:bodyPr rtlCol="0">
            <a:normAutofit/>
          </a:bodyPr>
          <a:lstStyle>
            <a:lvl1pPr marL="0" indent="0">
              <a:buNone/>
              <a:defRPr sz="24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11834342" y="7307807"/>
            <a:ext cx="2293138" cy="538888"/>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425963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97227" y="-57503"/>
            <a:ext cx="14834114" cy="8349818"/>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502920" y="3830329"/>
            <a:ext cx="13624560" cy="568943"/>
          </a:xfrm>
        </p:spPr>
        <p:txBody>
          <a:bodyPr rtlCol="0">
            <a:noAutofit/>
          </a:bodyPr>
          <a:lstStyle>
            <a:lvl1pPr>
              <a:defRPr sz="72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11834342" y="7307807"/>
            <a:ext cx="2293138" cy="538888"/>
          </a:xfrm>
          <a:prstGeom prst="rect">
            <a:avLst/>
          </a:prstGeom>
        </p:spPr>
      </p:pic>
      <p:sp>
        <p:nvSpPr>
          <p:cNvPr id="7" name="Rectangle 6">
            <a:extLst>
              <a:ext uri="{FF2B5EF4-FFF2-40B4-BE49-F238E27FC236}">
                <a16:creationId xmlns:a16="http://schemas.microsoft.com/office/drawing/2014/main" id="{95B6E13C-249A-49CB-BE65-2A09D8D5181C}"/>
              </a:ext>
            </a:extLst>
          </p:cNvPr>
          <p:cNvSpPr/>
          <p:nvPr userDrawn="1"/>
        </p:nvSpPr>
        <p:spPr>
          <a:xfrm>
            <a:off x="35666" y="7558164"/>
            <a:ext cx="8332662" cy="507831"/>
          </a:xfrm>
          <a:prstGeom prst="rect">
            <a:avLst/>
          </a:prstGeom>
        </p:spPr>
        <p:txBody>
          <a:bodyPr wrap="square" rtlCol="0">
            <a:spAutoFit/>
          </a:body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 </a:t>
            </a:r>
            <a:r>
              <a:rPr lang="pt-BR" sz="900" b="0" i="0" u="sng"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63162397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963" y="6"/>
            <a:ext cx="14626742" cy="13716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3"/>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502920" y="1833810"/>
            <a:ext cx="13624560"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10835640" y="7627623"/>
            <a:ext cx="3291840" cy="438150"/>
          </a:xfrm>
        </p:spPr>
        <p:txBody>
          <a:bodyPr rtlCol="0"/>
          <a:lstStyle/>
          <a:p>
            <a:pPr rtl="0"/>
            <a:fld id="{DA3D2F37-7CDD-994A-90F6-DC311907F511}" type="slidenum">
              <a:rPr lang="en-US" smtClean="0"/>
              <a:pPr/>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3" y="7627623"/>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4289589852"/>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3"/>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502920" y="1833810"/>
            <a:ext cx="6605626"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3"/>
            <a:ext cx="3291840" cy="438150"/>
          </a:xfrm>
        </p:spPr>
        <p:txBody>
          <a:bodyPr rtlCol="0"/>
          <a:lstStyle/>
          <a:p>
            <a:pPr rtl="0"/>
            <a:fld id="{DA3D2F37-7CDD-994A-90F6-DC311907F511}" type="slidenum">
              <a:rPr lang="en-US" smtClean="0"/>
              <a:pPr/>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7495574" y="1829073"/>
            <a:ext cx="6605626"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6"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3" y="7627623"/>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06293489"/>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
            <a:ext cx="14631922" cy="8230456"/>
          </a:xfrm>
          <a:prstGeom prst="rect">
            <a:avLst/>
          </a:prstGeom>
        </p:spPr>
      </p:pic>
      <p:sp>
        <p:nvSpPr>
          <p:cNvPr id="2" name="Title 1"/>
          <p:cNvSpPr>
            <a:spLocks noGrp="1"/>
          </p:cNvSpPr>
          <p:nvPr userDrawn="1">
            <p:ph type="title"/>
          </p:nvPr>
        </p:nvSpPr>
        <p:spPr>
          <a:xfrm>
            <a:off x="286250" y="316235"/>
            <a:ext cx="13338313" cy="935356"/>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86247" y="1728366"/>
            <a:ext cx="12618720" cy="5895970"/>
          </a:xfrm>
        </p:spPr>
        <p:txBody>
          <a:bodyPr rtlCol="0"/>
          <a:lstStyle>
            <a:lvl1pPr marL="274298" indent="-274298">
              <a:buFontTx/>
              <a:buBlip>
                <a:blip r:embed="rId5"/>
              </a:buBlip>
              <a:defRPr b="0" i="0">
                <a:solidFill>
                  <a:schemeClr val="tx1"/>
                </a:solidFill>
                <a:latin typeface="Amazon Ember Light" charset="0"/>
                <a:ea typeface="Amazon Ember Light" charset="0"/>
                <a:cs typeface="Amazon Ember Light" charset="0"/>
              </a:defRPr>
            </a:lvl1pPr>
            <a:lvl2pPr marL="822895" indent="-274298">
              <a:buFontTx/>
              <a:buBlip>
                <a:blip r:embed="rId5"/>
              </a:buBlip>
              <a:defRPr b="0" i="0">
                <a:solidFill>
                  <a:schemeClr val="tx1"/>
                </a:solidFill>
                <a:latin typeface="Amazon Ember Light" charset="0"/>
                <a:ea typeface="Amazon Ember Light" charset="0"/>
                <a:cs typeface="Amazon Ember Light" charset="0"/>
              </a:defRPr>
            </a:lvl2pPr>
            <a:lvl3pPr marL="1371490" indent="-274298">
              <a:buFontTx/>
              <a:buBlip>
                <a:blip r:embed="rId5"/>
              </a:buBlip>
              <a:defRPr b="0" i="0">
                <a:solidFill>
                  <a:schemeClr val="tx1"/>
                </a:solidFill>
                <a:latin typeface="Amazon Ember Light" charset="0"/>
                <a:ea typeface="Amazon Ember Light" charset="0"/>
                <a:cs typeface="Amazon Ember Light" charset="0"/>
              </a:defRPr>
            </a:lvl3pPr>
            <a:lvl4pPr marL="1920086" indent="-274298">
              <a:buFontTx/>
              <a:buBlip>
                <a:blip r:embed="rId5"/>
              </a:buBlip>
              <a:defRPr b="0" i="0">
                <a:solidFill>
                  <a:schemeClr val="tx1"/>
                </a:solidFill>
                <a:latin typeface="Amazon Ember Light" charset="0"/>
                <a:ea typeface="Amazon Ember Light" charset="0"/>
                <a:cs typeface="Amazon Ember Light" charset="0"/>
              </a:defRPr>
            </a:lvl4pPr>
            <a:lvl5pPr marL="2468683" indent="-274298">
              <a:buFontTx/>
              <a:buBlip>
                <a:blip r:embed="rId5"/>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4610963" y="-37728"/>
          <a:ext cx="11430" cy="8229600"/>
        </p:xfrm>
        <a:graphic>
          <a:graphicData uri="http://schemas.openxmlformats.org/presentationml/2006/ole">
            <mc:AlternateContent xmlns:mc="http://schemas.openxmlformats.org/markup-compatibility/2006">
              <mc:Choice xmlns:v="urn:schemas-microsoft-com:vml" Requires="v">
                <p:oleObj spid="_x0000_s1041" name="Image" r:id="rId6" imgW="12600" imgH="9142560" progId="Photoshop.Image.17">
                  <p:embed/>
                </p:oleObj>
              </mc:Choice>
              <mc:Fallback>
                <p:oleObj name="Image" r:id="rId6"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7"/>
                      <a:stretch>
                        <a:fillRect/>
                      </a:stretch>
                    </p:blipFill>
                    <p:spPr>
                      <a:xfrm>
                        <a:off x="14610963" y="-37728"/>
                        <a:ext cx="11430" cy="82296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4519176" y="8178022"/>
            <a:ext cx="112746"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9" name="Content Placeholder 2"/>
          <p:cNvSpPr>
            <a:spLocks noGrp="1"/>
          </p:cNvSpPr>
          <p:nvPr>
            <p:ph idx="13"/>
          </p:nvPr>
        </p:nvSpPr>
        <p:spPr>
          <a:xfrm>
            <a:off x="286247" y="1728366"/>
            <a:ext cx="12618720" cy="5895970"/>
          </a:xfrm>
        </p:spPr>
        <p:txBody>
          <a:bodyPr rtlCol="0"/>
          <a:lstStyle>
            <a:lvl1pPr marL="274298" indent="-274298">
              <a:buFontTx/>
              <a:buBlip>
                <a:blip r:embed="rId5"/>
              </a:buBlip>
              <a:defRPr b="0" i="0">
                <a:solidFill>
                  <a:schemeClr val="tx1"/>
                </a:solidFill>
                <a:latin typeface="Amazon Ember Light" charset="0"/>
                <a:ea typeface="Amazon Ember Light" charset="0"/>
                <a:cs typeface="Amazon Ember Light" charset="0"/>
              </a:defRPr>
            </a:lvl1pPr>
            <a:lvl2pPr marL="822895" indent="-274298">
              <a:buFontTx/>
              <a:buBlip>
                <a:blip r:embed="rId5"/>
              </a:buBlip>
              <a:defRPr b="0" i="0">
                <a:solidFill>
                  <a:schemeClr val="tx1"/>
                </a:solidFill>
                <a:latin typeface="Amazon Ember Light" charset="0"/>
                <a:ea typeface="Amazon Ember Light" charset="0"/>
                <a:cs typeface="Amazon Ember Light" charset="0"/>
              </a:defRPr>
            </a:lvl2pPr>
            <a:lvl3pPr marL="1371490" indent="-274298">
              <a:buFontTx/>
              <a:buBlip>
                <a:blip r:embed="rId5"/>
              </a:buBlip>
              <a:defRPr b="0" i="0">
                <a:solidFill>
                  <a:schemeClr val="tx1"/>
                </a:solidFill>
                <a:latin typeface="Amazon Ember Light" charset="0"/>
                <a:ea typeface="Amazon Ember Light" charset="0"/>
                <a:cs typeface="Amazon Ember Light" charset="0"/>
              </a:defRPr>
            </a:lvl3pPr>
            <a:lvl4pPr marL="1920086" indent="-274298">
              <a:buFontTx/>
              <a:buBlip>
                <a:blip r:embed="rId5"/>
              </a:buBlip>
              <a:defRPr b="0" i="0">
                <a:solidFill>
                  <a:schemeClr val="tx1"/>
                </a:solidFill>
                <a:latin typeface="Amazon Ember Light" charset="0"/>
                <a:ea typeface="Amazon Ember Light" charset="0"/>
                <a:cs typeface="Amazon Ember Light" charset="0"/>
              </a:defRPr>
            </a:lvl4pPr>
            <a:lvl5pPr marL="2468683" indent="-274298">
              <a:buFontTx/>
              <a:buBlip>
                <a:blip r:embed="rId5"/>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0" name="TextBox 9"/>
          <p:cNvSpPr txBox="1"/>
          <p:nvPr userDrawn="1"/>
        </p:nvSpPr>
        <p:spPr>
          <a:xfrm>
            <a:off x="302149" y="7776376"/>
            <a:ext cx="4929809" cy="258532"/>
          </a:xfrm>
          <a:prstGeom prst="rect">
            <a:avLst/>
          </a:prstGeom>
          <a:noFill/>
        </p:spPr>
        <p:txBody>
          <a:bodyPr wrap="square" rtlCol="0">
            <a:spAutoFit/>
          </a:bodyPr>
          <a:lstStyle/>
          <a:p>
            <a:pPr rtl="0"/>
            <a:r>
              <a:rPr lang="pt-br" sz="108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ustDataLst>
      <p:tags r:id="rId2"/>
    </p:custDataLst>
    <p:extLst>
      <p:ext uri="{BB962C8B-B14F-4D97-AF65-F5344CB8AC3E}">
        <p14:creationId xmlns:p14="http://schemas.microsoft.com/office/powerpoint/2010/main" val="1228736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429"/>
            <a:ext cx="14631922" cy="8230456"/>
          </a:xfrm>
          <a:prstGeom prst="rect">
            <a:avLst/>
          </a:prstGeom>
        </p:spPr>
      </p:pic>
      <p:sp>
        <p:nvSpPr>
          <p:cNvPr id="2" name="Title 1"/>
          <p:cNvSpPr>
            <a:spLocks noGrp="1"/>
          </p:cNvSpPr>
          <p:nvPr userDrawn="1">
            <p:ph type="title"/>
          </p:nvPr>
        </p:nvSpPr>
        <p:spPr>
          <a:xfrm>
            <a:off x="286250" y="316235"/>
            <a:ext cx="13338313" cy="935356"/>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4610963" y="-37728"/>
          <a:ext cx="11430" cy="8229600"/>
        </p:xfrm>
        <a:graphic>
          <a:graphicData uri="http://schemas.openxmlformats.org/presentationml/2006/ole">
            <mc:AlternateContent xmlns:mc="http://schemas.openxmlformats.org/markup-compatibility/2006">
              <mc:Choice xmlns:v="urn:schemas-microsoft-com:vml" Requires="v">
                <p:oleObj spid="_x0000_s2065" name="Image" r:id="rId4" imgW="12600" imgH="9142560" progId="Photoshop.Image.17">
                  <p:embed/>
                </p:oleObj>
              </mc:Choice>
              <mc:Fallback>
                <p:oleObj name="Image" r:id="rId4"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5"/>
                      <a:stretch>
                        <a:fillRect/>
                      </a:stretch>
                    </p:blipFill>
                    <p:spPr>
                      <a:xfrm>
                        <a:off x="14610963" y="-37728"/>
                        <a:ext cx="11430" cy="82296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4519176" y="8178022"/>
            <a:ext cx="112746"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9" name="Content Placeholder 2"/>
          <p:cNvSpPr>
            <a:spLocks noGrp="1"/>
          </p:cNvSpPr>
          <p:nvPr>
            <p:ph idx="13" hasCustomPrompt="1"/>
          </p:nvPr>
        </p:nvSpPr>
        <p:spPr>
          <a:xfrm>
            <a:off x="286247" y="1731650"/>
            <a:ext cx="12618720" cy="5895970"/>
          </a:xfrm>
        </p:spPr>
        <p:txBody>
          <a:bodyPr rtlCol="0"/>
          <a:lstStyle>
            <a:lvl1pPr marL="274298" indent="-274298">
              <a:spcBef>
                <a:spcPts val="1440"/>
              </a:spcBef>
              <a:spcAft>
                <a:spcPts val="720"/>
              </a:spcAft>
              <a:buFontTx/>
              <a:buBlip>
                <a:blip r:embed="rId6"/>
              </a:buBlip>
              <a:defRPr b="0" i="0">
                <a:solidFill>
                  <a:schemeClr val="tx1"/>
                </a:solidFill>
                <a:latin typeface="Amazon Ember Light" charset="0"/>
                <a:ea typeface="Amazon Ember Light" charset="0"/>
                <a:cs typeface="Amazon Ember Light" charset="0"/>
              </a:defRPr>
            </a:lvl1pPr>
            <a:lvl2pPr marL="822895" indent="-274298">
              <a:spcBef>
                <a:spcPts val="1440"/>
              </a:spcBef>
              <a:spcAft>
                <a:spcPts val="720"/>
              </a:spcAft>
              <a:buClr>
                <a:srgbClr val="FF9900"/>
              </a:buClr>
              <a:buSzPct val="75000"/>
              <a:buFont typeface="Wingdings 2" panose="05020102010507070707" pitchFamily="18" charset="2"/>
              <a:buChar char=""/>
              <a:defRPr b="0" i="0">
                <a:solidFill>
                  <a:schemeClr val="tx1"/>
                </a:solidFill>
                <a:latin typeface="Amazon Ember Light" charset="0"/>
                <a:ea typeface="Amazon Ember Light" charset="0"/>
                <a:cs typeface="Amazon Ember Light" charset="0"/>
              </a:defRPr>
            </a:lvl2pPr>
            <a:lvl3pPr marL="1371490" indent="-274298">
              <a:spcBef>
                <a:spcPts val="1440"/>
              </a:spcBef>
              <a:spcAft>
                <a:spcPts val="720"/>
              </a:spcAft>
              <a:buClr>
                <a:srgbClr val="FF9900"/>
              </a:buClr>
              <a:buSzPct val="75000"/>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920086" indent="-274298">
              <a:spcBef>
                <a:spcPts val="1440"/>
              </a:spcBef>
              <a:spcAft>
                <a:spcPts val="720"/>
              </a:spcAft>
              <a:buClr>
                <a:srgbClr val="FF9900"/>
              </a:buClr>
              <a:buSzPct val="75000"/>
              <a:buFont typeface="Arial" panose="020B0604020202020204" pitchFamily="34" charset="0"/>
              <a:buChar char="•"/>
              <a:defRPr b="0" i="0">
                <a:solidFill>
                  <a:schemeClr val="tx1"/>
                </a:solidFill>
                <a:latin typeface="Amazon Ember Light" charset="0"/>
                <a:ea typeface="Amazon Ember Light" charset="0"/>
                <a:cs typeface="Amazon Ember Light" charset="0"/>
              </a:defRPr>
            </a:lvl4pPr>
            <a:lvl5pPr marL="2468683" indent="-274298">
              <a:spcBef>
                <a:spcPts val="1440"/>
              </a:spcBef>
              <a:spcAft>
                <a:spcPts val="720"/>
              </a:spcAft>
              <a:buClr>
                <a:srgbClr val="FF9900"/>
              </a:buClr>
              <a:buSzPct val="75000"/>
              <a:buFont typeface="Arial" panose="020B0604020202020204" pitchFamily="34" charset="0"/>
              <a:buChar char="•"/>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r>
              <a:rPr lang="en-US" dirty="0"/>
              <a:t/>
            </a:r>
            <a:br>
              <a:rPr lang="en-US" dirty="0"/>
            </a:br>
            <a:r>
              <a:rPr lang="pt-br"/>
              <a:t>asd</a:t>
            </a:r>
            <a:endParaRPr lang="en-US" dirty="0"/>
          </a:p>
          <a:p>
            <a:pPr lvl="1" rtl="0"/>
            <a:r>
              <a:rPr lang="pt-br"/>
              <a:t>Second level</a:t>
            </a:r>
            <a:r>
              <a:rPr lang="en-US" dirty="0"/>
              <a:t/>
            </a:r>
            <a:br>
              <a:rPr lang="en-US" dirty="0"/>
            </a:br>
            <a:r>
              <a:rPr lang="pt-br"/>
              <a:t>asd</a:t>
            </a:r>
            <a:endParaRPr lang="en-US" dirty="0"/>
          </a:p>
          <a:p>
            <a:pPr lvl="2" rtl="0"/>
            <a:r>
              <a:rPr lang="pt-br"/>
              <a:t>Third level</a:t>
            </a:r>
            <a:r>
              <a:rPr lang="en-US" dirty="0"/>
              <a:t/>
            </a:r>
            <a:br>
              <a:rPr lang="en-US" dirty="0"/>
            </a:br>
            <a:r>
              <a:rPr lang="pt-br"/>
              <a:t>asd</a:t>
            </a:r>
            <a:endParaRPr lang="en-US" dirty="0"/>
          </a:p>
          <a:p>
            <a:pPr lvl="3" rtl="0"/>
            <a:r>
              <a:rPr lang="pt-br"/>
              <a:t>Fourth level</a:t>
            </a:r>
            <a:r>
              <a:rPr lang="en-US" dirty="0"/>
              <a:t/>
            </a:r>
            <a:br>
              <a:rPr lang="en-US" dirty="0"/>
            </a:br>
            <a:r>
              <a:rPr lang="pt-br"/>
              <a:t>asd</a:t>
            </a:r>
            <a:endParaRPr lang="en-US" dirty="0"/>
          </a:p>
          <a:p>
            <a:pPr lvl="4" rtl="0"/>
            <a:r>
              <a:rPr lang="pt-br"/>
              <a:t>Fifth level</a:t>
            </a:r>
          </a:p>
        </p:txBody>
      </p:sp>
      <p:sp>
        <p:nvSpPr>
          <p:cNvPr id="10" name="TextBox 9"/>
          <p:cNvSpPr txBox="1"/>
          <p:nvPr userDrawn="1"/>
        </p:nvSpPr>
        <p:spPr>
          <a:xfrm>
            <a:off x="302149" y="7776376"/>
            <a:ext cx="4929809" cy="258532"/>
          </a:xfrm>
          <a:prstGeom prst="rect">
            <a:avLst/>
          </a:prstGeom>
          <a:noFill/>
        </p:spPr>
        <p:txBody>
          <a:bodyPr wrap="square" rtlCol="0">
            <a:spAutoFit/>
          </a:bodyPr>
          <a:lstStyle/>
          <a:p>
            <a:pPr rtl="0"/>
            <a:r>
              <a:rPr lang="pt-br" sz="108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extLst>
      <p:ext uri="{BB962C8B-B14F-4D97-AF65-F5344CB8AC3E}">
        <p14:creationId xmlns:p14="http://schemas.microsoft.com/office/powerpoint/2010/main" val="16965657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795133" y="3324293"/>
            <a:ext cx="13338313" cy="935356"/>
          </a:xfrm>
        </p:spPr>
        <p:txBody>
          <a:bodyPr rtlCol="0">
            <a:noAutofit/>
          </a:bodyPr>
          <a:lstStyle>
            <a:lvl1pPr>
              <a:defRPr sz="72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4631922" cy="8230456"/>
          </a:xfrm>
          <a:prstGeom prst="rect">
            <a:avLst/>
          </a:prstGeom>
        </p:spPr>
      </p:pic>
      <p:sp>
        <p:nvSpPr>
          <p:cNvPr id="2" name="Title 1"/>
          <p:cNvSpPr>
            <a:spLocks noGrp="1"/>
          </p:cNvSpPr>
          <p:nvPr userDrawn="1">
            <p:ph type="title"/>
          </p:nvPr>
        </p:nvSpPr>
        <p:spPr>
          <a:xfrm>
            <a:off x="286250" y="316235"/>
            <a:ext cx="13338313" cy="935356"/>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86247" y="1728366"/>
            <a:ext cx="6090700" cy="5895970"/>
          </a:xfrm>
        </p:spPr>
        <p:txBody>
          <a:bodyPr rtlCol="0"/>
          <a:lstStyle>
            <a:lvl1pPr marL="274298" indent="-274298">
              <a:buFontTx/>
              <a:buBlip>
                <a:blip r:embed="rId4"/>
              </a:buBlip>
              <a:defRPr b="0" i="0">
                <a:solidFill>
                  <a:schemeClr val="tx1"/>
                </a:solidFill>
                <a:latin typeface="Amazon Ember Light" charset="0"/>
                <a:ea typeface="Amazon Ember Light" charset="0"/>
                <a:cs typeface="Amazon Ember Light" charset="0"/>
              </a:defRPr>
            </a:lvl1pPr>
            <a:lvl2pPr marL="822895" indent="-274298">
              <a:buFontTx/>
              <a:buBlip>
                <a:blip r:embed="rId4"/>
              </a:buBlip>
              <a:defRPr b="0" i="0">
                <a:solidFill>
                  <a:schemeClr val="tx1"/>
                </a:solidFill>
                <a:latin typeface="Amazon Ember Light" charset="0"/>
                <a:ea typeface="Amazon Ember Light" charset="0"/>
                <a:cs typeface="Amazon Ember Light" charset="0"/>
              </a:defRPr>
            </a:lvl2pPr>
            <a:lvl3pPr marL="1371490" indent="-274298">
              <a:buFontTx/>
              <a:buBlip>
                <a:blip r:embed="rId4"/>
              </a:buBlip>
              <a:defRPr b="0" i="0">
                <a:solidFill>
                  <a:schemeClr val="tx1"/>
                </a:solidFill>
                <a:latin typeface="Amazon Ember Light" charset="0"/>
                <a:ea typeface="Amazon Ember Light" charset="0"/>
                <a:cs typeface="Amazon Ember Light" charset="0"/>
              </a:defRPr>
            </a:lvl3pPr>
            <a:lvl4pPr marL="1920086" indent="-274298">
              <a:buFontTx/>
              <a:buBlip>
                <a:blip r:embed="rId4"/>
              </a:buBlip>
              <a:defRPr b="0" i="0">
                <a:solidFill>
                  <a:schemeClr val="tx1"/>
                </a:solidFill>
                <a:latin typeface="Amazon Ember Light" charset="0"/>
                <a:ea typeface="Amazon Ember Light" charset="0"/>
                <a:cs typeface="Amazon Ember Light" charset="0"/>
              </a:defRPr>
            </a:lvl4pPr>
            <a:lvl5pPr marL="2468683" indent="-274298">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4610963" y="-37728"/>
          <a:ext cx="11430" cy="8229600"/>
        </p:xfrm>
        <a:graphic>
          <a:graphicData uri="http://schemas.openxmlformats.org/presentationml/2006/ole">
            <mc:AlternateContent xmlns:mc="http://schemas.openxmlformats.org/markup-compatibility/2006">
              <mc:Choice xmlns:v="urn:schemas-microsoft-com:vml" Requires="v">
                <p:oleObj spid="_x0000_s3089"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4610963" y="-37728"/>
                        <a:ext cx="11430" cy="82296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4519176" y="8178022"/>
            <a:ext cx="112746"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10" name="Content Placeholder 2"/>
          <p:cNvSpPr>
            <a:spLocks noGrp="1"/>
          </p:cNvSpPr>
          <p:nvPr>
            <p:ph idx="13"/>
          </p:nvPr>
        </p:nvSpPr>
        <p:spPr>
          <a:xfrm>
            <a:off x="6955403" y="1728366"/>
            <a:ext cx="6090700" cy="5895970"/>
          </a:xfrm>
        </p:spPr>
        <p:txBody>
          <a:bodyPr rtlCol="0"/>
          <a:lstStyle>
            <a:lvl1pPr marL="274298" indent="-274298">
              <a:buFontTx/>
              <a:buBlip>
                <a:blip r:embed="rId4"/>
              </a:buBlip>
              <a:defRPr b="0" i="0">
                <a:solidFill>
                  <a:schemeClr val="tx1"/>
                </a:solidFill>
                <a:latin typeface="Amazon Ember Light" charset="0"/>
                <a:ea typeface="Amazon Ember Light" charset="0"/>
                <a:cs typeface="Amazon Ember Light" charset="0"/>
              </a:defRPr>
            </a:lvl1pPr>
            <a:lvl2pPr marL="822895" indent="-274298">
              <a:buFontTx/>
              <a:buBlip>
                <a:blip r:embed="rId4"/>
              </a:buBlip>
              <a:defRPr b="0" i="0">
                <a:solidFill>
                  <a:schemeClr val="tx1"/>
                </a:solidFill>
                <a:latin typeface="Amazon Ember Light" charset="0"/>
                <a:ea typeface="Amazon Ember Light" charset="0"/>
                <a:cs typeface="Amazon Ember Light" charset="0"/>
              </a:defRPr>
            </a:lvl2pPr>
            <a:lvl3pPr marL="1371490" indent="-274298">
              <a:buFontTx/>
              <a:buBlip>
                <a:blip r:embed="rId4"/>
              </a:buBlip>
              <a:defRPr b="0" i="0">
                <a:solidFill>
                  <a:schemeClr val="tx1"/>
                </a:solidFill>
                <a:latin typeface="Amazon Ember Light" charset="0"/>
                <a:ea typeface="Amazon Ember Light" charset="0"/>
                <a:cs typeface="Amazon Ember Light" charset="0"/>
              </a:defRPr>
            </a:lvl3pPr>
            <a:lvl4pPr marL="1920086" indent="-274298">
              <a:buFontTx/>
              <a:buBlip>
                <a:blip r:embed="rId4"/>
              </a:buBlip>
              <a:defRPr b="0" i="0">
                <a:solidFill>
                  <a:schemeClr val="tx1"/>
                </a:solidFill>
                <a:latin typeface="Amazon Ember Light" charset="0"/>
                <a:ea typeface="Amazon Ember Light" charset="0"/>
                <a:cs typeface="Amazon Ember Light" charset="0"/>
              </a:defRPr>
            </a:lvl4pPr>
            <a:lvl5pPr marL="2468683" indent="-274298">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302149" y="7776376"/>
            <a:ext cx="4929809" cy="258532"/>
          </a:xfrm>
          <a:prstGeom prst="rect">
            <a:avLst/>
          </a:prstGeom>
          <a:noFill/>
        </p:spPr>
        <p:txBody>
          <a:bodyPr wrap="square" rtlCol="0">
            <a:spAutoFit/>
          </a:bodyPr>
          <a:lstStyle/>
          <a:p>
            <a:pPr rtl="0"/>
            <a:r>
              <a:rPr lang="pt-br" sz="108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9"/>
            <a:ext cx="13128486" cy="873186"/>
          </a:xfrm>
        </p:spPr>
        <p:txBody>
          <a:bodyPr rtlCol="0"/>
          <a:lstStyle>
            <a:lvl1pPr>
              <a:defRPr>
                <a:solidFill>
                  <a:schemeClr val="bg1"/>
                </a:solidFill>
              </a:defRPr>
            </a:lvl1pPr>
          </a:lstStyle>
          <a:p>
            <a:pPr rtl="0"/>
            <a:r>
              <a:rPr lang="pt-br"/>
              <a:t>Click to edit Master title style</a:t>
            </a:r>
          </a:p>
        </p:txBody>
      </p:sp>
      <p:sp>
        <p:nvSpPr>
          <p:cNvPr id="6" name="Content Placeholder 3"/>
          <p:cNvSpPr>
            <a:spLocks noGrp="1"/>
          </p:cNvSpPr>
          <p:nvPr>
            <p:ph sz="quarter" idx="11" hasCustomPrompt="1"/>
          </p:nvPr>
        </p:nvSpPr>
        <p:spPr>
          <a:xfrm>
            <a:off x="538583" y="1616656"/>
            <a:ext cx="13132387" cy="5827081"/>
          </a:xfrm>
          <a:noFill/>
        </p:spPr>
        <p:txBody>
          <a:bodyPr rtlCol="0"/>
          <a:lstStyle>
            <a:lvl1pPr marL="0" indent="0">
              <a:buNone/>
              <a:defRPr lang="en-US" sz="1760">
                <a:solidFill>
                  <a:srgbClr val="3366FF"/>
                </a:solidFill>
                <a:effectLst/>
                <a:latin typeface="Lucida Console" panose="020B0609040504020204" pitchFamily="49" charset="0"/>
              </a:defRPr>
            </a:lvl1pPr>
            <a:lvl2pPr marL="731443" indent="0">
              <a:buNone/>
              <a:defRPr>
                <a:latin typeface="Lucida Console" panose="020B0609040504020204" pitchFamily="49" charset="0"/>
              </a:defRPr>
            </a:lvl2pPr>
            <a:lvl3pPr marL="1462886" indent="0">
              <a:buNone/>
              <a:defRPr>
                <a:latin typeface="Lucida Console" panose="020B0609040504020204" pitchFamily="49" charset="0"/>
              </a:defRPr>
            </a:lvl3pPr>
            <a:lvl4pPr marL="2194330" indent="0">
              <a:buNone/>
              <a:defRPr>
                <a:latin typeface="Lucida Console" panose="020B0609040504020204" pitchFamily="49" charset="0"/>
              </a:defRPr>
            </a:lvl4pPr>
            <a:lvl5pPr marL="2925773" indent="0">
              <a:buNone/>
              <a:defRPr>
                <a:latin typeface="Lucida Console" panose="020B0609040504020204" pitchFamily="49" charset="0"/>
              </a:defRPr>
            </a:lvl5pPr>
          </a:lstStyle>
          <a:p>
            <a:pPr rtl="0"/>
            <a:r>
              <a:rPr lang="pt-br" sz="224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pPr rtl="0"/>
            <a:r>
              <a:rPr lang="pt-br" sz="2240">
                <a:effectLst/>
                <a:latin typeface="Lucida Console" panose="020B0609040504020204" pitchFamily="49" charset="0"/>
                <a:ea typeface="Calibri" panose="020F0502020204030204" pitchFamily="34" charset="0"/>
                <a:cs typeface="Consolas" panose="020B0609020204030204" pitchFamily="49" charset="0"/>
              </a:rPr>
              <a:t> RTS</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25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6150914" cy="8250590"/>
          </a:xfrm>
          <a:prstGeom prst="rect">
            <a:avLst/>
          </a:prstGeom>
          <a:solidFill>
            <a:srgbClr val="232F3E"/>
          </a:solidFill>
          <a:ln w="9525" cap="flat" cmpd="sng" algn="ctr">
            <a:noFill/>
            <a:prstDash val="solid"/>
          </a:ln>
          <a:effectLst/>
        </p:spPr>
        <p:txBody>
          <a:bodyPr rtlCol="0" anchor="ctr"/>
          <a:lstStyle/>
          <a:p>
            <a:pPr marL="0" marR="0" lvl="0" indent="0" algn="ctr" defTabSz="548640" rtl="0" eaLnBrk="1" fontAlgn="auto" latinLnBrk="0" hangingPunct="1">
              <a:lnSpc>
                <a:spcPct val="100000"/>
              </a:lnSpc>
              <a:spcBef>
                <a:spcPts val="0"/>
              </a:spcBef>
              <a:spcAft>
                <a:spcPts val="0"/>
              </a:spcAft>
              <a:buClrTx/>
              <a:buSzTx/>
              <a:buFontTx/>
              <a:buNone/>
              <a:tabLst/>
              <a:defRPr/>
            </a:pPr>
            <a:endParaRPr kumimoji="0" lang="en-US" sz="216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706454" y="3791232"/>
            <a:ext cx="5444458" cy="4459358"/>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9597274" y="7627621"/>
            <a:ext cx="4530206" cy="438150"/>
          </a:xfrm>
          <a:prstGeom prst="rect">
            <a:avLst/>
          </a:prstGeom>
        </p:spPr>
        <p:txBody>
          <a:bodyPr rtlCol="0"/>
          <a:lstStyle>
            <a:lvl1pPr algn="r">
              <a:defRPr/>
            </a:lvl1pPr>
          </a:lstStyle>
          <a:p>
            <a:pPr rtl="0"/>
            <a:r>
              <a:rPr lang="pt-BR" smtClean="0"/>
              <a:t>© 2020 Amazon Web Services, Inc. ou suas afiliadas. Todos os direitos reservados.</a:t>
            </a:r>
            <a:endParaRPr lang="pt-b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502921" y="1414052"/>
            <a:ext cx="5122376" cy="1590676"/>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508388" y="7627621"/>
            <a:ext cx="3291840" cy="438150"/>
          </a:xfrm>
          <a:prstGeom prst="rect">
            <a:avLst/>
          </a:prstGeom>
        </p:spPr>
        <p:txBody>
          <a:bodyPr rtlCol="0"/>
          <a:lstStyle>
            <a:lvl1pPr algn="l">
              <a:defRPr>
                <a:solidFill>
                  <a:schemeClr val="bg1"/>
                </a:solidFill>
              </a:defRPr>
            </a:lvl1pPr>
          </a:lstStyle>
          <a:p>
            <a:pPr rtl="0"/>
            <a:fld id="{9FC43BFD-8FF7-A343-A8A6-E2338FCE8046}" type="slidenum">
              <a:rPr lang="en-US" smtClean="0"/>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6857369" y="1414051"/>
            <a:ext cx="6921134" cy="5777904"/>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11808062" y="438151"/>
            <a:ext cx="2293138" cy="538886"/>
          </a:xfrm>
          <a:prstGeom prst="rect">
            <a:avLst/>
          </a:prstGeom>
        </p:spPr>
      </p:pic>
    </p:spTree>
    <p:custDataLst>
      <p:tags r:id="rId1"/>
    </p:custDataLst>
    <p:extLst>
      <p:ext uri="{BB962C8B-B14F-4D97-AF65-F5344CB8AC3E}">
        <p14:creationId xmlns:p14="http://schemas.microsoft.com/office/powerpoint/2010/main" val="2698094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612211" y="7868336"/>
            <a:ext cx="4843781"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rtlCol="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rtl="0" eaLnBrk="1" hangingPunct="1"/>
            <a:r>
              <a:rPr lang="pt-br" sz="1120" b="0" i="0">
                <a:solidFill>
                  <a:srgbClr val="7F7F7F"/>
                </a:solidFill>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570584" y="555955"/>
            <a:ext cx="13518490" cy="751728"/>
          </a:xfrm>
        </p:spPr>
        <p:txBody>
          <a:bodyPr lIns="91440" tIns="45720" rIns="91440" bIns="45720" rtlCol="0"/>
          <a:lstStyle>
            <a:lvl1pPr>
              <a:defRPr b="0" i="0" spc="480">
                <a:latin typeface="Amazon Ember Light" charset="0"/>
                <a:ea typeface="Amazon Ember Light" charset="0"/>
                <a:cs typeface="Amazon Ember Light" charset="0"/>
              </a:defRPr>
            </a:lvl1pPr>
          </a:lstStyle>
          <a:p>
            <a:pPr rtl="0"/>
            <a:r>
              <a:rPr lang="pt-br"/>
              <a:t>CLICK TO EDIT MASTER TITLE STYLE</a:t>
            </a:r>
          </a:p>
        </p:txBody>
      </p:sp>
      <p:sp>
        <p:nvSpPr>
          <p:cNvPr id="7" name="Content Placeholder 6"/>
          <p:cNvSpPr>
            <a:spLocks noGrp="1"/>
          </p:cNvSpPr>
          <p:nvPr>
            <p:ph sz="quarter" idx="10"/>
          </p:nvPr>
        </p:nvSpPr>
        <p:spPr>
          <a:xfrm>
            <a:off x="570585" y="1565116"/>
            <a:ext cx="13518488" cy="5171675"/>
          </a:xfrm>
        </p:spPr>
        <p:txBody>
          <a:bodyPr rtlCol="0"/>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66524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5D7E4-B6B6-1943-8262-63D8CB9E7680}"/>
              </a:ext>
            </a:extLst>
          </p:cNvPr>
          <p:cNvPicPr>
            <a:picLocks noChangeAspect="1"/>
          </p:cNvPicPr>
          <p:nvPr userDrawn="1"/>
        </p:nvPicPr>
        <p:blipFill>
          <a:blip r:embed="rId2"/>
          <a:stretch>
            <a:fillRect/>
          </a:stretch>
        </p:blipFill>
        <p:spPr>
          <a:xfrm>
            <a:off x="2968" y="1074"/>
            <a:ext cx="14624478" cy="8227456"/>
          </a:xfrm>
          <a:prstGeom prst="rect">
            <a:avLst/>
          </a:prstGeom>
        </p:spPr>
      </p:pic>
      <p:sp>
        <p:nvSpPr>
          <p:cNvPr id="2" name="Title 1"/>
          <p:cNvSpPr>
            <a:spLocks noGrp="1"/>
          </p:cNvSpPr>
          <p:nvPr userDrawn="1">
            <p:ph type="title"/>
          </p:nvPr>
        </p:nvSpPr>
        <p:spPr>
          <a:xfrm>
            <a:off x="502920" y="316241"/>
            <a:ext cx="10911314" cy="935356"/>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noChangeAspect="1"/>
          </p:cNvSpPr>
          <p:nvPr userDrawn="1">
            <p:ph idx="1" hasCustomPrompt="1"/>
          </p:nvPr>
        </p:nvSpPr>
        <p:spPr>
          <a:xfrm>
            <a:off x="502923" y="1728366"/>
            <a:ext cx="13624242" cy="5735424"/>
          </a:xfrm>
        </p:spPr>
        <p:txBody>
          <a:bodyPr rtlCol="0"/>
          <a:lstStyle>
            <a:lvl1pPr marL="27425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82276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371270"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919779" indent="-274253">
              <a:buFontTx/>
              <a:buBlip>
                <a:blip r:embed="rId3"/>
              </a:buBlip>
              <a:defRPr b="0" i="0">
                <a:solidFill>
                  <a:schemeClr val="tx1"/>
                </a:solidFill>
                <a:latin typeface="Amazon Ember Light" charset="0"/>
                <a:ea typeface="Amazon Ember Light" charset="0"/>
                <a:cs typeface="Amazon Ember Light" charset="0"/>
              </a:defRPr>
            </a:lvl4pPr>
            <a:lvl5pPr marL="2468288" indent="-274253">
              <a:buFontTx/>
              <a:buBlip>
                <a:blip r:embed="rId3"/>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p:txBody>
      </p:sp>
      <p:sp>
        <p:nvSpPr>
          <p:cNvPr id="12" name="TextBox 11"/>
          <p:cNvSpPr txBox="1"/>
          <p:nvPr userDrawn="1"/>
        </p:nvSpPr>
        <p:spPr>
          <a:xfrm>
            <a:off x="502921" y="7776376"/>
            <a:ext cx="4929809" cy="258532"/>
          </a:xfrm>
          <a:prstGeom prst="rect">
            <a:avLst/>
          </a:prstGeom>
          <a:noFill/>
        </p:spPr>
        <p:txBody>
          <a:bodyPr wrap="square" rtlCol="0">
            <a:spAutoFit/>
          </a:bodyPr>
          <a:lstStyle/>
          <a:p>
            <a:pPr rtl="0"/>
            <a:r>
              <a:rPr lang="pt-br" sz="108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10808838" y="7698413"/>
            <a:ext cx="3291840" cy="438150"/>
          </a:xfrm>
          <a:prstGeom prst="rect">
            <a:avLst/>
          </a:prstGeom>
        </p:spPr>
        <p:txBody>
          <a:bodyPr vert="horz" lIns="91440" tIns="45720" rIns="91440" bIns="45720" rtlCol="0" anchor="ctr"/>
          <a:lstStyle>
            <a:lvl1pPr algn="r">
              <a:defRPr sz="1080">
                <a:solidFill>
                  <a:schemeClr val="tx1">
                    <a:tint val="75000"/>
                  </a:schemeClr>
                </a:solidFill>
              </a:defRPr>
            </a:lvl1pPr>
          </a:lstStyle>
          <a:p>
            <a:pPr rtl="0"/>
            <a:fld id="{DA3D2F37-7CDD-994A-90F6-DC311907F511}" type="slidenum">
              <a:rPr lang="en-US" smtClean="0"/>
              <a:pPr/>
              <a:t>‹#›</a:t>
            </a:fld>
            <a:endParaRPr lang="en-US" dirty="0"/>
          </a:p>
        </p:txBody>
      </p:sp>
    </p:spTree>
    <p:extLst>
      <p:ext uri="{BB962C8B-B14F-4D97-AF65-F5344CB8AC3E}">
        <p14:creationId xmlns:p14="http://schemas.microsoft.com/office/powerpoint/2010/main" val="2619863732"/>
      </p:ext>
    </p:extLst>
  </p:cSld>
  <p:clrMapOvr>
    <a:masterClrMapping/>
  </p:clrMapOvr>
  <p:extLst>
    <p:ext uri="{DCECCB84-F9BA-43D5-87BE-67443E8EF086}">
      <p15:sldGuideLst xmlns:p15="http://schemas.microsoft.com/office/powerpoint/2012/main">
        <p15:guide id="1" pos="317" userDrawn="1">
          <p15:clr>
            <a:srgbClr val="FBAE40"/>
          </p15:clr>
        </p15:guide>
        <p15:guide id="2" pos="8897" userDrawn="1">
          <p15:clr>
            <a:srgbClr val="FBAE40"/>
          </p15:clr>
        </p15:guide>
        <p15:guide id="3" orient="horz" pos="5011"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7B7379-CAB7-4F4B-B402-A6B7640F364A}"/>
              </a:ext>
            </a:extLst>
          </p:cNvPr>
          <p:cNvPicPr>
            <a:picLocks noChangeAspect="1"/>
          </p:cNvPicPr>
          <p:nvPr userDrawn="1"/>
        </p:nvPicPr>
        <p:blipFill>
          <a:blip r:embed="rId2"/>
          <a:stretch>
            <a:fillRect/>
          </a:stretch>
        </p:blipFill>
        <p:spPr>
          <a:xfrm>
            <a:off x="2968" y="1074"/>
            <a:ext cx="14624478" cy="8227456"/>
          </a:xfrm>
          <a:prstGeom prst="rect">
            <a:avLst/>
          </a:prstGeom>
        </p:spPr>
      </p:pic>
      <p:sp>
        <p:nvSpPr>
          <p:cNvPr id="2" name="Title 1"/>
          <p:cNvSpPr>
            <a:spLocks noGrp="1"/>
          </p:cNvSpPr>
          <p:nvPr userDrawn="1">
            <p:ph type="title"/>
          </p:nvPr>
        </p:nvSpPr>
        <p:spPr>
          <a:xfrm>
            <a:off x="502920" y="316241"/>
            <a:ext cx="10911314" cy="935356"/>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noChangeAspect="1"/>
          </p:cNvSpPr>
          <p:nvPr userDrawn="1">
            <p:ph idx="1" hasCustomPrompt="1"/>
          </p:nvPr>
        </p:nvSpPr>
        <p:spPr>
          <a:xfrm>
            <a:off x="502923" y="1728366"/>
            <a:ext cx="6484357" cy="5735424"/>
          </a:xfrm>
        </p:spPr>
        <p:txBody>
          <a:bodyPr rtlCol="0"/>
          <a:lstStyle>
            <a:lvl1pPr marL="27425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82276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371270"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919779" indent="-274253">
              <a:buFontTx/>
              <a:buBlip>
                <a:blip r:embed="rId3"/>
              </a:buBlip>
              <a:defRPr b="0" i="0">
                <a:solidFill>
                  <a:schemeClr val="tx1"/>
                </a:solidFill>
                <a:latin typeface="Amazon Ember Light" charset="0"/>
                <a:ea typeface="Amazon Ember Light" charset="0"/>
                <a:cs typeface="Amazon Ember Light" charset="0"/>
              </a:defRPr>
            </a:lvl4pPr>
            <a:lvl5pPr marL="2468288" indent="-274253">
              <a:buFontTx/>
              <a:buBlip>
                <a:blip r:embed="rId3"/>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p:txBody>
      </p:sp>
      <p:sp>
        <p:nvSpPr>
          <p:cNvPr id="10" name="Content Placeholder 2"/>
          <p:cNvSpPr>
            <a:spLocks noGrp="1" noChangeAspect="1"/>
          </p:cNvSpPr>
          <p:nvPr>
            <p:ph idx="13" hasCustomPrompt="1"/>
          </p:nvPr>
        </p:nvSpPr>
        <p:spPr>
          <a:xfrm>
            <a:off x="7311364" y="1728366"/>
            <a:ext cx="6789318" cy="5735424"/>
          </a:xfrm>
        </p:spPr>
        <p:txBody>
          <a:bodyPr rtlCol="0"/>
          <a:lstStyle>
            <a:lvl1pPr marL="27425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822763"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371270" indent="-383957">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919779" indent="-274253">
              <a:buFontTx/>
              <a:buBlip>
                <a:blip r:embed="rId3"/>
              </a:buBlip>
              <a:defRPr b="0" i="0">
                <a:solidFill>
                  <a:schemeClr val="tx1"/>
                </a:solidFill>
                <a:latin typeface="Amazon Ember Light" charset="0"/>
                <a:ea typeface="Amazon Ember Light" charset="0"/>
                <a:cs typeface="Amazon Ember Light" charset="0"/>
              </a:defRPr>
            </a:lvl4pPr>
            <a:lvl5pPr marL="2468288" indent="-274253">
              <a:buFontTx/>
              <a:buBlip>
                <a:blip r:embed="rId3"/>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p:txBody>
      </p:sp>
      <p:sp>
        <p:nvSpPr>
          <p:cNvPr id="12" name="TextBox 11"/>
          <p:cNvSpPr txBox="1"/>
          <p:nvPr userDrawn="1"/>
        </p:nvSpPr>
        <p:spPr>
          <a:xfrm>
            <a:off x="502921" y="7776376"/>
            <a:ext cx="4929809" cy="258532"/>
          </a:xfrm>
          <a:prstGeom prst="rect">
            <a:avLst/>
          </a:prstGeom>
          <a:noFill/>
        </p:spPr>
        <p:txBody>
          <a:bodyPr wrap="square" rtlCol="0">
            <a:spAutoFit/>
          </a:bodyPr>
          <a:lstStyle/>
          <a:p>
            <a:pPr rtl="0"/>
            <a:r>
              <a:rPr lang="pt-br" sz="108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10808838" y="7698413"/>
            <a:ext cx="3291840" cy="438150"/>
          </a:xfrm>
          <a:prstGeom prst="rect">
            <a:avLst/>
          </a:prstGeom>
        </p:spPr>
        <p:txBody>
          <a:bodyPr vert="horz" lIns="91440" tIns="45720" rIns="91440" bIns="45720" rtlCol="0" anchor="ctr"/>
          <a:lstStyle>
            <a:lvl1pPr algn="r">
              <a:defRPr sz="1080">
                <a:solidFill>
                  <a:schemeClr val="tx1">
                    <a:tint val="75000"/>
                  </a:schemeClr>
                </a:solidFill>
              </a:defRPr>
            </a:lvl1pPr>
          </a:lstStyle>
          <a:p>
            <a:pPr rtl="0"/>
            <a:fld id="{DA3D2F37-7CDD-994A-90F6-DC311907F511}" type="slidenum">
              <a:rPr lang="en-US" smtClean="0"/>
              <a:pPr/>
              <a:t>‹#›</a:t>
            </a:fld>
            <a:endParaRPr lang="en-US" dirty="0"/>
          </a:p>
        </p:txBody>
      </p:sp>
    </p:spTree>
    <p:extLst>
      <p:ext uri="{BB962C8B-B14F-4D97-AF65-F5344CB8AC3E}">
        <p14:creationId xmlns:p14="http://schemas.microsoft.com/office/powerpoint/2010/main" val="25701215"/>
      </p:ext>
    </p:extLst>
  </p:cSld>
  <p:clrMapOvr>
    <a:masterClrMapping/>
  </p:clrMapOvr>
  <p:extLst>
    <p:ext uri="{DCECCB84-F9BA-43D5-87BE-67443E8EF086}">
      <p15:sldGuideLst xmlns:p15="http://schemas.microsoft.com/office/powerpoint/2012/main">
        <p15:guide id="1" pos="317" userDrawn="1">
          <p15:clr>
            <a:srgbClr val="FBAE40"/>
          </p15:clr>
        </p15:guide>
        <p15:guide id="2" pos="8897" userDrawn="1">
          <p15:clr>
            <a:srgbClr val="FBAE40"/>
          </p15:clr>
        </p15:guide>
        <p15:guide id="3" orient="horz" pos="50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11808062" y="438151"/>
            <a:ext cx="2293138" cy="538886"/>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502920" y="3830329"/>
            <a:ext cx="13624560" cy="568943"/>
          </a:xfrm>
        </p:spPr>
        <p:txBody>
          <a:bodyPr rtlCol="0">
            <a:noAutofit/>
          </a:bodyPr>
          <a:lstStyle>
            <a:lvl1pPr>
              <a:defRPr sz="72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0" y="-2"/>
            <a:ext cx="2721824" cy="2599324"/>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336063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963" y="6"/>
            <a:ext cx="14626742" cy="13716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502920" y="1833810"/>
            <a:ext cx="13624560"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10835640" y="7627621"/>
            <a:ext cx="3291840" cy="438150"/>
          </a:xfrm>
        </p:spPr>
        <p:txBody>
          <a:bodyPr rtlCol="0"/>
          <a:lstStyle/>
          <a:p>
            <a:pPr rtl="0"/>
            <a:fld id="{DA3D2F37-7CDD-994A-90F6-DC311907F511}" type="slidenum">
              <a:rPr lang="en-US" smtClean="0"/>
              <a:pPr/>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24219441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502920" y="1833810"/>
            <a:ext cx="6605626"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DA3D2F37-7CDD-994A-90F6-DC311907F511}" type="slidenum">
              <a:rPr lang="en-US" smtClean="0"/>
              <a:pPr/>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7495574" y="1829073"/>
            <a:ext cx="6605626" cy="5578546"/>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4137639762"/>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1" y="438151"/>
            <a:ext cx="10844899"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502920" y="1833810"/>
            <a:ext cx="4312310" cy="557418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9808423" y="1833810"/>
            <a:ext cx="4312310" cy="557418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5177051" y="1833810"/>
            <a:ext cx="4312310" cy="557418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14592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0" y="438151"/>
            <a:ext cx="10841126"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noAutofit/>
          </a:bodyPr>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502920" y="2450318"/>
            <a:ext cx="6605626" cy="4957301"/>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502921" y="1828800"/>
            <a:ext cx="6605626"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7499862" y="2450318"/>
            <a:ext cx="6605626" cy="4957301"/>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7499863" y="1828800"/>
            <a:ext cx="6605626"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1"/>
    </p:custDataLst>
    <p:extLst>
      <p:ext uri="{BB962C8B-B14F-4D97-AF65-F5344CB8AC3E}">
        <p14:creationId xmlns:p14="http://schemas.microsoft.com/office/powerpoint/2010/main" val="190301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963" y="6"/>
            <a:ext cx="14626742" cy="13716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502921" y="438151"/>
            <a:ext cx="10844899" cy="568943"/>
          </a:xfrm>
        </p:spPr>
        <p:txBody>
          <a:bodyPr rtlCol="0">
            <a:noAutofit/>
          </a:bodyPr>
          <a:lstStyle>
            <a:lvl1pPr>
              <a:defRPr sz="48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502920" y="2450318"/>
            <a:ext cx="4312310" cy="495767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10835640" y="7627621"/>
            <a:ext cx="3291840" cy="438150"/>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9808423" y="2450318"/>
            <a:ext cx="4312310" cy="4957673"/>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5177051" y="2450318"/>
            <a:ext cx="4312310" cy="495767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11808062" y="438150"/>
            <a:ext cx="2293138" cy="538888"/>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502921" y="7627621"/>
            <a:ext cx="4482548" cy="438150"/>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502922" y="1828800"/>
            <a:ext cx="4312309"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5177053" y="1828800"/>
            <a:ext cx="4312309"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9808424" y="1828800"/>
            <a:ext cx="4312309" cy="621518"/>
          </a:xfrm>
        </p:spPr>
        <p:txBody>
          <a:bodyPr rtlCol="0">
            <a:noAutofit/>
          </a:bodyPr>
          <a:lstStyle>
            <a:lvl1pPr marL="0" indent="0">
              <a:buNone/>
              <a:defRPr sz="384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28242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502920" y="438150"/>
            <a:ext cx="13624560" cy="1590676"/>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502920" y="2190750"/>
            <a:ext cx="13624560" cy="5221606"/>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10835640" y="7627621"/>
            <a:ext cx="3291840" cy="438150"/>
          </a:xfrm>
          <a:prstGeom prst="rect">
            <a:avLst/>
          </a:prstGeom>
        </p:spPr>
        <p:txBody>
          <a:bodyPr vert="horz" lIns="91440" tIns="45720" rIns="91440" bIns="45720" rtlCol="0" anchor="ctr"/>
          <a:lstStyle>
            <a:lvl1pPr algn="r">
              <a:defRPr sz="108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502920" y="7627621"/>
            <a:ext cx="8245258" cy="438150"/>
          </a:xfrm>
          <a:prstGeom prst="rect">
            <a:avLst/>
          </a:prstGeom>
        </p:spPr>
        <p:txBody>
          <a:bodyPr vert="horz" lIns="91440" tIns="45720" rIns="91440" bIns="45720" rtlCol="0" anchor="ctr"/>
          <a:lstStyle>
            <a:lvl1pPr algn="l">
              <a:defRPr sz="108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smtClean="0"/>
              <a:t>© 2020 Amazon Web Services, Inc. ou suas afiliadas. Todos os direitos reservados.</a:t>
            </a:r>
            <a:endParaRPr lang="pt-br"/>
          </a:p>
        </p:txBody>
      </p:sp>
    </p:spTree>
    <p:custDataLst>
      <p:tags r:id="rId34"/>
    </p:custDataLst>
    <p:extLst>
      <p:ext uri="{BB962C8B-B14F-4D97-AF65-F5344CB8AC3E}">
        <p14:creationId xmlns:p14="http://schemas.microsoft.com/office/powerpoint/2010/main" val="381328322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25" r:id="rId23"/>
    <p:sldLayoutId id="2147483692" r:id="rId24"/>
    <p:sldLayoutId id="2147483710" r:id="rId25"/>
    <p:sldLayoutId id="2147483711" r:id="rId26"/>
    <p:sldLayoutId id="2147483673" r:id="rId27"/>
    <p:sldLayoutId id="2147483674" r:id="rId28"/>
    <p:sldLayoutId id="2147483680" r:id="rId29"/>
    <p:sldLayoutId id="2147483682" r:id="rId30"/>
    <p:sldLayoutId id="2147483683" r:id="rId31"/>
    <p:sldLayoutId id="2147483684" r:id="rId32"/>
  </p:sldLayoutIdLst>
  <p:hf sldNum="0" hdr="0" ftr="0" dt="0"/>
  <p:txStyles>
    <p:titleStyle>
      <a:lvl1pPr algn="l" defTabSz="1097280" rtl="0" eaLnBrk="1" latinLnBrk="0" hangingPunct="1">
        <a:lnSpc>
          <a:spcPct val="90000"/>
        </a:lnSpc>
        <a:spcBef>
          <a:spcPct val="0"/>
        </a:spcBef>
        <a:buNone/>
        <a:defRPr sz="4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822960" indent="-274320" algn="l" defTabSz="1097280" rtl="0" eaLnBrk="1" latinLnBrk="0" hangingPunct="1">
        <a:lnSpc>
          <a:spcPct val="90000"/>
        </a:lnSpc>
        <a:spcBef>
          <a:spcPts val="600"/>
        </a:spcBef>
        <a:buFont typeface="Arial" panose="020B0604020202020204" pitchFamily="34" charset="0"/>
        <a:buChar char="•"/>
        <a:defRPr sz="288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371600" indent="-274320" algn="l" defTabSz="1097280" rtl="0" eaLnBrk="1" latinLnBrk="0" hangingPunct="1">
        <a:lnSpc>
          <a:spcPct val="90000"/>
        </a:lnSpc>
        <a:spcBef>
          <a:spcPts val="6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920240" indent="-274320" algn="l" defTabSz="1097280" rtl="0" eaLnBrk="1" latinLnBrk="0" hangingPunct="1">
        <a:lnSpc>
          <a:spcPct val="90000"/>
        </a:lnSpc>
        <a:spcBef>
          <a:spcPts val="600"/>
        </a:spcBef>
        <a:buFont typeface="Arial" panose="020B0604020202020204" pitchFamily="34" charset="0"/>
        <a:buChar char="•"/>
        <a:defRPr sz="216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468880" indent="-274320" algn="l" defTabSz="1097280" rtl="0" eaLnBrk="1" latinLnBrk="0" hangingPunct="1">
        <a:lnSpc>
          <a:spcPct val="90000"/>
        </a:lnSpc>
        <a:spcBef>
          <a:spcPts val="600"/>
        </a:spcBef>
        <a:buFont typeface="Arial" panose="020B0604020202020204" pitchFamily="34" charset="0"/>
        <a:buChar char="•"/>
        <a:defRPr sz="216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guide id="5" orient="horz" pos="2592" userDrawn="1">
          <p15:clr>
            <a:srgbClr val="F26B43"/>
          </p15:clr>
        </p15:guide>
        <p15:guide id="6" pos="4608" userDrawn="1">
          <p15:clr>
            <a:srgbClr val="F26B43"/>
          </p15:clr>
        </p15:guide>
        <p15:guide id="7" pos="317" userDrawn="1">
          <p15:clr>
            <a:srgbClr val="F26B43"/>
          </p15:clr>
        </p15:guide>
        <p15:guide id="8" pos="88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5.jpg"/><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image" Target="../media/image44.jpg"/><Relationship Id="rId5"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notesSlide" Target="../notesSlides/notesSlide11.xml"/><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slideLayout" Target="../slideLayouts/slideLayout17.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tags" Target="../tags/tag38.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40.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41.xml"/><Relationship Id="rId6" Type="http://schemas.openxmlformats.org/officeDocument/2006/relationships/image" Target="../media/image67.png"/><Relationship Id="rId5" Type="http://schemas.openxmlformats.org/officeDocument/2006/relationships/image" Target="../media/image67.sv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24.png"/><Relationship Id="rId5" Type="http://schemas.openxmlformats.org/officeDocument/2006/relationships/image" Target="../media/image67.png"/><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16.xml"/><Relationship Id="rId7" Type="http://schemas.openxmlformats.org/officeDocument/2006/relationships/image" Target="../media/image71.png"/><Relationship Id="rId12" Type="http://schemas.openxmlformats.org/officeDocument/2006/relationships/image" Target="../media/image67.png"/><Relationship Id="rId2" Type="http://schemas.openxmlformats.org/officeDocument/2006/relationships/slideLayout" Target="../slideLayouts/slideLayout5.xml"/><Relationship Id="rId1" Type="http://schemas.openxmlformats.org/officeDocument/2006/relationships/tags" Target="../tags/tag43.xml"/><Relationship Id="rId6" Type="http://schemas.openxmlformats.org/officeDocument/2006/relationships/image" Target="../media/image70.png"/><Relationship Id="rId11" Type="http://schemas.openxmlformats.org/officeDocument/2006/relationships/image" Target="../media/image24.png"/><Relationship Id="rId5" Type="http://schemas.openxmlformats.org/officeDocument/2006/relationships/image" Target="../media/image69.png"/><Relationship Id="rId10" Type="http://schemas.openxmlformats.org/officeDocument/2006/relationships/image" Target="../media/image73.png"/><Relationship Id="rId4" Type="http://schemas.openxmlformats.org/officeDocument/2006/relationships/image" Target="../media/image68.png"/><Relationship Id="rId9" Type="http://schemas.openxmlformats.org/officeDocument/2006/relationships/image" Target="../media/image72.png"/></Relationships>
</file>

<file path=ppt/slides/_rels/slide17.xml.rels><?xml version="1.0" encoding="UTF-8" standalone="yes"?>
<Relationships xmlns="http://schemas.openxmlformats.org/package/2006/relationships"><Relationship Id="rId8" Type="http://schemas.openxmlformats.org/officeDocument/2006/relationships/image" Target="../media/image79.tiff"/><Relationship Id="rId3" Type="http://schemas.openxmlformats.org/officeDocument/2006/relationships/image" Target="../media/image74.tiff"/><Relationship Id="rId7" Type="http://schemas.openxmlformats.org/officeDocument/2006/relationships/image" Target="../media/image78.tiff"/><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77.tiff"/><Relationship Id="rId5" Type="http://schemas.openxmlformats.org/officeDocument/2006/relationships/image" Target="../media/image76.tiff"/><Relationship Id="rId4" Type="http://schemas.openxmlformats.org/officeDocument/2006/relationships/image" Target="../media/image75.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1.xml"/><Relationship Id="rId7" Type="http://schemas.openxmlformats.org/officeDocument/2006/relationships/image" Target="../media/image72.png"/><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3.png"/><Relationship Id="rId4" Type="http://schemas.openxmlformats.org/officeDocument/2006/relationships/image" Target="../media/image68.png"/><Relationship Id="rId9"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2.xml"/><Relationship Id="rId7" Type="http://schemas.openxmlformats.org/officeDocument/2006/relationships/image" Target="../media/image73.png"/><Relationship Id="rId2" Type="http://schemas.openxmlformats.org/officeDocument/2006/relationships/slideLayout" Target="../slideLayouts/slideLayout5.xml"/><Relationship Id="rId1" Type="http://schemas.openxmlformats.org/officeDocument/2006/relationships/tags" Target="../tags/tag48.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80.png"/><Relationship Id="rId4" Type="http://schemas.openxmlformats.org/officeDocument/2006/relationships/image" Target="../media/image68.png"/><Relationship Id="rId9"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17.xml"/><Relationship Id="rId5" Type="http://schemas.openxmlformats.org/officeDocument/2006/relationships/image" Target="../media/image46.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3.xml"/><Relationship Id="rId1" Type="http://schemas.openxmlformats.org/officeDocument/2006/relationships/tags" Target="../tags/tag50.xml"/><Relationship Id="rId5" Type="http://schemas.openxmlformats.org/officeDocument/2006/relationships/image" Target="../media/image67.png"/><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notesSlide" Target="../notesSlides/notesSlide26.xml"/><Relationship Id="rId7" Type="http://schemas.openxmlformats.org/officeDocument/2006/relationships/image" Target="../media/image82.png"/><Relationship Id="rId2" Type="http://schemas.openxmlformats.org/officeDocument/2006/relationships/slideLayout" Target="../slideLayouts/slideLayout5.xml"/><Relationship Id="rId1" Type="http://schemas.openxmlformats.org/officeDocument/2006/relationships/tags" Target="../tags/tag51.xml"/><Relationship Id="rId6" Type="http://schemas.openxmlformats.org/officeDocument/2006/relationships/image" Target="../media/image9.png"/><Relationship Id="rId5" Type="http://schemas.openxmlformats.org/officeDocument/2006/relationships/image" Target="../media/image67.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54.xml"/><Relationship Id="rId6" Type="http://schemas.openxmlformats.org/officeDocument/2006/relationships/image" Target="../media/image84.png"/><Relationship Id="rId5" Type="http://schemas.openxmlformats.org/officeDocument/2006/relationships/image" Target="../media/image34.png"/><Relationship Id="rId4" Type="http://schemas.openxmlformats.org/officeDocument/2006/relationships/image" Target="../media/image8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55.xml"/><Relationship Id="rId5" Type="http://schemas.openxmlformats.org/officeDocument/2006/relationships/image" Target="../media/image85.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56.xml"/><Relationship Id="rId4" Type="http://schemas.openxmlformats.org/officeDocument/2006/relationships/comments" Target="../comments/commen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57.xml"/><Relationship Id="rId6" Type="http://schemas.openxmlformats.org/officeDocument/2006/relationships/image" Target="../media/image84.png"/><Relationship Id="rId5" Type="http://schemas.openxmlformats.org/officeDocument/2006/relationships/image" Target="../media/image34.pn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85.png"/><Relationship Id="rId2" Type="http://schemas.openxmlformats.org/officeDocument/2006/relationships/slideLayout" Target="../slideLayouts/slideLayout5.xml"/><Relationship Id="rId1" Type="http://schemas.openxmlformats.org/officeDocument/2006/relationships/tags" Target="../tags/tag58.xml"/><Relationship Id="rId6" Type="http://schemas.openxmlformats.org/officeDocument/2006/relationships/image" Target="../media/image34.png"/><Relationship Id="rId5" Type="http://schemas.openxmlformats.org/officeDocument/2006/relationships/image" Target="../media/image86.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7.xml"/><Relationship Id="rId5" Type="http://schemas.openxmlformats.org/officeDocument/2006/relationships/image" Target="../media/image88.png"/><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3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9.png"/><Relationship Id="rId7" Type="http://schemas.openxmlformats.org/officeDocument/2006/relationships/image" Target="../media/image90.png"/><Relationship Id="rId2" Type="http://schemas.openxmlformats.org/officeDocument/2006/relationships/notesSlide" Target="../notesSlides/notesSlide38.xml"/><Relationship Id="rId1" Type="http://schemas.openxmlformats.org/officeDocument/2006/relationships/slideLayout" Target="../slideLayouts/slideLayout17.xml"/><Relationship Id="rId6" Type="http://schemas.openxmlformats.org/officeDocument/2006/relationships/image" Target="../media/image87.png"/><Relationship Id="rId5" Type="http://schemas.openxmlformats.org/officeDocument/2006/relationships/image" Target="../media/image85.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92.png"/><Relationship Id="rId7" Type="http://schemas.openxmlformats.org/officeDocument/2006/relationships/image" Target="../media/image87.png"/><Relationship Id="rId2" Type="http://schemas.openxmlformats.org/officeDocument/2006/relationships/notesSlide" Target="../notesSlides/notesSlide39.xml"/><Relationship Id="rId1" Type="http://schemas.openxmlformats.org/officeDocument/2006/relationships/slideLayout" Target="../slideLayouts/slideLayout17.xml"/><Relationship Id="rId6" Type="http://schemas.openxmlformats.org/officeDocument/2006/relationships/image" Target="../media/image85.png"/><Relationship Id="rId5" Type="http://schemas.openxmlformats.org/officeDocument/2006/relationships/image" Target="../media/image67.png"/><Relationship Id="rId4" Type="http://schemas.openxmlformats.org/officeDocument/2006/relationships/image" Target="../media/image8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1.xml"/><Relationship Id="rId5" Type="http://schemas.openxmlformats.org/officeDocument/2006/relationships/image" Target="../media/image14.jpg"/><Relationship Id="rId4" Type="http://schemas.openxmlformats.org/officeDocument/2006/relationships/image" Target="../media/image1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60.xml"/><Relationship Id="rId6" Type="http://schemas.openxmlformats.org/officeDocument/2006/relationships/image" Target="../media/image84.png"/><Relationship Id="rId5" Type="http://schemas.openxmlformats.org/officeDocument/2006/relationships/image" Target="../media/image34.png"/><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8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2.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3.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5.xml"/><Relationship Id="rId7" Type="http://schemas.openxmlformats.org/officeDocument/2006/relationships/image" Target="../media/image26.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8.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notesSlide" Target="../notesSlides/notesSlide9.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slideLayout" Target="../slideLayouts/slideLayout5.xml"/><Relationship Id="rId16" Type="http://schemas.openxmlformats.org/officeDocument/2006/relationships/image" Target="../media/image43.png"/><Relationship Id="rId1" Type="http://schemas.openxmlformats.org/officeDocument/2006/relationships/tags" Target="../tags/tag3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6000">
                <a:latin typeface="+mn-lt"/>
                <a:ea typeface="Amazon Ember" panose="02000000000000000000" pitchFamily="2" charset="0"/>
              </a:rPr>
              <a:t>Módulo 1: Introdução à AWS</a:t>
            </a:r>
          </a:p>
        </p:txBody>
      </p:sp>
    </p:spTree>
    <p:custDataLst>
      <p:tags r:id="rId1"/>
    </p:custDataLst>
    <p:extLst>
      <p:ext uri="{BB962C8B-B14F-4D97-AF65-F5344CB8AC3E}">
        <p14:creationId xmlns:p14="http://schemas.microsoft.com/office/powerpoint/2010/main" val="197835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4000"/>
              <a:t>Serviços não gerenciados versus gerenciados</a:t>
            </a:r>
          </a:p>
        </p:txBody>
      </p:sp>
      <p:sp>
        <p:nvSpPr>
          <p:cNvPr id="11" name="Content Placeholder 2"/>
          <p:cNvSpPr>
            <a:spLocks noGrp="1"/>
          </p:cNvSpPr>
          <p:nvPr>
            <p:ph idx="1"/>
          </p:nvPr>
        </p:nvSpPr>
        <p:spPr>
          <a:xfrm>
            <a:off x="2769028" y="1840338"/>
            <a:ext cx="2927216" cy="734916"/>
          </a:xfrm>
        </p:spPr>
        <p:txBody>
          <a:bodyPr rtlCol="0"/>
          <a:lstStyle/>
          <a:p>
            <a:pPr marL="0" indent="0" algn="ctr" rtl="0">
              <a:buNone/>
            </a:pPr>
            <a:r>
              <a:rPr lang="pt-br" sz="2880">
                <a:latin typeface="Amazon Ember" panose="02000000000000000000" pitchFamily="2" charset="0"/>
                <a:ea typeface="Amazon Ember" panose="02000000000000000000" pitchFamily="2" charset="0"/>
              </a:rPr>
              <a:t>Não gerenciado</a:t>
            </a:r>
          </a:p>
        </p:txBody>
      </p:sp>
      <p:sp>
        <p:nvSpPr>
          <p:cNvPr id="13" name="Content Placeholder 2"/>
          <p:cNvSpPr txBox="1">
            <a:spLocks/>
          </p:cNvSpPr>
          <p:nvPr/>
        </p:nvSpPr>
        <p:spPr>
          <a:xfrm>
            <a:off x="9366248" y="1835513"/>
            <a:ext cx="2938782" cy="706152"/>
          </a:xfrm>
          <a:prstGeom prst="rect">
            <a:avLst/>
          </a:prstGeom>
        </p:spPr>
        <p:txBody>
          <a:bodyPr vert="horz" lIns="109728" tIns="54864" rIns="109728" bIns="54864" rtlCol="0">
            <a:normAutofit/>
          </a:bodyPr>
          <a:lstStyle>
            <a:lvl1pPr indent="0" algn="ctr">
              <a:lnSpc>
                <a:spcPct val="90000"/>
              </a:lnSpc>
              <a:spcBef>
                <a:spcPts val="1000"/>
              </a:spcBef>
              <a:buFontTx/>
              <a:buNone/>
              <a:defRPr sz="2800" b="0" i="0">
                <a:latin typeface="Amazon Ember Light" charset="0"/>
                <a:ea typeface="Amazon Ember Light" charset="0"/>
                <a:cs typeface="Amazon Ember Light" charset="0"/>
              </a:defRPr>
            </a:lvl1pPr>
            <a:lvl2pPr marL="685800" indent="-228600">
              <a:lnSpc>
                <a:spcPct val="90000"/>
              </a:lnSpc>
              <a:spcBef>
                <a:spcPts val="500"/>
              </a:spcBef>
              <a:buFontTx/>
              <a:buBlip>
                <a:blip r:embed="rId4"/>
              </a:buBlip>
              <a:defRPr sz="2400" b="0" i="0">
                <a:latin typeface="Amazon Ember Light" charset="0"/>
                <a:ea typeface="Amazon Ember Light" charset="0"/>
                <a:cs typeface="Amazon Ember Light" charset="0"/>
              </a:defRPr>
            </a:lvl2pPr>
            <a:lvl3pPr marL="1143000" indent="-228600">
              <a:lnSpc>
                <a:spcPct val="90000"/>
              </a:lnSpc>
              <a:spcBef>
                <a:spcPts val="500"/>
              </a:spcBef>
              <a:buFontTx/>
              <a:buBlip>
                <a:blip r:embed="rId4"/>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4"/>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4"/>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rtl="0"/>
            <a:r>
              <a:rPr lang="pt-br" sz="3360">
                <a:latin typeface="Amazon Ember" panose="02000000000000000000" pitchFamily="2" charset="0"/>
                <a:ea typeface="Amazon Ember" panose="02000000000000000000" pitchFamily="2" charset="0"/>
              </a:rPr>
              <a:t>Gerenciado</a:t>
            </a:r>
          </a:p>
        </p:txBody>
      </p:sp>
      <p:sp>
        <p:nvSpPr>
          <p:cNvPr id="15" name="Content Placeholder 2"/>
          <p:cNvSpPr txBox="1">
            <a:spLocks/>
          </p:cNvSpPr>
          <p:nvPr/>
        </p:nvSpPr>
        <p:spPr>
          <a:xfrm>
            <a:off x="8249841" y="2541665"/>
            <a:ext cx="5171597" cy="1664665"/>
          </a:xfrm>
          <a:prstGeom prst="rect">
            <a:avLst/>
          </a:prstGeom>
        </p:spPr>
        <p:txBody>
          <a:bodyPr vert="horz" lIns="146304" tIns="73152" rIns="146304" bIns="73152" rtlCol="0">
            <a:noAutofit/>
          </a:bodyPr>
          <a:lstStyle>
            <a:defPPr>
              <a:defRPr lang="en-US"/>
            </a:defPPr>
            <a:lvl1pPr indent="0" defTabSz="457200">
              <a:spcBef>
                <a:spcPct val="20000"/>
              </a:spcBef>
              <a:buFontTx/>
              <a:buNone/>
              <a:defRPr sz="2667" b="1" i="1">
                <a:latin typeface="Amazon Ember" panose="020B0603020204020204" pitchFamily="34" charset="0"/>
                <a:ea typeface="Amazon Ember" panose="020B0603020204020204" pitchFamily="34" charset="0"/>
                <a:cs typeface="Amazon Ember" panose="020B0603020204020204" pitchFamily="34" charset="0"/>
              </a:defRPr>
            </a:lvl1pPr>
            <a:lvl2pPr marL="344488" indent="-341313" defTabSz="457200">
              <a:spcBef>
                <a:spcPct val="20000"/>
              </a:spcBef>
              <a:buClr>
                <a:schemeClr val="accent1"/>
              </a:buClr>
              <a:buSzPct val="125000"/>
              <a:buFontTx/>
              <a:buBlip>
                <a:blip r:embed="rId5"/>
              </a:buBlip>
              <a:defRPr sz="2200" b="0" i="0">
                <a:latin typeface="Arial"/>
                <a:cs typeface="Arial"/>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rtl="0"/>
            <a:r>
              <a:rPr lang="pt-br" sz="3120" b="0" i="0" dirty="0">
                <a:latin typeface="+mj-lt"/>
              </a:rPr>
              <a:t>Normalmente, a escalabilidade, a tolerância a falhas e a disponibilidade são incorporadas ao serviço.</a:t>
            </a:r>
          </a:p>
        </p:txBody>
      </p:sp>
      <p:sp>
        <p:nvSpPr>
          <p:cNvPr id="16" name="Content Placeholder 2"/>
          <p:cNvSpPr txBox="1">
            <a:spLocks/>
          </p:cNvSpPr>
          <p:nvPr/>
        </p:nvSpPr>
        <p:spPr>
          <a:xfrm>
            <a:off x="1503758" y="2575257"/>
            <a:ext cx="5457757" cy="1664665"/>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5"/>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rtl="0"/>
            <a:r>
              <a:rPr lang="pt-br" sz="3120">
                <a:latin typeface="+mj-lt"/>
                <a:ea typeface="Amazon Ember" panose="020B0603020204020204" pitchFamily="34" charset="0"/>
                <a:cs typeface="Amazon Ember" panose="020B0603020204020204" pitchFamily="34" charset="0"/>
              </a:rPr>
              <a:t>Você gerencia a escalabilidade, a tolerância a falhas e a disponibilidade.</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636" y="4781990"/>
            <a:ext cx="2540000" cy="25527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5639" y="4788340"/>
            <a:ext cx="2540000" cy="2540000"/>
          </a:xfrm>
          <a:prstGeom prst="rect">
            <a:avLst/>
          </a:prstGeom>
        </p:spPr>
      </p:pic>
    </p:spTree>
    <p:custDataLst>
      <p:tags r:id="rId1"/>
    </p:custDataLst>
    <p:extLst>
      <p:ext uri="{BB962C8B-B14F-4D97-AF65-F5344CB8AC3E}">
        <p14:creationId xmlns:p14="http://schemas.microsoft.com/office/powerpoint/2010/main" val="134147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16205" y="7376503"/>
            <a:ext cx="13858014" cy="365760"/>
          </a:xfrm>
          <a:prstGeom prst="rect">
            <a:avLst/>
          </a:prstGeom>
          <a:noFill/>
          <a:ln>
            <a:solidFill>
              <a:schemeClr val="accent2"/>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731443" rtl="0" fontAlgn="base">
              <a:spcBef>
                <a:spcPct val="0"/>
              </a:spcBef>
              <a:spcAft>
                <a:spcPct val="0"/>
              </a:spcAft>
            </a:pPr>
            <a:r>
              <a:rPr lang="pt-br" sz="200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Serviços básicos</a:t>
            </a:r>
            <a:endParaRPr lang="en-US" sz="2000" dirty="0">
              <a:solidFill>
                <a:schemeClr val="accent2"/>
              </a:solidFill>
              <a:latin typeface="Amazon Ember" panose="020B0603020204020204"/>
              <a:ea typeface="Amazon Ember" panose="020B0603020204020204" pitchFamily="34" charset="0"/>
              <a:cs typeface="Amazon Ember" panose="020B0603020204020204" pitchFamily="34" charset="0"/>
            </a:endParaRPr>
          </a:p>
        </p:txBody>
      </p:sp>
      <p:sp>
        <p:nvSpPr>
          <p:cNvPr id="123" name="Rectangle 122"/>
          <p:cNvSpPr/>
          <p:nvPr/>
        </p:nvSpPr>
        <p:spPr>
          <a:xfrm>
            <a:off x="616208" y="1796346"/>
            <a:ext cx="13851923" cy="5570110"/>
          </a:xfrm>
          <a:prstGeom prst="rect">
            <a:avLst/>
          </a:prstGeom>
          <a:solidFill>
            <a:schemeClr val="bg2"/>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731443" rtl="0" fontAlgn="base">
              <a:spcBef>
                <a:spcPct val="0"/>
              </a:spcBef>
              <a:spcAft>
                <a:spcPct val="0"/>
              </a:spcAft>
            </a:pPr>
            <a:endParaRPr lang="en-US" sz="2880" dirty="0">
              <a:solidFill>
                <a:schemeClr val="accent1"/>
              </a:solidFill>
              <a:latin typeface="Amazon Ember" panose="020B0603020204020204"/>
              <a:ea typeface="Amazon Ember" panose="020B0603020204020204" pitchFamily="34" charset="0"/>
              <a:cs typeface="Amazon Ember" panose="020B0603020204020204" pitchFamily="34" charset="0"/>
            </a:endParaRPr>
          </a:p>
        </p:txBody>
      </p:sp>
      <p:sp>
        <p:nvSpPr>
          <p:cNvPr id="34" name="Title 33"/>
          <p:cNvSpPr>
            <a:spLocks noGrp="1"/>
          </p:cNvSpPr>
          <p:nvPr>
            <p:ph type="title"/>
          </p:nvPr>
        </p:nvSpPr>
        <p:spPr/>
        <p:txBody>
          <a:bodyPr rtlCol="0"/>
          <a:lstStyle/>
          <a:p>
            <a:pPr rtl="0"/>
            <a:r>
              <a:rPr lang="pt-br" sz="4000"/>
              <a:t>Serviços de plataforma da AWS </a:t>
            </a:r>
          </a:p>
        </p:txBody>
      </p:sp>
      <p:sp>
        <p:nvSpPr>
          <p:cNvPr id="78" name="TextBox 77"/>
          <p:cNvSpPr txBox="1"/>
          <p:nvPr/>
        </p:nvSpPr>
        <p:spPr>
          <a:xfrm>
            <a:off x="683594" y="1766246"/>
            <a:ext cx="1959121" cy="400110"/>
          </a:xfrm>
          <a:prstGeom prst="rect">
            <a:avLst/>
          </a:prstGeom>
          <a:noFill/>
        </p:spPr>
        <p:txBody>
          <a:bodyPr wrap="square" rtlCol="0">
            <a:spAutoFit/>
          </a:bodyPr>
          <a:lstStyle/>
          <a:p>
            <a:pPr algn="ctr" defTabSz="731443" rtl="0" fontAlgn="base">
              <a:spcBef>
                <a:spcPct val="0"/>
              </a:spcBef>
              <a:spcAft>
                <a:spcPct val="0"/>
              </a:spcAft>
            </a:pPr>
            <a:r>
              <a:rPr lang="pt-br" sz="2000" dirty="0">
                <a:latin typeface="Amazon Ember" panose="020B0603020204020204" pitchFamily="34" charset="0"/>
                <a:ea typeface="Amazon Ember" panose="020B0603020204020204" pitchFamily="34" charset="0"/>
                <a:cs typeface="Amazon Ember" panose="020B0603020204020204" pitchFamily="34" charset="0"/>
              </a:rPr>
              <a:t>Computação</a:t>
            </a:r>
          </a:p>
        </p:txBody>
      </p:sp>
      <p:sp>
        <p:nvSpPr>
          <p:cNvPr id="90" name="TextBox 89">
            <a:extLst>
              <a:ext uri="{FF2B5EF4-FFF2-40B4-BE49-F238E27FC236}">
                <a16:creationId xmlns:a16="http://schemas.microsoft.com/office/drawing/2014/main" id="{8CF5FB91-5B4F-E84D-AFCE-50004C988F46}"/>
              </a:ext>
            </a:extLst>
          </p:cNvPr>
          <p:cNvSpPr txBox="1"/>
          <p:nvPr/>
        </p:nvSpPr>
        <p:spPr>
          <a:xfrm>
            <a:off x="643452" y="5036568"/>
            <a:ext cx="2162659"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Elastic</a:t>
            </a:r>
          </a:p>
          <a:p>
            <a:pPr algn="ctr" rtl="0"/>
            <a:r>
              <a:rPr lang="pt-br" sz="1600">
                <a:latin typeface="Amazon Ember" panose="02000000000000000000" pitchFamily="2" charset="0"/>
                <a:ea typeface="Amazon Ember" panose="02000000000000000000" pitchFamily="2" charset="0"/>
              </a:rPr>
              <a:t>Container Service</a:t>
            </a:r>
          </a:p>
        </p:txBody>
      </p:sp>
      <p:sp>
        <p:nvSpPr>
          <p:cNvPr id="75" name="TextBox 74">
            <a:extLst>
              <a:ext uri="{FF2B5EF4-FFF2-40B4-BE49-F238E27FC236}">
                <a16:creationId xmlns:a16="http://schemas.microsoft.com/office/drawing/2014/main" id="{D3E236A4-8A7D-6045-823A-DC0FA75DCAFB}"/>
              </a:ext>
            </a:extLst>
          </p:cNvPr>
          <p:cNvSpPr txBox="1"/>
          <p:nvPr/>
        </p:nvSpPr>
        <p:spPr>
          <a:xfrm>
            <a:off x="1157463" y="6677375"/>
            <a:ext cx="1134642"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a:t>
            </a:r>
          </a:p>
          <a:p>
            <a:pPr algn="ctr" rtl="0"/>
            <a:r>
              <a:rPr lang="pt-br" sz="1600">
                <a:latin typeface="Amazon Ember" panose="02000000000000000000" pitchFamily="2" charset="0"/>
                <a:ea typeface="Amazon Ember" panose="02000000000000000000" pitchFamily="2" charset="0"/>
              </a:rPr>
              <a:t>Lambda</a:t>
            </a:r>
          </a:p>
        </p:txBody>
      </p:sp>
      <p:pic>
        <p:nvPicPr>
          <p:cNvPr id="87" name="Graphic 43">
            <a:extLst>
              <a:ext uri="{FF2B5EF4-FFF2-40B4-BE49-F238E27FC236}">
                <a16:creationId xmlns:a16="http://schemas.microsoft.com/office/drawing/2014/main" id="{49BFD3E4-C3C7-C84A-A0A2-EF5E2E8D06DC}"/>
              </a:ext>
            </a:extLst>
          </p:cNvPr>
          <p:cNvPicPr>
            <a:picLocks noChangeAspect="1"/>
          </p:cNvPicPr>
          <p:nvPr/>
        </p:nvPicPr>
        <p:blipFill>
          <a:blip r:embed="rId4"/>
          <a:stretch>
            <a:fillRect/>
          </a:stretch>
        </p:blipFill>
        <p:spPr>
          <a:xfrm>
            <a:off x="1298060" y="5773366"/>
            <a:ext cx="853440" cy="853440"/>
          </a:xfrm>
          <a:prstGeom prst="rect">
            <a:avLst/>
          </a:prstGeom>
        </p:spPr>
      </p:pic>
      <p:sp>
        <p:nvSpPr>
          <p:cNvPr id="88" name="TextBox 87">
            <a:extLst>
              <a:ext uri="{FF2B5EF4-FFF2-40B4-BE49-F238E27FC236}">
                <a16:creationId xmlns:a16="http://schemas.microsoft.com/office/drawing/2014/main" id="{40BB907D-5837-4B48-9CB0-CF92744CAB15}"/>
              </a:ext>
            </a:extLst>
          </p:cNvPr>
          <p:cNvSpPr txBox="1"/>
          <p:nvPr/>
        </p:nvSpPr>
        <p:spPr>
          <a:xfrm>
            <a:off x="683594" y="3410666"/>
            <a:ext cx="2082380"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a:t>
            </a:r>
          </a:p>
          <a:p>
            <a:pPr algn="ctr" rtl="0"/>
            <a:r>
              <a:rPr lang="pt-br" sz="1600">
                <a:latin typeface="Amazon Ember" panose="02000000000000000000" pitchFamily="2" charset="0"/>
                <a:ea typeface="Amazon Ember" panose="02000000000000000000" pitchFamily="2" charset="0"/>
              </a:rPr>
              <a:t>Elastic Beanstalk</a:t>
            </a:r>
          </a:p>
        </p:txBody>
      </p:sp>
      <p:pic>
        <p:nvPicPr>
          <p:cNvPr id="89"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1298060" y="2505567"/>
            <a:ext cx="853440" cy="853440"/>
          </a:xfrm>
          <a:prstGeom prst="rect">
            <a:avLst/>
          </a:prstGeom>
        </p:spPr>
      </p:pic>
      <p:pic>
        <p:nvPicPr>
          <p:cNvPr id="91" name="Graphic 21">
            <a:extLst>
              <a:ext uri="{FF2B5EF4-FFF2-40B4-BE49-F238E27FC236}">
                <a16:creationId xmlns:a16="http://schemas.microsoft.com/office/drawing/2014/main" id="{56FBFD27-4604-2843-963C-296819DA9A42}"/>
              </a:ext>
            </a:extLst>
          </p:cNvPr>
          <p:cNvPicPr>
            <a:picLocks noChangeAspect="1"/>
          </p:cNvPicPr>
          <p:nvPr/>
        </p:nvPicPr>
        <p:blipFill>
          <a:blip r:embed="rId6"/>
          <a:stretch>
            <a:fillRect/>
          </a:stretch>
        </p:blipFill>
        <p:spPr>
          <a:xfrm>
            <a:off x="1298060" y="4154660"/>
            <a:ext cx="853440" cy="853440"/>
          </a:xfrm>
          <a:prstGeom prst="rect">
            <a:avLst/>
          </a:prstGeom>
        </p:spPr>
      </p:pic>
      <p:sp>
        <p:nvSpPr>
          <p:cNvPr id="15" name="TextBox 14"/>
          <p:cNvSpPr txBox="1"/>
          <p:nvPr/>
        </p:nvSpPr>
        <p:spPr>
          <a:xfrm>
            <a:off x="3241239" y="1766948"/>
            <a:ext cx="1493540" cy="400110"/>
          </a:xfrm>
          <a:prstGeom prst="rect">
            <a:avLst/>
          </a:prstGeom>
          <a:noFill/>
        </p:spPr>
        <p:txBody>
          <a:bodyPr wrap="square" rtlCol="0">
            <a:spAutoFit/>
          </a:bodyPr>
          <a:lstStyle/>
          <a:p>
            <a:pPr algn="ctr" defTabSz="731443" rtl="0" fontAlgn="base">
              <a:spcBef>
                <a:spcPct val="0"/>
              </a:spcBef>
              <a:spcAft>
                <a:spcPct val="0"/>
              </a:spcAft>
            </a:pPr>
            <a:r>
              <a:rPr lang="pt-br" sz="2000" dirty="0">
                <a:latin typeface="Amazon Ember" panose="020B0603020204020204" pitchFamily="34" charset="0"/>
                <a:ea typeface="Amazon Ember" panose="020B0603020204020204" pitchFamily="34" charset="0"/>
                <a:cs typeface="Amazon Ember" panose="020B0603020204020204" pitchFamily="34" charset="0"/>
              </a:rPr>
              <a:t>Bancos de dados</a:t>
            </a:r>
          </a:p>
        </p:txBody>
      </p:sp>
      <p:sp>
        <p:nvSpPr>
          <p:cNvPr id="98" name="TextBox 97">
            <a:extLst>
              <a:ext uri="{FF2B5EF4-FFF2-40B4-BE49-F238E27FC236}">
                <a16:creationId xmlns:a16="http://schemas.microsoft.com/office/drawing/2014/main" id="{C8487DC6-D3CE-324F-AA3A-7BDEAF3DF0B1}"/>
              </a:ext>
            </a:extLst>
          </p:cNvPr>
          <p:cNvSpPr txBox="1"/>
          <p:nvPr/>
        </p:nvSpPr>
        <p:spPr>
          <a:xfrm>
            <a:off x="2732134" y="6677374"/>
            <a:ext cx="251175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ElastiCache</a:t>
            </a:r>
          </a:p>
        </p:txBody>
      </p:sp>
      <p:pic>
        <p:nvPicPr>
          <p:cNvPr id="99" name="Graphic 32">
            <a:extLst>
              <a:ext uri="{FF2B5EF4-FFF2-40B4-BE49-F238E27FC236}">
                <a16:creationId xmlns:a16="http://schemas.microsoft.com/office/drawing/2014/main" id="{5247E035-3152-D34C-837C-1004BCAF72F1}"/>
              </a:ext>
            </a:extLst>
          </p:cNvPr>
          <p:cNvPicPr>
            <a:picLocks noChangeAspect="1"/>
          </p:cNvPicPr>
          <p:nvPr/>
        </p:nvPicPr>
        <p:blipFill>
          <a:blip r:embed="rId7"/>
          <a:stretch>
            <a:fillRect/>
          </a:stretch>
        </p:blipFill>
        <p:spPr>
          <a:xfrm>
            <a:off x="3561286" y="5773366"/>
            <a:ext cx="853440" cy="853440"/>
          </a:xfrm>
          <a:prstGeom prst="rect">
            <a:avLst/>
          </a:prstGeom>
        </p:spPr>
      </p:pic>
      <p:sp>
        <p:nvSpPr>
          <p:cNvPr id="100" name="TextBox 99">
            <a:extLst>
              <a:ext uri="{FF2B5EF4-FFF2-40B4-BE49-F238E27FC236}">
                <a16:creationId xmlns:a16="http://schemas.microsoft.com/office/drawing/2014/main" id="{2C108AE1-BCB9-F046-A76F-DB9B34E076D4}"/>
              </a:ext>
            </a:extLst>
          </p:cNvPr>
          <p:cNvSpPr txBox="1"/>
          <p:nvPr/>
        </p:nvSpPr>
        <p:spPr>
          <a:xfrm>
            <a:off x="2993469" y="5051511"/>
            <a:ext cx="2034165"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Relational Database Service</a:t>
            </a:r>
          </a:p>
        </p:txBody>
      </p:sp>
      <p:pic>
        <p:nvPicPr>
          <p:cNvPr id="101" name="Graphic 9">
            <a:extLst>
              <a:ext uri="{FF2B5EF4-FFF2-40B4-BE49-F238E27FC236}">
                <a16:creationId xmlns:a16="http://schemas.microsoft.com/office/drawing/2014/main" id="{984A8CF6-E9EF-474A-AE0E-1E812E43A6AB}"/>
              </a:ext>
            </a:extLst>
          </p:cNvPr>
          <p:cNvPicPr>
            <a:picLocks noChangeAspect="1"/>
          </p:cNvPicPr>
          <p:nvPr/>
        </p:nvPicPr>
        <p:blipFill>
          <a:blip r:embed="rId8"/>
          <a:stretch>
            <a:fillRect/>
          </a:stretch>
        </p:blipFill>
        <p:spPr>
          <a:xfrm>
            <a:off x="3561286" y="4154660"/>
            <a:ext cx="853440" cy="853440"/>
          </a:xfrm>
          <a:prstGeom prst="rect">
            <a:avLst/>
          </a:prstGeom>
        </p:spPr>
      </p:pic>
      <p:sp>
        <p:nvSpPr>
          <p:cNvPr id="102" name="TextBox 101">
            <a:extLst>
              <a:ext uri="{FF2B5EF4-FFF2-40B4-BE49-F238E27FC236}">
                <a16:creationId xmlns:a16="http://schemas.microsoft.com/office/drawing/2014/main" id="{82DF82FE-B12C-2944-9A6B-C577B61F9A00}"/>
              </a:ext>
            </a:extLst>
          </p:cNvPr>
          <p:cNvSpPr txBox="1"/>
          <p:nvPr/>
        </p:nvSpPr>
        <p:spPr>
          <a:xfrm>
            <a:off x="2740527" y="3411368"/>
            <a:ext cx="2494958"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DynamoDB</a:t>
            </a:r>
          </a:p>
        </p:txBody>
      </p:sp>
      <p:pic>
        <p:nvPicPr>
          <p:cNvPr id="103" name="Graphic 43">
            <a:extLst>
              <a:ext uri="{FF2B5EF4-FFF2-40B4-BE49-F238E27FC236}">
                <a16:creationId xmlns:a16="http://schemas.microsoft.com/office/drawing/2014/main" id="{EFCEDACD-5190-384D-953B-DE4FE39A9255}"/>
              </a:ext>
            </a:extLst>
          </p:cNvPr>
          <p:cNvPicPr>
            <a:picLocks noChangeAspect="1"/>
          </p:cNvPicPr>
          <p:nvPr/>
        </p:nvPicPr>
        <p:blipFill>
          <a:blip r:embed="rId9"/>
          <a:stretch>
            <a:fillRect/>
          </a:stretch>
        </p:blipFill>
        <p:spPr>
          <a:xfrm>
            <a:off x="3561286" y="2506269"/>
            <a:ext cx="853440" cy="853440"/>
          </a:xfrm>
          <a:prstGeom prst="rect">
            <a:avLst/>
          </a:prstGeom>
        </p:spPr>
      </p:pic>
      <p:sp>
        <p:nvSpPr>
          <p:cNvPr id="16" name="TextBox 15"/>
          <p:cNvSpPr txBox="1"/>
          <p:nvPr/>
        </p:nvSpPr>
        <p:spPr>
          <a:xfrm>
            <a:off x="5314441" y="1775660"/>
            <a:ext cx="1543994" cy="400110"/>
          </a:xfrm>
          <a:prstGeom prst="rect">
            <a:avLst/>
          </a:prstGeom>
          <a:noFill/>
        </p:spPr>
        <p:txBody>
          <a:bodyPr wrap="square" rtlCol="0">
            <a:spAutoFit/>
          </a:bodyPr>
          <a:lstStyle/>
          <a:p>
            <a:pPr algn="ctr" defTabSz="731443" rtl="0" fontAlgn="base">
              <a:spcBef>
                <a:spcPct val="0"/>
              </a:spcBef>
              <a:spcAft>
                <a:spcPct val="0"/>
              </a:spcAft>
            </a:pPr>
            <a:r>
              <a:rPr lang="pt-br" sz="2000">
                <a:latin typeface="Amazon Ember" panose="020B0603020204020204" pitchFamily="34" charset="0"/>
                <a:ea typeface="Amazon Ember" panose="020B0603020204020204" pitchFamily="34" charset="0"/>
                <a:cs typeface="Amazon Ember" panose="020B0603020204020204" pitchFamily="34" charset="0"/>
              </a:rPr>
              <a:t>Análises</a:t>
            </a:r>
          </a:p>
        </p:txBody>
      </p:sp>
      <p:sp>
        <p:nvSpPr>
          <p:cNvPr id="106" name="TextBox 105">
            <a:extLst>
              <a:ext uri="{FF2B5EF4-FFF2-40B4-BE49-F238E27FC236}">
                <a16:creationId xmlns:a16="http://schemas.microsoft.com/office/drawing/2014/main" id="{0979471A-25E4-894B-8E02-32310EAB6F84}"/>
              </a:ext>
            </a:extLst>
          </p:cNvPr>
          <p:cNvSpPr txBox="1"/>
          <p:nvPr/>
        </p:nvSpPr>
        <p:spPr>
          <a:xfrm>
            <a:off x="5071596" y="5036567"/>
            <a:ext cx="2029693" cy="338554"/>
          </a:xfrm>
          <a:prstGeom prst="rect">
            <a:avLst/>
          </a:prstGeom>
          <a:noFill/>
        </p:spPr>
        <p:txBody>
          <a:bodyPr wrap="square" rtlCol="0">
            <a:spAutoFit/>
          </a:bodyPr>
          <a:lstStyle/>
          <a:p>
            <a:pPr algn="ctr" rtl="0"/>
            <a:r>
              <a:rPr lang="pt-br" sz="1600">
                <a:solidFill>
                  <a:srgbClr val="000000"/>
                </a:solidFill>
                <a:latin typeface="Amazon Ember" panose="02000000000000000000" pitchFamily="2" charset="0"/>
                <a:ea typeface="Amazon Ember" panose="02000000000000000000" pitchFamily="2" charset="0"/>
                <a:cs typeface="Amazon Ember" panose="020B0603020204020204" pitchFamily="34" charset="0"/>
              </a:rPr>
              <a:t>Amazon Kinesis</a:t>
            </a:r>
            <a:endParaRPr lang="en-US" sz="1600" dirty="0">
              <a:latin typeface="Amazon Ember" panose="02000000000000000000" pitchFamily="2" charset="0"/>
              <a:ea typeface="Amazon Ember" panose="02000000000000000000" pitchFamily="2" charset="0"/>
              <a:cs typeface="Amazon Ember" panose="020B0603020204020204" pitchFamily="34" charset="0"/>
            </a:endParaRPr>
          </a:p>
        </p:txBody>
      </p:sp>
      <p:pic>
        <p:nvPicPr>
          <p:cNvPr id="107" name="Graphic 141">
            <a:extLst>
              <a:ext uri="{FF2B5EF4-FFF2-40B4-BE49-F238E27FC236}">
                <a16:creationId xmlns:a16="http://schemas.microsoft.com/office/drawing/2014/main" id="{D5D8328C-9C97-4B4C-91A4-6B130E69811C}"/>
              </a:ext>
            </a:extLst>
          </p:cNvPr>
          <p:cNvPicPr>
            <a:picLocks noChangeAspect="1"/>
          </p:cNvPicPr>
          <p:nvPr/>
        </p:nvPicPr>
        <p:blipFill>
          <a:blip r:embed="rId10"/>
          <a:stretch>
            <a:fillRect/>
          </a:stretch>
        </p:blipFill>
        <p:spPr>
          <a:xfrm>
            <a:off x="5659718" y="4154660"/>
            <a:ext cx="853440" cy="853440"/>
          </a:xfrm>
          <a:prstGeom prst="rect">
            <a:avLst/>
          </a:prstGeom>
        </p:spPr>
      </p:pic>
      <p:sp>
        <p:nvSpPr>
          <p:cNvPr id="108" name="TextBox 107">
            <a:extLst>
              <a:ext uri="{FF2B5EF4-FFF2-40B4-BE49-F238E27FC236}">
                <a16:creationId xmlns:a16="http://schemas.microsoft.com/office/drawing/2014/main" id="{62403EA6-6576-B74D-AB65-52D9603C9D62}"/>
              </a:ext>
            </a:extLst>
          </p:cNvPr>
          <p:cNvSpPr txBox="1"/>
          <p:nvPr/>
        </p:nvSpPr>
        <p:spPr>
          <a:xfrm>
            <a:off x="5071596" y="3420077"/>
            <a:ext cx="2029693" cy="338554"/>
          </a:xfrm>
          <a:prstGeom prst="rect">
            <a:avLst/>
          </a:prstGeom>
          <a:noFill/>
        </p:spPr>
        <p:txBody>
          <a:bodyPr wrap="square" rtlCol="0">
            <a:spAutoFit/>
          </a:bodyPr>
          <a:lstStyle/>
          <a:p>
            <a:pPr algn="ctr" rtl="0"/>
            <a:r>
              <a:rPr lang="pt-br" sz="1600">
                <a:solidFill>
                  <a:srgbClr val="000000"/>
                </a:solidFill>
                <a:latin typeface="Amazon Ember" panose="02000000000000000000" pitchFamily="2" charset="0"/>
                <a:ea typeface="Amazon Ember" panose="02000000000000000000" pitchFamily="2" charset="0"/>
                <a:cs typeface="Amazon Ember" panose="020B0603020204020204" pitchFamily="34" charset="0"/>
              </a:rPr>
              <a:t>Amazon EMR</a:t>
            </a:r>
            <a:endParaRPr lang="en-US" sz="1600" dirty="0">
              <a:latin typeface="Amazon Ember" panose="02000000000000000000" pitchFamily="2" charset="0"/>
              <a:ea typeface="Amazon Ember" panose="02000000000000000000" pitchFamily="2" charset="0"/>
              <a:cs typeface="Amazon Ember" panose="020B0603020204020204" pitchFamily="34" charset="0"/>
            </a:endParaRPr>
          </a:p>
        </p:txBody>
      </p:sp>
      <p:pic>
        <p:nvPicPr>
          <p:cNvPr id="109" name="Graphic 139">
            <a:extLst>
              <a:ext uri="{FF2B5EF4-FFF2-40B4-BE49-F238E27FC236}">
                <a16:creationId xmlns:a16="http://schemas.microsoft.com/office/drawing/2014/main" id="{7D4C8843-9F1E-A948-BBEF-657BDC66B323}"/>
              </a:ext>
            </a:extLst>
          </p:cNvPr>
          <p:cNvPicPr>
            <a:picLocks noChangeAspect="1"/>
          </p:cNvPicPr>
          <p:nvPr/>
        </p:nvPicPr>
        <p:blipFill>
          <a:blip r:embed="rId11"/>
          <a:stretch>
            <a:fillRect/>
          </a:stretch>
        </p:blipFill>
        <p:spPr>
          <a:xfrm>
            <a:off x="5659718" y="2514980"/>
            <a:ext cx="853440" cy="853440"/>
          </a:xfrm>
          <a:prstGeom prst="rect">
            <a:avLst/>
          </a:prstGeom>
        </p:spPr>
      </p:pic>
      <p:sp>
        <p:nvSpPr>
          <p:cNvPr id="110" name="TextBox 109">
            <a:extLst>
              <a:ext uri="{FF2B5EF4-FFF2-40B4-BE49-F238E27FC236}">
                <a16:creationId xmlns:a16="http://schemas.microsoft.com/office/drawing/2014/main" id="{C1F2D3C4-362B-B540-BE24-2FE4EACCC5D8}"/>
              </a:ext>
            </a:extLst>
          </p:cNvPr>
          <p:cNvSpPr txBox="1"/>
          <p:nvPr/>
        </p:nvSpPr>
        <p:spPr>
          <a:xfrm>
            <a:off x="4846621" y="6677374"/>
            <a:ext cx="2479637"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cs typeface="Amazon Ember" panose="020B0603020204020204" pitchFamily="34" charset="0"/>
              </a:rPr>
              <a:t>Amazon CloudSearch</a:t>
            </a:r>
          </a:p>
        </p:txBody>
      </p:sp>
      <p:pic>
        <p:nvPicPr>
          <p:cNvPr id="111" name="Graphic 145">
            <a:extLst>
              <a:ext uri="{FF2B5EF4-FFF2-40B4-BE49-F238E27FC236}">
                <a16:creationId xmlns:a16="http://schemas.microsoft.com/office/drawing/2014/main" id="{FBD4A721-5146-2247-8B56-7312D3163F6B}"/>
              </a:ext>
            </a:extLst>
          </p:cNvPr>
          <p:cNvPicPr>
            <a:picLocks noChangeAspect="1"/>
          </p:cNvPicPr>
          <p:nvPr/>
        </p:nvPicPr>
        <p:blipFill>
          <a:blip r:embed="rId12"/>
          <a:stretch>
            <a:fillRect/>
          </a:stretch>
        </p:blipFill>
        <p:spPr>
          <a:xfrm>
            <a:off x="5659718" y="5773366"/>
            <a:ext cx="853440" cy="853440"/>
          </a:xfrm>
          <a:prstGeom prst="rect">
            <a:avLst/>
          </a:prstGeom>
        </p:spPr>
      </p:pic>
      <p:sp>
        <p:nvSpPr>
          <p:cNvPr id="17" name="TextBox 16"/>
          <p:cNvSpPr txBox="1"/>
          <p:nvPr/>
        </p:nvSpPr>
        <p:spPr>
          <a:xfrm>
            <a:off x="7375362" y="1766246"/>
            <a:ext cx="1720768" cy="707886"/>
          </a:xfrm>
          <a:prstGeom prst="rect">
            <a:avLst/>
          </a:prstGeom>
          <a:noFill/>
        </p:spPr>
        <p:txBody>
          <a:bodyPr wrap="square" rtlCol="0">
            <a:spAutoFit/>
          </a:bodyPr>
          <a:lstStyle/>
          <a:p>
            <a:pPr algn="ctr" defTabSz="731443" rtl="0" fontAlgn="base">
              <a:spcBef>
                <a:spcPct val="0"/>
              </a:spcBef>
              <a:spcAft>
                <a:spcPct val="0"/>
              </a:spcAft>
            </a:pPr>
            <a:r>
              <a:rPr lang="pt-br" sz="2000">
                <a:latin typeface="Amazon Ember" panose="020B0603020204020204" pitchFamily="34" charset="0"/>
                <a:ea typeface="Amazon Ember" panose="020B0603020204020204" pitchFamily="34" charset="0"/>
                <a:cs typeface="Amazon Ember" panose="020B0603020204020204" pitchFamily="34" charset="0"/>
              </a:rPr>
              <a:t>Aplicação</a:t>
            </a:r>
          </a:p>
          <a:p>
            <a:pPr algn="ctr" defTabSz="731443" rtl="0" fontAlgn="base">
              <a:spcBef>
                <a:spcPct val="0"/>
              </a:spcBef>
              <a:spcAft>
                <a:spcPct val="0"/>
              </a:spcAft>
            </a:pPr>
            <a:r>
              <a:rPr lang="pt-br" sz="2000">
                <a:latin typeface="Amazon Ember" panose="020B0603020204020204" pitchFamily="34" charset="0"/>
                <a:ea typeface="Amazon Ember" panose="020B0603020204020204" pitchFamily="34" charset="0"/>
                <a:cs typeface="Amazon Ember" panose="020B0603020204020204" pitchFamily="34" charset="0"/>
              </a:rPr>
              <a:t>Integração</a:t>
            </a:r>
            <a:endParaRPr lang="en-US" sz="2000" dirty="0">
              <a:latin typeface="Amazon Ember" panose="020B0603020204020204"/>
              <a:ea typeface="Amazon Ember" panose="020B0603020204020204" pitchFamily="34" charset="0"/>
              <a:cs typeface="Amazon Ember" panose="020B0603020204020204" pitchFamily="34" charset="0"/>
            </a:endParaRPr>
          </a:p>
        </p:txBody>
      </p:sp>
      <p:sp>
        <p:nvSpPr>
          <p:cNvPr id="77" name="TextBox 76">
            <a:extLst>
              <a:ext uri="{FF2B5EF4-FFF2-40B4-BE49-F238E27FC236}">
                <a16:creationId xmlns:a16="http://schemas.microsoft.com/office/drawing/2014/main" id="{44FB15D1-0924-6747-9CA4-0FF654161035}"/>
              </a:ext>
            </a:extLst>
          </p:cNvPr>
          <p:cNvSpPr txBox="1"/>
          <p:nvPr/>
        </p:nvSpPr>
        <p:spPr>
          <a:xfrm>
            <a:off x="6930200" y="5036567"/>
            <a:ext cx="2661445"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cs typeface="Amazon Ember" panose="020B0603020204020204" pitchFamily="34" charset="0"/>
              </a:rPr>
              <a:t>Amazon Simple</a:t>
            </a:r>
            <a:r>
              <a:rPr lang="en-US" sz="1600" dirty="0">
                <a:latin typeface="Amazon Ember" panose="02000000000000000000" pitchFamily="2" charset="0"/>
                <a:ea typeface="Amazon Ember" panose="02000000000000000000" pitchFamily="2" charset="0"/>
                <a:cs typeface="Amazon Ember" panose="020B0603020204020204" pitchFamily="34" charset="0"/>
              </a:rPr>
              <a:t/>
            </a:r>
            <a:br>
              <a:rPr lang="en-US" sz="1600" dirty="0">
                <a:latin typeface="Amazon Ember" panose="02000000000000000000" pitchFamily="2" charset="0"/>
                <a:ea typeface="Amazon Ember" panose="02000000000000000000" pitchFamily="2" charset="0"/>
                <a:cs typeface="Amazon Ember" panose="020B0603020204020204" pitchFamily="34" charset="0"/>
              </a:rPr>
            </a:br>
            <a:r>
              <a:rPr lang="pt-br" sz="1600">
                <a:latin typeface="Amazon Ember" panose="02000000000000000000" pitchFamily="2" charset="0"/>
                <a:ea typeface="Amazon Ember" panose="02000000000000000000" pitchFamily="2" charset="0"/>
                <a:cs typeface="Amazon Ember" panose="020B0603020204020204" pitchFamily="34" charset="0"/>
              </a:rPr>
              <a:t>Queue Service</a:t>
            </a:r>
          </a:p>
        </p:txBody>
      </p:sp>
      <p:pic>
        <p:nvPicPr>
          <p:cNvPr id="79" name="Graphic 35">
            <a:extLst>
              <a:ext uri="{FF2B5EF4-FFF2-40B4-BE49-F238E27FC236}">
                <a16:creationId xmlns:a16="http://schemas.microsoft.com/office/drawing/2014/main" id="{8DFD010B-BDAB-5A43-A9D5-7D9F6189E4F8}"/>
              </a:ext>
            </a:extLst>
          </p:cNvPr>
          <p:cNvPicPr>
            <a:picLocks noChangeAspect="1"/>
          </p:cNvPicPr>
          <p:nvPr/>
        </p:nvPicPr>
        <p:blipFill>
          <a:blip r:embed="rId13"/>
          <a:stretch>
            <a:fillRect/>
          </a:stretch>
        </p:blipFill>
        <p:spPr>
          <a:xfrm>
            <a:off x="7834199" y="4154660"/>
            <a:ext cx="853440" cy="853440"/>
          </a:xfrm>
          <a:prstGeom prst="rect">
            <a:avLst/>
          </a:prstGeom>
        </p:spPr>
      </p:pic>
      <p:sp>
        <p:nvSpPr>
          <p:cNvPr id="80" name="TextBox 79">
            <a:extLst>
              <a:ext uri="{FF2B5EF4-FFF2-40B4-BE49-F238E27FC236}">
                <a16:creationId xmlns:a16="http://schemas.microsoft.com/office/drawing/2014/main" id="{0E971A31-35A5-5E4E-A8C8-7BD49E05F94E}"/>
              </a:ext>
            </a:extLst>
          </p:cNvPr>
          <p:cNvSpPr txBox="1"/>
          <p:nvPr/>
        </p:nvSpPr>
        <p:spPr>
          <a:xfrm>
            <a:off x="7007403" y="3427542"/>
            <a:ext cx="2507036"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cs typeface="Amazon Ember" panose="020B0603020204020204" pitchFamily="34" charset="0"/>
              </a:rPr>
              <a:t>Amazon Simple Notification Service</a:t>
            </a:r>
          </a:p>
        </p:txBody>
      </p:sp>
      <p:pic>
        <p:nvPicPr>
          <p:cNvPr id="81" name="Graphic 29">
            <a:extLst>
              <a:ext uri="{FF2B5EF4-FFF2-40B4-BE49-F238E27FC236}">
                <a16:creationId xmlns:a16="http://schemas.microsoft.com/office/drawing/2014/main" id="{BD536DD8-1EF3-4F43-9296-1D8FCB86F1F3}"/>
              </a:ext>
            </a:extLst>
          </p:cNvPr>
          <p:cNvPicPr>
            <a:picLocks noChangeAspect="1"/>
          </p:cNvPicPr>
          <p:nvPr/>
        </p:nvPicPr>
        <p:blipFill>
          <a:blip r:embed="rId14"/>
          <a:stretch>
            <a:fillRect/>
          </a:stretch>
        </p:blipFill>
        <p:spPr>
          <a:xfrm>
            <a:off x="7834199" y="2522441"/>
            <a:ext cx="853440" cy="853440"/>
          </a:xfrm>
          <a:prstGeom prst="rect">
            <a:avLst/>
          </a:prstGeom>
        </p:spPr>
      </p:pic>
      <p:sp>
        <p:nvSpPr>
          <p:cNvPr id="86" name="TextBox 85">
            <a:extLst>
              <a:ext uri="{FF2B5EF4-FFF2-40B4-BE49-F238E27FC236}">
                <a16:creationId xmlns:a16="http://schemas.microsoft.com/office/drawing/2014/main" id="{08F7870B-8231-0A4E-86DF-485C5555F253}"/>
              </a:ext>
            </a:extLst>
          </p:cNvPr>
          <p:cNvSpPr txBox="1"/>
          <p:nvPr/>
        </p:nvSpPr>
        <p:spPr>
          <a:xfrm>
            <a:off x="6930200" y="6677374"/>
            <a:ext cx="2661445" cy="584775"/>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cs typeface="Amazon Ember" panose="020B0603020204020204" pitchFamily="34" charset="0"/>
              </a:rPr>
              <a:t>AWS Step</a:t>
            </a:r>
          </a:p>
          <a:p>
            <a:pPr algn="ctr" rtl="0"/>
            <a:r>
              <a:rPr lang="pt-br" sz="1600">
                <a:latin typeface="Amazon Ember" panose="02000000000000000000" pitchFamily="2" charset="0"/>
                <a:ea typeface="Amazon Ember" panose="02000000000000000000" pitchFamily="2" charset="0"/>
                <a:cs typeface="Amazon Ember" panose="020B0603020204020204" pitchFamily="34" charset="0"/>
              </a:rPr>
              <a:t>Functions</a:t>
            </a:r>
          </a:p>
        </p:txBody>
      </p:sp>
      <p:pic>
        <p:nvPicPr>
          <p:cNvPr id="94" name="Graphic 9">
            <a:extLst>
              <a:ext uri="{FF2B5EF4-FFF2-40B4-BE49-F238E27FC236}">
                <a16:creationId xmlns:a16="http://schemas.microsoft.com/office/drawing/2014/main" id="{DFB3028D-5AAE-9F4E-A02A-1F370350EE5F}"/>
              </a:ext>
            </a:extLst>
          </p:cNvPr>
          <p:cNvPicPr>
            <a:picLocks noChangeAspect="1"/>
          </p:cNvPicPr>
          <p:nvPr/>
        </p:nvPicPr>
        <p:blipFill>
          <a:blip r:embed="rId15"/>
          <a:stretch>
            <a:fillRect/>
          </a:stretch>
        </p:blipFill>
        <p:spPr>
          <a:xfrm>
            <a:off x="7834199" y="5773366"/>
            <a:ext cx="853440" cy="853440"/>
          </a:xfrm>
          <a:prstGeom prst="rect">
            <a:avLst/>
          </a:prstGeom>
        </p:spPr>
      </p:pic>
      <p:sp>
        <p:nvSpPr>
          <p:cNvPr id="18" name="TextBox 17"/>
          <p:cNvSpPr txBox="1"/>
          <p:nvPr/>
        </p:nvSpPr>
        <p:spPr>
          <a:xfrm>
            <a:off x="9441410" y="1805647"/>
            <a:ext cx="2239928" cy="400110"/>
          </a:xfrm>
          <a:prstGeom prst="rect">
            <a:avLst/>
          </a:prstGeom>
          <a:noFill/>
        </p:spPr>
        <p:txBody>
          <a:bodyPr wrap="square" rtlCol="0">
            <a:spAutoFit/>
          </a:bodyPr>
          <a:lstStyle/>
          <a:p>
            <a:pPr algn="ctr" defTabSz="731443" rtl="0" fontAlgn="base">
              <a:spcBef>
                <a:spcPct val="0"/>
              </a:spcBef>
              <a:spcAft>
                <a:spcPct val="0"/>
              </a:spcAft>
            </a:pPr>
            <a:r>
              <a:rPr lang="pt-br" sz="2000">
                <a:latin typeface="Amazon Ember" panose="020B0603020204020204" pitchFamily="34" charset="0"/>
                <a:ea typeface="Amazon Ember" panose="020B0603020204020204" pitchFamily="34" charset="0"/>
                <a:cs typeface="Amazon Ember" panose="020B0603020204020204" pitchFamily="34" charset="0"/>
              </a:rPr>
              <a:t>Ferramentas do desenvolvedor</a:t>
            </a:r>
          </a:p>
        </p:txBody>
      </p:sp>
      <p:sp>
        <p:nvSpPr>
          <p:cNvPr id="95" name="TextBox 94">
            <a:extLst>
              <a:ext uri="{FF2B5EF4-FFF2-40B4-BE49-F238E27FC236}">
                <a16:creationId xmlns:a16="http://schemas.microsoft.com/office/drawing/2014/main" id="{4D7588B6-B6DD-7C48-AC8F-C4C953C132E4}"/>
              </a:ext>
            </a:extLst>
          </p:cNvPr>
          <p:cNvSpPr txBox="1"/>
          <p:nvPr/>
        </p:nvSpPr>
        <p:spPr>
          <a:xfrm>
            <a:off x="9244334" y="3450063"/>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CodeCommit</a:t>
            </a:r>
          </a:p>
        </p:txBody>
      </p:sp>
      <p:pic>
        <p:nvPicPr>
          <p:cNvPr id="96" name="Graphic 59">
            <a:extLst>
              <a:ext uri="{FF2B5EF4-FFF2-40B4-BE49-F238E27FC236}">
                <a16:creationId xmlns:a16="http://schemas.microsoft.com/office/drawing/2014/main" id="{A74C78CE-D960-5440-B08A-9E2788599A2B}"/>
              </a:ext>
            </a:extLst>
          </p:cNvPr>
          <p:cNvPicPr>
            <a:picLocks noChangeAspect="1"/>
          </p:cNvPicPr>
          <p:nvPr/>
        </p:nvPicPr>
        <p:blipFill>
          <a:blip r:embed="rId16"/>
          <a:stretch>
            <a:fillRect/>
          </a:stretch>
        </p:blipFill>
        <p:spPr>
          <a:xfrm>
            <a:off x="10198757" y="2544965"/>
            <a:ext cx="853440" cy="853440"/>
          </a:xfrm>
          <a:prstGeom prst="rect">
            <a:avLst/>
          </a:prstGeom>
        </p:spPr>
      </p:pic>
      <p:sp>
        <p:nvSpPr>
          <p:cNvPr id="97" name="TextBox 96">
            <a:extLst>
              <a:ext uri="{FF2B5EF4-FFF2-40B4-BE49-F238E27FC236}">
                <a16:creationId xmlns:a16="http://schemas.microsoft.com/office/drawing/2014/main" id="{6E93D551-C518-5848-84A4-AF422C7B0E9E}"/>
              </a:ext>
            </a:extLst>
          </p:cNvPr>
          <p:cNvSpPr txBox="1"/>
          <p:nvPr/>
        </p:nvSpPr>
        <p:spPr>
          <a:xfrm>
            <a:off x="9221581" y="5036567"/>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CodeBuild</a:t>
            </a:r>
          </a:p>
        </p:txBody>
      </p:sp>
      <p:pic>
        <p:nvPicPr>
          <p:cNvPr id="114" name="Graphic 57">
            <a:extLst>
              <a:ext uri="{FF2B5EF4-FFF2-40B4-BE49-F238E27FC236}">
                <a16:creationId xmlns:a16="http://schemas.microsoft.com/office/drawing/2014/main" id="{636A44BC-70C0-1F41-AC2D-AD27FDA9DED4}"/>
              </a:ext>
            </a:extLst>
          </p:cNvPr>
          <p:cNvPicPr>
            <a:picLocks noChangeAspect="1"/>
          </p:cNvPicPr>
          <p:nvPr/>
        </p:nvPicPr>
        <p:blipFill>
          <a:blip r:embed="rId17"/>
          <a:stretch>
            <a:fillRect/>
          </a:stretch>
        </p:blipFill>
        <p:spPr>
          <a:xfrm>
            <a:off x="10198757" y="4154660"/>
            <a:ext cx="853440" cy="853440"/>
          </a:xfrm>
          <a:prstGeom prst="rect">
            <a:avLst/>
          </a:prstGeom>
        </p:spPr>
      </p:pic>
      <p:sp>
        <p:nvSpPr>
          <p:cNvPr id="115" name="TextBox 114">
            <a:extLst>
              <a:ext uri="{FF2B5EF4-FFF2-40B4-BE49-F238E27FC236}">
                <a16:creationId xmlns:a16="http://schemas.microsoft.com/office/drawing/2014/main" id="{7AA74C06-F5EB-CB4A-8284-3046C0F20A49}"/>
              </a:ext>
            </a:extLst>
          </p:cNvPr>
          <p:cNvSpPr txBox="1"/>
          <p:nvPr/>
        </p:nvSpPr>
        <p:spPr>
          <a:xfrm>
            <a:off x="9173642" y="6677374"/>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CodeDeploy</a:t>
            </a:r>
          </a:p>
        </p:txBody>
      </p:sp>
      <p:pic>
        <p:nvPicPr>
          <p:cNvPr id="116" name="Graphic 23">
            <a:extLst>
              <a:ext uri="{FF2B5EF4-FFF2-40B4-BE49-F238E27FC236}">
                <a16:creationId xmlns:a16="http://schemas.microsoft.com/office/drawing/2014/main" id="{69F8A00D-47C2-C344-B3A8-74FB0F8A2323}"/>
              </a:ext>
            </a:extLst>
          </p:cNvPr>
          <p:cNvPicPr>
            <a:picLocks noChangeAspect="1"/>
          </p:cNvPicPr>
          <p:nvPr/>
        </p:nvPicPr>
        <p:blipFill>
          <a:blip r:embed="rId18"/>
          <a:stretch>
            <a:fillRect/>
          </a:stretch>
        </p:blipFill>
        <p:spPr>
          <a:xfrm>
            <a:off x="10198757" y="5773366"/>
            <a:ext cx="853440" cy="853440"/>
          </a:xfrm>
          <a:prstGeom prst="rect">
            <a:avLst/>
          </a:prstGeom>
        </p:spPr>
      </p:pic>
      <p:sp>
        <p:nvSpPr>
          <p:cNvPr id="19" name="TextBox 18"/>
          <p:cNvSpPr txBox="1"/>
          <p:nvPr/>
        </p:nvSpPr>
        <p:spPr>
          <a:xfrm>
            <a:off x="11987692" y="1805647"/>
            <a:ext cx="2210772" cy="707886"/>
          </a:xfrm>
          <a:prstGeom prst="rect">
            <a:avLst/>
          </a:prstGeom>
          <a:noFill/>
        </p:spPr>
        <p:txBody>
          <a:bodyPr wrap="square" rtlCol="0">
            <a:spAutoFit/>
          </a:bodyPr>
          <a:lstStyle/>
          <a:p>
            <a:pPr algn="ctr" defTabSz="731443" rtl="0" fontAlgn="base">
              <a:spcBef>
                <a:spcPct val="0"/>
              </a:spcBef>
              <a:spcAft>
                <a:spcPct val="0"/>
              </a:spcAft>
            </a:pPr>
            <a:r>
              <a:rPr lang="pt-br" sz="2000" dirty="0">
                <a:latin typeface="Amazon Ember" panose="020B0603020204020204" pitchFamily="34" charset="0"/>
                <a:ea typeface="Amazon Ember" panose="020B0603020204020204" pitchFamily="34" charset="0"/>
                <a:cs typeface="Amazon Ember" panose="020B0603020204020204" pitchFamily="34" charset="0"/>
              </a:rPr>
              <a:t>Serviços </a:t>
            </a:r>
            <a:br>
              <a:rPr lang="pt-br" sz="2000" dirty="0">
                <a:latin typeface="Amazon Ember" panose="020B0603020204020204" pitchFamily="34" charset="0"/>
                <a:ea typeface="Amazon Ember" panose="020B0603020204020204" pitchFamily="34" charset="0"/>
                <a:cs typeface="Amazon Ember" panose="020B0603020204020204" pitchFamily="34" charset="0"/>
              </a:rPr>
            </a:br>
            <a:r>
              <a:rPr lang="pt-br" sz="2000" dirty="0">
                <a:latin typeface="Amazon Ember" panose="020B0603020204020204" pitchFamily="34" charset="0"/>
                <a:ea typeface="Amazon Ember" panose="020B0603020204020204" pitchFamily="34" charset="0"/>
                <a:cs typeface="Amazon Ember" panose="020B0603020204020204" pitchFamily="34" charset="0"/>
              </a:rPr>
              <a:t>móveis</a:t>
            </a:r>
            <a:endParaRPr lang="en-US" sz="2000" dirty="0">
              <a:latin typeface="Amazon Ember" panose="020B0603020204020204"/>
              <a:ea typeface="Amazon Ember" panose="020B0603020204020204" pitchFamily="34" charset="0"/>
              <a:cs typeface="Amazon Ember" panose="020B0603020204020204" pitchFamily="34" charset="0"/>
            </a:endParaRPr>
          </a:p>
        </p:txBody>
      </p:sp>
      <p:sp>
        <p:nvSpPr>
          <p:cNvPr id="117" name="TextBox 116">
            <a:extLst>
              <a:ext uri="{FF2B5EF4-FFF2-40B4-BE49-F238E27FC236}">
                <a16:creationId xmlns:a16="http://schemas.microsoft.com/office/drawing/2014/main" id="{86133E79-0152-0E4F-9C24-D4866799B0F2}"/>
              </a:ext>
            </a:extLst>
          </p:cNvPr>
          <p:cNvSpPr txBox="1"/>
          <p:nvPr/>
        </p:nvSpPr>
        <p:spPr>
          <a:xfrm>
            <a:off x="11711935" y="3450063"/>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118" name="Graphic 21">
            <a:extLst>
              <a:ext uri="{FF2B5EF4-FFF2-40B4-BE49-F238E27FC236}">
                <a16:creationId xmlns:a16="http://schemas.microsoft.com/office/drawing/2014/main" id="{AF209CD9-C81E-264C-8291-AE0A1DD85F1C}"/>
              </a:ext>
            </a:extLst>
          </p:cNvPr>
          <p:cNvPicPr>
            <a:picLocks noChangeAspect="1"/>
          </p:cNvPicPr>
          <p:nvPr/>
        </p:nvPicPr>
        <p:blipFill>
          <a:blip r:embed="rId19"/>
          <a:stretch>
            <a:fillRect/>
          </a:stretch>
        </p:blipFill>
        <p:spPr>
          <a:xfrm>
            <a:off x="12666358" y="2544965"/>
            <a:ext cx="853440" cy="853440"/>
          </a:xfrm>
          <a:prstGeom prst="rect">
            <a:avLst/>
          </a:prstGeom>
        </p:spPr>
      </p:pic>
      <p:sp>
        <p:nvSpPr>
          <p:cNvPr id="119" name="TextBox 118">
            <a:extLst>
              <a:ext uri="{FF2B5EF4-FFF2-40B4-BE49-F238E27FC236}">
                <a16:creationId xmlns:a16="http://schemas.microsoft.com/office/drawing/2014/main" id="{396F25D3-DA1D-C84F-A5BE-7979DECFB17F}"/>
              </a:ext>
            </a:extLst>
          </p:cNvPr>
          <p:cNvSpPr txBox="1"/>
          <p:nvPr/>
        </p:nvSpPr>
        <p:spPr>
          <a:xfrm>
            <a:off x="11711935" y="5036567"/>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API Gateway</a:t>
            </a:r>
          </a:p>
        </p:txBody>
      </p:sp>
      <p:pic>
        <p:nvPicPr>
          <p:cNvPr id="120" name="Graphic 16">
            <a:extLst>
              <a:ext uri="{FF2B5EF4-FFF2-40B4-BE49-F238E27FC236}">
                <a16:creationId xmlns:a16="http://schemas.microsoft.com/office/drawing/2014/main" id="{A5220F94-1E30-2946-9A46-D4628BA89C1B}"/>
              </a:ext>
            </a:extLst>
          </p:cNvPr>
          <p:cNvPicPr>
            <a:picLocks noChangeAspect="1"/>
          </p:cNvPicPr>
          <p:nvPr/>
        </p:nvPicPr>
        <p:blipFill>
          <a:blip r:embed="rId20"/>
          <a:stretch>
            <a:fillRect/>
          </a:stretch>
        </p:blipFill>
        <p:spPr>
          <a:xfrm>
            <a:off x="12666358" y="4154660"/>
            <a:ext cx="853440" cy="853440"/>
          </a:xfrm>
          <a:prstGeom prst="rect">
            <a:avLst/>
          </a:prstGeom>
        </p:spPr>
      </p:pic>
      <p:sp>
        <p:nvSpPr>
          <p:cNvPr id="121" name="TextBox 120">
            <a:extLst>
              <a:ext uri="{FF2B5EF4-FFF2-40B4-BE49-F238E27FC236}">
                <a16:creationId xmlns:a16="http://schemas.microsoft.com/office/drawing/2014/main" id="{65D9C450-7170-3141-999A-FF01B26FD0C2}"/>
              </a:ext>
            </a:extLst>
          </p:cNvPr>
          <p:cNvSpPr txBox="1"/>
          <p:nvPr/>
        </p:nvSpPr>
        <p:spPr>
          <a:xfrm>
            <a:off x="11711935" y="6677374"/>
            <a:ext cx="27622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Pinpoint</a:t>
            </a:r>
          </a:p>
        </p:txBody>
      </p:sp>
      <p:pic>
        <p:nvPicPr>
          <p:cNvPr id="122" name="Graphic 20">
            <a:extLst>
              <a:ext uri="{FF2B5EF4-FFF2-40B4-BE49-F238E27FC236}">
                <a16:creationId xmlns:a16="http://schemas.microsoft.com/office/drawing/2014/main" id="{1D9F00D3-9216-7C41-9471-C0809FC3C2B4}"/>
              </a:ext>
            </a:extLst>
          </p:cNvPr>
          <p:cNvPicPr>
            <a:picLocks noChangeAspect="1"/>
          </p:cNvPicPr>
          <p:nvPr/>
        </p:nvPicPr>
        <p:blipFill>
          <a:blip r:embed="rId21"/>
          <a:stretch>
            <a:fillRect/>
          </a:stretch>
        </p:blipFill>
        <p:spPr>
          <a:xfrm>
            <a:off x="12666358" y="5773366"/>
            <a:ext cx="853440" cy="853440"/>
          </a:xfrm>
          <a:prstGeom prst="rect">
            <a:avLst/>
          </a:prstGeom>
        </p:spPr>
      </p:pic>
      <p:sp>
        <p:nvSpPr>
          <p:cNvPr id="125" name="TextBox 124"/>
          <p:cNvSpPr txBox="1"/>
          <p:nvPr/>
        </p:nvSpPr>
        <p:spPr>
          <a:xfrm rot="16200000">
            <a:off x="-1694342" y="4502401"/>
            <a:ext cx="4067095" cy="535531"/>
          </a:xfrm>
          <a:prstGeom prst="rect">
            <a:avLst/>
          </a:prstGeom>
          <a:noFill/>
        </p:spPr>
        <p:txBody>
          <a:bodyPr wrap="square" rtlCol="0">
            <a:spAutoFit/>
          </a:bodyPr>
          <a:lstStyle/>
          <a:p>
            <a:pPr algn="ctr" defTabSz="731443" rtl="0" fontAlgn="base">
              <a:spcBef>
                <a:spcPct val="0"/>
              </a:spcBef>
              <a:spcAft>
                <a:spcPct val="0"/>
              </a:spcAft>
            </a:pPr>
            <a:r>
              <a:rPr lang="pt-br" sz="2880" dirty="0">
                <a:latin typeface="Amazon Ember" panose="020B0603020204020204" pitchFamily="34" charset="0"/>
                <a:ea typeface="Amazon Ember" panose="020B0603020204020204" pitchFamily="34" charset="0"/>
                <a:cs typeface="Amazon Ember" panose="020B0603020204020204" pitchFamily="34" charset="0"/>
              </a:rPr>
              <a:t>Platform </a:t>
            </a:r>
            <a:r>
              <a:rPr lang="pt-br" sz="2880" dirty="0" err="1">
                <a:latin typeface="Amazon Ember" panose="020B0603020204020204" pitchFamily="34" charset="0"/>
                <a:ea typeface="Amazon Ember" panose="020B0603020204020204" pitchFamily="34" charset="0"/>
                <a:cs typeface="Amazon Ember" panose="020B0603020204020204" pitchFamily="34" charset="0"/>
              </a:rPr>
              <a:t>services</a:t>
            </a:r>
            <a:endParaRPr lang="pt-br" sz="288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7" name="TextBox 126"/>
          <p:cNvSpPr txBox="1"/>
          <p:nvPr/>
        </p:nvSpPr>
        <p:spPr>
          <a:xfrm>
            <a:off x="4175901" y="1343529"/>
            <a:ext cx="6278605" cy="461665"/>
          </a:xfrm>
          <a:prstGeom prst="rect">
            <a:avLst/>
          </a:prstGeom>
          <a:noFill/>
          <a:ln>
            <a:noFill/>
          </a:ln>
        </p:spPr>
        <p:txBody>
          <a:bodyPr wrap="square" rtlCol="0">
            <a:spAutoFit/>
          </a:bodyPr>
          <a:lstStyle/>
          <a:p>
            <a:pPr algn="ctr" defTabSz="731443" rtl="0" fontAlgn="base">
              <a:spcBef>
                <a:spcPct val="0"/>
              </a:spcBef>
              <a:spcAft>
                <a:spcPct val="0"/>
              </a:spcAft>
            </a:pPr>
            <a:r>
              <a:rPr lang="pt-br" sz="2400">
                <a:latin typeface="Amazon Ember" panose="020B0603020204020204" pitchFamily="34" charset="0"/>
                <a:ea typeface="Amazon Ember" panose="020B0603020204020204" pitchFamily="34" charset="0"/>
                <a:cs typeface="Amazon Ember" panose="020B0603020204020204" pitchFamily="34" charset="0"/>
              </a:rPr>
              <a:t>Console de Gerenciamento da AWS</a:t>
            </a:r>
          </a:p>
        </p:txBody>
      </p:sp>
    </p:spTree>
    <p:custDataLst>
      <p:tags r:id="rId1"/>
    </p:custDataLst>
    <p:extLst>
      <p:ext uri="{BB962C8B-B14F-4D97-AF65-F5344CB8AC3E}">
        <p14:creationId xmlns:p14="http://schemas.microsoft.com/office/powerpoint/2010/main" val="289820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t>Cenários de Nuvem</a:t>
            </a:r>
          </a:p>
        </p:txBody>
      </p:sp>
    </p:spTree>
    <p:custDataLst>
      <p:tags r:id="rId1"/>
    </p:custDataLst>
    <p:extLst>
      <p:ext uri="{BB962C8B-B14F-4D97-AF65-F5344CB8AC3E}">
        <p14:creationId xmlns:p14="http://schemas.microsoft.com/office/powerpoint/2010/main" val="335290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lstStyle/>
          <a:p>
            <a:pPr rtl="0"/>
            <a:r>
              <a:rPr lang="pt-br" sz="4000"/>
              <a:t>Modelos de implantação de nuvem</a:t>
            </a:r>
          </a:p>
        </p:txBody>
      </p:sp>
      <p:sp>
        <p:nvSpPr>
          <p:cNvPr id="9" name="Content Placeholder 2"/>
          <p:cNvSpPr txBox="1">
            <a:spLocks/>
          </p:cNvSpPr>
          <p:nvPr/>
        </p:nvSpPr>
        <p:spPr>
          <a:xfrm>
            <a:off x="2208279" y="5620545"/>
            <a:ext cx="3385890" cy="752419"/>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080" lvl="1" indent="0" algn="ctr" rtl="0">
              <a:buNone/>
            </a:pPr>
            <a:r>
              <a:rPr lang="pt-br" sz="3200">
                <a:latin typeface="Amazon Ember" panose="020B0603020204020204" pitchFamily="34" charset="0"/>
                <a:ea typeface="Amazon Ember" panose="020B0603020204020204" pitchFamily="34" charset="0"/>
                <a:cs typeface="Amazon Ember" panose="020B0603020204020204" pitchFamily="34" charset="0"/>
              </a:rPr>
              <a:t>Adoção integral da </a:t>
            </a:r>
            <a:r>
              <a:rPr lang="pt-br" sz="3200">
                <a:solidFill>
                  <a:srgbClr val="000000"/>
                </a:solidFill>
                <a:latin typeface="Amazon Ember" panose="020B0603020204020204" pitchFamily="34" charset="0"/>
                <a:ea typeface="Amazon Ember" panose="020B0603020204020204" pitchFamily="34" charset="0"/>
                <a:cs typeface="Amazon Ember" panose="020B0603020204020204" pitchFamily="34" charset="0"/>
              </a:rPr>
              <a:t>nuvem</a:t>
            </a:r>
            <a:endParaRPr lang="en-US" sz="3200" dirty="0">
              <a:solidFill>
                <a:srgbClr val="000000"/>
              </a:solidFill>
              <a:latin typeface="Amazon Ember" panose="020B0603020204020204"/>
              <a:ea typeface="Amazon Ember" panose="020B0603020204020204" pitchFamily="34" charset="0"/>
              <a:cs typeface="Amazon Ember" panose="020B0603020204020204" pitchFamily="34" charset="0"/>
            </a:endParaRPr>
          </a:p>
        </p:txBody>
      </p:sp>
      <p:sp>
        <p:nvSpPr>
          <p:cNvPr id="10" name="Content Placeholder 2"/>
          <p:cNvSpPr txBox="1">
            <a:spLocks/>
          </p:cNvSpPr>
          <p:nvPr/>
        </p:nvSpPr>
        <p:spPr>
          <a:xfrm>
            <a:off x="8707358" y="5620545"/>
            <a:ext cx="2211354" cy="654883"/>
          </a:xfrm>
          <a:prstGeom prst="rect">
            <a:avLst/>
          </a:prstGeom>
        </p:spPr>
        <p:txBody>
          <a:bodyPr vert="horz" lIns="146304" tIns="73152" rIns="146304" bIns="73152" rtlCol="0">
            <a:noAutofit/>
          </a:bodyPr>
          <a:lstStyle>
            <a:defPPr>
              <a:defRPr lang="en-US"/>
            </a:defPPr>
            <a:lvl1pPr indent="0" defTabSz="457200">
              <a:spcBef>
                <a:spcPct val="20000"/>
              </a:spcBef>
              <a:buFontTx/>
              <a:buNone/>
              <a:defRPr sz="2400" b="0" i="0">
                <a:latin typeface="Arial"/>
                <a:cs typeface="Arial"/>
              </a:defRPr>
            </a:lvl1pPr>
            <a:lvl2pPr marL="4233" lvl="1" indent="0" algn="ctr" defTabSz="457200">
              <a:spcBef>
                <a:spcPct val="20000"/>
              </a:spcBef>
              <a:buClr>
                <a:schemeClr val="accent1"/>
              </a:buClr>
              <a:buSzPct val="125000"/>
              <a:buFontTx/>
              <a:buNone/>
              <a:defRPr sz="2667" b="1" i="0">
                <a:latin typeface="Amazon Ember" panose="020B0603020204020204" pitchFamily="34" charset="0"/>
                <a:ea typeface="Amazon Ember" panose="020B0603020204020204" pitchFamily="34" charset="0"/>
                <a:cs typeface="Amazon Ember" panose="020B0603020204020204" pitchFamily="34" charset="0"/>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1" rtl="0"/>
            <a:r>
              <a:rPr lang="pt-br" sz="3200" b="0"/>
              <a:t>Híbrido</a:t>
            </a:r>
            <a:endParaRPr lang="en-US" sz="3200" dirty="0"/>
          </a:p>
        </p:txBody>
      </p:sp>
      <p:pic>
        <p:nvPicPr>
          <p:cNvPr id="9218" name="Picture 2" descr="Cloud Compu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0233" y="2355039"/>
            <a:ext cx="4098210" cy="32655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25657" r="25555"/>
          <a:stretch/>
        </p:blipFill>
        <p:spPr>
          <a:xfrm>
            <a:off x="7673264" y="2698551"/>
            <a:ext cx="4279539" cy="2795988"/>
          </a:xfrm>
          <a:prstGeom prst="rect">
            <a:avLst/>
          </a:prstGeom>
        </p:spPr>
      </p:pic>
    </p:spTree>
    <p:custDataLst>
      <p:tags r:id="rId1"/>
    </p:custDataLst>
    <p:extLst>
      <p:ext uri="{BB962C8B-B14F-4D97-AF65-F5344CB8AC3E}">
        <p14:creationId xmlns:p14="http://schemas.microsoft.com/office/powerpoint/2010/main" val="68041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38151"/>
            <a:ext cx="9479280" cy="568943"/>
          </a:xfrm>
        </p:spPr>
        <p:txBody>
          <a:bodyPr rtlCol="0"/>
          <a:lstStyle/>
          <a:p>
            <a:pPr rtl="0"/>
            <a:r>
              <a:rPr lang="pt-br" sz="4000" dirty="0"/>
              <a:t>Exemplo de migração (</a:t>
            </a:r>
            <a:r>
              <a:rPr lang="pt-br" sz="4000" dirty="0" err="1"/>
              <a:t>lift</a:t>
            </a:r>
            <a:r>
              <a:rPr lang="pt-br" sz="4000" dirty="0"/>
              <a:t> </a:t>
            </a:r>
            <a:r>
              <a:rPr lang="pt-br" sz="4000" dirty="0" err="1"/>
              <a:t>and</a:t>
            </a:r>
            <a:r>
              <a:rPr lang="pt-br" sz="4000" dirty="0"/>
              <a:t> shift): adoção integral</a:t>
            </a:r>
          </a:p>
        </p:txBody>
      </p:sp>
      <p:grpSp>
        <p:nvGrpSpPr>
          <p:cNvPr id="4" name="Group 3"/>
          <p:cNvGrpSpPr/>
          <p:nvPr/>
        </p:nvGrpSpPr>
        <p:grpSpPr>
          <a:xfrm>
            <a:off x="3304823" y="1557737"/>
            <a:ext cx="8020759" cy="5940343"/>
            <a:chOff x="2633634" y="1369234"/>
            <a:chExt cx="6683966" cy="4950286"/>
          </a:xfrm>
        </p:grpSpPr>
        <p:cxnSp>
          <p:nvCxnSpPr>
            <p:cNvPr id="16" name="Straight Arrow Connector 15"/>
            <p:cNvCxnSpPr/>
            <p:nvPr/>
          </p:nvCxnSpPr>
          <p:spPr>
            <a:xfrm>
              <a:off x="5975617" y="2264001"/>
              <a:ext cx="0" cy="911974"/>
            </a:xfrm>
            <a:prstGeom prst="straightConnector1">
              <a:avLst/>
            </a:prstGeom>
            <a:ln>
              <a:solidFill>
                <a:schemeClr val="accent1"/>
              </a:solidFill>
              <a:headEnd type="arrow" w="med" len="sm"/>
              <a:tailEnd type="arrow" w="med" len="sm"/>
            </a:ln>
          </p:spPr>
          <p:style>
            <a:lnRef idx="2">
              <a:schemeClr val="accent2"/>
            </a:lnRef>
            <a:fillRef idx="0">
              <a:schemeClr val="accent2"/>
            </a:fillRef>
            <a:effectRef idx="1">
              <a:schemeClr val="accent2"/>
            </a:effectRef>
            <a:fontRef idx="minor">
              <a:schemeClr val="tx1"/>
            </a:fontRef>
          </p:style>
        </p:cxnSp>
        <p:sp>
          <p:nvSpPr>
            <p:cNvPr id="18" name="Rectangle 17">
              <a:extLst>
                <a:ext uri="{FF2B5EF4-FFF2-40B4-BE49-F238E27FC236}">
                  <a16:creationId xmlns:a16="http://schemas.microsoft.com/office/drawing/2014/main" id="{CE7F7081-419C-2E4F-A999-2923C4338FC0}"/>
                </a:ext>
              </a:extLst>
            </p:cNvPr>
            <p:cNvSpPr/>
            <p:nvPr/>
          </p:nvSpPr>
          <p:spPr>
            <a:xfrm>
              <a:off x="2633634" y="2752382"/>
              <a:ext cx="6683966" cy="35671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algn="l" rtl="0"/>
              <a:r>
                <a:rPr lang="pt-br" sz="1600">
                  <a:solidFill>
                    <a:schemeClr val="tx1"/>
                  </a:solidFill>
                </a:rPr>
                <a:t>Nuvem AWS</a:t>
              </a:r>
            </a:p>
          </p:txBody>
        </p:sp>
        <p:sp>
          <p:nvSpPr>
            <p:cNvPr id="21" name="TextBox 31"/>
            <p:cNvSpPr txBox="1">
              <a:spLocks noChangeArrowheads="1"/>
            </p:cNvSpPr>
            <p:nvPr/>
          </p:nvSpPr>
          <p:spPr bwMode="auto">
            <a:xfrm>
              <a:off x="4099696" y="5603432"/>
              <a:ext cx="3751843" cy="307777"/>
            </a:xfrm>
            <a:prstGeom prst="rect">
              <a:avLst/>
            </a:prstGeom>
            <a:noFill/>
            <a:ln w="9525">
              <a:noFill/>
              <a:miter lim="800000"/>
              <a:headEnd/>
              <a:tailEnd/>
            </a:ln>
          </p:spPr>
          <p:txBody>
            <a:bodyPr wrap="square" rtlCol="0">
              <a:spAutoFit/>
            </a:bodyPr>
            <a:lstStyle/>
            <a:p>
              <a:pPr algn="ctr" rtl="0"/>
              <a:r>
                <a:rPr lang="pt-br">
                  <a:ea typeface="Amazon Ember" panose="020B0603020204020204" pitchFamily="34" charset="0"/>
                  <a:cs typeface="Amazon Ember" panose="020B0603020204020204" pitchFamily="34" charset="0"/>
                </a:rPr>
                <a:t>Aplicação monolítica</a:t>
              </a:r>
            </a:p>
          </p:txBody>
        </p:sp>
        <p:grpSp>
          <p:nvGrpSpPr>
            <p:cNvPr id="22" name="Group 21"/>
            <p:cNvGrpSpPr/>
            <p:nvPr/>
          </p:nvGrpSpPr>
          <p:grpSpPr>
            <a:xfrm>
              <a:off x="2769039" y="3258717"/>
              <a:ext cx="6413157" cy="2934753"/>
              <a:chOff x="4164227" y="3058274"/>
              <a:chExt cx="6413157" cy="2934753"/>
            </a:xfrm>
          </p:grpSpPr>
          <p:grpSp>
            <p:nvGrpSpPr>
              <p:cNvPr id="23" name="Group 22"/>
              <p:cNvGrpSpPr/>
              <p:nvPr/>
            </p:nvGrpSpPr>
            <p:grpSpPr>
              <a:xfrm>
                <a:off x="4164227" y="3058274"/>
                <a:ext cx="6413157" cy="2934753"/>
                <a:chOff x="4164227" y="3058274"/>
                <a:chExt cx="6413157" cy="2934753"/>
              </a:xfrm>
            </p:grpSpPr>
            <p:sp>
              <p:nvSpPr>
                <p:cNvPr id="34" name="Rectangle 33">
                  <a:extLst>
                    <a:ext uri="{FF2B5EF4-FFF2-40B4-BE49-F238E27FC236}">
                      <a16:creationId xmlns:a16="http://schemas.microsoft.com/office/drawing/2014/main" id="{383D9547-D6A1-E945-BD04-01A514A70167}"/>
                    </a:ext>
                  </a:extLst>
                </p:cNvPr>
                <p:cNvSpPr/>
                <p:nvPr/>
              </p:nvSpPr>
              <p:spPr>
                <a:xfrm>
                  <a:off x="4164227" y="3058274"/>
                  <a:ext cx="6413157" cy="2934753"/>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algn="l" rtl="0"/>
                  <a:endParaRPr lang="en-US" sz="1600" dirty="0">
                    <a:solidFill>
                      <a:srgbClr val="8FA7C4"/>
                    </a:solidFill>
                  </a:endParaRPr>
                </a:p>
              </p:txBody>
            </p:sp>
            <p:pic>
              <p:nvPicPr>
                <p:cNvPr id="35" name="Graphic 73">
                  <a:extLst>
                    <a:ext uri="{FF2B5EF4-FFF2-40B4-BE49-F238E27FC236}">
                      <a16:creationId xmlns:a16="http://schemas.microsoft.com/office/drawing/2014/main" id="{9BC5DBAB-4752-CC4A-887F-305EB06927A9}"/>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64227" y="3058274"/>
                  <a:ext cx="330200" cy="330200"/>
                </a:xfrm>
                <a:prstGeom prst="rect">
                  <a:avLst/>
                </a:prstGeom>
              </p:spPr>
            </p:pic>
          </p:grpSp>
          <p:grpSp>
            <p:nvGrpSpPr>
              <p:cNvPr id="24" name="Group 23"/>
              <p:cNvGrpSpPr/>
              <p:nvPr/>
            </p:nvGrpSpPr>
            <p:grpSpPr>
              <a:xfrm>
                <a:off x="4285406" y="4084105"/>
                <a:ext cx="6143699" cy="1164854"/>
                <a:chOff x="4285406" y="4084105"/>
                <a:chExt cx="6143699" cy="1164854"/>
              </a:xfrm>
            </p:grpSpPr>
            <p:grpSp>
              <p:nvGrpSpPr>
                <p:cNvPr id="25" name="Group 24"/>
                <p:cNvGrpSpPr/>
                <p:nvPr/>
              </p:nvGrpSpPr>
              <p:grpSpPr>
                <a:xfrm>
                  <a:off x="4285406" y="4105959"/>
                  <a:ext cx="2075935" cy="1143000"/>
                  <a:chOff x="4285406" y="4105959"/>
                  <a:chExt cx="2075935" cy="1143000"/>
                </a:xfrm>
              </p:grpSpPr>
              <p:sp>
                <p:nvSpPr>
                  <p:cNvPr id="32" name="Rectangle 31">
                    <a:extLst>
                      <a:ext uri="{FF2B5EF4-FFF2-40B4-BE49-F238E27FC236}">
                        <a16:creationId xmlns:a16="http://schemas.microsoft.com/office/drawing/2014/main" id="{7B1A2878-C5FE-3641-84A1-AF1A9456DE01}"/>
                      </a:ext>
                    </a:extLst>
                  </p:cNvPr>
                  <p:cNvSpPr/>
                  <p:nvPr/>
                </p:nvSpPr>
                <p:spPr>
                  <a:xfrm>
                    <a:off x="4363253" y="4105959"/>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600" dirty="0">
                      <a:solidFill>
                        <a:srgbClr val="8FA7C4"/>
                      </a:solidFill>
                    </a:endParaRPr>
                  </a:p>
                </p:txBody>
              </p:sp>
              <p:sp>
                <p:nvSpPr>
                  <p:cNvPr id="33" name="Rectangle 32"/>
                  <p:cNvSpPr/>
                  <p:nvPr/>
                </p:nvSpPr>
                <p:spPr>
                  <a:xfrm>
                    <a:off x="4285406" y="4327654"/>
                    <a:ext cx="2075935" cy="718145"/>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Consumo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grpSp>
              <p:nvGrpSpPr>
                <p:cNvPr id="26" name="Group 25"/>
                <p:cNvGrpSpPr/>
                <p:nvPr/>
              </p:nvGrpSpPr>
              <p:grpSpPr>
                <a:xfrm>
                  <a:off x="6333758" y="4097301"/>
                  <a:ext cx="2075935" cy="1143000"/>
                  <a:chOff x="6516595" y="4451292"/>
                  <a:chExt cx="2075935" cy="1143000"/>
                </a:xfrm>
              </p:grpSpPr>
              <p:sp>
                <p:nvSpPr>
                  <p:cNvPr id="30" name="Rectangle 29">
                    <a:extLst>
                      <a:ext uri="{FF2B5EF4-FFF2-40B4-BE49-F238E27FC236}">
                        <a16:creationId xmlns:a16="http://schemas.microsoft.com/office/drawing/2014/main" id="{7B1A2878-C5FE-3641-84A1-AF1A9456DE01}"/>
                      </a:ext>
                    </a:extLst>
                  </p:cNvPr>
                  <p:cNvSpPr/>
                  <p:nvPr/>
                </p:nvSpPr>
                <p:spPr>
                  <a:xfrm>
                    <a:off x="6594442" y="4451292"/>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600" dirty="0">
                      <a:solidFill>
                        <a:srgbClr val="8FA7C4"/>
                      </a:solidFill>
                    </a:endParaRPr>
                  </a:p>
                </p:txBody>
              </p:sp>
              <p:sp>
                <p:nvSpPr>
                  <p:cNvPr id="31" name="Rectangle 30"/>
                  <p:cNvSpPr/>
                  <p:nvPr/>
                </p:nvSpPr>
                <p:spPr>
                  <a:xfrm>
                    <a:off x="6516595" y="4678000"/>
                    <a:ext cx="2075935" cy="718145"/>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Processamento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grpSp>
              <p:nvGrpSpPr>
                <p:cNvPr id="27" name="Group 26"/>
                <p:cNvGrpSpPr/>
                <p:nvPr/>
              </p:nvGrpSpPr>
              <p:grpSpPr>
                <a:xfrm>
                  <a:off x="8353170" y="4084105"/>
                  <a:ext cx="2075935" cy="1143000"/>
                  <a:chOff x="8536007" y="4438096"/>
                  <a:chExt cx="2075935" cy="1143000"/>
                </a:xfrm>
              </p:grpSpPr>
              <p:sp>
                <p:nvSpPr>
                  <p:cNvPr id="28" name="Rectangle 27">
                    <a:extLst>
                      <a:ext uri="{FF2B5EF4-FFF2-40B4-BE49-F238E27FC236}">
                        <a16:creationId xmlns:a16="http://schemas.microsoft.com/office/drawing/2014/main" id="{7B1A2878-C5FE-3641-84A1-AF1A9456DE01}"/>
                      </a:ext>
                    </a:extLst>
                  </p:cNvPr>
                  <p:cNvSpPr/>
                  <p:nvPr/>
                </p:nvSpPr>
                <p:spPr>
                  <a:xfrm>
                    <a:off x="8659574" y="4438096"/>
                    <a:ext cx="182880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600" dirty="0">
                      <a:solidFill>
                        <a:srgbClr val="8FA7C4"/>
                      </a:solidFill>
                    </a:endParaRPr>
                  </a:p>
                </p:txBody>
              </p:sp>
              <p:sp>
                <p:nvSpPr>
                  <p:cNvPr id="29" name="Rectangle 28"/>
                  <p:cNvSpPr/>
                  <p:nvPr/>
                </p:nvSpPr>
                <p:spPr>
                  <a:xfrm>
                    <a:off x="8536007" y="4659619"/>
                    <a:ext cx="2075935" cy="718145"/>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Publicação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grpSp>
        </p:grpSp>
        <p:pic>
          <p:nvPicPr>
            <p:cNvPr id="36" name="Graphic 10">
              <a:extLst>
                <a:ext uri="{FF2B5EF4-FFF2-40B4-BE49-F238E27FC236}">
                  <a16:creationId xmlns:a16="http://schemas.microsoft.com/office/drawing/2014/main" id="{CFBA858E-1F39-BC4A-8A1C-B3B0FE9B326E}"/>
                </a:ext>
              </a:extLst>
            </p:cNvPr>
            <p:cNvPicPr>
              <a:picLocks noChangeAspect="1"/>
            </p:cNvPicPr>
            <p:nvPr/>
          </p:nvPicPr>
          <p:blipFill>
            <a:blip r:embed="rId6"/>
            <a:stretch>
              <a:fillRect/>
            </a:stretch>
          </p:blipFill>
          <p:spPr>
            <a:xfrm>
              <a:off x="2633634" y="2761115"/>
              <a:ext cx="330200" cy="330200"/>
            </a:xfrm>
            <a:prstGeom prst="rect">
              <a:avLst/>
            </a:prstGeom>
          </p:spPr>
        </p:pic>
        <p:pic>
          <p:nvPicPr>
            <p:cNvPr id="37" name="Graphic 41">
              <a:extLst>
                <a:ext uri="{FF2B5EF4-FFF2-40B4-BE49-F238E27FC236}">
                  <a16:creationId xmlns:a16="http://schemas.microsoft.com/office/drawing/2014/main" id="{1A56C62F-612C-5841-B7E7-B15DA92D0BDE}"/>
                </a:ext>
              </a:extLst>
            </p:cNvPr>
            <p:cNvPicPr>
              <a:picLocks noChangeAspect="1"/>
            </p:cNvPicPr>
            <p:nvPr/>
          </p:nvPicPr>
          <p:blipFill>
            <a:blip r:embed="rId7"/>
            <a:stretch>
              <a:fillRect/>
            </a:stretch>
          </p:blipFill>
          <p:spPr>
            <a:xfrm flipH="1">
              <a:off x="5534034" y="1369234"/>
              <a:ext cx="883165" cy="858170"/>
            </a:xfrm>
            <a:prstGeom prst="rect">
              <a:avLst/>
            </a:prstGeom>
          </p:spPr>
        </p:pic>
      </p:grpSp>
      <p:sp>
        <p:nvSpPr>
          <p:cNvPr id="5" name="Rectangle 4"/>
          <p:cNvSpPr/>
          <p:nvPr/>
        </p:nvSpPr>
        <p:spPr>
          <a:xfrm>
            <a:off x="3863546" y="3819635"/>
            <a:ext cx="2331087" cy="338554"/>
          </a:xfrm>
          <a:prstGeom prst="rect">
            <a:avLst/>
          </a:prstGeom>
        </p:spPr>
        <p:txBody>
          <a:bodyPr wrap="none" rtlCol="0">
            <a:spAutoFit/>
          </a:bodyPr>
          <a:lstStyle/>
          <a:p>
            <a:pPr rtl="0"/>
            <a:r>
              <a:rPr lang="pt-br" sz="1600"/>
              <a:t>Conta corporativa da AWS</a:t>
            </a:r>
          </a:p>
        </p:txBody>
      </p:sp>
    </p:spTree>
    <p:custDataLst>
      <p:tags r:id="rId1"/>
    </p:custDataLst>
    <p:extLst>
      <p:ext uri="{BB962C8B-B14F-4D97-AF65-F5344CB8AC3E}">
        <p14:creationId xmlns:p14="http://schemas.microsoft.com/office/powerpoint/2010/main" val="375048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38151"/>
            <a:ext cx="9364980" cy="568943"/>
          </a:xfrm>
        </p:spPr>
        <p:txBody>
          <a:bodyPr rtlCol="0"/>
          <a:lstStyle/>
          <a:p>
            <a:pPr rtl="0"/>
            <a:r>
              <a:rPr lang="pt-br" sz="4000" dirty="0"/>
              <a:t>Exemplo de migração (</a:t>
            </a:r>
            <a:r>
              <a:rPr lang="pt-br" sz="4000" dirty="0" err="1"/>
              <a:t>lift</a:t>
            </a:r>
            <a:r>
              <a:rPr lang="pt-br" sz="4000" dirty="0"/>
              <a:t> </a:t>
            </a:r>
            <a:r>
              <a:rPr lang="pt-br" sz="4000" dirty="0" err="1"/>
              <a:t>and</a:t>
            </a:r>
            <a:r>
              <a:rPr lang="pt-br" sz="4000" dirty="0"/>
              <a:t> shift): modelo híbrido</a:t>
            </a:r>
          </a:p>
        </p:txBody>
      </p:sp>
      <p:sp>
        <p:nvSpPr>
          <p:cNvPr id="98" name="Freeform 97">
            <a:extLst>
              <a:ext uri="{FF2B5EF4-FFF2-40B4-BE49-F238E27FC236}">
                <a16:creationId xmlns:a16="http://schemas.microsoft.com/office/drawing/2014/main" id="{3C7DB327-06F9-C049-8FFD-E043594C094C}"/>
              </a:ext>
            </a:extLst>
          </p:cNvPr>
          <p:cNvSpPr/>
          <p:nvPr/>
        </p:nvSpPr>
        <p:spPr>
          <a:xfrm rot="16200000">
            <a:off x="6963188" y="460486"/>
            <a:ext cx="668353" cy="5931502"/>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grpSp>
        <p:nvGrpSpPr>
          <p:cNvPr id="5" name="Group 4"/>
          <p:cNvGrpSpPr/>
          <p:nvPr/>
        </p:nvGrpSpPr>
        <p:grpSpPr>
          <a:xfrm>
            <a:off x="9048102" y="5257711"/>
            <a:ext cx="2491122" cy="1371600"/>
            <a:chOff x="8898580" y="5257711"/>
            <a:chExt cx="2491122" cy="1371600"/>
          </a:xfrm>
        </p:grpSpPr>
        <p:sp>
          <p:nvSpPr>
            <p:cNvPr id="87" name="Rectangle 86">
              <a:extLst>
                <a:ext uri="{FF2B5EF4-FFF2-40B4-BE49-F238E27FC236}">
                  <a16:creationId xmlns:a16="http://schemas.microsoft.com/office/drawing/2014/main" id="{7B1A2878-C5FE-3641-84A1-AF1A9456DE01}"/>
                </a:ext>
              </a:extLst>
            </p:cNvPr>
            <p:cNvSpPr/>
            <p:nvPr/>
          </p:nvSpPr>
          <p:spPr>
            <a:xfrm>
              <a:off x="9030820" y="5257711"/>
              <a:ext cx="2194560" cy="13716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8FA7C4"/>
                </a:solidFill>
              </a:endParaRPr>
            </a:p>
          </p:txBody>
        </p:sp>
        <p:sp>
          <p:nvSpPr>
            <p:cNvPr id="88" name="Rectangle 87"/>
            <p:cNvSpPr/>
            <p:nvPr/>
          </p:nvSpPr>
          <p:spPr>
            <a:xfrm>
              <a:off x="8898580" y="5531261"/>
              <a:ext cx="2491122" cy="861774"/>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Publicação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sp>
        <p:nvSpPr>
          <p:cNvPr id="95" name="Rectangle 94">
            <a:extLst>
              <a:ext uri="{FF2B5EF4-FFF2-40B4-BE49-F238E27FC236}">
                <a16:creationId xmlns:a16="http://schemas.microsoft.com/office/drawing/2014/main" id="{383D9547-D6A1-E945-BD04-01A514A70167}"/>
              </a:ext>
            </a:extLst>
          </p:cNvPr>
          <p:cNvSpPr/>
          <p:nvPr/>
        </p:nvSpPr>
        <p:spPr>
          <a:xfrm>
            <a:off x="7534421" y="3862470"/>
            <a:ext cx="5486400" cy="3704191"/>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algn="l" rtl="0"/>
            <a:endParaRPr lang="en-US" sz="1440" dirty="0">
              <a:solidFill>
                <a:srgbClr val="8FA7C4"/>
              </a:solidFill>
            </a:endParaRPr>
          </a:p>
        </p:txBody>
      </p:sp>
      <p:pic>
        <p:nvPicPr>
          <p:cNvPr id="96" name="Graphic 73">
            <a:extLst>
              <a:ext uri="{FF2B5EF4-FFF2-40B4-BE49-F238E27FC236}">
                <a16:creationId xmlns:a16="http://schemas.microsoft.com/office/drawing/2014/main" id="{9BC5DBAB-4752-CC4A-887F-305EB06927A9}"/>
              </a:ext>
            </a:extLst>
          </p:cNvPr>
          <p:cNvPicPr>
            <a:picLocks noChangeAspect="1"/>
          </p:cNvPicPr>
          <p:nvPr/>
        </p:nvPicPr>
        <p:blipFill>
          <a:blip r:embed="rId4"/>
          <a:stretch>
            <a:fillRect/>
          </a:stretch>
        </p:blipFill>
        <p:spPr>
          <a:xfrm>
            <a:off x="7534420" y="3862470"/>
            <a:ext cx="396240" cy="394296"/>
          </a:xfrm>
          <a:prstGeom prst="rect">
            <a:avLst/>
          </a:prstGeom>
        </p:spPr>
      </p:pic>
      <p:sp>
        <p:nvSpPr>
          <p:cNvPr id="4" name="Rectangle 3"/>
          <p:cNvSpPr/>
          <p:nvPr/>
        </p:nvSpPr>
        <p:spPr>
          <a:xfrm>
            <a:off x="7970562" y="3878540"/>
            <a:ext cx="2156360" cy="338554"/>
          </a:xfrm>
          <a:prstGeom prst="rect">
            <a:avLst/>
          </a:prstGeom>
        </p:spPr>
        <p:txBody>
          <a:bodyPr wrap="none" rtlCol="0">
            <a:spAutoFit/>
          </a:bodyPr>
          <a:lstStyle/>
          <a:p>
            <a:pPr rtl="0"/>
            <a:r>
              <a:rPr lang="pt-br" sz="1600"/>
              <a:t>Datacenter corporativo</a:t>
            </a:r>
          </a:p>
        </p:txBody>
      </p:sp>
      <p:grpSp>
        <p:nvGrpSpPr>
          <p:cNvPr id="9" name="Group 8"/>
          <p:cNvGrpSpPr/>
          <p:nvPr/>
        </p:nvGrpSpPr>
        <p:grpSpPr>
          <a:xfrm>
            <a:off x="1609581" y="3862471"/>
            <a:ext cx="5486400" cy="3712924"/>
            <a:chOff x="1341317" y="3269525"/>
            <a:chExt cx="4572000" cy="3094103"/>
          </a:xfrm>
        </p:grpSpPr>
        <p:sp>
          <p:nvSpPr>
            <p:cNvPr id="77" name="Rectangle 76">
              <a:extLst>
                <a:ext uri="{FF2B5EF4-FFF2-40B4-BE49-F238E27FC236}">
                  <a16:creationId xmlns:a16="http://schemas.microsoft.com/office/drawing/2014/main" id="{CE7F7081-419C-2E4F-A999-2923C4338FC0}"/>
                </a:ext>
              </a:extLst>
            </p:cNvPr>
            <p:cNvSpPr/>
            <p:nvPr/>
          </p:nvSpPr>
          <p:spPr>
            <a:xfrm>
              <a:off x="1341317" y="3269525"/>
              <a:ext cx="4572000" cy="30941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algn="l" rtl="0"/>
              <a:r>
                <a:rPr lang="pt-br" sz="1600">
                  <a:solidFill>
                    <a:schemeClr val="tx1"/>
                  </a:solidFill>
                </a:rPr>
                <a:t>Nuvem AWS</a:t>
              </a:r>
            </a:p>
          </p:txBody>
        </p:sp>
        <p:sp>
          <p:nvSpPr>
            <p:cNvPr id="93" name="Rectangle 92">
              <a:extLst>
                <a:ext uri="{FF2B5EF4-FFF2-40B4-BE49-F238E27FC236}">
                  <a16:creationId xmlns:a16="http://schemas.microsoft.com/office/drawing/2014/main" id="{383D9547-D6A1-E945-BD04-01A514A70167}"/>
                </a:ext>
              </a:extLst>
            </p:cNvPr>
            <p:cNvSpPr/>
            <p:nvPr/>
          </p:nvSpPr>
          <p:spPr>
            <a:xfrm>
              <a:off x="1464530" y="3775859"/>
              <a:ext cx="4333157" cy="2434188"/>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algn="l" rtl="0"/>
              <a:endParaRPr lang="en-US" sz="1440" dirty="0">
                <a:solidFill>
                  <a:srgbClr val="8FA7C4"/>
                </a:solidFill>
              </a:endParaRPr>
            </a:p>
          </p:txBody>
        </p:sp>
        <p:pic>
          <p:nvPicPr>
            <p:cNvPr id="94" name="Graphic 73">
              <a:extLst>
                <a:ext uri="{FF2B5EF4-FFF2-40B4-BE49-F238E27FC236}">
                  <a16:creationId xmlns:a16="http://schemas.microsoft.com/office/drawing/2014/main" id="{9BC5DBAB-4752-CC4A-887F-305EB06927A9}"/>
                </a:ext>
              </a:extLst>
            </p:cNvPr>
            <p:cNvPicPr>
              <a:picLocks noChangeAspect="1"/>
            </p:cNvPicPr>
            <p:nvPr/>
          </p:nvPicPr>
          <p:blipFill>
            <a:blip r:embed="rId4"/>
            <a:stretch>
              <a:fillRect/>
            </a:stretch>
          </p:blipFill>
          <p:spPr>
            <a:xfrm>
              <a:off x="1464530" y="3775858"/>
              <a:ext cx="330200" cy="330200"/>
            </a:xfrm>
            <a:prstGeom prst="rect">
              <a:avLst/>
            </a:prstGeom>
          </p:spPr>
        </p:pic>
        <p:grpSp>
          <p:nvGrpSpPr>
            <p:cNvPr id="84" name="Group 83"/>
            <p:cNvGrpSpPr/>
            <p:nvPr/>
          </p:nvGrpSpPr>
          <p:grpSpPr>
            <a:xfrm>
              <a:off x="1534589" y="4459181"/>
              <a:ext cx="2075935" cy="1143000"/>
              <a:chOff x="4258670" y="4105959"/>
              <a:chExt cx="2075935" cy="1143000"/>
            </a:xfrm>
          </p:grpSpPr>
          <p:sp>
            <p:nvSpPr>
              <p:cNvPr id="91" name="Rectangle 90">
                <a:extLst>
                  <a:ext uri="{FF2B5EF4-FFF2-40B4-BE49-F238E27FC236}">
                    <a16:creationId xmlns:a16="http://schemas.microsoft.com/office/drawing/2014/main" id="{7B1A2878-C5FE-3641-84A1-AF1A9456DE01}"/>
                  </a:ext>
                </a:extLst>
              </p:cNvPr>
              <p:cNvSpPr/>
              <p:nvPr/>
            </p:nvSpPr>
            <p:spPr>
              <a:xfrm>
                <a:off x="4363253" y="4105959"/>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8FA7C4"/>
                  </a:solidFill>
                </a:endParaRPr>
              </a:p>
            </p:txBody>
          </p:sp>
          <p:sp>
            <p:nvSpPr>
              <p:cNvPr id="92" name="Rectangle 91"/>
              <p:cNvSpPr/>
              <p:nvPr/>
            </p:nvSpPr>
            <p:spPr>
              <a:xfrm>
                <a:off x="4258670" y="4307352"/>
                <a:ext cx="2075935" cy="718145"/>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Consumo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grpSp>
          <p:nvGrpSpPr>
            <p:cNvPr id="85" name="Group 84"/>
            <p:cNvGrpSpPr/>
            <p:nvPr/>
          </p:nvGrpSpPr>
          <p:grpSpPr>
            <a:xfrm>
              <a:off x="3609677" y="4450523"/>
              <a:ext cx="2075935" cy="1143000"/>
              <a:chOff x="6516595" y="4451292"/>
              <a:chExt cx="2075935" cy="1143000"/>
            </a:xfrm>
          </p:grpSpPr>
          <p:sp>
            <p:nvSpPr>
              <p:cNvPr id="89" name="Rectangle 88">
                <a:extLst>
                  <a:ext uri="{FF2B5EF4-FFF2-40B4-BE49-F238E27FC236}">
                    <a16:creationId xmlns:a16="http://schemas.microsoft.com/office/drawing/2014/main" id="{7B1A2878-C5FE-3641-84A1-AF1A9456DE01}"/>
                  </a:ext>
                </a:extLst>
              </p:cNvPr>
              <p:cNvSpPr/>
              <p:nvPr/>
            </p:nvSpPr>
            <p:spPr>
              <a:xfrm>
                <a:off x="6594442" y="4451292"/>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8FA7C4"/>
                  </a:solidFill>
                </a:endParaRPr>
              </a:p>
            </p:txBody>
          </p:sp>
          <p:sp>
            <p:nvSpPr>
              <p:cNvPr id="90" name="Rectangle 89"/>
              <p:cNvSpPr/>
              <p:nvPr/>
            </p:nvSpPr>
            <p:spPr>
              <a:xfrm>
                <a:off x="6516595" y="4666054"/>
                <a:ext cx="2075935" cy="718145"/>
              </a:xfrm>
              <a:prstGeom prst="rect">
                <a:avLst/>
              </a:prstGeom>
            </p:spPr>
            <p:txBody>
              <a:bodyPr wrap="square" rtlCol="0">
                <a:spAutoFit/>
              </a:bodyPr>
              <a:lstStyle/>
              <a:p>
                <a:pPr algn="ctr" rtl="0"/>
                <a:r>
                  <a:rPr lang="pt-br" sz="2500" dirty="0">
                    <a:ea typeface="Amazon Ember" panose="020B0603020204020204" pitchFamily="34" charset="0"/>
                    <a:cs typeface="Amazon Ember" panose="020B0603020204020204" pitchFamily="34" charset="0"/>
                  </a:rPr>
                  <a:t>Processamento </a:t>
                </a:r>
                <a:r>
                  <a:rPr lang="en-US" sz="2500" dirty="0">
                    <a:ea typeface="Amazon Ember" panose="020B0603020204020204" pitchFamily="34" charset="0"/>
                    <a:cs typeface="Amazon Ember" panose="020B0603020204020204" pitchFamily="34" charset="0"/>
                  </a:rPr>
                  <a:t/>
                </a:r>
                <a:br>
                  <a:rPr lang="en-US" sz="2500" dirty="0">
                    <a:ea typeface="Amazon Ember" panose="020B0603020204020204" pitchFamily="34" charset="0"/>
                    <a:cs typeface="Amazon Ember" panose="020B0603020204020204" pitchFamily="34" charset="0"/>
                  </a:rPr>
                </a:br>
                <a:r>
                  <a:rPr lang="pt-br" sz="2500" dirty="0">
                    <a:ea typeface="Amazon Ember" panose="020B0603020204020204" pitchFamily="34" charset="0"/>
                    <a:cs typeface="Amazon Ember" panose="020B0603020204020204" pitchFamily="34" charset="0"/>
                  </a:rPr>
                  <a:t>de arquivos</a:t>
                </a:r>
              </a:p>
            </p:txBody>
          </p:sp>
        </p:grpSp>
        <p:pic>
          <p:nvPicPr>
            <p:cNvPr id="80" name="Graphic 10">
              <a:extLst>
                <a:ext uri="{FF2B5EF4-FFF2-40B4-BE49-F238E27FC236}">
                  <a16:creationId xmlns:a16="http://schemas.microsoft.com/office/drawing/2014/main" id="{CFBA858E-1F39-BC4A-8A1C-B3B0FE9B326E}"/>
                </a:ext>
              </a:extLst>
            </p:cNvPr>
            <p:cNvPicPr>
              <a:picLocks noChangeAspect="1"/>
            </p:cNvPicPr>
            <p:nvPr/>
          </p:nvPicPr>
          <p:blipFill>
            <a:blip r:embed="rId5"/>
            <a:stretch>
              <a:fillRect/>
            </a:stretch>
          </p:blipFill>
          <p:spPr>
            <a:xfrm>
              <a:off x="1341317" y="3278256"/>
              <a:ext cx="330200" cy="330200"/>
            </a:xfrm>
            <a:prstGeom prst="rect">
              <a:avLst/>
            </a:prstGeom>
          </p:spPr>
        </p:pic>
        <p:sp>
          <p:nvSpPr>
            <p:cNvPr id="8" name="Rectangle 7"/>
            <p:cNvSpPr/>
            <p:nvPr/>
          </p:nvSpPr>
          <p:spPr>
            <a:xfrm>
              <a:off x="1794926" y="3756298"/>
              <a:ext cx="1942573" cy="282128"/>
            </a:xfrm>
            <a:prstGeom prst="rect">
              <a:avLst/>
            </a:prstGeom>
          </p:spPr>
          <p:txBody>
            <a:bodyPr wrap="none" rtlCol="0">
              <a:spAutoFit/>
            </a:bodyPr>
            <a:lstStyle/>
            <a:p>
              <a:pPr rtl="0"/>
              <a:r>
                <a:rPr lang="pt-br" sz="1600"/>
                <a:t>Conta corporativa da AWS</a:t>
              </a:r>
            </a:p>
          </p:txBody>
        </p:sp>
      </p:grpSp>
      <p:cxnSp>
        <p:nvCxnSpPr>
          <p:cNvPr id="101" name="Straight Arrow Connector 100"/>
          <p:cNvCxnSpPr/>
          <p:nvPr/>
        </p:nvCxnSpPr>
        <p:spPr>
          <a:xfrm>
            <a:off x="7315200" y="2716801"/>
            <a:ext cx="0" cy="375259"/>
          </a:xfrm>
          <a:prstGeom prst="straightConnector1">
            <a:avLst/>
          </a:prstGeom>
          <a:ln>
            <a:solidFill>
              <a:schemeClr val="accent1"/>
            </a:solidFill>
            <a:headEnd type="arrow" w="med" len="sm"/>
            <a:tailEnd type="none" w="med" len="sm"/>
          </a:ln>
        </p:spPr>
        <p:style>
          <a:lnRef idx="2">
            <a:schemeClr val="accent2"/>
          </a:lnRef>
          <a:fillRef idx="0">
            <a:schemeClr val="accent2"/>
          </a:fillRef>
          <a:effectRef idx="1">
            <a:schemeClr val="accent2"/>
          </a:effectRef>
          <a:fontRef idx="minor">
            <a:schemeClr val="tx1"/>
          </a:fontRef>
        </p:style>
      </p:cxnSp>
      <p:pic>
        <p:nvPicPr>
          <p:cNvPr id="102" name="Graphic 41">
            <a:extLst>
              <a:ext uri="{FF2B5EF4-FFF2-40B4-BE49-F238E27FC236}">
                <a16:creationId xmlns:a16="http://schemas.microsoft.com/office/drawing/2014/main" id="{1A56C62F-612C-5841-B7E7-B15DA92D0BDE}"/>
              </a:ext>
            </a:extLst>
          </p:cNvPr>
          <p:cNvPicPr>
            <a:picLocks noChangeAspect="1"/>
          </p:cNvPicPr>
          <p:nvPr/>
        </p:nvPicPr>
        <p:blipFill>
          <a:blip r:embed="rId6"/>
          <a:stretch>
            <a:fillRect/>
          </a:stretch>
        </p:blipFill>
        <p:spPr>
          <a:xfrm flipH="1">
            <a:off x="6785303" y="1557737"/>
            <a:ext cx="1059798" cy="1029804"/>
          </a:xfrm>
          <a:prstGeom prst="rect">
            <a:avLst/>
          </a:prstGeom>
        </p:spPr>
      </p:pic>
    </p:spTree>
    <p:custDataLst>
      <p:tags r:id="rId1"/>
    </p:custDataLst>
    <p:extLst>
      <p:ext uri="{BB962C8B-B14F-4D97-AF65-F5344CB8AC3E}">
        <p14:creationId xmlns:p14="http://schemas.microsoft.com/office/powerpoint/2010/main" val="112468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Exemplo de microsserviços</a:t>
            </a:r>
          </a:p>
        </p:txBody>
      </p:sp>
      <p:sp>
        <p:nvSpPr>
          <p:cNvPr id="130" name="TextBox 31"/>
          <p:cNvSpPr txBox="1">
            <a:spLocks noChangeArrowheads="1"/>
          </p:cNvSpPr>
          <p:nvPr/>
        </p:nvSpPr>
        <p:spPr bwMode="auto">
          <a:xfrm>
            <a:off x="6549379" y="3704032"/>
            <a:ext cx="1895044" cy="553998"/>
          </a:xfrm>
          <a:prstGeom prst="rect">
            <a:avLst/>
          </a:prstGeom>
          <a:noFill/>
          <a:ln w="9525">
            <a:noFill/>
            <a:miter lim="800000"/>
            <a:headEnd/>
            <a:tailEnd/>
          </a:ln>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Consumo de arquivos</a:t>
            </a:r>
          </a:p>
        </p:txBody>
      </p:sp>
      <p:sp>
        <p:nvSpPr>
          <p:cNvPr id="131" name="TextBox 130"/>
          <p:cNvSpPr txBox="1"/>
          <p:nvPr/>
        </p:nvSpPr>
        <p:spPr>
          <a:xfrm>
            <a:off x="8745667" y="3967186"/>
            <a:ext cx="1131402" cy="491110"/>
          </a:xfrm>
          <a:prstGeom prst="rect">
            <a:avLst/>
          </a:prstGeom>
          <a:noFill/>
        </p:spPr>
        <p:txBody>
          <a:bodyPr wrap="square" lIns="0" tIns="0" rIns="0" bIns="0" rtlCol="0" anchor="t">
            <a:noAutofit/>
          </a:bodyPr>
          <a:lstStyle/>
          <a:p>
            <a:pPr algn="ctr" rtl="0"/>
            <a:r>
              <a:rPr lang="pt-br" sz="1700" dirty="0">
                <a:ea typeface="Amazon Ember" panose="020B0603020204020204" pitchFamily="34" charset="0"/>
                <a:cs typeface="Amazon Ember" panose="020B0603020204020204" pitchFamily="34" charset="0"/>
              </a:rPr>
              <a:t>Mensagem</a:t>
            </a:r>
            <a:r>
              <a:rPr lang="pt-br" sz="1700" dirty="0">
                <a:latin typeface="Lucida Console" panose="020B0609040504020204" pitchFamily="49" charset="0"/>
                <a:ea typeface="Amazon Ember" panose="020B0603020204020204" pitchFamily="34" charset="0"/>
                <a:cs typeface="Amazon Ember" panose="020B0603020204020204" pitchFamily="34" charset="0"/>
              </a:rPr>
              <a:t> PUT</a:t>
            </a:r>
          </a:p>
        </p:txBody>
      </p:sp>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8216" y="3171990"/>
            <a:ext cx="754109" cy="754109"/>
          </a:xfrm>
          <a:prstGeom prst="rect">
            <a:avLst/>
          </a:prstGeom>
        </p:spPr>
      </p:pic>
      <p:pic>
        <p:nvPicPr>
          <p:cNvPr id="133" name="Picture 1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4205" y="3316248"/>
            <a:ext cx="465594" cy="465593"/>
          </a:xfrm>
          <a:prstGeom prst="rect">
            <a:avLst/>
          </a:prstGeom>
        </p:spPr>
      </p:pic>
      <p:pic>
        <p:nvPicPr>
          <p:cNvPr id="134" name="Picture 1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838" y="4934942"/>
            <a:ext cx="611158" cy="611158"/>
          </a:xfrm>
          <a:prstGeom prst="rect">
            <a:avLst/>
          </a:prstGeom>
        </p:spPr>
      </p:pic>
      <p:sp>
        <p:nvSpPr>
          <p:cNvPr id="135" name="TextBox 31"/>
          <p:cNvSpPr txBox="1">
            <a:spLocks noChangeArrowheads="1"/>
          </p:cNvSpPr>
          <p:nvPr/>
        </p:nvSpPr>
        <p:spPr bwMode="auto">
          <a:xfrm>
            <a:off x="12090272" y="3687993"/>
            <a:ext cx="1648992" cy="553998"/>
          </a:xfrm>
          <a:prstGeom prst="rect">
            <a:avLst/>
          </a:prstGeom>
          <a:noFill/>
          <a:ln w="9525">
            <a:noFill/>
            <a:miter lim="800000"/>
            <a:headEnd/>
            <a:tailEnd/>
          </a:ln>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Processamento de arquivos</a:t>
            </a:r>
          </a:p>
        </p:txBody>
      </p:sp>
      <p:cxnSp>
        <p:nvCxnSpPr>
          <p:cNvPr id="136" name="Straight Arrow Connector 135"/>
          <p:cNvCxnSpPr>
            <a:stCxn id="158" idx="3"/>
            <a:endCxn id="133" idx="1"/>
          </p:cNvCxnSpPr>
          <p:nvPr/>
        </p:nvCxnSpPr>
        <p:spPr>
          <a:xfrm>
            <a:off x="8481950" y="3549044"/>
            <a:ext cx="602255" cy="1"/>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33" idx="3"/>
            <a:endCxn id="132" idx="1"/>
          </p:cNvCxnSpPr>
          <p:nvPr/>
        </p:nvCxnSpPr>
        <p:spPr>
          <a:xfrm>
            <a:off x="9549799" y="3549045"/>
            <a:ext cx="928417" cy="0"/>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39" name="Straight Arrow Connector 138"/>
          <p:cNvCxnSpPr>
            <a:stCxn id="132" idx="3"/>
            <a:endCxn id="159" idx="1"/>
          </p:cNvCxnSpPr>
          <p:nvPr/>
        </p:nvCxnSpPr>
        <p:spPr>
          <a:xfrm flipV="1">
            <a:off x="11232325" y="3549044"/>
            <a:ext cx="623677" cy="1"/>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p:nvPr/>
        </p:nvCxnSpPr>
        <p:spPr>
          <a:xfrm flipV="1">
            <a:off x="8481949" y="3178171"/>
            <a:ext cx="3266978" cy="1355"/>
          </a:xfrm>
          <a:prstGeom prst="straightConnector1">
            <a:avLst/>
          </a:prstGeom>
          <a:ln w="12700">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141" name="Straight Arrow Connector 140"/>
          <p:cNvCxnSpPr/>
          <p:nvPr/>
        </p:nvCxnSpPr>
        <p:spPr>
          <a:xfrm>
            <a:off x="12866895" y="4451555"/>
            <a:ext cx="0" cy="801179"/>
          </a:xfrm>
          <a:prstGeom prst="straightConnector1">
            <a:avLst/>
          </a:prstGeom>
          <a:ln w="12700">
            <a:solidFill>
              <a:schemeClr val="accent1"/>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142" name="Elbow Connector 141"/>
          <p:cNvCxnSpPr>
            <a:endCxn id="158" idx="1"/>
          </p:cNvCxnSpPr>
          <p:nvPr/>
        </p:nvCxnSpPr>
        <p:spPr>
          <a:xfrm rot="5400000" flipH="1" flipV="1">
            <a:off x="5292995" y="3767773"/>
            <a:ext cx="1385898" cy="948441"/>
          </a:xfrm>
          <a:prstGeom prst="bentConnector2">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43" name="Elbow Connector 142"/>
          <p:cNvCxnSpPr>
            <a:stCxn id="184" idx="2"/>
          </p:cNvCxnSpPr>
          <p:nvPr/>
        </p:nvCxnSpPr>
        <p:spPr>
          <a:xfrm rot="5400000" flipH="1">
            <a:off x="8998179" y="2043804"/>
            <a:ext cx="415574" cy="7388483"/>
          </a:xfrm>
          <a:prstGeom prst="bentConnector3">
            <a:avLst>
              <a:gd name="adj1" fmla="val -138264"/>
            </a:avLst>
          </a:prstGeom>
          <a:ln w="12700">
            <a:solidFill>
              <a:schemeClr val="accent1"/>
            </a:solidFill>
            <a:prstDash val="sysDash"/>
            <a:tailEnd type="arrow" w="med" len="sm"/>
          </a:ln>
        </p:spPr>
        <p:style>
          <a:lnRef idx="2">
            <a:schemeClr val="accent2"/>
          </a:lnRef>
          <a:fillRef idx="0">
            <a:schemeClr val="accent2"/>
          </a:fillRef>
          <a:effectRef idx="1">
            <a:schemeClr val="accent2"/>
          </a:effectRef>
          <a:fontRef idx="minor">
            <a:schemeClr val="tx1"/>
          </a:fontRef>
        </p:style>
      </p:cxnSp>
      <p:cxnSp>
        <p:nvCxnSpPr>
          <p:cNvPr id="145" name="Straight Arrow Connector 144"/>
          <p:cNvCxnSpPr>
            <a:endCxn id="134" idx="1"/>
          </p:cNvCxnSpPr>
          <p:nvPr/>
        </p:nvCxnSpPr>
        <p:spPr>
          <a:xfrm>
            <a:off x="5809382" y="5232600"/>
            <a:ext cx="3812456" cy="7921"/>
          </a:xfrm>
          <a:prstGeom prst="straightConnector1">
            <a:avLst/>
          </a:prstGeom>
          <a:ln w="12700">
            <a:solidFill>
              <a:schemeClr val="accent1"/>
            </a:solidFill>
            <a:headEnd type="arrow" w="med" len="sm"/>
            <a:tailEnd type="none" w="med" len="med"/>
          </a:ln>
        </p:spPr>
        <p:style>
          <a:lnRef idx="2">
            <a:schemeClr val="accent2"/>
          </a:lnRef>
          <a:fillRef idx="0">
            <a:schemeClr val="accent2"/>
          </a:fillRef>
          <a:effectRef idx="1">
            <a:schemeClr val="accent2"/>
          </a:effectRef>
          <a:fontRef idx="minor">
            <a:schemeClr val="tx1"/>
          </a:fontRef>
        </p:style>
      </p:cxnSp>
      <p:sp>
        <p:nvSpPr>
          <p:cNvPr id="146" name="TextBox 145"/>
          <p:cNvSpPr txBox="1"/>
          <p:nvPr/>
        </p:nvSpPr>
        <p:spPr>
          <a:xfrm>
            <a:off x="10177983" y="3964820"/>
            <a:ext cx="1354575" cy="830696"/>
          </a:xfrm>
          <a:prstGeom prst="rect">
            <a:avLst/>
          </a:prstGeom>
          <a:noFill/>
        </p:spPr>
        <p:txBody>
          <a:bodyPr wrap="square" lIns="0" tIns="0" rIns="0" bIns="0" rtlCol="0" anchor="t">
            <a:noAutofit/>
          </a:bodyPr>
          <a:lstStyle/>
          <a:p>
            <a:pPr algn="ctr" rtl="0"/>
            <a:r>
              <a:rPr lang="pt-br" sz="1500" dirty="0">
                <a:ea typeface="Amazon Ember" panose="020B0603020204020204" pitchFamily="34" charset="0"/>
                <a:cs typeface="Amazon Ember" panose="020B0603020204020204" pitchFamily="34" charset="0"/>
              </a:rPr>
              <a:t>Fila para processamento</a:t>
            </a:r>
          </a:p>
        </p:txBody>
      </p:sp>
      <p:sp>
        <p:nvSpPr>
          <p:cNvPr id="147" name="TextBox 146"/>
          <p:cNvSpPr txBox="1"/>
          <p:nvPr/>
        </p:nvSpPr>
        <p:spPr>
          <a:xfrm>
            <a:off x="8746974" y="5567987"/>
            <a:ext cx="3149155" cy="821257"/>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Mensagem “</a:t>
            </a:r>
            <a:r>
              <a:rPr lang="pt-br" sz="1500" dirty="0" err="1">
                <a:ea typeface="Amazon Ember" panose="020B0603020204020204" pitchFamily="34" charset="0"/>
                <a:cs typeface="Amazon Ember" panose="020B0603020204020204" pitchFamily="34" charset="0"/>
              </a:rPr>
              <a:t>Processing</a:t>
            </a:r>
            <a:r>
              <a:rPr lang="pt-br" sz="1500" dirty="0">
                <a:ea typeface="Amazon Ember" panose="020B0603020204020204" pitchFamily="34" charset="0"/>
                <a:cs typeface="Amazon Ember" panose="020B0603020204020204" pitchFamily="34" charset="0"/>
              </a:rPr>
              <a:t> complete” (“Processamento concluído”) enviada para o tópico do </a:t>
            </a:r>
            <a:r>
              <a:rPr lang="pt-br" sz="1500" dirty="0" err="1">
                <a:ea typeface="Amazon Ember" panose="020B0603020204020204" pitchFamily="34" charset="0"/>
                <a:cs typeface="Amazon Ember" panose="020B0603020204020204" pitchFamily="34" charset="0"/>
              </a:rPr>
              <a:t>Amazon</a:t>
            </a:r>
            <a:r>
              <a:rPr lang="pt-br" sz="1500" dirty="0">
                <a:ea typeface="Amazon Ember" panose="020B0603020204020204" pitchFamily="34" charset="0"/>
                <a:cs typeface="Amazon Ember" panose="020B0603020204020204" pitchFamily="34" charset="0"/>
              </a:rPr>
              <a:t> SNS</a:t>
            </a:r>
          </a:p>
        </p:txBody>
      </p:sp>
      <p:sp>
        <p:nvSpPr>
          <p:cNvPr id="148" name="TextBox 147"/>
          <p:cNvSpPr txBox="1"/>
          <p:nvPr/>
        </p:nvSpPr>
        <p:spPr>
          <a:xfrm>
            <a:off x="6665107" y="5289765"/>
            <a:ext cx="1734993" cy="851172"/>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O usuário está inscrito no tópico.</a:t>
            </a:r>
          </a:p>
        </p:txBody>
      </p:sp>
      <p:sp>
        <p:nvSpPr>
          <p:cNvPr id="149" name="TextBox 148"/>
          <p:cNvSpPr txBox="1"/>
          <p:nvPr/>
        </p:nvSpPr>
        <p:spPr>
          <a:xfrm>
            <a:off x="8816263" y="6731501"/>
            <a:ext cx="2222309" cy="491110"/>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O usuário recebe acesso ao arquivo publicado.</a:t>
            </a:r>
          </a:p>
        </p:txBody>
      </p:sp>
      <p:sp>
        <p:nvSpPr>
          <p:cNvPr id="150" name="TextBox 149"/>
          <p:cNvSpPr txBox="1"/>
          <p:nvPr/>
        </p:nvSpPr>
        <p:spPr>
          <a:xfrm>
            <a:off x="9028115" y="2574010"/>
            <a:ext cx="2547778" cy="491110"/>
          </a:xfrm>
          <a:prstGeom prst="rect">
            <a:avLst/>
          </a:prstGeom>
          <a:noFill/>
          <a:ln w="28575">
            <a:noFill/>
          </a:ln>
        </p:spPr>
        <p:txBody>
          <a:bodyPr wrap="square" lIns="0" tIns="0" rIns="0" bIns="0" rtlCol="0" anchor="t">
            <a:noAutofit/>
          </a:bodyPr>
          <a:lstStyle/>
          <a:p>
            <a:pPr rtl="0"/>
            <a:r>
              <a:rPr lang="pt-br" sz="1500" dirty="0">
                <a:latin typeface="+mj-lt"/>
                <a:ea typeface="Amazon Ember" panose="020B0603020204020204" pitchFamily="34" charset="0"/>
                <a:cs typeface="Amazon Ember" panose="020B0603020204020204" pitchFamily="34" charset="0"/>
              </a:rPr>
              <a:t>É feito download do arquivo para processamento.</a:t>
            </a:r>
            <a:endParaRPr lang="en-US" sz="1500" dirty="0">
              <a:latin typeface="+mj-lt"/>
              <a:ea typeface="Amazon Ember" panose="020B0603020204020204" pitchFamily="34" charset="0"/>
              <a:cs typeface="Amazon Ember" panose="020B0603020204020204" pitchFamily="34" charset="0"/>
            </a:endParaRPr>
          </a:p>
        </p:txBody>
      </p:sp>
      <p:sp>
        <p:nvSpPr>
          <p:cNvPr id="151" name="TextBox 150"/>
          <p:cNvSpPr txBox="1"/>
          <p:nvPr/>
        </p:nvSpPr>
        <p:spPr>
          <a:xfrm>
            <a:off x="13120689" y="4737859"/>
            <a:ext cx="1144748" cy="491110"/>
          </a:xfrm>
          <a:prstGeom prst="rect">
            <a:avLst/>
          </a:prstGeom>
          <a:noFill/>
        </p:spPr>
        <p:txBody>
          <a:bodyPr wrap="square" lIns="0" tIns="0" rIns="0" bIns="0" rtlCol="0" anchor="t">
            <a:noAutofit/>
          </a:bodyPr>
          <a:lstStyle/>
          <a:p>
            <a:pPr rtl="0"/>
            <a:r>
              <a:rPr lang="pt-br" sz="1400" spc="-20" dirty="0">
                <a:ea typeface="Amazon Ember" panose="020B0603020204020204" pitchFamily="34" charset="0"/>
                <a:cs typeface="Amazon Ember" panose="020B0603020204020204" pitchFamily="34" charset="0"/>
              </a:rPr>
              <a:t>O arquivo é enviado para o </a:t>
            </a:r>
            <a:r>
              <a:rPr lang="pt-br" sz="1400" spc="-20" dirty="0" err="1">
                <a:ea typeface="Amazon Ember" panose="020B0603020204020204" pitchFamily="34" charset="0"/>
                <a:cs typeface="Amazon Ember" panose="020B0603020204020204" pitchFamily="34" charset="0"/>
              </a:rPr>
              <a:t>bucket</a:t>
            </a:r>
            <a:r>
              <a:rPr lang="pt-br" sz="1400" spc="-20" dirty="0">
                <a:ea typeface="Amazon Ember" panose="020B0603020204020204" pitchFamily="34" charset="0"/>
                <a:cs typeface="Amazon Ember" panose="020B0603020204020204" pitchFamily="34" charset="0"/>
              </a:rPr>
              <a:t> do S3</a:t>
            </a:r>
            <a:r>
              <a:rPr lang="pt-br" sz="1500" dirty="0">
                <a:ea typeface="Amazon Ember" panose="020B0603020204020204" pitchFamily="34" charset="0"/>
                <a:cs typeface="Amazon Ember" panose="020B0603020204020204" pitchFamily="34" charset="0"/>
              </a:rPr>
              <a:t>.</a:t>
            </a:r>
          </a:p>
        </p:txBody>
      </p:sp>
      <p:sp>
        <p:nvSpPr>
          <p:cNvPr id="157" name="TextBox 31"/>
          <p:cNvSpPr txBox="1">
            <a:spLocks noChangeArrowheads="1"/>
          </p:cNvSpPr>
          <p:nvPr/>
        </p:nvSpPr>
        <p:spPr bwMode="auto">
          <a:xfrm>
            <a:off x="7688270" y="1520402"/>
            <a:ext cx="4073742" cy="461665"/>
          </a:xfrm>
          <a:prstGeom prst="rect">
            <a:avLst/>
          </a:prstGeom>
          <a:noFill/>
          <a:ln w="9525">
            <a:noFill/>
            <a:miter lim="800000"/>
            <a:headEnd/>
            <a:tailEnd/>
          </a:ln>
        </p:spPr>
        <p:txBody>
          <a:bodyPr wrap="square" rtlCol="0">
            <a:spAutoFit/>
          </a:bodyPr>
          <a:lstStyle/>
          <a:p>
            <a:pPr algn="ctr" rtl="0"/>
            <a:r>
              <a:rPr lang="pt-br" sz="2400">
                <a:ea typeface="Amazon Ember" panose="020B0603020204020204" pitchFamily="34" charset="0"/>
                <a:cs typeface="Amazon Ember" panose="020B0603020204020204" pitchFamily="34" charset="0"/>
              </a:rPr>
              <a:t>Microsserviços</a:t>
            </a:r>
          </a:p>
        </p:txBody>
      </p:sp>
      <p:sp>
        <p:nvSpPr>
          <p:cNvPr id="158" name="Rectangle 157">
            <a:extLst>
              <a:ext uri="{FF2B5EF4-FFF2-40B4-BE49-F238E27FC236}">
                <a16:creationId xmlns:a16="http://schemas.microsoft.com/office/drawing/2014/main" id="{25B2706C-95D8-A94F-9EC8-6497FA7FB136}"/>
              </a:ext>
            </a:extLst>
          </p:cNvPr>
          <p:cNvSpPr/>
          <p:nvPr/>
        </p:nvSpPr>
        <p:spPr>
          <a:xfrm>
            <a:off x="6460165" y="2863244"/>
            <a:ext cx="2021785" cy="13716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D86613"/>
              </a:solidFill>
            </a:endParaRPr>
          </a:p>
          <a:p>
            <a:pPr algn="ctr" rtl="0"/>
            <a:endParaRPr lang="en-US" sz="1440" dirty="0">
              <a:solidFill>
                <a:srgbClr val="D86613"/>
              </a:solidFill>
            </a:endParaRPr>
          </a:p>
        </p:txBody>
      </p:sp>
      <p:sp>
        <p:nvSpPr>
          <p:cNvPr id="159" name="Rectangle 158">
            <a:extLst>
              <a:ext uri="{FF2B5EF4-FFF2-40B4-BE49-F238E27FC236}">
                <a16:creationId xmlns:a16="http://schemas.microsoft.com/office/drawing/2014/main" id="{25B2706C-95D8-A94F-9EC8-6497FA7FB136}"/>
              </a:ext>
            </a:extLst>
          </p:cNvPr>
          <p:cNvSpPr/>
          <p:nvPr/>
        </p:nvSpPr>
        <p:spPr>
          <a:xfrm>
            <a:off x="11856002" y="2863244"/>
            <a:ext cx="2021785" cy="13716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D86613"/>
              </a:solidFill>
            </a:endParaRPr>
          </a:p>
          <a:p>
            <a:pPr algn="ctr" rtl="0"/>
            <a:endParaRPr lang="en-US" sz="1440" dirty="0">
              <a:solidFill>
                <a:srgbClr val="D86613"/>
              </a:solidFill>
            </a:endParaRPr>
          </a:p>
        </p:txBody>
      </p:sp>
      <p:cxnSp>
        <p:nvCxnSpPr>
          <p:cNvPr id="160" name="Straight Arrow Connector 159"/>
          <p:cNvCxnSpPr/>
          <p:nvPr/>
        </p:nvCxnSpPr>
        <p:spPr>
          <a:xfrm>
            <a:off x="2612397" y="3193767"/>
            <a:ext cx="0" cy="911974"/>
          </a:xfrm>
          <a:prstGeom prst="straightConnector1">
            <a:avLst/>
          </a:prstGeom>
          <a:ln>
            <a:solidFill>
              <a:schemeClr val="tx1"/>
            </a:solidFill>
            <a:headEnd type="arrow" w="med" len="sm"/>
            <a:tailEnd type="arrow" w="med" len="sm"/>
          </a:ln>
        </p:spPr>
        <p:style>
          <a:lnRef idx="2">
            <a:schemeClr val="accent2"/>
          </a:lnRef>
          <a:fillRef idx="0">
            <a:schemeClr val="accent2"/>
          </a:fillRef>
          <a:effectRef idx="1">
            <a:schemeClr val="accent2"/>
          </a:effectRef>
          <a:fontRef idx="minor">
            <a:schemeClr val="tx1"/>
          </a:fontRef>
        </p:style>
      </p:cxnSp>
      <p:sp>
        <p:nvSpPr>
          <p:cNvPr id="161" name="Rectangle 160">
            <a:extLst>
              <a:ext uri="{FF2B5EF4-FFF2-40B4-BE49-F238E27FC236}">
                <a16:creationId xmlns:a16="http://schemas.microsoft.com/office/drawing/2014/main" id="{CE7F7081-419C-2E4F-A999-2923C4338FC0}"/>
              </a:ext>
            </a:extLst>
          </p:cNvPr>
          <p:cNvSpPr/>
          <p:nvPr/>
        </p:nvSpPr>
        <p:spPr>
          <a:xfrm>
            <a:off x="685075" y="3682148"/>
            <a:ext cx="3826230" cy="29334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Nuvem AWS</a:t>
            </a:r>
          </a:p>
        </p:txBody>
      </p:sp>
      <p:pic>
        <p:nvPicPr>
          <p:cNvPr id="163" name="Graphic 41">
            <a:extLst>
              <a:ext uri="{FF2B5EF4-FFF2-40B4-BE49-F238E27FC236}">
                <a16:creationId xmlns:a16="http://schemas.microsoft.com/office/drawing/2014/main" id="{1A56C62F-612C-5841-B7E7-B15DA92D0BDE}"/>
              </a:ext>
            </a:extLst>
          </p:cNvPr>
          <p:cNvPicPr>
            <a:picLocks noChangeAspect="1"/>
          </p:cNvPicPr>
          <p:nvPr/>
        </p:nvPicPr>
        <p:blipFill>
          <a:blip r:embed="rId7"/>
          <a:stretch>
            <a:fillRect/>
          </a:stretch>
        </p:blipFill>
        <p:spPr>
          <a:xfrm flipH="1">
            <a:off x="2170067" y="2300950"/>
            <a:ext cx="884660" cy="859623"/>
          </a:xfrm>
          <a:prstGeom prst="rect">
            <a:avLst/>
          </a:prstGeom>
        </p:spPr>
      </p:pic>
      <p:pic>
        <p:nvPicPr>
          <p:cNvPr id="164" name="Graphic 73">
            <a:extLst>
              <a:ext uri="{FF2B5EF4-FFF2-40B4-BE49-F238E27FC236}">
                <a16:creationId xmlns:a16="http://schemas.microsoft.com/office/drawing/2014/main" id="{9BC5DBAB-4752-CC4A-887F-305EB06927A9}"/>
              </a:ext>
            </a:extLst>
          </p:cNvPr>
          <p:cNvPicPr>
            <a:picLocks noChangeAspect="1"/>
          </p:cNvPicPr>
          <p:nvPr/>
        </p:nvPicPr>
        <p:blipFill>
          <a:blip r:embed="rId8"/>
          <a:stretch>
            <a:fillRect/>
          </a:stretch>
        </p:blipFill>
        <p:spPr>
          <a:xfrm>
            <a:off x="825110" y="4137637"/>
            <a:ext cx="330200" cy="330200"/>
          </a:xfrm>
          <a:prstGeom prst="rect">
            <a:avLst/>
          </a:prstGeom>
        </p:spPr>
      </p:pic>
      <p:sp>
        <p:nvSpPr>
          <p:cNvPr id="165" name="TextBox 31"/>
          <p:cNvSpPr txBox="1">
            <a:spLocks noChangeArrowheads="1"/>
          </p:cNvSpPr>
          <p:nvPr/>
        </p:nvSpPr>
        <p:spPr bwMode="auto">
          <a:xfrm>
            <a:off x="700796" y="1541858"/>
            <a:ext cx="3626041" cy="461665"/>
          </a:xfrm>
          <a:prstGeom prst="rect">
            <a:avLst/>
          </a:prstGeom>
          <a:noFill/>
          <a:ln w="9525">
            <a:noFill/>
            <a:miter lim="800000"/>
            <a:headEnd/>
            <a:tailEnd/>
          </a:ln>
        </p:spPr>
        <p:txBody>
          <a:bodyPr wrap="square" rtlCol="0">
            <a:spAutoFit/>
          </a:bodyPr>
          <a:lstStyle/>
          <a:p>
            <a:pPr algn="ctr" rtl="0"/>
            <a:r>
              <a:rPr lang="pt-br" sz="2400">
                <a:ea typeface="Amazon Ember" panose="020B0603020204020204" pitchFamily="34" charset="0"/>
                <a:cs typeface="Amazon Ember" panose="020B0603020204020204" pitchFamily="34" charset="0"/>
              </a:rPr>
              <a:t>Aplicação monolítica</a:t>
            </a:r>
          </a:p>
        </p:txBody>
      </p:sp>
      <p:sp>
        <p:nvSpPr>
          <p:cNvPr id="166" name="Rectangle 165">
            <a:extLst>
              <a:ext uri="{FF2B5EF4-FFF2-40B4-BE49-F238E27FC236}">
                <a16:creationId xmlns:a16="http://schemas.microsoft.com/office/drawing/2014/main" id="{383D9547-D6A1-E945-BD04-01A514A70167}"/>
              </a:ext>
            </a:extLst>
          </p:cNvPr>
          <p:cNvSpPr/>
          <p:nvPr/>
        </p:nvSpPr>
        <p:spPr>
          <a:xfrm>
            <a:off x="823592" y="4129924"/>
            <a:ext cx="3466236" cy="2225519"/>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rgbClr val="8FA7C4"/>
              </a:solidFill>
            </a:endParaRPr>
          </a:p>
        </p:txBody>
      </p:sp>
      <p:grpSp>
        <p:nvGrpSpPr>
          <p:cNvPr id="167" name="Group 166"/>
          <p:cNvGrpSpPr/>
          <p:nvPr/>
        </p:nvGrpSpPr>
        <p:grpSpPr>
          <a:xfrm>
            <a:off x="1168236" y="4309305"/>
            <a:ext cx="1417892" cy="858753"/>
            <a:chOff x="4285406" y="4105959"/>
            <a:chExt cx="2075935" cy="1143000"/>
          </a:xfrm>
        </p:grpSpPr>
        <p:sp>
          <p:nvSpPr>
            <p:cNvPr id="168" name="Rectangle 167">
              <a:extLst>
                <a:ext uri="{FF2B5EF4-FFF2-40B4-BE49-F238E27FC236}">
                  <a16:creationId xmlns:a16="http://schemas.microsoft.com/office/drawing/2014/main" id="{7B1A2878-C5FE-3641-84A1-AF1A9456DE01}"/>
                </a:ext>
              </a:extLst>
            </p:cNvPr>
            <p:cNvSpPr/>
            <p:nvPr/>
          </p:nvSpPr>
          <p:spPr>
            <a:xfrm>
              <a:off x="4363253" y="4105959"/>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8FA7C4"/>
                </a:solidFill>
              </a:endParaRPr>
            </a:p>
          </p:txBody>
        </p:sp>
        <p:sp>
          <p:nvSpPr>
            <p:cNvPr id="169" name="Rectangle 168"/>
            <p:cNvSpPr/>
            <p:nvPr/>
          </p:nvSpPr>
          <p:spPr>
            <a:xfrm>
              <a:off x="4285406" y="4349869"/>
              <a:ext cx="2075935" cy="737371"/>
            </a:xfrm>
            <a:prstGeom prst="rect">
              <a:avLst/>
            </a:prstGeom>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Consumo </a:t>
              </a:r>
              <a:r>
                <a:rPr lang="en-US" sz="1500" dirty="0">
                  <a:ea typeface="Amazon Ember" panose="020B0603020204020204" pitchFamily="34" charset="0"/>
                  <a:cs typeface="Amazon Ember" panose="020B0603020204020204" pitchFamily="34" charset="0"/>
                </a:rPr>
                <a:t/>
              </a:r>
              <a:br>
                <a:rPr lang="en-US"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de arquivos</a:t>
              </a:r>
            </a:p>
          </p:txBody>
        </p:sp>
      </p:grpSp>
      <p:grpSp>
        <p:nvGrpSpPr>
          <p:cNvPr id="170" name="Group 169"/>
          <p:cNvGrpSpPr/>
          <p:nvPr/>
        </p:nvGrpSpPr>
        <p:grpSpPr>
          <a:xfrm>
            <a:off x="2583085" y="4309305"/>
            <a:ext cx="1417892" cy="858753"/>
            <a:chOff x="6469621" y="4451292"/>
            <a:chExt cx="2075935" cy="1143000"/>
          </a:xfrm>
        </p:grpSpPr>
        <p:sp>
          <p:nvSpPr>
            <p:cNvPr id="171" name="Rectangle 170">
              <a:extLst>
                <a:ext uri="{FF2B5EF4-FFF2-40B4-BE49-F238E27FC236}">
                  <a16:creationId xmlns:a16="http://schemas.microsoft.com/office/drawing/2014/main" id="{7B1A2878-C5FE-3641-84A1-AF1A9456DE01}"/>
                </a:ext>
              </a:extLst>
            </p:cNvPr>
            <p:cNvSpPr/>
            <p:nvPr/>
          </p:nvSpPr>
          <p:spPr>
            <a:xfrm>
              <a:off x="6594442" y="4451292"/>
              <a:ext cx="192024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8FA7C4"/>
                </a:solidFill>
              </a:endParaRPr>
            </a:p>
          </p:txBody>
        </p:sp>
        <p:sp>
          <p:nvSpPr>
            <p:cNvPr id="172" name="Rectangle 171"/>
            <p:cNvSpPr/>
            <p:nvPr/>
          </p:nvSpPr>
          <p:spPr>
            <a:xfrm>
              <a:off x="6469621" y="4695202"/>
              <a:ext cx="2075935" cy="696406"/>
            </a:xfrm>
            <a:prstGeom prst="rect">
              <a:avLst/>
            </a:prstGeom>
          </p:spPr>
          <p:txBody>
            <a:bodyPr wrap="square" rtlCol="0">
              <a:spAutoFit/>
            </a:bodyPr>
            <a:lstStyle/>
            <a:p>
              <a:pPr algn="ctr" rtl="0"/>
              <a:r>
                <a:rPr lang="pt-br" sz="1400" dirty="0">
                  <a:ea typeface="Amazon Ember" panose="020B0603020204020204" pitchFamily="34" charset="0"/>
                  <a:cs typeface="Amazon Ember" panose="020B0603020204020204" pitchFamily="34" charset="0"/>
                </a:rPr>
                <a:t>Processamento </a:t>
              </a:r>
              <a:r>
                <a:rPr lang="en-US" sz="1400" dirty="0">
                  <a:ea typeface="Amazon Ember" panose="020B0603020204020204" pitchFamily="34" charset="0"/>
                  <a:cs typeface="Amazon Ember" panose="020B0603020204020204" pitchFamily="34" charset="0"/>
                </a:rPr>
                <a:t/>
              </a:r>
              <a:br>
                <a:rPr lang="en-US" sz="1400" dirty="0">
                  <a:ea typeface="Amazon Ember" panose="020B0603020204020204" pitchFamily="34" charset="0"/>
                  <a:cs typeface="Amazon Ember" panose="020B0603020204020204" pitchFamily="34" charset="0"/>
                </a:rPr>
              </a:br>
              <a:r>
                <a:rPr lang="pt-br" sz="1400" dirty="0">
                  <a:ea typeface="Amazon Ember" panose="020B0603020204020204" pitchFamily="34" charset="0"/>
                  <a:cs typeface="Amazon Ember" panose="020B0603020204020204" pitchFamily="34" charset="0"/>
                </a:rPr>
                <a:t>de arquivos</a:t>
              </a:r>
            </a:p>
          </p:txBody>
        </p:sp>
      </p:grpSp>
      <p:grpSp>
        <p:nvGrpSpPr>
          <p:cNvPr id="173" name="Group 172"/>
          <p:cNvGrpSpPr/>
          <p:nvPr/>
        </p:nvGrpSpPr>
        <p:grpSpPr>
          <a:xfrm>
            <a:off x="1807969" y="5282184"/>
            <a:ext cx="1417892" cy="858753"/>
            <a:chOff x="8512520" y="4438096"/>
            <a:chExt cx="2075935" cy="1143000"/>
          </a:xfrm>
        </p:grpSpPr>
        <p:sp>
          <p:nvSpPr>
            <p:cNvPr id="174" name="Rectangle 173">
              <a:extLst>
                <a:ext uri="{FF2B5EF4-FFF2-40B4-BE49-F238E27FC236}">
                  <a16:creationId xmlns:a16="http://schemas.microsoft.com/office/drawing/2014/main" id="{7B1A2878-C5FE-3641-84A1-AF1A9456DE01}"/>
                </a:ext>
              </a:extLst>
            </p:cNvPr>
            <p:cNvSpPr/>
            <p:nvPr/>
          </p:nvSpPr>
          <p:spPr>
            <a:xfrm>
              <a:off x="8659574" y="4438096"/>
              <a:ext cx="1828800" cy="11430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8FA7C4"/>
                </a:solidFill>
              </a:endParaRPr>
            </a:p>
          </p:txBody>
        </p:sp>
        <p:sp>
          <p:nvSpPr>
            <p:cNvPr id="175" name="Rectangle 174"/>
            <p:cNvSpPr/>
            <p:nvPr/>
          </p:nvSpPr>
          <p:spPr>
            <a:xfrm>
              <a:off x="8512520" y="4673851"/>
              <a:ext cx="2075935" cy="737371"/>
            </a:xfrm>
            <a:prstGeom prst="rect">
              <a:avLst/>
            </a:prstGeom>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Publicação </a:t>
              </a:r>
              <a:r>
                <a:rPr lang="en-US" sz="1500" dirty="0">
                  <a:ea typeface="Amazon Ember" panose="020B0603020204020204" pitchFamily="34" charset="0"/>
                  <a:cs typeface="Amazon Ember" panose="020B0603020204020204" pitchFamily="34" charset="0"/>
                </a:rPr>
                <a:t/>
              </a:r>
              <a:br>
                <a:rPr lang="en-US"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de arquivos</a:t>
              </a:r>
            </a:p>
          </p:txBody>
        </p:sp>
      </p:grpSp>
      <p:sp>
        <p:nvSpPr>
          <p:cNvPr id="178" name="Rectangle 177">
            <a:extLst>
              <a:ext uri="{FF2B5EF4-FFF2-40B4-BE49-F238E27FC236}">
                <a16:creationId xmlns:a16="http://schemas.microsoft.com/office/drawing/2014/main" id="{CE7F7081-419C-2E4F-A999-2923C4338FC0}"/>
              </a:ext>
            </a:extLst>
          </p:cNvPr>
          <p:cNvSpPr/>
          <p:nvPr/>
        </p:nvSpPr>
        <p:spPr>
          <a:xfrm>
            <a:off x="6108427" y="2165124"/>
            <a:ext cx="8198249" cy="5323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Nuvem AWS</a:t>
            </a:r>
          </a:p>
        </p:txBody>
      </p:sp>
      <p:pic>
        <p:nvPicPr>
          <p:cNvPr id="180" name="Graphic 20">
            <a:extLst>
              <a:ext uri="{FF2B5EF4-FFF2-40B4-BE49-F238E27FC236}">
                <a16:creationId xmlns:a16="http://schemas.microsoft.com/office/drawing/2014/main" id="{37258725-A830-F149-B2C8-7D0D414B7521}"/>
              </a:ext>
            </a:extLst>
          </p:cNvPr>
          <p:cNvPicPr>
            <a:picLocks noChangeAspect="1"/>
          </p:cNvPicPr>
          <p:nvPr/>
        </p:nvPicPr>
        <p:blipFill>
          <a:blip r:embed="rId9"/>
          <a:stretch>
            <a:fillRect/>
          </a:stretch>
        </p:blipFill>
        <p:spPr>
          <a:xfrm>
            <a:off x="7199243" y="3014741"/>
            <a:ext cx="595316" cy="595316"/>
          </a:xfrm>
          <a:prstGeom prst="rect">
            <a:avLst/>
          </a:prstGeom>
        </p:spPr>
      </p:pic>
      <p:pic>
        <p:nvPicPr>
          <p:cNvPr id="181" name="Graphic 20">
            <a:extLst>
              <a:ext uri="{FF2B5EF4-FFF2-40B4-BE49-F238E27FC236}">
                <a16:creationId xmlns:a16="http://schemas.microsoft.com/office/drawing/2014/main" id="{37258725-A830-F149-B2C8-7D0D414B7521}"/>
              </a:ext>
            </a:extLst>
          </p:cNvPr>
          <p:cNvPicPr>
            <a:picLocks noChangeAspect="1"/>
          </p:cNvPicPr>
          <p:nvPr/>
        </p:nvPicPr>
        <p:blipFill>
          <a:blip r:embed="rId9"/>
          <a:stretch>
            <a:fillRect/>
          </a:stretch>
        </p:blipFill>
        <p:spPr>
          <a:xfrm>
            <a:off x="12230256" y="3014741"/>
            <a:ext cx="595316" cy="595316"/>
          </a:xfrm>
          <a:prstGeom prst="rect">
            <a:avLst/>
          </a:prstGeom>
        </p:spPr>
      </p:pic>
      <p:pic>
        <p:nvPicPr>
          <p:cNvPr id="182" name="Graphic 20">
            <a:extLst>
              <a:ext uri="{FF2B5EF4-FFF2-40B4-BE49-F238E27FC236}">
                <a16:creationId xmlns:a16="http://schemas.microsoft.com/office/drawing/2014/main" id="{37258725-A830-F149-B2C8-7D0D414B7521}"/>
              </a:ext>
            </a:extLst>
          </p:cNvPr>
          <p:cNvPicPr>
            <a:picLocks noChangeAspect="1"/>
          </p:cNvPicPr>
          <p:nvPr/>
        </p:nvPicPr>
        <p:blipFill>
          <a:blip r:embed="rId9"/>
          <a:stretch>
            <a:fillRect/>
          </a:stretch>
        </p:blipFill>
        <p:spPr>
          <a:xfrm>
            <a:off x="13002362" y="3014741"/>
            <a:ext cx="595316" cy="595316"/>
          </a:xfrm>
          <a:prstGeom prst="rect">
            <a:avLst/>
          </a:prstGeom>
        </p:spPr>
      </p:pic>
      <p:cxnSp>
        <p:nvCxnSpPr>
          <p:cNvPr id="183" name="Elbow Connector 182">
            <a:extLst>
              <a:ext uri="{FF2B5EF4-FFF2-40B4-BE49-F238E27FC236}">
                <a16:creationId xmlns:a16="http://schemas.microsoft.com/office/drawing/2014/main" id="{BF4D2A73-ED4C-774C-BB0E-92A374358B0E}"/>
              </a:ext>
            </a:extLst>
          </p:cNvPr>
          <p:cNvCxnSpPr>
            <a:cxnSpLocks/>
            <a:stCxn id="134" idx="3"/>
          </p:cNvCxnSpPr>
          <p:nvPr/>
        </p:nvCxnSpPr>
        <p:spPr>
          <a:xfrm flipV="1">
            <a:off x="10232996" y="4234845"/>
            <a:ext cx="2090198" cy="1005676"/>
          </a:xfrm>
          <a:prstGeom prst="bentConnector3">
            <a:avLst>
              <a:gd name="adj1" fmla="val 100768"/>
            </a:avLst>
          </a:prstGeom>
          <a:ln w="12700">
            <a:solidFill>
              <a:schemeClr val="accent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84" name="Graphic 57">
            <a:extLst>
              <a:ext uri="{FF2B5EF4-FFF2-40B4-BE49-F238E27FC236}">
                <a16:creationId xmlns:a16="http://schemas.microsoft.com/office/drawing/2014/main" id="{4C547235-BB2F-D246-B222-97D1BFCF6082}"/>
              </a:ext>
            </a:extLst>
          </p:cNvPr>
          <p:cNvPicPr>
            <a:picLocks noChangeAspect="1"/>
          </p:cNvPicPr>
          <p:nvPr/>
        </p:nvPicPr>
        <p:blipFill>
          <a:blip r:embed="rId10"/>
          <a:stretch>
            <a:fillRect/>
          </a:stretch>
        </p:blipFill>
        <p:spPr>
          <a:xfrm>
            <a:off x="12602549" y="5350516"/>
            <a:ext cx="595316" cy="595316"/>
          </a:xfrm>
          <a:prstGeom prst="rect">
            <a:avLst/>
          </a:prstGeom>
        </p:spPr>
      </p:pic>
      <p:pic>
        <p:nvPicPr>
          <p:cNvPr id="185" name="Graphic 41">
            <a:extLst>
              <a:ext uri="{FF2B5EF4-FFF2-40B4-BE49-F238E27FC236}">
                <a16:creationId xmlns:a16="http://schemas.microsoft.com/office/drawing/2014/main" id="{1A56C62F-612C-5841-B7E7-B15DA92D0BDE}"/>
              </a:ext>
            </a:extLst>
          </p:cNvPr>
          <p:cNvPicPr>
            <a:picLocks noChangeAspect="1"/>
          </p:cNvPicPr>
          <p:nvPr/>
        </p:nvPicPr>
        <p:blipFill>
          <a:blip r:embed="rId11"/>
          <a:stretch>
            <a:fillRect/>
          </a:stretch>
        </p:blipFill>
        <p:spPr>
          <a:xfrm flipH="1">
            <a:off x="5277967" y="4983414"/>
            <a:ext cx="483586" cy="469900"/>
          </a:xfrm>
          <a:prstGeom prst="rect">
            <a:avLst/>
          </a:prstGeom>
        </p:spPr>
      </p:pic>
      <p:pic>
        <p:nvPicPr>
          <p:cNvPr id="187" name="Graphic 11">
            <a:extLst>
              <a:ext uri="{FF2B5EF4-FFF2-40B4-BE49-F238E27FC236}">
                <a16:creationId xmlns:a16="http://schemas.microsoft.com/office/drawing/2014/main" id="{CE52C9D7-11B0-9E41-AB16-2C9849C3ECBE}"/>
              </a:ext>
            </a:extLst>
          </p:cNvPr>
          <p:cNvPicPr>
            <a:picLocks noChangeAspect="1"/>
          </p:cNvPicPr>
          <p:nvPr/>
        </p:nvPicPr>
        <p:blipFill>
          <a:blip r:embed="rId12"/>
          <a:stretch>
            <a:fillRect/>
          </a:stretch>
        </p:blipFill>
        <p:spPr>
          <a:xfrm>
            <a:off x="6108427" y="2172990"/>
            <a:ext cx="330200" cy="330200"/>
          </a:xfrm>
          <a:prstGeom prst="rect">
            <a:avLst/>
          </a:prstGeom>
        </p:spPr>
      </p:pic>
      <p:pic>
        <p:nvPicPr>
          <p:cNvPr id="188" name="Graphic 11">
            <a:extLst>
              <a:ext uri="{FF2B5EF4-FFF2-40B4-BE49-F238E27FC236}">
                <a16:creationId xmlns:a16="http://schemas.microsoft.com/office/drawing/2014/main" id="{CE52C9D7-11B0-9E41-AB16-2C9849C3ECBE}"/>
              </a:ext>
            </a:extLst>
          </p:cNvPr>
          <p:cNvPicPr>
            <a:picLocks noChangeAspect="1"/>
          </p:cNvPicPr>
          <p:nvPr/>
        </p:nvPicPr>
        <p:blipFill>
          <a:blip r:embed="rId12"/>
          <a:stretch>
            <a:fillRect/>
          </a:stretch>
        </p:blipFill>
        <p:spPr>
          <a:xfrm>
            <a:off x="687457" y="3682148"/>
            <a:ext cx="330200" cy="330200"/>
          </a:xfrm>
          <a:prstGeom prst="rect">
            <a:avLst/>
          </a:prstGeom>
        </p:spPr>
      </p:pic>
      <p:pic>
        <p:nvPicPr>
          <p:cNvPr id="189" name="Graphic 41">
            <a:extLst>
              <a:ext uri="{FF2B5EF4-FFF2-40B4-BE49-F238E27FC236}">
                <a16:creationId xmlns:a16="http://schemas.microsoft.com/office/drawing/2014/main" id="{1A56C62F-612C-5841-B7E7-B15DA92D0BDE}"/>
              </a:ext>
            </a:extLst>
          </p:cNvPr>
          <p:cNvPicPr>
            <a:picLocks noChangeAspect="1"/>
          </p:cNvPicPr>
          <p:nvPr/>
        </p:nvPicPr>
        <p:blipFill>
          <a:blip r:embed="rId11"/>
          <a:stretch>
            <a:fillRect/>
          </a:stretch>
        </p:blipFill>
        <p:spPr>
          <a:xfrm flipH="1">
            <a:off x="2082498" y="2047383"/>
            <a:ext cx="1059798" cy="1029804"/>
          </a:xfrm>
          <a:prstGeom prst="rect">
            <a:avLst/>
          </a:prstGeom>
        </p:spPr>
      </p:pic>
    </p:spTree>
    <p:custDataLst>
      <p:tags r:id="rId1"/>
    </p:custDataLst>
    <p:extLst>
      <p:ext uri="{BB962C8B-B14F-4D97-AF65-F5344CB8AC3E}">
        <p14:creationId xmlns:p14="http://schemas.microsoft.com/office/powerpoint/2010/main" val="281654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pt-br" sz="4000"/>
              <a:t>Benefícios da arquitetura de microsserviços</a:t>
            </a:r>
          </a:p>
        </p:txBody>
      </p:sp>
      <p:pic>
        <p:nvPicPr>
          <p:cNvPr id="7" name="Picture 6">
            <a:extLst>
              <a:ext uri="{FF2B5EF4-FFF2-40B4-BE49-F238E27FC236}">
                <a16:creationId xmlns:a16="http://schemas.microsoft.com/office/drawing/2014/main" id="{A2AA8994-B630-C244-B33A-FD3AA5868F5C}"/>
              </a:ext>
            </a:extLst>
          </p:cNvPr>
          <p:cNvPicPr>
            <a:picLocks noChangeAspect="1"/>
          </p:cNvPicPr>
          <p:nvPr/>
        </p:nvPicPr>
        <p:blipFill>
          <a:blip r:embed="rId3"/>
          <a:stretch>
            <a:fillRect/>
          </a:stretch>
        </p:blipFill>
        <p:spPr>
          <a:xfrm>
            <a:off x="1776644" y="1828100"/>
            <a:ext cx="1155625" cy="1144184"/>
          </a:xfrm>
          <a:prstGeom prst="rect">
            <a:avLst/>
          </a:prstGeom>
        </p:spPr>
      </p:pic>
      <p:sp>
        <p:nvSpPr>
          <p:cNvPr id="8" name="TextBox 7">
            <a:extLst>
              <a:ext uri="{FF2B5EF4-FFF2-40B4-BE49-F238E27FC236}">
                <a16:creationId xmlns:a16="http://schemas.microsoft.com/office/drawing/2014/main" id="{C654B81F-3798-3D4E-BE0E-C06A00E7340C}"/>
              </a:ext>
            </a:extLst>
          </p:cNvPr>
          <p:cNvSpPr txBox="1"/>
          <p:nvPr/>
        </p:nvSpPr>
        <p:spPr>
          <a:xfrm>
            <a:off x="3339771" y="2132427"/>
            <a:ext cx="2812673" cy="535531"/>
          </a:xfrm>
          <a:prstGeom prst="rect">
            <a:avLst/>
          </a:prstGeom>
          <a:noFill/>
        </p:spPr>
        <p:txBody>
          <a:bodyPr wrap="square" rtlCol="0">
            <a:spAutoFit/>
          </a:bodyPr>
          <a:lstStyle/>
          <a:p>
            <a:pPr rtl="0"/>
            <a:r>
              <a:rPr lang="pt-br" sz="2800">
                <a:latin typeface="Amazon Ember" panose="02000000000000000000" pitchFamily="2" charset="0"/>
                <a:ea typeface="Amazon Ember" panose="02000000000000000000" pitchFamily="2" charset="0"/>
                <a:cs typeface="Amazon Ember" panose="020B0603020204020204" pitchFamily="34" charset="0"/>
              </a:rPr>
              <a:t>Agilidade</a:t>
            </a:r>
          </a:p>
        </p:txBody>
      </p:sp>
      <p:pic>
        <p:nvPicPr>
          <p:cNvPr id="9" name="Picture 8">
            <a:extLst>
              <a:ext uri="{FF2B5EF4-FFF2-40B4-BE49-F238E27FC236}">
                <a16:creationId xmlns:a16="http://schemas.microsoft.com/office/drawing/2014/main" id="{89A426AF-0458-4648-903B-2E2A48105577}"/>
              </a:ext>
            </a:extLst>
          </p:cNvPr>
          <p:cNvPicPr>
            <a:picLocks noChangeAspect="1"/>
          </p:cNvPicPr>
          <p:nvPr/>
        </p:nvPicPr>
        <p:blipFill>
          <a:blip r:embed="rId4"/>
          <a:stretch>
            <a:fillRect/>
          </a:stretch>
        </p:blipFill>
        <p:spPr>
          <a:xfrm>
            <a:off x="1635716" y="3648468"/>
            <a:ext cx="1437481" cy="1437481"/>
          </a:xfrm>
          <a:prstGeom prst="rect">
            <a:avLst/>
          </a:prstGeom>
        </p:spPr>
      </p:pic>
      <p:sp>
        <p:nvSpPr>
          <p:cNvPr id="10" name="TextBox 9">
            <a:extLst>
              <a:ext uri="{FF2B5EF4-FFF2-40B4-BE49-F238E27FC236}">
                <a16:creationId xmlns:a16="http://schemas.microsoft.com/office/drawing/2014/main" id="{ECE6DBBA-FAB5-7041-8B88-4FAE39370EB0}"/>
              </a:ext>
            </a:extLst>
          </p:cNvPr>
          <p:cNvSpPr txBox="1"/>
          <p:nvPr/>
        </p:nvSpPr>
        <p:spPr>
          <a:xfrm>
            <a:off x="3339771" y="4105598"/>
            <a:ext cx="2812673" cy="523220"/>
          </a:xfrm>
          <a:prstGeom prst="rect">
            <a:avLst/>
          </a:prstGeom>
          <a:noFill/>
        </p:spPr>
        <p:txBody>
          <a:bodyPr wrap="square" rtlCol="0">
            <a:spAutoFit/>
          </a:bodyPr>
          <a:lstStyle/>
          <a:p>
            <a:pPr rtl="0"/>
            <a:r>
              <a:rPr lang="pt-br" sz="2800">
                <a:latin typeface="Amazon Ember" panose="02000000000000000000" pitchFamily="2" charset="0"/>
                <a:ea typeface="Amazon Ember" panose="02000000000000000000" pitchFamily="2" charset="0"/>
                <a:cs typeface="Amazon Ember" panose="020B0603020204020204" pitchFamily="34" charset="0"/>
              </a:rPr>
              <a:t>Escalabilidade flexível</a:t>
            </a:r>
          </a:p>
        </p:txBody>
      </p:sp>
      <p:pic>
        <p:nvPicPr>
          <p:cNvPr id="11" name="Picture 10">
            <a:extLst>
              <a:ext uri="{FF2B5EF4-FFF2-40B4-BE49-F238E27FC236}">
                <a16:creationId xmlns:a16="http://schemas.microsoft.com/office/drawing/2014/main" id="{7C3B0198-E2A9-C54F-B68F-BA30826C115C}"/>
              </a:ext>
            </a:extLst>
          </p:cNvPr>
          <p:cNvPicPr>
            <a:picLocks noChangeAspect="1"/>
          </p:cNvPicPr>
          <p:nvPr/>
        </p:nvPicPr>
        <p:blipFill>
          <a:blip r:embed="rId5"/>
          <a:stretch>
            <a:fillRect/>
          </a:stretch>
        </p:blipFill>
        <p:spPr>
          <a:xfrm>
            <a:off x="1555292" y="5721721"/>
            <a:ext cx="1598328" cy="1598328"/>
          </a:xfrm>
          <a:prstGeom prst="rect">
            <a:avLst/>
          </a:prstGeom>
        </p:spPr>
      </p:pic>
      <p:sp>
        <p:nvSpPr>
          <p:cNvPr id="12" name="TextBox 11">
            <a:extLst>
              <a:ext uri="{FF2B5EF4-FFF2-40B4-BE49-F238E27FC236}">
                <a16:creationId xmlns:a16="http://schemas.microsoft.com/office/drawing/2014/main" id="{BDEBBB3F-4312-AA42-B32C-C2D8D3EE9788}"/>
              </a:ext>
            </a:extLst>
          </p:cNvPr>
          <p:cNvSpPr txBox="1"/>
          <p:nvPr/>
        </p:nvSpPr>
        <p:spPr>
          <a:xfrm>
            <a:off x="3339766" y="6214119"/>
            <a:ext cx="3154541" cy="523220"/>
          </a:xfrm>
          <a:prstGeom prst="rect">
            <a:avLst/>
          </a:prstGeom>
          <a:noFill/>
        </p:spPr>
        <p:txBody>
          <a:bodyPr wrap="square" rtlCol="0">
            <a:spAutoFit/>
          </a:bodyPr>
          <a:lstStyle/>
          <a:p>
            <a:pPr rtl="0"/>
            <a:r>
              <a:rPr lang="pt-br" sz="2800">
                <a:solidFill>
                  <a:srgbClr val="000000"/>
                </a:solidFill>
                <a:latin typeface="Amazon Ember" panose="02000000000000000000" pitchFamily="2" charset="0"/>
                <a:ea typeface="Amazon Ember" panose="02000000000000000000" pitchFamily="2" charset="0"/>
                <a:cs typeface="Amazon Ember" panose="020B0603020204020204" pitchFamily="34" charset="0"/>
              </a:rPr>
              <a:t>Fácil</a:t>
            </a:r>
            <a:r>
              <a:rPr lang="pt-br" sz="2800">
                <a:latin typeface="Amazon Ember" panose="02000000000000000000" pitchFamily="2" charset="0"/>
                <a:ea typeface="Amazon Ember" panose="02000000000000000000" pitchFamily="2" charset="0"/>
                <a:cs typeface="Amazon Ember" panose="020B0603020204020204" pitchFamily="34" charset="0"/>
              </a:rPr>
              <a:t> implantação</a:t>
            </a:r>
          </a:p>
        </p:txBody>
      </p:sp>
      <p:pic>
        <p:nvPicPr>
          <p:cNvPr id="13" name="Picture 12">
            <a:extLst>
              <a:ext uri="{FF2B5EF4-FFF2-40B4-BE49-F238E27FC236}">
                <a16:creationId xmlns:a16="http://schemas.microsoft.com/office/drawing/2014/main" id="{1781A649-46D2-6A49-AFE2-14ED92CA6213}"/>
              </a:ext>
            </a:extLst>
          </p:cNvPr>
          <p:cNvPicPr>
            <a:picLocks noChangeAspect="1"/>
          </p:cNvPicPr>
          <p:nvPr/>
        </p:nvPicPr>
        <p:blipFill>
          <a:blip r:embed="rId6"/>
          <a:stretch>
            <a:fillRect/>
          </a:stretch>
        </p:blipFill>
        <p:spPr>
          <a:xfrm>
            <a:off x="7953664" y="1681452"/>
            <a:ext cx="1437481" cy="1437481"/>
          </a:xfrm>
          <a:prstGeom prst="rect">
            <a:avLst/>
          </a:prstGeom>
        </p:spPr>
      </p:pic>
      <p:sp>
        <p:nvSpPr>
          <p:cNvPr id="14" name="TextBox 13">
            <a:extLst>
              <a:ext uri="{FF2B5EF4-FFF2-40B4-BE49-F238E27FC236}">
                <a16:creationId xmlns:a16="http://schemas.microsoft.com/office/drawing/2014/main" id="{66761DC0-02D8-644C-8296-E79E84CAC3F4}"/>
              </a:ext>
            </a:extLst>
          </p:cNvPr>
          <p:cNvSpPr txBox="1"/>
          <p:nvPr/>
        </p:nvSpPr>
        <p:spPr>
          <a:xfrm>
            <a:off x="9866979" y="2138582"/>
            <a:ext cx="3596722" cy="523220"/>
          </a:xfrm>
          <a:prstGeom prst="rect">
            <a:avLst/>
          </a:prstGeom>
          <a:noFill/>
        </p:spPr>
        <p:txBody>
          <a:bodyPr wrap="square" rtlCol="0">
            <a:spAutoFit/>
          </a:bodyPr>
          <a:lstStyle/>
          <a:p>
            <a:pPr rtl="0"/>
            <a:r>
              <a:rPr lang="pt-br" sz="2800">
                <a:latin typeface="Amazon Ember" panose="02000000000000000000" pitchFamily="2" charset="0"/>
                <a:ea typeface="Amazon Ember" panose="02000000000000000000" pitchFamily="2" charset="0"/>
                <a:cs typeface="Amazon Ember" panose="020B0603020204020204" pitchFamily="34" charset="0"/>
              </a:rPr>
              <a:t>Liberdade tecnológica</a:t>
            </a:r>
          </a:p>
        </p:txBody>
      </p:sp>
      <p:pic>
        <p:nvPicPr>
          <p:cNvPr id="15" name="Picture 14">
            <a:extLst>
              <a:ext uri="{FF2B5EF4-FFF2-40B4-BE49-F238E27FC236}">
                <a16:creationId xmlns:a16="http://schemas.microsoft.com/office/drawing/2014/main" id="{442326D6-9F75-0248-AD61-335C354E1D5D}"/>
              </a:ext>
            </a:extLst>
          </p:cNvPr>
          <p:cNvPicPr>
            <a:picLocks noChangeAspect="1"/>
          </p:cNvPicPr>
          <p:nvPr/>
        </p:nvPicPr>
        <p:blipFill>
          <a:blip r:embed="rId7"/>
          <a:stretch>
            <a:fillRect/>
          </a:stretch>
        </p:blipFill>
        <p:spPr>
          <a:xfrm>
            <a:off x="7965905" y="3660709"/>
            <a:ext cx="1412999" cy="1412999"/>
          </a:xfrm>
          <a:prstGeom prst="rect">
            <a:avLst/>
          </a:prstGeom>
        </p:spPr>
      </p:pic>
      <p:sp>
        <p:nvSpPr>
          <p:cNvPr id="16" name="TextBox 15">
            <a:extLst>
              <a:ext uri="{FF2B5EF4-FFF2-40B4-BE49-F238E27FC236}">
                <a16:creationId xmlns:a16="http://schemas.microsoft.com/office/drawing/2014/main" id="{55CF83E7-1495-284D-A7A9-3870D39A3C9C}"/>
              </a:ext>
            </a:extLst>
          </p:cNvPr>
          <p:cNvSpPr txBox="1"/>
          <p:nvPr/>
        </p:nvSpPr>
        <p:spPr>
          <a:xfrm>
            <a:off x="9866977" y="4061343"/>
            <a:ext cx="2812673" cy="954107"/>
          </a:xfrm>
          <a:prstGeom prst="rect">
            <a:avLst/>
          </a:prstGeom>
          <a:noFill/>
        </p:spPr>
        <p:txBody>
          <a:bodyPr wrap="square" rtlCol="0">
            <a:spAutoFit/>
          </a:bodyPr>
          <a:lstStyle/>
          <a:p>
            <a:pPr rtl="0"/>
            <a:r>
              <a:rPr lang="pt-br" sz="2800" dirty="0">
                <a:latin typeface="Amazon Ember" panose="02000000000000000000" pitchFamily="2" charset="0"/>
                <a:ea typeface="Amazon Ember" panose="02000000000000000000" pitchFamily="2" charset="0"/>
                <a:cs typeface="Amazon Ember" panose="020B0603020204020204" pitchFamily="34" charset="0"/>
              </a:rPr>
              <a:t>Código reutilizável</a:t>
            </a:r>
          </a:p>
        </p:txBody>
      </p:sp>
      <p:pic>
        <p:nvPicPr>
          <p:cNvPr id="17" name="Picture 16">
            <a:extLst>
              <a:ext uri="{FF2B5EF4-FFF2-40B4-BE49-F238E27FC236}">
                <a16:creationId xmlns:a16="http://schemas.microsoft.com/office/drawing/2014/main" id="{E68338F5-454C-E049-88B8-DF6DAB581C1A}"/>
              </a:ext>
            </a:extLst>
          </p:cNvPr>
          <p:cNvPicPr>
            <a:picLocks noChangeAspect="1"/>
          </p:cNvPicPr>
          <p:nvPr/>
        </p:nvPicPr>
        <p:blipFill>
          <a:blip r:embed="rId8"/>
          <a:stretch>
            <a:fillRect/>
          </a:stretch>
        </p:blipFill>
        <p:spPr>
          <a:xfrm>
            <a:off x="7797455" y="5600780"/>
            <a:ext cx="1749899" cy="1749899"/>
          </a:xfrm>
          <a:prstGeom prst="rect">
            <a:avLst/>
          </a:prstGeom>
        </p:spPr>
      </p:pic>
      <p:sp>
        <p:nvSpPr>
          <p:cNvPr id="18" name="TextBox 17">
            <a:extLst>
              <a:ext uri="{FF2B5EF4-FFF2-40B4-BE49-F238E27FC236}">
                <a16:creationId xmlns:a16="http://schemas.microsoft.com/office/drawing/2014/main" id="{5033AB4D-EFED-D743-B26E-CDFA35C91C1A}"/>
              </a:ext>
            </a:extLst>
          </p:cNvPr>
          <p:cNvSpPr txBox="1"/>
          <p:nvPr/>
        </p:nvSpPr>
        <p:spPr>
          <a:xfrm>
            <a:off x="9866979" y="6207964"/>
            <a:ext cx="2812673" cy="535531"/>
          </a:xfrm>
          <a:prstGeom prst="rect">
            <a:avLst/>
          </a:prstGeom>
          <a:noFill/>
        </p:spPr>
        <p:txBody>
          <a:bodyPr wrap="square" rtlCol="0">
            <a:spAutoFit/>
          </a:bodyPr>
          <a:lstStyle/>
          <a:p>
            <a:pPr rtl="0"/>
            <a:r>
              <a:rPr lang="pt-br" sz="2800">
                <a:latin typeface="Amazon Ember" panose="02000000000000000000" pitchFamily="2" charset="0"/>
                <a:ea typeface="Amazon Ember" panose="02000000000000000000" pitchFamily="2" charset="0"/>
                <a:cs typeface="Amazon Ember" panose="020B0603020204020204" pitchFamily="34" charset="0"/>
              </a:rPr>
              <a:t>Resiliência</a:t>
            </a:r>
          </a:p>
        </p:txBody>
      </p:sp>
    </p:spTree>
    <p:extLst>
      <p:ext uri="{BB962C8B-B14F-4D97-AF65-F5344CB8AC3E}">
        <p14:creationId xmlns:p14="http://schemas.microsoft.com/office/powerpoint/2010/main" val="78821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Melhores práticas</a:t>
            </a:r>
          </a:p>
        </p:txBody>
      </p:sp>
      <p:sp>
        <p:nvSpPr>
          <p:cNvPr id="3" name="Content Placeholder 2"/>
          <p:cNvSpPr>
            <a:spLocks noGrp="1"/>
          </p:cNvSpPr>
          <p:nvPr>
            <p:ph idx="1"/>
          </p:nvPr>
        </p:nvSpPr>
        <p:spPr/>
        <p:txBody>
          <a:bodyPr rtlCol="0"/>
          <a:lstStyle/>
          <a:p>
            <a:pPr marL="0" indent="0" rtl="0">
              <a:buNone/>
            </a:pPr>
            <a:r>
              <a:rPr lang="pt-br" sz="2800" dirty="0">
                <a:sym typeface="Wingdings"/>
              </a:rPr>
              <a:t>Altere os componentes sem causar falhas.</a:t>
            </a:r>
            <a:endParaRPr lang="en-US" sz="2800" dirty="0"/>
          </a:p>
          <a:p>
            <a:pPr lvl="1" rtl="0"/>
            <a:r>
              <a:rPr lang="pt-br" sz="2800" dirty="0">
                <a:sym typeface="Wingdings"/>
              </a:rPr>
              <a:t>A interface é um contrato.</a:t>
            </a:r>
            <a:endParaRPr lang="en-US" sz="2800" dirty="0"/>
          </a:p>
          <a:p>
            <a:pPr lvl="1" rtl="0"/>
            <a:r>
              <a:rPr lang="pt-br" sz="2800" dirty="0">
                <a:sym typeface="Wingdings"/>
              </a:rPr>
              <a:t>A modificação de recursos não deve afetar os consumidores.</a:t>
            </a:r>
          </a:p>
          <a:p>
            <a:pPr lvl="1" rtl="0"/>
            <a:endParaRPr lang="en-US" sz="2800" dirty="0">
              <a:sym typeface="Wingdings"/>
            </a:endParaRPr>
          </a:p>
          <a:p>
            <a:pPr marL="0" indent="0" rtl="0">
              <a:buNone/>
            </a:pPr>
            <a:r>
              <a:rPr lang="pt-br" sz="2800" dirty="0">
                <a:sym typeface="Wingdings"/>
              </a:rPr>
              <a:t>Usa uma API </a:t>
            </a:r>
            <a:r>
              <a:rPr lang="pt-br" sz="2800" dirty="0">
                <a:solidFill>
                  <a:srgbClr val="000000"/>
                </a:solidFill>
                <a:sym typeface="Wingdings"/>
              </a:rPr>
              <a:t>simples</a:t>
            </a:r>
            <a:r>
              <a:rPr lang="pt-br" sz="2800" dirty="0">
                <a:sym typeface="Wingdings"/>
              </a:rPr>
              <a:t>.</a:t>
            </a:r>
          </a:p>
          <a:p>
            <a:pPr lvl="1" rtl="0"/>
            <a:r>
              <a:rPr lang="pt-br" sz="2800" dirty="0">
                <a:sym typeface="Wingdings"/>
              </a:rPr>
              <a:t>Reduz o custo da utilização do seu serviço.</a:t>
            </a:r>
          </a:p>
          <a:p>
            <a:pPr lvl="1" rtl="0"/>
            <a:r>
              <a:rPr lang="pt-br" sz="2800" dirty="0">
                <a:sym typeface="Wingdings"/>
              </a:rPr>
              <a:t>Mais complexidade significa mais resistência a alterações.</a:t>
            </a:r>
          </a:p>
          <a:p>
            <a:pPr lvl="1" rtl="0"/>
            <a:r>
              <a:rPr lang="pt-br" sz="2800" dirty="0">
                <a:sym typeface="Wingdings"/>
              </a:rPr>
              <a:t>Reduza o compartilhamento para reduzir </a:t>
            </a:r>
            <a:r>
              <a:rPr lang="pt-br" sz="2800" dirty="0">
                <a:solidFill>
                  <a:srgbClr val="000000"/>
                </a:solidFill>
                <a:sym typeface="Wingdings"/>
              </a:rPr>
              <a:t>as falhas</a:t>
            </a:r>
            <a:r>
              <a:rPr lang="pt-br" sz="2800" dirty="0">
                <a:sym typeface="Wingdings"/>
              </a:rPr>
              <a:t>.</a:t>
            </a:r>
          </a:p>
          <a:p>
            <a:pPr lvl="1" rtl="0"/>
            <a:r>
              <a:rPr lang="pt-br" sz="2800" dirty="0">
                <a:solidFill>
                  <a:srgbClr val="000000"/>
                </a:solidFill>
                <a:sym typeface="Wingdings"/>
              </a:rPr>
              <a:t>Permite </a:t>
            </a:r>
            <a:r>
              <a:rPr lang="pt-br" sz="2800" dirty="0">
                <a:sym typeface="Wingdings"/>
              </a:rPr>
              <a:t>ocultar os detalhes.</a:t>
            </a:r>
          </a:p>
          <a:p>
            <a:pPr lvl="1" rtl="0"/>
            <a:endParaRPr lang="en-US" sz="2800" dirty="0"/>
          </a:p>
        </p:txBody>
      </p:sp>
    </p:spTree>
    <p:custDataLst>
      <p:tags r:id="rId1"/>
    </p:custDataLst>
    <p:extLst>
      <p:ext uri="{BB962C8B-B14F-4D97-AF65-F5344CB8AC3E}">
        <p14:creationId xmlns:p14="http://schemas.microsoft.com/office/powerpoint/2010/main" val="1470627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Melhores práticas (cont.)</a:t>
            </a:r>
          </a:p>
        </p:txBody>
      </p:sp>
      <p:sp>
        <p:nvSpPr>
          <p:cNvPr id="3" name="Content Placeholder 2"/>
          <p:cNvSpPr>
            <a:spLocks noGrp="1"/>
          </p:cNvSpPr>
          <p:nvPr>
            <p:ph idx="1"/>
          </p:nvPr>
        </p:nvSpPr>
        <p:spPr>
          <a:xfrm>
            <a:off x="502920" y="1833810"/>
            <a:ext cx="13886848" cy="5578546"/>
          </a:xfrm>
        </p:spPr>
        <p:txBody>
          <a:bodyPr rtlCol="0">
            <a:normAutofit/>
          </a:bodyPr>
          <a:lstStyle/>
          <a:p>
            <a:pPr marL="0" indent="0" rtl="0">
              <a:buNone/>
            </a:pPr>
            <a:r>
              <a:rPr lang="pt-br" sz="2800" dirty="0">
                <a:latin typeface="+mn-lt"/>
              </a:rPr>
              <a:t>Trate os servidores como </a:t>
            </a:r>
            <a:r>
              <a:rPr lang="pt-br" sz="2800" dirty="0" err="1">
                <a:solidFill>
                  <a:schemeClr val="accent6"/>
                </a:solidFill>
                <a:latin typeface="+mn-lt"/>
                <a:ea typeface="Amazon Ember" panose="020B0603020204020204" pitchFamily="34" charset="0"/>
                <a:cs typeface="Amazon Ember" panose="020B0603020204020204" pitchFamily="34" charset="0"/>
              </a:rPr>
              <a:t>stateless</a:t>
            </a:r>
            <a:r>
              <a:rPr lang="pt-br" sz="2800" dirty="0">
                <a:latin typeface="+mn-lt"/>
              </a:rPr>
              <a:t>.</a:t>
            </a:r>
          </a:p>
          <a:p>
            <a:pPr marL="1097192" lvl="3" indent="-548596" rtl="0">
              <a:spcBef>
                <a:spcPts val="2880"/>
              </a:spcBef>
            </a:pPr>
            <a:r>
              <a:rPr lang="pt-br" sz="2800" dirty="0">
                <a:latin typeface="+mj-lt"/>
              </a:rPr>
              <a:t>Considere os servidores como membros intercambiáveis de um grupo.</a:t>
            </a:r>
          </a:p>
          <a:p>
            <a:pPr marL="1097192" lvl="3" indent="-548596" rtl="0">
              <a:spcBef>
                <a:spcPts val="2880"/>
              </a:spcBef>
            </a:pPr>
            <a:r>
              <a:rPr lang="pt-br" sz="2800" dirty="0">
                <a:latin typeface="+mj-lt"/>
              </a:rPr>
              <a:t>Determine se você tem capacidade suficiente para lidar com a carga de trabalho.</a:t>
            </a:r>
          </a:p>
          <a:p>
            <a:pPr marL="1097192" lvl="3" indent="-548596" rtl="0">
              <a:spcBef>
                <a:spcPts val="2880"/>
              </a:spcBef>
            </a:pPr>
            <a:r>
              <a:rPr lang="pt-br" sz="2800" dirty="0">
                <a:latin typeface="+mj-lt"/>
              </a:rPr>
              <a:t>Use o Auto </a:t>
            </a:r>
            <a:r>
              <a:rPr lang="pt-br" sz="2800" dirty="0" err="1">
                <a:latin typeface="+mj-lt"/>
              </a:rPr>
              <a:t>Scaling</a:t>
            </a:r>
            <a:r>
              <a:rPr lang="pt-br" sz="2800" dirty="0">
                <a:latin typeface="+mj-lt"/>
              </a:rPr>
              <a:t> para adicionar e remover instâncias.</a:t>
            </a:r>
          </a:p>
        </p:txBody>
      </p:sp>
    </p:spTree>
    <p:custDataLst>
      <p:tags r:id="rId1"/>
    </p:custDataLst>
    <p:extLst>
      <p:ext uri="{BB962C8B-B14F-4D97-AF65-F5344CB8AC3E}">
        <p14:creationId xmlns:p14="http://schemas.microsoft.com/office/powerpoint/2010/main" val="32419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Visão geral do módulo</a:t>
            </a:r>
          </a:p>
        </p:txBody>
      </p:sp>
      <p:sp>
        <p:nvSpPr>
          <p:cNvPr id="3" name="Content Placeholder 2"/>
          <p:cNvSpPr>
            <a:spLocks noGrp="1"/>
          </p:cNvSpPr>
          <p:nvPr>
            <p:ph idx="1"/>
          </p:nvPr>
        </p:nvSpPr>
        <p:spPr/>
        <p:txBody>
          <a:bodyPr rtlCol="0"/>
          <a:lstStyle/>
          <a:p>
            <a:pPr rtl="0"/>
            <a:r>
              <a:rPr lang="pt-br" sz="3000"/>
              <a:t> Introdução à Nuvem AWS</a:t>
            </a:r>
          </a:p>
          <a:p>
            <a:pPr rtl="0"/>
            <a:r>
              <a:rPr lang="pt-br" sz="3000"/>
              <a:t> Cenários de Nuvem</a:t>
            </a:r>
          </a:p>
          <a:p>
            <a:pPr rtl="0"/>
            <a:r>
              <a:rPr lang="pt-br" sz="3000"/>
              <a:t> Visão geral da infraestrutura</a:t>
            </a:r>
          </a:p>
          <a:p>
            <a:pPr rtl="0"/>
            <a:r>
              <a:rPr lang="pt-br" sz="3000"/>
              <a:t> Introdução aos </a:t>
            </a:r>
            <a:r>
              <a:rPr lang="pt-br" sz="3000">
                <a:solidFill>
                  <a:srgbClr val="000000"/>
                </a:solidFill>
              </a:rPr>
              <a:t>serviços</a:t>
            </a:r>
            <a:r>
              <a:rPr lang="pt-br" sz="3000"/>
              <a:t> básicos da AWS</a:t>
            </a:r>
            <a:endParaRPr lang="en-US" sz="3000" dirty="0">
              <a:solidFill>
                <a:srgbClr val="000000"/>
              </a:solidFill>
              <a:latin typeface="Amazon Ember Light" panose="020B0403020204020204"/>
            </a:endParaRPr>
          </a:p>
          <a:p>
            <a:pPr rtl="0"/>
            <a:r>
              <a:rPr lang="pt-br" sz="3000"/>
              <a:t> Resumo</a:t>
            </a:r>
          </a:p>
          <a:p>
            <a:pPr marL="0" indent="0" rtl="0">
              <a:buNone/>
            </a:pPr>
            <a:endParaRPr lang="en-US" dirty="0"/>
          </a:p>
          <a:p>
            <a:pPr rtl="0"/>
            <a:endParaRPr lang="en-US" dirty="0"/>
          </a:p>
          <a:p>
            <a:pPr rtl="0"/>
            <a:endParaRPr lang="en-US" dirty="0"/>
          </a:p>
        </p:txBody>
      </p:sp>
    </p:spTree>
    <p:custDataLst>
      <p:tags r:id="rId1"/>
    </p:custDataLst>
    <p:extLst>
      <p:ext uri="{BB962C8B-B14F-4D97-AF65-F5344CB8AC3E}">
        <p14:creationId xmlns:p14="http://schemas.microsoft.com/office/powerpoint/2010/main" val="428277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pt-br" sz="4000"/>
              <a:t>Desacoplamento: computação sem servidor</a:t>
            </a:r>
          </a:p>
        </p:txBody>
      </p:sp>
      <p:sp>
        <p:nvSpPr>
          <p:cNvPr id="9" name="Rectangle 8"/>
          <p:cNvSpPr/>
          <p:nvPr/>
        </p:nvSpPr>
        <p:spPr>
          <a:xfrm>
            <a:off x="411634" y="2675558"/>
            <a:ext cx="4389120" cy="978729"/>
          </a:xfrm>
          <a:prstGeom prst="rect">
            <a:avLst/>
          </a:prstGeom>
        </p:spPr>
        <p:txBody>
          <a:bodyPr wrap="square" rtlCol="0" anchor="ctr">
            <a:spAutoFit/>
          </a:bodyPr>
          <a:lstStyle/>
          <a:p>
            <a:pPr algn="r" rtl="0"/>
            <a:r>
              <a:rPr lang="pt-br" sz="2800" dirty="0">
                <a:latin typeface="Amazon Ember Light" panose="020B0403020204020204" pitchFamily="34" charset="0"/>
                <a:ea typeface="Amazon Ember Light" panose="020B0403020204020204" pitchFamily="34" charset="0"/>
                <a:cs typeface="Amazon Ember Light" panose="020B0403020204020204" pitchFamily="34" charset="0"/>
              </a:rPr>
              <a:t>Responda a eventos da sua infraestrutura da AWS.</a:t>
            </a:r>
          </a:p>
        </p:txBody>
      </p:sp>
      <p:sp>
        <p:nvSpPr>
          <p:cNvPr id="10" name="Rectangle 9"/>
          <p:cNvSpPr/>
          <p:nvPr/>
        </p:nvSpPr>
        <p:spPr>
          <a:xfrm>
            <a:off x="1383378" y="4955392"/>
            <a:ext cx="3966565" cy="978729"/>
          </a:xfrm>
          <a:prstGeom prst="rect">
            <a:avLst/>
          </a:prstGeom>
        </p:spPr>
        <p:txBody>
          <a:bodyPr wrap="square" rtlCol="0" anchor="ctr">
            <a:spAutoFit/>
          </a:bodyPr>
          <a:lstStyle/>
          <a:p>
            <a:pPr rtl="0"/>
            <a:r>
              <a:rPr lang="pt-br" sz="2800" dirty="0">
                <a:latin typeface="Amazon Ember Light" panose="020B0403020204020204" pitchFamily="34" charset="0"/>
                <a:ea typeface="Amazon Ember Light" panose="020B0403020204020204" pitchFamily="34" charset="0"/>
                <a:cs typeface="Amazon Ember Light" panose="020B0403020204020204" pitchFamily="34" charset="0"/>
              </a:rPr>
              <a:t>Crie seus próprios serviços de </a:t>
            </a:r>
            <a:r>
              <a:rPr lang="pt-br" sz="2800" dirty="0" err="1">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back-end</a:t>
            </a:r>
            <a:endParaRPr lang="pt-br"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Rectangle 10"/>
          <p:cNvSpPr/>
          <p:nvPr/>
        </p:nvSpPr>
        <p:spPr>
          <a:xfrm>
            <a:off x="9580508" y="2688624"/>
            <a:ext cx="4389120" cy="978729"/>
          </a:xfrm>
          <a:prstGeom prst="rect">
            <a:avLst/>
          </a:prstGeom>
        </p:spPr>
        <p:txBody>
          <a:bodyPr wrap="square" rtlCol="0" anchor="ctr">
            <a:spAutoFit/>
          </a:bodyPr>
          <a:lstStyle/>
          <a:p>
            <a:pPr rtl="0"/>
            <a:r>
              <a:rPr lang="pt-br" sz="2800">
                <a:latin typeface="Amazon Ember Light" panose="020B0403020204020204" pitchFamily="34" charset="0"/>
                <a:ea typeface="Amazon Ember Light" panose="020B0403020204020204" pitchFamily="34" charset="0"/>
                <a:cs typeface="Amazon Ember Light" panose="020B0403020204020204" pitchFamily="34" charset="0"/>
              </a:rPr>
              <a:t>Concentre-se no desenvolvimento de </a:t>
            </a:r>
            <a:r>
              <a:rPr lang="pt-br" sz="28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aplicações</a:t>
            </a:r>
            <a:r>
              <a:rPr lang="pt-br" sz="2800">
                <a:latin typeface="Amazon Ember Light" panose="020B0403020204020204" pitchFamily="34" charset="0"/>
                <a:ea typeface="Amazon Ember Light" panose="020B0403020204020204" pitchFamily="34" charset="0"/>
                <a:cs typeface="Amazon Ember Light" panose="020B0403020204020204" pitchFamily="34" charset="0"/>
              </a:rPr>
              <a:t> incríveis.</a:t>
            </a:r>
          </a:p>
        </p:txBody>
      </p:sp>
      <p:sp>
        <p:nvSpPr>
          <p:cNvPr id="12" name="Rectangle 11"/>
          <p:cNvSpPr/>
          <p:nvPr/>
        </p:nvSpPr>
        <p:spPr>
          <a:xfrm>
            <a:off x="9568106" y="4739458"/>
            <a:ext cx="3008905" cy="954107"/>
          </a:xfrm>
          <a:prstGeom prst="rect">
            <a:avLst/>
          </a:prstGeom>
        </p:spPr>
        <p:txBody>
          <a:bodyPr wrap="square" rtlCol="0" anchor="ctr">
            <a:spAutoFit/>
          </a:bodyPr>
          <a:lstStyle/>
          <a:p>
            <a:pPr rtl="0"/>
            <a:r>
              <a:rPr lang="pt-br" sz="2800" dirty="0">
                <a:latin typeface="Amazon Ember Light" panose="020B0403020204020204" pitchFamily="34" charset="0"/>
                <a:ea typeface="Amazon Ember Light" panose="020B0403020204020204" pitchFamily="34" charset="0"/>
                <a:cs typeface="Amazon Ember Light" panose="020B0403020204020204" pitchFamily="34" charset="0"/>
              </a:rPr>
              <a:t>Execute código, não servidores</a:t>
            </a:r>
          </a:p>
        </p:txBody>
      </p:sp>
      <p:sp>
        <p:nvSpPr>
          <p:cNvPr id="14" name="Rectangle 13"/>
          <p:cNvSpPr/>
          <p:nvPr/>
        </p:nvSpPr>
        <p:spPr>
          <a:xfrm>
            <a:off x="6119196" y="4815926"/>
            <a:ext cx="2193730" cy="830997"/>
          </a:xfrm>
          <a:prstGeom prst="rect">
            <a:avLst/>
          </a:prstGeom>
        </p:spPr>
        <p:txBody>
          <a:bodyPr wrap="square" rtlCol="0">
            <a:spAutoFit/>
          </a:bodyPr>
          <a:lstStyle/>
          <a:p>
            <a:pPr algn="ctr" rtl="0"/>
            <a:r>
              <a:rPr lang="pt-br" sz="2400" b="1">
                <a:latin typeface="Amazon Ember Light" charset="0"/>
                <a:ea typeface="Amazon Ember Light" charset="0"/>
                <a:cs typeface="Amazon Ember Light" charset="0"/>
              </a:rPr>
              <a:t>AWS </a:t>
            </a:r>
          </a:p>
          <a:p>
            <a:pPr algn="ctr" rtl="0"/>
            <a:r>
              <a:rPr lang="pt-br" sz="2400" b="1">
                <a:latin typeface="Amazon Ember Light" charset="0"/>
                <a:ea typeface="Amazon Ember Light" charset="0"/>
                <a:cs typeface="Amazon Ember Light" charset="0"/>
              </a:rPr>
              <a:t>Lambda</a:t>
            </a:r>
          </a:p>
        </p:txBody>
      </p:sp>
      <p:cxnSp>
        <p:nvCxnSpPr>
          <p:cNvPr id="16" name="Straight Arrow Connector 15"/>
          <p:cNvCxnSpPr/>
          <p:nvPr/>
        </p:nvCxnSpPr>
        <p:spPr>
          <a:xfrm flipH="1" flipV="1">
            <a:off x="5015531" y="2991881"/>
            <a:ext cx="1311326" cy="88061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235116" y="7007198"/>
            <a:ext cx="6320589" cy="535531"/>
          </a:xfrm>
          <a:prstGeom prst="rect">
            <a:avLst/>
          </a:prstGeom>
          <a:solidFill>
            <a:schemeClr val="accent3">
              <a:lumMod val="20000"/>
              <a:lumOff val="80000"/>
            </a:schemeClr>
          </a:solidFill>
          <a:ln>
            <a:solidFill>
              <a:schemeClr val="accent3">
                <a:lumMod val="75000"/>
              </a:schemeClr>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rtl="0"/>
            <a:r>
              <a:rPr lang="pt-br" sz="2880">
                <a:latin typeface="Amazon Ember" panose="020B0603020204020204" pitchFamily="34" charset="0"/>
                <a:ea typeface="Amazon Ember" panose="020B0603020204020204" pitchFamily="34" charset="0"/>
                <a:cs typeface="Amazon Ember" panose="020B0603020204020204" pitchFamily="34" charset="0"/>
              </a:rPr>
              <a:t>Voltaremos ao Lambda mais tarde!</a:t>
            </a:r>
          </a:p>
        </p:txBody>
      </p:sp>
      <p:cxnSp>
        <p:nvCxnSpPr>
          <p:cNvPr id="21" name="Straight Arrow Connector 20"/>
          <p:cNvCxnSpPr/>
          <p:nvPr/>
        </p:nvCxnSpPr>
        <p:spPr>
          <a:xfrm flipH="1">
            <a:off x="5015531" y="4331058"/>
            <a:ext cx="1311328" cy="85357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8029601" y="2992964"/>
            <a:ext cx="1538506" cy="7896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cxnSpLocks/>
            <a:endCxn id="12" idx="1"/>
          </p:cNvCxnSpPr>
          <p:nvPr/>
        </p:nvCxnSpPr>
        <p:spPr>
          <a:xfrm>
            <a:off x="8029601" y="4463204"/>
            <a:ext cx="1538505" cy="75330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5" name="Graphic 43">
            <a:extLst>
              <a:ext uri="{FF2B5EF4-FFF2-40B4-BE49-F238E27FC236}">
                <a16:creationId xmlns:a16="http://schemas.microsoft.com/office/drawing/2014/main" id="{49BFD3E4-C3C7-C84A-A0A2-EF5E2E8D06DC}"/>
              </a:ext>
            </a:extLst>
          </p:cNvPr>
          <p:cNvPicPr>
            <a:picLocks noChangeAspect="1"/>
          </p:cNvPicPr>
          <p:nvPr/>
        </p:nvPicPr>
        <p:blipFill>
          <a:blip r:embed="rId4"/>
          <a:stretch>
            <a:fillRect/>
          </a:stretch>
        </p:blipFill>
        <p:spPr>
          <a:xfrm>
            <a:off x="6758861" y="3780189"/>
            <a:ext cx="914400" cy="914400"/>
          </a:xfrm>
          <a:prstGeom prst="rect">
            <a:avLst/>
          </a:prstGeom>
        </p:spPr>
      </p:pic>
    </p:spTree>
    <p:custDataLst>
      <p:tags r:id="rId1"/>
    </p:custDataLst>
    <p:extLst>
      <p:ext uri="{BB962C8B-B14F-4D97-AF65-F5344CB8AC3E}">
        <p14:creationId xmlns:p14="http://schemas.microsoft.com/office/powerpoint/2010/main" val="279301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Dos microsserviços…</a:t>
            </a:r>
          </a:p>
        </p:txBody>
      </p:sp>
      <p:sp>
        <p:nvSpPr>
          <p:cNvPr id="181" name="TextBox 31"/>
          <p:cNvSpPr txBox="1">
            <a:spLocks noChangeArrowheads="1"/>
          </p:cNvSpPr>
          <p:nvPr/>
        </p:nvSpPr>
        <p:spPr bwMode="auto">
          <a:xfrm>
            <a:off x="5693559" y="1616741"/>
            <a:ext cx="4073742" cy="461665"/>
          </a:xfrm>
          <a:prstGeom prst="rect">
            <a:avLst/>
          </a:prstGeom>
          <a:noFill/>
          <a:ln w="9525">
            <a:noFill/>
            <a:miter lim="800000"/>
            <a:headEnd/>
            <a:tailEnd/>
          </a:ln>
        </p:spPr>
        <p:txBody>
          <a:bodyPr wrap="square" rtlCol="0">
            <a:spAutoFit/>
          </a:bodyPr>
          <a:lstStyle/>
          <a:p>
            <a:pPr algn="ctr" rtl="0"/>
            <a:r>
              <a:rPr lang="pt-br" sz="2400">
                <a:ea typeface="Amazon Ember" panose="020B0603020204020204" pitchFamily="34" charset="0"/>
                <a:cs typeface="Amazon Ember" panose="020B0603020204020204" pitchFamily="34" charset="0"/>
              </a:rPr>
              <a:t>Microsserviços</a:t>
            </a:r>
          </a:p>
        </p:txBody>
      </p:sp>
      <p:sp>
        <p:nvSpPr>
          <p:cNvPr id="161" name="TextBox 31"/>
          <p:cNvSpPr txBox="1">
            <a:spLocks noChangeArrowheads="1"/>
          </p:cNvSpPr>
          <p:nvPr/>
        </p:nvSpPr>
        <p:spPr bwMode="auto">
          <a:xfrm>
            <a:off x="4072258" y="3618407"/>
            <a:ext cx="1895044" cy="553998"/>
          </a:xfrm>
          <a:prstGeom prst="rect">
            <a:avLst/>
          </a:prstGeom>
          <a:noFill/>
          <a:ln w="9525">
            <a:noFill/>
            <a:miter lim="800000"/>
            <a:headEnd/>
            <a:tailEnd/>
          </a:ln>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Consumo de arquivos</a:t>
            </a:r>
          </a:p>
        </p:txBody>
      </p:sp>
      <p:sp>
        <p:nvSpPr>
          <p:cNvPr id="162" name="TextBox 161"/>
          <p:cNvSpPr txBox="1"/>
          <p:nvPr/>
        </p:nvSpPr>
        <p:spPr>
          <a:xfrm>
            <a:off x="6236227" y="3878969"/>
            <a:ext cx="1131402" cy="491110"/>
          </a:xfrm>
          <a:prstGeom prst="rect">
            <a:avLst/>
          </a:prstGeom>
          <a:noFill/>
        </p:spPr>
        <p:txBody>
          <a:bodyPr wrap="square" lIns="0" tIns="0" rIns="0" bIns="0" rtlCol="0" anchor="t">
            <a:noAutofit/>
          </a:bodyPr>
          <a:lstStyle/>
          <a:p>
            <a:pPr algn="ctr" rtl="0"/>
            <a:r>
              <a:rPr lang="pt-br" sz="1500" dirty="0">
                <a:ea typeface="Amazon Ember" panose="020B0603020204020204" pitchFamily="34" charset="0"/>
                <a:cs typeface="Amazon Ember" panose="020B0603020204020204" pitchFamily="34" charset="0"/>
              </a:rPr>
              <a:t>Mensagem</a:t>
            </a:r>
            <a:r>
              <a:rPr lang="pt-br" sz="1500" dirty="0">
                <a:latin typeface="Lucida Console" panose="020B0609040504020204" pitchFamily="49" charset="0"/>
                <a:ea typeface="Amazon Ember" panose="020B0603020204020204" pitchFamily="34" charset="0"/>
                <a:cs typeface="Amazon Ember" panose="020B0603020204020204" pitchFamily="34" charset="0"/>
              </a:rPr>
              <a:t> PUT</a:t>
            </a:r>
          </a:p>
        </p:txBody>
      </p:sp>
      <p:pic>
        <p:nvPicPr>
          <p:cNvPr id="163" name="Picture 1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493" y="3118449"/>
            <a:ext cx="754109" cy="754109"/>
          </a:xfrm>
          <a:prstGeom prst="rect">
            <a:avLst/>
          </a:prstGeom>
        </p:spPr>
      </p:pic>
      <p:pic>
        <p:nvPicPr>
          <p:cNvPr id="164" name="Picture 1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7084" y="3262707"/>
            <a:ext cx="465594" cy="465593"/>
          </a:xfrm>
          <a:prstGeom prst="rect">
            <a:avLst/>
          </a:prstGeom>
        </p:spPr>
      </p:pic>
      <p:pic>
        <p:nvPicPr>
          <p:cNvPr id="165" name="Picture 1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851" y="4881401"/>
            <a:ext cx="611158" cy="611158"/>
          </a:xfrm>
          <a:prstGeom prst="rect">
            <a:avLst/>
          </a:prstGeom>
        </p:spPr>
      </p:pic>
      <p:sp>
        <p:nvSpPr>
          <p:cNvPr id="166" name="TextBox 31"/>
          <p:cNvSpPr txBox="1">
            <a:spLocks noChangeArrowheads="1"/>
          </p:cNvSpPr>
          <p:nvPr/>
        </p:nvSpPr>
        <p:spPr bwMode="auto">
          <a:xfrm>
            <a:off x="9468773" y="3618410"/>
            <a:ext cx="1895044" cy="553998"/>
          </a:xfrm>
          <a:prstGeom prst="rect">
            <a:avLst/>
          </a:prstGeom>
          <a:noFill/>
          <a:ln w="9525">
            <a:noFill/>
            <a:miter lim="800000"/>
            <a:headEnd/>
            <a:tailEnd/>
          </a:ln>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Processamento </a:t>
            </a:r>
            <a:br>
              <a:rPr lang="pt-br"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de arquivos</a:t>
            </a:r>
          </a:p>
        </p:txBody>
      </p:sp>
      <p:cxnSp>
        <p:nvCxnSpPr>
          <p:cNvPr id="167" name="Straight Arrow Connector 166"/>
          <p:cNvCxnSpPr>
            <a:stCxn id="182" idx="3"/>
            <a:endCxn id="164" idx="1"/>
          </p:cNvCxnSpPr>
          <p:nvPr/>
        </p:nvCxnSpPr>
        <p:spPr>
          <a:xfrm>
            <a:off x="6004829" y="3495503"/>
            <a:ext cx="602255" cy="1"/>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8" name="Straight Arrow Connector 167"/>
          <p:cNvCxnSpPr>
            <a:stCxn id="164" idx="3"/>
            <a:endCxn id="163" idx="1"/>
          </p:cNvCxnSpPr>
          <p:nvPr/>
        </p:nvCxnSpPr>
        <p:spPr>
          <a:xfrm>
            <a:off x="7072678" y="3495504"/>
            <a:ext cx="835815" cy="0"/>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9" name="Straight Arrow Connector 168"/>
          <p:cNvCxnSpPr>
            <a:stCxn id="163" idx="3"/>
            <a:endCxn id="183" idx="1"/>
          </p:cNvCxnSpPr>
          <p:nvPr/>
        </p:nvCxnSpPr>
        <p:spPr>
          <a:xfrm flipV="1">
            <a:off x="8662602" y="3495503"/>
            <a:ext cx="716279" cy="1"/>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70" name="Straight Arrow Connector 169"/>
          <p:cNvCxnSpPr/>
          <p:nvPr/>
        </p:nvCxnSpPr>
        <p:spPr>
          <a:xfrm flipV="1">
            <a:off x="6004828" y="3124630"/>
            <a:ext cx="3266978" cy="1355"/>
          </a:xfrm>
          <a:prstGeom prst="straightConnector1">
            <a:avLst/>
          </a:prstGeom>
          <a:ln w="12700">
            <a:solidFill>
              <a:schemeClr val="tx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172" name="Elbow Connector 171"/>
          <p:cNvCxnSpPr>
            <a:endCxn id="182" idx="1"/>
          </p:cNvCxnSpPr>
          <p:nvPr/>
        </p:nvCxnSpPr>
        <p:spPr>
          <a:xfrm rot="5400000" flipH="1" flipV="1">
            <a:off x="2815874" y="3714232"/>
            <a:ext cx="1385899" cy="948442"/>
          </a:xfrm>
          <a:prstGeom prst="bentConnector2">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74" name="Straight Arrow Connector 173"/>
          <p:cNvCxnSpPr>
            <a:endCxn id="165" idx="1"/>
          </p:cNvCxnSpPr>
          <p:nvPr/>
        </p:nvCxnSpPr>
        <p:spPr>
          <a:xfrm>
            <a:off x="3332261" y="5179059"/>
            <a:ext cx="4092590" cy="7921"/>
          </a:xfrm>
          <a:prstGeom prst="straightConnector1">
            <a:avLst/>
          </a:prstGeom>
          <a:ln w="12700">
            <a:solidFill>
              <a:schemeClr val="accent1"/>
            </a:solidFill>
            <a:headEnd type="arrow" w="med" len="sm"/>
            <a:tailEnd type="none" w="med" len="med"/>
          </a:ln>
        </p:spPr>
        <p:style>
          <a:lnRef idx="2">
            <a:schemeClr val="accent2"/>
          </a:lnRef>
          <a:fillRef idx="0">
            <a:schemeClr val="accent2"/>
          </a:fillRef>
          <a:effectRef idx="1">
            <a:schemeClr val="accent2"/>
          </a:effectRef>
          <a:fontRef idx="minor">
            <a:schemeClr val="tx1"/>
          </a:fontRef>
        </p:style>
      </p:cxnSp>
      <p:sp>
        <p:nvSpPr>
          <p:cNvPr id="175" name="TextBox 174"/>
          <p:cNvSpPr txBox="1"/>
          <p:nvPr/>
        </p:nvSpPr>
        <p:spPr>
          <a:xfrm>
            <a:off x="7682014" y="3878969"/>
            <a:ext cx="1354575" cy="491110"/>
          </a:xfrm>
          <a:prstGeom prst="rect">
            <a:avLst/>
          </a:prstGeom>
          <a:noFill/>
        </p:spPr>
        <p:txBody>
          <a:bodyPr wrap="square" lIns="0" tIns="0" rIns="0" bIns="0" rtlCol="0" anchor="t">
            <a:noAutofit/>
          </a:bodyPr>
          <a:lstStyle/>
          <a:p>
            <a:pPr algn="ctr" rtl="0"/>
            <a:r>
              <a:rPr lang="pt-br" sz="1500" dirty="0">
                <a:ea typeface="Amazon Ember" panose="020B0603020204020204" pitchFamily="34" charset="0"/>
                <a:cs typeface="Amazon Ember" panose="020B0603020204020204" pitchFamily="34" charset="0"/>
              </a:rPr>
              <a:t>Fila para processamento</a:t>
            </a:r>
          </a:p>
        </p:txBody>
      </p:sp>
      <p:sp>
        <p:nvSpPr>
          <p:cNvPr id="176" name="TextBox 175"/>
          <p:cNvSpPr txBox="1"/>
          <p:nvPr/>
        </p:nvSpPr>
        <p:spPr>
          <a:xfrm>
            <a:off x="6606983" y="5498212"/>
            <a:ext cx="3298014" cy="568164"/>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Mensagem “</a:t>
            </a:r>
            <a:r>
              <a:rPr lang="pt-br" sz="1500" dirty="0" err="1">
                <a:ea typeface="Amazon Ember" panose="020B0603020204020204" pitchFamily="34" charset="0"/>
                <a:cs typeface="Amazon Ember" panose="020B0603020204020204" pitchFamily="34" charset="0"/>
              </a:rPr>
              <a:t>Processing</a:t>
            </a:r>
            <a:r>
              <a:rPr lang="pt-br" sz="1500" dirty="0">
                <a:ea typeface="Amazon Ember" panose="020B0603020204020204" pitchFamily="34" charset="0"/>
                <a:cs typeface="Amazon Ember" panose="020B0603020204020204" pitchFamily="34" charset="0"/>
              </a:rPr>
              <a:t> complete” (“Processamento concluído”) é enviada para o tópico do </a:t>
            </a:r>
            <a:r>
              <a:rPr lang="pt-br" sz="1500" dirty="0" err="1">
                <a:ea typeface="Amazon Ember" panose="020B0603020204020204" pitchFamily="34" charset="0"/>
                <a:cs typeface="Amazon Ember" panose="020B0603020204020204" pitchFamily="34" charset="0"/>
              </a:rPr>
              <a:t>Amazon</a:t>
            </a:r>
            <a:r>
              <a:rPr lang="pt-br" sz="1500" dirty="0">
                <a:ea typeface="Amazon Ember" panose="020B0603020204020204" pitchFamily="34" charset="0"/>
                <a:cs typeface="Amazon Ember" panose="020B0603020204020204" pitchFamily="34" charset="0"/>
              </a:rPr>
              <a:t> SNS.</a:t>
            </a:r>
          </a:p>
        </p:txBody>
      </p:sp>
      <p:sp>
        <p:nvSpPr>
          <p:cNvPr id="177" name="TextBox 176"/>
          <p:cNvSpPr txBox="1"/>
          <p:nvPr/>
        </p:nvSpPr>
        <p:spPr>
          <a:xfrm>
            <a:off x="4187986" y="5236224"/>
            <a:ext cx="1830397" cy="491110"/>
          </a:xfrm>
          <a:prstGeom prst="rect">
            <a:avLst/>
          </a:prstGeom>
          <a:noFill/>
        </p:spPr>
        <p:txBody>
          <a:bodyPr wrap="square" lIns="0" tIns="0" rIns="0" bIns="0" rtlCol="0" anchor="t">
            <a:noAutofit/>
          </a:bodyPr>
          <a:lstStyle/>
          <a:p>
            <a:pPr rtl="0"/>
            <a:r>
              <a:rPr lang="pt-br" sz="1500">
                <a:ea typeface="Amazon Ember" panose="020B0603020204020204" pitchFamily="34" charset="0"/>
                <a:cs typeface="Amazon Ember" panose="020B0603020204020204" pitchFamily="34" charset="0"/>
              </a:rPr>
              <a:t>O usuário está inscrito no tópico.</a:t>
            </a:r>
          </a:p>
        </p:txBody>
      </p:sp>
      <p:sp>
        <p:nvSpPr>
          <p:cNvPr id="178" name="TextBox 177"/>
          <p:cNvSpPr txBox="1"/>
          <p:nvPr/>
        </p:nvSpPr>
        <p:spPr>
          <a:xfrm>
            <a:off x="6619276" y="6677960"/>
            <a:ext cx="2222309" cy="491110"/>
          </a:xfrm>
          <a:prstGeom prst="rect">
            <a:avLst/>
          </a:prstGeom>
          <a:noFill/>
        </p:spPr>
        <p:txBody>
          <a:bodyPr wrap="square" lIns="0" tIns="0" rIns="0" bIns="0" rtlCol="0" anchor="t">
            <a:noAutofit/>
          </a:bodyPr>
          <a:lstStyle/>
          <a:p>
            <a:pPr rtl="0"/>
            <a:r>
              <a:rPr lang="pt-br" sz="1500">
                <a:ea typeface="Amazon Ember" panose="020B0603020204020204" pitchFamily="34" charset="0"/>
                <a:cs typeface="Amazon Ember" panose="020B0603020204020204" pitchFamily="34" charset="0"/>
              </a:rPr>
              <a:t>O usuário recebe acesso ao arquivo publicado.</a:t>
            </a:r>
          </a:p>
        </p:txBody>
      </p:sp>
      <p:sp>
        <p:nvSpPr>
          <p:cNvPr id="179" name="TextBox 178"/>
          <p:cNvSpPr txBox="1"/>
          <p:nvPr/>
        </p:nvSpPr>
        <p:spPr>
          <a:xfrm>
            <a:off x="6526329" y="2520469"/>
            <a:ext cx="2414007" cy="491110"/>
          </a:xfrm>
          <a:prstGeom prst="rect">
            <a:avLst/>
          </a:prstGeom>
          <a:noFill/>
          <a:ln w="28575">
            <a:noFill/>
          </a:ln>
        </p:spPr>
        <p:txBody>
          <a:bodyPr wrap="square" lIns="0" tIns="0" rIns="0" bIns="0" rtlCol="0" anchor="t">
            <a:noAutofit/>
          </a:bodyPr>
          <a:lstStyle/>
          <a:p>
            <a:pPr rtl="0"/>
            <a:r>
              <a:rPr lang="pt-br" sz="1500" dirty="0">
                <a:latin typeface="+mj-lt"/>
                <a:ea typeface="Amazon Ember" panose="020B0603020204020204" pitchFamily="34" charset="0"/>
                <a:cs typeface="Amazon Ember" panose="020B0603020204020204" pitchFamily="34" charset="0"/>
              </a:rPr>
              <a:t>É feito download do arquivo para processamento.</a:t>
            </a:r>
          </a:p>
        </p:txBody>
      </p:sp>
      <p:sp>
        <p:nvSpPr>
          <p:cNvPr id="180" name="TextBox 179"/>
          <p:cNvSpPr txBox="1"/>
          <p:nvPr/>
        </p:nvSpPr>
        <p:spPr>
          <a:xfrm>
            <a:off x="10811821" y="4745114"/>
            <a:ext cx="928475" cy="491110"/>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O arquivo é enviado para o </a:t>
            </a:r>
            <a:r>
              <a:rPr lang="pt-br" sz="1500" dirty="0" err="1">
                <a:ea typeface="Amazon Ember" panose="020B0603020204020204" pitchFamily="34" charset="0"/>
                <a:cs typeface="Amazon Ember" panose="020B0603020204020204" pitchFamily="34" charset="0"/>
              </a:rPr>
              <a:t>bucket</a:t>
            </a:r>
            <a:r>
              <a:rPr lang="pt-br" sz="1500" dirty="0">
                <a:ea typeface="Amazon Ember" panose="020B0603020204020204" pitchFamily="34" charset="0"/>
                <a:cs typeface="Amazon Ember" panose="020B0603020204020204" pitchFamily="34" charset="0"/>
              </a:rPr>
              <a:t> </a:t>
            </a:r>
            <a:br>
              <a:rPr lang="pt-br"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do S3.</a:t>
            </a:r>
          </a:p>
        </p:txBody>
      </p:sp>
      <p:sp>
        <p:nvSpPr>
          <p:cNvPr id="182" name="Rectangle 181">
            <a:extLst>
              <a:ext uri="{FF2B5EF4-FFF2-40B4-BE49-F238E27FC236}">
                <a16:creationId xmlns:a16="http://schemas.microsoft.com/office/drawing/2014/main" id="{25B2706C-95D8-A94F-9EC8-6497FA7FB136}"/>
              </a:ext>
            </a:extLst>
          </p:cNvPr>
          <p:cNvSpPr/>
          <p:nvPr/>
        </p:nvSpPr>
        <p:spPr>
          <a:xfrm>
            <a:off x="3983044" y="2809703"/>
            <a:ext cx="2021785" cy="13716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D86613"/>
              </a:solidFill>
            </a:endParaRPr>
          </a:p>
          <a:p>
            <a:pPr algn="ctr" rtl="0"/>
            <a:endParaRPr lang="en-US" sz="1440" dirty="0">
              <a:solidFill>
                <a:srgbClr val="D86613"/>
              </a:solidFill>
            </a:endParaRPr>
          </a:p>
        </p:txBody>
      </p:sp>
      <p:sp>
        <p:nvSpPr>
          <p:cNvPr id="183" name="Rectangle 182">
            <a:extLst>
              <a:ext uri="{FF2B5EF4-FFF2-40B4-BE49-F238E27FC236}">
                <a16:creationId xmlns:a16="http://schemas.microsoft.com/office/drawing/2014/main" id="{25B2706C-95D8-A94F-9EC8-6497FA7FB136}"/>
              </a:ext>
            </a:extLst>
          </p:cNvPr>
          <p:cNvSpPr/>
          <p:nvPr/>
        </p:nvSpPr>
        <p:spPr>
          <a:xfrm>
            <a:off x="9378881" y="2809703"/>
            <a:ext cx="2021785" cy="13716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rtl="0"/>
            <a:endParaRPr lang="en-US" sz="1440" dirty="0">
              <a:solidFill>
                <a:srgbClr val="D86613"/>
              </a:solidFill>
            </a:endParaRPr>
          </a:p>
          <a:p>
            <a:pPr algn="ctr" rtl="0"/>
            <a:endParaRPr lang="en-US" sz="1440" dirty="0">
              <a:solidFill>
                <a:srgbClr val="D86613"/>
              </a:solidFill>
            </a:endParaRPr>
          </a:p>
        </p:txBody>
      </p:sp>
      <p:sp>
        <p:nvSpPr>
          <p:cNvPr id="184" name="Rectangle 183">
            <a:extLst>
              <a:ext uri="{FF2B5EF4-FFF2-40B4-BE49-F238E27FC236}">
                <a16:creationId xmlns:a16="http://schemas.microsoft.com/office/drawing/2014/main" id="{CE7F7081-419C-2E4F-A999-2923C4338FC0}"/>
              </a:ext>
            </a:extLst>
          </p:cNvPr>
          <p:cNvSpPr/>
          <p:nvPr/>
        </p:nvSpPr>
        <p:spPr>
          <a:xfrm>
            <a:off x="3631306" y="2117127"/>
            <a:ext cx="8198249" cy="5323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Nuvem AWS</a:t>
            </a:r>
          </a:p>
        </p:txBody>
      </p:sp>
      <p:pic>
        <p:nvPicPr>
          <p:cNvPr id="185" name="Graphic 20">
            <a:extLst>
              <a:ext uri="{FF2B5EF4-FFF2-40B4-BE49-F238E27FC236}">
                <a16:creationId xmlns:a16="http://schemas.microsoft.com/office/drawing/2014/main" id="{37258725-A830-F149-B2C8-7D0D414B7521}"/>
              </a:ext>
            </a:extLst>
          </p:cNvPr>
          <p:cNvPicPr>
            <a:picLocks noChangeAspect="1"/>
          </p:cNvPicPr>
          <p:nvPr/>
        </p:nvPicPr>
        <p:blipFill>
          <a:blip r:embed="rId7"/>
          <a:stretch>
            <a:fillRect/>
          </a:stretch>
        </p:blipFill>
        <p:spPr>
          <a:xfrm>
            <a:off x="4696278" y="2961200"/>
            <a:ext cx="595316" cy="595316"/>
          </a:xfrm>
          <a:prstGeom prst="rect">
            <a:avLst/>
          </a:prstGeom>
        </p:spPr>
      </p:pic>
      <p:pic>
        <p:nvPicPr>
          <p:cNvPr id="186" name="Graphic 20">
            <a:extLst>
              <a:ext uri="{FF2B5EF4-FFF2-40B4-BE49-F238E27FC236}">
                <a16:creationId xmlns:a16="http://schemas.microsoft.com/office/drawing/2014/main" id="{37258725-A830-F149-B2C8-7D0D414B7521}"/>
              </a:ext>
            </a:extLst>
          </p:cNvPr>
          <p:cNvPicPr>
            <a:picLocks noChangeAspect="1"/>
          </p:cNvPicPr>
          <p:nvPr/>
        </p:nvPicPr>
        <p:blipFill>
          <a:blip r:embed="rId7"/>
          <a:stretch>
            <a:fillRect/>
          </a:stretch>
        </p:blipFill>
        <p:spPr>
          <a:xfrm>
            <a:off x="9753135" y="2961200"/>
            <a:ext cx="595316" cy="595316"/>
          </a:xfrm>
          <a:prstGeom prst="rect">
            <a:avLst/>
          </a:prstGeom>
        </p:spPr>
      </p:pic>
      <p:pic>
        <p:nvPicPr>
          <p:cNvPr id="187" name="Graphic 20">
            <a:extLst>
              <a:ext uri="{FF2B5EF4-FFF2-40B4-BE49-F238E27FC236}">
                <a16:creationId xmlns:a16="http://schemas.microsoft.com/office/drawing/2014/main" id="{37258725-A830-F149-B2C8-7D0D414B7521}"/>
              </a:ext>
            </a:extLst>
          </p:cNvPr>
          <p:cNvPicPr>
            <a:picLocks noChangeAspect="1"/>
          </p:cNvPicPr>
          <p:nvPr/>
        </p:nvPicPr>
        <p:blipFill>
          <a:blip r:embed="rId7"/>
          <a:stretch>
            <a:fillRect/>
          </a:stretch>
        </p:blipFill>
        <p:spPr>
          <a:xfrm>
            <a:off x="10525241" y="2961200"/>
            <a:ext cx="595316" cy="595316"/>
          </a:xfrm>
          <a:prstGeom prst="rect">
            <a:avLst/>
          </a:prstGeom>
        </p:spPr>
      </p:pic>
      <p:cxnSp>
        <p:nvCxnSpPr>
          <p:cNvPr id="188" name="Elbow Connector 187">
            <a:extLst>
              <a:ext uri="{FF2B5EF4-FFF2-40B4-BE49-F238E27FC236}">
                <a16:creationId xmlns:a16="http://schemas.microsoft.com/office/drawing/2014/main" id="{BF4D2A73-ED4C-774C-BB0E-92A374358B0E}"/>
              </a:ext>
            </a:extLst>
          </p:cNvPr>
          <p:cNvCxnSpPr>
            <a:cxnSpLocks/>
            <a:stCxn id="165" idx="3"/>
          </p:cNvCxnSpPr>
          <p:nvPr/>
        </p:nvCxnSpPr>
        <p:spPr>
          <a:xfrm flipV="1">
            <a:off x="8036009" y="4181304"/>
            <a:ext cx="1810064" cy="1005676"/>
          </a:xfrm>
          <a:prstGeom prst="bentConnector3">
            <a:avLst>
              <a:gd name="adj1" fmla="val 99238"/>
            </a:avLst>
          </a:prstGeom>
          <a:ln w="12700">
            <a:solidFill>
              <a:schemeClr val="accent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90" name="Graphic 41">
            <a:extLst>
              <a:ext uri="{FF2B5EF4-FFF2-40B4-BE49-F238E27FC236}">
                <a16:creationId xmlns:a16="http://schemas.microsoft.com/office/drawing/2014/main" id="{1A56C62F-612C-5841-B7E7-B15DA92D0BDE}"/>
              </a:ext>
            </a:extLst>
          </p:cNvPr>
          <p:cNvPicPr>
            <a:picLocks noChangeAspect="1"/>
          </p:cNvPicPr>
          <p:nvPr/>
        </p:nvPicPr>
        <p:blipFill>
          <a:blip r:embed="rId8"/>
          <a:stretch>
            <a:fillRect/>
          </a:stretch>
        </p:blipFill>
        <p:spPr>
          <a:xfrm flipH="1">
            <a:off x="2800846" y="4929873"/>
            <a:ext cx="483586" cy="469900"/>
          </a:xfrm>
          <a:prstGeom prst="rect">
            <a:avLst/>
          </a:prstGeom>
        </p:spPr>
      </p:pic>
      <p:pic>
        <p:nvPicPr>
          <p:cNvPr id="191" name="Graphic 11">
            <a:extLst>
              <a:ext uri="{FF2B5EF4-FFF2-40B4-BE49-F238E27FC236}">
                <a16:creationId xmlns:a16="http://schemas.microsoft.com/office/drawing/2014/main" id="{CE52C9D7-11B0-9E41-AB16-2C9849C3ECBE}"/>
              </a:ext>
            </a:extLst>
          </p:cNvPr>
          <p:cNvPicPr>
            <a:picLocks noChangeAspect="1"/>
          </p:cNvPicPr>
          <p:nvPr/>
        </p:nvPicPr>
        <p:blipFill>
          <a:blip r:embed="rId9"/>
          <a:stretch>
            <a:fillRect/>
          </a:stretch>
        </p:blipFill>
        <p:spPr>
          <a:xfrm>
            <a:off x="3631306" y="2116768"/>
            <a:ext cx="330200" cy="330200"/>
          </a:xfrm>
          <a:prstGeom prst="rect">
            <a:avLst/>
          </a:prstGeom>
        </p:spPr>
      </p:pic>
      <p:pic>
        <p:nvPicPr>
          <p:cNvPr id="44" name="Graphic 57">
            <a:extLst>
              <a:ext uri="{FF2B5EF4-FFF2-40B4-BE49-F238E27FC236}">
                <a16:creationId xmlns:a16="http://schemas.microsoft.com/office/drawing/2014/main" id="{4C547235-BB2F-D246-B222-97D1BFCF6082}"/>
              </a:ext>
            </a:extLst>
          </p:cNvPr>
          <p:cNvPicPr>
            <a:picLocks noChangeAspect="1"/>
          </p:cNvPicPr>
          <p:nvPr/>
        </p:nvPicPr>
        <p:blipFill>
          <a:blip r:embed="rId10"/>
          <a:stretch>
            <a:fillRect/>
          </a:stretch>
        </p:blipFill>
        <p:spPr>
          <a:xfrm>
            <a:off x="10125428" y="5296975"/>
            <a:ext cx="595316" cy="595316"/>
          </a:xfrm>
          <a:prstGeom prst="rect">
            <a:avLst/>
          </a:prstGeom>
        </p:spPr>
      </p:pic>
      <p:cxnSp>
        <p:nvCxnSpPr>
          <p:cNvPr id="45" name="Elbow Connector 44"/>
          <p:cNvCxnSpPr/>
          <p:nvPr/>
        </p:nvCxnSpPr>
        <p:spPr>
          <a:xfrm rot="5400000" flipH="1">
            <a:off x="6521058" y="1990263"/>
            <a:ext cx="415574" cy="7388483"/>
          </a:xfrm>
          <a:prstGeom prst="bentConnector3">
            <a:avLst>
              <a:gd name="adj1" fmla="val -138264"/>
            </a:avLst>
          </a:prstGeom>
          <a:ln w="12700">
            <a:solidFill>
              <a:schemeClr val="accent1"/>
            </a:solidFill>
            <a:prstDash val="sysDash"/>
            <a:tailEnd type="arrow" w="med" len="sm"/>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10405594" y="4195968"/>
            <a:ext cx="0" cy="1066370"/>
          </a:xfrm>
          <a:prstGeom prst="straightConnector1">
            <a:avLst/>
          </a:prstGeom>
          <a:ln w="12700">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10/main" val="302392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Para a computação sem servidor</a:t>
            </a:r>
          </a:p>
        </p:txBody>
      </p:sp>
      <p:sp>
        <p:nvSpPr>
          <p:cNvPr id="37" name="TextBox 36"/>
          <p:cNvSpPr txBox="1"/>
          <p:nvPr/>
        </p:nvSpPr>
        <p:spPr>
          <a:xfrm>
            <a:off x="4187986" y="7458134"/>
            <a:ext cx="6986962" cy="43088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rtl="0"/>
            <a:r>
              <a:rPr lang="pt-br" sz="2200" dirty="0">
                <a:latin typeface="Amazon Ember" panose="020B0603020204020204" pitchFamily="34" charset="0"/>
                <a:ea typeface="Amazon Ember" panose="020B0603020204020204" pitchFamily="34" charset="0"/>
                <a:cs typeface="Amazon Ember" panose="020B0603020204020204" pitchFamily="34" charset="0"/>
              </a:rPr>
              <a:t>Voltaremos à computação sem servidor mais tarde!</a:t>
            </a:r>
          </a:p>
        </p:txBody>
      </p:sp>
      <p:sp>
        <p:nvSpPr>
          <p:cNvPr id="148" name="TextBox 31"/>
          <p:cNvSpPr txBox="1">
            <a:spLocks noChangeArrowheads="1"/>
          </p:cNvSpPr>
          <p:nvPr/>
        </p:nvSpPr>
        <p:spPr bwMode="auto">
          <a:xfrm>
            <a:off x="5693559" y="1630392"/>
            <a:ext cx="4073742" cy="461665"/>
          </a:xfrm>
          <a:prstGeom prst="rect">
            <a:avLst/>
          </a:prstGeom>
          <a:noFill/>
          <a:ln w="9525">
            <a:noFill/>
            <a:miter lim="800000"/>
            <a:headEnd/>
            <a:tailEnd/>
          </a:ln>
        </p:spPr>
        <p:txBody>
          <a:bodyPr wrap="square" rtlCol="0">
            <a:spAutoFit/>
          </a:bodyPr>
          <a:lstStyle/>
          <a:p>
            <a:pPr algn="ctr" rtl="0"/>
            <a:r>
              <a:rPr lang="pt-br" sz="2400">
                <a:ea typeface="Amazon Ember" panose="020B0603020204020204" pitchFamily="34" charset="0"/>
                <a:cs typeface="Amazon Ember" panose="020B0603020204020204" pitchFamily="34" charset="0"/>
              </a:rPr>
              <a:t>Microsserviços</a:t>
            </a:r>
          </a:p>
        </p:txBody>
      </p:sp>
      <p:sp>
        <p:nvSpPr>
          <p:cNvPr id="149" name="TextBox 31"/>
          <p:cNvSpPr txBox="1">
            <a:spLocks noChangeArrowheads="1"/>
          </p:cNvSpPr>
          <p:nvPr/>
        </p:nvSpPr>
        <p:spPr bwMode="auto">
          <a:xfrm>
            <a:off x="4072258" y="3826953"/>
            <a:ext cx="1895044" cy="553998"/>
          </a:xfrm>
          <a:prstGeom prst="rect">
            <a:avLst/>
          </a:prstGeom>
          <a:noFill/>
          <a:ln w="9525">
            <a:noFill/>
            <a:miter lim="800000"/>
            <a:headEnd/>
            <a:tailEnd/>
          </a:ln>
        </p:spPr>
        <p:txBody>
          <a:bodyPr wrap="square" rtlCol="0">
            <a:spAutoFit/>
          </a:bodyPr>
          <a:lstStyle/>
          <a:p>
            <a:pPr algn="ctr" rtl="0"/>
            <a:r>
              <a:rPr lang="pt-br" sz="1500">
                <a:ea typeface="Amazon Ember" panose="020B0603020204020204" pitchFamily="34" charset="0"/>
                <a:cs typeface="Amazon Ember" panose="020B0603020204020204" pitchFamily="34" charset="0"/>
              </a:rPr>
              <a:t>Consumo de arquivos</a:t>
            </a:r>
          </a:p>
        </p:txBody>
      </p:sp>
      <p:sp>
        <p:nvSpPr>
          <p:cNvPr id="150" name="TextBox 149"/>
          <p:cNvSpPr txBox="1"/>
          <p:nvPr/>
        </p:nvSpPr>
        <p:spPr>
          <a:xfrm>
            <a:off x="6319944" y="3847078"/>
            <a:ext cx="1131402" cy="491110"/>
          </a:xfrm>
          <a:prstGeom prst="rect">
            <a:avLst/>
          </a:prstGeom>
          <a:noFill/>
        </p:spPr>
        <p:txBody>
          <a:bodyPr wrap="square" lIns="0" tIns="0" rIns="0" bIns="0" rtlCol="0" anchor="t">
            <a:noAutofit/>
          </a:bodyPr>
          <a:lstStyle/>
          <a:p>
            <a:pPr algn="ctr" rtl="0"/>
            <a:r>
              <a:rPr lang="pt-br" sz="1500" dirty="0">
                <a:ea typeface="Amazon Ember" panose="020B0603020204020204" pitchFamily="34" charset="0"/>
                <a:cs typeface="Amazon Ember" panose="020B0603020204020204" pitchFamily="34" charset="0"/>
              </a:rPr>
              <a:t>Mensagem</a:t>
            </a:r>
            <a:r>
              <a:rPr lang="pt-br" sz="1500" dirty="0">
                <a:latin typeface="Lucida Console" panose="020B0609040504020204" pitchFamily="49" charset="0"/>
                <a:ea typeface="Amazon Ember" panose="020B0603020204020204" pitchFamily="34" charset="0"/>
                <a:cs typeface="Amazon Ember" panose="020B0603020204020204" pitchFamily="34" charset="0"/>
              </a:rPr>
              <a:t> PUT</a:t>
            </a:r>
          </a:p>
        </p:txBody>
      </p:sp>
      <p:pic>
        <p:nvPicPr>
          <p:cNvPr id="151" name="Picture 1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493" y="3118449"/>
            <a:ext cx="754109" cy="754109"/>
          </a:xfrm>
          <a:prstGeom prst="rect">
            <a:avLst/>
          </a:prstGeom>
        </p:spPr>
      </p:pic>
      <p:pic>
        <p:nvPicPr>
          <p:cNvPr id="157" name="Picture 1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7084" y="3262707"/>
            <a:ext cx="465594" cy="465593"/>
          </a:xfrm>
          <a:prstGeom prst="rect">
            <a:avLst/>
          </a:prstGeom>
        </p:spPr>
      </p:pic>
      <p:pic>
        <p:nvPicPr>
          <p:cNvPr id="158" name="Picture 1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851" y="4881401"/>
            <a:ext cx="611158" cy="611158"/>
          </a:xfrm>
          <a:prstGeom prst="rect">
            <a:avLst/>
          </a:prstGeom>
        </p:spPr>
      </p:pic>
      <p:sp>
        <p:nvSpPr>
          <p:cNvPr id="159" name="TextBox 31"/>
          <p:cNvSpPr txBox="1">
            <a:spLocks noChangeArrowheads="1"/>
          </p:cNvSpPr>
          <p:nvPr/>
        </p:nvSpPr>
        <p:spPr bwMode="auto">
          <a:xfrm>
            <a:off x="9279904" y="3696096"/>
            <a:ext cx="1895044" cy="553998"/>
          </a:xfrm>
          <a:prstGeom prst="rect">
            <a:avLst/>
          </a:prstGeom>
          <a:noFill/>
          <a:ln w="9525">
            <a:noFill/>
            <a:miter lim="800000"/>
            <a:headEnd/>
            <a:tailEnd/>
          </a:ln>
        </p:spPr>
        <p:txBody>
          <a:bodyPr wrap="square" rtlCol="0">
            <a:spAutoFit/>
          </a:bodyPr>
          <a:lstStyle/>
          <a:p>
            <a:pPr algn="ctr" rtl="0"/>
            <a:r>
              <a:rPr lang="pt-br" sz="1500" dirty="0">
                <a:ea typeface="Amazon Ember" panose="020B0603020204020204" pitchFamily="34" charset="0"/>
                <a:cs typeface="Amazon Ember" panose="020B0603020204020204" pitchFamily="34" charset="0"/>
              </a:rPr>
              <a:t>Processamento </a:t>
            </a:r>
            <a:br>
              <a:rPr lang="pt-br"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de arquivos</a:t>
            </a:r>
          </a:p>
        </p:txBody>
      </p:sp>
      <p:cxnSp>
        <p:nvCxnSpPr>
          <p:cNvPr id="160" name="Straight Arrow Connector 159"/>
          <p:cNvCxnSpPr>
            <a:endCxn id="157" idx="1"/>
          </p:cNvCxnSpPr>
          <p:nvPr/>
        </p:nvCxnSpPr>
        <p:spPr>
          <a:xfrm>
            <a:off x="5278329" y="3495504"/>
            <a:ext cx="1328755" cy="0"/>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1" name="Straight Arrow Connector 160"/>
          <p:cNvCxnSpPr>
            <a:stCxn id="157" idx="3"/>
            <a:endCxn id="151" idx="1"/>
          </p:cNvCxnSpPr>
          <p:nvPr/>
        </p:nvCxnSpPr>
        <p:spPr>
          <a:xfrm>
            <a:off x="7072678" y="3495504"/>
            <a:ext cx="835815" cy="0"/>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51" idx="3"/>
          </p:cNvCxnSpPr>
          <p:nvPr/>
        </p:nvCxnSpPr>
        <p:spPr>
          <a:xfrm flipV="1">
            <a:off x="8662602" y="3495503"/>
            <a:ext cx="1064328" cy="1"/>
          </a:xfrm>
          <a:prstGeom prst="straightConnector1">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p:nvPr/>
        </p:nvCxnSpPr>
        <p:spPr>
          <a:xfrm flipV="1">
            <a:off x="5278329" y="3118449"/>
            <a:ext cx="4448601" cy="7536"/>
          </a:xfrm>
          <a:prstGeom prst="straightConnector1">
            <a:avLst/>
          </a:prstGeom>
          <a:ln w="12700">
            <a:solidFill>
              <a:schemeClr val="tx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164" name="Straight Arrow Connector 163"/>
          <p:cNvCxnSpPr/>
          <p:nvPr/>
        </p:nvCxnSpPr>
        <p:spPr>
          <a:xfrm>
            <a:off x="10405594" y="4195968"/>
            <a:ext cx="0" cy="1066370"/>
          </a:xfrm>
          <a:prstGeom prst="straightConnector1">
            <a:avLst/>
          </a:prstGeom>
          <a:ln w="12700">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165" name="Elbow Connector 164"/>
          <p:cNvCxnSpPr>
            <a:cxnSpLocks/>
            <a:endCxn id="185" idx="1"/>
          </p:cNvCxnSpPr>
          <p:nvPr/>
        </p:nvCxnSpPr>
        <p:spPr>
          <a:xfrm flipV="1">
            <a:off x="3034602" y="3392581"/>
            <a:ext cx="1503520" cy="1488821"/>
          </a:xfrm>
          <a:prstGeom prst="bentConnector3">
            <a:avLst>
              <a:gd name="adj1" fmla="val 586"/>
            </a:avLst>
          </a:prstGeom>
          <a:ln w="12700">
            <a:solidFill>
              <a:schemeClr val="accent1"/>
            </a:solidFill>
            <a:tailEnd type="arrow" w="med" len="sm"/>
          </a:ln>
        </p:spPr>
        <p:style>
          <a:lnRef idx="2">
            <a:schemeClr val="accent2"/>
          </a:lnRef>
          <a:fillRef idx="0">
            <a:schemeClr val="accent2"/>
          </a:fillRef>
          <a:effectRef idx="1">
            <a:schemeClr val="accent2"/>
          </a:effectRef>
          <a:fontRef idx="minor">
            <a:schemeClr val="tx1"/>
          </a:fontRef>
        </p:style>
      </p:cxnSp>
      <p:cxnSp>
        <p:nvCxnSpPr>
          <p:cNvPr id="166" name="Elbow Connector 165"/>
          <p:cNvCxnSpPr>
            <a:stCxn id="181" idx="2"/>
          </p:cNvCxnSpPr>
          <p:nvPr/>
        </p:nvCxnSpPr>
        <p:spPr>
          <a:xfrm rot="5400000" flipH="1">
            <a:off x="6521058" y="1990263"/>
            <a:ext cx="415574" cy="7388483"/>
          </a:xfrm>
          <a:prstGeom prst="bentConnector3">
            <a:avLst>
              <a:gd name="adj1" fmla="val -138264"/>
            </a:avLst>
          </a:prstGeom>
          <a:ln w="12700">
            <a:solidFill>
              <a:schemeClr val="accent1"/>
            </a:solidFill>
            <a:prstDash val="sysDash"/>
            <a:tailEnd type="arrow" w="med" len="sm"/>
          </a:ln>
        </p:spPr>
        <p:style>
          <a:lnRef idx="2">
            <a:schemeClr val="accent2"/>
          </a:lnRef>
          <a:fillRef idx="0">
            <a:schemeClr val="accent2"/>
          </a:fillRef>
          <a:effectRef idx="1">
            <a:schemeClr val="accent2"/>
          </a:effectRef>
          <a:fontRef idx="minor">
            <a:schemeClr val="tx1"/>
          </a:fontRef>
        </p:style>
      </p:cxnSp>
      <p:cxnSp>
        <p:nvCxnSpPr>
          <p:cNvPr id="167" name="Straight Arrow Connector 166"/>
          <p:cNvCxnSpPr>
            <a:endCxn id="158" idx="1"/>
          </p:cNvCxnSpPr>
          <p:nvPr/>
        </p:nvCxnSpPr>
        <p:spPr>
          <a:xfrm>
            <a:off x="3332261" y="5179059"/>
            <a:ext cx="4092590" cy="7921"/>
          </a:xfrm>
          <a:prstGeom prst="straightConnector1">
            <a:avLst/>
          </a:prstGeom>
          <a:ln w="12700">
            <a:solidFill>
              <a:schemeClr val="accent1"/>
            </a:solidFill>
            <a:headEnd type="arrow" w="med" len="sm"/>
            <a:tailEnd type="none" w="med" len="med"/>
          </a:ln>
        </p:spPr>
        <p:style>
          <a:lnRef idx="2">
            <a:schemeClr val="accent2"/>
          </a:lnRef>
          <a:fillRef idx="0">
            <a:schemeClr val="accent2"/>
          </a:fillRef>
          <a:effectRef idx="1">
            <a:schemeClr val="accent2"/>
          </a:effectRef>
          <a:fontRef idx="minor">
            <a:schemeClr val="tx1"/>
          </a:fontRef>
        </p:style>
      </p:cxnSp>
      <p:sp>
        <p:nvSpPr>
          <p:cNvPr id="168" name="TextBox 167"/>
          <p:cNvSpPr txBox="1"/>
          <p:nvPr/>
        </p:nvSpPr>
        <p:spPr>
          <a:xfrm>
            <a:off x="7584826" y="3876057"/>
            <a:ext cx="1354575" cy="491110"/>
          </a:xfrm>
          <a:prstGeom prst="rect">
            <a:avLst/>
          </a:prstGeom>
          <a:noFill/>
        </p:spPr>
        <p:txBody>
          <a:bodyPr wrap="square" lIns="0" tIns="0" rIns="0" bIns="0" rtlCol="0" anchor="t">
            <a:noAutofit/>
          </a:bodyPr>
          <a:lstStyle/>
          <a:p>
            <a:pPr algn="ctr" rtl="0"/>
            <a:r>
              <a:rPr lang="pt-br" sz="1500" dirty="0">
                <a:ea typeface="Amazon Ember" panose="020B0603020204020204" pitchFamily="34" charset="0"/>
                <a:cs typeface="Amazon Ember" panose="020B0603020204020204" pitchFamily="34" charset="0"/>
              </a:rPr>
              <a:t>Fila para processamento</a:t>
            </a:r>
          </a:p>
        </p:txBody>
      </p:sp>
      <p:sp>
        <p:nvSpPr>
          <p:cNvPr id="169" name="TextBox 168"/>
          <p:cNvSpPr txBox="1"/>
          <p:nvPr/>
        </p:nvSpPr>
        <p:spPr>
          <a:xfrm>
            <a:off x="6593954" y="5499695"/>
            <a:ext cx="3278358" cy="568164"/>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Mensagem “</a:t>
            </a:r>
            <a:r>
              <a:rPr lang="pt-br" sz="1500" dirty="0" err="1">
                <a:ea typeface="Amazon Ember" panose="020B0603020204020204" pitchFamily="34" charset="0"/>
                <a:cs typeface="Amazon Ember" panose="020B0603020204020204" pitchFamily="34" charset="0"/>
              </a:rPr>
              <a:t>Processing</a:t>
            </a:r>
            <a:r>
              <a:rPr lang="pt-br" sz="1500" dirty="0">
                <a:ea typeface="Amazon Ember" panose="020B0603020204020204" pitchFamily="34" charset="0"/>
                <a:cs typeface="Amazon Ember" panose="020B0603020204020204" pitchFamily="34" charset="0"/>
              </a:rPr>
              <a:t> complete” (“Processamento concluído”) é enviada para o tópico do </a:t>
            </a:r>
            <a:r>
              <a:rPr lang="pt-br" sz="1500" dirty="0" err="1">
                <a:ea typeface="Amazon Ember" panose="020B0603020204020204" pitchFamily="34" charset="0"/>
                <a:cs typeface="Amazon Ember" panose="020B0603020204020204" pitchFamily="34" charset="0"/>
              </a:rPr>
              <a:t>Amazon</a:t>
            </a:r>
            <a:r>
              <a:rPr lang="pt-br" sz="1500" dirty="0">
                <a:ea typeface="Amazon Ember" panose="020B0603020204020204" pitchFamily="34" charset="0"/>
                <a:cs typeface="Amazon Ember" panose="020B0603020204020204" pitchFamily="34" charset="0"/>
              </a:rPr>
              <a:t> SNS.</a:t>
            </a:r>
          </a:p>
        </p:txBody>
      </p:sp>
      <p:sp>
        <p:nvSpPr>
          <p:cNvPr id="170" name="TextBox 169"/>
          <p:cNvSpPr txBox="1"/>
          <p:nvPr/>
        </p:nvSpPr>
        <p:spPr>
          <a:xfrm>
            <a:off x="4187986" y="5236224"/>
            <a:ext cx="1505573" cy="491110"/>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O usuário está inscrito no tópico.</a:t>
            </a:r>
          </a:p>
        </p:txBody>
      </p:sp>
      <p:sp>
        <p:nvSpPr>
          <p:cNvPr id="171" name="TextBox 170"/>
          <p:cNvSpPr txBox="1"/>
          <p:nvPr/>
        </p:nvSpPr>
        <p:spPr>
          <a:xfrm>
            <a:off x="6619276" y="6677960"/>
            <a:ext cx="2222309" cy="491110"/>
          </a:xfrm>
          <a:prstGeom prst="rect">
            <a:avLst/>
          </a:prstGeom>
          <a:noFill/>
        </p:spPr>
        <p:txBody>
          <a:bodyPr wrap="square" lIns="0" tIns="0" rIns="0" bIns="0" rtlCol="0" anchor="t">
            <a:noAutofit/>
          </a:bodyPr>
          <a:lstStyle/>
          <a:p>
            <a:pPr rtl="0"/>
            <a:r>
              <a:rPr lang="pt-br" sz="1500">
                <a:ea typeface="Amazon Ember" panose="020B0603020204020204" pitchFamily="34" charset="0"/>
                <a:cs typeface="Amazon Ember" panose="020B0603020204020204" pitchFamily="34" charset="0"/>
              </a:rPr>
              <a:t>O usuário recebe acesso ao arquivo publicado.</a:t>
            </a:r>
          </a:p>
        </p:txBody>
      </p:sp>
      <p:sp>
        <p:nvSpPr>
          <p:cNvPr id="172" name="TextBox 171"/>
          <p:cNvSpPr txBox="1"/>
          <p:nvPr/>
        </p:nvSpPr>
        <p:spPr>
          <a:xfrm>
            <a:off x="6253615" y="2520469"/>
            <a:ext cx="2657322" cy="491110"/>
          </a:xfrm>
          <a:prstGeom prst="rect">
            <a:avLst/>
          </a:prstGeom>
          <a:noFill/>
          <a:ln w="28575">
            <a:noFill/>
          </a:ln>
        </p:spPr>
        <p:txBody>
          <a:bodyPr wrap="square" lIns="0" tIns="0" rIns="0" bIns="0" rtlCol="0" anchor="t">
            <a:noAutofit/>
          </a:bodyPr>
          <a:lstStyle/>
          <a:p>
            <a:pPr rtl="0"/>
            <a:r>
              <a:rPr lang="pt-br" sz="1500" dirty="0">
                <a:latin typeface="+mj-lt"/>
                <a:ea typeface="Amazon Ember" panose="020B0603020204020204" pitchFamily="34" charset="0"/>
                <a:cs typeface="Amazon Ember" panose="020B0603020204020204" pitchFamily="34" charset="0"/>
              </a:rPr>
              <a:t>É feito download do arquivo para processamento.</a:t>
            </a:r>
          </a:p>
        </p:txBody>
      </p:sp>
      <p:sp>
        <p:nvSpPr>
          <p:cNvPr id="173" name="TextBox 172"/>
          <p:cNvSpPr txBox="1"/>
          <p:nvPr/>
        </p:nvSpPr>
        <p:spPr>
          <a:xfrm>
            <a:off x="10752469" y="4716249"/>
            <a:ext cx="1020431" cy="491110"/>
          </a:xfrm>
          <a:prstGeom prst="rect">
            <a:avLst/>
          </a:prstGeom>
          <a:noFill/>
        </p:spPr>
        <p:txBody>
          <a:bodyPr wrap="square" lIns="0" tIns="0" rIns="0" bIns="0" rtlCol="0" anchor="t">
            <a:noAutofit/>
          </a:bodyPr>
          <a:lstStyle/>
          <a:p>
            <a:pPr rtl="0"/>
            <a:r>
              <a:rPr lang="pt-br" sz="1500" dirty="0">
                <a:ea typeface="Amazon Ember" panose="020B0603020204020204" pitchFamily="34" charset="0"/>
                <a:cs typeface="Amazon Ember" panose="020B0603020204020204" pitchFamily="34" charset="0"/>
              </a:rPr>
              <a:t>O arquivo </a:t>
            </a:r>
            <a:br>
              <a:rPr lang="pt-br"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é enviado para o </a:t>
            </a:r>
            <a:r>
              <a:rPr lang="pt-br" sz="1500" dirty="0" err="1">
                <a:ea typeface="Amazon Ember" panose="020B0603020204020204" pitchFamily="34" charset="0"/>
                <a:cs typeface="Amazon Ember" panose="020B0603020204020204" pitchFamily="34" charset="0"/>
              </a:rPr>
              <a:t>bucket</a:t>
            </a:r>
            <a:r>
              <a:rPr lang="pt-br" sz="1500" dirty="0">
                <a:ea typeface="Amazon Ember" panose="020B0603020204020204" pitchFamily="34" charset="0"/>
                <a:cs typeface="Amazon Ember" panose="020B0603020204020204" pitchFamily="34" charset="0"/>
              </a:rPr>
              <a:t> </a:t>
            </a:r>
            <a:br>
              <a:rPr lang="pt-br" sz="1500" dirty="0">
                <a:ea typeface="Amazon Ember" panose="020B0603020204020204" pitchFamily="34" charset="0"/>
                <a:cs typeface="Amazon Ember" panose="020B0603020204020204" pitchFamily="34" charset="0"/>
              </a:rPr>
            </a:br>
            <a:r>
              <a:rPr lang="pt-br" sz="1500" dirty="0">
                <a:ea typeface="Amazon Ember" panose="020B0603020204020204" pitchFamily="34" charset="0"/>
                <a:cs typeface="Amazon Ember" panose="020B0603020204020204" pitchFamily="34" charset="0"/>
              </a:rPr>
              <a:t>do S3.</a:t>
            </a:r>
          </a:p>
        </p:txBody>
      </p:sp>
      <p:sp>
        <p:nvSpPr>
          <p:cNvPr id="176" name="Rectangle 175">
            <a:extLst>
              <a:ext uri="{FF2B5EF4-FFF2-40B4-BE49-F238E27FC236}">
                <a16:creationId xmlns:a16="http://schemas.microsoft.com/office/drawing/2014/main" id="{CE7F7081-419C-2E4F-A999-2923C4338FC0}"/>
              </a:ext>
            </a:extLst>
          </p:cNvPr>
          <p:cNvSpPr/>
          <p:nvPr/>
        </p:nvSpPr>
        <p:spPr>
          <a:xfrm>
            <a:off x="3631306" y="2117127"/>
            <a:ext cx="8198249" cy="5323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Nuvem AWS</a:t>
            </a:r>
          </a:p>
        </p:txBody>
      </p:sp>
      <p:pic>
        <p:nvPicPr>
          <p:cNvPr id="181" name="Graphic 57">
            <a:extLst>
              <a:ext uri="{FF2B5EF4-FFF2-40B4-BE49-F238E27FC236}">
                <a16:creationId xmlns:a16="http://schemas.microsoft.com/office/drawing/2014/main" id="{4C547235-BB2F-D246-B222-97D1BFCF6082}"/>
              </a:ext>
            </a:extLst>
          </p:cNvPr>
          <p:cNvPicPr>
            <a:picLocks noChangeAspect="1"/>
          </p:cNvPicPr>
          <p:nvPr/>
        </p:nvPicPr>
        <p:blipFill>
          <a:blip r:embed="rId7"/>
          <a:stretch>
            <a:fillRect/>
          </a:stretch>
        </p:blipFill>
        <p:spPr>
          <a:xfrm>
            <a:off x="10125428" y="5296975"/>
            <a:ext cx="595316" cy="595316"/>
          </a:xfrm>
          <a:prstGeom prst="rect">
            <a:avLst/>
          </a:prstGeom>
        </p:spPr>
      </p:pic>
      <p:pic>
        <p:nvPicPr>
          <p:cNvPr id="182" name="Graphic 41">
            <a:extLst>
              <a:ext uri="{FF2B5EF4-FFF2-40B4-BE49-F238E27FC236}">
                <a16:creationId xmlns:a16="http://schemas.microsoft.com/office/drawing/2014/main" id="{1A56C62F-612C-5841-B7E7-B15DA92D0BDE}"/>
              </a:ext>
            </a:extLst>
          </p:cNvPr>
          <p:cNvPicPr>
            <a:picLocks noChangeAspect="1"/>
          </p:cNvPicPr>
          <p:nvPr/>
        </p:nvPicPr>
        <p:blipFill>
          <a:blip r:embed="rId8"/>
          <a:stretch>
            <a:fillRect/>
          </a:stretch>
        </p:blipFill>
        <p:spPr>
          <a:xfrm flipH="1">
            <a:off x="2800846" y="4929873"/>
            <a:ext cx="483586" cy="469900"/>
          </a:xfrm>
          <a:prstGeom prst="rect">
            <a:avLst/>
          </a:prstGeom>
        </p:spPr>
      </p:pic>
      <p:pic>
        <p:nvPicPr>
          <p:cNvPr id="183" name="Graphic 11">
            <a:extLst>
              <a:ext uri="{FF2B5EF4-FFF2-40B4-BE49-F238E27FC236}">
                <a16:creationId xmlns:a16="http://schemas.microsoft.com/office/drawing/2014/main" id="{CE52C9D7-11B0-9E41-AB16-2C9849C3ECBE}"/>
              </a:ext>
            </a:extLst>
          </p:cNvPr>
          <p:cNvPicPr>
            <a:picLocks noChangeAspect="1"/>
          </p:cNvPicPr>
          <p:nvPr/>
        </p:nvPicPr>
        <p:blipFill>
          <a:blip r:embed="rId9"/>
          <a:stretch>
            <a:fillRect/>
          </a:stretch>
        </p:blipFill>
        <p:spPr>
          <a:xfrm>
            <a:off x="3642881" y="2114695"/>
            <a:ext cx="330200" cy="330200"/>
          </a:xfrm>
          <a:prstGeom prst="rect">
            <a:avLst/>
          </a:prstGeom>
        </p:spPr>
      </p:pic>
      <p:pic>
        <p:nvPicPr>
          <p:cNvPr id="185" name="Graphic 57">
            <a:extLst>
              <a:ext uri="{FF2B5EF4-FFF2-40B4-BE49-F238E27FC236}">
                <a16:creationId xmlns:a16="http://schemas.microsoft.com/office/drawing/2014/main" id="{4C547235-BB2F-D246-B222-97D1BFCF6082}"/>
              </a:ext>
            </a:extLst>
          </p:cNvPr>
          <p:cNvPicPr>
            <a:picLocks noChangeAspect="1"/>
          </p:cNvPicPr>
          <p:nvPr/>
        </p:nvPicPr>
        <p:blipFill>
          <a:blip r:embed="rId7"/>
          <a:stretch>
            <a:fillRect/>
          </a:stretch>
        </p:blipFill>
        <p:spPr>
          <a:xfrm>
            <a:off x="4538122" y="3094923"/>
            <a:ext cx="595316" cy="595316"/>
          </a:xfrm>
          <a:prstGeom prst="rect">
            <a:avLst/>
          </a:prstGeom>
        </p:spPr>
      </p:pic>
      <p:pic>
        <p:nvPicPr>
          <p:cNvPr id="186" name="Picture 1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37012" y="3031480"/>
            <a:ext cx="704150" cy="704150"/>
          </a:xfrm>
          <a:prstGeom prst="rect">
            <a:avLst/>
          </a:prstGeom>
        </p:spPr>
      </p:pic>
      <p:cxnSp>
        <p:nvCxnSpPr>
          <p:cNvPr id="36" name="Elbow Connector 35">
            <a:extLst>
              <a:ext uri="{FF2B5EF4-FFF2-40B4-BE49-F238E27FC236}">
                <a16:creationId xmlns:a16="http://schemas.microsoft.com/office/drawing/2014/main" id="{BF4D2A73-ED4C-774C-BB0E-92A374358B0E}"/>
              </a:ext>
            </a:extLst>
          </p:cNvPr>
          <p:cNvCxnSpPr>
            <a:cxnSpLocks/>
          </p:cNvCxnSpPr>
          <p:nvPr/>
        </p:nvCxnSpPr>
        <p:spPr>
          <a:xfrm flipV="1">
            <a:off x="8036009" y="4181304"/>
            <a:ext cx="1810064" cy="1005676"/>
          </a:xfrm>
          <a:prstGeom prst="bentConnector3">
            <a:avLst>
              <a:gd name="adj1" fmla="val 99238"/>
            </a:avLst>
          </a:prstGeom>
          <a:ln w="12700">
            <a:solidFill>
              <a:schemeClr val="accent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3402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pt-br" sz="4000"/>
              <a:t>Evolução da arquitetura</a:t>
            </a:r>
          </a:p>
        </p:txBody>
      </p:sp>
      <p:sp>
        <p:nvSpPr>
          <p:cNvPr id="7" name="TextBox 6"/>
          <p:cNvSpPr txBox="1"/>
          <p:nvPr/>
        </p:nvSpPr>
        <p:spPr>
          <a:xfrm>
            <a:off x="3080387" y="3528189"/>
            <a:ext cx="2347687" cy="509349"/>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Amazon EC2</a:t>
            </a:r>
          </a:p>
        </p:txBody>
      </p:sp>
      <p:sp>
        <p:nvSpPr>
          <p:cNvPr id="8" name="TextBox 7"/>
          <p:cNvSpPr txBox="1"/>
          <p:nvPr/>
        </p:nvSpPr>
        <p:spPr>
          <a:xfrm>
            <a:off x="7292035" y="3528189"/>
            <a:ext cx="2169869" cy="517948"/>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Amazon ECS</a:t>
            </a:r>
          </a:p>
        </p:txBody>
      </p:sp>
      <p:sp>
        <p:nvSpPr>
          <p:cNvPr id="9" name="TextBox 8"/>
          <p:cNvSpPr txBox="1"/>
          <p:nvPr/>
        </p:nvSpPr>
        <p:spPr>
          <a:xfrm>
            <a:off x="11201258" y="3528189"/>
            <a:ext cx="2670517" cy="459267"/>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AWS Lambda</a:t>
            </a:r>
          </a:p>
        </p:txBody>
      </p:sp>
      <p:cxnSp>
        <p:nvCxnSpPr>
          <p:cNvPr id="10" name="Straight Arrow Connector 9"/>
          <p:cNvCxnSpPr/>
          <p:nvPr/>
        </p:nvCxnSpPr>
        <p:spPr>
          <a:xfrm>
            <a:off x="5077190" y="2720432"/>
            <a:ext cx="2351315"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07057" y="2718238"/>
            <a:ext cx="2351315"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43811" y="4471354"/>
            <a:ext cx="2365258" cy="548640"/>
          </a:xfrm>
          <a:prstGeom prst="rect">
            <a:avLst/>
          </a:prstGeom>
          <a:noFill/>
        </p:spPr>
        <p:txBody>
          <a:bodyPr wrap="square" rtlCol="0" anchor="ctr">
            <a:noAutofit/>
          </a:bodyPr>
          <a:lstStyle/>
          <a:p>
            <a:pPr rtl="0"/>
            <a:r>
              <a:rPr lang="pt-br" sz="2000"/>
              <a:t>Máquina virtual</a:t>
            </a:r>
            <a:endParaRPr lang="en-US" sz="2000" dirty="0">
              <a:ea typeface="Amazon Ember Light" panose="020B0403020204020204" pitchFamily="34" charset="0"/>
              <a:cs typeface="Amazon Ember Light" panose="020B0403020204020204" pitchFamily="34" charset="0"/>
            </a:endParaRPr>
          </a:p>
        </p:txBody>
      </p:sp>
      <p:sp>
        <p:nvSpPr>
          <p:cNvPr id="13" name="TextBox 12"/>
          <p:cNvSpPr txBox="1"/>
          <p:nvPr/>
        </p:nvSpPr>
        <p:spPr>
          <a:xfrm>
            <a:off x="6171731" y="4471354"/>
            <a:ext cx="2109419" cy="548640"/>
          </a:xfrm>
          <a:prstGeom prst="rect">
            <a:avLst/>
          </a:prstGeom>
          <a:noFill/>
        </p:spPr>
        <p:txBody>
          <a:bodyPr wrap="square" rtlCol="0" anchor="ctr">
            <a:noAutofit/>
          </a:bodyPr>
          <a:lstStyle/>
          <a:p>
            <a:pPr rtl="0"/>
            <a:r>
              <a:rPr lang="pt-br" sz="2000">
                <a:ea typeface="Amazon Ember Light" panose="020B0403020204020204" pitchFamily="34" charset="0"/>
                <a:cs typeface="Amazon Ember Light" panose="020B0403020204020204" pitchFamily="34" charset="0"/>
              </a:rPr>
              <a:t>Tarefa</a:t>
            </a:r>
          </a:p>
        </p:txBody>
      </p:sp>
      <p:sp>
        <p:nvSpPr>
          <p:cNvPr id="14" name="TextBox 13"/>
          <p:cNvSpPr txBox="1"/>
          <p:nvPr/>
        </p:nvSpPr>
        <p:spPr>
          <a:xfrm>
            <a:off x="10464562" y="4471354"/>
            <a:ext cx="2546881" cy="548640"/>
          </a:xfrm>
          <a:prstGeom prst="rect">
            <a:avLst/>
          </a:prstGeom>
          <a:noFill/>
        </p:spPr>
        <p:txBody>
          <a:bodyPr wrap="square" rtlCol="0" anchor="ctr">
            <a:noAutofit/>
          </a:bodyPr>
          <a:lstStyle/>
          <a:p>
            <a:pPr rtl="0"/>
            <a:r>
              <a:rPr lang="pt-br" sz="2000">
                <a:ea typeface="Amazon Ember Light" panose="020B0403020204020204" pitchFamily="34" charset="0"/>
                <a:cs typeface="Amazon Ember Light" panose="020B0403020204020204" pitchFamily="34" charset="0"/>
              </a:rPr>
              <a:t>Função</a:t>
            </a:r>
          </a:p>
        </p:txBody>
      </p:sp>
      <p:sp>
        <p:nvSpPr>
          <p:cNvPr id="15" name="TextBox 14"/>
          <p:cNvSpPr txBox="1"/>
          <p:nvPr/>
        </p:nvSpPr>
        <p:spPr>
          <a:xfrm>
            <a:off x="2743802" y="5218217"/>
            <a:ext cx="1733431" cy="1039219"/>
          </a:xfrm>
          <a:prstGeom prst="rect">
            <a:avLst/>
          </a:prstGeom>
          <a:noFill/>
        </p:spPr>
        <p:txBody>
          <a:bodyPr wrap="square" rtlCol="0" anchor="ctr">
            <a:noAutofit/>
          </a:bodyPr>
          <a:lstStyle/>
          <a:p>
            <a:pPr rtl="0"/>
            <a:r>
              <a:rPr lang="pt-br" sz="2000">
                <a:ea typeface="Amazon Ember Light" panose="020B0403020204020204" pitchFamily="34" charset="0"/>
                <a:cs typeface="Amazon Ember Light" panose="020B0403020204020204" pitchFamily="34" charset="0"/>
              </a:rPr>
              <a:t>Hardware</a:t>
            </a:r>
          </a:p>
        </p:txBody>
      </p:sp>
      <p:sp>
        <p:nvSpPr>
          <p:cNvPr id="16" name="TextBox 15"/>
          <p:cNvSpPr txBox="1"/>
          <p:nvPr/>
        </p:nvSpPr>
        <p:spPr>
          <a:xfrm>
            <a:off x="6172128" y="5463506"/>
            <a:ext cx="3233296" cy="548640"/>
          </a:xfrm>
          <a:prstGeom prst="rect">
            <a:avLst/>
          </a:prstGeom>
          <a:noFill/>
        </p:spPr>
        <p:txBody>
          <a:bodyPr wrap="square" rtlCol="0" anchor="ctr">
            <a:noAutofit/>
          </a:bodyPr>
          <a:lstStyle/>
          <a:p>
            <a:pPr rtl="0"/>
            <a:r>
              <a:rPr lang="pt-br" sz="2000"/>
              <a:t>Sistema operacional </a:t>
            </a:r>
            <a:endParaRPr lang="en-US" sz="2000" dirty="0">
              <a:ea typeface="Amazon Ember Light" panose="020B0403020204020204" pitchFamily="34" charset="0"/>
              <a:cs typeface="Amazon Ember Light" panose="020B0403020204020204" pitchFamily="34" charset="0"/>
            </a:endParaRPr>
          </a:p>
        </p:txBody>
      </p:sp>
      <p:sp>
        <p:nvSpPr>
          <p:cNvPr id="17" name="TextBox 16"/>
          <p:cNvSpPr txBox="1"/>
          <p:nvPr/>
        </p:nvSpPr>
        <p:spPr>
          <a:xfrm>
            <a:off x="10464562" y="5463506"/>
            <a:ext cx="2546881" cy="548640"/>
          </a:xfrm>
          <a:prstGeom prst="rect">
            <a:avLst/>
          </a:prstGeom>
          <a:noFill/>
        </p:spPr>
        <p:txBody>
          <a:bodyPr wrap="square" rtlCol="0" anchor="ctr">
            <a:noAutofit/>
          </a:bodyPr>
          <a:lstStyle/>
          <a:p>
            <a:pPr rtl="0"/>
            <a:r>
              <a:rPr lang="pt-br" sz="2000">
                <a:ea typeface="Amazon Ember Light" panose="020B0403020204020204" pitchFamily="34" charset="0"/>
                <a:cs typeface="Amazon Ember Light" panose="020B0403020204020204" pitchFamily="34" charset="0"/>
              </a:rPr>
              <a:t>Tempo de execução</a:t>
            </a:r>
          </a:p>
        </p:txBody>
      </p:sp>
      <p:sp>
        <p:nvSpPr>
          <p:cNvPr id="18" name="Rectangle 17"/>
          <p:cNvSpPr/>
          <p:nvPr/>
        </p:nvSpPr>
        <p:spPr>
          <a:xfrm>
            <a:off x="490837" y="4322338"/>
            <a:ext cx="2140012" cy="830997"/>
          </a:xfrm>
          <a:prstGeom prst="rect">
            <a:avLst/>
          </a:prstGeom>
        </p:spPr>
        <p:txBody>
          <a:bodyPr wrap="square" rtlCol="0">
            <a:spAutoFit/>
          </a:bodyPr>
          <a:lstStyle/>
          <a:p>
            <a:pPr rtl="0"/>
            <a:r>
              <a:rPr lang="pt-br" sz="2400" b="1" dirty="0">
                <a:latin typeface="Amazon Ember Light" panose="020B0403020204020204" pitchFamily="34" charset="0"/>
                <a:ea typeface="Amazon Ember Light" panose="020B0403020204020204" pitchFamily="34" charset="0"/>
                <a:cs typeface="Amazon Ember Light" panose="020B0403020204020204" pitchFamily="34" charset="0"/>
              </a:rPr>
              <a:t>Unidade </a:t>
            </a:r>
            <a:br>
              <a:rPr lang="pt-br" sz="24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2400" b="1" dirty="0">
                <a:latin typeface="Amazon Ember Light" panose="020B0403020204020204" pitchFamily="34" charset="0"/>
                <a:ea typeface="Amazon Ember Light" panose="020B0403020204020204" pitchFamily="34" charset="0"/>
                <a:cs typeface="Amazon Ember Light" panose="020B0403020204020204" pitchFamily="34" charset="0"/>
              </a:rPr>
              <a:t>de escala</a:t>
            </a:r>
          </a:p>
        </p:txBody>
      </p:sp>
      <p:sp>
        <p:nvSpPr>
          <p:cNvPr id="19" name="Rectangle 18"/>
          <p:cNvSpPr/>
          <p:nvPr/>
        </p:nvSpPr>
        <p:spPr>
          <a:xfrm>
            <a:off x="490837" y="5322328"/>
            <a:ext cx="2419225" cy="830997"/>
          </a:xfrm>
          <a:prstGeom prst="rect">
            <a:avLst/>
          </a:prstGeom>
        </p:spPr>
        <p:txBody>
          <a:bodyPr wrap="square" rtlCol="0">
            <a:spAutoFit/>
          </a:bodyPr>
          <a:lstStyle/>
          <a:p>
            <a:pPr rtl="0"/>
            <a:r>
              <a:rPr lang="pt-br" sz="2400" b="1">
                <a:latin typeface="Amazon Ember Light" panose="020B0403020204020204" pitchFamily="34" charset="0"/>
                <a:ea typeface="Amazon Ember Light" panose="020B0403020204020204" pitchFamily="34" charset="0"/>
                <a:cs typeface="Amazon Ember Light" panose="020B0403020204020204" pitchFamily="34" charset="0"/>
              </a:rPr>
              <a:t>Nível de abstração</a:t>
            </a:r>
          </a:p>
        </p:txBody>
      </p:sp>
      <p:sp>
        <p:nvSpPr>
          <p:cNvPr id="20" name="Rectangle 19"/>
          <p:cNvSpPr/>
          <p:nvPr/>
        </p:nvSpPr>
        <p:spPr>
          <a:xfrm>
            <a:off x="490837" y="3491613"/>
            <a:ext cx="1645920" cy="461665"/>
          </a:xfrm>
          <a:prstGeom prst="rect">
            <a:avLst/>
          </a:prstGeom>
        </p:spPr>
        <p:txBody>
          <a:bodyPr wrap="square" rtlCol="0">
            <a:spAutoFit/>
          </a:bodyPr>
          <a:lstStyle/>
          <a:p>
            <a:pPr rtl="0"/>
            <a:r>
              <a:rPr lang="pt-br" sz="2400" b="1">
                <a:latin typeface="Amazon Ember Light" panose="020B0403020204020204" pitchFamily="34" charset="0"/>
                <a:ea typeface="Amazon Ember Light" panose="020B0403020204020204" pitchFamily="34" charset="0"/>
                <a:cs typeface="Amazon Ember Light" panose="020B0403020204020204" pitchFamily="34" charset="0"/>
              </a:rPr>
              <a:t>Serviço</a:t>
            </a:r>
          </a:p>
        </p:txBody>
      </p:sp>
      <p:sp>
        <p:nvSpPr>
          <p:cNvPr id="21" name="TextBox 20"/>
          <p:cNvSpPr txBox="1"/>
          <p:nvPr/>
        </p:nvSpPr>
        <p:spPr>
          <a:xfrm>
            <a:off x="2743798" y="6409680"/>
            <a:ext cx="3428329" cy="962215"/>
          </a:xfrm>
          <a:prstGeom prst="rect">
            <a:avLst/>
          </a:prstGeom>
          <a:noFill/>
        </p:spPr>
        <p:txBody>
          <a:bodyPr wrap="square" rtlCol="0" anchor="ctr">
            <a:noAutofit/>
          </a:bodyPr>
          <a:lstStyle/>
          <a:p>
            <a:pPr marL="0" lvl="1" rtl="0"/>
            <a:r>
              <a:rPr lang="pt-br" sz="2000">
                <a:latin typeface="Amazon Ember Light" panose="020B0403020204020204" pitchFamily="34" charset="0"/>
                <a:ea typeface="Amazon Ember Light" panose="020B0403020204020204" pitchFamily="34" charset="0"/>
                <a:cs typeface="Amazon Ember Light" panose="020B0403020204020204" pitchFamily="34" charset="0"/>
              </a:rPr>
              <a:t>Configure servidores, armazenamento, redes e meu SO.</a:t>
            </a:r>
          </a:p>
        </p:txBody>
      </p:sp>
      <p:sp>
        <p:nvSpPr>
          <p:cNvPr id="22" name="TextBox 21"/>
          <p:cNvSpPr txBox="1"/>
          <p:nvPr/>
        </p:nvSpPr>
        <p:spPr>
          <a:xfrm>
            <a:off x="6172128" y="6406520"/>
            <a:ext cx="4175030" cy="968534"/>
          </a:xfrm>
          <a:prstGeom prst="rect">
            <a:avLst/>
          </a:prstGeom>
          <a:noFill/>
        </p:spPr>
        <p:txBody>
          <a:bodyPr wrap="square" rtlCol="0" anchor="ctr">
            <a:noAutofit/>
          </a:bodyPr>
          <a:lstStyle>
            <a:defPPr>
              <a:defRPr lang="en-US"/>
            </a:defPPr>
            <a:lvl2pPr marL="0" lvl="1" algn="ctr">
              <a:defRPr sz="1600"/>
            </a:lvl2pPr>
          </a:lstStyle>
          <a:p>
            <a:pPr rtl="0"/>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Execute </a:t>
            </a:r>
            <a:r>
              <a:rPr lang="pt-br" sz="2000" dirty="0" err="1">
                <a:latin typeface="Amazon Ember Light" panose="020B0403020204020204" pitchFamily="34" charset="0"/>
                <a:ea typeface="Amazon Ember Light" panose="020B0403020204020204" pitchFamily="34" charset="0"/>
                <a:cs typeface="Amazon Ember Light" panose="020B0403020204020204" pitchFamily="34" charset="0"/>
              </a:rPr>
              <a:t>microsserviços</a:t>
            </a:r>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 arquiteturas orientadas a serviços em contêineres gerenciados.</a:t>
            </a:r>
          </a:p>
        </p:txBody>
      </p:sp>
      <p:sp>
        <p:nvSpPr>
          <p:cNvPr id="23" name="TextBox 22"/>
          <p:cNvSpPr txBox="1"/>
          <p:nvPr/>
        </p:nvSpPr>
        <p:spPr>
          <a:xfrm>
            <a:off x="10464563" y="6494472"/>
            <a:ext cx="3498203" cy="792630"/>
          </a:xfrm>
          <a:prstGeom prst="rect">
            <a:avLst/>
          </a:prstGeom>
          <a:noFill/>
        </p:spPr>
        <p:txBody>
          <a:bodyPr wrap="square" rtlCol="0" anchor="ctr">
            <a:noAutofit/>
          </a:bodyPr>
          <a:lstStyle/>
          <a:p>
            <a:pPr rtl="0"/>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Execute meu código quando for necessário.</a:t>
            </a:r>
            <a:endParaRPr lang="en-US" sz="20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Rectangle 23"/>
          <p:cNvSpPr/>
          <p:nvPr/>
        </p:nvSpPr>
        <p:spPr>
          <a:xfrm>
            <a:off x="490836" y="6659955"/>
            <a:ext cx="2087095" cy="461665"/>
          </a:xfrm>
          <a:prstGeom prst="rect">
            <a:avLst/>
          </a:prstGeom>
        </p:spPr>
        <p:txBody>
          <a:bodyPr wrap="square" rtlCol="0">
            <a:spAutoFit/>
          </a:bodyPr>
          <a:lstStyle/>
          <a:p>
            <a:pPr rtl="0"/>
            <a:r>
              <a:rPr lang="pt-br" sz="2400" b="1"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Casos </a:t>
            </a:r>
            <a:r>
              <a:rPr lang="pt-br" sz="2400" b="1" dirty="0">
                <a:latin typeface="Amazon Ember Light" panose="020B0403020204020204" pitchFamily="34" charset="0"/>
                <a:ea typeface="Amazon Ember Light" panose="020B0403020204020204" pitchFamily="34" charset="0"/>
                <a:cs typeface="Amazon Ember Light" panose="020B0403020204020204" pitchFamily="34" charset="0"/>
              </a:rPr>
              <a:t>de uso</a:t>
            </a:r>
            <a:endParaRPr lang="en-US" sz="2400" b="1"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grpSp>
        <p:nvGrpSpPr>
          <p:cNvPr id="25" name="Group 24">
            <a:extLst>
              <a:ext uri="{FF2B5EF4-FFF2-40B4-BE49-F238E27FC236}">
                <a16:creationId xmlns:a16="http://schemas.microsoft.com/office/drawing/2014/main" id="{E0FD0202-3D83-6647-BECB-4389976CA6AA}"/>
              </a:ext>
            </a:extLst>
          </p:cNvPr>
          <p:cNvGrpSpPr/>
          <p:nvPr/>
        </p:nvGrpSpPr>
        <p:grpSpPr>
          <a:xfrm>
            <a:off x="456363" y="3442914"/>
            <a:ext cx="13896095" cy="4097504"/>
            <a:chOff x="266977" y="2833148"/>
            <a:chExt cx="11580079" cy="3414587"/>
          </a:xfrm>
        </p:grpSpPr>
        <p:cxnSp>
          <p:nvCxnSpPr>
            <p:cNvPr id="26" name="Straight Connector 25">
              <a:extLst>
                <a:ext uri="{FF2B5EF4-FFF2-40B4-BE49-F238E27FC236}">
                  <a16:creationId xmlns:a16="http://schemas.microsoft.com/office/drawing/2014/main" id="{6EA7B6CA-5516-A54B-939D-6AD31CD612AE}"/>
                </a:ext>
              </a:extLst>
            </p:cNvPr>
            <p:cNvCxnSpPr/>
            <p:nvPr/>
          </p:nvCxnSpPr>
          <p:spPr>
            <a:xfrm>
              <a:off x="2173504" y="2835083"/>
              <a:ext cx="0" cy="3412652"/>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23529DA5-7DEE-A94F-90F0-6C8746781BC7}"/>
                </a:ext>
              </a:extLst>
            </p:cNvPr>
            <p:cNvCxnSpPr/>
            <p:nvPr/>
          </p:nvCxnSpPr>
          <p:spPr>
            <a:xfrm>
              <a:off x="5030114" y="2833148"/>
              <a:ext cx="0" cy="3414587"/>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037BE1D-D25C-004A-A39C-4D3645317F4A}"/>
                </a:ext>
              </a:extLst>
            </p:cNvPr>
            <p:cNvCxnSpPr/>
            <p:nvPr/>
          </p:nvCxnSpPr>
          <p:spPr>
            <a:xfrm>
              <a:off x="8610600" y="2833148"/>
              <a:ext cx="0" cy="3414587"/>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EE54CF3C-AA26-974C-82FC-7D4E6B72A305}"/>
                </a:ext>
              </a:extLst>
            </p:cNvPr>
            <p:cNvCxnSpPr>
              <a:cxnSpLocks/>
            </p:cNvCxnSpPr>
            <p:nvPr/>
          </p:nvCxnSpPr>
          <p:spPr>
            <a:xfrm>
              <a:off x="279786" y="3472613"/>
              <a:ext cx="11567270" cy="0"/>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06D3261C-5851-8C48-A96C-D2EAFA80D92E}"/>
                </a:ext>
              </a:extLst>
            </p:cNvPr>
            <p:cNvCxnSpPr>
              <a:cxnSpLocks/>
            </p:cNvCxnSpPr>
            <p:nvPr/>
          </p:nvCxnSpPr>
          <p:spPr>
            <a:xfrm>
              <a:off x="266977" y="4312568"/>
              <a:ext cx="11567270" cy="0"/>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0895E58C-BA2E-124D-8AF4-1C4C2751BBB9}"/>
                </a:ext>
              </a:extLst>
            </p:cNvPr>
            <p:cNvCxnSpPr>
              <a:cxnSpLocks/>
            </p:cNvCxnSpPr>
            <p:nvPr/>
          </p:nvCxnSpPr>
          <p:spPr>
            <a:xfrm>
              <a:off x="266977" y="5178584"/>
              <a:ext cx="11567270" cy="0"/>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a:extLst>
                <a:ext uri="{FF2B5EF4-FFF2-40B4-BE49-F238E27FC236}">
                  <a16:creationId xmlns:a16="http://schemas.microsoft.com/office/drawing/2014/main" id="{E7ECBF7E-F32C-C44E-B529-C08325104A75}"/>
                </a:ext>
              </a:extLst>
            </p:cNvPr>
            <p:cNvCxnSpPr>
              <a:cxnSpLocks/>
            </p:cNvCxnSpPr>
            <p:nvPr/>
          </p:nvCxnSpPr>
          <p:spPr>
            <a:xfrm>
              <a:off x="279455" y="6247735"/>
              <a:ext cx="11567270" cy="0"/>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a:extLst>
                <a:ext uri="{FF2B5EF4-FFF2-40B4-BE49-F238E27FC236}">
                  <a16:creationId xmlns:a16="http://schemas.microsoft.com/office/drawing/2014/main" id="{007DF33D-DF95-CD40-97CC-D7C9D48916D1}"/>
                </a:ext>
              </a:extLst>
            </p:cNvPr>
            <p:cNvCxnSpPr/>
            <p:nvPr/>
          </p:nvCxnSpPr>
          <p:spPr>
            <a:xfrm>
              <a:off x="11834247" y="2835083"/>
              <a:ext cx="12478" cy="3412652"/>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grpSp>
      <p:pic>
        <p:nvPicPr>
          <p:cNvPr id="34" name="Graphic 6">
            <a:extLst>
              <a:ext uri="{FF2B5EF4-FFF2-40B4-BE49-F238E27FC236}">
                <a16:creationId xmlns:a16="http://schemas.microsoft.com/office/drawing/2014/main" id="{D8AF6CFD-7182-AE41-BE56-CA8D81C11633}"/>
              </a:ext>
            </a:extLst>
          </p:cNvPr>
          <p:cNvPicPr>
            <a:picLocks noChangeAspect="1"/>
          </p:cNvPicPr>
          <p:nvPr/>
        </p:nvPicPr>
        <p:blipFill>
          <a:blip r:embed="rId3"/>
          <a:stretch>
            <a:fillRect/>
          </a:stretch>
        </p:blipFill>
        <p:spPr>
          <a:xfrm>
            <a:off x="3682730" y="2148932"/>
            <a:ext cx="1143000" cy="1143000"/>
          </a:xfrm>
          <a:prstGeom prst="rect">
            <a:avLst/>
          </a:prstGeom>
        </p:spPr>
      </p:pic>
      <p:pic>
        <p:nvPicPr>
          <p:cNvPr id="35" name="Graphic 21">
            <a:extLst>
              <a:ext uri="{FF2B5EF4-FFF2-40B4-BE49-F238E27FC236}">
                <a16:creationId xmlns:a16="http://schemas.microsoft.com/office/drawing/2014/main" id="{56FBFD27-4604-2843-963C-296819DA9A42}"/>
              </a:ext>
            </a:extLst>
          </p:cNvPr>
          <p:cNvPicPr>
            <a:picLocks noChangeAspect="1"/>
          </p:cNvPicPr>
          <p:nvPr/>
        </p:nvPicPr>
        <p:blipFill>
          <a:blip r:embed="rId4"/>
          <a:stretch>
            <a:fillRect/>
          </a:stretch>
        </p:blipFill>
        <p:spPr>
          <a:xfrm>
            <a:off x="7805469" y="2148932"/>
            <a:ext cx="1143000" cy="1143000"/>
          </a:xfrm>
          <a:prstGeom prst="rect">
            <a:avLst/>
          </a:prstGeom>
        </p:spPr>
      </p:pic>
      <p:pic>
        <p:nvPicPr>
          <p:cNvPr id="36" name="Graphic 43">
            <a:extLst>
              <a:ext uri="{FF2B5EF4-FFF2-40B4-BE49-F238E27FC236}">
                <a16:creationId xmlns:a16="http://schemas.microsoft.com/office/drawing/2014/main" id="{49BFD3E4-C3C7-C84A-A0A2-EF5E2E8D06DC}"/>
              </a:ext>
            </a:extLst>
          </p:cNvPr>
          <p:cNvPicPr>
            <a:picLocks noChangeAspect="1"/>
          </p:cNvPicPr>
          <p:nvPr/>
        </p:nvPicPr>
        <p:blipFill>
          <a:blip r:embed="rId5"/>
          <a:stretch>
            <a:fillRect/>
          </a:stretch>
        </p:blipFill>
        <p:spPr>
          <a:xfrm>
            <a:off x="11965016" y="2148932"/>
            <a:ext cx="1143000" cy="1143000"/>
          </a:xfrm>
          <a:prstGeom prst="rect">
            <a:avLst/>
          </a:prstGeom>
        </p:spPr>
      </p:pic>
    </p:spTree>
    <p:extLst>
      <p:ext uri="{BB962C8B-B14F-4D97-AF65-F5344CB8AC3E}">
        <p14:creationId xmlns:p14="http://schemas.microsoft.com/office/powerpoint/2010/main" val="211043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t>Visão geral da infraestrutura</a:t>
            </a:r>
          </a:p>
        </p:txBody>
      </p:sp>
    </p:spTree>
    <p:custDataLst>
      <p:tags r:id="rId1"/>
    </p:custDataLst>
    <p:extLst>
      <p:ext uri="{BB962C8B-B14F-4D97-AF65-F5344CB8AC3E}">
        <p14:creationId xmlns:p14="http://schemas.microsoft.com/office/powerpoint/2010/main" val="306100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Datacenters da AWS</a:t>
            </a:r>
          </a:p>
        </p:txBody>
      </p:sp>
      <p:sp>
        <p:nvSpPr>
          <p:cNvPr id="4" name="Content Placeholder 3"/>
          <p:cNvSpPr>
            <a:spLocks noGrp="1"/>
          </p:cNvSpPr>
          <p:nvPr>
            <p:ph idx="1"/>
          </p:nvPr>
        </p:nvSpPr>
        <p:spPr/>
        <p:txBody>
          <a:bodyPr rtlCol="0">
            <a:noAutofit/>
          </a:bodyPr>
          <a:lstStyle/>
          <a:p>
            <a:pPr marL="0" indent="0" rtl="0">
              <a:buNone/>
            </a:pPr>
            <a:r>
              <a:rPr lang="pt-br" sz="2800"/>
              <a:t>Normalmente, um único datacenter abriga milhares de servidores.</a:t>
            </a:r>
          </a:p>
          <a:p>
            <a:pPr marL="548596" indent="-548596" rtl="0"/>
            <a:endParaRPr lang="en-US" sz="2800" dirty="0"/>
          </a:p>
          <a:p>
            <a:pPr marL="0" indent="0" rtl="0">
              <a:buNone/>
            </a:pPr>
            <a:r>
              <a:rPr lang="pt-br" sz="2800"/>
              <a:t>Todos os datacenters são online.</a:t>
            </a:r>
          </a:p>
        </p:txBody>
      </p:sp>
      <p:sp>
        <p:nvSpPr>
          <p:cNvPr id="8" name="Rectangle 7">
            <a:extLst>
              <a:ext uri="{FF2B5EF4-FFF2-40B4-BE49-F238E27FC236}">
                <a16:creationId xmlns:a16="http://schemas.microsoft.com/office/drawing/2014/main" id="{D22D8ED1-FB5A-2B46-B9E9-FF763E575F13}"/>
              </a:ext>
            </a:extLst>
          </p:cNvPr>
          <p:cNvSpPr/>
          <p:nvPr/>
        </p:nvSpPr>
        <p:spPr>
          <a:xfrm>
            <a:off x="8452258" y="2914817"/>
            <a:ext cx="5413299" cy="39546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datacenter da AWS</a:t>
            </a:r>
          </a:p>
        </p:txBody>
      </p:sp>
      <p:pic>
        <p:nvPicPr>
          <p:cNvPr id="1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80199" y="3469933"/>
            <a:ext cx="469900" cy="469900"/>
          </a:xfrm>
          <a:prstGeom prst="rect">
            <a:avLst/>
          </a:prstGeom>
        </p:spPr>
      </p:pic>
      <p:pic>
        <p:nvPicPr>
          <p:cNvPr id="1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28585" y="3469933"/>
            <a:ext cx="469900" cy="469900"/>
          </a:xfrm>
          <a:prstGeom prst="rect">
            <a:avLst/>
          </a:prstGeom>
        </p:spPr>
      </p:pic>
      <p:pic>
        <p:nvPicPr>
          <p:cNvPr id="1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6971" y="3469933"/>
            <a:ext cx="469900" cy="469900"/>
          </a:xfrm>
          <a:prstGeom prst="rect">
            <a:avLst/>
          </a:prstGeom>
        </p:spPr>
      </p:pic>
      <p:pic>
        <p:nvPicPr>
          <p:cNvPr id="1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25357" y="3469933"/>
            <a:ext cx="469900" cy="469900"/>
          </a:xfrm>
          <a:prstGeom prst="rect">
            <a:avLst/>
          </a:prstGeom>
        </p:spPr>
      </p:pic>
      <p:pic>
        <p:nvPicPr>
          <p:cNvPr id="1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73288" y="3469933"/>
            <a:ext cx="469900" cy="469900"/>
          </a:xfrm>
          <a:prstGeom prst="rect">
            <a:avLst/>
          </a:prstGeom>
        </p:spPr>
      </p:pic>
      <p:pic>
        <p:nvPicPr>
          <p:cNvPr id="1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21674" y="3469933"/>
            <a:ext cx="469900" cy="469900"/>
          </a:xfrm>
          <a:prstGeom prst="rect">
            <a:avLst/>
          </a:prstGeom>
        </p:spPr>
      </p:pic>
      <p:pic>
        <p:nvPicPr>
          <p:cNvPr id="1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70060" y="3469933"/>
            <a:ext cx="469900" cy="469900"/>
          </a:xfrm>
          <a:prstGeom prst="rect">
            <a:avLst/>
          </a:prstGeom>
        </p:spPr>
      </p:pic>
      <p:pic>
        <p:nvPicPr>
          <p:cNvPr id="2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18446" y="3469933"/>
            <a:ext cx="469900" cy="469900"/>
          </a:xfrm>
          <a:prstGeom prst="rect">
            <a:avLst/>
          </a:prstGeom>
        </p:spPr>
      </p:pic>
      <p:pic>
        <p:nvPicPr>
          <p:cNvPr id="2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6768" y="3469933"/>
            <a:ext cx="469900" cy="469900"/>
          </a:xfrm>
          <a:prstGeom prst="rect">
            <a:avLst/>
          </a:prstGeom>
        </p:spPr>
      </p:pic>
      <p:pic>
        <p:nvPicPr>
          <p:cNvPr id="2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25154" y="3469933"/>
            <a:ext cx="469900" cy="469900"/>
          </a:xfrm>
          <a:prstGeom prst="rect">
            <a:avLst/>
          </a:prstGeom>
        </p:spPr>
      </p:pic>
      <p:pic>
        <p:nvPicPr>
          <p:cNvPr id="2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73540" y="3469933"/>
            <a:ext cx="469900" cy="469900"/>
          </a:xfrm>
          <a:prstGeom prst="rect">
            <a:avLst/>
          </a:prstGeom>
        </p:spPr>
      </p:pic>
      <p:pic>
        <p:nvPicPr>
          <p:cNvPr id="2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21926" y="3469933"/>
            <a:ext cx="469900" cy="469900"/>
          </a:xfrm>
          <a:prstGeom prst="rect">
            <a:avLst/>
          </a:prstGeom>
        </p:spPr>
      </p:pic>
      <p:pic>
        <p:nvPicPr>
          <p:cNvPr id="2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69857" y="3469933"/>
            <a:ext cx="469900" cy="469900"/>
          </a:xfrm>
          <a:prstGeom prst="rect">
            <a:avLst/>
          </a:prstGeom>
        </p:spPr>
      </p:pic>
      <p:pic>
        <p:nvPicPr>
          <p:cNvPr id="2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18243" y="3469933"/>
            <a:ext cx="469900" cy="469900"/>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6629" y="3469933"/>
            <a:ext cx="469900" cy="469900"/>
          </a:xfrm>
          <a:prstGeom prst="rect">
            <a:avLst/>
          </a:prstGeom>
        </p:spPr>
      </p:pic>
      <p:pic>
        <p:nvPicPr>
          <p:cNvPr id="2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82943" y="4025049"/>
            <a:ext cx="469900" cy="469900"/>
          </a:xfrm>
          <a:prstGeom prst="rect">
            <a:avLst/>
          </a:prstGeom>
        </p:spPr>
      </p:pic>
      <p:pic>
        <p:nvPicPr>
          <p:cNvPr id="3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31329" y="4025049"/>
            <a:ext cx="469900" cy="469900"/>
          </a:xfrm>
          <a:prstGeom prst="rect">
            <a:avLst/>
          </a:prstGeom>
        </p:spPr>
      </p:pic>
      <p:pic>
        <p:nvPicPr>
          <p:cNvPr id="3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9715" y="4025049"/>
            <a:ext cx="469900" cy="469900"/>
          </a:xfrm>
          <a:prstGeom prst="rect">
            <a:avLst/>
          </a:prstGeom>
        </p:spPr>
      </p:pic>
      <p:pic>
        <p:nvPicPr>
          <p:cNvPr id="3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28101" y="4025049"/>
            <a:ext cx="469900" cy="469900"/>
          </a:xfrm>
          <a:prstGeom prst="rect">
            <a:avLst/>
          </a:prstGeom>
        </p:spPr>
      </p:pic>
      <p:pic>
        <p:nvPicPr>
          <p:cNvPr id="3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76032" y="4025049"/>
            <a:ext cx="469900" cy="469900"/>
          </a:xfrm>
          <a:prstGeom prst="rect">
            <a:avLst/>
          </a:prstGeom>
        </p:spPr>
      </p:pic>
      <p:pic>
        <p:nvPicPr>
          <p:cNvPr id="3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24418" y="4025049"/>
            <a:ext cx="469900" cy="469900"/>
          </a:xfrm>
          <a:prstGeom prst="rect">
            <a:avLst/>
          </a:prstGeom>
        </p:spPr>
      </p:pic>
      <p:pic>
        <p:nvPicPr>
          <p:cNvPr id="3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72804" y="4025049"/>
            <a:ext cx="469900" cy="469900"/>
          </a:xfrm>
          <a:prstGeom prst="rect">
            <a:avLst/>
          </a:prstGeom>
        </p:spPr>
      </p:pic>
      <p:pic>
        <p:nvPicPr>
          <p:cNvPr id="3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21190" y="4025049"/>
            <a:ext cx="469900" cy="469900"/>
          </a:xfrm>
          <a:prstGeom prst="rect">
            <a:avLst/>
          </a:prstGeom>
        </p:spPr>
      </p:pic>
      <p:pic>
        <p:nvPicPr>
          <p:cNvPr id="3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9512" y="4025049"/>
            <a:ext cx="469900" cy="469900"/>
          </a:xfrm>
          <a:prstGeom prst="rect">
            <a:avLst/>
          </a:prstGeom>
        </p:spPr>
      </p:pic>
      <p:pic>
        <p:nvPicPr>
          <p:cNvPr id="3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27898" y="4025049"/>
            <a:ext cx="469900" cy="469900"/>
          </a:xfrm>
          <a:prstGeom prst="rect">
            <a:avLst/>
          </a:prstGeom>
        </p:spPr>
      </p:pic>
      <p:pic>
        <p:nvPicPr>
          <p:cNvPr id="3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76284" y="4025049"/>
            <a:ext cx="469900" cy="469900"/>
          </a:xfrm>
          <a:prstGeom prst="rect">
            <a:avLst/>
          </a:prstGeom>
        </p:spPr>
      </p:pic>
      <p:pic>
        <p:nvPicPr>
          <p:cNvPr id="4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24670" y="4025049"/>
            <a:ext cx="469900" cy="469900"/>
          </a:xfrm>
          <a:prstGeom prst="rect">
            <a:avLst/>
          </a:prstGeom>
        </p:spPr>
      </p:pic>
      <p:pic>
        <p:nvPicPr>
          <p:cNvPr id="4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72601" y="4025049"/>
            <a:ext cx="469900" cy="469900"/>
          </a:xfrm>
          <a:prstGeom prst="rect">
            <a:avLst/>
          </a:prstGeom>
        </p:spPr>
      </p:pic>
      <p:pic>
        <p:nvPicPr>
          <p:cNvPr id="4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20987" y="4025049"/>
            <a:ext cx="469900" cy="469900"/>
          </a:xfrm>
          <a:prstGeom prst="rect">
            <a:avLst/>
          </a:prstGeom>
        </p:spPr>
      </p:pic>
      <p:pic>
        <p:nvPicPr>
          <p:cNvPr id="4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9373" y="4025049"/>
            <a:ext cx="469900" cy="469900"/>
          </a:xfrm>
          <a:prstGeom prst="rect">
            <a:avLst/>
          </a:prstGeom>
        </p:spPr>
      </p:pic>
      <p:pic>
        <p:nvPicPr>
          <p:cNvPr id="4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80199" y="4537557"/>
            <a:ext cx="469900" cy="469900"/>
          </a:xfrm>
          <a:prstGeom prst="rect">
            <a:avLst/>
          </a:prstGeom>
        </p:spPr>
      </p:pic>
      <p:pic>
        <p:nvPicPr>
          <p:cNvPr id="4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28585" y="4537557"/>
            <a:ext cx="469900" cy="469900"/>
          </a:xfrm>
          <a:prstGeom prst="rect">
            <a:avLst/>
          </a:prstGeom>
        </p:spPr>
      </p:pic>
      <p:pic>
        <p:nvPicPr>
          <p:cNvPr id="4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6971" y="4537557"/>
            <a:ext cx="469900" cy="469900"/>
          </a:xfrm>
          <a:prstGeom prst="rect">
            <a:avLst/>
          </a:prstGeom>
        </p:spPr>
      </p:pic>
      <p:pic>
        <p:nvPicPr>
          <p:cNvPr id="4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25357" y="4537557"/>
            <a:ext cx="469900" cy="469900"/>
          </a:xfrm>
          <a:prstGeom prst="rect">
            <a:avLst/>
          </a:prstGeom>
        </p:spPr>
      </p:pic>
      <p:pic>
        <p:nvPicPr>
          <p:cNvPr id="4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73288" y="4537557"/>
            <a:ext cx="469900" cy="469900"/>
          </a:xfrm>
          <a:prstGeom prst="rect">
            <a:avLst/>
          </a:prstGeom>
        </p:spPr>
      </p:pic>
      <p:pic>
        <p:nvPicPr>
          <p:cNvPr id="4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21674" y="4537557"/>
            <a:ext cx="469900" cy="469900"/>
          </a:xfrm>
          <a:prstGeom prst="rect">
            <a:avLst/>
          </a:prstGeom>
        </p:spPr>
      </p:pic>
      <p:pic>
        <p:nvPicPr>
          <p:cNvPr id="5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70060" y="4537557"/>
            <a:ext cx="469900" cy="469900"/>
          </a:xfrm>
          <a:prstGeom prst="rect">
            <a:avLst/>
          </a:prstGeom>
        </p:spPr>
      </p:pic>
      <p:pic>
        <p:nvPicPr>
          <p:cNvPr id="5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18446" y="4537557"/>
            <a:ext cx="469900" cy="469900"/>
          </a:xfrm>
          <a:prstGeom prst="rect">
            <a:avLst/>
          </a:prstGeom>
        </p:spPr>
      </p:pic>
      <p:pic>
        <p:nvPicPr>
          <p:cNvPr id="5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6768" y="4537557"/>
            <a:ext cx="469900" cy="469900"/>
          </a:xfrm>
          <a:prstGeom prst="rect">
            <a:avLst/>
          </a:prstGeom>
        </p:spPr>
      </p:pic>
      <p:pic>
        <p:nvPicPr>
          <p:cNvPr id="5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25154" y="4537557"/>
            <a:ext cx="469900" cy="469900"/>
          </a:xfrm>
          <a:prstGeom prst="rect">
            <a:avLst/>
          </a:prstGeom>
        </p:spPr>
      </p:pic>
      <p:pic>
        <p:nvPicPr>
          <p:cNvPr id="5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73540" y="4537557"/>
            <a:ext cx="469900" cy="469900"/>
          </a:xfrm>
          <a:prstGeom prst="rect">
            <a:avLst/>
          </a:prstGeom>
        </p:spPr>
      </p:pic>
      <p:pic>
        <p:nvPicPr>
          <p:cNvPr id="5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21926" y="4537557"/>
            <a:ext cx="469900" cy="469900"/>
          </a:xfrm>
          <a:prstGeom prst="rect">
            <a:avLst/>
          </a:prstGeom>
        </p:spPr>
      </p:pic>
      <p:pic>
        <p:nvPicPr>
          <p:cNvPr id="5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69857" y="4537557"/>
            <a:ext cx="469900" cy="469900"/>
          </a:xfrm>
          <a:prstGeom prst="rect">
            <a:avLst/>
          </a:prstGeom>
        </p:spPr>
      </p:pic>
      <p:pic>
        <p:nvPicPr>
          <p:cNvPr id="5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18243" y="4537557"/>
            <a:ext cx="469900" cy="469900"/>
          </a:xfrm>
          <a:prstGeom prst="rect">
            <a:avLst/>
          </a:prstGeom>
        </p:spPr>
      </p:pic>
      <p:pic>
        <p:nvPicPr>
          <p:cNvPr id="5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6629" y="4537557"/>
            <a:ext cx="469900" cy="469900"/>
          </a:xfrm>
          <a:prstGeom prst="rect">
            <a:avLst/>
          </a:prstGeom>
        </p:spPr>
      </p:pic>
      <p:pic>
        <p:nvPicPr>
          <p:cNvPr id="5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82943" y="5092673"/>
            <a:ext cx="469900" cy="469900"/>
          </a:xfrm>
          <a:prstGeom prst="rect">
            <a:avLst/>
          </a:prstGeom>
        </p:spPr>
      </p:pic>
      <p:pic>
        <p:nvPicPr>
          <p:cNvPr id="6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31329" y="5092673"/>
            <a:ext cx="469900" cy="469900"/>
          </a:xfrm>
          <a:prstGeom prst="rect">
            <a:avLst/>
          </a:prstGeom>
        </p:spPr>
      </p:pic>
      <p:pic>
        <p:nvPicPr>
          <p:cNvPr id="6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9715" y="5092673"/>
            <a:ext cx="469900" cy="469900"/>
          </a:xfrm>
          <a:prstGeom prst="rect">
            <a:avLst/>
          </a:prstGeom>
        </p:spPr>
      </p:pic>
      <p:pic>
        <p:nvPicPr>
          <p:cNvPr id="6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28101" y="5092673"/>
            <a:ext cx="469900" cy="469900"/>
          </a:xfrm>
          <a:prstGeom prst="rect">
            <a:avLst/>
          </a:prstGeom>
        </p:spPr>
      </p:pic>
      <p:pic>
        <p:nvPicPr>
          <p:cNvPr id="6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76032" y="5092673"/>
            <a:ext cx="469900" cy="469900"/>
          </a:xfrm>
          <a:prstGeom prst="rect">
            <a:avLst/>
          </a:prstGeom>
        </p:spPr>
      </p:pic>
      <p:pic>
        <p:nvPicPr>
          <p:cNvPr id="6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24418" y="5092673"/>
            <a:ext cx="469900" cy="469900"/>
          </a:xfrm>
          <a:prstGeom prst="rect">
            <a:avLst/>
          </a:prstGeom>
        </p:spPr>
      </p:pic>
      <p:pic>
        <p:nvPicPr>
          <p:cNvPr id="6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72804" y="5092673"/>
            <a:ext cx="469900" cy="469900"/>
          </a:xfrm>
          <a:prstGeom prst="rect">
            <a:avLst/>
          </a:prstGeom>
        </p:spPr>
      </p:pic>
      <p:pic>
        <p:nvPicPr>
          <p:cNvPr id="6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21190" y="5092673"/>
            <a:ext cx="469900" cy="469900"/>
          </a:xfrm>
          <a:prstGeom prst="rect">
            <a:avLst/>
          </a:prstGeom>
        </p:spPr>
      </p:pic>
      <p:pic>
        <p:nvPicPr>
          <p:cNvPr id="6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9512" y="5092673"/>
            <a:ext cx="469900" cy="469900"/>
          </a:xfrm>
          <a:prstGeom prst="rect">
            <a:avLst/>
          </a:prstGeom>
        </p:spPr>
      </p:pic>
      <p:pic>
        <p:nvPicPr>
          <p:cNvPr id="6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27898" y="5092673"/>
            <a:ext cx="469900" cy="469900"/>
          </a:xfrm>
          <a:prstGeom prst="rect">
            <a:avLst/>
          </a:prstGeom>
        </p:spPr>
      </p:pic>
      <p:pic>
        <p:nvPicPr>
          <p:cNvPr id="6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76284" y="5092673"/>
            <a:ext cx="469900" cy="469900"/>
          </a:xfrm>
          <a:prstGeom prst="rect">
            <a:avLst/>
          </a:prstGeom>
        </p:spPr>
      </p:pic>
      <p:pic>
        <p:nvPicPr>
          <p:cNvPr id="7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24670" y="5092673"/>
            <a:ext cx="469900" cy="469900"/>
          </a:xfrm>
          <a:prstGeom prst="rect">
            <a:avLst/>
          </a:prstGeom>
        </p:spPr>
      </p:pic>
      <p:pic>
        <p:nvPicPr>
          <p:cNvPr id="7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72601" y="5092673"/>
            <a:ext cx="469900" cy="469900"/>
          </a:xfrm>
          <a:prstGeom prst="rect">
            <a:avLst/>
          </a:prstGeom>
        </p:spPr>
      </p:pic>
      <p:pic>
        <p:nvPicPr>
          <p:cNvPr id="7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20987" y="5092673"/>
            <a:ext cx="469900" cy="469900"/>
          </a:xfrm>
          <a:prstGeom prst="rect">
            <a:avLst/>
          </a:prstGeom>
        </p:spPr>
      </p:pic>
      <p:pic>
        <p:nvPicPr>
          <p:cNvPr id="7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9373" y="5092673"/>
            <a:ext cx="469900" cy="469900"/>
          </a:xfrm>
          <a:prstGeom prst="rect">
            <a:avLst/>
          </a:prstGeom>
        </p:spPr>
      </p:pic>
      <p:pic>
        <p:nvPicPr>
          <p:cNvPr id="13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74767" y="5647789"/>
            <a:ext cx="469900" cy="469900"/>
          </a:xfrm>
          <a:prstGeom prst="rect">
            <a:avLst/>
          </a:prstGeom>
        </p:spPr>
      </p:pic>
      <p:pic>
        <p:nvPicPr>
          <p:cNvPr id="13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23153" y="5647789"/>
            <a:ext cx="469900" cy="469900"/>
          </a:xfrm>
          <a:prstGeom prst="rect">
            <a:avLst/>
          </a:prstGeom>
        </p:spPr>
      </p:pic>
      <p:pic>
        <p:nvPicPr>
          <p:cNvPr id="13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1539" y="5647789"/>
            <a:ext cx="469900" cy="469900"/>
          </a:xfrm>
          <a:prstGeom prst="rect">
            <a:avLst/>
          </a:prstGeom>
        </p:spPr>
      </p:pic>
      <p:pic>
        <p:nvPicPr>
          <p:cNvPr id="14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19925" y="5647789"/>
            <a:ext cx="469900" cy="469900"/>
          </a:xfrm>
          <a:prstGeom prst="rect">
            <a:avLst/>
          </a:prstGeom>
        </p:spPr>
      </p:pic>
      <p:pic>
        <p:nvPicPr>
          <p:cNvPr id="14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67856" y="5647789"/>
            <a:ext cx="469900" cy="469900"/>
          </a:xfrm>
          <a:prstGeom prst="rect">
            <a:avLst/>
          </a:prstGeom>
        </p:spPr>
      </p:pic>
      <p:pic>
        <p:nvPicPr>
          <p:cNvPr id="14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16242" y="5647789"/>
            <a:ext cx="469900" cy="469900"/>
          </a:xfrm>
          <a:prstGeom prst="rect">
            <a:avLst/>
          </a:prstGeom>
        </p:spPr>
      </p:pic>
      <p:pic>
        <p:nvPicPr>
          <p:cNvPr id="14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64628" y="5647789"/>
            <a:ext cx="469900" cy="469900"/>
          </a:xfrm>
          <a:prstGeom prst="rect">
            <a:avLst/>
          </a:prstGeom>
        </p:spPr>
      </p:pic>
      <p:pic>
        <p:nvPicPr>
          <p:cNvPr id="14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13014" y="5647789"/>
            <a:ext cx="469900" cy="469900"/>
          </a:xfrm>
          <a:prstGeom prst="rect">
            <a:avLst/>
          </a:prstGeom>
        </p:spPr>
      </p:pic>
      <p:pic>
        <p:nvPicPr>
          <p:cNvPr id="14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1336" y="5647789"/>
            <a:ext cx="469900" cy="469900"/>
          </a:xfrm>
          <a:prstGeom prst="rect">
            <a:avLst/>
          </a:prstGeom>
        </p:spPr>
      </p:pic>
      <p:pic>
        <p:nvPicPr>
          <p:cNvPr id="14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19722" y="5647789"/>
            <a:ext cx="469900" cy="469900"/>
          </a:xfrm>
          <a:prstGeom prst="rect">
            <a:avLst/>
          </a:prstGeom>
        </p:spPr>
      </p:pic>
      <p:pic>
        <p:nvPicPr>
          <p:cNvPr id="14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68108" y="5647789"/>
            <a:ext cx="469900" cy="469900"/>
          </a:xfrm>
          <a:prstGeom prst="rect">
            <a:avLst/>
          </a:prstGeom>
        </p:spPr>
      </p:pic>
      <p:pic>
        <p:nvPicPr>
          <p:cNvPr id="14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16494" y="5647789"/>
            <a:ext cx="469900" cy="469900"/>
          </a:xfrm>
          <a:prstGeom prst="rect">
            <a:avLst/>
          </a:prstGeom>
        </p:spPr>
      </p:pic>
      <p:pic>
        <p:nvPicPr>
          <p:cNvPr id="14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64425" y="5647789"/>
            <a:ext cx="469900" cy="469900"/>
          </a:xfrm>
          <a:prstGeom prst="rect">
            <a:avLst/>
          </a:prstGeom>
        </p:spPr>
      </p:pic>
      <p:pic>
        <p:nvPicPr>
          <p:cNvPr id="15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12811" y="5647789"/>
            <a:ext cx="469900" cy="469900"/>
          </a:xfrm>
          <a:prstGeom prst="rect">
            <a:avLst/>
          </a:prstGeom>
        </p:spPr>
      </p:pic>
      <p:pic>
        <p:nvPicPr>
          <p:cNvPr id="15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1197" y="5647789"/>
            <a:ext cx="469900" cy="469900"/>
          </a:xfrm>
          <a:prstGeom prst="rect">
            <a:avLst/>
          </a:prstGeom>
        </p:spPr>
      </p:pic>
      <p:pic>
        <p:nvPicPr>
          <p:cNvPr id="15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477511" y="6202905"/>
            <a:ext cx="469900" cy="469900"/>
          </a:xfrm>
          <a:prstGeom prst="rect">
            <a:avLst/>
          </a:prstGeom>
        </p:spPr>
      </p:pic>
      <p:pic>
        <p:nvPicPr>
          <p:cNvPr id="15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8825897" y="6202905"/>
            <a:ext cx="469900" cy="469900"/>
          </a:xfrm>
          <a:prstGeom prst="rect">
            <a:avLst/>
          </a:prstGeom>
        </p:spPr>
      </p:pic>
      <p:pic>
        <p:nvPicPr>
          <p:cNvPr id="15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174283" y="6202905"/>
            <a:ext cx="469900" cy="469900"/>
          </a:xfrm>
          <a:prstGeom prst="rect">
            <a:avLst/>
          </a:prstGeom>
        </p:spPr>
      </p:pic>
      <p:pic>
        <p:nvPicPr>
          <p:cNvPr id="15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522669" y="6202905"/>
            <a:ext cx="469900" cy="469900"/>
          </a:xfrm>
          <a:prstGeom prst="rect">
            <a:avLst/>
          </a:prstGeom>
        </p:spPr>
      </p:pic>
      <p:pic>
        <p:nvPicPr>
          <p:cNvPr id="15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9870600" y="6202905"/>
            <a:ext cx="469900" cy="469900"/>
          </a:xfrm>
          <a:prstGeom prst="rect">
            <a:avLst/>
          </a:prstGeom>
        </p:spPr>
      </p:pic>
      <p:pic>
        <p:nvPicPr>
          <p:cNvPr id="157"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218986" y="6202905"/>
            <a:ext cx="469900" cy="469900"/>
          </a:xfrm>
          <a:prstGeom prst="rect">
            <a:avLst/>
          </a:prstGeom>
        </p:spPr>
      </p:pic>
      <p:pic>
        <p:nvPicPr>
          <p:cNvPr id="158"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567372" y="6202905"/>
            <a:ext cx="469900" cy="469900"/>
          </a:xfrm>
          <a:prstGeom prst="rect">
            <a:avLst/>
          </a:prstGeom>
        </p:spPr>
      </p:pic>
      <p:pic>
        <p:nvPicPr>
          <p:cNvPr id="159"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0915758" y="6202905"/>
            <a:ext cx="469900" cy="469900"/>
          </a:xfrm>
          <a:prstGeom prst="rect">
            <a:avLst/>
          </a:prstGeom>
        </p:spPr>
      </p:pic>
      <p:pic>
        <p:nvPicPr>
          <p:cNvPr id="160"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274080" y="6202905"/>
            <a:ext cx="469900" cy="469900"/>
          </a:xfrm>
          <a:prstGeom prst="rect">
            <a:avLst/>
          </a:prstGeom>
        </p:spPr>
      </p:pic>
      <p:pic>
        <p:nvPicPr>
          <p:cNvPr id="161"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622466" y="6202905"/>
            <a:ext cx="469900" cy="469900"/>
          </a:xfrm>
          <a:prstGeom prst="rect">
            <a:avLst/>
          </a:prstGeom>
        </p:spPr>
      </p:pic>
      <p:pic>
        <p:nvPicPr>
          <p:cNvPr id="162"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1970852" y="6202905"/>
            <a:ext cx="469900" cy="469900"/>
          </a:xfrm>
          <a:prstGeom prst="rect">
            <a:avLst/>
          </a:prstGeom>
        </p:spPr>
      </p:pic>
      <p:pic>
        <p:nvPicPr>
          <p:cNvPr id="163"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319238" y="6202905"/>
            <a:ext cx="469900" cy="469900"/>
          </a:xfrm>
          <a:prstGeom prst="rect">
            <a:avLst/>
          </a:prstGeom>
        </p:spPr>
      </p:pic>
      <p:pic>
        <p:nvPicPr>
          <p:cNvPr id="164"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2667169" y="6202905"/>
            <a:ext cx="469900" cy="469900"/>
          </a:xfrm>
          <a:prstGeom prst="rect">
            <a:avLst/>
          </a:prstGeom>
        </p:spPr>
      </p:pic>
      <p:pic>
        <p:nvPicPr>
          <p:cNvPr id="165"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015555" y="6202905"/>
            <a:ext cx="469900" cy="469900"/>
          </a:xfrm>
          <a:prstGeom prst="rect">
            <a:avLst/>
          </a:prstGeom>
        </p:spPr>
      </p:pic>
      <p:pic>
        <p:nvPicPr>
          <p:cNvPr id="166" name="Graphic 37">
            <a:extLst>
              <a:ext uri="{FF2B5EF4-FFF2-40B4-BE49-F238E27FC236}">
                <a16:creationId xmlns:a16="http://schemas.microsoft.com/office/drawing/2014/main" id="{AC408681-9425-934F-A27E-5D5DAE6D38A6}"/>
              </a:ext>
            </a:extLst>
          </p:cNvPr>
          <p:cNvPicPr>
            <a:picLocks noChangeAspect="1"/>
          </p:cNvPicPr>
          <p:nvPr/>
        </p:nvPicPr>
        <p:blipFill>
          <a:blip r:embed="rId4"/>
          <a:stretch>
            <a:fillRect/>
          </a:stretch>
        </p:blipFill>
        <p:spPr>
          <a:xfrm>
            <a:off x="13363941" y="6202905"/>
            <a:ext cx="469900" cy="469900"/>
          </a:xfrm>
          <a:prstGeom prst="rect">
            <a:avLst/>
          </a:prstGeom>
        </p:spPr>
      </p:pic>
      <p:pic>
        <p:nvPicPr>
          <p:cNvPr id="167"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8445909" y="2914817"/>
            <a:ext cx="330200" cy="330200"/>
          </a:xfrm>
          <a:prstGeom prst="rect">
            <a:avLst/>
          </a:prstGeom>
        </p:spPr>
      </p:pic>
    </p:spTree>
    <p:custDataLst>
      <p:tags r:id="rId1"/>
    </p:custDataLst>
    <p:extLst>
      <p:ext uri="{BB962C8B-B14F-4D97-AF65-F5344CB8AC3E}">
        <p14:creationId xmlns:p14="http://schemas.microsoft.com/office/powerpoint/2010/main" val="347498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Regiões e zonas de disponibilidade </a:t>
            </a:r>
          </a:p>
        </p:txBody>
      </p:sp>
      <p:sp>
        <p:nvSpPr>
          <p:cNvPr id="3" name="Content Placeholder 2"/>
          <p:cNvSpPr>
            <a:spLocks noGrp="1"/>
          </p:cNvSpPr>
          <p:nvPr>
            <p:ph idx="1"/>
          </p:nvPr>
        </p:nvSpPr>
        <p:spPr>
          <a:xfrm>
            <a:off x="8529182" y="5500690"/>
            <a:ext cx="4965658" cy="1209074"/>
          </a:xfrm>
        </p:spPr>
        <p:txBody>
          <a:bodyPr rtlCol="0">
            <a:noAutofit/>
          </a:bodyPr>
          <a:lstStyle/>
          <a:p>
            <a:pPr marL="548596" indent="-548596" rtl="0"/>
            <a:r>
              <a:rPr lang="pt-br" sz="2300" dirty="0">
                <a:latin typeface="Amazon Ember Light" panose="020B0403020204020204" pitchFamily="34" charset="0"/>
              </a:rPr>
              <a:t>Localizações geográficas</a:t>
            </a:r>
          </a:p>
          <a:p>
            <a:pPr marL="548596" indent="-548596" rtl="0"/>
            <a:r>
              <a:rPr lang="pt-br" sz="2300" dirty="0">
                <a:latin typeface="Amazon Ember Light" panose="020B0403020204020204" pitchFamily="34" charset="0"/>
              </a:rPr>
              <a:t>Duas ou mais zonas de disponibilidade</a:t>
            </a:r>
          </a:p>
        </p:txBody>
      </p:sp>
      <p:sp>
        <p:nvSpPr>
          <p:cNvPr id="40" name="Rectangle 39">
            <a:extLst>
              <a:ext uri="{FF2B5EF4-FFF2-40B4-BE49-F238E27FC236}">
                <a16:creationId xmlns:a16="http://schemas.microsoft.com/office/drawing/2014/main" id="{1D4F0FC7-668E-E64B-A231-B1E7896F3CB6}"/>
              </a:ext>
            </a:extLst>
          </p:cNvPr>
          <p:cNvSpPr/>
          <p:nvPr/>
        </p:nvSpPr>
        <p:spPr>
          <a:xfrm>
            <a:off x="8047426" y="2469020"/>
            <a:ext cx="5096480" cy="2506910"/>
          </a:xfrm>
          <a:prstGeom prst="rect">
            <a:avLst/>
          </a:prstGeom>
          <a:noFill/>
          <a:ln w="12700">
            <a:solidFill>
              <a:srgbClr val="147EB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rgbClr val="147EBA"/>
                </a:solidFill>
              </a:rPr>
              <a:t>Região</a:t>
            </a:r>
          </a:p>
        </p:txBody>
      </p:sp>
      <p:pic>
        <p:nvPicPr>
          <p:cNvPr id="41" name="Graphic 48">
            <a:extLst>
              <a:ext uri="{FF2B5EF4-FFF2-40B4-BE49-F238E27FC236}">
                <a16:creationId xmlns:a16="http://schemas.microsoft.com/office/drawing/2014/main" id="{C479E131-CAE3-B74A-B95D-A24EEB0BA49D}"/>
              </a:ext>
            </a:extLst>
          </p:cNvPr>
          <p:cNvPicPr>
            <a:picLocks noChangeAspect="1"/>
          </p:cNvPicPr>
          <p:nvPr/>
        </p:nvPicPr>
        <p:blipFill>
          <a:blip r:embed="rId4"/>
          <a:stretch>
            <a:fillRect/>
          </a:stretch>
        </p:blipFill>
        <p:spPr>
          <a:xfrm>
            <a:off x="8047427" y="2469020"/>
            <a:ext cx="330200" cy="330200"/>
          </a:xfrm>
          <a:prstGeom prst="rect">
            <a:avLst/>
          </a:prstGeom>
        </p:spPr>
      </p:pic>
      <p:sp>
        <p:nvSpPr>
          <p:cNvPr id="42" name="Rectangle 41">
            <a:extLst>
              <a:ext uri="{FF2B5EF4-FFF2-40B4-BE49-F238E27FC236}">
                <a16:creationId xmlns:a16="http://schemas.microsoft.com/office/drawing/2014/main" id="{305B98DC-5AF5-3342-A4B1-F62852BC80FE}"/>
              </a:ext>
            </a:extLst>
          </p:cNvPr>
          <p:cNvSpPr/>
          <p:nvPr/>
        </p:nvSpPr>
        <p:spPr>
          <a:xfrm>
            <a:off x="8212527" y="3026494"/>
            <a:ext cx="2324644" cy="1559112"/>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rgbClr val="147EBA"/>
                </a:solidFill>
              </a:rPr>
              <a:t>Zona de disponibilidade</a:t>
            </a:r>
          </a:p>
        </p:txBody>
      </p:sp>
      <p:sp>
        <p:nvSpPr>
          <p:cNvPr id="44" name="Rectangle 43">
            <a:extLst>
              <a:ext uri="{FF2B5EF4-FFF2-40B4-BE49-F238E27FC236}">
                <a16:creationId xmlns:a16="http://schemas.microsoft.com/office/drawing/2014/main" id="{305B98DC-5AF5-3342-A4B1-F62852BC80FE}"/>
              </a:ext>
            </a:extLst>
          </p:cNvPr>
          <p:cNvSpPr/>
          <p:nvPr/>
        </p:nvSpPr>
        <p:spPr>
          <a:xfrm>
            <a:off x="10642685" y="3026494"/>
            <a:ext cx="2324644" cy="1559112"/>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rgbClr val="147EBA"/>
                </a:solidFill>
              </a:rPr>
              <a:t>Zona de disponibilidade</a:t>
            </a:r>
          </a:p>
        </p:txBody>
      </p:sp>
      <p:sp>
        <p:nvSpPr>
          <p:cNvPr id="45" name="Rectangle 44">
            <a:extLst>
              <a:ext uri="{FF2B5EF4-FFF2-40B4-BE49-F238E27FC236}">
                <a16:creationId xmlns:a16="http://schemas.microsoft.com/office/drawing/2014/main" id="{CE7F7081-419C-2E4F-A999-2923C4338FC0}"/>
              </a:ext>
            </a:extLst>
          </p:cNvPr>
          <p:cNvSpPr/>
          <p:nvPr/>
        </p:nvSpPr>
        <p:spPr>
          <a:xfrm>
            <a:off x="7899320" y="1938562"/>
            <a:ext cx="5516999" cy="31398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46"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7899321" y="1938562"/>
            <a:ext cx="330200" cy="330200"/>
          </a:xfrm>
          <a:prstGeom prst="rect">
            <a:avLst/>
          </a:prstGeom>
        </p:spPr>
      </p:pic>
      <p:grpSp>
        <p:nvGrpSpPr>
          <p:cNvPr id="5" name="Group 4"/>
          <p:cNvGrpSpPr/>
          <p:nvPr/>
        </p:nvGrpSpPr>
        <p:grpSpPr>
          <a:xfrm>
            <a:off x="1167306" y="1951892"/>
            <a:ext cx="5654812" cy="5675729"/>
            <a:chOff x="7568106" y="2028092"/>
            <a:chExt cx="5654812" cy="5675729"/>
          </a:xfrm>
        </p:grpSpPr>
        <p:sp>
          <p:nvSpPr>
            <p:cNvPr id="6" name="Content Placeholder 2">
              <a:extLst>
                <a:ext uri="{FF2B5EF4-FFF2-40B4-BE49-F238E27FC236}">
                  <a16:creationId xmlns:a16="http://schemas.microsoft.com/office/drawing/2014/main" id="{0B13F251-5F3D-2848-AB5C-23A7E121E261}"/>
                </a:ext>
              </a:extLst>
            </p:cNvPr>
            <p:cNvSpPr txBox="1">
              <a:spLocks/>
            </p:cNvSpPr>
            <p:nvPr/>
          </p:nvSpPr>
          <p:spPr>
            <a:xfrm>
              <a:off x="8115057" y="5576890"/>
              <a:ext cx="5107861" cy="2126931"/>
            </a:xfrm>
            <a:prstGeom prst="rect">
              <a:avLst/>
            </a:prstGeom>
          </p:spPr>
          <p:txBody>
            <a:bodyPr vert="horz" lIns="109728" tIns="54864" rIns="109728" bIns="54864" rtlCol="0">
              <a:normAutofit/>
            </a:bodyPr>
            <a:lstStyle>
              <a:lvl1pPr marL="228600" indent="-228600" algn="l" defTabSz="914400" rtl="0" eaLnBrk="1" latinLnBrk="0" hangingPunct="1">
                <a:lnSpc>
                  <a:spcPct val="90000"/>
                </a:lnSpc>
                <a:spcBef>
                  <a:spcPts val="1000"/>
                </a:spcBef>
                <a:buFontTx/>
                <a:buBlip>
                  <a:blip r:embed="rId6"/>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6"/>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6"/>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6"/>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6"/>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rtl="0">
                <a:buFont typeface="Arial" panose="020B0604020202020204" pitchFamily="34" charset="0"/>
                <a:buChar char="•"/>
              </a:pPr>
              <a:r>
                <a:rPr lang="pt-br" sz="2300" dirty="0">
                  <a:latin typeface="Amazon Ember Light" panose="020B0403020204020204" pitchFamily="34" charset="0"/>
                  <a:ea typeface="Amazon Ember Light" panose="020B0403020204020204" pitchFamily="34" charset="0"/>
                  <a:cs typeface="Amazon Ember Light" panose="020B0403020204020204" pitchFamily="34" charset="0"/>
                </a:rPr>
                <a:t>Um ou mais datacenters</a:t>
              </a:r>
            </a:p>
            <a:p>
              <a:pPr rtl="0">
                <a:buFont typeface="Arial" panose="020B0604020202020204" pitchFamily="34" charset="0"/>
                <a:buChar char="•"/>
              </a:pPr>
              <a:r>
                <a:rPr lang="pt-br" sz="2300" dirty="0">
                  <a:latin typeface="Amazon Ember Light" panose="020B0403020204020204" pitchFamily="34" charset="0"/>
                  <a:ea typeface="Amazon Ember Light" panose="020B0403020204020204" pitchFamily="34" charset="0"/>
                  <a:cs typeface="Amazon Ember Light" panose="020B0403020204020204" pitchFamily="34" charset="0"/>
                </a:rPr>
                <a:t>Projetado para </a:t>
              </a:r>
              <a:r>
                <a:rPr lang="pt-br" sz="23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isolamento de falhas</a:t>
              </a:r>
              <a:endParaRPr lang="en-US" sz="23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p>
              <a:pPr rtl="0">
                <a:spcAft>
                  <a:spcPts val="960"/>
                </a:spcAft>
                <a:buFont typeface="Arial" panose="020B0604020202020204" pitchFamily="34" charset="0"/>
                <a:buChar char="•"/>
              </a:pPr>
              <a:r>
                <a:rPr lang="pt-br" sz="2300" dirty="0">
                  <a:latin typeface="Amazon Ember Light" panose="020B0403020204020204" pitchFamily="34" charset="0"/>
                  <a:ea typeface="Amazon Ember Light" panose="020B0403020204020204" pitchFamily="34" charset="0"/>
                  <a:cs typeface="Amazon Ember Light" panose="020B0403020204020204" pitchFamily="34" charset="0"/>
                </a:rPr>
                <a:t>Interconectado com outras zonas de disponibilidade por meio de links privados de alta velocidade</a:t>
              </a:r>
            </a:p>
          </p:txBody>
        </p:sp>
        <p:sp>
          <p:nvSpPr>
            <p:cNvPr id="48" name="Rectangle 47">
              <a:extLst>
                <a:ext uri="{FF2B5EF4-FFF2-40B4-BE49-F238E27FC236}">
                  <a16:creationId xmlns:a16="http://schemas.microsoft.com/office/drawing/2014/main" id="{305B98DC-5AF5-3342-A4B1-F62852BC80FE}"/>
                </a:ext>
              </a:extLst>
            </p:cNvPr>
            <p:cNvSpPr/>
            <p:nvPr/>
          </p:nvSpPr>
          <p:spPr>
            <a:xfrm>
              <a:off x="7568106" y="2028092"/>
              <a:ext cx="5516998" cy="3126552"/>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rgbClr val="147EBA"/>
                  </a:solidFill>
                </a:rPr>
                <a:t>Zona de disponibilidade</a:t>
              </a:r>
            </a:p>
          </p:txBody>
        </p:sp>
        <p:sp>
          <p:nvSpPr>
            <p:cNvPr id="81" name="Rectangle 80">
              <a:extLst>
                <a:ext uri="{FF2B5EF4-FFF2-40B4-BE49-F238E27FC236}">
                  <a16:creationId xmlns:a16="http://schemas.microsoft.com/office/drawing/2014/main" id="{D22D8ED1-FB5A-2B46-B9E9-FF763E575F13}"/>
                </a:ext>
              </a:extLst>
            </p:cNvPr>
            <p:cNvSpPr/>
            <p:nvPr/>
          </p:nvSpPr>
          <p:spPr>
            <a:xfrm>
              <a:off x="7800316" y="2494232"/>
              <a:ext cx="5117018" cy="10207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datacenter da AWS</a:t>
              </a:r>
            </a:p>
          </p:txBody>
        </p:sp>
        <p:pic>
          <p:nvPicPr>
            <p:cNvPr id="83"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7828256" y="2943840"/>
              <a:ext cx="469900" cy="469900"/>
            </a:xfrm>
            <a:prstGeom prst="rect">
              <a:avLst/>
            </a:prstGeom>
          </p:spPr>
        </p:pic>
        <p:pic>
          <p:nvPicPr>
            <p:cNvPr id="84"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176642" y="2943840"/>
              <a:ext cx="469900" cy="469900"/>
            </a:xfrm>
            <a:prstGeom prst="rect">
              <a:avLst/>
            </a:prstGeom>
          </p:spPr>
        </p:pic>
        <p:pic>
          <p:nvPicPr>
            <p:cNvPr id="85"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525028" y="2943840"/>
              <a:ext cx="469900" cy="469900"/>
            </a:xfrm>
            <a:prstGeom prst="rect">
              <a:avLst/>
            </a:prstGeom>
          </p:spPr>
        </p:pic>
        <p:pic>
          <p:nvPicPr>
            <p:cNvPr id="86"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873414" y="2943840"/>
              <a:ext cx="469900" cy="469900"/>
            </a:xfrm>
            <a:prstGeom prst="rect">
              <a:avLst/>
            </a:prstGeom>
          </p:spPr>
        </p:pic>
        <p:pic>
          <p:nvPicPr>
            <p:cNvPr id="87"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221345" y="2943840"/>
              <a:ext cx="469900" cy="469900"/>
            </a:xfrm>
            <a:prstGeom prst="rect">
              <a:avLst/>
            </a:prstGeom>
          </p:spPr>
        </p:pic>
        <p:pic>
          <p:nvPicPr>
            <p:cNvPr id="88"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569731" y="2943840"/>
              <a:ext cx="469900" cy="469900"/>
            </a:xfrm>
            <a:prstGeom prst="rect">
              <a:avLst/>
            </a:prstGeom>
          </p:spPr>
        </p:pic>
        <p:pic>
          <p:nvPicPr>
            <p:cNvPr id="89"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918117" y="2943840"/>
              <a:ext cx="469900" cy="469900"/>
            </a:xfrm>
            <a:prstGeom prst="rect">
              <a:avLst/>
            </a:prstGeom>
          </p:spPr>
        </p:pic>
        <p:pic>
          <p:nvPicPr>
            <p:cNvPr id="90"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0266503" y="2943840"/>
              <a:ext cx="469900" cy="469900"/>
            </a:xfrm>
            <a:prstGeom prst="rect">
              <a:avLst/>
            </a:prstGeom>
          </p:spPr>
        </p:pic>
        <p:pic>
          <p:nvPicPr>
            <p:cNvPr id="91"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0653853" y="2943840"/>
              <a:ext cx="469900" cy="469900"/>
            </a:xfrm>
            <a:prstGeom prst="rect">
              <a:avLst/>
            </a:prstGeom>
          </p:spPr>
        </p:pic>
        <p:pic>
          <p:nvPicPr>
            <p:cNvPr id="92"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002239" y="2943840"/>
              <a:ext cx="469900" cy="469900"/>
            </a:xfrm>
            <a:prstGeom prst="rect">
              <a:avLst/>
            </a:prstGeom>
          </p:spPr>
        </p:pic>
        <p:pic>
          <p:nvPicPr>
            <p:cNvPr id="93"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350625" y="2943840"/>
              <a:ext cx="469900" cy="469900"/>
            </a:xfrm>
            <a:prstGeom prst="rect">
              <a:avLst/>
            </a:prstGeom>
          </p:spPr>
        </p:pic>
        <p:pic>
          <p:nvPicPr>
            <p:cNvPr id="94"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699011" y="2943840"/>
              <a:ext cx="469900" cy="469900"/>
            </a:xfrm>
            <a:prstGeom prst="rect">
              <a:avLst/>
            </a:prstGeom>
          </p:spPr>
        </p:pic>
        <p:pic>
          <p:nvPicPr>
            <p:cNvPr id="95"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2046942" y="2943840"/>
              <a:ext cx="469900" cy="469900"/>
            </a:xfrm>
            <a:prstGeom prst="rect">
              <a:avLst/>
            </a:prstGeom>
          </p:spPr>
        </p:pic>
        <p:pic>
          <p:nvPicPr>
            <p:cNvPr id="96"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2395328" y="2943840"/>
              <a:ext cx="469900" cy="469900"/>
            </a:xfrm>
            <a:prstGeom prst="rect">
              <a:avLst/>
            </a:prstGeom>
          </p:spPr>
        </p:pic>
        <p:pic>
          <p:nvPicPr>
            <p:cNvPr id="113"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7793966" y="2494231"/>
              <a:ext cx="330200" cy="330200"/>
            </a:xfrm>
            <a:prstGeom prst="rect">
              <a:avLst/>
            </a:prstGeom>
          </p:spPr>
        </p:pic>
        <p:sp>
          <p:nvSpPr>
            <p:cNvPr id="179" name="Rectangle 178">
              <a:extLst>
                <a:ext uri="{FF2B5EF4-FFF2-40B4-BE49-F238E27FC236}">
                  <a16:creationId xmlns:a16="http://schemas.microsoft.com/office/drawing/2014/main" id="{D22D8ED1-FB5A-2B46-B9E9-FF763E575F13}"/>
                </a:ext>
              </a:extLst>
            </p:cNvPr>
            <p:cNvSpPr/>
            <p:nvPr/>
          </p:nvSpPr>
          <p:spPr>
            <a:xfrm>
              <a:off x="7840866" y="3900071"/>
              <a:ext cx="5117018" cy="10207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datacenter da AWS</a:t>
              </a:r>
            </a:p>
          </p:txBody>
        </p:sp>
        <p:pic>
          <p:nvPicPr>
            <p:cNvPr id="180"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7868806" y="4349679"/>
              <a:ext cx="469900" cy="469900"/>
            </a:xfrm>
            <a:prstGeom prst="rect">
              <a:avLst/>
            </a:prstGeom>
          </p:spPr>
        </p:pic>
        <p:pic>
          <p:nvPicPr>
            <p:cNvPr id="181"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217192" y="4349679"/>
              <a:ext cx="469900" cy="469900"/>
            </a:xfrm>
            <a:prstGeom prst="rect">
              <a:avLst/>
            </a:prstGeom>
          </p:spPr>
        </p:pic>
        <p:pic>
          <p:nvPicPr>
            <p:cNvPr id="182"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565578" y="4349679"/>
              <a:ext cx="469900" cy="469900"/>
            </a:xfrm>
            <a:prstGeom prst="rect">
              <a:avLst/>
            </a:prstGeom>
          </p:spPr>
        </p:pic>
        <p:pic>
          <p:nvPicPr>
            <p:cNvPr id="183"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8913964" y="4349679"/>
              <a:ext cx="469900" cy="469900"/>
            </a:xfrm>
            <a:prstGeom prst="rect">
              <a:avLst/>
            </a:prstGeom>
          </p:spPr>
        </p:pic>
        <p:pic>
          <p:nvPicPr>
            <p:cNvPr id="184"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261895" y="4349679"/>
              <a:ext cx="469900" cy="469900"/>
            </a:xfrm>
            <a:prstGeom prst="rect">
              <a:avLst/>
            </a:prstGeom>
          </p:spPr>
        </p:pic>
        <p:pic>
          <p:nvPicPr>
            <p:cNvPr id="185"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610281" y="4349679"/>
              <a:ext cx="469900" cy="469900"/>
            </a:xfrm>
            <a:prstGeom prst="rect">
              <a:avLst/>
            </a:prstGeom>
          </p:spPr>
        </p:pic>
        <p:pic>
          <p:nvPicPr>
            <p:cNvPr id="186"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9958667" y="4349679"/>
              <a:ext cx="469900" cy="469900"/>
            </a:xfrm>
            <a:prstGeom prst="rect">
              <a:avLst/>
            </a:prstGeom>
          </p:spPr>
        </p:pic>
        <p:pic>
          <p:nvPicPr>
            <p:cNvPr id="187"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0307053" y="4349679"/>
              <a:ext cx="469900" cy="469900"/>
            </a:xfrm>
            <a:prstGeom prst="rect">
              <a:avLst/>
            </a:prstGeom>
          </p:spPr>
        </p:pic>
        <p:pic>
          <p:nvPicPr>
            <p:cNvPr id="188"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0694403" y="4349679"/>
              <a:ext cx="469900" cy="469900"/>
            </a:xfrm>
            <a:prstGeom prst="rect">
              <a:avLst/>
            </a:prstGeom>
          </p:spPr>
        </p:pic>
        <p:pic>
          <p:nvPicPr>
            <p:cNvPr id="189"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042789" y="4349679"/>
              <a:ext cx="469900" cy="469900"/>
            </a:xfrm>
            <a:prstGeom prst="rect">
              <a:avLst/>
            </a:prstGeom>
          </p:spPr>
        </p:pic>
        <p:pic>
          <p:nvPicPr>
            <p:cNvPr id="190"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391175" y="4349679"/>
              <a:ext cx="469900" cy="469900"/>
            </a:xfrm>
            <a:prstGeom prst="rect">
              <a:avLst/>
            </a:prstGeom>
          </p:spPr>
        </p:pic>
        <p:pic>
          <p:nvPicPr>
            <p:cNvPr id="191"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1739561" y="4349679"/>
              <a:ext cx="469900" cy="469900"/>
            </a:xfrm>
            <a:prstGeom prst="rect">
              <a:avLst/>
            </a:prstGeom>
          </p:spPr>
        </p:pic>
        <p:pic>
          <p:nvPicPr>
            <p:cNvPr id="192"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2087492" y="4349679"/>
              <a:ext cx="469900" cy="469900"/>
            </a:xfrm>
            <a:prstGeom prst="rect">
              <a:avLst/>
            </a:prstGeom>
          </p:spPr>
        </p:pic>
        <p:pic>
          <p:nvPicPr>
            <p:cNvPr id="193"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2435878" y="4349679"/>
              <a:ext cx="469900" cy="469900"/>
            </a:xfrm>
            <a:prstGeom prst="rect">
              <a:avLst/>
            </a:prstGeom>
          </p:spPr>
        </p:pic>
        <p:pic>
          <p:nvPicPr>
            <p:cNvPr id="194"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7834516" y="3900070"/>
              <a:ext cx="330200" cy="330200"/>
            </a:xfrm>
            <a:prstGeom prst="rect">
              <a:avLst/>
            </a:prstGeom>
          </p:spPr>
        </p:pic>
      </p:grpSp>
    </p:spTree>
    <p:custDataLst>
      <p:tags r:id="rId1"/>
    </p:custDataLst>
    <p:extLst>
      <p:ext uri="{BB962C8B-B14F-4D97-AF65-F5344CB8AC3E}">
        <p14:creationId xmlns:p14="http://schemas.microsoft.com/office/powerpoint/2010/main" val="172633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367205"/>
            <a:ext cx="14630400" cy="6862395"/>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itle 1"/>
          <p:cNvSpPr>
            <a:spLocks noGrp="1"/>
          </p:cNvSpPr>
          <p:nvPr>
            <p:ph type="title"/>
          </p:nvPr>
        </p:nvSpPr>
        <p:spPr/>
        <p:txBody>
          <a:bodyPr rtlCol="0"/>
          <a:lstStyle/>
          <a:p>
            <a:pPr rtl="0"/>
            <a:r>
              <a:rPr lang="pt-br" sz="4000"/>
              <a:t>Infraestrutura global da AWS</a:t>
            </a:r>
          </a:p>
        </p:txBody>
      </p:sp>
      <p:pic>
        <p:nvPicPr>
          <p:cNvPr id="5" name="Picture 4"/>
          <p:cNvPicPr>
            <a:picLocks noChangeAspect="1"/>
          </p:cNvPicPr>
          <p:nvPr/>
        </p:nvPicPr>
        <p:blipFill rotWithShape="1">
          <a:blip r:embed="rId3"/>
          <a:srcRect l="1575" t="9788" r="-1575" b="3622"/>
          <a:stretch/>
        </p:blipFill>
        <p:spPr>
          <a:xfrm>
            <a:off x="2004648" y="1386255"/>
            <a:ext cx="10644552" cy="6147969"/>
          </a:xfrm>
          <a:prstGeom prst="rect">
            <a:avLst/>
          </a:prstGeom>
        </p:spPr>
      </p:pic>
    </p:spTree>
    <p:extLst>
      <p:ext uri="{BB962C8B-B14F-4D97-AF65-F5344CB8AC3E}">
        <p14:creationId xmlns:p14="http://schemas.microsoft.com/office/powerpoint/2010/main" val="3400702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Selecionando uma região da AWS</a:t>
            </a:r>
          </a:p>
        </p:txBody>
      </p:sp>
      <p:sp>
        <p:nvSpPr>
          <p:cNvPr id="22" name="Rounded Rectangle 21"/>
          <p:cNvSpPr/>
          <p:nvPr/>
        </p:nvSpPr>
        <p:spPr>
          <a:xfrm>
            <a:off x="10838691" y="3406498"/>
            <a:ext cx="3143558" cy="2150644"/>
          </a:xfrm>
          <a:prstGeom prst="roundRect">
            <a:avLst>
              <a:gd name="adj" fmla="val 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23" name="TextBox 22"/>
          <p:cNvSpPr txBox="1"/>
          <p:nvPr/>
        </p:nvSpPr>
        <p:spPr>
          <a:xfrm>
            <a:off x="10870901" y="4046452"/>
            <a:ext cx="3079139" cy="830997"/>
          </a:xfrm>
          <a:prstGeom prst="rect">
            <a:avLst/>
          </a:prstGeom>
          <a:noFill/>
          <a:ln w="28575">
            <a:noFill/>
          </a:ln>
        </p:spPr>
        <p:txBody>
          <a:bodyPr wrap="square" rtlCol="0">
            <a:spAutoFit/>
          </a:bodyPr>
          <a:lstStyle/>
          <a:p>
            <a:pPr algn="ctr" rtl="0"/>
            <a:r>
              <a:rPr lang="pt-br" sz="2400" dirty="0">
                <a:latin typeface="Amazon Ember Light" charset="0"/>
                <a:ea typeface="Amazon Ember Light" charset="0"/>
                <a:cs typeface="Amazon Ember Light" charset="0"/>
              </a:rPr>
              <a:t>Custos (variam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por região</a:t>
            </a:r>
            <a:r>
              <a:rPr lang="pt-br" sz="2400" dirty="0">
                <a:solidFill>
                  <a:srgbClr val="000000"/>
                </a:solidFill>
                <a:latin typeface="Amazon Ember Light" charset="0"/>
                <a:ea typeface="Amazon Ember Light" charset="0"/>
                <a:cs typeface="Amazon Ember Light" charset="0"/>
              </a:rPr>
              <a:t>)</a:t>
            </a:r>
            <a:endParaRPr lang="en-US" sz="2400" dirty="0">
              <a:solidFill>
                <a:srgbClr val="000000"/>
              </a:solidFill>
              <a:latin typeface="Amazon Ember Light" panose="020B0403020204020204"/>
              <a:ea typeface="Amazon Ember Light" charset="0"/>
              <a:cs typeface="Amazon Ember Light" charset="0"/>
            </a:endParaRPr>
          </a:p>
        </p:txBody>
      </p:sp>
      <p:sp>
        <p:nvSpPr>
          <p:cNvPr id="25" name="Rounded Rectangle 24"/>
          <p:cNvSpPr/>
          <p:nvPr/>
        </p:nvSpPr>
        <p:spPr>
          <a:xfrm>
            <a:off x="3981905" y="3395732"/>
            <a:ext cx="3143558" cy="2172176"/>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26" name="TextBox 25"/>
          <p:cNvSpPr txBox="1"/>
          <p:nvPr/>
        </p:nvSpPr>
        <p:spPr>
          <a:xfrm>
            <a:off x="4118447" y="4066321"/>
            <a:ext cx="2883572" cy="830997"/>
          </a:xfrm>
          <a:prstGeom prst="rect">
            <a:avLst/>
          </a:prstGeom>
          <a:noFill/>
          <a:ln>
            <a:noFill/>
          </a:ln>
        </p:spPr>
        <p:txBody>
          <a:bodyPr wrap="square" rtlCol="0">
            <a:spAutoFit/>
          </a:bodyPr>
          <a:lstStyle/>
          <a:p>
            <a:pPr algn="ctr" rtl="0"/>
            <a:r>
              <a:rPr lang="pt-br" sz="2400" dirty="0">
                <a:latin typeface="Amazon Ember Light" charset="0"/>
                <a:ea typeface="Amazon Ember Light" charset="0"/>
                <a:cs typeface="Amazon Ember Light" charset="0"/>
              </a:rPr>
              <a:t>Proximidade com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os clientes (latência)</a:t>
            </a:r>
          </a:p>
        </p:txBody>
      </p:sp>
      <p:sp>
        <p:nvSpPr>
          <p:cNvPr id="28" name="Rounded Rectangle 27"/>
          <p:cNvSpPr/>
          <p:nvPr/>
        </p:nvSpPr>
        <p:spPr>
          <a:xfrm>
            <a:off x="589176" y="3395733"/>
            <a:ext cx="3143558" cy="2172175"/>
          </a:xfrm>
          <a:prstGeom prst="roundRect">
            <a:avLst>
              <a:gd name="adj" fmla="val 0"/>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29" name="TextBox 28"/>
          <p:cNvSpPr txBox="1"/>
          <p:nvPr/>
        </p:nvSpPr>
        <p:spPr>
          <a:xfrm>
            <a:off x="807721" y="3856771"/>
            <a:ext cx="2716529" cy="1200329"/>
          </a:xfrm>
          <a:prstGeom prst="rect">
            <a:avLst/>
          </a:prstGeom>
          <a:noFill/>
          <a:ln>
            <a:noFill/>
          </a:ln>
        </p:spPr>
        <p:txBody>
          <a:bodyPr wrap="square" rtlCol="0">
            <a:spAutoFit/>
          </a:bodyPr>
          <a:lstStyle/>
          <a:p>
            <a:pPr algn="ctr" rtl="0"/>
            <a:r>
              <a:rPr lang="pt-br" sz="2400" dirty="0">
                <a:latin typeface="Amazon Ember Light" charset="0"/>
                <a:ea typeface="Amazon Ember Light" charset="0"/>
                <a:cs typeface="Amazon Ember Light" charset="0"/>
              </a:rPr>
              <a:t>Governança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de dados, requisitos legais</a:t>
            </a:r>
          </a:p>
        </p:txBody>
      </p:sp>
      <p:sp>
        <p:nvSpPr>
          <p:cNvPr id="31" name="Rounded Rectangle 30"/>
          <p:cNvSpPr/>
          <p:nvPr/>
        </p:nvSpPr>
        <p:spPr>
          <a:xfrm>
            <a:off x="7396265" y="3406499"/>
            <a:ext cx="3143558" cy="2150643"/>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32" name="TextBox 31"/>
          <p:cNvSpPr txBox="1"/>
          <p:nvPr/>
        </p:nvSpPr>
        <p:spPr>
          <a:xfrm>
            <a:off x="7540552" y="4066321"/>
            <a:ext cx="2854987" cy="830998"/>
          </a:xfrm>
          <a:prstGeom prst="rect">
            <a:avLst/>
          </a:prstGeom>
          <a:noFill/>
          <a:ln w="28575">
            <a:noFill/>
          </a:ln>
        </p:spPr>
        <p:txBody>
          <a:bodyPr wrap="square" rtlCol="0">
            <a:spAutoFit/>
          </a:bodyPr>
          <a:lstStyle/>
          <a:p>
            <a:pPr algn="ctr" rtl="0"/>
            <a:r>
              <a:rPr lang="pt-br" sz="2400" dirty="0">
                <a:latin typeface="Amazon Ember Light" charset="0"/>
                <a:ea typeface="Amazon Ember Light" charset="0"/>
                <a:cs typeface="Amazon Ember Light" charset="0"/>
              </a:rPr>
              <a:t>Serviços disponíveis na região</a:t>
            </a:r>
          </a:p>
        </p:txBody>
      </p:sp>
    </p:spTree>
    <p:custDataLst>
      <p:tags r:id="rId1"/>
    </p:custDataLst>
    <p:extLst>
      <p:ext uri="{BB962C8B-B14F-4D97-AF65-F5344CB8AC3E}">
        <p14:creationId xmlns:p14="http://schemas.microsoft.com/office/powerpoint/2010/main" val="325373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t>Introdução aos </a:t>
            </a:r>
            <a:r>
              <a:rPr lang="pt-br" sz="6000">
                <a:solidFill>
                  <a:srgbClr val="FFFFFF"/>
                </a:solidFill>
              </a:rPr>
              <a:t>serviços</a:t>
            </a:r>
            <a:r>
              <a:rPr lang="pt-br" sz="6000"/>
              <a:t> básicos da AWS</a:t>
            </a:r>
            <a:endParaRPr lang="en-US" sz="6000" dirty="0">
              <a:solidFill>
                <a:srgbClr val="FFFFFF"/>
              </a:solidFill>
              <a:latin typeface="Amazon Ember Light" panose="020B0403020204020204"/>
            </a:endParaRPr>
          </a:p>
        </p:txBody>
      </p:sp>
    </p:spTree>
    <p:custDataLst>
      <p:tags r:id="rId1"/>
    </p:custDataLst>
    <p:extLst>
      <p:ext uri="{BB962C8B-B14F-4D97-AF65-F5344CB8AC3E}">
        <p14:creationId xmlns:p14="http://schemas.microsoft.com/office/powerpoint/2010/main" val="14229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t>Introdução à Nuvem AWS</a:t>
            </a:r>
          </a:p>
        </p:txBody>
      </p:sp>
    </p:spTree>
    <p:custDataLst>
      <p:tags r:id="rId1"/>
    </p:custDataLst>
    <p:extLst>
      <p:ext uri="{BB962C8B-B14F-4D97-AF65-F5344CB8AC3E}">
        <p14:creationId xmlns:p14="http://schemas.microsoft.com/office/powerpoint/2010/main" val="314082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Serviços de computação da AWS </a:t>
            </a:r>
          </a:p>
        </p:txBody>
      </p:sp>
      <p:sp>
        <p:nvSpPr>
          <p:cNvPr id="29" name="Rectangle 28"/>
          <p:cNvSpPr/>
          <p:nvPr/>
        </p:nvSpPr>
        <p:spPr>
          <a:xfrm>
            <a:off x="485913" y="2793306"/>
            <a:ext cx="3373727" cy="3734027"/>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grpSp>
        <p:nvGrpSpPr>
          <p:cNvPr id="4" name="Group 3"/>
          <p:cNvGrpSpPr/>
          <p:nvPr/>
        </p:nvGrpSpPr>
        <p:grpSpPr>
          <a:xfrm>
            <a:off x="998934" y="3801145"/>
            <a:ext cx="12784241" cy="2207643"/>
            <a:chOff x="1494948" y="3801145"/>
            <a:chExt cx="12784241" cy="2207643"/>
          </a:xfrm>
        </p:grpSpPr>
        <p:sp>
          <p:nvSpPr>
            <p:cNvPr id="16" name="TextBox 15"/>
            <p:cNvSpPr txBox="1"/>
            <p:nvPr/>
          </p:nvSpPr>
          <p:spPr>
            <a:xfrm>
              <a:off x="1494948" y="5054681"/>
              <a:ext cx="2347687" cy="509349"/>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Amazon EC2</a:t>
              </a:r>
            </a:p>
          </p:txBody>
        </p:sp>
        <p:pic>
          <p:nvPicPr>
            <p:cNvPr id="17" name="Graphic 6">
              <a:extLst>
                <a:ext uri="{FF2B5EF4-FFF2-40B4-BE49-F238E27FC236}">
                  <a16:creationId xmlns:a16="http://schemas.microsoft.com/office/drawing/2014/main" id="{D8AF6CFD-7182-AE41-BE56-CA8D81C11633}"/>
                </a:ext>
              </a:extLst>
            </p:cNvPr>
            <p:cNvPicPr>
              <a:picLocks noChangeAspect="1"/>
            </p:cNvPicPr>
            <p:nvPr/>
          </p:nvPicPr>
          <p:blipFill>
            <a:blip r:embed="rId4"/>
            <a:stretch>
              <a:fillRect/>
            </a:stretch>
          </p:blipFill>
          <p:spPr>
            <a:xfrm>
              <a:off x="2097291" y="3801145"/>
              <a:ext cx="1143000" cy="1143000"/>
            </a:xfrm>
            <a:prstGeom prst="rect">
              <a:avLst/>
            </a:prstGeom>
          </p:spPr>
        </p:pic>
        <p:sp>
          <p:nvSpPr>
            <p:cNvPr id="18" name="TextBox 17">
              <a:extLst>
                <a:ext uri="{FF2B5EF4-FFF2-40B4-BE49-F238E27FC236}">
                  <a16:creationId xmlns:a16="http://schemas.microsoft.com/office/drawing/2014/main" id="{CBB19FC6-DF8F-F94A-8008-8DD9CB9EBEAD}"/>
                </a:ext>
              </a:extLst>
            </p:cNvPr>
            <p:cNvSpPr txBox="1"/>
            <p:nvPr/>
          </p:nvSpPr>
          <p:spPr>
            <a:xfrm>
              <a:off x="6580422" y="5054681"/>
              <a:ext cx="2301904" cy="954107"/>
            </a:xfrm>
            <a:prstGeom prst="rect">
              <a:avLst/>
            </a:prstGeom>
            <a:noFill/>
          </p:spPr>
          <p:txBody>
            <a:bodyPr wrap="square" rtlCol="0">
              <a:spAutoFit/>
            </a:bodyPr>
            <a:lstStyle/>
            <a:p>
              <a:pPr algn="ctr" rtl="0"/>
              <a:r>
                <a:rPr lang="pt-br" sz="2800">
                  <a:latin typeface="Amazon Ember" panose="02000000000000000000" pitchFamily="2" charset="0"/>
                  <a:ea typeface="Amazon Ember" panose="02000000000000000000" pitchFamily="2" charset="0"/>
                </a:rPr>
                <a:t>Elastic Load Balancing</a:t>
              </a:r>
            </a:p>
          </p:txBody>
        </p:sp>
        <p:pic>
          <p:nvPicPr>
            <p:cNvPr id="21"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7240339" y="3801145"/>
              <a:ext cx="1143000" cy="1143000"/>
            </a:xfrm>
            <a:prstGeom prst="rect">
              <a:avLst/>
            </a:prstGeom>
          </p:spPr>
        </p:pic>
        <p:sp>
          <p:nvSpPr>
            <p:cNvPr id="30" name="TextBox 29">
              <a:extLst>
                <a:ext uri="{FF2B5EF4-FFF2-40B4-BE49-F238E27FC236}">
                  <a16:creationId xmlns:a16="http://schemas.microsoft.com/office/drawing/2014/main" id="{7A7A1F5D-0DB6-F14A-A9E7-B9B2EAE4B904}"/>
                </a:ext>
              </a:extLst>
            </p:cNvPr>
            <p:cNvSpPr txBox="1"/>
            <p:nvPr/>
          </p:nvSpPr>
          <p:spPr>
            <a:xfrm>
              <a:off x="11418485" y="5054681"/>
              <a:ext cx="2860704" cy="954107"/>
            </a:xfrm>
            <a:prstGeom prst="rect">
              <a:avLst/>
            </a:prstGeom>
            <a:noFill/>
          </p:spPr>
          <p:txBody>
            <a:bodyPr wrap="square" rtlCol="0">
              <a:spAutoFit/>
            </a:bodyPr>
            <a:lstStyle/>
            <a:p>
              <a:pPr algn="ctr" rtl="0"/>
              <a:r>
                <a:rPr lang="pt-br" sz="2800" dirty="0">
                  <a:latin typeface="Amazon Ember" panose="02000000000000000000" pitchFamily="2" charset="0"/>
                  <a:ea typeface="Amazon Ember" panose="02000000000000000000" pitchFamily="2" charset="0"/>
                </a:rPr>
                <a:t>Auto Scaling do Amazon EC2</a:t>
              </a:r>
            </a:p>
          </p:txBody>
        </p:sp>
        <p:pic>
          <p:nvPicPr>
            <p:cNvPr id="31" name="Graphic 63">
              <a:extLst>
                <a:ext uri="{FF2B5EF4-FFF2-40B4-BE49-F238E27FC236}">
                  <a16:creationId xmlns:a16="http://schemas.microsoft.com/office/drawing/2014/main" id="{18688CAE-2AF9-5C4F-9594-F951A5D15B6B}"/>
                </a:ext>
              </a:extLst>
            </p:cNvPr>
            <p:cNvPicPr>
              <a:picLocks noChangeAspect="1"/>
            </p:cNvPicPr>
            <p:nvPr/>
          </p:nvPicPr>
          <p:blipFill>
            <a:blip r:embed="rId6"/>
            <a:stretch>
              <a:fillRect/>
            </a:stretch>
          </p:blipFill>
          <p:spPr>
            <a:xfrm>
              <a:off x="12277337" y="3801145"/>
              <a:ext cx="1143000" cy="1143000"/>
            </a:xfrm>
            <a:prstGeom prst="rect">
              <a:avLst/>
            </a:prstGeom>
          </p:spPr>
        </p:pic>
      </p:grpSp>
    </p:spTree>
    <p:custDataLst>
      <p:tags r:id="rId1"/>
    </p:custDataLst>
    <p:extLst>
      <p:ext uri="{BB962C8B-B14F-4D97-AF65-F5344CB8AC3E}">
        <p14:creationId xmlns:p14="http://schemas.microsoft.com/office/powerpoint/2010/main" val="167905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Amazon</a:t>
            </a:r>
            <a:r>
              <a:rPr lang="pt-br"/>
              <a:t> </a:t>
            </a:r>
            <a:r>
              <a:rPr lang="pt-br" sz="4000"/>
              <a:t>EC2</a:t>
            </a:r>
          </a:p>
        </p:txBody>
      </p:sp>
      <p:sp>
        <p:nvSpPr>
          <p:cNvPr id="3" name="Content Placeholder 2"/>
          <p:cNvSpPr>
            <a:spLocks noGrp="1"/>
          </p:cNvSpPr>
          <p:nvPr>
            <p:ph idx="1"/>
          </p:nvPr>
        </p:nvSpPr>
        <p:spPr>
          <a:xfrm>
            <a:off x="502920" y="1833810"/>
            <a:ext cx="7343222" cy="5578546"/>
          </a:xfrm>
        </p:spPr>
        <p:txBody>
          <a:bodyPr rtlCol="0"/>
          <a:lstStyle/>
          <a:p>
            <a:pPr marL="0" indent="0" rtl="0">
              <a:buNone/>
            </a:pPr>
            <a:r>
              <a:rPr lang="pt-br" sz="3200" dirty="0">
                <a:solidFill>
                  <a:srgbClr val="000000"/>
                </a:solidFill>
              </a:rPr>
              <a:t>O </a:t>
            </a:r>
            <a:r>
              <a:rPr lang="pt-br" sz="3200" dirty="0" err="1">
                <a:solidFill>
                  <a:srgbClr val="000000"/>
                </a:solidFill>
              </a:rPr>
              <a:t>Amazon</a:t>
            </a:r>
            <a:r>
              <a:rPr lang="pt-br" sz="3200" dirty="0">
                <a:solidFill>
                  <a:srgbClr val="000000"/>
                </a:solidFill>
              </a:rPr>
              <a:t> EC2 oferece preços definidos de acordo com o uso, além de uma ampla seleção de hardware e software. </a:t>
            </a:r>
          </a:p>
          <a:p>
            <a:pPr marL="0" indent="0" rtl="0">
              <a:buNone/>
            </a:pPr>
            <a:endParaRPr lang="en-US" sz="3200" dirty="0">
              <a:solidFill>
                <a:srgbClr val="000000"/>
              </a:solidFill>
              <a:latin typeface="Amazon Ember Light" panose="020B0403020204020204"/>
            </a:endParaRPr>
          </a:p>
          <a:p>
            <a:pPr rtl="0"/>
            <a:r>
              <a:rPr lang="pt-br" sz="3200" dirty="0">
                <a:solidFill>
                  <a:srgbClr val="000000"/>
                </a:solidFill>
              </a:rPr>
              <a:t>Crie </a:t>
            </a:r>
            <a:r>
              <a:rPr lang="pt-br" sz="3200" dirty="0" err="1">
                <a:solidFill>
                  <a:srgbClr val="000000"/>
                </a:solidFill>
              </a:rPr>
              <a:t>Amazon</a:t>
            </a:r>
            <a:r>
              <a:rPr lang="pt-br" sz="3200" dirty="0">
                <a:solidFill>
                  <a:srgbClr val="000000"/>
                </a:solidFill>
              </a:rPr>
              <a:t> </a:t>
            </a:r>
            <a:r>
              <a:rPr lang="pt-br" sz="3200" dirty="0" err="1">
                <a:solidFill>
                  <a:srgbClr val="000000"/>
                </a:solidFill>
              </a:rPr>
              <a:t>Machine</a:t>
            </a:r>
            <a:r>
              <a:rPr lang="pt-br" sz="3200" dirty="0">
                <a:solidFill>
                  <a:srgbClr val="000000"/>
                </a:solidFill>
              </a:rPr>
              <a:t> </a:t>
            </a:r>
            <a:r>
              <a:rPr lang="pt-br" sz="3200" dirty="0" err="1">
                <a:solidFill>
                  <a:srgbClr val="000000"/>
                </a:solidFill>
              </a:rPr>
              <a:t>Images</a:t>
            </a:r>
            <a:r>
              <a:rPr lang="pt-br" sz="3200" dirty="0">
                <a:solidFill>
                  <a:srgbClr val="000000"/>
                </a:solidFill>
              </a:rPr>
              <a:t> (imagens de máquina).</a:t>
            </a:r>
            <a:endParaRPr lang="en-US" sz="3200" dirty="0">
              <a:solidFill>
                <a:srgbClr val="000000"/>
              </a:solidFill>
              <a:latin typeface="Amazon Ember Light" panose="020B0403020204020204"/>
            </a:endParaRPr>
          </a:p>
          <a:p>
            <a:pPr rtl="0"/>
            <a:r>
              <a:rPr lang="pt-br" sz="3200" dirty="0"/>
              <a:t>Adicione ou encerre instâncias conforme necessário.</a:t>
            </a:r>
          </a:p>
          <a:p>
            <a:pPr rtl="0"/>
            <a:r>
              <a:rPr lang="pt-br" sz="3200" dirty="0"/>
              <a:t>Pause e retome suas </a:t>
            </a:r>
            <a:r>
              <a:rPr lang="pt-br" sz="3200" dirty="0">
                <a:solidFill>
                  <a:srgbClr val="000000"/>
                </a:solidFill>
              </a:rPr>
              <a:t>instâncias</a:t>
            </a:r>
            <a:endParaRPr lang="en-US" sz="3200" dirty="0">
              <a:solidFill>
                <a:srgbClr val="000000"/>
              </a:solidFill>
              <a:latin typeface="Amazon Ember Light" panose="020B0403020204020204"/>
            </a:endParaRPr>
          </a:p>
          <a:p>
            <a:pPr marL="0" indent="0" rtl="0">
              <a:buNone/>
            </a:pPr>
            <a:endParaRPr lang="en-US" dirty="0"/>
          </a:p>
        </p:txBody>
      </p:sp>
      <p:sp>
        <p:nvSpPr>
          <p:cNvPr id="32" name="Rectangle 31">
            <a:extLst>
              <a:ext uri="{FF2B5EF4-FFF2-40B4-BE49-F238E27FC236}">
                <a16:creationId xmlns:a16="http://schemas.microsoft.com/office/drawing/2014/main" id="{D22D8ED1-FB5A-2B46-B9E9-FF763E575F13}"/>
              </a:ext>
            </a:extLst>
          </p:cNvPr>
          <p:cNvSpPr/>
          <p:nvPr/>
        </p:nvSpPr>
        <p:spPr>
          <a:xfrm>
            <a:off x="8452258" y="1979327"/>
            <a:ext cx="5413299" cy="42240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chemeClr val="tx1"/>
                </a:solidFill>
              </a:rPr>
              <a:t>AWS</a:t>
            </a:r>
          </a:p>
        </p:txBody>
      </p:sp>
      <p:pic>
        <p:nvPicPr>
          <p:cNvPr id="33"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8445909" y="1979327"/>
            <a:ext cx="330200" cy="330200"/>
          </a:xfrm>
          <a:prstGeom prst="rect">
            <a:avLst/>
          </a:prstGeom>
        </p:spPr>
      </p:pic>
      <p:grpSp>
        <p:nvGrpSpPr>
          <p:cNvPr id="11" name="Group 10"/>
          <p:cNvGrpSpPr/>
          <p:nvPr/>
        </p:nvGrpSpPr>
        <p:grpSpPr>
          <a:xfrm>
            <a:off x="8445909" y="2355447"/>
            <a:ext cx="5524130" cy="783963"/>
            <a:chOff x="8305525" y="3349325"/>
            <a:chExt cx="5524130" cy="783963"/>
          </a:xfrm>
        </p:grpSpPr>
        <p:grpSp>
          <p:nvGrpSpPr>
            <p:cNvPr id="5" name="Group 4"/>
            <p:cNvGrpSpPr/>
            <p:nvPr/>
          </p:nvGrpSpPr>
          <p:grpSpPr>
            <a:xfrm>
              <a:off x="9308231" y="3349325"/>
              <a:ext cx="1513305" cy="783963"/>
              <a:chOff x="8254407" y="3349325"/>
              <a:chExt cx="1513305" cy="783963"/>
            </a:xfrm>
          </p:grpSpPr>
          <p:pic>
            <p:nvPicPr>
              <p:cNvPr id="3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35" name="TextBox 34">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38" name="Group 37"/>
            <p:cNvGrpSpPr/>
            <p:nvPr/>
          </p:nvGrpSpPr>
          <p:grpSpPr>
            <a:xfrm>
              <a:off x="12316350" y="3349325"/>
              <a:ext cx="1513305" cy="783963"/>
              <a:chOff x="8254407" y="3349325"/>
              <a:chExt cx="1513305" cy="783963"/>
            </a:xfrm>
          </p:grpSpPr>
          <p:pic>
            <p:nvPicPr>
              <p:cNvPr id="39"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40" name="TextBox 39">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41" name="Group 40"/>
            <p:cNvGrpSpPr/>
            <p:nvPr/>
          </p:nvGrpSpPr>
          <p:grpSpPr>
            <a:xfrm>
              <a:off x="10310937" y="3349325"/>
              <a:ext cx="1513305" cy="783963"/>
              <a:chOff x="8254407" y="3349325"/>
              <a:chExt cx="1513305" cy="783963"/>
            </a:xfrm>
          </p:grpSpPr>
          <p:pic>
            <p:nvPicPr>
              <p:cNvPr id="42"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43" name="TextBox 42">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44" name="Group 43"/>
            <p:cNvGrpSpPr/>
            <p:nvPr/>
          </p:nvGrpSpPr>
          <p:grpSpPr>
            <a:xfrm>
              <a:off x="11313643" y="3349325"/>
              <a:ext cx="1513305" cy="783963"/>
              <a:chOff x="8254407" y="3349325"/>
              <a:chExt cx="1513305" cy="783963"/>
            </a:xfrm>
          </p:grpSpPr>
          <p:pic>
            <p:nvPicPr>
              <p:cNvPr id="45"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46" name="TextBox 45">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47" name="Group 46"/>
            <p:cNvGrpSpPr/>
            <p:nvPr/>
          </p:nvGrpSpPr>
          <p:grpSpPr>
            <a:xfrm>
              <a:off x="8305525" y="3349325"/>
              <a:ext cx="1513305" cy="783963"/>
              <a:chOff x="8254407" y="3349325"/>
              <a:chExt cx="1513305" cy="783963"/>
            </a:xfrm>
          </p:grpSpPr>
          <p:pic>
            <p:nvPicPr>
              <p:cNvPr id="48"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49" name="TextBox 48">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grpSp>
        <p:nvGrpSpPr>
          <p:cNvPr id="9" name="Group 8"/>
          <p:cNvGrpSpPr/>
          <p:nvPr/>
        </p:nvGrpSpPr>
        <p:grpSpPr>
          <a:xfrm>
            <a:off x="8445909" y="3296168"/>
            <a:ext cx="5524130" cy="783963"/>
            <a:chOff x="8294420" y="4276038"/>
            <a:chExt cx="5524130" cy="783963"/>
          </a:xfrm>
        </p:grpSpPr>
        <p:grpSp>
          <p:nvGrpSpPr>
            <p:cNvPr id="50" name="Group 49"/>
            <p:cNvGrpSpPr/>
            <p:nvPr/>
          </p:nvGrpSpPr>
          <p:grpSpPr>
            <a:xfrm>
              <a:off x="9297126" y="4276038"/>
              <a:ext cx="1513305" cy="783963"/>
              <a:chOff x="8254407" y="3349325"/>
              <a:chExt cx="1513305" cy="783963"/>
            </a:xfrm>
          </p:grpSpPr>
          <p:pic>
            <p:nvPicPr>
              <p:cNvPr id="51"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52" name="TextBox 51">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53" name="Group 52"/>
            <p:cNvGrpSpPr/>
            <p:nvPr/>
          </p:nvGrpSpPr>
          <p:grpSpPr>
            <a:xfrm>
              <a:off x="12305245" y="4276038"/>
              <a:ext cx="1513305" cy="783963"/>
              <a:chOff x="8254407" y="3349325"/>
              <a:chExt cx="1513305" cy="783963"/>
            </a:xfrm>
          </p:grpSpPr>
          <p:pic>
            <p:nvPicPr>
              <p:cNvPr id="5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55" name="TextBox 54">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56" name="Group 55"/>
            <p:cNvGrpSpPr/>
            <p:nvPr/>
          </p:nvGrpSpPr>
          <p:grpSpPr>
            <a:xfrm>
              <a:off x="10299832" y="4276038"/>
              <a:ext cx="1513305" cy="783963"/>
              <a:chOff x="8254407" y="3349325"/>
              <a:chExt cx="1513305" cy="783963"/>
            </a:xfrm>
          </p:grpSpPr>
          <p:pic>
            <p:nvPicPr>
              <p:cNvPr id="57"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58" name="TextBox 57">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59" name="Group 58"/>
            <p:cNvGrpSpPr/>
            <p:nvPr/>
          </p:nvGrpSpPr>
          <p:grpSpPr>
            <a:xfrm>
              <a:off x="11302538" y="4276038"/>
              <a:ext cx="1513305" cy="783963"/>
              <a:chOff x="8254407" y="3349325"/>
              <a:chExt cx="1513305" cy="783963"/>
            </a:xfrm>
          </p:grpSpPr>
          <p:pic>
            <p:nvPicPr>
              <p:cNvPr id="60"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61" name="TextBox 60">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62" name="Group 61"/>
            <p:cNvGrpSpPr/>
            <p:nvPr/>
          </p:nvGrpSpPr>
          <p:grpSpPr>
            <a:xfrm>
              <a:off x="8294420" y="4276038"/>
              <a:ext cx="1513305" cy="783963"/>
              <a:chOff x="8254407" y="3349325"/>
              <a:chExt cx="1513305" cy="783963"/>
            </a:xfrm>
          </p:grpSpPr>
          <p:pic>
            <p:nvPicPr>
              <p:cNvPr id="63"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64" name="TextBox 63">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grpSp>
        <p:nvGrpSpPr>
          <p:cNvPr id="7" name="Group 6"/>
          <p:cNvGrpSpPr/>
          <p:nvPr/>
        </p:nvGrpSpPr>
        <p:grpSpPr>
          <a:xfrm>
            <a:off x="8445909" y="4236889"/>
            <a:ext cx="5524130" cy="783963"/>
            <a:chOff x="8305525" y="5191347"/>
            <a:chExt cx="5524130" cy="783963"/>
          </a:xfrm>
        </p:grpSpPr>
        <p:grpSp>
          <p:nvGrpSpPr>
            <p:cNvPr id="65" name="Group 64"/>
            <p:cNvGrpSpPr/>
            <p:nvPr/>
          </p:nvGrpSpPr>
          <p:grpSpPr>
            <a:xfrm>
              <a:off x="9308231" y="5191347"/>
              <a:ext cx="1513305" cy="783963"/>
              <a:chOff x="8254407" y="3349325"/>
              <a:chExt cx="1513305" cy="783963"/>
            </a:xfrm>
          </p:grpSpPr>
          <p:pic>
            <p:nvPicPr>
              <p:cNvPr id="66"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67" name="TextBox 66">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68" name="Group 67"/>
            <p:cNvGrpSpPr/>
            <p:nvPr/>
          </p:nvGrpSpPr>
          <p:grpSpPr>
            <a:xfrm>
              <a:off x="12316350" y="5191347"/>
              <a:ext cx="1513305" cy="783963"/>
              <a:chOff x="8254407" y="3349325"/>
              <a:chExt cx="1513305" cy="783963"/>
            </a:xfrm>
          </p:grpSpPr>
          <p:pic>
            <p:nvPicPr>
              <p:cNvPr id="69"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70" name="TextBox 69">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71" name="Group 70"/>
            <p:cNvGrpSpPr/>
            <p:nvPr/>
          </p:nvGrpSpPr>
          <p:grpSpPr>
            <a:xfrm>
              <a:off x="10310937" y="5191347"/>
              <a:ext cx="1513305" cy="783963"/>
              <a:chOff x="8254407" y="3349325"/>
              <a:chExt cx="1513305" cy="783963"/>
            </a:xfrm>
          </p:grpSpPr>
          <p:pic>
            <p:nvPicPr>
              <p:cNvPr id="72"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73" name="TextBox 72">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74" name="Group 73"/>
            <p:cNvGrpSpPr/>
            <p:nvPr/>
          </p:nvGrpSpPr>
          <p:grpSpPr>
            <a:xfrm>
              <a:off x="11313643" y="5191347"/>
              <a:ext cx="1513305" cy="783963"/>
              <a:chOff x="8254407" y="3349325"/>
              <a:chExt cx="1513305" cy="783963"/>
            </a:xfrm>
          </p:grpSpPr>
          <p:pic>
            <p:nvPicPr>
              <p:cNvPr id="75"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76" name="TextBox 75">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77" name="Group 76"/>
            <p:cNvGrpSpPr/>
            <p:nvPr/>
          </p:nvGrpSpPr>
          <p:grpSpPr>
            <a:xfrm>
              <a:off x="8305525" y="5191347"/>
              <a:ext cx="1513305" cy="783963"/>
              <a:chOff x="8254407" y="3349325"/>
              <a:chExt cx="1513305" cy="783963"/>
            </a:xfrm>
          </p:grpSpPr>
          <p:pic>
            <p:nvPicPr>
              <p:cNvPr id="78"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79" name="TextBox 78">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grpSp>
        <p:nvGrpSpPr>
          <p:cNvPr id="6" name="Group 5"/>
          <p:cNvGrpSpPr/>
          <p:nvPr/>
        </p:nvGrpSpPr>
        <p:grpSpPr>
          <a:xfrm>
            <a:off x="8445909" y="5177609"/>
            <a:ext cx="5524130" cy="783963"/>
            <a:chOff x="8380930" y="6171487"/>
            <a:chExt cx="5524130" cy="783963"/>
          </a:xfrm>
        </p:grpSpPr>
        <p:grpSp>
          <p:nvGrpSpPr>
            <p:cNvPr id="80" name="Group 79"/>
            <p:cNvGrpSpPr/>
            <p:nvPr/>
          </p:nvGrpSpPr>
          <p:grpSpPr>
            <a:xfrm>
              <a:off x="9383636" y="6171487"/>
              <a:ext cx="1513305" cy="783963"/>
              <a:chOff x="8254407" y="3349325"/>
              <a:chExt cx="1513305" cy="783963"/>
            </a:xfrm>
          </p:grpSpPr>
          <p:pic>
            <p:nvPicPr>
              <p:cNvPr id="81"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82" name="TextBox 81">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83" name="Group 82"/>
            <p:cNvGrpSpPr/>
            <p:nvPr/>
          </p:nvGrpSpPr>
          <p:grpSpPr>
            <a:xfrm>
              <a:off x="12391755" y="6171487"/>
              <a:ext cx="1513305" cy="783963"/>
              <a:chOff x="8254407" y="3349325"/>
              <a:chExt cx="1513305" cy="783963"/>
            </a:xfrm>
          </p:grpSpPr>
          <p:pic>
            <p:nvPicPr>
              <p:cNvPr id="8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85" name="TextBox 84">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86" name="Group 85"/>
            <p:cNvGrpSpPr/>
            <p:nvPr/>
          </p:nvGrpSpPr>
          <p:grpSpPr>
            <a:xfrm>
              <a:off x="10386342" y="6171487"/>
              <a:ext cx="1513305" cy="783963"/>
              <a:chOff x="8254407" y="3349325"/>
              <a:chExt cx="1513305" cy="783963"/>
            </a:xfrm>
          </p:grpSpPr>
          <p:pic>
            <p:nvPicPr>
              <p:cNvPr id="87"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88" name="TextBox 87">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89" name="Group 88"/>
            <p:cNvGrpSpPr/>
            <p:nvPr/>
          </p:nvGrpSpPr>
          <p:grpSpPr>
            <a:xfrm>
              <a:off x="11389048" y="6171487"/>
              <a:ext cx="1513305" cy="783963"/>
              <a:chOff x="8254407" y="3349325"/>
              <a:chExt cx="1513305" cy="783963"/>
            </a:xfrm>
          </p:grpSpPr>
          <p:pic>
            <p:nvPicPr>
              <p:cNvPr id="90"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91" name="TextBox 90">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nvGrpSpPr>
            <p:cNvPr id="92" name="Group 91"/>
            <p:cNvGrpSpPr/>
            <p:nvPr/>
          </p:nvGrpSpPr>
          <p:grpSpPr>
            <a:xfrm>
              <a:off x="8380930" y="6171487"/>
              <a:ext cx="1513305" cy="783963"/>
              <a:chOff x="8254407" y="3349325"/>
              <a:chExt cx="1513305" cy="783963"/>
            </a:xfrm>
          </p:grpSpPr>
          <p:pic>
            <p:nvPicPr>
              <p:cNvPr id="93"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8776109" y="3349325"/>
                <a:ext cx="469900" cy="469900"/>
              </a:xfrm>
              <a:prstGeom prst="rect">
                <a:avLst/>
              </a:prstGeom>
            </p:spPr>
          </p:pic>
          <p:sp>
            <p:nvSpPr>
              <p:cNvPr id="94" name="TextBox 93">
                <a:extLst>
                  <a:ext uri="{FF2B5EF4-FFF2-40B4-BE49-F238E27FC236}">
                    <a16:creationId xmlns:a16="http://schemas.microsoft.com/office/drawing/2014/main" id="{F90C1CC4-DFE6-0445-BD1C-DB610E1A07F5}"/>
                  </a:ext>
                </a:extLst>
              </p:cNvPr>
              <p:cNvSpPr txBox="1"/>
              <p:nvPr/>
            </p:nvSpPr>
            <p:spPr>
              <a:xfrm>
                <a:off x="8254407" y="3794734"/>
                <a:ext cx="1513305" cy="338554"/>
              </a:xfrm>
              <a:prstGeom prst="rect">
                <a:avLst/>
              </a:prstGeom>
              <a:noFill/>
            </p:spPr>
            <p:txBody>
              <a:bodyPr wrap="square" rtlCol="0">
                <a:spAutoFit/>
              </a:bodyPr>
              <a:lstStyle/>
              <a:p>
                <a:pPr algn="ctr" rtl="0"/>
                <a:r>
                  <a:rPr lang="pt-br" sz="1600"/>
                  <a:t>Instância</a:t>
                </a:r>
              </a:p>
            </p:txBody>
          </p:sp>
        </p:grpSp>
      </p:grpSp>
    </p:spTree>
    <p:custDataLst>
      <p:tags r:id="rId1"/>
    </p:custDataLst>
    <p:extLst>
      <p:ext uri="{BB962C8B-B14F-4D97-AF65-F5344CB8AC3E}">
        <p14:creationId xmlns:p14="http://schemas.microsoft.com/office/powerpoint/2010/main" val="3813204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Família de tipos de instância</a:t>
            </a:r>
          </a:p>
        </p:txBody>
      </p:sp>
      <p:graphicFrame>
        <p:nvGraphicFramePr>
          <p:cNvPr id="5" name="Content Placeholder 3"/>
          <p:cNvGraphicFramePr>
            <a:graphicFrameLocks/>
          </p:cNvGraphicFramePr>
          <p:nvPr>
            <p:extLst>
              <p:ext uri="{D42A27DB-BD31-4B8C-83A1-F6EECF244321}">
                <p14:modId xmlns:p14="http://schemas.microsoft.com/office/powerpoint/2010/main" val="1733265150"/>
              </p:ext>
            </p:extLst>
          </p:nvPr>
        </p:nvGraphicFramePr>
        <p:xfrm>
          <a:off x="904755" y="2051008"/>
          <a:ext cx="12820890" cy="5127328"/>
        </p:xfrm>
        <a:graphic>
          <a:graphicData uri="http://schemas.openxmlformats.org/drawingml/2006/table">
            <a:tbl>
              <a:tblPr firstRow="1" bandRow="1">
                <a:tableStyleId>{F5AB1C69-6EDB-4FF4-983F-18BD219EF322}</a:tableStyleId>
              </a:tblPr>
              <a:tblGrid>
                <a:gridCol w="6255498">
                  <a:extLst>
                    <a:ext uri="{9D8B030D-6E8A-4147-A177-3AD203B41FA5}">
                      <a16:colId xmlns:a16="http://schemas.microsoft.com/office/drawing/2014/main" val="20000"/>
                    </a:ext>
                  </a:extLst>
                </a:gridCol>
                <a:gridCol w="6565392">
                  <a:extLst>
                    <a:ext uri="{9D8B030D-6E8A-4147-A177-3AD203B41FA5}">
                      <a16:colId xmlns:a16="http://schemas.microsoft.com/office/drawing/2014/main" val="20001"/>
                    </a:ext>
                  </a:extLst>
                </a:gridCol>
              </a:tblGrid>
              <a:tr h="530352">
                <a:tc>
                  <a:txBody>
                    <a:bodyPr/>
                    <a:lstStyle/>
                    <a:p>
                      <a:pPr rtl="0"/>
                      <a:r>
                        <a:rPr lang="pt-br" sz="2500" b="0" u="none">
                          <a:solidFill>
                            <a:schemeClr val="tx1"/>
                          </a:solidFill>
                          <a:latin typeface="Amazon Ember" panose="02000000000000000000" pitchFamily="2" charset="0"/>
                          <a:ea typeface="Amazon Ember" panose="02000000000000000000" pitchFamily="2" charset="0"/>
                        </a:rPr>
                        <a:t>Família de instâncias</a:t>
                      </a:r>
                      <a:endParaRPr lang="en-US" sz="2500" b="0" u="none"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tc>
                <a:tc>
                  <a:txBody>
                    <a:bodyPr/>
                    <a:lstStyle/>
                    <a:p>
                      <a:pPr rtl="0"/>
                      <a:r>
                        <a:rPr lang="pt-br" sz="2500" b="0">
                          <a:solidFill>
                            <a:schemeClr val="tx1"/>
                          </a:solidFill>
                          <a:latin typeface="Amazon Ember" panose="02000000000000000000" pitchFamily="2" charset="0"/>
                          <a:ea typeface="Amazon Ember" panose="02000000000000000000" pitchFamily="2" charset="0"/>
                        </a:rPr>
                        <a:t>Casos de uso</a:t>
                      </a:r>
                      <a:endParaRPr lang="en-US" sz="2500" b="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tc>
                <a:extLst>
                  <a:ext uri="{0D108BD9-81ED-4DB2-BD59-A6C34878D82A}">
                    <a16:rowId xmlns:a16="http://schemas.microsoft.com/office/drawing/2014/main" val="10000"/>
                  </a:ext>
                </a:extLst>
              </a:tr>
              <a:tr h="939376">
                <a:tc>
                  <a:txBody>
                    <a:bodyPr/>
                    <a:lstStyle/>
                    <a:p>
                      <a:pPr rtl="0"/>
                      <a:r>
                        <a:rPr lang="pt-br" sz="2300" spc="-20" dirty="0">
                          <a:latin typeface="Amazon Ember" panose="02000000000000000000" pitchFamily="2" charset="0"/>
                          <a:ea typeface="Amazon Ember" panose="02000000000000000000" pitchFamily="2" charset="0"/>
                        </a:rPr>
                        <a:t>Uso geral </a:t>
                      </a:r>
                      <a:r>
                        <a:rPr lang="en-US" sz="2300" spc="-20" dirty="0">
                          <a:latin typeface="Amazon Ember" panose="02000000000000000000" pitchFamily="2" charset="0"/>
                          <a:ea typeface="Amazon Ember" panose="02000000000000000000" pitchFamily="2" charset="0"/>
                        </a:rPr>
                        <a:t/>
                      </a:r>
                      <a:br>
                        <a:rPr lang="en-US" sz="2300" spc="-20" dirty="0">
                          <a:latin typeface="Amazon Ember" panose="02000000000000000000" pitchFamily="2" charset="0"/>
                          <a:ea typeface="Amazon Ember" panose="02000000000000000000" pitchFamily="2" charset="0"/>
                        </a:rPr>
                      </a:br>
                      <a:r>
                        <a:rPr lang="pt-br" sz="2300" spc="-20" dirty="0">
                          <a:latin typeface="Amazon Ember" panose="02000000000000000000" pitchFamily="2" charset="0"/>
                          <a:ea typeface="Amazon Ember" panose="02000000000000000000" pitchFamily="2" charset="0"/>
                        </a:rPr>
                        <a:t>(A1, T3, T3A, T2, M6g, M5, M5a, M5n, M4)</a:t>
                      </a:r>
                      <a:endParaRPr lang="en-US" sz="2300" b="0" spc="-20" dirty="0">
                        <a:solidFill>
                          <a:schemeClr val="bg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nchor="ctr"/>
                </a:tc>
                <a:tc>
                  <a:txBody>
                    <a:bodyPr/>
                    <a:lstStyle/>
                    <a:p>
                      <a:pPr marL="285750" indent="-285750" rtl="0">
                        <a:buFont typeface="Arial" panose="020B0604020202020204" pitchFamily="34" charset="0"/>
                        <a:buChar char="•"/>
                      </a:pPr>
                      <a:r>
                        <a:rPr lang="pt-br" sz="2300" u="none" spc="-20"/>
                        <a:t>Aplicações</a:t>
                      </a:r>
                      <a:r>
                        <a:rPr lang="pt-br" sz="2300" spc="-20"/>
                        <a:t> web e sites de baixo tráfego</a:t>
                      </a:r>
                    </a:p>
                    <a:p>
                      <a:pPr marL="285750" indent="-285750" rtl="0">
                        <a:buFont typeface="Arial" panose="020B0604020202020204" pitchFamily="34" charset="0"/>
                        <a:buChar char="•"/>
                      </a:pPr>
                      <a:r>
                        <a:rPr lang="pt-br" sz="2300" spc="-20"/>
                        <a:t>Bancos de dados de pequeno e </a:t>
                      </a:r>
                      <a:r>
                        <a:rPr lang="pt-br" sz="2300" u="none" spc="-20"/>
                        <a:t>médio</a:t>
                      </a:r>
                      <a:r>
                        <a:rPr lang="pt-br" sz="2300" spc="-20"/>
                        <a:t> porte</a:t>
                      </a:r>
                      <a:endParaRPr lang="en-US" sz="2300" b="0" i="0" spc="-20" dirty="0">
                        <a:latin typeface="+mn-lt"/>
                        <a:ea typeface="Amazon Ember Light" panose="020B0403020204020204" pitchFamily="34" charset="0"/>
                        <a:cs typeface="Amazon Ember Light" panose="020B0403020204020204" pitchFamily="34" charset="0"/>
                      </a:endParaRPr>
                    </a:p>
                  </a:txBody>
                  <a:tcPr marL="126793" marR="126793" marT="73152" marB="73152" anchor="ctr"/>
                </a:tc>
                <a:extLst>
                  <a:ext uri="{0D108BD9-81ED-4DB2-BD59-A6C34878D82A}">
                    <a16:rowId xmlns:a16="http://schemas.microsoft.com/office/drawing/2014/main" val="10001"/>
                  </a:ext>
                </a:extLst>
              </a:tr>
              <a:tr h="914400">
                <a:tc>
                  <a:txBody>
                    <a:bodyPr/>
                    <a:lstStyle/>
                    <a:p>
                      <a:pPr rtl="0"/>
                      <a:r>
                        <a:rPr lang="pt-br" sz="2300" spc="-20" dirty="0">
                          <a:latin typeface="Amazon Ember" panose="02000000000000000000" pitchFamily="2" charset="0"/>
                          <a:ea typeface="Amazon Ember" panose="02000000000000000000" pitchFamily="2" charset="0"/>
                        </a:rPr>
                        <a:t>Otimizada para computação </a:t>
                      </a:r>
                      <a:r>
                        <a:rPr lang="en-US" sz="2300" spc="-20" dirty="0">
                          <a:latin typeface="Amazon Ember" panose="02000000000000000000" pitchFamily="2" charset="0"/>
                          <a:ea typeface="Amazon Ember" panose="02000000000000000000" pitchFamily="2" charset="0"/>
                        </a:rPr>
                        <a:t/>
                      </a:r>
                      <a:br>
                        <a:rPr lang="en-US" sz="2300" spc="-20" dirty="0">
                          <a:latin typeface="Amazon Ember" panose="02000000000000000000" pitchFamily="2" charset="0"/>
                          <a:ea typeface="Amazon Ember" panose="02000000000000000000" pitchFamily="2" charset="0"/>
                        </a:rPr>
                      </a:br>
                      <a:r>
                        <a:rPr lang="pt-br" sz="2300" kern="1200" spc="-20" dirty="0">
                          <a:latin typeface="Amazon Ember" panose="02000000000000000000" pitchFamily="2" charset="0"/>
                          <a:ea typeface="Amazon Ember" panose="02000000000000000000" pitchFamily="2" charset="0"/>
                        </a:rPr>
                        <a:t>(C5, C5n, C4)</a:t>
                      </a:r>
                      <a:endParaRPr lang="en-US" sz="2300" b="0" kern="1200" spc="-20" dirty="0">
                        <a:solidFill>
                          <a:schemeClr val="bg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nchor="ctr"/>
                </a:tc>
                <a:tc>
                  <a:txBody>
                    <a:bodyPr/>
                    <a:lstStyle/>
                    <a:p>
                      <a:pPr marL="285750" indent="-285750" rtl="0">
                        <a:buFont typeface="Arial" panose="020B0604020202020204" pitchFamily="34" charset="0"/>
                        <a:buChar char="•"/>
                      </a:pPr>
                      <a:r>
                        <a:rPr lang="pt-br" sz="2300" spc="-20"/>
                        <a:t>Servidores web</a:t>
                      </a:r>
                      <a:r>
                        <a:rPr lang="pt-br" sz="2300" u="none" spc="-20"/>
                        <a:t> de alta performance</a:t>
                      </a:r>
                    </a:p>
                    <a:p>
                      <a:pPr marL="285750" indent="-285750" rtl="0">
                        <a:buFont typeface="Arial" panose="020B0604020202020204" pitchFamily="34" charset="0"/>
                        <a:buChar char="•"/>
                      </a:pPr>
                      <a:r>
                        <a:rPr lang="pt-br" sz="2300" spc="-20"/>
                        <a:t>Codificação de vídeo</a:t>
                      </a:r>
                      <a:endParaRPr lang="en-US" sz="2300" b="0" i="0" spc="-20" dirty="0">
                        <a:latin typeface="+mn-lt"/>
                        <a:ea typeface="Amazon Ember Light" panose="020B0403020204020204" pitchFamily="34" charset="0"/>
                        <a:cs typeface="Amazon Ember Light" panose="020B0403020204020204" pitchFamily="34" charset="0"/>
                      </a:endParaRPr>
                    </a:p>
                  </a:txBody>
                  <a:tcPr marL="126793" marR="126793" marT="73152" marB="73152" anchor="ctr"/>
                </a:tc>
                <a:extLst>
                  <a:ext uri="{0D108BD9-81ED-4DB2-BD59-A6C34878D82A}">
                    <a16:rowId xmlns:a16="http://schemas.microsoft.com/office/drawing/2014/main" val="10002"/>
                  </a:ext>
                </a:extLst>
              </a:tr>
              <a:tr h="914400">
                <a:tc>
                  <a:txBody>
                    <a:bodyPr/>
                    <a:lstStyle/>
                    <a:p>
                      <a:pPr rtl="0"/>
                      <a:r>
                        <a:rPr lang="pt-br" sz="2300" spc="-20">
                          <a:latin typeface="Amazon Ember" panose="02000000000000000000" pitchFamily="2" charset="0"/>
                          <a:ea typeface="Amazon Ember" panose="02000000000000000000" pitchFamily="2" charset="0"/>
                        </a:rPr>
                        <a:t>Otimizada para memória </a:t>
                      </a:r>
                      <a:r>
                        <a:rPr lang="en-US" sz="2300" spc="-20" baseline="0" dirty="0">
                          <a:latin typeface="Amazon Ember" panose="02000000000000000000" pitchFamily="2" charset="0"/>
                          <a:ea typeface="Amazon Ember" panose="02000000000000000000" pitchFamily="2" charset="0"/>
                        </a:rPr>
                        <a:t/>
                      </a:r>
                      <a:br>
                        <a:rPr lang="en-US" sz="2300" spc="-20" baseline="0" dirty="0">
                          <a:latin typeface="Amazon Ember" panose="02000000000000000000" pitchFamily="2" charset="0"/>
                          <a:ea typeface="Amazon Ember" panose="02000000000000000000" pitchFamily="2" charset="0"/>
                        </a:rPr>
                      </a:br>
                      <a:r>
                        <a:rPr lang="pt-br" sz="2300" kern="1200" spc="-20">
                          <a:latin typeface="Amazon Ember" panose="02000000000000000000" pitchFamily="2" charset="0"/>
                          <a:ea typeface="Amazon Ember" panose="02000000000000000000" pitchFamily="2" charset="0"/>
                        </a:rPr>
                        <a:t>(R5, R5a, R5n, R4, X1e, X1, High Memory, z1d)</a:t>
                      </a:r>
                      <a:endParaRPr lang="en-US" sz="2300" b="0" kern="1200" spc="-20" dirty="0">
                        <a:solidFill>
                          <a:schemeClr val="bg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nchor="ctr"/>
                </a:tc>
                <a:tc>
                  <a:txBody>
                    <a:bodyPr/>
                    <a:lstStyle/>
                    <a:p>
                      <a:pPr marL="285750" indent="-285750" rtl="0">
                        <a:buFont typeface="Arial" panose="020B0604020202020204" pitchFamily="34" charset="0"/>
                        <a:buChar char="•"/>
                      </a:pPr>
                      <a:r>
                        <a:rPr lang="pt-br" sz="2300" spc="-20" dirty="0"/>
                        <a:t>Bancos de dados</a:t>
                      </a:r>
                      <a:r>
                        <a:rPr lang="pt-br" sz="2300" u="none" spc="-20" dirty="0"/>
                        <a:t> de alta performance</a:t>
                      </a:r>
                    </a:p>
                    <a:p>
                      <a:pPr marL="285750" indent="-285750" rtl="0">
                        <a:buFont typeface="Arial" panose="020B0604020202020204" pitchFamily="34" charset="0"/>
                        <a:buChar char="•"/>
                      </a:pPr>
                      <a:r>
                        <a:rPr lang="pt-br" sz="2300" spc="-20" dirty="0"/>
                        <a:t>Caches de memória distribuída</a:t>
                      </a:r>
                      <a:endParaRPr lang="pt-BR" sz="2300" b="0" i="0" spc="-20" dirty="0">
                        <a:latin typeface="+mn-lt"/>
                        <a:ea typeface="Amazon Ember Light" panose="020B0403020204020204" pitchFamily="34" charset="0"/>
                        <a:cs typeface="Amazon Ember Light" panose="020B0403020204020204" pitchFamily="34" charset="0"/>
                      </a:endParaRPr>
                    </a:p>
                  </a:txBody>
                  <a:tcPr marL="126793" marR="126793" marT="73152" marB="73152" anchor="ctr"/>
                </a:tc>
                <a:extLst>
                  <a:ext uri="{0D108BD9-81ED-4DB2-BD59-A6C34878D82A}">
                    <a16:rowId xmlns:a16="http://schemas.microsoft.com/office/drawing/2014/main" val="10003"/>
                  </a:ext>
                </a:extLst>
              </a:tr>
              <a:tr h="914400">
                <a:tc>
                  <a:txBody>
                    <a:bodyPr/>
                    <a:lstStyle/>
                    <a:p>
                      <a:pPr rtl="0"/>
                      <a:r>
                        <a:rPr lang="pt-br" sz="2300" spc="-20">
                          <a:latin typeface="Amazon Ember" panose="02000000000000000000" pitchFamily="2" charset="0"/>
                          <a:ea typeface="Amazon Ember" panose="02000000000000000000" pitchFamily="2" charset="0"/>
                        </a:rPr>
                        <a:t>Armazenamento otimizado </a:t>
                      </a:r>
                      <a:r>
                        <a:rPr lang="pt-br" sz="2300" kern="1200" spc="-20">
                          <a:latin typeface="Amazon Ember" panose="02000000000000000000" pitchFamily="2" charset="0"/>
                          <a:ea typeface="Amazon Ember" panose="02000000000000000000" pitchFamily="2" charset="0"/>
                        </a:rPr>
                        <a:t>(I3, I3en, D2, H1)</a:t>
                      </a:r>
                      <a:endParaRPr lang="en-US" sz="2300" b="0" kern="1200" spc="-20" dirty="0">
                        <a:solidFill>
                          <a:schemeClr val="bg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nchor="ctr"/>
                </a:tc>
                <a:tc>
                  <a:txBody>
                    <a:bodyPr/>
                    <a:lstStyle/>
                    <a:p>
                      <a:pPr marL="285750" indent="-285750" rtl="0">
                        <a:buFont typeface="Arial" panose="020B0604020202020204" pitchFamily="34" charset="0"/>
                        <a:buChar char="•"/>
                      </a:pPr>
                      <a:r>
                        <a:rPr lang="pt-br" sz="2300" spc="-20" dirty="0"/>
                        <a:t>Data </a:t>
                      </a:r>
                      <a:r>
                        <a:rPr lang="pt-br" sz="2300" spc="-20" dirty="0" err="1"/>
                        <a:t>Warehousing</a:t>
                      </a:r>
                      <a:endParaRPr lang="pt-br" sz="2300" spc="-20" dirty="0"/>
                    </a:p>
                    <a:p>
                      <a:pPr marL="285750" indent="-285750" rtl="0">
                        <a:buFont typeface="Arial" panose="020B0604020202020204" pitchFamily="34" charset="0"/>
                        <a:buChar char="•"/>
                      </a:pPr>
                      <a:r>
                        <a:rPr lang="pt-br" sz="2300" u="none" spc="-20" dirty="0"/>
                        <a:t>Aplicações</a:t>
                      </a:r>
                      <a:r>
                        <a:rPr lang="pt-br" sz="2300" spc="-20" dirty="0"/>
                        <a:t> de log ou processamento de dados</a:t>
                      </a:r>
                      <a:endParaRPr lang="en-US" sz="2300" b="0" i="0" u="none" spc="-20" dirty="0">
                        <a:solidFill>
                          <a:srgbClr val="000000"/>
                        </a:solidFill>
                        <a:latin typeface="+mn-lt"/>
                        <a:ea typeface="Amazon Ember Light" panose="020B0403020204020204" pitchFamily="34" charset="0"/>
                        <a:cs typeface="Amazon Ember Light" panose="020B0403020204020204" pitchFamily="34" charset="0"/>
                      </a:endParaRPr>
                    </a:p>
                  </a:txBody>
                  <a:tcPr marL="126793" marR="126793" marT="73152" marB="73152" anchor="ctr"/>
                </a:tc>
                <a:extLst>
                  <a:ext uri="{0D108BD9-81ED-4DB2-BD59-A6C34878D82A}">
                    <a16:rowId xmlns:a16="http://schemas.microsoft.com/office/drawing/2014/main" val="10004"/>
                  </a:ext>
                </a:extLst>
              </a:tr>
              <a:tr h="914400">
                <a:tc>
                  <a:txBody>
                    <a:bodyPr/>
                    <a:lstStyle/>
                    <a:p>
                      <a:pPr rtl="0"/>
                      <a:r>
                        <a:rPr lang="pt-br" sz="2300" spc="-20">
                          <a:latin typeface="Amazon Ember" panose="02000000000000000000" pitchFamily="2" charset="0"/>
                          <a:ea typeface="Amazon Ember" panose="02000000000000000000" pitchFamily="2" charset="0"/>
                        </a:rPr>
                        <a:t>Computação acelerada </a:t>
                      </a:r>
                      <a:r>
                        <a:rPr lang="en-US" sz="2300" spc="-20" dirty="0">
                          <a:latin typeface="Amazon Ember" panose="02000000000000000000" pitchFamily="2" charset="0"/>
                          <a:ea typeface="Amazon Ember" panose="02000000000000000000" pitchFamily="2" charset="0"/>
                        </a:rPr>
                        <a:t/>
                      </a:r>
                      <a:br>
                        <a:rPr lang="en-US" sz="2300" spc="-20" dirty="0">
                          <a:latin typeface="Amazon Ember" panose="02000000000000000000" pitchFamily="2" charset="0"/>
                          <a:ea typeface="Amazon Ember" panose="02000000000000000000" pitchFamily="2" charset="0"/>
                        </a:rPr>
                      </a:br>
                      <a:r>
                        <a:rPr lang="pt-br" sz="2300" kern="1200" spc="-20">
                          <a:latin typeface="Amazon Ember" panose="02000000000000000000" pitchFamily="2" charset="0"/>
                          <a:ea typeface="Amazon Ember" panose="02000000000000000000" pitchFamily="2" charset="0"/>
                        </a:rPr>
                        <a:t>(P3, P2, Inf1, G4, G3, F1)</a:t>
                      </a:r>
                      <a:endParaRPr lang="en-US" sz="2300" b="0" kern="1200" spc="-20" dirty="0">
                        <a:solidFill>
                          <a:schemeClr val="bg1"/>
                        </a:solidFill>
                        <a:latin typeface="Amazon Ember" panose="02000000000000000000" pitchFamily="2" charset="0"/>
                        <a:ea typeface="Amazon Ember" panose="02000000000000000000" pitchFamily="2" charset="0"/>
                        <a:cs typeface="Amazon Ember" panose="020B0603020204020204" pitchFamily="34" charset="0"/>
                      </a:endParaRPr>
                    </a:p>
                  </a:txBody>
                  <a:tcPr marL="126793" marR="126793" marT="73152" marB="73152" anchor="ctr"/>
                </a:tc>
                <a:tc>
                  <a:txBody>
                    <a:bodyPr/>
                    <a:lstStyle/>
                    <a:p>
                      <a:pPr marL="285750" indent="-285750" rtl="0">
                        <a:buFont typeface="Arial" panose="020B0604020202020204" pitchFamily="34" charset="0"/>
                        <a:buChar char="•"/>
                      </a:pPr>
                      <a:r>
                        <a:rPr lang="pt-br" sz="2300" spc="-20" dirty="0"/>
                        <a:t>Visualizações 3D</a:t>
                      </a:r>
                    </a:p>
                    <a:p>
                      <a:pPr marL="285750" indent="-285750" rtl="0">
                        <a:buFont typeface="Arial" panose="020B0604020202020204" pitchFamily="34" charset="0"/>
                        <a:buChar char="•"/>
                      </a:pPr>
                      <a:r>
                        <a:rPr lang="pt-br" sz="2300" u="none" spc="-20" dirty="0" err="1"/>
                        <a:t>Machine</a:t>
                      </a:r>
                      <a:r>
                        <a:rPr lang="pt-br" sz="2300" u="none" spc="-20" dirty="0"/>
                        <a:t> </a:t>
                      </a:r>
                      <a:r>
                        <a:rPr lang="pt-br" sz="2300" u="none" spc="-20" dirty="0" err="1"/>
                        <a:t>learning</a:t>
                      </a:r>
                      <a:endParaRPr lang="en-US" sz="2300" b="0" i="0" u="none" spc="-20" dirty="0">
                        <a:solidFill>
                          <a:srgbClr val="000000"/>
                        </a:solidFill>
                        <a:latin typeface="+mn-lt"/>
                        <a:ea typeface="Amazon Ember Light" panose="020B0403020204020204" pitchFamily="34" charset="0"/>
                        <a:cs typeface="Amazon Ember Light" panose="020B0403020204020204" pitchFamily="34" charset="0"/>
                      </a:endParaRPr>
                    </a:p>
                  </a:txBody>
                  <a:tcPr marL="126793" marR="126793" marT="73152" marB="7315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3614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Definição de preço do Amazon EC2</a:t>
            </a:r>
          </a:p>
        </p:txBody>
      </p:sp>
      <p:sp>
        <p:nvSpPr>
          <p:cNvPr id="13" name="Rounded Rectangle 12"/>
          <p:cNvSpPr/>
          <p:nvPr/>
        </p:nvSpPr>
        <p:spPr>
          <a:xfrm>
            <a:off x="2068826" y="2909354"/>
            <a:ext cx="3157330" cy="2514817"/>
          </a:xfrm>
          <a:prstGeom prst="roundRect">
            <a:avLst>
              <a:gd name="adj" fmla="val 0"/>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pt-br" sz="2400">
                <a:latin typeface="Amazon Ember" panose="02000000000000000000" pitchFamily="2" charset="0"/>
                <a:ea typeface="Amazon Ember" panose="02000000000000000000" pitchFamily="2" charset="0"/>
                <a:cs typeface="Amazon Ember Light" panose="020B0403020204020204" pitchFamily="34" charset="0"/>
              </a:rPr>
              <a:t>Sob demanda</a:t>
            </a:r>
          </a:p>
        </p:txBody>
      </p:sp>
      <p:sp>
        <p:nvSpPr>
          <p:cNvPr id="14" name="Rounded Rectangle 13"/>
          <p:cNvSpPr/>
          <p:nvPr/>
        </p:nvSpPr>
        <p:spPr>
          <a:xfrm>
            <a:off x="5546630" y="2909354"/>
            <a:ext cx="3157330" cy="2514817"/>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pt-br" sz="2400">
                <a:latin typeface="Amazon Ember" panose="02000000000000000000" pitchFamily="2" charset="0"/>
                <a:ea typeface="Amazon Ember" panose="02000000000000000000" pitchFamily="2" charset="0"/>
                <a:cs typeface="Amazon Ember Light" panose="020B0403020204020204" pitchFamily="34" charset="0"/>
              </a:rPr>
              <a:t>Instâncias reservadas</a:t>
            </a:r>
          </a:p>
        </p:txBody>
      </p:sp>
      <p:sp>
        <p:nvSpPr>
          <p:cNvPr id="15" name="Rounded Rectangle 14"/>
          <p:cNvSpPr/>
          <p:nvPr/>
        </p:nvSpPr>
        <p:spPr>
          <a:xfrm>
            <a:off x="9024435" y="2909354"/>
            <a:ext cx="3157330" cy="2514817"/>
          </a:xfrm>
          <a:prstGeom prst="roundRect">
            <a:avLst>
              <a:gd name="adj" fmla="val 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pt-br" sz="2400">
                <a:latin typeface="Amazon Ember" panose="02000000000000000000" pitchFamily="2" charset="0"/>
                <a:ea typeface="Amazon Ember" panose="02000000000000000000" pitchFamily="2" charset="0"/>
                <a:cs typeface="Amazon Ember Light" panose="020B0403020204020204" pitchFamily="34" charset="0"/>
              </a:rPr>
              <a:t>Instâncias spot</a:t>
            </a:r>
          </a:p>
        </p:txBody>
      </p:sp>
      <p:sp>
        <p:nvSpPr>
          <p:cNvPr id="17" name="TextBox 59"/>
          <p:cNvSpPr txBox="1"/>
          <p:nvPr/>
        </p:nvSpPr>
        <p:spPr>
          <a:xfrm>
            <a:off x="1846737" y="6237819"/>
            <a:ext cx="10396757" cy="12667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8596" indent="-548596" rtl="0">
              <a:lnSpc>
                <a:spcPct val="90000"/>
              </a:lnSpc>
              <a:spcBef>
                <a:spcPts val="1200"/>
              </a:spcBef>
              <a:spcAft>
                <a:spcPts val="720"/>
              </a:spcAft>
              <a:buFont typeface="Arial" panose="020B0604020202020204" pitchFamily="34" charset="0"/>
              <a:buChar char="•"/>
            </a:pPr>
            <a:r>
              <a:rPr lang="pt-br" sz="3360">
                <a:latin typeface="Amazon Ember Light" charset="0"/>
                <a:ea typeface="Amazon Ember Light" charset="0"/>
                <a:cs typeface="Amazon Ember Light" charset="0"/>
              </a:rPr>
              <a:t>Faturamento por segundo (somente Amazon Linux e Ubuntu</a:t>
            </a:r>
            <a:r>
              <a:rPr lang="pt-br" sz="3360">
                <a:solidFill>
                  <a:srgbClr val="000000"/>
                </a:solidFill>
                <a:latin typeface="Amazon Ember Light" charset="0"/>
                <a:ea typeface="Amazon Ember Light" charset="0"/>
                <a:cs typeface="Amazon Ember Light" charset="0"/>
              </a:rPr>
              <a:t>)</a:t>
            </a:r>
          </a:p>
          <a:p>
            <a:pPr marL="548596" indent="-548596" rtl="0">
              <a:lnSpc>
                <a:spcPct val="90000"/>
              </a:lnSpc>
              <a:spcBef>
                <a:spcPts val="1200"/>
              </a:spcBef>
              <a:spcAft>
                <a:spcPts val="720"/>
              </a:spcAft>
              <a:buFont typeface="Arial" panose="020B0604020202020204" pitchFamily="34" charset="0"/>
              <a:buChar char="•"/>
            </a:pPr>
            <a:r>
              <a:rPr lang="pt-br" sz="3360">
                <a:latin typeface="Amazon Ember Light" charset="0"/>
                <a:ea typeface="Amazon Ember Light" charset="0"/>
                <a:cs typeface="Amazon Ember Light" charset="0"/>
              </a:rPr>
              <a:t>Faturamento por hora (todos os outros SOs) </a:t>
            </a:r>
          </a:p>
        </p:txBody>
      </p:sp>
    </p:spTree>
    <p:custDataLst>
      <p:tags r:id="rId1"/>
    </p:custDataLst>
    <p:extLst>
      <p:ext uri="{BB962C8B-B14F-4D97-AF65-F5344CB8AC3E}">
        <p14:creationId xmlns:p14="http://schemas.microsoft.com/office/powerpoint/2010/main" val="3616100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Serviços de computação da AWS</a:t>
            </a:r>
          </a:p>
        </p:txBody>
      </p:sp>
      <p:sp>
        <p:nvSpPr>
          <p:cNvPr id="14" name="Rectangle 13"/>
          <p:cNvSpPr/>
          <p:nvPr/>
        </p:nvSpPr>
        <p:spPr>
          <a:xfrm>
            <a:off x="5548496" y="2884746"/>
            <a:ext cx="3373727" cy="3734027"/>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sp>
        <p:nvSpPr>
          <p:cNvPr id="17" name="TextBox 16"/>
          <p:cNvSpPr txBox="1"/>
          <p:nvPr/>
        </p:nvSpPr>
        <p:spPr>
          <a:xfrm>
            <a:off x="998934" y="5054681"/>
            <a:ext cx="2347687" cy="509349"/>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Amazon EC2</a:t>
            </a:r>
          </a:p>
        </p:txBody>
      </p:sp>
      <p:pic>
        <p:nvPicPr>
          <p:cNvPr id="18" name="Graphic 6">
            <a:extLst>
              <a:ext uri="{FF2B5EF4-FFF2-40B4-BE49-F238E27FC236}">
                <a16:creationId xmlns:a16="http://schemas.microsoft.com/office/drawing/2014/main" id="{D8AF6CFD-7182-AE41-BE56-CA8D81C11633}"/>
              </a:ext>
            </a:extLst>
          </p:cNvPr>
          <p:cNvPicPr>
            <a:picLocks noChangeAspect="1"/>
          </p:cNvPicPr>
          <p:nvPr/>
        </p:nvPicPr>
        <p:blipFill>
          <a:blip r:embed="rId4"/>
          <a:stretch>
            <a:fillRect/>
          </a:stretch>
        </p:blipFill>
        <p:spPr>
          <a:xfrm>
            <a:off x="1601277" y="3801145"/>
            <a:ext cx="1143000" cy="1143000"/>
          </a:xfrm>
          <a:prstGeom prst="rect">
            <a:avLst/>
          </a:prstGeom>
        </p:spPr>
      </p:pic>
      <p:sp>
        <p:nvSpPr>
          <p:cNvPr id="21" name="TextBox 20">
            <a:extLst>
              <a:ext uri="{FF2B5EF4-FFF2-40B4-BE49-F238E27FC236}">
                <a16:creationId xmlns:a16="http://schemas.microsoft.com/office/drawing/2014/main" id="{CBB19FC6-DF8F-F94A-8008-8DD9CB9EBEAD}"/>
              </a:ext>
            </a:extLst>
          </p:cNvPr>
          <p:cNvSpPr txBox="1"/>
          <p:nvPr/>
        </p:nvSpPr>
        <p:spPr>
          <a:xfrm>
            <a:off x="6084408" y="5054681"/>
            <a:ext cx="2301904" cy="954107"/>
          </a:xfrm>
          <a:prstGeom prst="rect">
            <a:avLst/>
          </a:prstGeom>
          <a:noFill/>
        </p:spPr>
        <p:txBody>
          <a:bodyPr wrap="square" rtlCol="0">
            <a:spAutoFit/>
          </a:bodyPr>
          <a:lstStyle/>
          <a:p>
            <a:pPr algn="ctr" rtl="0"/>
            <a:r>
              <a:rPr lang="pt-br" sz="2800">
                <a:latin typeface="Amazon Ember" panose="02000000000000000000" pitchFamily="2" charset="0"/>
                <a:ea typeface="Amazon Ember" panose="02000000000000000000" pitchFamily="2" charset="0"/>
              </a:rPr>
              <a:t>Elastic Load Balancing</a:t>
            </a:r>
          </a:p>
        </p:txBody>
      </p:sp>
      <p:pic>
        <p:nvPicPr>
          <p:cNvPr id="29"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6744325" y="3801145"/>
            <a:ext cx="1143000" cy="1143000"/>
          </a:xfrm>
          <a:prstGeom prst="rect">
            <a:avLst/>
          </a:prstGeom>
        </p:spPr>
      </p:pic>
      <p:sp>
        <p:nvSpPr>
          <p:cNvPr id="30" name="TextBox 29">
            <a:extLst>
              <a:ext uri="{FF2B5EF4-FFF2-40B4-BE49-F238E27FC236}">
                <a16:creationId xmlns:a16="http://schemas.microsoft.com/office/drawing/2014/main" id="{7A7A1F5D-0DB6-F14A-A9E7-B9B2EAE4B904}"/>
              </a:ext>
            </a:extLst>
          </p:cNvPr>
          <p:cNvSpPr txBox="1"/>
          <p:nvPr/>
        </p:nvSpPr>
        <p:spPr>
          <a:xfrm>
            <a:off x="11053684" y="5054681"/>
            <a:ext cx="2577782" cy="954107"/>
          </a:xfrm>
          <a:prstGeom prst="rect">
            <a:avLst/>
          </a:prstGeom>
          <a:noFill/>
        </p:spPr>
        <p:txBody>
          <a:bodyPr wrap="square" rtlCol="0">
            <a:spAutoFit/>
          </a:bodyPr>
          <a:lstStyle/>
          <a:p>
            <a:pPr algn="ctr" rtl="0"/>
            <a:r>
              <a:rPr lang="pt-br" sz="2800">
                <a:latin typeface="Amazon Ember" panose="02000000000000000000" pitchFamily="2" charset="0"/>
                <a:ea typeface="Amazon Ember" panose="02000000000000000000" pitchFamily="2" charset="0"/>
              </a:rPr>
              <a:t>Auto Scaling do Amazon EC2</a:t>
            </a:r>
          </a:p>
        </p:txBody>
      </p:sp>
      <p:pic>
        <p:nvPicPr>
          <p:cNvPr id="31" name="Graphic 63">
            <a:extLst>
              <a:ext uri="{FF2B5EF4-FFF2-40B4-BE49-F238E27FC236}">
                <a16:creationId xmlns:a16="http://schemas.microsoft.com/office/drawing/2014/main" id="{18688CAE-2AF9-5C4F-9594-F951A5D15B6B}"/>
              </a:ext>
            </a:extLst>
          </p:cNvPr>
          <p:cNvPicPr>
            <a:picLocks noChangeAspect="1"/>
          </p:cNvPicPr>
          <p:nvPr/>
        </p:nvPicPr>
        <p:blipFill>
          <a:blip r:embed="rId6"/>
          <a:stretch>
            <a:fillRect/>
          </a:stretch>
        </p:blipFill>
        <p:spPr>
          <a:xfrm>
            <a:off x="11781323" y="3801145"/>
            <a:ext cx="1143000" cy="1143000"/>
          </a:xfrm>
          <a:prstGeom prst="rect">
            <a:avLst/>
          </a:prstGeom>
        </p:spPr>
      </p:pic>
    </p:spTree>
    <p:custDataLst>
      <p:tags r:id="rId1"/>
    </p:custDataLst>
    <p:extLst>
      <p:ext uri="{BB962C8B-B14F-4D97-AF65-F5344CB8AC3E}">
        <p14:creationId xmlns:p14="http://schemas.microsoft.com/office/powerpoint/2010/main" val="234837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rtl="0"/>
            <a:r>
              <a:rPr lang="pt-br" sz="4000"/>
              <a:t>Elastic Load Balancing</a:t>
            </a:r>
          </a:p>
        </p:txBody>
      </p:sp>
      <p:sp>
        <p:nvSpPr>
          <p:cNvPr id="4" name="Content Placeholder 3"/>
          <p:cNvSpPr>
            <a:spLocks noGrp="1"/>
          </p:cNvSpPr>
          <p:nvPr>
            <p:ph idx="1"/>
          </p:nvPr>
        </p:nvSpPr>
        <p:spPr>
          <a:xfrm>
            <a:off x="502920" y="1833810"/>
            <a:ext cx="5575440" cy="5578546"/>
          </a:xfrm>
        </p:spPr>
        <p:txBody>
          <a:bodyPr rtlCol="0"/>
          <a:lstStyle/>
          <a:p>
            <a:pPr marL="548596" indent="-548596" rtl="0">
              <a:spcAft>
                <a:spcPts val="720"/>
              </a:spcAft>
            </a:pPr>
            <a:r>
              <a:rPr lang="pt-br" sz="2400" dirty="0"/>
              <a:t>Distribui o tráfego entre várias instâncias do </a:t>
            </a:r>
            <a:r>
              <a:rPr lang="pt-br" sz="2400" dirty="0" err="1"/>
              <a:t>Amazon</a:t>
            </a:r>
            <a:r>
              <a:rPr lang="pt-br" sz="2400" dirty="0"/>
              <a:t> EC2 em várias zonas de disponibilidade.</a:t>
            </a:r>
          </a:p>
          <a:p>
            <a:pPr marL="548596" indent="-548596" rtl="0">
              <a:spcAft>
                <a:spcPts val="720"/>
              </a:spcAft>
            </a:pPr>
            <a:r>
              <a:rPr lang="pt-br" sz="2400" dirty="0">
                <a:sym typeface="Chalkduster" charset="0"/>
              </a:rPr>
              <a:t>Oferece suporte a verificações de integridade de instâncias do </a:t>
            </a:r>
            <a:r>
              <a:rPr lang="pt-br" sz="2400" dirty="0" err="1">
                <a:sym typeface="Chalkduster" charset="0"/>
              </a:rPr>
              <a:t>Amazon</a:t>
            </a:r>
            <a:r>
              <a:rPr lang="pt-br" sz="2400" dirty="0">
                <a:sym typeface="Chalkduster" charset="0"/>
              </a:rPr>
              <a:t> EC2.</a:t>
            </a:r>
          </a:p>
          <a:p>
            <a:pPr marL="548596" indent="-548596" rtl="0">
              <a:spcAft>
                <a:spcPts val="720"/>
              </a:spcAft>
            </a:pPr>
            <a:r>
              <a:rPr lang="pt-br" sz="2400" dirty="0">
                <a:sym typeface="Chalkduster" charset="0"/>
              </a:rPr>
              <a:t>Oferece suporte ao roteamento e ao balanceamento de carga de tráfego para instâncias do EC2.</a:t>
            </a:r>
          </a:p>
          <a:p>
            <a:pPr marL="1097192" lvl="1" indent="-548596" rtl="0">
              <a:spcAft>
                <a:spcPts val="720"/>
              </a:spcAft>
            </a:pPr>
            <a:r>
              <a:rPr lang="pt-br" sz="2400" dirty="0">
                <a:sym typeface="Chalkduster" charset="0"/>
              </a:rPr>
              <a:t>HTTP, HTTPS, SSL, e TCP</a:t>
            </a:r>
            <a:endParaRPr lang="en-US" sz="2400" dirty="0"/>
          </a:p>
        </p:txBody>
      </p:sp>
      <p:sp>
        <p:nvSpPr>
          <p:cNvPr id="23" name="Rectangle 22">
            <a:extLst>
              <a:ext uri="{FF2B5EF4-FFF2-40B4-BE49-F238E27FC236}">
                <a16:creationId xmlns:a16="http://schemas.microsoft.com/office/drawing/2014/main" id="{CE7F7081-419C-2E4F-A999-2923C4338FC0}"/>
              </a:ext>
            </a:extLst>
          </p:cNvPr>
          <p:cNvSpPr/>
          <p:nvPr/>
        </p:nvSpPr>
        <p:spPr>
          <a:xfrm>
            <a:off x="6673918" y="1668269"/>
            <a:ext cx="7087802" cy="48468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24"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6673918" y="1668269"/>
            <a:ext cx="330200" cy="330200"/>
          </a:xfrm>
          <a:prstGeom prst="rect">
            <a:avLst/>
          </a:prstGeom>
        </p:spPr>
      </p:pic>
      <p:sp>
        <p:nvSpPr>
          <p:cNvPr id="25" name="Rectangle 24">
            <a:extLst>
              <a:ext uri="{FF2B5EF4-FFF2-40B4-BE49-F238E27FC236}">
                <a16:creationId xmlns:a16="http://schemas.microsoft.com/office/drawing/2014/main" id="{92A0ABFB-D447-D349-9C47-3EE861DD0794}"/>
              </a:ext>
            </a:extLst>
          </p:cNvPr>
          <p:cNvSpPr/>
          <p:nvPr/>
        </p:nvSpPr>
        <p:spPr>
          <a:xfrm>
            <a:off x="6892290" y="3322451"/>
            <a:ext cx="6663689" cy="3074595"/>
          </a:xfrm>
          <a:prstGeom prst="rect">
            <a:avLst/>
          </a:prstGeom>
          <a:noFill/>
          <a:ln w="12700">
            <a:solidFill>
              <a:srgbClr val="2488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248814"/>
                </a:solidFill>
              </a:rPr>
              <a:t> Nuvem privada virtual</a:t>
            </a:r>
          </a:p>
        </p:txBody>
      </p:sp>
      <p:pic>
        <p:nvPicPr>
          <p:cNvPr id="26" name="Graphic 66">
            <a:extLst>
              <a:ext uri="{FF2B5EF4-FFF2-40B4-BE49-F238E27FC236}">
                <a16:creationId xmlns:a16="http://schemas.microsoft.com/office/drawing/2014/main" id="{811370A0-DDEF-2649-86F1-55809DBD16DB}"/>
              </a:ext>
            </a:extLst>
          </p:cNvPr>
          <p:cNvPicPr>
            <a:picLocks noChangeAspect="1"/>
          </p:cNvPicPr>
          <p:nvPr/>
        </p:nvPicPr>
        <p:blipFill>
          <a:blip r:embed="rId5"/>
          <a:stretch>
            <a:fillRect/>
          </a:stretch>
        </p:blipFill>
        <p:spPr>
          <a:xfrm>
            <a:off x="6899135" y="3333403"/>
            <a:ext cx="330200" cy="330200"/>
          </a:xfrm>
          <a:prstGeom prst="rect">
            <a:avLst/>
          </a:prstGeom>
        </p:spPr>
      </p:pic>
      <p:sp>
        <p:nvSpPr>
          <p:cNvPr id="27" name="Rectangle 26">
            <a:extLst>
              <a:ext uri="{FF2B5EF4-FFF2-40B4-BE49-F238E27FC236}">
                <a16:creationId xmlns:a16="http://schemas.microsoft.com/office/drawing/2014/main" id="{8A8E5628-3DB8-8443-993C-DAC40FACF5C7}"/>
              </a:ext>
            </a:extLst>
          </p:cNvPr>
          <p:cNvSpPr/>
          <p:nvPr/>
        </p:nvSpPr>
        <p:spPr>
          <a:xfrm>
            <a:off x="7350464" y="2914650"/>
            <a:ext cx="2372156" cy="3246120"/>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500" dirty="0">
                <a:solidFill>
                  <a:srgbClr val="147EBA"/>
                </a:solidFill>
              </a:rPr>
              <a:t>Zona de disponibilidade 1</a:t>
            </a:r>
          </a:p>
        </p:txBody>
      </p:sp>
      <p:sp>
        <p:nvSpPr>
          <p:cNvPr id="28" name="Rectangle 27">
            <a:extLst>
              <a:ext uri="{FF2B5EF4-FFF2-40B4-BE49-F238E27FC236}">
                <a16:creationId xmlns:a16="http://schemas.microsoft.com/office/drawing/2014/main" id="{E959DDED-EEA3-8B4A-B8C7-9F30DBD0BA10}"/>
              </a:ext>
            </a:extLst>
          </p:cNvPr>
          <p:cNvSpPr/>
          <p:nvPr/>
        </p:nvSpPr>
        <p:spPr>
          <a:xfrm>
            <a:off x="11104533" y="2914650"/>
            <a:ext cx="2348228" cy="3246120"/>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500" dirty="0">
                <a:solidFill>
                  <a:srgbClr val="147EBA"/>
                </a:solidFill>
              </a:rPr>
              <a:t>Zona de disponibilidade 2</a:t>
            </a:r>
          </a:p>
        </p:txBody>
      </p:sp>
      <p:grpSp>
        <p:nvGrpSpPr>
          <p:cNvPr id="18" name="Group 17"/>
          <p:cNvGrpSpPr/>
          <p:nvPr/>
        </p:nvGrpSpPr>
        <p:grpSpPr>
          <a:xfrm>
            <a:off x="9270213" y="1755133"/>
            <a:ext cx="2301904" cy="1137953"/>
            <a:chOff x="9270213" y="1767196"/>
            <a:chExt cx="2301904" cy="1137953"/>
          </a:xfrm>
        </p:grpSpPr>
        <p:sp>
          <p:nvSpPr>
            <p:cNvPr id="31" name="TextBox 30">
              <a:extLst>
                <a:ext uri="{FF2B5EF4-FFF2-40B4-BE49-F238E27FC236}">
                  <a16:creationId xmlns:a16="http://schemas.microsoft.com/office/drawing/2014/main" id="{CBB19FC6-DF8F-F94A-8008-8DD9CB9EBEAD}"/>
                </a:ext>
              </a:extLst>
            </p:cNvPr>
            <p:cNvSpPr txBox="1"/>
            <p:nvPr/>
          </p:nvSpPr>
          <p:spPr>
            <a:xfrm>
              <a:off x="9270213" y="2566595"/>
              <a:ext cx="2301904" cy="338554"/>
            </a:xfrm>
            <a:prstGeom prst="rect">
              <a:avLst/>
            </a:prstGeom>
            <a:noFill/>
          </p:spPr>
          <p:txBody>
            <a:bodyPr wrap="square" rtlCol="0">
              <a:spAutoFit/>
            </a:bodyPr>
            <a:lstStyle/>
            <a:p>
              <a:pPr algn="ctr" rtl="0"/>
              <a:r>
                <a:rPr lang="pt-br" sz="1600"/>
                <a:t>Elastic Load Balancing</a:t>
              </a:r>
            </a:p>
          </p:txBody>
        </p:sp>
        <p:pic>
          <p:nvPicPr>
            <p:cNvPr id="32" name="Graphic 14">
              <a:extLst>
                <a:ext uri="{FF2B5EF4-FFF2-40B4-BE49-F238E27FC236}">
                  <a16:creationId xmlns:a16="http://schemas.microsoft.com/office/drawing/2014/main" id="{CFE2361D-4F38-994A-AC90-2E5C38FC1154}"/>
                </a:ext>
              </a:extLst>
            </p:cNvPr>
            <p:cNvPicPr>
              <a:picLocks noChangeAspect="1"/>
            </p:cNvPicPr>
            <p:nvPr/>
          </p:nvPicPr>
          <p:blipFill>
            <a:blip r:embed="rId6"/>
            <a:stretch>
              <a:fillRect/>
            </a:stretch>
          </p:blipFill>
          <p:spPr>
            <a:xfrm>
              <a:off x="10065565" y="1767196"/>
              <a:ext cx="711200" cy="711200"/>
            </a:xfrm>
            <a:prstGeom prst="rect">
              <a:avLst/>
            </a:prstGeom>
          </p:spPr>
        </p:pic>
      </p:grpSp>
      <p:grpSp>
        <p:nvGrpSpPr>
          <p:cNvPr id="20" name="Group 19"/>
          <p:cNvGrpSpPr/>
          <p:nvPr/>
        </p:nvGrpSpPr>
        <p:grpSpPr>
          <a:xfrm>
            <a:off x="7343425" y="4379220"/>
            <a:ext cx="1513305" cy="783963"/>
            <a:chOff x="7343425" y="4382724"/>
            <a:chExt cx="1513305" cy="783963"/>
          </a:xfrm>
        </p:grpSpPr>
        <p:pic>
          <p:nvPicPr>
            <p:cNvPr id="33"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34" name="TextBox 33">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sp>
        <p:nvSpPr>
          <p:cNvPr id="35" name="Freeform 34">
            <a:extLst>
              <a:ext uri="{FF2B5EF4-FFF2-40B4-BE49-F238E27FC236}">
                <a16:creationId xmlns:a16="http://schemas.microsoft.com/office/drawing/2014/main" id="{F7FC2204-86B2-4546-A60E-E4BA115C2203}"/>
              </a:ext>
            </a:extLst>
          </p:cNvPr>
          <p:cNvSpPr/>
          <p:nvPr/>
        </p:nvSpPr>
        <p:spPr>
          <a:xfrm flipH="1" flipV="1">
            <a:off x="10428535" y="2893085"/>
            <a:ext cx="983689" cy="230116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6" name="Freeform 35">
            <a:extLst>
              <a:ext uri="{FF2B5EF4-FFF2-40B4-BE49-F238E27FC236}">
                <a16:creationId xmlns:a16="http://schemas.microsoft.com/office/drawing/2014/main" id="{B0864B18-3C05-1E43-AF34-78AD85833E01}"/>
              </a:ext>
            </a:extLst>
          </p:cNvPr>
          <p:cNvSpPr/>
          <p:nvPr/>
        </p:nvSpPr>
        <p:spPr>
          <a:xfrm rot="10800000" flipH="1">
            <a:off x="9393071" y="2897861"/>
            <a:ext cx="1035466" cy="229639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39" name="Group 38"/>
          <p:cNvGrpSpPr/>
          <p:nvPr/>
        </p:nvGrpSpPr>
        <p:grpSpPr>
          <a:xfrm>
            <a:off x="8260924" y="4379220"/>
            <a:ext cx="1513305" cy="783963"/>
            <a:chOff x="7343425" y="4382724"/>
            <a:chExt cx="1513305" cy="783963"/>
          </a:xfrm>
        </p:grpSpPr>
        <p:pic>
          <p:nvPicPr>
            <p:cNvPr id="40"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41" name="TextBox 40">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42" name="Group 41"/>
          <p:cNvGrpSpPr/>
          <p:nvPr/>
        </p:nvGrpSpPr>
        <p:grpSpPr>
          <a:xfrm>
            <a:off x="7350464" y="5249360"/>
            <a:ext cx="1513305" cy="783963"/>
            <a:chOff x="7343425" y="4382724"/>
            <a:chExt cx="1513305" cy="783963"/>
          </a:xfrm>
        </p:grpSpPr>
        <p:pic>
          <p:nvPicPr>
            <p:cNvPr id="43"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44" name="TextBox 43">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45" name="Group 44"/>
          <p:cNvGrpSpPr/>
          <p:nvPr/>
        </p:nvGrpSpPr>
        <p:grpSpPr>
          <a:xfrm>
            <a:off x="8267963" y="5249360"/>
            <a:ext cx="1513305" cy="783963"/>
            <a:chOff x="7343425" y="4382724"/>
            <a:chExt cx="1513305" cy="783963"/>
          </a:xfrm>
        </p:grpSpPr>
        <p:pic>
          <p:nvPicPr>
            <p:cNvPr id="46"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47" name="TextBox 46">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48" name="Group 47"/>
          <p:cNvGrpSpPr/>
          <p:nvPr/>
        </p:nvGrpSpPr>
        <p:grpSpPr>
          <a:xfrm>
            <a:off x="11089553" y="4336840"/>
            <a:ext cx="1513305" cy="783963"/>
            <a:chOff x="7343425" y="4382724"/>
            <a:chExt cx="1513305" cy="783963"/>
          </a:xfrm>
        </p:grpSpPr>
        <p:pic>
          <p:nvPicPr>
            <p:cNvPr id="49"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50" name="TextBox 49">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51" name="Group 50"/>
          <p:cNvGrpSpPr/>
          <p:nvPr/>
        </p:nvGrpSpPr>
        <p:grpSpPr>
          <a:xfrm>
            <a:off x="12007052" y="4336840"/>
            <a:ext cx="1513305" cy="783963"/>
            <a:chOff x="7343425" y="4382724"/>
            <a:chExt cx="1513305" cy="783963"/>
          </a:xfrm>
        </p:grpSpPr>
        <p:pic>
          <p:nvPicPr>
            <p:cNvPr id="52"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53" name="TextBox 52">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54" name="Group 53"/>
          <p:cNvGrpSpPr/>
          <p:nvPr/>
        </p:nvGrpSpPr>
        <p:grpSpPr>
          <a:xfrm>
            <a:off x="11096592" y="5206980"/>
            <a:ext cx="1513305" cy="783963"/>
            <a:chOff x="7343425" y="4382724"/>
            <a:chExt cx="1513305" cy="783963"/>
          </a:xfrm>
        </p:grpSpPr>
        <p:pic>
          <p:nvPicPr>
            <p:cNvPr id="55"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56" name="TextBox 55">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grpSp>
        <p:nvGrpSpPr>
          <p:cNvPr id="57" name="Group 56"/>
          <p:cNvGrpSpPr/>
          <p:nvPr/>
        </p:nvGrpSpPr>
        <p:grpSpPr>
          <a:xfrm>
            <a:off x="12014091" y="5206980"/>
            <a:ext cx="1513305" cy="783963"/>
            <a:chOff x="7343425" y="4382724"/>
            <a:chExt cx="1513305" cy="783963"/>
          </a:xfrm>
        </p:grpSpPr>
        <p:pic>
          <p:nvPicPr>
            <p:cNvPr id="58"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865127" y="4382724"/>
              <a:ext cx="469900" cy="469900"/>
            </a:xfrm>
            <a:prstGeom prst="rect">
              <a:avLst/>
            </a:prstGeom>
          </p:spPr>
        </p:pic>
        <p:sp>
          <p:nvSpPr>
            <p:cNvPr id="59" name="TextBox 58">
              <a:extLst>
                <a:ext uri="{FF2B5EF4-FFF2-40B4-BE49-F238E27FC236}">
                  <a16:creationId xmlns:a16="http://schemas.microsoft.com/office/drawing/2014/main" id="{F90C1CC4-DFE6-0445-BD1C-DB610E1A07F5}"/>
                </a:ext>
              </a:extLst>
            </p:cNvPr>
            <p:cNvSpPr txBox="1"/>
            <p:nvPr/>
          </p:nvSpPr>
          <p:spPr>
            <a:xfrm>
              <a:off x="7343425" y="4828133"/>
              <a:ext cx="1513305" cy="338554"/>
            </a:xfrm>
            <a:prstGeom prst="rect">
              <a:avLst/>
            </a:prstGeom>
            <a:noFill/>
          </p:spPr>
          <p:txBody>
            <a:bodyPr wrap="square" rtlCol="0">
              <a:spAutoFit/>
            </a:bodyPr>
            <a:lstStyle/>
            <a:p>
              <a:pPr algn="ctr" rtl="0"/>
              <a:r>
                <a:rPr lang="pt-br" sz="1600"/>
                <a:t>Instância</a:t>
              </a:r>
            </a:p>
          </p:txBody>
        </p:sp>
      </p:grpSp>
      <p:sp>
        <p:nvSpPr>
          <p:cNvPr id="60" name="Rectangle 59">
            <a:extLst>
              <a:ext uri="{FF2B5EF4-FFF2-40B4-BE49-F238E27FC236}">
                <a16:creationId xmlns:a16="http://schemas.microsoft.com/office/drawing/2014/main" id="{7B1A2878-C5FE-3641-84A1-AF1A9456DE01}"/>
              </a:ext>
            </a:extLst>
          </p:cNvPr>
          <p:cNvSpPr/>
          <p:nvPr/>
        </p:nvSpPr>
        <p:spPr>
          <a:xfrm>
            <a:off x="7533317" y="4217068"/>
            <a:ext cx="2019155" cy="181625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5A6B86"/>
              </a:solidFill>
            </a:endParaRPr>
          </a:p>
        </p:txBody>
      </p:sp>
      <p:sp>
        <p:nvSpPr>
          <p:cNvPr id="61" name="Rectangle 60">
            <a:extLst>
              <a:ext uri="{FF2B5EF4-FFF2-40B4-BE49-F238E27FC236}">
                <a16:creationId xmlns:a16="http://schemas.microsoft.com/office/drawing/2014/main" id="{7B1A2878-C5FE-3641-84A1-AF1A9456DE01}"/>
              </a:ext>
            </a:extLst>
          </p:cNvPr>
          <p:cNvSpPr/>
          <p:nvPr/>
        </p:nvSpPr>
        <p:spPr>
          <a:xfrm>
            <a:off x="11286896" y="4212676"/>
            <a:ext cx="2019155" cy="181625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5A6B86"/>
              </a:solidFill>
            </a:endParaRPr>
          </a:p>
        </p:txBody>
      </p:sp>
    </p:spTree>
    <p:custDataLst>
      <p:tags r:id="rId1"/>
    </p:custDataLst>
    <p:extLst>
      <p:ext uri="{BB962C8B-B14F-4D97-AF65-F5344CB8AC3E}">
        <p14:creationId xmlns:p14="http://schemas.microsoft.com/office/powerpoint/2010/main" val="3710466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792260-E20D-D048-9DB0-9B1D4017BF0D}"/>
              </a:ext>
            </a:extLst>
          </p:cNvPr>
          <p:cNvSpPr/>
          <p:nvPr/>
        </p:nvSpPr>
        <p:spPr>
          <a:xfrm>
            <a:off x="1235344" y="2641215"/>
            <a:ext cx="3632081" cy="3563641"/>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chemeClr val="tx1"/>
              </a:solidFill>
            </a:endParaRPr>
          </a:p>
        </p:txBody>
      </p:sp>
      <p:sp>
        <p:nvSpPr>
          <p:cNvPr id="2" name="Title 1"/>
          <p:cNvSpPr>
            <a:spLocks noGrp="1"/>
          </p:cNvSpPr>
          <p:nvPr>
            <p:ph type="title"/>
          </p:nvPr>
        </p:nvSpPr>
        <p:spPr/>
        <p:txBody>
          <a:bodyPr rtlCol="0"/>
          <a:lstStyle/>
          <a:p>
            <a:pPr rtl="0"/>
            <a:r>
              <a:rPr lang="pt-br" sz="4000"/>
              <a:t>Exemplo: Verificação de integridade</a:t>
            </a:r>
          </a:p>
        </p:txBody>
      </p:sp>
      <p:sp>
        <p:nvSpPr>
          <p:cNvPr id="4" name="Rectangle 3">
            <a:extLst>
              <a:ext uri="{FF2B5EF4-FFF2-40B4-BE49-F238E27FC236}">
                <a16:creationId xmlns:a16="http://schemas.microsoft.com/office/drawing/2014/main" id="{7B1A2878-C5FE-3641-84A1-AF1A9456DE01}"/>
              </a:ext>
            </a:extLst>
          </p:cNvPr>
          <p:cNvSpPr/>
          <p:nvPr/>
        </p:nvSpPr>
        <p:spPr>
          <a:xfrm>
            <a:off x="977848" y="2185284"/>
            <a:ext cx="4147075" cy="4672715"/>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rtl="0"/>
            <a:r>
              <a:rPr lang="pt-br" sz="1600">
                <a:solidFill>
                  <a:schemeClr val="tx1"/>
                </a:solidFill>
              </a:rPr>
              <a:t>        Elastic Load Balancing </a:t>
            </a:r>
          </a:p>
        </p:txBody>
      </p:sp>
      <p:pic>
        <p:nvPicPr>
          <p:cNvPr id="5" name="Graphic 14">
            <a:extLst>
              <a:ext uri="{FF2B5EF4-FFF2-40B4-BE49-F238E27FC236}">
                <a16:creationId xmlns:a16="http://schemas.microsoft.com/office/drawing/2014/main" id="{CFE2361D-4F38-994A-AC90-2E5C38FC1154}"/>
              </a:ext>
            </a:extLst>
          </p:cNvPr>
          <p:cNvPicPr>
            <a:picLocks noChangeAspect="1"/>
          </p:cNvPicPr>
          <p:nvPr/>
        </p:nvPicPr>
        <p:blipFill>
          <a:blip r:embed="rId3"/>
          <a:stretch>
            <a:fillRect/>
          </a:stretch>
        </p:blipFill>
        <p:spPr>
          <a:xfrm>
            <a:off x="969145" y="2185285"/>
            <a:ext cx="365760" cy="365760"/>
          </a:xfrm>
          <a:prstGeom prst="rect">
            <a:avLst/>
          </a:prstGeom>
        </p:spPr>
      </p:pic>
      <p:pic>
        <p:nvPicPr>
          <p:cNvPr id="6" name="Graphic 29">
            <a:extLst>
              <a:ext uri="{FF2B5EF4-FFF2-40B4-BE49-F238E27FC236}">
                <a16:creationId xmlns:a16="http://schemas.microsoft.com/office/drawing/2014/main" id="{1B447C9F-AE22-5D49-8823-1DF2B2150224}"/>
              </a:ext>
            </a:extLst>
          </p:cNvPr>
          <p:cNvPicPr>
            <a:picLocks noChangeAspect="1"/>
          </p:cNvPicPr>
          <p:nvPr/>
        </p:nvPicPr>
        <p:blipFill>
          <a:blip r:embed="rId4"/>
          <a:stretch>
            <a:fillRect/>
          </a:stretch>
        </p:blipFill>
        <p:spPr>
          <a:xfrm>
            <a:off x="2816434" y="2742816"/>
            <a:ext cx="469900" cy="469900"/>
          </a:xfrm>
          <a:prstGeom prst="rect">
            <a:avLst/>
          </a:prstGeom>
        </p:spPr>
      </p:pic>
      <p:sp>
        <p:nvSpPr>
          <p:cNvPr id="8" name="Rectangle 7"/>
          <p:cNvSpPr/>
          <p:nvPr/>
        </p:nvSpPr>
        <p:spPr>
          <a:xfrm>
            <a:off x="1464095" y="3185292"/>
            <a:ext cx="3174577" cy="2862322"/>
          </a:xfrm>
          <a:prstGeom prst="rect">
            <a:avLst/>
          </a:prstGeom>
        </p:spPr>
        <p:txBody>
          <a:bodyPr wrap="square" rtlCol="0">
            <a:spAutoFit/>
          </a:bodyPr>
          <a:lstStyle/>
          <a:p>
            <a:pPr algn="ctr" rtl="0"/>
            <a:r>
              <a:rPr lang="pt-br" sz="2000" dirty="0">
                <a:solidFill>
                  <a:srgbClr val="000000"/>
                </a:solidFill>
                <a:latin typeface="Lucida Console" panose="020B0609040504020204" pitchFamily="49" charset="0"/>
                <a:ea typeface="Amazon Ember" panose="02000000000000000000" pitchFamily="2" charset="0"/>
              </a:rPr>
              <a:t>Verificação de integridade</a:t>
            </a:r>
          </a:p>
          <a:p>
            <a:pPr algn="ctr" rtl="0"/>
            <a:endParaRPr lang="en-US" sz="2000" dirty="0">
              <a:latin typeface="Lucida Console" panose="020B0609040504020204" pitchFamily="49" charset="0"/>
              <a:ea typeface="Amazon Ember" panose="02000000000000000000" pitchFamily="2" charset="0"/>
            </a:endParaRPr>
          </a:p>
          <a:p>
            <a:pPr algn="ctr" rtl="0"/>
            <a:r>
              <a:rPr lang="pt-br" sz="2000" dirty="0">
                <a:latin typeface="Lucida Console" panose="020B0609040504020204" pitchFamily="49" charset="0"/>
                <a:ea typeface="Amazon Ember" panose="02000000000000000000" pitchFamily="2" charset="0"/>
              </a:rPr>
              <a:t>/</a:t>
            </a:r>
            <a:r>
              <a:rPr lang="pt-br" sz="2000" dirty="0" err="1">
                <a:latin typeface="Lucida Console" panose="020B0609040504020204" pitchFamily="49" charset="0"/>
                <a:ea typeface="Amazon Ember" panose="02000000000000000000" pitchFamily="2" charset="0"/>
              </a:rPr>
              <a:t>monitor.php</a:t>
            </a:r>
            <a:endParaRPr lang="pt-br" sz="2000" dirty="0">
              <a:latin typeface="Lucida Console" panose="020B0609040504020204" pitchFamily="49" charset="0"/>
              <a:ea typeface="Amazon Ember" panose="02000000000000000000" pitchFamily="2" charset="0"/>
            </a:endParaRPr>
          </a:p>
          <a:p>
            <a:pPr algn="ctr" rtl="0"/>
            <a:endParaRPr lang="en-US" sz="2000" dirty="0">
              <a:latin typeface="Lucida Console" panose="020B0609040504020204" pitchFamily="49" charset="0"/>
              <a:ea typeface="Amazon Ember" panose="02000000000000000000" pitchFamily="2" charset="0"/>
            </a:endParaRPr>
          </a:p>
          <a:p>
            <a:pPr algn="ctr" rtl="0"/>
            <a:r>
              <a:rPr lang="pt-br" sz="2000" dirty="0">
                <a:latin typeface="Lucida Console" panose="020B0609040504020204" pitchFamily="49" charset="0"/>
                <a:ea typeface="Amazon Ember" panose="02000000000000000000" pitchFamily="2" charset="0"/>
              </a:rPr>
              <a:t>Sondar a cada 10 </a:t>
            </a:r>
            <a:r>
              <a:rPr lang="pt-br" sz="2000" dirty="0">
                <a:solidFill>
                  <a:srgbClr val="000000"/>
                </a:solidFill>
                <a:latin typeface="Lucida Console" panose="020B0609040504020204" pitchFamily="49" charset="0"/>
                <a:ea typeface="Amazon Ember" panose="02000000000000000000" pitchFamily="2" charset="0"/>
              </a:rPr>
              <a:t>segundos</a:t>
            </a:r>
            <a:r>
              <a:rPr lang="en-US" sz="2000" dirty="0">
                <a:solidFill>
                  <a:srgbClr val="000000"/>
                </a:solidFill>
                <a:latin typeface="Lucida Console" panose="020B0609040504020204" pitchFamily="49" charset="0"/>
                <a:ea typeface="Amazon Ember" panose="02000000000000000000" pitchFamily="2" charset="0"/>
              </a:rPr>
              <a:t/>
            </a:r>
            <a:br>
              <a:rPr lang="en-US" sz="2000" dirty="0">
                <a:solidFill>
                  <a:srgbClr val="000000"/>
                </a:solidFill>
                <a:latin typeface="Lucida Console" panose="020B0609040504020204" pitchFamily="49" charset="0"/>
                <a:ea typeface="Amazon Ember" panose="02000000000000000000" pitchFamily="2" charset="0"/>
              </a:rPr>
            </a:br>
            <a:endParaRPr lang="en-US" sz="2000" dirty="0">
              <a:solidFill>
                <a:srgbClr val="000000"/>
              </a:solidFill>
              <a:latin typeface="Lucida Console" panose="020B0609040504020204" pitchFamily="49" charset="0"/>
              <a:ea typeface="Amazon Ember" panose="02000000000000000000" pitchFamily="2" charset="0"/>
            </a:endParaRPr>
          </a:p>
          <a:p>
            <a:pPr algn="ctr" rtl="0"/>
            <a:r>
              <a:rPr lang="pt-br" sz="2000" dirty="0">
                <a:latin typeface="Lucida Console" panose="020B0609040504020204" pitchFamily="49" charset="0"/>
                <a:ea typeface="Amazon Ember" panose="02000000000000000000" pitchFamily="2" charset="0"/>
              </a:rPr>
              <a:t>Esperado: </a:t>
            </a:r>
            <a:r>
              <a:rPr lang="pt-br" sz="2000" dirty="0">
                <a:solidFill>
                  <a:schemeClr val="tx2"/>
                </a:solidFill>
                <a:latin typeface="Lucida Console" panose="020B0609040504020204" pitchFamily="49" charset="0"/>
                <a:ea typeface="Amazon Ember" panose="02000000000000000000" pitchFamily="2" charset="0"/>
              </a:rPr>
              <a:t>200 </a:t>
            </a:r>
            <a:r>
              <a:rPr lang="pt-br" sz="2000" dirty="0">
                <a:solidFill>
                  <a:srgbClr val="000000"/>
                </a:solidFill>
                <a:latin typeface="Lucida Console" panose="020B0609040504020204" pitchFamily="49" charset="0"/>
                <a:ea typeface="Amazon Ember" panose="02000000000000000000" pitchFamily="2" charset="0"/>
              </a:rPr>
              <a:t>OK</a:t>
            </a:r>
          </a:p>
        </p:txBody>
      </p:sp>
      <p:pic>
        <p:nvPicPr>
          <p:cNvPr id="11" name="Graphic 31">
            <a:extLst>
              <a:ext uri="{FF2B5EF4-FFF2-40B4-BE49-F238E27FC236}">
                <a16:creationId xmlns:a16="http://schemas.microsoft.com/office/drawing/2014/main" id="{AC534468-329D-AA40-A040-6D28667218D2}"/>
              </a:ext>
            </a:extLst>
          </p:cNvPr>
          <p:cNvPicPr>
            <a:picLocks noChangeAspect="1"/>
          </p:cNvPicPr>
          <p:nvPr/>
        </p:nvPicPr>
        <p:blipFill>
          <a:blip r:embed="rId5"/>
          <a:stretch>
            <a:fillRect/>
          </a:stretch>
        </p:blipFill>
        <p:spPr>
          <a:xfrm>
            <a:off x="6221854" y="2218740"/>
            <a:ext cx="330200" cy="330200"/>
          </a:xfrm>
          <a:prstGeom prst="rect">
            <a:avLst/>
          </a:prstGeom>
        </p:spPr>
      </p:pic>
      <p:sp>
        <p:nvSpPr>
          <p:cNvPr id="12" name="Rectangle 11">
            <a:extLst>
              <a:ext uri="{FF2B5EF4-FFF2-40B4-BE49-F238E27FC236}">
                <a16:creationId xmlns:a16="http://schemas.microsoft.com/office/drawing/2014/main" id="{F29C4BBD-6802-E541-B0CA-03BF9C3751F0}"/>
              </a:ext>
            </a:extLst>
          </p:cNvPr>
          <p:cNvSpPr/>
          <p:nvPr/>
        </p:nvSpPr>
        <p:spPr>
          <a:xfrm>
            <a:off x="6221853" y="2218739"/>
            <a:ext cx="7657433" cy="4900518"/>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D86613"/>
                </a:solidFill>
              </a:rPr>
              <a:t>Instância do Amazon EC2</a:t>
            </a:r>
          </a:p>
        </p:txBody>
      </p:sp>
      <p:sp>
        <p:nvSpPr>
          <p:cNvPr id="14" name="TextBox 13"/>
          <p:cNvSpPr txBox="1"/>
          <p:nvPr/>
        </p:nvSpPr>
        <p:spPr>
          <a:xfrm>
            <a:off x="8536158" y="2553679"/>
            <a:ext cx="3025920" cy="491225"/>
          </a:xfrm>
          <a:prstGeom prst="rect">
            <a:avLst/>
          </a:prstGeom>
          <a:noFill/>
        </p:spPr>
        <p:txBody>
          <a:bodyPr wrap="square" rtlCol="0">
            <a:spAutoFit/>
          </a:bodyPr>
          <a:lstStyle/>
          <a:p>
            <a:pPr rtl="0"/>
            <a:r>
              <a:rPr lang="pt-br" sz="2592">
                <a:latin typeface="Amazon Ember Light" panose="020B0403020204020204"/>
              </a:rPr>
              <a:t>/monitor.php</a:t>
            </a:r>
          </a:p>
        </p:txBody>
      </p:sp>
      <p:sp>
        <p:nvSpPr>
          <p:cNvPr id="17" name="Rectangle 16"/>
          <p:cNvSpPr/>
          <p:nvPr/>
        </p:nvSpPr>
        <p:spPr>
          <a:xfrm>
            <a:off x="6386953" y="3007070"/>
            <a:ext cx="7740527" cy="3416320"/>
          </a:xfrm>
          <a:prstGeom prst="rect">
            <a:avLst/>
          </a:prstGeom>
        </p:spPr>
        <p:txBody>
          <a:bodyPr wrap="square" rtlCol="0">
            <a:noAutofit/>
          </a:bodyPr>
          <a:lstStyle/>
          <a:p>
            <a:pPr rtl="0"/>
            <a:r>
              <a:rPr lang="pt-br" sz="2000" dirty="0">
                <a:solidFill>
                  <a:schemeClr val="accent4"/>
                </a:solidFill>
                <a:latin typeface="Lucida Console" panose="020B0609040504020204" pitchFamily="49" charset="0"/>
                <a:ea typeface="Amazon Ember" panose="02000000000000000000" pitchFamily="2" charset="0"/>
              </a:rPr>
              <a:t>Se</a:t>
            </a:r>
            <a:r>
              <a:rPr lang="pt-br" sz="2000" dirty="0">
                <a:solidFill>
                  <a:srgbClr val="000000"/>
                </a:solidFill>
                <a:latin typeface="Lucida Console" panose="020B0609040504020204" pitchFamily="49" charset="0"/>
                <a:ea typeface="Amazon Ember" panose="02000000000000000000" pitchFamily="2" charset="0"/>
              </a:rPr>
              <a:t>    </a:t>
            </a:r>
            <a:r>
              <a:rPr lang="pt-br" sz="2000" dirty="0">
                <a:solidFill>
                  <a:schemeClr val="accent6"/>
                </a:solidFill>
                <a:latin typeface="Lucida Console" panose="020B0609040504020204" pitchFamily="49" charset="0"/>
                <a:ea typeface="Amazon Ember" panose="02000000000000000000" pitchFamily="2" charset="0"/>
              </a:rPr>
              <a:t>(</a:t>
            </a:r>
            <a:r>
              <a:rPr lang="pt-br" sz="2000" dirty="0">
                <a:solidFill>
                  <a:srgbClr val="000000"/>
                </a:solidFill>
                <a:latin typeface="Lucida Console" panose="020B0609040504020204" pitchFamily="49" charset="0"/>
                <a:ea typeface="Amazon Ember" panose="02000000000000000000" pitchFamily="2" charset="0"/>
              </a:rPr>
              <a:t>   </a:t>
            </a:r>
            <a:r>
              <a:rPr lang="pt-br" sz="2000" dirty="0">
                <a:solidFill>
                  <a:schemeClr val="tx2"/>
                </a:solidFill>
                <a:latin typeface="Lucida Console" panose="020B0609040504020204" pitchFamily="49" charset="0"/>
                <a:ea typeface="Amazon Ember" panose="02000000000000000000" pitchFamily="2" charset="0"/>
              </a:rPr>
              <a:t>1. </a:t>
            </a:r>
            <a:r>
              <a:rPr lang="pt-br" sz="2000" spc="-20" dirty="0">
                <a:solidFill>
                  <a:srgbClr val="000000"/>
                </a:solidFill>
                <a:latin typeface="Lucida Console" panose="020B0609040504020204" pitchFamily="49" charset="0"/>
                <a:ea typeface="Amazon Ember" panose="02000000000000000000" pitchFamily="2" charset="0"/>
              </a:rPr>
              <a:t>Chamada para banco de dados funciona</a:t>
            </a:r>
            <a:r>
              <a:rPr lang="pt-br" sz="2000" dirty="0">
                <a:solidFill>
                  <a:srgbClr val="000000"/>
                </a:solidFill>
                <a:latin typeface="Lucida Console" panose="020B0609040504020204" pitchFamily="49" charset="0"/>
                <a:ea typeface="Amazon Ember" panose="02000000000000000000" pitchFamily="2" charset="0"/>
              </a:rPr>
              <a:t>
          </a:t>
            </a:r>
            <a:r>
              <a:rPr lang="pt-br" sz="2000" dirty="0">
                <a:solidFill>
                  <a:schemeClr val="tx2"/>
                </a:solidFill>
                <a:latin typeface="Lucida Console" panose="020B0609040504020204" pitchFamily="49" charset="0"/>
                <a:ea typeface="Amazon Ember" panose="02000000000000000000" pitchFamily="2" charset="0"/>
              </a:rPr>
              <a:t>2.</a:t>
            </a:r>
            <a:r>
              <a:rPr lang="pt-br" sz="2000" dirty="0">
                <a:solidFill>
                  <a:srgbClr val="000000"/>
                </a:solidFill>
                <a:latin typeface="Lucida Console" panose="020B0609040504020204" pitchFamily="49" charset="0"/>
                <a:ea typeface="Amazon Ember" panose="02000000000000000000" pitchFamily="2" charset="0"/>
              </a:rPr>
              <a:t> O disco não está cheio
          </a:t>
            </a:r>
            <a:r>
              <a:rPr lang="pt-br" sz="2000" dirty="0">
                <a:solidFill>
                  <a:schemeClr val="tx2"/>
                </a:solidFill>
                <a:latin typeface="Lucida Console" panose="020B0609040504020204" pitchFamily="49" charset="0"/>
                <a:ea typeface="Amazon Ember" panose="02000000000000000000" pitchFamily="2" charset="0"/>
              </a:rPr>
              <a:t>3.</a:t>
            </a:r>
            <a:r>
              <a:rPr lang="pt-br" sz="2000" dirty="0">
                <a:solidFill>
                  <a:srgbClr val="000000"/>
                </a:solidFill>
                <a:latin typeface="Lucida Console" panose="020B0609040504020204" pitchFamily="49" charset="0"/>
                <a:ea typeface="Amazon Ember" panose="02000000000000000000" pitchFamily="2" charset="0"/>
              </a:rPr>
              <a:t> Chamada para terceiros funciona
          </a:t>
            </a:r>
            <a:r>
              <a:rPr lang="pt-br" sz="2000" dirty="0">
                <a:solidFill>
                  <a:schemeClr val="tx2"/>
                </a:solidFill>
                <a:latin typeface="Lucida Console" panose="020B0609040504020204" pitchFamily="49" charset="0"/>
                <a:ea typeface="Amazon Ember" panose="02000000000000000000" pitchFamily="2" charset="0"/>
              </a:rPr>
              <a:t>4.</a:t>
            </a:r>
            <a:r>
              <a:rPr lang="pt-br" sz="2000" dirty="0">
                <a:solidFill>
                  <a:srgbClr val="000000"/>
                </a:solidFill>
                <a:latin typeface="Lucida Console" panose="020B0609040504020204" pitchFamily="49" charset="0"/>
                <a:ea typeface="Amazon Ember" panose="02000000000000000000" pitchFamily="2" charset="0"/>
              </a:rPr>
              <a:t> Outras dependências funcionam
       </a:t>
            </a:r>
            <a:r>
              <a:rPr lang="pt-br" sz="2000" dirty="0">
                <a:solidFill>
                  <a:schemeClr val="accent6"/>
                </a:solidFill>
                <a:latin typeface="Lucida Console" panose="020B0609040504020204" pitchFamily="49" charset="0"/>
                <a:ea typeface="Amazon Ember" panose="02000000000000000000" pitchFamily="2" charset="0"/>
              </a:rPr>
              <a:t>){</a:t>
            </a:r>
            <a:r>
              <a:rPr lang="pt-br" sz="2000" dirty="0">
                <a:solidFill>
                  <a:srgbClr val="000000"/>
                </a:solidFill>
                <a:latin typeface="Lucida Console" panose="020B0609040504020204" pitchFamily="49" charset="0"/>
                <a:ea typeface="Amazon Ember" panose="02000000000000000000" pitchFamily="2" charset="0"/>
              </a:rPr>
              <a:t>
       </a:t>
            </a:r>
            <a:r>
              <a:rPr lang="pt-br" sz="2000" dirty="0" err="1">
                <a:solidFill>
                  <a:schemeClr val="accent4"/>
                </a:solidFill>
                <a:latin typeface="Lucida Console" panose="020B0609040504020204" pitchFamily="49" charset="0"/>
                <a:ea typeface="Amazon Ember" panose="02000000000000000000" pitchFamily="2" charset="0"/>
              </a:rPr>
              <a:t>return</a:t>
            </a:r>
            <a:r>
              <a:rPr lang="pt-br" sz="2000" dirty="0">
                <a:solidFill>
                  <a:srgbClr val="000000"/>
                </a:solidFill>
                <a:latin typeface="Lucida Console" panose="020B0609040504020204" pitchFamily="49" charset="0"/>
                <a:ea typeface="Amazon Ember" panose="02000000000000000000" pitchFamily="2" charset="0"/>
              </a:rPr>
              <a:t> </a:t>
            </a:r>
            <a:r>
              <a:rPr lang="pt-br" sz="2000" dirty="0">
                <a:solidFill>
                  <a:schemeClr val="tx2"/>
                </a:solidFill>
                <a:latin typeface="Lucida Console" panose="020B0609040504020204" pitchFamily="49" charset="0"/>
                <a:ea typeface="Amazon Ember" panose="02000000000000000000" pitchFamily="2" charset="0"/>
              </a:rPr>
              <a:t>200</a:t>
            </a:r>
            <a:r>
              <a:rPr lang="pt-br" sz="2000" dirty="0">
                <a:solidFill>
                  <a:srgbClr val="000000"/>
                </a:solidFill>
                <a:latin typeface="Lucida Console" panose="020B0609040504020204" pitchFamily="49" charset="0"/>
                <a:ea typeface="Amazon Ember" panose="02000000000000000000" pitchFamily="2" charset="0"/>
              </a:rPr>
              <a:t> OK</a:t>
            </a:r>
          </a:p>
          <a:p>
            <a:pPr rtl="0"/>
            <a:r>
              <a:rPr lang="pt-br" sz="2000" dirty="0">
                <a:solidFill>
                  <a:schemeClr val="accent6"/>
                </a:solidFill>
                <a:latin typeface="Lucida Console" panose="020B0609040504020204" pitchFamily="49" charset="0"/>
                <a:ea typeface="Amazon Ember" panose="02000000000000000000" pitchFamily="2" charset="0"/>
              </a:rPr>
              <a:t>}  </a:t>
            </a:r>
            <a:r>
              <a:rPr lang="pt-br" sz="2000" dirty="0" err="1">
                <a:solidFill>
                  <a:schemeClr val="accent4"/>
                </a:solidFill>
                <a:latin typeface="Lucida Console" panose="020B0609040504020204" pitchFamily="49" charset="0"/>
                <a:ea typeface="Amazon Ember" panose="02000000000000000000" pitchFamily="2" charset="0"/>
              </a:rPr>
              <a:t>else</a:t>
            </a:r>
            <a:r>
              <a:rPr lang="pt-br" sz="2000" dirty="0">
                <a:solidFill>
                  <a:srgbClr val="000000"/>
                </a:solidFill>
                <a:latin typeface="Lucida Console" panose="020B0609040504020204" pitchFamily="49" charset="0"/>
                <a:ea typeface="Amazon Ember" panose="02000000000000000000" pitchFamily="2" charset="0"/>
              </a:rPr>
              <a:t> {
       </a:t>
            </a:r>
            <a:r>
              <a:rPr lang="pt-br" sz="2000" dirty="0" err="1">
                <a:solidFill>
                  <a:schemeClr val="accent4"/>
                </a:solidFill>
                <a:latin typeface="Lucida Console" panose="020B0609040504020204" pitchFamily="49" charset="0"/>
                <a:ea typeface="Amazon Ember" panose="02000000000000000000" pitchFamily="2" charset="0"/>
              </a:rPr>
              <a:t>return</a:t>
            </a:r>
            <a:r>
              <a:rPr lang="pt-br" sz="2000" dirty="0">
                <a:solidFill>
                  <a:srgbClr val="000000"/>
                </a:solidFill>
                <a:latin typeface="Lucida Console" panose="020B0609040504020204" pitchFamily="49" charset="0"/>
                <a:ea typeface="Amazon Ember" panose="02000000000000000000" pitchFamily="2" charset="0"/>
              </a:rPr>
              <a:t> </a:t>
            </a:r>
            <a:r>
              <a:rPr lang="pt-br" sz="2000" dirty="0">
                <a:solidFill>
                  <a:schemeClr val="tx2"/>
                </a:solidFill>
                <a:latin typeface="Lucida Console" panose="020B0609040504020204" pitchFamily="49" charset="0"/>
                <a:ea typeface="Amazon Ember" panose="02000000000000000000" pitchFamily="2" charset="0"/>
              </a:rPr>
              <a:t>503</a:t>
            </a:r>
            <a:r>
              <a:rPr lang="pt-br" sz="2000" dirty="0">
                <a:solidFill>
                  <a:srgbClr val="000000"/>
                </a:solidFill>
                <a:latin typeface="Lucida Console" panose="020B0609040504020204" pitchFamily="49" charset="0"/>
                <a:ea typeface="Amazon Ember" panose="02000000000000000000" pitchFamily="2" charset="0"/>
              </a:rPr>
              <a:t> Service </a:t>
            </a:r>
            <a:r>
              <a:rPr lang="pt-br" sz="2000" dirty="0" err="1">
                <a:solidFill>
                  <a:srgbClr val="000000"/>
                </a:solidFill>
                <a:latin typeface="Lucida Console" panose="020B0609040504020204" pitchFamily="49" charset="0"/>
                <a:ea typeface="Amazon Ember" panose="02000000000000000000" pitchFamily="2" charset="0"/>
              </a:rPr>
              <a:t>Unavailable</a:t>
            </a:r>
            <a:endParaRPr lang="pt-br" sz="2000" dirty="0">
              <a:solidFill>
                <a:srgbClr val="000000"/>
              </a:solidFill>
              <a:latin typeface="Lucida Console" panose="020B0609040504020204" pitchFamily="49" charset="0"/>
              <a:ea typeface="Amazon Ember" panose="02000000000000000000" pitchFamily="2" charset="0"/>
            </a:endParaRPr>
          </a:p>
          <a:p>
            <a:pPr rtl="0"/>
            <a:r>
              <a:rPr lang="pt-br" sz="2000" dirty="0">
                <a:solidFill>
                  <a:schemeClr val="accent6"/>
                </a:solidFill>
                <a:latin typeface="Lucida Console" panose="020B0609040504020204" pitchFamily="49" charset="0"/>
                <a:ea typeface="Amazon Ember" panose="02000000000000000000" pitchFamily="2" charset="0"/>
              </a:rPr>
              <a:t>}</a:t>
            </a:r>
          </a:p>
        </p:txBody>
      </p:sp>
      <p:cxnSp>
        <p:nvCxnSpPr>
          <p:cNvPr id="18" name="Straight Arrow Connector 17"/>
          <p:cNvCxnSpPr/>
          <p:nvPr/>
        </p:nvCxnSpPr>
        <p:spPr>
          <a:xfrm>
            <a:off x="4851372" y="2839515"/>
            <a:ext cx="3401364" cy="0"/>
          </a:xfrm>
          <a:prstGeom prst="straightConnector1">
            <a:avLst/>
          </a:prstGeom>
          <a:ln w="19050">
            <a:solidFill>
              <a:schemeClr val="tx1"/>
            </a:solidFill>
            <a:headEnd w="med" len="sm"/>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4470143" y="4482776"/>
            <a:ext cx="3007032" cy="267353"/>
          </a:xfrm>
          <a:prstGeom prst="bentConnector3">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872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Sticky sessions</a:t>
            </a:r>
          </a:p>
        </p:txBody>
      </p:sp>
      <p:sp>
        <p:nvSpPr>
          <p:cNvPr id="3" name="Content Placeholder 2"/>
          <p:cNvSpPr>
            <a:spLocks noGrp="1"/>
          </p:cNvSpPr>
          <p:nvPr>
            <p:ph idx="1"/>
          </p:nvPr>
        </p:nvSpPr>
        <p:spPr/>
        <p:txBody>
          <a:bodyPr rtlCol="0"/>
          <a:lstStyle/>
          <a:p>
            <a:pPr rtl="0"/>
            <a:r>
              <a:rPr lang="pt-br" dirty="0"/>
              <a:t>O recurso </a:t>
            </a:r>
            <a:r>
              <a:rPr lang="pt-br" dirty="0" err="1"/>
              <a:t>sticky</a:t>
            </a:r>
            <a:r>
              <a:rPr lang="pt-br" dirty="0"/>
              <a:t> </a:t>
            </a:r>
            <a:r>
              <a:rPr lang="pt-br" dirty="0" err="1"/>
              <a:t>session</a:t>
            </a:r>
            <a:r>
              <a:rPr lang="pt-br" dirty="0"/>
              <a:t> em um </a:t>
            </a:r>
            <a:r>
              <a:rPr lang="pt-br" dirty="0" err="1"/>
              <a:t>load</a:t>
            </a:r>
            <a:r>
              <a:rPr lang="pt-br" dirty="0"/>
              <a:t> </a:t>
            </a:r>
            <a:r>
              <a:rPr lang="pt-br" dirty="0" err="1"/>
              <a:t>balancer</a:t>
            </a:r>
            <a:r>
              <a:rPr lang="pt-br" dirty="0"/>
              <a:t> permite vincular a sessão de um </a:t>
            </a:r>
            <a:r>
              <a:rPr lang="pt-br" dirty="0">
                <a:solidFill>
                  <a:srgbClr val="000000"/>
                </a:solidFill>
              </a:rPr>
              <a:t>usuário</a:t>
            </a:r>
            <a:r>
              <a:rPr lang="pt-br" dirty="0"/>
              <a:t> a uma instância de servidor específica.</a:t>
            </a:r>
          </a:p>
          <a:p>
            <a:pPr rtl="0"/>
            <a:endParaRPr lang="en-US" dirty="0"/>
          </a:p>
          <a:p>
            <a:pPr rtl="0"/>
            <a:r>
              <a:rPr lang="pt-br" dirty="0"/>
              <a:t>As </a:t>
            </a:r>
            <a:r>
              <a:rPr lang="pt-br" dirty="0" err="1"/>
              <a:t>sticky</a:t>
            </a:r>
            <a:r>
              <a:rPr lang="pt-br" dirty="0"/>
              <a:t> </a:t>
            </a:r>
            <a:r>
              <a:rPr lang="pt-br" dirty="0" err="1"/>
              <a:t>sessions</a:t>
            </a:r>
            <a:r>
              <a:rPr lang="pt-br" dirty="0"/>
              <a:t> podem:</a:t>
            </a:r>
          </a:p>
          <a:p>
            <a:pPr lvl="1" rtl="0"/>
            <a:r>
              <a:rPr lang="pt-br" dirty="0"/>
              <a:t>Limitar a escalabilidade da </a:t>
            </a:r>
            <a:r>
              <a:rPr lang="pt-br" dirty="0">
                <a:solidFill>
                  <a:srgbClr val="000000"/>
                </a:solidFill>
              </a:rPr>
              <a:t>aplicação</a:t>
            </a:r>
          </a:p>
          <a:p>
            <a:pPr lvl="1" rtl="0"/>
            <a:r>
              <a:rPr lang="pt-br" dirty="0"/>
              <a:t>Gerar uma carga desigual em seus servidores, afetando o tempo de resposta do usuário</a:t>
            </a:r>
          </a:p>
          <a:p>
            <a:pPr lvl="1" rtl="0"/>
            <a:endParaRPr lang="en-US" dirty="0"/>
          </a:p>
        </p:txBody>
      </p:sp>
    </p:spTree>
    <p:custDataLst>
      <p:tags r:id="rId1"/>
    </p:custDataLst>
    <p:extLst>
      <p:ext uri="{BB962C8B-B14F-4D97-AF65-F5344CB8AC3E}">
        <p14:creationId xmlns:p14="http://schemas.microsoft.com/office/powerpoint/2010/main" val="82711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38151"/>
            <a:ext cx="12012930" cy="568943"/>
          </a:xfrm>
        </p:spPr>
        <p:txBody>
          <a:bodyPr rtlCol="0"/>
          <a:lstStyle/>
          <a:p>
            <a:pPr rtl="0"/>
            <a:r>
              <a:rPr lang="pt-br" sz="4000" dirty="0"/>
              <a:t>Alternativas aos </a:t>
            </a:r>
            <a:r>
              <a:rPr lang="pt-br" sz="4000" dirty="0" err="1"/>
              <a:t>Sticky</a:t>
            </a:r>
            <a:r>
              <a:rPr lang="pt-br" sz="4000" dirty="0"/>
              <a:t> </a:t>
            </a:r>
            <a:r>
              <a:rPr lang="pt-br" sz="4000" dirty="0" err="1"/>
              <a:t>sessions</a:t>
            </a:r>
            <a:r>
              <a:rPr lang="pt-br" sz="4000" dirty="0"/>
              <a:t>: cache distribuído</a:t>
            </a:r>
          </a:p>
        </p:txBody>
      </p:sp>
      <p:sp>
        <p:nvSpPr>
          <p:cNvPr id="16" name="Rectangle 15">
            <a:extLst>
              <a:ext uri="{FF2B5EF4-FFF2-40B4-BE49-F238E27FC236}">
                <a16:creationId xmlns:a16="http://schemas.microsoft.com/office/drawing/2014/main" id="{BE19D227-77AD-D541-9CF5-1F3695F4DCE1}"/>
              </a:ext>
            </a:extLst>
          </p:cNvPr>
          <p:cNvSpPr/>
          <p:nvPr/>
        </p:nvSpPr>
        <p:spPr>
          <a:xfrm>
            <a:off x="3626190" y="2387639"/>
            <a:ext cx="7209450" cy="46863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sp>
        <p:nvSpPr>
          <p:cNvPr id="17" name="Rectangle 16">
            <a:extLst>
              <a:ext uri="{FF2B5EF4-FFF2-40B4-BE49-F238E27FC236}">
                <a16:creationId xmlns:a16="http://schemas.microsoft.com/office/drawing/2014/main" id="{8A8E5628-3DB8-8443-993C-DAC40FACF5C7}"/>
              </a:ext>
            </a:extLst>
          </p:cNvPr>
          <p:cNvSpPr/>
          <p:nvPr/>
        </p:nvSpPr>
        <p:spPr>
          <a:xfrm>
            <a:off x="3805049" y="2878077"/>
            <a:ext cx="2638275" cy="386671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3"/>
                </a:solidFill>
              </a:rPr>
              <a:t>Zona de disponibilidade 1</a:t>
            </a:r>
          </a:p>
        </p:txBody>
      </p:sp>
      <p:sp>
        <p:nvSpPr>
          <p:cNvPr id="18" name="Rectangle 17">
            <a:extLst>
              <a:ext uri="{FF2B5EF4-FFF2-40B4-BE49-F238E27FC236}">
                <a16:creationId xmlns:a16="http://schemas.microsoft.com/office/drawing/2014/main" id="{029B160E-4DC3-C741-A322-32F6A7160F4E}"/>
              </a:ext>
            </a:extLst>
          </p:cNvPr>
          <p:cNvSpPr/>
          <p:nvPr/>
        </p:nvSpPr>
        <p:spPr>
          <a:xfrm>
            <a:off x="4161390" y="3624146"/>
            <a:ext cx="6116901" cy="1260088"/>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400" dirty="0">
              <a:solidFill>
                <a:srgbClr val="D86613"/>
              </a:solidFill>
            </a:endParaRPr>
          </a:p>
          <a:p>
            <a:pPr algn="ctr" rtl="0"/>
            <a:r>
              <a:rPr lang="pt-br" sz="1600" dirty="0">
                <a:solidFill>
                  <a:srgbClr val="D86613"/>
                </a:solidFill>
              </a:rPr>
              <a:t>Grupo de Auto </a:t>
            </a:r>
            <a:r>
              <a:rPr lang="pt-br" sz="1600" dirty="0" err="1">
                <a:solidFill>
                  <a:srgbClr val="D86613"/>
                </a:solidFill>
              </a:rPr>
              <a:t>Scaling</a:t>
            </a:r>
            <a:endParaRPr lang="pt-br" sz="1600" dirty="0">
              <a:solidFill>
                <a:srgbClr val="D86613"/>
              </a:solidFill>
            </a:endParaRPr>
          </a:p>
        </p:txBody>
      </p:sp>
      <p:pic>
        <p:nvPicPr>
          <p:cNvPr id="19"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7052905" y="3634080"/>
            <a:ext cx="330200" cy="330200"/>
          </a:xfrm>
          <a:prstGeom prst="rect">
            <a:avLst/>
          </a:prstGeom>
        </p:spPr>
      </p:pic>
      <p:pic>
        <p:nvPicPr>
          <p:cNvPr id="20" name="Graphic 10">
            <a:extLst>
              <a:ext uri="{FF2B5EF4-FFF2-40B4-BE49-F238E27FC236}">
                <a16:creationId xmlns:a16="http://schemas.microsoft.com/office/drawing/2014/main" id="{CFBA858E-1F39-BC4A-8A1C-B3B0FE9B326E}"/>
              </a:ext>
            </a:extLst>
          </p:cNvPr>
          <p:cNvPicPr>
            <a:picLocks noChangeAspect="1"/>
          </p:cNvPicPr>
          <p:nvPr/>
        </p:nvPicPr>
        <p:blipFill>
          <a:blip r:embed="rId4"/>
          <a:stretch>
            <a:fillRect/>
          </a:stretch>
        </p:blipFill>
        <p:spPr>
          <a:xfrm>
            <a:off x="3626190" y="2387639"/>
            <a:ext cx="330200" cy="330200"/>
          </a:xfrm>
          <a:prstGeom prst="rect">
            <a:avLst/>
          </a:prstGeom>
        </p:spPr>
      </p:pic>
      <p:sp>
        <p:nvSpPr>
          <p:cNvPr id="21" name="Rectangle 20">
            <a:extLst>
              <a:ext uri="{FF2B5EF4-FFF2-40B4-BE49-F238E27FC236}">
                <a16:creationId xmlns:a16="http://schemas.microsoft.com/office/drawing/2014/main" id="{E959DDED-EEA3-8B4A-B8C7-9F30DBD0BA10}"/>
              </a:ext>
            </a:extLst>
          </p:cNvPr>
          <p:cNvSpPr/>
          <p:nvPr/>
        </p:nvSpPr>
        <p:spPr>
          <a:xfrm>
            <a:off x="8048200" y="2878077"/>
            <a:ext cx="2586432" cy="386671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3"/>
                </a:solidFill>
              </a:rPr>
              <a:t>Zona de disponibilidade 2</a:t>
            </a:r>
          </a:p>
        </p:txBody>
      </p:sp>
      <p:pic>
        <p:nvPicPr>
          <p:cNvPr id="22" name="Graphic 24">
            <a:extLst>
              <a:ext uri="{FF2B5EF4-FFF2-40B4-BE49-F238E27FC236}">
                <a16:creationId xmlns:a16="http://schemas.microsoft.com/office/drawing/2014/main" id="{DD01F647-5021-2945-A1F9-4FD26EC69AC6}"/>
              </a:ext>
            </a:extLst>
          </p:cNvPr>
          <p:cNvPicPr>
            <a:picLocks noChangeAspect="1"/>
          </p:cNvPicPr>
          <p:nvPr/>
        </p:nvPicPr>
        <p:blipFill>
          <a:blip r:embed="rId5"/>
          <a:stretch>
            <a:fillRect/>
          </a:stretch>
        </p:blipFill>
        <p:spPr>
          <a:xfrm>
            <a:off x="4809897" y="3886020"/>
            <a:ext cx="469900" cy="469900"/>
          </a:xfrm>
          <a:prstGeom prst="rect">
            <a:avLst/>
          </a:prstGeom>
        </p:spPr>
      </p:pic>
      <p:sp>
        <p:nvSpPr>
          <p:cNvPr id="23" name="TextBox 22">
            <a:extLst>
              <a:ext uri="{FF2B5EF4-FFF2-40B4-BE49-F238E27FC236}">
                <a16:creationId xmlns:a16="http://schemas.microsoft.com/office/drawing/2014/main" id="{B441238E-2FC5-B944-B600-89749B5AC47A}"/>
              </a:ext>
            </a:extLst>
          </p:cNvPr>
          <p:cNvSpPr txBox="1"/>
          <p:nvPr/>
        </p:nvSpPr>
        <p:spPr>
          <a:xfrm>
            <a:off x="4161390" y="4331572"/>
            <a:ext cx="1766913" cy="338554"/>
          </a:xfrm>
          <a:prstGeom prst="rect">
            <a:avLst/>
          </a:prstGeom>
          <a:noFill/>
        </p:spPr>
        <p:txBody>
          <a:bodyPr wrap="square" rtlCol="0">
            <a:spAutoFit/>
          </a:bodyPr>
          <a:lstStyle/>
          <a:p>
            <a:pPr algn="ctr" rtl="0"/>
            <a:r>
              <a:rPr lang="pt-br" sz="1600">
                <a:solidFill>
                  <a:srgbClr val="232F3E"/>
                </a:solidFill>
              </a:rPr>
              <a:t>Instância do EC2</a:t>
            </a:r>
          </a:p>
        </p:txBody>
      </p:sp>
      <p:pic>
        <p:nvPicPr>
          <p:cNvPr id="31" name="Graphic 29">
            <a:extLst>
              <a:ext uri="{FF2B5EF4-FFF2-40B4-BE49-F238E27FC236}">
                <a16:creationId xmlns:a16="http://schemas.microsoft.com/office/drawing/2014/main" id="{1B447C9F-AE22-5D49-8823-1DF2B2150224}"/>
              </a:ext>
            </a:extLst>
          </p:cNvPr>
          <p:cNvPicPr>
            <a:picLocks noChangeAspect="1"/>
          </p:cNvPicPr>
          <p:nvPr/>
        </p:nvPicPr>
        <p:blipFill>
          <a:blip r:embed="rId6"/>
          <a:stretch>
            <a:fillRect/>
          </a:stretch>
        </p:blipFill>
        <p:spPr>
          <a:xfrm>
            <a:off x="6968719" y="2515581"/>
            <a:ext cx="469900" cy="469900"/>
          </a:xfrm>
          <a:prstGeom prst="rect">
            <a:avLst/>
          </a:prstGeom>
        </p:spPr>
      </p:pic>
      <p:pic>
        <p:nvPicPr>
          <p:cNvPr id="32" name="Graphic 19">
            <a:extLst>
              <a:ext uri="{FF2B5EF4-FFF2-40B4-BE49-F238E27FC236}">
                <a16:creationId xmlns:a16="http://schemas.microsoft.com/office/drawing/2014/main" id="{F255D846-642B-A942-8BEC-D0E41A406D4B}"/>
              </a:ext>
            </a:extLst>
          </p:cNvPr>
          <p:cNvPicPr>
            <a:picLocks noChangeAspect="1"/>
          </p:cNvPicPr>
          <p:nvPr/>
        </p:nvPicPr>
        <p:blipFill>
          <a:blip r:embed="rId7"/>
          <a:stretch>
            <a:fillRect/>
          </a:stretch>
        </p:blipFill>
        <p:spPr>
          <a:xfrm>
            <a:off x="6968719" y="1518213"/>
            <a:ext cx="469900" cy="469900"/>
          </a:xfrm>
          <a:prstGeom prst="rect">
            <a:avLst/>
          </a:prstGeom>
        </p:spPr>
      </p:pic>
      <p:grpSp>
        <p:nvGrpSpPr>
          <p:cNvPr id="33" name="Group 32">
            <a:extLst>
              <a:ext uri="{FF2B5EF4-FFF2-40B4-BE49-F238E27FC236}">
                <a16:creationId xmlns:a16="http://schemas.microsoft.com/office/drawing/2014/main" id="{9AB59E1C-A7AB-294D-84F0-4D58B048962B}"/>
              </a:ext>
            </a:extLst>
          </p:cNvPr>
          <p:cNvGrpSpPr/>
          <p:nvPr/>
        </p:nvGrpSpPr>
        <p:grpSpPr>
          <a:xfrm rot="5400000">
            <a:off x="6785298" y="1343506"/>
            <a:ext cx="781022" cy="4204009"/>
            <a:chOff x="2674472" y="1567527"/>
            <a:chExt cx="1488359" cy="331243"/>
          </a:xfrm>
        </p:grpSpPr>
        <p:sp>
          <p:nvSpPr>
            <p:cNvPr id="34" name="Freeform 33">
              <a:extLst>
                <a:ext uri="{FF2B5EF4-FFF2-40B4-BE49-F238E27FC236}">
                  <a16:creationId xmlns:a16="http://schemas.microsoft.com/office/drawing/2014/main" id="{3C7DB327-06F9-C049-8FFD-E043594C094C}"/>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5" name="Straight Arrow Connector 34">
              <a:extLst>
                <a:ext uri="{FF2B5EF4-FFF2-40B4-BE49-F238E27FC236}">
                  <a16:creationId xmlns:a16="http://schemas.microsoft.com/office/drawing/2014/main" id="{23F0B4E1-7B38-044F-AD99-3B7B4601EBCC}"/>
                </a:ext>
              </a:extLst>
            </p:cNvPr>
            <p:cNvCxnSpPr>
              <a:cxnSpLocks/>
            </p:cNvCxnSpPr>
            <p:nvPr/>
          </p:nvCxnSpPr>
          <p:spPr>
            <a:xfrm>
              <a:off x="2674472" y="1730504"/>
              <a:ext cx="573078" cy="0"/>
            </a:xfrm>
            <a:prstGeom prst="straightConnector1">
              <a:avLst/>
            </a:prstGeom>
            <a:ln w="127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9203A45A-9486-2643-B35D-16521F11D664}"/>
              </a:ext>
            </a:extLst>
          </p:cNvPr>
          <p:cNvCxnSpPr>
            <a:stCxn id="31" idx="0"/>
            <a:endCxn id="32" idx="2"/>
          </p:cNvCxnSpPr>
          <p:nvPr/>
        </p:nvCxnSpPr>
        <p:spPr>
          <a:xfrm flipV="1">
            <a:off x="7203669" y="1988113"/>
            <a:ext cx="0" cy="527468"/>
          </a:xfrm>
          <a:prstGeom prst="straightConnector1">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9" name="Text Placeholder 5"/>
          <p:cNvSpPr txBox="1">
            <a:spLocks/>
          </p:cNvSpPr>
          <p:nvPr/>
        </p:nvSpPr>
        <p:spPr>
          <a:xfrm>
            <a:off x="224398" y="5120214"/>
            <a:ext cx="2389439" cy="142243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sz="2400" dirty="0">
                <a:latin typeface="Amazon Ember Light" panose="020B0403020204020204" pitchFamily="34" charset="0"/>
                <a:ea typeface="Amazon Ember Light" panose="020B0403020204020204" pitchFamily="34" charset="0"/>
                <a:cs typeface="Amazon Ember Light" panose="020B0403020204020204" pitchFamily="34" charset="0"/>
              </a:rPr>
              <a:t>Manter sessões externamente em um cache distribuído.</a:t>
            </a:r>
          </a:p>
        </p:txBody>
      </p:sp>
      <p:sp>
        <p:nvSpPr>
          <p:cNvPr id="44" name="Text Placeholder 5"/>
          <p:cNvSpPr txBox="1">
            <a:spLocks/>
          </p:cNvSpPr>
          <p:nvPr/>
        </p:nvSpPr>
        <p:spPr>
          <a:xfrm>
            <a:off x="5270571" y="7171061"/>
            <a:ext cx="3877602" cy="48912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rtl="0">
              <a:buNone/>
            </a:pPr>
            <a:r>
              <a:rPr lang="pt-br" sz="240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Cache</a:t>
            </a:r>
            <a:r>
              <a:rPr lang="pt-br" sz="2400">
                <a:latin typeface="Amazon Ember" panose="02000000000000000000" pitchFamily="2" charset="0"/>
                <a:ea typeface="Amazon Ember" panose="02000000000000000000" pitchFamily="2" charset="0"/>
                <a:cs typeface="Amazon Ember Light" panose="020B0403020204020204" pitchFamily="34" charset="0"/>
              </a:rPr>
              <a:t> distribuído</a:t>
            </a:r>
          </a:p>
        </p:txBody>
      </p:sp>
      <p:cxnSp>
        <p:nvCxnSpPr>
          <p:cNvPr id="45" name="Straight Arrow Connector 44"/>
          <p:cNvCxnSpPr/>
          <p:nvPr/>
        </p:nvCxnSpPr>
        <p:spPr>
          <a:xfrm>
            <a:off x="2613837" y="5540683"/>
            <a:ext cx="1547553"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2" name="Text Placeholder 5"/>
          <p:cNvSpPr txBox="1">
            <a:spLocks/>
          </p:cNvSpPr>
          <p:nvPr/>
        </p:nvSpPr>
        <p:spPr>
          <a:xfrm>
            <a:off x="11344046" y="3054999"/>
            <a:ext cx="3095897" cy="142243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sz="2400">
                <a:latin typeface="Amazon Ember Light" panose="020B0403020204020204" pitchFamily="34" charset="0"/>
                <a:ea typeface="Amazon Ember Light" panose="020B0403020204020204" pitchFamily="34" charset="0"/>
                <a:cs typeface="Amazon Ember Light" panose="020B0403020204020204" pitchFamily="34" charset="0"/>
              </a:rPr>
              <a:t>Se as sessões forem armazenados em nós, pode ocorrer perda de sessões.</a:t>
            </a:r>
          </a:p>
        </p:txBody>
      </p:sp>
      <p:cxnSp>
        <p:nvCxnSpPr>
          <p:cNvPr id="53" name="Straight Arrow Connector 52"/>
          <p:cNvCxnSpPr/>
          <p:nvPr/>
        </p:nvCxnSpPr>
        <p:spPr>
          <a:xfrm>
            <a:off x="5073803" y="4707636"/>
            <a:ext cx="1" cy="639139"/>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0528645" y="3665394"/>
            <a:ext cx="815401" cy="0"/>
          </a:xfrm>
          <a:prstGeom prst="straightConnector1">
            <a:avLst/>
          </a:prstGeom>
          <a:ln w="12700">
            <a:solidFill>
              <a:schemeClr val="tx1"/>
            </a:solidFill>
            <a:headEnd type="arrow"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634009" y="5322024"/>
            <a:ext cx="2877893" cy="887826"/>
            <a:chOff x="3712387" y="5322024"/>
            <a:chExt cx="2877893" cy="887826"/>
          </a:xfrm>
        </p:grpSpPr>
        <p:pic>
          <p:nvPicPr>
            <p:cNvPr id="46" name="Graphic 34">
              <a:extLst>
                <a:ext uri="{FF2B5EF4-FFF2-40B4-BE49-F238E27FC236}">
                  <a16:creationId xmlns:a16="http://schemas.microsoft.com/office/drawing/2014/main" id="{28B8DEC1-3877-A640-A4B6-6E0B2068F35F}"/>
                </a:ext>
              </a:extLst>
            </p:cNvPr>
            <p:cNvPicPr>
              <a:picLocks noChangeAspect="1"/>
            </p:cNvPicPr>
            <p:nvPr/>
          </p:nvPicPr>
          <p:blipFill>
            <a:blip r:embed="rId8"/>
            <a:stretch>
              <a:fillRect/>
            </a:stretch>
          </p:blipFill>
          <p:spPr>
            <a:xfrm>
              <a:off x="4292407" y="5322024"/>
              <a:ext cx="469900" cy="469900"/>
            </a:xfrm>
            <a:prstGeom prst="rect">
              <a:avLst/>
            </a:prstGeom>
          </p:spPr>
        </p:pic>
        <p:pic>
          <p:nvPicPr>
            <p:cNvPr id="47" name="Graphic 34">
              <a:extLst>
                <a:ext uri="{FF2B5EF4-FFF2-40B4-BE49-F238E27FC236}">
                  <a16:creationId xmlns:a16="http://schemas.microsoft.com/office/drawing/2014/main" id="{28B8DEC1-3877-A640-A4B6-6E0B2068F35F}"/>
                </a:ext>
              </a:extLst>
            </p:cNvPr>
            <p:cNvPicPr>
              <a:picLocks noChangeAspect="1"/>
            </p:cNvPicPr>
            <p:nvPr/>
          </p:nvPicPr>
          <p:blipFill>
            <a:blip r:embed="rId8"/>
            <a:stretch>
              <a:fillRect/>
            </a:stretch>
          </p:blipFill>
          <p:spPr>
            <a:xfrm>
              <a:off x="5540359" y="5322024"/>
              <a:ext cx="469900" cy="469900"/>
            </a:xfrm>
            <a:prstGeom prst="rect">
              <a:avLst/>
            </a:prstGeom>
          </p:spPr>
        </p:pic>
        <p:sp>
          <p:nvSpPr>
            <p:cNvPr id="60" name="TextBox 59">
              <a:extLst>
                <a:ext uri="{FF2B5EF4-FFF2-40B4-BE49-F238E27FC236}">
                  <a16:creationId xmlns:a16="http://schemas.microsoft.com/office/drawing/2014/main" id="{4780571A-D73B-5F43-A4DF-3F9BCBB5ED0D}"/>
                </a:ext>
              </a:extLst>
            </p:cNvPr>
            <p:cNvSpPr txBox="1"/>
            <p:nvPr/>
          </p:nvSpPr>
          <p:spPr>
            <a:xfrm>
              <a:off x="3712387" y="5871296"/>
              <a:ext cx="1629941" cy="338554"/>
            </a:xfrm>
            <a:prstGeom prst="rect">
              <a:avLst/>
            </a:prstGeom>
            <a:noFill/>
          </p:spPr>
          <p:txBody>
            <a:bodyPr wrap="square" rtlCol="0">
              <a:spAutoFit/>
            </a:bodyPr>
            <a:lstStyle/>
            <a:p>
              <a:pPr algn="ctr" rtl="0"/>
              <a:r>
                <a:rPr lang="pt-br" sz="1600"/>
                <a:t>Nó de cache</a:t>
              </a:r>
            </a:p>
          </p:txBody>
        </p:sp>
        <p:sp>
          <p:nvSpPr>
            <p:cNvPr id="61" name="TextBox 60">
              <a:extLst>
                <a:ext uri="{FF2B5EF4-FFF2-40B4-BE49-F238E27FC236}">
                  <a16:creationId xmlns:a16="http://schemas.microsoft.com/office/drawing/2014/main" id="{4780571A-D73B-5F43-A4DF-3F9BCBB5ED0D}"/>
                </a:ext>
              </a:extLst>
            </p:cNvPr>
            <p:cNvSpPr txBox="1"/>
            <p:nvPr/>
          </p:nvSpPr>
          <p:spPr>
            <a:xfrm>
              <a:off x="4960339" y="5871296"/>
              <a:ext cx="1629941" cy="338554"/>
            </a:xfrm>
            <a:prstGeom prst="rect">
              <a:avLst/>
            </a:prstGeom>
            <a:noFill/>
          </p:spPr>
          <p:txBody>
            <a:bodyPr wrap="square" rtlCol="0">
              <a:spAutoFit/>
            </a:bodyPr>
            <a:lstStyle/>
            <a:p>
              <a:pPr algn="ctr" rtl="0"/>
              <a:r>
                <a:rPr lang="pt-br" sz="1600"/>
                <a:t>Nó de cache</a:t>
              </a:r>
            </a:p>
          </p:txBody>
        </p:sp>
      </p:grpSp>
      <p:pic>
        <p:nvPicPr>
          <p:cNvPr id="63" name="Graphic 24">
            <a:extLst>
              <a:ext uri="{FF2B5EF4-FFF2-40B4-BE49-F238E27FC236}">
                <a16:creationId xmlns:a16="http://schemas.microsoft.com/office/drawing/2014/main" id="{DD01F647-5021-2945-A1F9-4FD26EC69AC6}"/>
              </a:ext>
            </a:extLst>
          </p:cNvPr>
          <p:cNvPicPr>
            <a:picLocks noChangeAspect="1"/>
          </p:cNvPicPr>
          <p:nvPr/>
        </p:nvPicPr>
        <p:blipFill>
          <a:blip r:embed="rId5"/>
          <a:stretch>
            <a:fillRect/>
          </a:stretch>
        </p:blipFill>
        <p:spPr>
          <a:xfrm>
            <a:off x="9054087" y="3880908"/>
            <a:ext cx="469900" cy="469900"/>
          </a:xfrm>
          <a:prstGeom prst="rect">
            <a:avLst/>
          </a:prstGeom>
        </p:spPr>
      </p:pic>
      <p:sp>
        <p:nvSpPr>
          <p:cNvPr id="64" name="TextBox 63">
            <a:extLst>
              <a:ext uri="{FF2B5EF4-FFF2-40B4-BE49-F238E27FC236}">
                <a16:creationId xmlns:a16="http://schemas.microsoft.com/office/drawing/2014/main" id="{B441238E-2FC5-B944-B600-89749B5AC47A}"/>
              </a:ext>
            </a:extLst>
          </p:cNvPr>
          <p:cNvSpPr txBox="1"/>
          <p:nvPr/>
        </p:nvSpPr>
        <p:spPr>
          <a:xfrm>
            <a:off x="8405580" y="4326460"/>
            <a:ext cx="1766913" cy="338554"/>
          </a:xfrm>
          <a:prstGeom prst="rect">
            <a:avLst/>
          </a:prstGeom>
          <a:noFill/>
        </p:spPr>
        <p:txBody>
          <a:bodyPr wrap="square" rtlCol="0">
            <a:spAutoFit/>
          </a:bodyPr>
          <a:lstStyle/>
          <a:p>
            <a:pPr algn="ctr" rtl="0"/>
            <a:r>
              <a:rPr lang="pt-br" sz="1600">
                <a:solidFill>
                  <a:srgbClr val="232F3E"/>
                </a:solidFill>
              </a:rPr>
              <a:t>Instância do EC2</a:t>
            </a:r>
          </a:p>
        </p:txBody>
      </p:sp>
      <p:cxnSp>
        <p:nvCxnSpPr>
          <p:cNvPr id="65" name="Straight Arrow Connector 64"/>
          <p:cNvCxnSpPr/>
          <p:nvPr/>
        </p:nvCxnSpPr>
        <p:spPr>
          <a:xfrm>
            <a:off x="9317993" y="4702524"/>
            <a:ext cx="1" cy="639139"/>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7878199" y="5316912"/>
            <a:ext cx="2877893" cy="887826"/>
            <a:chOff x="3712387" y="5322024"/>
            <a:chExt cx="2877893" cy="887826"/>
          </a:xfrm>
        </p:grpSpPr>
        <p:pic>
          <p:nvPicPr>
            <p:cNvPr id="67" name="Graphic 34">
              <a:extLst>
                <a:ext uri="{FF2B5EF4-FFF2-40B4-BE49-F238E27FC236}">
                  <a16:creationId xmlns:a16="http://schemas.microsoft.com/office/drawing/2014/main" id="{28B8DEC1-3877-A640-A4B6-6E0B2068F35F}"/>
                </a:ext>
              </a:extLst>
            </p:cNvPr>
            <p:cNvPicPr>
              <a:picLocks noChangeAspect="1"/>
            </p:cNvPicPr>
            <p:nvPr/>
          </p:nvPicPr>
          <p:blipFill>
            <a:blip r:embed="rId8"/>
            <a:stretch>
              <a:fillRect/>
            </a:stretch>
          </p:blipFill>
          <p:spPr>
            <a:xfrm>
              <a:off x="4292407" y="5322024"/>
              <a:ext cx="469900" cy="469900"/>
            </a:xfrm>
            <a:prstGeom prst="rect">
              <a:avLst/>
            </a:prstGeom>
          </p:spPr>
        </p:pic>
        <p:pic>
          <p:nvPicPr>
            <p:cNvPr id="68" name="Graphic 34">
              <a:extLst>
                <a:ext uri="{FF2B5EF4-FFF2-40B4-BE49-F238E27FC236}">
                  <a16:creationId xmlns:a16="http://schemas.microsoft.com/office/drawing/2014/main" id="{28B8DEC1-3877-A640-A4B6-6E0B2068F35F}"/>
                </a:ext>
              </a:extLst>
            </p:cNvPr>
            <p:cNvPicPr>
              <a:picLocks noChangeAspect="1"/>
            </p:cNvPicPr>
            <p:nvPr/>
          </p:nvPicPr>
          <p:blipFill>
            <a:blip r:embed="rId8"/>
            <a:stretch>
              <a:fillRect/>
            </a:stretch>
          </p:blipFill>
          <p:spPr>
            <a:xfrm>
              <a:off x="5540359" y="5322024"/>
              <a:ext cx="469900" cy="469900"/>
            </a:xfrm>
            <a:prstGeom prst="rect">
              <a:avLst/>
            </a:prstGeom>
          </p:spPr>
        </p:pic>
        <p:sp>
          <p:nvSpPr>
            <p:cNvPr id="69" name="TextBox 68">
              <a:extLst>
                <a:ext uri="{FF2B5EF4-FFF2-40B4-BE49-F238E27FC236}">
                  <a16:creationId xmlns:a16="http://schemas.microsoft.com/office/drawing/2014/main" id="{4780571A-D73B-5F43-A4DF-3F9BCBB5ED0D}"/>
                </a:ext>
              </a:extLst>
            </p:cNvPr>
            <p:cNvSpPr txBox="1"/>
            <p:nvPr/>
          </p:nvSpPr>
          <p:spPr>
            <a:xfrm>
              <a:off x="3712387" y="5871296"/>
              <a:ext cx="1629941" cy="338554"/>
            </a:xfrm>
            <a:prstGeom prst="rect">
              <a:avLst/>
            </a:prstGeom>
            <a:noFill/>
          </p:spPr>
          <p:txBody>
            <a:bodyPr wrap="square" rtlCol="0">
              <a:spAutoFit/>
            </a:bodyPr>
            <a:lstStyle/>
            <a:p>
              <a:pPr algn="ctr" rtl="0"/>
              <a:r>
                <a:rPr lang="pt-br" sz="1600"/>
                <a:t>Nó de cache</a:t>
              </a:r>
            </a:p>
          </p:txBody>
        </p:sp>
        <p:sp>
          <p:nvSpPr>
            <p:cNvPr id="70" name="TextBox 69">
              <a:extLst>
                <a:ext uri="{FF2B5EF4-FFF2-40B4-BE49-F238E27FC236}">
                  <a16:creationId xmlns:a16="http://schemas.microsoft.com/office/drawing/2014/main" id="{4780571A-D73B-5F43-A4DF-3F9BCBB5ED0D}"/>
                </a:ext>
              </a:extLst>
            </p:cNvPr>
            <p:cNvSpPr txBox="1"/>
            <p:nvPr/>
          </p:nvSpPr>
          <p:spPr>
            <a:xfrm>
              <a:off x="4960339" y="5871296"/>
              <a:ext cx="1629941" cy="338554"/>
            </a:xfrm>
            <a:prstGeom prst="rect">
              <a:avLst/>
            </a:prstGeom>
            <a:noFill/>
          </p:spPr>
          <p:txBody>
            <a:bodyPr wrap="square" rtlCol="0">
              <a:spAutoFit/>
            </a:bodyPr>
            <a:lstStyle/>
            <a:p>
              <a:pPr algn="ctr" rtl="0"/>
              <a:r>
                <a:rPr lang="pt-br" sz="1600"/>
                <a:t>Nó de cache</a:t>
              </a:r>
            </a:p>
          </p:txBody>
        </p:sp>
      </p:grpSp>
    </p:spTree>
    <p:extLst>
      <p:ext uri="{BB962C8B-B14F-4D97-AF65-F5344CB8AC3E}">
        <p14:creationId xmlns:p14="http://schemas.microsoft.com/office/powerpoint/2010/main" val="291344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7874833" y="5330905"/>
            <a:ext cx="2893012" cy="1112944"/>
            <a:chOff x="3645645" y="5327670"/>
            <a:chExt cx="2893012" cy="1112944"/>
          </a:xfrm>
        </p:grpSpPr>
        <p:sp>
          <p:nvSpPr>
            <p:cNvPr id="48" name="TextBox 47">
              <a:extLst>
                <a:ext uri="{FF2B5EF4-FFF2-40B4-BE49-F238E27FC236}">
                  <a16:creationId xmlns:a16="http://schemas.microsoft.com/office/drawing/2014/main" id="{CE64E237-31D8-EA4D-AA64-C46E972E4C2D}"/>
                </a:ext>
              </a:extLst>
            </p:cNvPr>
            <p:cNvSpPr txBox="1"/>
            <p:nvPr/>
          </p:nvSpPr>
          <p:spPr>
            <a:xfrm>
              <a:off x="3645645" y="5855839"/>
              <a:ext cx="1652594" cy="584775"/>
            </a:xfrm>
            <a:prstGeom prst="rect">
              <a:avLst/>
            </a:prstGeom>
            <a:noFill/>
          </p:spPr>
          <p:txBody>
            <a:bodyPr wrap="square" rtlCol="0">
              <a:spAutoFit/>
            </a:bodyPr>
            <a:lstStyle/>
            <a:p>
              <a:pPr algn="ctr" rtl="0"/>
              <a:r>
                <a:rPr lang="pt-br" sz="1600"/>
                <a:t>Instância do Amazon RDS</a:t>
              </a:r>
            </a:p>
          </p:txBody>
        </p:sp>
        <p:pic>
          <p:nvPicPr>
            <p:cNvPr id="49" name="Graphic 17">
              <a:extLst>
                <a:ext uri="{FF2B5EF4-FFF2-40B4-BE49-F238E27FC236}">
                  <a16:creationId xmlns:a16="http://schemas.microsoft.com/office/drawing/2014/main" id="{A92508C4-DCC2-E34E-B567-07BB7A342E07}"/>
                </a:ext>
              </a:extLst>
            </p:cNvPr>
            <p:cNvPicPr>
              <a:picLocks noChangeAspect="1"/>
            </p:cNvPicPr>
            <p:nvPr/>
          </p:nvPicPr>
          <p:blipFill>
            <a:blip r:embed="rId3"/>
            <a:stretch>
              <a:fillRect/>
            </a:stretch>
          </p:blipFill>
          <p:spPr>
            <a:xfrm>
              <a:off x="4226234" y="5327670"/>
              <a:ext cx="469900" cy="469900"/>
            </a:xfrm>
            <a:prstGeom prst="rect">
              <a:avLst/>
            </a:prstGeom>
          </p:spPr>
        </p:pic>
        <p:sp>
          <p:nvSpPr>
            <p:cNvPr id="50" name="TextBox 49">
              <a:extLst>
                <a:ext uri="{FF2B5EF4-FFF2-40B4-BE49-F238E27FC236}">
                  <a16:creationId xmlns:a16="http://schemas.microsoft.com/office/drawing/2014/main" id="{CE64E237-31D8-EA4D-AA64-C46E972E4C2D}"/>
                </a:ext>
              </a:extLst>
            </p:cNvPr>
            <p:cNvSpPr txBox="1"/>
            <p:nvPr/>
          </p:nvSpPr>
          <p:spPr>
            <a:xfrm>
              <a:off x="4886063" y="5855839"/>
              <a:ext cx="1652594" cy="584775"/>
            </a:xfrm>
            <a:prstGeom prst="rect">
              <a:avLst/>
            </a:prstGeom>
            <a:noFill/>
          </p:spPr>
          <p:txBody>
            <a:bodyPr wrap="square" rtlCol="0">
              <a:spAutoFit/>
            </a:bodyPr>
            <a:lstStyle/>
            <a:p>
              <a:pPr algn="ctr" rtl="0"/>
              <a:r>
                <a:rPr lang="pt-br" sz="1600"/>
                <a:t>Instância do Amazon RDS</a:t>
              </a:r>
            </a:p>
          </p:txBody>
        </p:sp>
        <p:pic>
          <p:nvPicPr>
            <p:cNvPr id="51" name="Graphic 17">
              <a:extLst>
                <a:ext uri="{FF2B5EF4-FFF2-40B4-BE49-F238E27FC236}">
                  <a16:creationId xmlns:a16="http://schemas.microsoft.com/office/drawing/2014/main" id="{A92508C4-DCC2-E34E-B567-07BB7A342E07}"/>
                </a:ext>
              </a:extLst>
            </p:cNvPr>
            <p:cNvPicPr>
              <a:picLocks noChangeAspect="1"/>
            </p:cNvPicPr>
            <p:nvPr/>
          </p:nvPicPr>
          <p:blipFill>
            <a:blip r:embed="rId3"/>
            <a:stretch>
              <a:fillRect/>
            </a:stretch>
          </p:blipFill>
          <p:spPr>
            <a:xfrm>
              <a:off x="5466652" y="5327670"/>
              <a:ext cx="469900" cy="469900"/>
            </a:xfrm>
            <a:prstGeom prst="rect">
              <a:avLst/>
            </a:prstGeom>
          </p:spPr>
        </p:pic>
      </p:grpSp>
      <p:grpSp>
        <p:nvGrpSpPr>
          <p:cNvPr id="46" name="Group 45"/>
          <p:cNvGrpSpPr/>
          <p:nvPr/>
        </p:nvGrpSpPr>
        <p:grpSpPr>
          <a:xfrm>
            <a:off x="3645645" y="5330905"/>
            <a:ext cx="2893012" cy="1112944"/>
            <a:chOff x="3645645" y="5327670"/>
            <a:chExt cx="2893012" cy="1112944"/>
          </a:xfrm>
        </p:grpSpPr>
        <p:sp>
          <p:nvSpPr>
            <p:cNvPr id="42" name="TextBox 41">
              <a:extLst>
                <a:ext uri="{FF2B5EF4-FFF2-40B4-BE49-F238E27FC236}">
                  <a16:creationId xmlns:a16="http://schemas.microsoft.com/office/drawing/2014/main" id="{CE64E237-31D8-EA4D-AA64-C46E972E4C2D}"/>
                </a:ext>
              </a:extLst>
            </p:cNvPr>
            <p:cNvSpPr txBox="1"/>
            <p:nvPr/>
          </p:nvSpPr>
          <p:spPr>
            <a:xfrm>
              <a:off x="3645645" y="5855839"/>
              <a:ext cx="1652594" cy="584775"/>
            </a:xfrm>
            <a:prstGeom prst="rect">
              <a:avLst/>
            </a:prstGeom>
            <a:noFill/>
          </p:spPr>
          <p:txBody>
            <a:bodyPr wrap="square" rtlCol="0">
              <a:spAutoFit/>
            </a:bodyPr>
            <a:lstStyle/>
            <a:p>
              <a:pPr algn="ctr" rtl="0"/>
              <a:r>
                <a:rPr lang="pt-br" sz="1600"/>
                <a:t>Instância do Amazon RDS</a:t>
              </a:r>
            </a:p>
          </p:txBody>
        </p:sp>
        <p:pic>
          <p:nvPicPr>
            <p:cNvPr id="43" name="Graphic 17">
              <a:extLst>
                <a:ext uri="{FF2B5EF4-FFF2-40B4-BE49-F238E27FC236}">
                  <a16:creationId xmlns:a16="http://schemas.microsoft.com/office/drawing/2014/main" id="{A92508C4-DCC2-E34E-B567-07BB7A342E07}"/>
                </a:ext>
              </a:extLst>
            </p:cNvPr>
            <p:cNvPicPr>
              <a:picLocks noChangeAspect="1"/>
            </p:cNvPicPr>
            <p:nvPr/>
          </p:nvPicPr>
          <p:blipFill>
            <a:blip r:embed="rId3"/>
            <a:stretch>
              <a:fillRect/>
            </a:stretch>
          </p:blipFill>
          <p:spPr>
            <a:xfrm>
              <a:off x="4226234" y="5327670"/>
              <a:ext cx="469900" cy="469900"/>
            </a:xfrm>
            <a:prstGeom prst="rect">
              <a:avLst/>
            </a:prstGeom>
          </p:spPr>
        </p:pic>
        <p:sp>
          <p:nvSpPr>
            <p:cNvPr id="44" name="TextBox 43">
              <a:extLst>
                <a:ext uri="{FF2B5EF4-FFF2-40B4-BE49-F238E27FC236}">
                  <a16:creationId xmlns:a16="http://schemas.microsoft.com/office/drawing/2014/main" id="{CE64E237-31D8-EA4D-AA64-C46E972E4C2D}"/>
                </a:ext>
              </a:extLst>
            </p:cNvPr>
            <p:cNvSpPr txBox="1"/>
            <p:nvPr/>
          </p:nvSpPr>
          <p:spPr>
            <a:xfrm>
              <a:off x="4886063" y="5855839"/>
              <a:ext cx="1652594" cy="584775"/>
            </a:xfrm>
            <a:prstGeom prst="rect">
              <a:avLst/>
            </a:prstGeom>
            <a:noFill/>
          </p:spPr>
          <p:txBody>
            <a:bodyPr wrap="square" rtlCol="0">
              <a:spAutoFit/>
            </a:bodyPr>
            <a:lstStyle/>
            <a:p>
              <a:pPr algn="ctr" rtl="0"/>
              <a:r>
                <a:rPr lang="pt-br" sz="1600"/>
                <a:t>Instância do Amazon RDS</a:t>
              </a:r>
            </a:p>
          </p:txBody>
        </p:sp>
        <p:pic>
          <p:nvPicPr>
            <p:cNvPr id="45" name="Graphic 17">
              <a:extLst>
                <a:ext uri="{FF2B5EF4-FFF2-40B4-BE49-F238E27FC236}">
                  <a16:creationId xmlns:a16="http://schemas.microsoft.com/office/drawing/2014/main" id="{A92508C4-DCC2-E34E-B567-07BB7A342E07}"/>
                </a:ext>
              </a:extLst>
            </p:cNvPr>
            <p:cNvPicPr>
              <a:picLocks noChangeAspect="1"/>
            </p:cNvPicPr>
            <p:nvPr/>
          </p:nvPicPr>
          <p:blipFill>
            <a:blip r:embed="rId3"/>
            <a:stretch>
              <a:fillRect/>
            </a:stretch>
          </p:blipFill>
          <p:spPr>
            <a:xfrm>
              <a:off x="5466652" y="5327670"/>
              <a:ext cx="469900" cy="469900"/>
            </a:xfrm>
            <a:prstGeom prst="rect">
              <a:avLst/>
            </a:prstGeom>
          </p:spPr>
        </p:pic>
      </p:grpSp>
      <p:sp>
        <p:nvSpPr>
          <p:cNvPr id="6" name="Title 5"/>
          <p:cNvSpPr>
            <a:spLocks noGrp="1"/>
          </p:cNvSpPr>
          <p:nvPr>
            <p:ph type="title"/>
          </p:nvPr>
        </p:nvSpPr>
        <p:spPr>
          <a:xfrm>
            <a:off x="502920" y="438151"/>
            <a:ext cx="8279130" cy="568943"/>
          </a:xfrm>
        </p:spPr>
        <p:txBody>
          <a:bodyPr rtlCol="0"/>
          <a:lstStyle/>
          <a:p>
            <a:pPr rtl="0"/>
            <a:r>
              <a:rPr lang="pt-br" sz="4000" dirty="0"/>
              <a:t>Alternativas aos </a:t>
            </a:r>
            <a:r>
              <a:rPr lang="pt-br" sz="4000" dirty="0" err="1"/>
              <a:t>Sticky</a:t>
            </a:r>
            <a:r>
              <a:rPr lang="pt-br" sz="4000" dirty="0"/>
              <a:t> </a:t>
            </a:r>
            <a:r>
              <a:rPr lang="pt-br" sz="4000" dirty="0" err="1"/>
              <a:t>sessions</a:t>
            </a:r>
            <a:r>
              <a:rPr lang="pt-br" sz="4000" dirty="0"/>
              <a:t>: banco de dados </a:t>
            </a:r>
            <a:r>
              <a:rPr lang="pt-br" sz="4000" dirty="0" err="1"/>
              <a:t>NoSQL</a:t>
            </a:r>
            <a:endParaRPr lang="pt-br" sz="4000" dirty="0"/>
          </a:p>
        </p:txBody>
      </p:sp>
      <p:sp>
        <p:nvSpPr>
          <p:cNvPr id="7" name="Rectangle 6">
            <a:extLst>
              <a:ext uri="{FF2B5EF4-FFF2-40B4-BE49-F238E27FC236}">
                <a16:creationId xmlns:a16="http://schemas.microsoft.com/office/drawing/2014/main" id="{BE19D227-77AD-D541-9CF5-1F3695F4DCE1}"/>
              </a:ext>
            </a:extLst>
          </p:cNvPr>
          <p:cNvSpPr/>
          <p:nvPr/>
        </p:nvSpPr>
        <p:spPr>
          <a:xfrm>
            <a:off x="3626190" y="2387639"/>
            <a:ext cx="7209450" cy="46863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sp>
        <p:nvSpPr>
          <p:cNvPr id="8" name="Rectangle 7">
            <a:extLst>
              <a:ext uri="{FF2B5EF4-FFF2-40B4-BE49-F238E27FC236}">
                <a16:creationId xmlns:a16="http://schemas.microsoft.com/office/drawing/2014/main" id="{8A8E5628-3DB8-8443-993C-DAC40FACF5C7}"/>
              </a:ext>
            </a:extLst>
          </p:cNvPr>
          <p:cNvSpPr/>
          <p:nvPr/>
        </p:nvSpPr>
        <p:spPr>
          <a:xfrm>
            <a:off x="3805049" y="2878077"/>
            <a:ext cx="2638275" cy="386671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3"/>
                </a:solidFill>
              </a:rPr>
              <a:t>Zona de disponibilidade 1</a:t>
            </a:r>
          </a:p>
        </p:txBody>
      </p:sp>
      <p:sp>
        <p:nvSpPr>
          <p:cNvPr id="9" name="Rectangle 8">
            <a:extLst>
              <a:ext uri="{FF2B5EF4-FFF2-40B4-BE49-F238E27FC236}">
                <a16:creationId xmlns:a16="http://schemas.microsoft.com/office/drawing/2014/main" id="{029B160E-4DC3-C741-A322-32F6A7160F4E}"/>
              </a:ext>
            </a:extLst>
          </p:cNvPr>
          <p:cNvSpPr/>
          <p:nvPr/>
        </p:nvSpPr>
        <p:spPr>
          <a:xfrm>
            <a:off x="4161390" y="3624146"/>
            <a:ext cx="6116901" cy="1260088"/>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400" dirty="0">
              <a:solidFill>
                <a:srgbClr val="D86613"/>
              </a:solidFill>
            </a:endParaRPr>
          </a:p>
          <a:p>
            <a:pPr algn="ctr" rtl="0"/>
            <a:r>
              <a:rPr lang="pt-br" sz="1600" dirty="0">
                <a:solidFill>
                  <a:srgbClr val="D86613"/>
                </a:solidFill>
              </a:rPr>
              <a:t>Grupo de Auto </a:t>
            </a:r>
            <a:r>
              <a:rPr lang="pt-br" sz="1600" dirty="0" err="1">
                <a:solidFill>
                  <a:srgbClr val="D86613"/>
                </a:solidFill>
              </a:rPr>
              <a:t>Scaling</a:t>
            </a:r>
            <a:endParaRPr lang="pt-br" sz="1600" dirty="0">
              <a:solidFill>
                <a:srgbClr val="D86613"/>
              </a:solidFill>
            </a:endParaRPr>
          </a:p>
        </p:txBody>
      </p:sp>
      <p:pic>
        <p:nvPicPr>
          <p:cNvPr id="10" name="Graphic 9">
            <a:extLst>
              <a:ext uri="{FF2B5EF4-FFF2-40B4-BE49-F238E27FC236}">
                <a16:creationId xmlns:a16="http://schemas.microsoft.com/office/drawing/2014/main" id="{639E0105-2524-DA4F-9D8A-2B27398A61BB}"/>
              </a:ext>
            </a:extLst>
          </p:cNvPr>
          <p:cNvPicPr>
            <a:picLocks noChangeAspect="1"/>
          </p:cNvPicPr>
          <p:nvPr/>
        </p:nvPicPr>
        <p:blipFill>
          <a:blip r:embed="rId4"/>
          <a:stretch>
            <a:fillRect/>
          </a:stretch>
        </p:blipFill>
        <p:spPr>
          <a:xfrm>
            <a:off x="7052905" y="3634080"/>
            <a:ext cx="330200" cy="330200"/>
          </a:xfrm>
          <a:prstGeom prst="rect">
            <a:avLst/>
          </a:prstGeom>
        </p:spPr>
      </p:pic>
      <p:pic>
        <p:nvPicPr>
          <p:cNvPr id="11" name="Graphic 10">
            <a:extLst>
              <a:ext uri="{FF2B5EF4-FFF2-40B4-BE49-F238E27FC236}">
                <a16:creationId xmlns:a16="http://schemas.microsoft.com/office/drawing/2014/main" id="{CFBA858E-1F39-BC4A-8A1C-B3B0FE9B326E}"/>
              </a:ext>
            </a:extLst>
          </p:cNvPr>
          <p:cNvPicPr>
            <a:picLocks noChangeAspect="1"/>
          </p:cNvPicPr>
          <p:nvPr/>
        </p:nvPicPr>
        <p:blipFill>
          <a:blip r:embed="rId5"/>
          <a:stretch>
            <a:fillRect/>
          </a:stretch>
        </p:blipFill>
        <p:spPr>
          <a:xfrm>
            <a:off x="3626190" y="2387639"/>
            <a:ext cx="330200" cy="330200"/>
          </a:xfrm>
          <a:prstGeom prst="rect">
            <a:avLst/>
          </a:prstGeom>
        </p:spPr>
      </p:pic>
      <p:sp>
        <p:nvSpPr>
          <p:cNvPr id="12" name="Rectangle 11">
            <a:extLst>
              <a:ext uri="{FF2B5EF4-FFF2-40B4-BE49-F238E27FC236}">
                <a16:creationId xmlns:a16="http://schemas.microsoft.com/office/drawing/2014/main" id="{E959DDED-EEA3-8B4A-B8C7-9F30DBD0BA10}"/>
              </a:ext>
            </a:extLst>
          </p:cNvPr>
          <p:cNvSpPr/>
          <p:nvPr/>
        </p:nvSpPr>
        <p:spPr>
          <a:xfrm>
            <a:off x="8048200" y="2878077"/>
            <a:ext cx="2586432" cy="386671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3"/>
                </a:solidFill>
              </a:rPr>
              <a:t>Zona de disponibilidade 2</a:t>
            </a:r>
          </a:p>
        </p:txBody>
      </p:sp>
      <p:pic>
        <p:nvPicPr>
          <p:cNvPr id="13" name="Graphic 24">
            <a:extLst>
              <a:ext uri="{FF2B5EF4-FFF2-40B4-BE49-F238E27FC236}">
                <a16:creationId xmlns:a16="http://schemas.microsoft.com/office/drawing/2014/main" id="{DD01F647-5021-2945-A1F9-4FD26EC69AC6}"/>
              </a:ext>
            </a:extLst>
          </p:cNvPr>
          <p:cNvPicPr>
            <a:picLocks noChangeAspect="1"/>
          </p:cNvPicPr>
          <p:nvPr/>
        </p:nvPicPr>
        <p:blipFill>
          <a:blip r:embed="rId6"/>
          <a:stretch>
            <a:fillRect/>
          </a:stretch>
        </p:blipFill>
        <p:spPr>
          <a:xfrm>
            <a:off x="4809897" y="3886020"/>
            <a:ext cx="469900" cy="469900"/>
          </a:xfrm>
          <a:prstGeom prst="rect">
            <a:avLst/>
          </a:prstGeom>
        </p:spPr>
      </p:pic>
      <p:sp>
        <p:nvSpPr>
          <p:cNvPr id="14" name="TextBox 13">
            <a:extLst>
              <a:ext uri="{FF2B5EF4-FFF2-40B4-BE49-F238E27FC236}">
                <a16:creationId xmlns:a16="http://schemas.microsoft.com/office/drawing/2014/main" id="{B441238E-2FC5-B944-B600-89749B5AC47A}"/>
              </a:ext>
            </a:extLst>
          </p:cNvPr>
          <p:cNvSpPr txBox="1"/>
          <p:nvPr/>
        </p:nvSpPr>
        <p:spPr>
          <a:xfrm>
            <a:off x="4161390" y="4331572"/>
            <a:ext cx="1766913" cy="338554"/>
          </a:xfrm>
          <a:prstGeom prst="rect">
            <a:avLst/>
          </a:prstGeom>
          <a:noFill/>
        </p:spPr>
        <p:txBody>
          <a:bodyPr wrap="square" rtlCol="0">
            <a:spAutoFit/>
          </a:bodyPr>
          <a:lstStyle/>
          <a:p>
            <a:pPr algn="ctr" rtl="0"/>
            <a:r>
              <a:rPr lang="pt-br" sz="1600">
                <a:solidFill>
                  <a:srgbClr val="232F3E"/>
                </a:solidFill>
              </a:rPr>
              <a:t>Instância do EC2</a:t>
            </a:r>
          </a:p>
        </p:txBody>
      </p:sp>
      <p:pic>
        <p:nvPicPr>
          <p:cNvPr id="15" name="Graphic 29">
            <a:extLst>
              <a:ext uri="{FF2B5EF4-FFF2-40B4-BE49-F238E27FC236}">
                <a16:creationId xmlns:a16="http://schemas.microsoft.com/office/drawing/2014/main" id="{1B447C9F-AE22-5D49-8823-1DF2B2150224}"/>
              </a:ext>
            </a:extLst>
          </p:cNvPr>
          <p:cNvPicPr>
            <a:picLocks noChangeAspect="1"/>
          </p:cNvPicPr>
          <p:nvPr/>
        </p:nvPicPr>
        <p:blipFill>
          <a:blip r:embed="rId7"/>
          <a:stretch>
            <a:fillRect/>
          </a:stretch>
        </p:blipFill>
        <p:spPr>
          <a:xfrm>
            <a:off x="6968719" y="2515581"/>
            <a:ext cx="469900" cy="469900"/>
          </a:xfrm>
          <a:prstGeom prst="rect">
            <a:avLst/>
          </a:prstGeom>
        </p:spPr>
      </p:pic>
      <p:pic>
        <p:nvPicPr>
          <p:cNvPr id="16" name="Graphic 19">
            <a:extLst>
              <a:ext uri="{FF2B5EF4-FFF2-40B4-BE49-F238E27FC236}">
                <a16:creationId xmlns:a16="http://schemas.microsoft.com/office/drawing/2014/main" id="{F255D846-642B-A942-8BEC-D0E41A406D4B}"/>
              </a:ext>
            </a:extLst>
          </p:cNvPr>
          <p:cNvPicPr>
            <a:picLocks noChangeAspect="1"/>
          </p:cNvPicPr>
          <p:nvPr/>
        </p:nvPicPr>
        <p:blipFill>
          <a:blip r:embed="rId8"/>
          <a:stretch>
            <a:fillRect/>
          </a:stretch>
        </p:blipFill>
        <p:spPr>
          <a:xfrm>
            <a:off x="6968719" y="1518213"/>
            <a:ext cx="469900" cy="469900"/>
          </a:xfrm>
          <a:prstGeom prst="rect">
            <a:avLst/>
          </a:prstGeom>
        </p:spPr>
      </p:pic>
      <p:grpSp>
        <p:nvGrpSpPr>
          <p:cNvPr id="17" name="Group 16">
            <a:extLst>
              <a:ext uri="{FF2B5EF4-FFF2-40B4-BE49-F238E27FC236}">
                <a16:creationId xmlns:a16="http://schemas.microsoft.com/office/drawing/2014/main" id="{9AB59E1C-A7AB-294D-84F0-4D58B048962B}"/>
              </a:ext>
            </a:extLst>
          </p:cNvPr>
          <p:cNvGrpSpPr/>
          <p:nvPr/>
        </p:nvGrpSpPr>
        <p:grpSpPr>
          <a:xfrm rot="5400000">
            <a:off x="6785298" y="1343506"/>
            <a:ext cx="781022" cy="4204009"/>
            <a:chOff x="2674472" y="1567527"/>
            <a:chExt cx="1488359" cy="331243"/>
          </a:xfrm>
        </p:grpSpPr>
        <p:sp>
          <p:nvSpPr>
            <p:cNvPr id="18" name="Freeform 17">
              <a:extLst>
                <a:ext uri="{FF2B5EF4-FFF2-40B4-BE49-F238E27FC236}">
                  <a16:creationId xmlns:a16="http://schemas.microsoft.com/office/drawing/2014/main" id="{3C7DB327-06F9-C049-8FFD-E043594C094C}"/>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19" name="Straight Arrow Connector 18">
              <a:extLst>
                <a:ext uri="{FF2B5EF4-FFF2-40B4-BE49-F238E27FC236}">
                  <a16:creationId xmlns:a16="http://schemas.microsoft.com/office/drawing/2014/main" id="{23F0B4E1-7B38-044F-AD99-3B7B4601EBCC}"/>
                </a:ext>
              </a:extLst>
            </p:cNvPr>
            <p:cNvCxnSpPr>
              <a:cxnSpLocks/>
            </p:cNvCxnSpPr>
            <p:nvPr/>
          </p:nvCxnSpPr>
          <p:spPr>
            <a:xfrm>
              <a:off x="2674472" y="1730504"/>
              <a:ext cx="573078" cy="0"/>
            </a:xfrm>
            <a:prstGeom prst="straightConnector1">
              <a:avLst/>
            </a:prstGeom>
            <a:ln w="127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9203A45A-9486-2643-B35D-16521F11D664}"/>
              </a:ext>
            </a:extLst>
          </p:cNvPr>
          <p:cNvCxnSpPr>
            <a:stCxn id="15" idx="0"/>
            <a:endCxn id="16" idx="2"/>
          </p:cNvCxnSpPr>
          <p:nvPr/>
        </p:nvCxnSpPr>
        <p:spPr>
          <a:xfrm flipV="1">
            <a:off x="7203669" y="1988113"/>
            <a:ext cx="0" cy="527468"/>
          </a:xfrm>
          <a:prstGeom prst="straightConnector1">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1" name="Text Placeholder 5"/>
          <p:cNvSpPr txBox="1">
            <a:spLocks/>
          </p:cNvSpPr>
          <p:nvPr/>
        </p:nvSpPr>
        <p:spPr>
          <a:xfrm>
            <a:off x="814948" y="5120214"/>
            <a:ext cx="2389439" cy="142243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sz="2400" dirty="0">
                <a:latin typeface="Amazon Ember Light" panose="020B0403020204020204" pitchFamily="34" charset="0"/>
                <a:ea typeface="Amazon Ember Light" panose="020B0403020204020204" pitchFamily="34" charset="0"/>
                <a:cs typeface="Amazon Ember Light" panose="020B0403020204020204" pitchFamily="34" charset="0"/>
              </a:rPr>
              <a:t>Mantenha sessões externamente em um banco de dados.</a:t>
            </a:r>
          </a:p>
        </p:txBody>
      </p:sp>
      <p:sp>
        <p:nvSpPr>
          <p:cNvPr id="22" name="Text Placeholder 5"/>
          <p:cNvSpPr txBox="1">
            <a:spLocks/>
          </p:cNvSpPr>
          <p:nvPr/>
        </p:nvSpPr>
        <p:spPr>
          <a:xfrm>
            <a:off x="5279797" y="7185938"/>
            <a:ext cx="3645525" cy="48912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rtl="0">
              <a:buNone/>
            </a:pPr>
            <a:r>
              <a:rPr lang="pt-br" sz="2160" dirty="0">
                <a:latin typeface="Amazon Ember" panose="02000000000000000000" pitchFamily="2" charset="0"/>
                <a:ea typeface="Amazon Ember" panose="02000000000000000000" pitchFamily="2" charset="0"/>
                <a:cs typeface="Amazon Ember Light" panose="020B0403020204020204" pitchFamily="34" charset="0"/>
              </a:rPr>
              <a:t>Banco de dados </a:t>
            </a:r>
            <a:r>
              <a:rPr lang="pt-br" sz="2160" dirty="0" err="1">
                <a:latin typeface="Amazon Ember" panose="02000000000000000000" pitchFamily="2" charset="0"/>
                <a:ea typeface="Amazon Ember" panose="02000000000000000000" pitchFamily="2" charset="0"/>
                <a:cs typeface="Amazon Ember Light" panose="020B0403020204020204" pitchFamily="34" charset="0"/>
              </a:rPr>
              <a:t>NoSQL</a:t>
            </a:r>
            <a:endParaRPr lang="en-US" sz="216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endParaRPr>
          </a:p>
        </p:txBody>
      </p:sp>
      <p:cxnSp>
        <p:nvCxnSpPr>
          <p:cNvPr id="23" name="Straight Arrow Connector 22"/>
          <p:cNvCxnSpPr/>
          <p:nvPr/>
        </p:nvCxnSpPr>
        <p:spPr>
          <a:xfrm>
            <a:off x="2613837" y="5540683"/>
            <a:ext cx="1547553"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4" name="Text Placeholder 5"/>
          <p:cNvSpPr txBox="1">
            <a:spLocks/>
          </p:cNvSpPr>
          <p:nvPr/>
        </p:nvSpPr>
        <p:spPr>
          <a:xfrm>
            <a:off x="11332686" y="2981449"/>
            <a:ext cx="3095897" cy="1422432"/>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sz="2400">
                <a:latin typeface="Amazon Ember Light" panose="020B0403020204020204" pitchFamily="34" charset="0"/>
                <a:ea typeface="Amazon Ember Light" panose="020B0403020204020204" pitchFamily="34" charset="0"/>
                <a:cs typeface="Amazon Ember Light" panose="020B0403020204020204" pitchFamily="34" charset="0"/>
              </a:rPr>
              <a:t>Se as sessões forem armazenados em nós, pode ocorrer perda de sessões.</a:t>
            </a:r>
          </a:p>
        </p:txBody>
      </p:sp>
      <p:cxnSp>
        <p:nvCxnSpPr>
          <p:cNvPr id="25" name="Straight Arrow Connector 24"/>
          <p:cNvCxnSpPr/>
          <p:nvPr/>
        </p:nvCxnSpPr>
        <p:spPr>
          <a:xfrm>
            <a:off x="5073803" y="4707636"/>
            <a:ext cx="1" cy="639139"/>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528645" y="3665394"/>
            <a:ext cx="804041" cy="0"/>
          </a:xfrm>
          <a:prstGeom prst="straightConnector1">
            <a:avLst/>
          </a:prstGeom>
          <a:ln w="12700">
            <a:solidFill>
              <a:schemeClr val="tx1"/>
            </a:solidFill>
            <a:headEnd type="arrow" w="med" len="med"/>
            <a:tailEnd type="none" w="med" len="sm"/>
          </a:ln>
        </p:spPr>
        <p:style>
          <a:lnRef idx="1">
            <a:schemeClr val="accent1"/>
          </a:lnRef>
          <a:fillRef idx="0">
            <a:schemeClr val="accent1"/>
          </a:fillRef>
          <a:effectRef idx="0">
            <a:schemeClr val="accent1"/>
          </a:effectRef>
          <a:fontRef idx="minor">
            <a:schemeClr val="tx1"/>
          </a:fontRef>
        </p:style>
      </p:cxnSp>
      <p:pic>
        <p:nvPicPr>
          <p:cNvPr id="32" name="Graphic 24">
            <a:extLst>
              <a:ext uri="{FF2B5EF4-FFF2-40B4-BE49-F238E27FC236}">
                <a16:creationId xmlns:a16="http://schemas.microsoft.com/office/drawing/2014/main" id="{DD01F647-5021-2945-A1F9-4FD26EC69AC6}"/>
              </a:ext>
            </a:extLst>
          </p:cNvPr>
          <p:cNvPicPr>
            <a:picLocks noChangeAspect="1"/>
          </p:cNvPicPr>
          <p:nvPr/>
        </p:nvPicPr>
        <p:blipFill>
          <a:blip r:embed="rId6"/>
          <a:stretch>
            <a:fillRect/>
          </a:stretch>
        </p:blipFill>
        <p:spPr>
          <a:xfrm>
            <a:off x="9054087" y="3880908"/>
            <a:ext cx="469900" cy="469900"/>
          </a:xfrm>
          <a:prstGeom prst="rect">
            <a:avLst/>
          </a:prstGeom>
        </p:spPr>
      </p:pic>
      <p:sp>
        <p:nvSpPr>
          <p:cNvPr id="33" name="TextBox 32">
            <a:extLst>
              <a:ext uri="{FF2B5EF4-FFF2-40B4-BE49-F238E27FC236}">
                <a16:creationId xmlns:a16="http://schemas.microsoft.com/office/drawing/2014/main" id="{B441238E-2FC5-B944-B600-89749B5AC47A}"/>
              </a:ext>
            </a:extLst>
          </p:cNvPr>
          <p:cNvSpPr txBox="1"/>
          <p:nvPr/>
        </p:nvSpPr>
        <p:spPr>
          <a:xfrm>
            <a:off x="8405580" y="4326460"/>
            <a:ext cx="1766913" cy="338554"/>
          </a:xfrm>
          <a:prstGeom prst="rect">
            <a:avLst/>
          </a:prstGeom>
          <a:noFill/>
        </p:spPr>
        <p:txBody>
          <a:bodyPr wrap="square" rtlCol="0">
            <a:spAutoFit/>
          </a:bodyPr>
          <a:lstStyle/>
          <a:p>
            <a:pPr algn="ctr" rtl="0"/>
            <a:r>
              <a:rPr lang="pt-br" sz="1600">
                <a:solidFill>
                  <a:srgbClr val="232F3E"/>
                </a:solidFill>
              </a:rPr>
              <a:t>Instância do EC2</a:t>
            </a:r>
          </a:p>
        </p:txBody>
      </p:sp>
      <p:cxnSp>
        <p:nvCxnSpPr>
          <p:cNvPr id="34" name="Straight Arrow Connector 33"/>
          <p:cNvCxnSpPr/>
          <p:nvPr/>
        </p:nvCxnSpPr>
        <p:spPr>
          <a:xfrm>
            <a:off x="9317993" y="4702524"/>
            <a:ext cx="1" cy="639139"/>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98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lstStyle/>
          <a:p>
            <a:pPr rtl="0"/>
            <a:r>
              <a:rPr lang="pt-br" sz="4000"/>
              <a:t>Computação em nuvem </a:t>
            </a:r>
          </a:p>
        </p:txBody>
      </p:sp>
      <p:sp>
        <p:nvSpPr>
          <p:cNvPr id="7" name="Content Placeholder 6"/>
          <p:cNvSpPr>
            <a:spLocks noGrp="1"/>
          </p:cNvSpPr>
          <p:nvPr>
            <p:ph idx="1"/>
          </p:nvPr>
        </p:nvSpPr>
        <p:spPr>
          <a:xfrm>
            <a:off x="731522" y="1728366"/>
            <a:ext cx="13395958" cy="5895970"/>
          </a:xfrm>
        </p:spPr>
        <p:txBody>
          <a:bodyPr rtlCol="0">
            <a:normAutofit/>
          </a:bodyPr>
          <a:lstStyle/>
          <a:p>
            <a:pPr marL="0" indent="0" rtl="0">
              <a:buNone/>
            </a:pPr>
            <a:r>
              <a:rPr lang="pt-br" sz="3100" b="1" dirty="0">
                <a:latin typeface="+mj-lt"/>
              </a:rPr>
              <a:t>O que é computação em nuvem?</a:t>
            </a:r>
          </a:p>
          <a:p>
            <a:pPr rtl="0"/>
            <a:r>
              <a:rPr lang="pt-br" sz="3100" dirty="0">
                <a:latin typeface="+mj-lt"/>
              </a:rPr>
              <a:t>A computação em nuvem permite que você </a:t>
            </a:r>
            <a:r>
              <a:rPr lang="pt-br" sz="3100" dirty="0">
                <a:solidFill>
                  <a:schemeClr val="accent6"/>
                </a:solidFill>
                <a:latin typeface="+mj-lt"/>
              </a:rPr>
              <a:t>deixe de pensar em sua infraestrutura como hardware e passe a pensá-la (e usá-la) como software</a:t>
            </a:r>
            <a:r>
              <a:rPr lang="pt-br" sz="3100" dirty="0">
                <a:latin typeface="+mj-lt"/>
              </a:rPr>
              <a:t>.</a:t>
            </a:r>
            <a:r>
              <a:rPr lang="pt-br" sz="3100" dirty="0">
                <a:solidFill>
                  <a:schemeClr val="accent6"/>
                </a:solidFill>
                <a:latin typeface="+mj-lt"/>
              </a:rPr>
              <a:t> </a:t>
            </a:r>
          </a:p>
        </p:txBody>
      </p:sp>
      <p:sp>
        <p:nvSpPr>
          <p:cNvPr id="8" name="Right Arrow 7"/>
          <p:cNvSpPr/>
          <p:nvPr/>
        </p:nvSpPr>
        <p:spPr>
          <a:xfrm>
            <a:off x="6989566" y="4447519"/>
            <a:ext cx="1436195" cy="1234859"/>
          </a:xfrm>
          <a:prstGeom prst="rightArrow">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rtl="0"/>
            <a:endParaRPr lang="en-US" sz="2880" dirty="0">
              <a:solidFill>
                <a:schemeClr val="tx2"/>
              </a:solidFill>
            </a:endParaRPr>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29341" t="12667" r="29592" b="13352"/>
          <a:stretch/>
        </p:blipFill>
        <p:spPr>
          <a:xfrm>
            <a:off x="2602548" y="3767328"/>
            <a:ext cx="1658112" cy="2987040"/>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9341" t="12667" r="29592" b="13352"/>
          <a:stretch/>
        </p:blipFill>
        <p:spPr>
          <a:xfrm>
            <a:off x="4260660" y="3767328"/>
            <a:ext cx="1658112" cy="298704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4409" y="3295267"/>
            <a:ext cx="3911603" cy="3931161"/>
          </a:xfrm>
          <a:prstGeom prst="rect">
            <a:avLst/>
          </a:prstGeom>
        </p:spPr>
      </p:pic>
    </p:spTree>
    <p:custDataLst>
      <p:tags r:id="rId1"/>
    </p:custDataLst>
    <p:extLst>
      <p:ext uri="{BB962C8B-B14F-4D97-AF65-F5344CB8AC3E}">
        <p14:creationId xmlns:p14="http://schemas.microsoft.com/office/powerpoint/2010/main" val="2774142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Serviços de computação da AWS</a:t>
            </a:r>
          </a:p>
        </p:txBody>
      </p:sp>
      <p:sp>
        <p:nvSpPr>
          <p:cNvPr id="16" name="Rectangle 15"/>
          <p:cNvSpPr/>
          <p:nvPr/>
        </p:nvSpPr>
        <p:spPr>
          <a:xfrm>
            <a:off x="10655711" y="2884746"/>
            <a:ext cx="3373727" cy="3734027"/>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592" dirty="0"/>
          </a:p>
        </p:txBody>
      </p:sp>
      <p:grpSp>
        <p:nvGrpSpPr>
          <p:cNvPr id="17" name="Group 16"/>
          <p:cNvGrpSpPr/>
          <p:nvPr/>
        </p:nvGrpSpPr>
        <p:grpSpPr>
          <a:xfrm>
            <a:off x="998934" y="3801145"/>
            <a:ext cx="12775482" cy="2207643"/>
            <a:chOff x="1494948" y="3801145"/>
            <a:chExt cx="12775482" cy="2207643"/>
          </a:xfrm>
        </p:grpSpPr>
        <p:sp>
          <p:nvSpPr>
            <p:cNvPr id="18" name="TextBox 17"/>
            <p:cNvSpPr txBox="1"/>
            <p:nvPr/>
          </p:nvSpPr>
          <p:spPr>
            <a:xfrm>
              <a:off x="1494948" y="5054681"/>
              <a:ext cx="2347687" cy="509349"/>
            </a:xfrm>
            <a:prstGeom prst="rect">
              <a:avLst/>
            </a:prstGeom>
            <a:noFill/>
          </p:spPr>
          <p:txBody>
            <a:bodyPr wrap="square" lIns="0" tIns="0" rIns="0" bIns="0" rtlCol="0" anchor="t">
              <a:noAutofit/>
            </a:bodyPr>
            <a:lstStyle/>
            <a:p>
              <a:pPr algn="ctr" rtl="0"/>
              <a:r>
                <a:rPr lang="pt-br" sz="2800">
                  <a:latin typeface="Amazon Ember" panose="02000000000000000000" pitchFamily="2" charset="0"/>
                  <a:ea typeface="Amazon Ember" panose="02000000000000000000" pitchFamily="2" charset="0"/>
                  <a:cs typeface="Amazon Ember Light" panose="020B0403020204020204" pitchFamily="34" charset="0"/>
                </a:rPr>
                <a:t>Amazon EC2</a:t>
              </a:r>
            </a:p>
          </p:txBody>
        </p:sp>
        <p:pic>
          <p:nvPicPr>
            <p:cNvPr id="21" name="Graphic 6">
              <a:extLst>
                <a:ext uri="{FF2B5EF4-FFF2-40B4-BE49-F238E27FC236}">
                  <a16:creationId xmlns:a16="http://schemas.microsoft.com/office/drawing/2014/main" id="{D8AF6CFD-7182-AE41-BE56-CA8D81C11633}"/>
                </a:ext>
              </a:extLst>
            </p:cNvPr>
            <p:cNvPicPr>
              <a:picLocks noChangeAspect="1"/>
            </p:cNvPicPr>
            <p:nvPr/>
          </p:nvPicPr>
          <p:blipFill>
            <a:blip r:embed="rId4"/>
            <a:stretch>
              <a:fillRect/>
            </a:stretch>
          </p:blipFill>
          <p:spPr>
            <a:xfrm>
              <a:off x="2097291" y="3801145"/>
              <a:ext cx="1143000" cy="1143000"/>
            </a:xfrm>
            <a:prstGeom prst="rect">
              <a:avLst/>
            </a:prstGeom>
          </p:spPr>
        </p:pic>
        <p:sp>
          <p:nvSpPr>
            <p:cNvPr id="29" name="TextBox 28">
              <a:extLst>
                <a:ext uri="{FF2B5EF4-FFF2-40B4-BE49-F238E27FC236}">
                  <a16:creationId xmlns:a16="http://schemas.microsoft.com/office/drawing/2014/main" id="{CBB19FC6-DF8F-F94A-8008-8DD9CB9EBEAD}"/>
                </a:ext>
              </a:extLst>
            </p:cNvPr>
            <p:cNvSpPr txBox="1"/>
            <p:nvPr/>
          </p:nvSpPr>
          <p:spPr>
            <a:xfrm>
              <a:off x="6580422" y="5054681"/>
              <a:ext cx="2301904" cy="954107"/>
            </a:xfrm>
            <a:prstGeom prst="rect">
              <a:avLst/>
            </a:prstGeom>
            <a:noFill/>
          </p:spPr>
          <p:txBody>
            <a:bodyPr wrap="square" rtlCol="0">
              <a:spAutoFit/>
            </a:bodyPr>
            <a:lstStyle/>
            <a:p>
              <a:pPr algn="ctr" rtl="0"/>
              <a:r>
                <a:rPr lang="pt-br" sz="2800">
                  <a:latin typeface="Amazon Ember" panose="02000000000000000000" pitchFamily="2" charset="0"/>
                  <a:ea typeface="Amazon Ember" panose="02000000000000000000" pitchFamily="2" charset="0"/>
                </a:rPr>
                <a:t>Elastic Load Balancing</a:t>
              </a:r>
            </a:p>
          </p:txBody>
        </p:sp>
        <p:pic>
          <p:nvPicPr>
            <p:cNvPr id="30"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7240339" y="3801145"/>
              <a:ext cx="1143000" cy="1143000"/>
            </a:xfrm>
            <a:prstGeom prst="rect">
              <a:avLst/>
            </a:prstGeom>
          </p:spPr>
        </p:pic>
        <p:sp>
          <p:nvSpPr>
            <p:cNvPr id="31" name="TextBox 30">
              <a:extLst>
                <a:ext uri="{FF2B5EF4-FFF2-40B4-BE49-F238E27FC236}">
                  <a16:creationId xmlns:a16="http://schemas.microsoft.com/office/drawing/2014/main" id="{7A7A1F5D-0DB6-F14A-A9E7-B9B2EAE4B904}"/>
                </a:ext>
              </a:extLst>
            </p:cNvPr>
            <p:cNvSpPr txBox="1"/>
            <p:nvPr/>
          </p:nvSpPr>
          <p:spPr>
            <a:xfrm>
              <a:off x="11427244" y="5054681"/>
              <a:ext cx="2843186" cy="954107"/>
            </a:xfrm>
            <a:prstGeom prst="rect">
              <a:avLst/>
            </a:prstGeom>
            <a:noFill/>
          </p:spPr>
          <p:txBody>
            <a:bodyPr wrap="square" rtlCol="0">
              <a:spAutoFit/>
            </a:bodyPr>
            <a:lstStyle/>
            <a:p>
              <a:pPr algn="ctr" rtl="0"/>
              <a:r>
                <a:rPr lang="pt-br" sz="2800" dirty="0">
                  <a:latin typeface="Amazon Ember" panose="02000000000000000000" pitchFamily="2" charset="0"/>
                  <a:ea typeface="Amazon Ember" panose="02000000000000000000" pitchFamily="2" charset="0"/>
                </a:rPr>
                <a:t>Auto Scaling do Amazon EC2</a:t>
              </a:r>
            </a:p>
          </p:txBody>
        </p:sp>
        <p:pic>
          <p:nvPicPr>
            <p:cNvPr id="32" name="Graphic 63">
              <a:extLst>
                <a:ext uri="{FF2B5EF4-FFF2-40B4-BE49-F238E27FC236}">
                  <a16:creationId xmlns:a16="http://schemas.microsoft.com/office/drawing/2014/main" id="{18688CAE-2AF9-5C4F-9594-F951A5D15B6B}"/>
                </a:ext>
              </a:extLst>
            </p:cNvPr>
            <p:cNvPicPr>
              <a:picLocks noChangeAspect="1"/>
            </p:cNvPicPr>
            <p:nvPr/>
          </p:nvPicPr>
          <p:blipFill>
            <a:blip r:embed="rId6"/>
            <a:stretch>
              <a:fillRect/>
            </a:stretch>
          </p:blipFill>
          <p:spPr>
            <a:xfrm>
              <a:off x="12277337" y="3801145"/>
              <a:ext cx="1143000" cy="1143000"/>
            </a:xfrm>
            <a:prstGeom prst="rect">
              <a:avLst/>
            </a:prstGeom>
          </p:spPr>
        </p:pic>
      </p:grpSp>
    </p:spTree>
    <p:custDataLst>
      <p:tags r:id="rId1"/>
    </p:custDataLst>
    <p:extLst>
      <p:ext uri="{BB962C8B-B14F-4D97-AF65-F5344CB8AC3E}">
        <p14:creationId xmlns:p14="http://schemas.microsoft.com/office/powerpoint/2010/main" val="116163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rtlCol="0"/>
          <a:lstStyle/>
          <a:p>
            <a:pPr rtl="0"/>
            <a:r>
              <a:rPr lang="pt-br" sz="4000"/>
              <a:t>Auto Scaling do Amazon EC2</a:t>
            </a:r>
          </a:p>
        </p:txBody>
      </p:sp>
      <p:sp>
        <p:nvSpPr>
          <p:cNvPr id="79" name="TextBox 78"/>
          <p:cNvSpPr txBox="1"/>
          <p:nvPr/>
        </p:nvSpPr>
        <p:spPr>
          <a:xfrm>
            <a:off x="1112755" y="5672990"/>
            <a:ext cx="3114955" cy="575542"/>
          </a:xfrm>
          <a:prstGeom prst="rect">
            <a:avLst/>
          </a:prstGeom>
          <a:noFill/>
        </p:spPr>
        <p:txBody>
          <a:bodyPr wrap="none" rtlCol="0">
            <a:spAutoFit/>
          </a:bodyPr>
          <a:lstStyle/>
          <a:p>
            <a:pPr rtl="0"/>
            <a:r>
              <a:rPr lang="pt-br" sz="2800" dirty="0">
                <a:latin typeface="+mj-lt"/>
                <a:ea typeface="Amazon Ember" panose="020B0603020204020204" pitchFamily="34" charset="0"/>
                <a:cs typeface="Amazon Ember" panose="020B0603020204020204" pitchFamily="34" charset="0"/>
              </a:rPr>
              <a:t>Configuração </a:t>
            </a:r>
            <a:r>
              <a:rPr lang="pt-br" sz="2800" dirty="0">
                <a:solidFill>
                  <a:srgbClr val="000000"/>
                </a:solidFill>
                <a:latin typeface="+mj-lt"/>
                <a:ea typeface="Amazon Ember" panose="020B0603020204020204" pitchFamily="34" charset="0"/>
                <a:cs typeface="Amazon Ember" panose="020B0603020204020204" pitchFamily="34" charset="0"/>
              </a:rPr>
              <a:t>básica</a:t>
            </a:r>
          </a:p>
        </p:txBody>
      </p:sp>
      <p:sp>
        <p:nvSpPr>
          <p:cNvPr id="22" name="Rectangle 21">
            <a:extLst>
              <a:ext uri="{FF2B5EF4-FFF2-40B4-BE49-F238E27FC236}">
                <a16:creationId xmlns:a16="http://schemas.microsoft.com/office/drawing/2014/main" id="{029B160E-4DC3-C741-A322-32F6A7160F4E}"/>
              </a:ext>
            </a:extLst>
          </p:cNvPr>
          <p:cNvSpPr/>
          <p:nvPr/>
        </p:nvSpPr>
        <p:spPr>
          <a:xfrm>
            <a:off x="1164548" y="2743200"/>
            <a:ext cx="3184764" cy="2765798"/>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sp>
        <p:nvSpPr>
          <p:cNvPr id="25" name="TextBox 24">
            <a:extLst>
              <a:ext uri="{FF2B5EF4-FFF2-40B4-BE49-F238E27FC236}">
                <a16:creationId xmlns:a16="http://schemas.microsoft.com/office/drawing/2014/main" id="{B441238E-2FC5-B944-B600-89749B5AC47A}"/>
              </a:ext>
            </a:extLst>
          </p:cNvPr>
          <p:cNvSpPr txBox="1"/>
          <p:nvPr/>
        </p:nvSpPr>
        <p:spPr>
          <a:xfrm>
            <a:off x="1150970" y="4851332"/>
            <a:ext cx="1766913" cy="584775"/>
          </a:xfrm>
          <a:prstGeom prst="rect">
            <a:avLst/>
          </a:prstGeom>
          <a:noFill/>
        </p:spPr>
        <p:txBody>
          <a:bodyPr wrap="square" rtlCol="0">
            <a:spAutoFit/>
          </a:bodyPr>
          <a:lstStyle/>
          <a:p>
            <a:pPr algn="ctr" rtl="0"/>
            <a:r>
              <a:rPr lang="pt-br" sz="1600">
                <a:solidFill>
                  <a:srgbClr val="232F3E"/>
                </a:solidFill>
              </a:rPr>
              <a:t>EC2</a:t>
            </a:r>
            <a:r>
              <a:rPr lang="en-US" sz="1600" dirty="0">
                <a:solidFill>
                  <a:srgbClr val="232F3E"/>
                </a:solidFill>
              </a:rPr>
              <a:t/>
            </a:r>
            <a:br>
              <a:rPr lang="en-US" sz="1600" dirty="0">
                <a:solidFill>
                  <a:srgbClr val="232F3E"/>
                </a:solidFill>
              </a:rPr>
            </a:br>
            <a:r>
              <a:rPr lang="pt-br" sz="1600">
                <a:solidFill>
                  <a:srgbClr val="232F3E"/>
                </a:solidFill>
              </a:rPr>
              <a:t>Instância</a:t>
            </a:r>
          </a:p>
        </p:txBody>
      </p:sp>
      <p:sp>
        <p:nvSpPr>
          <p:cNvPr id="43" name="TextBox 42">
            <a:extLst>
              <a:ext uri="{FF2B5EF4-FFF2-40B4-BE49-F238E27FC236}">
                <a16:creationId xmlns:a16="http://schemas.microsoft.com/office/drawing/2014/main" id="{B441238E-2FC5-B944-B600-89749B5AC47A}"/>
              </a:ext>
            </a:extLst>
          </p:cNvPr>
          <p:cNvSpPr txBox="1"/>
          <p:nvPr/>
        </p:nvSpPr>
        <p:spPr>
          <a:xfrm>
            <a:off x="2611510" y="4851332"/>
            <a:ext cx="1766913" cy="584775"/>
          </a:xfrm>
          <a:prstGeom prst="rect">
            <a:avLst/>
          </a:prstGeom>
          <a:noFill/>
        </p:spPr>
        <p:txBody>
          <a:bodyPr wrap="square" rtlCol="0">
            <a:spAutoFit/>
          </a:bodyPr>
          <a:lstStyle/>
          <a:p>
            <a:pPr algn="ctr" rtl="0"/>
            <a:r>
              <a:rPr lang="pt-br" sz="1600">
                <a:solidFill>
                  <a:srgbClr val="232F3E"/>
                </a:solidFill>
              </a:rPr>
              <a:t>EC2</a:t>
            </a:r>
            <a:r>
              <a:rPr lang="en-US" sz="1600" dirty="0">
                <a:solidFill>
                  <a:srgbClr val="232F3E"/>
                </a:solidFill>
              </a:rPr>
              <a:t/>
            </a:r>
            <a:br>
              <a:rPr lang="en-US" sz="1600" dirty="0">
                <a:solidFill>
                  <a:srgbClr val="232F3E"/>
                </a:solidFill>
              </a:rPr>
            </a:br>
            <a:r>
              <a:rPr lang="pt-br" sz="1600">
                <a:solidFill>
                  <a:srgbClr val="232F3E"/>
                </a:solidFill>
              </a:rPr>
              <a:t>Instância</a:t>
            </a:r>
          </a:p>
        </p:txBody>
      </p:sp>
      <p:sp>
        <p:nvSpPr>
          <p:cNvPr id="82" name="TextBox 81"/>
          <p:cNvSpPr txBox="1"/>
          <p:nvPr/>
        </p:nvSpPr>
        <p:spPr>
          <a:xfrm>
            <a:off x="5697137" y="5758233"/>
            <a:ext cx="1933543" cy="523220"/>
          </a:xfrm>
          <a:prstGeom prst="rect">
            <a:avLst/>
          </a:prstGeom>
          <a:noFill/>
        </p:spPr>
        <p:txBody>
          <a:bodyPr wrap="none" rtlCol="0">
            <a:spAutoFit/>
          </a:bodyPr>
          <a:lstStyle/>
          <a:p>
            <a:pPr rtl="0"/>
            <a:r>
              <a:rPr lang="pt-br" sz="2800" dirty="0">
                <a:latin typeface="+mj-lt"/>
                <a:ea typeface="Amazon Ember" panose="020B0603020204020204" pitchFamily="34" charset="0"/>
                <a:cs typeface="Amazon Ember" panose="020B0603020204020204" pitchFamily="34" charset="0"/>
              </a:rPr>
              <a:t>Aumento de escala</a:t>
            </a:r>
          </a:p>
        </p:txBody>
      </p:sp>
      <p:sp>
        <p:nvSpPr>
          <p:cNvPr id="83" name="TextBox 82"/>
          <p:cNvSpPr txBox="1"/>
          <p:nvPr/>
        </p:nvSpPr>
        <p:spPr>
          <a:xfrm>
            <a:off x="5870348" y="6518366"/>
            <a:ext cx="2956259" cy="575542"/>
          </a:xfrm>
          <a:prstGeom prst="rect">
            <a:avLst/>
          </a:prstGeom>
          <a:noFill/>
        </p:spPr>
        <p:txBody>
          <a:bodyPr wrap="none" rtlCol="0">
            <a:spAutoFit/>
          </a:bodyPr>
          <a:lstStyle/>
          <a:p>
            <a:pPr rtl="0"/>
            <a:r>
              <a:rPr lang="pt-br" sz="2800" dirty="0">
                <a:solidFill>
                  <a:schemeClr val="accent1"/>
                </a:solidFill>
                <a:latin typeface="Amazon Ember" panose="02000000000000000000" pitchFamily="2" charset="0"/>
                <a:ea typeface="Amazon Ember" panose="02000000000000000000" pitchFamily="2" charset="0"/>
              </a:rPr>
              <a:t>Iniciar instâncias</a:t>
            </a:r>
          </a:p>
        </p:txBody>
      </p:sp>
      <p:sp>
        <p:nvSpPr>
          <p:cNvPr id="44" name="Rectangle 43">
            <a:extLst>
              <a:ext uri="{FF2B5EF4-FFF2-40B4-BE49-F238E27FC236}">
                <a16:creationId xmlns:a16="http://schemas.microsoft.com/office/drawing/2014/main" id="{029B160E-4DC3-C741-A322-32F6A7160F4E}"/>
              </a:ext>
            </a:extLst>
          </p:cNvPr>
          <p:cNvSpPr/>
          <p:nvPr/>
        </p:nvSpPr>
        <p:spPr>
          <a:xfrm>
            <a:off x="5210162" y="2743200"/>
            <a:ext cx="4048031" cy="2765798"/>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sp>
        <p:nvSpPr>
          <p:cNvPr id="47" name="TextBox 46">
            <a:extLst>
              <a:ext uri="{FF2B5EF4-FFF2-40B4-BE49-F238E27FC236}">
                <a16:creationId xmlns:a16="http://schemas.microsoft.com/office/drawing/2014/main" id="{B441238E-2FC5-B944-B600-89749B5AC47A}"/>
              </a:ext>
            </a:extLst>
          </p:cNvPr>
          <p:cNvSpPr txBox="1"/>
          <p:nvPr/>
        </p:nvSpPr>
        <p:spPr>
          <a:xfrm>
            <a:off x="5197970" y="4851332"/>
            <a:ext cx="1766913" cy="584775"/>
          </a:xfrm>
          <a:prstGeom prst="rect">
            <a:avLst/>
          </a:prstGeom>
          <a:noFill/>
        </p:spPr>
        <p:txBody>
          <a:bodyPr wrap="square" rtlCol="0">
            <a:spAutoFit/>
          </a:bodyPr>
          <a:lstStyle/>
          <a:p>
            <a:pPr algn="ctr" rtl="0"/>
            <a:r>
              <a:rPr lang="pt-br" sz="1600">
                <a:solidFill>
                  <a:srgbClr val="232F3E"/>
                </a:solidFill>
              </a:rPr>
              <a:t>EC2</a:t>
            </a:r>
            <a:r>
              <a:rPr lang="en-US" sz="1600" dirty="0">
                <a:solidFill>
                  <a:srgbClr val="232F3E"/>
                </a:solidFill>
              </a:rPr>
              <a:t/>
            </a:r>
            <a:br>
              <a:rPr lang="en-US" sz="1600" dirty="0">
                <a:solidFill>
                  <a:srgbClr val="232F3E"/>
                </a:solidFill>
              </a:rPr>
            </a:br>
            <a:r>
              <a:rPr lang="pt-br" sz="1600">
                <a:solidFill>
                  <a:srgbClr val="232F3E"/>
                </a:solidFill>
              </a:rPr>
              <a:t>Instância</a:t>
            </a:r>
          </a:p>
        </p:txBody>
      </p:sp>
      <p:sp>
        <p:nvSpPr>
          <p:cNvPr id="53" name="TextBox 52">
            <a:extLst>
              <a:ext uri="{FF2B5EF4-FFF2-40B4-BE49-F238E27FC236}">
                <a16:creationId xmlns:a16="http://schemas.microsoft.com/office/drawing/2014/main" id="{B441238E-2FC5-B944-B600-89749B5AC47A}"/>
              </a:ext>
            </a:extLst>
          </p:cNvPr>
          <p:cNvSpPr txBox="1"/>
          <p:nvPr/>
        </p:nvSpPr>
        <p:spPr>
          <a:xfrm>
            <a:off x="6367871" y="4851332"/>
            <a:ext cx="1766913" cy="584775"/>
          </a:xfrm>
          <a:prstGeom prst="rect">
            <a:avLst/>
          </a:prstGeom>
          <a:noFill/>
        </p:spPr>
        <p:txBody>
          <a:bodyPr wrap="square" rtlCol="0">
            <a:spAutoFit/>
          </a:bodyPr>
          <a:lstStyle/>
          <a:p>
            <a:pPr algn="ctr" rtl="0"/>
            <a:r>
              <a:rPr lang="pt-br" sz="1600">
                <a:solidFill>
                  <a:srgbClr val="232F3E"/>
                </a:solidFill>
              </a:rPr>
              <a:t>EC2</a:t>
            </a:r>
            <a:r>
              <a:rPr lang="en-US" sz="1600" dirty="0">
                <a:solidFill>
                  <a:srgbClr val="232F3E"/>
                </a:solidFill>
              </a:rPr>
              <a:t/>
            </a:r>
            <a:br>
              <a:rPr lang="en-US" sz="1600" dirty="0">
                <a:solidFill>
                  <a:srgbClr val="232F3E"/>
                </a:solidFill>
              </a:rPr>
            </a:br>
            <a:r>
              <a:rPr lang="pt-br" sz="1600">
                <a:solidFill>
                  <a:srgbClr val="232F3E"/>
                </a:solidFill>
              </a:rPr>
              <a:t>Instância</a:t>
            </a:r>
          </a:p>
        </p:txBody>
      </p:sp>
      <p:sp>
        <p:nvSpPr>
          <p:cNvPr id="55" name="TextBox 54">
            <a:extLst>
              <a:ext uri="{FF2B5EF4-FFF2-40B4-BE49-F238E27FC236}">
                <a16:creationId xmlns:a16="http://schemas.microsoft.com/office/drawing/2014/main" id="{B441238E-2FC5-B944-B600-89749B5AC47A}"/>
              </a:ext>
            </a:extLst>
          </p:cNvPr>
          <p:cNvSpPr txBox="1"/>
          <p:nvPr/>
        </p:nvSpPr>
        <p:spPr>
          <a:xfrm>
            <a:off x="7549964" y="4851332"/>
            <a:ext cx="1766913" cy="584775"/>
          </a:xfrm>
          <a:prstGeom prst="rect">
            <a:avLst/>
          </a:prstGeom>
          <a:noFill/>
        </p:spPr>
        <p:txBody>
          <a:bodyPr wrap="square" rtlCol="0">
            <a:spAutoFit/>
          </a:bodyPr>
          <a:lstStyle/>
          <a:p>
            <a:pPr algn="ctr" rtl="0"/>
            <a:r>
              <a:rPr lang="pt-br" sz="1600">
                <a:solidFill>
                  <a:srgbClr val="232F3E"/>
                </a:solidFill>
              </a:rPr>
              <a:t>EC2</a:t>
            </a:r>
          </a:p>
          <a:p>
            <a:pPr algn="ctr" rtl="0"/>
            <a:r>
              <a:rPr lang="pt-br" sz="1600">
                <a:solidFill>
                  <a:srgbClr val="232F3E"/>
                </a:solidFill>
              </a:rPr>
              <a:t>Instância</a:t>
            </a:r>
          </a:p>
        </p:txBody>
      </p:sp>
      <p:sp>
        <p:nvSpPr>
          <p:cNvPr id="80" name="TextBox 79"/>
          <p:cNvSpPr txBox="1"/>
          <p:nvPr/>
        </p:nvSpPr>
        <p:spPr>
          <a:xfrm>
            <a:off x="10413226" y="5772848"/>
            <a:ext cx="1685077" cy="523220"/>
          </a:xfrm>
          <a:prstGeom prst="rect">
            <a:avLst/>
          </a:prstGeom>
          <a:noFill/>
        </p:spPr>
        <p:txBody>
          <a:bodyPr wrap="none" rtlCol="0">
            <a:spAutoFit/>
          </a:bodyPr>
          <a:lstStyle/>
          <a:p>
            <a:pPr rtl="0"/>
            <a:r>
              <a:rPr lang="pt-br" sz="2800" dirty="0">
                <a:latin typeface="+mj-lt"/>
                <a:ea typeface="Amazon Ember" panose="020B0603020204020204" pitchFamily="34" charset="0"/>
                <a:cs typeface="Amazon Ember" panose="020B0603020204020204" pitchFamily="34" charset="0"/>
              </a:rPr>
              <a:t>Redução de escala</a:t>
            </a:r>
          </a:p>
        </p:txBody>
      </p:sp>
      <p:sp>
        <p:nvSpPr>
          <p:cNvPr id="81" name="TextBox 80"/>
          <p:cNvSpPr txBox="1"/>
          <p:nvPr/>
        </p:nvSpPr>
        <p:spPr>
          <a:xfrm>
            <a:off x="10311823" y="6512293"/>
            <a:ext cx="3456395" cy="575542"/>
          </a:xfrm>
          <a:prstGeom prst="rect">
            <a:avLst/>
          </a:prstGeom>
          <a:noFill/>
        </p:spPr>
        <p:txBody>
          <a:bodyPr wrap="none" rtlCol="0">
            <a:spAutoFit/>
          </a:bodyPr>
          <a:lstStyle/>
          <a:p>
            <a:pPr rtl="0"/>
            <a:r>
              <a:rPr lang="pt-br" sz="2800" dirty="0">
                <a:solidFill>
                  <a:schemeClr val="accent1"/>
                </a:solidFill>
                <a:latin typeface="Amazon Ember" panose="02000000000000000000" pitchFamily="2" charset="0"/>
                <a:ea typeface="Amazon Ember" panose="02000000000000000000" pitchFamily="2" charset="0"/>
              </a:rPr>
              <a:t>Encerrar instâncias</a:t>
            </a:r>
          </a:p>
        </p:txBody>
      </p:sp>
      <p:sp>
        <p:nvSpPr>
          <p:cNvPr id="102" name="Rectangle 101">
            <a:extLst>
              <a:ext uri="{FF2B5EF4-FFF2-40B4-BE49-F238E27FC236}">
                <a16:creationId xmlns:a16="http://schemas.microsoft.com/office/drawing/2014/main" id="{029B160E-4DC3-C741-A322-32F6A7160F4E}"/>
              </a:ext>
            </a:extLst>
          </p:cNvPr>
          <p:cNvSpPr/>
          <p:nvPr/>
        </p:nvSpPr>
        <p:spPr>
          <a:xfrm>
            <a:off x="10295238" y="2743200"/>
            <a:ext cx="3184764" cy="2765798"/>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sp>
        <p:nvSpPr>
          <p:cNvPr id="113" name="TextBox 112">
            <a:extLst>
              <a:ext uri="{FF2B5EF4-FFF2-40B4-BE49-F238E27FC236}">
                <a16:creationId xmlns:a16="http://schemas.microsoft.com/office/drawing/2014/main" id="{B441238E-2FC5-B944-B600-89749B5AC47A}"/>
              </a:ext>
            </a:extLst>
          </p:cNvPr>
          <p:cNvSpPr txBox="1"/>
          <p:nvPr/>
        </p:nvSpPr>
        <p:spPr>
          <a:xfrm>
            <a:off x="10231222" y="4851332"/>
            <a:ext cx="1766913" cy="584775"/>
          </a:xfrm>
          <a:prstGeom prst="rect">
            <a:avLst/>
          </a:prstGeom>
          <a:noFill/>
        </p:spPr>
        <p:txBody>
          <a:bodyPr wrap="square" rtlCol="0">
            <a:spAutoFit/>
          </a:bodyPr>
          <a:lstStyle/>
          <a:p>
            <a:pPr algn="ctr" rtl="0"/>
            <a:r>
              <a:rPr lang="pt-br" sz="1600">
                <a:solidFill>
                  <a:srgbClr val="232F3E"/>
                </a:solidFill>
              </a:rPr>
              <a:t>EC2</a:t>
            </a:r>
          </a:p>
          <a:p>
            <a:pPr algn="ctr" rtl="0"/>
            <a:r>
              <a:rPr lang="pt-br" sz="1600">
                <a:solidFill>
                  <a:srgbClr val="232F3E"/>
                </a:solidFill>
              </a:rPr>
              <a:t>Instância</a:t>
            </a:r>
          </a:p>
        </p:txBody>
      </p:sp>
      <p:sp>
        <p:nvSpPr>
          <p:cNvPr id="111" name="TextBox 110">
            <a:extLst>
              <a:ext uri="{FF2B5EF4-FFF2-40B4-BE49-F238E27FC236}">
                <a16:creationId xmlns:a16="http://schemas.microsoft.com/office/drawing/2014/main" id="{B441238E-2FC5-B944-B600-89749B5AC47A}"/>
              </a:ext>
            </a:extLst>
          </p:cNvPr>
          <p:cNvSpPr txBox="1"/>
          <p:nvPr/>
        </p:nvSpPr>
        <p:spPr>
          <a:xfrm>
            <a:off x="11716146" y="4851332"/>
            <a:ext cx="1766913" cy="584775"/>
          </a:xfrm>
          <a:prstGeom prst="rect">
            <a:avLst/>
          </a:prstGeom>
          <a:noFill/>
        </p:spPr>
        <p:txBody>
          <a:bodyPr wrap="square" rtlCol="0">
            <a:spAutoFit/>
          </a:bodyPr>
          <a:lstStyle/>
          <a:p>
            <a:pPr algn="ctr" rtl="0"/>
            <a:r>
              <a:rPr lang="pt-br" sz="1600">
                <a:solidFill>
                  <a:srgbClr val="232F3E"/>
                </a:solidFill>
              </a:rPr>
              <a:t>EC2</a:t>
            </a:r>
          </a:p>
          <a:p>
            <a:pPr algn="ctr" rtl="0"/>
            <a:r>
              <a:rPr lang="pt-br" sz="1600">
                <a:solidFill>
                  <a:srgbClr val="232F3E"/>
                </a:solidFill>
              </a:rPr>
              <a:t>Instância</a:t>
            </a:r>
          </a:p>
        </p:txBody>
      </p:sp>
      <p:pic>
        <p:nvPicPr>
          <p:cNvPr id="119"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7069077" y="2757920"/>
            <a:ext cx="330200" cy="330200"/>
          </a:xfrm>
          <a:prstGeom prst="rect">
            <a:avLst/>
          </a:prstGeom>
        </p:spPr>
      </p:pic>
      <p:pic>
        <p:nvPicPr>
          <p:cNvPr id="120"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11684532" y="2743200"/>
            <a:ext cx="330200" cy="330200"/>
          </a:xfrm>
          <a:prstGeom prst="rect">
            <a:avLst/>
          </a:prstGeom>
        </p:spPr>
      </p:pic>
      <p:pic>
        <p:nvPicPr>
          <p:cNvPr id="121"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2602137" y="2759354"/>
            <a:ext cx="330200" cy="330200"/>
          </a:xfrm>
          <a:prstGeom prst="rect">
            <a:avLst/>
          </a:prstGeom>
        </p:spPr>
      </p:pic>
      <p:pic>
        <p:nvPicPr>
          <p:cNvPr id="122"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5622495" y="3749967"/>
            <a:ext cx="914400" cy="914400"/>
          </a:xfrm>
          <a:prstGeom prst="rect">
            <a:avLst/>
          </a:prstGeom>
        </p:spPr>
      </p:pic>
      <p:pic>
        <p:nvPicPr>
          <p:cNvPr id="123"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6780221" y="3749967"/>
            <a:ext cx="914400" cy="914400"/>
          </a:xfrm>
          <a:prstGeom prst="rect">
            <a:avLst/>
          </a:prstGeom>
        </p:spPr>
      </p:pic>
      <p:pic>
        <p:nvPicPr>
          <p:cNvPr id="124"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7981142" y="3749967"/>
            <a:ext cx="914400" cy="914400"/>
          </a:xfrm>
          <a:prstGeom prst="rect">
            <a:avLst/>
          </a:prstGeom>
        </p:spPr>
      </p:pic>
      <p:grpSp>
        <p:nvGrpSpPr>
          <p:cNvPr id="125" name="Group 124"/>
          <p:cNvGrpSpPr/>
          <p:nvPr/>
        </p:nvGrpSpPr>
        <p:grpSpPr>
          <a:xfrm>
            <a:off x="6058609" y="3246091"/>
            <a:ext cx="2345167" cy="454577"/>
            <a:chOff x="6418997" y="4249887"/>
            <a:chExt cx="2345167" cy="454577"/>
          </a:xfrm>
        </p:grpSpPr>
        <p:sp>
          <p:nvSpPr>
            <p:cNvPr id="126" name="Freeform 125">
              <a:extLst>
                <a:ext uri="{FF2B5EF4-FFF2-40B4-BE49-F238E27FC236}">
                  <a16:creationId xmlns:a16="http://schemas.microsoft.com/office/drawing/2014/main" id="{3C7DB327-06F9-C049-8FFD-E043594C094C}"/>
                </a:ext>
              </a:extLst>
            </p:cNvPr>
            <p:cNvSpPr/>
            <p:nvPr/>
          </p:nvSpPr>
          <p:spPr>
            <a:xfrm rot="16200000">
              <a:off x="7456592" y="3396891"/>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127" name="Straight Arrow Connector 126">
              <a:extLst>
                <a:ext uri="{FF2B5EF4-FFF2-40B4-BE49-F238E27FC236}">
                  <a16:creationId xmlns:a16="http://schemas.microsoft.com/office/drawing/2014/main" id="{23F0B4E1-7B38-044F-AD99-3B7B4601EBCC}"/>
                </a:ext>
              </a:extLst>
            </p:cNvPr>
            <p:cNvCxnSpPr>
              <a:cxnSpLocks/>
            </p:cNvCxnSpPr>
            <p:nvPr/>
          </p:nvCxnSpPr>
          <p:spPr>
            <a:xfrm>
              <a:off x="7601134" y="4249887"/>
              <a:ext cx="0" cy="454577"/>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pic>
        <p:nvPicPr>
          <p:cNvPr id="128"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568342" y="3749967"/>
            <a:ext cx="914400" cy="914400"/>
          </a:xfrm>
          <a:prstGeom prst="rect">
            <a:avLst/>
          </a:prstGeom>
        </p:spPr>
      </p:pic>
      <p:pic>
        <p:nvPicPr>
          <p:cNvPr id="129"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3035879" y="3749967"/>
            <a:ext cx="914400" cy="914400"/>
          </a:xfrm>
          <a:prstGeom prst="rect">
            <a:avLst/>
          </a:prstGeom>
        </p:spPr>
      </p:pic>
      <p:grpSp>
        <p:nvGrpSpPr>
          <p:cNvPr id="130" name="Group 129"/>
          <p:cNvGrpSpPr/>
          <p:nvPr/>
        </p:nvGrpSpPr>
        <p:grpSpPr>
          <a:xfrm>
            <a:off x="2027811" y="3295390"/>
            <a:ext cx="1458866" cy="454577"/>
            <a:chOff x="1800701" y="4299186"/>
            <a:chExt cx="2345167" cy="454577"/>
          </a:xfrm>
        </p:grpSpPr>
        <p:sp>
          <p:nvSpPr>
            <p:cNvPr id="131" name="Freeform 130">
              <a:extLst>
                <a:ext uri="{FF2B5EF4-FFF2-40B4-BE49-F238E27FC236}">
                  <a16:creationId xmlns:a16="http://schemas.microsoft.com/office/drawing/2014/main" id="{3C7DB327-06F9-C049-8FFD-E043594C094C}"/>
                </a:ext>
              </a:extLst>
            </p:cNvPr>
            <p:cNvSpPr/>
            <p:nvPr/>
          </p:nvSpPr>
          <p:spPr>
            <a:xfrm rot="16200000">
              <a:off x="2838296" y="3446190"/>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p>
          </p:txBody>
        </p:sp>
        <p:cxnSp>
          <p:nvCxnSpPr>
            <p:cNvPr id="132" name="Straight Arrow Connector 131">
              <a:extLst>
                <a:ext uri="{FF2B5EF4-FFF2-40B4-BE49-F238E27FC236}">
                  <a16:creationId xmlns:a16="http://schemas.microsoft.com/office/drawing/2014/main" id="{23F0B4E1-7B38-044F-AD99-3B7B4601EBCC}"/>
                </a:ext>
              </a:extLst>
            </p:cNvPr>
            <p:cNvCxnSpPr>
              <a:cxnSpLocks/>
            </p:cNvCxnSpPr>
            <p:nvPr/>
          </p:nvCxnSpPr>
          <p:spPr>
            <a:xfrm>
              <a:off x="2982838" y="4299186"/>
              <a:ext cx="0" cy="184598"/>
            </a:xfrm>
            <a:prstGeom prst="straightConnector1">
              <a:avLst/>
            </a:prstGeom>
            <a:ln w="127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133"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0669670" y="3771931"/>
            <a:ext cx="914400" cy="914400"/>
          </a:xfrm>
          <a:prstGeom prst="rect">
            <a:avLst/>
          </a:prstGeom>
        </p:spPr>
      </p:pic>
      <p:pic>
        <p:nvPicPr>
          <p:cNvPr id="134"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2137207" y="3771931"/>
            <a:ext cx="914400" cy="914400"/>
          </a:xfrm>
          <a:prstGeom prst="rect">
            <a:avLst/>
          </a:prstGeom>
        </p:spPr>
      </p:pic>
      <p:grpSp>
        <p:nvGrpSpPr>
          <p:cNvPr id="135" name="Group 134"/>
          <p:cNvGrpSpPr/>
          <p:nvPr/>
        </p:nvGrpSpPr>
        <p:grpSpPr>
          <a:xfrm>
            <a:off x="11129139" y="3317354"/>
            <a:ext cx="1458866" cy="454577"/>
            <a:chOff x="1800701" y="4299186"/>
            <a:chExt cx="2345167" cy="454577"/>
          </a:xfrm>
        </p:grpSpPr>
        <p:sp>
          <p:nvSpPr>
            <p:cNvPr id="136" name="Freeform 135">
              <a:extLst>
                <a:ext uri="{FF2B5EF4-FFF2-40B4-BE49-F238E27FC236}">
                  <a16:creationId xmlns:a16="http://schemas.microsoft.com/office/drawing/2014/main" id="{3C7DB327-06F9-C049-8FFD-E043594C094C}"/>
                </a:ext>
              </a:extLst>
            </p:cNvPr>
            <p:cNvSpPr/>
            <p:nvPr/>
          </p:nvSpPr>
          <p:spPr>
            <a:xfrm rot="16200000">
              <a:off x="2838296" y="3446190"/>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p>
          </p:txBody>
        </p:sp>
        <p:cxnSp>
          <p:nvCxnSpPr>
            <p:cNvPr id="137" name="Straight Arrow Connector 136">
              <a:extLst>
                <a:ext uri="{FF2B5EF4-FFF2-40B4-BE49-F238E27FC236}">
                  <a16:creationId xmlns:a16="http://schemas.microsoft.com/office/drawing/2014/main" id="{23F0B4E1-7B38-044F-AD99-3B7B4601EBCC}"/>
                </a:ext>
              </a:extLst>
            </p:cNvPr>
            <p:cNvCxnSpPr>
              <a:cxnSpLocks/>
            </p:cNvCxnSpPr>
            <p:nvPr/>
          </p:nvCxnSpPr>
          <p:spPr>
            <a:xfrm>
              <a:off x="2982838" y="4299186"/>
              <a:ext cx="0" cy="184598"/>
            </a:xfrm>
            <a:prstGeom prst="straightConnector1">
              <a:avLst/>
            </a:prstGeom>
            <a:ln w="127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8641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Auto Scaling do Amazon EC2</a:t>
            </a:r>
          </a:p>
        </p:txBody>
      </p:sp>
      <p:sp>
        <p:nvSpPr>
          <p:cNvPr id="7" name="TextBox 6"/>
          <p:cNvSpPr txBox="1"/>
          <p:nvPr/>
        </p:nvSpPr>
        <p:spPr>
          <a:xfrm>
            <a:off x="1028574" y="6378358"/>
            <a:ext cx="2504212" cy="523220"/>
          </a:xfrm>
          <a:prstGeom prst="rect">
            <a:avLst/>
          </a:prstGeom>
          <a:noFill/>
        </p:spPr>
        <p:txBody>
          <a:bodyPr wrap="none" rtlCol="0">
            <a:spAutoFit/>
          </a:bodyPr>
          <a:lstStyle/>
          <a:p>
            <a:pPr rtl="0"/>
            <a:r>
              <a:rPr lang="pt-br" sz="2800" dirty="0">
                <a:latin typeface="+mj-lt"/>
                <a:ea typeface="Amazon Ember" panose="020B0603020204020204" pitchFamily="34" charset="0"/>
                <a:cs typeface="Amazon Ember" panose="020B0603020204020204" pitchFamily="34" charset="0"/>
              </a:rPr>
              <a:t>Escalabilidade manual</a:t>
            </a:r>
            <a:endParaRPr lang="en-US" sz="2800" dirty="0">
              <a:solidFill>
                <a:srgbClr val="000000"/>
              </a:solidFill>
              <a:latin typeface="+mj-lt"/>
              <a:ea typeface="Amazon Ember" panose="020B0603020204020204" pitchFamily="34" charset="0"/>
              <a:cs typeface="Amazon Ember" panose="020B0603020204020204" pitchFamily="34" charset="0"/>
            </a:endParaRPr>
          </a:p>
        </p:txBody>
      </p:sp>
      <p:sp>
        <p:nvSpPr>
          <p:cNvPr id="25" name="TextBox 24"/>
          <p:cNvSpPr txBox="1"/>
          <p:nvPr/>
        </p:nvSpPr>
        <p:spPr>
          <a:xfrm>
            <a:off x="5054218" y="6365497"/>
            <a:ext cx="2988319" cy="523220"/>
          </a:xfrm>
          <a:prstGeom prst="rect">
            <a:avLst/>
          </a:prstGeom>
          <a:noFill/>
        </p:spPr>
        <p:txBody>
          <a:bodyPr wrap="none" rtlCol="0">
            <a:spAutoFit/>
          </a:bodyPr>
          <a:lstStyle/>
          <a:p>
            <a:pPr rtl="0"/>
            <a:r>
              <a:rPr lang="pt-br" sz="2800">
                <a:latin typeface="+mj-lt"/>
                <a:ea typeface="Amazon Ember" panose="020B0603020204020204" pitchFamily="34" charset="0"/>
                <a:cs typeface="Amazon Ember" panose="020B0603020204020204" pitchFamily="34" charset="0"/>
              </a:rPr>
              <a:t>Escalabilidade programada</a:t>
            </a:r>
          </a:p>
        </p:txBody>
      </p:sp>
      <p:sp>
        <p:nvSpPr>
          <p:cNvPr id="28" name="Rectangle 27">
            <a:extLst>
              <a:ext uri="{FF2B5EF4-FFF2-40B4-BE49-F238E27FC236}">
                <a16:creationId xmlns:a16="http://schemas.microsoft.com/office/drawing/2014/main" id="{029B160E-4DC3-C741-A322-32F6A7160F4E}"/>
              </a:ext>
            </a:extLst>
          </p:cNvPr>
          <p:cNvSpPr/>
          <p:nvPr/>
        </p:nvSpPr>
        <p:spPr>
          <a:xfrm>
            <a:off x="5210162" y="2748256"/>
            <a:ext cx="4048031" cy="3438096"/>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pic>
        <p:nvPicPr>
          <p:cNvPr id="29"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7069077" y="2757920"/>
            <a:ext cx="330200" cy="330200"/>
          </a:xfrm>
          <a:prstGeom prst="rect">
            <a:avLst/>
          </a:prstGeom>
        </p:spPr>
      </p:pic>
      <p:pic>
        <p:nvPicPr>
          <p:cNvPr id="39"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5622495" y="3749967"/>
            <a:ext cx="914400" cy="914400"/>
          </a:xfrm>
          <a:prstGeom prst="rect">
            <a:avLst/>
          </a:prstGeom>
        </p:spPr>
      </p:pic>
      <p:pic>
        <p:nvPicPr>
          <p:cNvPr id="31"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6780221" y="3749967"/>
            <a:ext cx="914400" cy="914400"/>
          </a:xfrm>
          <a:prstGeom prst="rect">
            <a:avLst/>
          </a:prstGeom>
        </p:spPr>
      </p:pic>
      <p:pic>
        <p:nvPicPr>
          <p:cNvPr id="33"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7981142" y="3749967"/>
            <a:ext cx="914400" cy="914400"/>
          </a:xfrm>
          <a:prstGeom prst="rect">
            <a:avLst/>
          </a:prstGeom>
        </p:spPr>
      </p:pic>
      <p:grpSp>
        <p:nvGrpSpPr>
          <p:cNvPr id="35" name="Group 34"/>
          <p:cNvGrpSpPr/>
          <p:nvPr/>
        </p:nvGrpSpPr>
        <p:grpSpPr>
          <a:xfrm>
            <a:off x="6058609" y="3295390"/>
            <a:ext cx="2345167" cy="405278"/>
            <a:chOff x="6418997" y="4299186"/>
            <a:chExt cx="2345167" cy="405278"/>
          </a:xfrm>
        </p:grpSpPr>
        <p:sp>
          <p:nvSpPr>
            <p:cNvPr id="36" name="Freeform 35">
              <a:extLst>
                <a:ext uri="{FF2B5EF4-FFF2-40B4-BE49-F238E27FC236}">
                  <a16:creationId xmlns:a16="http://schemas.microsoft.com/office/drawing/2014/main" id="{3C7DB327-06F9-C049-8FFD-E043594C094C}"/>
                </a:ext>
              </a:extLst>
            </p:cNvPr>
            <p:cNvSpPr/>
            <p:nvPr/>
          </p:nvSpPr>
          <p:spPr>
            <a:xfrm rot="16200000">
              <a:off x="7456592" y="3396891"/>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8" name="Straight Arrow Connector 37">
              <a:extLst>
                <a:ext uri="{FF2B5EF4-FFF2-40B4-BE49-F238E27FC236}">
                  <a16:creationId xmlns:a16="http://schemas.microsoft.com/office/drawing/2014/main" id="{23F0B4E1-7B38-044F-AD99-3B7B4601EBCC}"/>
                </a:ext>
              </a:extLst>
            </p:cNvPr>
            <p:cNvCxnSpPr>
              <a:cxnSpLocks/>
            </p:cNvCxnSpPr>
            <p:nvPr/>
          </p:nvCxnSpPr>
          <p:spPr>
            <a:xfrm>
              <a:off x="7601134" y="4299186"/>
              <a:ext cx="0" cy="405278"/>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0071590" y="6378358"/>
            <a:ext cx="2710999" cy="523220"/>
          </a:xfrm>
          <a:prstGeom prst="rect">
            <a:avLst/>
          </a:prstGeom>
          <a:noFill/>
        </p:spPr>
        <p:txBody>
          <a:bodyPr wrap="none" rtlCol="0">
            <a:spAutoFit/>
          </a:bodyPr>
          <a:lstStyle/>
          <a:p>
            <a:pPr rtl="0"/>
            <a:r>
              <a:rPr lang="pt-br" sz="2800" dirty="0">
                <a:latin typeface="+mj-lt"/>
                <a:ea typeface="Amazon Ember" panose="020B0603020204020204" pitchFamily="34" charset="0"/>
                <a:cs typeface="Amazon Ember" panose="020B0603020204020204" pitchFamily="34" charset="0"/>
              </a:rPr>
              <a:t>Escalabilidade dinâmica</a:t>
            </a:r>
          </a:p>
        </p:txBody>
      </p:sp>
      <p:pic>
        <p:nvPicPr>
          <p:cNvPr id="72"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11684532" y="2743200"/>
            <a:ext cx="330200" cy="330200"/>
          </a:xfrm>
          <a:prstGeom prst="rect">
            <a:avLst/>
          </a:prstGeom>
        </p:spPr>
      </p:pic>
      <p:pic>
        <p:nvPicPr>
          <p:cNvPr id="74"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0268230" y="3747439"/>
            <a:ext cx="914400" cy="914400"/>
          </a:xfrm>
          <a:prstGeom prst="rect">
            <a:avLst/>
          </a:prstGeom>
        </p:spPr>
      </p:pic>
      <p:pic>
        <p:nvPicPr>
          <p:cNvPr id="76"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1389380" y="3747439"/>
            <a:ext cx="914400" cy="914400"/>
          </a:xfrm>
          <a:prstGeom prst="rect">
            <a:avLst/>
          </a:prstGeom>
        </p:spPr>
      </p:pic>
      <p:pic>
        <p:nvPicPr>
          <p:cNvPr id="78"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2629817" y="3747439"/>
            <a:ext cx="914400" cy="914400"/>
          </a:xfrm>
          <a:prstGeom prst="rect">
            <a:avLst/>
          </a:prstGeom>
        </p:spPr>
      </p:pic>
      <p:grpSp>
        <p:nvGrpSpPr>
          <p:cNvPr id="80" name="Group 79"/>
          <p:cNvGrpSpPr/>
          <p:nvPr/>
        </p:nvGrpSpPr>
        <p:grpSpPr>
          <a:xfrm>
            <a:off x="10674064" y="3295390"/>
            <a:ext cx="2345167" cy="402750"/>
            <a:chOff x="6418997" y="4301714"/>
            <a:chExt cx="2345167" cy="402750"/>
          </a:xfrm>
        </p:grpSpPr>
        <p:sp>
          <p:nvSpPr>
            <p:cNvPr id="81" name="Freeform 80">
              <a:extLst>
                <a:ext uri="{FF2B5EF4-FFF2-40B4-BE49-F238E27FC236}">
                  <a16:creationId xmlns:a16="http://schemas.microsoft.com/office/drawing/2014/main" id="{3C7DB327-06F9-C049-8FFD-E043594C094C}"/>
                </a:ext>
              </a:extLst>
            </p:cNvPr>
            <p:cNvSpPr/>
            <p:nvPr/>
          </p:nvSpPr>
          <p:spPr>
            <a:xfrm rot="16200000">
              <a:off x="7456592" y="3396891"/>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83" name="Straight Arrow Connector 82">
              <a:extLst>
                <a:ext uri="{FF2B5EF4-FFF2-40B4-BE49-F238E27FC236}">
                  <a16:creationId xmlns:a16="http://schemas.microsoft.com/office/drawing/2014/main" id="{23F0B4E1-7B38-044F-AD99-3B7B4601EBCC}"/>
                </a:ext>
              </a:extLst>
            </p:cNvPr>
            <p:cNvCxnSpPr>
              <a:cxnSpLocks/>
            </p:cNvCxnSpPr>
            <p:nvPr/>
          </p:nvCxnSpPr>
          <p:spPr>
            <a:xfrm>
              <a:off x="7601134" y="4301714"/>
              <a:ext cx="0" cy="40275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29B160E-4DC3-C741-A322-32F6A7160F4E}"/>
              </a:ext>
            </a:extLst>
          </p:cNvPr>
          <p:cNvSpPr/>
          <p:nvPr/>
        </p:nvSpPr>
        <p:spPr>
          <a:xfrm>
            <a:off x="1164548" y="2748256"/>
            <a:ext cx="3184764" cy="3438096"/>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pic>
        <p:nvPicPr>
          <p:cNvPr id="10" name="Graphic 9">
            <a:extLst>
              <a:ext uri="{FF2B5EF4-FFF2-40B4-BE49-F238E27FC236}">
                <a16:creationId xmlns:a16="http://schemas.microsoft.com/office/drawing/2014/main" id="{639E0105-2524-DA4F-9D8A-2B27398A61BB}"/>
              </a:ext>
            </a:extLst>
          </p:cNvPr>
          <p:cNvPicPr>
            <a:picLocks noChangeAspect="1"/>
          </p:cNvPicPr>
          <p:nvPr/>
        </p:nvPicPr>
        <p:blipFill>
          <a:blip r:embed="rId3"/>
          <a:stretch>
            <a:fillRect/>
          </a:stretch>
        </p:blipFill>
        <p:spPr>
          <a:xfrm>
            <a:off x="2602137" y="2759354"/>
            <a:ext cx="330200" cy="330200"/>
          </a:xfrm>
          <a:prstGeom prst="rect">
            <a:avLst/>
          </a:prstGeom>
        </p:spPr>
      </p:pic>
      <p:pic>
        <p:nvPicPr>
          <p:cNvPr id="19"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568342" y="3749967"/>
            <a:ext cx="914400" cy="914400"/>
          </a:xfrm>
          <a:prstGeom prst="rect">
            <a:avLst/>
          </a:prstGeom>
        </p:spPr>
      </p:pic>
      <p:pic>
        <p:nvPicPr>
          <p:cNvPr id="17"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3035879" y="3749967"/>
            <a:ext cx="914400" cy="914400"/>
          </a:xfrm>
          <a:prstGeom prst="rect">
            <a:avLst/>
          </a:prstGeom>
        </p:spPr>
      </p:pic>
      <p:grpSp>
        <p:nvGrpSpPr>
          <p:cNvPr id="13" name="Group 12"/>
          <p:cNvGrpSpPr/>
          <p:nvPr/>
        </p:nvGrpSpPr>
        <p:grpSpPr>
          <a:xfrm>
            <a:off x="2027811" y="3295390"/>
            <a:ext cx="1458866" cy="454577"/>
            <a:chOff x="1800701" y="4299186"/>
            <a:chExt cx="2345167" cy="454577"/>
          </a:xfrm>
        </p:grpSpPr>
        <p:sp>
          <p:nvSpPr>
            <p:cNvPr id="14" name="Freeform 13">
              <a:extLst>
                <a:ext uri="{FF2B5EF4-FFF2-40B4-BE49-F238E27FC236}">
                  <a16:creationId xmlns:a16="http://schemas.microsoft.com/office/drawing/2014/main" id="{3C7DB327-06F9-C049-8FFD-E043594C094C}"/>
                </a:ext>
              </a:extLst>
            </p:cNvPr>
            <p:cNvSpPr/>
            <p:nvPr/>
          </p:nvSpPr>
          <p:spPr>
            <a:xfrm rot="16200000">
              <a:off x="2838296" y="3446190"/>
              <a:ext cx="269978" cy="234516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p>
          </p:txBody>
        </p:sp>
        <p:cxnSp>
          <p:nvCxnSpPr>
            <p:cNvPr id="16" name="Straight Arrow Connector 15">
              <a:extLst>
                <a:ext uri="{FF2B5EF4-FFF2-40B4-BE49-F238E27FC236}">
                  <a16:creationId xmlns:a16="http://schemas.microsoft.com/office/drawing/2014/main" id="{23F0B4E1-7B38-044F-AD99-3B7B4601EBCC}"/>
                </a:ext>
              </a:extLst>
            </p:cNvPr>
            <p:cNvCxnSpPr>
              <a:cxnSpLocks/>
            </p:cNvCxnSpPr>
            <p:nvPr/>
          </p:nvCxnSpPr>
          <p:spPr>
            <a:xfrm>
              <a:off x="2982838" y="4299186"/>
              <a:ext cx="0" cy="184598"/>
            </a:xfrm>
            <a:prstGeom prst="straightConnector1">
              <a:avLst/>
            </a:prstGeom>
            <a:ln w="127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97"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568342" y="4955144"/>
            <a:ext cx="914400" cy="914400"/>
          </a:xfrm>
          <a:prstGeom prst="rect">
            <a:avLst/>
          </a:prstGeom>
        </p:spPr>
      </p:pic>
      <p:pic>
        <p:nvPicPr>
          <p:cNvPr id="98"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3035879" y="4955144"/>
            <a:ext cx="914400" cy="914400"/>
          </a:xfrm>
          <a:prstGeom prst="rect">
            <a:avLst/>
          </a:prstGeom>
        </p:spPr>
      </p:pic>
      <p:sp>
        <p:nvSpPr>
          <p:cNvPr id="99" name="TextBox 98">
            <a:extLst>
              <a:ext uri="{FF2B5EF4-FFF2-40B4-BE49-F238E27FC236}">
                <a16:creationId xmlns:a16="http://schemas.microsoft.com/office/drawing/2014/main" id="{CBB19FC6-DF8F-F94A-8008-8DD9CB9EBEAD}"/>
              </a:ext>
            </a:extLst>
          </p:cNvPr>
          <p:cNvSpPr txBox="1"/>
          <p:nvPr/>
        </p:nvSpPr>
        <p:spPr>
          <a:xfrm>
            <a:off x="1463040" y="4647367"/>
            <a:ext cx="1108451" cy="338554"/>
          </a:xfrm>
          <a:prstGeom prst="rect">
            <a:avLst/>
          </a:prstGeom>
          <a:noFill/>
        </p:spPr>
        <p:txBody>
          <a:bodyPr wrap="square" rtlCol="0">
            <a:spAutoFit/>
          </a:bodyPr>
          <a:lstStyle/>
          <a:p>
            <a:pPr algn="ctr" rtl="0"/>
            <a:r>
              <a:rPr lang="pt-br" sz="1600"/>
              <a:t>Mínimo</a:t>
            </a:r>
          </a:p>
        </p:txBody>
      </p:sp>
      <p:sp>
        <p:nvSpPr>
          <p:cNvPr id="101" name="TextBox 100">
            <a:extLst>
              <a:ext uri="{FF2B5EF4-FFF2-40B4-BE49-F238E27FC236}">
                <a16:creationId xmlns:a16="http://schemas.microsoft.com/office/drawing/2014/main" id="{CBB19FC6-DF8F-F94A-8008-8DD9CB9EBEAD}"/>
              </a:ext>
            </a:extLst>
          </p:cNvPr>
          <p:cNvSpPr txBox="1"/>
          <p:nvPr/>
        </p:nvSpPr>
        <p:spPr>
          <a:xfrm>
            <a:off x="1463040" y="5849843"/>
            <a:ext cx="1108451" cy="338554"/>
          </a:xfrm>
          <a:prstGeom prst="rect">
            <a:avLst/>
          </a:prstGeom>
          <a:noFill/>
        </p:spPr>
        <p:txBody>
          <a:bodyPr wrap="square" rtlCol="0">
            <a:spAutoFit/>
          </a:bodyPr>
          <a:lstStyle/>
          <a:p>
            <a:pPr algn="ctr" rtl="0"/>
            <a:r>
              <a:rPr lang="pt-br" sz="1600"/>
              <a:t>Desejado</a:t>
            </a:r>
          </a:p>
        </p:txBody>
      </p:sp>
      <p:sp>
        <p:nvSpPr>
          <p:cNvPr id="102" name="TextBox 101">
            <a:extLst>
              <a:ext uri="{FF2B5EF4-FFF2-40B4-BE49-F238E27FC236}">
                <a16:creationId xmlns:a16="http://schemas.microsoft.com/office/drawing/2014/main" id="{CBB19FC6-DF8F-F94A-8008-8DD9CB9EBEAD}"/>
              </a:ext>
            </a:extLst>
          </p:cNvPr>
          <p:cNvSpPr txBox="1"/>
          <p:nvPr/>
        </p:nvSpPr>
        <p:spPr>
          <a:xfrm>
            <a:off x="2930577" y="5849843"/>
            <a:ext cx="1108451" cy="338554"/>
          </a:xfrm>
          <a:prstGeom prst="rect">
            <a:avLst/>
          </a:prstGeom>
          <a:noFill/>
        </p:spPr>
        <p:txBody>
          <a:bodyPr wrap="square" rtlCol="0">
            <a:spAutoFit/>
          </a:bodyPr>
          <a:lstStyle/>
          <a:p>
            <a:pPr algn="ctr" rtl="0"/>
            <a:r>
              <a:rPr lang="pt-br" sz="1600"/>
              <a:t>Desejado</a:t>
            </a:r>
          </a:p>
        </p:txBody>
      </p:sp>
      <p:sp>
        <p:nvSpPr>
          <p:cNvPr id="103" name="TextBox 102">
            <a:extLst>
              <a:ext uri="{FF2B5EF4-FFF2-40B4-BE49-F238E27FC236}">
                <a16:creationId xmlns:a16="http://schemas.microsoft.com/office/drawing/2014/main" id="{CBB19FC6-DF8F-F94A-8008-8DD9CB9EBEAD}"/>
              </a:ext>
            </a:extLst>
          </p:cNvPr>
          <p:cNvSpPr txBox="1"/>
          <p:nvPr/>
        </p:nvSpPr>
        <p:spPr>
          <a:xfrm>
            <a:off x="2930577" y="4664367"/>
            <a:ext cx="1108451" cy="338554"/>
          </a:xfrm>
          <a:prstGeom prst="rect">
            <a:avLst/>
          </a:prstGeom>
          <a:noFill/>
        </p:spPr>
        <p:txBody>
          <a:bodyPr wrap="square" rtlCol="0">
            <a:spAutoFit/>
          </a:bodyPr>
          <a:lstStyle/>
          <a:p>
            <a:pPr algn="ctr" rtl="0"/>
            <a:r>
              <a:rPr lang="pt-br" sz="1600"/>
              <a:t>Mínimo</a:t>
            </a:r>
          </a:p>
        </p:txBody>
      </p:sp>
      <p:pic>
        <p:nvPicPr>
          <p:cNvPr id="104"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5622495" y="4972144"/>
            <a:ext cx="914400" cy="914400"/>
          </a:xfrm>
          <a:prstGeom prst="rect">
            <a:avLst/>
          </a:prstGeom>
        </p:spPr>
      </p:pic>
      <p:pic>
        <p:nvPicPr>
          <p:cNvPr id="105"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6780221" y="4972144"/>
            <a:ext cx="914400" cy="914400"/>
          </a:xfrm>
          <a:prstGeom prst="rect">
            <a:avLst/>
          </a:prstGeom>
        </p:spPr>
      </p:pic>
      <p:pic>
        <p:nvPicPr>
          <p:cNvPr id="106"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7981142" y="4972144"/>
            <a:ext cx="914400" cy="914400"/>
          </a:xfrm>
          <a:prstGeom prst="rect">
            <a:avLst/>
          </a:prstGeom>
        </p:spPr>
      </p:pic>
      <p:sp>
        <p:nvSpPr>
          <p:cNvPr id="119" name="TextBox 118">
            <a:extLst>
              <a:ext uri="{FF2B5EF4-FFF2-40B4-BE49-F238E27FC236}">
                <a16:creationId xmlns:a16="http://schemas.microsoft.com/office/drawing/2014/main" id="{CBB19FC6-DF8F-F94A-8008-8DD9CB9EBEAD}"/>
              </a:ext>
            </a:extLst>
          </p:cNvPr>
          <p:cNvSpPr txBox="1"/>
          <p:nvPr/>
        </p:nvSpPr>
        <p:spPr>
          <a:xfrm>
            <a:off x="5503744" y="4685904"/>
            <a:ext cx="1151903" cy="338554"/>
          </a:xfrm>
          <a:prstGeom prst="rect">
            <a:avLst/>
          </a:prstGeom>
          <a:noFill/>
        </p:spPr>
        <p:txBody>
          <a:bodyPr wrap="square" rtlCol="0">
            <a:spAutoFit/>
          </a:bodyPr>
          <a:lstStyle/>
          <a:p>
            <a:pPr algn="ctr" rtl="0"/>
            <a:r>
              <a:rPr lang="pt-br" sz="1600"/>
              <a:t>Mínimo</a:t>
            </a:r>
          </a:p>
        </p:txBody>
      </p:sp>
      <p:sp>
        <p:nvSpPr>
          <p:cNvPr id="120" name="TextBox 119">
            <a:extLst>
              <a:ext uri="{FF2B5EF4-FFF2-40B4-BE49-F238E27FC236}">
                <a16:creationId xmlns:a16="http://schemas.microsoft.com/office/drawing/2014/main" id="{CBB19FC6-DF8F-F94A-8008-8DD9CB9EBEAD}"/>
              </a:ext>
            </a:extLst>
          </p:cNvPr>
          <p:cNvSpPr txBox="1"/>
          <p:nvPr/>
        </p:nvSpPr>
        <p:spPr>
          <a:xfrm>
            <a:off x="6661470" y="4685904"/>
            <a:ext cx="1151903" cy="338554"/>
          </a:xfrm>
          <a:prstGeom prst="rect">
            <a:avLst/>
          </a:prstGeom>
          <a:noFill/>
        </p:spPr>
        <p:txBody>
          <a:bodyPr wrap="square" rtlCol="0">
            <a:spAutoFit/>
          </a:bodyPr>
          <a:lstStyle/>
          <a:p>
            <a:pPr algn="ctr" rtl="0"/>
            <a:r>
              <a:rPr lang="pt-br" sz="1600"/>
              <a:t>Mínimo</a:t>
            </a:r>
          </a:p>
        </p:txBody>
      </p:sp>
      <p:sp>
        <p:nvSpPr>
          <p:cNvPr id="121" name="TextBox 120">
            <a:extLst>
              <a:ext uri="{FF2B5EF4-FFF2-40B4-BE49-F238E27FC236}">
                <a16:creationId xmlns:a16="http://schemas.microsoft.com/office/drawing/2014/main" id="{CBB19FC6-DF8F-F94A-8008-8DD9CB9EBEAD}"/>
              </a:ext>
            </a:extLst>
          </p:cNvPr>
          <p:cNvSpPr txBox="1"/>
          <p:nvPr/>
        </p:nvSpPr>
        <p:spPr>
          <a:xfrm>
            <a:off x="7690673" y="4685904"/>
            <a:ext cx="1495339" cy="338554"/>
          </a:xfrm>
          <a:prstGeom prst="rect">
            <a:avLst/>
          </a:prstGeom>
          <a:noFill/>
        </p:spPr>
        <p:txBody>
          <a:bodyPr wrap="square" rtlCol="0">
            <a:spAutoFit/>
          </a:bodyPr>
          <a:lstStyle/>
          <a:p>
            <a:pPr algn="ctr" rtl="0"/>
            <a:r>
              <a:rPr lang="pt-br" sz="1600"/>
              <a:t>00h às 16h</a:t>
            </a:r>
          </a:p>
        </p:txBody>
      </p:sp>
      <p:sp>
        <p:nvSpPr>
          <p:cNvPr id="122" name="TextBox 121">
            <a:extLst>
              <a:ext uri="{FF2B5EF4-FFF2-40B4-BE49-F238E27FC236}">
                <a16:creationId xmlns:a16="http://schemas.microsoft.com/office/drawing/2014/main" id="{CBB19FC6-DF8F-F94A-8008-8DD9CB9EBEAD}"/>
              </a:ext>
            </a:extLst>
          </p:cNvPr>
          <p:cNvSpPr txBox="1"/>
          <p:nvPr/>
        </p:nvSpPr>
        <p:spPr>
          <a:xfrm>
            <a:off x="5332026" y="5849843"/>
            <a:ext cx="1495339" cy="338554"/>
          </a:xfrm>
          <a:prstGeom prst="rect">
            <a:avLst/>
          </a:prstGeom>
          <a:noFill/>
        </p:spPr>
        <p:txBody>
          <a:bodyPr wrap="square" rtlCol="0">
            <a:spAutoFit/>
          </a:bodyPr>
          <a:lstStyle/>
          <a:p>
            <a:pPr algn="ctr" rtl="0"/>
            <a:r>
              <a:rPr lang="pt-br" sz="1600"/>
              <a:t>00h às 16h</a:t>
            </a:r>
          </a:p>
        </p:txBody>
      </p:sp>
      <p:sp>
        <p:nvSpPr>
          <p:cNvPr id="123" name="TextBox 122">
            <a:extLst>
              <a:ext uri="{FF2B5EF4-FFF2-40B4-BE49-F238E27FC236}">
                <a16:creationId xmlns:a16="http://schemas.microsoft.com/office/drawing/2014/main" id="{CBB19FC6-DF8F-F94A-8008-8DD9CB9EBEAD}"/>
              </a:ext>
            </a:extLst>
          </p:cNvPr>
          <p:cNvSpPr txBox="1"/>
          <p:nvPr/>
        </p:nvSpPr>
        <p:spPr>
          <a:xfrm>
            <a:off x="6489752" y="5849843"/>
            <a:ext cx="1495339" cy="338554"/>
          </a:xfrm>
          <a:prstGeom prst="rect">
            <a:avLst/>
          </a:prstGeom>
          <a:noFill/>
        </p:spPr>
        <p:txBody>
          <a:bodyPr wrap="square" rtlCol="0">
            <a:spAutoFit/>
          </a:bodyPr>
          <a:lstStyle/>
          <a:p>
            <a:pPr algn="ctr" rtl="0"/>
            <a:r>
              <a:rPr lang="pt-br" sz="1600"/>
              <a:t>15h às 21h</a:t>
            </a:r>
          </a:p>
        </p:txBody>
      </p:sp>
      <p:sp>
        <p:nvSpPr>
          <p:cNvPr id="124" name="TextBox 123">
            <a:extLst>
              <a:ext uri="{FF2B5EF4-FFF2-40B4-BE49-F238E27FC236}">
                <a16:creationId xmlns:a16="http://schemas.microsoft.com/office/drawing/2014/main" id="{CBB19FC6-DF8F-F94A-8008-8DD9CB9EBEAD}"/>
              </a:ext>
            </a:extLst>
          </p:cNvPr>
          <p:cNvSpPr txBox="1"/>
          <p:nvPr/>
        </p:nvSpPr>
        <p:spPr>
          <a:xfrm>
            <a:off x="7690673" y="5849843"/>
            <a:ext cx="1495339" cy="338554"/>
          </a:xfrm>
          <a:prstGeom prst="rect">
            <a:avLst/>
          </a:prstGeom>
          <a:noFill/>
        </p:spPr>
        <p:txBody>
          <a:bodyPr wrap="square" rtlCol="0">
            <a:spAutoFit/>
          </a:bodyPr>
          <a:lstStyle/>
          <a:p>
            <a:pPr algn="ctr" rtl="0"/>
            <a:r>
              <a:rPr lang="pt-br" sz="1600"/>
              <a:t>15h às 21h</a:t>
            </a:r>
          </a:p>
        </p:txBody>
      </p:sp>
      <p:pic>
        <p:nvPicPr>
          <p:cNvPr id="128"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0268230" y="4944266"/>
            <a:ext cx="914400" cy="914400"/>
          </a:xfrm>
          <a:prstGeom prst="rect">
            <a:avLst/>
          </a:prstGeom>
        </p:spPr>
      </p:pic>
      <p:pic>
        <p:nvPicPr>
          <p:cNvPr id="129"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1389380" y="4944266"/>
            <a:ext cx="914400" cy="914400"/>
          </a:xfrm>
          <a:prstGeom prst="rect">
            <a:avLst/>
          </a:prstGeom>
        </p:spPr>
      </p:pic>
      <p:pic>
        <p:nvPicPr>
          <p:cNvPr id="130" name="Graphic 24">
            <a:extLst>
              <a:ext uri="{FF2B5EF4-FFF2-40B4-BE49-F238E27FC236}">
                <a16:creationId xmlns:a16="http://schemas.microsoft.com/office/drawing/2014/main" id="{DD01F647-5021-2945-A1F9-4FD26EC69AC6}"/>
              </a:ext>
            </a:extLst>
          </p:cNvPr>
          <p:cNvPicPr>
            <a:picLocks noChangeAspect="1"/>
          </p:cNvPicPr>
          <p:nvPr/>
        </p:nvPicPr>
        <p:blipFill>
          <a:blip r:embed="rId4"/>
          <a:stretch>
            <a:fillRect/>
          </a:stretch>
        </p:blipFill>
        <p:spPr>
          <a:xfrm>
            <a:off x="12629817" y="4944266"/>
            <a:ext cx="914400" cy="914400"/>
          </a:xfrm>
          <a:prstGeom prst="rect">
            <a:avLst/>
          </a:prstGeom>
        </p:spPr>
      </p:pic>
      <p:sp>
        <p:nvSpPr>
          <p:cNvPr id="131" name="TextBox 130">
            <a:extLst>
              <a:ext uri="{FF2B5EF4-FFF2-40B4-BE49-F238E27FC236}">
                <a16:creationId xmlns:a16="http://schemas.microsoft.com/office/drawing/2014/main" id="{CBB19FC6-DF8F-F94A-8008-8DD9CB9EBEAD}"/>
              </a:ext>
            </a:extLst>
          </p:cNvPr>
          <p:cNvSpPr txBox="1"/>
          <p:nvPr/>
        </p:nvSpPr>
        <p:spPr>
          <a:xfrm>
            <a:off x="10149479" y="4660389"/>
            <a:ext cx="1151903" cy="338554"/>
          </a:xfrm>
          <a:prstGeom prst="rect">
            <a:avLst/>
          </a:prstGeom>
          <a:noFill/>
        </p:spPr>
        <p:txBody>
          <a:bodyPr wrap="square" rtlCol="0">
            <a:spAutoFit/>
          </a:bodyPr>
          <a:lstStyle/>
          <a:p>
            <a:pPr algn="ctr" rtl="0"/>
            <a:r>
              <a:rPr lang="pt-br" sz="1600"/>
              <a:t>Mínimo</a:t>
            </a:r>
          </a:p>
        </p:txBody>
      </p:sp>
      <p:sp>
        <p:nvSpPr>
          <p:cNvPr id="132" name="TextBox 131">
            <a:extLst>
              <a:ext uri="{FF2B5EF4-FFF2-40B4-BE49-F238E27FC236}">
                <a16:creationId xmlns:a16="http://schemas.microsoft.com/office/drawing/2014/main" id="{CBB19FC6-DF8F-F94A-8008-8DD9CB9EBEAD}"/>
              </a:ext>
            </a:extLst>
          </p:cNvPr>
          <p:cNvSpPr txBox="1"/>
          <p:nvPr/>
        </p:nvSpPr>
        <p:spPr>
          <a:xfrm>
            <a:off x="11270629" y="4660389"/>
            <a:ext cx="1151903" cy="338554"/>
          </a:xfrm>
          <a:prstGeom prst="rect">
            <a:avLst/>
          </a:prstGeom>
          <a:noFill/>
        </p:spPr>
        <p:txBody>
          <a:bodyPr wrap="square" rtlCol="0">
            <a:spAutoFit/>
          </a:bodyPr>
          <a:lstStyle/>
          <a:p>
            <a:pPr algn="ctr" rtl="0"/>
            <a:r>
              <a:rPr lang="pt-br" sz="1600"/>
              <a:t>Mínimo</a:t>
            </a:r>
          </a:p>
        </p:txBody>
      </p:sp>
      <p:sp>
        <p:nvSpPr>
          <p:cNvPr id="133" name="TextBox 132">
            <a:extLst>
              <a:ext uri="{FF2B5EF4-FFF2-40B4-BE49-F238E27FC236}">
                <a16:creationId xmlns:a16="http://schemas.microsoft.com/office/drawing/2014/main" id="{CBB19FC6-DF8F-F94A-8008-8DD9CB9EBEAD}"/>
              </a:ext>
            </a:extLst>
          </p:cNvPr>
          <p:cNvSpPr txBox="1"/>
          <p:nvPr/>
        </p:nvSpPr>
        <p:spPr>
          <a:xfrm>
            <a:off x="12263379" y="4646170"/>
            <a:ext cx="1647276" cy="338554"/>
          </a:xfrm>
          <a:prstGeom prst="rect">
            <a:avLst/>
          </a:prstGeom>
          <a:noFill/>
        </p:spPr>
        <p:txBody>
          <a:bodyPr wrap="square" rtlCol="0">
            <a:spAutoFit/>
          </a:bodyPr>
          <a:lstStyle/>
          <a:p>
            <a:pPr algn="ctr" rtl="0"/>
            <a:r>
              <a:rPr lang="pt-br" sz="1600"/>
              <a:t>&gt; 40%</a:t>
            </a:r>
          </a:p>
        </p:txBody>
      </p:sp>
      <p:sp>
        <p:nvSpPr>
          <p:cNvPr id="134" name="TextBox 133">
            <a:extLst>
              <a:ext uri="{FF2B5EF4-FFF2-40B4-BE49-F238E27FC236}">
                <a16:creationId xmlns:a16="http://schemas.microsoft.com/office/drawing/2014/main" id="{CBB19FC6-DF8F-F94A-8008-8DD9CB9EBEAD}"/>
              </a:ext>
            </a:extLst>
          </p:cNvPr>
          <p:cNvSpPr txBox="1"/>
          <p:nvPr/>
        </p:nvSpPr>
        <p:spPr>
          <a:xfrm>
            <a:off x="9901792" y="5849843"/>
            <a:ext cx="1647276" cy="338554"/>
          </a:xfrm>
          <a:prstGeom prst="rect">
            <a:avLst/>
          </a:prstGeom>
          <a:noFill/>
        </p:spPr>
        <p:txBody>
          <a:bodyPr wrap="square" rtlCol="0">
            <a:spAutoFit/>
          </a:bodyPr>
          <a:lstStyle/>
          <a:p>
            <a:pPr algn="ctr" rtl="0"/>
            <a:r>
              <a:rPr lang="pt-br" sz="1600"/>
              <a:t>&gt; 40%</a:t>
            </a:r>
          </a:p>
        </p:txBody>
      </p:sp>
      <p:sp>
        <p:nvSpPr>
          <p:cNvPr id="135" name="TextBox 134">
            <a:extLst>
              <a:ext uri="{FF2B5EF4-FFF2-40B4-BE49-F238E27FC236}">
                <a16:creationId xmlns:a16="http://schemas.microsoft.com/office/drawing/2014/main" id="{CBB19FC6-DF8F-F94A-8008-8DD9CB9EBEAD}"/>
              </a:ext>
            </a:extLst>
          </p:cNvPr>
          <p:cNvSpPr txBox="1"/>
          <p:nvPr/>
        </p:nvSpPr>
        <p:spPr>
          <a:xfrm>
            <a:off x="11022942" y="5849843"/>
            <a:ext cx="1647276" cy="338554"/>
          </a:xfrm>
          <a:prstGeom prst="rect">
            <a:avLst/>
          </a:prstGeom>
          <a:noFill/>
        </p:spPr>
        <p:txBody>
          <a:bodyPr wrap="square" rtlCol="0">
            <a:spAutoFit/>
          </a:bodyPr>
          <a:lstStyle/>
          <a:p>
            <a:pPr algn="ctr" rtl="0"/>
            <a:r>
              <a:rPr lang="pt-br" sz="1600"/>
              <a:t>&gt; 60%</a:t>
            </a:r>
          </a:p>
        </p:txBody>
      </p:sp>
      <p:sp>
        <p:nvSpPr>
          <p:cNvPr id="136" name="TextBox 135">
            <a:extLst>
              <a:ext uri="{FF2B5EF4-FFF2-40B4-BE49-F238E27FC236}">
                <a16:creationId xmlns:a16="http://schemas.microsoft.com/office/drawing/2014/main" id="{CBB19FC6-DF8F-F94A-8008-8DD9CB9EBEAD}"/>
              </a:ext>
            </a:extLst>
          </p:cNvPr>
          <p:cNvSpPr txBox="1"/>
          <p:nvPr/>
        </p:nvSpPr>
        <p:spPr>
          <a:xfrm>
            <a:off x="12263379" y="5849843"/>
            <a:ext cx="1647276" cy="338554"/>
          </a:xfrm>
          <a:prstGeom prst="rect">
            <a:avLst/>
          </a:prstGeom>
          <a:noFill/>
        </p:spPr>
        <p:txBody>
          <a:bodyPr wrap="square" rtlCol="0">
            <a:spAutoFit/>
          </a:bodyPr>
          <a:lstStyle/>
          <a:p>
            <a:pPr algn="ctr" rtl="0"/>
            <a:r>
              <a:rPr lang="pt-br" sz="1600"/>
              <a:t>&gt; 80%</a:t>
            </a:r>
          </a:p>
        </p:txBody>
      </p:sp>
      <p:sp>
        <p:nvSpPr>
          <p:cNvPr id="138" name="Rectangle 137">
            <a:extLst>
              <a:ext uri="{FF2B5EF4-FFF2-40B4-BE49-F238E27FC236}">
                <a16:creationId xmlns:a16="http://schemas.microsoft.com/office/drawing/2014/main" id="{029B160E-4DC3-C741-A322-32F6A7160F4E}"/>
              </a:ext>
            </a:extLst>
          </p:cNvPr>
          <p:cNvSpPr/>
          <p:nvPr/>
        </p:nvSpPr>
        <p:spPr>
          <a:xfrm>
            <a:off x="9841224" y="2743200"/>
            <a:ext cx="4048031" cy="3438096"/>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n-US" sz="1600" dirty="0">
                <a:solidFill>
                  <a:srgbClr val="D86613"/>
                </a:solidFill>
              </a:rPr>
              <a:t/>
            </a:r>
            <a:br>
              <a:rPr lang="en-US" sz="1600" dirty="0">
                <a:solidFill>
                  <a:srgbClr val="D86613"/>
                </a:solidFill>
              </a:rPr>
            </a:br>
            <a:r>
              <a:rPr lang="pt-br" sz="1600">
                <a:solidFill>
                  <a:srgbClr val="D86613"/>
                </a:solidFill>
              </a:rPr>
              <a:t>Grupo de Auto Scaling</a:t>
            </a:r>
          </a:p>
        </p:txBody>
      </p:sp>
    </p:spTree>
    <p:extLst>
      <p:ext uri="{BB962C8B-B14F-4D97-AF65-F5344CB8AC3E}">
        <p14:creationId xmlns:p14="http://schemas.microsoft.com/office/powerpoint/2010/main" val="120639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t>Resumo</a:t>
            </a:r>
          </a:p>
        </p:txBody>
      </p:sp>
    </p:spTree>
    <p:custDataLst>
      <p:tags r:id="rId1"/>
    </p:custDataLst>
    <p:extLst>
      <p:ext uri="{BB962C8B-B14F-4D97-AF65-F5344CB8AC3E}">
        <p14:creationId xmlns:p14="http://schemas.microsoft.com/office/powerpoint/2010/main" val="3771967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rtlCol="0"/>
          <a:lstStyle/>
          <a:p>
            <a:pPr rtl="0"/>
            <a:r>
              <a:rPr lang="pt-br" sz="4000"/>
              <a:t>Teste de conhecimento</a:t>
            </a:r>
          </a:p>
        </p:txBody>
      </p:sp>
      <p:sp>
        <p:nvSpPr>
          <p:cNvPr id="6" name="Freeform 5"/>
          <p:cNvSpPr/>
          <p:nvPr/>
        </p:nvSpPr>
        <p:spPr>
          <a:xfrm>
            <a:off x="401375" y="2202772"/>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defTabSz="924462" rtl="0">
              <a:lnSpc>
                <a:spcPts val="3200"/>
              </a:lnSpc>
              <a:spcBef>
                <a:spcPct val="0"/>
              </a:spcBef>
              <a:spcAft>
                <a:spcPct val="35000"/>
              </a:spcAft>
            </a:pPr>
            <a: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As arquiteturas monolíticas tradicionais são difíceis de dimensionar. </a:t>
            </a:r>
            <a:endParaRPr lang="en-US" sz="17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Freeform 6"/>
          <p:cNvSpPr/>
          <p:nvPr/>
        </p:nvSpPr>
        <p:spPr>
          <a:xfrm>
            <a:off x="4625183" y="2202772"/>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defTabSz="924462" rtl="0">
              <a:lnSpc>
                <a:spcPts val="3200"/>
              </a:lnSpc>
              <a:spcBef>
                <a:spcPct val="0"/>
              </a:spcBef>
              <a:spcAft>
                <a:spcPct val="35000"/>
              </a:spcAft>
            </a:pPr>
            <a:r>
              <a:rPr lang="pt-br" sz="1700" spc="-20" dirty="0">
                <a:latin typeface="Amazon Ember Light" panose="020B0403020204020204" pitchFamily="34" charset="0"/>
                <a:ea typeface="Amazon Ember Light" panose="020B0403020204020204" pitchFamily="34" charset="0"/>
                <a:cs typeface="Amazon Ember Light" panose="020B0403020204020204" pitchFamily="34" charset="0"/>
              </a:rPr>
              <a:t/>
            </a:r>
            <a:br>
              <a:rPr lang="pt-br" sz="1700" spc="-2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spc="-20" dirty="0">
                <a:latin typeface="Amazon Ember Light" panose="020B0403020204020204" pitchFamily="34" charset="0"/>
                <a:ea typeface="Amazon Ember Light" panose="020B0403020204020204" pitchFamily="34" charset="0"/>
                <a:cs typeface="Amazon Ember Light" panose="020B0403020204020204" pitchFamily="34" charset="0"/>
              </a:rPr>
              <a:t>As instâncias reservadas</a:t>
            </a:r>
            <a:r>
              <a:rPr lang="pt-br" sz="1700" spc="-2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são </a:t>
            </a:r>
            <a:r>
              <a:rPr lang="pt-br" sz="1700" spc="-2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capacidade não utilizada do Amazon EC2</a:t>
            </a:r>
            <a:r>
              <a:rPr lang="pt-br" sz="1700" spc="-2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 oferta e a demanda das instâncias determinam o preço que você vai pagar.</a:t>
            </a:r>
            <a:endParaRPr lang="en-US" sz="1700" spc="-2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8848991" y="2202772"/>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defTabSz="924462" rtl="0">
              <a:lnSpc>
                <a:spcPts val="3200"/>
              </a:lnSpc>
              <a:spcBef>
                <a:spcPct val="0"/>
              </a:spcBef>
              <a:spcAft>
                <a:spcPct val="35000"/>
              </a:spcAft>
            </a:pPr>
            <a: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r>
            <a:b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Com o </a:t>
            </a:r>
            <a:r>
              <a:rPr lang="pt-br" sz="17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Auto Scaling</a:t>
            </a:r>
            <a: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você pode especificar a capacidade desejada, o que </a:t>
            </a:r>
            <a:r>
              <a:rPr lang="pt-br" sz="17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garante</a:t>
            </a:r>
            <a:r>
              <a:rPr lang="pt-br" sz="17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que seu grupo tenha essa quantidade de instâncias. </a:t>
            </a:r>
            <a:endParaRPr lang="en-US" sz="17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p:cNvSpPr/>
          <p:nvPr/>
        </p:nvSpPr>
        <p:spPr>
          <a:xfrm>
            <a:off x="401375" y="4890651"/>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defTabSz="924462" rtl="0">
              <a:lnSpc>
                <a:spcPts val="3200"/>
              </a:lnSpc>
              <a:spcBef>
                <a:spcPct val="0"/>
              </a:spcBef>
              <a:spcAft>
                <a:spcPct val="35000"/>
              </a:spcAft>
            </a:pP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A AWS recomenda a replicação entre zonas de disponibilidade para fins </a:t>
            </a:r>
            <a:b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de resiliência.</a:t>
            </a:r>
          </a:p>
        </p:txBody>
      </p:sp>
      <p:sp>
        <p:nvSpPr>
          <p:cNvPr id="10" name="Freeform 9"/>
          <p:cNvSpPr/>
          <p:nvPr/>
        </p:nvSpPr>
        <p:spPr>
          <a:xfrm>
            <a:off x="4625183" y="4890651"/>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defTabSz="924462" rtl="0">
              <a:lnSpc>
                <a:spcPts val="3200"/>
              </a:lnSpc>
              <a:spcBef>
                <a:spcPct val="0"/>
              </a:spcBef>
              <a:spcAft>
                <a:spcPct val="35000"/>
              </a:spcAft>
            </a:pP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Um benefício da computação na Nuvem AWS é fazer você parar de estimar a capacidade.</a:t>
            </a:r>
          </a:p>
        </p:txBody>
      </p:sp>
      <p:sp>
        <p:nvSpPr>
          <p:cNvPr id="11" name="Freeform 10"/>
          <p:cNvSpPr/>
          <p:nvPr/>
        </p:nvSpPr>
        <p:spPr>
          <a:xfrm>
            <a:off x="8848991" y="4890651"/>
            <a:ext cx="3839824" cy="230389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w="25400">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248" tIns="79248" rIns="79248" bIns="79248" numCol="1" spcCol="1270" rtlCol="0" anchor="ctr" anchorCtr="0">
            <a:noAutofit/>
          </a:bodyPr>
          <a:lstStyle/>
          <a:p>
            <a:pPr>
              <a:lnSpc>
                <a:spcPts val="3100"/>
              </a:lnSpc>
            </a:pP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As </a:t>
            </a:r>
            <a:r>
              <a:rPr lang="pt-br" sz="1700" dirty="0" err="1">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sticky</a:t>
            </a:r>
            <a:r>
              <a:rPr lang="pt-br" sz="17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700" dirty="0" err="1">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sessions</a:t>
            </a: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 ajudam a aumentar a </a:t>
            </a:r>
            <a:r>
              <a:rPr lang="pt-br" sz="1700" dirty="0">
                <a:latin typeface="Amazon Ember Light" charset="0"/>
                <a:ea typeface="Amazon Ember Light" charset="0"/>
                <a:cs typeface="Amazon Ember Light" charset="0"/>
              </a:rPr>
              <a:t>escalabilidade da aplicação</a:t>
            </a: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algn="ctr" defTabSz="924462" rtl="0">
              <a:lnSpc>
                <a:spcPts val="3200"/>
              </a:lnSpc>
              <a:spcBef>
                <a:spcPct val="0"/>
              </a:spcBef>
              <a:spcAft>
                <a:spcPct val="35000"/>
              </a:spcAft>
            </a:pPr>
            <a:endParaRPr lang="en-US" sz="192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TextBox 12"/>
          <p:cNvSpPr txBox="1"/>
          <p:nvPr/>
        </p:nvSpPr>
        <p:spPr>
          <a:xfrm>
            <a:off x="3567090" y="2152324"/>
            <a:ext cx="697627" cy="781752"/>
          </a:xfrm>
          <a:prstGeom prst="rect">
            <a:avLst/>
          </a:prstGeom>
          <a:noFill/>
        </p:spPr>
        <p:txBody>
          <a:bodyPr wrap="none" rtlCol="0">
            <a:spAutoFit/>
          </a:bodyPr>
          <a:lstStyle/>
          <a:p>
            <a:pPr rtl="0"/>
            <a:r>
              <a:rPr lang="pt-br" sz="4480">
                <a:solidFill>
                  <a:srgbClr val="0C9B2E"/>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
        <p:nvSpPr>
          <p:cNvPr id="14" name="TextBox 13"/>
          <p:cNvSpPr txBox="1"/>
          <p:nvPr/>
        </p:nvSpPr>
        <p:spPr>
          <a:xfrm>
            <a:off x="7820482" y="2103700"/>
            <a:ext cx="697627" cy="781752"/>
          </a:xfrm>
          <a:prstGeom prst="rect">
            <a:avLst/>
          </a:prstGeom>
          <a:noFill/>
        </p:spPr>
        <p:txBody>
          <a:bodyPr wrap="none" rtlCol="0">
            <a:spAutoFit/>
          </a:bodyPr>
          <a:lstStyle/>
          <a:p>
            <a:pPr rtl="0"/>
            <a:r>
              <a:rPr lang="pt-br" sz="4480">
                <a:solidFill>
                  <a:srgbClr val="FF0000"/>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
        <p:nvSpPr>
          <p:cNvPr id="15" name="TextBox 14"/>
          <p:cNvSpPr txBox="1"/>
          <p:nvPr/>
        </p:nvSpPr>
        <p:spPr>
          <a:xfrm>
            <a:off x="12073874" y="4820634"/>
            <a:ext cx="697627" cy="781752"/>
          </a:xfrm>
          <a:prstGeom prst="rect">
            <a:avLst/>
          </a:prstGeom>
          <a:noFill/>
        </p:spPr>
        <p:txBody>
          <a:bodyPr wrap="none" rtlCol="0">
            <a:spAutoFit/>
          </a:bodyPr>
          <a:lstStyle/>
          <a:p>
            <a:pPr rtl="0"/>
            <a:r>
              <a:rPr lang="pt-br" sz="4480">
                <a:solidFill>
                  <a:srgbClr val="FF0000"/>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
        <p:nvSpPr>
          <p:cNvPr id="19" name="TextBox 18"/>
          <p:cNvSpPr txBox="1"/>
          <p:nvPr/>
        </p:nvSpPr>
        <p:spPr>
          <a:xfrm>
            <a:off x="12688815" y="2103698"/>
            <a:ext cx="1941585" cy="707886"/>
          </a:xfrm>
          <a:prstGeom prst="rect">
            <a:avLst/>
          </a:prstGeom>
          <a:noFill/>
        </p:spPr>
        <p:txBody>
          <a:bodyPr wrap="square" rtlCol="0">
            <a:spAutoFit/>
          </a:bodyPr>
          <a:lstStyle/>
          <a:p>
            <a:pPr marL="457152" indent="-457152" rtl="0">
              <a:buFont typeface="Wingdings" panose="05000000000000000000" pitchFamily="2" charset="2"/>
              <a:buChar char="q"/>
            </a:pPr>
            <a:r>
              <a:rPr lang="pt-br" sz="2000" spc="20" dirty="0">
                <a:latin typeface="Amazon Ember Light" charset="0"/>
                <a:ea typeface="Amazon Ember Light" charset="0"/>
                <a:cs typeface="Amazon Ember Light" charset="0"/>
              </a:rPr>
              <a:t>Verdadeiro</a:t>
            </a:r>
          </a:p>
          <a:p>
            <a:pPr marL="457152" indent="-457152" rtl="0">
              <a:buFont typeface="Wingdings" panose="05000000000000000000" pitchFamily="2" charset="2"/>
              <a:buChar char="q"/>
            </a:pPr>
            <a:r>
              <a:rPr lang="pt-br" sz="2000" spc="20" dirty="0">
                <a:latin typeface="Amazon Ember Light" charset="0"/>
                <a:ea typeface="Amazon Ember Light" charset="0"/>
                <a:cs typeface="Amazon Ember Light" charset="0"/>
              </a:rPr>
              <a:t>Falso</a:t>
            </a:r>
          </a:p>
        </p:txBody>
      </p:sp>
      <p:sp>
        <p:nvSpPr>
          <p:cNvPr id="18" name="TextBox 17"/>
          <p:cNvSpPr txBox="1"/>
          <p:nvPr/>
        </p:nvSpPr>
        <p:spPr>
          <a:xfrm>
            <a:off x="12073875" y="2103700"/>
            <a:ext cx="697627" cy="781752"/>
          </a:xfrm>
          <a:prstGeom prst="rect">
            <a:avLst/>
          </a:prstGeom>
          <a:noFill/>
        </p:spPr>
        <p:txBody>
          <a:bodyPr wrap="none" rtlCol="0">
            <a:spAutoFit/>
          </a:bodyPr>
          <a:lstStyle/>
          <a:p>
            <a:pPr rtl="0"/>
            <a:r>
              <a:rPr lang="pt-br" sz="4480">
                <a:solidFill>
                  <a:srgbClr val="0C9B2E"/>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
        <p:nvSpPr>
          <p:cNvPr id="20" name="TextBox 19"/>
          <p:cNvSpPr txBox="1"/>
          <p:nvPr/>
        </p:nvSpPr>
        <p:spPr>
          <a:xfrm>
            <a:off x="3567090" y="4820634"/>
            <a:ext cx="697627" cy="781752"/>
          </a:xfrm>
          <a:prstGeom prst="rect">
            <a:avLst/>
          </a:prstGeom>
          <a:noFill/>
        </p:spPr>
        <p:txBody>
          <a:bodyPr wrap="none" rtlCol="0">
            <a:spAutoFit/>
          </a:bodyPr>
          <a:lstStyle/>
          <a:p>
            <a:pPr rtl="0"/>
            <a:r>
              <a:rPr lang="pt-br" sz="4480">
                <a:solidFill>
                  <a:srgbClr val="0C9B2E"/>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
        <p:nvSpPr>
          <p:cNvPr id="21" name="TextBox 20"/>
          <p:cNvSpPr txBox="1"/>
          <p:nvPr/>
        </p:nvSpPr>
        <p:spPr>
          <a:xfrm>
            <a:off x="7756122" y="4858470"/>
            <a:ext cx="697627" cy="781752"/>
          </a:xfrm>
          <a:prstGeom prst="rect">
            <a:avLst/>
          </a:prstGeom>
          <a:noFill/>
        </p:spPr>
        <p:txBody>
          <a:bodyPr wrap="none" rtlCol="0">
            <a:spAutoFit/>
          </a:bodyPr>
          <a:lstStyle/>
          <a:p>
            <a:pPr rtl="0"/>
            <a:r>
              <a:rPr lang="pt-br" sz="4480">
                <a:solidFill>
                  <a:srgbClr val="0C9B2E"/>
                </a:solidFill>
                <a:latin typeface="Amazon Ember Light" charset="0"/>
                <a:ea typeface="Amazon Ember Light" charset="0"/>
                <a:cs typeface="Amazon Ember Light" charset="0"/>
                <a:sym typeface="Wingdings"/>
              </a:rPr>
              <a:t></a:t>
            </a:r>
            <a:endParaRPr lang="en-US" sz="4480"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3390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20" grpId="0"/>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6000">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114235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Modelos de computação em </a:t>
            </a:r>
            <a:r>
              <a:rPr lang="pt-br" sz="4000">
                <a:solidFill>
                  <a:srgbClr val="FFFFFF"/>
                </a:solidFill>
              </a:rPr>
              <a:t>nuvem</a:t>
            </a:r>
          </a:p>
        </p:txBody>
      </p:sp>
      <p:sp>
        <p:nvSpPr>
          <p:cNvPr id="5" name="Content Placeholder 6"/>
          <p:cNvSpPr txBox="1">
            <a:spLocks/>
          </p:cNvSpPr>
          <p:nvPr/>
        </p:nvSpPr>
        <p:spPr>
          <a:xfrm>
            <a:off x="5466283" y="3549672"/>
            <a:ext cx="3697834" cy="2282342"/>
          </a:xfrm>
          <a:prstGeom prst="roundRect">
            <a:avLst>
              <a:gd name="adj" fmla="val 0"/>
            </a:avLst>
          </a:prstGeom>
          <a:ln w="38100">
            <a:solidFill>
              <a:schemeClr val="accent1"/>
            </a:solidFill>
          </a:ln>
        </p:spPr>
        <p:style>
          <a:lnRef idx="2">
            <a:schemeClr val="accent2"/>
          </a:lnRef>
          <a:fillRef idx="1">
            <a:schemeClr val="lt1"/>
          </a:fillRef>
          <a:effectRef idx="0">
            <a:schemeClr val="accent2"/>
          </a:effectRef>
          <a:fontRef idx="minor">
            <a:schemeClr val="dk1"/>
          </a:fontRef>
        </p:style>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3"/>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rtl="0"/>
            <a:r>
              <a:rPr lang="pt-br" sz="3200">
                <a:latin typeface="Amazon Ember" panose="020B0603020204020204" pitchFamily="34" charset="0"/>
                <a:ea typeface="Amazon Ember" panose="020B0603020204020204" pitchFamily="34" charset="0"/>
                <a:cs typeface="Amazon Ember" panose="020B0603020204020204" pitchFamily="34" charset="0"/>
              </a:rPr>
              <a:t>PaaS</a:t>
            </a:r>
          </a:p>
          <a:p>
            <a:pPr algn="ctr" rtl="0"/>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Plataforma </a:t>
            </a:r>
            <a: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r>
            <a:b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como serviço</a:t>
            </a:r>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84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Content Placeholder 6"/>
          <p:cNvSpPr txBox="1">
            <a:spLocks/>
          </p:cNvSpPr>
          <p:nvPr/>
        </p:nvSpPr>
        <p:spPr>
          <a:xfrm>
            <a:off x="9705987" y="3549672"/>
            <a:ext cx="3697834" cy="2282342"/>
          </a:xfrm>
          <a:prstGeom prst="roundRect">
            <a:avLst>
              <a:gd name="adj" fmla="val 0"/>
            </a:avLst>
          </a:prstGeom>
          <a:ln w="38100">
            <a:solidFill>
              <a:schemeClr val="accent5"/>
            </a:solidFill>
          </a:ln>
        </p:spPr>
        <p:style>
          <a:lnRef idx="2">
            <a:schemeClr val="accent4"/>
          </a:lnRef>
          <a:fillRef idx="1">
            <a:schemeClr val="lt1"/>
          </a:fillRef>
          <a:effectRef idx="0">
            <a:schemeClr val="accent4"/>
          </a:effectRef>
          <a:fontRef idx="minor">
            <a:schemeClr val="dk1"/>
          </a:fontRef>
        </p:style>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3"/>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rtl="0"/>
            <a:r>
              <a:rPr lang="pt-br" sz="3200">
                <a:latin typeface="Amazon Ember" panose="020B0603020204020204" pitchFamily="34" charset="0"/>
                <a:ea typeface="Amazon Ember" panose="020B0603020204020204" pitchFamily="34" charset="0"/>
                <a:cs typeface="Amazon Ember" panose="020B0603020204020204" pitchFamily="34" charset="0"/>
              </a:rPr>
              <a:t>SaaS</a:t>
            </a:r>
          </a:p>
          <a:p>
            <a:pPr algn="ctr" rtl="0"/>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Software</a:t>
            </a:r>
            <a: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r>
            <a:b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como serviço</a:t>
            </a:r>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84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Content Placeholder 6"/>
          <p:cNvSpPr txBox="1">
            <a:spLocks/>
          </p:cNvSpPr>
          <p:nvPr/>
        </p:nvSpPr>
        <p:spPr>
          <a:xfrm>
            <a:off x="1222861" y="3549672"/>
            <a:ext cx="3701555" cy="2283238"/>
          </a:xfrm>
          <a:prstGeom prst="roundRect">
            <a:avLst>
              <a:gd name="adj" fmla="val 0"/>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3"/>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rtl="0"/>
            <a:r>
              <a:rPr lang="pt-br" sz="3200">
                <a:latin typeface="Amazon Ember" panose="020B0603020204020204" pitchFamily="34" charset="0"/>
                <a:ea typeface="Amazon Ember" panose="020B0603020204020204" pitchFamily="34" charset="0"/>
                <a:cs typeface="Amazon Ember" panose="020B0603020204020204" pitchFamily="34" charset="0"/>
              </a:rPr>
              <a:t>IaaS</a:t>
            </a:r>
          </a:p>
          <a:p>
            <a:pPr algn="ctr" rtl="0"/>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Infraestrutura</a:t>
            </a:r>
            <a: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r>
            <a:b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32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como serviço</a:t>
            </a:r>
            <a:r>
              <a:rPr lang="pt-br" sz="320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84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250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Benefícios da computação em Nuvem AWS</a:t>
            </a:r>
          </a:p>
        </p:txBody>
      </p:sp>
      <p:grpSp>
        <p:nvGrpSpPr>
          <p:cNvPr id="5" name="Group 4"/>
          <p:cNvGrpSpPr/>
          <p:nvPr/>
        </p:nvGrpSpPr>
        <p:grpSpPr>
          <a:xfrm>
            <a:off x="835704" y="2229491"/>
            <a:ext cx="13291776" cy="4971748"/>
            <a:chOff x="646942" y="1255146"/>
            <a:chExt cx="11076480" cy="4143123"/>
          </a:xfrm>
        </p:grpSpPr>
        <p:grpSp>
          <p:nvGrpSpPr>
            <p:cNvPr id="6" name="Group 5"/>
            <p:cNvGrpSpPr/>
            <p:nvPr/>
          </p:nvGrpSpPr>
          <p:grpSpPr>
            <a:xfrm>
              <a:off x="696418" y="1255146"/>
              <a:ext cx="5649334" cy="1215000"/>
              <a:chOff x="522313" y="941359"/>
              <a:chExt cx="4237000" cy="911250"/>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13" y="941359"/>
                <a:ext cx="1178340" cy="911250"/>
              </a:xfrm>
              <a:prstGeom prst="rect">
                <a:avLst/>
              </a:prstGeom>
            </p:spPr>
          </p:pic>
          <p:sp>
            <p:nvSpPr>
              <p:cNvPr id="23" name="TextBox 22"/>
              <p:cNvSpPr txBox="1"/>
              <p:nvPr/>
            </p:nvSpPr>
            <p:spPr>
              <a:xfrm>
                <a:off x="1595515" y="1073818"/>
                <a:ext cx="3163798" cy="611706"/>
              </a:xfrm>
              <a:prstGeom prst="rect">
                <a:avLst/>
              </a:prstGeom>
              <a:noFill/>
            </p:spPr>
            <p:txBody>
              <a:bodyPr wrap="square" rtlCol="0">
                <a:spAutoFit/>
              </a:bodyPr>
              <a:lstStyle/>
              <a:p>
                <a:pPr rtl="0"/>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Substitua despesas de capital por </a:t>
                </a:r>
                <a:r>
                  <a:rPr lang="pt-br" sz="288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despesas variáveis</a:t>
                </a:r>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grpSp>
        <p:grpSp>
          <p:nvGrpSpPr>
            <p:cNvPr id="7" name="Group 6"/>
            <p:cNvGrpSpPr/>
            <p:nvPr/>
          </p:nvGrpSpPr>
          <p:grpSpPr>
            <a:xfrm>
              <a:off x="646942" y="2669374"/>
              <a:ext cx="5224954" cy="1305978"/>
              <a:chOff x="485206" y="2002031"/>
              <a:chExt cx="3918716" cy="979484"/>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206" y="2002031"/>
                <a:ext cx="1255749" cy="979484"/>
              </a:xfrm>
              <a:prstGeom prst="rect">
                <a:avLst/>
              </a:prstGeom>
            </p:spPr>
          </p:pic>
          <p:sp>
            <p:nvSpPr>
              <p:cNvPr id="21" name="TextBox 20"/>
              <p:cNvSpPr txBox="1"/>
              <p:nvPr/>
            </p:nvSpPr>
            <p:spPr>
              <a:xfrm>
                <a:off x="1595516" y="2168607"/>
                <a:ext cx="2808406" cy="611706"/>
              </a:xfrm>
              <a:prstGeom prst="rect">
                <a:avLst/>
              </a:prstGeom>
              <a:noFill/>
            </p:spPr>
            <p:txBody>
              <a:bodyPr wrap="square" rtlCol="0">
                <a:spAutoFit/>
              </a:bodyPr>
              <a:lstStyle/>
              <a:p>
                <a:pPr rtl="0"/>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Beneficie-se de grandes economias de escala.</a:t>
                </a:r>
              </a:p>
            </p:txBody>
          </p:sp>
        </p:grpSp>
        <p:grpSp>
          <p:nvGrpSpPr>
            <p:cNvPr id="8" name="Group 7"/>
            <p:cNvGrpSpPr/>
            <p:nvPr/>
          </p:nvGrpSpPr>
          <p:grpSpPr>
            <a:xfrm>
              <a:off x="696418" y="4174583"/>
              <a:ext cx="5009455" cy="1223686"/>
              <a:chOff x="522313" y="3130937"/>
              <a:chExt cx="3757091" cy="91776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313" y="3130937"/>
                <a:ext cx="1176622" cy="917765"/>
              </a:xfrm>
              <a:prstGeom prst="rect">
                <a:avLst/>
              </a:prstGeom>
            </p:spPr>
          </p:pic>
          <p:sp>
            <p:nvSpPr>
              <p:cNvPr id="19" name="TextBox 18"/>
              <p:cNvSpPr txBox="1"/>
              <p:nvPr/>
            </p:nvSpPr>
            <p:spPr>
              <a:xfrm>
                <a:off x="1595516" y="3263397"/>
                <a:ext cx="2683888" cy="611706"/>
              </a:xfrm>
              <a:prstGeom prst="rect">
                <a:avLst/>
              </a:prstGeom>
              <a:noFill/>
            </p:spPr>
            <p:txBody>
              <a:bodyPr wrap="square" rtlCol="0">
                <a:spAutoFit/>
              </a:bodyPr>
              <a:lstStyle/>
              <a:p>
                <a:pPr rtl="0"/>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Pare de tentar adivinhar a capacidade.</a:t>
                </a:r>
              </a:p>
            </p:txBody>
          </p:sp>
        </p:grpSp>
        <p:grpSp>
          <p:nvGrpSpPr>
            <p:cNvPr id="9" name="Group 8"/>
            <p:cNvGrpSpPr/>
            <p:nvPr/>
          </p:nvGrpSpPr>
          <p:grpSpPr>
            <a:xfrm>
              <a:off x="6387172" y="4195543"/>
              <a:ext cx="4579449" cy="1173078"/>
              <a:chOff x="5171378" y="3146657"/>
              <a:chExt cx="3434587" cy="879809"/>
            </a:xfrm>
          </p:grpSpPr>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378" y="3146657"/>
                <a:ext cx="1127960" cy="879809"/>
              </a:xfrm>
              <a:prstGeom prst="rect">
                <a:avLst/>
              </a:prstGeom>
            </p:spPr>
          </p:pic>
          <p:sp>
            <p:nvSpPr>
              <p:cNvPr id="17" name="TextBox 16"/>
              <p:cNvSpPr txBox="1"/>
              <p:nvPr/>
            </p:nvSpPr>
            <p:spPr>
              <a:xfrm>
                <a:off x="6199203" y="3263397"/>
                <a:ext cx="2406762" cy="334707"/>
              </a:xfrm>
              <a:prstGeom prst="rect">
                <a:avLst/>
              </a:prstGeom>
              <a:noFill/>
            </p:spPr>
            <p:txBody>
              <a:bodyPr wrap="square" rtlCol="0">
                <a:spAutoFit/>
              </a:bodyPr>
              <a:lstStyle/>
              <a:p>
                <a:pPr rtl="0"/>
                <a:r>
                  <a:rPr lang="pt-br" sz="2880">
                    <a:latin typeface="Amazon Ember Light" panose="020B0403020204020204" pitchFamily="34" charset="0"/>
                    <a:ea typeface="Amazon Ember Light" panose="020B0403020204020204" pitchFamily="34" charset="0"/>
                    <a:cs typeface="Amazon Ember Light" panose="020B0403020204020204" pitchFamily="34" charset="0"/>
                  </a:rPr>
                  <a:t>Tenha alcance global em minutos.</a:t>
                </a:r>
              </a:p>
            </p:txBody>
          </p:sp>
        </p:grpSp>
        <p:grpSp>
          <p:nvGrpSpPr>
            <p:cNvPr id="10" name="Group 9"/>
            <p:cNvGrpSpPr/>
            <p:nvPr/>
          </p:nvGrpSpPr>
          <p:grpSpPr>
            <a:xfrm>
              <a:off x="6345753" y="1260392"/>
              <a:ext cx="4620867" cy="1237689"/>
              <a:chOff x="5140315" y="945294"/>
              <a:chExt cx="3465650" cy="928267"/>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0315" y="945294"/>
                <a:ext cx="1190086" cy="928267"/>
              </a:xfrm>
              <a:prstGeom prst="rect">
                <a:avLst/>
              </a:prstGeom>
            </p:spPr>
          </p:pic>
          <p:sp>
            <p:nvSpPr>
              <p:cNvPr id="15" name="TextBox 14"/>
              <p:cNvSpPr txBox="1"/>
              <p:nvPr/>
            </p:nvSpPr>
            <p:spPr>
              <a:xfrm>
                <a:off x="6199203" y="1073817"/>
                <a:ext cx="2406762" cy="611706"/>
              </a:xfrm>
              <a:prstGeom prst="rect">
                <a:avLst/>
              </a:prstGeom>
              <a:noFill/>
            </p:spPr>
            <p:txBody>
              <a:bodyPr wrap="square" rtlCol="0">
                <a:spAutoFit/>
              </a:bodyPr>
              <a:lstStyle/>
              <a:p>
                <a:pPr rtl="0"/>
                <a:r>
                  <a:rPr lang="pt-br" sz="2880">
                    <a:latin typeface="Amazon Ember Light" panose="020B0403020204020204" pitchFamily="34" charset="0"/>
                    <a:ea typeface="Amazon Ember Light" panose="020B0403020204020204" pitchFamily="34" charset="0"/>
                    <a:cs typeface="Amazon Ember Light" panose="020B0403020204020204" pitchFamily="34" charset="0"/>
                  </a:rPr>
                  <a:t>Aumente a velocidade e a agilidade.</a:t>
                </a:r>
              </a:p>
            </p:txBody>
          </p:sp>
        </p:grpSp>
        <p:grpSp>
          <p:nvGrpSpPr>
            <p:cNvPr id="11" name="Group 10"/>
            <p:cNvGrpSpPr/>
            <p:nvPr/>
          </p:nvGrpSpPr>
          <p:grpSpPr>
            <a:xfrm>
              <a:off x="6356361" y="2699321"/>
              <a:ext cx="5367061" cy="1230150"/>
              <a:chOff x="5148270" y="2024491"/>
              <a:chExt cx="4025296" cy="922613"/>
            </a:xfrm>
          </p:grpSpPr>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8270" y="2024491"/>
                <a:ext cx="1193034" cy="922613"/>
              </a:xfrm>
              <a:prstGeom prst="rect">
                <a:avLst/>
              </a:prstGeom>
            </p:spPr>
          </p:pic>
          <p:sp>
            <p:nvSpPr>
              <p:cNvPr id="13" name="TextBox 12"/>
              <p:cNvSpPr txBox="1"/>
              <p:nvPr/>
            </p:nvSpPr>
            <p:spPr>
              <a:xfrm>
                <a:off x="6199203" y="2058185"/>
                <a:ext cx="2974363" cy="888706"/>
              </a:xfrm>
              <a:prstGeom prst="rect">
                <a:avLst/>
              </a:prstGeom>
              <a:noFill/>
            </p:spPr>
            <p:txBody>
              <a:bodyPr wrap="square" rtlCol="0">
                <a:spAutoFit/>
              </a:bodyPr>
              <a:lstStyle/>
              <a:p>
                <a:pPr rtl="0"/>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Pare de </a:t>
                </a:r>
                <a:r>
                  <a:rPr lang="pt-br" sz="288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gastar dinheiro</a:t>
                </a:r>
                <a:r>
                  <a:rPr lang="pt-br" sz="2880" dirty="0">
                    <a:latin typeface="Amazon Ember Light" panose="020B0403020204020204" pitchFamily="34" charset="0"/>
                    <a:ea typeface="Amazon Ember Light" panose="020B0403020204020204" pitchFamily="34" charset="0"/>
                    <a:cs typeface="Amazon Ember Light" panose="020B0403020204020204" pitchFamily="34" charset="0"/>
                  </a:rPr>
                  <a:t> com a execução e manutenção de datacenters.</a:t>
                </a:r>
              </a:p>
            </p:txBody>
          </p:sp>
        </p:grpSp>
      </p:grpSp>
    </p:spTree>
    <p:custDataLst>
      <p:tags r:id="rId1"/>
    </p:custDataLst>
    <p:extLst>
      <p:ext uri="{BB962C8B-B14F-4D97-AF65-F5344CB8AC3E}">
        <p14:creationId xmlns:p14="http://schemas.microsoft.com/office/powerpoint/2010/main" val="322415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4000"/>
              <a:t>Amazon Web Services (AWS)</a:t>
            </a:r>
          </a:p>
        </p:txBody>
      </p:sp>
      <p:grpSp>
        <p:nvGrpSpPr>
          <p:cNvPr id="6" name="Group 5"/>
          <p:cNvGrpSpPr/>
          <p:nvPr/>
        </p:nvGrpSpPr>
        <p:grpSpPr>
          <a:xfrm>
            <a:off x="7590490" y="1988403"/>
            <a:ext cx="6151736" cy="5375900"/>
            <a:chOff x="2326199" y="739538"/>
            <a:chExt cx="3947227" cy="3755007"/>
          </a:xfrm>
        </p:grpSpPr>
        <p:sp>
          <p:nvSpPr>
            <p:cNvPr id="7" name="Oval 6"/>
            <p:cNvSpPr/>
            <p:nvPr/>
          </p:nvSpPr>
          <p:spPr>
            <a:xfrm>
              <a:off x="2508278" y="739538"/>
              <a:ext cx="3755007" cy="3755007"/>
            </a:xfrm>
            <a:prstGeom prst="ellipse">
              <a:avLst/>
            </a:prstGeom>
            <a:solidFill>
              <a:schemeClr val="bg1"/>
            </a:solidFill>
            <a:ln w="5715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lIns="108188" tIns="54131" rIns="108188" bIns="54131" rtlCol="0" anchor="ctr"/>
            <a:lstStyle/>
            <a:p>
              <a:pPr algn="ctr" rtl="0">
                <a:defRPr/>
              </a:pPr>
              <a:endParaRPr lang="en-US" sz="2880" dirty="0">
                <a:latin typeface="Arial" pitchFamily="34" charset="0"/>
                <a:cs typeface="Arial" pitchFamily="34" charset="0"/>
              </a:endParaRPr>
            </a:p>
          </p:txBody>
        </p:sp>
        <p:pic>
          <p:nvPicPr>
            <p:cNvPr id="8" name="Picture 7" descr="AWS Cloud.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26199" y="1047102"/>
              <a:ext cx="970101" cy="970101"/>
            </a:xfrm>
            <a:prstGeom prst="rect">
              <a:avLst/>
            </a:prstGeom>
          </p:spPr>
        </p:pic>
        <p:sp>
          <p:nvSpPr>
            <p:cNvPr id="9" name="TextBox 8"/>
            <p:cNvSpPr txBox="1">
              <a:spLocks noChangeArrowheads="1"/>
            </p:cNvSpPr>
            <p:nvPr/>
          </p:nvSpPr>
          <p:spPr bwMode="auto">
            <a:xfrm>
              <a:off x="4089156" y="2136182"/>
              <a:ext cx="2132509" cy="506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4000" b="1" dirty="0">
                  <a:solidFill>
                    <a:srgbClr val="F29826"/>
                  </a:solidFill>
                  <a:latin typeface="Arial" charset="0"/>
                  <a:cs typeface="Arial" charset="0"/>
                </a:rPr>
                <a:t>Computação</a:t>
              </a:r>
            </a:p>
          </p:txBody>
        </p:sp>
        <p:sp>
          <p:nvSpPr>
            <p:cNvPr id="10" name="TextBox 9"/>
            <p:cNvSpPr txBox="1">
              <a:spLocks noChangeArrowheads="1"/>
            </p:cNvSpPr>
            <p:nvPr/>
          </p:nvSpPr>
          <p:spPr bwMode="auto">
            <a:xfrm>
              <a:off x="2677401" y="2296849"/>
              <a:ext cx="1511260" cy="721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900" b="1" dirty="0">
                  <a:solidFill>
                    <a:srgbClr val="004B91"/>
                  </a:solidFill>
                  <a:latin typeface="Arial" charset="0"/>
                  <a:cs typeface="Arial" charset="0"/>
                </a:rPr>
                <a:t>Sistema de </a:t>
              </a:r>
            </a:p>
            <a:p>
              <a:pPr rtl="0" eaLnBrk="1" hangingPunct="1"/>
              <a:r>
                <a:rPr lang="pt-br" sz="2900" b="1" dirty="0">
                  <a:solidFill>
                    <a:srgbClr val="004B91"/>
                  </a:solidFill>
                  <a:latin typeface="Arial" charset="0"/>
                  <a:cs typeface="Arial" charset="0"/>
                </a:rPr>
                <a:t>mensagens</a:t>
              </a:r>
            </a:p>
          </p:txBody>
        </p:sp>
        <p:sp>
          <p:nvSpPr>
            <p:cNvPr id="11" name="TextBox 10"/>
            <p:cNvSpPr txBox="1">
              <a:spLocks noChangeArrowheads="1"/>
            </p:cNvSpPr>
            <p:nvPr/>
          </p:nvSpPr>
          <p:spPr bwMode="auto">
            <a:xfrm>
              <a:off x="2969637" y="3226553"/>
              <a:ext cx="1402233" cy="631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rtl="0" eaLnBrk="1" hangingPunct="1">
                <a:lnSpc>
                  <a:spcPts val="3100"/>
                </a:lnSpc>
              </a:pPr>
              <a:r>
                <a:rPr lang="pt-br" sz="2880" i="1" dirty="0">
                  <a:solidFill>
                    <a:srgbClr val="7F7F7F"/>
                  </a:solidFill>
                  <a:latin typeface="Arial" charset="0"/>
                  <a:cs typeface="Arial" charset="0"/>
                </a:rPr>
                <a:t>Dispositivos</a:t>
              </a:r>
            </a:p>
            <a:p>
              <a:pPr algn="ctr" rtl="0" eaLnBrk="1" hangingPunct="1">
                <a:lnSpc>
                  <a:spcPts val="3100"/>
                </a:lnSpc>
              </a:pPr>
              <a:r>
                <a:rPr lang="pt-br" sz="2880" i="1" dirty="0">
                  <a:solidFill>
                    <a:srgbClr val="7F7F7F"/>
                  </a:solidFill>
                  <a:latin typeface="Arial" charset="0"/>
                  <a:cs typeface="Arial" charset="0"/>
                </a:rPr>
                <a:t>móveis</a:t>
              </a:r>
            </a:p>
          </p:txBody>
        </p:sp>
        <p:sp>
          <p:nvSpPr>
            <p:cNvPr id="12" name="TextBox 11"/>
            <p:cNvSpPr txBox="1">
              <a:spLocks noChangeArrowheads="1"/>
            </p:cNvSpPr>
            <p:nvPr/>
          </p:nvSpPr>
          <p:spPr bwMode="auto">
            <a:xfrm>
              <a:off x="4127546" y="2629116"/>
              <a:ext cx="2145880" cy="312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200" b="1" dirty="0">
                  <a:solidFill>
                    <a:srgbClr val="004B91"/>
                  </a:solidFill>
                  <a:latin typeface="Arial" charset="0"/>
                  <a:cs typeface="Arial" charset="0"/>
                </a:rPr>
                <a:t>Serviços de aplicativos</a:t>
              </a:r>
              <a:endParaRPr lang="en-US" sz="2200" b="1" dirty="0">
                <a:solidFill>
                  <a:srgbClr val="004B91"/>
                </a:solidFill>
                <a:latin typeface="Arial" panose="020B0604020202020204" pitchFamily="34" charset="0"/>
                <a:cs typeface="Arial" charset="0"/>
              </a:endParaRPr>
            </a:p>
          </p:txBody>
        </p:sp>
        <p:sp>
          <p:nvSpPr>
            <p:cNvPr id="13" name="TextBox 12"/>
            <p:cNvSpPr txBox="1">
              <a:spLocks noChangeArrowheads="1"/>
            </p:cNvSpPr>
            <p:nvPr/>
          </p:nvSpPr>
          <p:spPr bwMode="auto">
            <a:xfrm>
              <a:off x="2730114" y="2918467"/>
              <a:ext cx="2679702" cy="3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800" b="1" dirty="0">
                  <a:solidFill>
                    <a:srgbClr val="F29826"/>
                  </a:solidFill>
                  <a:latin typeface="Arial" charset="0"/>
                  <a:cs typeface="Arial" charset="0"/>
                </a:rPr>
                <a:t>Banco de dados</a:t>
              </a:r>
            </a:p>
          </p:txBody>
        </p:sp>
        <p:sp>
          <p:nvSpPr>
            <p:cNvPr id="14" name="TextBox 13"/>
            <p:cNvSpPr txBox="1">
              <a:spLocks noChangeArrowheads="1"/>
            </p:cNvSpPr>
            <p:nvPr/>
          </p:nvSpPr>
          <p:spPr bwMode="auto">
            <a:xfrm>
              <a:off x="4476995" y="3248284"/>
              <a:ext cx="1277777" cy="570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4600" b="1" i="1" dirty="0">
                  <a:solidFill>
                    <a:srgbClr val="004B91"/>
                  </a:solidFill>
                  <a:latin typeface="Arial" charset="0"/>
                  <a:cs typeface="Arial" charset="0"/>
                </a:rPr>
                <a:t>Redes</a:t>
              </a:r>
            </a:p>
          </p:txBody>
        </p:sp>
        <p:sp>
          <p:nvSpPr>
            <p:cNvPr id="15" name="TextBox 14"/>
            <p:cNvSpPr txBox="1">
              <a:spLocks noChangeArrowheads="1"/>
            </p:cNvSpPr>
            <p:nvPr/>
          </p:nvSpPr>
          <p:spPr bwMode="auto">
            <a:xfrm>
              <a:off x="2530681" y="1336065"/>
              <a:ext cx="3043609" cy="7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rtl="0" eaLnBrk="1" hangingPunct="1"/>
              <a:r>
                <a:rPr lang="pt-br" sz="2200" dirty="0">
                  <a:solidFill>
                    <a:srgbClr val="7F7F7F"/>
                  </a:solidFill>
                  <a:latin typeface="Arial" charset="0"/>
                  <a:cs typeface="Arial" charset="0"/>
                </a:rPr>
                <a:t>Ferramentas de </a:t>
              </a:r>
              <a:br>
                <a:rPr lang="pt-br" sz="2200" dirty="0">
                  <a:solidFill>
                    <a:srgbClr val="7F7F7F"/>
                  </a:solidFill>
                  <a:latin typeface="Arial" charset="0"/>
                  <a:cs typeface="Arial" charset="0"/>
                </a:rPr>
              </a:br>
              <a:r>
                <a:rPr lang="pt-br" sz="2200" dirty="0">
                  <a:solidFill>
                    <a:srgbClr val="7F7F7F"/>
                  </a:solidFill>
                  <a:latin typeface="Arial" charset="0"/>
                  <a:cs typeface="Arial" charset="0"/>
                </a:rPr>
                <a:t>desenvolvimento </a:t>
              </a:r>
              <a:br>
                <a:rPr lang="pt-br" sz="2200" dirty="0">
                  <a:solidFill>
                    <a:srgbClr val="7F7F7F"/>
                  </a:solidFill>
                  <a:latin typeface="Arial" charset="0"/>
                  <a:cs typeface="Arial" charset="0"/>
                </a:rPr>
              </a:br>
              <a:r>
                <a:rPr lang="pt-br" sz="2200" dirty="0">
                  <a:solidFill>
                    <a:srgbClr val="7F7F7F"/>
                  </a:solidFill>
                  <a:latin typeface="Arial" charset="0"/>
                  <a:cs typeface="Arial" charset="0"/>
                </a:rPr>
                <a:t>e gerenciamento</a:t>
              </a:r>
            </a:p>
          </p:txBody>
        </p:sp>
        <p:sp>
          <p:nvSpPr>
            <p:cNvPr id="16" name="TextBox 15"/>
            <p:cNvSpPr txBox="1">
              <a:spLocks noChangeArrowheads="1"/>
            </p:cNvSpPr>
            <p:nvPr/>
          </p:nvSpPr>
          <p:spPr bwMode="auto">
            <a:xfrm>
              <a:off x="4649952" y="2917181"/>
              <a:ext cx="1436175" cy="3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800" dirty="0">
                  <a:solidFill>
                    <a:srgbClr val="7F7F7F"/>
                  </a:solidFill>
                  <a:latin typeface="Arial" charset="0"/>
                  <a:cs typeface="Arial" charset="0"/>
                </a:rPr>
                <a:t>Pagamentos</a:t>
              </a:r>
            </a:p>
          </p:txBody>
        </p:sp>
        <p:sp>
          <p:nvSpPr>
            <p:cNvPr id="17" name="TextBox 16"/>
            <p:cNvSpPr txBox="1">
              <a:spLocks noChangeArrowheads="1"/>
            </p:cNvSpPr>
            <p:nvPr/>
          </p:nvSpPr>
          <p:spPr bwMode="auto">
            <a:xfrm>
              <a:off x="4112878" y="3990119"/>
              <a:ext cx="707957" cy="43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3360" b="1" dirty="0">
                  <a:solidFill>
                    <a:srgbClr val="F29826"/>
                  </a:solidFill>
                  <a:latin typeface="Arial" charset="0"/>
                  <a:cs typeface="Arial" charset="0"/>
                </a:rPr>
                <a:t>VPC</a:t>
              </a:r>
            </a:p>
          </p:txBody>
        </p:sp>
        <p:sp>
          <p:nvSpPr>
            <p:cNvPr id="18" name="TextBox 17"/>
            <p:cNvSpPr txBox="1">
              <a:spLocks noChangeArrowheads="1"/>
            </p:cNvSpPr>
            <p:nvPr/>
          </p:nvSpPr>
          <p:spPr bwMode="auto">
            <a:xfrm>
              <a:off x="3101964" y="3760284"/>
              <a:ext cx="2584046" cy="302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100" dirty="0">
                  <a:solidFill>
                    <a:srgbClr val="004B91"/>
                  </a:solidFill>
                  <a:latin typeface="Arial" charset="0"/>
                  <a:cs typeface="Arial" charset="0"/>
                </a:rPr>
                <a:t>Força de trabalho sob demanda</a:t>
              </a:r>
              <a:endParaRPr lang="en-US" sz="2100" dirty="0">
                <a:solidFill>
                  <a:srgbClr val="004B91"/>
                </a:solidFill>
                <a:latin typeface="Arial" panose="020B0604020202020204" pitchFamily="34" charset="0"/>
                <a:cs typeface="Arial" charset="0"/>
              </a:endParaRPr>
            </a:p>
          </p:txBody>
        </p:sp>
        <p:sp>
          <p:nvSpPr>
            <p:cNvPr id="19" name="TextBox 18"/>
            <p:cNvSpPr txBox="1">
              <a:spLocks noChangeArrowheads="1"/>
            </p:cNvSpPr>
            <p:nvPr/>
          </p:nvSpPr>
          <p:spPr bwMode="auto">
            <a:xfrm>
              <a:off x="2871638" y="1995149"/>
              <a:ext cx="1087495" cy="3859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880" i="1" dirty="0">
                  <a:solidFill>
                    <a:srgbClr val="7F7F7F"/>
                  </a:solidFill>
                  <a:latin typeface="Arial" charset="0"/>
                  <a:cs typeface="Arial" charset="0"/>
                </a:rPr>
                <a:t>Análises</a:t>
              </a:r>
            </a:p>
          </p:txBody>
        </p:sp>
        <p:sp>
          <p:nvSpPr>
            <p:cNvPr id="20" name="TextBox 19"/>
            <p:cNvSpPr txBox="1">
              <a:spLocks noChangeArrowheads="1"/>
            </p:cNvSpPr>
            <p:nvPr/>
          </p:nvSpPr>
          <p:spPr bwMode="auto">
            <a:xfrm>
              <a:off x="4757422" y="1476146"/>
              <a:ext cx="1411490" cy="678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2800" dirty="0">
                  <a:solidFill>
                    <a:srgbClr val="004B91"/>
                  </a:solidFill>
                  <a:latin typeface="Arial" charset="0"/>
                  <a:cs typeface="Arial" charset="0"/>
                </a:rPr>
                <a:t>Entrega </a:t>
              </a:r>
            </a:p>
            <a:p>
              <a:pPr rtl="0" eaLnBrk="1" hangingPunct="1"/>
              <a:r>
                <a:rPr lang="pt-br" sz="2800" dirty="0">
                  <a:solidFill>
                    <a:srgbClr val="004B91"/>
                  </a:solidFill>
                  <a:latin typeface="Arial" charset="0"/>
                  <a:cs typeface="Arial" charset="0"/>
                </a:rPr>
                <a:t>de conteúdo</a:t>
              </a:r>
              <a:endParaRPr lang="en-US" sz="2800" dirty="0">
                <a:solidFill>
                  <a:srgbClr val="004B91"/>
                </a:solidFill>
                <a:latin typeface="Arial" panose="020B0604020202020204" pitchFamily="34" charset="0"/>
                <a:cs typeface="Arial" charset="0"/>
              </a:endParaRPr>
            </a:p>
          </p:txBody>
        </p:sp>
        <p:sp>
          <p:nvSpPr>
            <p:cNvPr id="21" name="TextBox 20"/>
            <p:cNvSpPr txBox="1">
              <a:spLocks noChangeArrowheads="1"/>
            </p:cNvSpPr>
            <p:nvPr/>
          </p:nvSpPr>
          <p:spPr bwMode="auto">
            <a:xfrm>
              <a:off x="3345927" y="995378"/>
              <a:ext cx="2058453" cy="398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8188" tIns="54131" rIns="108188" bIns="54131" rtlCol="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rtl="0" eaLnBrk="1" hangingPunct="1"/>
              <a:r>
                <a:rPr lang="pt-br" sz="3000" b="1" dirty="0">
                  <a:solidFill>
                    <a:srgbClr val="F29826"/>
                  </a:solidFill>
                  <a:latin typeface="Arial" charset="0"/>
                  <a:cs typeface="Arial" charset="0"/>
                </a:rPr>
                <a:t>Armazenamento</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0744" y="4398012"/>
            <a:ext cx="2360131" cy="1416079"/>
          </a:xfrm>
          <a:prstGeom prst="rect">
            <a:avLst/>
          </a:prstGeom>
        </p:spPr>
      </p:pic>
    </p:spTree>
    <p:custDataLst>
      <p:tags r:id="rId1"/>
    </p:custDataLst>
    <p:extLst>
      <p:ext uri="{BB962C8B-B14F-4D97-AF65-F5344CB8AC3E}">
        <p14:creationId xmlns:p14="http://schemas.microsoft.com/office/powerpoint/2010/main" val="317672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Rounded Rectangle 244"/>
          <p:cNvSpPr/>
          <p:nvPr>
            <p:custDataLst>
              <p:tags r:id="rId2"/>
            </p:custDataLst>
          </p:nvPr>
        </p:nvSpPr>
        <p:spPr>
          <a:xfrm>
            <a:off x="465252" y="1506258"/>
            <a:ext cx="13798579" cy="623429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62886" rtl="0">
              <a:defRPr/>
            </a:pPr>
            <a:r>
              <a:rPr lang="pt-br" sz="2880" kern="0">
                <a:solidFill>
                  <a:sysClr val="windowText" lastClr="000000"/>
                </a:solidFill>
                <a:latin typeface="Amazon Ember" panose="02000000000000000000" pitchFamily="2" charset="0"/>
                <a:ea typeface="Amazon Ember" panose="02000000000000000000" pitchFamily="2" charset="0"/>
              </a:rPr>
              <a:t>
              </a:t>
            </a:r>
          </a:p>
        </p:txBody>
      </p:sp>
      <p:sp>
        <p:nvSpPr>
          <p:cNvPr id="308" name="TextBox 307"/>
          <p:cNvSpPr txBox="1"/>
          <p:nvPr/>
        </p:nvSpPr>
        <p:spPr>
          <a:xfrm>
            <a:off x="443999" y="6927503"/>
            <a:ext cx="1760497" cy="369333"/>
          </a:xfrm>
          <a:prstGeom prst="rect">
            <a:avLst/>
          </a:prstGeom>
          <a:noFill/>
        </p:spPr>
        <p:txBody>
          <a:bodyPr wrap="square" rtlCol="0">
            <a:spAutoFit/>
          </a:bodyPr>
          <a:lstStyle/>
          <a:p>
            <a:pPr algn="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Infraestrutura</a:t>
            </a:r>
          </a:p>
        </p:txBody>
      </p:sp>
      <p:sp>
        <p:nvSpPr>
          <p:cNvPr id="309" name="Rectangle 308"/>
          <p:cNvSpPr/>
          <p:nvPr/>
        </p:nvSpPr>
        <p:spPr>
          <a:xfrm>
            <a:off x="2281437" y="6735940"/>
            <a:ext cx="11558492" cy="844960"/>
          </a:xfrm>
          <a:prstGeom prst="rect">
            <a:avLst/>
          </a:prstGeom>
          <a:solidFill>
            <a:schemeClr val="bg1"/>
          </a:solid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43" rtl="0" fontAlgn="base">
              <a:spcBef>
                <a:spcPct val="0"/>
              </a:spcBef>
              <a:spcAft>
                <a:spcPct val="0"/>
              </a:spcAft>
              <a:defRPr/>
            </a:pPr>
            <a:endParaRPr lang="en-US" sz="1600" kern="0" dirty="0">
              <a:solidFill>
                <a:srgbClr val="FFFFFF"/>
              </a:solidFill>
              <a:latin typeface="Amazon Ember" panose="02000000000000000000" pitchFamily="2" charset="0"/>
              <a:ea typeface="Amazon Ember" panose="02000000000000000000" pitchFamily="2" charset="0"/>
            </a:endParaRPr>
          </a:p>
        </p:txBody>
      </p:sp>
      <p:grpSp>
        <p:nvGrpSpPr>
          <p:cNvPr id="310" name="Group 309"/>
          <p:cNvGrpSpPr/>
          <p:nvPr/>
        </p:nvGrpSpPr>
        <p:grpSpPr>
          <a:xfrm>
            <a:off x="3231356" y="6924838"/>
            <a:ext cx="2722929" cy="431616"/>
            <a:chOff x="1993984" y="4281830"/>
            <a:chExt cx="1701831" cy="269760"/>
          </a:xfrm>
          <a:solidFill>
            <a:schemeClr val="bg1"/>
          </a:solidFill>
        </p:grpSpPr>
        <p:sp>
          <p:nvSpPr>
            <p:cNvPr id="352" name="TextBox 351"/>
            <p:cNvSpPr txBox="1"/>
            <p:nvPr/>
          </p:nvSpPr>
          <p:spPr>
            <a:xfrm>
              <a:off x="2784433" y="4285905"/>
              <a:ext cx="911382" cy="211596"/>
            </a:xfrm>
            <a:prstGeom prst="rect">
              <a:avLst/>
            </a:prstGeom>
            <a:grpFill/>
          </p:spPr>
          <p:txBody>
            <a:bodyPr wrap="square" rtlCol="0">
              <a:spAutoFit/>
            </a:bodyPr>
            <a:lstStyle/>
            <a:p>
              <a:pPr defTabSz="731443" rtl="0" fontAlgn="base">
                <a:spcBef>
                  <a:spcPct val="0"/>
                </a:spcBef>
                <a:spcAft>
                  <a:spcPct val="0"/>
                </a:spcAft>
                <a:defRPr/>
              </a:pPr>
              <a:r>
                <a:rPr lang="pt-br" sz="1600" kern="0">
                  <a:ea typeface="Amazon Ember" panose="02000000000000000000" pitchFamily="2" charset="0"/>
                  <a:cs typeface="Arial"/>
                </a:rPr>
                <a:t>Regiões</a:t>
              </a:r>
            </a:p>
          </p:txBody>
        </p:sp>
        <p:grpSp>
          <p:nvGrpSpPr>
            <p:cNvPr id="353" name="Group 937"/>
            <p:cNvGrpSpPr/>
            <p:nvPr/>
          </p:nvGrpSpPr>
          <p:grpSpPr>
            <a:xfrm>
              <a:off x="1993984" y="4281830"/>
              <a:ext cx="269760" cy="269760"/>
              <a:chOff x="0" y="0"/>
              <a:chExt cx="723900" cy="723900"/>
            </a:xfrm>
            <a:grpFill/>
          </p:grpSpPr>
          <p:sp>
            <p:nvSpPr>
              <p:cNvPr id="354"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55"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56"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57"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58"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59"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0"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1"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2"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3"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4"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5"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6"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7"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8"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69"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70"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71"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grpSp>
      <p:grpSp>
        <p:nvGrpSpPr>
          <p:cNvPr id="311" name="Group 310"/>
          <p:cNvGrpSpPr/>
          <p:nvPr/>
        </p:nvGrpSpPr>
        <p:grpSpPr>
          <a:xfrm>
            <a:off x="9501208" y="6924838"/>
            <a:ext cx="3495149" cy="431616"/>
            <a:chOff x="5912642" y="4281830"/>
            <a:chExt cx="2184468" cy="269760"/>
          </a:xfrm>
          <a:solidFill>
            <a:schemeClr val="bg1"/>
          </a:solidFill>
        </p:grpSpPr>
        <p:sp>
          <p:nvSpPr>
            <p:cNvPr id="326" name="TextBox 325"/>
            <p:cNvSpPr txBox="1"/>
            <p:nvPr/>
          </p:nvSpPr>
          <p:spPr>
            <a:xfrm>
              <a:off x="6762605" y="4285904"/>
              <a:ext cx="1334505" cy="211596"/>
            </a:xfrm>
            <a:prstGeom prst="rect">
              <a:avLst/>
            </a:prstGeom>
            <a:grpFill/>
          </p:spPr>
          <p:txBody>
            <a:bodyPr wrap="square" rtlCol="0">
              <a:spAutoFit/>
            </a:bodyPr>
            <a:lstStyle/>
            <a:p>
              <a:pPr defTabSz="731443" rtl="0" fontAlgn="base">
                <a:spcBef>
                  <a:spcPct val="0"/>
                </a:spcBef>
                <a:spcAft>
                  <a:spcPct val="0"/>
                </a:spcAft>
                <a:defRPr/>
              </a:pPr>
              <a:r>
                <a:rPr lang="pt-br" sz="1600" kern="0">
                  <a:ea typeface="Amazon Ember" panose="02000000000000000000" pitchFamily="2" charset="0"/>
                  <a:cs typeface="Arial"/>
                </a:rPr>
                <a:t>Pontos de presença</a:t>
              </a:r>
            </a:p>
          </p:txBody>
        </p:sp>
        <p:grpSp>
          <p:nvGrpSpPr>
            <p:cNvPr id="327" name="Group 1239"/>
            <p:cNvGrpSpPr/>
            <p:nvPr/>
          </p:nvGrpSpPr>
          <p:grpSpPr>
            <a:xfrm>
              <a:off x="5912642" y="4281830"/>
              <a:ext cx="269760" cy="269760"/>
              <a:chOff x="0" y="0"/>
              <a:chExt cx="723901" cy="723901"/>
            </a:xfrm>
            <a:grpFill/>
          </p:grpSpPr>
          <p:sp>
            <p:nvSpPr>
              <p:cNvPr id="328"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9"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0"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1"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2"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3"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4"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5"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6"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7"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8"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39"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0"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1"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2"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3"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4"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5"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6"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7"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8"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49"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grpSp>
      <p:grpSp>
        <p:nvGrpSpPr>
          <p:cNvPr id="312" name="Group 311"/>
          <p:cNvGrpSpPr/>
          <p:nvPr/>
        </p:nvGrpSpPr>
        <p:grpSpPr>
          <a:xfrm>
            <a:off x="6114672" y="6861386"/>
            <a:ext cx="3364118" cy="495098"/>
            <a:chOff x="3796057" y="4242155"/>
            <a:chExt cx="2102574" cy="309435"/>
          </a:xfrm>
          <a:solidFill>
            <a:schemeClr val="bg1"/>
          </a:solidFill>
        </p:grpSpPr>
        <p:sp>
          <p:nvSpPr>
            <p:cNvPr id="313" name="TextBox 312"/>
            <p:cNvSpPr txBox="1"/>
            <p:nvPr/>
          </p:nvSpPr>
          <p:spPr>
            <a:xfrm>
              <a:off x="4513811" y="4242155"/>
              <a:ext cx="1384820" cy="211596"/>
            </a:xfrm>
            <a:prstGeom prst="rect">
              <a:avLst/>
            </a:prstGeom>
            <a:grpFill/>
          </p:spPr>
          <p:txBody>
            <a:bodyPr wrap="square" rtlCol="0">
              <a:spAutoFit/>
            </a:bodyPr>
            <a:lstStyle/>
            <a:p>
              <a:pPr defTabSz="731443" rtl="0" fontAlgn="base">
                <a:spcBef>
                  <a:spcPct val="0"/>
                </a:spcBef>
                <a:spcAft>
                  <a:spcPct val="0"/>
                </a:spcAft>
                <a:defRPr/>
              </a:pPr>
              <a:r>
                <a:rPr lang="pt-br" sz="1600" kern="0" dirty="0">
                  <a:ea typeface="Amazon Ember" panose="02000000000000000000" pitchFamily="2" charset="0"/>
                  <a:cs typeface="Arial"/>
                </a:rPr>
                <a:t>Zonas de disponibilidade</a:t>
              </a:r>
            </a:p>
          </p:txBody>
        </p:sp>
        <p:grpSp>
          <p:nvGrpSpPr>
            <p:cNvPr id="314" name="Group 1251"/>
            <p:cNvGrpSpPr/>
            <p:nvPr/>
          </p:nvGrpSpPr>
          <p:grpSpPr>
            <a:xfrm>
              <a:off x="3796057" y="4281830"/>
              <a:ext cx="269760" cy="269760"/>
              <a:chOff x="0" y="0"/>
              <a:chExt cx="723900" cy="723900"/>
            </a:xfrm>
            <a:grpFill/>
          </p:grpSpPr>
          <p:sp>
            <p:nvSpPr>
              <p:cNvPr id="315"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16"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17"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18"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19"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0"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1"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2"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3"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4"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325"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grpSp>
      <p:sp>
        <p:nvSpPr>
          <p:cNvPr id="249" name="TextBox 248"/>
          <p:cNvSpPr txBox="1"/>
          <p:nvPr/>
        </p:nvSpPr>
        <p:spPr>
          <a:xfrm>
            <a:off x="523307" y="5768145"/>
            <a:ext cx="1674411" cy="646331"/>
          </a:xfrm>
          <a:prstGeom prst="rect">
            <a:avLst/>
          </a:prstGeom>
          <a:noFill/>
        </p:spPr>
        <p:txBody>
          <a:bodyPr wrap="square" rtlCol="0">
            <a:spAutoFit/>
          </a:bodyPr>
          <a:lstStyle/>
          <a:p>
            <a:pPr algn="r" defTabSz="731443" rtl="0" fontAlgn="base">
              <a:spcBef>
                <a:spcPct val="0"/>
              </a:spcBef>
              <a:spcAft>
                <a:spcPct val="0"/>
              </a:spcAft>
              <a:defRPr/>
            </a:pPr>
            <a:r>
              <a:rPr lang="pt-br" kern="0">
                <a:solidFill>
                  <a:schemeClr val="accent1"/>
                </a:solidFill>
                <a:latin typeface="Amazon Ember" panose="02000000000000000000" pitchFamily="2" charset="0"/>
                <a:ea typeface="Amazon Ember" panose="02000000000000000000" pitchFamily="2" charset="0"/>
                <a:cs typeface="Arial"/>
              </a:rPr>
              <a:t>Base</a:t>
            </a:r>
          </a:p>
          <a:p>
            <a:pPr algn="r" defTabSz="731443" rtl="0" fontAlgn="base">
              <a:spcBef>
                <a:spcPct val="0"/>
              </a:spcBef>
              <a:spcAft>
                <a:spcPct val="0"/>
              </a:spcAft>
              <a:defRPr/>
            </a:pPr>
            <a:r>
              <a:rPr lang="pt-br" kern="0">
                <a:solidFill>
                  <a:schemeClr val="accent1"/>
                </a:solidFill>
                <a:latin typeface="Amazon Ember" panose="02000000000000000000" pitchFamily="2" charset="0"/>
                <a:ea typeface="Amazon Ember" panose="02000000000000000000" pitchFamily="2" charset="0"/>
                <a:cs typeface="Arial"/>
              </a:rPr>
              <a:t>Serviços</a:t>
            </a:r>
          </a:p>
        </p:txBody>
      </p:sp>
      <p:sp>
        <p:nvSpPr>
          <p:cNvPr id="251" name="Rectangle 250"/>
          <p:cNvSpPr/>
          <p:nvPr/>
        </p:nvSpPr>
        <p:spPr>
          <a:xfrm>
            <a:off x="2281437" y="5573406"/>
            <a:ext cx="11565222" cy="1090795"/>
          </a:xfrm>
          <a:prstGeom prst="rect">
            <a:avLst/>
          </a:prstGeom>
          <a:solidFill>
            <a:schemeClr val="bg1"/>
          </a:solid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43" rtl="0" fontAlgn="base">
              <a:spcBef>
                <a:spcPct val="0"/>
              </a:spcBef>
              <a:spcAft>
                <a:spcPct val="0"/>
              </a:spcAft>
              <a:defRPr/>
            </a:pPr>
            <a:endParaRPr lang="en-US" sz="1600" kern="0" dirty="0">
              <a:solidFill>
                <a:srgbClr val="FFFFFF"/>
              </a:solidFill>
              <a:latin typeface="Amazon Ember" panose="02000000000000000000" pitchFamily="2" charset="0"/>
              <a:ea typeface="Amazon Ember" panose="02000000000000000000" pitchFamily="2" charset="0"/>
            </a:endParaRPr>
          </a:p>
        </p:txBody>
      </p:sp>
      <p:sp>
        <p:nvSpPr>
          <p:cNvPr id="301" name="TextBox 300"/>
          <p:cNvSpPr txBox="1"/>
          <p:nvPr/>
        </p:nvSpPr>
        <p:spPr>
          <a:xfrm>
            <a:off x="3988596" y="5665760"/>
            <a:ext cx="2955390" cy="1031051"/>
          </a:xfrm>
          <a:prstGeom prst="rect">
            <a:avLst/>
          </a:prstGeom>
          <a:noFill/>
        </p:spPr>
        <p:txBody>
          <a:bodyPr wrap="square" rtlCol="0">
            <a:spAutoFit/>
          </a:bodyPr>
          <a:lstStyle/>
          <a:p>
            <a:pPr defTabSz="731443" rtl="0" fontAlgn="base">
              <a:spcBef>
                <a:spcPct val="0"/>
              </a:spcBef>
              <a:spcAft>
                <a:spcPct val="0"/>
              </a:spcAft>
              <a:defRPr/>
            </a:pPr>
            <a:r>
              <a:rPr lang="pt-br" sz="1500" kern="0" spc="-20" dirty="0">
                <a:latin typeface="Amazon Ember" panose="02000000000000000000" pitchFamily="2" charset="0"/>
                <a:ea typeface="Amazon Ember" panose="02000000000000000000" pitchFamily="2" charset="0"/>
                <a:cs typeface="Arial"/>
              </a:rPr>
              <a:t>Computação</a:t>
            </a:r>
            <a:r>
              <a:rPr lang="en-US" sz="1500" kern="0" spc="-20" dirty="0">
                <a:latin typeface="Amazon Ember" panose="02000000000000000000" pitchFamily="2" charset="0"/>
                <a:ea typeface="Amazon Ember" panose="02000000000000000000" pitchFamily="2" charset="0"/>
                <a:cs typeface="Arial"/>
              </a:rPr>
              <a:t/>
            </a:r>
            <a:br>
              <a:rPr lang="en-US" sz="1500" kern="0" spc="-20" dirty="0">
                <a:latin typeface="Amazon Ember" panose="02000000000000000000" pitchFamily="2" charset="0"/>
                <a:ea typeface="Amazon Ember" panose="02000000000000000000" pitchFamily="2" charset="0"/>
                <a:cs typeface="Arial"/>
              </a:rPr>
            </a:br>
            <a:r>
              <a:rPr lang="pt-br" sz="1500" kern="0" spc="-20" dirty="0">
                <a:latin typeface="+mj-lt"/>
                <a:ea typeface="Amazon Ember" panose="02000000000000000000" pitchFamily="2" charset="0"/>
                <a:cs typeface="Arial"/>
              </a:rPr>
              <a:t>(Virtual, escalabilidade automática e balanceamento de carga)</a:t>
            </a:r>
          </a:p>
          <a:p>
            <a:pPr defTabSz="731443" rtl="0" fontAlgn="base">
              <a:spcBef>
                <a:spcPct val="0"/>
              </a:spcBef>
              <a:spcAft>
                <a:spcPct val="0"/>
              </a:spcAft>
              <a:defRPr/>
            </a:pPr>
            <a:endParaRPr lang="en-US" sz="1600" kern="0" dirty="0">
              <a:latin typeface="Amazon Ember" panose="02000000000000000000" pitchFamily="2" charset="0"/>
              <a:ea typeface="Amazon Ember" panose="02000000000000000000" pitchFamily="2" charset="0"/>
              <a:cs typeface="Arial"/>
            </a:endParaRPr>
          </a:p>
        </p:txBody>
      </p:sp>
      <p:sp>
        <p:nvSpPr>
          <p:cNvPr id="294" name="Shape 878"/>
          <p:cNvSpPr/>
          <p:nvPr/>
        </p:nvSpPr>
        <p:spPr>
          <a:xfrm>
            <a:off x="6130330" y="6031971"/>
            <a:ext cx="111408" cy="205556"/>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solidFill>
            <a:schemeClr val="bg1"/>
          </a:solid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nvGrpSpPr>
          <p:cNvPr id="285" name="Group 891"/>
          <p:cNvGrpSpPr/>
          <p:nvPr/>
        </p:nvGrpSpPr>
        <p:grpSpPr>
          <a:xfrm>
            <a:off x="8618188" y="5887248"/>
            <a:ext cx="419041" cy="418797"/>
            <a:chOff x="0" y="0"/>
            <a:chExt cx="723900" cy="723900"/>
          </a:xfrm>
          <a:solidFill>
            <a:schemeClr val="bg1"/>
          </a:solidFill>
        </p:grpSpPr>
        <p:sp>
          <p:nvSpPr>
            <p:cNvPr id="286"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7"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8"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9"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90"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sp>
        <p:nvSpPr>
          <p:cNvPr id="256" name="TextBox 255"/>
          <p:cNvSpPr txBox="1"/>
          <p:nvPr/>
        </p:nvSpPr>
        <p:spPr>
          <a:xfrm>
            <a:off x="7911584" y="5665760"/>
            <a:ext cx="1583462" cy="323165"/>
          </a:xfrm>
          <a:prstGeom prst="rect">
            <a:avLst/>
          </a:prstGeom>
          <a:noFill/>
        </p:spPr>
        <p:txBody>
          <a:bodyPr wrap="square" rtlCol="0">
            <a:spAutoFit/>
          </a:bodyPr>
          <a:lstStyle/>
          <a:p>
            <a:pPr defTabSz="731443" rtl="0" fontAlgn="base">
              <a:spcBef>
                <a:spcPct val="0"/>
              </a:spcBef>
              <a:spcAft>
                <a:spcPct val="0"/>
              </a:spcAft>
              <a:defRPr/>
            </a:pPr>
            <a:r>
              <a:rPr lang="pt-br" sz="1500" kern="0" dirty="0">
                <a:latin typeface="Amazon Ember" panose="02000000000000000000" pitchFamily="2" charset="0"/>
                <a:ea typeface="Amazon Ember" panose="02000000000000000000" pitchFamily="2" charset="0"/>
                <a:cs typeface="Arial"/>
              </a:rPr>
              <a:t>Redes</a:t>
            </a:r>
          </a:p>
        </p:txBody>
      </p:sp>
      <p:grpSp>
        <p:nvGrpSpPr>
          <p:cNvPr id="257" name="Group 918"/>
          <p:cNvGrpSpPr/>
          <p:nvPr/>
        </p:nvGrpSpPr>
        <p:grpSpPr>
          <a:xfrm>
            <a:off x="11720785" y="5915011"/>
            <a:ext cx="347946" cy="355398"/>
            <a:chOff x="102960" y="55789"/>
            <a:chExt cx="721180" cy="737054"/>
          </a:xfrm>
          <a:noFill/>
        </p:grpSpPr>
        <p:sp>
          <p:nvSpPr>
            <p:cNvPr id="259"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66"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67"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68"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69"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0"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3"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4"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5" name="Shape 909"/>
            <p:cNvSpPr/>
            <p:nvPr/>
          </p:nvSpPr>
          <p:spPr>
            <a:xfrm>
              <a:off x="446767" y="653596"/>
              <a:ext cx="14062" cy="50347"/>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6" name="Shape 910"/>
            <p:cNvSpPr/>
            <p:nvPr/>
          </p:nvSpPr>
          <p:spPr>
            <a:xfrm>
              <a:off x="324757" y="664482"/>
              <a:ext cx="12701" cy="29029"/>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7" name="Shape 911"/>
            <p:cNvSpPr/>
            <p:nvPr/>
          </p:nvSpPr>
          <p:spPr>
            <a:xfrm>
              <a:off x="306614" y="664482"/>
              <a:ext cx="14061" cy="29029"/>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8"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79"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0" name="Shape 914"/>
            <p:cNvSpPr/>
            <p:nvPr/>
          </p:nvSpPr>
          <p:spPr>
            <a:xfrm>
              <a:off x="430892" y="203653"/>
              <a:ext cx="12701" cy="51708"/>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1" name="Shape 915"/>
            <p:cNvSpPr/>
            <p:nvPr/>
          </p:nvSpPr>
          <p:spPr>
            <a:xfrm>
              <a:off x="552903" y="215446"/>
              <a:ext cx="13155" cy="28122"/>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282" name="Shape 916"/>
            <p:cNvSpPr/>
            <p:nvPr/>
          </p:nvSpPr>
          <p:spPr>
            <a:xfrm>
              <a:off x="570139" y="215446"/>
              <a:ext cx="14061" cy="28122"/>
            </a:xfrm>
            <a:prstGeom prst="rect">
              <a:avLst/>
            </a:pr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160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sp>
        <p:nvSpPr>
          <p:cNvPr id="496" name="Rectangle 495"/>
          <p:cNvSpPr/>
          <p:nvPr/>
        </p:nvSpPr>
        <p:spPr>
          <a:xfrm>
            <a:off x="2281437" y="1654768"/>
            <a:ext cx="11558493" cy="768924"/>
          </a:xfrm>
          <a:prstGeom prst="rect">
            <a:avLst/>
          </a:prstGeom>
          <a:solidFill>
            <a:schemeClr val="bg1"/>
          </a:solid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43" rtl="0" fontAlgn="base">
              <a:spcBef>
                <a:spcPct val="0"/>
              </a:spcBef>
              <a:spcAft>
                <a:spcPct val="0"/>
              </a:spcAft>
              <a:defRPr/>
            </a:pPr>
            <a:endParaRPr lang="en-US" sz="2880" kern="0" dirty="0">
              <a:solidFill>
                <a:srgbClr val="FFFFFF"/>
              </a:solidFill>
              <a:latin typeface="Amazon Ember" panose="02000000000000000000" pitchFamily="2" charset="0"/>
              <a:ea typeface="Amazon Ember" panose="02000000000000000000" pitchFamily="2" charset="0"/>
            </a:endParaRPr>
          </a:p>
        </p:txBody>
      </p:sp>
      <p:sp>
        <p:nvSpPr>
          <p:cNvPr id="454" name="TextBox 453"/>
          <p:cNvSpPr txBox="1"/>
          <p:nvPr/>
        </p:nvSpPr>
        <p:spPr>
          <a:xfrm>
            <a:off x="533621" y="1851076"/>
            <a:ext cx="1673437" cy="369332"/>
          </a:xfrm>
          <a:prstGeom prst="rect">
            <a:avLst/>
          </a:prstGeom>
          <a:noFill/>
        </p:spPr>
        <p:txBody>
          <a:bodyPr wrap="square" rtlCol="0">
            <a:spAutoFit/>
          </a:bodyPr>
          <a:lstStyle/>
          <a:p>
            <a:pPr algn="r" defTabSz="731443" rtl="0" fontAlgn="base">
              <a:spcBef>
                <a:spcPct val="0"/>
              </a:spcBef>
              <a:spcAft>
                <a:spcPct val="0"/>
              </a:spcAft>
              <a:defRPr/>
            </a:pPr>
            <a:r>
              <a:rPr lang="pt-br" kern="0">
                <a:solidFill>
                  <a:srgbClr val="000000"/>
                </a:solidFill>
                <a:latin typeface="Amazon Ember" panose="02000000000000000000" pitchFamily="2" charset="0"/>
                <a:ea typeface="Amazon Ember" panose="02000000000000000000" pitchFamily="2" charset="0"/>
                <a:cs typeface="Arial"/>
              </a:rPr>
              <a:t>Aplicações</a:t>
            </a:r>
            <a:endParaRPr lang="en-US" kern="0" dirty="0">
              <a:solidFill>
                <a:srgbClr val="000000"/>
              </a:solidFill>
              <a:latin typeface="Amazon Ember" panose="02000000000000000000"/>
              <a:ea typeface="Amazon Ember" panose="02000000000000000000" pitchFamily="2" charset="0"/>
              <a:cs typeface="Arial"/>
            </a:endParaRPr>
          </a:p>
        </p:txBody>
      </p:sp>
      <p:sp>
        <p:nvSpPr>
          <p:cNvPr id="212" name="Rectangle 211"/>
          <p:cNvSpPr/>
          <p:nvPr/>
        </p:nvSpPr>
        <p:spPr>
          <a:xfrm>
            <a:off x="2281437" y="2492979"/>
            <a:ext cx="11558492" cy="2987770"/>
          </a:xfrm>
          <a:prstGeom prst="rect">
            <a:avLst/>
          </a:prstGeom>
          <a:solidFill>
            <a:schemeClr val="bg1"/>
          </a:solid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43" rtl="0" fontAlgn="base">
              <a:spcBef>
                <a:spcPct val="0"/>
              </a:spcBef>
              <a:spcAft>
                <a:spcPct val="0"/>
              </a:spcAft>
              <a:defRPr/>
            </a:pPr>
            <a:endParaRPr lang="en-US" sz="2880" kern="0" dirty="0">
              <a:solidFill>
                <a:srgbClr val="FFFFFF"/>
              </a:solidFill>
              <a:latin typeface="Amazon Ember" panose="02000000000000000000" pitchFamily="2" charset="0"/>
              <a:ea typeface="Amazon Ember" panose="02000000000000000000" pitchFamily="2" charset="0"/>
            </a:endParaRPr>
          </a:p>
        </p:txBody>
      </p:sp>
      <p:sp>
        <p:nvSpPr>
          <p:cNvPr id="207" name="TextBox 206"/>
          <p:cNvSpPr txBox="1"/>
          <p:nvPr/>
        </p:nvSpPr>
        <p:spPr>
          <a:xfrm>
            <a:off x="533624" y="3747995"/>
            <a:ext cx="1673437" cy="646331"/>
          </a:xfrm>
          <a:prstGeom prst="rect">
            <a:avLst/>
          </a:prstGeom>
          <a:noFill/>
        </p:spPr>
        <p:txBody>
          <a:bodyPr wrap="square" rtlCol="0">
            <a:spAutoFit/>
          </a:bodyPr>
          <a:lstStyle/>
          <a:p>
            <a:pPr algn="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Plataforma</a:t>
            </a:r>
            <a:r>
              <a:rPr lang="en-US" kern="0" dirty="0">
                <a:latin typeface="Amazon Ember" panose="02000000000000000000" pitchFamily="2" charset="0"/>
                <a:ea typeface="Amazon Ember" panose="02000000000000000000" pitchFamily="2" charset="0"/>
                <a:cs typeface="Arial"/>
              </a:rPr>
              <a:t/>
            </a:r>
            <a:br>
              <a:rPr lang="en-US" kern="0" dirty="0">
                <a:latin typeface="Amazon Ember" panose="02000000000000000000" pitchFamily="2" charset="0"/>
                <a:ea typeface="Amazon Ember" panose="02000000000000000000" pitchFamily="2" charset="0"/>
                <a:cs typeface="Arial"/>
              </a:rPr>
            </a:br>
            <a:r>
              <a:rPr lang="pt-br" kern="0">
                <a:latin typeface="Amazon Ember" panose="02000000000000000000" pitchFamily="2" charset="0"/>
                <a:ea typeface="Amazon Ember" panose="02000000000000000000" pitchFamily="2" charset="0"/>
                <a:cs typeface="Arial"/>
              </a:rPr>
              <a:t>Serviços</a:t>
            </a:r>
          </a:p>
        </p:txBody>
      </p:sp>
      <p:cxnSp>
        <p:nvCxnSpPr>
          <p:cNvPr id="208" name="Straight Connector 207"/>
          <p:cNvCxnSpPr/>
          <p:nvPr/>
        </p:nvCxnSpPr>
        <p:spPr>
          <a:xfrm flipH="1">
            <a:off x="4150807" y="2829258"/>
            <a:ext cx="17941" cy="2461346"/>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778617" y="2824765"/>
            <a:ext cx="0" cy="2461346"/>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9122390" y="2829258"/>
            <a:ext cx="0" cy="2461346"/>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11561898" y="2829258"/>
            <a:ext cx="0" cy="2461346"/>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sp>
        <p:nvSpPr>
          <p:cNvPr id="242" name="TextBox 241"/>
          <p:cNvSpPr txBox="1"/>
          <p:nvPr/>
        </p:nvSpPr>
        <p:spPr>
          <a:xfrm>
            <a:off x="2609850" y="5038955"/>
            <a:ext cx="1296544"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mj-lt"/>
                <a:ea typeface="Amazon Ember" panose="02000000000000000000" pitchFamily="2" charset="0"/>
                <a:cs typeface="Arial"/>
              </a:rPr>
              <a:t>Cache</a:t>
            </a:r>
          </a:p>
        </p:txBody>
      </p:sp>
      <p:sp>
        <p:nvSpPr>
          <p:cNvPr id="243" name="TextBox 242"/>
          <p:cNvSpPr txBox="1"/>
          <p:nvPr/>
        </p:nvSpPr>
        <p:spPr>
          <a:xfrm>
            <a:off x="2609850" y="3184793"/>
            <a:ext cx="1296544"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mj-lt"/>
                <a:ea typeface="Amazon Ember" panose="02000000000000000000" pitchFamily="2" charset="0"/>
                <a:cs typeface="Arial"/>
              </a:rPr>
              <a:t>Relacional</a:t>
            </a:r>
          </a:p>
        </p:txBody>
      </p:sp>
      <p:sp>
        <p:nvSpPr>
          <p:cNvPr id="244" name="TextBox 243"/>
          <p:cNvSpPr txBox="1"/>
          <p:nvPr/>
        </p:nvSpPr>
        <p:spPr>
          <a:xfrm>
            <a:off x="2609850" y="4111873"/>
            <a:ext cx="1296544"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mj-lt"/>
                <a:ea typeface="Amazon Ember" panose="02000000000000000000" pitchFamily="2" charset="0"/>
                <a:cs typeface="Arial"/>
              </a:rPr>
              <a:t>NoSQL</a:t>
            </a:r>
          </a:p>
        </p:txBody>
      </p:sp>
      <p:sp>
        <p:nvSpPr>
          <p:cNvPr id="238" name="TextBox 237"/>
          <p:cNvSpPr txBox="1"/>
          <p:nvPr/>
        </p:nvSpPr>
        <p:spPr>
          <a:xfrm>
            <a:off x="4606406" y="3802835"/>
            <a:ext cx="1477059"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Tempo real</a:t>
            </a:r>
          </a:p>
        </p:txBody>
      </p:sp>
      <p:sp>
        <p:nvSpPr>
          <p:cNvPr id="237" name="TextBox 236"/>
          <p:cNvSpPr txBox="1"/>
          <p:nvPr/>
        </p:nvSpPr>
        <p:spPr>
          <a:xfrm>
            <a:off x="4235417" y="3184772"/>
            <a:ext cx="2482630"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Computação em cluster</a:t>
            </a:r>
          </a:p>
        </p:txBody>
      </p:sp>
      <p:sp>
        <p:nvSpPr>
          <p:cNvPr id="239" name="TextBox 238"/>
          <p:cNvSpPr txBox="1"/>
          <p:nvPr/>
        </p:nvSpPr>
        <p:spPr>
          <a:xfrm>
            <a:off x="4056896" y="4932627"/>
            <a:ext cx="2838973"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Fluxos de trabalho de dados</a:t>
            </a:r>
          </a:p>
        </p:txBody>
      </p:sp>
      <p:sp>
        <p:nvSpPr>
          <p:cNvPr id="240" name="TextBox 239"/>
          <p:cNvSpPr txBox="1"/>
          <p:nvPr/>
        </p:nvSpPr>
        <p:spPr>
          <a:xfrm>
            <a:off x="4438781" y="4420896"/>
            <a:ext cx="2032884"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Data </a:t>
            </a:r>
            <a:r>
              <a:rPr lang="pt-br" sz="1600" kern="0" spc="-20" dirty="0" err="1">
                <a:latin typeface="+mj-lt"/>
                <a:ea typeface="Amazon Ember" panose="02000000000000000000" pitchFamily="2" charset="0"/>
                <a:cs typeface="Arial"/>
              </a:rPr>
              <a:t>warehouse</a:t>
            </a:r>
            <a:endParaRPr lang="pt-br" sz="1600" kern="0" spc="-20" dirty="0">
              <a:latin typeface="+mj-lt"/>
              <a:ea typeface="Amazon Ember" panose="02000000000000000000" pitchFamily="2" charset="0"/>
              <a:cs typeface="Arial"/>
            </a:endParaRPr>
          </a:p>
        </p:txBody>
      </p:sp>
      <p:sp>
        <p:nvSpPr>
          <p:cNvPr id="230" name="TextBox 229"/>
          <p:cNvSpPr txBox="1"/>
          <p:nvPr/>
        </p:nvSpPr>
        <p:spPr>
          <a:xfrm>
            <a:off x="6919575" y="3184771"/>
            <a:ext cx="2052730"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Enfileiramento</a:t>
            </a:r>
          </a:p>
        </p:txBody>
      </p:sp>
      <p:sp>
        <p:nvSpPr>
          <p:cNvPr id="231" name="TextBox 230"/>
          <p:cNvSpPr txBox="1"/>
          <p:nvPr/>
        </p:nvSpPr>
        <p:spPr>
          <a:xfrm>
            <a:off x="7097896" y="3555613"/>
            <a:ext cx="1696088"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Orquestração</a:t>
            </a:r>
          </a:p>
        </p:txBody>
      </p:sp>
      <p:sp>
        <p:nvSpPr>
          <p:cNvPr id="232" name="TextBox 231"/>
          <p:cNvSpPr txBox="1"/>
          <p:nvPr/>
        </p:nvSpPr>
        <p:spPr>
          <a:xfrm>
            <a:off x="6698535" y="3926449"/>
            <a:ext cx="2494810"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Streaming de aplicações</a:t>
            </a:r>
          </a:p>
        </p:txBody>
      </p:sp>
      <p:sp>
        <p:nvSpPr>
          <p:cNvPr id="233" name="TextBox 232"/>
          <p:cNvSpPr txBox="1"/>
          <p:nvPr/>
        </p:nvSpPr>
        <p:spPr>
          <a:xfrm>
            <a:off x="6901646" y="4297285"/>
            <a:ext cx="2088588"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Transcodificação</a:t>
            </a:r>
          </a:p>
        </p:txBody>
      </p:sp>
      <p:sp>
        <p:nvSpPr>
          <p:cNvPr id="234" name="TextBox 233"/>
          <p:cNvSpPr txBox="1"/>
          <p:nvPr/>
        </p:nvSpPr>
        <p:spPr>
          <a:xfrm>
            <a:off x="7097896" y="4668121"/>
            <a:ext cx="1696088"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E-mail</a:t>
            </a:r>
          </a:p>
        </p:txBody>
      </p:sp>
      <p:sp>
        <p:nvSpPr>
          <p:cNvPr id="235" name="TextBox 234"/>
          <p:cNvSpPr txBox="1"/>
          <p:nvPr/>
        </p:nvSpPr>
        <p:spPr>
          <a:xfrm>
            <a:off x="7097896" y="5038959"/>
            <a:ext cx="1696088"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Pesquisa</a:t>
            </a:r>
          </a:p>
        </p:txBody>
      </p:sp>
      <p:sp>
        <p:nvSpPr>
          <p:cNvPr id="224" name="TextBox 223"/>
          <p:cNvSpPr txBox="1"/>
          <p:nvPr/>
        </p:nvSpPr>
        <p:spPr>
          <a:xfrm>
            <a:off x="9336061" y="3184793"/>
            <a:ext cx="1956172"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Contêineres</a:t>
            </a:r>
          </a:p>
        </p:txBody>
      </p:sp>
      <p:sp>
        <p:nvSpPr>
          <p:cNvPr id="225" name="TextBox 224"/>
          <p:cNvSpPr txBox="1"/>
          <p:nvPr/>
        </p:nvSpPr>
        <p:spPr>
          <a:xfrm>
            <a:off x="8963963" y="3648335"/>
            <a:ext cx="2700369"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Ferramentas de </a:t>
            </a:r>
            <a:r>
              <a:rPr lang="pt-br" sz="1600" kern="0" spc="-20" dirty="0" err="1">
                <a:latin typeface="+mj-lt"/>
                <a:ea typeface="Amazon Ember" panose="02000000000000000000" pitchFamily="2" charset="0"/>
                <a:cs typeface="Arial"/>
              </a:rPr>
              <a:t>DevOps</a:t>
            </a:r>
            <a:endParaRPr lang="pt-br" sz="1600" kern="0" spc="-20" dirty="0">
              <a:latin typeface="+mj-lt"/>
              <a:ea typeface="Amazon Ember" panose="02000000000000000000" pitchFamily="2" charset="0"/>
              <a:cs typeface="Arial"/>
            </a:endParaRPr>
          </a:p>
        </p:txBody>
      </p:sp>
      <p:sp>
        <p:nvSpPr>
          <p:cNvPr id="226" name="TextBox 225"/>
          <p:cNvSpPr txBox="1"/>
          <p:nvPr/>
        </p:nvSpPr>
        <p:spPr>
          <a:xfrm>
            <a:off x="9029893" y="4111874"/>
            <a:ext cx="2568509"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Modelos de recursos</a:t>
            </a:r>
          </a:p>
        </p:txBody>
      </p:sp>
      <p:sp>
        <p:nvSpPr>
          <p:cNvPr id="227" name="TextBox 226"/>
          <p:cNvSpPr txBox="1"/>
          <p:nvPr/>
        </p:nvSpPr>
        <p:spPr>
          <a:xfrm>
            <a:off x="9029893" y="4575415"/>
            <a:ext cx="2568509"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Controle de uso</a:t>
            </a:r>
          </a:p>
        </p:txBody>
      </p:sp>
      <p:sp>
        <p:nvSpPr>
          <p:cNvPr id="228" name="TextBox 227"/>
          <p:cNvSpPr txBox="1"/>
          <p:nvPr/>
        </p:nvSpPr>
        <p:spPr>
          <a:xfrm>
            <a:off x="9029893" y="5038957"/>
            <a:ext cx="2568509"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dirty="0">
                <a:latin typeface="+mj-lt"/>
                <a:ea typeface="Amazon Ember" panose="02000000000000000000" pitchFamily="2" charset="0"/>
                <a:cs typeface="Arial"/>
              </a:rPr>
              <a:t>Monitoramento e logs</a:t>
            </a:r>
          </a:p>
        </p:txBody>
      </p:sp>
      <p:sp>
        <p:nvSpPr>
          <p:cNvPr id="219" name="TextBox 218"/>
          <p:cNvSpPr txBox="1"/>
          <p:nvPr/>
        </p:nvSpPr>
        <p:spPr>
          <a:xfrm>
            <a:off x="11605955" y="3184771"/>
            <a:ext cx="2057242"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Identidade</a:t>
            </a:r>
          </a:p>
        </p:txBody>
      </p:sp>
      <p:sp>
        <p:nvSpPr>
          <p:cNvPr id="220" name="TextBox 219"/>
          <p:cNvSpPr txBox="1"/>
          <p:nvPr/>
        </p:nvSpPr>
        <p:spPr>
          <a:xfrm>
            <a:off x="11605958" y="3802833"/>
            <a:ext cx="2057242"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Sincronização</a:t>
            </a:r>
          </a:p>
        </p:txBody>
      </p:sp>
      <p:sp>
        <p:nvSpPr>
          <p:cNvPr id="221" name="TextBox 220"/>
          <p:cNvSpPr txBox="1"/>
          <p:nvPr/>
        </p:nvSpPr>
        <p:spPr>
          <a:xfrm>
            <a:off x="11605956" y="4420896"/>
            <a:ext cx="2057242"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Mobile Analytics</a:t>
            </a:r>
          </a:p>
        </p:txBody>
      </p:sp>
      <p:sp>
        <p:nvSpPr>
          <p:cNvPr id="222" name="TextBox 221"/>
          <p:cNvSpPr txBox="1"/>
          <p:nvPr/>
        </p:nvSpPr>
        <p:spPr>
          <a:xfrm>
            <a:off x="11605956" y="5038957"/>
            <a:ext cx="2057242" cy="338554"/>
          </a:xfrm>
          <a:prstGeom prst="rect">
            <a:avLst/>
          </a:prstGeom>
          <a:noFill/>
        </p:spPr>
        <p:txBody>
          <a:bodyPr wrap="square" rtlCol="0">
            <a:spAutoFit/>
          </a:bodyPr>
          <a:lstStyle/>
          <a:p>
            <a:pPr algn="ctr" defTabSz="731443" rtl="0" fontAlgn="base">
              <a:spcBef>
                <a:spcPct val="0"/>
              </a:spcBef>
              <a:spcAft>
                <a:spcPct val="0"/>
              </a:spcAft>
              <a:defRPr/>
            </a:pPr>
            <a:r>
              <a:rPr lang="pt-br" sz="1600" kern="0" spc="-20">
                <a:latin typeface="+mj-lt"/>
                <a:ea typeface="Amazon Ember" panose="02000000000000000000" pitchFamily="2" charset="0"/>
                <a:cs typeface="Arial"/>
              </a:rPr>
              <a:t>Notificações</a:t>
            </a:r>
          </a:p>
        </p:txBody>
      </p:sp>
      <p:sp>
        <p:nvSpPr>
          <p:cNvPr id="433" name="TextBox 432"/>
          <p:cNvSpPr txBox="1"/>
          <p:nvPr/>
        </p:nvSpPr>
        <p:spPr>
          <a:xfrm>
            <a:off x="2602432" y="2539775"/>
            <a:ext cx="1379879"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Bancos de dados</a:t>
            </a:r>
          </a:p>
        </p:txBody>
      </p:sp>
      <p:sp>
        <p:nvSpPr>
          <p:cNvPr id="434" name="TextBox 433"/>
          <p:cNvSpPr txBox="1"/>
          <p:nvPr/>
        </p:nvSpPr>
        <p:spPr>
          <a:xfrm>
            <a:off x="4708162" y="2539775"/>
            <a:ext cx="1232093"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Análises</a:t>
            </a:r>
          </a:p>
        </p:txBody>
      </p:sp>
      <p:sp>
        <p:nvSpPr>
          <p:cNvPr id="435" name="TextBox 434"/>
          <p:cNvSpPr txBox="1"/>
          <p:nvPr/>
        </p:nvSpPr>
        <p:spPr>
          <a:xfrm>
            <a:off x="7093857" y="2539775"/>
            <a:ext cx="1704167" cy="646331"/>
          </a:xfrm>
          <a:prstGeom prst="rect">
            <a:avLst/>
          </a:prstGeom>
          <a:noFill/>
        </p:spPr>
        <p:txBody>
          <a:bodyPr wrap="square" rtlCol="0">
            <a:spAutoFit/>
          </a:bodyPr>
          <a:lstStyle/>
          <a:p>
            <a:pPr algn="ct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Serviços de aplicações</a:t>
            </a:r>
          </a:p>
        </p:txBody>
      </p:sp>
      <p:sp>
        <p:nvSpPr>
          <p:cNvPr id="436" name="TextBox 435"/>
          <p:cNvSpPr txBox="1"/>
          <p:nvPr/>
        </p:nvSpPr>
        <p:spPr>
          <a:xfrm>
            <a:off x="8751369" y="2539775"/>
            <a:ext cx="3125557" cy="646331"/>
          </a:xfrm>
          <a:prstGeom prst="rect">
            <a:avLst/>
          </a:prstGeom>
          <a:noFill/>
        </p:spPr>
        <p:txBody>
          <a:bodyPr wrap="square" rtlCol="0">
            <a:spAutoFit/>
          </a:bodyPr>
          <a:lstStyle/>
          <a:p>
            <a:pPr algn="ct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Implantação e gerenciamento</a:t>
            </a:r>
          </a:p>
        </p:txBody>
      </p:sp>
      <p:sp>
        <p:nvSpPr>
          <p:cNvPr id="437" name="TextBox 436"/>
          <p:cNvSpPr txBox="1"/>
          <p:nvPr/>
        </p:nvSpPr>
        <p:spPr>
          <a:xfrm>
            <a:off x="11718127" y="2539775"/>
            <a:ext cx="2023489" cy="369332"/>
          </a:xfrm>
          <a:prstGeom prst="rect">
            <a:avLst/>
          </a:prstGeom>
          <a:noFill/>
        </p:spPr>
        <p:txBody>
          <a:bodyPr wrap="square" rtlCol="0">
            <a:spAutoFit/>
          </a:bodyPr>
          <a:lstStyle/>
          <a:p>
            <a:pPr algn="ctr" defTabSz="731443" rtl="0" fontAlgn="base">
              <a:spcBef>
                <a:spcPct val="0"/>
              </a:spcBef>
              <a:spcAft>
                <a:spcPct val="0"/>
              </a:spcAft>
              <a:defRPr/>
            </a:pPr>
            <a:r>
              <a:rPr lang="pt-br" kern="0">
                <a:latin typeface="Amazon Ember" panose="02000000000000000000" pitchFamily="2" charset="0"/>
                <a:ea typeface="Amazon Ember" panose="02000000000000000000" pitchFamily="2" charset="0"/>
                <a:cs typeface="Arial"/>
              </a:rPr>
              <a:t>Serviços móveis</a:t>
            </a:r>
          </a:p>
        </p:txBody>
      </p:sp>
      <p:sp>
        <p:nvSpPr>
          <p:cNvPr id="236" name="TextBox 235"/>
          <p:cNvSpPr txBox="1"/>
          <p:nvPr/>
        </p:nvSpPr>
        <p:spPr>
          <a:xfrm>
            <a:off x="10880861" y="5665760"/>
            <a:ext cx="2690646" cy="784830"/>
          </a:xfrm>
          <a:prstGeom prst="rect">
            <a:avLst/>
          </a:prstGeom>
          <a:noFill/>
        </p:spPr>
        <p:txBody>
          <a:bodyPr wrap="square" rtlCol="0">
            <a:spAutoFit/>
          </a:bodyPr>
          <a:lstStyle/>
          <a:p>
            <a:pPr defTabSz="731443" rtl="0" fontAlgn="base">
              <a:spcBef>
                <a:spcPct val="0"/>
              </a:spcBef>
              <a:spcAft>
                <a:spcPct val="0"/>
              </a:spcAft>
              <a:defRPr/>
            </a:pPr>
            <a:r>
              <a:rPr lang="pt-br" sz="1500" kern="0">
                <a:latin typeface="Amazon Ember" panose="02000000000000000000" pitchFamily="2" charset="0"/>
                <a:ea typeface="Amazon Ember" panose="02000000000000000000" pitchFamily="2" charset="0"/>
                <a:cs typeface="Arial"/>
              </a:rPr>
              <a:t>Armazenamento</a:t>
            </a:r>
          </a:p>
          <a:p>
            <a:pPr defTabSz="731443" rtl="0" fontAlgn="base">
              <a:spcBef>
                <a:spcPct val="0"/>
              </a:spcBef>
              <a:spcAft>
                <a:spcPct val="0"/>
              </a:spcAft>
              <a:defRPr/>
            </a:pPr>
            <a:r>
              <a:rPr lang="pt-br" sz="1500" kern="0">
                <a:latin typeface="+mj-lt"/>
                <a:ea typeface="Amazon Ember" panose="02000000000000000000" pitchFamily="2" charset="0"/>
                <a:cs typeface="Arial"/>
              </a:rPr>
              <a:t>(Objeto, bloco e arquivamento)</a:t>
            </a:r>
          </a:p>
        </p:txBody>
      </p:sp>
      <p:sp>
        <p:nvSpPr>
          <p:cNvPr id="8" name="Title 7">
            <a:extLst>
              <a:ext uri="{FF2B5EF4-FFF2-40B4-BE49-F238E27FC236}">
                <a16:creationId xmlns:a16="http://schemas.microsoft.com/office/drawing/2014/main" id="{2790DEA4-E3D3-4E49-AA89-51FB7A89CE65}"/>
              </a:ext>
            </a:extLst>
          </p:cNvPr>
          <p:cNvSpPr>
            <a:spLocks noGrp="1"/>
          </p:cNvSpPr>
          <p:nvPr>
            <p:ph type="title"/>
          </p:nvPr>
        </p:nvSpPr>
        <p:spPr/>
        <p:txBody>
          <a:bodyPr rtlCol="0">
            <a:noAutofit/>
          </a:bodyPr>
          <a:lstStyle/>
          <a:p>
            <a:pPr rtl="0"/>
            <a:r>
              <a:rPr lang="pt-br" sz="4000"/>
              <a:t>Pilha de serviços da AWS</a:t>
            </a:r>
          </a:p>
        </p:txBody>
      </p:sp>
      <p:grpSp>
        <p:nvGrpSpPr>
          <p:cNvPr id="7" name="Group 6"/>
          <p:cNvGrpSpPr/>
          <p:nvPr/>
        </p:nvGrpSpPr>
        <p:grpSpPr>
          <a:xfrm>
            <a:off x="4075795" y="1798662"/>
            <a:ext cx="8910690" cy="469900"/>
            <a:chOff x="4042925" y="1798662"/>
            <a:chExt cx="8910690" cy="469900"/>
          </a:xfrm>
        </p:grpSpPr>
        <p:grpSp>
          <p:nvGrpSpPr>
            <p:cNvPr id="5" name="Group 4"/>
            <p:cNvGrpSpPr/>
            <p:nvPr/>
          </p:nvGrpSpPr>
          <p:grpSpPr>
            <a:xfrm>
              <a:off x="8142462" y="1798662"/>
              <a:ext cx="4811153" cy="469900"/>
              <a:chOff x="8142462" y="1798662"/>
              <a:chExt cx="4811153" cy="469900"/>
            </a:xfrm>
          </p:grpSpPr>
          <p:grpSp>
            <p:nvGrpSpPr>
              <p:cNvPr id="776" name="Group 775"/>
              <p:cNvGrpSpPr/>
              <p:nvPr/>
            </p:nvGrpSpPr>
            <p:grpSpPr>
              <a:xfrm>
                <a:off x="8142462" y="1824667"/>
                <a:ext cx="4811153" cy="405212"/>
                <a:chOff x="5061832" y="556824"/>
                <a:chExt cx="3006973" cy="270064"/>
              </a:xfrm>
              <a:solidFill>
                <a:schemeClr val="bg1"/>
              </a:solidFill>
            </p:grpSpPr>
            <p:sp>
              <p:nvSpPr>
                <p:cNvPr id="459" name="TextBox 458"/>
                <p:cNvSpPr txBox="1"/>
                <p:nvPr/>
              </p:nvSpPr>
              <p:spPr>
                <a:xfrm>
                  <a:off x="5487922" y="556824"/>
                  <a:ext cx="2580883" cy="266911"/>
                </a:xfrm>
                <a:prstGeom prst="rect">
                  <a:avLst/>
                </a:prstGeom>
                <a:grpFill/>
              </p:spPr>
              <p:txBody>
                <a:bodyPr wrap="square" rtlCol="0">
                  <a:spAutoFit/>
                </a:bodyPr>
                <a:lstStyle/>
                <a:p>
                  <a:pPr defTabSz="731443" rtl="0" fontAlgn="base">
                    <a:spcBef>
                      <a:spcPct val="0"/>
                    </a:spcBef>
                    <a:spcAft>
                      <a:spcPct val="0"/>
                    </a:spcAft>
                    <a:defRPr/>
                  </a:pPr>
                  <a:r>
                    <a:rPr lang="pt-br" sz="1920" kern="0" dirty="0">
                      <a:latin typeface="Amazon Ember" panose="02000000000000000000" pitchFamily="2" charset="0"/>
                      <a:ea typeface="Amazon Ember" panose="02000000000000000000" pitchFamily="2" charset="0"/>
                      <a:cs typeface="Arial"/>
                    </a:rPr>
                    <a:t>Colaboração e compartilhamento</a:t>
                  </a:r>
                </a:p>
              </p:txBody>
            </p:sp>
            <p:grpSp>
              <p:nvGrpSpPr>
                <p:cNvPr id="759" name="Group 6061"/>
                <p:cNvGrpSpPr/>
                <p:nvPr/>
              </p:nvGrpSpPr>
              <p:grpSpPr>
                <a:xfrm>
                  <a:off x="5061832" y="573444"/>
                  <a:ext cx="568738" cy="253444"/>
                  <a:chOff x="-1061532" y="0"/>
                  <a:chExt cx="1580554" cy="704327"/>
                </a:xfrm>
                <a:grpFill/>
              </p:grpSpPr>
              <p:sp>
                <p:nvSpPr>
                  <p:cNvPr id="760" name="Shape 6045"/>
                  <p:cNvSpPr/>
                  <p:nvPr/>
                </p:nvSpPr>
                <p:spPr>
                  <a:xfrm>
                    <a:off x="-402934" y="30525"/>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73151" tIns="73151" rIns="73151" bIns="73151" numCol="1" rtlCol="0" anchor="ctr">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nvGrpSpPr>
                  <p:cNvPr id="761" name="Group 6060"/>
                  <p:cNvGrpSpPr/>
                  <p:nvPr/>
                </p:nvGrpSpPr>
                <p:grpSpPr>
                  <a:xfrm>
                    <a:off x="-1061532" y="0"/>
                    <a:ext cx="1580554" cy="704327"/>
                    <a:chOff x="-1061531" y="0"/>
                    <a:chExt cx="1580552" cy="704326"/>
                  </a:xfrm>
                  <a:grpFill/>
                </p:grpSpPr>
                <p:sp>
                  <p:nvSpPr>
                    <p:cNvPr id="762" name="Shape 6046"/>
                    <p:cNvSpPr/>
                    <p:nvPr/>
                  </p:nvSpPr>
                  <p:spPr>
                    <a:xfrm>
                      <a:off x="-377488" y="163900"/>
                      <a:ext cx="498102"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3"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4" name="Shape 6048"/>
                    <p:cNvSpPr/>
                    <p:nvPr/>
                  </p:nvSpPr>
                  <p:spPr>
                    <a:xfrm>
                      <a:off x="-1061531" y="258534"/>
                      <a:ext cx="703955" cy="445792"/>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5" name="Shape 6049"/>
                    <p:cNvSpPr/>
                    <p:nvPr/>
                  </p:nvSpPr>
                  <p:spPr>
                    <a:xfrm>
                      <a:off x="-281546" y="163900"/>
                      <a:ext cx="533406"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6" name="Shape 6050"/>
                    <p:cNvSpPr/>
                    <p:nvPr/>
                  </p:nvSpPr>
                  <p:spPr>
                    <a:xfrm>
                      <a:off x="-444729" y="321322"/>
                      <a:ext cx="138501" cy="138504"/>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7" name="Shape 6051"/>
                    <p:cNvSpPr/>
                    <p:nvPr/>
                  </p:nvSpPr>
                  <p:spPr>
                    <a:xfrm>
                      <a:off x="-23613" y="362319"/>
                      <a:ext cx="138400"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8"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69"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0" name="Shape 6054"/>
                    <p:cNvSpPr/>
                    <p:nvPr/>
                  </p:nvSpPr>
                  <p:spPr>
                    <a:xfrm>
                      <a:off x="-347206" y="153643"/>
                      <a:ext cx="554000" cy="431754"/>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1" name="Shape 6055"/>
                    <p:cNvSpPr/>
                    <p:nvPr/>
                  </p:nvSpPr>
                  <p:spPr>
                    <a:xfrm>
                      <a:off x="-304680" y="331579"/>
                      <a:ext cx="117467" cy="117250"/>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2" name="Shape 6056"/>
                    <p:cNvSpPr/>
                    <p:nvPr/>
                  </p:nvSpPr>
                  <p:spPr>
                    <a:xfrm>
                      <a:off x="-308522" y="372575"/>
                      <a:ext cx="117252" cy="117250"/>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3" name="Shape 6057"/>
                    <p:cNvSpPr/>
                    <p:nvPr/>
                  </p:nvSpPr>
                  <p:spPr>
                    <a:xfrm>
                      <a:off x="-515727" y="412464"/>
                      <a:ext cx="118357"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4"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775" name="Shape 6059"/>
                    <p:cNvSpPr/>
                    <p:nvPr/>
                  </p:nvSpPr>
                  <p:spPr>
                    <a:xfrm>
                      <a:off x="-969180" y="0"/>
                      <a:ext cx="703959"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grpSp>
          </p:grpSp>
          <p:pic>
            <p:nvPicPr>
              <p:cNvPr id="229" name="Graphic 41">
                <a:extLst>
                  <a:ext uri="{FF2B5EF4-FFF2-40B4-BE49-F238E27FC236}">
                    <a16:creationId xmlns:a16="http://schemas.microsoft.com/office/drawing/2014/main" id="{1A56C62F-612C-5841-B7E7-B15DA92D0BDE}"/>
                  </a:ext>
                </a:extLst>
              </p:cNvPr>
              <p:cNvPicPr>
                <a:picLocks noChangeAspect="1"/>
              </p:cNvPicPr>
              <p:nvPr/>
            </p:nvPicPr>
            <p:blipFill>
              <a:blip r:embed="rId5"/>
              <a:stretch>
                <a:fillRect/>
              </a:stretch>
            </p:blipFill>
            <p:spPr>
              <a:xfrm flipH="1">
                <a:off x="8312281" y="1798662"/>
                <a:ext cx="483586" cy="469900"/>
              </a:xfrm>
              <a:prstGeom prst="rect">
                <a:avLst/>
              </a:prstGeom>
            </p:spPr>
          </p:pic>
        </p:grpSp>
        <p:grpSp>
          <p:nvGrpSpPr>
            <p:cNvPr id="6" name="Group 5"/>
            <p:cNvGrpSpPr/>
            <p:nvPr/>
          </p:nvGrpSpPr>
          <p:grpSpPr>
            <a:xfrm>
              <a:off x="4042925" y="1798662"/>
              <a:ext cx="2868191" cy="469900"/>
              <a:chOff x="4042925" y="1798662"/>
              <a:chExt cx="2868191" cy="469900"/>
            </a:xfrm>
          </p:grpSpPr>
          <p:grpSp>
            <p:nvGrpSpPr>
              <p:cNvPr id="777" name="Group 776"/>
              <p:cNvGrpSpPr/>
              <p:nvPr/>
            </p:nvGrpSpPr>
            <p:grpSpPr>
              <a:xfrm>
                <a:off x="4059394" y="1824666"/>
                <a:ext cx="2851722" cy="417892"/>
                <a:chOff x="2509907" y="549888"/>
                <a:chExt cx="1782326" cy="278515"/>
              </a:xfrm>
              <a:solidFill>
                <a:schemeClr val="bg1"/>
              </a:solidFill>
            </p:grpSpPr>
            <p:sp>
              <p:nvSpPr>
                <p:cNvPr id="458" name="TextBox 457"/>
                <p:cNvSpPr txBox="1"/>
                <p:nvPr/>
              </p:nvSpPr>
              <p:spPr>
                <a:xfrm>
                  <a:off x="2820316" y="549888"/>
                  <a:ext cx="1471917" cy="258458"/>
                </a:xfrm>
                <a:prstGeom prst="rect">
                  <a:avLst/>
                </a:prstGeom>
                <a:grpFill/>
              </p:spPr>
              <p:txBody>
                <a:bodyPr wrap="square" rtlCol="0">
                  <a:spAutoFit/>
                </a:bodyPr>
                <a:lstStyle/>
                <a:p>
                  <a:pPr defTabSz="731443" rtl="0" fontAlgn="base">
                    <a:spcBef>
                      <a:spcPct val="0"/>
                    </a:spcBef>
                    <a:spcAft>
                      <a:spcPct val="0"/>
                    </a:spcAft>
                    <a:defRPr/>
                  </a:pPr>
                  <a:r>
                    <a:rPr lang="pt-br" sz="1920" kern="0">
                      <a:latin typeface="Amazon Ember" panose="02000000000000000000" pitchFamily="2" charset="0"/>
                      <a:ea typeface="Amazon Ember" panose="02000000000000000000" pitchFamily="2" charset="0"/>
                      <a:cs typeface="Arial"/>
                    </a:rPr>
                    <a:t>Desktops virtuais</a:t>
                  </a:r>
                </a:p>
              </p:txBody>
            </p:sp>
            <p:grpSp>
              <p:nvGrpSpPr>
                <p:cNvPr id="460" name="Group 1164"/>
                <p:cNvGrpSpPr/>
                <p:nvPr/>
              </p:nvGrpSpPr>
              <p:grpSpPr>
                <a:xfrm>
                  <a:off x="2509907" y="569937"/>
                  <a:ext cx="258330" cy="258466"/>
                  <a:chOff x="17794" y="0"/>
                  <a:chExt cx="723900" cy="724280"/>
                </a:xfrm>
                <a:grpFill/>
              </p:grpSpPr>
              <p:sp>
                <p:nvSpPr>
                  <p:cNvPr id="461"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2"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3"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4"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5"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6"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7"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8"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69"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0"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1"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2"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3"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4"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5"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6"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7"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sp>
                <p:nvSpPr>
                  <p:cNvPr id="478"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73151" tIns="73151" rIns="73151" bIns="73151" numCol="1" rtlCol="0" anchor="t">
                    <a:noAutofit/>
                  </a:bodyPr>
                  <a:lstStyle/>
                  <a:p>
                    <a:pPr defTabSz="1462886" rtl="0" fontAlgn="base">
                      <a:spcBef>
                        <a:spcPct val="0"/>
                      </a:spcBef>
                      <a:spcAft>
                        <a:spcPct val="0"/>
                      </a:spcAft>
                      <a:defRPr sz="1800">
                        <a:solidFill>
                          <a:srgbClr val="000000"/>
                        </a:solidFill>
                        <a:latin typeface="Calibri"/>
                        <a:ea typeface="Calibri"/>
                        <a:cs typeface="Calibri"/>
                        <a:sym typeface="Calibri"/>
                      </a:defRPr>
                    </a:pPr>
                    <a:endParaRPr sz="2880" kern="0" dirty="0">
                      <a:solidFill>
                        <a:srgbClr val="000000"/>
                      </a:solidFill>
                      <a:latin typeface="Amazon Ember" panose="02000000000000000000" pitchFamily="2" charset="0"/>
                      <a:ea typeface="Amazon Ember" panose="02000000000000000000" pitchFamily="2" charset="0"/>
                      <a:cs typeface="Calibri"/>
                      <a:sym typeface="Calibri"/>
                    </a:endParaRPr>
                  </a:p>
                </p:txBody>
              </p:sp>
            </p:grpSp>
          </p:grpSp>
          <p:pic>
            <p:nvPicPr>
              <p:cNvPr id="246" name="Graphic 49">
                <a:extLst>
                  <a:ext uri="{FF2B5EF4-FFF2-40B4-BE49-F238E27FC236}">
                    <a16:creationId xmlns:a16="http://schemas.microsoft.com/office/drawing/2014/main" id="{43C89C6C-4275-2244-93E6-30D96D2FDE23}"/>
                  </a:ext>
                </a:extLst>
              </p:cNvPr>
              <p:cNvPicPr>
                <a:picLocks noChangeAspect="1"/>
              </p:cNvPicPr>
              <p:nvPr/>
            </p:nvPicPr>
            <p:blipFill>
              <a:blip r:embed="rId6"/>
              <a:stretch>
                <a:fillRect/>
              </a:stretch>
            </p:blipFill>
            <p:spPr>
              <a:xfrm>
                <a:off x="4042925" y="1798662"/>
                <a:ext cx="469900" cy="469900"/>
              </a:xfrm>
              <a:prstGeom prst="rect">
                <a:avLst/>
              </a:prstGeom>
            </p:spPr>
          </p:pic>
        </p:grpSp>
      </p:grpSp>
      <p:pic>
        <p:nvPicPr>
          <p:cNvPr id="247" name="Graphic 4">
            <a:extLst>
              <a:ext uri="{FF2B5EF4-FFF2-40B4-BE49-F238E27FC236}">
                <a16:creationId xmlns:a16="http://schemas.microsoft.com/office/drawing/2014/main" id="{440ECF53-D88C-CC46-AC8B-7E6F5C505DD8}"/>
              </a:ext>
            </a:extLst>
          </p:cNvPr>
          <p:cNvPicPr>
            <a:picLocks noChangeAspect="1"/>
          </p:cNvPicPr>
          <p:nvPr/>
        </p:nvPicPr>
        <p:blipFill>
          <a:blip r:embed="rId7"/>
          <a:stretch>
            <a:fillRect/>
          </a:stretch>
        </p:blipFill>
        <p:spPr>
          <a:xfrm>
            <a:off x="2928314" y="5629009"/>
            <a:ext cx="952500" cy="952500"/>
          </a:xfrm>
          <a:prstGeom prst="rect">
            <a:avLst/>
          </a:prstGeom>
        </p:spPr>
      </p:pic>
      <p:pic>
        <p:nvPicPr>
          <p:cNvPr id="254" name="Graphic 8">
            <a:extLst>
              <a:ext uri="{FF2B5EF4-FFF2-40B4-BE49-F238E27FC236}">
                <a16:creationId xmlns:a16="http://schemas.microsoft.com/office/drawing/2014/main" id="{EE930315-8889-364A-B815-185299E345AA}"/>
              </a:ext>
            </a:extLst>
          </p:cNvPr>
          <p:cNvPicPr>
            <a:picLocks noChangeAspect="1"/>
          </p:cNvPicPr>
          <p:nvPr/>
        </p:nvPicPr>
        <p:blipFill>
          <a:blip r:embed="rId8"/>
          <a:stretch>
            <a:fillRect/>
          </a:stretch>
        </p:blipFill>
        <p:spPr>
          <a:xfrm>
            <a:off x="6985620" y="5640931"/>
            <a:ext cx="952500" cy="952500"/>
          </a:xfrm>
          <a:prstGeom prst="rect">
            <a:avLst/>
          </a:prstGeom>
        </p:spPr>
      </p:pic>
      <p:pic>
        <p:nvPicPr>
          <p:cNvPr id="258" name="Graphic 4">
            <a:extLst>
              <a:ext uri="{FF2B5EF4-FFF2-40B4-BE49-F238E27FC236}">
                <a16:creationId xmlns:a16="http://schemas.microsoft.com/office/drawing/2014/main" id="{FBE2A672-C28C-0A44-BB21-BEC7F8F55225}"/>
              </a:ext>
            </a:extLst>
          </p:cNvPr>
          <p:cNvPicPr>
            <a:picLocks noChangeAspect="1"/>
          </p:cNvPicPr>
          <p:nvPr/>
        </p:nvPicPr>
        <p:blipFill>
          <a:blip r:embed="rId9"/>
          <a:stretch>
            <a:fillRect/>
          </a:stretch>
        </p:blipFill>
        <p:spPr>
          <a:xfrm>
            <a:off x="9905901" y="5591637"/>
            <a:ext cx="952500" cy="952500"/>
          </a:xfrm>
          <a:prstGeom prst="rect">
            <a:avLst/>
          </a:prstGeom>
        </p:spPr>
      </p:pic>
      <p:sp>
        <p:nvSpPr>
          <p:cNvPr id="260" name="Rectangle 259">
            <a:extLst>
              <a:ext uri="{FF2B5EF4-FFF2-40B4-BE49-F238E27FC236}">
                <a16:creationId xmlns:a16="http://schemas.microsoft.com/office/drawing/2014/main" id="{1D4F0FC7-668E-E64B-A231-B1E7896F3CB6}"/>
              </a:ext>
            </a:extLst>
          </p:cNvPr>
          <p:cNvSpPr/>
          <p:nvPr/>
        </p:nvSpPr>
        <p:spPr>
          <a:xfrm>
            <a:off x="4097240" y="6820488"/>
            <a:ext cx="1765300" cy="657284"/>
          </a:xfrm>
          <a:prstGeom prst="rect">
            <a:avLst/>
          </a:prstGeom>
          <a:noFill/>
          <a:ln w="12700">
            <a:solidFill>
              <a:srgbClr val="147EB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chemeClr val="accent3"/>
              </a:solidFill>
            </a:endParaRPr>
          </a:p>
        </p:txBody>
      </p:sp>
      <p:pic>
        <p:nvPicPr>
          <p:cNvPr id="262" name="Graphic 48">
            <a:extLst>
              <a:ext uri="{FF2B5EF4-FFF2-40B4-BE49-F238E27FC236}">
                <a16:creationId xmlns:a16="http://schemas.microsoft.com/office/drawing/2014/main" id="{C479E131-CAE3-B74A-B95D-A24EEB0BA49D}"/>
              </a:ext>
            </a:extLst>
          </p:cNvPr>
          <p:cNvPicPr>
            <a:picLocks noChangeAspect="1"/>
          </p:cNvPicPr>
          <p:nvPr/>
        </p:nvPicPr>
        <p:blipFill>
          <a:blip r:embed="rId10"/>
          <a:stretch>
            <a:fillRect/>
          </a:stretch>
        </p:blipFill>
        <p:spPr>
          <a:xfrm>
            <a:off x="4093898" y="6818624"/>
            <a:ext cx="330200" cy="330200"/>
          </a:xfrm>
          <a:prstGeom prst="rect">
            <a:avLst/>
          </a:prstGeom>
        </p:spPr>
      </p:pic>
      <p:sp>
        <p:nvSpPr>
          <p:cNvPr id="263" name="Rectangle 262">
            <a:extLst>
              <a:ext uri="{FF2B5EF4-FFF2-40B4-BE49-F238E27FC236}">
                <a16:creationId xmlns:a16="http://schemas.microsoft.com/office/drawing/2014/main" id="{305B98DC-5AF5-3342-A4B1-F62852BC80FE}"/>
              </a:ext>
            </a:extLst>
          </p:cNvPr>
          <p:cNvSpPr/>
          <p:nvPr/>
        </p:nvSpPr>
        <p:spPr>
          <a:xfrm>
            <a:off x="7027798" y="6834405"/>
            <a:ext cx="2291663" cy="643367"/>
          </a:xfrm>
          <a:prstGeom prst="rect">
            <a:avLst/>
          </a:prstGeom>
          <a:noFill/>
          <a:ln w="12700">
            <a:solidFill>
              <a:srgbClr val="24881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chemeClr val="accent3"/>
              </a:solidFill>
            </a:endParaRPr>
          </a:p>
        </p:txBody>
      </p:sp>
      <p:pic>
        <p:nvPicPr>
          <p:cNvPr id="264" name="Graphic 23">
            <a:extLst>
              <a:ext uri="{FF2B5EF4-FFF2-40B4-BE49-F238E27FC236}">
                <a16:creationId xmlns:a16="http://schemas.microsoft.com/office/drawing/2014/main" id="{B371F4F0-8990-9A4C-B3D4-C1872E6B42B3}"/>
              </a:ext>
            </a:extLst>
          </p:cNvPr>
          <p:cNvPicPr>
            <a:picLocks noChangeAspect="1"/>
          </p:cNvPicPr>
          <p:nvPr/>
        </p:nvPicPr>
        <p:blipFill>
          <a:blip r:embed="rId11"/>
          <a:stretch>
            <a:fillRect/>
          </a:stretch>
        </p:blipFill>
        <p:spPr>
          <a:xfrm>
            <a:off x="10406430" y="6891019"/>
            <a:ext cx="469900" cy="469900"/>
          </a:xfrm>
          <a:prstGeom prst="rect">
            <a:avLst/>
          </a:prstGeom>
        </p:spPr>
      </p:pic>
    </p:spTree>
    <p:custDataLst>
      <p:tags r:id="rId1"/>
    </p:custDataLst>
    <p:extLst>
      <p:ext uri="{BB962C8B-B14F-4D97-AF65-F5344CB8AC3E}">
        <p14:creationId xmlns:p14="http://schemas.microsoft.com/office/powerpoint/2010/main" val="216490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04689" y="1789049"/>
            <a:ext cx="13851512" cy="365760"/>
          </a:xfrm>
          <a:prstGeom prst="rect">
            <a:avLst/>
          </a:prstGeom>
          <a:noFill/>
          <a:ln>
            <a:solidFill>
              <a:schemeClr val="accent2"/>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731443" rtl="0" fontAlgn="base">
              <a:spcBef>
                <a:spcPct val="0"/>
              </a:spcBef>
              <a:spcAft>
                <a:spcPct val="0"/>
              </a:spcAft>
            </a:pPr>
            <a:r>
              <a:rPr lang="pt-br"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Serviços de plataforma</a:t>
            </a:r>
            <a:endParaRPr lang="en-US" sz="2000" dirty="0">
              <a:solidFill>
                <a:schemeClr val="accent2"/>
              </a:solidFill>
              <a:latin typeface="Amazon Ember" panose="020B0603020204020204"/>
              <a:ea typeface="Amazon Ember" panose="020B0603020204020204" pitchFamily="34" charset="0"/>
              <a:cs typeface="Amazon Ember" panose="020B0603020204020204" pitchFamily="34" charset="0"/>
            </a:endParaRPr>
          </a:p>
        </p:txBody>
      </p:sp>
      <p:sp>
        <p:nvSpPr>
          <p:cNvPr id="38" name="Rectangle 37"/>
          <p:cNvSpPr/>
          <p:nvPr/>
        </p:nvSpPr>
        <p:spPr>
          <a:xfrm>
            <a:off x="604281" y="1918900"/>
            <a:ext cx="13851923" cy="5570110"/>
          </a:xfrm>
          <a:prstGeom prst="rect">
            <a:avLst/>
          </a:prstGeom>
          <a:solidFill>
            <a:schemeClr val="bg2"/>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731443" rtl="0" fontAlgn="base">
              <a:spcBef>
                <a:spcPct val="0"/>
              </a:spcBef>
              <a:spcAft>
                <a:spcPct val="0"/>
              </a:spcAft>
            </a:pPr>
            <a:endParaRPr lang="en-US" sz="2880" dirty="0">
              <a:solidFill>
                <a:schemeClr val="accent1"/>
              </a:solidFill>
              <a:latin typeface="Amazon Ember" panose="020B0603020204020204"/>
              <a:ea typeface="Amazon Ember" panose="020B0603020204020204" pitchFamily="34" charset="0"/>
              <a:cs typeface="Amazon Ember" panose="020B0603020204020204" pitchFamily="34" charset="0"/>
            </a:endParaRPr>
          </a:p>
        </p:txBody>
      </p:sp>
      <p:sp>
        <p:nvSpPr>
          <p:cNvPr id="39" name="TextBox 38"/>
          <p:cNvSpPr txBox="1"/>
          <p:nvPr/>
        </p:nvSpPr>
        <p:spPr>
          <a:xfrm rot="16200000">
            <a:off x="-1694342" y="4299199"/>
            <a:ext cx="4067095" cy="535531"/>
          </a:xfrm>
          <a:prstGeom prst="rect">
            <a:avLst/>
          </a:prstGeom>
          <a:noFill/>
        </p:spPr>
        <p:txBody>
          <a:bodyPr wrap="square" rtlCol="0">
            <a:spAutoFit/>
          </a:bodyPr>
          <a:lstStyle/>
          <a:p>
            <a:pPr algn="ctr" defTabSz="731443" rtl="0" fontAlgn="base">
              <a:spcBef>
                <a:spcPct val="0"/>
              </a:spcBef>
              <a:spcAft>
                <a:spcPct val="0"/>
              </a:spcAft>
            </a:pPr>
            <a:r>
              <a:rPr lang="pt-br" sz="2880">
                <a:latin typeface="Amazon Ember" panose="020B0603020204020204" pitchFamily="34" charset="0"/>
                <a:ea typeface="Amazon Ember" panose="020B0603020204020204" pitchFamily="34" charset="0"/>
                <a:cs typeface="Amazon Ember" panose="020B0603020204020204" pitchFamily="34" charset="0"/>
              </a:rPr>
              <a:t>Serviços básicos</a:t>
            </a:r>
          </a:p>
        </p:txBody>
      </p:sp>
      <p:sp>
        <p:nvSpPr>
          <p:cNvPr id="41" name="TextBox 40"/>
          <p:cNvSpPr txBox="1"/>
          <p:nvPr/>
        </p:nvSpPr>
        <p:spPr>
          <a:xfrm>
            <a:off x="4175901" y="1343529"/>
            <a:ext cx="6278605" cy="461665"/>
          </a:xfrm>
          <a:prstGeom prst="rect">
            <a:avLst/>
          </a:prstGeom>
          <a:noFill/>
          <a:ln>
            <a:noFill/>
          </a:ln>
        </p:spPr>
        <p:txBody>
          <a:bodyPr wrap="square" rtlCol="0">
            <a:spAutoFit/>
          </a:bodyPr>
          <a:lstStyle/>
          <a:p>
            <a:pPr algn="ctr" defTabSz="731443" rtl="0" fontAlgn="base">
              <a:spcBef>
                <a:spcPct val="0"/>
              </a:spcBef>
              <a:spcAft>
                <a:spcPct val="0"/>
              </a:spcAft>
            </a:pPr>
            <a:r>
              <a:rPr lang="pt-br" sz="2400">
                <a:latin typeface="Amazon Ember" panose="020B0603020204020204" pitchFamily="34" charset="0"/>
                <a:ea typeface="Amazon Ember" panose="020B0603020204020204" pitchFamily="34" charset="0"/>
                <a:cs typeface="Amazon Ember" panose="020B0603020204020204" pitchFamily="34" charset="0"/>
              </a:rPr>
              <a:t>Console de Gerenciamento da AWS</a:t>
            </a:r>
          </a:p>
        </p:txBody>
      </p:sp>
      <p:sp>
        <p:nvSpPr>
          <p:cNvPr id="2" name="Title 1"/>
          <p:cNvSpPr>
            <a:spLocks noGrp="1"/>
          </p:cNvSpPr>
          <p:nvPr>
            <p:ph type="title"/>
          </p:nvPr>
        </p:nvSpPr>
        <p:spPr/>
        <p:txBody>
          <a:bodyPr rtlCol="0">
            <a:noAutofit/>
          </a:bodyPr>
          <a:lstStyle/>
          <a:p>
            <a:pPr rtl="0"/>
            <a:r>
              <a:rPr lang="pt-br" sz="4000"/>
              <a:t>Serviços básicos da AWS</a:t>
            </a:r>
          </a:p>
        </p:txBody>
      </p:sp>
      <p:sp>
        <p:nvSpPr>
          <p:cNvPr id="70" name="TextBox 69"/>
          <p:cNvSpPr txBox="1"/>
          <p:nvPr/>
        </p:nvSpPr>
        <p:spPr>
          <a:xfrm>
            <a:off x="3789181" y="2414540"/>
            <a:ext cx="2080896" cy="461665"/>
          </a:xfrm>
          <a:prstGeom prst="rect">
            <a:avLst/>
          </a:prstGeom>
          <a:noFill/>
        </p:spPr>
        <p:txBody>
          <a:bodyPr wrap="square" rtlCol="0">
            <a:spAutoFit/>
          </a:bodyPr>
          <a:lstStyle/>
          <a:p>
            <a:pPr algn="ctr" defTabSz="731443" rtl="0" fontAlgn="base">
              <a:spcBef>
                <a:spcPct val="0"/>
              </a:spcBef>
              <a:spcAft>
                <a:spcPct val="0"/>
              </a:spcAft>
            </a:pPr>
            <a:r>
              <a:rPr lang="pt-br" sz="240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Redes </a:t>
            </a:r>
          </a:p>
        </p:txBody>
      </p:sp>
      <p:sp>
        <p:nvSpPr>
          <p:cNvPr id="71" name="TextBox 70"/>
          <p:cNvSpPr txBox="1"/>
          <p:nvPr/>
        </p:nvSpPr>
        <p:spPr>
          <a:xfrm>
            <a:off x="7403036" y="2403324"/>
            <a:ext cx="3011317" cy="830997"/>
          </a:xfrm>
          <a:prstGeom prst="rect">
            <a:avLst/>
          </a:prstGeom>
          <a:noFill/>
        </p:spPr>
        <p:txBody>
          <a:bodyPr wrap="square" rtlCol="0">
            <a:spAutoFit/>
          </a:bodyPr>
          <a:lstStyle/>
          <a:p>
            <a:pPr algn="ctr" defTabSz="731443" rtl="0" fontAlgn="base">
              <a:spcBef>
                <a:spcPct val="0"/>
              </a:spcBef>
              <a:spcAft>
                <a:spcPct val="0"/>
              </a:spcAft>
            </a:pPr>
            <a:r>
              <a:rPr lang="pt-br" sz="240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Armazenamento</a:t>
            </a:r>
            <a:r>
              <a:rPr lang="pt-br" sz="2400">
                <a:solidFill>
                  <a:srgbClr val="4F81BD"/>
                </a:solidFill>
                <a:latin typeface="Amazon Ember" panose="020B0603020204020204" pitchFamily="34" charset="0"/>
                <a:ea typeface="Amazon Ember" panose="020B0603020204020204" pitchFamily="34" charset="0"/>
                <a:cs typeface="Amazon Ember" panose="020B0603020204020204" pitchFamily="34" charset="0"/>
              </a:rPr>
              <a:t>
              </a:t>
            </a:r>
          </a:p>
        </p:txBody>
      </p:sp>
      <p:sp>
        <p:nvSpPr>
          <p:cNvPr id="95" name="TextBox 94"/>
          <p:cNvSpPr txBox="1"/>
          <p:nvPr/>
        </p:nvSpPr>
        <p:spPr>
          <a:xfrm>
            <a:off x="11189262" y="2173910"/>
            <a:ext cx="3419581" cy="830997"/>
          </a:xfrm>
          <a:prstGeom prst="rect">
            <a:avLst/>
          </a:prstGeom>
          <a:noFill/>
        </p:spPr>
        <p:txBody>
          <a:bodyPr wrap="square" rtlCol="0">
            <a:spAutoFit/>
          </a:bodyPr>
          <a:lstStyle/>
          <a:p>
            <a:pPr algn="ctr" defTabSz="731443" rtl="0" fontAlgn="base">
              <a:spcBef>
                <a:spcPct val="0"/>
              </a:spcBef>
              <a:spcAft>
                <a:spcPct val="0"/>
              </a:spcAft>
            </a:pPr>
            <a:r>
              <a:rPr lang="pt-br" sz="24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Ferramentas de gerenciamento</a:t>
            </a:r>
          </a:p>
        </p:txBody>
      </p:sp>
      <p:grpSp>
        <p:nvGrpSpPr>
          <p:cNvPr id="8" name="Group 7"/>
          <p:cNvGrpSpPr/>
          <p:nvPr/>
        </p:nvGrpSpPr>
        <p:grpSpPr>
          <a:xfrm>
            <a:off x="606971" y="2414540"/>
            <a:ext cx="2405447" cy="4042460"/>
            <a:chOff x="606971" y="2414540"/>
            <a:chExt cx="2405447" cy="4042460"/>
          </a:xfrm>
        </p:grpSpPr>
        <p:sp>
          <p:nvSpPr>
            <p:cNvPr id="69" name="TextBox 68"/>
            <p:cNvSpPr txBox="1"/>
            <p:nvPr/>
          </p:nvSpPr>
          <p:spPr>
            <a:xfrm>
              <a:off x="606971" y="2414540"/>
              <a:ext cx="2405447" cy="830997"/>
            </a:xfrm>
            <a:prstGeom prst="rect">
              <a:avLst/>
            </a:prstGeom>
            <a:noFill/>
          </p:spPr>
          <p:txBody>
            <a:bodyPr wrap="square" rtlCol="0">
              <a:spAutoFit/>
            </a:bodyPr>
            <a:lstStyle/>
            <a:p>
              <a:pPr algn="ctr" defTabSz="731443" rtl="0" fontAlgn="base">
                <a:spcBef>
                  <a:spcPct val="0"/>
                </a:spcBef>
                <a:spcAft>
                  <a:spcPct val="0"/>
                </a:spcAft>
              </a:pPr>
              <a:r>
                <a:rPr lang="pt-br" sz="24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Computação</a:t>
              </a:r>
              <a:r>
                <a:rPr lang="pt-br" sz="2400"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
                </a:t>
              </a:r>
            </a:p>
          </p:txBody>
        </p:sp>
        <p:sp>
          <p:nvSpPr>
            <p:cNvPr id="116" name="TextBox 115">
              <a:extLst>
                <a:ext uri="{FF2B5EF4-FFF2-40B4-BE49-F238E27FC236}">
                  <a16:creationId xmlns:a16="http://schemas.microsoft.com/office/drawing/2014/main" id="{E3C0960A-3D31-6D47-8EAA-93DE09090CDD}"/>
                </a:ext>
              </a:extLst>
            </p:cNvPr>
            <p:cNvSpPr txBox="1"/>
            <p:nvPr/>
          </p:nvSpPr>
          <p:spPr>
            <a:xfrm>
              <a:off x="909568" y="3930052"/>
              <a:ext cx="1815966" cy="646331"/>
            </a:xfrm>
            <a:prstGeom prst="rect">
              <a:avLst/>
            </a:prstGeom>
            <a:noFill/>
          </p:spPr>
          <p:txBody>
            <a:bodyPr wrap="square" rtlCol="0">
              <a:spAutoFit/>
            </a:bodyPr>
            <a:lstStyle/>
            <a:p>
              <a:pPr algn="ctr" rtl="0"/>
              <a:r>
                <a:rPr lang="pt-br" dirty="0" err="1">
                  <a:latin typeface="Amazon Ember" panose="02000000000000000000" pitchFamily="2" charset="0"/>
                  <a:ea typeface="Amazon Ember" panose="02000000000000000000" pitchFamily="2" charset="0"/>
                </a:rPr>
                <a:t>Amazon</a:t>
              </a:r>
              <a:r>
                <a:rPr lang="pt-br" dirty="0">
                  <a:latin typeface="Amazon Ember" panose="02000000000000000000" pitchFamily="2" charset="0"/>
                  <a:ea typeface="Amazon Ember" panose="02000000000000000000" pitchFamily="2" charset="0"/>
                </a:rPr>
                <a:t> </a:t>
              </a:r>
              <a:r>
                <a:rPr lang="pt-br" dirty="0" err="1">
                  <a:latin typeface="Amazon Ember" panose="02000000000000000000" pitchFamily="2" charset="0"/>
                  <a:ea typeface="Amazon Ember" panose="02000000000000000000" pitchFamily="2" charset="0"/>
                </a:rPr>
                <a:t>Elastic</a:t>
              </a:r>
              <a:r>
                <a:rPr lang="pt-br" dirty="0">
                  <a:latin typeface="Amazon Ember" panose="02000000000000000000" pitchFamily="2" charset="0"/>
                  <a:ea typeface="Amazon Ember" panose="02000000000000000000" pitchFamily="2" charset="0"/>
                </a:rPr>
                <a:t> Compute Cloud</a:t>
              </a:r>
            </a:p>
          </p:txBody>
        </p:sp>
        <p:pic>
          <p:nvPicPr>
            <p:cNvPr id="117" name="Graphic 8">
              <a:extLst>
                <a:ext uri="{FF2B5EF4-FFF2-40B4-BE49-F238E27FC236}">
                  <a16:creationId xmlns:a16="http://schemas.microsoft.com/office/drawing/2014/main" id="{0CFADCF2-BD45-E64B-885E-54763259CE56}"/>
                </a:ext>
              </a:extLst>
            </p:cNvPr>
            <p:cNvPicPr>
              <a:picLocks noChangeAspect="1"/>
            </p:cNvPicPr>
            <p:nvPr/>
          </p:nvPicPr>
          <p:blipFill>
            <a:blip r:embed="rId4"/>
            <a:stretch>
              <a:fillRect/>
            </a:stretch>
          </p:blipFill>
          <p:spPr>
            <a:xfrm>
              <a:off x="1390831" y="3016445"/>
              <a:ext cx="853440" cy="853440"/>
            </a:xfrm>
            <a:prstGeom prst="rect">
              <a:avLst/>
            </a:prstGeom>
          </p:spPr>
        </p:pic>
        <p:pic>
          <p:nvPicPr>
            <p:cNvPr id="118" name="Graphic 123">
              <a:extLst>
                <a:ext uri="{FF2B5EF4-FFF2-40B4-BE49-F238E27FC236}">
                  <a16:creationId xmlns:a16="http://schemas.microsoft.com/office/drawing/2014/main" id="{5A9E985C-C9D1-434B-9491-7C5A2864A430}"/>
                </a:ext>
              </a:extLst>
            </p:cNvPr>
            <p:cNvPicPr>
              <a:picLocks noChangeAspect="1"/>
            </p:cNvPicPr>
            <p:nvPr/>
          </p:nvPicPr>
          <p:blipFill>
            <a:blip r:embed="rId5"/>
            <a:stretch>
              <a:fillRect/>
            </a:stretch>
          </p:blipFill>
          <p:spPr>
            <a:xfrm>
              <a:off x="1389612" y="5140316"/>
              <a:ext cx="855878" cy="855878"/>
            </a:xfrm>
            <a:prstGeom prst="rect">
              <a:avLst/>
            </a:prstGeom>
          </p:spPr>
        </p:pic>
        <p:sp>
          <p:nvSpPr>
            <p:cNvPr id="119" name="TextBox 118">
              <a:extLst>
                <a:ext uri="{FF2B5EF4-FFF2-40B4-BE49-F238E27FC236}">
                  <a16:creationId xmlns:a16="http://schemas.microsoft.com/office/drawing/2014/main" id="{97104151-6779-134A-B240-03AC2BE6CB9B}"/>
                </a:ext>
              </a:extLst>
            </p:cNvPr>
            <p:cNvSpPr txBox="1"/>
            <p:nvPr/>
          </p:nvSpPr>
          <p:spPr>
            <a:xfrm>
              <a:off x="909568" y="6087668"/>
              <a:ext cx="1815966"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Auto Scaling</a:t>
              </a:r>
            </a:p>
          </p:txBody>
        </p:sp>
      </p:grpSp>
      <p:grpSp>
        <p:nvGrpSpPr>
          <p:cNvPr id="18" name="Group 17"/>
          <p:cNvGrpSpPr/>
          <p:nvPr/>
        </p:nvGrpSpPr>
        <p:grpSpPr>
          <a:xfrm>
            <a:off x="2808977" y="3016445"/>
            <a:ext cx="4041304" cy="3717554"/>
            <a:chOff x="2808977" y="3016445"/>
            <a:chExt cx="4041304" cy="3717554"/>
          </a:xfrm>
        </p:grpSpPr>
        <p:grpSp>
          <p:nvGrpSpPr>
            <p:cNvPr id="9" name="Group 8"/>
            <p:cNvGrpSpPr/>
            <p:nvPr/>
          </p:nvGrpSpPr>
          <p:grpSpPr>
            <a:xfrm>
              <a:off x="2808977" y="3016445"/>
              <a:ext cx="1947562" cy="3717554"/>
              <a:chOff x="2808977" y="3016445"/>
              <a:chExt cx="1947562" cy="3717554"/>
            </a:xfrm>
          </p:grpSpPr>
          <p:sp>
            <p:nvSpPr>
              <p:cNvPr id="120" name="TextBox 119">
                <a:extLst>
                  <a:ext uri="{FF2B5EF4-FFF2-40B4-BE49-F238E27FC236}">
                    <a16:creationId xmlns:a16="http://schemas.microsoft.com/office/drawing/2014/main" id="{358E4C49-AEBE-8C44-BE6B-3ECC1E5FBBA7}"/>
                  </a:ext>
                </a:extLst>
              </p:cNvPr>
              <p:cNvSpPr txBox="1"/>
              <p:nvPr/>
            </p:nvSpPr>
            <p:spPr>
              <a:xfrm>
                <a:off x="2808977" y="3930052"/>
                <a:ext cx="1947562" cy="646331"/>
              </a:xfrm>
              <a:prstGeom prst="rect">
                <a:avLst/>
              </a:prstGeom>
              <a:noFill/>
            </p:spPr>
            <p:txBody>
              <a:bodyPr wrap="square" rtlCol="0">
                <a:spAutoFit/>
              </a:bodyPr>
              <a:lstStyle/>
              <a:p>
                <a:pPr algn="ctr" rtl="0"/>
                <a:r>
                  <a:rPr lang="pt-br" dirty="0" err="1">
                    <a:latin typeface="Amazon Ember" panose="02000000000000000000" pitchFamily="2" charset="0"/>
                    <a:ea typeface="Amazon Ember" panose="02000000000000000000" pitchFamily="2" charset="0"/>
                  </a:rPr>
                  <a:t>Amazon</a:t>
                </a:r>
                <a:r>
                  <a:rPr lang="pt-br" dirty="0">
                    <a:latin typeface="Amazon Ember" panose="02000000000000000000" pitchFamily="2" charset="0"/>
                    <a:ea typeface="Amazon Ember" panose="02000000000000000000" pitchFamily="2" charset="0"/>
                  </a:rPr>
                  <a:t> Virtual Private Cloud</a:t>
                </a:r>
              </a:p>
            </p:txBody>
          </p:sp>
          <p:pic>
            <p:nvPicPr>
              <p:cNvPr id="121" name="Graphic 38">
                <a:extLst>
                  <a:ext uri="{FF2B5EF4-FFF2-40B4-BE49-F238E27FC236}">
                    <a16:creationId xmlns:a16="http://schemas.microsoft.com/office/drawing/2014/main" id="{FDAE3007-A38E-AC41-8B46-06B8F07E4F99}"/>
                  </a:ext>
                </a:extLst>
              </p:cNvPr>
              <p:cNvPicPr>
                <a:picLocks noChangeAspect="1"/>
              </p:cNvPicPr>
              <p:nvPr/>
            </p:nvPicPr>
            <p:blipFill>
              <a:blip r:embed="rId6"/>
              <a:stretch>
                <a:fillRect/>
              </a:stretch>
            </p:blipFill>
            <p:spPr>
              <a:xfrm>
                <a:off x="3356038" y="3016445"/>
                <a:ext cx="853440" cy="853440"/>
              </a:xfrm>
              <a:prstGeom prst="rect">
                <a:avLst/>
              </a:prstGeom>
            </p:spPr>
          </p:pic>
          <p:sp>
            <p:nvSpPr>
              <p:cNvPr id="136" name="TextBox 135">
                <a:extLst>
                  <a:ext uri="{FF2B5EF4-FFF2-40B4-BE49-F238E27FC236}">
                    <a16:creationId xmlns:a16="http://schemas.microsoft.com/office/drawing/2014/main" id="{CBB19FC6-DF8F-F94A-8008-8DD9CB9EBEAD}"/>
                  </a:ext>
                </a:extLst>
              </p:cNvPr>
              <p:cNvSpPr txBox="1"/>
              <p:nvPr/>
            </p:nvSpPr>
            <p:spPr>
              <a:xfrm>
                <a:off x="2943137" y="6087668"/>
                <a:ext cx="1679242"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Elastic Load Balancing</a:t>
                </a:r>
              </a:p>
            </p:txBody>
          </p:sp>
          <p:pic>
            <p:nvPicPr>
              <p:cNvPr id="137" name="Graphic 14">
                <a:extLst>
                  <a:ext uri="{FF2B5EF4-FFF2-40B4-BE49-F238E27FC236}">
                    <a16:creationId xmlns:a16="http://schemas.microsoft.com/office/drawing/2014/main" id="{CFE2361D-4F38-994A-AC90-2E5C38FC1154}"/>
                  </a:ext>
                </a:extLst>
              </p:cNvPr>
              <p:cNvPicPr>
                <a:picLocks noChangeAspect="1"/>
              </p:cNvPicPr>
              <p:nvPr/>
            </p:nvPicPr>
            <p:blipFill>
              <a:blip r:embed="rId7"/>
              <a:stretch>
                <a:fillRect/>
              </a:stretch>
            </p:blipFill>
            <p:spPr>
              <a:xfrm>
                <a:off x="3356038" y="5140316"/>
                <a:ext cx="853440" cy="853440"/>
              </a:xfrm>
              <a:prstGeom prst="rect">
                <a:avLst/>
              </a:prstGeom>
            </p:spPr>
          </p:pic>
        </p:grpSp>
        <p:grpSp>
          <p:nvGrpSpPr>
            <p:cNvPr id="10" name="Group 9"/>
            <p:cNvGrpSpPr/>
            <p:nvPr/>
          </p:nvGrpSpPr>
          <p:grpSpPr>
            <a:xfrm>
              <a:off x="4514115" y="3016445"/>
              <a:ext cx="2336166" cy="3717554"/>
              <a:chOff x="4514115" y="3016445"/>
              <a:chExt cx="2336166" cy="3717554"/>
            </a:xfrm>
          </p:grpSpPr>
          <p:sp>
            <p:nvSpPr>
              <p:cNvPr id="122" name="TextBox 121">
                <a:extLst>
                  <a:ext uri="{FF2B5EF4-FFF2-40B4-BE49-F238E27FC236}">
                    <a16:creationId xmlns:a16="http://schemas.microsoft.com/office/drawing/2014/main" id="{6F4FEA15-81A2-274F-8E58-240A5216F9B6}"/>
                  </a:ext>
                </a:extLst>
              </p:cNvPr>
              <p:cNvSpPr txBox="1"/>
              <p:nvPr/>
            </p:nvSpPr>
            <p:spPr>
              <a:xfrm>
                <a:off x="4721942" y="3930052"/>
                <a:ext cx="1920512"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a:t>
                </a:r>
                <a:r>
                  <a:rPr lang="en-US" dirty="0">
                    <a:latin typeface="Amazon Ember" panose="02000000000000000000" pitchFamily="2" charset="0"/>
                    <a:ea typeface="Amazon Ember" panose="02000000000000000000" pitchFamily="2" charset="0"/>
                  </a:rPr>
                  <a:t/>
                </a:r>
                <a:br>
                  <a:rPr lang="en-US" dirty="0">
                    <a:latin typeface="Amazon Ember" panose="02000000000000000000" pitchFamily="2" charset="0"/>
                    <a:ea typeface="Amazon Ember" panose="02000000000000000000" pitchFamily="2" charset="0"/>
                  </a:rPr>
                </a:br>
                <a:r>
                  <a:rPr lang="pt-br">
                    <a:latin typeface="Amazon Ember" panose="02000000000000000000" pitchFamily="2" charset="0"/>
                    <a:ea typeface="Amazon Ember" panose="02000000000000000000" pitchFamily="2" charset="0"/>
                  </a:rPr>
                  <a:t>Route 53</a:t>
                </a:r>
              </a:p>
            </p:txBody>
          </p:sp>
          <p:pic>
            <p:nvPicPr>
              <p:cNvPr id="123" name="Graphic 37">
                <a:extLst>
                  <a:ext uri="{FF2B5EF4-FFF2-40B4-BE49-F238E27FC236}">
                    <a16:creationId xmlns:a16="http://schemas.microsoft.com/office/drawing/2014/main" id="{0D5C2D11-8F40-1646-917F-3B5EA817F6E2}"/>
                  </a:ext>
                </a:extLst>
              </p:cNvPr>
              <p:cNvPicPr>
                <a:picLocks noChangeAspect="1"/>
              </p:cNvPicPr>
              <p:nvPr/>
            </p:nvPicPr>
            <p:blipFill>
              <a:blip r:embed="rId8"/>
              <a:stretch>
                <a:fillRect/>
              </a:stretch>
            </p:blipFill>
            <p:spPr>
              <a:xfrm>
                <a:off x="5255478" y="3016445"/>
                <a:ext cx="853440" cy="853440"/>
              </a:xfrm>
              <a:prstGeom prst="rect">
                <a:avLst/>
              </a:prstGeom>
            </p:spPr>
          </p:pic>
          <p:sp>
            <p:nvSpPr>
              <p:cNvPr id="138" name="TextBox 137">
                <a:extLst>
                  <a:ext uri="{FF2B5EF4-FFF2-40B4-BE49-F238E27FC236}">
                    <a16:creationId xmlns:a16="http://schemas.microsoft.com/office/drawing/2014/main" id="{21A80EF9-04E3-534A-A8A4-750755DC0663}"/>
                  </a:ext>
                </a:extLst>
              </p:cNvPr>
              <p:cNvSpPr txBox="1"/>
              <p:nvPr/>
            </p:nvSpPr>
            <p:spPr>
              <a:xfrm>
                <a:off x="4514115" y="6087668"/>
                <a:ext cx="2336166"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a:t>
                </a:r>
                <a:r>
                  <a:rPr lang="en-US" dirty="0">
                    <a:latin typeface="Amazon Ember" panose="02000000000000000000" pitchFamily="2" charset="0"/>
                    <a:ea typeface="Amazon Ember" panose="02000000000000000000" pitchFamily="2" charset="0"/>
                  </a:rPr>
                  <a:t/>
                </a:r>
                <a:br>
                  <a:rPr lang="en-US" dirty="0">
                    <a:latin typeface="Amazon Ember" panose="02000000000000000000" pitchFamily="2" charset="0"/>
                    <a:ea typeface="Amazon Ember" panose="02000000000000000000" pitchFamily="2" charset="0"/>
                  </a:rPr>
                </a:br>
                <a:r>
                  <a:rPr lang="pt-br">
                    <a:latin typeface="Amazon Ember" panose="02000000000000000000" pitchFamily="2" charset="0"/>
                    <a:ea typeface="Amazon Ember" panose="02000000000000000000" pitchFamily="2" charset="0"/>
                  </a:rPr>
                  <a:t>CloudFront</a:t>
                </a:r>
              </a:p>
            </p:txBody>
          </p:sp>
          <p:pic>
            <p:nvPicPr>
              <p:cNvPr id="139" name="Graphic 25">
                <a:extLst>
                  <a:ext uri="{FF2B5EF4-FFF2-40B4-BE49-F238E27FC236}">
                    <a16:creationId xmlns:a16="http://schemas.microsoft.com/office/drawing/2014/main" id="{367B9474-C384-7048-BAE5-9CFFA3964E0A}"/>
                  </a:ext>
                </a:extLst>
              </p:cNvPr>
              <p:cNvPicPr>
                <a:picLocks noChangeAspect="1"/>
              </p:cNvPicPr>
              <p:nvPr/>
            </p:nvPicPr>
            <p:blipFill>
              <a:blip r:embed="rId9"/>
              <a:stretch>
                <a:fillRect/>
              </a:stretch>
            </p:blipFill>
            <p:spPr>
              <a:xfrm>
                <a:off x="5255478" y="5140316"/>
                <a:ext cx="853440" cy="853440"/>
              </a:xfrm>
              <a:prstGeom prst="rect">
                <a:avLst/>
              </a:prstGeom>
            </p:spPr>
          </p:pic>
        </p:grpSp>
      </p:grpSp>
      <p:grpSp>
        <p:nvGrpSpPr>
          <p:cNvPr id="17" name="Group 16"/>
          <p:cNvGrpSpPr/>
          <p:nvPr/>
        </p:nvGrpSpPr>
        <p:grpSpPr>
          <a:xfrm>
            <a:off x="6890843" y="3016445"/>
            <a:ext cx="4083353" cy="3717554"/>
            <a:chOff x="6890843" y="3016445"/>
            <a:chExt cx="4083353" cy="3717554"/>
          </a:xfrm>
        </p:grpSpPr>
        <p:grpSp>
          <p:nvGrpSpPr>
            <p:cNvPr id="11" name="Group 10"/>
            <p:cNvGrpSpPr/>
            <p:nvPr/>
          </p:nvGrpSpPr>
          <p:grpSpPr>
            <a:xfrm>
              <a:off x="6890843" y="3016445"/>
              <a:ext cx="1877826" cy="3717554"/>
              <a:chOff x="6890843" y="3016445"/>
              <a:chExt cx="1877826" cy="3717554"/>
            </a:xfrm>
          </p:grpSpPr>
          <p:sp>
            <p:nvSpPr>
              <p:cNvPr id="124" name="TextBox 123">
                <a:extLst>
                  <a:ext uri="{FF2B5EF4-FFF2-40B4-BE49-F238E27FC236}">
                    <a16:creationId xmlns:a16="http://schemas.microsoft.com/office/drawing/2014/main" id="{ECBD4561-2A3E-974D-B6B6-B2F13E6D59FB}"/>
                  </a:ext>
                </a:extLst>
              </p:cNvPr>
              <p:cNvSpPr txBox="1"/>
              <p:nvPr/>
            </p:nvSpPr>
            <p:spPr>
              <a:xfrm>
                <a:off x="6928540" y="3953122"/>
                <a:ext cx="1802431" cy="646331"/>
              </a:xfrm>
              <a:prstGeom prst="rect">
                <a:avLst/>
              </a:prstGeom>
              <a:noFill/>
            </p:spPr>
            <p:txBody>
              <a:bodyPr wrap="square" rtlCol="0">
                <a:spAutoFit/>
              </a:bodyPr>
              <a:lstStyle/>
              <a:p>
                <a:pPr algn="ctr" rtl="0"/>
                <a:r>
                  <a:rPr lang="pt-br" dirty="0" err="1">
                    <a:latin typeface="Amazon Ember" panose="02000000000000000000" pitchFamily="2" charset="0"/>
                    <a:ea typeface="Amazon Ember" panose="02000000000000000000" pitchFamily="2" charset="0"/>
                  </a:rPr>
                  <a:t>Amazon</a:t>
                </a:r>
                <a:r>
                  <a:rPr lang="pt-br" dirty="0">
                    <a:latin typeface="Amazon Ember" panose="02000000000000000000" pitchFamily="2" charset="0"/>
                    <a:ea typeface="Amazon Ember" panose="02000000000000000000" pitchFamily="2" charset="0"/>
                  </a:rPr>
                  <a:t> </a:t>
                </a:r>
                <a:r>
                  <a:rPr lang="pt-br" dirty="0" err="1">
                    <a:latin typeface="Amazon Ember" panose="02000000000000000000" pitchFamily="2" charset="0"/>
                    <a:ea typeface="Amazon Ember" panose="02000000000000000000" pitchFamily="2" charset="0"/>
                  </a:rPr>
                  <a:t>Elastic</a:t>
                </a:r>
                <a:r>
                  <a:rPr lang="en-US" dirty="0">
                    <a:latin typeface="Amazon Ember" panose="02000000000000000000" pitchFamily="2" charset="0"/>
                    <a:ea typeface="Amazon Ember" panose="02000000000000000000" pitchFamily="2" charset="0"/>
                  </a:rPr>
                  <a:t/>
                </a:r>
                <a:br>
                  <a:rPr lang="en-US" dirty="0">
                    <a:latin typeface="Amazon Ember" panose="02000000000000000000" pitchFamily="2" charset="0"/>
                    <a:ea typeface="Amazon Ember" panose="02000000000000000000" pitchFamily="2" charset="0"/>
                  </a:rPr>
                </a:br>
                <a:r>
                  <a:rPr lang="pt-br" dirty="0" err="1">
                    <a:latin typeface="Amazon Ember" panose="02000000000000000000" pitchFamily="2" charset="0"/>
                    <a:ea typeface="Amazon Ember" panose="02000000000000000000" pitchFamily="2" charset="0"/>
                  </a:rPr>
                  <a:t>Block</a:t>
                </a:r>
                <a:r>
                  <a:rPr lang="pt-br" dirty="0">
                    <a:latin typeface="Amazon Ember" panose="02000000000000000000" pitchFamily="2" charset="0"/>
                    <a:ea typeface="Amazon Ember" panose="02000000000000000000" pitchFamily="2" charset="0"/>
                  </a:rPr>
                  <a:t> Store</a:t>
                </a:r>
              </a:p>
            </p:txBody>
          </p:sp>
          <p:pic>
            <p:nvPicPr>
              <p:cNvPr id="125" name="Graphic 18">
                <a:extLst>
                  <a:ext uri="{FF2B5EF4-FFF2-40B4-BE49-F238E27FC236}">
                    <a16:creationId xmlns:a16="http://schemas.microsoft.com/office/drawing/2014/main" id="{8252E745-398E-AF4F-B09E-FC8A9A07102B}"/>
                  </a:ext>
                </a:extLst>
              </p:cNvPr>
              <p:cNvPicPr>
                <a:picLocks noChangeAspect="1"/>
              </p:cNvPicPr>
              <p:nvPr/>
            </p:nvPicPr>
            <p:blipFill>
              <a:blip r:embed="rId10"/>
              <a:stretch>
                <a:fillRect/>
              </a:stretch>
            </p:blipFill>
            <p:spPr>
              <a:xfrm>
                <a:off x="7403036" y="3016445"/>
                <a:ext cx="853440" cy="853440"/>
              </a:xfrm>
              <a:prstGeom prst="rect">
                <a:avLst/>
              </a:prstGeom>
            </p:spPr>
          </p:pic>
          <p:sp>
            <p:nvSpPr>
              <p:cNvPr id="140" name="TextBox 139">
                <a:extLst>
                  <a:ext uri="{FF2B5EF4-FFF2-40B4-BE49-F238E27FC236}">
                    <a16:creationId xmlns:a16="http://schemas.microsoft.com/office/drawing/2014/main" id="{3922ADD8-7BD1-054C-8986-69EA7DD83EAC}"/>
                  </a:ext>
                </a:extLst>
              </p:cNvPr>
              <p:cNvSpPr txBox="1"/>
              <p:nvPr/>
            </p:nvSpPr>
            <p:spPr>
              <a:xfrm>
                <a:off x="6890843" y="6087668"/>
                <a:ext cx="1877826"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Elastic</a:t>
                </a:r>
                <a:r>
                  <a:rPr lang="en-US" dirty="0">
                    <a:latin typeface="Amazon Ember" panose="02000000000000000000" pitchFamily="2" charset="0"/>
                    <a:ea typeface="Amazon Ember" panose="02000000000000000000" pitchFamily="2" charset="0"/>
                  </a:rPr>
                  <a:t/>
                </a:r>
                <a:br>
                  <a:rPr lang="en-US" dirty="0">
                    <a:latin typeface="Amazon Ember" panose="02000000000000000000" pitchFamily="2" charset="0"/>
                    <a:ea typeface="Amazon Ember" panose="02000000000000000000" pitchFamily="2" charset="0"/>
                  </a:rPr>
                </a:br>
                <a:r>
                  <a:rPr lang="pt-br">
                    <a:latin typeface="Amazon Ember" panose="02000000000000000000" pitchFamily="2" charset="0"/>
                    <a:ea typeface="Amazon Ember" panose="02000000000000000000" pitchFamily="2" charset="0"/>
                  </a:rPr>
                  <a:t>File System</a:t>
                </a:r>
              </a:p>
            </p:txBody>
          </p:sp>
          <p:pic>
            <p:nvPicPr>
              <p:cNvPr id="141" name="Graphic 26">
                <a:extLst>
                  <a:ext uri="{FF2B5EF4-FFF2-40B4-BE49-F238E27FC236}">
                    <a16:creationId xmlns:a16="http://schemas.microsoft.com/office/drawing/2014/main" id="{B3E12A7E-0C87-7A40-AE1B-71E6968B9EBF}"/>
                  </a:ext>
                </a:extLst>
              </p:cNvPr>
              <p:cNvPicPr>
                <a:picLocks noChangeAspect="1"/>
              </p:cNvPicPr>
              <p:nvPr/>
            </p:nvPicPr>
            <p:blipFill>
              <a:blip r:embed="rId11"/>
              <a:stretch>
                <a:fillRect/>
              </a:stretch>
            </p:blipFill>
            <p:spPr>
              <a:xfrm>
                <a:off x="7403036" y="5140316"/>
                <a:ext cx="853440" cy="853440"/>
              </a:xfrm>
              <a:prstGeom prst="rect">
                <a:avLst/>
              </a:prstGeom>
            </p:spPr>
          </p:pic>
        </p:grpSp>
        <p:grpSp>
          <p:nvGrpSpPr>
            <p:cNvPr id="12" name="Group 11"/>
            <p:cNvGrpSpPr/>
            <p:nvPr/>
          </p:nvGrpSpPr>
          <p:grpSpPr>
            <a:xfrm>
              <a:off x="9001073" y="3016445"/>
              <a:ext cx="1973123" cy="3717554"/>
              <a:chOff x="9001073" y="3016445"/>
              <a:chExt cx="1973123" cy="3717554"/>
            </a:xfrm>
          </p:grpSpPr>
          <p:pic>
            <p:nvPicPr>
              <p:cNvPr id="126" name="Graphic 69">
                <a:extLst>
                  <a:ext uri="{FF2B5EF4-FFF2-40B4-BE49-F238E27FC236}">
                    <a16:creationId xmlns:a16="http://schemas.microsoft.com/office/drawing/2014/main" id="{54134B1C-68A0-2F46-9E2C-F7BCA80438A7}"/>
                  </a:ext>
                </a:extLst>
              </p:cNvPr>
              <p:cNvPicPr>
                <a:picLocks noChangeAspect="1"/>
              </p:cNvPicPr>
              <p:nvPr/>
            </p:nvPicPr>
            <p:blipFill>
              <a:blip r:embed="rId12"/>
              <a:stretch>
                <a:fillRect/>
              </a:stretch>
            </p:blipFill>
            <p:spPr>
              <a:xfrm>
                <a:off x="9560914" y="3016445"/>
                <a:ext cx="853440" cy="853440"/>
              </a:xfrm>
              <a:prstGeom prst="rect">
                <a:avLst/>
              </a:prstGeom>
            </p:spPr>
          </p:pic>
          <p:sp>
            <p:nvSpPr>
              <p:cNvPr id="127" name="TextBox 126">
                <a:extLst>
                  <a:ext uri="{FF2B5EF4-FFF2-40B4-BE49-F238E27FC236}">
                    <a16:creationId xmlns:a16="http://schemas.microsoft.com/office/drawing/2014/main" id="{7FA9348E-E3AE-3F48-9EF0-785E5F84BFB5}"/>
                  </a:ext>
                </a:extLst>
              </p:cNvPr>
              <p:cNvSpPr txBox="1"/>
              <p:nvPr/>
            </p:nvSpPr>
            <p:spPr>
              <a:xfrm>
                <a:off x="9001073" y="3930052"/>
                <a:ext cx="1973123"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Simple Storage Service</a:t>
                </a:r>
              </a:p>
            </p:txBody>
          </p:sp>
          <p:pic>
            <p:nvPicPr>
              <p:cNvPr id="142" name="Graphic 64">
                <a:extLst>
                  <a:ext uri="{FF2B5EF4-FFF2-40B4-BE49-F238E27FC236}">
                    <a16:creationId xmlns:a16="http://schemas.microsoft.com/office/drawing/2014/main" id="{0128C966-827C-D44C-8E1C-9E98136A7931}"/>
                  </a:ext>
                </a:extLst>
              </p:cNvPr>
              <p:cNvPicPr>
                <a:picLocks noChangeAspect="1"/>
              </p:cNvPicPr>
              <p:nvPr/>
            </p:nvPicPr>
            <p:blipFill>
              <a:blip r:embed="rId13"/>
              <a:stretch>
                <a:fillRect/>
              </a:stretch>
            </p:blipFill>
            <p:spPr>
              <a:xfrm>
                <a:off x="9560914" y="5140316"/>
                <a:ext cx="853440" cy="853440"/>
              </a:xfrm>
              <a:prstGeom prst="rect">
                <a:avLst/>
              </a:prstGeom>
            </p:spPr>
          </p:pic>
          <p:sp>
            <p:nvSpPr>
              <p:cNvPr id="143" name="TextBox 142">
                <a:extLst>
                  <a:ext uri="{FF2B5EF4-FFF2-40B4-BE49-F238E27FC236}">
                    <a16:creationId xmlns:a16="http://schemas.microsoft.com/office/drawing/2014/main" id="{9A94E41B-A142-3145-BCBE-3E02C28A82C2}"/>
                  </a:ext>
                </a:extLst>
              </p:cNvPr>
              <p:cNvSpPr txBox="1"/>
              <p:nvPr/>
            </p:nvSpPr>
            <p:spPr>
              <a:xfrm>
                <a:off x="9001073" y="6087668"/>
                <a:ext cx="1973123"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a:t>
                </a:r>
                <a:r>
                  <a:rPr lang="en-US" dirty="0">
                    <a:latin typeface="Amazon Ember" panose="02000000000000000000" pitchFamily="2" charset="0"/>
                    <a:ea typeface="Amazon Ember" panose="02000000000000000000" pitchFamily="2" charset="0"/>
                  </a:rPr>
                  <a:t/>
                </a:r>
                <a:br>
                  <a:rPr lang="en-US" dirty="0">
                    <a:latin typeface="Amazon Ember" panose="02000000000000000000" pitchFamily="2" charset="0"/>
                    <a:ea typeface="Amazon Ember" panose="02000000000000000000" pitchFamily="2" charset="0"/>
                  </a:rPr>
                </a:br>
                <a:r>
                  <a:rPr lang="pt-br">
                    <a:latin typeface="Amazon Ember" panose="02000000000000000000" pitchFamily="2" charset="0"/>
                    <a:ea typeface="Amazon Ember" panose="02000000000000000000" pitchFamily="2" charset="0"/>
                  </a:rPr>
                  <a:t>S3 Glacier</a:t>
                </a:r>
              </a:p>
            </p:txBody>
          </p:sp>
        </p:grpSp>
      </p:grpSp>
      <p:grpSp>
        <p:nvGrpSpPr>
          <p:cNvPr id="16" name="Group 15"/>
          <p:cNvGrpSpPr/>
          <p:nvPr/>
        </p:nvGrpSpPr>
        <p:grpSpPr>
          <a:xfrm>
            <a:off x="11334280" y="3016445"/>
            <a:ext cx="3038475" cy="3440555"/>
            <a:chOff x="11334280" y="3016445"/>
            <a:chExt cx="3038475" cy="3440555"/>
          </a:xfrm>
        </p:grpSpPr>
        <p:grpSp>
          <p:nvGrpSpPr>
            <p:cNvPr id="13" name="Group 12"/>
            <p:cNvGrpSpPr/>
            <p:nvPr/>
          </p:nvGrpSpPr>
          <p:grpSpPr>
            <a:xfrm>
              <a:off x="12978411" y="3016445"/>
              <a:ext cx="1394344" cy="1559938"/>
              <a:chOff x="12978411" y="3016445"/>
              <a:chExt cx="1394344" cy="1559938"/>
            </a:xfrm>
          </p:grpSpPr>
          <p:sp>
            <p:nvSpPr>
              <p:cNvPr id="130" name="TextBox 129">
                <a:extLst>
                  <a:ext uri="{FF2B5EF4-FFF2-40B4-BE49-F238E27FC236}">
                    <a16:creationId xmlns:a16="http://schemas.microsoft.com/office/drawing/2014/main" id="{8D1A57F1-6603-F74D-B09D-AA49B0332D4A}"/>
                  </a:ext>
                </a:extLst>
              </p:cNvPr>
              <p:cNvSpPr txBox="1"/>
              <p:nvPr/>
            </p:nvSpPr>
            <p:spPr>
              <a:xfrm>
                <a:off x="12978411" y="3930052"/>
                <a:ext cx="1394344"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a:t>
                </a:r>
              </a:p>
              <a:p>
                <a:pPr algn="ctr" rtl="0"/>
                <a:r>
                  <a:rPr lang="pt-br">
                    <a:latin typeface="Amazon Ember" panose="02000000000000000000" pitchFamily="2" charset="0"/>
                    <a:ea typeface="Amazon Ember" panose="02000000000000000000" pitchFamily="2" charset="0"/>
                  </a:rPr>
                  <a:t>CloudTrail</a:t>
                </a:r>
              </a:p>
            </p:txBody>
          </p:sp>
          <p:pic>
            <p:nvPicPr>
              <p:cNvPr id="131" name="Graphic 49">
                <a:extLst>
                  <a:ext uri="{FF2B5EF4-FFF2-40B4-BE49-F238E27FC236}">
                    <a16:creationId xmlns:a16="http://schemas.microsoft.com/office/drawing/2014/main" id="{AFEBB505-5B2A-EE4F-A8C0-A4E994E99763}"/>
                  </a:ext>
                </a:extLst>
              </p:cNvPr>
              <p:cNvPicPr>
                <a:picLocks noChangeAspect="1"/>
              </p:cNvPicPr>
              <p:nvPr/>
            </p:nvPicPr>
            <p:blipFill>
              <a:blip r:embed="rId14"/>
              <a:stretch>
                <a:fillRect/>
              </a:stretch>
            </p:blipFill>
            <p:spPr>
              <a:xfrm>
                <a:off x="13248863" y="3016445"/>
                <a:ext cx="853440" cy="853440"/>
              </a:xfrm>
              <a:prstGeom prst="rect">
                <a:avLst/>
              </a:prstGeom>
            </p:spPr>
          </p:pic>
        </p:grpSp>
        <p:grpSp>
          <p:nvGrpSpPr>
            <p:cNvPr id="14" name="Group 13"/>
            <p:cNvGrpSpPr/>
            <p:nvPr/>
          </p:nvGrpSpPr>
          <p:grpSpPr>
            <a:xfrm>
              <a:off x="11334280" y="3016445"/>
              <a:ext cx="1560682" cy="1559938"/>
              <a:chOff x="11334280" y="3016445"/>
              <a:chExt cx="1560682" cy="1559938"/>
            </a:xfrm>
          </p:grpSpPr>
          <p:sp>
            <p:nvSpPr>
              <p:cNvPr id="132" name="TextBox 131">
                <a:extLst>
                  <a:ext uri="{FF2B5EF4-FFF2-40B4-BE49-F238E27FC236}">
                    <a16:creationId xmlns:a16="http://schemas.microsoft.com/office/drawing/2014/main" id="{CBE62718-B3C1-9347-88A2-FA6EC002EBE0}"/>
                  </a:ext>
                </a:extLst>
              </p:cNvPr>
              <p:cNvSpPr txBox="1"/>
              <p:nvPr/>
            </p:nvSpPr>
            <p:spPr>
              <a:xfrm>
                <a:off x="11334280" y="3930052"/>
                <a:ext cx="1560682"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a:t>
                </a:r>
              </a:p>
              <a:p>
                <a:pPr algn="ctr" rtl="0"/>
                <a:r>
                  <a:rPr lang="pt-br">
                    <a:latin typeface="Amazon Ember" panose="02000000000000000000" pitchFamily="2" charset="0"/>
                    <a:ea typeface="Amazon Ember" panose="02000000000000000000" pitchFamily="2" charset="0"/>
                  </a:rPr>
                  <a:t>CloudWatch</a:t>
                </a:r>
              </a:p>
            </p:txBody>
          </p:sp>
          <p:pic>
            <p:nvPicPr>
              <p:cNvPr id="133" name="Graphic 29">
                <a:extLst>
                  <a:ext uri="{FF2B5EF4-FFF2-40B4-BE49-F238E27FC236}">
                    <a16:creationId xmlns:a16="http://schemas.microsoft.com/office/drawing/2014/main" id="{4994548E-B041-504E-B148-6A1CB65E45BB}"/>
                  </a:ext>
                </a:extLst>
              </p:cNvPr>
              <p:cNvPicPr>
                <a:picLocks noChangeAspect="1"/>
              </p:cNvPicPr>
              <p:nvPr/>
            </p:nvPicPr>
            <p:blipFill>
              <a:blip r:embed="rId15"/>
              <a:stretch>
                <a:fillRect/>
              </a:stretch>
            </p:blipFill>
            <p:spPr>
              <a:xfrm>
                <a:off x="11643291" y="3016445"/>
                <a:ext cx="853440" cy="853440"/>
              </a:xfrm>
              <a:prstGeom prst="rect">
                <a:avLst/>
              </a:prstGeom>
            </p:spPr>
          </p:pic>
        </p:grpSp>
        <p:grpSp>
          <p:nvGrpSpPr>
            <p:cNvPr id="15" name="Group 14"/>
            <p:cNvGrpSpPr/>
            <p:nvPr/>
          </p:nvGrpSpPr>
          <p:grpSpPr>
            <a:xfrm>
              <a:off x="11592107" y="5140316"/>
              <a:ext cx="2599940" cy="1316684"/>
              <a:chOff x="11632422" y="5140316"/>
              <a:chExt cx="2599940" cy="1316684"/>
            </a:xfrm>
          </p:grpSpPr>
          <p:sp>
            <p:nvSpPr>
              <p:cNvPr id="144" name="TextBox 143">
                <a:extLst>
                  <a:ext uri="{FF2B5EF4-FFF2-40B4-BE49-F238E27FC236}">
                    <a16:creationId xmlns:a16="http://schemas.microsoft.com/office/drawing/2014/main" id="{EEDDFA12-A28F-954F-8F51-DC41A66027DD}"/>
                  </a:ext>
                </a:extLst>
              </p:cNvPr>
              <p:cNvSpPr txBox="1"/>
              <p:nvPr/>
            </p:nvSpPr>
            <p:spPr>
              <a:xfrm>
                <a:off x="11632422" y="6087668"/>
                <a:ext cx="2599940"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CloudFormation</a:t>
                </a:r>
              </a:p>
            </p:txBody>
          </p:sp>
          <p:pic>
            <p:nvPicPr>
              <p:cNvPr id="145" name="Graphic 41">
                <a:extLst>
                  <a:ext uri="{FF2B5EF4-FFF2-40B4-BE49-F238E27FC236}">
                    <a16:creationId xmlns:a16="http://schemas.microsoft.com/office/drawing/2014/main" id="{2E7B3792-DE8C-2340-BCCC-B60D3B1F47A2}"/>
                  </a:ext>
                </a:extLst>
              </p:cNvPr>
              <p:cNvPicPr>
                <a:picLocks noChangeAspect="1"/>
              </p:cNvPicPr>
              <p:nvPr/>
            </p:nvPicPr>
            <p:blipFill>
              <a:blip r:embed="rId16"/>
              <a:stretch>
                <a:fillRect/>
              </a:stretch>
            </p:blipFill>
            <p:spPr>
              <a:xfrm>
                <a:off x="12505672" y="5140316"/>
                <a:ext cx="853440" cy="853440"/>
              </a:xfrm>
              <a:prstGeom prst="rect">
                <a:avLst/>
              </a:prstGeom>
            </p:spPr>
          </p:pic>
        </p:grpSp>
      </p:grpSp>
    </p:spTree>
    <p:custDataLst>
      <p:tags r:id="rId1"/>
    </p:custDataLst>
    <p:extLst>
      <p:ext uri="{BB962C8B-B14F-4D97-AF65-F5344CB8AC3E}">
        <p14:creationId xmlns:p14="http://schemas.microsoft.com/office/powerpoint/2010/main" val="1056921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FEE229-5C6A-4F52-92AC-2770D2EBD40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1d7a295-102b-4ba7-8142-2982d133915a"/>
    <ds:schemaRef ds:uri="http://www.w3.org/XML/1998/namespace"/>
    <ds:schemaRef ds:uri="http://purl.org/dc/dcmitype/"/>
  </ds:schemaRefs>
</ds:datastoreItem>
</file>

<file path=customXml/itemProps2.xml><?xml version="1.0" encoding="utf-8"?>
<ds:datastoreItem xmlns:ds="http://schemas.openxmlformats.org/officeDocument/2006/customXml" ds:itemID="{5C9CD453-6E1C-43EF-839A-49FEEF151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006217-DDB0-465A-A66A-3ACC44B370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18688</TotalTime>
  <Words>8258</Words>
  <Application>Microsoft Office PowerPoint</Application>
  <PresentationFormat>Custom</PresentationFormat>
  <Paragraphs>702</Paragraphs>
  <Slides>45</Slides>
  <Notes>45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9" baseType="lpstr">
      <vt:lpstr>Chalkduster</vt:lpstr>
      <vt:lpstr>Helvetica Neue LT Std 65 Medium</vt:lpstr>
      <vt:lpstr>ＭＳ Ｐゴシック</vt:lpstr>
      <vt:lpstr>Amazon Ember</vt:lpstr>
      <vt:lpstr>Amazon Ember Light</vt:lpstr>
      <vt:lpstr>Arial</vt:lpstr>
      <vt:lpstr>Calibri</vt:lpstr>
      <vt:lpstr>Consolas</vt:lpstr>
      <vt:lpstr>Lucida Console</vt:lpstr>
      <vt:lpstr>Times New Roman</vt:lpstr>
      <vt:lpstr>Wingdings</vt:lpstr>
      <vt:lpstr>Wingdings 2</vt:lpstr>
      <vt:lpstr>Paloma 2019 v1</vt:lpstr>
      <vt:lpstr>Image</vt:lpstr>
      <vt:lpstr>Módulo 1: Introdução à AWS</vt:lpstr>
      <vt:lpstr>Visão geral do módulo</vt:lpstr>
      <vt:lpstr>Introdução à Nuvem AWS</vt:lpstr>
      <vt:lpstr>Computação em nuvem </vt:lpstr>
      <vt:lpstr>Modelos de computação em nuvem</vt:lpstr>
      <vt:lpstr>Benefícios da computação em Nuvem AWS</vt:lpstr>
      <vt:lpstr>Amazon Web Services (AWS)</vt:lpstr>
      <vt:lpstr>Pilha de serviços da AWS</vt:lpstr>
      <vt:lpstr>Serviços básicos da AWS</vt:lpstr>
      <vt:lpstr>Serviços não gerenciados versus gerenciados</vt:lpstr>
      <vt:lpstr>Serviços de plataforma da AWS </vt:lpstr>
      <vt:lpstr>Cenários de Nuvem</vt:lpstr>
      <vt:lpstr>Modelos de implantação de nuvem</vt:lpstr>
      <vt:lpstr>Exemplo de migração (lift and shift): adoção integral</vt:lpstr>
      <vt:lpstr>Exemplo de migração (lift and shift): modelo híbrido</vt:lpstr>
      <vt:lpstr>Exemplo de microsserviços</vt:lpstr>
      <vt:lpstr>Benefícios da arquitetura de microsserviços</vt:lpstr>
      <vt:lpstr>Melhores práticas</vt:lpstr>
      <vt:lpstr>Melhores práticas (cont.)</vt:lpstr>
      <vt:lpstr>Desacoplamento: computação sem servidor</vt:lpstr>
      <vt:lpstr>Dos microsserviços…</vt:lpstr>
      <vt:lpstr>Para a computação sem servidor</vt:lpstr>
      <vt:lpstr>Evolução da arquitetura</vt:lpstr>
      <vt:lpstr>Visão geral da infraestrutura</vt:lpstr>
      <vt:lpstr>Datacenters da AWS</vt:lpstr>
      <vt:lpstr>Regiões e zonas de disponibilidade </vt:lpstr>
      <vt:lpstr>Infraestrutura global da AWS</vt:lpstr>
      <vt:lpstr>Selecionando uma região da AWS</vt:lpstr>
      <vt:lpstr>Introdução aos serviços básicos da AWS</vt:lpstr>
      <vt:lpstr>Serviços de computação da AWS </vt:lpstr>
      <vt:lpstr>Amazon EC2</vt:lpstr>
      <vt:lpstr>Família de tipos de instância</vt:lpstr>
      <vt:lpstr>Definição de preço do Amazon EC2</vt:lpstr>
      <vt:lpstr>Serviços de computação da AWS</vt:lpstr>
      <vt:lpstr>Elastic Load Balancing</vt:lpstr>
      <vt:lpstr>Exemplo: Verificação de integridade</vt:lpstr>
      <vt:lpstr>Sticky sessions</vt:lpstr>
      <vt:lpstr>Alternativas aos Sticky sessions: cache distribuído</vt:lpstr>
      <vt:lpstr>Alternativas aos Sticky sessions: banco de dados NoSQL</vt:lpstr>
      <vt:lpstr>Serviços de computação da AWS</vt:lpstr>
      <vt:lpstr>Auto Scaling do Amazon EC2</vt:lpstr>
      <vt:lpstr>Auto Scaling do Amazon EC2</vt:lpstr>
      <vt:lpstr>Resumo</vt:lpstr>
      <vt:lpstr>Teste de conhecimento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Chen, Yue</cp:lastModifiedBy>
  <cp:revision>678</cp:revision>
  <cp:lastPrinted>2017-08-03T20:30:13Z</cp:lastPrinted>
  <dcterms:created xsi:type="dcterms:W3CDTF">2017-05-11T23:06:57Z</dcterms:created>
  <dcterms:modified xsi:type="dcterms:W3CDTF">2020-12-07T01:24:09Z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2600ADDC-5AC1-4E60-B537-ED544A7DA5A3</vt:lpwstr>
  </property>
  <property fmtid="{D5CDD505-2E9C-101B-9397-08002B2CF9AE}" pid="3" name="ArticulatePath">
    <vt:lpwstr>T&amp;C_PPT_template_100level_newbrand</vt:lpwstr>
  </property>
  <property fmtid="{D5CDD505-2E9C-101B-9397-08002B2CF9AE}" pid="4" name="ContentTypeId">
    <vt:lpwstr>0x010100D4EC3CBD49A9D74AB59EB8F208DED5D9</vt:lpwstr>
  </property>
</Properties>
</file>