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5.xml" ContentType="application/vnd.openxmlformats-officedocument.presentationml.tags+xml"/>
  <Override PartName="/ppt/notesSlides/notesSlide1.xml" ContentType="application/vnd.openxmlformats-officedocument.presentationml.notesSlide+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notesSlides/notesSlide3.xml" ContentType="application/vnd.openxmlformats-officedocument.presentationml.notesSlide+xml"/>
  <Override PartName="/ppt/tags/tag28.xml" ContentType="application/vnd.openxmlformats-officedocument.presentationml.tags+xml"/>
  <Override PartName="/ppt/notesSlides/notesSlide4.xml" ContentType="application/vnd.openxmlformats-officedocument.presentationml.notesSlide+xml"/>
  <Override PartName="/ppt/tags/tag29.xml" ContentType="application/vnd.openxmlformats-officedocument.presentationml.tags+xml"/>
  <Override PartName="/ppt/notesSlides/notesSlide5.xml" ContentType="application/vnd.openxmlformats-officedocument.presentationml.notesSlide+xml"/>
  <Override PartName="/ppt/tags/tag30.xml" ContentType="application/vnd.openxmlformats-officedocument.presentationml.tags+xml"/>
  <Override PartName="/ppt/notesSlides/notesSlide6.xml" ContentType="application/vnd.openxmlformats-officedocument.presentationml.notesSlide+xml"/>
  <Override PartName="/ppt/tags/tag31.xml" ContentType="application/vnd.openxmlformats-officedocument.presentationml.tags+xml"/>
  <Override PartName="/ppt/notesSlides/notesSlide7.xml" ContentType="application/vnd.openxmlformats-officedocument.presentationml.notesSlide+xml"/>
  <Override PartName="/ppt/tags/tag32.xml" ContentType="application/vnd.openxmlformats-officedocument.presentationml.tags+xml"/>
  <Override PartName="/ppt/notesSlides/notesSlide8.xml" ContentType="application/vnd.openxmlformats-officedocument.presentationml.notesSlide+xml"/>
  <Override PartName="/ppt/tags/tag33.xml" ContentType="application/vnd.openxmlformats-officedocument.presentationml.tags+xml"/>
  <Override PartName="/ppt/notesSlides/notesSlide9.xml" ContentType="application/vnd.openxmlformats-officedocument.presentationml.notesSlide+xml"/>
  <Override PartName="/ppt/tags/tag34.xml" ContentType="application/vnd.openxmlformats-officedocument.presentationml.tags+xml"/>
  <Override PartName="/ppt/notesSlides/notesSlide10.xml" ContentType="application/vnd.openxmlformats-officedocument.presentationml.notesSlide+xml"/>
  <Override PartName="/ppt/tags/tag35.xml" ContentType="application/vnd.openxmlformats-officedocument.presentationml.tags+xml"/>
  <Override PartName="/ppt/notesSlides/notesSlide11.xml" ContentType="application/vnd.openxmlformats-officedocument.presentationml.notesSlide+xml"/>
  <Override PartName="/ppt/tags/tag36.xml" ContentType="application/vnd.openxmlformats-officedocument.presentationml.tags+xml"/>
  <Override PartName="/ppt/notesSlides/notesSlide12.xml" ContentType="application/vnd.openxmlformats-officedocument.presentationml.notesSlide+xml"/>
  <Override PartName="/ppt/tags/tag37.xml" ContentType="application/vnd.openxmlformats-officedocument.presentationml.tags+xml"/>
  <Override PartName="/ppt/notesSlides/notesSlide13.xml" ContentType="application/vnd.openxmlformats-officedocument.presentationml.notesSlide+xml"/>
  <Override PartName="/ppt/tags/tag38.xml" ContentType="application/vnd.openxmlformats-officedocument.presentationml.tags+xml"/>
  <Override PartName="/ppt/notesSlides/notesSlide14.xml" ContentType="application/vnd.openxmlformats-officedocument.presentationml.notesSlide+xml"/>
  <Override PartName="/ppt/tags/tag39.xml" ContentType="application/vnd.openxmlformats-officedocument.presentationml.tags+xml"/>
  <Override PartName="/ppt/notesSlides/notesSlide15.xml" ContentType="application/vnd.openxmlformats-officedocument.presentationml.notesSlide+xml"/>
  <Override PartName="/ppt/tags/tag40.xml" ContentType="application/vnd.openxmlformats-officedocument.presentationml.tags+xml"/>
  <Override PartName="/ppt/notesSlides/notesSlide16.xml" ContentType="application/vnd.openxmlformats-officedocument.presentationml.notesSlide+xml"/>
  <Override PartName="/ppt/tags/tag41.xml" ContentType="application/vnd.openxmlformats-officedocument.presentationml.tags+xml"/>
  <Override PartName="/ppt/notesSlides/notesSlide17.xml" ContentType="application/vnd.openxmlformats-officedocument.presentationml.notesSlide+xml"/>
  <Override PartName="/ppt/tags/tag42.xml" ContentType="application/vnd.openxmlformats-officedocument.presentationml.tags+xml"/>
  <Override PartName="/ppt/notesSlides/notesSlide18.xml" ContentType="application/vnd.openxmlformats-officedocument.presentationml.notesSlide+xml"/>
  <Override PartName="/ppt/tags/tag43.xml" ContentType="application/vnd.openxmlformats-officedocument.presentationml.tags+xml"/>
  <Override PartName="/ppt/notesSlides/notesSlide19.xml" ContentType="application/vnd.openxmlformats-officedocument.presentationml.notesSlide+xml"/>
  <Override PartName="/ppt/tags/tag44.xml" ContentType="application/vnd.openxmlformats-officedocument.presentationml.tags+xml"/>
  <Override PartName="/ppt/notesSlides/notesSlide20.xml" ContentType="application/vnd.openxmlformats-officedocument.presentationml.notesSlide+xml"/>
  <Override PartName="/ppt/tags/tag45.xml" ContentType="application/vnd.openxmlformats-officedocument.presentationml.tags+xml"/>
  <Override PartName="/ppt/notesSlides/notesSlide21.xml" ContentType="application/vnd.openxmlformats-officedocument.presentationml.notesSlide+xml"/>
  <Override PartName="/ppt/tags/tag46.xml" ContentType="application/vnd.openxmlformats-officedocument.presentationml.tags+xml"/>
  <Override PartName="/ppt/notesSlides/notesSlide22.xml" ContentType="application/vnd.openxmlformats-officedocument.presentationml.notesSlide+xml"/>
  <Override PartName="/ppt/tags/tag47.xml" ContentType="application/vnd.openxmlformats-officedocument.presentationml.tags+xml"/>
  <Override PartName="/ppt/notesSlides/notesSlide23.xml" ContentType="application/vnd.openxmlformats-officedocument.presentationml.notesSlide+xml"/>
  <Override PartName="/ppt/tags/tag48.xml" ContentType="application/vnd.openxmlformats-officedocument.presentationml.tags+xml"/>
  <Override PartName="/ppt/notesSlides/notesSlide24.xml" ContentType="application/vnd.openxmlformats-officedocument.presentationml.notesSlide+xml"/>
  <Override PartName="/ppt/tags/tag49.xml" ContentType="application/vnd.openxmlformats-officedocument.presentationml.tags+xml"/>
  <Override PartName="/ppt/notesSlides/notesSlide25.xml" ContentType="application/vnd.openxmlformats-officedocument.presentationml.notesSlide+xml"/>
  <Override PartName="/ppt/tags/tag50.xml" ContentType="application/vnd.openxmlformats-officedocument.presentationml.tags+xml"/>
  <Override PartName="/ppt/notesSlides/notesSlide26.xml" ContentType="application/vnd.openxmlformats-officedocument.presentationml.notesSlide+xml"/>
  <Override PartName="/ppt/tags/tag51.xml" ContentType="application/vnd.openxmlformats-officedocument.presentationml.tags+xml"/>
  <Override PartName="/ppt/notesSlides/notesSlide27.xml" ContentType="application/vnd.openxmlformats-officedocument.presentationml.notesSlide+xml"/>
  <Override PartName="/ppt/tags/tag52.xml" ContentType="application/vnd.openxmlformats-officedocument.presentationml.tags+xml"/>
  <Override PartName="/ppt/notesSlides/notesSlide28.xml" ContentType="application/vnd.openxmlformats-officedocument.presentationml.notesSlide+xml"/>
  <Override PartName="/ppt/tags/tag53.xml" ContentType="application/vnd.openxmlformats-officedocument.presentationml.tags+xml"/>
  <Override PartName="/ppt/notesSlides/notesSlide29.xml" ContentType="application/vnd.openxmlformats-officedocument.presentationml.notesSlide+xml"/>
  <Override PartName="/ppt/tags/tag54.xml" ContentType="application/vnd.openxmlformats-officedocument.presentationml.tags+xml"/>
  <Override PartName="/ppt/notesSlides/notesSlide30.xml" ContentType="application/vnd.openxmlformats-officedocument.presentationml.notesSlide+xml"/>
  <Override PartName="/ppt/tags/tag55.xml" ContentType="application/vnd.openxmlformats-officedocument.presentationml.tags+xml"/>
  <Override PartName="/ppt/notesSlides/notesSlide31.xml" ContentType="application/vnd.openxmlformats-officedocument.presentationml.notesSlide+xml"/>
  <Override PartName="/ppt/tags/tag56.xml" ContentType="application/vnd.openxmlformats-officedocument.presentationml.tags+xml"/>
  <Override PartName="/ppt/notesSlides/notesSlide32.xml" ContentType="application/vnd.openxmlformats-officedocument.presentationml.notesSlide+xml"/>
  <Override PartName="/ppt/tags/tag57.xml" ContentType="application/vnd.openxmlformats-officedocument.presentationml.tags+xml"/>
  <Override PartName="/ppt/notesSlides/notesSlide33.xml" ContentType="application/vnd.openxmlformats-officedocument.presentationml.notesSlide+xml"/>
  <Override PartName="/ppt/tags/tag58.xml" ContentType="application/vnd.openxmlformats-officedocument.presentationml.tags+xml"/>
  <Override PartName="/ppt/notesSlides/notesSlide34.xml" ContentType="application/vnd.openxmlformats-officedocument.presentationml.notesSlide+xml"/>
  <Override PartName="/ppt/tags/tag59.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4"/>
  </p:sldMasterIdLst>
  <p:notesMasterIdLst>
    <p:notesMasterId r:id="rId40"/>
  </p:notesMasterIdLst>
  <p:handoutMasterIdLst>
    <p:handoutMasterId r:id="rId41"/>
  </p:handoutMasterIdLst>
  <p:sldIdLst>
    <p:sldId id="287" r:id="rId5"/>
    <p:sldId id="412" r:id="rId6"/>
    <p:sldId id="454" r:id="rId7"/>
    <p:sldId id="409" r:id="rId8"/>
    <p:sldId id="367" r:id="rId9"/>
    <p:sldId id="455" r:id="rId10"/>
    <p:sldId id="380" r:id="rId11"/>
    <p:sldId id="420" r:id="rId12"/>
    <p:sldId id="459" r:id="rId13"/>
    <p:sldId id="462" r:id="rId14"/>
    <p:sldId id="463" r:id="rId15"/>
    <p:sldId id="354" r:id="rId16"/>
    <p:sldId id="448" r:id="rId17"/>
    <p:sldId id="355" r:id="rId18"/>
    <p:sldId id="307" r:id="rId19"/>
    <p:sldId id="447" r:id="rId20"/>
    <p:sldId id="310" r:id="rId21"/>
    <p:sldId id="449" r:id="rId22"/>
    <p:sldId id="453" r:id="rId23"/>
    <p:sldId id="464" r:id="rId24"/>
    <p:sldId id="317" r:id="rId25"/>
    <p:sldId id="441" r:id="rId26"/>
    <p:sldId id="456" r:id="rId27"/>
    <p:sldId id="425" r:id="rId28"/>
    <p:sldId id="427" r:id="rId29"/>
    <p:sldId id="428" r:id="rId30"/>
    <p:sldId id="429" r:id="rId31"/>
    <p:sldId id="451" r:id="rId32"/>
    <p:sldId id="433" r:id="rId33"/>
    <p:sldId id="461" r:id="rId34"/>
    <p:sldId id="431" r:id="rId35"/>
    <p:sldId id="438" r:id="rId36"/>
    <p:sldId id="457" r:id="rId37"/>
    <p:sldId id="445" r:id="rId38"/>
    <p:sldId id="260" r:id="rId39"/>
  </p:sldIdLst>
  <p:sldSz cx="12192000" cy="6858000"/>
  <p:notesSz cx="6858000" cy="9144000"/>
  <p:custDataLst>
    <p:tags r:id="rId42"/>
  </p:custDataLst>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7" clrIdx="0"/>
  <p:cmAuthor id="2" name="Adrienne Barrios" initials="AB" lastIdx="10" clrIdx="1">
    <p:extLst>
      <p:ext uri="{19B8F6BF-5375-455C-9EA6-DF929625EA0E}">
        <p15:presenceInfo xmlns:p15="http://schemas.microsoft.com/office/powerpoint/2012/main" userId="d2c66432c5bb4c37" providerId="Windows Live"/>
      </p:ext>
    </p:extLst>
  </p:cmAuthor>
  <p:cmAuthor id="3" name="Barefoot, Rob" initials="BR" lastIdx="68" clrIdx="2">
    <p:extLst>
      <p:ext uri="{19B8F6BF-5375-455C-9EA6-DF929625EA0E}">
        <p15:presenceInfo xmlns:p15="http://schemas.microsoft.com/office/powerpoint/2012/main" userId="S-1-5-21-1407069837-2091007605-538272213-30202807" providerId="AD"/>
      </p:ext>
    </p:extLst>
  </p:cmAuthor>
  <p:cmAuthor id="4" name="Barrera, Roland" initials="BR" lastIdx="54" clrIdx="3">
    <p:extLst>
      <p:ext uri="{19B8F6BF-5375-455C-9EA6-DF929625EA0E}">
        <p15:presenceInfo xmlns:p15="http://schemas.microsoft.com/office/powerpoint/2012/main" userId="S-1-5-21-1407069837-2091007605-538272213-31620256" providerId="AD"/>
      </p:ext>
    </p:extLst>
  </p:cmAuthor>
  <p:cmAuthor id="5" name="Biunno, Anna" initials="BA" lastIdx="3" clrIdx="4">
    <p:extLst>
      <p:ext uri="{19B8F6BF-5375-455C-9EA6-DF929625EA0E}">
        <p15:presenceInfo xmlns:p15="http://schemas.microsoft.com/office/powerpoint/2012/main" userId="S-1-5-21-1407069837-2091007605-538272213-281271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88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3529" autoAdjust="0"/>
    <p:restoredTop sz="94674" autoAdjust="0"/>
  </p:normalViewPr>
  <p:slideViewPr>
    <p:cSldViewPr snapToGrid="0" snapToObjects="1">
      <p:cViewPr varScale="1">
        <p:scale>
          <a:sx n="69" d="100"/>
          <a:sy n="69" d="100"/>
        </p:scale>
        <p:origin x="620" y="44"/>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Lst>
  </p:outlineViewPr>
  <p:notesTextViewPr>
    <p:cViewPr>
      <p:scale>
        <a:sx n="3" d="2"/>
        <a:sy n="3" d="2"/>
      </p:scale>
      <p:origin x="0" y="0"/>
    </p:cViewPr>
  </p:notesTextViewPr>
  <p:sorterViewPr>
    <p:cViewPr>
      <p:scale>
        <a:sx n="100" d="100"/>
        <a:sy n="100" d="100"/>
      </p:scale>
      <p:origin x="0" y="-9786"/>
    </p:cViewPr>
  </p:sorterViewPr>
  <p:notesViewPr>
    <p:cSldViewPr snapToGrid="0" snapToObjects="1">
      <p:cViewPr varScale="1">
        <p:scale>
          <a:sx n="52" d="100"/>
          <a:sy n="52" d="100"/>
        </p:scale>
        <p:origin x="268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21.xml"/><Relationship Id="rId34" Type="http://schemas.openxmlformats.org/officeDocument/2006/relationships/slide" Target="slides/slide34.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10/1/2020</a:t>
            </a:r>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298FB97-EEE8-A641-B9BA-ACE8418557CD}" type="slidenum">
              <a:rPr lang="en-US" smtClean="0"/>
              <a:t>‹#›</a:t>
            </a:fld>
            <a:endParaRPr lang="en-US" dirty="0"/>
          </a:p>
        </p:txBody>
      </p:sp>
    </p:spTree>
    <p:extLst>
      <p:ext uri="{BB962C8B-B14F-4D97-AF65-F5344CB8AC3E}">
        <p14:creationId xmlns:p14="http://schemas.microsoft.com/office/powerpoint/2010/main" val="148526969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10/1/2020</a:t>
            </a:r>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092397-0699-5249-96BB-FDA4CA85BF35}" type="slidenum">
              <a:rPr lang="en-US" smtClean="0"/>
              <a:t>‹#›</a:t>
            </a:fld>
            <a:endParaRPr lang="en-US" dirty="0"/>
          </a:p>
        </p:txBody>
      </p:sp>
    </p:spTree>
    <p:extLst>
      <p:ext uri="{BB962C8B-B14F-4D97-AF65-F5344CB8AC3E}">
        <p14:creationId xmlns:p14="http://schemas.microsoft.com/office/powerpoint/2010/main" val="3569642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docs.aws.amazon.com/general/latest/gr/aws-arns-and-namespaces.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docs.aws.amazon.com/IAM/latest/UserGuide/Using_SpecificProducts.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docs.aws.amazon.com/IAM/latest/UserGuide/AccessPolicyLanguage_EvaluationLogic.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docs.aws.amazon.com/IAM/latest/UserGuide/console.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docs.aws.amazon.com/cli/latest/userguide/cli-chap-welcome.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docs.aws.amazon.com/general/latest/gr/signing_aws_api_requests.html"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docs.aws.amazon.com/IAM/latest/UserGuide/reference_aws-services-that-work-with-iam.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54113"/>
            <a:ext cx="5486400" cy="3086100"/>
          </a:xfrm>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1946593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3" y="4560570"/>
            <a:ext cx="5440678" cy="3891452"/>
          </a:xfrm>
        </p:spPr>
        <p:txBody>
          <a:bodyPr rtlCol="0"/>
          <a:lstStyle/>
          <a:p>
            <a:pPr rtl="0">
              <a:spcBef>
                <a:spcPts val="600"/>
              </a:spcBef>
            </a:pPr>
            <a:r>
              <a:rPr lang="pt-br" b="1" dirty="0"/>
              <a:t>Exemplo </a:t>
            </a:r>
          </a:p>
          <a:p>
            <a:pPr rtl="0">
              <a:spcBef>
                <a:spcPts val="600"/>
              </a:spcBef>
            </a:pPr>
            <a:r>
              <a:rPr lang="pt-br" dirty="0"/>
              <a:t>Maria inicia sua própria empresa e decide usar a AWS para sua infraestrutura baseada na nuvem. </a:t>
            </a:r>
          </a:p>
          <a:p>
            <a:pPr marL="228600" indent="-228600" rtl="0">
              <a:spcBef>
                <a:spcPts val="600"/>
              </a:spcBef>
              <a:buFont typeface="+mj-lt"/>
              <a:buAutoNum type="arabicPeriod"/>
            </a:pPr>
            <a:r>
              <a:rPr lang="pt-br" dirty="0"/>
              <a:t>Ela abre uma conta da AWS. Essas são </a:t>
            </a:r>
            <a:r>
              <a:rPr lang="pt-br" dirty="0">
                <a:solidFill>
                  <a:srgbClr val="000000"/>
                </a:solidFill>
              </a:rPr>
              <a:t>as credenciais da conta raiz AWS de sua empresa</a:t>
            </a:r>
            <a:r>
              <a:rPr lang="pt-br" dirty="0"/>
              <a:t> e não devem ser usadas para administração cotidiana.</a:t>
            </a:r>
          </a:p>
          <a:p>
            <a:pPr marL="228600" indent="-228600" rtl="0">
              <a:spcBef>
                <a:spcPts val="600"/>
              </a:spcBef>
              <a:buFont typeface="+mj-lt"/>
              <a:buAutoNum type="arabicPeriod"/>
            </a:pPr>
            <a:r>
              <a:rPr lang="pt-br" dirty="0"/>
              <a:t>Maria cria um usuário do IAM para ela mesma usar como início de sessão principal.</a:t>
            </a:r>
          </a:p>
          <a:p>
            <a:pPr marL="228600" indent="-228600" rtl="0">
              <a:spcBef>
                <a:spcPts val="600"/>
              </a:spcBef>
              <a:buFont typeface="+mj-lt"/>
              <a:buAutoNum type="arabicPeriod"/>
            </a:pPr>
            <a:r>
              <a:rPr lang="pt-br" dirty="0"/>
              <a:t>Ela aplica um conjunto de permissões</a:t>
            </a:r>
            <a:r>
              <a:rPr lang="pt-br" dirty="0">
                <a:solidFill>
                  <a:srgbClr val="000000"/>
                </a:solidFill>
              </a:rPr>
              <a:t> básicas</a:t>
            </a:r>
            <a:r>
              <a:rPr lang="pt-br" dirty="0"/>
              <a:t> ao usuário do IAM. Para oferecer o nível mais refinado de controle de acesso, ela concede a esse usuário do IAM acesso somente leitura a todos os serviços da AWS. A AWS oferece </a:t>
            </a:r>
            <a:r>
              <a:rPr lang="pt-br" dirty="0">
                <a:solidFill>
                  <a:srgbClr val="000000"/>
                </a:solidFill>
              </a:rPr>
              <a:t>políticas gerenciadas</a:t>
            </a:r>
            <a:r>
              <a:rPr lang="pt-br" dirty="0"/>
              <a:t>, que incluem acesso somente leitura e total, além de outras configurações básicas de permissão. Os usuários com permissões apropriadas do IAM (e </a:t>
            </a:r>
            <a:r>
              <a:rPr lang="pt-br" dirty="0">
                <a:solidFill>
                  <a:srgbClr val="000000"/>
                </a:solidFill>
              </a:rPr>
              <a:t>credenciais de conta da AWS</a:t>
            </a:r>
            <a:r>
              <a:rPr lang="pt-br" dirty="0"/>
              <a:t>) usam essas políticas, as modificam ou até mesmo criam suas próprias.</a:t>
            </a:r>
          </a:p>
          <a:p>
            <a:pPr marL="228600" indent="-228600" rtl="0">
              <a:spcBef>
                <a:spcPts val="600"/>
              </a:spcBef>
              <a:buFont typeface="+mj-lt"/>
              <a:buAutoNum type="arabicPeriod"/>
            </a:pPr>
            <a:r>
              <a:rPr lang="pt-br" dirty="0"/>
              <a:t>Com suas </a:t>
            </a:r>
            <a:r>
              <a:rPr lang="pt-br" dirty="0">
                <a:solidFill>
                  <a:srgbClr val="000000"/>
                </a:solidFill>
              </a:rPr>
              <a:t>credenciais de conta da AWS</a:t>
            </a:r>
            <a:r>
              <a:rPr lang="pt-br" dirty="0"/>
              <a:t>, ela cria um grupo do IAM</a:t>
            </a:r>
            <a:r>
              <a:rPr lang="pt-br" dirty="0">
                <a:solidFill>
                  <a:srgbClr val="000000"/>
                </a:solidFill>
              </a:rPr>
              <a:t>apenas</a:t>
            </a:r>
            <a:r>
              <a:rPr lang="pt-br" dirty="0"/>
              <a:t> para administradores.</a:t>
            </a:r>
          </a:p>
          <a:p>
            <a:pPr marL="228600" indent="-228600" rtl="0">
              <a:spcBef>
                <a:spcPts val="600"/>
              </a:spcBef>
              <a:buFont typeface="+mj-lt"/>
              <a:buAutoNum type="arabicPeriod"/>
            </a:pPr>
            <a:r>
              <a:rPr lang="pt-br" dirty="0"/>
              <a:t>Ela aplica uma política específica que concede a esse grupo do IAM acesso administrativo aos serviços da AWS.</a:t>
            </a:r>
          </a:p>
          <a:p>
            <a:pPr marL="228600" indent="-228600" rtl="0">
              <a:spcBef>
                <a:spcPts val="600"/>
              </a:spcBef>
              <a:buFont typeface="+mj-lt"/>
              <a:buAutoNum type="arabicPeriod"/>
            </a:pPr>
            <a:r>
              <a:rPr lang="pt-br" dirty="0">
                <a:solidFill>
                  <a:srgbClr val="000000"/>
                </a:solidFill>
              </a:rPr>
              <a:t>Ela</a:t>
            </a:r>
            <a:r>
              <a:rPr lang="pt-br" dirty="0"/>
              <a:t> adiciona sua conta de usuário do IAM a esse grupo, o que concede ao usuário do IAM </a:t>
            </a:r>
            <a:r>
              <a:rPr lang="pt-br" dirty="0">
                <a:solidFill>
                  <a:srgbClr val="000000"/>
                </a:solidFill>
              </a:rPr>
              <a:t>as permissões</a:t>
            </a:r>
            <a:r>
              <a:rPr lang="pt-br" dirty="0"/>
              <a:t> do grupo. As permissões persistem enquanto o usuário do IAM for mantido nesse </a:t>
            </a:r>
            <a:r>
              <a:rPr lang="pt-br" dirty="0">
                <a:solidFill>
                  <a:srgbClr val="000000"/>
                </a:solidFill>
              </a:rPr>
              <a:t>grupo</a:t>
            </a:r>
            <a:r>
              <a:rPr lang="pt-br" dirty="0"/>
              <a:t>.</a:t>
            </a:r>
          </a:p>
          <a:p>
            <a:pPr marL="228600" indent="-228600" rtl="0">
              <a:spcBef>
                <a:spcPts val="600"/>
              </a:spcBef>
              <a:buFont typeface="+mj-lt"/>
              <a:buAutoNum type="arabicPeriod"/>
            </a:pPr>
            <a:r>
              <a:rPr lang="pt-br" dirty="0"/>
              <a:t>Ela contrata outro </a:t>
            </a:r>
            <a:r>
              <a:rPr lang="pt-br" dirty="0">
                <a:solidFill>
                  <a:srgbClr val="000000"/>
                </a:solidFill>
              </a:rPr>
              <a:t>administrador</a:t>
            </a:r>
            <a:r>
              <a:rPr lang="pt-br" dirty="0"/>
              <a:t>, Joe, e oferece a ele uma conta de usuário do IAM com acesso somente leitura. </a:t>
            </a:r>
            <a:r>
              <a:rPr lang="pt-br" dirty="0">
                <a:solidFill>
                  <a:srgbClr val="000000"/>
                </a:solidFill>
              </a:rPr>
              <a:t>Ela</a:t>
            </a:r>
            <a:r>
              <a:rPr lang="pt-br" dirty="0"/>
              <a:t> quer administrar as políticas de grupo sozinha porque está preocupada que Joe sendo novo possa cometer um erro. Joe pode conceder muitas </a:t>
            </a:r>
            <a:r>
              <a:rPr lang="pt-br" dirty="0">
                <a:solidFill>
                  <a:srgbClr val="000000"/>
                </a:solidFill>
              </a:rPr>
              <a:t>permissões</a:t>
            </a:r>
            <a:r>
              <a:rPr lang="pt-br" dirty="0"/>
              <a:t> aos usuários errados por </a:t>
            </a:r>
            <a:r>
              <a:rPr lang="pt-br" dirty="0">
                <a:solidFill>
                  <a:srgbClr val="000000"/>
                </a:solidFill>
              </a:rPr>
              <a:t>acidente</a:t>
            </a:r>
            <a:r>
              <a:rPr lang="pt-br" dirty="0"/>
              <a:t>. Portanto, em sua política de usuário do IAM, ela nega explicitamente</a:t>
            </a:r>
            <a:r>
              <a:rPr lang="en-us" i="1" dirty="0"/>
              <a:t> </a:t>
            </a:r>
            <a:r>
              <a:rPr lang="en-us" dirty="0"/>
              <a:t>o </a:t>
            </a:r>
            <a:r>
              <a:rPr lang="en-us" dirty="0" err="1"/>
              <a:t>acesso</a:t>
            </a:r>
            <a:r>
              <a:rPr lang="en-us" dirty="0"/>
              <a:t> à </a:t>
            </a:r>
            <a:r>
              <a:rPr lang="en-us" dirty="0" err="1"/>
              <a:t>criação</a:t>
            </a:r>
            <a:r>
              <a:rPr lang="en-us" dirty="0"/>
              <a:t> de </a:t>
            </a:r>
            <a:r>
              <a:rPr lang="en-us" dirty="0" err="1"/>
              <a:t>grupos</a:t>
            </a:r>
            <a:r>
              <a:rPr lang="en-us" dirty="0"/>
              <a:t> do IAM e à </a:t>
            </a:r>
            <a:r>
              <a:rPr lang="en-us" dirty="0" err="1"/>
              <a:t>associação</a:t>
            </a:r>
            <a:r>
              <a:rPr lang="en-us" dirty="0"/>
              <a:t> de </a:t>
            </a:r>
            <a:r>
              <a:rPr lang="en-us" dirty="0" err="1"/>
              <a:t>políticas</a:t>
            </a:r>
            <a:r>
              <a:rPr lang="en-us" dirty="0"/>
              <a:t> a </a:t>
            </a:r>
            <a:r>
              <a:rPr lang="en-us" dirty="0" err="1"/>
              <a:t>eles</a:t>
            </a:r>
            <a:r>
              <a:rPr lang="en-us" dirty="0"/>
              <a:t>. </a:t>
            </a:r>
            <a:r>
              <a:rPr lang="en-us" dirty="0" err="1"/>
              <a:t>Tecnicamente</a:t>
            </a:r>
            <a:r>
              <a:rPr lang="en-us" dirty="0"/>
              <a:t>, </a:t>
            </a:r>
            <a:r>
              <a:rPr lang="en-us" dirty="0" err="1"/>
              <a:t>ele</a:t>
            </a:r>
            <a:r>
              <a:rPr lang="en-us" dirty="0"/>
              <a:t> </a:t>
            </a:r>
            <a:r>
              <a:rPr lang="en-us" dirty="0" err="1"/>
              <a:t>ainda</a:t>
            </a:r>
            <a:r>
              <a:rPr lang="en-us" dirty="0"/>
              <a:t> </a:t>
            </a:r>
            <a:r>
              <a:rPr lang="en-us" dirty="0" err="1"/>
              <a:t>não</a:t>
            </a:r>
            <a:r>
              <a:rPr lang="en-us" dirty="0"/>
              <a:t> tem </a:t>
            </a:r>
            <a:r>
              <a:rPr lang="en-us" dirty="0" err="1"/>
              <a:t>acesso</a:t>
            </a:r>
            <a:r>
              <a:rPr lang="en-us" dirty="0"/>
              <a:t> a </a:t>
            </a:r>
            <a:r>
              <a:rPr lang="en-us" dirty="0" err="1"/>
              <a:t>permissões</a:t>
            </a:r>
            <a:r>
              <a:rPr lang="en-us" dirty="0"/>
              <a:t> </a:t>
            </a:r>
            <a:r>
              <a:rPr lang="en-us" dirty="0" err="1"/>
              <a:t>administrativas</a:t>
            </a:r>
            <a:r>
              <a:rPr lang="en-us" dirty="0"/>
              <a:t>. (</a:t>
            </a:r>
            <a:r>
              <a:rPr lang="en-us" dirty="0" err="1"/>
              <a:t>Isso</a:t>
            </a:r>
            <a:r>
              <a:rPr lang="en-us" dirty="0"/>
              <a:t> se </a:t>
            </a:r>
            <a:r>
              <a:rPr lang="en-us" dirty="0" err="1"/>
              <a:t>tornará</a:t>
            </a:r>
            <a:r>
              <a:rPr lang="en-us" dirty="0"/>
              <a:t> </a:t>
            </a:r>
            <a:r>
              <a:rPr lang="en-us" dirty="0" err="1"/>
              <a:t>relevante</a:t>
            </a:r>
            <a:r>
              <a:rPr lang="en-us" dirty="0"/>
              <a:t> </a:t>
            </a:r>
            <a:r>
              <a:rPr lang="en-us" dirty="0" err="1"/>
              <a:t>após</a:t>
            </a:r>
            <a:r>
              <a:rPr lang="en-us" dirty="0"/>
              <a:t> a </a:t>
            </a:r>
            <a:r>
              <a:rPr lang="en-us" dirty="0" err="1"/>
              <a:t>próxima</a:t>
            </a:r>
            <a:r>
              <a:rPr lang="en-us" dirty="0"/>
              <a:t> </a:t>
            </a:r>
            <a:r>
              <a:rPr lang="en-us" dirty="0" err="1"/>
              <a:t>etapa</a:t>
            </a:r>
            <a:r>
              <a:rPr lang="en-us" dirty="0"/>
              <a:t>.)</a:t>
            </a:r>
          </a:p>
          <a:p>
            <a:pPr marL="228600" indent="-228600" rtl="0">
              <a:spcBef>
                <a:spcPts val="600"/>
              </a:spcBef>
              <a:buFont typeface="+mj-lt"/>
              <a:buAutoNum type="arabicPeriod"/>
            </a:pPr>
            <a:r>
              <a:rPr lang="pt-br" dirty="0"/>
              <a:t>Maria adiciona Joe ao grupo </a:t>
            </a:r>
            <a:r>
              <a:rPr lang="pt-br" dirty="0">
                <a:solidFill>
                  <a:srgbClr val="000000"/>
                </a:solidFill>
              </a:rPr>
              <a:t>Administradores</a:t>
            </a:r>
            <a:r>
              <a:rPr lang="pt-br" dirty="0"/>
              <a:t>. </a:t>
            </a:r>
            <a:r>
              <a:rPr lang="pt-br" dirty="0">
                <a:solidFill>
                  <a:srgbClr val="000000"/>
                </a:solidFill>
              </a:rPr>
              <a:t>Isso</a:t>
            </a:r>
            <a:r>
              <a:rPr lang="pt-br" dirty="0"/>
              <a:t> concede ao Joe todas as mesmas permissões administrativas que Maria. No entanto, como sua política de usuário do IAM inclui uma negação explícita de permissões de grupo do IAM, essa parte de sua política de grupo é substituída. Ele também tem essas </a:t>
            </a:r>
            <a:r>
              <a:rPr lang="pt-br" dirty="0">
                <a:solidFill>
                  <a:srgbClr val="000000"/>
                </a:solidFill>
              </a:rPr>
              <a:t>permissões</a:t>
            </a:r>
            <a:r>
              <a:rPr lang="pt-br" dirty="0"/>
              <a:t> especificadas negadas.</a:t>
            </a:r>
          </a:p>
          <a:p>
            <a:pPr marL="228600" indent="-228600" rtl="0">
              <a:spcBef>
                <a:spcPts val="600"/>
              </a:spcBef>
              <a:buFont typeface="+mj-lt"/>
              <a:buAutoNum type="arabicPeriod"/>
            </a:pPr>
            <a:r>
              <a:rPr lang="pt-br" dirty="0"/>
              <a:t>Maria cria um novo grupo do IAM para os analistas da empresa. Ela define as permissões concedidas por este grupo. Essas permissões são menos privilegiadas do que o grupo de administradores, porque os analistas não precisam dessas permissões para fazer seu trabalho.</a:t>
            </a:r>
          </a:p>
          <a:p>
            <a:pPr marL="228600" indent="-228600" rtl="0">
              <a:spcBef>
                <a:spcPts val="600"/>
              </a:spcBef>
              <a:buFont typeface="+mj-lt"/>
              <a:buAutoNum type="arabicPeriod"/>
            </a:pPr>
            <a:r>
              <a:rPr lang="pt-br" dirty="0"/>
              <a:t>Joe cria os usuários do IAM para os analistas, concede a eles todas as suas próprias políticas de usuário e, em seguida, coloca esses usuários no grupo do IAM de analistas. Embora ele não possa criar grupos do IAM ou gerenciar suas políticas, ele ainda tem permissões (de sua política de grupo </a:t>
            </a:r>
            <a:r>
              <a:rPr lang="pt-br" dirty="0">
                <a:solidFill>
                  <a:srgbClr val="000000"/>
                </a:solidFill>
              </a:rPr>
              <a:t>Administradores</a:t>
            </a:r>
            <a:r>
              <a:rPr lang="pt-br" dirty="0"/>
              <a:t>) para adicionar e remover usuários de grupos do IAM.</a:t>
            </a:r>
          </a:p>
          <a:p>
            <a:pPr marL="228600" indent="-228600" rtl="0">
              <a:spcBef>
                <a:spcPts val="600"/>
              </a:spcBef>
              <a:buFont typeface="+mj-lt"/>
              <a:buAutoNum type="arabicPeriod"/>
            </a:pPr>
            <a:r>
              <a:rPr lang="pt-br" dirty="0"/>
              <a:t>Maria e Joe repetem esse processo para o grupo Desenvolvedores do IAM.</a:t>
            </a:r>
          </a:p>
          <a:p>
            <a:pPr marL="228600" indent="-228600" rtl="0">
              <a:spcBef>
                <a:spcPts val="600"/>
              </a:spcBef>
              <a:buFont typeface="+mj-lt"/>
              <a:buAutoNum type="arabicPeriod"/>
            </a:pPr>
            <a:r>
              <a:rPr lang="pt-br" dirty="0"/>
              <a:t>Maria decide adicionar acesso refinado aos seus controles de acesso. Ela cria funções do IAM para conceder permissões específicas a usuários específicos:</a:t>
            </a:r>
          </a:p>
          <a:p>
            <a:pPr marL="685800" lvl="1" indent="-228600" rtl="0">
              <a:spcBef>
                <a:spcPts val="600"/>
              </a:spcBef>
              <a:buFont typeface="+mj-lt"/>
              <a:buAutoNum type="alphaLcPeriod"/>
            </a:pPr>
            <a:r>
              <a:rPr lang="pt-br" dirty="0"/>
              <a:t>Ela cria a função "EMR1", que concede </a:t>
            </a:r>
            <a:r>
              <a:rPr lang="pt-br" dirty="0">
                <a:solidFill>
                  <a:srgbClr val="000000"/>
                </a:solidFill>
              </a:rPr>
              <a:t>permissões</a:t>
            </a:r>
            <a:r>
              <a:rPr lang="pt-br" dirty="0"/>
              <a:t> complementares para analistas trabalhando em um projeto específico.  Depois que o projeto for concluído, ela poderá remover essa função.</a:t>
            </a:r>
          </a:p>
          <a:p>
            <a:pPr marL="685800" lvl="1" indent="-228600" rtl="0">
              <a:spcBef>
                <a:spcPts val="600"/>
              </a:spcBef>
              <a:buFont typeface="+mj-lt"/>
              <a:buAutoNum type="alphaLcPeriod"/>
            </a:pPr>
            <a:r>
              <a:rPr lang="pt-br" dirty="0">
                <a:solidFill>
                  <a:srgbClr val="000000"/>
                </a:solidFill>
              </a:rPr>
              <a:t>Ela</a:t>
            </a:r>
            <a:r>
              <a:rPr lang="pt-br" dirty="0"/>
              <a:t> também cria a função “DevApp1". Ela usa essa função para conceder um conjunto mais restritivo de políticas a alguns funcionários temporários que foram contratados para trabalhar em uma </a:t>
            </a:r>
            <a:r>
              <a:rPr lang="pt-br" dirty="0">
                <a:solidFill>
                  <a:srgbClr val="000000"/>
                </a:solidFill>
              </a:rPr>
              <a:t>aplicação</a:t>
            </a:r>
            <a:r>
              <a:rPr lang="pt-br" dirty="0"/>
              <a:t> específica. Dessa forma, os desenvolvedores temporários não recebem o mesmo nível amplo de acesso </a:t>
            </a:r>
            <a:r>
              <a:rPr lang="pt-br" dirty="0">
                <a:solidFill>
                  <a:srgbClr val="000000"/>
                </a:solidFill>
              </a:rPr>
              <a:t>que a equipe permanente no grupo Desenvolvedores IAM</a:t>
            </a:r>
            <a:r>
              <a:rPr lang="pt-br" dirty="0"/>
              <a:t>.</a:t>
            </a:r>
          </a:p>
          <a:p>
            <a:pPr rtl="0">
              <a:spcBef>
                <a:spcPts val="600"/>
              </a:spcBef>
            </a:pPr>
            <a:r>
              <a:rPr lang="pt-br" b="1" dirty="0"/>
              <a:t>Observação:</a:t>
            </a:r>
            <a:r>
              <a:rPr lang="pt-br" dirty="0"/>
              <a:t> </a:t>
            </a:r>
            <a:r>
              <a:rPr lang="pt-br" i="1" dirty="0"/>
              <a:t>usuário</a:t>
            </a:r>
            <a:r>
              <a:rPr lang="pt-br" dirty="0"/>
              <a:t> não significa necessariamente uma pessoa; ele especifica o acesso que o usuário pode ter. No entanto, como melhor prática, deve-se associar cada conta a um usuário específico para se prestar contas.  Por exemplo, você quer ser capaz de rastrear quem executou 20 instâncias em 16 de outubro de 2015, por meio dos logs.</a:t>
            </a:r>
          </a:p>
          <a:p>
            <a:pPr rtl="0">
              <a:spcBef>
                <a:spcPts val="600"/>
              </a:spcBef>
            </a:pPr>
            <a:endParaRPr lang="en-US" dirty="0"/>
          </a:p>
          <a:p>
            <a:pPr rtl="0">
              <a:spcBef>
                <a:spcPts val="600"/>
              </a:spcBef>
            </a:pPr>
            <a:endParaRPr lang="en-US" sz="1200" kern="1200" dirty="0">
              <a:solidFill>
                <a:schemeClr val="tx1"/>
              </a:solidFill>
              <a:effectLst/>
            </a:endParaRPr>
          </a:p>
        </p:txBody>
      </p:sp>
    </p:spTree>
    <p:extLst>
      <p:ext uri="{BB962C8B-B14F-4D97-AF65-F5344CB8AC3E}">
        <p14:creationId xmlns:p14="http://schemas.microsoft.com/office/powerpoint/2010/main" val="1314839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3" y="4560570"/>
            <a:ext cx="5440678" cy="3940879"/>
          </a:xfrm>
        </p:spPr>
        <p:txBody>
          <a:bodyPr rtlCol="0"/>
          <a:lstStyle/>
          <a:p>
            <a:pPr rtl="0">
              <a:spcBef>
                <a:spcPts val="600"/>
              </a:spcBef>
            </a:pPr>
            <a:r>
              <a:rPr lang="pt-br" b="1" dirty="0"/>
              <a:t>Exemplo </a:t>
            </a:r>
          </a:p>
          <a:p>
            <a:pPr rtl="0">
              <a:spcBef>
                <a:spcPts val="600"/>
              </a:spcBef>
            </a:pPr>
            <a:r>
              <a:rPr lang="pt-br" dirty="0"/>
              <a:t>Maria inicia sua própria empresa e decide usar a AWS para sua infraestrutura baseada na nuvem. </a:t>
            </a:r>
          </a:p>
          <a:p>
            <a:pPr marL="228600" indent="-228600" rtl="0">
              <a:spcBef>
                <a:spcPts val="600"/>
              </a:spcBef>
              <a:buFont typeface="+mj-lt"/>
              <a:buAutoNum type="arabicPeriod"/>
            </a:pPr>
            <a:r>
              <a:rPr lang="pt-br" dirty="0"/>
              <a:t>Ela abre uma conta da AWS. Essas são </a:t>
            </a:r>
            <a:r>
              <a:rPr lang="pt-br" dirty="0">
                <a:solidFill>
                  <a:srgbClr val="000000"/>
                </a:solidFill>
              </a:rPr>
              <a:t>as credenciais da conta raiz AWS de sua empresa</a:t>
            </a:r>
            <a:r>
              <a:rPr lang="pt-br" dirty="0"/>
              <a:t> e não devem ser usadas para administração cotidiana.</a:t>
            </a:r>
          </a:p>
          <a:p>
            <a:pPr marL="228600" indent="-228600" rtl="0">
              <a:spcBef>
                <a:spcPts val="600"/>
              </a:spcBef>
              <a:buFont typeface="+mj-lt"/>
              <a:buAutoNum type="arabicPeriod"/>
            </a:pPr>
            <a:r>
              <a:rPr lang="pt-br" dirty="0"/>
              <a:t>Maria cria um usuário do IAM para ela mesma usar como início de sessão principal.</a:t>
            </a:r>
          </a:p>
          <a:p>
            <a:pPr marL="228600" indent="-228600" rtl="0">
              <a:spcBef>
                <a:spcPts val="600"/>
              </a:spcBef>
              <a:buFont typeface="+mj-lt"/>
              <a:buAutoNum type="arabicPeriod"/>
            </a:pPr>
            <a:r>
              <a:rPr lang="pt-br" dirty="0"/>
              <a:t>Ela aplica um conjunto de permissões</a:t>
            </a:r>
            <a:r>
              <a:rPr lang="pt-br" dirty="0">
                <a:solidFill>
                  <a:srgbClr val="000000"/>
                </a:solidFill>
              </a:rPr>
              <a:t> básicas</a:t>
            </a:r>
            <a:r>
              <a:rPr lang="pt-br" dirty="0"/>
              <a:t> ao usuário do IAM. Para oferecer o nível mais refinado de controle de acesso, ela concede a esse usuário do IAM acesso somente leitura a todos os serviços da AWS. A AWS oferece </a:t>
            </a:r>
            <a:r>
              <a:rPr lang="pt-br" dirty="0">
                <a:solidFill>
                  <a:srgbClr val="000000"/>
                </a:solidFill>
              </a:rPr>
              <a:t>políticas gerenciadas</a:t>
            </a:r>
            <a:r>
              <a:rPr lang="pt-br" dirty="0"/>
              <a:t>, que incluem acesso somente leitura e total, além de outras configurações básicas de permissão. Os usuários com permissões apropriadas do IAM (e </a:t>
            </a:r>
            <a:r>
              <a:rPr lang="pt-br" dirty="0">
                <a:solidFill>
                  <a:srgbClr val="000000"/>
                </a:solidFill>
              </a:rPr>
              <a:t>credenciais de conta da AWS</a:t>
            </a:r>
            <a:r>
              <a:rPr lang="pt-br" dirty="0"/>
              <a:t>) usam essas políticas, as modificam ou até mesmo criam suas próprias.</a:t>
            </a:r>
          </a:p>
          <a:p>
            <a:pPr marL="228600" indent="-228600" rtl="0">
              <a:spcBef>
                <a:spcPts val="600"/>
              </a:spcBef>
              <a:buFont typeface="+mj-lt"/>
              <a:buAutoNum type="arabicPeriod"/>
            </a:pPr>
            <a:r>
              <a:rPr lang="pt-br" dirty="0"/>
              <a:t>Com suas </a:t>
            </a:r>
            <a:r>
              <a:rPr lang="pt-br" dirty="0">
                <a:solidFill>
                  <a:srgbClr val="000000"/>
                </a:solidFill>
              </a:rPr>
              <a:t>credenciais de conta da AWS</a:t>
            </a:r>
            <a:r>
              <a:rPr lang="pt-br" dirty="0"/>
              <a:t>, ela cria um grupo do IAM</a:t>
            </a:r>
            <a:r>
              <a:rPr lang="pt-br" dirty="0">
                <a:solidFill>
                  <a:srgbClr val="000000"/>
                </a:solidFill>
              </a:rPr>
              <a:t>apenas</a:t>
            </a:r>
            <a:r>
              <a:rPr lang="pt-br" dirty="0"/>
              <a:t> para administradores.</a:t>
            </a:r>
          </a:p>
          <a:p>
            <a:pPr marL="228600" indent="-228600" rtl="0">
              <a:spcBef>
                <a:spcPts val="600"/>
              </a:spcBef>
              <a:buFont typeface="+mj-lt"/>
              <a:buAutoNum type="arabicPeriod"/>
            </a:pPr>
            <a:r>
              <a:rPr lang="pt-br" dirty="0"/>
              <a:t>Ela aplica uma política específica que concede a esse grupo do IAM acesso administrativo aos serviços da AWS.</a:t>
            </a:r>
          </a:p>
          <a:p>
            <a:pPr marL="228600" indent="-228600" rtl="0">
              <a:spcBef>
                <a:spcPts val="600"/>
              </a:spcBef>
              <a:buFont typeface="+mj-lt"/>
              <a:buAutoNum type="arabicPeriod"/>
            </a:pPr>
            <a:r>
              <a:rPr lang="pt-br" dirty="0">
                <a:solidFill>
                  <a:srgbClr val="000000"/>
                </a:solidFill>
              </a:rPr>
              <a:t>Ela</a:t>
            </a:r>
            <a:r>
              <a:rPr lang="pt-br" dirty="0"/>
              <a:t> adiciona sua conta de usuário do IAM a esse grupo, o que concede ao usuário do IAM </a:t>
            </a:r>
            <a:r>
              <a:rPr lang="pt-br" dirty="0">
                <a:solidFill>
                  <a:srgbClr val="000000"/>
                </a:solidFill>
              </a:rPr>
              <a:t>as permissões</a:t>
            </a:r>
            <a:r>
              <a:rPr lang="pt-br" dirty="0"/>
              <a:t> do grupo. As permissões persistem enquanto o usuário do IAM for mantido nesse </a:t>
            </a:r>
            <a:r>
              <a:rPr lang="pt-br" dirty="0">
                <a:solidFill>
                  <a:srgbClr val="000000"/>
                </a:solidFill>
              </a:rPr>
              <a:t>grupo</a:t>
            </a:r>
            <a:r>
              <a:rPr lang="pt-br" dirty="0"/>
              <a:t>.</a:t>
            </a:r>
          </a:p>
          <a:p>
            <a:pPr marL="228600" indent="-228600" rtl="0">
              <a:spcBef>
                <a:spcPts val="600"/>
              </a:spcBef>
              <a:buFont typeface="+mj-lt"/>
              <a:buAutoNum type="arabicPeriod"/>
            </a:pPr>
            <a:r>
              <a:rPr lang="pt-br" dirty="0"/>
              <a:t>Ela contrata outro </a:t>
            </a:r>
            <a:r>
              <a:rPr lang="pt-br" dirty="0">
                <a:solidFill>
                  <a:srgbClr val="000000"/>
                </a:solidFill>
              </a:rPr>
              <a:t>administrador</a:t>
            </a:r>
            <a:r>
              <a:rPr lang="pt-br" dirty="0"/>
              <a:t>, Joe, e oferece a ele uma conta de usuário do IAM com acesso somente leitura. </a:t>
            </a:r>
            <a:r>
              <a:rPr lang="pt-br" dirty="0">
                <a:solidFill>
                  <a:srgbClr val="000000"/>
                </a:solidFill>
              </a:rPr>
              <a:t>Ela</a:t>
            </a:r>
            <a:r>
              <a:rPr lang="pt-br" dirty="0"/>
              <a:t> quer administrar as políticas de grupo sozinha porque está preocupada que Joe sendo novo possa cometer um erro. Joe pode conceder muitas </a:t>
            </a:r>
            <a:r>
              <a:rPr lang="pt-br" dirty="0">
                <a:solidFill>
                  <a:srgbClr val="000000"/>
                </a:solidFill>
              </a:rPr>
              <a:t>permissões</a:t>
            </a:r>
            <a:r>
              <a:rPr lang="pt-br" dirty="0"/>
              <a:t> aos usuários errados por </a:t>
            </a:r>
            <a:r>
              <a:rPr lang="pt-br" dirty="0">
                <a:solidFill>
                  <a:srgbClr val="000000"/>
                </a:solidFill>
              </a:rPr>
              <a:t>acidente</a:t>
            </a:r>
            <a:r>
              <a:rPr lang="pt-br" dirty="0"/>
              <a:t>. Portanto, em sua política de usuário do IAM, ela nega explicitamente</a:t>
            </a:r>
            <a:r>
              <a:rPr lang="en-us" i="1" dirty="0"/>
              <a:t> </a:t>
            </a:r>
            <a:r>
              <a:rPr lang="en-us" dirty="0"/>
              <a:t>o </a:t>
            </a:r>
            <a:r>
              <a:rPr lang="en-us" dirty="0" err="1"/>
              <a:t>acesso</a:t>
            </a:r>
            <a:r>
              <a:rPr lang="en-us" dirty="0"/>
              <a:t> à </a:t>
            </a:r>
            <a:r>
              <a:rPr lang="en-us" dirty="0" err="1"/>
              <a:t>criação</a:t>
            </a:r>
            <a:r>
              <a:rPr lang="en-us" dirty="0"/>
              <a:t> de </a:t>
            </a:r>
            <a:r>
              <a:rPr lang="en-us" dirty="0" err="1"/>
              <a:t>grupos</a:t>
            </a:r>
            <a:r>
              <a:rPr lang="en-us" dirty="0"/>
              <a:t> do IAM e à </a:t>
            </a:r>
            <a:r>
              <a:rPr lang="en-us" dirty="0" err="1"/>
              <a:t>associação</a:t>
            </a:r>
            <a:r>
              <a:rPr lang="en-us" dirty="0"/>
              <a:t> de </a:t>
            </a:r>
            <a:r>
              <a:rPr lang="en-us" dirty="0" err="1"/>
              <a:t>políticas</a:t>
            </a:r>
            <a:r>
              <a:rPr lang="en-us" dirty="0"/>
              <a:t> a </a:t>
            </a:r>
            <a:r>
              <a:rPr lang="en-us" dirty="0" err="1"/>
              <a:t>eles</a:t>
            </a:r>
            <a:r>
              <a:rPr lang="en-us" dirty="0"/>
              <a:t>. </a:t>
            </a:r>
            <a:r>
              <a:rPr lang="en-us" dirty="0" err="1"/>
              <a:t>Tecnicamente</a:t>
            </a:r>
            <a:r>
              <a:rPr lang="en-us" dirty="0"/>
              <a:t>, </a:t>
            </a:r>
            <a:r>
              <a:rPr lang="en-us" dirty="0" err="1"/>
              <a:t>ele</a:t>
            </a:r>
            <a:r>
              <a:rPr lang="en-us" dirty="0"/>
              <a:t> </a:t>
            </a:r>
            <a:r>
              <a:rPr lang="en-us" dirty="0" err="1"/>
              <a:t>ainda</a:t>
            </a:r>
            <a:r>
              <a:rPr lang="en-us" dirty="0"/>
              <a:t> </a:t>
            </a:r>
            <a:r>
              <a:rPr lang="en-us" dirty="0" err="1"/>
              <a:t>não</a:t>
            </a:r>
            <a:r>
              <a:rPr lang="en-us" dirty="0"/>
              <a:t> tem </a:t>
            </a:r>
            <a:r>
              <a:rPr lang="en-us" dirty="0" err="1"/>
              <a:t>acesso</a:t>
            </a:r>
            <a:r>
              <a:rPr lang="en-us" dirty="0"/>
              <a:t> a </a:t>
            </a:r>
            <a:r>
              <a:rPr lang="en-us" dirty="0" err="1"/>
              <a:t>permissões</a:t>
            </a:r>
            <a:r>
              <a:rPr lang="en-us" dirty="0"/>
              <a:t> </a:t>
            </a:r>
            <a:r>
              <a:rPr lang="en-us" dirty="0" err="1"/>
              <a:t>administrativas</a:t>
            </a:r>
            <a:r>
              <a:rPr lang="en-us" dirty="0"/>
              <a:t>. (</a:t>
            </a:r>
            <a:r>
              <a:rPr lang="en-us" dirty="0" err="1"/>
              <a:t>Isso</a:t>
            </a:r>
            <a:r>
              <a:rPr lang="en-us" dirty="0"/>
              <a:t> se </a:t>
            </a:r>
            <a:r>
              <a:rPr lang="en-us" dirty="0" err="1"/>
              <a:t>tornará</a:t>
            </a:r>
            <a:r>
              <a:rPr lang="en-us" dirty="0"/>
              <a:t> </a:t>
            </a:r>
            <a:r>
              <a:rPr lang="en-us" dirty="0" err="1"/>
              <a:t>relevante</a:t>
            </a:r>
            <a:r>
              <a:rPr lang="en-us" dirty="0"/>
              <a:t> </a:t>
            </a:r>
            <a:r>
              <a:rPr lang="en-us" dirty="0" err="1"/>
              <a:t>após</a:t>
            </a:r>
            <a:r>
              <a:rPr lang="en-us" dirty="0"/>
              <a:t> a </a:t>
            </a:r>
            <a:r>
              <a:rPr lang="en-us" dirty="0" err="1"/>
              <a:t>próxima</a:t>
            </a:r>
            <a:r>
              <a:rPr lang="en-us" dirty="0"/>
              <a:t> </a:t>
            </a:r>
            <a:r>
              <a:rPr lang="en-us" dirty="0" err="1"/>
              <a:t>etapa</a:t>
            </a:r>
            <a:r>
              <a:rPr lang="en-us" dirty="0"/>
              <a:t>.)</a:t>
            </a:r>
          </a:p>
          <a:p>
            <a:pPr marL="228600" indent="-228600" rtl="0">
              <a:spcBef>
                <a:spcPts val="600"/>
              </a:spcBef>
              <a:buFont typeface="+mj-lt"/>
              <a:buAutoNum type="arabicPeriod"/>
            </a:pPr>
            <a:r>
              <a:rPr lang="pt-br" dirty="0"/>
              <a:t>Maria adiciona Joe ao grupo </a:t>
            </a:r>
            <a:r>
              <a:rPr lang="pt-br" dirty="0">
                <a:solidFill>
                  <a:srgbClr val="000000"/>
                </a:solidFill>
              </a:rPr>
              <a:t>Administradores</a:t>
            </a:r>
            <a:r>
              <a:rPr lang="pt-br" dirty="0"/>
              <a:t>. </a:t>
            </a:r>
            <a:r>
              <a:rPr lang="pt-br" dirty="0">
                <a:solidFill>
                  <a:srgbClr val="000000"/>
                </a:solidFill>
              </a:rPr>
              <a:t>Isso</a:t>
            </a:r>
            <a:r>
              <a:rPr lang="pt-br" dirty="0"/>
              <a:t> concede ao Joe todas as mesmas permissões administrativas que Maria. No entanto, como sua política de usuário do IAM inclui uma negação explícita de permissões de grupo do IAM, essa parte de sua política de grupo é substituída. Ele também tem essas </a:t>
            </a:r>
            <a:r>
              <a:rPr lang="pt-br" dirty="0">
                <a:solidFill>
                  <a:srgbClr val="000000"/>
                </a:solidFill>
              </a:rPr>
              <a:t>permissões</a:t>
            </a:r>
            <a:r>
              <a:rPr lang="pt-br" dirty="0"/>
              <a:t> especificadas negadas.</a:t>
            </a:r>
          </a:p>
          <a:p>
            <a:pPr marL="228600" indent="-228600" rtl="0">
              <a:spcBef>
                <a:spcPts val="600"/>
              </a:spcBef>
              <a:buFont typeface="+mj-lt"/>
              <a:buAutoNum type="arabicPeriod"/>
            </a:pPr>
            <a:r>
              <a:rPr lang="pt-br" dirty="0"/>
              <a:t>Maria cria um novo grupo do IAM para os analistas da empresa. Ela define as permissões concedidas por este grupo. Essas permissões são menos privilegiadas do que o grupo de administradores, porque os analistas não precisam dessas permissões para fazer seu trabalho.</a:t>
            </a:r>
          </a:p>
          <a:p>
            <a:pPr marL="228600" indent="-228600" rtl="0">
              <a:spcBef>
                <a:spcPts val="600"/>
              </a:spcBef>
              <a:buFont typeface="+mj-lt"/>
              <a:buAutoNum type="arabicPeriod"/>
            </a:pPr>
            <a:r>
              <a:rPr lang="pt-br" dirty="0"/>
              <a:t>Joe cria os usuários do IAM para os analistas, concede a eles todas as suas próprias políticas de usuário e, em seguida, coloca esses usuários no grupo do IAM de analistas. Embora ele não possa criar grupos do IAM ou gerenciar suas políticas, ele ainda tem permissões (de sua política de grupo </a:t>
            </a:r>
            <a:r>
              <a:rPr lang="pt-br" dirty="0">
                <a:solidFill>
                  <a:srgbClr val="000000"/>
                </a:solidFill>
              </a:rPr>
              <a:t>Administradores</a:t>
            </a:r>
            <a:r>
              <a:rPr lang="pt-br" dirty="0"/>
              <a:t>) para adicionar e remover usuários de grupos do IAM.</a:t>
            </a:r>
          </a:p>
          <a:p>
            <a:pPr marL="228600" indent="-228600" rtl="0">
              <a:spcBef>
                <a:spcPts val="600"/>
              </a:spcBef>
              <a:buFont typeface="+mj-lt"/>
              <a:buAutoNum type="arabicPeriod"/>
            </a:pPr>
            <a:r>
              <a:rPr lang="pt-br" dirty="0"/>
              <a:t>Maria e Joe repetem esse processo para o grupo Desenvolvedores do IAM.</a:t>
            </a:r>
          </a:p>
          <a:p>
            <a:pPr marL="228600" indent="-228600" rtl="0">
              <a:spcBef>
                <a:spcPts val="600"/>
              </a:spcBef>
              <a:buFont typeface="+mj-lt"/>
              <a:buAutoNum type="arabicPeriod"/>
            </a:pPr>
            <a:r>
              <a:rPr lang="pt-br" dirty="0"/>
              <a:t>Maria decide adicionar acesso refinado aos seus controles de acesso. Ela cria funções do IAM para conceder permissões específicas a usuários específicos:</a:t>
            </a:r>
          </a:p>
          <a:p>
            <a:pPr marL="685800" lvl="1" indent="-228600" rtl="0">
              <a:spcBef>
                <a:spcPts val="600"/>
              </a:spcBef>
              <a:buFont typeface="+mj-lt"/>
              <a:buAutoNum type="alphaLcPeriod"/>
            </a:pPr>
            <a:r>
              <a:rPr lang="pt-br" dirty="0"/>
              <a:t>Ela cria a função "EMR1", que concede </a:t>
            </a:r>
            <a:r>
              <a:rPr lang="pt-br" dirty="0">
                <a:solidFill>
                  <a:srgbClr val="000000"/>
                </a:solidFill>
              </a:rPr>
              <a:t>permissões</a:t>
            </a:r>
            <a:r>
              <a:rPr lang="pt-br" dirty="0"/>
              <a:t> complementares para analistas trabalhando em um projeto específico.  Depois que o projeto for concluído, ela poderá remover essa função.</a:t>
            </a:r>
          </a:p>
          <a:p>
            <a:pPr marL="685800" lvl="1" indent="-228600" rtl="0">
              <a:spcBef>
                <a:spcPts val="600"/>
              </a:spcBef>
              <a:buFont typeface="+mj-lt"/>
              <a:buAutoNum type="alphaLcPeriod"/>
            </a:pPr>
            <a:r>
              <a:rPr lang="pt-br" dirty="0">
                <a:solidFill>
                  <a:srgbClr val="000000"/>
                </a:solidFill>
              </a:rPr>
              <a:t>Ela</a:t>
            </a:r>
            <a:r>
              <a:rPr lang="pt-br" dirty="0"/>
              <a:t> também cria a função “DevApp1". Ela usa essa função para conceder um conjunto mais restritivo de políticas a alguns funcionários temporários que foram contratados para trabalhar em uma </a:t>
            </a:r>
            <a:r>
              <a:rPr lang="pt-br" dirty="0">
                <a:solidFill>
                  <a:srgbClr val="000000"/>
                </a:solidFill>
              </a:rPr>
              <a:t>aplicação</a:t>
            </a:r>
            <a:r>
              <a:rPr lang="pt-br" dirty="0"/>
              <a:t> específica. Dessa forma, os desenvolvedores temporários não recebem o mesmo nível amplo de acesso </a:t>
            </a:r>
            <a:r>
              <a:rPr lang="pt-br" dirty="0">
                <a:solidFill>
                  <a:srgbClr val="000000"/>
                </a:solidFill>
              </a:rPr>
              <a:t>que a equipe permanente no grupo Desenvolvedores IAM</a:t>
            </a:r>
            <a:r>
              <a:rPr lang="pt-br" dirty="0"/>
              <a:t>.</a:t>
            </a:r>
          </a:p>
          <a:p>
            <a:pPr rtl="0">
              <a:spcBef>
                <a:spcPts val="600"/>
              </a:spcBef>
            </a:pPr>
            <a:r>
              <a:rPr lang="pt-br" b="1" dirty="0"/>
              <a:t>Observação:</a:t>
            </a:r>
            <a:r>
              <a:rPr lang="pt-br" dirty="0"/>
              <a:t> usuário não significa necessariamente “uma pessoa”; ele especifica o acesso que o usuário pode ter. No entanto, como melhor prática, deve-se associar cada conta a um usuário específico para se prestar contas.  Por exemplo, você quer ser capaz de rastrear quem executou 20 instâncias em 16 de outubro de 2015, por meio dos logs.</a:t>
            </a:r>
          </a:p>
          <a:p>
            <a:pPr rtl="0">
              <a:spcBef>
                <a:spcPts val="600"/>
              </a:spcBef>
            </a:pPr>
            <a:endParaRPr lang="en-US" dirty="0"/>
          </a:p>
          <a:p>
            <a:pPr rtl="0">
              <a:spcBef>
                <a:spcPts val="600"/>
              </a:spcBef>
            </a:pPr>
            <a:endParaRPr lang="en-US" dirty="0"/>
          </a:p>
        </p:txBody>
      </p:sp>
    </p:spTree>
    <p:extLst>
      <p:ext uri="{BB962C8B-B14F-4D97-AF65-F5344CB8AC3E}">
        <p14:creationId xmlns:p14="http://schemas.microsoft.com/office/powerpoint/2010/main" val="3540320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421277"/>
          </a:xfrm>
        </p:spPr>
        <p:txBody>
          <a:bodyPr rtlCol="0"/>
          <a:lstStyle/>
          <a:p>
            <a:pPr marL="0" marR="0" indent="0" algn="l" defTabSz="457200" rtl="0" eaLnBrk="1" fontAlgn="auto" latinLnBrk="0" hangingPunct="1">
              <a:lnSpc>
                <a:spcPct val="100000"/>
              </a:lnSpc>
              <a:spcBef>
                <a:spcPts val="0"/>
              </a:spcBef>
              <a:spcAft>
                <a:spcPts val="600"/>
              </a:spcAft>
              <a:buClrTx/>
              <a:buSzTx/>
              <a:buFontTx/>
              <a:buNone/>
              <a:tabLst/>
              <a:defRPr/>
            </a:pPr>
            <a:r>
              <a:rPr lang="pt-br" dirty="0"/>
              <a:t>Depois que um usuário for autenticado, ele terá que ser autorizado a acessar os serviços da AWS. </a:t>
            </a:r>
            <a:r>
              <a:rPr lang="pt-br" sz="1200" b="0" i="0" kern="1200" dirty="0">
                <a:solidFill>
                  <a:schemeClr val="tx1"/>
                </a:solidFill>
                <a:effectLst/>
                <a:latin typeface="+mn-lt"/>
                <a:ea typeface="+mn-ea"/>
                <a:cs typeface="+mn-cs"/>
              </a:rPr>
              <a:t>Por padrão, os usuários do IAM não podem acessar nada na sua conta. Conceda permissões a um usuário criando uma política,</a:t>
            </a:r>
            <a:r>
              <a:rPr lang="pt-br" dirty="0"/>
              <a:t> que é um documento no formato JSON que lista explicitamente as permissões.</a:t>
            </a:r>
          </a:p>
          <a:p>
            <a:pPr marL="0" marR="0" indent="0" algn="l" defTabSz="914400" rtl="0" eaLnBrk="1" fontAlgn="auto" latinLnBrk="0" hangingPunct="1">
              <a:lnSpc>
                <a:spcPct val="100000"/>
              </a:lnSpc>
              <a:spcBef>
                <a:spcPts val="600"/>
              </a:spcBef>
              <a:spcAft>
                <a:spcPts val="0"/>
              </a:spcAft>
              <a:buClrTx/>
              <a:buSzTx/>
              <a:buFontTx/>
              <a:buNone/>
              <a:tabLst/>
              <a:defRPr/>
            </a:pPr>
            <a:r>
              <a:rPr lang="pt-br" dirty="0">
                <a:sym typeface="Calibri" charset="0"/>
              </a:rPr>
              <a:t>As políticas são usadas para controlar permissões de acesso para APIs da AWS e outros recursos da AWS. Elas não são usadas para permissões de sistema operacional ou permissões para aplicações. Para esses, use LDAP, Active Directory, or Active Directory Federation Services (AD FS).</a:t>
            </a:r>
          </a:p>
          <a:p>
            <a:pPr marL="0" marR="0" indent="0" algn="l" defTabSz="914400" rtl="0" eaLnBrk="1" fontAlgn="auto" latinLnBrk="0" hangingPunct="1">
              <a:lnSpc>
                <a:spcPct val="100000"/>
              </a:lnSpc>
              <a:spcBef>
                <a:spcPts val="600"/>
              </a:spcBef>
              <a:spcAft>
                <a:spcPts val="0"/>
              </a:spcAft>
              <a:buClrTx/>
              <a:buSzTx/>
              <a:buFontTx/>
              <a:buNone/>
              <a:tabLst/>
              <a:defRPr/>
            </a:pPr>
            <a:r>
              <a:rPr lang="pt-br" dirty="0">
                <a:sym typeface="Calibri" charset="0"/>
              </a:rPr>
              <a:t>Ao criar políticas do IAM, siga as dicas de segurança padrão de concessão de privilégio mínimo, ou seja, conceda apenas as permissões necessárias para executar uma tarefa. Determine o que os usuários precisam fazer e, em seguida, crie políticas para eles que permitem que os usuários executem apenas aquelas tarefas. Da mesma forma, crie políticas para recursos individuais que identifiquem precisamente quem tem permissão para acessar o recurso e concedam apenas as permissões mínimas para esses usuários. Por exemplo, talvez os desenvolvedores devam ter permissão para criar instâncias do EC2 em ambientes de produção, mas não interromper ou encerrá-las.</a:t>
            </a:r>
          </a:p>
          <a:p>
            <a:pPr marL="0" marR="0" indent="0" algn="l" defTabSz="914400" rtl="0" eaLnBrk="1" fontAlgn="auto" latinLnBrk="0" hangingPunct="1">
              <a:lnSpc>
                <a:spcPct val="100000"/>
              </a:lnSpc>
              <a:spcBef>
                <a:spcPts val="600"/>
              </a:spcBef>
              <a:spcAft>
                <a:spcPts val="0"/>
              </a:spcAft>
              <a:buClrTx/>
              <a:buSzTx/>
              <a:buFontTx/>
              <a:buNone/>
              <a:tabLst/>
              <a:defRPr/>
            </a:pPr>
            <a:r>
              <a:rPr lang="pt-br" dirty="0">
                <a:sym typeface="Calibri" charset="0"/>
              </a:rPr>
              <a:t>É mais seguro começar com um conjunto mínimo de permissões e conceder permissões adicionais conforme necessário. Uma boa maneira de começar é usar as políticas gerenciadas da AWS integradas, que são discutidas posteriormente neste módulo.</a:t>
            </a:r>
            <a:endParaRPr lang="en-US" dirty="0">
              <a:sym typeface="Calibri" charset="0"/>
            </a:endParaRPr>
          </a:p>
          <a:p>
            <a:pPr marL="0" marR="0" indent="0" algn="l" defTabSz="457200" rtl="0" eaLnBrk="1" fontAlgn="auto" latinLnBrk="0" hangingPunct="1">
              <a:lnSpc>
                <a:spcPct val="100000"/>
              </a:lnSpc>
              <a:spcBef>
                <a:spcPts val="0"/>
              </a:spcBef>
              <a:spcAft>
                <a:spcPts val="600"/>
              </a:spcAft>
              <a:buClrTx/>
              <a:buSzTx/>
              <a:buFontTx/>
              <a:buNone/>
              <a:tabLst/>
              <a:defRPr/>
            </a:pPr>
            <a:endParaRPr lang="en-US" sz="1200" b="0" i="0" kern="1200" baseline="0" dirty="0">
              <a:solidFill>
                <a:schemeClr val="tx1"/>
              </a:solidFill>
              <a:effectLst/>
              <a:latin typeface="Arial"/>
              <a:ea typeface="+mn-ea"/>
              <a:cs typeface="+mn-cs"/>
            </a:endParaRPr>
          </a:p>
        </p:txBody>
      </p:sp>
    </p:spTree>
    <p:extLst>
      <p:ext uri="{BB962C8B-B14F-4D97-AF65-F5344CB8AC3E}">
        <p14:creationId xmlns:p14="http://schemas.microsoft.com/office/powerpoint/2010/main" val="767518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spcAft>
                <a:spcPts val="600"/>
              </a:spcAft>
            </a:pPr>
            <a:r>
              <a:rPr lang="pt-br" sz="1200" kern="1200" dirty="0">
                <a:solidFill>
                  <a:schemeClr val="tx1"/>
                </a:solidFill>
                <a:effectLst/>
              </a:rPr>
              <a:t>Ao conceder privilégios a usuários, grupos, funções e recursos, siga as dicas de segurança padrão de concessão de privilégio mínimo. Isso significa </a:t>
            </a:r>
            <a:r>
              <a:rPr lang="pt-br" dirty="0"/>
              <a:t>que você</a:t>
            </a:r>
            <a:r>
              <a:rPr lang="pt-br" sz="1200" kern="1200" dirty="0">
                <a:solidFill>
                  <a:schemeClr val="tx1"/>
                </a:solidFill>
                <a:effectLst/>
              </a:rPr>
              <a:t> concede só as permissões necessárias para executar uma tarefa. Este princípio é também comumente referido como o princípio da menor autoridade ou o princípio do privilégio mínimo.</a:t>
            </a:r>
          </a:p>
          <a:p>
            <a:pPr rtl="0">
              <a:spcAft>
                <a:spcPts val="600"/>
              </a:spcAft>
            </a:pPr>
            <a:r>
              <a:rPr lang="pt-br" sz="1200" kern="1200" dirty="0">
                <a:solidFill>
                  <a:schemeClr val="tx1"/>
                </a:solidFill>
                <a:effectLst/>
              </a:rPr>
              <a:t>É mais seguro começar com um conjunto mínimo de permissões e conceder permissões adicionais conforme necessário. </a:t>
            </a:r>
            <a:r>
              <a:rPr lang="pt-br" dirty="0"/>
              <a:t>Não </a:t>
            </a:r>
            <a:r>
              <a:rPr lang="pt-br" sz="1200" kern="1200" dirty="0">
                <a:solidFill>
                  <a:schemeClr val="tx1"/>
                </a:solidFill>
                <a:effectLst/>
              </a:rPr>
              <a:t>comece com permissões que sejam muito flexíveis para depois tentar restringi-las. </a:t>
            </a:r>
          </a:p>
          <a:p>
            <a:pPr rtl="0">
              <a:spcAft>
                <a:spcPts val="600"/>
              </a:spcAft>
            </a:pPr>
            <a:r>
              <a:rPr lang="pt-br" sz="1200" kern="1200" dirty="0">
                <a:solidFill>
                  <a:schemeClr val="tx1"/>
                </a:solidFill>
                <a:effectLst/>
              </a:rPr>
              <a:t>Definir o conjunto correto de permissões requer que você colete as seguintes informações:</a:t>
            </a:r>
          </a:p>
          <a:p>
            <a:pPr marL="171450" indent="-171450" rtl="0">
              <a:spcAft>
                <a:spcPts val="600"/>
              </a:spcAft>
              <a:buFont typeface="Arial" panose="020B0604020202020204" pitchFamily="34" charset="0"/>
              <a:buChar char="•"/>
            </a:pPr>
            <a:r>
              <a:rPr lang="pt-br" sz="1200" kern="1200" dirty="0">
                <a:solidFill>
                  <a:schemeClr val="tx1"/>
                </a:solidFill>
                <a:effectLst/>
              </a:rPr>
              <a:t>Determine o que é necessário para a tarefa específica.</a:t>
            </a:r>
          </a:p>
          <a:p>
            <a:pPr marL="171450" indent="-171450" rtl="0">
              <a:spcAft>
                <a:spcPts val="600"/>
              </a:spcAft>
              <a:buFont typeface="Arial" panose="020B0604020202020204" pitchFamily="34" charset="0"/>
              <a:buChar char="•"/>
            </a:pPr>
            <a:r>
              <a:rPr lang="pt-br" sz="1200" kern="1200" dirty="0">
                <a:solidFill>
                  <a:schemeClr val="tx1"/>
                </a:solidFill>
                <a:effectLst/>
              </a:rPr>
              <a:t>Quais ações são compatíveis com um serviço específico.</a:t>
            </a:r>
          </a:p>
          <a:p>
            <a:pPr marL="171450" indent="-171450" rtl="0">
              <a:spcAft>
                <a:spcPts val="600"/>
              </a:spcAft>
              <a:buFont typeface="Arial" panose="020B0604020202020204" pitchFamily="34" charset="0"/>
              <a:buChar char="•"/>
            </a:pPr>
            <a:r>
              <a:rPr lang="pt-br" sz="1200" kern="1200" dirty="0">
                <a:solidFill>
                  <a:schemeClr val="tx1"/>
                </a:solidFill>
                <a:effectLst/>
              </a:rPr>
              <a:t>Quais permissões são necessárias para executar essas ações.</a:t>
            </a:r>
          </a:p>
          <a:p>
            <a:pPr rtl="0">
              <a:spcAft>
                <a:spcPts val="600"/>
              </a:spcAft>
            </a:pPr>
            <a:r>
              <a:rPr lang="pt-br" sz="1200" kern="1200" dirty="0">
                <a:solidFill>
                  <a:schemeClr val="tx1"/>
                </a:solidFill>
                <a:effectLst/>
              </a:rPr>
              <a:t>O recurso do consultor de acesso ajuda você a identificar quais serviços um usuário está acessando.</a:t>
            </a:r>
          </a:p>
          <a:p>
            <a:pPr rtl="0">
              <a:spcAft>
                <a:spcPts val="600"/>
              </a:spcAft>
            </a:pPr>
            <a:endParaRPr lang="en-US" sz="1200" dirty="0"/>
          </a:p>
          <a:p>
            <a:pPr rtl="0">
              <a:spcAft>
                <a:spcPts val="600"/>
              </a:spcAft>
            </a:pPr>
            <a:endParaRPr lang="en-US" sz="1200" dirty="0"/>
          </a:p>
          <a:p>
            <a:pPr rtl="0">
              <a:spcAft>
                <a:spcPts val="600"/>
              </a:spcAft>
            </a:pPr>
            <a:endParaRPr lang="en-US" sz="1200" dirty="0"/>
          </a:p>
        </p:txBody>
      </p:sp>
    </p:spTree>
    <p:extLst>
      <p:ext uri="{BB962C8B-B14F-4D97-AF65-F5344CB8AC3E}">
        <p14:creationId xmlns:p14="http://schemas.microsoft.com/office/powerpoint/2010/main" val="2486885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i="0" kern="1200">
                <a:solidFill>
                  <a:schemeClr val="tx1"/>
                </a:solidFill>
                <a:effectLst/>
                <a:latin typeface="+mn-lt"/>
                <a:ea typeface="+mn-ea"/>
                <a:cs typeface="+mn-cs"/>
              </a:rPr>
              <a:t>Uma política do IAM é um documento JSON que define o efeito, as ações, os recursos e as condições opcionais para quais uma API pode invocar. Por padrão, quaisquer ações ou recursos que não são explicitamente permitidos são negados.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pt-br" sz="1200" b="0" i="0" kern="1200">
                <a:solidFill>
                  <a:schemeClr val="tx1"/>
                </a:solidFill>
                <a:effectLst/>
                <a:latin typeface="+mn-lt"/>
                <a:ea typeface="+mn-ea"/>
                <a:cs typeface="+mn-cs"/>
              </a:rPr>
              <a:t>Vamos examinar a política de exemplo. A primeira linha da política descreve quem ou o que está sendo autorizado.  Isso pode ser um usuário, um grupo ou outro recurso dentro da AWS.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pt-br" sz="1200" b="0" i="0" kern="1200">
                <a:solidFill>
                  <a:schemeClr val="tx1"/>
                </a:solidFill>
                <a:effectLst/>
                <a:latin typeface="+mn-lt"/>
                <a:ea typeface="+mn-ea"/>
                <a:cs typeface="+mn-cs"/>
              </a:rPr>
              <a:t>Os valores de</a:t>
            </a:r>
            <a:r>
              <a:rPr lang="pt-br" sz="1200" b="0" i="0" kern="1200">
                <a:solidFill>
                  <a:schemeClr val="tx1"/>
                </a:solidFill>
                <a:effectLst/>
                <a:latin typeface="Lucida Console" panose="020B0609040504020204" pitchFamily="49" charset="0"/>
              </a:rPr>
              <a:t>Ação</a:t>
            </a:r>
            <a:r>
              <a:rPr lang="pt-br" sz="1200" b="0" i="0" kern="1200">
                <a:solidFill>
                  <a:schemeClr val="tx1"/>
                </a:solidFill>
                <a:effectLst/>
                <a:latin typeface="+mn-lt"/>
                <a:ea typeface="+mn-ea"/>
                <a:cs typeface="+mn-cs"/>
              </a:rPr>
              <a:t> (Action values) descrevem quais tarefas podem ser executadas.  Nesse caso, temos duas chamadas de API para o Amazon S3. A seguir, temos a condição para que esta autorização seja bem-sucedida. Somente as chamadas do endereço IP listado aqui terão as permissões designadas. Por fim, a política descreve os recursos para os quais as tarefas autorizadas devem ser executadas. </a:t>
            </a:r>
            <a:endParaRPr lang="en-US" dirty="0"/>
          </a:p>
        </p:txBody>
      </p:sp>
    </p:spTree>
    <p:extLst>
      <p:ext uri="{BB962C8B-B14F-4D97-AF65-F5344CB8AC3E}">
        <p14:creationId xmlns:p14="http://schemas.microsoft.com/office/powerpoint/2010/main" val="2972284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3" y="4457701"/>
            <a:ext cx="5440678" cy="3959352"/>
          </a:xfrm>
        </p:spPr>
        <p:txBody>
          <a:bodyPr rtlCol="0"/>
          <a:lstStyle/>
          <a:p>
            <a:pPr rtl="0">
              <a:spcBef>
                <a:spcPts val="600"/>
              </a:spcBef>
            </a:pPr>
            <a:r>
              <a:rPr lang="pt-br" sz="1200" kern="1200" dirty="0">
                <a:solidFill>
                  <a:schemeClr val="tx1"/>
                </a:solidFill>
                <a:effectLst/>
              </a:rPr>
              <a:t>Pode-se usar os nomes de recurso da Amazon (ARNs) para identificar exclusivamente recursos ou grupos de recursos da AWS. O primeiro exemplo oferece um ARN completo. O segundo tem alguns campos ausentes. Em muitos casos, um ARN parcial é suficiente. No exemplo do Amazon S3, o ARN parcial ainda é capaz de fornecer uma referência não ambígua porque os nomes de bucket são globalmente exclusivos; portanto, as partes de região e conta são desnecessárias.</a:t>
            </a:r>
          </a:p>
          <a:p>
            <a:pPr rtl="0">
              <a:spcBef>
                <a:spcPts val="600"/>
              </a:spcBef>
            </a:pPr>
            <a:r>
              <a:rPr lang="pt-br" sz="1200" kern="1200" dirty="0">
                <a:solidFill>
                  <a:schemeClr val="tx1"/>
                </a:solidFill>
                <a:effectLst/>
              </a:rPr>
              <a:t>Você pode usar apenas um caractere curinga em um ARN.</a:t>
            </a:r>
            <a:r>
              <a:rPr lang="en-US" sz="1200" kern="1200" dirty="0">
                <a:solidFill>
                  <a:schemeClr val="tx1"/>
                </a:solidFill>
                <a:effectLst/>
              </a:rPr>
              <a:t/>
            </a:r>
            <a:br>
              <a:rPr lang="en-US" sz="1200" kern="1200" dirty="0">
                <a:solidFill>
                  <a:schemeClr val="tx1"/>
                </a:solidFill>
                <a:effectLst/>
              </a:rPr>
            </a:br>
            <a:r>
              <a:rPr lang="pt-br" b="1" dirty="0"/>
              <a:t>Estrutura de um ARN</a:t>
            </a:r>
          </a:p>
          <a:p>
            <a:pPr marL="228600" indent="-228600" rtl="0">
              <a:spcBef>
                <a:spcPts val="600"/>
              </a:spcBef>
              <a:buFont typeface="Arial" panose="020B0604020202020204" pitchFamily="34" charset="0"/>
              <a:buChar char="•"/>
            </a:pPr>
            <a:r>
              <a:rPr lang="pt-br" dirty="0"/>
              <a:t>Todos os ARNs começam da mesma maneira, com </a:t>
            </a:r>
            <a:r>
              <a:rPr lang="pt-br" i="1" dirty="0"/>
              <a:t>arn:aws</a:t>
            </a:r>
            <a:r>
              <a:rPr lang="pt-br" dirty="0"/>
              <a:t>.</a:t>
            </a:r>
          </a:p>
          <a:p>
            <a:pPr marL="228600" indent="-228600" rtl="0">
              <a:spcBef>
                <a:spcPts val="600"/>
              </a:spcBef>
              <a:buFont typeface="Arial" panose="020B0604020202020204" pitchFamily="34" charset="0"/>
              <a:buChar char="•"/>
            </a:pPr>
            <a:r>
              <a:rPr lang="pt-br" b="1" dirty="0"/>
              <a:t>Identificador do produto ou serviço </a:t>
            </a:r>
            <a:r>
              <a:rPr lang="pt-br" dirty="0"/>
              <a:t>— Para obter uma lista de namespaces permitidos, consulte </a:t>
            </a:r>
            <a:r>
              <a:rPr lang="pt-br" dirty="0">
                <a:hlinkClick r:id="rId3"/>
              </a:rPr>
              <a:t>http://docs.aws.amazon.com/general/latest/gr/aws-arns-and-namespaces.html</a:t>
            </a:r>
            <a:r>
              <a:rPr lang="pt-br" dirty="0"/>
              <a:t>.</a:t>
            </a:r>
          </a:p>
          <a:p>
            <a:pPr marL="228600" indent="-228600" rtl="0">
              <a:spcBef>
                <a:spcPts val="600"/>
              </a:spcBef>
              <a:buFont typeface="Arial" panose="020B0604020202020204" pitchFamily="34" charset="0"/>
              <a:buChar char="•"/>
            </a:pPr>
            <a:r>
              <a:rPr lang="pt-br" b="1" dirty="0"/>
              <a:t>Região da AWS na qual os recursos residem </a:t>
            </a:r>
            <a:r>
              <a:rPr lang="pt-br" dirty="0"/>
              <a:t>— se o recurso for globalmente exclusivo, a região poderá ser omitida. Por exemplo, o armazenamento físico para buckets do S3 está na região em que o bucket foi criado. No entanto, o nome do bucket é globalmente exclusivo, portanto, o bucket pode ser acessado sem conhecer a região que hospeda fisicamente os dados. Por isso, você pode omitir a região de um ARN que descreve um recurso do Amazon S3. </a:t>
            </a:r>
          </a:p>
          <a:p>
            <a:pPr marL="228600" lvl="1" rtl="0">
              <a:spcBef>
                <a:spcPts val="600"/>
              </a:spcBef>
            </a:pPr>
            <a:r>
              <a:rPr lang="pt-br" dirty="0"/>
              <a:t>Por outro lado, as tabelas do DynamoDB devem ser exclusivas apenas para a conta e a região em que estão localizadas. Você pode criar uma tabela com o mesmo nome em cada região. Alguém com outra conta pode criar suas próprias tabelas com nomes idênticos aos seus. Para o DynamoDB, nomes idênticos não criam um conflito porque os ARNs devem conter a região e o número da conta. </a:t>
            </a:r>
          </a:p>
          <a:p>
            <a:pPr marL="228600" indent="-228600" rtl="0">
              <a:spcBef>
                <a:spcPts val="600"/>
              </a:spcBef>
              <a:buFont typeface="Arial" panose="020B0604020202020204" pitchFamily="34" charset="0"/>
              <a:buChar char="•"/>
            </a:pPr>
            <a:r>
              <a:rPr lang="pt-br" b="1" dirty="0"/>
              <a:t>Parte do número da conta do ARN </a:t>
            </a:r>
            <a:r>
              <a:rPr lang="pt-br" dirty="0"/>
              <a:t>— quando o número da conta é listado (no Console de Gerenciamento da AWS, por exemplo), ele geralmente contém hifens. Os hifens são omitidos do ARN.</a:t>
            </a:r>
          </a:p>
          <a:p>
            <a:pPr marL="228600" indent="-228600" rtl="0">
              <a:spcBef>
                <a:spcPts val="600"/>
              </a:spcBef>
              <a:buFont typeface="Arial" panose="020B0604020202020204" pitchFamily="34" charset="0"/>
              <a:buChar char="•"/>
            </a:pPr>
            <a:r>
              <a:rPr lang="pt-br" b="1" dirty="0"/>
              <a:t>Identificador de recurso </a:t>
            </a:r>
            <a:r>
              <a:rPr lang="pt-br" dirty="0"/>
              <a:t>— Cada serviço é estruturado internamente de forma diferente, de modo que cada um tem sua própria maneira de identificar o recurso.</a:t>
            </a:r>
          </a:p>
          <a:p>
            <a:pPr rtl="0">
              <a:spcBef>
                <a:spcPts val="600"/>
              </a:spcBef>
            </a:pPr>
            <a:r>
              <a:rPr lang="pt-br" dirty="0"/>
              <a:t>Para obter mais informações sobre como os recursos de serviço são identificados, consulte a documentação do serviço. Para obter um resumo de todos os serviços, consulte </a:t>
            </a:r>
            <a:r>
              <a:rPr lang="pt-br" u="sng" dirty="0">
                <a:hlinkClick r:id="rId3"/>
              </a:rPr>
              <a:t>http://docs.aws.amazon.com/general/latest/gr/aws-arns-and-namespaces.html</a:t>
            </a:r>
            <a:r>
              <a:rPr lang="pt-br" dirty="0"/>
              <a:t>.</a:t>
            </a:r>
          </a:p>
        </p:txBody>
      </p:sp>
    </p:spTree>
    <p:extLst>
      <p:ext uri="{BB962C8B-B14F-4D97-AF65-F5344CB8AC3E}">
        <p14:creationId xmlns:p14="http://schemas.microsoft.com/office/powerpoint/2010/main" val="956499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indent="0" algn="l" defTabSz="457200" rtl="0" eaLnBrk="1" fontAlgn="auto" latinLnBrk="0" hangingPunct="1">
              <a:lnSpc>
                <a:spcPct val="100000"/>
              </a:lnSpc>
              <a:spcBef>
                <a:spcPts val="600"/>
              </a:spcBef>
              <a:spcAft>
                <a:spcPts val="0"/>
              </a:spcAft>
              <a:buClrTx/>
              <a:buSzTx/>
              <a:buFontTx/>
              <a:buNone/>
              <a:tabLst/>
              <a:defRPr/>
            </a:pPr>
            <a:r>
              <a:rPr lang="pt-br" sz="1200" dirty="0"/>
              <a:t>As permissões do IAM definem </a:t>
            </a:r>
            <a:r>
              <a:rPr lang="pt-br" sz="1200" dirty="0">
                <a:solidFill>
                  <a:srgbClr val="000000"/>
                </a:solidFill>
              </a:rPr>
              <a:t>as ações</a:t>
            </a:r>
            <a:r>
              <a:rPr lang="pt-br" sz="1200" dirty="0"/>
              <a:t> que uma entidade tem permissão (ou não) para executar, para quais recursos e em que condições. </a:t>
            </a:r>
          </a:p>
          <a:p>
            <a:pPr marL="0" marR="0" indent="0" algn="l" defTabSz="457200" rtl="0" eaLnBrk="1" fontAlgn="auto" latinLnBrk="0" hangingPunct="1">
              <a:lnSpc>
                <a:spcPct val="100000"/>
              </a:lnSpc>
              <a:spcBef>
                <a:spcPts val="600"/>
              </a:spcBef>
              <a:spcAft>
                <a:spcPts val="0"/>
              </a:spcAft>
              <a:buClrTx/>
              <a:buSzTx/>
              <a:buFontTx/>
              <a:buNone/>
              <a:tabLst/>
              <a:defRPr/>
            </a:pPr>
            <a:r>
              <a:rPr lang="pt-br" sz="1200" dirty="0"/>
              <a:t>Há dois </a:t>
            </a:r>
            <a:r>
              <a:rPr lang="pt-br" sz="1200" dirty="0">
                <a:solidFill>
                  <a:srgbClr val="000000"/>
                </a:solidFill>
              </a:rPr>
              <a:t>tipos</a:t>
            </a:r>
            <a:r>
              <a:rPr lang="pt-br" sz="1200" dirty="0"/>
              <a:t> de permissões: baseado em identidade e baseado em recursos. Eles são quase idênticos em aparência e função, mas têm algumas pequenas diferenças de sintaxe. A diferença entre os dois </a:t>
            </a:r>
            <a:r>
              <a:rPr lang="pt-br" sz="1200" dirty="0">
                <a:solidFill>
                  <a:srgbClr val="000000"/>
                </a:solidFill>
              </a:rPr>
              <a:t>tipos</a:t>
            </a:r>
            <a:r>
              <a:rPr lang="pt-br" sz="1200" dirty="0"/>
              <a:t> de permissões </a:t>
            </a:r>
            <a:r>
              <a:rPr lang="pt-br" dirty="0"/>
              <a:t>está em onde elas são aplicadas. </a:t>
            </a:r>
          </a:p>
          <a:p>
            <a:pPr marL="0" marR="0" indent="0" algn="l" defTabSz="457200" rtl="0" eaLnBrk="1" fontAlgn="auto" latinLnBrk="0" hangingPunct="1">
              <a:lnSpc>
                <a:spcPct val="100000"/>
              </a:lnSpc>
              <a:spcBef>
                <a:spcPts val="600"/>
              </a:spcBef>
              <a:spcAft>
                <a:spcPts val="0"/>
              </a:spcAft>
              <a:buClrTx/>
              <a:buSzTx/>
              <a:buFontTx/>
              <a:buNone/>
              <a:tabLst/>
              <a:defRPr/>
            </a:pPr>
            <a:r>
              <a:rPr lang="pt-br" b="1" dirty="0"/>
              <a:t>As permissões baseadas em identidade </a:t>
            </a:r>
            <a:r>
              <a:rPr lang="pt-br" dirty="0"/>
              <a:t>são associadas ao usuário do IAM e indicam o que o usuário tem permissão para fazer. </a:t>
            </a:r>
          </a:p>
          <a:p>
            <a:pPr marL="0" marR="0" indent="0" algn="l" defTabSz="457200" rtl="0" eaLnBrk="1" fontAlgn="auto" latinLnBrk="0" hangingPunct="1">
              <a:lnSpc>
                <a:spcPct val="100000"/>
              </a:lnSpc>
              <a:spcBef>
                <a:spcPts val="600"/>
              </a:spcBef>
              <a:spcAft>
                <a:spcPts val="0"/>
              </a:spcAft>
              <a:buClrTx/>
              <a:buSzTx/>
              <a:buFontTx/>
              <a:buNone/>
              <a:tabLst/>
              <a:defRPr/>
            </a:pPr>
            <a:r>
              <a:rPr lang="pt-br" b="1" dirty="0"/>
              <a:t>As permissões baseadas em recursos</a:t>
            </a:r>
            <a:r>
              <a:rPr lang="pt-br" dirty="0"/>
              <a:t> são associadas a um recurso e indicam o que um usuário especificado (ou grupo de usuários) tem permissão para fazer. O Amazon S3, o </a:t>
            </a:r>
            <a:r>
              <a:rPr lang="pt-br" dirty="0">
                <a:solidFill>
                  <a:srgbClr val="000000"/>
                </a:solidFill>
              </a:rPr>
              <a:t>Amazon Simple Queue Service</a:t>
            </a:r>
            <a:r>
              <a:rPr lang="pt-br" dirty="0"/>
              <a:t> (Amazon SQS), </a:t>
            </a:r>
            <a:r>
              <a:rPr lang="pt-br" dirty="0">
                <a:solidFill>
                  <a:srgbClr val="000000"/>
                </a:solidFill>
              </a:rPr>
              <a:t>o Amazon Simple Notification Service</a:t>
            </a:r>
            <a:r>
              <a:rPr lang="pt-br" dirty="0"/>
              <a:t> (Amazon SNS) e o AWS OpsWorks são os únicos serviços compatíveis com as permissões baseadas em recursos.</a:t>
            </a:r>
          </a:p>
          <a:p>
            <a:pPr marL="0" marR="0" indent="0" algn="l" defTabSz="457200" rtl="0" eaLnBrk="1" fontAlgn="auto" latinLnBrk="0" hangingPunct="1">
              <a:lnSpc>
                <a:spcPct val="100000"/>
              </a:lnSpc>
              <a:spcBef>
                <a:spcPts val="600"/>
              </a:spcBef>
              <a:spcAft>
                <a:spcPts val="0"/>
              </a:spcAft>
              <a:buClrTx/>
              <a:buSzTx/>
              <a:buFontTx/>
              <a:buNone/>
              <a:tabLst/>
              <a:defRPr/>
            </a:pPr>
            <a:r>
              <a:rPr lang="pt-br" dirty="0"/>
              <a:t>Para obter mais informações sobre os </a:t>
            </a:r>
            <a:r>
              <a:rPr lang="pt-br" dirty="0">
                <a:solidFill>
                  <a:srgbClr val="000000"/>
                </a:solidFill>
              </a:rPr>
              <a:t>tipos</a:t>
            </a:r>
            <a:r>
              <a:rPr lang="pt-br" dirty="0"/>
              <a:t> de permissões compatíveis com cada serviço e a granularidade na qual os recursos de serviço são definidos, consulte </a:t>
            </a:r>
            <a:r>
              <a:rPr lang="pt-br" u="sng" dirty="0">
                <a:hlinkClick r:id="rId3"/>
              </a:rPr>
              <a:t>http://docs.aws.amazon.com/IAM/latest/UserGuide/Using_SpecificProducts.html</a:t>
            </a:r>
            <a:r>
              <a:rPr lang="pt-br" u="sng" dirty="0"/>
              <a:t>.</a:t>
            </a:r>
            <a:r>
              <a:rPr lang="pt-br" dirty="0"/>
              <a:t>  </a:t>
            </a:r>
            <a:endParaRPr lang="en-US" dirty="0"/>
          </a:p>
          <a:p>
            <a:pPr rtl="0">
              <a:spcBef>
                <a:spcPts val="600"/>
              </a:spcBef>
            </a:pPr>
            <a:endParaRPr lang="en-US" dirty="0"/>
          </a:p>
        </p:txBody>
      </p:sp>
    </p:spTree>
    <p:extLst>
      <p:ext uri="{BB962C8B-B14F-4D97-AF65-F5344CB8AC3E}">
        <p14:creationId xmlns:p14="http://schemas.microsoft.com/office/powerpoint/2010/main" val="2168447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088542"/>
          </a:xfrm>
        </p:spPr>
        <p:txBody>
          <a:bodyPr rtlCol="0"/>
          <a:lstStyle/>
          <a:p>
            <a:pPr rtl="0">
              <a:spcBef>
                <a:spcPts val="600"/>
              </a:spcBef>
            </a:pPr>
            <a:r>
              <a:rPr lang="pt-br" dirty="0"/>
              <a:t>Esses exemplos mostram uma </a:t>
            </a:r>
            <a:r>
              <a:rPr lang="pt-br" dirty="0">
                <a:solidFill>
                  <a:srgbClr val="000000"/>
                </a:solidFill>
              </a:rPr>
              <a:t>política baseada em identidade e uma política</a:t>
            </a:r>
            <a:r>
              <a:rPr lang="pt-br" dirty="0"/>
              <a:t> baseada em recursos.</a:t>
            </a:r>
            <a:endParaRPr lang="en-US" b="1" dirty="0">
              <a:solidFill>
                <a:srgbClr val="000000"/>
              </a:solidFill>
            </a:endParaRPr>
          </a:p>
          <a:p>
            <a:pPr rtl="0">
              <a:spcBef>
                <a:spcPts val="600"/>
              </a:spcBef>
            </a:pPr>
            <a:r>
              <a:rPr lang="pt-br" b="1" dirty="0">
                <a:solidFill>
                  <a:srgbClr val="000000"/>
                </a:solidFill>
              </a:rPr>
              <a:t>Políticas baseadas em identidade</a:t>
            </a:r>
            <a:endParaRPr lang="en-US" b="1" dirty="0">
              <a:solidFill>
                <a:srgbClr val="000000"/>
              </a:solidFill>
              <a:latin typeface="Calibri" panose="020F0502020204030204" pitchFamily="34" charset="0"/>
            </a:endParaRPr>
          </a:p>
          <a:p>
            <a:pPr rtl="0">
              <a:spcBef>
                <a:spcPts val="600"/>
              </a:spcBef>
            </a:pPr>
            <a:r>
              <a:rPr lang="pt-br" dirty="0"/>
              <a:t>A política baseada em identidade </a:t>
            </a:r>
            <a:r>
              <a:rPr lang="pt-br" dirty="0">
                <a:solidFill>
                  <a:srgbClr val="000000"/>
                </a:solidFill>
              </a:rPr>
              <a:t>permite que os usuários gerenciem suas credenciais com o AWS CLI, Tools for Windows PowerShell, os AWS SDKs ou a API de Consulta HTTP do IAM </a:t>
            </a:r>
            <a:r>
              <a:rPr lang="pt-br" dirty="0"/>
              <a:t>. Ela permite que os usuários façam o seguinte:</a:t>
            </a:r>
          </a:p>
          <a:p>
            <a:pPr marL="171450" indent="-171450" rtl="0">
              <a:spcBef>
                <a:spcPts val="600"/>
              </a:spcBef>
              <a:buFont typeface="Arial" panose="020B0604020202020204" pitchFamily="34" charset="0"/>
              <a:buChar char="•"/>
            </a:pPr>
            <a:r>
              <a:rPr lang="pt-br" dirty="0"/>
              <a:t>Criar, alterar ou remover a própria senha usando as</a:t>
            </a:r>
            <a:r>
              <a:rPr lang="pt-br" dirty="0">
                <a:latin typeface="Lucida Console" panose="020B0609040504020204" pitchFamily="49" charset="0"/>
                <a:cs typeface="Courier New" panose="02070309020205020404" pitchFamily="49" charset="0"/>
              </a:rPr>
              <a:t> ações</a:t>
            </a:r>
            <a:r>
              <a:rPr lang="pt-br" dirty="0"/>
              <a:t> </a:t>
            </a:r>
            <a:r>
              <a:rPr lang="pt-br" dirty="0">
                <a:solidFill>
                  <a:srgbClr val="000000"/>
                </a:solidFill>
              </a:rPr>
              <a:t> LoginProfile</a:t>
            </a:r>
            <a:r>
              <a:rPr lang="pt-br" dirty="0"/>
              <a:t>.</a:t>
            </a:r>
          </a:p>
          <a:p>
            <a:pPr marL="171450" indent="-171450" rtl="0">
              <a:spcBef>
                <a:spcPts val="600"/>
              </a:spcBef>
              <a:buFont typeface="Arial" panose="020B0604020202020204" pitchFamily="34" charset="0"/>
              <a:buChar char="•"/>
            </a:pPr>
            <a:r>
              <a:rPr lang="pt-br" dirty="0"/>
              <a:t>Criar ou excluir a própria chave de acesso (ID de chave de acesso e chave de acesso secreta) usando as</a:t>
            </a:r>
            <a:r>
              <a:rPr lang="pt-br" dirty="0">
                <a:solidFill>
                  <a:srgbClr val="000000"/>
                </a:solidFill>
                <a:latin typeface="Lucida Console" panose="020B0609040504020204" pitchFamily="49" charset="0"/>
              </a:rPr>
              <a:t> ações </a:t>
            </a:r>
            <a:r>
              <a:rPr lang="pt-br" dirty="0"/>
              <a:t> </a:t>
            </a:r>
            <a:r>
              <a:rPr lang="pt-br" dirty="0">
                <a:solidFill>
                  <a:srgbClr val="000000"/>
                </a:solidFill>
              </a:rPr>
              <a:t>AccessKey</a:t>
            </a:r>
            <a:r>
              <a:rPr lang="pt-br" dirty="0"/>
              <a:t>.</a:t>
            </a:r>
          </a:p>
          <a:p>
            <a:pPr marL="171450" indent="-171450" rtl="0">
              <a:spcBef>
                <a:spcPts val="600"/>
              </a:spcBef>
              <a:buFont typeface="Arial" panose="020B0604020202020204" pitchFamily="34" charset="0"/>
              <a:buChar char="•"/>
            </a:pPr>
            <a:r>
              <a:rPr lang="pt-br" dirty="0"/>
              <a:t>Criar ou excluir suas próprias chaves SSH usando as </a:t>
            </a:r>
            <a:r>
              <a:rPr lang="pt-br" dirty="0">
                <a:solidFill>
                  <a:srgbClr val="000000"/>
                </a:solidFill>
                <a:latin typeface="Lucida Console" panose="020B0609040504020204" pitchFamily="49" charset="0"/>
              </a:rPr>
              <a:t> ações</a:t>
            </a:r>
            <a:r>
              <a:rPr lang="pt-br" dirty="0"/>
              <a:t> </a:t>
            </a:r>
            <a:r>
              <a:rPr lang="pt-br" dirty="0">
                <a:solidFill>
                  <a:srgbClr val="000000"/>
                </a:solidFill>
              </a:rPr>
              <a:t>SSHPublicKey</a:t>
            </a:r>
            <a:r>
              <a:rPr lang="pt-br" dirty="0"/>
              <a:t>. </a:t>
            </a:r>
          </a:p>
          <a:p>
            <a:pPr rtl="0">
              <a:spcBef>
                <a:spcPts val="600"/>
              </a:spcBef>
            </a:pPr>
            <a:r>
              <a:rPr lang="pt-br" dirty="0"/>
              <a:t>As </a:t>
            </a:r>
            <a:r>
              <a:rPr lang="pt-br" dirty="0">
                <a:solidFill>
                  <a:srgbClr val="000000"/>
                </a:solidFill>
              </a:rPr>
              <a:t>ações</a:t>
            </a:r>
            <a:r>
              <a:rPr lang="pt-br" dirty="0"/>
              <a:t> na política incluem curingas (por exemplo, </a:t>
            </a:r>
            <a:r>
              <a:rPr lang="pt-br" dirty="0">
                <a:solidFill>
                  <a:srgbClr val="000000"/>
                </a:solidFill>
                <a:latin typeface="Lucida Console" panose="020B0609040504020204" pitchFamily="49" charset="0"/>
              </a:rPr>
              <a:t>iam: *LoginProfile</a:t>
            </a:r>
            <a:r>
              <a:rPr lang="pt-br" dirty="0"/>
              <a:t>, </a:t>
            </a:r>
            <a:r>
              <a:rPr lang="pt-br" dirty="0">
                <a:solidFill>
                  <a:srgbClr val="000000"/>
                </a:solidFill>
                <a:latin typeface="Lucida Console" panose="020B0609040504020204" pitchFamily="49" charset="0"/>
              </a:rPr>
              <a:t>iam: *AccessKey*</a:t>
            </a:r>
            <a:r>
              <a:rPr lang="pt-br" dirty="0"/>
              <a:t> e </a:t>
            </a:r>
            <a:r>
              <a:rPr lang="pt-br" dirty="0">
                <a:solidFill>
                  <a:srgbClr val="000000"/>
                </a:solidFill>
                <a:latin typeface="Lucida Console" panose="020B0609040504020204" pitchFamily="49" charset="0"/>
              </a:rPr>
              <a:t>iam:*SSHPublicKey*</a:t>
            </a:r>
            <a:r>
              <a:rPr lang="pt-br" dirty="0"/>
              <a:t>). Essa é uma forma conveniente de incluir um conjunto de </a:t>
            </a:r>
            <a:r>
              <a:rPr lang="pt-br" dirty="0">
                <a:solidFill>
                  <a:srgbClr val="000000"/>
                </a:solidFill>
              </a:rPr>
              <a:t>ações</a:t>
            </a:r>
            <a:r>
              <a:rPr lang="pt-br" dirty="0"/>
              <a:t> relacionadas.</a:t>
            </a:r>
            <a:endParaRPr lang="en-US" b="1" dirty="0">
              <a:solidFill>
                <a:srgbClr val="000000"/>
              </a:solidFill>
            </a:endParaRPr>
          </a:p>
          <a:p>
            <a:pPr rtl="0">
              <a:spcBef>
                <a:spcPts val="600"/>
              </a:spcBef>
            </a:pPr>
            <a:r>
              <a:rPr lang="pt-br" b="1" dirty="0">
                <a:solidFill>
                  <a:srgbClr val="000000"/>
                </a:solidFill>
              </a:rPr>
              <a:t>Políticas baseadas em recursos</a:t>
            </a:r>
            <a:endParaRPr lang="en-US" b="1" dirty="0">
              <a:solidFill>
                <a:srgbClr val="000000"/>
              </a:solidFill>
              <a:latin typeface="Calibri" panose="020F0502020204030204" pitchFamily="34" charset="0"/>
            </a:endParaRPr>
          </a:p>
          <a:p>
            <a:pPr rtl="0">
              <a:spcBef>
                <a:spcPts val="600"/>
              </a:spcBef>
            </a:pPr>
            <a:r>
              <a:rPr lang="pt-br" dirty="0"/>
              <a:t>No exemplo de política baseada em recursos, a conta A usa uma política baseada em recursos (uma política de bucket do Amazon S3) para conceder à conta B acesso total ao bucket S3 da conta A. Então, a conta B cria uma política de usuário do IAM para delegar o acesso ao </a:t>
            </a:r>
            <a:r>
              <a:rPr lang="pt-br" dirty="0">
                <a:solidFill>
                  <a:srgbClr val="000000"/>
                </a:solidFill>
              </a:rPr>
              <a:t>bucket da conta A</a:t>
            </a:r>
            <a:r>
              <a:rPr lang="pt-br" dirty="0"/>
              <a:t> para um dos usuários da conta B. </a:t>
            </a:r>
          </a:p>
          <a:p>
            <a:pPr rtl="0">
              <a:spcBef>
                <a:spcPts val="600"/>
              </a:spcBef>
            </a:pPr>
            <a:r>
              <a:rPr lang="pt-br" dirty="0"/>
              <a:t>A política de bucket do S3 na conta A pode se parecer com a política aqui descrita. Neste exemplo, o bucket do S3 da conta A chama-se </a:t>
            </a:r>
            <a:r>
              <a:rPr lang="pt-br" dirty="0">
                <a:cs typeface="Courier New" panose="02070309020205020404" pitchFamily="49" charset="0"/>
              </a:rPr>
              <a:t>mybucket</a:t>
            </a:r>
            <a:r>
              <a:rPr lang="pt-br" dirty="0"/>
              <a:t>, e o número de conta</a:t>
            </a:r>
            <a:r>
              <a:rPr lang="pt-br" dirty="0">
                <a:solidFill>
                  <a:srgbClr val="000000"/>
                </a:solidFill>
              </a:rPr>
              <a:t> da conta B </a:t>
            </a:r>
            <a:r>
              <a:rPr lang="pt-br" dirty="0"/>
              <a:t>é 111122223333. Ele não especifica quaisquer usuários individuais ou grupos na conta B, apenas a conta em si.</a:t>
            </a:r>
          </a:p>
        </p:txBody>
      </p:sp>
    </p:spTree>
    <p:extLst>
      <p:ext uri="{BB962C8B-B14F-4D97-AF65-F5344CB8AC3E}">
        <p14:creationId xmlns:p14="http://schemas.microsoft.com/office/powerpoint/2010/main" val="174997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927904"/>
          </a:xfrm>
        </p:spPr>
        <p:txBody>
          <a:bodyPr rtlCol="0"/>
          <a:lstStyle/>
          <a:p>
            <a:pPr rtl="0">
              <a:spcAft>
                <a:spcPts val="600"/>
              </a:spcAft>
            </a:pPr>
            <a:r>
              <a:rPr lang="pt-br" dirty="0"/>
              <a:t>Você pode criar dois tipos de políticas do IAM: políticas gerenciadas e políticas em linha.</a:t>
            </a:r>
          </a:p>
          <a:p>
            <a:pPr rtl="0">
              <a:spcAft>
                <a:spcPts val="600"/>
              </a:spcAft>
            </a:pPr>
            <a:r>
              <a:rPr lang="pt-br" dirty="0"/>
              <a:t>As políticas gerenciadas são políticas independentes que podem ser associadas a vários usuários, grupos e funções. Você pode usar dois tipos de políticas gerenciadas:</a:t>
            </a:r>
          </a:p>
          <a:p>
            <a:pPr marL="171450" lvl="1" indent="-171450" rtl="0">
              <a:spcAft>
                <a:spcPts val="600"/>
              </a:spcAft>
              <a:buFont typeface="Arial" panose="020B0604020202020204" pitchFamily="34" charset="0"/>
              <a:buChar char="•"/>
            </a:pPr>
            <a:r>
              <a:rPr lang="pt-br" b="1" dirty="0"/>
              <a:t>Políticas gerenciadas da AWS </a:t>
            </a:r>
            <a:r>
              <a:rPr lang="pt-br" dirty="0"/>
              <a:t>—Políticas</a:t>
            </a:r>
            <a:r>
              <a:rPr lang="pt-br" b="1" dirty="0"/>
              <a:t> </a:t>
            </a:r>
            <a:r>
              <a:rPr lang="pt-br" dirty="0"/>
              <a:t>gerenciadas que são criadas pela AWS.</a:t>
            </a:r>
          </a:p>
          <a:p>
            <a:pPr marL="171450" lvl="1" indent="-171450" rtl="0">
              <a:spcAft>
                <a:spcPts val="600"/>
              </a:spcAft>
              <a:buFont typeface="Arial" panose="020B0604020202020204" pitchFamily="34" charset="0"/>
              <a:buChar char="•"/>
            </a:pPr>
            <a:r>
              <a:rPr lang="pt-br" b="1" dirty="0"/>
              <a:t>Políticas gerenciadas pelo cliente </a:t>
            </a:r>
            <a:r>
              <a:rPr lang="pt-br" dirty="0"/>
              <a:t>— Políticas gerenciadas que são criadas e gerenciadas por você.</a:t>
            </a:r>
          </a:p>
          <a:p>
            <a:pPr rtl="0">
              <a:spcAft>
                <a:spcPts val="600"/>
              </a:spcAft>
            </a:pPr>
            <a:r>
              <a:rPr lang="pt-br" dirty="0"/>
              <a:t>As políticas gerenciadas fornecem vários recursos, incluindo reutilização, gerenciamento central de alterações, controle de versões e reversão e a capacidade de delegar gerenciamento de permissões a outros usuários.</a:t>
            </a:r>
          </a:p>
          <a:p>
            <a:pPr rtl="0">
              <a:spcAft>
                <a:spcPts val="600"/>
              </a:spcAft>
            </a:pPr>
            <a:r>
              <a:rPr lang="pt-br" dirty="0"/>
              <a:t>As políticas em linha</a:t>
            </a:r>
            <a:r>
              <a:rPr lang="en-us" i="1" dirty="0"/>
              <a:t> </a:t>
            </a:r>
            <a:r>
              <a:rPr lang="en-us" dirty="0" err="1"/>
              <a:t>são</a:t>
            </a:r>
            <a:r>
              <a:rPr lang="en-us" dirty="0"/>
              <a:t> </a:t>
            </a:r>
            <a:r>
              <a:rPr lang="en-us" dirty="0" err="1"/>
              <a:t>incorporadas</a:t>
            </a:r>
            <a:r>
              <a:rPr lang="en-us" dirty="0"/>
              <a:t> a </a:t>
            </a:r>
            <a:r>
              <a:rPr lang="en-us" dirty="0" err="1"/>
              <a:t>uma</a:t>
            </a:r>
            <a:r>
              <a:rPr lang="en-us" dirty="0"/>
              <a:t> </a:t>
            </a:r>
            <a:r>
              <a:rPr lang="en-us" dirty="0" err="1"/>
              <a:t>entidade</a:t>
            </a:r>
            <a:r>
              <a:rPr lang="en-us" dirty="0"/>
              <a:t> principal, </a:t>
            </a:r>
            <a:r>
              <a:rPr lang="en-us" dirty="0" err="1"/>
              <a:t>como</a:t>
            </a:r>
            <a:r>
              <a:rPr lang="en-us" dirty="0"/>
              <a:t> um </a:t>
            </a:r>
            <a:r>
              <a:rPr lang="en-us" dirty="0" err="1"/>
              <a:t>usuário</a:t>
            </a:r>
            <a:r>
              <a:rPr lang="en-us" dirty="0"/>
              <a:t>, </a:t>
            </a:r>
            <a:r>
              <a:rPr lang="en-us" dirty="0" err="1"/>
              <a:t>grupo</a:t>
            </a:r>
            <a:r>
              <a:rPr lang="en-us" dirty="0"/>
              <a:t> </a:t>
            </a:r>
            <a:r>
              <a:rPr lang="en-us" dirty="0" err="1"/>
              <a:t>ou</a:t>
            </a:r>
            <a:r>
              <a:rPr lang="en-us" dirty="0"/>
              <a:t> </a:t>
            </a:r>
            <a:r>
              <a:rPr lang="en-us" dirty="0" err="1"/>
              <a:t>função</a:t>
            </a:r>
            <a:r>
              <a:rPr lang="en-us" dirty="0"/>
              <a:t>. </a:t>
            </a:r>
            <a:r>
              <a:rPr lang="en-us" dirty="0" err="1"/>
              <a:t>Ou</a:t>
            </a:r>
            <a:r>
              <a:rPr lang="en-us" dirty="0"/>
              <a:t> </a:t>
            </a:r>
            <a:r>
              <a:rPr lang="en-us" dirty="0" err="1"/>
              <a:t>seja</a:t>
            </a:r>
            <a:r>
              <a:rPr lang="en-us" dirty="0"/>
              <a:t>, a </a:t>
            </a:r>
            <a:r>
              <a:rPr lang="en-us" dirty="0" err="1"/>
              <a:t>política</a:t>
            </a:r>
            <a:r>
              <a:rPr lang="en-us" dirty="0"/>
              <a:t> é </a:t>
            </a:r>
            <a:r>
              <a:rPr lang="en-us" dirty="0" err="1"/>
              <a:t>uma</a:t>
            </a:r>
            <a:r>
              <a:rPr lang="en-us" dirty="0"/>
              <a:t> parte </a:t>
            </a:r>
            <a:r>
              <a:rPr lang="en-us" dirty="0" err="1"/>
              <a:t>inerente</a:t>
            </a:r>
            <a:r>
              <a:rPr lang="en-us" dirty="0"/>
              <a:t> da </a:t>
            </a:r>
            <a:r>
              <a:rPr lang="en-us" dirty="0" err="1"/>
              <a:t>entidade</a:t>
            </a:r>
            <a:r>
              <a:rPr lang="en-us" dirty="0"/>
              <a:t>. </a:t>
            </a:r>
            <a:r>
              <a:rPr lang="en-us" dirty="0" err="1"/>
              <a:t>Você</a:t>
            </a:r>
            <a:r>
              <a:rPr lang="en-us" dirty="0"/>
              <a:t> </a:t>
            </a:r>
            <a:r>
              <a:rPr lang="en-us" dirty="0" err="1"/>
              <a:t>pode</a:t>
            </a:r>
            <a:r>
              <a:rPr lang="en-us" dirty="0"/>
              <a:t> </a:t>
            </a:r>
            <a:r>
              <a:rPr lang="en-us" dirty="0" err="1"/>
              <a:t>usar</a:t>
            </a:r>
            <a:r>
              <a:rPr lang="en-us" dirty="0"/>
              <a:t> a </a:t>
            </a:r>
            <a:r>
              <a:rPr lang="en-us" dirty="0" err="1"/>
              <a:t>mesma</a:t>
            </a:r>
            <a:r>
              <a:rPr lang="en-us" dirty="0"/>
              <a:t> </a:t>
            </a:r>
            <a:r>
              <a:rPr lang="en-us" dirty="0" err="1"/>
              <a:t>diretiva</a:t>
            </a:r>
            <a:r>
              <a:rPr lang="en-us" dirty="0"/>
              <a:t> para </a:t>
            </a:r>
            <a:r>
              <a:rPr lang="en-us" dirty="0" err="1"/>
              <a:t>várias</a:t>
            </a:r>
            <a:r>
              <a:rPr lang="en-us" dirty="0"/>
              <a:t> </a:t>
            </a:r>
            <a:r>
              <a:rPr lang="en-us" dirty="0" err="1"/>
              <a:t>entidades</a:t>
            </a:r>
            <a:r>
              <a:rPr lang="en-us" dirty="0"/>
              <a:t>, mas </a:t>
            </a:r>
            <a:r>
              <a:rPr lang="en-us" dirty="0" err="1"/>
              <a:t>essas</a:t>
            </a:r>
            <a:r>
              <a:rPr lang="en-us" dirty="0"/>
              <a:t> </a:t>
            </a:r>
            <a:r>
              <a:rPr lang="en-us" dirty="0" err="1"/>
              <a:t>entidades</a:t>
            </a:r>
            <a:r>
              <a:rPr lang="en-us" dirty="0"/>
              <a:t> </a:t>
            </a:r>
            <a:r>
              <a:rPr lang="en-us" dirty="0" err="1"/>
              <a:t>não</a:t>
            </a:r>
            <a:r>
              <a:rPr lang="en-us" dirty="0"/>
              <a:t> </a:t>
            </a:r>
            <a:r>
              <a:rPr lang="en-us" dirty="0" err="1"/>
              <a:t>estão</a:t>
            </a:r>
            <a:r>
              <a:rPr lang="en-us" dirty="0"/>
              <a:t> </a:t>
            </a:r>
            <a:r>
              <a:rPr lang="en-us" dirty="0" err="1"/>
              <a:t>compartilhando</a:t>
            </a:r>
            <a:r>
              <a:rPr lang="en-us" dirty="0"/>
              <a:t> a </a:t>
            </a:r>
            <a:r>
              <a:rPr lang="en-us" dirty="0" err="1"/>
              <a:t>política</a:t>
            </a:r>
            <a:r>
              <a:rPr lang="en-us" dirty="0"/>
              <a:t>. </a:t>
            </a:r>
            <a:r>
              <a:rPr lang="en-us" dirty="0" err="1"/>
              <a:t>Em</a:t>
            </a:r>
            <a:r>
              <a:rPr lang="en-us" dirty="0"/>
              <a:t> </a:t>
            </a:r>
            <a:r>
              <a:rPr lang="en-us" dirty="0" err="1"/>
              <a:t>vez</a:t>
            </a:r>
            <a:r>
              <a:rPr lang="en-us" dirty="0"/>
              <a:t> disso, </a:t>
            </a:r>
            <a:r>
              <a:rPr lang="en-us" dirty="0" err="1"/>
              <a:t>cada</a:t>
            </a:r>
            <a:r>
              <a:rPr lang="en-us" dirty="0"/>
              <a:t> </a:t>
            </a:r>
            <a:r>
              <a:rPr lang="en-us" dirty="0" err="1"/>
              <a:t>uma</a:t>
            </a:r>
            <a:r>
              <a:rPr lang="en-us" dirty="0"/>
              <a:t> tem </a:t>
            </a:r>
            <a:r>
              <a:rPr lang="en-us" dirty="0" err="1"/>
              <a:t>sua</a:t>
            </a:r>
            <a:r>
              <a:rPr lang="en-us" dirty="0"/>
              <a:t> </a:t>
            </a:r>
            <a:r>
              <a:rPr lang="en-us" dirty="0" err="1"/>
              <a:t>própria</a:t>
            </a:r>
            <a:r>
              <a:rPr lang="en-us" dirty="0"/>
              <a:t> </a:t>
            </a:r>
            <a:r>
              <a:rPr lang="en-us" dirty="0" err="1"/>
              <a:t>cópia</a:t>
            </a:r>
            <a:r>
              <a:rPr lang="en-us" dirty="0"/>
              <a:t> da </a:t>
            </a:r>
            <a:r>
              <a:rPr lang="en-us" dirty="0" err="1"/>
              <a:t>política</a:t>
            </a:r>
            <a:r>
              <a:rPr lang="en-us" dirty="0"/>
              <a:t>. </a:t>
            </a:r>
            <a:r>
              <a:rPr lang="en-us" dirty="0" err="1"/>
              <a:t>Isso</a:t>
            </a:r>
            <a:r>
              <a:rPr lang="en-us" dirty="0"/>
              <a:t> </a:t>
            </a:r>
            <a:r>
              <a:rPr lang="en-us" dirty="0" err="1"/>
              <a:t>impossibilita</a:t>
            </a:r>
            <a:r>
              <a:rPr lang="en-us" dirty="0"/>
              <a:t> o </a:t>
            </a:r>
            <a:r>
              <a:rPr lang="en-us" dirty="0" err="1"/>
              <a:t>gerenciamento</a:t>
            </a:r>
            <a:r>
              <a:rPr lang="en-us" dirty="0"/>
              <a:t> </a:t>
            </a:r>
            <a:r>
              <a:rPr lang="en-us" dirty="0" err="1"/>
              <a:t>centralizado</a:t>
            </a:r>
            <a:r>
              <a:rPr lang="en-us" dirty="0"/>
              <a:t> de </a:t>
            </a:r>
            <a:r>
              <a:rPr lang="en-us" dirty="0" err="1"/>
              <a:t>políticas</a:t>
            </a:r>
            <a:r>
              <a:rPr lang="en-us" dirty="0"/>
              <a:t> </a:t>
            </a:r>
            <a:r>
              <a:rPr lang="en-us" dirty="0" err="1"/>
              <a:t>em</a:t>
            </a:r>
            <a:r>
              <a:rPr lang="en-us" dirty="0"/>
              <a:t> </a:t>
            </a:r>
            <a:r>
              <a:rPr lang="en-us" dirty="0" err="1"/>
              <a:t>linha</a:t>
            </a:r>
            <a:r>
              <a:rPr lang="en-us" dirty="0"/>
              <a:t>.</a:t>
            </a:r>
          </a:p>
          <a:p>
            <a:pPr rtl="0">
              <a:spcAft>
                <a:spcPts val="600"/>
              </a:spcAft>
            </a:pPr>
            <a:r>
              <a:rPr lang="pt-br" dirty="0"/>
              <a:t>As políticas em linha são úteis se você deseja manter um rigoroso relacionamento de um para um entre uma política e a entidade principal à qual ela é aplicada.</a:t>
            </a:r>
          </a:p>
        </p:txBody>
      </p:sp>
    </p:spTree>
    <p:extLst>
      <p:ext uri="{BB962C8B-B14F-4D97-AF65-F5344CB8AC3E}">
        <p14:creationId xmlns:p14="http://schemas.microsoft.com/office/powerpoint/2010/main" val="695219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088542"/>
          </a:xfrm>
        </p:spPr>
        <p:txBody>
          <a:bodyPr rtlCol="0"/>
          <a:lstStyle/>
          <a:p>
            <a:pPr marL="0" marR="0" indent="0" algn="l" defTabSz="457200" rtl="0" eaLnBrk="1" fontAlgn="auto" latinLnBrk="0" hangingPunct="1">
              <a:lnSpc>
                <a:spcPct val="100000"/>
              </a:lnSpc>
              <a:spcBef>
                <a:spcPts val="600"/>
              </a:spcBef>
              <a:spcAft>
                <a:spcPts val="0"/>
              </a:spcAft>
              <a:buClrTx/>
              <a:buSzTx/>
              <a:buFontTx/>
              <a:buNone/>
              <a:tabLst/>
              <a:defRPr/>
            </a:pPr>
            <a:r>
              <a:rPr lang="pt-br" sz="1200" kern="1200" dirty="0">
                <a:solidFill>
                  <a:schemeClr val="tx1"/>
                </a:solidFill>
                <a:effectLst/>
                <a:cs typeface="Arial" panose="020B0604020202020204" pitchFamily="34" charset="0"/>
              </a:rPr>
              <a:t>Use políticas </a:t>
            </a:r>
            <a:r>
              <a:rPr lang="pt-br" sz="1200" kern="1200" dirty="0">
                <a:solidFill>
                  <a:srgbClr val="000000"/>
                </a:solidFill>
                <a:effectLst/>
                <a:cs typeface="Arial" panose="020B0604020202020204" pitchFamily="34" charset="0"/>
              </a:rPr>
              <a:t>para</a:t>
            </a:r>
            <a:r>
              <a:rPr lang="pt-br" sz="1200" kern="1200" dirty="0">
                <a:solidFill>
                  <a:schemeClr val="tx1"/>
                </a:solidFill>
                <a:effectLst/>
                <a:cs typeface="Arial" panose="020B0604020202020204" pitchFamily="34" charset="0"/>
              </a:rPr>
              <a:t> ajustar </a:t>
            </a:r>
            <a:r>
              <a:rPr lang="pt-br" sz="1200" kern="1200" dirty="0">
                <a:solidFill>
                  <a:srgbClr val="000000"/>
                </a:solidFill>
                <a:effectLst/>
                <a:cs typeface="Arial" panose="020B0604020202020204" pitchFamily="34" charset="0"/>
              </a:rPr>
              <a:t>as permissões</a:t>
            </a:r>
            <a:r>
              <a:rPr lang="pt-br" sz="1200" kern="1200" dirty="0">
                <a:solidFill>
                  <a:schemeClr val="tx1"/>
                </a:solidFill>
                <a:effectLst/>
                <a:cs typeface="Arial" panose="020B0604020202020204" pitchFamily="34" charset="0"/>
              </a:rPr>
              <a:t> concedidas a usuários, grupos e funções do IAM. As políticas podem estar em uma variedade de formatos. </a:t>
            </a:r>
            <a:r>
              <a:rPr lang="pt-br" sz="1200" dirty="0">
                <a:cs typeface="Arial" panose="020B0604020202020204" pitchFamily="34" charset="0"/>
              </a:rPr>
              <a:t>Como </a:t>
            </a:r>
            <a:r>
              <a:rPr lang="pt-br" sz="1200" kern="1200" dirty="0">
                <a:solidFill>
                  <a:schemeClr val="tx1"/>
                </a:solidFill>
                <a:effectLst/>
                <a:cs typeface="Arial" panose="020B0604020202020204" pitchFamily="34" charset="0"/>
              </a:rPr>
              <a:t>as políticas estão no </a:t>
            </a:r>
            <a:r>
              <a:rPr lang="pt-br" sz="1200" kern="1200" dirty="0">
                <a:solidFill>
                  <a:srgbClr val="000000"/>
                </a:solidFill>
                <a:effectLst/>
                <a:cs typeface="Arial" panose="020B0604020202020204" pitchFamily="34" charset="0"/>
              </a:rPr>
              <a:t>formato JSON</a:t>
            </a:r>
            <a:r>
              <a:rPr lang="pt-br" sz="1200" kern="1200" dirty="0">
                <a:solidFill>
                  <a:schemeClr val="tx1"/>
                </a:solidFill>
                <a:effectLst/>
                <a:cs typeface="Arial" panose="020B0604020202020204" pitchFamily="34" charset="0"/>
              </a:rPr>
              <a:t>, você pode usá-las </a:t>
            </a:r>
            <a:r>
              <a:rPr lang="pt-br" sz="1200" kern="1200" dirty="0">
                <a:solidFill>
                  <a:srgbClr val="000000"/>
                </a:solidFill>
                <a:effectLst/>
                <a:cs typeface="Arial" panose="020B0604020202020204" pitchFamily="34" charset="0"/>
              </a:rPr>
              <a:t>com</a:t>
            </a:r>
            <a:r>
              <a:rPr lang="pt-br" sz="1200" kern="1200" dirty="0">
                <a:solidFill>
                  <a:schemeClr val="tx1"/>
                </a:solidFill>
                <a:effectLst/>
                <a:cs typeface="Arial" panose="020B0604020202020204" pitchFamily="34" charset="0"/>
              </a:rPr>
              <a:t> um sistema de controle de versão. É uma </a:t>
            </a:r>
            <a:r>
              <a:rPr lang="pt-br" sz="1200" kern="1200" dirty="0">
                <a:solidFill>
                  <a:srgbClr val="000000"/>
                </a:solidFill>
                <a:effectLst/>
                <a:cs typeface="Arial" panose="020B0604020202020204" pitchFamily="34" charset="0"/>
              </a:rPr>
              <a:t>boa</a:t>
            </a:r>
            <a:r>
              <a:rPr lang="pt-br" sz="1200" kern="1200" dirty="0">
                <a:solidFill>
                  <a:schemeClr val="tx1"/>
                </a:solidFill>
                <a:effectLst/>
                <a:cs typeface="Arial" panose="020B0604020202020204" pitchFamily="34" charset="0"/>
              </a:rPr>
              <a:t> prática definir o acesso de</a:t>
            </a:r>
            <a:r>
              <a:rPr lang="pt-br" sz="1200" kern="1200" dirty="0">
                <a:solidFill>
                  <a:srgbClr val="000000"/>
                </a:solidFill>
                <a:effectLst/>
                <a:cs typeface="Arial" panose="020B0604020202020204" pitchFamily="34" charset="0"/>
              </a:rPr>
              <a:t>privilégio mínimo</a:t>
            </a:r>
            <a:r>
              <a:rPr lang="pt-br" sz="1200" kern="1200" dirty="0">
                <a:solidFill>
                  <a:schemeClr val="tx1"/>
                </a:solidFill>
                <a:effectLst/>
                <a:cs typeface="Arial" panose="020B0604020202020204" pitchFamily="34" charset="0"/>
              </a:rPr>
              <a:t> para cada usuário, grupo ou função. Assim, você pode personalizar o acesso a recursos específicos usando uma</a:t>
            </a:r>
            <a:r>
              <a:rPr lang="pt-br" sz="1200" kern="1200" dirty="0">
                <a:solidFill>
                  <a:srgbClr val="000000"/>
                </a:solidFill>
                <a:effectLst/>
                <a:cs typeface="Arial" panose="020B0604020202020204" pitchFamily="34" charset="0"/>
              </a:rPr>
              <a:t> política</a:t>
            </a:r>
            <a:r>
              <a:rPr lang="pt-br" sz="1200" kern="1200" dirty="0">
                <a:solidFill>
                  <a:schemeClr val="tx1"/>
                </a:solidFill>
                <a:effectLst/>
                <a:cs typeface="Arial" panose="020B0604020202020204" pitchFamily="34" charset="0"/>
              </a:rPr>
              <a:t> </a:t>
            </a:r>
            <a:r>
              <a:rPr lang="pt-br" sz="1200" kern="1200" dirty="0">
                <a:solidFill>
                  <a:srgbClr val="000000"/>
                </a:solidFill>
                <a:effectLst/>
                <a:cs typeface="Arial" panose="020B0604020202020204" pitchFamily="34" charset="0"/>
              </a:rPr>
              <a:t>de autorização</a:t>
            </a:r>
            <a:r>
              <a:rPr lang="pt-br" sz="1200" kern="1200" dirty="0">
                <a:solidFill>
                  <a:schemeClr val="tx1"/>
                </a:solidFill>
                <a:effectLst/>
                <a:cs typeface="Arial" panose="020B0604020202020204" pitchFamily="34" charset="0"/>
              </a:rPr>
              <a:t>.</a:t>
            </a:r>
          </a:p>
          <a:p>
            <a:pPr rtl="0">
              <a:spcBef>
                <a:spcPts val="600"/>
              </a:spcBef>
            </a:pPr>
            <a:r>
              <a:rPr lang="pt-br" sz="1200" b="0" i="0" kern="1200" dirty="0">
                <a:solidFill>
                  <a:schemeClr val="tx1"/>
                </a:solidFill>
                <a:effectLst/>
              </a:rPr>
              <a:t>Para determinar se a solicitação deve ser permitida ou negada, estas regras são seguidas:</a:t>
            </a:r>
            <a:endParaRPr lang="en-US" sz="1200" b="0" i="0" kern="1200" dirty="0">
              <a:solidFill>
                <a:schemeClr val="tx1"/>
              </a:solidFill>
              <a:effectLst/>
            </a:endParaRPr>
          </a:p>
          <a:p>
            <a:pPr marL="171450" indent="-171450" rtl="0">
              <a:spcBef>
                <a:spcPts val="600"/>
              </a:spcBef>
              <a:buFont typeface="Arial" panose="020B0604020202020204" pitchFamily="34" charset="0"/>
              <a:buChar char="•"/>
            </a:pPr>
            <a:r>
              <a:rPr lang="pt-br" sz="1200" b="0" i="0" kern="1200" dirty="0">
                <a:solidFill>
                  <a:schemeClr val="tx1"/>
                </a:solidFill>
                <a:effectLst/>
              </a:rPr>
              <a:t>Por padrão, todas as solicitações são negadas. (Em geral, as solicitações feitas usando a conta/credencial raiz para recursos na conta são </a:t>
            </a:r>
            <a:r>
              <a:rPr lang="pt-br" sz="1200" b="0" i="0" kern="1200" dirty="0">
                <a:solidFill>
                  <a:srgbClr val="000000"/>
                </a:solidFill>
                <a:effectLst/>
              </a:rPr>
              <a:t>sempre</a:t>
            </a:r>
            <a:r>
              <a:rPr lang="pt-br" sz="1200" b="0" i="0" kern="1200" dirty="0">
                <a:solidFill>
                  <a:schemeClr val="tx1"/>
                </a:solidFill>
                <a:effectLst/>
              </a:rPr>
              <a:t> permitidas.)</a:t>
            </a:r>
          </a:p>
          <a:p>
            <a:pPr marL="171450" indent="-171450" rtl="0">
              <a:spcBef>
                <a:spcPts val="600"/>
              </a:spcBef>
              <a:buFont typeface="Arial" panose="020B0604020202020204" pitchFamily="34" charset="0"/>
              <a:buChar char="•"/>
            </a:pPr>
            <a:r>
              <a:rPr lang="pt-br" sz="1200" b="0" i="0" kern="1200" dirty="0">
                <a:solidFill>
                  <a:schemeClr val="tx1"/>
                </a:solidFill>
                <a:effectLst/>
              </a:rPr>
              <a:t>Uma permissão explícita substitui esse padrão.</a:t>
            </a:r>
          </a:p>
          <a:p>
            <a:pPr marL="171450" indent="-171450" rtl="0">
              <a:spcBef>
                <a:spcPts val="600"/>
              </a:spcBef>
              <a:buFont typeface="Arial" panose="020B0604020202020204" pitchFamily="34" charset="0"/>
              <a:buChar char="•"/>
            </a:pPr>
            <a:r>
              <a:rPr lang="pt-br" sz="1200" b="0" i="0" kern="1200" dirty="0">
                <a:solidFill>
                  <a:schemeClr val="tx1"/>
                </a:solidFill>
                <a:effectLst/>
              </a:rPr>
              <a:t>Uma negação explícita substitui quaisquer permissões.</a:t>
            </a:r>
            <a:r>
              <a:rPr lang="en-US" sz="1200" b="0" i="0" kern="1200" dirty="0">
                <a:solidFill>
                  <a:schemeClr val="tx1"/>
                </a:solidFill>
                <a:effectLst/>
              </a:rPr>
              <a:t/>
            </a:r>
            <a:br>
              <a:rPr lang="en-US" sz="1200" b="0" i="0" kern="1200" dirty="0">
                <a:solidFill>
                  <a:schemeClr val="tx1"/>
                </a:solidFill>
                <a:effectLst/>
              </a:rPr>
            </a:br>
            <a:endParaRPr lang="en-US" sz="1200" b="0" i="0" kern="1200" dirty="0">
              <a:solidFill>
                <a:schemeClr val="tx1"/>
              </a:solidFill>
              <a:effectLst/>
            </a:endParaRPr>
          </a:p>
          <a:p>
            <a:pPr rtl="0">
              <a:spcBef>
                <a:spcPts val="600"/>
              </a:spcBef>
            </a:pPr>
            <a:r>
              <a:rPr lang="pt-br" b="1" dirty="0">
                <a:cs typeface="Arial" panose="020B0604020202020204" pitchFamily="34" charset="0"/>
              </a:rPr>
              <a:t>Lógica de avaliação</a:t>
            </a:r>
          </a:p>
          <a:p>
            <a:pPr rtl="0">
              <a:spcAft>
                <a:spcPts val="600"/>
              </a:spcAft>
            </a:pPr>
            <a:r>
              <a:rPr lang="pt-br" dirty="0"/>
              <a:t>Este diagrama mostra a lógica de avaliação das políticas do IAM. Todas as políticas que foram aplicadas à entidade do IAM são avaliadas. Quando há um conflito, a política mais restritiva se aplica. Por exemplo, quando uma política permite uma</a:t>
            </a:r>
            <a:r>
              <a:rPr lang="pt-br" dirty="0">
                <a:solidFill>
                  <a:srgbClr val="000000"/>
                </a:solidFill>
              </a:rPr>
              <a:t>ação</a:t>
            </a:r>
            <a:r>
              <a:rPr lang="pt-br" dirty="0"/>
              <a:t> e outra política nega uma</a:t>
            </a:r>
            <a:r>
              <a:rPr lang="pt-br" dirty="0">
                <a:solidFill>
                  <a:srgbClr val="000000"/>
                </a:solidFill>
              </a:rPr>
              <a:t>ação, a política que nega a ação é aplicada. </a:t>
            </a:r>
            <a:r>
              <a:rPr lang="pt-br" dirty="0"/>
              <a:t> A ordem em que as políticas são avaliadas não tem efeito no resultado da avaliação. </a:t>
            </a:r>
          </a:p>
          <a:p>
            <a:pPr rtl="0">
              <a:spcAft>
                <a:spcPts val="600"/>
              </a:spcAft>
            </a:pPr>
            <a:r>
              <a:rPr lang="pt-br" dirty="0"/>
              <a:t>Todas as políticas são avaliadas, e o resultado é</a:t>
            </a:r>
            <a:r>
              <a:rPr lang="pt-br" dirty="0">
                <a:solidFill>
                  <a:srgbClr val="000000"/>
                </a:solidFill>
              </a:rPr>
              <a:t>sempre</a:t>
            </a:r>
            <a:r>
              <a:rPr lang="pt-br" dirty="0"/>
              <a:t> que a solicitação é ou permitida ou negada. Se houver uma declaração de negação explícita, a decisão final é negar a</a:t>
            </a:r>
            <a:r>
              <a:rPr lang="pt-br" dirty="0">
                <a:solidFill>
                  <a:srgbClr val="000000"/>
                </a:solidFill>
              </a:rPr>
              <a:t>ação</a:t>
            </a:r>
            <a:r>
              <a:rPr lang="pt-br" dirty="0"/>
              <a:t>. Em seguida, se houver uma declaração de permissão, a decisão final é permitir a</a:t>
            </a:r>
            <a:r>
              <a:rPr lang="pt-br" dirty="0">
                <a:solidFill>
                  <a:srgbClr val="000000"/>
                </a:solidFill>
              </a:rPr>
              <a:t>ação</a:t>
            </a:r>
            <a:r>
              <a:rPr lang="pt-br" dirty="0"/>
              <a:t>. No entanto, se não houver uma declaração de permissão, então a decisão final é negá-la.</a:t>
            </a:r>
          </a:p>
          <a:p>
            <a:pPr rtl="0">
              <a:spcAft>
                <a:spcPts val="600"/>
              </a:spcAft>
            </a:pPr>
            <a:r>
              <a:rPr lang="pt-br" dirty="0"/>
              <a:t>Quaisquer</a:t>
            </a:r>
            <a:r>
              <a:rPr lang="pt-br" dirty="0">
                <a:solidFill>
                  <a:srgbClr val="000000"/>
                </a:solidFill>
              </a:rPr>
              <a:t>ações</a:t>
            </a:r>
            <a:r>
              <a:rPr lang="pt-br" dirty="0"/>
              <a:t> que você não permitiu explicitamente são negadas. Quaisquer</a:t>
            </a:r>
            <a:r>
              <a:rPr lang="pt-br" dirty="0">
                <a:solidFill>
                  <a:srgbClr val="000000"/>
                </a:solidFill>
              </a:rPr>
              <a:t>ações</a:t>
            </a:r>
            <a:r>
              <a:rPr lang="pt-br" dirty="0"/>
              <a:t> que você negou explicitamente são</a:t>
            </a:r>
            <a:r>
              <a:rPr lang="pt-br" i="1" dirty="0">
                <a:solidFill>
                  <a:srgbClr val="000000"/>
                </a:solidFill>
              </a:rPr>
              <a:t>sempre</a:t>
            </a:r>
            <a:r>
              <a:rPr lang="pt-br" dirty="0"/>
              <a:t> negadas. Recomendamos que você siga o princípio do privilégio mínimo ao criar as políticas. Além disso, para usuários que exigem a mesma política, recomendamos que coloque os usuários em um grupo e, em seguida, associe a política ao grupo.</a:t>
            </a:r>
          </a:p>
          <a:p>
            <a:pPr marL="0" marR="0" lvl="0" indent="0" algn="l" defTabSz="914400" rtl="0" eaLnBrk="1" fontAlgn="auto" latinLnBrk="0" hangingPunct="1">
              <a:lnSpc>
                <a:spcPct val="100000"/>
              </a:lnSpc>
              <a:spcBef>
                <a:spcPts val="0"/>
              </a:spcBef>
              <a:spcAft>
                <a:spcPts val="600"/>
              </a:spcAft>
              <a:buClrTx/>
              <a:buSzTx/>
              <a:buFontTx/>
              <a:buNone/>
              <a:tabLst/>
              <a:defRPr/>
            </a:pPr>
            <a:r>
              <a:rPr lang="pt-br" sz="1200" dirty="0"/>
              <a:t>Para obter mais informações sobre a lógica de avaliação de políticas do IAM, consulte: </a:t>
            </a:r>
            <a:r>
              <a:rPr lang="pt-br" sz="1200" u="sng" dirty="0">
                <a:hlinkClick r:id="rId3"/>
              </a:rPr>
              <a:t>http://docs.aws.amazon.com/IAM/latest/UserGuide/AccessPolicyLanguage_EvaluationLogic.html</a:t>
            </a:r>
            <a:r>
              <a:rPr lang="pt-br" sz="1200" dirty="0"/>
              <a:t>.</a:t>
            </a:r>
          </a:p>
          <a:p>
            <a:pPr rtl="0">
              <a:spcAft>
                <a:spcPts val="600"/>
              </a:spcAft>
            </a:pPr>
            <a:endParaRPr lang="en-US" sz="1200" kern="1200" dirty="0">
              <a:solidFill>
                <a:schemeClr val="tx1"/>
              </a:solidFill>
              <a:effectLst/>
              <a:latin typeface="Arial"/>
              <a:ea typeface="+mn-ea"/>
              <a:cs typeface="+mn-cs"/>
            </a:endParaRPr>
          </a:p>
          <a:p>
            <a:pPr rtl="0"/>
            <a:endParaRPr lang="en-US" dirty="0"/>
          </a:p>
        </p:txBody>
      </p:sp>
    </p:spTree>
    <p:extLst>
      <p:ext uri="{BB962C8B-B14F-4D97-AF65-F5344CB8AC3E}">
        <p14:creationId xmlns:p14="http://schemas.microsoft.com/office/powerpoint/2010/main" val="2151374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25394472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spcAft>
                <a:spcPts val="600"/>
              </a:spcAft>
            </a:pPr>
            <a:r>
              <a:rPr lang="pt-br" dirty="0"/>
              <a:t>A política de exemplo dá aos usuários acesso apenas ao seguinte:</a:t>
            </a:r>
          </a:p>
          <a:p>
            <a:pPr marL="171450" indent="-171450" rtl="0">
              <a:spcAft>
                <a:spcPts val="600"/>
              </a:spcAft>
              <a:buFont typeface="Arial" panose="020B0604020202020204" pitchFamily="34" charset="0"/>
              <a:buChar char="•"/>
            </a:pPr>
            <a:r>
              <a:rPr lang="pt-br" dirty="0"/>
              <a:t>A tabela do DynamoDB cujo nome é representado por table-name (nome de tabela).</a:t>
            </a:r>
          </a:p>
          <a:p>
            <a:pPr marL="171450" indent="-171450" rtl="0">
              <a:spcAft>
                <a:spcPts val="600"/>
              </a:spcAft>
              <a:buFont typeface="Arial" panose="020B0604020202020204" pitchFamily="34" charset="0"/>
              <a:buChar char="•"/>
            </a:pPr>
            <a:r>
              <a:rPr lang="pt-br" dirty="0"/>
              <a:t>O bucket do Amazon S3 da conta corporativa da AWS, cujo nome é representado por bucket-name e todos os objetos que ela contém.</a:t>
            </a:r>
          </a:p>
          <a:p>
            <a:pPr rtl="0">
              <a:spcAft>
                <a:spcPts val="600"/>
              </a:spcAft>
            </a:pPr>
            <a:r>
              <a:rPr lang="pt-br" dirty="0"/>
              <a:t>A política inclui uma negação explícita (elemento </a:t>
            </a:r>
            <a:r>
              <a:rPr lang="pt-br" dirty="0">
                <a:latin typeface="Lucida Console" panose="020B0609040504020204" pitchFamily="49" charset="0"/>
              </a:rPr>
              <a:t>"Effect":"Deny" </a:t>
            </a:r>
            <a:r>
              <a:rPr lang="pt-br" dirty="0"/>
              <a:t>). Usado com o elemento </a:t>
            </a:r>
            <a:r>
              <a:rPr lang="pt-br" b="0" dirty="0">
                <a:latin typeface="Lucida Console" panose="020B0609040504020204" pitchFamily="49" charset="0"/>
              </a:rPr>
              <a:t>NotResource</a:t>
            </a:r>
            <a:r>
              <a:rPr lang="pt-br" dirty="0"/>
              <a:t> isso ajuda a garantir que os usuários não possam usar nenhuma ação ou recurso da AWS. A exceção são as especificadas na política, mesmo que as permissões tenham sido concedidas em uma outra política. (Uma instrução de negação explícita tem precedência sobre uma instrução de permissão.)</a:t>
            </a:r>
          </a:p>
          <a:p>
            <a:pPr rtl="0">
              <a:spcAft>
                <a:spcPts val="600"/>
              </a:spcAft>
            </a:pPr>
            <a:endParaRPr lang="en-US" dirty="0"/>
          </a:p>
        </p:txBody>
      </p:sp>
    </p:spTree>
    <p:extLst>
      <p:ext uri="{BB962C8B-B14F-4D97-AF65-F5344CB8AC3E}">
        <p14:creationId xmlns:p14="http://schemas.microsoft.com/office/powerpoint/2010/main" val="3359558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indent="0" algn="l" defTabSz="457200" rtl="0" eaLnBrk="1" fontAlgn="auto" latinLnBrk="0" hangingPunct="1">
              <a:lnSpc>
                <a:spcPct val="100000"/>
              </a:lnSpc>
              <a:spcBef>
                <a:spcPts val="0"/>
              </a:spcBef>
              <a:spcAft>
                <a:spcPts val="0"/>
              </a:spcAft>
              <a:buClrTx/>
              <a:buSzTx/>
              <a:buFontTx/>
              <a:buNone/>
              <a:tabLst/>
              <a:defRPr/>
            </a:pPr>
            <a:r>
              <a:rPr lang="pt-br"/>
              <a:t>Às vezes, é preciso delegar temporariamente o acesso a usuários ou serviços que normalmente não têm acesso aos seus recursos da AWS. Por exemplo, um usuário em uma conta da AWS pode precisar de acesso a recursos em outra conta. Ou uma aplicação móvel pode usar recursos da AWS. Contudo, você não quer armazenar as chaves da AWS com a aplicação, onde pode ser difícil alterná-las e de onde os usuários podem extraí-las. </a:t>
            </a:r>
          </a:p>
          <a:p>
            <a:pPr rtl="0"/>
            <a:endParaRPr lang="en-US" dirty="0"/>
          </a:p>
        </p:txBody>
      </p:sp>
    </p:spTree>
    <p:extLst>
      <p:ext uri="{BB962C8B-B14F-4D97-AF65-F5344CB8AC3E}">
        <p14:creationId xmlns:p14="http://schemas.microsoft.com/office/powerpoint/2010/main" val="89459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4903692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2648997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dirty="0"/>
              <a:t>Vários tipos de autenticação podem ser implementados durante </a:t>
            </a:r>
            <a:r>
              <a:rPr lang="pt-br" kern="1200" dirty="0">
                <a:solidFill>
                  <a:schemeClr val="tx1"/>
                </a:solidFill>
                <a:effectLst/>
                <a:ea typeface="+mn-ea"/>
                <a:cs typeface="+mn-cs"/>
              </a:rPr>
              <a:t>a criação de um ambiente da AWS. Por exemplo, se estiver desenvolvendo uma aplicação de fotos móvel na AWS, você deverá fazer login na AWS usando credenciais para criar o ambiente da AWS para a aplicação. Fazer login na AWS requer que você se autentique com a AWS (autenticação da AWS). </a:t>
            </a:r>
          </a:p>
          <a:p>
            <a:pPr rtl="0"/>
            <a:endParaRPr lang="en-US" dirty="0"/>
          </a:p>
          <a:p>
            <a:pPr rtl="0"/>
            <a:r>
              <a:rPr lang="pt-br" kern="1200" dirty="0">
                <a:solidFill>
                  <a:schemeClr val="tx1"/>
                </a:solidFill>
                <a:effectLst/>
                <a:ea typeface="+mn-ea"/>
                <a:cs typeface="+mn-cs"/>
              </a:rPr>
              <a:t>Após a configuração do ambiente, o usuário final deverá conseguir fazer login na aplicação de fotos. Fazer login na aplicação de fotos requer que o usuário se autentique com sua aplicação (autenticação de aplicação).</a:t>
            </a:r>
          </a:p>
          <a:p>
            <a:pPr rtl="0"/>
            <a:endParaRPr lang="en-US" dirty="0"/>
          </a:p>
          <a:p>
            <a:pPr rtl="0"/>
            <a:r>
              <a:rPr lang="pt-br" kern="1200" dirty="0">
                <a:solidFill>
                  <a:schemeClr val="tx1"/>
                </a:solidFill>
                <a:effectLst/>
                <a:ea typeface="+mn-ea"/>
                <a:cs typeface="+mn-cs"/>
              </a:rPr>
              <a:t> Se o usuário tirar uma foto usando a aplicação de fotos e fizer upload delas para a AWS, a autenticação ocorrerá com a AWS (autenticação da AWS). </a:t>
            </a:r>
          </a:p>
          <a:p>
            <a:pPr rtl="0"/>
            <a:endParaRPr lang="en-US" dirty="0"/>
          </a:p>
          <a:p>
            <a:pPr rtl="0"/>
            <a:r>
              <a:rPr lang="pt-br" kern="1200" dirty="0">
                <a:solidFill>
                  <a:schemeClr val="tx1"/>
                </a:solidFill>
                <a:effectLst/>
                <a:ea typeface="+mn-ea"/>
                <a:cs typeface="+mn-cs"/>
              </a:rPr>
              <a:t>Por fim, a foto carregada no bucket do S3 pode acionar uma tarefa de back-end para atualizar um banco de dados do RDS com uma entrada para a foto carregada. Este trabalho requer uma autenticação de banco de dados.</a:t>
            </a:r>
          </a:p>
        </p:txBody>
      </p:sp>
    </p:spTree>
    <p:extLst>
      <p:ext uri="{BB962C8B-B14F-4D97-AF65-F5344CB8AC3E}">
        <p14:creationId xmlns:p14="http://schemas.microsoft.com/office/powerpoint/2010/main" val="39482475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150326"/>
          </a:xfrm>
        </p:spPr>
        <p:txBody>
          <a:bodyPr rtlCol="0"/>
          <a:lstStyle/>
          <a:p>
            <a:pPr marL="0" marR="0" indent="0" algn="l" defTabSz="457200" rtl="0" eaLnBrk="1" fontAlgn="auto" latinLnBrk="0" hangingPunct="1">
              <a:lnSpc>
                <a:spcPct val="100000"/>
              </a:lnSpc>
              <a:spcBef>
                <a:spcPts val="600"/>
              </a:spcBef>
              <a:spcAft>
                <a:spcPts val="0"/>
              </a:spcAft>
              <a:buClrTx/>
              <a:buSzTx/>
              <a:buFontTx/>
              <a:buNone/>
              <a:tabLst/>
              <a:defRPr/>
            </a:pPr>
            <a:r>
              <a:rPr lang="pt-br" dirty="0"/>
              <a:t>As credenciais do IAM podem surgir de formas diferentes. A forma que você usa depende de como você está interagindo com a AWS. </a:t>
            </a:r>
          </a:p>
          <a:p>
            <a:pPr marL="0" marR="0" indent="0" algn="l" defTabSz="457200" rtl="0" eaLnBrk="1" fontAlgn="auto" latinLnBrk="0" hangingPunct="1">
              <a:lnSpc>
                <a:spcPct val="100000"/>
              </a:lnSpc>
              <a:spcBef>
                <a:spcPts val="600"/>
              </a:spcBef>
              <a:spcAft>
                <a:spcPts val="0"/>
              </a:spcAft>
              <a:buClrTx/>
              <a:buSzTx/>
              <a:buFontTx/>
              <a:buNone/>
              <a:tabLst/>
              <a:defRPr/>
            </a:pPr>
            <a:r>
              <a:rPr lang="pt-br" dirty="0"/>
              <a:t>As chaves de acesso (chave de acesso e chave secreta) são usadas para autenticar solicitações de API, portanto, elas são usadas principalmente por operadores de sistema e desenvolvedores. Elas podem ser geradas para usuários do IAM; elas não são criadas por padrão. </a:t>
            </a:r>
          </a:p>
          <a:p>
            <a:pPr defTabSz="457200" rtl="0">
              <a:spcBef>
                <a:spcPts val="600"/>
              </a:spcBef>
              <a:defRPr/>
            </a:pPr>
            <a:r>
              <a:rPr lang="pt-br" dirty="0"/>
              <a:t>As sessões Secure Sockets Layer (SSL) são usadas para autenticar solicitações de API da mesma forma que as chaves de acesso. No entanto, as sessões SSL são destinadas a uso temporário e devem ser emparelhadas a um token de sessão. O serviço de token de segurança as gera e expira automaticamente com base na expiração especificada quando são criadas. Elas geralmente são usadas por uma aplicação para oferecer permissão temporária a um agente de software ao qual uma tarefa específica está sendo delegada.</a:t>
            </a:r>
          </a:p>
          <a:p>
            <a:pPr marL="0" marR="0" indent="0" algn="l" defTabSz="457200" rtl="0" eaLnBrk="1" fontAlgn="auto" latinLnBrk="0" hangingPunct="1">
              <a:lnSpc>
                <a:spcPct val="100000"/>
              </a:lnSpc>
              <a:spcBef>
                <a:spcPts val="600"/>
              </a:spcBef>
              <a:spcAft>
                <a:spcPts val="0"/>
              </a:spcAft>
              <a:buClrTx/>
              <a:buSzTx/>
              <a:buFontTx/>
              <a:buNone/>
              <a:tabLst/>
              <a:defRPr/>
            </a:pPr>
            <a:r>
              <a:rPr lang="pt-br" dirty="0"/>
              <a:t>As credenciais de usuário do IAM são usadas para fornecer acesso de login ao Console de Gerenciamento da AWS. Elas consistem em um nome de usuário e senha. Para usá-las, você precisa do número da conta da AWS que foi usado para gerá-las ou de um link especial do Console de Gerenciamento da AWS que tenha o número da conta da AWS codificado nele.</a:t>
            </a:r>
          </a:p>
          <a:p>
            <a:pPr marL="0" marR="0" indent="0" algn="l" defTabSz="457200" rtl="0" eaLnBrk="1" fontAlgn="auto" latinLnBrk="0" hangingPunct="1">
              <a:lnSpc>
                <a:spcPct val="100000"/>
              </a:lnSpc>
              <a:spcBef>
                <a:spcPts val="600"/>
              </a:spcBef>
              <a:spcAft>
                <a:spcPts val="0"/>
              </a:spcAft>
              <a:buClrTx/>
              <a:buSzTx/>
              <a:buFontTx/>
              <a:buNone/>
              <a:tabLst/>
              <a:defRPr/>
            </a:pPr>
            <a:r>
              <a:rPr lang="pt-br" dirty="0"/>
              <a:t>As credenciais de usuário da AWS também são chamadas de credenciais de usuário raiz da conta ou credenciais de usuário do IAM. </a:t>
            </a:r>
          </a:p>
        </p:txBody>
      </p:sp>
    </p:spTree>
    <p:extLst>
      <p:ext uri="{BB962C8B-B14F-4D97-AF65-F5344CB8AC3E}">
        <p14:creationId xmlns:p14="http://schemas.microsoft.com/office/powerpoint/2010/main" val="1346288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726180"/>
          </a:xfrm>
        </p:spPr>
        <p:txBody>
          <a:bodyPr rtlCol="0"/>
          <a:lstStyle/>
          <a:p>
            <a:pPr rtl="0">
              <a:spcAft>
                <a:spcPts val="600"/>
              </a:spcAft>
            </a:pPr>
            <a:r>
              <a:rPr lang="pt-br" dirty="0"/>
              <a:t>Você pode acessar serviços e recursos da AWS usando o Console de Gerenciamento da AWS, a AWS CLI ou por meio de SDKs e APIs de uma ampla variedade de plataformas compatíveis. Os usuários e os sistemas devem ser autenticados para que possam acessar os produtos e recursos da AWS.</a:t>
            </a:r>
          </a:p>
          <a:p>
            <a:pPr rtl="0">
              <a:spcAft>
                <a:spcPts val="600"/>
              </a:spcAft>
            </a:pPr>
            <a:r>
              <a:rPr lang="pt-br" dirty="0"/>
              <a:t>O Console de Gerenciamento da AWS oferece uma maneira baseada na web de administrar serviços da AWS. Caso seja o proprietário da conta, você poderá fazer login diretamente no Console usando a conta raiz. No entanto, é aconselhável criar usuários individuais do IAM para cada usuário e fazer login usando credenciais individuais.</a:t>
            </a:r>
          </a:p>
          <a:p>
            <a:pPr rtl="0">
              <a:spcAft>
                <a:spcPts val="600"/>
              </a:spcAft>
            </a:pPr>
            <a:r>
              <a:rPr lang="pt-br" dirty="0"/>
              <a:t>Para obter mais informações, consulte</a:t>
            </a:r>
            <a:r>
              <a:rPr lang="pt-br" dirty="0">
                <a:solidFill>
                  <a:srgbClr val="000000"/>
                </a:solidFill>
                <a:latin typeface="Lucida Console" panose="020B0609040504020204" pitchFamily="49" charset="0"/>
              </a:rPr>
              <a:t> </a:t>
            </a:r>
            <a:r>
              <a:rPr lang="pt-br" dirty="0">
                <a:hlinkClick r:id="rId3"/>
              </a:rPr>
              <a:t>http://docs.aws.amazon.com/IAM/latest/UserGuide/console.html</a:t>
            </a:r>
            <a:r>
              <a:rPr lang="pt-br" dirty="0"/>
              <a:t>.</a:t>
            </a:r>
            <a:endParaRPr lang="en-US" baseline="0" dirty="0"/>
          </a:p>
          <a:p>
            <a:pPr marL="0" indent="0" rtl="0">
              <a:spcBef>
                <a:spcPts val="600"/>
              </a:spcBef>
              <a:buNone/>
            </a:pPr>
            <a:r>
              <a:rPr lang="pt-br" dirty="0"/>
              <a:t>A principal vantagem é que você usa diferentes abordagens para fazer login no Console quando comparado ao acesso à API.</a:t>
            </a:r>
          </a:p>
          <a:p>
            <a:pPr rtl="0">
              <a:spcBef>
                <a:spcPts val="600"/>
              </a:spcBef>
            </a:pPr>
            <a:r>
              <a:rPr lang="pt-br" dirty="0"/>
              <a:t>Para evitar o acesso não autorizado ao seu ambiente da AWS, recomendamos </a:t>
            </a:r>
            <a:r>
              <a:rPr lang="pt-br" b="0" i="0" u="none" strike="noStrike" kern="1200" dirty="0">
                <a:solidFill>
                  <a:schemeClr val="tx1"/>
                </a:solidFill>
              </a:rPr>
              <a:t>que ative a MFA para sua conta da AWS e usuários do IAM. A AWS oferece suporte a dispositivos MFA de hardware da Gemalto, além de dispositivos de MFA virtuais como aplicações de smartphone. </a:t>
            </a:r>
            <a:endParaRPr lang="en-US" dirty="0"/>
          </a:p>
        </p:txBody>
      </p:sp>
    </p:spTree>
    <p:extLst>
      <p:ext uri="{BB962C8B-B14F-4D97-AF65-F5344CB8AC3E}">
        <p14:creationId xmlns:p14="http://schemas.microsoft.com/office/powerpoint/2010/main" val="846723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spcAft>
                <a:spcPts val="600"/>
              </a:spcAft>
            </a:pPr>
            <a:r>
              <a:rPr lang="pt-br"/>
              <a:t>A AWS Command Line Interface (CLI, interface da linha de comando) é uma ferramenta unificada para o gerenciamento de seus serviços da AWS. Com a AWS CLI, você pode controlar vários serviços da AWS da linha de comando e automatizá-los usando scripts.</a:t>
            </a:r>
          </a:p>
          <a:p>
            <a:pPr rtl="0">
              <a:spcAft>
                <a:spcPts val="600"/>
              </a:spcAft>
            </a:pPr>
            <a:r>
              <a:rPr lang="pt-br"/>
              <a:t>A AWS CLI é compatível com plataformas Windows, Linux, macOS e Unix.</a:t>
            </a:r>
          </a:p>
          <a:p>
            <a:pPr marL="0" marR="0" indent="0" algn="l" defTabSz="457200" rtl="0" eaLnBrk="1" fontAlgn="auto" latinLnBrk="0" hangingPunct="1">
              <a:lnSpc>
                <a:spcPct val="100000"/>
              </a:lnSpc>
              <a:spcAft>
                <a:spcPts val="600"/>
              </a:spcAft>
              <a:buClrTx/>
              <a:buSzTx/>
              <a:buFontTx/>
              <a:buNone/>
              <a:tabLst/>
              <a:defRPr/>
            </a:pPr>
            <a:r>
              <a:rPr lang="pt-br"/>
              <a:t>A AWS oferece suporte para uma ampla variedade de plataformas de programação, incluindo .NET, Java e Python.</a:t>
            </a:r>
          </a:p>
          <a:p>
            <a:pPr marL="0" marR="0" indent="0" algn="l" defTabSz="457200" rtl="0" eaLnBrk="1" fontAlgn="auto" latinLnBrk="0" hangingPunct="1">
              <a:lnSpc>
                <a:spcPct val="100000"/>
              </a:lnSpc>
              <a:spcAft>
                <a:spcPts val="600"/>
              </a:spcAft>
              <a:buClrTx/>
              <a:buSzTx/>
              <a:buFontTx/>
              <a:buNone/>
              <a:tabLst/>
              <a:defRPr/>
            </a:pPr>
            <a:r>
              <a:rPr lang="pt-br"/>
              <a:t>Para obter mais informações, consulte </a:t>
            </a:r>
            <a:r>
              <a:rPr lang="pt-br">
                <a:hlinkClick r:id="rId3"/>
              </a:rPr>
              <a:t>http://docs.aws.amazon.com/cli/latest/userguide/cli-chap-welcome.html</a:t>
            </a:r>
            <a:r>
              <a:rPr lang="pt-br"/>
              <a:t>. </a:t>
            </a:r>
          </a:p>
        </p:txBody>
      </p:sp>
    </p:spTree>
    <p:extLst>
      <p:ext uri="{BB962C8B-B14F-4D97-AF65-F5344CB8AC3E}">
        <p14:creationId xmlns:p14="http://schemas.microsoft.com/office/powerpoint/2010/main" val="14300088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2" y="4560571"/>
            <a:ext cx="5852159" cy="3780240"/>
          </a:xfrm>
        </p:spPr>
        <p:txBody>
          <a:bodyPr rtlCol="0"/>
          <a:lstStyle/>
          <a:p>
            <a:pPr rtl="0">
              <a:spcBef>
                <a:spcPts val="600"/>
              </a:spcBef>
            </a:pPr>
            <a:r>
              <a:rPr lang="pt-br" dirty="0"/>
              <a:t>Para autenticar solicitações, os serviços da AWS exigem que você forneça seu </a:t>
            </a:r>
            <a:r>
              <a:rPr lang="pt-br" b="1" dirty="0"/>
              <a:t>ID de chave de acesso </a:t>
            </a:r>
            <a:r>
              <a:rPr lang="pt-br" dirty="0"/>
              <a:t>e </a:t>
            </a:r>
            <a:r>
              <a:rPr lang="pt-br" b="1" dirty="0"/>
              <a:t>chave de acesso secreta </a:t>
            </a:r>
            <a:r>
              <a:rPr lang="pt-br" dirty="0"/>
              <a:t>da AWS. Essas chaves de acesso geralmente são conhecidas coletivamente como suas </a:t>
            </a:r>
            <a:r>
              <a:rPr lang="pt-br" b="1" dirty="0"/>
              <a:t>credenciais</a:t>
            </a:r>
            <a:r>
              <a:rPr lang="pt-br" dirty="0"/>
              <a:t>.</a:t>
            </a:r>
          </a:p>
          <a:p>
            <a:pPr rtl="0">
              <a:spcBef>
                <a:spcPts val="600"/>
              </a:spcBef>
            </a:pPr>
            <a:r>
              <a:rPr lang="pt-br" dirty="0"/>
              <a:t>Você pode usar um arquivo de credenciais da AWS para especificar suas credenciais. Este é um arquivo especial, em formato INI armazenado em seu diretório HOME. Esse arquivo é uma boa maneira de gerenciar credenciais para seu ambiente de desenvolvimento. Coloque o arquivo de credenciais em </a:t>
            </a:r>
            <a:r>
              <a:rPr lang="pt-br" dirty="0">
                <a:latin typeface="Lucida Console" panose="020B0609040504020204" pitchFamily="49" charset="0"/>
                <a:cs typeface="Courier New" panose="02070309020205020404" pitchFamily="49" charset="0"/>
              </a:rPr>
              <a:t>~/.aws/credentials</a:t>
            </a:r>
            <a:r>
              <a:rPr lang="pt-br" dirty="0"/>
              <a:t>, onde ~ representa seu diretório HOME. </a:t>
            </a:r>
          </a:p>
          <a:p>
            <a:pPr rtl="0">
              <a:spcBef>
                <a:spcPts val="600"/>
              </a:spcBef>
            </a:pPr>
            <a:r>
              <a:rPr lang="pt-br" dirty="0"/>
              <a:t>Usar um arquivo de credenciais da AWS oferece alguns benefícios:</a:t>
            </a:r>
          </a:p>
          <a:p>
            <a:pPr marL="171450" indent="-171450" rtl="0">
              <a:spcBef>
                <a:spcPts val="600"/>
              </a:spcBef>
              <a:buFont typeface="Arial" panose="020B0604020202020204" pitchFamily="34" charset="0"/>
              <a:buChar char="•"/>
            </a:pPr>
            <a:r>
              <a:rPr lang="pt-br" dirty="0"/>
              <a:t>As credenciais de seus projetos são armazenadas fora de seus projetos e, portanto, não há possibilidade de confirmá-las de forma acidental no controle de versão.</a:t>
            </a:r>
          </a:p>
          <a:p>
            <a:pPr marL="171450" indent="-171450" rtl="0">
              <a:spcBef>
                <a:spcPts val="600"/>
              </a:spcBef>
              <a:buFont typeface="Arial" panose="020B0604020202020204" pitchFamily="34" charset="0"/>
              <a:buChar char="•"/>
            </a:pPr>
            <a:r>
              <a:rPr lang="pt-br" dirty="0"/>
              <a:t>Você pode definir e nomear vários conjuntos de credenciais em um único lugar.</a:t>
            </a:r>
          </a:p>
          <a:p>
            <a:pPr marL="171450" indent="-171450" rtl="0">
              <a:spcBef>
                <a:spcPts val="600"/>
              </a:spcBef>
              <a:buFont typeface="Arial" panose="020B0604020202020204" pitchFamily="34" charset="0"/>
              <a:buChar char="•"/>
            </a:pPr>
            <a:r>
              <a:rPr lang="pt-br" dirty="0"/>
              <a:t>Você pode reutilizar facilmente as mesmas credenciais entre projetos.</a:t>
            </a:r>
          </a:p>
          <a:p>
            <a:pPr marL="171450" indent="-171450" rtl="0">
              <a:spcBef>
                <a:spcPts val="600"/>
              </a:spcBef>
              <a:buFont typeface="Arial" panose="020B0604020202020204" pitchFamily="34" charset="0"/>
              <a:buChar char="•"/>
            </a:pPr>
            <a:r>
              <a:rPr lang="pt-br" dirty="0"/>
              <a:t>Você pode reutilizar suas credenciais com outros SDKs e ferramentas da AWS compatíveis.</a:t>
            </a:r>
          </a:p>
          <a:p>
            <a:pPr rtl="0">
              <a:spcBef>
                <a:spcPts val="600"/>
              </a:spcBef>
            </a:pPr>
            <a:r>
              <a:rPr lang="pt-br" dirty="0"/>
              <a:t>O exemplo a seguir mostra um arquivo de credenciais com dois perfis: Cada seção (por exemplo, [default], [prod]) representa um </a:t>
            </a:r>
            <a:r>
              <a:rPr lang="pt-br" b="1" dirty="0"/>
              <a:t>perfil </a:t>
            </a:r>
            <a:r>
              <a:rPr lang="pt-br" dirty="0"/>
              <a:t>de credencial separado. Você pode fazer referência a perfis em um arquivo de configuração do SDK ou ao instanciar um cliente usando a opção de perfil.</a:t>
            </a:r>
          </a:p>
          <a:p>
            <a:pPr rtl="0">
              <a:spcBef>
                <a:spcPts val="600"/>
              </a:spcBef>
            </a:pPr>
            <a:r>
              <a:rPr lang="pt-br" dirty="0"/>
              <a:t>O SDK permite que você defina explicitamente as credenciais em seu projeto de algumas maneiras diferentes. Essas técnicas são úteis para desenvolvimento rápido, integração com sistemas de configurações existentes (sua estrutura PHP preferencial), e para usar credenciais temporárias. No entanto, tenha cuidado para não codificar suas credenciais dentro de suas aplicações. Codificar suas credenciais pode ser arriscado, pois é fácil enviar acidentalmente as credenciais em um repositório de gerenciamento de configuração de software (SCM). Isso expõe potencialmente suas credenciais a mais pessoas do que o pretendido. Também pode ser difícil alternar as credenciais no futuro.</a:t>
            </a:r>
          </a:p>
          <a:p>
            <a:pPr rtl="0">
              <a:spcBef>
                <a:spcPts val="600"/>
              </a:spcBef>
            </a:pPr>
            <a:r>
              <a:rPr lang="pt-br" dirty="0"/>
              <a:t>O AWS Security Token Service (AWS STS) permite que você solicite credenciais temporárias com privilégio limitado para usuários do IAM, ou para os usuários que você autentica por meio da federação de identidades. Um caso de uso comum para o uso de credenciais temporárias é conceder acesso aos recursos da AWS a aplicações móveis ou do lado do cliente. A federação de identidade autentica usuários por meio de provedores de identidade</a:t>
            </a:r>
          </a:p>
          <a:p>
            <a:pPr rtl="0">
              <a:spcBef>
                <a:spcPts val="600"/>
              </a:spcBef>
            </a:pPr>
            <a:r>
              <a:rPr lang="pt-br" b="1" dirty="0"/>
              <a:t>Melhores práticas</a:t>
            </a:r>
          </a:p>
          <a:p>
            <a:pPr rtl="0">
              <a:spcBef>
                <a:spcPts val="600"/>
              </a:spcBef>
            </a:pPr>
            <a:r>
              <a:rPr lang="pt-br" dirty="0"/>
              <a:t>Independentemente da técnica usada, recomendamos que você siga as melhores práticas do IAM ao gerenciar suas credenciais. Isso inclui não usar suas credenciais de usuário raiz da conta da AWS. Em vez disso, crie usuários do IAM separados com suas próprias chaves de acesso para cada projeto e personalize as permissões dos usuários específicos a esses projetos.</a:t>
            </a:r>
          </a:p>
          <a:p>
            <a:pPr rtl="0">
              <a:spcBef>
                <a:spcPts val="600"/>
              </a:spcBef>
            </a:pPr>
            <a:r>
              <a:rPr lang="pt-br" dirty="0"/>
              <a:t>Em geral, recomendamos usar funções do IAM ao executar a aplicação no Amazon EC2 e usar perfis de credenciais ou variáveis de ambiente em outro lugar.</a:t>
            </a:r>
          </a:p>
        </p:txBody>
      </p:sp>
    </p:spTree>
    <p:extLst>
      <p:ext uri="{BB962C8B-B14F-4D97-AF65-F5344CB8AC3E}">
        <p14:creationId xmlns:p14="http://schemas.microsoft.com/office/powerpoint/2010/main" val="17959333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841407"/>
          </a:xfrm>
        </p:spPr>
        <p:txBody>
          <a:bodyPr rtlCol="0"/>
          <a:lstStyle/>
          <a:p>
            <a:pPr marL="0" marR="0" indent="0" algn="l" defTabSz="457200" rtl="0" eaLnBrk="1" fontAlgn="auto" latinLnBrk="0" hangingPunct="1">
              <a:lnSpc>
                <a:spcPct val="100000"/>
              </a:lnSpc>
              <a:spcBef>
                <a:spcPts val="0"/>
              </a:spcBef>
              <a:spcAft>
                <a:spcPts val="0"/>
              </a:spcAft>
              <a:buClrTx/>
              <a:buSzTx/>
              <a:buFontTx/>
              <a:buNone/>
              <a:tabLst/>
              <a:defRPr/>
            </a:pPr>
            <a:r>
              <a:rPr lang="pt-br" dirty="0"/>
              <a:t>Para configurar suas credenciais da AWS: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pt-br" dirty="0"/>
              <a:t>Crie um perfil de credenciais nestes locais com base no sistema operacional:</a:t>
            </a:r>
          </a:p>
          <a:p>
            <a:pPr marL="628650" lvl="1" indent="-171450" defTabSz="457200" rtl="0">
              <a:buFont typeface="Arial" panose="020B0604020202020204" pitchFamily="34" charset="0"/>
              <a:buChar char="•"/>
              <a:defRPr/>
            </a:pPr>
            <a:r>
              <a:rPr lang="pt-br" b="1" dirty="0"/>
              <a:t>Para Linux, macOS, ou Unix:  </a:t>
            </a:r>
            <a:r>
              <a:rPr lang="pt-br" dirty="0">
                <a:latin typeface="Lucida Console" panose="020B0609040504020204" pitchFamily="49" charset="0"/>
                <a:cs typeface="Courier New" panose="02070309020205020404" pitchFamily="49" charset="0"/>
              </a:rPr>
              <a:t>~/</a:t>
            </a:r>
            <a:r>
              <a:rPr lang="pt-br" dirty="0">
                <a:latin typeface="Courier New" panose="02070309020205020404" pitchFamily="49" charset="0"/>
                <a:cs typeface="Courier New" panose="02070309020205020404" pitchFamily="49" charset="0"/>
              </a:rPr>
              <a:t>.</a:t>
            </a:r>
            <a:r>
              <a:rPr lang="pt-br" dirty="0">
                <a:latin typeface="Lucida Console" panose="020B0609040504020204" pitchFamily="49" charset="0"/>
                <a:cs typeface="Courier New" panose="02070309020205020404" pitchFamily="49" charset="0"/>
              </a:rPr>
              <a:t>aws/credentials</a:t>
            </a:r>
            <a:r>
              <a:rPr lang="pt-br" dirty="0">
                <a:latin typeface="Courier New" panose="02070309020205020404" pitchFamily="49" charset="0"/>
                <a:cs typeface="Courier New" panose="02070309020205020404" pitchFamily="49" charset="0"/>
              </a:rPr>
              <a:t> </a:t>
            </a:r>
          </a:p>
          <a:p>
            <a:pPr marL="628650" lvl="1" indent="-171450" defTabSz="457200" rtl="0">
              <a:buFont typeface="Arial" panose="020B0604020202020204" pitchFamily="34" charset="0"/>
              <a:buChar char="•"/>
              <a:defRPr/>
            </a:pPr>
            <a:r>
              <a:rPr lang="pt-br" b="1" dirty="0"/>
              <a:t>Para Windows:</a:t>
            </a:r>
            <a:r>
              <a:rPr lang="pt-br" dirty="0"/>
              <a:t> </a:t>
            </a:r>
            <a:r>
              <a:rPr lang="pt-br" dirty="0">
                <a:latin typeface="Lucida Console" panose="020B0609040504020204" pitchFamily="49" charset="0"/>
                <a:cs typeface="Courier New" panose="02070309020205020404" pitchFamily="49" charset="0"/>
              </a:rPr>
              <a:t>C:\Users\USERNAME</a:t>
            </a:r>
            <a:r>
              <a:rPr lang="pt-br" dirty="0">
                <a:latin typeface="Courier New" panose="02070309020205020404" pitchFamily="49" charset="0"/>
                <a:cs typeface="Courier New" panose="02070309020205020404" pitchFamily="49" charset="0"/>
              </a:rPr>
              <a:t> </a:t>
            </a:r>
            <a:r>
              <a:rPr lang="pt-br" dirty="0">
                <a:latin typeface="Lucida Console" panose="020B0609040504020204" pitchFamily="49" charset="0"/>
                <a:cs typeface="Courier New" panose="02070309020205020404" pitchFamily="49" charset="0"/>
              </a:rPr>
              <a:t>\.aws\credentials</a:t>
            </a:r>
            <a:r>
              <a:rPr lang="pt-br" dirty="0"/>
              <a:t> </a:t>
            </a:r>
          </a:p>
          <a:p>
            <a:pPr defTabSz="457200" rtl="0">
              <a:defRPr/>
            </a:pPr>
            <a:endParaRPr lang="en-US" dirty="0"/>
          </a:p>
          <a:p>
            <a:pPr marL="228600" indent="-228600" defTabSz="457200" rtl="0">
              <a:buFont typeface="+mj-lt"/>
              <a:buAutoNum type="arabicPeriod" startAt="2"/>
              <a:defRPr/>
            </a:pPr>
            <a:r>
              <a:rPr lang="pt-br" dirty="0"/>
              <a:t>Adicione </a:t>
            </a:r>
            <a:r>
              <a:rPr lang="pt-br" dirty="0">
                <a:latin typeface="Lucida Console" panose="020B0609040504020204" pitchFamily="49" charset="0"/>
                <a:cs typeface="Courier New" panose="02070309020205020404" pitchFamily="49" charset="0"/>
              </a:rPr>
              <a:t>aws_access_key_id</a:t>
            </a:r>
            <a:r>
              <a:rPr lang="pt-br" dirty="0"/>
              <a:t> e </a:t>
            </a:r>
            <a:r>
              <a:rPr lang="pt-br" dirty="0">
                <a:latin typeface="Lucida Console" panose="020B0609040504020204" pitchFamily="49" charset="0"/>
                <a:cs typeface="Courier New" panose="02070309020205020404" pitchFamily="49" charset="0"/>
              </a:rPr>
              <a:t>aws_secret_access_key</a:t>
            </a:r>
            <a:r>
              <a:rPr lang="pt-br" dirty="0"/>
              <a:t> que você recebeu ao configurar a conta e ao fazer download de suas credenciais da AWS. </a:t>
            </a:r>
          </a:p>
          <a:p>
            <a:pPr defTabSz="457200" rtl="0">
              <a:defRPr/>
            </a:pPr>
            <a:endParaRPr lang="en-US" baseline="0" dirty="0"/>
          </a:p>
          <a:p>
            <a:pPr defTabSz="457200" rtl="0">
              <a:defRPr/>
            </a:pPr>
            <a:r>
              <a:rPr lang="pt-br" dirty="0"/>
              <a:t>O ambiente de laboratório para este curso usa essa abordagem.</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pt-br" dirty="0"/>
              <a:t>Os SDKs para as diferentes linguagens de programação oferecem diferentes maneiras de configurar suas credenciais. Para obter mais informações, consulte a documentação do AWS SDK.</a:t>
            </a: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pt-br" dirty="0"/>
              <a:t>Você pode definir a região padrão da AWS no arquivo </a:t>
            </a:r>
            <a:r>
              <a:rPr lang="pt-br" dirty="0">
                <a:latin typeface="Lucida Console" panose="020B0609040504020204" pitchFamily="49" charset="0"/>
                <a:cs typeface="Courier New" panose="02070309020205020404" pitchFamily="49" charset="0"/>
              </a:rPr>
              <a:t>~/</a:t>
            </a:r>
            <a:r>
              <a:rPr lang="pt-br" dirty="0">
                <a:latin typeface="Courier New" panose="02070309020205020404" pitchFamily="49" charset="0"/>
                <a:cs typeface="Courier New" panose="02070309020205020404" pitchFamily="49" charset="0"/>
              </a:rPr>
              <a:t>.</a:t>
            </a:r>
            <a:r>
              <a:rPr lang="pt-br" dirty="0">
                <a:latin typeface="Lucida Console" panose="020B0609040504020204" pitchFamily="49" charset="0"/>
                <a:cs typeface="Courier New" panose="02070309020205020404" pitchFamily="49" charset="0"/>
              </a:rPr>
              <a:t>aws/config</a:t>
            </a:r>
            <a:r>
              <a:rPr lang="pt-br" dirty="0"/>
              <a:t>.  O Boto 3 SDK para Python e AWS CLI usam essa configuração para determinar a região padrão.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pt-br" dirty="0"/>
              <a:t>O ambiente de laboratório deste curso define a região padrão para a região em que a instância do EC2 do laboratório está sendo executada.</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rtl="0"/>
            <a:endParaRPr lang="en-US" dirty="0"/>
          </a:p>
          <a:p>
            <a:pPr rtl="0"/>
            <a:endParaRPr lang="en-US" dirty="0"/>
          </a:p>
        </p:txBody>
      </p:sp>
    </p:spTree>
    <p:extLst>
      <p:ext uri="{BB962C8B-B14F-4D97-AF65-F5344CB8AC3E}">
        <p14:creationId xmlns:p14="http://schemas.microsoft.com/office/powerpoint/2010/main" val="4074153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19406478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32715809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014401"/>
          </a:xfrm>
        </p:spPr>
        <p:txBody>
          <a:bodyPr rtlCol="0"/>
          <a:lstStyle/>
          <a:p>
            <a:pPr rtl="0"/>
            <a:r>
              <a:rPr lang="pt-br" dirty="0"/>
              <a:t>As solicitações para serviços da AWS devem ser assinadas. Isso significa que elas devem conter informações necessárias para autenticar o solicitante. As solicitações são assinadas usando o ID de chave de acesso e a chave de acesso secreta de uma conta da AWS ou de um usuário do IAM.</a:t>
            </a:r>
          </a:p>
          <a:p>
            <a:pPr rtl="0"/>
            <a:endParaRPr lang="en-US" baseline="0" dirty="0"/>
          </a:p>
          <a:p>
            <a:pPr rtl="0"/>
            <a:r>
              <a:rPr lang="pt-br" dirty="0"/>
              <a:t>A assinatura protege a solicitação fazendo o seguinte:</a:t>
            </a:r>
          </a:p>
          <a:p>
            <a:pPr marL="171450" indent="-171450" rtl="0">
              <a:buFont typeface="Arial" panose="020B0604020202020204" pitchFamily="34" charset="0"/>
              <a:buChar char="•"/>
            </a:pPr>
            <a:r>
              <a:rPr lang="pt-br" b="1" dirty="0"/>
              <a:t>Verificando a identidade do solicitante — </a:t>
            </a:r>
            <a:r>
              <a:rPr lang="pt-br" dirty="0"/>
              <a:t>A assinatura garante que a solicitação foi emitida por alguém que tenha um ID de chave de acesso válido e uma chave de acesso secreta. </a:t>
            </a:r>
          </a:p>
          <a:p>
            <a:pPr marL="171450" indent="-171450" rtl="0">
              <a:buFont typeface="Arial" panose="020B0604020202020204" pitchFamily="34" charset="0"/>
              <a:buChar char="•"/>
            </a:pPr>
            <a:r>
              <a:rPr lang="pt-br" b="1" dirty="0"/>
              <a:t>Protegendo dados em trânsito —</a:t>
            </a:r>
            <a:r>
              <a:rPr lang="pt-br" dirty="0"/>
              <a:t> Para evitar a adulteração de uma solicitação enquanto ela estiver em trânsito. </a:t>
            </a:r>
          </a:p>
          <a:p>
            <a:pPr marL="169863" rtl="0"/>
            <a:r>
              <a:rPr lang="pt-br" dirty="0"/>
              <a:t>Alguns elementos de solicitação são usados para calcular um hash (resumo) da solicitação. O valor de hash resultante está incluso na solicitação. Quando a AWS recebe a solicitação, ela recalcula o hash com base nas mesmas informações e faz a correspondência com o valor de hash que está incluso na solicitação. Se os dois valores de hash não corresponderem, a AWS nega a solicitação. </a:t>
            </a:r>
          </a:p>
          <a:p>
            <a:pPr marL="171450" indent="-171450" rtl="0">
              <a:buFont typeface="Arial" panose="020B0604020202020204" pitchFamily="34" charset="0"/>
              <a:buChar char="•"/>
            </a:pPr>
            <a:r>
              <a:rPr lang="pt-br" b="1" dirty="0"/>
              <a:t>Protegendo contra ataques de repetição</a:t>
            </a:r>
            <a:r>
              <a:rPr lang="pt-br" dirty="0"/>
              <a:t> — Para proteger contra ataques de repetição, todas as solicitações têm um período de expiração (</a:t>
            </a:r>
            <a:r>
              <a:rPr lang="pt-br" dirty="0">
                <a:latin typeface="Courier New" panose="02070309020205020404" pitchFamily="49" charset="0"/>
                <a:cs typeface="Courier New" panose="02070309020205020404" pitchFamily="49" charset="0"/>
              </a:rPr>
              <a:t>n</a:t>
            </a:r>
            <a:r>
              <a:rPr lang="pt-br" dirty="0"/>
              <a:t> minutos após o carimbo de data/hora na solicitação). A duração exata do período de expiração da solicitação varia de acordo com o serviço. Se uma solicitação não chegar à AWS dentro do período de expiração, a AWS negará a solicitação.</a:t>
            </a:r>
          </a:p>
          <a:p>
            <a:pPr marL="0" indent="0" rtl="0">
              <a:buFont typeface="Arial" panose="020B0604020202020204" pitchFamily="34" charset="0"/>
              <a:buNone/>
            </a:pPr>
            <a:endParaRPr lang="en-US" baseline="0" dirty="0"/>
          </a:p>
          <a:p>
            <a:pPr marL="0" indent="0" rtl="0">
              <a:buFont typeface="Arial" panose="020B0604020202020204" pitchFamily="34" charset="0"/>
              <a:buNone/>
            </a:pPr>
            <a:r>
              <a:rPr lang="pt-br" dirty="0"/>
              <a:t>Para segurança adicional, você deve transmitir suas solicitações usando SSL por meio de HTTPS. O SSL criptografa a transmissão. Esta encriptação protege a sua solicitação ou resposta de ser visualizada em trânsito.</a:t>
            </a:r>
          </a:p>
          <a:p>
            <a:pPr rtl="0"/>
            <a:endParaRPr lang="en-US" dirty="0"/>
          </a:p>
          <a:p>
            <a:pPr rtl="0"/>
            <a:r>
              <a:rPr lang="pt-br" dirty="0"/>
              <a:t>Você não precisa assinar explicitamente as solicitações ao usar um dos AWS SDKs, AWS CLI ou uma CLI específica do serviço.</a:t>
            </a:r>
          </a:p>
          <a:p>
            <a:pPr rtl="0"/>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pt-br" dirty="0"/>
              <a:t>Para obter mais informações, consulte </a:t>
            </a:r>
            <a:r>
              <a:rPr lang="pt-br" dirty="0">
                <a:hlinkClick r:id="rId3"/>
              </a:rPr>
              <a:t>http://docs.aws.amazon.com/general/latest/gr/signing_aws_api_requests.html</a:t>
            </a:r>
            <a:r>
              <a:rPr lang="pt-br" dirty="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pPr rtl="0"/>
            <a:endParaRPr lang="en-US" dirty="0"/>
          </a:p>
        </p:txBody>
      </p:sp>
    </p:spTree>
    <p:extLst>
      <p:ext uri="{BB962C8B-B14F-4D97-AF65-F5344CB8AC3E}">
        <p14:creationId xmlns:p14="http://schemas.microsoft.com/office/powerpoint/2010/main" val="33349997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28552787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21856135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68412"/>
          </a:xfrm>
        </p:spPr>
        <p:txBody>
          <a:bodyPr rtlCol="0"/>
          <a:lstStyle/>
          <a:p>
            <a:pPr rtl="0"/>
            <a:r>
              <a:rPr lang="pt-br" kern="1200" dirty="0">
                <a:solidFill>
                  <a:schemeClr val="tx1"/>
                </a:solidFill>
                <a:effectLst/>
              </a:rPr>
              <a:t>Leia da esquerda para a direita:</a:t>
            </a:r>
          </a:p>
          <a:p>
            <a:pPr lvl="0" rtl="0"/>
            <a:r>
              <a:rPr lang="pt-br" kern="1200" dirty="0">
                <a:solidFill>
                  <a:schemeClr val="tx1"/>
                </a:solidFill>
                <a:effectLst/>
              </a:rPr>
              <a:t>(Falso) Você deve fornecer aos usuários do IAM um nome de usuário e senha para fazer login no Console de Gerenciamento da AWS.</a:t>
            </a:r>
          </a:p>
          <a:p>
            <a:pPr lvl="0" rtl="0"/>
            <a:endParaRPr lang="en-US" kern="1200" dirty="0">
              <a:solidFill>
                <a:schemeClr val="tx1"/>
              </a:solidFill>
              <a:effectLst/>
            </a:endParaRPr>
          </a:p>
          <a:p>
            <a:pPr lvl="0" rtl="0"/>
            <a:r>
              <a:rPr lang="pt-br" kern="1200" dirty="0">
                <a:solidFill>
                  <a:schemeClr val="tx1"/>
                </a:solidFill>
                <a:effectLst/>
              </a:rPr>
              <a:t>(Falso) Os usuários do IAM não recebem nenhuma permissão por padrão. O usuário do IAM deve receber um nome de usuário e senha para fazer login no Console de Gerenciamento da AWS.</a:t>
            </a:r>
          </a:p>
          <a:p>
            <a:pPr lvl="0" rtl="0"/>
            <a:endParaRPr lang="en-US" kern="1200" dirty="0">
              <a:solidFill>
                <a:schemeClr val="tx1"/>
              </a:solidFill>
              <a:effectLst/>
            </a:endParaRPr>
          </a:p>
          <a:p>
            <a:pPr lvl="0" rtl="0"/>
            <a:r>
              <a:rPr lang="pt-br" kern="1200" dirty="0">
                <a:solidFill>
                  <a:schemeClr val="tx1"/>
                </a:solidFill>
                <a:effectLst/>
              </a:rPr>
              <a:t>(Verdadeiro) Uma política gerenciada pela AWS é uma política independente que é criada e administrada por ela. Você não pode alterar as permissões definidas em políticas gerenciadas pela AWS. A AWS ocasionalmente atualiza as permissões definidas em uma política gerenciada por ela. Quando a AWS fizer isso, a atualização afetará todas as principais entidades (usuários, grupos e funções) às quais a política está associada.</a:t>
            </a:r>
          </a:p>
          <a:p>
            <a:pPr lvl="0" rtl="0"/>
            <a:endParaRPr lang="en-US" kern="1200" dirty="0">
              <a:solidFill>
                <a:schemeClr val="tx1"/>
              </a:solidFill>
              <a:effectLst/>
            </a:endParaRPr>
          </a:p>
          <a:p>
            <a:pPr lvl="0" rtl="0"/>
            <a:r>
              <a:rPr lang="pt-br" kern="1200" dirty="0">
                <a:solidFill>
                  <a:schemeClr val="tx1"/>
                </a:solidFill>
                <a:effectLst/>
              </a:rPr>
              <a:t>( Falso) </a:t>
            </a:r>
            <a:r>
              <a:rPr lang="pt-br" sz="1200" kern="1200" dirty="0">
                <a:solidFill>
                  <a:schemeClr val="tx1"/>
                </a:solidFill>
                <a:effectLst/>
              </a:rPr>
              <a:t>O local menos seguro para armazenar credenciais está em um arquivo de propriedades com o código</a:t>
            </a:r>
            <a:r>
              <a:rPr lang="pt-br" kern="1200" dirty="0">
                <a:solidFill>
                  <a:schemeClr val="tx1"/>
                </a:solidFill>
                <a:effectLst/>
              </a:rPr>
              <a:t>. Considere o uso de um perfil de credencial </a:t>
            </a:r>
            <a:r>
              <a:rPr lang="pt-br" dirty="0"/>
              <a:t>padrão no arquivo de credenciais ou em uma função de instância do IAM. Cada um deles é mais seguro.</a:t>
            </a:r>
          </a:p>
          <a:p>
            <a:pPr lvl="0" rtl="0"/>
            <a:endParaRPr lang="en-US" baseline="0" dirty="0"/>
          </a:p>
          <a:p>
            <a:pPr lvl="0" rtl="0"/>
            <a:r>
              <a:rPr lang="pt-br" kern="1200" dirty="0">
                <a:solidFill>
                  <a:schemeClr val="tx1"/>
                </a:solidFill>
                <a:effectLst/>
              </a:rPr>
              <a:t>(Falso) Você pode acessar seus recursos da AWS sem criar contas do IAM separadas. </a:t>
            </a:r>
            <a:r>
              <a:rPr lang="pt-br" dirty="0"/>
              <a:t>Em vez disso, você pode usar </a:t>
            </a:r>
            <a:r>
              <a:rPr lang="pt-br" kern="1200" dirty="0">
                <a:solidFill>
                  <a:schemeClr val="tx1"/>
                </a:solidFill>
                <a:effectLst/>
              </a:rPr>
              <a:t>recursos como funções com federação de identidade e STS.</a:t>
            </a:r>
          </a:p>
          <a:p>
            <a:pPr lvl="0" rtl="0"/>
            <a:endParaRPr lang="en-US" kern="1200" dirty="0">
              <a:solidFill>
                <a:schemeClr val="tx1"/>
              </a:solidFill>
              <a:effectLst/>
            </a:endParaRPr>
          </a:p>
          <a:p>
            <a:pPr lvl="0" rtl="0"/>
            <a:r>
              <a:rPr lang="pt-br" kern="1200" dirty="0">
                <a:solidFill>
                  <a:schemeClr val="tx1"/>
                </a:solidFill>
                <a:effectLst/>
              </a:rPr>
              <a:t>(Falso) A conta raiz é a única conta criada automaticamente ao se cadastrar na AWS.</a:t>
            </a:r>
          </a:p>
          <a:p>
            <a:pPr lvl="0" rtl="0"/>
            <a:endParaRPr lang="en-US" kern="1200" dirty="0">
              <a:solidFill>
                <a:schemeClr val="tx1"/>
              </a:solidFill>
              <a:effectLst/>
            </a:endParaRPr>
          </a:p>
        </p:txBody>
      </p:sp>
    </p:spTree>
    <p:extLst>
      <p:ext uri="{BB962C8B-B14F-4D97-AF65-F5344CB8AC3E}">
        <p14:creationId xmlns:p14="http://schemas.microsoft.com/office/powerpoint/2010/main" val="18176427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1846574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4400550"/>
            <a:ext cx="5486400" cy="4366260"/>
          </a:xfrm>
        </p:spPr>
        <p:txBody>
          <a:bodyPr rtlCol="0"/>
          <a:lstStyle/>
          <a:p>
            <a:pPr rtl="0"/>
            <a:r>
              <a:rPr lang="pt-br" dirty="0"/>
              <a:t>A AWS oferece as mesmas abordagens familiares para a segurança que as empresas usam há décadas. O mais importante, ela faz isso ao mesmo tempo em que permite a flexibilidade e o baixo custo da computação em nuvem. Não existe conflito inerente quando você oferece infraestrutura sob demanda e o isolamento de segurança a que as empresas estão acostumadas em seus ambientes privados.</a:t>
            </a:r>
          </a:p>
          <a:p>
            <a:pPr rtl="0"/>
            <a:endParaRPr lang="en-GB" dirty="0"/>
          </a:p>
          <a:p>
            <a:pPr rtl="0"/>
            <a:r>
              <a:rPr lang="pt-br" dirty="0"/>
              <a:t>A segurança na nuvem é um esforço conjunto entre você (o cliente) e o provedor de nuvem (AWS). Você é responsável pelo que implementa usando a AWS e pelas aplicações que você conecta à AWS. As etapas de segurança que você deve seguir dependem dos serviços que você usa e da complexidade do seu sistema.</a:t>
            </a:r>
          </a:p>
          <a:p>
            <a:pPr rtl="0"/>
            <a:endParaRPr lang="en-US" dirty="0"/>
          </a:p>
          <a:p>
            <a:pPr rtl="0" eaLnBrk="1" hangingPunct="1">
              <a:spcBef>
                <a:spcPct val="0"/>
              </a:spcBef>
            </a:pPr>
            <a:r>
              <a:rPr lang="pt-br" dirty="0">
                <a:cs typeface="Arial"/>
              </a:rPr>
              <a:t>A responsabilidade da AWS abrange da base física até o hypervisor (hipervisor). A AWS protege o hardware, o software, as instalações e as redes que executam todos os seus produtos e serviços. Os clientes são responsáveis pela configuração segura dos serviços que assinam e por tudo que é processado por esses serviços. </a:t>
            </a:r>
          </a:p>
          <a:p>
            <a:pPr rtl="0" eaLnBrk="1" hangingPunct="1">
              <a:spcBef>
                <a:spcPct val="0"/>
              </a:spcBef>
            </a:pPr>
            <a:endParaRPr lang="en-US" dirty="0">
              <a:cs typeface="Arial"/>
            </a:endParaRPr>
          </a:p>
          <a:p>
            <a:pPr rtl="0"/>
            <a:r>
              <a:rPr lang="pt-br" sz="1200" kern="1200" dirty="0">
                <a:solidFill>
                  <a:schemeClr val="tx1"/>
                </a:solidFill>
                <a:effectLst/>
                <a:cs typeface="Arial"/>
              </a:rPr>
              <a:t>A AWS é responsável por:</a:t>
            </a:r>
            <a:endParaRPr lang="en-US" sz="1200" kern="1200" dirty="0">
              <a:solidFill>
                <a:schemeClr val="tx1"/>
              </a:solidFill>
              <a:effectLst/>
              <a:cs typeface="Arial"/>
            </a:endParaRPr>
          </a:p>
          <a:p>
            <a:pPr marL="171450" lvl="0" indent="-171450" rtl="0">
              <a:buFont typeface="Arial"/>
              <a:buChar char="•"/>
            </a:pPr>
            <a:r>
              <a:rPr lang="pt-br" sz="1200" kern="1200" dirty="0">
                <a:solidFill>
                  <a:schemeClr val="tx1"/>
                </a:solidFill>
                <a:effectLst/>
                <a:cs typeface="Arial"/>
              </a:rPr>
              <a:t>Obtenção de declarações de terceiros independentes e certificações do setor.</a:t>
            </a:r>
          </a:p>
          <a:p>
            <a:pPr marL="171450" lvl="0" indent="-171450" rtl="0">
              <a:buFont typeface="Arial"/>
              <a:buChar char="•"/>
            </a:pPr>
            <a:r>
              <a:rPr lang="pt-br" sz="1200" kern="1200" dirty="0">
                <a:solidFill>
                  <a:schemeClr val="tx1"/>
                </a:solidFill>
                <a:effectLst/>
                <a:cs typeface="Arial"/>
              </a:rPr>
              <a:t>Publicação de informações sobre práticas de segurança e controle da AWS em whitepapers e no conteúdo do site.</a:t>
            </a:r>
          </a:p>
          <a:p>
            <a:pPr marL="171450" lvl="0" indent="-171450" rtl="0">
              <a:buFont typeface="Arial"/>
              <a:buChar char="•"/>
            </a:pPr>
            <a:r>
              <a:rPr lang="pt-br" sz="1200" kern="1200" dirty="0">
                <a:solidFill>
                  <a:schemeClr val="tx1"/>
                </a:solidFill>
                <a:effectLst/>
                <a:cs typeface="Arial"/>
              </a:rPr>
              <a:t>Fornecimento de certificados, relatórios e outras documentações diretamente aos clientes sob acordos de confidencialidade (ou NDAs), conforme necessário.</a:t>
            </a:r>
          </a:p>
          <a:p>
            <a:pPr rtl="0"/>
            <a:endParaRPr lang="en-US" dirty="0"/>
          </a:p>
          <a:p>
            <a:pPr rtl="0"/>
            <a:endParaRPr lang="en-US" dirty="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3438477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154113"/>
            <a:ext cx="5451475" cy="3067050"/>
          </a:xfrm>
        </p:spPr>
      </p:sp>
      <p:sp>
        <p:nvSpPr>
          <p:cNvPr id="3" name="Notes Placeholder 2"/>
          <p:cNvSpPr>
            <a:spLocks noGrp="1"/>
          </p:cNvSpPr>
          <p:nvPr>
            <p:ph type="body" idx="1"/>
          </p:nvPr>
        </p:nvSpPr>
        <p:spPr>
          <a:xfrm>
            <a:off x="685800" y="4400550"/>
            <a:ext cx="5486400" cy="3866120"/>
          </a:xfrm>
        </p:spPr>
        <p:txBody>
          <a:bodyPr rtlCol="0"/>
          <a:lstStyle/>
          <a:p>
            <a:pPr rtl="0"/>
            <a:r>
              <a:rPr lang="pt-br" sz="1200" kern="1200" dirty="0">
                <a:solidFill>
                  <a:schemeClr val="tx1"/>
                </a:solidFill>
                <a:effectLst/>
                <a:latin typeface="+mn-lt"/>
                <a:ea typeface="+mn-ea"/>
                <a:cs typeface="+mn-cs"/>
              </a:rPr>
              <a:t>Para visualizar o modelo de responsabilidade compartilhada da AWS, vamos usar um exemplo. Suponha que um cliente tenha usado o Amazon Simple Storage Service (Amazon S3) para armazenamento e o Amazon WorkSpaces para desktop (área de trabalho). Eles também têm uma Virtual Private Cloud (VPC - nuvem privada virtual) que consiste em sua instância do EC2 e a instância de banco de dados Oracle.</a:t>
            </a:r>
          </a:p>
          <a:p>
            <a:pPr rtl="0"/>
            <a:r>
              <a:rPr lang="pt-br" sz="800" kern="1200" dirty="0">
                <a:solidFill>
                  <a:schemeClr val="tx1"/>
                </a:solidFill>
                <a:effectLst/>
                <a:latin typeface="+mn-lt"/>
                <a:ea typeface="+mn-ea"/>
                <a:cs typeface="+mn-cs"/>
              </a:rPr>
              <a:t> </a:t>
            </a:r>
          </a:p>
          <a:p>
            <a:pPr rtl="0"/>
            <a:r>
              <a:rPr lang="pt-br" sz="1200" kern="1200" dirty="0">
                <a:solidFill>
                  <a:schemeClr val="tx1"/>
                </a:solidFill>
                <a:effectLst/>
                <a:latin typeface="+mn-lt"/>
                <a:ea typeface="+mn-ea"/>
                <a:cs typeface="+mn-cs"/>
              </a:rPr>
              <a:t>A AWS é responsável pela proteção da infraestrutura global que executa todos os serviços oferecidos na Nuvem AWS. Projetada e gerenciada conforme as melhores práticas de segurança, a infraestrutura global da AWS cumpre diversos padrões de segurança. </a:t>
            </a:r>
          </a:p>
          <a:p>
            <a:pPr rtl="0"/>
            <a:r>
              <a:rPr lang="pt-br" sz="800" kern="1200" dirty="0">
                <a:solidFill>
                  <a:schemeClr val="tx1"/>
                </a:solidFill>
                <a:effectLst/>
                <a:latin typeface="+mn-lt"/>
                <a:ea typeface="+mn-ea"/>
                <a:cs typeface="+mn-cs"/>
              </a:rPr>
              <a:t> </a:t>
            </a:r>
          </a:p>
          <a:p>
            <a:pPr rtl="0"/>
            <a:r>
              <a:rPr lang="pt-br" sz="1200" kern="1200" dirty="0">
                <a:solidFill>
                  <a:schemeClr val="tx1"/>
                </a:solidFill>
                <a:effectLst/>
                <a:latin typeface="+mn-lt"/>
                <a:ea typeface="+mn-ea"/>
                <a:cs typeface="+mn-cs"/>
              </a:rPr>
              <a:t>Os produtos da AWS que se enquadram na categoria de infraestrutura como serviço (IaaS), como Amazon EC2 e Amazon VPC, estão completamente sob seu controle. Esses serviços exigem que você execute todas as tarefas de configuração e gerenciamento de segurança necessárias. Por exemplo, para instâncias do EC2, você é responsável pelo seguinte:</a:t>
            </a:r>
          </a:p>
          <a:p>
            <a:pPr marL="171450" indent="-171450" rtl="0">
              <a:buFont typeface="Arial" panose="020B0604020202020204" pitchFamily="34" charset="0"/>
              <a:buChar char="•"/>
            </a:pPr>
            <a:r>
              <a:rPr lang="pt-br" sz="1200" kern="1200" dirty="0">
                <a:solidFill>
                  <a:schemeClr val="tx1"/>
                </a:solidFill>
                <a:effectLst/>
                <a:latin typeface="+mn-lt"/>
                <a:ea typeface="+mn-ea"/>
                <a:cs typeface="+mn-cs"/>
              </a:rPr>
              <a:t>Gerenciamento do sistema operacional guest (incluindo atualizações e patches de segurança)</a:t>
            </a:r>
          </a:p>
          <a:p>
            <a:pPr marL="171450" indent="-171450" rtl="0">
              <a:buFont typeface="Arial" panose="020B0604020202020204" pitchFamily="34" charset="0"/>
              <a:buChar char="•"/>
            </a:pPr>
            <a:r>
              <a:rPr lang="pt-br" sz="1200" kern="1200" dirty="0">
                <a:solidFill>
                  <a:schemeClr val="tx1"/>
                </a:solidFill>
                <a:effectLst/>
                <a:latin typeface="+mn-lt"/>
                <a:ea typeface="+mn-ea"/>
                <a:cs typeface="+mn-cs"/>
              </a:rPr>
              <a:t>Qualquer software de aplicação ou utilitários que você instalar nas instâncias</a:t>
            </a:r>
          </a:p>
          <a:p>
            <a:pPr marL="171450" indent="-171450" rtl="0">
              <a:buFont typeface="Arial" panose="020B0604020202020204" pitchFamily="34" charset="0"/>
              <a:buChar char="•"/>
            </a:pPr>
            <a:r>
              <a:rPr lang="pt-br" sz="1200" kern="1200" dirty="0">
                <a:solidFill>
                  <a:schemeClr val="tx1"/>
                </a:solidFill>
                <a:effectLst/>
                <a:latin typeface="+mn-lt"/>
                <a:ea typeface="+mn-ea"/>
                <a:cs typeface="+mn-cs"/>
              </a:rPr>
              <a:t>Configuração do firewall fornecido pela AWS (chamado de grupo de segurança) em cada instância.</a:t>
            </a:r>
          </a:p>
          <a:p>
            <a:pPr rtl="0"/>
            <a:r>
              <a:rPr lang="pt-br" sz="1200" kern="1200" dirty="0">
                <a:solidFill>
                  <a:schemeClr val="tx1"/>
                </a:solidFill>
                <a:effectLst/>
                <a:latin typeface="+mn-lt"/>
                <a:ea typeface="+mn-ea"/>
                <a:cs typeface="+mn-cs"/>
              </a:rPr>
              <a:t>Essas são as mesmas tarefas de segurança que você está acostumado a executar, independentemente de onde seus servidores estejam localizados. </a:t>
            </a:r>
          </a:p>
          <a:p>
            <a:pPr rtl="0"/>
            <a:r>
              <a:rPr lang="pt-br" sz="800" kern="1200" dirty="0">
                <a:solidFill>
                  <a:schemeClr val="tx1"/>
                </a:solidFill>
                <a:effectLst/>
                <a:latin typeface="+mn-lt"/>
                <a:ea typeface="+mn-ea"/>
                <a:cs typeface="+mn-cs"/>
              </a:rPr>
              <a:t> </a:t>
            </a:r>
          </a:p>
          <a:p>
            <a:pPr rtl="0"/>
            <a:r>
              <a:rPr lang="pt-br" sz="1200" kern="1200" dirty="0">
                <a:solidFill>
                  <a:schemeClr val="tx1"/>
                </a:solidFill>
                <a:effectLst/>
                <a:latin typeface="+mn-lt"/>
                <a:ea typeface="+mn-ea"/>
                <a:cs typeface="+mn-cs"/>
              </a:rPr>
              <a:t>Essa é a melhor prática para os clientes protegerem suas credenciais de conta da AWS e configurarem contas de usuário individuais com o AWS Identity and Access Management (IAM). Isso garante que cada usuário tenha suas próprias credenciais.</a:t>
            </a:r>
          </a:p>
          <a:p>
            <a:pPr rtl="0"/>
            <a:endParaRPr lang="en-US" dirty="0"/>
          </a:p>
        </p:txBody>
      </p:sp>
    </p:spTree>
    <p:extLst>
      <p:ext uri="{BB962C8B-B14F-4D97-AF65-F5344CB8AC3E}">
        <p14:creationId xmlns:p14="http://schemas.microsoft.com/office/powerpoint/2010/main" val="4229148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153380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959352"/>
          </a:xfrm>
        </p:spPr>
        <p:txBody>
          <a:bodyPr rtlCol="0"/>
          <a:lstStyle/>
          <a:p>
            <a:pPr marL="0" marR="0" indent="0" algn="l" defTabSz="457200" rtl="0" eaLnBrk="1" fontAlgn="auto" latinLnBrk="0" hangingPunct="1">
              <a:lnSpc>
                <a:spcPct val="100000"/>
              </a:lnSpc>
              <a:spcBef>
                <a:spcPts val="0"/>
              </a:spcBef>
              <a:spcAft>
                <a:spcPts val="0"/>
              </a:spcAft>
              <a:buClrTx/>
              <a:buSzTx/>
              <a:buFontTx/>
              <a:buNone/>
              <a:tabLst/>
              <a:defRPr/>
            </a:pPr>
            <a:r>
              <a:rPr lang="pt-br" dirty="0"/>
              <a:t>O AWS Identity and Access Management (IAM) é um serviço web que ajuda você a controlar o acesso a recursos da AWS para os seus usuários com segurança. O IAM é usado para controlar quem pode usar seus recursos da AWS (autenticação), quais recursos eles podem usar e de quais maneiras (autorização).</a:t>
            </a:r>
            <a:endParaRPr lang="en-US" dirty="0"/>
          </a:p>
          <a:p>
            <a:pPr rtl="0"/>
            <a:endParaRPr lang="en-US" dirty="0"/>
          </a:p>
          <a:p>
            <a:pPr rtl="0"/>
            <a:r>
              <a:rPr lang="pt-br" sz="1200" kern="1200" dirty="0">
                <a:solidFill>
                  <a:schemeClr val="tx1"/>
                </a:solidFill>
                <a:effectLst/>
                <a:latin typeface="+mn-lt"/>
                <a:ea typeface="+mn-ea"/>
                <a:cs typeface="+mn-cs"/>
              </a:rPr>
              <a:t>Pense nos conceitos de controle de acesso com os quais você já está familiarizado:</a:t>
            </a:r>
          </a:p>
          <a:p>
            <a:pPr marL="171450" indent="-171450" rtl="0">
              <a:buFont typeface="Arial" panose="020B0604020202020204" pitchFamily="34" charset="0"/>
              <a:buChar char="•"/>
            </a:pPr>
            <a:r>
              <a:rPr lang="pt-br" sz="1200" kern="1200" dirty="0">
                <a:solidFill>
                  <a:schemeClr val="tx1"/>
                </a:solidFill>
                <a:effectLst/>
                <a:latin typeface="+mn-lt"/>
                <a:ea typeface="+mn-ea"/>
                <a:cs typeface="+mn-cs"/>
              </a:rPr>
              <a:t>Usuários (pense neles como seus usuários finais)</a:t>
            </a:r>
          </a:p>
          <a:p>
            <a:pPr marL="171450" indent="-171450" rtl="0">
              <a:buFont typeface="Arial" panose="020B0604020202020204" pitchFamily="34" charset="0"/>
              <a:buChar char="•"/>
            </a:pPr>
            <a:r>
              <a:rPr lang="pt-br" sz="1200" kern="1200" dirty="0">
                <a:solidFill>
                  <a:schemeClr val="tx1"/>
                </a:solidFill>
                <a:effectLst/>
                <a:latin typeface="+mn-lt"/>
                <a:ea typeface="+mn-ea"/>
                <a:cs typeface="+mn-cs"/>
              </a:rPr>
              <a:t>Grupos (pense neles como uma coleção de usuários por função de trabalho)</a:t>
            </a:r>
          </a:p>
          <a:p>
            <a:pPr marL="171450" indent="-171450" rtl="0">
              <a:buFont typeface="Arial" panose="020B0604020202020204" pitchFamily="34" charset="0"/>
              <a:buChar char="•"/>
            </a:pPr>
            <a:r>
              <a:rPr lang="pt-br" sz="1200" kern="1200" dirty="0">
                <a:solidFill>
                  <a:schemeClr val="tx1"/>
                </a:solidFill>
                <a:effectLst/>
                <a:latin typeface="+mn-lt"/>
                <a:ea typeface="+mn-ea"/>
                <a:cs typeface="+mn-cs"/>
              </a:rPr>
              <a:t>Permissões (que podem ser aplicadas a usuários ou grupos)</a:t>
            </a:r>
          </a:p>
          <a:p>
            <a:pPr marL="171450" indent="-171450" rtl="0">
              <a:buFont typeface="Arial" panose="020B0604020202020204" pitchFamily="34" charset="0"/>
              <a:buChar char="•"/>
            </a:pPr>
            <a:r>
              <a:rPr lang="pt-br" sz="1200" kern="1200" dirty="0">
                <a:solidFill>
                  <a:schemeClr val="tx1"/>
                </a:solidFill>
                <a:effectLst/>
                <a:latin typeface="+mn-lt"/>
                <a:ea typeface="+mn-ea"/>
                <a:cs typeface="+mn-cs"/>
              </a:rPr>
              <a:t>Funções (pense nelas como entidades confiáveis)</a:t>
            </a:r>
          </a:p>
          <a:p>
            <a:pPr rtl="0"/>
            <a:r>
              <a:rPr lang="pt-br" sz="1200" kern="1200" dirty="0">
                <a:solidFill>
                  <a:schemeClr val="tx1"/>
                </a:solidFill>
                <a:effectLst/>
                <a:latin typeface="+mn-lt"/>
                <a:ea typeface="+mn-ea"/>
                <a:cs typeface="+mn-cs"/>
              </a:rPr>
              <a:t>Isso é exatamente o que o IAM usa e o que o torna importante.</a:t>
            </a:r>
          </a:p>
          <a:p>
            <a:pPr rtl="0"/>
            <a:r>
              <a:rPr lang="pt-br" sz="1200" kern="1200" dirty="0">
                <a:solidFill>
                  <a:schemeClr val="tx1"/>
                </a:solidFill>
                <a:effectLst/>
                <a:latin typeface="+mn-lt"/>
                <a:ea typeface="+mn-ea"/>
                <a:cs typeface="+mn-cs"/>
              </a:rPr>
              <a:t> </a:t>
            </a:r>
          </a:p>
          <a:p>
            <a:pPr rtl="0">
              <a:spcAft>
                <a:spcPts val="600"/>
              </a:spcAft>
            </a:pPr>
            <a:r>
              <a:rPr lang="pt-br" dirty="0"/>
              <a:t>Os principais recursos do IAM são o gerenciamento de usuários, o gerenciamento de funções e o gerenciamento de usuários federados. Utilizando o IAM da AWS, você pode criar e gerenciar usuários e grupos da AWS e usar permissões para permitir ou negar o acesso aos recursos da AWS. Você pode usar identidades corporativas existentes para conceder acesso seguro a recursos da AWS sem precisar criar novas identidades da AWS. </a:t>
            </a:r>
          </a:p>
          <a:p>
            <a:pPr rtl="0">
              <a:spcAft>
                <a:spcPts val="600"/>
              </a:spcAft>
            </a:pPr>
            <a:r>
              <a:rPr lang="pt-br" sz="1200" kern="1200" dirty="0">
                <a:solidFill>
                  <a:schemeClr val="tx1"/>
                </a:solidFill>
                <a:effectLst/>
                <a:latin typeface="+mn-lt"/>
                <a:ea typeface="+mn-ea"/>
                <a:cs typeface="+mn-cs"/>
              </a:rPr>
              <a:t>Uma função do IAM é muito semelhante a um usuário, ao ser uma identidade da AWS com políticas de permissão que determinam o que a identidade pode e não pode fazer na AWS. Uma função deve ser assumida por qualquer pessoa ou coisa que dela precise. Além disso, uma função não tem, por padrão, credenciais a longo prazo (senha ou chaves de acesso) associadas a ela. Em vez disso, se um usuário assumir uma função, credenciais de segurança temporárias serão criadas dinamicamente e fornecidas ao usuário.</a:t>
            </a:r>
            <a:endParaRPr lang="en-US" dirty="0"/>
          </a:p>
          <a:p>
            <a:pPr rtl="0" eaLnBrk="1" hangingPunct="1">
              <a:spcBef>
                <a:spcPct val="0"/>
              </a:spcBef>
              <a:spcAft>
                <a:spcPts val="600"/>
              </a:spcAft>
            </a:pPr>
            <a:r>
              <a:rPr lang="pt-br" dirty="0"/>
              <a:t>Para obter mais informações, consulte </a:t>
            </a:r>
            <a:r>
              <a:rPr lang="pt-br" dirty="0">
                <a:hlinkClick r:id="rId3"/>
              </a:rPr>
              <a:t>http://docs.aws.amazon.com/IAM/latest/UserGuide/reference_aws-services-that-work-with-iam.html</a:t>
            </a:r>
            <a:r>
              <a:rPr lang="pt-br" dirty="0"/>
              <a:t>.</a:t>
            </a:r>
          </a:p>
          <a:p>
            <a:pPr rtl="0"/>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393551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247315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3" y="4560570"/>
            <a:ext cx="5440678" cy="3879095"/>
          </a:xfrm>
        </p:spPr>
        <p:txBody>
          <a:bodyPr rtlCol="0"/>
          <a:lstStyle/>
          <a:p>
            <a:pPr rtl="0">
              <a:spcBef>
                <a:spcPts val="600"/>
              </a:spcBef>
            </a:pPr>
            <a:r>
              <a:rPr lang="pt-br" sz="1200" b="1" kern="1200" dirty="0">
                <a:solidFill>
                  <a:schemeClr val="tx1"/>
                </a:solidFill>
                <a:effectLst/>
              </a:rPr>
              <a:t>Exemplo </a:t>
            </a:r>
          </a:p>
          <a:p>
            <a:pPr rtl="0">
              <a:spcBef>
                <a:spcPts val="600"/>
              </a:spcBef>
            </a:pPr>
            <a:r>
              <a:rPr lang="pt-br" sz="1200" kern="1200" dirty="0">
                <a:solidFill>
                  <a:schemeClr val="tx1"/>
                </a:solidFill>
                <a:effectLst/>
              </a:rPr>
              <a:t>Maria inicia sua própria empresa e decide usar a AWS para sua infraestrutura baseada na nuvem. </a:t>
            </a:r>
          </a:p>
          <a:p>
            <a:pPr marL="228600" indent="-228600" rtl="0">
              <a:spcBef>
                <a:spcPts val="600"/>
              </a:spcBef>
              <a:buFont typeface="+mj-lt"/>
              <a:buAutoNum type="arabicPeriod"/>
            </a:pPr>
            <a:r>
              <a:rPr lang="pt-br" sz="1200" kern="1200" dirty="0">
                <a:solidFill>
                  <a:schemeClr val="tx1"/>
                </a:solidFill>
                <a:effectLst/>
              </a:rPr>
              <a:t>Ela abre uma conta da AWS. Essas são </a:t>
            </a:r>
            <a:r>
              <a:rPr lang="pt-br" sz="1200" kern="1200" dirty="0">
                <a:solidFill>
                  <a:srgbClr val="000000"/>
                </a:solidFill>
                <a:effectLst/>
              </a:rPr>
              <a:t>as credenciais da conta raiz AWS de sua empresa, </a:t>
            </a:r>
            <a:r>
              <a:rPr lang="pt-br" sz="1200" kern="1200" dirty="0">
                <a:solidFill>
                  <a:schemeClr val="tx1"/>
                </a:solidFill>
                <a:effectLst/>
              </a:rPr>
              <a:t>e, como tal, não devem ser usadas para administração cotidiana.</a:t>
            </a:r>
          </a:p>
          <a:p>
            <a:pPr marL="228600" indent="-228600" rtl="0">
              <a:spcBef>
                <a:spcPts val="600"/>
              </a:spcBef>
              <a:buFont typeface="+mj-lt"/>
              <a:buAutoNum type="arabicPeriod"/>
            </a:pPr>
            <a:r>
              <a:rPr lang="pt-br" dirty="0"/>
              <a:t>Maria</a:t>
            </a:r>
            <a:r>
              <a:rPr lang="pt-br" sz="1200" kern="1200" dirty="0">
                <a:solidFill>
                  <a:schemeClr val="tx1"/>
                </a:solidFill>
                <a:effectLst/>
              </a:rPr>
              <a:t> cria um usuário do IAM para ela mesma usar como início de sessão principal.</a:t>
            </a:r>
          </a:p>
          <a:p>
            <a:pPr marL="228600" indent="-228600" rtl="0">
              <a:spcBef>
                <a:spcPts val="600"/>
              </a:spcBef>
              <a:buFont typeface="+mj-lt"/>
              <a:buAutoNum type="arabicPeriod"/>
            </a:pPr>
            <a:r>
              <a:rPr lang="pt-br" sz="1200" kern="1200" dirty="0">
                <a:solidFill>
                  <a:schemeClr val="tx1"/>
                </a:solidFill>
                <a:effectLst/>
              </a:rPr>
              <a:t>Ela aplica um conjunto de permissões</a:t>
            </a:r>
            <a:r>
              <a:rPr lang="pt-br" sz="1200" kern="1200" dirty="0">
                <a:solidFill>
                  <a:srgbClr val="000000"/>
                </a:solidFill>
                <a:effectLst/>
              </a:rPr>
              <a:t> básicas</a:t>
            </a:r>
            <a:r>
              <a:rPr lang="pt-br" sz="1200" kern="1200" dirty="0">
                <a:solidFill>
                  <a:schemeClr val="tx1"/>
                </a:solidFill>
                <a:effectLst/>
              </a:rPr>
              <a:t> ao usuário do IAM. Para oferecer o nível mais refinado de controle de acesso, ela concede a esse usuário do IAM acesso somente leitura a todos os serviços da AWS. A AWS oferece </a:t>
            </a:r>
            <a:r>
              <a:rPr lang="pt-br" sz="1200" kern="1200" dirty="0">
                <a:solidFill>
                  <a:srgbClr val="000000"/>
                </a:solidFill>
                <a:effectLst/>
              </a:rPr>
              <a:t>políticas gerenciadas</a:t>
            </a:r>
            <a:r>
              <a:rPr lang="pt-br" sz="1200" kern="1200" dirty="0">
                <a:solidFill>
                  <a:schemeClr val="tx1"/>
                </a:solidFill>
                <a:effectLst/>
              </a:rPr>
              <a:t>, que incluem acesso somente leitura e total, além de outras configurações básicas de permissão. Os usuários com permissões apropriadas do IAM (e </a:t>
            </a:r>
            <a:r>
              <a:rPr lang="pt-br" sz="1200" kern="1200" dirty="0">
                <a:solidFill>
                  <a:srgbClr val="000000"/>
                </a:solidFill>
                <a:effectLst/>
              </a:rPr>
              <a:t>credenciais de conta da AWS</a:t>
            </a:r>
            <a:r>
              <a:rPr lang="pt-br" sz="1200" kern="1200" dirty="0">
                <a:solidFill>
                  <a:schemeClr val="tx1"/>
                </a:solidFill>
                <a:effectLst/>
              </a:rPr>
              <a:t>) usam essas políticas, as modificam ou até mesmo criam suas próprias.</a:t>
            </a:r>
          </a:p>
          <a:p>
            <a:pPr marL="228600" indent="-228600" rtl="0">
              <a:spcBef>
                <a:spcPts val="600"/>
              </a:spcBef>
              <a:buFont typeface="+mj-lt"/>
              <a:buAutoNum type="arabicPeriod"/>
            </a:pPr>
            <a:r>
              <a:rPr lang="pt-br" sz="1200" kern="1200" dirty="0">
                <a:solidFill>
                  <a:schemeClr val="tx1"/>
                </a:solidFill>
                <a:effectLst/>
              </a:rPr>
              <a:t>Com suas </a:t>
            </a:r>
            <a:r>
              <a:rPr lang="pt-br" sz="1200" kern="1200" dirty="0">
                <a:solidFill>
                  <a:srgbClr val="000000"/>
                </a:solidFill>
                <a:effectLst/>
              </a:rPr>
              <a:t>credenciais de conta da AWS</a:t>
            </a:r>
            <a:r>
              <a:rPr lang="pt-br" sz="1200" kern="1200" dirty="0">
                <a:solidFill>
                  <a:schemeClr val="tx1"/>
                </a:solidFill>
                <a:effectLst/>
              </a:rPr>
              <a:t>, ela cria um grupo do IAM</a:t>
            </a:r>
            <a:r>
              <a:rPr lang="pt-br" sz="1200" kern="1200" dirty="0">
                <a:solidFill>
                  <a:srgbClr val="000000"/>
                </a:solidFill>
                <a:effectLst/>
              </a:rPr>
              <a:t>apenas</a:t>
            </a:r>
            <a:r>
              <a:rPr lang="pt-br" sz="1200" kern="1200" dirty="0">
                <a:solidFill>
                  <a:schemeClr val="tx1"/>
                </a:solidFill>
                <a:effectLst/>
              </a:rPr>
              <a:t> para administradores.</a:t>
            </a:r>
          </a:p>
          <a:p>
            <a:pPr marL="228600" indent="-228600" rtl="0">
              <a:spcBef>
                <a:spcPts val="600"/>
              </a:spcBef>
              <a:buFont typeface="+mj-lt"/>
              <a:buAutoNum type="arabicPeriod"/>
            </a:pPr>
            <a:r>
              <a:rPr lang="pt-br" sz="1200" kern="1200" dirty="0">
                <a:solidFill>
                  <a:schemeClr val="tx1"/>
                </a:solidFill>
                <a:effectLst/>
              </a:rPr>
              <a:t>Ela aplica uma política específica que concede a esse grupo do IAM acesso administrativo aos serviços da AWS.</a:t>
            </a:r>
          </a:p>
          <a:p>
            <a:pPr marL="228600" indent="-228600" rtl="0">
              <a:spcBef>
                <a:spcPts val="600"/>
              </a:spcBef>
              <a:buFont typeface="+mj-lt"/>
              <a:buAutoNum type="arabicPeriod"/>
            </a:pPr>
            <a:r>
              <a:rPr lang="pt-br" sz="1200" kern="1200" dirty="0">
                <a:solidFill>
                  <a:srgbClr val="000000"/>
                </a:solidFill>
                <a:effectLst/>
              </a:rPr>
              <a:t>Ela</a:t>
            </a:r>
            <a:r>
              <a:rPr lang="pt-br" sz="1200" kern="1200" dirty="0">
                <a:solidFill>
                  <a:schemeClr val="tx1"/>
                </a:solidFill>
                <a:effectLst/>
              </a:rPr>
              <a:t> adiciona sua conta de usuário do IAM a esse grupo, o que concede ao usuário do IAM </a:t>
            </a:r>
            <a:r>
              <a:rPr lang="pt-br" sz="1200" kern="1200" dirty="0">
                <a:solidFill>
                  <a:srgbClr val="000000"/>
                </a:solidFill>
                <a:effectLst/>
              </a:rPr>
              <a:t>as permissões</a:t>
            </a:r>
            <a:r>
              <a:rPr lang="pt-br" sz="1200" kern="1200" dirty="0">
                <a:solidFill>
                  <a:schemeClr val="tx1"/>
                </a:solidFill>
                <a:effectLst/>
              </a:rPr>
              <a:t> do grupo. As permissões persistem enquanto o usuário do IAM for mantido nesse </a:t>
            </a:r>
            <a:r>
              <a:rPr lang="pt-br" sz="1200" kern="1200" dirty="0">
                <a:solidFill>
                  <a:srgbClr val="000000"/>
                </a:solidFill>
                <a:effectLst/>
              </a:rPr>
              <a:t>grupo</a:t>
            </a:r>
            <a:r>
              <a:rPr lang="pt-br" sz="1200" kern="1200" dirty="0">
                <a:solidFill>
                  <a:schemeClr val="tx1"/>
                </a:solidFill>
                <a:effectLst/>
              </a:rPr>
              <a:t>.</a:t>
            </a:r>
          </a:p>
          <a:p>
            <a:pPr marL="228600" indent="-228600" rtl="0">
              <a:spcBef>
                <a:spcPts val="600"/>
              </a:spcBef>
              <a:buFont typeface="+mj-lt"/>
              <a:buAutoNum type="arabicPeriod"/>
            </a:pPr>
            <a:r>
              <a:rPr lang="pt-br" sz="1200" kern="1200" dirty="0">
                <a:solidFill>
                  <a:schemeClr val="tx1"/>
                </a:solidFill>
                <a:effectLst/>
              </a:rPr>
              <a:t>Ela contrata outro </a:t>
            </a:r>
            <a:r>
              <a:rPr lang="pt-br" sz="1200" kern="1200" dirty="0">
                <a:solidFill>
                  <a:srgbClr val="000000"/>
                </a:solidFill>
                <a:effectLst/>
              </a:rPr>
              <a:t>administrador</a:t>
            </a:r>
            <a:r>
              <a:rPr lang="pt-br" sz="1200" kern="1200" dirty="0">
                <a:solidFill>
                  <a:schemeClr val="tx1"/>
                </a:solidFill>
                <a:effectLst/>
              </a:rPr>
              <a:t>, Joe, e oferece a ele uma conta de usuário do IAM com acesso somente leitura. </a:t>
            </a:r>
            <a:r>
              <a:rPr lang="pt-br" sz="1200" kern="1200" dirty="0">
                <a:solidFill>
                  <a:srgbClr val="000000"/>
                </a:solidFill>
                <a:effectLst/>
              </a:rPr>
              <a:t>Ela</a:t>
            </a:r>
            <a:r>
              <a:rPr lang="pt-br" sz="1200" kern="1200" dirty="0">
                <a:solidFill>
                  <a:schemeClr val="tx1"/>
                </a:solidFill>
                <a:effectLst/>
              </a:rPr>
              <a:t> quer administrar as políticas de grupo sozinha porque está preocupada que Joe sendo novo possa cometer um erro. Joe pode conceder muitas </a:t>
            </a:r>
            <a:r>
              <a:rPr lang="pt-br" sz="1200" kern="1200" dirty="0">
                <a:solidFill>
                  <a:srgbClr val="000000"/>
                </a:solidFill>
                <a:effectLst/>
              </a:rPr>
              <a:t>permissões</a:t>
            </a:r>
            <a:r>
              <a:rPr lang="pt-br" sz="1200" kern="1200" dirty="0">
                <a:solidFill>
                  <a:schemeClr val="tx1"/>
                </a:solidFill>
                <a:effectLst/>
              </a:rPr>
              <a:t> aos usuários errados por </a:t>
            </a:r>
            <a:r>
              <a:rPr lang="pt-br" sz="1200" kern="1200" dirty="0">
                <a:solidFill>
                  <a:srgbClr val="000000"/>
                </a:solidFill>
                <a:effectLst/>
              </a:rPr>
              <a:t>acidente</a:t>
            </a:r>
            <a:r>
              <a:rPr lang="pt-br" sz="1200" kern="1200" dirty="0">
                <a:solidFill>
                  <a:schemeClr val="tx1"/>
                </a:solidFill>
                <a:effectLst/>
              </a:rPr>
              <a:t>. Portanto, em sua política de usuário do IAM, ela nega explicitamente</a:t>
            </a:r>
            <a:r>
              <a:rPr lang="en-us" sz="1200" i="1" kern="1200" dirty="0">
                <a:solidFill>
                  <a:schemeClr val="tx1"/>
                </a:solidFill>
                <a:effectLst/>
              </a:rPr>
              <a:t> </a:t>
            </a:r>
            <a:r>
              <a:rPr lang="en-us" sz="1200" kern="1200" dirty="0">
                <a:solidFill>
                  <a:schemeClr val="tx1"/>
                </a:solidFill>
                <a:effectLst/>
              </a:rPr>
              <a:t>o </a:t>
            </a:r>
            <a:r>
              <a:rPr lang="en-us" sz="1200" kern="1200" dirty="0" err="1">
                <a:solidFill>
                  <a:schemeClr val="tx1"/>
                </a:solidFill>
                <a:effectLst/>
              </a:rPr>
              <a:t>acesso</a:t>
            </a:r>
            <a:r>
              <a:rPr lang="en-us" sz="1200" kern="1200" dirty="0">
                <a:solidFill>
                  <a:schemeClr val="tx1"/>
                </a:solidFill>
                <a:effectLst/>
              </a:rPr>
              <a:t> à </a:t>
            </a:r>
            <a:r>
              <a:rPr lang="en-us" sz="1200" kern="1200" dirty="0" err="1">
                <a:solidFill>
                  <a:schemeClr val="tx1"/>
                </a:solidFill>
                <a:effectLst/>
              </a:rPr>
              <a:t>criação</a:t>
            </a:r>
            <a:r>
              <a:rPr lang="en-us" sz="1200" kern="1200" dirty="0">
                <a:solidFill>
                  <a:schemeClr val="tx1"/>
                </a:solidFill>
                <a:effectLst/>
              </a:rPr>
              <a:t> de </a:t>
            </a:r>
            <a:r>
              <a:rPr lang="en-us" sz="1200" kern="1200" dirty="0" err="1">
                <a:solidFill>
                  <a:schemeClr val="tx1"/>
                </a:solidFill>
                <a:effectLst/>
              </a:rPr>
              <a:t>grupos</a:t>
            </a:r>
            <a:r>
              <a:rPr lang="en-us" sz="1200" kern="1200" dirty="0">
                <a:solidFill>
                  <a:schemeClr val="tx1"/>
                </a:solidFill>
                <a:effectLst/>
              </a:rPr>
              <a:t> do IAM e à </a:t>
            </a:r>
            <a:r>
              <a:rPr lang="en-us" sz="1200" kern="1200" dirty="0" err="1">
                <a:solidFill>
                  <a:schemeClr val="tx1"/>
                </a:solidFill>
                <a:effectLst/>
              </a:rPr>
              <a:t>associação</a:t>
            </a:r>
            <a:r>
              <a:rPr lang="en-us" sz="1200" kern="1200" dirty="0">
                <a:solidFill>
                  <a:schemeClr val="tx1"/>
                </a:solidFill>
                <a:effectLst/>
              </a:rPr>
              <a:t> de </a:t>
            </a:r>
            <a:r>
              <a:rPr lang="en-us" sz="1200" kern="1200" dirty="0" err="1">
                <a:solidFill>
                  <a:schemeClr val="tx1"/>
                </a:solidFill>
                <a:effectLst/>
              </a:rPr>
              <a:t>políticas</a:t>
            </a:r>
            <a:r>
              <a:rPr lang="en-us" sz="1200" kern="1200" dirty="0">
                <a:solidFill>
                  <a:schemeClr val="tx1"/>
                </a:solidFill>
                <a:effectLst/>
              </a:rPr>
              <a:t> a </a:t>
            </a:r>
            <a:r>
              <a:rPr lang="en-us" sz="1200" kern="1200" dirty="0" err="1">
                <a:solidFill>
                  <a:schemeClr val="tx1"/>
                </a:solidFill>
                <a:effectLst/>
              </a:rPr>
              <a:t>eles</a:t>
            </a:r>
            <a:r>
              <a:rPr lang="en-us" sz="1200" kern="1200" dirty="0">
                <a:solidFill>
                  <a:schemeClr val="tx1"/>
                </a:solidFill>
                <a:effectLst/>
              </a:rPr>
              <a:t>. </a:t>
            </a:r>
            <a:r>
              <a:rPr lang="en-us" sz="1200" kern="1200" dirty="0" err="1">
                <a:solidFill>
                  <a:schemeClr val="tx1"/>
                </a:solidFill>
                <a:effectLst/>
              </a:rPr>
              <a:t>Tecnicamente</a:t>
            </a:r>
            <a:r>
              <a:rPr lang="en-us" sz="1200" kern="1200" dirty="0">
                <a:solidFill>
                  <a:schemeClr val="tx1"/>
                </a:solidFill>
                <a:effectLst/>
              </a:rPr>
              <a:t>, </a:t>
            </a:r>
            <a:r>
              <a:rPr lang="en-us" sz="1200" kern="1200" dirty="0" err="1">
                <a:solidFill>
                  <a:schemeClr val="tx1"/>
                </a:solidFill>
                <a:effectLst/>
              </a:rPr>
              <a:t>ele</a:t>
            </a:r>
            <a:r>
              <a:rPr lang="en-us" sz="1200" kern="1200" dirty="0">
                <a:solidFill>
                  <a:schemeClr val="tx1"/>
                </a:solidFill>
                <a:effectLst/>
              </a:rPr>
              <a:t> </a:t>
            </a:r>
            <a:r>
              <a:rPr lang="en-us" sz="1200" kern="1200" dirty="0" err="1">
                <a:solidFill>
                  <a:schemeClr val="tx1"/>
                </a:solidFill>
                <a:effectLst/>
              </a:rPr>
              <a:t>ainda</a:t>
            </a:r>
            <a:r>
              <a:rPr lang="en-us" sz="1200" kern="1200" dirty="0">
                <a:solidFill>
                  <a:schemeClr val="tx1"/>
                </a:solidFill>
                <a:effectLst/>
              </a:rPr>
              <a:t> </a:t>
            </a:r>
            <a:r>
              <a:rPr lang="en-us" sz="1200" kern="1200" dirty="0" err="1">
                <a:solidFill>
                  <a:schemeClr val="tx1"/>
                </a:solidFill>
                <a:effectLst/>
              </a:rPr>
              <a:t>não</a:t>
            </a:r>
            <a:r>
              <a:rPr lang="en-us" sz="1200" kern="1200" dirty="0">
                <a:solidFill>
                  <a:schemeClr val="tx1"/>
                </a:solidFill>
                <a:effectLst/>
              </a:rPr>
              <a:t> tem </a:t>
            </a:r>
            <a:r>
              <a:rPr lang="en-us" sz="1200" kern="1200" dirty="0" err="1">
                <a:solidFill>
                  <a:schemeClr val="tx1"/>
                </a:solidFill>
                <a:effectLst/>
              </a:rPr>
              <a:t>acesso</a:t>
            </a:r>
            <a:r>
              <a:rPr lang="en-us" sz="1200" kern="1200" dirty="0">
                <a:solidFill>
                  <a:schemeClr val="tx1"/>
                </a:solidFill>
                <a:effectLst/>
              </a:rPr>
              <a:t> a </a:t>
            </a:r>
            <a:r>
              <a:rPr lang="en-us" sz="1200" kern="1200" dirty="0" err="1">
                <a:solidFill>
                  <a:schemeClr val="tx1"/>
                </a:solidFill>
                <a:effectLst/>
              </a:rPr>
              <a:t>permissões</a:t>
            </a:r>
            <a:r>
              <a:rPr lang="en-us" sz="1200" kern="1200" dirty="0">
                <a:solidFill>
                  <a:schemeClr val="tx1"/>
                </a:solidFill>
                <a:effectLst/>
              </a:rPr>
              <a:t> </a:t>
            </a:r>
            <a:r>
              <a:rPr lang="en-us" sz="1200" kern="1200" dirty="0" err="1">
                <a:solidFill>
                  <a:schemeClr val="tx1"/>
                </a:solidFill>
                <a:effectLst/>
              </a:rPr>
              <a:t>administrativas</a:t>
            </a:r>
            <a:r>
              <a:rPr lang="en-us" sz="1200" kern="1200" dirty="0">
                <a:solidFill>
                  <a:schemeClr val="tx1"/>
                </a:solidFill>
                <a:effectLst/>
              </a:rPr>
              <a:t>. (</a:t>
            </a:r>
            <a:r>
              <a:rPr lang="en-us" sz="1200" kern="1200" dirty="0" err="1">
                <a:solidFill>
                  <a:schemeClr val="tx1"/>
                </a:solidFill>
                <a:effectLst/>
              </a:rPr>
              <a:t>Isso</a:t>
            </a:r>
            <a:r>
              <a:rPr lang="en-us" sz="1200" kern="1200" dirty="0">
                <a:solidFill>
                  <a:schemeClr val="tx1"/>
                </a:solidFill>
                <a:effectLst/>
              </a:rPr>
              <a:t> se </a:t>
            </a:r>
            <a:r>
              <a:rPr lang="en-us" sz="1200" kern="1200" dirty="0" err="1">
                <a:solidFill>
                  <a:schemeClr val="tx1"/>
                </a:solidFill>
                <a:effectLst/>
              </a:rPr>
              <a:t>tornará</a:t>
            </a:r>
            <a:r>
              <a:rPr lang="en-us" sz="1200" kern="1200" dirty="0">
                <a:solidFill>
                  <a:schemeClr val="tx1"/>
                </a:solidFill>
                <a:effectLst/>
              </a:rPr>
              <a:t> </a:t>
            </a:r>
            <a:r>
              <a:rPr lang="en-us" sz="1200" kern="1200" dirty="0" err="1">
                <a:solidFill>
                  <a:schemeClr val="tx1"/>
                </a:solidFill>
                <a:effectLst/>
              </a:rPr>
              <a:t>relevante</a:t>
            </a:r>
            <a:r>
              <a:rPr lang="en-us" sz="1200" kern="1200" dirty="0">
                <a:solidFill>
                  <a:schemeClr val="tx1"/>
                </a:solidFill>
                <a:effectLst/>
              </a:rPr>
              <a:t> </a:t>
            </a:r>
            <a:r>
              <a:rPr lang="en-us" sz="1200" kern="1200" dirty="0" err="1">
                <a:solidFill>
                  <a:schemeClr val="tx1"/>
                </a:solidFill>
                <a:effectLst/>
              </a:rPr>
              <a:t>após</a:t>
            </a:r>
            <a:r>
              <a:rPr lang="en-us" sz="1200" kern="1200" dirty="0">
                <a:solidFill>
                  <a:schemeClr val="tx1"/>
                </a:solidFill>
                <a:effectLst/>
              </a:rPr>
              <a:t> a </a:t>
            </a:r>
            <a:r>
              <a:rPr lang="en-us" sz="1200" kern="1200" dirty="0" err="1">
                <a:solidFill>
                  <a:schemeClr val="tx1"/>
                </a:solidFill>
                <a:effectLst/>
              </a:rPr>
              <a:t>próxima</a:t>
            </a:r>
            <a:r>
              <a:rPr lang="en-us" sz="1200" kern="1200" dirty="0">
                <a:solidFill>
                  <a:schemeClr val="tx1"/>
                </a:solidFill>
                <a:effectLst/>
              </a:rPr>
              <a:t> </a:t>
            </a:r>
            <a:r>
              <a:rPr lang="en-us" sz="1200" kern="1200" dirty="0" err="1">
                <a:solidFill>
                  <a:schemeClr val="tx1"/>
                </a:solidFill>
                <a:effectLst/>
              </a:rPr>
              <a:t>etapa</a:t>
            </a:r>
            <a:r>
              <a:rPr lang="en-us" sz="1200" kern="1200" dirty="0">
                <a:solidFill>
                  <a:schemeClr val="tx1"/>
                </a:solidFill>
                <a:effectLst/>
              </a:rPr>
              <a:t>.)</a:t>
            </a:r>
          </a:p>
          <a:p>
            <a:pPr marL="228600" indent="-228600" rtl="0">
              <a:spcBef>
                <a:spcPts val="600"/>
              </a:spcBef>
              <a:buFont typeface="+mj-lt"/>
              <a:buAutoNum type="arabicPeriod"/>
            </a:pPr>
            <a:r>
              <a:rPr lang="pt-br" sz="1200" kern="1200" dirty="0">
                <a:solidFill>
                  <a:schemeClr val="tx1"/>
                </a:solidFill>
                <a:effectLst/>
              </a:rPr>
              <a:t>Maria adiciona Joe ao grupo </a:t>
            </a:r>
            <a:r>
              <a:rPr lang="pt-br" sz="1200" kern="1200" dirty="0">
                <a:solidFill>
                  <a:srgbClr val="000000"/>
                </a:solidFill>
                <a:effectLst/>
              </a:rPr>
              <a:t>Administradores</a:t>
            </a:r>
            <a:r>
              <a:rPr lang="pt-br" sz="1200" kern="1200" dirty="0">
                <a:solidFill>
                  <a:schemeClr val="tx1"/>
                </a:solidFill>
                <a:effectLst/>
              </a:rPr>
              <a:t>. </a:t>
            </a:r>
            <a:r>
              <a:rPr lang="pt-br" sz="1200" kern="1200" dirty="0">
                <a:solidFill>
                  <a:srgbClr val="000000"/>
                </a:solidFill>
                <a:effectLst/>
              </a:rPr>
              <a:t>Isso</a:t>
            </a:r>
            <a:r>
              <a:rPr lang="pt-br" sz="1200" kern="1200" dirty="0">
                <a:solidFill>
                  <a:schemeClr val="tx1"/>
                </a:solidFill>
                <a:effectLst/>
              </a:rPr>
              <a:t> concede ao Joe todas as mesmas permissões administrativas que Maria. No entanto, como sua política de usuário do IAM inclui uma negação explícita de permissões de grupo do IAM, essa parte de sua política de grupo é substituída. Ele também tem essas </a:t>
            </a:r>
            <a:r>
              <a:rPr lang="pt-br" sz="1200" kern="1200" dirty="0">
                <a:solidFill>
                  <a:srgbClr val="000000"/>
                </a:solidFill>
                <a:effectLst/>
              </a:rPr>
              <a:t>permissões</a:t>
            </a:r>
            <a:r>
              <a:rPr lang="pt-br" sz="1200" kern="1200" dirty="0">
                <a:solidFill>
                  <a:schemeClr val="tx1"/>
                </a:solidFill>
                <a:effectLst/>
              </a:rPr>
              <a:t> especificadas negadas.</a:t>
            </a:r>
          </a:p>
          <a:p>
            <a:pPr marL="228600" indent="-228600" rtl="0">
              <a:spcBef>
                <a:spcPts val="600"/>
              </a:spcBef>
              <a:buFont typeface="+mj-lt"/>
              <a:buAutoNum type="arabicPeriod"/>
            </a:pPr>
            <a:r>
              <a:rPr lang="pt-br" sz="1200" kern="1200" dirty="0">
                <a:solidFill>
                  <a:schemeClr val="tx1"/>
                </a:solidFill>
                <a:effectLst/>
              </a:rPr>
              <a:t>Maria cria um novo grupo do IAM para os analistas da empresa. Ela define as permissões concedidas por este grupo. Essas permissões são menos privilegiadas do que o grupo de administradores, </a:t>
            </a:r>
            <a:r>
              <a:rPr lang="pt-br" dirty="0"/>
              <a:t>porque</a:t>
            </a:r>
            <a:r>
              <a:rPr lang="pt-br" sz="1200" kern="1200" dirty="0">
                <a:solidFill>
                  <a:schemeClr val="tx1"/>
                </a:solidFill>
                <a:effectLst/>
              </a:rPr>
              <a:t> os analistas não precisam dessas permissões para fazer seu trabalho.</a:t>
            </a:r>
          </a:p>
          <a:p>
            <a:pPr marL="228600" indent="-228600" rtl="0">
              <a:spcBef>
                <a:spcPts val="600"/>
              </a:spcBef>
              <a:buFont typeface="+mj-lt"/>
              <a:buAutoNum type="arabicPeriod"/>
            </a:pPr>
            <a:r>
              <a:rPr lang="pt-br" sz="1200" kern="1200" dirty="0">
                <a:solidFill>
                  <a:schemeClr val="tx1"/>
                </a:solidFill>
                <a:effectLst/>
              </a:rPr>
              <a:t>Joe cria os usuários do IAM para os analistas, concede a eles todas as suas próprias políticas de usuário e, em seguida, coloca esses usuários no grupo do IAM de analistas. </a:t>
            </a:r>
            <a:r>
              <a:rPr lang="pt-br" dirty="0"/>
              <a:t>Embora</a:t>
            </a:r>
            <a:r>
              <a:rPr lang="pt-br" sz="1200" kern="1200" dirty="0">
                <a:solidFill>
                  <a:schemeClr val="tx1"/>
                </a:solidFill>
                <a:effectLst/>
              </a:rPr>
              <a:t> ele não possa criar grupos do IAM ou gerenciar suas políticas, ele ainda tem permissões (de sua  política de grupo </a:t>
            </a:r>
            <a:r>
              <a:rPr lang="pt-br" sz="1200" kern="1200" dirty="0">
                <a:solidFill>
                  <a:srgbClr val="000000"/>
                </a:solidFill>
                <a:effectLst/>
              </a:rPr>
              <a:t>Administradores</a:t>
            </a:r>
            <a:r>
              <a:rPr lang="pt-br" sz="1200" kern="1200" dirty="0">
                <a:solidFill>
                  <a:schemeClr val="tx1"/>
                </a:solidFill>
                <a:effectLst/>
              </a:rPr>
              <a:t>) para adicionar e remover usuários de grupos do IAM.</a:t>
            </a:r>
          </a:p>
          <a:p>
            <a:pPr marL="228600" indent="-228600" rtl="0">
              <a:spcBef>
                <a:spcPts val="600"/>
              </a:spcBef>
              <a:buFont typeface="+mj-lt"/>
              <a:buAutoNum type="arabicPeriod"/>
            </a:pPr>
            <a:r>
              <a:rPr lang="pt-br" sz="1200" kern="1200" dirty="0">
                <a:solidFill>
                  <a:schemeClr val="tx1"/>
                </a:solidFill>
                <a:effectLst/>
              </a:rPr>
              <a:t>Maria e Joe repetem esse processo para o grupo Desenvolvedores do IAM.</a:t>
            </a:r>
          </a:p>
          <a:p>
            <a:pPr marL="228600" indent="-228600" rtl="0">
              <a:spcBef>
                <a:spcPts val="600"/>
              </a:spcBef>
              <a:buFont typeface="+mj-lt"/>
              <a:buAutoNum type="arabicPeriod"/>
            </a:pPr>
            <a:r>
              <a:rPr lang="pt-br" sz="1200" kern="1200" dirty="0">
                <a:solidFill>
                  <a:schemeClr val="tx1"/>
                </a:solidFill>
                <a:effectLst/>
              </a:rPr>
              <a:t>Maria decide adicionar acesso refinado aos seus controles de acesso. Ela cria funções do IAM para conceder permissões específicas a usuários específicos:</a:t>
            </a:r>
            <a:endParaRPr lang="en-US" dirty="0"/>
          </a:p>
          <a:p>
            <a:pPr marL="685800" lvl="1" indent="-228600" rtl="0">
              <a:spcBef>
                <a:spcPts val="600"/>
              </a:spcBef>
              <a:buFont typeface="+mj-lt"/>
              <a:buAutoNum type="alphaLcPeriod"/>
            </a:pPr>
            <a:r>
              <a:rPr lang="pt-br" kern="1200" dirty="0">
                <a:solidFill>
                  <a:schemeClr val="tx1"/>
                </a:solidFill>
                <a:effectLst/>
              </a:rPr>
              <a:t>Ela cria a função "EMR1", que concede </a:t>
            </a:r>
            <a:r>
              <a:rPr lang="pt-br" kern="1200" dirty="0">
                <a:solidFill>
                  <a:srgbClr val="000000"/>
                </a:solidFill>
                <a:effectLst/>
              </a:rPr>
              <a:t>permissões</a:t>
            </a:r>
            <a:r>
              <a:rPr lang="pt-br" kern="1200" dirty="0">
                <a:solidFill>
                  <a:schemeClr val="tx1"/>
                </a:solidFill>
                <a:effectLst/>
              </a:rPr>
              <a:t> complementares para analistas trabalhando em um projeto específico.  Depois que o projeto for concluído, ela poderá remover essa função.</a:t>
            </a:r>
          </a:p>
          <a:p>
            <a:pPr marL="685800" lvl="1" indent="-228600" rtl="0">
              <a:spcBef>
                <a:spcPts val="600"/>
              </a:spcBef>
              <a:buFont typeface="+mj-lt"/>
              <a:buAutoNum type="alphaLcPeriod"/>
            </a:pPr>
            <a:r>
              <a:rPr lang="pt-br" sz="1200" kern="1200" dirty="0">
                <a:solidFill>
                  <a:srgbClr val="000000"/>
                </a:solidFill>
                <a:effectLst/>
              </a:rPr>
              <a:t>Ela</a:t>
            </a:r>
            <a:r>
              <a:rPr lang="pt-br" sz="1200" kern="1200" dirty="0">
                <a:solidFill>
                  <a:schemeClr val="tx1"/>
                </a:solidFill>
                <a:effectLst/>
              </a:rPr>
              <a:t> também cria a função “DevApp1". Ela usa essa função para conceder um conjunto mais restritivo de políticas a alguns funcionários temporários que foram contratados para trabalhar em uma </a:t>
            </a:r>
            <a:r>
              <a:rPr lang="pt-br" sz="1200" kern="1200" dirty="0">
                <a:solidFill>
                  <a:srgbClr val="000000"/>
                </a:solidFill>
                <a:effectLst/>
              </a:rPr>
              <a:t>aplicação</a:t>
            </a:r>
            <a:r>
              <a:rPr lang="pt-br" sz="1200" kern="1200" dirty="0">
                <a:solidFill>
                  <a:schemeClr val="tx1"/>
                </a:solidFill>
                <a:effectLst/>
              </a:rPr>
              <a:t> específica. Dessa forma, os desenvolvedores temporários não recebem o mesmo nível amplo de acesso </a:t>
            </a:r>
            <a:r>
              <a:rPr lang="pt-br" dirty="0"/>
              <a:t>que a </a:t>
            </a:r>
            <a:r>
              <a:rPr lang="pt-br" sz="1200" kern="1200" dirty="0">
                <a:solidFill>
                  <a:schemeClr val="tx1"/>
                </a:solidFill>
                <a:effectLst/>
              </a:rPr>
              <a:t>equipe </a:t>
            </a:r>
            <a:r>
              <a:rPr lang="pt-br" sz="1200" kern="1200" dirty="0">
                <a:solidFill>
                  <a:srgbClr val="000000"/>
                </a:solidFill>
                <a:effectLst/>
              </a:rPr>
              <a:t>permanente no grupo Desenvolvedores IAM</a:t>
            </a:r>
            <a:r>
              <a:rPr lang="pt-br" sz="1200" kern="1200" dirty="0">
                <a:solidFill>
                  <a:schemeClr val="tx1"/>
                </a:solidFill>
                <a:effectLst/>
              </a:rPr>
              <a:t>.</a:t>
            </a:r>
          </a:p>
          <a:p>
            <a:pPr rtl="0">
              <a:spcBef>
                <a:spcPts val="600"/>
              </a:spcBef>
            </a:pPr>
            <a:r>
              <a:rPr lang="pt-br" sz="1200" b="1" kern="1200" dirty="0">
                <a:solidFill>
                  <a:schemeClr val="tx1"/>
                </a:solidFill>
                <a:effectLst/>
              </a:rPr>
              <a:t>Observação:</a:t>
            </a:r>
            <a:r>
              <a:rPr lang="pt-br" sz="1200" kern="1200" dirty="0">
                <a:solidFill>
                  <a:schemeClr val="tx1"/>
                </a:solidFill>
                <a:effectLst/>
              </a:rPr>
              <a:t> usuário não significa necessariamente “uma pessoa”; ele especifica o acesso que o usuário pode ter. No entanto, como melhor prática, deve-se associar cada conta a um usuário específico para se prestar contas.  Por exemplo, você quer ser capaz de rastrear quem executou 20 instâncias em 16 de outubro de 2015, por meio dos logs.</a:t>
            </a:r>
          </a:p>
          <a:p>
            <a:pPr rtl="0">
              <a:spcBef>
                <a:spcPts val="600"/>
              </a:spcBef>
            </a:pPr>
            <a:endParaRPr lang="en-US" sz="1200" kern="1200" dirty="0">
              <a:solidFill>
                <a:schemeClr val="tx1"/>
              </a:solidFill>
              <a:effectLst/>
            </a:endParaRPr>
          </a:p>
        </p:txBody>
      </p:sp>
    </p:spTree>
    <p:extLst>
      <p:ext uri="{BB962C8B-B14F-4D97-AF65-F5344CB8AC3E}">
        <p14:creationId xmlns:p14="http://schemas.microsoft.com/office/powerpoint/2010/main" val="23369152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5.jp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oleObject" Target="../embeddings/oleObject2.bin"/><Relationship Id="rId4" Type="http://schemas.openxmlformats.org/officeDocument/2006/relationships/image" Target="../media/image7.wmf"/></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rtlCol="0">
            <a:noAutofit/>
          </a:bodyPr>
          <a:lstStyle>
            <a:lvl1pPr>
              <a:defRPr sz="6000">
                <a:solidFill>
                  <a:schemeClr val="bg1"/>
                </a:solidFill>
              </a:defRPr>
            </a:lvl1pPr>
          </a:lstStyle>
          <a:p>
            <a:pPr rtl="0"/>
            <a:r>
              <a:rPr lang="pt-br"/>
              <a:t>Click to edit Master title style</a:t>
            </a:r>
            <a:endParaRPr lang="en-US" dirty="0"/>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rtlCol="0">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4207523544"/>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pic>
        <p:nvPicPr>
          <p:cNvPr id="12" name="Picture 11">
            <a:extLst>
              <a:ext uri="{FF2B5EF4-FFF2-40B4-BE49-F238E27FC236}">
                <a16:creationId xmlns:a16="http://schemas.microsoft.com/office/drawing/2014/main" id="{F4A3FF58-786E-B24E-B376-6652EC26070D}"/>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2988101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rtlCol="0">
            <a:noAutofit/>
          </a:bodyPr>
          <a:lstStyle>
            <a:lvl1pPr marL="0" indent="0">
              <a:buNone/>
              <a:defRPr sz="1400">
                <a:solidFill>
                  <a:schemeClr val="tx1"/>
                </a:solidFill>
                <a:latin typeface="Lucida Console" panose="020B0609040504020204" pitchFamily="49" charset="0"/>
              </a:defRPr>
            </a:lvl1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rtlCol="0"/>
          <a:lstStyle/>
          <a:p>
            <a:pPr rtl="0"/>
            <a:fld id="{9FC43BFD-8FF7-A343-A8A6-E2338FCE8046}" type="slidenum">
              <a:rPr lang="en-US" smtClean="0"/>
              <a:t>‹#›</a:t>
            </a:fld>
            <a:endParaRPr lang="en-US" dirty="0"/>
          </a:p>
        </p:txBody>
      </p:sp>
      <p:pic>
        <p:nvPicPr>
          <p:cNvPr id="9" name="Picture 8">
            <a:extLst>
              <a:ext uri="{FF2B5EF4-FFF2-40B4-BE49-F238E27FC236}">
                <a16:creationId xmlns:a16="http://schemas.microsoft.com/office/drawing/2014/main" id="{65773DE8-A996-034F-B75D-51D5ACFED07E}"/>
              </a:ext>
            </a:extLst>
          </p:cNvPr>
          <p:cNvPicPr>
            <a:picLocks noChangeAspect="1"/>
          </p:cNvPicPr>
          <p:nvPr/>
        </p:nvPicPr>
        <p:blipFill>
          <a:blip r:embed="rId4"/>
          <a:stretch>
            <a:fillRect/>
          </a:stretch>
        </p:blipFill>
        <p:spPr>
          <a:xfrm>
            <a:off x="9840052" y="365125"/>
            <a:ext cx="1910948" cy="449073"/>
          </a:xfrm>
          <a:prstGeom prst="rect">
            <a:avLst/>
          </a:prstGeom>
        </p:spPr>
      </p:pic>
      <p:sp>
        <p:nvSpPr>
          <p:cNvPr id="7" name="Footer Placeholder 4">
            <a:extLst>
              <a:ext uri="{FF2B5EF4-FFF2-40B4-BE49-F238E27FC236}">
                <a16:creationId xmlns:a16="http://schemas.microsoft.com/office/drawing/2014/main" id="{BE8EE179-7D32-EC44-9957-395A214B62C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3533313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rtlCol="0">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a:p>
            <a:pPr lvl="0" rtl="0"/>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rtlCol="0">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1066387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rtlCol="0">
            <a:noAutofit/>
          </a:bodyPr>
          <a:lstStyle>
            <a:lvl1pPr marL="0" indent="0">
              <a:buNone/>
              <a:defRPr/>
            </a:lvl1pPr>
          </a:lstStyle>
          <a:p>
            <a:pPr rtl="0"/>
            <a:r>
              <a:rPr lang="pt-br"/>
              <a:t>Click icon to add picture</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rtlCol="0">
            <a:noAutofit/>
          </a:bodyPr>
          <a:lstStyle>
            <a:lvl1pPr marL="0" indent="0">
              <a:buNone/>
              <a:defRPr/>
            </a:lvl1pPr>
          </a:lstStyle>
          <a:p>
            <a:pPr rtl="0"/>
            <a:r>
              <a:rPr lang="pt-br"/>
              <a:t>Click icon to add picture</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rtlCol="0">
            <a:noAutofit/>
          </a:bodyPr>
          <a:lstStyle>
            <a:lvl1pPr marL="0" indent="0">
              <a:buNone/>
              <a:defRPr/>
            </a:lvl1pPr>
          </a:lstStyle>
          <a:p>
            <a:pPr rtl="0"/>
            <a:r>
              <a:rPr lang="pt-br"/>
              <a:t>Click icon to add picture</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rtlCol="0">
            <a:noAutofit/>
          </a:bodyPr>
          <a:lstStyle>
            <a:lvl1pPr marL="0" indent="0">
              <a:buNone/>
              <a:defRPr/>
            </a:lvl1pPr>
          </a:lstStyle>
          <a:p>
            <a:pPr rtl="0"/>
            <a:r>
              <a:rPr lang="pt-br"/>
              <a:t>Click icon to add picture</a:t>
            </a:r>
          </a:p>
        </p:txBody>
      </p:sp>
      <p:pic>
        <p:nvPicPr>
          <p:cNvPr id="15" name="Picture 14">
            <a:extLst>
              <a:ext uri="{FF2B5EF4-FFF2-40B4-BE49-F238E27FC236}">
                <a16:creationId xmlns:a16="http://schemas.microsoft.com/office/drawing/2014/main" id="{D2B6CB73-644C-3C44-9950-49A93F6F36C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2561574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noAutofit/>
          </a:bodyPr>
          <a:lstStyle/>
          <a:p>
            <a:pPr rtl="0"/>
            <a:fld id="{9FC43BFD-8FF7-A343-A8A6-E2338FCE8046}"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rtlCol="0">
            <a:noAutofit/>
          </a:bodyPr>
          <a:lstStyle>
            <a:lvl1pPr marL="0" indent="0">
              <a:buNone/>
              <a:defRPr>
                <a:solidFill>
                  <a:schemeClr val="tx1"/>
                </a:solidFill>
              </a:defRPr>
            </a:lvl1pPr>
          </a:lstStyle>
          <a:p>
            <a:pPr rtl="0"/>
            <a:r>
              <a:rPr lang="pt-br"/>
              <a:t>Click icon to add picture</a:t>
            </a:r>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rtlCol="0">
            <a:noAutofit/>
          </a:bodyPr>
          <a:lstStyle>
            <a:lvl1pPr marL="0" indent="0">
              <a:buNone/>
              <a:defRPr/>
            </a:lvl1pPr>
          </a:lstStyle>
          <a:p>
            <a:pPr rtl="0"/>
            <a:r>
              <a:rPr lang="pt-br"/>
              <a:t>Click icon to add picture</a:t>
            </a:r>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rtlCol="0">
            <a:noAutofit/>
          </a:bodyPr>
          <a:lstStyle>
            <a:lvl1pPr marL="0" indent="0">
              <a:buNone/>
              <a:defRPr/>
            </a:lvl1pPr>
          </a:lstStyle>
          <a:p>
            <a:pPr rtl="0"/>
            <a:r>
              <a:rPr lang="pt-br"/>
              <a:t>Click icon to add picture</a:t>
            </a:r>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rtlCol="0">
            <a:noAutofit/>
          </a:bodyPr>
          <a:lstStyle>
            <a:lvl1pPr marL="0" indent="0">
              <a:buNone/>
              <a:defRPr>
                <a:solidFill>
                  <a:schemeClr val="tx1"/>
                </a:solidFill>
              </a:defRPr>
            </a:lvl1pPr>
          </a:lstStyle>
          <a:p>
            <a:pPr rtl="0"/>
            <a:r>
              <a:rPr lang="pt-br"/>
              <a:t>Click icon to add picture</a:t>
            </a:r>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rtlCol="0">
            <a:noAutofit/>
          </a:bodyPr>
          <a:lstStyle>
            <a:lvl1pPr marL="0" indent="0">
              <a:buNone/>
              <a:defRPr>
                <a:solidFill>
                  <a:schemeClr val="tx1"/>
                </a:solidFill>
              </a:defRPr>
            </a:lvl1pPr>
          </a:lstStyle>
          <a:p>
            <a:pPr rtl="0"/>
            <a:r>
              <a:rPr lang="pt-br"/>
              <a:t>Click icon to add picture</a:t>
            </a:r>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rtlCol="0">
            <a:noAutofit/>
          </a:bodyPr>
          <a:lstStyle>
            <a:lvl1pPr marL="0" indent="0">
              <a:buNone/>
              <a:defRPr>
                <a:solidFill>
                  <a:schemeClr val="tx1"/>
                </a:solidFill>
              </a:defRPr>
            </a:lvl1pPr>
          </a:lstStyle>
          <a:p>
            <a:pPr rtl="0"/>
            <a:r>
              <a:rPr lang="pt-br"/>
              <a:t>Click icon to add picture</a:t>
            </a:r>
          </a:p>
        </p:txBody>
      </p:sp>
      <p:pic>
        <p:nvPicPr>
          <p:cNvPr id="22" name="Picture 21">
            <a:extLst>
              <a:ext uri="{FF2B5EF4-FFF2-40B4-BE49-F238E27FC236}">
                <a16:creationId xmlns:a16="http://schemas.microsoft.com/office/drawing/2014/main" id="{A5227888-88F5-4747-9B64-3DA540A538D1}"/>
              </a:ext>
            </a:extLst>
          </p:cNvPr>
          <p:cNvPicPr>
            <a:picLocks noChangeAspect="1"/>
          </p:cNvPicPr>
          <p:nvPr/>
        </p:nvPicPr>
        <p:blipFill>
          <a:blip r:embed="rId4"/>
          <a:stretch>
            <a:fillRect/>
          </a:stretch>
        </p:blipFill>
        <p:spPr>
          <a:xfrm>
            <a:off x="9840052" y="365125"/>
            <a:ext cx="1910948" cy="449073"/>
          </a:xfrm>
          <a:prstGeom prst="rect">
            <a:avLst/>
          </a:prstGeom>
        </p:spPr>
      </p:pic>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4099433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rtlCol="0">
            <a:noAutofit/>
          </a:bodyPr>
          <a:lstStyle>
            <a:lvl1pPr marL="0" indent="0" algn="ctr">
              <a:buNone/>
              <a:defRPr sz="2000" b="0"/>
            </a:lvl1pPr>
          </a:lstStyle>
          <a:p>
            <a:pPr lvl="0" rtl="0"/>
            <a:r>
              <a:rPr lang="pt-br"/>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rtlCol="0">
            <a:noAutofit/>
          </a:bodyPr>
          <a:lstStyle>
            <a:lvl1pPr marL="0" indent="0">
              <a:buNone/>
              <a:defRPr/>
            </a:lvl1pPr>
          </a:lstStyle>
          <a:p>
            <a:pPr rtl="0"/>
            <a:r>
              <a:rPr lang="pt-br"/>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rtlCol="0">
            <a:noAutofit/>
          </a:bodyPr>
          <a:lstStyle>
            <a:lvl1pPr marL="0" indent="0" algn="ctr">
              <a:buNone/>
              <a:defRPr sz="2000" b="0"/>
            </a:lvl1pPr>
          </a:lstStyle>
          <a:p>
            <a:pPr lvl="0" rtl="0"/>
            <a:r>
              <a:rPr lang="pt-br"/>
              <a:t>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rtlCol="0">
            <a:noAutofit/>
          </a:bodyPr>
          <a:lstStyle>
            <a:lvl1pPr marL="0" indent="0" algn="ctr">
              <a:buNone/>
              <a:defRPr sz="2000" b="0"/>
            </a:lvl1pPr>
          </a:lstStyle>
          <a:p>
            <a:pPr lvl="0" rtl="0"/>
            <a:r>
              <a:rPr lang="pt-br"/>
              <a:t>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rtlCol="0">
            <a:noAutofit/>
          </a:bodyPr>
          <a:lstStyle>
            <a:lvl1pPr marL="0" indent="0" algn="ctr">
              <a:buNone/>
              <a:defRPr sz="2000" b="0"/>
            </a:lvl1pPr>
          </a:lstStyle>
          <a:p>
            <a:pPr lvl="0" rtl="0"/>
            <a:r>
              <a:rPr lang="pt-br"/>
              <a:t>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rtlCol="0">
            <a:noAutofit/>
          </a:bodyPr>
          <a:lstStyle>
            <a:lvl1pPr marL="0" indent="0">
              <a:buNone/>
              <a:defRPr/>
            </a:lvl1pPr>
          </a:lstStyle>
          <a:p>
            <a:pPr rtl="0"/>
            <a:r>
              <a:rPr lang="pt-br"/>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rtlCol="0">
            <a:noAutofit/>
          </a:bodyPr>
          <a:lstStyle>
            <a:lvl1pPr marL="0" indent="0">
              <a:buNone/>
              <a:defRPr/>
            </a:lvl1pPr>
          </a:lstStyle>
          <a:p>
            <a:pPr rtl="0"/>
            <a:r>
              <a:rPr lang="pt-br"/>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rtlCol="0">
            <a:noAutofit/>
          </a:bodyPr>
          <a:lstStyle>
            <a:lvl1pPr marL="0" indent="0">
              <a:buNone/>
              <a:defRPr/>
            </a:lvl1pPr>
          </a:lstStyle>
          <a:p>
            <a:pPr rtl="0"/>
            <a:r>
              <a:rPr lang="pt-br"/>
              <a:t>Icon</a:t>
            </a:r>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p:nvPicPr>
        <p:blipFill>
          <a:blip r:embed="rId3"/>
          <a:stretch>
            <a:fillRect/>
          </a:stretch>
        </p:blipFill>
        <p:spPr>
          <a:xfrm>
            <a:off x="9840052" y="365126"/>
            <a:ext cx="1910948"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a:t>
            </a:fld>
            <a:endParaRPr lang="en-US" dirty="0"/>
          </a:p>
        </p:txBody>
      </p:sp>
      <p:sp>
        <p:nvSpPr>
          <p:cNvPr id="18"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940245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rtlCol="0">
            <a:noAutofit/>
          </a:bodyPr>
          <a:lstStyle>
            <a:lvl1pPr>
              <a:defRPr sz="4000">
                <a:solidFill>
                  <a:schemeClr val="bg1"/>
                </a:solidFill>
              </a:defRPr>
            </a:lvl1pPr>
          </a:lstStyle>
          <a:p>
            <a:pPr rtl="0"/>
            <a:r>
              <a:rPr lang="pt-br"/>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9840052" y="365126"/>
            <a:ext cx="1910948" cy="449073"/>
          </a:xfrm>
          <a:prstGeom prst="rect">
            <a:avLst/>
          </a:prstGeom>
        </p:spPr>
      </p:pic>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rtlCol="0"/>
          <a:lstStyle/>
          <a:p>
            <a:pPr rtl="0"/>
            <a:fld id="{9FC43BFD-8FF7-A343-A8A6-E2338FCE8046}" type="slidenum">
              <a:rPr lang="en-US" smtClean="0"/>
              <a:t>‹#›</a:t>
            </a:fld>
            <a:endParaRPr lang="en-US" dirty="0"/>
          </a:p>
        </p:txBody>
      </p:sp>
      <p:sp>
        <p:nvSpPr>
          <p:cNvPr id="6" name="Table Placeholder 5"/>
          <p:cNvSpPr>
            <a:spLocks noGrp="1"/>
          </p:cNvSpPr>
          <p:nvPr>
            <p:ph type="tbl" sz="quarter" idx="13" hasCustomPrompt="1"/>
          </p:nvPr>
        </p:nvSpPr>
        <p:spPr>
          <a:xfrm>
            <a:off x="425196" y="1783718"/>
            <a:ext cx="11347704" cy="3931920"/>
          </a:xfrm>
        </p:spPr>
        <p:txBody>
          <a:bodyPr rtlCol="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i="0" u="none" strike="noStrike" baseline="0" smtClean="0">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br" sz="1800" b="0" i="0" u="none" strike="noStrike">
                <a:effectLst/>
                <a:latin typeface="Amazon Ember Light" panose="020B0403020204020204" pitchFamily="34" charset="0"/>
              </a:rPr>
              <a:t>Edit Master table layout</a:t>
            </a:r>
            <a:endParaRPr lang="en-US" sz="1800" b="0" i="0" u="none" strike="noStrike" dirty="0">
              <a:effectLst/>
              <a:latin typeface="Arial" panose="020B0604020202020204" pitchFamily="34" charset="0"/>
            </a:endParaRPr>
          </a:p>
        </p:txBody>
      </p:sp>
      <p:sp>
        <p:nvSpPr>
          <p:cNvPr id="12"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2272880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3338201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tx1"/>
                </a:solidFill>
              </a:defRPr>
            </a:lvl1pPr>
          </a:lstStyle>
          <a:p>
            <a:pPr rtl="0"/>
            <a:r>
              <a:rPr lang="pt-br"/>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pic>
        <p:nvPicPr>
          <p:cNvPr id="7" name="Picture 6">
            <a:extLst>
              <a:ext uri="{FF2B5EF4-FFF2-40B4-BE49-F238E27FC236}">
                <a16:creationId xmlns:a16="http://schemas.microsoft.com/office/drawing/2014/main" id="{1FCA25A4-C80D-FC44-8153-D8376A9E41FE}"/>
              </a:ext>
            </a:extLst>
          </p:cNvPr>
          <p:cNvPicPr>
            <a:picLocks noChangeAspect="1"/>
          </p:cNvPicPr>
          <p:nvPr/>
        </p:nvPicPr>
        <p:blipFill>
          <a:blip r:embed="rId3"/>
          <a:stretch>
            <a:fillRect/>
          </a:stretch>
        </p:blipFill>
        <p:spPr>
          <a:xfrm>
            <a:off x="9840052" y="365125"/>
            <a:ext cx="1910948"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a:t>
            </a:fld>
            <a:endParaRPr lang="en-US" dirty="0"/>
          </a:p>
        </p:txBody>
      </p:sp>
    </p:spTree>
    <p:custDataLst>
      <p:tags r:id="rId1"/>
    </p:custDataLst>
    <p:extLst>
      <p:ext uri="{BB962C8B-B14F-4D97-AF65-F5344CB8AC3E}">
        <p14:creationId xmlns:p14="http://schemas.microsoft.com/office/powerpoint/2010/main" val="15526010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agram">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ABE64-BC1B-D74A-AC1E-5232E3760A89}"/>
              </a:ext>
            </a:extLst>
          </p:cNvPr>
          <p:cNvPicPr>
            <a:picLocks noChangeAspect="1"/>
          </p:cNvPicPr>
          <p:nvPr/>
        </p:nvPicPr>
        <p:blipFill>
          <a:blip r:embed="rId3"/>
          <a:stretch>
            <a:fillRect/>
          </a:stretch>
        </p:blipFill>
        <p:spPr>
          <a:xfrm>
            <a:off x="10301048" y="6435724"/>
            <a:ext cx="878193" cy="206375"/>
          </a:xfrm>
          <a:prstGeom prst="rect">
            <a:avLst/>
          </a:prstGeom>
        </p:spPr>
      </p:pic>
      <p:sp>
        <p:nvSpPr>
          <p:cNvPr id="4"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
        <p:nvSpPr>
          <p:cNvPr id="6"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a:t>
            </a:fld>
            <a:endParaRPr lang="en-US" dirty="0"/>
          </a:p>
        </p:txBody>
      </p:sp>
    </p:spTree>
    <p:custDataLst>
      <p:tags r:id="rId1"/>
    </p:custDataLst>
    <p:extLst>
      <p:ext uri="{BB962C8B-B14F-4D97-AF65-F5344CB8AC3E}">
        <p14:creationId xmlns:p14="http://schemas.microsoft.com/office/powerpoint/2010/main" val="4291792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rtlCol="0">
            <a:noAutofit/>
          </a:bodyPr>
          <a:lstStyle>
            <a:lvl1pPr>
              <a:defRPr sz="6000">
                <a:solidFill>
                  <a:schemeClr val="bg1"/>
                </a:solidFill>
              </a:defRPr>
            </a:lvl1pPr>
          </a:lstStyle>
          <a:p>
            <a:pPr rtl="0"/>
            <a:r>
              <a:rPr lang="pt-br"/>
              <a:t>Click to edit Master title style</a:t>
            </a:r>
            <a:endParaRPr lang="en-US" dirty="0"/>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rtlCol="0">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pic>
        <p:nvPicPr>
          <p:cNvPr id="7" name="Picture 6">
            <a:extLst>
              <a:ext uri="{FF2B5EF4-FFF2-40B4-BE49-F238E27FC236}">
                <a16:creationId xmlns:a16="http://schemas.microsoft.com/office/drawing/2014/main" id="{C64AE505-226A-7C43-A554-8CB1590043A4}"/>
              </a:ext>
            </a:extLst>
          </p:cNvPr>
          <p:cNvPicPr>
            <a:picLocks noChangeAspect="1"/>
          </p:cNvPicPr>
          <p:nvPr/>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765028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rtlCol="0">
            <a:noAutofit/>
          </a:bodyPr>
          <a:lstStyle>
            <a:lvl1pPr>
              <a:defRPr sz="4000">
                <a:solidFill>
                  <a:schemeClr val="tx1"/>
                </a:solidFill>
              </a:defRPr>
            </a:lvl1pPr>
          </a:lstStyle>
          <a:p>
            <a:pPr rtl="0"/>
            <a:r>
              <a:rPr lang="pt-br"/>
              <a:t>Click to edit Master title style</a:t>
            </a:r>
            <a:endParaRPr lang="en-US" dirty="0"/>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rtlCol="0"/>
          <a:lstStyle/>
          <a:p>
            <a:pPr rtl="0"/>
            <a:fld id="{9FC43BFD-8FF7-A343-A8A6-E2338FCE8046}" type="slidenum">
              <a:rPr lang="en-US" smtClean="0"/>
              <a:t>‹#›</a:t>
            </a:fld>
            <a:endParaRPr lang="en-US" dirty="0"/>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993048"/>
          </a:xfrm>
          <a:prstGeom prst="rect">
            <a:avLst/>
          </a:prstGeom>
        </p:spPr>
        <p:txBody>
          <a:bodyPr rtlCol="0">
            <a:normAutofit/>
          </a:bodyPr>
          <a:lstStyle>
            <a:lvl1pPr marL="0" indent="0">
              <a:lnSpc>
                <a:spcPct val="100000"/>
              </a:lnSpc>
              <a:buNone/>
              <a:defRPr sz="1867"/>
            </a:lvl1pPr>
          </a:lstStyle>
          <a:p>
            <a:pPr lvl="0" rtl="0"/>
            <a:r>
              <a:rPr lang="pt-br"/>
              <a:t>Edit Master text styles</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993048"/>
          </a:xfrm>
          <a:prstGeom prst="rect">
            <a:avLst/>
          </a:prstGeom>
        </p:spPr>
        <p:txBody>
          <a:bodyPr rtlCol="0">
            <a:normAutofit/>
          </a:bodyPr>
          <a:lstStyle>
            <a:lvl1pPr marL="0" indent="0">
              <a:lnSpc>
                <a:spcPct val="100000"/>
              </a:lnSpc>
              <a:buNone/>
              <a:defRPr sz="1867"/>
            </a:lvl1pPr>
          </a:lstStyle>
          <a:p>
            <a:pPr lvl="0" rtl="0"/>
            <a:r>
              <a:rPr lang="pt-br"/>
              <a:t>Edit Master text styles</a:t>
            </a:r>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993048"/>
          </a:xfrm>
          <a:prstGeom prst="rect">
            <a:avLst/>
          </a:prstGeom>
        </p:spPr>
        <p:txBody>
          <a:bodyPr rtlCol="0">
            <a:normAutofit/>
          </a:bodyPr>
          <a:lstStyle>
            <a:lvl1pPr marL="0" indent="0">
              <a:lnSpc>
                <a:spcPct val="100000"/>
              </a:lnSpc>
              <a:buNone/>
              <a:defRPr sz="1867"/>
            </a:lvl1pPr>
          </a:lstStyle>
          <a:p>
            <a:pPr lvl="0" rtl="0"/>
            <a:r>
              <a:rPr lang="pt-br"/>
              <a:t>Edit Master text styles</a:t>
            </a:r>
          </a:p>
        </p:txBody>
      </p:sp>
      <p:sp>
        <p:nvSpPr>
          <p:cNvPr id="23" name="Rectangle 22">
            <a:extLst>
              <a:ext uri="{FF2B5EF4-FFF2-40B4-BE49-F238E27FC236}">
                <a16:creationId xmlns:a16="http://schemas.microsoft.com/office/drawing/2014/main" id="{95458110-5E55-0F46-BBF5-9C8F2C62151D}"/>
              </a:ext>
            </a:extLst>
          </p:cNvPr>
          <p:cNvSpPr/>
          <p:nvPr/>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rtl="0"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rtl="0"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rtlCol="0"/>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pt-br"/>
              <a:t>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455707" cy="1311187"/>
          </a:xfrm>
          <a:prstGeom prst="rect">
            <a:avLst/>
          </a:prstGeom>
        </p:spPr>
        <p:txBody>
          <a:bodyPr rtlCol="0">
            <a:normAutofit/>
          </a:bodyPr>
          <a:lstStyle>
            <a:lvl1pPr marL="0" indent="0">
              <a:buNone/>
              <a:defRPr sz="2400"/>
            </a:lvl1pPr>
          </a:lstStyle>
          <a:p>
            <a:pPr lvl="0" rtl="0"/>
            <a:r>
              <a:rPr lang="pt-br"/>
              <a:t>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455707" cy="413702"/>
          </a:xfrm>
          <a:prstGeom prst="rect">
            <a:avLst/>
          </a:prstGeom>
        </p:spPr>
        <p:txBody>
          <a:bodyPr rtlCol="0">
            <a:noAutofit/>
          </a:bodyPr>
          <a:lstStyle>
            <a:lvl1pPr marL="0" indent="0">
              <a:buNone/>
              <a:defRPr sz="2000" b="0">
                <a:solidFill>
                  <a:schemeClr val="tx1"/>
                </a:solidFill>
              </a:defRPr>
            </a:lvl1pPr>
          </a:lstStyle>
          <a:p>
            <a:pPr lvl="0" rtl="0"/>
            <a:r>
              <a:rPr lang="pt-br"/>
              <a:t>Edit Master text styles</a:t>
            </a:r>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p:nvPicPr>
        <p:blipFill>
          <a:blip r:embed="rId3"/>
          <a:stretch>
            <a:fillRect/>
          </a:stretch>
        </p:blipFill>
        <p:spPr>
          <a:xfrm>
            <a:off x="9327092" y="6089840"/>
            <a:ext cx="1910948" cy="449073"/>
          </a:xfrm>
          <a:prstGeom prst="rect">
            <a:avLst/>
          </a:prstGeom>
        </p:spPr>
      </p:pic>
      <p:sp>
        <p:nvSpPr>
          <p:cNvPr id="7" name="Text Placeholder 6"/>
          <p:cNvSpPr>
            <a:spLocks noGrp="1"/>
          </p:cNvSpPr>
          <p:nvPr>
            <p:ph type="body" sz="quarter" idx="25"/>
          </p:nvPr>
        </p:nvSpPr>
        <p:spPr>
          <a:xfrm>
            <a:off x="9327093" y="1564153"/>
            <a:ext cx="2445808" cy="1212914"/>
          </a:xfrm>
        </p:spPr>
        <p:txBody>
          <a:bodyPr rtlCol="0">
            <a:normAutofit/>
          </a:bodyPr>
          <a:lstStyle>
            <a:lvl1pPr marL="0" indent="0">
              <a:buNone/>
              <a:defRPr sz="1600">
                <a:solidFill>
                  <a:schemeClr val="bg1"/>
                </a:solidFill>
              </a:defRPr>
            </a:lvl1pPr>
          </a:lstStyle>
          <a:p>
            <a:pPr lvl="0" rtl="0"/>
            <a:r>
              <a:rPr lang="pt-br"/>
              <a:t>Edit Master text styles</a:t>
            </a:r>
          </a:p>
        </p:txBody>
      </p:sp>
      <p:sp>
        <p:nvSpPr>
          <p:cNvPr id="24" name="TextBox 23"/>
          <p:cNvSpPr txBox="1"/>
          <p:nvPr/>
        </p:nvSpPr>
        <p:spPr>
          <a:xfrm>
            <a:off x="290923" y="3889248"/>
            <a:ext cx="770467" cy="2308452"/>
          </a:xfrm>
          <a:prstGeom prst="rect">
            <a:avLst/>
          </a:prstGeom>
          <a:noFill/>
        </p:spPr>
        <p:txBody>
          <a:bodyPr wrap="square" rtlCol="0">
            <a:spAutoFit/>
          </a:bodyPr>
          <a:lstStyle/>
          <a:p>
            <a:pPr rtl="0"/>
            <a:r>
              <a:rPr lang="pt-br" sz="14401" baseline="3000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rtlCol="0">
            <a:normAutofit/>
          </a:bodyPr>
          <a:lstStyle>
            <a:lvl1pPr marL="0" indent="0">
              <a:buNone/>
              <a:defRPr sz="1600">
                <a:solidFill>
                  <a:schemeClr val="bg1"/>
                </a:solidFill>
              </a:defRPr>
            </a:lvl1pPr>
          </a:lstStyle>
          <a:p>
            <a:pPr lvl="0" rtl="0"/>
            <a:r>
              <a:rPr lang="pt-br"/>
              <a:t>Edit Master text styles</a:t>
            </a:r>
          </a:p>
        </p:txBody>
      </p:sp>
      <p:sp>
        <p:nvSpPr>
          <p:cNvPr id="34" name="Text Placeholder 6"/>
          <p:cNvSpPr>
            <a:spLocks noGrp="1"/>
          </p:cNvSpPr>
          <p:nvPr>
            <p:ph type="body" sz="quarter" idx="27"/>
          </p:nvPr>
        </p:nvSpPr>
        <p:spPr>
          <a:xfrm>
            <a:off x="9327092" y="2880834"/>
            <a:ext cx="2445808" cy="296493"/>
          </a:xfrm>
        </p:spPr>
        <p:txBody>
          <a:bodyPr rtlCol="0">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21" name="TextBox 20"/>
          <p:cNvSpPr txBox="1"/>
          <p:nvPr/>
        </p:nvSpPr>
        <p:spPr>
          <a:xfrm>
            <a:off x="8171365" y="5105029"/>
            <a:ext cx="770467" cy="2308452"/>
          </a:xfrm>
          <a:prstGeom prst="rect">
            <a:avLst/>
          </a:prstGeom>
          <a:noFill/>
        </p:spPr>
        <p:txBody>
          <a:bodyPr wrap="square" rtlCol="0">
            <a:spAutoFit/>
          </a:bodyPr>
          <a:lstStyle/>
          <a:p>
            <a:pPr rtl="0"/>
            <a:r>
              <a:rPr lang="pt-br" sz="14401" baseline="3000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23677132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rtlCol="0" anchor="t">
            <a:normAutofit/>
          </a:bodyPr>
          <a:lstStyle>
            <a:lvl1pPr>
              <a:defRPr sz="6000">
                <a:solidFill>
                  <a:schemeClr val="bg1"/>
                </a:solidFill>
              </a:defRPr>
            </a:lvl1pPr>
          </a:lstStyle>
          <a:p>
            <a:pPr rtl="0"/>
            <a:r>
              <a:rPr lang="pt-br"/>
              <a:t>Click to edit Master title style</a:t>
            </a:r>
            <a:endParaRPr lang="en-US" dirty="0"/>
          </a:p>
        </p:txBody>
      </p:sp>
      <p:sp>
        <p:nvSpPr>
          <p:cNvPr id="8" name="Rectangle 7">
            <a:extLst>
              <a:ext uri="{FF2B5EF4-FFF2-40B4-BE49-F238E27FC236}">
                <a16:creationId xmlns:a16="http://schemas.microsoft.com/office/drawing/2014/main" id="{A413BF5D-EF1D-5C42-8ED2-B1DC40150995}"/>
              </a:ext>
            </a:extLst>
          </p:cNvPr>
          <p:cNvSpPr/>
          <p:nvPr/>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p:nvPicPr>
        <p:blipFill>
          <a:blip r:embed="rId3"/>
          <a:stretch>
            <a:fillRect/>
          </a:stretch>
        </p:blipFill>
        <p:spPr>
          <a:xfrm>
            <a:off x="9861952" y="6089839"/>
            <a:ext cx="1910948" cy="449073"/>
          </a:xfrm>
          <a:prstGeom prst="rect">
            <a:avLst/>
          </a:prstGeom>
        </p:spPr>
      </p:pic>
      <p:sp>
        <p:nvSpPr>
          <p:cNvPr id="7"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21882276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p:nvPicPr>
        <p:blipFill>
          <a:blip r:embed="rId3"/>
          <a:stretch>
            <a:fillRect/>
          </a:stretch>
        </p:blipFill>
        <p:spPr>
          <a:xfrm>
            <a:off x="-81023" y="-47919"/>
            <a:ext cx="12361762" cy="6958182"/>
          </a:xfrm>
          <a:prstGeom prst="rect">
            <a:avLst/>
          </a:prstGeom>
        </p:spPr>
      </p:pic>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rtlCol="0">
            <a:noAutofit/>
          </a:bodyPr>
          <a:lstStyle>
            <a:lvl1pPr>
              <a:defRPr sz="6000">
                <a:solidFill>
                  <a:schemeClr val="bg1"/>
                </a:solidFill>
              </a:defRPr>
            </a:lvl1pPr>
          </a:lstStyle>
          <a:p>
            <a:pPr rtl="0"/>
            <a:r>
              <a:rPr lang="pt-br"/>
              <a:t>Thank you</a:t>
            </a:r>
          </a:p>
        </p:txBody>
      </p:sp>
      <p:pic>
        <p:nvPicPr>
          <p:cNvPr id="6" name="Picture 5">
            <a:extLst>
              <a:ext uri="{FF2B5EF4-FFF2-40B4-BE49-F238E27FC236}">
                <a16:creationId xmlns:a16="http://schemas.microsoft.com/office/drawing/2014/main" id="{6A16C103-182D-5A4F-A1B6-033D37C57060}"/>
              </a:ext>
            </a:extLst>
          </p:cNvPr>
          <p:cNvPicPr>
            <a:picLocks noChangeAspect="1"/>
          </p:cNvPicPr>
          <p:nvPr/>
        </p:nvPicPr>
        <p:blipFill>
          <a:blip r:embed="rId4"/>
          <a:stretch>
            <a:fillRect/>
          </a:stretch>
        </p:blipFill>
        <p:spPr>
          <a:xfrm>
            <a:off x="9861952" y="6089839"/>
            <a:ext cx="1910948" cy="449073"/>
          </a:xfrm>
          <a:prstGeom prst="rect">
            <a:avLst/>
          </a:prstGeom>
        </p:spPr>
      </p:pic>
      <p:sp>
        <p:nvSpPr>
          <p:cNvPr id="7" name="Rectangle 6">
            <a:extLst>
              <a:ext uri="{FF2B5EF4-FFF2-40B4-BE49-F238E27FC236}">
                <a16:creationId xmlns:a16="http://schemas.microsoft.com/office/drawing/2014/main" id="{5A980D10-9EF6-4198-A855-1CD5B836258E}"/>
              </a:ext>
            </a:extLst>
          </p:cNvPr>
          <p:cNvSpPr/>
          <p:nvPr userDrawn="1"/>
        </p:nvSpPr>
        <p:spPr>
          <a:xfrm>
            <a:off x="35666" y="6228032"/>
            <a:ext cx="8332662" cy="507831"/>
          </a:xfrm>
          <a:prstGeom prst="rect">
            <a:avLst/>
          </a:prstGeom>
        </p:spPr>
        <p:txBody>
          <a:bodyPr wrap="square" rtlCol="0">
            <a:spAutoFit/>
          </a:bodyPr>
          <a:lstStyle/>
          <a:p>
            <a:pPr rtl="0"/>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2020 </a:t>
            </a:r>
            <a:r>
              <a:rPr lang="pt-BR" sz="900" b="0" i="0" dirty="0" err="1">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Amazon</a:t>
            </a:r>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Web Services, Inc. ou suas afiliadas. Todos os direitos reservados. Este trabalho não pode ser reproduzido ou redistribuído, no todo ou em parte, sem a permissão prévia por escrito da </a:t>
            </a:r>
            <a:r>
              <a:rPr lang="pt-BR" sz="900" b="0" i="0" dirty="0" err="1">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Amazon</a:t>
            </a:r>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Web Services, Inc. É proibido copiar, emprestar ou vender para fins comerciais. Correções, feedback ou dúvidas? Entre em contato conosco em </a:t>
            </a:r>
            <a:r>
              <a:rPr lang="pt-BR" sz="900" b="0" i="0" u="sng"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https://support.aws.amazon.com/#/contacts/aws-training</a:t>
            </a:r>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Todas as marcas comerciais pertencem a seus proprietários.</a:t>
            </a:r>
            <a:endParaRPr lang="en-US" sz="9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1330301268"/>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36732" y="2688719"/>
            <a:ext cx="6609493" cy="834496"/>
          </a:xfrm>
        </p:spPr>
        <p:txBody>
          <a:bodyPr rtlCol="0" anchor="b">
            <a:noAutofit/>
          </a:bodyPr>
          <a:lstStyle>
            <a:lvl1pPr algn="l">
              <a:defRPr sz="4000" b="0" i="0">
                <a:solidFill>
                  <a:schemeClr val="bg1"/>
                </a:solidFill>
                <a:latin typeface="Amazon Ember Light" charset="0"/>
                <a:ea typeface="Amazon Ember Light" charset="0"/>
                <a:cs typeface="Amazon Ember Light" charset="0"/>
              </a:defRPr>
            </a:lvl1pPr>
          </a:lstStyle>
          <a:p>
            <a:pPr rtl="0"/>
            <a:r>
              <a:rPr lang="pt-br"/>
              <a:t>Click to edit Master title style</a:t>
            </a:r>
          </a:p>
        </p:txBody>
      </p:sp>
      <p:sp>
        <p:nvSpPr>
          <p:cNvPr id="3" name="Subtitle 2"/>
          <p:cNvSpPr>
            <a:spLocks noGrp="1"/>
          </p:cNvSpPr>
          <p:nvPr>
            <p:ph type="subTitle" idx="1"/>
          </p:nvPr>
        </p:nvSpPr>
        <p:spPr>
          <a:xfrm>
            <a:off x="5436733" y="3523215"/>
            <a:ext cx="6056582" cy="418570"/>
          </a:xfrm>
        </p:spPr>
        <p:txBody>
          <a:bodyPr rtlCol="0">
            <a:normAutofit/>
          </a:bodyPr>
          <a:lstStyle>
            <a:lvl1pPr marL="0" indent="0" algn="l">
              <a:buNone/>
              <a:defRPr sz="2000" b="0" i="0">
                <a:solidFill>
                  <a:schemeClr val="bg1"/>
                </a:solidFill>
                <a:latin typeface="Amazon Ember Light" charset="0"/>
                <a:ea typeface="Amazon Ember Light" charset="0"/>
                <a:cs typeface="Amazon Ember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a:t>Click to edit Master subtitle style</a:t>
            </a:r>
          </a:p>
        </p:txBody>
      </p:sp>
      <p:graphicFrame>
        <p:nvGraphicFramePr>
          <p:cNvPr id="12" name="Object 11">
            <a:extLst>
              <a:ext uri="{FF2B5EF4-FFF2-40B4-BE49-F238E27FC236}">
                <a16:creationId xmlns:a16="http://schemas.microsoft.com/office/drawing/2014/main" id="{80DEBD7B-5FA9-4992-A601-EB72CF549893}"/>
              </a:ext>
            </a:extLst>
          </p:cNvPr>
          <p:cNvGraphicFramePr>
            <a:graphicFrameLocks noChangeAspect="1"/>
          </p:cNvGraphicFramePr>
          <p:nvPr userDrawn="1">
            <p:extLst>
              <p:ext uri="{D42A27DB-BD31-4B8C-83A1-F6EECF244321}">
                <p14:modId xmlns:p14="http://schemas.microsoft.com/office/powerpoint/2010/main" val="3972919576"/>
              </p:ext>
            </p:extLst>
          </p:nvPr>
        </p:nvGraphicFramePr>
        <p:xfrm>
          <a:off x="12185650" y="25400"/>
          <a:ext cx="9525" cy="6858000"/>
        </p:xfrm>
        <a:graphic>
          <a:graphicData uri="http://schemas.openxmlformats.org/presentationml/2006/ole">
            <mc:AlternateContent xmlns:mc="http://schemas.openxmlformats.org/markup-compatibility/2006">
              <mc:Choice xmlns:v="urn:schemas-microsoft-com:vml" Requires="v">
                <p:oleObj spid="_x0000_s4336" name="Image" r:id="rId3" imgW="12600" imgH="9142560" progId="Photoshop.Image.17">
                  <p:embed/>
                </p:oleObj>
              </mc:Choice>
              <mc:Fallback>
                <p:oleObj name="Image" r:id="rId3" imgW="12600" imgH="9142560" progId="Photoshop.Image.17">
                  <p:embed/>
                  <p:pic>
                    <p:nvPicPr>
                      <p:cNvPr id="12" name="Object 11">
                        <a:extLst>
                          <a:ext uri="{FF2B5EF4-FFF2-40B4-BE49-F238E27FC236}">
                            <a16:creationId xmlns:a16="http://schemas.microsoft.com/office/drawing/2014/main" id="{80DEBD7B-5FA9-4992-A601-EB72CF549893}"/>
                          </a:ext>
                        </a:extLst>
                      </p:cNvPr>
                      <p:cNvPicPr/>
                      <p:nvPr/>
                    </p:nvPicPr>
                    <p:blipFill>
                      <a:blip r:embed="rId4"/>
                      <a:stretch>
                        <a:fillRect/>
                      </a:stretch>
                    </p:blipFill>
                    <p:spPr>
                      <a:xfrm>
                        <a:off x="12185650" y="25400"/>
                        <a:ext cx="9525" cy="68580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7120EA26-A6C6-4FDA-A6D6-DC0B8AAABE75}"/>
              </a:ext>
            </a:extLst>
          </p:cNvPr>
          <p:cNvGraphicFramePr>
            <a:graphicFrameLocks noChangeAspect="1"/>
          </p:cNvGraphicFramePr>
          <p:nvPr userDrawn="1">
            <p:extLst>
              <p:ext uri="{D42A27DB-BD31-4B8C-83A1-F6EECF244321}">
                <p14:modId xmlns:p14="http://schemas.microsoft.com/office/powerpoint/2010/main" val="1803315992"/>
              </p:ext>
            </p:extLst>
          </p:nvPr>
        </p:nvGraphicFramePr>
        <p:xfrm>
          <a:off x="12186206" y="0"/>
          <a:ext cx="9525" cy="6858000"/>
        </p:xfrm>
        <a:graphic>
          <a:graphicData uri="http://schemas.openxmlformats.org/presentationml/2006/ole">
            <mc:AlternateContent xmlns:mc="http://schemas.openxmlformats.org/markup-compatibility/2006">
              <mc:Choice xmlns:v="urn:schemas-microsoft-com:vml" Requires="v">
                <p:oleObj spid="_x0000_s4337" name="Image" r:id="rId5" imgW="12600" imgH="9142560" progId="Photoshop.Image.17">
                  <p:embed/>
                </p:oleObj>
              </mc:Choice>
              <mc:Fallback>
                <p:oleObj name="Image" r:id="rId5" imgW="12600" imgH="9142560" progId="Photoshop.Image.17">
                  <p:embed/>
                  <p:pic>
                    <p:nvPicPr>
                      <p:cNvPr id="13" name="Object 12">
                        <a:extLst>
                          <a:ext uri="{FF2B5EF4-FFF2-40B4-BE49-F238E27FC236}">
                            <a16:creationId xmlns:a16="http://schemas.microsoft.com/office/drawing/2014/main" id="{7120EA26-A6C6-4FDA-A6D6-DC0B8AAABE75}"/>
                          </a:ext>
                        </a:extLst>
                      </p:cNvPr>
                      <p:cNvPicPr/>
                      <p:nvPr/>
                    </p:nvPicPr>
                    <p:blipFill>
                      <a:blip r:embed="rId4"/>
                      <a:stretch>
                        <a:fillRect/>
                      </a:stretch>
                    </p:blipFill>
                    <p:spPr>
                      <a:xfrm>
                        <a:off x="12186206" y="0"/>
                        <a:ext cx="9525" cy="6858000"/>
                      </a:xfrm>
                      <a:prstGeom prst="rect">
                        <a:avLst/>
                      </a:prstGeom>
                    </p:spPr>
                  </p:pic>
                </p:oleObj>
              </mc:Fallback>
            </mc:AlternateContent>
          </a:graphicData>
        </a:graphic>
      </p:graphicFrame>
      <p:pic>
        <p:nvPicPr>
          <p:cNvPr id="4" name="Picture 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310507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75" y="-1"/>
            <a:ext cx="12193268" cy="6858713"/>
          </a:xfrm>
          <a:prstGeom prst="rect">
            <a:avLst/>
          </a:prstGeom>
        </p:spPr>
      </p:pic>
      <p:sp>
        <p:nvSpPr>
          <p:cNvPr id="2" name="Title 1"/>
          <p:cNvSpPr>
            <a:spLocks noGrp="1"/>
          </p:cNvSpPr>
          <p:nvPr userDrawn="1">
            <p:ph type="title"/>
          </p:nvPr>
        </p:nvSpPr>
        <p:spPr>
          <a:xfrm>
            <a:off x="238539" y="263527"/>
            <a:ext cx="11115261" cy="779463"/>
          </a:xfrm>
        </p:spPr>
        <p:txBody>
          <a:bodyPr rtlCol="0"/>
          <a:lstStyle>
            <a:lvl1pPr>
              <a:defRPr b="0" i="0">
                <a:solidFill>
                  <a:schemeClr val="bg1"/>
                </a:solidFill>
                <a:latin typeface="Amazon Ember Light" charset="0"/>
                <a:ea typeface="Amazon Ember Light" charset="0"/>
                <a:cs typeface="Amazon Ember Light" charset="0"/>
              </a:defRPr>
            </a:lvl1pPr>
          </a:lstStyle>
          <a:p>
            <a:pPr rtl="0"/>
            <a:r>
              <a:rPr lang="pt-br"/>
              <a:t>Click to edit Master title style</a:t>
            </a:r>
          </a:p>
        </p:txBody>
      </p:sp>
      <p:sp>
        <p:nvSpPr>
          <p:cNvPr id="3" name="Content Placeholder 2"/>
          <p:cNvSpPr>
            <a:spLocks noGrp="1"/>
          </p:cNvSpPr>
          <p:nvPr userDrawn="1">
            <p:ph idx="1"/>
          </p:nvPr>
        </p:nvSpPr>
        <p:spPr>
          <a:xfrm>
            <a:off x="238539" y="1440305"/>
            <a:ext cx="5075583" cy="4913308"/>
          </a:xfrm>
        </p:spPr>
        <p:txBody>
          <a:bodyPr rtlCol="0"/>
          <a:lstStyle>
            <a:lvl1pPr marL="228600" indent="-228600">
              <a:buFontTx/>
              <a:buBlip>
                <a:blip r:embed="rId4"/>
              </a:buBlip>
              <a:defRPr b="0" i="0">
                <a:solidFill>
                  <a:schemeClr val="tx1"/>
                </a:solidFill>
                <a:latin typeface="Amazon Ember Light" charset="0"/>
                <a:ea typeface="Amazon Ember Light" charset="0"/>
                <a:cs typeface="Amazon Ember Light" charset="0"/>
              </a:defRPr>
            </a:lvl1pPr>
            <a:lvl2pPr marL="685800" indent="-228600">
              <a:buFontTx/>
              <a:buBlip>
                <a:blip r:embed="rId4"/>
              </a:buBlip>
              <a:defRPr b="0" i="0">
                <a:solidFill>
                  <a:schemeClr val="tx1"/>
                </a:solidFill>
                <a:latin typeface="Amazon Ember Light" charset="0"/>
                <a:ea typeface="Amazon Ember Light" charset="0"/>
                <a:cs typeface="Amazon Ember Light" charset="0"/>
              </a:defRPr>
            </a:lvl2pPr>
            <a:lvl3pPr marL="1143000" indent="-228600">
              <a:buFontTx/>
              <a:buBlip>
                <a:blip r:embed="rId4"/>
              </a:buBlip>
              <a:defRPr b="0" i="0">
                <a:solidFill>
                  <a:schemeClr val="tx1"/>
                </a:solidFill>
                <a:latin typeface="Amazon Ember Light" charset="0"/>
                <a:ea typeface="Amazon Ember Light" charset="0"/>
                <a:cs typeface="Amazon Ember Light" charset="0"/>
              </a:defRPr>
            </a:lvl3pPr>
            <a:lvl4pPr marL="1600200" indent="-228600">
              <a:buFontTx/>
              <a:buBlip>
                <a:blip r:embed="rId4"/>
              </a:buBlip>
              <a:defRPr b="0" i="0">
                <a:solidFill>
                  <a:schemeClr val="tx1"/>
                </a:solidFill>
                <a:latin typeface="Amazon Ember Light" charset="0"/>
                <a:ea typeface="Amazon Ember Light" charset="0"/>
                <a:cs typeface="Amazon Ember Light" charset="0"/>
              </a:defRPr>
            </a:lvl4pPr>
            <a:lvl5pPr marL="2057400" indent="-228600">
              <a:buFontTx/>
              <a:buBlip>
                <a:blip r:embed="rId4"/>
              </a:buBlip>
              <a:defRPr b="0" i="0">
                <a:solidFill>
                  <a:schemeClr val="tx1"/>
                </a:solidFill>
                <a:latin typeface="Amazon Ember Light" charset="0"/>
                <a:ea typeface="Amazon Ember Light" charset="0"/>
                <a:cs typeface="Amazon Ember Light" charset="0"/>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6" name="Slide Number Placeholder 5"/>
          <p:cNvSpPr>
            <a:spLocks noGrp="1"/>
          </p:cNvSpPr>
          <p:nvPr userDrawn="1">
            <p:ph type="sldNum" sz="quarter" idx="12"/>
          </p:nvPr>
        </p:nvSpPr>
        <p:spPr/>
        <p:txBody>
          <a:bodyPr rtlCol="0"/>
          <a:lstStyle>
            <a:lvl1pPr>
              <a:defRPr b="0" i="0">
                <a:solidFill>
                  <a:schemeClr val="tx1"/>
                </a:solidFill>
                <a:latin typeface="Helvetica Neue LT Std 65 Medium" charset="0"/>
                <a:ea typeface="Helvetica Neue LT Std 65 Medium" charset="0"/>
                <a:cs typeface="Helvetica Neue LT Std 65 Medium" charset="0"/>
              </a:defRPr>
            </a:lvl1pPr>
          </a:lstStyle>
          <a:p>
            <a:pPr rtl="0"/>
            <a:fld id="{9FC43BFD-8FF7-A343-A8A6-E2338FCE8046}" type="slidenum">
              <a:rPr lang="en-US" smtClean="0"/>
              <a:pPr/>
              <a:t>‹#›</a:t>
            </a:fld>
            <a:endParaRPr lang="en-US" dirty="0"/>
          </a:p>
        </p:txBody>
      </p:sp>
      <p:graphicFrame>
        <p:nvGraphicFramePr>
          <p:cNvPr id="11" name="Object 10">
            <a:extLst>
              <a:ext uri="{FF2B5EF4-FFF2-40B4-BE49-F238E27FC236}">
                <a16:creationId xmlns:a16="http://schemas.microsoft.com/office/drawing/2014/main" id="{203EF237-8DE6-4679-839B-F52D6B83D301}"/>
              </a:ext>
            </a:extLst>
          </p:cNvPr>
          <p:cNvGraphicFramePr>
            <a:graphicFrameLocks noChangeAspect="1"/>
          </p:cNvGraphicFramePr>
          <p:nvPr userDrawn="1"/>
        </p:nvGraphicFramePr>
        <p:xfrm>
          <a:off x="12175800" y="-31440"/>
          <a:ext cx="9525" cy="6858000"/>
        </p:xfrm>
        <a:graphic>
          <a:graphicData uri="http://schemas.openxmlformats.org/presentationml/2006/ole">
            <mc:AlternateContent xmlns:mc="http://schemas.openxmlformats.org/markup-compatibility/2006">
              <mc:Choice xmlns:v="urn:schemas-microsoft-com:vml" Requires="v">
                <p:oleObj spid="_x0000_s5241" name="Image" r:id="rId5" imgW="12600" imgH="9142560" progId="Photoshop.Image.17">
                  <p:embed/>
                </p:oleObj>
              </mc:Choice>
              <mc:Fallback>
                <p:oleObj name="Image" r:id="rId5" imgW="12600" imgH="9142560" progId="Photoshop.Image.17">
                  <p:embed/>
                  <p:pic>
                    <p:nvPicPr>
                      <p:cNvPr id="11" name="Object 10">
                        <a:extLst>
                          <a:ext uri="{FF2B5EF4-FFF2-40B4-BE49-F238E27FC236}">
                            <a16:creationId xmlns:a16="http://schemas.microsoft.com/office/drawing/2014/main" id="{203EF237-8DE6-4679-839B-F52D6B83D301}"/>
                          </a:ext>
                        </a:extLst>
                      </p:cNvPr>
                      <p:cNvPicPr/>
                      <p:nvPr/>
                    </p:nvPicPr>
                    <p:blipFill>
                      <a:blip r:embed="rId6"/>
                      <a:stretch>
                        <a:fillRect/>
                      </a:stretch>
                    </p:blipFill>
                    <p:spPr>
                      <a:xfrm>
                        <a:off x="12175800" y="-31440"/>
                        <a:ext cx="9525" cy="6858000"/>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96387C53-21CC-4861-A773-CA9C4A46D5DF}"/>
              </a:ext>
            </a:extLst>
          </p:cNvPr>
          <p:cNvSpPr/>
          <p:nvPr userDrawn="1"/>
        </p:nvSpPr>
        <p:spPr>
          <a:xfrm>
            <a:off x="12099313" y="6815016"/>
            <a:ext cx="9395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0" name="Content Placeholder 2"/>
          <p:cNvSpPr>
            <a:spLocks noGrp="1"/>
          </p:cNvSpPr>
          <p:nvPr>
            <p:ph idx="13"/>
          </p:nvPr>
        </p:nvSpPr>
        <p:spPr>
          <a:xfrm>
            <a:off x="5796169" y="1440305"/>
            <a:ext cx="5075583" cy="4913308"/>
          </a:xfrm>
        </p:spPr>
        <p:txBody>
          <a:bodyPr rtlCol="0"/>
          <a:lstStyle>
            <a:lvl1pPr marL="228600" indent="-228600">
              <a:buFontTx/>
              <a:buBlip>
                <a:blip r:embed="rId4"/>
              </a:buBlip>
              <a:defRPr b="0" i="0">
                <a:solidFill>
                  <a:schemeClr val="tx1"/>
                </a:solidFill>
                <a:latin typeface="Amazon Ember Light" charset="0"/>
                <a:ea typeface="Amazon Ember Light" charset="0"/>
                <a:cs typeface="Amazon Ember Light" charset="0"/>
              </a:defRPr>
            </a:lvl1pPr>
            <a:lvl2pPr marL="685800" indent="-228600">
              <a:buFontTx/>
              <a:buBlip>
                <a:blip r:embed="rId4"/>
              </a:buBlip>
              <a:defRPr b="0" i="0">
                <a:solidFill>
                  <a:schemeClr val="tx1"/>
                </a:solidFill>
                <a:latin typeface="Amazon Ember Light" charset="0"/>
                <a:ea typeface="Amazon Ember Light" charset="0"/>
                <a:cs typeface="Amazon Ember Light" charset="0"/>
              </a:defRPr>
            </a:lvl2pPr>
            <a:lvl3pPr marL="1143000" indent="-228600">
              <a:buFontTx/>
              <a:buBlip>
                <a:blip r:embed="rId4"/>
              </a:buBlip>
              <a:defRPr b="0" i="0">
                <a:solidFill>
                  <a:schemeClr val="tx1"/>
                </a:solidFill>
                <a:latin typeface="Amazon Ember Light" charset="0"/>
                <a:ea typeface="Amazon Ember Light" charset="0"/>
                <a:cs typeface="Amazon Ember Light" charset="0"/>
              </a:defRPr>
            </a:lvl3pPr>
            <a:lvl4pPr marL="1600200" indent="-228600">
              <a:buFontTx/>
              <a:buBlip>
                <a:blip r:embed="rId4"/>
              </a:buBlip>
              <a:defRPr b="0" i="0">
                <a:solidFill>
                  <a:schemeClr val="tx1"/>
                </a:solidFill>
                <a:latin typeface="Amazon Ember Light" charset="0"/>
                <a:ea typeface="Amazon Ember Light" charset="0"/>
                <a:cs typeface="Amazon Ember Light" charset="0"/>
              </a:defRPr>
            </a:lvl4pPr>
            <a:lvl5pPr marL="2057400" indent="-228600">
              <a:buFontTx/>
              <a:buBlip>
                <a:blip r:embed="rId4"/>
              </a:buBlip>
              <a:defRPr b="0" i="0">
                <a:solidFill>
                  <a:schemeClr val="tx1"/>
                </a:solidFill>
                <a:latin typeface="Amazon Ember Light" charset="0"/>
                <a:ea typeface="Amazon Ember Light" charset="0"/>
                <a:cs typeface="Amazon Ember Light" charset="0"/>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12" name="TextBox 11"/>
          <p:cNvSpPr txBox="1"/>
          <p:nvPr userDrawn="1"/>
        </p:nvSpPr>
        <p:spPr>
          <a:xfrm>
            <a:off x="251791" y="6480313"/>
            <a:ext cx="4108174" cy="230832"/>
          </a:xfrm>
          <a:prstGeom prst="rect">
            <a:avLst/>
          </a:prstGeom>
          <a:noFill/>
        </p:spPr>
        <p:txBody>
          <a:bodyPr wrap="square" rtlCol="0">
            <a:spAutoFit/>
          </a:bodyPr>
          <a:lstStyle/>
          <a:p>
            <a:pPr rtl="0"/>
            <a:r>
              <a:rPr lang="pt-br" sz="900" b="0" i="0">
                <a:solidFill>
                  <a:schemeClr val="tx1">
                    <a:lumMod val="85000"/>
                    <a:lumOff val="15000"/>
                  </a:schemeClr>
                </a:solidFill>
                <a:latin typeface="Amazon Ember Light" charset="0"/>
                <a:ea typeface="Amazon Ember Light" charset="0"/>
                <a:cs typeface="Amazon Ember Light" charset="0"/>
              </a:rPr>
              <a:t>© 2020, Amazon Web Services, Inc. or its Affiliates. All rights reserved.</a:t>
            </a:r>
          </a:p>
        </p:txBody>
      </p:sp>
    </p:spTree>
    <p:extLst>
      <p:ext uri="{BB962C8B-B14F-4D97-AF65-F5344CB8AC3E}">
        <p14:creationId xmlns:p14="http://schemas.microsoft.com/office/powerpoint/2010/main" val="29436521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62608" y="2770243"/>
            <a:ext cx="11115261" cy="779463"/>
          </a:xfrm>
        </p:spPr>
        <p:txBody>
          <a:bodyPr rtlCol="0">
            <a:noAutofit/>
          </a:bodyPr>
          <a:lstStyle>
            <a:lvl1pPr>
              <a:defRPr sz="6000" b="0" i="0">
                <a:solidFill>
                  <a:schemeClr val="bg1"/>
                </a:solidFill>
                <a:latin typeface="Amazon Ember Light" charset="0"/>
                <a:ea typeface="Amazon Ember Light" charset="0"/>
                <a:cs typeface="Amazon Ember Light" charset="0"/>
              </a:defRPr>
            </a:lvl1pPr>
          </a:lstStyle>
          <a:p>
            <a:pPr rtl="0"/>
            <a:r>
              <a:rPr lang="pt-br"/>
              <a:t>Click to edit Master title style</a:t>
            </a:r>
          </a:p>
        </p:txBody>
      </p:sp>
      <p:sp>
        <p:nvSpPr>
          <p:cNvPr id="6" name="Slide Number Placeholder 5"/>
          <p:cNvSpPr>
            <a:spLocks noGrp="1"/>
          </p:cNvSpPr>
          <p:nvPr>
            <p:ph type="sldNum" sz="quarter" idx="12"/>
          </p:nvPr>
        </p:nvSpPr>
        <p:spPr/>
        <p:txBody>
          <a:bodyPr rtlCol="0"/>
          <a:lstStyle>
            <a:lvl1pPr>
              <a:defRPr b="0" i="0">
                <a:solidFill>
                  <a:schemeClr val="bg1"/>
                </a:solidFill>
                <a:latin typeface="Helvetica Neue LT Std 65 Medium" charset="0"/>
                <a:ea typeface="Helvetica Neue LT Std 65 Medium" charset="0"/>
                <a:cs typeface="Helvetica Neue LT Std 65 Medium" charset="0"/>
              </a:defRPr>
            </a:lvl1pPr>
          </a:lstStyle>
          <a:p>
            <a:pPr rtl="0"/>
            <a:fld id="{9FC43BFD-8FF7-A343-A8A6-E2338FCE8046}" type="slidenum">
              <a:rPr lang="en-US" smtClean="0"/>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One Colum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C85D7E4-B6B6-1943-8262-63D8CB9E7680}"/>
              </a:ext>
            </a:extLst>
          </p:cNvPr>
          <p:cNvPicPr>
            <a:picLocks noChangeAspect="1"/>
          </p:cNvPicPr>
          <p:nvPr userDrawn="1"/>
        </p:nvPicPr>
        <p:blipFill>
          <a:blip r:embed="rId2"/>
          <a:stretch>
            <a:fillRect/>
          </a:stretch>
        </p:blipFill>
        <p:spPr>
          <a:xfrm>
            <a:off x="2471" y="896"/>
            <a:ext cx="12187064" cy="6856213"/>
          </a:xfrm>
          <a:prstGeom prst="rect">
            <a:avLst/>
          </a:prstGeom>
        </p:spPr>
      </p:pic>
      <p:sp>
        <p:nvSpPr>
          <p:cNvPr id="2" name="Title 1"/>
          <p:cNvSpPr>
            <a:spLocks noGrp="1"/>
          </p:cNvSpPr>
          <p:nvPr userDrawn="1">
            <p:ph type="title"/>
          </p:nvPr>
        </p:nvSpPr>
        <p:spPr>
          <a:xfrm>
            <a:off x="419100" y="263533"/>
            <a:ext cx="9092762" cy="779463"/>
          </a:xfrm>
        </p:spPr>
        <p:txBody>
          <a:bodyPr rtlCol="0"/>
          <a:lstStyle>
            <a:lvl1pPr>
              <a:defRPr b="0" i="0">
                <a:solidFill>
                  <a:schemeClr val="bg1"/>
                </a:solidFill>
                <a:latin typeface="Amazon Ember Light" charset="0"/>
                <a:ea typeface="Amazon Ember Light" charset="0"/>
                <a:cs typeface="Amazon Ember Light" charset="0"/>
              </a:defRPr>
            </a:lvl1pPr>
          </a:lstStyle>
          <a:p>
            <a:pPr rtl="0"/>
            <a:r>
              <a:rPr lang="pt-br"/>
              <a:t>Click to edit Master title style</a:t>
            </a:r>
          </a:p>
        </p:txBody>
      </p:sp>
      <p:sp>
        <p:nvSpPr>
          <p:cNvPr id="3" name="Content Placeholder 2"/>
          <p:cNvSpPr>
            <a:spLocks noGrp="1" noChangeAspect="1"/>
          </p:cNvSpPr>
          <p:nvPr userDrawn="1">
            <p:ph idx="1" hasCustomPrompt="1"/>
          </p:nvPr>
        </p:nvSpPr>
        <p:spPr>
          <a:xfrm>
            <a:off x="419100" y="1440305"/>
            <a:ext cx="11353535" cy="4779520"/>
          </a:xfrm>
        </p:spPr>
        <p:txBody>
          <a:bodyPr rtlCol="0"/>
          <a:lstStyle>
            <a:lvl1pPr marL="228580" indent="-320016">
              <a:buClr>
                <a:srgbClr val="28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1pPr>
            <a:lvl2pPr marL="685745" indent="-320016">
              <a:buClr>
                <a:srgbClr val="28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2pPr>
            <a:lvl3pPr marL="1142909" indent="-320016">
              <a:buClr>
                <a:srgbClr val="28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3pPr>
            <a:lvl4pPr marL="1600072" indent="-228580">
              <a:buFontTx/>
              <a:buBlip>
                <a:blip r:embed="rId3"/>
              </a:buBlip>
              <a:defRPr b="0" i="0">
                <a:solidFill>
                  <a:schemeClr val="tx1"/>
                </a:solidFill>
                <a:latin typeface="Amazon Ember Light" charset="0"/>
                <a:ea typeface="Amazon Ember Light" charset="0"/>
                <a:cs typeface="Amazon Ember Light" charset="0"/>
              </a:defRPr>
            </a:lvl4pPr>
            <a:lvl5pPr marL="2057237" indent="-228580">
              <a:buFontTx/>
              <a:buBlip>
                <a:blip r:embed="rId3"/>
              </a:buBlip>
              <a:defRPr b="0" i="0">
                <a:solidFill>
                  <a:schemeClr val="tx1"/>
                </a:solidFill>
                <a:latin typeface="Amazon Ember Light" charset="0"/>
                <a:ea typeface="Amazon Ember Light" charset="0"/>
                <a:cs typeface="Amazon Ember Light" charset="0"/>
              </a:defRPr>
            </a:lvl5pPr>
          </a:lstStyle>
          <a:p>
            <a:pPr lvl="0" rtl="0"/>
            <a:r>
              <a:rPr lang="pt-br"/>
              <a:t>Click to edit Master text styles</a:t>
            </a:r>
          </a:p>
          <a:p>
            <a:pPr lvl="1" rtl="0"/>
            <a:r>
              <a:rPr lang="pt-br"/>
              <a:t>Second level</a:t>
            </a:r>
          </a:p>
          <a:p>
            <a:pPr lvl="2" rtl="0"/>
            <a:r>
              <a:rPr lang="pt-br"/>
              <a:t>Third level</a:t>
            </a:r>
          </a:p>
        </p:txBody>
      </p:sp>
      <p:sp>
        <p:nvSpPr>
          <p:cNvPr id="12" name="TextBox 11"/>
          <p:cNvSpPr txBox="1"/>
          <p:nvPr userDrawn="1"/>
        </p:nvSpPr>
        <p:spPr>
          <a:xfrm>
            <a:off x="419100" y="6480313"/>
            <a:ext cx="4108174" cy="230832"/>
          </a:xfrm>
          <a:prstGeom prst="rect">
            <a:avLst/>
          </a:prstGeom>
          <a:noFill/>
        </p:spPr>
        <p:txBody>
          <a:bodyPr wrap="square" rtlCol="0">
            <a:spAutoFit/>
          </a:bodyPr>
          <a:lstStyle/>
          <a:p>
            <a:pPr rtl="0"/>
            <a:r>
              <a:rPr lang="pt-br" sz="900" b="0" i="0">
                <a:solidFill>
                  <a:schemeClr val="tx1">
                    <a:lumMod val="85000"/>
                    <a:lumOff val="15000"/>
                  </a:schemeClr>
                </a:solidFill>
                <a:latin typeface="Amazon Ember Light" charset="0"/>
                <a:ea typeface="Amazon Ember Light" charset="0"/>
                <a:cs typeface="Amazon Ember Light" charset="0"/>
              </a:rPr>
              <a:t>© 2020, Amazon Web Services, Inc. or its Affiliates. All rights reserved.</a:t>
            </a:r>
          </a:p>
        </p:txBody>
      </p:sp>
      <p:sp>
        <p:nvSpPr>
          <p:cNvPr id="11" name="Slide Number Placeholder 5">
            <a:extLst>
              <a:ext uri="{FF2B5EF4-FFF2-40B4-BE49-F238E27FC236}">
                <a16:creationId xmlns:a16="http://schemas.microsoft.com/office/drawing/2014/main" id="{621D42AA-576A-CF49-8722-A41914DE957D}"/>
              </a:ext>
            </a:extLst>
          </p:cNvPr>
          <p:cNvSpPr>
            <a:spLocks noGrp="1"/>
          </p:cNvSpPr>
          <p:nvPr>
            <p:ph type="sldNum" sz="quarter" idx="4"/>
          </p:nvPr>
        </p:nvSpPr>
        <p:spPr>
          <a:xfrm>
            <a:off x="9007365" y="6415344"/>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DA3D2F37-7CDD-994A-90F6-DC311907F511}" type="slidenum">
              <a:rPr lang="en-US" smtClean="0"/>
              <a:pPr/>
              <a:t>‹#›</a:t>
            </a:fld>
            <a:endParaRPr lang="en-US" dirty="0"/>
          </a:p>
        </p:txBody>
      </p:sp>
    </p:spTree>
    <p:extLst>
      <p:ext uri="{BB962C8B-B14F-4D97-AF65-F5344CB8AC3E}">
        <p14:creationId xmlns:p14="http://schemas.microsoft.com/office/powerpoint/2010/main" val="3444594644"/>
      </p:ext>
    </p:extLst>
  </p:cSld>
  <p:clrMapOvr>
    <a:masterClrMapping/>
  </p:clrMapOvr>
  <p:extLst>
    <p:ext uri="{DCECCB84-F9BA-43D5-87BE-67443E8EF086}">
      <p15:sldGuideLst xmlns:p15="http://schemas.microsoft.com/office/powerpoint/2012/main">
        <p15:guide id="1" pos="264">
          <p15:clr>
            <a:srgbClr val="FBAE40"/>
          </p15:clr>
        </p15:guide>
        <p15:guide id="2" pos="7414">
          <p15:clr>
            <a:srgbClr val="FBAE40"/>
          </p15:clr>
        </p15:guide>
        <p15:guide id="3" orient="horz" pos="417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rtlCol="0"/>
          <a:lstStyle>
            <a:lvl1pPr algn="r">
              <a:defRPr/>
            </a:lvl1pPr>
          </a:lstStyle>
          <a:p>
            <a:pPr rtl="0"/>
            <a:r>
              <a:rPr lang="pt-br"/>
              <a:t>© 2020 Amazon Web Services, Inc. or its Affiliates. All rights reserved.</a:t>
            </a:r>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rtlCol="0"/>
          <a:lstStyle>
            <a:lvl1pPr>
              <a:defRPr>
                <a:solidFill>
                  <a:schemeClr val="bg1"/>
                </a:solidFill>
              </a:defRPr>
            </a:lvl1pPr>
          </a:lstStyle>
          <a:p>
            <a:pPr rtl="0"/>
            <a:r>
              <a:rPr lang="pt-br"/>
              <a:t>Click to edit Master title style</a:t>
            </a:r>
            <a:endParaRPr lang="en-US" dirty="0"/>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rtlCol="0"/>
          <a:lstStyle>
            <a:lvl1pPr algn="l">
              <a:defRPr>
                <a:solidFill>
                  <a:schemeClr val="bg1"/>
                </a:solidFill>
              </a:defRPr>
            </a:lvl1pPr>
          </a:lstStyle>
          <a:p>
            <a:pPr rtl="0"/>
            <a:fld id="{9FC43BFD-8FF7-A343-A8A6-E2338FCE8046}" type="slidenum">
              <a:rPr lang="en-US" smtClean="0"/>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9" name="Picture 8">
            <a:extLst>
              <a:ext uri="{FF2B5EF4-FFF2-40B4-BE49-F238E27FC236}">
                <a16:creationId xmlns:a16="http://schemas.microsoft.com/office/drawing/2014/main" id="{280E0825-B265-3846-8BB3-B9ECFCCA9B2D}"/>
              </a:ext>
            </a:extLst>
          </p:cNvPr>
          <p:cNvPicPr>
            <a:picLocks noChangeAspect="1"/>
          </p:cNvPicPr>
          <p:nvPr/>
        </p:nvPicPr>
        <p:blipFill>
          <a:blip r:embed="rId4"/>
          <a:stretch>
            <a:fillRect/>
          </a:stretch>
        </p:blipFill>
        <p:spPr>
          <a:xfrm>
            <a:off x="9840052" y="365126"/>
            <a:ext cx="1910948" cy="449072"/>
          </a:xfrm>
          <a:prstGeom prst="rect">
            <a:avLst/>
          </a:prstGeom>
        </p:spPr>
      </p:pic>
    </p:spTree>
    <p:custDataLst>
      <p:tags r:id="rId1"/>
    </p:custDataLst>
    <p:extLst>
      <p:ext uri="{BB962C8B-B14F-4D97-AF65-F5344CB8AC3E}">
        <p14:creationId xmlns:p14="http://schemas.microsoft.com/office/powerpoint/2010/main" val="3533517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776E6-F3E1-DA4B-8CFE-F2F2516FB70A}"/>
              </a:ext>
            </a:extLst>
          </p:cNvPr>
          <p:cNvPicPr>
            <a:picLocks noChangeAspect="1"/>
          </p:cNvPicPr>
          <p:nvPr/>
        </p:nvPicPr>
        <p:blipFill>
          <a:blip r:embed="rId3"/>
          <a:stretch>
            <a:fillRect/>
          </a:stretch>
        </p:blipFill>
        <p:spPr>
          <a:xfrm>
            <a:off x="9840052" y="365126"/>
            <a:ext cx="1910948"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rtlCol="0">
            <a:noAutofit/>
          </a:bodyPr>
          <a:lstStyle>
            <a:lvl1pPr>
              <a:defRPr sz="6000">
                <a:solidFill>
                  <a:schemeClr val="tx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a:t>
            </a:fld>
            <a:endParaRPr lang="en-US" dirty="0"/>
          </a:p>
        </p:txBody>
      </p:sp>
      <p:pic>
        <p:nvPicPr>
          <p:cNvPr id="7" name="Picture 6">
            <a:extLst>
              <a:ext uri="{FF2B5EF4-FFF2-40B4-BE49-F238E27FC236}">
                <a16:creationId xmlns:a16="http://schemas.microsoft.com/office/drawing/2014/main" id="{3AA315D3-3937-1747-9C2E-0067F12A02F0}"/>
              </a:ext>
            </a:extLst>
          </p:cNvPr>
          <p:cNvPicPr>
            <a:picLocks noChangeAspect="1"/>
          </p:cNvPicPr>
          <p:nvPr/>
        </p:nvPicPr>
        <p:blipFill rotWithShape="1">
          <a:blip r:embed="rId4"/>
          <a:srcRect l="75552" t="60520" r="3438" b="3809"/>
          <a:stretch/>
        </p:blipFill>
        <p:spPr>
          <a:xfrm rot="10800000">
            <a:off x="-1" y="-2"/>
            <a:ext cx="2268187" cy="2166103"/>
          </a:xfrm>
          <a:prstGeom prst="rect">
            <a:avLst/>
          </a:prstGeom>
        </p:spPr>
      </p:pic>
      <p:sp>
        <p:nvSpPr>
          <p:cNvPr id="9"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3849235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2611953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1789907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1004687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noAutofit/>
          </a:bodyPr>
          <a:lstStyle/>
          <a:p>
            <a:pPr rtl="0"/>
            <a:fld id="{9FC43BFD-8FF7-A343-A8A6-E2338FCE8046}"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pic>
        <p:nvPicPr>
          <p:cNvPr id="12" name="Picture 11">
            <a:extLst>
              <a:ext uri="{FF2B5EF4-FFF2-40B4-BE49-F238E27FC236}">
                <a16:creationId xmlns:a16="http://schemas.microsoft.com/office/drawing/2014/main" id="{4C010055-05DB-D943-85E9-EC2AE16084DD}"/>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1"/>
    </p:custDataLst>
    <p:extLst>
      <p:ext uri="{BB962C8B-B14F-4D97-AF65-F5344CB8AC3E}">
        <p14:creationId xmlns:p14="http://schemas.microsoft.com/office/powerpoint/2010/main" val="245992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Thre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2041931"/>
            <a:ext cx="3593592" cy="4131395"/>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2041932"/>
            <a:ext cx="3593592" cy="4131394"/>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2041931"/>
            <a:ext cx="3593592" cy="4131395"/>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
        <p:nvSpPr>
          <p:cNvPr id="14"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3593591"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19" name="Text Placeholder 2">
            <a:extLst>
              <a:ext uri="{FF2B5EF4-FFF2-40B4-BE49-F238E27FC236}">
                <a16:creationId xmlns:a16="http://schemas.microsoft.com/office/drawing/2014/main" id="{696A4FD3-97EE-8149-9A33-E0E6B1B0C06E}"/>
              </a:ext>
            </a:extLst>
          </p:cNvPr>
          <p:cNvSpPr>
            <a:spLocks noGrp="1"/>
          </p:cNvSpPr>
          <p:nvPr>
            <p:ph type="body" sz="quarter" idx="16"/>
          </p:nvPr>
        </p:nvSpPr>
        <p:spPr>
          <a:xfrm>
            <a:off x="4314210" y="1524000"/>
            <a:ext cx="3593591"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20" name="Text Placeholder 2">
            <a:extLst>
              <a:ext uri="{FF2B5EF4-FFF2-40B4-BE49-F238E27FC236}">
                <a16:creationId xmlns:a16="http://schemas.microsoft.com/office/drawing/2014/main" id="{696A4FD3-97EE-8149-9A33-E0E6B1B0C06E}"/>
              </a:ext>
            </a:extLst>
          </p:cNvPr>
          <p:cNvSpPr>
            <a:spLocks noGrp="1"/>
          </p:cNvSpPr>
          <p:nvPr>
            <p:ph type="body" sz="quarter" idx="17"/>
          </p:nvPr>
        </p:nvSpPr>
        <p:spPr>
          <a:xfrm>
            <a:off x="8173686" y="1524000"/>
            <a:ext cx="3593591"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Tree>
    <p:custDataLst>
      <p:tags r:id="rId1"/>
    </p:custDataLst>
    <p:extLst>
      <p:ext uri="{BB962C8B-B14F-4D97-AF65-F5344CB8AC3E}">
        <p14:creationId xmlns:p14="http://schemas.microsoft.com/office/powerpoint/2010/main" val="17354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pPr rtl="0"/>
            <a:r>
              <a:rPr lang="pt-br"/>
              <a:t>Click to edit Master title style</a:t>
            </a:r>
            <a:endParaRPr lang="en-US" dirty="0"/>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fld id="{9FC43BFD-8FF7-A343-A8A6-E2338FCE8046}" type="slidenum">
              <a:rPr lang="en-US" smtClean="0"/>
              <a:t>‹#›</a:t>
            </a:fld>
            <a:endParaRPr lang="en-US" dirty="0"/>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28"/>
    </p:custDataLst>
    <p:extLst>
      <p:ext uri="{BB962C8B-B14F-4D97-AF65-F5344CB8AC3E}">
        <p14:creationId xmlns:p14="http://schemas.microsoft.com/office/powerpoint/2010/main" val="480976032"/>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673" r:id="rId25"/>
    <p:sldLayoutId id="2147483681" r:id="rId26"/>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64">
          <p15:clr>
            <a:srgbClr val="F26B43"/>
          </p15:clr>
        </p15:guide>
        <p15:guide id="4" pos="741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8.png"/><Relationship Id="rId2" Type="http://schemas.openxmlformats.org/officeDocument/2006/relationships/slideLayout" Target="../slideLayouts/slideLayout17.xml"/><Relationship Id="rId1" Type="http://schemas.openxmlformats.org/officeDocument/2006/relationships/tags" Target="../tags/tag34.xml"/><Relationship Id="rId6" Type="http://schemas.openxmlformats.org/officeDocument/2006/relationships/image" Target="../media/image27.png"/><Relationship Id="rId5" Type="http://schemas.openxmlformats.org/officeDocument/2006/relationships/image" Target="../media/image29.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8.png"/><Relationship Id="rId2" Type="http://schemas.openxmlformats.org/officeDocument/2006/relationships/slideLayout" Target="../slideLayouts/slideLayout17.xml"/><Relationship Id="rId1" Type="http://schemas.openxmlformats.org/officeDocument/2006/relationships/tags" Target="../tags/tag3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7.xml"/><Relationship Id="rId1" Type="http://schemas.openxmlformats.org/officeDocument/2006/relationships/tags" Target="../tags/tag36.xml"/><Relationship Id="rId6" Type="http://schemas.openxmlformats.org/officeDocument/2006/relationships/image" Target="../media/image31.png"/><Relationship Id="rId5" Type="http://schemas.openxmlformats.org/officeDocument/2006/relationships/image" Target="../media/image25.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7.xml"/><Relationship Id="rId1" Type="http://schemas.openxmlformats.org/officeDocument/2006/relationships/tags" Target="../tags/tag37.xml"/><Relationship Id="rId5" Type="http://schemas.openxmlformats.org/officeDocument/2006/relationships/image" Target="../media/image25.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7.xml"/><Relationship Id="rId1" Type="http://schemas.openxmlformats.org/officeDocument/2006/relationships/tags" Target="../tags/tag3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3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7.xml"/><Relationship Id="rId1" Type="http://schemas.openxmlformats.org/officeDocument/2006/relationships/tags" Target="../tags/tag4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7.xml"/><Relationship Id="rId1" Type="http://schemas.openxmlformats.org/officeDocument/2006/relationships/tags" Target="../tags/tag4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7.xml"/><Relationship Id="rId1" Type="http://schemas.openxmlformats.org/officeDocument/2006/relationships/tags" Target="../tags/tag42.xml"/><Relationship Id="rId6" Type="http://schemas.openxmlformats.org/officeDocument/2006/relationships/image" Target="../media/image21.png"/><Relationship Id="rId5" Type="http://schemas.openxmlformats.org/officeDocument/2006/relationships/image" Target="../media/image1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7.xml"/><Relationship Id="rId1" Type="http://schemas.openxmlformats.org/officeDocument/2006/relationships/tags" Target="../tags/tag4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7.xml"/><Relationship Id="rId1" Type="http://schemas.openxmlformats.org/officeDocument/2006/relationships/tags" Target="../tags/tag44.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4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7.xml"/><Relationship Id="rId1" Type="http://schemas.openxmlformats.org/officeDocument/2006/relationships/tags" Target="../tags/tag46.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notesSlide" Target="../notesSlides/notesSlide24.xml"/><Relationship Id="rId7" Type="http://schemas.openxmlformats.org/officeDocument/2006/relationships/image" Target="../media/image35.png"/><Relationship Id="rId2" Type="http://schemas.openxmlformats.org/officeDocument/2006/relationships/slideLayout" Target="../slideLayouts/slideLayout17.xml"/><Relationship Id="rId1" Type="http://schemas.openxmlformats.org/officeDocument/2006/relationships/tags" Target="../tags/tag48.xml"/><Relationship Id="rId6" Type="http://schemas.openxmlformats.org/officeDocument/2006/relationships/image" Target="../media/image16.png"/><Relationship Id="rId11" Type="http://schemas.openxmlformats.org/officeDocument/2006/relationships/image" Target="../media/image31.png"/><Relationship Id="rId5" Type="http://schemas.openxmlformats.org/officeDocument/2006/relationships/image" Target="../media/image34.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6.xml"/><Relationship Id="rId1" Type="http://schemas.openxmlformats.org/officeDocument/2006/relationships/tags" Target="../tags/tag4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7.xml"/><Relationship Id="rId1" Type="http://schemas.openxmlformats.org/officeDocument/2006/relationships/tags" Target="../tags/tag50.xml"/><Relationship Id="rId5" Type="http://schemas.openxmlformats.org/officeDocument/2006/relationships/image" Target="../media/image40.png"/><Relationship Id="rId4" Type="http://schemas.openxmlformats.org/officeDocument/2006/relationships/image" Target="../media/image39.jp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7.xml"/><Relationship Id="rId1" Type="http://schemas.openxmlformats.org/officeDocument/2006/relationships/tags" Target="../tags/tag51.xml"/><Relationship Id="rId5" Type="http://schemas.openxmlformats.org/officeDocument/2006/relationships/image" Target="../media/image41.jpg"/><Relationship Id="rId4" Type="http://schemas.openxmlformats.org/officeDocument/2006/relationships/image" Target="../media/image39.jp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7.xml"/><Relationship Id="rId1" Type="http://schemas.openxmlformats.org/officeDocument/2006/relationships/tags" Target="../tags/tag5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7.xml"/><Relationship Id="rId1" Type="http://schemas.openxmlformats.org/officeDocument/2006/relationships/tags" Target="../tags/tag5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5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7.xml"/><Relationship Id="rId1" Type="http://schemas.openxmlformats.org/officeDocument/2006/relationships/tags" Target="../tags/tag5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23.png"/><Relationship Id="rId2" Type="http://schemas.openxmlformats.org/officeDocument/2006/relationships/slideLayout" Target="../slideLayouts/slideLayout5.xml"/><Relationship Id="rId1" Type="http://schemas.openxmlformats.org/officeDocument/2006/relationships/tags" Target="../tags/tag56.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7.xml"/><Relationship Id="rId1" Type="http://schemas.openxmlformats.org/officeDocument/2006/relationships/tags" Target="../tags/tag5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2.xml"/><Relationship Id="rId1" Type="http://schemas.openxmlformats.org/officeDocument/2006/relationships/tags" Target="../tags/tag5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7.xml"/><Relationship Id="rId1" Type="http://schemas.openxmlformats.org/officeDocument/2006/relationships/tags" Target="../tags/tag28.xm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5.xml"/><Relationship Id="rId7" Type="http://schemas.openxmlformats.org/officeDocument/2006/relationships/image" Target="../media/image17.png"/><Relationship Id="rId2" Type="http://schemas.openxmlformats.org/officeDocument/2006/relationships/slideLayout" Target="../slideLayouts/slideLayout17.xml"/><Relationship Id="rId1" Type="http://schemas.openxmlformats.org/officeDocument/2006/relationships/tags" Target="../tags/tag2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7.xml"/><Relationship Id="rId7" Type="http://schemas.openxmlformats.org/officeDocument/2006/relationships/image" Target="../media/image23.png"/><Relationship Id="rId2" Type="http://schemas.openxmlformats.org/officeDocument/2006/relationships/slideLayout" Target="../slideLayouts/slideLayout17.xml"/><Relationship Id="rId1" Type="http://schemas.openxmlformats.org/officeDocument/2006/relationships/tags" Target="../tags/tag3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3.png"/><Relationship Id="rId2" Type="http://schemas.openxmlformats.org/officeDocument/2006/relationships/slideLayout" Target="../slideLayouts/slideLayout17.xml"/><Relationship Id="rId1" Type="http://schemas.openxmlformats.org/officeDocument/2006/relationships/tags" Target="../tags/tag3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9.png"/><Relationship Id="rId2" Type="http://schemas.openxmlformats.org/officeDocument/2006/relationships/slideLayout" Target="../slideLayouts/slideLayout17.xml"/><Relationship Id="rId1" Type="http://schemas.openxmlformats.org/officeDocument/2006/relationships/tags" Target="../tags/tag3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191940"/>
            <a:ext cx="10115818" cy="474119"/>
          </a:xfrm>
        </p:spPr>
        <p:txBody>
          <a:bodyPr rtlCol="0"/>
          <a:lstStyle/>
          <a:p>
            <a:pPr rtl="0"/>
            <a:r>
              <a:rPr lang="pt-br" sz="5600" dirty="0">
                <a:latin typeface="+mj-lt"/>
                <a:ea typeface="Amazon Ember" panose="02000000000000000000" pitchFamily="2" charset="0"/>
              </a:rPr>
              <a:t>Módulo 3:</a:t>
            </a:r>
            <a:r>
              <a:rPr lang="pt-br" sz="5600" b="1" dirty="0">
                <a:latin typeface="+mj-lt"/>
                <a:ea typeface="Amazon Ember" panose="02000000000000000000" pitchFamily="2" charset="0"/>
              </a:rPr>
              <a:t> </a:t>
            </a:r>
            <a:r>
              <a:rPr lang="pt-br" sz="5600" dirty="0">
                <a:latin typeface="+mj-lt"/>
              </a:rPr>
              <a:t>Introdução ao AWS </a:t>
            </a:r>
            <a:r>
              <a:rPr lang="pt-br" sz="5600" dirty="0" err="1">
                <a:latin typeface="+mj-lt"/>
              </a:rPr>
              <a:t>Identity</a:t>
            </a:r>
            <a:r>
              <a:rPr lang="pt-br" sz="5600" dirty="0">
                <a:latin typeface="+mj-lt"/>
              </a:rPr>
              <a:t> </a:t>
            </a:r>
            <a:r>
              <a:rPr lang="pt-br" sz="5600" dirty="0" err="1">
                <a:latin typeface="+mj-lt"/>
              </a:rPr>
              <a:t>and</a:t>
            </a:r>
            <a:r>
              <a:rPr lang="pt-br" sz="5600" dirty="0">
                <a:latin typeface="+mj-lt"/>
              </a:rPr>
              <a:t> Access Management (IAM)</a:t>
            </a:r>
          </a:p>
        </p:txBody>
      </p:sp>
    </p:spTree>
    <p:custDataLst>
      <p:tags r:id="rId1"/>
    </p:custDataLst>
    <p:extLst>
      <p:ext uri="{BB962C8B-B14F-4D97-AF65-F5344CB8AC3E}">
        <p14:creationId xmlns:p14="http://schemas.microsoft.com/office/powerpoint/2010/main" val="1660400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Elbow Connector 10"/>
          <p:cNvCxnSpPr>
            <a:endCxn id="96" idx="0"/>
          </p:cNvCxnSpPr>
          <p:nvPr/>
        </p:nvCxnSpPr>
        <p:spPr>
          <a:xfrm rot="16200000" flipH="1">
            <a:off x="9971874" y="5630084"/>
            <a:ext cx="341320" cy="334520"/>
          </a:xfrm>
          <a:prstGeom prst="bentConnector3">
            <a:avLst>
              <a:gd name="adj1" fmla="val 50000"/>
            </a:avLst>
          </a:prstGeom>
          <a:ln>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04" name="TextBox 203"/>
          <p:cNvSpPr txBox="1"/>
          <p:nvPr/>
        </p:nvSpPr>
        <p:spPr>
          <a:xfrm>
            <a:off x="9315353" y="5238335"/>
            <a:ext cx="1999488" cy="379656"/>
          </a:xfrm>
          <a:prstGeom prst="rect">
            <a:avLst/>
          </a:prstGeom>
          <a:solidFill>
            <a:schemeClr val="accent4"/>
          </a:solidFill>
          <a:ln>
            <a:solidFill>
              <a:schemeClr val="bg1">
                <a:lumMod val="50000"/>
              </a:schemeClr>
            </a:solidFill>
          </a:ln>
        </p:spPr>
        <p:txBody>
          <a:bodyPr wrap="square" rtlCol="0">
            <a:spAutoFit/>
          </a:bodyPr>
          <a:lstStyle/>
          <a:p>
            <a:pPr algn="ctr" rtl="0"/>
            <a:r>
              <a:rPr lang="pt-br" sz="1867">
                <a:latin typeface="Amazon Ember Light" charset="0"/>
                <a:ea typeface="Amazon Ember Light" charset="0"/>
                <a:cs typeface="Amazon Ember Light" charset="0"/>
              </a:rPr>
              <a:t>DevApp2</a:t>
            </a:r>
          </a:p>
        </p:txBody>
      </p:sp>
      <p:sp>
        <p:nvSpPr>
          <p:cNvPr id="96" name="TextBox 95"/>
          <p:cNvSpPr txBox="1"/>
          <p:nvPr/>
        </p:nvSpPr>
        <p:spPr>
          <a:xfrm>
            <a:off x="9310050" y="5968004"/>
            <a:ext cx="1999488" cy="379656"/>
          </a:xfrm>
          <a:prstGeom prst="rect">
            <a:avLst/>
          </a:prstGeom>
          <a:solidFill>
            <a:schemeClr val="bg1"/>
          </a:solidFill>
          <a:ln>
            <a:solidFill>
              <a:schemeClr val="bg1">
                <a:lumMod val="50000"/>
              </a:schemeClr>
            </a:solidFill>
          </a:ln>
        </p:spPr>
        <p:txBody>
          <a:bodyPr wrap="square" rtlCol="0">
            <a:spAutoFit/>
          </a:bodyPr>
          <a:lstStyle/>
          <a:p>
            <a:pPr algn="ctr" rtl="0"/>
            <a:r>
              <a:rPr lang="pt-br" sz="1867">
                <a:latin typeface="Amazon Ember Light" charset="0"/>
                <a:ea typeface="Amazon Ember Light" charset="0"/>
                <a:cs typeface="Amazon Ember Light" charset="0"/>
              </a:rPr>
              <a:t>TempDev1</a:t>
            </a:r>
          </a:p>
        </p:txBody>
      </p:sp>
      <p:sp>
        <p:nvSpPr>
          <p:cNvPr id="203" name="TextBox 202"/>
          <p:cNvSpPr txBox="1"/>
          <p:nvPr/>
        </p:nvSpPr>
        <p:spPr>
          <a:xfrm>
            <a:off x="5706863" y="5220842"/>
            <a:ext cx="1999488" cy="379656"/>
          </a:xfrm>
          <a:prstGeom prst="rect">
            <a:avLst/>
          </a:prstGeom>
          <a:solidFill>
            <a:schemeClr val="accent4"/>
          </a:solidFill>
          <a:ln>
            <a:solidFill>
              <a:schemeClr val="bg1">
                <a:lumMod val="50000"/>
              </a:schemeClr>
            </a:solidFill>
          </a:ln>
        </p:spPr>
        <p:txBody>
          <a:bodyPr wrap="square" rtlCol="0">
            <a:spAutoFit/>
          </a:bodyPr>
          <a:lstStyle/>
          <a:p>
            <a:pPr algn="ctr" rtl="0"/>
            <a:r>
              <a:rPr lang="pt-br" sz="1867">
                <a:latin typeface="Amazon Ember Light" charset="0"/>
                <a:ea typeface="Amazon Ember Light" charset="0"/>
                <a:cs typeface="Amazon Ember Light" charset="0"/>
              </a:rPr>
              <a:t>DevApp1</a:t>
            </a:r>
          </a:p>
        </p:txBody>
      </p:sp>
      <p:sp>
        <p:nvSpPr>
          <p:cNvPr id="138" name="TextBox 137"/>
          <p:cNvSpPr txBox="1"/>
          <p:nvPr/>
        </p:nvSpPr>
        <p:spPr>
          <a:xfrm>
            <a:off x="6058968" y="2202951"/>
            <a:ext cx="2354005" cy="379656"/>
          </a:xfrm>
          <a:prstGeom prst="rect">
            <a:avLst/>
          </a:prstGeom>
          <a:solidFill>
            <a:schemeClr val="accent2"/>
          </a:solidFill>
          <a:ln>
            <a:solidFill>
              <a:schemeClr val="accent4">
                <a:lumMod val="40000"/>
                <a:lumOff val="60000"/>
              </a:schemeClr>
            </a:solidFill>
          </a:ln>
        </p:spPr>
        <p:txBody>
          <a:bodyPr wrap="square" rtlCol="0">
            <a:spAutoFit/>
          </a:bodyPr>
          <a:lstStyle/>
          <a:p>
            <a:pPr algn="ctr" rtl="0"/>
            <a:r>
              <a:rPr lang="pt-br" sz="1867">
                <a:latin typeface="Amazon Ember Light" charset="0"/>
                <a:ea typeface="Amazon Ember Light" charset="0"/>
                <a:cs typeface="Amazon Ember Light" charset="0"/>
              </a:rPr>
              <a:t>Analistas</a:t>
            </a:r>
          </a:p>
        </p:txBody>
      </p:sp>
      <p:cxnSp>
        <p:nvCxnSpPr>
          <p:cNvPr id="44" name="Straight Arrow Connector 43"/>
          <p:cNvCxnSpPr/>
          <p:nvPr/>
        </p:nvCxnSpPr>
        <p:spPr>
          <a:xfrm flipH="1">
            <a:off x="5194597" y="1351787"/>
            <a:ext cx="2124093" cy="1633191"/>
          </a:xfrm>
          <a:prstGeom prst="straightConnector1">
            <a:avLst/>
          </a:prstGeom>
          <a:ln w="1270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sp>
        <p:nvSpPr>
          <p:cNvPr id="151" name="TextBox 150"/>
          <p:cNvSpPr txBox="1"/>
          <p:nvPr/>
        </p:nvSpPr>
        <p:spPr>
          <a:xfrm>
            <a:off x="6236226" y="2989198"/>
            <a:ext cx="1999488" cy="379656"/>
          </a:xfrm>
          <a:prstGeom prst="rect">
            <a:avLst/>
          </a:prstGeom>
          <a:solidFill>
            <a:schemeClr val="bg1"/>
          </a:solidFill>
          <a:ln>
            <a:solidFill>
              <a:schemeClr val="bg1">
                <a:lumMod val="50000"/>
              </a:schemeClr>
            </a:solidFill>
          </a:ln>
        </p:spPr>
        <p:txBody>
          <a:bodyPr wrap="square" rtlCol="0">
            <a:spAutoFit/>
          </a:bodyPr>
          <a:lstStyle/>
          <a:p>
            <a:pPr algn="ctr" rtl="0"/>
            <a:r>
              <a:rPr lang="pt-br" sz="1867">
                <a:latin typeface="Amazon Ember Light" charset="0"/>
                <a:ea typeface="Amazon Ember Light" charset="0"/>
                <a:cs typeface="Amazon Ember Light" charset="0"/>
              </a:rPr>
              <a:t>Richard</a:t>
            </a:r>
          </a:p>
        </p:txBody>
      </p:sp>
      <p:sp>
        <p:nvSpPr>
          <p:cNvPr id="157" name="TextBox 156"/>
          <p:cNvSpPr txBox="1"/>
          <p:nvPr/>
        </p:nvSpPr>
        <p:spPr>
          <a:xfrm>
            <a:off x="6233073" y="3751525"/>
            <a:ext cx="1999488" cy="379656"/>
          </a:xfrm>
          <a:prstGeom prst="rect">
            <a:avLst/>
          </a:prstGeom>
          <a:solidFill>
            <a:schemeClr val="bg1"/>
          </a:solidFill>
          <a:ln>
            <a:solidFill>
              <a:schemeClr val="bg1">
                <a:lumMod val="50000"/>
              </a:schemeClr>
            </a:solidFill>
          </a:ln>
        </p:spPr>
        <p:txBody>
          <a:bodyPr wrap="square" rtlCol="0">
            <a:spAutoFit/>
          </a:bodyPr>
          <a:lstStyle/>
          <a:p>
            <a:pPr algn="ctr" rtl="0"/>
            <a:r>
              <a:rPr lang="pt-br" sz="1867">
                <a:latin typeface="Amazon Ember Light" charset="0"/>
                <a:ea typeface="Amazon Ember Light" charset="0"/>
                <a:cs typeface="Amazon Ember Light" charset="0"/>
              </a:rPr>
              <a:t>Ana</a:t>
            </a:r>
          </a:p>
        </p:txBody>
      </p:sp>
      <p:sp>
        <p:nvSpPr>
          <p:cNvPr id="165" name="TextBox 164"/>
          <p:cNvSpPr txBox="1"/>
          <p:nvPr/>
        </p:nvSpPr>
        <p:spPr>
          <a:xfrm>
            <a:off x="6236325" y="4499383"/>
            <a:ext cx="1999488" cy="379656"/>
          </a:xfrm>
          <a:prstGeom prst="rect">
            <a:avLst/>
          </a:prstGeom>
          <a:solidFill>
            <a:schemeClr val="bg1"/>
          </a:solidFill>
          <a:ln>
            <a:solidFill>
              <a:schemeClr val="bg1">
                <a:lumMod val="50000"/>
              </a:schemeClr>
            </a:solidFill>
          </a:ln>
        </p:spPr>
        <p:txBody>
          <a:bodyPr wrap="square" rtlCol="0">
            <a:spAutoFit/>
          </a:bodyPr>
          <a:lstStyle/>
          <a:p>
            <a:pPr algn="ctr" rtl="0"/>
            <a:r>
              <a:rPr lang="pt-br" sz="1867">
                <a:latin typeface="Amazon Ember Light" charset="0"/>
                <a:ea typeface="Amazon Ember Light" charset="0"/>
                <a:cs typeface="Amazon Ember Light" charset="0"/>
              </a:rPr>
              <a:t>Shirley</a:t>
            </a:r>
          </a:p>
        </p:txBody>
      </p:sp>
      <p:sp>
        <p:nvSpPr>
          <p:cNvPr id="107" name="TextBox 106"/>
          <p:cNvSpPr txBox="1"/>
          <p:nvPr/>
        </p:nvSpPr>
        <p:spPr>
          <a:xfrm>
            <a:off x="3025720" y="2205102"/>
            <a:ext cx="2354005" cy="353943"/>
          </a:xfrm>
          <a:prstGeom prst="rect">
            <a:avLst/>
          </a:prstGeom>
          <a:solidFill>
            <a:schemeClr val="accent2"/>
          </a:solidFill>
          <a:ln>
            <a:solidFill>
              <a:schemeClr val="accent4">
                <a:lumMod val="40000"/>
                <a:lumOff val="60000"/>
              </a:schemeClr>
            </a:solidFill>
          </a:ln>
        </p:spPr>
        <p:txBody>
          <a:bodyPr wrap="square" rtlCol="0">
            <a:spAutoFit/>
          </a:bodyPr>
          <a:lstStyle/>
          <a:p>
            <a:pPr rtl="0"/>
            <a:r>
              <a:rPr lang="pt-br" sz="1700" dirty="0">
                <a:latin typeface="Amazon Ember Light" charset="0"/>
                <a:ea typeface="Amazon Ember Light" charset="0"/>
                <a:cs typeface="Amazon Ember Light" charset="0"/>
              </a:rPr>
              <a:t>  Administradores</a:t>
            </a:r>
          </a:p>
        </p:txBody>
      </p:sp>
      <p:grpSp>
        <p:nvGrpSpPr>
          <p:cNvPr id="40" name="Group 39"/>
          <p:cNvGrpSpPr/>
          <p:nvPr/>
        </p:nvGrpSpPr>
        <p:grpSpPr>
          <a:xfrm>
            <a:off x="5172818" y="1210891"/>
            <a:ext cx="3473250" cy="705408"/>
            <a:chOff x="3761741" y="441163"/>
            <a:chExt cx="2604938" cy="529056"/>
          </a:xfrm>
        </p:grpSpPr>
        <p:sp>
          <p:nvSpPr>
            <p:cNvPr id="84" name="Rectangle 83"/>
            <p:cNvSpPr/>
            <p:nvPr/>
          </p:nvSpPr>
          <p:spPr>
            <a:xfrm>
              <a:off x="4259324" y="441163"/>
              <a:ext cx="2107355" cy="521105"/>
            </a:xfrm>
            <a:prstGeom prst="rect">
              <a:avLst/>
            </a:prstGeom>
            <a:solidFill>
              <a:schemeClr val="tx2"/>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86" name="TextBox 85"/>
            <p:cNvSpPr txBox="1"/>
            <p:nvPr/>
          </p:nvSpPr>
          <p:spPr>
            <a:xfrm>
              <a:off x="3761741" y="469986"/>
              <a:ext cx="2471323" cy="500233"/>
            </a:xfrm>
            <a:prstGeom prst="rect">
              <a:avLst/>
            </a:prstGeom>
            <a:noFill/>
            <a:ln>
              <a:noFill/>
            </a:ln>
          </p:spPr>
          <p:txBody>
            <a:bodyPr wrap="square" rtlCol="0">
              <a:spAutoFit/>
            </a:bodyPr>
            <a:lstStyle/>
            <a:p>
              <a:pPr algn="ctr" rtl="0"/>
              <a:r>
                <a:rPr lang="pt-br" sz="1867" dirty="0">
                  <a:latin typeface="Amazon Ember Light" charset="0"/>
                  <a:ea typeface="Amazon Ember Light" charset="0"/>
                  <a:cs typeface="Amazon Ember Light" charset="0"/>
                </a:rPr>
                <a:t>              Root </a:t>
              </a:r>
            </a:p>
            <a:p>
              <a:pPr algn="ctr" rtl="0"/>
              <a:r>
                <a:rPr lang="pt-br" sz="1867" dirty="0">
                  <a:latin typeface="Amazon Ember Light" charset="0"/>
                  <a:ea typeface="Amazon Ember Light" charset="0"/>
                  <a:cs typeface="Amazon Ember Light" charset="0"/>
                </a:rPr>
                <a:t>             </a:t>
              </a:r>
              <a:r>
                <a:rPr lang="pt-br" sz="1867" dirty="0" err="1">
                  <a:latin typeface="Amazon Ember Light" charset="0"/>
                  <a:ea typeface="Amazon Ember Light" charset="0"/>
                  <a:cs typeface="Amazon Ember Light" charset="0"/>
                </a:rPr>
                <a:t>account</a:t>
              </a:r>
              <a:r>
                <a:rPr lang="pt-br" sz="1867" dirty="0">
                  <a:latin typeface="Amazon Ember Light" charset="0"/>
                  <a:ea typeface="Amazon Ember Light" charset="0"/>
                  <a:cs typeface="Amazon Ember Light" charset="0"/>
                </a:rPr>
                <a:t> (conta raiz)</a:t>
              </a:r>
            </a:p>
          </p:txBody>
        </p:sp>
      </p:grpSp>
      <p:grpSp>
        <p:nvGrpSpPr>
          <p:cNvPr id="114" name="Group 113"/>
          <p:cNvGrpSpPr/>
          <p:nvPr/>
        </p:nvGrpSpPr>
        <p:grpSpPr>
          <a:xfrm>
            <a:off x="6891484" y="1318529"/>
            <a:ext cx="753308" cy="695857"/>
            <a:chOff x="205483" y="1752007"/>
            <a:chExt cx="666303" cy="758045"/>
          </a:xfrm>
        </p:grpSpPr>
        <p:pic>
          <p:nvPicPr>
            <p:cNvPr id="115" name="Picture 1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767" y="1752007"/>
              <a:ext cx="381915" cy="470373"/>
            </a:xfrm>
            <a:prstGeom prst="rect">
              <a:avLst/>
            </a:prstGeom>
          </p:spPr>
        </p:pic>
        <p:sp>
          <p:nvSpPr>
            <p:cNvPr id="116" name="TextBox 115"/>
            <p:cNvSpPr txBox="1"/>
            <p:nvPr/>
          </p:nvSpPr>
          <p:spPr>
            <a:xfrm>
              <a:off x="205483" y="2230580"/>
              <a:ext cx="666303" cy="279472"/>
            </a:xfrm>
            <a:prstGeom prst="rect">
              <a:avLst/>
            </a:prstGeom>
            <a:noFill/>
          </p:spPr>
          <p:txBody>
            <a:bodyPr wrap="square" rtlCol="0">
              <a:spAutoFit/>
            </a:bodyPr>
            <a:lstStyle/>
            <a:p>
              <a:pPr algn="ctr" rtl="0"/>
              <a:endParaRPr lang="en-US" sz="1067" dirty="0">
                <a:latin typeface="Amazon Ember Light" charset="0"/>
                <a:ea typeface="Amazon Ember Light" charset="0"/>
                <a:cs typeface="Amazon Ember Light" charset="0"/>
              </a:endParaRPr>
            </a:p>
          </p:txBody>
        </p:sp>
      </p:grpSp>
      <p:pic>
        <p:nvPicPr>
          <p:cNvPr id="223" name="Picture 2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4218" y="3000869"/>
            <a:ext cx="431785" cy="431785"/>
          </a:xfrm>
          <a:prstGeom prst="rect">
            <a:avLst/>
          </a:prstGeom>
        </p:spPr>
      </p:pic>
      <p:pic>
        <p:nvPicPr>
          <p:cNvPr id="147" name="Picture 1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4139" y="3004228"/>
            <a:ext cx="431785" cy="431785"/>
          </a:xfrm>
          <a:prstGeom prst="rect">
            <a:avLst/>
          </a:prstGeom>
        </p:spPr>
      </p:pic>
      <p:pic>
        <p:nvPicPr>
          <p:cNvPr id="159" name="Picture 15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1339" y="3716612"/>
            <a:ext cx="431785" cy="431785"/>
          </a:xfrm>
          <a:prstGeom prst="rect">
            <a:avLst/>
          </a:prstGeom>
        </p:spPr>
      </p:pic>
      <p:pic>
        <p:nvPicPr>
          <p:cNvPr id="167" name="Picture 16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8804" y="3726189"/>
            <a:ext cx="431785" cy="431785"/>
          </a:xfrm>
          <a:prstGeom prst="rect">
            <a:avLst/>
          </a:prstGeom>
        </p:spPr>
      </p:pic>
      <p:pic>
        <p:nvPicPr>
          <p:cNvPr id="222" name="Picture 2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8646" y="3003854"/>
            <a:ext cx="431785" cy="431785"/>
          </a:xfrm>
          <a:prstGeom prst="rect">
            <a:avLst/>
          </a:prstGeom>
        </p:spPr>
      </p:pic>
      <p:pic>
        <p:nvPicPr>
          <p:cNvPr id="220" name="Picture 2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1805" y="5202854"/>
            <a:ext cx="457200" cy="457200"/>
          </a:xfrm>
          <a:prstGeom prst="rect">
            <a:avLst/>
          </a:prstGeom>
        </p:spPr>
      </p:pic>
      <p:cxnSp>
        <p:nvCxnSpPr>
          <p:cNvPr id="196" name="Straight Arrow Connector 195"/>
          <p:cNvCxnSpPr/>
          <p:nvPr/>
        </p:nvCxnSpPr>
        <p:spPr>
          <a:xfrm flipV="1">
            <a:off x="5210515" y="2590817"/>
            <a:ext cx="3962511" cy="579540"/>
          </a:xfrm>
          <a:prstGeom prst="straightConnector1">
            <a:avLst/>
          </a:prstGeom>
          <a:ln w="1270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a:endCxn id="204" idx="1"/>
          </p:cNvCxnSpPr>
          <p:nvPr/>
        </p:nvCxnSpPr>
        <p:spPr>
          <a:xfrm>
            <a:off x="5190419" y="3170357"/>
            <a:ext cx="4124934" cy="2257806"/>
          </a:xfrm>
          <a:prstGeom prst="straightConnector1">
            <a:avLst/>
          </a:prstGeom>
          <a:ln w="1270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214" name="Straight Arrow Connector 213"/>
          <p:cNvCxnSpPr>
            <a:endCxn id="203" idx="1"/>
          </p:cNvCxnSpPr>
          <p:nvPr/>
        </p:nvCxnSpPr>
        <p:spPr>
          <a:xfrm>
            <a:off x="4609301" y="3176890"/>
            <a:ext cx="1097562" cy="2233780"/>
          </a:xfrm>
          <a:prstGeom prst="straightConnector1">
            <a:avLst/>
          </a:prstGeom>
          <a:ln w="1270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200" name="Straight Arrow Connector 199"/>
          <p:cNvCxnSpPr/>
          <p:nvPr/>
        </p:nvCxnSpPr>
        <p:spPr>
          <a:xfrm flipV="1">
            <a:off x="5184926" y="3963209"/>
            <a:ext cx="3951019" cy="8188"/>
          </a:xfrm>
          <a:prstGeom prst="straightConnector1">
            <a:avLst/>
          </a:prstGeom>
          <a:ln w="1270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a:endCxn id="165" idx="1"/>
          </p:cNvCxnSpPr>
          <p:nvPr/>
        </p:nvCxnSpPr>
        <p:spPr>
          <a:xfrm>
            <a:off x="5145711" y="3971397"/>
            <a:ext cx="1090614" cy="717814"/>
          </a:xfrm>
          <a:prstGeom prst="straightConnector1">
            <a:avLst/>
          </a:prstGeom>
          <a:ln w="1270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a:stCxn id="124" idx="3"/>
          </p:cNvCxnSpPr>
          <p:nvPr/>
        </p:nvCxnSpPr>
        <p:spPr>
          <a:xfrm>
            <a:off x="5194597" y="3944059"/>
            <a:ext cx="1038476" cy="19152"/>
          </a:xfrm>
          <a:prstGeom prst="straightConnector1">
            <a:avLst/>
          </a:prstGeom>
          <a:ln w="12700">
            <a:solidFill>
              <a:schemeClr val="tx1"/>
            </a:solidFill>
            <a:headEnd w="med" len="sm"/>
            <a:tailEnd type="arrow" w="med" len="sm"/>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a:endCxn id="151" idx="1"/>
          </p:cNvCxnSpPr>
          <p:nvPr/>
        </p:nvCxnSpPr>
        <p:spPr>
          <a:xfrm flipV="1">
            <a:off x="5093207" y="3179026"/>
            <a:ext cx="1143019" cy="784185"/>
          </a:xfrm>
          <a:prstGeom prst="straightConnector1">
            <a:avLst/>
          </a:prstGeom>
          <a:ln w="1270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flipV="1">
            <a:off x="5093207" y="2613322"/>
            <a:ext cx="965761" cy="595985"/>
          </a:xfrm>
          <a:prstGeom prst="straightConnector1">
            <a:avLst/>
          </a:prstGeom>
          <a:ln w="12700">
            <a:solidFill>
              <a:schemeClr val="tx1"/>
            </a:solidFill>
            <a:headEnd type="arrow" w="med" len="sm"/>
            <a:tailEnd type="arrow" w="med" len="sm"/>
          </a:ln>
        </p:spPr>
        <p:style>
          <a:lnRef idx="2">
            <a:schemeClr val="accent1"/>
          </a:lnRef>
          <a:fillRef idx="0">
            <a:schemeClr val="accent1"/>
          </a:fillRef>
          <a:effectRef idx="1">
            <a:schemeClr val="accent1"/>
          </a:effectRef>
          <a:fontRef idx="minor">
            <a:schemeClr val="tx1"/>
          </a:fontRef>
        </p:style>
      </p:cxnSp>
      <p:sp>
        <p:nvSpPr>
          <p:cNvPr id="39" name="Rounded Rectangle 38"/>
          <p:cNvSpPr/>
          <p:nvPr/>
        </p:nvSpPr>
        <p:spPr>
          <a:xfrm>
            <a:off x="606214" y="1686266"/>
            <a:ext cx="1594125" cy="4723276"/>
          </a:xfrm>
          <a:prstGeom prst="roundRect">
            <a:avLst>
              <a:gd name="adj" fmla="val 0"/>
            </a:avLst>
          </a:prstGeom>
        </p:spPr>
        <p:style>
          <a:lnRef idx="2">
            <a:schemeClr val="accent1"/>
          </a:lnRef>
          <a:fillRef idx="1">
            <a:schemeClr val="lt1"/>
          </a:fillRef>
          <a:effectRef idx="0">
            <a:schemeClr val="accent1"/>
          </a:effectRef>
          <a:fontRef idx="minor">
            <a:schemeClr val="dk1"/>
          </a:fontRef>
        </p:style>
        <p:txBody>
          <a:bodyPr rtlCol="0" anchor="ctr"/>
          <a:lstStyle/>
          <a:p>
            <a:pPr algn="ctr" rtl="0"/>
            <a:endParaRPr lang="en-US" sz="2400" dirty="0">
              <a:latin typeface="Amazon Ember Light" charset="0"/>
              <a:ea typeface="Amazon Ember Light" charset="0"/>
              <a:cs typeface="Amazon Ember Light" charset="0"/>
            </a:endParaRPr>
          </a:p>
        </p:txBody>
      </p:sp>
      <p:grpSp>
        <p:nvGrpSpPr>
          <p:cNvPr id="90" name="Group 89"/>
          <p:cNvGrpSpPr/>
          <p:nvPr/>
        </p:nvGrpSpPr>
        <p:grpSpPr>
          <a:xfrm>
            <a:off x="961526" y="5410751"/>
            <a:ext cx="792480" cy="998791"/>
            <a:chOff x="205483" y="1741586"/>
            <a:chExt cx="666303" cy="984248"/>
          </a:xfrm>
        </p:grpSpPr>
        <p:pic>
          <p:nvPicPr>
            <p:cNvPr id="91" name="Picture 9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766" y="1741586"/>
              <a:ext cx="419109" cy="491217"/>
            </a:xfrm>
            <a:prstGeom prst="rect">
              <a:avLst/>
            </a:prstGeom>
          </p:spPr>
        </p:pic>
        <p:sp>
          <p:nvSpPr>
            <p:cNvPr id="92" name="TextBox 91"/>
            <p:cNvSpPr txBox="1"/>
            <p:nvPr/>
          </p:nvSpPr>
          <p:spPr>
            <a:xfrm>
              <a:off x="205483" y="2230579"/>
              <a:ext cx="666303" cy="495255"/>
            </a:xfrm>
            <a:prstGeom prst="rect">
              <a:avLst/>
            </a:prstGeom>
            <a:noFill/>
          </p:spPr>
          <p:txBody>
            <a:bodyPr wrap="square" rtlCol="0">
              <a:spAutoFit/>
            </a:bodyPr>
            <a:lstStyle/>
            <a:p>
              <a:pPr algn="ctr" rtl="0"/>
              <a:r>
                <a:rPr lang="pt-br" sz="1333">
                  <a:latin typeface="Amazon Ember Light" charset="0"/>
                  <a:ea typeface="Amazon Ember Light" charset="0"/>
                  <a:cs typeface="Amazon Ember Light" charset="0"/>
                </a:rPr>
                <a:t>Política do IAM</a:t>
              </a:r>
              <a:endParaRPr lang="en-US" sz="1600" dirty="0">
                <a:latin typeface="Amazon Ember Light" charset="0"/>
                <a:ea typeface="Amazon Ember Light" charset="0"/>
                <a:cs typeface="Amazon Ember Light" charset="0"/>
              </a:endParaRPr>
            </a:p>
          </p:txBody>
        </p:sp>
      </p:grpSp>
      <p:sp>
        <p:nvSpPr>
          <p:cNvPr id="63" name="TextBox 62"/>
          <p:cNvSpPr txBox="1"/>
          <p:nvPr/>
        </p:nvSpPr>
        <p:spPr>
          <a:xfrm>
            <a:off x="3205501" y="2984977"/>
            <a:ext cx="1996000" cy="379656"/>
          </a:xfrm>
          <a:prstGeom prst="rect">
            <a:avLst/>
          </a:prstGeom>
          <a:solidFill>
            <a:schemeClr val="bg1"/>
          </a:solidFill>
          <a:ln>
            <a:solidFill>
              <a:schemeClr val="bg1">
                <a:lumMod val="50000"/>
              </a:schemeClr>
            </a:solidFill>
          </a:ln>
        </p:spPr>
        <p:txBody>
          <a:bodyPr wrap="square" rtlCol="0">
            <a:spAutoFit/>
          </a:bodyPr>
          <a:lstStyle/>
          <a:p>
            <a:pPr algn="ctr" rtl="0"/>
            <a:r>
              <a:rPr lang="pt-br" sz="1867">
                <a:latin typeface="Amazon Ember Light" charset="0"/>
                <a:ea typeface="Amazon Ember Light" charset="0"/>
                <a:cs typeface="Amazon Ember Light" charset="0"/>
              </a:rPr>
              <a:t>Maria</a:t>
            </a:r>
          </a:p>
        </p:txBody>
      </p:sp>
      <p:pic>
        <p:nvPicPr>
          <p:cNvPr id="71" name="Picture 7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9258" y="1844185"/>
            <a:ext cx="457200" cy="457200"/>
          </a:xfrm>
          <a:prstGeom prst="rect">
            <a:avLst/>
          </a:prstGeom>
        </p:spPr>
      </p:pic>
      <p:sp>
        <p:nvSpPr>
          <p:cNvPr id="73" name="TextBox 72"/>
          <p:cNvSpPr txBox="1"/>
          <p:nvPr/>
        </p:nvSpPr>
        <p:spPr>
          <a:xfrm>
            <a:off x="1015554" y="2420181"/>
            <a:ext cx="644608" cy="205121"/>
          </a:xfrm>
          <a:prstGeom prst="rect">
            <a:avLst/>
          </a:prstGeom>
          <a:noFill/>
        </p:spPr>
        <p:txBody>
          <a:bodyPr wrap="square" lIns="0" tIns="0" rIns="0" bIns="0" rtlCol="0">
            <a:spAutoFit/>
          </a:bodyPr>
          <a:lstStyle/>
          <a:p>
            <a:pPr algn="ctr" rtl="0"/>
            <a:r>
              <a:rPr lang="pt-br" sz="1333">
                <a:latin typeface="Amazon Ember Light" charset="0"/>
                <a:ea typeface="Amazon Ember Light" charset="0"/>
                <a:cs typeface="Amazon Ember Light" charset="0"/>
              </a:rPr>
              <a:t>Usuário do IAM</a:t>
            </a:r>
          </a:p>
        </p:txBody>
      </p:sp>
      <p:pic>
        <p:nvPicPr>
          <p:cNvPr id="72" name="Picture 7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6354" y="3059072"/>
            <a:ext cx="457200" cy="457200"/>
          </a:xfrm>
          <a:prstGeom prst="rect">
            <a:avLst/>
          </a:prstGeom>
        </p:spPr>
      </p:pic>
      <p:sp>
        <p:nvSpPr>
          <p:cNvPr id="74" name="TextBox 73"/>
          <p:cNvSpPr txBox="1"/>
          <p:nvPr/>
        </p:nvSpPr>
        <p:spPr>
          <a:xfrm>
            <a:off x="1022650" y="3637393"/>
            <a:ext cx="644608" cy="410241"/>
          </a:xfrm>
          <a:prstGeom prst="rect">
            <a:avLst/>
          </a:prstGeom>
          <a:noFill/>
        </p:spPr>
        <p:txBody>
          <a:bodyPr wrap="square" lIns="0" tIns="0" rIns="0" bIns="0" rtlCol="0">
            <a:spAutoFit/>
          </a:bodyPr>
          <a:lstStyle/>
          <a:p>
            <a:pPr algn="ctr" rtl="0"/>
            <a:r>
              <a:rPr lang="pt-br" sz="1333">
                <a:latin typeface="Amazon Ember Light" charset="0"/>
                <a:ea typeface="Amazon Ember Light" charset="0"/>
                <a:cs typeface="Amazon Ember Light" charset="0"/>
              </a:rPr>
              <a:t>Grupo do IAM</a:t>
            </a:r>
          </a:p>
        </p:txBody>
      </p:sp>
      <p:sp>
        <p:nvSpPr>
          <p:cNvPr id="75" name="TextBox 74"/>
          <p:cNvSpPr txBox="1"/>
          <p:nvPr/>
        </p:nvSpPr>
        <p:spPr>
          <a:xfrm>
            <a:off x="1042851" y="4848123"/>
            <a:ext cx="624444" cy="205121"/>
          </a:xfrm>
          <a:prstGeom prst="rect">
            <a:avLst/>
          </a:prstGeom>
          <a:noFill/>
        </p:spPr>
        <p:txBody>
          <a:bodyPr wrap="square" lIns="0" tIns="0" rIns="0" bIns="0" rtlCol="0">
            <a:spAutoFit/>
          </a:bodyPr>
          <a:lstStyle/>
          <a:p>
            <a:pPr algn="ctr" rtl="0"/>
            <a:r>
              <a:rPr lang="pt-br" sz="1333">
                <a:latin typeface="Amazon Ember Light" charset="0"/>
                <a:ea typeface="Amazon Ember Light" charset="0"/>
                <a:cs typeface="Amazon Ember Light" charset="0"/>
              </a:rPr>
              <a:t>Função do IAM</a:t>
            </a:r>
          </a:p>
        </p:txBody>
      </p:sp>
      <p:pic>
        <p:nvPicPr>
          <p:cNvPr id="76"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6473" y="4327332"/>
            <a:ext cx="457200" cy="457200"/>
          </a:xfrm>
          <a:prstGeom prst="rect">
            <a:avLst/>
          </a:prstGeom>
        </p:spPr>
      </p:pic>
      <p:pic>
        <p:nvPicPr>
          <p:cNvPr id="81" name="Picture 8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0004" y="2942638"/>
            <a:ext cx="457200" cy="457200"/>
          </a:xfrm>
          <a:prstGeom prst="rect">
            <a:avLst/>
          </a:prstGeom>
        </p:spPr>
      </p:pic>
      <p:sp>
        <p:nvSpPr>
          <p:cNvPr id="105" name="TextBox 104"/>
          <p:cNvSpPr txBox="1"/>
          <p:nvPr/>
        </p:nvSpPr>
        <p:spPr>
          <a:xfrm>
            <a:off x="9278892" y="1212423"/>
            <a:ext cx="2797080" cy="784830"/>
          </a:xfrm>
          <a:prstGeom prst="rect">
            <a:avLst/>
          </a:prstGeom>
        </p:spPr>
        <p:style>
          <a:lnRef idx="2">
            <a:schemeClr val="accent3"/>
          </a:lnRef>
          <a:fillRef idx="1">
            <a:schemeClr val="lt1"/>
          </a:fillRef>
          <a:effectRef idx="0">
            <a:schemeClr val="accent3"/>
          </a:effectRef>
          <a:fontRef idx="minor">
            <a:schemeClr val="dk1"/>
          </a:fontRef>
        </p:style>
        <p:txBody>
          <a:bodyPr wrap="square" lIns="121920" rIns="121920" rtlCol="0">
            <a:spAutoFit/>
          </a:bodyPr>
          <a:lstStyle/>
          <a:p>
            <a:pPr rtl="0"/>
            <a:r>
              <a:rPr lang="pt-br" sz="1500" dirty="0">
                <a:latin typeface="Amazon Ember Light" charset="0"/>
                <a:ea typeface="Amazon Ember Light" charset="0"/>
                <a:cs typeface="Amazon Ember Light" charset="0"/>
              </a:rPr>
              <a:t>Início de sessão: Maria@email.com</a:t>
            </a:r>
          </a:p>
          <a:p>
            <a:pPr rtl="0"/>
            <a:r>
              <a:rPr lang="pt-br" sz="1500" dirty="0">
                <a:latin typeface="Amazon Ember Light" charset="0"/>
                <a:ea typeface="Amazon Ember Light" charset="0"/>
                <a:cs typeface="Amazon Ember Light" charset="0"/>
              </a:rPr>
              <a:t>Senha: *********</a:t>
            </a:r>
          </a:p>
        </p:txBody>
      </p:sp>
      <p:cxnSp>
        <p:nvCxnSpPr>
          <p:cNvPr id="106" name="Straight Arrow Connector 105"/>
          <p:cNvCxnSpPr/>
          <p:nvPr/>
        </p:nvCxnSpPr>
        <p:spPr>
          <a:xfrm flipH="1">
            <a:off x="8636092" y="1523823"/>
            <a:ext cx="627797" cy="628"/>
          </a:xfrm>
          <a:prstGeom prst="straightConnector1">
            <a:avLst/>
          </a:prstGeom>
          <a:ln>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108" name="Elbow Connector 107"/>
          <p:cNvCxnSpPr>
            <a:stCxn id="84" idx="2"/>
            <a:endCxn id="107" idx="0"/>
          </p:cNvCxnSpPr>
          <p:nvPr/>
        </p:nvCxnSpPr>
        <p:spPr>
          <a:xfrm rot="5400000">
            <a:off x="5572242" y="536179"/>
            <a:ext cx="299404" cy="3038442"/>
          </a:xfrm>
          <a:prstGeom prst="bentConnector3">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a:stCxn id="107" idx="2"/>
            <a:endCxn id="63" idx="0"/>
          </p:cNvCxnSpPr>
          <p:nvPr/>
        </p:nvCxnSpPr>
        <p:spPr>
          <a:xfrm>
            <a:off x="4202723" y="2559045"/>
            <a:ext cx="778" cy="425932"/>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nvGrpSpPr>
          <p:cNvPr id="110" name="Group 109"/>
          <p:cNvGrpSpPr/>
          <p:nvPr/>
        </p:nvGrpSpPr>
        <p:grpSpPr>
          <a:xfrm>
            <a:off x="6891484" y="1314080"/>
            <a:ext cx="753308" cy="695857"/>
            <a:chOff x="205483" y="1752007"/>
            <a:chExt cx="666303" cy="758045"/>
          </a:xfrm>
        </p:grpSpPr>
        <p:sp>
          <p:nvSpPr>
            <p:cNvPr id="112" name="TextBox 111"/>
            <p:cNvSpPr txBox="1"/>
            <p:nvPr/>
          </p:nvSpPr>
          <p:spPr>
            <a:xfrm>
              <a:off x="205483" y="2230580"/>
              <a:ext cx="666303" cy="279472"/>
            </a:xfrm>
            <a:prstGeom prst="rect">
              <a:avLst/>
            </a:prstGeom>
            <a:noFill/>
          </p:spPr>
          <p:txBody>
            <a:bodyPr wrap="square" rtlCol="0">
              <a:spAutoFit/>
            </a:bodyPr>
            <a:lstStyle/>
            <a:p>
              <a:pPr algn="ctr" rtl="0"/>
              <a:endParaRPr lang="en-US" sz="1067" dirty="0">
                <a:latin typeface="Amazon Ember Light" charset="0"/>
                <a:ea typeface="Amazon Ember Light" charset="0"/>
                <a:cs typeface="Amazon Ember Light" charset="0"/>
              </a:endParaRPr>
            </a:p>
          </p:txBody>
        </p:sp>
        <p:pic>
          <p:nvPicPr>
            <p:cNvPr id="111" name="Picture 1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767" y="1752007"/>
              <a:ext cx="381915" cy="470373"/>
            </a:xfrm>
            <a:prstGeom prst="rect">
              <a:avLst/>
            </a:prstGeom>
          </p:spPr>
        </p:pic>
      </p:grpSp>
      <p:pic>
        <p:nvPicPr>
          <p:cNvPr id="113" name="Picture 1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45960" y="2202433"/>
            <a:ext cx="457200" cy="457200"/>
          </a:xfrm>
          <a:prstGeom prst="rect">
            <a:avLst/>
          </a:prstGeom>
        </p:spPr>
      </p:pic>
      <p:cxnSp>
        <p:nvCxnSpPr>
          <p:cNvPr id="117" name="Straight Connector 116"/>
          <p:cNvCxnSpPr>
            <a:stCxn id="63" idx="2"/>
            <a:endCxn id="119" idx="0"/>
          </p:cNvCxnSpPr>
          <p:nvPr/>
        </p:nvCxnSpPr>
        <p:spPr>
          <a:xfrm flipH="1">
            <a:off x="4202722" y="3364633"/>
            <a:ext cx="779" cy="381166"/>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119" name="TextBox 118"/>
          <p:cNvSpPr txBox="1"/>
          <p:nvPr/>
        </p:nvSpPr>
        <p:spPr>
          <a:xfrm>
            <a:off x="3208174" y="3745799"/>
            <a:ext cx="1989096" cy="379656"/>
          </a:xfrm>
          <a:prstGeom prst="rect">
            <a:avLst/>
          </a:prstGeom>
          <a:solidFill>
            <a:schemeClr val="bg1"/>
          </a:solidFill>
          <a:ln>
            <a:solidFill>
              <a:schemeClr val="bg1">
                <a:lumMod val="50000"/>
              </a:schemeClr>
            </a:solidFill>
          </a:ln>
        </p:spPr>
        <p:txBody>
          <a:bodyPr wrap="square" rtlCol="0">
            <a:spAutoFit/>
          </a:bodyPr>
          <a:lstStyle/>
          <a:p>
            <a:pPr algn="ctr" rtl="0"/>
            <a:r>
              <a:rPr lang="pt-br" sz="1867">
                <a:latin typeface="Amazon Ember Light" charset="0"/>
                <a:ea typeface="Amazon Ember Light" charset="0"/>
                <a:cs typeface="Amazon Ember Light" charset="0"/>
              </a:rPr>
              <a:t>Joe</a:t>
            </a:r>
          </a:p>
        </p:txBody>
      </p:sp>
      <p:pic>
        <p:nvPicPr>
          <p:cNvPr id="124" name="Picture 1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7397" y="3715459"/>
            <a:ext cx="457200" cy="457200"/>
          </a:xfrm>
          <a:prstGeom prst="rect">
            <a:avLst/>
          </a:prstGeom>
        </p:spPr>
      </p:pic>
      <p:cxnSp>
        <p:nvCxnSpPr>
          <p:cNvPr id="140" name="Straight Connector 139"/>
          <p:cNvCxnSpPr>
            <a:stCxn id="84" idx="2"/>
            <a:endCxn id="138" idx="0"/>
          </p:cNvCxnSpPr>
          <p:nvPr/>
        </p:nvCxnSpPr>
        <p:spPr>
          <a:xfrm flipH="1">
            <a:off x="7235971" y="1905697"/>
            <a:ext cx="5194" cy="297254"/>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pic>
        <p:nvPicPr>
          <p:cNvPr id="141" name="Picture 14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70824" y="2159958"/>
            <a:ext cx="457200" cy="457200"/>
          </a:xfrm>
          <a:prstGeom prst="rect">
            <a:avLst/>
          </a:prstGeom>
        </p:spPr>
      </p:pic>
      <p:pic>
        <p:nvPicPr>
          <p:cNvPr id="154" name="Picture 15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67827" y="2941757"/>
            <a:ext cx="457200" cy="457200"/>
          </a:xfrm>
          <a:prstGeom prst="rect">
            <a:avLst/>
          </a:prstGeom>
        </p:spPr>
      </p:pic>
      <p:pic>
        <p:nvPicPr>
          <p:cNvPr id="158" name="Picture 15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67827" y="3705345"/>
            <a:ext cx="457200" cy="457200"/>
          </a:xfrm>
          <a:prstGeom prst="rect">
            <a:avLst/>
          </a:prstGeom>
        </p:spPr>
      </p:pic>
      <p:pic>
        <p:nvPicPr>
          <p:cNvPr id="166" name="Picture 16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67827" y="4436097"/>
            <a:ext cx="457200" cy="457200"/>
          </a:xfrm>
          <a:prstGeom prst="rect">
            <a:avLst/>
          </a:prstGeom>
        </p:spPr>
      </p:pic>
      <p:cxnSp>
        <p:nvCxnSpPr>
          <p:cNvPr id="173" name="Straight Connector 172"/>
          <p:cNvCxnSpPr>
            <a:stCxn id="138" idx="2"/>
            <a:endCxn id="151" idx="0"/>
          </p:cNvCxnSpPr>
          <p:nvPr/>
        </p:nvCxnSpPr>
        <p:spPr>
          <a:xfrm flipH="1">
            <a:off x="7235970" y="2582607"/>
            <a:ext cx="1" cy="406591"/>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a:stCxn id="151" idx="2"/>
            <a:endCxn id="157" idx="0"/>
          </p:cNvCxnSpPr>
          <p:nvPr/>
        </p:nvCxnSpPr>
        <p:spPr>
          <a:xfrm flipH="1">
            <a:off x="7232817" y="3368854"/>
            <a:ext cx="3153" cy="382671"/>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a:stCxn id="157" idx="2"/>
            <a:endCxn id="165" idx="0"/>
          </p:cNvCxnSpPr>
          <p:nvPr/>
        </p:nvCxnSpPr>
        <p:spPr>
          <a:xfrm>
            <a:off x="7232817" y="4131181"/>
            <a:ext cx="3252" cy="368202"/>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182" name="TextBox 181"/>
          <p:cNvSpPr txBox="1"/>
          <p:nvPr/>
        </p:nvSpPr>
        <p:spPr>
          <a:xfrm>
            <a:off x="9135945" y="2202951"/>
            <a:ext cx="2354005" cy="353943"/>
          </a:xfrm>
          <a:prstGeom prst="rect">
            <a:avLst/>
          </a:prstGeom>
          <a:solidFill>
            <a:schemeClr val="accent2"/>
          </a:solidFill>
          <a:ln>
            <a:solidFill>
              <a:schemeClr val="accent4">
                <a:lumMod val="40000"/>
                <a:lumOff val="60000"/>
              </a:schemeClr>
            </a:solidFill>
          </a:ln>
        </p:spPr>
        <p:txBody>
          <a:bodyPr wrap="square" rtlCol="0">
            <a:spAutoFit/>
          </a:bodyPr>
          <a:lstStyle/>
          <a:p>
            <a:pPr algn="ctr" rtl="0"/>
            <a:r>
              <a:rPr lang="pt-br" sz="1700" dirty="0">
                <a:latin typeface="Amazon Ember Light" charset="0"/>
                <a:ea typeface="Amazon Ember Light" charset="0"/>
                <a:cs typeface="Amazon Ember Light" charset="0"/>
              </a:rPr>
              <a:t>       Desenvolvedores</a:t>
            </a:r>
          </a:p>
        </p:txBody>
      </p:sp>
      <p:pic>
        <p:nvPicPr>
          <p:cNvPr id="183" name="Picture 18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73189" y="2182166"/>
            <a:ext cx="457200" cy="457200"/>
          </a:xfrm>
          <a:prstGeom prst="rect">
            <a:avLst/>
          </a:prstGeom>
        </p:spPr>
      </p:pic>
      <p:sp>
        <p:nvSpPr>
          <p:cNvPr id="184" name="TextBox 183"/>
          <p:cNvSpPr txBox="1"/>
          <p:nvPr/>
        </p:nvSpPr>
        <p:spPr>
          <a:xfrm>
            <a:off x="9313203" y="2989198"/>
            <a:ext cx="1999488" cy="379656"/>
          </a:xfrm>
          <a:prstGeom prst="rect">
            <a:avLst/>
          </a:prstGeom>
          <a:solidFill>
            <a:schemeClr val="bg1"/>
          </a:solidFill>
          <a:ln>
            <a:solidFill>
              <a:schemeClr val="bg1">
                <a:lumMod val="50000"/>
              </a:schemeClr>
            </a:solidFill>
          </a:ln>
        </p:spPr>
        <p:txBody>
          <a:bodyPr wrap="square" rtlCol="0">
            <a:spAutoFit/>
          </a:bodyPr>
          <a:lstStyle/>
          <a:p>
            <a:pPr algn="ctr" rtl="0"/>
            <a:r>
              <a:rPr lang="pt-br" sz="1867">
                <a:latin typeface="Amazon Ember Light" charset="0"/>
                <a:ea typeface="Amazon Ember Light" charset="0"/>
                <a:cs typeface="Amazon Ember Light" charset="0"/>
              </a:rPr>
              <a:t>Carlos</a:t>
            </a:r>
          </a:p>
        </p:txBody>
      </p:sp>
      <p:pic>
        <p:nvPicPr>
          <p:cNvPr id="185" name="Picture 18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55014" y="2967255"/>
            <a:ext cx="457200" cy="457200"/>
          </a:xfrm>
          <a:prstGeom prst="rect">
            <a:avLst/>
          </a:prstGeom>
        </p:spPr>
      </p:pic>
      <p:sp>
        <p:nvSpPr>
          <p:cNvPr id="186" name="TextBox 185"/>
          <p:cNvSpPr txBox="1"/>
          <p:nvPr/>
        </p:nvSpPr>
        <p:spPr>
          <a:xfrm>
            <a:off x="9310050" y="3751525"/>
            <a:ext cx="1999488" cy="379656"/>
          </a:xfrm>
          <a:prstGeom prst="rect">
            <a:avLst/>
          </a:prstGeom>
          <a:solidFill>
            <a:schemeClr val="bg1"/>
          </a:solidFill>
          <a:ln>
            <a:solidFill>
              <a:schemeClr val="bg1">
                <a:lumMod val="50000"/>
              </a:schemeClr>
            </a:solidFill>
          </a:ln>
        </p:spPr>
        <p:txBody>
          <a:bodyPr wrap="square" rtlCol="0">
            <a:spAutoFit/>
          </a:bodyPr>
          <a:lstStyle/>
          <a:p>
            <a:pPr algn="ctr" rtl="0"/>
            <a:r>
              <a:rPr lang="pt-br" sz="1867">
                <a:latin typeface="Amazon Ember Light" charset="0"/>
                <a:ea typeface="Amazon Ember Light" charset="0"/>
                <a:cs typeface="Amazon Ember Light" charset="0"/>
              </a:rPr>
              <a:t>Jorge</a:t>
            </a:r>
          </a:p>
        </p:txBody>
      </p:sp>
      <p:pic>
        <p:nvPicPr>
          <p:cNvPr id="187" name="Picture 18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55014" y="3717494"/>
            <a:ext cx="457200" cy="457200"/>
          </a:xfrm>
          <a:prstGeom prst="rect">
            <a:avLst/>
          </a:prstGeom>
        </p:spPr>
      </p:pic>
      <p:sp>
        <p:nvSpPr>
          <p:cNvPr id="188" name="TextBox 187"/>
          <p:cNvSpPr txBox="1"/>
          <p:nvPr/>
        </p:nvSpPr>
        <p:spPr>
          <a:xfrm>
            <a:off x="9313302" y="4499383"/>
            <a:ext cx="1999488" cy="379656"/>
          </a:xfrm>
          <a:prstGeom prst="rect">
            <a:avLst/>
          </a:prstGeom>
          <a:solidFill>
            <a:schemeClr val="bg1"/>
          </a:solidFill>
          <a:ln>
            <a:solidFill>
              <a:schemeClr val="bg1">
                <a:lumMod val="50000"/>
              </a:schemeClr>
            </a:solidFill>
          </a:ln>
        </p:spPr>
        <p:txBody>
          <a:bodyPr wrap="square" rtlCol="0">
            <a:spAutoFit/>
          </a:bodyPr>
          <a:lstStyle/>
          <a:p>
            <a:pPr algn="ctr" rtl="0"/>
            <a:r>
              <a:rPr lang="pt-br" sz="1867">
                <a:latin typeface="Amazon Ember Light" charset="0"/>
                <a:ea typeface="Amazon Ember Light" charset="0"/>
                <a:cs typeface="Amazon Ember Light" charset="0"/>
              </a:rPr>
              <a:t>Mary</a:t>
            </a:r>
          </a:p>
        </p:txBody>
      </p:sp>
      <p:pic>
        <p:nvPicPr>
          <p:cNvPr id="189" name="Picture 18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55014" y="4460611"/>
            <a:ext cx="457200" cy="457200"/>
          </a:xfrm>
          <a:prstGeom prst="rect">
            <a:avLst/>
          </a:prstGeom>
        </p:spPr>
      </p:pic>
      <p:cxnSp>
        <p:nvCxnSpPr>
          <p:cNvPr id="190" name="Straight Connector 189"/>
          <p:cNvCxnSpPr>
            <a:stCxn id="182" idx="2"/>
            <a:endCxn id="184" idx="0"/>
          </p:cNvCxnSpPr>
          <p:nvPr/>
        </p:nvCxnSpPr>
        <p:spPr>
          <a:xfrm flipH="1">
            <a:off x="10312947" y="2556894"/>
            <a:ext cx="1" cy="432304"/>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91" name="Straight Connector 190"/>
          <p:cNvCxnSpPr>
            <a:stCxn id="184" idx="2"/>
            <a:endCxn id="186" idx="0"/>
          </p:cNvCxnSpPr>
          <p:nvPr/>
        </p:nvCxnSpPr>
        <p:spPr>
          <a:xfrm flipH="1">
            <a:off x="10309794" y="3368854"/>
            <a:ext cx="3153" cy="382671"/>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a:stCxn id="186" idx="2"/>
            <a:endCxn id="188" idx="0"/>
          </p:cNvCxnSpPr>
          <p:nvPr/>
        </p:nvCxnSpPr>
        <p:spPr>
          <a:xfrm>
            <a:off x="10309794" y="4131181"/>
            <a:ext cx="3252" cy="368202"/>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pic>
        <p:nvPicPr>
          <p:cNvPr id="193" name="Picture 19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1939" y="2982586"/>
            <a:ext cx="431785" cy="431785"/>
          </a:xfrm>
          <a:prstGeom prst="rect">
            <a:avLst/>
          </a:prstGeom>
        </p:spPr>
      </p:pic>
      <p:pic>
        <p:nvPicPr>
          <p:cNvPr id="194" name="Picture 19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4508" y="3747317"/>
            <a:ext cx="431785" cy="431785"/>
          </a:xfrm>
          <a:prstGeom prst="rect">
            <a:avLst/>
          </a:prstGeom>
        </p:spPr>
      </p:pic>
      <p:pic>
        <p:nvPicPr>
          <p:cNvPr id="195" name="Picture 19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4507" y="4488674"/>
            <a:ext cx="431785" cy="431785"/>
          </a:xfrm>
          <a:prstGeom prst="rect">
            <a:avLst/>
          </a:prstGeom>
        </p:spPr>
      </p:pic>
      <p:pic>
        <p:nvPicPr>
          <p:cNvPr id="199" name="Picture 19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8703" y="2182166"/>
            <a:ext cx="431785" cy="431785"/>
          </a:xfrm>
          <a:prstGeom prst="rect">
            <a:avLst/>
          </a:prstGeom>
        </p:spPr>
      </p:pic>
      <p:pic>
        <p:nvPicPr>
          <p:cNvPr id="221" name="Picture 2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5014" y="5225420"/>
            <a:ext cx="457200" cy="457200"/>
          </a:xfrm>
          <a:prstGeom prst="rect">
            <a:avLst/>
          </a:prstGeom>
        </p:spPr>
      </p:pic>
      <p:cxnSp>
        <p:nvCxnSpPr>
          <p:cNvPr id="227" name="Elbow Connector 226"/>
          <p:cNvCxnSpPr>
            <a:stCxn id="84" idx="2"/>
            <a:endCxn id="182" idx="0"/>
          </p:cNvCxnSpPr>
          <p:nvPr/>
        </p:nvCxnSpPr>
        <p:spPr>
          <a:xfrm rot="16200000" flipH="1">
            <a:off x="8628430" y="518432"/>
            <a:ext cx="297253" cy="3071783"/>
          </a:xfrm>
          <a:prstGeom prst="bentConnector3">
            <a:avLst>
              <a:gd name="adj1" fmla="val 50000"/>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 name="Elbow Connector 4"/>
          <p:cNvCxnSpPr/>
          <p:nvPr/>
        </p:nvCxnSpPr>
        <p:spPr>
          <a:xfrm rot="5400000">
            <a:off x="5543831" y="4459983"/>
            <a:ext cx="1053869" cy="409429"/>
          </a:xfrm>
          <a:prstGeom prst="bentConnector3">
            <a:avLst>
              <a:gd name="adj1" fmla="val 19325"/>
            </a:avLst>
          </a:prstGeom>
          <a:ln w="1270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93" name="Elbow Connector 92"/>
          <p:cNvCxnSpPr>
            <a:stCxn id="165" idx="1"/>
            <a:endCxn id="203" idx="1"/>
          </p:cNvCxnSpPr>
          <p:nvPr/>
        </p:nvCxnSpPr>
        <p:spPr>
          <a:xfrm rot="10800000" flipV="1">
            <a:off x="5706863" y="4689210"/>
            <a:ext cx="529462" cy="721459"/>
          </a:xfrm>
          <a:prstGeom prst="bentConnector3">
            <a:avLst>
              <a:gd name="adj1" fmla="val 143176"/>
            </a:avLst>
          </a:prstGeom>
          <a:ln w="1270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pic>
        <p:nvPicPr>
          <p:cNvPr id="97" name="Picture 9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55014" y="5938330"/>
            <a:ext cx="457200" cy="457200"/>
          </a:xfrm>
          <a:prstGeom prst="rect">
            <a:avLst/>
          </a:prstGeom>
        </p:spPr>
      </p:pic>
      <p:sp>
        <p:nvSpPr>
          <p:cNvPr id="95" name="Title 1"/>
          <p:cNvSpPr>
            <a:spLocks noGrp="1"/>
          </p:cNvSpPr>
          <p:nvPr>
            <p:ph type="title"/>
          </p:nvPr>
        </p:nvSpPr>
        <p:spPr/>
        <p:txBody>
          <a:bodyPr rtlCol="0">
            <a:noAutofit/>
          </a:bodyPr>
          <a:lstStyle/>
          <a:p>
            <a:pPr rtl="0"/>
            <a:r>
              <a:rPr lang="pt-br" sz="3500" dirty="0"/>
              <a:t>Conceitos básicos do IAM</a:t>
            </a:r>
          </a:p>
        </p:txBody>
      </p:sp>
      <p:sp>
        <p:nvSpPr>
          <p:cNvPr id="6" name="Footer Placeholder 5"/>
          <p:cNvSpPr>
            <a:spLocks noGrp="1"/>
          </p:cNvSpPr>
          <p:nvPr>
            <p:ph type="ftr" sz="quarter" idx="3"/>
          </p:nvPr>
        </p:nvSpPr>
        <p:spPr>
          <a:xfrm>
            <a:off x="419100" y="6356350"/>
            <a:ext cx="4674107" cy="365125"/>
          </a:xfrm>
        </p:spPr>
        <p:txBody>
          <a:bodyPr rtlCol="0"/>
          <a:lstStyle/>
          <a:p>
            <a:pPr rtl="0"/>
            <a:r>
              <a:rPr lang="pt-br" dirty="0"/>
              <a:t>© 2020 </a:t>
            </a:r>
            <a:r>
              <a:rPr lang="pt-br" dirty="0" err="1"/>
              <a:t>Amazon</a:t>
            </a:r>
            <a:r>
              <a:rPr lang="pt-br" dirty="0"/>
              <a:t> Web Services, Inc. ou suas afiliadas. Todos os direitos reservados.</a:t>
            </a:r>
          </a:p>
        </p:txBody>
      </p:sp>
      <p:sp>
        <p:nvSpPr>
          <p:cNvPr id="8" name="Slide Number Placeholder 7"/>
          <p:cNvSpPr>
            <a:spLocks noGrp="1"/>
          </p:cNvSpPr>
          <p:nvPr>
            <p:ph type="sldNum" sz="quarter" idx="12"/>
          </p:nvPr>
        </p:nvSpPr>
        <p:spPr/>
        <p:txBody>
          <a:bodyPr rtlCol="0"/>
          <a:lstStyle/>
          <a:p>
            <a:pPr rtl="0"/>
            <a:fld id="{B6A95138-A96E-2F42-A959-2EFD44FE4AB7}" type="slidenum">
              <a:rPr lang="en-US" smtClean="0"/>
              <a:t>10</a:t>
            </a:fld>
            <a:endParaRPr lang="en-US" dirty="0"/>
          </a:p>
        </p:txBody>
      </p:sp>
      <p:pic>
        <p:nvPicPr>
          <p:cNvPr id="155" name="Picture 15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9592" y="3726189"/>
            <a:ext cx="431785" cy="431785"/>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3152" y="2950438"/>
            <a:ext cx="431785" cy="431785"/>
          </a:xfrm>
          <a:prstGeom prst="rect">
            <a:avLst/>
          </a:prstGeom>
        </p:spPr>
      </p:pic>
    </p:spTree>
    <p:custDataLst>
      <p:tags r:id="rId1"/>
    </p:custDataLst>
    <p:extLst>
      <p:ext uri="{BB962C8B-B14F-4D97-AF65-F5344CB8AC3E}">
        <p14:creationId xmlns:p14="http://schemas.microsoft.com/office/powerpoint/2010/main" val="3782529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63"/>
                                        </p:tgtEl>
                                        <p:attrNameLst>
                                          <p:attrName>style.visibility</p:attrName>
                                        </p:attrNameLst>
                                      </p:cBhvr>
                                      <p:to>
                                        <p:strVal val="visible"/>
                                      </p:to>
                                    </p:set>
                                  </p:childTnLst>
                                </p:cTn>
                              </p:par>
                            </p:childTnLst>
                          </p:cTn>
                        </p:par>
                        <p:par>
                          <p:cTn id="16" fill="hold">
                            <p:stCondLst>
                              <p:cond delay="0"/>
                            </p:stCondLst>
                            <p:childTnLst>
                              <p:par>
                                <p:cTn id="17" presetID="1" presetClass="exit" presetSubtype="0" fill="hold" nodeType="afterEffect">
                                  <p:stCondLst>
                                    <p:cond delay="0"/>
                                  </p:stCondLst>
                                  <p:childTnLst>
                                    <p:set>
                                      <p:cBhvr>
                                        <p:cTn id="18" dur="1" fill="hold">
                                          <p:stCondLst>
                                            <p:cond delay="0"/>
                                          </p:stCondLst>
                                        </p:cTn>
                                        <p:tgtEl>
                                          <p:spTgt spid="44"/>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500"/>
                                  </p:stCondLst>
                                  <p:childTnLst>
                                    <p:set>
                                      <p:cBhvr>
                                        <p:cTn id="24" dur="1" fill="hold">
                                          <p:stCondLst>
                                            <p:cond delay="0"/>
                                          </p:stCondLst>
                                        </p:cTn>
                                        <p:tgtEl>
                                          <p:spTgt spid="110"/>
                                        </p:tgtEl>
                                        <p:attrNameLst>
                                          <p:attrName>style.visibility</p:attrName>
                                        </p:attrNameLst>
                                      </p:cBhvr>
                                      <p:to>
                                        <p:strVal val="visible"/>
                                      </p:to>
                                    </p:set>
                                  </p:childTnLst>
                                </p:cTn>
                              </p:par>
                              <p:par>
                                <p:cTn id="25" presetID="42" presetClass="path" presetSubtype="0" accel="50000" decel="50000" fill="hold" nodeType="withEffect">
                                  <p:stCondLst>
                                    <p:cond delay="0"/>
                                  </p:stCondLst>
                                  <p:childTnLst>
                                    <p:animMotion origin="layout" path="M -3.75E-6 -1.11111E-6 L -0.3095 0.24097 " pathEditMode="relative" rAng="0" ptsTypes="AA">
                                      <p:cBhvr>
                                        <p:cTn id="26" dur="2000" fill="hold"/>
                                        <p:tgtEl>
                                          <p:spTgt spid="110"/>
                                        </p:tgtEl>
                                        <p:attrNameLst>
                                          <p:attrName>ppt_x</p:attrName>
                                          <p:attrName>ppt_y</p:attrName>
                                        </p:attrNameLst>
                                      </p:cBhvr>
                                      <p:rCtr x="-15482" y="12037"/>
                                    </p:animMotion>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08"/>
                                        </p:tgtEl>
                                        <p:attrNameLst>
                                          <p:attrName>style.visibility</p:attrName>
                                        </p:attrNameLst>
                                      </p:cBhvr>
                                      <p:to>
                                        <p:strVal val="visible"/>
                                      </p:to>
                                    </p:set>
                                    <p:animEffect transition="in" filter="wipe(up)">
                                      <p:cBhvr>
                                        <p:cTn id="31" dur="500"/>
                                        <p:tgtEl>
                                          <p:spTgt spid="108"/>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107"/>
                                        </p:tgtEl>
                                        <p:attrNameLst>
                                          <p:attrName>style.visibility</p:attrName>
                                        </p:attrNameLst>
                                      </p:cBhvr>
                                      <p:to>
                                        <p:strVal val="visible"/>
                                      </p:to>
                                    </p:set>
                                    <p:animEffect transition="in" filter="wipe(up)">
                                      <p:cBhvr>
                                        <p:cTn id="35" dur="500"/>
                                        <p:tgtEl>
                                          <p:spTgt spid="107"/>
                                        </p:tgtEl>
                                      </p:cBhvr>
                                    </p:animEffect>
                                  </p:childTnLst>
                                </p:cTn>
                              </p:par>
                            </p:childTnLst>
                          </p:cTn>
                        </p:par>
                        <p:par>
                          <p:cTn id="36" fill="hold">
                            <p:stCondLst>
                              <p:cond delay="1000"/>
                            </p:stCondLst>
                            <p:childTnLst>
                              <p:par>
                                <p:cTn id="37" presetID="1" presetClass="entr" presetSubtype="0" fill="hold" nodeType="afterEffect">
                                  <p:stCondLst>
                                    <p:cond delay="0"/>
                                  </p:stCondLst>
                                  <p:childTnLst>
                                    <p:set>
                                      <p:cBhvr>
                                        <p:cTn id="38" dur="1" fill="hold">
                                          <p:stCondLst>
                                            <p:cond delay="0"/>
                                          </p:stCondLst>
                                        </p:cTn>
                                        <p:tgtEl>
                                          <p:spTgt spid="1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500"/>
                                  </p:stCondLst>
                                  <p:childTnLst>
                                    <p:set>
                                      <p:cBhvr>
                                        <p:cTn id="42" dur="1" fill="hold">
                                          <p:stCondLst>
                                            <p:cond delay="0"/>
                                          </p:stCondLst>
                                        </p:cTn>
                                        <p:tgtEl>
                                          <p:spTgt spid="114"/>
                                        </p:tgtEl>
                                        <p:attrNameLst>
                                          <p:attrName>style.visibility</p:attrName>
                                        </p:attrNameLst>
                                      </p:cBhvr>
                                      <p:to>
                                        <p:strVal val="visible"/>
                                      </p:to>
                                    </p:set>
                                  </p:childTnLst>
                                </p:cTn>
                              </p:par>
                              <p:par>
                                <p:cTn id="43" presetID="42" presetClass="path" presetSubtype="0" accel="50000" decel="50000" fill="hold" nodeType="withEffect">
                                  <p:stCondLst>
                                    <p:cond delay="0"/>
                                  </p:stCondLst>
                                  <p:childTnLst>
                                    <p:animMotion origin="layout" path="M 0.00912 -0.0044 L -0.31823 0.12939 " pathEditMode="relative" rAng="0" ptsTypes="AA">
                                      <p:cBhvr>
                                        <p:cTn id="44" dur="2000" fill="hold"/>
                                        <p:tgtEl>
                                          <p:spTgt spid="114"/>
                                        </p:tgtEl>
                                        <p:attrNameLst>
                                          <p:attrName>ppt_x</p:attrName>
                                          <p:attrName>ppt_y</p:attrName>
                                        </p:attrNameLst>
                                      </p:cBhvr>
                                      <p:rCtr x="-16367" y="6690"/>
                                    </p:animMotion>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109"/>
                                        </p:tgtEl>
                                        <p:attrNameLst>
                                          <p:attrName>style.visibility</p:attrName>
                                        </p:attrNameLst>
                                      </p:cBhvr>
                                      <p:to>
                                        <p:strVal val="visible"/>
                                      </p:to>
                                    </p:set>
                                    <p:animEffect transition="in" filter="wipe(up)">
                                      <p:cBhvr>
                                        <p:cTn id="49" dur="500"/>
                                        <p:tgtEl>
                                          <p:spTgt spid="109"/>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19"/>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124"/>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nodeType="afterEffect">
                                  <p:stCondLst>
                                    <p:cond delay="0"/>
                                  </p:stCondLst>
                                  <p:childTnLst>
                                    <p:set>
                                      <p:cBhvr>
                                        <p:cTn id="59" dur="1" fill="hold">
                                          <p:stCondLst>
                                            <p:cond delay="0"/>
                                          </p:stCondLst>
                                        </p:cTn>
                                        <p:tgtEl>
                                          <p:spTgt spid="143"/>
                                        </p:tgtEl>
                                        <p:attrNameLst>
                                          <p:attrName>style.visibility</p:attrName>
                                        </p:attrNameLst>
                                      </p:cBhvr>
                                      <p:to>
                                        <p:strVal val="visible"/>
                                      </p:to>
                                    </p:set>
                                  </p:childTnLst>
                                </p:cTn>
                              </p:par>
                              <p:par>
                                <p:cTn id="60" presetID="42" presetClass="path" presetSubtype="0" accel="50000" decel="50000" fill="hold" nodeType="withEffect">
                                  <p:stCondLst>
                                    <p:cond delay="0"/>
                                  </p:stCondLst>
                                  <p:childTnLst>
                                    <p:animMotion origin="layout" path="M -1.04167E-6 4.44444E-6 L -0.05989 0.10648 " pathEditMode="relative" rAng="0" ptsTypes="AA">
                                      <p:cBhvr>
                                        <p:cTn id="61" dur="1500" fill="hold"/>
                                        <p:tgtEl>
                                          <p:spTgt spid="143"/>
                                        </p:tgtEl>
                                        <p:attrNameLst>
                                          <p:attrName>ppt_x</p:attrName>
                                          <p:attrName>ppt_y</p:attrName>
                                        </p:attrNameLst>
                                      </p:cBhvr>
                                      <p:rCtr x="-2995" y="5324"/>
                                    </p:animMotion>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117"/>
                                        </p:tgtEl>
                                        <p:attrNameLst>
                                          <p:attrName>style.visibility</p:attrName>
                                        </p:attrNameLst>
                                      </p:cBhvr>
                                      <p:to>
                                        <p:strVal val="visible"/>
                                      </p:to>
                                    </p:set>
                                    <p:animEffect transition="in" filter="wipe(up)">
                                      <p:cBhvr>
                                        <p:cTn id="66" dur="500"/>
                                        <p:tgtEl>
                                          <p:spTgt spid="11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35"/>
                                        </p:tgtEl>
                                        <p:attrNameLst>
                                          <p:attrName>style.visibility</p:attrName>
                                        </p:attrNameLst>
                                      </p:cBhvr>
                                      <p:to>
                                        <p:strVal val="visible"/>
                                      </p:to>
                                    </p:set>
                                    <p:animEffect transition="in" filter="wipe(left)">
                                      <p:cBhvr>
                                        <p:cTn id="71" dur="500"/>
                                        <p:tgtEl>
                                          <p:spTgt spid="135"/>
                                        </p:tgtEl>
                                      </p:cBhvr>
                                    </p:animEffec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138"/>
                                        </p:tgtEl>
                                        <p:attrNameLst>
                                          <p:attrName>style.visibility</p:attrName>
                                        </p:attrNameLst>
                                      </p:cBhvr>
                                      <p:to>
                                        <p:strVal val="visible"/>
                                      </p:to>
                                    </p:set>
                                    <p:animEffect transition="in" filter="wipe(left)">
                                      <p:cBhvr>
                                        <p:cTn id="75" dur="500"/>
                                        <p:tgtEl>
                                          <p:spTgt spid="138"/>
                                        </p:tgtEl>
                                      </p:cBhvr>
                                    </p:animEffect>
                                  </p:childTnLst>
                                </p:cTn>
                              </p:par>
                            </p:childTnLst>
                          </p:cTn>
                        </p:par>
                        <p:par>
                          <p:cTn id="76" fill="hold">
                            <p:stCondLst>
                              <p:cond delay="1000"/>
                            </p:stCondLst>
                            <p:childTnLst>
                              <p:par>
                                <p:cTn id="77" presetID="1" presetClass="exit" presetSubtype="0" fill="hold" nodeType="afterEffect">
                                  <p:stCondLst>
                                    <p:cond delay="0"/>
                                  </p:stCondLst>
                                  <p:childTnLst>
                                    <p:set>
                                      <p:cBhvr>
                                        <p:cTn id="78" dur="1" fill="hold">
                                          <p:stCondLst>
                                            <p:cond delay="0"/>
                                          </p:stCondLst>
                                        </p:cTn>
                                        <p:tgtEl>
                                          <p:spTgt spid="135"/>
                                        </p:tgtEl>
                                        <p:attrNameLst>
                                          <p:attrName>style.visibility</p:attrName>
                                        </p:attrNameLst>
                                      </p:cBhvr>
                                      <p:to>
                                        <p:strVal val="hidden"/>
                                      </p:to>
                                    </p:set>
                                  </p:childTnLst>
                                </p:cTn>
                              </p:par>
                            </p:childTnLst>
                          </p:cTn>
                        </p:par>
                        <p:par>
                          <p:cTn id="79" fill="hold">
                            <p:stCondLst>
                              <p:cond delay="1000"/>
                            </p:stCondLst>
                            <p:childTnLst>
                              <p:par>
                                <p:cTn id="80" presetID="1" presetClass="entr" presetSubtype="0" fill="hold" nodeType="afterEffect">
                                  <p:stCondLst>
                                    <p:cond delay="0"/>
                                  </p:stCondLst>
                                  <p:childTnLst>
                                    <p:set>
                                      <p:cBhvr>
                                        <p:cTn id="81" dur="1" fill="hold">
                                          <p:stCondLst>
                                            <p:cond delay="0"/>
                                          </p:stCondLst>
                                        </p:cTn>
                                        <p:tgtEl>
                                          <p:spTgt spid="140"/>
                                        </p:tgtEl>
                                        <p:attrNameLst>
                                          <p:attrName>style.visibility</p:attrName>
                                        </p:attrNameLst>
                                      </p:cBhvr>
                                      <p:to>
                                        <p:strVal val="visible"/>
                                      </p:to>
                                    </p:set>
                                  </p:childTnLst>
                                </p:cTn>
                              </p:par>
                            </p:childTnLst>
                          </p:cTn>
                        </p:par>
                        <p:par>
                          <p:cTn id="82" fill="hold">
                            <p:stCondLst>
                              <p:cond delay="1000"/>
                            </p:stCondLst>
                            <p:childTnLst>
                              <p:par>
                                <p:cTn id="83" presetID="1" presetClass="entr" presetSubtype="0" fill="hold" nodeType="afterEffect">
                                  <p:stCondLst>
                                    <p:cond delay="0"/>
                                  </p:stCondLst>
                                  <p:childTnLst>
                                    <p:set>
                                      <p:cBhvr>
                                        <p:cTn id="84" dur="1" fill="hold">
                                          <p:stCondLst>
                                            <p:cond delay="0"/>
                                          </p:stCondLst>
                                        </p:cTn>
                                        <p:tgtEl>
                                          <p:spTgt spid="141"/>
                                        </p:tgtEl>
                                        <p:attrNameLst>
                                          <p:attrName>style.visibility</p:attrName>
                                        </p:attrNameLst>
                                      </p:cBhvr>
                                      <p:to>
                                        <p:strVal val="visible"/>
                                      </p:to>
                                    </p:set>
                                  </p:childTnLst>
                                </p:cTn>
                              </p:par>
                            </p:childTnLst>
                          </p:cTn>
                        </p:par>
                        <p:par>
                          <p:cTn id="85" fill="hold">
                            <p:stCondLst>
                              <p:cond delay="1000"/>
                            </p:stCondLst>
                            <p:childTnLst>
                              <p:par>
                                <p:cTn id="86" presetID="1" presetClass="entr" presetSubtype="0" fill="hold" nodeType="afterEffect">
                                  <p:stCondLst>
                                    <p:cond delay="0"/>
                                  </p:stCondLst>
                                  <p:childTnLst>
                                    <p:set>
                                      <p:cBhvr>
                                        <p:cTn id="87" dur="1" fill="hold">
                                          <p:stCondLst>
                                            <p:cond delay="0"/>
                                          </p:stCondLst>
                                        </p:cTn>
                                        <p:tgtEl>
                                          <p:spTgt spid="147"/>
                                        </p:tgtEl>
                                        <p:attrNameLst>
                                          <p:attrName>style.visibility</p:attrName>
                                        </p:attrNameLst>
                                      </p:cBhvr>
                                      <p:to>
                                        <p:strVal val="visible"/>
                                      </p:to>
                                    </p:set>
                                  </p:childTnLst>
                                </p:cTn>
                              </p:par>
                              <p:par>
                                <p:cTn id="88" presetID="42" presetClass="path" presetSubtype="0" accel="50000" decel="50000" fill="hold" nodeType="withEffect">
                                  <p:stCondLst>
                                    <p:cond delay="0"/>
                                  </p:stCondLst>
                                  <p:childTnLst>
                                    <p:animMotion origin="layout" path="M 8.33333E-7 -3.7037E-7 L 0.18229 -0.11975 " pathEditMode="relative" rAng="0" ptsTypes="AA">
                                      <p:cBhvr>
                                        <p:cTn id="89" dur="1500" fill="hold"/>
                                        <p:tgtEl>
                                          <p:spTgt spid="147"/>
                                        </p:tgtEl>
                                        <p:attrNameLst>
                                          <p:attrName>ppt_x</p:attrName>
                                          <p:attrName>ppt_y</p:attrName>
                                        </p:attrNameLst>
                                      </p:cBhvr>
                                      <p:rCtr x="9115" y="-5988"/>
                                    </p:animMotion>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148"/>
                                        </p:tgtEl>
                                        <p:attrNameLst>
                                          <p:attrName>style.visibility</p:attrName>
                                        </p:attrNameLst>
                                      </p:cBhvr>
                                      <p:to>
                                        <p:strVal val="visible"/>
                                      </p:to>
                                    </p:set>
                                    <p:animEffect transition="in" filter="wipe(left)">
                                      <p:cBhvr>
                                        <p:cTn id="94" dur="500"/>
                                        <p:tgtEl>
                                          <p:spTgt spid="148"/>
                                        </p:tgtEl>
                                      </p:cBhvr>
                                    </p:animEffect>
                                  </p:childTnLst>
                                </p:cTn>
                              </p:par>
                            </p:childTnLst>
                          </p:cTn>
                        </p:par>
                        <p:par>
                          <p:cTn id="95" fill="hold">
                            <p:stCondLst>
                              <p:cond delay="500"/>
                            </p:stCondLst>
                            <p:childTnLst>
                              <p:par>
                                <p:cTn id="96" presetID="22" presetClass="entr" presetSubtype="8" fill="hold" grpId="0" nodeType="afterEffect">
                                  <p:stCondLst>
                                    <p:cond delay="0"/>
                                  </p:stCondLst>
                                  <p:childTnLst>
                                    <p:set>
                                      <p:cBhvr>
                                        <p:cTn id="97" dur="1" fill="hold">
                                          <p:stCondLst>
                                            <p:cond delay="0"/>
                                          </p:stCondLst>
                                        </p:cTn>
                                        <p:tgtEl>
                                          <p:spTgt spid="151"/>
                                        </p:tgtEl>
                                        <p:attrNameLst>
                                          <p:attrName>style.visibility</p:attrName>
                                        </p:attrNameLst>
                                      </p:cBhvr>
                                      <p:to>
                                        <p:strVal val="visible"/>
                                      </p:to>
                                    </p:set>
                                    <p:animEffect transition="in" filter="wipe(left)">
                                      <p:cBhvr>
                                        <p:cTn id="98" dur="500"/>
                                        <p:tgtEl>
                                          <p:spTgt spid="151"/>
                                        </p:tgtEl>
                                      </p:cBhvr>
                                    </p:animEffect>
                                  </p:childTnLst>
                                </p:cTn>
                              </p:par>
                            </p:childTnLst>
                          </p:cTn>
                        </p:par>
                        <p:par>
                          <p:cTn id="99" fill="hold">
                            <p:stCondLst>
                              <p:cond delay="1000"/>
                            </p:stCondLst>
                            <p:childTnLst>
                              <p:par>
                                <p:cTn id="100" presetID="22" presetClass="entr" presetSubtype="1" fill="hold" nodeType="afterEffect">
                                  <p:stCondLst>
                                    <p:cond delay="0"/>
                                  </p:stCondLst>
                                  <p:childTnLst>
                                    <p:set>
                                      <p:cBhvr>
                                        <p:cTn id="101" dur="1" fill="hold">
                                          <p:stCondLst>
                                            <p:cond delay="0"/>
                                          </p:stCondLst>
                                        </p:cTn>
                                        <p:tgtEl>
                                          <p:spTgt spid="173"/>
                                        </p:tgtEl>
                                        <p:attrNameLst>
                                          <p:attrName>style.visibility</p:attrName>
                                        </p:attrNameLst>
                                      </p:cBhvr>
                                      <p:to>
                                        <p:strVal val="visible"/>
                                      </p:to>
                                    </p:set>
                                    <p:animEffect transition="in" filter="wipe(up)">
                                      <p:cBhvr>
                                        <p:cTn id="102" dur="500"/>
                                        <p:tgtEl>
                                          <p:spTgt spid="173"/>
                                        </p:tgtEl>
                                      </p:cBhvr>
                                    </p:animEffect>
                                  </p:childTnLst>
                                </p:cTn>
                              </p:par>
                              <p:par>
                                <p:cTn id="103" presetID="1" presetClass="exit" presetSubtype="0" fill="hold" nodeType="withEffect">
                                  <p:stCondLst>
                                    <p:cond delay="0"/>
                                  </p:stCondLst>
                                  <p:childTnLst>
                                    <p:set>
                                      <p:cBhvr>
                                        <p:cTn id="104" dur="1" fill="hold">
                                          <p:stCondLst>
                                            <p:cond delay="0"/>
                                          </p:stCondLst>
                                        </p:cTn>
                                        <p:tgtEl>
                                          <p:spTgt spid="148"/>
                                        </p:tgtEl>
                                        <p:attrNameLst>
                                          <p:attrName>style.visibility</p:attrName>
                                        </p:attrNameLst>
                                      </p:cBhvr>
                                      <p:to>
                                        <p:strVal val="hidden"/>
                                      </p:to>
                                    </p:set>
                                  </p:childTnLst>
                                </p:cTn>
                              </p:par>
                              <p:par>
                                <p:cTn id="105" presetID="1" presetClass="entr" presetSubtype="0" fill="hold" nodeType="withEffect">
                                  <p:stCondLst>
                                    <p:cond delay="0"/>
                                  </p:stCondLst>
                                  <p:childTnLst>
                                    <p:set>
                                      <p:cBhvr>
                                        <p:cTn id="106" dur="1" fill="hold">
                                          <p:stCondLst>
                                            <p:cond delay="0"/>
                                          </p:stCondLst>
                                        </p:cTn>
                                        <p:tgtEl>
                                          <p:spTgt spid="15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55"/>
                                        </p:tgtEl>
                                        <p:attrNameLst>
                                          <p:attrName>style.visibility</p:attrName>
                                        </p:attrNameLst>
                                      </p:cBhvr>
                                      <p:to>
                                        <p:strVal val="visible"/>
                                      </p:to>
                                    </p:set>
                                  </p:childTnLst>
                                </p:cTn>
                              </p:par>
                              <p:par>
                                <p:cTn id="109" presetID="42" presetClass="path" presetSubtype="0" accel="50000" decel="50000" fill="hold" nodeType="withEffect">
                                  <p:stCondLst>
                                    <p:cond delay="0"/>
                                  </p:stCondLst>
                                  <p:childTnLst>
                                    <p:animMotion origin="layout" path="M -0.00121 0.00185 L 0.18959 -0.10895 " pathEditMode="relative" rAng="0" ptsTypes="AA">
                                      <p:cBhvr>
                                        <p:cTn id="110" dur="1500" fill="hold"/>
                                        <p:tgtEl>
                                          <p:spTgt spid="155"/>
                                        </p:tgtEl>
                                        <p:attrNameLst>
                                          <p:attrName>ppt_x</p:attrName>
                                          <p:attrName>ppt_y</p:attrName>
                                        </p:attrNameLst>
                                      </p:cBhvr>
                                      <p:rCtr x="9531" y="-5556"/>
                                    </p:animMotion>
                                  </p:childTnLst>
                                </p:cTn>
                              </p:par>
                            </p:childTnLst>
                          </p:cTn>
                        </p:par>
                        <p:par>
                          <p:cTn id="111" fill="hold">
                            <p:stCondLst>
                              <p:cond delay="2500"/>
                            </p:stCondLst>
                            <p:childTnLst>
                              <p:par>
                                <p:cTn id="112" presetID="22" presetClass="entr" presetSubtype="8" fill="hold" nodeType="afterEffect">
                                  <p:stCondLst>
                                    <p:cond delay="0"/>
                                  </p:stCondLst>
                                  <p:childTnLst>
                                    <p:set>
                                      <p:cBhvr>
                                        <p:cTn id="113" dur="1" fill="hold">
                                          <p:stCondLst>
                                            <p:cond delay="0"/>
                                          </p:stCondLst>
                                        </p:cTn>
                                        <p:tgtEl>
                                          <p:spTgt spid="156"/>
                                        </p:tgtEl>
                                        <p:attrNameLst>
                                          <p:attrName>style.visibility</p:attrName>
                                        </p:attrNameLst>
                                      </p:cBhvr>
                                      <p:to>
                                        <p:strVal val="visible"/>
                                      </p:to>
                                    </p:set>
                                    <p:animEffect transition="in" filter="wipe(left)">
                                      <p:cBhvr>
                                        <p:cTn id="114" dur="500"/>
                                        <p:tgtEl>
                                          <p:spTgt spid="156"/>
                                        </p:tgtEl>
                                      </p:cBhvr>
                                    </p:animEffect>
                                  </p:childTnLst>
                                </p:cTn>
                              </p:par>
                            </p:childTnLst>
                          </p:cTn>
                        </p:par>
                        <p:par>
                          <p:cTn id="115" fill="hold">
                            <p:stCondLst>
                              <p:cond delay="3000"/>
                            </p:stCondLst>
                            <p:childTnLst>
                              <p:par>
                                <p:cTn id="116" presetID="22" presetClass="entr" presetSubtype="8" fill="hold" grpId="0" nodeType="afterEffect">
                                  <p:stCondLst>
                                    <p:cond delay="0"/>
                                  </p:stCondLst>
                                  <p:childTnLst>
                                    <p:set>
                                      <p:cBhvr>
                                        <p:cTn id="117" dur="1" fill="hold">
                                          <p:stCondLst>
                                            <p:cond delay="0"/>
                                          </p:stCondLst>
                                        </p:cTn>
                                        <p:tgtEl>
                                          <p:spTgt spid="157"/>
                                        </p:tgtEl>
                                        <p:attrNameLst>
                                          <p:attrName>style.visibility</p:attrName>
                                        </p:attrNameLst>
                                      </p:cBhvr>
                                      <p:to>
                                        <p:strVal val="visible"/>
                                      </p:to>
                                    </p:set>
                                    <p:animEffect transition="in" filter="wipe(left)">
                                      <p:cBhvr>
                                        <p:cTn id="118" dur="500"/>
                                        <p:tgtEl>
                                          <p:spTgt spid="157"/>
                                        </p:tgtEl>
                                      </p:cBhvr>
                                    </p:animEffect>
                                  </p:childTnLst>
                                </p:cTn>
                              </p:par>
                            </p:childTnLst>
                          </p:cTn>
                        </p:par>
                        <p:par>
                          <p:cTn id="119" fill="hold">
                            <p:stCondLst>
                              <p:cond delay="3500"/>
                            </p:stCondLst>
                            <p:childTnLst>
                              <p:par>
                                <p:cTn id="120" presetID="22" presetClass="entr" presetSubtype="1" fill="hold" nodeType="afterEffect">
                                  <p:stCondLst>
                                    <p:cond delay="0"/>
                                  </p:stCondLst>
                                  <p:childTnLst>
                                    <p:set>
                                      <p:cBhvr>
                                        <p:cTn id="121" dur="1" fill="hold">
                                          <p:stCondLst>
                                            <p:cond delay="0"/>
                                          </p:stCondLst>
                                        </p:cTn>
                                        <p:tgtEl>
                                          <p:spTgt spid="176"/>
                                        </p:tgtEl>
                                        <p:attrNameLst>
                                          <p:attrName>style.visibility</p:attrName>
                                        </p:attrNameLst>
                                      </p:cBhvr>
                                      <p:to>
                                        <p:strVal val="visible"/>
                                      </p:to>
                                    </p:set>
                                    <p:animEffect transition="in" filter="wipe(up)">
                                      <p:cBhvr>
                                        <p:cTn id="122" dur="500"/>
                                        <p:tgtEl>
                                          <p:spTgt spid="176"/>
                                        </p:tgtEl>
                                      </p:cBhvr>
                                    </p:animEffect>
                                  </p:childTnLst>
                                </p:cTn>
                              </p:par>
                              <p:par>
                                <p:cTn id="123" presetID="1" presetClass="exit" presetSubtype="0" fill="hold" nodeType="withEffect">
                                  <p:stCondLst>
                                    <p:cond delay="0"/>
                                  </p:stCondLst>
                                  <p:childTnLst>
                                    <p:set>
                                      <p:cBhvr>
                                        <p:cTn id="124" dur="1" fill="hold">
                                          <p:stCondLst>
                                            <p:cond delay="0"/>
                                          </p:stCondLst>
                                        </p:cTn>
                                        <p:tgtEl>
                                          <p:spTgt spid="156"/>
                                        </p:tgtEl>
                                        <p:attrNameLst>
                                          <p:attrName>style.visibility</p:attrName>
                                        </p:attrNameLst>
                                      </p:cBhvr>
                                      <p:to>
                                        <p:strVal val="hidden"/>
                                      </p:to>
                                    </p:set>
                                  </p:childTnLst>
                                </p:cTn>
                              </p:par>
                              <p:par>
                                <p:cTn id="125" presetID="1" presetClass="entr" presetSubtype="0" fill="hold" nodeType="withEffect">
                                  <p:stCondLst>
                                    <p:cond delay="0"/>
                                  </p:stCondLst>
                                  <p:childTnLst>
                                    <p:set>
                                      <p:cBhvr>
                                        <p:cTn id="126" dur="1" fill="hold">
                                          <p:stCondLst>
                                            <p:cond delay="0"/>
                                          </p:stCondLst>
                                        </p:cTn>
                                        <p:tgtEl>
                                          <p:spTgt spid="15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59"/>
                                        </p:tgtEl>
                                        <p:attrNameLst>
                                          <p:attrName>style.visibility</p:attrName>
                                        </p:attrNameLst>
                                      </p:cBhvr>
                                      <p:to>
                                        <p:strVal val="visible"/>
                                      </p:to>
                                    </p:set>
                                  </p:childTnLst>
                                </p:cTn>
                              </p:par>
                              <p:par>
                                <p:cTn id="129" presetID="42" presetClass="path" presetSubtype="0" accel="50000" decel="50000" fill="hold" nodeType="withEffect">
                                  <p:stCondLst>
                                    <p:cond delay="0"/>
                                  </p:stCondLst>
                                  <p:childTnLst>
                                    <p:animMotion origin="layout" path="M -0.00117 0.00185 L 0.18763 0.00532 " pathEditMode="relative" rAng="0" ptsTypes="AA">
                                      <p:cBhvr>
                                        <p:cTn id="130" dur="1500" fill="hold"/>
                                        <p:tgtEl>
                                          <p:spTgt spid="159"/>
                                        </p:tgtEl>
                                        <p:attrNameLst>
                                          <p:attrName>ppt_x</p:attrName>
                                          <p:attrName>ppt_y</p:attrName>
                                        </p:attrNameLst>
                                      </p:cBhvr>
                                      <p:rCtr x="9440" y="162"/>
                                    </p:animMotion>
                                  </p:childTnLst>
                                </p:cTn>
                              </p:par>
                            </p:childTnLst>
                          </p:cTn>
                        </p:par>
                        <p:par>
                          <p:cTn id="131" fill="hold">
                            <p:stCondLst>
                              <p:cond delay="5000"/>
                            </p:stCondLst>
                            <p:childTnLst>
                              <p:par>
                                <p:cTn id="132" presetID="22" presetClass="entr" presetSubtype="8" fill="hold" nodeType="afterEffect">
                                  <p:stCondLst>
                                    <p:cond delay="0"/>
                                  </p:stCondLst>
                                  <p:childTnLst>
                                    <p:set>
                                      <p:cBhvr>
                                        <p:cTn id="133" dur="1" fill="hold">
                                          <p:stCondLst>
                                            <p:cond delay="0"/>
                                          </p:stCondLst>
                                        </p:cTn>
                                        <p:tgtEl>
                                          <p:spTgt spid="164"/>
                                        </p:tgtEl>
                                        <p:attrNameLst>
                                          <p:attrName>style.visibility</p:attrName>
                                        </p:attrNameLst>
                                      </p:cBhvr>
                                      <p:to>
                                        <p:strVal val="visible"/>
                                      </p:to>
                                    </p:set>
                                    <p:animEffect transition="in" filter="wipe(left)">
                                      <p:cBhvr>
                                        <p:cTn id="134" dur="500"/>
                                        <p:tgtEl>
                                          <p:spTgt spid="164"/>
                                        </p:tgtEl>
                                      </p:cBhvr>
                                    </p:animEffect>
                                  </p:childTnLst>
                                </p:cTn>
                              </p:par>
                            </p:childTnLst>
                          </p:cTn>
                        </p:par>
                        <p:par>
                          <p:cTn id="135" fill="hold">
                            <p:stCondLst>
                              <p:cond delay="5500"/>
                            </p:stCondLst>
                            <p:childTnLst>
                              <p:par>
                                <p:cTn id="136" presetID="22" presetClass="entr" presetSubtype="8" fill="hold" grpId="0" nodeType="afterEffect">
                                  <p:stCondLst>
                                    <p:cond delay="0"/>
                                  </p:stCondLst>
                                  <p:childTnLst>
                                    <p:set>
                                      <p:cBhvr>
                                        <p:cTn id="137" dur="1" fill="hold">
                                          <p:stCondLst>
                                            <p:cond delay="0"/>
                                          </p:stCondLst>
                                        </p:cTn>
                                        <p:tgtEl>
                                          <p:spTgt spid="165"/>
                                        </p:tgtEl>
                                        <p:attrNameLst>
                                          <p:attrName>style.visibility</p:attrName>
                                        </p:attrNameLst>
                                      </p:cBhvr>
                                      <p:to>
                                        <p:strVal val="visible"/>
                                      </p:to>
                                    </p:set>
                                    <p:animEffect transition="in" filter="wipe(left)">
                                      <p:cBhvr>
                                        <p:cTn id="138" dur="500"/>
                                        <p:tgtEl>
                                          <p:spTgt spid="165"/>
                                        </p:tgtEl>
                                      </p:cBhvr>
                                    </p:animEffect>
                                  </p:childTnLst>
                                </p:cTn>
                              </p:par>
                            </p:childTnLst>
                          </p:cTn>
                        </p:par>
                        <p:par>
                          <p:cTn id="139" fill="hold">
                            <p:stCondLst>
                              <p:cond delay="6000"/>
                            </p:stCondLst>
                            <p:childTnLst>
                              <p:par>
                                <p:cTn id="140" presetID="22" presetClass="entr" presetSubtype="1" fill="hold" nodeType="afterEffect">
                                  <p:stCondLst>
                                    <p:cond delay="0"/>
                                  </p:stCondLst>
                                  <p:childTnLst>
                                    <p:set>
                                      <p:cBhvr>
                                        <p:cTn id="141" dur="1" fill="hold">
                                          <p:stCondLst>
                                            <p:cond delay="0"/>
                                          </p:stCondLst>
                                        </p:cTn>
                                        <p:tgtEl>
                                          <p:spTgt spid="179"/>
                                        </p:tgtEl>
                                        <p:attrNameLst>
                                          <p:attrName>style.visibility</p:attrName>
                                        </p:attrNameLst>
                                      </p:cBhvr>
                                      <p:to>
                                        <p:strVal val="visible"/>
                                      </p:to>
                                    </p:set>
                                    <p:animEffect transition="in" filter="wipe(up)">
                                      <p:cBhvr>
                                        <p:cTn id="142" dur="500"/>
                                        <p:tgtEl>
                                          <p:spTgt spid="179"/>
                                        </p:tgtEl>
                                      </p:cBhvr>
                                    </p:animEffect>
                                  </p:childTnLst>
                                </p:cTn>
                              </p:par>
                              <p:par>
                                <p:cTn id="143" presetID="1" presetClass="exit" presetSubtype="0" fill="hold" nodeType="withEffect">
                                  <p:stCondLst>
                                    <p:cond delay="0"/>
                                  </p:stCondLst>
                                  <p:childTnLst>
                                    <p:set>
                                      <p:cBhvr>
                                        <p:cTn id="144" dur="1" fill="hold">
                                          <p:stCondLst>
                                            <p:cond delay="0"/>
                                          </p:stCondLst>
                                        </p:cTn>
                                        <p:tgtEl>
                                          <p:spTgt spid="164"/>
                                        </p:tgtEl>
                                        <p:attrNameLst>
                                          <p:attrName>style.visibility</p:attrName>
                                        </p:attrNameLst>
                                      </p:cBhvr>
                                      <p:to>
                                        <p:strVal val="hidden"/>
                                      </p:to>
                                    </p:set>
                                  </p:childTnLst>
                                </p:cTn>
                              </p:par>
                              <p:par>
                                <p:cTn id="145" presetID="1" presetClass="entr" presetSubtype="0" fill="hold" nodeType="withEffect">
                                  <p:stCondLst>
                                    <p:cond delay="0"/>
                                  </p:stCondLst>
                                  <p:childTnLst>
                                    <p:set>
                                      <p:cBhvr>
                                        <p:cTn id="146" dur="1" fill="hold">
                                          <p:stCondLst>
                                            <p:cond delay="0"/>
                                          </p:stCondLst>
                                        </p:cTn>
                                        <p:tgtEl>
                                          <p:spTgt spid="166"/>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67"/>
                                        </p:tgtEl>
                                        <p:attrNameLst>
                                          <p:attrName>style.visibility</p:attrName>
                                        </p:attrNameLst>
                                      </p:cBhvr>
                                      <p:to>
                                        <p:strVal val="visible"/>
                                      </p:to>
                                    </p:set>
                                  </p:childTnLst>
                                </p:cTn>
                              </p:par>
                              <p:par>
                                <p:cTn id="149" presetID="42" presetClass="path" presetSubtype="0" accel="50000" decel="50000" fill="hold" nodeType="withEffect">
                                  <p:stCondLst>
                                    <p:cond delay="0"/>
                                  </p:stCondLst>
                                  <p:childTnLst>
                                    <p:animMotion origin="layout" path="M -0.00117 0.00185 L 0.18906 0.11134 " pathEditMode="relative" rAng="0" ptsTypes="AA">
                                      <p:cBhvr>
                                        <p:cTn id="150" dur="1500" fill="hold"/>
                                        <p:tgtEl>
                                          <p:spTgt spid="167"/>
                                        </p:tgtEl>
                                        <p:attrNameLst>
                                          <p:attrName>ppt_x</p:attrName>
                                          <p:attrName>ppt_y</p:attrName>
                                        </p:attrNameLst>
                                      </p:cBhvr>
                                      <p:rCtr x="9505" y="5463"/>
                                    </p:animMotion>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nodeType="clickEffect">
                                  <p:stCondLst>
                                    <p:cond delay="0"/>
                                  </p:stCondLst>
                                  <p:childTnLst>
                                    <p:set>
                                      <p:cBhvr>
                                        <p:cTn id="154" dur="1" fill="hold">
                                          <p:stCondLst>
                                            <p:cond delay="0"/>
                                          </p:stCondLst>
                                        </p:cTn>
                                        <p:tgtEl>
                                          <p:spTgt spid="196"/>
                                        </p:tgtEl>
                                        <p:attrNameLst>
                                          <p:attrName>style.visibility</p:attrName>
                                        </p:attrNameLst>
                                      </p:cBhvr>
                                      <p:to>
                                        <p:strVal val="visible"/>
                                      </p:to>
                                    </p:set>
                                    <p:animEffect transition="in" filter="wipe(left)">
                                      <p:cBhvr>
                                        <p:cTn id="155" dur="500"/>
                                        <p:tgtEl>
                                          <p:spTgt spid="196"/>
                                        </p:tgtEl>
                                      </p:cBhvr>
                                    </p:animEffect>
                                  </p:childTnLst>
                                </p:cTn>
                              </p:par>
                            </p:childTnLst>
                          </p:cTn>
                        </p:par>
                        <p:par>
                          <p:cTn id="156" fill="hold">
                            <p:stCondLst>
                              <p:cond delay="500"/>
                            </p:stCondLst>
                            <p:childTnLst>
                              <p:par>
                                <p:cTn id="157" presetID="22" presetClass="entr" presetSubtype="8" fill="hold" grpId="0" nodeType="afterEffect">
                                  <p:stCondLst>
                                    <p:cond delay="0"/>
                                  </p:stCondLst>
                                  <p:childTnLst>
                                    <p:set>
                                      <p:cBhvr>
                                        <p:cTn id="158" dur="1" fill="hold">
                                          <p:stCondLst>
                                            <p:cond delay="0"/>
                                          </p:stCondLst>
                                        </p:cTn>
                                        <p:tgtEl>
                                          <p:spTgt spid="182"/>
                                        </p:tgtEl>
                                        <p:attrNameLst>
                                          <p:attrName>style.visibility</p:attrName>
                                        </p:attrNameLst>
                                      </p:cBhvr>
                                      <p:to>
                                        <p:strVal val="visible"/>
                                      </p:to>
                                    </p:set>
                                    <p:animEffect transition="in" filter="wipe(left)">
                                      <p:cBhvr>
                                        <p:cTn id="159" dur="500"/>
                                        <p:tgtEl>
                                          <p:spTgt spid="182"/>
                                        </p:tgtEl>
                                      </p:cBhvr>
                                    </p:animEffect>
                                  </p:childTnLst>
                                </p:cTn>
                              </p:par>
                            </p:childTnLst>
                          </p:cTn>
                        </p:par>
                        <p:par>
                          <p:cTn id="160" fill="hold">
                            <p:stCondLst>
                              <p:cond delay="1000"/>
                            </p:stCondLst>
                            <p:childTnLst>
                              <p:par>
                                <p:cTn id="161" presetID="1" presetClass="exit" presetSubtype="0" fill="hold" nodeType="afterEffect">
                                  <p:stCondLst>
                                    <p:cond delay="0"/>
                                  </p:stCondLst>
                                  <p:childTnLst>
                                    <p:set>
                                      <p:cBhvr>
                                        <p:cTn id="162" dur="1" fill="hold">
                                          <p:stCondLst>
                                            <p:cond delay="0"/>
                                          </p:stCondLst>
                                        </p:cTn>
                                        <p:tgtEl>
                                          <p:spTgt spid="196"/>
                                        </p:tgtEl>
                                        <p:attrNameLst>
                                          <p:attrName>style.visibility</p:attrName>
                                        </p:attrNameLst>
                                      </p:cBhvr>
                                      <p:to>
                                        <p:strVal val="hidden"/>
                                      </p:to>
                                    </p:set>
                                  </p:childTnLst>
                                </p:cTn>
                              </p:par>
                              <p:par>
                                <p:cTn id="163" presetID="1" presetClass="entr" presetSubtype="0" fill="hold" nodeType="withEffect">
                                  <p:stCondLst>
                                    <p:cond delay="0"/>
                                  </p:stCondLst>
                                  <p:childTnLst>
                                    <p:set>
                                      <p:cBhvr>
                                        <p:cTn id="164" dur="1" fill="hold">
                                          <p:stCondLst>
                                            <p:cond delay="0"/>
                                          </p:stCondLst>
                                        </p:cTn>
                                        <p:tgtEl>
                                          <p:spTgt spid="227"/>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199"/>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183"/>
                                        </p:tgtEl>
                                        <p:attrNameLst>
                                          <p:attrName>style.visibility</p:attrName>
                                        </p:attrNameLst>
                                      </p:cBhvr>
                                      <p:to>
                                        <p:strVal val="visible"/>
                                      </p:to>
                                    </p:set>
                                  </p:childTnLst>
                                </p:cTn>
                              </p:par>
                            </p:childTnLst>
                          </p:cTn>
                        </p:par>
                        <p:par>
                          <p:cTn id="169" fill="hold">
                            <p:stCondLst>
                              <p:cond delay="1000"/>
                            </p:stCondLst>
                            <p:childTnLst>
                              <p:par>
                                <p:cTn id="170" presetID="22" presetClass="entr" presetSubtype="8" fill="hold" nodeType="afterEffect">
                                  <p:stCondLst>
                                    <p:cond delay="0"/>
                                  </p:stCondLst>
                                  <p:childTnLst>
                                    <p:set>
                                      <p:cBhvr>
                                        <p:cTn id="171" dur="1" fill="hold">
                                          <p:stCondLst>
                                            <p:cond delay="0"/>
                                          </p:stCondLst>
                                        </p:cTn>
                                        <p:tgtEl>
                                          <p:spTgt spid="200"/>
                                        </p:tgtEl>
                                        <p:attrNameLst>
                                          <p:attrName>style.visibility</p:attrName>
                                        </p:attrNameLst>
                                      </p:cBhvr>
                                      <p:to>
                                        <p:strVal val="visible"/>
                                      </p:to>
                                    </p:set>
                                    <p:animEffect transition="in" filter="wipe(left)">
                                      <p:cBhvr>
                                        <p:cTn id="172" dur="500"/>
                                        <p:tgtEl>
                                          <p:spTgt spid="200"/>
                                        </p:tgtEl>
                                      </p:cBhvr>
                                    </p:animEffect>
                                  </p:childTnLst>
                                </p:cTn>
                              </p:par>
                            </p:childTnLst>
                          </p:cTn>
                        </p:par>
                        <p:par>
                          <p:cTn id="173" fill="hold">
                            <p:stCondLst>
                              <p:cond delay="1500"/>
                            </p:stCondLst>
                            <p:childTnLst>
                              <p:par>
                                <p:cTn id="174" presetID="1" presetClass="entr" presetSubtype="0" fill="hold" grpId="0" nodeType="afterEffect">
                                  <p:stCondLst>
                                    <p:cond delay="0"/>
                                  </p:stCondLst>
                                  <p:childTnLst>
                                    <p:set>
                                      <p:cBhvr>
                                        <p:cTn id="175" dur="1" fill="hold">
                                          <p:stCondLst>
                                            <p:cond delay="0"/>
                                          </p:stCondLst>
                                        </p:cTn>
                                        <p:tgtEl>
                                          <p:spTgt spid="184"/>
                                        </p:tgtEl>
                                        <p:attrNameLst>
                                          <p:attrName>style.visibility</p:attrName>
                                        </p:attrNameLst>
                                      </p:cBhvr>
                                      <p:to>
                                        <p:strVal val="visible"/>
                                      </p:to>
                                    </p:set>
                                  </p:childTnLst>
                                </p:cTn>
                              </p:par>
                              <p:par>
                                <p:cTn id="176" presetID="1" presetClass="exit" presetSubtype="0" fill="hold" nodeType="withEffect">
                                  <p:stCondLst>
                                    <p:cond delay="0"/>
                                  </p:stCondLst>
                                  <p:childTnLst>
                                    <p:set>
                                      <p:cBhvr>
                                        <p:cTn id="177" dur="1" fill="hold">
                                          <p:stCondLst>
                                            <p:cond delay="0"/>
                                          </p:stCondLst>
                                        </p:cTn>
                                        <p:tgtEl>
                                          <p:spTgt spid="200"/>
                                        </p:tgtEl>
                                        <p:attrNameLst>
                                          <p:attrName>style.visibility</p:attrName>
                                        </p:attrNameLst>
                                      </p:cBhvr>
                                      <p:to>
                                        <p:strVal val="hidden"/>
                                      </p:to>
                                    </p:set>
                                  </p:childTnLst>
                                </p:cTn>
                              </p:par>
                              <p:par>
                                <p:cTn id="178" presetID="1" presetClass="entr" presetSubtype="0" fill="hold" nodeType="withEffect">
                                  <p:stCondLst>
                                    <p:cond delay="0"/>
                                  </p:stCondLst>
                                  <p:childTnLst>
                                    <p:set>
                                      <p:cBhvr>
                                        <p:cTn id="179" dur="1" fill="hold">
                                          <p:stCondLst>
                                            <p:cond delay="0"/>
                                          </p:stCondLst>
                                        </p:cTn>
                                        <p:tgtEl>
                                          <p:spTgt spid="190"/>
                                        </p:tgtEl>
                                        <p:attrNameLst>
                                          <p:attrName>style.visibility</p:attrName>
                                        </p:attrNameLst>
                                      </p:cBhvr>
                                      <p:to>
                                        <p:strVal val="visible"/>
                                      </p:to>
                                    </p:set>
                                  </p:childTnLst>
                                </p:cTn>
                              </p:par>
                              <p:par>
                                <p:cTn id="180" presetID="1" presetClass="entr" presetSubtype="0" fill="hold" nodeType="withEffect">
                                  <p:stCondLst>
                                    <p:cond delay="0"/>
                                  </p:stCondLst>
                                  <p:childTnLst>
                                    <p:set>
                                      <p:cBhvr>
                                        <p:cTn id="181" dur="1" fill="hold">
                                          <p:stCondLst>
                                            <p:cond delay="0"/>
                                          </p:stCondLst>
                                        </p:cTn>
                                        <p:tgtEl>
                                          <p:spTgt spid="185"/>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186"/>
                                        </p:tgtEl>
                                        <p:attrNameLst>
                                          <p:attrName>style.visibility</p:attrName>
                                        </p:attrNameLst>
                                      </p:cBhvr>
                                      <p:to>
                                        <p:strVal val="visible"/>
                                      </p:to>
                                    </p:set>
                                  </p:childTnLst>
                                </p:cTn>
                              </p:par>
                              <p:par>
                                <p:cTn id="184" presetID="1" presetClass="entr" presetSubtype="0" fill="hold" nodeType="withEffect">
                                  <p:stCondLst>
                                    <p:cond delay="0"/>
                                  </p:stCondLst>
                                  <p:childTnLst>
                                    <p:set>
                                      <p:cBhvr>
                                        <p:cTn id="185" dur="1" fill="hold">
                                          <p:stCondLst>
                                            <p:cond delay="0"/>
                                          </p:stCondLst>
                                        </p:cTn>
                                        <p:tgtEl>
                                          <p:spTgt spid="191"/>
                                        </p:tgtEl>
                                        <p:attrNameLst>
                                          <p:attrName>style.visibility</p:attrName>
                                        </p:attrNameLst>
                                      </p:cBhvr>
                                      <p:to>
                                        <p:strVal val="visible"/>
                                      </p:to>
                                    </p:set>
                                  </p:childTnLst>
                                </p:cTn>
                              </p:par>
                              <p:par>
                                <p:cTn id="186" presetID="1" presetClass="entr" presetSubtype="0" fill="hold" nodeType="withEffect">
                                  <p:stCondLst>
                                    <p:cond delay="0"/>
                                  </p:stCondLst>
                                  <p:childTnLst>
                                    <p:set>
                                      <p:cBhvr>
                                        <p:cTn id="187" dur="1" fill="hold">
                                          <p:stCondLst>
                                            <p:cond delay="0"/>
                                          </p:stCondLst>
                                        </p:cTn>
                                        <p:tgtEl>
                                          <p:spTgt spid="187"/>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188"/>
                                        </p:tgtEl>
                                        <p:attrNameLst>
                                          <p:attrName>style.visibility</p:attrName>
                                        </p:attrNameLst>
                                      </p:cBhvr>
                                      <p:to>
                                        <p:strVal val="visible"/>
                                      </p:to>
                                    </p:set>
                                  </p:childTnLst>
                                </p:cTn>
                              </p:par>
                              <p:par>
                                <p:cTn id="190" presetID="1" presetClass="entr" presetSubtype="0" fill="hold" nodeType="withEffect">
                                  <p:stCondLst>
                                    <p:cond delay="0"/>
                                  </p:stCondLst>
                                  <p:childTnLst>
                                    <p:set>
                                      <p:cBhvr>
                                        <p:cTn id="191" dur="1" fill="hold">
                                          <p:stCondLst>
                                            <p:cond delay="0"/>
                                          </p:stCondLst>
                                        </p:cTn>
                                        <p:tgtEl>
                                          <p:spTgt spid="192"/>
                                        </p:tgtEl>
                                        <p:attrNameLst>
                                          <p:attrName>style.visibility</p:attrName>
                                        </p:attrNameLst>
                                      </p:cBhvr>
                                      <p:to>
                                        <p:strVal val="visible"/>
                                      </p:to>
                                    </p:set>
                                  </p:childTnLst>
                                </p:cTn>
                              </p:par>
                              <p:par>
                                <p:cTn id="192" presetID="1" presetClass="entr" presetSubtype="0" fill="hold" nodeType="withEffect">
                                  <p:stCondLst>
                                    <p:cond delay="0"/>
                                  </p:stCondLst>
                                  <p:childTnLst>
                                    <p:set>
                                      <p:cBhvr>
                                        <p:cTn id="193" dur="1" fill="hold">
                                          <p:stCondLst>
                                            <p:cond delay="0"/>
                                          </p:stCondLst>
                                        </p:cTn>
                                        <p:tgtEl>
                                          <p:spTgt spid="189"/>
                                        </p:tgtEl>
                                        <p:attrNameLst>
                                          <p:attrName>style.visibility</p:attrName>
                                        </p:attrNameLst>
                                      </p:cBhvr>
                                      <p:to>
                                        <p:strVal val="visible"/>
                                      </p:to>
                                    </p:set>
                                  </p:childTnLst>
                                </p:cTn>
                              </p:par>
                              <p:par>
                                <p:cTn id="194" presetID="1" presetClass="entr" presetSubtype="0" fill="hold" nodeType="withEffect">
                                  <p:stCondLst>
                                    <p:cond delay="0"/>
                                  </p:stCondLst>
                                  <p:childTnLst>
                                    <p:set>
                                      <p:cBhvr>
                                        <p:cTn id="195" dur="1" fill="hold">
                                          <p:stCondLst>
                                            <p:cond delay="0"/>
                                          </p:stCondLst>
                                        </p:cTn>
                                        <p:tgtEl>
                                          <p:spTgt spid="193"/>
                                        </p:tgtEl>
                                        <p:attrNameLst>
                                          <p:attrName>style.visibility</p:attrName>
                                        </p:attrNameLst>
                                      </p:cBhvr>
                                      <p:to>
                                        <p:strVal val="visible"/>
                                      </p:to>
                                    </p:set>
                                  </p:childTnLst>
                                </p:cTn>
                              </p:par>
                              <p:par>
                                <p:cTn id="196" presetID="1" presetClass="entr" presetSubtype="0" fill="hold" nodeType="withEffect">
                                  <p:stCondLst>
                                    <p:cond delay="0"/>
                                  </p:stCondLst>
                                  <p:childTnLst>
                                    <p:set>
                                      <p:cBhvr>
                                        <p:cTn id="197" dur="1" fill="hold">
                                          <p:stCondLst>
                                            <p:cond delay="0"/>
                                          </p:stCondLst>
                                        </p:cTn>
                                        <p:tgtEl>
                                          <p:spTgt spid="194"/>
                                        </p:tgtEl>
                                        <p:attrNameLst>
                                          <p:attrName>style.visibility</p:attrName>
                                        </p:attrNameLst>
                                      </p:cBhvr>
                                      <p:to>
                                        <p:strVal val="visible"/>
                                      </p:to>
                                    </p:set>
                                  </p:childTnLst>
                                </p:cTn>
                              </p:par>
                              <p:par>
                                <p:cTn id="198" presetID="1" presetClass="entr" presetSubtype="0" fill="hold" nodeType="withEffect">
                                  <p:stCondLst>
                                    <p:cond delay="0"/>
                                  </p:stCondLst>
                                  <p:childTnLst>
                                    <p:set>
                                      <p:cBhvr>
                                        <p:cTn id="199" dur="1" fill="hold">
                                          <p:stCondLst>
                                            <p:cond delay="0"/>
                                          </p:stCondLst>
                                        </p:cTn>
                                        <p:tgtEl>
                                          <p:spTgt spid="195"/>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22" presetClass="entr" presetSubtype="8" fill="hold" nodeType="clickEffect">
                                  <p:stCondLst>
                                    <p:cond delay="0"/>
                                  </p:stCondLst>
                                  <p:childTnLst>
                                    <p:set>
                                      <p:cBhvr>
                                        <p:cTn id="203" dur="1" fill="hold">
                                          <p:stCondLst>
                                            <p:cond delay="0"/>
                                          </p:stCondLst>
                                        </p:cTn>
                                        <p:tgtEl>
                                          <p:spTgt spid="214"/>
                                        </p:tgtEl>
                                        <p:attrNameLst>
                                          <p:attrName>style.visibility</p:attrName>
                                        </p:attrNameLst>
                                      </p:cBhvr>
                                      <p:to>
                                        <p:strVal val="visible"/>
                                      </p:to>
                                    </p:set>
                                    <p:animEffect transition="in" filter="wipe(left)">
                                      <p:cBhvr>
                                        <p:cTn id="204" dur="500"/>
                                        <p:tgtEl>
                                          <p:spTgt spid="214"/>
                                        </p:tgtEl>
                                      </p:cBhvr>
                                    </p:animEffect>
                                  </p:childTnLst>
                                </p:cTn>
                              </p:par>
                            </p:childTnLst>
                          </p:cTn>
                        </p:par>
                        <p:par>
                          <p:cTn id="205" fill="hold">
                            <p:stCondLst>
                              <p:cond delay="500"/>
                            </p:stCondLst>
                            <p:childTnLst>
                              <p:par>
                                <p:cTn id="206" presetID="22" presetClass="entr" presetSubtype="8" fill="hold" grpId="0" nodeType="afterEffect">
                                  <p:stCondLst>
                                    <p:cond delay="0"/>
                                  </p:stCondLst>
                                  <p:childTnLst>
                                    <p:set>
                                      <p:cBhvr>
                                        <p:cTn id="207" dur="1" fill="hold">
                                          <p:stCondLst>
                                            <p:cond delay="0"/>
                                          </p:stCondLst>
                                        </p:cTn>
                                        <p:tgtEl>
                                          <p:spTgt spid="203"/>
                                        </p:tgtEl>
                                        <p:attrNameLst>
                                          <p:attrName>style.visibility</p:attrName>
                                        </p:attrNameLst>
                                      </p:cBhvr>
                                      <p:to>
                                        <p:strVal val="visible"/>
                                      </p:to>
                                    </p:set>
                                    <p:animEffect transition="in" filter="wipe(left)">
                                      <p:cBhvr>
                                        <p:cTn id="208" dur="500"/>
                                        <p:tgtEl>
                                          <p:spTgt spid="203"/>
                                        </p:tgtEl>
                                      </p:cBhvr>
                                    </p:animEffect>
                                  </p:childTnLst>
                                </p:cTn>
                              </p:par>
                            </p:childTnLst>
                          </p:cTn>
                        </p:par>
                        <p:par>
                          <p:cTn id="209" fill="hold">
                            <p:stCondLst>
                              <p:cond delay="1000"/>
                            </p:stCondLst>
                            <p:childTnLst>
                              <p:par>
                                <p:cTn id="210" presetID="1" presetClass="entr" presetSubtype="0" fill="hold" nodeType="afterEffect">
                                  <p:stCondLst>
                                    <p:cond delay="0"/>
                                  </p:stCondLst>
                                  <p:childTnLst>
                                    <p:set>
                                      <p:cBhvr>
                                        <p:cTn id="211" dur="1" fill="hold">
                                          <p:stCondLst>
                                            <p:cond delay="0"/>
                                          </p:stCondLst>
                                        </p:cTn>
                                        <p:tgtEl>
                                          <p:spTgt spid="220"/>
                                        </p:tgtEl>
                                        <p:attrNameLst>
                                          <p:attrName>style.visibility</p:attrName>
                                        </p:attrNameLst>
                                      </p:cBhvr>
                                      <p:to>
                                        <p:strVal val="visible"/>
                                      </p:to>
                                    </p:set>
                                  </p:childTnLst>
                                </p:cTn>
                              </p:par>
                            </p:childTnLst>
                          </p:cTn>
                        </p:par>
                        <p:par>
                          <p:cTn id="212" fill="hold">
                            <p:stCondLst>
                              <p:cond delay="1000"/>
                            </p:stCondLst>
                            <p:childTnLst>
                              <p:par>
                                <p:cTn id="213" presetID="1" presetClass="exit" presetSubtype="0" fill="hold" nodeType="afterEffect">
                                  <p:stCondLst>
                                    <p:cond delay="0"/>
                                  </p:stCondLst>
                                  <p:childTnLst>
                                    <p:set>
                                      <p:cBhvr>
                                        <p:cTn id="214" dur="1" fill="hold">
                                          <p:stCondLst>
                                            <p:cond delay="0"/>
                                          </p:stCondLst>
                                        </p:cTn>
                                        <p:tgtEl>
                                          <p:spTgt spid="214"/>
                                        </p:tgtEl>
                                        <p:attrNameLst>
                                          <p:attrName>style.visibility</p:attrName>
                                        </p:attrNameLst>
                                      </p:cBhvr>
                                      <p:to>
                                        <p:strVal val="hidden"/>
                                      </p:to>
                                    </p:set>
                                  </p:childTnLst>
                                </p:cTn>
                              </p:par>
                              <p:par>
                                <p:cTn id="215" presetID="1" presetClass="entr" presetSubtype="0" fill="hold" nodeType="withEffect">
                                  <p:stCondLst>
                                    <p:cond delay="0"/>
                                  </p:stCondLst>
                                  <p:childTnLst>
                                    <p:set>
                                      <p:cBhvr>
                                        <p:cTn id="216" dur="1" fill="hold">
                                          <p:stCondLst>
                                            <p:cond delay="0"/>
                                          </p:stCondLst>
                                        </p:cTn>
                                        <p:tgtEl>
                                          <p:spTgt spid="222"/>
                                        </p:tgtEl>
                                        <p:attrNameLst>
                                          <p:attrName>style.visibility</p:attrName>
                                        </p:attrNameLst>
                                      </p:cBhvr>
                                      <p:to>
                                        <p:strVal val="visible"/>
                                      </p:to>
                                    </p:set>
                                  </p:childTnLst>
                                </p:cTn>
                              </p:par>
                              <p:par>
                                <p:cTn id="217" presetID="42" presetClass="path" presetSubtype="0" accel="50000" decel="50000" fill="hold" nodeType="withEffect">
                                  <p:stCondLst>
                                    <p:cond delay="0"/>
                                  </p:stCondLst>
                                  <p:childTnLst>
                                    <p:animMotion origin="layout" path="M 3.61111E-6 -1.7284E-6 L 0.14635 0.32192 " pathEditMode="relative" rAng="0" ptsTypes="AA">
                                      <p:cBhvr>
                                        <p:cTn id="218" dur="2000" fill="hold"/>
                                        <p:tgtEl>
                                          <p:spTgt spid="222"/>
                                        </p:tgtEl>
                                        <p:attrNameLst>
                                          <p:attrName>ppt_x</p:attrName>
                                          <p:attrName>ppt_y</p:attrName>
                                        </p:attrNameLst>
                                      </p:cBhvr>
                                      <p:rCtr x="7309" y="16080"/>
                                    </p:animMotion>
                                  </p:childTnLst>
                                </p:cTn>
                              </p:par>
                            </p:childTnLst>
                          </p:cTn>
                        </p:par>
                        <p:par>
                          <p:cTn id="219" fill="hold">
                            <p:stCondLst>
                              <p:cond delay="3000"/>
                            </p:stCondLst>
                            <p:childTnLst>
                              <p:par>
                                <p:cTn id="220" presetID="22" presetClass="entr" presetSubtype="1" fill="hold" nodeType="afterEffect">
                                  <p:stCondLst>
                                    <p:cond delay="0"/>
                                  </p:stCondLst>
                                  <p:childTnLst>
                                    <p:set>
                                      <p:cBhvr>
                                        <p:cTn id="221" dur="1" fill="hold">
                                          <p:stCondLst>
                                            <p:cond delay="0"/>
                                          </p:stCondLst>
                                        </p:cTn>
                                        <p:tgtEl>
                                          <p:spTgt spid="93"/>
                                        </p:tgtEl>
                                        <p:attrNameLst>
                                          <p:attrName>style.visibility</p:attrName>
                                        </p:attrNameLst>
                                      </p:cBhvr>
                                      <p:to>
                                        <p:strVal val="visible"/>
                                      </p:to>
                                    </p:set>
                                    <p:animEffect transition="in" filter="wipe(up)">
                                      <p:cBhvr>
                                        <p:cTn id="222" dur="500"/>
                                        <p:tgtEl>
                                          <p:spTgt spid="93"/>
                                        </p:tgtEl>
                                      </p:cBhvr>
                                    </p:animEffect>
                                  </p:childTnLst>
                                </p:cTn>
                              </p:par>
                            </p:childTnLst>
                          </p:cTn>
                        </p:par>
                        <p:par>
                          <p:cTn id="223" fill="hold">
                            <p:stCondLst>
                              <p:cond delay="3500"/>
                            </p:stCondLst>
                            <p:childTnLst>
                              <p:par>
                                <p:cTn id="224" presetID="22" presetClass="entr" presetSubtype="1" fill="hold" nodeType="afterEffect">
                                  <p:stCondLst>
                                    <p:cond delay="0"/>
                                  </p:stCondLst>
                                  <p:childTnLst>
                                    <p:set>
                                      <p:cBhvr>
                                        <p:cTn id="225" dur="1" fill="hold">
                                          <p:stCondLst>
                                            <p:cond delay="0"/>
                                          </p:stCondLst>
                                        </p:cTn>
                                        <p:tgtEl>
                                          <p:spTgt spid="5"/>
                                        </p:tgtEl>
                                        <p:attrNameLst>
                                          <p:attrName>style.visibility</p:attrName>
                                        </p:attrNameLst>
                                      </p:cBhvr>
                                      <p:to>
                                        <p:strVal val="visible"/>
                                      </p:to>
                                    </p:set>
                                    <p:animEffect transition="in" filter="wipe(up)">
                                      <p:cBhvr>
                                        <p:cTn id="226" dur="500"/>
                                        <p:tgtEl>
                                          <p:spTgt spid="5"/>
                                        </p:tgtEl>
                                      </p:cBhvr>
                                    </p:animEffect>
                                  </p:childTnLst>
                                </p:cTn>
                              </p:par>
                            </p:childTnLst>
                          </p:cTn>
                        </p:par>
                      </p:childTnLst>
                    </p:cTn>
                  </p:par>
                  <p:par>
                    <p:cTn id="227" fill="hold">
                      <p:stCondLst>
                        <p:cond delay="indefinite"/>
                      </p:stCondLst>
                      <p:childTnLst>
                        <p:par>
                          <p:cTn id="228" fill="hold">
                            <p:stCondLst>
                              <p:cond delay="0"/>
                            </p:stCondLst>
                            <p:childTnLst>
                              <p:par>
                                <p:cTn id="229" presetID="22" presetClass="entr" presetSubtype="8" fill="hold" nodeType="clickEffect">
                                  <p:stCondLst>
                                    <p:cond delay="0"/>
                                  </p:stCondLst>
                                  <p:childTnLst>
                                    <p:set>
                                      <p:cBhvr>
                                        <p:cTn id="230" dur="1" fill="hold">
                                          <p:stCondLst>
                                            <p:cond delay="0"/>
                                          </p:stCondLst>
                                        </p:cTn>
                                        <p:tgtEl>
                                          <p:spTgt spid="217"/>
                                        </p:tgtEl>
                                        <p:attrNameLst>
                                          <p:attrName>style.visibility</p:attrName>
                                        </p:attrNameLst>
                                      </p:cBhvr>
                                      <p:to>
                                        <p:strVal val="visible"/>
                                      </p:to>
                                    </p:set>
                                    <p:animEffect transition="in" filter="wipe(left)">
                                      <p:cBhvr>
                                        <p:cTn id="231" dur="500"/>
                                        <p:tgtEl>
                                          <p:spTgt spid="217"/>
                                        </p:tgtEl>
                                      </p:cBhvr>
                                    </p:animEffect>
                                  </p:childTnLst>
                                </p:cTn>
                              </p:par>
                            </p:childTnLst>
                          </p:cTn>
                        </p:par>
                        <p:par>
                          <p:cTn id="232" fill="hold">
                            <p:stCondLst>
                              <p:cond delay="500"/>
                            </p:stCondLst>
                            <p:childTnLst>
                              <p:par>
                                <p:cTn id="233" presetID="22" presetClass="entr" presetSubtype="8" fill="hold" grpId="0" nodeType="afterEffect">
                                  <p:stCondLst>
                                    <p:cond delay="0"/>
                                  </p:stCondLst>
                                  <p:childTnLst>
                                    <p:set>
                                      <p:cBhvr>
                                        <p:cTn id="234" dur="1" fill="hold">
                                          <p:stCondLst>
                                            <p:cond delay="0"/>
                                          </p:stCondLst>
                                        </p:cTn>
                                        <p:tgtEl>
                                          <p:spTgt spid="204"/>
                                        </p:tgtEl>
                                        <p:attrNameLst>
                                          <p:attrName>style.visibility</p:attrName>
                                        </p:attrNameLst>
                                      </p:cBhvr>
                                      <p:to>
                                        <p:strVal val="visible"/>
                                      </p:to>
                                    </p:set>
                                    <p:animEffect transition="in" filter="wipe(left)">
                                      <p:cBhvr>
                                        <p:cTn id="235" dur="500"/>
                                        <p:tgtEl>
                                          <p:spTgt spid="204"/>
                                        </p:tgtEl>
                                      </p:cBhvr>
                                    </p:animEffect>
                                  </p:childTnLst>
                                </p:cTn>
                              </p:par>
                            </p:childTnLst>
                          </p:cTn>
                        </p:par>
                        <p:par>
                          <p:cTn id="236" fill="hold">
                            <p:stCondLst>
                              <p:cond delay="1000"/>
                            </p:stCondLst>
                            <p:childTnLst>
                              <p:par>
                                <p:cTn id="237" presetID="1" presetClass="entr" presetSubtype="0" fill="hold" nodeType="afterEffect">
                                  <p:stCondLst>
                                    <p:cond delay="0"/>
                                  </p:stCondLst>
                                  <p:childTnLst>
                                    <p:set>
                                      <p:cBhvr>
                                        <p:cTn id="238" dur="1" fill="hold">
                                          <p:stCondLst>
                                            <p:cond delay="0"/>
                                          </p:stCondLst>
                                        </p:cTn>
                                        <p:tgtEl>
                                          <p:spTgt spid="221"/>
                                        </p:tgtEl>
                                        <p:attrNameLst>
                                          <p:attrName>style.visibility</p:attrName>
                                        </p:attrNameLst>
                                      </p:cBhvr>
                                      <p:to>
                                        <p:strVal val="visible"/>
                                      </p:to>
                                    </p:set>
                                  </p:childTnLst>
                                </p:cTn>
                              </p:par>
                            </p:childTnLst>
                          </p:cTn>
                        </p:par>
                        <p:par>
                          <p:cTn id="239" fill="hold">
                            <p:stCondLst>
                              <p:cond delay="1000"/>
                            </p:stCondLst>
                            <p:childTnLst>
                              <p:par>
                                <p:cTn id="240" presetID="1" presetClass="exit" presetSubtype="0" fill="hold" nodeType="afterEffect">
                                  <p:stCondLst>
                                    <p:cond delay="0"/>
                                  </p:stCondLst>
                                  <p:childTnLst>
                                    <p:set>
                                      <p:cBhvr>
                                        <p:cTn id="241" dur="1" fill="hold">
                                          <p:stCondLst>
                                            <p:cond delay="0"/>
                                          </p:stCondLst>
                                        </p:cTn>
                                        <p:tgtEl>
                                          <p:spTgt spid="217"/>
                                        </p:tgtEl>
                                        <p:attrNameLst>
                                          <p:attrName>style.visibility</p:attrName>
                                        </p:attrNameLst>
                                      </p:cBhvr>
                                      <p:to>
                                        <p:strVal val="hidden"/>
                                      </p:to>
                                    </p:set>
                                  </p:childTnLst>
                                </p:cTn>
                              </p:par>
                              <p:par>
                                <p:cTn id="242" presetID="1" presetClass="entr" presetSubtype="0" fill="hold" nodeType="withEffect">
                                  <p:stCondLst>
                                    <p:cond delay="0"/>
                                  </p:stCondLst>
                                  <p:childTnLst>
                                    <p:set>
                                      <p:cBhvr>
                                        <p:cTn id="243" dur="1" fill="hold">
                                          <p:stCondLst>
                                            <p:cond delay="0"/>
                                          </p:stCondLst>
                                        </p:cTn>
                                        <p:tgtEl>
                                          <p:spTgt spid="223"/>
                                        </p:tgtEl>
                                        <p:attrNameLst>
                                          <p:attrName>style.visibility</p:attrName>
                                        </p:attrNameLst>
                                      </p:cBhvr>
                                      <p:to>
                                        <p:strVal val="visible"/>
                                      </p:to>
                                    </p:set>
                                  </p:childTnLst>
                                </p:cTn>
                              </p:par>
                              <p:par>
                                <p:cTn id="244" presetID="42" presetClass="path" presetSubtype="0" accel="50000" decel="50000" fill="hold" nodeType="withEffect">
                                  <p:stCondLst>
                                    <p:cond delay="0"/>
                                  </p:stCondLst>
                                  <p:childTnLst>
                                    <p:animMotion origin="layout" path="M -0.00117 0.00185 L 0.44101 0.32662 " pathEditMode="relative" rAng="0" ptsTypes="AA">
                                      <p:cBhvr>
                                        <p:cTn id="245" dur="1500" fill="hold"/>
                                        <p:tgtEl>
                                          <p:spTgt spid="223"/>
                                        </p:tgtEl>
                                        <p:attrNameLst>
                                          <p:attrName>ppt_x</p:attrName>
                                          <p:attrName>ppt_y</p:attrName>
                                        </p:attrNameLst>
                                      </p:cBhvr>
                                      <p:rCtr x="22109" y="16227"/>
                                    </p:animMotion>
                                  </p:childTnLst>
                                </p:cTn>
                              </p:par>
                            </p:childTnLst>
                          </p:cTn>
                        </p:par>
                        <p:par>
                          <p:cTn id="246" fill="hold">
                            <p:stCondLst>
                              <p:cond delay="2500"/>
                            </p:stCondLst>
                            <p:childTnLst>
                              <p:par>
                                <p:cTn id="247" presetID="1" presetClass="entr" presetSubtype="0" fill="hold" grpId="0" nodeType="afterEffect">
                                  <p:stCondLst>
                                    <p:cond delay="0"/>
                                  </p:stCondLst>
                                  <p:childTnLst>
                                    <p:set>
                                      <p:cBhvr>
                                        <p:cTn id="248" dur="1" fill="hold">
                                          <p:stCondLst>
                                            <p:cond delay="0"/>
                                          </p:stCondLst>
                                        </p:cTn>
                                        <p:tgtEl>
                                          <p:spTgt spid="96"/>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97"/>
                                        </p:tgtEl>
                                        <p:attrNameLst>
                                          <p:attrName>style.visibility</p:attrName>
                                        </p:attrNameLst>
                                      </p:cBhvr>
                                      <p:to>
                                        <p:strVal val="visible"/>
                                      </p:to>
                                    </p:set>
                                  </p:childTnLst>
                                </p:cTn>
                              </p:par>
                            </p:childTnLst>
                          </p:cTn>
                        </p:par>
                        <p:par>
                          <p:cTn id="251" fill="hold">
                            <p:stCondLst>
                              <p:cond delay="2500"/>
                            </p:stCondLst>
                            <p:childTnLst>
                              <p:par>
                                <p:cTn id="252" presetID="22" presetClass="entr" presetSubtype="1" fill="hold" nodeType="afterEffect">
                                  <p:stCondLst>
                                    <p:cond delay="0"/>
                                  </p:stCondLst>
                                  <p:childTnLst>
                                    <p:set>
                                      <p:cBhvr>
                                        <p:cTn id="253" dur="1" fill="hold">
                                          <p:stCondLst>
                                            <p:cond delay="0"/>
                                          </p:stCondLst>
                                        </p:cTn>
                                        <p:tgtEl>
                                          <p:spTgt spid="11"/>
                                        </p:tgtEl>
                                        <p:attrNameLst>
                                          <p:attrName>style.visibility</p:attrName>
                                        </p:attrNameLst>
                                      </p:cBhvr>
                                      <p:to>
                                        <p:strVal val="visible"/>
                                      </p:to>
                                    </p:set>
                                    <p:animEffect transition="in" filter="wipe(up)">
                                      <p:cBhvr>
                                        <p:cTn id="25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animBg="1"/>
      <p:bldP spid="96" grpId="0" animBg="1"/>
      <p:bldP spid="203" grpId="0" animBg="1"/>
      <p:bldP spid="138" grpId="0" animBg="1"/>
      <p:bldP spid="151" grpId="0" animBg="1"/>
      <p:bldP spid="157" grpId="0" animBg="1"/>
      <p:bldP spid="165" grpId="0" animBg="1"/>
      <p:bldP spid="107" grpId="0" animBg="1"/>
      <p:bldP spid="63" grpId="0" animBg="1"/>
      <p:bldP spid="119" grpId="0" animBg="1"/>
      <p:bldP spid="182" grpId="0" animBg="1"/>
      <p:bldP spid="184" grpId="0" animBg="1"/>
      <p:bldP spid="186" grpId="0" animBg="1"/>
      <p:bldP spid="18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1" name="Elbow Connector 10"/>
          <p:cNvCxnSpPr>
            <a:endCxn id="96" idx="0"/>
          </p:cNvCxnSpPr>
          <p:nvPr/>
        </p:nvCxnSpPr>
        <p:spPr>
          <a:xfrm rot="16200000" flipH="1">
            <a:off x="9971874" y="5630084"/>
            <a:ext cx="341320" cy="334520"/>
          </a:xfrm>
          <a:prstGeom prst="bentConnector3">
            <a:avLst>
              <a:gd name="adj1" fmla="val 50000"/>
            </a:avLst>
          </a:prstGeom>
          <a:ln>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04" name="TextBox 203"/>
          <p:cNvSpPr txBox="1"/>
          <p:nvPr/>
        </p:nvSpPr>
        <p:spPr>
          <a:xfrm>
            <a:off x="9315353" y="5238335"/>
            <a:ext cx="1999488" cy="379656"/>
          </a:xfrm>
          <a:prstGeom prst="rect">
            <a:avLst/>
          </a:prstGeom>
          <a:solidFill>
            <a:schemeClr val="accent4"/>
          </a:solidFill>
          <a:ln>
            <a:solidFill>
              <a:schemeClr val="bg1">
                <a:lumMod val="50000"/>
              </a:schemeClr>
            </a:solidFill>
          </a:ln>
        </p:spPr>
        <p:txBody>
          <a:bodyPr wrap="square" rtlCol="0">
            <a:spAutoFit/>
          </a:bodyPr>
          <a:lstStyle/>
          <a:p>
            <a:pPr algn="ctr" rtl="0"/>
            <a:r>
              <a:rPr lang="pt-br" sz="1867">
                <a:latin typeface="Amazon Ember Light" charset="0"/>
                <a:ea typeface="Amazon Ember Light" charset="0"/>
                <a:cs typeface="Amazon Ember Light" charset="0"/>
              </a:rPr>
              <a:t>DevApp2</a:t>
            </a:r>
          </a:p>
        </p:txBody>
      </p:sp>
      <p:sp>
        <p:nvSpPr>
          <p:cNvPr id="96" name="TextBox 95"/>
          <p:cNvSpPr txBox="1"/>
          <p:nvPr/>
        </p:nvSpPr>
        <p:spPr>
          <a:xfrm>
            <a:off x="9310050" y="5968004"/>
            <a:ext cx="1999488" cy="379656"/>
          </a:xfrm>
          <a:prstGeom prst="rect">
            <a:avLst/>
          </a:prstGeom>
          <a:solidFill>
            <a:schemeClr val="bg1"/>
          </a:solidFill>
          <a:ln>
            <a:solidFill>
              <a:schemeClr val="bg1">
                <a:lumMod val="50000"/>
              </a:schemeClr>
            </a:solidFill>
          </a:ln>
        </p:spPr>
        <p:txBody>
          <a:bodyPr wrap="square" rtlCol="0">
            <a:spAutoFit/>
          </a:bodyPr>
          <a:lstStyle/>
          <a:p>
            <a:pPr algn="ctr" rtl="0"/>
            <a:r>
              <a:rPr lang="pt-br" sz="1867">
                <a:latin typeface="Amazon Ember Light" charset="0"/>
                <a:ea typeface="Amazon Ember Light" charset="0"/>
                <a:cs typeface="Amazon Ember Light" charset="0"/>
              </a:rPr>
              <a:t>TempDev1</a:t>
            </a:r>
          </a:p>
        </p:txBody>
      </p:sp>
      <p:sp>
        <p:nvSpPr>
          <p:cNvPr id="203" name="TextBox 202"/>
          <p:cNvSpPr txBox="1"/>
          <p:nvPr/>
        </p:nvSpPr>
        <p:spPr>
          <a:xfrm>
            <a:off x="5706863" y="5220842"/>
            <a:ext cx="1999488" cy="379656"/>
          </a:xfrm>
          <a:prstGeom prst="rect">
            <a:avLst/>
          </a:prstGeom>
          <a:solidFill>
            <a:schemeClr val="accent4"/>
          </a:solidFill>
          <a:ln>
            <a:solidFill>
              <a:schemeClr val="bg1">
                <a:lumMod val="50000"/>
              </a:schemeClr>
            </a:solidFill>
          </a:ln>
        </p:spPr>
        <p:txBody>
          <a:bodyPr wrap="square" rtlCol="0">
            <a:spAutoFit/>
          </a:bodyPr>
          <a:lstStyle/>
          <a:p>
            <a:pPr algn="ctr" rtl="0"/>
            <a:r>
              <a:rPr lang="pt-br" sz="1867">
                <a:latin typeface="Amazon Ember Light" charset="0"/>
                <a:ea typeface="Amazon Ember Light" charset="0"/>
                <a:cs typeface="Amazon Ember Light" charset="0"/>
              </a:rPr>
              <a:t>DevApp1</a:t>
            </a:r>
          </a:p>
        </p:txBody>
      </p:sp>
      <p:sp>
        <p:nvSpPr>
          <p:cNvPr id="138" name="TextBox 137"/>
          <p:cNvSpPr txBox="1"/>
          <p:nvPr/>
        </p:nvSpPr>
        <p:spPr>
          <a:xfrm>
            <a:off x="6058968" y="2202951"/>
            <a:ext cx="2354005" cy="379656"/>
          </a:xfrm>
          <a:prstGeom prst="rect">
            <a:avLst/>
          </a:prstGeom>
          <a:solidFill>
            <a:schemeClr val="accent2"/>
          </a:solidFill>
          <a:ln>
            <a:solidFill>
              <a:schemeClr val="accent4">
                <a:lumMod val="40000"/>
                <a:lumOff val="60000"/>
              </a:schemeClr>
            </a:solidFill>
          </a:ln>
        </p:spPr>
        <p:txBody>
          <a:bodyPr wrap="square" rtlCol="0">
            <a:spAutoFit/>
          </a:bodyPr>
          <a:lstStyle/>
          <a:p>
            <a:pPr algn="ctr" rtl="0"/>
            <a:r>
              <a:rPr lang="pt-br" sz="1867">
                <a:latin typeface="Amazon Ember Light" charset="0"/>
                <a:ea typeface="Amazon Ember Light" charset="0"/>
                <a:cs typeface="Amazon Ember Light" charset="0"/>
              </a:rPr>
              <a:t>Analistas</a:t>
            </a:r>
          </a:p>
        </p:txBody>
      </p:sp>
      <p:sp>
        <p:nvSpPr>
          <p:cNvPr id="151" name="TextBox 150"/>
          <p:cNvSpPr txBox="1"/>
          <p:nvPr/>
        </p:nvSpPr>
        <p:spPr>
          <a:xfrm>
            <a:off x="6236226" y="2989198"/>
            <a:ext cx="1999488" cy="379656"/>
          </a:xfrm>
          <a:prstGeom prst="rect">
            <a:avLst/>
          </a:prstGeom>
          <a:solidFill>
            <a:schemeClr val="bg1"/>
          </a:solidFill>
          <a:ln>
            <a:solidFill>
              <a:schemeClr val="bg1">
                <a:lumMod val="50000"/>
              </a:schemeClr>
            </a:solidFill>
          </a:ln>
        </p:spPr>
        <p:txBody>
          <a:bodyPr wrap="square" rtlCol="0">
            <a:spAutoFit/>
          </a:bodyPr>
          <a:lstStyle/>
          <a:p>
            <a:pPr algn="ctr" rtl="0"/>
            <a:r>
              <a:rPr lang="pt-br" sz="1867">
                <a:latin typeface="Amazon Ember Light" charset="0"/>
                <a:ea typeface="Amazon Ember Light" charset="0"/>
                <a:cs typeface="Amazon Ember Light" charset="0"/>
              </a:rPr>
              <a:t>Richard</a:t>
            </a:r>
          </a:p>
        </p:txBody>
      </p:sp>
      <p:sp>
        <p:nvSpPr>
          <p:cNvPr id="157" name="TextBox 156"/>
          <p:cNvSpPr txBox="1"/>
          <p:nvPr/>
        </p:nvSpPr>
        <p:spPr>
          <a:xfrm>
            <a:off x="6233073" y="3751525"/>
            <a:ext cx="1999488" cy="379656"/>
          </a:xfrm>
          <a:prstGeom prst="rect">
            <a:avLst/>
          </a:prstGeom>
          <a:solidFill>
            <a:schemeClr val="bg1"/>
          </a:solidFill>
          <a:ln>
            <a:solidFill>
              <a:schemeClr val="bg1">
                <a:lumMod val="50000"/>
              </a:schemeClr>
            </a:solidFill>
          </a:ln>
        </p:spPr>
        <p:txBody>
          <a:bodyPr wrap="square" rtlCol="0">
            <a:spAutoFit/>
          </a:bodyPr>
          <a:lstStyle/>
          <a:p>
            <a:pPr algn="ctr" rtl="0"/>
            <a:r>
              <a:rPr lang="pt-br" sz="1867">
                <a:latin typeface="Amazon Ember Light" charset="0"/>
                <a:ea typeface="Amazon Ember Light" charset="0"/>
                <a:cs typeface="Amazon Ember Light" charset="0"/>
              </a:rPr>
              <a:t>Ana</a:t>
            </a:r>
          </a:p>
        </p:txBody>
      </p:sp>
      <p:sp>
        <p:nvSpPr>
          <p:cNvPr id="165" name="TextBox 164"/>
          <p:cNvSpPr txBox="1"/>
          <p:nvPr/>
        </p:nvSpPr>
        <p:spPr>
          <a:xfrm>
            <a:off x="6236325" y="4499383"/>
            <a:ext cx="1999488" cy="379656"/>
          </a:xfrm>
          <a:prstGeom prst="rect">
            <a:avLst/>
          </a:prstGeom>
          <a:solidFill>
            <a:schemeClr val="bg1"/>
          </a:solidFill>
          <a:ln>
            <a:solidFill>
              <a:schemeClr val="bg1">
                <a:lumMod val="50000"/>
              </a:schemeClr>
            </a:solidFill>
          </a:ln>
        </p:spPr>
        <p:txBody>
          <a:bodyPr wrap="square" rtlCol="0">
            <a:spAutoFit/>
          </a:bodyPr>
          <a:lstStyle/>
          <a:p>
            <a:pPr algn="ctr" rtl="0"/>
            <a:r>
              <a:rPr lang="pt-br" sz="1867">
                <a:latin typeface="Amazon Ember Light" charset="0"/>
                <a:ea typeface="Amazon Ember Light" charset="0"/>
                <a:cs typeface="Amazon Ember Light" charset="0"/>
              </a:rPr>
              <a:t>Shirley</a:t>
            </a:r>
          </a:p>
        </p:txBody>
      </p:sp>
      <p:sp>
        <p:nvSpPr>
          <p:cNvPr id="107" name="TextBox 106"/>
          <p:cNvSpPr txBox="1"/>
          <p:nvPr/>
        </p:nvSpPr>
        <p:spPr>
          <a:xfrm>
            <a:off x="3025720" y="2205102"/>
            <a:ext cx="2354005" cy="353943"/>
          </a:xfrm>
          <a:prstGeom prst="rect">
            <a:avLst/>
          </a:prstGeom>
          <a:solidFill>
            <a:schemeClr val="accent2"/>
          </a:solidFill>
          <a:ln>
            <a:solidFill>
              <a:schemeClr val="accent4">
                <a:lumMod val="40000"/>
                <a:lumOff val="60000"/>
              </a:schemeClr>
            </a:solidFill>
          </a:ln>
        </p:spPr>
        <p:txBody>
          <a:bodyPr wrap="square" rtlCol="0">
            <a:spAutoFit/>
          </a:bodyPr>
          <a:lstStyle/>
          <a:p>
            <a:pPr rtl="0"/>
            <a:r>
              <a:rPr lang="pt-br" sz="1700" dirty="0">
                <a:latin typeface="Amazon Ember Light" charset="0"/>
                <a:ea typeface="Amazon Ember Light" charset="0"/>
                <a:cs typeface="Amazon Ember Light" charset="0"/>
              </a:rPr>
              <a:t>  Administradores</a:t>
            </a:r>
          </a:p>
        </p:txBody>
      </p:sp>
      <p:grpSp>
        <p:nvGrpSpPr>
          <p:cNvPr id="40" name="Group 39"/>
          <p:cNvGrpSpPr/>
          <p:nvPr/>
        </p:nvGrpSpPr>
        <p:grpSpPr>
          <a:xfrm>
            <a:off x="5172818" y="1210891"/>
            <a:ext cx="3473250" cy="705408"/>
            <a:chOff x="3761741" y="441163"/>
            <a:chExt cx="2604938" cy="529056"/>
          </a:xfrm>
        </p:grpSpPr>
        <p:sp>
          <p:nvSpPr>
            <p:cNvPr id="84" name="Rectangle 83"/>
            <p:cNvSpPr/>
            <p:nvPr/>
          </p:nvSpPr>
          <p:spPr>
            <a:xfrm>
              <a:off x="4259324" y="441163"/>
              <a:ext cx="2107355" cy="521105"/>
            </a:xfrm>
            <a:prstGeom prst="rect">
              <a:avLst/>
            </a:prstGeom>
            <a:solidFill>
              <a:schemeClr val="tx2"/>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86" name="TextBox 85"/>
            <p:cNvSpPr txBox="1"/>
            <p:nvPr/>
          </p:nvSpPr>
          <p:spPr>
            <a:xfrm>
              <a:off x="3761741" y="469986"/>
              <a:ext cx="2471323" cy="500233"/>
            </a:xfrm>
            <a:prstGeom prst="rect">
              <a:avLst/>
            </a:prstGeom>
            <a:noFill/>
            <a:ln>
              <a:noFill/>
            </a:ln>
          </p:spPr>
          <p:txBody>
            <a:bodyPr wrap="square" rtlCol="0">
              <a:spAutoFit/>
            </a:bodyPr>
            <a:lstStyle/>
            <a:p>
              <a:pPr algn="ctr" rtl="0"/>
              <a:r>
                <a:rPr lang="pt-br" sz="1867" dirty="0">
                  <a:latin typeface="Amazon Ember Light" charset="0"/>
                  <a:ea typeface="Amazon Ember Light" charset="0"/>
                  <a:cs typeface="Amazon Ember Light" charset="0"/>
                </a:rPr>
                <a:t>             Root </a:t>
              </a:r>
            </a:p>
            <a:p>
              <a:pPr algn="ctr" rtl="0"/>
              <a:r>
                <a:rPr lang="pt-br" sz="1867" dirty="0">
                  <a:latin typeface="Amazon Ember Light" charset="0"/>
                  <a:ea typeface="Amazon Ember Light" charset="0"/>
                  <a:cs typeface="Amazon Ember Light" charset="0"/>
                </a:rPr>
                <a:t>             </a:t>
              </a:r>
              <a:r>
                <a:rPr lang="pt-br" sz="1867" dirty="0" err="1">
                  <a:latin typeface="Amazon Ember Light" charset="0"/>
                  <a:ea typeface="Amazon Ember Light" charset="0"/>
                  <a:cs typeface="Amazon Ember Light" charset="0"/>
                </a:rPr>
                <a:t>Account</a:t>
              </a:r>
              <a:r>
                <a:rPr lang="pt-br" sz="1867" dirty="0">
                  <a:latin typeface="Amazon Ember Light" charset="0"/>
                  <a:ea typeface="Amazon Ember Light" charset="0"/>
                  <a:cs typeface="Amazon Ember Light" charset="0"/>
                </a:rPr>
                <a:t> (conta raiz)</a:t>
              </a:r>
            </a:p>
          </p:txBody>
        </p:sp>
      </p:grpSp>
      <p:pic>
        <p:nvPicPr>
          <p:cNvPr id="220" name="Picture 2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1805" y="5202854"/>
            <a:ext cx="457200" cy="457200"/>
          </a:xfrm>
          <a:prstGeom prst="rect">
            <a:avLst/>
          </a:prstGeom>
        </p:spPr>
      </p:pic>
      <p:sp>
        <p:nvSpPr>
          <p:cNvPr id="39" name="Rounded Rectangle 38"/>
          <p:cNvSpPr/>
          <p:nvPr/>
        </p:nvSpPr>
        <p:spPr>
          <a:xfrm>
            <a:off x="606214" y="1686266"/>
            <a:ext cx="1594125" cy="4723276"/>
          </a:xfrm>
          <a:prstGeom prst="roundRect">
            <a:avLst>
              <a:gd name="adj" fmla="val 0"/>
            </a:avLst>
          </a:prstGeom>
        </p:spPr>
        <p:style>
          <a:lnRef idx="2">
            <a:schemeClr val="accent1"/>
          </a:lnRef>
          <a:fillRef idx="1">
            <a:schemeClr val="lt1"/>
          </a:fillRef>
          <a:effectRef idx="0">
            <a:schemeClr val="accent1"/>
          </a:effectRef>
          <a:fontRef idx="minor">
            <a:schemeClr val="dk1"/>
          </a:fontRef>
        </p:style>
        <p:txBody>
          <a:bodyPr rtlCol="0" anchor="ctr"/>
          <a:lstStyle/>
          <a:p>
            <a:pPr algn="ctr" rtl="0"/>
            <a:endParaRPr lang="en-US" sz="2400" dirty="0">
              <a:latin typeface="Amazon Ember Light" charset="0"/>
              <a:ea typeface="Amazon Ember Light" charset="0"/>
              <a:cs typeface="Amazon Ember Light" charset="0"/>
            </a:endParaRPr>
          </a:p>
        </p:txBody>
      </p:sp>
      <p:grpSp>
        <p:nvGrpSpPr>
          <p:cNvPr id="90" name="Group 89"/>
          <p:cNvGrpSpPr/>
          <p:nvPr/>
        </p:nvGrpSpPr>
        <p:grpSpPr>
          <a:xfrm>
            <a:off x="961526" y="5410751"/>
            <a:ext cx="792480" cy="998791"/>
            <a:chOff x="205483" y="1741586"/>
            <a:chExt cx="666303" cy="984248"/>
          </a:xfrm>
        </p:grpSpPr>
        <p:pic>
          <p:nvPicPr>
            <p:cNvPr id="91" name="Picture 9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766" y="1741586"/>
              <a:ext cx="419109" cy="491217"/>
            </a:xfrm>
            <a:prstGeom prst="rect">
              <a:avLst/>
            </a:prstGeom>
          </p:spPr>
        </p:pic>
        <p:sp>
          <p:nvSpPr>
            <p:cNvPr id="92" name="TextBox 91"/>
            <p:cNvSpPr txBox="1"/>
            <p:nvPr/>
          </p:nvSpPr>
          <p:spPr>
            <a:xfrm>
              <a:off x="205483" y="2230579"/>
              <a:ext cx="666303" cy="495255"/>
            </a:xfrm>
            <a:prstGeom prst="rect">
              <a:avLst/>
            </a:prstGeom>
            <a:noFill/>
          </p:spPr>
          <p:txBody>
            <a:bodyPr wrap="square" rtlCol="0">
              <a:spAutoFit/>
            </a:bodyPr>
            <a:lstStyle/>
            <a:p>
              <a:pPr algn="ctr" rtl="0"/>
              <a:r>
                <a:rPr lang="pt-br" sz="1333">
                  <a:latin typeface="Amazon Ember Light" charset="0"/>
                  <a:ea typeface="Amazon Ember Light" charset="0"/>
                  <a:cs typeface="Amazon Ember Light" charset="0"/>
                </a:rPr>
                <a:t>Política do IAM</a:t>
              </a:r>
              <a:endParaRPr lang="en-US" sz="1600" dirty="0">
                <a:latin typeface="Amazon Ember Light" charset="0"/>
                <a:ea typeface="Amazon Ember Light" charset="0"/>
                <a:cs typeface="Amazon Ember Light" charset="0"/>
              </a:endParaRPr>
            </a:p>
          </p:txBody>
        </p:sp>
      </p:grpSp>
      <p:sp>
        <p:nvSpPr>
          <p:cNvPr id="63" name="TextBox 62"/>
          <p:cNvSpPr txBox="1"/>
          <p:nvPr/>
        </p:nvSpPr>
        <p:spPr>
          <a:xfrm>
            <a:off x="3205501" y="2984977"/>
            <a:ext cx="1996000" cy="379656"/>
          </a:xfrm>
          <a:prstGeom prst="rect">
            <a:avLst/>
          </a:prstGeom>
          <a:solidFill>
            <a:schemeClr val="bg1"/>
          </a:solidFill>
          <a:ln>
            <a:solidFill>
              <a:schemeClr val="bg1">
                <a:lumMod val="50000"/>
              </a:schemeClr>
            </a:solidFill>
          </a:ln>
        </p:spPr>
        <p:txBody>
          <a:bodyPr wrap="square" rtlCol="0">
            <a:spAutoFit/>
          </a:bodyPr>
          <a:lstStyle/>
          <a:p>
            <a:pPr algn="ctr" rtl="0"/>
            <a:r>
              <a:rPr lang="pt-br" sz="1867">
                <a:latin typeface="Amazon Ember Light" charset="0"/>
                <a:ea typeface="Amazon Ember Light" charset="0"/>
                <a:cs typeface="Amazon Ember Light" charset="0"/>
              </a:rPr>
              <a:t>Maria</a:t>
            </a:r>
          </a:p>
        </p:txBody>
      </p:sp>
      <p:pic>
        <p:nvPicPr>
          <p:cNvPr id="71" name="Picture 7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9258" y="1844185"/>
            <a:ext cx="457200" cy="457200"/>
          </a:xfrm>
          <a:prstGeom prst="rect">
            <a:avLst/>
          </a:prstGeom>
        </p:spPr>
      </p:pic>
      <p:sp>
        <p:nvSpPr>
          <p:cNvPr id="73" name="TextBox 72"/>
          <p:cNvSpPr txBox="1"/>
          <p:nvPr/>
        </p:nvSpPr>
        <p:spPr>
          <a:xfrm>
            <a:off x="1015554" y="2420181"/>
            <a:ext cx="644608" cy="205121"/>
          </a:xfrm>
          <a:prstGeom prst="rect">
            <a:avLst/>
          </a:prstGeom>
          <a:noFill/>
        </p:spPr>
        <p:txBody>
          <a:bodyPr wrap="square" lIns="0" tIns="0" rIns="0" bIns="0" rtlCol="0">
            <a:spAutoFit/>
          </a:bodyPr>
          <a:lstStyle/>
          <a:p>
            <a:pPr algn="ctr" rtl="0"/>
            <a:r>
              <a:rPr lang="pt-br" sz="1333">
                <a:latin typeface="Amazon Ember Light" charset="0"/>
                <a:ea typeface="Amazon Ember Light" charset="0"/>
                <a:cs typeface="Amazon Ember Light" charset="0"/>
              </a:rPr>
              <a:t>Usuário do IAM</a:t>
            </a:r>
          </a:p>
        </p:txBody>
      </p:sp>
      <p:pic>
        <p:nvPicPr>
          <p:cNvPr id="72" name="Picture 7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6354" y="3059072"/>
            <a:ext cx="457200" cy="457200"/>
          </a:xfrm>
          <a:prstGeom prst="rect">
            <a:avLst/>
          </a:prstGeom>
        </p:spPr>
      </p:pic>
      <p:sp>
        <p:nvSpPr>
          <p:cNvPr id="74" name="TextBox 73"/>
          <p:cNvSpPr txBox="1"/>
          <p:nvPr/>
        </p:nvSpPr>
        <p:spPr>
          <a:xfrm>
            <a:off x="1022650" y="3637393"/>
            <a:ext cx="644608" cy="410241"/>
          </a:xfrm>
          <a:prstGeom prst="rect">
            <a:avLst/>
          </a:prstGeom>
          <a:noFill/>
        </p:spPr>
        <p:txBody>
          <a:bodyPr wrap="square" lIns="0" tIns="0" rIns="0" bIns="0" rtlCol="0">
            <a:spAutoFit/>
          </a:bodyPr>
          <a:lstStyle/>
          <a:p>
            <a:pPr algn="ctr" rtl="0"/>
            <a:r>
              <a:rPr lang="pt-br" sz="1333">
                <a:latin typeface="Amazon Ember Light" charset="0"/>
                <a:ea typeface="Amazon Ember Light" charset="0"/>
                <a:cs typeface="Amazon Ember Light" charset="0"/>
              </a:rPr>
              <a:t>Grupo do IAM</a:t>
            </a:r>
          </a:p>
        </p:txBody>
      </p:sp>
      <p:sp>
        <p:nvSpPr>
          <p:cNvPr id="75" name="TextBox 74"/>
          <p:cNvSpPr txBox="1"/>
          <p:nvPr/>
        </p:nvSpPr>
        <p:spPr>
          <a:xfrm>
            <a:off x="1042851" y="4848123"/>
            <a:ext cx="624444" cy="205121"/>
          </a:xfrm>
          <a:prstGeom prst="rect">
            <a:avLst/>
          </a:prstGeom>
          <a:noFill/>
        </p:spPr>
        <p:txBody>
          <a:bodyPr wrap="square" lIns="0" tIns="0" rIns="0" bIns="0" rtlCol="0">
            <a:spAutoFit/>
          </a:bodyPr>
          <a:lstStyle/>
          <a:p>
            <a:pPr algn="ctr" rtl="0"/>
            <a:r>
              <a:rPr lang="pt-br" sz="1333">
                <a:latin typeface="Amazon Ember Light" charset="0"/>
                <a:ea typeface="Amazon Ember Light" charset="0"/>
                <a:cs typeface="Amazon Ember Light" charset="0"/>
              </a:rPr>
              <a:t>Função do IAM</a:t>
            </a:r>
          </a:p>
        </p:txBody>
      </p:sp>
      <p:pic>
        <p:nvPicPr>
          <p:cNvPr id="76" name="Picture 7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6473" y="4327332"/>
            <a:ext cx="457200" cy="457200"/>
          </a:xfrm>
          <a:prstGeom prst="rect">
            <a:avLst/>
          </a:prstGeom>
        </p:spPr>
      </p:pic>
      <p:pic>
        <p:nvPicPr>
          <p:cNvPr id="81" name="Picture 8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0004" y="2942638"/>
            <a:ext cx="457200" cy="457200"/>
          </a:xfrm>
          <a:prstGeom prst="rect">
            <a:avLst/>
          </a:prstGeom>
        </p:spPr>
      </p:pic>
      <p:sp>
        <p:nvSpPr>
          <p:cNvPr id="105" name="TextBox 104"/>
          <p:cNvSpPr txBox="1"/>
          <p:nvPr/>
        </p:nvSpPr>
        <p:spPr>
          <a:xfrm>
            <a:off x="9315353" y="1212423"/>
            <a:ext cx="2760619" cy="738664"/>
          </a:xfrm>
          <a:prstGeom prst="rect">
            <a:avLst/>
          </a:prstGeom>
        </p:spPr>
        <p:style>
          <a:lnRef idx="2">
            <a:schemeClr val="accent3"/>
          </a:lnRef>
          <a:fillRef idx="1">
            <a:schemeClr val="lt1"/>
          </a:fillRef>
          <a:effectRef idx="0">
            <a:schemeClr val="accent3"/>
          </a:effectRef>
          <a:fontRef idx="minor">
            <a:schemeClr val="dk1"/>
          </a:fontRef>
        </p:style>
        <p:txBody>
          <a:bodyPr wrap="square" lIns="121920" rIns="121920" rtlCol="0">
            <a:spAutoFit/>
          </a:bodyPr>
          <a:lstStyle/>
          <a:p>
            <a:pPr rtl="0"/>
            <a:r>
              <a:rPr lang="pt-br" sz="1400" dirty="0">
                <a:latin typeface="Amazon Ember Light" charset="0"/>
                <a:ea typeface="Amazon Ember Light" charset="0"/>
                <a:cs typeface="Amazon Ember Light" charset="0"/>
              </a:rPr>
              <a:t>Início de sessão: Maria@email.com</a:t>
            </a:r>
          </a:p>
          <a:p>
            <a:pPr rtl="0"/>
            <a:r>
              <a:rPr lang="pt-br" sz="1400" dirty="0">
                <a:latin typeface="Amazon Ember Light" charset="0"/>
                <a:ea typeface="Amazon Ember Light" charset="0"/>
                <a:cs typeface="Amazon Ember Light" charset="0"/>
              </a:rPr>
              <a:t>Senha: *********</a:t>
            </a:r>
          </a:p>
        </p:txBody>
      </p:sp>
      <p:cxnSp>
        <p:nvCxnSpPr>
          <p:cNvPr id="106" name="Straight Arrow Connector 105"/>
          <p:cNvCxnSpPr>
            <a:cxnSpLocks/>
          </p:cNvCxnSpPr>
          <p:nvPr/>
        </p:nvCxnSpPr>
        <p:spPr>
          <a:xfrm flipH="1">
            <a:off x="8636094" y="1524451"/>
            <a:ext cx="677208" cy="0"/>
          </a:xfrm>
          <a:prstGeom prst="straightConnector1">
            <a:avLst/>
          </a:prstGeom>
          <a:ln>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108" name="Elbow Connector 107"/>
          <p:cNvCxnSpPr>
            <a:stCxn id="84" idx="2"/>
            <a:endCxn id="107" idx="0"/>
          </p:cNvCxnSpPr>
          <p:nvPr/>
        </p:nvCxnSpPr>
        <p:spPr>
          <a:xfrm rot="5400000">
            <a:off x="5572242" y="536179"/>
            <a:ext cx="299404" cy="3038442"/>
          </a:xfrm>
          <a:prstGeom prst="bentConnector3">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a:stCxn id="107" idx="2"/>
            <a:endCxn id="63" idx="0"/>
          </p:cNvCxnSpPr>
          <p:nvPr/>
        </p:nvCxnSpPr>
        <p:spPr>
          <a:xfrm>
            <a:off x="4202723" y="2559045"/>
            <a:ext cx="778" cy="425932"/>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pic>
        <p:nvPicPr>
          <p:cNvPr id="113" name="Picture 1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45960" y="2202433"/>
            <a:ext cx="457200" cy="457200"/>
          </a:xfrm>
          <a:prstGeom prst="rect">
            <a:avLst/>
          </a:prstGeom>
        </p:spPr>
      </p:pic>
      <p:cxnSp>
        <p:nvCxnSpPr>
          <p:cNvPr id="117" name="Straight Connector 116"/>
          <p:cNvCxnSpPr>
            <a:stCxn id="63" idx="2"/>
            <a:endCxn id="119" idx="0"/>
          </p:cNvCxnSpPr>
          <p:nvPr/>
        </p:nvCxnSpPr>
        <p:spPr>
          <a:xfrm flipH="1">
            <a:off x="4202722" y="3364633"/>
            <a:ext cx="779" cy="381166"/>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119" name="TextBox 118"/>
          <p:cNvSpPr txBox="1"/>
          <p:nvPr/>
        </p:nvSpPr>
        <p:spPr>
          <a:xfrm>
            <a:off x="3208174" y="3745799"/>
            <a:ext cx="1989096" cy="379656"/>
          </a:xfrm>
          <a:prstGeom prst="rect">
            <a:avLst/>
          </a:prstGeom>
          <a:solidFill>
            <a:schemeClr val="bg1"/>
          </a:solidFill>
          <a:ln>
            <a:solidFill>
              <a:schemeClr val="bg1">
                <a:lumMod val="50000"/>
              </a:schemeClr>
            </a:solidFill>
          </a:ln>
        </p:spPr>
        <p:txBody>
          <a:bodyPr wrap="square" rtlCol="0">
            <a:spAutoFit/>
          </a:bodyPr>
          <a:lstStyle/>
          <a:p>
            <a:pPr algn="ctr" rtl="0"/>
            <a:r>
              <a:rPr lang="pt-br" sz="1867">
                <a:latin typeface="Amazon Ember Light" charset="0"/>
                <a:ea typeface="Amazon Ember Light" charset="0"/>
                <a:cs typeface="Amazon Ember Light" charset="0"/>
              </a:rPr>
              <a:t>Joe</a:t>
            </a:r>
          </a:p>
        </p:txBody>
      </p:sp>
      <p:pic>
        <p:nvPicPr>
          <p:cNvPr id="124" name="Picture 1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7397" y="3715459"/>
            <a:ext cx="457200" cy="457200"/>
          </a:xfrm>
          <a:prstGeom prst="rect">
            <a:avLst/>
          </a:prstGeom>
        </p:spPr>
      </p:pic>
      <p:cxnSp>
        <p:nvCxnSpPr>
          <p:cNvPr id="140" name="Straight Connector 139"/>
          <p:cNvCxnSpPr>
            <a:stCxn id="84" idx="2"/>
            <a:endCxn id="138" idx="0"/>
          </p:cNvCxnSpPr>
          <p:nvPr/>
        </p:nvCxnSpPr>
        <p:spPr>
          <a:xfrm flipH="1">
            <a:off x="7235971" y="1905697"/>
            <a:ext cx="5194" cy="297254"/>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pic>
        <p:nvPicPr>
          <p:cNvPr id="141" name="Picture 14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70824" y="2159958"/>
            <a:ext cx="457200" cy="457200"/>
          </a:xfrm>
          <a:prstGeom prst="rect">
            <a:avLst/>
          </a:prstGeom>
        </p:spPr>
      </p:pic>
      <p:pic>
        <p:nvPicPr>
          <p:cNvPr id="154" name="Picture 15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67827" y="2941757"/>
            <a:ext cx="457200" cy="457200"/>
          </a:xfrm>
          <a:prstGeom prst="rect">
            <a:avLst/>
          </a:prstGeom>
        </p:spPr>
      </p:pic>
      <p:pic>
        <p:nvPicPr>
          <p:cNvPr id="158" name="Picture 15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67827" y="3705345"/>
            <a:ext cx="457200" cy="457200"/>
          </a:xfrm>
          <a:prstGeom prst="rect">
            <a:avLst/>
          </a:prstGeom>
        </p:spPr>
      </p:pic>
      <p:pic>
        <p:nvPicPr>
          <p:cNvPr id="166" name="Picture 16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67827" y="4436097"/>
            <a:ext cx="457200" cy="457200"/>
          </a:xfrm>
          <a:prstGeom prst="rect">
            <a:avLst/>
          </a:prstGeom>
        </p:spPr>
      </p:pic>
      <p:cxnSp>
        <p:nvCxnSpPr>
          <p:cNvPr id="173" name="Straight Connector 172"/>
          <p:cNvCxnSpPr>
            <a:stCxn id="138" idx="2"/>
            <a:endCxn id="151" idx="0"/>
          </p:cNvCxnSpPr>
          <p:nvPr/>
        </p:nvCxnSpPr>
        <p:spPr>
          <a:xfrm flipH="1">
            <a:off x="7235970" y="2582607"/>
            <a:ext cx="1" cy="406591"/>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a:stCxn id="151" idx="2"/>
            <a:endCxn id="157" idx="0"/>
          </p:cNvCxnSpPr>
          <p:nvPr/>
        </p:nvCxnSpPr>
        <p:spPr>
          <a:xfrm flipH="1">
            <a:off x="7232817" y="3368854"/>
            <a:ext cx="3153" cy="382671"/>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a:stCxn id="157" idx="2"/>
            <a:endCxn id="165" idx="0"/>
          </p:cNvCxnSpPr>
          <p:nvPr/>
        </p:nvCxnSpPr>
        <p:spPr>
          <a:xfrm>
            <a:off x="7232817" y="4131181"/>
            <a:ext cx="3252" cy="368202"/>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182" name="TextBox 181"/>
          <p:cNvSpPr txBox="1"/>
          <p:nvPr/>
        </p:nvSpPr>
        <p:spPr>
          <a:xfrm>
            <a:off x="9135945" y="2202951"/>
            <a:ext cx="2354005" cy="353943"/>
          </a:xfrm>
          <a:prstGeom prst="rect">
            <a:avLst/>
          </a:prstGeom>
          <a:solidFill>
            <a:schemeClr val="accent2"/>
          </a:solidFill>
          <a:ln>
            <a:solidFill>
              <a:schemeClr val="accent4">
                <a:lumMod val="40000"/>
                <a:lumOff val="60000"/>
              </a:schemeClr>
            </a:solidFill>
          </a:ln>
        </p:spPr>
        <p:txBody>
          <a:bodyPr wrap="square" rtlCol="0">
            <a:spAutoFit/>
          </a:bodyPr>
          <a:lstStyle/>
          <a:p>
            <a:pPr algn="ctr" rtl="0"/>
            <a:r>
              <a:rPr lang="pt-br" sz="1700" dirty="0">
                <a:latin typeface="Amazon Ember Light" charset="0"/>
                <a:ea typeface="Amazon Ember Light" charset="0"/>
                <a:cs typeface="Amazon Ember Light" charset="0"/>
              </a:rPr>
              <a:t>      Desenvolvedores</a:t>
            </a:r>
          </a:p>
        </p:txBody>
      </p:sp>
      <p:pic>
        <p:nvPicPr>
          <p:cNvPr id="183" name="Picture 18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73189" y="2182166"/>
            <a:ext cx="457200" cy="457200"/>
          </a:xfrm>
          <a:prstGeom prst="rect">
            <a:avLst/>
          </a:prstGeom>
        </p:spPr>
      </p:pic>
      <p:sp>
        <p:nvSpPr>
          <p:cNvPr id="184" name="TextBox 183"/>
          <p:cNvSpPr txBox="1"/>
          <p:nvPr/>
        </p:nvSpPr>
        <p:spPr>
          <a:xfrm>
            <a:off x="9313203" y="2989198"/>
            <a:ext cx="1999488" cy="379656"/>
          </a:xfrm>
          <a:prstGeom prst="rect">
            <a:avLst/>
          </a:prstGeom>
          <a:solidFill>
            <a:schemeClr val="bg1"/>
          </a:solidFill>
          <a:ln>
            <a:solidFill>
              <a:schemeClr val="bg1">
                <a:lumMod val="50000"/>
              </a:schemeClr>
            </a:solidFill>
          </a:ln>
        </p:spPr>
        <p:txBody>
          <a:bodyPr wrap="square" rtlCol="0">
            <a:spAutoFit/>
          </a:bodyPr>
          <a:lstStyle/>
          <a:p>
            <a:pPr algn="ctr" rtl="0"/>
            <a:r>
              <a:rPr lang="pt-br" sz="1867">
                <a:latin typeface="Amazon Ember Light" charset="0"/>
                <a:ea typeface="Amazon Ember Light" charset="0"/>
                <a:cs typeface="Amazon Ember Light" charset="0"/>
              </a:rPr>
              <a:t>Carlos</a:t>
            </a:r>
          </a:p>
        </p:txBody>
      </p:sp>
      <p:pic>
        <p:nvPicPr>
          <p:cNvPr id="185" name="Picture 18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55014" y="2967255"/>
            <a:ext cx="457200" cy="457200"/>
          </a:xfrm>
          <a:prstGeom prst="rect">
            <a:avLst/>
          </a:prstGeom>
        </p:spPr>
      </p:pic>
      <p:sp>
        <p:nvSpPr>
          <p:cNvPr id="186" name="TextBox 185"/>
          <p:cNvSpPr txBox="1"/>
          <p:nvPr/>
        </p:nvSpPr>
        <p:spPr>
          <a:xfrm>
            <a:off x="9310050" y="3751525"/>
            <a:ext cx="1999488" cy="379656"/>
          </a:xfrm>
          <a:prstGeom prst="rect">
            <a:avLst/>
          </a:prstGeom>
          <a:solidFill>
            <a:schemeClr val="bg1"/>
          </a:solidFill>
          <a:ln>
            <a:solidFill>
              <a:schemeClr val="bg1">
                <a:lumMod val="50000"/>
              </a:schemeClr>
            </a:solidFill>
          </a:ln>
        </p:spPr>
        <p:txBody>
          <a:bodyPr wrap="square" rtlCol="0">
            <a:spAutoFit/>
          </a:bodyPr>
          <a:lstStyle/>
          <a:p>
            <a:pPr algn="ctr" rtl="0"/>
            <a:r>
              <a:rPr lang="pt-br" sz="1867">
                <a:latin typeface="Amazon Ember Light" charset="0"/>
                <a:ea typeface="Amazon Ember Light" charset="0"/>
                <a:cs typeface="Amazon Ember Light" charset="0"/>
              </a:rPr>
              <a:t>Jorge</a:t>
            </a:r>
          </a:p>
        </p:txBody>
      </p:sp>
      <p:pic>
        <p:nvPicPr>
          <p:cNvPr id="187" name="Picture 18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55014" y="3717494"/>
            <a:ext cx="457200" cy="457200"/>
          </a:xfrm>
          <a:prstGeom prst="rect">
            <a:avLst/>
          </a:prstGeom>
        </p:spPr>
      </p:pic>
      <p:sp>
        <p:nvSpPr>
          <p:cNvPr id="188" name="TextBox 187"/>
          <p:cNvSpPr txBox="1"/>
          <p:nvPr/>
        </p:nvSpPr>
        <p:spPr>
          <a:xfrm>
            <a:off x="9313302" y="4499383"/>
            <a:ext cx="1999488" cy="379656"/>
          </a:xfrm>
          <a:prstGeom prst="rect">
            <a:avLst/>
          </a:prstGeom>
          <a:solidFill>
            <a:schemeClr val="bg1"/>
          </a:solidFill>
          <a:ln>
            <a:solidFill>
              <a:schemeClr val="bg1">
                <a:lumMod val="50000"/>
              </a:schemeClr>
            </a:solidFill>
          </a:ln>
        </p:spPr>
        <p:txBody>
          <a:bodyPr wrap="square" rtlCol="0">
            <a:spAutoFit/>
          </a:bodyPr>
          <a:lstStyle/>
          <a:p>
            <a:pPr algn="ctr" rtl="0"/>
            <a:r>
              <a:rPr lang="pt-br" sz="1867">
                <a:latin typeface="Amazon Ember Light" charset="0"/>
                <a:ea typeface="Amazon Ember Light" charset="0"/>
                <a:cs typeface="Amazon Ember Light" charset="0"/>
              </a:rPr>
              <a:t>Mary</a:t>
            </a:r>
          </a:p>
        </p:txBody>
      </p:sp>
      <p:pic>
        <p:nvPicPr>
          <p:cNvPr id="189" name="Picture 18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55014" y="4460611"/>
            <a:ext cx="457200" cy="457200"/>
          </a:xfrm>
          <a:prstGeom prst="rect">
            <a:avLst/>
          </a:prstGeom>
        </p:spPr>
      </p:pic>
      <p:cxnSp>
        <p:nvCxnSpPr>
          <p:cNvPr id="190" name="Straight Connector 189"/>
          <p:cNvCxnSpPr>
            <a:stCxn id="182" idx="2"/>
            <a:endCxn id="184" idx="0"/>
          </p:cNvCxnSpPr>
          <p:nvPr/>
        </p:nvCxnSpPr>
        <p:spPr>
          <a:xfrm flipH="1">
            <a:off x="10312947" y="2556894"/>
            <a:ext cx="1" cy="432304"/>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91" name="Straight Connector 190"/>
          <p:cNvCxnSpPr>
            <a:stCxn id="184" idx="2"/>
            <a:endCxn id="186" idx="0"/>
          </p:cNvCxnSpPr>
          <p:nvPr/>
        </p:nvCxnSpPr>
        <p:spPr>
          <a:xfrm flipH="1">
            <a:off x="10309794" y="3368854"/>
            <a:ext cx="3153" cy="382671"/>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a:stCxn id="186" idx="2"/>
            <a:endCxn id="188" idx="0"/>
          </p:cNvCxnSpPr>
          <p:nvPr/>
        </p:nvCxnSpPr>
        <p:spPr>
          <a:xfrm>
            <a:off x="10309794" y="4131181"/>
            <a:ext cx="3252" cy="368202"/>
          </a:xfrm>
          <a:prstGeom prst="line">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pic>
        <p:nvPicPr>
          <p:cNvPr id="193" name="Picture 19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1939" y="2982586"/>
            <a:ext cx="431785" cy="431785"/>
          </a:xfrm>
          <a:prstGeom prst="rect">
            <a:avLst/>
          </a:prstGeom>
        </p:spPr>
      </p:pic>
      <p:pic>
        <p:nvPicPr>
          <p:cNvPr id="194" name="Picture 19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4508" y="3747317"/>
            <a:ext cx="431785" cy="431785"/>
          </a:xfrm>
          <a:prstGeom prst="rect">
            <a:avLst/>
          </a:prstGeom>
        </p:spPr>
      </p:pic>
      <p:pic>
        <p:nvPicPr>
          <p:cNvPr id="195" name="Picture 19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4507" y="4488674"/>
            <a:ext cx="431785" cy="431785"/>
          </a:xfrm>
          <a:prstGeom prst="rect">
            <a:avLst/>
          </a:prstGeom>
        </p:spPr>
      </p:pic>
      <p:pic>
        <p:nvPicPr>
          <p:cNvPr id="199" name="Picture 19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8703" y="2182166"/>
            <a:ext cx="431785" cy="431785"/>
          </a:xfrm>
          <a:prstGeom prst="rect">
            <a:avLst/>
          </a:prstGeom>
        </p:spPr>
      </p:pic>
      <p:pic>
        <p:nvPicPr>
          <p:cNvPr id="221" name="Picture 2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5014" y="5225420"/>
            <a:ext cx="457200" cy="457200"/>
          </a:xfrm>
          <a:prstGeom prst="rect">
            <a:avLst/>
          </a:prstGeom>
        </p:spPr>
      </p:pic>
      <p:cxnSp>
        <p:nvCxnSpPr>
          <p:cNvPr id="227" name="Elbow Connector 226"/>
          <p:cNvCxnSpPr>
            <a:stCxn id="84" idx="2"/>
            <a:endCxn id="182" idx="0"/>
          </p:cNvCxnSpPr>
          <p:nvPr/>
        </p:nvCxnSpPr>
        <p:spPr>
          <a:xfrm rot="16200000" flipH="1">
            <a:off x="8628430" y="518432"/>
            <a:ext cx="297253" cy="3071783"/>
          </a:xfrm>
          <a:prstGeom prst="bentConnector3">
            <a:avLst>
              <a:gd name="adj1" fmla="val 50000"/>
            </a:avLst>
          </a:prstGeom>
          <a:ln w="9525">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 name="Elbow Connector 4"/>
          <p:cNvCxnSpPr/>
          <p:nvPr/>
        </p:nvCxnSpPr>
        <p:spPr>
          <a:xfrm rot="5400000">
            <a:off x="5543831" y="4459983"/>
            <a:ext cx="1053869" cy="409429"/>
          </a:xfrm>
          <a:prstGeom prst="bentConnector3">
            <a:avLst>
              <a:gd name="adj1" fmla="val 19325"/>
            </a:avLst>
          </a:prstGeom>
          <a:ln w="1270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93" name="Elbow Connector 92"/>
          <p:cNvCxnSpPr>
            <a:stCxn id="165" idx="1"/>
            <a:endCxn id="203" idx="1"/>
          </p:cNvCxnSpPr>
          <p:nvPr/>
        </p:nvCxnSpPr>
        <p:spPr>
          <a:xfrm rot="10800000" flipV="1">
            <a:off x="5706863" y="4689210"/>
            <a:ext cx="529462" cy="721459"/>
          </a:xfrm>
          <a:prstGeom prst="bentConnector3">
            <a:avLst>
              <a:gd name="adj1" fmla="val 143176"/>
            </a:avLst>
          </a:prstGeom>
          <a:ln w="1270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pic>
        <p:nvPicPr>
          <p:cNvPr id="97" name="Picture 9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55014" y="5938330"/>
            <a:ext cx="457200" cy="457200"/>
          </a:xfrm>
          <a:prstGeom prst="rect">
            <a:avLst/>
          </a:prstGeom>
        </p:spPr>
      </p:pic>
      <p:sp>
        <p:nvSpPr>
          <p:cNvPr id="95" name="Title 1"/>
          <p:cNvSpPr>
            <a:spLocks noGrp="1"/>
          </p:cNvSpPr>
          <p:nvPr>
            <p:ph type="title"/>
          </p:nvPr>
        </p:nvSpPr>
        <p:spPr/>
        <p:txBody>
          <a:bodyPr rtlCol="0">
            <a:noAutofit/>
          </a:bodyPr>
          <a:lstStyle/>
          <a:p>
            <a:pPr rtl="0"/>
            <a:r>
              <a:rPr lang="pt-br" sz="3500" dirty="0"/>
              <a:t>Conceitos básicos do IAM</a:t>
            </a:r>
          </a:p>
        </p:txBody>
      </p:sp>
      <p:sp>
        <p:nvSpPr>
          <p:cNvPr id="6" name="Footer Placeholder 5"/>
          <p:cNvSpPr>
            <a:spLocks noGrp="1"/>
          </p:cNvSpPr>
          <p:nvPr>
            <p:ph type="ftr" sz="quarter" idx="3"/>
          </p:nvPr>
        </p:nvSpPr>
        <p:spPr>
          <a:xfrm>
            <a:off x="419100" y="6356350"/>
            <a:ext cx="4753718" cy="365125"/>
          </a:xfrm>
        </p:spPr>
        <p:txBody>
          <a:bodyPr rtlCol="0"/>
          <a:lstStyle/>
          <a:p>
            <a:pPr rtl="0"/>
            <a:r>
              <a:rPr lang="pt-br" dirty="0"/>
              <a:t>© 2020 </a:t>
            </a:r>
            <a:r>
              <a:rPr lang="pt-br" dirty="0" err="1"/>
              <a:t>Amazon</a:t>
            </a:r>
            <a:r>
              <a:rPr lang="pt-br" dirty="0"/>
              <a:t> Web Services, Inc. ou suas afiliadas. Todos os direitos reservados.</a:t>
            </a:r>
          </a:p>
        </p:txBody>
      </p:sp>
      <p:sp>
        <p:nvSpPr>
          <p:cNvPr id="8" name="Slide Number Placeholder 7"/>
          <p:cNvSpPr>
            <a:spLocks noGrp="1"/>
          </p:cNvSpPr>
          <p:nvPr>
            <p:ph type="sldNum" sz="quarter" idx="12"/>
          </p:nvPr>
        </p:nvSpPr>
        <p:spPr/>
        <p:txBody>
          <a:bodyPr rtlCol="0"/>
          <a:lstStyle/>
          <a:p>
            <a:pPr rtl="0"/>
            <a:fld id="{B6A95138-A96E-2F42-A959-2EFD44FE4AB7}" type="slidenum">
              <a:rPr lang="en-US" smtClean="0"/>
              <a:t>11</a:t>
            </a:fld>
            <a:endParaRPr lang="en-US" dirty="0"/>
          </a:p>
        </p:txBody>
      </p:sp>
    </p:spTree>
    <p:custDataLst>
      <p:tags r:id="rId1"/>
    </p:custDataLst>
    <p:extLst>
      <p:ext uri="{BB962C8B-B14F-4D97-AF65-F5344CB8AC3E}">
        <p14:creationId xmlns:p14="http://schemas.microsoft.com/office/powerpoint/2010/main" val="10081127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63"/>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8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08"/>
                                        </p:tgtEl>
                                        <p:attrNameLst>
                                          <p:attrName>style.visibility</p:attrName>
                                        </p:attrNameLst>
                                      </p:cBhvr>
                                      <p:to>
                                        <p:strVal val="visible"/>
                                      </p:to>
                                    </p:set>
                                    <p:animEffect transition="in" filter="wipe(up)">
                                      <p:cBhvr>
                                        <p:cTn id="20" dur="500"/>
                                        <p:tgtEl>
                                          <p:spTgt spid="108"/>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07"/>
                                        </p:tgtEl>
                                        <p:attrNameLst>
                                          <p:attrName>style.visibility</p:attrName>
                                        </p:attrNameLst>
                                      </p:cBhvr>
                                      <p:to>
                                        <p:strVal val="visible"/>
                                      </p:to>
                                    </p:set>
                                    <p:animEffect transition="in" filter="wipe(up)">
                                      <p:cBhvr>
                                        <p:cTn id="24" dur="500"/>
                                        <p:tgtEl>
                                          <p:spTgt spid="107"/>
                                        </p:tgtEl>
                                      </p:cBhvr>
                                    </p:animEffect>
                                  </p:childTnLst>
                                </p:cTn>
                              </p:par>
                            </p:childTnLst>
                          </p:cTn>
                        </p:par>
                        <p:par>
                          <p:cTn id="25" fill="hold">
                            <p:stCondLst>
                              <p:cond delay="1000"/>
                            </p:stCondLst>
                            <p:childTnLst>
                              <p:par>
                                <p:cTn id="26" presetID="1" presetClass="entr" presetSubtype="0" fill="hold" nodeType="afterEffect">
                                  <p:stCondLst>
                                    <p:cond delay="0"/>
                                  </p:stCondLst>
                                  <p:childTnLst>
                                    <p:set>
                                      <p:cBhvr>
                                        <p:cTn id="27" dur="1" fill="hold">
                                          <p:stCondLst>
                                            <p:cond delay="0"/>
                                          </p:stCondLst>
                                        </p:cTn>
                                        <p:tgtEl>
                                          <p:spTgt spid="11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09"/>
                                        </p:tgtEl>
                                        <p:attrNameLst>
                                          <p:attrName>style.visibility</p:attrName>
                                        </p:attrNameLst>
                                      </p:cBhvr>
                                      <p:to>
                                        <p:strVal val="visible"/>
                                      </p:to>
                                    </p:set>
                                    <p:animEffect transition="in" filter="wipe(up)">
                                      <p:cBhvr>
                                        <p:cTn id="32" dur="500"/>
                                        <p:tgtEl>
                                          <p:spTgt spid="10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12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17"/>
                                        </p:tgtEl>
                                        <p:attrNameLst>
                                          <p:attrName>style.visibility</p:attrName>
                                        </p:attrNameLst>
                                      </p:cBhvr>
                                      <p:to>
                                        <p:strVal val="visible"/>
                                      </p:to>
                                    </p:set>
                                    <p:animEffect transition="in" filter="wipe(up)">
                                      <p:cBhvr>
                                        <p:cTn id="44" dur="500"/>
                                        <p:tgtEl>
                                          <p:spTgt spid="117"/>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138"/>
                                        </p:tgtEl>
                                        <p:attrNameLst>
                                          <p:attrName>style.visibility</p:attrName>
                                        </p:attrNameLst>
                                      </p:cBhvr>
                                      <p:to>
                                        <p:strVal val="visible"/>
                                      </p:to>
                                    </p:set>
                                    <p:animEffect transition="in" filter="wipe(left)">
                                      <p:cBhvr>
                                        <p:cTn id="48" dur="500"/>
                                        <p:tgtEl>
                                          <p:spTgt spid="138"/>
                                        </p:tgtEl>
                                      </p:cBhvr>
                                    </p:animEffect>
                                  </p:childTnLst>
                                </p:cTn>
                              </p:par>
                            </p:childTnLst>
                          </p:cTn>
                        </p:par>
                        <p:par>
                          <p:cTn id="49" fill="hold">
                            <p:stCondLst>
                              <p:cond delay="1000"/>
                            </p:stCondLst>
                            <p:childTnLst>
                              <p:par>
                                <p:cTn id="50" presetID="1" presetClass="entr" presetSubtype="0" fill="hold" nodeType="afterEffect">
                                  <p:stCondLst>
                                    <p:cond delay="0"/>
                                  </p:stCondLst>
                                  <p:childTnLst>
                                    <p:set>
                                      <p:cBhvr>
                                        <p:cTn id="51" dur="1" fill="hold">
                                          <p:stCondLst>
                                            <p:cond delay="0"/>
                                          </p:stCondLst>
                                        </p:cTn>
                                        <p:tgtEl>
                                          <p:spTgt spid="140"/>
                                        </p:tgtEl>
                                        <p:attrNameLst>
                                          <p:attrName>style.visibility</p:attrName>
                                        </p:attrNameLst>
                                      </p:cBhvr>
                                      <p:to>
                                        <p:strVal val="visible"/>
                                      </p:to>
                                    </p:set>
                                  </p:childTnLst>
                                </p:cTn>
                              </p:par>
                            </p:childTnLst>
                          </p:cTn>
                        </p:par>
                        <p:par>
                          <p:cTn id="52" fill="hold">
                            <p:stCondLst>
                              <p:cond delay="1000"/>
                            </p:stCondLst>
                            <p:childTnLst>
                              <p:par>
                                <p:cTn id="53" presetID="1" presetClass="entr" presetSubtype="0" fill="hold" nodeType="afterEffect">
                                  <p:stCondLst>
                                    <p:cond delay="0"/>
                                  </p:stCondLst>
                                  <p:childTnLst>
                                    <p:set>
                                      <p:cBhvr>
                                        <p:cTn id="54" dur="1" fill="hold">
                                          <p:stCondLst>
                                            <p:cond delay="0"/>
                                          </p:stCondLst>
                                        </p:cTn>
                                        <p:tgtEl>
                                          <p:spTgt spid="141"/>
                                        </p:tgtEl>
                                        <p:attrNameLst>
                                          <p:attrName>style.visibility</p:attrName>
                                        </p:attrNameLst>
                                      </p:cBhvr>
                                      <p:to>
                                        <p:strVal val="visible"/>
                                      </p:to>
                                    </p:set>
                                  </p:childTnLst>
                                </p:cTn>
                              </p:par>
                            </p:childTnLst>
                          </p:cTn>
                        </p:par>
                        <p:par>
                          <p:cTn id="55" fill="hold">
                            <p:stCondLst>
                              <p:cond delay="1000"/>
                            </p:stCondLst>
                            <p:childTnLst>
                              <p:par>
                                <p:cTn id="56" presetID="22" presetClass="entr" presetSubtype="8" fill="hold" grpId="0" nodeType="afterEffect">
                                  <p:stCondLst>
                                    <p:cond delay="0"/>
                                  </p:stCondLst>
                                  <p:childTnLst>
                                    <p:set>
                                      <p:cBhvr>
                                        <p:cTn id="57" dur="1" fill="hold">
                                          <p:stCondLst>
                                            <p:cond delay="0"/>
                                          </p:stCondLst>
                                        </p:cTn>
                                        <p:tgtEl>
                                          <p:spTgt spid="151"/>
                                        </p:tgtEl>
                                        <p:attrNameLst>
                                          <p:attrName>style.visibility</p:attrName>
                                        </p:attrNameLst>
                                      </p:cBhvr>
                                      <p:to>
                                        <p:strVal val="visible"/>
                                      </p:to>
                                    </p:set>
                                    <p:animEffect transition="in" filter="wipe(left)">
                                      <p:cBhvr>
                                        <p:cTn id="58" dur="500"/>
                                        <p:tgtEl>
                                          <p:spTgt spid="151"/>
                                        </p:tgtEl>
                                      </p:cBhvr>
                                    </p:animEffect>
                                  </p:childTnLst>
                                </p:cTn>
                              </p:par>
                            </p:childTnLst>
                          </p:cTn>
                        </p:par>
                        <p:par>
                          <p:cTn id="59" fill="hold">
                            <p:stCondLst>
                              <p:cond delay="1500"/>
                            </p:stCondLst>
                            <p:childTnLst>
                              <p:par>
                                <p:cTn id="60" presetID="22" presetClass="entr" presetSubtype="1" fill="hold" nodeType="afterEffect">
                                  <p:stCondLst>
                                    <p:cond delay="0"/>
                                  </p:stCondLst>
                                  <p:childTnLst>
                                    <p:set>
                                      <p:cBhvr>
                                        <p:cTn id="61" dur="1" fill="hold">
                                          <p:stCondLst>
                                            <p:cond delay="0"/>
                                          </p:stCondLst>
                                        </p:cTn>
                                        <p:tgtEl>
                                          <p:spTgt spid="173"/>
                                        </p:tgtEl>
                                        <p:attrNameLst>
                                          <p:attrName>style.visibility</p:attrName>
                                        </p:attrNameLst>
                                      </p:cBhvr>
                                      <p:to>
                                        <p:strVal val="visible"/>
                                      </p:to>
                                    </p:set>
                                    <p:animEffect transition="in" filter="wipe(up)">
                                      <p:cBhvr>
                                        <p:cTn id="62" dur="500"/>
                                        <p:tgtEl>
                                          <p:spTgt spid="173"/>
                                        </p:tgtEl>
                                      </p:cBhvr>
                                    </p:animEffect>
                                  </p:childTnLst>
                                </p:cTn>
                              </p:par>
                              <p:par>
                                <p:cTn id="63" presetID="1" presetClass="entr" presetSubtype="0" fill="hold"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childTnLst>
                          </p:cTn>
                        </p:par>
                        <p:par>
                          <p:cTn id="65" fill="hold">
                            <p:stCondLst>
                              <p:cond delay="2000"/>
                            </p:stCondLst>
                            <p:childTnLst>
                              <p:par>
                                <p:cTn id="66" presetID="22" presetClass="entr" presetSubtype="8" fill="hold" grpId="0" nodeType="afterEffect">
                                  <p:stCondLst>
                                    <p:cond delay="0"/>
                                  </p:stCondLst>
                                  <p:childTnLst>
                                    <p:set>
                                      <p:cBhvr>
                                        <p:cTn id="67" dur="1" fill="hold">
                                          <p:stCondLst>
                                            <p:cond delay="0"/>
                                          </p:stCondLst>
                                        </p:cTn>
                                        <p:tgtEl>
                                          <p:spTgt spid="157"/>
                                        </p:tgtEl>
                                        <p:attrNameLst>
                                          <p:attrName>style.visibility</p:attrName>
                                        </p:attrNameLst>
                                      </p:cBhvr>
                                      <p:to>
                                        <p:strVal val="visible"/>
                                      </p:to>
                                    </p:set>
                                    <p:animEffect transition="in" filter="wipe(left)">
                                      <p:cBhvr>
                                        <p:cTn id="68" dur="500"/>
                                        <p:tgtEl>
                                          <p:spTgt spid="157"/>
                                        </p:tgtEl>
                                      </p:cBhvr>
                                    </p:animEffect>
                                  </p:childTnLst>
                                </p:cTn>
                              </p:par>
                            </p:childTnLst>
                          </p:cTn>
                        </p:par>
                        <p:par>
                          <p:cTn id="69" fill="hold">
                            <p:stCondLst>
                              <p:cond delay="2500"/>
                            </p:stCondLst>
                            <p:childTnLst>
                              <p:par>
                                <p:cTn id="70" presetID="22" presetClass="entr" presetSubtype="1" fill="hold" nodeType="afterEffect">
                                  <p:stCondLst>
                                    <p:cond delay="0"/>
                                  </p:stCondLst>
                                  <p:childTnLst>
                                    <p:set>
                                      <p:cBhvr>
                                        <p:cTn id="71" dur="1" fill="hold">
                                          <p:stCondLst>
                                            <p:cond delay="0"/>
                                          </p:stCondLst>
                                        </p:cTn>
                                        <p:tgtEl>
                                          <p:spTgt spid="176"/>
                                        </p:tgtEl>
                                        <p:attrNameLst>
                                          <p:attrName>style.visibility</p:attrName>
                                        </p:attrNameLst>
                                      </p:cBhvr>
                                      <p:to>
                                        <p:strVal val="visible"/>
                                      </p:to>
                                    </p:set>
                                    <p:animEffect transition="in" filter="wipe(up)">
                                      <p:cBhvr>
                                        <p:cTn id="72" dur="500"/>
                                        <p:tgtEl>
                                          <p:spTgt spid="176"/>
                                        </p:tgtEl>
                                      </p:cBhvr>
                                    </p:animEffect>
                                  </p:childTnLst>
                                </p:cTn>
                              </p:par>
                              <p:par>
                                <p:cTn id="73" presetID="1" presetClass="entr" presetSubtype="0" fill="hold" nodeType="withEffect">
                                  <p:stCondLst>
                                    <p:cond delay="0"/>
                                  </p:stCondLst>
                                  <p:childTnLst>
                                    <p:set>
                                      <p:cBhvr>
                                        <p:cTn id="74" dur="1" fill="hold">
                                          <p:stCondLst>
                                            <p:cond delay="0"/>
                                          </p:stCondLst>
                                        </p:cTn>
                                        <p:tgtEl>
                                          <p:spTgt spid="158"/>
                                        </p:tgtEl>
                                        <p:attrNameLst>
                                          <p:attrName>style.visibility</p:attrName>
                                        </p:attrNameLst>
                                      </p:cBhvr>
                                      <p:to>
                                        <p:strVal val="visible"/>
                                      </p:to>
                                    </p:set>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165"/>
                                        </p:tgtEl>
                                        <p:attrNameLst>
                                          <p:attrName>style.visibility</p:attrName>
                                        </p:attrNameLst>
                                      </p:cBhvr>
                                      <p:to>
                                        <p:strVal val="visible"/>
                                      </p:to>
                                    </p:set>
                                    <p:animEffect transition="in" filter="wipe(left)">
                                      <p:cBhvr>
                                        <p:cTn id="78" dur="500"/>
                                        <p:tgtEl>
                                          <p:spTgt spid="165"/>
                                        </p:tgtEl>
                                      </p:cBhvr>
                                    </p:animEffect>
                                  </p:childTnLst>
                                </p:cTn>
                              </p:par>
                            </p:childTnLst>
                          </p:cTn>
                        </p:par>
                        <p:par>
                          <p:cTn id="79" fill="hold">
                            <p:stCondLst>
                              <p:cond delay="3500"/>
                            </p:stCondLst>
                            <p:childTnLst>
                              <p:par>
                                <p:cTn id="80" presetID="22" presetClass="entr" presetSubtype="1" fill="hold" nodeType="afterEffect">
                                  <p:stCondLst>
                                    <p:cond delay="0"/>
                                  </p:stCondLst>
                                  <p:childTnLst>
                                    <p:set>
                                      <p:cBhvr>
                                        <p:cTn id="81" dur="1" fill="hold">
                                          <p:stCondLst>
                                            <p:cond delay="0"/>
                                          </p:stCondLst>
                                        </p:cTn>
                                        <p:tgtEl>
                                          <p:spTgt spid="179"/>
                                        </p:tgtEl>
                                        <p:attrNameLst>
                                          <p:attrName>style.visibility</p:attrName>
                                        </p:attrNameLst>
                                      </p:cBhvr>
                                      <p:to>
                                        <p:strVal val="visible"/>
                                      </p:to>
                                    </p:set>
                                    <p:animEffect transition="in" filter="wipe(up)">
                                      <p:cBhvr>
                                        <p:cTn id="82" dur="500"/>
                                        <p:tgtEl>
                                          <p:spTgt spid="179"/>
                                        </p:tgtEl>
                                      </p:cBhvr>
                                    </p:animEffect>
                                  </p:childTnLst>
                                </p:cTn>
                              </p:par>
                              <p:par>
                                <p:cTn id="83" presetID="1" presetClass="entr" presetSubtype="0" fill="hold" nodeType="withEffect">
                                  <p:stCondLst>
                                    <p:cond delay="0"/>
                                  </p:stCondLst>
                                  <p:childTnLst>
                                    <p:set>
                                      <p:cBhvr>
                                        <p:cTn id="84" dur="1" fill="hold">
                                          <p:stCondLst>
                                            <p:cond delay="0"/>
                                          </p:stCondLst>
                                        </p:cTn>
                                        <p:tgtEl>
                                          <p:spTgt spid="166"/>
                                        </p:tgtEl>
                                        <p:attrNameLst>
                                          <p:attrName>style.visibility</p:attrName>
                                        </p:attrNameLst>
                                      </p:cBhvr>
                                      <p:to>
                                        <p:strVal val="visible"/>
                                      </p:to>
                                    </p:set>
                                  </p:childTnLst>
                                </p:cTn>
                              </p:par>
                            </p:childTnLst>
                          </p:cTn>
                        </p:par>
                        <p:par>
                          <p:cTn id="85" fill="hold">
                            <p:stCondLst>
                              <p:cond delay="4000"/>
                            </p:stCondLst>
                            <p:childTnLst>
                              <p:par>
                                <p:cTn id="86" presetID="22" presetClass="entr" presetSubtype="8" fill="hold" grpId="0" nodeType="afterEffect">
                                  <p:stCondLst>
                                    <p:cond delay="0"/>
                                  </p:stCondLst>
                                  <p:childTnLst>
                                    <p:set>
                                      <p:cBhvr>
                                        <p:cTn id="87" dur="1" fill="hold">
                                          <p:stCondLst>
                                            <p:cond delay="0"/>
                                          </p:stCondLst>
                                        </p:cTn>
                                        <p:tgtEl>
                                          <p:spTgt spid="182"/>
                                        </p:tgtEl>
                                        <p:attrNameLst>
                                          <p:attrName>style.visibility</p:attrName>
                                        </p:attrNameLst>
                                      </p:cBhvr>
                                      <p:to>
                                        <p:strVal val="visible"/>
                                      </p:to>
                                    </p:set>
                                    <p:animEffect transition="in" filter="wipe(left)">
                                      <p:cBhvr>
                                        <p:cTn id="88" dur="500"/>
                                        <p:tgtEl>
                                          <p:spTgt spid="182"/>
                                        </p:tgtEl>
                                      </p:cBhvr>
                                    </p:animEffect>
                                  </p:childTnLst>
                                </p:cTn>
                              </p:par>
                              <p:par>
                                <p:cTn id="89" presetID="1" presetClass="entr" presetSubtype="0" fill="hold" nodeType="withEffect">
                                  <p:stCondLst>
                                    <p:cond delay="0"/>
                                  </p:stCondLst>
                                  <p:childTnLst>
                                    <p:set>
                                      <p:cBhvr>
                                        <p:cTn id="90" dur="1" fill="hold">
                                          <p:stCondLst>
                                            <p:cond delay="0"/>
                                          </p:stCondLst>
                                        </p:cTn>
                                        <p:tgtEl>
                                          <p:spTgt spid="22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9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83"/>
                                        </p:tgtEl>
                                        <p:attrNameLst>
                                          <p:attrName>style.visibility</p:attrName>
                                        </p:attrNameLst>
                                      </p:cBhvr>
                                      <p:to>
                                        <p:strVal val="visible"/>
                                      </p:to>
                                    </p:set>
                                  </p:childTnLst>
                                </p:cTn>
                              </p:par>
                            </p:childTnLst>
                          </p:cTn>
                        </p:par>
                        <p:par>
                          <p:cTn id="95" fill="hold">
                            <p:stCondLst>
                              <p:cond delay="4500"/>
                            </p:stCondLst>
                            <p:childTnLst>
                              <p:par>
                                <p:cTn id="96" presetID="1" presetClass="entr" presetSubtype="0" fill="hold" grpId="0" nodeType="afterEffect">
                                  <p:stCondLst>
                                    <p:cond delay="0"/>
                                  </p:stCondLst>
                                  <p:childTnLst>
                                    <p:set>
                                      <p:cBhvr>
                                        <p:cTn id="97" dur="1" fill="hold">
                                          <p:stCondLst>
                                            <p:cond delay="0"/>
                                          </p:stCondLst>
                                        </p:cTn>
                                        <p:tgtEl>
                                          <p:spTgt spid="184"/>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190"/>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185"/>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86"/>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191"/>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187"/>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188"/>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192"/>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189"/>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93"/>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194"/>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195"/>
                                        </p:tgtEl>
                                        <p:attrNameLst>
                                          <p:attrName>style.visibility</p:attrName>
                                        </p:attrNameLst>
                                      </p:cBhvr>
                                      <p:to>
                                        <p:strVal val="visible"/>
                                      </p:to>
                                    </p:set>
                                  </p:childTnLst>
                                </p:cTn>
                              </p:par>
                            </p:childTnLst>
                          </p:cTn>
                        </p:par>
                        <p:par>
                          <p:cTn id="120" fill="hold">
                            <p:stCondLst>
                              <p:cond delay="4500"/>
                            </p:stCondLst>
                            <p:childTnLst>
                              <p:par>
                                <p:cTn id="121" presetID="22" presetClass="entr" presetSubtype="8" fill="hold" grpId="0" nodeType="afterEffect">
                                  <p:stCondLst>
                                    <p:cond delay="0"/>
                                  </p:stCondLst>
                                  <p:childTnLst>
                                    <p:set>
                                      <p:cBhvr>
                                        <p:cTn id="122" dur="1" fill="hold">
                                          <p:stCondLst>
                                            <p:cond delay="0"/>
                                          </p:stCondLst>
                                        </p:cTn>
                                        <p:tgtEl>
                                          <p:spTgt spid="203"/>
                                        </p:tgtEl>
                                        <p:attrNameLst>
                                          <p:attrName>style.visibility</p:attrName>
                                        </p:attrNameLst>
                                      </p:cBhvr>
                                      <p:to>
                                        <p:strVal val="visible"/>
                                      </p:to>
                                    </p:set>
                                    <p:animEffect transition="in" filter="wipe(left)">
                                      <p:cBhvr>
                                        <p:cTn id="123" dur="500"/>
                                        <p:tgtEl>
                                          <p:spTgt spid="203"/>
                                        </p:tgtEl>
                                      </p:cBhvr>
                                    </p:animEffect>
                                  </p:childTnLst>
                                </p:cTn>
                              </p:par>
                            </p:childTnLst>
                          </p:cTn>
                        </p:par>
                        <p:par>
                          <p:cTn id="124" fill="hold">
                            <p:stCondLst>
                              <p:cond delay="5000"/>
                            </p:stCondLst>
                            <p:childTnLst>
                              <p:par>
                                <p:cTn id="125" presetID="1" presetClass="entr" presetSubtype="0" fill="hold" nodeType="afterEffect">
                                  <p:stCondLst>
                                    <p:cond delay="0"/>
                                  </p:stCondLst>
                                  <p:childTnLst>
                                    <p:set>
                                      <p:cBhvr>
                                        <p:cTn id="126" dur="1" fill="hold">
                                          <p:stCondLst>
                                            <p:cond delay="0"/>
                                          </p:stCondLst>
                                        </p:cTn>
                                        <p:tgtEl>
                                          <p:spTgt spid="220"/>
                                        </p:tgtEl>
                                        <p:attrNameLst>
                                          <p:attrName>style.visibility</p:attrName>
                                        </p:attrNameLst>
                                      </p:cBhvr>
                                      <p:to>
                                        <p:strVal val="visible"/>
                                      </p:to>
                                    </p:set>
                                  </p:childTnLst>
                                </p:cTn>
                              </p:par>
                            </p:childTnLst>
                          </p:cTn>
                        </p:par>
                        <p:par>
                          <p:cTn id="127" fill="hold">
                            <p:stCondLst>
                              <p:cond delay="5000"/>
                            </p:stCondLst>
                            <p:childTnLst>
                              <p:par>
                                <p:cTn id="128" presetID="22" presetClass="entr" presetSubtype="1" fill="hold" nodeType="afterEffect">
                                  <p:stCondLst>
                                    <p:cond delay="0"/>
                                  </p:stCondLst>
                                  <p:childTnLst>
                                    <p:set>
                                      <p:cBhvr>
                                        <p:cTn id="129" dur="1" fill="hold">
                                          <p:stCondLst>
                                            <p:cond delay="0"/>
                                          </p:stCondLst>
                                        </p:cTn>
                                        <p:tgtEl>
                                          <p:spTgt spid="93"/>
                                        </p:tgtEl>
                                        <p:attrNameLst>
                                          <p:attrName>style.visibility</p:attrName>
                                        </p:attrNameLst>
                                      </p:cBhvr>
                                      <p:to>
                                        <p:strVal val="visible"/>
                                      </p:to>
                                    </p:set>
                                    <p:animEffect transition="in" filter="wipe(up)">
                                      <p:cBhvr>
                                        <p:cTn id="130" dur="500"/>
                                        <p:tgtEl>
                                          <p:spTgt spid="93"/>
                                        </p:tgtEl>
                                      </p:cBhvr>
                                    </p:animEffect>
                                  </p:childTnLst>
                                </p:cTn>
                              </p:par>
                            </p:childTnLst>
                          </p:cTn>
                        </p:par>
                        <p:par>
                          <p:cTn id="131" fill="hold">
                            <p:stCondLst>
                              <p:cond delay="5500"/>
                            </p:stCondLst>
                            <p:childTnLst>
                              <p:par>
                                <p:cTn id="132" presetID="22" presetClass="entr" presetSubtype="1" fill="hold" nodeType="afterEffect">
                                  <p:stCondLst>
                                    <p:cond delay="0"/>
                                  </p:stCondLst>
                                  <p:childTnLst>
                                    <p:set>
                                      <p:cBhvr>
                                        <p:cTn id="133" dur="1" fill="hold">
                                          <p:stCondLst>
                                            <p:cond delay="0"/>
                                          </p:stCondLst>
                                        </p:cTn>
                                        <p:tgtEl>
                                          <p:spTgt spid="5"/>
                                        </p:tgtEl>
                                        <p:attrNameLst>
                                          <p:attrName>style.visibility</p:attrName>
                                        </p:attrNameLst>
                                      </p:cBhvr>
                                      <p:to>
                                        <p:strVal val="visible"/>
                                      </p:to>
                                    </p:set>
                                    <p:animEffect transition="in" filter="wipe(up)">
                                      <p:cBhvr>
                                        <p:cTn id="134" dur="500"/>
                                        <p:tgtEl>
                                          <p:spTgt spid="5"/>
                                        </p:tgtEl>
                                      </p:cBhvr>
                                    </p:animEffect>
                                  </p:childTnLst>
                                </p:cTn>
                              </p:par>
                            </p:childTnLst>
                          </p:cTn>
                        </p:par>
                        <p:par>
                          <p:cTn id="135" fill="hold">
                            <p:stCondLst>
                              <p:cond delay="6000"/>
                            </p:stCondLst>
                            <p:childTnLst>
                              <p:par>
                                <p:cTn id="136" presetID="22" presetClass="entr" presetSubtype="8" fill="hold" grpId="0" nodeType="afterEffect">
                                  <p:stCondLst>
                                    <p:cond delay="0"/>
                                  </p:stCondLst>
                                  <p:childTnLst>
                                    <p:set>
                                      <p:cBhvr>
                                        <p:cTn id="137" dur="1" fill="hold">
                                          <p:stCondLst>
                                            <p:cond delay="0"/>
                                          </p:stCondLst>
                                        </p:cTn>
                                        <p:tgtEl>
                                          <p:spTgt spid="204"/>
                                        </p:tgtEl>
                                        <p:attrNameLst>
                                          <p:attrName>style.visibility</p:attrName>
                                        </p:attrNameLst>
                                      </p:cBhvr>
                                      <p:to>
                                        <p:strVal val="visible"/>
                                      </p:to>
                                    </p:set>
                                    <p:animEffect transition="in" filter="wipe(left)">
                                      <p:cBhvr>
                                        <p:cTn id="138" dur="500"/>
                                        <p:tgtEl>
                                          <p:spTgt spid="204"/>
                                        </p:tgtEl>
                                      </p:cBhvr>
                                    </p:animEffect>
                                  </p:childTnLst>
                                </p:cTn>
                              </p:par>
                            </p:childTnLst>
                          </p:cTn>
                        </p:par>
                        <p:par>
                          <p:cTn id="139" fill="hold">
                            <p:stCondLst>
                              <p:cond delay="6500"/>
                            </p:stCondLst>
                            <p:childTnLst>
                              <p:par>
                                <p:cTn id="140" presetID="1" presetClass="entr" presetSubtype="0" fill="hold" nodeType="afterEffect">
                                  <p:stCondLst>
                                    <p:cond delay="0"/>
                                  </p:stCondLst>
                                  <p:childTnLst>
                                    <p:set>
                                      <p:cBhvr>
                                        <p:cTn id="141" dur="1" fill="hold">
                                          <p:stCondLst>
                                            <p:cond delay="0"/>
                                          </p:stCondLst>
                                        </p:cTn>
                                        <p:tgtEl>
                                          <p:spTgt spid="221"/>
                                        </p:tgtEl>
                                        <p:attrNameLst>
                                          <p:attrName>style.visibility</p:attrName>
                                        </p:attrNameLst>
                                      </p:cBhvr>
                                      <p:to>
                                        <p:strVal val="visible"/>
                                      </p:to>
                                    </p:set>
                                  </p:childTnLst>
                                </p:cTn>
                              </p:par>
                            </p:childTnLst>
                          </p:cTn>
                        </p:par>
                        <p:par>
                          <p:cTn id="142" fill="hold">
                            <p:stCondLst>
                              <p:cond delay="6500"/>
                            </p:stCondLst>
                            <p:childTnLst>
                              <p:par>
                                <p:cTn id="143" presetID="1" presetClass="entr" presetSubtype="0" fill="hold" grpId="0" nodeType="afterEffect">
                                  <p:stCondLst>
                                    <p:cond delay="0"/>
                                  </p:stCondLst>
                                  <p:childTnLst>
                                    <p:set>
                                      <p:cBhvr>
                                        <p:cTn id="144" dur="1" fill="hold">
                                          <p:stCondLst>
                                            <p:cond delay="0"/>
                                          </p:stCondLst>
                                        </p:cTn>
                                        <p:tgtEl>
                                          <p:spTgt spid="96"/>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97"/>
                                        </p:tgtEl>
                                        <p:attrNameLst>
                                          <p:attrName>style.visibility</p:attrName>
                                        </p:attrNameLst>
                                      </p:cBhvr>
                                      <p:to>
                                        <p:strVal val="visible"/>
                                      </p:to>
                                    </p:set>
                                  </p:childTnLst>
                                </p:cTn>
                              </p:par>
                            </p:childTnLst>
                          </p:cTn>
                        </p:par>
                        <p:par>
                          <p:cTn id="147" fill="hold">
                            <p:stCondLst>
                              <p:cond delay="6500"/>
                            </p:stCondLst>
                            <p:childTnLst>
                              <p:par>
                                <p:cTn id="148" presetID="22" presetClass="entr" presetSubtype="1" fill="hold" nodeType="afterEffect">
                                  <p:stCondLst>
                                    <p:cond delay="0"/>
                                  </p:stCondLst>
                                  <p:childTnLst>
                                    <p:set>
                                      <p:cBhvr>
                                        <p:cTn id="149" dur="1" fill="hold">
                                          <p:stCondLst>
                                            <p:cond delay="0"/>
                                          </p:stCondLst>
                                        </p:cTn>
                                        <p:tgtEl>
                                          <p:spTgt spid="11"/>
                                        </p:tgtEl>
                                        <p:attrNameLst>
                                          <p:attrName>style.visibility</p:attrName>
                                        </p:attrNameLst>
                                      </p:cBhvr>
                                      <p:to>
                                        <p:strVal val="visible"/>
                                      </p:to>
                                    </p:set>
                                    <p:animEffect transition="in" filter="wipe(up)">
                                      <p:cBhvr>
                                        <p:cTn id="15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animBg="1"/>
      <p:bldP spid="96" grpId="0" animBg="1"/>
      <p:bldP spid="203" grpId="0" animBg="1"/>
      <p:bldP spid="138" grpId="0" animBg="1"/>
      <p:bldP spid="151" grpId="0" animBg="1"/>
      <p:bldP spid="157" grpId="0" animBg="1"/>
      <p:bldP spid="165" grpId="0" animBg="1"/>
      <p:bldP spid="107" grpId="0" animBg="1"/>
      <p:bldP spid="63" grpId="0" animBg="1"/>
      <p:bldP spid="105" grpId="0" animBg="1"/>
      <p:bldP spid="119" grpId="0" animBg="1"/>
      <p:bldP spid="182" grpId="0" animBg="1"/>
      <p:bldP spid="184" grpId="0" animBg="1"/>
      <p:bldP spid="186" grpId="0" animBg="1"/>
      <p:bldP spid="18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4426268" y="1837842"/>
            <a:ext cx="2405757" cy="3295861"/>
          </a:xfrm>
          <a:prstGeom prst="roundRect">
            <a:avLst>
              <a:gd name="adj" fmla="val 0"/>
            </a:avLst>
          </a:prstGeom>
          <a:solidFill>
            <a:schemeClr val="bg2">
              <a:lumMod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n-US" dirty="0"/>
          </a:p>
        </p:txBody>
      </p:sp>
      <p:sp>
        <p:nvSpPr>
          <p:cNvPr id="2" name="Title 1"/>
          <p:cNvSpPr>
            <a:spLocks noGrp="1"/>
          </p:cNvSpPr>
          <p:nvPr>
            <p:ph type="title"/>
          </p:nvPr>
        </p:nvSpPr>
        <p:spPr/>
        <p:txBody>
          <a:bodyPr rtlCol="0"/>
          <a:lstStyle/>
          <a:p>
            <a:pPr rtl="0"/>
            <a:r>
              <a:rPr lang="pt-br" sz="3500" dirty="0"/>
              <a:t>Autorização IAM</a:t>
            </a:r>
          </a:p>
        </p:txBody>
      </p:sp>
      <p:sp>
        <p:nvSpPr>
          <p:cNvPr id="24" name="TextBox 23"/>
          <p:cNvSpPr txBox="1"/>
          <p:nvPr/>
        </p:nvSpPr>
        <p:spPr>
          <a:xfrm>
            <a:off x="772732" y="4200959"/>
            <a:ext cx="1481490" cy="276999"/>
          </a:xfrm>
          <a:prstGeom prst="rect">
            <a:avLst/>
          </a:prstGeom>
          <a:noFill/>
        </p:spPr>
        <p:txBody>
          <a:bodyPr wrap="square" lIns="0" tIns="0" rIns="0" bIns="0" rtlCol="0">
            <a:spAutoFit/>
          </a:bodyPr>
          <a:lstStyle/>
          <a:p>
            <a:pPr algn="ctr" rtl="0"/>
            <a:r>
              <a:rPr lang="pt-br" dirty="0">
                <a:latin typeface="Amazon Ember" panose="02000000000000000000" pitchFamily="2" charset="0"/>
                <a:ea typeface="Amazon Ember" panose="02000000000000000000" pitchFamily="2" charset="0"/>
                <a:cs typeface="Helvetica Neue"/>
              </a:rPr>
              <a:t>Grupo do IAM</a:t>
            </a: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9805" y="2071708"/>
            <a:ext cx="913947" cy="1218597"/>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9805" y="3584620"/>
            <a:ext cx="913947" cy="1218597"/>
          </a:xfrm>
          <a:prstGeom prst="rect">
            <a:avLst/>
          </a:prstGeom>
        </p:spPr>
      </p:pic>
      <p:sp>
        <p:nvSpPr>
          <p:cNvPr id="47" name="TextBox 46"/>
          <p:cNvSpPr txBox="1"/>
          <p:nvPr/>
        </p:nvSpPr>
        <p:spPr>
          <a:xfrm>
            <a:off x="4426269" y="5161985"/>
            <a:ext cx="2405756" cy="276999"/>
          </a:xfrm>
          <a:prstGeom prst="rect">
            <a:avLst/>
          </a:prstGeom>
          <a:noFill/>
        </p:spPr>
        <p:txBody>
          <a:bodyPr wrap="square" lIns="0" tIns="0" rIns="0" bIns="0" rtlCol="0">
            <a:spAutoFit/>
          </a:bodyPr>
          <a:lstStyle/>
          <a:p>
            <a:pPr algn="ctr" rtl="0"/>
            <a:r>
              <a:rPr lang="pt-br" dirty="0">
                <a:latin typeface="Amazon Ember" panose="02000000000000000000" pitchFamily="2" charset="0"/>
                <a:ea typeface="Amazon Ember" panose="02000000000000000000" pitchFamily="2" charset="0"/>
                <a:cs typeface="Helvetica Neue"/>
              </a:rPr>
              <a:t>Políticas do IAM</a:t>
            </a:r>
          </a:p>
        </p:txBody>
      </p:sp>
      <p:sp>
        <p:nvSpPr>
          <p:cNvPr id="48" name="TextBox 47"/>
          <p:cNvSpPr txBox="1"/>
          <p:nvPr/>
        </p:nvSpPr>
        <p:spPr>
          <a:xfrm>
            <a:off x="5657282" y="2394697"/>
            <a:ext cx="1084642" cy="492443"/>
          </a:xfrm>
          <a:prstGeom prst="rect">
            <a:avLst/>
          </a:prstGeom>
          <a:noFill/>
        </p:spPr>
        <p:txBody>
          <a:bodyPr wrap="square" lIns="0" tIns="0" rIns="0" bIns="0" rtlCol="0">
            <a:spAutoFit/>
          </a:bodyPr>
          <a:lstStyle/>
          <a:p>
            <a:pPr rtl="0"/>
            <a:r>
              <a:rPr lang="pt-br" sz="1600" dirty="0">
                <a:latin typeface="Amazon Ember" panose="02000000000000000000" pitchFamily="2" charset="0"/>
                <a:ea typeface="Amazon Ember" panose="02000000000000000000" pitchFamily="2" charset="0"/>
                <a:cs typeface="Helvetica Neue"/>
              </a:rPr>
              <a:t>Acesso total</a:t>
            </a:r>
          </a:p>
        </p:txBody>
      </p:sp>
      <p:sp>
        <p:nvSpPr>
          <p:cNvPr id="49" name="TextBox 48"/>
          <p:cNvSpPr txBox="1"/>
          <p:nvPr/>
        </p:nvSpPr>
        <p:spPr>
          <a:xfrm>
            <a:off x="5664036" y="3912972"/>
            <a:ext cx="1019371" cy="492443"/>
          </a:xfrm>
          <a:prstGeom prst="rect">
            <a:avLst/>
          </a:prstGeom>
          <a:noFill/>
        </p:spPr>
        <p:txBody>
          <a:bodyPr wrap="square" lIns="0" tIns="0" rIns="0" bIns="0" rtlCol="0">
            <a:spAutoFit/>
          </a:bodyPr>
          <a:lstStyle/>
          <a:p>
            <a:pPr rtl="0"/>
            <a:r>
              <a:rPr lang="pt-br" sz="1600" dirty="0">
                <a:latin typeface="Amazon Ember" panose="02000000000000000000" pitchFamily="2" charset="0"/>
                <a:ea typeface="Amazon Ember" panose="02000000000000000000" pitchFamily="2" charset="0"/>
                <a:cs typeface="Helvetica Neue"/>
              </a:rPr>
              <a:t>Somente leitura</a:t>
            </a:r>
          </a:p>
        </p:txBody>
      </p:sp>
      <p:sp>
        <p:nvSpPr>
          <p:cNvPr id="51" name="TextBox 50"/>
          <p:cNvSpPr txBox="1"/>
          <p:nvPr/>
        </p:nvSpPr>
        <p:spPr>
          <a:xfrm>
            <a:off x="8698735" y="2346073"/>
            <a:ext cx="1387557" cy="553998"/>
          </a:xfrm>
          <a:prstGeom prst="rect">
            <a:avLst/>
          </a:prstGeom>
          <a:noFill/>
        </p:spPr>
        <p:txBody>
          <a:bodyPr wrap="square" lIns="0" tIns="0" rIns="0" bIns="0" rtlCol="0">
            <a:spAutoFit/>
          </a:bodyPr>
          <a:lstStyle/>
          <a:p>
            <a:pPr rtl="0"/>
            <a:r>
              <a:rPr lang="pt-br">
                <a:latin typeface="Amazon Ember" panose="02000000000000000000" pitchFamily="2" charset="0"/>
                <a:ea typeface="Amazon Ember" panose="02000000000000000000" pitchFamily="2" charset="0"/>
                <a:cs typeface="Helvetica Neue"/>
              </a:rPr>
              <a:t>Bucket 1 </a:t>
            </a:r>
            <a:r>
              <a:rPr lang="pt-br" b="1">
                <a:latin typeface="Amazon Ember" panose="02000000000000000000" pitchFamily="2" charset="0"/>
                <a:ea typeface="Amazon Ember" panose="02000000000000000000" pitchFamily="2" charset="0"/>
                <a:cs typeface="Helvetica Neue"/>
              </a:rPr>
              <a:t>do Amazon S3</a:t>
            </a:r>
          </a:p>
        </p:txBody>
      </p:sp>
      <p:pic>
        <p:nvPicPr>
          <p:cNvPr id="19" name="Picture 18"/>
          <p:cNvPicPr>
            <a:picLocks noChangeAspect="1"/>
          </p:cNvPicPr>
          <p:nvPr/>
        </p:nvPicPr>
        <p:blipFill rotWithShape="1">
          <a:blip r:embed="rId4">
            <a:extLst>
              <a:ext uri="{28A0092B-C50C-407E-A947-70E740481C1C}">
                <a14:useLocalDpi xmlns:a14="http://schemas.microsoft.com/office/drawing/2010/main" val="0"/>
              </a:ext>
            </a:extLst>
          </a:blip>
          <a:srcRect t="33234" r="45187" b="40967"/>
          <a:stretch/>
        </p:blipFill>
        <p:spPr>
          <a:xfrm>
            <a:off x="4641594" y="2779961"/>
            <a:ext cx="500962" cy="314390"/>
          </a:xfrm>
          <a:prstGeom prst="rect">
            <a:avLst/>
          </a:prstGeom>
        </p:spPr>
      </p:pic>
      <p:sp>
        <p:nvSpPr>
          <p:cNvPr id="30" name="TextBox 29"/>
          <p:cNvSpPr txBox="1"/>
          <p:nvPr/>
        </p:nvSpPr>
        <p:spPr>
          <a:xfrm>
            <a:off x="8698735" y="3916920"/>
            <a:ext cx="1387557" cy="553998"/>
          </a:xfrm>
          <a:prstGeom prst="rect">
            <a:avLst/>
          </a:prstGeom>
          <a:noFill/>
        </p:spPr>
        <p:txBody>
          <a:bodyPr wrap="square" lIns="0" tIns="0" rIns="0" bIns="0" rtlCol="0">
            <a:spAutoFit/>
          </a:bodyPr>
          <a:lstStyle/>
          <a:p>
            <a:pPr rtl="0"/>
            <a:r>
              <a:rPr dirty="0"/>
              <a:t>Bucket 2 </a:t>
            </a:r>
            <a:r>
              <a:rPr dirty="0">
                <a:latin typeface="Amazon Ember bold" panose="020B0703020204020204" pitchFamily="34" charset="0"/>
                <a:ea typeface="Amazon Ember bold" panose="020B0703020204020204" pitchFamily="34" charset="0"/>
                <a:cs typeface="Amazon Ember bold" panose="020B0703020204020204" pitchFamily="34" charset="0"/>
              </a:rPr>
              <a:t>do Amazon S3</a:t>
            </a:r>
          </a:p>
        </p:txBody>
      </p:sp>
      <p:cxnSp>
        <p:nvCxnSpPr>
          <p:cNvPr id="4" name="Straight Arrow Connector 3"/>
          <p:cNvCxnSpPr/>
          <p:nvPr/>
        </p:nvCxnSpPr>
        <p:spPr>
          <a:xfrm>
            <a:off x="2944778" y="2520909"/>
            <a:ext cx="1481491" cy="0"/>
          </a:xfrm>
          <a:prstGeom prst="straightConnector1">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6832025" y="2545988"/>
            <a:ext cx="668537" cy="0"/>
          </a:xfrm>
          <a:prstGeom prst="straightConnector1">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944778" y="4193244"/>
            <a:ext cx="1481491" cy="0"/>
          </a:xfrm>
          <a:prstGeom prst="straightConnector1">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cxnSpLocks/>
          </p:cNvCxnSpPr>
          <p:nvPr/>
        </p:nvCxnSpPr>
        <p:spPr>
          <a:xfrm>
            <a:off x="6832025" y="4208678"/>
            <a:ext cx="668537" cy="0"/>
          </a:xfrm>
          <a:prstGeom prst="straightConnector1">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222339" y="3282590"/>
            <a:ext cx="724485" cy="7715"/>
          </a:xfrm>
          <a:prstGeom prst="straightConnector1">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2946824" y="2520909"/>
            <a:ext cx="0" cy="166906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3"/>
          </p:nvPr>
        </p:nvSpPr>
        <p:spPr>
          <a:xfrm>
            <a:off x="419100" y="6356350"/>
            <a:ext cx="4637431" cy="365125"/>
          </a:xfrm>
        </p:spPr>
        <p:txBody>
          <a:bodyPr rtlCol="0"/>
          <a:lstStyle/>
          <a:p>
            <a:pPr rtl="0"/>
            <a:r>
              <a:rPr lang="pt-br" dirty="0"/>
              <a:t>© 2020 </a:t>
            </a:r>
            <a:r>
              <a:rPr lang="pt-br" dirty="0" err="1"/>
              <a:t>Amazon</a:t>
            </a:r>
            <a:r>
              <a:rPr lang="pt-br" dirty="0"/>
              <a:t> Web Services, Inc. ou suas afiliadas. Todos os direitos reservados.</a:t>
            </a:r>
          </a:p>
        </p:txBody>
      </p:sp>
      <p:sp>
        <p:nvSpPr>
          <p:cNvPr id="9" name="Slide Number Placeholder 8"/>
          <p:cNvSpPr>
            <a:spLocks noGrp="1"/>
          </p:cNvSpPr>
          <p:nvPr>
            <p:ph type="sldNum" sz="quarter" idx="12"/>
          </p:nvPr>
        </p:nvSpPr>
        <p:spPr/>
        <p:txBody>
          <a:bodyPr rtlCol="0"/>
          <a:lstStyle/>
          <a:p>
            <a:pPr rtl="0"/>
            <a:fld id="{B6A95138-A96E-2F42-A959-2EFD44FE4AB7}" type="slidenum">
              <a:rPr lang="en-US" smtClean="0"/>
              <a:t>12</a:t>
            </a:fld>
            <a:endParaRPr lang="en-US" dirty="0"/>
          </a:p>
        </p:txBody>
      </p:sp>
      <p:pic>
        <p:nvPicPr>
          <p:cNvPr id="31" name="Graphic 32">
            <a:extLst>
              <a:ext uri="{FF2B5EF4-FFF2-40B4-BE49-F238E27FC236}">
                <a16:creationId xmlns:a16="http://schemas.microsoft.com/office/drawing/2014/main" id="{50D454A7-825D-8A40-A013-745A422C40BE}"/>
              </a:ext>
            </a:extLst>
          </p:cNvPr>
          <p:cNvPicPr>
            <a:picLocks noChangeAspect="1"/>
          </p:cNvPicPr>
          <p:nvPr/>
        </p:nvPicPr>
        <p:blipFill>
          <a:blip r:embed="rId5"/>
          <a:stretch>
            <a:fillRect/>
          </a:stretch>
        </p:blipFill>
        <p:spPr>
          <a:xfrm flipH="1">
            <a:off x="1093954" y="3127420"/>
            <a:ext cx="941032" cy="914400"/>
          </a:xfrm>
          <a:prstGeom prst="rect">
            <a:avLst/>
          </a:prstGeom>
        </p:spPr>
      </p:pic>
      <p:pic>
        <p:nvPicPr>
          <p:cNvPr id="34" name="Graphic 68">
            <a:extLst>
              <a:ext uri="{FF2B5EF4-FFF2-40B4-BE49-F238E27FC236}">
                <a16:creationId xmlns:a16="http://schemas.microsoft.com/office/drawing/2014/main" id="{1BC192AB-8D67-7746-A2C0-E289C568EA2D}"/>
              </a:ext>
            </a:extLst>
          </p:cNvPr>
          <p:cNvPicPr>
            <a:picLocks noChangeAspect="1"/>
          </p:cNvPicPr>
          <p:nvPr/>
        </p:nvPicPr>
        <p:blipFill>
          <a:blip r:embed="rId6"/>
          <a:stretch>
            <a:fillRect/>
          </a:stretch>
        </p:blipFill>
        <p:spPr>
          <a:xfrm>
            <a:off x="7639213" y="2165872"/>
            <a:ext cx="914400" cy="914400"/>
          </a:xfrm>
          <a:prstGeom prst="rect">
            <a:avLst/>
          </a:prstGeom>
        </p:spPr>
      </p:pic>
      <p:pic>
        <p:nvPicPr>
          <p:cNvPr id="36" name="Graphic 68">
            <a:extLst>
              <a:ext uri="{FF2B5EF4-FFF2-40B4-BE49-F238E27FC236}">
                <a16:creationId xmlns:a16="http://schemas.microsoft.com/office/drawing/2014/main" id="{1BC192AB-8D67-7746-A2C0-E289C568EA2D}"/>
              </a:ext>
            </a:extLst>
          </p:cNvPr>
          <p:cNvPicPr>
            <a:picLocks noChangeAspect="1"/>
          </p:cNvPicPr>
          <p:nvPr/>
        </p:nvPicPr>
        <p:blipFill>
          <a:blip r:embed="rId6"/>
          <a:stretch>
            <a:fillRect/>
          </a:stretch>
        </p:blipFill>
        <p:spPr>
          <a:xfrm>
            <a:off x="7694227" y="3751478"/>
            <a:ext cx="914400" cy="914400"/>
          </a:xfrm>
          <a:prstGeom prst="rect">
            <a:avLst/>
          </a:prstGeom>
        </p:spPr>
      </p:pic>
      <p:pic>
        <p:nvPicPr>
          <p:cNvPr id="29" name="Picture 28"/>
          <p:cNvPicPr>
            <a:picLocks noChangeAspect="1"/>
          </p:cNvPicPr>
          <p:nvPr/>
        </p:nvPicPr>
        <p:blipFill rotWithShape="1">
          <a:blip r:embed="rId4">
            <a:extLst>
              <a:ext uri="{28A0092B-C50C-407E-A947-70E740481C1C}">
                <a14:useLocalDpi xmlns:a14="http://schemas.microsoft.com/office/drawing/2010/main" val="0"/>
              </a:ext>
            </a:extLst>
          </a:blip>
          <a:srcRect t="58019" r="52589" b="15183"/>
          <a:stretch/>
        </p:blipFill>
        <p:spPr>
          <a:xfrm>
            <a:off x="4623223" y="4013622"/>
            <a:ext cx="433308" cy="326571"/>
          </a:xfrm>
          <a:prstGeom prst="rect">
            <a:avLst/>
          </a:prstGeom>
        </p:spPr>
      </p:pic>
    </p:spTree>
    <p:custDataLst>
      <p:tags r:id="rId1"/>
    </p:custDataLst>
    <p:extLst>
      <p:ext uri="{BB962C8B-B14F-4D97-AF65-F5344CB8AC3E}">
        <p14:creationId xmlns:p14="http://schemas.microsoft.com/office/powerpoint/2010/main" val="2883747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4426268" y="1837842"/>
            <a:ext cx="2405750" cy="3295861"/>
          </a:xfrm>
          <a:prstGeom prst="roundRect">
            <a:avLst>
              <a:gd name="adj" fmla="val 0"/>
            </a:avLst>
          </a:prstGeom>
          <a:solidFill>
            <a:schemeClr val="bg2">
              <a:lumMod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n-US" dirty="0"/>
          </a:p>
        </p:txBody>
      </p:sp>
      <p:sp>
        <p:nvSpPr>
          <p:cNvPr id="24" name="TextBox 23"/>
          <p:cNvSpPr txBox="1"/>
          <p:nvPr/>
        </p:nvSpPr>
        <p:spPr>
          <a:xfrm>
            <a:off x="4579208" y="5162390"/>
            <a:ext cx="2091404" cy="276999"/>
          </a:xfrm>
          <a:prstGeom prst="rect">
            <a:avLst/>
          </a:prstGeom>
          <a:noFill/>
        </p:spPr>
        <p:txBody>
          <a:bodyPr wrap="square" lIns="0" tIns="0" rIns="0" bIns="0" rtlCol="0">
            <a:spAutoFit/>
          </a:bodyPr>
          <a:lstStyle/>
          <a:p>
            <a:pPr algn="ctr" rtl="0"/>
            <a:r>
              <a:rPr lang="pt-br" dirty="0">
                <a:latin typeface="Amazon Ember" panose="02000000000000000000" pitchFamily="2" charset="0"/>
                <a:ea typeface="Amazon Ember" panose="02000000000000000000" pitchFamily="2" charset="0"/>
                <a:cs typeface="Helvetica Neue"/>
              </a:rPr>
              <a:t>Políticas do IAM</a:t>
            </a:r>
          </a:p>
        </p:txBody>
      </p:sp>
      <p:sp>
        <p:nvSpPr>
          <p:cNvPr id="2" name="Title 1"/>
          <p:cNvSpPr>
            <a:spLocks noGrp="1"/>
          </p:cNvSpPr>
          <p:nvPr>
            <p:ph type="title"/>
          </p:nvPr>
        </p:nvSpPr>
        <p:spPr/>
        <p:txBody>
          <a:bodyPr rtlCol="0"/>
          <a:lstStyle/>
          <a:p>
            <a:pPr rtl="0"/>
            <a:r>
              <a:rPr lang="pt-br" sz="3500" dirty="0"/>
              <a:t>Adote o princípio do privilégio mínimo</a:t>
            </a:r>
          </a:p>
        </p:txBody>
      </p:sp>
      <p:sp>
        <p:nvSpPr>
          <p:cNvPr id="22" name="Content Placeholder 2">
            <a:extLst>
              <a:ext uri="{FF2B5EF4-FFF2-40B4-BE49-F238E27FC236}">
                <a16:creationId xmlns:a16="http://schemas.microsoft.com/office/drawing/2014/main" id="{B3643AF4-9CF9-A043-922F-FDF353E5E86A}"/>
              </a:ext>
            </a:extLst>
          </p:cNvPr>
          <p:cNvSpPr>
            <a:spLocks noGrp="1"/>
          </p:cNvSpPr>
          <p:nvPr>
            <p:ph idx="4294967295"/>
          </p:nvPr>
        </p:nvSpPr>
        <p:spPr>
          <a:xfrm>
            <a:off x="7810062" y="1936534"/>
            <a:ext cx="4140200" cy="3952875"/>
          </a:xfrm>
        </p:spPr>
        <p:txBody>
          <a:bodyPr rtlCol="0">
            <a:normAutofit/>
          </a:bodyPr>
          <a:lstStyle/>
          <a:p>
            <a:pPr marL="0" indent="0" rtl="0">
              <a:buNone/>
            </a:pPr>
            <a:r>
              <a:rPr lang="pt-br" sz="2400" dirty="0">
                <a:latin typeface="Amazon Ember" panose="02000000000000000000" pitchFamily="2" charset="0"/>
                <a:ea typeface="Amazon Ember" panose="02000000000000000000" pitchFamily="2" charset="0"/>
              </a:rPr>
              <a:t>Melhores práticas:</a:t>
            </a:r>
          </a:p>
          <a:p>
            <a:pPr marL="0" indent="0" rtl="0">
              <a:buNone/>
            </a:pPr>
            <a:r>
              <a:rPr lang="pt-br" sz="2400" dirty="0"/>
              <a:t>Não comece com permissões que são muito lenientes.</a:t>
            </a:r>
          </a:p>
          <a:p>
            <a:pPr marL="0" indent="0" rtl="0">
              <a:buNone/>
            </a:pPr>
            <a:endParaRPr lang="en-US" sz="2400" dirty="0"/>
          </a:p>
          <a:p>
            <a:pPr marL="0" indent="0" rtl="0">
              <a:buNone/>
            </a:pPr>
            <a:r>
              <a:rPr lang="pt-br" sz="2400" dirty="0"/>
              <a:t>Comece com as permissões mínimas e conceda mais, conforme necessário.</a:t>
            </a:r>
          </a:p>
        </p:txBody>
      </p:sp>
      <p:sp>
        <p:nvSpPr>
          <p:cNvPr id="7" name="Footer Placeholder 6"/>
          <p:cNvSpPr>
            <a:spLocks noGrp="1"/>
          </p:cNvSpPr>
          <p:nvPr>
            <p:ph type="ftr" sz="quarter" idx="3"/>
          </p:nvPr>
        </p:nvSpPr>
        <p:spPr>
          <a:xfrm>
            <a:off x="419100" y="6356350"/>
            <a:ext cx="4423353" cy="365125"/>
          </a:xfrm>
        </p:spPr>
        <p:txBody>
          <a:bodyPr rtlCol="0"/>
          <a:lstStyle/>
          <a:p>
            <a:pPr rtl="0"/>
            <a:r>
              <a:rPr lang="pt-br" dirty="0"/>
              <a:t>© 2020 </a:t>
            </a:r>
            <a:r>
              <a:rPr lang="pt-br" dirty="0" err="1"/>
              <a:t>Amazon</a:t>
            </a:r>
            <a:r>
              <a:rPr lang="pt-br" dirty="0"/>
              <a:t> Web Services, Inc. ou suas afiliadas. Todos os direitos reservados.</a:t>
            </a:r>
          </a:p>
        </p:txBody>
      </p:sp>
      <p:sp>
        <p:nvSpPr>
          <p:cNvPr id="10" name="Slide Number Placeholder 9"/>
          <p:cNvSpPr>
            <a:spLocks noGrp="1"/>
          </p:cNvSpPr>
          <p:nvPr>
            <p:ph type="sldNum" sz="quarter" idx="12"/>
          </p:nvPr>
        </p:nvSpPr>
        <p:spPr/>
        <p:txBody>
          <a:bodyPr rtlCol="0"/>
          <a:lstStyle/>
          <a:p>
            <a:pPr rtl="0"/>
            <a:fld id="{B6A95138-A96E-2F42-A959-2EFD44FE4AB7}" type="slidenum">
              <a:rPr lang="en-US" smtClean="0"/>
              <a:t>13</a:t>
            </a:fld>
            <a:endParaRPr lang="en-US" dirty="0"/>
          </a:p>
        </p:txBody>
      </p:sp>
      <p:sp>
        <p:nvSpPr>
          <p:cNvPr id="30" name="TextBox 29"/>
          <p:cNvSpPr txBox="1"/>
          <p:nvPr/>
        </p:nvSpPr>
        <p:spPr>
          <a:xfrm>
            <a:off x="772732" y="4208678"/>
            <a:ext cx="1622738" cy="276999"/>
          </a:xfrm>
          <a:prstGeom prst="rect">
            <a:avLst/>
          </a:prstGeom>
          <a:noFill/>
        </p:spPr>
        <p:txBody>
          <a:bodyPr wrap="square" lIns="0" tIns="0" rIns="0" bIns="0" rtlCol="0">
            <a:spAutoFit/>
          </a:bodyPr>
          <a:lstStyle/>
          <a:p>
            <a:pPr algn="ctr" rtl="0"/>
            <a:r>
              <a:rPr lang="pt-br" dirty="0">
                <a:latin typeface="Amazon Ember" panose="02000000000000000000" pitchFamily="2" charset="0"/>
                <a:ea typeface="Amazon Ember" panose="02000000000000000000" pitchFamily="2" charset="0"/>
                <a:cs typeface="Helvetica Neue"/>
              </a:rPr>
              <a:t>Grupo do IAM</a:t>
            </a: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9805" y="2071708"/>
            <a:ext cx="913947" cy="1218597"/>
          </a:xfrm>
          <a:prstGeom prst="rect">
            <a:avLst/>
          </a:prstGeom>
        </p:spPr>
      </p:pic>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9805" y="3584620"/>
            <a:ext cx="913947" cy="1218597"/>
          </a:xfrm>
          <a:prstGeom prst="rect">
            <a:avLst/>
          </a:prstGeom>
        </p:spPr>
      </p:pic>
      <p:sp>
        <p:nvSpPr>
          <p:cNvPr id="37" name="TextBox 36"/>
          <p:cNvSpPr txBox="1"/>
          <p:nvPr/>
        </p:nvSpPr>
        <p:spPr>
          <a:xfrm>
            <a:off x="5657282" y="2394697"/>
            <a:ext cx="1084642" cy="492443"/>
          </a:xfrm>
          <a:prstGeom prst="rect">
            <a:avLst/>
          </a:prstGeom>
          <a:noFill/>
        </p:spPr>
        <p:txBody>
          <a:bodyPr wrap="square" lIns="0" tIns="0" rIns="0" bIns="0" rtlCol="0">
            <a:spAutoFit/>
          </a:bodyPr>
          <a:lstStyle/>
          <a:p>
            <a:pPr rtl="0"/>
            <a:r>
              <a:rPr lang="pt-br" sz="1600" dirty="0">
                <a:latin typeface="Amazon Ember" panose="02000000000000000000" pitchFamily="2" charset="0"/>
                <a:ea typeface="Amazon Ember" panose="02000000000000000000" pitchFamily="2" charset="0"/>
                <a:cs typeface="Helvetica Neue"/>
              </a:rPr>
              <a:t>Acesso total</a:t>
            </a:r>
          </a:p>
        </p:txBody>
      </p:sp>
      <p:sp>
        <p:nvSpPr>
          <p:cNvPr id="38" name="TextBox 37"/>
          <p:cNvSpPr txBox="1"/>
          <p:nvPr/>
        </p:nvSpPr>
        <p:spPr>
          <a:xfrm>
            <a:off x="5664036" y="3912972"/>
            <a:ext cx="947853" cy="492443"/>
          </a:xfrm>
          <a:prstGeom prst="rect">
            <a:avLst/>
          </a:prstGeom>
          <a:noFill/>
        </p:spPr>
        <p:txBody>
          <a:bodyPr wrap="square" lIns="0" tIns="0" rIns="0" bIns="0" rtlCol="0">
            <a:spAutoFit/>
          </a:bodyPr>
          <a:lstStyle/>
          <a:p>
            <a:pPr rtl="0"/>
            <a:r>
              <a:rPr lang="pt-br" sz="1600" dirty="0">
                <a:latin typeface="Amazon Ember" panose="02000000000000000000" pitchFamily="2" charset="0"/>
                <a:ea typeface="Amazon Ember" panose="02000000000000000000" pitchFamily="2" charset="0"/>
                <a:cs typeface="Helvetica Neue"/>
              </a:rPr>
              <a:t>Somente leitura</a:t>
            </a:r>
          </a:p>
        </p:txBody>
      </p:sp>
      <p:pic>
        <p:nvPicPr>
          <p:cNvPr id="39" name="Picture 38"/>
          <p:cNvPicPr>
            <a:picLocks noChangeAspect="1"/>
          </p:cNvPicPr>
          <p:nvPr/>
        </p:nvPicPr>
        <p:blipFill rotWithShape="1">
          <a:blip r:embed="rId4">
            <a:extLst>
              <a:ext uri="{28A0092B-C50C-407E-A947-70E740481C1C}">
                <a14:useLocalDpi xmlns:a14="http://schemas.microsoft.com/office/drawing/2010/main" val="0"/>
              </a:ext>
            </a:extLst>
          </a:blip>
          <a:srcRect t="33234" r="45187" b="40967"/>
          <a:stretch/>
        </p:blipFill>
        <p:spPr>
          <a:xfrm>
            <a:off x="4641594" y="2779961"/>
            <a:ext cx="500962" cy="314390"/>
          </a:xfrm>
          <a:prstGeom prst="rect">
            <a:avLst/>
          </a:prstGeom>
        </p:spPr>
      </p:pic>
      <p:cxnSp>
        <p:nvCxnSpPr>
          <p:cNvPr id="40" name="Straight Arrow Connector 39"/>
          <p:cNvCxnSpPr/>
          <p:nvPr/>
        </p:nvCxnSpPr>
        <p:spPr>
          <a:xfrm>
            <a:off x="2944778" y="2520909"/>
            <a:ext cx="1481491" cy="0"/>
          </a:xfrm>
          <a:prstGeom prst="straightConnector1">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864071" y="2545988"/>
            <a:ext cx="945991" cy="0"/>
          </a:xfrm>
          <a:prstGeom prst="straightConnector1">
            <a:avLst/>
          </a:prstGeom>
          <a:ln w="12700">
            <a:solidFill>
              <a:schemeClr val="tx1"/>
            </a:solidFill>
            <a:headEnd type="arrow"/>
            <a:tailEnd type="none" w="med"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944778" y="4193244"/>
            <a:ext cx="1481491" cy="0"/>
          </a:xfrm>
          <a:prstGeom prst="straightConnector1">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864071" y="4208678"/>
            <a:ext cx="945991" cy="0"/>
          </a:xfrm>
          <a:prstGeom prst="straightConnector1">
            <a:avLst/>
          </a:prstGeom>
          <a:ln w="12700">
            <a:solidFill>
              <a:schemeClr val="tx1"/>
            </a:solidFill>
            <a:headEnd type="arrow"/>
            <a:tailEnd type="none" w="med" len="sm"/>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2222339" y="3282590"/>
            <a:ext cx="724485" cy="7715"/>
          </a:xfrm>
          <a:prstGeom prst="straightConnector1">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2946824" y="2520909"/>
            <a:ext cx="0" cy="166906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46" name="Graphic 32">
            <a:extLst>
              <a:ext uri="{FF2B5EF4-FFF2-40B4-BE49-F238E27FC236}">
                <a16:creationId xmlns:a16="http://schemas.microsoft.com/office/drawing/2014/main" id="{50D454A7-825D-8A40-A013-745A422C40BE}"/>
              </a:ext>
            </a:extLst>
          </p:cNvPr>
          <p:cNvPicPr>
            <a:picLocks noChangeAspect="1"/>
          </p:cNvPicPr>
          <p:nvPr/>
        </p:nvPicPr>
        <p:blipFill>
          <a:blip r:embed="rId5"/>
          <a:stretch>
            <a:fillRect/>
          </a:stretch>
        </p:blipFill>
        <p:spPr>
          <a:xfrm flipH="1">
            <a:off x="1093954" y="3127420"/>
            <a:ext cx="941032" cy="914400"/>
          </a:xfrm>
          <a:prstGeom prst="rect">
            <a:avLst/>
          </a:prstGeom>
        </p:spPr>
      </p:pic>
      <p:pic>
        <p:nvPicPr>
          <p:cNvPr id="21" name="Picture 20"/>
          <p:cNvPicPr>
            <a:picLocks noChangeAspect="1"/>
          </p:cNvPicPr>
          <p:nvPr/>
        </p:nvPicPr>
        <p:blipFill rotWithShape="1">
          <a:blip r:embed="rId4">
            <a:extLst>
              <a:ext uri="{28A0092B-C50C-407E-A947-70E740481C1C}">
                <a14:useLocalDpi xmlns:a14="http://schemas.microsoft.com/office/drawing/2010/main" val="0"/>
              </a:ext>
            </a:extLst>
          </a:blip>
          <a:srcRect t="58019" r="52589" b="15183"/>
          <a:stretch/>
        </p:blipFill>
        <p:spPr>
          <a:xfrm>
            <a:off x="4623223" y="4013622"/>
            <a:ext cx="433308" cy="326571"/>
          </a:xfrm>
          <a:prstGeom prst="rect">
            <a:avLst/>
          </a:prstGeom>
        </p:spPr>
      </p:pic>
    </p:spTree>
    <p:custDataLst>
      <p:tags r:id="rId1"/>
    </p:custDataLst>
    <p:extLst>
      <p:ext uri="{BB962C8B-B14F-4D97-AF65-F5344CB8AC3E}">
        <p14:creationId xmlns:p14="http://schemas.microsoft.com/office/powerpoint/2010/main" val="3564633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sz="3500" dirty="0"/>
              <a:t>Exemplo: política do IAM</a:t>
            </a:r>
          </a:p>
        </p:txBody>
      </p:sp>
      <p:sp>
        <p:nvSpPr>
          <p:cNvPr id="3" name="TextBox 2"/>
          <p:cNvSpPr txBox="1"/>
          <p:nvPr/>
        </p:nvSpPr>
        <p:spPr>
          <a:xfrm>
            <a:off x="538342" y="1514534"/>
            <a:ext cx="5802497" cy="4247317"/>
          </a:xfrm>
          <a:prstGeom prst="rect">
            <a:avLst/>
          </a:prstGeom>
          <a:noFill/>
        </p:spPr>
        <p:txBody>
          <a:bodyPr wrap="square" rtlCol="0">
            <a:spAutoFit/>
          </a:bodyPr>
          <a:lstStyle/>
          <a:p>
            <a:pPr rtl="0"/>
            <a:r>
              <a:rPr lang="pt-br">
                <a:latin typeface="Lucida Console" panose="020B0609040504020204" pitchFamily="49" charset="0"/>
                <a:ea typeface="Consolas" charset="0"/>
                <a:cs typeface="Consolas" charset="0"/>
              </a:rPr>
              <a:t>“Sid”:  </a:t>
            </a:r>
            <a:r>
              <a:rPr lang="pt-br">
                <a:solidFill>
                  <a:srgbClr val="FF0000"/>
                </a:solidFill>
                <a:latin typeface="Lucida Console" panose="020B0609040504020204" pitchFamily="49" charset="0"/>
                <a:ea typeface="Consolas" charset="0"/>
                <a:cs typeface="Consolas" charset="0"/>
              </a:rPr>
              <a:t>“Stmt1505076701000”</a:t>
            </a:r>
            <a:r>
              <a:rPr lang="pt-br">
                <a:latin typeface="Lucida Console" panose="020B0609040504020204" pitchFamily="49" charset="0"/>
                <a:ea typeface="Consolas" charset="0"/>
                <a:cs typeface="Consolas" charset="0"/>
              </a:rPr>
              <a:t>,</a:t>
            </a:r>
          </a:p>
          <a:p>
            <a:pPr rtl="0"/>
            <a:r>
              <a:rPr lang="pt-br">
                <a:latin typeface="Lucida Console" panose="020B0609040504020204" pitchFamily="49" charset="0"/>
                <a:ea typeface="Consolas" charset="0"/>
                <a:cs typeface="Consolas" charset="0"/>
              </a:rPr>
              <a:t>“Effect”:  </a:t>
            </a:r>
            <a:r>
              <a:rPr lang="pt-br">
                <a:solidFill>
                  <a:srgbClr val="FF0000"/>
                </a:solidFill>
                <a:latin typeface="Lucida Console" panose="020B0609040504020204" pitchFamily="49" charset="0"/>
                <a:ea typeface="Consolas" charset="0"/>
                <a:cs typeface="Consolas" charset="0"/>
              </a:rPr>
              <a:t>“Allow”</a:t>
            </a:r>
            <a:r>
              <a:rPr lang="pt-br">
                <a:latin typeface="Lucida Console" panose="020B0609040504020204" pitchFamily="49" charset="0"/>
                <a:ea typeface="Consolas" charset="0"/>
                <a:cs typeface="Consolas" charset="0"/>
              </a:rPr>
              <a:t>,</a:t>
            </a:r>
          </a:p>
          <a:p>
            <a:pPr rtl="0"/>
            <a:r>
              <a:rPr lang="pt-br">
                <a:latin typeface="Lucida Console" panose="020B0609040504020204" pitchFamily="49" charset="0"/>
                <a:ea typeface="Consolas" charset="0"/>
                <a:cs typeface="Consolas" charset="0"/>
              </a:rPr>
              <a:t>“Action”:  [</a:t>
            </a:r>
          </a:p>
          <a:p>
            <a:pPr rtl="0"/>
            <a:r>
              <a:rPr lang="pt-br">
                <a:latin typeface="Lucida Console" panose="020B0609040504020204" pitchFamily="49" charset="0"/>
                <a:ea typeface="Consolas" charset="0"/>
                <a:cs typeface="Consolas" charset="0"/>
              </a:rPr>
              <a:t>    </a:t>
            </a:r>
            <a:r>
              <a:rPr lang="pt-br">
                <a:solidFill>
                  <a:srgbClr val="FF0000"/>
                </a:solidFill>
                <a:latin typeface="Lucida Console" panose="020B0609040504020204" pitchFamily="49" charset="0"/>
                <a:ea typeface="Consolas" charset="0"/>
                <a:cs typeface="Consolas" charset="0"/>
              </a:rPr>
              <a:t>“s3:DeleteObject”</a:t>
            </a:r>
            <a:r>
              <a:rPr lang="pt-br">
                <a:latin typeface="Lucida Console" panose="020B0609040504020204" pitchFamily="49" charset="0"/>
                <a:ea typeface="Consolas" charset="0"/>
                <a:cs typeface="Consolas" charset="0"/>
              </a:rPr>
              <a:t>,</a:t>
            </a:r>
          </a:p>
          <a:p>
            <a:pPr rtl="0"/>
            <a:r>
              <a:rPr lang="pt-br">
                <a:latin typeface="Lucida Console" panose="020B0609040504020204" pitchFamily="49" charset="0"/>
                <a:ea typeface="Consolas" charset="0"/>
                <a:cs typeface="Consolas" charset="0"/>
              </a:rPr>
              <a:t>    </a:t>
            </a:r>
            <a:r>
              <a:rPr lang="pt-br">
                <a:solidFill>
                  <a:srgbClr val="FF0000"/>
                </a:solidFill>
                <a:latin typeface="Lucida Console" panose="020B0609040504020204" pitchFamily="49" charset="0"/>
                <a:ea typeface="Consolas" charset="0"/>
                <a:cs typeface="Consolas" charset="0"/>
              </a:rPr>
              <a:t>“s3:GetObject”</a:t>
            </a:r>
          </a:p>
          <a:p>
            <a:pPr rtl="0"/>
            <a:r>
              <a:rPr lang="pt-br">
                <a:latin typeface="Lucida Console" panose="020B0609040504020204" pitchFamily="49" charset="0"/>
                <a:ea typeface="Consolas" charset="0"/>
                <a:cs typeface="Consolas" charset="0"/>
              </a:rPr>
              <a:t>],</a:t>
            </a:r>
          </a:p>
          <a:p>
            <a:pPr rtl="0"/>
            <a:r>
              <a:rPr lang="pt-br">
                <a:latin typeface="Lucida Console" panose="020B0609040504020204" pitchFamily="49" charset="0"/>
                <a:ea typeface="Consolas" charset="0"/>
                <a:cs typeface="Consolas" charset="0"/>
              </a:rPr>
              <a:t>“Condition”:  {</a:t>
            </a:r>
          </a:p>
          <a:p>
            <a:pPr rtl="0"/>
            <a:r>
              <a:rPr lang="pt-br">
                <a:latin typeface="Lucida Console" panose="020B0609040504020204" pitchFamily="49" charset="0"/>
                <a:ea typeface="Consolas" charset="0"/>
                <a:cs typeface="Consolas" charset="0"/>
              </a:rPr>
              <a:t>    “IpAddress”:  {</a:t>
            </a:r>
          </a:p>
          <a:p>
            <a:pPr rtl="0"/>
            <a:r>
              <a:rPr lang="pt-br">
                <a:latin typeface="Lucida Console" panose="020B0609040504020204" pitchFamily="49" charset="0"/>
                <a:ea typeface="Consolas" charset="0"/>
                <a:cs typeface="Consolas" charset="0"/>
              </a:rPr>
              <a:t>        “aws:SourceIP”:  </a:t>
            </a:r>
            <a:r>
              <a:rPr lang="pt-br">
                <a:solidFill>
                  <a:srgbClr val="FF0000"/>
                </a:solidFill>
                <a:latin typeface="Lucida Console" panose="020B0609040504020204" pitchFamily="49" charset="0"/>
                <a:ea typeface="Consolas" charset="0"/>
                <a:cs typeface="Consolas" charset="0"/>
              </a:rPr>
              <a:t>“10.14.8.0/24”</a:t>
            </a:r>
          </a:p>
          <a:p>
            <a:pPr rtl="0"/>
            <a:r>
              <a:rPr lang="pt-br">
                <a:latin typeface="Lucida Console" panose="020B0609040504020204" pitchFamily="49" charset="0"/>
                <a:ea typeface="Consolas" charset="0"/>
                <a:cs typeface="Consolas" charset="0"/>
              </a:rPr>
              <a:t>    }</a:t>
            </a:r>
          </a:p>
          <a:p>
            <a:pPr rtl="0"/>
            <a:r>
              <a:rPr lang="pt-br">
                <a:latin typeface="Lucida Console" panose="020B0609040504020204" pitchFamily="49" charset="0"/>
                <a:ea typeface="Consolas" charset="0"/>
                <a:cs typeface="Consolas" charset="0"/>
              </a:rPr>
              <a:t>},</a:t>
            </a:r>
          </a:p>
          <a:p>
            <a:pPr rtl="0"/>
            <a:r>
              <a:rPr lang="pt-br">
                <a:latin typeface="Lucida Console" panose="020B0609040504020204" pitchFamily="49" charset="0"/>
                <a:ea typeface="Consolas" charset="0"/>
                <a:cs typeface="Consolas" charset="0"/>
              </a:rPr>
              <a:t>“Resource”:  [</a:t>
            </a:r>
          </a:p>
          <a:p>
            <a:pPr rtl="0"/>
            <a:r>
              <a:rPr lang="pt-br">
                <a:latin typeface="Lucida Console" panose="020B0609040504020204" pitchFamily="49" charset="0"/>
                <a:ea typeface="Consolas" charset="0"/>
                <a:cs typeface="Consolas" charset="0"/>
              </a:rPr>
              <a:t>    </a:t>
            </a:r>
            <a:r>
              <a:rPr lang="pt-br">
                <a:solidFill>
                  <a:srgbClr val="FF0000"/>
                </a:solidFill>
                <a:latin typeface="Lucida Console" panose="020B0609040504020204" pitchFamily="49" charset="0"/>
                <a:ea typeface="Consolas" charset="0"/>
                <a:cs typeface="Consolas" charset="0"/>
              </a:rPr>
              <a:t>“arn:aws:s3:::billing-marketing”</a:t>
            </a:r>
            <a:r>
              <a:rPr lang="pt-br">
                <a:latin typeface="Lucida Console" panose="020B0609040504020204" pitchFamily="49" charset="0"/>
                <a:ea typeface="Consolas" charset="0"/>
                <a:cs typeface="Consolas" charset="0"/>
              </a:rPr>
              <a:t>,</a:t>
            </a:r>
          </a:p>
          <a:p>
            <a:pPr rtl="0"/>
            <a:r>
              <a:rPr lang="pt-br">
                <a:latin typeface="Lucida Console" panose="020B0609040504020204" pitchFamily="49" charset="0"/>
                <a:ea typeface="Consolas" charset="0"/>
                <a:cs typeface="Consolas" charset="0"/>
              </a:rPr>
              <a:t>    </a:t>
            </a:r>
            <a:r>
              <a:rPr lang="pt-br">
                <a:solidFill>
                  <a:srgbClr val="FF0000"/>
                </a:solidFill>
                <a:latin typeface="Lucida Console" panose="020B0609040504020204" pitchFamily="49" charset="0"/>
                <a:ea typeface="Consolas" charset="0"/>
                <a:cs typeface="Consolas" charset="0"/>
              </a:rPr>
              <a:t>“arn:aws:s3:::billing-sales”</a:t>
            </a:r>
          </a:p>
          <a:p>
            <a:pPr rtl="0"/>
            <a:r>
              <a:rPr lang="pt-br">
                <a:latin typeface="Lucida Console" panose="020B0609040504020204" pitchFamily="49" charset="0"/>
                <a:ea typeface="Consolas" charset="0"/>
                <a:cs typeface="Consolas" charset="0"/>
              </a:rPr>
              <a:t>]</a:t>
            </a:r>
          </a:p>
        </p:txBody>
      </p:sp>
      <p:sp>
        <p:nvSpPr>
          <p:cNvPr id="6" name="TextBox 5"/>
          <p:cNvSpPr txBox="1"/>
          <p:nvPr/>
        </p:nvSpPr>
        <p:spPr>
          <a:xfrm>
            <a:off x="7214720" y="1451948"/>
            <a:ext cx="4210259" cy="400110"/>
          </a:xfrm>
          <a:prstGeom prst="rect">
            <a:avLst/>
          </a:prstGeom>
          <a:noFill/>
        </p:spPr>
        <p:txBody>
          <a:bodyPr wrap="square" rtlCol="0">
            <a:spAutoFit/>
          </a:bodyPr>
          <a:lstStyle/>
          <a:p>
            <a:pPr rtl="0"/>
            <a:r>
              <a:rPr lang="pt-br" sz="2000">
                <a:latin typeface="Amazon Ember" charset="0"/>
                <a:ea typeface="Amazon Ember" charset="0"/>
                <a:cs typeface="Amazon Ember" charset="0"/>
              </a:rPr>
              <a:t>Quem ou o que está autorizado</a:t>
            </a:r>
          </a:p>
        </p:txBody>
      </p:sp>
      <p:sp>
        <p:nvSpPr>
          <p:cNvPr id="14" name="TextBox 13"/>
          <p:cNvSpPr txBox="1"/>
          <p:nvPr/>
        </p:nvSpPr>
        <p:spPr>
          <a:xfrm>
            <a:off x="7225259" y="2507806"/>
            <a:ext cx="4601980" cy="400110"/>
          </a:xfrm>
          <a:prstGeom prst="rect">
            <a:avLst/>
          </a:prstGeom>
          <a:noFill/>
        </p:spPr>
        <p:txBody>
          <a:bodyPr wrap="square" rtlCol="0">
            <a:spAutoFit/>
          </a:bodyPr>
          <a:lstStyle/>
          <a:p>
            <a:pPr rtl="0"/>
            <a:r>
              <a:rPr lang="pt-br" sz="2000" dirty="0">
                <a:latin typeface="Amazon Ember" charset="0"/>
                <a:ea typeface="Amazon Ember" charset="0"/>
                <a:cs typeface="Amazon Ember" charset="0"/>
              </a:rPr>
              <a:t>Que tarefa ou tarefas são permitidas</a:t>
            </a:r>
          </a:p>
        </p:txBody>
      </p:sp>
      <p:sp>
        <p:nvSpPr>
          <p:cNvPr id="15" name="TextBox 14"/>
          <p:cNvSpPr txBox="1"/>
          <p:nvPr/>
        </p:nvSpPr>
        <p:spPr>
          <a:xfrm>
            <a:off x="7225259" y="3514491"/>
            <a:ext cx="4601980" cy="707886"/>
          </a:xfrm>
          <a:prstGeom prst="rect">
            <a:avLst/>
          </a:prstGeom>
          <a:noFill/>
        </p:spPr>
        <p:txBody>
          <a:bodyPr wrap="square" rtlCol="0">
            <a:spAutoFit/>
          </a:bodyPr>
          <a:lstStyle/>
          <a:p>
            <a:pPr rtl="0"/>
            <a:r>
              <a:rPr lang="pt-br" sz="2000">
                <a:latin typeface="Amazon Ember" charset="0"/>
                <a:ea typeface="Amazon Ember" charset="0"/>
                <a:cs typeface="Amazon Ember" charset="0"/>
              </a:rPr>
              <a:t>Quais as condições que devem ser cumpridas para a autorização</a:t>
            </a:r>
          </a:p>
        </p:txBody>
      </p:sp>
      <p:sp>
        <p:nvSpPr>
          <p:cNvPr id="16" name="TextBox 15"/>
          <p:cNvSpPr txBox="1"/>
          <p:nvPr/>
        </p:nvSpPr>
        <p:spPr>
          <a:xfrm>
            <a:off x="7225259" y="4807283"/>
            <a:ext cx="4601980" cy="707886"/>
          </a:xfrm>
          <a:prstGeom prst="rect">
            <a:avLst/>
          </a:prstGeom>
          <a:noFill/>
        </p:spPr>
        <p:txBody>
          <a:bodyPr wrap="square" rtlCol="0">
            <a:spAutoFit/>
          </a:bodyPr>
          <a:lstStyle/>
          <a:p>
            <a:pPr rtl="0"/>
            <a:r>
              <a:rPr lang="pt-br" sz="2000">
                <a:latin typeface="Amazon Ember" charset="0"/>
                <a:ea typeface="Amazon Ember" charset="0"/>
                <a:cs typeface="Amazon Ember" charset="0"/>
              </a:rPr>
              <a:t>Quais recursos podem ser utilizados com base nesta política</a:t>
            </a:r>
          </a:p>
        </p:txBody>
      </p:sp>
      <p:cxnSp>
        <p:nvCxnSpPr>
          <p:cNvPr id="9" name="Straight Arrow Connector 8"/>
          <p:cNvCxnSpPr/>
          <p:nvPr/>
        </p:nvCxnSpPr>
        <p:spPr>
          <a:xfrm>
            <a:off x="3981691" y="2704307"/>
            <a:ext cx="3184968" cy="0"/>
          </a:xfrm>
          <a:prstGeom prst="straightConnector1">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511710" y="1677083"/>
            <a:ext cx="2564517" cy="0"/>
          </a:xfrm>
          <a:prstGeom prst="straightConnector1">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199098" y="3868434"/>
            <a:ext cx="967561" cy="0"/>
          </a:xfrm>
          <a:prstGeom prst="straightConnector1">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819319" y="5138910"/>
            <a:ext cx="1347340" cy="0"/>
          </a:xfrm>
          <a:prstGeom prst="straightConnector1">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8" name="Footer Placeholder 7"/>
          <p:cNvSpPr>
            <a:spLocks noGrp="1"/>
          </p:cNvSpPr>
          <p:nvPr>
            <p:ph type="ftr" sz="quarter" idx="3"/>
          </p:nvPr>
        </p:nvSpPr>
        <p:spPr>
          <a:xfrm>
            <a:off x="419100" y="6356350"/>
            <a:ext cx="4603661" cy="365125"/>
          </a:xfrm>
        </p:spPr>
        <p:txBody>
          <a:bodyPr rtlCol="0"/>
          <a:lstStyle/>
          <a:p>
            <a:pPr rtl="0"/>
            <a:r>
              <a:rPr lang="pt-br" dirty="0"/>
              <a:t>© 2020 </a:t>
            </a:r>
            <a:r>
              <a:rPr lang="pt-br" dirty="0" err="1"/>
              <a:t>Amazon</a:t>
            </a:r>
            <a:r>
              <a:rPr lang="pt-br" dirty="0"/>
              <a:t> Web Services, Inc. ou suas afiliadas. Todos os direitos reservados.</a:t>
            </a:r>
          </a:p>
        </p:txBody>
      </p:sp>
      <p:sp>
        <p:nvSpPr>
          <p:cNvPr id="11" name="Slide Number Placeholder 10"/>
          <p:cNvSpPr>
            <a:spLocks noGrp="1"/>
          </p:cNvSpPr>
          <p:nvPr>
            <p:ph type="sldNum" sz="quarter" idx="12"/>
          </p:nvPr>
        </p:nvSpPr>
        <p:spPr/>
        <p:txBody>
          <a:bodyPr rtlCol="0"/>
          <a:lstStyle/>
          <a:p>
            <a:pPr rtl="0"/>
            <a:fld id="{B6A95138-A96E-2F42-A959-2EFD44FE4AB7}" type="slidenum">
              <a:rPr lang="en-US" smtClean="0"/>
              <a:t>14</a:t>
            </a:fld>
            <a:endParaRPr lang="en-US" dirty="0"/>
          </a:p>
        </p:txBody>
      </p:sp>
    </p:spTree>
    <p:custDataLst>
      <p:tags r:id="rId1"/>
    </p:custDataLst>
    <p:extLst>
      <p:ext uri="{BB962C8B-B14F-4D97-AF65-F5344CB8AC3E}">
        <p14:creationId xmlns:p14="http://schemas.microsoft.com/office/powerpoint/2010/main" val="1820590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65125"/>
            <a:ext cx="6290793" cy="474119"/>
          </a:xfrm>
        </p:spPr>
        <p:txBody>
          <a:bodyPr rtlCol="0"/>
          <a:lstStyle/>
          <a:p>
            <a:pPr rtl="0"/>
            <a:r>
              <a:rPr lang="pt-br" sz="3500" dirty="0" err="1"/>
              <a:t>Amazon</a:t>
            </a:r>
            <a:r>
              <a:rPr lang="pt-br" sz="3500" dirty="0"/>
              <a:t> </a:t>
            </a:r>
            <a:r>
              <a:rPr lang="pt-br" sz="3500" dirty="0" err="1"/>
              <a:t>Resource</a:t>
            </a:r>
            <a:r>
              <a:rPr lang="pt-br" sz="3500" dirty="0"/>
              <a:t> </a:t>
            </a:r>
            <a:r>
              <a:rPr lang="pt-br" sz="3500" dirty="0" err="1"/>
              <a:t>Names</a:t>
            </a:r>
            <a:r>
              <a:rPr lang="pt-br" sz="3500" dirty="0"/>
              <a:t> (Nome de recursos da </a:t>
            </a:r>
            <a:r>
              <a:rPr lang="pt-br" sz="3500" dirty="0" err="1"/>
              <a:t>Amazon</a:t>
            </a:r>
            <a:r>
              <a:rPr lang="pt-br" sz="3500" dirty="0"/>
              <a:t>)</a:t>
            </a:r>
          </a:p>
        </p:txBody>
      </p:sp>
      <p:sp>
        <p:nvSpPr>
          <p:cNvPr id="4" name="Content Placeholder 3"/>
          <p:cNvSpPr>
            <a:spLocks noGrp="1"/>
          </p:cNvSpPr>
          <p:nvPr>
            <p:ph idx="1"/>
          </p:nvPr>
        </p:nvSpPr>
        <p:spPr/>
        <p:txBody>
          <a:bodyPr rtlCol="0">
            <a:normAutofit/>
          </a:bodyPr>
          <a:lstStyle/>
          <a:p>
            <a:pPr marL="0" indent="0" rtl="0">
              <a:buNone/>
            </a:pPr>
            <a:r>
              <a:rPr lang="pt-br" dirty="0"/>
              <a:t>Usado para identificar recursos da AWS com exclusividade nos locais em que a ambiguidade não é tolerada, como em uma política do IAM.</a:t>
            </a:r>
          </a:p>
          <a:p>
            <a:pPr marL="0" indent="0" rtl="0">
              <a:buNone/>
            </a:pPr>
            <a:r>
              <a:rPr lang="pt-br" sz="2400" b="1" dirty="0">
                <a:latin typeface="Lucida Console" panose="020B0609040504020204" pitchFamily="49" charset="0"/>
                <a:cs typeface="Courier New" panose="02070309020205020404" pitchFamily="49" charset="0"/>
              </a:rPr>
              <a:t>   </a:t>
            </a:r>
            <a:r>
              <a:rPr lang="pt-br" sz="2400" dirty="0" err="1">
                <a:latin typeface="Lucida Console" panose="020B0609040504020204" pitchFamily="49" charset="0"/>
                <a:cs typeface="Courier New" panose="02070309020205020404" pitchFamily="49" charset="0"/>
              </a:rPr>
              <a:t>arn:aws:</a:t>
            </a:r>
            <a:r>
              <a:rPr lang="pt-br" sz="2400" dirty="0" err="1">
                <a:solidFill>
                  <a:schemeClr val="accent6"/>
                </a:solidFill>
                <a:latin typeface="Lucida Console" panose="020B0609040504020204" pitchFamily="49" charset="0"/>
                <a:cs typeface="Courier New" panose="02070309020205020404" pitchFamily="49" charset="0"/>
              </a:rPr>
              <a:t>service</a:t>
            </a:r>
            <a:r>
              <a:rPr lang="pt-br" sz="2400" dirty="0" err="1">
                <a:latin typeface="Lucida Console" panose="020B0609040504020204" pitchFamily="49" charset="0"/>
                <a:cs typeface="Courier New" panose="02070309020205020404" pitchFamily="49" charset="0"/>
              </a:rPr>
              <a:t>:</a:t>
            </a:r>
            <a:r>
              <a:rPr lang="pt-br" sz="2400" dirty="0" err="1">
                <a:solidFill>
                  <a:schemeClr val="accent6"/>
                </a:solidFill>
                <a:latin typeface="Lucida Console" panose="020B0609040504020204" pitchFamily="49" charset="0"/>
                <a:cs typeface="Courier New" panose="02070309020205020404" pitchFamily="49" charset="0"/>
              </a:rPr>
              <a:t>region</a:t>
            </a:r>
            <a:r>
              <a:rPr lang="pt-br" sz="2400" dirty="0" err="1">
                <a:latin typeface="Lucida Console" panose="020B0609040504020204" pitchFamily="49" charset="0"/>
                <a:cs typeface="Courier New" panose="02070309020205020404" pitchFamily="49" charset="0"/>
              </a:rPr>
              <a:t>:</a:t>
            </a:r>
            <a:r>
              <a:rPr lang="pt-br" sz="2400" dirty="0" err="1">
                <a:solidFill>
                  <a:schemeClr val="accent6"/>
                </a:solidFill>
                <a:latin typeface="Lucida Console" panose="020B0609040504020204" pitchFamily="49" charset="0"/>
                <a:cs typeface="Courier New" panose="02070309020205020404" pitchFamily="49" charset="0"/>
              </a:rPr>
              <a:t>account</a:t>
            </a:r>
            <a:r>
              <a:rPr lang="pt-br" sz="2400" dirty="0" err="1">
                <a:latin typeface="Lucida Console" panose="020B0609040504020204" pitchFamily="49" charset="0"/>
                <a:cs typeface="Courier New" panose="02070309020205020404" pitchFamily="49" charset="0"/>
              </a:rPr>
              <a:t>:</a:t>
            </a:r>
            <a:r>
              <a:rPr lang="pt-br" sz="2400" dirty="0" err="1">
                <a:solidFill>
                  <a:schemeClr val="accent6"/>
                </a:solidFill>
                <a:latin typeface="Lucida Console" panose="020B0609040504020204" pitchFamily="49" charset="0"/>
                <a:cs typeface="Courier New" panose="02070309020205020404" pitchFamily="49" charset="0"/>
              </a:rPr>
              <a:t>resource-id</a:t>
            </a:r>
            <a:r>
              <a:rPr lang="pt-br" sz="2400" b="1" dirty="0">
                <a:solidFill>
                  <a:srgbClr val="FF0000"/>
                </a:solidFill>
                <a:latin typeface="Lucida Console" panose="020B0609040504020204" pitchFamily="49" charset="0"/>
                <a:cs typeface="Courier New" panose="02070309020205020404" pitchFamily="49" charset="0"/>
              </a:rPr>
              <a:t> </a:t>
            </a:r>
            <a:endParaRPr lang="en-US" sz="2400" dirty="0">
              <a:latin typeface="Lucida Console" panose="020B0609040504020204" pitchFamily="49" charset="0"/>
              <a:cs typeface="Courier New" panose="02070309020205020404" pitchFamily="49" charset="0"/>
            </a:endParaRPr>
          </a:p>
          <a:p>
            <a:pPr rtl="0"/>
            <a:endParaRPr lang="en-US" sz="2400" dirty="0"/>
          </a:p>
          <a:p>
            <a:pPr marL="0" indent="0" rtl="0">
              <a:buNone/>
            </a:pPr>
            <a:r>
              <a:rPr lang="pt-br" dirty="0"/>
              <a:t>Exemplo — Tabela do </a:t>
            </a:r>
            <a:r>
              <a:rPr lang="pt-br" dirty="0" err="1"/>
              <a:t>DynamoDB</a:t>
            </a:r>
            <a:r>
              <a:rPr lang="pt-br" dirty="0"/>
              <a:t>:</a:t>
            </a:r>
          </a:p>
          <a:p>
            <a:pPr marL="533387" lvl="1" indent="0" rtl="0">
              <a:buNone/>
            </a:pPr>
            <a:r>
              <a:rPr lang="pt-br" dirty="0">
                <a:solidFill>
                  <a:schemeClr val="accent1"/>
                </a:solidFill>
                <a:latin typeface="Lucida Console" panose="020B0609040504020204" pitchFamily="49" charset="0"/>
                <a:cs typeface="Courier New" panose="02070309020205020404" pitchFamily="49" charset="0"/>
              </a:rPr>
              <a:t>arn:aws</a:t>
            </a:r>
            <a:r>
              <a:rPr lang="pt-br" dirty="0">
                <a:latin typeface="Lucida Console" panose="020B0609040504020204" pitchFamily="49" charset="0"/>
                <a:cs typeface="Courier New" panose="02070309020205020404" pitchFamily="49" charset="0"/>
              </a:rPr>
              <a:t>:</a:t>
            </a:r>
            <a:r>
              <a:rPr lang="pt-br" dirty="0">
                <a:solidFill>
                  <a:schemeClr val="accent6"/>
                </a:solidFill>
                <a:latin typeface="Lucida Console" panose="020B0609040504020204" pitchFamily="49" charset="0"/>
                <a:cs typeface="Courier New" panose="02070309020205020404" pitchFamily="49" charset="0"/>
              </a:rPr>
              <a:t>dynamodb</a:t>
            </a:r>
            <a:r>
              <a:rPr lang="pt-br" dirty="0">
                <a:latin typeface="Lucida Console" panose="020B0609040504020204" pitchFamily="49" charset="0"/>
                <a:cs typeface="Courier New" panose="02070309020205020404" pitchFamily="49" charset="0"/>
              </a:rPr>
              <a:t>:</a:t>
            </a:r>
            <a:r>
              <a:rPr lang="pt-br" dirty="0">
                <a:solidFill>
                  <a:schemeClr val="accent6"/>
                </a:solidFill>
                <a:latin typeface="Lucida Console" panose="020B0609040504020204" pitchFamily="49" charset="0"/>
                <a:cs typeface="Courier New" panose="02070309020205020404" pitchFamily="49" charset="0"/>
              </a:rPr>
              <a:t>us-west-2</a:t>
            </a:r>
            <a:r>
              <a:rPr lang="pt-br" dirty="0">
                <a:latin typeface="Lucida Console" panose="020B0609040504020204" pitchFamily="49" charset="0"/>
                <a:cs typeface="Courier New" panose="02070309020205020404" pitchFamily="49" charset="0"/>
              </a:rPr>
              <a:t>:</a:t>
            </a:r>
            <a:r>
              <a:rPr lang="pt-br" dirty="0">
                <a:solidFill>
                  <a:schemeClr val="accent1"/>
                </a:solidFill>
                <a:latin typeface="Lucida Console" panose="020B0609040504020204" pitchFamily="49" charset="0"/>
                <a:cs typeface="Courier New" panose="02070309020205020404" pitchFamily="49" charset="0"/>
              </a:rPr>
              <a:t>123456789012</a:t>
            </a:r>
            <a:r>
              <a:rPr lang="pt-br" dirty="0">
                <a:latin typeface="Lucida Console" panose="020B0609040504020204" pitchFamily="49" charset="0"/>
                <a:cs typeface="Courier New" panose="02070309020205020404" pitchFamily="49" charset="0"/>
              </a:rPr>
              <a:t>:</a:t>
            </a:r>
            <a:r>
              <a:rPr lang="pt-br" dirty="0">
                <a:solidFill>
                  <a:schemeClr val="accent6"/>
                </a:solidFill>
                <a:latin typeface="Lucida Console" panose="020B0609040504020204" pitchFamily="49" charset="0"/>
                <a:cs typeface="Courier New" panose="02070309020205020404" pitchFamily="49" charset="0"/>
              </a:rPr>
              <a:t>table/</a:t>
            </a:r>
            <a:r>
              <a:rPr lang="pt-br" dirty="0" err="1">
                <a:solidFill>
                  <a:schemeClr val="accent6"/>
                </a:solidFill>
                <a:latin typeface="Lucida Console" panose="020B0609040504020204" pitchFamily="49" charset="0"/>
                <a:cs typeface="Courier New" panose="02070309020205020404" pitchFamily="49" charset="0"/>
              </a:rPr>
              <a:t>accounts</a:t>
            </a:r>
            <a:r>
              <a:rPr lang="pt-br" dirty="0">
                <a:latin typeface="Lucida Console" panose="020B0609040504020204" pitchFamily="49" charset="0"/>
                <a:cs typeface="Courier New" panose="02070309020205020404" pitchFamily="49" charset="0"/>
              </a:rPr>
              <a:t> </a:t>
            </a:r>
          </a:p>
          <a:p>
            <a:pPr rtl="0"/>
            <a:endParaRPr lang="en-US" sz="2400" dirty="0"/>
          </a:p>
          <a:p>
            <a:pPr marL="0" indent="0" rtl="0">
              <a:buNone/>
            </a:pPr>
            <a:r>
              <a:rPr lang="pt-br" dirty="0"/>
              <a:t>Exemplo — Conteúdo do </a:t>
            </a:r>
            <a:r>
              <a:rPr lang="pt-br" dirty="0" err="1"/>
              <a:t>bucket</a:t>
            </a:r>
            <a:r>
              <a:rPr lang="pt-br" dirty="0"/>
              <a:t> S3:</a:t>
            </a:r>
          </a:p>
          <a:p>
            <a:pPr marL="533387" lvl="1" indent="0" rtl="0">
              <a:buNone/>
            </a:pPr>
            <a:r>
              <a:rPr lang="pt-br" dirty="0">
                <a:latin typeface="Lucida Console" panose="020B0609040504020204" pitchFamily="49" charset="0"/>
                <a:cs typeface="Courier New" panose="02070309020205020404" pitchFamily="49" charset="0"/>
              </a:rPr>
              <a:t>arn:aws:s3:::</a:t>
            </a:r>
            <a:r>
              <a:rPr lang="pt-br" dirty="0" err="1">
                <a:latin typeface="Lucida Console" panose="020B0609040504020204" pitchFamily="49" charset="0"/>
                <a:cs typeface="Courier New" panose="02070309020205020404" pitchFamily="49" charset="0"/>
              </a:rPr>
              <a:t>my_corporate_bucket</a:t>
            </a:r>
            <a:r>
              <a:rPr lang="pt-br" dirty="0">
                <a:latin typeface="Lucida Console" panose="020B0609040504020204" pitchFamily="49" charset="0"/>
                <a:cs typeface="Courier New" panose="02070309020205020404" pitchFamily="49" charset="0"/>
              </a:rPr>
              <a:t>/*</a:t>
            </a:r>
          </a:p>
          <a:p>
            <a:pPr rtl="0"/>
            <a:endParaRPr lang="en-US" dirty="0"/>
          </a:p>
          <a:p>
            <a:pPr rtl="0"/>
            <a:endParaRPr lang="en-US" dirty="0"/>
          </a:p>
        </p:txBody>
      </p:sp>
      <p:sp>
        <p:nvSpPr>
          <p:cNvPr id="9" name="Slide Number Placeholder 8"/>
          <p:cNvSpPr>
            <a:spLocks noGrp="1"/>
          </p:cNvSpPr>
          <p:nvPr>
            <p:ph type="sldNum" sz="quarter" idx="12"/>
          </p:nvPr>
        </p:nvSpPr>
        <p:spPr/>
        <p:txBody>
          <a:bodyPr rtlCol="0"/>
          <a:lstStyle/>
          <a:p>
            <a:pPr rtl="0"/>
            <a:fld id="{9FC43BFD-8FF7-A343-A8A6-E2338FCE8046}" type="slidenum">
              <a:rPr lang="en-US" smtClean="0"/>
              <a:t>15</a:t>
            </a:fld>
            <a:endParaRPr lang="en-US" dirty="0"/>
          </a:p>
        </p:txBody>
      </p:sp>
      <p:sp>
        <p:nvSpPr>
          <p:cNvPr id="7" name="Footer Placeholder 6"/>
          <p:cNvSpPr>
            <a:spLocks noGrp="1"/>
          </p:cNvSpPr>
          <p:nvPr>
            <p:ph type="ftr" sz="quarter" idx="3"/>
          </p:nvPr>
        </p:nvSpPr>
        <p:spPr>
          <a:xfrm>
            <a:off x="419100" y="6356350"/>
            <a:ext cx="4552145" cy="365125"/>
          </a:xfrm>
        </p:spPr>
        <p:txBody>
          <a:bodyPr rtlCol="0"/>
          <a:lstStyle/>
          <a:p>
            <a:pPr rtl="0"/>
            <a:r>
              <a:rPr lang="pt-br" dirty="0"/>
              <a:t>© 2020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1473792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sz="3500" dirty="0"/>
              <a:t>Tipos de permissão IAM</a:t>
            </a:r>
          </a:p>
        </p:txBody>
      </p:sp>
      <p:sp>
        <p:nvSpPr>
          <p:cNvPr id="6" name="Rounded Rectangle 5"/>
          <p:cNvSpPr/>
          <p:nvPr/>
        </p:nvSpPr>
        <p:spPr>
          <a:xfrm>
            <a:off x="226142" y="1455965"/>
            <a:ext cx="5730240" cy="4951416"/>
          </a:xfrm>
          <a:prstGeom prst="roundRect">
            <a:avLst>
              <a:gd name="adj" fmla="val 0"/>
            </a:avLst>
          </a:prstGeom>
        </p:spPr>
        <p:style>
          <a:lnRef idx="2">
            <a:schemeClr val="accent1"/>
          </a:lnRef>
          <a:fillRef idx="1">
            <a:schemeClr val="lt1"/>
          </a:fillRef>
          <a:effectRef idx="0">
            <a:schemeClr val="accent1"/>
          </a:effectRef>
          <a:fontRef idx="minor">
            <a:schemeClr val="dk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7" name="Rounded Rectangle 6"/>
          <p:cNvSpPr/>
          <p:nvPr/>
        </p:nvSpPr>
        <p:spPr>
          <a:xfrm>
            <a:off x="6165444" y="1455965"/>
            <a:ext cx="5730240" cy="4951416"/>
          </a:xfrm>
          <a:prstGeom prst="roundRect">
            <a:avLst>
              <a:gd name="adj" fmla="val 0"/>
            </a:avLst>
          </a:prstGeom>
        </p:spPr>
        <p:style>
          <a:lnRef idx="2">
            <a:schemeClr val="accent3"/>
          </a:lnRef>
          <a:fillRef idx="1">
            <a:schemeClr val="lt1"/>
          </a:fillRef>
          <a:effectRef idx="0">
            <a:schemeClr val="accent3"/>
          </a:effectRef>
          <a:fontRef idx="minor">
            <a:schemeClr val="dk1"/>
          </a:fontRef>
        </p:style>
        <p:txBody>
          <a:bodyPr rtlCol="0" anchor="ctr"/>
          <a:lstStyle/>
          <a:p>
            <a:pPr algn="ctr" rtl="0"/>
            <a:endParaRPr lang="en-US" sz="2400" dirty="0">
              <a:latin typeface="Amazon Ember Light" charset="0"/>
              <a:ea typeface="Amazon Ember Light" charset="0"/>
              <a:cs typeface="Amazon Ember Light"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71771779"/>
              </p:ext>
            </p:extLst>
          </p:nvPr>
        </p:nvGraphicFramePr>
        <p:xfrm>
          <a:off x="7902208" y="2775918"/>
          <a:ext cx="3732745" cy="1828800"/>
        </p:xfrm>
        <a:graphic>
          <a:graphicData uri="http://schemas.openxmlformats.org/drawingml/2006/table">
            <a:tbl>
              <a:tblPr firstRow="1" bandRow="1">
                <a:tableStyleId>{1FECB4D8-DB02-4DC6-A0A2-4F2EBAE1DC90}</a:tableStyleId>
              </a:tblPr>
              <a:tblGrid>
                <a:gridCol w="957481">
                  <a:extLst>
                    <a:ext uri="{9D8B030D-6E8A-4147-A177-3AD203B41FA5}">
                      <a16:colId xmlns:a16="http://schemas.microsoft.com/office/drawing/2014/main" val="20000"/>
                    </a:ext>
                  </a:extLst>
                </a:gridCol>
                <a:gridCol w="1015076">
                  <a:extLst>
                    <a:ext uri="{9D8B030D-6E8A-4147-A177-3AD203B41FA5}">
                      <a16:colId xmlns:a16="http://schemas.microsoft.com/office/drawing/2014/main" val="20001"/>
                    </a:ext>
                  </a:extLst>
                </a:gridCol>
                <a:gridCol w="1015076">
                  <a:extLst>
                    <a:ext uri="{9D8B030D-6E8A-4147-A177-3AD203B41FA5}">
                      <a16:colId xmlns:a16="http://schemas.microsoft.com/office/drawing/2014/main" val="20002"/>
                    </a:ext>
                  </a:extLst>
                </a:gridCol>
                <a:gridCol w="745112">
                  <a:extLst>
                    <a:ext uri="{9D8B030D-6E8A-4147-A177-3AD203B41FA5}">
                      <a16:colId xmlns:a16="http://schemas.microsoft.com/office/drawing/2014/main" val="20003"/>
                    </a:ext>
                  </a:extLst>
                </a:gridCol>
              </a:tblGrid>
              <a:tr h="325120">
                <a:tc>
                  <a:txBody>
                    <a:bodyPr/>
                    <a:lstStyle/>
                    <a:p>
                      <a:pPr rtl="0"/>
                      <a:endParaRPr lang="en-US" sz="1600" b="0" i="0" dirty="0">
                        <a:latin typeface="Amazon Ember Light" charset="0"/>
                        <a:ea typeface="Amazon Ember Light" charset="0"/>
                        <a:cs typeface="Amazon Ember Light" charset="0"/>
                      </a:endParaRPr>
                    </a:p>
                  </a:txBody>
                  <a:tcPr marL="121920" marR="121920" marT="60960" marB="60960"/>
                </a:tc>
                <a:tc>
                  <a:txBody>
                    <a:bodyPr/>
                    <a:lstStyle/>
                    <a:p>
                      <a:pPr rtl="0"/>
                      <a:r>
                        <a:rPr lang="pt-br" sz="1200" b="0" i="0" dirty="0">
                          <a:solidFill>
                            <a:schemeClr val="tx1"/>
                          </a:solidFill>
                          <a:latin typeface="Amazon Ember Light" charset="0"/>
                          <a:ea typeface="Amazon Ember Light" charset="0"/>
                          <a:cs typeface="Amazon Ember Light" charset="0"/>
                        </a:rPr>
                        <a:t>Leitura</a:t>
                      </a:r>
                    </a:p>
                  </a:txBody>
                  <a:tcPr marL="121920" marR="121920" marT="60960" marB="60960"/>
                </a:tc>
                <a:tc>
                  <a:txBody>
                    <a:bodyPr/>
                    <a:lstStyle/>
                    <a:p>
                      <a:pPr rtl="0"/>
                      <a:r>
                        <a:rPr lang="pt-br" sz="1200" b="0" i="0" dirty="0">
                          <a:solidFill>
                            <a:schemeClr val="tx1"/>
                          </a:solidFill>
                          <a:latin typeface="Amazon Ember Light" charset="0"/>
                          <a:ea typeface="Amazon Ember Light" charset="0"/>
                          <a:cs typeface="Amazon Ember Light" charset="0"/>
                        </a:rPr>
                        <a:t>Gravação</a:t>
                      </a:r>
                    </a:p>
                  </a:txBody>
                  <a:tcPr marL="121920" marR="121920" marT="60960" marB="60960"/>
                </a:tc>
                <a:tc>
                  <a:txBody>
                    <a:bodyPr/>
                    <a:lstStyle/>
                    <a:p>
                      <a:pPr rtl="0"/>
                      <a:r>
                        <a:rPr lang="pt-br" sz="1200" b="0" i="0" dirty="0">
                          <a:solidFill>
                            <a:schemeClr val="tx1"/>
                          </a:solidFill>
                          <a:latin typeface="Amazon Ember Light" charset="0"/>
                          <a:ea typeface="Amazon Ember Light" charset="0"/>
                          <a:cs typeface="Amazon Ember Light" charset="0"/>
                        </a:rPr>
                        <a:t>Lista</a:t>
                      </a:r>
                    </a:p>
                  </a:txBody>
                  <a:tcPr marL="121920" marR="121920" marT="60960" marB="60960"/>
                </a:tc>
                <a:extLst>
                  <a:ext uri="{0D108BD9-81ED-4DB2-BD59-A6C34878D82A}">
                    <a16:rowId xmlns:a16="http://schemas.microsoft.com/office/drawing/2014/main" val="10000"/>
                  </a:ext>
                </a:extLst>
              </a:tr>
              <a:tr h="325120">
                <a:tc>
                  <a:txBody>
                    <a:bodyPr/>
                    <a:lstStyle/>
                    <a:p>
                      <a:pPr rtl="0"/>
                      <a:r>
                        <a:rPr lang="pt-br" sz="1600" b="0" i="0">
                          <a:latin typeface="Amazon Ember Light" charset="0"/>
                          <a:ea typeface="Amazon Ember Light" charset="0"/>
                          <a:cs typeface="Amazon Ember Light" charset="0"/>
                        </a:rPr>
                        <a:t>Bob</a:t>
                      </a:r>
                    </a:p>
                  </a:txBody>
                  <a:tcPr marL="121920" marR="121920" marT="60960" marB="60960"/>
                </a:tc>
                <a:tc>
                  <a:txBody>
                    <a:bodyPr/>
                    <a:lstStyle/>
                    <a:p>
                      <a:pPr rtl="0"/>
                      <a:r>
                        <a:rPr lang="pt-br" sz="1600" b="0" i="0">
                          <a:latin typeface="Amazon Ember Light" charset="0"/>
                          <a:ea typeface="Amazon Ember Light" charset="0"/>
                          <a:cs typeface="Amazon Ember Light" charset="0"/>
                          <a:sym typeface="Wingdings" panose="05000000000000000000" pitchFamily="2" charset="2"/>
                        </a:rPr>
                        <a:t></a:t>
                      </a:r>
                      <a:endParaRPr lang="en-US" sz="1600" b="0" i="0" dirty="0">
                        <a:latin typeface="Amazon Ember Light" charset="0"/>
                        <a:ea typeface="Amazon Ember Light" charset="0"/>
                        <a:cs typeface="Amazon Ember Light" charset="0"/>
                      </a:endParaRPr>
                    </a:p>
                  </a:txBody>
                  <a:tcPr marL="121920" marR="121920" marT="60960" marB="60960"/>
                </a:tc>
                <a:tc>
                  <a:txBody>
                    <a:bodyPr/>
                    <a:lstStyle/>
                    <a:p>
                      <a:pPr rtl="0"/>
                      <a:r>
                        <a:rPr lang="pt-br" sz="1600" b="0" i="0">
                          <a:latin typeface="Amazon Ember Light" charset="0"/>
                          <a:ea typeface="Amazon Ember Light" charset="0"/>
                          <a:cs typeface="Amazon Ember Light" charset="0"/>
                          <a:sym typeface="Wingdings" panose="05000000000000000000" pitchFamily="2" charset="2"/>
                        </a:rPr>
                        <a:t></a:t>
                      </a:r>
                      <a:endParaRPr lang="en-US" sz="1600" b="0" i="0" dirty="0">
                        <a:latin typeface="Amazon Ember Light" charset="0"/>
                        <a:ea typeface="Amazon Ember Light" charset="0"/>
                        <a:cs typeface="Amazon Ember Light" charset="0"/>
                      </a:endParaRPr>
                    </a:p>
                  </a:txBody>
                  <a:tcPr marL="121920" marR="121920" marT="60960" marB="60960"/>
                </a:tc>
                <a:tc>
                  <a:txBody>
                    <a:bodyPr/>
                    <a:lstStyle/>
                    <a:p>
                      <a:pPr rtl="0"/>
                      <a:r>
                        <a:rPr lang="pt-br" sz="1600" b="0" i="0">
                          <a:latin typeface="Amazon Ember Light" charset="0"/>
                          <a:ea typeface="Amazon Ember Light" charset="0"/>
                          <a:cs typeface="Amazon Ember Light" charset="0"/>
                          <a:sym typeface="Wingdings" panose="05000000000000000000" pitchFamily="2" charset="2"/>
                        </a:rPr>
                        <a:t></a:t>
                      </a:r>
                      <a:endParaRPr lang="en-US" sz="1600" b="0" i="0" dirty="0">
                        <a:latin typeface="Amazon Ember Light" charset="0"/>
                        <a:ea typeface="Amazon Ember Light" charset="0"/>
                        <a:cs typeface="Amazon Ember Light" charset="0"/>
                      </a:endParaRPr>
                    </a:p>
                  </a:txBody>
                  <a:tcPr marL="121920" marR="121920" marT="60960" marB="60960"/>
                </a:tc>
                <a:extLst>
                  <a:ext uri="{0D108BD9-81ED-4DB2-BD59-A6C34878D82A}">
                    <a16:rowId xmlns:a16="http://schemas.microsoft.com/office/drawing/2014/main" val="10001"/>
                  </a:ext>
                </a:extLst>
              </a:tr>
              <a:tr h="325120">
                <a:tc>
                  <a:txBody>
                    <a:bodyPr/>
                    <a:lstStyle/>
                    <a:p>
                      <a:pPr rtl="0"/>
                      <a:r>
                        <a:rPr lang="pt-br" sz="1600" b="0" i="0">
                          <a:latin typeface="Amazon Ember Light" charset="0"/>
                          <a:ea typeface="Amazon Ember Light" charset="0"/>
                          <a:cs typeface="Amazon Ember Light" charset="0"/>
                        </a:rPr>
                        <a:t>Doug</a:t>
                      </a:r>
                    </a:p>
                  </a:txBody>
                  <a:tcPr marL="121920" marR="121920" marT="60960" marB="60960"/>
                </a:tc>
                <a:tc>
                  <a:txBody>
                    <a:bodyPr/>
                    <a:lstStyle/>
                    <a:p>
                      <a:pPr rtl="0"/>
                      <a:r>
                        <a:rPr lang="pt-br" sz="1600" b="0" i="0">
                          <a:latin typeface="Amazon Ember Light" charset="0"/>
                          <a:ea typeface="Amazon Ember Light" charset="0"/>
                          <a:cs typeface="Amazon Ember Light" charset="0"/>
                          <a:sym typeface="Wingdings" panose="05000000000000000000" pitchFamily="2" charset="2"/>
                        </a:rPr>
                        <a:t></a:t>
                      </a:r>
                      <a:endParaRPr lang="en-US" sz="1600" b="0" i="0" dirty="0">
                        <a:latin typeface="Amazon Ember Light" charset="0"/>
                        <a:ea typeface="Amazon Ember Light" charset="0"/>
                        <a:cs typeface="Amazon Ember Light" charset="0"/>
                      </a:endParaRPr>
                    </a:p>
                  </a:txBody>
                  <a:tcPr marL="121920" marR="121920" marT="60960" marB="60960"/>
                </a:tc>
                <a:tc>
                  <a:txBody>
                    <a:bodyPr/>
                    <a:lstStyle/>
                    <a:p>
                      <a:pPr rtl="0"/>
                      <a:r>
                        <a:rPr lang="pt-br" sz="1600" b="0" i="0">
                          <a:latin typeface="Amazon Ember Light" charset="0"/>
                          <a:ea typeface="Amazon Ember Light" charset="0"/>
                          <a:cs typeface="Amazon Ember Light" charset="0"/>
                          <a:sym typeface="Wingdings" panose="05000000000000000000" pitchFamily="2" charset="2"/>
                        </a:rPr>
                        <a:t></a:t>
                      </a:r>
                      <a:endParaRPr lang="en-US" sz="1600" b="0" i="0" dirty="0">
                        <a:latin typeface="Amazon Ember Light" charset="0"/>
                        <a:ea typeface="Amazon Ember Light" charset="0"/>
                        <a:cs typeface="Amazon Ember Light" charset="0"/>
                      </a:endParaRPr>
                    </a:p>
                  </a:txBody>
                  <a:tcPr marL="121920" marR="121920" marT="60960" marB="60960"/>
                </a:tc>
                <a:tc>
                  <a:txBody>
                    <a:bodyPr/>
                    <a:lstStyle/>
                    <a:p>
                      <a:pPr rtl="0"/>
                      <a:r>
                        <a:rPr lang="pt-br" sz="1600" b="0" i="0">
                          <a:latin typeface="Amazon Ember Light" charset="0"/>
                          <a:ea typeface="Amazon Ember Light" charset="0"/>
                          <a:cs typeface="Amazon Ember Light" charset="0"/>
                          <a:sym typeface="Wingdings" panose="05000000000000000000" pitchFamily="2" charset="2"/>
                        </a:rPr>
                        <a:t></a:t>
                      </a:r>
                      <a:endParaRPr lang="en-US" sz="1600" b="0" i="0" dirty="0">
                        <a:latin typeface="Amazon Ember Light" charset="0"/>
                        <a:ea typeface="Amazon Ember Light" charset="0"/>
                        <a:cs typeface="Amazon Ember Light" charset="0"/>
                      </a:endParaRPr>
                    </a:p>
                  </a:txBody>
                  <a:tcPr marL="121920" marR="121920" marT="60960" marB="60960"/>
                </a:tc>
                <a:extLst>
                  <a:ext uri="{0D108BD9-81ED-4DB2-BD59-A6C34878D82A}">
                    <a16:rowId xmlns:a16="http://schemas.microsoft.com/office/drawing/2014/main" val="10002"/>
                  </a:ext>
                </a:extLst>
              </a:tr>
              <a:tr h="325120">
                <a:tc>
                  <a:txBody>
                    <a:bodyPr/>
                    <a:lstStyle/>
                    <a:p>
                      <a:pPr rtl="0"/>
                      <a:r>
                        <a:rPr lang="pt-br" sz="1600" b="0" i="0">
                          <a:latin typeface="Amazon Ember Light" charset="0"/>
                          <a:ea typeface="Amazon Ember Light" charset="0"/>
                          <a:cs typeface="Amazon Ember Light" charset="0"/>
                        </a:rPr>
                        <a:t>Jim</a:t>
                      </a:r>
                    </a:p>
                  </a:txBody>
                  <a:tcPr marL="121920" marR="121920" marT="60960" marB="60960"/>
                </a:tc>
                <a:tc>
                  <a:txBody>
                    <a:bodyPr/>
                    <a:lstStyle/>
                    <a:p>
                      <a:pPr rtl="0"/>
                      <a:r>
                        <a:rPr lang="pt-br" sz="1600" b="0" i="0">
                          <a:latin typeface="Amazon Ember Light" charset="0"/>
                          <a:ea typeface="Amazon Ember Light" charset="0"/>
                          <a:cs typeface="Amazon Ember Light" charset="0"/>
                          <a:sym typeface="Wingdings" panose="05000000000000000000" pitchFamily="2" charset="2"/>
                        </a:rPr>
                        <a:t></a:t>
                      </a:r>
                      <a:endParaRPr lang="en-US" sz="1600" b="0" i="0" dirty="0">
                        <a:latin typeface="Amazon Ember Light" charset="0"/>
                        <a:ea typeface="Amazon Ember Light" charset="0"/>
                        <a:cs typeface="Amazon Ember Light" charset="0"/>
                      </a:endParaRPr>
                    </a:p>
                  </a:txBody>
                  <a:tcPr marL="121920" marR="121920" marT="60960" marB="60960"/>
                </a:tc>
                <a:tc>
                  <a:txBody>
                    <a:bodyPr/>
                    <a:lstStyle/>
                    <a:p>
                      <a:pPr rtl="0"/>
                      <a:endParaRPr lang="en-US" sz="1600" b="0" i="0" dirty="0">
                        <a:latin typeface="Amazon Ember Light" charset="0"/>
                        <a:ea typeface="Amazon Ember Light" charset="0"/>
                        <a:cs typeface="Amazon Ember Light" charset="0"/>
                      </a:endParaRPr>
                    </a:p>
                  </a:txBody>
                  <a:tcPr marL="121920" marR="121920" marT="60960" marB="60960"/>
                </a:tc>
                <a:tc>
                  <a:txBody>
                    <a:bodyPr/>
                    <a:lstStyle/>
                    <a:p>
                      <a:pPr rtl="0"/>
                      <a:r>
                        <a:rPr lang="pt-br" sz="1600" b="0" i="0">
                          <a:latin typeface="Amazon Ember Light" charset="0"/>
                          <a:ea typeface="Amazon Ember Light" charset="0"/>
                          <a:cs typeface="Amazon Ember Light" charset="0"/>
                          <a:sym typeface="Wingdings" panose="05000000000000000000" pitchFamily="2" charset="2"/>
                        </a:rPr>
                        <a:t></a:t>
                      </a:r>
                      <a:endParaRPr lang="en-US" sz="1600" b="0" i="0" dirty="0">
                        <a:latin typeface="Amazon Ember Light" charset="0"/>
                        <a:ea typeface="Amazon Ember Light" charset="0"/>
                        <a:cs typeface="Amazon Ember Light" charset="0"/>
                      </a:endParaRPr>
                    </a:p>
                  </a:txBody>
                  <a:tcPr marL="121920" marR="121920" marT="60960" marB="60960"/>
                </a:tc>
                <a:extLst>
                  <a:ext uri="{0D108BD9-81ED-4DB2-BD59-A6C34878D82A}">
                    <a16:rowId xmlns:a16="http://schemas.microsoft.com/office/drawing/2014/main" val="10003"/>
                  </a:ext>
                </a:extLst>
              </a:tr>
              <a:tr h="325120">
                <a:tc>
                  <a:txBody>
                    <a:bodyPr/>
                    <a:lstStyle/>
                    <a:p>
                      <a:pPr rtl="0"/>
                      <a:r>
                        <a:rPr lang="pt-br" sz="1600" b="0" i="0">
                          <a:latin typeface="Amazon Ember Light" charset="0"/>
                          <a:ea typeface="Amazon Ember Light" charset="0"/>
                          <a:cs typeface="Amazon Ember Light" charset="0"/>
                        </a:rPr>
                        <a:t>Sara</a:t>
                      </a:r>
                    </a:p>
                  </a:txBody>
                  <a:tcPr marL="121920" marR="121920" marT="60960" marB="60960"/>
                </a:tc>
                <a:tc>
                  <a:txBody>
                    <a:bodyPr/>
                    <a:lstStyle/>
                    <a:p>
                      <a:pPr rtl="0"/>
                      <a:endParaRPr lang="en-US" sz="1600" b="0" i="0" dirty="0">
                        <a:latin typeface="Amazon Ember Light" charset="0"/>
                        <a:ea typeface="Amazon Ember Light" charset="0"/>
                        <a:cs typeface="Amazon Ember Light" charset="0"/>
                      </a:endParaRPr>
                    </a:p>
                  </a:txBody>
                  <a:tcPr marL="121920" marR="121920" marT="60960" marB="60960"/>
                </a:tc>
                <a:tc>
                  <a:txBody>
                    <a:bodyPr/>
                    <a:lstStyle/>
                    <a:p>
                      <a:pPr rtl="0"/>
                      <a:endParaRPr lang="en-US" sz="1600" b="0" i="0" dirty="0">
                        <a:latin typeface="Amazon Ember Light" charset="0"/>
                        <a:ea typeface="Amazon Ember Light" charset="0"/>
                        <a:cs typeface="Amazon Ember Light" charset="0"/>
                      </a:endParaRPr>
                    </a:p>
                  </a:txBody>
                  <a:tcPr marL="121920" marR="121920" marT="60960" marB="60960"/>
                </a:tc>
                <a:tc>
                  <a:txBody>
                    <a:bodyPr/>
                    <a:lstStyle/>
                    <a:p>
                      <a:pPr rtl="0"/>
                      <a:r>
                        <a:rPr lang="pt-br" sz="1600" b="0" i="0" dirty="0">
                          <a:latin typeface="Amazon Ember Light" charset="0"/>
                          <a:ea typeface="Amazon Ember Light" charset="0"/>
                          <a:cs typeface="Amazon Ember Light" charset="0"/>
                          <a:sym typeface="Wingdings" panose="05000000000000000000" pitchFamily="2" charset="2"/>
                        </a:rPr>
                        <a:t></a:t>
                      </a:r>
                      <a:endParaRPr lang="en-US" sz="1600" b="0" i="0" dirty="0">
                        <a:latin typeface="Amazon Ember Light" charset="0"/>
                        <a:ea typeface="Amazon Ember Light" charset="0"/>
                        <a:cs typeface="Amazon Ember Light" charset="0"/>
                      </a:endParaRPr>
                    </a:p>
                  </a:txBody>
                  <a:tcPr marL="121920" marR="121920" marT="60960" marB="60960"/>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286359935"/>
              </p:ext>
            </p:extLst>
          </p:nvPr>
        </p:nvGraphicFramePr>
        <p:xfrm>
          <a:off x="7894819" y="4797431"/>
          <a:ext cx="3740134" cy="1463040"/>
        </p:xfrm>
        <a:graphic>
          <a:graphicData uri="http://schemas.openxmlformats.org/drawingml/2006/table">
            <a:tbl>
              <a:tblPr firstRow="1" bandRow="1">
                <a:tableStyleId>{1FECB4D8-DB02-4DC6-A0A2-4F2EBAE1DC90}</a:tableStyleId>
              </a:tblPr>
              <a:tblGrid>
                <a:gridCol w="959377">
                  <a:extLst>
                    <a:ext uri="{9D8B030D-6E8A-4147-A177-3AD203B41FA5}">
                      <a16:colId xmlns:a16="http://schemas.microsoft.com/office/drawing/2014/main" val="20000"/>
                    </a:ext>
                  </a:extLst>
                </a:gridCol>
                <a:gridCol w="1017085">
                  <a:extLst>
                    <a:ext uri="{9D8B030D-6E8A-4147-A177-3AD203B41FA5}">
                      <a16:colId xmlns:a16="http://schemas.microsoft.com/office/drawing/2014/main" val="20001"/>
                    </a:ext>
                  </a:extLst>
                </a:gridCol>
                <a:gridCol w="1017085">
                  <a:extLst>
                    <a:ext uri="{9D8B030D-6E8A-4147-A177-3AD203B41FA5}">
                      <a16:colId xmlns:a16="http://schemas.microsoft.com/office/drawing/2014/main" val="20002"/>
                    </a:ext>
                  </a:extLst>
                </a:gridCol>
                <a:gridCol w="746587">
                  <a:extLst>
                    <a:ext uri="{9D8B030D-6E8A-4147-A177-3AD203B41FA5}">
                      <a16:colId xmlns:a16="http://schemas.microsoft.com/office/drawing/2014/main" val="20003"/>
                    </a:ext>
                  </a:extLst>
                </a:gridCol>
              </a:tblGrid>
              <a:tr h="325120">
                <a:tc>
                  <a:txBody>
                    <a:bodyPr/>
                    <a:lstStyle/>
                    <a:p>
                      <a:pPr rtl="0"/>
                      <a:endParaRPr lang="en-US" sz="1600" b="0" i="0" dirty="0">
                        <a:latin typeface="Amazon Ember Light" charset="0"/>
                        <a:ea typeface="Amazon Ember Light" charset="0"/>
                        <a:cs typeface="Amazon Ember Light" charset="0"/>
                      </a:endParaRPr>
                    </a:p>
                  </a:txBody>
                  <a:tcPr marL="121920" marR="121920" marT="60960" marB="60960"/>
                </a:tc>
                <a:tc>
                  <a:txBody>
                    <a:bodyPr/>
                    <a:lstStyle/>
                    <a:p>
                      <a:pPr rtl="0"/>
                      <a:r>
                        <a:rPr lang="pt-br" sz="1200" b="0" i="0">
                          <a:solidFill>
                            <a:schemeClr val="tx1"/>
                          </a:solidFill>
                          <a:latin typeface="Amazon Ember Light" charset="0"/>
                          <a:ea typeface="Amazon Ember Light" charset="0"/>
                          <a:cs typeface="Amazon Ember Light" charset="0"/>
                        </a:rPr>
                        <a:t>Leitura</a:t>
                      </a:r>
                    </a:p>
                  </a:txBody>
                  <a:tcPr marL="121920" marR="121920" marT="60960" marB="60960"/>
                </a:tc>
                <a:tc>
                  <a:txBody>
                    <a:bodyPr/>
                    <a:lstStyle/>
                    <a:p>
                      <a:pPr rtl="0"/>
                      <a:r>
                        <a:rPr lang="pt-br" sz="1200" b="0" i="0">
                          <a:solidFill>
                            <a:schemeClr val="tx1"/>
                          </a:solidFill>
                          <a:latin typeface="Amazon Ember Light" charset="0"/>
                          <a:ea typeface="Amazon Ember Light" charset="0"/>
                          <a:cs typeface="Amazon Ember Light" charset="0"/>
                        </a:rPr>
                        <a:t>Gravação</a:t>
                      </a:r>
                    </a:p>
                  </a:txBody>
                  <a:tcPr marL="121920" marR="121920" marT="60960" marB="60960"/>
                </a:tc>
                <a:tc>
                  <a:txBody>
                    <a:bodyPr/>
                    <a:lstStyle/>
                    <a:p>
                      <a:pPr rtl="0"/>
                      <a:r>
                        <a:rPr lang="pt-br" sz="1200" b="0" i="0" dirty="0">
                          <a:solidFill>
                            <a:schemeClr val="tx1"/>
                          </a:solidFill>
                          <a:latin typeface="Amazon Ember Light" charset="0"/>
                          <a:ea typeface="Amazon Ember Light" charset="0"/>
                          <a:cs typeface="Amazon Ember Light" charset="0"/>
                        </a:rPr>
                        <a:t>Lista</a:t>
                      </a:r>
                    </a:p>
                  </a:txBody>
                  <a:tcPr marL="121920" marR="121920" marT="60960" marB="60960"/>
                </a:tc>
                <a:extLst>
                  <a:ext uri="{0D108BD9-81ED-4DB2-BD59-A6C34878D82A}">
                    <a16:rowId xmlns:a16="http://schemas.microsoft.com/office/drawing/2014/main" val="10000"/>
                  </a:ext>
                </a:extLst>
              </a:tr>
              <a:tr h="325120">
                <a:tc>
                  <a:txBody>
                    <a:bodyPr/>
                    <a:lstStyle/>
                    <a:p>
                      <a:pPr rtl="0"/>
                      <a:r>
                        <a:rPr lang="pt-br" sz="1600" b="0" i="0">
                          <a:latin typeface="Amazon Ember Light" charset="0"/>
                          <a:ea typeface="Amazon Ember Light" charset="0"/>
                          <a:cs typeface="Amazon Ember Light" charset="0"/>
                        </a:rPr>
                        <a:t>Bob</a:t>
                      </a:r>
                    </a:p>
                  </a:txBody>
                  <a:tcPr marL="121920" marR="121920" marT="60960" marB="60960"/>
                </a:tc>
                <a:tc>
                  <a:txBody>
                    <a:bodyPr/>
                    <a:lstStyle/>
                    <a:p>
                      <a:pPr rtl="0"/>
                      <a:r>
                        <a:rPr lang="pt-br" sz="1600" b="0" i="0">
                          <a:latin typeface="Amazon Ember Light" charset="0"/>
                          <a:ea typeface="Amazon Ember Light" charset="0"/>
                          <a:cs typeface="Amazon Ember Light" charset="0"/>
                          <a:sym typeface="Wingdings" panose="05000000000000000000" pitchFamily="2" charset="2"/>
                        </a:rPr>
                        <a:t></a:t>
                      </a:r>
                      <a:endParaRPr lang="en-US" sz="1600" b="0" i="0" dirty="0">
                        <a:latin typeface="Amazon Ember Light" charset="0"/>
                        <a:ea typeface="Amazon Ember Light" charset="0"/>
                        <a:cs typeface="Amazon Ember Light" charset="0"/>
                      </a:endParaRPr>
                    </a:p>
                  </a:txBody>
                  <a:tcPr marL="121920" marR="121920" marT="60960" marB="60960"/>
                </a:tc>
                <a:tc>
                  <a:txBody>
                    <a:bodyPr/>
                    <a:lstStyle/>
                    <a:p>
                      <a:pPr rtl="0"/>
                      <a:r>
                        <a:rPr lang="pt-br" sz="1600" b="0" i="0">
                          <a:latin typeface="Amazon Ember Light" charset="0"/>
                          <a:ea typeface="Amazon Ember Light" charset="0"/>
                          <a:cs typeface="Amazon Ember Light" charset="0"/>
                          <a:sym typeface="Wingdings" panose="05000000000000000000" pitchFamily="2" charset="2"/>
                        </a:rPr>
                        <a:t></a:t>
                      </a:r>
                      <a:endParaRPr lang="en-US" sz="1600" b="0" i="0" dirty="0">
                        <a:latin typeface="Amazon Ember Light" charset="0"/>
                        <a:ea typeface="Amazon Ember Light" charset="0"/>
                        <a:cs typeface="Amazon Ember Light" charset="0"/>
                      </a:endParaRPr>
                    </a:p>
                  </a:txBody>
                  <a:tcPr marL="121920" marR="121920" marT="60960" marB="60960"/>
                </a:tc>
                <a:tc>
                  <a:txBody>
                    <a:bodyPr/>
                    <a:lstStyle/>
                    <a:p>
                      <a:pPr rtl="0"/>
                      <a:r>
                        <a:rPr lang="pt-br" sz="1600" b="0" i="0">
                          <a:latin typeface="Amazon Ember Light" charset="0"/>
                          <a:ea typeface="Amazon Ember Light" charset="0"/>
                          <a:cs typeface="Amazon Ember Light" charset="0"/>
                          <a:sym typeface="Wingdings" panose="05000000000000000000" pitchFamily="2" charset="2"/>
                        </a:rPr>
                        <a:t></a:t>
                      </a:r>
                      <a:endParaRPr lang="en-US" sz="1600" b="0" i="0" dirty="0">
                        <a:latin typeface="Amazon Ember Light" charset="0"/>
                        <a:ea typeface="Amazon Ember Light" charset="0"/>
                        <a:cs typeface="Amazon Ember Light" charset="0"/>
                      </a:endParaRPr>
                    </a:p>
                  </a:txBody>
                  <a:tcPr marL="121920" marR="121920" marT="60960" marB="60960"/>
                </a:tc>
                <a:extLst>
                  <a:ext uri="{0D108BD9-81ED-4DB2-BD59-A6C34878D82A}">
                    <a16:rowId xmlns:a16="http://schemas.microsoft.com/office/drawing/2014/main" val="10001"/>
                  </a:ext>
                </a:extLst>
              </a:tr>
              <a:tr h="325120">
                <a:tc>
                  <a:txBody>
                    <a:bodyPr/>
                    <a:lstStyle/>
                    <a:p>
                      <a:pPr rtl="0"/>
                      <a:r>
                        <a:rPr lang="pt-br" sz="1600" b="0" i="0">
                          <a:latin typeface="Amazon Ember Light" charset="0"/>
                          <a:ea typeface="Amazon Ember Light" charset="0"/>
                          <a:cs typeface="Amazon Ember Light" charset="0"/>
                        </a:rPr>
                        <a:t>Larry</a:t>
                      </a:r>
                    </a:p>
                  </a:txBody>
                  <a:tcPr marL="121920" marR="121920" marT="60960" marB="60960"/>
                </a:tc>
                <a:tc>
                  <a:txBody>
                    <a:bodyPr/>
                    <a:lstStyle/>
                    <a:p>
                      <a:pPr rtl="0"/>
                      <a:r>
                        <a:rPr lang="pt-br" sz="1600" b="0" i="0">
                          <a:latin typeface="Amazon Ember Light" charset="0"/>
                          <a:ea typeface="Amazon Ember Light" charset="0"/>
                          <a:cs typeface="Amazon Ember Light" charset="0"/>
                          <a:sym typeface="Wingdings" panose="05000000000000000000" pitchFamily="2" charset="2"/>
                        </a:rPr>
                        <a:t></a:t>
                      </a:r>
                      <a:endParaRPr lang="en-US" sz="1600" b="0" i="0" dirty="0">
                        <a:latin typeface="Amazon Ember Light" charset="0"/>
                        <a:ea typeface="Amazon Ember Light" charset="0"/>
                        <a:cs typeface="Amazon Ember Light" charset="0"/>
                      </a:endParaRPr>
                    </a:p>
                  </a:txBody>
                  <a:tcPr marL="121920" marR="121920" marT="60960" marB="60960"/>
                </a:tc>
                <a:tc>
                  <a:txBody>
                    <a:bodyPr/>
                    <a:lstStyle/>
                    <a:p>
                      <a:pPr rtl="0"/>
                      <a:endParaRPr lang="en-US" sz="1600" b="0" i="0" dirty="0">
                        <a:latin typeface="Amazon Ember Light" charset="0"/>
                        <a:ea typeface="Amazon Ember Light" charset="0"/>
                        <a:cs typeface="Amazon Ember Light" charset="0"/>
                      </a:endParaRPr>
                    </a:p>
                  </a:txBody>
                  <a:tcPr marL="121920" marR="121920" marT="60960" marB="60960"/>
                </a:tc>
                <a:tc>
                  <a:txBody>
                    <a:bodyPr/>
                    <a:lstStyle/>
                    <a:p>
                      <a:pPr rtl="0"/>
                      <a:endParaRPr lang="en-US" sz="1600" b="0" i="0" dirty="0">
                        <a:latin typeface="Amazon Ember Light" charset="0"/>
                        <a:ea typeface="Amazon Ember Light" charset="0"/>
                        <a:cs typeface="Amazon Ember Light" charset="0"/>
                      </a:endParaRPr>
                    </a:p>
                  </a:txBody>
                  <a:tcPr marL="121920" marR="121920" marT="60960" marB="60960"/>
                </a:tc>
                <a:extLst>
                  <a:ext uri="{0D108BD9-81ED-4DB2-BD59-A6C34878D82A}">
                    <a16:rowId xmlns:a16="http://schemas.microsoft.com/office/drawing/2014/main" val="10002"/>
                  </a:ext>
                </a:extLst>
              </a:tr>
              <a:tr h="325120">
                <a:tc>
                  <a:txBody>
                    <a:bodyPr/>
                    <a:lstStyle/>
                    <a:p>
                      <a:pPr rtl="0"/>
                      <a:r>
                        <a:rPr lang="pt-br" sz="1600" b="0" i="0">
                          <a:latin typeface="Amazon Ember Light" charset="0"/>
                          <a:ea typeface="Amazon Ember Light" charset="0"/>
                          <a:cs typeface="Amazon Ember Light" charset="0"/>
                        </a:rPr>
                        <a:t>Sam</a:t>
                      </a:r>
                    </a:p>
                  </a:txBody>
                  <a:tcPr marL="121920" marR="121920" marT="60960" marB="60960"/>
                </a:tc>
                <a:tc>
                  <a:txBody>
                    <a:bodyPr/>
                    <a:lstStyle/>
                    <a:p>
                      <a:pPr rtl="0"/>
                      <a:endParaRPr lang="en-US" sz="1600" b="0" i="0" dirty="0">
                        <a:latin typeface="Amazon Ember Light" charset="0"/>
                        <a:ea typeface="Amazon Ember Light" charset="0"/>
                        <a:cs typeface="Amazon Ember Light" charset="0"/>
                      </a:endParaRPr>
                    </a:p>
                  </a:txBody>
                  <a:tcPr marL="121920" marR="121920" marT="60960" marB="60960"/>
                </a:tc>
                <a:tc>
                  <a:txBody>
                    <a:bodyPr/>
                    <a:lstStyle/>
                    <a:p>
                      <a:pPr rtl="0"/>
                      <a:r>
                        <a:rPr lang="pt-br" sz="1600" b="0" i="0">
                          <a:latin typeface="Amazon Ember Light" charset="0"/>
                          <a:ea typeface="Amazon Ember Light" charset="0"/>
                          <a:cs typeface="Amazon Ember Light" charset="0"/>
                          <a:sym typeface="Wingdings" panose="05000000000000000000" pitchFamily="2" charset="2"/>
                        </a:rPr>
                        <a:t></a:t>
                      </a:r>
                      <a:endParaRPr lang="en-US" sz="1600" b="0" i="0" dirty="0">
                        <a:latin typeface="Amazon Ember Light" charset="0"/>
                        <a:ea typeface="Amazon Ember Light" charset="0"/>
                        <a:cs typeface="Amazon Ember Light" charset="0"/>
                      </a:endParaRPr>
                    </a:p>
                  </a:txBody>
                  <a:tcPr marL="121920" marR="121920" marT="60960" marB="60960"/>
                </a:tc>
                <a:tc>
                  <a:txBody>
                    <a:bodyPr/>
                    <a:lstStyle/>
                    <a:p>
                      <a:pPr rtl="0"/>
                      <a:r>
                        <a:rPr lang="pt-br" sz="1600" b="0" i="0" dirty="0">
                          <a:latin typeface="Amazon Ember Light" charset="0"/>
                          <a:ea typeface="Amazon Ember Light" charset="0"/>
                          <a:cs typeface="Amazon Ember Light" charset="0"/>
                          <a:sym typeface="Wingdings" panose="05000000000000000000" pitchFamily="2" charset="2"/>
                        </a:rPr>
                        <a:t></a:t>
                      </a:r>
                      <a:endParaRPr lang="en-US" sz="1600" b="0" i="0" dirty="0">
                        <a:latin typeface="Amazon Ember Light" charset="0"/>
                        <a:ea typeface="Amazon Ember Light" charset="0"/>
                        <a:cs typeface="Amazon Ember Light" charset="0"/>
                      </a:endParaRPr>
                    </a:p>
                  </a:txBody>
                  <a:tcPr marL="121920" marR="121920" marT="60960" marB="60960"/>
                </a:tc>
                <a:extLst>
                  <a:ext uri="{0D108BD9-81ED-4DB2-BD59-A6C34878D82A}">
                    <a16:rowId xmlns:a16="http://schemas.microsoft.com/office/drawing/2014/main" val="10003"/>
                  </a:ext>
                </a:extLst>
              </a:tr>
            </a:tbl>
          </a:graphicData>
        </a:graphic>
      </p:graphicFrame>
      <p:sp>
        <p:nvSpPr>
          <p:cNvPr id="10" name="TextBox 9"/>
          <p:cNvSpPr txBox="1"/>
          <p:nvPr/>
        </p:nvSpPr>
        <p:spPr>
          <a:xfrm>
            <a:off x="6512734" y="2789123"/>
            <a:ext cx="1149354" cy="287323"/>
          </a:xfrm>
          <a:prstGeom prst="rect">
            <a:avLst/>
          </a:prstGeom>
          <a:noFill/>
        </p:spPr>
        <p:txBody>
          <a:bodyPr wrap="none" lIns="0" tIns="0" rIns="0" bIns="0" rtlCol="0">
            <a:spAutoFit/>
          </a:bodyPr>
          <a:lstStyle/>
          <a:p>
            <a:pPr rtl="0"/>
            <a:r>
              <a:rPr lang="pt-br" sz="1867" dirty="0">
                <a:latin typeface="Amazon Ember Light" charset="0"/>
                <a:ea typeface="Amazon Ember Light" charset="0"/>
                <a:cs typeface="Amazon Ember Light" charset="0"/>
              </a:rPr>
              <a:t>Recurso X</a:t>
            </a:r>
          </a:p>
        </p:txBody>
      </p:sp>
      <p:sp>
        <p:nvSpPr>
          <p:cNvPr id="11" name="TextBox 10"/>
          <p:cNvSpPr txBox="1"/>
          <p:nvPr/>
        </p:nvSpPr>
        <p:spPr>
          <a:xfrm>
            <a:off x="6531209" y="4712898"/>
            <a:ext cx="1149354" cy="287323"/>
          </a:xfrm>
          <a:prstGeom prst="rect">
            <a:avLst/>
          </a:prstGeom>
          <a:noFill/>
        </p:spPr>
        <p:txBody>
          <a:bodyPr wrap="none" lIns="0" tIns="0" rIns="0" bIns="0" rtlCol="0">
            <a:spAutoFit/>
          </a:bodyPr>
          <a:lstStyle/>
          <a:p>
            <a:pPr rtl="0"/>
            <a:r>
              <a:rPr lang="pt-br" sz="1867">
                <a:latin typeface="Amazon Ember Light" charset="0"/>
                <a:ea typeface="Amazon Ember Light" charset="0"/>
                <a:cs typeface="Amazon Ember Light" charset="0"/>
              </a:rPr>
              <a:t>Recurso Y</a:t>
            </a:r>
          </a:p>
        </p:txBody>
      </p:sp>
      <p:graphicFrame>
        <p:nvGraphicFramePr>
          <p:cNvPr id="12" name="Table 11"/>
          <p:cNvGraphicFramePr>
            <a:graphicFrameLocks noGrp="1"/>
          </p:cNvGraphicFramePr>
          <p:nvPr>
            <p:extLst>
              <p:ext uri="{D42A27DB-BD31-4B8C-83A1-F6EECF244321}">
                <p14:modId xmlns:p14="http://schemas.microsoft.com/office/powerpoint/2010/main" val="2103213210"/>
              </p:ext>
            </p:extLst>
          </p:nvPr>
        </p:nvGraphicFramePr>
        <p:xfrm>
          <a:off x="1600704" y="2775918"/>
          <a:ext cx="4127436" cy="731520"/>
        </p:xfrm>
        <a:graphic>
          <a:graphicData uri="http://schemas.openxmlformats.org/drawingml/2006/table">
            <a:tbl>
              <a:tblPr firstRow="1" bandRow="1">
                <a:tableStyleId>{B301B821-A1FF-4177-AEE7-76D212191A09}</a:tableStyleId>
              </a:tblPr>
              <a:tblGrid>
                <a:gridCol w="1498700">
                  <a:extLst>
                    <a:ext uri="{9D8B030D-6E8A-4147-A177-3AD203B41FA5}">
                      <a16:colId xmlns:a16="http://schemas.microsoft.com/office/drawing/2014/main" val="20000"/>
                    </a:ext>
                  </a:extLst>
                </a:gridCol>
                <a:gridCol w="862457">
                  <a:extLst>
                    <a:ext uri="{9D8B030D-6E8A-4147-A177-3AD203B41FA5}">
                      <a16:colId xmlns:a16="http://schemas.microsoft.com/office/drawing/2014/main" val="20001"/>
                    </a:ext>
                  </a:extLst>
                </a:gridCol>
                <a:gridCol w="904873">
                  <a:extLst>
                    <a:ext uri="{9D8B030D-6E8A-4147-A177-3AD203B41FA5}">
                      <a16:colId xmlns:a16="http://schemas.microsoft.com/office/drawing/2014/main" val="20002"/>
                    </a:ext>
                  </a:extLst>
                </a:gridCol>
                <a:gridCol w="861406">
                  <a:extLst>
                    <a:ext uri="{9D8B030D-6E8A-4147-A177-3AD203B41FA5}">
                      <a16:colId xmlns:a16="http://schemas.microsoft.com/office/drawing/2014/main" val="20003"/>
                    </a:ext>
                  </a:extLst>
                </a:gridCol>
              </a:tblGrid>
              <a:tr h="325120">
                <a:tc>
                  <a:txBody>
                    <a:bodyPr/>
                    <a:lstStyle/>
                    <a:p>
                      <a:pPr rtl="0"/>
                      <a:endParaRPr lang="en-US" sz="1600" b="0" i="0" dirty="0">
                        <a:latin typeface="Amazon Ember Light" charset="0"/>
                        <a:ea typeface="Amazon Ember Light" charset="0"/>
                        <a:cs typeface="Amazon Ember Light" charset="0"/>
                      </a:endParaRPr>
                    </a:p>
                  </a:txBody>
                  <a:tcPr marL="121920" marR="121920" marT="60960" marB="60960"/>
                </a:tc>
                <a:tc>
                  <a:txBody>
                    <a:bodyPr/>
                    <a:lstStyle/>
                    <a:p>
                      <a:pPr rtl="0"/>
                      <a:r>
                        <a:rPr lang="pt-br" sz="1200" b="0" i="0" dirty="0">
                          <a:latin typeface="Amazon Ember Light" charset="0"/>
                          <a:ea typeface="Amazon Ember Light" charset="0"/>
                          <a:cs typeface="Amazon Ember Light" charset="0"/>
                        </a:rPr>
                        <a:t>Leitura</a:t>
                      </a:r>
                    </a:p>
                  </a:txBody>
                  <a:tcPr marL="121920" marR="121920" marT="60960" marB="60960"/>
                </a:tc>
                <a:tc>
                  <a:txBody>
                    <a:bodyPr/>
                    <a:lstStyle/>
                    <a:p>
                      <a:pPr rtl="0"/>
                      <a:r>
                        <a:rPr lang="pt-br" sz="1200" b="0" i="0" dirty="0">
                          <a:latin typeface="Amazon Ember Light" charset="0"/>
                          <a:ea typeface="Amazon Ember Light" charset="0"/>
                          <a:cs typeface="Amazon Ember Light" charset="0"/>
                        </a:rPr>
                        <a:t>Gravação</a:t>
                      </a:r>
                    </a:p>
                  </a:txBody>
                  <a:tcPr marL="121920" marR="121920" marT="60960" marB="60960"/>
                </a:tc>
                <a:tc>
                  <a:txBody>
                    <a:bodyPr/>
                    <a:lstStyle/>
                    <a:p>
                      <a:pPr rtl="0"/>
                      <a:r>
                        <a:rPr lang="pt-br" sz="1200" b="0" i="0" dirty="0">
                          <a:latin typeface="Amazon Ember Light" charset="0"/>
                          <a:ea typeface="Amazon Ember Light" charset="0"/>
                          <a:cs typeface="Amazon Ember Light" charset="0"/>
                        </a:rPr>
                        <a:t>Lista</a:t>
                      </a:r>
                    </a:p>
                  </a:txBody>
                  <a:tcPr marL="121920" marR="121920" marT="60960" marB="60960"/>
                </a:tc>
                <a:extLst>
                  <a:ext uri="{0D108BD9-81ED-4DB2-BD59-A6C34878D82A}">
                    <a16:rowId xmlns:a16="http://schemas.microsoft.com/office/drawing/2014/main" val="10000"/>
                  </a:ext>
                </a:extLst>
              </a:tr>
              <a:tr h="325120">
                <a:tc>
                  <a:txBody>
                    <a:bodyPr/>
                    <a:lstStyle/>
                    <a:p>
                      <a:pPr rtl="0"/>
                      <a:r>
                        <a:rPr lang="pt-br" sz="1600" b="0" i="0">
                          <a:latin typeface="Amazon Ember Light" charset="0"/>
                          <a:ea typeface="Amazon Ember Light" charset="0"/>
                          <a:cs typeface="Amazon Ember Light" charset="0"/>
                        </a:rPr>
                        <a:t>Recurso X</a:t>
                      </a:r>
                      <a:endParaRPr lang="en-US" sz="1600" b="0" i="0" dirty="0">
                        <a:latin typeface="Amazon Ember Light" charset="0"/>
                        <a:ea typeface="Amazon Ember Light" charset="0"/>
                        <a:cs typeface="Amazon Ember Light" charset="0"/>
                      </a:endParaRPr>
                    </a:p>
                  </a:txBody>
                  <a:tcPr marL="121920" marR="121920" marT="60960" marB="60960"/>
                </a:tc>
                <a:tc>
                  <a:txBody>
                    <a:bodyPr/>
                    <a:lstStyle/>
                    <a:p>
                      <a:pPr rtl="0"/>
                      <a:r>
                        <a:rPr lang="pt-br" sz="1600" b="0" i="0">
                          <a:latin typeface="Amazon Ember Light" charset="0"/>
                          <a:ea typeface="Amazon Ember Light" charset="0"/>
                          <a:cs typeface="Amazon Ember Light" charset="0"/>
                          <a:sym typeface="Wingdings" panose="05000000000000000000" pitchFamily="2" charset="2"/>
                        </a:rPr>
                        <a:t></a:t>
                      </a:r>
                      <a:endParaRPr lang="en-US" sz="1600" b="0" i="0" dirty="0">
                        <a:latin typeface="Amazon Ember Light" charset="0"/>
                        <a:ea typeface="Amazon Ember Light" charset="0"/>
                        <a:cs typeface="Amazon Ember Light" charset="0"/>
                      </a:endParaRPr>
                    </a:p>
                  </a:txBody>
                  <a:tcPr marL="121920" marR="121920" marT="60960" marB="60960"/>
                </a:tc>
                <a:tc>
                  <a:txBody>
                    <a:bodyPr/>
                    <a:lstStyle/>
                    <a:p>
                      <a:pPr rtl="0"/>
                      <a:r>
                        <a:rPr lang="pt-br" sz="1600" b="0" i="0">
                          <a:latin typeface="Amazon Ember Light" charset="0"/>
                          <a:ea typeface="Amazon Ember Light" charset="0"/>
                          <a:cs typeface="Amazon Ember Light" charset="0"/>
                          <a:sym typeface="Wingdings" panose="05000000000000000000" pitchFamily="2" charset="2"/>
                        </a:rPr>
                        <a:t></a:t>
                      </a:r>
                      <a:endParaRPr lang="en-US" sz="1600" b="0" i="0" dirty="0">
                        <a:latin typeface="Amazon Ember Light" charset="0"/>
                        <a:ea typeface="Amazon Ember Light" charset="0"/>
                        <a:cs typeface="Amazon Ember Light" charset="0"/>
                      </a:endParaRPr>
                    </a:p>
                  </a:txBody>
                  <a:tcPr marL="121920" marR="121920" marT="60960" marB="60960"/>
                </a:tc>
                <a:tc>
                  <a:txBody>
                    <a:bodyPr/>
                    <a:lstStyle/>
                    <a:p>
                      <a:pPr rtl="0"/>
                      <a:r>
                        <a:rPr lang="pt-br" sz="1600" b="0" i="0" dirty="0">
                          <a:latin typeface="Amazon Ember Light" charset="0"/>
                          <a:ea typeface="Amazon Ember Light" charset="0"/>
                          <a:cs typeface="Amazon Ember Light" charset="0"/>
                          <a:sym typeface="Wingdings" panose="05000000000000000000" pitchFamily="2" charset="2"/>
                        </a:rPr>
                        <a:t></a:t>
                      </a:r>
                      <a:endParaRPr lang="en-US" sz="1600" b="0" i="0" dirty="0">
                        <a:latin typeface="Amazon Ember Light" charset="0"/>
                        <a:ea typeface="Amazon Ember Light" charset="0"/>
                        <a:cs typeface="Amazon Ember Light" charset="0"/>
                      </a:endParaRPr>
                    </a:p>
                  </a:txBody>
                  <a:tcPr marL="121920" marR="121920" marT="60960" marB="60960"/>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69349057"/>
              </p:ext>
            </p:extLst>
          </p:nvPr>
        </p:nvGraphicFramePr>
        <p:xfrm>
          <a:off x="1574841" y="3690318"/>
          <a:ext cx="4153297" cy="1097280"/>
        </p:xfrm>
        <a:graphic>
          <a:graphicData uri="http://schemas.openxmlformats.org/drawingml/2006/table">
            <a:tbl>
              <a:tblPr firstRow="1" bandRow="1">
                <a:tableStyleId>{B301B821-A1FF-4177-AEE7-76D212191A09}</a:tableStyleId>
              </a:tblPr>
              <a:tblGrid>
                <a:gridCol w="1508090">
                  <a:extLst>
                    <a:ext uri="{9D8B030D-6E8A-4147-A177-3AD203B41FA5}">
                      <a16:colId xmlns:a16="http://schemas.microsoft.com/office/drawing/2014/main" val="20000"/>
                    </a:ext>
                  </a:extLst>
                </a:gridCol>
                <a:gridCol w="867861">
                  <a:extLst>
                    <a:ext uri="{9D8B030D-6E8A-4147-A177-3AD203B41FA5}">
                      <a16:colId xmlns:a16="http://schemas.microsoft.com/office/drawing/2014/main" val="20001"/>
                    </a:ext>
                  </a:extLst>
                </a:gridCol>
                <a:gridCol w="910543">
                  <a:extLst>
                    <a:ext uri="{9D8B030D-6E8A-4147-A177-3AD203B41FA5}">
                      <a16:colId xmlns:a16="http://schemas.microsoft.com/office/drawing/2014/main" val="20002"/>
                    </a:ext>
                  </a:extLst>
                </a:gridCol>
                <a:gridCol w="866803">
                  <a:extLst>
                    <a:ext uri="{9D8B030D-6E8A-4147-A177-3AD203B41FA5}">
                      <a16:colId xmlns:a16="http://schemas.microsoft.com/office/drawing/2014/main" val="20003"/>
                    </a:ext>
                  </a:extLst>
                </a:gridCol>
              </a:tblGrid>
              <a:tr h="325120">
                <a:tc>
                  <a:txBody>
                    <a:bodyPr/>
                    <a:lstStyle/>
                    <a:p>
                      <a:pPr rtl="0"/>
                      <a:endParaRPr lang="en-US" sz="1600" b="0" i="0" dirty="0">
                        <a:latin typeface="Amazon Ember Light" charset="0"/>
                        <a:ea typeface="Amazon Ember Light" charset="0"/>
                        <a:cs typeface="Amazon Ember Light" charset="0"/>
                      </a:endParaRPr>
                    </a:p>
                  </a:txBody>
                  <a:tcPr marL="121920" marR="121920" marT="60960" marB="60960"/>
                </a:tc>
                <a:tc>
                  <a:txBody>
                    <a:bodyPr/>
                    <a:lstStyle/>
                    <a:p>
                      <a:pPr rtl="0"/>
                      <a:r>
                        <a:rPr lang="pt-br" sz="1200" b="0" i="0" dirty="0">
                          <a:latin typeface="Amazon Ember Light" charset="0"/>
                          <a:ea typeface="Amazon Ember Light" charset="0"/>
                          <a:cs typeface="Amazon Ember Light" charset="0"/>
                        </a:rPr>
                        <a:t>Leitura</a:t>
                      </a:r>
                    </a:p>
                  </a:txBody>
                  <a:tcPr marL="121920" marR="121920" marT="60960" marB="60960"/>
                </a:tc>
                <a:tc>
                  <a:txBody>
                    <a:bodyPr/>
                    <a:lstStyle/>
                    <a:p>
                      <a:pPr rtl="0"/>
                      <a:r>
                        <a:rPr lang="pt-br" sz="1200" b="0" i="0">
                          <a:latin typeface="Amazon Ember Light" charset="0"/>
                          <a:ea typeface="Amazon Ember Light" charset="0"/>
                          <a:cs typeface="Amazon Ember Light" charset="0"/>
                        </a:rPr>
                        <a:t>Gravação</a:t>
                      </a:r>
                    </a:p>
                  </a:txBody>
                  <a:tcPr marL="121920" marR="121920" marT="60960" marB="60960"/>
                </a:tc>
                <a:tc>
                  <a:txBody>
                    <a:bodyPr/>
                    <a:lstStyle/>
                    <a:p>
                      <a:pPr rtl="0"/>
                      <a:r>
                        <a:rPr lang="pt-br" sz="1200" b="0" i="0" dirty="0">
                          <a:latin typeface="Amazon Ember Light" charset="0"/>
                          <a:ea typeface="Amazon Ember Light" charset="0"/>
                          <a:cs typeface="Amazon Ember Light" charset="0"/>
                        </a:rPr>
                        <a:t>Lista</a:t>
                      </a:r>
                    </a:p>
                  </a:txBody>
                  <a:tcPr marL="121920" marR="121920" marT="60960" marB="60960"/>
                </a:tc>
                <a:extLst>
                  <a:ext uri="{0D108BD9-81ED-4DB2-BD59-A6C34878D82A}">
                    <a16:rowId xmlns:a16="http://schemas.microsoft.com/office/drawing/2014/main" val="10000"/>
                  </a:ext>
                </a:extLst>
              </a:tr>
              <a:tr h="325120">
                <a:tc>
                  <a:txBody>
                    <a:bodyPr/>
                    <a:lstStyle/>
                    <a:p>
                      <a:pPr rtl="0"/>
                      <a:r>
                        <a:rPr lang="pt-br" sz="1600" b="0" i="0">
                          <a:latin typeface="Amazon Ember Light" charset="0"/>
                          <a:ea typeface="Amazon Ember Light" charset="0"/>
                          <a:cs typeface="Amazon Ember Light" charset="0"/>
                        </a:rPr>
                        <a:t>Recurso Y</a:t>
                      </a:r>
                      <a:endParaRPr lang="en-US" sz="1600" b="0" i="0" dirty="0">
                        <a:latin typeface="Amazon Ember Light" charset="0"/>
                        <a:ea typeface="Amazon Ember Light" charset="0"/>
                        <a:cs typeface="Amazon Ember Light" charset="0"/>
                      </a:endParaRPr>
                    </a:p>
                  </a:txBody>
                  <a:tcPr marL="121920" marR="121920" marT="60960" marB="60960"/>
                </a:tc>
                <a:tc>
                  <a:txBody>
                    <a:bodyPr/>
                    <a:lstStyle/>
                    <a:p>
                      <a:pPr rtl="0"/>
                      <a:r>
                        <a:rPr lang="pt-br" sz="1600" b="0" i="0">
                          <a:latin typeface="Amazon Ember Light" charset="0"/>
                          <a:ea typeface="Amazon Ember Light" charset="0"/>
                          <a:cs typeface="Amazon Ember Light" charset="0"/>
                          <a:sym typeface="Wingdings" panose="05000000000000000000" pitchFamily="2" charset="2"/>
                        </a:rPr>
                        <a:t></a:t>
                      </a:r>
                      <a:endParaRPr lang="en-US" sz="1600" b="0" i="0" dirty="0">
                        <a:latin typeface="Amazon Ember Light" charset="0"/>
                        <a:ea typeface="Amazon Ember Light" charset="0"/>
                        <a:cs typeface="Amazon Ember Light" charset="0"/>
                      </a:endParaRPr>
                    </a:p>
                  </a:txBody>
                  <a:tcPr marL="121920" marR="121920" marT="60960" marB="60960"/>
                </a:tc>
                <a:tc>
                  <a:txBody>
                    <a:bodyPr/>
                    <a:lstStyle/>
                    <a:p>
                      <a:pPr rtl="0"/>
                      <a:endParaRPr lang="en-US" sz="1600" b="0" i="0" dirty="0">
                        <a:latin typeface="Amazon Ember Light" charset="0"/>
                        <a:ea typeface="Amazon Ember Light" charset="0"/>
                        <a:cs typeface="Amazon Ember Light" charset="0"/>
                      </a:endParaRPr>
                    </a:p>
                  </a:txBody>
                  <a:tcPr marL="121920" marR="121920" marT="60960" marB="60960"/>
                </a:tc>
                <a:tc>
                  <a:txBody>
                    <a:bodyPr/>
                    <a:lstStyle/>
                    <a:p>
                      <a:pPr rtl="0"/>
                      <a:endParaRPr lang="en-US" sz="1600" b="0" i="0" dirty="0">
                        <a:latin typeface="Amazon Ember Light" charset="0"/>
                        <a:ea typeface="Amazon Ember Light" charset="0"/>
                        <a:cs typeface="Amazon Ember Light" charset="0"/>
                      </a:endParaRPr>
                    </a:p>
                  </a:txBody>
                  <a:tcPr marL="121920" marR="121920" marT="60960" marB="60960"/>
                </a:tc>
                <a:extLst>
                  <a:ext uri="{0D108BD9-81ED-4DB2-BD59-A6C34878D82A}">
                    <a16:rowId xmlns:a16="http://schemas.microsoft.com/office/drawing/2014/main" val="10001"/>
                  </a:ext>
                </a:extLst>
              </a:tr>
              <a:tr h="325120">
                <a:tc>
                  <a:txBody>
                    <a:bodyPr/>
                    <a:lstStyle/>
                    <a:p>
                      <a:pPr rtl="0"/>
                      <a:r>
                        <a:rPr lang="pt-br" sz="1600" b="0" i="0">
                          <a:latin typeface="Amazon Ember Light" charset="0"/>
                          <a:ea typeface="Amazon Ember Light" charset="0"/>
                          <a:cs typeface="Amazon Ember Light" charset="0"/>
                        </a:rPr>
                        <a:t>Recurso Z</a:t>
                      </a:r>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600" b="0" i="0">
                          <a:latin typeface="Amazon Ember Light" charset="0"/>
                          <a:ea typeface="Amazon Ember Light" charset="0"/>
                          <a:cs typeface="Amazon Ember Light" charset="0"/>
                          <a:sym typeface="Wingdings" panose="05000000000000000000" pitchFamily="2" charset="2"/>
                        </a:rPr>
                        <a:t></a:t>
                      </a:r>
                      <a:endParaRPr lang="en-US" sz="1600" b="0" i="0" dirty="0">
                        <a:latin typeface="Amazon Ember Light" charset="0"/>
                        <a:ea typeface="Amazon Ember Light" charset="0"/>
                        <a:cs typeface="Amazon Ember Light" charset="0"/>
                      </a:endParaRPr>
                    </a:p>
                  </a:txBody>
                  <a:tcPr marL="121920" marR="121920" marT="60960" marB="60960"/>
                </a:tc>
                <a:tc>
                  <a:txBody>
                    <a:bodyPr/>
                    <a:lstStyle/>
                    <a:p>
                      <a:pPr rtl="0"/>
                      <a:endParaRPr lang="en-US" sz="1600" b="0" i="0" dirty="0">
                        <a:latin typeface="Amazon Ember Light" charset="0"/>
                        <a:ea typeface="Amazon Ember Light" charset="0"/>
                        <a:cs typeface="Amazon Ember Light" charset="0"/>
                      </a:endParaRPr>
                    </a:p>
                  </a:txBody>
                  <a:tcPr marL="121920" marR="121920" marT="60960" marB="60960"/>
                </a:tc>
                <a:tc>
                  <a:txBody>
                    <a:bodyPr/>
                    <a:lstStyle/>
                    <a:p>
                      <a:pPr rtl="0"/>
                      <a:endParaRPr lang="en-US" sz="1600" b="0" i="0" dirty="0">
                        <a:latin typeface="Amazon Ember Light" charset="0"/>
                        <a:ea typeface="Amazon Ember Light" charset="0"/>
                        <a:cs typeface="Amazon Ember Light" charset="0"/>
                      </a:endParaRPr>
                    </a:p>
                  </a:txBody>
                  <a:tcPr marL="121920" marR="121920" marT="60960" marB="60960"/>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885505930"/>
              </p:ext>
            </p:extLst>
          </p:nvPr>
        </p:nvGraphicFramePr>
        <p:xfrm>
          <a:off x="1574842" y="4919351"/>
          <a:ext cx="4153297" cy="1300480"/>
        </p:xfrm>
        <a:graphic>
          <a:graphicData uri="http://schemas.openxmlformats.org/drawingml/2006/table">
            <a:tbl>
              <a:tblPr firstRow="1" bandRow="1">
                <a:tableStyleId>{B301B821-A1FF-4177-AEE7-76D212191A09}</a:tableStyleId>
              </a:tblPr>
              <a:tblGrid>
                <a:gridCol w="1508090">
                  <a:extLst>
                    <a:ext uri="{9D8B030D-6E8A-4147-A177-3AD203B41FA5}">
                      <a16:colId xmlns:a16="http://schemas.microsoft.com/office/drawing/2014/main" val="20000"/>
                    </a:ext>
                  </a:extLst>
                </a:gridCol>
                <a:gridCol w="867861">
                  <a:extLst>
                    <a:ext uri="{9D8B030D-6E8A-4147-A177-3AD203B41FA5}">
                      <a16:colId xmlns:a16="http://schemas.microsoft.com/office/drawing/2014/main" val="20001"/>
                    </a:ext>
                  </a:extLst>
                </a:gridCol>
                <a:gridCol w="910543">
                  <a:extLst>
                    <a:ext uri="{9D8B030D-6E8A-4147-A177-3AD203B41FA5}">
                      <a16:colId xmlns:a16="http://schemas.microsoft.com/office/drawing/2014/main" val="20002"/>
                    </a:ext>
                  </a:extLst>
                </a:gridCol>
                <a:gridCol w="866803">
                  <a:extLst>
                    <a:ext uri="{9D8B030D-6E8A-4147-A177-3AD203B41FA5}">
                      <a16:colId xmlns:a16="http://schemas.microsoft.com/office/drawing/2014/main" val="20003"/>
                    </a:ext>
                  </a:extLst>
                </a:gridCol>
              </a:tblGrid>
              <a:tr h="325120">
                <a:tc>
                  <a:txBody>
                    <a:bodyPr/>
                    <a:lstStyle/>
                    <a:p>
                      <a:pPr rtl="0"/>
                      <a:endParaRPr lang="en-US" sz="1300" b="0" i="0" dirty="0">
                        <a:latin typeface="Amazon Ember Light" charset="0"/>
                        <a:ea typeface="Amazon Ember Light" charset="0"/>
                        <a:cs typeface="Amazon Ember Light" charset="0"/>
                      </a:endParaRPr>
                    </a:p>
                  </a:txBody>
                  <a:tcPr marL="121920" marR="121920" marT="60960" marB="60960"/>
                </a:tc>
                <a:tc>
                  <a:txBody>
                    <a:bodyPr/>
                    <a:lstStyle/>
                    <a:p>
                      <a:pPr rtl="0"/>
                      <a:r>
                        <a:rPr lang="pt-br" sz="1200" b="0" i="0" dirty="0">
                          <a:latin typeface="Amazon Ember Light" charset="0"/>
                          <a:ea typeface="Amazon Ember Light" charset="0"/>
                          <a:cs typeface="Amazon Ember Light" charset="0"/>
                        </a:rPr>
                        <a:t>Leitura</a:t>
                      </a:r>
                    </a:p>
                  </a:txBody>
                  <a:tcPr marL="121920" marR="121920" marT="60960" marB="60960"/>
                </a:tc>
                <a:tc>
                  <a:txBody>
                    <a:bodyPr/>
                    <a:lstStyle/>
                    <a:p>
                      <a:pPr rtl="0"/>
                      <a:r>
                        <a:rPr lang="pt-br" sz="1200" b="0" i="0" dirty="0">
                          <a:latin typeface="Amazon Ember Light" charset="0"/>
                          <a:ea typeface="Amazon Ember Light" charset="0"/>
                          <a:cs typeface="Amazon Ember Light" charset="0"/>
                        </a:rPr>
                        <a:t>Gravação</a:t>
                      </a:r>
                    </a:p>
                  </a:txBody>
                  <a:tcPr marL="121920" marR="121920" marT="60960" marB="60960"/>
                </a:tc>
                <a:tc>
                  <a:txBody>
                    <a:bodyPr/>
                    <a:lstStyle/>
                    <a:p>
                      <a:pPr rtl="0"/>
                      <a:r>
                        <a:rPr lang="pt-br" sz="1200" b="0" i="0" dirty="0">
                          <a:latin typeface="Amazon Ember Light" charset="0"/>
                          <a:ea typeface="Amazon Ember Light" charset="0"/>
                          <a:cs typeface="Amazon Ember Light" charset="0"/>
                        </a:rPr>
                        <a:t>Lista</a:t>
                      </a:r>
                    </a:p>
                  </a:txBody>
                  <a:tcPr marL="121920" marR="121920" marT="60960" marB="60960"/>
                </a:tc>
                <a:extLst>
                  <a:ext uri="{0D108BD9-81ED-4DB2-BD59-A6C34878D82A}">
                    <a16:rowId xmlns:a16="http://schemas.microsoft.com/office/drawing/2014/main" val="10000"/>
                  </a:ext>
                </a:extLst>
              </a:tr>
              <a:tr h="325120">
                <a:tc>
                  <a:txBody>
                    <a:bodyPr/>
                    <a:lstStyle/>
                    <a:p>
                      <a:pPr rtl="0"/>
                      <a:r>
                        <a:rPr lang="pt-br" sz="1300" b="0" i="0">
                          <a:latin typeface="Amazon Ember Light" charset="0"/>
                          <a:ea typeface="Amazon Ember Light" charset="0"/>
                          <a:cs typeface="Amazon Ember Light" charset="0"/>
                        </a:rPr>
                        <a:t>Recurso X</a:t>
                      </a:r>
                      <a:endParaRPr lang="en-US" sz="1300" b="0" i="0" dirty="0">
                        <a:latin typeface="Amazon Ember Light" charset="0"/>
                        <a:ea typeface="Amazon Ember Light" charset="0"/>
                        <a:cs typeface="Amazon Ember Light" charset="0"/>
                      </a:endParaRPr>
                    </a:p>
                  </a:txBody>
                  <a:tcPr marL="121920" marR="121920" marT="60960" marB="60960"/>
                </a:tc>
                <a:tc>
                  <a:txBody>
                    <a:bodyPr/>
                    <a:lstStyle/>
                    <a:p>
                      <a:pPr rtl="0"/>
                      <a:endParaRPr lang="en-US" sz="1300" b="0" i="0" dirty="0">
                        <a:latin typeface="Amazon Ember Light" charset="0"/>
                        <a:ea typeface="Amazon Ember Light" charset="0"/>
                        <a:cs typeface="Amazon Ember Light" charset="0"/>
                      </a:endParaRPr>
                    </a:p>
                  </a:txBody>
                  <a:tcPr marL="121920" marR="121920" marT="60960" marB="60960"/>
                </a:tc>
                <a:tc>
                  <a:txBody>
                    <a:bodyPr/>
                    <a:lstStyle/>
                    <a:p>
                      <a:pPr rtl="0"/>
                      <a:endParaRPr lang="en-US" sz="1300" b="0" i="0" dirty="0">
                        <a:latin typeface="Amazon Ember Light" charset="0"/>
                        <a:ea typeface="Amazon Ember Light" charset="0"/>
                        <a:cs typeface="Amazon Ember Light" charset="0"/>
                      </a:endParaRPr>
                    </a:p>
                  </a:txBody>
                  <a:tcPr marL="121920" marR="121920" marT="60960" marB="60960"/>
                </a:tc>
                <a:tc>
                  <a:txBody>
                    <a:bodyPr/>
                    <a:lstStyle/>
                    <a:p>
                      <a:pPr rtl="0"/>
                      <a:r>
                        <a:rPr lang="pt-br" sz="1300" b="0" i="0">
                          <a:latin typeface="Amazon Ember Light" charset="0"/>
                          <a:ea typeface="Amazon Ember Light" charset="0"/>
                          <a:cs typeface="Amazon Ember Light" charset="0"/>
                          <a:sym typeface="Wingdings" panose="05000000000000000000" pitchFamily="2" charset="2"/>
                        </a:rPr>
                        <a:t></a:t>
                      </a:r>
                      <a:endParaRPr lang="en-US" sz="1300" b="0" i="0" dirty="0">
                        <a:latin typeface="Amazon Ember Light" charset="0"/>
                        <a:ea typeface="Amazon Ember Light" charset="0"/>
                        <a:cs typeface="Amazon Ember Light" charset="0"/>
                      </a:endParaRPr>
                    </a:p>
                  </a:txBody>
                  <a:tcPr marL="121920" marR="121920" marT="60960" marB="60960"/>
                </a:tc>
                <a:extLst>
                  <a:ext uri="{0D108BD9-81ED-4DB2-BD59-A6C34878D82A}">
                    <a16:rowId xmlns:a16="http://schemas.microsoft.com/office/drawing/2014/main" val="10001"/>
                  </a:ext>
                </a:extLst>
              </a:tr>
              <a:tr h="325120">
                <a:tc>
                  <a:txBody>
                    <a:bodyPr/>
                    <a:lstStyle/>
                    <a:p>
                      <a:pPr rtl="0"/>
                      <a:r>
                        <a:rPr lang="pt-br" sz="1300" b="0" i="0">
                          <a:latin typeface="Amazon Ember Light" charset="0"/>
                          <a:ea typeface="Amazon Ember Light" charset="0"/>
                          <a:cs typeface="Amazon Ember Light" charset="0"/>
                        </a:rPr>
                        <a:t>Recurso Y</a:t>
                      </a:r>
                    </a:p>
                  </a:txBody>
                  <a:tcPr marL="121920" marR="121920" marT="60960" marB="60960"/>
                </a:tc>
                <a:tc>
                  <a:txBody>
                    <a:bodyPr/>
                    <a:lstStyle/>
                    <a:p>
                      <a:pPr rtl="0"/>
                      <a:endParaRPr lang="en-US" sz="1300" b="0" i="0" dirty="0">
                        <a:latin typeface="Amazon Ember Light" charset="0"/>
                        <a:ea typeface="Amazon Ember Light" charset="0"/>
                        <a:cs typeface="Amazon Ember Light" charset="0"/>
                      </a:endParaRPr>
                    </a:p>
                  </a:txBody>
                  <a:tcPr marL="121920" marR="121920" marT="60960" marB="60960"/>
                </a:tc>
                <a:tc>
                  <a:txBody>
                    <a:bodyPr/>
                    <a:lstStyle/>
                    <a:p>
                      <a:pPr rtl="0"/>
                      <a:endParaRPr lang="en-US" sz="1300" b="0" i="0" dirty="0">
                        <a:latin typeface="Amazon Ember Light" charset="0"/>
                        <a:ea typeface="Amazon Ember Light" charset="0"/>
                        <a:cs typeface="Amazon Ember Light" charset="0"/>
                      </a:endParaRPr>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300" b="0" i="0">
                          <a:latin typeface="Amazon Ember Light" charset="0"/>
                          <a:ea typeface="Amazon Ember Light" charset="0"/>
                          <a:cs typeface="Amazon Ember Light" charset="0"/>
                          <a:sym typeface="Wingdings" panose="05000000000000000000" pitchFamily="2" charset="2"/>
                        </a:rPr>
                        <a:t></a:t>
                      </a:r>
                      <a:endParaRPr lang="en-US" sz="1300" b="0" i="0" dirty="0">
                        <a:latin typeface="Amazon Ember Light" charset="0"/>
                        <a:ea typeface="Amazon Ember Light" charset="0"/>
                        <a:cs typeface="Amazon Ember Light" charset="0"/>
                      </a:endParaRPr>
                    </a:p>
                  </a:txBody>
                  <a:tcPr marL="121920" marR="121920" marT="60960" marB="60960"/>
                </a:tc>
                <a:extLst>
                  <a:ext uri="{0D108BD9-81ED-4DB2-BD59-A6C34878D82A}">
                    <a16:rowId xmlns:a16="http://schemas.microsoft.com/office/drawing/2014/main" val="10002"/>
                  </a:ext>
                </a:extLst>
              </a:tr>
              <a:tr h="325120">
                <a:tc>
                  <a:txBody>
                    <a:bodyPr/>
                    <a:lstStyle/>
                    <a:p>
                      <a:pPr rtl="0"/>
                      <a:r>
                        <a:rPr lang="pt-br" sz="1300" b="0" i="0">
                          <a:latin typeface="Amazon Ember Light" charset="0"/>
                          <a:ea typeface="Amazon Ember Light" charset="0"/>
                          <a:cs typeface="Amazon Ember Light" charset="0"/>
                        </a:rPr>
                        <a:t>Recurso Z</a:t>
                      </a:r>
                    </a:p>
                  </a:txBody>
                  <a:tcPr marL="121920" marR="121920" marT="60960" marB="60960"/>
                </a:tc>
                <a:tc>
                  <a:txBody>
                    <a:bodyPr/>
                    <a:lstStyle/>
                    <a:p>
                      <a:pPr rtl="0"/>
                      <a:endParaRPr lang="en-US" sz="1300" b="0" i="0" dirty="0">
                        <a:latin typeface="Amazon Ember Light" charset="0"/>
                        <a:ea typeface="Amazon Ember Light" charset="0"/>
                        <a:cs typeface="Amazon Ember Light" charset="0"/>
                      </a:endParaRPr>
                    </a:p>
                  </a:txBody>
                  <a:tcPr marL="121920" marR="121920" marT="60960" marB="60960"/>
                </a:tc>
                <a:tc>
                  <a:txBody>
                    <a:bodyPr/>
                    <a:lstStyle/>
                    <a:p>
                      <a:pPr rtl="0"/>
                      <a:endParaRPr lang="en-US" sz="1300" b="0" i="0" dirty="0">
                        <a:latin typeface="Amazon Ember Light" charset="0"/>
                        <a:ea typeface="Amazon Ember Light" charset="0"/>
                        <a:cs typeface="Amazon Ember Light" charset="0"/>
                      </a:endParaRPr>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300" b="0" i="0" dirty="0">
                          <a:latin typeface="Amazon Ember Light" charset="0"/>
                          <a:ea typeface="Amazon Ember Light" charset="0"/>
                          <a:cs typeface="Amazon Ember Light" charset="0"/>
                          <a:sym typeface="Wingdings" panose="05000000000000000000" pitchFamily="2" charset="2"/>
                        </a:rPr>
                        <a:t></a:t>
                      </a:r>
                      <a:endParaRPr lang="en-US" sz="1300" b="0" i="0" dirty="0">
                        <a:latin typeface="Amazon Ember Light" charset="0"/>
                        <a:ea typeface="Amazon Ember Light" charset="0"/>
                        <a:cs typeface="Amazon Ember Light" charset="0"/>
                      </a:endParaRPr>
                    </a:p>
                  </a:txBody>
                  <a:tcPr marL="121920" marR="121920" marT="60960" marB="60960"/>
                </a:tc>
                <a:extLst>
                  <a:ext uri="{0D108BD9-81ED-4DB2-BD59-A6C34878D82A}">
                    <a16:rowId xmlns:a16="http://schemas.microsoft.com/office/drawing/2014/main" val="10003"/>
                  </a:ext>
                </a:extLst>
              </a:tr>
            </a:tbl>
          </a:graphicData>
        </a:graphic>
      </p:graphicFrame>
      <p:sp>
        <p:nvSpPr>
          <p:cNvPr id="15" name="TextBox 14"/>
          <p:cNvSpPr txBox="1"/>
          <p:nvPr/>
        </p:nvSpPr>
        <p:spPr>
          <a:xfrm>
            <a:off x="876372" y="2906210"/>
            <a:ext cx="642805" cy="287323"/>
          </a:xfrm>
          <a:prstGeom prst="rect">
            <a:avLst/>
          </a:prstGeom>
          <a:noFill/>
        </p:spPr>
        <p:txBody>
          <a:bodyPr wrap="none" lIns="0" tIns="0" rIns="0" bIns="0" rtlCol="0">
            <a:spAutoFit/>
          </a:bodyPr>
          <a:lstStyle/>
          <a:p>
            <a:pPr rtl="0"/>
            <a:r>
              <a:rPr lang="pt-br" sz="1867">
                <a:latin typeface="Amazon Ember Light" charset="0"/>
                <a:ea typeface="Amazon Ember Light" charset="0"/>
                <a:cs typeface="Amazon Ember Light" charset="0"/>
              </a:rPr>
              <a:t>Carlos</a:t>
            </a:r>
          </a:p>
        </p:txBody>
      </p:sp>
      <p:sp>
        <p:nvSpPr>
          <p:cNvPr id="16" name="TextBox 15"/>
          <p:cNvSpPr txBox="1"/>
          <p:nvPr/>
        </p:nvSpPr>
        <p:spPr>
          <a:xfrm>
            <a:off x="741720" y="3782042"/>
            <a:ext cx="777457" cy="287323"/>
          </a:xfrm>
          <a:prstGeom prst="rect">
            <a:avLst/>
          </a:prstGeom>
          <a:noFill/>
        </p:spPr>
        <p:txBody>
          <a:bodyPr wrap="none" lIns="0" tIns="0" rIns="0" bIns="0" rtlCol="0">
            <a:spAutoFit/>
          </a:bodyPr>
          <a:lstStyle/>
          <a:p>
            <a:pPr rtl="0"/>
            <a:r>
              <a:rPr lang="pt-br" sz="1867">
                <a:latin typeface="Amazon Ember Light" charset="0"/>
                <a:ea typeface="Amazon Ember Light" charset="0"/>
                <a:cs typeface="Amazon Ember Light" charset="0"/>
              </a:rPr>
              <a:t>Richard</a:t>
            </a:r>
          </a:p>
        </p:txBody>
      </p:sp>
      <p:sp>
        <p:nvSpPr>
          <p:cNvPr id="17" name="TextBox 16"/>
          <p:cNvSpPr txBox="1"/>
          <p:nvPr/>
        </p:nvSpPr>
        <p:spPr>
          <a:xfrm>
            <a:off x="296316" y="1556181"/>
            <a:ext cx="5598683" cy="461665"/>
          </a:xfrm>
          <a:prstGeom prst="rect">
            <a:avLst/>
          </a:prstGeom>
          <a:noFill/>
        </p:spPr>
        <p:txBody>
          <a:bodyPr wrap="square" rtlCol="0">
            <a:spAutoFit/>
          </a:bodyPr>
          <a:lstStyle/>
          <a:p>
            <a:pPr algn="ctr" rtl="0"/>
            <a:r>
              <a:rPr lang="pt-br" sz="2400" dirty="0">
                <a:solidFill>
                  <a:schemeClr val="accent1"/>
                </a:solidFill>
                <a:latin typeface="Amazon Ember Light" charset="0"/>
                <a:ea typeface="Amazon Ember Light" charset="0"/>
                <a:cs typeface="Amazon Ember Light" charset="0"/>
              </a:rPr>
              <a:t>Permissões baseadas em identidade</a:t>
            </a:r>
          </a:p>
        </p:txBody>
      </p:sp>
      <p:sp>
        <p:nvSpPr>
          <p:cNvPr id="18" name="TextBox 17"/>
          <p:cNvSpPr txBox="1"/>
          <p:nvPr/>
        </p:nvSpPr>
        <p:spPr>
          <a:xfrm>
            <a:off x="6636499" y="1556181"/>
            <a:ext cx="4788131" cy="461665"/>
          </a:xfrm>
          <a:prstGeom prst="rect">
            <a:avLst/>
          </a:prstGeom>
          <a:noFill/>
        </p:spPr>
        <p:txBody>
          <a:bodyPr wrap="square" rtlCol="0">
            <a:spAutoFit/>
          </a:bodyPr>
          <a:lstStyle/>
          <a:p>
            <a:pPr algn="ctr" rtl="0"/>
            <a:r>
              <a:rPr lang="pt-br" sz="2400" dirty="0">
                <a:latin typeface="Amazon Ember Light" charset="0"/>
                <a:ea typeface="Amazon Ember Light" charset="0"/>
                <a:cs typeface="Amazon Ember Light" charset="0"/>
              </a:rPr>
              <a:t>Permissões baseadas em recursos</a:t>
            </a:r>
          </a:p>
        </p:txBody>
      </p:sp>
      <p:sp>
        <p:nvSpPr>
          <p:cNvPr id="19" name="TextBox 18"/>
          <p:cNvSpPr txBox="1"/>
          <p:nvPr/>
        </p:nvSpPr>
        <p:spPr>
          <a:xfrm>
            <a:off x="501270" y="4945198"/>
            <a:ext cx="1017907" cy="287323"/>
          </a:xfrm>
          <a:prstGeom prst="rect">
            <a:avLst/>
          </a:prstGeom>
          <a:noFill/>
        </p:spPr>
        <p:txBody>
          <a:bodyPr wrap="none" lIns="0" tIns="0" rIns="0" bIns="0" rtlCol="0">
            <a:spAutoFit/>
          </a:bodyPr>
          <a:lstStyle/>
          <a:p>
            <a:pPr rtl="0"/>
            <a:r>
              <a:rPr lang="pt-br" sz="1867">
                <a:latin typeface="Amazon Ember Light" charset="0"/>
                <a:ea typeface="Amazon Ember Light" charset="0"/>
                <a:cs typeface="Amazon Ember Light" charset="0"/>
              </a:rPr>
              <a:t>Gerentes</a:t>
            </a:r>
          </a:p>
        </p:txBody>
      </p:sp>
      <p:sp>
        <p:nvSpPr>
          <p:cNvPr id="20" name="TextBox 19"/>
          <p:cNvSpPr txBox="1"/>
          <p:nvPr/>
        </p:nvSpPr>
        <p:spPr>
          <a:xfrm>
            <a:off x="226142" y="2171510"/>
            <a:ext cx="5730240" cy="420564"/>
          </a:xfrm>
          <a:prstGeom prst="rect">
            <a:avLst/>
          </a:prstGeom>
          <a:noFill/>
        </p:spPr>
        <p:txBody>
          <a:bodyPr wrap="square" rtlCol="0">
            <a:spAutoFit/>
          </a:bodyPr>
          <a:lstStyle/>
          <a:p>
            <a:pPr algn="ctr" rtl="0"/>
            <a:r>
              <a:rPr lang="pt-br" sz="2133" dirty="0">
                <a:solidFill>
                  <a:schemeClr val="bg2">
                    <a:lumMod val="10000"/>
                  </a:schemeClr>
                </a:solidFill>
                <a:latin typeface="Amazon Ember Light" charset="0"/>
                <a:ea typeface="Amazon Ember Light" charset="0"/>
                <a:cs typeface="Amazon Ember Light" charset="0"/>
              </a:rPr>
              <a:t>A que uma identidade específica tem acesso?</a:t>
            </a:r>
          </a:p>
        </p:txBody>
      </p:sp>
      <p:sp>
        <p:nvSpPr>
          <p:cNvPr id="21" name="TextBox 20"/>
          <p:cNvSpPr txBox="1"/>
          <p:nvPr/>
        </p:nvSpPr>
        <p:spPr>
          <a:xfrm>
            <a:off x="6366054" y="2171510"/>
            <a:ext cx="5329020" cy="420564"/>
          </a:xfrm>
          <a:prstGeom prst="rect">
            <a:avLst/>
          </a:prstGeom>
          <a:noFill/>
        </p:spPr>
        <p:txBody>
          <a:bodyPr wrap="square" rtlCol="0">
            <a:spAutoFit/>
          </a:bodyPr>
          <a:lstStyle/>
          <a:p>
            <a:pPr algn="ctr" rtl="0"/>
            <a:r>
              <a:rPr lang="pt-br" sz="2133" dirty="0">
                <a:solidFill>
                  <a:schemeClr val="bg2">
                    <a:lumMod val="10000"/>
                  </a:schemeClr>
                </a:solidFill>
                <a:latin typeface="Amazon Ember Light" charset="0"/>
                <a:ea typeface="Amazon Ember Light" charset="0"/>
                <a:cs typeface="Amazon Ember Light" charset="0"/>
              </a:rPr>
              <a:t>Quem tem acesso a um recurso específico?</a:t>
            </a:r>
          </a:p>
        </p:txBody>
      </p:sp>
      <p:sp>
        <p:nvSpPr>
          <p:cNvPr id="22" name="Footer Placeholder 21"/>
          <p:cNvSpPr>
            <a:spLocks noGrp="1"/>
          </p:cNvSpPr>
          <p:nvPr>
            <p:ph type="ftr" sz="quarter" idx="3"/>
          </p:nvPr>
        </p:nvSpPr>
        <p:spPr>
          <a:xfrm>
            <a:off x="419100" y="6356350"/>
            <a:ext cx="4815110" cy="365125"/>
          </a:xfrm>
        </p:spPr>
        <p:txBody>
          <a:bodyPr rtlCol="0"/>
          <a:lstStyle/>
          <a:p>
            <a:pPr rtl="0"/>
            <a:r>
              <a:rPr lang="pt-br" dirty="0"/>
              <a:t>© 2020 </a:t>
            </a:r>
            <a:r>
              <a:rPr lang="pt-br" dirty="0" err="1"/>
              <a:t>Amazon</a:t>
            </a:r>
            <a:r>
              <a:rPr lang="pt-br" dirty="0"/>
              <a:t> Web Services, Inc. ou suas afiliadas. Todos os direitos reservados.</a:t>
            </a:r>
          </a:p>
        </p:txBody>
      </p:sp>
      <p:sp>
        <p:nvSpPr>
          <p:cNvPr id="24" name="Slide Number Placeholder 23"/>
          <p:cNvSpPr>
            <a:spLocks noGrp="1"/>
          </p:cNvSpPr>
          <p:nvPr>
            <p:ph type="sldNum" sz="quarter" idx="12"/>
          </p:nvPr>
        </p:nvSpPr>
        <p:spPr/>
        <p:txBody>
          <a:bodyPr rtlCol="0"/>
          <a:lstStyle/>
          <a:p>
            <a:pPr rtl="0"/>
            <a:fld id="{B6A95138-A96E-2F42-A959-2EFD44FE4AB7}" type="slidenum">
              <a:rPr lang="en-US" smtClean="0"/>
              <a:t>16</a:t>
            </a:fld>
            <a:endParaRPr lang="en-US" dirty="0"/>
          </a:p>
        </p:txBody>
      </p:sp>
    </p:spTree>
    <p:custDataLst>
      <p:tags r:id="rId1"/>
    </p:custDataLst>
    <p:extLst>
      <p:ext uri="{BB962C8B-B14F-4D97-AF65-F5344CB8AC3E}">
        <p14:creationId xmlns:p14="http://schemas.microsoft.com/office/powerpoint/2010/main" val="4009617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lstStyle/>
          <a:p>
            <a:pPr rtl="0"/>
            <a:r>
              <a:rPr lang="pt-br" sz="3500" dirty="0"/>
              <a:t>Tipos de permissão do IAM (cont.)</a:t>
            </a:r>
          </a:p>
        </p:txBody>
      </p:sp>
      <p:sp>
        <p:nvSpPr>
          <p:cNvPr id="9" name="TextBox 8"/>
          <p:cNvSpPr txBox="1"/>
          <p:nvPr/>
        </p:nvSpPr>
        <p:spPr>
          <a:xfrm>
            <a:off x="6129152" y="1653086"/>
            <a:ext cx="5814766" cy="4416594"/>
          </a:xfrm>
          <a:prstGeom prst="rect">
            <a:avLst/>
          </a:prstGeom>
          <a:noFill/>
          <a:ln>
            <a:solidFill>
              <a:schemeClr val="tx1"/>
            </a:solidFill>
          </a:ln>
        </p:spPr>
        <p:txBody>
          <a:bodyPr wrap="square" rtlCol="0">
            <a:spAutoFit/>
          </a:bodyPr>
          <a:lstStyle/>
          <a:p>
            <a:pPr algn="ctr" rtl="0"/>
            <a:r>
              <a:rPr lang="pt-br" sz="2000" dirty="0" err="1">
                <a:latin typeface="Amazon Ember" charset="0"/>
                <a:ea typeface="Amazon Ember" charset="0"/>
                <a:cs typeface="Amazon Ember" charset="0"/>
              </a:rPr>
              <a:t>Resource-Based</a:t>
            </a:r>
            <a:r>
              <a:rPr lang="pt-br" sz="2000" dirty="0">
                <a:latin typeface="Amazon Ember" charset="0"/>
                <a:ea typeface="Amazon Ember" charset="0"/>
                <a:cs typeface="Amazon Ember" charset="0"/>
              </a:rPr>
              <a:t> </a:t>
            </a:r>
            <a:r>
              <a:rPr lang="pt-br" sz="2000" dirty="0" err="1">
                <a:latin typeface="Amazon Ember" charset="0"/>
                <a:ea typeface="Amazon Ember" charset="0"/>
                <a:cs typeface="Amazon Ember" charset="0"/>
              </a:rPr>
              <a:t>Policy</a:t>
            </a:r>
            <a:r>
              <a:rPr lang="pt-br" sz="2000" dirty="0">
                <a:latin typeface="Amazon Ember" charset="0"/>
                <a:ea typeface="Amazon Ember" charset="0"/>
                <a:cs typeface="Amazon Ember" charset="0"/>
              </a:rPr>
              <a:t> </a:t>
            </a:r>
            <a:br>
              <a:rPr lang="pt-br" sz="2000" dirty="0">
                <a:latin typeface="Amazon Ember" charset="0"/>
                <a:ea typeface="Amazon Ember" charset="0"/>
                <a:cs typeface="Amazon Ember" charset="0"/>
              </a:rPr>
            </a:br>
            <a:r>
              <a:rPr lang="pt-br" sz="2000" dirty="0">
                <a:latin typeface="Amazon Ember" charset="0"/>
                <a:ea typeface="Amazon Ember" charset="0"/>
                <a:cs typeface="Amazon Ember" charset="0"/>
              </a:rPr>
              <a:t>(Política baseada em recursos)</a:t>
            </a:r>
            <a:endParaRPr lang="en-US" sz="2000" dirty="0">
              <a:latin typeface="Amazon Ember" charset="0"/>
              <a:ea typeface="Amazon Ember" charset="0"/>
              <a:cs typeface="Amazon Ember" charset="0"/>
            </a:endParaRPr>
          </a:p>
          <a:p>
            <a:pPr rtl="0"/>
            <a:r>
              <a:rPr lang="pt-br" dirty="0">
                <a:latin typeface="Lucida Console" panose="020B0609040504020204" pitchFamily="49" charset="0"/>
                <a:cs typeface="Courier New" panose="02070309020205020404" pitchFamily="49" charset="0"/>
              </a:rPr>
              <a:t>{</a:t>
            </a:r>
          </a:p>
          <a:p>
            <a:pPr rtl="0"/>
            <a:r>
              <a:rPr lang="pt-br" dirty="0">
                <a:latin typeface="Lucida Console" panose="020B0609040504020204" pitchFamily="49" charset="0"/>
                <a:cs typeface="Courier New" panose="02070309020205020404" pitchFamily="49" charset="0"/>
              </a:rPr>
              <a:t>  "</a:t>
            </a:r>
            <a:r>
              <a:rPr lang="pt-br" dirty="0" err="1">
                <a:latin typeface="Lucida Console" panose="020B0609040504020204" pitchFamily="49" charset="0"/>
                <a:cs typeface="Courier New" panose="02070309020205020404" pitchFamily="49" charset="0"/>
              </a:rPr>
              <a:t>Version</a:t>
            </a:r>
            <a:r>
              <a:rPr lang="pt-br" dirty="0">
                <a:latin typeface="Lucida Console" panose="020B0609040504020204" pitchFamily="49" charset="0"/>
                <a:cs typeface="Courier New" panose="02070309020205020404" pitchFamily="49" charset="0"/>
              </a:rPr>
              <a:t>": "2012-10-17",</a:t>
            </a:r>
          </a:p>
          <a:p>
            <a:pPr rtl="0"/>
            <a:r>
              <a:rPr lang="pt-br" dirty="0">
                <a:latin typeface="Lucida Console" panose="020B0609040504020204" pitchFamily="49" charset="0"/>
                <a:cs typeface="Courier New" panose="02070309020205020404" pitchFamily="49" charset="0"/>
              </a:rPr>
              <a:t>  "</a:t>
            </a:r>
            <a:r>
              <a:rPr lang="pt-br" dirty="0" err="1">
                <a:latin typeface="Lucida Console" panose="020B0609040504020204" pitchFamily="49" charset="0"/>
                <a:cs typeface="Courier New" panose="02070309020205020404" pitchFamily="49" charset="0"/>
              </a:rPr>
              <a:t>Statement</a:t>
            </a:r>
            <a:r>
              <a:rPr lang="pt-br" dirty="0">
                <a:latin typeface="Lucida Console" panose="020B0609040504020204" pitchFamily="49" charset="0"/>
                <a:cs typeface="Courier New" panose="02070309020205020404" pitchFamily="49" charset="0"/>
              </a:rPr>
              <a:t>": {</a:t>
            </a:r>
          </a:p>
          <a:p>
            <a:pPr rtl="0"/>
            <a:r>
              <a:rPr lang="pt-br" dirty="0">
                <a:latin typeface="Lucida Console" panose="020B0609040504020204" pitchFamily="49" charset="0"/>
                <a:cs typeface="Courier New" panose="02070309020205020404" pitchFamily="49" charset="0"/>
              </a:rPr>
              <a:t>    "Sid": "AccountBAccess1",</a:t>
            </a:r>
          </a:p>
          <a:p>
            <a:pPr rtl="0"/>
            <a:r>
              <a:rPr lang="pt-br" dirty="0">
                <a:latin typeface="Lucida Console" panose="020B0609040504020204" pitchFamily="49" charset="0"/>
                <a:cs typeface="Courier New" panose="02070309020205020404" pitchFamily="49" charset="0"/>
              </a:rPr>
              <a:t>    "</a:t>
            </a:r>
            <a:r>
              <a:rPr lang="pt-br" dirty="0" err="1">
                <a:latin typeface="Lucida Console" panose="020B0609040504020204" pitchFamily="49" charset="0"/>
                <a:cs typeface="Courier New" panose="02070309020205020404" pitchFamily="49" charset="0"/>
              </a:rPr>
              <a:t>Effect</a:t>
            </a:r>
            <a:r>
              <a:rPr lang="pt-br" dirty="0">
                <a:latin typeface="Lucida Console" panose="020B0609040504020204" pitchFamily="49" charset="0"/>
                <a:cs typeface="Courier New" panose="02070309020205020404" pitchFamily="49" charset="0"/>
              </a:rPr>
              <a:t>": "</a:t>
            </a:r>
            <a:r>
              <a:rPr lang="pt-br" dirty="0" err="1">
                <a:latin typeface="Lucida Console" panose="020B0609040504020204" pitchFamily="49" charset="0"/>
                <a:cs typeface="Courier New" panose="02070309020205020404" pitchFamily="49" charset="0"/>
              </a:rPr>
              <a:t>Allow</a:t>
            </a:r>
            <a:r>
              <a:rPr lang="pt-br" dirty="0">
                <a:latin typeface="Lucida Console" panose="020B0609040504020204" pitchFamily="49" charset="0"/>
                <a:cs typeface="Courier New" panose="02070309020205020404" pitchFamily="49" charset="0"/>
              </a:rPr>
              <a:t>",</a:t>
            </a:r>
          </a:p>
          <a:p>
            <a:pPr rtl="0"/>
            <a:r>
              <a:rPr lang="pt-br" dirty="0">
                <a:latin typeface="Lucida Console" panose="020B0609040504020204" pitchFamily="49" charset="0"/>
                <a:cs typeface="Courier New" panose="02070309020205020404" pitchFamily="49" charset="0"/>
              </a:rPr>
              <a:t>    "Principal": {"AWS": "1111222233"},</a:t>
            </a:r>
          </a:p>
          <a:p>
            <a:pPr rtl="0"/>
            <a:r>
              <a:rPr lang="pt-br" dirty="0">
                <a:latin typeface="Lucida Console" panose="020B0609040504020204" pitchFamily="49" charset="0"/>
                <a:cs typeface="Courier New" panose="02070309020205020404" pitchFamily="49" charset="0"/>
              </a:rPr>
              <a:t>    "</a:t>
            </a:r>
            <a:r>
              <a:rPr lang="pt-br" dirty="0" err="1">
                <a:latin typeface="Lucida Console" panose="020B0609040504020204" pitchFamily="49" charset="0"/>
                <a:cs typeface="Courier New" panose="02070309020205020404" pitchFamily="49" charset="0"/>
              </a:rPr>
              <a:t>Action</a:t>
            </a:r>
            <a:r>
              <a:rPr lang="pt-br" dirty="0">
                <a:latin typeface="Lucida Console" panose="020B0609040504020204" pitchFamily="49" charset="0"/>
                <a:cs typeface="Courier New" panose="02070309020205020404" pitchFamily="49" charset="0"/>
              </a:rPr>
              <a:t>": "s3:*",</a:t>
            </a:r>
          </a:p>
          <a:p>
            <a:pPr rtl="0"/>
            <a:r>
              <a:rPr lang="pt-br" dirty="0">
                <a:latin typeface="Lucida Console" panose="020B0609040504020204" pitchFamily="49" charset="0"/>
                <a:cs typeface="Courier New" panose="02070309020205020404" pitchFamily="49" charset="0"/>
              </a:rPr>
              <a:t>    "</a:t>
            </a:r>
            <a:r>
              <a:rPr lang="pt-br" dirty="0" err="1">
                <a:latin typeface="Lucida Console" panose="020B0609040504020204" pitchFamily="49" charset="0"/>
                <a:cs typeface="Courier New" panose="02070309020205020404" pitchFamily="49" charset="0"/>
              </a:rPr>
              <a:t>Resource</a:t>
            </a:r>
            <a:r>
              <a:rPr lang="pt-br" dirty="0">
                <a:latin typeface="Lucida Console" panose="020B0609040504020204" pitchFamily="49" charset="0"/>
                <a:cs typeface="Courier New" panose="02070309020205020404" pitchFamily="49" charset="0"/>
              </a:rPr>
              <a:t>": [</a:t>
            </a:r>
          </a:p>
          <a:p>
            <a:pPr rtl="0"/>
            <a:r>
              <a:rPr lang="pt-br" dirty="0">
                <a:latin typeface="Lucida Console" panose="020B0609040504020204" pitchFamily="49" charset="0"/>
                <a:cs typeface="Courier New" panose="02070309020205020404" pitchFamily="49" charset="0"/>
              </a:rPr>
              <a:t>      "arn:aws:s3:::</a:t>
            </a:r>
            <a:r>
              <a:rPr lang="pt-br" dirty="0" err="1">
                <a:latin typeface="Lucida Console" panose="020B0609040504020204" pitchFamily="49" charset="0"/>
                <a:cs typeface="Courier New" panose="02070309020205020404" pitchFamily="49" charset="0"/>
              </a:rPr>
              <a:t>mybucket</a:t>
            </a:r>
            <a:r>
              <a:rPr lang="pt-br" dirty="0">
                <a:latin typeface="Lucida Console" panose="020B0609040504020204" pitchFamily="49" charset="0"/>
                <a:cs typeface="Courier New" panose="02070309020205020404" pitchFamily="49" charset="0"/>
              </a:rPr>
              <a:t>",</a:t>
            </a:r>
          </a:p>
          <a:p>
            <a:pPr rtl="0"/>
            <a:r>
              <a:rPr lang="pt-br" dirty="0">
                <a:latin typeface="Lucida Console" panose="020B0609040504020204" pitchFamily="49" charset="0"/>
                <a:cs typeface="Courier New" panose="02070309020205020404" pitchFamily="49" charset="0"/>
              </a:rPr>
              <a:t>      "arn:aws:s3:::</a:t>
            </a:r>
            <a:r>
              <a:rPr lang="pt-br" dirty="0" err="1">
                <a:latin typeface="Lucida Console" panose="020B0609040504020204" pitchFamily="49" charset="0"/>
                <a:cs typeface="Courier New" panose="02070309020205020404" pitchFamily="49" charset="0"/>
              </a:rPr>
              <a:t>mybucket</a:t>
            </a:r>
            <a:r>
              <a:rPr lang="pt-br" dirty="0">
                <a:latin typeface="Lucida Console" panose="020B0609040504020204" pitchFamily="49" charset="0"/>
                <a:cs typeface="Courier New" panose="02070309020205020404" pitchFamily="49" charset="0"/>
              </a:rPr>
              <a:t>/*"</a:t>
            </a:r>
          </a:p>
          <a:p>
            <a:pPr rtl="0"/>
            <a:r>
              <a:rPr lang="pt-br" dirty="0">
                <a:latin typeface="Lucida Console" panose="020B0609040504020204" pitchFamily="49" charset="0"/>
                <a:cs typeface="Courier New" panose="02070309020205020404" pitchFamily="49" charset="0"/>
              </a:rPr>
              <a:t>    ]</a:t>
            </a:r>
          </a:p>
          <a:p>
            <a:pPr rtl="0"/>
            <a:r>
              <a:rPr lang="pt-br" dirty="0">
                <a:latin typeface="Lucida Console" panose="020B0609040504020204" pitchFamily="49" charset="0"/>
                <a:cs typeface="Courier New" panose="02070309020205020404" pitchFamily="49" charset="0"/>
              </a:rPr>
              <a:t>  }</a:t>
            </a:r>
          </a:p>
          <a:p>
            <a:pPr rtl="0"/>
            <a:r>
              <a:rPr lang="pt-br" dirty="0">
                <a:latin typeface="Lucida Console" panose="020B0609040504020204" pitchFamily="49" charset="0"/>
                <a:cs typeface="Courier New" panose="02070309020205020404" pitchFamily="49" charset="0"/>
              </a:rPr>
              <a:t>}</a:t>
            </a:r>
          </a:p>
        </p:txBody>
      </p:sp>
      <p:sp>
        <p:nvSpPr>
          <p:cNvPr id="11" name="TextBox 10"/>
          <p:cNvSpPr txBox="1"/>
          <p:nvPr/>
        </p:nvSpPr>
        <p:spPr>
          <a:xfrm>
            <a:off x="238538" y="1653085"/>
            <a:ext cx="5888471" cy="4431983"/>
          </a:xfrm>
          <a:prstGeom prst="rect">
            <a:avLst/>
          </a:prstGeom>
          <a:solidFill>
            <a:schemeClr val="accent2"/>
          </a:solidFill>
          <a:ln>
            <a:solidFill>
              <a:schemeClr val="tx1"/>
            </a:solidFill>
          </a:ln>
        </p:spPr>
        <p:txBody>
          <a:bodyPr wrap="square" rtlCol="0">
            <a:spAutoFit/>
          </a:bodyPr>
          <a:lstStyle/>
          <a:p>
            <a:pPr algn="ctr" rtl="0"/>
            <a:r>
              <a:rPr lang="pt-br" sz="2000" dirty="0" err="1">
                <a:solidFill>
                  <a:schemeClr val="accent1"/>
                </a:solidFill>
                <a:latin typeface="Amazon Ember" charset="0"/>
                <a:ea typeface="Amazon Ember" charset="0"/>
                <a:cs typeface="Amazon Ember" charset="0"/>
              </a:rPr>
              <a:t>Identity-Based</a:t>
            </a:r>
            <a:r>
              <a:rPr lang="pt-br" sz="2000" dirty="0">
                <a:solidFill>
                  <a:schemeClr val="accent1"/>
                </a:solidFill>
                <a:latin typeface="Amazon Ember" charset="0"/>
                <a:ea typeface="Amazon Ember" charset="0"/>
                <a:cs typeface="Amazon Ember" charset="0"/>
              </a:rPr>
              <a:t> </a:t>
            </a:r>
            <a:r>
              <a:rPr lang="pt-br" sz="2000" dirty="0" err="1">
                <a:solidFill>
                  <a:schemeClr val="accent1"/>
                </a:solidFill>
                <a:latin typeface="Amazon Ember" charset="0"/>
                <a:ea typeface="Amazon Ember" charset="0"/>
                <a:cs typeface="Amazon Ember" charset="0"/>
              </a:rPr>
              <a:t>Policy</a:t>
            </a:r>
            <a:r>
              <a:rPr lang="pt-br" sz="2000" dirty="0">
                <a:solidFill>
                  <a:schemeClr val="accent1"/>
                </a:solidFill>
                <a:latin typeface="Amazon Ember" charset="0"/>
                <a:ea typeface="Amazon Ember" charset="0"/>
                <a:cs typeface="Amazon Ember" charset="0"/>
              </a:rPr>
              <a:t> </a:t>
            </a:r>
            <a:br>
              <a:rPr lang="pt-br" sz="2000" dirty="0">
                <a:solidFill>
                  <a:schemeClr val="accent1"/>
                </a:solidFill>
                <a:latin typeface="Amazon Ember" charset="0"/>
                <a:ea typeface="Amazon Ember" charset="0"/>
                <a:cs typeface="Amazon Ember" charset="0"/>
              </a:rPr>
            </a:br>
            <a:r>
              <a:rPr lang="pt-br" sz="2000" dirty="0">
                <a:solidFill>
                  <a:schemeClr val="accent1"/>
                </a:solidFill>
                <a:latin typeface="Amazon Ember" charset="0"/>
                <a:ea typeface="Amazon Ember" charset="0"/>
                <a:cs typeface="Amazon Ember" charset="0"/>
              </a:rPr>
              <a:t>(Política baseada em identidade)</a:t>
            </a:r>
          </a:p>
          <a:p>
            <a:pPr rtl="0"/>
            <a:r>
              <a:rPr lang="pt-br" dirty="0">
                <a:latin typeface="Lucida Console" panose="020B0609040504020204" pitchFamily="49" charset="0"/>
                <a:cs typeface="Courier New" panose="02070309020205020404" pitchFamily="49" charset="0"/>
              </a:rPr>
              <a:t>{</a:t>
            </a:r>
          </a:p>
          <a:p>
            <a:pPr rtl="0"/>
            <a:r>
              <a:rPr lang="pt-br" dirty="0">
                <a:latin typeface="Lucida Console" panose="020B0609040504020204" pitchFamily="49" charset="0"/>
                <a:cs typeface="Courier New" panose="02070309020205020404" pitchFamily="49" charset="0"/>
              </a:rPr>
              <a:t>  "</a:t>
            </a:r>
            <a:r>
              <a:rPr lang="pt-br" dirty="0" err="1">
                <a:latin typeface="Lucida Console" panose="020B0609040504020204" pitchFamily="49" charset="0"/>
                <a:cs typeface="Courier New" panose="02070309020205020404" pitchFamily="49" charset="0"/>
              </a:rPr>
              <a:t>Version</a:t>
            </a:r>
            <a:r>
              <a:rPr lang="pt-br" dirty="0">
                <a:latin typeface="Lucida Console" panose="020B0609040504020204" pitchFamily="49" charset="0"/>
                <a:cs typeface="Courier New" panose="02070309020205020404" pitchFamily="49" charset="0"/>
              </a:rPr>
              <a:t>": "2012-10-17",</a:t>
            </a:r>
          </a:p>
          <a:p>
            <a:pPr rtl="0"/>
            <a:r>
              <a:rPr lang="pt-br" dirty="0">
                <a:latin typeface="Lucida Console" panose="020B0609040504020204" pitchFamily="49" charset="0"/>
                <a:cs typeface="Courier New" panose="02070309020205020404" pitchFamily="49" charset="0"/>
              </a:rPr>
              <a:t>  "</a:t>
            </a:r>
            <a:r>
              <a:rPr lang="pt-br" dirty="0" err="1">
                <a:latin typeface="Lucida Console" panose="020B0609040504020204" pitchFamily="49" charset="0"/>
                <a:cs typeface="Courier New" panose="02070309020205020404" pitchFamily="49" charset="0"/>
              </a:rPr>
              <a:t>Statement</a:t>
            </a:r>
            <a:r>
              <a:rPr lang="pt-br" dirty="0">
                <a:latin typeface="Lucida Console" panose="020B0609040504020204" pitchFamily="49" charset="0"/>
                <a:cs typeface="Courier New" panose="02070309020205020404" pitchFamily="49" charset="0"/>
              </a:rPr>
              <a:t>": {</a:t>
            </a:r>
          </a:p>
          <a:p>
            <a:pPr rtl="0"/>
            <a:r>
              <a:rPr lang="pt-br" dirty="0">
                <a:latin typeface="Lucida Console" panose="020B0609040504020204" pitchFamily="49" charset="0"/>
                <a:cs typeface="Courier New" panose="02070309020205020404" pitchFamily="49" charset="0"/>
              </a:rPr>
              <a:t>    "</a:t>
            </a:r>
            <a:r>
              <a:rPr lang="pt-br" dirty="0" err="1">
                <a:latin typeface="Lucida Console" panose="020B0609040504020204" pitchFamily="49" charset="0"/>
                <a:cs typeface="Courier New" panose="02070309020205020404" pitchFamily="49" charset="0"/>
              </a:rPr>
              <a:t>Effect</a:t>
            </a:r>
            <a:r>
              <a:rPr lang="pt-br" dirty="0">
                <a:latin typeface="Lucida Console" panose="020B0609040504020204" pitchFamily="49" charset="0"/>
                <a:cs typeface="Courier New" panose="02070309020205020404" pitchFamily="49" charset="0"/>
              </a:rPr>
              <a:t>": "</a:t>
            </a:r>
            <a:r>
              <a:rPr lang="pt-br" dirty="0" err="1">
                <a:latin typeface="Lucida Console" panose="020B0609040504020204" pitchFamily="49" charset="0"/>
                <a:cs typeface="Courier New" panose="02070309020205020404" pitchFamily="49" charset="0"/>
              </a:rPr>
              <a:t>Allow</a:t>
            </a:r>
            <a:r>
              <a:rPr lang="pt-br" dirty="0">
                <a:latin typeface="Lucida Console" panose="020B0609040504020204" pitchFamily="49" charset="0"/>
                <a:cs typeface="Courier New" panose="02070309020205020404" pitchFamily="49" charset="0"/>
              </a:rPr>
              <a:t>",</a:t>
            </a:r>
          </a:p>
          <a:p>
            <a:pPr rtl="0"/>
            <a:r>
              <a:rPr lang="pt-br" dirty="0">
                <a:latin typeface="Lucida Console" panose="020B0609040504020204" pitchFamily="49" charset="0"/>
                <a:cs typeface="Courier New" panose="02070309020205020404" pitchFamily="49" charset="0"/>
              </a:rPr>
              <a:t>    "</a:t>
            </a:r>
            <a:r>
              <a:rPr lang="pt-br" dirty="0" err="1">
                <a:latin typeface="Lucida Console" panose="020B0609040504020204" pitchFamily="49" charset="0"/>
                <a:cs typeface="Courier New" panose="02070309020205020404" pitchFamily="49" charset="0"/>
              </a:rPr>
              <a:t>Action</a:t>
            </a:r>
            <a:r>
              <a:rPr lang="pt-br" dirty="0">
                <a:latin typeface="Lucida Console" panose="020B0609040504020204" pitchFamily="49" charset="0"/>
                <a:cs typeface="Courier New" panose="02070309020205020404" pitchFamily="49" charset="0"/>
              </a:rPr>
              <a:t>": [</a:t>
            </a:r>
          </a:p>
          <a:p>
            <a:pPr rtl="0"/>
            <a:r>
              <a:rPr lang="pt-br" dirty="0">
                <a:latin typeface="Lucida Console" panose="020B0609040504020204" pitchFamily="49" charset="0"/>
                <a:cs typeface="Courier New" panose="02070309020205020404" pitchFamily="49" charset="0"/>
              </a:rPr>
              <a:t>      "iam:*</a:t>
            </a:r>
            <a:r>
              <a:rPr lang="pt-br" dirty="0" err="1">
                <a:latin typeface="Lucida Console" panose="020B0609040504020204" pitchFamily="49" charset="0"/>
                <a:cs typeface="Courier New" panose="02070309020205020404" pitchFamily="49" charset="0"/>
              </a:rPr>
              <a:t>LoginProfile</a:t>
            </a:r>
            <a:r>
              <a:rPr lang="pt-br" dirty="0">
                <a:latin typeface="Lucida Console" panose="020B0609040504020204" pitchFamily="49" charset="0"/>
                <a:cs typeface="Courier New" panose="02070309020205020404" pitchFamily="49" charset="0"/>
              </a:rPr>
              <a:t>",</a:t>
            </a:r>
          </a:p>
          <a:p>
            <a:pPr rtl="0"/>
            <a:r>
              <a:rPr lang="pt-br" dirty="0">
                <a:latin typeface="Lucida Console" panose="020B0609040504020204" pitchFamily="49" charset="0"/>
                <a:cs typeface="Courier New" panose="02070309020205020404" pitchFamily="49" charset="0"/>
              </a:rPr>
              <a:t>      "iam:*</a:t>
            </a:r>
            <a:r>
              <a:rPr lang="pt-br" dirty="0" err="1">
                <a:latin typeface="Lucida Console" panose="020B0609040504020204" pitchFamily="49" charset="0"/>
                <a:cs typeface="Courier New" panose="02070309020205020404" pitchFamily="49" charset="0"/>
              </a:rPr>
              <a:t>AccessKey</a:t>
            </a:r>
            <a:r>
              <a:rPr lang="pt-br" dirty="0">
                <a:latin typeface="Lucida Console" panose="020B0609040504020204" pitchFamily="49" charset="0"/>
                <a:cs typeface="Courier New" panose="02070309020205020404" pitchFamily="49" charset="0"/>
              </a:rPr>
              <a:t>*"</a:t>
            </a:r>
          </a:p>
          <a:p>
            <a:pPr rtl="0"/>
            <a:r>
              <a:rPr lang="pt-br" dirty="0">
                <a:latin typeface="Lucida Console" panose="020B0609040504020204" pitchFamily="49" charset="0"/>
                <a:cs typeface="Courier New" panose="02070309020205020404" pitchFamily="49" charset="0"/>
              </a:rPr>
              <a:t>      "iam:*</a:t>
            </a:r>
            <a:r>
              <a:rPr lang="pt-br" dirty="0" err="1">
                <a:latin typeface="Lucida Console" panose="020B0609040504020204" pitchFamily="49" charset="0"/>
                <a:cs typeface="Courier New" panose="02070309020205020404" pitchFamily="49" charset="0"/>
              </a:rPr>
              <a:t>SSHPublicKey</a:t>
            </a:r>
            <a:r>
              <a:rPr lang="pt-br" dirty="0">
                <a:latin typeface="Lucida Console" panose="020B0609040504020204" pitchFamily="49" charset="0"/>
                <a:cs typeface="Courier New" panose="02070309020205020404" pitchFamily="49" charset="0"/>
              </a:rPr>
              <a:t>*"</a:t>
            </a:r>
          </a:p>
          <a:p>
            <a:pPr rtl="0"/>
            <a:r>
              <a:rPr lang="pt-br" dirty="0">
                <a:latin typeface="Lucida Console" panose="020B0609040504020204" pitchFamily="49" charset="0"/>
                <a:cs typeface="Courier New" panose="02070309020205020404" pitchFamily="49" charset="0"/>
              </a:rPr>
              <a:t>    ],</a:t>
            </a:r>
          </a:p>
          <a:p>
            <a:pPr rtl="0"/>
            <a:r>
              <a:rPr lang="pt-br" dirty="0">
                <a:latin typeface="Lucida Console" panose="020B0609040504020204" pitchFamily="49" charset="0"/>
                <a:cs typeface="Courier New" panose="02070309020205020404" pitchFamily="49" charset="0"/>
              </a:rPr>
              <a:t>    "</a:t>
            </a:r>
            <a:r>
              <a:rPr lang="pt-br" dirty="0" err="1">
                <a:latin typeface="Lucida Console" panose="020B0609040504020204" pitchFamily="49" charset="0"/>
                <a:cs typeface="Courier New" panose="02070309020205020404" pitchFamily="49" charset="0"/>
              </a:rPr>
              <a:t>Resource</a:t>
            </a:r>
            <a:r>
              <a:rPr lang="pt-br" dirty="0">
                <a:latin typeface="Lucida Console" panose="020B0609040504020204" pitchFamily="49" charset="0"/>
                <a:cs typeface="Courier New" panose="02070309020205020404" pitchFamily="49" charset="0"/>
              </a:rPr>
              <a:t>": "</a:t>
            </a:r>
            <a:r>
              <a:rPr lang="pt-br" dirty="0" err="1">
                <a:latin typeface="Lucida Console" panose="020B0609040504020204" pitchFamily="49" charset="0"/>
                <a:cs typeface="Courier New" panose="02070309020205020404" pitchFamily="49" charset="0"/>
              </a:rPr>
              <a:t>arn:aws:iam</a:t>
            </a:r>
            <a:r>
              <a:rPr lang="pt-br" dirty="0">
                <a:latin typeface="Lucida Console" panose="020B0609040504020204" pitchFamily="49" charset="0"/>
                <a:cs typeface="Courier New" panose="02070309020205020404" pitchFamily="49" charset="0"/>
              </a:rPr>
              <a:t>::</a:t>
            </a:r>
            <a:r>
              <a:rPr lang="pt-br" dirty="0" err="1">
                <a:latin typeface="Lucida Console" panose="020B0609040504020204" pitchFamily="49" charset="0"/>
                <a:cs typeface="Courier New" panose="02070309020205020404" pitchFamily="49" charset="0"/>
              </a:rPr>
              <a:t>account-id-without-hyphens:user</a:t>
            </a:r>
            <a:r>
              <a:rPr lang="pt-br" dirty="0">
                <a:latin typeface="Lucida Console" panose="020B0609040504020204" pitchFamily="49" charset="0"/>
                <a:cs typeface="Courier New" panose="02070309020205020404" pitchFamily="49" charset="0"/>
              </a:rPr>
              <a:t>/${</a:t>
            </a:r>
            <a:r>
              <a:rPr lang="pt-br" dirty="0" err="1">
                <a:latin typeface="Lucida Console" panose="020B0609040504020204" pitchFamily="49" charset="0"/>
                <a:cs typeface="Courier New" panose="02070309020205020404" pitchFamily="49" charset="0"/>
              </a:rPr>
              <a:t>aws:username</a:t>
            </a:r>
            <a:r>
              <a:rPr lang="pt-br" dirty="0">
                <a:latin typeface="Lucida Console" panose="020B0609040504020204" pitchFamily="49" charset="0"/>
                <a:cs typeface="Courier New" panose="02070309020205020404" pitchFamily="49" charset="0"/>
              </a:rPr>
              <a:t>}"</a:t>
            </a:r>
          </a:p>
          <a:p>
            <a:pPr rtl="0"/>
            <a:r>
              <a:rPr lang="pt-br" dirty="0">
                <a:latin typeface="Lucida Console" panose="020B0609040504020204" pitchFamily="49" charset="0"/>
                <a:cs typeface="Courier New" panose="02070309020205020404" pitchFamily="49" charset="0"/>
              </a:rPr>
              <a:t>  }</a:t>
            </a:r>
          </a:p>
          <a:p>
            <a:pPr rtl="0"/>
            <a:r>
              <a:rPr lang="pt-br" dirty="0">
                <a:latin typeface="Lucida Console" panose="020B0609040504020204" pitchFamily="49" charset="0"/>
                <a:cs typeface="Courier New" panose="02070309020205020404" pitchFamily="49" charset="0"/>
              </a:rPr>
              <a:t>}</a:t>
            </a:r>
          </a:p>
        </p:txBody>
      </p:sp>
      <p:sp>
        <p:nvSpPr>
          <p:cNvPr id="6" name="Footer Placeholder 5"/>
          <p:cNvSpPr>
            <a:spLocks noGrp="1"/>
          </p:cNvSpPr>
          <p:nvPr>
            <p:ph type="ftr" sz="quarter" idx="3"/>
          </p:nvPr>
        </p:nvSpPr>
        <p:spPr>
          <a:xfrm>
            <a:off x="419100" y="6356350"/>
            <a:ext cx="4745328" cy="365125"/>
          </a:xfrm>
        </p:spPr>
        <p:txBody>
          <a:bodyPr rtlCol="0"/>
          <a:lstStyle/>
          <a:p>
            <a:pPr rtl="0"/>
            <a:r>
              <a:rPr lang="pt-br" dirty="0"/>
              <a:t>© 2020 </a:t>
            </a:r>
            <a:r>
              <a:rPr lang="pt-br" dirty="0" err="1"/>
              <a:t>Amazon</a:t>
            </a:r>
            <a:r>
              <a:rPr lang="pt-br" dirty="0"/>
              <a:t> Web Services, Inc. ou suas afiliadas. Todos os direitos reservados.</a:t>
            </a:r>
          </a:p>
        </p:txBody>
      </p:sp>
      <p:sp>
        <p:nvSpPr>
          <p:cNvPr id="8" name="Slide Number Placeholder 7"/>
          <p:cNvSpPr>
            <a:spLocks noGrp="1"/>
          </p:cNvSpPr>
          <p:nvPr>
            <p:ph type="sldNum" sz="quarter" idx="12"/>
          </p:nvPr>
        </p:nvSpPr>
        <p:spPr/>
        <p:txBody>
          <a:bodyPr rtlCol="0"/>
          <a:lstStyle/>
          <a:p>
            <a:pPr rtl="0"/>
            <a:fld id="{B6A95138-A96E-2F42-A959-2EFD44FE4AB7}" type="slidenum">
              <a:rPr lang="en-US" smtClean="0"/>
              <a:t>17</a:t>
            </a:fld>
            <a:endParaRPr lang="en-US" dirty="0"/>
          </a:p>
        </p:txBody>
      </p:sp>
    </p:spTree>
    <p:custDataLst>
      <p:tags r:id="rId1"/>
    </p:custDataLst>
    <p:extLst>
      <p:ext uri="{BB962C8B-B14F-4D97-AF65-F5344CB8AC3E}">
        <p14:creationId xmlns:p14="http://schemas.microsoft.com/office/powerpoint/2010/main" val="111173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lstStyle/>
          <a:p>
            <a:pPr rtl="0"/>
            <a:r>
              <a:rPr lang="pt-br" sz="3500" dirty="0"/>
              <a:t>Tipos de política do IAM</a:t>
            </a:r>
          </a:p>
        </p:txBody>
      </p:sp>
      <p:sp>
        <p:nvSpPr>
          <p:cNvPr id="29" name="Content Placeholder 2">
            <a:extLst>
              <a:ext uri="{FF2B5EF4-FFF2-40B4-BE49-F238E27FC236}">
                <a16:creationId xmlns:a16="http://schemas.microsoft.com/office/drawing/2014/main" id="{E9AE71DB-E5C3-B241-97A5-8BB8B82649C6}"/>
              </a:ext>
            </a:extLst>
          </p:cNvPr>
          <p:cNvSpPr>
            <a:spLocks noGrp="1"/>
          </p:cNvSpPr>
          <p:nvPr>
            <p:ph idx="4294967295"/>
          </p:nvPr>
        </p:nvSpPr>
        <p:spPr>
          <a:xfrm>
            <a:off x="8437645" y="2881313"/>
            <a:ext cx="3598862" cy="934921"/>
          </a:xfrm>
          <a:ln w="12700">
            <a:solidFill>
              <a:schemeClr val="accent4"/>
            </a:solidFill>
          </a:ln>
        </p:spPr>
        <p:txBody>
          <a:bodyPr rtlCol="0">
            <a:noAutofit/>
          </a:bodyPr>
          <a:lstStyle/>
          <a:p>
            <a:pPr rtl="0"/>
            <a:r>
              <a:rPr lang="pt-br" sz="1500" dirty="0"/>
              <a:t>Políticas baseadas em recursos</a:t>
            </a:r>
          </a:p>
          <a:p>
            <a:pPr rtl="0"/>
            <a:r>
              <a:rPr lang="pt-br" sz="1500" dirty="0"/>
              <a:t>Incorporada em uma entidade principal (usuário, grupo ou função)</a:t>
            </a:r>
          </a:p>
        </p:txBody>
      </p:sp>
      <p:grpSp>
        <p:nvGrpSpPr>
          <p:cNvPr id="16" name="Group 15"/>
          <p:cNvGrpSpPr/>
          <p:nvPr/>
        </p:nvGrpSpPr>
        <p:grpSpPr>
          <a:xfrm>
            <a:off x="5582762" y="4190681"/>
            <a:ext cx="2444984" cy="1013036"/>
            <a:chOff x="1881012" y="2137274"/>
            <a:chExt cx="1833738" cy="759777"/>
          </a:xfrm>
        </p:grpSpPr>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963" y="2436487"/>
              <a:ext cx="563837" cy="460564"/>
            </a:xfrm>
            <a:prstGeom prst="rect">
              <a:avLst/>
            </a:prstGeom>
          </p:spPr>
        </p:pic>
        <p:sp>
          <p:nvSpPr>
            <p:cNvPr id="15" name="TextBox 14"/>
            <p:cNvSpPr txBox="1"/>
            <p:nvPr/>
          </p:nvSpPr>
          <p:spPr>
            <a:xfrm>
              <a:off x="1881012" y="2137274"/>
              <a:ext cx="1833738" cy="230833"/>
            </a:xfrm>
            <a:prstGeom prst="rect">
              <a:avLst/>
            </a:prstGeom>
            <a:noFill/>
          </p:spPr>
          <p:txBody>
            <a:bodyPr wrap="square" rtlCol="0">
              <a:spAutoFit/>
            </a:bodyPr>
            <a:lstStyle/>
            <a:p>
              <a:pPr algn="ctr" rtl="0"/>
              <a:r>
                <a:rPr lang="pt-br" sz="1400" dirty="0">
                  <a:latin typeface="Amazon Ember Light" charset="0"/>
                  <a:ea typeface="Amazon Ember Light" charset="0"/>
                  <a:cs typeface="Amazon Ember Light" charset="0"/>
                </a:rPr>
                <a:t>Gerenciada pelo cliente</a:t>
              </a:r>
            </a:p>
          </p:txBody>
        </p:sp>
      </p:grpSp>
      <p:grpSp>
        <p:nvGrpSpPr>
          <p:cNvPr id="21" name="Group 20"/>
          <p:cNvGrpSpPr/>
          <p:nvPr/>
        </p:nvGrpSpPr>
        <p:grpSpPr>
          <a:xfrm>
            <a:off x="3831238" y="4190681"/>
            <a:ext cx="1859899" cy="1013036"/>
            <a:chOff x="0" y="3255735"/>
            <a:chExt cx="1394924" cy="759777"/>
          </a:xfrm>
        </p:grpSpPr>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544" y="3554948"/>
              <a:ext cx="563837" cy="460564"/>
            </a:xfrm>
            <a:prstGeom prst="rect">
              <a:avLst/>
            </a:prstGeom>
          </p:spPr>
        </p:pic>
        <p:sp>
          <p:nvSpPr>
            <p:cNvPr id="20" name="TextBox 19"/>
            <p:cNvSpPr txBox="1"/>
            <p:nvPr/>
          </p:nvSpPr>
          <p:spPr>
            <a:xfrm>
              <a:off x="0" y="3255735"/>
              <a:ext cx="1394924" cy="230833"/>
            </a:xfrm>
            <a:prstGeom prst="rect">
              <a:avLst/>
            </a:prstGeom>
            <a:noFill/>
          </p:spPr>
          <p:txBody>
            <a:bodyPr wrap="square" rtlCol="0">
              <a:spAutoFit/>
            </a:bodyPr>
            <a:lstStyle/>
            <a:p>
              <a:pPr algn="ctr" rtl="0"/>
              <a:r>
                <a:rPr lang="pt-br" sz="1400" dirty="0">
                  <a:latin typeface="Amazon Ember Light" charset="0"/>
                  <a:ea typeface="Amazon Ember Light" charset="0"/>
                  <a:cs typeface="Amazon Ember Light" charset="0"/>
                </a:rPr>
                <a:t>Gerenciada pela AWS</a:t>
              </a:r>
            </a:p>
          </p:txBody>
        </p:sp>
      </p:grpSp>
      <p:grpSp>
        <p:nvGrpSpPr>
          <p:cNvPr id="12" name="Group 11"/>
          <p:cNvGrpSpPr/>
          <p:nvPr/>
        </p:nvGrpSpPr>
        <p:grpSpPr>
          <a:xfrm>
            <a:off x="5081954" y="2784327"/>
            <a:ext cx="1612483" cy="1013036"/>
            <a:chOff x="185562" y="1956299"/>
            <a:chExt cx="1209362" cy="759777"/>
          </a:xfrm>
        </p:grpSpPr>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325" y="2255512"/>
              <a:ext cx="563837" cy="460564"/>
            </a:xfrm>
            <a:prstGeom prst="rect">
              <a:avLst/>
            </a:prstGeom>
          </p:spPr>
        </p:pic>
        <p:sp>
          <p:nvSpPr>
            <p:cNvPr id="11" name="TextBox 10"/>
            <p:cNvSpPr txBox="1"/>
            <p:nvPr/>
          </p:nvSpPr>
          <p:spPr>
            <a:xfrm>
              <a:off x="185562" y="1956299"/>
              <a:ext cx="1209362" cy="253916"/>
            </a:xfrm>
            <a:prstGeom prst="rect">
              <a:avLst/>
            </a:prstGeom>
            <a:noFill/>
          </p:spPr>
          <p:txBody>
            <a:bodyPr wrap="square" rtlCol="0">
              <a:spAutoFit/>
            </a:bodyPr>
            <a:lstStyle/>
            <a:p>
              <a:pPr algn="ctr" rtl="0"/>
              <a:r>
                <a:rPr lang="pt-br" sz="1600">
                  <a:latin typeface="Amazon Ember Light" charset="0"/>
                  <a:ea typeface="Amazon Ember Light" charset="0"/>
                  <a:cs typeface="Amazon Ember Light" charset="0"/>
                </a:rPr>
                <a:t>Gerenciado</a:t>
              </a:r>
            </a:p>
          </p:txBody>
        </p:sp>
      </p:grpSp>
      <p:grpSp>
        <p:nvGrpSpPr>
          <p:cNvPr id="22" name="Group 21"/>
          <p:cNvGrpSpPr/>
          <p:nvPr/>
        </p:nvGrpSpPr>
        <p:grpSpPr>
          <a:xfrm>
            <a:off x="6694437" y="2771341"/>
            <a:ext cx="1859899" cy="1013036"/>
            <a:chOff x="819150" y="3255735"/>
            <a:chExt cx="1394924" cy="759777"/>
          </a:xfrm>
        </p:grpSpPr>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4694" y="3554948"/>
              <a:ext cx="563837" cy="460564"/>
            </a:xfrm>
            <a:prstGeom prst="rect">
              <a:avLst/>
            </a:prstGeom>
          </p:spPr>
        </p:pic>
        <p:sp>
          <p:nvSpPr>
            <p:cNvPr id="24" name="TextBox 23"/>
            <p:cNvSpPr txBox="1"/>
            <p:nvPr/>
          </p:nvSpPr>
          <p:spPr>
            <a:xfrm>
              <a:off x="819150" y="3255735"/>
              <a:ext cx="1394924" cy="253916"/>
            </a:xfrm>
            <a:prstGeom prst="rect">
              <a:avLst/>
            </a:prstGeom>
            <a:noFill/>
          </p:spPr>
          <p:txBody>
            <a:bodyPr wrap="square" rtlCol="0">
              <a:spAutoFit/>
            </a:bodyPr>
            <a:lstStyle/>
            <a:p>
              <a:pPr algn="ctr" rtl="0"/>
              <a:r>
                <a:rPr lang="pt-br" sz="1600" dirty="0">
                  <a:latin typeface="Amazon Ember Light" charset="0"/>
                  <a:ea typeface="Amazon Ember Light" charset="0"/>
                  <a:cs typeface="Amazon Ember Light" charset="0"/>
                </a:rPr>
                <a:t>Em linha</a:t>
              </a:r>
            </a:p>
          </p:txBody>
        </p:sp>
      </p:grpSp>
      <p:cxnSp>
        <p:nvCxnSpPr>
          <p:cNvPr id="27" name="Elbow Connector 26"/>
          <p:cNvCxnSpPr>
            <a:stCxn id="7" idx="2"/>
            <a:endCxn id="11" idx="0"/>
          </p:cNvCxnSpPr>
          <p:nvPr/>
        </p:nvCxnSpPr>
        <p:spPr>
          <a:xfrm rot="5400000">
            <a:off x="5939415" y="2010911"/>
            <a:ext cx="722198" cy="824635"/>
          </a:xfrm>
          <a:prstGeom prst="bentConnector3">
            <a:avLst>
              <a:gd name="adj1" fmla="val 51455"/>
            </a:avLst>
          </a:prstGeom>
          <a:ln w="12700"/>
        </p:spPr>
        <p:style>
          <a:lnRef idx="2">
            <a:schemeClr val="accent1"/>
          </a:lnRef>
          <a:fillRef idx="0">
            <a:schemeClr val="accent1"/>
          </a:fillRef>
          <a:effectRef idx="1">
            <a:schemeClr val="accent1"/>
          </a:effectRef>
          <a:fontRef idx="minor">
            <a:schemeClr val="tx1"/>
          </a:fontRef>
        </p:style>
      </p:cxnSp>
      <p:cxnSp>
        <p:nvCxnSpPr>
          <p:cNvPr id="28" name="Elbow Connector 27"/>
          <p:cNvCxnSpPr>
            <a:cxnSpLocks/>
          </p:cNvCxnSpPr>
          <p:nvPr/>
        </p:nvCxnSpPr>
        <p:spPr>
          <a:xfrm rot="16200000" flipH="1">
            <a:off x="6814003" y="1976374"/>
            <a:ext cx="709212" cy="911556"/>
          </a:xfrm>
          <a:prstGeom prst="bentConnector3">
            <a:avLst>
              <a:gd name="adj1" fmla="val 50000"/>
            </a:avLst>
          </a:prstGeom>
          <a:ln w="12700"/>
        </p:spPr>
        <p:style>
          <a:lnRef idx="2">
            <a:schemeClr val="accent1"/>
          </a:lnRef>
          <a:fillRef idx="0">
            <a:schemeClr val="accent1"/>
          </a:fillRef>
          <a:effectRef idx="1">
            <a:schemeClr val="accent1"/>
          </a:effectRef>
          <a:fontRef idx="minor">
            <a:schemeClr val="tx1"/>
          </a:fontRef>
        </p:style>
      </p:cxnSp>
      <p:cxnSp>
        <p:nvCxnSpPr>
          <p:cNvPr id="32" name="Elbow Connector 31"/>
          <p:cNvCxnSpPr>
            <a:stCxn id="20" idx="0"/>
            <a:endCxn id="10" idx="2"/>
          </p:cNvCxnSpPr>
          <p:nvPr/>
        </p:nvCxnSpPr>
        <p:spPr>
          <a:xfrm rot="5400000" flipH="1" flipV="1">
            <a:off x="5128033" y="3430518"/>
            <a:ext cx="393318" cy="1127009"/>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35" name="Elbow Connector 34"/>
          <p:cNvCxnSpPr>
            <a:stCxn id="15" idx="0"/>
            <a:endCxn id="10" idx="2"/>
          </p:cNvCxnSpPr>
          <p:nvPr/>
        </p:nvCxnSpPr>
        <p:spPr>
          <a:xfrm rot="16200000" flipV="1">
            <a:off x="6150067" y="3535493"/>
            <a:ext cx="393318" cy="917057"/>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30" name="Content Placeholder 2">
            <a:extLst>
              <a:ext uri="{FF2B5EF4-FFF2-40B4-BE49-F238E27FC236}">
                <a16:creationId xmlns:a16="http://schemas.microsoft.com/office/drawing/2014/main" id="{70CDB0BD-C9D7-EE4F-BD78-A396A26B1070}"/>
              </a:ext>
            </a:extLst>
          </p:cNvPr>
          <p:cNvSpPr txBox="1">
            <a:spLocks/>
          </p:cNvSpPr>
          <p:nvPr/>
        </p:nvSpPr>
        <p:spPr>
          <a:xfrm>
            <a:off x="212989" y="2786758"/>
            <a:ext cx="4315646" cy="1029475"/>
          </a:xfrm>
          <a:prstGeom prst="rect">
            <a:avLst/>
          </a:prstGeom>
          <a:ln w="12700">
            <a:solidFill>
              <a:schemeClr val="accent4"/>
            </a:solidFill>
          </a:ln>
        </p:spPr>
        <p:txBody>
          <a:bodyPr vert="horz" lIns="91440" tIns="45720" rIns="91440" bIns="45720" rtlCol="0">
            <a:noAutofit/>
          </a:bodyPr>
          <a:lstStyle>
            <a:lvl1pPr marL="344488" indent="-344488" algn="l" defTabSz="914400" rtl="0" eaLnBrk="1" latinLnBrk="0" hangingPunct="1">
              <a:lnSpc>
                <a:spcPct val="100000"/>
              </a:lnSpc>
              <a:spcBef>
                <a:spcPts val="1000"/>
              </a:spcBef>
              <a:buFontTx/>
              <a:buBlip>
                <a:blip r:embed="rId5"/>
              </a:buBlip>
              <a:defRPr sz="2800" b="0" i="0" kern="1200">
                <a:solidFill>
                  <a:schemeClr val="tx1"/>
                </a:solidFill>
                <a:latin typeface="Amazon Ember Light" charset="0"/>
                <a:ea typeface="Amazon Ember Light" charset="0"/>
                <a:cs typeface="Amazon Ember Light" charset="0"/>
              </a:defRPr>
            </a:lvl1pPr>
            <a:lvl2pPr marL="796925" indent="-339725" algn="l" defTabSz="914400" rtl="0" eaLnBrk="1" latinLnBrk="0" hangingPunct="1">
              <a:lnSpc>
                <a:spcPct val="100000"/>
              </a:lnSpc>
              <a:spcBef>
                <a:spcPts val="500"/>
              </a:spcBef>
              <a:buFontTx/>
              <a:buBlip>
                <a:blip r:embed="rId5"/>
              </a:buBlip>
              <a:defRPr sz="2400" b="0" i="0" kern="1200">
                <a:solidFill>
                  <a:schemeClr val="tx1"/>
                </a:solidFill>
                <a:latin typeface="Amazon Ember Light" charset="0"/>
                <a:ea typeface="Amazon Ember Light" charset="0"/>
                <a:cs typeface="Amazon Ember Light" charset="0"/>
              </a:defRPr>
            </a:lvl2pPr>
            <a:lvl3pPr marL="1258888" indent="-344488" algn="l" defTabSz="914400" rtl="0" eaLnBrk="1" latinLnBrk="0" hangingPunct="1">
              <a:lnSpc>
                <a:spcPct val="100000"/>
              </a:lnSpc>
              <a:spcBef>
                <a:spcPts val="500"/>
              </a:spcBef>
              <a:buFontTx/>
              <a:buBlip>
                <a:blip r:embed="rId5"/>
              </a:buBlip>
              <a:defRPr sz="2000" b="0" i="0" kern="1200">
                <a:solidFill>
                  <a:schemeClr val="tx1"/>
                </a:solidFill>
                <a:latin typeface="Amazon Ember Light" charset="0"/>
                <a:ea typeface="Amazon Ember Light" charset="0"/>
                <a:cs typeface="Amazon Ember Light" charset="0"/>
              </a:defRPr>
            </a:lvl3pPr>
            <a:lvl4pPr marL="1711325" indent="-339725" algn="l" defTabSz="914400" rtl="0" eaLnBrk="1" latinLnBrk="0" hangingPunct="1">
              <a:lnSpc>
                <a:spcPct val="100000"/>
              </a:lnSpc>
              <a:spcBef>
                <a:spcPts val="500"/>
              </a:spcBef>
              <a:buFontTx/>
              <a:buBlip>
                <a:blip r:embed="rId5"/>
              </a:buBlip>
              <a:defRPr sz="1800" b="0" i="0" kern="1200">
                <a:solidFill>
                  <a:schemeClr val="tx1"/>
                </a:solidFill>
                <a:latin typeface="Amazon Ember Light" charset="0"/>
                <a:ea typeface="Amazon Ember Light" charset="0"/>
                <a:cs typeface="Amazon Ember Light" charset="0"/>
              </a:defRPr>
            </a:lvl4pPr>
            <a:lvl5pPr marL="2173288" indent="-344488" algn="l" defTabSz="914400" rtl="0" eaLnBrk="1" latinLnBrk="0" hangingPunct="1">
              <a:lnSpc>
                <a:spcPct val="100000"/>
              </a:lnSpc>
              <a:spcBef>
                <a:spcPts val="500"/>
              </a:spcBef>
              <a:buFontTx/>
              <a:buBlip>
                <a:blip r:embed="rId5"/>
              </a:buBlip>
              <a:defRPr sz="1800" b="0" i="0" kern="1200">
                <a:solidFill>
                  <a:schemeClr val="tx1"/>
                </a:solidFill>
                <a:latin typeface="Amazon Ember Light" charset="0"/>
                <a:ea typeface="Amazon Ember Light" charset="0"/>
                <a:cs typeface="Amazon Ember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rtl="0">
              <a:buFont typeface="Arial" panose="020B0604020202020204" pitchFamily="34" charset="0"/>
              <a:buChar char="•"/>
            </a:pPr>
            <a:r>
              <a:rPr lang="pt-br" sz="1500" dirty="0"/>
              <a:t>Políticas autônomas baseadas em identidade</a:t>
            </a:r>
          </a:p>
          <a:p>
            <a:pPr rtl="0">
              <a:buFont typeface="Arial" panose="020B0604020202020204" pitchFamily="34" charset="0"/>
              <a:buChar char="•"/>
            </a:pPr>
            <a:r>
              <a:rPr lang="pt-br" sz="1500" dirty="0"/>
              <a:t>Pode ser associada a vários usuários, </a:t>
            </a:r>
            <a:br>
              <a:rPr lang="pt-br" sz="1500" dirty="0"/>
            </a:br>
            <a:r>
              <a:rPr lang="pt-br" sz="1500" dirty="0"/>
              <a:t>grupos e funções</a:t>
            </a:r>
          </a:p>
        </p:txBody>
      </p:sp>
      <p:sp>
        <p:nvSpPr>
          <p:cNvPr id="26" name="Content Placeholder 2">
            <a:extLst>
              <a:ext uri="{FF2B5EF4-FFF2-40B4-BE49-F238E27FC236}">
                <a16:creationId xmlns:a16="http://schemas.microsoft.com/office/drawing/2014/main" id="{70CDB0BD-C9D7-EE4F-BD78-A396A26B1070}"/>
              </a:ext>
            </a:extLst>
          </p:cNvPr>
          <p:cNvSpPr txBox="1">
            <a:spLocks/>
          </p:cNvSpPr>
          <p:nvPr/>
        </p:nvSpPr>
        <p:spPr>
          <a:xfrm>
            <a:off x="442973" y="4529236"/>
            <a:ext cx="3711583" cy="1827114"/>
          </a:xfrm>
          <a:prstGeom prst="rect">
            <a:avLst/>
          </a:prstGeom>
          <a:ln w="12700">
            <a:solidFill>
              <a:schemeClr val="accent4"/>
            </a:solidFill>
          </a:ln>
        </p:spPr>
        <p:txBody>
          <a:bodyPr vert="horz" lIns="91440" tIns="45720" rIns="91440" bIns="45720" rtlCol="0">
            <a:noAutofit/>
          </a:bodyPr>
          <a:lstStyle>
            <a:lvl1pPr marL="344488" indent="-344488" algn="l" defTabSz="914400" rtl="0" eaLnBrk="1" latinLnBrk="0" hangingPunct="1">
              <a:lnSpc>
                <a:spcPct val="100000"/>
              </a:lnSpc>
              <a:spcBef>
                <a:spcPts val="1000"/>
              </a:spcBef>
              <a:buFontTx/>
              <a:buBlip>
                <a:blip r:embed="rId5"/>
              </a:buBlip>
              <a:defRPr sz="2800" b="0" i="0" kern="1200">
                <a:solidFill>
                  <a:schemeClr val="tx1"/>
                </a:solidFill>
                <a:latin typeface="Amazon Ember Light" charset="0"/>
                <a:ea typeface="Amazon Ember Light" charset="0"/>
                <a:cs typeface="Amazon Ember Light" charset="0"/>
              </a:defRPr>
            </a:lvl1pPr>
            <a:lvl2pPr marL="796925" indent="-339725" algn="l" defTabSz="914400" rtl="0" eaLnBrk="1" latinLnBrk="0" hangingPunct="1">
              <a:lnSpc>
                <a:spcPct val="100000"/>
              </a:lnSpc>
              <a:spcBef>
                <a:spcPts val="500"/>
              </a:spcBef>
              <a:buFontTx/>
              <a:buBlip>
                <a:blip r:embed="rId5"/>
              </a:buBlip>
              <a:defRPr sz="2400" b="0" i="0" kern="1200">
                <a:solidFill>
                  <a:schemeClr val="tx1"/>
                </a:solidFill>
                <a:latin typeface="Amazon Ember Light" charset="0"/>
                <a:ea typeface="Amazon Ember Light" charset="0"/>
                <a:cs typeface="Amazon Ember Light" charset="0"/>
              </a:defRPr>
            </a:lvl2pPr>
            <a:lvl3pPr marL="1258888" indent="-344488" algn="l" defTabSz="914400" rtl="0" eaLnBrk="1" latinLnBrk="0" hangingPunct="1">
              <a:lnSpc>
                <a:spcPct val="100000"/>
              </a:lnSpc>
              <a:spcBef>
                <a:spcPts val="500"/>
              </a:spcBef>
              <a:buFontTx/>
              <a:buBlip>
                <a:blip r:embed="rId5"/>
              </a:buBlip>
              <a:defRPr sz="2000" b="0" i="0" kern="1200">
                <a:solidFill>
                  <a:schemeClr val="tx1"/>
                </a:solidFill>
                <a:latin typeface="Amazon Ember Light" charset="0"/>
                <a:ea typeface="Amazon Ember Light" charset="0"/>
                <a:cs typeface="Amazon Ember Light" charset="0"/>
              </a:defRPr>
            </a:lvl3pPr>
            <a:lvl4pPr marL="1711325" indent="-339725" algn="l" defTabSz="914400" rtl="0" eaLnBrk="1" latinLnBrk="0" hangingPunct="1">
              <a:lnSpc>
                <a:spcPct val="100000"/>
              </a:lnSpc>
              <a:spcBef>
                <a:spcPts val="500"/>
              </a:spcBef>
              <a:buFontTx/>
              <a:buBlip>
                <a:blip r:embed="rId5"/>
              </a:buBlip>
              <a:defRPr sz="1800" b="0" i="0" kern="1200">
                <a:solidFill>
                  <a:schemeClr val="tx1"/>
                </a:solidFill>
                <a:latin typeface="Amazon Ember Light" charset="0"/>
                <a:ea typeface="Amazon Ember Light" charset="0"/>
                <a:cs typeface="Amazon Ember Light" charset="0"/>
              </a:defRPr>
            </a:lvl4pPr>
            <a:lvl5pPr marL="2173288" indent="-344488" algn="l" defTabSz="914400" rtl="0" eaLnBrk="1" latinLnBrk="0" hangingPunct="1">
              <a:lnSpc>
                <a:spcPct val="100000"/>
              </a:lnSpc>
              <a:spcBef>
                <a:spcPts val="500"/>
              </a:spcBef>
              <a:buFontTx/>
              <a:buBlip>
                <a:blip r:embed="rId5"/>
              </a:buBlip>
              <a:defRPr sz="1800" b="0" i="0" kern="1200">
                <a:solidFill>
                  <a:schemeClr val="tx1"/>
                </a:solidFill>
                <a:latin typeface="Amazon Ember Light" charset="0"/>
                <a:ea typeface="Amazon Ember Light" charset="0"/>
                <a:cs typeface="Amazon Ember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rtl="0">
              <a:buFont typeface="Arial" panose="020B0604020202020204" pitchFamily="34" charset="0"/>
              <a:buChar char="•"/>
            </a:pPr>
            <a:r>
              <a:rPr lang="pt-br" sz="1500" dirty="0"/>
              <a:t>Capacidade de reutilização</a:t>
            </a:r>
          </a:p>
          <a:p>
            <a:pPr rtl="0">
              <a:buFont typeface="Arial" panose="020B0604020202020204" pitchFamily="34" charset="0"/>
              <a:buChar char="•"/>
            </a:pPr>
            <a:r>
              <a:rPr lang="pt-br" sz="1500" dirty="0"/>
              <a:t>Gerenciamento central de alterações</a:t>
            </a:r>
          </a:p>
          <a:p>
            <a:pPr rtl="0">
              <a:buFont typeface="Arial" panose="020B0604020202020204" pitchFamily="34" charset="0"/>
              <a:buChar char="•"/>
            </a:pPr>
            <a:r>
              <a:rPr lang="pt-br" sz="1500" dirty="0"/>
              <a:t>Controle de versões e reversão</a:t>
            </a:r>
          </a:p>
          <a:p>
            <a:pPr rtl="0">
              <a:buFont typeface="Arial" panose="020B0604020202020204" pitchFamily="34" charset="0"/>
              <a:buChar char="•"/>
            </a:pPr>
            <a:r>
              <a:rPr lang="pt-br" sz="1500" dirty="0"/>
              <a:t>Capacidade de delegar o gerenciamento de permissões a outras pessoas</a:t>
            </a:r>
          </a:p>
        </p:txBody>
      </p:sp>
      <p:sp>
        <p:nvSpPr>
          <p:cNvPr id="33" name="Content Placeholder 2">
            <a:extLst>
              <a:ext uri="{FF2B5EF4-FFF2-40B4-BE49-F238E27FC236}">
                <a16:creationId xmlns:a16="http://schemas.microsoft.com/office/drawing/2014/main" id="{70CDB0BD-C9D7-EE4F-BD78-A396A26B1070}"/>
              </a:ext>
            </a:extLst>
          </p:cNvPr>
          <p:cNvSpPr txBox="1">
            <a:spLocks/>
          </p:cNvSpPr>
          <p:nvPr/>
        </p:nvSpPr>
        <p:spPr>
          <a:xfrm>
            <a:off x="8413643" y="5245495"/>
            <a:ext cx="3646867" cy="807576"/>
          </a:xfrm>
          <a:prstGeom prst="rect">
            <a:avLst/>
          </a:prstGeom>
          <a:ln w="12700">
            <a:solidFill>
              <a:schemeClr val="accent4"/>
            </a:solidFill>
          </a:ln>
        </p:spPr>
        <p:txBody>
          <a:bodyPr vert="horz" lIns="91440" tIns="45720" rIns="91440" bIns="45720" rtlCol="0">
            <a:noAutofit/>
          </a:bodyPr>
          <a:lstStyle>
            <a:lvl1pPr marL="344488" indent="-344488" algn="l" defTabSz="914400" rtl="0" eaLnBrk="1" latinLnBrk="0" hangingPunct="1">
              <a:lnSpc>
                <a:spcPct val="100000"/>
              </a:lnSpc>
              <a:spcBef>
                <a:spcPts val="1000"/>
              </a:spcBef>
              <a:buFontTx/>
              <a:buBlip>
                <a:blip r:embed="rId5"/>
              </a:buBlip>
              <a:defRPr sz="2800" b="0" i="0" kern="1200">
                <a:solidFill>
                  <a:schemeClr val="tx1"/>
                </a:solidFill>
                <a:latin typeface="Amazon Ember Light" charset="0"/>
                <a:ea typeface="Amazon Ember Light" charset="0"/>
                <a:cs typeface="Amazon Ember Light" charset="0"/>
              </a:defRPr>
            </a:lvl1pPr>
            <a:lvl2pPr marL="796925" indent="-339725" algn="l" defTabSz="914400" rtl="0" eaLnBrk="1" latinLnBrk="0" hangingPunct="1">
              <a:lnSpc>
                <a:spcPct val="100000"/>
              </a:lnSpc>
              <a:spcBef>
                <a:spcPts val="500"/>
              </a:spcBef>
              <a:buFontTx/>
              <a:buBlip>
                <a:blip r:embed="rId5"/>
              </a:buBlip>
              <a:defRPr sz="2400" b="0" i="0" kern="1200">
                <a:solidFill>
                  <a:schemeClr val="tx1"/>
                </a:solidFill>
                <a:latin typeface="Amazon Ember Light" charset="0"/>
                <a:ea typeface="Amazon Ember Light" charset="0"/>
                <a:cs typeface="Amazon Ember Light" charset="0"/>
              </a:defRPr>
            </a:lvl2pPr>
            <a:lvl3pPr marL="1258888" indent="-344488" algn="l" defTabSz="914400" rtl="0" eaLnBrk="1" latinLnBrk="0" hangingPunct="1">
              <a:lnSpc>
                <a:spcPct val="100000"/>
              </a:lnSpc>
              <a:spcBef>
                <a:spcPts val="500"/>
              </a:spcBef>
              <a:buFontTx/>
              <a:buBlip>
                <a:blip r:embed="rId5"/>
              </a:buBlip>
              <a:defRPr sz="2000" b="0" i="0" kern="1200">
                <a:solidFill>
                  <a:schemeClr val="tx1"/>
                </a:solidFill>
                <a:latin typeface="Amazon Ember Light" charset="0"/>
                <a:ea typeface="Amazon Ember Light" charset="0"/>
                <a:cs typeface="Amazon Ember Light" charset="0"/>
              </a:defRPr>
            </a:lvl3pPr>
            <a:lvl4pPr marL="1711325" indent="-339725" algn="l" defTabSz="914400" rtl="0" eaLnBrk="1" latinLnBrk="0" hangingPunct="1">
              <a:lnSpc>
                <a:spcPct val="100000"/>
              </a:lnSpc>
              <a:spcBef>
                <a:spcPts val="500"/>
              </a:spcBef>
              <a:buFontTx/>
              <a:buBlip>
                <a:blip r:embed="rId5"/>
              </a:buBlip>
              <a:defRPr sz="1800" b="0" i="0" kern="1200">
                <a:solidFill>
                  <a:schemeClr val="tx1"/>
                </a:solidFill>
                <a:latin typeface="Amazon Ember Light" charset="0"/>
                <a:ea typeface="Amazon Ember Light" charset="0"/>
                <a:cs typeface="Amazon Ember Light" charset="0"/>
              </a:defRPr>
            </a:lvl4pPr>
            <a:lvl5pPr marL="2173288" indent="-344488" algn="l" defTabSz="914400" rtl="0" eaLnBrk="1" latinLnBrk="0" hangingPunct="1">
              <a:lnSpc>
                <a:spcPct val="100000"/>
              </a:lnSpc>
              <a:spcBef>
                <a:spcPts val="500"/>
              </a:spcBef>
              <a:buFontTx/>
              <a:buBlip>
                <a:blip r:embed="rId5"/>
              </a:buBlip>
              <a:defRPr sz="1800" b="0" i="0" kern="1200">
                <a:solidFill>
                  <a:schemeClr val="tx1"/>
                </a:solidFill>
                <a:latin typeface="Amazon Ember Light" charset="0"/>
                <a:ea typeface="Amazon Ember Light" charset="0"/>
                <a:cs typeface="Amazon Ember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rtl="0">
              <a:buFont typeface="Arial" panose="020B0604020202020204" pitchFamily="34" charset="0"/>
              <a:buChar char="•"/>
            </a:pPr>
            <a:r>
              <a:rPr lang="pt-br" sz="1500" dirty="0"/>
              <a:t>Mantêm uma relação individual estrita entre uma política e a identidade.</a:t>
            </a:r>
          </a:p>
        </p:txBody>
      </p:sp>
      <p:cxnSp>
        <p:nvCxnSpPr>
          <p:cNvPr id="9" name="Straight Arrow Connector 8"/>
          <p:cNvCxnSpPr/>
          <p:nvPr/>
        </p:nvCxnSpPr>
        <p:spPr>
          <a:xfrm>
            <a:off x="2179357" y="3816234"/>
            <a:ext cx="0" cy="713002"/>
          </a:xfrm>
          <a:prstGeom prst="straightConnector1">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29" idx="2"/>
            <a:endCxn id="33" idx="0"/>
          </p:cNvCxnSpPr>
          <p:nvPr/>
        </p:nvCxnSpPr>
        <p:spPr>
          <a:xfrm>
            <a:off x="10237076" y="3816234"/>
            <a:ext cx="1" cy="1429261"/>
          </a:xfrm>
          <a:prstGeom prst="straightConnector1">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7" name="Footer Placeholder 16"/>
          <p:cNvSpPr>
            <a:spLocks noGrp="1"/>
          </p:cNvSpPr>
          <p:nvPr>
            <p:ph type="ftr" sz="quarter" idx="3"/>
          </p:nvPr>
        </p:nvSpPr>
        <p:spPr>
          <a:xfrm>
            <a:off x="419100" y="6356350"/>
            <a:ext cx="4717980" cy="365125"/>
          </a:xfrm>
        </p:spPr>
        <p:txBody>
          <a:bodyPr rtlCol="0"/>
          <a:lstStyle/>
          <a:p>
            <a:pPr rtl="0"/>
            <a:r>
              <a:rPr lang="pt-br" dirty="0"/>
              <a:t>© 2020 </a:t>
            </a:r>
            <a:r>
              <a:rPr lang="pt-br" dirty="0" err="1"/>
              <a:t>Amazon</a:t>
            </a:r>
            <a:r>
              <a:rPr lang="pt-br" dirty="0"/>
              <a:t> Web Services, Inc. ou suas afiliadas. Todos os direitos reservados.</a:t>
            </a:r>
          </a:p>
        </p:txBody>
      </p:sp>
      <p:sp>
        <p:nvSpPr>
          <p:cNvPr id="25" name="Slide Number Placeholder 24"/>
          <p:cNvSpPr>
            <a:spLocks noGrp="1"/>
          </p:cNvSpPr>
          <p:nvPr>
            <p:ph type="sldNum" sz="quarter" idx="12"/>
          </p:nvPr>
        </p:nvSpPr>
        <p:spPr/>
        <p:txBody>
          <a:bodyPr rtlCol="0"/>
          <a:lstStyle/>
          <a:p>
            <a:pPr rtl="0"/>
            <a:fld id="{B6A95138-A96E-2F42-A959-2EFD44FE4AB7}" type="slidenum">
              <a:rPr lang="en-US" smtClean="0"/>
              <a:t>18</a:t>
            </a:fld>
            <a:endParaRPr lang="en-US" dirty="0"/>
          </a:p>
        </p:txBody>
      </p:sp>
      <p:grpSp>
        <p:nvGrpSpPr>
          <p:cNvPr id="40" name="Group 39"/>
          <p:cNvGrpSpPr/>
          <p:nvPr/>
        </p:nvGrpSpPr>
        <p:grpSpPr>
          <a:xfrm>
            <a:off x="4373462" y="1401649"/>
            <a:ext cx="2715260" cy="1059430"/>
            <a:chOff x="4373462" y="1401649"/>
            <a:chExt cx="2715260" cy="1059430"/>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6939" y="1448044"/>
              <a:ext cx="751783" cy="614085"/>
            </a:xfrm>
            <a:prstGeom prst="rect">
              <a:avLst/>
            </a:prstGeom>
          </p:spPr>
        </p:pic>
        <p:sp>
          <p:nvSpPr>
            <p:cNvPr id="2" name="TextBox 1"/>
            <p:cNvSpPr txBox="1"/>
            <p:nvPr/>
          </p:nvSpPr>
          <p:spPr>
            <a:xfrm>
              <a:off x="4373462" y="2122525"/>
              <a:ext cx="1612483" cy="338554"/>
            </a:xfrm>
            <a:prstGeom prst="rect">
              <a:avLst/>
            </a:prstGeom>
            <a:noFill/>
          </p:spPr>
          <p:txBody>
            <a:bodyPr wrap="square" rtlCol="0">
              <a:spAutoFit/>
            </a:bodyPr>
            <a:lstStyle/>
            <a:p>
              <a:pPr algn="ctr" rtl="0"/>
              <a:r>
                <a:rPr lang="pt-br" sz="1600">
                  <a:latin typeface="Amazon Ember Light" charset="0"/>
                  <a:ea typeface="Amazon Ember Light" charset="0"/>
                  <a:cs typeface="Amazon Ember Light" charset="0"/>
                </a:rPr>
                <a:t>Políticas do IAM</a:t>
              </a:r>
            </a:p>
          </p:txBody>
        </p:sp>
        <p:pic>
          <p:nvPicPr>
            <p:cNvPr id="36" name="Graphic 34">
              <a:extLst>
                <a:ext uri="{FF2B5EF4-FFF2-40B4-BE49-F238E27FC236}">
                  <a16:creationId xmlns:a16="http://schemas.microsoft.com/office/drawing/2014/main" id="{8FB9A325-064A-1544-9BC4-DC8C8D976D24}"/>
                </a:ext>
              </a:extLst>
            </p:cNvPr>
            <p:cNvPicPr>
              <a:picLocks noChangeAspect="1"/>
            </p:cNvPicPr>
            <p:nvPr/>
          </p:nvPicPr>
          <p:blipFill>
            <a:blip r:embed="rId6"/>
            <a:stretch>
              <a:fillRect/>
            </a:stretch>
          </p:blipFill>
          <p:spPr>
            <a:xfrm>
              <a:off x="4833433" y="1401649"/>
              <a:ext cx="711200" cy="711200"/>
            </a:xfrm>
            <a:prstGeom prst="rect">
              <a:avLst/>
            </a:prstGeom>
          </p:spPr>
        </p:pic>
      </p:grpSp>
    </p:spTree>
    <p:custDataLst>
      <p:tags r:id="rId1"/>
    </p:custDataLst>
    <p:extLst>
      <p:ext uri="{BB962C8B-B14F-4D97-AF65-F5344CB8AC3E}">
        <p14:creationId xmlns:p14="http://schemas.microsoft.com/office/powerpoint/2010/main" val="1560639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a:extLst>
              <a:ext uri="{FF2B5EF4-FFF2-40B4-BE49-F238E27FC236}">
                <a16:creationId xmlns:a16="http://schemas.microsoft.com/office/drawing/2014/main" id="{AC3341EE-C8B9-3C45-8DD1-5C8582AA8EEE}"/>
              </a:ext>
            </a:extLst>
          </p:cNvPr>
          <p:cNvCxnSpPr>
            <a:stCxn id="6" idx="2"/>
            <a:endCxn id="7" idx="0"/>
          </p:cNvCxnSpPr>
          <p:nvPr/>
        </p:nvCxnSpPr>
        <p:spPr>
          <a:xfrm>
            <a:off x="2641003" y="3651874"/>
            <a:ext cx="0" cy="565196"/>
          </a:xfrm>
          <a:prstGeom prst="straightConnector1">
            <a:avLst/>
          </a:prstGeom>
          <a:ln w="28575">
            <a:tailEnd type="arrow" w="med" len="sm"/>
          </a:ln>
        </p:spPr>
        <p:style>
          <a:lnRef idx="1">
            <a:schemeClr val="accent3"/>
          </a:lnRef>
          <a:fillRef idx="0">
            <a:schemeClr val="accent3"/>
          </a:fillRef>
          <a:effectRef idx="0">
            <a:schemeClr val="accent3"/>
          </a:effectRef>
          <a:fontRef idx="minor">
            <a:schemeClr val="tx1"/>
          </a:fontRef>
        </p:style>
      </p:cxnSp>
      <p:grpSp>
        <p:nvGrpSpPr>
          <p:cNvPr id="27" name="Group 26">
            <a:extLst>
              <a:ext uri="{FF2B5EF4-FFF2-40B4-BE49-F238E27FC236}">
                <a16:creationId xmlns:a16="http://schemas.microsoft.com/office/drawing/2014/main" id="{0D75EE8D-EA3F-EB4D-A07B-65880A0981CE}"/>
              </a:ext>
            </a:extLst>
          </p:cNvPr>
          <p:cNvGrpSpPr/>
          <p:nvPr/>
        </p:nvGrpSpPr>
        <p:grpSpPr>
          <a:xfrm>
            <a:off x="2230083" y="3764203"/>
            <a:ext cx="821839" cy="338554"/>
            <a:chOff x="7004685" y="3394411"/>
            <a:chExt cx="821839" cy="338554"/>
          </a:xfrm>
        </p:grpSpPr>
        <p:sp>
          <p:nvSpPr>
            <p:cNvPr id="28" name="Rectangle 27">
              <a:extLst>
                <a:ext uri="{FF2B5EF4-FFF2-40B4-BE49-F238E27FC236}">
                  <a16:creationId xmlns:a16="http://schemas.microsoft.com/office/drawing/2014/main" id="{E0366BCC-45A7-BF40-A800-888F5DBF0871}"/>
                </a:ext>
              </a:extLst>
            </p:cNvPr>
            <p:cNvSpPr/>
            <p:nvPr/>
          </p:nvSpPr>
          <p:spPr>
            <a:xfrm>
              <a:off x="7318786" y="3488193"/>
              <a:ext cx="193638" cy="1448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9" name="TextBox 28">
              <a:extLst>
                <a:ext uri="{FF2B5EF4-FFF2-40B4-BE49-F238E27FC236}">
                  <a16:creationId xmlns:a16="http://schemas.microsoft.com/office/drawing/2014/main" id="{4591810B-AF76-1140-86C9-4AC997DAEC04}"/>
                </a:ext>
              </a:extLst>
            </p:cNvPr>
            <p:cNvSpPr txBox="1"/>
            <p:nvPr/>
          </p:nvSpPr>
          <p:spPr>
            <a:xfrm>
              <a:off x="7004685" y="3394411"/>
              <a:ext cx="821839" cy="338554"/>
            </a:xfrm>
            <a:prstGeom prst="rect">
              <a:avLst/>
            </a:prstGeom>
            <a:noFill/>
          </p:spPr>
          <p:txBody>
            <a:bodyPr wrap="square" rtlCol="0">
              <a:spAutoFit/>
            </a:bodyPr>
            <a:lstStyle/>
            <a:p>
              <a:pPr algn="ctr" rtl="0"/>
              <a:r>
                <a:rPr lang="pt-br" sz="1600">
                  <a:latin typeface="Amazon Ember Light" panose="020B0403020204020204" pitchFamily="34" charset="0"/>
                  <a:ea typeface="Amazon Ember Light" panose="020B0403020204020204" pitchFamily="34" charset="0"/>
                  <a:cs typeface="Amazon Ember Light" panose="020B0403020204020204" pitchFamily="34" charset="0"/>
                </a:rPr>
                <a:t>Não</a:t>
              </a:r>
            </a:p>
          </p:txBody>
        </p:sp>
      </p:grpSp>
      <p:cxnSp>
        <p:nvCxnSpPr>
          <p:cNvPr id="20" name="Straight Arrow Connector 19">
            <a:extLst>
              <a:ext uri="{FF2B5EF4-FFF2-40B4-BE49-F238E27FC236}">
                <a16:creationId xmlns:a16="http://schemas.microsoft.com/office/drawing/2014/main" id="{99813F7E-9D63-104A-98D1-1D0BF773D673}"/>
              </a:ext>
            </a:extLst>
          </p:cNvPr>
          <p:cNvCxnSpPr>
            <a:stCxn id="7" idx="3"/>
            <a:endCxn id="10" idx="1"/>
          </p:cNvCxnSpPr>
          <p:nvPr/>
        </p:nvCxnSpPr>
        <p:spPr>
          <a:xfrm>
            <a:off x="3318735" y="4766702"/>
            <a:ext cx="989207" cy="4702"/>
          </a:xfrm>
          <a:prstGeom prst="straightConnector1">
            <a:avLst/>
          </a:prstGeom>
          <a:ln w="28575">
            <a:tailEnd type="arrow" w="med" len="sm"/>
          </a:ln>
        </p:spPr>
        <p:style>
          <a:lnRef idx="1">
            <a:schemeClr val="accent3"/>
          </a:lnRef>
          <a:fillRef idx="0">
            <a:schemeClr val="accent3"/>
          </a:fillRef>
          <a:effectRef idx="0">
            <a:schemeClr val="accent3"/>
          </a:effectRef>
          <a:fontRef idx="minor">
            <a:schemeClr val="tx1"/>
          </a:fontRef>
        </p:style>
      </p:cxnSp>
      <p:grpSp>
        <p:nvGrpSpPr>
          <p:cNvPr id="24" name="Group 23">
            <a:extLst>
              <a:ext uri="{FF2B5EF4-FFF2-40B4-BE49-F238E27FC236}">
                <a16:creationId xmlns:a16="http://schemas.microsoft.com/office/drawing/2014/main" id="{B83918E0-8EBF-9246-A8A9-535FA9CDE6CE}"/>
              </a:ext>
            </a:extLst>
          </p:cNvPr>
          <p:cNvGrpSpPr/>
          <p:nvPr/>
        </p:nvGrpSpPr>
        <p:grpSpPr>
          <a:xfrm>
            <a:off x="3355290" y="4606816"/>
            <a:ext cx="841290" cy="338554"/>
            <a:chOff x="7210313" y="3429809"/>
            <a:chExt cx="410584" cy="338554"/>
          </a:xfrm>
        </p:grpSpPr>
        <p:sp>
          <p:nvSpPr>
            <p:cNvPr id="25" name="Rectangle 24">
              <a:extLst>
                <a:ext uri="{FF2B5EF4-FFF2-40B4-BE49-F238E27FC236}">
                  <a16:creationId xmlns:a16="http://schemas.microsoft.com/office/drawing/2014/main" id="{DC8CD564-2121-3047-947D-4DD1F3FD7A99}"/>
                </a:ext>
              </a:extLst>
            </p:cNvPr>
            <p:cNvSpPr/>
            <p:nvPr/>
          </p:nvSpPr>
          <p:spPr>
            <a:xfrm>
              <a:off x="7318786" y="3488193"/>
              <a:ext cx="193638" cy="1448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600" dirty="0">
                <a:solidFill>
                  <a:schemeClr val="tx1"/>
                </a:solidFill>
              </a:endParaRPr>
            </a:p>
          </p:txBody>
        </p:sp>
        <p:sp>
          <p:nvSpPr>
            <p:cNvPr id="26" name="TextBox 25">
              <a:extLst>
                <a:ext uri="{FF2B5EF4-FFF2-40B4-BE49-F238E27FC236}">
                  <a16:creationId xmlns:a16="http://schemas.microsoft.com/office/drawing/2014/main" id="{6353D518-D6EE-8E48-9CCB-886C2D873E56}"/>
                </a:ext>
              </a:extLst>
            </p:cNvPr>
            <p:cNvSpPr txBox="1"/>
            <p:nvPr/>
          </p:nvSpPr>
          <p:spPr>
            <a:xfrm>
              <a:off x="7210313" y="3429809"/>
              <a:ext cx="410584" cy="338554"/>
            </a:xfrm>
            <a:prstGeom prst="rect">
              <a:avLst/>
            </a:prstGeom>
            <a:noFill/>
          </p:spPr>
          <p:txBody>
            <a:bodyPr wrap="square" rtlCol="0">
              <a:spAutoFit/>
            </a:bodyPr>
            <a:lstStyle/>
            <a:p>
              <a:pPr algn="ctr" rtl="0"/>
              <a:r>
                <a:rPr lang="pt-br" sz="1600">
                  <a:latin typeface="Amazon Ember Light" panose="020B0403020204020204" pitchFamily="34" charset="0"/>
                  <a:ea typeface="Amazon Ember Light" panose="020B0403020204020204" pitchFamily="34" charset="0"/>
                  <a:cs typeface="Amazon Ember Light" panose="020B0403020204020204" pitchFamily="34" charset="0"/>
                </a:rPr>
                <a:t>Sim</a:t>
              </a:r>
            </a:p>
          </p:txBody>
        </p:sp>
      </p:grpSp>
      <p:sp>
        <p:nvSpPr>
          <p:cNvPr id="2" name="Title 1">
            <a:extLst>
              <a:ext uri="{FF2B5EF4-FFF2-40B4-BE49-F238E27FC236}">
                <a16:creationId xmlns:a16="http://schemas.microsoft.com/office/drawing/2014/main" id="{E3D4625F-BEEB-4744-A65C-110A5B1DA9B9}"/>
              </a:ext>
            </a:extLst>
          </p:cNvPr>
          <p:cNvSpPr>
            <a:spLocks noGrp="1"/>
          </p:cNvSpPr>
          <p:nvPr>
            <p:ph type="title"/>
          </p:nvPr>
        </p:nvSpPr>
        <p:spPr/>
        <p:txBody>
          <a:bodyPr rtlCol="0"/>
          <a:lstStyle/>
          <a:p>
            <a:pPr rtl="0"/>
            <a:r>
              <a:rPr lang="pt-br" sz="3500" dirty="0"/>
              <a:t>Políticas do IAM: lógica de avaliação</a:t>
            </a:r>
          </a:p>
        </p:txBody>
      </p:sp>
      <p:sp>
        <p:nvSpPr>
          <p:cNvPr id="35" name="Content Placeholder 2">
            <a:extLst>
              <a:ext uri="{FF2B5EF4-FFF2-40B4-BE49-F238E27FC236}">
                <a16:creationId xmlns:a16="http://schemas.microsoft.com/office/drawing/2014/main" id="{B2CCE204-BF52-664B-A9F1-A2459882961C}"/>
              </a:ext>
            </a:extLst>
          </p:cNvPr>
          <p:cNvSpPr>
            <a:spLocks noGrp="1"/>
          </p:cNvSpPr>
          <p:nvPr>
            <p:ph idx="4294967295"/>
          </p:nvPr>
        </p:nvSpPr>
        <p:spPr>
          <a:xfrm>
            <a:off x="8050213" y="2894013"/>
            <a:ext cx="4141787" cy="2536825"/>
          </a:xfrm>
        </p:spPr>
        <p:txBody>
          <a:bodyPr rtlCol="0">
            <a:normAutofit/>
          </a:bodyPr>
          <a:lstStyle/>
          <a:p>
            <a:pPr marL="0" indent="0" rtl="0">
              <a:buNone/>
            </a:pPr>
            <a:r>
              <a:rPr lang="pt-br" sz="2400" dirty="0">
                <a:latin typeface="Amazon Ember" panose="02000000000000000000" pitchFamily="2" charset="0"/>
                <a:ea typeface="Amazon Ember" panose="02000000000000000000" pitchFamily="2" charset="0"/>
              </a:rPr>
              <a:t>Melhores práticas:</a:t>
            </a:r>
          </a:p>
          <a:p>
            <a:pPr rtl="0"/>
            <a:r>
              <a:rPr lang="pt-br" sz="2400" dirty="0"/>
              <a:t>Aplicar políticas a grupos.</a:t>
            </a:r>
          </a:p>
          <a:p>
            <a:pPr rtl="0"/>
            <a:r>
              <a:rPr lang="pt-br" sz="2400" dirty="0"/>
              <a:t>Usar o princípio do privilégio mínimo</a:t>
            </a:r>
          </a:p>
        </p:txBody>
      </p:sp>
      <p:sp>
        <p:nvSpPr>
          <p:cNvPr id="9" name="Rectangle 8">
            <a:extLst>
              <a:ext uri="{FF2B5EF4-FFF2-40B4-BE49-F238E27FC236}">
                <a16:creationId xmlns:a16="http://schemas.microsoft.com/office/drawing/2014/main" id="{2EEDBC6F-A1B7-0143-85DF-03A8874A4400}"/>
              </a:ext>
            </a:extLst>
          </p:cNvPr>
          <p:cNvSpPr/>
          <p:nvPr/>
        </p:nvSpPr>
        <p:spPr>
          <a:xfrm>
            <a:off x="4307942" y="2812451"/>
            <a:ext cx="2140772" cy="57015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rtl="0"/>
            <a:r>
              <a:rPr lang="pt-br" sz="1600">
                <a:latin typeface="Amazon Ember Light" panose="020B0403020204020204" pitchFamily="34" charset="0"/>
                <a:ea typeface="Amazon Ember Light" panose="020B0403020204020204" pitchFamily="34" charset="0"/>
                <a:cs typeface="Amazon Ember Light" panose="020B0403020204020204" pitchFamily="34" charset="0"/>
              </a:rPr>
              <a:t>Negar (negação explícita)</a:t>
            </a:r>
          </a:p>
        </p:txBody>
      </p:sp>
      <p:sp>
        <p:nvSpPr>
          <p:cNvPr id="10" name="Rectangle 9">
            <a:extLst>
              <a:ext uri="{FF2B5EF4-FFF2-40B4-BE49-F238E27FC236}">
                <a16:creationId xmlns:a16="http://schemas.microsoft.com/office/drawing/2014/main" id="{08F03C2B-3D50-5742-8651-811300AAB42D}"/>
              </a:ext>
            </a:extLst>
          </p:cNvPr>
          <p:cNvSpPr/>
          <p:nvPr/>
        </p:nvSpPr>
        <p:spPr>
          <a:xfrm>
            <a:off x="4307942" y="4486326"/>
            <a:ext cx="2140772" cy="57015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rtl="0"/>
            <a:r>
              <a:rPr lang="pt-br" sz="1600">
                <a:latin typeface="Amazon Ember Light" panose="020B0403020204020204" pitchFamily="34" charset="0"/>
                <a:ea typeface="Amazon Ember Light" panose="020B0403020204020204" pitchFamily="34" charset="0"/>
                <a:cs typeface="Amazon Ember Light" panose="020B0403020204020204" pitchFamily="34" charset="0"/>
              </a:rPr>
              <a:t>Permitir</a:t>
            </a:r>
          </a:p>
        </p:txBody>
      </p:sp>
      <p:cxnSp>
        <p:nvCxnSpPr>
          <p:cNvPr id="12" name="Straight Arrow Connector 11">
            <a:extLst>
              <a:ext uri="{FF2B5EF4-FFF2-40B4-BE49-F238E27FC236}">
                <a16:creationId xmlns:a16="http://schemas.microsoft.com/office/drawing/2014/main" id="{3CC4ED32-C4C0-A84E-BA31-CF5990772354}"/>
              </a:ext>
            </a:extLst>
          </p:cNvPr>
          <p:cNvCxnSpPr>
            <a:stCxn id="5" idx="2"/>
            <a:endCxn id="6" idx="0"/>
          </p:cNvCxnSpPr>
          <p:nvPr/>
        </p:nvCxnSpPr>
        <p:spPr>
          <a:xfrm>
            <a:off x="2641003" y="2125726"/>
            <a:ext cx="0" cy="426885"/>
          </a:xfrm>
          <a:prstGeom prst="straightConnector1">
            <a:avLst/>
          </a:prstGeom>
          <a:ln w="28575">
            <a:headEnd w="med" len="sm"/>
            <a:tailEnd type="arrow" w="med" len="sm"/>
          </a:ln>
        </p:spPr>
        <p:style>
          <a:lnRef idx="1">
            <a:schemeClr val="accent3"/>
          </a:lnRef>
          <a:fillRef idx="0">
            <a:schemeClr val="accent3"/>
          </a:fillRef>
          <a:effectRef idx="0">
            <a:schemeClr val="accent3"/>
          </a:effectRef>
          <a:fontRef idx="minor">
            <a:schemeClr val="tx1"/>
          </a:fontRef>
        </p:style>
      </p:cxnSp>
      <p:cxnSp>
        <p:nvCxnSpPr>
          <p:cNvPr id="16" name="Straight Arrow Connector 15">
            <a:extLst>
              <a:ext uri="{FF2B5EF4-FFF2-40B4-BE49-F238E27FC236}">
                <a16:creationId xmlns:a16="http://schemas.microsoft.com/office/drawing/2014/main" id="{A85B641D-8169-CF42-BC40-E56C8705ACD9}"/>
              </a:ext>
            </a:extLst>
          </p:cNvPr>
          <p:cNvCxnSpPr>
            <a:stCxn id="7" idx="2"/>
            <a:endCxn id="8" idx="0"/>
          </p:cNvCxnSpPr>
          <p:nvPr/>
        </p:nvCxnSpPr>
        <p:spPr>
          <a:xfrm>
            <a:off x="2641003" y="5316333"/>
            <a:ext cx="0" cy="60084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18" name="Straight Arrow Connector 17">
            <a:extLst>
              <a:ext uri="{FF2B5EF4-FFF2-40B4-BE49-F238E27FC236}">
                <a16:creationId xmlns:a16="http://schemas.microsoft.com/office/drawing/2014/main" id="{23D40B74-5906-D04F-8ADE-339C83168CC8}"/>
              </a:ext>
            </a:extLst>
          </p:cNvPr>
          <p:cNvCxnSpPr>
            <a:stCxn id="6" idx="3"/>
            <a:endCxn id="9" idx="1"/>
          </p:cNvCxnSpPr>
          <p:nvPr/>
        </p:nvCxnSpPr>
        <p:spPr>
          <a:xfrm flipV="1">
            <a:off x="3318735" y="3097529"/>
            <a:ext cx="989207" cy="4714"/>
          </a:xfrm>
          <a:prstGeom prst="straightConnector1">
            <a:avLst/>
          </a:prstGeom>
          <a:ln w="28575">
            <a:headEnd w="med" len="sm"/>
            <a:tailEnd type="arrow"/>
          </a:ln>
        </p:spPr>
        <p:style>
          <a:lnRef idx="1">
            <a:schemeClr val="accent3"/>
          </a:lnRef>
          <a:fillRef idx="0">
            <a:schemeClr val="accent3"/>
          </a:fillRef>
          <a:effectRef idx="0">
            <a:schemeClr val="accent3"/>
          </a:effectRef>
          <a:fontRef idx="minor">
            <a:schemeClr val="tx1"/>
          </a:fontRef>
        </p:style>
      </p:cxnSp>
      <p:sp>
        <p:nvSpPr>
          <p:cNvPr id="31" name="Rectangle 30">
            <a:extLst>
              <a:ext uri="{FF2B5EF4-FFF2-40B4-BE49-F238E27FC236}">
                <a16:creationId xmlns:a16="http://schemas.microsoft.com/office/drawing/2014/main" id="{439E8930-22A3-9942-8450-5B9B7097C757}"/>
              </a:ext>
            </a:extLst>
          </p:cNvPr>
          <p:cNvSpPr/>
          <p:nvPr/>
        </p:nvSpPr>
        <p:spPr>
          <a:xfrm>
            <a:off x="2997285" y="5553170"/>
            <a:ext cx="714104" cy="109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2" name="TextBox 31">
            <a:extLst>
              <a:ext uri="{FF2B5EF4-FFF2-40B4-BE49-F238E27FC236}">
                <a16:creationId xmlns:a16="http://schemas.microsoft.com/office/drawing/2014/main" id="{CBF8CAD8-60D0-024D-943E-4E0EA2511205}"/>
              </a:ext>
            </a:extLst>
          </p:cNvPr>
          <p:cNvSpPr txBox="1"/>
          <p:nvPr/>
        </p:nvSpPr>
        <p:spPr>
          <a:xfrm>
            <a:off x="2330340" y="5425697"/>
            <a:ext cx="621326" cy="338555"/>
          </a:xfrm>
          <a:prstGeom prst="rect">
            <a:avLst/>
          </a:prstGeom>
          <a:solidFill>
            <a:schemeClr val="bg1"/>
          </a:solidFill>
        </p:spPr>
        <p:txBody>
          <a:bodyPr wrap="square" rtlCol="0">
            <a:spAutoFit/>
          </a:bodyPr>
          <a:lstStyle/>
          <a:p>
            <a:pPr algn="ctr" rtl="0"/>
            <a:r>
              <a:rPr lang="pt-br" sz="1600">
                <a:latin typeface="Amazon Ember Light" panose="020B0403020204020204" pitchFamily="34" charset="0"/>
                <a:ea typeface="Amazon Ember Light" panose="020B0403020204020204" pitchFamily="34" charset="0"/>
                <a:cs typeface="Amazon Ember Light" panose="020B0403020204020204" pitchFamily="34" charset="0"/>
              </a:rPr>
              <a:t>Não</a:t>
            </a:r>
          </a:p>
        </p:txBody>
      </p:sp>
      <p:sp>
        <p:nvSpPr>
          <p:cNvPr id="15" name="Footer Placeholder 14"/>
          <p:cNvSpPr>
            <a:spLocks noGrp="1"/>
          </p:cNvSpPr>
          <p:nvPr>
            <p:ph type="ftr" sz="quarter" idx="3"/>
          </p:nvPr>
        </p:nvSpPr>
        <p:spPr>
          <a:xfrm>
            <a:off x="419100" y="6356350"/>
            <a:ext cx="5157452" cy="365125"/>
          </a:xfrm>
        </p:spPr>
        <p:txBody>
          <a:bodyPr rtlCol="0"/>
          <a:lstStyle/>
          <a:p>
            <a:pPr rtl="0"/>
            <a:r>
              <a:rPr lang="pt-br" dirty="0"/>
              <a:t>© 2020 </a:t>
            </a:r>
            <a:r>
              <a:rPr lang="pt-br" dirty="0" err="1"/>
              <a:t>Amazon</a:t>
            </a:r>
            <a:r>
              <a:rPr lang="pt-br" dirty="0"/>
              <a:t> Web Services, Inc. ou suas afiliadas. Todos os direitos reservados.</a:t>
            </a:r>
          </a:p>
        </p:txBody>
      </p:sp>
      <p:sp>
        <p:nvSpPr>
          <p:cNvPr id="19" name="Slide Number Placeholder 18"/>
          <p:cNvSpPr>
            <a:spLocks noGrp="1"/>
          </p:cNvSpPr>
          <p:nvPr>
            <p:ph type="sldNum" sz="quarter" idx="12"/>
          </p:nvPr>
        </p:nvSpPr>
        <p:spPr/>
        <p:txBody>
          <a:bodyPr rtlCol="0"/>
          <a:lstStyle/>
          <a:p>
            <a:pPr rtl="0"/>
            <a:fld id="{B6A95138-A96E-2F42-A959-2EFD44FE4AB7}" type="slidenum">
              <a:rPr lang="en-US" smtClean="0"/>
              <a:t>19</a:t>
            </a:fld>
            <a:endParaRPr lang="en-US" dirty="0"/>
          </a:p>
        </p:txBody>
      </p:sp>
      <p:grpSp>
        <p:nvGrpSpPr>
          <p:cNvPr id="23" name="Group 22">
            <a:extLst>
              <a:ext uri="{FF2B5EF4-FFF2-40B4-BE49-F238E27FC236}">
                <a16:creationId xmlns:a16="http://schemas.microsoft.com/office/drawing/2014/main" id="{0D86BB7D-3F22-DC42-A748-8E69FA1D7CA7}"/>
              </a:ext>
            </a:extLst>
          </p:cNvPr>
          <p:cNvGrpSpPr/>
          <p:nvPr/>
        </p:nvGrpSpPr>
        <p:grpSpPr>
          <a:xfrm>
            <a:off x="3376805" y="2949012"/>
            <a:ext cx="841290" cy="338554"/>
            <a:chOff x="7210313" y="3429809"/>
            <a:chExt cx="410584" cy="338554"/>
          </a:xfrm>
        </p:grpSpPr>
        <p:sp>
          <p:nvSpPr>
            <p:cNvPr id="22" name="Rectangle 21">
              <a:extLst>
                <a:ext uri="{FF2B5EF4-FFF2-40B4-BE49-F238E27FC236}">
                  <a16:creationId xmlns:a16="http://schemas.microsoft.com/office/drawing/2014/main" id="{1A6E015C-0070-A644-8C07-834EACAA2343}"/>
                </a:ext>
              </a:extLst>
            </p:cNvPr>
            <p:cNvSpPr/>
            <p:nvPr/>
          </p:nvSpPr>
          <p:spPr>
            <a:xfrm>
              <a:off x="7318786" y="3488193"/>
              <a:ext cx="193638" cy="1448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600" dirty="0">
                <a:solidFill>
                  <a:schemeClr val="tx1"/>
                </a:solidFill>
              </a:endParaRPr>
            </a:p>
          </p:txBody>
        </p:sp>
        <p:sp>
          <p:nvSpPr>
            <p:cNvPr id="21" name="TextBox 20">
              <a:extLst>
                <a:ext uri="{FF2B5EF4-FFF2-40B4-BE49-F238E27FC236}">
                  <a16:creationId xmlns:a16="http://schemas.microsoft.com/office/drawing/2014/main" id="{548DD3C8-62AD-9549-8605-F4EE39A28C96}"/>
                </a:ext>
              </a:extLst>
            </p:cNvPr>
            <p:cNvSpPr txBox="1"/>
            <p:nvPr/>
          </p:nvSpPr>
          <p:spPr>
            <a:xfrm>
              <a:off x="7210313" y="3429809"/>
              <a:ext cx="410584" cy="338554"/>
            </a:xfrm>
            <a:prstGeom prst="rect">
              <a:avLst/>
            </a:prstGeom>
            <a:noFill/>
          </p:spPr>
          <p:txBody>
            <a:bodyPr wrap="square" rtlCol="0">
              <a:spAutoFit/>
            </a:bodyPr>
            <a:lstStyle/>
            <a:p>
              <a:pPr algn="ctr" rtl="0"/>
              <a:r>
                <a:rPr lang="pt-br" sz="1600">
                  <a:latin typeface="Amazon Ember Light" panose="020B0403020204020204" pitchFamily="34" charset="0"/>
                  <a:ea typeface="Amazon Ember Light" panose="020B0403020204020204" pitchFamily="34" charset="0"/>
                  <a:cs typeface="Amazon Ember Light" panose="020B0403020204020204" pitchFamily="34" charset="0"/>
                </a:rPr>
                <a:t>Sim</a:t>
              </a:r>
            </a:p>
          </p:txBody>
        </p:sp>
      </p:grpSp>
      <p:sp>
        <p:nvSpPr>
          <p:cNvPr id="5" name="Rectangle 4">
            <a:extLst>
              <a:ext uri="{FF2B5EF4-FFF2-40B4-BE49-F238E27FC236}">
                <a16:creationId xmlns:a16="http://schemas.microsoft.com/office/drawing/2014/main" id="{AC0B2E37-EE07-FE45-996D-E2521369A6F4}"/>
              </a:ext>
            </a:extLst>
          </p:cNvPr>
          <p:cNvSpPr/>
          <p:nvPr/>
        </p:nvSpPr>
        <p:spPr>
          <a:xfrm>
            <a:off x="1570617" y="1555571"/>
            <a:ext cx="2140772" cy="57015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rtl="0"/>
            <a:r>
              <a:rPr lang="pt-br" sz="1600">
                <a:latin typeface="Amazon Ember Light" panose="020B0403020204020204" pitchFamily="34" charset="0"/>
                <a:ea typeface="Amazon Ember Light" panose="020B0403020204020204" pitchFamily="34" charset="0"/>
                <a:cs typeface="Amazon Ember Light" panose="020B0403020204020204" pitchFamily="34" charset="0"/>
              </a:rPr>
              <a:t>Avalie todas as políticas aplicáveis</a:t>
            </a:r>
          </a:p>
        </p:txBody>
      </p:sp>
      <p:sp>
        <p:nvSpPr>
          <p:cNvPr id="6" name="Diamond 5">
            <a:extLst>
              <a:ext uri="{FF2B5EF4-FFF2-40B4-BE49-F238E27FC236}">
                <a16:creationId xmlns:a16="http://schemas.microsoft.com/office/drawing/2014/main" id="{F149E144-6E57-2B43-A15E-C74906A39742}"/>
              </a:ext>
            </a:extLst>
          </p:cNvPr>
          <p:cNvSpPr/>
          <p:nvPr/>
        </p:nvSpPr>
        <p:spPr>
          <a:xfrm>
            <a:off x="1963271" y="2552611"/>
            <a:ext cx="1355464" cy="1099263"/>
          </a:xfrm>
          <a:prstGeom prst="diamond">
            <a:avLst/>
          </a:prstGeom>
          <a:ln w="28575"/>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rtl="0"/>
            <a:r>
              <a:rPr lang="pt-br" sz="1300" dirty="0">
                <a:solidFill>
                  <a:schemeClr val="dk1"/>
                </a:solidFill>
                <a:latin typeface="Amazon Ember Light" panose="020B0403020204020204" pitchFamily="34" charset="0"/>
                <a:ea typeface="Amazon Ember Light" panose="020B0403020204020204" pitchFamily="34" charset="0"/>
                <a:cs typeface="Amazon Ember Light" panose="020B0403020204020204" pitchFamily="34" charset="0"/>
              </a:rPr>
              <a:t>Negação explícita?</a:t>
            </a:r>
          </a:p>
        </p:txBody>
      </p:sp>
      <p:sp>
        <p:nvSpPr>
          <p:cNvPr id="7" name="Diamond 6">
            <a:extLst>
              <a:ext uri="{FF2B5EF4-FFF2-40B4-BE49-F238E27FC236}">
                <a16:creationId xmlns:a16="http://schemas.microsoft.com/office/drawing/2014/main" id="{5BA0955C-BBC3-C049-8862-CE634AFF1B15}"/>
              </a:ext>
            </a:extLst>
          </p:cNvPr>
          <p:cNvSpPr/>
          <p:nvPr/>
        </p:nvSpPr>
        <p:spPr>
          <a:xfrm>
            <a:off x="1963271" y="4217070"/>
            <a:ext cx="1355464" cy="1099263"/>
          </a:xfrm>
          <a:prstGeom prst="diamond">
            <a:avLst/>
          </a:prstGeom>
          <a:ln w="28575"/>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rtl="0"/>
            <a:r>
              <a:rPr lang="pt-br" sz="1300" dirty="0">
                <a:solidFill>
                  <a:schemeClr val="dk1"/>
                </a:solidFill>
                <a:latin typeface="Amazon Ember Light" panose="020B0403020204020204" pitchFamily="34" charset="0"/>
                <a:ea typeface="Amazon Ember Light" panose="020B0403020204020204" pitchFamily="34" charset="0"/>
                <a:cs typeface="Amazon Ember Light" panose="020B0403020204020204" pitchFamily="34" charset="0"/>
              </a:rPr>
              <a:t>Permitir?</a:t>
            </a:r>
          </a:p>
        </p:txBody>
      </p:sp>
      <p:sp>
        <p:nvSpPr>
          <p:cNvPr id="8" name="Rectangle 7">
            <a:extLst>
              <a:ext uri="{FF2B5EF4-FFF2-40B4-BE49-F238E27FC236}">
                <a16:creationId xmlns:a16="http://schemas.microsoft.com/office/drawing/2014/main" id="{0A25EB40-C644-E94C-82C4-DE16837F47E8}"/>
              </a:ext>
            </a:extLst>
          </p:cNvPr>
          <p:cNvSpPr/>
          <p:nvPr/>
        </p:nvSpPr>
        <p:spPr>
          <a:xfrm>
            <a:off x="1570617" y="5917173"/>
            <a:ext cx="2140772" cy="396188"/>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rtl="0"/>
            <a:r>
              <a:rPr lang="pt-br" sz="1600">
                <a:latin typeface="Amazon Ember Light" panose="020B0403020204020204" pitchFamily="34" charset="0"/>
                <a:ea typeface="Amazon Ember Light" panose="020B0403020204020204" pitchFamily="34" charset="0"/>
                <a:cs typeface="Amazon Ember Light" panose="020B0403020204020204" pitchFamily="34" charset="0"/>
              </a:rPr>
              <a:t>Negar</a:t>
            </a:r>
          </a:p>
        </p:txBody>
      </p:sp>
    </p:spTree>
    <p:custDataLst>
      <p:tags r:id="rId1"/>
    </p:custDataLst>
    <p:extLst>
      <p:ext uri="{BB962C8B-B14F-4D97-AF65-F5344CB8AC3E}">
        <p14:creationId xmlns:p14="http://schemas.microsoft.com/office/powerpoint/2010/main" val="1375932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xEl>
                                              <p:pRg st="0" end="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xEl>
                                              <p:pRg st="1" end="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uiExpand="1" build="p"/>
      <p:bldP spid="9" grpId="0" animBg="1"/>
      <p:bldP spid="10" grpId="0" animBg="1"/>
      <p:bldP spid="32" grpId="0" animBg="1"/>
      <p:bldP spid="6"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sz="3500" dirty="0"/>
              <a:t>Visão geral do módulo</a:t>
            </a:r>
          </a:p>
        </p:txBody>
      </p:sp>
      <p:sp>
        <p:nvSpPr>
          <p:cNvPr id="3" name="Content Placeholder 2"/>
          <p:cNvSpPr>
            <a:spLocks noGrp="1"/>
          </p:cNvSpPr>
          <p:nvPr>
            <p:ph idx="1"/>
          </p:nvPr>
        </p:nvSpPr>
        <p:spPr/>
        <p:txBody>
          <a:bodyPr rtlCol="0"/>
          <a:lstStyle/>
          <a:p>
            <a:pPr rtl="0"/>
            <a:r>
              <a:rPr lang="pt-br" sz="2700" dirty="0"/>
              <a:t>Modelo de responsabilidade compartilhada</a:t>
            </a:r>
          </a:p>
          <a:p>
            <a:pPr rtl="0"/>
            <a:r>
              <a:rPr lang="pt-br" sz="2700" dirty="0" err="1"/>
              <a:t>Introduction</a:t>
            </a:r>
            <a:r>
              <a:rPr lang="pt-br" sz="2700" dirty="0"/>
              <a:t> </a:t>
            </a:r>
            <a:r>
              <a:rPr lang="pt-br" sz="2700" dirty="0" err="1"/>
              <a:t>to</a:t>
            </a:r>
            <a:r>
              <a:rPr lang="pt-br" sz="2700" dirty="0"/>
              <a:t> AWS </a:t>
            </a:r>
            <a:r>
              <a:rPr lang="pt-br" sz="2700" dirty="0" err="1"/>
              <a:t>Identity</a:t>
            </a:r>
            <a:r>
              <a:rPr lang="pt-br" sz="2700" dirty="0"/>
              <a:t> </a:t>
            </a:r>
            <a:r>
              <a:rPr lang="pt-br" sz="2700" dirty="0" err="1"/>
              <a:t>and</a:t>
            </a:r>
            <a:r>
              <a:rPr lang="pt-br" sz="2700" dirty="0"/>
              <a:t> Access Management (IAM) </a:t>
            </a:r>
            <a:br>
              <a:rPr lang="pt-br" sz="2700" dirty="0"/>
            </a:br>
            <a:r>
              <a:rPr lang="pt-br" sz="2700" dirty="0"/>
              <a:t>(Introdução ao IAM)</a:t>
            </a:r>
          </a:p>
          <a:p>
            <a:pPr rtl="0"/>
            <a:r>
              <a:rPr lang="pt-br" sz="2700" dirty="0"/>
              <a:t>Autenticação e autorização do usuário</a:t>
            </a:r>
          </a:p>
          <a:p>
            <a:pPr rtl="0"/>
            <a:r>
              <a:rPr lang="pt-br" sz="2700" dirty="0"/>
              <a:t>Resumo</a:t>
            </a:r>
          </a:p>
          <a:p>
            <a:pPr rtl="0"/>
            <a:endParaRPr lang="en-US" sz="2700" dirty="0"/>
          </a:p>
          <a:p>
            <a:pPr marL="0" indent="0" rtl="0">
              <a:buNone/>
            </a:pPr>
            <a:r>
              <a:rPr lang="pt-br" sz="2700" dirty="0"/>
              <a:t>Laboratório</a:t>
            </a:r>
          </a:p>
          <a:p>
            <a:pPr rtl="0"/>
            <a:r>
              <a:rPr lang="pt-br" sz="2700" dirty="0" err="1"/>
              <a:t>Ready</a:t>
            </a:r>
            <a:r>
              <a:rPr lang="pt-br" sz="2700" dirty="0"/>
              <a:t>, Set, Go! (Preparar, Configurar, Vai!)</a:t>
            </a:r>
          </a:p>
          <a:p>
            <a:pPr rtl="0"/>
            <a:endParaRPr lang="en-US" dirty="0"/>
          </a:p>
          <a:p>
            <a:pPr rtl="0"/>
            <a:endParaRPr lang="en-US" dirty="0"/>
          </a:p>
          <a:p>
            <a:pPr rtl="0"/>
            <a:endParaRPr lang="en-US" dirty="0"/>
          </a:p>
        </p:txBody>
      </p:sp>
      <p:sp>
        <p:nvSpPr>
          <p:cNvPr id="13" name="Rounded Rectangle 12"/>
          <p:cNvSpPr/>
          <p:nvPr/>
        </p:nvSpPr>
        <p:spPr>
          <a:xfrm>
            <a:off x="10597010" y="5659655"/>
            <a:ext cx="1233663" cy="487417"/>
          </a:xfrm>
          <a:prstGeom prst="roundRect">
            <a:avLst/>
          </a:prstGeom>
          <a:ln>
            <a:noFill/>
          </a:ln>
        </p:spPr>
        <p:style>
          <a:lnRef idx="1">
            <a:schemeClr val="dk1"/>
          </a:lnRef>
          <a:fillRef idx="3">
            <a:schemeClr val="dk1"/>
          </a:fillRef>
          <a:effectRef idx="2">
            <a:schemeClr val="dk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r>
              <a:rPr lang="pt-br" sz="1300" dirty="0">
                <a:latin typeface="Amazon Ember" panose="02000000000000000000" pitchFamily="2" charset="0"/>
                <a:ea typeface="Amazon Ember" panose="02000000000000000000" pitchFamily="2" charset="0"/>
              </a:rPr>
              <a:t>Laboratório</a:t>
            </a:r>
          </a:p>
        </p:txBody>
      </p:sp>
      <p:sp>
        <p:nvSpPr>
          <p:cNvPr id="7" name="Footer Placeholder 6"/>
          <p:cNvSpPr>
            <a:spLocks noGrp="1"/>
          </p:cNvSpPr>
          <p:nvPr>
            <p:ph type="ftr" sz="quarter" idx="3"/>
          </p:nvPr>
        </p:nvSpPr>
        <p:spPr>
          <a:xfrm>
            <a:off x="419100" y="6356350"/>
            <a:ext cx="4809723" cy="365125"/>
          </a:xfrm>
        </p:spPr>
        <p:txBody>
          <a:bodyPr rtlCol="0"/>
          <a:lstStyle/>
          <a:p>
            <a:pPr rtl="0"/>
            <a:r>
              <a:rPr lang="pt-br" dirty="0"/>
              <a:t>© 2020 </a:t>
            </a:r>
            <a:r>
              <a:rPr lang="pt-br" dirty="0" err="1"/>
              <a:t>Amazon</a:t>
            </a:r>
            <a:r>
              <a:rPr lang="pt-br" dirty="0"/>
              <a:t> Web Services, Inc. ou suas afiliadas. Todos os direitos reservados.</a:t>
            </a:r>
          </a:p>
        </p:txBody>
      </p:sp>
      <p:sp>
        <p:nvSpPr>
          <p:cNvPr id="9" name="Slide Number Placeholder 8"/>
          <p:cNvSpPr>
            <a:spLocks noGrp="1"/>
          </p:cNvSpPr>
          <p:nvPr>
            <p:ph type="sldNum" sz="quarter" idx="12"/>
          </p:nvPr>
        </p:nvSpPr>
        <p:spPr/>
        <p:txBody>
          <a:bodyPr rtlCol="0"/>
          <a:lstStyle/>
          <a:p>
            <a:pPr rtl="0"/>
            <a:fld id="{9FC43BFD-8FF7-A343-A8A6-E2338FCE8046}" type="slidenum">
              <a:rPr lang="en-US" smtClean="0"/>
              <a:t>2</a:t>
            </a:fld>
            <a:endParaRPr lang="en-US" dirty="0"/>
          </a:p>
        </p:txBody>
      </p:sp>
    </p:spTree>
    <p:custDataLst>
      <p:tags r:id="rId1"/>
    </p:custDataLst>
    <p:extLst>
      <p:ext uri="{BB962C8B-B14F-4D97-AF65-F5344CB8AC3E}">
        <p14:creationId xmlns:p14="http://schemas.microsoft.com/office/powerpoint/2010/main" val="60422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454123" y="1394215"/>
            <a:ext cx="11555907" cy="4918729"/>
          </a:xfrm>
          <a:prstGeom prst="rect">
            <a:avLst/>
          </a:prstGeom>
          <a:noFill/>
          <a:ln>
            <a:noFill/>
          </a:ln>
        </p:spPr>
        <p:txBody>
          <a:bodyPr rtlCol="0">
            <a:noAutofit/>
          </a:bodyPr>
          <a:lstStyle>
            <a:lvl1pPr marL="342900" indent="-342900" algn="l" defTabSz="457200" rtl="0" eaLnBrk="1" latinLnBrk="0" hangingPunct="1">
              <a:spcBef>
                <a:spcPct val="20000"/>
              </a:spcBef>
              <a:buFontTx/>
              <a:buBlip>
                <a:blip r:embed="rId4"/>
              </a:buBlip>
              <a:defRPr sz="2400" b="0" i="0" kern="1200">
                <a:solidFill>
                  <a:schemeClr val="tx1"/>
                </a:solidFill>
                <a:latin typeface="Arial"/>
                <a:ea typeface="+mn-ea"/>
                <a:cs typeface="Arial"/>
              </a:defRPr>
            </a:lvl1pPr>
            <a:lvl2pPr marL="742950" indent="-285750" algn="l" defTabSz="457200" rtl="0" eaLnBrk="1" latinLnBrk="0" hangingPunct="1">
              <a:spcBef>
                <a:spcPct val="20000"/>
              </a:spcBef>
              <a:buClr>
                <a:schemeClr val="accent1"/>
              </a:buClr>
              <a:buFont typeface="Wingdings" panose="05000000000000000000" pitchFamily="2" charset="2"/>
              <a:buChar char="Ø"/>
              <a:defRPr sz="2000" b="0" i="0" kern="1200">
                <a:solidFill>
                  <a:schemeClr val="tx1"/>
                </a:solidFill>
                <a:latin typeface="Arial"/>
                <a:ea typeface="+mn-ea"/>
                <a:cs typeface="Arial"/>
              </a:defRPr>
            </a:lvl2pPr>
            <a:lvl3pPr marL="1143000" indent="-228600" algn="l" defTabSz="457200" rtl="0" eaLnBrk="1" latinLnBrk="0" hangingPunct="1">
              <a:spcBef>
                <a:spcPct val="20000"/>
              </a:spcBef>
              <a:buClr>
                <a:schemeClr val="accent1"/>
              </a:buClr>
              <a:buFont typeface="Arial"/>
              <a:buChar char="•"/>
              <a:defRPr sz="1800" b="0" i="0" kern="1200">
                <a:solidFill>
                  <a:schemeClr val="tx1"/>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595A5D"/>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rtl="0">
              <a:buNone/>
            </a:pPr>
            <a:r>
              <a:rPr lang="pt-br" sz="1600" dirty="0">
                <a:latin typeface="Lucida Console" panose="020B0609040504020204" pitchFamily="49" charset="0"/>
                <a:cs typeface="Courier New" panose="02070309020205020404" pitchFamily="49" charset="0"/>
              </a:rPr>
              <a:t>{</a:t>
            </a:r>
          </a:p>
          <a:p>
            <a:pPr marL="0" indent="0" rtl="0">
              <a:buNone/>
            </a:pPr>
            <a:r>
              <a:rPr lang="pt-br" sz="1600" dirty="0">
                <a:latin typeface="Lucida Console" panose="020B0609040504020204" pitchFamily="49" charset="0"/>
                <a:cs typeface="Courier New" panose="02070309020205020404" pitchFamily="49" charset="0"/>
              </a:rPr>
              <a:t>  "</a:t>
            </a:r>
            <a:r>
              <a:rPr lang="pt-br" sz="1600" dirty="0" err="1">
                <a:latin typeface="Lucida Console" panose="020B0609040504020204" pitchFamily="49" charset="0"/>
                <a:cs typeface="Courier New" panose="02070309020205020404" pitchFamily="49" charset="0"/>
              </a:rPr>
              <a:t>Version</a:t>
            </a:r>
            <a:r>
              <a:rPr lang="pt-br" sz="1600" dirty="0">
                <a:latin typeface="Lucida Console" panose="020B0609040504020204" pitchFamily="49" charset="0"/>
                <a:cs typeface="Courier New" panose="02070309020205020404" pitchFamily="49" charset="0"/>
              </a:rPr>
              <a:t>": "2012-10-17",</a:t>
            </a:r>
          </a:p>
          <a:p>
            <a:pPr marL="0" indent="0" rtl="0">
              <a:buNone/>
            </a:pPr>
            <a:r>
              <a:rPr lang="pt-br" sz="1600" dirty="0">
                <a:latin typeface="Lucida Console" panose="020B0609040504020204" pitchFamily="49" charset="0"/>
                <a:cs typeface="Courier New" panose="02070309020205020404" pitchFamily="49" charset="0"/>
              </a:rPr>
              <a:t>  "</a:t>
            </a:r>
            <a:r>
              <a:rPr lang="pt-br" sz="1600" dirty="0" err="1">
                <a:latin typeface="Lucida Console" panose="020B0609040504020204" pitchFamily="49" charset="0"/>
                <a:cs typeface="Courier New" panose="02070309020205020404" pitchFamily="49" charset="0"/>
              </a:rPr>
              <a:t>Statement</a:t>
            </a:r>
            <a:r>
              <a:rPr lang="pt-br" sz="1600" dirty="0">
                <a:latin typeface="Lucida Console" panose="020B0609040504020204" pitchFamily="49" charset="0"/>
                <a:cs typeface="Courier New" panose="02070309020205020404" pitchFamily="49" charset="0"/>
              </a:rPr>
              <a:t>":[{</a:t>
            </a:r>
          </a:p>
          <a:p>
            <a:pPr marL="0" indent="0" rtl="0">
              <a:buNone/>
            </a:pPr>
            <a:r>
              <a:rPr lang="pt-br" sz="1600" dirty="0">
                <a:latin typeface="Lucida Console" panose="020B0609040504020204" pitchFamily="49" charset="0"/>
                <a:cs typeface="Courier New" panose="02070309020205020404" pitchFamily="49" charset="0"/>
              </a:rPr>
              <a:t>    "</a:t>
            </a:r>
            <a:r>
              <a:rPr lang="pt-br" sz="1600" dirty="0" err="1">
                <a:latin typeface="Lucida Console" panose="020B0609040504020204" pitchFamily="49" charset="0"/>
                <a:cs typeface="Courier New" panose="02070309020205020404" pitchFamily="49" charset="0"/>
              </a:rPr>
              <a:t>Effect</a:t>
            </a:r>
            <a:r>
              <a:rPr lang="pt-br" sz="1600" dirty="0">
                <a:latin typeface="Lucida Console" panose="020B0609040504020204" pitchFamily="49" charset="0"/>
                <a:cs typeface="Courier New" panose="02070309020205020404" pitchFamily="49" charset="0"/>
              </a:rPr>
              <a:t>":"</a:t>
            </a:r>
            <a:r>
              <a:rPr lang="pt-br" sz="1600" dirty="0" err="1">
                <a:solidFill>
                  <a:srgbClr val="0000CC"/>
                </a:solidFill>
                <a:latin typeface="Lucida Console" panose="020B0609040504020204" pitchFamily="49" charset="0"/>
                <a:cs typeface="Courier New" panose="02070309020205020404" pitchFamily="49" charset="0"/>
              </a:rPr>
              <a:t>Allow</a:t>
            </a:r>
            <a:r>
              <a:rPr lang="pt-br" sz="1600" dirty="0">
                <a:latin typeface="Lucida Console" panose="020B0609040504020204" pitchFamily="49" charset="0"/>
                <a:cs typeface="Courier New" panose="02070309020205020404" pitchFamily="49" charset="0"/>
              </a:rPr>
              <a:t>",</a:t>
            </a:r>
          </a:p>
          <a:p>
            <a:pPr marL="0" indent="0" rtl="0">
              <a:buNone/>
            </a:pPr>
            <a:r>
              <a:rPr lang="pt-br" sz="1600" dirty="0">
                <a:latin typeface="Lucida Console" panose="020B0609040504020204" pitchFamily="49" charset="0"/>
                <a:cs typeface="Courier New" panose="02070309020205020404" pitchFamily="49" charset="0"/>
              </a:rPr>
              <a:t>    "</a:t>
            </a:r>
            <a:r>
              <a:rPr lang="pt-br" sz="1600" dirty="0" err="1">
                <a:latin typeface="Lucida Console" panose="020B0609040504020204" pitchFamily="49" charset="0"/>
                <a:cs typeface="Courier New" panose="02070309020205020404" pitchFamily="49" charset="0"/>
              </a:rPr>
              <a:t>Action</a:t>
            </a:r>
            <a:r>
              <a:rPr lang="pt-br" sz="1600" dirty="0">
                <a:latin typeface="Lucida Console" panose="020B0609040504020204" pitchFamily="49" charset="0"/>
                <a:cs typeface="Courier New" panose="02070309020205020404" pitchFamily="49" charset="0"/>
              </a:rPr>
              <a:t>":["</a:t>
            </a:r>
            <a:r>
              <a:rPr lang="pt-br" sz="1600" dirty="0" err="1">
                <a:latin typeface="Lucida Console" panose="020B0609040504020204" pitchFamily="49" charset="0"/>
                <a:cs typeface="Courier New" panose="02070309020205020404" pitchFamily="49" charset="0"/>
              </a:rPr>
              <a:t>dynamodb</a:t>
            </a:r>
            <a:r>
              <a:rPr lang="pt-br" sz="1600" dirty="0">
                <a:latin typeface="Lucida Console" panose="020B0609040504020204" pitchFamily="49" charset="0"/>
                <a:cs typeface="Courier New" panose="02070309020205020404" pitchFamily="49" charset="0"/>
              </a:rPr>
              <a:t>:*","s3:*"],</a:t>
            </a:r>
          </a:p>
          <a:p>
            <a:pPr marL="0" indent="0" rtl="0">
              <a:buNone/>
            </a:pPr>
            <a:r>
              <a:rPr lang="pt-br" sz="1600" dirty="0">
                <a:latin typeface="Lucida Console" panose="020B0609040504020204" pitchFamily="49" charset="0"/>
                <a:cs typeface="Courier New" panose="02070309020205020404" pitchFamily="49" charset="0"/>
              </a:rPr>
              <a:t>    "</a:t>
            </a:r>
            <a:r>
              <a:rPr lang="pt-br" sz="1600" dirty="0" err="1">
                <a:latin typeface="Lucida Console" panose="020B0609040504020204" pitchFamily="49" charset="0"/>
                <a:cs typeface="Courier New" panose="02070309020205020404" pitchFamily="49" charset="0"/>
              </a:rPr>
              <a:t>Resource</a:t>
            </a:r>
            <a:r>
              <a:rPr lang="pt-br" sz="1600" dirty="0">
                <a:latin typeface="Lucida Console" panose="020B0609040504020204" pitchFamily="49" charset="0"/>
                <a:cs typeface="Courier New" panose="02070309020205020404" pitchFamily="49" charset="0"/>
              </a:rPr>
              <a:t>":["</a:t>
            </a:r>
            <a:r>
              <a:rPr lang="pt-br" sz="1600" dirty="0" err="1">
                <a:latin typeface="Lucida Console" panose="020B0609040504020204" pitchFamily="49" charset="0"/>
                <a:cs typeface="Courier New" panose="02070309020205020404" pitchFamily="49" charset="0"/>
              </a:rPr>
              <a:t>arn:aws:dynamodb:region:account-number-without-hyphens:table</a:t>
            </a:r>
            <a:r>
              <a:rPr lang="pt-br" sz="1600" dirty="0">
                <a:solidFill>
                  <a:srgbClr val="0000CC"/>
                </a:solidFill>
                <a:latin typeface="Lucida Console" panose="020B0609040504020204" pitchFamily="49" charset="0"/>
                <a:cs typeface="Courier New" panose="02070309020205020404" pitchFamily="49" charset="0"/>
              </a:rPr>
              <a:t>/</a:t>
            </a:r>
            <a:r>
              <a:rPr lang="pt-br" sz="1600" dirty="0" err="1">
                <a:solidFill>
                  <a:srgbClr val="0000CC"/>
                </a:solidFill>
                <a:latin typeface="Lucida Console" panose="020B0609040504020204" pitchFamily="49" charset="0"/>
                <a:cs typeface="Courier New" panose="02070309020205020404" pitchFamily="49" charset="0"/>
              </a:rPr>
              <a:t>pollynotes</a:t>
            </a:r>
            <a:r>
              <a:rPr lang="pt-br" sz="1600" dirty="0">
                <a:latin typeface="Lucida Console" panose="020B0609040504020204" pitchFamily="49" charset="0"/>
                <a:cs typeface="Courier New" panose="02070309020205020404" pitchFamily="49" charset="0"/>
              </a:rPr>
              <a:t>",</a:t>
            </a:r>
          </a:p>
          <a:p>
            <a:pPr marL="0" indent="0" rtl="0">
              <a:buNone/>
            </a:pPr>
            <a:r>
              <a:rPr lang="pt-br" sz="1600" dirty="0">
                <a:latin typeface="Lucida Console" panose="020B0609040504020204" pitchFamily="49" charset="0"/>
                <a:cs typeface="Courier New" panose="02070309020205020404" pitchFamily="49" charset="0"/>
              </a:rPr>
              <a:t>      "arn:aws:s3:::</a:t>
            </a:r>
            <a:r>
              <a:rPr lang="pt-br" sz="1600" dirty="0" err="1">
                <a:solidFill>
                  <a:srgbClr val="0000CC"/>
                </a:solidFill>
                <a:latin typeface="Lucida Console" panose="020B0609040504020204" pitchFamily="49" charset="0"/>
                <a:cs typeface="Courier New" panose="02070309020205020404" pitchFamily="49" charset="0"/>
              </a:rPr>
              <a:t>polly</a:t>
            </a:r>
            <a:r>
              <a:rPr lang="pt-br" sz="1600" dirty="0">
                <a:solidFill>
                  <a:srgbClr val="0000CC"/>
                </a:solidFill>
                <a:latin typeface="Lucida Console" panose="020B0609040504020204" pitchFamily="49" charset="0"/>
                <a:cs typeface="Courier New" panose="02070309020205020404" pitchFamily="49" charset="0"/>
              </a:rPr>
              <a:t>-notes-web</a:t>
            </a:r>
            <a:r>
              <a:rPr lang="pt-br" sz="1600" dirty="0">
                <a:latin typeface="Lucida Console" panose="020B0609040504020204" pitchFamily="49" charset="0"/>
                <a:cs typeface="Courier New" panose="02070309020205020404" pitchFamily="49" charset="0"/>
              </a:rPr>
              <a:t>",</a:t>
            </a:r>
          </a:p>
          <a:p>
            <a:pPr marL="0" indent="0" rtl="0">
              <a:buNone/>
            </a:pPr>
            <a:r>
              <a:rPr lang="pt-br" sz="1600" dirty="0">
                <a:latin typeface="Lucida Console" panose="020B0609040504020204" pitchFamily="49" charset="0"/>
                <a:cs typeface="Courier New" panose="02070309020205020404" pitchFamily="49" charset="0"/>
              </a:rPr>
              <a:t>      "arn:aws:s3:::</a:t>
            </a:r>
            <a:r>
              <a:rPr lang="pt-br" sz="1600" dirty="0">
                <a:solidFill>
                  <a:srgbClr val="0000CC"/>
                </a:solidFill>
                <a:latin typeface="Lucida Console" panose="020B0609040504020204" pitchFamily="49" charset="0"/>
                <a:cs typeface="Courier New" panose="02070309020205020404" pitchFamily="49" charset="0"/>
              </a:rPr>
              <a:t>polly-notes-mp3</a:t>
            </a:r>
            <a:r>
              <a:rPr lang="pt-br" sz="1600" dirty="0">
                <a:latin typeface="Lucida Console" panose="020B0609040504020204" pitchFamily="49" charset="0"/>
                <a:cs typeface="Courier New" panose="02070309020205020404" pitchFamily="49" charset="0"/>
              </a:rPr>
              <a:t>/*"] </a:t>
            </a:r>
          </a:p>
          <a:p>
            <a:pPr marL="0" indent="0" rtl="0">
              <a:buNone/>
            </a:pPr>
            <a:r>
              <a:rPr lang="pt-br" sz="1600" dirty="0">
                <a:latin typeface="Lucida Console" panose="020B0609040504020204" pitchFamily="49" charset="0"/>
                <a:cs typeface="Courier New" panose="02070309020205020404" pitchFamily="49" charset="0"/>
              </a:rPr>
              <a:t>    },</a:t>
            </a:r>
          </a:p>
          <a:p>
            <a:pPr marL="0" indent="0" rtl="0">
              <a:buNone/>
            </a:pPr>
            <a:r>
              <a:rPr lang="pt-br" sz="1600" dirty="0">
                <a:latin typeface="Lucida Console" panose="020B0609040504020204" pitchFamily="49" charset="0"/>
                <a:cs typeface="Courier New" panose="02070309020205020404" pitchFamily="49" charset="0"/>
              </a:rPr>
              <a:t>    {</a:t>
            </a:r>
          </a:p>
          <a:p>
            <a:pPr marL="0" indent="0" rtl="0">
              <a:buNone/>
            </a:pPr>
            <a:r>
              <a:rPr lang="pt-br" sz="1600" dirty="0">
                <a:latin typeface="Lucida Console" panose="020B0609040504020204" pitchFamily="49" charset="0"/>
                <a:cs typeface="Courier New" panose="02070309020205020404" pitchFamily="49" charset="0"/>
              </a:rPr>
              <a:t>    "</a:t>
            </a:r>
            <a:r>
              <a:rPr lang="pt-br" sz="1600" dirty="0" err="1">
                <a:latin typeface="Lucida Console" panose="020B0609040504020204" pitchFamily="49" charset="0"/>
                <a:cs typeface="Courier New" panose="02070309020205020404" pitchFamily="49" charset="0"/>
              </a:rPr>
              <a:t>Effect</a:t>
            </a:r>
            <a:r>
              <a:rPr lang="pt-br" sz="1600" dirty="0">
                <a:latin typeface="Lucida Console" panose="020B0609040504020204" pitchFamily="49" charset="0"/>
                <a:cs typeface="Courier New" panose="02070309020205020404" pitchFamily="49" charset="0"/>
              </a:rPr>
              <a:t>":"</a:t>
            </a:r>
            <a:r>
              <a:rPr lang="pt-br" sz="1600" dirty="0" err="1">
                <a:solidFill>
                  <a:srgbClr val="FF0000"/>
                </a:solidFill>
                <a:latin typeface="Lucida Console" panose="020B0609040504020204" pitchFamily="49" charset="0"/>
                <a:cs typeface="Courier New" panose="02070309020205020404" pitchFamily="49" charset="0"/>
              </a:rPr>
              <a:t>Deny</a:t>
            </a:r>
            <a:r>
              <a:rPr lang="pt-br" sz="1600" dirty="0">
                <a:latin typeface="Lucida Console" panose="020B0609040504020204" pitchFamily="49" charset="0"/>
                <a:cs typeface="Courier New" panose="02070309020205020404" pitchFamily="49" charset="0"/>
              </a:rPr>
              <a:t>",</a:t>
            </a:r>
          </a:p>
          <a:p>
            <a:pPr marL="0" indent="0" rtl="0">
              <a:buNone/>
            </a:pPr>
            <a:r>
              <a:rPr lang="pt-br" sz="1600" dirty="0">
                <a:latin typeface="Lucida Console" panose="020B0609040504020204" pitchFamily="49" charset="0"/>
                <a:cs typeface="Courier New" panose="02070309020205020404" pitchFamily="49" charset="0"/>
              </a:rPr>
              <a:t>    "</a:t>
            </a:r>
            <a:r>
              <a:rPr lang="pt-br" sz="1600" dirty="0" err="1">
                <a:latin typeface="Lucida Console" panose="020B0609040504020204" pitchFamily="49" charset="0"/>
                <a:cs typeface="Courier New" panose="02070309020205020404" pitchFamily="49" charset="0"/>
              </a:rPr>
              <a:t>Action</a:t>
            </a:r>
            <a:r>
              <a:rPr lang="pt-br" sz="1600" dirty="0">
                <a:latin typeface="Lucida Console" panose="020B0609040504020204" pitchFamily="49" charset="0"/>
                <a:cs typeface="Courier New" panose="02070309020205020404" pitchFamily="49" charset="0"/>
              </a:rPr>
              <a:t>":["</a:t>
            </a:r>
            <a:r>
              <a:rPr lang="pt-br" sz="1600" dirty="0" err="1">
                <a:latin typeface="Lucida Console" panose="020B0609040504020204" pitchFamily="49" charset="0"/>
                <a:cs typeface="Courier New" panose="02070309020205020404" pitchFamily="49" charset="0"/>
              </a:rPr>
              <a:t>dynamodb</a:t>
            </a:r>
            <a:r>
              <a:rPr lang="pt-br" sz="1600" dirty="0">
                <a:latin typeface="Lucida Console" panose="020B0609040504020204" pitchFamily="49" charset="0"/>
                <a:cs typeface="Courier New" panose="02070309020205020404" pitchFamily="49" charset="0"/>
              </a:rPr>
              <a:t>:*","s3:*"],</a:t>
            </a:r>
          </a:p>
          <a:p>
            <a:pPr marL="0" indent="0" rtl="0">
              <a:buNone/>
            </a:pPr>
            <a:r>
              <a:rPr lang="pt-br" sz="1600" dirty="0">
                <a:latin typeface="Lucida Console" panose="020B0609040504020204" pitchFamily="49" charset="0"/>
                <a:cs typeface="Courier New" panose="02070309020205020404" pitchFamily="49" charset="0"/>
              </a:rPr>
              <a:t>    "</a:t>
            </a:r>
            <a:r>
              <a:rPr lang="pt-br" sz="1600" dirty="0" err="1">
                <a:solidFill>
                  <a:srgbClr val="FF0000"/>
                </a:solidFill>
                <a:latin typeface="Lucida Console" panose="020B0609040504020204" pitchFamily="49" charset="0"/>
                <a:cs typeface="Courier New" panose="02070309020205020404" pitchFamily="49" charset="0"/>
              </a:rPr>
              <a:t>NotResource</a:t>
            </a:r>
            <a:r>
              <a:rPr lang="pt-br" sz="1600" dirty="0">
                <a:latin typeface="Lucida Console" panose="020B0609040504020204" pitchFamily="49" charset="0"/>
                <a:cs typeface="Courier New" panose="02070309020205020404" pitchFamily="49" charset="0"/>
              </a:rPr>
              <a:t>":["</a:t>
            </a:r>
            <a:r>
              <a:rPr lang="pt-br" sz="1600" dirty="0" err="1">
                <a:latin typeface="Lucida Console" panose="020B0609040504020204" pitchFamily="49" charset="0"/>
                <a:cs typeface="Courier New" panose="02070309020205020404" pitchFamily="49" charset="0"/>
              </a:rPr>
              <a:t>arn:aws:dynamodb:region:account-number-without-hyphens:table</a:t>
            </a:r>
            <a:r>
              <a:rPr lang="pt-br" sz="1600" dirty="0">
                <a:latin typeface="Lucida Console" panose="020B0609040504020204" pitchFamily="49" charset="0"/>
                <a:cs typeface="Courier New" panose="02070309020205020404" pitchFamily="49" charset="0"/>
              </a:rPr>
              <a:t>/</a:t>
            </a:r>
            <a:r>
              <a:rPr lang="pt-br" sz="1600" dirty="0" err="1">
                <a:latin typeface="Lucida Console" panose="020B0609040504020204" pitchFamily="49" charset="0"/>
                <a:cs typeface="Courier New" panose="02070309020205020404" pitchFamily="49" charset="0"/>
              </a:rPr>
              <a:t>pollynotes</a:t>
            </a:r>
            <a:r>
              <a:rPr lang="pt-br" sz="1600" dirty="0">
                <a:latin typeface="Lucida Console" panose="020B0609040504020204" pitchFamily="49" charset="0"/>
                <a:cs typeface="Courier New" panose="02070309020205020404" pitchFamily="49" charset="0"/>
              </a:rPr>
              <a:t>",</a:t>
            </a:r>
          </a:p>
          <a:p>
            <a:pPr marL="0" indent="0" rtl="0">
              <a:buNone/>
            </a:pPr>
            <a:r>
              <a:rPr lang="pt-br" sz="1600" dirty="0">
                <a:latin typeface="Lucida Console" panose="020B0609040504020204" pitchFamily="49" charset="0"/>
                <a:cs typeface="Courier New" panose="02070309020205020404" pitchFamily="49" charset="0"/>
              </a:rPr>
              <a:t>      "arn:aws:s3:::</a:t>
            </a:r>
            <a:r>
              <a:rPr lang="pt-br" sz="1600" dirty="0" err="1">
                <a:latin typeface="Lucida Console" panose="020B0609040504020204" pitchFamily="49" charset="0"/>
                <a:cs typeface="Courier New" panose="02070309020205020404" pitchFamily="49" charset="0"/>
              </a:rPr>
              <a:t>polly</a:t>
            </a:r>
            <a:r>
              <a:rPr lang="pt-br" sz="1600" dirty="0">
                <a:latin typeface="Lucida Console" panose="020B0609040504020204" pitchFamily="49" charset="0"/>
                <a:cs typeface="Courier New" panose="02070309020205020404" pitchFamily="49" charset="0"/>
              </a:rPr>
              <a:t>-notes-web",</a:t>
            </a:r>
          </a:p>
          <a:p>
            <a:pPr marL="0" indent="0" rtl="0">
              <a:buNone/>
            </a:pPr>
            <a:r>
              <a:rPr lang="pt-br" sz="1600" dirty="0">
                <a:latin typeface="Lucida Console" panose="020B0609040504020204" pitchFamily="49" charset="0"/>
                <a:cs typeface="Courier New" panose="02070309020205020404" pitchFamily="49" charset="0"/>
              </a:rPr>
              <a:t>      "arn:aws:s3:::polly-notes-mp3/*"] </a:t>
            </a:r>
          </a:p>
          <a:p>
            <a:pPr marL="0" indent="0" rtl="0">
              <a:buNone/>
            </a:pPr>
            <a:r>
              <a:rPr lang="pt-br" sz="1600" dirty="0">
                <a:latin typeface="Lucida Console" panose="020B0609040504020204" pitchFamily="49" charset="0"/>
                <a:cs typeface="Courier New" panose="02070309020205020404" pitchFamily="49" charset="0"/>
              </a:rPr>
              <a:t>    }]</a:t>
            </a:r>
          </a:p>
          <a:p>
            <a:pPr marL="0" indent="0" rtl="0">
              <a:buNone/>
            </a:pPr>
            <a:r>
              <a:rPr lang="pt-br" sz="1600" dirty="0">
                <a:latin typeface="Lucida Console" panose="020B0609040504020204" pitchFamily="49" charset="0"/>
                <a:cs typeface="Courier New" panose="02070309020205020404" pitchFamily="49" charset="0"/>
              </a:rPr>
              <a:t>}</a:t>
            </a:r>
          </a:p>
        </p:txBody>
      </p:sp>
      <p:sp>
        <p:nvSpPr>
          <p:cNvPr id="17" name="Rectangular Callout 16"/>
          <p:cNvSpPr/>
          <p:nvPr/>
        </p:nvSpPr>
        <p:spPr>
          <a:xfrm>
            <a:off x="9761575" y="3661126"/>
            <a:ext cx="2313286" cy="1123294"/>
          </a:xfrm>
          <a:prstGeom prst="wedgeRectCallout">
            <a:avLst>
              <a:gd name="adj1" fmla="val -23049"/>
              <a:gd name="adj2" fmla="val 42035"/>
            </a:avLst>
          </a:prstGeom>
          <a:solidFill>
            <a:schemeClr val="accent4"/>
          </a:solidFill>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rtl="0"/>
            <a:r>
              <a:rPr lang="pt-br" sz="2000" dirty="0">
                <a:solidFill>
                  <a:schemeClr val="tx1"/>
                </a:solidFill>
              </a:rPr>
              <a:t>Por que deve-se usar uma segunda declaração?</a:t>
            </a:r>
          </a:p>
        </p:txBody>
      </p:sp>
      <p:sp>
        <p:nvSpPr>
          <p:cNvPr id="2" name="Title 1"/>
          <p:cNvSpPr>
            <a:spLocks noGrp="1"/>
          </p:cNvSpPr>
          <p:nvPr>
            <p:ph type="title"/>
          </p:nvPr>
        </p:nvSpPr>
        <p:spPr/>
        <p:txBody>
          <a:bodyPr rtlCol="0"/>
          <a:lstStyle/>
          <a:p>
            <a:pPr rtl="0"/>
            <a:r>
              <a:rPr lang="pt-br" sz="3500" dirty="0"/>
              <a:t>Exemplo: política do IAM</a:t>
            </a:r>
          </a:p>
        </p:txBody>
      </p:sp>
      <p:sp>
        <p:nvSpPr>
          <p:cNvPr id="19" name="Slide Number Placeholder 18"/>
          <p:cNvSpPr>
            <a:spLocks noGrp="1"/>
          </p:cNvSpPr>
          <p:nvPr>
            <p:ph type="sldNum" sz="quarter" idx="12"/>
          </p:nvPr>
        </p:nvSpPr>
        <p:spPr/>
        <p:txBody>
          <a:bodyPr rtlCol="0"/>
          <a:lstStyle/>
          <a:p>
            <a:pPr rtl="0"/>
            <a:fld id="{B6A95138-A96E-2F42-A959-2EFD44FE4AB7}" type="slidenum">
              <a:rPr lang="en-US" smtClean="0"/>
              <a:t>20</a:t>
            </a:fld>
            <a:endParaRPr lang="en-US" dirty="0"/>
          </a:p>
        </p:txBody>
      </p:sp>
      <p:sp>
        <p:nvSpPr>
          <p:cNvPr id="16" name="Footer Placeholder 15"/>
          <p:cNvSpPr>
            <a:spLocks noGrp="1"/>
          </p:cNvSpPr>
          <p:nvPr>
            <p:ph type="ftr" sz="quarter" idx="3"/>
          </p:nvPr>
        </p:nvSpPr>
        <p:spPr>
          <a:xfrm>
            <a:off x="419100" y="6356350"/>
            <a:ext cx="4512496" cy="365125"/>
          </a:xfrm>
        </p:spPr>
        <p:txBody>
          <a:bodyPr rtlCol="0"/>
          <a:lstStyle/>
          <a:p>
            <a:pPr rtl="0"/>
            <a:r>
              <a:rPr lang="pt-br" dirty="0"/>
              <a:t>© 2020 </a:t>
            </a:r>
            <a:r>
              <a:rPr lang="pt-br" dirty="0" err="1"/>
              <a:t>Amazon</a:t>
            </a:r>
            <a:r>
              <a:rPr lang="pt-br" dirty="0"/>
              <a:t> Web Services, Inc. ou suas afiliadas. Todos os direitos reservados.</a:t>
            </a:r>
          </a:p>
        </p:txBody>
      </p:sp>
      <p:sp>
        <p:nvSpPr>
          <p:cNvPr id="6" name="TextBox 5"/>
          <p:cNvSpPr txBox="1"/>
          <p:nvPr/>
        </p:nvSpPr>
        <p:spPr>
          <a:xfrm>
            <a:off x="5919255" y="1544032"/>
            <a:ext cx="4435359" cy="646331"/>
          </a:xfrm>
          <a:prstGeom prst="rect">
            <a:avLst/>
          </a:prstGeom>
          <a:noFill/>
          <a:ln w="12700">
            <a:solidFill>
              <a:schemeClr val="accent1"/>
            </a:solidFill>
          </a:ln>
        </p:spPr>
        <p:txBody>
          <a:bodyPr wrap="square" rtlCol="0">
            <a:spAutoFit/>
          </a:bodyPr>
          <a:lstStyle/>
          <a:p>
            <a:pPr rtl="0"/>
            <a:r>
              <a:rPr lang="pt-br" dirty="0"/>
              <a:t>Oferece aos usuários acesso a uma tabela específica do </a:t>
            </a:r>
            <a:r>
              <a:rPr lang="pt-br" dirty="0" err="1"/>
              <a:t>DynamoDB</a:t>
            </a:r>
            <a:r>
              <a:rPr lang="pt-br" dirty="0"/>
              <a:t> e…</a:t>
            </a:r>
          </a:p>
        </p:txBody>
      </p:sp>
      <p:cxnSp>
        <p:nvCxnSpPr>
          <p:cNvPr id="7" name="Curved Connector 6"/>
          <p:cNvCxnSpPr>
            <a:cxnSpLocks/>
            <a:stCxn id="6" idx="1"/>
          </p:cNvCxnSpPr>
          <p:nvPr/>
        </p:nvCxnSpPr>
        <p:spPr>
          <a:xfrm rot="10800000" flipV="1">
            <a:off x="3068549" y="1867198"/>
            <a:ext cx="2850706" cy="524278"/>
          </a:xfrm>
          <a:prstGeom prst="curvedConnector3">
            <a:avLst>
              <a:gd name="adj1" fmla="val 50000"/>
            </a:avLst>
          </a:prstGeom>
          <a:ln>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9411128" y="2169716"/>
            <a:ext cx="0" cy="540841"/>
          </a:xfrm>
          <a:prstGeom prst="straightConnector1">
            <a:avLst/>
          </a:prstGeom>
          <a:ln>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219272" y="3135491"/>
            <a:ext cx="2621230" cy="369332"/>
          </a:xfrm>
          <a:prstGeom prst="rect">
            <a:avLst/>
          </a:prstGeom>
          <a:noFill/>
          <a:ln w="12700">
            <a:solidFill>
              <a:schemeClr val="accent1"/>
            </a:solidFill>
          </a:ln>
        </p:spPr>
        <p:txBody>
          <a:bodyPr wrap="none" rtlCol="0">
            <a:spAutoFit/>
          </a:bodyPr>
          <a:lstStyle/>
          <a:p>
            <a:pPr rtl="0"/>
            <a:r>
              <a:rPr lang="pt-br" dirty="0"/>
              <a:t> </a:t>
            </a:r>
            <a:r>
              <a:rPr lang="pt-br" sz="1700" dirty="0"/>
              <a:t>...</a:t>
            </a:r>
            <a:r>
              <a:rPr lang="pt-br" sz="1700" dirty="0" err="1"/>
              <a:t>buckets</a:t>
            </a:r>
            <a:r>
              <a:rPr lang="pt-br" sz="1700" dirty="0"/>
              <a:t> do </a:t>
            </a:r>
            <a:r>
              <a:rPr lang="pt-br" sz="1700" dirty="0" err="1"/>
              <a:t>Amazon</a:t>
            </a:r>
            <a:r>
              <a:rPr lang="pt-br" sz="1700" dirty="0"/>
              <a:t> S3</a:t>
            </a:r>
            <a:r>
              <a:rPr lang="pt-br" dirty="0"/>
              <a:t>.</a:t>
            </a:r>
          </a:p>
        </p:txBody>
      </p:sp>
      <p:cxnSp>
        <p:nvCxnSpPr>
          <p:cNvPr id="10" name="Straight Arrow Connector 9"/>
          <p:cNvCxnSpPr>
            <a:cxnSpLocks/>
            <a:stCxn id="9" idx="1"/>
          </p:cNvCxnSpPr>
          <p:nvPr/>
        </p:nvCxnSpPr>
        <p:spPr>
          <a:xfrm flipH="1">
            <a:off x="4931595" y="3320157"/>
            <a:ext cx="287677" cy="0"/>
          </a:xfrm>
          <a:prstGeom prst="straightConnector1">
            <a:avLst/>
          </a:prstGeom>
          <a:ln>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028842" y="3717422"/>
            <a:ext cx="4635485" cy="830997"/>
          </a:xfrm>
          <a:prstGeom prst="rect">
            <a:avLst/>
          </a:prstGeom>
          <a:noFill/>
          <a:ln w="12700">
            <a:solidFill>
              <a:schemeClr val="accent1"/>
            </a:solidFill>
          </a:ln>
        </p:spPr>
        <p:txBody>
          <a:bodyPr wrap="square" rtlCol="0">
            <a:spAutoFit/>
          </a:bodyPr>
          <a:lstStyle/>
          <a:p>
            <a:pPr rtl="0"/>
            <a:r>
              <a:rPr lang="pt-br" sz="1600" dirty="0">
                <a:latin typeface="Amazon Ember" panose="02000000000000000000" pitchFamily="2" charset="0"/>
                <a:ea typeface="Amazon Ember" panose="02000000000000000000" pitchFamily="2" charset="0"/>
              </a:rPr>
              <a:t>A negação explícita </a:t>
            </a:r>
            <a:r>
              <a:rPr lang="pt-br" sz="1600" dirty="0"/>
              <a:t>garante que os usuários não possam usar nenhuma outra ação ou recurso da AWS que não seja essa tabela e esses </a:t>
            </a:r>
            <a:r>
              <a:rPr lang="pt-br" sz="1600" dirty="0" err="1"/>
              <a:t>buckets</a:t>
            </a:r>
            <a:r>
              <a:rPr lang="pt-br" sz="1600" dirty="0"/>
              <a:t>.</a:t>
            </a:r>
          </a:p>
        </p:txBody>
      </p:sp>
      <p:cxnSp>
        <p:nvCxnSpPr>
          <p:cNvPr id="12" name="Straight Arrow Connector 11"/>
          <p:cNvCxnSpPr/>
          <p:nvPr/>
        </p:nvCxnSpPr>
        <p:spPr>
          <a:xfrm flipH="1">
            <a:off x="2753475" y="4256069"/>
            <a:ext cx="217812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4583575" y="4256069"/>
            <a:ext cx="348021" cy="443253"/>
          </a:xfrm>
          <a:prstGeom prst="straightConnector1">
            <a:avLst/>
          </a:prstGeom>
          <a:ln>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431810" y="5557462"/>
            <a:ext cx="6455390" cy="769441"/>
          </a:xfrm>
          <a:prstGeom prst="rect">
            <a:avLst/>
          </a:prstGeom>
          <a:solidFill>
            <a:schemeClr val="accent4"/>
          </a:solidFill>
          <a:ln w="12700">
            <a:solidFill>
              <a:schemeClr val="accent1"/>
            </a:solidFill>
          </a:ln>
        </p:spPr>
        <p:txBody>
          <a:bodyPr wrap="square" rtlCol="0">
            <a:spAutoFit/>
          </a:bodyPr>
          <a:lstStyle/>
          <a:p>
            <a:pPr rtl="0"/>
            <a:r>
              <a:rPr lang="pt-br" sz="2200" dirty="0"/>
              <a:t>Uma instrução de negação explícita tem </a:t>
            </a:r>
            <a:r>
              <a:rPr lang="pt-br" sz="2200" dirty="0">
                <a:latin typeface="Amazon Ember" panose="02000000000000000000" pitchFamily="2" charset="0"/>
                <a:ea typeface="Amazon Ember" panose="02000000000000000000" pitchFamily="2" charset="0"/>
              </a:rPr>
              <a:t>precedência </a:t>
            </a:r>
            <a:r>
              <a:rPr lang="pt-br" sz="2200" dirty="0"/>
              <a:t>sobre uma instrução de permissão.</a:t>
            </a:r>
          </a:p>
        </p:txBody>
      </p:sp>
    </p:spTree>
    <p:custDataLst>
      <p:tags r:id="rId1"/>
    </p:custDataLst>
    <p:extLst>
      <p:ext uri="{BB962C8B-B14F-4D97-AF65-F5344CB8AC3E}">
        <p14:creationId xmlns:p14="http://schemas.microsoft.com/office/powerpoint/2010/main" val="175247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7"/>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6" grpId="0" animBg="1"/>
      <p:bldP spid="9" grpId="0" animBg="1"/>
      <p:bldP spid="11"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365125"/>
            <a:ext cx="6046094" cy="474119"/>
          </a:xfrm>
        </p:spPr>
        <p:txBody>
          <a:bodyPr rtlCol="0"/>
          <a:lstStyle/>
          <a:p>
            <a:pPr rtl="0"/>
            <a:r>
              <a:rPr lang="pt-br" sz="3500" dirty="0"/>
              <a:t>As contas de usuário do IAM são sempre necessárias?</a:t>
            </a:r>
          </a:p>
        </p:txBody>
      </p:sp>
      <p:sp>
        <p:nvSpPr>
          <p:cNvPr id="5" name="Content Placeholder 4"/>
          <p:cNvSpPr>
            <a:spLocks noGrp="1"/>
          </p:cNvSpPr>
          <p:nvPr>
            <p:ph idx="1"/>
          </p:nvPr>
        </p:nvSpPr>
        <p:spPr/>
        <p:txBody>
          <a:bodyPr rtlCol="0">
            <a:normAutofit/>
          </a:bodyPr>
          <a:lstStyle/>
          <a:p>
            <a:pPr marL="0" indent="0" rtl="0">
              <a:buNone/>
            </a:pPr>
            <a:r>
              <a:rPr lang="pt-br" dirty="0"/>
              <a:t>E se um usuário do IAM existente precisar temporariamente de privilégios especiais?</a:t>
            </a:r>
          </a:p>
          <a:p>
            <a:pPr marL="0" indent="0" rtl="0">
              <a:buNone/>
            </a:pPr>
            <a:endParaRPr lang="en-US" dirty="0"/>
          </a:p>
          <a:p>
            <a:pPr marL="0" indent="0" rtl="0">
              <a:buNone/>
            </a:pPr>
            <a:r>
              <a:rPr lang="pt-br" dirty="0"/>
              <a:t>E se as identidades já existirem fora da AWS?</a:t>
            </a:r>
          </a:p>
          <a:p>
            <a:pPr lvl="1" rtl="0"/>
            <a:r>
              <a:rPr lang="pt-br" dirty="0"/>
              <a:t>Por exemplo, diretório de usuário corporativo ou provedor de identidade web</a:t>
            </a:r>
          </a:p>
          <a:p>
            <a:pPr marL="0" indent="0" rtl="0">
              <a:buNone/>
            </a:pPr>
            <a:endParaRPr lang="en-US" dirty="0"/>
          </a:p>
          <a:p>
            <a:pPr marL="0" indent="0" rtl="0">
              <a:buNone/>
            </a:pPr>
            <a:r>
              <a:rPr lang="pt-br" dirty="0"/>
              <a:t>O acesso temporário pode ser atribuído a alguém ou a uma aplicação?</a:t>
            </a:r>
          </a:p>
          <a:p>
            <a:pPr marL="0" indent="0" rtl="0">
              <a:buNone/>
            </a:pPr>
            <a:endParaRPr lang="en-US" dirty="0"/>
          </a:p>
          <a:p>
            <a:pPr marL="0" indent="0" rtl="0">
              <a:buNone/>
            </a:pPr>
            <a:r>
              <a:rPr lang="pt-br" dirty="0"/>
              <a:t>Todos os usuários precisam de identidades permanentes no IAM?</a:t>
            </a:r>
          </a:p>
          <a:p>
            <a:pPr rtl="0"/>
            <a:endParaRPr lang="en-US" dirty="0"/>
          </a:p>
        </p:txBody>
      </p:sp>
      <p:sp>
        <p:nvSpPr>
          <p:cNvPr id="7" name="Footer Placeholder 6"/>
          <p:cNvSpPr>
            <a:spLocks noGrp="1"/>
          </p:cNvSpPr>
          <p:nvPr>
            <p:ph type="ftr" sz="quarter" idx="3"/>
          </p:nvPr>
        </p:nvSpPr>
        <p:spPr>
          <a:xfrm>
            <a:off x="419100" y="6356350"/>
            <a:ext cx="4590782" cy="365125"/>
          </a:xfrm>
        </p:spPr>
        <p:txBody>
          <a:bodyPr rtlCol="0"/>
          <a:lstStyle/>
          <a:p>
            <a:pPr rtl="0"/>
            <a:r>
              <a:rPr lang="pt-br" dirty="0"/>
              <a:t>© 2020 </a:t>
            </a:r>
            <a:r>
              <a:rPr lang="pt-br" dirty="0" err="1"/>
              <a:t>Amazon</a:t>
            </a:r>
            <a:r>
              <a:rPr lang="pt-br" dirty="0"/>
              <a:t> Web Services, Inc. ou suas afiliadas. Todos os direitos reservados.</a:t>
            </a:r>
          </a:p>
        </p:txBody>
      </p:sp>
      <p:sp>
        <p:nvSpPr>
          <p:cNvPr id="9" name="Slide Number Placeholder 8"/>
          <p:cNvSpPr>
            <a:spLocks noGrp="1"/>
          </p:cNvSpPr>
          <p:nvPr>
            <p:ph type="sldNum" sz="quarter" idx="12"/>
          </p:nvPr>
        </p:nvSpPr>
        <p:spPr/>
        <p:txBody>
          <a:bodyPr rtlCol="0"/>
          <a:lstStyle/>
          <a:p>
            <a:pPr rtl="0"/>
            <a:fld id="{9FC43BFD-8FF7-A343-A8A6-E2338FCE8046}" type="slidenum">
              <a:rPr lang="en-US" smtClean="0"/>
              <a:t>21</a:t>
            </a:fld>
            <a:endParaRPr lang="en-US" dirty="0"/>
          </a:p>
        </p:txBody>
      </p:sp>
    </p:spTree>
    <p:custDataLst>
      <p:tags r:id="rId1"/>
    </p:custDataLst>
    <p:extLst>
      <p:ext uri="{BB962C8B-B14F-4D97-AF65-F5344CB8AC3E}">
        <p14:creationId xmlns:p14="http://schemas.microsoft.com/office/powerpoint/2010/main" val="1351078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128E-74A2-489B-B1D5-35A1FA344346}"/>
              </a:ext>
            </a:extLst>
          </p:cNvPr>
          <p:cNvSpPr>
            <a:spLocks noGrp="1"/>
          </p:cNvSpPr>
          <p:nvPr>
            <p:ph type="title"/>
          </p:nvPr>
        </p:nvSpPr>
        <p:spPr/>
        <p:txBody>
          <a:bodyPr rtlCol="0"/>
          <a:lstStyle/>
          <a:p>
            <a:pPr rtl="0"/>
            <a:r>
              <a:rPr lang="pt-br" sz="3500" dirty="0"/>
              <a:t>Resposta</a:t>
            </a:r>
          </a:p>
        </p:txBody>
      </p:sp>
      <p:sp>
        <p:nvSpPr>
          <p:cNvPr id="27" name="Slide Number Placeholder 26"/>
          <p:cNvSpPr>
            <a:spLocks noGrp="1"/>
          </p:cNvSpPr>
          <p:nvPr>
            <p:ph type="sldNum" sz="quarter" idx="12"/>
          </p:nvPr>
        </p:nvSpPr>
        <p:spPr/>
        <p:txBody>
          <a:bodyPr rtlCol="0"/>
          <a:lstStyle/>
          <a:p>
            <a:pPr rtl="0"/>
            <a:fld id="{B6A95138-A96E-2F42-A959-2EFD44FE4AB7}" type="slidenum">
              <a:rPr lang="en-US" smtClean="0"/>
              <a:t>22</a:t>
            </a:fld>
            <a:endParaRPr lang="en-US" dirty="0"/>
          </a:p>
        </p:txBody>
      </p:sp>
      <p:sp>
        <p:nvSpPr>
          <p:cNvPr id="25" name="Footer Placeholder 24"/>
          <p:cNvSpPr>
            <a:spLocks noGrp="1"/>
          </p:cNvSpPr>
          <p:nvPr>
            <p:ph type="ftr" sz="quarter" idx="3"/>
          </p:nvPr>
        </p:nvSpPr>
        <p:spPr>
          <a:xfrm>
            <a:off x="419100" y="6356350"/>
            <a:ext cx="4912754" cy="365125"/>
          </a:xfrm>
        </p:spPr>
        <p:txBody>
          <a:bodyPr rtlCol="0"/>
          <a:lstStyle/>
          <a:p>
            <a:pPr rtl="0"/>
            <a:r>
              <a:rPr lang="pt-br" dirty="0"/>
              <a:t>© 2020 </a:t>
            </a:r>
            <a:r>
              <a:rPr lang="pt-br" dirty="0" err="1"/>
              <a:t>Amazon</a:t>
            </a:r>
            <a:r>
              <a:rPr lang="pt-br" dirty="0"/>
              <a:t> Web Services, Inc. ou suas afiliadas. Todos os direitos reservados.</a:t>
            </a:r>
          </a:p>
        </p:txBody>
      </p:sp>
      <p:sp>
        <p:nvSpPr>
          <p:cNvPr id="3" name="Content Placeholder 2">
            <a:extLst>
              <a:ext uri="{FF2B5EF4-FFF2-40B4-BE49-F238E27FC236}">
                <a16:creationId xmlns:a16="http://schemas.microsoft.com/office/drawing/2014/main" id="{1ACE12F5-301E-4C91-AFE4-C1898103342E}"/>
              </a:ext>
            </a:extLst>
          </p:cNvPr>
          <p:cNvSpPr>
            <a:spLocks noGrp="1"/>
          </p:cNvSpPr>
          <p:nvPr>
            <p:ph idx="4294967295"/>
          </p:nvPr>
        </p:nvSpPr>
        <p:spPr>
          <a:xfrm>
            <a:off x="4787550" y="1572168"/>
            <a:ext cx="2828654" cy="1110832"/>
          </a:xfrm>
        </p:spPr>
        <p:txBody>
          <a:bodyPr rtlCol="0">
            <a:normAutofit fontScale="55000" lnSpcReduction="20000"/>
          </a:bodyPr>
          <a:lstStyle/>
          <a:p>
            <a:pPr marL="0" indent="0" algn="ctr" rtl="0">
              <a:buNone/>
            </a:pPr>
            <a:r>
              <a:rPr lang="pt-br" sz="8000" dirty="0"/>
              <a:t>Use as funções!</a:t>
            </a:r>
          </a:p>
          <a:p>
            <a:pPr marL="0" indent="0" algn="ctr" rtl="0">
              <a:buNone/>
            </a:pPr>
            <a:endParaRPr lang="en-CA" sz="8000" dirty="0"/>
          </a:p>
          <a:p>
            <a:pPr marL="0" indent="0" algn="ctr" rtl="0">
              <a:buNone/>
            </a:pPr>
            <a:endParaRPr lang="en-CA" sz="8000" dirty="0"/>
          </a:p>
        </p:txBody>
      </p:sp>
      <p:grpSp>
        <p:nvGrpSpPr>
          <p:cNvPr id="6" name="Group 5"/>
          <p:cNvGrpSpPr/>
          <p:nvPr/>
        </p:nvGrpSpPr>
        <p:grpSpPr>
          <a:xfrm>
            <a:off x="4922484" y="2968320"/>
            <a:ext cx="2558784" cy="758460"/>
            <a:chOff x="10268464" y="1685705"/>
            <a:chExt cx="1919088" cy="568844"/>
          </a:xfrm>
        </p:grpSpPr>
        <p:sp>
          <p:nvSpPr>
            <p:cNvPr id="21" name="Rectangle 20"/>
            <p:cNvSpPr/>
            <p:nvPr/>
          </p:nvSpPr>
          <p:spPr>
            <a:xfrm>
              <a:off x="10268464" y="1685705"/>
              <a:ext cx="1919088" cy="486036"/>
            </a:xfrm>
            <a:prstGeom prst="rect">
              <a:avLst/>
            </a:prstGeom>
            <a:solidFill>
              <a:schemeClr val="tx2"/>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2" name="TextBox 21"/>
            <p:cNvSpPr txBox="1"/>
            <p:nvPr/>
          </p:nvSpPr>
          <p:spPr>
            <a:xfrm>
              <a:off x="10721397" y="1815968"/>
              <a:ext cx="1007790" cy="438581"/>
            </a:xfrm>
            <a:prstGeom prst="rect">
              <a:avLst/>
            </a:prstGeom>
            <a:noFill/>
            <a:ln>
              <a:noFill/>
            </a:ln>
          </p:spPr>
          <p:txBody>
            <a:bodyPr wrap="square" rtlCol="0">
              <a:spAutoFit/>
            </a:bodyPr>
            <a:lstStyle/>
            <a:p>
              <a:pPr algn="ctr" rtl="0"/>
              <a:r>
                <a:rPr lang="pt-br" sz="1600" dirty="0">
                  <a:latin typeface="Amazon Ember Light" panose="020B0403020204020204" pitchFamily="34" charset="0"/>
                  <a:ea typeface="Amazon Ember Light" panose="020B0403020204020204" pitchFamily="34" charset="0"/>
                  <a:cs typeface="Amazon Ember Light" panose="020B0403020204020204" pitchFamily="34" charset="0"/>
                </a:rPr>
                <a:t>Conta raiz</a:t>
              </a:r>
            </a:p>
          </p:txBody>
        </p:sp>
      </p:grpSp>
      <p:cxnSp>
        <p:nvCxnSpPr>
          <p:cNvPr id="7" name="Elbow Connector 6"/>
          <p:cNvCxnSpPr>
            <a:cxnSpLocks/>
            <a:stCxn id="18" idx="0"/>
            <a:endCxn id="21" idx="2"/>
          </p:cNvCxnSpPr>
          <p:nvPr/>
        </p:nvCxnSpPr>
        <p:spPr>
          <a:xfrm rot="5400000" flipH="1" flipV="1">
            <a:off x="5032841" y="3522573"/>
            <a:ext cx="1075243" cy="1262827"/>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638599" y="4194377"/>
            <a:ext cx="1109780" cy="379656"/>
          </a:xfrm>
          <a:prstGeom prst="rect">
            <a:avLst/>
          </a:prstGeom>
          <a:noFill/>
        </p:spPr>
        <p:txBody>
          <a:bodyPr wrap="square" rtlCol="0">
            <a:spAutoFit/>
          </a:bodyPr>
          <a:lstStyle/>
          <a:p>
            <a:pPr algn="ctr" rtl="0"/>
            <a:r>
              <a:rPr lang="pt-br" sz="1867">
                <a:solidFill>
                  <a:schemeClr val="accent1"/>
                </a:solidFill>
                <a:latin typeface="Amazon Ember Light" panose="020B0403020204020204" pitchFamily="34" charset="0"/>
                <a:ea typeface="Amazon Ember Light" panose="020B0403020204020204" pitchFamily="34" charset="0"/>
                <a:cs typeface="Amazon Ember Light" panose="020B0403020204020204" pitchFamily="34" charset="0"/>
              </a:rPr>
              <a:t>Funções</a:t>
            </a:r>
          </a:p>
        </p:txBody>
      </p:sp>
      <p:cxnSp>
        <p:nvCxnSpPr>
          <p:cNvPr id="10" name="Elbow Connector 9"/>
          <p:cNvCxnSpPr>
            <a:cxnSpLocks/>
            <a:stCxn id="32" idx="0"/>
            <a:endCxn id="21" idx="2"/>
          </p:cNvCxnSpPr>
          <p:nvPr/>
        </p:nvCxnSpPr>
        <p:spPr>
          <a:xfrm rot="16200000" flipV="1">
            <a:off x="6324520" y="3493721"/>
            <a:ext cx="1075243" cy="1320529"/>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340123" y="4671034"/>
            <a:ext cx="1741203" cy="523220"/>
          </a:xfrm>
          <a:prstGeom prst="rect">
            <a:avLst/>
          </a:prstGeom>
          <a:noFill/>
        </p:spPr>
        <p:txBody>
          <a:bodyPr wrap="square" rtlCol="0">
            <a:spAutoFit/>
          </a:bodyPr>
          <a:lstStyle/>
          <a:p>
            <a:pPr algn="ctr" rtl="0"/>
            <a:r>
              <a:rPr lang="pt-br" sz="1400" dirty="0" err="1">
                <a:solidFill>
                  <a:schemeClr val="accent1"/>
                </a:solidFill>
                <a:latin typeface="Amazon Ember Light" panose="020B0403020204020204" pitchFamily="34" charset="0"/>
                <a:ea typeface="Amazon Ember Light" panose="020B0403020204020204" pitchFamily="34" charset="0"/>
                <a:cs typeface="Amazon Ember Light" panose="020B0403020204020204" pitchFamily="34" charset="0"/>
              </a:rPr>
              <a:t>PowerUser</a:t>
            </a:r>
            <a:r>
              <a:rPr lang="pt-br" sz="1400" dirty="0">
                <a:solidFill>
                  <a:schemeClr val="accent1"/>
                </a:solidFill>
                <a:latin typeface="Amazon Ember Light" panose="020B0403020204020204" pitchFamily="34" charset="0"/>
                <a:ea typeface="Amazon Ember Light" panose="020B0403020204020204" pitchFamily="34" charset="0"/>
                <a:cs typeface="Amazon Ember Light" panose="020B0403020204020204" pitchFamily="34" charset="0"/>
              </a:rPr>
              <a:t> </a:t>
            </a:r>
            <a:br>
              <a:rPr lang="pt-br" sz="1400" dirty="0">
                <a:solidFill>
                  <a:schemeClr val="accent1"/>
                </a:solidFill>
                <a:latin typeface="Amazon Ember Light" panose="020B0403020204020204" pitchFamily="34" charset="0"/>
                <a:ea typeface="Amazon Ember Light" panose="020B0403020204020204" pitchFamily="34" charset="0"/>
                <a:cs typeface="Amazon Ember Light" panose="020B0403020204020204" pitchFamily="34" charset="0"/>
              </a:rPr>
            </a:br>
            <a:r>
              <a:rPr lang="pt-br" sz="1400" dirty="0">
                <a:solidFill>
                  <a:schemeClr val="accent1"/>
                </a:solidFill>
                <a:latin typeface="Amazon Ember Light" panose="020B0403020204020204" pitchFamily="34" charset="0"/>
                <a:ea typeface="Amazon Ember Light" panose="020B0403020204020204" pitchFamily="34" charset="0"/>
                <a:cs typeface="Amazon Ember Light" panose="020B0403020204020204" pitchFamily="34" charset="0"/>
              </a:rPr>
              <a:t>(Usuário avançado)</a:t>
            </a:r>
          </a:p>
        </p:txBody>
      </p:sp>
      <p:sp>
        <p:nvSpPr>
          <p:cNvPr id="18" name="Rounded Rectangle 17"/>
          <p:cNvSpPr/>
          <p:nvPr/>
        </p:nvSpPr>
        <p:spPr>
          <a:xfrm>
            <a:off x="3786390" y="4691607"/>
            <a:ext cx="2305318" cy="1199349"/>
          </a:xfrm>
          <a:prstGeom prst="roundRect">
            <a:avLst>
              <a:gd name="adj" fmla="val 0"/>
            </a:avLst>
          </a:prstGeom>
          <a:noFill/>
          <a:ln>
            <a:solidFill>
              <a:schemeClr val="accent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0" name="TextBox 19"/>
          <p:cNvSpPr txBox="1"/>
          <p:nvPr/>
        </p:nvSpPr>
        <p:spPr>
          <a:xfrm>
            <a:off x="3786390" y="5186751"/>
            <a:ext cx="2313904" cy="666977"/>
          </a:xfrm>
          <a:prstGeom prst="rect">
            <a:avLst/>
          </a:prstGeom>
          <a:noFill/>
        </p:spPr>
        <p:txBody>
          <a:bodyPr wrap="square" rtlCol="0">
            <a:spAutoFit/>
          </a:bodyPr>
          <a:lstStyle/>
          <a:p>
            <a:pPr algn="ctr" rtl="0"/>
            <a:r>
              <a:rPr lang="pt-br" sz="1867" dirty="0">
                <a:latin typeface="Amazon Ember Light" panose="020B0403020204020204" pitchFamily="34" charset="0"/>
                <a:ea typeface="Amazon Ember Light" panose="020B0403020204020204" pitchFamily="34" charset="0"/>
                <a:cs typeface="Amazon Ember Light" panose="020B0403020204020204" pitchFamily="34" charset="0"/>
              </a:rPr>
              <a:t>Todas </a:t>
            </a:r>
          </a:p>
          <a:p>
            <a:pPr algn="ctr" rtl="0"/>
            <a:r>
              <a:rPr lang="pt-br" sz="1867" dirty="0">
                <a:latin typeface="Amazon Ember Light" panose="020B0403020204020204" pitchFamily="34" charset="0"/>
                <a:ea typeface="Amazon Ember Light" panose="020B0403020204020204" pitchFamily="34" charset="0"/>
                <a:cs typeface="Amazon Ember Light" panose="020B0403020204020204" pitchFamily="34" charset="0"/>
              </a:rPr>
              <a:t>Permissões</a:t>
            </a:r>
          </a:p>
        </p:txBody>
      </p:sp>
      <p:sp>
        <p:nvSpPr>
          <p:cNvPr id="13" name="TextBox 12"/>
          <p:cNvSpPr txBox="1"/>
          <p:nvPr/>
        </p:nvSpPr>
        <p:spPr>
          <a:xfrm>
            <a:off x="6754103" y="4732355"/>
            <a:ext cx="1497681" cy="379656"/>
          </a:xfrm>
          <a:prstGeom prst="rect">
            <a:avLst/>
          </a:prstGeom>
          <a:noFill/>
        </p:spPr>
        <p:txBody>
          <a:bodyPr wrap="square" rtlCol="0">
            <a:spAutoFit/>
          </a:bodyPr>
          <a:lstStyle/>
          <a:p>
            <a:pPr algn="ctr" rtl="0"/>
            <a:r>
              <a:rPr lang="pt-br" sz="1867" dirty="0">
                <a:solidFill>
                  <a:schemeClr val="accent1"/>
                </a:solidFill>
                <a:ea typeface="Amazon Ember Light" panose="020B0403020204020204" pitchFamily="34" charset="0"/>
                <a:cs typeface="Amazon Ember Light" panose="020B0403020204020204" pitchFamily="34" charset="0"/>
              </a:rPr>
              <a:t>Auditor</a:t>
            </a:r>
          </a:p>
        </p:txBody>
      </p:sp>
      <p:sp>
        <p:nvSpPr>
          <p:cNvPr id="16" name="TextBox 15"/>
          <p:cNvSpPr txBox="1"/>
          <p:nvPr/>
        </p:nvSpPr>
        <p:spPr>
          <a:xfrm>
            <a:off x="6508142" y="5160993"/>
            <a:ext cx="2017390" cy="666977"/>
          </a:xfrm>
          <a:prstGeom prst="rect">
            <a:avLst/>
          </a:prstGeom>
          <a:noFill/>
        </p:spPr>
        <p:txBody>
          <a:bodyPr wrap="square" rtlCol="0">
            <a:spAutoFit/>
          </a:bodyPr>
          <a:lstStyle/>
          <a:p>
            <a:pPr algn="ctr" rtl="0"/>
            <a:r>
              <a:rPr lang="pt-br" sz="1867" dirty="0">
                <a:latin typeface="Amazon Ember Light" panose="020B0403020204020204" pitchFamily="34" charset="0"/>
                <a:ea typeface="Amazon Ember Light" panose="020B0403020204020204" pitchFamily="34" charset="0"/>
                <a:cs typeface="Amazon Ember Light" panose="020B0403020204020204" pitchFamily="34" charset="0"/>
              </a:rPr>
              <a:t>Auditoria</a:t>
            </a:r>
          </a:p>
          <a:p>
            <a:pPr algn="ctr" rtl="0"/>
            <a:r>
              <a:rPr lang="pt-br" sz="1867" dirty="0">
                <a:latin typeface="Amazon Ember Light" panose="020B0403020204020204" pitchFamily="34" charset="0"/>
                <a:ea typeface="Amazon Ember Light" panose="020B0403020204020204" pitchFamily="34" charset="0"/>
                <a:cs typeface="Amazon Ember Light" panose="020B0403020204020204" pitchFamily="34" charset="0"/>
              </a:rPr>
              <a:t>Permissões</a:t>
            </a:r>
          </a:p>
        </p:txBody>
      </p:sp>
      <p:sp>
        <p:nvSpPr>
          <p:cNvPr id="32" name="Rounded Rectangle 31"/>
          <p:cNvSpPr/>
          <p:nvPr/>
        </p:nvSpPr>
        <p:spPr>
          <a:xfrm>
            <a:off x="6519278" y="4691607"/>
            <a:ext cx="2006254" cy="1199349"/>
          </a:xfrm>
          <a:prstGeom prst="roundRect">
            <a:avLst>
              <a:gd name="adj" fmla="val 0"/>
            </a:avLst>
          </a:prstGeom>
          <a:noFill/>
          <a:ln>
            <a:solidFill>
              <a:schemeClr val="accent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38" name="Graphic 54">
            <a:extLst>
              <a:ext uri="{FF2B5EF4-FFF2-40B4-BE49-F238E27FC236}">
                <a16:creationId xmlns:a16="http://schemas.microsoft.com/office/drawing/2014/main" id="{50E1591F-DA4C-934C-BDCB-2E69767A65B3}"/>
              </a:ext>
            </a:extLst>
          </p:cNvPr>
          <p:cNvPicPr>
            <a:picLocks noChangeAspect="1"/>
          </p:cNvPicPr>
          <p:nvPr/>
        </p:nvPicPr>
        <p:blipFill>
          <a:blip r:embed="rId4"/>
          <a:stretch>
            <a:fillRect/>
          </a:stretch>
        </p:blipFill>
        <p:spPr>
          <a:xfrm>
            <a:off x="3923689" y="4656877"/>
            <a:ext cx="469900" cy="469900"/>
          </a:xfrm>
          <a:prstGeom prst="rect">
            <a:avLst/>
          </a:prstGeom>
        </p:spPr>
      </p:pic>
      <p:pic>
        <p:nvPicPr>
          <p:cNvPr id="39" name="Graphic 54">
            <a:extLst>
              <a:ext uri="{FF2B5EF4-FFF2-40B4-BE49-F238E27FC236}">
                <a16:creationId xmlns:a16="http://schemas.microsoft.com/office/drawing/2014/main" id="{50E1591F-DA4C-934C-BDCB-2E69767A65B3}"/>
              </a:ext>
            </a:extLst>
          </p:cNvPr>
          <p:cNvPicPr>
            <a:picLocks noChangeAspect="1"/>
          </p:cNvPicPr>
          <p:nvPr/>
        </p:nvPicPr>
        <p:blipFill>
          <a:blip r:embed="rId4"/>
          <a:stretch>
            <a:fillRect/>
          </a:stretch>
        </p:blipFill>
        <p:spPr>
          <a:xfrm>
            <a:off x="6519278" y="4656877"/>
            <a:ext cx="469900" cy="469900"/>
          </a:xfrm>
          <a:prstGeom prst="rect">
            <a:avLst/>
          </a:prstGeom>
        </p:spPr>
      </p:pic>
    </p:spTree>
    <p:custDataLst>
      <p:tags r:id="rId1"/>
    </p:custDataLst>
    <p:extLst>
      <p:ext uri="{BB962C8B-B14F-4D97-AF65-F5344CB8AC3E}">
        <p14:creationId xmlns:p14="http://schemas.microsoft.com/office/powerpoint/2010/main" val="91165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191940"/>
            <a:ext cx="9574906" cy="474119"/>
          </a:xfrm>
        </p:spPr>
        <p:txBody>
          <a:bodyPr rtlCol="0">
            <a:noAutofit/>
          </a:bodyPr>
          <a:lstStyle/>
          <a:p>
            <a:pPr rtl="0"/>
            <a:r>
              <a:rPr lang="pt-br" dirty="0"/>
              <a:t>Autenticação e autorização do usuário</a:t>
            </a:r>
          </a:p>
        </p:txBody>
      </p:sp>
      <p:sp>
        <p:nvSpPr>
          <p:cNvPr id="7" name="Footer Placeholder 6"/>
          <p:cNvSpPr>
            <a:spLocks noGrp="1"/>
          </p:cNvSpPr>
          <p:nvPr>
            <p:ph type="ftr" sz="quarter" idx="3"/>
          </p:nvPr>
        </p:nvSpPr>
        <p:spPr>
          <a:xfrm>
            <a:off x="419100" y="6356350"/>
            <a:ext cx="4693813" cy="365125"/>
          </a:xfrm>
        </p:spPr>
        <p:txBody>
          <a:bodyPr rtlCol="0"/>
          <a:lstStyle/>
          <a:p>
            <a:pPr rtl="0"/>
            <a:r>
              <a:rPr lang="pt-br" dirty="0"/>
              <a:t>© 2020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940423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sz="3500" dirty="0"/>
              <a:t>Visão geral da autenticação na AWS</a:t>
            </a:r>
          </a:p>
        </p:txBody>
      </p:sp>
      <p:pic>
        <p:nvPicPr>
          <p:cNvPr id="6" name="Picture 5"/>
          <p:cNvPicPr>
            <a:picLocks noChangeAspect="1"/>
          </p:cNvPicPr>
          <p:nvPr/>
        </p:nvPicPr>
        <p:blipFill>
          <a:blip r:embed="rId4"/>
          <a:stretch>
            <a:fillRect/>
          </a:stretch>
        </p:blipFill>
        <p:spPr>
          <a:xfrm>
            <a:off x="643157" y="2084571"/>
            <a:ext cx="2715066" cy="1593841"/>
          </a:xfrm>
          <a:prstGeom prst="rect">
            <a:avLst/>
          </a:prstGeom>
          <a:ln>
            <a:solidFill>
              <a:schemeClr val="accent1"/>
            </a:solidFill>
          </a:ln>
        </p:spPr>
      </p:pic>
      <p:sp>
        <p:nvSpPr>
          <p:cNvPr id="7" name="TextBox 6"/>
          <p:cNvSpPr txBox="1"/>
          <p:nvPr/>
        </p:nvSpPr>
        <p:spPr>
          <a:xfrm>
            <a:off x="171572" y="1230707"/>
            <a:ext cx="5314828" cy="666977"/>
          </a:xfrm>
          <a:prstGeom prst="rect">
            <a:avLst/>
          </a:prstGeom>
          <a:noFill/>
        </p:spPr>
        <p:txBody>
          <a:bodyPr wrap="square" rtlCol="0">
            <a:spAutoFit/>
          </a:bodyPr>
          <a:lstStyle/>
          <a:p>
            <a:pPr rtl="0"/>
            <a:r>
              <a:rPr lang="pt-br" sz="1867">
                <a:latin typeface="Amazon Ember" panose="02000000000000000000" pitchFamily="2" charset="0"/>
                <a:ea typeface="Amazon Ember" panose="02000000000000000000" pitchFamily="2" charset="0"/>
                <a:cs typeface="Amazon Ember Light" charset="0"/>
              </a:rPr>
              <a:t>1 — autenticação da AWS </a:t>
            </a:r>
            <a:r>
              <a:rPr lang="en-US" sz="1867" dirty="0">
                <a:latin typeface="Amazon Ember Light" charset="0"/>
                <a:ea typeface="Amazon Ember Light" charset="0"/>
                <a:cs typeface="Amazon Ember Light" charset="0"/>
              </a:rPr>
              <a:t/>
            </a:r>
            <a:br>
              <a:rPr lang="en-US" sz="1867" dirty="0">
                <a:latin typeface="Amazon Ember Light" charset="0"/>
                <a:ea typeface="Amazon Ember Light" charset="0"/>
                <a:cs typeface="Amazon Ember Light" charset="0"/>
              </a:rPr>
            </a:br>
            <a:r>
              <a:rPr lang="pt-br" sz="1867">
                <a:latin typeface="Amazon Ember Light" charset="0"/>
                <a:ea typeface="Amazon Ember Light" charset="0"/>
                <a:cs typeface="Amazon Ember Light" charset="0"/>
              </a:rPr>
              <a:t>Para construir o ambiente</a:t>
            </a:r>
          </a:p>
        </p:txBody>
      </p:sp>
      <p:cxnSp>
        <p:nvCxnSpPr>
          <p:cNvPr id="28" name="Straight Arrow Connector 27"/>
          <p:cNvCxnSpPr/>
          <p:nvPr/>
        </p:nvCxnSpPr>
        <p:spPr>
          <a:xfrm>
            <a:off x="3408136" y="2364564"/>
            <a:ext cx="524074" cy="0"/>
          </a:xfrm>
          <a:prstGeom prst="straightConnector1">
            <a:avLst/>
          </a:prstGeom>
          <a:ln>
            <a:tailEnd type="arrow" w="med" len="sm"/>
          </a:ln>
        </p:spPr>
        <p:style>
          <a:lnRef idx="2">
            <a:schemeClr val="accent1"/>
          </a:lnRef>
          <a:fillRef idx="0">
            <a:schemeClr val="accent1"/>
          </a:fillRef>
          <a:effectRef idx="1">
            <a:schemeClr val="accent1"/>
          </a:effectRef>
          <a:fontRef idx="minor">
            <a:schemeClr val="tx1"/>
          </a:fontRef>
        </p:style>
      </p:cxnSp>
      <p:sp>
        <p:nvSpPr>
          <p:cNvPr id="10" name="Footer Placeholder 9"/>
          <p:cNvSpPr>
            <a:spLocks noGrp="1"/>
          </p:cNvSpPr>
          <p:nvPr>
            <p:ph type="ftr" sz="quarter" idx="3"/>
          </p:nvPr>
        </p:nvSpPr>
        <p:spPr>
          <a:xfrm>
            <a:off x="419100" y="6356350"/>
            <a:ext cx="4876588" cy="365125"/>
          </a:xfrm>
        </p:spPr>
        <p:txBody>
          <a:bodyPr rtlCol="0"/>
          <a:lstStyle/>
          <a:p>
            <a:pPr rtl="0"/>
            <a:r>
              <a:rPr lang="pt-br" dirty="0"/>
              <a:t>© 2020 </a:t>
            </a:r>
            <a:r>
              <a:rPr lang="pt-br" dirty="0" err="1"/>
              <a:t>Amazon</a:t>
            </a:r>
            <a:r>
              <a:rPr lang="pt-br" dirty="0"/>
              <a:t> Web Services, Inc. ou suas afiliadas. Todos os direitos reservados.</a:t>
            </a:r>
          </a:p>
        </p:txBody>
      </p:sp>
      <p:sp>
        <p:nvSpPr>
          <p:cNvPr id="15" name="Slide Number Placeholder 14"/>
          <p:cNvSpPr>
            <a:spLocks noGrp="1"/>
          </p:cNvSpPr>
          <p:nvPr>
            <p:ph type="sldNum" sz="quarter" idx="12"/>
          </p:nvPr>
        </p:nvSpPr>
        <p:spPr/>
        <p:txBody>
          <a:bodyPr rtlCol="0"/>
          <a:lstStyle/>
          <a:p>
            <a:pPr rtl="0"/>
            <a:fld id="{B6A95138-A96E-2F42-A959-2EFD44FE4AB7}" type="slidenum">
              <a:rPr lang="en-US" smtClean="0"/>
              <a:t>24</a:t>
            </a:fld>
            <a:endParaRPr lang="en-US" dirty="0"/>
          </a:p>
        </p:txBody>
      </p:sp>
      <p:sp>
        <p:nvSpPr>
          <p:cNvPr id="60" name="Rectangle 59">
            <a:extLst>
              <a:ext uri="{FF2B5EF4-FFF2-40B4-BE49-F238E27FC236}">
                <a16:creationId xmlns:a16="http://schemas.microsoft.com/office/drawing/2014/main" id="{CE7F7081-419C-2E4F-A999-2923C4338FC0}"/>
              </a:ext>
            </a:extLst>
          </p:cNvPr>
          <p:cNvSpPr/>
          <p:nvPr/>
        </p:nvSpPr>
        <p:spPr>
          <a:xfrm>
            <a:off x="3932210" y="2320388"/>
            <a:ext cx="2603889" cy="135802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ysClr val="windowText" lastClr="000000"/>
                </a:solidFill>
              </a:rPr>
              <a:t>Nuvem AWS</a:t>
            </a:r>
          </a:p>
        </p:txBody>
      </p:sp>
      <p:pic>
        <p:nvPicPr>
          <p:cNvPr id="61" name="Graphic 11">
            <a:extLst>
              <a:ext uri="{FF2B5EF4-FFF2-40B4-BE49-F238E27FC236}">
                <a16:creationId xmlns:a16="http://schemas.microsoft.com/office/drawing/2014/main" id="{CE52C9D7-11B0-9E41-AB16-2C9849C3ECBE}"/>
              </a:ext>
            </a:extLst>
          </p:cNvPr>
          <p:cNvPicPr>
            <a:picLocks noChangeAspect="1"/>
          </p:cNvPicPr>
          <p:nvPr/>
        </p:nvPicPr>
        <p:blipFill>
          <a:blip r:embed="rId5"/>
          <a:stretch>
            <a:fillRect/>
          </a:stretch>
        </p:blipFill>
        <p:spPr>
          <a:xfrm>
            <a:off x="3936665" y="2320389"/>
            <a:ext cx="330200" cy="330200"/>
          </a:xfrm>
          <a:prstGeom prst="rect">
            <a:avLst/>
          </a:prstGeom>
        </p:spPr>
      </p:pic>
      <p:pic>
        <p:nvPicPr>
          <p:cNvPr id="65" name="Graphic 135">
            <a:extLst>
              <a:ext uri="{FF2B5EF4-FFF2-40B4-BE49-F238E27FC236}">
                <a16:creationId xmlns:a16="http://schemas.microsoft.com/office/drawing/2014/main" id="{C19987B1-DB3A-1640-994D-BCB81FCC1AE4}"/>
              </a:ext>
            </a:extLst>
          </p:cNvPr>
          <p:cNvPicPr>
            <a:picLocks noChangeAspect="1"/>
          </p:cNvPicPr>
          <p:nvPr/>
        </p:nvPicPr>
        <p:blipFill>
          <a:blip r:embed="rId6"/>
          <a:stretch>
            <a:fillRect/>
          </a:stretch>
        </p:blipFill>
        <p:spPr>
          <a:xfrm>
            <a:off x="4667377" y="2886014"/>
            <a:ext cx="469900" cy="469900"/>
          </a:xfrm>
          <a:prstGeom prst="rect">
            <a:avLst/>
          </a:prstGeom>
        </p:spPr>
      </p:pic>
      <p:pic>
        <p:nvPicPr>
          <p:cNvPr id="66" name="Graphic 67">
            <a:extLst>
              <a:ext uri="{FF2B5EF4-FFF2-40B4-BE49-F238E27FC236}">
                <a16:creationId xmlns:a16="http://schemas.microsoft.com/office/drawing/2014/main" id="{D1B72367-A3A4-9A45-AFFE-4A9C19E7C494}"/>
              </a:ext>
            </a:extLst>
          </p:cNvPr>
          <p:cNvPicPr>
            <a:picLocks noChangeAspect="1"/>
          </p:cNvPicPr>
          <p:nvPr/>
        </p:nvPicPr>
        <p:blipFill>
          <a:blip r:embed="rId7"/>
          <a:stretch>
            <a:fillRect/>
          </a:stretch>
        </p:blipFill>
        <p:spPr>
          <a:xfrm>
            <a:off x="5295688" y="2886014"/>
            <a:ext cx="469900" cy="469900"/>
          </a:xfrm>
          <a:prstGeom prst="rect">
            <a:avLst/>
          </a:prstGeom>
        </p:spPr>
      </p:pic>
      <p:pic>
        <p:nvPicPr>
          <p:cNvPr id="69" name="Graphic 16">
            <a:extLst>
              <a:ext uri="{FF2B5EF4-FFF2-40B4-BE49-F238E27FC236}">
                <a16:creationId xmlns:a16="http://schemas.microsoft.com/office/drawing/2014/main" id="{AFF3E384-5323-E34C-B993-B4799080787C}"/>
              </a:ext>
            </a:extLst>
          </p:cNvPr>
          <p:cNvPicPr>
            <a:picLocks noChangeAspect="1"/>
          </p:cNvPicPr>
          <p:nvPr/>
        </p:nvPicPr>
        <p:blipFill>
          <a:blip r:embed="rId8"/>
          <a:stretch>
            <a:fillRect/>
          </a:stretch>
        </p:blipFill>
        <p:spPr>
          <a:xfrm>
            <a:off x="4039066" y="2886014"/>
            <a:ext cx="469900" cy="469900"/>
          </a:xfrm>
          <a:prstGeom prst="rect">
            <a:avLst/>
          </a:prstGeom>
        </p:spPr>
      </p:pic>
      <p:pic>
        <p:nvPicPr>
          <p:cNvPr id="70" name="Graphic 17">
            <a:extLst>
              <a:ext uri="{FF2B5EF4-FFF2-40B4-BE49-F238E27FC236}">
                <a16:creationId xmlns:a16="http://schemas.microsoft.com/office/drawing/2014/main" id="{A92508C4-DCC2-E34E-B567-07BB7A342E07}"/>
              </a:ext>
            </a:extLst>
          </p:cNvPr>
          <p:cNvPicPr>
            <a:picLocks noChangeAspect="1"/>
          </p:cNvPicPr>
          <p:nvPr/>
        </p:nvPicPr>
        <p:blipFill>
          <a:blip r:embed="rId9"/>
          <a:stretch>
            <a:fillRect/>
          </a:stretch>
        </p:blipFill>
        <p:spPr>
          <a:xfrm>
            <a:off x="5923998" y="2886014"/>
            <a:ext cx="469900" cy="469900"/>
          </a:xfrm>
          <a:prstGeom prst="rect">
            <a:avLst/>
          </a:prstGeom>
        </p:spPr>
      </p:pic>
      <p:pic>
        <p:nvPicPr>
          <p:cNvPr id="107" name="Picture 10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8414" y="5077258"/>
            <a:ext cx="1409919" cy="1409919"/>
          </a:xfrm>
          <a:prstGeom prst="rect">
            <a:avLst/>
          </a:prstGeom>
        </p:spPr>
      </p:pic>
      <p:sp>
        <p:nvSpPr>
          <p:cNvPr id="108" name="TextBox 107"/>
          <p:cNvSpPr txBox="1"/>
          <p:nvPr/>
        </p:nvSpPr>
        <p:spPr>
          <a:xfrm>
            <a:off x="718573" y="5386895"/>
            <a:ext cx="968668" cy="430887"/>
          </a:xfrm>
          <a:prstGeom prst="rect">
            <a:avLst/>
          </a:prstGeom>
          <a:noFill/>
        </p:spPr>
        <p:txBody>
          <a:bodyPr wrap="square" rtlCol="0">
            <a:spAutoFit/>
          </a:bodyPr>
          <a:lstStyle/>
          <a:p>
            <a:pPr algn="ctr" rtl="0"/>
            <a:r>
              <a:rPr lang="pt-br" sz="1100" dirty="0">
                <a:latin typeface="Amazon Ember Light" charset="0"/>
                <a:ea typeface="Amazon Ember Light" charset="0"/>
                <a:cs typeface="Amazon Ember Light" charset="0"/>
              </a:rPr>
              <a:t>Aplicativo </a:t>
            </a:r>
          </a:p>
          <a:p>
            <a:pPr algn="ctr" rtl="0"/>
            <a:r>
              <a:rPr lang="pt-br" sz="1100" dirty="0">
                <a:latin typeface="Amazon Ember Light" charset="0"/>
                <a:ea typeface="Amazon Ember Light" charset="0"/>
                <a:cs typeface="Amazon Ember Light" charset="0"/>
              </a:rPr>
              <a:t>de fotos</a:t>
            </a:r>
          </a:p>
        </p:txBody>
      </p:sp>
      <p:sp>
        <p:nvSpPr>
          <p:cNvPr id="110" name="TextBox 109"/>
          <p:cNvSpPr txBox="1"/>
          <p:nvPr/>
        </p:nvSpPr>
        <p:spPr>
          <a:xfrm>
            <a:off x="171571" y="3871679"/>
            <a:ext cx="5447563" cy="615553"/>
          </a:xfrm>
          <a:prstGeom prst="rect">
            <a:avLst/>
          </a:prstGeom>
          <a:noFill/>
        </p:spPr>
        <p:txBody>
          <a:bodyPr wrap="square" rtlCol="0">
            <a:spAutoFit/>
          </a:bodyPr>
          <a:lstStyle/>
          <a:p>
            <a:pPr rtl="0"/>
            <a:r>
              <a:rPr lang="pt-br" sz="1700" dirty="0">
                <a:latin typeface="Amazon Ember" panose="02000000000000000000" pitchFamily="2" charset="0"/>
                <a:ea typeface="Amazon Ember" panose="02000000000000000000" pitchFamily="2" charset="0"/>
                <a:cs typeface="Amazon Ember Light" charset="0"/>
              </a:rPr>
              <a:t>3 — autenticação de recursos  </a:t>
            </a:r>
          </a:p>
          <a:p>
            <a:pPr rtl="0"/>
            <a:r>
              <a:rPr lang="pt-br" sz="1700" dirty="0">
                <a:latin typeface="Amazon Ember Light" charset="0"/>
                <a:ea typeface="Amazon Ember Light" charset="0"/>
                <a:cs typeface="Amazon Ember Light" charset="0"/>
              </a:rPr>
              <a:t>O usuário tira uma foto e faz o upload no </a:t>
            </a:r>
            <a:r>
              <a:rPr lang="pt-br" sz="1700" dirty="0" err="1">
                <a:latin typeface="Amazon Ember Light" charset="0"/>
                <a:ea typeface="Amazon Ember Light" charset="0"/>
                <a:cs typeface="Amazon Ember Light" charset="0"/>
              </a:rPr>
              <a:t>Amazon</a:t>
            </a:r>
            <a:r>
              <a:rPr lang="pt-br" sz="1700" dirty="0">
                <a:latin typeface="Amazon Ember Light" charset="0"/>
                <a:ea typeface="Amazon Ember Light" charset="0"/>
                <a:cs typeface="Amazon Ember Light" charset="0"/>
              </a:rPr>
              <a:t> S3.</a:t>
            </a:r>
          </a:p>
        </p:txBody>
      </p:sp>
      <p:pic>
        <p:nvPicPr>
          <p:cNvPr id="71" name="Graphic 135">
            <a:extLst>
              <a:ext uri="{FF2B5EF4-FFF2-40B4-BE49-F238E27FC236}">
                <a16:creationId xmlns:a16="http://schemas.microsoft.com/office/drawing/2014/main" id="{C19987B1-DB3A-1640-994D-BCB81FCC1AE4}"/>
              </a:ext>
            </a:extLst>
          </p:cNvPr>
          <p:cNvPicPr>
            <a:picLocks noChangeAspect="1"/>
          </p:cNvPicPr>
          <p:nvPr/>
        </p:nvPicPr>
        <p:blipFill>
          <a:blip r:embed="rId6"/>
          <a:stretch>
            <a:fillRect/>
          </a:stretch>
        </p:blipFill>
        <p:spPr>
          <a:xfrm>
            <a:off x="2764727" y="5654607"/>
            <a:ext cx="469900" cy="469900"/>
          </a:xfrm>
          <a:prstGeom prst="rect">
            <a:avLst/>
          </a:prstGeom>
        </p:spPr>
      </p:pic>
      <p:pic>
        <p:nvPicPr>
          <p:cNvPr id="73" name="Graphic 16">
            <a:extLst>
              <a:ext uri="{FF2B5EF4-FFF2-40B4-BE49-F238E27FC236}">
                <a16:creationId xmlns:a16="http://schemas.microsoft.com/office/drawing/2014/main" id="{AFF3E384-5323-E34C-B993-B4799080787C}"/>
              </a:ext>
            </a:extLst>
          </p:cNvPr>
          <p:cNvPicPr>
            <a:picLocks noChangeAspect="1"/>
          </p:cNvPicPr>
          <p:nvPr/>
        </p:nvPicPr>
        <p:blipFill>
          <a:blip r:embed="rId8"/>
          <a:stretch>
            <a:fillRect/>
          </a:stretch>
        </p:blipFill>
        <p:spPr>
          <a:xfrm>
            <a:off x="2136416" y="5654607"/>
            <a:ext cx="469900" cy="469900"/>
          </a:xfrm>
          <a:prstGeom prst="rect">
            <a:avLst/>
          </a:prstGeom>
        </p:spPr>
      </p:pic>
      <p:pic>
        <p:nvPicPr>
          <p:cNvPr id="74" name="Graphic 17">
            <a:extLst>
              <a:ext uri="{FF2B5EF4-FFF2-40B4-BE49-F238E27FC236}">
                <a16:creationId xmlns:a16="http://schemas.microsoft.com/office/drawing/2014/main" id="{A92508C4-DCC2-E34E-B567-07BB7A342E07}"/>
              </a:ext>
            </a:extLst>
          </p:cNvPr>
          <p:cNvPicPr>
            <a:picLocks noChangeAspect="1"/>
          </p:cNvPicPr>
          <p:nvPr/>
        </p:nvPicPr>
        <p:blipFill>
          <a:blip r:embed="rId9"/>
          <a:stretch>
            <a:fillRect/>
          </a:stretch>
        </p:blipFill>
        <p:spPr>
          <a:xfrm>
            <a:off x="4021348" y="5654607"/>
            <a:ext cx="469900" cy="469900"/>
          </a:xfrm>
          <a:prstGeom prst="rect">
            <a:avLst/>
          </a:prstGeom>
        </p:spPr>
      </p:pic>
      <p:pic>
        <p:nvPicPr>
          <p:cNvPr id="75" name="Graphic 68">
            <a:extLst>
              <a:ext uri="{FF2B5EF4-FFF2-40B4-BE49-F238E27FC236}">
                <a16:creationId xmlns:a16="http://schemas.microsoft.com/office/drawing/2014/main" id="{1BC192AB-8D67-7746-A2C0-E289C568EA2D}"/>
              </a:ext>
            </a:extLst>
          </p:cNvPr>
          <p:cNvPicPr>
            <a:picLocks noChangeAspect="1"/>
          </p:cNvPicPr>
          <p:nvPr/>
        </p:nvPicPr>
        <p:blipFill>
          <a:blip r:embed="rId11"/>
          <a:stretch>
            <a:fillRect/>
          </a:stretch>
        </p:blipFill>
        <p:spPr>
          <a:xfrm>
            <a:off x="3429593" y="5654607"/>
            <a:ext cx="469900" cy="469900"/>
          </a:xfrm>
          <a:prstGeom prst="rect">
            <a:avLst/>
          </a:prstGeom>
        </p:spPr>
      </p:pic>
      <p:sp>
        <p:nvSpPr>
          <p:cNvPr id="76" name="Rectangle 75">
            <a:extLst>
              <a:ext uri="{FF2B5EF4-FFF2-40B4-BE49-F238E27FC236}">
                <a16:creationId xmlns:a16="http://schemas.microsoft.com/office/drawing/2014/main" id="{CE7F7081-419C-2E4F-A999-2923C4338FC0}"/>
              </a:ext>
            </a:extLst>
          </p:cNvPr>
          <p:cNvSpPr/>
          <p:nvPr/>
        </p:nvSpPr>
        <p:spPr>
          <a:xfrm>
            <a:off x="2044268" y="4958839"/>
            <a:ext cx="2603889" cy="135802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ysClr val="windowText" lastClr="000000"/>
                </a:solidFill>
              </a:rPr>
              <a:t>Nuvem AWS</a:t>
            </a:r>
          </a:p>
        </p:txBody>
      </p:sp>
      <p:pic>
        <p:nvPicPr>
          <p:cNvPr id="78" name="Graphic 11">
            <a:extLst>
              <a:ext uri="{FF2B5EF4-FFF2-40B4-BE49-F238E27FC236}">
                <a16:creationId xmlns:a16="http://schemas.microsoft.com/office/drawing/2014/main" id="{CE52C9D7-11B0-9E41-AB16-2C9849C3ECBE}"/>
              </a:ext>
            </a:extLst>
          </p:cNvPr>
          <p:cNvPicPr>
            <a:picLocks noChangeAspect="1"/>
          </p:cNvPicPr>
          <p:nvPr/>
        </p:nvPicPr>
        <p:blipFill>
          <a:blip r:embed="rId5"/>
          <a:stretch>
            <a:fillRect/>
          </a:stretch>
        </p:blipFill>
        <p:spPr>
          <a:xfrm>
            <a:off x="2037771" y="4958840"/>
            <a:ext cx="330200" cy="330200"/>
          </a:xfrm>
          <a:prstGeom prst="rect">
            <a:avLst/>
          </a:prstGeom>
        </p:spPr>
      </p:pic>
      <p:pic>
        <p:nvPicPr>
          <p:cNvPr id="89" name="Picture 8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48659" y="2409146"/>
            <a:ext cx="1409920" cy="1409919"/>
          </a:xfrm>
          <a:prstGeom prst="rect">
            <a:avLst/>
          </a:prstGeom>
        </p:spPr>
      </p:pic>
      <p:sp>
        <p:nvSpPr>
          <p:cNvPr id="92" name="TextBox 91"/>
          <p:cNvSpPr txBox="1"/>
          <p:nvPr/>
        </p:nvSpPr>
        <p:spPr>
          <a:xfrm>
            <a:off x="6462076" y="1230707"/>
            <a:ext cx="5592917" cy="666977"/>
          </a:xfrm>
          <a:prstGeom prst="rect">
            <a:avLst/>
          </a:prstGeom>
          <a:noFill/>
        </p:spPr>
        <p:txBody>
          <a:bodyPr wrap="square" rtlCol="0">
            <a:spAutoFit/>
          </a:bodyPr>
          <a:lstStyle/>
          <a:p>
            <a:pPr rtl="0"/>
            <a:r>
              <a:rPr lang="pt-br" sz="1867" dirty="0">
                <a:latin typeface="Amazon Ember" panose="02000000000000000000" pitchFamily="2" charset="0"/>
                <a:ea typeface="Amazon Ember" panose="02000000000000000000" pitchFamily="2" charset="0"/>
                <a:cs typeface="Amazon Ember Light" charset="0"/>
              </a:rPr>
              <a:t>2 — autenticação de aplicações</a:t>
            </a:r>
            <a:r>
              <a:rPr lang="en-US" sz="1867" dirty="0">
                <a:latin typeface="Amazon Ember Light" charset="0"/>
                <a:ea typeface="Amazon Ember Light" charset="0"/>
                <a:cs typeface="Amazon Ember Light" charset="0"/>
              </a:rPr>
              <a:t/>
            </a:r>
            <a:br>
              <a:rPr lang="en-US" sz="1867" dirty="0">
                <a:latin typeface="Amazon Ember Light" charset="0"/>
                <a:ea typeface="Amazon Ember Light" charset="0"/>
                <a:cs typeface="Amazon Ember Light" charset="0"/>
              </a:rPr>
            </a:br>
            <a:r>
              <a:rPr lang="pt-br" sz="1867" dirty="0">
                <a:latin typeface="Amazon Ember Light" charset="0"/>
                <a:ea typeface="Amazon Ember Light" charset="0"/>
                <a:cs typeface="Amazon Ember Light" charset="0"/>
              </a:rPr>
              <a:t>Quando um utilizador faz login na aplicação</a:t>
            </a:r>
          </a:p>
        </p:txBody>
      </p:sp>
      <p:grpSp>
        <p:nvGrpSpPr>
          <p:cNvPr id="5" name="Group 4"/>
          <p:cNvGrpSpPr/>
          <p:nvPr/>
        </p:nvGrpSpPr>
        <p:grpSpPr>
          <a:xfrm>
            <a:off x="7055938" y="2308748"/>
            <a:ext cx="4050072" cy="1358023"/>
            <a:chOff x="766532" y="4998327"/>
            <a:chExt cx="4050072" cy="1358023"/>
          </a:xfrm>
        </p:grpSpPr>
        <p:sp>
          <p:nvSpPr>
            <p:cNvPr id="90" name="TextBox 89"/>
            <p:cNvSpPr txBox="1"/>
            <p:nvPr/>
          </p:nvSpPr>
          <p:spPr>
            <a:xfrm>
              <a:off x="766532" y="5408361"/>
              <a:ext cx="968668" cy="430887"/>
            </a:xfrm>
            <a:prstGeom prst="rect">
              <a:avLst/>
            </a:prstGeom>
            <a:noFill/>
          </p:spPr>
          <p:txBody>
            <a:bodyPr wrap="square" rtlCol="0">
              <a:spAutoFit/>
            </a:bodyPr>
            <a:lstStyle/>
            <a:p>
              <a:pPr algn="ctr" rtl="0"/>
              <a:r>
                <a:rPr lang="pt-br" sz="1100" dirty="0">
                  <a:latin typeface="Amazon Ember Light" charset="0"/>
                  <a:ea typeface="Amazon Ember Light" charset="0"/>
                  <a:cs typeface="Amazon Ember Light" charset="0"/>
                </a:rPr>
                <a:t>Aplicativo </a:t>
              </a:r>
            </a:p>
            <a:p>
              <a:pPr algn="ctr" rtl="0"/>
              <a:r>
                <a:rPr lang="pt-br" sz="1100" dirty="0">
                  <a:latin typeface="Amazon Ember Light" charset="0"/>
                  <a:ea typeface="Amazon Ember Light" charset="0"/>
                  <a:cs typeface="Amazon Ember Light" charset="0"/>
                </a:rPr>
                <a:t>de fotos</a:t>
              </a:r>
            </a:p>
          </p:txBody>
        </p:sp>
        <p:cxnSp>
          <p:nvCxnSpPr>
            <p:cNvPr id="94" name="Straight Arrow Connector 93"/>
            <p:cNvCxnSpPr>
              <a:endCxn id="119" idx="1"/>
            </p:cNvCxnSpPr>
            <p:nvPr/>
          </p:nvCxnSpPr>
          <p:spPr>
            <a:xfrm>
              <a:off x="1760958" y="5789451"/>
              <a:ext cx="558613" cy="9452"/>
            </a:xfrm>
            <a:prstGeom prst="straightConnector1">
              <a:avLst/>
            </a:prstGeom>
            <a:ln>
              <a:solidFill>
                <a:srgbClr val="002060"/>
              </a:solidFill>
              <a:tailEnd type="arrow" w="med" len="sm"/>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CE7F7081-419C-2E4F-A999-2923C4338FC0}"/>
                </a:ext>
              </a:extLst>
            </p:cNvPr>
            <p:cNvSpPr/>
            <p:nvPr/>
          </p:nvSpPr>
          <p:spPr>
            <a:xfrm>
              <a:off x="2212715" y="4998327"/>
              <a:ext cx="2603889" cy="135802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ysClr val="windowText" lastClr="000000"/>
                  </a:solidFill>
                </a:rPr>
                <a:t>Nuvem AWS</a:t>
              </a:r>
            </a:p>
          </p:txBody>
        </p:sp>
        <p:pic>
          <p:nvPicPr>
            <p:cNvPr id="86" name="Graphic 11">
              <a:extLst>
                <a:ext uri="{FF2B5EF4-FFF2-40B4-BE49-F238E27FC236}">
                  <a16:creationId xmlns:a16="http://schemas.microsoft.com/office/drawing/2014/main" id="{CE52C9D7-11B0-9E41-AB16-2C9849C3ECBE}"/>
                </a:ext>
              </a:extLst>
            </p:cNvPr>
            <p:cNvPicPr>
              <a:picLocks noChangeAspect="1"/>
            </p:cNvPicPr>
            <p:nvPr/>
          </p:nvPicPr>
          <p:blipFill>
            <a:blip r:embed="rId5"/>
            <a:stretch>
              <a:fillRect/>
            </a:stretch>
          </p:blipFill>
          <p:spPr>
            <a:xfrm>
              <a:off x="2226314" y="4998328"/>
              <a:ext cx="330200" cy="330200"/>
            </a:xfrm>
            <a:prstGeom prst="rect">
              <a:avLst/>
            </a:prstGeom>
          </p:spPr>
        </p:pic>
        <p:pic>
          <p:nvPicPr>
            <p:cNvPr id="101" name="Graphic 135">
              <a:extLst>
                <a:ext uri="{FF2B5EF4-FFF2-40B4-BE49-F238E27FC236}">
                  <a16:creationId xmlns:a16="http://schemas.microsoft.com/office/drawing/2014/main" id="{C19987B1-DB3A-1640-994D-BCB81FCC1AE4}"/>
                </a:ext>
              </a:extLst>
            </p:cNvPr>
            <p:cNvPicPr>
              <a:picLocks noChangeAspect="1"/>
            </p:cNvPicPr>
            <p:nvPr/>
          </p:nvPicPr>
          <p:blipFill>
            <a:blip r:embed="rId6"/>
            <a:stretch>
              <a:fillRect/>
            </a:stretch>
          </p:blipFill>
          <p:spPr>
            <a:xfrm>
              <a:off x="2947882" y="5563953"/>
              <a:ext cx="469900" cy="469900"/>
            </a:xfrm>
            <a:prstGeom prst="rect">
              <a:avLst/>
            </a:prstGeom>
          </p:spPr>
        </p:pic>
        <p:pic>
          <p:nvPicPr>
            <p:cNvPr id="103" name="Graphic 67">
              <a:extLst>
                <a:ext uri="{FF2B5EF4-FFF2-40B4-BE49-F238E27FC236}">
                  <a16:creationId xmlns:a16="http://schemas.microsoft.com/office/drawing/2014/main" id="{D1B72367-A3A4-9A45-AFFE-4A9C19E7C494}"/>
                </a:ext>
              </a:extLst>
            </p:cNvPr>
            <p:cNvPicPr>
              <a:picLocks noChangeAspect="1"/>
            </p:cNvPicPr>
            <p:nvPr/>
          </p:nvPicPr>
          <p:blipFill>
            <a:blip r:embed="rId7"/>
            <a:stretch>
              <a:fillRect/>
            </a:stretch>
          </p:blipFill>
          <p:spPr>
            <a:xfrm>
              <a:off x="3576193" y="5563953"/>
              <a:ext cx="469900" cy="469900"/>
            </a:xfrm>
            <a:prstGeom prst="rect">
              <a:avLst/>
            </a:prstGeom>
          </p:spPr>
        </p:pic>
        <p:pic>
          <p:nvPicPr>
            <p:cNvPr id="119" name="Graphic 16">
              <a:extLst>
                <a:ext uri="{FF2B5EF4-FFF2-40B4-BE49-F238E27FC236}">
                  <a16:creationId xmlns:a16="http://schemas.microsoft.com/office/drawing/2014/main" id="{AFF3E384-5323-E34C-B993-B4799080787C}"/>
                </a:ext>
              </a:extLst>
            </p:cNvPr>
            <p:cNvPicPr>
              <a:picLocks noChangeAspect="1"/>
            </p:cNvPicPr>
            <p:nvPr/>
          </p:nvPicPr>
          <p:blipFill>
            <a:blip r:embed="rId8"/>
            <a:stretch>
              <a:fillRect/>
            </a:stretch>
          </p:blipFill>
          <p:spPr>
            <a:xfrm>
              <a:off x="2319571" y="5563953"/>
              <a:ext cx="469900" cy="469900"/>
            </a:xfrm>
            <a:prstGeom prst="rect">
              <a:avLst/>
            </a:prstGeom>
          </p:spPr>
        </p:pic>
        <p:pic>
          <p:nvPicPr>
            <p:cNvPr id="121" name="Graphic 17">
              <a:extLst>
                <a:ext uri="{FF2B5EF4-FFF2-40B4-BE49-F238E27FC236}">
                  <a16:creationId xmlns:a16="http://schemas.microsoft.com/office/drawing/2014/main" id="{A92508C4-DCC2-E34E-B567-07BB7A342E07}"/>
                </a:ext>
              </a:extLst>
            </p:cNvPr>
            <p:cNvPicPr>
              <a:picLocks noChangeAspect="1"/>
            </p:cNvPicPr>
            <p:nvPr/>
          </p:nvPicPr>
          <p:blipFill>
            <a:blip r:embed="rId9"/>
            <a:stretch>
              <a:fillRect/>
            </a:stretch>
          </p:blipFill>
          <p:spPr>
            <a:xfrm>
              <a:off x="4204503" y="5563953"/>
              <a:ext cx="469900" cy="469900"/>
            </a:xfrm>
            <a:prstGeom prst="rect">
              <a:avLst/>
            </a:prstGeom>
          </p:spPr>
        </p:pic>
        <p:cxnSp>
          <p:nvCxnSpPr>
            <p:cNvPr id="122" name="Straight Arrow Connector 121"/>
            <p:cNvCxnSpPr/>
            <p:nvPr/>
          </p:nvCxnSpPr>
          <p:spPr>
            <a:xfrm>
              <a:off x="2789471" y="5795308"/>
              <a:ext cx="158411" cy="7191"/>
            </a:xfrm>
            <a:prstGeom prst="straightConnector1">
              <a:avLst/>
            </a:prstGeom>
            <a:ln>
              <a:solidFill>
                <a:srgbClr val="002060"/>
              </a:solidFill>
              <a:tailEnd type="arrow" w="med" len="sm"/>
            </a:ln>
          </p:spPr>
          <p:style>
            <a:lnRef idx="2">
              <a:schemeClr val="accent1"/>
            </a:lnRef>
            <a:fillRef idx="0">
              <a:schemeClr val="accent1"/>
            </a:fillRef>
            <a:effectRef idx="1">
              <a:schemeClr val="accent1"/>
            </a:effectRef>
            <a:fontRef idx="minor">
              <a:schemeClr val="tx1"/>
            </a:fontRef>
          </p:style>
        </p:cxnSp>
      </p:grpSp>
      <p:sp>
        <p:nvSpPr>
          <p:cNvPr id="68" name="TextBox 67"/>
          <p:cNvSpPr txBox="1"/>
          <p:nvPr/>
        </p:nvSpPr>
        <p:spPr>
          <a:xfrm>
            <a:off x="6462076" y="3777020"/>
            <a:ext cx="5115121" cy="1138773"/>
          </a:xfrm>
          <a:prstGeom prst="rect">
            <a:avLst/>
          </a:prstGeom>
          <a:noFill/>
        </p:spPr>
        <p:txBody>
          <a:bodyPr wrap="square" rtlCol="0">
            <a:spAutoFit/>
          </a:bodyPr>
          <a:lstStyle/>
          <a:p>
            <a:pPr rtl="0"/>
            <a:r>
              <a:rPr lang="pt-br" sz="1700" dirty="0">
                <a:latin typeface="Amazon Ember" panose="02000000000000000000" pitchFamily="2" charset="0"/>
                <a:ea typeface="Amazon Ember" panose="02000000000000000000" pitchFamily="2" charset="0"/>
                <a:cs typeface="Amazon Ember Light" charset="0"/>
              </a:rPr>
              <a:t>4 — autenticação de banco de dados</a:t>
            </a:r>
          </a:p>
          <a:p>
            <a:pPr rtl="0"/>
            <a:r>
              <a:rPr lang="pt-br" sz="1700" dirty="0">
                <a:latin typeface="Amazon Ember Light" charset="0"/>
                <a:ea typeface="Amazon Ember Light" charset="0"/>
                <a:cs typeface="Amazon Ember Light" charset="0"/>
              </a:rPr>
              <a:t>Ao se fazer upload da imagem para o </a:t>
            </a:r>
            <a:r>
              <a:rPr lang="pt-br" sz="1700" dirty="0" err="1">
                <a:latin typeface="Amazon Ember Light" charset="0"/>
                <a:ea typeface="Amazon Ember Light" charset="0"/>
                <a:cs typeface="Amazon Ember Light" charset="0"/>
              </a:rPr>
              <a:t>bucket</a:t>
            </a:r>
            <a:r>
              <a:rPr lang="pt-br" sz="1700" dirty="0">
                <a:latin typeface="Amazon Ember Light" charset="0"/>
                <a:ea typeface="Amazon Ember Light" charset="0"/>
                <a:cs typeface="Amazon Ember Light" charset="0"/>
              </a:rPr>
              <a:t> do S3, fazendo com que um trabalho de </a:t>
            </a:r>
            <a:r>
              <a:rPr lang="pt-br" sz="1700" dirty="0" err="1">
                <a:latin typeface="Amazon Ember Light" charset="0"/>
                <a:ea typeface="Amazon Ember Light" charset="0"/>
                <a:cs typeface="Amazon Ember Light" charset="0"/>
              </a:rPr>
              <a:t>back-end</a:t>
            </a:r>
            <a:r>
              <a:rPr lang="pt-br" sz="1700" dirty="0">
                <a:latin typeface="Amazon Ember Light" charset="0"/>
                <a:ea typeface="Amazon Ember Light" charset="0"/>
                <a:cs typeface="Amazon Ember Light" charset="0"/>
              </a:rPr>
              <a:t> atualize o banco de dados do RDS com uma entrada</a:t>
            </a:r>
          </a:p>
        </p:txBody>
      </p:sp>
      <p:sp>
        <p:nvSpPr>
          <p:cNvPr id="125" name="Rectangle 124">
            <a:extLst>
              <a:ext uri="{FF2B5EF4-FFF2-40B4-BE49-F238E27FC236}">
                <a16:creationId xmlns:a16="http://schemas.microsoft.com/office/drawing/2014/main" id="{CE7F7081-419C-2E4F-A999-2923C4338FC0}"/>
              </a:ext>
            </a:extLst>
          </p:cNvPr>
          <p:cNvSpPr/>
          <p:nvPr/>
        </p:nvSpPr>
        <p:spPr>
          <a:xfrm>
            <a:off x="7773769" y="4998327"/>
            <a:ext cx="2603889" cy="135802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ysClr val="windowText" lastClr="000000"/>
                </a:solidFill>
              </a:rPr>
              <a:t>Nuvem AWS</a:t>
            </a:r>
          </a:p>
        </p:txBody>
      </p:sp>
      <p:pic>
        <p:nvPicPr>
          <p:cNvPr id="126" name="Graphic 11">
            <a:extLst>
              <a:ext uri="{FF2B5EF4-FFF2-40B4-BE49-F238E27FC236}">
                <a16:creationId xmlns:a16="http://schemas.microsoft.com/office/drawing/2014/main" id="{CE52C9D7-11B0-9E41-AB16-2C9849C3ECBE}"/>
              </a:ext>
            </a:extLst>
          </p:cNvPr>
          <p:cNvPicPr>
            <a:picLocks noChangeAspect="1"/>
          </p:cNvPicPr>
          <p:nvPr/>
        </p:nvPicPr>
        <p:blipFill>
          <a:blip r:embed="rId5"/>
          <a:stretch>
            <a:fillRect/>
          </a:stretch>
        </p:blipFill>
        <p:spPr>
          <a:xfrm>
            <a:off x="7778224" y="4998328"/>
            <a:ext cx="330200" cy="330200"/>
          </a:xfrm>
          <a:prstGeom prst="rect">
            <a:avLst/>
          </a:prstGeom>
        </p:spPr>
      </p:pic>
      <p:pic>
        <p:nvPicPr>
          <p:cNvPr id="129" name="Graphic 135">
            <a:extLst>
              <a:ext uri="{FF2B5EF4-FFF2-40B4-BE49-F238E27FC236}">
                <a16:creationId xmlns:a16="http://schemas.microsoft.com/office/drawing/2014/main" id="{C19987B1-DB3A-1640-994D-BCB81FCC1AE4}"/>
              </a:ext>
            </a:extLst>
          </p:cNvPr>
          <p:cNvPicPr>
            <a:picLocks noChangeAspect="1"/>
          </p:cNvPicPr>
          <p:nvPr/>
        </p:nvPicPr>
        <p:blipFill>
          <a:blip r:embed="rId6"/>
          <a:stretch>
            <a:fillRect/>
          </a:stretch>
        </p:blipFill>
        <p:spPr>
          <a:xfrm>
            <a:off x="8456170" y="5560358"/>
            <a:ext cx="469900" cy="469900"/>
          </a:xfrm>
          <a:prstGeom prst="rect">
            <a:avLst/>
          </a:prstGeom>
        </p:spPr>
      </p:pic>
      <p:pic>
        <p:nvPicPr>
          <p:cNvPr id="131" name="Graphic 16">
            <a:extLst>
              <a:ext uri="{FF2B5EF4-FFF2-40B4-BE49-F238E27FC236}">
                <a16:creationId xmlns:a16="http://schemas.microsoft.com/office/drawing/2014/main" id="{AFF3E384-5323-E34C-B993-B4799080787C}"/>
              </a:ext>
            </a:extLst>
          </p:cNvPr>
          <p:cNvPicPr>
            <a:picLocks noChangeAspect="1"/>
          </p:cNvPicPr>
          <p:nvPr/>
        </p:nvPicPr>
        <p:blipFill>
          <a:blip r:embed="rId8"/>
          <a:stretch>
            <a:fillRect/>
          </a:stretch>
        </p:blipFill>
        <p:spPr>
          <a:xfrm>
            <a:off x="7827859" y="5560358"/>
            <a:ext cx="469900" cy="469900"/>
          </a:xfrm>
          <a:prstGeom prst="rect">
            <a:avLst/>
          </a:prstGeom>
        </p:spPr>
      </p:pic>
      <p:pic>
        <p:nvPicPr>
          <p:cNvPr id="132" name="Graphic 17">
            <a:extLst>
              <a:ext uri="{FF2B5EF4-FFF2-40B4-BE49-F238E27FC236}">
                <a16:creationId xmlns:a16="http://schemas.microsoft.com/office/drawing/2014/main" id="{A92508C4-DCC2-E34E-B567-07BB7A342E07}"/>
              </a:ext>
            </a:extLst>
          </p:cNvPr>
          <p:cNvPicPr>
            <a:picLocks noChangeAspect="1"/>
          </p:cNvPicPr>
          <p:nvPr/>
        </p:nvPicPr>
        <p:blipFill>
          <a:blip r:embed="rId9"/>
          <a:stretch>
            <a:fillRect/>
          </a:stretch>
        </p:blipFill>
        <p:spPr>
          <a:xfrm>
            <a:off x="9712791" y="5560358"/>
            <a:ext cx="469900" cy="469900"/>
          </a:xfrm>
          <a:prstGeom prst="rect">
            <a:avLst/>
          </a:prstGeom>
        </p:spPr>
      </p:pic>
      <p:cxnSp>
        <p:nvCxnSpPr>
          <p:cNvPr id="133" name="Elbow Connector 132"/>
          <p:cNvCxnSpPr>
            <a:endCxn id="132" idx="2"/>
          </p:cNvCxnSpPr>
          <p:nvPr/>
        </p:nvCxnSpPr>
        <p:spPr>
          <a:xfrm rot="16200000" flipH="1">
            <a:off x="9633586" y="5716103"/>
            <a:ext cx="12700" cy="628310"/>
          </a:xfrm>
          <a:prstGeom prst="bentConnector3">
            <a:avLst>
              <a:gd name="adj1" fmla="val 1800000"/>
            </a:avLst>
          </a:prstGeom>
          <a:ln>
            <a:tailEnd type="arrow" w="med" len="sm"/>
          </a:ln>
        </p:spPr>
        <p:style>
          <a:lnRef idx="1">
            <a:schemeClr val="accent1"/>
          </a:lnRef>
          <a:fillRef idx="0">
            <a:schemeClr val="accent1"/>
          </a:fillRef>
          <a:effectRef idx="0">
            <a:schemeClr val="accent1"/>
          </a:effectRef>
          <a:fontRef idx="minor">
            <a:schemeClr val="tx1"/>
          </a:fontRef>
        </p:style>
      </p:cxnSp>
      <p:pic>
        <p:nvPicPr>
          <p:cNvPr id="134" name="Graphic 68">
            <a:extLst>
              <a:ext uri="{FF2B5EF4-FFF2-40B4-BE49-F238E27FC236}">
                <a16:creationId xmlns:a16="http://schemas.microsoft.com/office/drawing/2014/main" id="{1BC192AB-8D67-7746-A2C0-E289C568EA2D}"/>
              </a:ext>
            </a:extLst>
          </p:cNvPr>
          <p:cNvPicPr>
            <a:picLocks noChangeAspect="1"/>
          </p:cNvPicPr>
          <p:nvPr/>
        </p:nvPicPr>
        <p:blipFill>
          <a:blip r:embed="rId11"/>
          <a:stretch>
            <a:fillRect/>
          </a:stretch>
        </p:blipFill>
        <p:spPr>
          <a:xfrm>
            <a:off x="9092758" y="5563540"/>
            <a:ext cx="469900" cy="469900"/>
          </a:xfrm>
          <a:prstGeom prst="rect">
            <a:avLst/>
          </a:prstGeom>
        </p:spPr>
      </p:pic>
      <p:cxnSp>
        <p:nvCxnSpPr>
          <p:cNvPr id="51" name="Elbow Connector 16">
            <a:extLst>
              <a:ext uri="{FF2B5EF4-FFF2-40B4-BE49-F238E27FC236}">
                <a16:creationId xmlns:a16="http://schemas.microsoft.com/office/drawing/2014/main" id="{AAA06BD9-4419-438E-B0B1-7FEAC3E10120}"/>
              </a:ext>
            </a:extLst>
          </p:cNvPr>
          <p:cNvCxnSpPr/>
          <p:nvPr/>
        </p:nvCxnSpPr>
        <p:spPr>
          <a:xfrm flipV="1">
            <a:off x="1674541" y="5648257"/>
            <a:ext cx="1964423" cy="65777"/>
          </a:xfrm>
          <a:prstGeom prst="bentConnector4">
            <a:avLst>
              <a:gd name="adj1" fmla="val 6033"/>
              <a:gd name="adj2" fmla="val 598877"/>
            </a:avLst>
          </a:prstGeom>
          <a:ln>
            <a:tailEnd type="arrow" w="med" len="sm"/>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355947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sz="3500" dirty="0"/>
              <a:t>Credenciais do IAM</a:t>
            </a:r>
          </a:p>
        </p:txBody>
      </p:sp>
      <p:graphicFrame>
        <p:nvGraphicFramePr>
          <p:cNvPr id="10" name="Table Placeholder 9"/>
          <p:cNvGraphicFramePr>
            <a:graphicFrameLocks noGrp="1"/>
          </p:cNvGraphicFramePr>
          <p:nvPr>
            <p:ph type="tbl" sz="quarter" idx="13"/>
            <p:extLst>
              <p:ext uri="{D42A27DB-BD31-4B8C-83A1-F6EECF244321}">
                <p14:modId xmlns:p14="http://schemas.microsoft.com/office/powerpoint/2010/main" val="641228088"/>
              </p:ext>
            </p:extLst>
          </p:nvPr>
        </p:nvGraphicFramePr>
        <p:xfrm>
          <a:off x="425450" y="1784350"/>
          <a:ext cx="11347450" cy="2773680"/>
        </p:xfrm>
        <a:graphic>
          <a:graphicData uri="http://schemas.openxmlformats.org/drawingml/2006/table">
            <a:tbl>
              <a:tblPr firstRow="1" bandRow="1">
                <a:tableStyleId>{F5AB1C69-6EDB-4FF4-983F-18BD219EF322}</a:tableStyleId>
              </a:tblPr>
              <a:tblGrid>
                <a:gridCol w="5673725">
                  <a:extLst>
                    <a:ext uri="{9D8B030D-6E8A-4147-A177-3AD203B41FA5}">
                      <a16:colId xmlns:a16="http://schemas.microsoft.com/office/drawing/2014/main" val="1793071173"/>
                    </a:ext>
                  </a:extLst>
                </a:gridCol>
                <a:gridCol w="5673725">
                  <a:extLst>
                    <a:ext uri="{9D8B030D-6E8A-4147-A177-3AD203B41FA5}">
                      <a16:colId xmlns:a16="http://schemas.microsoft.com/office/drawing/2014/main" val="2564862008"/>
                    </a:ext>
                  </a:extLst>
                </a:gridCol>
              </a:tblGrid>
              <a:tr h="370840">
                <a:tc>
                  <a:txBody>
                    <a:bodyPr/>
                    <a:lstStyle/>
                    <a:p>
                      <a:pPr algn="ctr" rtl="0"/>
                      <a:r>
                        <a:rPr lang="pt-br" sz="3200" b="0">
                          <a:solidFill>
                            <a:schemeClr val="accent1"/>
                          </a:solidFill>
                          <a:latin typeface="Amazon Ember" panose="02000000000000000000" pitchFamily="2" charset="0"/>
                          <a:ea typeface="Amazon Ember" panose="02000000000000000000" pitchFamily="2" charset="0"/>
                        </a:rPr>
                        <a:t>Ferramenta</a:t>
                      </a:r>
                      <a:endParaRPr lang="en-US" sz="3200" b="0" i="0" dirty="0">
                        <a:solidFill>
                          <a:schemeClr val="accent1"/>
                        </a:solidFill>
                        <a:latin typeface="Amazon Ember" panose="02000000000000000000" pitchFamily="2" charset="0"/>
                        <a:ea typeface="Amazon Ember" panose="02000000000000000000" pitchFamily="2" charset="0"/>
                        <a:cs typeface="Amazon Ember Light" charset="0"/>
                      </a:endParaRPr>
                    </a:p>
                  </a:txBody>
                  <a:tcPr marL="121920" marR="121920" marT="60960" marB="60960" anchor="ctr"/>
                </a:tc>
                <a:tc>
                  <a:txBody>
                    <a:bodyPr/>
                    <a:lstStyle/>
                    <a:p>
                      <a:pPr algn="ctr" rtl="0"/>
                      <a:r>
                        <a:rPr lang="pt-br" sz="3200" b="0">
                          <a:solidFill>
                            <a:schemeClr val="accent1"/>
                          </a:solidFill>
                          <a:latin typeface="Amazon Ember" panose="02000000000000000000" pitchFamily="2" charset="0"/>
                          <a:ea typeface="Amazon Ember" panose="02000000000000000000" pitchFamily="2" charset="0"/>
                        </a:rPr>
                        <a:t>Credenciais</a:t>
                      </a:r>
                      <a:endParaRPr lang="en-US" sz="3200" b="0" i="0" dirty="0">
                        <a:solidFill>
                          <a:schemeClr val="accent1"/>
                        </a:solidFill>
                        <a:latin typeface="Amazon Ember" panose="02000000000000000000" pitchFamily="2" charset="0"/>
                        <a:ea typeface="Amazon Ember" panose="02000000000000000000" pitchFamily="2" charset="0"/>
                        <a:cs typeface="Amazon Ember Light" charset="0"/>
                      </a:endParaRPr>
                    </a:p>
                  </a:txBody>
                  <a:tcPr marL="121920" marR="121920" marT="60960" marB="60960" anchor="ctr"/>
                </a:tc>
                <a:extLst>
                  <a:ext uri="{0D108BD9-81ED-4DB2-BD59-A6C34878D82A}">
                    <a16:rowId xmlns:a16="http://schemas.microsoft.com/office/drawing/2014/main" val="984461011"/>
                  </a:ext>
                </a:extLst>
              </a:tr>
              <a:tr h="370840">
                <a:tc>
                  <a:txBody>
                    <a:bodyPr/>
                    <a:lstStyle/>
                    <a:p>
                      <a:pPr rtl="0"/>
                      <a:r>
                        <a:rPr lang="pt-br" sz="2200"/>
                        <a:t>Console de gerenciamento da AWS </a:t>
                      </a:r>
                      <a:endParaRPr lang="en-US" sz="2200" b="0" i="0" dirty="0">
                        <a:latin typeface="Amazon Ember Light" charset="0"/>
                        <a:ea typeface="Amazon Ember Light" charset="0"/>
                        <a:cs typeface="Amazon Ember Light" charset="0"/>
                      </a:endParaRPr>
                    </a:p>
                  </a:txBody>
                  <a:tcPr marL="121920" marR="121920" marT="60960" marB="60960" anchor="ctr"/>
                </a:tc>
                <a:tc>
                  <a:txBody>
                    <a:bodyPr/>
                    <a:lstStyle/>
                    <a:p>
                      <a:pPr algn="ctr" rtl="0"/>
                      <a:r>
                        <a:rPr lang="pt-br" sz="2200"/>
                        <a:t>Nome de usuário/senha</a:t>
                      </a:r>
                      <a:endParaRPr lang="en-US" sz="2200" b="0" i="0" dirty="0">
                        <a:latin typeface="Amazon Ember Light" charset="0"/>
                        <a:ea typeface="Amazon Ember Light" charset="0"/>
                        <a:cs typeface="Amazon Ember Light" charset="0"/>
                      </a:endParaRPr>
                    </a:p>
                  </a:txBody>
                  <a:tcPr marL="121920" marR="121920" marT="60960" marB="60960" anchor="ctr"/>
                </a:tc>
                <a:extLst>
                  <a:ext uri="{0D108BD9-81ED-4DB2-BD59-A6C34878D82A}">
                    <a16:rowId xmlns:a16="http://schemas.microsoft.com/office/drawing/2014/main" val="1784863246"/>
                  </a:ext>
                </a:extLst>
              </a:tr>
              <a:tr h="370840">
                <a:tc>
                  <a:txBody>
                    <a:bodyPr/>
                    <a:lstStyle/>
                    <a:p>
                      <a:pPr rtl="0"/>
                      <a:r>
                        <a:rPr lang="pt-br" sz="2200"/>
                        <a:t>Command Line Interface (CLI – Interface da linha de comando) da AWS</a:t>
                      </a:r>
                      <a:endParaRPr lang="en-US" sz="2200" b="0" i="0" dirty="0">
                        <a:latin typeface="Amazon Ember Light" charset="0"/>
                        <a:ea typeface="Amazon Ember Light" charset="0"/>
                        <a:cs typeface="Amazon Ember Light" charset="0"/>
                      </a:endParaRPr>
                    </a:p>
                  </a:txBody>
                  <a:tcPr marL="121920" marR="121920" marT="60960" marB="60960" anchor="ctr"/>
                </a:tc>
                <a:tc>
                  <a:txBody>
                    <a:bodyPr/>
                    <a:lstStyle/>
                    <a:p>
                      <a:pPr algn="ctr" rtl="0"/>
                      <a:r>
                        <a:rPr lang="pt-br" sz="2200"/>
                        <a:t>Chave de acesso/chave de acesso secreta</a:t>
                      </a:r>
                      <a:endParaRPr lang="en-US" sz="2200" b="0" i="0" dirty="0">
                        <a:latin typeface="Amazon Ember Light" charset="0"/>
                        <a:ea typeface="Amazon Ember Light" charset="0"/>
                        <a:cs typeface="Amazon Ember Light" charset="0"/>
                      </a:endParaRPr>
                    </a:p>
                  </a:txBody>
                  <a:tcPr marL="121920" marR="121920" marT="60960" marB="60960" anchor="ctr"/>
                </a:tc>
                <a:extLst>
                  <a:ext uri="{0D108BD9-81ED-4DB2-BD59-A6C34878D82A}">
                    <a16:rowId xmlns:a16="http://schemas.microsoft.com/office/drawing/2014/main" val="1568268123"/>
                  </a:ext>
                </a:extLst>
              </a:tr>
              <a:tr h="370840">
                <a:tc>
                  <a:txBody>
                    <a:bodyPr/>
                    <a:lstStyle/>
                    <a:p>
                      <a:pPr rtl="0"/>
                      <a:r>
                        <a:rPr lang="pt-br" sz="2200"/>
                        <a:t>Kits de desenvolvimento de software (SDKs)</a:t>
                      </a:r>
                      <a:endParaRPr lang="en-US" sz="2200" b="0" i="0" dirty="0">
                        <a:latin typeface="Amazon Ember Light" charset="0"/>
                        <a:ea typeface="Amazon Ember Light" charset="0"/>
                        <a:cs typeface="Amazon Ember Light" charset="0"/>
                      </a:endParaRPr>
                    </a:p>
                  </a:txBody>
                  <a:tcPr marL="121920" marR="121920" marT="60960" marB="60960" anchor="ctr"/>
                </a:tc>
                <a:tc>
                  <a:txBody>
                    <a:bodyPr/>
                    <a:lstStyle/>
                    <a:p>
                      <a:pPr algn="ctr" rtl="0"/>
                      <a:r>
                        <a:rPr lang="pt-br" sz="2200"/>
                        <a:t>Chave de acesso/chave de acesso secreta</a:t>
                      </a:r>
                      <a:endParaRPr lang="en-US" sz="2200" b="0" i="0" dirty="0">
                        <a:latin typeface="Amazon Ember Light" charset="0"/>
                        <a:ea typeface="Amazon Ember Light" charset="0"/>
                        <a:cs typeface="Amazon Ember Light" charset="0"/>
                      </a:endParaRPr>
                    </a:p>
                  </a:txBody>
                  <a:tcPr marL="121920" marR="121920" marT="60960" marB="60960" anchor="ctr"/>
                </a:tc>
                <a:extLst>
                  <a:ext uri="{0D108BD9-81ED-4DB2-BD59-A6C34878D82A}">
                    <a16:rowId xmlns:a16="http://schemas.microsoft.com/office/drawing/2014/main" val="1025203930"/>
                  </a:ext>
                </a:extLst>
              </a:tr>
              <a:tr h="370840">
                <a:tc>
                  <a:txBody>
                    <a:bodyPr/>
                    <a:lstStyle/>
                    <a:p>
                      <a:pPr rtl="0"/>
                      <a:r>
                        <a:rPr lang="pt-br" sz="2200" dirty="0"/>
                        <a:t>Consultar uma API</a:t>
                      </a:r>
                      <a:endParaRPr lang="en-US" sz="2200" b="0" i="0" dirty="0">
                        <a:latin typeface="Amazon Ember Light" charset="0"/>
                        <a:ea typeface="Amazon Ember Light" charset="0"/>
                        <a:cs typeface="Amazon Ember Light" charset="0"/>
                      </a:endParaRPr>
                    </a:p>
                  </a:txBody>
                  <a:tcPr marL="121920" marR="121920" marT="60960" marB="60960" anchor="ctr"/>
                </a:tc>
                <a:tc>
                  <a:txBody>
                    <a:bodyPr/>
                    <a:lstStyle/>
                    <a:p>
                      <a:pPr algn="ctr" rtl="0"/>
                      <a:r>
                        <a:rPr lang="pt-br" sz="2200" dirty="0"/>
                        <a:t>Chave de acesso/chave de acesso secreta</a:t>
                      </a:r>
                      <a:endParaRPr lang="en-US" sz="2200" b="0" i="0" dirty="0">
                        <a:latin typeface="Amazon Ember Light" charset="0"/>
                        <a:ea typeface="Amazon Ember Light" charset="0"/>
                        <a:cs typeface="Amazon Ember Light" charset="0"/>
                      </a:endParaRPr>
                    </a:p>
                  </a:txBody>
                  <a:tcPr marL="121920" marR="121920" marT="60960" marB="60960" anchor="ctr"/>
                </a:tc>
                <a:extLst>
                  <a:ext uri="{0D108BD9-81ED-4DB2-BD59-A6C34878D82A}">
                    <a16:rowId xmlns:a16="http://schemas.microsoft.com/office/drawing/2014/main" val="2720877815"/>
                  </a:ext>
                </a:extLst>
              </a:tr>
            </a:tbl>
          </a:graphicData>
        </a:graphic>
      </p:graphicFrame>
      <p:sp>
        <p:nvSpPr>
          <p:cNvPr id="6" name="TextBox 5"/>
          <p:cNvSpPr txBox="1"/>
          <p:nvPr/>
        </p:nvSpPr>
        <p:spPr>
          <a:xfrm>
            <a:off x="1159100" y="5655249"/>
            <a:ext cx="9775064" cy="420115"/>
          </a:xfrm>
          <a:prstGeom prst="rect">
            <a:avLst/>
          </a:prstGeom>
          <a:noFill/>
          <a:ln>
            <a:solidFill>
              <a:schemeClr val="tx1"/>
            </a:solidFill>
          </a:ln>
        </p:spPr>
        <p:txBody>
          <a:bodyPr wrap="square" rtlCol="0">
            <a:spAutoFit/>
          </a:bodyPr>
          <a:lstStyle/>
          <a:p>
            <a:pPr algn="ctr" rtl="0"/>
            <a:r>
              <a:rPr lang="pt-br" sz="2130" dirty="0">
                <a:latin typeface="Amazon Ember" panose="02000000000000000000" pitchFamily="2" charset="0"/>
                <a:ea typeface="Amazon Ember" panose="02000000000000000000" pitchFamily="2" charset="0"/>
                <a:cs typeface="Amazon Ember Light" charset="0"/>
              </a:rPr>
              <a:t>Observação: </a:t>
            </a:r>
            <a:r>
              <a:rPr lang="pt-br" sz="2130" dirty="0">
                <a:latin typeface="Amazon Ember Light" panose="020B0403020204020204" pitchFamily="34" charset="0"/>
                <a:ea typeface="Amazon Ember Light" panose="020B0403020204020204" pitchFamily="34" charset="0"/>
                <a:cs typeface="Amazon Ember Light" panose="020B0403020204020204" pitchFamily="34" charset="0"/>
              </a:rPr>
              <a:t>Use a </a:t>
            </a:r>
            <a:r>
              <a:rPr lang="pt-br" sz="2130" dirty="0" err="1">
                <a:latin typeface="Amazon Ember Light" panose="020B0403020204020204" pitchFamily="34" charset="0"/>
                <a:ea typeface="Amazon Ember Light" panose="020B0403020204020204" pitchFamily="34" charset="0"/>
                <a:cs typeface="Amazon Ember Light" panose="020B0403020204020204" pitchFamily="34" charset="0"/>
              </a:rPr>
              <a:t>Multi-Factor</a:t>
            </a:r>
            <a:r>
              <a:rPr lang="pt-br" sz="213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pt-br" sz="2130" dirty="0" err="1">
                <a:latin typeface="Amazon Ember Light" panose="020B0403020204020204" pitchFamily="34" charset="0"/>
                <a:ea typeface="Amazon Ember Light" panose="020B0403020204020204" pitchFamily="34" charset="0"/>
                <a:cs typeface="Amazon Ember Light" panose="020B0403020204020204" pitchFamily="34" charset="0"/>
              </a:rPr>
              <a:t>Authentication</a:t>
            </a:r>
            <a:r>
              <a:rPr lang="pt-br" sz="2130" dirty="0">
                <a:latin typeface="Amazon Ember Light" panose="020B0403020204020204" pitchFamily="34" charset="0"/>
                <a:ea typeface="Amazon Ember Light" panose="020B0403020204020204" pitchFamily="34" charset="0"/>
                <a:cs typeface="Amazon Ember Light" panose="020B0403020204020204" pitchFamily="34" charset="0"/>
              </a:rPr>
              <a:t> (MFA) para segurança adicional.</a:t>
            </a:r>
          </a:p>
        </p:txBody>
      </p:sp>
      <p:sp>
        <p:nvSpPr>
          <p:cNvPr id="11" name="Footer Placeholder 10"/>
          <p:cNvSpPr>
            <a:spLocks noGrp="1"/>
          </p:cNvSpPr>
          <p:nvPr>
            <p:ph type="ftr" sz="quarter" idx="3"/>
          </p:nvPr>
        </p:nvSpPr>
        <p:spPr>
          <a:xfrm>
            <a:off x="419100" y="6356350"/>
            <a:ext cx="4642297" cy="365125"/>
          </a:xfrm>
        </p:spPr>
        <p:txBody>
          <a:bodyPr rtlCol="0"/>
          <a:lstStyle/>
          <a:p>
            <a:pPr rtl="0"/>
            <a:r>
              <a:rPr lang="pt-br" dirty="0"/>
              <a:t>© 2020 </a:t>
            </a:r>
            <a:r>
              <a:rPr lang="pt-br" dirty="0" err="1"/>
              <a:t>Amazon</a:t>
            </a:r>
            <a:r>
              <a:rPr lang="pt-br" dirty="0"/>
              <a:t> Web Services, Inc. ou suas afiliadas. Todos os direitos reservados.</a:t>
            </a:r>
          </a:p>
        </p:txBody>
      </p:sp>
      <p:sp>
        <p:nvSpPr>
          <p:cNvPr id="13" name="Slide Number Placeholder 12"/>
          <p:cNvSpPr>
            <a:spLocks noGrp="1"/>
          </p:cNvSpPr>
          <p:nvPr>
            <p:ph type="sldNum" sz="quarter" idx="12"/>
          </p:nvPr>
        </p:nvSpPr>
        <p:spPr/>
        <p:txBody>
          <a:bodyPr rtlCol="0"/>
          <a:lstStyle/>
          <a:p>
            <a:pPr rtl="0"/>
            <a:fld id="{9FC43BFD-8FF7-A343-A8A6-E2338FCE8046}" type="slidenum">
              <a:rPr lang="en-US" smtClean="0"/>
              <a:t>25</a:t>
            </a:fld>
            <a:endParaRPr lang="en-US" dirty="0"/>
          </a:p>
        </p:txBody>
      </p:sp>
    </p:spTree>
    <p:custDataLst>
      <p:tags r:id="rId1"/>
    </p:custDataLst>
    <p:extLst>
      <p:ext uri="{BB962C8B-B14F-4D97-AF65-F5344CB8AC3E}">
        <p14:creationId xmlns:p14="http://schemas.microsoft.com/office/powerpoint/2010/main" val="52735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rtl="0"/>
            <a:r>
              <a:rPr lang="pt-br" sz="3500" dirty="0"/>
              <a:t>Autenticação do IAM</a:t>
            </a:r>
          </a:p>
        </p:txBody>
      </p:sp>
      <p:sp>
        <p:nvSpPr>
          <p:cNvPr id="10" name="Rounded Rectangle 9"/>
          <p:cNvSpPr/>
          <p:nvPr/>
        </p:nvSpPr>
        <p:spPr>
          <a:xfrm rot="5400000">
            <a:off x="5786452" y="-786688"/>
            <a:ext cx="547271" cy="5226917"/>
          </a:xfrm>
          <a:prstGeom prst="roundRect">
            <a:avLst>
              <a:gd name="adj" fmla="val 0"/>
            </a:avLst>
          </a:prstGeom>
          <a:solidFill>
            <a:schemeClr val="tx2"/>
          </a:solidFill>
          <a:ln w="12700">
            <a:solidFill>
              <a:schemeClr val="dk1">
                <a:shade val="50000"/>
              </a:schemeClr>
            </a:solidFill>
          </a:ln>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rtl="0"/>
            <a:r>
              <a:rPr lang="pt-br" sz="2500" dirty="0">
                <a:solidFill>
                  <a:schemeClr val="tx1"/>
                </a:solidFill>
                <a:latin typeface="Amazon Ember" panose="02000000000000000000" pitchFamily="2" charset="0"/>
                <a:ea typeface="Amazon Ember" panose="02000000000000000000" pitchFamily="2" charset="0"/>
              </a:rPr>
              <a:t>Console de gerenciamento da AWS</a:t>
            </a:r>
          </a:p>
        </p:txBody>
      </p:sp>
      <p:sp>
        <p:nvSpPr>
          <p:cNvPr id="5" name="Rectangle 4"/>
          <p:cNvSpPr/>
          <p:nvPr/>
        </p:nvSpPr>
        <p:spPr>
          <a:xfrm>
            <a:off x="8898474" y="3275377"/>
            <a:ext cx="184730" cy="830997"/>
          </a:xfrm>
          <a:prstGeom prst="rect">
            <a:avLst/>
          </a:prstGeom>
        </p:spPr>
        <p:txBody>
          <a:bodyPr wrap="none" rtlCol="0">
            <a:spAutoFit/>
          </a:bodyPr>
          <a:lstStyle/>
          <a:p>
            <a:pPr algn="ctr" rtl="0"/>
            <a:endParaRPr lang="en-US" sz="2400" dirty="0"/>
          </a:p>
          <a:p>
            <a:pPr algn="ctr" rtl="0"/>
            <a:endParaRPr lang="en-US" sz="2400" dirty="0"/>
          </a:p>
        </p:txBody>
      </p:sp>
      <p:sp>
        <p:nvSpPr>
          <p:cNvPr id="7" name="Rectangle 6"/>
          <p:cNvSpPr/>
          <p:nvPr/>
        </p:nvSpPr>
        <p:spPr>
          <a:xfrm>
            <a:off x="3446629" y="2176311"/>
            <a:ext cx="5401733" cy="677108"/>
          </a:xfrm>
          <a:prstGeom prst="rect">
            <a:avLst/>
          </a:prstGeom>
        </p:spPr>
        <p:txBody>
          <a:bodyPr wrap="square" rtlCol="0">
            <a:sp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Faça login com </a:t>
            </a:r>
            <a:r>
              <a:rPr lang="pt-br" sz="1900" dirty="0">
                <a:latin typeface="Amazon Ember" panose="020B0703020204020204" pitchFamily="34" charset="0"/>
                <a:ea typeface="Amazon Ember" panose="020B0703020204020204" pitchFamily="34" charset="0"/>
                <a:cs typeface="Amazon Ember" panose="020B0703020204020204" pitchFamily="34" charset="0"/>
              </a:rPr>
              <a:t>nome</a:t>
            </a:r>
            <a:r>
              <a:rPr lang="pt-br" sz="1900" dirty="0">
                <a:latin typeface="Amazon Ember" panose="02000000000000000000" pitchFamily="2" charset="0"/>
                <a:ea typeface="Amazon Ember" panose="02000000000000000000" pitchFamily="2" charset="0"/>
              </a:rPr>
              <a:t> e senha do usuário</a:t>
            </a:r>
            <a:r>
              <a:rPr lang="pt-br" sz="1900" dirty="0">
                <a:ea typeface="Amazon Ember" panose="02000000000000000000" pitchFamily="2" charset="0"/>
              </a:rPr>
              <a:t>,</a:t>
            </a:r>
            <a:r>
              <a:rPr lang="pt-br" sz="1900" b="1" dirty="0">
                <a:latin typeface="Amazon Ember" panose="02000000000000000000" pitchFamily="2" charset="0"/>
                <a:ea typeface="Amazon Ember" panose="02000000000000000000" pitchFamily="2" charset="0"/>
              </a:rPr>
              <a:t> </a:t>
            </a:r>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com </a:t>
            </a:r>
            <a:r>
              <a:rPr lang="pt-br" sz="1900" dirty="0">
                <a:latin typeface="Amazon Ember" panose="02000000000000000000" pitchFamily="2" charset="0"/>
                <a:ea typeface="Amazon Ember" panose="02000000000000000000" pitchFamily="2" charset="0"/>
              </a:rPr>
              <a:t>autenticação </a:t>
            </a:r>
            <a:r>
              <a:rPr lang="pt-br" sz="1900" dirty="0" err="1">
                <a:latin typeface="Amazon Ember" panose="02000000000000000000" pitchFamily="2" charset="0"/>
                <a:ea typeface="Amazon Ember" panose="02000000000000000000" pitchFamily="2" charset="0"/>
              </a:rPr>
              <a:t>multifator</a:t>
            </a:r>
            <a:r>
              <a:rPr lang="pt-br" sz="1900" dirty="0">
                <a:latin typeface="Amazon Ember" panose="02000000000000000000" pitchFamily="2" charset="0"/>
                <a:ea typeface="Amazon Ember" panose="02000000000000000000" pitchFamily="2" charset="0"/>
              </a:rPr>
              <a:t> </a:t>
            </a:r>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opcional (recomendado)</a:t>
            </a:r>
          </a:p>
        </p:txBody>
      </p:sp>
      <p:sp>
        <p:nvSpPr>
          <p:cNvPr id="8" name="Footer Placeholder 7"/>
          <p:cNvSpPr>
            <a:spLocks noGrp="1"/>
          </p:cNvSpPr>
          <p:nvPr>
            <p:ph type="ftr" sz="quarter" idx="3"/>
          </p:nvPr>
        </p:nvSpPr>
        <p:spPr>
          <a:xfrm>
            <a:off x="419100" y="6356350"/>
            <a:ext cx="4565024" cy="365125"/>
          </a:xfrm>
        </p:spPr>
        <p:txBody>
          <a:bodyPr rtlCol="0"/>
          <a:lstStyle/>
          <a:p>
            <a:pPr rtl="0"/>
            <a:r>
              <a:rPr lang="pt-br" dirty="0"/>
              <a:t>© 2020 </a:t>
            </a:r>
            <a:r>
              <a:rPr lang="pt-br" dirty="0" err="1"/>
              <a:t>Amazon</a:t>
            </a:r>
            <a:r>
              <a:rPr lang="pt-br" dirty="0"/>
              <a:t> Web Services, Inc. ou suas afiliadas. Todos os direitos reservados.</a:t>
            </a:r>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8352" y="3212428"/>
            <a:ext cx="2540000" cy="2552700"/>
          </a:xfrm>
          <a:prstGeom prst="rect">
            <a:avLst/>
          </a:prstGeom>
        </p:spPr>
      </p:pic>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b="29111"/>
          <a:stretch/>
        </p:blipFill>
        <p:spPr>
          <a:xfrm>
            <a:off x="4674547" y="3288333"/>
            <a:ext cx="2945895" cy="3085546"/>
          </a:xfrm>
          <a:prstGeom prst="rect">
            <a:avLst/>
          </a:prstGeom>
        </p:spPr>
      </p:pic>
    </p:spTree>
    <p:custDataLst>
      <p:tags r:id="rId1"/>
    </p:custDataLst>
    <p:extLst>
      <p:ext uri="{BB962C8B-B14F-4D97-AF65-F5344CB8AC3E}">
        <p14:creationId xmlns:p14="http://schemas.microsoft.com/office/powerpoint/2010/main" val="4027808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4">
            <a:extLst>
              <a:ext uri="{28A0092B-C50C-407E-A947-70E740481C1C}">
                <a14:useLocalDpi xmlns:a14="http://schemas.microsoft.com/office/drawing/2010/main" val="0"/>
              </a:ext>
            </a:extLst>
          </a:blip>
          <a:srcRect t="21885" b="17936"/>
          <a:stretch/>
        </p:blipFill>
        <p:spPr>
          <a:xfrm>
            <a:off x="7844356" y="4937760"/>
            <a:ext cx="2540000" cy="1536192"/>
          </a:xfrm>
          <a:prstGeom prst="rect">
            <a:avLst/>
          </a:prstGeom>
        </p:spPr>
      </p:pic>
      <p:sp>
        <p:nvSpPr>
          <p:cNvPr id="2" name="Title 1"/>
          <p:cNvSpPr>
            <a:spLocks noGrp="1"/>
          </p:cNvSpPr>
          <p:nvPr>
            <p:ph type="title"/>
          </p:nvPr>
        </p:nvSpPr>
        <p:spPr/>
        <p:txBody>
          <a:bodyPr rtlCol="0">
            <a:noAutofit/>
          </a:bodyPr>
          <a:lstStyle/>
          <a:p>
            <a:pPr rtl="0"/>
            <a:r>
              <a:rPr lang="pt-br" sz="3500" dirty="0"/>
              <a:t>Autenticação do IAM (cont.)</a:t>
            </a:r>
          </a:p>
        </p:txBody>
      </p:sp>
      <p:sp>
        <p:nvSpPr>
          <p:cNvPr id="20" name="Rounded Rectangle 19"/>
          <p:cNvSpPr/>
          <p:nvPr/>
        </p:nvSpPr>
        <p:spPr>
          <a:xfrm rot="5400000">
            <a:off x="8869659" y="-797697"/>
            <a:ext cx="548640" cy="5029200"/>
          </a:xfrm>
          <a:prstGeom prst="roundRect">
            <a:avLst>
              <a:gd name="adj" fmla="val 0"/>
            </a:avLst>
          </a:prstGeom>
          <a:solidFill>
            <a:schemeClr val="tx2"/>
          </a:solidFill>
          <a:ln w="12700">
            <a:solidFill>
              <a:schemeClr val="dk1">
                <a:shade val="50000"/>
              </a:schemeClr>
            </a:solidFill>
          </a:ln>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rtl="0"/>
            <a:r>
              <a:rPr lang="pt-br" sz="2600">
                <a:solidFill>
                  <a:schemeClr val="tx1"/>
                </a:solidFill>
                <a:latin typeface="Amazon Ember" panose="02000000000000000000" pitchFamily="2" charset="0"/>
                <a:ea typeface="Amazon Ember" panose="02000000000000000000" pitchFamily="2" charset="0"/>
              </a:rPr>
              <a:t>Acesso à API</a:t>
            </a:r>
          </a:p>
        </p:txBody>
      </p:sp>
      <p:sp>
        <p:nvSpPr>
          <p:cNvPr id="5" name="Rectangle 4"/>
          <p:cNvSpPr/>
          <p:nvPr/>
        </p:nvSpPr>
        <p:spPr>
          <a:xfrm>
            <a:off x="6003639" y="3182779"/>
            <a:ext cx="184730" cy="830997"/>
          </a:xfrm>
          <a:prstGeom prst="rect">
            <a:avLst/>
          </a:prstGeom>
        </p:spPr>
        <p:txBody>
          <a:bodyPr wrap="none" rtlCol="0">
            <a:spAutoFit/>
          </a:bodyPr>
          <a:lstStyle/>
          <a:p>
            <a:pPr algn="ctr" rtl="0"/>
            <a:endParaRPr lang="en-US" sz="2400" dirty="0"/>
          </a:p>
          <a:p>
            <a:pPr algn="ctr" rtl="0"/>
            <a:endParaRPr lang="en-US" sz="2400" dirty="0"/>
          </a:p>
        </p:txBody>
      </p:sp>
      <p:sp>
        <p:nvSpPr>
          <p:cNvPr id="8" name="Rectangle 7"/>
          <p:cNvSpPr/>
          <p:nvPr/>
        </p:nvSpPr>
        <p:spPr>
          <a:xfrm>
            <a:off x="6519333" y="2078876"/>
            <a:ext cx="4859867" cy="707886"/>
          </a:xfrm>
          <a:prstGeom prst="rect">
            <a:avLst/>
          </a:prstGeom>
        </p:spPr>
        <p:txBody>
          <a:bodyPr wrap="square" rtlCol="0">
            <a:spAutoFit/>
          </a:bodyPr>
          <a:lstStyle/>
          <a:p>
            <a:pPr rtl="0"/>
            <a:r>
              <a:rPr lang="pt-br" sz="2000" dirty="0">
                <a:latin typeface="Amazon Ember Light" panose="020B0403020204020204" pitchFamily="34" charset="0"/>
                <a:ea typeface="Amazon Ember Light" panose="020B0403020204020204" pitchFamily="34" charset="0"/>
                <a:cs typeface="Amazon Ember Light" panose="020B0403020204020204" pitchFamily="34" charset="0"/>
              </a:rPr>
              <a:t>API de acesso usando </a:t>
            </a:r>
            <a:r>
              <a:rPr lang="pt-br" sz="2000" dirty="0">
                <a:latin typeface="Amazon Ember" panose="02000000000000000000" pitchFamily="2" charset="0"/>
                <a:ea typeface="Amazon Ember" panose="02000000000000000000" pitchFamily="2" charset="0"/>
              </a:rPr>
              <a:t>chave de acesso + chave secreta, </a:t>
            </a:r>
            <a:r>
              <a:rPr lang="pt-br" sz="2000" dirty="0">
                <a:latin typeface="Amazon Ember Light" panose="020B0403020204020204" pitchFamily="34" charset="0"/>
                <a:ea typeface="Amazon Ember Light" panose="020B0403020204020204" pitchFamily="34" charset="0"/>
                <a:cs typeface="Amazon Ember Light" panose="020B0403020204020204" pitchFamily="34" charset="0"/>
              </a:rPr>
              <a:t>com MFA opcional.</a:t>
            </a:r>
          </a:p>
        </p:txBody>
      </p:sp>
      <p:sp>
        <p:nvSpPr>
          <p:cNvPr id="32" name="Rectangle 31"/>
          <p:cNvSpPr/>
          <p:nvPr/>
        </p:nvSpPr>
        <p:spPr>
          <a:xfrm>
            <a:off x="6570133" y="3230855"/>
            <a:ext cx="5088446" cy="1616857"/>
          </a:xfrm>
          <a:prstGeom prst="rect">
            <a:avLst/>
          </a:prstGeom>
          <a:solidFill>
            <a:schemeClr val="bg2"/>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80990" indent="-380990" defTabSz="1219170" rtl="0">
              <a:spcBef>
                <a:spcPct val="20000"/>
              </a:spcBef>
            </a:pPr>
            <a:r>
              <a:rPr lang="pt-br">
                <a:solidFill>
                  <a:srgbClr val="0C9B2E"/>
                </a:solidFill>
                <a:latin typeface="Amazon Ember" panose="02000000000000000000" pitchFamily="2" charset="0"/>
                <a:ea typeface="Amazon Ember" panose="02000000000000000000" pitchFamily="2" charset="0"/>
                <a:cs typeface="Arial"/>
              </a:rPr>
              <a:t>ID de chave de acesso</a:t>
            </a:r>
          </a:p>
          <a:p>
            <a:pPr marL="380990" indent="-380990" defTabSz="1219170" rtl="0">
              <a:spcBef>
                <a:spcPct val="20000"/>
              </a:spcBef>
            </a:pPr>
            <a:r>
              <a:rPr lang="pt-br">
                <a:solidFill>
                  <a:prstClr val="black"/>
                </a:solidFill>
                <a:latin typeface="+mj-lt"/>
                <a:cs typeface="Arial"/>
              </a:rPr>
              <a:t>	Ex: </a:t>
            </a:r>
            <a:r>
              <a:rPr lang="pt-br">
                <a:solidFill>
                  <a:prstClr val="black"/>
                </a:solidFill>
                <a:latin typeface="+mj-lt"/>
                <a:cs typeface="Courier"/>
              </a:rPr>
              <a:t>AKIAIOSFODNN7EXAMPLE</a:t>
            </a:r>
          </a:p>
          <a:p>
            <a:pPr marL="380990" indent="-380990" defTabSz="1219170" rtl="0">
              <a:spcBef>
                <a:spcPct val="20000"/>
              </a:spcBef>
            </a:pPr>
            <a:r>
              <a:rPr lang="pt-br">
                <a:solidFill>
                  <a:srgbClr val="0C9B2E"/>
                </a:solidFill>
                <a:latin typeface="Amazon Ember" panose="02000000000000000000" pitchFamily="2" charset="0"/>
                <a:ea typeface="Amazon Ember" panose="02000000000000000000" pitchFamily="2" charset="0"/>
                <a:cs typeface="Arial"/>
              </a:rPr>
              <a:t>Chave de acesso secreta  </a:t>
            </a:r>
          </a:p>
          <a:p>
            <a:pPr marL="380990" indent="-380990" defTabSz="1219170" rtl="0">
              <a:spcBef>
                <a:spcPct val="20000"/>
              </a:spcBef>
            </a:pPr>
            <a:r>
              <a:rPr lang="pt-br">
                <a:solidFill>
                  <a:prstClr val="black"/>
                </a:solidFill>
                <a:latin typeface="+mj-lt"/>
                <a:cs typeface="Courier"/>
              </a:rPr>
              <a:t>	</a:t>
            </a:r>
            <a:r>
              <a:rPr lang="pt-br">
                <a:solidFill>
                  <a:prstClr val="black"/>
                </a:solidFill>
                <a:latin typeface="+mj-lt"/>
                <a:cs typeface="Arial"/>
              </a:rPr>
              <a:t>Ex: </a:t>
            </a:r>
            <a:r>
              <a:rPr lang="pt-br">
                <a:solidFill>
                  <a:prstClr val="black"/>
                </a:solidFill>
                <a:latin typeface="+mj-lt"/>
                <a:cs typeface="Courier"/>
              </a:rPr>
              <a:t>UtnFEMI/K7DENG/bPxRfiCYEXAMPLEKEY</a:t>
            </a:r>
          </a:p>
        </p:txBody>
      </p:sp>
      <p:sp>
        <p:nvSpPr>
          <p:cNvPr id="16" name="Rounded Rectangle 15"/>
          <p:cNvSpPr/>
          <p:nvPr/>
        </p:nvSpPr>
        <p:spPr>
          <a:xfrm rot="5400000">
            <a:off x="2584635" y="-797698"/>
            <a:ext cx="548640" cy="5029200"/>
          </a:xfrm>
          <a:prstGeom prst="roundRect">
            <a:avLst>
              <a:gd name="adj" fmla="val 0"/>
            </a:avLst>
          </a:prstGeom>
          <a:solidFill>
            <a:schemeClr val="tx2"/>
          </a:solidFill>
          <a:ln w="12700">
            <a:solidFill>
              <a:schemeClr val="dk1">
                <a:shade val="50000"/>
              </a:schemeClr>
            </a:solidFill>
          </a:ln>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rtl="0"/>
            <a:r>
              <a:rPr lang="pt-br" sz="1900" dirty="0">
                <a:solidFill>
                  <a:schemeClr val="tx1"/>
                </a:solidFill>
                <a:latin typeface="Amazon Ember" panose="02000000000000000000" pitchFamily="2" charset="0"/>
                <a:ea typeface="Amazon Ember" panose="02000000000000000000" pitchFamily="2" charset="0"/>
              </a:rPr>
              <a:t>AWS </a:t>
            </a:r>
            <a:r>
              <a:rPr lang="pt-br" sz="1900" dirty="0" err="1">
                <a:solidFill>
                  <a:schemeClr val="tx1"/>
                </a:solidFill>
                <a:latin typeface="Amazon Ember" panose="02000000000000000000" pitchFamily="2" charset="0"/>
                <a:ea typeface="Amazon Ember" panose="02000000000000000000" pitchFamily="2" charset="0"/>
              </a:rPr>
              <a:t>Command</a:t>
            </a:r>
            <a:r>
              <a:rPr lang="pt-br" sz="1900" dirty="0">
                <a:solidFill>
                  <a:schemeClr val="tx1"/>
                </a:solidFill>
                <a:latin typeface="Amazon Ember" panose="02000000000000000000" pitchFamily="2" charset="0"/>
                <a:ea typeface="Amazon Ember" panose="02000000000000000000" pitchFamily="2" charset="0"/>
              </a:rPr>
              <a:t> </a:t>
            </a:r>
            <a:r>
              <a:rPr lang="pt-br" sz="1900" dirty="0" err="1">
                <a:solidFill>
                  <a:schemeClr val="tx1"/>
                </a:solidFill>
                <a:latin typeface="Amazon Ember" panose="02000000000000000000" pitchFamily="2" charset="0"/>
                <a:ea typeface="Amazon Ember" panose="02000000000000000000" pitchFamily="2" charset="0"/>
              </a:rPr>
              <a:t>Line</a:t>
            </a:r>
            <a:r>
              <a:rPr lang="pt-br" sz="1900" dirty="0">
                <a:solidFill>
                  <a:schemeClr val="tx1"/>
                </a:solidFill>
                <a:latin typeface="Amazon Ember" panose="02000000000000000000" pitchFamily="2" charset="0"/>
                <a:ea typeface="Amazon Ember" panose="02000000000000000000" pitchFamily="2" charset="0"/>
              </a:rPr>
              <a:t/>
            </a:r>
            <a:br>
              <a:rPr lang="pt-br" sz="1900" dirty="0">
                <a:solidFill>
                  <a:schemeClr val="tx1"/>
                </a:solidFill>
                <a:latin typeface="Amazon Ember" panose="02000000000000000000" pitchFamily="2" charset="0"/>
                <a:ea typeface="Amazon Ember" panose="02000000000000000000" pitchFamily="2" charset="0"/>
              </a:rPr>
            </a:br>
            <a:r>
              <a:rPr lang="pt-br" sz="1900" dirty="0">
                <a:solidFill>
                  <a:schemeClr val="tx1"/>
                </a:solidFill>
                <a:latin typeface="Amazon Ember" panose="02000000000000000000" pitchFamily="2" charset="0"/>
                <a:ea typeface="Amazon Ember" panose="02000000000000000000" pitchFamily="2" charset="0"/>
              </a:rPr>
              <a:t> (AWS CLI - Linha de comando da AWS)</a:t>
            </a:r>
          </a:p>
        </p:txBody>
      </p:sp>
      <p:sp>
        <p:nvSpPr>
          <p:cNvPr id="17" name="Rectangle 16"/>
          <p:cNvSpPr/>
          <p:nvPr/>
        </p:nvSpPr>
        <p:spPr>
          <a:xfrm>
            <a:off x="5683770" y="3177942"/>
            <a:ext cx="176884" cy="830997"/>
          </a:xfrm>
          <a:prstGeom prst="rect">
            <a:avLst/>
          </a:prstGeom>
        </p:spPr>
        <p:txBody>
          <a:bodyPr wrap="square" rtlCol="0">
            <a:spAutoFit/>
          </a:bodyPr>
          <a:lstStyle/>
          <a:p>
            <a:pPr algn="ctr" rtl="0"/>
            <a:endParaRPr lang="en-US" sz="2400" dirty="0"/>
          </a:p>
          <a:p>
            <a:pPr algn="ctr" rtl="0"/>
            <a:endParaRPr lang="en-US" sz="2400" dirty="0"/>
          </a:p>
        </p:txBody>
      </p:sp>
      <p:sp>
        <p:nvSpPr>
          <p:cNvPr id="18" name="Rectangle 17"/>
          <p:cNvSpPr/>
          <p:nvPr/>
        </p:nvSpPr>
        <p:spPr>
          <a:xfrm>
            <a:off x="272798" y="2078876"/>
            <a:ext cx="5172315" cy="400110"/>
          </a:xfrm>
          <a:prstGeom prst="rect">
            <a:avLst/>
          </a:prstGeom>
        </p:spPr>
        <p:txBody>
          <a:bodyPr wrap="square" rtlCol="0">
            <a:spAutoFit/>
          </a:bodyPr>
          <a:lstStyle/>
          <a:p>
            <a:pPr rtl="0"/>
            <a:r>
              <a:rPr lang="pt-br" sz="2000" dirty="0">
                <a:latin typeface="Amazon Ember Light" panose="020B0403020204020204" pitchFamily="34" charset="0"/>
                <a:ea typeface="Amazon Ember Light" panose="020B0403020204020204" pitchFamily="34" charset="0"/>
                <a:cs typeface="Amazon Ember Light" panose="020B0403020204020204" pitchFamily="34" charset="0"/>
              </a:rPr>
              <a:t>Acesse a CLI usando a </a:t>
            </a:r>
            <a:r>
              <a:rPr lang="pt-br" sz="2000" dirty="0">
                <a:latin typeface="Amazon Ember" panose="02000000000000000000" pitchFamily="2" charset="0"/>
                <a:ea typeface="Amazon Ember" panose="02000000000000000000" pitchFamily="2" charset="0"/>
              </a:rPr>
              <a:t>chave de acesso + chave secreta</a:t>
            </a:r>
            <a:r>
              <a:rPr lang="pt-br" sz="2000" dirty="0">
                <a:ea typeface="Amazon Ember" panose="02000000000000000000" pitchFamily="2" charset="0"/>
              </a:rPr>
              <a:t>.</a:t>
            </a: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666" y="3230855"/>
            <a:ext cx="5696974" cy="1616857"/>
          </a:xfrm>
          <a:prstGeom prst="rect">
            <a:avLst/>
          </a:prstGeom>
          <a:ln w="25400">
            <a:solidFill>
              <a:schemeClr val="bg1">
                <a:lumMod val="75000"/>
              </a:schemeClr>
            </a:solidFill>
          </a:ln>
        </p:spPr>
      </p:pic>
      <p:sp>
        <p:nvSpPr>
          <p:cNvPr id="7" name="Footer Placeholder 6"/>
          <p:cNvSpPr>
            <a:spLocks noGrp="1"/>
          </p:cNvSpPr>
          <p:nvPr>
            <p:ph type="ftr" sz="quarter" idx="3"/>
          </p:nvPr>
        </p:nvSpPr>
        <p:spPr>
          <a:xfrm>
            <a:off x="419100" y="6356350"/>
            <a:ext cx="4436235" cy="365125"/>
          </a:xfrm>
        </p:spPr>
        <p:txBody>
          <a:bodyPr rtlCol="0"/>
          <a:lstStyle/>
          <a:p>
            <a:pPr rtl="0"/>
            <a:r>
              <a:rPr lang="pt-br" dirty="0"/>
              <a:t>© 2020 </a:t>
            </a:r>
            <a:r>
              <a:rPr lang="pt-br" dirty="0" err="1"/>
              <a:t>Amazon</a:t>
            </a:r>
            <a:r>
              <a:rPr lang="pt-br" dirty="0"/>
              <a:t> Web Services, Inc. ou suas afiliadas. Todos os direitos reservados.</a:t>
            </a:r>
          </a:p>
        </p:txBody>
      </p:sp>
      <p:sp>
        <p:nvSpPr>
          <p:cNvPr id="10" name="Slide Number Placeholder 9"/>
          <p:cNvSpPr>
            <a:spLocks noGrp="1"/>
          </p:cNvSpPr>
          <p:nvPr>
            <p:ph type="sldNum" sz="quarter" idx="12"/>
          </p:nvPr>
        </p:nvSpPr>
        <p:spPr/>
        <p:txBody>
          <a:bodyPr rtlCol="0"/>
          <a:lstStyle/>
          <a:p>
            <a:pPr rtl="0"/>
            <a:fld id="{B6A95138-A96E-2F42-A959-2EFD44FE4AB7}" type="slidenum">
              <a:rPr lang="en-US" smtClean="0"/>
              <a:t>27</a:t>
            </a:fld>
            <a:endParaRPr lang="en-US" dirty="0"/>
          </a:p>
        </p:txBody>
      </p:sp>
    </p:spTree>
    <p:custDataLst>
      <p:tags r:id="rId1"/>
    </p:custDataLst>
    <p:extLst>
      <p:ext uri="{BB962C8B-B14F-4D97-AF65-F5344CB8AC3E}">
        <p14:creationId xmlns:p14="http://schemas.microsoft.com/office/powerpoint/2010/main" val="3076762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sz="3500" dirty="0"/>
              <a:t>Credenciais de segurança: chaves de acesso</a:t>
            </a:r>
          </a:p>
        </p:txBody>
      </p:sp>
      <p:sp>
        <p:nvSpPr>
          <p:cNvPr id="5" name="TextBox 4"/>
          <p:cNvSpPr txBox="1"/>
          <p:nvPr/>
        </p:nvSpPr>
        <p:spPr>
          <a:xfrm>
            <a:off x="2850266" y="1431599"/>
            <a:ext cx="6491468" cy="2103589"/>
          </a:xfrm>
          <a:prstGeom prst="rect">
            <a:avLst/>
          </a:prstGeom>
          <a:solidFill>
            <a:schemeClr val="bg1"/>
          </a:solidFill>
          <a:ln w="12700">
            <a:solidFill>
              <a:schemeClr val="accent1"/>
            </a:solidFill>
          </a:ln>
        </p:spPr>
        <p:txBody>
          <a:bodyPr wrap="square" rtlCol="0">
            <a:spAutoFit/>
          </a:bodyPr>
          <a:lstStyle/>
          <a:p>
            <a:pPr rtl="0"/>
            <a:r>
              <a:rPr lang="pt-br" sz="1867">
                <a:latin typeface="Courier New" panose="02070309020205020404" pitchFamily="49" charset="0"/>
                <a:cs typeface="Courier New" panose="02070309020205020404" pitchFamily="49" charset="0"/>
              </a:rPr>
              <a:t>[</a:t>
            </a:r>
            <a:r>
              <a:rPr lang="pt-br" sz="1867" b="1">
                <a:latin typeface="Courier New" panose="02070309020205020404" pitchFamily="49" charset="0"/>
                <a:cs typeface="Courier New" panose="02070309020205020404" pitchFamily="49" charset="0"/>
              </a:rPr>
              <a:t>default</a:t>
            </a:r>
            <a:r>
              <a:rPr lang="pt-br" sz="1867">
                <a:latin typeface="Courier New" panose="02070309020205020404" pitchFamily="49" charset="0"/>
                <a:cs typeface="Courier New" panose="02070309020205020404" pitchFamily="49" charset="0"/>
              </a:rPr>
              <a:t>]</a:t>
            </a:r>
            <a:r>
              <a:rPr lang="en-US" sz="1867" dirty="0">
                <a:latin typeface="Courier New" panose="02070309020205020404" pitchFamily="49" charset="0"/>
                <a:cs typeface="Courier New" panose="02070309020205020404" pitchFamily="49" charset="0"/>
              </a:rPr>
              <a:t/>
            </a:r>
            <a:br>
              <a:rPr lang="en-US" sz="1867" dirty="0">
                <a:latin typeface="Courier New" panose="02070309020205020404" pitchFamily="49" charset="0"/>
                <a:cs typeface="Courier New" panose="02070309020205020404" pitchFamily="49" charset="0"/>
              </a:rPr>
            </a:br>
            <a:r>
              <a:rPr lang="pt-br" sz="1867">
                <a:latin typeface="Courier New" panose="02070309020205020404" pitchFamily="49" charset="0"/>
                <a:cs typeface="Courier New" panose="02070309020205020404" pitchFamily="49" charset="0"/>
              </a:rPr>
              <a:t>aws_access_key_id = ACCESS_KEY_ID</a:t>
            </a:r>
            <a:r>
              <a:rPr lang="en-US" sz="1867" dirty="0">
                <a:latin typeface="Courier New" panose="02070309020205020404" pitchFamily="49" charset="0"/>
                <a:cs typeface="Courier New" panose="02070309020205020404" pitchFamily="49" charset="0"/>
              </a:rPr>
              <a:t/>
            </a:r>
            <a:br>
              <a:rPr lang="en-US" sz="1867" dirty="0">
                <a:latin typeface="Courier New" panose="02070309020205020404" pitchFamily="49" charset="0"/>
                <a:cs typeface="Courier New" panose="02070309020205020404" pitchFamily="49" charset="0"/>
              </a:rPr>
            </a:br>
            <a:r>
              <a:rPr lang="pt-br" sz="1867">
                <a:latin typeface="Courier New" panose="02070309020205020404" pitchFamily="49" charset="0"/>
                <a:cs typeface="Courier New" panose="02070309020205020404" pitchFamily="49" charset="0"/>
              </a:rPr>
              <a:t>aws_secret_access_key = SECRET_ACCESS_KEY_ID</a:t>
            </a:r>
            <a:r>
              <a:rPr lang="en-US" sz="1867" dirty="0">
                <a:latin typeface="Courier New" panose="02070309020205020404" pitchFamily="49" charset="0"/>
                <a:cs typeface="Courier New" panose="02070309020205020404" pitchFamily="49" charset="0"/>
              </a:rPr>
              <a:t/>
            </a:r>
            <a:br>
              <a:rPr lang="en-US" sz="1867" dirty="0">
                <a:latin typeface="Courier New" panose="02070309020205020404" pitchFamily="49" charset="0"/>
                <a:cs typeface="Courier New" panose="02070309020205020404" pitchFamily="49" charset="0"/>
              </a:rPr>
            </a:br>
            <a:r>
              <a:rPr lang="en-US" sz="1867" dirty="0">
                <a:latin typeface="Courier New" panose="02070309020205020404" pitchFamily="49" charset="0"/>
                <a:cs typeface="Courier New" panose="02070309020205020404" pitchFamily="49" charset="0"/>
              </a:rPr>
              <a:t/>
            </a:r>
            <a:br>
              <a:rPr lang="en-US" sz="1867" dirty="0">
                <a:latin typeface="Courier New" panose="02070309020205020404" pitchFamily="49" charset="0"/>
                <a:cs typeface="Courier New" panose="02070309020205020404" pitchFamily="49" charset="0"/>
              </a:rPr>
            </a:br>
            <a:r>
              <a:rPr lang="pt-br" sz="1867">
                <a:latin typeface="Courier New" panose="02070309020205020404" pitchFamily="49" charset="0"/>
                <a:cs typeface="Courier New" panose="02070309020205020404" pitchFamily="49" charset="0"/>
              </a:rPr>
              <a:t>[</a:t>
            </a:r>
            <a:r>
              <a:rPr lang="pt-br" sz="1867" b="1">
                <a:latin typeface="Courier New" panose="02070309020205020404" pitchFamily="49" charset="0"/>
                <a:cs typeface="Courier New" panose="02070309020205020404" pitchFamily="49" charset="0"/>
              </a:rPr>
              <a:t>prod</a:t>
            </a:r>
            <a:r>
              <a:rPr lang="pt-br" sz="1867">
                <a:latin typeface="Courier New" panose="02070309020205020404" pitchFamily="49" charset="0"/>
                <a:cs typeface="Courier New" panose="02070309020205020404" pitchFamily="49" charset="0"/>
              </a:rPr>
              <a:t>]</a:t>
            </a:r>
            <a:r>
              <a:rPr lang="en-US" sz="1867" dirty="0">
                <a:latin typeface="Courier New" panose="02070309020205020404" pitchFamily="49" charset="0"/>
                <a:cs typeface="Courier New" panose="02070309020205020404" pitchFamily="49" charset="0"/>
              </a:rPr>
              <a:t/>
            </a:r>
            <a:br>
              <a:rPr lang="en-US" sz="1867" dirty="0">
                <a:latin typeface="Courier New" panose="02070309020205020404" pitchFamily="49" charset="0"/>
                <a:cs typeface="Courier New" panose="02070309020205020404" pitchFamily="49" charset="0"/>
              </a:rPr>
            </a:br>
            <a:r>
              <a:rPr lang="pt-br" sz="1867">
                <a:latin typeface="Courier New" panose="02070309020205020404" pitchFamily="49" charset="0"/>
                <a:cs typeface="Courier New" panose="02070309020205020404" pitchFamily="49" charset="0"/>
              </a:rPr>
              <a:t>aws_access_key_id = ACCESS_KEY_ID</a:t>
            </a:r>
            <a:r>
              <a:rPr lang="en-US" sz="1867" dirty="0">
                <a:latin typeface="Courier New" panose="02070309020205020404" pitchFamily="49" charset="0"/>
                <a:cs typeface="Courier New" panose="02070309020205020404" pitchFamily="49" charset="0"/>
              </a:rPr>
              <a:t/>
            </a:r>
            <a:br>
              <a:rPr lang="en-US" sz="1867" dirty="0">
                <a:latin typeface="Courier New" panose="02070309020205020404" pitchFamily="49" charset="0"/>
                <a:cs typeface="Courier New" panose="02070309020205020404" pitchFamily="49" charset="0"/>
              </a:rPr>
            </a:br>
            <a:r>
              <a:rPr lang="pt-br" sz="1867">
                <a:latin typeface="Courier New" panose="02070309020205020404" pitchFamily="49" charset="0"/>
                <a:cs typeface="Courier New" panose="02070309020205020404" pitchFamily="49" charset="0"/>
              </a:rPr>
              <a:t>aws_secret_access_key = SECRET_ACCESS_KEY_ID</a:t>
            </a:r>
          </a:p>
        </p:txBody>
      </p:sp>
      <p:graphicFrame>
        <p:nvGraphicFramePr>
          <p:cNvPr id="8" name="Table 7"/>
          <p:cNvGraphicFramePr>
            <a:graphicFrameLocks noGrp="1"/>
          </p:cNvGraphicFramePr>
          <p:nvPr>
            <p:extLst>
              <p:ext uri="{D42A27DB-BD31-4B8C-83A1-F6EECF244321}">
                <p14:modId xmlns:p14="http://schemas.microsoft.com/office/powerpoint/2010/main" val="3806660702"/>
              </p:ext>
            </p:extLst>
          </p:nvPr>
        </p:nvGraphicFramePr>
        <p:xfrm>
          <a:off x="734777" y="4155310"/>
          <a:ext cx="5030756" cy="2176449"/>
        </p:xfrm>
        <a:graphic>
          <a:graphicData uri="http://schemas.openxmlformats.org/drawingml/2006/table">
            <a:tbl>
              <a:tblPr firstRow="1" bandRow="1">
                <a:tableStyleId>{F5AB1C69-6EDB-4FF4-983F-18BD219EF322}</a:tableStyleId>
              </a:tblPr>
              <a:tblGrid>
                <a:gridCol w="5030756">
                  <a:extLst>
                    <a:ext uri="{9D8B030D-6E8A-4147-A177-3AD203B41FA5}">
                      <a16:colId xmlns:a16="http://schemas.microsoft.com/office/drawing/2014/main" val="922272558"/>
                    </a:ext>
                  </a:extLst>
                </a:gridCol>
              </a:tblGrid>
              <a:tr h="5131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400" b="0">
                          <a:solidFill>
                            <a:schemeClr val="accent1"/>
                          </a:solidFill>
                          <a:latin typeface="Amazon Ember" panose="02000000000000000000" pitchFamily="2" charset="0"/>
                          <a:ea typeface="Amazon Ember" panose="02000000000000000000" pitchFamily="2" charset="0"/>
                        </a:rPr>
                        <a:t>O que fazer</a:t>
                      </a:r>
                      <a:endParaRPr lang="en-US" sz="2400" b="0" i="0" dirty="0">
                        <a:solidFill>
                          <a:schemeClr val="accent1"/>
                        </a:solidFill>
                        <a:latin typeface="Amazon Ember" panose="02000000000000000000" pitchFamily="2" charset="0"/>
                        <a:ea typeface="Amazon Ember" panose="02000000000000000000" pitchFamily="2" charset="0"/>
                        <a:cs typeface="Amazon Ember Light" charset="0"/>
                      </a:endParaRPr>
                    </a:p>
                  </a:txBody>
                  <a:tcPr/>
                </a:tc>
                <a:extLst>
                  <a:ext uri="{0D108BD9-81ED-4DB2-BD59-A6C34878D82A}">
                    <a16:rowId xmlns:a16="http://schemas.microsoft.com/office/drawing/2014/main" val="2057316462"/>
                  </a:ext>
                </a:extLst>
              </a:tr>
              <a:tr h="5131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790" dirty="0"/>
                        <a:t>Usar arquivos de credenciais.</a:t>
                      </a:r>
                      <a:endParaRPr lang="en-US" sz="1790" b="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nchor="ctr"/>
                </a:tc>
                <a:extLst>
                  <a:ext uri="{0D108BD9-81ED-4DB2-BD59-A6C34878D82A}">
                    <a16:rowId xmlns:a16="http://schemas.microsoft.com/office/drawing/2014/main" val="3100789282"/>
                  </a:ext>
                </a:extLst>
              </a:tr>
              <a:tr h="5131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790"/>
                        <a:t>Usar credenciais temporárias do AWS Security Token Service (AWS STS).</a:t>
                      </a:r>
                      <a:endParaRPr lang="en-US" sz="1790" b="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nchor="ctr"/>
                </a:tc>
                <a:extLst>
                  <a:ext uri="{0D108BD9-81ED-4DB2-BD59-A6C34878D82A}">
                    <a16:rowId xmlns:a16="http://schemas.microsoft.com/office/drawing/2014/main" val="1532530458"/>
                  </a:ext>
                </a:extLst>
              </a:tr>
              <a:tr h="5131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790" dirty="0"/>
                        <a:t>Usar funções do IAM (preferencial).</a:t>
                      </a:r>
                      <a:endParaRPr lang="en-US" sz="1790" b="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nchor="ctr"/>
                </a:tc>
                <a:extLst>
                  <a:ext uri="{0D108BD9-81ED-4DB2-BD59-A6C34878D82A}">
                    <a16:rowId xmlns:a16="http://schemas.microsoft.com/office/drawing/2014/main" val="328353628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083306207"/>
              </p:ext>
            </p:extLst>
          </p:nvPr>
        </p:nvGraphicFramePr>
        <p:xfrm>
          <a:off x="6294920" y="4155310"/>
          <a:ext cx="5024389" cy="2179497"/>
        </p:xfrm>
        <a:graphic>
          <a:graphicData uri="http://schemas.openxmlformats.org/drawingml/2006/table">
            <a:tbl>
              <a:tblPr firstRow="1" bandRow="1">
                <a:tableStyleId>{F5AB1C69-6EDB-4FF4-983F-18BD219EF322}</a:tableStyleId>
              </a:tblPr>
              <a:tblGrid>
                <a:gridCol w="5024389">
                  <a:extLst>
                    <a:ext uri="{9D8B030D-6E8A-4147-A177-3AD203B41FA5}">
                      <a16:colId xmlns:a16="http://schemas.microsoft.com/office/drawing/2014/main" val="922272558"/>
                    </a:ext>
                  </a:extLst>
                </a:gridCol>
              </a:tblGrid>
              <a:tr h="5131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400" b="0">
                          <a:solidFill>
                            <a:schemeClr val="accent1"/>
                          </a:solidFill>
                          <a:latin typeface="Amazon Ember" panose="02000000000000000000" pitchFamily="2" charset="0"/>
                          <a:ea typeface="Amazon Ember" panose="02000000000000000000" pitchFamily="2" charset="0"/>
                        </a:rPr>
                        <a:t>O que não fazer</a:t>
                      </a:r>
                      <a:endParaRPr lang="en-US" sz="2400" b="0" i="0" dirty="0">
                        <a:solidFill>
                          <a:schemeClr val="accent1"/>
                        </a:solidFill>
                        <a:latin typeface="Amazon Ember" panose="02000000000000000000" pitchFamily="2" charset="0"/>
                        <a:ea typeface="Amazon Ember" panose="02000000000000000000" pitchFamily="2" charset="0"/>
                        <a:cs typeface="Amazon Ember Light" charset="0"/>
                      </a:endParaRPr>
                    </a:p>
                  </a:txBody>
                  <a:tcPr/>
                </a:tc>
                <a:extLst>
                  <a:ext uri="{0D108BD9-81ED-4DB2-BD59-A6C34878D82A}">
                    <a16:rowId xmlns:a16="http://schemas.microsoft.com/office/drawing/2014/main" val="2057316462"/>
                  </a:ext>
                </a:extLst>
              </a:tr>
              <a:tr h="5131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a:t>Usar credenciais de conta raiz</a:t>
                      </a:r>
                      <a:endParaRPr lang="en-US" b="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nchor="ctr"/>
                </a:tc>
                <a:extLst>
                  <a:ext uri="{0D108BD9-81ED-4DB2-BD59-A6C34878D82A}">
                    <a16:rowId xmlns:a16="http://schemas.microsoft.com/office/drawing/2014/main" val="3100789282"/>
                  </a:ext>
                </a:extLst>
              </a:tr>
              <a:tr h="5131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Colocar as credenciais da AWS no código.</a:t>
                      </a:r>
                      <a:endParaRPr lang="en-US" b="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nchor="ctr"/>
                </a:tc>
                <a:extLst>
                  <a:ext uri="{0D108BD9-81ED-4DB2-BD59-A6C34878D82A}">
                    <a16:rowId xmlns:a16="http://schemas.microsoft.com/office/drawing/2014/main" val="1532530458"/>
                  </a:ext>
                </a:extLst>
              </a:tr>
              <a:tr h="5131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Armazenar suas credenciais em locais públicos, como repositórios GIT e Wikis.</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extLst>
                  <a:ext uri="{0D108BD9-81ED-4DB2-BD59-A6C34878D82A}">
                    <a16:rowId xmlns:a16="http://schemas.microsoft.com/office/drawing/2014/main" val="3283536283"/>
                  </a:ext>
                </a:extLst>
              </a:tr>
            </a:tbl>
          </a:graphicData>
        </a:graphic>
      </p:graphicFrame>
      <p:sp>
        <p:nvSpPr>
          <p:cNvPr id="11" name="TextBox 10"/>
          <p:cNvSpPr txBox="1"/>
          <p:nvPr/>
        </p:nvSpPr>
        <p:spPr>
          <a:xfrm>
            <a:off x="287383" y="1814231"/>
            <a:ext cx="2428521" cy="369332"/>
          </a:xfrm>
          <a:prstGeom prst="rect">
            <a:avLst/>
          </a:prstGeom>
          <a:noFill/>
        </p:spPr>
        <p:txBody>
          <a:bodyPr wrap="square" lIns="0" tIns="0" rIns="0" bIns="0" rtlCol="0">
            <a:spAutoFit/>
          </a:bodyPr>
          <a:lstStyle/>
          <a:p>
            <a:pPr algn="ctr" rtl="0"/>
            <a:r>
              <a:rPr lang="pt-br" sz="2400">
                <a:latin typeface="Amazon Ember" panose="02000000000000000000" pitchFamily="2" charset="0"/>
                <a:ea typeface="Amazon Ember" panose="02000000000000000000" pitchFamily="2" charset="0"/>
                <a:cs typeface="Helvetica Neue"/>
              </a:rPr>
              <a:t>.aws/credentials</a:t>
            </a:r>
          </a:p>
        </p:txBody>
      </p:sp>
      <p:sp>
        <p:nvSpPr>
          <p:cNvPr id="7" name="Footer Placeholder 6"/>
          <p:cNvSpPr>
            <a:spLocks noGrp="1"/>
          </p:cNvSpPr>
          <p:nvPr>
            <p:ph type="ftr" sz="quarter" idx="3"/>
          </p:nvPr>
        </p:nvSpPr>
        <p:spPr>
          <a:xfrm>
            <a:off x="419100" y="6356350"/>
            <a:ext cx="4938511" cy="365125"/>
          </a:xfrm>
        </p:spPr>
        <p:txBody>
          <a:bodyPr rtlCol="0"/>
          <a:lstStyle/>
          <a:p>
            <a:pPr rtl="0"/>
            <a:r>
              <a:rPr lang="pt-br" dirty="0"/>
              <a:t>© 2020 </a:t>
            </a:r>
            <a:r>
              <a:rPr lang="pt-br" dirty="0" err="1"/>
              <a:t>Amazon</a:t>
            </a:r>
            <a:r>
              <a:rPr lang="pt-br" dirty="0"/>
              <a:t> Web Services, Inc. ou suas afiliadas. Todos os direitos reservados.</a:t>
            </a:r>
          </a:p>
        </p:txBody>
      </p:sp>
      <p:sp>
        <p:nvSpPr>
          <p:cNvPr id="14" name="Slide Number Placeholder 13"/>
          <p:cNvSpPr>
            <a:spLocks noGrp="1"/>
          </p:cNvSpPr>
          <p:nvPr>
            <p:ph type="sldNum" sz="quarter" idx="12"/>
          </p:nvPr>
        </p:nvSpPr>
        <p:spPr/>
        <p:txBody>
          <a:bodyPr rtlCol="0"/>
          <a:lstStyle/>
          <a:p>
            <a:pPr rtl="0"/>
            <a:fld id="{B6A95138-A96E-2F42-A959-2EFD44FE4AB7}" type="slidenum">
              <a:rPr lang="en-US" smtClean="0"/>
              <a:t>28</a:t>
            </a:fld>
            <a:endParaRPr lang="en-US" dirty="0"/>
          </a:p>
        </p:txBody>
      </p:sp>
      <p:sp>
        <p:nvSpPr>
          <p:cNvPr id="16" name="Freeform 15">
            <a:extLst>
              <a:ext uri="{FF2B5EF4-FFF2-40B4-BE49-F238E27FC236}">
                <a16:creationId xmlns:a16="http://schemas.microsoft.com/office/drawing/2014/main" id="{F7FC2204-86B2-4546-A60E-E4BA115C2203}"/>
              </a:ext>
            </a:extLst>
          </p:cNvPr>
          <p:cNvSpPr/>
          <p:nvPr/>
        </p:nvSpPr>
        <p:spPr>
          <a:xfrm flipH="1" flipV="1">
            <a:off x="1318659" y="2211944"/>
            <a:ext cx="1531605" cy="261749"/>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a:solidFill>
              <a:schemeClr val="accent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Tree>
    <p:custDataLst>
      <p:tags r:id="rId1"/>
    </p:custDataLst>
    <p:extLst>
      <p:ext uri="{BB962C8B-B14F-4D97-AF65-F5344CB8AC3E}">
        <p14:creationId xmlns:p14="http://schemas.microsoft.com/office/powerpoint/2010/main" val="213001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rtlCol="0"/>
          <a:lstStyle/>
          <a:p>
            <a:pPr rtl="0"/>
            <a:r>
              <a:rPr lang="pt-br" sz="3500" dirty="0"/>
              <a:t>Configure credenciais da AWS</a:t>
            </a:r>
          </a:p>
        </p:txBody>
      </p:sp>
      <p:grpSp>
        <p:nvGrpSpPr>
          <p:cNvPr id="5" name="Group 4"/>
          <p:cNvGrpSpPr/>
          <p:nvPr/>
        </p:nvGrpSpPr>
        <p:grpSpPr>
          <a:xfrm>
            <a:off x="278046" y="1899253"/>
            <a:ext cx="11494854" cy="1419503"/>
            <a:chOff x="282216" y="757830"/>
            <a:chExt cx="8514279" cy="1064627"/>
          </a:xfrm>
        </p:grpSpPr>
        <p:sp>
          <p:nvSpPr>
            <p:cNvPr id="7" name="Rounded Rectangle 6"/>
            <p:cNvSpPr/>
            <p:nvPr/>
          </p:nvSpPr>
          <p:spPr>
            <a:xfrm>
              <a:off x="282216" y="757830"/>
              <a:ext cx="4022041" cy="1064627"/>
            </a:xfrm>
            <a:prstGeom prst="roundRect">
              <a:avLst>
                <a:gd name="adj" fmla="val 0"/>
              </a:avLst>
            </a:prstGeom>
            <a:noFill/>
            <a:ln w="28575">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0"/>
              <a:r>
                <a:rPr lang="pt-br">
                  <a:solidFill>
                    <a:schemeClr val="tx1"/>
                  </a:solidFill>
                  <a:latin typeface="Amazon Ember Light" charset="0"/>
                  <a:ea typeface="Amazon Ember Light" charset="0"/>
                  <a:cs typeface="Amazon Ember Light" charset="0"/>
                </a:rPr>
                <a:t>Arquivo de perfil de credenciais</a:t>
              </a:r>
            </a:p>
            <a:p>
              <a:pPr algn="ctr" rtl="0"/>
              <a:endParaRPr lang="en-US" sz="1600" dirty="0">
                <a:solidFill>
                  <a:schemeClr val="tx1"/>
                </a:solidFill>
                <a:latin typeface="Amazon Ember Light" charset="0"/>
                <a:ea typeface="Amazon Ember Light" charset="0"/>
                <a:cs typeface="Amazon Ember Light" charset="0"/>
              </a:endParaRPr>
            </a:p>
            <a:p>
              <a:pPr rtl="0"/>
              <a:r>
                <a:rPr lang="pt-br" sz="1600">
                  <a:solidFill>
                    <a:schemeClr val="tx1"/>
                  </a:solidFill>
                  <a:latin typeface="Amazon Ember" panose="020B0703020204020204" pitchFamily="34" charset="0"/>
                  <a:ea typeface="Amazon Ember" panose="020B0703020204020204" pitchFamily="34" charset="0"/>
                  <a:cs typeface="Amazon Ember" panose="020B0703020204020204" pitchFamily="34" charset="0"/>
                </a:rPr>
                <a:t>Linux, macOS ou Unix: </a:t>
              </a:r>
              <a:r>
                <a:rPr lang="pt-br" sz="1600">
                  <a:solidFill>
                    <a:schemeClr val="tx1"/>
                  </a:solidFill>
                  <a:latin typeface="Lucida Console" panose="020B0609040504020204" pitchFamily="49" charset="0"/>
                  <a:ea typeface="Amazon Ember Light" charset="0"/>
                  <a:cs typeface="Amazon Ember Light" charset="0"/>
                </a:rPr>
                <a:t>~/.aws/credentials </a:t>
              </a:r>
            </a:p>
            <a:p>
              <a:pPr rtl="0"/>
              <a:r>
                <a:rPr lang="pt-br" sz="1600">
                  <a:solidFill>
                    <a:schemeClr val="tx1"/>
                  </a:solidFill>
                  <a:latin typeface="Amazon Ember" panose="020B0703020204020204" pitchFamily="34" charset="0"/>
                  <a:ea typeface="Amazon Ember" panose="020B0703020204020204" pitchFamily="34" charset="0"/>
                  <a:cs typeface="Amazon Ember" panose="020B0703020204020204" pitchFamily="34" charset="0"/>
                </a:rPr>
                <a:t>Windows:</a:t>
              </a:r>
              <a:r>
                <a:rPr lang="pt-br" sz="1600">
                  <a:solidFill>
                    <a:schemeClr val="tx1"/>
                  </a:solidFill>
                  <a:latin typeface="Lucida Console" panose="020B0609040504020204" pitchFamily="49" charset="0"/>
                  <a:ea typeface="Amazon Ember Light" charset="0"/>
                  <a:cs typeface="Amazon Ember Light" charset="0"/>
                </a:rPr>
                <a:t> C:\Users\USERNAME\.aws\credentials</a:t>
              </a:r>
            </a:p>
          </p:txBody>
        </p:sp>
        <p:sp>
          <p:nvSpPr>
            <p:cNvPr id="8" name="Rectangle 7"/>
            <p:cNvSpPr/>
            <p:nvPr/>
          </p:nvSpPr>
          <p:spPr>
            <a:xfrm>
              <a:off x="4471426" y="1090357"/>
              <a:ext cx="4325069" cy="623248"/>
            </a:xfrm>
            <a:prstGeom prst="rect">
              <a:avLst/>
            </a:prstGeom>
          </p:spPr>
          <p:txBody>
            <a:bodyPr wrap="square" rtlCol="0">
              <a:spAutoFit/>
            </a:bodyPr>
            <a:lstStyle/>
            <a:p>
              <a:pPr rtl="0"/>
              <a:r>
                <a:rPr lang="pt-br" sz="1600">
                  <a:latin typeface="Lucida Console" panose="020B0609040504020204" pitchFamily="49" charset="0"/>
                  <a:cs typeface="Courier New" panose="02070309020205020404" pitchFamily="49" charset="0"/>
                </a:rPr>
                <a:t>[default]</a:t>
              </a:r>
            </a:p>
            <a:p>
              <a:pPr rtl="0"/>
              <a:r>
                <a:rPr lang="pt-br" sz="1600">
                  <a:latin typeface="Lucida Console" panose="020B0609040504020204" pitchFamily="49" charset="0"/>
                  <a:cs typeface="Courier New" panose="02070309020205020404" pitchFamily="49" charset="0"/>
                </a:rPr>
                <a:t>aws_access_key_id = your_access_key_id</a:t>
              </a:r>
            </a:p>
            <a:p>
              <a:pPr rtl="0"/>
              <a:r>
                <a:rPr lang="pt-br" sz="1600">
                  <a:latin typeface="Lucida Console" panose="020B0609040504020204" pitchFamily="49" charset="0"/>
                  <a:cs typeface="Courier New" panose="02070309020205020404" pitchFamily="49" charset="0"/>
                </a:rPr>
                <a:t>aws_secret_access_key = your_secret_access_key</a:t>
              </a:r>
            </a:p>
          </p:txBody>
        </p:sp>
      </p:grpSp>
      <p:grpSp>
        <p:nvGrpSpPr>
          <p:cNvPr id="13" name="Group 12"/>
          <p:cNvGrpSpPr/>
          <p:nvPr/>
        </p:nvGrpSpPr>
        <p:grpSpPr>
          <a:xfrm>
            <a:off x="278045" y="4574653"/>
            <a:ext cx="9582927" cy="789472"/>
            <a:chOff x="347845" y="3514470"/>
            <a:chExt cx="6949579" cy="592104"/>
          </a:xfrm>
        </p:grpSpPr>
        <p:sp>
          <p:nvSpPr>
            <p:cNvPr id="18" name="Rounded Rectangle 17"/>
            <p:cNvSpPr/>
            <p:nvPr/>
          </p:nvSpPr>
          <p:spPr>
            <a:xfrm>
              <a:off x="347845" y="3514470"/>
              <a:ext cx="3937880" cy="592104"/>
            </a:xfrm>
            <a:prstGeom prst="roundRect">
              <a:avLst>
                <a:gd name="adj" fmla="val 0"/>
              </a:avLst>
            </a:prstGeom>
            <a:noFill/>
            <a:ln w="28575">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pt-br">
                  <a:solidFill>
                    <a:schemeClr val="tx1"/>
                  </a:solidFill>
                  <a:latin typeface="Amazon Ember Light" charset="0"/>
                  <a:ea typeface="Amazon Ember Light" charset="0"/>
                  <a:cs typeface="Amazon Ember Light" charset="0"/>
                </a:rPr>
                <a:t>Região padrão da AWS</a:t>
              </a:r>
            </a:p>
            <a:p>
              <a:pPr algn="ctr" rtl="0"/>
              <a:r>
                <a:rPr lang="pt-br" sz="1600">
                  <a:solidFill>
                    <a:schemeClr val="tx1"/>
                  </a:solidFill>
                  <a:latin typeface="Lucida Console" panose="020B0609040504020204" pitchFamily="49" charset="0"/>
                  <a:ea typeface="Amazon Ember Light" charset="0"/>
                  <a:cs typeface="Amazon Ember Light" charset="0"/>
                </a:rPr>
                <a:t>~/.aws/config</a:t>
              </a:r>
            </a:p>
          </p:txBody>
        </p:sp>
        <p:sp>
          <p:nvSpPr>
            <p:cNvPr id="19" name="Rectangle 18"/>
            <p:cNvSpPr/>
            <p:nvPr/>
          </p:nvSpPr>
          <p:spPr>
            <a:xfrm>
              <a:off x="4553541" y="3591231"/>
              <a:ext cx="2743883" cy="438581"/>
            </a:xfrm>
            <a:prstGeom prst="rect">
              <a:avLst/>
            </a:prstGeom>
          </p:spPr>
          <p:txBody>
            <a:bodyPr wrap="square" rtlCol="0">
              <a:spAutoFit/>
            </a:bodyPr>
            <a:lstStyle/>
            <a:p>
              <a:pPr rtl="0"/>
              <a:r>
                <a:rPr lang="pt-br" sz="1600">
                  <a:latin typeface="Lucida Console" panose="020B0609040504020204" pitchFamily="49" charset="0"/>
                  <a:cs typeface="Courier New" panose="02070309020205020404" pitchFamily="49" charset="0"/>
                </a:rPr>
                <a:t>[default]</a:t>
              </a:r>
            </a:p>
            <a:p>
              <a:pPr rtl="0"/>
              <a:r>
                <a:rPr lang="pt-br" sz="1600">
                  <a:latin typeface="Lucida Console" panose="020B0609040504020204" pitchFamily="49" charset="0"/>
                  <a:cs typeface="Courier New" panose="02070309020205020404" pitchFamily="49" charset="0"/>
                </a:rPr>
                <a:t>region=us-east-1</a:t>
              </a:r>
            </a:p>
          </p:txBody>
        </p:sp>
      </p:grpSp>
      <p:sp>
        <p:nvSpPr>
          <p:cNvPr id="21" name="Footer Placeholder 20"/>
          <p:cNvSpPr>
            <a:spLocks noGrp="1"/>
          </p:cNvSpPr>
          <p:nvPr>
            <p:ph type="ftr" sz="quarter" idx="3"/>
          </p:nvPr>
        </p:nvSpPr>
        <p:spPr>
          <a:xfrm>
            <a:off x="419100" y="6356350"/>
            <a:ext cx="4423356" cy="365125"/>
          </a:xfrm>
        </p:spPr>
        <p:txBody>
          <a:bodyPr rtlCol="0"/>
          <a:lstStyle/>
          <a:p>
            <a:pPr rtl="0"/>
            <a:r>
              <a:rPr lang="pt-br" dirty="0"/>
              <a:t>© 2020 </a:t>
            </a:r>
            <a:r>
              <a:rPr lang="pt-br" dirty="0" err="1"/>
              <a:t>Amazon</a:t>
            </a:r>
            <a:r>
              <a:rPr lang="pt-br" dirty="0"/>
              <a:t> Web Services, Inc. ou suas afiliadas. Todos os direitos reservados.</a:t>
            </a:r>
          </a:p>
        </p:txBody>
      </p:sp>
      <p:sp>
        <p:nvSpPr>
          <p:cNvPr id="23" name="Slide Number Placeholder 22"/>
          <p:cNvSpPr>
            <a:spLocks noGrp="1"/>
          </p:cNvSpPr>
          <p:nvPr>
            <p:ph type="sldNum" sz="quarter" idx="12"/>
          </p:nvPr>
        </p:nvSpPr>
        <p:spPr/>
        <p:txBody>
          <a:bodyPr rtlCol="0"/>
          <a:lstStyle/>
          <a:p>
            <a:pPr rtl="0"/>
            <a:fld id="{B6A95138-A96E-2F42-A959-2EFD44FE4AB7}" type="slidenum">
              <a:rPr lang="en-US" smtClean="0"/>
              <a:t>29</a:t>
            </a:fld>
            <a:endParaRPr lang="en-US" dirty="0"/>
          </a:p>
        </p:txBody>
      </p:sp>
    </p:spTree>
    <p:custDataLst>
      <p:tags r:id="rId1"/>
    </p:custDataLst>
    <p:extLst>
      <p:ext uri="{BB962C8B-B14F-4D97-AF65-F5344CB8AC3E}">
        <p14:creationId xmlns:p14="http://schemas.microsoft.com/office/powerpoint/2010/main" val="58836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rtl="0"/>
            <a:r>
              <a:rPr lang="pt-br"/>
              <a:t>Modelo de responsabilidade compartilhada</a:t>
            </a:r>
          </a:p>
        </p:txBody>
      </p:sp>
      <p:sp>
        <p:nvSpPr>
          <p:cNvPr id="7" name="Footer Placeholder 6"/>
          <p:cNvSpPr>
            <a:spLocks noGrp="1"/>
          </p:cNvSpPr>
          <p:nvPr>
            <p:ph type="ftr" sz="quarter" idx="3"/>
          </p:nvPr>
        </p:nvSpPr>
        <p:spPr>
          <a:xfrm>
            <a:off x="419100" y="6356350"/>
            <a:ext cx="4783965" cy="365125"/>
          </a:xfrm>
        </p:spPr>
        <p:txBody>
          <a:bodyPr rtlCol="0"/>
          <a:lstStyle/>
          <a:p>
            <a:pPr rtl="0"/>
            <a:r>
              <a:rPr lang="pt-br" dirty="0"/>
              <a:t>© 2020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3348056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65125"/>
            <a:ext cx="6226399" cy="474119"/>
          </a:xfrm>
        </p:spPr>
        <p:txBody>
          <a:bodyPr rtlCol="0"/>
          <a:lstStyle/>
          <a:p>
            <a:pPr rtl="0"/>
            <a:r>
              <a:rPr lang="pt-br" sz="3500" dirty="0"/>
              <a:t>Credenciais de segurança: Ordem de prioridade</a:t>
            </a:r>
          </a:p>
        </p:txBody>
      </p:sp>
      <p:sp>
        <p:nvSpPr>
          <p:cNvPr id="3" name="Content Placeholder 2"/>
          <p:cNvSpPr>
            <a:spLocks noGrp="1"/>
          </p:cNvSpPr>
          <p:nvPr>
            <p:ph idx="1"/>
          </p:nvPr>
        </p:nvSpPr>
        <p:spPr/>
        <p:txBody>
          <a:bodyPr rtlCol="0"/>
          <a:lstStyle/>
          <a:p>
            <a:pPr rtl="0"/>
            <a:r>
              <a:rPr lang="pt-br" dirty="0"/>
              <a:t>Especificado no código</a:t>
            </a:r>
          </a:p>
          <a:p>
            <a:pPr rtl="0"/>
            <a:r>
              <a:rPr lang="pt-br" dirty="0"/>
              <a:t>Variáveis de ambiente </a:t>
            </a:r>
          </a:p>
          <a:p>
            <a:pPr lvl="1" rtl="0"/>
            <a:r>
              <a:rPr lang="pt-br" dirty="0">
                <a:latin typeface="Lucida Console" panose="020B0609040504020204" pitchFamily="49" charset="0"/>
              </a:rPr>
              <a:t>AWS_ACCESS_KEY_ID</a:t>
            </a:r>
          </a:p>
          <a:p>
            <a:pPr lvl="1" rtl="0"/>
            <a:r>
              <a:rPr lang="pt-br" dirty="0">
                <a:latin typeface="Lucida Console" panose="020B0609040504020204" pitchFamily="49" charset="0"/>
              </a:rPr>
              <a:t>AWS_SECRET_ACCESS_KEY</a:t>
            </a:r>
          </a:p>
          <a:p>
            <a:pPr rtl="0"/>
            <a:r>
              <a:rPr lang="pt-br" dirty="0"/>
              <a:t>Perfil de credencial padrão no arquivo de credenciais</a:t>
            </a:r>
          </a:p>
          <a:p>
            <a:pPr lvl="1" rtl="0"/>
            <a:r>
              <a:rPr lang="pt-br" dirty="0"/>
              <a:t>Linux, </a:t>
            </a:r>
            <a:r>
              <a:rPr lang="pt-br" dirty="0" err="1"/>
              <a:t>macOS</a:t>
            </a:r>
            <a:r>
              <a:rPr lang="pt-br" dirty="0"/>
              <a:t>, ou Unix</a:t>
            </a:r>
            <a:r>
              <a:rPr lang="pt-br" dirty="0">
                <a:latin typeface="Lucida Console" panose="020B0609040504020204" pitchFamily="49" charset="0"/>
              </a:rPr>
              <a:t>: ~/.</a:t>
            </a:r>
            <a:r>
              <a:rPr lang="pt-br" dirty="0" err="1">
                <a:latin typeface="Lucida Console" panose="020B0609040504020204" pitchFamily="49" charset="0"/>
              </a:rPr>
              <a:t>aws</a:t>
            </a:r>
            <a:r>
              <a:rPr lang="pt-br" dirty="0">
                <a:latin typeface="Lucida Console" panose="020B0609040504020204" pitchFamily="49" charset="0"/>
              </a:rPr>
              <a:t>/</a:t>
            </a:r>
            <a:r>
              <a:rPr lang="pt-br" dirty="0" err="1">
                <a:latin typeface="Lucida Console" panose="020B0609040504020204" pitchFamily="49" charset="0"/>
              </a:rPr>
              <a:t>credentials</a:t>
            </a:r>
            <a:endParaRPr lang="pt-br" dirty="0">
              <a:latin typeface="Lucida Console" panose="020B0609040504020204" pitchFamily="49" charset="0"/>
            </a:endParaRPr>
          </a:p>
          <a:p>
            <a:pPr lvl="1" rtl="0"/>
            <a:r>
              <a:rPr lang="pt-br" dirty="0"/>
              <a:t>Windows: </a:t>
            </a:r>
            <a:r>
              <a:rPr lang="pt-br" dirty="0">
                <a:latin typeface="Lucida Console" panose="020B0609040504020204" pitchFamily="49" charset="0"/>
              </a:rPr>
              <a:t>%</a:t>
            </a:r>
            <a:r>
              <a:rPr lang="pt-br" dirty="0" err="1">
                <a:latin typeface="Lucida Console" panose="020B0609040504020204" pitchFamily="49" charset="0"/>
              </a:rPr>
              <a:t>UserProfile</a:t>
            </a:r>
            <a:r>
              <a:rPr lang="pt-br" dirty="0">
                <a:latin typeface="Lucida Console" panose="020B0609040504020204" pitchFamily="49" charset="0"/>
              </a:rPr>
              <a:t>%/.</a:t>
            </a:r>
            <a:r>
              <a:rPr lang="pt-br" dirty="0" err="1">
                <a:latin typeface="Lucida Console" panose="020B0609040504020204" pitchFamily="49" charset="0"/>
              </a:rPr>
              <a:t>aws</a:t>
            </a:r>
            <a:r>
              <a:rPr lang="pt-br" dirty="0">
                <a:latin typeface="Lucida Console" panose="020B0609040504020204" pitchFamily="49" charset="0"/>
              </a:rPr>
              <a:t>/</a:t>
            </a:r>
            <a:r>
              <a:rPr lang="pt-br" dirty="0" err="1">
                <a:latin typeface="Lucida Console" panose="020B0609040504020204" pitchFamily="49" charset="0"/>
              </a:rPr>
              <a:t>credentials</a:t>
            </a:r>
            <a:endParaRPr lang="pt-br" dirty="0">
              <a:latin typeface="Lucida Console" panose="020B0609040504020204" pitchFamily="49" charset="0"/>
            </a:endParaRPr>
          </a:p>
          <a:p>
            <a:pPr rtl="0"/>
            <a:r>
              <a:rPr lang="pt-br" dirty="0"/>
              <a:t>Função da instância do EC2</a:t>
            </a:r>
          </a:p>
          <a:p>
            <a:pPr rtl="0"/>
            <a:endParaRPr lang="en-US" dirty="0"/>
          </a:p>
          <a:p>
            <a:pPr lvl="1" rtl="0"/>
            <a:endParaRPr lang="en-US" dirty="0"/>
          </a:p>
          <a:p>
            <a:pPr lvl="1" rtl="0"/>
            <a:endParaRPr lang="en-US" dirty="0"/>
          </a:p>
        </p:txBody>
      </p:sp>
      <p:sp>
        <p:nvSpPr>
          <p:cNvPr id="9" name="Footer Placeholder 8"/>
          <p:cNvSpPr>
            <a:spLocks noGrp="1"/>
          </p:cNvSpPr>
          <p:nvPr>
            <p:ph type="ftr" sz="quarter" idx="3"/>
          </p:nvPr>
        </p:nvSpPr>
        <p:spPr>
          <a:xfrm>
            <a:off x="419100" y="6356350"/>
            <a:ext cx="4616539" cy="365125"/>
          </a:xfrm>
        </p:spPr>
        <p:txBody>
          <a:bodyPr rtlCol="0"/>
          <a:lstStyle/>
          <a:p>
            <a:pPr rtl="0"/>
            <a:r>
              <a:rPr lang="pt-br" dirty="0"/>
              <a:t>© 2020 </a:t>
            </a:r>
            <a:r>
              <a:rPr lang="pt-br" dirty="0" err="1"/>
              <a:t>Amazon</a:t>
            </a:r>
            <a:r>
              <a:rPr lang="pt-br" dirty="0"/>
              <a:t> Web Services, Inc. ou suas afiliadas. Todos os direitos reservados.</a:t>
            </a:r>
          </a:p>
        </p:txBody>
      </p:sp>
      <p:sp>
        <p:nvSpPr>
          <p:cNvPr id="11" name="Slide Number Placeholder 10"/>
          <p:cNvSpPr>
            <a:spLocks noGrp="1"/>
          </p:cNvSpPr>
          <p:nvPr>
            <p:ph type="sldNum" sz="quarter" idx="12"/>
          </p:nvPr>
        </p:nvSpPr>
        <p:spPr/>
        <p:txBody>
          <a:bodyPr rtlCol="0"/>
          <a:lstStyle/>
          <a:p>
            <a:pPr rtl="0"/>
            <a:fld id="{9FC43BFD-8FF7-A343-A8A6-E2338FCE8046}" type="slidenum">
              <a:rPr lang="en-US" smtClean="0"/>
              <a:t>30</a:t>
            </a:fld>
            <a:endParaRPr lang="en-US" dirty="0"/>
          </a:p>
        </p:txBody>
      </p:sp>
    </p:spTree>
    <p:custDataLst>
      <p:tags r:id="rId1"/>
    </p:custDataLst>
    <p:extLst>
      <p:ext uri="{BB962C8B-B14F-4D97-AF65-F5344CB8AC3E}">
        <p14:creationId xmlns:p14="http://schemas.microsoft.com/office/powerpoint/2010/main" val="1291563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rtl="0"/>
            <a:r>
              <a:rPr lang="pt-br" sz="3500" dirty="0"/>
              <a:t>Assinar solicitações com credenciais</a:t>
            </a:r>
          </a:p>
        </p:txBody>
      </p:sp>
      <p:sp>
        <p:nvSpPr>
          <p:cNvPr id="3" name="Content Placeholder 2"/>
          <p:cNvSpPr>
            <a:spLocks noGrp="1"/>
          </p:cNvSpPr>
          <p:nvPr>
            <p:ph idx="4294967295"/>
          </p:nvPr>
        </p:nvSpPr>
        <p:spPr>
          <a:xfrm>
            <a:off x="205582" y="1984375"/>
            <a:ext cx="5075238" cy="3557588"/>
          </a:xfrm>
        </p:spPr>
        <p:txBody>
          <a:bodyPr rtlCol="0">
            <a:noAutofit/>
          </a:bodyPr>
          <a:lstStyle/>
          <a:p>
            <a:pPr marL="0" indent="0" algn="ctr" rtl="0">
              <a:buNone/>
            </a:pPr>
            <a:r>
              <a:rPr lang="pt-br" sz="4000" dirty="0"/>
              <a:t>Por quê?</a:t>
            </a:r>
          </a:p>
          <a:p>
            <a:pPr marL="347663" indent="0" rtl="0">
              <a:buNone/>
            </a:pPr>
            <a:endParaRPr lang="en-US" dirty="0"/>
          </a:p>
          <a:p>
            <a:pPr marL="576263" rtl="0"/>
            <a:r>
              <a:rPr lang="pt-br" sz="2600" dirty="0"/>
              <a:t>Para verificar a identidade do solicitante.</a:t>
            </a:r>
          </a:p>
          <a:p>
            <a:pPr marL="576263" rtl="0"/>
            <a:r>
              <a:rPr lang="pt-br" sz="2600" dirty="0"/>
              <a:t>Para proteger dados em trânsito.</a:t>
            </a:r>
          </a:p>
          <a:p>
            <a:pPr marL="576263" rtl="0"/>
            <a:r>
              <a:rPr lang="pt-br" sz="2600" dirty="0"/>
              <a:t>Para se proteger contra ataques de repetição.</a:t>
            </a:r>
          </a:p>
        </p:txBody>
      </p:sp>
      <p:sp>
        <p:nvSpPr>
          <p:cNvPr id="4" name="Content Placeholder 3"/>
          <p:cNvSpPr>
            <a:spLocks noGrp="1"/>
          </p:cNvSpPr>
          <p:nvPr>
            <p:ph idx="4294967295"/>
          </p:nvPr>
        </p:nvSpPr>
        <p:spPr>
          <a:xfrm>
            <a:off x="6697663" y="1984375"/>
            <a:ext cx="5288755" cy="3557588"/>
          </a:xfrm>
        </p:spPr>
        <p:txBody>
          <a:bodyPr rtlCol="0">
            <a:noAutofit/>
          </a:bodyPr>
          <a:lstStyle/>
          <a:p>
            <a:pPr marL="0" indent="0" algn="ctr" rtl="0">
              <a:buNone/>
            </a:pPr>
            <a:r>
              <a:rPr lang="pt-br" sz="4000" dirty="0"/>
              <a:t>Como?</a:t>
            </a:r>
          </a:p>
          <a:p>
            <a:pPr marL="576263" indent="-347663" rtl="0"/>
            <a:endParaRPr lang="en-US" dirty="0"/>
          </a:p>
          <a:p>
            <a:pPr marL="576263" indent="-347663" rtl="0"/>
            <a:r>
              <a:rPr lang="pt-br" sz="2600" dirty="0"/>
              <a:t>Use o cabeçalho de </a:t>
            </a:r>
            <a:r>
              <a:rPr lang="pt-br" sz="2600" dirty="0">
                <a:latin typeface="Lucida Console" panose="020B0609040504020204" pitchFamily="49" charset="0"/>
              </a:rPr>
              <a:t>Autorização</a:t>
            </a:r>
            <a:r>
              <a:rPr lang="pt-br" sz="2600" dirty="0"/>
              <a:t> HTTP.</a:t>
            </a:r>
          </a:p>
          <a:p>
            <a:pPr marL="576263" indent="-347663" rtl="0"/>
            <a:r>
              <a:rPr lang="pt-br" sz="2600" dirty="0"/>
              <a:t>Adicione um valor de </a:t>
            </a:r>
            <a:r>
              <a:rPr lang="pt-br" sz="2600" dirty="0" err="1"/>
              <a:t>string</a:t>
            </a:r>
            <a:r>
              <a:rPr lang="pt-br" sz="2600" dirty="0"/>
              <a:t> de consulta à solicitação.</a:t>
            </a:r>
          </a:p>
          <a:p>
            <a:pPr marL="576263" indent="-347663" rtl="0"/>
            <a:r>
              <a:rPr lang="pt-br" sz="2600" dirty="0"/>
              <a:t>Os </a:t>
            </a:r>
            <a:r>
              <a:rPr lang="pt-br" sz="2600" dirty="0" err="1"/>
              <a:t>SDKs</a:t>
            </a:r>
            <a:r>
              <a:rPr lang="pt-br" sz="2600" dirty="0"/>
              <a:t> assinam automaticamente todas as solicitações com as credenciais que você configurou.</a:t>
            </a:r>
          </a:p>
          <a:p>
            <a:pPr marL="576263" indent="-347663" rtl="0"/>
            <a:endParaRPr lang="en-US" sz="3200" dirty="0"/>
          </a:p>
          <a:p>
            <a:pPr marL="576263" indent="-347663" rtl="0"/>
            <a:endParaRPr lang="en-US" sz="3200" dirty="0"/>
          </a:p>
          <a:p>
            <a:pPr indent="0" rtl="0">
              <a:buNone/>
            </a:pPr>
            <a:endParaRPr lang="en-US" sz="3200" dirty="0"/>
          </a:p>
        </p:txBody>
      </p:sp>
      <p:sp>
        <p:nvSpPr>
          <p:cNvPr id="6" name="Rounded Rectangle 5"/>
          <p:cNvSpPr/>
          <p:nvPr/>
        </p:nvSpPr>
        <p:spPr>
          <a:xfrm>
            <a:off x="1651097" y="1839947"/>
            <a:ext cx="1773043" cy="741513"/>
          </a:xfrm>
          <a:prstGeom prst="roundRect">
            <a:avLst>
              <a:gd name="adj" fmla="val 0"/>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7" name="Rounded Rectangle 6"/>
          <p:cNvSpPr/>
          <p:nvPr/>
        </p:nvSpPr>
        <p:spPr>
          <a:xfrm>
            <a:off x="8767859" y="1839946"/>
            <a:ext cx="1773043" cy="741513"/>
          </a:xfrm>
          <a:prstGeom prst="roundRect">
            <a:avLst>
              <a:gd name="adj" fmla="val 0"/>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0" name="Footer Placeholder 9"/>
          <p:cNvSpPr>
            <a:spLocks noGrp="1"/>
          </p:cNvSpPr>
          <p:nvPr>
            <p:ph type="ftr" sz="quarter" idx="3"/>
          </p:nvPr>
        </p:nvSpPr>
        <p:spPr>
          <a:xfrm>
            <a:off x="419100" y="6356350"/>
            <a:ext cx="4642297" cy="365125"/>
          </a:xfrm>
        </p:spPr>
        <p:txBody>
          <a:bodyPr rtlCol="0"/>
          <a:lstStyle/>
          <a:p>
            <a:pPr rtl="0"/>
            <a:r>
              <a:rPr lang="pt-br" dirty="0"/>
              <a:t>© 2020 </a:t>
            </a:r>
            <a:r>
              <a:rPr lang="pt-br" dirty="0" err="1"/>
              <a:t>Amazon</a:t>
            </a:r>
            <a:r>
              <a:rPr lang="pt-br" dirty="0"/>
              <a:t> Web Services, Inc. ou suas afiliadas. Todos os direitos reservados.</a:t>
            </a:r>
          </a:p>
        </p:txBody>
      </p:sp>
      <p:sp>
        <p:nvSpPr>
          <p:cNvPr id="12" name="Slide Number Placeholder 11"/>
          <p:cNvSpPr>
            <a:spLocks noGrp="1"/>
          </p:cNvSpPr>
          <p:nvPr>
            <p:ph type="sldNum" sz="quarter" idx="12"/>
          </p:nvPr>
        </p:nvSpPr>
        <p:spPr/>
        <p:txBody>
          <a:bodyPr rtlCol="0"/>
          <a:lstStyle/>
          <a:p>
            <a:pPr rtl="0"/>
            <a:fld id="{B6A95138-A96E-2F42-A959-2EFD44FE4AB7}" type="slidenum">
              <a:rPr lang="en-US" smtClean="0"/>
              <a:t>31</a:t>
            </a:fld>
            <a:endParaRPr lang="en-US" dirty="0"/>
          </a:p>
        </p:txBody>
      </p:sp>
    </p:spTree>
    <p:custDataLst>
      <p:tags r:id="rId1"/>
    </p:custDataLst>
    <p:extLst>
      <p:ext uri="{BB962C8B-B14F-4D97-AF65-F5344CB8AC3E}">
        <p14:creationId xmlns:p14="http://schemas.microsoft.com/office/powerpoint/2010/main" val="3089099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rtl="0"/>
            <a:r>
              <a:rPr lang="pt-br" sz="3500" dirty="0"/>
              <a:t>Solução de problemas</a:t>
            </a:r>
          </a:p>
        </p:txBody>
      </p:sp>
      <p:sp>
        <p:nvSpPr>
          <p:cNvPr id="3" name="Content Placeholder 2"/>
          <p:cNvSpPr>
            <a:spLocks noGrp="1"/>
          </p:cNvSpPr>
          <p:nvPr>
            <p:ph idx="1"/>
          </p:nvPr>
        </p:nvSpPr>
        <p:spPr>
          <a:xfrm>
            <a:off x="419100" y="1528175"/>
            <a:ext cx="9529784" cy="4648788"/>
          </a:xfrm>
        </p:spPr>
        <p:txBody>
          <a:bodyPr rtlCol="0">
            <a:noAutofit/>
          </a:bodyPr>
          <a:lstStyle/>
          <a:p>
            <a:pPr marL="0" indent="0" rtl="0">
              <a:buNone/>
            </a:pPr>
            <a:r>
              <a:rPr lang="pt-br" sz="2700" dirty="0">
                <a:latin typeface="Amazon Ember" panose="020B0703020204020204" pitchFamily="34" charset="0"/>
                <a:ea typeface="Amazon Ember" panose="020B0703020204020204" pitchFamily="34" charset="0"/>
                <a:cs typeface="Amazon Ember" panose="020B0703020204020204" pitchFamily="34" charset="0"/>
              </a:rPr>
              <a:t>Mensagem de erro:</a:t>
            </a:r>
          </a:p>
          <a:p>
            <a:pPr marL="0" indent="0" rtl="0">
              <a:buNone/>
            </a:pPr>
            <a:r>
              <a:rPr lang="pt-br" sz="2300" dirty="0">
                <a:latin typeface="+mn-lt"/>
              </a:rPr>
              <a:t>Recebo a mensagem </a:t>
            </a:r>
            <a:r>
              <a:rPr lang="pt-br" sz="2400" dirty="0">
                <a:latin typeface="Lucida Console" panose="020B0609040504020204" pitchFamily="49" charset="0"/>
              </a:rPr>
              <a:t>"</a:t>
            </a:r>
            <a:r>
              <a:rPr lang="pt-br" sz="2400" i="1" dirty="0">
                <a:latin typeface="Lucida Console" panose="020B0609040504020204" pitchFamily="49" charset="0"/>
              </a:rPr>
              <a:t>Access </a:t>
            </a:r>
            <a:r>
              <a:rPr lang="pt-br" sz="2400" i="1" dirty="0" err="1">
                <a:latin typeface="Lucida Console" panose="020B0609040504020204" pitchFamily="49" charset="0"/>
              </a:rPr>
              <a:t>Denied</a:t>
            </a:r>
            <a:r>
              <a:rPr lang="pt-br" sz="2400" i="1" dirty="0">
                <a:latin typeface="Lucida Console" panose="020B0609040504020204" pitchFamily="49" charset="0"/>
              </a:rPr>
              <a:t> (Acesso negado)</a:t>
            </a:r>
            <a:r>
              <a:rPr lang="pt-br" sz="2400" dirty="0">
                <a:latin typeface="Lucida Console" panose="020B0609040504020204" pitchFamily="49" charset="0"/>
              </a:rPr>
              <a:t>" </a:t>
            </a:r>
            <a:r>
              <a:rPr lang="pt-br" sz="2300" dirty="0">
                <a:latin typeface="+mn-lt"/>
              </a:rPr>
              <a:t>quando faço uma solicitação para um serviço da AWS.</a:t>
            </a:r>
          </a:p>
          <a:p>
            <a:pPr marL="0" indent="0" rtl="0">
              <a:buNone/>
            </a:pPr>
            <a:endParaRPr lang="en-US" sz="2400" dirty="0">
              <a:latin typeface="+mn-lt"/>
            </a:endParaRPr>
          </a:p>
          <a:p>
            <a:pPr marL="0" indent="0" rtl="0">
              <a:buNone/>
            </a:pPr>
            <a:r>
              <a:rPr lang="pt-br" sz="2700" dirty="0">
                <a:latin typeface="Amazon Ember" panose="02000000000000000000" pitchFamily="2" charset="0"/>
                <a:ea typeface="Amazon Ember" panose="02000000000000000000" pitchFamily="2" charset="0"/>
              </a:rPr>
              <a:t>Solução:</a:t>
            </a:r>
            <a:endParaRPr lang="en-US" sz="2700" dirty="0">
              <a:latin typeface="+mn-lt"/>
            </a:endParaRPr>
          </a:p>
          <a:p>
            <a:pPr rtl="0"/>
            <a:r>
              <a:rPr lang="pt-br" sz="2300" dirty="0">
                <a:latin typeface="+mn-lt"/>
              </a:rPr>
              <a:t>Verifique se você tem </a:t>
            </a:r>
            <a:r>
              <a:rPr lang="pt-br" sz="2300" dirty="0">
                <a:solidFill>
                  <a:schemeClr val="accent6"/>
                </a:solidFill>
                <a:latin typeface="+mn-lt"/>
                <a:ea typeface="Amazon Ember" panose="020B0603020204020204" pitchFamily="34" charset="0"/>
                <a:cs typeface="Amazon Ember" panose="020B0603020204020204" pitchFamily="34" charset="0"/>
              </a:rPr>
              <a:t>permissão</a:t>
            </a:r>
            <a:r>
              <a:rPr lang="pt-br" sz="2300" dirty="0">
                <a:latin typeface="+mn-lt"/>
              </a:rPr>
              <a:t> para chamar essa ação nesse recurso.</a:t>
            </a:r>
          </a:p>
          <a:p>
            <a:pPr rtl="0"/>
            <a:r>
              <a:rPr lang="pt-br" sz="2300" dirty="0">
                <a:latin typeface="+mn-lt"/>
                <a:ea typeface="Amazon Ember" panose="02000000000000000000" pitchFamily="2" charset="0"/>
              </a:rPr>
              <a:t>Verifique se você atende às condições especificadas.</a:t>
            </a:r>
          </a:p>
          <a:p>
            <a:pPr rtl="0"/>
            <a:r>
              <a:rPr lang="pt-br" sz="2300" dirty="0">
                <a:latin typeface="+mn-lt"/>
              </a:rPr>
              <a:t>Verifique se as </a:t>
            </a:r>
            <a:r>
              <a:rPr lang="pt-br" sz="2300" dirty="0">
                <a:solidFill>
                  <a:schemeClr val="accent6"/>
                </a:solidFill>
                <a:latin typeface="+mn-lt"/>
                <a:ea typeface="Amazon Ember" panose="020B0603020204020204" pitchFamily="34" charset="0"/>
                <a:cs typeface="Amazon Ember" panose="020B0603020204020204" pitchFamily="34" charset="0"/>
              </a:rPr>
              <a:t>políticas de recursos</a:t>
            </a:r>
            <a:r>
              <a:rPr lang="pt-br" sz="2300" dirty="0">
                <a:latin typeface="+mn-lt"/>
              </a:rPr>
              <a:t> especificam você como principal e conceda acesso a você mesmo.</a:t>
            </a:r>
          </a:p>
          <a:p>
            <a:pPr marL="0" indent="0" rtl="0">
              <a:buNone/>
            </a:pPr>
            <a:endParaRPr lang="en-US" dirty="0">
              <a:latin typeface="Amazon Ember" panose="02000000000000000000" pitchFamily="2" charset="0"/>
              <a:ea typeface="Amazon Ember" panose="02000000000000000000" pitchFamily="2" charset="0"/>
            </a:endParaRPr>
          </a:p>
          <a:p>
            <a:pPr marL="0" indent="0" rtl="0">
              <a:buNone/>
            </a:pPr>
            <a:r>
              <a:rPr lang="pt-br" sz="1500" dirty="0">
                <a:latin typeface="+mn-lt"/>
                <a:ea typeface="Amazon Ember" panose="02000000000000000000" pitchFamily="2" charset="0"/>
              </a:rPr>
              <a:t>Observação: Serviços como o </a:t>
            </a:r>
            <a:r>
              <a:rPr lang="pt-br" sz="1500" dirty="0" err="1">
                <a:latin typeface="+mn-lt"/>
                <a:ea typeface="Amazon Ember" panose="02000000000000000000" pitchFamily="2" charset="0"/>
              </a:rPr>
              <a:t>Amazon</a:t>
            </a:r>
            <a:r>
              <a:rPr lang="pt-br" sz="1500" dirty="0">
                <a:latin typeface="+mn-lt"/>
                <a:ea typeface="Amazon Ember" panose="02000000000000000000" pitchFamily="2" charset="0"/>
              </a:rPr>
              <a:t> S3, </a:t>
            </a:r>
            <a:r>
              <a:rPr lang="pt-br" sz="1500" dirty="0" err="1">
                <a:latin typeface="+mn-lt"/>
                <a:ea typeface="Amazon Ember" panose="02000000000000000000" pitchFamily="2" charset="0"/>
              </a:rPr>
              <a:t>Amazon</a:t>
            </a:r>
            <a:r>
              <a:rPr lang="pt-br" sz="1500" dirty="0">
                <a:latin typeface="+mn-lt"/>
                <a:ea typeface="Amazon Ember" panose="02000000000000000000" pitchFamily="2" charset="0"/>
              </a:rPr>
              <a:t> </a:t>
            </a:r>
            <a:r>
              <a:rPr lang="pt-br" sz="1500" dirty="0">
                <a:latin typeface="+mn-lt"/>
                <a:ea typeface="Amazon Ember" panose="02000000000000000000" pitchFamily="2" charset="0"/>
                <a:cs typeface="Amazon Ember" panose="020B0603020204020204" pitchFamily="34" charset="0"/>
              </a:rPr>
              <a:t>SNS</a:t>
            </a:r>
            <a:r>
              <a:rPr lang="pt-br" sz="1500" dirty="0">
                <a:latin typeface="+mn-lt"/>
                <a:ea typeface="Amazon Ember" panose="02000000000000000000" pitchFamily="2" charset="0"/>
              </a:rPr>
              <a:t> e </a:t>
            </a:r>
            <a:r>
              <a:rPr lang="pt-br" sz="1500" dirty="0" err="1">
                <a:latin typeface="+mn-lt"/>
                <a:ea typeface="Amazon Ember" panose="02000000000000000000" pitchFamily="2" charset="0"/>
                <a:cs typeface="Amazon Ember" panose="020B0603020204020204" pitchFamily="34" charset="0"/>
              </a:rPr>
              <a:t>Amazon</a:t>
            </a:r>
            <a:r>
              <a:rPr lang="pt-br" sz="1500" dirty="0">
                <a:latin typeface="+mn-lt"/>
                <a:ea typeface="Amazon Ember" panose="02000000000000000000" pitchFamily="2" charset="0"/>
                <a:cs typeface="Amazon Ember" panose="020B0603020204020204" pitchFamily="34" charset="0"/>
              </a:rPr>
              <a:t> SQS</a:t>
            </a:r>
            <a:r>
              <a:rPr lang="pt-br" sz="1500" dirty="0">
                <a:latin typeface="+mn-lt"/>
                <a:ea typeface="Amazon Ember" panose="02000000000000000000" pitchFamily="2" charset="0"/>
              </a:rPr>
              <a:t> têm políticas baseadas em recursos.</a:t>
            </a:r>
          </a:p>
        </p:txBody>
      </p:sp>
      <p:sp>
        <p:nvSpPr>
          <p:cNvPr id="12" name="TextBox 11"/>
          <p:cNvSpPr txBox="1"/>
          <p:nvPr/>
        </p:nvSpPr>
        <p:spPr>
          <a:xfrm>
            <a:off x="10224208" y="2601777"/>
            <a:ext cx="1296859" cy="365760"/>
          </a:xfrm>
          <a:prstGeom prst="rect">
            <a:avLst/>
          </a:prstGeom>
          <a:noFill/>
        </p:spPr>
        <p:txBody>
          <a:bodyPr wrap="square" lIns="0" tIns="0" rIns="0" bIns="0" rtlCol="0" anchor="t">
            <a:noAutofit/>
          </a:bodyPr>
          <a:lstStyle/>
          <a:p>
            <a:pPr algn="ctr" rtl="0"/>
            <a:r>
              <a:rPr lang="pt-br" sz="1600">
                <a:latin typeface="Amazon Ember" panose="02000000000000000000" pitchFamily="2" charset="0"/>
                <a:ea typeface="Amazon Ember" panose="02000000000000000000" pitchFamily="2" charset="0"/>
              </a:rPr>
              <a:t>Permissões</a:t>
            </a:r>
          </a:p>
        </p:txBody>
      </p:sp>
      <p:sp>
        <p:nvSpPr>
          <p:cNvPr id="7" name="Footer Placeholder 6"/>
          <p:cNvSpPr>
            <a:spLocks noGrp="1"/>
          </p:cNvSpPr>
          <p:nvPr>
            <p:ph type="ftr" sz="quarter" idx="3"/>
          </p:nvPr>
        </p:nvSpPr>
        <p:spPr>
          <a:xfrm>
            <a:off x="419100" y="6356350"/>
            <a:ext cx="4552145" cy="365125"/>
          </a:xfrm>
        </p:spPr>
        <p:txBody>
          <a:bodyPr rtlCol="0"/>
          <a:lstStyle/>
          <a:p>
            <a:pPr rtl="0"/>
            <a:r>
              <a:rPr lang="pt-br" dirty="0"/>
              <a:t>© 2020 </a:t>
            </a:r>
            <a:r>
              <a:rPr lang="pt-br" dirty="0" err="1"/>
              <a:t>Amazon</a:t>
            </a:r>
            <a:r>
              <a:rPr lang="pt-br" dirty="0"/>
              <a:t> Web Services, Inc. ou suas afiliadas. Todos os direitos reservados.</a:t>
            </a:r>
          </a:p>
        </p:txBody>
      </p:sp>
      <p:sp>
        <p:nvSpPr>
          <p:cNvPr id="9" name="Slide Number Placeholder 8"/>
          <p:cNvSpPr>
            <a:spLocks noGrp="1"/>
          </p:cNvSpPr>
          <p:nvPr>
            <p:ph type="sldNum" sz="quarter" idx="12"/>
          </p:nvPr>
        </p:nvSpPr>
        <p:spPr/>
        <p:txBody>
          <a:bodyPr rtlCol="0"/>
          <a:lstStyle/>
          <a:p>
            <a:pPr rtl="0"/>
            <a:fld id="{9FC43BFD-8FF7-A343-A8A6-E2338FCE8046}" type="slidenum">
              <a:rPr lang="en-US" smtClean="0"/>
              <a:t>32</a:t>
            </a:fld>
            <a:endParaRPr lang="en-US" dirty="0"/>
          </a:p>
        </p:txBody>
      </p:sp>
      <p:grpSp>
        <p:nvGrpSpPr>
          <p:cNvPr id="11" name="Group 10"/>
          <p:cNvGrpSpPr/>
          <p:nvPr/>
        </p:nvGrpSpPr>
        <p:grpSpPr>
          <a:xfrm>
            <a:off x="10215307" y="2988135"/>
            <a:ext cx="1275747" cy="988381"/>
            <a:chOff x="9648497" y="4064816"/>
            <a:chExt cx="1275747" cy="988381"/>
          </a:xfrm>
        </p:grpSpPr>
        <p:sp>
          <p:nvSpPr>
            <p:cNvPr id="15" name="TextBox 14"/>
            <p:cNvSpPr txBox="1"/>
            <p:nvPr/>
          </p:nvSpPr>
          <p:spPr>
            <a:xfrm>
              <a:off x="9648497" y="4845688"/>
              <a:ext cx="1275747" cy="207509"/>
            </a:xfrm>
            <a:prstGeom prst="rect">
              <a:avLst/>
            </a:prstGeom>
            <a:noFill/>
          </p:spPr>
          <p:txBody>
            <a:bodyPr wrap="square" lIns="0" tIns="0" rIns="0" bIns="0" rtlCol="0" anchor="t">
              <a:noAutofit/>
            </a:bodyPr>
            <a:lstStyle/>
            <a:p>
              <a:pPr algn="ctr" rtl="0"/>
              <a:r>
                <a:rPr lang="pt-br" sz="1600">
                  <a:latin typeface="Amazon Ember" panose="02000000000000000000" pitchFamily="2" charset="0"/>
                  <a:ea typeface="Amazon Ember" panose="02000000000000000000" pitchFamily="2" charset="0"/>
                </a:rPr>
                <a:t>Amazon S3</a:t>
              </a:r>
            </a:p>
          </p:txBody>
        </p:sp>
        <p:pic>
          <p:nvPicPr>
            <p:cNvPr id="20" name="Graphic 69">
              <a:extLst>
                <a:ext uri="{FF2B5EF4-FFF2-40B4-BE49-F238E27FC236}">
                  <a16:creationId xmlns:a16="http://schemas.microsoft.com/office/drawing/2014/main" id="{54134B1C-68A0-2F46-9E2C-F7BCA80438A7}"/>
                </a:ext>
              </a:extLst>
            </p:cNvPr>
            <p:cNvPicPr>
              <a:picLocks noChangeAspect="1"/>
            </p:cNvPicPr>
            <p:nvPr/>
          </p:nvPicPr>
          <p:blipFill>
            <a:blip r:embed="rId4"/>
            <a:stretch>
              <a:fillRect/>
            </a:stretch>
          </p:blipFill>
          <p:spPr>
            <a:xfrm>
              <a:off x="9930770" y="4064816"/>
              <a:ext cx="711200" cy="711200"/>
            </a:xfrm>
            <a:prstGeom prst="rect">
              <a:avLst/>
            </a:prstGeom>
          </p:spPr>
        </p:pic>
      </p:grpSp>
      <p:grpSp>
        <p:nvGrpSpPr>
          <p:cNvPr id="23" name="Group 22"/>
          <p:cNvGrpSpPr/>
          <p:nvPr/>
        </p:nvGrpSpPr>
        <p:grpSpPr>
          <a:xfrm>
            <a:off x="10148239" y="4117323"/>
            <a:ext cx="1409882" cy="988381"/>
            <a:chOff x="10782118" y="4064816"/>
            <a:chExt cx="1409882" cy="988381"/>
          </a:xfrm>
        </p:grpSpPr>
        <p:sp>
          <p:nvSpPr>
            <p:cNvPr id="17" name="TextBox 16"/>
            <p:cNvSpPr txBox="1"/>
            <p:nvPr/>
          </p:nvSpPr>
          <p:spPr>
            <a:xfrm>
              <a:off x="10782118" y="4845688"/>
              <a:ext cx="1409882" cy="207509"/>
            </a:xfrm>
            <a:prstGeom prst="rect">
              <a:avLst/>
            </a:prstGeom>
            <a:noFill/>
          </p:spPr>
          <p:txBody>
            <a:bodyPr wrap="square" lIns="0" tIns="0" rIns="0" bIns="0" rtlCol="0" anchor="t">
              <a:noAutofit/>
            </a:bodyPr>
            <a:lstStyle/>
            <a:p>
              <a:pPr algn="ctr" rtl="0"/>
              <a:r>
                <a:rPr lang="pt-br" sz="1600">
                  <a:latin typeface="Amazon Ember" panose="02000000000000000000" pitchFamily="2" charset="0"/>
                  <a:ea typeface="Amazon Ember" panose="02000000000000000000" pitchFamily="2" charset="0"/>
                </a:rPr>
                <a:t>Amazon SNS</a:t>
              </a:r>
            </a:p>
          </p:txBody>
        </p:sp>
        <p:pic>
          <p:nvPicPr>
            <p:cNvPr id="21" name="Graphic 29">
              <a:extLst>
                <a:ext uri="{FF2B5EF4-FFF2-40B4-BE49-F238E27FC236}">
                  <a16:creationId xmlns:a16="http://schemas.microsoft.com/office/drawing/2014/main" id="{BD536DD8-1EF3-4F43-9296-1D8FCB86F1F3}"/>
                </a:ext>
              </a:extLst>
            </p:cNvPr>
            <p:cNvPicPr>
              <a:picLocks noChangeAspect="1"/>
            </p:cNvPicPr>
            <p:nvPr/>
          </p:nvPicPr>
          <p:blipFill>
            <a:blip r:embed="rId5"/>
            <a:stretch>
              <a:fillRect/>
            </a:stretch>
          </p:blipFill>
          <p:spPr>
            <a:xfrm>
              <a:off x="11131459" y="4064816"/>
              <a:ext cx="711200" cy="711200"/>
            </a:xfrm>
            <a:prstGeom prst="rect">
              <a:avLst/>
            </a:prstGeom>
          </p:spPr>
        </p:pic>
      </p:grpSp>
      <p:grpSp>
        <p:nvGrpSpPr>
          <p:cNvPr id="10" name="Group 9"/>
          <p:cNvGrpSpPr/>
          <p:nvPr/>
        </p:nvGrpSpPr>
        <p:grpSpPr>
          <a:xfrm>
            <a:off x="10185296" y="5246511"/>
            <a:ext cx="1335771" cy="974922"/>
            <a:chOff x="10100441" y="5242083"/>
            <a:chExt cx="1335771" cy="974922"/>
          </a:xfrm>
        </p:grpSpPr>
        <p:sp>
          <p:nvSpPr>
            <p:cNvPr id="19" name="TextBox 18"/>
            <p:cNvSpPr txBox="1"/>
            <p:nvPr/>
          </p:nvSpPr>
          <p:spPr>
            <a:xfrm>
              <a:off x="10100441" y="6038902"/>
              <a:ext cx="1335771" cy="178103"/>
            </a:xfrm>
            <a:prstGeom prst="rect">
              <a:avLst/>
            </a:prstGeom>
            <a:noFill/>
          </p:spPr>
          <p:txBody>
            <a:bodyPr wrap="square" lIns="0" tIns="0" rIns="0" bIns="0" rtlCol="0" anchor="t">
              <a:noAutofit/>
            </a:bodyPr>
            <a:lstStyle/>
            <a:p>
              <a:pPr algn="ctr" rtl="0"/>
              <a:r>
                <a:rPr lang="pt-br" sz="1600">
                  <a:latin typeface="Amazon Ember" panose="02000000000000000000" pitchFamily="2" charset="0"/>
                  <a:ea typeface="Amazon Ember" panose="02000000000000000000" pitchFamily="2" charset="0"/>
                </a:rPr>
                <a:t>Amazon SQS</a:t>
              </a:r>
            </a:p>
          </p:txBody>
        </p:sp>
        <p:pic>
          <p:nvPicPr>
            <p:cNvPr id="22" name="Graphic 35">
              <a:extLst>
                <a:ext uri="{FF2B5EF4-FFF2-40B4-BE49-F238E27FC236}">
                  <a16:creationId xmlns:a16="http://schemas.microsoft.com/office/drawing/2014/main" id="{8DFD010B-BDAB-5A43-A9D5-7D9F6189E4F8}"/>
                </a:ext>
              </a:extLst>
            </p:cNvPr>
            <p:cNvPicPr>
              <a:picLocks noChangeAspect="1"/>
            </p:cNvPicPr>
            <p:nvPr/>
          </p:nvPicPr>
          <p:blipFill>
            <a:blip r:embed="rId6"/>
            <a:stretch>
              <a:fillRect/>
            </a:stretch>
          </p:blipFill>
          <p:spPr>
            <a:xfrm>
              <a:off x="10412726" y="5242083"/>
              <a:ext cx="711200" cy="711200"/>
            </a:xfrm>
            <a:prstGeom prst="rect">
              <a:avLst/>
            </a:prstGeom>
          </p:spPr>
        </p:pic>
      </p:grpSp>
      <p:pic>
        <p:nvPicPr>
          <p:cNvPr id="24" name="Graphic 52">
            <a:extLst>
              <a:ext uri="{FF2B5EF4-FFF2-40B4-BE49-F238E27FC236}">
                <a16:creationId xmlns:a16="http://schemas.microsoft.com/office/drawing/2014/main" id="{90D5A9DB-EC7C-6342-9486-0A731DEC214E}"/>
              </a:ext>
            </a:extLst>
          </p:cNvPr>
          <p:cNvPicPr>
            <a:picLocks noChangeAspect="1"/>
          </p:cNvPicPr>
          <p:nvPr/>
        </p:nvPicPr>
        <p:blipFill>
          <a:blip r:embed="rId7"/>
          <a:stretch>
            <a:fillRect/>
          </a:stretch>
        </p:blipFill>
        <p:spPr>
          <a:xfrm>
            <a:off x="10415437" y="1651725"/>
            <a:ext cx="914400" cy="914400"/>
          </a:xfrm>
          <a:prstGeom prst="rect">
            <a:avLst/>
          </a:prstGeom>
        </p:spPr>
      </p:pic>
    </p:spTree>
    <p:custDataLst>
      <p:tags r:id="rId1"/>
    </p:custDataLst>
    <p:extLst>
      <p:ext uri="{BB962C8B-B14F-4D97-AF65-F5344CB8AC3E}">
        <p14:creationId xmlns:p14="http://schemas.microsoft.com/office/powerpoint/2010/main" val="2344637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rtl="0"/>
            <a:r>
              <a:rPr lang="pt-br"/>
              <a:t>Resumo</a:t>
            </a:r>
          </a:p>
        </p:txBody>
      </p:sp>
      <p:sp>
        <p:nvSpPr>
          <p:cNvPr id="7" name="Footer Placeholder 6"/>
          <p:cNvSpPr>
            <a:spLocks noGrp="1"/>
          </p:cNvSpPr>
          <p:nvPr>
            <p:ph type="ftr" sz="quarter" idx="3"/>
          </p:nvPr>
        </p:nvSpPr>
        <p:spPr>
          <a:xfrm>
            <a:off x="419100" y="6356350"/>
            <a:ext cx="4783965" cy="365125"/>
          </a:xfrm>
        </p:spPr>
        <p:txBody>
          <a:bodyPr rtlCol="0"/>
          <a:lstStyle/>
          <a:p>
            <a:pPr rtl="0"/>
            <a:r>
              <a:rPr lang="pt-br" dirty="0"/>
              <a:t>© 2020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32350707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rtlCol="0"/>
          <a:lstStyle/>
          <a:p>
            <a:pPr rtl="0"/>
            <a:r>
              <a:rPr lang="pt-br" sz="3500" dirty="0"/>
              <a:t>Teste de conhecimento</a:t>
            </a:r>
          </a:p>
        </p:txBody>
      </p:sp>
      <p:sp>
        <p:nvSpPr>
          <p:cNvPr id="6" name="Freeform 5"/>
          <p:cNvSpPr/>
          <p:nvPr/>
        </p:nvSpPr>
        <p:spPr>
          <a:xfrm>
            <a:off x="334477" y="1835643"/>
            <a:ext cx="3199853"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6040" rIns="66040" bIns="66040" numCol="1" spcCol="1270" rtlCol="0" anchor="ctr" anchorCtr="0">
            <a:noAutofit/>
          </a:bodyPr>
          <a:lstStyle/>
          <a:p>
            <a:pPr defTabSz="770447" rtl="0">
              <a:lnSpc>
                <a:spcPts val="2667"/>
              </a:lnSpc>
              <a:spcBef>
                <a:spcPct val="0"/>
              </a:spcBef>
              <a:spcAft>
                <a:spcPct val="35000"/>
              </a:spcAft>
            </a:pPr>
            <a:endParaRPr lang="en-US" sz="1600" dirty="0">
              <a:latin typeface="Amazon Ember Light" charset="0"/>
              <a:ea typeface="Amazon Ember Light" charset="0"/>
              <a:cs typeface="Amazon Ember Light" charset="0"/>
            </a:endParaRPr>
          </a:p>
          <a:p>
            <a:pPr defTabSz="770447" rtl="0">
              <a:lnSpc>
                <a:spcPts val="2667"/>
              </a:lnSpc>
              <a:spcBef>
                <a:spcPct val="0"/>
              </a:spcBef>
              <a:spcAft>
                <a:spcPct val="35000"/>
              </a:spcAft>
            </a:pPr>
            <a:r>
              <a:rPr lang="pt-br" sz="1500" dirty="0">
                <a:latin typeface="Amazon Ember Light" charset="0"/>
                <a:ea typeface="Amazon Ember Light" charset="0"/>
                <a:cs typeface="Amazon Ember Light" charset="0"/>
              </a:rPr>
              <a:t>Um usuário com uma chave de acesso e uma chave de acesso secreta pode fazer login no Console de Gerenciamento da AWS.</a:t>
            </a:r>
            <a:endParaRPr lang="en-US" sz="1500" dirty="0">
              <a:solidFill>
                <a:srgbClr val="FF0000"/>
              </a:solidFill>
              <a:latin typeface="Amazon Ember Light" charset="0"/>
              <a:ea typeface="Amazon Ember Light" charset="0"/>
              <a:cs typeface="Amazon Ember Light" charset="0"/>
            </a:endParaRPr>
          </a:p>
        </p:txBody>
      </p:sp>
      <p:sp>
        <p:nvSpPr>
          <p:cNvPr id="7" name="Freeform 6"/>
          <p:cNvSpPr/>
          <p:nvPr/>
        </p:nvSpPr>
        <p:spPr>
          <a:xfrm>
            <a:off x="3854317" y="1835643"/>
            <a:ext cx="3199853"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6040" rIns="66040" bIns="66040" numCol="1" spcCol="1270" rtlCol="0" anchor="t" anchorCtr="0">
            <a:noAutofit/>
          </a:bodyPr>
          <a:lstStyle/>
          <a:p>
            <a:pPr defTabSz="770447" rtl="0">
              <a:lnSpc>
                <a:spcPts val="2667"/>
              </a:lnSpc>
              <a:spcBef>
                <a:spcPct val="0"/>
              </a:spcBef>
              <a:spcAft>
                <a:spcPct val="35000"/>
              </a:spcAft>
            </a:pPr>
            <a:endParaRPr lang="pt-br" sz="1900" dirty="0">
              <a:latin typeface="Amazon Ember Light" charset="0"/>
              <a:ea typeface="Amazon Ember Light" charset="0"/>
              <a:cs typeface="Amazon Ember Light" charset="0"/>
            </a:endParaRPr>
          </a:p>
          <a:p>
            <a:pPr defTabSz="770447" rtl="0">
              <a:lnSpc>
                <a:spcPts val="2667"/>
              </a:lnSpc>
              <a:spcBef>
                <a:spcPct val="0"/>
              </a:spcBef>
              <a:spcAft>
                <a:spcPct val="35000"/>
              </a:spcAft>
            </a:pPr>
            <a:r>
              <a:rPr lang="pt-br" sz="1500" dirty="0">
                <a:latin typeface="Amazon Ember Light" charset="0"/>
                <a:ea typeface="Amazon Ember Light" charset="0"/>
                <a:cs typeface="Amazon Ember Light" charset="0"/>
              </a:rPr>
              <a:t>Um usuário do IAM recém-criado pode, por padrão, fazer login no Console de Gerenciamento da AWS.</a:t>
            </a:r>
          </a:p>
        </p:txBody>
      </p:sp>
      <p:sp>
        <p:nvSpPr>
          <p:cNvPr id="8" name="Freeform 7"/>
          <p:cNvSpPr/>
          <p:nvPr/>
        </p:nvSpPr>
        <p:spPr>
          <a:xfrm>
            <a:off x="7374157" y="1835643"/>
            <a:ext cx="3199853"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6040" rIns="66040" bIns="66040" numCol="1" spcCol="1270" rtlCol="0" anchor="t" anchorCtr="0">
            <a:noAutofit/>
          </a:bodyPr>
          <a:lstStyle/>
          <a:p>
            <a:pPr defTabSz="770447" rtl="0">
              <a:lnSpc>
                <a:spcPts val="2667"/>
              </a:lnSpc>
              <a:spcBef>
                <a:spcPct val="0"/>
              </a:spcBef>
              <a:spcAft>
                <a:spcPct val="35000"/>
              </a:spcAft>
            </a:pPr>
            <a:endParaRPr lang="pt-br" sz="2000" dirty="0">
              <a:latin typeface="Amazon Ember Light" charset="0"/>
              <a:ea typeface="Amazon Ember Light" charset="0"/>
              <a:cs typeface="Amazon Ember Light" charset="0"/>
            </a:endParaRPr>
          </a:p>
          <a:p>
            <a:pPr defTabSz="770447" rtl="0">
              <a:lnSpc>
                <a:spcPts val="2667"/>
              </a:lnSpc>
              <a:spcBef>
                <a:spcPct val="0"/>
              </a:spcBef>
              <a:spcAft>
                <a:spcPct val="35000"/>
              </a:spcAft>
            </a:pPr>
            <a:r>
              <a:rPr lang="pt-br" sz="1500" dirty="0">
                <a:latin typeface="Amazon Ember Light" charset="0"/>
                <a:ea typeface="Amazon Ember Light" charset="0"/>
                <a:cs typeface="Amazon Ember Light" charset="0"/>
              </a:rPr>
              <a:t>Os clientes não podem editar políticas gerenciadas da AWS.</a:t>
            </a:r>
          </a:p>
        </p:txBody>
      </p:sp>
      <p:sp>
        <p:nvSpPr>
          <p:cNvPr id="9" name="Freeform 8"/>
          <p:cNvSpPr/>
          <p:nvPr/>
        </p:nvSpPr>
        <p:spPr>
          <a:xfrm>
            <a:off x="334477" y="4075542"/>
            <a:ext cx="3199853"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6040" rIns="66040" bIns="66040" numCol="1" spcCol="1270" rtlCol="0" anchor="ctr" anchorCtr="0">
            <a:noAutofit/>
          </a:bodyPr>
          <a:lstStyle/>
          <a:p>
            <a:pPr defTabSz="770447" rtl="0">
              <a:lnSpc>
                <a:spcPts val="2667"/>
              </a:lnSpc>
              <a:spcBef>
                <a:spcPct val="0"/>
              </a:spcBef>
              <a:spcAft>
                <a:spcPct val="35000"/>
              </a:spcAft>
            </a:pP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a:p>
            <a:pPr defTabSz="770447" rtl="0">
              <a:lnSpc>
                <a:spcPts val="2667"/>
              </a:lnSpc>
              <a:spcBef>
                <a:spcPct val="0"/>
              </a:spcBef>
              <a:spcAft>
                <a:spcPct val="35000"/>
              </a:spcAft>
            </a:pPr>
            <a:r>
              <a:rPr lang="pt-br" sz="1500" dirty="0">
                <a:latin typeface="Amazon Ember Light" panose="020B0403020204020204" pitchFamily="34" charset="0"/>
                <a:ea typeface="Amazon Ember Light" panose="020B0403020204020204" pitchFamily="34" charset="0"/>
                <a:cs typeface="Amazon Ember Light" panose="020B0403020204020204" pitchFamily="34" charset="0"/>
              </a:rPr>
              <a:t>O local mais seguro para armazenar credenciais está em um arquivo de propriedades com o código.</a:t>
            </a:r>
          </a:p>
        </p:txBody>
      </p:sp>
      <p:sp>
        <p:nvSpPr>
          <p:cNvPr id="10" name="Freeform 9"/>
          <p:cNvSpPr/>
          <p:nvPr/>
        </p:nvSpPr>
        <p:spPr>
          <a:xfrm>
            <a:off x="3854317" y="4075542"/>
            <a:ext cx="3199853"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6040" rIns="66040" bIns="66040" numCol="1" spcCol="1270" rtlCol="0" anchor="ctr" anchorCtr="0">
            <a:noAutofit/>
          </a:bodyPr>
          <a:lstStyle/>
          <a:p>
            <a:pPr defTabSz="770447" rtl="0">
              <a:lnSpc>
                <a:spcPts val="2667"/>
              </a:lnSpc>
              <a:spcBef>
                <a:spcPct val="0"/>
              </a:spcBef>
              <a:spcAft>
                <a:spcPct val="35000"/>
              </a:spcAft>
            </a:pPr>
            <a:endParaRPr lang="pt-br" sz="1500" dirty="0">
              <a:latin typeface="Amazon Ember Light" charset="0"/>
              <a:ea typeface="Amazon Ember Light" charset="0"/>
              <a:cs typeface="Amazon Ember Light" charset="0"/>
            </a:endParaRPr>
          </a:p>
          <a:p>
            <a:pPr defTabSz="770447" rtl="0">
              <a:lnSpc>
                <a:spcPts val="2667"/>
              </a:lnSpc>
              <a:spcBef>
                <a:spcPct val="0"/>
              </a:spcBef>
              <a:spcAft>
                <a:spcPct val="35000"/>
              </a:spcAft>
            </a:pPr>
            <a:r>
              <a:rPr lang="pt-br" sz="1500" dirty="0">
                <a:latin typeface="Amazon Ember Light" charset="0"/>
                <a:ea typeface="Amazon Ember Light" charset="0"/>
                <a:cs typeface="Amazon Ember Light" charset="0"/>
              </a:rPr>
              <a:t>É necessário uma conta de usuário do IAM para acessar os recursos da AWS.</a:t>
            </a:r>
          </a:p>
        </p:txBody>
      </p:sp>
      <p:sp>
        <p:nvSpPr>
          <p:cNvPr id="11" name="Freeform 10"/>
          <p:cNvSpPr/>
          <p:nvPr/>
        </p:nvSpPr>
        <p:spPr>
          <a:xfrm>
            <a:off x="7374157" y="4075542"/>
            <a:ext cx="3199853"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6040" rIns="66040" bIns="66040" numCol="1" spcCol="1270" rtlCol="0" anchor="ctr" anchorCtr="0">
            <a:noAutofit/>
          </a:bodyPr>
          <a:lstStyle/>
          <a:p>
            <a:pPr defTabSz="770447" rtl="0">
              <a:lnSpc>
                <a:spcPts val="2667"/>
              </a:lnSpc>
              <a:spcBef>
                <a:spcPct val="0"/>
              </a:spcBef>
              <a:spcAft>
                <a:spcPct val="35000"/>
              </a:spcAft>
            </a:pPr>
            <a:endParaRPr lang="en-US" sz="1600" dirty="0">
              <a:latin typeface="Amazon Ember Light" charset="0"/>
              <a:ea typeface="Amazon Ember Light" charset="0"/>
              <a:cs typeface="Amazon Ember Light" charset="0"/>
            </a:endParaRPr>
          </a:p>
          <a:p>
            <a:pPr defTabSz="770447" rtl="0">
              <a:lnSpc>
                <a:spcPts val="2667"/>
              </a:lnSpc>
              <a:spcBef>
                <a:spcPct val="0"/>
              </a:spcBef>
              <a:spcAft>
                <a:spcPct val="35000"/>
              </a:spcAft>
            </a:pPr>
            <a:r>
              <a:rPr lang="pt-br" sz="1500" dirty="0">
                <a:latin typeface="Amazon Ember Light" charset="0"/>
                <a:ea typeface="Amazon Ember Light" charset="0"/>
                <a:cs typeface="Amazon Ember Light" charset="0"/>
              </a:rPr>
              <a:t>Uma conta de usuário do IAM é criada automaticamente para o usuário da conta raiz.</a:t>
            </a:r>
          </a:p>
        </p:txBody>
      </p:sp>
      <p:sp>
        <p:nvSpPr>
          <p:cNvPr id="12" name="TextBox 11"/>
          <p:cNvSpPr txBox="1"/>
          <p:nvPr/>
        </p:nvSpPr>
        <p:spPr>
          <a:xfrm>
            <a:off x="2991019" y="1768505"/>
            <a:ext cx="611065" cy="666786"/>
          </a:xfrm>
          <a:prstGeom prst="rect">
            <a:avLst/>
          </a:prstGeom>
          <a:noFill/>
        </p:spPr>
        <p:txBody>
          <a:bodyPr wrap="none" rtlCol="0">
            <a:spAutoFit/>
          </a:bodyPr>
          <a:lstStyle/>
          <a:p>
            <a:pPr rtl="0"/>
            <a:r>
              <a:rPr lang="pt-br" sz="3733">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13" name="TextBox 12"/>
          <p:cNvSpPr txBox="1"/>
          <p:nvPr/>
        </p:nvSpPr>
        <p:spPr>
          <a:xfrm>
            <a:off x="10019521" y="1753082"/>
            <a:ext cx="611065" cy="666786"/>
          </a:xfrm>
          <a:prstGeom prst="rect">
            <a:avLst/>
          </a:prstGeom>
          <a:noFill/>
        </p:spPr>
        <p:txBody>
          <a:bodyPr wrap="none" rtlCol="0">
            <a:spAutoFit/>
          </a:bodyPr>
          <a:lstStyle/>
          <a:p>
            <a:pPr rtl="0"/>
            <a:r>
              <a:rPr lang="pt-br" sz="3733">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14" name="TextBox 13"/>
          <p:cNvSpPr txBox="1"/>
          <p:nvPr/>
        </p:nvSpPr>
        <p:spPr>
          <a:xfrm>
            <a:off x="6492413" y="1781700"/>
            <a:ext cx="611065" cy="666786"/>
          </a:xfrm>
          <a:prstGeom prst="rect">
            <a:avLst/>
          </a:prstGeom>
          <a:noFill/>
        </p:spPr>
        <p:txBody>
          <a:bodyPr wrap="none" rtlCol="0">
            <a:spAutoFit/>
          </a:bodyPr>
          <a:lstStyle/>
          <a:p>
            <a:pPr rtl="0"/>
            <a:r>
              <a:rPr lang="pt-br" sz="3733">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15" name="TextBox 14"/>
          <p:cNvSpPr txBox="1"/>
          <p:nvPr/>
        </p:nvSpPr>
        <p:spPr>
          <a:xfrm>
            <a:off x="6504477" y="4012482"/>
            <a:ext cx="611065" cy="666786"/>
          </a:xfrm>
          <a:prstGeom prst="rect">
            <a:avLst/>
          </a:prstGeom>
          <a:noFill/>
        </p:spPr>
        <p:txBody>
          <a:bodyPr wrap="none" rtlCol="0">
            <a:spAutoFit/>
          </a:bodyPr>
          <a:lstStyle/>
          <a:p>
            <a:pPr rtl="0"/>
            <a:r>
              <a:rPr lang="pt-br" sz="3733">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16" name="TextBox 15"/>
          <p:cNvSpPr txBox="1"/>
          <p:nvPr/>
        </p:nvSpPr>
        <p:spPr>
          <a:xfrm>
            <a:off x="10019521" y="3993301"/>
            <a:ext cx="611065" cy="666786"/>
          </a:xfrm>
          <a:prstGeom prst="rect">
            <a:avLst/>
          </a:prstGeom>
          <a:noFill/>
        </p:spPr>
        <p:txBody>
          <a:bodyPr wrap="none" rtlCol="0">
            <a:spAutoFit/>
          </a:bodyPr>
          <a:lstStyle/>
          <a:p>
            <a:pPr rtl="0"/>
            <a:r>
              <a:rPr lang="pt-br" sz="3733">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17" name="TextBox 16"/>
          <p:cNvSpPr txBox="1"/>
          <p:nvPr/>
        </p:nvSpPr>
        <p:spPr>
          <a:xfrm>
            <a:off x="2991019" y="4012482"/>
            <a:ext cx="611065" cy="666786"/>
          </a:xfrm>
          <a:prstGeom prst="rect">
            <a:avLst/>
          </a:prstGeom>
          <a:noFill/>
        </p:spPr>
        <p:txBody>
          <a:bodyPr wrap="none" rtlCol="0">
            <a:spAutoFit/>
          </a:bodyPr>
          <a:lstStyle/>
          <a:p>
            <a:pPr rtl="0"/>
            <a:r>
              <a:rPr lang="pt-br" sz="3733">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19" name="TextBox 18"/>
          <p:cNvSpPr txBox="1"/>
          <p:nvPr/>
        </p:nvSpPr>
        <p:spPr>
          <a:xfrm>
            <a:off x="10672625" y="1753082"/>
            <a:ext cx="1678214" cy="584775"/>
          </a:xfrm>
          <a:prstGeom prst="rect">
            <a:avLst/>
          </a:prstGeom>
          <a:noFill/>
        </p:spPr>
        <p:txBody>
          <a:bodyPr wrap="square" rtlCol="0">
            <a:spAutoFit/>
          </a:bodyPr>
          <a:lstStyle/>
          <a:p>
            <a:pPr marL="380990" indent="-380990" rtl="0">
              <a:buFont typeface="Wingdings" panose="05000000000000000000" pitchFamily="2" charset="2"/>
              <a:buChar char="q"/>
            </a:pPr>
            <a:r>
              <a:rPr lang="pt-br" sz="1600" dirty="0">
                <a:latin typeface="Amazon Ember Light" charset="0"/>
                <a:ea typeface="Amazon Ember Light" charset="0"/>
                <a:cs typeface="Amazon Ember Light" charset="0"/>
              </a:rPr>
              <a:t>Verdadeiro</a:t>
            </a:r>
          </a:p>
          <a:p>
            <a:pPr marL="380990" indent="-380990" rtl="0">
              <a:buFont typeface="Wingdings" panose="05000000000000000000" pitchFamily="2" charset="2"/>
              <a:buChar char="q"/>
            </a:pPr>
            <a:r>
              <a:rPr lang="pt-br" sz="1600" dirty="0">
                <a:latin typeface="Amazon Ember Light" charset="0"/>
                <a:ea typeface="Amazon Ember Light" charset="0"/>
                <a:cs typeface="Amazon Ember Light" charset="0"/>
              </a:rPr>
              <a:t>Falso</a:t>
            </a:r>
          </a:p>
        </p:txBody>
      </p:sp>
      <p:sp>
        <p:nvSpPr>
          <p:cNvPr id="18" name="Footer Placeholder 17"/>
          <p:cNvSpPr>
            <a:spLocks noGrp="1"/>
          </p:cNvSpPr>
          <p:nvPr>
            <p:ph type="ftr" sz="quarter" idx="3"/>
          </p:nvPr>
        </p:nvSpPr>
        <p:spPr>
          <a:xfrm>
            <a:off x="419100" y="6356350"/>
            <a:ext cx="4732449" cy="365125"/>
          </a:xfrm>
        </p:spPr>
        <p:txBody>
          <a:bodyPr rtlCol="0"/>
          <a:lstStyle/>
          <a:p>
            <a:pPr rtl="0"/>
            <a:r>
              <a:rPr lang="pt-br" dirty="0"/>
              <a:t>© 2020 </a:t>
            </a:r>
            <a:r>
              <a:rPr lang="pt-br" dirty="0" err="1"/>
              <a:t>Amazon</a:t>
            </a:r>
            <a:r>
              <a:rPr lang="pt-br" dirty="0"/>
              <a:t> Web Services, Inc. ou suas afiliadas. Todos os direitos reservados.</a:t>
            </a:r>
          </a:p>
        </p:txBody>
      </p:sp>
      <p:sp>
        <p:nvSpPr>
          <p:cNvPr id="21" name="Slide Number Placeholder 20"/>
          <p:cNvSpPr>
            <a:spLocks noGrp="1"/>
          </p:cNvSpPr>
          <p:nvPr>
            <p:ph type="sldNum" sz="quarter" idx="12"/>
          </p:nvPr>
        </p:nvSpPr>
        <p:spPr/>
        <p:txBody>
          <a:bodyPr rtlCol="0"/>
          <a:lstStyle/>
          <a:p>
            <a:pPr rtl="0"/>
            <a:fld id="{B6A95138-A96E-2F42-A959-2EFD44FE4AB7}" type="slidenum">
              <a:rPr lang="en-US" smtClean="0"/>
              <a:t>34</a:t>
            </a:fld>
            <a:endParaRPr lang="en-US" dirty="0"/>
          </a:p>
        </p:txBody>
      </p:sp>
    </p:spTree>
    <p:custDataLst>
      <p:tags r:id="rId1"/>
    </p:custDataLst>
    <p:extLst>
      <p:ext uri="{BB962C8B-B14F-4D97-AF65-F5344CB8AC3E}">
        <p14:creationId xmlns:p14="http://schemas.microsoft.com/office/powerpoint/2010/main" val="89703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p:bldP spid="13" grpId="0"/>
      <p:bldP spid="14" grpId="0"/>
      <p:bldP spid="15" grpId="0"/>
      <p:bldP spid="16" grpId="0"/>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rtl="0"/>
            <a:r>
              <a:rPr lang="pt-br">
                <a:latin typeface="Amazon Ember Light" charset="0"/>
                <a:ea typeface="Amazon Ember Light" charset="0"/>
                <a:cs typeface="Amazon Ember Light" charset="0"/>
              </a:rPr>
              <a:t>Obrigado</a:t>
            </a:r>
          </a:p>
        </p:txBody>
      </p:sp>
    </p:spTree>
    <p:custDataLst>
      <p:tags r:id="rId1"/>
    </p:custDataLst>
    <p:extLst>
      <p:ext uri="{BB962C8B-B14F-4D97-AF65-F5344CB8AC3E}">
        <p14:creationId xmlns:p14="http://schemas.microsoft.com/office/powerpoint/2010/main" val="1254891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sz="3500" dirty="0"/>
              <a:t>Modelo de responsabilidade compartilhada</a:t>
            </a:r>
          </a:p>
        </p:txBody>
      </p:sp>
      <p:sp>
        <p:nvSpPr>
          <p:cNvPr id="21" name="TextBox 20"/>
          <p:cNvSpPr txBox="1"/>
          <p:nvPr/>
        </p:nvSpPr>
        <p:spPr>
          <a:xfrm>
            <a:off x="315138" y="2194051"/>
            <a:ext cx="2465353" cy="684005"/>
          </a:xfrm>
          <a:prstGeom prst="rect">
            <a:avLst/>
          </a:prstGeom>
          <a:noFill/>
        </p:spPr>
        <p:txBody>
          <a:bodyPr wrap="square" lIns="67744" tIns="33895" rIns="67744" bIns="33895" rtlCol="0">
            <a:spAutoFit/>
          </a:bodyPr>
          <a:lstStyle/>
          <a:p>
            <a:pPr algn="ctr" rtl="0"/>
            <a:r>
              <a:rPr lang="pt-br" sz="2000" dirty="0">
                <a:solidFill>
                  <a:schemeClr val="accent1"/>
                </a:solidFill>
                <a:latin typeface="Amazon Ember" panose="02000000000000000000" pitchFamily="2" charset="0"/>
                <a:ea typeface="Amazon Ember" panose="02000000000000000000" pitchFamily="2" charset="0"/>
              </a:rPr>
              <a:t>Responsabilidade do cliente</a:t>
            </a:r>
          </a:p>
        </p:txBody>
      </p:sp>
      <p:sp>
        <p:nvSpPr>
          <p:cNvPr id="22" name="TextBox 21"/>
          <p:cNvSpPr txBox="1"/>
          <p:nvPr/>
        </p:nvSpPr>
        <p:spPr>
          <a:xfrm>
            <a:off x="333476" y="4765201"/>
            <a:ext cx="2465353" cy="684005"/>
          </a:xfrm>
          <a:prstGeom prst="rect">
            <a:avLst/>
          </a:prstGeom>
          <a:noFill/>
        </p:spPr>
        <p:txBody>
          <a:bodyPr wrap="square" lIns="67744" tIns="33895" rIns="67744" bIns="33895" rtlCol="0">
            <a:spAutoFit/>
          </a:bodyPr>
          <a:lstStyle/>
          <a:p>
            <a:pPr algn="ctr" rtl="0"/>
            <a:r>
              <a:rPr lang="pt-br" sz="2000" dirty="0">
                <a:solidFill>
                  <a:schemeClr val="accent1"/>
                </a:solidFill>
                <a:latin typeface="Amazon Ember" panose="02000000000000000000" pitchFamily="2" charset="0"/>
                <a:ea typeface="Amazon Ember" panose="02000000000000000000" pitchFamily="2" charset="0"/>
              </a:rPr>
              <a:t>Responsabilidade da AWS</a:t>
            </a:r>
          </a:p>
        </p:txBody>
      </p:sp>
      <p:sp>
        <p:nvSpPr>
          <p:cNvPr id="24" name="Rectangle 5"/>
          <p:cNvSpPr/>
          <p:nvPr/>
        </p:nvSpPr>
        <p:spPr bwMode="auto">
          <a:xfrm>
            <a:off x="2853200" y="4089762"/>
            <a:ext cx="8937364" cy="1087751"/>
          </a:xfrm>
          <a:prstGeom prst="roundRect">
            <a:avLst>
              <a:gd name="adj" fmla="val 0"/>
            </a:avLst>
          </a:prstGeom>
          <a:solidFill>
            <a:schemeClr val="accent1"/>
          </a:solidFill>
          <a:ln>
            <a:noFill/>
            <a:headEnd type="none" w="med" len="med"/>
            <a:tailEnd type="none" w="med" len="med"/>
          </a:ln>
          <a:effectLst/>
        </p:spPr>
        <p:style>
          <a:lnRef idx="3">
            <a:schemeClr val="lt1"/>
          </a:lnRef>
          <a:fillRef idx="1">
            <a:schemeClr val="accent6"/>
          </a:fillRef>
          <a:effectRef idx="1">
            <a:schemeClr val="accent6"/>
          </a:effectRef>
          <a:fontRef idx="minor">
            <a:schemeClr val="lt1"/>
          </a:fontRef>
        </p:style>
        <p:txBody>
          <a:bodyPr lIns="90325" tIns="45193" rIns="90325" bIns="45193"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1926" rtl="0" fontAlgn="base">
              <a:spcBef>
                <a:spcPct val="0"/>
              </a:spcBef>
              <a:spcAft>
                <a:spcPct val="0"/>
              </a:spcAft>
              <a:defRPr/>
            </a:pPr>
            <a:endParaRPr lang="en-US" altLang="ja-JP" sz="2400" dirty="0">
              <a:solidFill>
                <a:prstClr val="black"/>
              </a:solidFill>
              <a:ea typeface="Verdana" pitchFamily="34" charset="0"/>
              <a:cs typeface="Calibri"/>
              <a:sym typeface="Times New Roman" pitchFamily="18" charset="0"/>
            </a:endParaRPr>
          </a:p>
        </p:txBody>
      </p:sp>
      <p:sp>
        <p:nvSpPr>
          <p:cNvPr id="25" name="TextBox 5"/>
          <p:cNvSpPr txBox="1"/>
          <p:nvPr/>
        </p:nvSpPr>
        <p:spPr>
          <a:xfrm>
            <a:off x="5339215" y="4065751"/>
            <a:ext cx="3965330" cy="399045"/>
          </a:xfrm>
          <a:prstGeom prst="roundRect">
            <a:avLst>
              <a:gd name="adj" fmla="val 0"/>
            </a:avLst>
          </a:prstGeom>
          <a:noFill/>
          <a:ln>
            <a:noFill/>
          </a:ln>
          <a:effectLst/>
        </p:spPr>
        <p:txBody>
          <a:bodyPr wrap="square" lIns="90325" tIns="45193" rIns="90325" bIns="45193"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1926" rtl="0" fontAlgn="base">
              <a:spcBef>
                <a:spcPct val="0"/>
              </a:spcBef>
              <a:spcAft>
                <a:spcPct val="0"/>
              </a:spcAft>
            </a:pPr>
            <a:r>
              <a:rPr lang="pt-br" sz="2000">
                <a:solidFill>
                  <a:prstClr val="white"/>
                </a:solidFill>
                <a:latin typeface="Calibri"/>
                <a:ea typeface="Verdana" pitchFamily="34" charset="0"/>
                <a:cs typeface="Calibri"/>
              </a:rPr>
              <a:t>Serviços básicos da AWS</a:t>
            </a:r>
          </a:p>
        </p:txBody>
      </p:sp>
      <p:grpSp>
        <p:nvGrpSpPr>
          <p:cNvPr id="4" name="Group 3"/>
          <p:cNvGrpSpPr/>
          <p:nvPr/>
        </p:nvGrpSpPr>
        <p:grpSpPr>
          <a:xfrm>
            <a:off x="3762984" y="4470707"/>
            <a:ext cx="7117793" cy="605533"/>
            <a:chOff x="3805063" y="4197707"/>
            <a:chExt cx="7117793" cy="605533"/>
          </a:xfrm>
        </p:grpSpPr>
        <p:sp>
          <p:nvSpPr>
            <p:cNvPr id="26" name="Rectangle 7"/>
            <p:cNvSpPr/>
            <p:nvPr/>
          </p:nvSpPr>
          <p:spPr bwMode="auto">
            <a:xfrm>
              <a:off x="3805063" y="4197707"/>
              <a:ext cx="1536920" cy="605533"/>
            </a:xfrm>
            <a:prstGeom prst="roundRect">
              <a:avLst>
                <a:gd name="adj" fmla="val 0"/>
              </a:avLst>
            </a:prstGeom>
            <a:solidFill>
              <a:schemeClr val="bg1"/>
            </a:solidFill>
            <a:ln>
              <a:noFill/>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lIns="90325" tIns="45193" rIns="90325" bIns="45193"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defTabSz="451926" rtl="0" fontAlgn="base">
                <a:spcBef>
                  <a:spcPct val="0"/>
                </a:spcBef>
                <a:spcAft>
                  <a:spcPct val="0"/>
                </a:spcAft>
                <a:defRPr/>
              </a:pPr>
              <a:r>
                <a:rPr lang="pt-br" sz="1700" dirty="0">
                  <a:solidFill>
                    <a:schemeClr val="accent1"/>
                  </a:solidFill>
                  <a:ea typeface="Verdana" pitchFamily="34" charset="0"/>
                  <a:cs typeface="Calibri"/>
                  <a:sym typeface="Times New Roman" pitchFamily="18" charset="0"/>
                </a:rPr>
                <a:t>Computação</a:t>
              </a:r>
            </a:p>
          </p:txBody>
        </p:sp>
        <p:sp>
          <p:nvSpPr>
            <p:cNvPr id="27" name="Rounded Rectangle 26"/>
            <p:cNvSpPr/>
            <p:nvPr/>
          </p:nvSpPr>
          <p:spPr bwMode="auto">
            <a:xfrm>
              <a:off x="5657326" y="4197707"/>
              <a:ext cx="1601870" cy="605533"/>
            </a:xfrm>
            <a:prstGeom prst="roundRect">
              <a:avLst>
                <a:gd name="adj" fmla="val 0"/>
              </a:avLst>
            </a:prstGeom>
            <a:solidFill>
              <a:schemeClr val="bg1"/>
            </a:solidFill>
            <a:ln>
              <a:noFill/>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lIns="90325" tIns="45193" rIns="90325" bIns="45193"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defTabSz="451926" rtl="0" fontAlgn="base">
                <a:spcBef>
                  <a:spcPct val="0"/>
                </a:spcBef>
                <a:spcAft>
                  <a:spcPct val="0"/>
                </a:spcAft>
                <a:defRPr/>
              </a:pPr>
              <a:r>
                <a:rPr lang="pt-br" sz="1500" dirty="0">
                  <a:solidFill>
                    <a:schemeClr val="accent1"/>
                  </a:solidFill>
                  <a:ea typeface="Verdana" pitchFamily="34" charset="0"/>
                  <a:cs typeface="Calibri"/>
                  <a:sym typeface="Times New Roman" pitchFamily="18" charset="0"/>
                </a:rPr>
                <a:t>Armazenamento</a:t>
              </a:r>
            </a:p>
          </p:txBody>
        </p:sp>
        <p:sp>
          <p:nvSpPr>
            <p:cNvPr id="28" name="Rectangle 7"/>
            <p:cNvSpPr/>
            <p:nvPr/>
          </p:nvSpPr>
          <p:spPr bwMode="auto">
            <a:xfrm>
              <a:off x="7574539" y="4197707"/>
              <a:ext cx="1565362" cy="605533"/>
            </a:xfrm>
            <a:prstGeom prst="roundRect">
              <a:avLst>
                <a:gd name="adj" fmla="val 0"/>
              </a:avLst>
            </a:prstGeom>
            <a:solidFill>
              <a:schemeClr val="bg1"/>
            </a:solidFill>
            <a:ln>
              <a:noFill/>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lIns="90325" tIns="45193" rIns="90325" bIns="45193"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defTabSz="451926" rtl="0" fontAlgn="base">
                <a:spcBef>
                  <a:spcPct val="0"/>
                </a:spcBef>
                <a:spcAft>
                  <a:spcPct val="0"/>
                </a:spcAft>
                <a:defRPr/>
              </a:pPr>
              <a:r>
                <a:rPr lang="pt-br" sz="1700" dirty="0">
                  <a:solidFill>
                    <a:schemeClr val="accent1"/>
                  </a:solidFill>
                  <a:ea typeface="Verdana" pitchFamily="34" charset="0"/>
                  <a:cs typeface="Calibri"/>
                  <a:sym typeface="Times New Roman" pitchFamily="18" charset="0"/>
                </a:rPr>
                <a:t>Banco de dados</a:t>
              </a:r>
            </a:p>
          </p:txBody>
        </p:sp>
        <p:sp>
          <p:nvSpPr>
            <p:cNvPr id="29" name="Rectangle 7"/>
            <p:cNvSpPr/>
            <p:nvPr/>
          </p:nvSpPr>
          <p:spPr bwMode="auto">
            <a:xfrm>
              <a:off x="9455243" y="4197707"/>
              <a:ext cx="1467613" cy="598550"/>
            </a:xfrm>
            <a:prstGeom prst="roundRect">
              <a:avLst>
                <a:gd name="adj" fmla="val 0"/>
              </a:avLst>
            </a:prstGeom>
            <a:solidFill>
              <a:schemeClr val="bg1"/>
            </a:solidFill>
            <a:ln>
              <a:noFill/>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lIns="90325" tIns="45193" rIns="90325" bIns="45193"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defTabSz="451926" rtl="0" fontAlgn="base">
                <a:spcBef>
                  <a:spcPct val="0"/>
                </a:spcBef>
                <a:spcAft>
                  <a:spcPct val="0"/>
                </a:spcAft>
                <a:defRPr/>
              </a:pPr>
              <a:r>
                <a:rPr lang="pt-br" sz="1700" dirty="0">
                  <a:solidFill>
                    <a:schemeClr val="accent1"/>
                  </a:solidFill>
                  <a:ea typeface="Verdana" pitchFamily="34" charset="0"/>
                  <a:cs typeface="Calibri"/>
                  <a:sym typeface="Times New Roman" pitchFamily="18" charset="0"/>
                </a:rPr>
                <a:t>Redes</a:t>
              </a:r>
            </a:p>
          </p:txBody>
        </p:sp>
      </p:grpSp>
      <p:sp>
        <p:nvSpPr>
          <p:cNvPr id="30" name="Rectangle 5"/>
          <p:cNvSpPr/>
          <p:nvPr/>
        </p:nvSpPr>
        <p:spPr bwMode="auto">
          <a:xfrm>
            <a:off x="2853200" y="5270115"/>
            <a:ext cx="8944859" cy="1146277"/>
          </a:xfrm>
          <a:prstGeom prst="roundRect">
            <a:avLst>
              <a:gd name="adj" fmla="val 0"/>
            </a:avLst>
          </a:prstGeom>
          <a:solidFill>
            <a:schemeClr val="accent1"/>
          </a:solidFill>
          <a:ln>
            <a:noFill/>
            <a:headEnd type="none" w="med" len="med"/>
            <a:tailEnd type="none" w="med" len="med"/>
          </a:ln>
          <a:effectLst/>
        </p:spPr>
        <p:style>
          <a:lnRef idx="3">
            <a:schemeClr val="lt1"/>
          </a:lnRef>
          <a:fillRef idx="1">
            <a:schemeClr val="accent6"/>
          </a:fillRef>
          <a:effectRef idx="1">
            <a:schemeClr val="accent6"/>
          </a:effectRef>
          <a:fontRef idx="minor">
            <a:schemeClr val="lt1"/>
          </a:fontRef>
        </p:style>
        <p:txBody>
          <a:bodyPr lIns="90325" tIns="45193" rIns="90325" bIns="45193"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1926" rtl="0" fontAlgn="base">
              <a:spcBef>
                <a:spcPct val="0"/>
              </a:spcBef>
              <a:spcAft>
                <a:spcPct val="0"/>
              </a:spcAft>
              <a:defRPr/>
            </a:pPr>
            <a:endParaRPr lang="en-US" altLang="ja-JP" sz="2400" dirty="0">
              <a:solidFill>
                <a:prstClr val="black"/>
              </a:solidFill>
              <a:ea typeface="Verdana" pitchFamily="34" charset="0"/>
              <a:cs typeface="Calibri"/>
              <a:sym typeface="Times New Roman" pitchFamily="18" charset="0"/>
            </a:endParaRPr>
          </a:p>
        </p:txBody>
      </p:sp>
      <p:sp>
        <p:nvSpPr>
          <p:cNvPr id="31" name="TextBox 11"/>
          <p:cNvSpPr txBox="1"/>
          <p:nvPr/>
        </p:nvSpPr>
        <p:spPr>
          <a:xfrm>
            <a:off x="5473483" y="5233252"/>
            <a:ext cx="3696795" cy="509601"/>
          </a:xfrm>
          <a:prstGeom prst="roundRect">
            <a:avLst/>
          </a:prstGeom>
          <a:noFill/>
          <a:ln>
            <a:noFill/>
          </a:ln>
          <a:effectLst/>
        </p:spPr>
        <p:txBody>
          <a:bodyPr wrap="square" lIns="90325" tIns="45193" rIns="90325" bIns="45193"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1926" rtl="0" fontAlgn="base">
              <a:spcBef>
                <a:spcPct val="0"/>
              </a:spcBef>
              <a:spcAft>
                <a:spcPct val="0"/>
              </a:spcAft>
            </a:pPr>
            <a:r>
              <a:rPr lang="pt-br" sz="2400" dirty="0">
                <a:solidFill>
                  <a:prstClr val="white"/>
                </a:solidFill>
                <a:latin typeface="Calibri"/>
                <a:ea typeface="Verdana" pitchFamily="34" charset="0"/>
                <a:cs typeface="Calibri"/>
              </a:rPr>
              <a:t>Infraestrutura global da AWS</a:t>
            </a:r>
          </a:p>
        </p:txBody>
      </p:sp>
      <p:grpSp>
        <p:nvGrpSpPr>
          <p:cNvPr id="3" name="Group 2"/>
          <p:cNvGrpSpPr/>
          <p:nvPr/>
        </p:nvGrpSpPr>
        <p:grpSpPr>
          <a:xfrm>
            <a:off x="4229069" y="5726866"/>
            <a:ext cx="6185622" cy="525861"/>
            <a:chOff x="4198692" y="5378550"/>
            <a:chExt cx="6185622" cy="525861"/>
          </a:xfrm>
        </p:grpSpPr>
        <p:sp>
          <p:nvSpPr>
            <p:cNvPr id="32" name="Rectangle 7"/>
            <p:cNvSpPr/>
            <p:nvPr/>
          </p:nvSpPr>
          <p:spPr bwMode="auto">
            <a:xfrm>
              <a:off x="6360561" y="5378550"/>
              <a:ext cx="1977539" cy="525861"/>
            </a:xfrm>
            <a:prstGeom prst="roundRect">
              <a:avLst>
                <a:gd name="adj" fmla="val 0"/>
              </a:avLst>
            </a:prstGeom>
            <a:solidFill>
              <a:schemeClr val="bg1"/>
            </a:solidFill>
            <a:ln>
              <a:noFill/>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lIns="90325" tIns="45193" rIns="90325" bIns="45193" rtlCol="0" anchor="ctr"/>
            <a:lstStyle/>
            <a:p>
              <a:pPr algn="ctr" defTabSz="451926" rtl="0" fontAlgn="base">
                <a:spcBef>
                  <a:spcPct val="0"/>
                </a:spcBef>
                <a:spcAft>
                  <a:spcPct val="0"/>
                </a:spcAft>
              </a:pPr>
              <a:r>
                <a:rPr lang="pt-br" sz="1700" dirty="0">
                  <a:solidFill>
                    <a:schemeClr val="accent1"/>
                  </a:solidFill>
                  <a:ea typeface="Verdana" pitchFamily="34" charset="0"/>
                  <a:cs typeface="Calibri"/>
                  <a:sym typeface="Times New Roman" pitchFamily="18" charset="0"/>
                </a:rPr>
                <a:t>Zonas de disponibilidade</a:t>
              </a:r>
            </a:p>
          </p:txBody>
        </p:sp>
        <p:sp>
          <p:nvSpPr>
            <p:cNvPr id="33" name="Rectangle 7"/>
            <p:cNvSpPr/>
            <p:nvPr/>
          </p:nvSpPr>
          <p:spPr bwMode="auto">
            <a:xfrm>
              <a:off x="4198692" y="5378551"/>
              <a:ext cx="1977539" cy="525860"/>
            </a:xfrm>
            <a:prstGeom prst="roundRect">
              <a:avLst>
                <a:gd name="adj" fmla="val 0"/>
              </a:avLst>
            </a:prstGeom>
            <a:solidFill>
              <a:schemeClr val="bg1"/>
            </a:solidFill>
            <a:ln>
              <a:noFill/>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lIns="90325" tIns="45193" rIns="90325" bIns="45193"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defTabSz="451926" rtl="0" fontAlgn="base">
                <a:spcBef>
                  <a:spcPct val="0"/>
                </a:spcBef>
                <a:spcAft>
                  <a:spcPct val="0"/>
                </a:spcAft>
                <a:defRPr/>
              </a:pPr>
              <a:r>
                <a:rPr lang="pt-br">
                  <a:solidFill>
                    <a:schemeClr val="accent1"/>
                  </a:solidFill>
                  <a:ea typeface="Verdana" pitchFamily="34" charset="0"/>
                  <a:cs typeface="Calibri"/>
                  <a:sym typeface="Times New Roman" pitchFamily="18" charset="0"/>
                </a:rPr>
                <a:t>Regiões</a:t>
              </a:r>
            </a:p>
          </p:txBody>
        </p:sp>
        <p:sp>
          <p:nvSpPr>
            <p:cNvPr id="34" name="Rectangle 7"/>
            <p:cNvSpPr/>
            <p:nvPr/>
          </p:nvSpPr>
          <p:spPr bwMode="auto">
            <a:xfrm>
              <a:off x="8522430" y="5378550"/>
              <a:ext cx="1861884" cy="525861"/>
            </a:xfrm>
            <a:prstGeom prst="roundRect">
              <a:avLst>
                <a:gd name="adj" fmla="val 0"/>
              </a:avLst>
            </a:prstGeom>
            <a:solidFill>
              <a:schemeClr val="bg1"/>
            </a:solidFill>
            <a:ln>
              <a:noFill/>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lIns="90325" tIns="45193" rIns="90325" bIns="45193"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defTabSz="451926" rtl="0" fontAlgn="base">
                <a:spcBef>
                  <a:spcPct val="0"/>
                </a:spcBef>
                <a:spcAft>
                  <a:spcPct val="0"/>
                </a:spcAft>
                <a:defRPr/>
              </a:pPr>
              <a:r>
                <a:rPr lang="pt-br" sz="1700" dirty="0">
                  <a:solidFill>
                    <a:schemeClr val="accent1"/>
                  </a:solidFill>
                  <a:ea typeface="Verdana" pitchFamily="34" charset="0"/>
                  <a:cs typeface="Calibri"/>
                  <a:sym typeface="Times New Roman" pitchFamily="18" charset="0"/>
                </a:rPr>
                <a:t>Pontos de presença</a:t>
              </a:r>
            </a:p>
          </p:txBody>
        </p:sp>
      </p:grpSp>
      <p:cxnSp>
        <p:nvCxnSpPr>
          <p:cNvPr id="35" name="Straight Connector 34"/>
          <p:cNvCxnSpPr/>
          <p:nvPr/>
        </p:nvCxnSpPr>
        <p:spPr>
          <a:xfrm>
            <a:off x="664442" y="4053966"/>
            <a:ext cx="11212420" cy="0"/>
          </a:xfrm>
          <a:prstGeom prst="line">
            <a:avLst/>
          </a:prstGeom>
          <a:ln w="25400" cmpd="sng">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36" name="Rectangle 5"/>
          <p:cNvSpPr/>
          <p:nvPr/>
        </p:nvSpPr>
        <p:spPr bwMode="auto">
          <a:xfrm>
            <a:off x="2853200" y="1931140"/>
            <a:ext cx="8944859" cy="633345"/>
          </a:xfrm>
          <a:prstGeom prst="roundRect">
            <a:avLst>
              <a:gd name="adj" fmla="val 0"/>
            </a:avLst>
          </a:prstGeom>
          <a:noFill/>
          <a:ln>
            <a:solidFill>
              <a:schemeClr val="accent1"/>
            </a:solid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lIns="90325" tIns="45193" rIns="90325" bIns="45193"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1926" rtl="0" fontAlgn="base">
              <a:spcBef>
                <a:spcPct val="0"/>
              </a:spcBef>
              <a:spcAft>
                <a:spcPct val="0"/>
              </a:spcAft>
              <a:defRPr/>
            </a:pPr>
            <a:r>
              <a:rPr lang="pt-br" sz="2000">
                <a:solidFill>
                  <a:srgbClr val="000000"/>
                </a:solidFill>
                <a:ea typeface="Tahoma" pitchFamily="34" charset="0"/>
                <a:cs typeface="Calibri"/>
                <a:sym typeface="Times New Roman" pitchFamily="18" charset="0"/>
              </a:rPr>
              <a:t>Plataforma, aplicações, Identity and Access Management</a:t>
            </a:r>
          </a:p>
        </p:txBody>
      </p:sp>
      <p:sp>
        <p:nvSpPr>
          <p:cNvPr id="37" name="Rectangle 5"/>
          <p:cNvSpPr/>
          <p:nvPr/>
        </p:nvSpPr>
        <p:spPr bwMode="auto">
          <a:xfrm>
            <a:off x="2853199" y="2641480"/>
            <a:ext cx="8937365" cy="582495"/>
          </a:xfrm>
          <a:prstGeom prst="roundRect">
            <a:avLst>
              <a:gd name="adj" fmla="val 0"/>
            </a:avLst>
          </a:prstGeom>
          <a:noFill/>
          <a:ln>
            <a:solidFill>
              <a:schemeClr val="accent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lIns="90325" tIns="45193" rIns="90325" bIns="45193"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defTabSz="451926" rtl="0" fontAlgn="base">
              <a:spcBef>
                <a:spcPct val="0"/>
              </a:spcBef>
              <a:spcAft>
                <a:spcPct val="0"/>
              </a:spcAft>
              <a:defRPr/>
            </a:pPr>
            <a:r>
              <a:rPr lang="pt-br" sz="2000" dirty="0">
                <a:solidFill>
                  <a:srgbClr val="000000"/>
                </a:solidFill>
                <a:ea typeface="Verdana" pitchFamily="34" charset="0"/>
                <a:cs typeface="Calibri"/>
                <a:sym typeface="Times New Roman" pitchFamily="18" charset="0"/>
              </a:rPr>
              <a:t>Sistema operacional, rede e configuração do firewall</a:t>
            </a:r>
          </a:p>
        </p:txBody>
      </p:sp>
      <p:sp>
        <p:nvSpPr>
          <p:cNvPr id="38" name="Rectangle 5"/>
          <p:cNvSpPr/>
          <p:nvPr/>
        </p:nvSpPr>
        <p:spPr bwMode="auto">
          <a:xfrm>
            <a:off x="2853200" y="1211632"/>
            <a:ext cx="8944859" cy="633345"/>
          </a:xfrm>
          <a:prstGeom prst="roundRect">
            <a:avLst>
              <a:gd name="adj" fmla="val 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lIns="90325" tIns="45193" rIns="90325" bIns="45193"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1926" rtl="0" fontAlgn="base">
              <a:spcBef>
                <a:spcPct val="0"/>
              </a:spcBef>
              <a:spcAft>
                <a:spcPct val="0"/>
              </a:spcAft>
              <a:defRPr/>
            </a:pPr>
            <a:r>
              <a:rPr lang="pt-br" sz="2667">
                <a:solidFill>
                  <a:schemeClr val="accent1"/>
                </a:solidFill>
                <a:latin typeface="Calibri"/>
                <a:ea typeface="Verdana" pitchFamily="34" charset="0"/>
                <a:cs typeface="Calibri"/>
                <a:sym typeface="Times New Roman" pitchFamily="18" charset="0"/>
              </a:rPr>
              <a:t>Dados do cliente</a:t>
            </a:r>
          </a:p>
        </p:txBody>
      </p:sp>
      <p:sp>
        <p:nvSpPr>
          <p:cNvPr id="39" name="Rectangle 5"/>
          <p:cNvSpPr/>
          <p:nvPr/>
        </p:nvSpPr>
        <p:spPr bwMode="auto">
          <a:xfrm>
            <a:off x="8864485" y="3304031"/>
            <a:ext cx="2926080" cy="701811"/>
          </a:xfrm>
          <a:prstGeom prst="roundRect">
            <a:avLst>
              <a:gd name="adj" fmla="val 0"/>
            </a:avLst>
          </a:prstGeom>
          <a:noFill/>
          <a:ln>
            <a:solidFill>
              <a:schemeClr val="accent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lIns="90325" tIns="45193" rIns="90325" bIns="45193"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defTabSz="451926" rtl="0" fontAlgn="base">
              <a:spcBef>
                <a:spcPct val="0"/>
              </a:spcBef>
              <a:spcAft>
                <a:spcPct val="0"/>
              </a:spcAft>
              <a:defRPr/>
            </a:pPr>
            <a:r>
              <a:rPr lang="pt-br" sz="1360" spc="-10" dirty="0">
                <a:solidFill>
                  <a:srgbClr val="000000"/>
                </a:solidFill>
                <a:ea typeface="Verdana" pitchFamily="34" charset="0"/>
                <a:cs typeface="Calibri"/>
                <a:sym typeface="Times New Roman" pitchFamily="18" charset="0"/>
              </a:rPr>
              <a:t>Proteção de tráfego de rede</a:t>
            </a:r>
          </a:p>
          <a:p>
            <a:pPr algn="ctr" defTabSz="451926" rtl="0" fontAlgn="base">
              <a:spcBef>
                <a:spcPct val="0"/>
              </a:spcBef>
              <a:spcAft>
                <a:spcPct val="0"/>
              </a:spcAft>
              <a:defRPr/>
            </a:pPr>
            <a:r>
              <a:rPr lang="pt-br" sz="1360" spc="-10" dirty="0">
                <a:solidFill>
                  <a:srgbClr val="000000"/>
                </a:solidFill>
                <a:ea typeface="Verdana" pitchFamily="34" charset="0"/>
                <a:cs typeface="Calibri"/>
                <a:sym typeface="Times New Roman" pitchFamily="18" charset="0"/>
              </a:rPr>
              <a:t>(Criptografia/integridade/identidade)</a:t>
            </a:r>
          </a:p>
        </p:txBody>
      </p:sp>
      <p:sp>
        <p:nvSpPr>
          <p:cNvPr id="40" name="Rectangle 5"/>
          <p:cNvSpPr/>
          <p:nvPr/>
        </p:nvSpPr>
        <p:spPr bwMode="auto">
          <a:xfrm>
            <a:off x="2853200" y="3304031"/>
            <a:ext cx="2926080" cy="701811"/>
          </a:xfrm>
          <a:prstGeom prst="roundRect">
            <a:avLst>
              <a:gd name="adj" fmla="val 0"/>
            </a:avLst>
          </a:prstGeom>
          <a:noFill/>
          <a:ln>
            <a:solidFill>
              <a:schemeClr val="accent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lIns="90325" tIns="45193" rIns="90325" bIns="45193"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defTabSz="451926" rtl="0" fontAlgn="base">
              <a:spcBef>
                <a:spcPct val="0"/>
              </a:spcBef>
              <a:spcAft>
                <a:spcPct val="0"/>
              </a:spcAft>
              <a:defRPr/>
            </a:pPr>
            <a:r>
              <a:rPr lang="pt-br" sz="1500" dirty="0">
                <a:solidFill>
                  <a:srgbClr val="000000"/>
                </a:solidFill>
                <a:ea typeface="Verdana" pitchFamily="34" charset="0"/>
                <a:cs typeface="Calibri"/>
                <a:sym typeface="Times New Roman" pitchFamily="18" charset="0"/>
              </a:rPr>
              <a:t>Criptografia de dados</a:t>
            </a:r>
          </a:p>
          <a:p>
            <a:pPr algn="ctr" defTabSz="451926" rtl="0" fontAlgn="base">
              <a:spcBef>
                <a:spcPct val="0"/>
              </a:spcBef>
              <a:spcAft>
                <a:spcPct val="0"/>
              </a:spcAft>
              <a:defRPr/>
            </a:pPr>
            <a:r>
              <a:rPr lang="pt-br" sz="1500" dirty="0">
                <a:solidFill>
                  <a:srgbClr val="000000"/>
                </a:solidFill>
                <a:ea typeface="Verdana" pitchFamily="34" charset="0"/>
                <a:cs typeface="Calibri"/>
                <a:sym typeface="Times New Roman" pitchFamily="18" charset="0"/>
              </a:rPr>
              <a:t>do lado do cliente e autenticação de integridade</a:t>
            </a:r>
          </a:p>
        </p:txBody>
      </p:sp>
      <p:sp>
        <p:nvSpPr>
          <p:cNvPr id="41" name="Rectangle 5"/>
          <p:cNvSpPr/>
          <p:nvPr/>
        </p:nvSpPr>
        <p:spPr bwMode="auto">
          <a:xfrm>
            <a:off x="5869682" y="3304031"/>
            <a:ext cx="2926080" cy="701811"/>
          </a:xfrm>
          <a:prstGeom prst="roundRect">
            <a:avLst>
              <a:gd name="adj" fmla="val 0"/>
            </a:avLst>
          </a:prstGeom>
          <a:noFill/>
          <a:ln>
            <a:solidFill>
              <a:schemeClr val="accent1"/>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lIns="90325" tIns="45193" rIns="90325" bIns="45193"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defTabSz="451926" rtl="0" fontAlgn="base">
              <a:spcBef>
                <a:spcPct val="0"/>
              </a:spcBef>
              <a:spcAft>
                <a:spcPct val="0"/>
              </a:spcAft>
              <a:defRPr/>
            </a:pPr>
            <a:r>
              <a:rPr lang="pt-br" sz="1500" spc="-20" dirty="0">
                <a:solidFill>
                  <a:srgbClr val="000000"/>
                </a:solidFill>
                <a:ea typeface="Verdana" pitchFamily="34" charset="0"/>
                <a:cs typeface="Calibri"/>
                <a:sym typeface="Times New Roman" pitchFamily="18" charset="0"/>
              </a:rPr>
              <a:t>Criptografia no lado do servidor </a:t>
            </a:r>
          </a:p>
          <a:p>
            <a:pPr algn="ctr" defTabSz="451926" rtl="0" fontAlgn="base">
              <a:spcBef>
                <a:spcPct val="0"/>
              </a:spcBef>
              <a:spcAft>
                <a:spcPct val="0"/>
              </a:spcAft>
              <a:defRPr/>
            </a:pPr>
            <a:r>
              <a:rPr lang="pt-br" sz="1500" spc="-20" dirty="0">
                <a:solidFill>
                  <a:srgbClr val="000000"/>
                </a:solidFill>
                <a:ea typeface="Verdana" pitchFamily="34" charset="0"/>
                <a:cs typeface="Calibri"/>
                <a:sym typeface="Times New Roman" pitchFamily="18" charset="0"/>
              </a:rPr>
              <a:t>(Sistema de arquivos e/ou dados)</a:t>
            </a:r>
          </a:p>
        </p:txBody>
      </p:sp>
      <p:sp>
        <p:nvSpPr>
          <p:cNvPr id="6" name="Footer Placeholder 5"/>
          <p:cNvSpPr>
            <a:spLocks noGrp="1"/>
          </p:cNvSpPr>
          <p:nvPr>
            <p:ph type="ftr" sz="quarter" idx="3"/>
          </p:nvPr>
        </p:nvSpPr>
        <p:spPr>
          <a:xfrm>
            <a:off x="419100" y="6356350"/>
            <a:ext cx="4513508" cy="365125"/>
          </a:xfrm>
        </p:spPr>
        <p:txBody>
          <a:bodyPr rtlCol="0"/>
          <a:lstStyle/>
          <a:p>
            <a:pPr rtl="0"/>
            <a:r>
              <a:rPr lang="pt-br" dirty="0"/>
              <a:t>© 2020 </a:t>
            </a:r>
            <a:r>
              <a:rPr lang="pt-br" dirty="0" err="1"/>
              <a:t>Amazon</a:t>
            </a:r>
            <a:r>
              <a:rPr lang="pt-br" dirty="0"/>
              <a:t> Web Services, Inc. ou suas afiliadas. Todos os direitos reservados.</a:t>
            </a:r>
          </a:p>
        </p:txBody>
      </p:sp>
      <p:sp>
        <p:nvSpPr>
          <p:cNvPr id="8" name="Slide Number Placeholder 7"/>
          <p:cNvSpPr>
            <a:spLocks noGrp="1"/>
          </p:cNvSpPr>
          <p:nvPr>
            <p:ph type="sldNum" sz="quarter" idx="12"/>
          </p:nvPr>
        </p:nvSpPr>
        <p:spPr/>
        <p:txBody>
          <a:bodyPr rtlCol="0"/>
          <a:lstStyle/>
          <a:p>
            <a:pPr rtl="0"/>
            <a:fld id="{B6A95138-A96E-2F42-A959-2EFD44FE4AB7}" type="slidenum">
              <a:rPr lang="en-US" smtClean="0"/>
              <a:t>4</a:t>
            </a:fld>
            <a:endParaRPr lang="en-US" dirty="0"/>
          </a:p>
        </p:txBody>
      </p:sp>
    </p:spTree>
    <p:custDataLst>
      <p:tags r:id="rId1"/>
    </p:custDataLst>
    <p:extLst>
      <p:ext uri="{BB962C8B-B14F-4D97-AF65-F5344CB8AC3E}">
        <p14:creationId xmlns:p14="http://schemas.microsoft.com/office/powerpoint/2010/main" val="1458899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rtlCol="0"/>
          <a:lstStyle/>
          <a:p>
            <a:pPr rtl="0"/>
            <a:r>
              <a:rPr lang="pt-br" sz="3500" dirty="0"/>
              <a:t>Exemplo: responsabilidade compartilhada</a:t>
            </a:r>
          </a:p>
        </p:txBody>
      </p:sp>
      <p:sp>
        <p:nvSpPr>
          <p:cNvPr id="13" name="Slide Number Placeholder 12"/>
          <p:cNvSpPr>
            <a:spLocks noGrp="1"/>
          </p:cNvSpPr>
          <p:nvPr>
            <p:ph type="sldNum" sz="quarter" idx="12"/>
          </p:nvPr>
        </p:nvSpPr>
        <p:spPr/>
        <p:txBody>
          <a:bodyPr rtlCol="0"/>
          <a:lstStyle/>
          <a:p>
            <a:pPr rtl="0"/>
            <a:fld id="{B6A95138-A96E-2F42-A959-2EFD44FE4AB7}" type="slidenum">
              <a:rPr lang="en-US" smtClean="0"/>
              <a:t>5</a:t>
            </a:fld>
            <a:endParaRPr lang="en-US" dirty="0"/>
          </a:p>
        </p:txBody>
      </p:sp>
      <p:sp>
        <p:nvSpPr>
          <p:cNvPr id="11" name="Footer Placeholder 10"/>
          <p:cNvSpPr>
            <a:spLocks noGrp="1"/>
          </p:cNvSpPr>
          <p:nvPr>
            <p:ph type="ftr" sz="quarter" idx="3"/>
          </p:nvPr>
        </p:nvSpPr>
        <p:spPr>
          <a:xfrm>
            <a:off x="419100" y="6356350"/>
            <a:ext cx="4365090" cy="365125"/>
          </a:xfrm>
        </p:spPr>
        <p:txBody>
          <a:bodyPr rtlCol="0"/>
          <a:lstStyle/>
          <a:p>
            <a:pPr rtl="0"/>
            <a:r>
              <a:rPr lang="pt-br" dirty="0"/>
              <a:t>© 2020 </a:t>
            </a:r>
            <a:r>
              <a:rPr lang="pt-br" dirty="0" err="1"/>
              <a:t>Amazon</a:t>
            </a:r>
            <a:r>
              <a:rPr lang="pt-br" dirty="0"/>
              <a:t> Web Services, Inc. ou suas afiliadas. Todos os direitos reservados.</a:t>
            </a:r>
          </a:p>
        </p:txBody>
      </p:sp>
      <p:sp>
        <p:nvSpPr>
          <p:cNvPr id="8" name="Content Placeholder 2"/>
          <p:cNvSpPr>
            <a:spLocks noGrp="1"/>
          </p:cNvSpPr>
          <p:nvPr>
            <p:ph idx="4294967295"/>
          </p:nvPr>
        </p:nvSpPr>
        <p:spPr>
          <a:xfrm>
            <a:off x="8816451" y="1525588"/>
            <a:ext cx="3289152" cy="4913312"/>
          </a:xfrm>
        </p:spPr>
        <p:txBody>
          <a:bodyPr rtlCol="0">
            <a:normAutofit/>
          </a:bodyPr>
          <a:lstStyle/>
          <a:p>
            <a:pPr marL="0" indent="0" rtl="0">
              <a:buNone/>
            </a:pPr>
            <a:r>
              <a:rPr lang="pt-br" sz="1900" dirty="0"/>
              <a:t>Responsabilidade do cliente:</a:t>
            </a:r>
          </a:p>
          <a:p>
            <a:pPr lvl="1" rtl="0"/>
            <a:r>
              <a:rPr lang="pt-br" sz="1900" dirty="0"/>
              <a:t>Sistema operacional convidado</a:t>
            </a:r>
          </a:p>
          <a:p>
            <a:pPr lvl="1" rtl="0"/>
            <a:r>
              <a:rPr lang="pt-br" sz="1900" dirty="0"/>
              <a:t>Aplicativo</a:t>
            </a:r>
          </a:p>
          <a:p>
            <a:pPr lvl="1" rtl="0"/>
            <a:r>
              <a:rPr lang="pt-br" sz="1900" dirty="0"/>
              <a:t>Grupo de segurança</a:t>
            </a:r>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pPr rtl="0"/>
            <a:endParaRPr lang="en-US" dirty="0"/>
          </a:p>
        </p:txBody>
      </p:sp>
      <p:sp>
        <p:nvSpPr>
          <p:cNvPr id="14" name="Rectangle 13"/>
          <p:cNvSpPr/>
          <p:nvPr/>
        </p:nvSpPr>
        <p:spPr>
          <a:xfrm>
            <a:off x="2483318" y="5091764"/>
            <a:ext cx="6371924" cy="114540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2800">
                <a:solidFill>
                  <a:schemeClr val="bg2"/>
                </a:solidFill>
                <a:latin typeface="Amazon Ember" panose="02000000000000000000" pitchFamily="2" charset="0"/>
                <a:ea typeface="Amazon Ember" panose="02000000000000000000" pitchFamily="2" charset="0"/>
              </a:rPr>
              <a:t>Infraestrutura global da AWS</a:t>
            </a:r>
          </a:p>
        </p:txBody>
      </p:sp>
      <p:sp>
        <p:nvSpPr>
          <p:cNvPr id="15" name="Rectangle 14"/>
          <p:cNvSpPr/>
          <p:nvPr/>
        </p:nvSpPr>
        <p:spPr>
          <a:xfrm>
            <a:off x="2483318" y="2346629"/>
            <a:ext cx="6371924" cy="2625956"/>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6" name="Rectangle 15"/>
          <p:cNvSpPr/>
          <p:nvPr/>
        </p:nvSpPr>
        <p:spPr>
          <a:xfrm>
            <a:off x="2483318" y="1490230"/>
            <a:ext cx="6371924" cy="75441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2800">
                <a:solidFill>
                  <a:schemeClr val="accent1"/>
                </a:solidFill>
                <a:latin typeface="Amazon Ember" panose="02000000000000000000" pitchFamily="2" charset="0"/>
                <a:ea typeface="Amazon Ember" panose="02000000000000000000" pitchFamily="2" charset="0"/>
              </a:rPr>
              <a:t>Contas e credenciais</a:t>
            </a:r>
          </a:p>
        </p:txBody>
      </p:sp>
      <p:sp>
        <p:nvSpPr>
          <p:cNvPr id="19" name="Rectangle 18">
            <a:extLst>
              <a:ext uri="{FF2B5EF4-FFF2-40B4-BE49-F238E27FC236}">
                <a16:creationId xmlns:a16="http://schemas.microsoft.com/office/drawing/2014/main" id="{9874484F-175F-274C-8B83-DF21C4A75630}"/>
              </a:ext>
            </a:extLst>
          </p:cNvPr>
          <p:cNvSpPr/>
          <p:nvPr/>
        </p:nvSpPr>
        <p:spPr>
          <a:xfrm>
            <a:off x="2763409" y="2509857"/>
            <a:ext cx="3116615" cy="2186303"/>
          </a:xfrm>
          <a:prstGeom prst="rect">
            <a:avLst/>
          </a:prstGeom>
          <a:noFill/>
          <a:ln w="12700">
            <a:solidFill>
              <a:srgbClr val="24881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400">
                <a:ln w="0"/>
                <a:solidFill>
                  <a:srgbClr val="248814"/>
                </a:solidFill>
              </a:rPr>
              <a:t>VPC</a:t>
            </a:r>
          </a:p>
        </p:txBody>
      </p:sp>
      <p:pic>
        <p:nvPicPr>
          <p:cNvPr id="20" name="Graphic 11">
            <a:extLst>
              <a:ext uri="{FF2B5EF4-FFF2-40B4-BE49-F238E27FC236}">
                <a16:creationId xmlns:a16="http://schemas.microsoft.com/office/drawing/2014/main" id="{B0E20047-53B1-FF44-9CFB-D82DE4A888BD}"/>
              </a:ext>
            </a:extLst>
          </p:cNvPr>
          <p:cNvPicPr>
            <a:picLocks noChangeAspect="1"/>
          </p:cNvPicPr>
          <p:nvPr/>
        </p:nvPicPr>
        <p:blipFill>
          <a:blip r:embed="rId4"/>
          <a:stretch>
            <a:fillRect/>
          </a:stretch>
        </p:blipFill>
        <p:spPr>
          <a:xfrm>
            <a:off x="2763410" y="2509858"/>
            <a:ext cx="330200" cy="330200"/>
          </a:xfrm>
          <a:prstGeom prst="rect">
            <a:avLst/>
          </a:prstGeom>
        </p:spPr>
      </p:pic>
      <p:grpSp>
        <p:nvGrpSpPr>
          <p:cNvPr id="25" name="Group 24"/>
          <p:cNvGrpSpPr/>
          <p:nvPr/>
        </p:nvGrpSpPr>
        <p:grpSpPr>
          <a:xfrm>
            <a:off x="3018890" y="3213531"/>
            <a:ext cx="1765300" cy="1143000"/>
            <a:chOff x="4724533" y="3347939"/>
            <a:chExt cx="1765300" cy="1143000"/>
          </a:xfrm>
        </p:grpSpPr>
        <p:pic>
          <p:nvPicPr>
            <p:cNvPr id="21" name="Graphic 31">
              <a:extLst>
                <a:ext uri="{FF2B5EF4-FFF2-40B4-BE49-F238E27FC236}">
                  <a16:creationId xmlns:a16="http://schemas.microsoft.com/office/drawing/2014/main" id="{AC534468-329D-AA40-A040-6D28667218D2}"/>
                </a:ext>
              </a:extLst>
            </p:cNvPr>
            <p:cNvPicPr>
              <a:picLocks noChangeAspect="1"/>
            </p:cNvPicPr>
            <p:nvPr/>
          </p:nvPicPr>
          <p:blipFill>
            <a:blip r:embed="rId5"/>
            <a:stretch>
              <a:fillRect/>
            </a:stretch>
          </p:blipFill>
          <p:spPr>
            <a:xfrm>
              <a:off x="4724533" y="3347939"/>
              <a:ext cx="330200" cy="330200"/>
            </a:xfrm>
            <a:prstGeom prst="rect">
              <a:avLst/>
            </a:prstGeom>
          </p:spPr>
        </p:pic>
        <p:grpSp>
          <p:nvGrpSpPr>
            <p:cNvPr id="24" name="Group 23"/>
            <p:cNvGrpSpPr/>
            <p:nvPr/>
          </p:nvGrpSpPr>
          <p:grpSpPr>
            <a:xfrm>
              <a:off x="4724533" y="3347939"/>
              <a:ext cx="1765300" cy="1143000"/>
              <a:chOff x="4724533" y="3347939"/>
              <a:chExt cx="1765300" cy="1143000"/>
            </a:xfrm>
          </p:grpSpPr>
          <p:sp>
            <p:nvSpPr>
              <p:cNvPr id="22" name="Rectangle 21">
                <a:extLst>
                  <a:ext uri="{FF2B5EF4-FFF2-40B4-BE49-F238E27FC236}">
                    <a16:creationId xmlns:a16="http://schemas.microsoft.com/office/drawing/2014/main" id="{F29C4BBD-6802-E541-B0CA-03BF9C3751F0}"/>
                  </a:ext>
                </a:extLst>
              </p:cNvPr>
              <p:cNvSpPr/>
              <p:nvPr/>
            </p:nvSpPr>
            <p:spPr>
              <a:xfrm>
                <a:off x="4724533" y="3347939"/>
                <a:ext cx="1765300" cy="1143000"/>
              </a:xfrm>
              <a:prstGeom prst="rect">
                <a:avLst/>
              </a:prstGeom>
              <a:noFill/>
              <a:ln w="12700">
                <a:solidFill>
                  <a:srgbClr val="D8661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ln w="0"/>
                    <a:solidFill>
                      <a:srgbClr val="D86613"/>
                    </a:solidFill>
                  </a:rPr>
                  <a:t>Amazon EC2</a:t>
                </a:r>
              </a:p>
            </p:txBody>
          </p:sp>
          <p:pic>
            <p:nvPicPr>
              <p:cNvPr id="23" name="Graphic 135">
                <a:extLst>
                  <a:ext uri="{FF2B5EF4-FFF2-40B4-BE49-F238E27FC236}">
                    <a16:creationId xmlns:a16="http://schemas.microsoft.com/office/drawing/2014/main" id="{C19987B1-DB3A-1640-994D-BCB81FCC1AE4}"/>
                  </a:ext>
                </a:extLst>
              </p:cNvPr>
              <p:cNvPicPr>
                <a:picLocks noChangeAspect="1"/>
              </p:cNvPicPr>
              <p:nvPr/>
            </p:nvPicPr>
            <p:blipFill>
              <a:blip r:embed="rId6"/>
              <a:stretch>
                <a:fillRect/>
              </a:stretch>
            </p:blipFill>
            <p:spPr>
              <a:xfrm>
                <a:off x="5438614" y="3770655"/>
                <a:ext cx="469900" cy="469900"/>
              </a:xfrm>
              <a:prstGeom prst="rect">
                <a:avLst/>
              </a:prstGeom>
            </p:spPr>
          </p:pic>
        </p:grpSp>
      </p:grpSp>
      <p:pic>
        <p:nvPicPr>
          <p:cNvPr id="26" name="Graphic 94">
            <a:extLst>
              <a:ext uri="{FF2B5EF4-FFF2-40B4-BE49-F238E27FC236}">
                <a16:creationId xmlns:a16="http://schemas.microsoft.com/office/drawing/2014/main" id="{3BE68734-D422-3940-847C-804388C53938}"/>
              </a:ext>
            </a:extLst>
          </p:cNvPr>
          <p:cNvPicPr>
            <a:picLocks noChangeAspect="1"/>
          </p:cNvPicPr>
          <p:nvPr/>
        </p:nvPicPr>
        <p:blipFill>
          <a:blip r:embed="rId7"/>
          <a:stretch>
            <a:fillRect/>
          </a:stretch>
        </p:blipFill>
        <p:spPr>
          <a:xfrm>
            <a:off x="5035499" y="3213531"/>
            <a:ext cx="685800" cy="685800"/>
          </a:xfrm>
          <a:prstGeom prst="rect">
            <a:avLst/>
          </a:prstGeom>
        </p:spPr>
      </p:pic>
      <p:sp>
        <p:nvSpPr>
          <p:cNvPr id="27" name="TextBox 26"/>
          <p:cNvSpPr txBox="1"/>
          <p:nvPr/>
        </p:nvSpPr>
        <p:spPr>
          <a:xfrm>
            <a:off x="4847996" y="3871197"/>
            <a:ext cx="1027845" cy="784830"/>
          </a:xfrm>
          <a:prstGeom prst="rect">
            <a:avLst/>
          </a:prstGeom>
          <a:noFill/>
        </p:spPr>
        <p:txBody>
          <a:bodyPr wrap="none" rtlCol="0">
            <a:spAutoFit/>
          </a:bodyPr>
          <a:lstStyle/>
          <a:p>
            <a:pPr algn="ctr" rtl="0"/>
            <a:r>
              <a:rPr lang="pt-br" sz="1500" dirty="0">
                <a:latin typeface="+mj-lt"/>
                <a:ea typeface="Amazon Ember Light" panose="020B0403020204020204" pitchFamily="34" charset="0"/>
                <a:cs typeface="Amazon Ember Light" panose="020B0403020204020204" pitchFamily="34" charset="0"/>
              </a:rPr>
              <a:t>Oracle</a:t>
            </a:r>
            <a:r>
              <a:rPr lang="en-US" sz="1500" dirty="0">
                <a:latin typeface="+mj-lt"/>
                <a:ea typeface="Amazon Ember Light" panose="020B0403020204020204" pitchFamily="34" charset="0"/>
                <a:cs typeface="Amazon Ember Light" panose="020B0403020204020204" pitchFamily="34" charset="0"/>
              </a:rPr>
              <a:t/>
            </a:r>
            <a:br>
              <a:rPr lang="en-US" sz="1500" dirty="0">
                <a:latin typeface="+mj-lt"/>
                <a:ea typeface="Amazon Ember Light" panose="020B0403020204020204" pitchFamily="34" charset="0"/>
                <a:cs typeface="Amazon Ember Light" panose="020B0403020204020204" pitchFamily="34" charset="0"/>
              </a:rPr>
            </a:br>
            <a:r>
              <a:rPr lang="pt-br" sz="1500" dirty="0" err="1">
                <a:latin typeface="+mj-lt"/>
                <a:ea typeface="Amazon Ember Light" panose="020B0403020204020204" pitchFamily="34" charset="0"/>
                <a:cs typeface="Amazon Ember Light" panose="020B0403020204020204" pitchFamily="34" charset="0"/>
              </a:rPr>
              <a:t>instance</a:t>
            </a:r>
            <a:r>
              <a:rPr lang="pt-br" sz="1500" dirty="0">
                <a:latin typeface="+mj-lt"/>
                <a:ea typeface="Amazon Ember Light" panose="020B0403020204020204" pitchFamily="34" charset="0"/>
                <a:cs typeface="Amazon Ember Light" panose="020B0403020204020204" pitchFamily="34" charset="0"/>
              </a:rPr>
              <a:t> </a:t>
            </a:r>
            <a:br>
              <a:rPr lang="pt-br" sz="1500" dirty="0">
                <a:latin typeface="+mj-lt"/>
                <a:ea typeface="Amazon Ember Light" panose="020B0403020204020204" pitchFamily="34" charset="0"/>
                <a:cs typeface="Amazon Ember Light" panose="020B0403020204020204" pitchFamily="34" charset="0"/>
              </a:rPr>
            </a:br>
            <a:r>
              <a:rPr lang="pt-br" sz="1500" dirty="0">
                <a:latin typeface="+mj-lt"/>
                <a:ea typeface="Amazon Ember Light" panose="020B0403020204020204" pitchFamily="34" charset="0"/>
                <a:cs typeface="Amazon Ember Light" panose="020B0403020204020204" pitchFamily="34" charset="0"/>
              </a:rPr>
              <a:t>(instância)</a:t>
            </a:r>
          </a:p>
        </p:txBody>
      </p:sp>
      <p:grpSp>
        <p:nvGrpSpPr>
          <p:cNvPr id="35" name="Group 34"/>
          <p:cNvGrpSpPr/>
          <p:nvPr/>
        </p:nvGrpSpPr>
        <p:grpSpPr>
          <a:xfrm>
            <a:off x="6306628" y="3730924"/>
            <a:ext cx="2301904" cy="1090938"/>
            <a:chOff x="8228489" y="2489264"/>
            <a:chExt cx="2301904" cy="1090938"/>
          </a:xfrm>
        </p:grpSpPr>
        <p:sp>
          <p:nvSpPr>
            <p:cNvPr id="28" name="TextBox 27">
              <a:extLst>
                <a:ext uri="{FF2B5EF4-FFF2-40B4-BE49-F238E27FC236}">
                  <a16:creationId xmlns:a16="http://schemas.microsoft.com/office/drawing/2014/main" id="{699442C3-370C-C44F-847C-DF6E4E72EA7A}"/>
                </a:ext>
              </a:extLst>
            </p:cNvPr>
            <p:cNvSpPr txBox="1"/>
            <p:nvPr/>
          </p:nvSpPr>
          <p:spPr>
            <a:xfrm>
              <a:off x="8228489" y="3241648"/>
              <a:ext cx="2301904"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WorkSpaces</a:t>
              </a:r>
            </a:p>
          </p:txBody>
        </p:sp>
        <p:pic>
          <p:nvPicPr>
            <p:cNvPr id="29" name="Graphic 16">
              <a:extLst>
                <a:ext uri="{FF2B5EF4-FFF2-40B4-BE49-F238E27FC236}">
                  <a16:creationId xmlns:a16="http://schemas.microsoft.com/office/drawing/2014/main" id="{41071ACD-08B8-7B4D-B3B4-BA4045C0DE3B}"/>
                </a:ext>
              </a:extLst>
            </p:cNvPr>
            <p:cNvPicPr>
              <a:picLocks noChangeAspect="1"/>
            </p:cNvPicPr>
            <p:nvPr/>
          </p:nvPicPr>
          <p:blipFill>
            <a:blip r:embed="rId8"/>
            <a:stretch>
              <a:fillRect/>
            </a:stretch>
          </p:blipFill>
          <p:spPr>
            <a:xfrm>
              <a:off x="9036541" y="2489264"/>
              <a:ext cx="685800" cy="685800"/>
            </a:xfrm>
            <a:prstGeom prst="rect">
              <a:avLst/>
            </a:prstGeom>
          </p:spPr>
        </p:pic>
      </p:grpSp>
      <p:grpSp>
        <p:nvGrpSpPr>
          <p:cNvPr id="34" name="Group 33"/>
          <p:cNvGrpSpPr/>
          <p:nvPr/>
        </p:nvGrpSpPr>
        <p:grpSpPr>
          <a:xfrm>
            <a:off x="6762388" y="2474387"/>
            <a:ext cx="1390385" cy="1090938"/>
            <a:chOff x="7105288" y="2489264"/>
            <a:chExt cx="1390385" cy="1090938"/>
          </a:xfrm>
        </p:grpSpPr>
        <p:pic>
          <p:nvPicPr>
            <p:cNvPr id="18" name="Graphic 69">
              <a:extLst>
                <a:ext uri="{FF2B5EF4-FFF2-40B4-BE49-F238E27FC236}">
                  <a16:creationId xmlns:a16="http://schemas.microsoft.com/office/drawing/2014/main" id="{54134B1C-68A0-2F46-9E2C-F7BCA80438A7}"/>
                </a:ext>
              </a:extLst>
            </p:cNvPr>
            <p:cNvPicPr>
              <a:picLocks noChangeAspect="1"/>
            </p:cNvPicPr>
            <p:nvPr/>
          </p:nvPicPr>
          <p:blipFill>
            <a:blip r:embed="rId9"/>
            <a:stretch>
              <a:fillRect/>
            </a:stretch>
          </p:blipFill>
          <p:spPr>
            <a:xfrm>
              <a:off x="7457580" y="2489264"/>
              <a:ext cx="685800" cy="685800"/>
            </a:xfrm>
            <a:prstGeom prst="rect">
              <a:avLst/>
            </a:prstGeom>
          </p:spPr>
        </p:pic>
        <p:sp>
          <p:nvSpPr>
            <p:cNvPr id="31" name="TextBox 30">
              <a:extLst>
                <a:ext uri="{FF2B5EF4-FFF2-40B4-BE49-F238E27FC236}">
                  <a16:creationId xmlns:a16="http://schemas.microsoft.com/office/drawing/2014/main" id="{7FA9348E-E3AE-3F48-9EF0-785E5F84BFB5}"/>
                </a:ext>
              </a:extLst>
            </p:cNvPr>
            <p:cNvSpPr txBox="1"/>
            <p:nvPr/>
          </p:nvSpPr>
          <p:spPr>
            <a:xfrm>
              <a:off x="7105288" y="3241648"/>
              <a:ext cx="1390385"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S3</a:t>
              </a:r>
            </a:p>
          </p:txBody>
        </p:sp>
      </p:grpSp>
      <p:sp>
        <p:nvSpPr>
          <p:cNvPr id="36" name="TextBox 35"/>
          <p:cNvSpPr txBox="1"/>
          <p:nvPr/>
        </p:nvSpPr>
        <p:spPr>
          <a:xfrm>
            <a:off x="56466" y="2691881"/>
            <a:ext cx="2465353" cy="684005"/>
          </a:xfrm>
          <a:prstGeom prst="rect">
            <a:avLst/>
          </a:prstGeom>
          <a:noFill/>
        </p:spPr>
        <p:txBody>
          <a:bodyPr wrap="square" lIns="67744" tIns="33895" rIns="67744" bIns="33895" rtlCol="0">
            <a:spAutoFit/>
          </a:bodyPr>
          <a:lstStyle/>
          <a:p>
            <a:pPr algn="ctr" rtl="0"/>
            <a:r>
              <a:rPr lang="pt-br" sz="2000" dirty="0">
                <a:solidFill>
                  <a:schemeClr val="accent1"/>
                </a:solidFill>
                <a:latin typeface="Amazon Ember" panose="02000000000000000000" pitchFamily="2" charset="0"/>
                <a:ea typeface="Amazon Ember" panose="02000000000000000000" pitchFamily="2" charset="0"/>
              </a:rPr>
              <a:t>Responsabilidade do Cliente</a:t>
            </a:r>
          </a:p>
        </p:txBody>
      </p:sp>
      <p:sp>
        <p:nvSpPr>
          <p:cNvPr id="37" name="TextBox 36"/>
          <p:cNvSpPr txBox="1"/>
          <p:nvPr/>
        </p:nvSpPr>
        <p:spPr>
          <a:xfrm>
            <a:off x="131346" y="5297302"/>
            <a:ext cx="2465353" cy="684005"/>
          </a:xfrm>
          <a:prstGeom prst="rect">
            <a:avLst/>
          </a:prstGeom>
          <a:noFill/>
        </p:spPr>
        <p:txBody>
          <a:bodyPr wrap="square" lIns="67744" tIns="33895" rIns="67744" bIns="33895" rtlCol="0">
            <a:spAutoFit/>
          </a:bodyPr>
          <a:lstStyle/>
          <a:p>
            <a:pPr algn="ctr" rtl="0"/>
            <a:r>
              <a:rPr lang="pt-br" sz="2000" dirty="0">
                <a:solidFill>
                  <a:schemeClr val="accent1"/>
                </a:solidFill>
                <a:latin typeface="Amazon Ember" panose="02000000000000000000" pitchFamily="2" charset="0"/>
                <a:ea typeface="Amazon Ember" panose="02000000000000000000" pitchFamily="2" charset="0"/>
              </a:rPr>
              <a:t>Responsabilidade da AWS</a:t>
            </a:r>
          </a:p>
        </p:txBody>
      </p:sp>
      <p:cxnSp>
        <p:nvCxnSpPr>
          <p:cNvPr id="38" name="Straight Connector 37"/>
          <p:cNvCxnSpPr/>
          <p:nvPr/>
        </p:nvCxnSpPr>
        <p:spPr>
          <a:xfrm>
            <a:off x="343101" y="5045369"/>
            <a:ext cx="11212420" cy="0"/>
          </a:xfrm>
          <a:prstGeom prst="line">
            <a:avLst/>
          </a:prstGeom>
          <a:ln w="25400" cmpd="sng">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1085394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rtl="0"/>
            <a:r>
              <a:rPr lang="pt-br"/>
              <a:t>Introduction to AWS Identity and Access Management (IAM) (Introdução ao IAM)</a:t>
            </a:r>
          </a:p>
        </p:txBody>
      </p:sp>
      <p:sp>
        <p:nvSpPr>
          <p:cNvPr id="7" name="Footer Placeholder 6"/>
          <p:cNvSpPr>
            <a:spLocks noGrp="1"/>
          </p:cNvSpPr>
          <p:nvPr>
            <p:ph type="ftr" sz="quarter" idx="3"/>
          </p:nvPr>
        </p:nvSpPr>
        <p:spPr>
          <a:xfrm>
            <a:off x="419100" y="6356350"/>
            <a:ext cx="4552145" cy="365125"/>
          </a:xfrm>
        </p:spPr>
        <p:txBody>
          <a:bodyPr rtlCol="0"/>
          <a:lstStyle/>
          <a:p>
            <a:pPr rtl="0"/>
            <a:r>
              <a:rPr lang="pt-br" dirty="0"/>
              <a:t>© 2020 </a:t>
            </a:r>
            <a:r>
              <a:rPr lang="pt-br" dirty="0" err="1"/>
              <a:t>Amazon</a:t>
            </a:r>
            <a:r>
              <a:rPr lang="pt-br" dirty="0"/>
              <a:t> Web Services, Inc. ou suas afiliadas. Todos os direitos reservados.</a:t>
            </a:r>
          </a:p>
        </p:txBody>
      </p:sp>
    </p:spTree>
    <p:custDataLst>
      <p:tags r:id="rId1"/>
    </p:custDataLst>
    <p:extLst>
      <p:ext uri="{BB962C8B-B14F-4D97-AF65-F5344CB8AC3E}">
        <p14:creationId xmlns:p14="http://schemas.microsoft.com/office/powerpoint/2010/main" val="77107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rtl="0"/>
            <a:r>
              <a:rPr lang="pt-br" sz="3500" dirty="0">
                <a:latin typeface="Amazon Ember Light" panose="020B0403020204020204" pitchFamily="34" charset="0"/>
                <a:ea typeface="Amazon Ember Light" panose="020B0403020204020204" pitchFamily="34" charset="0"/>
                <a:cs typeface="Amazon Ember Light" panose="020B0403020204020204" pitchFamily="34" charset="0"/>
              </a:rPr>
              <a:t>IAM</a:t>
            </a:r>
          </a:p>
        </p:txBody>
      </p:sp>
      <p:sp>
        <p:nvSpPr>
          <p:cNvPr id="26" name="Footer Placeholder 25"/>
          <p:cNvSpPr>
            <a:spLocks noGrp="1"/>
          </p:cNvSpPr>
          <p:nvPr>
            <p:ph type="ftr" sz="quarter" idx="3"/>
          </p:nvPr>
        </p:nvSpPr>
        <p:spPr>
          <a:xfrm>
            <a:off x="419100" y="6356350"/>
            <a:ext cx="4442361" cy="365125"/>
          </a:xfrm>
        </p:spPr>
        <p:txBody>
          <a:bodyPr rtlCol="0"/>
          <a:lstStyle/>
          <a:p>
            <a:pPr rtl="0"/>
            <a:r>
              <a:rPr lang="pt-br" dirty="0"/>
              <a:t>© 2020 </a:t>
            </a:r>
            <a:r>
              <a:rPr lang="pt-br" dirty="0" err="1"/>
              <a:t>Amazon</a:t>
            </a:r>
            <a:r>
              <a:rPr lang="pt-br" dirty="0"/>
              <a:t> Web Services, Inc. ou suas afiliadas. Todos os direitos reservados.</a:t>
            </a:r>
          </a:p>
        </p:txBody>
      </p:sp>
      <p:sp>
        <p:nvSpPr>
          <p:cNvPr id="28" name="Slide Number Placeholder 27"/>
          <p:cNvSpPr>
            <a:spLocks noGrp="1"/>
          </p:cNvSpPr>
          <p:nvPr>
            <p:ph type="sldNum" sz="quarter" idx="12"/>
          </p:nvPr>
        </p:nvSpPr>
        <p:spPr/>
        <p:txBody>
          <a:bodyPr rtlCol="0"/>
          <a:lstStyle/>
          <a:p>
            <a:pPr rtl="0"/>
            <a:fld id="{B6A95138-A96E-2F42-A959-2EFD44FE4AB7}" type="slidenum">
              <a:rPr lang="en-US" smtClean="0"/>
              <a:t>7</a:t>
            </a:fld>
            <a:endParaRPr lang="en-US" dirty="0"/>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7097" y="3899988"/>
            <a:ext cx="968606" cy="791195"/>
          </a:xfrm>
          <a:prstGeom prst="rect">
            <a:avLst/>
          </a:prstGeom>
          <a:ln>
            <a:noFill/>
          </a:ln>
        </p:spPr>
      </p:pic>
      <p:sp>
        <p:nvSpPr>
          <p:cNvPr id="22" name="TextBox 21"/>
          <p:cNvSpPr txBox="1"/>
          <p:nvPr/>
        </p:nvSpPr>
        <p:spPr>
          <a:xfrm>
            <a:off x="2931609" y="4725950"/>
            <a:ext cx="1099583" cy="379656"/>
          </a:xfrm>
          <a:prstGeom prst="rect">
            <a:avLst/>
          </a:prstGeom>
          <a:noFill/>
          <a:ln>
            <a:noFill/>
          </a:ln>
        </p:spPr>
        <p:txBody>
          <a:bodyPr wrap="square" rtlCol="0">
            <a:spAutoFit/>
          </a:bodyPr>
          <a:lstStyle/>
          <a:p>
            <a:pPr algn="ctr" rtl="0"/>
            <a:r>
              <a:rPr lang="pt-br" sz="1867">
                <a:latin typeface="Amazon Ember" panose="020B0603020204020204" pitchFamily="34" charset="0"/>
                <a:ea typeface="Amazon Ember" panose="020B0603020204020204" pitchFamily="34" charset="0"/>
                <a:cs typeface="Amazon Ember" panose="020B0603020204020204" pitchFamily="34" charset="0"/>
              </a:rPr>
              <a:t>Políticas</a:t>
            </a:r>
          </a:p>
        </p:txBody>
      </p:sp>
      <p:grpSp>
        <p:nvGrpSpPr>
          <p:cNvPr id="37" name="Group 36"/>
          <p:cNvGrpSpPr/>
          <p:nvPr/>
        </p:nvGrpSpPr>
        <p:grpSpPr>
          <a:xfrm>
            <a:off x="4861461" y="2733278"/>
            <a:ext cx="2301904" cy="1964170"/>
            <a:chOff x="4573304" y="2042043"/>
            <a:chExt cx="2301904" cy="1964170"/>
          </a:xfrm>
        </p:grpSpPr>
        <p:sp>
          <p:nvSpPr>
            <p:cNvPr id="30" name="TextBox 29">
              <a:extLst>
                <a:ext uri="{FF2B5EF4-FFF2-40B4-BE49-F238E27FC236}">
                  <a16:creationId xmlns:a16="http://schemas.microsoft.com/office/drawing/2014/main" id="{50673249-BCA1-474E-95DD-96DD2FBD5F60}"/>
                </a:ext>
              </a:extLst>
            </p:cNvPr>
            <p:cNvSpPr txBox="1"/>
            <p:nvPr/>
          </p:nvSpPr>
          <p:spPr>
            <a:xfrm>
              <a:off x="4573304" y="3544548"/>
              <a:ext cx="2301904" cy="461665"/>
            </a:xfrm>
            <a:prstGeom prst="rect">
              <a:avLst/>
            </a:prstGeom>
            <a:noFill/>
          </p:spPr>
          <p:txBody>
            <a:bodyPr wrap="square" rtlCol="0">
              <a:spAutoFit/>
            </a:bodyPr>
            <a:lstStyle/>
            <a:p>
              <a:pPr algn="ctr" rtl="0"/>
              <a:r>
                <a:rPr lang="pt-br" sz="2400">
                  <a:latin typeface="Amazon Ember" panose="02000000000000000000" pitchFamily="2" charset="0"/>
                  <a:ea typeface="Amazon Ember" panose="02000000000000000000" pitchFamily="2" charset="0"/>
                </a:rPr>
                <a:t>IAM</a:t>
              </a:r>
            </a:p>
          </p:txBody>
        </p:sp>
        <p:pic>
          <p:nvPicPr>
            <p:cNvPr id="31" name="Graphic 34">
              <a:extLst>
                <a:ext uri="{FF2B5EF4-FFF2-40B4-BE49-F238E27FC236}">
                  <a16:creationId xmlns:a16="http://schemas.microsoft.com/office/drawing/2014/main" id="{8FB9A325-064A-1544-9BC4-DC8C8D976D24}"/>
                </a:ext>
              </a:extLst>
            </p:cNvPr>
            <p:cNvPicPr>
              <a:picLocks noChangeAspect="1"/>
            </p:cNvPicPr>
            <p:nvPr/>
          </p:nvPicPr>
          <p:blipFill>
            <a:blip r:embed="rId5"/>
            <a:stretch>
              <a:fillRect/>
            </a:stretch>
          </p:blipFill>
          <p:spPr>
            <a:xfrm>
              <a:off x="5038456" y="2042043"/>
              <a:ext cx="1371600" cy="1371600"/>
            </a:xfrm>
            <a:prstGeom prst="rect">
              <a:avLst/>
            </a:prstGeom>
          </p:spPr>
        </p:pic>
      </p:grpSp>
      <p:sp>
        <p:nvSpPr>
          <p:cNvPr id="17" name="TextBox 16"/>
          <p:cNvSpPr txBox="1"/>
          <p:nvPr/>
        </p:nvSpPr>
        <p:spPr>
          <a:xfrm>
            <a:off x="2997096" y="3388084"/>
            <a:ext cx="1233061" cy="379657"/>
          </a:xfrm>
          <a:prstGeom prst="rect">
            <a:avLst/>
          </a:prstGeom>
          <a:noFill/>
          <a:ln>
            <a:noFill/>
          </a:ln>
        </p:spPr>
        <p:txBody>
          <a:bodyPr wrap="square" rtlCol="0">
            <a:spAutoFit/>
          </a:bodyPr>
          <a:lstStyle/>
          <a:p>
            <a:pPr algn="ctr" rtl="0"/>
            <a:r>
              <a:rPr lang="pt-br" sz="1867" dirty="0">
                <a:latin typeface="Amazon Ember" panose="020B0603020204020204" pitchFamily="34" charset="0"/>
                <a:ea typeface="Amazon Ember" panose="020B0603020204020204" pitchFamily="34" charset="0"/>
                <a:cs typeface="Amazon Ember" panose="020B0603020204020204" pitchFamily="34" charset="0"/>
              </a:rPr>
              <a:t>Funções</a:t>
            </a:r>
          </a:p>
        </p:txBody>
      </p:sp>
      <p:pic>
        <p:nvPicPr>
          <p:cNvPr id="32" name="Graphic 54">
            <a:extLst>
              <a:ext uri="{FF2B5EF4-FFF2-40B4-BE49-F238E27FC236}">
                <a16:creationId xmlns:a16="http://schemas.microsoft.com/office/drawing/2014/main" id="{50E1591F-DA4C-934C-BDCB-2E69767A65B3}"/>
              </a:ext>
            </a:extLst>
          </p:cNvPr>
          <p:cNvPicPr>
            <a:picLocks noChangeAspect="1"/>
          </p:cNvPicPr>
          <p:nvPr/>
        </p:nvPicPr>
        <p:blipFill>
          <a:blip r:embed="rId6"/>
          <a:stretch>
            <a:fillRect/>
          </a:stretch>
        </p:blipFill>
        <p:spPr>
          <a:xfrm>
            <a:off x="3427655" y="2845529"/>
            <a:ext cx="469900" cy="469900"/>
          </a:xfrm>
          <a:prstGeom prst="rect">
            <a:avLst/>
          </a:prstGeom>
        </p:spPr>
      </p:pic>
      <p:sp>
        <p:nvSpPr>
          <p:cNvPr id="20" name="Rounded Rectangle 19"/>
          <p:cNvSpPr/>
          <p:nvPr/>
        </p:nvSpPr>
        <p:spPr>
          <a:xfrm>
            <a:off x="590472" y="4725950"/>
            <a:ext cx="1874575" cy="329701"/>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a:solidFill>
                  <a:schemeClr val="tx1"/>
                </a:solidFill>
                <a:latin typeface="Amazon Ember" panose="020B0603020204020204" pitchFamily="34" charset="0"/>
                <a:ea typeface="Amazon Ember" panose="020B0603020204020204" pitchFamily="34" charset="0"/>
                <a:cs typeface="Amazon Ember" panose="020B0603020204020204" pitchFamily="34" charset="0"/>
              </a:rPr>
              <a:t>Permissões</a:t>
            </a:r>
          </a:p>
        </p:txBody>
      </p:sp>
      <p:pic>
        <p:nvPicPr>
          <p:cNvPr id="33" name="Graphic 52">
            <a:extLst>
              <a:ext uri="{FF2B5EF4-FFF2-40B4-BE49-F238E27FC236}">
                <a16:creationId xmlns:a16="http://schemas.microsoft.com/office/drawing/2014/main" id="{90D5A9DB-EC7C-6342-9486-0A731DEC214E}"/>
              </a:ext>
            </a:extLst>
          </p:cNvPr>
          <p:cNvPicPr>
            <a:picLocks noChangeAspect="1"/>
          </p:cNvPicPr>
          <p:nvPr/>
        </p:nvPicPr>
        <p:blipFill>
          <a:blip r:embed="rId7"/>
          <a:stretch>
            <a:fillRect/>
          </a:stretch>
        </p:blipFill>
        <p:spPr>
          <a:xfrm>
            <a:off x="1292809" y="4060635"/>
            <a:ext cx="469900" cy="469900"/>
          </a:xfrm>
          <a:prstGeom prst="rect">
            <a:avLst/>
          </a:prstGeom>
        </p:spPr>
      </p:pic>
      <p:sp>
        <p:nvSpPr>
          <p:cNvPr id="7" name="TextBox 6"/>
          <p:cNvSpPr txBox="1"/>
          <p:nvPr/>
        </p:nvSpPr>
        <p:spPr>
          <a:xfrm>
            <a:off x="506297" y="3388084"/>
            <a:ext cx="1233061" cy="379656"/>
          </a:xfrm>
          <a:prstGeom prst="rect">
            <a:avLst/>
          </a:prstGeom>
          <a:noFill/>
          <a:ln>
            <a:noFill/>
          </a:ln>
        </p:spPr>
        <p:txBody>
          <a:bodyPr wrap="square" rtlCol="0">
            <a:spAutoFit/>
          </a:bodyPr>
          <a:lstStyle/>
          <a:p>
            <a:pPr algn="ctr" rtl="0"/>
            <a:r>
              <a:rPr lang="pt-br" sz="1867" dirty="0">
                <a:latin typeface="Amazon Ember" panose="020B0603020204020204" pitchFamily="34" charset="0"/>
                <a:ea typeface="Amazon Ember" panose="020B0603020204020204" pitchFamily="34" charset="0"/>
                <a:cs typeface="Amazon Ember" panose="020B0603020204020204" pitchFamily="34" charset="0"/>
              </a:rPr>
              <a:t>Usuários</a:t>
            </a:r>
          </a:p>
        </p:txBody>
      </p:sp>
      <p:pic>
        <p:nvPicPr>
          <p:cNvPr id="35" name="Graphic 39">
            <a:extLst>
              <a:ext uri="{FF2B5EF4-FFF2-40B4-BE49-F238E27FC236}">
                <a16:creationId xmlns:a16="http://schemas.microsoft.com/office/drawing/2014/main" id="{6FA71975-EA2D-784E-8A28-738A17320E91}"/>
              </a:ext>
            </a:extLst>
          </p:cNvPr>
          <p:cNvPicPr>
            <a:picLocks noChangeAspect="1"/>
          </p:cNvPicPr>
          <p:nvPr/>
        </p:nvPicPr>
        <p:blipFill>
          <a:blip r:embed="rId8"/>
          <a:stretch>
            <a:fillRect/>
          </a:stretch>
        </p:blipFill>
        <p:spPr>
          <a:xfrm>
            <a:off x="802577" y="2845529"/>
            <a:ext cx="469900" cy="469900"/>
          </a:xfrm>
          <a:prstGeom prst="rect">
            <a:avLst/>
          </a:prstGeom>
        </p:spPr>
      </p:pic>
      <p:pic>
        <p:nvPicPr>
          <p:cNvPr id="34" name="Graphic 32">
            <a:extLst>
              <a:ext uri="{FF2B5EF4-FFF2-40B4-BE49-F238E27FC236}">
                <a16:creationId xmlns:a16="http://schemas.microsoft.com/office/drawing/2014/main" id="{50D454A7-825D-8A40-A013-745A422C40BE}"/>
              </a:ext>
            </a:extLst>
          </p:cNvPr>
          <p:cNvPicPr>
            <a:picLocks noChangeAspect="1"/>
          </p:cNvPicPr>
          <p:nvPr/>
        </p:nvPicPr>
        <p:blipFill>
          <a:blip r:embed="rId9"/>
          <a:stretch>
            <a:fillRect/>
          </a:stretch>
        </p:blipFill>
        <p:spPr>
          <a:xfrm flipH="1">
            <a:off x="1994741" y="2752687"/>
            <a:ext cx="674679" cy="655585"/>
          </a:xfrm>
          <a:prstGeom prst="rect">
            <a:avLst/>
          </a:prstGeom>
        </p:spPr>
      </p:pic>
      <p:sp>
        <p:nvSpPr>
          <p:cNvPr id="36" name="TextBox 35"/>
          <p:cNvSpPr txBox="1"/>
          <p:nvPr/>
        </p:nvSpPr>
        <p:spPr>
          <a:xfrm>
            <a:off x="1804673" y="3388084"/>
            <a:ext cx="1000921" cy="379656"/>
          </a:xfrm>
          <a:prstGeom prst="rect">
            <a:avLst/>
          </a:prstGeom>
          <a:noFill/>
          <a:ln>
            <a:noFill/>
          </a:ln>
        </p:spPr>
        <p:txBody>
          <a:bodyPr wrap="square" rtlCol="0">
            <a:spAutoFit/>
          </a:bodyPr>
          <a:lstStyle/>
          <a:p>
            <a:pPr algn="ctr" rtl="0"/>
            <a:r>
              <a:rPr lang="pt-br" sz="1867">
                <a:latin typeface="Amazon Ember" panose="020B0603020204020204" pitchFamily="34" charset="0"/>
                <a:ea typeface="Amazon Ember" panose="020B0603020204020204" pitchFamily="34" charset="0"/>
                <a:cs typeface="Amazon Ember" panose="020B0603020204020204" pitchFamily="34" charset="0"/>
              </a:rPr>
              <a:t>Grupos</a:t>
            </a:r>
          </a:p>
        </p:txBody>
      </p:sp>
      <p:grpSp>
        <p:nvGrpSpPr>
          <p:cNvPr id="66" name="Group 65"/>
          <p:cNvGrpSpPr/>
          <p:nvPr/>
        </p:nvGrpSpPr>
        <p:grpSpPr>
          <a:xfrm>
            <a:off x="506297" y="1834188"/>
            <a:ext cx="11179406" cy="3762351"/>
            <a:chOff x="589884" y="2273052"/>
            <a:chExt cx="11179406" cy="3762351"/>
          </a:xfrm>
        </p:grpSpPr>
        <p:sp>
          <p:nvSpPr>
            <p:cNvPr id="38" name="Rectangle 37">
              <a:extLst>
                <a:ext uri="{FF2B5EF4-FFF2-40B4-BE49-F238E27FC236}">
                  <a16:creationId xmlns:a16="http://schemas.microsoft.com/office/drawing/2014/main" id="{7B1A2878-C5FE-3641-84A1-AF1A9456DE01}"/>
                </a:ext>
              </a:extLst>
            </p:cNvPr>
            <p:cNvSpPr/>
            <p:nvPr/>
          </p:nvSpPr>
          <p:spPr>
            <a:xfrm>
              <a:off x="589884" y="2273052"/>
              <a:ext cx="3770709" cy="3752363"/>
            </a:xfrm>
            <a:prstGeom prst="rect">
              <a:avLst/>
            </a:prstGeom>
            <a:noFill/>
            <a:ln w="12700">
              <a:solidFill>
                <a:srgbClr val="5A6B8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rtl="0"/>
              <a:r>
                <a:rPr lang="pt-br" sz="2400">
                  <a:solidFill>
                    <a:schemeClr val="tx1"/>
                  </a:solidFill>
                  <a:ea typeface="Amazon Ember" panose="02000000000000000000" pitchFamily="2" charset="0"/>
                </a:rPr>
                <a:t>Criação: </a:t>
              </a:r>
            </a:p>
          </p:txBody>
        </p:sp>
        <p:sp>
          <p:nvSpPr>
            <p:cNvPr id="40" name="Rectangle 39">
              <a:extLst>
                <a:ext uri="{FF2B5EF4-FFF2-40B4-BE49-F238E27FC236}">
                  <a16:creationId xmlns:a16="http://schemas.microsoft.com/office/drawing/2014/main" id="{7B1A2878-C5FE-3641-84A1-AF1A9456DE01}"/>
                </a:ext>
              </a:extLst>
            </p:cNvPr>
            <p:cNvSpPr/>
            <p:nvPr/>
          </p:nvSpPr>
          <p:spPr>
            <a:xfrm>
              <a:off x="7553425" y="2273052"/>
              <a:ext cx="4215865" cy="1828800"/>
            </a:xfrm>
            <a:prstGeom prst="rect">
              <a:avLst/>
            </a:prstGeom>
            <a:noFill/>
            <a:ln w="12700">
              <a:solidFill>
                <a:srgbClr val="5A6B8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rtl="0"/>
              <a:r>
                <a:rPr lang="pt-br" sz="2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Define permissões para controlar quais recursos </a:t>
              </a:r>
              <a:br>
                <a:rPr lang="pt-br" sz="2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br>
              <a:r>
                <a:rPr lang="pt-br" sz="2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da AWS os usuários </a:t>
              </a:r>
              <a:br>
                <a:rPr lang="pt-br" sz="2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br>
              <a:r>
                <a:rPr lang="pt-br" sz="2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podem acessar</a:t>
              </a:r>
            </a:p>
          </p:txBody>
        </p:sp>
        <p:sp>
          <p:nvSpPr>
            <p:cNvPr id="41" name="Rectangle 40">
              <a:extLst>
                <a:ext uri="{FF2B5EF4-FFF2-40B4-BE49-F238E27FC236}">
                  <a16:creationId xmlns:a16="http://schemas.microsoft.com/office/drawing/2014/main" id="{7B1A2878-C5FE-3641-84A1-AF1A9456DE01}"/>
                </a:ext>
              </a:extLst>
            </p:cNvPr>
            <p:cNvSpPr/>
            <p:nvPr/>
          </p:nvSpPr>
          <p:spPr>
            <a:xfrm>
              <a:off x="7553424" y="4206603"/>
              <a:ext cx="4215865" cy="1828800"/>
            </a:xfrm>
            <a:prstGeom prst="rect">
              <a:avLst/>
            </a:prstGeom>
            <a:noFill/>
            <a:ln w="12700">
              <a:solidFill>
                <a:srgbClr val="5A6B8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rtl="0"/>
              <a:r>
                <a:rPr lang="pt-br" sz="24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Ajuda a atender aos padrões de controle de identidade e acesso (autenticação e autorização)</a:t>
              </a:r>
            </a:p>
          </p:txBody>
        </p:sp>
      </p:grpSp>
      <p:cxnSp>
        <p:nvCxnSpPr>
          <p:cNvPr id="50" name="Elbow Connector 49"/>
          <p:cNvCxnSpPr>
            <a:stCxn id="40" idx="1"/>
            <a:endCxn id="31" idx="3"/>
          </p:cNvCxnSpPr>
          <p:nvPr/>
        </p:nvCxnSpPr>
        <p:spPr>
          <a:xfrm rot="10800000" flipV="1">
            <a:off x="6698214" y="2748588"/>
            <a:ext cx="771625" cy="670490"/>
          </a:xfrm>
          <a:prstGeom prst="bentConnector3">
            <a:avLst/>
          </a:prstGeom>
          <a:ln>
            <a:tailEnd type="arrow" w="med" len="sm"/>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F7259CF5-9E24-C445-A1DF-4ACB37E70876}"/>
              </a:ext>
            </a:extLst>
          </p:cNvPr>
          <p:cNvCxnSpPr>
            <a:cxnSpLocks/>
            <a:stCxn id="31" idx="3"/>
            <a:endCxn id="41" idx="1"/>
          </p:cNvCxnSpPr>
          <p:nvPr/>
        </p:nvCxnSpPr>
        <p:spPr>
          <a:xfrm>
            <a:off x="6698213" y="3419078"/>
            <a:ext cx="771624" cy="1263061"/>
          </a:xfrm>
          <a:prstGeom prst="bentConnector3">
            <a:avLst>
              <a:gd name="adj1" fmla="val 50000"/>
            </a:avLst>
          </a:prstGeom>
          <a:ln w="12700">
            <a:solidFill>
              <a:srgbClr val="545B6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4280446" y="3419078"/>
            <a:ext cx="980852" cy="0"/>
          </a:xfrm>
          <a:prstGeom prst="straightConnector1">
            <a:avLst/>
          </a:prstGeom>
          <a:ln>
            <a:tailEnd type="arrow" w="med" len="sm"/>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758842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sz="3500" dirty="0"/>
              <a:t>Visão geral do IAM</a:t>
            </a:r>
          </a:p>
        </p:txBody>
      </p:sp>
      <p:sp>
        <p:nvSpPr>
          <p:cNvPr id="3" name="Rectangle 2"/>
          <p:cNvSpPr/>
          <p:nvPr/>
        </p:nvSpPr>
        <p:spPr>
          <a:xfrm>
            <a:off x="4805689" y="1672556"/>
            <a:ext cx="2017597" cy="210077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5" name="TextBox 14"/>
          <p:cNvSpPr txBox="1"/>
          <p:nvPr/>
        </p:nvSpPr>
        <p:spPr>
          <a:xfrm>
            <a:off x="4805689" y="5749836"/>
            <a:ext cx="2006591" cy="369332"/>
          </a:xfrm>
          <a:prstGeom prst="rect">
            <a:avLst/>
          </a:prstGeom>
          <a:noFill/>
        </p:spPr>
        <p:txBody>
          <a:bodyPr wrap="square" rtlCol="0">
            <a:spAutoFit/>
          </a:bodyPr>
          <a:lstStyle/>
          <a:p>
            <a:pPr algn="ctr" rtl="0"/>
            <a:r>
              <a:rPr lang="pt-br" dirty="0">
                <a:latin typeface="Amazon Ember" panose="02000000000000000000" pitchFamily="2" charset="0"/>
                <a:ea typeface="Amazon Ember" panose="02000000000000000000" pitchFamily="2" charset="0"/>
                <a:cs typeface="Amazon Ember Light" charset="0"/>
              </a:rPr>
              <a:t>Política do IAM</a:t>
            </a:r>
          </a:p>
        </p:txBody>
      </p:sp>
      <p:sp>
        <p:nvSpPr>
          <p:cNvPr id="16" name="Rectangle 15"/>
          <p:cNvSpPr/>
          <p:nvPr/>
        </p:nvSpPr>
        <p:spPr>
          <a:xfrm>
            <a:off x="4794686" y="4318342"/>
            <a:ext cx="2017597" cy="210077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9" name="Rectangle 8"/>
          <p:cNvSpPr/>
          <p:nvPr/>
        </p:nvSpPr>
        <p:spPr>
          <a:xfrm>
            <a:off x="1486976" y="1672556"/>
            <a:ext cx="2017597" cy="210077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0" name="Rectangle 9"/>
          <p:cNvSpPr/>
          <p:nvPr/>
        </p:nvSpPr>
        <p:spPr>
          <a:xfrm>
            <a:off x="8124401" y="1692230"/>
            <a:ext cx="2017597" cy="210077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cxnSp>
        <p:nvCxnSpPr>
          <p:cNvPr id="23" name="Straight Arrow Connector 22"/>
          <p:cNvCxnSpPr/>
          <p:nvPr/>
        </p:nvCxnSpPr>
        <p:spPr>
          <a:xfrm>
            <a:off x="3504573" y="2693667"/>
            <a:ext cx="1219412" cy="0"/>
          </a:xfrm>
          <a:prstGeom prst="straightConnector1">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495390" y="1998446"/>
            <a:ext cx="1236990" cy="646331"/>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cs typeface="Amazon Ember Light" charset="0"/>
              </a:rPr>
              <a:t>Melhor</a:t>
            </a:r>
          </a:p>
          <a:p>
            <a:pPr algn="ctr" rtl="0"/>
            <a:r>
              <a:rPr lang="pt-br">
                <a:latin typeface="Amazon Ember" panose="02000000000000000000" pitchFamily="2" charset="0"/>
                <a:ea typeface="Amazon Ember" panose="02000000000000000000" pitchFamily="2" charset="0"/>
                <a:cs typeface="Amazon Ember Light" charset="0"/>
              </a:rPr>
              <a:t>Prática</a:t>
            </a:r>
          </a:p>
        </p:txBody>
      </p:sp>
      <p:sp>
        <p:nvSpPr>
          <p:cNvPr id="37" name="TextBox 36"/>
          <p:cNvSpPr txBox="1"/>
          <p:nvPr/>
        </p:nvSpPr>
        <p:spPr>
          <a:xfrm>
            <a:off x="1486977" y="1266897"/>
            <a:ext cx="2008414" cy="369332"/>
          </a:xfrm>
          <a:prstGeom prst="rect">
            <a:avLst/>
          </a:prstGeom>
          <a:noFill/>
        </p:spPr>
        <p:txBody>
          <a:bodyPr wrap="square" rtlCol="0">
            <a:spAutoFit/>
          </a:bodyPr>
          <a:lstStyle/>
          <a:p>
            <a:pPr algn="ctr" rtl="0"/>
            <a:r>
              <a:rPr lang="pt-br" dirty="0">
                <a:latin typeface="Amazon Ember" panose="02000000000000000000" pitchFamily="2" charset="0"/>
                <a:ea typeface="Amazon Ember" panose="02000000000000000000" pitchFamily="2" charset="0"/>
                <a:cs typeface="Amazon Ember Light" charset="0"/>
              </a:rPr>
              <a:t>Permanente</a:t>
            </a:r>
          </a:p>
        </p:txBody>
      </p:sp>
      <p:sp>
        <p:nvSpPr>
          <p:cNvPr id="38" name="TextBox 37"/>
          <p:cNvSpPr txBox="1"/>
          <p:nvPr/>
        </p:nvSpPr>
        <p:spPr>
          <a:xfrm>
            <a:off x="8390725" y="1301588"/>
            <a:ext cx="1402235" cy="369332"/>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cs typeface="Amazon Ember Light" charset="0"/>
              </a:rPr>
              <a:t>Temporário</a:t>
            </a:r>
          </a:p>
        </p:txBody>
      </p:sp>
      <p:sp>
        <p:nvSpPr>
          <p:cNvPr id="39" name="TextBox 38"/>
          <p:cNvSpPr txBox="1"/>
          <p:nvPr/>
        </p:nvSpPr>
        <p:spPr>
          <a:xfrm>
            <a:off x="10141998" y="2473336"/>
            <a:ext cx="1937729" cy="369332"/>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cs typeface="Amazon Ember Light" charset="0"/>
              </a:rPr>
              <a:t>Autenticação</a:t>
            </a:r>
          </a:p>
        </p:txBody>
      </p:sp>
      <p:sp>
        <p:nvSpPr>
          <p:cNvPr id="40" name="TextBox 39"/>
          <p:cNvSpPr txBox="1"/>
          <p:nvPr/>
        </p:nvSpPr>
        <p:spPr>
          <a:xfrm>
            <a:off x="6973803" y="5574161"/>
            <a:ext cx="1695069" cy="369332"/>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cs typeface="Amazon Ember Light" charset="0"/>
              </a:rPr>
              <a:t>Autorização</a:t>
            </a:r>
          </a:p>
        </p:txBody>
      </p:sp>
      <p:sp>
        <p:nvSpPr>
          <p:cNvPr id="13" name="Footer Placeholder 12"/>
          <p:cNvSpPr>
            <a:spLocks noGrp="1"/>
          </p:cNvSpPr>
          <p:nvPr>
            <p:ph type="ftr" sz="quarter" idx="3"/>
          </p:nvPr>
        </p:nvSpPr>
        <p:spPr>
          <a:xfrm>
            <a:off x="419100" y="6356350"/>
            <a:ext cx="4840436" cy="365125"/>
          </a:xfrm>
        </p:spPr>
        <p:txBody>
          <a:bodyPr rtlCol="0"/>
          <a:lstStyle/>
          <a:p>
            <a:pPr rtl="0"/>
            <a:r>
              <a:rPr lang="pt-br" dirty="0"/>
              <a:t>© 2020 </a:t>
            </a:r>
            <a:r>
              <a:rPr lang="pt-br" dirty="0" err="1"/>
              <a:t>Amazon</a:t>
            </a:r>
            <a:r>
              <a:rPr lang="pt-br" dirty="0"/>
              <a:t> Web Services, Inc. ou suas afiliadas. Todos os direitos reservados.</a:t>
            </a:r>
          </a:p>
        </p:txBody>
      </p:sp>
      <p:sp>
        <p:nvSpPr>
          <p:cNvPr id="24" name="Slide Number Placeholder 23"/>
          <p:cNvSpPr>
            <a:spLocks noGrp="1"/>
          </p:cNvSpPr>
          <p:nvPr>
            <p:ph type="sldNum" sz="quarter" idx="12"/>
          </p:nvPr>
        </p:nvSpPr>
        <p:spPr/>
        <p:txBody>
          <a:bodyPr rtlCol="0"/>
          <a:lstStyle/>
          <a:p>
            <a:pPr rtl="0"/>
            <a:fld id="{B6A95138-A96E-2F42-A959-2EFD44FE4AB7}" type="slidenum">
              <a:rPr lang="en-US" smtClean="0"/>
              <a:t>8</a:t>
            </a:fld>
            <a:endParaRPr lang="en-US" dirty="0"/>
          </a:p>
        </p:txBody>
      </p:sp>
      <p:grpSp>
        <p:nvGrpSpPr>
          <p:cNvPr id="42" name="Group 41"/>
          <p:cNvGrpSpPr/>
          <p:nvPr/>
        </p:nvGrpSpPr>
        <p:grpSpPr>
          <a:xfrm>
            <a:off x="8529851" y="2238386"/>
            <a:ext cx="1263109" cy="906274"/>
            <a:chOff x="3020307" y="2890911"/>
            <a:chExt cx="1263109" cy="906274"/>
          </a:xfrm>
        </p:grpSpPr>
        <p:sp>
          <p:nvSpPr>
            <p:cNvPr id="43" name="TextBox 42"/>
            <p:cNvSpPr txBox="1"/>
            <p:nvPr/>
          </p:nvSpPr>
          <p:spPr>
            <a:xfrm>
              <a:off x="3020307" y="3417528"/>
              <a:ext cx="1263109" cy="379657"/>
            </a:xfrm>
            <a:prstGeom prst="rect">
              <a:avLst/>
            </a:prstGeom>
            <a:noFill/>
            <a:ln>
              <a:noFill/>
            </a:ln>
          </p:spPr>
          <p:txBody>
            <a:bodyPr wrap="square" rtlCol="0">
              <a:spAutoFit/>
            </a:bodyPr>
            <a:lstStyle/>
            <a:p>
              <a:pPr algn="ctr" rtl="0"/>
              <a:r>
                <a:rPr lang="pt-br" sz="1867" dirty="0">
                  <a:latin typeface="Amazon Ember" panose="020B0603020204020204" pitchFamily="34" charset="0"/>
                  <a:ea typeface="Amazon Ember" panose="020B0603020204020204" pitchFamily="34" charset="0"/>
                  <a:cs typeface="Amazon Ember" panose="020B0603020204020204" pitchFamily="34" charset="0"/>
                </a:rPr>
                <a:t>Funções</a:t>
              </a:r>
            </a:p>
          </p:txBody>
        </p:sp>
        <p:pic>
          <p:nvPicPr>
            <p:cNvPr id="46" name="Graphic 54">
              <a:extLst>
                <a:ext uri="{FF2B5EF4-FFF2-40B4-BE49-F238E27FC236}">
                  <a16:creationId xmlns:a16="http://schemas.microsoft.com/office/drawing/2014/main" id="{50E1591F-DA4C-934C-BDCB-2E69767A65B3}"/>
                </a:ext>
              </a:extLst>
            </p:cNvPr>
            <p:cNvPicPr>
              <a:picLocks noChangeAspect="1"/>
            </p:cNvPicPr>
            <p:nvPr/>
          </p:nvPicPr>
          <p:blipFill>
            <a:blip r:embed="rId4"/>
            <a:stretch>
              <a:fillRect/>
            </a:stretch>
          </p:blipFill>
          <p:spPr>
            <a:xfrm>
              <a:off x="3395526" y="2890911"/>
              <a:ext cx="469900" cy="469900"/>
            </a:xfrm>
            <a:prstGeom prst="rect">
              <a:avLst/>
            </a:prstGeom>
          </p:spPr>
        </p:pic>
      </p:grpSp>
      <p:grpSp>
        <p:nvGrpSpPr>
          <p:cNvPr id="47" name="Group 46"/>
          <p:cNvGrpSpPr/>
          <p:nvPr/>
        </p:nvGrpSpPr>
        <p:grpSpPr>
          <a:xfrm>
            <a:off x="1856096" y="2319719"/>
            <a:ext cx="1255594" cy="922211"/>
            <a:chOff x="320691" y="2867161"/>
            <a:chExt cx="1255594" cy="922211"/>
          </a:xfrm>
        </p:grpSpPr>
        <p:sp>
          <p:nvSpPr>
            <p:cNvPr id="48" name="TextBox 47"/>
            <p:cNvSpPr txBox="1"/>
            <p:nvPr/>
          </p:nvSpPr>
          <p:spPr>
            <a:xfrm>
              <a:off x="320691" y="3409716"/>
              <a:ext cx="1255594" cy="379656"/>
            </a:xfrm>
            <a:prstGeom prst="rect">
              <a:avLst/>
            </a:prstGeom>
            <a:noFill/>
            <a:ln>
              <a:noFill/>
            </a:ln>
          </p:spPr>
          <p:txBody>
            <a:bodyPr wrap="square" rtlCol="0">
              <a:spAutoFit/>
            </a:bodyPr>
            <a:lstStyle/>
            <a:p>
              <a:pPr algn="ctr" rtl="0"/>
              <a:r>
                <a:rPr lang="pt-br" sz="1867" dirty="0">
                  <a:latin typeface="Amazon Ember" panose="020B0603020204020204" pitchFamily="34" charset="0"/>
                  <a:ea typeface="Amazon Ember" panose="020B0603020204020204" pitchFamily="34" charset="0"/>
                  <a:cs typeface="Amazon Ember" panose="020B0603020204020204" pitchFamily="34" charset="0"/>
                </a:rPr>
                <a:t>Usuários</a:t>
              </a:r>
            </a:p>
          </p:txBody>
        </p:sp>
        <p:pic>
          <p:nvPicPr>
            <p:cNvPr id="49" name="Graphic 39">
              <a:extLst>
                <a:ext uri="{FF2B5EF4-FFF2-40B4-BE49-F238E27FC236}">
                  <a16:creationId xmlns:a16="http://schemas.microsoft.com/office/drawing/2014/main" id="{6FA71975-EA2D-784E-8A28-738A17320E91}"/>
                </a:ext>
              </a:extLst>
            </p:cNvPr>
            <p:cNvPicPr>
              <a:picLocks noChangeAspect="1"/>
            </p:cNvPicPr>
            <p:nvPr/>
          </p:nvPicPr>
          <p:blipFill>
            <a:blip r:embed="rId5"/>
            <a:stretch>
              <a:fillRect/>
            </a:stretch>
          </p:blipFill>
          <p:spPr>
            <a:xfrm>
              <a:off x="770448" y="2867161"/>
              <a:ext cx="469900" cy="469900"/>
            </a:xfrm>
            <a:prstGeom prst="rect">
              <a:avLst/>
            </a:prstGeom>
          </p:spPr>
        </p:pic>
      </p:grpSp>
      <p:grpSp>
        <p:nvGrpSpPr>
          <p:cNvPr id="50" name="Group 49"/>
          <p:cNvGrpSpPr/>
          <p:nvPr/>
        </p:nvGrpSpPr>
        <p:grpSpPr>
          <a:xfrm>
            <a:off x="5259536" y="2251958"/>
            <a:ext cx="1000921" cy="1021390"/>
            <a:chOff x="1772544" y="2774319"/>
            <a:chExt cx="1000921" cy="1021390"/>
          </a:xfrm>
        </p:grpSpPr>
        <p:pic>
          <p:nvPicPr>
            <p:cNvPr id="51" name="Graphic 32">
              <a:extLst>
                <a:ext uri="{FF2B5EF4-FFF2-40B4-BE49-F238E27FC236}">
                  <a16:creationId xmlns:a16="http://schemas.microsoft.com/office/drawing/2014/main" id="{50D454A7-825D-8A40-A013-745A422C40BE}"/>
                </a:ext>
              </a:extLst>
            </p:cNvPr>
            <p:cNvPicPr>
              <a:picLocks noChangeAspect="1"/>
            </p:cNvPicPr>
            <p:nvPr/>
          </p:nvPicPr>
          <p:blipFill>
            <a:blip r:embed="rId6"/>
            <a:stretch>
              <a:fillRect/>
            </a:stretch>
          </p:blipFill>
          <p:spPr>
            <a:xfrm flipH="1">
              <a:off x="1962612" y="2774319"/>
              <a:ext cx="674679" cy="655585"/>
            </a:xfrm>
            <a:prstGeom prst="rect">
              <a:avLst/>
            </a:prstGeom>
          </p:spPr>
        </p:pic>
        <p:sp>
          <p:nvSpPr>
            <p:cNvPr id="52" name="TextBox 51"/>
            <p:cNvSpPr txBox="1"/>
            <p:nvPr/>
          </p:nvSpPr>
          <p:spPr>
            <a:xfrm>
              <a:off x="1772544" y="3416053"/>
              <a:ext cx="1000921" cy="379656"/>
            </a:xfrm>
            <a:prstGeom prst="rect">
              <a:avLst/>
            </a:prstGeom>
            <a:noFill/>
            <a:ln>
              <a:noFill/>
            </a:ln>
          </p:spPr>
          <p:txBody>
            <a:bodyPr wrap="square" rtlCol="0">
              <a:spAutoFit/>
            </a:bodyPr>
            <a:lstStyle/>
            <a:p>
              <a:pPr algn="ctr" rtl="0"/>
              <a:r>
                <a:rPr lang="pt-br" sz="1867">
                  <a:latin typeface="Amazon Ember" panose="020B0603020204020204" pitchFamily="34" charset="0"/>
                  <a:ea typeface="Amazon Ember" panose="020B0603020204020204" pitchFamily="34" charset="0"/>
                  <a:cs typeface="Amazon Ember" panose="020B0603020204020204" pitchFamily="34" charset="0"/>
                </a:rPr>
                <a:t>Grupos</a:t>
              </a:r>
            </a:p>
          </p:txBody>
        </p:sp>
      </p:grpSp>
      <p:pic>
        <p:nvPicPr>
          <p:cNvPr id="53" name="Graphic 52">
            <a:extLst>
              <a:ext uri="{FF2B5EF4-FFF2-40B4-BE49-F238E27FC236}">
                <a16:creationId xmlns:a16="http://schemas.microsoft.com/office/drawing/2014/main" id="{90D5A9DB-EC7C-6342-9486-0A731DEC214E}"/>
              </a:ext>
            </a:extLst>
          </p:cNvPr>
          <p:cNvPicPr>
            <a:picLocks noChangeAspect="1"/>
          </p:cNvPicPr>
          <p:nvPr/>
        </p:nvPicPr>
        <p:blipFill>
          <a:blip r:embed="rId7"/>
          <a:stretch>
            <a:fillRect/>
          </a:stretch>
        </p:blipFill>
        <p:spPr>
          <a:xfrm>
            <a:off x="5419220" y="4805633"/>
            <a:ext cx="768528" cy="768528"/>
          </a:xfrm>
          <a:prstGeom prst="rect">
            <a:avLst/>
          </a:prstGeom>
        </p:spPr>
      </p:pic>
      <p:sp>
        <p:nvSpPr>
          <p:cNvPr id="54" name="Freeform 53">
            <a:extLst>
              <a:ext uri="{FF2B5EF4-FFF2-40B4-BE49-F238E27FC236}">
                <a16:creationId xmlns:a16="http://schemas.microsoft.com/office/drawing/2014/main" id="{6A36F504-6F0E-944F-ADF2-81AD3041E834}"/>
              </a:ext>
            </a:extLst>
          </p:cNvPr>
          <p:cNvSpPr/>
          <p:nvPr/>
        </p:nvSpPr>
        <p:spPr>
          <a:xfrm rot="16200000" flipH="1" flipV="1">
            <a:off x="7275267" y="3415998"/>
            <a:ext cx="1424997" cy="2350969"/>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a:solidFill>
              <a:schemeClr val="accent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55" name="Freeform 54">
            <a:extLst>
              <a:ext uri="{FF2B5EF4-FFF2-40B4-BE49-F238E27FC236}">
                <a16:creationId xmlns:a16="http://schemas.microsoft.com/office/drawing/2014/main" id="{6A36F504-6F0E-944F-ADF2-81AD3041E834}"/>
              </a:ext>
            </a:extLst>
          </p:cNvPr>
          <p:cNvSpPr/>
          <p:nvPr/>
        </p:nvSpPr>
        <p:spPr>
          <a:xfrm rot="16200000" flipH="1">
            <a:off x="2928874" y="3427166"/>
            <a:ext cx="1443715" cy="2309915"/>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a:solidFill>
              <a:schemeClr val="accent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Tree>
    <p:custDataLst>
      <p:tags r:id="rId1"/>
    </p:custDataLst>
    <p:extLst>
      <p:ext uri="{BB962C8B-B14F-4D97-AF65-F5344CB8AC3E}">
        <p14:creationId xmlns:p14="http://schemas.microsoft.com/office/powerpoint/2010/main" val="1086192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Box 133"/>
          <p:cNvSpPr txBox="1"/>
          <p:nvPr/>
        </p:nvSpPr>
        <p:spPr>
          <a:xfrm>
            <a:off x="2438064" y="5381501"/>
            <a:ext cx="3389091" cy="1015663"/>
          </a:xfrm>
          <a:prstGeom prst="rect">
            <a:avLst/>
          </a:prstGeom>
          <a:solidFill>
            <a:schemeClr val="tx2"/>
          </a:solidFill>
          <a:ln>
            <a:solidFill>
              <a:schemeClr val="accent1"/>
            </a:solidFill>
          </a:ln>
        </p:spPr>
        <p:txBody>
          <a:bodyPr wrap="square" rtlCol="0">
            <a:spAutoFit/>
          </a:bodyPr>
          <a:lstStyle/>
          <a:p>
            <a:pPr rtl="0"/>
            <a:r>
              <a:rPr lang="pt-br" sz="1500">
                <a:latin typeface="Amazon Ember Light" charset="0"/>
                <a:ea typeface="Amazon Ember Light" charset="0"/>
                <a:cs typeface="Amazon Ember Light" charset="0"/>
              </a:rPr>
              <a:t>Uma política do IAM contém permissões que especificam quais ações uma entidade pode executar e em quais recursos.</a:t>
            </a:r>
          </a:p>
        </p:txBody>
      </p:sp>
      <p:sp>
        <p:nvSpPr>
          <p:cNvPr id="224" name="TextBox 223"/>
          <p:cNvSpPr txBox="1"/>
          <p:nvPr/>
        </p:nvSpPr>
        <p:spPr>
          <a:xfrm>
            <a:off x="2430827" y="4265648"/>
            <a:ext cx="3389091" cy="1015663"/>
          </a:xfrm>
          <a:prstGeom prst="rect">
            <a:avLst/>
          </a:prstGeom>
          <a:solidFill>
            <a:schemeClr val="tx2"/>
          </a:solidFill>
          <a:ln>
            <a:solidFill>
              <a:schemeClr val="accent1"/>
            </a:solidFill>
          </a:ln>
        </p:spPr>
        <p:txBody>
          <a:bodyPr wrap="square" rtlCol="0">
            <a:spAutoFit/>
          </a:bodyPr>
          <a:lstStyle/>
          <a:p>
            <a:pPr rtl="0"/>
            <a:r>
              <a:rPr lang="pt-br" sz="1500">
                <a:latin typeface="Amazon Ember Light" charset="0"/>
                <a:ea typeface="Amazon Ember Light" charset="0"/>
                <a:cs typeface="Amazon Ember Light" charset="0"/>
              </a:rPr>
              <a:t>Uma função do IAM oferece um jeito simples de delegar grupos de permissões a usuários específicos ou serviços da AWS.</a:t>
            </a:r>
          </a:p>
        </p:txBody>
      </p:sp>
      <p:sp>
        <p:nvSpPr>
          <p:cNvPr id="225" name="TextBox 224"/>
          <p:cNvSpPr txBox="1"/>
          <p:nvPr/>
        </p:nvSpPr>
        <p:spPr>
          <a:xfrm>
            <a:off x="2427174" y="1863048"/>
            <a:ext cx="3389091" cy="784830"/>
          </a:xfrm>
          <a:prstGeom prst="rect">
            <a:avLst/>
          </a:prstGeom>
          <a:solidFill>
            <a:schemeClr val="tx2"/>
          </a:solidFill>
          <a:ln>
            <a:solidFill>
              <a:schemeClr val="accent1"/>
            </a:solidFill>
          </a:ln>
        </p:spPr>
        <p:txBody>
          <a:bodyPr wrap="square" rtlCol="0">
            <a:spAutoFit/>
          </a:bodyPr>
          <a:lstStyle/>
          <a:p>
            <a:pPr rtl="0"/>
            <a:r>
              <a:rPr lang="pt-br" sz="1500" dirty="0">
                <a:latin typeface="Amazon Ember Light" charset="0"/>
                <a:ea typeface="Amazon Ember Light" charset="0"/>
                <a:cs typeface="Amazon Ember Light" charset="0"/>
              </a:rPr>
              <a:t>Uma conta de usuário do IAM fornece um início de sessão com suas próprias permissões especificadas.</a:t>
            </a:r>
          </a:p>
        </p:txBody>
      </p:sp>
      <p:sp>
        <p:nvSpPr>
          <p:cNvPr id="226" name="TextBox 225"/>
          <p:cNvSpPr txBox="1"/>
          <p:nvPr/>
        </p:nvSpPr>
        <p:spPr>
          <a:xfrm>
            <a:off x="2440737" y="3072752"/>
            <a:ext cx="3389091" cy="784830"/>
          </a:xfrm>
          <a:prstGeom prst="rect">
            <a:avLst/>
          </a:prstGeom>
          <a:solidFill>
            <a:schemeClr val="tx2"/>
          </a:solidFill>
          <a:ln>
            <a:solidFill>
              <a:schemeClr val="accent1"/>
            </a:solidFill>
          </a:ln>
        </p:spPr>
        <p:txBody>
          <a:bodyPr wrap="square" rtlCol="0">
            <a:spAutoFit/>
          </a:bodyPr>
          <a:lstStyle/>
          <a:p>
            <a:pPr rtl="0"/>
            <a:r>
              <a:rPr lang="pt-br" sz="1500">
                <a:latin typeface="Amazon Ember Light" charset="0"/>
                <a:ea typeface="Amazon Ember Light" charset="0"/>
                <a:cs typeface="Amazon Ember Light" charset="0"/>
              </a:rPr>
              <a:t>Um grupo do IAM permite que você aplique permissões especificadas a um grupo de usuários.</a:t>
            </a:r>
          </a:p>
        </p:txBody>
      </p:sp>
      <p:sp>
        <p:nvSpPr>
          <p:cNvPr id="39" name="Rounded Rectangle 38"/>
          <p:cNvSpPr/>
          <p:nvPr/>
        </p:nvSpPr>
        <p:spPr>
          <a:xfrm>
            <a:off x="606214" y="1686266"/>
            <a:ext cx="1594125" cy="4723276"/>
          </a:xfrm>
          <a:prstGeom prst="roundRect">
            <a:avLst>
              <a:gd name="adj" fmla="val 0"/>
            </a:avLst>
          </a:prstGeom>
        </p:spPr>
        <p:style>
          <a:lnRef idx="2">
            <a:schemeClr val="accent1"/>
          </a:lnRef>
          <a:fillRef idx="1">
            <a:schemeClr val="lt1"/>
          </a:fillRef>
          <a:effectRef idx="0">
            <a:schemeClr val="accent1"/>
          </a:effectRef>
          <a:fontRef idx="minor">
            <a:schemeClr val="dk1"/>
          </a:fontRef>
        </p:style>
        <p:txBody>
          <a:bodyPr rtlCol="0" anchor="ctr"/>
          <a:lstStyle/>
          <a:p>
            <a:pPr algn="ctr" rtl="0"/>
            <a:endParaRPr lang="en-US" sz="2400" dirty="0">
              <a:latin typeface="Amazon Ember Light" charset="0"/>
              <a:ea typeface="Amazon Ember Light" charset="0"/>
              <a:cs typeface="Amazon Ember Light" charset="0"/>
            </a:endParaRPr>
          </a:p>
        </p:txBody>
      </p:sp>
      <p:grpSp>
        <p:nvGrpSpPr>
          <p:cNvPr id="90" name="Group 89"/>
          <p:cNvGrpSpPr/>
          <p:nvPr/>
        </p:nvGrpSpPr>
        <p:grpSpPr>
          <a:xfrm>
            <a:off x="961526" y="5410751"/>
            <a:ext cx="792480" cy="998791"/>
            <a:chOff x="205483" y="1741586"/>
            <a:chExt cx="666303" cy="984248"/>
          </a:xfrm>
        </p:grpSpPr>
        <p:pic>
          <p:nvPicPr>
            <p:cNvPr id="91" name="Picture 9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766" y="1741586"/>
              <a:ext cx="419109" cy="491217"/>
            </a:xfrm>
            <a:prstGeom prst="rect">
              <a:avLst/>
            </a:prstGeom>
          </p:spPr>
        </p:pic>
        <p:sp>
          <p:nvSpPr>
            <p:cNvPr id="92" name="TextBox 91"/>
            <p:cNvSpPr txBox="1"/>
            <p:nvPr/>
          </p:nvSpPr>
          <p:spPr>
            <a:xfrm>
              <a:off x="205483" y="2230579"/>
              <a:ext cx="666303" cy="495255"/>
            </a:xfrm>
            <a:prstGeom prst="rect">
              <a:avLst/>
            </a:prstGeom>
            <a:noFill/>
          </p:spPr>
          <p:txBody>
            <a:bodyPr wrap="square" rtlCol="0">
              <a:spAutoFit/>
            </a:bodyPr>
            <a:lstStyle/>
            <a:p>
              <a:pPr algn="ctr" rtl="0"/>
              <a:r>
                <a:rPr lang="pt-br" sz="1333">
                  <a:latin typeface="Amazon Ember Light" charset="0"/>
                  <a:ea typeface="Amazon Ember Light" charset="0"/>
                  <a:cs typeface="Amazon Ember Light" charset="0"/>
                </a:rPr>
                <a:t>Política do IAM</a:t>
              </a:r>
              <a:endParaRPr lang="en-US" sz="1600" dirty="0">
                <a:latin typeface="Amazon Ember Light" charset="0"/>
                <a:ea typeface="Amazon Ember Light" charset="0"/>
                <a:cs typeface="Amazon Ember Light" charset="0"/>
              </a:endParaRPr>
            </a:p>
          </p:txBody>
        </p:sp>
      </p:grpSp>
      <p:pic>
        <p:nvPicPr>
          <p:cNvPr id="71" name="Picture 7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9258" y="1844185"/>
            <a:ext cx="457200" cy="457200"/>
          </a:xfrm>
          <a:prstGeom prst="rect">
            <a:avLst/>
          </a:prstGeom>
        </p:spPr>
      </p:pic>
      <p:sp>
        <p:nvSpPr>
          <p:cNvPr id="73" name="TextBox 72"/>
          <p:cNvSpPr txBox="1"/>
          <p:nvPr/>
        </p:nvSpPr>
        <p:spPr>
          <a:xfrm>
            <a:off x="1015554" y="2420181"/>
            <a:ext cx="644608" cy="205121"/>
          </a:xfrm>
          <a:prstGeom prst="rect">
            <a:avLst/>
          </a:prstGeom>
          <a:noFill/>
        </p:spPr>
        <p:txBody>
          <a:bodyPr wrap="square" lIns="0" tIns="0" rIns="0" bIns="0" rtlCol="0">
            <a:spAutoFit/>
          </a:bodyPr>
          <a:lstStyle/>
          <a:p>
            <a:pPr algn="ctr" rtl="0"/>
            <a:r>
              <a:rPr lang="pt-br" sz="1333">
                <a:latin typeface="Amazon Ember Light" charset="0"/>
                <a:ea typeface="Amazon Ember Light" charset="0"/>
                <a:cs typeface="Amazon Ember Light" charset="0"/>
              </a:rPr>
              <a:t>Usuário do IAM</a:t>
            </a:r>
          </a:p>
        </p:txBody>
      </p:sp>
      <p:pic>
        <p:nvPicPr>
          <p:cNvPr id="72" name="Picture 7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6354" y="3059072"/>
            <a:ext cx="457200" cy="457200"/>
          </a:xfrm>
          <a:prstGeom prst="rect">
            <a:avLst/>
          </a:prstGeom>
        </p:spPr>
      </p:pic>
      <p:sp>
        <p:nvSpPr>
          <p:cNvPr id="74" name="TextBox 73"/>
          <p:cNvSpPr txBox="1"/>
          <p:nvPr/>
        </p:nvSpPr>
        <p:spPr>
          <a:xfrm>
            <a:off x="1022650" y="3637393"/>
            <a:ext cx="644608" cy="410241"/>
          </a:xfrm>
          <a:prstGeom prst="rect">
            <a:avLst/>
          </a:prstGeom>
          <a:noFill/>
        </p:spPr>
        <p:txBody>
          <a:bodyPr wrap="square" lIns="0" tIns="0" rIns="0" bIns="0" rtlCol="0">
            <a:spAutoFit/>
          </a:bodyPr>
          <a:lstStyle/>
          <a:p>
            <a:pPr algn="ctr" rtl="0"/>
            <a:r>
              <a:rPr lang="pt-br" sz="1333">
                <a:latin typeface="Amazon Ember Light" charset="0"/>
                <a:ea typeface="Amazon Ember Light" charset="0"/>
                <a:cs typeface="Amazon Ember Light" charset="0"/>
              </a:rPr>
              <a:t>Grupo do IAM</a:t>
            </a:r>
          </a:p>
        </p:txBody>
      </p:sp>
      <p:sp>
        <p:nvSpPr>
          <p:cNvPr id="75" name="TextBox 74"/>
          <p:cNvSpPr txBox="1"/>
          <p:nvPr/>
        </p:nvSpPr>
        <p:spPr>
          <a:xfrm>
            <a:off x="1042851" y="4848123"/>
            <a:ext cx="624444" cy="205121"/>
          </a:xfrm>
          <a:prstGeom prst="rect">
            <a:avLst/>
          </a:prstGeom>
          <a:noFill/>
        </p:spPr>
        <p:txBody>
          <a:bodyPr wrap="square" lIns="0" tIns="0" rIns="0" bIns="0" rtlCol="0">
            <a:spAutoFit/>
          </a:bodyPr>
          <a:lstStyle/>
          <a:p>
            <a:pPr algn="ctr" rtl="0"/>
            <a:r>
              <a:rPr lang="pt-br" sz="1333">
                <a:latin typeface="Amazon Ember Light" charset="0"/>
                <a:ea typeface="Amazon Ember Light" charset="0"/>
                <a:cs typeface="Amazon Ember Light" charset="0"/>
              </a:rPr>
              <a:t>Função do IAM</a:t>
            </a:r>
          </a:p>
        </p:txBody>
      </p:sp>
      <p:pic>
        <p:nvPicPr>
          <p:cNvPr id="76" name="Picture 7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6473" y="4327332"/>
            <a:ext cx="457200" cy="457200"/>
          </a:xfrm>
          <a:prstGeom prst="rect">
            <a:avLst/>
          </a:prstGeom>
        </p:spPr>
      </p:pic>
      <p:sp>
        <p:nvSpPr>
          <p:cNvPr id="95" name="Title 1"/>
          <p:cNvSpPr>
            <a:spLocks noGrp="1"/>
          </p:cNvSpPr>
          <p:nvPr>
            <p:ph type="title"/>
          </p:nvPr>
        </p:nvSpPr>
        <p:spPr/>
        <p:txBody>
          <a:bodyPr rtlCol="0">
            <a:noAutofit/>
          </a:bodyPr>
          <a:lstStyle/>
          <a:p>
            <a:pPr rtl="0"/>
            <a:r>
              <a:rPr lang="pt-br" sz="3500" dirty="0"/>
              <a:t>Conceitos básicos do IAM</a:t>
            </a:r>
          </a:p>
        </p:txBody>
      </p:sp>
      <p:sp>
        <p:nvSpPr>
          <p:cNvPr id="6" name="Footer Placeholder 5"/>
          <p:cNvSpPr>
            <a:spLocks noGrp="1"/>
          </p:cNvSpPr>
          <p:nvPr>
            <p:ph type="ftr" sz="quarter" idx="3"/>
          </p:nvPr>
        </p:nvSpPr>
        <p:spPr>
          <a:xfrm>
            <a:off x="419100" y="6356350"/>
            <a:ext cx="4526387" cy="365125"/>
          </a:xfrm>
        </p:spPr>
        <p:txBody>
          <a:bodyPr rtlCol="0"/>
          <a:lstStyle/>
          <a:p>
            <a:pPr rtl="0"/>
            <a:r>
              <a:rPr lang="pt-br" dirty="0"/>
              <a:t>© 2020 </a:t>
            </a:r>
            <a:r>
              <a:rPr lang="pt-br" dirty="0" err="1"/>
              <a:t>Amazon</a:t>
            </a:r>
            <a:r>
              <a:rPr lang="pt-br" dirty="0"/>
              <a:t> Web Services, Inc. ou suas afiliadas. Todos os direitos reservados.</a:t>
            </a:r>
          </a:p>
        </p:txBody>
      </p:sp>
      <p:sp>
        <p:nvSpPr>
          <p:cNvPr id="8" name="Slide Number Placeholder 7"/>
          <p:cNvSpPr>
            <a:spLocks noGrp="1"/>
          </p:cNvSpPr>
          <p:nvPr>
            <p:ph type="sldNum" sz="quarter" idx="12"/>
          </p:nvPr>
        </p:nvSpPr>
        <p:spPr/>
        <p:txBody>
          <a:bodyPr rtlCol="0"/>
          <a:lstStyle/>
          <a:p>
            <a:pPr rtl="0"/>
            <a:fld id="{B6A95138-A96E-2F42-A959-2EFD44FE4AB7}" type="slidenum">
              <a:rPr lang="en-US" smtClean="0"/>
              <a:t>9</a:t>
            </a:fld>
            <a:endParaRPr lang="en-US" dirty="0"/>
          </a:p>
        </p:txBody>
      </p:sp>
    </p:spTree>
    <p:custDataLst>
      <p:tags r:id="rId1"/>
    </p:custDataLst>
    <p:extLst>
      <p:ext uri="{BB962C8B-B14F-4D97-AF65-F5344CB8AC3E}">
        <p14:creationId xmlns:p14="http://schemas.microsoft.com/office/powerpoint/2010/main" val="40159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2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2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1" animBg="1"/>
      <p:bldP spid="224" grpId="1" animBg="1"/>
      <p:bldP spid="225" grpId="1" animBg="1"/>
      <p:bldP spid="226"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3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aloma 2019 v1">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4EC3CBD49A9D74AB59EB8F208DED5D9" ma:contentTypeVersion="4" ma:contentTypeDescription="Create a new document." ma:contentTypeScope="" ma:versionID="7daf4a3c1576a459487efcb13ac74181">
  <xsd:schema xmlns:xsd="http://www.w3.org/2001/XMLSchema" xmlns:xs="http://www.w3.org/2001/XMLSchema" xmlns:p="http://schemas.microsoft.com/office/2006/metadata/properties" xmlns:ns2="61d7a295-102b-4ba7-8142-2982d133915a" targetNamespace="http://schemas.microsoft.com/office/2006/metadata/properties" ma:root="true" ma:fieldsID="589ccf5a2417981e7e5052ae0f1735bc" ns2:_="">
    <xsd:import namespace="61d7a295-102b-4ba7-8142-2982d133915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7a295-102b-4ba7-8142-2982d13391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22F7793-BC49-45B7-AD6B-EA13CC35F2FC}">
  <ds:schemaRefs>
    <ds:schemaRef ds:uri="http://schemas.microsoft.com/sharepoint/v3/contenttype/forms"/>
  </ds:schemaRefs>
</ds:datastoreItem>
</file>

<file path=customXml/itemProps2.xml><?xml version="1.0" encoding="utf-8"?>
<ds:datastoreItem xmlns:ds="http://schemas.openxmlformats.org/officeDocument/2006/customXml" ds:itemID="{2E901EE8-E8C6-4FD6-9C60-4C03D757E1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7a295-102b-4ba7-8142-2982d13391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31414C-E56F-41F4-9558-C6B901C0BE57}">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61d7a295-102b-4ba7-8142-2982d133915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T&amp;C_PowerPoint_Deck_Template_2020_Copyright_All_Slides</Template>
  <TotalTime>12022</TotalTime>
  <Words>9611</Words>
  <Application>Microsoft Office PowerPoint</Application>
  <PresentationFormat>Widescreen</PresentationFormat>
  <Paragraphs>733</Paragraphs>
  <Slides>35</Slides>
  <Notes>35</Notes>
  <HiddenSlides>1</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52" baseType="lpstr">
      <vt:lpstr>Courier</vt:lpstr>
      <vt:lpstr>Helvetica Neue</vt:lpstr>
      <vt:lpstr>Helvetica Neue LT Std 65 Medium</vt:lpstr>
      <vt:lpstr>Amazon Ember</vt:lpstr>
      <vt:lpstr>Amazon Ember bold</vt:lpstr>
      <vt:lpstr>Amazon Ember Light</vt:lpstr>
      <vt:lpstr>Arial</vt:lpstr>
      <vt:lpstr>Calibri</vt:lpstr>
      <vt:lpstr>Consolas</vt:lpstr>
      <vt:lpstr>Courier New</vt:lpstr>
      <vt:lpstr>Lucida Console</vt:lpstr>
      <vt:lpstr>Tahoma</vt:lpstr>
      <vt:lpstr>Times New Roman</vt:lpstr>
      <vt:lpstr>Verdana</vt:lpstr>
      <vt:lpstr>Wingdings</vt:lpstr>
      <vt:lpstr>Paloma 2019 v1</vt:lpstr>
      <vt:lpstr>Image</vt:lpstr>
      <vt:lpstr>Módulo 3: Introdução ao AWS Identity and Access Management (IAM)</vt:lpstr>
      <vt:lpstr>Visão geral do módulo</vt:lpstr>
      <vt:lpstr>Modelo de responsabilidade compartilhada</vt:lpstr>
      <vt:lpstr>Modelo de responsabilidade compartilhada</vt:lpstr>
      <vt:lpstr>Exemplo: responsabilidade compartilhada</vt:lpstr>
      <vt:lpstr>Introduction to AWS Identity and Access Management (IAM) (Introdução ao IAM)</vt:lpstr>
      <vt:lpstr>IAM</vt:lpstr>
      <vt:lpstr>Visão geral do IAM</vt:lpstr>
      <vt:lpstr>Conceitos básicos do IAM</vt:lpstr>
      <vt:lpstr>Conceitos básicos do IAM</vt:lpstr>
      <vt:lpstr>Conceitos básicos do IAM</vt:lpstr>
      <vt:lpstr>Autorização IAM</vt:lpstr>
      <vt:lpstr>Adote o princípio do privilégio mínimo</vt:lpstr>
      <vt:lpstr>Exemplo: política do IAM</vt:lpstr>
      <vt:lpstr>Amazon Resource Names (Nome de recursos da Amazon)</vt:lpstr>
      <vt:lpstr>Tipos de permissão IAM</vt:lpstr>
      <vt:lpstr>Tipos de permissão do IAM (cont.)</vt:lpstr>
      <vt:lpstr>Tipos de política do IAM</vt:lpstr>
      <vt:lpstr>Políticas do IAM: lógica de avaliação</vt:lpstr>
      <vt:lpstr>Exemplo: política do IAM</vt:lpstr>
      <vt:lpstr>As contas de usuário do IAM são sempre necessárias?</vt:lpstr>
      <vt:lpstr>Resposta</vt:lpstr>
      <vt:lpstr>Autenticação e autorização do usuário</vt:lpstr>
      <vt:lpstr>Visão geral da autenticação na AWS</vt:lpstr>
      <vt:lpstr>Credenciais do IAM</vt:lpstr>
      <vt:lpstr>Autenticação do IAM</vt:lpstr>
      <vt:lpstr>Autenticação do IAM (cont.)</vt:lpstr>
      <vt:lpstr>Credenciais de segurança: chaves de acesso</vt:lpstr>
      <vt:lpstr>Configure credenciais da AWS</vt:lpstr>
      <vt:lpstr>Credenciais de segurança: Ordem de prioridade</vt:lpstr>
      <vt:lpstr>Assinar solicitações com credenciais</vt:lpstr>
      <vt:lpstr>Solução de problemas</vt:lpstr>
      <vt:lpstr>Resumo</vt:lpstr>
      <vt:lpstr>Teste de conhecimento</vt:lpstr>
      <vt:lpstr>Obrigado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Chen, Yue</cp:lastModifiedBy>
  <cp:revision>534</cp:revision>
  <cp:lastPrinted>2017-08-03T20:30:13Z</cp:lastPrinted>
  <dcterms:created xsi:type="dcterms:W3CDTF">2017-05-11T23:06:57Z</dcterms:created>
  <dcterms:modified xsi:type="dcterms:W3CDTF">2020-12-07T01:41:47Z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1EEAEAE7-643E-494D-A393-03000C7801C0</vt:lpwstr>
  </property>
  <property fmtid="{D5CDD505-2E9C-101B-9397-08002B2CF9AE}" pid="3" name="ArticulatePath">
    <vt:lpwstr>0#_IntroductiontoIAM</vt:lpwstr>
  </property>
  <property fmtid="{D5CDD505-2E9C-101B-9397-08002B2CF9AE}" pid="4" name="ContentTypeId">
    <vt:lpwstr>0x010100D4EC3CBD49A9D74AB59EB8F208DED5D9</vt:lpwstr>
  </property>
</Properties>
</file>