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9"/>
  </p:notesMasterIdLst>
  <p:handoutMasterIdLst>
    <p:handoutMasterId r:id="rId20"/>
  </p:handoutMasterIdLst>
  <p:sldIdLst>
    <p:sldId id="290" r:id="rId5"/>
    <p:sldId id="303" r:id="rId6"/>
    <p:sldId id="307" r:id="rId7"/>
    <p:sldId id="306" r:id="rId8"/>
    <p:sldId id="294" r:id="rId9"/>
    <p:sldId id="304" r:id="rId10"/>
    <p:sldId id="309" r:id="rId11"/>
    <p:sldId id="293" r:id="rId12"/>
    <p:sldId id="297" r:id="rId13"/>
    <p:sldId id="296" r:id="rId14"/>
    <p:sldId id="308" r:id="rId15"/>
    <p:sldId id="300" r:id="rId16"/>
    <p:sldId id="301" r:id="rId17"/>
    <p:sldId id="260" r:id="rId18"/>
  </p:sldIdLst>
  <p:sldSz cx="12192000" cy="6858000"/>
  <p:notesSz cx="6858000" cy="9144000"/>
  <p:custDataLst>
    <p:tags r:id="rId2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k, Gabriel" initials="KG" lastIdx="13" clrIdx="0"/>
  <p:cmAuthor id="2" name="Barefoot, Rob" initials="BR" lastIdx="14" clrIdx="1">
    <p:extLst>
      <p:ext uri="{19B8F6BF-5375-455C-9EA6-DF929625EA0E}">
        <p15:presenceInfo xmlns:p15="http://schemas.microsoft.com/office/powerpoint/2012/main" userId="S-1-5-21-1407069837-2091007605-538272213-30202807" providerId="AD"/>
      </p:ext>
    </p:extLst>
  </p:cmAuthor>
  <p:cmAuthor id="3" name="Barrera, Roland" initials="BR" lastIdx="7" clrIdx="2">
    <p:extLst>
      <p:ext uri="{19B8F6BF-5375-455C-9EA6-DF929625EA0E}">
        <p15:presenceInfo xmlns:p15="http://schemas.microsoft.com/office/powerpoint/2012/main" userId="S-1-5-21-1407069837-2091007605-538272213-31620256" providerId="AD"/>
      </p:ext>
    </p:extLst>
  </p:cmAuthor>
  <p:cmAuthor id="4" name="Biunno, Anna" initials="BA" lastIdx="2" clrIdx="3">
    <p:extLst>
      <p:ext uri="{19B8F6BF-5375-455C-9EA6-DF929625EA0E}">
        <p15:presenceInfo xmlns:p15="http://schemas.microsoft.com/office/powerpoint/2012/main" userId="S-1-5-21-1407069837-2091007605-538272213-281271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294" autoAdjust="0"/>
    <p:restoredTop sz="94674" autoAdjust="0"/>
  </p:normalViewPr>
  <p:slideViewPr>
    <p:cSldViewPr snapToGrid="0" snapToObjects="1">
      <p:cViewPr varScale="1">
        <p:scale>
          <a:sx n="69" d="100"/>
          <a:sy n="69" d="100"/>
        </p:scale>
        <p:origin x="744" y="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10/1/2020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98FB97-EEE8-A641-B9BA-ACE841855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69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10/1/2020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092397-0699-5249-96BB-FDA4CA85B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qwiklab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EC2/latest/UserGuide/ec2-key-pai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aws/2LNzho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9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/>
              <a:t>No laboratório, você vai: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Configurar suas credenciais de desenvolvedor da AWS.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Descrever os principais aspectos relacionados ao uso do AWS SDK.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Criar uma política do IAM.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Criar uma função do IAM.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Atribuir uma política a uma função.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7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7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9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Faça login no ambiente do laboratório em </a:t>
            </a:r>
            <a:r>
              <a:rPr lang="pt-br" dirty="0">
                <a:hlinkClick r:id="rId3"/>
              </a:rPr>
              <a:t>https://aws.qwiklab.com</a:t>
            </a:r>
            <a:r>
              <a:rPr lang="pt-br" dirty="0"/>
              <a:t>.</a:t>
            </a:r>
          </a:p>
          <a:p>
            <a:pPr rtl="0"/>
            <a:endParaRPr lang="en-US" dirty="0"/>
          </a:p>
          <a:p>
            <a:pPr marL="0" indent="0" rtl="0">
              <a:buNone/>
            </a:pPr>
            <a:r>
              <a:rPr lang="pt-br" dirty="0"/>
              <a:t>Quando o instrutor indicar que um laboratório prático está disponível, acesse Qwiklabs. Na primeira vez que usar o login único do Qwiklabs, você deve vincular sua conta do Qwiklabs. Se você não tiver uma conta, a AWS poderá iniciar o processo de criação. Confirme o link entre o treinamento da AWS e as contas do Qwiklabs.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O Docker está incluído porque um laboratório é concluído inteiramente no Docker. </a:t>
            </a:r>
          </a:p>
        </p:txBody>
      </p:sp>
    </p:spTree>
    <p:extLst>
      <p:ext uri="{BB962C8B-B14F-4D97-AF65-F5344CB8AC3E}">
        <p14:creationId xmlns:p14="http://schemas.microsoft.com/office/powerpoint/2010/main" val="377487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113255"/>
          </a:xfrm>
        </p:spPr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ambiente Qwiklabs é configurado com todos os SDKs e ferramentas de desenvolvimento necessárias para você trabalhar com o código real para desenvolver sua aplicação.</a:t>
            </a:r>
            <a:endParaRPr lang="en-US" dirty="0"/>
          </a:p>
          <a:p>
            <a:pPr rtl="0"/>
            <a:endParaRPr lang="en-US" dirty="0"/>
          </a:p>
          <a:p>
            <a:pPr rtl="0"/>
            <a:r>
              <a:rPr lang="pt-br" b="0" i="0" kern="1200" dirty="0">
                <a:solidFill>
                  <a:schemeClr val="tx1"/>
                </a:solidFill>
                <a:effectLst/>
              </a:rPr>
              <a:t>O Amazon EC2 utiliza criptografia de chave pública para criptografar e descriptografar as informações de início de sessão. A criptografia de chave pública usa uma chave pública para criptografar uma parte dos dados, como a senha. Em seguida, o destinatário usa a chave privada para descriptografar os dados. As chaves pública e privada são conhecidas como </a:t>
            </a:r>
            <a:r>
              <a:rPr lang="pt-br" b="0" i="1" kern="1200" dirty="0">
                <a:solidFill>
                  <a:schemeClr val="tx1"/>
                </a:solidFill>
                <a:effectLst/>
              </a:rPr>
              <a:t>par de chaves</a:t>
            </a:r>
            <a:r>
              <a:rPr lang="pt-br" b="0" i="0" kern="1200" dirty="0">
                <a:solidFill>
                  <a:schemeClr val="tx1"/>
                </a:solidFill>
                <a:effectLst/>
              </a:rPr>
              <a:t>.</a:t>
            </a:r>
            <a:endParaRPr lang="en-US" dirty="0"/>
          </a:p>
          <a:p>
            <a:pPr rtl="0"/>
            <a:endParaRPr lang="en-US" b="0" i="0" kern="1200" dirty="0">
              <a:solidFill>
                <a:schemeClr val="tx1"/>
              </a:solidFill>
              <a:effectLst/>
            </a:endParaRPr>
          </a:p>
          <a:p>
            <a:pPr rtl="0"/>
            <a:r>
              <a:rPr lang="pt-br" b="0" i="0" kern="1200" dirty="0">
                <a:solidFill>
                  <a:schemeClr val="tx1"/>
                </a:solidFill>
                <a:effectLst/>
              </a:rPr>
              <a:t>Para fazer login em sua instância, faça o seguinte: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0" kern="1200" dirty="0">
                <a:solidFill>
                  <a:schemeClr val="tx1"/>
                </a:solidFill>
                <a:effectLst/>
              </a:rPr>
              <a:t>Crie um par de chaves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dirty="0"/>
              <a:t>Especifique</a:t>
            </a:r>
            <a:r>
              <a:rPr lang="pt-br" b="0" i="0" kern="1200" dirty="0">
                <a:solidFill>
                  <a:schemeClr val="tx1"/>
                </a:solidFill>
                <a:effectLst/>
              </a:rPr>
              <a:t> o nome do par de chaves ao iniciar a instância pela primeira vez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 b="0" i="0" kern="1200" dirty="0">
                <a:solidFill>
                  <a:schemeClr val="tx1"/>
                </a:solidFill>
                <a:effectLst/>
              </a:rPr>
              <a:t>Forneça a chave privada ao se conectar à instância 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pt-br" b="0" i="0" kern="1200" dirty="0">
                <a:solidFill>
                  <a:schemeClr val="tx1"/>
                </a:solidFill>
                <a:effectLst/>
              </a:rPr>
              <a:t>As instâncias do Linux não têm senha. Use um par de chaves para fazer login usando SSH. Com instâncias Windows, use um par de chaves para obter a senha do administrador e fazer login usando o RDP.</a:t>
            </a:r>
          </a:p>
          <a:p>
            <a:pPr rtl="0"/>
            <a:endParaRPr lang="en-US" dirty="0"/>
          </a:p>
          <a:p>
            <a:pPr rtl="0"/>
            <a:r>
              <a:rPr lang="pt-br" dirty="0"/>
              <a:t>Para obter mais informações sobre pares de chaves do Amazon EC2, consulte </a:t>
            </a:r>
            <a:r>
              <a:rPr lang="pt-br" dirty="0">
                <a:hlinkClick r:id="rId3"/>
              </a:rPr>
              <a:t>http://docs.aws.amazon.com/AWSEC2/latest/UserGuide/ec2-key-pairs.html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492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0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rtl="0">
              <a:defRPr/>
            </a:pPr>
            <a:r>
              <a:rPr lang="pt-br"/>
              <a:t>Baixe soluções e modelos do AWS CloudFormation para os laboratórios em “Solutions for All Labs - Developing on AWS v3.3” (</a:t>
            </a: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https://go.aws/2LNzhoF</a:t>
            </a:r>
            <a:r>
              <a:rPr lang="pt-br"/>
              <a:t>).</a:t>
            </a:r>
            <a:endParaRPr lang="en-US" b="0" i="0" kern="1200" dirty="0">
              <a:solidFill>
                <a:schemeClr val="tx1"/>
              </a:solidFill>
              <a:ea typeface="Amazon Ember Light" charset="0"/>
              <a:cs typeface="Amazon Ember Light" charset="0"/>
            </a:endParaRPr>
          </a:p>
          <a:p>
            <a:pPr rtl="0"/>
            <a:endParaRPr lang="en-US" sz="2800" b="0" i="0" kern="1200" dirty="0">
              <a:solidFill>
                <a:schemeClr val="tx1"/>
              </a:solidFill>
              <a:latin typeface="Amazon Ember Light" charset="0"/>
              <a:ea typeface="Amazon Ember Light" charset="0"/>
              <a:cs typeface="Amazon Embe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6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C3AF6D-2BEF-7049-86B4-BA8E93A5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84EADBC-1FCF-4148-AFB8-F0370FE66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C9937-4309-1345-9FFE-12A8DD2F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58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4F4F9-D03D-9741-91BE-D52E962C50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099" y="2041932"/>
            <a:ext cx="11335473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524000"/>
            <a:ext cx="11335473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3FF58-786E-B24E-B376-6652EC26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B9B80A-7CBE-8F4D-B2B0-66F7C285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9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C45EB5-28C4-4544-A323-D73218CA931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8A33-23FE-0C4F-9E8F-25B4C5AE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73DE8-A996-034F-B75D-51D5ACFED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8EE179-7D32-EC44-9957-395A214B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39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  <a:p>
            <a:pPr lvl="0" rtl="0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; Syntax Test file for 68k Assembly code</a:t>
            </a:r>
          </a:p>
          <a:p>
            <a:pPr lvl="0" rtl="0"/>
            <a:r>
              <a:rPr lang="pt-br"/>
              <a:t>; Some comments about this file</a:t>
            </a:r>
          </a:p>
          <a:p>
            <a:pPr lvl="0" rtl="0"/>
            <a:r>
              <a:rPr lang="pt-br"/>
              <a:t>.D0 00000000</a:t>
            </a:r>
          </a:p>
          <a:p>
            <a:pPr lvl="0" rtl="0"/>
            <a:r>
              <a:rPr lang="pt-br"/>
              <a:t>MS 2100 00000002</a:t>
            </a:r>
          </a:p>
          <a:p>
            <a:pPr lvl="0" rtl="0"/>
            <a:r>
              <a:rPr lang="pt-br"/>
              <a:t>MM 2000;DI</a:t>
            </a:r>
          </a:p>
          <a:p>
            <a:pPr lvl="0" rtl="0"/>
            <a:r>
              <a:rPr lang="pt-br"/>
              <a:t>LEA.L $002100,A1</a:t>
            </a:r>
          </a:p>
          <a:p>
            <a:pPr lvl="0" rtl="0"/>
            <a:r>
              <a:rPr lang="pt-br"/>
              <a:t>MOVE.L #2,-(A1)</a:t>
            </a:r>
          </a:p>
          <a:p>
            <a:pPr lvl="0" rtl="0"/>
            <a:r>
              <a:rPr lang="pt-br"/>
              <a:t>BSR $00002050</a:t>
            </a:r>
          </a:p>
          <a:p>
            <a:pPr lvl="0" rtl="0"/>
            <a:r>
              <a:rPr lang="pt-br"/>
              <a:t>MM 2050;DI</a:t>
            </a:r>
          </a:p>
          <a:p>
            <a:pPr lvl="0" rtl="0"/>
            <a:r>
              <a:rPr lang="pt-br"/>
              <a:t>MOVE.L (A1)+,D1</a:t>
            </a:r>
          </a:p>
          <a:p>
            <a:pPr lvl="0" rtl="0"/>
            <a:r>
              <a:rPr lang="pt-br"/>
              <a:t>MOVE.L (A1),D2</a:t>
            </a:r>
          </a:p>
          <a:p>
            <a:pPr lvl="0" rtl="0"/>
            <a:r>
              <a:rPr lang="pt-br"/>
              <a:t>ADD.L D1,D2</a:t>
            </a:r>
          </a:p>
          <a:p>
            <a:pPr lvl="0" rtl="0"/>
            <a:r>
              <a:rPr lang="pt-br"/>
              <a:t>MOVE.L D2,D0</a:t>
            </a:r>
          </a:p>
          <a:p>
            <a:pPr lvl="0" rtl="0"/>
            <a:r>
              <a:rPr lang="pt-br"/>
              <a:t>RTS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9A8E11-F666-3A4D-B91D-F5F7FBCB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03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071635C-7AC2-B54A-9C0A-2EECB1A91D6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FA06701-76A6-3548-BF51-E4429F8C741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93708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777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47F48B9A-256D-954A-AA08-55B5777556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0469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3793944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C1BCDD9F-46DB-5745-913B-E11E7BEBDA8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22302" y="1524000"/>
            <a:ext cx="2679192" cy="21031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B6CB73-644C-3C44-9950-49A93F6F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5ED423-869B-CA42-83F6-A40BF01C3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310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7E9E421-0C28-B445-BB5D-267DD5F8BA2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910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C6ED8A-9A35-254F-9CF6-1EFE9B3870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3796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F03C714-8C12-1648-A7BE-ED7D107E4A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61020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929504-2B50-874B-A16E-F37A03279E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94312" y="3446471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331369C-8691-264D-B80A-CEAC8AD3CDE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01536" y="1524000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9AA5E4E-EA30-7144-B43C-3BC3820035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87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57601697-5763-1649-956A-0E3F39DE563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910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672F95-1B0D-D44F-96FA-DEB0E07403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3796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8042A93-9BD7-0147-8441-5442B29A69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61020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B0D6062-BB69-D146-8060-14598F894B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94312" y="5857160"/>
            <a:ext cx="3619104" cy="301752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750D7242-278D-B24F-A07C-549ACB16E6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301536" y="3934689"/>
            <a:ext cx="3611880" cy="1755648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227888-88F5-4747-9B64-3DA540A5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BF3F200-BB4F-664F-876E-B58746319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373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876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336319-2696-2640-9B7B-C5788923DD0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925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A58B4D5-135C-FA4B-BDD3-660FB08CFA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6484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ED4B9F9-6A66-6041-9EEB-F3287939A9A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7027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6FF323F-B273-E643-A44F-65465BE5C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15078" y="4011163"/>
            <a:ext cx="2686416" cy="303043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6CE5FE-ED8C-0D40-862B-9F5EC40C7E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49966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1DC684E-A5F4-864A-894C-5CD232FB9BE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911919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B5BB37-EE1B-6B45-A7CF-E416B4D0D67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773872" y="2626296"/>
            <a:ext cx="1188720" cy="11887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br"/>
              <a:t>Icon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CCF82A-4490-0644-8968-C198DF5F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EEF212-16FA-C546-A6BD-253C80A1A8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72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6"/>
            <a:ext cx="1910948" cy="44907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 hasCustomPrompt="1"/>
          </p:nvPr>
        </p:nvSpPr>
        <p:spPr>
          <a:xfrm>
            <a:off x="425196" y="1783718"/>
            <a:ext cx="11347704" cy="3931920"/>
          </a:xfrm>
        </p:spPr>
        <p:txBody>
          <a:bodyPr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i="0" u="none" strike="noStrike" baseline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b="0" i="0" u="none" strike="noStrike">
                <a:effectLst/>
                <a:latin typeface="Amazon Ember Light" panose="020B0403020204020204" pitchFamily="34" charset="0"/>
              </a:rPr>
              <a:t>Edit Master table layout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69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39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A25A4-C80D-FC44-8153-D8376A9E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5"/>
            <a:ext cx="1910948" cy="4490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985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ABE64-BC1B-D74A-AC1E-5232E376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048" y="6435724"/>
            <a:ext cx="878193" cy="206375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3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8223B2-799A-5246-A4C6-C8BB642158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07F2DB-F618-9B42-B761-D4AC79DC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A5CC2AB-7462-6949-B0CC-D453D58B6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2554356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30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36900F-FBBE-9846-A194-AC5CF173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AE505-226A-7C43-A554-8CB15900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151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8298180" cy="47411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1426F-66D0-6C49-85B0-A8C2D43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1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A58D57C-542E-8B46-AF4A-1CE98190E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6191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3946CAB-375A-5941-A392-14D805556B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1457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5FC7C2C-C9CE-B747-AE44-A593EFEB0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4CE8731-450D-3746-AF62-88C7CF8360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102" y="1803345"/>
            <a:ext cx="2656066" cy="19930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67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458110-5E55-0F46-BBF5-9C8F2C62151D}"/>
              </a:ext>
            </a:extLst>
          </p:cNvPr>
          <p:cNvSpPr/>
          <p:nvPr/>
        </p:nvSpPr>
        <p:spPr>
          <a:xfrm>
            <a:off x="9029701" y="0"/>
            <a:ext cx="3188474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837C0-EFCF-E345-9E05-AF315FB06800}"/>
              </a:ext>
            </a:extLst>
          </p:cNvPr>
          <p:cNvSpPr/>
          <p:nvPr/>
        </p:nvSpPr>
        <p:spPr>
          <a:xfrm>
            <a:off x="0" y="4020640"/>
            <a:ext cx="9029700" cy="283736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BCAA55A-911D-184D-A1FD-A84004D395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27146" y="365126"/>
            <a:ext cx="2445755" cy="951555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3999B7-8C20-854D-A555-F37D032192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9838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8F7DDC9-AAC1-834E-B4EE-D42A0B13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76190" y="1340942"/>
            <a:ext cx="2656067" cy="390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Title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FAEDA-E06F-0246-AE0E-09DEF5D512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0222" y="4444327"/>
            <a:ext cx="7455707" cy="13111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DB1EEED-3A61-7145-8CB8-D64E8B31FE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0222" y="5870446"/>
            <a:ext cx="7455707" cy="413702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092" y="6089840"/>
            <a:ext cx="1910948" cy="449073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9327093" y="1564153"/>
            <a:ext cx="2445808" cy="1212914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0923" y="3889248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9327145" y="3177326"/>
            <a:ext cx="2445808" cy="2758497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9327092" y="2880834"/>
            <a:ext cx="2445808" cy="29649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71365" y="5105029"/>
            <a:ext cx="770467" cy="23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4401" baseline="3000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“</a:t>
            </a:r>
            <a:endParaRPr lang="en-US" sz="14401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73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ll Quote">
    <p:bg>
      <p:bgPr>
        <a:solidFill>
          <a:srgbClr val="222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19100" y="1361287"/>
            <a:ext cx="11353800" cy="3416300"/>
          </a:xfrm>
        </p:spPr>
        <p:txBody>
          <a:bodyPr rtlCol="0" anchor="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3BF5D-EF1D-5C42-8ED2-B1DC40150995}"/>
              </a:ext>
            </a:extLst>
          </p:cNvPr>
          <p:cNvSpPr/>
          <p:nvPr/>
        </p:nvSpPr>
        <p:spPr>
          <a:xfrm>
            <a:off x="0" y="1444414"/>
            <a:ext cx="320634" cy="633768"/>
          </a:xfrm>
          <a:prstGeom prst="rect">
            <a:avLst/>
          </a:prstGeom>
          <a:solidFill>
            <a:srgbClr val="36C2B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BBC8AF8-4964-B547-9569-D8BFE87BB8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5024594"/>
            <a:ext cx="8059738" cy="488498"/>
          </a:xfrm>
        </p:spPr>
        <p:txBody>
          <a:bodyPr rtlCol="0">
            <a:normAutofit/>
          </a:bodyPr>
          <a:lstStyle>
            <a:lvl1pPr marL="0" indent="0">
              <a:buNone/>
              <a:defRPr sz="2000" b="0" spc="0">
                <a:solidFill>
                  <a:srgbClr val="36C2B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D4E80-7282-594D-8256-F973AFF7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677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6AC7C4F-A7FB-D049-8056-D71FAE608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023" y="-47919"/>
            <a:ext cx="12361762" cy="69581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AE5FD9-C1AF-FA48-A653-7EA5E0B138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6C103-182D-5A4F-A1B6-033D37C5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52" y="6089839"/>
            <a:ext cx="1910948" cy="4490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9C0EA-6355-403C-B086-33AFBBD24C12}"/>
              </a:ext>
            </a:extLst>
          </p:cNvPr>
          <p:cNvSpPr/>
          <p:nvPr userDrawn="1"/>
        </p:nvSpPr>
        <p:spPr>
          <a:xfrm>
            <a:off x="35666" y="6228032"/>
            <a:ext cx="8332662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© 2020 </a:t>
            </a:r>
            <a:r>
              <a:rPr lang="pt-BR" sz="900" b="0" i="0" dirty="0" err="1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Web Services, Inc. ou suas afiliadas. Todos os direitos reservados. Este trabalho não pode ser reproduzido ou redistribuído, no todo ou em parte, sem a permissão prévia por escrito da </a:t>
            </a:r>
            <a:r>
              <a:rPr lang="pt-BR" sz="900" b="0" i="0" dirty="0" err="1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Amazon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Web Services, Inc. É proibido copiar, emprestar ou vender para fins comerciais. Correções, feedback ou dúvidas? Entre em contato conosco em </a:t>
            </a:r>
            <a:r>
              <a:rPr lang="pt-BR" sz="900" b="0" i="0" u="sng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https://support.aws.amazon.com/#/contacts/aws-training</a:t>
            </a:r>
            <a:r>
              <a:rPr lang="pt-BR" sz="900" b="0" i="0" dirty="0"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Todas as marcas comerciais pertencem a seus proprietários.</a:t>
            </a:r>
            <a:endParaRPr lang="en-US" sz="900" dirty="0">
              <a:solidFill>
                <a:schemeClr val="bg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6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32" y="2688719"/>
            <a:ext cx="6609493" cy="834496"/>
          </a:xfrm>
        </p:spPr>
        <p:txBody>
          <a:bodyPr rtlCol="0" anchor="b">
            <a:noAutofit/>
          </a:bodyPr>
          <a:lstStyle>
            <a:lvl1pPr algn="l">
              <a:defRPr sz="4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733" y="3523215"/>
            <a:ext cx="6056582" cy="41857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Click to edit Master subtitle style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0DEBD7B-5FA9-4992-A601-EB72CF54989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4469958"/>
              </p:ext>
            </p:extLst>
          </p:nvPr>
        </p:nvGraphicFramePr>
        <p:xfrm>
          <a:off x="12185650" y="2540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Image" r:id="rId3" imgW="12600" imgH="9142560" progId="Photoshop.Image.17">
                  <p:embed/>
                </p:oleObj>
              </mc:Choice>
              <mc:Fallback>
                <p:oleObj name="Image" r:id="rId3" imgW="12600" imgH="9142560" progId="Photoshop.Image.17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0DEBD7B-5FA9-4992-A601-EB72CF549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650" y="2540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120EA26-A6C6-4FDA-A6D6-DC0B8AAABE7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94353962"/>
              </p:ext>
            </p:extLst>
          </p:nvPr>
        </p:nvGraphicFramePr>
        <p:xfrm>
          <a:off x="12186206" y="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120EA26-A6C6-4FDA-A6D6-DC0B8AAABE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6206" y="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31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2770243"/>
            <a:ext cx="11115261" cy="779463"/>
          </a:xfrm>
        </p:spPr>
        <p:txBody>
          <a:bodyPr rtlCol="0">
            <a:noAutofit/>
          </a:bodyPr>
          <a:lstStyle>
            <a:lvl1pPr>
              <a:defRPr sz="60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bg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268" cy="6858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8539" y="263527"/>
            <a:ext cx="11115261" cy="779463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8539" y="1440305"/>
            <a:ext cx="5075583" cy="4913308"/>
          </a:xfrm>
        </p:spPr>
        <p:txBody>
          <a:bodyPr rtlCol="0"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2175800" y="-31440"/>
          <a:ext cx="9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Image" r:id="rId5" imgW="12600" imgH="9142560" progId="Photoshop.Image.17">
                  <p:embed/>
                </p:oleObj>
              </mc:Choice>
              <mc:Fallback>
                <p:oleObj name="Image" r:id="rId5" imgW="12600" imgH="9142560" progId="Photoshop.Image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5800" y="-31440"/>
                        <a:ext cx="95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12099313" y="6815016"/>
            <a:ext cx="939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5796169" y="1440305"/>
            <a:ext cx="5075583" cy="4913308"/>
          </a:xfrm>
        </p:spPr>
        <p:txBody>
          <a:bodyPr rtlCol="0"/>
          <a:lstStyle>
            <a:lvl1pPr marL="2286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6858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11430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16002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2057400" indent="-228600">
              <a:buFontTx/>
              <a:buBlip>
                <a:blip r:embed="rId4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51791" y="6480313"/>
            <a:ext cx="4108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900" b="0" i="0">
                <a:solidFill>
                  <a:schemeClr val="tx1">
                    <a:lumMod val="85000"/>
                    <a:lumOff val="1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rPr>
              <a:t>© 2020, Amazon Web Services, Inc. or its Affiliates.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7AF45B-C20A-5F4E-906A-B043D9D7F28E}"/>
              </a:ext>
            </a:extLst>
          </p:cNvPr>
          <p:cNvSpPr/>
          <p:nvPr/>
        </p:nvSpPr>
        <p:spPr>
          <a:xfrm>
            <a:off x="-2" y="0"/>
            <a:ext cx="5125762" cy="6875492"/>
          </a:xfrm>
          <a:prstGeom prst="rect">
            <a:avLst/>
          </a:prstGeom>
          <a:solidFill>
            <a:srgbClr val="232F3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Light" panose="020B0403020204020204" pitchFamily="34" charset="0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C0EC8262-9538-E343-BCD0-0911ADA9E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0" t="3208" r="5228" b="21597"/>
          <a:stretch/>
        </p:blipFill>
        <p:spPr>
          <a:xfrm>
            <a:off x="588712" y="3159360"/>
            <a:ext cx="4537048" cy="37161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51C47-09F6-C947-968C-92FC5951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7728" y="6356350"/>
            <a:ext cx="3775172" cy="365125"/>
          </a:xfrm>
          <a:prstGeom prst="rect">
            <a:avLst/>
          </a:prstGeo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C7EF-17C6-3647-B5A6-45AFD1AE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78376"/>
            <a:ext cx="4268647" cy="1325563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B7B2F-8327-B54A-A6DB-5F4F68ECD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657" y="6356350"/>
            <a:ext cx="2743200" cy="365125"/>
          </a:xfrm>
          <a:prstGeom prst="rect">
            <a:avLst/>
          </a:prstGeo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EB2737B-E9EB-5940-81B3-90715BFD4CA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714474" y="1178376"/>
            <a:ext cx="5767612" cy="481492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E0825-B265-3846-8BB3-B9ECFCCA9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48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0776E6-F3E1-DA4B-8CFE-F2F2516F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52" y="365126"/>
            <a:ext cx="1910948" cy="4490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B1C5D0-123C-C948-8FE9-A354E187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91940"/>
            <a:ext cx="11353800" cy="474119"/>
          </a:xfrm>
        </p:spPr>
        <p:txBody>
          <a:bodyPr rtlCol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293C6B-D94F-304A-A8F4-8745DAD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315D3-3937-1747-9C2E-0067F12A02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52" t="60520" r="3438" b="3809"/>
          <a:stretch/>
        </p:blipFill>
        <p:spPr>
          <a:xfrm rot="10800000">
            <a:off x="-1" y="-2"/>
            <a:ext cx="2268187" cy="216610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89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4B4B0-788D-CC4A-BD6F-E27A18377A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EACD-31BA-5546-8DC5-A7D4FA4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127-ED7F-7C41-B530-EB0C6E8B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11353800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E245B-4FD3-2740-8BED-8269A8D5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EF14E-4027-D643-9DE2-F177FE22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F8715D-4D79-7041-A43B-D5474972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504688" cy="464878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9A8E11-F666-3A4D-B91D-F5F7FBCB2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9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1528175"/>
            <a:ext cx="3593592" cy="4645152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9A193-F607-5049-8590-C5238BED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071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529A25-CD85-DB42-9175-A545162F47D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>
            <a:noAutofit/>
          </a:bodyPr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BC76E4-C45C-574F-A82B-828C6634388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19100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3D202D-7B57-2643-80ED-BF68CDD1CD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9885" y="2041932"/>
            <a:ext cx="5504688" cy="413108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DC3C2DA-3EB0-FE4D-8393-500CDB1869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9886" y="1524000"/>
            <a:ext cx="5504688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10055-05DB-D943-85E9-EC2AE160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552EEA6-13B7-F947-9C14-50FE896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5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A4BB6E3-A058-A34B-A1A1-FE195D49972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365125"/>
            <a:ext cx="9037416" cy="474119"/>
          </a:xfrm>
        </p:spPr>
        <p:txBody>
          <a:bodyPr rtlCol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41931"/>
            <a:ext cx="3593592" cy="413139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 rtlCol="0"/>
          <a:lstStyle/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6EC767-E7A4-C245-BAA4-960E5F242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3686" y="2041932"/>
            <a:ext cx="3593592" cy="4131394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CBCC6-BD7A-204B-A666-6793093190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4209" y="2041931"/>
            <a:ext cx="3593592" cy="413139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9A193-F607-5049-8590-C5238BED3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052" y="365125"/>
            <a:ext cx="1910948" cy="44907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ED9FF8-3030-4E4D-ADC0-FA2315FD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1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4210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96A4FD3-97EE-8149-9A33-E0E6B1B0C0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3686" y="1524000"/>
            <a:ext cx="3593591" cy="517932"/>
          </a:xfrm>
        </p:spPr>
        <p:txBody>
          <a:bodyPr rtlCol="0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 rtl="0"/>
            <a:r>
              <a:rPr lang="pt-br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9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F0B29-9AD8-3F4E-B00F-6715996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F7ED-6BC6-EE49-BB58-F5E1626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  <a:p>
            <a:pPr lvl="3" rtl="0"/>
            <a:r>
              <a:rPr lang="pt-br"/>
              <a:t>Fourth level</a:t>
            </a:r>
          </a:p>
          <a:p>
            <a:pPr lvl="4" rtl="0"/>
            <a:r>
              <a:rPr lang="pt-br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72AE-1203-5947-A950-5866F541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9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fld id="{9FC43BFD-8FF7-A343-A8A6-E2338FCE80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4DA9-8E78-194C-AB7B-DC01F6E0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6871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rtl="0"/>
            <a:r>
              <a:rPr lang="pt-br"/>
              <a:t>© 2020 Amazon Web Services, Inc. or its Affiliates. All rights reserved.</a:t>
            </a:r>
          </a:p>
        </p:txBody>
      </p:sp>
    </p:spTree>
    <p:custDataLst>
      <p:tags r:id="rId27"/>
    </p:custDataLst>
    <p:extLst>
      <p:ext uri="{BB962C8B-B14F-4D97-AF65-F5344CB8AC3E}">
        <p14:creationId xmlns:p14="http://schemas.microsoft.com/office/powerpoint/2010/main" val="30058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73" r:id="rId24"/>
    <p:sldLayoutId id="2147483674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>
                <a:latin typeface="+mn-lt"/>
                <a:ea typeface="Amazon Ember" panose="02000000000000000000" pitchFamily="2" charset="0"/>
              </a:rPr>
              <a:t>Módulo 4:</a:t>
            </a:r>
            <a:r>
              <a:rPr lang="pt-br">
                <a:latin typeface="+mn-lt"/>
              </a:rPr>
              <a:t> Introdução ao Ambiente de Laboratório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9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Dicas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Você pode acessar o material de laboratório do curso da instância do Windows do EC2 se estiver usando uma instância do Windows do EC2 como plataforma de laboratório.</a:t>
            </a:r>
          </a:p>
          <a:p>
            <a:pPr rtl="0"/>
            <a:endParaRPr lang="en-US" dirty="0"/>
          </a:p>
          <a:p>
            <a:pPr rtl="0"/>
            <a:r>
              <a:rPr lang="pt-br" dirty="0"/>
              <a:t>Se não tiver certeza de qual região da AWS usar, verifique o valor com seu instrutor.</a:t>
            </a:r>
          </a:p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575981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4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Laboratório 1: Ready, Set, Go! (Preparar, Configurar, Vai!)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753401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2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Visão geral do laboratório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7114" y="5161309"/>
            <a:ext cx="184889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Duração:</a:t>
            </a:r>
          </a:p>
          <a:p>
            <a:pPr algn="ctr" rtl="0"/>
            <a:r>
              <a:rPr lang="pt-br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30 minutos.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800" y="4903135"/>
            <a:ext cx="1138113" cy="113269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644219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553115" y="1840629"/>
            <a:ext cx="7709576" cy="30625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r>
              <a:rPr lang="pt-br" sz="1600">
                <a:solidFill>
                  <a:sysClr val="windowText" lastClr="000000"/>
                </a:solidFill>
              </a:rPr>
              <a:t>Nuvem AWS</a:t>
            </a:r>
          </a:p>
        </p:txBody>
      </p:sp>
      <p:pic>
        <p:nvPicPr>
          <p:cNvPr id="11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115" y="1840630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429" y="3028981"/>
            <a:ext cx="685800" cy="685800"/>
          </a:xfrm>
          <a:prstGeom prst="rect">
            <a:avLst/>
          </a:prstGeom>
        </p:spPr>
      </p:pic>
      <p:pic>
        <p:nvPicPr>
          <p:cNvPr id="13" name="Graphic 34">
            <a:extLst>
              <a:ext uri="{FF2B5EF4-FFF2-40B4-BE49-F238E27FC236}">
                <a16:creationId xmlns:a16="http://schemas.microsoft.com/office/drawing/2014/main" id="{8FB9A325-064A-1544-9BC4-DC8C8D976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653" y="2170830"/>
            <a:ext cx="711200" cy="711200"/>
          </a:xfrm>
          <a:prstGeom prst="rect">
            <a:avLst/>
          </a:prstGeom>
        </p:spPr>
      </p:pic>
      <p:pic>
        <p:nvPicPr>
          <p:cNvPr id="14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6653" y="3624046"/>
            <a:ext cx="711200" cy="711200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6429" y="5372407"/>
            <a:ext cx="685800" cy="6858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3779329" y="3714781"/>
            <a:ext cx="0" cy="1657626"/>
          </a:xfrm>
          <a:prstGeom prst="straightConnector1">
            <a:avLst/>
          </a:prstGeom>
          <a:ln w="12700"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3" idx="1"/>
          </p:cNvCxnSpPr>
          <p:nvPr/>
        </p:nvCxnSpPr>
        <p:spPr>
          <a:xfrm flipV="1">
            <a:off x="4187446" y="2526430"/>
            <a:ext cx="3829207" cy="685802"/>
          </a:xfrm>
          <a:prstGeom prst="bentConnector3">
            <a:avLst/>
          </a:prstGeom>
          <a:ln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4" idx="1"/>
          </p:cNvCxnSpPr>
          <p:nvPr/>
        </p:nvCxnSpPr>
        <p:spPr>
          <a:xfrm>
            <a:off x="4187446" y="3512407"/>
            <a:ext cx="3829207" cy="467239"/>
          </a:xfrm>
          <a:prstGeom prst="bentConnector3">
            <a:avLst/>
          </a:prstGeom>
          <a:ln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85155" y="29701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IAM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0779" y="439317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/>
              <a:t> Amazon S3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54557" y="2558864"/>
            <a:ext cx="185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dirty="0"/>
              <a:t>Crie uma função e uma política.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89387" y="3559386"/>
            <a:ext cx="161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/>
              <a:t>Teste o seu acesso.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3660" y="5411876"/>
            <a:ext cx="328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dirty="0"/>
              <a:t>Conecte-se usando Guacamole, SSH ou Área de Trabalho Remota.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53115" y="2959221"/>
            <a:ext cx="181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dirty="0"/>
              <a:t>Seu código em sua instância de desenvolvimento do EC2</a:t>
            </a:r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44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093E-1CBA-484F-9539-2DD13929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Acompanhamento do laboratório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53EC-0B4D-4815-81D6-F50F88C4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 Por que é preciso remover o arquivo </a:t>
            </a:r>
            <a:r>
              <a:rPr lang="pt-br">
                <a:latin typeface="Lucida Console" panose="020B0609040504020204" pitchFamily="49" charset="0"/>
              </a:rPr>
              <a:t>.</a:t>
            </a:r>
            <a:r>
              <a:rPr lang="pt-br" b="1">
                <a:latin typeface="Lucida Console" panose="020B0609040504020204" pitchFamily="49" charset="0"/>
              </a:rPr>
              <a:t>aws/credentials</a:t>
            </a:r>
            <a:r>
              <a:rPr lang="pt-br"/>
              <a:t>?</a:t>
            </a:r>
          </a:p>
          <a:p>
            <a:pPr rtl="0"/>
            <a:r>
              <a:rPr lang="pt-br" dirty="0"/>
              <a:t> Por que usar uma função do IAM em vez das credenciais?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807993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>
                <a:latin typeface="Amazon Ember Light" charset="0"/>
                <a:ea typeface="Amazon Ember Light" charset="0"/>
                <a:cs typeface="Amazon Ember Light" charset="0"/>
              </a:rPr>
              <a:t>Obrigado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89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Visão geral do módulo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/>
              <a:t> Introdução ao ambiente de laboratório</a:t>
            </a:r>
          </a:p>
          <a:p>
            <a:pPr rtl="0"/>
            <a:endParaRPr lang="en-US" dirty="0"/>
          </a:p>
          <a:p>
            <a:pPr marL="0" indent="0" rtl="0">
              <a:buNone/>
            </a:pPr>
            <a:r>
              <a:rPr lang="pt-br"/>
              <a:t>Laboratório</a:t>
            </a:r>
          </a:p>
          <a:p>
            <a:pPr rtl="0"/>
            <a:r>
              <a:rPr lang="pt-br"/>
              <a:t> Ready, Set, Go! (Preparar, Configurar, Vai!)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03558" y="5416745"/>
            <a:ext cx="2127115" cy="730327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pt-br" sz="2400" dirty="0">
                <a:latin typeface="Amazon Ember" charset="0"/>
              </a:rPr>
              <a:t>Laboratórios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480446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29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91940"/>
            <a:ext cx="8479240" cy="474119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Introdução ao ambiente de laboratório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603276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500" dirty="0"/>
              <a:t>Laboratórios: Tenha acesso aos laboratórios</a:t>
            </a:r>
          </a:p>
        </p:txBody>
      </p:sp>
      <p:sp>
        <p:nvSpPr>
          <p:cNvPr id="4" name="Rectangle 3"/>
          <p:cNvSpPr/>
          <p:nvPr/>
        </p:nvSpPr>
        <p:spPr>
          <a:xfrm>
            <a:off x="938790" y="1519824"/>
            <a:ext cx="97147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pt-br" sz="240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*Faça login em </a:t>
            </a:r>
            <a:r>
              <a:rPr lang="pt-br"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https://aws.qwiklab.com</a:t>
            </a:r>
            <a:r>
              <a:rPr lang="pt-br" sz="2400"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8" y="3025358"/>
            <a:ext cx="3279228" cy="17787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277" y="2638569"/>
            <a:ext cx="4593782" cy="3395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1422" y="3709216"/>
            <a:ext cx="1885950" cy="7429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594538" y="4080691"/>
            <a:ext cx="572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05227" y="4080691"/>
            <a:ext cx="572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85628" y="3504811"/>
            <a:ext cx="4424972" cy="94735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2594" y="1533762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81429" y="2613321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7774" y="2304215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28761" y="2942189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593782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7263F-E4C3-4779-9A57-B30012A19DE6}"/>
              </a:ext>
            </a:extLst>
          </p:cNvPr>
          <p:cNvSpPr txBox="1"/>
          <p:nvPr/>
        </p:nvSpPr>
        <p:spPr>
          <a:xfrm>
            <a:off x="170489" y="5840057"/>
            <a:ext cx="3746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5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* Navegadores compatíveis são a versão mais recente do Firefox, Chrome ou Safari.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07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Laboratórios: escolha sua linguagem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95" y="2387810"/>
            <a:ext cx="3149095" cy="125963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40" y="2377753"/>
            <a:ext cx="3460664" cy="1218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320" y="2082974"/>
            <a:ext cx="1479359" cy="18491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572022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25406" y="4054482"/>
            <a:ext cx="2341189" cy="2133341"/>
            <a:chOff x="4114488" y="4054482"/>
            <a:chExt cx="2341189" cy="213334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0204" y="4054482"/>
              <a:ext cx="2209756" cy="17537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114488" y="5603048"/>
              <a:ext cx="2341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3200">
                  <a:latin typeface="Amazon Ember" panose="02000000000000000000" pitchFamily="2" charset="0"/>
                  <a:ea typeface="Amazon Ember" panose="02000000000000000000" pitchFamily="2" charset="0"/>
                </a:rPr>
                <a:t>Docker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84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6800566" cy="474119"/>
          </a:xfrm>
        </p:spPr>
        <p:txBody>
          <a:bodyPr rtlCol="0">
            <a:noAutofit/>
          </a:bodyPr>
          <a:lstStyle/>
          <a:p>
            <a:pPr rtl="0"/>
            <a:r>
              <a:rPr lang="pt-br" sz="3500" dirty="0"/>
              <a:t>Laboratórios: escolha sua instância de desenvolvimento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919171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306800" y="4541162"/>
            <a:ext cx="2031471" cy="2031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4265" i="1" dirty="0">
              <a:solidFill>
                <a:prstClr val="white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30078" y="2547741"/>
            <a:ext cx="3948891" cy="1021269"/>
          </a:xfrm>
          <a:prstGeom prst="rect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4400" dirty="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panose="020B0403020204020204" pitchFamily="34" charset="0"/>
              </a:rPr>
              <a:t>Linux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175942" y="2547741"/>
            <a:ext cx="3863651" cy="10212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440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panose="020B0403020204020204" pitchFamily="34" charset="0"/>
              </a:rPr>
              <a:t>Windows</a:t>
            </a:r>
            <a:endParaRPr lang="en-GB" sz="4265" i="1" dirty="0">
              <a:solidFill>
                <a:prstClr val="white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3483" y="1904101"/>
            <a:ext cx="388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3200">
                <a:latin typeface="Amazon Ember" panose="02000000000000000000" pitchFamily="2" charset="0"/>
                <a:ea typeface="Amazon Ember" panose="02000000000000000000" pitchFamily="2" charset="0"/>
                <a:cs typeface="Amazon Ember" panose="020B0603020204020204" pitchFamily="34" charset="0"/>
              </a:rPr>
              <a:t>Acesso remoto</a:t>
            </a:r>
          </a:p>
        </p:txBody>
      </p:sp>
      <p:sp>
        <p:nvSpPr>
          <p:cNvPr id="88" name="Oval 87"/>
          <p:cNvSpPr/>
          <p:nvPr/>
        </p:nvSpPr>
        <p:spPr>
          <a:xfrm>
            <a:off x="1546987" y="2134957"/>
            <a:ext cx="1173385" cy="1023452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20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RDP</a:t>
            </a:r>
          </a:p>
        </p:txBody>
      </p:sp>
      <p:sp>
        <p:nvSpPr>
          <p:cNvPr id="89" name="Oval 88"/>
          <p:cNvSpPr/>
          <p:nvPr/>
        </p:nvSpPr>
        <p:spPr>
          <a:xfrm>
            <a:off x="9471628" y="2134957"/>
            <a:ext cx="1173385" cy="102345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2200">
                <a:solidFill>
                  <a:schemeClr val="tx1"/>
                </a:solidFill>
                <a:latin typeface="Amazon Ember" panose="02000000000000000000" pitchFamily="2" charset="0"/>
                <a:ea typeface="Amazon Ember" panose="02000000000000000000" pitchFamily="2" charset="0"/>
                <a:cs typeface="Amazon Ember Light" charset="0"/>
              </a:rPr>
              <a:t>SSH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5942" y="3654871"/>
            <a:ext cx="3818984" cy="1608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rtl="0"/>
            <a:r>
              <a:rPr lang="pt-br" sz="2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 desenvolver em Java, .NET ou Python, use a Conexão de Área de Trabalho Remota.</a:t>
            </a:r>
            <a:endParaRPr lang="en-US" sz="2400" i="1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30079" y="3654871"/>
            <a:ext cx="3948890" cy="1608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rtl="0"/>
            <a:r>
              <a:rPr lang="pt-br" sz="24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Para desenvolver em Python, use SSH</a:t>
            </a:r>
            <a:r>
              <a:rPr lang="pt-br" sz="28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3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7482954" cy="474119"/>
          </a:xfrm>
        </p:spPr>
        <p:txBody>
          <a:bodyPr rtlCol="0">
            <a:noAutofit/>
          </a:bodyPr>
          <a:lstStyle/>
          <a:p>
            <a:pPr rtl="0"/>
            <a:r>
              <a:rPr lang="pt-br" sz="3500" dirty="0"/>
              <a:t>Laboratórios: conecte-se à sua instância de desenvolvimento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4452117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89" y="1255553"/>
            <a:ext cx="4452117" cy="5066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758" y="2512238"/>
            <a:ext cx="3436884" cy="2553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93" y="2702528"/>
            <a:ext cx="3504707" cy="2172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2852" y="1688446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5214" y="1219371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3594" y="1688446"/>
            <a:ext cx="424787" cy="392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0"/>
            <a:r>
              <a:rPr lang="pt-br" sz="2133"/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4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3500" dirty="0"/>
              <a:t>Instância do EC2 de desenvolvimento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70151" y="1854794"/>
            <a:ext cx="4547311" cy="1677790"/>
            <a:chOff x="670151" y="1964168"/>
            <a:chExt cx="4547311" cy="16777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90" y="1964168"/>
              <a:ext cx="847023" cy="97535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0151" y="3215238"/>
              <a:ext cx="1097280" cy="42672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rtl="0"/>
              <a:r>
                <a:rPr lang="pt-br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Python (Boto3)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746" y="1964168"/>
              <a:ext cx="847023" cy="9753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29267" y="3215238"/>
              <a:ext cx="1097280" cy="42672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rtl="0"/>
              <a:r>
                <a:rPr lang="pt-br" sz="1467">
                  <a:latin typeface="Helvetica Neue"/>
                  <a:cs typeface="Helvetica Neue"/>
                </a:rPr>
                <a:t>.</a:t>
              </a:r>
              <a:r>
                <a:rPr lang="pt-br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NET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175" y="1964168"/>
              <a:ext cx="847023" cy="9753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20182" y="3215238"/>
              <a:ext cx="1097280" cy="42672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 rtl="0"/>
              <a:r>
                <a:rPr lang="pt-br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Java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07496" y="1780666"/>
            <a:ext cx="4194123" cy="1826047"/>
            <a:chOff x="6636551" y="1550636"/>
            <a:chExt cx="4194123" cy="182604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608" y="1630959"/>
              <a:ext cx="869915" cy="9753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148722" y="2739275"/>
              <a:ext cx="1681952" cy="5791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rtl="0"/>
              <a:r>
                <a:rPr lang="pt-br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AWS Tools for PowerShell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36551" y="2730352"/>
              <a:ext cx="21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latin typeface="Amazon Ember Light" charset="0"/>
                  <a:ea typeface="Amazon Ember Light" charset="0"/>
                  <a:cs typeface="Amazon Ember Light" charset="0"/>
                </a:rPr>
                <a:t>Windows, macOS, </a:t>
              </a:r>
            </a:p>
            <a:p>
              <a:pPr algn="ctr" rtl="0"/>
              <a:r>
                <a:rPr lang="pt-br">
                  <a:latin typeface="Amazon Ember Light" charset="0"/>
                  <a:ea typeface="Amazon Ember Light" charset="0"/>
                  <a:cs typeface="Amazon Ember Light" charset="0"/>
                </a:rPr>
                <a:t>Linux ou Unix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147" y="1550636"/>
              <a:ext cx="1289224" cy="1289224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247529" y="4054059"/>
            <a:ext cx="1097280" cy="42672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rtl="0"/>
            <a:r>
              <a:rPr lang="pt-br" sz="2200" dirty="0">
                <a:latin typeface="Amazon Ember" panose="02000000000000000000" pitchFamily="2" charset="0"/>
                <a:ea typeface="Amazon Ember" panose="02000000000000000000" pitchFamily="2" charset="0"/>
              </a:rPr>
              <a:t>Ambiente de desenvolvimento integrado (IDE)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8315" y="1420109"/>
            <a:ext cx="1104567" cy="42672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rtl="0"/>
            <a:r>
              <a:rPr lang="pt-br" sz="2200" dirty="0">
                <a:latin typeface="Amazon Ember" panose="02000000000000000000" pitchFamily="2" charset="0"/>
                <a:ea typeface="Amazon Ember" panose="02000000000000000000" pitchFamily="2" charset="0"/>
                <a:cs typeface="Amazon Ember Light" panose="020B0403020204020204" pitchFamily="34" charset="0"/>
              </a:rPr>
              <a:t>Ferramentas da linha de comando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85998" y="1420109"/>
            <a:ext cx="1097280" cy="42672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 rtl="0"/>
            <a:r>
              <a:rPr lang="pt-br" sz="2200" dirty="0">
                <a:latin typeface="Amazon Ember" panose="02000000000000000000" pitchFamily="2" charset="0"/>
                <a:ea typeface="Amazon Ember" panose="02000000000000000000" pitchFamily="2" charset="0"/>
              </a:rPr>
              <a:t>Kits de desenvolvimento de software (</a:t>
            </a:r>
            <a:r>
              <a:rPr lang="pt-br" sz="2200" dirty="0" err="1">
                <a:latin typeface="Amazon Ember" panose="02000000000000000000" pitchFamily="2" charset="0"/>
                <a:ea typeface="Amazon Ember" panose="02000000000000000000" pitchFamily="2" charset="0"/>
              </a:rPr>
              <a:t>SDKs</a:t>
            </a:r>
            <a:r>
              <a:rPr lang="pt-br" sz="2200" dirty="0">
                <a:latin typeface="Amazon Ember" panose="02000000000000000000" pitchFamily="2" charset="0"/>
                <a:ea typeface="Amazon Ember" panose="02000000000000000000" pitchFamily="2" charset="0"/>
              </a:rPr>
              <a:t>)</a:t>
            </a:r>
            <a:endParaRPr lang="en-US" sz="2200" dirty="0">
              <a:latin typeface="Amazon Ember" panose="02000000000000000000" pitchFamily="2" charset="0"/>
              <a:ea typeface="Amazon Ember" panose="02000000000000000000" pitchFamily="2" charset="0"/>
              <a:cs typeface="Amazon Ember Light" panose="020B04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86" y="4823708"/>
            <a:ext cx="3395766" cy="9510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47" y="5010247"/>
            <a:ext cx="2577328" cy="6056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108243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C137-BDF7-4DE2-A0A3-612097BF8C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0857" y="4768311"/>
            <a:ext cx="1188715" cy="11887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80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500" dirty="0"/>
              <a:t>Soluções para laboratórios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C43BFD-8FF7-A343-A8A6-E2338FCE804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5244721" cy="365125"/>
          </a:xfrm>
        </p:spPr>
        <p:txBody>
          <a:bodyPr rtlCol="0"/>
          <a:lstStyle/>
          <a:p>
            <a:pPr rtl="0"/>
            <a:r>
              <a:rPr lang="pt-br" dirty="0"/>
              <a:t>© 2020 </a:t>
            </a:r>
            <a:r>
              <a:rPr lang="pt-br" dirty="0" err="1"/>
              <a:t>Amazon</a:t>
            </a:r>
            <a:r>
              <a:rPr lang="pt-br" dirty="0"/>
              <a:t> Web Services, Inc. ou suas afiliadas. Todos os direitos reservados.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84300"/>
            <a:ext cx="9150350" cy="3578225"/>
          </a:xfrm>
        </p:spPr>
        <p:txBody>
          <a:bodyPr rtlCol="0" anchor="ctr">
            <a:noAutofit/>
          </a:bodyPr>
          <a:lstStyle/>
          <a:p>
            <a:pPr marL="219075" lvl="1" indent="0" defTabSz="342900" rtl="0">
              <a:buClr>
                <a:schemeClr val="accent1"/>
              </a:buClr>
              <a:buNone/>
              <a:tabLst>
                <a:tab pos="8461375" algn="r"/>
              </a:tabLst>
            </a:pPr>
            <a:r>
              <a:rPr lang="pt-br" sz="3200"/>
              <a:t>Faça download de soluções e modelos do AWS CloudFormation para os laboratórios </a:t>
            </a:r>
            <a:r>
              <a:rPr lang="pt-br" sz="2800"/>
              <a:t> em </a:t>
            </a:r>
            <a:r>
              <a:rPr lang="pt-br" sz="2800">
                <a:latin typeface="Amazon Ember" panose="02000000000000000000" pitchFamily="2" charset="0"/>
                <a:ea typeface="Amazon Ember" panose="02000000000000000000" pitchFamily="2" charset="0"/>
              </a:rPr>
              <a:t>https://bit.ly/2NFrcGh</a:t>
            </a:r>
            <a:r>
              <a:rPr lang="pt-br" sz="280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30" y="3848701"/>
            <a:ext cx="2229185" cy="2229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6821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aloma 2019 v1">
  <a:themeElements>
    <a:clrScheme name="Training and Certification 1">
      <a:dk1>
        <a:srgbClr val="000000"/>
      </a:dk1>
      <a:lt1>
        <a:srgbClr val="FFFFFF"/>
      </a:lt1>
      <a:dk2>
        <a:srgbClr val="36C2B3"/>
      </a:dk2>
      <a:lt2>
        <a:srgbClr val="FFFFFF"/>
      </a:lt2>
      <a:accent1>
        <a:srgbClr val="232F3E"/>
      </a:accent1>
      <a:accent2>
        <a:srgbClr val="D5DBDB"/>
      </a:accent2>
      <a:accent3>
        <a:srgbClr val="36C2B3"/>
      </a:accent3>
      <a:accent4>
        <a:srgbClr val="1CC9F7"/>
      </a:accent4>
      <a:accent5>
        <a:srgbClr val="4D27AA"/>
      </a:accent5>
      <a:accent6>
        <a:srgbClr val="E617E6"/>
      </a:accent6>
      <a:hlink>
        <a:srgbClr val="1CC9F7"/>
      </a:hlink>
      <a:folHlink>
        <a:srgbClr val="232F3E"/>
      </a:folHlink>
    </a:clrScheme>
    <a:fontScheme name="Custom 1">
      <a:majorFont>
        <a:latin typeface="Amazon Ember Light"/>
        <a:ea typeface=""/>
        <a:cs typeface=""/>
      </a:majorFont>
      <a:minorFont>
        <a:latin typeface="Amazon Emb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Amazon Ember Light" panose="020B0403020204020204" pitchFamily="34" charset="0"/>
            <a:ea typeface="Amazon Ember Light" panose="020B0403020204020204" pitchFamily="34" charset="0"/>
            <a:cs typeface="Amazon Ember Light" panose="020B04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C3CBD49A9D74AB59EB8F208DED5D9" ma:contentTypeVersion="4" ma:contentTypeDescription="Create a new document." ma:contentTypeScope="" ma:versionID="7daf4a3c1576a459487efcb13ac74181">
  <xsd:schema xmlns:xsd="http://www.w3.org/2001/XMLSchema" xmlns:xs="http://www.w3.org/2001/XMLSchema" xmlns:p="http://schemas.microsoft.com/office/2006/metadata/properties" xmlns:ns2="61d7a295-102b-4ba7-8142-2982d133915a" targetNamespace="http://schemas.microsoft.com/office/2006/metadata/properties" ma:root="true" ma:fieldsID="589ccf5a2417981e7e5052ae0f1735bc" ns2:_="">
    <xsd:import namespace="61d7a295-102b-4ba7-8142-2982d13391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d7a295-102b-4ba7-8142-2982d13391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E7007A-313F-49C2-8324-FD2AC6C587B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1d7a295-102b-4ba7-8142-2982d133915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7DC094-F54E-421F-B6F9-1B9C579FB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d7a295-102b-4ba7-8142-2982d1339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8875CE-0015-488C-8D68-0102ACFB20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T&amp;C_PowerPoint_Deck_Template_2020_Copyright_All_Slides</Template>
  <TotalTime>3016</TotalTime>
  <Words>893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Helvetica Neue</vt:lpstr>
      <vt:lpstr>Helvetica Neue LT Std 65 Medium</vt:lpstr>
      <vt:lpstr>Amazon Ember</vt:lpstr>
      <vt:lpstr>Amazon Ember Light</vt:lpstr>
      <vt:lpstr>Arial</vt:lpstr>
      <vt:lpstr>Calibri</vt:lpstr>
      <vt:lpstr>Lucida Console</vt:lpstr>
      <vt:lpstr>Paloma 2019 v1</vt:lpstr>
      <vt:lpstr>Image</vt:lpstr>
      <vt:lpstr>Módulo 4: Introdução ao Ambiente de Laboratório</vt:lpstr>
      <vt:lpstr>Visão geral do módulo</vt:lpstr>
      <vt:lpstr>Introdução ao ambiente de laboratório</vt:lpstr>
      <vt:lpstr>Laboratórios: Tenha acesso aos laboratórios</vt:lpstr>
      <vt:lpstr>Laboratórios: escolha sua linguagem</vt:lpstr>
      <vt:lpstr>Laboratórios: escolha sua instância de desenvolvimento</vt:lpstr>
      <vt:lpstr>Laboratórios: conecte-se à sua instância de desenvolvimento</vt:lpstr>
      <vt:lpstr>Instância do EC2 de desenvolvimento</vt:lpstr>
      <vt:lpstr>Soluções para laboratórios</vt:lpstr>
      <vt:lpstr>Dicas</vt:lpstr>
      <vt:lpstr>Laboratório 1: Ready, Set, Go! (Preparar, Configurar, Vai!)</vt:lpstr>
      <vt:lpstr>Visão geral do laboratório</vt:lpstr>
      <vt:lpstr>Acompanhamento do laboratório</vt:lpstr>
      <vt:lpstr>Obrigado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Chen, Yue</cp:lastModifiedBy>
  <cp:revision>192</cp:revision>
  <cp:lastPrinted>2017-08-03T20:30:13Z</cp:lastPrinted>
  <dcterms:created xsi:type="dcterms:W3CDTF">2017-05-11T23:06:57Z</dcterms:created>
  <dcterms:modified xsi:type="dcterms:W3CDTF">2020-12-07T01:42:30Z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7949E4B6-B8C8-4102-813A-244CB6DAC197</vt:lpwstr>
  </property>
  <property fmtid="{D5CDD505-2E9C-101B-9397-08002B2CF9AE}" pid="3" name="ArticulatePath">
    <vt:lpwstr>T&amp;C_PPT_template_100level_newbrand</vt:lpwstr>
  </property>
  <property fmtid="{D5CDD505-2E9C-101B-9397-08002B2CF9AE}" pid="4" name="ContentTypeId">
    <vt:lpwstr>0x010100D4EC3CBD49A9D74AB59EB8F208DED5D9</vt:lpwstr>
  </property>
</Properties>
</file>