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5.xml" ContentType="application/vnd.openxmlformats-officedocument.presentationml.tags+xml"/>
  <Override PartName="/ppt/notesSlides/notesSlide1.xml" ContentType="application/vnd.openxmlformats-officedocument.presentationml.notesSlide+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notesSlides/notesSlide12.xml" ContentType="application/vnd.openxmlformats-officedocument.presentationml.notesSlide+xml"/>
  <Override PartName="/ppt/tags/tag32.xml" ContentType="application/vnd.openxmlformats-officedocument.presentationml.tags+xml"/>
  <Override PartName="/ppt/notesSlides/notesSlide13.xml" ContentType="application/vnd.openxmlformats-officedocument.presentationml.notesSlide+xml"/>
  <Override PartName="/ppt/tags/tag33.xml" ContentType="application/vnd.openxmlformats-officedocument.presentationml.tags+xml"/>
  <Override PartName="/ppt/notesSlides/notesSlide14.xml" ContentType="application/vnd.openxmlformats-officedocument.presentationml.notesSlide+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notesSlides/notesSlide18.xml" ContentType="application/vnd.openxmlformats-officedocument.presentationml.notesSlide+xml"/>
  <Override PartName="/ppt/tags/tag38.xml" ContentType="application/vnd.openxmlformats-officedocument.presentationml.tags+xml"/>
  <Override PartName="/ppt/notesSlides/notesSlide19.xml" ContentType="application/vnd.openxmlformats-officedocument.presentationml.notesSlide+xml"/>
  <Override PartName="/ppt/tags/tag39.xml" ContentType="application/vnd.openxmlformats-officedocument.presentationml.tags+xml"/>
  <Override PartName="/ppt/notesSlides/notesSlide20.xml" ContentType="application/vnd.openxmlformats-officedocument.presentationml.notesSlide+xml"/>
  <Override PartName="/ppt/tags/tag40.xml" ContentType="application/vnd.openxmlformats-officedocument.presentationml.tags+xml"/>
  <Override PartName="/ppt/notesSlides/notesSlide21.xml" ContentType="application/vnd.openxmlformats-officedocument.presentationml.notesSlide+xml"/>
  <Override PartName="/ppt/tags/tag41.xml" ContentType="application/vnd.openxmlformats-officedocument.presentationml.tags+xml"/>
  <Override PartName="/ppt/notesSlides/notesSlide22.xml" ContentType="application/vnd.openxmlformats-officedocument.presentationml.notesSlide+xml"/>
  <Override PartName="/ppt/tags/tag42.xml" ContentType="application/vnd.openxmlformats-officedocument.presentationml.tags+xml"/>
  <Override PartName="/ppt/notesSlides/notesSlide23.xml" ContentType="application/vnd.openxmlformats-officedocument.presentationml.notesSlide+xml"/>
  <Override PartName="/ppt/tags/tag43.xml" ContentType="application/vnd.openxmlformats-officedocument.presentationml.tags+xml"/>
  <Override PartName="/ppt/notesSlides/notesSlide24.xml" ContentType="application/vnd.openxmlformats-officedocument.presentationml.notesSlide+xml"/>
  <Override PartName="/ppt/tags/tag44.xml" ContentType="application/vnd.openxmlformats-officedocument.presentationml.tags+xml"/>
  <Override PartName="/ppt/notesSlides/notesSlide25.xml" ContentType="application/vnd.openxmlformats-officedocument.presentationml.notesSlide+xml"/>
  <Override PartName="/ppt/tags/tag45.xml" ContentType="application/vnd.openxmlformats-officedocument.presentationml.tags+xml"/>
  <Override PartName="/ppt/notesSlides/notesSlide26.xml" ContentType="application/vnd.openxmlformats-officedocument.presentationml.notesSlide+xml"/>
  <Override PartName="/ppt/tags/tag46.xml" ContentType="application/vnd.openxmlformats-officedocument.presentationml.tags+xml"/>
  <Override PartName="/ppt/notesSlides/notesSlide27.xml" ContentType="application/vnd.openxmlformats-officedocument.presentationml.notesSlide+xml"/>
  <Override PartName="/ppt/tags/tag47.xml" ContentType="application/vnd.openxmlformats-officedocument.presentationml.tags+xml"/>
  <Override PartName="/ppt/notesSlides/notesSlide28.xml" ContentType="application/vnd.openxmlformats-officedocument.presentationml.notesSlide+xml"/>
  <Override PartName="/ppt/tags/tag48.xml" ContentType="application/vnd.openxmlformats-officedocument.presentationml.tags+xml"/>
  <Override PartName="/ppt/notesSlides/notesSlide29.xml" ContentType="application/vnd.openxmlformats-officedocument.presentationml.notesSlide+xml"/>
  <Override PartName="/ppt/tags/tag49.xml" ContentType="application/vnd.openxmlformats-officedocument.presentationml.tags+xml"/>
  <Override PartName="/ppt/notesSlides/notesSlide30.xml" ContentType="application/vnd.openxmlformats-officedocument.presentationml.notesSlide+xml"/>
  <Override PartName="/ppt/tags/tag50.xml" ContentType="application/vnd.openxmlformats-officedocument.presentationml.tags+xml"/>
  <Override PartName="/ppt/notesSlides/notesSlide31.xml" ContentType="application/vnd.openxmlformats-officedocument.presentationml.notesSlide+xml"/>
  <Override PartName="/ppt/tags/tag51.xml" ContentType="application/vnd.openxmlformats-officedocument.presentationml.tags+xml"/>
  <Override PartName="/ppt/notesSlides/notesSlide32.xml" ContentType="application/vnd.openxmlformats-officedocument.presentationml.notesSlide+xml"/>
  <Override PartName="/ppt/tags/tag52.xml" ContentType="application/vnd.openxmlformats-officedocument.presentationml.tags+xml"/>
  <Override PartName="/ppt/notesSlides/notesSlide33.xml" ContentType="application/vnd.openxmlformats-officedocument.presentationml.notesSlide+xml"/>
  <Override PartName="/ppt/tags/tag53.xml" ContentType="application/vnd.openxmlformats-officedocument.presentationml.tags+xml"/>
  <Override PartName="/ppt/notesSlides/notesSlide34.xml" ContentType="application/vnd.openxmlformats-officedocument.presentationml.notesSlide+xml"/>
  <Override PartName="/ppt/tags/tag54.xml" ContentType="application/vnd.openxmlformats-officedocument.presentationml.tags+xml"/>
  <Override PartName="/ppt/notesSlides/notesSlide35.xml" ContentType="application/vnd.openxmlformats-officedocument.presentationml.notesSlide+xml"/>
  <Override PartName="/ppt/tags/tag55.xml" ContentType="application/vnd.openxmlformats-officedocument.presentationml.tags+xml"/>
  <Override PartName="/ppt/notesSlides/notesSlide36.xml" ContentType="application/vnd.openxmlformats-officedocument.presentationml.notesSlide+xml"/>
  <Override PartName="/ppt/tags/tag56.xml" ContentType="application/vnd.openxmlformats-officedocument.presentationml.tags+xml"/>
  <Override PartName="/ppt/notesSlides/notesSlide37.xml" ContentType="application/vnd.openxmlformats-officedocument.presentationml.notesSlide+xml"/>
  <Override PartName="/ppt/tags/tag57.xml" ContentType="application/vnd.openxmlformats-officedocument.presentationml.tags+xml"/>
  <Override PartName="/ppt/notesSlides/notesSlide38.xml" ContentType="application/vnd.openxmlformats-officedocument.presentationml.notesSlide+xml"/>
  <Override PartName="/ppt/comments/comment1.xml" ContentType="application/vnd.openxmlformats-officedocument.presentationml.comments+xml"/>
  <Override PartName="/ppt/tags/tag58.xml" ContentType="application/vnd.openxmlformats-officedocument.presentationml.tags+xml"/>
  <Override PartName="/ppt/notesSlides/notesSlide39.xml" ContentType="application/vnd.openxmlformats-officedocument.presentationml.notesSlide+xml"/>
  <Override PartName="/ppt/tags/tag59.xml" ContentType="application/vnd.openxmlformats-officedocument.presentationml.tags+xml"/>
  <Override PartName="/ppt/notesSlides/notesSlide40.xml" ContentType="application/vnd.openxmlformats-officedocument.presentationml.notesSlide+xml"/>
  <Override PartName="/ppt/tags/tag60.xml" ContentType="application/vnd.openxmlformats-officedocument.presentationml.tags+xml"/>
  <Override PartName="/ppt/notesSlides/notesSlide41.xml" ContentType="application/vnd.openxmlformats-officedocument.presentationml.notesSlide+xml"/>
  <Override PartName="/ppt/tags/tag61.xml" ContentType="application/vnd.openxmlformats-officedocument.presentationml.tags+xml"/>
  <Override PartName="/ppt/notesSlides/notesSlide42.xml" ContentType="application/vnd.openxmlformats-officedocument.presentationml.notesSlide+xml"/>
  <Override PartName="/ppt/tags/tag62.xml" ContentType="application/vnd.openxmlformats-officedocument.presentationml.tags+xml"/>
  <Override PartName="/ppt/notesSlides/notesSlide43.xml" ContentType="application/vnd.openxmlformats-officedocument.presentationml.notesSlide+xml"/>
  <Override PartName="/ppt/tags/tag63.xml" ContentType="application/vnd.openxmlformats-officedocument.presentationml.tags+xml"/>
  <Override PartName="/ppt/notesSlides/notesSlide44.xml" ContentType="application/vnd.openxmlformats-officedocument.presentationml.notesSlide+xml"/>
  <Override PartName="/ppt/tags/tag64.xml" ContentType="application/vnd.openxmlformats-officedocument.presentationml.tags+xml"/>
  <Override PartName="/ppt/notesSlides/notesSlide45.xml" ContentType="application/vnd.openxmlformats-officedocument.presentationml.notesSlide+xml"/>
  <Override PartName="/ppt/tags/tag65.xml" ContentType="application/vnd.openxmlformats-officedocument.presentationml.tags+xml"/>
  <Override PartName="/ppt/notesSlides/notesSlide46.xml" ContentType="application/vnd.openxmlformats-officedocument.presentationml.notesSlide+xml"/>
  <Override PartName="/ppt/tags/tag66.xml" ContentType="application/vnd.openxmlformats-officedocument.presentationml.tags+xml"/>
  <Override PartName="/ppt/notesSlides/notesSlide47.xml" ContentType="application/vnd.openxmlformats-officedocument.presentationml.notesSlide+xml"/>
  <Override PartName="/ppt/tags/tag67.xml" ContentType="application/vnd.openxmlformats-officedocument.presentationml.tags+xml"/>
  <Override PartName="/ppt/notesSlides/notesSlide48.xml" ContentType="application/vnd.openxmlformats-officedocument.presentationml.notesSlide+xml"/>
  <Override PartName="/ppt/tags/tag68.xml" ContentType="application/vnd.openxmlformats-officedocument.presentationml.tags+xml"/>
  <Override PartName="/ppt/notesSlides/notesSlide49.xml" ContentType="application/vnd.openxmlformats-officedocument.presentationml.notesSlide+xml"/>
  <Override PartName="/ppt/tags/tag69.xml" ContentType="application/vnd.openxmlformats-officedocument.presentationml.tags+xml"/>
  <Override PartName="/ppt/notesSlides/notesSlide50.xml" ContentType="application/vnd.openxmlformats-officedocument.presentationml.notesSlide+xml"/>
  <Override PartName="/ppt/tags/tag70.xml" ContentType="application/vnd.openxmlformats-officedocument.presentationml.tags+xml"/>
  <Override PartName="/ppt/notesSlides/notesSlide5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4"/>
  </p:sldMasterIdLst>
  <p:notesMasterIdLst>
    <p:notesMasterId r:id="rId56"/>
  </p:notesMasterIdLst>
  <p:handoutMasterIdLst>
    <p:handoutMasterId r:id="rId57"/>
  </p:handoutMasterIdLst>
  <p:sldIdLst>
    <p:sldId id="397" r:id="rId5"/>
    <p:sldId id="388" r:id="rId6"/>
    <p:sldId id="400" r:id="rId7"/>
    <p:sldId id="411" r:id="rId8"/>
    <p:sldId id="414" r:id="rId9"/>
    <p:sldId id="412" r:id="rId10"/>
    <p:sldId id="415" r:id="rId11"/>
    <p:sldId id="413" r:id="rId12"/>
    <p:sldId id="401" r:id="rId13"/>
    <p:sldId id="408" r:id="rId14"/>
    <p:sldId id="399" r:id="rId15"/>
    <p:sldId id="365" r:id="rId16"/>
    <p:sldId id="309" r:id="rId17"/>
    <p:sldId id="378" r:id="rId18"/>
    <p:sldId id="310" r:id="rId19"/>
    <p:sldId id="366" r:id="rId20"/>
    <p:sldId id="315" r:id="rId21"/>
    <p:sldId id="307" r:id="rId22"/>
    <p:sldId id="308" r:id="rId23"/>
    <p:sldId id="368" r:id="rId24"/>
    <p:sldId id="311" r:id="rId25"/>
    <p:sldId id="314" r:id="rId26"/>
    <p:sldId id="317" r:id="rId27"/>
    <p:sldId id="406" r:id="rId28"/>
    <p:sldId id="379" r:id="rId29"/>
    <p:sldId id="410" r:id="rId30"/>
    <p:sldId id="402" r:id="rId31"/>
    <p:sldId id="320" r:id="rId32"/>
    <p:sldId id="322" r:id="rId33"/>
    <p:sldId id="323" r:id="rId34"/>
    <p:sldId id="347" r:id="rId35"/>
    <p:sldId id="326" r:id="rId36"/>
    <p:sldId id="370" r:id="rId37"/>
    <p:sldId id="373" r:id="rId38"/>
    <p:sldId id="374" r:id="rId39"/>
    <p:sldId id="325" r:id="rId40"/>
    <p:sldId id="391" r:id="rId41"/>
    <p:sldId id="385" r:id="rId42"/>
    <p:sldId id="403" r:id="rId43"/>
    <p:sldId id="353" r:id="rId44"/>
    <p:sldId id="409" r:id="rId45"/>
    <p:sldId id="359" r:id="rId46"/>
    <p:sldId id="386" r:id="rId47"/>
    <p:sldId id="404" r:id="rId48"/>
    <p:sldId id="398" r:id="rId49"/>
    <p:sldId id="405" r:id="rId50"/>
    <p:sldId id="334" r:id="rId51"/>
    <p:sldId id="389" r:id="rId52"/>
    <p:sldId id="260" r:id="rId53"/>
    <p:sldId id="375" r:id="rId54"/>
    <p:sldId id="376" r:id="rId55"/>
  </p:sldIdLst>
  <p:sldSz cx="12192000" cy="6858000"/>
  <p:notesSz cx="6858000" cy="9144000"/>
  <p:custDataLst>
    <p:tags r:id="rId58"/>
  </p:custDataLst>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47" userDrawn="1">
          <p15:clr>
            <a:srgbClr val="A4A3A4"/>
          </p15:clr>
        </p15:guide>
        <p15:guide id="2" orient="horz" pos="45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4" clrIdx="0"/>
  <p:cmAuthor id="2" name="Barefoot, Rob" initials="BR" lastIdx="86" clrIdx="1">
    <p:extLst>
      <p:ext uri="{19B8F6BF-5375-455C-9EA6-DF929625EA0E}">
        <p15:presenceInfo xmlns:p15="http://schemas.microsoft.com/office/powerpoint/2012/main" userId="S-1-5-21-1407069837-2091007605-538272213-30202807" providerId="AD"/>
      </p:ext>
    </p:extLst>
  </p:cmAuthor>
  <p:cmAuthor id="3" name="Barrera, Roland" initials="BR" lastIdx="75" clrIdx="2">
    <p:extLst>
      <p:ext uri="{19B8F6BF-5375-455C-9EA6-DF929625EA0E}">
        <p15:presenceInfo xmlns:p15="http://schemas.microsoft.com/office/powerpoint/2012/main" userId="S-1-5-21-1407069837-2091007605-538272213-316202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7E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41" autoAdjust="0"/>
    <p:restoredTop sz="84606" autoAdjust="0"/>
  </p:normalViewPr>
  <p:slideViewPr>
    <p:cSldViewPr snapToGrid="0" snapToObjects="1">
      <p:cViewPr varScale="1">
        <p:scale>
          <a:sx n="61" d="100"/>
          <a:sy n="61" d="100"/>
        </p:scale>
        <p:origin x="774" y="66"/>
      </p:cViewPr>
      <p:guideLst>
        <p:guide pos="347"/>
        <p:guide orient="horz" pos="459"/>
      </p:guideLst>
    </p:cSldViewPr>
  </p:slideViewPr>
  <p:notesTextViewPr>
    <p:cViewPr>
      <p:scale>
        <a:sx n="3" d="2"/>
        <a:sy n="3" d="2"/>
      </p:scale>
      <p:origin x="0" y="0"/>
    </p:cViewPr>
  </p:notesTextViewPr>
  <p:notesViewPr>
    <p:cSldViewPr snapToGrid="0" snapToObjects="1">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ason Devereux" userId="1e8ae8d7-e1e4-41d7-b1aa-07c9c7bdc58a" providerId="ADAL" clId="{26762D72-0F81-9D40-8542-D637B43F468F}"/>
    <pc:docChg chg="custSel modSld">
      <pc:chgData name="Season Devereux" userId="1e8ae8d7-e1e4-41d7-b1aa-07c9c7bdc58a" providerId="ADAL" clId="{26762D72-0F81-9D40-8542-D637B43F468F}" dt="2020-08-18T23:53:18.090" v="0" actId="478"/>
      <pc:docMkLst>
        <pc:docMk/>
      </pc:docMkLst>
      <pc:sldChg chg="delSp mod">
        <pc:chgData name="Season Devereux" userId="1e8ae8d7-e1e4-41d7-b1aa-07c9c7bdc58a" providerId="ADAL" clId="{26762D72-0F81-9D40-8542-D637B43F468F}" dt="2020-08-18T23:53:18.090" v="0" actId="478"/>
        <pc:sldMkLst>
          <pc:docMk/>
          <pc:sldMk cId="2107287569" sldId="375"/>
        </pc:sldMkLst>
        <pc:spChg chg="del">
          <ac:chgData name="Season Devereux" userId="1e8ae8d7-e1e4-41d7-b1aa-07c9c7bdc58a" providerId="ADAL" clId="{26762D72-0F81-9D40-8542-D637B43F468F}" dt="2020-08-18T23:53:18.090" v="0" actId="478"/>
          <ac:spMkLst>
            <pc:docMk/>
            <pc:sldMk cId="2107287569" sldId="375"/>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2" dt="2020-04-13T11:44:37.464" idx="72">
    <p:pos x="6307" y="3622"/>
    <p:text>Need something in this availability box for SNS</p:text>
    <p:extLst>
      <p:ext uri="{C676402C-5697-4E1C-873F-D02D1690AC5C}">
        <p15:threadingInfo xmlns:p15="http://schemas.microsoft.com/office/powerpoint/2012/main" timeZoneBias="420"/>
      </p:ext>
    </p:extLst>
  </p:cm>
  <p:cm authorId="3" dt="2020-04-20T15:35:48.943" idx="61">
    <p:pos x="6307" y="3718"/>
    <p:text>Need to discuss</p:text>
    <p:extLst>
      <p:ext uri="{C676402C-5697-4E1C-873F-D02D1690AC5C}">
        <p15:threadingInfo xmlns:p15="http://schemas.microsoft.com/office/powerpoint/2012/main" timeZoneBias="300">
          <p15:parentCm authorId="2" idx="72"/>
        </p15:threadingInfo>
      </p:ext>
    </p:extLst>
  </p:cm>
  <p:cm authorId="2" dt="2020-04-13T11:44:53.482" idx="73">
    <p:pos x="1465" y="2623"/>
    <p:text>Availability seems like a poor wording choice. Initially I was wondering if it was talking about REgions/AZs that supported SNS/SQS</p:text>
    <p:extLst>
      <p:ext uri="{C676402C-5697-4E1C-873F-D02D1690AC5C}">
        <p15:threadingInfo xmlns:p15="http://schemas.microsoft.com/office/powerpoint/2012/main" timeZoneBias="420"/>
      </p:ext>
    </p:extLst>
  </p:cm>
  <p:cm authorId="3" dt="2020-04-20T15:35:49.781" idx="62">
    <p:pos x="1465" y="2719"/>
    <p:text>Need to discuss</p:text>
    <p:extLst>
      <p:ext uri="{C676402C-5697-4E1C-873F-D02D1690AC5C}">
        <p15:threadingInfo xmlns:p15="http://schemas.microsoft.com/office/powerpoint/2012/main" timeZoneBias="300">
          <p15:parentCm authorId="2" idx="73"/>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298FB97-EEE8-A641-B9BA-ACE8418557CD}" type="slidenum">
              <a:rPr lang="en-US" smtClean="0"/>
              <a:t>‹nº›</a:t>
            </a:fld>
            <a:endParaRPr lang="en-US" dirty="0"/>
          </a:p>
        </p:txBody>
      </p:sp>
    </p:spTree>
    <p:extLst>
      <p:ext uri="{BB962C8B-B14F-4D97-AF65-F5344CB8AC3E}">
        <p14:creationId xmlns:p14="http://schemas.microsoft.com/office/powerpoint/2010/main" val="148526969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r>
              <a:rPr lang="en-US"/>
              <a:t>10/1/2020</a:t>
            </a:r>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E092397-0699-5249-96BB-FDA4CA85BF35}" type="slidenum">
              <a:rPr lang="en-US" smtClean="0"/>
              <a:t>‹nº›</a:t>
            </a:fld>
            <a:endParaRPr lang="en-US" dirty="0"/>
          </a:p>
        </p:txBody>
      </p:sp>
    </p:spTree>
    <p:extLst>
      <p:ext uri="{BB962C8B-B14F-4D97-AF65-F5344CB8AC3E}">
        <p14:creationId xmlns:p14="http://schemas.microsoft.com/office/powerpoint/2010/main" val="356964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docs.aws.amazon.com/AWSSimpleQueueService/latest/SQSDeveloperGuide/standard-queues.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docs.aws.amazon.com/AWSSimpleQueueService/latest/SQSDeveloperGuide/FIFO-queues.htm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clouddesignpattern.org/index.php/CDP:Queuing_Chain_Patter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ocs.aws.amazon.com/AWSSimpleQueueService/latest/SQSDeveloperGuide/SQSMessageAttributes.html#SQSMessageAttributes.DataType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github.com/awslabs/amazon-sqs-java-extended-client-lib"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docs.aws.amazon.com/AWSSimpleQueueService/latest/APIReference/Welcome.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docs.aws.amazon.com/AWSSimpleQueueService/latest/SQSDeveloperGuide/AboutVT.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ocs.aws.amazon.com/AWSSimpleQueueService/latest/APIReference/Welcome.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docs.aws.amazon.com/AWSSimpleQueueService/latest/SQSDeveloperGuide/SQSDeadLetterQueue.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aws.amazon.com/AWSSimpleQueueService/latest/SQSDeveloperGuide/sqs-server-side-encryption.html#sqs-what-permissions-for-ss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docs.aws.amazon.com/AWSSimpleQueueService/latest/SQSDeveloperGuide/throughput.ht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docs.aws.amazon.com/sns/latest/dg/SendMessageToSQS.html#SendMessageToSQS.test"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docs.aws.amazon.com/sns/latest/dg/large-payload-raw-message.html"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docs.aws.amazon.com/sns/latest/api/API_Operation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aws.amazon.com/sns/faq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aws.amazon.com/blogs/compute/running-activemq-in-a-hybrid-cloud-environment-with-amazon-mq/"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8" Type="http://schemas.openxmlformats.org/officeDocument/2006/relationships/hyperlink" Target="http://docs.aws.amazon.com/sdkfornet/v3/apidocs/items/MQ/TMQClient.html" TargetMode="External"/><Relationship Id="rId3" Type="http://schemas.openxmlformats.org/officeDocument/2006/relationships/hyperlink" Target="http://docs.aws.amazon.com/AWSJavaSDK/latest/javadoc/com/amazonaws/services/sns/AmazonSNSClient.html" TargetMode="External"/><Relationship Id="rId7" Type="http://schemas.openxmlformats.org/officeDocument/2006/relationships/hyperlink" Target="http://docs.aws.amazon.com/sdkfornet/v3/apidocs/items/SQS/TSQSClient.html" TargetMode="External"/><Relationship Id="rId2" Type="http://schemas.openxmlformats.org/officeDocument/2006/relationships/slide" Target="../slides/slide51.xml"/><Relationship Id="rId1" Type="http://schemas.openxmlformats.org/officeDocument/2006/relationships/notesMaster" Target="../notesMasters/notesMaster1.xml"/><Relationship Id="rId6" Type="http://schemas.openxmlformats.org/officeDocument/2006/relationships/hyperlink" Target="http://docs.aws.amazon.com/sdkfornet/v3/apidocs/items/SNS/TSNSClient.html" TargetMode="External"/><Relationship Id="rId11" Type="http://schemas.openxmlformats.org/officeDocument/2006/relationships/hyperlink" Target="http://boto3.readthedocs.org/en/latest/reference/services/mq.html" TargetMode="External"/><Relationship Id="rId5" Type="http://schemas.openxmlformats.org/officeDocument/2006/relationships/hyperlink" Target="http://docs.aws.amazon.com/AWSJavaSDK/latest/javadoc/com/amazonaws/services/mq/AmazonMQClient.html" TargetMode="External"/><Relationship Id="rId10" Type="http://schemas.openxmlformats.org/officeDocument/2006/relationships/hyperlink" Target="http://boto3.readthedocs.org/en/latest/reference/services/sqs.html" TargetMode="External"/><Relationship Id="rId4" Type="http://schemas.openxmlformats.org/officeDocument/2006/relationships/hyperlink" Target="http://docs.aws.amazon.com/AWSJavaSDK/latest/javadoc/com/amazonaws/services/sqs/AmazonSQSClient.html" TargetMode="External"/><Relationship Id="rId9" Type="http://schemas.openxmlformats.org/officeDocument/2006/relationships/hyperlink" Target="http://boto3.readthedocs.org/en/latest/reference/services/sns.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3470188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56055"/>
          </a:xfrm>
        </p:spPr>
        <p:txBody>
          <a:bodyPr rtlCol="0"/>
          <a:lstStyle/>
          <a:p>
            <a:pPr rtl="0"/>
            <a:r>
              <a:rPr lang="pt-br" b="1" dirty="0"/>
              <a:t>As standard queues (filas padrão) </a:t>
            </a:r>
            <a:r>
              <a:rPr lang="pt-br" dirty="0"/>
              <a:t>suportam a entrega de mensagens pelo menos uma vez. Entretanto, ocasionalmente, devido à arquitetura </a:t>
            </a:r>
            <a:r>
              <a:rPr lang="pt-br" dirty="0">
                <a:solidFill>
                  <a:srgbClr val="000000"/>
                </a:solidFill>
              </a:rPr>
              <a:t>altamente distribuída</a:t>
            </a:r>
            <a:r>
              <a:rPr lang="pt-br" dirty="0"/>
              <a:t>, mais de uma cópia de uma mensagem pode ser entregue fora de ordem. As filas standard (padrão) oferecem a melhor ordenação possível, o que </a:t>
            </a:r>
            <a:r>
              <a:rPr lang="pt-br" dirty="0">
                <a:solidFill>
                  <a:srgbClr val="000000"/>
                </a:solidFill>
              </a:rPr>
              <a:t>garante</a:t>
            </a:r>
            <a:r>
              <a:rPr lang="pt-br" dirty="0"/>
              <a:t> a entrega das mensagens na mesma ordem em que foram enviadas.  Use as filas de mensagens padrão em diversos cenários, contanto que</a:t>
            </a:r>
            <a:r>
              <a:rPr lang="pt-br" dirty="0">
                <a:solidFill>
                  <a:srgbClr val="000000"/>
                </a:solidFill>
              </a:rPr>
              <a:t> a aplicação</a:t>
            </a:r>
            <a:r>
              <a:rPr lang="pt-br" dirty="0"/>
              <a:t> possa processar as mensagens que chegam mais de uma vez e fora de ordem.</a:t>
            </a:r>
          </a:p>
          <a:p>
            <a:pPr rtl="0"/>
            <a:endParaRPr lang="en-US" dirty="0"/>
          </a:p>
          <a:p>
            <a:pPr rtl="0"/>
            <a:r>
              <a:rPr lang="pt-br" dirty="0">
                <a:solidFill>
                  <a:srgbClr val="000000"/>
                </a:solidFill>
              </a:rPr>
              <a:t>Para obter mais informações,</a:t>
            </a:r>
            <a:r>
              <a:rPr lang="pt-br" dirty="0"/>
              <a:t> consulte </a:t>
            </a:r>
            <a:r>
              <a:rPr lang="pt-br" dirty="0">
                <a:hlinkClick r:id="rId3"/>
              </a:rPr>
              <a:t>http://docs.aws.amazon.com/AWSSimpleQueueService/latest/SQSDeveloperGuide/standard-queues.html</a:t>
            </a:r>
            <a:r>
              <a:rPr lang="pt-br" dirty="0"/>
              <a:t>.</a:t>
            </a:r>
          </a:p>
          <a:p>
            <a:pPr rtl="0"/>
            <a:endParaRPr lang="en-US" dirty="0"/>
          </a:p>
          <a:p>
            <a:pPr rtl="0"/>
            <a:r>
              <a:rPr lang="pt-br" b="1" dirty="0"/>
              <a:t>As filas First-In-First-Out (FIFO – Primeiro a entrar, primeiro a sair)</a:t>
            </a:r>
            <a:r>
              <a:rPr lang="pt-br" dirty="0"/>
              <a:t> foram criadas para aprimorar o sistema de mensagens entre </a:t>
            </a:r>
            <a:r>
              <a:rPr lang="pt-br" dirty="0">
                <a:solidFill>
                  <a:srgbClr val="000000"/>
                </a:solidFill>
              </a:rPr>
              <a:t>aplicações</a:t>
            </a:r>
            <a:r>
              <a:rPr lang="pt-br" dirty="0"/>
              <a:t> quando a ordem das operações e dos eventos é essencial ou quando duplicatas não podem ser toleradas. As filas FIFO também fornecem </a:t>
            </a:r>
            <a:r>
              <a:rPr lang="pt-br" dirty="0">
                <a:solidFill>
                  <a:srgbClr val="000000"/>
                </a:solidFill>
              </a:rPr>
              <a:t>processamento</a:t>
            </a:r>
            <a:r>
              <a:rPr lang="pt-br" dirty="0"/>
              <a:t> exatamente uma vez, mas são limitadas a 300 transações</a:t>
            </a:r>
            <a:r>
              <a:rPr lang="pt-br" dirty="0">
                <a:solidFill>
                  <a:srgbClr val="000000"/>
                </a:solidFill>
              </a:rPr>
              <a:t> por</a:t>
            </a:r>
            <a:r>
              <a:rPr lang="pt-br" dirty="0"/>
              <a:t> segundo (TPS).  As filas FIFO são projetadas para aprimorar a troca de mensagens entre</a:t>
            </a:r>
            <a:r>
              <a:rPr lang="pt-br" dirty="0">
                <a:solidFill>
                  <a:srgbClr val="000000"/>
                </a:solidFill>
              </a:rPr>
              <a:t> aplicações </a:t>
            </a:r>
            <a:r>
              <a:rPr lang="pt-br" dirty="0"/>
              <a:t>quando a ordem de operações e eventos é crítica.</a:t>
            </a:r>
          </a:p>
          <a:p>
            <a:pPr rtl="0"/>
            <a:endParaRPr lang="en-US" dirty="0"/>
          </a:p>
          <a:p>
            <a:pPr marL="0" marR="0" lvl="1" indent="0" algn="l" defTabSz="457200" rtl="0" eaLnBrk="1" fontAlgn="auto" latinLnBrk="0" hangingPunct="1">
              <a:lnSpc>
                <a:spcPct val="100000"/>
              </a:lnSpc>
              <a:spcBef>
                <a:spcPts val="0"/>
              </a:spcBef>
              <a:spcAft>
                <a:spcPts val="0"/>
              </a:spcAft>
              <a:buClrTx/>
              <a:buSzTx/>
              <a:buFontTx/>
              <a:buNone/>
              <a:tabLst/>
              <a:defRPr/>
            </a:pPr>
            <a:r>
              <a:rPr lang="pt-br" dirty="0">
                <a:solidFill>
                  <a:srgbClr val="000000"/>
                </a:solidFill>
              </a:rPr>
              <a:t>Para obter mais informações,</a:t>
            </a:r>
            <a:r>
              <a:rPr lang="pt-br" dirty="0"/>
              <a:t> consulte </a:t>
            </a:r>
            <a:r>
              <a:rPr lang="pt-br" dirty="0">
                <a:hlinkClick r:id="rId4"/>
              </a:rPr>
              <a:t>http://docs.aws.amazon.com/AWSSimpleQueueService/latest/SQSDeveloperGuide/FIFO-queues.html</a:t>
            </a:r>
            <a:r>
              <a:rPr lang="pt-br" dirty="0"/>
              <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rtl="0"/>
            <a:endParaRPr lang="en-US" dirty="0"/>
          </a:p>
        </p:txBody>
      </p:sp>
    </p:spTree>
    <p:extLst>
      <p:ext uri="{BB962C8B-B14F-4D97-AF65-F5344CB8AC3E}">
        <p14:creationId xmlns:p14="http://schemas.microsoft.com/office/powerpoint/2010/main" val="4183150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2"/>
            <a:ext cx="5440678" cy="3730812"/>
          </a:xfrm>
        </p:spPr>
        <p:txBody>
          <a:bodyPr rtlCol="0"/>
          <a:lstStyle/>
          <a:p>
            <a:pPr marL="0" marR="0" indent="0" algn="l" defTabSz="457200" rtl="0" eaLnBrk="1" fontAlgn="auto" latinLnBrk="0" hangingPunct="1">
              <a:lnSpc>
                <a:spcPct val="100000"/>
              </a:lnSpc>
              <a:spcBef>
                <a:spcPts val="600"/>
              </a:spcBef>
              <a:spcAft>
                <a:spcPts val="0"/>
              </a:spcAft>
              <a:buClrTx/>
              <a:buSzTx/>
              <a:buFontTx/>
              <a:buNone/>
              <a:tabLst/>
              <a:defRPr/>
            </a:pPr>
            <a:r>
              <a:rPr lang="pt-br" b="0" dirty="0"/>
              <a:t>Enfileiramento Chain Pattern (padrão de cadeia) é um padrão de design de nuvem</a:t>
            </a:r>
            <a:r>
              <a:rPr lang="pt-br" dirty="0"/>
              <a:t>. Para obter mais informações, consulte </a:t>
            </a:r>
            <a:r>
              <a:rPr lang="pt-br" dirty="0">
                <a:sym typeface="Wingdings" panose="05000000000000000000" pitchFamily="2" charset="2"/>
                <a:hlinkClick r:id="rId3"/>
              </a:rPr>
              <a:t>http://en.clouddesignpattern.org/index.php/CDP:Queuing_Chain_Pattern</a:t>
            </a:r>
            <a:r>
              <a:rPr lang="pt-br" dirty="0">
                <a:sym typeface="Wingdings" panose="05000000000000000000" pitchFamily="2" charset="2"/>
              </a:rPr>
              <a:t>.</a:t>
            </a:r>
            <a:endParaRPr lang="en-US" b="0" baseline="0" dirty="0">
              <a:sym typeface="Wingdings" panose="05000000000000000000" pitchFamily="2" charset="2"/>
            </a:endParaRPr>
          </a:p>
          <a:p>
            <a:pPr rtl="0">
              <a:spcBef>
                <a:spcPts val="600"/>
              </a:spcBef>
            </a:pPr>
            <a:r>
              <a:rPr lang="pt-br" b="1" dirty="0">
                <a:sym typeface="Wingdings" panose="05000000000000000000" pitchFamily="2" charset="2"/>
              </a:rPr>
              <a:t>Problema a ser resolvido</a:t>
            </a:r>
            <a:br>
              <a:rPr lang="en-US" b="1" baseline="0" dirty="0">
                <a:sym typeface="Wingdings" panose="05000000000000000000" pitchFamily="2" charset="2"/>
              </a:rPr>
            </a:br>
            <a:r>
              <a:rPr lang="pt-br" b="0" dirty="0">
                <a:sym typeface="Wingdings" panose="05000000000000000000" pitchFamily="2" charset="2"/>
              </a:rPr>
              <a:t>Um exemplo de processamento de imagens</a:t>
            </a:r>
            <a:r>
              <a:rPr lang="pt-br" dirty="0">
                <a:sym typeface="Wingdings" panose="05000000000000000000" pitchFamily="2" charset="2"/>
              </a:rPr>
              <a:t>: </a:t>
            </a:r>
            <a:r>
              <a:rPr lang="pt-br" b="0" dirty="0">
                <a:sym typeface="Wingdings" panose="05000000000000000000" pitchFamily="2" charset="2"/>
              </a:rPr>
              <a:t>as operações sequenciais de fazer upload, armazenar e codificar a imagem, criar uma miniatura e </a:t>
            </a:r>
            <a:r>
              <a:rPr lang="pt-br" dirty="0">
                <a:sym typeface="Wingdings" panose="05000000000000000000" pitchFamily="2" charset="2"/>
              </a:rPr>
              <a:t>atribuir direitos autorais</a:t>
            </a:r>
            <a:r>
              <a:rPr lang="pt-br" b="0" dirty="0">
                <a:sym typeface="Wingdings" panose="05000000000000000000" pitchFamily="2" charset="2"/>
              </a:rPr>
              <a:t> são altamente vinculadas entre si. Esta ligação estreita complica as operações de recuperação quando ocorre uma falha.  </a:t>
            </a:r>
          </a:p>
          <a:p>
            <a:pPr rtl="0">
              <a:spcBef>
                <a:spcPts val="600"/>
              </a:spcBef>
            </a:pPr>
            <a:r>
              <a:rPr lang="pt-br" b="1" dirty="0">
                <a:sym typeface="Wingdings" panose="05000000000000000000" pitchFamily="2" charset="2"/>
              </a:rPr>
              <a:t>Queuing Chain Pattern (Padrão de cadeia de enfileiramento)</a:t>
            </a:r>
            <a:br>
              <a:rPr lang="en-US" dirty="0">
                <a:sym typeface="Wingdings" panose="05000000000000000000" pitchFamily="2" charset="2"/>
              </a:rPr>
            </a:br>
            <a:r>
              <a:rPr lang="pt-br" b="0" dirty="0">
                <a:sym typeface="Wingdings" panose="05000000000000000000" pitchFamily="2" charset="2"/>
              </a:rPr>
              <a:t>Você pode conseguir um baixo acoplamento de sistemas usando filas entre sistemas e trocando mensagens que transferem tarefas. Isso permite a vinculação assíncrona de sistemas. Este </a:t>
            </a:r>
            <a:r>
              <a:rPr lang="pt-br" b="0" dirty="0">
                <a:solidFill>
                  <a:srgbClr val="000000"/>
                </a:solidFill>
                <a:sym typeface="Wingdings" panose="05000000000000000000" pitchFamily="2" charset="2"/>
              </a:rPr>
              <a:t>método</a:t>
            </a:r>
            <a:r>
              <a:rPr lang="pt-br" b="0" dirty="0">
                <a:sym typeface="Wingdings" panose="05000000000000000000" pitchFamily="2" charset="2"/>
              </a:rPr>
              <a:t> permite aumentar o número de servidores virtuais que recebem e processam as mensagens em paralelo. Se não houver imagens para processar, você poderá configurar o </a:t>
            </a:r>
            <a:r>
              <a:rPr lang="pt-br" b="0" dirty="0">
                <a:solidFill>
                  <a:srgbClr val="000000"/>
                </a:solidFill>
                <a:sym typeface="Wingdings" panose="05000000000000000000" pitchFamily="2" charset="2"/>
              </a:rPr>
              <a:t>Auto Scaling</a:t>
            </a:r>
            <a:r>
              <a:rPr lang="pt-br" b="0" dirty="0">
                <a:sym typeface="Wingdings" panose="05000000000000000000" pitchFamily="2" charset="2"/>
              </a:rPr>
              <a:t> para </a:t>
            </a:r>
            <a:r>
              <a:rPr lang="pt-br" b="0" dirty="0">
                <a:solidFill>
                  <a:srgbClr val="000000"/>
                </a:solidFill>
                <a:sym typeface="Wingdings" panose="05000000000000000000" pitchFamily="2" charset="2"/>
              </a:rPr>
              <a:t>encerrar</a:t>
            </a:r>
            <a:r>
              <a:rPr lang="pt-br" b="0" dirty="0">
                <a:sym typeface="Wingdings" panose="05000000000000000000" pitchFamily="2" charset="2"/>
              </a:rPr>
              <a:t> os servidores excedentes. </a:t>
            </a:r>
          </a:p>
          <a:p>
            <a:pPr rtl="0">
              <a:spcBef>
                <a:spcPts val="600"/>
              </a:spcBef>
            </a:pPr>
            <a:r>
              <a:rPr lang="pt-br" b="0" dirty="0">
                <a:solidFill>
                  <a:srgbClr val="000000"/>
                </a:solidFill>
                <a:sym typeface="Wingdings" panose="05000000000000000000" pitchFamily="2" charset="2"/>
              </a:rPr>
              <a:t>Apesar de</a:t>
            </a:r>
            <a:r>
              <a:rPr lang="pt-br" b="0" dirty="0">
                <a:sym typeface="Wingdings" panose="05000000000000000000" pitchFamily="2" charset="2"/>
              </a:rPr>
              <a:t> ser possível usar esse padrão sem</a:t>
            </a:r>
            <a:r>
              <a:rPr lang="pt-br" b="0" dirty="0">
                <a:solidFill>
                  <a:srgbClr val="000000"/>
                </a:solidFill>
                <a:sym typeface="Wingdings" panose="05000000000000000000" pitchFamily="2" charset="2"/>
              </a:rPr>
              <a:t> tecnologia de nuvem</a:t>
            </a:r>
            <a:r>
              <a:rPr lang="pt-br" b="0" dirty="0">
                <a:sym typeface="Wingdings" panose="05000000000000000000" pitchFamily="2" charset="2"/>
              </a:rPr>
              <a:t>, a fila em si é oferecida como</a:t>
            </a:r>
            <a:r>
              <a:rPr lang="pt-br" b="0" dirty="0">
                <a:solidFill>
                  <a:srgbClr val="000000"/>
                </a:solidFill>
                <a:sym typeface="Wingdings" panose="05000000000000000000" pitchFamily="2" charset="2"/>
              </a:rPr>
              <a:t> um serviço</a:t>
            </a:r>
            <a:r>
              <a:rPr lang="pt-br" dirty="0">
                <a:solidFill>
                  <a:srgbClr val="000000"/>
                </a:solidFill>
                <a:sym typeface="Wingdings" panose="05000000000000000000" pitchFamily="2" charset="2"/>
              </a:rPr>
              <a:t> da Nuvem</a:t>
            </a:r>
            <a:r>
              <a:rPr lang="pt-br" dirty="0">
                <a:sym typeface="Wingdings" panose="05000000000000000000" pitchFamily="2" charset="2"/>
              </a:rPr>
              <a:t> </a:t>
            </a:r>
            <a:r>
              <a:rPr lang="pt-br" b="0" dirty="0">
                <a:sym typeface="Wingdings" panose="05000000000000000000" pitchFamily="2" charset="2"/>
              </a:rPr>
              <a:t>AWS (Amazon SQS), que</a:t>
            </a:r>
            <a:r>
              <a:rPr lang="pt-br" b="0" dirty="0">
                <a:solidFill>
                  <a:srgbClr val="000000"/>
                </a:solidFill>
                <a:sym typeface="Wingdings" panose="05000000000000000000" pitchFamily="2" charset="2"/>
              </a:rPr>
              <a:t> facilita</a:t>
            </a:r>
            <a:r>
              <a:rPr lang="pt-br" b="0" dirty="0">
                <a:sym typeface="Wingdings" panose="05000000000000000000" pitchFamily="2" charset="2"/>
              </a:rPr>
              <a:t> o uso desse</a:t>
            </a:r>
            <a:r>
              <a:rPr lang="pt-br" b="0" dirty="0">
                <a:solidFill>
                  <a:srgbClr val="000000"/>
                </a:solidFill>
                <a:sym typeface="Wingdings" panose="05000000000000000000" pitchFamily="2" charset="2"/>
              </a:rPr>
              <a:t> padrão</a:t>
            </a:r>
            <a:r>
              <a:rPr lang="pt-br" b="0" dirty="0">
                <a:sym typeface="Wingdings" panose="05000000000000000000" pitchFamily="2" charset="2"/>
              </a:rPr>
              <a:t>.   </a:t>
            </a:r>
            <a:br>
              <a:rPr lang="en-US" b="0" baseline="0" dirty="0">
                <a:sym typeface="Wingdings" panose="05000000000000000000" pitchFamily="2" charset="2"/>
              </a:rPr>
            </a:br>
            <a:endParaRPr lang="en-US" b="0" baseline="0" dirty="0">
              <a:sym typeface="Wingdings" panose="05000000000000000000" pitchFamily="2" charset="2"/>
            </a:endParaRPr>
          </a:p>
          <a:p>
            <a:pPr rtl="0">
              <a:spcBef>
                <a:spcPts val="600"/>
              </a:spcBef>
            </a:pPr>
            <a:r>
              <a:rPr lang="pt-br" b="1" dirty="0">
                <a:sym typeface="Wingdings" panose="05000000000000000000" pitchFamily="2" charset="2"/>
              </a:rPr>
              <a:t>Benefícios</a:t>
            </a:r>
          </a:p>
          <a:p>
            <a:pPr marL="171450" indent="-171450" rtl="0">
              <a:spcBef>
                <a:spcPts val="600"/>
              </a:spcBef>
              <a:buFont typeface="Arial" panose="020B0604020202020204" pitchFamily="34" charset="0"/>
              <a:buChar char="•"/>
            </a:pPr>
            <a:r>
              <a:rPr lang="pt-br" b="0" dirty="0">
                <a:sym typeface="Wingdings" panose="05000000000000000000" pitchFamily="2" charset="2"/>
              </a:rPr>
              <a:t>Uso do </a:t>
            </a:r>
            <a:r>
              <a:rPr lang="pt-br" b="0" dirty="0">
                <a:solidFill>
                  <a:srgbClr val="000000"/>
                </a:solidFill>
                <a:sym typeface="Wingdings" panose="05000000000000000000" pitchFamily="2" charset="2"/>
              </a:rPr>
              <a:t>processamento assíncrono</a:t>
            </a:r>
            <a:r>
              <a:rPr lang="pt-br" b="0" dirty="0">
                <a:sym typeface="Wingdings" panose="05000000000000000000" pitchFamily="2" charset="2"/>
              </a:rPr>
              <a:t> para retornar respostas rapidamente</a:t>
            </a:r>
            <a:r>
              <a:rPr lang="pt-br" dirty="0">
                <a:sym typeface="Wingdings" panose="05000000000000000000" pitchFamily="2" charset="2"/>
              </a:rPr>
              <a:t>.</a:t>
            </a:r>
            <a:endParaRPr lang="en-US" b="0" baseline="0" dirty="0">
              <a:sym typeface="Wingdings" panose="05000000000000000000" pitchFamily="2" charset="2"/>
            </a:endParaRPr>
          </a:p>
          <a:p>
            <a:pPr marL="171450" indent="-171450" rtl="0">
              <a:spcBef>
                <a:spcPts val="600"/>
              </a:spcBef>
              <a:buFont typeface="Arial" panose="020B0604020202020204" pitchFamily="34" charset="0"/>
              <a:buChar char="•"/>
            </a:pPr>
            <a:r>
              <a:rPr lang="pt-br" b="0" dirty="0">
                <a:sym typeface="Wingdings" panose="05000000000000000000" pitchFamily="2" charset="2"/>
              </a:rPr>
              <a:t>Estruturação do sistema por meio do baixo acoplamento de instâncias do Amazon EC2</a:t>
            </a:r>
            <a:r>
              <a:rPr lang="pt-br" dirty="0">
                <a:sym typeface="Wingdings" panose="05000000000000000000" pitchFamily="2" charset="2"/>
              </a:rPr>
              <a:t>.</a:t>
            </a:r>
            <a:endParaRPr lang="en-US" b="0" baseline="0" dirty="0">
              <a:sym typeface="Wingdings" panose="05000000000000000000" pitchFamily="2" charset="2"/>
            </a:endParaRPr>
          </a:p>
          <a:p>
            <a:pPr marL="171450" indent="-171450" rtl="0">
              <a:spcBef>
                <a:spcPts val="600"/>
              </a:spcBef>
              <a:buFont typeface="Arial" panose="020B0604020202020204" pitchFamily="34" charset="0"/>
              <a:buChar char="•"/>
            </a:pPr>
            <a:r>
              <a:rPr lang="pt-br" b="0" dirty="0">
                <a:sym typeface="Wingdings" panose="05000000000000000000" pitchFamily="2" charset="2"/>
              </a:rPr>
              <a:t>Lidar com requisitos de performance e serviço simplesmente ao aumentar ou reduzir o número de instâncias do Amazon EC2 usadas para processar as tarefas</a:t>
            </a:r>
            <a:r>
              <a:rPr lang="pt-br" dirty="0">
                <a:sym typeface="Wingdings" panose="05000000000000000000" pitchFamily="2" charset="2"/>
              </a:rPr>
              <a:t>.</a:t>
            </a:r>
            <a:endParaRPr lang="en-US" b="0" baseline="0" dirty="0">
              <a:sym typeface="Wingdings" panose="05000000000000000000" pitchFamily="2" charset="2"/>
            </a:endParaRPr>
          </a:p>
          <a:p>
            <a:pPr marL="171450" indent="-171450" rtl="0">
              <a:spcBef>
                <a:spcPts val="600"/>
              </a:spcBef>
              <a:buFont typeface="Arial" panose="020B0604020202020204" pitchFamily="34" charset="0"/>
              <a:buChar char="•"/>
            </a:pPr>
            <a:r>
              <a:rPr lang="pt-br" b="0" dirty="0">
                <a:solidFill>
                  <a:srgbClr val="000000"/>
                </a:solidFill>
                <a:sym typeface="Wingdings" panose="05000000000000000000" pitchFamily="2" charset="2"/>
              </a:rPr>
              <a:t>Mesmo que</a:t>
            </a:r>
            <a:r>
              <a:rPr lang="pt-br" b="0" dirty="0">
                <a:sym typeface="Wingdings" panose="05000000000000000000" pitchFamily="2" charset="2"/>
              </a:rPr>
              <a:t> uma instância do Amazon EC2 </a:t>
            </a:r>
            <a:r>
              <a:rPr lang="pt-br" dirty="0">
                <a:sym typeface="Wingdings" panose="05000000000000000000" pitchFamily="2" charset="2"/>
              </a:rPr>
              <a:t>falhe</a:t>
            </a:r>
            <a:r>
              <a:rPr lang="pt-br" b="0" dirty="0">
                <a:sym typeface="Wingdings" panose="05000000000000000000" pitchFamily="2" charset="2"/>
              </a:rPr>
              <a:t>, uma mensagem </a:t>
            </a:r>
            <a:r>
              <a:rPr lang="pt-br" dirty="0">
                <a:sym typeface="Wingdings" panose="05000000000000000000" pitchFamily="2" charset="2"/>
              </a:rPr>
              <a:t>permanecerá </a:t>
            </a:r>
            <a:r>
              <a:rPr lang="pt-br" b="0" dirty="0">
                <a:sym typeface="Wingdings" panose="05000000000000000000" pitchFamily="2" charset="2"/>
              </a:rPr>
              <a:t>no serviço de fila, o que permite a continuação imediata do processamento após a recuperação da Instância do Amazon EC2 </a:t>
            </a:r>
            <a:r>
              <a:rPr lang="pt-br" dirty="0">
                <a:sym typeface="Wingdings" panose="05000000000000000000" pitchFamily="2" charset="2"/>
              </a:rPr>
              <a:t>e </a:t>
            </a:r>
            <a:r>
              <a:rPr lang="pt-br" b="0" dirty="0">
                <a:sym typeface="Wingdings" panose="05000000000000000000" pitchFamily="2" charset="2"/>
              </a:rPr>
              <a:t>a produção de um sistema tolerante a </a:t>
            </a:r>
            <a:r>
              <a:rPr lang="pt-br" b="0" dirty="0">
                <a:solidFill>
                  <a:srgbClr val="000000"/>
                </a:solidFill>
                <a:sym typeface="Wingdings" panose="05000000000000000000" pitchFamily="2" charset="2"/>
              </a:rPr>
              <a:t>falhas</a:t>
            </a:r>
            <a:r>
              <a:rPr lang="pt-br" dirty="0">
                <a:sym typeface="Wingdings" panose="05000000000000000000" pitchFamily="2" charset="2"/>
              </a:rPr>
              <a:t>.</a:t>
            </a:r>
            <a:endParaRPr lang="en-US" b="0" dirty="0"/>
          </a:p>
        </p:txBody>
      </p:sp>
    </p:spTree>
    <p:extLst>
      <p:ext uri="{BB962C8B-B14F-4D97-AF65-F5344CB8AC3E}">
        <p14:creationId xmlns:p14="http://schemas.microsoft.com/office/powerpoint/2010/main" val="2295442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Essa ilustração mostra um Produtor publicando uma mensagem para o </a:t>
            </a:r>
            <a:r>
              <a:rPr lang="pt-br" dirty="0">
                <a:solidFill>
                  <a:srgbClr val="000000"/>
                </a:solidFill>
              </a:rPr>
              <a:t>fila</a:t>
            </a:r>
            <a:r>
              <a:rPr lang="pt-br" dirty="0"/>
              <a:t>.</a:t>
            </a:r>
            <a:endParaRPr lang="en-US" dirty="0"/>
          </a:p>
        </p:txBody>
      </p:sp>
    </p:spTree>
    <p:extLst>
      <p:ext uri="{BB962C8B-B14F-4D97-AF65-F5344CB8AC3E}">
        <p14:creationId xmlns:p14="http://schemas.microsoft.com/office/powerpoint/2010/main" val="875770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2"/>
            <a:ext cx="5440678" cy="3959352"/>
          </a:xfrm>
        </p:spPr>
        <p:txBody>
          <a:bodyPr rtlCol="0"/>
          <a:lstStyle/>
          <a:p>
            <a:pPr rtl="0">
              <a:spcBef>
                <a:spcPts val="600"/>
              </a:spcBef>
            </a:pPr>
            <a:r>
              <a:rPr lang="pt-br" dirty="0"/>
              <a:t>A operação </a:t>
            </a:r>
            <a:r>
              <a:rPr lang="pt-br" dirty="0">
                <a:cs typeface="Courier New" panose="02070309020205020404" pitchFamily="49" charset="0"/>
              </a:rPr>
              <a:t>SendMessage</a:t>
            </a:r>
            <a:r>
              <a:rPr lang="pt-br" dirty="0"/>
              <a:t> envia mensagens para uma fila específica. </a:t>
            </a:r>
            <a:r>
              <a:rPr lang="pt-br" dirty="0">
                <a:cs typeface="Arial" panose="020B0604020202020204" pitchFamily="34" charset="0"/>
              </a:rPr>
              <a:t>O tamanho máximo da mensagem é de 256 KB. </a:t>
            </a:r>
            <a:endParaRPr lang="en-US" dirty="0"/>
          </a:p>
          <a:p>
            <a:pPr rtl="0">
              <a:spcBef>
                <a:spcPts val="600"/>
              </a:spcBef>
            </a:pPr>
            <a:r>
              <a:rPr lang="pt-br" dirty="0"/>
              <a:t>Os parâmetros de uma operação </a:t>
            </a:r>
            <a:r>
              <a:rPr lang="pt-br" dirty="0">
                <a:latin typeface="Courier New" panose="02070309020205020404" pitchFamily="49" charset="0"/>
                <a:cs typeface="Courier New" panose="02070309020205020404" pitchFamily="49" charset="0"/>
              </a:rPr>
              <a:t>SendMessage</a:t>
            </a:r>
            <a:r>
              <a:rPr lang="pt-br" dirty="0"/>
              <a:t> são os seguintes:</a:t>
            </a:r>
            <a:endParaRPr lang="en-US" baseline="0" dirty="0"/>
          </a:p>
          <a:p>
            <a:pPr marL="171450" indent="-171450" rtl="0">
              <a:spcBef>
                <a:spcPts val="600"/>
              </a:spcBef>
              <a:buFont typeface="Arial" panose="020B0604020202020204" pitchFamily="34" charset="0"/>
              <a:buChar char="•"/>
            </a:pPr>
            <a:r>
              <a:rPr lang="pt-br" dirty="0">
                <a:solidFill>
                  <a:srgbClr val="000000"/>
                </a:solidFill>
                <a:latin typeface="Lucida Console" panose="020B0609040504020204" pitchFamily="49" charset="0"/>
                <a:cs typeface="Courier New" panose="02070309020205020404" pitchFamily="49" charset="0"/>
              </a:rPr>
              <a:t>QueueURL</a:t>
            </a:r>
            <a:r>
              <a:rPr lang="pt-br" dirty="0"/>
              <a:t> (obrigatório): Especifica o URL da fila para a qual a mensagem deve ser enviada. </a:t>
            </a:r>
          </a:p>
          <a:p>
            <a:pPr marL="171450" indent="-171450" rtl="0">
              <a:spcBef>
                <a:spcPts val="600"/>
              </a:spcBef>
              <a:buFont typeface="Arial" panose="020B0604020202020204" pitchFamily="34" charset="0"/>
              <a:buChar char="•"/>
            </a:pPr>
            <a:r>
              <a:rPr lang="pt-br" dirty="0">
                <a:latin typeface="Lucida Console" panose="020B0609040504020204" pitchFamily="49" charset="0"/>
                <a:cs typeface="Courier New" panose="02070309020205020404" pitchFamily="49" charset="0"/>
              </a:rPr>
              <a:t>MessageBody</a:t>
            </a:r>
            <a:r>
              <a:rPr lang="pt-br" dirty="0"/>
              <a:t> (obrigatório): Especifica a mensagem a ser enviada. </a:t>
            </a:r>
          </a:p>
          <a:p>
            <a:pPr marL="171450" indent="-171450" rtl="0">
              <a:spcBef>
                <a:spcPts val="600"/>
              </a:spcBef>
              <a:buFont typeface="Arial" panose="020B0604020202020204" pitchFamily="34" charset="0"/>
              <a:buChar char="•"/>
            </a:pPr>
            <a:r>
              <a:rPr lang="pt-br" dirty="0">
                <a:latin typeface="Courier New" panose="02070309020205020404" pitchFamily="49" charset="0"/>
                <a:cs typeface="Courier New" panose="02070309020205020404" pitchFamily="49" charset="0"/>
              </a:rPr>
              <a:t>DelaySeconds</a:t>
            </a:r>
            <a:r>
              <a:rPr lang="pt-br" dirty="0"/>
              <a:t> (opcional) – O tempo, em segundos, para atrasar uma mensagem específica. As mensagens ficarão disponíveis para processamento após o término do delay time (tempo do atraso). Caso não especifique um valor, o valor padrão para a fila será aplicado.</a:t>
            </a:r>
            <a:br>
              <a:rPr lang="en-US" dirty="0"/>
            </a:br>
            <a:endParaRPr lang="en-US" dirty="0"/>
          </a:p>
          <a:p>
            <a:pPr marL="171450" marR="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pt-br" dirty="0">
                <a:latin typeface="Lucida Console" panose="020B0609040504020204" pitchFamily="49" charset="0"/>
                <a:cs typeface="Courier New" panose="02070309020205020404" pitchFamily="49" charset="0"/>
              </a:rPr>
              <a:t>MessageAttributes</a:t>
            </a:r>
            <a:r>
              <a:rPr lang="pt-br" dirty="0"/>
              <a:t> (opcional): Especifica metadados estruturados sobre a mensagem, como carimbo de data/hora, assinatura e dados geoespaciais. Cada atributo de mensagem consiste no nome, </a:t>
            </a:r>
            <a:r>
              <a:rPr lang="pt-br" dirty="0">
                <a:solidFill>
                  <a:srgbClr val="000000"/>
                </a:solidFill>
              </a:rPr>
              <a:t>tipo</a:t>
            </a:r>
            <a:r>
              <a:rPr lang="pt-br" dirty="0"/>
              <a:t>, e valor dos atributos. Os tipos de dados de atributo de mensagem compatíveis são string, número e binário. Você também pode oferecer </a:t>
            </a:r>
            <a:r>
              <a:rPr lang="pt-br" dirty="0">
                <a:solidFill>
                  <a:srgbClr val="000000"/>
                </a:solidFill>
              </a:rPr>
              <a:t>informações personalizadas</a:t>
            </a:r>
            <a:r>
              <a:rPr lang="pt-br" dirty="0"/>
              <a:t> sobre o </a:t>
            </a:r>
            <a:r>
              <a:rPr lang="pt-br" dirty="0">
                <a:solidFill>
                  <a:srgbClr val="000000"/>
                </a:solidFill>
              </a:rPr>
              <a:t>tipo</a:t>
            </a:r>
            <a:r>
              <a:rPr lang="pt-br" dirty="0"/>
              <a:t>. Por exemplo, você pode definir rótulos </a:t>
            </a:r>
            <a:r>
              <a:rPr lang="pt-br" dirty="0">
                <a:solidFill>
                  <a:srgbClr val="000000"/>
                </a:solidFill>
              </a:rPr>
              <a:t>de tipo</a:t>
            </a:r>
            <a:r>
              <a:rPr lang="pt-br" dirty="0"/>
              <a:t> personalizados, como Binary.gif e Binary.png, para indicar o </a:t>
            </a:r>
            <a:r>
              <a:rPr lang="pt-br" dirty="0">
                <a:solidFill>
                  <a:srgbClr val="000000"/>
                </a:solidFill>
              </a:rPr>
              <a:t>tipo</a:t>
            </a:r>
            <a:r>
              <a:rPr lang="pt-br" dirty="0"/>
              <a:t> de dados binários em uma mensagem. O tipo de dados </a:t>
            </a:r>
            <a:r>
              <a:rPr lang="pt-br" dirty="0">
                <a:solidFill>
                  <a:srgbClr val="000000"/>
                </a:solidFill>
              </a:rPr>
              <a:t>diferencia maiúsculas de minúsculas</a:t>
            </a:r>
            <a:r>
              <a:rPr lang="pt-br" dirty="0"/>
              <a:t> e pode ter até 256 bytes. Os tipos de dados de atributo de mensagem identificam como os valores de atributo de mensagem são processados pelo Amazon SQS. Por exemplo, se o </a:t>
            </a:r>
            <a:r>
              <a:rPr lang="pt-br" dirty="0">
                <a:solidFill>
                  <a:srgbClr val="000000"/>
                </a:solidFill>
              </a:rPr>
              <a:t>tipo</a:t>
            </a:r>
            <a:r>
              <a:rPr lang="pt-br" dirty="0"/>
              <a:t> for um número, o Amazon SQS </a:t>
            </a:r>
            <a:r>
              <a:rPr lang="pt-br" dirty="0">
                <a:solidFill>
                  <a:srgbClr val="000000"/>
                </a:solidFill>
              </a:rPr>
              <a:t>valida</a:t>
            </a:r>
            <a:r>
              <a:rPr lang="pt-br" dirty="0"/>
              <a:t> que o valor do atributo é um número. </a:t>
            </a:r>
            <a:r>
              <a:rPr lang="pt-br" dirty="0">
                <a:cs typeface="Arial" panose="020B0604020202020204" pitchFamily="34" charset="0"/>
              </a:rPr>
              <a:t>O tamanho da mensagem inclui todas as partes do atributo de mensagem, incluindo nome, , </a:t>
            </a:r>
            <a:r>
              <a:rPr lang="pt-br" dirty="0">
                <a:solidFill>
                  <a:srgbClr val="000000"/>
                </a:solidFill>
                <a:cs typeface="Arial" panose="020B0604020202020204" pitchFamily="34" charset="0"/>
              </a:rPr>
              <a:t>tipo</a:t>
            </a:r>
            <a:r>
              <a:rPr lang="pt-br" dirty="0">
                <a:cs typeface="Arial" panose="020B0604020202020204" pitchFamily="34" charset="0"/>
              </a:rPr>
              <a:t>e valor.</a:t>
            </a:r>
            <a:r>
              <a:rPr lang="pt-br" dirty="0">
                <a:cs typeface="Courier New" panose="02070309020205020404" pitchFamily="49" charset="0"/>
              </a:rPr>
              <a:t> </a:t>
            </a:r>
            <a:r>
              <a:rPr lang="pt-br" dirty="0"/>
              <a:t>Para obter mais informações sobre atributos de mensagem, consulte </a:t>
            </a:r>
            <a:r>
              <a:rPr lang="pt-br" dirty="0">
                <a:hlinkClick r:id="rId3"/>
              </a:rPr>
              <a:t>http://docs.aws.amazon.com/AWSSimpleQueueService/latest/SQSDeveloperGuide/SQSMessageAttributes.html#SQSMessageAttributes.DataTypes</a:t>
            </a:r>
            <a:r>
              <a:rPr lang="pt-br" dirty="0"/>
              <a:t>.  </a:t>
            </a:r>
          </a:p>
          <a:p>
            <a:pPr rtl="0">
              <a:spcBef>
                <a:spcPts val="600"/>
              </a:spcBef>
            </a:pPr>
            <a:endParaRPr lang="en-US" dirty="0"/>
          </a:p>
          <a:p>
            <a:pPr rtl="0">
              <a:spcBef>
                <a:spcPts val="600"/>
              </a:spcBef>
            </a:pPr>
            <a:r>
              <a:rPr lang="pt-br" dirty="0"/>
              <a:t>Você também pode executar uma solicitação em lote para entregar até </a:t>
            </a:r>
            <a:r>
              <a:rPr lang="pt-br" dirty="0">
                <a:solidFill>
                  <a:srgbClr val="000000"/>
                </a:solidFill>
              </a:rPr>
              <a:t>dez</a:t>
            </a:r>
            <a:r>
              <a:rPr lang="pt-br" dirty="0"/>
              <a:t> mensagens usando a </a:t>
            </a:r>
            <a:r>
              <a:rPr lang="pt-br" dirty="0">
                <a:cs typeface="Courier New" panose="02070309020205020404" pitchFamily="49" charset="0"/>
              </a:rPr>
              <a:t>solicitação </a:t>
            </a:r>
            <a:r>
              <a:rPr lang="pt-br" dirty="0"/>
              <a:t>SendMessageBatch.</a:t>
            </a:r>
          </a:p>
          <a:p>
            <a:pPr rtl="0">
              <a:spcBef>
                <a:spcPts val="600"/>
              </a:spcBef>
            </a:pPr>
            <a:endParaRPr lang="en-US" b="1" dirty="0"/>
          </a:p>
          <a:p>
            <a:pPr marL="0" marR="0" indent="0" algn="l" defTabSz="457200" rtl="0" eaLnBrk="1" fontAlgn="auto" latinLnBrk="0" hangingPunct="1">
              <a:lnSpc>
                <a:spcPct val="100000"/>
              </a:lnSpc>
              <a:spcBef>
                <a:spcPts val="600"/>
              </a:spcBef>
              <a:spcAft>
                <a:spcPts val="0"/>
              </a:spcAft>
              <a:buClrTx/>
              <a:buSzTx/>
              <a:buFontTx/>
              <a:buNone/>
              <a:tabLst/>
              <a:defRPr/>
            </a:pPr>
            <a:r>
              <a:rPr lang="pt-br" b="0" dirty="0"/>
              <a:t>Use a Amazon SQS Extended Client Library for Java para enviar mensagens com uma grande carga de até 2 GB. Para obter mais informações, consulte </a:t>
            </a:r>
            <a:r>
              <a:rPr lang="pt-br" dirty="0">
                <a:hlinkClick r:id="rId4"/>
              </a:rPr>
              <a:t>https://github.com/awslabs/amazon-sqs-java-extended-client-lib</a:t>
            </a:r>
            <a:r>
              <a:rPr lang="pt-br" dirty="0"/>
              <a:t>. </a:t>
            </a:r>
          </a:p>
        </p:txBody>
      </p:sp>
    </p:spTree>
    <p:extLst>
      <p:ext uri="{BB962C8B-B14F-4D97-AF65-F5344CB8AC3E}">
        <p14:creationId xmlns:p14="http://schemas.microsoft.com/office/powerpoint/2010/main" val="1010467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Logo após o recebimento de uma mensagem, ela permanece na fila. </a:t>
            </a:r>
            <a:r>
              <a:rPr lang="pt-br" dirty="0">
                <a:solidFill>
                  <a:srgbClr val="000000"/>
                </a:solidFill>
              </a:rPr>
              <a:t>Para</a:t>
            </a:r>
            <a:r>
              <a:rPr lang="pt-br" dirty="0"/>
              <a:t> evitar que outros consumidores processem a mensagem novamente, o Amazon SQS define um tempo </a:t>
            </a:r>
            <a:r>
              <a:rPr lang="pt-br" i="1" dirty="0"/>
              <a:t>limite de visibilidade</a:t>
            </a:r>
            <a:r>
              <a:rPr lang="pt-br" dirty="0"/>
              <a:t>, um período em que o Amazon SQS impede que outros consumidores recebam e processem </a:t>
            </a:r>
            <a:r>
              <a:rPr lang="pt-br" dirty="0">
                <a:solidFill>
                  <a:srgbClr val="000000"/>
                </a:solidFill>
              </a:rPr>
              <a:t>a mensagem</a:t>
            </a:r>
            <a:r>
              <a:rPr lang="pt-br" dirty="0"/>
              <a:t>. O tempo limite de visibilidade padrão para uma mensagem é de 30 segundos. O máximo é 12 horas.</a:t>
            </a:r>
          </a:p>
          <a:p>
            <a:pPr rtl="0"/>
            <a:endParaRPr lang="en-US" dirty="0"/>
          </a:p>
        </p:txBody>
      </p:sp>
    </p:spTree>
    <p:extLst>
      <p:ext uri="{BB962C8B-B14F-4D97-AF65-F5344CB8AC3E}">
        <p14:creationId xmlns:p14="http://schemas.microsoft.com/office/powerpoint/2010/main" val="194945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483062"/>
          </a:xfrm>
        </p:spPr>
        <p:txBody>
          <a:bodyPr rtlCol="0"/>
          <a:lstStyle/>
          <a:p>
            <a:pPr rtl="0">
              <a:spcBef>
                <a:spcPts val="600"/>
              </a:spcBef>
            </a:pPr>
            <a:r>
              <a:rPr lang="pt-br" dirty="0"/>
              <a:t>Agora que uma mensagem está na fila, você pode recebê-la (recuperá-la da fila). Ao solicitar uma mensagem da fila, você </a:t>
            </a:r>
            <a:r>
              <a:rPr lang="pt-br" dirty="0">
                <a:solidFill>
                  <a:srgbClr val="000000"/>
                </a:solidFill>
              </a:rPr>
              <a:t>não pode especificar</a:t>
            </a:r>
            <a:r>
              <a:rPr lang="pt-br" dirty="0"/>
              <a:t> qual mensagem deseja obter. </a:t>
            </a:r>
            <a:r>
              <a:rPr lang="pt-br" dirty="0">
                <a:solidFill>
                  <a:srgbClr val="000000"/>
                </a:solidFill>
              </a:rPr>
              <a:t>Basta</a:t>
            </a:r>
            <a:r>
              <a:rPr lang="pt-br" dirty="0"/>
              <a:t> especificar o número máximo de mensagens que deseja receber (até 10) e o Amazon SQS retorna até esse número máximo. </a:t>
            </a:r>
          </a:p>
          <a:p>
            <a:pPr rtl="0">
              <a:spcBef>
                <a:spcPts val="600"/>
              </a:spcBef>
            </a:pPr>
            <a:r>
              <a:rPr lang="pt-br" dirty="0">
                <a:latin typeface="Lucida Console" panose="020B0609040504020204" pitchFamily="49" charset="0"/>
                <a:cs typeface="Courier New" panose="02070309020205020404" pitchFamily="49" charset="0"/>
              </a:rPr>
              <a:t>O ReceiveMessage</a:t>
            </a:r>
            <a:r>
              <a:rPr lang="pt-br" dirty="0"/>
              <a:t> recupera uma ou mais mensagens, com um limite máximo de 10 mensagens, da fila especificada.</a:t>
            </a:r>
          </a:p>
          <a:p>
            <a:pPr rtl="0">
              <a:spcBef>
                <a:spcPts val="600"/>
              </a:spcBef>
            </a:pPr>
            <a:r>
              <a:rPr lang="pt-br" dirty="0"/>
              <a:t>O comportamento de recuperar mensagens da fila depende se você está usando sondagem curta (padrão) ou sondagem longa.</a:t>
            </a:r>
          </a:p>
          <a:p>
            <a:pPr rtl="0">
              <a:spcBef>
                <a:spcPts val="600"/>
              </a:spcBef>
            </a:pPr>
            <a:r>
              <a:rPr lang="pt-br" dirty="0"/>
              <a:t>A sondagem curta do Amazon SQS é a maneira tradicional e padrão de recuperar mensagens das filas do Amazon SQS. A sondagem curta retorna uma resposta imediatamente, mesmo que a fila pesquisada esteja vazia; no entanto, a sondagem longa não retorna uma resposta até que uma mensagem chegue na fila. Esses dois conceitos são discutidos com mais detalhes no próximo par de slides.</a:t>
            </a:r>
          </a:p>
          <a:p>
            <a:pPr marL="0" marR="0" indent="0" algn="l" defTabSz="457200" rtl="0" eaLnBrk="1" fontAlgn="auto" latinLnBrk="0" hangingPunct="1">
              <a:lnSpc>
                <a:spcPct val="100000"/>
              </a:lnSpc>
              <a:spcBef>
                <a:spcPts val="600"/>
              </a:spcBef>
              <a:spcAft>
                <a:spcPts val="0"/>
              </a:spcAft>
              <a:buClrTx/>
              <a:buSzTx/>
              <a:buFontTx/>
              <a:buNone/>
              <a:tabLst/>
              <a:defRPr/>
            </a:pPr>
            <a:r>
              <a:rPr lang="pt-br" dirty="0"/>
              <a:t>Para obter mais informações sobre operações de fila, consulte </a:t>
            </a:r>
            <a:r>
              <a:rPr lang="pt-br" dirty="0">
                <a:hlinkClick r:id="rId3"/>
              </a:rPr>
              <a:t>http://docs.aws.amazon.com/AWSSimpleQueueService/latest/APIReference/Welcome.html</a:t>
            </a:r>
            <a:r>
              <a:rPr lang="pt-br" dirty="0"/>
              <a:t>. </a:t>
            </a:r>
          </a:p>
          <a:p>
            <a:pPr marL="0" indent="0" rtl="0">
              <a:spcBef>
                <a:spcPts val="600"/>
              </a:spcBef>
              <a:buNone/>
              <a:defRPr/>
            </a:pPr>
            <a:r>
              <a:rPr lang="pt-br" dirty="0"/>
              <a:t>O tempo limite de visibilidade</a:t>
            </a:r>
            <a:r>
              <a:rPr lang="en-us" i="1" dirty="0"/>
              <a:t> </a:t>
            </a:r>
            <a:r>
              <a:rPr lang="en-us" dirty="0"/>
              <a:t>é o </a:t>
            </a:r>
            <a:r>
              <a:rPr lang="en-us" dirty="0" err="1"/>
              <a:t>período</a:t>
            </a:r>
            <a:r>
              <a:rPr lang="en-us" dirty="0"/>
              <a:t> que </a:t>
            </a:r>
            <a:r>
              <a:rPr lang="en-us" dirty="0" err="1"/>
              <a:t>uma</a:t>
            </a:r>
            <a:r>
              <a:rPr lang="en-us" dirty="0"/>
              <a:t> </a:t>
            </a:r>
            <a:r>
              <a:rPr lang="en-us" dirty="0" err="1"/>
              <a:t>mensagem</a:t>
            </a:r>
            <a:r>
              <a:rPr lang="en-us" dirty="0"/>
              <a:t> </a:t>
            </a:r>
            <a:r>
              <a:rPr lang="en-us" dirty="0" err="1"/>
              <a:t>está</a:t>
            </a:r>
            <a:r>
              <a:rPr lang="en-us" dirty="0"/>
              <a:t> </a:t>
            </a:r>
            <a:r>
              <a:rPr lang="en-us" dirty="0" err="1"/>
              <a:t>invisível</a:t>
            </a:r>
            <a:r>
              <a:rPr lang="en-us" dirty="0"/>
              <a:t> para o restante da </a:t>
            </a:r>
            <a:r>
              <a:rPr lang="en-us" dirty="0" err="1"/>
              <a:t>sua</a:t>
            </a:r>
            <a:r>
              <a:rPr lang="en-us" dirty="0"/>
              <a:t> </a:t>
            </a:r>
            <a:r>
              <a:rPr lang="pt-br" dirty="0">
                <a:solidFill>
                  <a:srgbClr val="000000"/>
                </a:solidFill>
              </a:rPr>
              <a:t>aplicação</a:t>
            </a:r>
            <a:r>
              <a:rPr lang="pt-br" dirty="0"/>
              <a:t>, depois que um componente de</a:t>
            </a:r>
            <a:r>
              <a:rPr lang="pt-br" dirty="0">
                <a:solidFill>
                  <a:srgbClr val="000000"/>
                </a:solidFill>
              </a:rPr>
              <a:t> aplicação</a:t>
            </a:r>
            <a:r>
              <a:rPr lang="pt-br" dirty="0"/>
              <a:t> o obtém da fila. </a:t>
            </a:r>
            <a:r>
              <a:rPr lang="pt-br" sz="1200" dirty="0"/>
              <a:t>Isso impede que vários componentes processem a mesma mensagem. </a:t>
            </a:r>
            <a:r>
              <a:rPr lang="pt-br" dirty="0"/>
              <a:t>Durante o tempo limite de visibilidade, o componente que recebeu a mensagem geralmente o processa e, em seguida, o exclui da fila. Isso impede que vários componentes processem a mesma mensagem.</a:t>
            </a:r>
          </a:p>
          <a:p>
            <a:pPr rtl="0">
              <a:spcBef>
                <a:spcPts val="600"/>
              </a:spcBef>
            </a:pPr>
            <a:r>
              <a:rPr lang="pt-br" dirty="0">
                <a:cs typeface="Arial" panose="020B0604020202020204" pitchFamily="34" charset="0"/>
              </a:rPr>
              <a:t>Quando a</a:t>
            </a:r>
            <a:r>
              <a:rPr lang="pt-br" dirty="0">
                <a:solidFill>
                  <a:srgbClr val="000000"/>
                </a:solidFill>
                <a:cs typeface="Arial" panose="020B0604020202020204" pitchFamily="34" charset="0"/>
              </a:rPr>
              <a:t> aplicação</a:t>
            </a:r>
            <a:r>
              <a:rPr lang="pt-br" dirty="0">
                <a:cs typeface="Arial" panose="020B0604020202020204" pitchFamily="34" charset="0"/>
              </a:rPr>
              <a:t> precisar de mais tempo para o processamento, o tempo limite de visibilidade poderá ser alterado dinamicamente</a:t>
            </a:r>
            <a:r>
              <a:rPr lang="pt-br" dirty="0">
                <a:latin typeface="Lucida Console" panose="020B0609040504020204" pitchFamily="49" charset="0"/>
                <a:cs typeface="Courier New" panose="02070309020205020404" pitchFamily="49" charset="0"/>
              </a:rPr>
              <a:t> por meio da operação</a:t>
            </a:r>
            <a:r>
              <a:rPr lang="pt-br" dirty="0">
                <a:latin typeface="Arial" panose="020B0604020202020204" pitchFamily="34" charset="0"/>
                <a:cs typeface="Arial" panose="020B0604020202020204" pitchFamily="34" charset="0"/>
              </a:rPr>
              <a:t> </a:t>
            </a:r>
            <a:r>
              <a:rPr lang="pt-br" dirty="0">
                <a:cs typeface="Arial" panose="020B0604020202020204" pitchFamily="34" charset="0"/>
              </a:rPr>
              <a:t>ChangeMessageVisibility.</a:t>
            </a:r>
            <a:endParaRPr lang="en-US" dirty="0">
              <a:cs typeface="Arial" panose="020B0604020202020204" pitchFamily="34" charset="0"/>
            </a:endParaRPr>
          </a:p>
          <a:p>
            <a:pPr rtl="0">
              <a:spcBef>
                <a:spcPts val="600"/>
              </a:spcBef>
            </a:pPr>
            <a:r>
              <a:rPr lang="pt-br" dirty="0">
                <a:cs typeface="Arial" panose="020B0604020202020204" pitchFamily="34" charset="0"/>
              </a:rPr>
              <a:t>Para obter mais informações sobre o tempo limite de visibilidade, consulte </a:t>
            </a:r>
            <a:r>
              <a:rPr lang="pt-br" dirty="0">
                <a:cs typeface="Arial" panose="020B0604020202020204" pitchFamily="34" charset="0"/>
                <a:hlinkClick r:id="rId4"/>
              </a:rPr>
              <a:t>http://docs.aws.amazon.com/AWSSimpleQueueService/latest/SQSDeveloperGuide/AboutVT.html</a:t>
            </a:r>
            <a:r>
              <a:rPr lang="pt-br" dirty="0">
                <a:cs typeface="Arial" panose="020B0604020202020204" pitchFamily="34" charset="0"/>
              </a:rPr>
              <a:t>.</a:t>
            </a:r>
            <a:endParaRPr lang="en-US" dirty="0"/>
          </a:p>
          <a:p>
            <a:pPr marL="0" marR="0" indent="0" algn="l" defTabSz="457200" rtl="0" eaLnBrk="1" fontAlgn="auto" latinLnBrk="0" hangingPunct="1">
              <a:lnSpc>
                <a:spcPct val="100000"/>
              </a:lnSpc>
              <a:spcBef>
                <a:spcPts val="600"/>
              </a:spcBef>
              <a:spcAft>
                <a:spcPts val="0"/>
              </a:spcAft>
              <a:buClrTx/>
              <a:buSzTx/>
              <a:buFontTx/>
              <a:buNone/>
              <a:tabLst/>
              <a:defRPr/>
            </a:pPr>
            <a:endParaRPr lang="en-US" dirty="0"/>
          </a:p>
          <a:p>
            <a:pPr rtl="0">
              <a:spcBef>
                <a:spcPts val="600"/>
              </a:spcBef>
            </a:pPr>
            <a:endParaRPr lang="en-US" dirty="0"/>
          </a:p>
        </p:txBody>
      </p:sp>
    </p:spTree>
    <p:extLst>
      <p:ext uri="{BB962C8B-B14F-4D97-AF65-F5344CB8AC3E}">
        <p14:creationId xmlns:p14="http://schemas.microsoft.com/office/powerpoint/2010/main" val="1411211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O Amazon SQS exclui automaticamente as mensagens que estiverem em uma fila por mais que o período de retenção máximo da mensagem. O período de retenção de mensagens padrão é de quatro dias. No entanto, você pode configurar o período de retenção de mensagens em um valor de 60 segundos a 1.209.600 segundos (14 dias) usando </a:t>
            </a:r>
            <a:r>
              <a:rPr lang="pt-br" dirty="0">
                <a:latin typeface="Lucida Console" panose="020B0609040504020204" pitchFamily="49" charset="0"/>
              </a:rPr>
              <a:t>a ação</a:t>
            </a:r>
            <a:r>
              <a:rPr lang="pt-br" dirty="0"/>
              <a:t> </a:t>
            </a:r>
            <a:r>
              <a:rPr lang="pt-br" dirty="0">
                <a:solidFill>
                  <a:srgbClr val="000000"/>
                </a:solidFill>
              </a:rPr>
              <a:t>SetQueueAttributes</a:t>
            </a:r>
            <a:r>
              <a:rPr lang="pt-br" dirty="0"/>
              <a:t>. </a:t>
            </a:r>
          </a:p>
          <a:p>
            <a:pPr rtl="0"/>
            <a:r>
              <a:rPr lang="pt-br" sz="1200" kern="1200" dirty="0">
                <a:solidFill>
                  <a:schemeClr val="tx1"/>
                </a:solidFill>
                <a:effectLst/>
              </a:rPr>
              <a:t>Isso também pode ser executado com o SDK, por exemplo:</a:t>
            </a:r>
          </a:p>
          <a:p>
            <a:pPr rtl="0"/>
            <a:br>
              <a:rPr lang="en-US" dirty="0"/>
            </a:br>
            <a:r>
              <a:rPr lang="pt-br" sz="1200" kern="1200" dirty="0">
                <a:solidFill>
                  <a:schemeClr val="tx1"/>
                </a:solidFill>
                <a:effectLst/>
                <a:latin typeface="Lucida Console" panose="020B0609040504020204" pitchFamily="49" charset="0"/>
              </a:rPr>
              <a:t>Python (Boto3):</a:t>
            </a:r>
          </a:p>
          <a:p>
            <a:pPr rtl="0"/>
            <a:r>
              <a:rPr lang="pt-br" dirty="0">
                <a:latin typeface="Lucida Console" panose="020B0609040504020204" pitchFamily="49" charset="0"/>
              </a:rPr>
              <a:t>response = client.delete_message( QueueUrl='string', ReceiptHandle='string' )</a:t>
            </a:r>
          </a:p>
        </p:txBody>
      </p:sp>
    </p:spTree>
    <p:extLst>
      <p:ext uri="{BB962C8B-B14F-4D97-AF65-F5344CB8AC3E}">
        <p14:creationId xmlns:p14="http://schemas.microsoft.com/office/powerpoint/2010/main" val="63494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2" y="4560572"/>
            <a:ext cx="5440677" cy="3718455"/>
          </a:xfrm>
        </p:spPr>
        <p:txBody>
          <a:bodyPr rtlCol="0"/>
          <a:lstStyle/>
          <a:p>
            <a:pPr rtl="0">
              <a:spcBef>
                <a:spcPts val="600"/>
              </a:spcBef>
            </a:pPr>
            <a:r>
              <a:rPr lang="pt-br" dirty="0"/>
              <a:t>Ao receber a mensagem, você deve excluí-la da fila para confirmar que você processou a mensagem e não precisa mais dela. Você especifica a mensagem a ser excluída fornecendo o </a:t>
            </a:r>
            <a:r>
              <a:rPr lang="pt-br" dirty="0">
                <a:cs typeface="Courier New" panose="02070309020205020404" pitchFamily="49" charset="0"/>
              </a:rPr>
              <a:t>receipt</a:t>
            </a:r>
            <a:r>
              <a:rPr lang="pt-br" dirty="0"/>
              <a:t> handle (identificador de recebimento) que o Amazon SQS retornou quando você recebeu a mensagem.</a:t>
            </a:r>
          </a:p>
          <a:p>
            <a:pPr rtl="0">
              <a:spcBef>
                <a:spcPts val="600"/>
              </a:spcBef>
            </a:pPr>
            <a:r>
              <a:rPr lang="pt-br" dirty="0">
                <a:solidFill>
                  <a:srgbClr val="000000"/>
                </a:solidFill>
              </a:rPr>
              <a:t>O Amazon</a:t>
            </a:r>
            <a:r>
              <a:rPr lang="pt-br" dirty="0"/>
              <a:t> SQS não exclui automaticamente a mensagem depois de devolvê-la para você, caso você não receba a mensagem (o componente de recebimento pode falhar ou perder sua </a:t>
            </a:r>
            <a:r>
              <a:rPr lang="pt-br" dirty="0">
                <a:solidFill>
                  <a:srgbClr val="000000"/>
                </a:solidFill>
              </a:rPr>
              <a:t>conexão</a:t>
            </a:r>
            <a:r>
              <a:rPr lang="pt-br" dirty="0"/>
              <a:t>). </a:t>
            </a:r>
            <a:r>
              <a:rPr lang="pt-br" dirty="0">
                <a:solidFill>
                  <a:srgbClr val="000000"/>
                </a:solidFill>
              </a:rPr>
              <a:t>Você deve enviar</a:t>
            </a:r>
            <a:r>
              <a:rPr lang="pt-br" dirty="0"/>
              <a:t> uma solicitação separada para excluir a mensagem, o que confirma que você recebeu e processou a mensagem com êxito.</a:t>
            </a:r>
          </a:p>
          <a:p>
            <a:pPr rtl="0">
              <a:spcBef>
                <a:spcPts val="600"/>
              </a:spcBef>
            </a:pPr>
            <a:r>
              <a:rPr lang="pt-br" dirty="0"/>
              <a:t>Você pode usar a solicitação </a:t>
            </a:r>
            <a:r>
              <a:rPr lang="pt-br" dirty="0">
                <a:latin typeface="Lucida Console" panose="020B0609040504020204" pitchFamily="49" charset="0"/>
                <a:cs typeface="Courier New" panose="02070309020205020404" pitchFamily="49" charset="0"/>
              </a:rPr>
              <a:t>DeleteMessage</a:t>
            </a:r>
            <a:r>
              <a:rPr lang="pt-br" dirty="0"/>
              <a:t> para excluir a mensagem especificada de uma fila específica. Mesmo que a mensagem esteja bloqueada por outro leitor devido à configuração de tempo limite de visibilidade, ela ainda será excluída da fila. Se você </a:t>
            </a:r>
            <a:r>
              <a:rPr lang="pt-br" dirty="0">
                <a:solidFill>
                  <a:srgbClr val="000000"/>
                </a:solidFill>
              </a:rPr>
              <a:t>deixar</a:t>
            </a:r>
            <a:r>
              <a:rPr lang="pt-br" dirty="0"/>
              <a:t> uma mensagem na fila por mais tempo do que o período de retenção configurado da fila, o Amazon SQS a excluirá automaticamente. Há também uma versão em lote desta solicitação, conhecida como </a:t>
            </a:r>
            <a:r>
              <a:rPr lang="pt-br" dirty="0">
                <a:latin typeface="Lucida Console" panose="020B0609040504020204" pitchFamily="49" charset="0"/>
                <a:cs typeface="Courier New" panose="02070309020205020404" pitchFamily="49" charset="0"/>
              </a:rPr>
              <a:t>DeleteMessageBatch</a:t>
            </a:r>
            <a:r>
              <a:rPr lang="pt-br" dirty="0"/>
              <a:t>, que permite excluir até 10 mensagens da fila especificada.</a:t>
            </a:r>
          </a:p>
          <a:p>
            <a:pPr rtl="0">
              <a:spcBef>
                <a:spcPts val="600"/>
              </a:spcBef>
            </a:pPr>
            <a:r>
              <a:rPr lang="pt-br" dirty="0"/>
              <a:t>O slide ilustra um exemplo de solicitação de consulta que exclui uma mensagem da fila chamada </a:t>
            </a:r>
            <a:r>
              <a:rPr lang="pt-br" dirty="0">
                <a:latin typeface="Lucida Console" panose="020B0609040504020204" pitchFamily="49" charset="0"/>
                <a:cs typeface="Courier New" panose="02070309020205020404" pitchFamily="49" charset="0"/>
              </a:rPr>
              <a:t>testQueue</a:t>
            </a:r>
            <a:r>
              <a:rPr lang="pt-br" dirty="0"/>
              <a:t>.</a:t>
            </a:r>
          </a:p>
          <a:p>
            <a:pPr rtl="0">
              <a:spcBef>
                <a:spcPts val="600"/>
              </a:spcBef>
            </a:pPr>
            <a:r>
              <a:rPr lang="pt-br" b="1" dirty="0"/>
              <a:t>Observação: </a:t>
            </a:r>
            <a:r>
              <a:rPr lang="pt-br" dirty="0"/>
              <a:t>Você também pode excluir uma fila inteira com uma chamada para </a:t>
            </a:r>
            <a:r>
              <a:rPr lang="pt-br" dirty="0">
                <a:latin typeface="Lucida Console" panose="020B0609040504020204" pitchFamily="49" charset="0"/>
                <a:cs typeface="Courier New" panose="02070309020205020404" pitchFamily="49" charset="0"/>
              </a:rPr>
              <a:t>DeleteQueue</a:t>
            </a:r>
            <a:r>
              <a:rPr lang="pt-br" dirty="0"/>
              <a:t>, mesmo que a fila tenha mensagens nela. Como alternativa, você pode usar a solicitação </a:t>
            </a:r>
            <a:r>
              <a:rPr lang="pt-br" dirty="0">
                <a:latin typeface="Lucida Console" panose="020B0609040504020204" pitchFamily="49" charset="0"/>
                <a:cs typeface="Courier New" panose="02070309020205020404" pitchFamily="49" charset="0"/>
              </a:rPr>
              <a:t>PurgeQueue</a:t>
            </a:r>
            <a:r>
              <a:rPr lang="pt-br" dirty="0"/>
              <a:t> para excluir todas as mensagens em uma fila do Amazon SQS sem excluir a própria fila.</a:t>
            </a:r>
          </a:p>
          <a:p>
            <a:pPr rtl="0">
              <a:spcBef>
                <a:spcPts val="600"/>
              </a:spcBef>
            </a:pPr>
            <a:endParaRPr lang="en-US" dirty="0"/>
          </a:p>
        </p:txBody>
      </p:sp>
    </p:spTree>
    <p:extLst>
      <p:ext uri="{BB962C8B-B14F-4D97-AF65-F5344CB8AC3E}">
        <p14:creationId xmlns:p14="http://schemas.microsoft.com/office/powerpoint/2010/main" val="10639298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3"/>
            <a:ext cx="5440678" cy="3804952"/>
          </a:xfrm>
        </p:spPr>
        <p:txBody>
          <a:bodyPr rtlCol="0"/>
          <a:lstStyle/>
          <a:p>
            <a:pPr rtl="0">
              <a:spcBef>
                <a:spcPts val="600"/>
              </a:spcBef>
            </a:pPr>
            <a:r>
              <a:rPr lang="pt-br" b="1" dirty="0"/>
              <a:t>URL da fila</a:t>
            </a:r>
            <a:br>
              <a:rPr lang="en-US" b="1" dirty="0"/>
            </a:br>
            <a:r>
              <a:rPr lang="pt-br" dirty="0"/>
              <a:t>Ao criar uma nova fila, você deve fornecer um nome de fila exclusivo dentro do escopo de todas as suas filas. O Amazon SQS atribui a cada fila que você cria um identificador chamado queue URL (URL da fila), que inclui o nome da fila e outros componentes que o Amazon SQS determina. </a:t>
            </a:r>
            <a:r>
              <a:rPr lang="pt-br" dirty="0">
                <a:solidFill>
                  <a:srgbClr val="000000"/>
                </a:solidFill>
              </a:rPr>
              <a:t>Você deve fornecer</a:t>
            </a:r>
            <a:r>
              <a:rPr lang="pt-br" dirty="0"/>
              <a:t> o URL da fila para executar uma </a:t>
            </a:r>
            <a:r>
              <a:rPr lang="pt-br" dirty="0">
                <a:solidFill>
                  <a:srgbClr val="000000"/>
                </a:solidFill>
              </a:rPr>
              <a:t>ação</a:t>
            </a:r>
            <a:r>
              <a:rPr lang="pt-br" dirty="0"/>
              <a:t> em uma fila. O slide ilustra uma URL de fila para uma fila chamada "queue1" de propriedade de uma pessoa com o número de conta da AWS "123456789012.“</a:t>
            </a:r>
            <a:br>
              <a:rPr lang="en-US" b="1" dirty="0"/>
            </a:br>
            <a:r>
              <a:rPr lang="pt-br" b="1" dirty="0"/>
              <a:t>Observação:</a:t>
            </a:r>
            <a:r>
              <a:rPr lang="en-us" b="1" dirty="0"/>
              <a:t> </a:t>
            </a:r>
            <a:r>
              <a:rPr lang="pt-br" dirty="0">
                <a:solidFill>
                  <a:srgbClr val="000000"/>
                </a:solidFill>
              </a:rPr>
              <a:t>sempre</a:t>
            </a:r>
            <a:r>
              <a:rPr lang="pt-br" dirty="0"/>
              <a:t> use o URL inteiro da fila como o Amazon SQS o retornou quando você criou a fila. Não crie a URL da fila de seus componentes separados.</a:t>
            </a:r>
            <a:br>
              <a:rPr lang="en-US" b="1" dirty="0"/>
            </a:br>
            <a:r>
              <a:rPr lang="pt-br" b="1" dirty="0"/>
              <a:t>ID de mensagem</a:t>
            </a:r>
            <a:br>
              <a:rPr lang="en-US" b="1" dirty="0"/>
            </a:br>
            <a:r>
              <a:rPr lang="pt-br" dirty="0"/>
              <a:t>Para cada mensagem, o Amazon SQS retorna um message ID (ID de mensagem) atribuído pelo sistema na resposta </a:t>
            </a:r>
            <a:r>
              <a:rPr lang="pt-br" dirty="0">
                <a:latin typeface="Lucida Console" panose="020B0609040504020204" pitchFamily="49" charset="0"/>
                <a:cs typeface="Courier New" panose="02070309020205020404" pitchFamily="49" charset="0"/>
              </a:rPr>
              <a:t>SendMessage</a:t>
            </a:r>
            <a:r>
              <a:rPr lang="pt-br" dirty="0"/>
              <a:t>. Esse identificador exclusivo é útil para identificar mensagens. O tamanho máximo de um ID de mensagem é de 100 caracteres.</a:t>
            </a:r>
            <a:br>
              <a:rPr lang="en-US" b="1" dirty="0"/>
            </a:br>
            <a:r>
              <a:rPr lang="pt-br" b="1" dirty="0">
                <a:solidFill>
                  <a:srgbClr val="000000"/>
                </a:solidFill>
              </a:rPr>
              <a:t>Receipt Handle (identificador de recebimento)</a:t>
            </a:r>
            <a:br>
              <a:rPr lang="en-US" b="1" dirty="0">
                <a:solidFill>
                  <a:srgbClr val="000000"/>
                </a:solidFill>
                <a:latin typeface="Calibri" panose="020F0502020204030204" pitchFamily="34" charset="0"/>
              </a:rPr>
            </a:br>
            <a:r>
              <a:rPr lang="pt-br" dirty="0"/>
              <a:t>Toda vez que você recebe uma mensagem de uma fila, recebe um identificador de recebimento dessa mensagem. Esse identificador está associado à ação de recebimento da mensagem, e não propriamente à mensagem. Se você receber uma mensagem mais de uma vez, cada vez que recebê-la, obterá um identificador de recebimento diferente. O tamanho máximo de um identificador de recebimento é de 1.024 caracteres.</a:t>
            </a:r>
            <a:endParaRPr lang="en-US" b="1" dirty="0"/>
          </a:p>
          <a:p>
            <a:pPr rtl="0">
              <a:spcBef>
                <a:spcPts val="600"/>
              </a:spcBef>
            </a:pPr>
            <a:r>
              <a:rPr lang="pt-br" b="1" dirty="0"/>
              <a:t>Observação:</a:t>
            </a:r>
            <a:r>
              <a:rPr lang="pt-br" dirty="0"/>
              <a:t> Para excluir uma mensagem, você deve fornecer o identificador de recebimento (receipt handle) quando solicitar a exclusão da mensagem (caso contrário, a mensagem pode não ser excluída). </a:t>
            </a:r>
          </a:p>
        </p:txBody>
      </p:sp>
    </p:spTree>
    <p:extLst>
      <p:ext uri="{BB962C8B-B14F-4D97-AF65-F5344CB8AC3E}">
        <p14:creationId xmlns:p14="http://schemas.microsoft.com/office/powerpoint/2010/main" val="1694566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1"/>
            <a:ext cx="5440678" cy="3314699"/>
          </a:xfrm>
        </p:spPr>
        <p:txBody>
          <a:bodyPr rtlCol="0"/>
          <a:lstStyle/>
          <a:p>
            <a:pPr rtl="0">
              <a:spcBef>
                <a:spcPts val="600"/>
              </a:spcBef>
            </a:pPr>
            <a:r>
              <a:rPr lang="pt-br" dirty="0">
                <a:latin typeface="Lucida Console" panose="020B0609040504020204" pitchFamily="49" charset="0"/>
                <a:cs typeface="Courier New" panose="02070309020205020404" pitchFamily="49" charset="0"/>
              </a:rPr>
              <a:t>CreateQueue</a:t>
            </a:r>
            <a:r>
              <a:rPr lang="pt-br" dirty="0"/>
              <a:t> cria uma nova fila ou retorna a URL de uma existente. Ao solicitar </a:t>
            </a:r>
            <a:r>
              <a:rPr lang="pt-br" dirty="0">
                <a:cs typeface="Courier New" panose="02070309020205020404" pitchFamily="49" charset="0"/>
              </a:rPr>
              <a:t>CreateQueue</a:t>
            </a:r>
            <a:r>
              <a:rPr lang="pt-br" dirty="0"/>
              <a:t>, forneça um nome para a fila. Para criar uma nova fila com êxito, você deve fornecer um nome exclusivo dentro do escopo de suas próprias filas. Você pode passar um ou mais atributos na solicitação, incluindo:</a:t>
            </a:r>
          </a:p>
          <a:p>
            <a:pPr marL="171450" marR="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pt-br" b="1" dirty="0">
                <a:cs typeface="Courier New" panose="02070309020205020404" pitchFamily="49" charset="0"/>
              </a:rPr>
              <a:t>DelaySeconds</a:t>
            </a:r>
            <a:r>
              <a:rPr lang="pt-br" dirty="0"/>
              <a:t>: </a:t>
            </a:r>
            <a:r>
              <a:rPr lang="pt-br" sz="1200" kern="1200" dirty="0">
                <a:solidFill>
                  <a:schemeClr val="tx1"/>
                </a:solidFill>
                <a:effectLst/>
              </a:rPr>
              <a:t>O tempo em segundos que a entrega de todas as mensagens na fila </a:t>
            </a:r>
            <a:r>
              <a:rPr lang="pt-br" sz="1200" kern="1200" dirty="0">
                <a:solidFill>
                  <a:srgbClr val="000000"/>
                </a:solidFill>
                <a:effectLst/>
              </a:rPr>
              <a:t>será atrasada</a:t>
            </a:r>
            <a:r>
              <a:rPr lang="pt-br" sz="1200" kern="1200" dirty="0">
                <a:solidFill>
                  <a:schemeClr val="tx1"/>
                </a:solidFill>
                <a:effectLst/>
              </a:rPr>
              <a:t>. O </a:t>
            </a:r>
            <a:r>
              <a:rPr lang="pt-br" dirty="0"/>
              <a:t>atraso máximo é de 15 minutos e</a:t>
            </a:r>
            <a:r>
              <a:rPr lang="pt-br" sz="1200" kern="1200" dirty="0">
                <a:solidFill>
                  <a:schemeClr val="tx1"/>
                </a:solidFill>
                <a:effectLst/>
              </a:rPr>
              <a:t>o valor padrão para este atributo é 0.</a:t>
            </a:r>
            <a:endParaRPr lang="en-US" dirty="0"/>
          </a:p>
          <a:p>
            <a:pPr marL="171450" indent="-171450" rtl="0">
              <a:spcBef>
                <a:spcPts val="600"/>
              </a:spcBef>
              <a:buFont typeface="Arial" panose="020B0604020202020204" pitchFamily="34" charset="0"/>
              <a:buChar char="•"/>
            </a:pPr>
            <a:r>
              <a:rPr lang="pt-br" b="1" dirty="0">
                <a:cs typeface="Courier New" panose="02070309020205020404" pitchFamily="49" charset="0"/>
              </a:rPr>
              <a:t>MaximumMessageSize</a:t>
            </a:r>
            <a:r>
              <a:rPr lang="pt-br" dirty="0"/>
              <a:t>: O limite de quantos bytes uma mensagem pode conter antes que o Amazon SQS a rejeite. Os valores máximo e padrão para esse atributo são de </a:t>
            </a:r>
            <a:r>
              <a:rPr lang="pt-br" dirty="0">
                <a:solidFill>
                  <a:srgbClr val="000000"/>
                </a:solidFill>
              </a:rPr>
              <a:t>256 KB</a:t>
            </a:r>
            <a:r>
              <a:rPr lang="pt-br" dirty="0"/>
              <a:t>.</a:t>
            </a:r>
          </a:p>
          <a:p>
            <a:pPr marL="171450" indent="-171450" rtl="0">
              <a:spcBef>
                <a:spcPts val="600"/>
              </a:spcBef>
              <a:buFont typeface="Arial" panose="020B0604020202020204" pitchFamily="34" charset="0"/>
              <a:buChar char="•"/>
            </a:pPr>
            <a:r>
              <a:rPr lang="pt-br" b="1" dirty="0">
                <a:cs typeface="Courier New" panose="02070309020205020404" pitchFamily="49" charset="0"/>
              </a:rPr>
              <a:t>MessageRetentionPeriod</a:t>
            </a:r>
            <a:r>
              <a:rPr lang="pt-br" dirty="0"/>
              <a:t>: O número de segundos em que o Amazon SQS retém uma mensagem. O valor máximo para este atributo é de 14 dias e, por padrão, uma mensagem é mantida por 4 dias.</a:t>
            </a:r>
          </a:p>
          <a:p>
            <a:pPr marL="171450" indent="-171450" rtl="0">
              <a:spcBef>
                <a:spcPts val="600"/>
              </a:spcBef>
              <a:buFont typeface="Arial" panose="020B0604020202020204" pitchFamily="34" charset="0"/>
              <a:buChar char="•"/>
            </a:pPr>
            <a:r>
              <a:rPr lang="pt-br" b="1" dirty="0">
                <a:cs typeface="Courier New" panose="02070309020205020404" pitchFamily="49" charset="0"/>
              </a:rPr>
              <a:t>ReceiveMessageWaitTimeSeconds</a:t>
            </a:r>
            <a:r>
              <a:rPr lang="pt-br" dirty="0"/>
              <a:t>: O tempo durante o qual uma chamada </a:t>
            </a:r>
            <a:r>
              <a:rPr lang="pt-br" dirty="0">
                <a:cs typeface="Courier New" panose="02070309020205020404" pitchFamily="49" charset="0"/>
              </a:rPr>
              <a:t>ReceiveMessage</a:t>
            </a:r>
            <a:r>
              <a:rPr lang="pt-br" dirty="0"/>
              <a:t> </a:t>
            </a:r>
            <a:r>
              <a:rPr lang="pt-br" dirty="0">
                <a:solidFill>
                  <a:srgbClr val="000000"/>
                </a:solidFill>
              </a:rPr>
              <a:t>aguardará</a:t>
            </a:r>
            <a:r>
              <a:rPr lang="pt-br" dirty="0"/>
              <a:t> para chegada de uma mensagem. O tempo máximo de espera configurável é de 20 segundos e o valor padrão é 0.</a:t>
            </a:r>
          </a:p>
          <a:p>
            <a:pPr marL="171450" indent="-171450" rtl="0">
              <a:spcBef>
                <a:spcPts val="600"/>
              </a:spcBef>
              <a:buFont typeface="Arial" panose="020B0604020202020204" pitchFamily="34" charset="0"/>
              <a:buChar char="•"/>
            </a:pPr>
            <a:r>
              <a:rPr lang="pt-br" b="1" dirty="0">
                <a:solidFill>
                  <a:srgbClr val="000000"/>
                </a:solidFill>
                <a:cs typeface="Courier New" panose="02070309020205020404" pitchFamily="49" charset="0"/>
              </a:rPr>
              <a:t>VisibilityTimeout</a:t>
            </a:r>
            <a:r>
              <a:rPr lang="pt-br" dirty="0"/>
              <a:t>: O período que uma mensagem está invisível para o restante da sua</a:t>
            </a:r>
            <a:r>
              <a:rPr lang="pt-br" dirty="0">
                <a:solidFill>
                  <a:srgbClr val="000000"/>
                </a:solidFill>
              </a:rPr>
              <a:t> aplicação</a:t>
            </a:r>
            <a:r>
              <a:rPr lang="pt-br" dirty="0"/>
              <a:t>, depois que um componente de</a:t>
            </a:r>
            <a:r>
              <a:rPr lang="pt-br" dirty="0">
                <a:solidFill>
                  <a:srgbClr val="000000"/>
                </a:solidFill>
              </a:rPr>
              <a:t> aplicação</a:t>
            </a:r>
            <a:r>
              <a:rPr lang="pt-br" dirty="0"/>
              <a:t> o obtém da fila. Durante o tempo limite de visibilidade, o componente que recebeu a mensagem geralmente o processa e, em seguida, o exclui da fila. Isso impede que vários componentes processem a mesma mensagem. O valor máximo de tempo limite </a:t>
            </a:r>
            <a:r>
              <a:rPr lang="pt-br" dirty="0">
                <a:solidFill>
                  <a:srgbClr val="000000"/>
                </a:solidFill>
              </a:rPr>
              <a:t>permitido</a:t>
            </a:r>
            <a:r>
              <a:rPr lang="pt-br" dirty="0"/>
              <a:t> é de 12 horas. O valor de tempo limite padrão é de 30 segundos.</a:t>
            </a:r>
          </a:p>
          <a:p>
            <a:pPr marL="171450" rtl="0">
              <a:spcBef>
                <a:spcPts val="600"/>
              </a:spcBef>
            </a:pPr>
            <a:r>
              <a:rPr lang="pt-br" dirty="0">
                <a:cs typeface="Arial" panose="020B0604020202020204" pitchFamily="34" charset="0"/>
              </a:rPr>
              <a:t>Quando a </a:t>
            </a:r>
            <a:r>
              <a:rPr lang="pt-br" dirty="0">
                <a:solidFill>
                  <a:srgbClr val="000000"/>
                </a:solidFill>
                <a:cs typeface="Arial" panose="020B0604020202020204" pitchFamily="34" charset="0"/>
              </a:rPr>
              <a:t>aplicação</a:t>
            </a:r>
            <a:r>
              <a:rPr lang="pt-br" dirty="0">
                <a:cs typeface="Arial" panose="020B0604020202020204" pitchFamily="34" charset="0"/>
              </a:rPr>
              <a:t> precisar de mais tempo para processamento, você pode alterar esse valor de tempo limite dinamicamente por meio da </a:t>
            </a:r>
            <a:r>
              <a:rPr lang="pt-br" dirty="0">
                <a:latin typeface="Lucida Console" panose="020B0609040504020204" pitchFamily="49" charset="0"/>
                <a:cs typeface="Courier New" panose="02070309020205020404" pitchFamily="49" charset="0"/>
              </a:rPr>
              <a:t>operação </a:t>
            </a:r>
            <a:r>
              <a:rPr lang="pt-br" dirty="0">
                <a:cs typeface="Arial" panose="020B0604020202020204" pitchFamily="34" charset="0"/>
              </a:rPr>
              <a:t>ChangeMessageVisibility.</a:t>
            </a:r>
          </a:p>
          <a:p>
            <a:pPr rtl="0">
              <a:spcBef>
                <a:spcPts val="600"/>
              </a:spcBef>
            </a:pPr>
            <a:r>
              <a:rPr lang="pt-br" dirty="0"/>
              <a:t>Se você não fornecer um valor para um atributo, a fila </a:t>
            </a:r>
            <a:r>
              <a:rPr lang="pt-br" dirty="0">
                <a:solidFill>
                  <a:srgbClr val="000000"/>
                </a:solidFill>
              </a:rPr>
              <a:t>terá</a:t>
            </a:r>
            <a:r>
              <a:rPr lang="pt-br" dirty="0"/>
              <a:t> o valor padrão para tal atributo. </a:t>
            </a:r>
            <a:endParaRPr lang="en-US" dirty="0">
              <a:cs typeface="Courier New" panose="02070309020205020404" pitchFamily="49" charset="0"/>
            </a:endParaRPr>
          </a:p>
          <a:p>
            <a:pPr rtl="0">
              <a:spcBef>
                <a:spcPts val="600"/>
              </a:spcBef>
            </a:pPr>
            <a:r>
              <a:rPr lang="pt-br" dirty="0">
                <a:cs typeface="Courier New" panose="02070309020205020404" pitchFamily="49" charset="0"/>
              </a:rPr>
              <a:t>Use as operações </a:t>
            </a:r>
            <a:r>
              <a:rPr lang="pt-br" dirty="0">
                <a:latin typeface="Lucida Console" panose="020B0609040504020204" pitchFamily="49" charset="0"/>
                <a:cs typeface="Courier New" panose="02070309020205020404" pitchFamily="49" charset="0"/>
              </a:rPr>
              <a:t>SetQueueAttributes</a:t>
            </a:r>
            <a:r>
              <a:rPr lang="pt-br" dirty="0">
                <a:cs typeface="Courier New" panose="02070309020205020404" pitchFamily="49" charset="0"/>
              </a:rPr>
              <a:t> e </a:t>
            </a:r>
            <a:r>
              <a:rPr lang="pt-br" dirty="0">
                <a:latin typeface="Lucida Console" panose="020B0609040504020204" pitchFamily="49" charset="0"/>
                <a:cs typeface="Courier New" panose="02070309020205020404" pitchFamily="49" charset="0"/>
              </a:rPr>
              <a:t>GetQueueAttributes</a:t>
            </a:r>
            <a:r>
              <a:rPr lang="pt-br" dirty="0"/>
              <a:t> para definir e recuperar os atributos de uma fila.</a:t>
            </a:r>
          </a:p>
          <a:p>
            <a:pPr rtl="0">
              <a:spcBef>
                <a:spcPts val="600"/>
              </a:spcBef>
            </a:pPr>
            <a:r>
              <a:rPr lang="pt-br" dirty="0"/>
              <a:t>Ao usas </a:t>
            </a:r>
            <a:r>
              <a:rPr lang="pt-br" dirty="0">
                <a:latin typeface="Lucida Console" panose="020B0609040504020204" pitchFamily="49" charset="0"/>
                <a:cs typeface="Courier New" panose="02070309020205020404" pitchFamily="49" charset="0"/>
              </a:rPr>
              <a:t>CreateQueue</a:t>
            </a:r>
            <a:r>
              <a:rPr lang="pt-br" dirty="0"/>
              <a:t>, se o nome da fila já estiver em uso, a solicitação retorna o URL da fila existente. Uma maneira muito mais simples de recuperar a URL de uma fila do Amazon SQS é usar a solicitação </a:t>
            </a:r>
            <a:r>
              <a:rPr lang="pt-br" dirty="0">
                <a:latin typeface="Lucida Console" panose="020B0609040504020204" pitchFamily="49" charset="0"/>
                <a:cs typeface="Courier New" panose="02070309020205020404" pitchFamily="49" charset="0"/>
              </a:rPr>
              <a:t>GetQueueUrl</a:t>
            </a:r>
            <a:r>
              <a:rPr lang="pt-br" dirty="0"/>
              <a:t>.</a:t>
            </a:r>
            <a:endParaRPr lang="en-US" dirty="0"/>
          </a:p>
          <a:p>
            <a:pPr rtl="0">
              <a:spcBef>
                <a:spcPts val="600"/>
              </a:spcBef>
            </a:pPr>
            <a:r>
              <a:rPr lang="pt-br" dirty="0"/>
              <a:t>A solicitação </a:t>
            </a:r>
            <a:r>
              <a:rPr lang="pt-br" i="1" dirty="0">
                <a:cs typeface="Courier New" panose="02070309020205020404" pitchFamily="49" charset="0"/>
              </a:rPr>
              <a:t>DeleteQueue</a:t>
            </a:r>
            <a:r>
              <a:rPr lang="pt-br" dirty="0"/>
              <a:t> exclui uma fila, independentemente de a fila estar vazia. Quando uma fila é excluída, as mensagens na fila não ficam mais disponíveis. </a:t>
            </a:r>
            <a:r>
              <a:rPr lang="pt-br" dirty="0">
                <a:solidFill>
                  <a:srgbClr val="000000"/>
                </a:solidFill>
              </a:rPr>
              <a:t>É</a:t>
            </a:r>
            <a:r>
              <a:rPr lang="pt-br" dirty="0"/>
              <a:t> importante observar que o Amazon SQS pode excluir sua fila sem notificação </a:t>
            </a:r>
            <a:r>
              <a:rPr lang="pt-br" dirty="0">
                <a:solidFill>
                  <a:srgbClr val="000000"/>
                </a:solidFill>
              </a:rPr>
              <a:t>se</a:t>
            </a:r>
            <a:r>
              <a:rPr lang="pt-br" dirty="0"/>
              <a:t> </a:t>
            </a:r>
            <a:r>
              <a:rPr lang="pt-br" dirty="0">
                <a:solidFill>
                  <a:srgbClr val="000000"/>
                </a:solidFill>
              </a:rPr>
              <a:t>ações</a:t>
            </a:r>
            <a:r>
              <a:rPr lang="pt-br" dirty="0"/>
              <a:t> como </a:t>
            </a:r>
            <a:r>
              <a:rPr lang="pt-br" dirty="0">
                <a:latin typeface="Lucida Console" panose="020B0609040504020204" pitchFamily="49" charset="0"/>
                <a:cs typeface="Courier New" panose="02070309020205020404" pitchFamily="49" charset="0"/>
              </a:rPr>
              <a:t>SendMessage</a:t>
            </a:r>
            <a:r>
              <a:rPr lang="pt-br" dirty="0">
                <a:latin typeface="Lucida Console" panose="020B0609040504020204" pitchFamily="49" charset="0"/>
              </a:rPr>
              <a:t>, </a:t>
            </a:r>
            <a:r>
              <a:rPr lang="pt-br" dirty="0">
                <a:latin typeface="Lucida Console" panose="020B0609040504020204" pitchFamily="49" charset="0"/>
                <a:cs typeface="Courier New" panose="02070309020205020404" pitchFamily="49" charset="0"/>
              </a:rPr>
              <a:t>ReceiveMessage</a:t>
            </a:r>
            <a:r>
              <a:rPr lang="pt-br" dirty="0">
                <a:latin typeface="Lucida Console" panose="020B0609040504020204" pitchFamily="49" charset="0"/>
              </a:rPr>
              <a:t>, </a:t>
            </a:r>
            <a:r>
              <a:rPr lang="pt-br" dirty="0">
                <a:latin typeface="Lucida Console" panose="020B0609040504020204" pitchFamily="49" charset="0"/>
                <a:cs typeface="Courier New" panose="02070309020205020404" pitchFamily="49" charset="0"/>
              </a:rPr>
              <a:t>DeleteMessage</a:t>
            </a:r>
            <a:r>
              <a:rPr lang="pt-br" dirty="0">
                <a:latin typeface="Lucida Console" panose="020B0609040504020204" pitchFamily="49" charset="0"/>
              </a:rPr>
              <a:t>, </a:t>
            </a:r>
            <a:r>
              <a:rPr lang="pt-br" dirty="0">
                <a:latin typeface="Lucida Console" panose="020B0609040504020204" pitchFamily="49" charset="0"/>
                <a:cs typeface="Courier New" panose="02070309020205020404" pitchFamily="49" charset="0"/>
              </a:rPr>
              <a:t>GetQueueAttributes</a:t>
            </a:r>
            <a:r>
              <a:rPr lang="pt-br" dirty="0">
                <a:latin typeface="Lucida Console" panose="020B0609040504020204" pitchFamily="49" charset="0"/>
              </a:rPr>
              <a:t>, </a:t>
            </a:r>
            <a:r>
              <a:rPr lang="pt-br" dirty="0">
                <a:latin typeface="Lucida Console" panose="020B0609040504020204" pitchFamily="49" charset="0"/>
                <a:cs typeface="Courier New" panose="02070309020205020404" pitchFamily="49" charset="0"/>
              </a:rPr>
              <a:t>SetQueueAttributes</a:t>
            </a:r>
            <a:r>
              <a:rPr lang="pt-br" dirty="0">
                <a:latin typeface="Lucida Console" panose="020B0609040504020204" pitchFamily="49" charset="0"/>
              </a:rPr>
              <a:t>, </a:t>
            </a:r>
            <a:r>
              <a:rPr lang="pt-br" dirty="0">
                <a:latin typeface="Lucida Console" panose="020B0609040504020204" pitchFamily="49" charset="0"/>
                <a:cs typeface="Courier New" panose="02070309020205020404" pitchFamily="49" charset="0"/>
              </a:rPr>
              <a:t>AddPermission</a:t>
            </a:r>
            <a:r>
              <a:rPr lang="pt-br" dirty="0"/>
              <a:t> e </a:t>
            </a:r>
            <a:r>
              <a:rPr lang="pt-br" dirty="0">
                <a:latin typeface="Lucida Console" panose="020B0609040504020204" pitchFamily="49" charset="0"/>
                <a:cs typeface="Courier New" panose="02070309020205020404" pitchFamily="49" charset="0"/>
              </a:rPr>
              <a:t>RemovePermissions</a:t>
            </a:r>
            <a:r>
              <a:rPr lang="pt-br" dirty="0"/>
              <a:t> não forem executadas na fila por 30 dias </a:t>
            </a:r>
            <a:r>
              <a:rPr lang="pt-br" dirty="0">
                <a:solidFill>
                  <a:srgbClr val="000000"/>
                </a:solidFill>
              </a:rPr>
              <a:t>consecutivos</a:t>
            </a:r>
            <a:r>
              <a:rPr lang="pt-br" dirty="0"/>
              <a:t>.</a:t>
            </a:r>
            <a:endParaRPr lang="en-US" baseline="0" dirty="0"/>
          </a:p>
          <a:p>
            <a:pPr rtl="0">
              <a:spcBef>
                <a:spcPts val="600"/>
              </a:spcBef>
            </a:pPr>
            <a:r>
              <a:rPr lang="pt-br" dirty="0"/>
              <a:t>Você pode usar </a:t>
            </a:r>
            <a:r>
              <a:rPr lang="pt-br" dirty="0">
                <a:latin typeface="Lucida Console" panose="020B0609040504020204" pitchFamily="49" charset="0"/>
                <a:cs typeface="Courier New" panose="02070309020205020404" pitchFamily="49" charset="0"/>
              </a:rPr>
              <a:t>ListQueues</a:t>
            </a:r>
            <a:r>
              <a:rPr lang="pt-br" dirty="0"/>
              <a:t> para recuperar uma lista de suas filas. As listas de resultados podem ser filtradas usando parâmetros opcionais como </a:t>
            </a:r>
            <a:r>
              <a:rPr lang="pt-br" dirty="0">
                <a:latin typeface="Lucida Console" panose="020B0609040504020204" pitchFamily="49" charset="0"/>
                <a:cs typeface="Courier New" panose="02070309020205020404" pitchFamily="49" charset="0"/>
              </a:rPr>
              <a:t>QueuenamePrefix</a:t>
            </a:r>
            <a:r>
              <a:rPr lang="pt-br" dirty="0"/>
              <a:t>.</a:t>
            </a:r>
            <a:endParaRPr lang="en-US" baseline="0" dirty="0"/>
          </a:p>
          <a:p>
            <a:pPr marL="0" marR="0" indent="0" algn="l" defTabSz="457200" rtl="0" eaLnBrk="1" fontAlgn="auto" latinLnBrk="0" hangingPunct="1">
              <a:lnSpc>
                <a:spcPct val="100000"/>
              </a:lnSpc>
              <a:spcBef>
                <a:spcPts val="600"/>
              </a:spcBef>
              <a:spcAft>
                <a:spcPts val="0"/>
              </a:spcAft>
              <a:buClrTx/>
              <a:buSzTx/>
              <a:buFontTx/>
              <a:buNone/>
              <a:tabLst/>
              <a:defRPr/>
            </a:pPr>
            <a:r>
              <a:rPr lang="pt-br" dirty="0"/>
              <a:t>Para obter mais informações sobre operações de fila, consulte </a:t>
            </a:r>
            <a:r>
              <a:rPr lang="pt-br" dirty="0">
                <a:hlinkClick r:id="rId3"/>
              </a:rPr>
              <a:t>http://docs.aws.amazon.com/AWSSimpleQueueService/latest/APIReference/Welcome.html</a:t>
            </a:r>
            <a:r>
              <a:rPr lang="pt-br" dirty="0"/>
              <a:t>. </a:t>
            </a:r>
          </a:p>
        </p:txBody>
      </p:sp>
    </p:spTree>
    <p:extLst>
      <p:ext uri="{BB962C8B-B14F-4D97-AF65-F5344CB8AC3E}">
        <p14:creationId xmlns:p14="http://schemas.microsoft.com/office/powerpoint/2010/main" val="62074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425810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1"/>
            <a:ext cx="5440678" cy="3817310"/>
          </a:xfrm>
        </p:spPr>
        <p:txBody>
          <a:bodyPr rtlCol="0"/>
          <a:lstStyle/>
          <a:p>
            <a:pPr rtl="0">
              <a:spcBef>
                <a:spcPts val="600"/>
              </a:spcBef>
            </a:pPr>
            <a:r>
              <a:rPr lang="pt-br" dirty="0"/>
              <a:t>Com a sondagem curta, o Amazon SQS faz uma amostra de um subconjunto dos servidores (com base em uma distribuição aleatória ponderada) e retorna mensagens apenas dos servidores amostrados. Um pequeno número de mensagens na fila (menos de 1000) </a:t>
            </a:r>
            <a:r>
              <a:rPr lang="pt-br" dirty="0">
                <a:solidFill>
                  <a:srgbClr val="000000"/>
                </a:solidFill>
              </a:rPr>
              <a:t>significa que uma determinada solicitação pode</a:t>
            </a:r>
            <a:r>
              <a:rPr lang="pt-br" dirty="0"/>
              <a:t> não retornar nenhuma mensagem. Caso siga recuperando de suas filas, o Amazon SQS </a:t>
            </a:r>
            <a:r>
              <a:rPr lang="pt-br" dirty="0">
                <a:solidFill>
                  <a:srgbClr val="000000"/>
                </a:solidFill>
              </a:rPr>
              <a:t>amostrará</a:t>
            </a:r>
            <a:r>
              <a:rPr lang="pt-br" dirty="0"/>
              <a:t> todos os servidores e, eventualmente </a:t>
            </a:r>
            <a:r>
              <a:rPr lang="pt-br" dirty="0">
                <a:solidFill>
                  <a:srgbClr val="000000"/>
                </a:solidFill>
              </a:rPr>
              <a:t>receberá</a:t>
            </a:r>
            <a:r>
              <a:rPr lang="pt-br" dirty="0"/>
              <a:t> todas as suas mensagens. A sondagem </a:t>
            </a:r>
            <a:r>
              <a:rPr lang="pt-br" dirty="0">
                <a:solidFill>
                  <a:srgbClr val="000000"/>
                </a:solidFill>
              </a:rPr>
              <a:t>curta</a:t>
            </a:r>
            <a:r>
              <a:rPr lang="pt-br" dirty="0"/>
              <a:t> é o comportamento padrão das filas do Amazon SQS. Ocorre quando o parâmetro </a:t>
            </a:r>
            <a:r>
              <a:rPr lang="pt-br" dirty="0">
                <a:latin typeface="Lucida Console" panose="020B0609040504020204" pitchFamily="49" charset="0"/>
                <a:cs typeface="Courier New" panose="02070309020205020404" pitchFamily="49" charset="0"/>
              </a:rPr>
              <a:t>WaitTimeSeconds</a:t>
            </a:r>
            <a:r>
              <a:rPr lang="pt-br" dirty="0"/>
              <a:t> de uma chamada </a:t>
            </a:r>
            <a:r>
              <a:rPr lang="pt-br" dirty="0">
                <a:latin typeface="Lucida Console" panose="020B0609040504020204" pitchFamily="49" charset="0"/>
                <a:cs typeface="Courier New" panose="02070309020205020404" pitchFamily="49" charset="0"/>
              </a:rPr>
              <a:t>ReceiveMessage</a:t>
            </a:r>
            <a:r>
              <a:rPr lang="pt-br" dirty="0"/>
              <a:t> é definido como 0 ou o atributo de fila </a:t>
            </a:r>
            <a:r>
              <a:rPr lang="pt-br" dirty="0">
                <a:latin typeface="Lucida Console" panose="020B0609040504020204" pitchFamily="49" charset="0"/>
                <a:cs typeface="Courier New" panose="02070309020205020404" pitchFamily="49" charset="0"/>
              </a:rPr>
              <a:t>ReceiveMessageWaitTimeSeconds</a:t>
            </a:r>
            <a:r>
              <a:rPr lang="pt-br" dirty="0"/>
              <a:t> é </a:t>
            </a:r>
            <a:r>
              <a:rPr lang="pt-br" dirty="0">
                <a:solidFill>
                  <a:srgbClr val="000000"/>
                </a:solidFill>
              </a:rPr>
              <a:t>0</a:t>
            </a:r>
            <a:r>
              <a:rPr lang="pt-br" dirty="0"/>
              <a:t>.</a:t>
            </a:r>
          </a:p>
          <a:p>
            <a:pPr rtl="0"/>
            <a:endParaRPr lang="en-US" b="1" dirty="0"/>
          </a:p>
          <a:p>
            <a:pPr rtl="0"/>
            <a:r>
              <a:rPr lang="pt-br" b="1" dirty="0"/>
              <a:t>Sondagem curta versus sondagem longa</a:t>
            </a:r>
          </a:p>
          <a:p>
            <a:pPr rtl="0"/>
            <a:r>
              <a:rPr lang="pt-br" dirty="0"/>
              <a:t>Uma maneira </a:t>
            </a:r>
            <a:r>
              <a:rPr lang="pt-br" dirty="0">
                <a:solidFill>
                  <a:srgbClr val="000000"/>
                </a:solidFill>
              </a:rPr>
              <a:t>melhor</a:t>
            </a:r>
            <a:r>
              <a:rPr lang="pt-br" dirty="0"/>
              <a:t> e preferível de se recuperar mensagens de suas filas do Amazon SQS é usar a sondagem longa do Amazon SQS. </a:t>
            </a:r>
            <a:r>
              <a:rPr lang="pt-br" dirty="0">
                <a:solidFill>
                  <a:srgbClr val="000000"/>
                </a:solidFill>
              </a:rPr>
              <a:t>Embora</a:t>
            </a:r>
            <a:r>
              <a:rPr lang="pt-br" dirty="0"/>
              <a:t> a sondagem longa do Amazon SQS seja preferível, caso sua </a:t>
            </a:r>
            <a:r>
              <a:rPr lang="pt-br" dirty="0">
                <a:solidFill>
                  <a:srgbClr val="000000"/>
                </a:solidFill>
              </a:rPr>
              <a:t>aplicação</a:t>
            </a:r>
            <a:r>
              <a:rPr lang="pt-br" dirty="0"/>
              <a:t> espere uma resposta imediata de uma chamada </a:t>
            </a:r>
            <a:r>
              <a:rPr lang="pt-br" dirty="0">
                <a:latin typeface="Lucida Console" panose="020B0609040504020204" pitchFamily="49" charset="0"/>
                <a:cs typeface="Courier New" panose="02070309020205020404" pitchFamily="49" charset="0"/>
              </a:rPr>
              <a:t>ReceiveMessage</a:t>
            </a:r>
            <a:r>
              <a:rPr lang="pt-br" dirty="0"/>
              <a:t> você </a:t>
            </a:r>
            <a:r>
              <a:rPr lang="pt-br" dirty="0">
                <a:solidFill>
                  <a:srgbClr val="000000"/>
                </a:solidFill>
              </a:rPr>
              <a:t>pode ter que fazer </a:t>
            </a:r>
            <a:r>
              <a:rPr lang="pt-br" dirty="0"/>
              <a:t>algumas</a:t>
            </a:r>
            <a:r>
              <a:rPr lang="pt-br" dirty="0">
                <a:solidFill>
                  <a:srgbClr val="000000"/>
                </a:solidFill>
              </a:rPr>
              <a:t> modificações</a:t>
            </a:r>
            <a:r>
              <a:rPr lang="pt-br" dirty="0"/>
              <a:t> </a:t>
            </a:r>
            <a:r>
              <a:rPr lang="pt-br" dirty="0">
                <a:solidFill>
                  <a:srgbClr val="000000"/>
                </a:solidFill>
              </a:rPr>
              <a:t>na aplicação para usar a sondagem longa</a:t>
            </a:r>
            <a:r>
              <a:rPr lang="pt-br" dirty="0"/>
              <a:t>. </a:t>
            </a:r>
            <a:r>
              <a:rPr lang="pt-br" dirty="0">
                <a:solidFill>
                  <a:srgbClr val="000000"/>
                </a:solidFill>
              </a:rPr>
              <a:t>Por</a:t>
            </a:r>
            <a:r>
              <a:rPr lang="pt-br" dirty="0"/>
              <a:t> exemplo, se sua </a:t>
            </a:r>
            <a:r>
              <a:rPr lang="pt-br" dirty="0">
                <a:solidFill>
                  <a:srgbClr val="000000"/>
                </a:solidFill>
              </a:rPr>
              <a:t>aplicação</a:t>
            </a:r>
            <a:r>
              <a:rPr lang="pt-br" dirty="0"/>
              <a:t> tiver um único thread que sonde várias filas, alternar da sondagem curta para sondagem longa </a:t>
            </a:r>
            <a:r>
              <a:rPr lang="pt-br" dirty="0">
                <a:solidFill>
                  <a:srgbClr val="000000"/>
                </a:solidFill>
              </a:rPr>
              <a:t>provavelmente</a:t>
            </a:r>
            <a:r>
              <a:rPr lang="pt-br" dirty="0"/>
              <a:t> não funcionará</a:t>
            </a:r>
            <a:r>
              <a:rPr lang="pt-br" dirty="0">
                <a:solidFill>
                  <a:srgbClr val="000000"/>
                </a:solidFill>
              </a:rPr>
              <a:t>. O motivo é que </a:t>
            </a:r>
            <a:r>
              <a:rPr lang="pt-br" dirty="0"/>
              <a:t>o thread único </a:t>
            </a:r>
            <a:r>
              <a:rPr lang="pt-br" dirty="0">
                <a:solidFill>
                  <a:srgbClr val="000000"/>
                </a:solidFill>
              </a:rPr>
              <a:t>aguardará</a:t>
            </a:r>
            <a:r>
              <a:rPr lang="pt-br" dirty="0"/>
              <a:t> o tempo limite de sondagem longo em quaisquer filas vazias, atrasando o processamento de quaisquer </a:t>
            </a:r>
            <a:r>
              <a:rPr lang="pt-br" dirty="0">
                <a:solidFill>
                  <a:srgbClr val="000000"/>
                </a:solidFill>
              </a:rPr>
              <a:t>filas que</a:t>
            </a:r>
            <a:r>
              <a:rPr lang="pt-br" dirty="0"/>
              <a:t> possam conter </a:t>
            </a:r>
            <a:r>
              <a:rPr lang="pt-br" dirty="0">
                <a:solidFill>
                  <a:srgbClr val="000000"/>
                </a:solidFill>
              </a:rPr>
              <a:t>mensagens</a:t>
            </a:r>
            <a:r>
              <a:rPr lang="pt-br" dirty="0"/>
              <a:t>.</a:t>
            </a:r>
          </a:p>
          <a:p>
            <a:pPr rtl="0">
              <a:spcBef>
                <a:spcPts val="600"/>
              </a:spcBef>
            </a:pPr>
            <a:r>
              <a:rPr lang="pt-br" b="1" dirty="0"/>
              <a:t>Observação: </a:t>
            </a:r>
            <a:r>
              <a:rPr lang="pt-br" dirty="0"/>
              <a:t>para essas </a:t>
            </a:r>
            <a:r>
              <a:rPr lang="pt-br" dirty="0">
                <a:solidFill>
                  <a:srgbClr val="000000"/>
                </a:solidFill>
              </a:rPr>
              <a:t>aplicações</a:t>
            </a:r>
            <a:r>
              <a:rPr lang="pt-br" dirty="0"/>
              <a:t>, você ainda pode aproveitar os benefícios da sondagem longa do Amazon SQS usando um único thread para processar apenas uma fila.  </a:t>
            </a:r>
          </a:p>
          <a:p>
            <a:pPr rtl="0">
              <a:spcBef>
                <a:spcPts val="600"/>
              </a:spcBef>
            </a:pPr>
            <a:endParaRPr lang="en-US" dirty="0"/>
          </a:p>
        </p:txBody>
      </p:sp>
    </p:spTree>
    <p:extLst>
      <p:ext uri="{BB962C8B-B14F-4D97-AF65-F5344CB8AC3E}">
        <p14:creationId xmlns:p14="http://schemas.microsoft.com/office/powerpoint/2010/main" val="2564885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1"/>
            <a:ext cx="5440678" cy="4435945"/>
          </a:xfrm>
        </p:spPr>
        <p:txBody>
          <a:bodyPr rtlCol="0"/>
          <a:lstStyle/>
          <a:p>
            <a:pPr rtl="0">
              <a:spcBef>
                <a:spcPts val="600"/>
              </a:spcBef>
            </a:pPr>
            <a:r>
              <a:rPr lang="pt-br" dirty="0"/>
              <a:t>A sondagem longa do Amazon SQS não retorna uma resposta até que uma mensagem chegue na fila ou a sondagem longa </a:t>
            </a:r>
            <a:r>
              <a:rPr lang="pt-br" dirty="0">
                <a:solidFill>
                  <a:srgbClr val="000000"/>
                </a:solidFill>
              </a:rPr>
              <a:t>expire</a:t>
            </a:r>
            <a:r>
              <a:rPr lang="pt-br" dirty="0"/>
              <a:t>. A sondagem longa do Amazon SQS </a:t>
            </a:r>
            <a:r>
              <a:rPr lang="pt-br" dirty="0">
                <a:solidFill>
                  <a:srgbClr val="000000"/>
                </a:solidFill>
              </a:rPr>
              <a:t>facilita </a:t>
            </a:r>
            <a:r>
              <a:rPr lang="pt-br" dirty="0"/>
              <a:t>e barateia a recuperação de mensagens de sua fila do Amazon SQS assim que elas estiverem disponíveis. A menos que a conexão expire, a resposta à </a:t>
            </a:r>
            <a:r>
              <a:rPr lang="pt-br" dirty="0">
                <a:latin typeface="Lucida Console" panose="020B0609040504020204" pitchFamily="49" charset="0"/>
                <a:cs typeface="Courier New" panose="02070309020205020404" pitchFamily="49" charset="0"/>
              </a:rPr>
              <a:t>solicitação </a:t>
            </a:r>
            <a:r>
              <a:rPr lang="pt-br" dirty="0"/>
              <a:t>ReceiveMessage</a:t>
            </a:r>
            <a:r>
              <a:rPr lang="pt-br" dirty="0">
                <a:solidFill>
                  <a:srgbClr val="000000"/>
                </a:solidFill>
              </a:rPr>
              <a:t> conterá</a:t>
            </a:r>
            <a:r>
              <a:rPr lang="pt-br" dirty="0"/>
              <a:t> pelo menos uma das mensagens disponíveis. A sondagem longa reduz o custo de uso do Amazon SQS reduzindo o número de respostas vazias e falsas respostas vazias. </a:t>
            </a:r>
          </a:p>
          <a:p>
            <a:pPr rtl="0">
              <a:spcBef>
                <a:spcPts val="600"/>
              </a:spcBef>
            </a:pPr>
            <a:r>
              <a:rPr lang="pt-br" dirty="0"/>
              <a:t>Há </a:t>
            </a:r>
            <a:r>
              <a:rPr lang="pt-br" dirty="0">
                <a:solidFill>
                  <a:srgbClr val="000000"/>
                </a:solidFill>
              </a:rPr>
              <a:t>três chamadas de API diferentes </a:t>
            </a:r>
            <a:r>
              <a:rPr lang="pt-br" dirty="0"/>
              <a:t>que você pode usar para </a:t>
            </a:r>
            <a:r>
              <a:rPr lang="pt-br" dirty="0">
                <a:solidFill>
                  <a:srgbClr val="000000"/>
                </a:solidFill>
              </a:rPr>
              <a:t>ativar a </a:t>
            </a:r>
            <a:r>
              <a:rPr lang="pt-br" dirty="0"/>
              <a:t>sondagem longa no Amazon SQS: </a:t>
            </a:r>
            <a:r>
              <a:rPr lang="pt-br" dirty="0">
                <a:latin typeface="Lucida Console" panose="020B0609040504020204" pitchFamily="49" charset="0"/>
                <a:cs typeface="Courier New" panose="02070309020205020404" pitchFamily="49" charset="0"/>
              </a:rPr>
              <a:t>ReceiveMessage</a:t>
            </a:r>
            <a:r>
              <a:rPr lang="pt-br" dirty="0"/>
              <a:t>, </a:t>
            </a:r>
            <a:r>
              <a:rPr lang="pt-br" dirty="0">
                <a:latin typeface="Lucida Console" panose="020B0609040504020204" pitchFamily="49" charset="0"/>
                <a:cs typeface="Courier New" panose="02070309020205020404" pitchFamily="49" charset="0"/>
              </a:rPr>
              <a:t>CreateQueue</a:t>
            </a:r>
            <a:r>
              <a:rPr lang="pt-br" dirty="0"/>
              <a:t>, e </a:t>
            </a:r>
            <a:r>
              <a:rPr lang="pt-br" dirty="0">
                <a:latin typeface="Lucida Console" panose="020B0609040504020204" pitchFamily="49" charset="0"/>
                <a:cs typeface="Courier New" panose="02070309020205020404" pitchFamily="49" charset="0"/>
              </a:rPr>
              <a:t>SetQueueAttributes</a:t>
            </a:r>
            <a:r>
              <a:rPr lang="pt-br" dirty="0"/>
              <a:t>. </a:t>
            </a:r>
          </a:p>
          <a:p>
            <a:pPr rtl="0">
              <a:spcBef>
                <a:spcPts val="600"/>
              </a:spcBef>
            </a:pPr>
            <a:r>
              <a:rPr lang="pt-br" dirty="0"/>
              <a:t>Para </a:t>
            </a:r>
            <a:r>
              <a:rPr lang="pt-br" dirty="0">
                <a:latin typeface="Lucida Console" panose="020B0609040504020204" pitchFamily="49" charset="0"/>
                <a:cs typeface="Courier New" panose="02070309020205020404" pitchFamily="49" charset="0"/>
              </a:rPr>
              <a:t>ReceiveMessage</a:t>
            </a:r>
            <a:r>
              <a:rPr lang="pt-br" dirty="0"/>
              <a:t>, configure o parâmetro </a:t>
            </a:r>
            <a:r>
              <a:rPr lang="pt-br" dirty="0">
                <a:latin typeface="Lucida Console" panose="020B0609040504020204" pitchFamily="49" charset="0"/>
                <a:cs typeface="Courier New" panose="02070309020205020404" pitchFamily="49" charset="0"/>
              </a:rPr>
              <a:t>WaitTimeSeconds</a:t>
            </a:r>
            <a:r>
              <a:rPr lang="pt-br" dirty="0"/>
              <a:t>. Para </a:t>
            </a:r>
            <a:r>
              <a:rPr lang="pt-br" dirty="0">
                <a:latin typeface="Lucida Console" panose="020B0609040504020204" pitchFamily="49" charset="0"/>
                <a:cs typeface="Courier New" panose="02070309020205020404" pitchFamily="49" charset="0"/>
              </a:rPr>
              <a:t>CreateQueue</a:t>
            </a:r>
            <a:r>
              <a:rPr lang="pt-br" dirty="0"/>
              <a:t> e </a:t>
            </a:r>
            <a:r>
              <a:rPr lang="pt-br" dirty="0">
                <a:latin typeface="Lucida Console" panose="020B0609040504020204" pitchFamily="49" charset="0"/>
                <a:cs typeface="Courier New" panose="02070309020205020404" pitchFamily="49" charset="0"/>
              </a:rPr>
              <a:t>SetQueueAttributes</a:t>
            </a:r>
            <a:r>
              <a:rPr lang="pt-br" dirty="0"/>
              <a:t>, configure o atributo </a:t>
            </a:r>
            <a:r>
              <a:rPr lang="pt-br" dirty="0">
                <a:latin typeface="Lucida Console" panose="020B0609040504020204" pitchFamily="49" charset="0"/>
                <a:cs typeface="Courier New" panose="02070309020205020404" pitchFamily="49" charset="0"/>
              </a:rPr>
              <a:t>ReceiveMessageWaitTimeSeconds</a:t>
            </a:r>
            <a:r>
              <a:rPr lang="pt-br" dirty="0"/>
              <a:t>. </a:t>
            </a:r>
            <a:endParaRPr lang="en-US" b="1" dirty="0"/>
          </a:p>
          <a:p>
            <a:pPr marL="0" indent="0" rtl="0">
              <a:spcBef>
                <a:spcPts val="600"/>
              </a:spcBef>
              <a:buFontTx/>
              <a:buNone/>
            </a:pPr>
            <a:r>
              <a:rPr lang="pt-br" b="1" dirty="0"/>
              <a:t>Importante: </a:t>
            </a:r>
            <a:r>
              <a:rPr lang="pt-br" dirty="0">
                <a:solidFill>
                  <a:srgbClr val="000000"/>
                </a:solidFill>
              </a:rPr>
              <a:t>Se</a:t>
            </a:r>
            <a:r>
              <a:rPr lang="pt-br" dirty="0"/>
              <a:t> você decidir implementar a sondagem longa em várias filas, recomendamos que use um thread para cada fila. </a:t>
            </a:r>
            <a:r>
              <a:rPr lang="pt-br" dirty="0">
                <a:solidFill>
                  <a:srgbClr val="000000"/>
                </a:solidFill>
              </a:rPr>
              <a:t>Quando</a:t>
            </a:r>
            <a:r>
              <a:rPr lang="pt-br" dirty="0"/>
              <a:t> você usa um thread para cada fila,</a:t>
            </a:r>
            <a:r>
              <a:rPr lang="pt-br" dirty="0">
                <a:solidFill>
                  <a:srgbClr val="000000"/>
                </a:solidFill>
              </a:rPr>
              <a:t> sua</a:t>
            </a:r>
            <a:r>
              <a:rPr lang="pt-br" dirty="0"/>
              <a:t> </a:t>
            </a:r>
            <a:r>
              <a:rPr lang="pt-br" dirty="0">
                <a:solidFill>
                  <a:srgbClr val="000000"/>
                </a:solidFill>
              </a:rPr>
              <a:t>aplicação</a:t>
            </a:r>
            <a:r>
              <a:rPr lang="pt-br" dirty="0"/>
              <a:t> pode processar as mensagens em cada uma das filas à medida que elas se tornam disponíveis. Se você tiver um thread para várias filas, sua </a:t>
            </a:r>
            <a:r>
              <a:rPr lang="pt-br" dirty="0">
                <a:solidFill>
                  <a:srgbClr val="000000"/>
                </a:solidFill>
              </a:rPr>
              <a:t>aplicação</a:t>
            </a:r>
            <a:r>
              <a:rPr lang="pt-br" dirty="0"/>
              <a:t> poderá ser bloqueada de processar mensagens disponíveis nas outras filas.</a:t>
            </a:r>
          </a:p>
          <a:p>
            <a:pPr rtl="0">
              <a:spcBef>
                <a:spcPts val="600"/>
              </a:spcBef>
            </a:pPr>
            <a:endParaRPr lang="en-US" dirty="0"/>
          </a:p>
        </p:txBody>
      </p:sp>
    </p:spTree>
    <p:extLst>
      <p:ext uri="{BB962C8B-B14F-4D97-AF65-F5344CB8AC3E}">
        <p14:creationId xmlns:p14="http://schemas.microsoft.com/office/powerpoint/2010/main" val="1793627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indent="0" algn="l" defTabSz="457200" rtl="0" eaLnBrk="1" fontAlgn="auto" latinLnBrk="0" hangingPunct="1">
              <a:lnSpc>
                <a:spcPct val="100000"/>
              </a:lnSpc>
              <a:spcBef>
                <a:spcPts val="600"/>
              </a:spcBef>
              <a:buClrTx/>
              <a:buSzTx/>
              <a:buFontTx/>
              <a:buNone/>
              <a:tabLst/>
              <a:defRPr/>
            </a:pPr>
            <a:r>
              <a:rPr lang="pt-br" sz="1200" b="0" i="0" kern="1200" dirty="0">
                <a:solidFill>
                  <a:schemeClr val="tx1"/>
                </a:solidFill>
                <a:effectLst/>
              </a:rPr>
              <a:t>Uma </a:t>
            </a:r>
            <a:r>
              <a:rPr lang="pt-br" sz="1200" b="0" i="0" kern="1200" dirty="0">
                <a:solidFill>
                  <a:srgbClr val="000000"/>
                </a:solidFill>
                <a:effectLst/>
              </a:rPr>
              <a:t>fila de mensagens mortas </a:t>
            </a:r>
            <a:r>
              <a:rPr lang="pt-br" sz="1200" b="0" i="0" kern="1200" dirty="0">
                <a:solidFill>
                  <a:schemeClr val="tx1"/>
                </a:solidFill>
                <a:effectLst/>
              </a:rPr>
              <a:t> (DLQ - dead-letter queue) é uma </a:t>
            </a:r>
            <a:r>
              <a:rPr lang="pt-br" sz="1200" b="0" i="0" kern="1200" dirty="0">
                <a:solidFill>
                  <a:srgbClr val="000000"/>
                </a:solidFill>
                <a:effectLst/>
              </a:rPr>
              <a:t>fila do Amazon SQS </a:t>
            </a:r>
            <a:r>
              <a:rPr lang="pt-br" sz="1200" b="0" i="0" kern="1200" dirty="0">
                <a:solidFill>
                  <a:schemeClr val="tx1"/>
                </a:solidFill>
                <a:effectLst/>
              </a:rPr>
              <a:t> configurada para receber mensagens de outras filas do Amazon SQS, conhecidas como “filas de origem.</a:t>
            </a:r>
            <a:r>
              <a:rPr lang="pt-br" sz="1200" b="0" i="0" kern="1200" dirty="0">
                <a:solidFill>
                  <a:srgbClr val="000000"/>
                </a:solidFill>
                <a:effectLst/>
              </a:rPr>
              <a:t>”</a:t>
            </a:r>
            <a:r>
              <a:rPr lang="pt-br" sz="1200" b="0" i="0" kern="1200" dirty="0">
                <a:solidFill>
                  <a:schemeClr val="tx1"/>
                </a:solidFill>
                <a:effectLst/>
              </a:rPr>
              <a:t> </a:t>
            </a:r>
            <a:r>
              <a:rPr lang="pt-br" dirty="0"/>
              <a:t>Normalmente, você configura uma </a:t>
            </a:r>
            <a:r>
              <a:rPr lang="pt-br" sz="1200" b="0" i="0" kern="1200" dirty="0">
                <a:solidFill>
                  <a:schemeClr val="tx1"/>
                </a:solidFill>
                <a:effectLst/>
              </a:rPr>
              <a:t>DLQ para receber mensagens após um </a:t>
            </a:r>
            <a:r>
              <a:rPr lang="pt-br" dirty="0"/>
              <a:t>número máximo </a:t>
            </a:r>
            <a:r>
              <a:rPr lang="pt-br" sz="1200" b="0" i="0" kern="1200" dirty="0">
                <a:solidFill>
                  <a:schemeClr val="tx1"/>
                </a:solidFill>
                <a:effectLst/>
              </a:rPr>
              <a:t>de tentativas de processamento </a:t>
            </a:r>
            <a:r>
              <a:rPr lang="pt-br" dirty="0"/>
              <a:t> </a:t>
            </a:r>
            <a:r>
              <a:rPr lang="pt-br" sz="1200" b="0" i="0" kern="1200" dirty="0">
                <a:solidFill>
                  <a:schemeClr val="tx1"/>
                </a:solidFill>
                <a:effectLst/>
              </a:rPr>
              <a:t>ser atingido. A DLQ fornece a capacidade de isolar mensagens que não puderam ser processadas.</a:t>
            </a:r>
          </a:p>
          <a:p>
            <a:pPr rtl="0">
              <a:spcBef>
                <a:spcPts val="600"/>
              </a:spcBef>
            </a:pPr>
            <a:r>
              <a:rPr lang="pt-br" sz="1200" b="0" i="0" kern="1200" dirty="0">
                <a:solidFill>
                  <a:schemeClr val="tx1"/>
                </a:solidFill>
                <a:effectLst/>
              </a:rPr>
              <a:t>Uma DLQ é </a:t>
            </a:r>
            <a:r>
              <a:rPr lang="pt-br" sz="1200" b="0" i="0" kern="1200" dirty="0">
                <a:solidFill>
                  <a:srgbClr val="000000"/>
                </a:solidFill>
                <a:effectLst/>
              </a:rPr>
              <a:t>como</a:t>
            </a:r>
            <a:r>
              <a:rPr lang="pt-br" sz="1200" b="0" i="0" kern="1200" dirty="0">
                <a:solidFill>
                  <a:schemeClr val="tx1"/>
                </a:solidFill>
                <a:effectLst/>
              </a:rPr>
              <a:t> qualquer outra fila</a:t>
            </a:r>
            <a:r>
              <a:rPr lang="pt-br" dirty="0"/>
              <a:t> do Amazon SQS</a:t>
            </a:r>
            <a:r>
              <a:rPr lang="pt-br" sz="1200" b="0" i="0" kern="1200" dirty="0">
                <a:solidFill>
                  <a:schemeClr val="tx1"/>
                </a:solidFill>
                <a:effectLst/>
              </a:rPr>
              <a:t>. As mensagens podem ser enviadas para ela e recebidas dela como em qualquer outra fila do Amazon SQS. Você pode criar uma DLQ da API do Amazon SQS e da área do Amazon SQS no Console de Gerenciamento da AWS.</a:t>
            </a:r>
          </a:p>
          <a:p>
            <a:pPr rtl="0">
              <a:spcBef>
                <a:spcPts val="600"/>
              </a:spcBef>
            </a:pPr>
            <a:r>
              <a:rPr lang="pt-br" dirty="0"/>
              <a:t>Para obter mais informações sobre o Amazon SQS Dead Letter </a:t>
            </a:r>
            <a:r>
              <a:rPr lang="pt-br" dirty="0">
                <a:solidFill>
                  <a:srgbClr val="000000"/>
                </a:solidFill>
              </a:rPr>
              <a:t>Queues</a:t>
            </a:r>
            <a:r>
              <a:rPr lang="pt-br" dirty="0"/>
              <a:t>, consulte </a:t>
            </a:r>
            <a:r>
              <a:rPr lang="pt-br" dirty="0">
                <a:hlinkClick r:id="rId3"/>
              </a:rPr>
              <a:t>http://docs.aws.amazon.com/AWSSimpleQueueService/latest/SQSDeveloperGuide/SQSDeadLetterQueue.html</a:t>
            </a:r>
            <a:r>
              <a:rPr lang="pt-br" dirty="0"/>
              <a:t>. </a:t>
            </a:r>
            <a:endParaRPr lang="en-US" sz="1200" b="0" i="0" kern="1200" dirty="0">
              <a:solidFill>
                <a:schemeClr val="tx1"/>
              </a:solidFill>
              <a:effectLst/>
            </a:endParaRPr>
          </a:p>
        </p:txBody>
      </p:sp>
    </p:spTree>
    <p:extLst>
      <p:ext uri="{BB962C8B-B14F-4D97-AF65-F5344CB8AC3E}">
        <p14:creationId xmlns:p14="http://schemas.microsoft.com/office/powerpoint/2010/main" val="14989286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spcBef>
                <a:spcPts val="600"/>
              </a:spcBef>
            </a:pPr>
            <a:r>
              <a:rPr lang="pt-br" sz="1200" b="0" i="0" kern="1200" dirty="0">
                <a:solidFill>
                  <a:schemeClr val="tx1"/>
                </a:solidFill>
                <a:effectLst/>
                <a:ea typeface="+mn-ea"/>
                <a:cs typeface="+mn-cs"/>
              </a:rPr>
              <a:t>Um desenvolvedor associa uma política de declaração de acesso (especificando as permissões concedidas) com a fila a ser compartilhada. O Amazon SQS fornece</a:t>
            </a:r>
            <a:r>
              <a:rPr lang="pt-br" sz="1200" b="0" i="0" kern="1200" dirty="0">
                <a:solidFill>
                  <a:srgbClr val="000000"/>
                </a:solidFill>
                <a:effectLst/>
                <a:ea typeface="+mn-ea"/>
                <a:cs typeface="+mn-cs"/>
              </a:rPr>
              <a:t> APIs </a:t>
            </a:r>
            <a:r>
              <a:rPr lang="pt-br" sz="1200" b="0" i="0" kern="1200" dirty="0">
                <a:solidFill>
                  <a:schemeClr val="tx1"/>
                </a:solidFill>
                <a:effectLst/>
                <a:ea typeface="+mn-ea"/>
                <a:cs typeface="+mn-cs"/>
              </a:rPr>
              <a:t>para criar e gerenciar as política de declaração de acesso: </a:t>
            </a:r>
            <a:r>
              <a:rPr lang="pt-br" sz="1200" b="0" i="0" kern="1200" dirty="0">
                <a:solidFill>
                  <a:schemeClr val="tx1"/>
                </a:solidFill>
                <a:effectLst/>
                <a:latin typeface="Lucida Console" panose="020B0609040504020204" pitchFamily="49" charset="0"/>
                <a:cs typeface="Courier New" panose="02070309020205020404" pitchFamily="49" charset="0"/>
              </a:rPr>
              <a:t>AddPermission</a:t>
            </a:r>
            <a:r>
              <a:rPr lang="pt-br" sz="1200" b="0" i="0" kern="1200" dirty="0">
                <a:solidFill>
                  <a:schemeClr val="tx1"/>
                </a:solidFill>
                <a:effectLst/>
                <a:latin typeface="Arial"/>
                <a:ea typeface="+mn-ea"/>
                <a:cs typeface="+mn-cs"/>
              </a:rPr>
              <a:t>, </a:t>
            </a:r>
            <a:r>
              <a:rPr lang="pt-br" dirty="0">
                <a:latin typeface="Lucida Console" panose="020B0609040504020204" pitchFamily="49" charset="0"/>
                <a:cs typeface="Courier New" panose="02070309020205020404" pitchFamily="49" charset="0"/>
              </a:rPr>
              <a:t>RemovePermission</a:t>
            </a:r>
            <a:r>
              <a:rPr lang="pt-br" sz="1200" b="0" i="0" kern="1200" dirty="0">
                <a:solidFill>
                  <a:schemeClr val="tx1"/>
                </a:solidFill>
                <a:effectLst/>
                <a:latin typeface="Arial"/>
                <a:ea typeface="+mn-ea"/>
                <a:cs typeface="+mn-cs"/>
              </a:rPr>
              <a:t>, </a:t>
            </a:r>
            <a:r>
              <a:rPr lang="pt-br" sz="1200" b="0" i="0" kern="1200" dirty="0">
                <a:solidFill>
                  <a:schemeClr val="tx1"/>
                </a:solidFill>
                <a:effectLst/>
                <a:latin typeface="Lucida Console" panose="020B0609040504020204" pitchFamily="49" charset="0"/>
                <a:cs typeface="Courier New" panose="02070309020205020404" pitchFamily="49" charset="0"/>
              </a:rPr>
              <a:t>SetQueueAttributes</a:t>
            </a:r>
            <a:r>
              <a:rPr lang="pt-br" dirty="0"/>
              <a:t>,</a:t>
            </a:r>
            <a:r>
              <a:rPr lang="pt-br" sz="1200" b="0" i="0" kern="1200" dirty="0">
                <a:solidFill>
                  <a:schemeClr val="tx1"/>
                </a:solidFill>
                <a:effectLst/>
                <a:latin typeface="Arial"/>
                <a:ea typeface="+mn-ea"/>
                <a:cs typeface="+mn-cs"/>
              </a:rPr>
              <a:t> </a:t>
            </a:r>
            <a:r>
              <a:rPr lang="pt-br" sz="1200" b="0" i="0" kern="1200" dirty="0">
                <a:solidFill>
                  <a:schemeClr val="tx1"/>
                </a:solidFill>
                <a:effectLst/>
                <a:ea typeface="+mn-ea"/>
                <a:cs typeface="+mn-cs"/>
              </a:rPr>
              <a:t>e</a:t>
            </a:r>
            <a:r>
              <a:rPr lang="pt-br" sz="1200" b="0" i="0" kern="1200" dirty="0">
                <a:solidFill>
                  <a:schemeClr val="tx1"/>
                </a:solidFill>
                <a:effectLst/>
                <a:latin typeface="Arial"/>
                <a:ea typeface="+mn-ea"/>
                <a:cs typeface="+mn-cs"/>
              </a:rPr>
              <a:t> </a:t>
            </a:r>
            <a:r>
              <a:rPr lang="pt-br" dirty="0">
                <a:latin typeface="Lucida Console" panose="020B0609040504020204" pitchFamily="49" charset="0"/>
                <a:cs typeface="Courier New" panose="02070309020205020404" pitchFamily="49" charset="0"/>
              </a:rPr>
              <a:t>GetQueueAttributes</a:t>
            </a:r>
            <a:r>
              <a:rPr lang="pt-br" sz="1200" b="0" i="0" kern="1200" dirty="0">
                <a:solidFill>
                  <a:schemeClr val="tx1"/>
                </a:solidFill>
                <a:effectLst/>
                <a:latin typeface="Arial"/>
                <a:ea typeface="+mn-ea"/>
                <a:cs typeface="+mn-cs"/>
              </a:rPr>
              <a:t>. </a:t>
            </a:r>
            <a:r>
              <a:rPr lang="pt-br" sz="1200" b="0" i="0" kern="1200" dirty="0">
                <a:solidFill>
                  <a:schemeClr val="tx1"/>
                </a:solidFill>
                <a:effectLst/>
              </a:rPr>
              <a:t>Consulte a especificação mais recente da API para obter mais detalhes.</a:t>
            </a:r>
          </a:p>
          <a:p>
            <a:pPr rtl="0">
              <a:spcBef>
                <a:spcPts val="600"/>
              </a:spcBef>
            </a:pPr>
            <a:r>
              <a:rPr lang="pt-br" sz="1200" b="0" i="0" kern="1200" dirty="0">
                <a:solidFill>
                  <a:schemeClr val="tx1"/>
                </a:solidFill>
                <a:effectLst/>
              </a:rPr>
              <a:t>O Amazon SQS em cada região é </a:t>
            </a:r>
            <a:r>
              <a:rPr lang="pt-br" sz="1200" b="0" i="0" kern="1200" dirty="0">
                <a:solidFill>
                  <a:srgbClr val="000000"/>
                </a:solidFill>
                <a:effectLst/>
              </a:rPr>
              <a:t>totalmente independente </a:t>
            </a:r>
            <a:r>
              <a:rPr lang="pt-br" sz="1200" b="0" i="0" kern="1200" dirty="0">
                <a:solidFill>
                  <a:schemeClr val="tx1"/>
                </a:solidFill>
                <a:effectLst/>
              </a:rPr>
              <a:t>em relação ao armazenamento de mensagens e nomes </a:t>
            </a:r>
            <a:r>
              <a:rPr lang="pt-br" dirty="0"/>
              <a:t>de filas. Portanto, não</a:t>
            </a:r>
            <a:r>
              <a:rPr lang="pt-br" sz="1200" b="0" i="0" kern="1200" dirty="0">
                <a:solidFill>
                  <a:schemeClr val="tx1"/>
                </a:solidFill>
                <a:effectLst/>
              </a:rPr>
              <a:t> é possível compartilhar mensagens entre filas em regiões diferentes. </a:t>
            </a:r>
            <a:endParaRPr lang="en-US" b="0" dirty="0"/>
          </a:p>
        </p:txBody>
      </p:sp>
    </p:spTree>
    <p:extLst>
      <p:ext uri="{BB962C8B-B14F-4D97-AF65-F5344CB8AC3E}">
        <p14:creationId xmlns:p14="http://schemas.microsoft.com/office/powerpoint/2010/main" val="1549180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51473"/>
          </a:xfrm>
        </p:spPr>
        <p:txBody>
          <a:bodyPr rtlCol="0"/>
          <a:lstStyle/>
          <a:p>
            <a:pPr rtl="0"/>
            <a:r>
              <a:rPr lang="pt-br" dirty="0"/>
              <a:t>A criptografia no lado do servidor (SSE) criptografa o corpo da mensagem, mas não toca nos metadados da fila, nos metadados da mensagem ou nas métricas por fila. A adição de criptografia a uma fila existente não criptografa nenhuma mensagem reservada. Da mesma forma, a remoção de criptografia </a:t>
            </a:r>
            <a:r>
              <a:rPr lang="pt-br" dirty="0">
                <a:solidFill>
                  <a:srgbClr val="000000"/>
                </a:solidFill>
              </a:rPr>
              <a:t>deixa</a:t>
            </a:r>
            <a:r>
              <a:rPr lang="pt-br" dirty="0"/>
              <a:t> mensagens reservadas criptografadas.</a:t>
            </a:r>
          </a:p>
          <a:p>
            <a:pPr rtl="0"/>
            <a:endParaRPr lang="en-US" dirty="0"/>
          </a:p>
          <a:p>
            <a:pPr rtl="0"/>
            <a:r>
              <a:rPr lang="pt-br" dirty="0"/>
              <a:t>Você pode usar a </a:t>
            </a:r>
            <a:r>
              <a:rPr lang="pt-br" dirty="0">
                <a:solidFill>
                  <a:srgbClr val="000000"/>
                </a:solidFill>
              </a:rPr>
              <a:t>chave mestra</a:t>
            </a:r>
            <a:r>
              <a:rPr lang="pt-br" dirty="0"/>
              <a:t> </a:t>
            </a:r>
            <a:r>
              <a:rPr lang="pt-br" dirty="0">
                <a:solidFill>
                  <a:srgbClr val="000000"/>
                </a:solidFill>
              </a:rPr>
              <a:t>do cliente (CMK) gerenciada pela AWS</a:t>
            </a:r>
            <a:r>
              <a:rPr lang="pt-br" dirty="0"/>
              <a:t> que é exclusiva para cada cliente e região, ou você pode criar e gerenciar suas próprias chaves. Caso </a:t>
            </a:r>
            <a:r>
              <a:rPr lang="pt-br" dirty="0">
                <a:solidFill>
                  <a:srgbClr val="000000"/>
                </a:solidFill>
              </a:rPr>
              <a:t>opte por</a:t>
            </a:r>
            <a:r>
              <a:rPr lang="pt-br" dirty="0"/>
              <a:t> usar suas próprias chaves, não se esqueça de atualizar suas políticas de chave KMS para que elas </a:t>
            </a:r>
            <a:r>
              <a:rPr lang="pt-br" dirty="0">
                <a:solidFill>
                  <a:srgbClr val="000000"/>
                </a:solidFill>
              </a:rPr>
              <a:t>permitam</a:t>
            </a:r>
            <a:r>
              <a:rPr lang="pt-br" dirty="0"/>
              <a:t> criptografar e descriptografar mensagens.</a:t>
            </a:r>
          </a:p>
          <a:p>
            <a:pPr rtl="0"/>
            <a:endParaRPr lang="en-US" dirty="0"/>
          </a:p>
          <a:p>
            <a:pPr rtl="0"/>
            <a:r>
              <a:rPr lang="pt-br" dirty="0"/>
              <a:t>Chave de criptografia fornecida pelas políticas </a:t>
            </a:r>
            <a:r>
              <a:rPr lang="pt-br" dirty="0">
                <a:solidFill>
                  <a:srgbClr val="000000"/>
                </a:solidFill>
              </a:rPr>
              <a:t>de chave do AWS Key Management Service</a:t>
            </a:r>
            <a:r>
              <a:rPr lang="pt-br" dirty="0"/>
              <a:t> (AWS </a:t>
            </a:r>
            <a:r>
              <a:rPr lang="pt-br" dirty="0">
                <a:solidFill>
                  <a:srgbClr val="000000"/>
                </a:solidFill>
              </a:rPr>
              <a:t>KMS</a:t>
            </a:r>
            <a:r>
              <a:rPr lang="pt-br" dirty="0"/>
              <a:t>). Verifique se as políticas de chave da chave mestra do cliente (CMK) </a:t>
            </a:r>
            <a:r>
              <a:rPr lang="pt-br" dirty="0">
                <a:solidFill>
                  <a:srgbClr val="000000"/>
                </a:solidFill>
              </a:rPr>
              <a:t>concedem</a:t>
            </a:r>
            <a:r>
              <a:rPr lang="pt-br" dirty="0"/>
              <a:t> as permissões necessárias para o principal. Para enviar mensagens, o produtor deve ter as permissões </a:t>
            </a:r>
            <a:r>
              <a:rPr lang="pt-br" dirty="0">
                <a:latin typeface="Lucida Console" panose="020B0609040504020204" pitchFamily="49" charset="0"/>
                <a:cs typeface="Courier New" panose="02070309020205020404" pitchFamily="49" charset="0"/>
              </a:rPr>
              <a:t>KMS:GenerateDataKey</a:t>
            </a:r>
            <a:r>
              <a:rPr lang="pt-br" dirty="0"/>
              <a:t> e </a:t>
            </a:r>
            <a:r>
              <a:rPr lang="pt-br" dirty="0">
                <a:latin typeface="Lucida Console" panose="020B0609040504020204" pitchFamily="49" charset="0"/>
                <a:cs typeface="Courier New" panose="02070309020205020404" pitchFamily="49" charset="0"/>
              </a:rPr>
              <a:t>kms:Decrypt</a:t>
            </a:r>
            <a:r>
              <a:rPr lang="pt-br" dirty="0"/>
              <a:t>. Para receber mensagens, o consumidor deve ter a permissão </a:t>
            </a:r>
            <a:r>
              <a:rPr lang="pt-br" dirty="0">
                <a:latin typeface="Lucida Console" panose="020B0609040504020204" pitchFamily="49" charset="0"/>
                <a:cs typeface="Courier New" panose="02070309020205020404" pitchFamily="49" charset="0"/>
              </a:rPr>
              <a:t>kms:Decrypt</a:t>
            </a:r>
            <a:r>
              <a:rPr lang="pt-br" dirty="0"/>
              <a:t>.</a:t>
            </a:r>
          </a:p>
          <a:p>
            <a:pPr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Para obter mais informações, consulte </a:t>
            </a:r>
            <a:r>
              <a:rPr lang="pt-br" dirty="0">
                <a:hlinkClick r:id="rId3"/>
              </a:rPr>
              <a:t>https://docs.aws.amazon.com/AWSSimpleQueueService/latest/SQSDeveloperGuide/sqs-server-side-encryption.html#sqs-what-permissions-for-sse</a:t>
            </a:r>
            <a:r>
              <a:rPr lang="pt-br" dirty="0"/>
              <a:t>.</a:t>
            </a:r>
          </a:p>
          <a:p>
            <a:pPr rtl="0"/>
            <a:endParaRPr lang="en-US" dirty="0"/>
          </a:p>
          <a:p>
            <a:pPr rtl="0"/>
            <a:endParaRPr lang="en-US" dirty="0"/>
          </a:p>
        </p:txBody>
      </p:sp>
    </p:spTree>
    <p:extLst>
      <p:ext uri="{BB962C8B-B14F-4D97-AF65-F5344CB8AC3E}">
        <p14:creationId xmlns:p14="http://schemas.microsoft.com/office/powerpoint/2010/main" val="4021168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1"/>
            <a:ext cx="5440678" cy="3829667"/>
          </a:xfrm>
        </p:spPr>
        <p:txBody>
          <a:bodyPr rtlCol="0"/>
          <a:lstStyle/>
          <a:p>
            <a:pPr rtl="0">
              <a:spcBef>
                <a:spcPts val="600"/>
              </a:spcBef>
            </a:pPr>
            <a:r>
              <a:rPr lang="pt-br" b="1" u="none" dirty="0"/>
              <a:t>Filas de trabalho</a:t>
            </a:r>
            <a:br>
              <a:rPr lang="en-US" b="1" u="none" dirty="0"/>
            </a:br>
            <a:r>
              <a:rPr lang="pt-br" dirty="0"/>
              <a:t>Desacople os componentes de </a:t>
            </a:r>
            <a:r>
              <a:rPr lang="pt-br" dirty="0">
                <a:solidFill>
                  <a:srgbClr val="000000"/>
                </a:solidFill>
              </a:rPr>
              <a:t>uma aplicação </a:t>
            </a:r>
            <a:r>
              <a:rPr lang="pt-br" dirty="0"/>
              <a:t>distribuída que podem não processar o mesmo volume de trabalho simultaneamente.</a:t>
            </a:r>
          </a:p>
          <a:p>
            <a:pPr rtl="0">
              <a:spcBef>
                <a:spcPts val="600"/>
              </a:spcBef>
            </a:pPr>
            <a:r>
              <a:rPr lang="pt-br" b="1" u="none" dirty="0"/>
              <a:t>Operações de buffer e lote</a:t>
            </a:r>
            <a:br>
              <a:rPr lang="en-US" b="1" u="none" dirty="0"/>
            </a:br>
            <a:r>
              <a:rPr lang="pt-br" dirty="0"/>
              <a:t>Acrescente </a:t>
            </a:r>
            <a:r>
              <a:rPr lang="pt-br" dirty="0">
                <a:solidFill>
                  <a:srgbClr val="000000"/>
                </a:solidFill>
              </a:rPr>
              <a:t>escalabilidade e confiabilidade</a:t>
            </a:r>
            <a:r>
              <a:rPr lang="pt-br" dirty="0"/>
              <a:t> à sua arquitetura, e suavize picos de volume temporários sem perder mensagens ou aumentar a latência.</a:t>
            </a:r>
          </a:p>
          <a:p>
            <a:pPr rtl="0">
              <a:spcBef>
                <a:spcPts val="600"/>
              </a:spcBef>
            </a:pPr>
            <a:r>
              <a:rPr lang="pt-br" b="1" u="none" dirty="0"/>
              <a:t>Transferência de solicitações</a:t>
            </a:r>
            <a:br>
              <a:rPr lang="en-US" b="1" u="none" dirty="0"/>
            </a:br>
            <a:r>
              <a:rPr lang="pt-br" dirty="0"/>
              <a:t>Mova as operações lentas dos caminhos de solicitação interativa ao enfileirar a solicitação.</a:t>
            </a:r>
          </a:p>
          <a:p>
            <a:pPr rtl="0">
              <a:spcBef>
                <a:spcPts val="600"/>
              </a:spcBef>
            </a:pPr>
            <a:r>
              <a:rPr lang="pt-br" b="1" dirty="0">
                <a:solidFill>
                  <a:srgbClr val="000000"/>
                </a:solidFill>
              </a:rPr>
              <a:t>Auto Scaling</a:t>
            </a:r>
            <a:br>
              <a:rPr lang="en-US" b="1" dirty="0">
                <a:solidFill>
                  <a:srgbClr val="000000"/>
                </a:solidFill>
                <a:latin typeface="Calibri" panose="020F0502020204030204" pitchFamily="34" charset="0"/>
              </a:rPr>
            </a:br>
            <a:r>
              <a:rPr lang="pt-br" dirty="0">
                <a:solidFill>
                  <a:srgbClr val="000000"/>
                </a:solidFill>
              </a:rPr>
              <a:t>Você</a:t>
            </a:r>
            <a:r>
              <a:rPr lang="pt-br" dirty="0"/>
              <a:t> pode usar filas do Amazon SQS para ajudar a determinar a carga em uma </a:t>
            </a:r>
            <a:r>
              <a:rPr lang="pt-br" dirty="0">
                <a:solidFill>
                  <a:srgbClr val="000000"/>
                </a:solidFill>
              </a:rPr>
              <a:t>aplicação</a:t>
            </a:r>
            <a:r>
              <a:rPr lang="pt-br" dirty="0"/>
              <a:t>, e, quando combinado com o</a:t>
            </a:r>
            <a:r>
              <a:rPr lang="pt-br" dirty="0">
                <a:solidFill>
                  <a:srgbClr val="000000"/>
                </a:solidFill>
              </a:rPr>
              <a:t>Auto Scaling</a:t>
            </a:r>
            <a:r>
              <a:rPr lang="pt-br" dirty="0"/>
              <a:t>, você pode dimensionar o número de instâncias do Amazon EC2 de saída ou de entrada, dependendo do volume de </a:t>
            </a:r>
            <a:r>
              <a:rPr lang="pt-br" dirty="0">
                <a:solidFill>
                  <a:srgbClr val="000000"/>
                </a:solidFill>
              </a:rPr>
              <a:t>tráfego</a:t>
            </a:r>
            <a:r>
              <a:rPr lang="pt-br" dirty="0"/>
              <a:t>. </a:t>
            </a:r>
          </a:p>
          <a:p>
            <a:pPr rtl="0">
              <a:spcBef>
                <a:spcPts val="600"/>
              </a:spcBef>
            </a:pPr>
            <a:r>
              <a:rPr lang="pt-br" b="1" u="none" dirty="0"/>
              <a:t>Fan-out (Distribuição)</a:t>
            </a:r>
            <a:br>
              <a:rPr lang="en-US" b="1" u="none" dirty="0"/>
            </a:br>
            <a:r>
              <a:rPr lang="pt-br" dirty="0"/>
              <a:t>Combine o Amazon SQS com o Amazon SNS para enviar cópias idênticas de uma mensagem a várias filas em paralelo para obter processamento simultâneo.</a:t>
            </a:r>
          </a:p>
        </p:txBody>
      </p:sp>
    </p:spTree>
    <p:extLst>
      <p:ext uri="{BB962C8B-B14F-4D97-AF65-F5344CB8AC3E}">
        <p14:creationId xmlns:p14="http://schemas.microsoft.com/office/powerpoint/2010/main" val="3819211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03191"/>
          </a:xfrm>
        </p:spPr>
        <p:txBody>
          <a:bodyPr rtlCol="0"/>
          <a:lstStyle/>
          <a:p>
            <a:pPr rtl="0">
              <a:spcBef>
                <a:spcPts val="600"/>
              </a:spcBef>
            </a:pPr>
            <a:r>
              <a:rPr lang="pt-br" dirty="0">
                <a:solidFill>
                  <a:srgbClr val="000000"/>
                </a:solidFill>
              </a:rPr>
              <a:t>Amazon Simple Queue Service</a:t>
            </a:r>
            <a:r>
              <a:rPr lang="pt-br" dirty="0"/>
              <a:t> (Amazon </a:t>
            </a:r>
            <a:r>
              <a:rPr lang="pt-br" dirty="0">
                <a:solidFill>
                  <a:srgbClr val="000000"/>
                </a:solidFill>
              </a:rPr>
              <a:t>SQS</a:t>
            </a:r>
            <a:r>
              <a:rPr lang="pt-br" dirty="0"/>
              <a:t>) é um serviço web que fornece acesso a uma fila de mensagem que pode ser usada para armazenar mensagens enquanto aguarda um computador </a:t>
            </a:r>
            <a:r>
              <a:rPr lang="pt-br" dirty="0">
                <a:solidFill>
                  <a:srgbClr val="000000"/>
                </a:solidFill>
              </a:rPr>
              <a:t>para processá-las</a:t>
            </a:r>
            <a:r>
              <a:rPr lang="pt-br" dirty="0"/>
              <a:t>. Isso permite que você crie rapidamente </a:t>
            </a:r>
            <a:r>
              <a:rPr lang="pt-br" dirty="0">
                <a:solidFill>
                  <a:srgbClr val="000000"/>
                </a:solidFill>
              </a:rPr>
              <a:t>aplicações</a:t>
            </a:r>
            <a:r>
              <a:rPr lang="pt-br" dirty="0"/>
              <a:t> de enfileiramento de mensagens que podem ser executadas em qualquer computador na</a:t>
            </a:r>
            <a:r>
              <a:rPr lang="pt-br" dirty="0">
                <a:solidFill>
                  <a:srgbClr val="000000"/>
                </a:solidFill>
              </a:rPr>
              <a:t> internet</a:t>
            </a:r>
            <a:r>
              <a:rPr lang="pt-br" dirty="0"/>
              <a:t>. O Amazon SQS ajuda os desenvolvedores a se concentrarem no desenvolvimento de </a:t>
            </a:r>
            <a:r>
              <a:rPr lang="pt-br" dirty="0">
                <a:solidFill>
                  <a:srgbClr val="000000"/>
                </a:solidFill>
              </a:rPr>
              <a:t>aplicações</a:t>
            </a:r>
            <a:r>
              <a:rPr lang="pt-br" dirty="0"/>
              <a:t> baseadas em mensagem, sem se preocuparem como as mensagens serão armazenadas e gerenciadas.</a:t>
            </a:r>
          </a:p>
          <a:p>
            <a:pPr rtl="0">
              <a:spcBef>
                <a:spcPts val="600"/>
              </a:spcBef>
            </a:pPr>
            <a:r>
              <a:rPr lang="pt-br" dirty="0"/>
              <a:t>As filas do Amazon SQS podem fornecer uma taxa de transferência </a:t>
            </a:r>
            <a:r>
              <a:rPr lang="pt-br" dirty="0">
                <a:solidFill>
                  <a:srgbClr val="000000"/>
                </a:solidFill>
              </a:rPr>
              <a:t>muito alta</a:t>
            </a:r>
            <a:r>
              <a:rPr lang="pt-br" dirty="0"/>
              <a:t> (vários milhares de mensagens </a:t>
            </a:r>
            <a:r>
              <a:rPr lang="pt-br" dirty="0">
                <a:solidFill>
                  <a:srgbClr val="000000"/>
                </a:solidFill>
              </a:rPr>
              <a:t>por</a:t>
            </a:r>
            <a:r>
              <a:rPr lang="pt-br" dirty="0"/>
              <a:t> segundo). Você pode usar o Amazon SQS com </a:t>
            </a:r>
            <a:r>
              <a:rPr lang="pt-br" dirty="0">
                <a:solidFill>
                  <a:srgbClr val="000000"/>
                </a:solidFill>
              </a:rPr>
              <a:t>aplicações</a:t>
            </a:r>
            <a:r>
              <a:rPr lang="pt-br" dirty="0"/>
              <a:t> de software de várias maneiras. Por exemplo, é possível:</a:t>
            </a:r>
          </a:p>
          <a:p>
            <a:pPr marL="171450" indent="-171450" rtl="0">
              <a:spcBef>
                <a:spcPts val="600"/>
              </a:spcBef>
              <a:buFont typeface="Arial" panose="020B0604020202020204" pitchFamily="34" charset="0"/>
              <a:buChar char="•"/>
            </a:pPr>
            <a:r>
              <a:rPr lang="pt-br" dirty="0"/>
              <a:t>Integrar o Amazon SQS com outros serviços web de infraestrutura AWS </a:t>
            </a:r>
            <a:r>
              <a:rPr lang="pt-br" dirty="0">
                <a:solidFill>
                  <a:srgbClr val="000000"/>
                </a:solidFill>
              </a:rPr>
              <a:t>para </a:t>
            </a:r>
            <a:r>
              <a:rPr lang="pt-br" dirty="0"/>
              <a:t>tornar</a:t>
            </a:r>
            <a:r>
              <a:rPr lang="pt-br" dirty="0">
                <a:solidFill>
                  <a:srgbClr val="000000"/>
                </a:solidFill>
              </a:rPr>
              <a:t> as aplicações</a:t>
            </a:r>
            <a:r>
              <a:rPr lang="pt-br" dirty="0"/>
              <a:t> mais confiáveis e flexíveis.</a:t>
            </a:r>
          </a:p>
          <a:p>
            <a:pPr marL="171450" indent="-171450" rtl="0">
              <a:spcBef>
                <a:spcPts val="600"/>
              </a:spcBef>
              <a:buFont typeface="Arial" panose="020B0604020202020204" pitchFamily="34" charset="0"/>
              <a:buChar char="•"/>
            </a:pPr>
            <a:r>
              <a:rPr lang="pt-br" dirty="0"/>
              <a:t>Usar uma fila do Amazon SQS como uma fila de trabalho na qual cada mensagem é uma tarefa </a:t>
            </a:r>
            <a:r>
              <a:rPr lang="pt-br" dirty="0">
                <a:solidFill>
                  <a:srgbClr val="000000"/>
                </a:solidFill>
              </a:rPr>
              <a:t>que deve </a:t>
            </a:r>
            <a:r>
              <a:rPr lang="pt-br" dirty="0"/>
              <a:t>concluir um processo. Um ou vários computadores podem ler as tarefas da fila e realizá-las.</a:t>
            </a:r>
          </a:p>
          <a:p>
            <a:pPr marL="171450" indent="-171450" rtl="0">
              <a:spcBef>
                <a:spcPts val="600"/>
              </a:spcBef>
              <a:buFont typeface="Arial" panose="020B0604020202020204" pitchFamily="34" charset="0"/>
              <a:buChar char="•"/>
            </a:pPr>
            <a:r>
              <a:rPr lang="pt-br" dirty="0"/>
              <a:t>Fazer uso do Amazon SQS para auxiliar uma </a:t>
            </a:r>
            <a:r>
              <a:rPr lang="pt-br" dirty="0">
                <a:solidFill>
                  <a:srgbClr val="000000"/>
                </a:solidFill>
              </a:rPr>
              <a:t>aplicação</a:t>
            </a:r>
            <a:r>
              <a:rPr lang="pt-br" dirty="0"/>
              <a:t> baseado em navegador para receber notificações de um servidor. O servidor da aplicação pode adicionar as notificações a uma fila, que o navegador pode consultar – mesmo se houver um firewall entre elas.</a:t>
            </a:r>
          </a:p>
          <a:p>
            <a:pPr marL="171450" indent="-171450" rtl="0">
              <a:spcBef>
                <a:spcPts val="600"/>
              </a:spcBef>
              <a:buFont typeface="Arial" panose="020B0604020202020204" pitchFamily="34" charset="0"/>
              <a:buChar char="•"/>
            </a:pPr>
            <a:r>
              <a:rPr lang="pt-br" dirty="0"/>
              <a:t>Manter as notificações de eventos significativos em um processo corporativo em uma fila do Amazon SQS. Cada evento pode ter uma mensagem correspondente em uma fila e </a:t>
            </a:r>
            <a:r>
              <a:rPr lang="pt-br" dirty="0">
                <a:solidFill>
                  <a:srgbClr val="000000"/>
                </a:solidFill>
              </a:rPr>
              <a:t>as aplicações</a:t>
            </a:r>
            <a:r>
              <a:rPr lang="pt-br" dirty="0"/>
              <a:t> que</a:t>
            </a:r>
            <a:r>
              <a:rPr lang="pt-br" dirty="0">
                <a:solidFill>
                  <a:srgbClr val="000000"/>
                </a:solidFill>
              </a:rPr>
              <a:t> precisam </a:t>
            </a:r>
            <a:r>
              <a:rPr lang="pt-br" dirty="0"/>
              <a:t>estar cientes do evento podem ler e processar as mensagens.</a:t>
            </a:r>
          </a:p>
          <a:p>
            <a:pPr marL="0" marR="0" indent="0" algn="l" defTabSz="457200" rtl="0" eaLnBrk="1" fontAlgn="auto" latinLnBrk="0" hangingPunct="1">
              <a:lnSpc>
                <a:spcPct val="100000"/>
              </a:lnSpc>
              <a:spcBef>
                <a:spcPts val="600"/>
              </a:spcBef>
              <a:buClrTx/>
              <a:buSzTx/>
              <a:buFontTx/>
              <a:buNone/>
              <a:tabLst/>
              <a:defRPr/>
            </a:pPr>
            <a:r>
              <a:rPr lang="pt-br" sz="1200" kern="1200" dirty="0">
                <a:solidFill>
                  <a:schemeClr val="tx1"/>
                </a:solidFill>
                <a:effectLst/>
              </a:rPr>
              <a:t>O Amazon SQS foi projetado para estar disponível e entregar as mensagens.</a:t>
            </a:r>
          </a:p>
          <a:p>
            <a:pPr marL="0" indent="0" rtl="0">
              <a:buNone/>
            </a:pPr>
            <a:r>
              <a:rPr lang="pt-br" dirty="0"/>
              <a:t>É um serviço de fila de mensagens rápido, confiável, escalável e totalmente gerenciado. Ele </a:t>
            </a:r>
            <a:r>
              <a:rPr lang="pt-br" dirty="0">
                <a:solidFill>
                  <a:srgbClr val="000000"/>
                </a:solidFill>
              </a:rPr>
              <a:t>permite</a:t>
            </a:r>
            <a:r>
              <a:rPr lang="pt-br" dirty="0"/>
              <a:t> uma</a:t>
            </a:r>
            <a:r>
              <a:rPr lang="pt-br" dirty="0">
                <a:solidFill>
                  <a:srgbClr val="000000"/>
                </a:solidFill>
              </a:rPr>
              <a:t>comunicação assíncrona</a:t>
            </a:r>
            <a:r>
              <a:rPr lang="pt-br" dirty="0"/>
              <a:t>, além de desacoplar componentes, suportar maior taxa de transferência e manter mensagens até que você as exclua explicitamente.</a:t>
            </a:r>
          </a:p>
          <a:p>
            <a:pPr rtl="0">
              <a:spcBef>
                <a:spcPts val="600"/>
              </a:spcBef>
              <a:defRPr/>
            </a:pPr>
            <a:r>
              <a:rPr lang="pt-br" dirty="0"/>
              <a:t>Para obter mais informações sobre taxa de transferência, consulte </a:t>
            </a:r>
            <a:r>
              <a:rPr lang="pt-br" dirty="0">
                <a:hlinkClick r:id="rId3"/>
              </a:rPr>
              <a:t>http://docs.aws.amazon.com/AWSSimpleQueueService/latest/SQSDeveloperGuide/throughput.html</a:t>
            </a:r>
            <a:r>
              <a:rPr lang="pt-br" dirty="0"/>
              <a:t>.</a:t>
            </a:r>
          </a:p>
        </p:txBody>
      </p:sp>
    </p:spTree>
    <p:extLst>
      <p:ext uri="{BB962C8B-B14F-4D97-AF65-F5344CB8AC3E}">
        <p14:creationId xmlns:p14="http://schemas.microsoft.com/office/powerpoint/2010/main" val="2259079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44686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2"/>
            <a:ext cx="5440678" cy="3879094"/>
          </a:xfrm>
        </p:spPr>
        <p:txBody>
          <a:bodyPr rtlCol="0"/>
          <a:lstStyle/>
          <a:p>
            <a:pPr rtl="0">
              <a:spcBef>
                <a:spcPts val="600"/>
              </a:spcBef>
            </a:pPr>
            <a:r>
              <a:rPr lang="pt-br" sz="1200" kern="1200" dirty="0">
                <a:solidFill>
                  <a:srgbClr val="000000"/>
                </a:solidFill>
                <a:effectLst/>
                <a:cs typeface="Arial" panose="020B0604020202020204" pitchFamily="34" charset="0"/>
              </a:rPr>
              <a:t>O Amazon Simple Notification Service </a:t>
            </a:r>
            <a:r>
              <a:rPr lang="pt-br" sz="1200" kern="1200" dirty="0">
                <a:solidFill>
                  <a:schemeClr val="tx1"/>
                </a:solidFill>
                <a:effectLst/>
                <a:cs typeface="Arial" panose="020B0604020202020204" pitchFamily="34" charset="0"/>
              </a:rPr>
              <a:t>(Amazon SNS) é um web service que </a:t>
            </a:r>
            <a:r>
              <a:rPr lang="pt-br" sz="1200" kern="1200" dirty="0">
                <a:solidFill>
                  <a:srgbClr val="000000"/>
                </a:solidFill>
                <a:effectLst/>
                <a:cs typeface="Arial" panose="020B0604020202020204" pitchFamily="34" charset="0"/>
              </a:rPr>
              <a:t>facilita</a:t>
            </a:r>
            <a:r>
              <a:rPr lang="pt-br" sz="1200" kern="1200" dirty="0">
                <a:solidFill>
                  <a:schemeClr val="tx1"/>
                </a:solidFill>
                <a:effectLst/>
                <a:cs typeface="Arial" panose="020B0604020202020204" pitchFamily="34" charset="0"/>
              </a:rPr>
              <a:t> a configuração, a operação e o envio de notificações da nuvem.</a:t>
            </a:r>
            <a:r>
              <a:rPr lang="pt-br" dirty="0">
                <a:cs typeface="Arial" panose="020B0604020202020204" pitchFamily="34" charset="0"/>
              </a:rPr>
              <a:t> </a:t>
            </a:r>
            <a:r>
              <a:rPr lang="pt-br" dirty="0">
                <a:solidFill>
                  <a:srgbClr val="000000"/>
                </a:solidFill>
                <a:cs typeface="Arial" panose="020B0604020202020204" pitchFamily="34" charset="0"/>
              </a:rPr>
              <a:t>O Amazon </a:t>
            </a:r>
            <a:r>
              <a:rPr lang="pt-br" dirty="0">
                <a:cs typeface="Arial" panose="020B0604020202020204" pitchFamily="34" charset="0"/>
              </a:rPr>
              <a:t>SNS segue o paradigma de mensagens “publicar-assinar” (pub-sub), com as notificações sendo entregues aos clientes usando um mecanismo de “push” que</a:t>
            </a:r>
            <a:r>
              <a:rPr lang="pt-br" dirty="0">
                <a:solidFill>
                  <a:srgbClr val="000000"/>
                </a:solidFill>
                <a:cs typeface="Arial" panose="020B0604020202020204" pitchFamily="34" charset="0"/>
              </a:rPr>
              <a:t> elimina</a:t>
            </a:r>
            <a:r>
              <a:rPr lang="pt-br" dirty="0">
                <a:cs typeface="Arial" panose="020B0604020202020204" pitchFamily="34" charset="0"/>
              </a:rPr>
              <a:t> a necessidade de verificar periodicamente ou “sondar” para obter novas informações e </a:t>
            </a:r>
            <a:r>
              <a:rPr lang="pt-br" dirty="0">
                <a:solidFill>
                  <a:srgbClr val="000000"/>
                </a:solidFill>
                <a:cs typeface="Arial" panose="020B0604020202020204" pitchFamily="34" charset="0"/>
              </a:rPr>
              <a:t>atualizações</a:t>
            </a:r>
            <a:r>
              <a:rPr lang="pt-br" dirty="0">
                <a:cs typeface="Arial" panose="020B0604020202020204" pitchFamily="34" charset="0"/>
              </a:rPr>
              <a:t>.</a:t>
            </a:r>
            <a:br>
              <a:rPr lang="en-US" dirty="0">
                <a:cs typeface="Arial" panose="020B0604020202020204" pitchFamily="34" charset="0"/>
              </a:rPr>
            </a:br>
            <a:br>
              <a:rPr lang="en-US" sz="1200" dirty="0"/>
            </a:br>
            <a:r>
              <a:rPr lang="pt-br" sz="1200" dirty="0"/>
              <a:t>Ao usar Amazon SNS, você (como proprietário) cria um tópico e controla o acesso a ele, definindo políticas que determinam quais editores e inscritos podem se comunicar com o tópico. Um publicador envia mensagens para os tópicos criados por ele ou para tópicos nos quais ele tem permissão para publicar. Em vez de incluir um endereço de destino específico em cada mensagem, um publicador envia uma mensagem para o tópico. </a:t>
            </a:r>
            <a:br>
              <a:rPr lang="en-US" sz="1200" dirty="0"/>
            </a:br>
            <a:br>
              <a:rPr lang="en-US" sz="1200" dirty="0"/>
            </a:br>
            <a:r>
              <a:rPr lang="pt-br" sz="1200" dirty="0"/>
              <a:t>O Amazon SNS corresponde o tópico com uma lista de assinantes desse tópico e entrega a mensagem para cada um desses assinantes. Cada tópico tem um nome exclusivo que identifica o endpoint do Amazon SNS para os publicadores publicarem mensagens e os assinantes se inscreverem para receber notificações. Os assinantes recebem todas as mensagens publicadas nos tópicos que assinaram, e todos os assinantes em um tópico recebem as mesmas mensagens.</a:t>
            </a:r>
          </a:p>
          <a:p>
            <a:pPr rtl="0">
              <a:spcBef>
                <a:spcPts val="600"/>
              </a:spcBef>
            </a:pPr>
            <a:r>
              <a:rPr lang="pt-br" dirty="0">
                <a:solidFill>
                  <a:srgbClr val="000000"/>
                </a:solidFill>
              </a:rPr>
              <a:t>Os assinantes</a:t>
            </a:r>
            <a:r>
              <a:rPr lang="pt-br" dirty="0"/>
              <a:t> (</a:t>
            </a:r>
            <a:r>
              <a:rPr lang="pt-br" dirty="0">
                <a:solidFill>
                  <a:srgbClr val="000000"/>
                </a:solidFill>
              </a:rPr>
              <a:t>por exemplo,</a:t>
            </a:r>
            <a:r>
              <a:rPr lang="pt-br" dirty="0"/>
              <a:t> servidores da Web, endereços de e-mail, filas do Amazon SQS, funções do AWS Lambda) consomem ou recebem a mensagem ou notificação por meio de um dos protocolos compatíveis, por exemplo</a:t>
            </a:r>
            <a:r>
              <a:rPr lang="pt-br" dirty="0">
                <a:solidFill>
                  <a:srgbClr val="000000"/>
                </a:solidFill>
              </a:rPr>
              <a:t>,</a:t>
            </a:r>
            <a:r>
              <a:rPr lang="pt-br" dirty="0"/>
              <a:t> Amazon SQS, </a:t>
            </a:r>
            <a:r>
              <a:rPr lang="pt-br" dirty="0">
                <a:solidFill>
                  <a:srgbClr val="000000"/>
                </a:solidFill>
              </a:rPr>
              <a:t>HTTP/S</a:t>
            </a:r>
            <a:r>
              <a:rPr lang="pt-br" dirty="0"/>
              <a:t>, e-mail, </a:t>
            </a:r>
            <a:r>
              <a:rPr lang="pt-br" dirty="0">
                <a:solidFill>
                  <a:srgbClr val="000000"/>
                </a:solidFill>
              </a:rPr>
              <a:t>SMS</a:t>
            </a:r>
            <a:r>
              <a:rPr lang="pt-br" dirty="0"/>
              <a:t>, Lambda) quando eles estão inscritos no </a:t>
            </a:r>
            <a:r>
              <a:rPr lang="pt-br" dirty="0">
                <a:solidFill>
                  <a:srgbClr val="000000"/>
                </a:solidFill>
              </a:rPr>
              <a:t>tópico</a:t>
            </a:r>
            <a:r>
              <a:rPr lang="pt-br" dirty="0"/>
              <a:t>. </a:t>
            </a:r>
            <a:endParaRPr lang="en-US" u="sng" dirty="0">
              <a:cs typeface="Arial" panose="020B0604020202020204" pitchFamily="34" charset="0"/>
            </a:endParaRPr>
          </a:p>
          <a:p>
            <a:pPr rtl="0">
              <a:spcBef>
                <a:spcPts val="600"/>
              </a:spcBef>
            </a:pPr>
            <a:r>
              <a:rPr lang="pt-br" b="1" u="none" dirty="0">
                <a:cs typeface="Arial" panose="020B0604020202020204" pitchFamily="34" charset="0"/>
              </a:rPr>
              <a:t>Sistema de mensagens por push para dispositivos móveis</a:t>
            </a:r>
            <a:br>
              <a:rPr lang="en-US" b="1" dirty="0">
                <a:cs typeface="Arial" panose="020B0604020202020204" pitchFamily="34" charset="0"/>
              </a:rPr>
            </a:br>
            <a:r>
              <a:rPr lang="pt-br" dirty="0">
                <a:cs typeface="Arial" panose="020B0604020202020204" pitchFamily="34" charset="0"/>
              </a:rPr>
              <a:t>O Amazon SNS permite que você envie mensagens para dispositivos móveis ou serviços distribuídos via API ou através de um </a:t>
            </a:r>
            <a:r>
              <a:rPr lang="pt-br" dirty="0">
                <a:solidFill>
                  <a:srgbClr val="000000"/>
                </a:solidFill>
                <a:cs typeface="Arial" panose="020B0604020202020204" pitchFamily="34" charset="0"/>
              </a:rPr>
              <a:t>console de gerenciamento de fácil uso</a:t>
            </a:r>
            <a:r>
              <a:rPr lang="pt-br" dirty="0">
                <a:cs typeface="Arial" panose="020B0604020202020204" pitchFamily="34" charset="0"/>
              </a:rPr>
              <a:t>. Você pode escalar de forma transparente de várias mensagens </a:t>
            </a:r>
            <a:r>
              <a:rPr lang="pt-br" dirty="0">
                <a:solidFill>
                  <a:srgbClr val="000000"/>
                </a:solidFill>
                <a:cs typeface="Arial" panose="020B0604020202020204" pitchFamily="34" charset="0"/>
              </a:rPr>
              <a:t>por</a:t>
            </a:r>
            <a:r>
              <a:rPr lang="pt-br" dirty="0">
                <a:cs typeface="Arial" panose="020B0604020202020204" pitchFamily="34" charset="0"/>
              </a:rPr>
              <a:t>dia até milhões de mensagens ou mais.</a:t>
            </a:r>
          </a:p>
          <a:p>
            <a:pPr rtl="0">
              <a:spcBef>
                <a:spcPts val="600"/>
              </a:spcBef>
            </a:pPr>
            <a:r>
              <a:rPr lang="pt-br" dirty="0">
                <a:solidFill>
                  <a:srgbClr val="000000"/>
                </a:solidFill>
                <a:cs typeface="Arial" panose="020B0604020202020204" pitchFamily="34" charset="0"/>
              </a:rPr>
              <a:t>Com o Amazon SNS,</a:t>
            </a:r>
            <a:r>
              <a:rPr lang="pt-br" dirty="0">
                <a:cs typeface="Arial" panose="020B0604020202020204" pitchFamily="34" charset="0"/>
              </a:rPr>
              <a:t> você pode publicar uma mensagem uma vez e entregá-la uma ou mais vezes. Então, você pode </a:t>
            </a:r>
            <a:r>
              <a:rPr lang="pt-br" dirty="0">
                <a:solidFill>
                  <a:srgbClr val="000000"/>
                </a:solidFill>
                <a:cs typeface="Arial" panose="020B0604020202020204" pitchFamily="34" charset="0"/>
              </a:rPr>
              <a:t>escolher </a:t>
            </a:r>
            <a:r>
              <a:rPr lang="pt-br" dirty="0">
                <a:cs typeface="Arial" panose="020B0604020202020204" pitchFamily="34" charset="0"/>
              </a:rPr>
              <a:t>enviar mensagens exclusivas para um dispositivo individual Apple, Google ou Amazon ou transmitir entregas a vários dispositivos móveis com uma única solicitação de publicação.</a:t>
            </a:r>
          </a:p>
          <a:p>
            <a:pPr rtl="0">
              <a:spcBef>
                <a:spcPts val="600"/>
              </a:spcBef>
            </a:pPr>
            <a:r>
              <a:rPr lang="pt-br" dirty="0">
                <a:cs typeface="Arial" panose="020B0604020202020204" pitchFamily="34" charset="0"/>
              </a:rPr>
              <a:t>O Amazon SNS</a:t>
            </a:r>
            <a:r>
              <a:rPr lang="pt-br" dirty="0">
                <a:solidFill>
                  <a:srgbClr val="000000"/>
                </a:solidFill>
                <a:cs typeface="Arial" panose="020B0604020202020204" pitchFamily="34" charset="0"/>
              </a:rPr>
              <a:t> permite </a:t>
            </a:r>
            <a:r>
              <a:rPr lang="pt-br" dirty="0">
                <a:cs typeface="Arial" panose="020B0604020202020204" pitchFamily="34" charset="0"/>
              </a:rPr>
              <a:t>que você agrupe vários destinatários usando os tópicos. Um tópico é um “access point” (“ponto de acesso”) para </a:t>
            </a:r>
            <a:r>
              <a:rPr lang="pt-br" dirty="0">
                <a:solidFill>
                  <a:srgbClr val="000000"/>
                </a:solidFill>
                <a:cs typeface="Arial" panose="020B0604020202020204" pitchFamily="34" charset="0"/>
              </a:rPr>
              <a:t>permitir</a:t>
            </a:r>
            <a:r>
              <a:rPr lang="pt-br" dirty="0">
                <a:cs typeface="Arial" panose="020B0604020202020204" pitchFamily="34" charset="0"/>
              </a:rPr>
              <a:t> que os destinatários assinem dinamicamente cópias idênticas de uma mesma notificação. Um tópico pode suportar entregas para vários </a:t>
            </a:r>
            <a:r>
              <a:rPr lang="pt-br" dirty="0">
                <a:solidFill>
                  <a:srgbClr val="000000"/>
                </a:solidFill>
                <a:cs typeface="Arial" panose="020B0604020202020204" pitchFamily="34" charset="0"/>
              </a:rPr>
              <a:t>tipos </a:t>
            </a:r>
            <a:r>
              <a:rPr lang="pt-br" dirty="0">
                <a:cs typeface="Arial" panose="020B0604020202020204" pitchFamily="34" charset="0"/>
              </a:rPr>
              <a:t>de endpoint; por exemplo, você pode agrupar destinatários iOS, Android e </a:t>
            </a:r>
            <a:r>
              <a:rPr lang="pt-br" dirty="0">
                <a:solidFill>
                  <a:srgbClr val="000000"/>
                </a:solidFill>
                <a:cs typeface="Arial" panose="020B0604020202020204" pitchFamily="34" charset="0"/>
              </a:rPr>
              <a:t>SMS.</a:t>
            </a:r>
            <a:r>
              <a:rPr lang="pt-br" dirty="0">
                <a:cs typeface="Arial" panose="020B0604020202020204" pitchFamily="34" charset="0"/>
              </a:rPr>
              <a:t> Quando você publica uma vez para um tópico, o Amazon SNS entrega cópias adequadamente formatadas da sua mensagem para cada assinante.</a:t>
            </a:r>
          </a:p>
        </p:txBody>
      </p:sp>
    </p:spTree>
    <p:extLst>
      <p:ext uri="{BB962C8B-B14F-4D97-AF65-F5344CB8AC3E}">
        <p14:creationId xmlns:p14="http://schemas.microsoft.com/office/powerpoint/2010/main" val="13299452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315747"/>
          </a:xfrm>
        </p:spPr>
        <p:txBody>
          <a:bodyPr rtlCol="0"/>
          <a:lstStyle/>
          <a:p>
            <a:pPr rtl="0"/>
            <a:r>
              <a:rPr lang="pt-br" sz="1200" kern="1200" dirty="0">
                <a:solidFill>
                  <a:srgbClr val="000000"/>
                </a:solidFill>
                <a:effectLst/>
                <a:ea typeface="+mn-ea"/>
                <a:cs typeface="+mn-cs"/>
              </a:rPr>
              <a:t>Para </a:t>
            </a:r>
            <a:r>
              <a:rPr lang="pt-br" sz="1200" kern="1200" dirty="0">
                <a:solidFill>
                  <a:schemeClr val="tx1"/>
                </a:solidFill>
                <a:effectLst/>
                <a:ea typeface="+mn-ea"/>
                <a:cs typeface="+mn-cs"/>
              </a:rPr>
              <a:t>que o Amazon SNS entregue notificações para uma fila SQS, um desenvolvedor deve assinar um tópico especificando</a:t>
            </a:r>
            <a:r>
              <a:rPr lang="pt-br" sz="1200" kern="1200" dirty="0">
                <a:solidFill>
                  <a:srgbClr val="000000"/>
                </a:solidFill>
                <a:effectLst/>
                <a:ea typeface="+mn-ea"/>
                <a:cs typeface="+mn-cs"/>
              </a:rPr>
              <a:t> “SQS” </a:t>
            </a:r>
            <a:r>
              <a:rPr lang="pt-br" sz="1200" kern="1200" dirty="0">
                <a:solidFill>
                  <a:schemeClr val="tx1"/>
                </a:solidFill>
                <a:effectLst/>
                <a:ea typeface="+mn-ea"/>
                <a:cs typeface="+mn-cs"/>
              </a:rPr>
              <a:t>como o transporte e uma fila SQS válida como o </a:t>
            </a:r>
            <a:r>
              <a:rPr lang="pt-br" sz="1200" kern="1200" dirty="0">
                <a:solidFill>
                  <a:srgbClr val="000000"/>
                </a:solidFill>
                <a:effectLst/>
                <a:ea typeface="+mn-ea"/>
                <a:cs typeface="+mn-cs"/>
              </a:rPr>
              <a:t>endpoint</a:t>
            </a:r>
            <a:r>
              <a:rPr lang="pt-br" sz="1200" kern="1200" dirty="0">
                <a:solidFill>
                  <a:schemeClr val="tx1"/>
                </a:solidFill>
                <a:effectLst/>
                <a:ea typeface="+mn-ea"/>
                <a:cs typeface="+mn-cs"/>
              </a:rPr>
              <a:t>. Para </a:t>
            </a:r>
            <a:r>
              <a:rPr lang="pt-br" sz="1200" kern="1200" dirty="0">
                <a:solidFill>
                  <a:srgbClr val="000000"/>
                </a:solidFill>
                <a:effectLst/>
                <a:ea typeface="+mn-ea"/>
                <a:cs typeface="+mn-cs"/>
              </a:rPr>
              <a:t>permitir que</a:t>
            </a:r>
            <a:r>
              <a:rPr lang="pt-br" sz="1200" kern="1200" dirty="0">
                <a:solidFill>
                  <a:schemeClr val="tx1"/>
                </a:solidFill>
                <a:effectLst/>
                <a:ea typeface="+mn-ea"/>
                <a:cs typeface="+mn-cs"/>
              </a:rPr>
              <a:t> a fila SQS receba notificações do Amazon SNS, o proprietário da fila SQS deve inscrever a fila SQS no tópico do Amazon SNS.  Se o </a:t>
            </a:r>
            <a:r>
              <a:rPr lang="pt-br" sz="1200" kern="1200" dirty="0">
                <a:solidFill>
                  <a:srgbClr val="000000"/>
                </a:solidFill>
                <a:effectLst/>
                <a:ea typeface="+mn-ea"/>
                <a:cs typeface="+mn-cs"/>
              </a:rPr>
              <a:t>usuário</a:t>
            </a:r>
            <a:r>
              <a:rPr lang="pt-br" sz="1200" kern="1200" dirty="0">
                <a:solidFill>
                  <a:schemeClr val="tx1"/>
                </a:solidFill>
                <a:effectLst/>
                <a:ea typeface="+mn-ea"/>
                <a:cs typeface="+mn-cs"/>
              </a:rPr>
              <a:t> detiver o tópico do Amazon SNS sendo assinado e a fila SQS recebendo a notificação, nada mais será exigido. Qualquer mensagem publicada para o tópico </a:t>
            </a:r>
            <a:r>
              <a:rPr lang="pt-br" sz="1200" kern="1200" dirty="0">
                <a:solidFill>
                  <a:srgbClr val="000000"/>
                </a:solidFill>
                <a:effectLst/>
                <a:ea typeface="+mn-ea"/>
                <a:cs typeface="+mn-cs"/>
              </a:rPr>
              <a:t>será</a:t>
            </a:r>
            <a:r>
              <a:rPr lang="pt-br" sz="1200" kern="1200" dirty="0">
                <a:solidFill>
                  <a:schemeClr val="tx1"/>
                </a:solidFill>
                <a:effectLst/>
                <a:ea typeface="+mn-ea"/>
                <a:cs typeface="+mn-cs"/>
              </a:rPr>
              <a:t> entregue </a:t>
            </a:r>
            <a:r>
              <a:rPr lang="pt-br" sz="1200" kern="1200" dirty="0">
                <a:solidFill>
                  <a:srgbClr val="000000"/>
                </a:solidFill>
                <a:effectLst/>
                <a:ea typeface="+mn-ea"/>
                <a:cs typeface="+mn-cs"/>
              </a:rPr>
              <a:t>automaticamente </a:t>
            </a:r>
            <a:r>
              <a:rPr lang="pt-br" sz="1200" kern="1200" dirty="0">
                <a:solidFill>
                  <a:schemeClr val="tx1"/>
                </a:solidFill>
                <a:effectLst/>
                <a:ea typeface="+mn-ea"/>
                <a:cs typeface="+mn-cs"/>
              </a:rPr>
              <a:t>para a fila SQS especificada. Se o usuário detentor da fila SQS não for o proprietário do tópico, o Amazon SNS </a:t>
            </a:r>
            <a:r>
              <a:rPr lang="pt-br" sz="1200" kern="1200" dirty="0">
                <a:solidFill>
                  <a:srgbClr val="000000"/>
                </a:solidFill>
                <a:effectLst/>
                <a:ea typeface="+mn-ea"/>
                <a:cs typeface="+mn-cs"/>
              </a:rPr>
              <a:t>exigirá</a:t>
            </a:r>
            <a:r>
              <a:rPr lang="pt-br" sz="1200" kern="1200" dirty="0">
                <a:solidFill>
                  <a:schemeClr val="tx1"/>
                </a:solidFill>
                <a:effectLst/>
                <a:ea typeface="+mn-ea"/>
                <a:cs typeface="+mn-cs"/>
              </a:rPr>
              <a:t> uma confirmação explícita para a solicitação de assinatura.</a:t>
            </a:r>
          </a:p>
          <a:p>
            <a:pPr rtl="0"/>
            <a:endParaRPr lang="en-US" sz="1200" kern="1200" dirty="0">
              <a:solidFill>
                <a:schemeClr val="tx1"/>
              </a:solidFill>
              <a:effectLst/>
              <a:ea typeface="+mn-ea"/>
              <a:cs typeface="+mn-cs"/>
            </a:endParaRPr>
          </a:p>
          <a:p>
            <a:pPr rtl="0"/>
            <a:r>
              <a:rPr lang="pt-br" sz="1200" kern="1200" dirty="0">
                <a:solidFill>
                  <a:schemeClr val="tx1"/>
                </a:solidFill>
                <a:effectLst/>
                <a:ea typeface="+mn-ea"/>
                <a:cs typeface="+mn-cs"/>
              </a:rPr>
              <a:t>O slide ilustra um exemplo de um cenário de </a:t>
            </a:r>
            <a:r>
              <a:rPr lang="pt-br" sz="1200" i="1" kern="1200" dirty="0">
                <a:solidFill>
                  <a:schemeClr val="tx1"/>
                </a:solidFill>
                <a:effectLst/>
                <a:ea typeface="+mn-ea"/>
                <a:cs typeface="+mn-cs"/>
              </a:rPr>
              <a:t>fan-out </a:t>
            </a:r>
            <a:r>
              <a:rPr lang="pt-br" sz="1200" kern="1200" dirty="0">
                <a:solidFill>
                  <a:schemeClr val="tx1"/>
                </a:solidFill>
                <a:effectLst/>
                <a:ea typeface="+mn-ea"/>
                <a:cs typeface="+mn-cs"/>
              </a:rPr>
              <a:t>usando </a:t>
            </a:r>
            <a:r>
              <a:rPr lang="pt-br" sz="1200" kern="1200" dirty="0">
                <a:solidFill>
                  <a:srgbClr val="000000"/>
                </a:solidFill>
                <a:effectLst/>
                <a:ea typeface="+mn-ea"/>
                <a:cs typeface="+mn-cs"/>
              </a:rPr>
              <a:t>SNS</a:t>
            </a:r>
            <a:r>
              <a:rPr lang="pt-br" sz="1200" kern="1200" dirty="0">
                <a:solidFill>
                  <a:schemeClr val="tx1"/>
                </a:solidFill>
                <a:effectLst/>
                <a:ea typeface="+mn-ea"/>
                <a:cs typeface="+mn-cs"/>
              </a:rPr>
              <a:t> e </a:t>
            </a:r>
            <a:r>
              <a:rPr lang="pt-br" sz="1200" kern="1200" dirty="0">
                <a:solidFill>
                  <a:srgbClr val="000000"/>
                </a:solidFill>
                <a:effectLst/>
                <a:ea typeface="+mn-ea"/>
                <a:cs typeface="+mn-cs"/>
              </a:rPr>
              <a:t>SQS</a:t>
            </a:r>
            <a:r>
              <a:rPr lang="pt-br" sz="1200" kern="1200" dirty="0">
                <a:solidFill>
                  <a:schemeClr val="tx1"/>
                </a:solidFill>
                <a:effectLst/>
                <a:ea typeface="+mn-ea"/>
                <a:cs typeface="+mn-cs"/>
              </a:rPr>
              <a:t>. Em um cenário </a:t>
            </a:r>
            <a:r>
              <a:rPr lang="en-us" sz="1200" i="1" kern="1200" dirty="0">
                <a:solidFill>
                  <a:schemeClr val="tx1"/>
                </a:solidFill>
                <a:effectLst/>
                <a:ea typeface="+mn-ea"/>
                <a:cs typeface="+mn-cs"/>
              </a:rPr>
              <a:t>fan-out </a:t>
            </a:r>
            <a:r>
              <a:rPr lang="en-us" sz="1200" kern="1200" dirty="0">
                <a:solidFill>
                  <a:schemeClr val="tx1"/>
                </a:solidFill>
                <a:effectLst/>
                <a:ea typeface="+mn-ea"/>
                <a:cs typeface="+mn-cs"/>
              </a:rPr>
              <a:t>(</a:t>
            </a:r>
            <a:r>
              <a:rPr lang="en-us" sz="1200" kern="1200" dirty="0" err="1">
                <a:solidFill>
                  <a:schemeClr val="tx1"/>
                </a:solidFill>
                <a:effectLst/>
                <a:ea typeface="+mn-ea"/>
                <a:cs typeface="+mn-cs"/>
              </a:rPr>
              <a:t>distribuição</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uma</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mensagem</a:t>
            </a:r>
            <a:r>
              <a:rPr lang="en-us" sz="1200" kern="1200" dirty="0">
                <a:solidFill>
                  <a:schemeClr val="tx1"/>
                </a:solidFill>
                <a:effectLst/>
                <a:ea typeface="+mn-ea"/>
                <a:cs typeface="+mn-cs"/>
              </a:rPr>
              <a:t> do Amazon SNS é </a:t>
            </a:r>
            <a:r>
              <a:rPr lang="en-us" sz="1200" kern="1200" dirty="0" err="1">
                <a:solidFill>
                  <a:schemeClr val="tx1"/>
                </a:solidFill>
                <a:effectLst/>
                <a:ea typeface="+mn-ea"/>
                <a:cs typeface="+mn-cs"/>
              </a:rPr>
              <a:t>enviada</a:t>
            </a:r>
            <a:r>
              <a:rPr lang="en-us" sz="1200" kern="1200" dirty="0">
                <a:solidFill>
                  <a:schemeClr val="tx1"/>
                </a:solidFill>
                <a:effectLst/>
                <a:ea typeface="+mn-ea"/>
                <a:cs typeface="+mn-cs"/>
              </a:rPr>
              <a:t> para um </a:t>
            </a:r>
            <a:r>
              <a:rPr lang="en-us" sz="1200" kern="1200" dirty="0" err="1">
                <a:solidFill>
                  <a:schemeClr val="tx1"/>
                </a:solidFill>
                <a:effectLst/>
                <a:ea typeface="+mn-ea"/>
                <a:cs typeface="+mn-cs"/>
              </a:rPr>
              <a:t>tópico</a:t>
            </a:r>
            <a:r>
              <a:rPr lang="en-us" sz="1200" kern="1200" dirty="0">
                <a:solidFill>
                  <a:schemeClr val="tx1"/>
                </a:solidFill>
                <a:effectLst/>
                <a:ea typeface="+mn-ea"/>
                <a:cs typeface="+mn-cs"/>
              </a:rPr>
              <a:t> e </a:t>
            </a:r>
            <a:r>
              <a:rPr lang="en-us" sz="1200" kern="1200" dirty="0" err="1">
                <a:solidFill>
                  <a:schemeClr val="tx1"/>
                </a:solidFill>
                <a:effectLst/>
                <a:ea typeface="+mn-ea"/>
                <a:cs typeface="+mn-cs"/>
              </a:rPr>
              <a:t>replicada</a:t>
            </a:r>
            <a:r>
              <a:rPr lang="en-us" sz="1200" kern="1200" dirty="0">
                <a:solidFill>
                  <a:schemeClr val="tx1"/>
                </a:solidFill>
                <a:effectLst/>
                <a:ea typeface="+mn-ea"/>
                <a:cs typeface="+mn-cs"/>
              </a:rPr>
              <a:t> e </a:t>
            </a:r>
            <a:r>
              <a:rPr lang="en-us" sz="1200" kern="1200" dirty="0" err="1">
                <a:solidFill>
                  <a:schemeClr val="tx1"/>
                </a:solidFill>
                <a:effectLst/>
                <a:ea typeface="+mn-ea"/>
                <a:cs typeface="+mn-cs"/>
              </a:rPr>
              <a:t>enviada</a:t>
            </a:r>
            <a:r>
              <a:rPr lang="en-us" sz="1200" kern="1200" dirty="0">
                <a:solidFill>
                  <a:schemeClr val="tx1"/>
                </a:solidFill>
                <a:effectLst/>
                <a:ea typeface="+mn-ea"/>
                <a:cs typeface="+mn-cs"/>
              </a:rPr>
              <a:t> por push para </a:t>
            </a:r>
            <a:r>
              <a:rPr lang="en-us" sz="1200" kern="1200" dirty="0" err="1">
                <a:solidFill>
                  <a:schemeClr val="tx1"/>
                </a:solidFill>
                <a:effectLst/>
                <a:ea typeface="+mn-ea"/>
                <a:cs typeface="+mn-cs"/>
              </a:rPr>
              <a:t>várias</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filas</a:t>
            </a:r>
            <a:r>
              <a:rPr lang="en-us" sz="1200" kern="1200" dirty="0">
                <a:solidFill>
                  <a:schemeClr val="tx1"/>
                </a:solidFill>
                <a:effectLst/>
                <a:ea typeface="+mn-ea"/>
                <a:cs typeface="+mn-cs"/>
              </a:rPr>
              <a:t> do Amazon SQS, endpoints HTTP </a:t>
            </a:r>
            <a:r>
              <a:rPr lang="en-us" sz="1200" kern="1200" dirty="0" err="1">
                <a:solidFill>
                  <a:schemeClr val="tx1"/>
                </a:solidFill>
                <a:effectLst/>
                <a:ea typeface="+mn-ea"/>
                <a:cs typeface="+mn-cs"/>
              </a:rPr>
              <a:t>ou</a:t>
            </a:r>
            <a:r>
              <a:rPr lang="en-us" sz="1200" kern="1200" dirty="0">
                <a:solidFill>
                  <a:schemeClr val="tx1"/>
                </a:solidFill>
                <a:effectLst/>
                <a:ea typeface="+mn-ea"/>
                <a:cs typeface="+mn-cs"/>
              </a:rPr>
              <a:t> </a:t>
            </a:r>
            <a:r>
              <a:rPr lang="en-us" sz="1200" kern="1200" dirty="0" err="1">
                <a:solidFill>
                  <a:schemeClr val="tx1"/>
                </a:solidFill>
                <a:effectLst/>
                <a:ea typeface="+mn-ea"/>
                <a:cs typeface="+mn-cs"/>
              </a:rPr>
              <a:t>endereços</a:t>
            </a:r>
            <a:r>
              <a:rPr lang="en-us" sz="1200" kern="1200" dirty="0">
                <a:solidFill>
                  <a:schemeClr val="tx1"/>
                </a:solidFill>
                <a:effectLst/>
                <a:ea typeface="+mn-ea"/>
                <a:cs typeface="+mn-cs"/>
              </a:rPr>
              <a:t> de e-mail. </a:t>
            </a:r>
            <a:r>
              <a:rPr lang="en-us" sz="1200" kern="1200" dirty="0" err="1">
                <a:solidFill>
                  <a:schemeClr val="tx1"/>
                </a:solidFill>
                <a:effectLst/>
                <a:ea typeface="+mn-ea"/>
                <a:cs typeface="+mn-cs"/>
              </a:rPr>
              <a:t>Isso</a:t>
            </a:r>
            <a:r>
              <a:rPr lang="en-us" sz="1200" kern="1200" dirty="0">
                <a:solidFill>
                  <a:schemeClr val="tx1"/>
                </a:solidFill>
                <a:effectLst/>
                <a:ea typeface="+mn-ea"/>
                <a:cs typeface="+mn-cs"/>
              </a:rPr>
              <a:t> </a:t>
            </a:r>
            <a:r>
              <a:rPr lang="pt-br" sz="1200" kern="1200" dirty="0">
                <a:solidFill>
                  <a:srgbClr val="000000"/>
                </a:solidFill>
                <a:effectLst/>
                <a:ea typeface="+mn-ea"/>
                <a:cs typeface="+mn-cs"/>
              </a:rPr>
              <a:t>permite</a:t>
            </a:r>
            <a:r>
              <a:rPr lang="pt-br" sz="1200" kern="1200" dirty="0">
                <a:solidFill>
                  <a:schemeClr val="tx1"/>
                </a:solidFill>
                <a:effectLst/>
                <a:ea typeface="+mn-ea"/>
                <a:cs typeface="+mn-cs"/>
              </a:rPr>
              <a:t> o processamento paralelo assíncrono. Por exemplo, você pode desenvolver </a:t>
            </a:r>
            <a:r>
              <a:rPr lang="pt-br" sz="1200" kern="1200" dirty="0">
                <a:solidFill>
                  <a:srgbClr val="000000"/>
                </a:solidFill>
                <a:effectLst/>
                <a:ea typeface="+mn-ea"/>
                <a:cs typeface="+mn-cs"/>
              </a:rPr>
              <a:t>uma aplicação</a:t>
            </a:r>
            <a:r>
              <a:rPr lang="pt-br" sz="1200" kern="1200" dirty="0">
                <a:solidFill>
                  <a:schemeClr val="tx1"/>
                </a:solidFill>
                <a:effectLst/>
                <a:ea typeface="+mn-ea"/>
                <a:cs typeface="+mn-cs"/>
              </a:rPr>
              <a:t> que envia uma mensagem do Amazon SNS para um tópico quando um pedido de um produto é feito. Assim, as filas do Amazon SQS inscritas nesse tópico receberão notificações idênticas para o novo pedido. </a:t>
            </a:r>
            <a:r>
              <a:rPr lang="pt-br" sz="1200" kern="1200" dirty="0">
                <a:solidFill>
                  <a:srgbClr val="000000"/>
                </a:solidFill>
                <a:effectLst/>
                <a:ea typeface="+mn-ea"/>
                <a:cs typeface="+mn-cs"/>
              </a:rPr>
              <a:t>A </a:t>
            </a:r>
            <a:r>
              <a:rPr lang="pt-br" sz="1200" kern="1200" dirty="0">
                <a:solidFill>
                  <a:schemeClr val="tx1"/>
                </a:solidFill>
                <a:effectLst/>
                <a:ea typeface="+mn-ea"/>
                <a:cs typeface="+mn-cs"/>
              </a:rPr>
              <a:t>instância de servidor do EC2 anexada a uma das filas pode lidar com o processamento ou o preenchimento do pedido enquanto a outra instância do servidor pode estar anexada a um data warehouse para análise de todos os pedidos </a:t>
            </a:r>
            <a:r>
              <a:rPr lang="pt-br" sz="1200" kern="1200" dirty="0">
                <a:solidFill>
                  <a:srgbClr val="000000"/>
                </a:solidFill>
                <a:effectLst/>
                <a:ea typeface="+mn-ea"/>
                <a:cs typeface="+mn-cs"/>
              </a:rPr>
              <a:t>recebidos</a:t>
            </a:r>
            <a:r>
              <a:rPr lang="pt-br" sz="1200" kern="1200" dirty="0">
                <a:solidFill>
                  <a:schemeClr val="tx1"/>
                </a:solidFill>
                <a:effectLst/>
                <a:ea typeface="+mn-ea"/>
                <a:cs typeface="+mn-cs"/>
              </a:rPr>
              <a:t>.</a:t>
            </a:r>
          </a:p>
        </p:txBody>
      </p:sp>
    </p:spTree>
    <p:extLst>
      <p:ext uri="{BB962C8B-B14F-4D97-AF65-F5344CB8AC3E}">
        <p14:creationId xmlns:p14="http://schemas.microsoft.com/office/powerpoint/2010/main" val="1749150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8041680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1"/>
            <a:ext cx="5440678" cy="3718456"/>
          </a:xfrm>
        </p:spPr>
        <p:txBody>
          <a:bodyPr rtlCol="0"/>
          <a:lstStyle/>
          <a:p>
            <a:pPr rtl="0">
              <a:spcBef>
                <a:spcPts val="600"/>
              </a:spcBef>
            </a:pPr>
            <a:r>
              <a:rPr lang="pt-br" dirty="0"/>
              <a:t>Por padrão, quando o Amazon SNS envia uma mensagem para o Amazon SQS, ele codifica a mensagem como um documento JSON que contém a mensagem,</a:t>
            </a:r>
            <a:r>
              <a:rPr lang="pt-br" dirty="0">
                <a:solidFill>
                  <a:srgbClr val="000000"/>
                </a:solidFill>
              </a:rPr>
              <a:t> bem como </a:t>
            </a:r>
            <a:r>
              <a:rPr lang="pt-br" dirty="0"/>
              <a:t>metadados sobre a mensagem.</a:t>
            </a:r>
          </a:p>
          <a:p>
            <a:pPr rtl="0">
              <a:spcBef>
                <a:spcPts val="600"/>
              </a:spcBef>
            </a:pPr>
            <a:r>
              <a:rPr lang="pt-br" dirty="0"/>
              <a:t>Se você </a:t>
            </a:r>
            <a:r>
              <a:rPr lang="pt-br" dirty="0">
                <a:solidFill>
                  <a:srgbClr val="000000"/>
                </a:solidFill>
              </a:rPr>
              <a:t>ativar</a:t>
            </a:r>
            <a:r>
              <a:rPr lang="pt-br" dirty="0"/>
              <a:t> </a:t>
            </a:r>
            <a:r>
              <a:rPr lang="pt-br" dirty="0">
                <a:solidFill>
                  <a:srgbClr val="000000"/>
                </a:solidFill>
              </a:rPr>
              <a:t>a entrega de mensagens brutas</a:t>
            </a:r>
            <a:r>
              <a:rPr lang="pt-br" dirty="0"/>
              <a:t> em uma assinatura, o Amazon SNS enviará mensagens como estão sem adicionar codificação JSON ou metadados do Amazon SNS. </a:t>
            </a:r>
            <a:r>
              <a:rPr lang="pt-br" dirty="0">
                <a:solidFill>
                  <a:srgbClr val="000000"/>
                </a:solidFill>
              </a:rPr>
              <a:t>No </a:t>
            </a:r>
            <a:r>
              <a:rPr lang="pt-br" dirty="0"/>
              <a:t>exemplo contendo informações do pedido, o produtor original enviou uma mensagem de pedido em formato JSON para o Amazon SNS. Em seguida, o Amazon SNS </a:t>
            </a:r>
            <a:r>
              <a:rPr lang="pt-br" dirty="0">
                <a:solidFill>
                  <a:srgbClr val="000000"/>
                </a:solidFill>
              </a:rPr>
              <a:t>simplesmente</a:t>
            </a:r>
            <a:r>
              <a:rPr lang="pt-br" dirty="0"/>
              <a:t> publicou a mensagem no formato em que se encontra para os assinantes sem adicionar metadados do Amazon SNS.</a:t>
            </a:r>
          </a:p>
          <a:p>
            <a:pPr rtl="0">
              <a:spcBef>
                <a:spcPts val="600"/>
              </a:spcBef>
            </a:pPr>
            <a:r>
              <a:rPr lang="pt-br" dirty="0"/>
              <a:t>Para obter mais informações, consulte:</a:t>
            </a:r>
          </a:p>
          <a:p>
            <a:pPr marL="171450" indent="-171450" rtl="0">
              <a:spcBef>
                <a:spcPts val="600"/>
              </a:spcBef>
              <a:buFont typeface="Arial" panose="020B0604020202020204" pitchFamily="34" charset="0"/>
              <a:buChar char="•"/>
            </a:pPr>
            <a:r>
              <a:rPr lang="pt-br" dirty="0"/>
              <a:t>Sending Amazon SNS Messages to Amazon </a:t>
            </a:r>
            <a:r>
              <a:rPr lang="pt-br" dirty="0">
                <a:solidFill>
                  <a:srgbClr val="000000"/>
                </a:solidFill>
              </a:rPr>
              <a:t>SQS Queues</a:t>
            </a:r>
            <a:r>
              <a:rPr lang="pt-br" dirty="0"/>
              <a:t> (Enviando mensagens do Amazon SNS para filas do Amazon SQS): </a:t>
            </a:r>
            <a:r>
              <a:rPr lang="pt-br" dirty="0">
                <a:hlinkClick r:id="rId3"/>
              </a:rPr>
              <a:t>http://docs.aws.amazon.com/sns/latest/dg/SendMessageToSQS.html#SendMessageToSQS.test</a:t>
            </a:r>
            <a:r>
              <a:rPr lang="pt-br" dirty="0"/>
              <a:t> </a:t>
            </a:r>
          </a:p>
          <a:p>
            <a:pPr marL="171450" indent="-171450" rtl="0">
              <a:lnSpc>
                <a:spcPct val="150000"/>
              </a:lnSpc>
              <a:buFont typeface="Arial" panose="020B0604020202020204" pitchFamily="34" charset="0"/>
              <a:buChar char="•"/>
            </a:pPr>
            <a:r>
              <a:rPr lang="pt-br" dirty="0"/>
              <a:t>Raw Message </a:t>
            </a:r>
            <a:r>
              <a:rPr lang="pt-br" dirty="0">
                <a:solidFill>
                  <a:srgbClr val="000000"/>
                </a:solidFill>
              </a:rPr>
              <a:t>Delivery</a:t>
            </a:r>
            <a:r>
              <a:rPr lang="pt-br" dirty="0"/>
              <a:t> (Entrega de mensagens brutas): </a:t>
            </a:r>
            <a:r>
              <a:rPr lang="pt-br" dirty="0">
                <a:hlinkClick r:id="rId4"/>
              </a:rPr>
              <a:t>http://docs.aws.amazon.com/sns/latest/dg/large-payload-raw-message.html</a:t>
            </a:r>
            <a:r>
              <a:rPr lang="pt-br" dirty="0"/>
              <a:t> </a:t>
            </a:r>
            <a:endParaRPr lang="en-US" baseline="0" dirty="0"/>
          </a:p>
          <a:p>
            <a:pPr rtl="0">
              <a:spcBef>
                <a:spcPts val="600"/>
              </a:spcBef>
            </a:pPr>
            <a:endParaRPr lang="en-US" baseline="0" dirty="0"/>
          </a:p>
          <a:p>
            <a:pPr rtl="0">
              <a:spcBef>
                <a:spcPts val="600"/>
              </a:spcBef>
            </a:pPr>
            <a:endParaRPr lang="en-US" baseline="0" dirty="0"/>
          </a:p>
          <a:p>
            <a:pPr rtl="0">
              <a:spcBef>
                <a:spcPts val="600"/>
              </a:spcBef>
            </a:pPr>
            <a:endParaRPr lang="en-US" baseline="0" dirty="0"/>
          </a:p>
        </p:txBody>
      </p:sp>
    </p:spTree>
    <p:extLst>
      <p:ext uri="{BB962C8B-B14F-4D97-AF65-F5344CB8AC3E}">
        <p14:creationId xmlns:p14="http://schemas.microsoft.com/office/powerpoint/2010/main" val="16424973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spcBef>
                <a:spcPts val="600"/>
              </a:spcBef>
            </a:pPr>
            <a:r>
              <a:rPr lang="pt-br" b="0" dirty="0"/>
              <a:t>O slide ilustra outro exemplo do caso de uso de fan-out para um </a:t>
            </a:r>
            <a:r>
              <a:rPr lang="pt-br" b="0" dirty="0">
                <a:solidFill>
                  <a:srgbClr val="000000"/>
                </a:solidFill>
              </a:rPr>
              <a:t>cenário de processamento de imagem</a:t>
            </a:r>
            <a:r>
              <a:rPr lang="pt-br" b="0" dirty="0"/>
              <a:t>.</a:t>
            </a:r>
          </a:p>
          <a:p>
            <a:pPr rtl="0">
              <a:spcBef>
                <a:spcPts val="600"/>
              </a:spcBef>
            </a:pPr>
            <a:r>
              <a:rPr lang="pt-br" b="0" dirty="0"/>
              <a:t>As funções do Lambda estão processando mensagens da </a:t>
            </a:r>
            <a:r>
              <a:rPr lang="pt-br" b="0" dirty="0">
                <a:solidFill>
                  <a:srgbClr val="000000"/>
                </a:solidFill>
              </a:rPr>
              <a:t>fila SQS</a:t>
            </a:r>
            <a:r>
              <a:rPr lang="pt-br" b="0" dirty="0"/>
              <a:t> para gerar imagens em miniatura, à medida que as imagens de origem são colocadas no </a:t>
            </a:r>
            <a:r>
              <a:rPr lang="pt-br" b="0" dirty="0">
                <a:solidFill>
                  <a:srgbClr val="000000"/>
                </a:solidFill>
              </a:rPr>
              <a:t>bucket do S3</a:t>
            </a:r>
            <a:r>
              <a:rPr lang="pt-br" b="0" dirty="0"/>
              <a:t> para consumo. </a:t>
            </a:r>
          </a:p>
        </p:txBody>
      </p:sp>
    </p:spTree>
    <p:extLst>
      <p:ext uri="{BB962C8B-B14F-4D97-AF65-F5344CB8AC3E}">
        <p14:creationId xmlns:p14="http://schemas.microsoft.com/office/powerpoint/2010/main" val="18588484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1"/>
            <a:ext cx="5440678" cy="3483678"/>
          </a:xfrm>
        </p:spPr>
        <p:txBody>
          <a:bodyPr rtlCol="0"/>
          <a:lstStyle/>
          <a:p>
            <a:pPr rtl="0">
              <a:spcBef>
                <a:spcPts val="600"/>
              </a:spcBef>
            </a:pPr>
            <a:r>
              <a:rPr lang="pt-br" dirty="0">
                <a:latin typeface="Arial" panose="020B0604020202020204" pitchFamily="34" charset="0"/>
                <a:cs typeface="Arial" panose="020B0604020202020204" pitchFamily="34" charset="0"/>
              </a:rPr>
              <a:t>A </a:t>
            </a:r>
            <a:r>
              <a:rPr lang="pt-br" dirty="0"/>
              <a:t>solicitação</a:t>
            </a:r>
            <a:r>
              <a:rPr lang="pt-br" dirty="0">
                <a:latin typeface="Lucida Console" panose="020B0609040504020204" pitchFamily="49" charset="0"/>
                <a:cs typeface="Courier New" panose="02070309020205020404" pitchFamily="49" charset="0"/>
              </a:rPr>
              <a:t>CreateTopic</a:t>
            </a:r>
            <a:r>
              <a:rPr lang="pt-br" dirty="0"/>
              <a:t> cria um tópico no qual as notificações podem ser publicadas. </a:t>
            </a:r>
            <a:r>
              <a:rPr lang="pt-br" dirty="0">
                <a:solidFill>
                  <a:srgbClr val="000000"/>
                </a:solidFill>
              </a:rPr>
              <a:t>Os usuários</a:t>
            </a:r>
            <a:r>
              <a:rPr lang="pt-br" dirty="0"/>
              <a:t> podem criar no máximo 3000 tópicos. Essa</a:t>
            </a:r>
            <a:r>
              <a:rPr lang="pt-br" dirty="0">
                <a:solidFill>
                  <a:srgbClr val="000000"/>
                </a:solidFill>
              </a:rPr>
              <a:t> ação</a:t>
            </a:r>
            <a:r>
              <a:rPr lang="pt-br" dirty="0"/>
              <a:t> é idempotente, então, se o solicitante já tem um tópico com o nome especificado, o ARN desse tópico é retornado sem criar um novo tópico. A resposta da solicitação </a:t>
            </a:r>
            <a:r>
              <a:rPr lang="pt-br" dirty="0">
                <a:latin typeface="Lucida Console" panose="020B0609040504020204" pitchFamily="49" charset="0"/>
                <a:cs typeface="Courier New" panose="02070309020205020404" pitchFamily="49" charset="0"/>
              </a:rPr>
              <a:t>CreateTopic</a:t>
            </a:r>
            <a:r>
              <a:rPr lang="pt-br" dirty="0"/>
              <a:t> contém o nome de recurso da Amazon (ARN) do tópico criado.</a:t>
            </a:r>
          </a:p>
          <a:p>
            <a:pPr rtl="0">
              <a:spcBef>
                <a:spcPts val="600"/>
              </a:spcBef>
            </a:pPr>
            <a:r>
              <a:rPr lang="pt-br" dirty="0">
                <a:latin typeface="Arial" panose="020B0604020202020204" pitchFamily="34" charset="0"/>
                <a:cs typeface="Arial" panose="020B0604020202020204" pitchFamily="34" charset="0"/>
              </a:rPr>
              <a:t>A solicitação </a:t>
            </a:r>
            <a:r>
              <a:rPr lang="pt-br" dirty="0">
                <a:latin typeface="Lucida Console" panose="020B0609040504020204" pitchFamily="49" charset="0"/>
                <a:cs typeface="Courier New" panose="02070309020205020404" pitchFamily="49" charset="0"/>
              </a:rPr>
              <a:t>Subscribe</a:t>
            </a:r>
            <a:r>
              <a:rPr lang="pt-br" dirty="0"/>
              <a:t> prepara para assinar um endpoint enviando ao endpoint uma mensagem de confirmação. Para criar de fato uma inscrição, o proprietário do endpoint deve chamar a ação </a:t>
            </a:r>
            <a:r>
              <a:rPr lang="pt-br" dirty="0">
                <a:latin typeface="Lucida Console" panose="020B0609040504020204" pitchFamily="49" charset="0"/>
                <a:cs typeface="Courier New" panose="02070309020205020404" pitchFamily="49" charset="0"/>
              </a:rPr>
              <a:t>ConfirmSubscription</a:t>
            </a:r>
            <a:r>
              <a:rPr lang="pt-br" dirty="0"/>
              <a:t> </a:t>
            </a:r>
            <a:r>
              <a:rPr lang="pt-br" dirty="0">
                <a:solidFill>
                  <a:srgbClr val="000000"/>
                </a:solidFill>
              </a:rPr>
              <a:t>com o token</a:t>
            </a:r>
            <a:r>
              <a:rPr lang="pt-br" dirty="0"/>
              <a:t> da mensagem de confirmação. Os tokens de confirmação são válidos por três dias. A resposta da solicitação </a:t>
            </a:r>
            <a:r>
              <a:rPr lang="pt-br" dirty="0">
                <a:latin typeface="Lucida Console" panose="020B0609040504020204" pitchFamily="49" charset="0"/>
                <a:cs typeface="Courier New" panose="02070309020205020404" pitchFamily="49" charset="0"/>
              </a:rPr>
              <a:t>Subscribe</a:t>
            </a:r>
            <a:r>
              <a:rPr lang="pt-br" dirty="0"/>
              <a:t> incluirá o ARN da assinatura,</a:t>
            </a:r>
            <a:r>
              <a:rPr lang="pt-br" dirty="0">
                <a:solidFill>
                  <a:srgbClr val="000000"/>
                </a:solidFill>
              </a:rPr>
              <a:t>se</a:t>
            </a:r>
            <a:r>
              <a:rPr lang="pt-br" dirty="0"/>
              <a:t> o serviço conseguiu criar uma assinatura imediatamente (sem exigir a </a:t>
            </a:r>
            <a:r>
              <a:rPr lang="pt-br" dirty="0">
                <a:solidFill>
                  <a:srgbClr val="000000"/>
                </a:solidFill>
              </a:rPr>
              <a:t>confirmação do proprietário do endpoint</a:t>
            </a:r>
            <a:r>
              <a:rPr lang="pt-br" dirty="0"/>
              <a:t>).</a:t>
            </a:r>
          </a:p>
          <a:p>
            <a:pPr rtl="0">
              <a:spcBef>
                <a:spcPts val="600"/>
              </a:spcBef>
            </a:pPr>
            <a:r>
              <a:rPr lang="pt-br" dirty="0">
                <a:latin typeface="Arial" panose="020B0604020202020204" pitchFamily="34" charset="0"/>
                <a:cs typeface="Arial" panose="020B0604020202020204" pitchFamily="34" charset="0"/>
              </a:rPr>
              <a:t>A solicitação</a:t>
            </a:r>
            <a:r>
              <a:rPr lang="en-us" i="1" dirty="0">
                <a:latin typeface="Arial" panose="020B0604020202020204" pitchFamily="34" charset="0"/>
                <a:cs typeface="Arial" panose="020B0604020202020204" pitchFamily="34" charset="0"/>
              </a:rPr>
              <a:t> </a:t>
            </a:r>
            <a:r>
              <a:rPr lang="en-us" i="0" dirty="0" err="1">
                <a:latin typeface="Arial" panose="020B0604020202020204" pitchFamily="34" charset="0"/>
                <a:cs typeface="Arial" panose="020B0604020202020204" pitchFamily="34" charset="0"/>
              </a:rPr>
              <a:t>ConfirmSubscription</a:t>
            </a:r>
            <a:r>
              <a:rPr lang="en-us" dirty="0">
                <a:latin typeface="Lucida Console" panose="020B0609040504020204" pitchFamily="49" charset="0"/>
                <a:cs typeface="Courier New" panose="02070309020205020404" pitchFamily="49" charset="0"/>
              </a:rPr>
              <a:t> </a:t>
            </a:r>
            <a:r>
              <a:rPr lang="pt-br" dirty="0"/>
              <a:t>verifica a intenção de um proprietário de endpoint de receber mensagens validando o token enviado ao endpoint por uma </a:t>
            </a:r>
            <a:r>
              <a:rPr lang="pt-br" dirty="0">
                <a:latin typeface="Courier New" panose="02070309020205020404" pitchFamily="49" charset="0"/>
                <a:cs typeface="Courier New" panose="02070309020205020404" pitchFamily="49" charset="0"/>
              </a:rPr>
              <a:t>ação</a:t>
            </a:r>
            <a:r>
              <a:rPr lang="pt-br" dirty="0"/>
              <a:t> </a:t>
            </a:r>
            <a:r>
              <a:rPr lang="pt-br" dirty="0">
                <a:solidFill>
                  <a:srgbClr val="000000"/>
                </a:solidFill>
              </a:rPr>
              <a:t>de assinatura anterior</a:t>
            </a:r>
            <a:r>
              <a:rPr lang="pt-br" dirty="0"/>
              <a:t>. Se o token for válido, a </a:t>
            </a:r>
            <a:r>
              <a:rPr lang="pt-br" dirty="0">
                <a:solidFill>
                  <a:srgbClr val="000000"/>
                </a:solidFill>
              </a:rPr>
              <a:t>ação</a:t>
            </a:r>
            <a:r>
              <a:rPr lang="pt-br" dirty="0"/>
              <a:t> criará uma nova assinatura e retornará seu ARN. Essa chamada requer uma assinatura da AWS somente quando o sinalizador </a:t>
            </a:r>
            <a:r>
              <a:rPr lang="pt-br" dirty="0">
                <a:latin typeface="Lucida Console" panose="020B0609040504020204" pitchFamily="49" charset="0"/>
                <a:cs typeface="Courier New" panose="02070309020205020404" pitchFamily="49" charset="0"/>
              </a:rPr>
              <a:t>AuthenticateOnUnsubscribe</a:t>
            </a:r>
            <a:r>
              <a:rPr lang="pt-br" dirty="0"/>
              <a:t> estiver definido como “true</a:t>
            </a:r>
            <a:r>
              <a:rPr lang="pt-br" dirty="0">
                <a:solidFill>
                  <a:srgbClr val="000000"/>
                </a:solidFill>
              </a:rPr>
              <a:t>”.</a:t>
            </a:r>
            <a:endParaRPr lang="en-US" dirty="0"/>
          </a:p>
          <a:p>
            <a:pPr rtl="0">
              <a:spcBef>
                <a:spcPts val="600"/>
              </a:spcBef>
              <a:defRPr/>
            </a:pPr>
            <a:r>
              <a:rPr lang="pt-br" dirty="0">
                <a:latin typeface="Arial" panose="020B0604020202020204" pitchFamily="34" charset="0"/>
                <a:cs typeface="Arial" panose="020B0604020202020204" pitchFamily="34" charset="0"/>
              </a:rPr>
              <a:t>A solicitação </a:t>
            </a:r>
            <a:r>
              <a:rPr lang="pt-br" dirty="0">
                <a:latin typeface="Lucida Console" panose="020B0609040504020204" pitchFamily="49" charset="0"/>
                <a:cs typeface="Courier New" panose="02070309020205020404" pitchFamily="49" charset="0"/>
              </a:rPr>
              <a:t>DeleteTopic</a:t>
            </a:r>
            <a:r>
              <a:rPr lang="pt-br" dirty="0"/>
              <a:t> exclui um tópico e todas as suas assinaturas. Excluir um tópico pode evitar que algumas mensagens enviadas para o tópico anteriormente sejam entregues aos assinantes. Essa </a:t>
            </a:r>
            <a:r>
              <a:rPr lang="pt-br" dirty="0">
                <a:solidFill>
                  <a:srgbClr val="000000"/>
                </a:solidFill>
              </a:rPr>
              <a:t>ação</a:t>
            </a:r>
            <a:r>
              <a:rPr lang="pt-br" dirty="0"/>
              <a:t> é idempotente, portanto, excluir um tópico que </a:t>
            </a:r>
            <a:r>
              <a:rPr lang="pt-br" dirty="0">
                <a:solidFill>
                  <a:srgbClr val="000000"/>
                </a:solidFill>
              </a:rPr>
              <a:t>não</a:t>
            </a:r>
            <a:r>
              <a:rPr lang="pt-br" dirty="0"/>
              <a:t> existe </a:t>
            </a:r>
            <a:r>
              <a:rPr lang="pt-br" dirty="0">
                <a:solidFill>
                  <a:srgbClr val="000000"/>
                </a:solidFill>
              </a:rPr>
              <a:t>não</a:t>
            </a:r>
            <a:r>
              <a:rPr lang="pt-br" dirty="0"/>
              <a:t> resulta em um erro.</a:t>
            </a:r>
            <a:endParaRPr lang="en-US" dirty="0">
              <a:latin typeface="Courier New" panose="02070309020205020404" pitchFamily="49" charset="0"/>
              <a:cs typeface="Courier New" panose="02070309020205020404" pitchFamily="49" charset="0"/>
            </a:endParaRPr>
          </a:p>
          <a:p>
            <a:pPr rtl="0">
              <a:spcBef>
                <a:spcPts val="600"/>
              </a:spcBef>
            </a:pPr>
            <a:r>
              <a:rPr lang="pt-br" dirty="0">
                <a:latin typeface="Lucida Console" panose="020B0609040504020204" pitchFamily="49" charset="0"/>
                <a:cs typeface="Courier New" panose="02070309020205020404" pitchFamily="49" charset="0"/>
              </a:rPr>
              <a:t>Publish</a:t>
            </a:r>
            <a:r>
              <a:rPr lang="pt-br" dirty="0"/>
              <a:t> envia uma mensagem a todos os endpoints inscritos de um tópico. Quando um </a:t>
            </a:r>
            <a:r>
              <a:rPr lang="pt-br" dirty="0">
                <a:latin typeface="Lucida Console" panose="020B0609040504020204" pitchFamily="49" charset="0"/>
                <a:cs typeface="Courier New" panose="02070309020205020404" pitchFamily="49" charset="0"/>
              </a:rPr>
              <a:t>messageId</a:t>
            </a:r>
            <a:r>
              <a:rPr lang="pt-br" dirty="0"/>
              <a:t>é retornado, a mensagem é salva e o Amazon SNS </a:t>
            </a:r>
            <a:r>
              <a:rPr lang="pt-br" dirty="0">
                <a:solidFill>
                  <a:srgbClr val="000000"/>
                </a:solidFill>
              </a:rPr>
              <a:t>tentará</a:t>
            </a:r>
            <a:r>
              <a:rPr lang="pt-br" dirty="0"/>
              <a:t> entregá-lo aos assinantes do tópico logo. O formato da mensagem de saída para cada ponto final inscrito depende do protocolo de notificação </a:t>
            </a:r>
            <a:r>
              <a:rPr lang="pt-br" dirty="0">
                <a:solidFill>
                  <a:srgbClr val="000000"/>
                </a:solidFill>
              </a:rPr>
              <a:t>selecionado</a:t>
            </a:r>
            <a:r>
              <a:rPr lang="pt-br" dirty="0"/>
              <a:t>.</a:t>
            </a:r>
          </a:p>
          <a:p>
            <a:pPr rtl="0">
              <a:spcBef>
                <a:spcPts val="600"/>
              </a:spcBef>
            </a:pPr>
            <a:r>
              <a:rPr lang="pt-br" dirty="0"/>
              <a:t>Para obter uma lista completa de </a:t>
            </a:r>
            <a:r>
              <a:rPr lang="pt-br" dirty="0">
                <a:solidFill>
                  <a:srgbClr val="000000"/>
                </a:solidFill>
              </a:rPr>
              <a:t>ações</a:t>
            </a:r>
            <a:r>
              <a:rPr lang="pt-br" dirty="0"/>
              <a:t>, consulte </a:t>
            </a:r>
            <a:r>
              <a:rPr lang="pt-br" dirty="0">
                <a:hlinkClick r:id="rId3"/>
              </a:rPr>
              <a:t>http://docs.aws.amazon.com/sns/latest/api/API_Operations.html</a:t>
            </a:r>
            <a:r>
              <a:rPr lang="pt-br" dirty="0"/>
              <a:t>.</a:t>
            </a:r>
          </a:p>
          <a:p>
            <a:pPr rtl="0">
              <a:spcBef>
                <a:spcPts val="600"/>
              </a:spcBef>
            </a:pPr>
            <a:endParaRPr lang="en-US" dirty="0"/>
          </a:p>
        </p:txBody>
      </p:sp>
    </p:spTree>
    <p:extLst>
      <p:ext uri="{BB962C8B-B14F-4D97-AF65-F5344CB8AC3E}">
        <p14:creationId xmlns:p14="http://schemas.microsoft.com/office/powerpoint/2010/main" val="18413218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04336"/>
          </a:xfrm>
        </p:spPr>
        <p:txBody>
          <a:bodyPr rtlCol="0"/>
          <a:lstStyle/>
          <a:p>
            <a:pPr rtl="0"/>
            <a:r>
              <a:rPr lang="pt-br" dirty="0"/>
              <a:t>O Amazon SNS e o AWS Lambda são integrados para que você possa invocar as funções do Lambda com notificações do Amazon SNS. Quando uma mensagem é publicada em um tópico do SNS que tem uma função do Lambda inscrita nele, a função do Lambda é invocada com a carga da mensagem publicada. </a:t>
            </a:r>
            <a:r>
              <a:rPr lang="pt-br" dirty="0">
                <a:solidFill>
                  <a:srgbClr val="000000"/>
                </a:solidFill>
              </a:rPr>
              <a:t>A </a:t>
            </a:r>
            <a:r>
              <a:rPr lang="pt-br" dirty="0"/>
              <a:t>função do Lambda recebe a carga da mensagem como um parâmetro de entrada e pode manipular as informações na mensagem, publicar a mensagem em outros tópicos do SNS ou enviar a mensagem a outros </a:t>
            </a:r>
            <a:r>
              <a:rPr lang="pt-br" dirty="0">
                <a:solidFill>
                  <a:srgbClr val="000000"/>
                </a:solidFill>
              </a:rPr>
              <a:t>serviços da AWS</a:t>
            </a:r>
            <a:r>
              <a:rPr lang="pt-br" dirty="0"/>
              <a:t>. </a:t>
            </a:r>
          </a:p>
          <a:p>
            <a:pPr rtl="0"/>
            <a:endParaRPr lang="en-US" dirty="0"/>
          </a:p>
          <a:p>
            <a:pPr rtl="0"/>
            <a:r>
              <a:rPr lang="pt-br" dirty="0"/>
              <a:t>Por padrão, um assinante de um tópico do Amazon SNS recebe todas as mensagens publicadas no tópico. Para receber apenas um subconjunto de mensagens, um assinante atribui uma </a:t>
            </a:r>
            <a:r>
              <a:rPr lang="pt-br" i="1" dirty="0"/>
              <a:t>política de filtro</a:t>
            </a:r>
            <a:r>
              <a:rPr lang="pt-br" dirty="0"/>
              <a:t> à assinatura do tópico. Esse recurso simplifica a arquitetura do sistema de mensagens pub/sub, descarregando a lógica de filtragem dos assinantes, </a:t>
            </a:r>
            <a:r>
              <a:rPr lang="pt-br" dirty="0">
                <a:solidFill>
                  <a:srgbClr val="000000"/>
                </a:solidFill>
              </a:rPr>
              <a:t>bem como</a:t>
            </a:r>
            <a:r>
              <a:rPr lang="pt-br" dirty="0"/>
              <a:t> a lógica de roteamento dos publicadores, para o </a:t>
            </a:r>
            <a:r>
              <a:rPr lang="pt-br" dirty="0">
                <a:solidFill>
                  <a:srgbClr val="000000"/>
                </a:solidFill>
              </a:rPr>
              <a:t>SNS</a:t>
            </a:r>
            <a:r>
              <a:rPr lang="pt-br" dirty="0"/>
              <a:t>.</a:t>
            </a:r>
          </a:p>
          <a:p>
            <a:pPr rtl="0"/>
            <a:endParaRPr lang="en-US" dirty="0"/>
          </a:p>
          <a:p>
            <a:pPr rtl="0"/>
            <a:r>
              <a:rPr lang="pt-br" dirty="0"/>
              <a:t>A filtragem de mensagens do Amazon SNS agora oferece suporte à correspondência numérica e de string. Especificamente, os operadores de correspondência de strings</a:t>
            </a:r>
            <a:r>
              <a:rPr lang="pt-br" dirty="0">
                <a:solidFill>
                  <a:srgbClr val="000000"/>
                </a:solidFill>
              </a:rPr>
              <a:t> permitem</a:t>
            </a:r>
            <a:r>
              <a:rPr lang="pt-br" dirty="0"/>
              <a:t> comparações exatas, de prefixos e do tipo “tudo exceto” (anything-but). Os operadores de correspondência numéricos </a:t>
            </a:r>
            <a:r>
              <a:rPr lang="pt-br" dirty="0">
                <a:solidFill>
                  <a:srgbClr val="000000"/>
                </a:solidFill>
              </a:rPr>
              <a:t>permitem</a:t>
            </a:r>
            <a:r>
              <a:rPr lang="pt-br" dirty="0"/>
              <a:t> comparações exatas e por intervalos. Você pode </a:t>
            </a:r>
            <a:r>
              <a:rPr lang="pt-br" dirty="0">
                <a:solidFill>
                  <a:srgbClr val="000000"/>
                </a:solidFill>
              </a:rPr>
              <a:t>aproveitar</a:t>
            </a:r>
            <a:r>
              <a:rPr lang="pt-br" dirty="0"/>
              <a:t> esse novo conjunto de operadores para simplificar ainda mais as arquiteturas de mensagens pub/sub, descarregando para a </a:t>
            </a:r>
            <a:r>
              <a:rPr lang="pt-br" dirty="0">
                <a:solidFill>
                  <a:srgbClr val="000000"/>
                </a:solidFill>
              </a:rPr>
              <a:t> lógica de filtragem de mensagens do SNS </a:t>
            </a:r>
            <a:r>
              <a:rPr lang="pt-br" dirty="0"/>
              <a:t>dos assinantes, </a:t>
            </a:r>
            <a:r>
              <a:rPr lang="pt-br" dirty="0">
                <a:solidFill>
                  <a:srgbClr val="000000"/>
                </a:solidFill>
              </a:rPr>
              <a:t>bem como</a:t>
            </a:r>
            <a:r>
              <a:rPr lang="pt-br" dirty="0"/>
              <a:t> </a:t>
            </a:r>
            <a:r>
              <a:rPr lang="pt-br" dirty="0">
                <a:solidFill>
                  <a:srgbClr val="000000"/>
                </a:solidFill>
              </a:rPr>
              <a:t>lógica de roteamento</a:t>
            </a:r>
            <a:r>
              <a:rPr lang="pt-br" dirty="0"/>
              <a:t> dos publicadores.</a:t>
            </a:r>
          </a:p>
          <a:p>
            <a:pPr rtl="0"/>
            <a:r>
              <a:rPr lang="pt-br" sz="1200" kern="1200" dirty="0">
                <a:solidFill>
                  <a:schemeClr val="tx1"/>
                </a:solidFill>
                <a:effectLst/>
                <a:latin typeface="+mn-lt"/>
                <a:ea typeface="+mn-ea"/>
                <a:cs typeface="+mn-cs"/>
              </a:rPr>
              <a:t>1. Create </a:t>
            </a:r>
            <a:r>
              <a:rPr lang="pt-br" sz="1200" kern="1200" dirty="0">
                <a:solidFill>
                  <a:srgbClr val="000000"/>
                </a:solidFill>
                <a:effectLst/>
                <a:ea typeface="+mn-ea"/>
                <a:cs typeface="+mn-cs"/>
              </a:rPr>
              <a:t>topic</a:t>
            </a:r>
            <a:r>
              <a:rPr lang="pt-br" sz="1200" kern="1200" dirty="0">
                <a:solidFill>
                  <a:schemeClr val="tx1"/>
                </a:solidFill>
                <a:effectLst/>
                <a:latin typeface="+mn-lt"/>
                <a:ea typeface="+mn-ea"/>
                <a:cs typeface="+mn-cs"/>
              </a:rPr>
              <a:t> (Criar tópico)</a:t>
            </a:r>
            <a:endParaRPr lang="en-US" sz="1200" kern="1200" dirty="0">
              <a:solidFill>
                <a:srgbClr val="000000"/>
              </a:solidFill>
              <a:effectLst/>
              <a:latin typeface="Calibri" panose="020F0502020204030204" pitchFamily="34" charset="0"/>
              <a:ea typeface="+mn-ea"/>
              <a:cs typeface="+mn-cs"/>
            </a:endParaRPr>
          </a:p>
          <a:p>
            <a:pPr rtl="0"/>
            <a:r>
              <a:rPr lang="pt-br" sz="1200" kern="1200" dirty="0">
                <a:solidFill>
                  <a:schemeClr val="tx1"/>
                </a:solidFill>
                <a:effectLst/>
                <a:latin typeface="+mn-lt"/>
                <a:ea typeface="+mn-ea"/>
                <a:cs typeface="+mn-cs"/>
              </a:rPr>
              <a:t>2. Atribui uma política de filtro à </a:t>
            </a:r>
            <a:r>
              <a:rPr lang="pt-br" sz="1200" kern="1200" dirty="0">
                <a:solidFill>
                  <a:srgbClr val="000000"/>
                </a:solidFill>
                <a:effectLst/>
                <a:ea typeface="+mn-ea"/>
                <a:cs typeface="+mn-cs"/>
              </a:rPr>
              <a:t>assinatura</a:t>
            </a:r>
            <a:r>
              <a:rPr lang="pt-br" sz="1200" kern="1200" dirty="0">
                <a:solidFill>
                  <a:schemeClr val="tx1"/>
                </a:solidFill>
                <a:effectLst/>
                <a:latin typeface="+mn-lt"/>
                <a:ea typeface="+mn-ea"/>
                <a:cs typeface="+mn-cs"/>
              </a:rPr>
              <a:t> do tópico</a:t>
            </a:r>
            <a:endParaRPr lang="en-US" sz="1200" kern="1200" dirty="0">
              <a:solidFill>
                <a:srgbClr val="000000"/>
              </a:solidFill>
              <a:effectLst/>
              <a:latin typeface="Calibri" panose="020F0502020204030204" pitchFamily="34" charset="0"/>
              <a:ea typeface="+mn-ea"/>
              <a:cs typeface="+mn-cs"/>
            </a:endParaRPr>
          </a:p>
          <a:p>
            <a:pPr rtl="0"/>
            <a:endParaRPr lang="en-US" dirty="0"/>
          </a:p>
        </p:txBody>
      </p:sp>
    </p:spTree>
    <p:extLst>
      <p:ext uri="{BB962C8B-B14F-4D97-AF65-F5344CB8AC3E}">
        <p14:creationId xmlns:p14="http://schemas.microsoft.com/office/powerpoint/2010/main" val="18707709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20165841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O atributo de mensagem </a:t>
            </a:r>
            <a:r>
              <a:rPr lang="pt-br" dirty="0">
                <a:latin typeface="Lucida Console" panose="020B0609040504020204" pitchFamily="49" charset="0"/>
              </a:rPr>
              <a:t>"event_type"</a:t>
            </a:r>
            <a:r>
              <a:rPr lang="pt-br" dirty="0"/>
              <a:t> com o valor "</a:t>
            </a:r>
            <a:r>
              <a:rPr lang="pt-br" dirty="0">
                <a:latin typeface="Lucida Console" panose="020B0609040504020204" pitchFamily="49" charset="0"/>
              </a:rPr>
              <a:t>product_page_visited</a:t>
            </a:r>
            <a:r>
              <a:rPr lang="pt-br" dirty="0"/>
              <a:t>" corresponde apenas à política de filtro associada à assinatura do mecanismo de pesquisa. Portanto, somente a função do Lambda inscrita no tópico SNS é notificada sobre esse evento de navegação.</a:t>
            </a:r>
          </a:p>
        </p:txBody>
      </p:sp>
    </p:spTree>
    <p:extLst>
      <p:ext uri="{BB962C8B-B14F-4D97-AF65-F5344CB8AC3E}">
        <p14:creationId xmlns:p14="http://schemas.microsoft.com/office/powerpoint/2010/main" val="3221608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spcBef>
                <a:spcPts val="600"/>
              </a:spcBef>
            </a:pPr>
            <a:r>
              <a:rPr lang="pt-br" dirty="0"/>
              <a:t>Para obter mais informações,</a:t>
            </a:r>
            <a:r>
              <a:rPr lang="pt-br" sz="1200" b="0" i="0" kern="1200" dirty="0">
                <a:solidFill>
                  <a:schemeClr val="tx1"/>
                </a:solidFill>
                <a:effectLst/>
                <a:latin typeface="Arial"/>
                <a:ea typeface="+mn-ea"/>
                <a:cs typeface="+mn-cs"/>
              </a:rPr>
              <a:t> consulte </a:t>
            </a:r>
            <a:r>
              <a:rPr lang="pt-br" dirty="0">
                <a:hlinkClick r:id="rId3"/>
              </a:rPr>
              <a:t>https://aws.amazon.com/sns/faqs/</a:t>
            </a:r>
            <a:r>
              <a:rPr lang="pt-br" dirty="0"/>
              <a:t>.</a:t>
            </a:r>
            <a:endParaRPr lang="en-US" sz="1200" b="0" i="0" kern="1200" dirty="0">
              <a:solidFill>
                <a:schemeClr val="tx1"/>
              </a:solidFill>
              <a:effectLst/>
              <a:latin typeface="Arial"/>
              <a:ea typeface="+mn-ea"/>
              <a:cs typeface="+mn-cs"/>
            </a:endParaRPr>
          </a:p>
        </p:txBody>
      </p:sp>
    </p:spTree>
    <p:extLst>
      <p:ext uri="{BB962C8B-B14F-4D97-AF65-F5344CB8AC3E}">
        <p14:creationId xmlns:p14="http://schemas.microsoft.com/office/powerpoint/2010/main" val="14330402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927904"/>
          </a:xfrm>
        </p:spPr>
        <p:txBody>
          <a:bodyPr rtlCol="0"/>
          <a:lstStyle/>
          <a:p>
            <a:pPr rtl="0">
              <a:spcBef>
                <a:spcPts val="600"/>
              </a:spcBef>
            </a:pPr>
            <a:r>
              <a:rPr lang="pt-br" dirty="0"/>
              <a:t>O Amazon SNS oferece suporte a outros protocolos além de e-mail. Você pode usar filas HTTP, HTTPS e Amazon SQS. </a:t>
            </a:r>
            <a:r>
              <a:rPr lang="pt-br" dirty="0">
                <a:solidFill>
                  <a:srgbClr val="000000"/>
                </a:solidFill>
              </a:rPr>
              <a:t>Você tem controle detalhado </a:t>
            </a:r>
            <a:r>
              <a:rPr lang="pt-br" dirty="0"/>
              <a:t>sobre quais endpoints são </a:t>
            </a:r>
            <a:r>
              <a:rPr lang="pt-br" dirty="0">
                <a:solidFill>
                  <a:srgbClr val="000000"/>
                </a:solidFill>
              </a:rPr>
              <a:t>permitidos </a:t>
            </a:r>
            <a:r>
              <a:rPr lang="pt-br" dirty="0"/>
              <a:t>por um tópico, quem pode publicar em um tópico e mediante quais condições.</a:t>
            </a:r>
          </a:p>
          <a:p>
            <a:pPr rtl="0">
              <a:spcBef>
                <a:spcPts val="600"/>
              </a:spcBef>
            </a:pPr>
            <a:r>
              <a:rPr lang="pt-br" dirty="0">
                <a:solidFill>
                  <a:srgbClr val="000000"/>
                </a:solidFill>
              </a:rPr>
              <a:t>O Amazon</a:t>
            </a:r>
            <a:r>
              <a:rPr lang="pt-br" dirty="0"/>
              <a:t> SNS se integra </a:t>
            </a:r>
            <a:r>
              <a:rPr lang="pt-br" dirty="0">
                <a:solidFill>
                  <a:srgbClr val="000000"/>
                </a:solidFill>
              </a:rPr>
              <a:t>ao AWS Identity and Access Management</a:t>
            </a:r>
            <a:r>
              <a:rPr lang="pt-br" dirty="0"/>
              <a:t> (IAM) para que você possa especificar quais </a:t>
            </a:r>
            <a:r>
              <a:rPr lang="pt-br" dirty="0">
                <a:solidFill>
                  <a:srgbClr val="000000"/>
                </a:solidFill>
              </a:rPr>
              <a:t>ações do Amazon SNS </a:t>
            </a:r>
            <a:r>
              <a:rPr lang="pt-br" dirty="0"/>
              <a:t> um </a:t>
            </a:r>
            <a:r>
              <a:rPr lang="pt-br" dirty="0">
                <a:solidFill>
                  <a:srgbClr val="000000"/>
                </a:solidFill>
              </a:rPr>
              <a:t>usuário</a:t>
            </a:r>
            <a:r>
              <a:rPr lang="pt-br" dirty="0"/>
              <a:t> em sua conta da AWS pode executar com </a:t>
            </a:r>
            <a:r>
              <a:rPr lang="pt-br" dirty="0">
                <a:solidFill>
                  <a:srgbClr val="000000"/>
                </a:solidFill>
              </a:rPr>
              <a:t>recursos do Amazon SNS</a:t>
            </a:r>
            <a:r>
              <a:rPr lang="pt-br" dirty="0"/>
              <a:t>. Você pode especificar um determinado tópico na política. </a:t>
            </a:r>
            <a:r>
              <a:rPr lang="pt-br" dirty="0">
                <a:solidFill>
                  <a:srgbClr val="000000"/>
                </a:solidFill>
              </a:rPr>
              <a:t>Por </a:t>
            </a:r>
            <a:r>
              <a:rPr lang="pt-br" dirty="0"/>
              <a:t>exemplo, você pode usar variáveis ao criar uma política de IAM que oferece a determinados</a:t>
            </a:r>
            <a:r>
              <a:rPr lang="pt-br" dirty="0">
                <a:solidFill>
                  <a:srgbClr val="000000"/>
                </a:solidFill>
              </a:rPr>
              <a:t> usuários</a:t>
            </a:r>
            <a:r>
              <a:rPr lang="pt-br" dirty="0"/>
              <a:t> em sua organização a permissão para usar a </a:t>
            </a:r>
            <a:r>
              <a:rPr lang="pt-br" dirty="0">
                <a:solidFill>
                  <a:srgbClr val="000000"/>
                </a:solidFill>
              </a:rPr>
              <a:t>ação </a:t>
            </a:r>
            <a:r>
              <a:rPr lang="pt-br" dirty="0"/>
              <a:t>Publish com tópicos específicos em sua </a:t>
            </a:r>
            <a:r>
              <a:rPr lang="pt-br" dirty="0">
                <a:solidFill>
                  <a:srgbClr val="000000"/>
                </a:solidFill>
              </a:rPr>
              <a:t>conta da AWS</a:t>
            </a:r>
            <a:r>
              <a:rPr lang="pt-br" dirty="0"/>
              <a:t>.</a:t>
            </a:r>
          </a:p>
          <a:p>
            <a:pPr rtl="0">
              <a:spcBef>
                <a:spcPts val="600"/>
              </a:spcBef>
            </a:pPr>
            <a:r>
              <a:rPr lang="pt-br" dirty="0"/>
              <a:t>Use uma política do IAM para restringir o acesso dos </a:t>
            </a:r>
            <a:r>
              <a:rPr lang="pt-br" dirty="0">
                <a:solidFill>
                  <a:srgbClr val="000000"/>
                </a:solidFill>
              </a:rPr>
              <a:t>usuários</a:t>
            </a:r>
            <a:r>
              <a:rPr lang="pt-br" dirty="0"/>
              <a:t> às ações</a:t>
            </a:r>
            <a:r>
              <a:rPr lang="pt-br" dirty="0">
                <a:solidFill>
                  <a:srgbClr val="000000"/>
                </a:solidFill>
              </a:rPr>
              <a:t> e aos tópicos</a:t>
            </a:r>
            <a:r>
              <a:rPr lang="pt-br" dirty="0"/>
              <a:t> do Amazon SNS. Uma política do IAM pode restringir o acesso apenas a </a:t>
            </a:r>
            <a:r>
              <a:rPr lang="pt-br" dirty="0">
                <a:solidFill>
                  <a:srgbClr val="000000"/>
                </a:solidFill>
              </a:rPr>
              <a:t>usuários</a:t>
            </a:r>
            <a:r>
              <a:rPr lang="pt-br" dirty="0"/>
              <a:t> em sua conta da AWS, não a outras contas da AWS.</a:t>
            </a:r>
          </a:p>
          <a:p>
            <a:pPr rtl="0">
              <a:spcBef>
                <a:spcPts val="600"/>
              </a:spcBef>
            </a:pPr>
            <a:r>
              <a:rPr lang="pt-br" dirty="0">
                <a:solidFill>
                  <a:srgbClr val="000000"/>
                </a:solidFill>
              </a:rPr>
              <a:t>Use</a:t>
            </a:r>
            <a:r>
              <a:rPr lang="pt-br" dirty="0"/>
              <a:t> uma política do Amazon SNS</a:t>
            </a:r>
            <a:r>
              <a:rPr lang="en-us" i="1" dirty="0"/>
              <a:t> </a:t>
            </a:r>
            <a:r>
              <a:rPr lang="en-us" dirty="0"/>
              <a:t>com um </a:t>
            </a:r>
            <a:r>
              <a:rPr lang="en-us" dirty="0" err="1"/>
              <a:t>determinado</a:t>
            </a:r>
            <a:r>
              <a:rPr lang="en-us" dirty="0"/>
              <a:t> </a:t>
            </a:r>
            <a:r>
              <a:rPr lang="en-us" dirty="0" err="1"/>
              <a:t>tópico</a:t>
            </a:r>
            <a:r>
              <a:rPr lang="en-us" dirty="0"/>
              <a:t> para </a:t>
            </a:r>
            <a:r>
              <a:rPr lang="en-us" dirty="0" err="1"/>
              <a:t>restringir</a:t>
            </a:r>
            <a:r>
              <a:rPr lang="en-us" dirty="0"/>
              <a:t> </a:t>
            </a:r>
            <a:r>
              <a:rPr lang="en-us" dirty="0" err="1"/>
              <a:t>quem</a:t>
            </a:r>
            <a:r>
              <a:rPr lang="en-us" dirty="0"/>
              <a:t> </a:t>
            </a:r>
            <a:r>
              <a:rPr lang="en-us" dirty="0" err="1"/>
              <a:t>pode</a:t>
            </a:r>
            <a:r>
              <a:rPr lang="en-us" dirty="0"/>
              <a:t> </a:t>
            </a:r>
            <a:r>
              <a:rPr lang="en-us" dirty="0" err="1"/>
              <a:t>trabalhar</a:t>
            </a:r>
            <a:r>
              <a:rPr lang="en-us" dirty="0"/>
              <a:t> com </a:t>
            </a:r>
            <a:r>
              <a:rPr lang="en-us" dirty="0" err="1"/>
              <a:t>esse</a:t>
            </a:r>
            <a:r>
              <a:rPr lang="en-us" dirty="0"/>
              <a:t> </a:t>
            </a:r>
            <a:r>
              <a:rPr lang="en-us" dirty="0" err="1"/>
              <a:t>tópico</a:t>
            </a:r>
            <a:r>
              <a:rPr lang="en-us" dirty="0"/>
              <a:t> (por </a:t>
            </a:r>
            <a:r>
              <a:rPr lang="en-us" dirty="0" err="1"/>
              <a:t>exemplo</a:t>
            </a:r>
            <a:r>
              <a:rPr lang="en-us" dirty="0"/>
              <a:t>, </a:t>
            </a:r>
            <a:r>
              <a:rPr lang="en-us" dirty="0" err="1"/>
              <a:t>quem</a:t>
            </a:r>
            <a:r>
              <a:rPr lang="en-us" dirty="0"/>
              <a:t> </a:t>
            </a:r>
            <a:r>
              <a:rPr lang="en-us" dirty="0" err="1"/>
              <a:t>pode</a:t>
            </a:r>
            <a:r>
              <a:rPr lang="en-us" dirty="0"/>
              <a:t> </a:t>
            </a:r>
            <a:r>
              <a:rPr lang="en-us" dirty="0" err="1"/>
              <a:t>publicar</a:t>
            </a:r>
            <a:r>
              <a:rPr lang="en-us" dirty="0"/>
              <a:t> </a:t>
            </a:r>
            <a:r>
              <a:rPr lang="en-us" dirty="0" err="1"/>
              <a:t>mensagens</a:t>
            </a:r>
            <a:r>
              <a:rPr lang="en-us" dirty="0"/>
              <a:t> </a:t>
            </a:r>
            <a:r>
              <a:rPr lang="en-us" dirty="0" err="1"/>
              <a:t>nele</a:t>
            </a:r>
            <a:r>
              <a:rPr lang="en-us" dirty="0"/>
              <a:t>, </a:t>
            </a:r>
            <a:r>
              <a:rPr lang="en-us" dirty="0" err="1"/>
              <a:t>quem</a:t>
            </a:r>
            <a:r>
              <a:rPr lang="en-us" dirty="0"/>
              <a:t> </a:t>
            </a:r>
            <a:r>
              <a:rPr lang="en-us" dirty="0" err="1"/>
              <a:t>pode</a:t>
            </a:r>
            <a:r>
              <a:rPr lang="en-us" dirty="0"/>
              <a:t> se </a:t>
            </a:r>
            <a:r>
              <a:rPr lang="en-us" dirty="0" err="1"/>
              <a:t>inscrever</a:t>
            </a:r>
            <a:r>
              <a:rPr lang="en-us" dirty="0"/>
              <a:t> </a:t>
            </a:r>
            <a:r>
              <a:rPr lang="pt-br" dirty="0">
                <a:solidFill>
                  <a:srgbClr val="000000"/>
                </a:solidFill>
              </a:rPr>
              <a:t>nele</a:t>
            </a:r>
            <a:r>
              <a:rPr lang="pt-br" dirty="0"/>
              <a:t>). As políticas do Amazon SNS podem oferecer acesso a outras contas da AWS, ou a </a:t>
            </a:r>
            <a:r>
              <a:rPr lang="pt-br" dirty="0">
                <a:solidFill>
                  <a:srgbClr val="000000"/>
                </a:solidFill>
              </a:rPr>
              <a:t>usuários</a:t>
            </a:r>
            <a:r>
              <a:rPr lang="pt-br" dirty="0"/>
              <a:t> dentro de sua própria conta da AWS.</a:t>
            </a:r>
          </a:p>
          <a:p>
            <a:pPr rtl="0"/>
            <a:endParaRPr lang="en-US" dirty="0"/>
          </a:p>
        </p:txBody>
      </p:sp>
    </p:spTree>
    <p:extLst>
      <p:ext uri="{BB962C8B-B14F-4D97-AF65-F5344CB8AC3E}">
        <p14:creationId xmlns:p14="http://schemas.microsoft.com/office/powerpoint/2010/main" val="1950658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ea typeface="+mn-ea"/>
                <a:cs typeface="+mn-cs"/>
              </a:rPr>
              <a:t>O Amazon SQS e o Amazon SNS são serviços de sistema de mensagens dentro da AWS, mas oferecem benefícios diferentes para os desenvolvedores. O Amazon SNS </a:t>
            </a:r>
            <a:r>
              <a:rPr lang="pt-br" sz="1200" kern="1200" dirty="0">
                <a:solidFill>
                  <a:srgbClr val="000000"/>
                </a:solidFill>
                <a:effectLst/>
                <a:ea typeface="+mn-ea"/>
                <a:cs typeface="+mn-cs"/>
              </a:rPr>
              <a:t>permite</a:t>
            </a:r>
            <a:r>
              <a:rPr lang="pt-br" sz="1200" kern="1200" dirty="0">
                <a:solidFill>
                  <a:schemeClr val="tx1"/>
                </a:solidFill>
                <a:effectLst/>
                <a:ea typeface="+mn-ea"/>
                <a:cs typeface="+mn-cs"/>
              </a:rPr>
              <a:t> </a:t>
            </a:r>
            <a:r>
              <a:rPr lang="pt-br" sz="1200" kern="1200" dirty="0">
                <a:solidFill>
                  <a:srgbClr val="000000"/>
                </a:solidFill>
                <a:effectLst/>
                <a:ea typeface="+mn-ea"/>
                <a:cs typeface="+mn-cs"/>
              </a:rPr>
              <a:t>que aplicações</a:t>
            </a:r>
            <a:r>
              <a:rPr lang="pt-br" sz="1200" kern="1200" dirty="0">
                <a:solidFill>
                  <a:schemeClr val="tx1"/>
                </a:solidFill>
                <a:effectLst/>
                <a:ea typeface="+mn-ea"/>
                <a:cs typeface="+mn-cs"/>
              </a:rPr>
              <a:t> enviem mensagens críticas em termos de tempo para vários assinantes através de um mecanismo de “push”, </a:t>
            </a:r>
            <a:r>
              <a:rPr lang="pt-br" sz="1200" kern="1200" dirty="0">
                <a:solidFill>
                  <a:srgbClr val="000000"/>
                </a:solidFill>
                <a:effectLst/>
                <a:ea typeface="+mn-ea"/>
                <a:cs typeface="+mn-cs"/>
              </a:rPr>
              <a:t>eliminando</a:t>
            </a:r>
            <a:r>
              <a:rPr lang="pt-br" sz="1200" kern="1200" dirty="0">
                <a:solidFill>
                  <a:schemeClr val="tx1"/>
                </a:solidFill>
                <a:effectLst/>
                <a:ea typeface="+mn-ea"/>
                <a:cs typeface="+mn-cs"/>
              </a:rPr>
              <a:t> a necessidade de verificar periodicamente ou “sondar” por atualizações.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ea typeface="+mn-ea"/>
                <a:cs typeface="+mn-cs"/>
              </a:rPr>
              <a:t>O Amazon SQS é um serviço de fila de mensagens usado por </a:t>
            </a:r>
            <a:r>
              <a:rPr lang="pt-br" sz="1200" kern="1200" dirty="0">
                <a:solidFill>
                  <a:srgbClr val="000000"/>
                </a:solidFill>
                <a:effectLst/>
                <a:ea typeface="+mn-ea"/>
                <a:cs typeface="+mn-cs"/>
              </a:rPr>
              <a:t>aplicações</a:t>
            </a:r>
            <a:r>
              <a:rPr lang="pt-br" sz="1200" kern="1200" dirty="0">
                <a:solidFill>
                  <a:schemeClr val="tx1"/>
                </a:solidFill>
                <a:effectLst/>
                <a:ea typeface="+mn-ea"/>
                <a:cs typeface="+mn-cs"/>
              </a:rPr>
              <a:t> distribuídas para trocar mensagens através de um modelo de sondagem e pode ser usado para desacoplar componentes de envio e recebimento. O Amazon SQS fornece flexibilidade para que componentes distribuídos de </a:t>
            </a:r>
            <a:r>
              <a:rPr lang="pt-br" sz="1200" kern="1200" dirty="0">
                <a:solidFill>
                  <a:srgbClr val="000000"/>
                </a:solidFill>
                <a:effectLst/>
                <a:ea typeface="+mn-ea"/>
                <a:cs typeface="+mn-cs"/>
              </a:rPr>
              <a:t>aplicações</a:t>
            </a:r>
            <a:r>
              <a:rPr lang="pt-br" sz="1200" kern="1200" dirty="0">
                <a:solidFill>
                  <a:schemeClr val="tx1"/>
                </a:solidFill>
                <a:effectLst/>
                <a:ea typeface="+mn-ea"/>
                <a:cs typeface="+mn-cs"/>
              </a:rPr>
              <a:t> enviem e recebam mensagens sem a necessidade de que cada componente esteja simultaneamente disponível.</a:t>
            </a:r>
          </a:p>
          <a:p>
            <a:pPr rtl="0"/>
            <a:endParaRPr lang="en-US" dirty="0"/>
          </a:p>
        </p:txBody>
      </p:sp>
    </p:spTree>
    <p:extLst>
      <p:ext uri="{BB962C8B-B14F-4D97-AF65-F5344CB8AC3E}">
        <p14:creationId xmlns:p14="http://schemas.microsoft.com/office/powerpoint/2010/main" val="31668589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022045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spcBef>
                <a:spcPts val="600"/>
              </a:spcBef>
            </a:pPr>
            <a:r>
              <a:rPr lang="pt-br" dirty="0"/>
              <a:t>Considere um cenário em que uma </a:t>
            </a:r>
            <a:r>
              <a:rPr lang="pt-br" dirty="0">
                <a:solidFill>
                  <a:srgbClr val="000000"/>
                </a:solidFill>
              </a:rPr>
              <a:t>aplicação</a:t>
            </a:r>
            <a:r>
              <a:rPr lang="pt-br" dirty="0"/>
              <a:t> produz mensagens que devem ser processadas por um consumidor downstream. O produtor </a:t>
            </a:r>
            <a:r>
              <a:rPr lang="pt-br" dirty="0">
                <a:solidFill>
                  <a:srgbClr val="000000"/>
                </a:solidFill>
              </a:rPr>
              <a:t>precisa</a:t>
            </a:r>
            <a:r>
              <a:rPr lang="pt-br" dirty="0"/>
              <a:t> saber como se conectar ao consumidor. Se o consumidor falhar por algum motivo, as mensagens podem ser perdidas. </a:t>
            </a:r>
            <a:r>
              <a:rPr lang="pt-br" dirty="0">
                <a:solidFill>
                  <a:srgbClr val="000000"/>
                </a:solidFill>
              </a:rPr>
              <a:t>Se </a:t>
            </a:r>
            <a:r>
              <a:rPr lang="pt-br" dirty="0"/>
              <a:t>novas instâncias de consumidor forem executadas para se recuperar de uma falha ou para acompanhar um aumento da carga de trabalho, o produtor</a:t>
            </a:r>
            <a:r>
              <a:rPr lang="pt-br" dirty="0">
                <a:solidFill>
                  <a:srgbClr val="000000"/>
                </a:solidFill>
              </a:rPr>
              <a:t>precisa</a:t>
            </a:r>
            <a:r>
              <a:rPr lang="pt-br" dirty="0"/>
              <a:t> estar explicitamente ciente das novas </a:t>
            </a:r>
            <a:r>
              <a:rPr lang="pt-br" dirty="0">
                <a:solidFill>
                  <a:srgbClr val="000000"/>
                </a:solidFill>
              </a:rPr>
              <a:t>instâncias de consumidor</a:t>
            </a:r>
            <a:r>
              <a:rPr lang="pt-br" dirty="0"/>
              <a:t>. Neste cenário, o produtor está estreitamente acoplado com os consumidores e o acoplamento frágil. </a:t>
            </a:r>
          </a:p>
          <a:p>
            <a:pPr rtl="0">
              <a:spcBef>
                <a:spcPts val="600"/>
              </a:spcBef>
            </a:pPr>
            <a:endParaRPr lang="en-US" dirty="0"/>
          </a:p>
          <a:p>
            <a:pPr rtl="0"/>
            <a:r>
              <a:rPr lang="pt-br" dirty="0"/>
              <a:t>Olhando para o exemplo a seguir, temos um produtor e um consumidor. O produtor gera uma mensagem, notifica o consumidor e aguarda que a mensagem seja processada pelo consumidor. O consumidor processa a mensagem e, ao terminar, notifica o produtor e aguarda a próxima mensagem. </a:t>
            </a:r>
          </a:p>
          <a:p>
            <a:pPr rtl="0"/>
            <a:endParaRPr lang="en-US" baseline="0" dirty="0"/>
          </a:p>
          <a:p>
            <a:pPr rtl="0"/>
            <a:r>
              <a:rPr lang="pt-br" dirty="0"/>
              <a:t>Como se pode ver, trata-se de um </a:t>
            </a:r>
            <a:r>
              <a:rPr lang="pt-br" dirty="0">
                <a:solidFill>
                  <a:srgbClr val="000000"/>
                </a:solidFill>
              </a:rPr>
              <a:t>processo dependente</a:t>
            </a:r>
            <a:r>
              <a:rPr lang="pt-br" dirty="0"/>
              <a:t> em que há uma forte interdependência entre o consumidor e o produtor, que é um sistema estreitamente associado. </a:t>
            </a:r>
          </a:p>
        </p:txBody>
      </p:sp>
    </p:spTree>
    <p:extLst>
      <p:ext uri="{BB962C8B-B14F-4D97-AF65-F5344CB8AC3E}">
        <p14:creationId xmlns:p14="http://schemas.microsoft.com/office/powerpoint/2010/main" val="39158062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204913"/>
            <a:ext cx="5486400" cy="3086100"/>
          </a:xfrm>
        </p:spPr>
      </p:sp>
      <p:sp>
        <p:nvSpPr>
          <p:cNvPr id="3" name="Notes Placeholder 2"/>
          <p:cNvSpPr>
            <a:spLocks noGrp="1"/>
          </p:cNvSpPr>
          <p:nvPr>
            <p:ph type="body" idx="1"/>
          </p:nvPr>
        </p:nvSpPr>
        <p:spPr>
          <a:xfrm>
            <a:off x="685800" y="4400549"/>
            <a:ext cx="5486400" cy="4002045"/>
          </a:xfrm>
        </p:spPr>
        <p:txBody>
          <a:bodyPr rtlCol="0"/>
          <a:lstStyle/>
          <a:p>
            <a:pPr rtl="0"/>
            <a:r>
              <a:rPr lang="pt-br" dirty="0"/>
              <a:t>O Amazon MQ é um serviço gerenciado de agente de mensagens para o Apache ActiveMQ que </a:t>
            </a:r>
            <a:r>
              <a:rPr lang="pt-br" dirty="0">
                <a:solidFill>
                  <a:srgbClr val="000000"/>
                </a:solidFill>
              </a:rPr>
              <a:t>facilita</a:t>
            </a:r>
            <a:r>
              <a:rPr lang="pt-br" dirty="0"/>
              <a:t> a configuração e a operação de agentes de mensagens na nuvem. Os agentes de mensagens </a:t>
            </a:r>
            <a:r>
              <a:rPr lang="pt-br" dirty="0">
                <a:solidFill>
                  <a:srgbClr val="000000"/>
                </a:solidFill>
              </a:rPr>
              <a:t>permitem</a:t>
            </a:r>
            <a:r>
              <a:rPr lang="pt-br" dirty="0"/>
              <a:t> </a:t>
            </a:r>
            <a:r>
              <a:rPr lang="pt-br" dirty="0">
                <a:solidFill>
                  <a:srgbClr val="000000"/>
                </a:solidFill>
              </a:rPr>
              <a:t>a comunicação e a troca de informações entre diferentes sistemas de software </a:t>
            </a:r>
            <a:r>
              <a:rPr lang="pt-br" dirty="0"/>
              <a:t>, geralmente, usando diferentes linguagens de programação em diferentes plataformas. </a:t>
            </a:r>
            <a:br>
              <a:rPr lang="en-US" dirty="0"/>
            </a:br>
            <a:br>
              <a:rPr lang="en-US" dirty="0"/>
            </a:br>
            <a:r>
              <a:rPr lang="pt-br" dirty="0"/>
              <a:t>O sistema de mensagens é a estrutura básica de comunicações que conecta e integra os componentes de</a:t>
            </a:r>
            <a:r>
              <a:rPr lang="pt-br" dirty="0">
                <a:solidFill>
                  <a:srgbClr val="000000"/>
                </a:solidFill>
              </a:rPr>
              <a:t> aplicações</a:t>
            </a:r>
            <a:r>
              <a:rPr lang="pt-br" dirty="0"/>
              <a:t> distribuídas como processamento de pedidos, gerenciamento de inventário e atendimento de pedidos para o </a:t>
            </a:r>
            <a:r>
              <a:rPr lang="pt-br" dirty="0">
                <a:solidFill>
                  <a:srgbClr val="000000"/>
                </a:solidFill>
              </a:rPr>
              <a:t>comércio eletrônico</a:t>
            </a:r>
            <a:r>
              <a:rPr lang="pt-br" dirty="0"/>
              <a:t>. O Amazon MQ gerencia a administração e a manutenção do ActiveMQ, um operador de mensagem de código aberto popular. A infraestrutura subjacente é provisionada automaticamente e oferece alta disponibilidade e resiliência de mensagens para apoiar a confiabilidade das </a:t>
            </a:r>
            <a:r>
              <a:rPr lang="pt-br" dirty="0">
                <a:solidFill>
                  <a:srgbClr val="000000"/>
                </a:solidFill>
              </a:rPr>
              <a:t>aplicações</a:t>
            </a:r>
            <a:r>
              <a:rPr lang="pt-br" dirty="0"/>
              <a:t>. </a:t>
            </a:r>
            <a:br>
              <a:rPr lang="en-US" dirty="0"/>
            </a:br>
            <a:br>
              <a:rPr lang="en-US" dirty="0"/>
            </a:br>
            <a:r>
              <a:rPr lang="pt-br" dirty="0"/>
              <a:t>Com o Amazon MQ, você tem</a:t>
            </a:r>
            <a:r>
              <a:rPr lang="pt-br" dirty="0">
                <a:solidFill>
                  <a:srgbClr val="000000"/>
                </a:solidFill>
              </a:rPr>
              <a:t> acesso direto ao console do ActiveMQ e aos protocolos e às APIs padrão do setor para sistemas de mensagens, incluindo JMS, NMS, AMQP, STOMP, MQTT e WebSocket</a:t>
            </a:r>
            <a:r>
              <a:rPr lang="pt-br" dirty="0"/>
              <a:t>. Você pode migrar facilmente de qualquer agente de mensagens que use esses padrões para o Amazon MQ, pois não é necessário regravar qualquer código de sistema de mensagens nas suas </a:t>
            </a:r>
            <a:r>
              <a:rPr lang="pt-br" dirty="0">
                <a:solidFill>
                  <a:srgbClr val="000000"/>
                </a:solidFill>
              </a:rPr>
              <a:t>aplicações</a:t>
            </a:r>
            <a:r>
              <a:rPr lang="pt-br" dirty="0"/>
              <a:t>.</a:t>
            </a:r>
          </a:p>
        </p:txBody>
      </p:sp>
    </p:spTree>
    <p:extLst>
      <p:ext uri="{BB962C8B-B14F-4D97-AF65-F5344CB8AC3E}">
        <p14:creationId xmlns:p14="http://schemas.microsoft.com/office/powerpoint/2010/main" val="5086539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76185"/>
          </a:xfrm>
        </p:spPr>
        <p:txBody>
          <a:bodyPr rtlCol="0"/>
          <a:lstStyle/>
          <a:p>
            <a:pPr rtl="0"/>
            <a:r>
              <a:rPr lang="pt-br" dirty="0"/>
              <a:t>Um agente ativo/standby para alta disponibilidade é </a:t>
            </a:r>
            <a:r>
              <a:rPr lang="pt-br" dirty="0">
                <a:solidFill>
                  <a:srgbClr val="000000"/>
                </a:solidFill>
              </a:rPr>
              <a:t>composto por</a:t>
            </a:r>
            <a:r>
              <a:rPr lang="pt-br" dirty="0"/>
              <a:t> dois agentes em duas zonas de disponibilidade diferentes, configuradas em um par redundante. Esses agentes se comunicam de maneira síncrona com a </a:t>
            </a:r>
            <a:r>
              <a:rPr lang="pt-br" dirty="0">
                <a:solidFill>
                  <a:srgbClr val="000000"/>
                </a:solidFill>
              </a:rPr>
              <a:t>aplicação</a:t>
            </a:r>
            <a:r>
              <a:rPr lang="pt-br" dirty="0"/>
              <a:t> e com um local de armazenamento compartilhado. Por padrão, o Amazon MQ usa o Amazon Elastic File System (Amazon EFS) para armazenamento dos agentes. Para aproveitar a alta durabilidade e replicação entre várias zonas de disponibilidade, use o Amazon EFS. Para aproveitar a baixa latência e alta taxa de transferência, use o Amazon Elastic Block Storage (Amazon EBS)</a:t>
            </a:r>
          </a:p>
          <a:p>
            <a:pPr rtl="0"/>
            <a:endParaRPr lang="en-US" dirty="0"/>
          </a:p>
          <a:p>
            <a:pPr rtl="0"/>
            <a:r>
              <a:rPr lang="pt-br" dirty="0"/>
              <a:t>Normalmente, apenas uma das instâncias do agente está sempre ativa, enquanto a outra está em espera (standby). </a:t>
            </a:r>
            <a:r>
              <a:rPr lang="pt-br" dirty="0">
                <a:solidFill>
                  <a:srgbClr val="000000"/>
                </a:solidFill>
              </a:rPr>
              <a:t>Se</a:t>
            </a:r>
            <a:r>
              <a:rPr lang="pt-br" dirty="0"/>
              <a:t> uma das instâncias do agente funcionar mal ou for submetida à manutenção, o Amazon MQ demora um pouco para tirar a instância inativa do serviço, </a:t>
            </a:r>
            <a:r>
              <a:rPr lang="pt-br" dirty="0">
                <a:solidFill>
                  <a:srgbClr val="000000"/>
                </a:solidFill>
              </a:rPr>
              <a:t>permitindo que</a:t>
            </a:r>
            <a:r>
              <a:rPr lang="pt-br" dirty="0"/>
              <a:t> a instância standby saudável se torne ativa e comece a aceitar </a:t>
            </a:r>
            <a:r>
              <a:rPr lang="pt-br" dirty="0">
                <a:solidFill>
                  <a:srgbClr val="000000"/>
                </a:solidFill>
              </a:rPr>
              <a:t>comunicações recebidas</a:t>
            </a:r>
            <a:r>
              <a:rPr lang="pt-br" dirty="0"/>
              <a:t>. </a:t>
            </a:r>
          </a:p>
          <a:p>
            <a:pPr rtl="0"/>
            <a:endParaRPr lang="en-US" dirty="0"/>
          </a:p>
          <a:p>
            <a:pPr rtl="0"/>
            <a:r>
              <a:rPr lang="pt-br" dirty="0"/>
              <a:t>Os agentes do Amazon MQ podem ser criados como agentes de instância única ou agentes ativos/standby de alta disponibilidade. Para ambos os modos de implantação, o Amazon MQ proporciona </a:t>
            </a:r>
            <a:r>
              <a:rPr lang="pt-br" dirty="0">
                <a:solidFill>
                  <a:srgbClr val="000000"/>
                </a:solidFill>
              </a:rPr>
              <a:t>alta durabilidade</a:t>
            </a:r>
            <a:r>
              <a:rPr lang="pt-br" dirty="0"/>
              <a:t> armazenando seus dados de forma redundante em várias Zonas de disponibilidade (várias AZs) em uma região da AWS. O Amazon MQ </a:t>
            </a:r>
            <a:r>
              <a:rPr lang="pt-br" dirty="0">
                <a:solidFill>
                  <a:srgbClr val="000000"/>
                </a:solidFill>
              </a:rPr>
              <a:t>garante </a:t>
            </a:r>
            <a:r>
              <a:rPr lang="pt-br" dirty="0"/>
              <a:t>alta disponibilidade providenciando failover para uma instância em espera em uma segunda zona de disponibilidade. </a:t>
            </a:r>
          </a:p>
          <a:p>
            <a:pPr rtl="0"/>
            <a:endParaRPr lang="en-US" dirty="0"/>
          </a:p>
        </p:txBody>
      </p:sp>
    </p:spTree>
    <p:extLst>
      <p:ext uri="{BB962C8B-B14F-4D97-AF65-F5344CB8AC3E}">
        <p14:creationId xmlns:p14="http://schemas.microsoft.com/office/powerpoint/2010/main" val="11303446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002045"/>
          </a:xfrm>
        </p:spPr>
        <p:txBody>
          <a:bodyPr rtlCol="0"/>
          <a:lstStyle/>
          <a:p>
            <a:pPr rtl="0"/>
            <a:r>
              <a:rPr lang="pt-br" dirty="0"/>
              <a:t>As organizações começaram a criar </a:t>
            </a:r>
            <a:r>
              <a:rPr lang="pt-br" dirty="0">
                <a:solidFill>
                  <a:srgbClr val="000000"/>
                </a:solidFill>
              </a:rPr>
              <a:t>aplicações</a:t>
            </a:r>
            <a:r>
              <a:rPr lang="pt-br" dirty="0"/>
              <a:t> novas ou “lift and shift” para a AWS. Em alguns casos, há </a:t>
            </a:r>
            <a:r>
              <a:rPr lang="pt-br" dirty="0">
                <a:solidFill>
                  <a:srgbClr val="000000"/>
                </a:solidFill>
              </a:rPr>
              <a:t>aplicações</a:t>
            </a:r>
            <a:r>
              <a:rPr lang="pt-br" dirty="0"/>
              <a:t>, como sistemas mainframe, cuja migração é cara demais. Nesses cenários, essas </a:t>
            </a:r>
            <a:r>
              <a:rPr lang="pt-br" dirty="0">
                <a:solidFill>
                  <a:srgbClr val="000000"/>
                </a:solidFill>
              </a:rPr>
              <a:t>aplicações locais</a:t>
            </a:r>
            <a:r>
              <a:rPr lang="pt-br" dirty="0"/>
              <a:t> ainda </a:t>
            </a:r>
            <a:r>
              <a:rPr lang="pt-br" dirty="0">
                <a:solidFill>
                  <a:srgbClr val="000000"/>
                </a:solidFill>
              </a:rPr>
              <a:t>precisam interagir</a:t>
            </a:r>
            <a:r>
              <a:rPr lang="pt-br" dirty="0"/>
              <a:t> com componentes baseados em nuvem. O Amazon MQ é um serviço gerenciado de agente de mensagens para o ActiveMQ que permite que as organizações enviem mensagens entre </a:t>
            </a:r>
            <a:r>
              <a:rPr lang="pt-br" dirty="0">
                <a:solidFill>
                  <a:srgbClr val="000000"/>
                </a:solidFill>
              </a:rPr>
              <a:t>aplicações</a:t>
            </a:r>
            <a:r>
              <a:rPr lang="pt-br" dirty="0"/>
              <a:t> na nuvem e no local para </a:t>
            </a:r>
            <a:r>
              <a:rPr lang="pt-br" dirty="0">
                <a:solidFill>
                  <a:srgbClr val="000000"/>
                </a:solidFill>
              </a:rPr>
              <a:t>habilitar</a:t>
            </a:r>
            <a:r>
              <a:rPr lang="pt-br" dirty="0"/>
              <a:t> ambientes híbridos e modernização de</a:t>
            </a:r>
            <a:r>
              <a:rPr lang="pt-br" dirty="0">
                <a:solidFill>
                  <a:srgbClr val="000000"/>
                </a:solidFill>
              </a:rPr>
              <a:t>aplicações</a:t>
            </a:r>
            <a:r>
              <a:rPr lang="pt-br" dirty="0"/>
              <a:t>. O ActiveMQ é um agente de mensagens de código aberto escrito em Java empacotado com clientes em várias linguagens, sendo um exemplo o cliente Java Message </a:t>
            </a:r>
            <a:r>
              <a:rPr lang="pt-br" dirty="0">
                <a:solidFill>
                  <a:srgbClr val="000000"/>
                </a:solidFill>
              </a:rPr>
              <a:t>Server</a:t>
            </a:r>
            <a:r>
              <a:rPr lang="pt-br" dirty="0"/>
              <a:t> (JMS).</a:t>
            </a:r>
          </a:p>
          <a:p>
            <a:pPr rtl="0"/>
            <a:endParaRPr lang="en-US" dirty="0"/>
          </a:p>
          <a:p>
            <a:pPr rtl="0"/>
            <a:r>
              <a:rPr lang="pt-br" dirty="0"/>
              <a:t>Este diagrama mostra como usar o Amazon MQ para integrar ambientes locais e na nuvem usando o recurso de rede de agentes do ActiveMQ. </a:t>
            </a:r>
            <a:r>
              <a:rPr lang="pt-br" dirty="0">
                <a:solidFill>
                  <a:srgbClr val="000000"/>
                </a:solidFill>
              </a:rPr>
              <a:t>Ele</a:t>
            </a:r>
            <a:r>
              <a:rPr lang="pt-br" dirty="0"/>
              <a:t> descreve </a:t>
            </a:r>
            <a:r>
              <a:rPr lang="pt-br" dirty="0">
                <a:solidFill>
                  <a:srgbClr val="000000"/>
                </a:solidFill>
              </a:rPr>
              <a:t>o ciclo de vida da mensagem do produtor local para o agente on-premises (local), atravessando a conexão híbrida entre o agente on-premises e o Amazon MQ e, por fim, o consumo dentro da Nuvem AWS</a:t>
            </a:r>
            <a:r>
              <a:rPr lang="pt-br" dirty="0"/>
              <a:t>.</a:t>
            </a:r>
          </a:p>
          <a:p>
            <a:pPr rtl="0"/>
            <a:endParaRPr lang="en-US" b="1" dirty="0"/>
          </a:p>
          <a:p>
            <a:pPr rtl="0"/>
            <a:r>
              <a:rPr lang="pt-br" b="0" dirty="0"/>
              <a:t>Para obter mais informações, consulte </a:t>
            </a:r>
            <a:r>
              <a:rPr lang="pt-br" dirty="0">
                <a:hlinkClick r:id="rId3"/>
              </a:rPr>
              <a:t>https://aws.amazon.com/blogs/compute/running-activemq-in-a-hybrid-cloud-environment-with-amazon-mq/</a:t>
            </a:r>
            <a:r>
              <a:rPr lang="pt-br" dirty="0"/>
              <a:t>.</a:t>
            </a:r>
          </a:p>
          <a:p>
            <a:pPr rtl="0"/>
            <a:endParaRPr lang="en-US" b="0" dirty="0"/>
          </a:p>
          <a:p>
            <a:pPr rtl="0"/>
            <a:endParaRPr lang="en-US" dirty="0"/>
          </a:p>
        </p:txBody>
      </p:sp>
    </p:spTree>
    <p:extLst>
      <p:ext uri="{BB962C8B-B14F-4D97-AF65-F5344CB8AC3E}">
        <p14:creationId xmlns:p14="http://schemas.microsoft.com/office/powerpoint/2010/main" val="19991810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kern="1200" dirty="0">
                <a:solidFill>
                  <a:schemeClr val="tx1"/>
                </a:solidFill>
                <a:effectLst/>
                <a:latin typeface="+mn-lt"/>
                <a:ea typeface="+mn-ea"/>
                <a:cs typeface="+mn-cs"/>
              </a:rPr>
              <a:t>O Amazon MQ, o Amazon SQS e o Amazon SNS são serviços de sistemas de mensagens adequados para qualquer empresa, de startups a corporações. Se você estiver usando sistemas de mensagens com </a:t>
            </a:r>
            <a:r>
              <a:rPr lang="pt-br" sz="1200" kern="1200" dirty="0">
                <a:solidFill>
                  <a:srgbClr val="000000"/>
                </a:solidFill>
                <a:effectLst/>
                <a:latin typeface="+mn-lt"/>
                <a:ea typeface="+mn-ea"/>
                <a:cs typeface="+mn-cs"/>
              </a:rPr>
              <a:t>aplicações </a:t>
            </a:r>
            <a:r>
              <a:rPr lang="pt-br" sz="1200" kern="1200" dirty="0">
                <a:solidFill>
                  <a:schemeClr val="tx1"/>
                </a:solidFill>
                <a:effectLst/>
                <a:latin typeface="+mn-lt"/>
                <a:ea typeface="+mn-ea"/>
                <a:cs typeface="+mn-cs"/>
              </a:rPr>
              <a:t>existentes e quiser migrar esses sistemas para a nuvem com rapidez e facilidade, </a:t>
            </a:r>
            <a:r>
              <a:rPr lang="pt-br" sz="1200" kern="1200" dirty="0">
                <a:solidFill>
                  <a:srgbClr val="000000"/>
                </a:solidFill>
                <a:effectLst/>
                <a:latin typeface="+mn-lt"/>
                <a:ea typeface="+mn-ea"/>
                <a:cs typeface="+mn-cs"/>
              </a:rPr>
              <a:t>recomendamos o</a:t>
            </a:r>
            <a:r>
              <a:rPr lang="pt-br" sz="1200" kern="1200" dirty="0">
                <a:solidFill>
                  <a:schemeClr val="tx1"/>
                </a:solidFill>
                <a:effectLst/>
                <a:latin typeface="+mn-lt"/>
                <a:ea typeface="+mn-ea"/>
                <a:cs typeface="+mn-cs"/>
              </a:rPr>
              <a:t> Amazon MQ. O Amazon MQ oferece suporte a APIs e protocolos de </a:t>
            </a:r>
            <a:r>
              <a:rPr lang="pt-br" dirty="0">
                <a:solidFill>
                  <a:srgbClr val="000000"/>
                </a:solidFill>
              </a:rPr>
              <a:t>padrão aberto,</a:t>
            </a:r>
            <a:r>
              <a:rPr lang="pt-br" sz="1200" kern="1200" dirty="0">
                <a:solidFill>
                  <a:schemeClr val="tx1"/>
                </a:solidFill>
                <a:effectLst/>
                <a:latin typeface="+mn-lt"/>
                <a:ea typeface="+mn-ea"/>
                <a:cs typeface="+mn-cs"/>
              </a:rPr>
              <a:t> </a:t>
            </a:r>
            <a:r>
              <a:rPr lang="pt-br" sz="1200" kern="1200" dirty="0">
                <a:solidFill>
                  <a:srgbClr val="000000"/>
                </a:solidFill>
                <a:effectLst/>
                <a:latin typeface="+mn-lt"/>
                <a:ea typeface="+mn-ea"/>
                <a:cs typeface="+mn-cs"/>
              </a:rPr>
              <a:t>o que</a:t>
            </a:r>
            <a:r>
              <a:rPr lang="pt-br" sz="1200" kern="1200" dirty="0">
                <a:solidFill>
                  <a:schemeClr val="tx1"/>
                </a:solidFill>
                <a:effectLst/>
                <a:latin typeface="+mn-lt"/>
                <a:ea typeface="+mn-ea"/>
                <a:cs typeface="+mn-cs"/>
              </a:rPr>
              <a:t> permite mudar de qualquer agente de mensagens baseado em padrões para o Amazon MQ sem necessidade de recriar o código do sistema de mensagens </a:t>
            </a:r>
            <a:r>
              <a:rPr lang="pt-br" sz="1200" kern="1200" dirty="0">
                <a:solidFill>
                  <a:srgbClr val="000000"/>
                </a:solidFill>
                <a:effectLst/>
                <a:latin typeface="+mn-lt"/>
                <a:ea typeface="+mn-ea"/>
                <a:cs typeface="+mn-cs"/>
              </a:rPr>
              <a:t>das aplicações</a:t>
            </a:r>
            <a:r>
              <a:rPr lang="pt-br" sz="1200" kern="1200" dirty="0">
                <a:solidFill>
                  <a:schemeClr val="tx1"/>
                </a:solidFill>
                <a:effectLst/>
                <a:latin typeface="+mn-lt"/>
                <a:ea typeface="+mn-ea"/>
                <a:cs typeface="+mn-cs"/>
              </a:rPr>
              <a:t>.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pt-br" sz="1200" kern="1200" dirty="0">
                <a:solidFill>
                  <a:schemeClr val="tx1"/>
                </a:solidFill>
                <a:effectLst/>
                <a:latin typeface="+mn-lt"/>
                <a:ea typeface="+mn-ea"/>
                <a:cs typeface="+mn-cs"/>
              </a:rPr>
              <a:t>Se você estiver criando aplicações</a:t>
            </a:r>
            <a:r>
              <a:rPr lang="pt-br" sz="1200" kern="1200" dirty="0">
                <a:solidFill>
                  <a:srgbClr val="000000"/>
                </a:solidFill>
                <a:effectLst/>
                <a:latin typeface="+mn-lt"/>
                <a:ea typeface="+mn-ea"/>
                <a:cs typeface="+mn-cs"/>
              </a:rPr>
              <a:t> novas na nuvem, </a:t>
            </a:r>
            <a:r>
              <a:rPr lang="pt-br" sz="1200" kern="1200" dirty="0">
                <a:solidFill>
                  <a:schemeClr val="tx1"/>
                </a:solidFill>
                <a:effectLst/>
                <a:latin typeface="+mn-lt"/>
                <a:ea typeface="+mn-ea"/>
                <a:cs typeface="+mn-cs"/>
              </a:rPr>
              <a:t>recomendamos o </a:t>
            </a:r>
            <a:r>
              <a:rPr lang="pt-br" sz="1200" kern="1200" dirty="0">
                <a:solidFill>
                  <a:srgbClr val="000000"/>
                </a:solidFill>
                <a:effectLst/>
                <a:latin typeface="+mn-lt"/>
                <a:ea typeface="+mn-ea"/>
                <a:cs typeface="+mn-cs"/>
              </a:rPr>
              <a:t>Amazon SQS</a:t>
            </a:r>
            <a:r>
              <a:rPr lang="pt-br" sz="1200" kern="1200" dirty="0">
                <a:solidFill>
                  <a:schemeClr val="tx1"/>
                </a:solidFill>
                <a:effectLst/>
                <a:latin typeface="+mn-lt"/>
                <a:ea typeface="+mn-ea"/>
                <a:cs typeface="+mn-cs"/>
              </a:rPr>
              <a:t> e o Amazon SNS. O Amazon SQS e o</a:t>
            </a:r>
            <a:r>
              <a:rPr lang="pt-br" sz="1200" kern="1200" dirty="0">
                <a:solidFill>
                  <a:srgbClr val="000000"/>
                </a:solidFill>
                <a:effectLst/>
                <a:latin typeface="+mn-lt"/>
                <a:ea typeface="+mn-ea"/>
                <a:cs typeface="+mn-cs"/>
              </a:rPr>
              <a:t> SNS</a:t>
            </a:r>
            <a:r>
              <a:rPr lang="pt-br" sz="1200" kern="1200" dirty="0">
                <a:solidFill>
                  <a:schemeClr val="tx1"/>
                </a:solidFill>
                <a:effectLst/>
                <a:latin typeface="+mn-lt"/>
                <a:ea typeface="+mn-ea"/>
                <a:cs typeface="+mn-cs"/>
              </a:rPr>
              <a:t> são serviços gerenciados de filas de mensagens e tópicos que escalam de forma praticamente infinita e oferecem</a:t>
            </a:r>
            <a:r>
              <a:rPr lang="pt-br" sz="1200" kern="1200" dirty="0">
                <a:solidFill>
                  <a:srgbClr val="000000"/>
                </a:solidFill>
                <a:effectLst/>
                <a:latin typeface="+mn-lt"/>
                <a:ea typeface="+mn-ea"/>
                <a:cs typeface="+mn-cs"/>
              </a:rPr>
              <a:t> APIs</a:t>
            </a:r>
            <a:r>
              <a:rPr lang="pt-br" sz="1200" kern="1200" dirty="0">
                <a:solidFill>
                  <a:schemeClr val="tx1"/>
                </a:solidFill>
                <a:effectLst/>
                <a:latin typeface="+mn-lt"/>
                <a:ea typeface="+mn-ea"/>
                <a:cs typeface="+mn-cs"/>
              </a:rPr>
              <a:t> simples</a:t>
            </a:r>
            <a:r>
              <a:rPr lang="pt-br" sz="1200" kern="1200" dirty="0">
                <a:solidFill>
                  <a:srgbClr val="000000"/>
                </a:solidFill>
                <a:effectLst/>
                <a:latin typeface="+mn-lt"/>
                <a:ea typeface="+mn-ea"/>
                <a:cs typeface="+mn-cs"/>
              </a:rPr>
              <a:t> e fáceis de usar</a:t>
            </a:r>
            <a:r>
              <a:rPr lang="pt-br" sz="1200" kern="1200" dirty="0">
                <a:solidFill>
                  <a:schemeClr val="tx1"/>
                </a:solidFill>
                <a:effectLst/>
                <a:latin typeface="+mn-lt"/>
                <a:ea typeface="+mn-ea"/>
                <a:cs typeface="+mn-cs"/>
              </a:rPr>
              <a:t>. Você pode usar o Amazon SQS e o </a:t>
            </a:r>
            <a:r>
              <a:rPr lang="pt-br" sz="1200" kern="1200" dirty="0">
                <a:solidFill>
                  <a:srgbClr val="000000"/>
                </a:solidFill>
                <a:effectLst/>
                <a:latin typeface="+mn-lt"/>
                <a:ea typeface="+mn-ea"/>
                <a:cs typeface="+mn-cs"/>
              </a:rPr>
              <a:t>SNS</a:t>
            </a:r>
            <a:r>
              <a:rPr lang="pt-br" sz="1200" kern="1200" dirty="0">
                <a:solidFill>
                  <a:schemeClr val="tx1"/>
                </a:solidFill>
                <a:effectLst/>
                <a:latin typeface="+mn-lt"/>
                <a:ea typeface="+mn-ea"/>
                <a:cs typeface="+mn-cs"/>
              </a:rPr>
              <a:t> para desacoplar e escalar microsserviços, sistemas distribuídos e </a:t>
            </a:r>
            <a:r>
              <a:rPr lang="pt-br" sz="1200" kern="1200" dirty="0">
                <a:solidFill>
                  <a:srgbClr val="000000"/>
                </a:solidFill>
                <a:effectLst/>
                <a:latin typeface="+mn-lt"/>
                <a:ea typeface="+mn-ea"/>
                <a:cs typeface="+mn-cs"/>
              </a:rPr>
              <a:t>aplicações </a:t>
            </a:r>
            <a:r>
              <a:rPr lang="pt-br" sz="1200" kern="1200" dirty="0">
                <a:solidFill>
                  <a:schemeClr val="tx1"/>
                </a:solidFill>
                <a:effectLst/>
                <a:latin typeface="+mn-lt"/>
                <a:ea typeface="+mn-ea"/>
                <a:cs typeface="+mn-cs"/>
              </a:rPr>
              <a:t>sem servidor, bem como para aprimorar a confiabilidade.</a:t>
            </a:r>
          </a:p>
          <a:p>
            <a:pPr rtl="0"/>
            <a:endParaRPr lang="en-US" dirty="0"/>
          </a:p>
        </p:txBody>
      </p:sp>
    </p:spTree>
    <p:extLst>
      <p:ext uri="{BB962C8B-B14F-4D97-AF65-F5344CB8AC3E}">
        <p14:creationId xmlns:p14="http://schemas.microsoft.com/office/powerpoint/2010/main" val="20541946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486034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kern="1200" dirty="0">
                <a:solidFill>
                  <a:schemeClr val="tx1"/>
                </a:solidFill>
                <a:effectLst/>
              </a:rPr>
              <a:t>Leia </a:t>
            </a:r>
            <a:r>
              <a:rPr lang="pt-br" kern="1200" dirty="0">
                <a:solidFill>
                  <a:srgbClr val="000000"/>
                </a:solidFill>
                <a:effectLst/>
              </a:rPr>
              <a:t>da esquerda</a:t>
            </a:r>
            <a:r>
              <a:rPr lang="pt-br" kern="1200" dirty="0">
                <a:solidFill>
                  <a:schemeClr val="tx1"/>
                </a:solidFill>
                <a:effectLst/>
              </a:rPr>
              <a:t> para a direita: </a:t>
            </a:r>
          </a:p>
          <a:p>
            <a:pPr rtl="0"/>
            <a:r>
              <a:rPr lang="pt-br" kern="1200" dirty="0">
                <a:solidFill>
                  <a:schemeClr val="tx1"/>
                </a:solidFill>
                <a:effectLst/>
              </a:rPr>
              <a:t>(Verdadeiro) </a:t>
            </a:r>
          </a:p>
          <a:p>
            <a:pPr lvl="0" rtl="0"/>
            <a:r>
              <a:rPr lang="pt-br" kern="1200" dirty="0">
                <a:solidFill>
                  <a:schemeClr val="tx1"/>
                </a:solidFill>
                <a:effectLst/>
              </a:rPr>
              <a:t>(Falso) </a:t>
            </a:r>
            <a:r>
              <a:rPr lang="pt-br" sz="1200" dirty="0">
                <a:ea typeface="Amazon Ember Light" panose="020B0403020204020204" pitchFamily="34" charset="0"/>
                <a:cs typeface="Amazon Ember Light" panose="020B0403020204020204" pitchFamily="34" charset="0"/>
              </a:rPr>
              <a:t>Com uma </a:t>
            </a:r>
            <a:r>
              <a:rPr lang="pt-br" sz="1200" dirty="0">
                <a:solidFill>
                  <a:srgbClr val="000000"/>
                </a:solidFill>
                <a:ea typeface="Amazon Ember Light" panose="020B0403020204020204" pitchFamily="34" charset="0"/>
                <a:cs typeface="Amazon Ember Light" panose="020B0403020204020204" pitchFamily="34" charset="0"/>
              </a:rPr>
              <a:t>Fila </a:t>
            </a:r>
            <a:r>
              <a:rPr lang="pt-br" sz="1200" dirty="0">
                <a:ea typeface="Amazon Ember Light" panose="020B0403020204020204" pitchFamily="34" charset="0"/>
                <a:cs typeface="Amazon Ember Light" panose="020B0403020204020204" pitchFamily="34" charset="0"/>
              </a:rPr>
              <a:t>Padrão</a:t>
            </a:r>
            <a:r>
              <a:rPr lang="pt-br" sz="1200" dirty="0">
                <a:solidFill>
                  <a:srgbClr val="000000"/>
                </a:solidFill>
                <a:ea typeface="Amazon Ember Light" panose="020B0403020204020204" pitchFamily="34" charset="0"/>
                <a:cs typeface="Amazon Ember Light" panose="020B0403020204020204" pitchFamily="34" charset="0"/>
              </a:rPr>
              <a:t> do SQS</a:t>
            </a:r>
            <a:r>
              <a:rPr lang="pt-br" sz="1200" dirty="0">
                <a:ea typeface="Amazon Ember Light" panose="020B0403020204020204" pitchFamily="34" charset="0"/>
                <a:cs typeface="Amazon Ember Light" panose="020B0403020204020204" pitchFamily="34" charset="0"/>
              </a:rPr>
              <a:t>, a ordenação de mensagens </a:t>
            </a:r>
            <a:r>
              <a:rPr lang="pt-br" sz="1200" b="1" dirty="0">
                <a:ea typeface="Amazon Ember Light" panose="020B0403020204020204" pitchFamily="34" charset="0"/>
                <a:cs typeface="Amazon Ember Light" panose="020B0403020204020204" pitchFamily="34" charset="0"/>
              </a:rPr>
              <a:t>não</a:t>
            </a:r>
            <a:r>
              <a:rPr lang="pt-br" sz="1200" b="0" dirty="0">
                <a:ea typeface="Amazon Ember Light" panose="020B0403020204020204" pitchFamily="34" charset="0"/>
                <a:cs typeface="Amazon Ember Light" panose="020B0403020204020204" pitchFamily="34" charset="0"/>
              </a:rPr>
              <a:t> </a:t>
            </a:r>
            <a:r>
              <a:rPr lang="pt-br" sz="1200" b="0" dirty="0">
                <a:solidFill>
                  <a:srgbClr val="000000"/>
                </a:solidFill>
                <a:ea typeface="Amazon Ember Light" panose="020B0403020204020204" pitchFamily="34" charset="0"/>
                <a:cs typeface="Amazon Ember Light" panose="020B0403020204020204" pitchFamily="34" charset="0"/>
              </a:rPr>
              <a:t>é garantida</a:t>
            </a:r>
            <a:r>
              <a:rPr lang="pt-br" sz="1200" dirty="0">
                <a:ea typeface="Amazon Ember Light" panose="020B0403020204020204" pitchFamily="34" charset="0"/>
                <a:cs typeface="Amazon Ember Light" panose="020B0403020204020204" pitchFamily="34" charset="0"/>
              </a:rPr>
              <a:t>. A ordem da mensagem é preservada com uma </a:t>
            </a:r>
            <a:r>
              <a:rPr lang="pt-br" sz="1200" dirty="0">
                <a:solidFill>
                  <a:srgbClr val="000000"/>
                </a:solidFill>
                <a:ea typeface="Amazon Ember Light" panose="020B0403020204020204" pitchFamily="34" charset="0"/>
                <a:cs typeface="Amazon Ember Light" panose="020B0403020204020204" pitchFamily="34" charset="0"/>
              </a:rPr>
              <a:t>Fila </a:t>
            </a:r>
            <a:r>
              <a:rPr lang="pt-br" sz="1200" dirty="0">
                <a:ea typeface="Amazon Ember Light" panose="020B0403020204020204" pitchFamily="34" charset="0"/>
                <a:cs typeface="Amazon Ember Light" panose="020B0403020204020204" pitchFamily="34" charset="0"/>
              </a:rPr>
              <a:t>FIFO.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kern="1200" dirty="0">
                <a:solidFill>
                  <a:schemeClr val="tx1"/>
                </a:solidFill>
                <a:effectLst/>
              </a:rPr>
              <a:t>(Falso) </a:t>
            </a:r>
            <a:r>
              <a:rPr lang="pt-br" dirty="0"/>
              <a:t>A sondagem longa, não funciona </a:t>
            </a:r>
            <a:r>
              <a:rPr lang="pt-br" dirty="0">
                <a:solidFill>
                  <a:srgbClr val="000000"/>
                </a:solidFill>
              </a:rPr>
              <a:t>melhor</a:t>
            </a:r>
            <a:r>
              <a:rPr lang="pt-br" dirty="0"/>
              <a:t> para aplicações </a:t>
            </a:r>
            <a:r>
              <a:rPr lang="pt-br" dirty="0">
                <a:solidFill>
                  <a:srgbClr val="000000"/>
                </a:solidFill>
              </a:rPr>
              <a:t>de thread único</a:t>
            </a:r>
            <a:r>
              <a:rPr lang="pt-br" dirty="0"/>
              <a:t>. </a:t>
            </a:r>
            <a:r>
              <a:rPr lang="pt-br" dirty="0">
                <a:solidFill>
                  <a:srgbClr val="000000"/>
                </a:solidFill>
              </a:rPr>
              <a:t>Se</a:t>
            </a:r>
            <a:r>
              <a:rPr lang="pt-br" dirty="0"/>
              <a:t> você decidir implementar a sondagem longa com várias filas, recomendamos o uso de um thread para cada fila, em vez de tentar usar um único thread para sondar todas as </a:t>
            </a:r>
            <a:r>
              <a:rPr lang="pt-br" dirty="0">
                <a:solidFill>
                  <a:srgbClr val="000000"/>
                </a:solidFill>
              </a:rPr>
              <a:t>filas</a:t>
            </a:r>
            <a:r>
              <a:rPr lang="pt-br" dirty="0"/>
              <a:t>. </a:t>
            </a:r>
            <a:r>
              <a:rPr lang="pt-br" dirty="0">
                <a:solidFill>
                  <a:srgbClr val="000000"/>
                </a:solidFill>
              </a:rPr>
              <a:t>Quando</a:t>
            </a:r>
            <a:r>
              <a:rPr lang="pt-br" dirty="0"/>
              <a:t> você usa um thread para cada fila</a:t>
            </a:r>
            <a:r>
              <a:rPr lang="pt-br" dirty="0">
                <a:solidFill>
                  <a:srgbClr val="000000"/>
                </a:solidFill>
              </a:rPr>
              <a:t>, sua</a:t>
            </a:r>
            <a:r>
              <a:rPr lang="pt-br" dirty="0"/>
              <a:t> </a:t>
            </a:r>
            <a:r>
              <a:rPr lang="pt-br" dirty="0">
                <a:solidFill>
                  <a:srgbClr val="000000"/>
                </a:solidFill>
              </a:rPr>
              <a:t>aplicação</a:t>
            </a:r>
            <a:r>
              <a:rPr lang="pt-br" dirty="0"/>
              <a:t> pode processar as mensagens em cada uma das filas à medida que elas ficam disponíveis, em vez de um único thread para várias filas em que sua </a:t>
            </a:r>
            <a:r>
              <a:rPr lang="pt-br" dirty="0">
                <a:solidFill>
                  <a:srgbClr val="000000"/>
                </a:solidFill>
              </a:rPr>
              <a:t>aplicação</a:t>
            </a:r>
            <a:r>
              <a:rPr lang="pt-br" dirty="0"/>
              <a:t> pode ser bloqueada de processar mensagens disponíveis nas outras filas enquanto aguarda (até 20 segundos) em uma fila que não tem mensagens </a:t>
            </a:r>
            <a:r>
              <a:rPr lang="pt-br" dirty="0">
                <a:solidFill>
                  <a:srgbClr val="000000"/>
                </a:solidFill>
              </a:rPr>
              <a:t>disponíveis </a:t>
            </a:r>
            <a:r>
              <a:rPr lang="pt-br" dirty="0"/>
              <a:t>. </a:t>
            </a:r>
            <a:endParaRPr lang="en-US" dirty="0">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kern="1200" dirty="0">
                <a:solidFill>
                  <a:schemeClr val="tx1"/>
                </a:solidFill>
                <a:effectLst/>
              </a:rPr>
              <a:t>( Falso) </a:t>
            </a:r>
            <a:r>
              <a:rPr lang="pt-br" sz="1200" dirty="0">
                <a:ea typeface="Amazon Ember Light" panose="020B0403020204020204" pitchFamily="34" charset="0"/>
                <a:cs typeface="Amazon Ember Light" panose="020B0403020204020204" pitchFamily="34" charset="0"/>
              </a:rPr>
              <a:t>Você </a:t>
            </a:r>
            <a:r>
              <a:rPr lang="pt-br" sz="1200" b="1" dirty="0">
                <a:ea typeface="Amazon Ember Light" panose="020B0403020204020204" pitchFamily="34" charset="0"/>
                <a:cs typeface="Amazon Ember Light" panose="020B0403020204020204" pitchFamily="34" charset="0"/>
              </a:rPr>
              <a:t>pode</a:t>
            </a:r>
            <a:r>
              <a:rPr lang="pt-br" sz="1200" dirty="0">
                <a:ea typeface="Amazon Ember Light" panose="020B0403020204020204" pitchFamily="34" charset="0"/>
                <a:cs typeface="Amazon Ember Light" panose="020B0403020204020204" pitchFamily="34" charset="0"/>
              </a:rPr>
              <a:t> filtrar mensagens ao se inscrever em um tópico do SNS, você </a:t>
            </a:r>
            <a:r>
              <a:rPr lang="pt-br" sz="1200" dirty="0">
                <a:solidFill>
                  <a:srgbClr val="000000"/>
                </a:solidFill>
                <a:ea typeface="Amazon Ember Light" panose="020B0403020204020204" pitchFamily="34" charset="0"/>
                <a:cs typeface="Amazon Ember Light" panose="020B0403020204020204" pitchFamily="34" charset="0"/>
              </a:rPr>
              <a:t>sempre</a:t>
            </a:r>
            <a:r>
              <a:rPr lang="pt-br" sz="1200" dirty="0">
                <a:ea typeface="Amazon Ember Light" panose="020B0403020204020204" pitchFamily="34" charset="0"/>
                <a:cs typeface="Amazon Ember Light" panose="020B0403020204020204" pitchFamily="34" charset="0"/>
              </a:rPr>
              <a:t> receberá todas as mensagens publicadas.</a:t>
            </a:r>
          </a:p>
          <a:p>
            <a:pPr lvl="0" rtl="0"/>
            <a:r>
              <a:rPr lang="pt-br" kern="1200" dirty="0">
                <a:solidFill>
                  <a:schemeClr val="tx1"/>
                </a:solidFill>
                <a:effectLst/>
              </a:rPr>
              <a:t>(Verdadeiro)</a:t>
            </a:r>
          </a:p>
          <a:p>
            <a:pPr lvl="0" rtl="0"/>
            <a:r>
              <a:rPr lang="pt-br" kern="1200" dirty="0">
                <a:solidFill>
                  <a:schemeClr val="tx1"/>
                </a:solidFill>
                <a:effectLst/>
              </a:rPr>
              <a:t>(Verdadeiro)</a:t>
            </a:r>
          </a:p>
        </p:txBody>
      </p:sp>
    </p:spTree>
    <p:extLst>
      <p:ext uri="{BB962C8B-B14F-4D97-AF65-F5344CB8AC3E}">
        <p14:creationId xmlns:p14="http://schemas.microsoft.com/office/powerpoint/2010/main" val="9221653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973636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Neste laboratório, você</a:t>
            </a:r>
            <a:r>
              <a:rPr lang="pt-br" dirty="0">
                <a:solidFill>
                  <a:srgbClr val="000000"/>
                </a:solidFill>
              </a:rPr>
              <a:t> aprenderá</a:t>
            </a:r>
            <a:r>
              <a:rPr lang="pt-br" dirty="0"/>
              <a:t> a usar o AWS SDK para enviar e receber mensagens do </a:t>
            </a:r>
            <a:r>
              <a:rPr lang="pt-br" dirty="0">
                <a:solidFill>
                  <a:srgbClr val="000000"/>
                </a:solidFill>
              </a:rPr>
              <a:t>Amazon Simple Notification Service</a:t>
            </a:r>
            <a:r>
              <a:rPr lang="pt-br" dirty="0"/>
              <a:t> (</a:t>
            </a:r>
            <a:r>
              <a:rPr lang="pt-br" dirty="0">
                <a:solidFill>
                  <a:srgbClr val="000000"/>
                </a:solidFill>
              </a:rPr>
              <a:t>SNS</a:t>
            </a:r>
            <a:r>
              <a:rPr lang="pt-br" dirty="0"/>
              <a:t>) e </a:t>
            </a:r>
            <a:r>
              <a:rPr lang="pt-br" dirty="0">
                <a:solidFill>
                  <a:srgbClr val="000000"/>
                </a:solidFill>
              </a:rPr>
              <a:t>do Amazon Simple Queue Service</a:t>
            </a:r>
            <a:r>
              <a:rPr lang="pt-br" dirty="0"/>
              <a:t> (</a:t>
            </a:r>
            <a:r>
              <a:rPr lang="pt-br" dirty="0">
                <a:solidFill>
                  <a:srgbClr val="000000"/>
                </a:solidFill>
              </a:rPr>
              <a:t>SQS</a:t>
            </a:r>
            <a:r>
              <a:rPr lang="pt-br" dirty="0"/>
              <a:t>). Você </a:t>
            </a:r>
            <a:r>
              <a:rPr lang="pt-br" dirty="0">
                <a:solidFill>
                  <a:srgbClr val="000000"/>
                </a:solidFill>
              </a:rPr>
              <a:t>aprenderá</a:t>
            </a:r>
            <a:r>
              <a:rPr lang="pt-br" dirty="0"/>
              <a:t> a configurar o Amazon SNS e o Amazon SQS para implementar um cenário de fan-out para enviar mensagens a vários destinatários.</a:t>
            </a:r>
          </a:p>
          <a:p>
            <a:pPr rtl="0"/>
            <a:endParaRPr lang="en-US" dirty="0"/>
          </a:p>
          <a:p>
            <a:pPr marL="0" indent="0" rtl="0">
              <a:buNone/>
            </a:pPr>
            <a:r>
              <a:rPr lang="pt-br" dirty="0"/>
              <a:t>No laboratório, você vai:</a:t>
            </a:r>
          </a:p>
          <a:p>
            <a:pPr marL="171450" indent="-171450" rtl="0">
              <a:buFont typeface="Arial" panose="020B0604020202020204" pitchFamily="34" charset="0"/>
              <a:buChar char="•"/>
            </a:pPr>
            <a:r>
              <a:rPr lang="pt-br" sz="1200" dirty="0"/>
              <a:t>Configurar tópicos do Amazon SNS e filas do Amazon SQS.</a:t>
            </a:r>
          </a:p>
          <a:p>
            <a:pPr marL="171450" indent="-171450" rtl="0">
              <a:buFont typeface="Arial" panose="020B0604020202020204" pitchFamily="34" charset="0"/>
              <a:buChar char="•"/>
            </a:pPr>
            <a:r>
              <a:rPr lang="pt-br" sz="1200" dirty="0"/>
              <a:t>Desenvolver </a:t>
            </a:r>
            <a:r>
              <a:rPr lang="pt-br" sz="1200" dirty="0">
                <a:solidFill>
                  <a:srgbClr val="000000"/>
                </a:solidFill>
              </a:rPr>
              <a:t>o publicador do Amazon</a:t>
            </a:r>
            <a:r>
              <a:rPr lang="pt-br" sz="1200" dirty="0"/>
              <a:t> SNS.</a:t>
            </a:r>
          </a:p>
          <a:p>
            <a:pPr marL="171450" indent="-171450" rtl="0">
              <a:buFont typeface="Arial" panose="020B0604020202020204" pitchFamily="34" charset="0"/>
              <a:buChar char="•"/>
            </a:pPr>
            <a:r>
              <a:rPr lang="pt-br" sz="1200" dirty="0"/>
              <a:t>Desenvolver </a:t>
            </a:r>
            <a:r>
              <a:rPr lang="pt-br" sz="1200" dirty="0">
                <a:solidFill>
                  <a:srgbClr val="000000"/>
                </a:solidFill>
              </a:rPr>
              <a:t>o consumidor do Amazon</a:t>
            </a:r>
            <a:r>
              <a:rPr lang="pt-br" sz="1200" dirty="0"/>
              <a:t> SQS.</a:t>
            </a:r>
            <a:endParaRPr lang="en-US" dirty="0"/>
          </a:p>
        </p:txBody>
      </p:sp>
    </p:spTree>
    <p:extLst>
      <p:ext uri="{BB962C8B-B14F-4D97-AF65-F5344CB8AC3E}">
        <p14:creationId xmlns:p14="http://schemas.microsoft.com/office/powerpoint/2010/main" val="1697209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a:p>
        </p:txBody>
      </p:sp>
    </p:spTree>
    <p:extLst>
      <p:ext uri="{BB962C8B-B14F-4D97-AF65-F5344CB8AC3E}">
        <p14:creationId xmlns:p14="http://schemas.microsoft.com/office/powerpoint/2010/main" val="5613073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846574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spcBef>
                <a:spcPts val="600"/>
              </a:spcBef>
            </a:pPr>
            <a:r>
              <a:rPr lang="pt-br" dirty="0"/>
              <a:t>Considere um cenário em que uma </a:t>
            </a:r>
            <a:r>
              <a:rPr lang="pt-br" dirty="0">
                <a:solidFill>
                  <a:srgbClr val="000000"/>
                </a:solidFill>
              </a:rPr>
              <a:t>aplicação</a:t>
            </a:r>
            <a:r>
              <a:rPr lang="pt-br" dirty="0"/>
              <a:t> produz mensagens que devem ser processadas por um consumidor downstream. O produtor </a:t>
            </a:r>
            <a:r>
              <a:rPr lang="pt-br" dirty="0">
                <a:solidFill>
                  <a:srgbClr val="000000"/>
                </a:solidFill>
              </a:rPr>
              <a:t>precisa</a:t>
            </a:r>
            <a:r>
              <a:rPr lang="pt-br" dirty="0"/>
              <a:t> saber como se conectar ao consumidor. Se o consumidor falhar por algum motivo, as mensagens podem ser perdidas. </a:t>
            </a:r>
            <a:r>
              <a:rPr lang="pt-br" dirty="0">
                <a:solidFill>
                  <a:srgbClr val="000000"/>
                </a:solidFill>
              </a:rPr>
              <a:t>Se </a:t>
            </a:r>
            <a:r>
              <a:rPr lang="pt-br" dirty="0"/>
              <a:t>novas instâncias de consumidor forem executadas para se recuperar de uma falha ou para acompanhar um aumento da carga de trabalho, o produtor</a:t>
            </a:r>
            <a:r>
              <a:rPr lang="pt-br" dirty="0">
                <a:solidFill>
                  <a:srgbClr val="000000"/>
                </a:solidFill>
              </a:rPr>
              <a:t>precisa</a:t>
            </a:r>
            <a:r>
              <a:rPr lang="pt-br" dirty="0"/>
              <a:t> estar explicitamente ciente das novas </a:t>
            </a:r>
            <a:r>
              <a:rPr lang="pt-br" dirty="0">
                <a:solidFill>
                  <a:srgbClr val="000000"/>
                </a:solidFill>
              </a:rPr>
              <a:t>instâncias de consumidor</a:t>
            </a:r>
            <a:r>
              <a:rPr lang="pt-br" dirty="0"/>
              <a:t>. Nesse cenário, o produtor está estreitamente acoplado ao consumidor, e o acoplamento é propenso a fragilidade. </a:t>
            </a:r>
          </a:p>
          <a:p>
            <a:pPr rtl="0">
              <a:spcBef>
                <a:spcPts val="600"/>
              </a:spcBef>
            </a:pPr>
            <a:endParaRPr lang="en-US" dirty="0"/>
          </a:p>
          <a:p>
            <a:pPr rtl="0"/>
            <a:r>
              <a:rPr lang="pt-br" dirty="0"/>
              <a:t>Olhando para o exemplo a seguir, temos um produtor e um consumidor. O produtor gera uma mensagem, notifica o consumidor e aguarda que a mensagem seja processada pelo consumidor. O consumidor processa a mensagem e, ao terminar, notifica o produtor e aguarda a próxima mensagem. </a:t>
            </a:r>
          </a:p>
          <a:p>
            <a:pPr rtl="0"/>
            <a:endParaRPr lang="en-US" baseline="0" dirty="0"/>
          </a:p>
          <a:p>
            <a:pPr rtl="0"/>
            <a:r>
              <a:rPr lang="pt-br" dirty="0"/>
              <a:t>Como se pode ver, trata-se de um </a:t>
            </a:r>
            <a:r>
              <a:rPr lang="pt-br" dirty="0">
                <a:solidFill>
                  <a:srgbClr val="000000"/>
                </a:solidFill>
              </a:rPr>
              <a:t>processo dependente</a:t>
            </a:r>
            <a:r>
              <a:rPr lang="pt-br" dirty="0"/>
              <a:t> em que há uma forte interdependência entre o consumidor e o produtor, que é um sistema estreitamente associado. </a:t>
            </a:r>
          </a:p>
        </p:txBody>
      </p:sp>
    </p:spTree>
    <p:extLst>
      <p:ext uri="{BB962C8B-B14F-4D97-AF65-F5344CB8AC3E}">
        <p14:creationId xmlns:p14="http://schemas.microsoft.com/office/powerpoint/2010/main" val="745972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13159793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3" y="4560571"/>
            <a:ext cx="5440678" cy="2717559"/>
          </a:xfrm>
        </p:spPr>
        <p:txBody>
          <a:bodyPr rtlCol="0"/>
          <a:lstStyle/>
          <a:p>
            <a:pPr rtl="0">
              <a:spcBef>
                <a:spcPts val="600"/>
              </a:spcBef>
            </a:pPr>
            <a:r>
              <a:rPr lang="pt-br" dirty="0"/>
              <a:t>Familiarizar-se com o Amazon SNS, o Amazon SQS e a API relacionada ao Amazon </a:t>
            </a:r>
            <a:r>
              <a:rPr lang="pt-br" dirty="0">
                <a:solidFill>
                  <a:srgbClr val="000000"/>
                </a:solidFill>
              </a:rPr>
              <a:t>MQ</a:t>
            </a:r>
            <a:r>
              <a:rPr lang="pt-br" dirty="0"/>
              <a:t> no SDK para a linguagem de sua preferência.</a:t>
            </a:r>
          </a:p>
          <a:p>
            <a:pPr rtl="0">
              <a:spcBef>
                <a:spcPts val="600"/>
              </a:spcBef>
            </a:pPr>
            <a:r>
              <a:rPr lang="pt-br" b="1" dirty="0"/>
              <a:t>Java</a:t>
            </a:r>
          </a:p>
          <a:p>
            <a:pPr marL="171450" indent="-171450" rtl="0">
              <a:spcBef>
                <a:spcPts val="600"/>
              </a:spcBef>
              <a:buFont typeface="Arial" panose="020B0604020202020204" pitchFamily="34" charset="0"/>
              <a:buChar char="•"/>
            </a:pPr>
            <a:r>
              <a:rPr lang="pt-br" dirty="0"/>
              <a:t>Amazon SNS client (cliente do Amazon SNS): </a:t>
            </a:r>
            <a:r>
              <a:rPr lang="pt-br" dirty="0">
                <a:hlinkClick r:id="rId3"/>
              </a:rPr>
              <a:t>http://docs.aws.amazon.com/AWSJavaSDK/latest/javadoc/com/amazonaws/services/sns/AmazonSNSClient.html</a:t>
            </a:r>
            <a:endParaRPr lang="en-US" dirty="0"/>
          </a:p>
          <a:p>
            <a:pPr marL="171450" marR="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pt-br" dirty="0"/>
              <a:t>Amazon SQS client (cliente do Amazon SQS): </a:t>
            </a:r>
            <a:r>
              <a:rPr lang="pt-br" dirty="0">
                <a:hlinkClick r:id="rId4"/>
              </a:rPr>
              <a:t>http://docs.aws.amazon.com/AWSJavaSDK/latest/javadoc/com/amazonaws/services/sqs/AmazonSQSClient.html</a:t>
            </a:r>
            <a:r>
              <a:rPr lang="pt-br" dirty="0"/>
              <a:t> </a:t>
            </a:r>
          </a:p>
          <a:p>
            <a:pPr marL="171450" marR="0" lvl="0" indent="-171450" algn="l" defTabSz="4572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pt-br" dirty="0"/>
              <a:t>Amazon MQ Interface (Interface do Amazon MQ): </a:t>
            </a:r>
            <a:r>
              <a:rPr lang="pt-br" dirty="0">
                <a:hlinkClick r:id="rId5"/>
              </a:rPr>
              <a:t>http://docs.aws.amazon.com/AWSJavaSDK/latest/javadoc/com/amazonaws/services/mq/AmazonMQClient.html</a:t>
            </a:r>
            <a:r>
              <a:rPr lang="pt-br" dirty="0"/>
              <a:t> </a:t>
            </a:r>
          </a:p>
          <a:p>
            <a:pPr rtl="0">
              <a:spcBef>
                <a:spcPts val="600"/>
              </a:spcBef>
            </a:pPr>
            <a:r>
              <a:rPr lang="pt-br" b="1" dirty="0"/>
              <a:t>.NET</a:t>
            </a:r>
          </a:p>
          <a:p>
            <a:pPr marL="171450" indent="-171450" rtl="0">
              <a:spcBef>
                <a:spcPts val="600"/>
              </a:spcBef>
              <a:buFont typeface="Arial" panose="020B0604020202020204" pitchFamily="34" charset="0"/>
              <a:buChar char="•"/>
            </a:pPr>
            <a:r>
              <a:rPr lang="pt-br" dirty="0"/>
              <a:t>Amazon SNS client (Cliente do Amazon SNS): </a:t>
            </a:r>
            <a:r>
              <a:rPr lang="pt-br" dirty="0">
                <a:hlinkClick r:id="rId6"/>
              </a:rPr>
              <a:t>http://docs.aws.amazon.com/sdkfornet/v3/apidocs/items/SNS/TSNSClient.html</a:t>
            </a:r>
            <a:endParaRPr lang="en-US" dirty="0"/>
          </a:p>
          <a:p>
            <a:pPr marL="171450" indent="-171450" rtl="0">
              <a:spcBef>
                <a:spcPts val="600"/>
              </a:spcBef>
              <a:buFont typeface="Arial" panose="020B0604020202020204" pitchFamily="34" charset="0"/>
              <a:buChar char="•"/>
            </a:pPr>
            <a:r>
              <a:rPr lang="pt-br" dirty="0"/>
              <a:t>Amazon SQS client (Cliente do Amazon SQS): </a:t>
            </a:r>
            <a:r>
              <a:rPr lang="pt-br" dirty="0">
                <a:hlinkClick r:id="rId7"/>
              </a:rPr>
              <a:t>http://docs.aws.amazon.com/sdkfornet/v3/apidocs/items/SQS/TSQSClient.html</a:t>
            </a:r>
            <a:endParaRPr lang="en-US" dirty="0"/>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pt-br" dirty="0"/>
              <a:t>Amazon MQ client (Cliente do Amazon MQ): </a:t>
            </a:r>
            <a:r>
              <a:rPr lang="pt-br" dirty="0">
                <a:hlinkClick r:id="rId8"/>
              </a:rPr>
              <a:t>http://docs.aws.amazon.com/sdkfornet/v3/apidocs/items/MQ/TMQClient.html</a:t>
            </a:r>
            <a:endParaRPr lang="en-US" b="1" dirty="0"/>
          </a:p>
          <a:p>
            <a:pPr marL="0" indent="0" rtl="0">
              <a:spcBef>
                <a:spcPts val="600"/>
              </a:spcBef>
              <a:buFont typeface="Arial" panose="020B0604020202020204" pitchFamily="34" charset="0"/>
              <a:buNone/>
            </a:pPr>
            <a:r>
              <a:rPr lang="pt-br" b="1" dirty="0"/>
              <a:t>Python</a:t>
            </a:r>
          </a:p>
          <a:p>
            <a:pPr marL="171450" indent="-171450" rtl="0">
              <a:buFont typeface="Arial" panose="020B0604020202020204" pitchFamily="34" charset="0"/>
              <a:buChar char="•"/>
            </a:pPr>
            <a:r>
              <a:rPr lang="pt-br" dirty="0"/>
              <a:t>Amazon SNS client (Cliente do Amazon SNS): </a:t>
            </a:r>
            <a:r>
              <a:rPr lang="pt-br" dirty="0">
                <a:hlinkClick r:id="rId9"/>
              </a:rPr>
              <a:t>http://boto3.readthedocs.org/en/latest/reference/services/sns.html</a:t>
            </a:r>
            <a:r>
              <a:rPr lang="pt-br" dirty="0"/>
              <a:t> </a:t>
            </a:r>
          </a:p>
          <a:p>
            <a:pPr marL="171450" indent="-171450" rtl="0">
              <a:buFont typeface="Arial" panose="020B0604020202020204" pitchFamily="34" charset="0"/>
              <a:buChar char="•"/>
            </a:pPr>
            <a:r>
              <a:rPr lang="pt-br" dirty="0"/>
              <a:t>Amazon SQS client (Cliente do Amazon SQS): </a:t>
            </a:r>
            <a:r>
              <a:rPr lang="pt-br" dirty="0">
                <a:hlinkClick r:id="rId10"/>
              </a:rPr>
              <a:t>http://boto3.readthedocs.org/en/latest/reference/services/sqs.html</a:t>
            </a:r>
            <a:r>
              <a:rPr lang="pt-br" dirty="0"/>
              <a:t> </a:t>
            </a:r>
          </a:p>
          <a:p>
            <a:pPr marL="171450" marR="0" lvl="0" indent="-1714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pt-br" dirty="0"/>
              <a:t>Amazon MQ client (Cliente do Amazon MQ): </a:t>
            </a:r>
            <a:r>
              <a:rPr lang="pt-br" dirty="0">
                <a:hlinkClick r:id="rId11"/>
              </a:rPr>
              <a:t>http://boto3.readthedocs.org/en/latest/reference/services/mq.html</a:t>
            </a:r>
            <a:r>
              <a:rPr lang="pt-br" dirty="0"/>
              <a:t> </a:t>
            </a:r>
          </a:p>
          <a:p>
            <a:pPr marL="0" indent="0" rtl="0">
              <a:spcBef>
                <a:spcPts val="600"/>
              </a:spcBef>
              <a:buFont typeface="Arial" panose="020B0604020202020204" pitchFamily="34" charset="0"/>
              <a:buNone/>
            </a:pPr>
            <a:endParaRPr lang="en-US" dirty="0"/>
          </a:p>
        </p:txBody>
      </p:sp>
    </p:spTree>
    <p:extLst>
      <p:ext uri="{BB962C8B-B14F-4D97-AF65-F5344CB8AC3E}">
        <p14:creationId xmlns:p14="http://schemas.microsoft.com/office/powerpoint/2010/main" val="4067926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Essa interdependência cria um sistema totalmente acoplado. A desvantagem de um sistema totalmente acoplado é que ele não é tolerante a falhas. Se algum componente do nosso sistema falhar, todo o sistema </a:t>
            </a:r>
            <a:r>
              <a:rPr lang="pt-br" dirty="0">
                <a:solidFill>
                  <a:srgbClr val="000000"/>
                </a:solidFill>
              </a:rPr>
              <a:t>falhará</a:t>
            </a:r>
            <a:r>
              <a:rPr lang="pt-br" dirty="0"/>
              <a:t>. </a:t>
            </a:r>
          </a:p>
          <a:p>
            <a:pPr rtl="0"/>
            <a:endParaRPr lang="en-US" baseline="0" dirty="0"/>
          </a:p>
          <a:p>
            <a:pPr rtl="0"/>
            <a:r>
              <a:rPr lang="pt-br" dirty="0"/>
              <a:t>Se o nosso consumidor falhar durante o processamento da mensagem, o produtor </a:t>
            </a:r>
            <a:r>
              <a:rPr lang="pt-br" dirty="0">
                <a:solidFill>
                  <a:srgbClr val="000000"/>
                </a:solidFill>
              </a:rPr>
              <a:t>será forçado</a:t>
            </a:r>
            <a:r>
              <a:rPr lang="pt-br" dirty="0"/>
              <a:t> a esperar, a aguardar o processamento da mensagem</a:t>
            </a:r>
            <a:r>
              <a:rPr lang="pt-br" dirty="0">
                <a:solidFill>
                  <a:srgbClr val="000000"/>
                </a:solidFill>
              </a:rPr>
              <a:t>, e</a:t>
            </a:r>
            <a:r>
              <a:rPr lang="pt-br" dirty="0"/>
              <a:t> </a:t>
            </a:r>
            <a:r>
              <a:rPr lang="pt-br" dirty="0">
                <a:solidFill>
                  <a:srgbClr val="000000"/>
                </a:solidFill>
              </a:rPr>
              <a:t>ainda</a:t>
            </a:r>
            <a:r>
              <a:rPr lang="pt-br" dirty="0"/>
              <a:t> esperar</a:t>
            </a:r>
            <a:r>
              <a:rPr lang="pt-br" dirty="0">
                <a:solidFill>
                  <a:srgbClr val="000000"/>
                </a:solidFill>
              </a:rPr>
              <a:t>um</a:t>
            </a:r>
            <a:r>
              <a:rPr lang="pt-br" dirty="0"/>
              <a:t> pouco mais. </a:t>
            </a:r>
            <a:r>
              <a:rPr lang="pt-br" dirty="0">
                <a:solidFill>
                  <a:srgbClr val="000000"/>
                </a:solidFill>
              </a:rPr>
              <a:t>Devido à natureza fortemente acoplada do nosso sistema</a:t>
            </a:r>
            <a:r>
              <a:rPr lang="pt-br" dirty="0"/>
              <a:t>, ele não é tolerante a falhas. </a:t>
            </a:r>
          </a:p>
          <a:p>
            <a:pPr rtl="0"/>
            <a:endParaRPr lang="is-IS" baseline="0" dirty="0"/>
          </a:p>
          <a:p>
            <a:pPr rtl="0"/>
            <a:endParaRPr lang="en-US" dirty="0"/>
          </a:p>
        </p:txBody>
      </p:sp>
    </p:spTree>
    <p:extLst>
      <p:ext uri="{BB962C8B-B14F-4D97-AF65-F5344CB8AC3E}">
        <p14:creationId xmlns:p14="http://schemas.microsoft.com/office/powerpoint/2010/main" val="3215579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pt-br" dirty="0"/>
              <a:t>Essa interdependência cria um sistema totalmente acoplado. A desvantagem de um sistema totalmente acoplado é que ele não é tolerante a falhas. Se algum componente do nosso sistema falhar, todo o sistema </a:t>
            </a:r>
            <a:r>
              <a:rPr lang="pt-br" dirty="0">
                <a:solidFill>
                  <a:srgbClr val="000000"/>
                </a:solidFill>
              </a:rPr>
              <a:t>falhará</a:t>
            </a:r>
            <a:r>
              <a:rPr lang="pt-br" dirty="0"/>
              <a:t>. </a:t>
            </a:r>
          </a:p>
          <a:p>
            <a:pPr rtl="0"/>
            <a:endParaRPr lang="en-US" baseline="0" dirty="0"/>
          </a:p>
          <a:p>
            <a:pPr rtl="0"/>
            <a:r>
              <a:rPr lang="pt-br" dirty="0"/>
              <a:t>Se o nosso consumidor falhar durante o processamento da mensagem, o produtor </a:t>
            </a:r>
            <a:r>
              <a:rPr lang="pt-br" dirty="0">
                <a:solidFill>
                  <a:srgbClr val="000000"/>
                </a:solidFill>
              </a:rPr>
              <a:t>será forçado</a:t>
            </a:r>
            <a:r>
              <a:rPr lang="pt-br" dirty="0"/>
              <a:t> a esperar, a aguardar o processamento da mensagem</a:t>
            </a:r>
            <a:r>
              <a:rPr lang="pt-br" dirty="0">
                <a:solidFill>
                  <a:srgbClr val="000000"/>
                </a:solidFill>
              </a:rPr>
              <a:t>, e</a:t>
            </a:r>
            <a:r>
              <a:rPr lang="pt-br" dirty="0"/>
              <a:t> </a:t>
            </a:r>
            <a:r>
              <a:rPr lang="pt-br" dirty="0">
                <a:solidFill>
                  <a:srgbClr val="000000"/>
                </a:solidFill>
              </a:rPr>
              <a:t>ainda</a:t>
            </a:r>
            <a:r>
              <a:rPr lang="pt-br" dirty="0"/>
              <a:t> esperar</a:t>
            </a:r>
            <a:r>
              <a:rPr lang="pt-br" dirty="0">
                <a:solidFill>
                  <a:srgbClr val="000000"/>
                </a:solidFill>
              </a:rPr>
              <a:t>um</a:t>
            </a:r>
            <a:r>
              <a:rPr lang="pt-br" dirty="0"/>
              <a:t> pouco mais. </a:t>
            </a:r>
            <a:r>
              <a:rPr lang="pt-br" dirty="0">
                <a:solidFill>
                  <a:srgbClr val="000000"/>
                </a:solidFill>
              </a:rPr>
              <a:t>Devido à natureza fortemente acoplada do nosso sistema</a:t>
            </a:r>
            <a:r>
              <a:rPr lang="pt-br" dirty="0"/>
              <a:t>, ele não é tolerante a falhas. </a:t>
            </a:r>
          </a:p>
          <a:p>
            <a:pPr rtl="0"/>
            <a:endParaRPr lang="is-IS" baseline="0" dirty="0"/>
          </a:p>
          <a:p>
            <a:pPr rtl="0"/>
            <a:endParaRPr lang="en-US" dirty="0"/>
          </a:p>
        </p:txBody>
      </p:sp>
    </p:spTree>
    <p:extLst>
      <p:ext uri="{BB962C8B-B14F-4D97-AF65-F5344CB8AC3E}">
        <p14:creationId xmlns:p14="http://schemas.microsoft.com/office/powerpoint/2010/main" val="987645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791980"/>
          </a:xfrm>
        </p:spPr>
        <p:txBody>
          <a:bodyPr rtlCol="0"/>
          <a:lstStyle/>
          <a:p>
            <a:pPr rtl="0">
              <a:spcBef>
                <a:spcPts val="600"/>
              </a:spcBef>
              <a:defRPr/>
            </a:pPr>
            <a:r>
              <a:rPr lang="pt-br" sz="1200" dirty="0"/>
              <a:t>Ter um serviço de fila desacopla o produtor do consumidor. </a:t>
            </a:r>
          </a:p>
          <a:p>
            <a:pPr rtl="0">
              <a:spcBef>
                <a:spcPts val="600"/>
              </a:spcBef>
              <a:defRPr/>
            </a:pPr>
            <a:r>
              <a:rPr lang="pt-br" sz="1200" dirty="0"/>
              <a:t>Uma fila é um repositório temporário de mensagens que estão aguardando processamento. Ela atua como um buffer entre o componente que produz os dados e o componente que recebe os dados para processamento. </a:t>
            </a:r>
            <a:r>
              <a:rPr lang="pt-br" sz="1200" dirty="0">
                <a:solidFill>
                  <a:srgbClr val="000000"/>
                </a:solidFill>
              </a:rPr>
              <a:t>Isso</a:t>
            </a:r>
            <a:r>
              <a:rPr lang="pt-br" sz="1200" dirty="0"/>
              <a:t> significa que a fila resolve problemas que podem surgir caso o produtor produza mensagens mais rápido do que o consumidor pode processar,</a:t>
            </a:r>
            <a:r>
              <a:rPr lang="pt-br" sz="1200" dirty="0">
                <a:solidFill>
                  <a:srgbClr val="000000"/>
                </a:solidFill>
              </a:rPr>
              <a:t> ou caso o produtor ou consumidor só</a:t>
            </a:r>
            <a:r>
              <a:rPr lang="pt-br" sz="1200" dirty="0"/>
              <a:t> esteja conectado à </a:t>
            </a:r>
            <a:r>
              <a:rPr lang="pt-br" sz="1200" dirty="0">
                <a:solidFill>
                  <a:srgbClr val="000000"/>
                </a:solidFill>
              </a:rPr>
              <a:t>rede de forma intermitente</a:t>
            </a:r>
            <a:r>
              <a:rPr lang="pt-br" sz="1200" dirty="0"/>
              <a:t>. </a:t>
            </a:r>
          </a:p>
          <a:p>
            <a:pPr rtl="0">
              <a:spcBef>
                <a:spcPts val="600"/>
              </a:spcBef>
              <a:defRPr/>
            </a:pPr>
            <a:r>
              <a:rPr lang="pt-br" sz="1200" dirty="0"/>
              <a:t>A fila oferece suporte a vários produtores e consumidores interagindo na mesma fila. Uma única fila pode ser usada simultaneamente por muitos componentes das </a:t>
            </a:r>
            <a:r>
              <a:rPr lang="pt-br" sz="1200" dirty="0">
                <a:solidFill>
                  <a:srgbClr val="000000"/>
                </a:solidFill>
              </a:rPr>
              <a:t>aplicações</a:t>
            </a:r>
            <a:r>
              <a:rPr lang="pt-br" sz="1200" dirty="0"/>
              <a:t> distribuídas, sem que esses componentes precisem estar coordenados entre si para compartilhar a fila. Uma fila entrega cada mensagem pelo menos uma vez.</a:t>
            </a:r>
          </a:p>
          <a:p>
            <a:pPr rtl="0"/>
            <a:endParaRPr lang="en-US" sz="1200" dirty="0"/>
          </a:p>
          <a:p>
            <a:pPr rtl="0"/>
            <a:r>
              <a:rPr lang="pt-br" sz="1200" dirty="0"/>
              <a:t>Aqui está um exemplo de um processo assíncrono. Onde você tem um produtor, uma fila de mensagens e um consumidor</a:t>
            </a:r>
            <a:r>
              <a:rPr lang="pt-br" sz="1200" dirty="0">
                <a:solidFill>
                  <a:srgbClr val="000000"/>
                </a:solidFill>
              </a:rPr>
              <a:t>.</a:t>
            </a:r>
            <a:r>
              <a:rPr lang="pt-br" sz="1200" dirty="0"/>
              <a:t> O produtor gera uma mensagem e a coloca na fila. O produtor, em seguida, gera outra mensagem e a coloca na fila. O produtor não precisa esperar que a primeira mensagem seja lida e processada antes de colocar a segunda mensagem na fila. Em vez disso, o produtor pode continuar colocando mensagens na fila, independentemente</a:t>
            </a:r>
            <a:r>
              <a:rPr lang="pt-br" sz="1200" dirty="0">
                <a:solidFill>
                  <a:srgbClr val="000000"/>
                </a:solidFill>
              </a:rPr>
              <a:t> se</a:t>
            </a:r>
            <a:r>
              <a:rPr lang="pt-br" sz="1200" dirty="0"/>
              <a:t> estão sendo lidas pelo consumidor ou não.</a:t>
            </a:r>
          </a:p>
          <a:p>
            <a:pPr rtl="0"/>
            <a:endParaRPr lang="en-US" sz="1200" baseline="0" dirty="0"/>
          </a:p>
          <a:p>
            <a:pPr rtl="0"/>
            <a:r>
              <a:rPr lang="pt-br" sz="1200" dirty="0"/>
              <a:t>Quando o consumidor lê uma mensagem fora da fila e </a:t>
            </a:r>
            <a:r>
              <a:rPr lang="pt-br" sz="1200" dirty="0">
                <a:solidFill>
                  <a:srgbClr val="000000"/>
                </a:solidFill>
              </a:rPr>
              <a:t>começa</a:t>
            </a:r>
            <a:r>
              <a:rPr lang="pt-br" sz="1200" dirty="0"/>
              <a:t> a processá-la, </a:t>
            </a:r>
            <a:r>
              <a:rPr lang="pt-br" sz="1200" dirty="0">
                <a:solidFill>
                  <a:srgbClr val="000000"/>
                </a:solidFill>
              </a:rPr>
              <a:t>se</a:t>
            </a:r>
            <a:r>
              <a:rPr lang="pt-br" sz="1200" dirty="0"/>
              <a:t> este consumidor falhar, isso não afetará o produtor. O produtor pode continuar colocando mensagens na fila. Esta solução tem o acoplamento mais baixo e, como resultado, tem maior tolerância a falhas. </a:t>
            </a:r>
          </a:p>
          <a:p>
            <a:pPr rtl="0"/>
            <a:endParaRPr lang="en-US" sz="1200" dirty="0"/>
          </a:p>
        </p:txBody>
      </p:sp>
    </p:spTree>
    <p:extLst>
      <p:ext uri="{BB962C8B-B14F-4D97-AF65-F5344CB8AC3E}">
        <p14:creationId xmlns:p14="http://schemas.microsoft.com/office/powerpoint/2010/main" val="191888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US" dirty="0"/>
          </a:p>
        </p:txBody>
      </p:sp>
    </p:spTree>
    <p:extLst>
      <p:ext uri="{BB962C8B-B14F-4D97-AF65-F5344CB8AC3E}">
        <p14:creationId xmlns:p14="http://schemas.microsoft.com/office/powerpoint/2010/main" val="71192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4.xml"/><Relationship Id="rId5" Type="http://schemas.openxmlformats.org/officeDocument/2006/relationships/hyperlink" Target="https://support.aws.amazon.com/#/contacts/aws-training" TargetMode="Externa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oleObject" Target="../embeddings/oleObject2.bin"/><Relationship Id="rId4" Type="http://schemas.openxmlformats.org/officeDocument/2006/relationships/image" Target="../media/image7.wmf"/></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7" name="Picture 6">
            <a:extLst>
              <a:ext uri="{FF2B5EF4-FFF2-40B4-BE49-F238E27FC236}">
                <a16:creationId xmlns:a16="http://schemas.microsoft.com/office/drawing/2014/main" id="{63FC9937-4309-1345-9FFE-12A8DD2FC6B5}"/>
              </a:ext>
            </a:extLst>
          </p:cNvPr>
          <p:cNvPicPr>
            <a:picLocks noChangeAspect="1"/>
          </p:cNvPicPr>
          <p:nvPr/>
        </p:nvPicPr>
        <p:blipFill>
          <a:blip r:embed="rId4"/>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4087148434"/>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F4A3FF58-786E-B24E-B376-6652EC26070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99B9B80A-7CBE-8F4D-B2B0-66F7C285B4D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739098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rtlCol="0">
            <a:noAutofit/>
          </a:bodyPr>
          <a:lstStyle>
            <a:lvl1pPr marL="0" indent="0">
              <a:buNone/>
              <a:defRPr sz="1400">
                <a:solidFill>
                  <a:schemeClr val="tx1"/>
                </a:solidFill>
                <a:latin typeface="Lucida Console" panose="020B0609040504020204" pitchFamily="49" charset="0"/>
              </a:defRPr>
            </a:lvl1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rtlCol="0"/>
          <a:lstStyle/>
          <a:p>
            <a:pPr rtl="0"/>
            <a:fld id="{9FC43BFD-8FF7-A343-A8A6-E2338FCE8046}" type="slidenum">
              <a:rPr lang="en-US" smtClean="0"/>
              <a:t>‹nº›</a:t>
            </a:fld>
            <a:endParaRPr lang="en-US" dirty="0"/>
          </a:p>
        </p:txBody>
      </p:sp>
      <p:pic>
        <p:nvPicPr>
          <p:cNvPr id="9" name="Picture 8">
            <a:extLst>
              <a:ext uri="{FF2B5EF4-FFF2-40B4-BE49-F238E27FC236}">
                <a16:creationId xmlns:a16="http://schemas.microsoft.com/office/drawing/2014/main" id="{65773DE8-A996-034F-B75D-51D5ACFED07E}"/>
              </a:ext>
            </a:extLst>
          </p:cNvPr>
          <p:cNvPicPr>
            <a:picLocks noChangeAspect="1"/>
          </p:cNvPicPr>
          <p:nvPr/>
        </p:nvPicPr>
        <p:blipFill>
          <a:blip r:embed="rId4"/>
          <a:stretch>
            <a:fillRect/>
          </a:stretch>
        </p:blipFill>
        <p:spPr>
          <a:xfrm>
            <a:off x="9840052" y="365125"/>
            <a:ext cx="1910948" cy="449073"/>
          </a:xfrm>
          <a:prstGeom prst="rect">
            <a:avLst/>
          </a:prstGeom>
        </p:spPr>
      </p:pic>
      <p:sp>
        <p:nvSpPr>
          <p:cNvPr id="7" name="Footer Placeholder 4">
            <a:extLst>
              <a:ext uri="{FF2B5EF4-FFF2-40B4-BE49-F238E27FC236}">
                <a16:creationId xmlns:a16="http://schemas.microsoft.com/office/drawing/2014/main" id="{BE8EE179-7D32-EC44-9957-395A214B62C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888960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a:p>
            <a:pPr lvl="0" rt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rtlCol="0">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 Syntax Test file for 68k Assembly code</a:t>
            </a:r>
          </a:p>
          <a:p>
            <a:pPr lvl="0" rtl="0"/>
            <a:r>
              <a:rPr lang="pt-br"/>
              <a:t>; Some comments about this file</a:t>
            </a:r>
          </a:p>
          <a:p>
            <a:pPr lvl="0" rtl="0"/>
            <a:r>
              <a:rPr lang="pt-br"/>
              <a:t>.D0 00000000</a:t>
            </a:r>
          </a:p>
          <a:p>
            <a:pPr lvl="0" rtl="0"/>
            <a:r>
              <a:rPr lang="pt-br"/>
              <a:t>MS 2100 00000002</a:t>
            </a:r>
          </a:p>
          <a:p>
            <a:pPr lvl="0" rtl="0"/>
            <a:r>
              <a:rPr lang="pt-br"/>
              <a:t>MM 2000;DI</a:t>
            </a:r>
          </a:p>
          <a:p>
            <a:pPr lvl="0" rtl="0"/>
            <a:r>
              <a:rPr lang="pt-br"/>
              <a:t>LEA.L $002100,A1</a:t>
            </a:r>
          </a:p>
          <a:p>
            <a:pPr lvl="0" rtl="0"/>
            <a:r>
              <a:rPr lang="pt-br"/>
              <a:t>MOVE.L #2,-(A1)</a:t>
            </a:r>
          </a:p>
          <a:p>
            <a:pPr lvl="0" rtl="0"/>
            <a:r>
              <a:rPr lang="pt-br"/>
              <a:t>BSR $00002050</a:t>
            </a:r>
          </a:p>
          <a:p>
            <a:pPr lvl="0" rtl="0"/>
            <a:r>
              <a:rPr lang="pt-br"/>
              <a:t>MM 2050;DI</a:t>
            </a:r>
          </a:p>
          <a:p>
            <a:pPr lvl="0" rtl="0"/>
            <a:r>
              <a:rPr lang="pt-br"/>
              <a:t>MOVE.L (A1)+,D1</a:t>
            </a:r>
          </a:p>
          <a:p>
            <a:pPr lvl="0" rtl="0"/>
            <a:r>
              <a:rPr lang="pt-br"/>
              <a:t>MOVE.L (A1),D2</a:t>
            </a:r>
          </a:p>
          <a:p>
            <a:pPr lvl="0" rtl="0"/>
            <a:r>
              <a:rPr lang="pt-br"/>
              <a:t>ADD.L D1,D2</a:t>
            </a:r>
          </a:p>
          <a:p>
            <a:pPr lvl="0" rtl="0"/>
            <a:r>
              <a:rPr lang="pt-br"/>
              <a:t>MOVE.L D2,D0</a:t>
            </a:r>
          </a:p>
          <a:p>
            <a:pPr lvl="0" rtl="0"/>
            <a:r>
              <a:rPr lang="pt-br"/>
              <a:t>RTS</a:t>
            </a:r>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630031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rtlCol="0">
            <a:noAutofit/>
          </a:bodyPr>
          <a:lstStyle>
            <a:lvl1pPr marL="0" indent="0">
              <a:buNone/>
              <a:defRPr/>
            </a:lvl1pPr>
          </a:lstStyle>
          <a:p>
            <a:pPr rtl="0"/>
            <a:r>
              <a:rPr lang="pt-br"/>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rtlCol="0">
            <a:noAutofit/>
          </a:bodyPr>
          <a:lstStyle>
            <a:lvl1pPr marL="0" indent="0">
              <a:buNone/>
              <a:defRPr/>
            </a:lvl1pPr>
          </a:lstStyle>
          <a:p>
            <a:pPr rtl="0"/>
            <a:r>
              <a:rPr lang="pt-br"/>
              <a:t>Click icon to add picture</a:t>
            </a:r>
            <a:endParaRPr lang="en-US" dirty="0"/>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rtlCol="0">
            <a:noAutofit/>
          </a:bodyPr>
          <a:lstStyle>
            <a:lvl1pPr marL="0" indent="0">
              <a:buNone/>
              <a:defRPr/>
            </a:lvl1pPr>
          </a:lstStyle>
          <a:p>
            <a:pPr rtl="0"/>
            <a:r>
              <a:rPr lang="pt-br"/>
              <a:t>Click icon to add picture</a:t>
            </a:r>
            <a:endParaRPr lang="en-US" dirty="0"/>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rtlCol="0">
            <a:noAutofit/>
          </a:bodyPr>
          <a:lstStyle>
            <a:lvl1pPr marL="0" indent="0">
              <a:buNone/>
              <a:defRPr/>
            </a:lvl1pPr>
          </a:lstStyle>
          <a:p>
            <a:pPr rtl="0"/>
            <a:r>
              <a:rPr lang="pt-br"/>
              <a:t>Click icon to add picture</a:t>
            </a:r>
          </a:p>
        </p:txBody>
      </p:sp>
      <p:pic>
        <p:nvPicPr>
          <p:cNvPr id="15" name="Picture 14">
            <a:extLst>
              <a:ext uri="{FF2B5EF4-FFF2-40B4-BE49-F238E27FC236}">
                <a16:creationId xmlns:a16="http://schemas.microsoft.com/office/drawing/2014/main" id="{D2B6CB73-644C-3C44-9950-49A93F6F36C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4" name="Footer Placeholder 4">
            <a:extLst>
              <a:ext uri="{FF2B5EF4-FFF2-40B4-BE49-F238E27FC236}">
                <a16:creationId xmlns:a16="http://schemas.microsoft.com/office/drawing/2014/main" id="{075ED423-869B-CA42-83F6-A40BF01C3EB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61046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‹nº›</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rtlCol="0">
            <a:noAutofit/>
          </a:bodyPr>
          <a:lstStyle>
            <a:lvl1pPr marL="0" indent="0">
              <a:buNone/>
              <a:defRPr>
                <a:solidFill>
                  <a:schemeClr val="tx1"/>
                </a:solidFill>
              </a:defRPr>
            </a:lvl1pPr>
          </a:lstStyle>
          <a:p>
            <a:pPr rtl="0"/>
            <a:r>
              <a:rPr lang="pt-br"/>
              <a:t>Click icon to add picture</a:t>
            </a:r>
            <a:endParaRPr lang="en-US" dirty="0"/>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rtlCol="0">
            <a:noAutofit/>
          </a:bodyPr>
          <a:lstStyle>
            <a:lvl1pPr marL="0" indent="0">
              <a:buNone/>
              <a:defRPr/>
            </a:lvl1pPr>
          </a:lstStyle>
          <a:p>
            <a:pPr rtl="0"/>
            <a:r>
              <a:rPr lang="pt-br"/>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rtlCol="0">
            <a:noAutofit/>
          </a:bodyPr>
          <a:lstStyle>
            <a:lvl1pPr marL="0" indent="0">
              <a:buNone/>
              <a:defRPr/>
            </a:lvl1pPr>
          </a:lstStyle>
          <a:p>
            <a:pPr rtl="0"/>
            <a:r>
              <a:rPr lang="pt-br"/>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rtlCol="0">
            <a:noAutofit/>
          </a:bodyPr>
          <a:lstStyle>
            <a:lvl1pPr marL="0" indent="0" algn="ctr">
              <a:buNone/>
              <a:defRPr sz="2000" b="0">
                <a:solidFill>
                  <a:schemeClr val="tx1"/>
                </a:solidFill>
              </a:defRPr>
            </a:lvl1pPr>
          </a:lstStyle>
          <a:p>
            <a:pPr lvl="0" rtl="0"/>
            <a:r>
              <a:rPr lang="pt-br"/>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rtlCol="0">
            <a:noAutofit/>
          </a:bodyPr>
          <a:lstStyle>
            <a:lvl1pPr marL="0" indent="0">
              <a:buNone/>
              <a:defRPr>
                <a:solidFill>
                  <a:schemeClr val="tx1"/>
                </a:solidFill>
              </a:defRPr>
            </a:lvl1pPr>
          </a:lstStyle>
          <a:p>
            <a:pPr rtl="0"/>
            <a:r>
              <a:rPr lang="pt-br"/>
              <a:t>Click icon to add picture</a:t>
            </a:r>
          </a:p>
        </p:txBody>
      </p:sp>
      <p:pic>
        <p:nvPicPr>
          <p:cNvPr id="22" name="Picture 21">
            <a:extLst>
              <a:ext uri="{FF2B5EF4-FFF2-40B4-BE49-F238E27FC236}">
                <a16:creationId xmlns:a16="http://schemas.microsoft.com/office/drawing/2014/main" id="{A5227888-88F5-4747-9B64-3DA540A538D1}"/>
              </a:ext>
            </a:extLst>
          </p:cNvPr>
          <p:cNvPicPr>
            <a:picLocks noChangeAspect="1"/>
          </p:cNvPicPr>
          <p:nvPr/>
        </p:nvPicPr>
        <p:blipFill>
          <a:blip r:embed="rId4"/>
          <a:stretch>
            <a:fillRect/>
          </a:stretch>
        </p:blipFill>
        <p:spPr>
          <a:xfrm>
            <a:off x="9840052" y="365125"/>
            <a:ext cx="1910948" cy="449073"/>
          </a:xfrm>
          <a:prstGeom prst="rect">
            <a:avLst/>
          </a:prstGeom>
        </p:spPr>
      </p:pic>
      <p:sp>
        <p:nvSpPr>
          <p:cNvPr id="21" name="Footer Placeholder 4">
            <a:extLst>
              <a:ext uri="{FF2B5EF4-FFF2-40B4-BE49-F238E27FC236}">
                <a16:creationId xmlns:a16="http://schemas.microsoft.com/office/drawing/2014/main" id="{FBF3F200-BB4F-664F-876E-B587463197ED}"/>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544938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rtlCol="0">
            <a:noAutofit/>
          </a:bodyPr>
          <a:lstStyle>
            <a:lvl1pPr marL="0" indent="0" algn="ctr">
              <a:buNone/>
              <a:defRPr sz="2000" b="0"/>
            </a:lvl1pPr>
          </a:lstStyle>
          <a:p>
            <a:pPr lvl="0" rtl="0"/>
            <a:r>
              <a:rPr lang="pt-br"/>
              <a:t>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rtlCol="0">
            <a:noAutofit/>
          </a:bodyPr>
          <a:lstStyle>
            <a:lvl1pPr marL="0" indent="0">
              <a:buNone/>
              <a:defRPr/>
            </a:lvl1pPr>
          </a:lstStyle>
          <a:p>
            <a:pPr rtl="0"/>
            <a:r>
              <a:rPr lang="pt-br"/>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rtlCol="0">
            <a:noAutofit/>
          </a:bodyPr>
          <a:lstStyle>
            <a:lvl1pPr marL="0" indent="0" algn="ctr">
              <a:buNone/>
              <a:defRPr sz="2000" b="0"/>
            </a:lvl1pPr>
          </a:lstStyle>
          <a:p>
            <a:pPr lvl="0" rtl="0"/>
            <a:r>
              <a:rPr lang="pt-br"/>
              <a:t>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rtlCol="0">
            <a:noAutofit/>
          </a:bodyPr>
          <a:lstStyle>
            <a:lvl1pPr marL="0" indent="0" algn="ctr">
              <a:buNone/>
              <a:defRPr sz="2000" b="0"/>
            </a:lvl1pPr>
          </a:lstStyle>
          <a:p>
            <a:pPr lvl="0" rtl="0"/>
            <a:r>
              <a:rPr lang="pt-br"/>
              <a:t>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rtlCol="0">
            <a:noAutofit/>
          </a:bodyPr>
          <a:lstStyle>
            <a:lvl1pPr marL="0" indent="0" algn="ctr">
              <a:buNone/>
              <a:defRPr sz="2000" b="0"/>
            </a:lvl1pPr>
          </a:lstStyle>
          <a:p>
            <a:pPr lvl="0" rtl="0"/>
            <a:r>
              <a:rPr lang="pt-br"/>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rtlCol="0">
            <a:noAutofit/>
          </a:bodyPr>
          <a:lstStyle>
            <a:lvl1pPr marL="0" indent="0">
              <a:buNone/>
              <a:defRPr/>
            </a:lvl1pPr>
          </a:lstStyle>
          <a:p>
            <a:pPr rtl="0"/>
            <a:r>
              <a:rPr lang="pt-br"/>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rtlCol="0">
            <a:noAutofit/>
          </a:bodyPr>
          <a:lstStyle>
            <a:lvl1pPr marL="0" indent="0">
              <a:buNone/>
              <a:defRPr/>
            </a:lvl1pPr>
          </a:lstStyle>
          <a:p>
            <a:pPr rtl="0"/>
            <a:r>
              <a:rPr lang="pt-br"/>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rtlCol="0">
            <a:noAutofit/>
          </a:bodyPr>
          <a:lstStyle>
            <a:lvl1pPr marL="0" indent="0">
              <a:buNone/>
              <a:defRPr/>
            </a:lvl1pPr>
          </a:lstStyle>
          <a:p>
            <a:pPr rtl="0"/>
            <a:r>
              <a:rPr lang="pt-br"/>
              <a:t>Icon</a:t>
            </a:r>
          </a:p>
        </p:txBody>
      </p:sp>
      <p:pic>
        <p:nvPicPr>
          <p:cNvPr id="34" name="Picture 33">
            <a:extLst>
              <a:ext uri="{FF2B5EF4-FFF2-40B4-BE49-F238E27FC236}">
                <a16:creationId xmlns:a16="http://schemas.microsoft.com/office/drawing/2014/main" id="{F7CCF82A-4490-0644-8968-C198DF5F3F30}"/>
              </a:ext>
            </a:extLst>
          </p:cNvPr>
          <p:cNvPicPr>
            <a:picLocks noChangeAspect="1"/>
          </p:cNvPicPr>
          <p:nvPr/>
        </p:nvPicPr>
        <p:blipFill>
          <a:blip r:embed="rId3"/>
          <a:stretch>
            <a:fillRect/>
          </a:stretch>
        </p:blipFill>
        <p:spPr>
          <a:xfrm>
            <a:off x="9840052" y="365126"/>
            <a:ext cx="1910948"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8"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77822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rtlCol="0">
            <a:noAutofit/>
          </a:bodyPr>
          <a:lstStyle>
            <a:lvl1pPr>
              <a:defRPr sz="4000">
                <a:solidFill>
                  <a:schemeClr val="bg1"/>
                </a:solidFill>
              </a:defRPr>
            </a:lvl1pPr>
          </a:lstStyle>
          <a:p>
            <a:pPr rtl="0"/>
            <a:r>
              <a:rPr lang="pt-br"/>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6"/>
            <a:ext cx="1910948" cy="449073"/>
          </a:xfrm>
          <a:prstGeom prst="rect">
            <a:avLst/>
          </a:prstGeom>
        </p:spPr>
      </p:pic>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‹nº›</a:t>
            </a:fld>
            <a:endParaRPr lang="en-US" dirty="0"/>
          </a:p>
        </p:txBody>
      </p:sp>
      <p:sp>
        <p:nvSpPr>
          <p:cNvPr id="6" name="Table Placeholder 5"/>
          <p:cNvSpPr>
            <a:spLocks noGrp="1"/>
          </p:cNvSpPr>
          <p:nvPr>
            <p:ph type="tbl" sz="quarter" idx="13" hasCustomPrompt="1"/>
          </p:nvPr>
        </p:nvSpPr>
        <p:spPr>
          <a:xfrm>
            <a:off x="425196" y="1783718"/>
            <a:ext cx="11347704" cy="3931920"/>
          </a:xfrm>
        </p:spPr>
        <p:txBody>
          <a:bodyPr rtlCol="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b="0" i="0" u="none" strike="noStrike" baseline="0" smtClean="0">
                <a:effect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br" sz="1800" b="0" i="0" u="none" strike="noStrike">
                <a:effectLst/>
                <a:latin typeface="Amazon Ember Light" panose="020B0403020204020204" pitchFamily="34" charset="0"/>
              </a:rPr>
              <a:t>Edit Master table layout</a:t>
            </a:r>
            <a:endParaRPr lang="en-US" sz="1800" b="0" i="0" u="none" strike="noStrike" dirty="0">
              <a:effectLst/>
              <a:latin typeface="Arial" panose="020B0604020202020204" pitchFamily="34" charset="0"/>
            </a:endParaRPr>
          </a:p>
        </p:txBody>
      </p:sp>
      <p:sp>
        <p:nvSpPr>
          <p:cNvPr id="12"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160234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B6A95138-A96E-2F42-A959-2EFD44FE4AB7}" type="slidenum">
              <a:rPr lang="en-US" smtClean="0"/>
              <a:t>‹nº›</a:t>
            </a:fld>
            <a:endParaRPr lang="en-US"/>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725393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pic>
        <p:nvPicPr>
          <p:cNvPr id="7" name="Picture 6">
            <a:extLst>
              <a:ext uri="{FF2B5EF4-FFF2-40B4-BE49-F238E27FC236}">
                <a16:creationId xmlns:a16="http://schemas.microsoft.com/office/drawing/2014/main" id="{1FCA25A4-C80D-FC44-8153-D8376A9E41FE}"/>
              </a:ext>
            </a:extLst>
          </p:cNvPr>
          <p:cNvPicPr>
            <a:picLocks noChangeAspect="1"/>
          </p:cNvPicPr>
          <p:nvPr/>
        </p:nvPicPr>
        <p:blipFill>
          <a:blip r:embed="rId3"/>
          <a:stretch>
            <a:fillRect/>
          </a:stretch>
        </p:blipFill>
        <p:spPr>
          <a:xfrm>
            <a:off x="9840052" y="365125"/>
            <a:ext cx="1910948"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Tree>
    <p:custDataLst>
      <p:tags r:id="rId1"/>
    </p:custDataLst>
    <p:extLst>
      <p:ext uri="{BB962C8B-B14F-4D97-AF65-F5344CB8AC3E}">
        <p14:creationId xmlns:p14="http://schemas.microsoft.com/office/powerpoint/2010/main" val="3659453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iagram">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ABE64-BC1B-D74A-AC1E-5232E3760A89}"/>
              </a:ext>
            </a:extLst>
          </p:cNvPr>
          <p:cNvPicPr>
            <a:picLocks noChangeAspect="1"/>
          </p:cNvPicPr>
          <p:nvPr/>
        </p:nvPicPr>
        <p:blipFill>
          <a:blip r:embed="rId3"/>
          <a:stretch>
            <a:fillRect/>
          </a:stretch>
        </p:blipFill>
        <p:spPr>
          <a:xfrm>
            <a:off x="10301048" y="6435724"/>
            <a:ext cx="878193" cy="206375"/>
          </a:xfrm>
          <a:prstGeom prst="rect">
            <a:avLst/>
          </a:prstGeom>
        </p:spPr>
      </p:pic>
      <p:sp>
        <p:nvSpPr>
          <p:cNvPr id="4"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
        <p:nvSpPr>
          <p:cNvPr id="6"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Tree>
    <p:custDataLst>
      <p:tags r:id="rId1"/>
    </p:custDataLst>
    <p:extLst>
      <p:ext uri="{BB962C8B-B14F-4D97-AF65-F5344CB8AC3E}">
        <p14:creationId xmlns:p14="http://schemas.microsoft.com/office/powerpoint/2010/main" val="108292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rtlCol="0">
            <a:noAutofit/>
          </a:bodyPr>
          <a:lstStyle>
            <a:lvl1pPr>
              <a:defRPr sz="6000">
                <a:solidFill>
                  <a:schemeClr val="bg1"/>
                </a:solidFill>
              </a:defRPr>
            </a:lvl1pPr>
          </a:lstStyle>
          <a:p>
            <a:pPr rtl="0"/>
            <a:r>
              <a:rPr lang="pt-br"/>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rtlCol="0">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sp>
        <p:nvSpPr>
          <p:cNvPr id="6" name="Footer Placeholder 4">
            <a:extLst>
              <a:ext uri="{FF2B5EF4-FFF2-40B4-BE49-F238E27FC236}">
                <a16:creationId xmlns:a16="http://schemas.microsoft.com/office/drawing/2014/main" id="{6636900F-FBBE-9846-A194-AC5CF173B39F}"/>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pic>
        <p:nvPicPr>
          <p:cNvPr id="7" name="Picture 6">
            <a:extLst>
              <a:ext uri="{FF2B5EF4-FFF2-40B4-BE49-F238E27FC236}">
                <a16:creationId xmlns:a16="http://schemas.microsoft.com/office/drawing/2014/main" id="{C64AE505-226A-7C43-A554-8CB1590043A4}"/>
              </a:ext>
            </a:extLst>
          </p:cNvPr>
          <p:cNvPicPr>
            <a:picLocks noChangeAspect="1"/>
          </p:cNvPicPr>
          <p:nvPr/>
        </p:nvPicPr>
        <p:blipFill>
          <a:blip r:embed="rId3"/>
          <a:stretch>
            <a:fillRect/>
          </a:stretch>
        </p:blipFill>
        <p:spPr>
          <a:xfrm>
            <a:off x="9861952" y="6089839"/>
            <a:ext cx="1910948" cy="449073"/>
          </a:xfrm>
          <a:prstGeom prst="rect">
            <a:avLst/>
          </a:prstGeom>
        </p:spPr>
      </p:pic>
    </p:spTree>
    <p:custDataLst>
      <p:tags r:id="rId1"/>
    </p:custDataLst>
    <p:extLst>
      <p:ext uri="{BB962C8B-B14F-4D97-AF65-F5344CB8AC3E}">
        <p14:creationId xmlns:p14="http://schemas.microsoft.com/office/powerpoint/2010/main" val="1247158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rtlCol="0">
            <a:noAutofit/>
          </a:bodyPr>
          <a:lstStyle>
            <a:lvl1pPr>
              <a:defRPr sz="4000">
                <a:solidFill>
                  <a:schemeClr val="tx1"/>
                </a:solidFill>
              </a:defRPr>
            </a:lvl1pPr>
          </a:lstStyle>
          <a:p>
            <a:pPr rtl="0"/>
            <a:r>
              <a:rPr lang="pt-br"/>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rtlCol="0"/>
          <a:lstStyle/>
          <a:p>
            <a:pPr rtl="0"/>
            <a:fld id="{9FC43BFD-8FF7-A343-A8A6-E2338FCE8046}" type="slidenum">
              <a:rPr lang="en-US" smtClean="0"/>
              <a:t>‹nº›</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993048"/>
          </a:xfrm>
          <a:prstGeom prst="rect">
            <a:avLst/>
          </a:prstGeom>
        </p:spPr>
        <p:txBody>
          <a:bodyPr rtlCol="0">
            <a:normAutofit/>
          </a:bodyPr>
          <a:lstStyle>
            <a:lvl1pPr marL="0" indent="0">
              <a:lnSpc>
                <a:spcPct val="100000"/>
              </a:lnSpc>
              <a:buNone/>
              <a:defRPr sz="1867"/>
            </a:lvl1pPr>
          </a:lstStyle>
          <a:p>
            <a:pPr lvl="0" rtl="0"/>
            <a:r>
              <a:rPr lang="pt-br"/>
              <a:t>Edit Master text styles</a:t>
            </a:r>
          </a:p>
        </p:txBody>
      </p:sp>
      <p:sp>
        <p:nvSpPr>
          <p:cNvPr id="23" name="Rectangle 22">
            <a:extLst>
              <a:ext uri="{FF2B5EF4-FFF2-40B4-BE49-F238E27FC236}">
                <a16:creationId xmlns:a16="http://schemas.microsoft.com/office/drawing/2014/main" id="{95458110-5E55-0F46-BBF5-9C8F2C62151D}"/>
              </a:ext>
            </a:extLst>
          </p:cNvPr>
          <p:cNvSpPr/>
          <p:nvPr/>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rtl="0"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rtlCol="0"/>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pt-br"/>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455707" cy="1311187"/>
          </a:xfrm>
          <a:prstGeom prst="rect">
            <a:avLst/>
          </a:prstGeom>
        </p:spPr>
        <p:txBody>
          <a:bodyPr rtlCol="0">
            <a:normAutofit/>
          </a:bodyPr>
          <a:lstStyle>
            <a:lvl1pPr marL="0" indent="0">
              <a:buNone/>
              <a:defRPr sz="2400"/>
            </a:lvl1pPr>
          </a:lstStyle>
          <a:p>
            <a:pPr lvl="0" rtl="0"/>
            <a:r>
              <a:rPr lang="pt-br"/>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455707" cy="413702"/>
          </a:xfrm>
          <a:prstGeom prst="rect">
            <a:avLst/>
          </a:prstGeom>
        </p:spPr>
        <p:txBody>
          <a:bodyPr rtlCol="0">
            <a:noAutofit/>
          </a:bodyPr>
          <a:lstStyle>
            <a:lvl1pPr marL="0" indent="0">
              <a:buNone/>
              <a:defRPr sz="2000" b="0">
                <a:solidFill>
                  <a:schemeClr val="tx1"/>
                </a:solidFill>
              </a:defRPr>
            </a:lvl1pPr>
          </a:lstStyle>
          <a:p>
            <a:pPr lvl="0" rtl="0"/>
            <a:r>
              <a:rPr lang="pt-br"/>
              <a:t>Edit Master text styles</a:t>
            </a:r>
          </a:p>
        </p:txBody>
      </p:sp>
      <p:pic>
        <p:nvPicPr>
          <p:cNvPr id="16" name="Picture 15">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327092" y="6089840"/>
            <a:ext cx="1910948" cy="449073"/>
          </a:xfrm>
          <a:prstGeom prst="rect">
            <a:avLst/>
          </a:prstGeom>
        </p:spPr>
      </p:pic>
      <p:sp>
        <p:nvSpPr>
          <p:cNvPr id="7" name="Text Placeholder 6"/>
          <p:cNvSpPr>
            <a:spLocks noGrp="1"/>
          </p:cNvSpPr>
          <p:nvPr>
            <p:ph type="body" sz="quarter" idx="25"/>
          </p:nvPr>
        </p:nvSpPr>
        <p:spPr>
          <a:xfrm>
            <a:off x="9327093" y="1564153"/>
            <a:ext cx="2445808" cy="1212914"/>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24" name="TextBox 23"/>
          <p:cNvSpPr txBox="1"/>
          <p:nvPr/>
        </p:nvSpPr>
        <p:spPr>
          <a:xfrm>
            <a:off x="290923" y="3889248"/>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rtlCol="0">
            <a:normAutofit/>
          </a:bodyPr>
          <a:lstStyle>
            <a:lvl1pPr marL="0" indent="0">
              <a:buNone/>
              <a:defRPr sz="1600">
                <a:solidFill>
                  <a:schemeClr val="bg1"/>
                </a:solidFill>
              </a:defRPr>
            </a:lvl1pPr>
          </a:lstStyle>
          <a:p>
            <a:pPr lvl="0" rtl="0"/>
            <a:r>
              <a:rPr lang="pt-br"/>
              <a:t>Edit Master text styles</a:t>
            </a:r>
          </a:p>
        </p:txBody>
      </p:sp>
      <p:sp>
        <p:nvSpPr>
          <p:cNvPr id="34" name="Text Placeholder 6"/>
          <p:cNvSpPr>
            <a:spLocks noGrp="1"/>
          </p:cNvSpPr>
          <p:nvPr>
            <p:ph type="body" sz="quarter" idx="27"/>
          </p:nvPr>
        </p:nvSpPr>
        <p:spPr>
          <a:xfrm>
            <a:off x="9327092" y="2880834"/>
            <a:ext cx="2445808" cy="296493"/>
          </a:xfrm>
        </p:spPr>
        <p:txBody>
          <a:bodyPr rtlCol="0">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1" name="TextBox 20"/>
          <p:cNvSpPr txBox="1"/>
          <p:nvPr/>
        </p:nvSpPr>
        <p:spPr>
          <a:xfrm>
            <a:off x="8171365" y="5105029"/>
            <a:ext cx="770467" cy="2308452"/>
          </a:xfrm>
          <a:prstGeom prst="rect">
            <a:avLst/>
          </a:prstGeom>
          <a:noFill/>
        </p:spPr>
        <p:txBody>
          <a:bodyPr wrap="square" rtlCol="0">
            <a:spAutoFit/>
          </a:bodyPr>
          <a:lstStyle/>
          <a:p>
            <a:pPr rtl="0"/>
            <a:r>
              <a:rPr lang="pt-br"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480086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rtlCol="0" anchor="t">
            <a:normAutofit/>
          </a:bodyPr>
          <a:lstStyle>
            <a:lvl1pPr>
              <a:defRPr sz="6000">
                <a:solidFill>
                  <a:schemeClr val="bg1"/>
                </a:solidFill>
              </a:defRPr>
            </a:lvl1pPr>
          </a:lstStyle>
          <a:p>
            <a:pPr rtl="0"/>
            <a:r>
              <a:rPr lang="pt-br"/>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rtlCol="0">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pt-br"/>
              <a:t>Click to edit master title style</a:t>
            </a:r>
          </a:p>
        </p:txBody>
      </p:sp>
      <p:pic>
        <p:nvPicPr>
          <p:cNvPr id="13" name="Picture 12">
            <a:extLst>
              <a:ext uri="{FF2B5EF4-FFF2-40B4-BE49-F238E27FC236}">
                <a16:creationId xmlns:a16="http://schemas.microsoft.com/office/drawing/2014/main" id="{A51D4E80-7282-594D-8256-F973AFF71D56}"/>
              </a:ext>
            </a:extLst>
          </p:cNvPr>
          <p:cNvPicPr>
            <a:picLocks noChangeAspect="1"/>
          </p:cNvPicPr>
          <p:nvPr/>
        </p:nvPicPr>
        <p:blipFill>
          <a:blip r:embed="rId3"/>
          <a:stretch>
            <a:fillRect/>
          </a:stretch>
        </p:blipFill>
        <p:spPr>
          <a:xfrm>
            <a:off x="9861952" y="6089839"/>
            <a:ext cx="1910948" cy="449073"/>
          </a:xfrm>
          <a:prstGeom prst="rect">
            <a:avLst/>
          </a:prstGeom>
        </p:spPr>
      </p:pic>
      <p:sp>
        <p:nvSpPr>
          <p:cNvPr id="7"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4767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p:nvPicPr>
        <p:blipFill>
          <a:blip r:embed="rId3"/>
          <a:stretch>
            <a:fillRect/>
          </a:stretch>
        </p:blipFill>
        <p:spPr>
          <a:xfrm>
            <a:off x="-81023" y="-47919"/>
            <a:ext cx="12361762" cy="6958182"/>
          </a:xfrm>
          <a:prstGeom prst="rect">
            <a:avLst/>
          </a:prstGeom>
        </p:spPr>
      </p:pic>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rtlCol="0">
            <a:noAutofit/>
          </a:bodyPr>
          <a:lstStyle>
            <a:lvl1pPr>
              <a:defRPr sz="6000">
                <a:solidFill>
                  <a:schemeClr val="bg1"/>
                </a:solidFill>
              </a:defRPr>
            </a:lvl1pPr>
          </a:lstStyle>
          <a:p>
            <a:pPr rtl="0"/>
            <a:r>
              <a:rPr lang="pt-br"/>
              <a:t>Thank you</a:t>
            </a:r>
          </a:p>
        </p:txBody>
      </p:sp>
      <p:pic>
        <p:nvPicPr>
          <p:cNvPr id="6" name="Picture 5">
            <a:extLst>
              <a:ext uri="{FF2B5EF4-FFF2-40B4-BE49-F238E27FC236}">
                <a16:creationId xmlns:a16="http://schemas.microsoft.com/office/drawing/2014/main" id="{6A16C103-182D-5A4F-A1B6-033D37C57060}"/>
              </a:ext>
            </a:extLst>
          </p:cNvPr>
          <p:cNvPicPr>
            <a:picLocks noChangeAspect="1"/>
          </p:cNvPicPr>
          <p:nvPr/>
        </p:nvPicPr>
        <p:blipFill>
          <a:blip r:embed="rId4"/>
          <a:stretch>
            <a:fillRect/>
          </a:stretch>
        </p:blipFill>
        <p:spPr>
          <a:xfrm>
            <a:off x="9861952" y="6089839"/>
            <a:ext cx="1910948" cy="449073"/>
          </a:xfrm>
          <a:prstGeom prst="rect">
            <a:avLst/>
          </a:prstGeom>
        </p:spPr>
      </p:pic>
      <p:sp>
        <p:nvSpPr>
          <p:cNvPr id="8" name="Rectangle 7">
            <a:extLst>
              <a:ext uri="{FF2B5EF4-FFF2-40B4-BE49-F238E27FC236}">
                <a16:creationId xmlns:a16="http://schemas.microsoft.com/office/drawing/2014/main" id="{E5C35171-7946-42C3-8ACC-23C6EB931E9D}"/>
              </a:ext>
            </a:extLst>
          </p:cNvPr>
          <p:cNvSpPr/>
          <p:nvPr userDrawn="1"/>
        </p:nvSpPr>
        <p:spPr>
          <a:xfrm>
            <a:off x="453926" y="6227437"/>
            <a:ext cx="8332662" cy="507832"/>
          </a:xfrm>
          <a:prstGeom prst="rect">
            <a:avLst/>
          </a:prstGeom>
        </p:spPr>
        <p:txBody>
          <a:bodyPr wrap="square" rtlCol="0">
            <a:spAutoFit/>
          </a:bodyPr>
          <a:ls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2020 Amazon Web Services, Inc. ou suas afiliadas. Todos os direitos reservados. Este trabalho não pode ser reproduzido ou redistribuído, no todo ou em parte, sem a permissão prévia por escrito da Amazon Web Services, Inc. É proibido copiar, emprestar ou vender para fins comerciais. Correções, feedback ou dúvidas? Entre em contato conosco em</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900" b="0" i="0" u="none" strike="noStrike"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hlinkClick r:id="rId5">
                  <a:extLst>
                    <a:ext uri="{A12FA001-AC4F-418D-AE19-62706E023703}">
                      <ahyp:hlinkClr xmlns:ahyp="http://schemas.microsoft.com/office/drawing/2018/hyperlinkcolor" val="tx"/>
                    </a:ext>
                  </a:extLst>
                </a:hlinkClick>
              </a:rPr>
              <a:t>https://support.aws.amazon.com/#/contacts/aws-training</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900" b="0" i="0" dirty="0">
                <a:solidFill>
                  <a:schemeClr val="bg1"/>
                </a:solidFill>
                <a:effectLst/>
                <a:latin typeface="Amazon Ember Light" panose="020B0403020204020204" pitchFamily="34" charset="0"/>
                <a:ea typeface="Amazon Ember Light" panose="020B0403020204020204" pitchFamily="34" charset="0"/>
                <a:cs typeface="Amazon Ember Light" panose="020B0403020204020204" pitchFamily="34" charset="0"/>
              </a:rPr>
              <a:t>Todas as marcas comerciais pertencem a seus proprietários.</a:t>
            </a:r>
            <a:endParaRPr lang="en-US" sz="900"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461329778"/>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36732" y="2688719"/>
            <a:ext cx="6609493" cy="834496"/>
          </a:xfrm>
        </p:spPr>
        <p:txBody>
          <a:bodyPr rtlCol="0" anchor="b">
            <a:noAutofit/>
          </a:bodyPr>
          <a:lstStyle>
            <a:lvl1pPr algn="l">
              <a:defRPr sz="4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Subtitle 2"/>
          <p:cNvSpPr>
            <a:spLocks noGrp="1"/>
          </p:cNvSpPr>
          <p:nvPr>
            <p:ph type="subTitle" idx="1"/>
          </p:nvPr>
        </p:nvSpPr>
        <p:spPr>
          <a:xfrm>
            <a:off x="5436733" y="3523215"/>
            <a:ext cx="6056582" cy="418570"/>
          </a:xfrm>
        </p:spPr>
        <p:txBody>
          <a:bodyPr rtlCol="0">
            <a:normAutofit/>
          </a:bodyPr>
          <a:lstStyle>
            <a:lvl1pPr marL="0" indent="0" algn="l">
              <a:buNone/>
              <a:defRPr sz="2000" b="0" i="0">
                <a:solidFill>
                  <a:schemeClr val="bg1"/>
                </a:solidFill>
                <a:latin typeface="Amazon Ember Light" charset="0"/>
                <a:ea typeface="Amazon Ember Light" charset="0"/>
                <a:cs typeface="Amazon Ember Light"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Click to edit Master subtitle style</a:t>
            </a:r>
          </a:p>
        </p:txBody>
      </p:sp>
      <p:graphicFrame>
        <p:nvGraphicFramePr>
          <p:cNvPr id="12" name="Object 11">
            <a:extLst>
              <a:ext uri="{FF2B5EF4-FFF2-40B4-BE49-F238E27FC236}">
                <a16:creationId xmlns:a16="http://schemas.microsoft.com/office/drawing/2014/main" id="{80DEBD7B-5FA9-4992-A601-EB72CF549893}"/>
              </a:ext>
            </a:extLst>
          </p:cNvPr>
          <p:cNvGraphicFramePr>
            <a:graphicFrameLocks noChangeAspect="1"/>
          </p:cNvGraphicFramePr>
          <p:nvPr userDrawn="1">
            <p:extLst>
              <p:ext uri="{D42A27DB-BD31-4B8C-83A1-F6EECF244321}">
                <p14:modId xmlns:p14="http://schemas.microsoft.com/office/powerpoint/2010/main" val="3795127093"/>
              </p:ext>
            </p:extLst>
          </p:nvPr>
        </p:nvGraphicFramePr>
        <p:xfrm>
          <a:off x="12185650" y="25400"/>
          <a:ext cx="9525" cy="6858000"/>
        </p:xfrm>
        <a:graphic>
          <a:graphicData uri="http://schemas.openxmlformats.org/presentationml/2006/ole">
            <mc:AlternateContent xmlns:mc="http://schemas.openxmlformats.org/markup-compatibility/2006">
              <mc:Choice xmlns:v="urn:schemas-microsoft-com:vml" Requires="v">
                <p:oleObj spid="_x0000_s1195" name="Image" r:id="rId3" imgW="12600" imgH="9142560" progId="Photoshop.Image.17">
                  <p:embed/>
                </p:oleObj>
              </mc:Choice>
              <mc:Fallback>
                <p:oleObj name="Image" r:id="rId3" imgW="12600" imgH="9142560" progId="Photoshop.Image.17">
                  <p:embed/>
                  <p:pic>
                    <p:nvPicPr>
                      <p:cNvPr id="12" name="Object 11">
                        <a:extLst>
                          <a:ext uri="{FF2B5EF4-FFF2-40B4-BE49-F238E27FC236}">
                            <a16:creationId xmlns:a16="http://schemas.microsoft.com/office/drawing/2014/main" id="{80DEBD7B-5FA9-4992-A601-EB72CF549893}"/>
                          </a:ext>
                        </a:extLst>
                      </p:cNvPr>
                      <p:cNvPicPr/>
                      <p:nvPr/>
                    </p:nvPicPr>
                    <p:blipFill>
                      <a:blip r:embed="rId4"/>
                      <a:stretch>
                        <a:fillRect/>
                      </a:stretch>
                    </p:blipFill>
                    <p:spPr>
                      <a:xfrm>
                        <a:off x="12185650" y="25400"/>
                        <a:ext cx="9525" cy="6858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120EA26-A6C6-4FDA-A6D6-DC0B8AAABE75}"/>
              </a:ext>
            </a:extLst>
          </p:cNvPr>
          <p:cNvGraphicFramePr>
            <a:graphicFrameLocks noChangeAspect="1"/>
          </p:cNvGraphicFramePr>
          <p:nvPr userDrawn="1">
            <p:extLst>
              <p:ext uri="{D42A27DB-BD31-4B8C-83A1-F6EECF244321}">
                <p14:modId xmlns:p14="http://schemas.microsoft.com/office/powerpoint/2010/main" val="4063715000"/>
              </p:ext>
            </p:extLst>
          </p:nvPr>
        </p:nvGraphicFramePr>
        <p:xfrm>
          <a:off x="12186206" y="0"/>
          <a:ext cx="9525" cy="6858000"/>
        </p:xfrm>
        <a:graphic>
          <a:graphicData uri="http://schemas.openxmlformats.org/presentationml/2006/ole">
            <mc:AlternateContent xmlns:mc="http://schemas.openxmlformats.org/markup-compatibility/2006">
              <mc:Choice xmlns:v="urn:schemas-microsoft-com:vml" Requires="v">
                <p:oleObj spid="_x0000_s1196" name="Image" r:id="rId5" imgW="12600" imgH="9142560" progId="Photoshop.Image.17">
                  <p:embed/>
                </p:oleObj>
              </mc:Choice>
              <mc:Fallback>
                <p:oleObj name="Image" r:id="rId5" imgW="12600" imgH="9142560" progId="Photoshop.Image.17">
                  <p:embed/>
                  <p:pic>
                    <p:nvPicPr>
                      <p:cNvPr id="13" name="Object 12">
                        <a:extLst>
                          <a:ext uri="{FF2B5EF4-FFF2-40B4-BE49-F238E27FC236}">
                            <a16:creationId xmlns:a16="http://schemas.microsoft.com/office/drawing/2014/main" id="{7120EA26-A6C6-4FDA-A6D6-DC0B8AAABE75}"/>
                          </a:ext>
                        </a:extLst>
                      </p:cNvPr>
                      <p:cNvPicPr/>
                      <p:nvPr/>
                    </p:nvPicPr>
                    <p:blipFill>
                      <a:blip r:embed="rId4"/>
                      <a:stretch>
                        <a:fillRect/>
                      </a:stretch>
                    </p:blipFill>
                    <p:spPr>
                      <a:xfrm>
                        <a:off x="12186206" y="0"/>
                        <a:ext cx="9525" cy="6858000"/>
                      </a:xfrm>
                      <a:prstGeom prst="rect">
                        <a:avLst/>
                      </a:prstGeom>
                    </p:spPr>
                  </p:pic>
                </p:oleObj>
              </mc:Fallback>
            </mc:AlternateContent>
          </a:graphicData>
        </a:graphic>
      </p:graphicFrame>
      <p:pic>
        <p:nvPicPr>
          <p:cNvPr id="4" name="Picture 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912306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62608" y="2770243"/>
            <a:ext cx="11115261" cy="779463"/>
          </a:xfrm>
        </p:spPr>
        <p:txBody>
          <a:bodyPr rtlCol="0">
            <a:noAutofit/>
          </a:bodyPr>
          <a:lstStyle>
            <a:lvl1pPr>
              <a:defRPr sz="6000"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6" name="Slide Number Placeholder 5"/>
          <p:cNvSpPr>
            <a:spLocks noGrp="1"/>
          </p:cNvSpPr>
          <p:nvPr>
            <p:ph type="sldNum" sz="quarter" idx="12"/>
          </p:nvPr>
        </p:nvSpPr>
        <p:spPr/>
        <p:txBody>
          <a:bodyPr rtlCol="0"/>
          <a:lstStyle>
            <a:lvl1pPr>
              <a:defRPr b="0" i="0">
                <a:solidFill>
                  <a:schemeClr val="bg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rtl="0"/>
              <a:t>‹nº›</a:t>
            </a:fld>
            <a:endParaRPr lang="en-US" dirty="0"/>
          </a:p>
        </p:txBody>
      </p:sp>
    </p:spTree>
    <p:extLst>
      <p:ext uri="{BB962C8B-B14F-4D97-AF65-F5344CB8AC3E}">
        <p14:creationId xmlns:p14="http://schemas.microsoft.com/office/powerpoint/2010/main" val="22046219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193268" cy="6858713"/>
          </a:xfrm>
          <a:prstGeom prst="rect">
            <a:avLst/>
          </a:prstGeom>
        </p:spPr>
      </p:pic>
      <p:sp>
        <p:nvSpPr>
          <p:cNvPr id="2" name="Title 1"/>
          <p:cNvSpPr>
            <a:spLocks noGrp="1"/>
          </p:cNvSpPr>
          <p:nvPr userDrawn="1">
            <p:ph type="title"/>
          </p:nvPr>
        </p:nvSpPr>
        <p:spPr>
          <a:xfrm>
            <a:off x="238539" y="263527"/>
            <a:ext cx="11115261" cy="779463"/>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3" name="Content Placeholder 2"/>
          <p:cNvSpPr>
            <a:spLocks noGrp="1"/>
          </p:cNvSpPr>
          <p:nvPr userDrawn="1">
            <p:ph idx="1"/>
          </p:nvPr>
        </p:nvSpPr>
        <p:spPr>
          <a:xfrm>
            <a:off x="238539" y="1440305"/>
            <a:ext cx="5075583" cy="4913308"/>
          </a:xfrm>
        </p:spPr>
        <p:txBody>
          <a:bodyPr rtlCol="0"/>
          <a:lstStyle>
            <a:lvl1pPr marL="344488" indent="-344488">
              <a:buFontTx/>
              <a:buBlip>
                <a:blip r:embed="rId4"/>
              </a:buBlip>
              <a:defRPr b="0" i="0">
                <a:solidFill>
                  <a:schemeClr val="tx1"/>
                </a:solidFill>
                <a:latin typeface="Amazon Ember Light" charset="0"/>
                <a:ea typeface="Amazon Ember Light" charset="0"/>
                <a:cs typeface="Amazon Ember Light" charset="0"/>
              </a:defRPr>
            </a:lvl1pPr>
            <a:lvl2pPr marL="796925" indent="-339725">
              <a:buFontTx/>
              <a:buBlip>
                <a:blip r:embed="rId4"/>
              </a:buBlip>
              <a:defRPr b="0" i="0">
                <a:solidFill>
                  <a:schemeClr val="tx1"/>
                </a:solidFill>
                <a:latin typeface="Amazon Ember Light" charset="0"/>
                <a:ea typeface="Amazon Ember Light" charset="0"/>
                <a:cs typeface="Amazon Ember Light" charset="0"/>
              </a:defRPr>
            </a:lvl2pPr>
            <a:lvl3pPr marL="1258888" indent="-344488">
              <a:buFontTx/>
              <a:buBlip>
                <a:blip r:embed="rId4"/>
              </a:buBlip>
              <a:defRPr b="0" i="0">
                <a:solidFill>
                  <a:schemeClr val="tx1"/>
                </a:solidFill>
                <a:latin typeface="Amazon Ember Light" charset="0"/>
                <a:ea typeface="Amazon Ember Light" charset="0"/>
                <a:cs typeface="Amazon Ember Light" charset="0"/>
              </a:defRPr>
            </a:lvl3pPr>
            <a:lvl4pPr marL="1711325" indent="-336550">
              <a:buFontTx/>
              <a:buBlip>
                <a:blip r:embed="rId4"/>
              </a:buBlip>
              <a:defRPr b="0" i="0">
                <a:solidFill>
                  <a:schemeClr val="tx1"/>
                </a:solidFill>
                <a:latin typeface="Amazon Ember Light" charset="0"/>
                <a:ea typeface="Amazon Ember Light" charset="0"/>
                <a:cs typeface="Amazon Ember Light" charset="0"/>
              </a:defRPr>
            </a:lvl4pPr>
            <a:lvl5pPr marL="2173288" indent="-344488">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p:cNvSpPr>
            <a:spLocks noGrp="1"/>
          </p:cNvSpPr>
          <p:nvPr userDrawn="1">
            <p:ph type="sldNum" sz="quarter" idx="12"/>
          </p:nvPr>
        </p:nvSpPr>
        <p:spPr/>
        <p:txBody>
          <a:bodyPr rtlCol="0"/>
          <a:lstStyle>
            <a:lvl1pPr>
              <a:defRPr b="0" i="0">
                <a:solidFill>
                  <a:schemeClr val="tx1"/>
                </a:solidFill>
                <a:latin typeface="Helvetica Neue LT Std 65 Medium" charset="0"/>
                <a:ea typeface="Helvetica Neue LT Std 65 Medium" charset="0"/>
                <a:cs typeface="Helvetica Neue LT Std 65 Medium" charset="0"/>
              </a:defRPr>
            </a:lvl1pPr>
          </a:lstStyle>
          <a:p>
            <a:pPr rtl="0"/>
            <a:fld id="{9FC43BFD-8FF7-A343-A8A6-E2338FCE8046}" type="slidenum">
              <a:rPr lang="en-US" smtClean="0"/>
              <a:pPr rtl="0"/>
              <a:t>‹nº›</a:t>
            </a:fld>
            <a:endParaRPr lang="en-US" dirty="0"/>
          </a:p>
        </p:txBody>
      </p:sp>
      <p:graphicFrame>
        <p:nvGraphicFramePr>
          <p:cNvPr id="11" name="Object 10">
            <a:extLst>
              <a:ext uri="{FF2B5EF4-FFF2-40B4-BE49-F238E27FC236}">
                <a16:creationId xmlns:a16="http://schemas.microsoft.com/office/drawing/2014/main" id="{203EF237-8DE6-4679-839B-F52D6B83D301}"/>
              </a:ext>
            </a:extLst>
          </p:cNvPr>
          <p:cNvGraphicFramePr>
            <a:graphicFrameLocks noChangeAspect="1"/>
          </p:cNvGraphicFramePr>
          <p:nvPr userDrawn="1"/>
        </p:nvGraphicFramePr>
        <p:xfrm>
          <a:off x="12175800" y="-31440"/>
          <a:ext cx="9525" cy="6858000"/>
        </p:xfrm>
        <a:graphic>
          <a:graphicData uri="http://schemas.openxmlformats.org/presentationml/2006/ole">
            <mc:AlternateContent xmlns:mc="http://schemas.openxmlformats.org/markup-compatibility/2006">
              <mc:Choice xmlns:v="urn:schemas-microsoft-com:vml" Requires="v">
                <p:oleObj spid="_x0000_s2134" name="Image" r:id="rId5" imgW="12600" imgH="9142560" progId="Photoshop.Image.17">
                  <p:embed/>
                </p:oleObj>
              </mc:Choice>
              <mc:Fallback>
                <p:oleObj name="Image" r:id="rId5" imgW="12600" imgH="9142560" progId="Photoshop.Image.17">
                  <p:embed/>
                  <p:pic>
                    <p:nvPicPr>
                      <p:cNvPr id="11" name="Object 10">
                        <a:extLst>
                          <a:ext uri="{FF2B5EF4-FFF2-40B4-BE49-F238E27FC236}">
                            <a16:creationId xmlns:a16="http://schemas.microsoft.com/office/drawing/2014/main" id="{203EF237-8DE6-4679-839B-F52D6B83D301}"/>
                          </a:ext>
                        </a:extLst>
                      </p:cNvPr>
                      <p:cNvPicPr/>
                      <p:nvPr/>
                    </p:nvPicPr>
                    <p:blipFill>
                      <a:blip r:embed="rId6"/>
                      <a:stretch>
                        <a:fillRect/>
                      </a:stretch>
                    </p:blipFill>
                    <p:spPr>
                      <a:xfrm>
                        <a:off x="12175800" y="-31440"/>
                        <a:ext cx="9525" cy="6858000"/>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96387C53-21CC-4861-A773-CA9C4A46D5DF}"/>
              </a:ext>
            </a:extLst>
          </p:cNvPr>
          <p:cNvSpPr/>
          <p:nvPr userDrawn="1"/>
        </p:nvSpPr>
        <p:spPr>
          <a:xfrm>
            <a:off x="12099313" y="6815016"/>
            <a:ext cx="93955"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 name="Content Placeholder 2"/>
          <p:cNvSpPr>
            <a:spLocks noGrp="1"/>
          </p:cNvSpPr>
          <p:nvPr>
            <p:ph idx="13"/>
          </p:nvPr>
        </p:nvSpPr>
        <p:spPr>
          <a:xfrm>
            <a:off x="5796169" y="1440305"/>
            <a:ext cx="5075583" cy="4913308"/>
          </a:xfrm>
        </p:spPr>
        <p:txBody>
          <a:bodyPr rtlCol="0"/>
          <a:lstStyle>
            <a:lvl1pPr marL="344488" indent="-344488">
              <a:buFontTx/>
              <a:buBlip>
                <a:blip r:embed="rId4"/>
              </a:buBlip>
              <a:defRPr b="0" i="0">
                <a:solidFill>
                  <a:schemeClr val="tx1"/>
                </a:solidFill>
                <a:latin typeface="Amazon Ember Light" charset="0"/>
                <a:ea typeface="Amazon Ember Light" charset="0"/>
                <a:cs typeface="Amazon Ember Light" charset="0"/>
              </a:defRPr>
            </a:lvl1pPr>
            <a:lvl2pPr marL="796925" indent="-339725">
              <a:buFontTx/>
              <a:buBlip>
                <a:blip r:embed="rId4"/>
              </a:buBlip>
              <a:defRPr b="0" i="0">
                <a:solidFill>
                  <a:schemeClr val="tx1"/>
                </a:solidFill>
                <a:latin typeface="Amazon Ember Light" charset="0"/>
                <a:ea typeface="Amazon Ember Light" charset="0"/>
                <a:cs typeface="Amazon Ember Light" charset="0"/>
              </a:defRPr>
            </a:lvl2pPr>
            <a:lvl3pPr marL="1258888" indent="-344488">
              <a:buFontTx/>
              <a:buBlip>
                <a:blip r:embed="rId4"/>
              </a:buBlip>
              <a:defRPr b="0" i="0">
                <a:solidFill>
                  <a:schemeClr val="tx1"/>
                </a:solidFill>
                <a:latin typeface="Amazon Ember Light" charset="0"/>
                <a:ea typeface="Amazon Ember Light" charset="0"/>
                <a:cs typeface="Amazon Ember Light" charset="0"/>
              </a:defRPr>
            </a:lvl3pPr>
            <a:lvl4pPr marL="1711325" indent="-339725">
              <a:buFontTx/>
              <a:buBlip>
                <a:blip r:embed="rId4"/>
              </a:buBlip>
              <a:defRPr b="0" i="0">
                <a:solidFill>
                  <a:schemeClr val="tx1"/>
                </a:solidFill>
                <a:latin typeface="Amazon Ember Light" charset="0"/>
                <a:ea typeface="Amazon Ember Light" charset="0"/>
                <a:cs typeface="Amazon Ember Light" charset="0"/>
              </a:defRPr>
            </a:lvl4pPr>
            <a:lvl5pPr marL="2117725" indent="-288925">
              <a:buFontTx/>
              <a:buBlip>
                <a:blip r:embed="rId4"/>
              </a:buBlip>
              <a:defRPr b="0" i="0">
                <a:solidFill>
                  <a:schemeClr val="tx1"/>
                </a:solidFill>
                <a:latin typeface="Amazon Ember Light" charset="0"/>
                <a:ea typeface="Amazon Ember Light" charset="0"/>
                <a:cs typeface="Amazon Ember Light" charset="0"/>
              </a:defRPr>
            </a:lvl5pPr>
          </a:lstStyle>
          <a:p>
            <a:pPr lvl="0" rtl="0"/>
            <a:r>
              <a:rPr lang="pt-br"/>
              <a:t>Click to 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12" name="TextBox 11"/>
          <p:cNvSpPr txBox="1"/>
          <p:nvPr userDrawn="1"/>
        </p:nvSpPr>
        <p:spPr>
          <a:xfrm>
            <a:off x="251791" y="6480313"/>
            <a:ext cx="4108174" cy="230832"/>
          </a:xfrm>
          <a:prstGeom prst="rect">
            <a:avLst/>
          </a:prstGeom>
          <a:noFill/>
        </p:spPr>
        <p:txBody>
          <a:bodyPr wrap="square" rtlCol="0">
            <a:spAutoFit/>
          </a:bodyPr>
          <a:lstStyle/>
          <a:p>
            <a:pPr rtl="0"/>
            <a:r>
              <a:rPr lang="pt-br" sz="90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One Colum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85D7E4-B6B6-1943-8262-63D8CB9E7680}"/>
              </a:ext>
            </a:extLst>
          </p:cNvPr>
          <p:cNvPicPr>
            <a:picLocks noChangeAspect="1"/>
          </p:cNvPicPr>
          <p:nvPr userDrawn="1"/>
        </p:nvPicPr>
        <p:blipFill>
          <a:blip r:embed="rId2"/>
          <a:stretch>
            <a:fillRect/>
          </a:stretch>
        </p:blipFill>
        <p:spPr>
          <a:xfrm>
            <a:off x="2471" y="895"/>
            <a:ext cx="12187065" cy="6856213"/>
          </a:xfrm>
          <a:prstGeom prst="rect">
            <a:avLst/>
          </a:prstGeom>
        </p:spPr>
      </p:pic>
      <p:sp>
        <p:nvSpPr>
          <p:cNvPr id="2" name="Title 1"/>
          <p:cNvSpPr>
            <a:spLocks noGrp="1"/>
          </p:cNvSpPr>
          <p:nvPr userDrawn="1">
            <p:ph type="title"/>
          </p:nvPr>
        </p:nvSpPr>
        <p:spPr>
          <a:xfrm>
            <a:off x="419100" y="263532"/>
            <a:ext cx="9092762" cy="779463"/>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12" name="TextBox 11"/>
          <p:cNvSpPr txBox="1"/>
          <p:nvPr userDrawn="1"/>
        </p:nvSpPr>
        <p:spPr>
          <a:xfrm>
            <a:off x="419100" y="6480313"/>
            <a:ext cx="4108174" cy="230832"/>
          </a:xfrm>
          <a:prstGeom prst="rect">
            <a:avLst/>
          </a:prstGeom>
          <a:noFill/>
        </p:spPr>
        <p:txBody>
          <a:bodyPr wrap="square" rtlCol="0">
            <a:spAutoFit/>
          </a:bodyPr>
          <a:lstStyle/>
          <a:p>
            <a:pPr rtl="0"/>
            <a:r>
              <a:rPr lang="pt-br" sz="90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
        <p:nvSpPr>
          <p:cNvPr id="11" name="Slide Number Placeholder 5">
            <a:extLst>
              <a:ext uri="{FF2B5EF4-FFF2-40B4-BE49-F238E27FC236}">
                <a16:creationId xmlns:a16="http://schemas.microsoft.com/office/drawing/2014/main" id="{621D42AA-576A-CF49-8722-A41914DE957D}"/>
              </a:ext>
            </a:extLst>
          </p:cNvPr>
          <p:cNvSpPr>
            <a:spLocks noGrp="1"/>
          </p:cNvSpPr>
          <p:nvPr>
            <p:ph type="sldNum" sz="quarter" idx="4"/>
          </p:nvPr>
        </p:nvSpPr>
        <p:spPr>
          <a:xfrm>
            <a:off x="9007365" y="641534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DA3D2F37-7CDD-994A-90F6-DC311907F511}" type="slidenum">
              <a:rPr lang="en-US" smtClean="0"/>
              <a:pPr rtl="0"/>
              <a:t>‹nº›</a:t>
            </a:fld>
            <a:endParaRPr lang="en-US" dirty="0"/>
          </a:p>
        </p:txBody>
      </p:sp>
      <p:sp>
        <p:nvSpPr>
          <p:cNvPr id="5" name="Content Placeholder 4">
            <a:extLst>
              <a:ext uri="{FF2B5EF4-FFF2-40B4-BE49-F238E27FC236}">
                <a16:creationId xmlns:a16="http://schemas.microsoft.com/office/drawing/2014/main" id="{8445D985-8542-3D40-BE34-01A0B692B60F}"/>
              </a:ext>
            </a:extLst>
          </p:cNvPr>
          <p:cNvSpPr>
            <a:spLocks noGrp="1"/>
          </p:cNvSpPr>
          <p:nvPr>
            <p:ph sz="quarter" idx="10"/>
          </p:nvPr>
        </p:nvSpPr>
        <p:spPr>
          <a:xfrm>
            <a:off x="419210" y="1425040"/>
            <a:ext cx="11353582" cy="4785261"/>
          </a:xfrm>
        </p:spPr>
        <p:txBody>
          <a:bodyPr lIns="91440" rtlCol="0"/>
          <a:lstStyle>
            <a:lvl1pPr>
              <a:buClr>
                <a:srgbClr val="FF9900"/>
              </a:buClr>
              <a:defRPr/>
            </a:lvl1pPr>
            <a:lvl2pPr>
              <a:buClr>
                <a:srgbClr val="FF9900"/>
              </a:buClr>
              <a:defRPr/>
            </a:lvl2pPr>
            <a:lvl3pPr>
              <a:buClr>
                <a:srgbClr val="FF9900"/>
              </a:buClr>
              <a:defRPr/>
            </a:lvl3pPr>
            <a:lvl4pPr>
              <a:buClr>
                <a:srgbClr val="FF9900"/>
              </a:buClr>
              <a:defRPr/>
            </a:lvl4pPr>
            <a:lvl5pPr>
              <a:buClr>
                <a:srgbClr val="FF9900"/>
              </a:buClr>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Tree>
    <p:extLst>
      <p:ext uri="{BB962C8B-B14F-4D97-AF65-F5344CB8AC3E}">
        <p14:creationId xmlns:p14="http://schemas.microsoft.com/office/powerpoint/2010/main" val="3860400263"/>
      </p:ext>
    </p:extLst>
  </p:cSld>
  <p:clrMapOvr>
    <a:masterClrMapping/>
  </p:clrMapOvr>
  <p:extLst>
    <p:ext uri="{DCECCB84-F9BA-43D5-87BE-67443E8EF086}">
      <p15:sldGuideLst xmlns:p15="http://schemas.microsoft.com/office/powerpoint/2012/main">
        <p15:guide id="1" pos="264">
          <p15:clr>
            <a:srgbClr val="FBAE40"/>
          </p15:clr>
        </p15:guide>
        <p15:guide id="2" pos="7414">
          <p15:clr>
            <a:srgbClr val="FBAE40"/>
          </p15:clr>
        </p15:guide>
        <p15:guide id="3" orient="horz" pos="417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wo Colum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D7B7379-CAB7-4F4B-B402-A6B7640F364A}"/>
              </a:ext>
            </a:extLst>
          </p:cNvPr>
          <p:cNvPicPr>
            <a:picLocks noChangeAspect="1"/>
          </p:cNvPicPr>
          <p:nvPr userDrawn="1"/>
        </p:nvPicPr>
        <p:blipFill>
          <a:blip r:embed="rId2"/>
          <a:stretch>
            <a:fillRect/>
          </a:stretch>
        </p:blipFill>
        <p:spPr>
          <a:xfrm>
            <a:off x="2471" y="895"/>
            <a:ext cx="12187065" cy="6856213"/>
          </a:xfrm>
          <a:prstGeom prst="rect">
            <a:avLst/>
          </a:prstGeom>
        </p:spPr>
      </p:pic>
      <p:sp>
        <p:nvSpPr>
          <p:cNvPr id="9" name="Content Placeholder 4">
            <a:extLst>
              <a:ext uri="{FF2B5EF4-FFF2-40B4-BE49-F238E27FC236}">
                <a16:creationId xmlns:a16="http://schemas.microsoft.com/office/drawing/2014/main" id="{FAE55676-65CC-6446-93DB-6F9F4F6AB6C8}"/>
              </a:ext>
            </a:extLst>
          </p:cNvPr>
          <p:cNvSpPr>
            <a:spLocks noGrp="1"/>
          </p:cNvSpPr>
          <p:nvPr>
            <p:ph sz="quarter" idx="10"/>
          </p:nvPr>
        </p:nvSpPr>
        <p:spPr>
          <a:xfrm>
            <a:off x="419209" y="1425040"/>
            <a:ext cx="5484364" cy="4785261"/>
          </a:xfrm>
        </p:spPr>
        <p:txBody>
          <a:bodyPr lIns="91440" rtlCol="0"/>
          <a:lstStyle>
            <a:lvl1pPr>
              <a:buClr>
                <a:srgbClr val="FF9900"/>
              </a:buClr>
              <a:defRPr/>
            </a:lvl1pPr>
            <a:lvl2pPr>
              <a:buClr>
                <a:srgbClr val="FF9900"/>
              </a:buClr>
              <a:defRPr/>
            </a:lvl2pPr>
            <a:lvl3pPr>
              <a:buClr>
                <a:srgbClr val="FF9900"/>
              </a:buClr>
              <a:defRPr/>
            </a:lvl3pPr>
            <a:lvl4pPr>
              <a:buClr>
                <a:srgbClr val="FF9900"/>
              </a:buClr>
              <a:defRPr/>
            </a:lvl4pPr>
            <a:lvl5pPr>
              <a:buClr>
                <a:srgbClr val="FF9900"/>
              </a:buClr>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2" name="Title 1"/>
          <p:cNvSpPr>
            <a:spLocks noGrp="1"/>
          </p:cNvSpPr>
          <p:nvPr userDrawn="1">
            <p:ph type="title"/>
          </p:nvPr>
        </p:nvSpPr>
        <p:spPr>
          <a:xfrm>
            <a:off x="419100" y="263532"/>
            <a:ext cx="9092762" cy="779463"/>
          </a:xfrm>
        </p:spPr>
        <p:txBody>
          <a:bodyPr rtlCol="0"/>
          <a:lstStyle>
            <a:lvl1pPr>
              <a:defRPr b="0" i="0">
                <a:solidFill>
                  <a:schemeClr val="bg1"/>
                </a:solidFill>
                <a:latin typeface="Amazon Ember Light" charset="0"/>
                <a:ea typeface="Amazon Ember Light" charset="0"/>
                <a:cs typeface="Amazon Ember Light" charset="0"/>
              </a:defRPr>
            </a:lvl1pPr>
          </a:lstStyle>
          <a:p>
            <a:pPr rtl="0"/>
            <a:r>
              <a:rPr lang="pt-br"/>
              <a:t>Click to edit Master title style</a:t>
            </a:r>
          </a:p>
        </p:txBody>
      </p:sp>
      <p:sp>
        <p:nvSpPr>
          <p:cNvPr id="12" name="TextBox 11"/>
          <p:cNvSpPr txBox="1"/>
          <p:nvPr userDrawn="1"/>
        </p:nvSpPr>
        <p:spPr>
          <a:xfrm>
            <a:off x="419100" y="6480313"/>
            <a:ext cx="4108174" cy="230832"/>
          </a:xfrm>
          <a:prstGeom prst="rect">
            <a:avLst/>
          </a:prstGeom>
          <a:noFill/>
        </p:spPr>
        <p:txBody>
          <a:bodyPr wrap="square" rtlCol="0">
            <a:spAutoFit/>
          </a:bodyPr>
          <a:lstStyle/>
          <a:p>
            <a:pPr rtl="0"/>
            <a:r>
              <a:rPr lang="pt-br" sz="900" b="0" i="0">
                <a:solidFill>
                  <a:schemeClr val="tx1">
                    <a:lumMod val="85000"/>
                    <a:lumOff val="15000"/>
                  </a:schemeClr>
                </a:solidFill>
                <a:latin typeface="Amazon Ember Light" charset="0"/>
                <a:ea typeface="Amazon Ember Light" charset="0"/>
                <a:cs typeface="Amazon Ember Light" charset="0"/>
              </a:rPr>
              <a:t>© 2020, Amazon Web Services, Inc. or its Affiliates. All rights reserved.</a:t>
            </a:r>
          </a:p>
        </p:txBody>
      </p:sp>
      <p:sp>
        <p:nvSpPr>
          <p:cNvPr id="11" name="Slide Number Placeholder 5">
            <a:extLst>
              <a:ext uri="{FF2B5EF4-FFF2-40B4-BE49-F238E27FC236}">
                <a16:creationId xmlns:a16="http://schemas.microsoft.com/office/drawing/2014/main" id="{621D42AA-576A-CF49-8722-A41914DE957D}"/>
              </a:ext>
            </a:extLst>
          </p:cNvPr>
          <p:cNvSpPr>
            <a:spLocks noGrp="1"/>
          </p:cNvSpPr>
          <p:nvPr>
            <p:ph type="sldNum" sz="quarter" idx="4"/>
          </p:nvPr>
        </p:nvSpPr>
        <p:spPr>
          <a:xfrm>
            <a:off x="9007365" y="641534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DA3D2F37-7CDD-994A-90F6-DC311907F511}" type="slidenum">
              <a:rPr lang="en-US" smtClean="0"/>
              <a:pPr rtl="0"/>
              <a:t>‹nº›</a:t>
            </a:fld>
            <a:endParaRPr lang="en-US" dirty="0"/>
          </a:p>
        </p:txBody>
      </p:sp>
      <p:sp>
        <p:nvSpPr>
          <p:cNvPr id="13" name="Content Placeholder 4">
            <a:extLst>
              <a:ext uri="{FF2B5EF4-FFF2-40B4-BE49-F238E27FC236}">
                <a16:creationId xmlns:a16="http://schemas.microsoft.com/office/drawing/2014/main" id="{FF9A79C8-7B01-D943-A21E-809A6F80EF0E}"/>
              </a:ext>
            </a:extLst>
          </p:cNvPr>
          <p:cNvSpPr>
            <a:spLocks noGrp="1"/>
          </p:cNvSpPr>
          <p:nvPr>
            <p:ph sz="quarter" idx="11"/>
          </p:nvPr>
        </p:nvSpPr>
        <p:spPr>
          <a:xfrm>
            <a:off x="6153020" y="1425040"/>
            <a:ext cx="5608921" cy="4785261"/>
          </a:xfrm>
        </p:spPr>
        <p:txBody>
          <a:bodyPr lIns="91440" rtlCol="0"/>
          <a:lstStyle>
            <a:lvl1pPr>
              <a:buClr>
                <a:srgbClr val="FF9900"/>
              </a:buClr>
              <a:defRPr/>
            </a:lvl1pPr>
            <a:lvl2pPr>
              <a:buClr>
                <a:srgbClr val="FF9900"/>
              </a:buClr>
              <a:defRPr/>
            </a:lvl2pPr>
            <a:lvl3pPr>
              <a:buClr>
                <a:srgbClr val="FF9900"/>
              </a:buClr>
              <a:defRPr/>
            </a:lvl3pPr>
            <a:lvl4pPr>
              <a:buClr>
                <a:srgbClr val="FF9900"/>
              </a:buClr>
              <a:defRPr/>
            </a:lvl4pPr>
            <a:lvl5pPr>
              <a:buClr>
                <a:srgbClr val="FF9900"/>
              </a:buClr>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Tree>
    <p:extLst>
      <p:ext uri="{BB962C8B-B14F-4D97-AF65-F5344CB8AC3E}">
        <p14:creationId xmlns:p14="http://schemas.microsoft.com/office/powerpoint/2010/main" val="2530278711"/>
      </p:ext>
    </p:extLst>
  </p:cSld>
  <p:clrMapOvr>
    <a:masterClrMapping/>
  </p:clrMapOvr>
  <p:extLst>
    <p:ext uri="{DCECCB84-F9BA-43D5-87BE-67443E8EF086}">
      <p15:sldGuideLst xmlns:p15="http://schemas.microsoft.com/office/powerpoint/2012/main">
        <p15:guide id="1" pos="264">
          <p15:clr>
            <a:srgbClr val="FBAE40"/>
          </p15:clr>
        </p15:guide>
        <p15:guide id="2" pos="7414">
          <p15:clr>
            <a:srgbClr val="FBAE40"/>
          </p15:clr>
        </p15:guide>
        <p15:guide id="3" orient="horz" pos="41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p:nvPicPr>
        <p:blipFill rotWithShape="1">
          <a:blip r:embed="rId3"/>
          <a:srcRect l="39690" t="3208" r="5228" b="21597"/>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Lst>
          </p:cNvPr>
          <p:cNvSpPr>
            <a:spLocks noGrp="1"/>
          </p:cNvSpPr>
          <p:nvPr>
            <p:ph type="ftr" sz="quarter" idx="11"/>
          </p:nvPr>
        </p:nvSpPr>
        <p:spPr>
          <a:xfrm>
            <a:off x="7997728" y="6356350"/>
            <a:ext cx="3775172" cy="365125"/>
          </a:xfrm>
          <a:prstGeom prst="rect">
            <a:avLst/>
          </a:prstGeom>
        </p:spPr>
        <p:txBody>
          <a:bodyPr rtlCol="0"/>
          <a:lstStyle>
            <a:lvl1pPr algn="r">
              <a:defRPr/>
            </a:lvl1pPr>
          </a:lstStyle>
          <a:p>
            <a:pPr rtl="0"/>
            <a:r>
              <a:rPr lang="pt-br"/>
              <a:t>© 2020 Amazon Web Services, Inc. or its Affiliates. All rights reserved.</a:t>
            </a:r>
            <a:endParaRPr lang="en-US" dirty="0"/>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rtlCol="0"/>
          <a:lstStyle>
            <a:lvl1pPr>
              <a:defRPr>
                <a:solidFill>
                  <a:schemeClr val="bg1"/>
                </a:solidFill>
              </a:defRPr>
            </a:lvl1pPr>
          </a:lstStyle>
          <a:p>
            <a:pPr rtl="0"/>
            <a:r>
              <a:rPr lang="pt-br"/>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rtlCol="0"/>
          <a:lstStyle>
            <a:lvl1pPr algn="l">
              <a:defRPr>
                <a:solidFill>
                  <a:schemeClr val="bg1"/>
                </a:solidFill>
              </a:defRPr>
            </a:lvl1pPr>
          </a:lstStyle>
          <a:p>
            <a:pPr rtl="0"/>
            <a:fld id="{9FC43BFD-8FF7-A343-A8A6-E2338FCE8046}" type="slidenum">
              <a:rPr lang="en-US" smtClean="0"/>
              <a:t>‹nº›</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9" name="Picture 8">
            <a:extLst>
              <a:ext uri="{FF2B5EF4-FFF2-40B4-BE49-F238E27FC236}">
                <a16:creationId xmlns:a16="http://schemas.microsoft.com/office/drawing/2014/main" id="{280E0825-B265-3846-8BB3-B9ECFCCA9B2D}"/>
              </a:ext>
            </a:extLst>
          </p:cNvPr>
          <p:cNvPicPr>
            <a:picLocks noChangeAspect="1"/>
          </p:cNvPicPr>
          <p:nvPr/>
        </p:nvPicPr>
        <p:blipFill>
          <a:blip r:embed="rId4"/>
          <a:stretch>
            <a:fillRect/>
          </a:stretch>
        </p:blipFill>
        <p:spPr>
          <a:xfrm>
            <a:off x="9840052" y="365126"/>
            <a:ext cx="1910948" cy="449072"/>
          </a:xfrm>
          <a:prstGeom prst="rect">
            <a:avLst/>
          </a:prstGeom>
        </p:spPr>
      </p:pic>
    </p:spTree>
    <p:custDataLst>
      <p:tags r:id="rId1"/>
    </p:custDataLst>
    <p:extLst>
      <p:ext uri="{BB962C8B-B14F-4D97-AF65-F5344CB8AC3E}">
        <p14:creationId xmlns:p14="http://schemas.microsoft.com/office/powerpoint/2010/main" val="327163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0776E6-F3E1-DA4B-8CFE-F2F2516FB70A}"/>
              </a:ext>
            </a:extLst>
          </p:cNvPr>
          <p:cNvPicPr>
            <a:picLocks noChangeAspect="1"/>
          </p:cNvPicPr>
          <p:nvPr/>
        </p:nvPicPr>
        <p:blipFill>
          <a:blip r:embed="rId3"/>
          <a:stretch>
            <a:fillRect/>
          </a:stretch>
        </p:blipFill>
        <p:spPr>
          <a:xfrm>
            <a:off x="9840052" y="365126"/>
            <a:ext cx="1910948"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rtlCol="0">
            <a:noAutofit/>
          </a:bodyPr>
          <a:lstStyle>
            <a:lvl1pPr>
              <a:defRPr sz="6000">
                <a:solidFill>
                  <a:schemeClr val="tx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p:nvPicPr>
        <p:blipFill rotWithShape="1">
          <a:blip r:embed="rId4"/>
          <a:srcRect l="75552" t="60520" r="3438" b="3809"/>
          <a:stretch/>
        </p:blipFill>
        <p:spPr>
          <a:xfrm rot="10800000">
            <a:off x="-1" y="-2"/>
            <a:ext cx="2268187" cy="2166103"/>
          </a:xfrm>
          <a:prstGeom prst="rect">
            <a:avLst/>
          </a:prstGeom>
        </p:spPr>
      </p:pic>
      <p:sp>
        <p:nvSpPr>
          <p:cNvPr id="9"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221014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7" name="Picture 6">
            <a:extLst>
              <a:ext uri="{FF2B5EF4-FFF2-40B4-BE49-F238E27FC236}">
                <a16:creationId xmlns:a16="http://schemas.microsoft.com/office/drawing/2014/main" id="{18DE245B-4FD3-2740-8BED-8269A8D5C21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0" name="Footer Placeholder 4">
            <a:extLst>
              <a:ext uri="{FF2B5EF4-FFF2-40B4-BE49-F238E27FC236}">
                <a16:creationId xmlns:a16="http://schemas.microsoft.com/office/drawing/2014/main" id="{DBF8715D-4D79-7041-A43B-D5474972C91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1596180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4" name="Picture 13">
            <a:extLst>
              <a:ext uri="{FF2B5EF4-FFF2-40B4-BE49-F238E27FC236}">
                <a16:creationId xmlns:a16="http://schemas.microsoft.com/office/drawing/2014/main" id="{7C9A8E11-F666-3A4D-B91D-F5F7FBCB2347}"/>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3" name="Footer Placeholder 4">
            <a:extLst>
              <a:ext uri="{FF2B5EF4-FFF2-40B4-BE49-F238E27FC236}">
                <a16:creationId xmlns:a16="http://schemas.microsoft.com/office/drawing/2014/main" id="{69573A30-3961-C94C-A15D-1FC70640BAA5}"/>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662951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26892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noAutofit/>
          </a:bodyPr>
          <a:lstStyle/>
          <a:p>
            <a:pPr rtl="0"/>
            <a:fld id="{9FC43BFD-8FF7-A343-A8A6-E2338FCE8046}" type="slidenum">
              <a:rPr lang="en-US" smtClean="0"/>
              <a:t>‹nº›</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rtlCol="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pic>
        <p:nvPicPr>
          <p:cNvPr id="12" name="Picture 11">
            <a:extLst>
              <a:ext uri="{FF2B5EF4-FFF2-40B4-BE49-F238E27FC236}">
                <a16:creationId xmlns:a16="http://schemas.microsoft.com/office/drawing/2014/main" id="{4C010055-05DB-D943-85E9-EC2AE16084DD}"/>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0" name="Footer Placeholder 4">
            <a:extLst>
              <a:ext uri="{FF2B5EF4-FFF2-40B4-BE49-F238E27FC236}">
                <a16:creationId xmlns:a16="http://schemas.microsoft.com/office/drawing/2014/main" id="{6552EEA6-13B7-F947-9C14-50FE89679658}"/>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1"/>
    </p:custDataLst>
    <p:extLst>
      <p:ext uri="{BB962C8B-B14F-4D97-AF65-F5344CB8AC3E}">
        <p14:creationId xmlns:p14="http://schemas.microsoft.com/office/powerpoint/2010/main" val="332531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Thre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rtlCol="0">
            <a:noAutofit/>
          </a:bodyPr>
          <a:lstStyle>
            <a:lvl1pPr>
              <a:defRPr sz="4000">
                <a:solidFill>
                  <a:schemeClr val="bg1"/>
                </a:solidFill>
              </a:defRPr>
            </a:lvl1pPr>
          </a:lstStyle>
          <a:p>
            <a:pPr rtl="0"/>
            <a:r>
              <a:rPr lang="pt-br"/>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rtlCol="0"/>
          <a:lstStyle/>
          <a:p>
            <a:pPr rtl="0"/>
            <a:fld id="{9FC43BFD-8FF7-A343-A8A6-E2338FCE8046}" type="slidenum">
              <a:rPr lang="en-US" smtClean="0"/>
              <a:t>‹nº›</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2041932"/>
            <a:ext cx="3593592" cy="4131394"/>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2041931"/>
            <a:ext cx="3593592" cy="4131395"/>
          </a:xfrm>
        </p:spPr>
        <p:txBody>
          <a:bodyPr rtlCol="0">
            <a:no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endParaRPr lang="en-US" dirty="0"/>
          </a:p>
        </p:txBody>
      </p:sp>
      <p:pic>
        <p:nvPicPr>
          <p:cNvPr id="13" name="Picture 12">
            <a:extLst>
              <a:ext uri="{FF2B5EF4-FFF2-40B4-BE49-F238E27FC236}">
                <a16:creationId xmlns:a16="http://schemas.microsoft.com/office/drawing/2014/main" id="{0009A193-F607-5049-8590-C5238BED3999}"/>
              </a:ext>
            </a:extLst>
          </p:cNvPr>
          <p:cNvPicPr>
            <a:picLocks noChangeAspect="1"/>
          </p:cNvPicPr>
          <p:nvPr/>
        </p:nvPicPr>
        <p:blipFill>
          <a:blip r:embed="rId4"/>
          <a:stretch>
            <a:fillRect/>
          </a:stretch>
        </p:blipFill>
        <p:spPr>
          <a:xfrm>
            <a:off x="9840052" y="365125"/>
            <a:ext cx="1910948" cy="449073"/>
          </a:xfrm>
          <a:prstGeom prst="rect">
            <a:avLst/>
          </a:prstGeom>
        </p:spPr>
      </p:pic>
      <p:sp>
        <p:nvSpPr>
          <p:cNvPr id="12" name="Footer Placeholder 4">
            <a:extLst>
              <a:ext uri="{FF2B5EF4-FFF2-40B4-BE49-F238E27FC236}">
                <a16:creationId xmlns:a16="http://schemas.microsoft.com/office/drawing/2014/main" id="{EAED9FF8-3030-4E4D-ADC0-FA2315FD54F2}"/>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
        <p:nvSpPr>
          <p:cNvPr id="14"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19" name="Text Placeholder 2">
            <a:extLst>
              <a:ext uri="{FF2B5EF4-FFF2-40B4-BE49-F238E27FC236}">
                <a16:creationId xmlns:a16="http://schemas.microsoft.com/office/drawing/2014/main" id="{696A4FD3-97EE-8149-9A33-E0E6B1B0C06E}"/>
              </a:ext>
            </a:extLst>
          </p:cNvPr>
          <p:cNvSpPr>
            <a:spLocks noGrp="1"/>
          </p:cNvSpPr>
          <p:nvPr>
            <p:ph type="body" sz="quarter" idx="16"/>
          </p:nvPr>
        </p:nvSpPr>
        <p:spPr>
          <a:xfrm>
            <a:off x="4314210"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
        <p:nvSpPr>
          <p:cNvPr id="20" name="Text Placeholder 2">
            <a:extLst>
              <a:ext uri="{FF2B5EF4-FFF2-40B4-BE49-F238E27FC236}">
                <a16:creationId xmlns:a16="http://schemas.microsoft.com/office/drawing/2014/main" id="{696A4FD3-97EE-8149-9A33-E0E6B1B0C06E}"/>
              </a:ext>
            </a:extLst>
          </p:cNvPr>
          <p:cNvSpPr>
            <a:spLocks noGrp="1"/>
          </p:cNvSpPr>
          <p:nvPr>
            <p:ph type="body" sz="quarter" idx="17"/>
          </p:nvPr>
        </p:nvSpPr>
        <p:spPr>
          <a:xfrm>
            <a:off x="8173686" y="1524000"/>
            <a:ext cx="3593591" cy="517932"/>
          </a:xfrm>
        </p:spPr>
        <p:txBody>
          <a:bodyPr rtlCol="0">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rtl="0"/>
            <a:r>
              <a:rPr lang="pt-br"/>
              <a:t>Edit Master text styles</a:t>
            </a:r>
          </a:p>
        </p:txBody>
      </p:sp>
    </p:spTree>
    <p:custDataLst>
      <p:tags r:id="rId1"/>
    </p:custDataLst>
    <p:extLst>
      <p:ext uri="{BB962C8B-B14F-4D97-AF65-F5344CB8AC3E}">
        <p14:creationId xmlns:p14="http://schemas.microsoft.com/office/powerpoint/2010/main" val="167551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pPr rtl="0"/>
            <a:r>
              <a:rPr lang="pt-br"/>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rtl="0"/>
            <a:r>
              <a:rPr lang="pt-br"/>
              <a:t>Edit Master text styles</a:t>
            </a:r>
          </a:p>
          <a:p>
            <a:pPr lvl="1" rtl="0"/>
            <a:r>
              <a:rPr lang="pt-br"/>
              <a:t>Second level</a:t>
            </a:r>
          </a:p>
          <a:p>
            <a:pPr lvl="2" rtl="0"/>
            <a:r>
              <a:rPr lang="pt-br"/>
              <a:t>Third level</a:t>
            </a:r>
          </a:p>
          <a:p>
            <a:pPr lvl="3" rtl="0"/>
            <a:r>
              <a:rPr lang="pt-br"/>
              <a:t>Fourth level</a:t>
            </a:r>
          </a:p>
          <a:p>
            <a:pPr lvl="4" rtl="0"/>
            <a:r>
              <a:rPr lang="pt-br"/>
              <a:t>Fifth level</a:t>
            </a:r>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fld id="{9FC43BFD-8FF7-A343-A8A6-E2338FCE8046}" type="slidenum">
              <a:rPr lang="en-US" smtClean="0"/>
              <a:t>‹nº›</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rtl="0"/>
            <a:r>
              <a:rPr lang="pt-br"/>
              <a:t>© 2020 Amazon Web Services, Inc. or its Affiliates. All rights reserved.</a:t>
            </a:r>
            <a:endParaRPr lang="en-US" dirty="0"/>
          </a:p>
        </p:txBody>
      </p:sp>
    </p:spTree>
    <p:custDataLst>
      <p:tags r:id="rId29"/>
    </p:custDataLst>
    <p:extLst>
      <p:ext uri="{BB962C8B-B14F-4D97-AF65-F5344CB8AC3E}">
        <p14:creationId xmlns:p14="http://schemas.microsoft.com/office/powerpoint/2010/main" val="428912363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674" r:id="rId25"/>
    <p:sldLayoutId id="2147483679" r:id="rId26"/>
    <p:sldLayoutId id="2147483680" r:id="rId27"/>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64">
          <p15:clr>
            <a:srgbClr val="F26B43"/>
          </p15:clr>
        </p15:guide>
        <p15:guide id="4" pos="741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tags" Target="../tags/tag29.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9.png"/><Relationship Id="rId2" Type="http://schemas.openxmlformats.org/officeDocument/2006/relationships/slideLayout" Target="../slideLayouts/slideLayout17.xml"/><Relationship Id="rId1" Type="http://schemas.openxmlformats.org/officeDocument/2006/relationships/tags" Target="../tags/tag3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tags" Target="../tags/tag31.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32.xml"/><Relationship Id="rId5" Type="http://schemas.openxmlformats.org/officeDocument/2006/relationships/image" Target="../media/image19.png"/><Relationship Id="rId4" Type="http://schemas.openxmlformats.org/officeDocument/2006/relationships/hyperlink" Target="http://sqs.us-east-1.amazonaws.com/123456789012/Queue1"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33.xml"/><Relationship Id="rId5" Type="http://schemas.openxmlformats.org/officeDocument/2006/relationships/image" Target="../media/image18.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3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7.xml"/><Relationship Id="rId1" Type="http://schemas.openxmlformats.org/officeDocument/2006/relationships/tags" Target="../tags/tag40.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44.xml"/></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26.xml"/><Relationship Id="rId7" Type="http://schemas.openxmlformats.org/officeDocument/2006/relationships/image" Target="../media/image22.png"/><Relationship Id="rId2" Type="http://schemas.openxmlformats.org/officeDocument/2006/relationships/slideLayout" Target="../slideLayouts/slideLayout17.xml"/><Relationship Id="rId1" Type="http://schemas.openxmlformats.org/officeDocument/2006/relationships/tags" Target="../tags/tag45.xml"/><Relationship Id="rId6" Type="http://schemas.openxmlformats.org/officeDocument/2006/relationships/image" Target="../media/image18.png"/><Relationship Id="rId5" Type="http://schemas.openxmlformats.org/officeDocument/2006/relationships/image" Target="../media/image21.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7.xml"/><Relationship Id="rId1" Type="http://schemas.openxmlformats.org/officeDocument/2006/relationships/tags" Target="../tags/tag47.xml"/><Relationship Id="rId5" Type="http://schemas.openxmlformats.org/officeDocument/2006/relationships/image" Target="../media/image19.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3.png"/><Relationship Id="rId2" Type="http://schemas.openxmlformats.org/officeDocument/2006/relationships/slideLayout" Target="../slideLayouts/slideLayout5.xml"/><Relationship Id="rId1" Type="http://schemas.openxmlformats.org/officeDocument/2006/relationships/tags" Target="../tags/tag48.xml"/><Relationship Id="rId6" Type="http://schemas.openxmlformats.org/officeDocument/2006/relationships/image" Target="../media/image19.png"/><Relationship Id="rId5" Type="http://schemas.openxmlformats.org/officeDocument/2006/relationships/image" Target="../media/image24.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3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31.xml"/><Relationship Id="rId7" Type="http://schemas.openxmlformats.org/officeDocument/2006/relationships/image" Target="../media/image24.png"/><Relationship Id="rId2" Type="http://schemas.openxmlformats.org/officeDocument/2006/relationships/slideLayout" Target="../slideLayouts/slideLayout17.xml"/><Relationship Id="rId1" Type="http://schemas.openxmlformats.org/officeDocument/2006/relationships/tags" Target="../tags/tag50.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16.png"/><Relationship Id="rId4" Type="http://schemas.openxmlformats.org/officeDocument/2006/relationships/image" Target="../media/image25.png"/><Relationship Id="rId9"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51.xml"/></Relationships>
</file>

<file path=ppt/slides/_rels/slide3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33.xml"/><Relationship Id="rId7" Type="http://schemas.openxmlformats.org/officeDocument/2006/relationships/image" Target="../media/image24.png"/><Relationship Id="rId2" Type="http://schemas.openxmlformats.org/officeDocument/2006/relationships/slideLayout" Target="../slideLayouts/slideLayout17.xml"/><Relationship Id="rId1" Type="http://schemas.openxmlformats.org/officeDocument/2006/relationships/tags" Target="../tags/tag52.xml"/><Relationship Id="rId6" Type="http://schemas.openxmlformats.org/officeDocument/2006/relationships/image" Target="../media/image16.png"/><Relationship Id="rId5" Type="http://schemas.openxmlformats.org/officeDocument/2006/relationships/image" Target="../media/image23.png"/><Relationship Id="rId4" Type="http://schemas.openxmlformats.org/officeDocument/2006/relationships/image" Target="../media/image26.png"/><Relationship Id="rId9"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7.xml"/><Relationship Id="rId1" Type="http://schemas.openxmlformats.org/officeDocument/2006/relationships/tags" Target="../tags/tag5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1.xml"/><Relationship Id="rId1" Type="http://schemas.openxmlformats.org/officeDocument/2006/relationships/tags" Target="../tags/tag5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57.xml"/><Relationship Id="rId4" Type="http://schemas.openxmlformats.org/officeDocument/2006/relationships/comments" Target="../comments/commen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6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42.xml"/><Relationship Id="rId7" Type="http://schemas.openxmlformats.org/officeDocument/2006/relationships/image" Target="../media/image32.png"/><Relationship Id="rId2" Type="http://schemas.openxmlformats.org/officeDocument/2006/relationships/slideLayout" Target="../slideLayouts/slideLayout17.xml"/><Relationship Id="rId1" Type="http://schemas.openxmlformats.org/officeDocument/2006/relationships/tags" Target="../tags/tag61.xml"/><Relationship Id="rId6" Type="http://schemas.openxmlformats.org/officeDocument/2006/relationships/image" Target="../media/image31.png"/><Relationship Id="rId5" Type="http://schemas.openxmlformats.org/officeDocument/2006/relationships/image" Target="../media/image29.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47.xml"/><Relationship Id="rId7" Type="http://schemas.openxmlformats.org/officeDocument/2006/relationships/image" Target="../media/image18.png"/><Relationship Id="rId2" Type="http://schemas.openxmlformats.org/officeDocument/2006/relationships/slideLayout" Target="../slideLayouts/slideLayout5.xml"/><Relationship Id="rId1" Type="http://schemas.openxmlformats.org/officeDocument/2006/relationships/tags" Target="../tags/tag66.xml"/><Relationship Id="rId6" Type="http://schemas.openxmlformats.org/officeDocument/2006/relationships/image" Target="../media/image23.png"/><Relationship Id="rId5" Type="http://schemas.openxmlformats.org/officeDocument/2006/relationships/image" Target="../media/image16.png"/><Relationship Id="rId4" Type="http://schemas.openxmlformats.org/officeDocument/2006/relationships/image" Target="../media/image33.png"/><Relationship Id="rId9" Type="http://schemas.openxmlformats.org/officeDocument/2006/relationships/image" Target="../media/image3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059030"/>
            <a:ext cx="11353800" cy="2745118"/>
          </a:xfrm>
        </p:spPr>
        <p:txBody>
          <a:bodyPr rtlCol="0"/>
          <a:lstStyle/>
          <a:p>
            <a:pPr rtl="0"/>
            <a:r>
              <a:rPr lang="pt-br" dirty="0">
                <a:latin typeface="+mj-lt"/>
                <a:ea typeface="Amazon Ember" panose="02000000000000000000" pitchFamily="2" charset="0"/>
              </a:rPr>
              <a:t>Módulo 9:</a:t>
            </a:r>
            <a:r>
              <a:rPr lang="pt-br" dirty="0">
                <a:latin typeface="+mj-lt"/>
              </a:rPr>
              <a:t> Desenvolvimento de </a:t>
            </a:r>
            <a:r>
              <a:rPr lang="pt-br" dirty="0">
                <a:solidFill>
                  <a:srgbClr val="FFFFFF"/>
                </a:solidFill>
                <a:latin typeface="+mj-lt"/>
              </a:rPr>
              <a:t>soluções</a:t>
            </a:r>
            <a:r>
              <a:rPr lang="pt-br" dirty="0">
                <a:latin typeface="+mj-lt"/>
              </a:rPr>
              <a:t> com o Amazon SQS </a:t>
            </a:r>
            <a:br>
              <a:rPr lang="pt-BR" dirty="0">
                <a:latin typeface="+mj-lt"/>
              </a:rPr>
            </a:br>
            <a:r>
              <a:rPr lang="pt-br" dirty="0">
                <a:latin typeface="+mj-lt"/>
              </a:rPr>
              <a:t>e o</a:t>
            </a:r>
            <a:r>
              <a:rPr lang="en-US" dirty="0">
                <a:latin typeface="+mj-lt"/>
              </a:rPr>
              <a:t> </a:t>
            </a:r>
            <a:r>
              <a:rPr lang="pt-br" dirty="0">
                <a:latin typeface="+mj-lt"/>
              </a:rPr>
              <a:t>Amazon SNS</a:t>
            </a:r>
          </a:p>
        </p:txBody>
      </p:sp>
    </p:spTree>
    <p:custDataLst>
      <p:tags r:id="rId1"/>
    </p:custDataLst>
    <p:extLst>
      <p:ext uri="{BB962C8B-B14F-4D97-AF65-F5344CB8AC3E}">
        <p14:creationId xmlns:p14="http://schemas.microsoft.com/office/powerpoint/2010/main" val="2589871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044" y="365125"/>
            <a:ext cx="6164660" cy="474119"/>
          </a:xfrm>
        </p:spPr>
        <p:txBody>
          <a:bodyPr rtlCol="0"/>
          <a:lstStyle/>
          <a:p>
            <a:pPr rtl="0"/>
            <a:r>
              <a:rPr lang="pt-br" sz="3500" dirty="0"/>
              <a:t>Tipos </a:t>
            </a:r>
            <a:r>
              <a:rPr lang="pt-br" sz="3500" dirty="0">
                <a:solidFill>
                  <a:srgbClr val="FFFFFF"/>
                </a:solidFill>
              </a:rPr>
              <a:t>de fila do</a:t>
            </a:r>
            <a:r>
              <a:rPr lang="pt-br" sz="3500" dirty="0"/>
              <a:t> </a:t>
            </a:r>
            <a:r>
              <a:rPr lang="pt-br" sz="3500" dirty="0">
                <a:solidFill>
                  <a:srgbClr val="FFFFFF"/>
                </a:solidFill>
              </a:rPr>
              <a:t>Amazon SQS</a:t>
            </a:r>
            <a:endParaRPr lang="en-US" sz="3500" dirty="0">
              <a:solidFill>
                <a:srgbClr val="FFFFFF"/>
              </a:solidFill>
              <a:latin typeface="Amazon Ember Light" panose="020B0403020204020204"/>
            </a:endParaRP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10</a:t>
            </a:fld>
            <a:endParaRPr lang="en-US" dirty="0"/>
          </a:p>
        </p:txBody>
      </p:sp>
      <p:sp>
        <p:nvSpPr>
          <p:cNvPr id="19" name="Content Placeholder 2"/>
          <p:cNvSpPr>
            <a:spLocks noGrp="1"/>
          </p:cNvSpPr>
          <p:nvPr>
            <p:ph idx="4294967295"/>
          </p:nvPr>
        </p:nvSpPr>
        <p:spPr>
          <a:xfrm>
            <a:off x="623900" y="3994150"/>
            <a:ext cx="5256439" cy="1566863"/>
          </a:xfrm>
        </p:spPr>
        <p:txBody>
          <a:bodyPr rtlCol="0">
            <a:normAutofit/>
          </a:bodyPr>
          <a:lstStyle/>
          <a:p>
            <a:pPr lvl="1" rtl="0"/>
            <a:r>
              <a:rPr lang="pt-br" sz="1800" dirty="0"/>
              <a:t>A ordem das mensagens não é </a:t>
            </a:r>
            <a:r>
              <a:rPr lang="pt-br" sz="1800" dirty="0">
                <a:solidFill>
                  <a:srgbClr val="000000"/>
                </a:solidFill>
              </a:rPr>
              <a:t>garantida</a:t>
            </a:r>
            <a:endParaRPr lang="en-US" sz="1800" dirty="0"/>
          </a:p>
          <a:p>
            <a:pPr lvl="1" rtl="0"/>
            <a:r>
              <a:rPr lang="pt-br" sz="1800" dirty="0"/>
              <a:t>As mensagens podem ser duplicadas.</a:t>
            </a:r>
          </a:p>
          <a:p>
            <a:pPr lvl="1" rtl="0"/>
            <a:r>
              <a:rPr lang="pt-br" sz="1800" dirty="0"/>
              <a:t>Taxa de transferência máxima</a:t>
            </a:r>
          </a:p>
          <a:p>
            <a:pPr marL="0" indent="0" rtl="0">
              <a:buNone/>
            </a:pPr>
            <a:endParaRPr lang="en-US" sz="1800" dirty="0"/>
          </a:p>
        </p:txBody>
      </p:sp>
      <p:grpSp>
        <p:nvGrpSpPr>
          <p:cNvPr id="21" name="Group 20"/>
          <p:cNvGrpSpPr/>
          <p:nvPr/>
        </p:nvGrpSpPr>
        <p:grpSpPr>
          <a:xfrm>
            <a:off x="941666" y="2047220"/>
            <a:ext cx="3980920" cy="1986261"/>
            <a:chOff x="1208962" y="2047220"/>
            <a:chExt cx="3980920" cy="1986261"/>
          </a:xfrm>
        </p:grpSpPr>
        <p:cxnSp>
          <p:nvCxnSpPr>
            <p:cNvPr id="17" name="Straight Connector 16"/>
            <p:cNvCxnSpPr/>
            <p:nvPr/>
          </p:nvCxnSpPr>
          <p:spPr>
            <a:xfrm>
              <a:off x="2176057" y="2654530"/>
              <a:ext cx="187695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30236" y="3348627"/>
              <a:ext cx="187695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962" y="2047220"/>
              <a:ext cx="1324174" cy="132417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0231" y="2191458"/>
              <a:ext cx="1689651" cy="168965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962" y="2709307"/>
              <a:ext cx="1324174" cy="1324174"/>
            </a:xfrm>
            <a:prstGeom prst="rect">
              <a:avLst/>
            </a:prstGeom>
          </p:spPr>
        </p:pic>
      </p:grpSp>
      <p:sp>
        <p:nvSpPr>
          <p:cNvPr id="8" name="Rectangle 7"/>
          <p:cNvSpPr/>
          <p:nvPr/>
        </p:nvSpPr>
        <p:spPr>
          <a:xfrm>
            <a:off x="1597420" y="1524000"/>
            <a:ext cx="2686954" cy="523220"/>
          </a:xfrm>
          <a:prstGeom prst="rect">
            <a:avLst/>
          </a:prstGeom>
        </p:spPr>
        <p:txBody>
          <a:bodyPr wrap="none" rtlCol="0">
            <a:spAutoFit/>
          </a:bodyPr>
          <a:lstStyle/>
          <a:p>
            <a:pPr rtl="0"/>
            <a:r>
              <a:rPr lang="pt-br" sz="2800">
                <a:latin typeface="Amazon Ember Light" panose="020B0403020204020204" pitchFamily="34" charset="0"/>
                <a:ea typeface="Amazon Ember Light" panose="020B0403020204020204" pitchFamily="34" charset="0"/>
                <a:cs typeface="Amazon Ember Light" panose="020B0403020204020204" pitchFamily="34" charset="0"/>
              </a:rPr>
              <a:t>Fila padrão</a:t>
            </a:r>
          </a:p>
        </p:txBody>
      </p:sp>
      <p:sp>
        <p:nvSpPr>
          <p:cNvPr id="11" name="Rectangle 10"/>
          <p:cNvSpPr/>
          <p:nvPr/>
        </p:nvSpPr>
        <p:spPr>
          <a:xfrm>
            <a:off x="7792196" y="1524000"/>
            <a:ext cx="1983235" cy="523220"/>
          </a:xfrm>
          <a:prstGeom prst="rect">
            <a:avLst/>
          </a:prstGeom>
        </p:spPr>
        <p:txBody>
          <a:bodyPr wrap="none" rtlCol="0">
            <a:spAutoFit/>
          </a:bodyPr>
          <a:lstStyle/>
          <a:p>
            <a:pPr rtl="0"/>
            <a:r>
              <a:rPr lang="pt-br" sz="2800">
                <a:latin typeface="Amazon Ember Light" panose="020B0403020204020204" pitchFamily="34" charset="0"/>
                <a:ea typeface="Amazon Ember Light" panose="020B0403020204020204" pitchFamily="34" charset="0"/>
                <a:cs typeface="Amazon Ember Light" panose="020B0403020204020204" pitchFamily="34" charset="0"/>
              </a:rPr>
              <a:t>Fila FIFO</a:t>
            </a:r>
          </a:p>
        </p:txBody>
      </p:sp>
      <p:grpSp>
        <p:nvGrpSpPr>
          <p:cNvPr id="22" name="Group 21"/>
          <p:cNvGrpSpPr/>
          <p:nvPr/>
        </p:nvGrpSpPr>
        <p:grpSpPr>
          <a:xfrm>
            <a:off x="6624704" y="2199620"/>
            <a:ext cx="4346397" cy="1689651"/>
            <a:chOff x="5953854" y="2199620"/>
            <a:chExt cx="4346397" cy="1689651"/>
          </a:xfrm>
        </p:grpSpPr>
        <p:cxnSp>
          <p:nvCxnSpPr>
            <p:cNvPr id="15" name="Straight Connector 14"/>
            <p:cNvCxnSpPr/>
            <p:nvPr/>
          </p:nvCxnSpPr>
          <p:spPr>
            <a:xfrm>
              <a:off x="6907427" y="3044445"/>
              <a:ext cx="236014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600" y="2199620"/>
              <a:ext cx="1689651" cy="1689651"/>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3854" y="2382358"/>
              <a:ext cx="1324174" cy="1324174"/>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6426" y="2374196"/>
              <a:ext cx="1324174" cy="1324174"/>
            </a:xfrm>
            <a:prstGeom prst="rect">
              <a:avLst/>
            </a:prstGeom>
          </p:spPr>
        </p:pic>
      </p:grpSp>
      <p:sp>
        <p:nvSpPr>
          <p:cNvPr id="20" name="Content Placeholder 2"/>
          <p:cNvSpPr txBox="1">
            <a:spLocks/>
          </p:cNvSpPr>
          <p:nvPr/>
        </p:nvSpPr>
        <p:spPr>
          <a:xfrm>
            <a:off x="5880340" y="3994150"/>
            <a:ext cx="5774366" cy="2286000"/>
          </a:xfrm>
          <a:prstGeom prst="rect">
            <a:avLst/>
          </a:prstGeom>
        </p:spPr>
        <p:txBody>
          <a:bodyPr vert="horz" lIns="91440" tIns="45720" rIns="91440" bIns="45720" rtlCol="0">
            <a:noAutofit/>
          </a:bodyPr>
          <a:lstStyle>
            <a:lvl1pPr marL="344488" indent="-344488" algn="l" defTabSz="914400" rtl="0" eaLnBrk="1" latinLnBrk="0" hangingPunct="1">
              <a:lnSpc>
                <a:spcPct val="90000"/>
              </a:lnSpc>
              <a:spcBef>
                <a:spcPts val="1000"/>
              </a:spcBef>
              <a:buFontTx/>
              <a:buBlip>
                <a:blip r:embed="rId6"/>
              </a:buBlip>
              <a:defRPr sz="2800" b="0" i="0" kern="1200">
                <a:solidFill>
                  <a:schemeClr val="tx1"/>
                </a:solidFill>
                <a:latin typeface="Amazon Ember Light" charset="0"/>
                <a:ea typeface="Amazon Ember Light" charset="0"/>
                <a:cs typeface="Amazon Ember Light" charset="0"/>
              </a:defRPr>
            </a:lvl1pPr>
            <a:lvl2pPr marL="796925" indent="-339725" algn="l" defTabSz="914400" rtl="0" eaLnBrk="1" latinLnBrk="0" hangingPunct="1">
              <a:lnSpc>
                <a:spcPct val="90000"/>
              </a:lnSpc>
              <a:spcBef>
                <a:spcPts val="500"/>
              </a:spcBef>
              <a:buFontTx/>
              <a:buBlip>
                <a:blip r:embed="rId6"/>
              </a:buBlip>
              <a:defRPr sz="2400" b="0" i="0" kern="1200">
                <a:solidFill>
                  <a:schemeClr val="tx1"/>
                </a:solidFill>
                <a:latin typeface="Amazon Ember Light" charset="0"/>
                <a:ea typeface="Amazon Ember Light" charset="0"/>
                <a:cs typeface="Amazon Ember Light" charset="0"/>
              </a:defRPr>
            </a:lvl2pPr>
            <a:lvl3pPr marL="1258888" indent="-344488" algn="l" defTabSz="914400" rtl="0" eaLnBrk="1" latinLnBrk="0" hangingPunct="1">
              <a:lnSpc>
                <a:spcPct val="90000"/>
              </a:lnSpc>
              <a:spcBef>
                <a:spcPts val="500"/>
              </a:spcBef>
              <a:buFontTx/>
              <a:buBlip>
                <a:blip r:embed="rId6"/>
              </a:buBlip>
              <a:defRPr sz="2000" b="0" i="0" kern="1200">
                <a:solidFill>
                  <a:schemeClr val="tx1"/>
                </a:solidFill>
                <a:latin typeface="Amazon Ember Light" charset="0"/>
                <a:ea typeface="Amazon Ember Light" charset="0"/>
                <a:cs typeface="Amazon Ember Light" charset="0"/>
              </a:defRPr>
            </a:lvl3pPr>
            <a:lvl4pPr marL="1657350" indent="-285750" algn="l" defTabSz="914400" rtl="0" eaLnBrk="1" latinLnBrk="0" hangingPunct="1">
              <a:lnSpc>
                <a:spcPct val="90000"/>
              </a:lnSpc>
              <a:spcBef>
                <a:spcPts val="500"/>
              </a:spcBef>
              <a:buFontTx/>
              <a:buBlip>
                <a:blip r:embed="rId6"/>
              </a:buBlip>
              <a:defRPr sz="1800" b="0" i="0" kern="1200">
                <a:solidFill>
                  <a:schemeClr val="tx1"/>
                </a:solidFill>
                <a:latin typeface="Amazon Ember Light" charset="0"/>
                <a:ea typeface="Amazon Ember Light" charset="0"/>
                <a:cs typeface="Amazon Ember Light" charset="0"/>
              </a:defRPr>
            </a:lvl4pPr>
            <a:lvl5pPr marL="2173288" indent="-344488" algn="l" defTabSz="914400" rtl="0" eaLnBrk="1" latinLnBrk="0" hangingPunct="1">
              <a:lnSpc>
                <a:spcPct val="90000"/>
              </a:lnSpc>
              <a:spcBef>
                <a:spcPts val="500"/>
              </a:spcBef>
              <a:buFontTx/>
              <a:buBlip>
                <a:blip r:embed="rId6"/>
              </a:buBlip>
              <a:defRPr sz="1800" b="0" i="0" kern="1200">
                <a:solidFill>
                  <a:schemeClr val="tx1"/>
                </a:solidFill>
                <a:latin typeface="Amazon Ember Light" charset="0"/>
                <a:ea typeface="Amazon Ember Light" charset="0"/>
                <a:cs typeface="Amazon Ember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1" rtl="0">
              <a:buFont typeface="Arial" panose="020B0604020202020204" pitchFamily="34" charset="0"/>
              <a:buChar char="•"/>
            </a:pPr>
            <a:r>
              <a:rPr lang="pt-br" sz="1800" dirty="0"/>
              <a:t>A ordem das mensagens é preservada.</a:t>
            </a:r>
          </a:p>
          <a:p>
            <a:pPr lvl="1" rtl="0">
              <a:buFont typeface="Arial" panose="020B0604020202020204" pitchFamily="34" charset="0"/>
              <a:buChar char="•"/>
            </a:pPr>
            <a:r>
              <a:rPr lang="pt-br" sz="1800" dirty="0"/>
              <a:t>As mensagens são recebidas somente uma vez</a:t>
            </a:r>
          </a:p>
          <a:p>
            <a:pPr lvl="1" rtl="0">
              <a:buFont typeface="Arial" panose="020B0604020202020204" pitchFamily="34" charset="0"/>
              <a:buChar char="•"/>
            </a:pPr>
            <a:r>
              <a:rPr lang="pt-br" sz="1800" dirty="0"/>
              <a:t>Por padrão, com o agrupamento em lote, </a:t>
            </a:r>
            <a:br>
              <a:rPr lang="pt-BR" sz="1800" dirty="0"/>
            </a:br>
            <a:r>
              <a:rPr lang="pt-br" sz="1800" dirty="0"/>
              <a:t>as filas FIFO oferecem suporte a até 3.000 mensagens por segundo, por ação de API.</a:t>
            </a:r>
          </a:p>
          <a:p>
            <a:pPr lvl="1" rtl="0">
              <a:buFont typeface="Arial" panose="020B0604020202020204" pitchFamily="34" charset="0"/>
              <a:buChar char="•"/>
            </a:pPr>
            <a:r>
              <a:rPr lang="pt-br" sz="1800" dirty="0"/>
              <a:t>Sem o agrupamento em lote, as filas FIFO oferecem suporte a até 300 mensagens por segundo, por ação de API.</a:t>
            </a:r>
          </a:p>
        </p:txBody>
      </p:sp>
      <p:sp>
        <p:nvSpPr>
          <p:cNvPr id="23" name="Footer Placeholder 22"/>
          <p:cNvSpPr>
            <a:spLocks noGrp="1"/>
          </p:cNvSpPr>
          <p:nvPr>
            <p:ph type="ftr" sz="quarter" idx="3"/>
          </p:nvPr>
        </p:nvSpPr>
        <p:spPr>
          <a:xfrm>
            <a:off x="419100" y="6356350"/>
            <a:ext cx="4785946"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309671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noAutofit/>
          </a:bodyPr>
          <a:lstStyle/>
          <a:p>
            <a:pPr rtl="0"/>
            <a:r>
              <a:rPr lang="pt-br" sz="3500" dirty="0"/>
              <a:t>Resolução de sistemas estreitamente ligados</a:t>
            </a:r>
          </a:p>
        </p:txBody>
      </p:sp>
      <p:sp>
        <p:nvSpPr>
          <p:cNvPr id="7" name="Slide Number Placeholder 6"/>
          <p:cNvSpPr>
            <a:spLocks noGrp="1"/>
          </p:cNvSpPr>
          <p:nvPr>
            <p:ph type="sldNum" sz="quarter" idx="12"/>
          </p:nvPr>
        </p:nvSpPr>
        <p:spPr/>
        <p:txBody>
          <a:bodyPr rtlCol="0"/>
          <a:lstStyle/>
          <a:p>
            <a:pPr rtl="0"/>
            <a:fld id="{9FC43BFD-8FF7-A343-A8A6-E2338FCE8046}" type="slidenum">
              <a:rPr lang="en-US" smtClean="0"/>
              <a:pPr/>
              <a:t>11</a:t>
            </a:fld>
            <a:endParaRPr lang="en-US" dirty="0"/>
          </a:p>
        </p:txBody>
      </p:sp>
      <p:sp>
        <p:nvSpPr>
          <p:cNvPr id="47" name="TextBox 46"/>
          <p:cNvSpPr txBox="1"/>
          <p:nvPr/>
        </p:nvSpPr>
        <p:spPr>
          <a:xfrm>
            <a:off x="1347064" y="3028255"/>
            <a:ext cx="1509459" cy="584775"/>
          </a:xfrm>
          <a:prstGeom prst="rect">
            <a:avLst/>
          </a:prstGeom>
          <a:noFill/>
        </p:spPr>
        <p:txBody>
          <a:bodyPr wrap="square" rtlCol="0">
            <a:spAutoFit/>
          </a:bodyPr>
          <a:lstStyle/>
          <a:p>
            <a:pPr algn="ctr" rtl="0"/>
            <a:r>
              <a:rPr lang="pt-br" sz="1600" dirty="0">
                <a:latin typeface="Amazon Ember Light" charset="0"/>
                <a:ea typeface="Amazon Ember Light" charset="0"/>
                <a:cs typeface="Amazon Ember Light" charset="0"/>
              </a:rPr>
              <a:t>Instâncias </a:t>
            </a:r>
            <a:br>
              <a:rPr lang="pt-BR" sz="1600" dirty="0">
                <a:latin typeface="Amazon Ember Light" charset="0"/>
                <a:ea typeface="Amazon Ember Light" charset="0"/>
                <a:cs typeface="Amazon Ember Light" charset="0"/>
              </a:rPr>
            </a:br>
            <a:r>
              <a:rPr lang="pt-br" sz="1600" dirty="0">
                <a:latin typeface="Amazon Ember Light" charset="0"/>
                <a:ea typeface="Amazon Ember Light" charset="0"/>
                <a:cs typeface="Amazon Ember Light" charset="0"/>
              </a:rPr>
              <a:t>do EC2</a:t>
            </a:r>
          </a:p>
        </p:txBody>
      </p:sp>
      <p:sp>
        <p:nvSpPr>
          <p:cNvPr id="49" name="TextBox 48"/>
          <p:cNvSpPr txBox="1"/>
          <p:nvPr/>
        </p:nvSpPr>
        <p:spPr>
          <a:xfrm>
            <a:off x="3472400" y="4400796"/>
            <a:ext cx="1657555" cy="584775"/>
          </a:xfrm>
          <a:prstGeom prst="rect">
            <a:avLst/>
          </a:prstGeom>
          <a:noFill/>
        </p:spPr>
        <p:txBody>
          <a:bodyPr wrap="square" rtlCol="0">
            <a:spAutoFit/>
          </a:bodyPr>
          <a:lstStyle/>
          <a:p>
            <a:pPr algn="ctr" rtl="0"/>
            <a:r>
              <a:rPr lang="pt-br" sz="1600" dirty="0">
                <a:solidFill>
                  <a:srgbClr val="000000"/>
                </a:solidFill>
                <a:latin typeface="Amazon Ember Light" charset="0"/>
                <a:ea typeface="Amazon Ember Light" charset="0"/>
                <a:cs typeface="Amazon Ember Light" charset="0"/>
              </a:rPr>
              <a:t>Fila</a:t>
            </a:r>
            <a:r>
              <a:rPr lang="en-US" sz="1600" dirty="0">
                <a:solidFill>
                  <a:srgbClr val="000000"/>
                </a:solidFill>
                <a:latin typeface="Amazon Ember Light" charset="0"/>
                <a:ea typeface="Amazon Ember Light" charset="0"/>
                <a:cs typeface="Amazon Ember Light" charset="0"/>
              </a:rPr>
              <a:t> </a:t>
            </a:r>
            <a:r>
              <a:rPr lang="pt-br" sz="1600" dirty="0">
                <a:solidFill>
                  <a:srgbClr val="000000"/>
                </a:solidFill>
                <a:latin typeface="Amazon Ember Light" charset="0"/>
                <a:ea typeface="Amazon Ember Light" charset="0"/>
                <a:cs typeface="Amazon Ember Light" charset="0"/>
              </a:rPr>
              <a:t>do</a:t>
            </a:r>
            <a:br>
              <a:rPr lang="pt-BR" sz="1600" dirty="0">
                <a:solidFill>
                  <a:srgbClr val="000000"/>
                </a:solidFill>
                <a:latin typeface="Amazon Ember Light" charset="0"/>
                <a:ea typeface="Amazon Ember Light" charset="0"/>
                <a:cs typeface="Amazon Ember Light" charset="0"/>
              </a:rPr>
            </a:br>
            <a:r>
              <a:rPr lang="pt-br" sz="1600" dirty="0">
                <a:solidFill>
                  <a:srgbClr val="000000"/>
                </a:solidFill>
                <a:latin typeface="Amazon Ember Light" charset="0"/>
                <a:ea typeface="Amazon Ember Light" charset="0"/>
                <a:cs typeface="Amazon Ember Light" charset="0"/>
              </a:rPr>
              <a:t>Amazon SQS</a:t>
            </a:r>
            <a:endParaRPr lang="en-US" sz="1600" dirty="0">
              <a:solidFill>
                <a:srgbClr val="000000"/>
              </a:solidFill>
              <a:latin typeface="Amazon Ember Light" panose="020B0403020204020204"/>
              <a:ea typeface="Amazon Ember Light" charset="0"/>
              <a:cs typeface="Amazon Ember Light" charset="0"/>
            </a:endParaRPr>
          </a:p>
        </p:txBody>
      </p:sp>
      <p:sp>
        <p:nvSpPr>
          <p:cNvPr id="50" name="TextBox 49"/>
          <p:cNvSpPr txBox="1"/>
          <p:nvPr/>
        </p:nvSpPr>
        <p:spPr>
          <a:xfrm>
            <a:off x="8214693" y="5011865"/>
            <a:ext cx="2803430" cy="584775"/>
          </a:xfrm>
          <a:prstGeom prst="rect">
            <a:avLst/>
          </a:prstGeom>
          <a:noFill/>
        </p:spPr>
        <p:txBody>
          <a:bodyPr wrap="square" rtlCol="0">
            <a:spAutoFit/>
          </a:bodyPr>
          <a:lstStyle/>
          <a:p>
            <a:pPr rtl="0"/>
            <a:r>
              <a:rPr lang="pt-br" sz="1600" dirty="0">
                <a:latin typeface="Amazon Ember Light" charset="0"/>
                <a:ea typeface="Amazon Ember Light" charset="0"/>
                <a:cs typeface="Amazon Ember Light" charset="0"/>
              </a:rPr>
              <a:t>Mensagens não processadas permanecem na </a:t>
            </a:r>
            <a:r>
              <a:rPr lang="pt-br" sz="1600" dirty="0">
                <a:solidFill>
                  <a:srgbClr val="000000"/>
                </a:solidFill>
                <a:latin typeface="Amazon Ember Light" charset="0"/>
                <a:ea typeface="Amazon Ember Light" charset="0"/>
                <a:cs typeface="Amazon Ember Light" charset="0"/>
              </a:rPr>
              <a:t>fila</a:t>
            </a:r>
            <a:endParaRPr lang="en-US" sz="1600" dirty="0">
              <a:solidFill>
                <a:srgbClr val="000000"/>
              </a:solidFill>
              <a:latin typeface="Amazon Ember Light" panose="020B0403020204020204"/>
              <a:ea typeface="Amazon Ember Light" charset="0"/>
              <a:cs typeface="Amazon Ember Light" charset="0"/>
            </a:endParaRPr>
          </a:p>
        </p:txBody>
      </p:sp>
      <p:sp>
        <p:nvSpPr>
          <p:cNvPr id="51" name="TextBox 50"/>
          <p:cNvSpPr txBox="1"/>
          <p:nvPr/>
        </p:nvSpPr>
        <p:spPr>
          <a:xfrm>
            <a:off x="2020066" y="4196334"/>
            <a:ext cx="1395099" cy="338554"/>
          </a:xfrm>
          <a:prstGeom prst="rect">
            <a:avLst/>
          </a:prstGeom>
          <a:noFill/>
        </p:spPr>
        <p:txBody>
          <a:bodyPr wrap="square" rtlCol="0">
            <a:spAutoFit/>
          </a:bodyPr>
          <a:lstStyle/>
          <a:p>
            <a:pPr algn="ctr" rtl="0"/>
            <a:r>
              <a:rPr lang="pt-br" sz="1600">
                <a:latin typeface="Amazon Ember Light" charset="0"/>
                <a:ea typeface="Amazon Ember Light" charset="0"/>
                <a:cs typeface="Amazon Ember Light" charset="0"/>
              </a:rPr>
              <a:t>Put </a:t>
            </a:r>
            <a:r>
              <a:rPr lang="pt-br" sz="1600">
                <a:solidFill>
                  <a:srgbClr val="000000"/>
                </a:solidFill>
                <a:latin typeface="Amazon Ember Light" charset="0"/>
                <a:ea typeface="Amazon Ember Light" charset="0"/>
                <a:cs typeface="Amazon Ember Light" charset="0"/>
              </a:rPr>
              <a:t>message</a:t>
            </a:r>
            <a:r>
              <a:rPr lang="pt-br" sz="1600">
                <a:latin typeface="Amazon Ember Light" charset="0"/>
                <a:ea typeface="Amazon Ember Light" charset="0"/>
                <a:cs typeface="Amazon Ember Light" charset="0"/>
              </a:rPr>
              <a:t> (enviar mensagem)</a:t>
            </a:r>
            <a:endParaRPr lang="en-US" sz="1600" dirty="0">
              <a:solidFill>
                <a:srgbClr val="000000"/>
              </a:solidFill>
              <a:latin typeface="Amazon Ember Light" panose="020B0403020204020204"/>
              <a:ea typeface="Amazon Ember Light" charset="0"/>
              <a:cs typeface="Amazon Ember Light" charset="0"/>
            </a:endParaRPr>
          </a:p>
        </p:txBody>
      </p:sp>
      <p:sp>
        <p:nvSpPr>
          <p:cNvPr id="52" name="TextBox 51"/>
          <p:cNvSpPr txBox="1"/>
          <p:nvPr/>
        </p:nvSpPr>
        <p:spPr>
          <a:xfrm>
            <a:off x="5225491" y="4131980"/>
            <a:ext cx="1381534" cy="830997"/>
          </a:xfrm>
          <a:prstGeom prst="rect">
            <a:avLst/>
          </a:prstGeom>
          <a:noFill/>
        </p:spPr>
        <p:txBody>
          <a:bodyPr wrap="square" rtlCol="0">
            <a:spAutoFit/>
          </a:bodyPr>
          <a:lstStyle/>
          <a:p>
            <a:pPr algn="ctr" rtl="0"/>
            <a:r>
              <a:rPr lang="pt-br" sz="1600" dirty="0">
                <a:latin typeface="Amazon Ember Light" charset="0"/>
                <a:ea typeface="Amazon Ember Light" charset="0"/>
                <a:cs typeface="Amazon Ember Light" charset="0"/>
              </a:rPr>
              <a:t>Get </a:t>
            </a:r>
            <a:r>
              <a:rPr lang="pt-br" sz="1600" dirty="0">
                <a:solidFill>
                  <a:srgbClr val="000000"/>
                </a:solidFill>
                <a:latin typeface="Amazon Ember Light" charset="0"/>
                <a:ea typeface="Amazon Ember Light" charset="0"/>
                <a:cs typeface="Amazon Ember Light" charset="0"/>
              </a:rPr>
              <a:t>message</a:t>
            </a:r>
            <a:r>
              <a:rPr lang="pt-br" sz="1600" dirty="0">
                <a:latin typeface="Amazon Ember Light" charset="0"/>
                <a:ea typeface="Amazon Ember Light" charset="0"/>
                <a:cs typeface="Amazon Ember Light" charset="0"/>
              </a:rPr>
              <a:t> (receber mensagem)</a:t>
            </a:r>
            <a:endParaRPr lang="en-US" sz="1600" dirty="0">
              <a:solidFill>
                <a:srgbClr val="000000"/>
              </a:solidFill>
              <a:latin typeface="Amazon Ember Light" panose="020B0403020204020204"/>
              <a:ea typeface="Amazon Ember Light" charset="0"/>
              <a:cs typeface="Amazon Ember Light" charset="0"/>
            </a:endParaRPr>
          </a:p>
        </p:txBody>
      </p:sp>
      <p:sp>
        <p:nvSpPr>
          <p:cNvPr id="53" name="TextBox 52"/>
          <p:cNvSpPr txBox="1"/>
          <p:nvPr/>
        </p:nvSpPr>
        <p:spPr>
          <a:xfrm>
            <a:off x="6588238" y="2076233"/>
            <a:ext cx="1987002" cy="523220"/>
          </a:xfrm>
          <a:prstGeom prst="rect">
            <a:avLst/>
          </a:prstGeom>
          <a:noFill/>
        </p:spPr>
        <p:txBody>
          <a:bodyPr wrap="square" rtlCol="0">
            <a:spAutoFit/>
          </a:bodyPr>
          <a:lstStyle/>
          <a:p>
            <a:pPr rtl="0"/>
            <a:r>
              <a:rPr lang="pt-br" sz="1400" dirty="0">
                <a:latin typeface="Amazon Ember Light" charset="0"/>
                <a:ea typeface="Amazon Ember Light" charset="0"/>
                <a:cs typeface="Amazon Ember Light" charset="0"/>
              </a:rPr>
              <a:t>Processamento </a:t>
            </a:r>
            <a:br>
              <a:rPr lang="pt-BR" sz="1400" dirty="0">
                <a:latin typeface="Amazon Ember Light" charset="0"/>
                <a:ea typeface="Amazon Ember Light" charset="0"/>
                <a:cs typeface="Amazon Ember Light" charset="0"/>
              </a:rPr>
            </a:br>
            <a:r>
              <a:rPr lang="pt-br" sz="1400" dirty="0">
                <a:latin typeface="Amazon Ember Light" charset="0"/>
                <a:ea typeface="Amazon Ember Light" charset="0"/>
                <a:cs typeface="Amazon Ember Light" charset="0"/>
              </a:rPr>
              <a:t>de tarefa</a:t>
            </a:r>
          </a:p>
        </p:txBody>
      </p:sp>
      <p:sp>
        <p:nvSpPr>
          <p:cNvPr id="81" name="Oval 80"/>
          <p:cNvSpPr/>
          <p:nvPr/>
        </p:nvSpPr>
        <p:spPr>
          <a:xfrm>
            <a:off x="1951883" y="3648886"/>
            <a:ext cx="450997" cy="41445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400">
                <a:solidFill>
                  <a:schemeClr val="tx1"/>
                </a:solidFill>
                <a:latin typeface="Amazon Ember Light" charset="0"/>
                <a:ea typeface="Amazon Ember Light" charset="0"/>
                <a:cs typeface="Amazon Ember Light" charset="0"/>
              </a:rPr>
              <a:t>1</a:t>
            </a:r>
          </a:p>
        </p:txBody>
      </p:sp>
      <p:sp>
        <p:nvSpPr>
          <p:cNvPr id="79" name="Oval 78"/>
          <p:cNvSpPr/>
          <p:nvPr/>
        </p:nvSpPr>
        <p:spPr>
          <a:xfrm>
            <a:off x="6226714" y="3681814"/>
            <a:ext cx="450997" cy="414457"/>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400">
                <a:solidFill>
                  <a:schemeClr val="tx1"/>
                </a:solidFill>
                <a:latin typeface="Amazon Ember Light" charset="0"/>
                <a:ea typeface="Amazon Ember Light" charset="0"/>
                <a:cs typeface="Amazon Ember Light" charset="0"/>
              </a:rPr>
              <a:t>2</a:t>
            </a:r>
          </a:p>
        </p:txBody>
      </p:sp>
      <p:sp>
        <p:nvSpPr>
          <p:cNvPr id="77" name="Oval 76"/>
          <p:cNvSpPr/>
          <p:nvPr/>
        </p:nvSpPr>
        <p:spPr>
          <a:xfrm>
            <a:off x="6101567" y="2052758"/>
            <a:ext cx="450997" cy="414457"/>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400">
                <a:solidFill>
                  <a:schemeClr val="tx1"/>
                </a:solidFill>
                <a:latin typeface="Amazon Ember Light" charset="0"/>
                <a:ea typeface="Amazon Ember Light" charset="0"/>
                <a:cs typeface="Amazon Ember Light" charset="0"/>
              </a:rPr>
              <a:t>3</a:t>
            </a:r>
          </a:p>
        </p:txBody>
      </p:sp>
      <p:sp>
        <p:nvSpPr>
          <p:cNvPr id="75" name="Oval 74"/>
          <p:cNvSpPr/>
          <p:nvPr/>
        </p:nvSpPr>
        <p:spPr>
          <a:xfrm>
            <a:off x="1232131" y="5064207"/>
            <a:ext cx="450997" cy="414456"/>
          </a:xfrm>
          <a:prstGeom prst="ellipse">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2400">
                <a:solidFill>
                  <a:schemeClr val="tx1"/>
                </a:solidFill>
                <a:latin typeface="Amazon Ember Light" charset="0"/>
                <a:ea typeface="Amazon Ember Light" charset="0"/>
                <a:cs typeface="Amazon Ember Light" charset="0"/>
              </a:rPr>
              <a:t>4</a:t>
            </a:r>
          </a:p>
        </p:txBody>
      </p:sp>
      <p:sp>
        <p:nvSpPr>
          <p:cNvPr id="68" name="TextBox 67"/>
          <p:cNvSpPr txBox="1"/>
          <p:nvPr/>
        </p:nvSpPr>
        <p:spPr>
          <a:xfrm>
            <a:off x="1758864" y="5001531"/>
            <a:ext cx="2060120" cy="584775"/>
          </a:xfrm>
          <a:prstGeom prst="rect">
            <a:avLst/>
          </a:prstGeom>
          <a:solidFill>
            <a:schemeClr val="bg1"/>
          </a:solidFill>
          <a:ln>
            <a:solidFill>
              <a:schemeClr val="bg1"/>
            </a:solidFill>
          </a:ln>
        </p:spPr>
        <p:txBody>
          <a:bodyPr wrap="square" rtlCol="0">
            <a:spAutoFit/>
          </a:bodyPr>
          <a:lstStyle/>
          <a:p>
            <a:pPr rtl="0"/>
            <a:r>
              <a:rPr lang="pt-br" sz="1600" dirty="0">
                <a:latin typeface="Amazon Ember Light" charset="0"/>
                <a:ea typeface="Amazon Ember Light" charset="0"/>
                <a:cs typeface="Amazon Ember Light" charset="0"/>
              </a:rPr>
              <a:t>Exclua a</a:t>
            </a:r>
            <a:r>
              <a:rPr lang="en-US" sz="1600" dirty="0">
                <a:latin typeface="Amazon Ember Light" charset="0"/>
                <a:ea typeface="Amazon Ember Light" charset="0"/>
                <a:cs typeface="Amazon Ember Light" charset="0"/>
              </a:rPr>
              <a:t> </a:t>
            </a:r>
            <a:r>
              <a:rPr lang="pt-br" sz="1600" dirty="0">
                <a:solidFill>
                  <a:srgbClr val="000000"/>
                </a:solidFill>
                <a:latin typeface="Amazon Ember Light" charset="0"/>
                <a:ea typeface="Amazon Ember Light" charset="0"/>
                <a:cs typeface="Amazon Ember Light" charset="0"/>
              </a:rPr>
              <a:t>mensagem</a:t>
            </a:r>
            <a:r>
              <a:rPr lang="pt-br" sz="1600" dirty="0">
                <a:latin typeface="Amazon Ember Light" charset="0"/>
                <a:ea typeface="Amazon Ember Light" charset="0"/>
                <a:cs typeface="Amazon Ember Light" charset="0"/>
              </a:rPr>
              <a:t> processada</a:t>
            </a:r>
            <a:endParaRPr lang="en-US" sz="1600" dirty="0">
              <a:solidFill>
                <a:srgbClr val="000000"/>
              </a:solidFill>
              <a:latin typeface="Amazon Ember Light" panose="020B0403020204020204"/>
              <a:ea typeface="Amazon Ember Light" charset="0"/>
              <a:cs typeface="Amazon Ember Light" charset="0"/>
            </a:endParaRPr>
          </a:p>
        </p:txBody>
      </p:sp>
      <p:sp>
        <p:nvSpPr>
          <p:cNvPr id="84" name="Rectangle 83"/>
          <p:cNvSpPr/>
          <p:nvPr/>
        </p:nvSpPr>
        <p:spPr>
          <a:xfrm>
            <a:off x="8329208" y="2287165"/>
            <a:ext cx="3319942" cy="1653786"/>
          </a:xfrm>
          <a:prstGeom prst="rect">
            <a:avLst/>
          </a:prstGeom>
        </p:spPr>
        <p:txBody>
          <a:bodyPr wrap="square" rtlCol="0">
            <a:spAutoFit/>
          </a:bodyPr>
          <a:lstStyle/>
          <a:p>
            <a:pPr rtl="0"/>
            <a:r>
              <a:rPr lang="pt-br" sz="200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Melhores práticas</a:t>
            </a:r>
            <a:r>
              <a:rPr lang="pt-br" sz="2000" dirty="0">
                <a:latin typeface="Amazon Ember Light" panose="020B0403020204020204" pitchFamily="34" charset="0"/>
                <a:ea typeface="Amazon Ember Light" panose="020B0403020204020204" pitchFamily="34" charset="0"/>
                <a:cs typeface="Amazon Ember Light" panose="020B0403020204020204" pitchFamily="34" charset="0"/>
              </a:rPr>
              <a:t>: </a:t>
            </a:r>
          </a:p>
          <a:p>
            <a:pPr marL="344488" indent="-344488" rtl="0">
              <a:lnSpc>
                <a:spcPct val="90000"/>
              </a:lnSpc>
              <a:spcBef>
                <a:spcPts val="1000"/>
              </a:spcBef>
              <a:buFont typeface="Arial" panose="020B0604020202020204" pitchFamily="34" charset="0"/>
              <a:buChar char="•"/>
            </a:pPr>
            <a:r>
              <a:rPr lang="pt-br" dirty="0">
                <a:latin typeface="Amazon Ember Light" charset="0"/>
                <a:ea typeface="Amazon Ember Light" charset="0"/>
                <a:cs typeface="Amazon Ember Light" charset="0"/>
              </a:rPr>
              <a:t>Baixo acoplamento </a:t>
            </a:r>
          </a:p>
          <a:p>
            <a:pPr marL="344488" indent="-344488" rtl="0">
              <a:lnSpc>
                <a:spcPct val="90000"/>
              </a:lnSpc>
              <a:spcBef>
                <a:spcPts val="1000"/>
              </a:spcBef>
              <a:buFont typeface="Arial" panose="020B0604020202020204" pitchFamily="34" charset="0"/>
              <a:buChar char="•"/>
            </a:pPr>
            <a:r>
              <a:rPr lang="pt-br" dirty="0">
                <a:latin typeface="Amazon Ember Light" charset="0"/>
                <a:ea typeface="Amazon Ember Light" charset="0"/>
                <a:cs typeface="Amazon Ember Light" charset="0"/>
                <a:sym typeface="Wingdings" panose="05000000000000000000" pitchFamily="2" charset="2"/>
              </a:rPr>
              <a:t>O padrão de cadeia de enfileiramento permite </a:t>
            </a:r>
            <a:br>
              <a:rPr lang="pt-BR" dirty="0">
                <a:latin typeface="Amazon Ember Light" charset="0"/>
                <a:ea typeface="Amazon Ember Light" charset="0"/>
                <a:cs typeface="Amazon Ember Light" charset="0"/>
                <a:sym typeface="Wingdings" panose="05000000000000000000" pitchFamily="2" charset="2"/>
              </a:rPr>
            </a:br>
            <a:r>
              <a:rPr lang="pt-br" dirty="0">
                <a:latin typeface="Amazon Ember Light" charset="0"/>
                <a:ea typeface="Amazon Ember Light" charset="0"/>
                <a:cs typeface="Amazon Ember Light" charset="0"/>
                <a:sym typeface="Wingdings" panose="05000000000000000000" pitchFamily="2" charset="2"/>
              </a:rPr>
              <a:t>o </a:t>
            </a:r>
            <a:r>
              <a:rPr lang="pt-br" dirty="0">
                <a:solidFill>
                  <a:srgbClr val="000000"/>
                </a:solidFill>
                <a:latin typeface="Amazon Ember Light" charset="0"/>
                <a:ea typeface="Amazon Ember Light" charset="0"/>
                <a:cs typeface="Amazon Ember Light" charset="0"/>
                <a:sym typeface="Wingdings" panose="05000000000000000000" pitchFamily="2" charset="2"/>
              </a:rPr>
              <a:t>processamento</a:t>
            </a:r>
            <a:r>
              <a:rPr lang="pt-br" dirty="0">
                <a:latin typeface="Amazon Ember Light" charset="0"/>
                <a:ea typeface="Amazon Ember Light" charset="0"/>
                <a:cs typeface="Amazon Ember Light" charset="0"/>
                <a:sym typeface="Wingdings" panose="05000000000000000000" pitchFamily="2" charset="2"/>
              </a:rPr>
              <a:t>assíncrono   </a:t>
            </a:r>
            <a:endParaRPr lang="en-US" dirty="0">
              <a:latin typeface="Amazon Ember Light" charset="0"/>
              <a:ea typeface="Amazon Ember Light" charset="0"/>
              <a:cs typeface="Amazon Ember Light" charset="0"/>
            </a:endParaRPr>
          </a:p>
        </p:txBody>
      </p:sp>
      <p:sp>
        <p:nvSpPr>
          <p:cNvPr id="3" name="Footer Placeholder 2"/>
          <p:cNvSpPr>
            <a:spLocks noGrp="1"/>
          </p:cNvSpPr>
          <p:nvPr>
            <p:ph type="ftr" sz="quarter" idx="3"/>
          </p:nvPr>
        </p:nvSpPr>
        <p:spPr>
          <a:xfrm>
            <a:off x="419100" y="6356350"/>
            <a:ext cx="5262208" cy="365125"/>
          </a:xfrm>
        </p:spPr>
        <p:txBody>
          <a:bodyPr rtlCol="0"/>
          <a:lstStyle/>
          <a:p>
            <a:pPr rtl="0"/>
            <a:r>
              <a:rPr lang="pt-br" dirty="0"/>
              <a:t>© 2020 Amazon Web Services, Inc. ou suas afiliadas. Todos os direitos reservados.</a:t>
            </a:r>
            <a:endParaRPr lang="en-US" dirty="0"/>
          </a:p>
        </p:txBody>
      </p:sp>
      <p:sp>
        <p:nvSpPr>
          <p:cNvPr id="37" name="Rectangle 36">
            <a:extLst>
              <a:ext uri="{FF2B5EF4-FFF2-40B4-BE49-F238E27FC236}">
                <a16:creationId xmlns:a16="http://schemas.microsoft.com/office/drawing/2014/main" id="{CE7F7081-419C-2E4F-A999-2923C4338FC0}"/>
              </a:ext>
            </a:extLst>
          </p:cNvPr>
          <p:cNvSpPr/>
          <p:nvPr/>
        </p:nvSpPr>
        <p:spPr>
          <a:xfrm>
            <a:off x="913663" y="1808018"/>
            <a:ext cx="6982562" cy="398318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38" name="Graphic 11">
            <a:extLst>
              <a:ext uri="{FF2B5EF4-FFF2-40B4-BE49-F238E27FC236}">
                <a16:creationId xmlns:a16="http://schemas.microsoft.com/office/drawing/2014/main" id="{CE52C9D7-11B0-9E41-AB16-2C9849C3ECBE}"/>
              </a:ext>
            </a:extLst>
          </p:cNvPr>
          <p:cNvPicPr>
            <a:picLocks noChangeAspect="1"/>
          </p:cNvPicPr>
          <p:nvPr/>
        </p:nvPicPr>
        <p:blipFill>
          <a:blip r:embed="rId4"/>
          <a:stretch>
            <a:fillRect/>
          </a:stretch>
        </p:blipFill>
        <p:spPr>
          <a:xfrm>
            <a:off x="913663" y="1808018"/>
            <a:ext cx="330200" cy="330200"/>
          </a:xfrm>
          <a:prstGeom prst="rect">
            <a:avLst/>
          </a:prstGeom>
        </p:spPr>
      </p:pic>
      <p:pic>
        <p:nvPicPr>
          <p:cNvPr id="39" name="Graphic 137">
            <a:extLst>
              <a:ext uri="{FF2B5EF4-FFF2-40B4-BE49-F238E27FC236}">
                <a16:creationId xmlns:a16="http://schemas.microsoft.com/office/drawing/2014/main" id="{5B22B109-5C82-FA40-91FB-DE791C44FEB8}"/>
              </a:ext>
            </a:extLst>
          </p:cNvPr>
          <p:cNvPicPr>
            <a:picLocks noChangeAspect="1"/>
          </p:cNvPicPr>
          <p:nvPr/>
        </p:nvPicPr>
        <p:blipFill>
          <a:blip r:embed="rId5"/>
          <a:stretch>
            <a:fillRect/>
          </a:stretch>
        </p:blipFill>
        <p:spPr>
          <a:xfrm>
            <a:off x="1853195" y="2516046"/>
            <a:ext cx="469900" cy="469900"/>
          </a:xfrm>
          <a:prstGeom prst="rect">
            <a:avLst/>
          </a:prstGeom>
        </p:spPr>
      </p:pic>
      <p:sp>
        <p:nvSpPr>
          <p:cNvPr id="40" name="TextBox 39"/>
          <p:cNvSpPr txBox="1"/>
          <p:nvPr/>
        </p:nvSpPr>
        <p:spPr>
          <a:xfrm>
            <a:off x="5864535" y="3070564"/>
            <a:ext cx="1509459" cy="584775"/>
          </a:xfrm>
          <a:prstGeom prst="rect">
            <a:avLst/>
          </a:prstGeom>
          <a:noFill/>
        </p:spPr>
        <p:txBody>
          <a:bodyPr wrap="square" rtlCol="0">
            <a:spAutoFit/>
          </a:bodyPr>
          <a:lstStyle/>
          <a:p>
            <a:pPr algn="ctr" rtl="0"/>
            <a:r>
              <a:rPr lang="pt-br" sz="1600" dirty="0">
                <a:latin typeface="Amazon Ember Light" charset="0"/>
                <a:ea typeface="Amazon Ember Light" charset="0"/>
                <a:cs typeface="Amazon Ember Light" charset="0"/>
              </a:rPr>
              <a:t>Instâncias </a:t>
            </a:r>
            <a:br>
              <a:rPr lang="pt-BR" sz="1600" dirty="0">
                <a:latin typeface="Amazon Ember Light" charset="0"/>
                <a:ea typeface="Amazon Ember Light" charset="0"/>
                <a:cs typeface="Amazon Ember Light" charset="0"/>
              </a:rPr>
            </a:br>
            <a:r>
              <a:rPr lang="pt-br" sz="1600" dirty="0">
                <a:latin typeface="Amazon Ember Light" charset="0"/>
                <a:ea typeface="Amazon Ember Light" charset="0"/>
                <a:cs typeface="Amazon Ember Light" charset="0"/>
              </a:rPr>
              <a:t>do EC2</a:t>
            </a:r>
          </a:p>
        </p:txBody>
      </p:sp>
      <p:pic>
        <p:nvPicPr>
          <p:cNvPr id="41" name="Graphic 137">
            <a:extLst>
              <a:ext uri="{FF2B5EF4-FFF2-40B4-BE49-F238E27FC236}">
                <a16:creationId xmlns:a16="http://schemas.microsoft.com/office/drawing/2014/main" id="{5B22B109-5C82-FA40-91FB-DE791C44FEB8}"/>
              </a:ext>
            </a:extLst>
          </p:cNvPr>
          <p:cNvPicPr>
            <a:picLocks noChangeAspect="1"/>
          </p:cNvPicPr>
          <p:nvPr/>
        </p:nvPicPr>
        <p:blipFill>
          <a:blip r:embed="rId5"/>
          <a:stretch>
            <a:fillRect/>
          </a:stretch>
        </p:blipFill>
        <p:spPr>
          <a:xfrm>
            <a:off x="6370666" y="2558355"/>
            <a:ext cx="469900" cy="469900"/>
          </a:xfrm>
          <a:prstGeom prst="rect">
            <a:avLst/>
          </a:prstGeom>
        </p:spPr>
      </p:pic>
      <p:pic>
        <p:nvPicPr>
          <p:cNvPr id="42" name="Graphic 39">
            <a:extLst>
              <a:ext uri="{FF2B5EF4-FFF2-40B4-BE49-F238E27FC236}">
                <a16:creationId xmlns:a16="http://schemas.microsoft.com/office/drawing/2014/main" id="{2ACAD885-5F52-504F-842D-3D87E199BD5D}"/>
              </a:ext>
            </a:extLst>
          </p:cNvPr>
          <p:cNvPicPr>
            <a:picLocks noChangeAspect="1"/>
          </p:cNvPicPr>
          <p:nvPr/>
        </p:nvPicPr>
        <p:blipFill>
          <a:blip r:embed="rId6"/>
          <a:stretch>
            <a:fillRect/>
          </a:stretch>
        </p:blipFill>
        <p:spPr>
          <a:xfrm>
            <a:off x="3818984" y="3663546"/>
            <a:ext cx="914400" cy="914400"/>
          </a:xfrm>
          <a:prstGeom prst="rect">
            <a:avLst/>
          </a:prstGeom>
        </p:spPr>
      </p:pic>
      <p:pic>
        <p:nvPicPr>
          <p:cNvPr id="54" name="Graphic 37">
            <a:extLst>
              <a:ext uri="{FF2B5EF4-FFF2-40B4-BE49-F238E27FC236}">
                <a16:creationId xmlns:a16="http://schemas.microsoft.com/office/drawing/2014/main" id="{8CB142E1-5B51-1E4C-AFA8-54BFF6177BAB}"/>
              </a:ext>
            </a:extLst>
          </p:cNvPr>
          <p:cNvPicPr>
            <a:picLocks noChangeAspect="1"/>
          </p:cNvPicPr>
          <p:nvPr/>
        </p:nvPicPr>
        <p:blipFill>
          <a:blip r:embed="rId7"/>
          <a:stretch>
            <a:fillRect/>
          </a:stretch>
        </p:blipFill>
        <p:spPr>
          <a:xfrm>
            <a:off x="2482665" y="3661389"/>
            <a:ext cx="469900" cy="469900"/>
          </a:xfrm>
          <a:prstGeom prst="rect">
            <a:avLst/>
          </a:prstGeom>
        </p:spPr>
      </p:pic>
      <p:pic>
        <p:nvPicPr>
          <p:cNvPr id="55" name="Graphic 37">
            <a:extLst>
              <a:ext uri="{FF2B5EF4-FFF2-40B4-BE49-F238E27FC236}">
                <a16:creationId xmlns:a16="http://schemas.microsoft.com/office/drawing/2014/main" id="{8CB142E1-5B51-1E4C-AFA8-54BFF6177BAB}"/>
              </a:ext>
            </a:extLst>
          </p:cNvPr>
          <p:cNvPicPr>
            <a:picLocks noChangeAspect="1"/>
          </p:cNvPicPr>
          <p:nvPr/>
        </p:nvPicPr>
        <p:blipFill>
          <a:blip r:embed="rId7"/>
          <a:stretch>
            <a:fillRect/>
          </a:stretch>
        </p:blipFill>
        <p:spPr>
          <a:xfrm>
            <a:off x="5681308" y="3659917"/>
            <a:ext cx="469900" cy="469900"/>
          </a:xfrm>
          <a:prstGeom prst="rect">
            <a:avLst/>
          </a:prstGeom>
        </p:spPr>
      </p:pic>
      <p:cxnSp>
        <p:nvCxnSpPr>
          <p:cNvPr id="5" name="Elbow Connector 4"/>
          <p:cNvCxnSpPr>
            <a:stCxn id="39" idx="3"/>
            <a:endCxn id="42" idx="1"/>
          </p:cNvCxnSpPr>
          <p:nvPr/>
        </p:nvCxnSpPr>
        <p:spPr>
          <a:xfrm>
            <a:off x="2323095" y="2750996"/>
            <a:ext cx="1495889" cy="1369750"/>
          </a:xfrm>
          <a:prstGeom prst="bentConnector3">
            <a:avLst>
              <a:gd name="adj1" fmla="val 50000"/>
            </a:avLst>
          </a:prstGeom>
          <a:ln>
            <a:tailEnd type="arrow" w="med" len="sm"/>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1" idx="1"/>
            <a:endCxn id="42" idx="3"/>
          </p:cNvCxnSpPr>
          <p:nvPr/>
        </p:nvCxnSpPr>
        <p:spPr>
          <a:xfrm rot="10800000" flipV="1">
            <a:off x="4733384" y="2793304"/>
            <a:ext cx="1637282" cy="1327441"/>
          </a:xfrm>
          <a:prstGeom prst="bentConnector3">
            <a:avLst>
              <a:gd name="adj1" fmla="val 50000"/>
            </a:avLst>
          </a:prstGeom>
          <a:ln>
            <a:headEnd type="arrow" w="med" len="sm"/>
            <a:tailEnd type="none"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37084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lstStyle/>
          <a:p>
            <a:pPr rtl="0"/>
            <a:r>
              <a:rPr lang="pt-br" sz="3500" dirty="0">
                <a:solidFill>
                  <a:srgbClr val="FFFFFF"/>
                </a:solidFill>
              </a:rPr>
              <a:t>Ciclo de vida</a:t>
            </a:r>
            <a:r>
              <a:rPr lang="pt-br" sz="3500" dirty="0"/>
              <a:t> de mensagens do Amazon SQS</a:t>
            </a:r>
            <a:endParaRPr lang="en-US" sz="3500" dirty="0">
              <a:solidFill>
                <a:srgbClr val="FFFFFF"/>
              </a:solidFill>
              <a:latin typeface="Amazon Ember Light" panose="020B0403020204020204"/>
            </a:endParaRP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12</a:t>
            </a:fld>
            <a:endParaRPr lang="en-US" dirty="0"/>
          </a:p>
        </p:txBody>
      </p:sp>
      <p:sp>
        <p:nvSpPr>
          <p:cNvPr id="72" name="Can 71"/>
          <p:cNvSpPr/>
          <p:nvPr/>
        </p:nvSpPr>
        <p:spPr>
          <a:xfrm>
            <a:off x="7444719" y="2908373"/>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99" name="TextBox 98"/>
          <p:cNvSpPr txBox="1"/>
          <p:nvPr/>
        </p:nvSpPr>
        <p:spPr>
          <a:xfrm>
            <a:off x="4673818" y="3323853"/>
            <a:ext cx="1412567" cy="338554"/>
          </a:xfrm>
          <a:prstGeom prst="rect">
            <a:avLst/>
          </a:prstGeom>
          <a:noFill/>
        </p:spPr>
        <p:txBody>
          <a:bodyPr wrap="none" rtlCol="0">
            <a:spAutoFit/>
          </a:bodyPr>
          <a:lstStyle/>
          <a:p>
            <a:pPr algn="ctr" rtl="0"/>
            <a:r>
              <a:rPr lang="pt-br" sz="1600">
                <a:latin typeface="Amazon Ember Light" charset="0"/>
                <a:ea typeface="Amazon Ember Light" charset="0"/>
                <a:cs typeface="Amazon Ember Light" charset="0"/>
              </a:rPr>
              <a:t>SendMessage</a:t>
            </a:r>
          </a:p>
        </p:txBody>
      </p:sp>
      <p:sp>
        <p:nvSpPr>
          <p:cNvPr id="105" name="Oval 104"/>
          <p:cNvSpPr/>
          <p:nvPr/>
        </p:nvSpPr>
        <p:spPr>
          <a:xfrm>
            <a:off x="5183180" y="3843643"/>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
        <p:nvSpPr>
          <p:cNvPr id="114" name="Can 113"/>
          <p:cNvSpPr/>
          <p:nvPr/>
        </p:nvSpPr>
        <p:spPr>
          <a:xfrm>
            <a:off x="8395692" y="2908373"/>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30" name="Can 129"/>
          <p:cNvSpPr/>
          <p:nvPr/>
        </p:nvSpPr>
        <p:spPr>
          <a:xfrm>
            <a:off x="9346665" y="2908373"/>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39" name="TextBox 138"/>
          <p:cNvSpPr txBox="1"/>
          <p:nvPr/>
        </p:nvSpPr>
        <p:spPr>
          <a:xfrm>
            <a:off x="6932268" y="4586416"/>
            <a:ext cx="4623544" cy="400110"/>
          </a:xfrm>
          <a:prstGeom prst="rect">
            <a:avLst/>
          </a:prstGeom>
          <a:noFill/>
        </p:spPr>
        <p:txBody>
          <a:bodyPr wrap="square" rtlCol="0">
            <a:spAutoFit/>
          </a:bodyPr>
          <a:lstStyle/>
          <a:p>
            <a:pPr algn="ctr" rtl="0"/>
            <a:r>
              <a:rPr lang="pt-br" sz="2000" dirty="0">
                <a:latin typeface="Amazon Ember Light" charset="0"/>
                <a:ea typeface="Amazon Ember Light" charset="0"/>
                <a:cs typeface="Amazon Ember Light" charset="0"/>
              </a:rPr>
              <a:t>Sua </a:t>
            </a:r>
            <a:r>
              <a:rPr lang="pt-br" sz="2000" dirty="0">
                <a:solidFill>
                  <a:srgbClr val="000000"/>
                </a:solidFill>
                <a:latin typeface="Amazon Ember Light" charset="0"/>
                <a:ea typeface="Amazon Ember Light" charset="0"/>
                <a:cs typeface="Amazon Ember Light" charset="0"/>
              </a:rPr>
              <a:t>fila</a:t>
            </a:r>
            <a:r>
              <a:rPr lang="pt-br" sz="2000" dirty="0">
                <a:latin typeface="Amazon Ember Light" charset="0"/>
                <a:ea typeface="Amazon Ember Light" charset="0"/>
                <a:cs typeface="Amazon Ember Light" charset="0"/>
              </a:rPr>
              <a:t> (distribuída em </a:t>
            </a:r>
            <a:r>
              <a:rPr lang="pt-br" sz="2000" dirty="0">
                <a:solidFill>
                  <a:srgbClr val="000000"/>
                </a:solidFill>
                <a:latin typeface="Amazon Ember Light" charset="0"/>
                <a:ea typeface="Amazon Ember Light" charset="0"/>
                <a:cs typeface="Amazon Ember Light" charset="0"/>
              </a:rPr>
              <a:t>servidores SQS</a:t>
            </a:r>
            <a:r>
              <a:rPr lang="pt-br" sz="2000" dirty="0">
                <a:latin typeface="Amazon Ember Light" charset="0"/>
                <a:ea typeface="Amazon Ember Light" charset="0"/>
                <a:cs typeface="Amazon Ember Light" charset="0"/>
              </a:rPr>
              <a:t>)</a:t>
            </a:r>
          </a:p>
        </p:txBody>
      </p:sp>
      <p:sp>
        <p:nvSpPr>
          <p:cNvPr id="173" name="Rectangle 172"/>
          <p:cNvSpPr/>
          <p:nvPr/>
        </p:nvSpPr>
        <p:spPr>
          <a:xfrm>
            <a:off x="540642" y="3446964"/>
            <a:ext cx="1881121" cy="830997"/>
          </a:xfrm>
          <a:prstGeom prst="rect">
            <a:avLst/>
          </a:prstGeom>
        </p:spPr>
        <p:txBody>
          <a:bodyPr wrap="square" rtlCol="0">
            <a:spAutoFit/>
          </a:bodyPr>
          <a:lstStyle/>
          <a:p>
            <a:pPr rtl="0"/>
            <a:r>
              <a:rPr lang="pt-br" sz="2400" dirty="0">
                <a:latin typeface="Amazon Ember" panose="02000000000000000000" pitchFamily="2" charset="0"/>
                <a:ea typeface="Amazon Ember" panose="02000000000000000000" pitchFamily="2" charset="0"/>
              </a:rPr>
              <a:t>Enviar</a:t>
            </a:r>
          </a:p>
          <a:p>
            <a:pPr rtl="0"/>
            <a:r>
              <a:rPr lang="pt-br" sz="2400" dirty="0">
                <a:latin typeface="Amazon Ember" panose="02000000000000000000" pitchFamily="2" charset="0"/>
                <a:ea typeface="Amazon Ember" panose="02000000000000000000" pitchFamily="2" charset="0"/>
                <a:sym typeface="Wingdings" panose="05000000000000000000" pitchFamily="2" charset="2"/>
              </a:rPr>
              <a:t>Mensagem</a:t>
            </a:r>
          </a:p>
        </p:txBody>
      </p:sp>
      <p:cxnSp>
        <p:nvCxnSpPr>
          <p:cNvPr id="69" name="Straight Arrow Connector 68"/>
          <p:cNvCxnSpPr>
            <a:stCxn id="36" idx="3"/>
          </p:cNvCxnSpPr>
          <p:nvPr/>
        </p:nvCxnSpPr>
        <p:spPr>
          <a:xfrm flipV="1">
            <a:off x="3945764" y="3739353"/>
            <a:ext cx="2868675" cy="123110"/>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2421764" y="3508520"/>
            <a:ext cx="1524000" cy="707886"/>
          </a:xfrm>
          <a:prstGeom prst="rect">
            <a:avLst/>
          </a:prstGeom>
          <a:solidFill>
            <a:schemeClr val="tx2"/>
          </a:solidFill>
          <a:effectLst/>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rtl="0"/>
            <a:r>
              <a:rPr lang="pt-br" sz="2000" dirty="0">
                <a:solidFill>
                  <a:schemeClr val="tx1"/>
                </a:solidFill>
                <a:latin typeface="Amazon Ember Light" charset="0"/>
                <a:ea typeface="Amazon Ember Light" charset="0"/>
                <a:cs typeface="Amazon Ember Light" charset="0"/>
              </a:rPr>
              <a:t>Producer (produtor)</a:t>
            </a:r>
          </a:p>
        </p:txBody>
      </p:sp>
      <p:sp>
        <p:nvSpPr>
          <p:cNvPr id="4" name="Footer Placeholder 3"/>
          <p:cNvSpPr>
            <a:spLocks noGrp="1"/>
          </p:cNvSpPr>
          <p:nvPr>
            <p:ph type="ftr" sz="quarter" idx="3"/>
          </p:nvPr>
        </p:nvSpPr>
        <p:spPr>
          <a:xfrm>
            <a:off x="419100" y="6356350"/>
            <a:ext cx="4876231" cy="365125"/>
          </a:xfrm>
        </p:spPr>
        <p:txBody>
          <a:bodyPr rtlCol="0"/>
          <a:lstStyle/>
          <a:p>
            <a:pPr rtl="0"/>
            <a:r>
              <a:rPr lang="pt-br"/>
              <a:t>© 2020 Amazon Web Services, Inc. ou suas afiliadas. Todos os direitos reservados.</a:t>
            </a:r>
            <a:endParaRPr lang="en-US" dirty="0"/>
          </a:p>
        </p:txBody>
      </p:sp>
      <p:sp>
        <p:nvSpPr>
          <p:cNvPr id="39" name="Can 38"/>
          <p:cNvSpPr/>
          <p:nvPr/>
        </p:nvSpPr>
        <p:spPr>
          <a:xfrm>
            <a:off x="10297639" y="2924689"/>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0" name="Can 39"/>
          <p:cNvSpPr/>
          <p:nvPr/>
        </p:nvSpPr>
        <p:spPr>
          <a:xfrm>
            <a:off x="7459065" y="3841017"/>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1" name="Can 40"/>
          <p:cNvSpPr/>
          <p:nvPr/>
        </p:nvSpPr>
        <p:spPr>
          <a:xfrm>
            <a:off x="8410038" y="3841017"/>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2" name="Can 41"/>
          <p:cNvSpPr/>
          <p:nvPr/>
        </p:nvSpPr>
        <p:spPr>
          <a:xfrm>
            <a:off x="9361011" y="3841017"/>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3" name="Can 42"/>
          <p:cNvSpPr/>
          <p:nvPr/>
        </p:nvSpPr>
        <p:spPr>
          <a:xfrm>
            <a:off x="10311985" y="3857333"/>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4" name="Oval 43"/>
          <p:cNvSpPr/>
          <p:nvPr/>
        </p:nvSpPr>
        <p:spPr>
          <a:xfrm>
            <a:off x="7603993" y="3180560"/>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
        <p:nvSpPr>
          <p:cNvPr id="45" name="Oval 44"/>
          <p:cNvSpPr/>
          <p:nvPr/>
        </p:nvSpPr>
        <p:spPr>
          <a:xfrm>
            <a:off x="8556620" y="4116939"/>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
        <p:nvSpPr>
          <p:cNvPr id="46" name="Oval 45"/>
          <p:cNvSpPr/>
          <p:nvPr/>
        </p:nvSpPr>
        <p:spPr>
          <a:xfrm>
            <a:off x="9493248" y="3180560"/>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
        <p:nvSpPr>
          <p:cNvPr id="49" name="Rounded Rectangle 48"/>
          <p:cNvSpPr/>
          <p:nvPr/>
        </p:nvSpPr>
        <p:spPr>
          <a:xfrm>
            <a:off x="6814439" y="2536058"/>
            <a:ext cx="4878451" cy="2393317"/>
          </a:xfrm>
          <a:prstGeom prst="roundRect">
            <a:avLst>
              <a:gd name="adj" fmla="val 0"/>
            </a:avLst>
          </a:prstGeom>
          <a:noFill/>
          <a:ln>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pic>
        <p:nvPicPr>
          <p:cNvPr id="50" name="Graphic 39">
            <a:extLst>
              <a:ext uri="{FF2B5EF4-FFF2-40B4-BE49-F238E27FC236}">
                <a16:creationId xmlns:a16="http://schemas.microsoft.com/office/drawing/2014/main" id="{2ACAD885-5F52-504F-842D-3D87E199BD5D}"/>
              </a:ext>
            </a:extLst>
          </p:cNvPr>
          <p:cNvPicPr>
            <a:picLocks noChangeAspect="1"/>
          </p:cNvPicPr>
          <p:nvPr/>
        </p:nvPicPr>
        <p:blipFill>
          <a:blip r:embed="rId4"/>
          <a:stretch>
            <a:fillRect/>
          </a:stretch>
        </p:blipFill>
        <p:spPr>
          <a:xfrm>
            <a:off x="6830519" y="2452370"/>
            <a:ext cx="469900" cy="469900"/>
          </a:xfrm>
          <a:prstGeom prst="rect">
            <a:avLst/>
          </a:prstGeom>
        </p:spPr>
      </p:pic>
      <p:sp>
        <p:nvSpPr>
          <p:cNvPr id="51" name="TextBox 50"/>
          <p:cNvSpPr txBox="1"/>
          <p:nvPr/>
        </p:nvSpPr>
        <p:spPr>
          <a:xfrm>
            <a:off x="1402716" y="1854546"/>
            <a:ext cx="3443249" cy="707886"/>
          </a:xfrm>
          <a:prstGeom prst="rect">
            <a:avLst/>
          </a:prstGeom>
          <a:noFill/>
        </p:spPr>
        <p:txBody>
          <a:bodyPr wrap="square" rtlCol="0">
            <a:spAutoFit/>
          </a:bodyPr>
          <a:lstStyle/>
          <a:p>
            <a:pPr algn="ctr" rtl="0"/>
            <a:r>
              <a:rPr lang="pt-br" sz="2000" dirty="0">
                <a:latin typeface="Amazon Ember Light" charset="0"/>
                <a:ea typeface="Amazon Ember Light" charset="0"/>
                <a:cs typeface="Amazon Ember Light" charset="0"/>
              </a:rPr>
              <a:t>Produtor envia </a:t>
            </a:r>
            <a:r>
              <a:rPr lang="pt-br" sz="2000" dirty="0">
                <a:solidFill>
                  <a:schemeClr val="accent6"/>
                </a:solidFill>
                <a:latin typeface="Amazon Ember Light" charset="0"/>
                <a:ea typeface="Amazon Ember Light" charset="0"/>
                <a:cs typeface="Amazon Ember Light" charset="0"/>
              </a:rPr>
              <a:t>mensagem A </a:t>
            </a:r>
            <a:br>
              <a:rPr lang="en-US" sz="2000" dirty="0">
                <a:latin typeface="Amazon Ember Light" charset="0"/>
                <a:ea typeface="Amazon Ember Light" charset="0"/>
                <a:cs typeface="Amazon Ember Light" charset="0"/>
              </a:rPr>
            </a:br>
            <a:r>
              <a:rPr lang="pt-br" sz="2000" dirty="0">
                <a:latin typeface="Amazon Ember Light" charset="0"/>
                <a:ea typeface="Amazon Ember Light" charset="0"/>
                <a:cs typeface="Amazon Ember Light" charset="0"/>
              </a:rPr>
              <a:t>para a </a:t>
            </a:r>
            <a:r>
              <a:rPr lang="pt-br" sz="2000" dirty="0">
                <a:solidFill>
                  <a:srgbClr val="000000"/>
                </a:solidFill>
                <a:latin typeface="Amazon Ember Light" charset="0"/>
                <a:ea typeface="Amazon Ember Light" charset="0"/>
                <a:cs typeface="Amazon Ember Light" charset="0"/>
              </a:rPr>
              <a:t>fila</a:t>
            </a:r>
            <a:endParaRPr lang="en-US" sz="2000" dirty="0">
              <a:solidFill>
                <a:srgbClr val="000000"/>
              </a:solidFill>
              <a:ea typeface="Amazon Ember Light" charset="0"/>
              <a:cs typeface="Amazon Ember Light" charset="0"/>
            </a:endParaRPr>
          </a:p>
        </p:txBody>
      </p:sp>
    </p:spTree>
    <p:custDataLst>
      <p:tags r:id="rId1"/>
    </p:custDataLst>
    <p:extLst>
      <p:ext uri="{BB962C8B-B14F-4D97-AF65-F5344CB8AC3E}">
        <p14:creationId xmlns:p14="http://schemas.microsoft.com/office/powerpoint/2010/main" val="31599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52840" y="2165648"/>
            <a:ext cx="7261924" cy="400110"/>
          </a:xfrm>
          <a:prstGeom prst="rect">
            <a:avLst/>
          </a:prstGeom>
          <a:noFill/>
        </p:spPr>
        <p:txBody>
          <a:bodyPr wrap="none" rtlCol="0">
            <a:spAutoFit/>
          </a:bodyPr>
          <a:lstStyle/>
          <a:p>
            <a:pPr marL="0" lvl="2" rtl="0"/>
            <a:r>
              <a:rPr lang="pt-br" sz="2000">
                <a:latin typeface="Amazon Ember Light" charset="0"/>
                <a:ea typeface="Amazon Ember Light" charset="0"/>
                <a:cs typeface="Amazon Ember Light" charset="0"/>
                <a:hlinkClick r:id="rId4"/>
              </a:rPr>
              <a:t>http://sqs.us-east-1.amazonaws.com/123456789012/Queue1</a:t>
            </a:r>
            <a:endParaRPr lang="en-US" sz="2000" dirty="0">
              <a:latin typeface="Amazon Ember Light" charset="0"/>
              <a:ea typeface="Amazon Ember Light" charset="0"/>
              <a:cs typeface="Amazon Ember Light" charset="0"/>
            </a:endParaRPr>
          </a:p>
        </p:txBody>
      </p:sp>
      <p:sp>
        <p:nvSpPr>
          <p:cNvPr id="8" name="Rounded Rectangle 7"/>
          <p:cNvSpPr/>
          <p:nvPr/>
        </p:nvSpPr>
        <p:spPr>
          <a:xfrm>
            <a:off x="558355" y="1698279"/>
            <a:ext cx="7900607" cy="3706233"/>
          </a:xfrm>
          <a:prstGeom prst="roundRect">
            <a:avLst>
              <a:gd name="adj" fmla="val 0"/>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marL="1142971" lvl="2" rtl="0"/>
            <a:endParaRPr lang="en-US" sz="1600" dirty="0">
              <a:latin typeface="Amazon Ember Light" charset="0"/>
              <a:ea typeface="Amazon Ember Light" charset="0"/>
              <a:cs typeface="Amazon Ember Light" charset="0"/>
            </a:endParaRPr>
          </a:p>
        </p:txBody>
      </p:sp>
      <p:sp>
        <p:nvSpPr>
          <p:cNvPr id="9" name="TextBox 8"/>
          <p:cNvSpPr txBox="1"/>
          <p:nvPr/>
        </p:nvSpPr>
        <p:spPr>
          <a:xfrm flipH="1">
            <a:off x="954197" y="3671669"/>
            <a:ext cx="3071948" cy="1015663"/>
          </a:xfrm>
          <a:prstGeom prst="rect">
            <a:avLst/>
          </a:prstGeom>
          <a:noFill/>
          <a:ln>
            <a:noFill/>
          </a:ln>
        </p:spPr>
        <p:txBody>
          <a:bodyPr wrap="square" rtlCol="0">
            <a:spAutoFit/>
          </a:bodyPr>
          <a:lstStyle/>
          <a:p>
            <a:pPr rtl="0"/>
            <a:r>
              <a:rPr lang="pt-br" sz="2000" dirty="0">
                <a:latin typeface="Amazon Ember Light" charset="0"/>
                <a:ea typeface="Amazon Ember Light" charset="0"/>
                <a:cs typeface="Amazon Ember Light" charset="0"/>
              </a:rPr>
              <a:t>Name: TimestampSent</a:t>
            </a:r>
          </a:p>
          <a:p>
            <a:pPr rtl="0"/>
            <a:r>
              <a:rPr lang="pt-br" sz="2000" dirty="0">
                <a:solidFill>
                  <a:srgbClr val="000000"/>
                </a:solidFill>
                <a:latin typeface="Amazon Ember Light" charset="0"/>
                <a:ea typeface="Amazon Ember Light" charset="0"/>
                <a:cs typeface="Amazon Ember Light" charset="0"/>
              </a:rPr>
              <a:t>Tipo</a:t>
            </a:r>
            <a:r>
              <a:rPr lang="pt-br" sz="2000" dirty="0">
                <a:latin typeface="Amazon Ember Light" charset="0"/>
                <a:ea typeface="Amazon Ember Light" charset="0"/>
                <a:cs typeface="Amazon Ember Light" charset="0"/>
              </a:rPr>
              <a:t>: Number.PacificTime</a:t>
            </a:r>
          </a:p>
          <a:p>
            <a:pPr rtl="0"/>
            <a:r>
              <a:rPr lang="pt-br" sz="2000" dirty="0">
                <a:latin typeface="Amazon Ember Light" charset="0"/>
                <a:ea typeface="Amazon Ember Light" charset="0"/>
                <a:cs typeface="Amazon Ember Light" charset="0"/>
              </a:rPr>
              <a:t>Value: 1447438090850</a:t>
            </a:r>
          </a:p>
        </p:txBody>
      </p:sp>
      <p:sp>
        <p:nvSpPr>
          <p:cNvPr id="14" name="TextBox 13"/>
          <p:cNvSpPr txBox="1"/>
          <p:nvPr/>
        </p:nvSpPr>
        <p:spPr>
          <a:xfrm flipH="1">
            <a:off x="969509" y="4944715"/>
            <a:ext cx="3041323" cy="400110"/>
          </a:xfrm>
          <a:prstGeom prst="rect">
            <a:avLst/>
          </a:prstGeom>
          <a:noFill/>
          <a:ln>
            <a:noFill/>
          </a:ln>
        </p:spPr>
        <p:txBody>
          <a:bodyPr wrap="square" rtlCol="0">
            <a:spAutoFit/>
          </a:bodyPr>
          <a:lstStyle/>
          <a:p>
            <a:pPr rtl="0"/>
            <a:r>
              <a:rPr lang="pt-br" sz="2000" dirty="0">
                <a:latin typeface="Amazon Ember Light" charset="0"/>
                <a:ea typeface="Amazon Ember Light" charset="0"/>
                <a:cs typeface="Amazon Ember Light" charset="0"/>
              </a:rPr>
              <a:t>DelaySeconds: 2</a:t>
            </a:r>
          </a:p>
        </p:txBody>
      </p:sp>
      <p:sp>
        <p:nvSpPr>
          <p:cNvPr id="26" name="Title 1"/>
          <p:cNvSpPr>
            <a:spLocks noGrp="1"/>
          </p:cNvSpPr>
          <p:nvPr>
            <p:ph type="title"/>
          </p:nvPr>
        </p:nvSpPr>
        <p:spPr>
          <a:xfrm>
            <a:off x="432748" y="365125"/>
            <a:ext cx="9407288" cy="474119"/>
          </a:xfrm>
        </p:spPr>
        <p:txBody>
          <a:bodyPr rtlCol="0"/>
          <a:lstStyle/>
          <a:p>
            <a:pPr rtl="0"/>
            <a:r>
              <a:rPr lang="pt-br" sz="3500" dirty="0"/>
              <a:t>Ciclo de vida da mensagem: Enviar mensagem</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13</a:t>
            </a:fld>
            <a:endParaRPr lang="en-US" dirty="0"/>
          </a:p>
        </p:txBody>
      </p:sp>
      <p:sp>
        <p:nvSpPr>
          <p:cNvPr id="3" name="Footer Placeholder 2"/>
          <p:cNvSpPr>
            <a:spLocks noGrp="1"/>
          </p:cNvSpPr>
          <p:nvPr>
            <p:ph type="ftr" sz="quarter" idx="3"/>
          </p:nvPr>
        </p:nvSpPr>
        <p:spPr>
          <a:xfrm>
            <a:off x="419100" y="6356350"/>
            <a:ext cx="4316673" cy="365125"/>
          </a:xfrm>
        </p:spPr>
        <p:txBody>
          <a:bodyPr rtlCol="0"/>
          <a:lstStyle/>
          <a:p>
            <a:pPr rtl="0"/>
            <a:r>
              <a:rPr lang="pt-br" dirty="0"/>
              <a:t>© 2020 Amazon Web Services, Inc. ou suas afiliadas. Todos os direitos reservados.</a:t>
            </a:r>
            <a:endParaRPr lang="en-US" dirty="0"/>
          </a:p>
        </p:txBody>
      </p:sp>
      <p:pic>
        <p:nvPicPr>
          <p:cNvPr id="18" name="Graphic 37">
            <a:extLst>
              <a:ext uri="{FF2B5EF4-FFF2-40B4-BE49-F238E27FC236}">
                <a16:creationId xmlns:a16="http://schemas.microsoft.com/office/drawing/2014/main" id="{8CB142E1-5B51-1E4C-AFA8-54BFF6177BAB}"/>
              </a:ext>
            </a:extLst>
          </p:cNvPr>
          <p:cNvPicPr>
            <a:picLocks noChangeAspect="1"/>
          </p:cNvPicPr>
          <p:nvPr/>
        </p:nvPicPr>
        <p:blipFill>
          <a:blip r:embed="rId5"/>
          <a:stretch>
            <a:fillRect/>
          </a:stretch>
        </p:blipFill>
        <p:spPr>
          <a:xfrm>
            <a:off x="633476" y="1760287"/>
            <a:ext cx="469900" cy="469900"/>
          </a:xfrm>
          <a:prstGeom prst="rect">
            <a:avLst/>
          </a:prstGeom>
        </p:spPr>
      </p:pic>
      <p:sp>
        <p:nvSpPr>
          <p:cNvPr id="7" name="TextBox 6"/>
          <p:cNvSpPr txBox="1"/>
          <p:nvPr/>
        </p:nvSpPr>
        <p:spPr>
          <a:xfrm>
            <a:off x="952840" y="2724623"/>
            <a:ext cx="7471917" cy="1015663"/>
          </a:xfrm>
          <a:prstGeom prst="rect">
            <a:avLst/>
          </a:prstGeom>
          <a:noFill/>
        </p:spPr>
        <p:txBody>
          <a:bodyPr wrap="none" rtlCol="0">
            <a:spAutoFit/>
          </a:bodyPr>
          <a:lstStyle/>
          <a:p>
            <a:pPr rtl="0"/>
            <a:r>
              <a:rPr lang="pt-br" sz="2000" dirty="0">
                <a:latin typeface="Amazon Ember Light" charset="0"/>
                <a:ea typeface="Amazon Ember Light" charset="0"/>
                <a:cs typeface="Amazon Ember Light" charset="0"/>
              </a:rPr>
              <a:t>GoGreen Healthcare confirms your order for </a:t>
            </a:r>
            <a:r>
              <a:rPr lang="pt-br" sz="2000" dirty="0">
                <a:solidFill>
                  <a:srgbClr val="000000"/>
                </a:solidFill>
                <a:latin typeface="Amazon Ember Light" charset="0"/>
                <a:ea typeface="Amazon Ember Light" charset="0"/>
                <a:cs typeface="Amazon Ember Light" charset="0"/>
              </a:rPr>
              <a:t>medical equipment</a:t>
            </a:r>
            <a:r>
              <a:rPr lang="pt-br" sz="2000" dirty="0">
                <a:latin typeface="Amazon Ember Light" charset="0"/>
                <a:ea typeface="Amazon Ember Light" charset="0"/>
                <a:cs typeface="Amazon Ember Light" charset="0"/>
              </a:rPr>
              <a:t>. </a:t>
            </a:r>
            <a:br>
              <a:rPr lang="pt-BR" sz="2000" dirty="0">
                <a:latin typeface="Amazon Ember Light" charset="0"/>
                <a:ea typeface="Amazon Ember Light" charset="0"/>
                <a:cs typeface="Amazon Ember Light" charset="0"/>
              </a:rPr>
            </a:br>
            <a:r>
              <a:rPr lang="pt-br" sz="2000" dirty="0">
                <a:latin typeface="Amazon Ember Light" charset="0"/>
                <a:ea typeface="Amazon Ember Light" charset="0"/>
                <a:cs typeface="Amazon Ember Light" charset="0"/>
              </a:rPr>
              <a:t>(A GoGreen Healthcare confirma o seu pedido </a:t>
            </a:r>
            <a:br>
              <a:rPr lang="pt-BR" sz="2000" dirty="0">
                <a:latin typeface="Amazon Ember Light" charset="0"/>
                <a:ea typeface="Amazon Ember Light" charset="0"/>
                <a:cs typeface="Amazon Ember Light" charset="0"/>
              </a:rPr>
            </a:br>
            <a:r>
              <a:rPr lang="pt-br" sz="2000" dirty="0">
                <a:latin typeface="Amazon Ember Light" charset="0"/>
                <a:ea typeface="Amazon Ember Light" charset="0"/>
                <a:cs typeface="Amazon Ember Light" charset="0"/>
              </a:rPr>
              <a:t>de equipamento médico)</a:t>
            </a:r>
          </a:p>
        </p:txBody>
      </p:sp>
      <p:sp>
        <p:nvSpPr>
          <p:cNvPr id="10" name="Rectangle 9"/>
          <p:cNvSpPr/>
          <p:nvPr/>
        </p:nvSpPr>
        <p:spPr>
          <a:xfrm>
            <a:off x="1405008" y="5489178"/>
            <a:ext cx="6478764" cy="369332"/>
          </a:xfrm>
          <a:prstGeom prst="rect">
            <a:avLst/>
          </a:prstGeom>
        </p:spPr>
        <p:txBody>
          <a:bodyPr wrap="none" rtlCol="0">
            <a:spAutoFit/>
          </a:bodyPr>
          <a:lstStyle/>
          <a:p>
            <a:pPr algn="ctr" rtl="0"/>
            <a:r>
              <a:rPr lang="pt-br" dirty="0">
                <a:solidFill>
                  <a:srgbClr val="000000"/>
                </a:solidFill>
                <a:latin typeface="Amazon Ember Light" charset="0"/>
                <a:ea typeface="Amazon Ember Light" charset="0"/>
                <a:cs typeface="Amazon Ember Light" charset="0"/>
              </a:rPr>
              <a:t>Atributos</a:t>
            </a:r>
            <a:r>
              <a:rPr lang="pt-br" dirty="0">
                <a:latin typeface="Amazon Ember Light" charset="0"/>
                <a:ea typeface="Amazon Ember Light" charset="0"/>
                <a:cs typeface="Amazon Ember Light" charset="0"/>
              </a:rPr>
              <a:t> da mensagem + Corpo da mensagem = 256 KB máx.</a:t>
            </a:r>
            <a:endParaRPr lang="en-US" sz="1200" dirty="0">
              <a:latin typeface="Amazon Ember Light" charset="0"/>
              <a:ea typeface="Amazon Ember Light" charset="0"/>
              <a:cs typeface="Amazon Ember Light" charset="0"/>
            </a:endParaRPr>
          </a:p>
        </p:txBody>
      </p:sp>
      <p:sp>
        <p:nvSpPr>
          <p:cNvPr id="11" name="Rectangle 10"/>
          <p:cNvSpPr/>
          <p:nvPr/>
        </p:nvSpPr>
        <p:spPr>
          <a:xfrm>
            <a:off x="9669904" y="2178944"/>
            <a:ext cx="1156086" cy="369332"/>
          </a:xfrm>
          <a:prstGeom prst="rect">
            <a:avLst/>
          </a:prstGeom>
        </p:spPr>
        <p:txBody>
          <a:bodyPr wrap="none" rtlCol="0">
            <a:spAutoFit/>
          </a:bodyPr>
          <a:lstStyle/>
          <a:p>
            <a:pPr rtl="0"/>
            <a:r>
              <a:rPr lang="pt-br">
                <a:solidFill>
                  <a:srgbClr val="000000"/>
                </a:solidFill>
                <a:cs typeface="Courier New" panose="02070309020205020404" pitchFamily="49" charset="0"/>
              </a:rPr>
              <a:t>QueueUrl</a:t>
            </a:r>
            <a:endParaRPr lang="en-US" dirty="0"/>
          </a:p>
        </p:txBody>
      </p:sp>
      <p:sp>
        <p:nvSpPr>
          <p:cNvPr id="23" name="Rectangle 22"/>
          <p:cNvSpPr/>
          <p:nvPr/>
        </p:nvSpPr>
        <p:spPr>
          <a:xfrm>
            <a:off x="9615668" y="2739318"/>
            <a:ext cx="1571264" cy="369332"/>
          </a:xfrm>
          <a:prstGeom prst="rect">
            <a:avLst/>
          </a:prstGeom>
        </p:spPr>
        <p:txBody>
          <a:bodyPr wrap="none" rtlCol="0">
            <a:spAutoFit/>
          </a:bodyPr>
          <a:lstStyle/>
          <a:p>
            <a:pPr rtl="0"/>
            <a:r>
              <a:rPr lang="pt-br" dirty="0">
                <a:solidFill>
                  <a:srgbClr val="000000"/>
                </a:solidFill>
                <a:cs typeface="Courier New" panose="02070309020205020404" pitchFamily="49" charset="0"/>
              </a:rPr>
              <a:t>MessageBody</a:t>
            </a:r>
            <a:endParaRPr lang="en-US" dirty="0"/>
          </a:p>
        </p:txBody>
      </p:sp>
      <p:sp>
        <p:nvSpPr>
          <p:cNvPr id="27" name="Rectangle 26"/>
          <p:cNvSpPr/>
          <p:nvPr/>
        </p:nvSpPr>
        <p:spPr>
          <a:xfrm>
            <a:off x="9669904" y="3994834"/>
            <a:ext cx="1189749" cy="369332"/>
          </a:xfrm>
          <a:prstGeom prst="rect">
            <a:avLst/>
          </a:prstGeom>
        </p:spPr>
        <p:txBody>
          <a:bodyPr wrap="none" rtlCol="0">
            <a:spAutoFit/>
          </a:bodyPr>
          <a:lstStyle/>
          <a:p>
            <a:pPr rtl="0"/>
            <a:r>
              <a:rPr lang="pt-br" dirty="0">
                <a:solidFill>
                  <a:srgbClr val="000000"/>
                </a:solidFill>
                <a:cs typeface="Courier New" panose="02070309020205020404" pitchFamily="49" charset="0"/>
              </a:rPr>
              <a:t>Attributes (atributos)</a:t>
            </a:r>
            <a:endParaRPr lang="en-US" dirty="0"/>
          </a:p>
        </p:txBody>
      </p:sp>
      <p:cxnSp>
        <p:nvCxnSpPr>
          <p:cNvPr id="28" name="Straight Arrow Connector 27"/>
          <p:cNvCxnSpPr>
            <a:stCxn id="16" idx="3"/>
          </p:cNvCxnSpPr>
          <p:nvPr/>
        </p:nvCxnSpPr>
        <p:spPr>
          <a:xfrm flipV="1">
            <a:off x="8214764" y="2363610"/>
            <a:ext cx="1397990" cy="2093"/>
          </a:xfrm>
          <a:prstGeom prst="straightConnector1">
            <a:avLst/>
          </a:prstGeom>
          <a:ln w="12700">
            <a:solidFill>
              <a:schemeClr val="tx1"/>
            </a:solidFill>
            <a:headEnd type="arrow"/>
            <a:tailEnd type="none" w="med" len="sm"/>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endCxn id="23" idx="1"/>
          </p:cNvCxnSpPr>
          <p:nvPr/>
        </p:nvCxnSpPr>
        <p:spPr>
          <a:xfrm flipV="1">
            <a:off x="8254561" y="2923984"/>
            <a:ext cx="1361107" cy="694"/>
          </a:xfrm>
          <a:prstGeom prst="straightConnector1">
            <a:avLst/>
          </a:prstGeom>
          <a:ln w="12700">
            <a:solidFill>
              <a:schemeClr val="tx1"/>
            </a:solidFill>
            <a:headEnd type="arrow"/>
            <a:tailEnd type="none" w="med" len="sm"/>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9" idx="1"/>
            <a:endCxn id="27" idx="1"/>
          </p:cNvCxnSpPr>
          <p:nvPr/>
        </p:nvCxnSpPr>
        <p:spPr>
          <a:xfrm flipV="1">
            <a:off x="4026145" y="4179500"/>
            <a:ext cx="5643759" cy="1"/>
          </a:xfrm>
          <a:prstGeom prst="straightConnector1">
            <a:avLst/>
          </a:prstGeom>
          <a:ln w="12700">
            <a:solidFill>
              <a:schemeClr val="tx1"/>
            </a:solidFill>
            <a:headEnd type="arrow"/>
            <a:tailEnd type="none" w="med" len="sm"/>
          </a:ln>
        </p:spPr>
        <p:style>
          <a:lnRef idx="2">
            <a:schemeClr val="accent1"/>
          </a:lnRef>
          <a:fillRef idx="0">
            <a:schemeClr val="accent1"/>
          </a:fillRef>
          <a:effectRef idx="1">
            <a:schemeClr val="accent1"/>
          </a:effectRef>
          <a:fontRef idx="minor">
            <a:schemeClr val="tx1"/>
          </a:fontRef>
        </p:style>
      </p:cxnSp>
      <p:cxnSp>
        <p:nvCxnSpPr>
          <p:cNvPr id="42" name="Elbow Connector 41"/>
          <p:cNvCxnSpPr>
            <a:cxnSpLocks/>
            <a:stCxn id="27" idx="1"/>
          </p:cNvCxnSpPr>
          <p:nvPr/>
        </p:nvCxnSpPr>
        <p:spPr>
          <a:xfrm rot="10800000" flipV="1">
            <a:off x="4010832" y="4179500"/>
            <a:ext cx="5659072" cy="978918"/>
          </a:xfrm>
          <a:prstGeom prst="bentConnector3">
            <a:avLst>
              <a:gd name="adj1" fmla="val 88981"/>
            </a:avLst>
          </a:prstGeom>
          <a:ln>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37892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lstStyle/>
          <a:p>
            <a:pPr rtl="0"/>
            <a:r>
              <a:rPr lang="pt-br" sz="3500" dirty="0">
                <a:solidFill>
                  <a:srgbClr val="FFFFFF"/>
                </a:solidFill>
              </a:rPr>
              <a:t>Ciclo de vida</a:t>
            </a:r>
            <a:r>
              <a:rPr lang="pt-br" sz="3500" dirty="0"/>
              <a:t> de mensagens do Amazon SQS</a:t>
            </a:r>
            <a:endParaRPr lang="en-US" sz="3500" dirty="0">
              <a:solidFill>
                <a:srgbClr val="FFFFFF"/>
              </a:solidFill>
              <a:latin typeface="Amazon Ember Light" panose="020B0403020204020204"/>
            </a:endParaRP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14</a:t>
            </a:fld>
            <a:endParaRPr lang="en-US" dirty="0"/>
          </a:p>
        </p:txBody>
      </p:sp>
      <p:sp>
        <p:nvSpPr>
          <p:cNvPr id="149" name="TextBox 148"/>
          <p:cNvSpPr txBox="1"/>
          <p:nvPr/>
        </p:nvSpPr>
        <p:spPr>
          <a:xfrm>
            <a:off x="4502676" y="3247939"/>
            <a:ext cx="1635384" cy="338554"/>
          </a:xfrm>
          <a:prstGeom prst="rect">
            <a:avLst/>
          </a:prstGeom>
          <a:noFill/>
        </p:spPr>
        <p:txBody>
          <a:bodyPr wrap="none" rtlCol="0">
            <a:spAutoFit/>
          </a:bodyPr>
          <a:lstStyle/>
          <a:p>
            <a:pPr algn="ctr" rtl="0"/>
            <a:r>
              <a:rPr lang="pt-br" sz="1600">
                <a:latin typeface="Amazon Ember Light" charset="0"/>
                <a:ea typeface="Amazon Ember Light" charset="0"/>
                <a:cs typeface="Amazon Ember Light" charset="0"/>
              </a:rPr>
              <a:t>ReceiveMessage</a:t>
            </a:r>
          </a:p>
        </p:txBody>
      </p:sp>
      <p:sp>
        <p:nvSpPr>
          <p:cNvPr id="150" name="TextBox 149"/>
          <p:cNvSpPr txBox="1"/>
          <p:nvPr/>
        </p:nvSpPr>
        <p:spPr>
          <a:xfrm>
            <a:off x="1572875" y="1854546"/>
            <a:ext cx="3130226" cy="1323439"/>
          </a:xfrm>
          <a:prstGeom prst="rect">
            <a:avLst/>
          </a:prstGeom>
          <a:noFill/>
        </p:spPr>
        <p:txBody>
          <a:bodyPr wrap="square" rtlCol="0">
            <a:spAutoFit/>
          </a:bodyPr>
          <a:lstStyle/>
          <a:p>
            <a:pPr algn="ctr" rtl="0"/>
            <a:r>
              <a:rPr lang="pt-br" sz="2000" dirty="0">
                <a:latin typeface="Amazon Ember Light" charset="0"/>
                <a:ea typeface="Amazon Ember Light" charset="0"/>
                <a:cs typeface="Amazon Ember Light" charset="0"/>
              </a:rPr>
              <a:t>O consumidor lê </a:t>
            </a:r>
            <a:br>
              <a:rPr lang="pt-BR" sz="2000" dirty="0">
                <a:latin typeface="Amazon Ember Light" charset="0"/>
                <a:ea typeface="Amazon Ember Light" charset="0"/>
                <a:cs typeface="Amazon Ember Light" charset="0"/>
              </a:rPr>
            </a:br>
            <a:r>
              <a:rPr lang="pt-br" sz="2000" dirty="0">
                <a:solidFill>
                  <a:schemeClr val="accent6"/>
                </a:solidFill>
                <a:latin typeface="Amazon Ember Light" charset="0"/>
                <a:ea typeface="Amazon Ember Light" charset="0"/>
                <a:cs typeface="Amazon Ember Light" charset="0"/>
              </a:rPr>
              <a:t>a mensagem A</a:t>
            </a:r>
            <a:r>
              <a:rPr lang="pt-br" sz="2000" dirty="0">
                <a:latin typeface="Amazon Ember Light" charset="0"/>
                <a:ea typeface="Amazon Ember Light" charset="0"/>
                <a:cs typeface="Amazon Ember Light" charset="0"/>
              </a:rPr>
              <a:t> da fila </a:t>
            </a:r>
            <a:br>
              <a:rPr lang="pt-BR" sz="2000" dirty="0">
                <a:latin typeface="Amazon Ember Light" charset="0"/>
                <a:ea typeface="Amazon Ember Light" charset="0"/>
                <a:cs typeface="Amazon Ember Light" charset="0"/>
              </a:rPr>
            </a:br>
            <a:r>
              <a:rPr lang="pt-br" sz="2000" dirty="0">
                <a:latin typeface="Amazon Ember Light" charset="0"/>
                <a:ea typeface="Amazon Ember Light" charset="0"/>
                <a:cs typeface="Amazon Ember Light" charset="0"/>
              </a:rPr>
              <a:t>e o tempo limite de visibilidade </a:t>
            </a:r>
            <a:r>
              <a:rPr lang="pt-br" sz="2000" dirty="0">
                <a:solidFill>
                  <a:srgbClr val="000000"/>
                </a:solidFill>
                <a:latin typeface="Amazon Ember Light" charset="0"/>
                <a:ea typeface="Amazon Ember Light" charset="0"/>
                <a:cs typeface="Amazon Ember Light" charset="0"/>
              </a:rPr>
              <a:t>começa</a:t>
            </a:r>
            <a:endParaRPr lang="en-US" sz="2000" dirty="0">
              <a:solidFill>
                <a:srgbClr val="000000"/>
              </a:solidFill>
              <a:latin typeface="Amazon Ember Light" panose="020B0403020204020204"/>
              <a:ea typeface="Amazon Ember Light" charset="0"/>
              <a:cs typeface="Amazon Ember Light" charset="0"/>
            </a:endParaRPr>
          </a:p>
        </p:txBody>
      </p:sp>
      <p:sp>
        <p:nvSpPr>
          <p:cNvPr id="174" name="Rectangle 173"/>
          <p:cNvSpPr/>
          <p:nvPr/>
        </p:nvSpPr>
        <p:spPr>
          <a:xfrm>
            <a:off x="550863" y="3446964"/>
            <a:ext cx="1825046" cy="830997"/>
          </a:xfrm>
          <a:prstGeom prst="rect">
            <a:avLst/>
          </a:prstGeom>
        </p:spPr>
        <p:txBody>
          <a:bodyPr wrap="square" rtlCol="0">
            <a:spAutoFit/>
          </a:bodyPr>
          <a:lstStyle/>
          <a:p>
            <a:pPr rtl="0"/>
            <a:r>
              <a:rPr lang="pt-br" sz="2400" dirty="0">
                <a:latin typeface="Amazon Ember" panose="02000000000000000000" pitchFamily="2" charset="0"/>
                <a:ea typeface="Amazon Ember" panose="02000000000000000000" pitchFamily="2" charset="0"/>
              </a:rPr>
              <a:t>Receber</a:t>
            </a:r>
          </a:p>
          <a:p>
            <a:pPr rtl="0"/>
            <a:r>
              <a:rPr lang="pt-br" sz="2400" dirty="0">
                <a:latin typeface="Amazon Ember" panose="02000000000000000000" pitchFamily="2" charset="0"/>
                <a:ea typeface="Amazon Ember" panose="02000000000000000000" pitchFamily="2" charset="0"/>
                <a:sym typeface="Wingdings" panose="05000000000000000000" pitchFamily="2" charset="2"/>
              </a:rPr>
              <a:t>Mensagem</a:t>
            </a:r>
          </a:p>
        </p:txBody>
      </p:sp>
      <p:sp>
        <p:nvSpPr>
          <p:cNvPr id="36" name="TextBox 35"/>
          <p:cNvSpPr txBox="1"/>
          <p:nvPr/>
        </p:nvSpPr>
        <p:spPr>
          <a:xfrm>
            <a:off x="2380812" y="3508520"/>
            <a:ext cx="1719134" cy="707886"/>
          </a:xfrm>
          <a:prstGeom prst="rect">
            <a:avLst/>
          </a:prstGeom>
          <a:solidFill>
            <a:schemeClr val="accent3"/>
          </a:solidFill>
          <a:effectLst/>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rtl="0"/>
            <a:r>
              <a:rPr lang="pt-br" sz="2000" dirty="0">
                <a:solidFill>
                  <a:schemeClr val="accent1"/>
                </a:solidFill>
                <a:latin typeface="Amazon Ember Light" charset="0"/>
                <a:ea typeface="Amazon Ember Light" charset="0"/>
                <a:cs typeface="Amazon Ember Light" charset="0"/>
              </a:rPr>
              <a:t>Consumer (consumidor)</a:t>
            </a:r>
          </a:p>
        </p:txBody>
      </p:sp>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2055" y="1907209"/>
            <a:ext cx="791141" cy="852554"/>
          </a:xfrm>
          <a:prstGeom prst="rect">
            <a:avLst/>
          </a:prstGeom>
        </p:spPr>
      </p:pic>
      <p:cxnSp>
        <p:nvCxnSpPr>
          <p:cNvPr id="37" name="Straight Arrow Connector 36"/>
          <p:cNvCxnSpPr>
            <a:stCxn id="36" idx="3"/>
            <a:endCxn id="38" idx="1"/>
          </p:cNvCxnSpPr>
          <p:nvPr/>
        </p:nvCxnSpPr>
        <p:spPr>
          <a:xfrm flipV="1">
            <a:off x="4099946" y="3732717"/>
            <a:ext cx="2714493" cy="129746"/>
          </a:xfrm>
          <a:prstGeom prst="straightConnector1">
            <a:avLst/>
          </a:prstGeom>
          <a:ln w="12700">
            <a:solidFill>
              <a:schemeClr val="tx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a:xfrm>
            <a:off x="419100" y="6356350"/>
            <a:ext cx="4707371" cy="365125"/>
          </a:xfrm>
        </p:spPr>
        <p:txBody>
          <a:bodyPr rtlCol="0"/>
          <a:lstStyle/>
          <a:p>
            <a:pPr rtl="0"/>
            <a:r>
              <a:rPr lang="pt-br" dirty="0"/>
              <a:t>© 2020 Amazon Web Services, Inc. ou suas afiliadas. Todos os direitos reservados.</a:t>
            </a:r>
            <a:endParaRPr lang="en-US" dirty="0"/>
          </a:p>
        </p:txBody>
      </p:sp>
      <p:sp>
        <p:nvSpPr>
          <p:cNvPr id="38" name="Rounded Rectangle 37"/>
          <p:cNvSpPr/>
          <p:nvPr/>
        </p:nvSpPr>
        <p:spPr>
          <a:xfrm>
            <a:off x="6814439" y="2536058"/>
            <a:ext cx="4878451" cy="2393317"/>
          </a:xfrm>
          <a:prstGeom prst="roundRect">
            <a:avLst>
              <a:gd name="adj" fmla="val 0"/>
            </a:avLst>
          </a:prstGeom>
          <a:noFill/>
          <a:ln>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39" name="Can 38"/>
          <p:cNvSpPr/>
          <p:nvPr/>
        </p:nvSpPr>
        <p:spPr>
          <a:xfrm>
            <a:off x="7444719" y="2908373"/>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0" name="Can 39"/>
          <p:cNvSpPr/>
          <p:nvPr/>
        </p:nvSpPr>
        <p:spPr>
          <a:xfrm>
            <a:off x="8395692" y="2908373"/>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1" name="Can 40"/>
          <p:cNvSpPr/>
          <p:nvPr/>
        </p:nvSpPr>
        <p:spPr>
          <a:xfrm>
            <a:off x="9346665" y="2908373"/>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2" name="TextBox 41"/>
          <p:cNvSpPr txBox="1"/>
          <p:nvPr/>
        </p:nvSpPr>
        <p:spPr>
          <a:xfrm>
            <a:off x="6959564" y="4586416"/>
            <a:ext cx="4623544" cy="400110"/>
          </a:xfrm>
          <a:prstGeom prst="rect">
            <a:avLst/>
          </a:prstGeom>
          <a:noFill/>
        </p:spPr>
        <p:txBody>
          <a:bodyPr wrap="square" rtlCol="0">
            <a:spAutoFit/>
          </a:bodyPr>
          <a:lstStyle/>
          <a:p>
            <a:pPr algn="ctr" rtl="0"/>
            <a:r>
              <a:rPr lang="pt-br" sz="2000" dirty="0">
                <a:latin typeface="Amazon Ember Light" charset="0"/>
                <a:ea typeface="Amazon Ember Light" charset="0"/>
                <a:cs typeface="Amazon Ember Light" charset="0"/>
              </a:rPr>
              <a:t>Sua </a:t>
            </a:r>
            <a:r>
              <a:rPr lang="pt-br" sz="2000" dirty="0">
                <a:solidFill>
                  <a:srgbClr val="000000"/>
                </a:solidFill>
                <a:latin typeface="Amazon Ember Light" charset="0"/>
                <a:ea typeface="Amazon Ember Light" charset="0"/>
                <a:cs typeface="Amazon Ember Light" charset="0"/>
              </a:rPr>
              <a:t>fila</a:t>
            </a:r>
            <a:r>
              <a:rPr lang="pt-br" sz="2000" dirty="0">
                <a:latin typeface="Amazon Ember Light" charset="0"/>
                <a:ea typeface="Amazon Ember Light" charset="0"/>
                <a:cs typeface="Amazon Ember Light" charset="0"/>
              </a:rPr>
              <a:t> (distribuída em </a:t>
            </a:r>
            <a:r>
              <a:rPr lang="pt-br" sz="2000" dirty="0">
                <a:solidFill>
                  <a:srgbClr val="000000"/>
                </a:solidFill>
                <a:latin typeface="Amazon Ember Light" charset="0"/>
                <a:ea typeface="Amazon Ember Light" charset="0"/>
                <a:cs typeface="Amazon Ember Light" charset="0"/>
              </a:rPr>
              <a:t>servidores SQS</a:t>
            </a:r>
            <a:r>
              <a:rPr lang="pt-br" sz="2000" dirty="0">
                <a:latin typeface="Amazon Ember Light" charset="0"/>
                <a:ea typeface="Amazon Ember Light" charset="0"/>
                <a:cs typeface="Amazon Ember Light" charset="0"/>
              </a:rPr>
              <a:t>)</a:t>
            </a:r>
          </a:p>
        </p:txBody>
      </p:sp>
      <p:pic>
        <p:nvPicPr>
          <p:cNvPr id="43" name="Graphic 39">
            <a:extLst>
              <a:ext uri="{FF2B5EF4-FFF2-40B4-BE49-F238E27FC236}">
                <a16:creationId xmlns:a16="http://schemas.microsoft.com/office/drawing/2014/main" id="{2ACAD885-5F52-504F-842D-3D87E199BD5D}"/>
              </a:ext>
            </a:extLst>
          </p:cNvPr>
          <p:cNvPicPr>
            <a:picLocks noChangeAspect="1"/>
          </p:cNvPicPr>
          <p:nvPr/>
        </p:nvPicPr>
        <p:blipFill>
          <a:blip r:embed="rId5"/>
          <a:stretch>
            <a:fillRect/>
          </a:stretch>
        </p:blipFill>
        <p:spPr>
          <a:xfrm>
            <a:off x="6830519" y="2452370"/>
            <a:ext cx="469900" cy="469900"/>
          </a:xfrm>
          <a:prstGeom prst="rect">
            <a:avLst/>
          </a:prstGeom>
        </p:spPr>
      </p:pic>
      <p:sp>
        <p:nvSpPr>
          <p:cNvPr id="44" name="Can 43"/>
          <p:cNvSpPr/>
          <p:nvPr/>
        </p:nvSpPr>
        <p:spPr>
          <a:xfrm>
            <a:off x="10297639" y="2924689"/>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5" name="Can 44"/>
          <p:cNvSpPr/>
          <p:nvPr/>
        </p:nvSpPr>
        <p:spPr>
          <a:xfrm>
            <a:off x="7459065" y="3841017"/>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6" name="Can 45"/>
          <p:cNvSpPr/>
          <p:nvPr/>
        </p:nvSpPr>
        <p:spPr>
          <a:xfrm>
            <a:off x="8410038" y="3841017"/>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7" name="Can 46"/>
          <p:cNvSpPr/>
          <p:nvPr/>
        </p:nvSpPr>
        <p:spPr>
          <a:xfrm>
            <a:off x="9361011" y="3841017"/>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8" name="Can 47"/>
          <p:cNvSpPr/>
          <p:nvPr/>
        </p:nvSpPr>
        <p:spPr>
          <a:xfrm>
            <a:off x="10311985" y="3857333"/>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9" name="Oval 48"/>
          <p:cNvSpPr/>
          <p:nvPr/>
        </p:nvSpPr>
        <p:spPr>
          <a:xfrm>
            <a:off x="7603993" y="3180560"/>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
        <p:nvSpPr>
          <p:cNvPr id="50" name="Oval 49"/>
          <p:cNvSpPr/>
          <p:nvPr/>
        </p:nvSpPr>
        <p:spPr>
          <a:xfrm>
            <a:off x="8556620" y="4116939"/>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
        <p:nvSpPr>
          <p:cNvPr id="51" name="Oval 50"/>
          <p:cNvSpPr/>
          <p:nvPr/>
        </p:nvSpPr>
        <p:spPr>
          <a:xfrm>
            <a:off x="9493248" y="3180560"/>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
        <p:nvSpPr>
          <p:cNvPr id="53" name="Oval 52"/>
          <p:cNvSpPr/>
          <p:nvPr/>
        </p:nvSpPr>
        <p:spPr>
          <a:xfrm>
            <a:off x="5126471" y="3905906"/>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Tree>
    <p:custDataLst>
      <p:tags r:id="rId1"/>
    </p:custDataLst>
    <p:extLst>
      <p:ext uri="{BB962C8B-B14F-4D97-AF65-F5344CB8AC3E}">
        <p14:creationId xmlns:p14="http://schemas.microsoft.com/office/powerpoint/2010/main" val="66166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7" y="365125"/>
            <a:ext cx="9584709" cy="474119"/>
          </a:xfrm>
        </p:spPr>
        <p:txBody>
          <a:bodyPr rtlCol="0"/>
          <a:lstStyle/>
          <a:p>
            <a:pPr rtl="0"/>
            <a:r>
              <a:rPr lang="pt-br" sz="3450" dirty="0"/>
              <a:t>Ciclo de vida da mensagem: receber mensagem</a:t>
            </a:r>
          </a:p>
        </p:txBody>
      </p:sp>
      <p:sp>
        <p:nvSpPr>
          <p:cNvPr id="3" name="Content Placeholder 2"/>
          <p:cNvSpPr>
            <a:spLocks noGrp="1"/>
          </p:cNvSpPr>
          <p:nvPr>
            <p:ph idx="1"/>
          </p:nvPr>
        </p:nvSpPr>
        <p:spPr/>
        <p:txBody>
          <a:bodyPr rtlCol="0"/>
          <a:lstStyle/>
          <a:p>
            <a:pPr marL="0" indent="0" rtl="0">
              <a:buNone/>
            </a:pPr>
            <a:r>
              <a:rPr lang="pt-br" dirty="0">
                <a:latin typeface="Lucida Console" panose="020B0609040504020204" pitchFamily="49" charset="0"/>
                <a:cs typeface="Courier New" panose="02070309020205020404" pitchFamily="49" charset="0"/>
              </a:rPr>
              <a:t>ReceiveMessage</a:t>
            </a:r>
          </a:p>
          <a:p>
            <a:pPr lvl="1" rtl="0"/>
            <a:r>
              <a:rPr lang="pt-br" dirty="0">
                <a:latin typeface="Amazon Ember" charset="0"/>
                <a:ea typeface="Amazon Ember" charset="0"/>
                <a:cs typeface="Amazon Ember" charset="0"/>
              </a:rPr>
              <a:t>Especificar sondagem curta (padrão) ou </a:t>
            </a:r>
            <a:r>
              <a:rPr lang="pt-br" dirty="0">
                <a:solidFill>
                  <a:srgbClr val="000000"/>
                </a:solidFill>
                <a:latin typeface="Amazon Ember" charset="0"/>
                <a:ea typeface="Amazon Ember" charset="0"/>
                <a:cs typeface="Amazon Ember" charset="0"/>
              </a:rPr>
              <a:t>sondagem</a:t>
            </a:r>
            <a:r>
              <a:rPr lang="pt-br" dirty="0">
                <a:latin typeface="Amazon Ember" charset="0"/>
                <a:ea typeface="Amazon Ember" charset="0"/>
                <a:cs typeface="Amazon Ember" charset="0"/>
              </a:rPr>
              <a:t> longa</a:t>
            </a:r>
            <a:endParaRPr lang="en-US" dirty="0">
              <a:solidFill>
                <a:srgbClr val="000000"/>
              </a:solidFill>
              <a:latin typeface="Amazon Ember" panose="02000000000000000000"/>
              <a:ea typeface="Amazon Ember" charset="0"/>
              <a:cs typeface="Amazon Ember" charset="0"/>
            </a:endParaRPr>
          </a:p>
          <a:p>
            <a:pPr lvl="1" rtl="0"/>
            <a:r>
              <a:rPr lang="pt-br" dirty="0">
                <a:latin typeface="Amazon Ember" charset="0"/>
                <a:ea typeface="Amazon Ember" charset="0"/>
                <a:cs typeface="Amazon Ember" charset="0"/>
              </a:rPr>
              <a:t>Parâmetros: </a:t>
            </a:r>
            <a:r>
              <a:rPr lang="pt-br" dirty="0">
                <a:latin typeface="Lucida Console" panose="020B0609040504020204" pitchFamily="49" charset="0"/>
                <a:cs typeface="Courier New" panose="02070309020205020404" pitchFamily="49" charset="0"/>
              </a:rPr>
              <a:t>WaitTimeSeconds, MaxNumberOfMessages, </a:t>
            </a:r>
            <a:r>
              <a:rPr lang="pt-br" dirty="0">
                <a:solidFill>
                  <a:srgbClr val="000000"/>
                </a:solidFill>
                <a:latin typeface="Lucida Console" panose="020B0609040504020204" pitchFamily="49" charset="0"/>
                <a:cs typeface="Courier New" panose="02070309020205020404" pitchFamily="49" charset="0"/>
              </a:rPr>
              <a:t>VisibilityTimeout</a:t>
            </a:r>
            <a:endParaRPr lang="en-US" dirty="0">
              <a:solidFill>
                <a:srgbClr val="000000"/>
              </a:solidFill>
              <a:latin typeface="Lucida Console" panose="020B06090405040202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15</a:t>
            </a:fld>
            <a:endParaRPr lang="en-US" dirty="0"/>
          </a:p>
        </p:txBody>
      </p:sp>
      <p:sp>
        <p:nvSpPr>
          <p:cNvPr id="6" name="TextBox 5"/>
          <p:cNvSpPr txBox="1"/>
          <p:nvPr/>
        </p:nvSpPr>
        <p:spPr>
          <a:xfrm>
            <a:off x="577920" y="3295162"/>
            <a:ext cx="10972800" cy="2678234"/>
          </a:xfrm>
          <a:prstGeom prst="rect">
            <a:avLst/>
          </a:prstGeom>
          <a:solidFill>
            <a:schemeClr val="bg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rtl="0"/>
            <a:r>
              <a:rPr lang="pt-br" dirty="0">
                <a:solidFill>
                  <a:schemeClr val="tx1"/>
                </a:solidFill>
                <a:latin typeface="Lucida Console" panose="020B0609040504020204" pitchFamily="49" charset="0"/>
                <a:cs typeface="Courier New" panose="02070309020205020404" pitchFamily="49" charset="0"/>
              </a:rPr>
              <a:t>https://sqs.us-east-1.amazonaws.com/123456789012/testQueue/</a:t>
            </a:r>
          </a:p>
          <a:p>
            <a:pPr rtl="0"/>
            <a:r>
              <a:rPr lang="pt-br" dirty="0">
                <a:solidFill>
                  <a:schemeClr val="tx1"/>
                </a:solidFill>
                <a:latin typeface="Lucida Console" panose="020B0609040504020204" pitchFamily="49" charset="0"/>
                <a:cs typeface="Courier New" panose="02070309020205020404" pitchFamily="49" charset="0"/>
              </a:rPr>
              <a:t>?</a:t>
            </a:r>
            <a:r>
              <a:rPr lang="pt-br" dirty="0">
                <a:solidFill>
                  <a:srgbClr val="000000"/>
                </a:solidFill>
                <a:latin typeface="Lucida Console" panose="020B0609040504020204" pitchFamily="49" charset="0"/>
                <a:cs typeface="Courier New" panose="02070309020205020404" pitchFamily="49" charset="0"/>
              </a:rPr>
              <a:t>Action</a:t>
            </a:r>
            <a:r>
              <a:rPr lang="pt-br" dirty="0">
                <a:solidFill>
                  <a:schemeClr val="tx1"/>
                </a:solidFill>
                <a:latin typeface="Lucida Console" panose="020B0609040504020204" pitchFamily="49" charset="0"/>
                <a:cs typeface="Courier New" panose="02070309020205020404" pitchFamily="49" charset="0"/>
              </a:rPr>
              <a:t>=ReceiveMessage</a:t>
            </a:r>
            <a:endParaRPr lang="en-US" dirty="0">
              <a:solidFill>
                <a:schemeClr val="tx1"/>
              </a:solidFill>
              <a:latin typeface="Lucida Console" panose="020B0609040504020204" pitchFamily="49" charset="0"/>
              <a:cs typeface="Courier New" panose="02070309020205020404" pitchFamily="49" charset="0"/>
            </a:endParaRPr>
          </a:p>
          <a:p>
            <a:pPr rtl="0"/>
            <a:r>
              <a:rPr lang="pt-br" dirty="0">
                <a:solidFill>
                  <a:srgbClr val="000000"/>
                </a:solidFill>
                <a:latin typeface="Lucida Console" panose="020B0609040504020204" pitchFamily="49" charset="0"/>
                <a:cs typeface="Courier New" panose="02070309020205020404" pitchFamily="49" charset="0"/>
              </a:rPr>
              <a:t>&amp;</a:t>
            </a:r>
            <a:r>
              <a:rPr lang="pt-br" dirty="0">
                <a:solidFill>
                  <a:schemeClr val="tx1"/>
                </a:solidFill>
                <a:latin typeface="Lucida Console" panose="020B0609040504020204" pitchFamily="49" charset="0"/>
                <a:cs typeface="Courier New" panose="02070309020205020404" pitchFamily="49" charset="0"/>
              </a:rPr>
              <a:t>WaitTimeSeconds=10</a:t>
            </a:r>
          </a:p>
          <a:p>
            <a:pPr rtl="0"/>
            <a:r>
              <a:rPr lang="pt-br" dirty="0">
                <a:solidFill>
                  <a:srgbClr val="000000"/>
                </a:solidFill>
                <a:latin typeface="Lucida Console" panose="020B0609040504020204" pitchFamily="49" charset="0"/>
                <a:cs typeface="Courier New" panose="02070309020205020404" pitchFamily="49" charset="0"/>
              </a:rPr>
              <a:t>&amp;</a:t>
            </a:r>
            <a:r>
              <a:rPr lang="pt-br" dirty="0">
                <a:solidFill>
                  <a:schemeClr val="tx1"/>
                </a:solidFill>
                <a:latin typeface="Lucida Console" panose="020B0609040504020204" pitchFamily="49" charset="0"/>
                <a:cs typeface="Courier New" panose="02070309020205020404" pitchFamily="49" charset="0"/>
              </a:rPr>
              <a:t>MaxNumberOfMessages=5</a:t>
            </a:r>
          </a:p>
          <a:p>
            <a:pPr rtl="0"/>
            <a:r>
              <a:rPr lang="pt-br" dirty="0">
                <a:solidFill>
                  <a:srgbClr val="000000"/>
                </a:solidFill>
                <a:latin typeface="Lucida Console" panose="020B0609040504020204" pitchFamily="49" charset="0"/>
                <a:cs typeface="Courier New" panose="02070309020205020404" pitchFamily="49" charset="0"/>
              </a:rPr>
              <a:t>&amp;VisibilityTimeout</a:t>
            </a:r>
            <a:r>
              <a:rPr lang="pt-br" dirty="0">
                <a:solidFill>
                  <a:schemeClr val="tx1"/>
                </a:solidFill>
                <a:latin typeface="Lucida Console" panose="020B0609040504020204" pitchFamily="49" charset="0"/>
                <a:cs typeface="Courier New" panose="02070309020205020404" pitchFamily="49" charset="0"/>
              </a:rPr>
              <a:t>=15</a:t>
            </a:r>
          </a:p>
          <a:p>
            <a:pPr rtl="0"/>
            <a:r>
              <a:rPr lang="pt-br" dirty="0">
                <a:solidFill>
                  <a:srgbClr val="000000"/>
                </a:solidFill>
                <a:latin typeface="Lucida Console" panose="020B0609040504020204" pitchFamily="49" charset="0"/>
                <a:cs typeface="Courier New" panose="02070309020205020404" pitchFamily="49" charset="0"/>
              </a:rPr>
              <a:t>&amp;</a:t>
            </a:r>
            <a:r>
              <a:rPr lang="pt-br" dirty="0">
                <a:solidFill>
                  <a:schemeClr val="tx1"/>
                </a:solidFill>
                <a:latin typeface="Lucida Console" panose="020B0609040504020204" pitchFamily="49" charset="0"/>
                <a:cs typeface="Courier New" panose="02070309020205020404" pitchFamily="49" charset="0"/>
              </a:rPr>
              <a:t>AttributeName=All;</a:t>
            </a:r>
          </a:p>
          <a:p>
            <a:pPr rtl="0"/>
            <a:r>
              <a:rPr lang="pt-br" dirty="0">
                <a:solidFill>
                  <a:srgbClr val="000000"/>
                </a:solidFill>
                <a:latin typeface="Lucida Console" panose="020B0609040504020204" pitchFamily="49" charset="0"/>
                <a:cs typeface="Courier New" panose="02070309020205020404" pitchFamily="49" charset="0"/>
              </a:rPr>
              <a:t>&amp;</a:t>
            </a:r>
            <a:r>
              <a:rPr lang="pt-br" dirty="0">
                <a:solidFill>
                  <a:schemeClr val="tx1"/>
                </a:solidFill>
                <a:latin typeface="Lucida Console" panose="020B0609040504020204" pitchFamily="49" charset="0"/>
                <a:cs typeface="Courier New" panose="02070309020205020404" pitchFamily="49" charset="0"/>
              </a:rPr>
              <a:t>Expires=2019-04-18T22%3A52%3A43PST</a:t>
            </a:r>
          </a:p>
          <a:p>
            <a:pPr rtl="0"/>
            <a:r>
              <a:rPr lang="pt-br" dirty="0">
                <a:solidFill>
                  <a:srgbClr val="000000"/>
                </a:solidFill>
                <a:latin typeface="Lucida Console" panose="020B0609040504020204" pitchFamily="49" charset="0"/>
                <a:cs typeface="Courier New" panose="02070309020205020404" pitchFamily="49" charset="0"/>
              </a:rPr>
              <a:t>&amp;Version</a:t>
            </a:r>
            <a:r>
              <a:rPr lang="pt-br" dirty="0">
                <a:solidFill>
                  <a:schemeClr val="tx1"/>
                </a:solidFill>
                <a:latin typeface="Lucida Console" panose="020B0609040504020204" pitchFamily="49" charset="0"/>
                <a:cs typeface="Courier New" panose="02070309020205020404" pitchFamily="49" charset="0"/>
              </a:rPr>
              <a:t>=2012-11-05</a:t>
            </a:r>
          </a:p>
          <a:p>
            <a:pPr rtl="0"/>
            <a:r>
              <a:rPr lang="pt-br" dirty="0">
                <a:solidFill>
                  <a:srgbClr val="000000"/>
                </a:solidFill>
                <a:latin typeface="Lucida Console" panose="020B0609040504020204" pitchFamily="49" charset="0"/>
                <a:cs typeface="Courier New" panose="02070309020205020404" pitchFamily="49" charset="0"/>
              </a:rPr>
              <a:t>&amp;</a:t>
            </a:r>
            <a:r>
              <a:rPr lang="pt-br" dirty="0">
                <a:solidFill>
                  <a:schemeClr val="tx1"/>
                </a:solidFill>
                <a:latin typeface="Lucida Console" panose="020B0609040504020204" pitchFamily="49" charset="0"/>
                <a:cs typeface="Courier New" panose="02070309020205020404" pitchFamily="49" charset="0"/>
              </a:rPr>
              <a:t>AUTPARAMS</a:t>
            </a:r>
          </a:p>
        </p:txBody>
      </p:sp>
      <p:sp>
        <p:nvSpPr>
          <p:cNvPr id="5" name="Footer Placeholder 4"/>
          <p:cNvSpPr>
            <a:spLocks noGrp="1"/>
          </p:cNvSpPr>
          <p:nvPr>
            <p:ph type="ftr" sz="quarter" idx="3"/>
          </p:nvPr>
        </p:nvSpPr>
        <p:spPr>
          <a:xfrm>
            <a:off x="419100" y="6356350"/>
            <a:ext cx="4753401"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634861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lstStyle/>
          <a:p>
            <a:pPr rtl="0"/>
            <a:r>
              <a:rPr lang="pt-br" sz="3500" dirty="0">
                <a:solidFill>
                  <a:srgbClr val="FFFFFF"/>
                </a:solidFill>
              </a:rPr>
              <a:t>Ciclo de vida</a:t>
            </a:r>
            <a:r>
              <a:rPr lang="pt-br" sz="3500" dirty="0"/>
              <a:t> de mensagens do Amazon SQS</a:t>
            </a:r>
            <a:endParaRPr lang="en-US" sz="3500" dirty="0">
              <a:solidFill>
                <a:srgbClr val="FFFFFF"/>
              </a:solidFill>
              <a:latin typeface="Amazon Ember Light" panose="020B0403020204020204"/>
            </a:endParaRP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16</a:t>
            </a:fld>
            <a:endParaRPr lang="en-US" dirty="0"/>
          </a:p>
        </p:txBody>
      </p:sp>
      <p:sp>
        <p:nvSpPr>
          <p:cNvPr id="3" name="Footer Placeholder 2"/>
          <p:cNvSpPr>
            <a:spLocks noGrp="1"/>
          </p:cNvSpPr>
          <p:nvPr>
            <p:ph type="ftr" sz="quarter" idx="3"/>
          </p:nvPr>
        </p:nvSpPr>
        <p:spPr>
          <a:xfrm>
            <a:off x="419100" y="6356350"/>
            <a:ext cx="4548685" cy="365125"/>
          </a:xfrm>
        </p:spPr>
        <p:txBody>
          <a:bodyPr rtlCol="0"/>
          <a:lstStyle/>
          <a:p>
            <a:pPr rtl="0"/>
            <a:r>
              <a:rPr lang="pt-br" dirty="0"/>
              <a:t>© 2020 Amazon Web Services, Inc. ou suas afiliadas. Todos os direitos reservados.</a:t>
            </a:r>
          </a:p>
        </p:txBody>
      </p:sp>
      <p:sp>
        <p:nvSpPr>
          <p:cNvPr id="44" name="Rectangle 43"/>
          <p:cNvSpPr/>
          <p:nvPr/>
        </p:nvSpPr>
        <p:spPr>
          <a:xfrm>
            <a:off x="749237" y="3323853"/>
            <a:ext cx="1626672" cy="1323439"/>
          </a:xfrm>
          <a:prstGeom prst="rect">
            <a:avLst/>
          </a:prstGeom>
        </p:spPr>
        <p:txBody>
          <a:bodyPr wrap="square" rtlCol="0">
            <a:spAutoFit/>
          </a:bodyPr>
          <a:lstStyle/>
          <a:p>
            <a:pPr algn="ctr" rtl="0"/>
            <a:r>
              <a:rPr lang="pt-br" sz="2000" dirty="0">
                <a:latin typeface="Amazon Ember" panose="02000000000000000000" pitchFamily="2" charset="0"/>
                <a:ea typeface="Amazon Ember" panose="02000000000000000000" pitchFamily="2" charset="0"/>
              </a:rPr>
              <a:t>Delete (excluir)</a:t>
            </a:r>
          </a:p>
          <a:p>
            <a:pPr algn="ctr" rtl="0"/>
            <a:r>
              <a:rPr lang="pt-br" sz="2000" dirty="0">
                <a:latin typeface="Amazon Ember" panose="02000000000000000000" pitchFamily="2" charset="0"/>
                <a:ea typeface="Amazon Ember" panose="02000000000000000000" pitchFamily="2" charset="0"/>
                <a:sym typeface="Wingdings" panose="05000000000000000000" pitchFamily="2" charset="2"/>
              </a:rPr>
              <a:t>message (mensagem)</a:t>
            </a:r>
          </a:p>
        </p:txBody>
      </p:sp>
      <p:sp>
        <p:nvSpPr>
          <p:cNvPr id="45" name="TextBox 44"/>
          <p:cNvSpPr txBox="1"/>
          <p:nvPr/>
        </p:nvSpPr>
        <p:spPr>
          <a:xfrm>
            <a:off x="2380812" y="3508520"/>
            <a:ext cx="1719134" cy="707886"/>
          </a:xfrm>
          <a:prstGeom prst="rect">
            <a:avLst/>
          </a:prstGeom>
          <a:solidFill>
            <a:schemeClr val="accent3"/>
          </a:solidFill>
          <a:effectLst/>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rtl="0"/>
            <a:r>
              <a:rPr lang="pt-br" sz="2000" dirty="0">
                <a:solidFill>
                  <a:schemeClr val="accent1"/>
                </a:solidFill>
                <a:latin typeface="Amazon Ember Light" charset="0"/>
                <a:ea typeface="Amazon Ember Light" charset="0"/>
                <a:cs typeface="Amazon Ember Light" charset="0"/>
              </a:rPr>
              <a:t>Consumer (consumidor)</a:t>
            </a:r>
          </a:p>
        </p:txBody>
      </p:sp>
      <p:cxnSp>
        <p:nvCxnSpPr>
          <p:cNvPr id="46" name="Straight Arrow Connector 45"/>
          <p:cNvCxnSpPr>
            <a:cxnSpLocks/>
            <a:stCxn id="45" idx="3"/>
            <a:endCxn id="47" idx="1"/>
          </p:cNvCxnSpPr>
          <p:nvPr/>
        </p:nvCxnSpPr>
        <p:spPr>
          <a:xfrm flipV="1">
            <a:off x="4099946" y="3732717"/>
            <a:ext cx="2714493" cy="129746"/>
          </a:xfrm>
          <a:prstGeom prst="straightConnector1">
            <a:avLst/>
          </a:prstGeom>
          <a:ln w="12700">
            <a:solidFill>
              <a:schemeClr val="tx1"/>
            </a:solidFill>
            <a:headEnd type="arrow" w="med" len="sm"/>
            <a:tailEnd type="arrow" w="med" len="sm"/>
          </a:ln>
        </p:spPr>
        <p:style>
          <a:lnRef idx="2">
            <a:schemeClr val="accent1"/>
          </a:lnRef>
          <a:fillRef idx="0">
            <a:schemeClr val="accent1"/>
          </a:fillRef>
          <a:effectRef idx="1">
            <a:schemeClr val="accent1"/>
          </a:effectRef>
          <a:fontRef idx="minor">
            <a:schemeClr val="tx1"/>
          </a:fontRef>
        </p:style>
      </p:cxnSp>
      <p:sp>
        <p:nvSpPr>
          <p:cNvPr id="47" name="Rounded Rectangle 46"/>
          <p:cNvSpPr/>
          <p:nvPr/>
        </p:nvSpPr>
        <p:spPr>
          <a:xfrm>
            <a:off x="6814439" y="2536058"/>
            <a:ext cx="4878451" cy="2393317"/>
          </a:xfrm>
          <a:prstGeom prst="roundRect">
            <a:avLst>
              <a:gd name="adj" fmla="val 0"/>
            </a:avLst>
          </a:prstGeom>
          <a:noFill/>
          <a:ln>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8" name="Can 47"/>
          <p:cNvSpPr/>
          <p:nvPr/>
        </p:nvSpPr>
        <p:spPr>
          <a:xfrm>
            <a:off x="7444719" y="2908373"/>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49" name="Can 48"/>
          <p:cNvSpPr/>
          <p:nvPr/>
        </p:nvSpPr>
        <p:spPr>
          <a:xfrm>
            <a:off x="8395692" y="2908373"/>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50" name="Can 49"/>
          <p:cNvSpPr/>
          <p:nvPr/>
        </p:nvSpPr>
        <p:spPr>
          <a:xfrm>
            <a:off x="9346665" y="2908373"/>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51" name="TextBox 50"/>
          <p:cNvSpPr txBox="1"/>
          <p:nvPr/>
        </p:nvSpPr>
        <p:spPr>
          <a:xfrm>
            <a:off x="5832079" y="4586416"/>
            <a:ext cx="6769331" cy="400110"/>
          </a:xfrm>
          <a:prstGeom prst="rect">
            <a:avLst/>
          </a:prstGeom>
          <a:noFill/>
        </p:spPr>
        <p:txBody>
          <a:bodyPr wrap="square" rtlCol="0">
            <a:spAutoFit/>
          </a:bodyPr>
          <a:lstStyle/>
          <a:p>
            <a:pPr algn="ctr" rtl="0"/>
            <a:r>
              <a:rPr lang="pt-br" sz="2000" dirty="0">
                <a:latin typeface="Amazon Ember Light" charset="0"/>
                <a:ea typeface="Amazon Ember Light" charset="0"/>
                <a:cs typeface="Amazon Ember Light" charset="0"/>
              </a:rPr>
              <a:t>Sua </a:t>
            </a:r>
            <a:r>
              <a:rPr lang="pt-br" sz="2000" dirty="0">
                <a:solidFill>
                  <a:srgbClr val="000000"/>
                </a:solidFill>
                <a:latin typeface="Amazon Ember Light" charset="0"/>
                <a:ea typeface="Amazon Ember Light" charset="0"/>
                <a:cs typeface="Amazon Ember Light" charset="0"/>
              </a:rPr>
              <a:t>fila</a:t>
            </a:r>
            <a:r>
              <a:rPr lang="pt-br" sz="2000" dirty="0">
                <a:latin typeface="Amazon Ember Light" charset="0"/>
                <a:ea typeface="Amazon Ember Light" charset="0"/>
                <a:cs typeface="Amazon Ember Light" charset="0"/>
              </a:rPr>
              <a:t> (distribuída em </a:t>
            </a:r>
            <a:r>
              <a:rPr lang="pt-br" sz="2000" dirty="0">
                <a:solidFill>
                  <a:srgbClr val="000000"/>
                </a:solidFill>
                <a:latin typeface="Amazon Ember Light" charset="0"/>
                <a:ea typeface="Amazon Ember Light" charset="0"/>
                <a:cs typeface="Amazon Ember Light" charset="0"/>
              </a:rPr>
              <a:t>servidores</a:t>
            </a:r>
            <a:r>
              <a:rPr lang="pt-BR" sz="2000" dirty="0">
                <a:latin typeface="Amazon Ember Light" charset="0"/>
                <a:ea typeface="Amazon Ember Light" charset="0"/>
                <a:cs typeface="Amazon Ember Light" charset="0"/>
              </a:rPr>
              <a:t> </a:t>
            </a:r>
            <a:r>
              <a:rPr lang="pt-br" sz="2000" dirty="0">
                <a:solidFill>
                  <a:srgbClr val="000000"/>
                </a:solidFill>
                <a:latin typeface="Amazon Ember Light" charset="0"/>
                <a:ea typeface="Amazon Ember Light" charset="0"/>
                <a:cs typeface="Amazon Ember Light" charset="0"/>
              </a:rPr>
              <a:t>SQS</a:t>
            </a:r>
            <a:r>
              <a:rPr lang="pt-br" sz="2000" dirty="0">
                <a:latin typeface="Amazon Ember Light" charset="0"/>
                <a:ea typeface="Amazon Ember Light" charset="0"/>
                <a:cs typeface="Amazon Ember Light" charset="0"/>
              </a:rPr>
              <a:t>)</a:t>
            </a:r>
          </a:p>
        </p:txBody>
      </p:sp>
      <p:pic>
        <p:nvPicPr>
          <p:cNvPr id="52" name="Graphic 39">
            <a:extLst>
              <a:ext uri="{FF2B5EF4-FFF2-40B4-BE49-F238E27FC236}">
                <a16:creationId xmlns:a16="http://schemas.microsoft.com/office/drawing/2014/main" id="{2ACAD885-5F52-504F-842D-3D87E199BD5D}"/>
              </a:ext>
            </a:extLst>
          </p:cNvPr>
          <p:cNvPicPr>
            <a:picLocks noChangeAspect="1"/>
          </p:cNvPicPr>
          <p:nvPr/>
        </p:nvPicPr>
        <p:blipFill>
          <a:blip r:embed="rId4"/>
          <a:stretch>
            <a:fillRect/>
          </a:stretch>
        </p:blipFill>
        <p:spPr>
          <a:xfrm>
            <a:off x="6830519" y="2452370"/>
            <a:ext cx="469900" cy="469900"/>
          </a:xfrm>
          <a:prstGeom prst="rect">
            <a:avLst/>
          </a:prstGeom>
        </p:spPr>
      </p:pic>
      <p:sp>
        <p:nvSpPr>
          <p:cNvPr id="53" name="Can 52"/>
          <p:cNvSpPr/>
          <p:nvPr/>
        </p:nvSpPr>
        <p:spPr>
          <a:xfrm>
            <a:off x="10297639" y="2924689"/>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54" name="Can 53"/>
          <p:cNvSpPr/>
          <p:nvPr/>
        </p:nvSpPr>
        <p:spPr>
          <a:xfrm>
            <a:off x="7459065" y="3841017"/>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55" name="Can 54"/>
          <p:cNvSpPr/>
          <p:nvPr/>
        </p:nvSpPr>
        <p:spPr>
          <a:xfrm>
            <a:off x="8410038" y="3841017"/>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56" name="Can 55"/>
          <p:cNvSpPr/>
          <p:nvPr/>
        </p:nvSpPr>
        <p:spPr>
          <a:xfrm>
            <a:off x="9361011" y="3841017"/>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57" name="Can 56"/>
          <p:cNvSpPr/>
          <p:nvPr/>
        </p:nvSpPr>
        <p:spPr>
          <a:xfrm>
            <a:off x="10311985" y="3857333"/>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62" name="TextBox 61"/>
          <p:cNvSpPr txBox="1"/>
          <p:nvPr/>
        </p:nvSpPr>
        <p:spPr>
          <a:xfrm>
            <a:off x="1402716" y="1854546"/>
            <a:ext cx="3443249" cy="1323439"/>
          </a:xfrm>
          <a:prstGeom prst="rect">
            <a:avLst/>
          </a:prstGeom>
          <a:noFill/>
        </p:spPr>
        <p:txBody>
          <a:bodyPr wrap="square" rtlCol="0">
            <a:spAutoFit/>
          </a:bodyPr>
          <a:lstStyle/>
          <a:p>
            <a:pPr algn="ctr" rtl="0"/>
            <a:r>
              <a:rPr lang="pt-br" sz="2000" dirty="0">
                <a:latin typeface="Amazon Ember Light" charset="0"/>
                <a:ea typeface="Amazon Ember Light" charset="0"/>
                <a:cs typeface="Amazon Ember Light" charset="0"/>
              </a:rPr>
              <a:t>O consumidor processa </a:t>
            </a:r>
            <a:br>
              <a:rPr lang="pt-BR" sz="2000" dirty="0">
                <a:latin typeface="Amazon Ember Light" charset="0"/>
                <a:ea typeface="Amazon Ember Light" charset="0"/>
                <a:cs typeface="Amazon Ember Light" charset="0"/>
              </a:rPr>
            </a:br>
            <a:r>
              <a:rPr lang="pt-br" sz="2000" dirty="0">
                <a:latin typeface="Amazon Ember Light" charset="0"/>
                <a:ea typeface="Amazon Ember Light" charset="0"/>
                <a:cs typeface="Amazon Ember Light" charset="0"/>
              </a:rPr>
              <a:t>a </a:t>
            </a:r>
            <a:r>
              <a:rPr lang="pt-br" sz="2000" dirty="0">
                <a:solidFill>
                  <a:schemeClr val="accent6"/>
                </a:solidFill>
                <a:latin typeface="Amazon Ember Light" charset="0"/>
                <a:ea typeface="Amazon Ember Light" charset="0"/>
                <a:cs typeface="Amazon Ember Light" charset="0"/>
              </a:rPr>
              <a:t>Mensagem A </a:t>
            </a:r>
            <a:r>
              <a:rPr lang="pt-br" sz="2000" dirty="0">
                <a:latin typeface="Amazon Ember Light" charset="0"/>
                <a:ea typeface="Amazon Ember Light" charset="0"/>
                <a:cs typeface="Amazon Ember Light" charset="0"/>
              </a:rPr>
              <a:t>e a exclui da fila durante o </a:t>
            </a:r>
            <a:r>
              <a:rPr lang="pt-br" sz="2000" dirty="0">
                <a:solidFill>
                  <a:srgbClr val="000000"/>
                </a:solidFill>
                <a:latin typeface="Amazon Ember Light" charset="0"/>
                <a:ea typeface="Amazon Ember Light" charset="0"/>
                <a:cs typeface="Amazon Ember Light" charset="0"/>
              </a:rPr>
              <a:t>período</a:t>
            </a:r>
            <a:r>
              <a:rPr lang="pt-br" sz="2000" dirty="0">
                <a:latin typeface="Amazon Ember Light" charset="0"/>
                <a:ea typeface="Amazon Ember Light" charset="0"/>
                <a:cs typeface="Amazon Ember Light" charset="0"/>
              </a:rPr>
              <a:t> de tempo limite de visibilidade</a:t>
            </a:r>
            <a:endParaRPr lang="en-US" sz="2000" dirty="0">
              <a:solidFill>
                <a:srgbClr val="000000"/>
              </a:solidFill>
              <a:ea typeface="Amazon Ember Light" charset="0"/>
              <a:cs typeface="Amazon Ember Light" charset="0"/>
            </a:endParaRPr>
          </a:p>
        </p:txBody>
      </p:sp>
    </p:spTree>
    <p:custDataLst>
      <p:tags r:id="rId1"/>
    </p:custDataLst>
    <p:extLst>
      <p:ext uri="{BB962C8B-B14F-4D97-AF65-F5344CB8AC3E}">
        <p14:creationId xmlns:p14="http://schemas.microsoft.com/office/powerpoint/2010/main" val="1708265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7" y="365125"/>
            <a:ext cx="9461879" cy="474119"/>
          </a:xfrm>
        </p:spPr>
        <p:txBody>
          <a:bodyPr rtlCol="0"/>
          <a:lstStyle/>
          <a:p>
            <a:pPr rtl="0"/>
            <a:r>
              <a:rPr lang="pt-br" sz="3500" dirty="0"/>
              <a:t>Ciclo de vida da mensagem: excluir mensagem</a:t>
            </a:r>
          </a:p>
        </p:txBody>
      </p:sp>
      <p:sp>
        <p:nvSpPr>
          <p:cNvPr id="4" name="Content Placeholder 3"/>
          <p:cNvSpPr>
            <a:spLocks noGrp="1"/>
          </p:cNvSpPr>
          <p:nvPr>
            <p:ph idx="1"/>
          </p:nvPr>
        </p:nvSpPr>
        <p:spPr/>
        <p:txBody>
          <a:bodyPr rtlCol="0"/>
          <a:lstStyle/>
          <a:p>
            <a:pPr marL="0" indent="0" rtl="0">
              <a:buNone/>
            </a:pPr>
            <a:r>
              <a:rPr lang="pt-br" dirty="0">
                <a:latin typeface="Lucida Console" panose="020B0609040504020204" pitchFamily="49" charset="0"/>
                <a:cs typeface="Courier New" panose="02070309020205020404" pitchFamily="49" charset="0"/>
              </a:rPr>
              <a:t>DeleteMessage</a:t>
            </a:r>
          </a:p>
          <a:p>
            <a:pPr lvl="1" rtl="0"/>
            <a:r>
              <a:rPr lang="pt-br" dirty="0">
                <a:latin typeface="Amazon Ember" charset="0"/>
                <a:ea typeface="Amazon Ember" charset="0"/>
                <a:cs typeface="Amazon Ember" charset="0"/>
              </a:rPr>
              <a:t>Parâmetros:</a:t>
            </a:r>
            <a:r>
              <a:rPr lang="pt-br" dirty="0">
                <a:solidFill>
                  <a:srgbClr val="000000"/>
                </a:solidFill>
                <a:latin typeface="Lucida Console" panose="020B0609040504020204" pitchFamily="49" charset="0"/>
                <a:cs typeface="Courier New" panose="02070309020205020404" pitchFamily="49" charset="0"/>
              </a:rPr>
              <a:t> QueueUrl</a:t>
            </a:r>
            <a:r>
              <a:rPr lang="pt-br" dirty="0">
                <a:latin typeface="Lucida Console" panose="020B0609040504020204" pitchFamily="49" charset="0"/>
                <a:cs typeface="Courier New" panose="02070309020205020404" pitchFamily="49" charset="0"/>
              </a:rPr>
              <a:t>, </a:t>
            </a:r>
            <a:r>
              <a:rPr lang="pt-br" dirty="0">
                <a:solidFill>
                  <a:srgbClr val="000000"/>
                </a:solidFill>
                <a:latin typeface="Lucida Console" panose="020B0609040504020204" pitchFamily="49" charset="0"/>
                <a:cs typeface="Courier New" panose="02070309020205020404" pitchFamily="49" charset="0"/>
              </a:rPr>
              <a:t>ReceiptHandle</a:t>
            </a:r>
            <a:endParaRPr lang="en-US" dirty="0">
              <a:solidFill>
                <a:srgbClr val="000000"/>
              </a:solidFill>
              <a:latin typeface="Lucida Console" panose="020B0609040504020204" pitchFamily="49" charset="0"/>
              <a:cs typeface="Courier New" panose="02070309020205020404" pitchFamily="49" charset="0"/>
            </a:endParaRPr>
          </a:p>
          <a:p>
            <a:pPr marL="0" indent="0" rtl="0">
              <a:buNone/>
            </a:pPr>
            <a:r>
              <a:rPr lang="pt-br" dirty="0">
                <a:latin typeface="Lucida Console" panose="020B0609040504020204" pitchFamily="49" charset="0"/>
                <a:cs typeface="Courier New" panose="02070309020205020404" pitchFamily="49" charset="0"/>
              </a:rPr>
              <a:t>DeleteMessageBatch</a:t>
            </a:r>
          </a:p>
          <a:p>
            <a:pPr marL="0" indent="0" rtl="0">
              <a:buNone/>
            </a:pPr>
            <a:r>
              <a:rPr lang="pt-br" dirty="0">
                <a:latin typeface="Lucida Console" panose="020B0609040504020204" pitchFamily="49" charset="0"/>
                <a:cs typeface="Courier New" panose="02070309020205020404" pitchFamily="49" charset="0"/>
              </a:rPr>
              <a:t>PurgeQueue</a:t>
            </a:r>
            <a:br>
              <a:rPr lang="en-US" dirty="0">
                <a:latin typeface="Lucida Console" panose="020B0609040504020204" pitchFamily="49" charset="0"/>
                <a:cs typeface="Courier New" panose="02070309020205020404" pitchFamily="49" charset="0"/>
              </a:rPr>
            </a:br>
            <a:br>
              <a:rPr lang="en-US" dirty="0">
                <a:latin typeface="Lucida Console" panose="020B0609040504020204" pitchFamily="49" charset="0"/>
                <a:cs typeface="Courier New" panose="02070309020205020404" pitchFamily="49" charset="0"/>
              </a:rPr>
            </a:br>
            <a:endParaRPr lang="en-US" dirty="0">
              <a:latin typeface="Lucida Console" panose="020B0609040504020204" pitchFamily="49" charset="0"/>
              <a:cs typeface="Courier New" panose="02070309020205020404" pitchFamily="49" charset="0"/>
            </a:endParaRP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17</a:t>
            </a:fld>
            <a:endParaRPr lang="en-US" dirty="0"/>
          </a:p>
        </p:txBody>
      </p:sp>
      <p:sp>
        <p:nvSpPr>
          <p:cNvPr id="6" name="Footer Placeholder 5"/>
          <p:cNvSpPr>
            <a:spLocks noGrp="1"/>
          </p:cNvSpPr>
          <p:nvPr>
            <p:ph type="ftr" sz="quarter" idx="3"/>
          </p:nvPr>
        </p:nvSpPr>
        <p:spPr>
          <a:xfrm>
            <a:off x="419100" y="6356350"/>
            <a:ext cx="4562333" cy="365125"/>
          </a:xfrm>
        </p:spPr>
        <p:txBody>
          <a:bodyPr rtlCol="0"/>
          <a:lstStyle/>
          <a:p>
            <a:pPr rtl="0"/>
            <a:r>
              <a:rPr lang="pt-br"/>
              <a:t>© 2020 Amazon Web Services, Inc. ou suas afiliadas. Todos os direitos reservados.</a:t>
            </a:r>
            <a:endParaRPr lang="en-US" dirty="0"/>
          </a:p>
        </p:txBody>
      </p:sp>
      <p:sp>
        <p:nvSpPr>
          <p:cNvPr id="5" name="TextBox 4"/>
          <p:cNvSpPr txBox="1"/>
          <p:nvPr/>
        </p:nvSpPr>
        <p:spPr>
          <a:xfrm>
            <a:off x="577920" y="3676590"/>
            <a:ext cx="10972800" cy="2862322"/>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rtl="0"/>
            <a:r>
              <a:rPr lang="pt-br">
                <a:solidFill>
                  <a:schemeClr val="tx1"/>
                </a:solidFill>
                <a:latin typeface="Lucida Console" panose="020B0609040504020204" pitchFamily="49" charset="0"/>
                <a:cs typeface="Courier New" panose="02070309020205020404" pitchFamily="49" charset="0"/>
              </a:rPr>
              <a:t>https://sqs.us-east-1.amazonaws.com/123456789012/testQueue/</a:t>
            </a:r>
          </a:p>
          <a:p>
            <a:pPr rtl="0"/>
            <a:r>
              <a:rPr lang="pt-br">
                <a:solidFill>
                  <a:schemeClr val="tx1"/>
                </a:solidFill>
                <a:latin typeface="Lucida Console" panose="020B0609040504020204" pitchFamily="49" charset="0"/>
                <a:cs typeface="Courier New" panose="02070309020205020404" pitchFamily="49" charset="0"/>
              </a:rPr>
              <a:t>?</a:t>
            </a:r>
            <a:r>
              <a:rPr lang="pt-br">
                <a:solidFill>
                  <a:srgbClr val="000000"/>
                </a:solidFill>
                <a:latin typeface="Lucida Console" panose="020B0609040504020204" pitchFamily="49" charset="0"/>
                <a:cs typeface="Courier New" panose="02070309020205020404" pitchFamily="49" charset="0"/>
              </a:rPr>
              <a:t>Action</a:t>
            </a:r>
            <a:r>
              <a:rPr lang="pt-br">
                <a:solidFill>
                  <a:schemeClr val="tx1"/>
                </a:solidFill>
                <a:latin typeface="Lucida Console" panose="020B0609040504020204" pitchFamily="49" charset="0"/>
                <a:cs typeface="Courier New" panose="02070309020205020404" pitchFamily="49" charset="0"/>
              </a:rPr>
              <a:t>=DeleteMessage</a:t>
            </a:r>
            <a:endParaRPr lang="en-US" dirty="0">
              <a:solidFill>
                <a:schemeClr val="tx1"/>
              </a:solidFill>
              <a:latin typeface="Lucida Console" panose="020B0609040504020204" pitchFamily="49" charset="0"/>
              <a:cs typeface="Courier New" panose="02070309020205020404" pitchFamily="49" charset="0"/>
            </a:endParaRPr>
          </a:p>
          <a:p>
            <a:pPr rtl="0"/>
            <a:r>
              <a:rPr lang="pt-br">
                <a:solidFill>
                  <a:srgbClr val="000000"/>
                </a:solidFill>
                <a:latin typeface="Lucida Console" panose="020B0609040504020204" pitchFamily="49" charset="0"/>
                <a:cs typeface="Courier New" panose="02070309020205020404" pitchFamily="49" charset="0"/>
              </a:rPr>
              <a:t>&amp;ReceiptHandle</a:t>
            </a:r>
            <a:r>
              <a:rPr lang="pt-br">
                <a:solidFill>
                  <a:schemeClr val="tx1"/>
                </a:solidFill>
                <a:latin typeface="Lucida Console" panose="020B0609040504020204" pitchFamily="49" charset="0"/>
                <a:cs typeface="Courier New" panose="02070309020205020404" pitchFamily="49" charset="0"/>
              </a:rPr>
              <a:t>=MbZj6wDWli%2BJvwwJaBV%2B3dcjk2YW2vA3%2BSTFFljT</a:t>
            </a:r>
          </a:p>
          <a:p>
            <a:pPr rtl="0"/>
            <a:r>
              <a:rPr lang="pt-br">
                <a:solidFill>
                  <a:schemeClr val="tx1"/>
                </a:solidFill>
                <a:latin typeface="Lucida Console" panose="020B0609040504020204" pitchFamily="49" charset="0"/>
                <a:cs typeface="Courier New" panose="02070309020205020404" pitchFamily="49" charset="0"/>
              </a:rPr>
              <a:t>M8tJJg6HRG6PYSasuWXPJB%2BCwLj1FjgXUv1uSj1gUPAWV66FU/WeR4mq2OKpEGY</a:t>
            </a:r>
          </a:p>
          <a:p>
            <a:pPr rtl="0"/>
            <a:r>
              <a:rPr lang="pt-br">
                <a:solidFill>
                  <a:schemeClr val="tx1"/>
                </a:solidFill>
                <a:latin typeface="Lucida Console" panose="020B0609040504020204" pitchFamily="49" charset="0"/>
                <a:cs typeface="Courier New" panose="02070309020205020404" pitchFamily="49" charset="0"/>
              </a:rPr>
              <a:t>WbnLmpRCJVAyeMjeU5ZBdtcQ%2BQEauMZc8ZRv37sIW2iJKq3M9MFx1YvV11A2x/K</a:t>
            </a:r>
          </a:p>
          <a:p>
            <a:pPr rtl="0"/>
            <a:r>
              <a:rPr lang="pt-br">
                <a:solidFill>
                  <a:schemeClr val="tx1"/>
                </a:solidFill>
                <a:latin typeface="Lucida Console" panose="020B0609040504020204" pitchFamily="49" charset="0"/>
                <a:cs typeface="Courier New" panose="02070309020205020404" pitchFamily="49" charset="0"/>
              </a:rPr>
              <a:t>SbkJ0=</a:t>
            </a:r>
          </a:p>
          <a:p>
            <a:pPr rtl="0"/>
            <a:r>
              <a:rPr lang="pt-br">
                <a:solidFill>
                  <a:srgbClr val="000000"/>
                </a:solidFill>
                <a:latin typeface="Lucida Console" panose="020B0609040504020204" pitchFamily="49" charset="0"/>
                <a:cs typeface="Courier New" panose="02070309020205020404" pitchFamily="49" charset="0"/>
              </a:rPr>
              <a:t>&amp;</a:t>
            </a:r>
            <a:r>
              <a:rPr lang="pt-br">
                <a:solidFill>
                  <a:schemeClr val="tx1"/>
                </a:solidFill>
                <a:latin typeface="Lucida Console" panose="020B0609040504020204" pitchFamily="49" charset="0"/>
                <a:cs typeface="Courier New" panose="02070309020205020404" pitchFamily="49" charset="0"/>
              </a:rPr>
              <a:t>Expires=2012-04-18T22%3A52%3A43PST</a:t>
            </a:r>
          </a:p>
          <a:p>
            <a:pPr rtl="0"/>
            <a:r>
              <a:rPr lang="pt-br">
                <a:solidFill>
                  <a:schemeClr val="tx1"/>
                </a:solidFill>
                <a:latin typeface="Lucida Console" panose="020B0609040504020204" pitchFamily="49" charset="0"/>
                <a:cs typeface="Courier New" panose="02070309020205020404" pitchFamily="49" charset="0"/>
              </a:rPr>
              <a:t>&amp;Version=2012-11-05</a:t>
            </a:r>
            <a:br>
              <a:rPr lang="en-US" dirty="0">
                <a:solidFill>
                  <a:schemeClr val="tx1"/>
                </a:solidFill>
                <a:latin typeface="Lucida Console" panose="020B0609040504020204" pitchFamily="49" charset="0"/>
                <a:cs typeface="Courier New" panose="02070309020205020404" pitchFamily="49" charset="0"/>
              </a:rPr>
            </a:br>
            <a:r>
              <a:rPr lang="pt-br">
                <a:solidFill>
                  <a:schemeClr val="tx1"/>
                </a:solidFill>
                <a:latin typeface="Lucida Console" panose="020B0609040504020204" pitchFamily="49" charset="0"/>
                <a:cs typeface="Courier New" panose="02070309020205020404" pitchFamily="49" charset="0"/>
              </a:rPr>
              <a:t>&amp;AUTHPARAMS</a:t>
            </a:r>
          </a:p>
          <a:p>
            <a:pPr rtl="0"/>
            <a:endParaRPr lang="en-US" dirty="0">
              <a:solidFill>
                <a:schemeClr val="tx1"/>
              </a:solidFill>
              <a:latin typeface="Lucida Console" panose="020B06090405040202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62939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68" y="365125"/>
            <a:ext cx="9034272" cy="474119"/>
          </a:xfrm>
        </p:spPr>
        <p:txBody>
          <a:bodyPr rtlCol="0"/>
          <a:lstStyle/>
          <a:p>
            <a:pPr rtl="0"/>
            <a:r>
              <a:rPr lang="pt-br" sz="3500" dirty="0"/>
              <a:t>Identificadores de filas e mensagens</a:t>
            </a:r>
          </a:p>
        </p:txBody>
      </p:sp>
      <p:sp>
        <p:nvSpPr>
          <p:cNvPr id="3" name="Content Placeholder 2"/>
          <p:cNvSpPr>
            <a:spLocks noGrp="1"/>
          </p:cNvSpPr>
          <p:nvPr>
            <p:ph idx="1"/>
          </p:nvPr>
        </p:nvSpPr>
        <p:spPr>
          <a:xfrm>
            <a:off x="432748" y="1528175"/>
            <a:ext cx="11353800" cy="4648788"/>
          </a:xfrm>
        </p:spPr>
        <p:txBody>
          <a:bodyPr rtlCol="0"/>
          <a:lstStyle/>
          <a:p>
            <a:pPr marL="0" indent="0" rtl="0">
              <a:buNone/>
            </a:pPr>
            <a:r>
              <a:rPr lang="pt-br" sz="2600" dirty="0"/>
              <a:t>URL da fila</a:t>
            </a:r>
          </a:p>
          <a:p>
            <a:pPr lvl="1" rtl="0"/>
            <a:r>
              <a:rPr lang="pt-br" sz="2200" dirty="0"/>
              <a:t>Um identificador para a fila</a:t>
            </a:r>
          </a:p>
          <a:p>
            <a:pPr marL="1142971" lvl="2" indent="0" rtl="0">
              <a:buNone/>
            </a:pPr>
            <a:r>
              <a:rPr lang="pt-br" sz="2400" dirty="0">
                <a:latin typeface="Lucida Console" panose="020B0609040504020204" pitchFamily="49" charset="0"/>
                <a:cs typeface="Courier New" panose="02070309020205020404" pitchFamily="49" charset="0"/>
              </a:rPr>
              <a:t>http://sqs.us-east-1.amazonaws.com/123456789012/Queue1</a:t>
            </a:r>
            <a:br>
              <a:rPr lang="en-US" sz="2400" dirty="0">
                <a:latin typeface="Lucida Console" panose="020B0609040504020204" pitchFamily="49" charset="0"/>
                <a:cs typeface="Courier New" panose="02070309020205020404" pitchFamily="49" charset="0"/>
              </a:rPr>
            </a:br>
            <a:endParaRPr lang="en-US" sz="1400" dirty="0"/>
          </a:p>
          <a:p>
            <a:pPr marL="0" indent="0" rtl="0">
              <a:buNone/>
            </a:pPr>
            <a:r>
              <a:rPr lang="pt-br" sz="2600" dirty="0"/>
              <a:t>ID de mensagem</a:t>
            </a:r>
          </a:p>
          <a:p>
            <a:pPr lvl="1" rtl="0"/>
            <a:r>
              <a:rPr lang="pt-br" sz="2200" dirty="0"/>
              <a:t>Um </a:t>
            </a:r>
            <a:r>
              <a:rPr lang="pt-br" sz="2200" dirty="0">
                <a:solidFill>
                  <a:srgbClr val="000000"/>
                </a:solidFill>
              </a:rPr>
              <a:t>ID</a:t>
            </a:r>
            <a:r>
              <a:rPr lang="pt-br" sz="2200" dirty="0"/>
              <a:t> atribuído pelo sistema para cada mensagem</a:t>
            </a:r>
          </a:p>
          <a:p>
            <a:pPr lvl="1" rtl="0"/>
            <a:r>
              <a:rPr lang="pt-br" sz="2200" dirty="0"/>
              <a:t>O tamanho máximo de um ID de mensagem é de 100 caracteres.</a:t>
            </a:r>
            <a:br>
              <a:rPr lang="en-US" dirty="0"/>
            </a:br>
            <a:endParaRPr lang="en-US" sz="1400" dirty="0"/>
          </a:p>
          <a:p>
            <a:pPr marL="0" indent="0" rtl="0">
              <a:buNone/>
            </a:pPr>
            <a:r>
              <a:rPr lang="pt-br" sz="2600" dirty="0"/>
              <a:t>Receipt handle (identificador de recebimento)</a:t>
            </a:r>
          </a:p>
          <a:p>
            <a:pPr marL="457200" indent="233363">
              <a:spcBef>
                <a:spcPts val="500"/>
              </a:spcBef>
            </a:pPr>
            <a:r>
              <a:rPr lang="pt-BR" sz="2200" dirty="0"/>
              <a:t>Diferente toda vez que uma mensagem é recebida.</a:t>
            </a:r>
          </a:p>
          <a:p>
            <a:pPr marL="457200" indent="233363">
              <a:spcBef>
                <a:spcPts val="500"/>
              </a:spcBef>
            </a:pPr>
            <a:r>
              <a:rPr lang="pt-BR" sz="2200" dirty="0"/>
              <a:t>Deve fornecer o mais recente para excluir</a:t>
            </a:r>
          </a:p>
          <a:p>
            <a:pPr marL="457200" indent="233363">
              <a:spcBef>
                <a:spcPts val="500"/>
              </a:spcBef>
            </a:pPr>
            <a:r>
              <a:rPr lang="pt-BR" sz="2200" dirty="0"/>
              <a:t>O tamanho máximo de um identificador de recebimento é de 1.024 caracteres.</a:t>
            </a:r>
            <a:endParaRPr lang="pt-br" sz="2200" dirty="0"/>
          </a:p>
          <a:p>
            <a:pPr lvl="1" rtl="0"/>
            <a:endParaRPr lang="en-US" dirty="0"/>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18</a:t>
            </a:fld>
            <a:endParaRPr lang="en-US" dirty="0"/>
          </a:p>
        </p:txBody>
      </p:sp>
      <p:sp>
        <p:nvSpPr>
          <p:cNvPr id="5" name="Footer Placeholder 4"/>
          <p:cNvSpPr>
            <a:spLocks noGrp="1"/>
          </p:cNvSpPr>
          <p:nvPr>
            <p:ph type="ftr" sz="quarter" idx="3"/>
          </p:nvPr>
        </p:nvSpPr>
        <p:spPr>
          <a:xfrm>
            <a:off x="419100" y="6356350"/>
            <a:ext cx="5676900"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846167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36" y="365125"/>
            <a:ext cx="9034272" cy="474119"/>
          </a:xfrm>
        </p:spPr>
        <p:txBody>
          <a:bodyPr rtlCol="0"/>
          <a:lstStyle/>
          <a:p>
            <a:pPr rtl="0"/>
            <a:r>
              <a:rPr lang="pt-br" sz="3500" dirty="0">
                <a:solidFill>
                  <a:srgbClr val="FFFFFF"/>
                </a:solidFill>
              </a:rPr>
              <a:t>Operações</a:t>
            </a:r>
            <a:r>
              <a:rPr lang="pt-br" sz="3500" dirty="0"/>
              <a:t> básicas </a:t>
            </a:r>
            <a:r>
              <a:rPr lang="pt-br" sz="3500" dirty="0">
                <a:solidFill>
                  <a:srgbClr val="FFFFFF"/>
                </a:solidFill>
              </a:rPr>
              <a:t>de fila</a:t>
            </a:r>
            <a:endParaRPr lang="en-US" sz="3500" dirty="0">
              <a:solidFill>
                <a:srgbClr val="FFFFFF"/>
              </a:solidFill>
              <a:latin typeface="Amazon Ember Light" panose="020B0403020204020204"/>
            </a:endParaRPr>
          </a:p>
        </p:txBody>
      </p:sp>
      <p:sp>
        <p:nvSpPr>
          <p:cNvPr id="3" name="Content Placeholder 2"/>
          <p:cNvSpPr>
            <a:spLocks noGrp="1"/>
          </p:cNvSpPr>
          <p:nvPr>
            <p:ph idx="1"/>
          </p:nvPr>
        </p:nvSpPr>
        <p:spPr/>
        <p:txBody>
          <a:bodyPr rtlCol="0">
            <a:normAutofit/>
          </a:bodyPr>
          <a:lstStyle/>
          <a:p>
            <a:pPr rtl="0"/>
            <a:r>
              <a:rPr lang="pt-br" dirty="0">
                <a:latin typeface="Lucida Console" panose="020B0609040504020204" pitchFamily="49" charset="0"/>
                <a:ea typeface="Courier New" charset="0"/>
                <a:cs typeface="Courier New" charset="0"/>
              </a:rPr>
              <a:t>CreateQueue</a:t>
            </a:r>
          </a:p>
          <a:p>
            <a:pPr lvl="1" rtl="0"/>
            <a:r>
              <a:rPr lang="pt-br" sz="2800" dirty="0">
                <a:latin typeface="+mn-lt"/>
                <a:ea typeface="Amazon Ember" panose="02000000000000000000" pitchFamily="2" charset="0"/>
              </a:rPr>
              <a:t>Atributos</a:t>
            </a:r>
            <a:r>
              <a:rPr lang="pt-br" sz="2800" b="1" dirty="0">
                <a:latin typeface="+mn-lt"/>
                <a:ea typeface="Amazon Ember" panose="02000000000000000000" pitchFamily="2" charset="0"/>
              </a:rPr>
              <a:t>: </a:t>
            </a:r>
            <a:r>
              <a:rPr lang="pt-br" sz="2800" dirty="0">
                <a:latin typeface="Lucida Console" panose="020B0609040504020204" pitchFamily="49" charset="0"/>
                <a:ea typeface="Courier New" charset="0"/>
                <a:cs typeface="Courier New" charset="0"/>
              </a:rPr>
              <a:t>DelaySeconds, MaximumMessageSize, MessageRetentionPeriod, ReceiveMessageWaitTimeSeconds, </a:t>
            </a:r>
            <a:r>
              <a:rPr lang="pt-br" sz="2800" dirty="0">
                <a:solidFill>
                  <a:srgbClr val="000000"/>
                </a:solidFill>
                <a:latin typeface="Lucida Console" panose="020B0609040504020204" pitchFamily="49" charset="0"/>
                <a:ea typeface="Courier New" charset="0"/>
                <a:cs typeface="Courier New" charset="0"/>
              </a:rPr>
              <a:t>VisibilityTimeout</a:t>
            </a:r>
            <a:endParaRPr lang="en-US" sz="2800" dirty="0">
              <a:solidFill>
                <a:srgbClr val="000000"/>
              </a:solidFill>
              <a:latin typeface="Lucida Console" panose="020B0609040504020204" pitchFamily="49" charset="0"/>
              <a:ea typeface="Courier New" charset="0"/>
              <a:cs typeface="Courier New" charset="0"/>
            </a:endParaRPr>
          </a:p>
          <a:p>
            <a:pPr rtl="0"/>
            <a:r>
              <a:rPr lang="pt-br" dirty="0">
                <a:latin typeface="Lucida Console" panose="020B0609040504020204" pitchFamily="49" charset="0"/>
                <a:ea typeface="Courier New" charset="0"/>
                <a:cs typeface="Courier New" charset="0"/>
              </a:rPr>
              <a:t>SetQueueAttributes</a:t>
            </a:r>
          </a:p>
          <a:p>
            <a:pPr rtl="0"/>
            <a:r>
              <a:rPr lang="pt-br" dirty="0">
                <a:latin typeface="Lucida Console" panose="020B0609040504020204" pitchFamily="49" charset="0"/>
                <a:ea typeface="Courier New" charset="0"/>
                <a:cs typeface="Courier New" charset="0"/>
              </a:rPr>
              <a:t>GetQueueAttributes</a:t>
            </a:r>
          </a:p>
          <a:p>
            <a:pPr rtl="0"/>
            <a:r>
              <a:rPr lang="pt-br" dirty="0">
                <a:latin typeface="Lucida Console" panose="020B0609040504020204" pitchFamily="49" charset="0"/>
                <a:ea typeface="Courier New" charset="0"/>
                <a:cs typeface="Courier New" charset="0"/>
              </a:rPr>
              <a:t>GetQueueUrl</a:t>
            </a:r>
          </a:p>
          <a:p>
            <a:pPr rtl="0"/>
            <a:r>
              <a:rPr lang="pt-br" dirty="0">
                <a:latin typeface="Lucida Console" panose="020B0609040504020204" pitchFamily="49" charset="0"/>
                <a:ea typeface="Courier New" charset="0"/>
                <a:cs typeface="Courier New" charset="0"/>
              </a:rPr>
              <a:t>ListQueues</a:t>
            </a:r>
          </a:p>
          <a:p>
            <a:pPr rtl="0"/>
            <a:r>
              <a:rPr lang="pt-br" dirty="0">
                <a:latin typeface="Lucida Console" panose="020B0609040504020204" pitchFamily="49" charset="0"/>
                <a:ea typeface="Courier New" charset="0"/>
                <a:cs typeface="Courier New" charset="0"/>
              </a:rPr>
              <a:t>DeleteQueue</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19</a:t>
            </a:fld>
            <a:endParaRPr lang="en-US" dirty="0"/>
          </a:p>
        </p:txBody>
      </p:sp>
      <p:sp>
        <p:nvSpPr>
          <p:cNvPr id="5" name="Footer Placeholder 4"/>
          <p:cNvSpPr>
            <a:spLocks noGrp="1"/>
          </p:cNvSpPr>
          <p:nvPr>
            <p:ph type="ftr" sz="quarter" idx="3"/>
          </p:nvPr>
        </p:nvSpPr>
        <p:spPr>
          <a:xfrm>
            <a:off x="419100" y="6356350"/>
            <a:ext cx="4659337"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654618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96" y="365125"/>
            <a:ext cx="9034272" cy="474119"/>
          </a:xfrm>
        </p:spPr>
        <p:txBody>
          <a:bodyPr rtlCol="0"/>
          <a:lstStyle/>
          <a:p>
            <a:pPr rtl="0"/>
            <a:r>
              <a:rPr lang="pt-br" sz="3500" dirty="0"/>
              <a:t>Visão geral do módulo</a:t>
            </a:r>
          </a:p>
        </p:txBody>
      </p:sp>
      <p:sp>
        <p:nvSpPr>
          <p:cNvPr id="3" name="Content Placeholder 2"/>
          <p:cNvSpPr>
            <a:spLocks noGrp="1"/>
          </p:cNvSpPr>
          <p:nvPr>
            <p:ph idx="1"/>
          </p:nvPr>
        </p:nvSpPr>
        <p:spPr>
          <a:xfrm>
            <a:off x="419100" y="1528175"/>
            <a:ext cx="11353800" cy="3726213"/>
          </a:xfrm>
        </p:spPr>
        <p:txBody>
          <a:bodyPr rtlCol="0"/>
          <a:lstStyle/>
          <a:p>
            <a:pPr rtl="0"/>
            <a:r>
              <a:rPr lang="pt-br" sz="2400" dirty="0">
                <a:latin typeface="+mj-lt"/>
              </a:rPr>
              <a:t>Por que usar um </a:t>
            </a:r>
            <a:r>
              <a:rPr lang="pt-br" sz="2400" dirty="0">
                <a:solidFill>
                  <a:srgbClr val="000000"/>
                </a:solidFill>
                <a:latin typeface="+mj-lt"/>
              </a:rPr>
              <a:t>serviço</a:t>
            </a:r>
            <a:r>
              <a:rPr lang="pt-br" sz="2400" dirty="0">
                <a:latin typeface="+mj-lt"/>
              </a:rPr>
              <a:t>de enfileiramento?</a:t>
            </a:r>
          </a:p>
          <a:p>
            <a:pPr rtl="0"/>
            <a:r>
              <a:rPr lang="pt-br" sz="2400" dirty="0">
                <a:latin typeface="+mj-lt"/>
              </a:rPr>
              <a:t>Desenvolvendo com o </a:t>
            </a:r>
            <a:r>
              <a:rPr lang="pt-br" sz="2400" dirty="0">
                <a:solidFill>
                  <a:srgbClr val="000000"/>
                </a:solidFill>
                <a:latin typeface="+mj-lt"/>
              </a:rPr>
              <a:t>Amazon Simple Queue Service</a:t>
            </a:r>
            <a:endParaRPr lang="en-US" sz="2400" dirty="0">
              <a:latin typeface="+mj-lt"/>
            </a:endParaRPr>
          </a:p>
          <a:p>
            <a:pPr rtl="0"/>
            <a:r>
              <a:rPr lang="pt-br" sz="2400" dirty="0">
                <a:latin typeface="+mj-lt"/>
              </a:rPr>
              <a:t>Desenvolvendo com o </a:t>
            </a:r>
            <a:r>
              <a:rPr lang="pt-br" sz="2400" dirty="0">
                <a:solidFill>
                  <a:srgbClr val="000000"/>
                </a:solidFill>
                <a:latin typeface="+mj-lt"/>
              </a:rPr>
              <a:t>Amazon Simple Notification Service</a:t>
            </a:r>
            <a:endParaRPr lang="en-US" sz="2400" dirty="0">
              <a:latin typeface="+mj-lt"/>
            </a:endParaRPr>
          </a:p>
          <a:p>
            <a:pPr rtl="0"/>
            <a:r>
              <a:rPr lang="pt-br" sz="2400" dirty="0">
                <a:latin typeface="+mj-lt"/>
              </a:rPr>
              <a:t>Desenvolvendo com o Amazon MQ</a:t>
            </a:r>
          </a:p>
          <a:p>
            <a:pPr rtl="0"/>
            <a:r>
              <a:rPr lang="pt-br" sz="2400" dirty="0">
                <a:latin typeface="+mj-lt"/>
              </a:rPr>
              <a:t>Resumo</a:t>
            </a:r>
          </a:p>
          <a:p>
            <a:pPr marL="0" indent="0" rtl="0">
              <a:buNone/>
            </a:pPr>
            <a:endParaRPr lang="en-US" sz="2400" i="1" dirty="0">
              <a:latin typeface="+mj-lt"/>
            </a:endParaRPr>
          </a:p>
          <a:p>
            <a:pPr marL="0" indent="0" rtl="0">
              <a:buNone/>
            </a:pPr>
            <a:r>
              <a:rPr lang="pt-br" sz="2400" dirty="0">
                <a:latin typeface="+mj-lt"/>
              </a:rPr>
              <a:t>Laboratório</a:t>
            </a:r>
          </a:p>
          <a:p>
            <a:pPr rtl="0"/>
            <a:r>
              <a:rPr lang="pt-br" sz="2400" dirty="0">
                <a:latin typeface="+mj-lt"/>
              </a:rPr>
              <a:t>Desenvolvimento de </a:t>
            </a:r>
            <a:r>
              <a:rPr lang="pt-br" sz="2400" dirty="0">
                <a:solidFill>
                  <a:srgbClr val="000000"/>
                </a:solidFill>
                <a:latin typeface="+mj-lt"/>
              </a:rPr>
              <a:t>soluções</a:t>
            </a:r>
            <a:r>
              <a:rPr lang="pt-br" sz="2400" dirty="0">
                <a:latin typeface="+mj-lt"/>
              </a:rPr>
              <a:t> com o Amazon </a:t>
            </a:r>
            <a:r>
              <a:rPr lang="pt-br" sz="2400" dirty="0">
                <a:solidFill>
                  <a:srgbClr val="000000"/>
                </a:solidFill>
                <a:latin typeface="+mj-lt"/>
              </a:rPr>
              <a:t>SQS</a:t>
            </a:r>
            <a:r>
              <a:rPr lang="pt-br" sz="2400" dirty="0">
                <a:latin typeface="+mj-lt"/>
              </a:rPr>
              <a:t> e o Amazon </a:t>
            </a:r>
            <a:r>
              <a:rPr lang="pt-br" sz="2400" dirty="0">
                <a:solidFill>
                  <a:srgbClr val="000000"/>
                </a:solidFill>
                <a:latin typeface="+mj-lt"/>
              </a:rPr>
              <a:t>SNS</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2</a:t>
            </a:fld>
            <a:endParaRPr lang="en-US" dirty="0"/>
          </a:p>
        </p:txBody>
      </p:sp>
      <p:sp>
        <p:nvSpPr>
          <p:cNvPr id="6" name="Rounded Rectangle 5"/>
          <p:cNvSpPr/>
          <p:nvPr/>
        </p:nvSpPr>
        <p:spPr>
          <a:xfrm>
            <a:off x="9744502" y="5416745"/>
            <a:ext cx="2086172" cy="730327"/>
          </a:xfrm>
          <a:prstGeom prst="roundRect">
            <a:avLst/>
          </a:prstGeom>
          <a:ln>
            <a:noFill/>
          </a:ln>
        </p:spPr>
        <p:style>
          <a:lnRef idx="1">
            <a:schemeClr val="dk1"/>
          </a:lnRef>
          <a:fillRef idx="3">
            <a:schemeClr val="dk1"/>
          </a:fillRef>
          <a:effectRef idx="2">
            <a:schemeClr val="dk1"/>
          </a:effectRef>
          <a:fontRef idx="minor">
            <a:schemeClr val="lt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rtl="0"/>
            <a:r>
              <a:rPr lang="pt-br" sz="2400" dirty="0">
                <a:latin typeface="Amazon Ember" charset="0"/>
              </a:rPr>
              <a:t>Laboratórios</a:t>
            </a:r>
          </a:p>
        </p:txBody>
      </p:sp>
      <p:sp>
        <p:nvSpPr>
          <p:cNvPr id="8" name="Footer Placeholder 7"/>
          <p:cNvSpPr>
            <a:spLocks noGrp="1"/>
          </p:cNvSpPr>
          <p:nvPr>
            <p:ph type="ftr" sz="quarter" idx="3"/>
          </p:nvPr>
        </p:nvSpPr>
        <p:spPr>
          <a:xfrm>
            <a:off x="419100" y="6356350"/>
            <a:ext cx="4275730"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2637645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
          <p:cNvSpPr>
            <a:spLocks noGrp="1"/>
          </p:cNvSpPr>
          <p:nvPr>
            <p:ph type="title"/>
          </p:nvPr>
        </p:nvSpPr>
        <p:spPr>
          <a:xfrm>
            <a:off x="433168" y="365125"/>
            <a:ext cx="9034272" cy="474119"/>
          </a:xfrm>
        </p:spPr>
        <p:txBody>
          <a:bodyPr rtlCol="0"/>
          <a:lstStyle/>
          <a:p>
            <a:pPr rtl="0"/>
            <a:r>
              <a:rPr lang="pt-br" sz="3500" dirty="0"/>
              <a:t>Receber mensagens: sondagem curta</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20</a:t>
            </a:fld>
            <a:endParaRPr lang="en-US" dirty="0"/>
          </a:p>
        </p:txBody>
      </p:sp>
      <p:sp>
        <p:nvSpPr>
          <p:cNvPr id="3" name="Footer Placeholder 2"/>
          <p:cNvSpPr>
            <a:spLocks noGrp="1"/>
          </p:cNvSpPr>
          <p:nvPr>
            <p:ph type="ftr" sz="quarter" idx="3"/>
          </p:nvPr>
        </p:nvSpPr>
        <p:spPr>
          <a:xfrm>
            <a:off x="419100" y="6356350"/>
            <a:ext cx="4689627" cy="365125"/>
          </a:xfrm>
        </p:spPr>
        <p:txBody>
          <a:bodyPr rtlCol="0"/>
          <a:lstStyle/>
          <a:p>
            <a:pPr rtl="0"/>
            <a:r>
              <a:rPr lang="pt-br"/>
              <a:t>© 2020 Amazon Web Services, Inc. ou suas afiliadas. Todos os direitos reservados.</a:t>
            </a:r>
            <a:endParaRPr lang="en-US" dirty="0"/>
          </a:p>
        </p:txBody>
      </p:sp>
      <p:sp>
        <p:nvSpPr>
          <p:cNvPr id="114" name="Rounded Rectangle 113"/>
          <p:cNvSpPr/>
          <p:nvPr/>
        </p:nvSpPr>
        <p:spPr>
          <a:xfrm>
            <a:off x="1326234" y="2515821"/>
            <a:ext cx="1569665" cy="3426115"/>
          </a:xfrm>
          <a:prstGeom prst="roundRect">
            <a:avLst>
              <a:gd name="adj" fmla="val 0"/>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16" name="TextBox 115"/>
          <p:cNvSpPr txBox="1"/>
          <p:nvPr/>
        </p:nvSpPr>
        <p:spPr>
          <a:xfrm>
            <a:off x="1505406" y="2920155"/>
            <a:ext cx="1234633" cy="707694"/>
          </a:xfrm>
          <a:prstGeom prst="rect">
            <a:avLst/>
          </a:prstGeom>
          <a:solidFill>
            <a:schemeClr val="tx2"/>
          </a:solidFill>
          <a:ln>
            <a:solidFill>
              <a:schemeClr val="bg1">
                <a:lumMod val="50000"/>
              </a:schemeClr>
            </a:solidFill>
          </a:ln>
        </p:spPr>
        <p:txBody>
          <a:bodyPr wrap="none" rtlCol="0">
            <a:spAutoFit/>
          </a:bodyPr>
          <a:lstStyle/>
          <a:p>
            <a:pPr algn="ctr" rtl="0"/>
            <a:r>
              <a:rPr lang="pt-br" sz="1333" dirty="0">
                <a:latin typeface="Amazon Ember Light" charset="0"/>
                <a:ea typeface="Amazon Ember Light" charset="0"/>
                <a:cs typeface="Amazon Ember Light" charset="0"/>
              </a:rPr>
              <a:t>Component </a:t>
            </a:r>
            <a:br>
              <a:rPr lang="pt-BR" sz="1333" dirty="0">
                <a:latin typeface="Amazon Ember Light" charset="0"/>
                <a:ea typeface="Amazon Ember Light" charset="0"/>
                <a:cs typeface="Amazon Ember Light" charset="0"/>
              </a:rPr>
            </a:br>
            <a:r>
              <a:rPr lang="pt-br" sz="1333" dirty="0">
                <a:latin typeface="Amazon Ember Light" charset="0"/>
                <a:ea typeface="Amazon Ember Light" charset="0"/>
                <a:cs typeface="Amazon Ember Light" charset="0"/>
              </a:rPr>
              <a:t>(componente)</a:t>
            </a:r>
          </a:p>
          <a:p>
            <a:pPr algn="ctr" rtl="0"/>
            <a:r>
              <a:rPr lang="pt-br" sz="1333" dirty="0">
                <a:latin typeface="Amazon Ember Light" charset="0"/>
                <a:ea typeface="Amazon Ember Light" charset="0"/>
                <a:cs typeface="Amazon Ember Light" charset="0"/>
              </a:rPr>
              <a:t>1</a:t>
            </a:r>
          </a:p>
        </p:txBody>
      </p:sp>
      <p:sp>
        <p:nvSpPr>
          <p:cNvPr id="117" name="TextBox 116"/>
          <p:cNvSpPr txBox="1"/>
          <p:nvPr/>
        </p:nvSpPr>
        <p:spPr>
          <a:xfrm>
            <a:off x="1498376" y="3939454"/>
            <a:ext cx="1234633" cy="707694"/>
          </a:xfrm>
          <a:prstGeom prst="rect">
            <a:avLst/>
          </a:prstGeom>
          <a:solidFill>
            <a:schemeClr val="tx2"/>
          </a:solidFill>
          <a:ln>
            <a:solidFill>
              <a:schemeClr val="bg1">
                <a:lumMod val="50000"/>
              </a:schemeClr>
            </a:solidFill>
          </a:ln>
        </p:spPr>
        <p:txBody>
          <a:bodyPr wrap="none" rtlCol="0">
            <a:spAutoFit/>
          </a:bodyPr>
          <a:lstStyle/>
          <a:p>
            <a:pPr algn="ctr" rtl="0"/>
            <a:r>
              <a:rPr lang="pt-br" sz="1333" dirty="0">
                <a:latin typeface="Amazon Ember Light" charset="0"/>
                <a:ea typeface="Amazon Ember Light" charset="0"/>
                <a:cs typeface="Amazon Ember Light" charset="0"/>
              </a:rPr>
              <a:t>Component </a:t>
            </a:r>
            <a:br>
              <a:rPr lang="pt-BR" sz="1333" dirty="0">
                <a:latin typeface="Amazon Ember Light" charset="0"/>
                <a:ea typeface="Amazon Ember Light" charset="0"/>
                <a:cs typeface="Amazon Ember Light" charset="0"/>
              </a:rPr>
            </a:br>
            <a:r>
              <a:rPr lang="pt-br" sz="1333" dirty="0">
                <a:latin typeface="Amazon Ember Light" charset="0"/>
                <a:ea typeface="Amazon Ember Light" charset="0"/>
                <a:cs typeface="Amazon Ember Light" charset="0"/>
              </a:rPr>
              <a:t>(componente)</a:t>
            </a:r>
          </a:p>
          <a:p>
            <a:pPr algn="ctr" rtl="0"/>
            <a:r>
              <a:rPr lang="pt-br" sz="1333" dirty="0">
                <a:latin typeface="Amazon Ember Light" charset="0"/>
                <a:ea typeface="Amazon Ember Light" charset="0"/>
                <a:cs typeface="Amazon Ember Light" charset="0"/>
              </a:rPr>
              <a:t>2</a:t>
            </a:r>
          </a:p>
        </p:txBody>
      </p:sp>
      <p:sp>
        <p:nvSpPr>
          <p:cNvPr id="118" name="TextBox 117"/>
          <p:cNvSpPr txBox="1"/>
          <p:nvPr/>
        </p:nvSpPr>
        <p:spPr>
          <a:xfrm>
            <a:off x="1505406" y="4965348"/>
            <a:ext cx="1234633" cy="707694"/>
          </a:xfrm>
          <a:prstGeom prst="rect">
            <a:avLst/>
          </a:prstGeom>
          <a:solidFill>
            <a:schemeClr val="tx2"/>
          </a:solidFill>
          <a:ln>
            <a:solidFill>
              <a:schemeClr val="bg1">
                <a:lumMod val="50000"/>
              </a:schemeClr>
            </a:solidFill>
          </a:ln>
        </p:spPr>
        <p:txBody>
          <a:bodyPr wrap="none" rtlCol="0">
            <a:spAutoFit/>
          </a:bodyPr>
          <a:lstStyle/>
          <a:p>
            <a:pPr algn="ctr" rtl="0"/>
            <a:r>
              <a:rPr lang="pt-br" sz="1333" dirty="0">
                <a:latin typeface="Amazon Ember Light" charset="0"/>
                <a:ea typeface="Amazon Ember Light" charset="0"/>
                <a:cs typeface="Amazon Ember Light" charset="0"/>
              </a:rPr>
              <a:t>Component </a:t>
            </a:r>
            <a:br>
              <a:rPr lang="pt-BR" sz="1333" dirty="0">
                <a:latin typeface="Amazon Ember Light" charset="0"/>
                <a:ea typeface="Amazon Ember Light" charset="0"/>
                <a:cs typeface="Amazon Ember Light" charset="0"/>
              </a:rPr>
            </a:br>
            <a:r>
              <a:rPr lang="pt-br" sz="1333" dirty="0">
                <a:latin typeface="Amazon Ember Light" charset="0"/>
                <a:ea typeface="Amazon Ember Light" charset="0"/>
                <a:cs typeface="Amazon Ember Light" charset="0"/>
              </a:rPr>
              <a:t>(componente)</a:t>
            </a:r>
          </a:p>
          <a:p>
            <a:pPr algn="ctr" rtl="0"/>
            <a:r>
              <a:rPr lang="pt-br" sz="1333" dirty="0">
                <a:latin typeface="Amazon Ember Light" charset="0"/>
                <a:ea typeface="Amazon Ember Light" charset="0"/>
                <a:cs typeface="Amazon Ember Light" charset="0"/>
              </a:rPr>
              <a:t>3</a:t>
            </a:r>
          </a:p>
        </p:txBody>
      </p:sp>
      <p:sp>
        <p:nvSpPr>
          <p:cNvPr id="119" name="TextBox 118"/>
          <p:cNvSpPr txBox="1"/>
          <p:nvPr/>
        </p:nvSpPr>
        <p:spPr>
          <a:xfrm>
            <a:off x="5602124" y="5337674"/>
            <a:ext cx="5599610" cy="830997"/>
          </a:xfrm>
          <a:prstGeom prst="rect">
            <a:avLst/>
          </a:prstGeom>
          <a:noFill/>
        </p:spPr>
        <p:txBody>
          <a:bodyPr wrap="none" rtlCol="0">
            <a:spAutoFit/>
          </a:bodyPr>
          <a:lstStyle/>
          <a:p>
            <a:pPr algn="ctr" rtl="0"/>
            <a:r>
              <a:rPr lang="pt-br" sz="2400" dirty="0">
                <a:latin typeface="Amazon Ember Light" charset="0"/>
                <a:ea typeface="Amazon Ember Light" charset="0"/>
                <a:cs typeface="Amazon Ember Light" charset="0"/>
              </a:rPr>
              <a:t>Somente um subconjunto de servidores </a:t>
            </a:r>
            <a:br>
              <a:rPr lang="pt-br" sz="2400" dirty="0">
                <a:latin typeface="Amazon Ember Light" charset="0"/>
                <a:ea typeface="Amazon Ember Light" charset="0"/>
                <a:cs typeface="Amazon Ember Light" charset="0"/>
              </a:rPr>
            </a:br>
            <a:r>
              <a:rPr lang="pt-br" sz="2400" dirty="0">
                <a:latin typeface="Amazon Ember Light" charset="0"/>
                <a:ea typeface="Amazon Ember Light" charset="0"/>
                <a:cs typeface="Amazon Ember Light" charset="0"/>
              </a:rPr>
              <a:t>Amazon SQS</a:t>
            </a:r>
            <a:r>
              <a:rPr lang="en-US" sz="2400" dirty="0">
                <a:latin typeface="Amazon Ember Light" charset="0"/>
                <a:ea typeface="Amazon Ember Light" charset="0"/>
                <a:cs typeface="Amazon Ember Light" charset="0"/>
              </a:rPr>
              <a:t> </a:t>
            </a:r>
            <a:r>
              <a:rPr lang="pt-br" sz="2400" dirty="0">
                <a:latin typeface="Amazon Ember Light" charset="0"/>
                <a:ea typeface="Amazon Ember Light" charset="0"/>
                <a:cs typeface="Amazon Ember Light" charset="0"/>
              </a:rPr>
              <a:t>são </a:t>
            </a:r>
            <a:r>
              <a:rPr lang="pt-br" sz="2400" dirty="0">
                <a:solidFill>
                  <a:srgbClr val="000000"/>
                </a:solidFill>
                <a:latin typeface="Amazon Ember Light" charset="0"/>
                <a:ea typeface="Amazon Ember Light" charset="0"/>
                <a:cs typeface="Amazon Ember Light" charset="0"/>
              </a:rPr>
              <a:t>amostrados</a:t>
            </a:r>
            <a:endParaRPr lang="en-US" sz="2400" dirty="0">
              <a:solidFill>
                <a:srgbClr val="000000"/>
              </a:solidFill>
              <a:latin typeface="Amazon Ember Light" panose="020B0403020204020204"/>
              <a:ea typeface="Amazon Ember Light" charset="0"/>
              <a:cs typeface="Amazon Ember Light" charset="0"/>
            </a:endParaRPr>
          </a:p>
        </p:txBody>
      </p:sp>
      <p:sp>
        <p:nvSpPr>
          <p:cNvPr id="120" name="TextBox 119"/>
          <p:cNvSpPr txBox="1"/>
          <p:nvPr/>
        </p:nvSpPr>
        <p:spPr>
          <a:xfrm>
            <a:off x="6770940" y="1567852"/>
            <a:ext cx="3067027" cy="830997"/>
          </a:xfrm>
          <a:prstGeom prst="rect">
            <a:avLst/>
          </a:prstGeom>
          <a:noFill/>
        </p:spPr>
        <p:txBody>
          <a:bodyPr wrap="square" rtlCol="0">
            <a:spAutoFit/>
          </a:bodyPr>
          <a:lstStyle/>
          <a:p>
            <a:pPr algn="ctr" rtl="0"/>
            <a:r>
              <a:rPr lang="pt-br" sz="1600" dirty="0">
                <a:latin typeface="Amazon Ember Light" charset="0"/>
                <a:ea typeface="Amazon Ember Light" charset="0"/>
                <a:cs typeface="Amazon Ember Light" charset="0"/>
              </a:rPr>
              <a:t>Your </a:t>
            </a:r>
            <a:r>
              <a:rPr lang="pt-br" sz="1600" dirty="0">
                <a:solidFill>
                  <a:srgbClr val="000000"/>
                </a:solidFill>
                <a:latin typeface="Amazon Ember Light" charset="0"/>
                <a:ea typeface="Amazon Ember Light" charset="0"/>
                <a:cs typeface="Amazon Ember Light" charset="0"/>
              </a:rPr>
              <a:t>queue</a:t>
            </a:r>
            <a:r>
              <a:rPr lang="pt-br" sz="1600" dirty="0">
                <a:latin typeface="Amazon Ember Light" charset="0"/>
                <a:ea typeface="Amazon Ember Light" charset="0"/>
                <a:cs typeface="Amazon Ember Light" charset="0"/>
              </a:rPr>
              <a:t> (sua fila)</a:t>
            </a:r>
            <a:endParaRPr lang="en-US" sz="1600" dirty="0">
              <a:solidFill>
                <a:srgbClr val="000000"/>
              </a:solidFill>
              <a:latin typeface="Amazon Ember Light" panose="020B0403020204020204"/>
              <a:ea typeface="Amazon Ember Light" charset="0"/>
              <a:cs typeface="Amazon Ember Light" charset="0"/>
            </a:endParaRPr>
          </a:p>
          <a:p>
            <a:pPr algn="ctr" rtl="0"/>
            <a:r>
              <a:rPr lang="pt-br" sz="1600" dirty="0">
                <a:latin typeface="Amazon Ember Light" charset="0"/>
                <a:ea typeface="Amazon Ember Light" charset="0"/>
                <a:cs typeface="Amazon Ember Light" charset="0"/>
              </a:rPr>
              <a:t>(distribuída em </a:t>
            </a:r>
          </a:p>
          <a:p>
            <a:pPr algn="ctr" rtl="0"/>
            <a:r>
              <a:rPr lang="pt-br" sz="1600" dirty="0">
                <a:solidFill>
                  <a:srgbClr val="000000"/>
                </a:solidFill>
                <a:latin typeface="Amazon Ember Light" charset="0"/>
                <a:ea typeface="Amazon Ember Light" charset="0"/>
                <a:cs typeface="Amazon Ember Light" charset="0"/>
              </a:rPr>
              <a:t>servidores</a:t>
            </a:r>
            <a:r>
              <a:rPr lang="pt-br" sz="1600" dirty="0">
                <a:latin typeface="Amazon Ember Light" charset="0"/>
                <a:ea typeface="Amazon Ember Light" charset="0"/>
                <a:cs typeface="Amazon Ember Light" charset="0"/>
              </a:rPr>
              <a:t>do Amazon SQS)</a:t>
            </a:r>
          </a:p>
        </p:txBody>
      </p:sp>
      <p:grpSp>
        <p:nvGrpSpPr>
          <p:cNvPr id="121" name="Group 120"/>
          <p:cNvGrpSpPr/>
          <p:nvPr/>
        </p:nvGrpSpPr>
        <p:grpSpPr>
          <a:xfrm>
            <a:off x="3062469" y="2631568"/>
            <a:ext cx="2317227" cy="515309"/>
            <a:chOff x="3062469" y="2645636"/>
            <a:chExt cx="2317227" cy="515309"/>
          </a:xfrm>
        </p:grpSpPr>
        <p:sp>
          <p:nvSpPr>
            <p:cNvPr id="122" name="TextBox 121"/>
            <p:cNvSpPr txBox="1"/>
            <p:nvPr/>
          </p:nvSpPr>
          <p:spPr>
            <a:xfrm>
              <a:off x="3363856" y="2645636"/>
              <a:ext cx="1635384" cy="338554"/>
            </a:xfrm>
            <a:prstGeom prst="rect">
              <a:avLst/>
            </a:prstGeom>
            <a:noFill/>
          </p:spPr>
          <p:txBody>
            <a:bodyPr wrap="none" rtlCol="0">
              <a:spAutoFit/>
            </a:bodyPr>
            <a:lstStyle/>
            <a:p>
              <a:pPr algn="ctr" rtl="0"/>
              <a:r>
                <a:rPr lang="pt-br" sz="1600" dirty="0">
                  <a:latin typeface="Amazon Ember Light" charset="0"/>
                  <a:ea typeface="Amazon Ember Light" charset="0"/>
                  <a:cs typeface="Amazon Ember Light" charset="0"/>
                </a:rPr>
                <a:t>ReceiveMessage</a:t>
              </a:r>
            </a:p>
          </p:txBody>
        </p:sp>
        <p:cxnSp>
          <p:nvCxnSpPr>
            <p:cNvPr id="123" name="Straight Arrow Connector 122"/>
            <p:cNvCxnSpPr/>
            <p:nvPr/>
          </p:nvCxnSpPr>
          <p:spPr>
            <a:xfrm>
              <a:off x="3062469" y="3146638"/>
              <a:ext cx="2317227" cy="1430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124" name="Rounded Rectangle 123"/>
          <p:cNvSpPr/>
          <p:nvPr/>
        </p:nvSpPr>
        <p:spPr>
          <a:xfrm>
            <a:off x="5956466" y="2860669"/>
            <a:ext cx="4878451" cy="2393317"/>
          </a:xfrm>
          <a:prstGeom prst="roundRect">
            <a:avLst>
              <a:gd name="adj" fmla="val 0"/>
            </a:avLst>
          </a:prstGeom>
          <a:noFill/>
          <a:ln>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25" name="Can 124"/>
          <p:cNvSpPr/>
          <p:nvPr/>
        </p:nvSpPr>
        <p:spPr>
          <a:xfrm>
            <a:off x="6586746" y="3232984"/>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26" name="Can 125"/>
          <p:cNvSpPr/>
          <p:nvPr/>
        </p:nvSpPr>
        <p:spPr>
          <a:xfrm>
            <a:off x="7537719" y="3232984"/>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27" name="Can 126"/>
          <p:cNvSpPr/>
          <p:nvPr/>
        </p:nvSpPr>
        <p:spPr>
          <a:xfrm>
            <a:off x="8488692" y="3232984"/>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pic>
        <p:nvPicPr>
          <p:cNvPr id="128" name="Graphic 39">
            <a:extLst>
              <a:ext uri="{FF2B5EF4-FFF2-40B4-BE49-F238E27FC236}">
                <a16:creationId xmlns:a16="http://schemas.microsoft.com/office/drawing/2014/main" id="{2ACAD885-5F52-504F-842D-3D87E199BD5D}"/>
              </a:ext>
            </a:extLst>
          </p:cNvPr>
          <p:cNvPicPr>
            <a:picLocks noChangeAspect="1"/>
          </p:cNvPicPr>
          <p:nvPr/>
        </p:nvPicPr>
        <p:blipFill>
          <a:blip r:embed="rId4"/>
          <a:stretch>
            <a:fillRect/>
          </a:stretch>
        </p:blipFill>
        <p:spPr>
          <a:xfrm>
            <a:off x="5972546" y="2776981"/>
            <a:ext cx="469900" cy="469900"/>
          </a:xfrm>
          <a:prstGeom prst="rect">
            <a:avLst/>
          </a:prstGeom>
        </p:spPr>
      </p:pic>
      <p:sp>
        <p:nvSpPr>
          <p:cNvPr id="129" name="Can 128"/>
          <p:cNvSpPr/>
          <p:nvPr/>
        </p:nvSpPr>
        <p:spPr>
          <a:xfrm>
            <a:off x="9439666" y="3249300"/>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30" name="Can 129"/>
          <p:cNvSpPr/>
          <p:nvPr/>
        </p:nvSpPr>
        <p:spPr>
          <a:xfrm>
            <a:off x="6601092" y="4165628"/>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31" name="Can 130"/>
          <p:cNvSpPr/>
          <p:nvPr/>
        </p:nvSpPr>
        <p:spPr>
          <a:xfrm>
            <a:off x="7552065" y="4165628"/>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32" name="Can 131"/>
          <p:cNvSpPr/>
          <p:nvPr/>
        </p:nvSpPr>
        <p:spPr>
          <a:xfrm>
            <a:off x="8503038" y="4165628"/>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33" name="Can 132"/>
          <p:cNvSpPr/>
          <p:nvPr/>
        </p:nvSpPr>
        <p:spPr>
          <a:xfrm>
            <a:off x="9454012" y="4181944"/>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34" name="Oval 133"/>
          <p:cNvSpPr/>
          <p:nvPr/>
        </p:nvSpPr>
        <p:spPr>
          <a:xfrm>
            <a:off x="7026719" y="3498943"/>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
        <p:nvSpPr>
          <p:cNvPr id="135" name="Oval 134"/>
          <p:cNvSpPr/>
          <p:nvPr/>
        </p:nvSpPr>
        <p:spPr>
          <a:xfrm>
            <a:off x="7401716" y="4423803"/>
            <a:ext cx="330721" cy="286586"/>
          </a:xfrm>
          <a:prstGeom prst="ellipse">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E</a:t>
            </a:r>
          </a:p>
        </p:txBody>
      </p:sp>
      <p:sp>
        <p:nvSpPr>
          <p:cNvPr id="136" name="Oval 135"/>
          <p:cNvSpPr/>
          <p:nvPr/>
        </p:nvSpPr>
        <p:spPr>
          <a:xfrm>
            <a:off x="8392227" y="3498943"/>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grpSp>
        <p:nvGrpSpPr>
          <p:cNvPr id="137" name="Group 136"/>
          <p:cNvGrpSpPr/>
          <p:nvPr/>
        </p:nvGrpSpPr>
        <p:grpSpPr>
          <a:xfrm>
            <a:off x="2973719" y="3288530"/>
            <a:ext cx="2751834" cy="1389617"/>
            <a:chOff x="2973719" y="3274462"/>
            <a:chExt cx="2751834" cy="1389617"/>
          </a:xfrm>
        </p:grpSpPr>
        <p:sp>
          <p:nvSpPr>
            <p:cNvPr id="138" name="TextBox 137"/>
            <p:cNvSpPr txBox="1"/>
            <p:nvPr/>
          </p:nvSpPr>
          <p:spPr>
            <a:xfrm>
              <a:off x="3100330" y="3274462"/>
              <a:ext cx="2625223" cy="1077218"/>
            </a:xfrm>
            <a:prstGeom prst="rect">
              <a:avLst/>
            </a:prstGeom>
            <a:noFill/>
          </p:spPr>
          <p:txBody>
            <a:bodyPr wrap="square" rtlCol="0">
              <a:spAutoFit/>
            </a:bodyPr>
            <a:lstStyle/>
            <a:p>
              <a:pPr algn="ctr" rtl="0"/>
              <a:r>
                <a:rPr lang="pt-br" sz="1600" dirty="0">
                  <a:latin typeface="Amazon Ember Light" charset="0"/>
                  <a:ea typeface="Amazon Ember Light" charset="0"/>
                  <a:cs typeface="Amazon Ember Light" charset="0"/>
                </a:rPr>
                <a:t>Messages</a:t>
              </a:r>
              <a:r>
                <a:rPr lang="pt-BR" sz="1600" dirty="0">
                  <a:latin typeface="Amazon Ember Light" charset="0"/>
                  <a:ea typeface="Amazon Ember Light" charset="0"/>
                  <a:cs typeface="Amazon Ember Light" charset="0"/>
                </a:rPr>
                <a:t> </a:t>
              </a:r>
              <a:r>
                <a:rPr lang="pt-br" sz="1600" dirty="0">
                  <a:latin typeface="Amazon Ember Light" charset="0"/>
                  <a:ea typeface="Amazon Ember Light" charset="0"/>
                  <a:cs typeface="Amazon Ember Light" charset="0"/>
                </a:rPr>
                <a:t>received from </a:t>
              </a:r>
              <a:br>
                <a:rPr lang="pt-BR" sz="1600" dirty="0">
                  <a:latin typeface="Amazon Ember Light" charset="0"/>
                  <a:ea typeface="Amazon Ember Light" charset="0"/>
                  <a:cs typeface="Amazon Ember Light" charset="0"/>
                </a:rPr>
              </a:br>
              <a:r>
                <a:rPr lang="pt-br" sz="1600" dirty="0">
                  <a:latin typeface="Amazon Ember Light" charset="0"/>
                  <a:ea typeface="Amazon Ember Light" charset="0"/>
                  <a:cs typeface="Amazon Ember Light" charset="0"/>
                </a:rPr>
                <a:t>(recebidos de) </a:t>
              </a:r>
            </a:p>
            <a:p>
              <a:pPr algn="ctr" rtl="0"/>
              <a:r>
                <a:rPr lang="pt-br" sz="1600" dirty="0">
                  <a:latin typeface="Amazon Ember Light" charset="0"/>
                  <a:ea typeface="Amazon Ember Light" charset="0"/>
                  <a:cs typeface="Amazon Ember Light" charset="0"/>
                </a:rPr>
                <a:t>sampled </a:t>
              </a:r>
              <a:r>
                <a:rPr lang="pt-br" sz="1600" dirty="0">
                  <a:solidFill>
                    <a:srgbClr val="000000"/>
                  </a:solidFill>
                  <a:latin typeface="Amazon Ember Light" charset="0"/>
                  <a:ea typeface="Amazon Ember Light" charset="0"/>
                  <a:cs typeface="Amazon Ember Light" charset="0"/>
                </a:rPr>
                <a:t>servers</a:t>
              </a:r>
              <a:r>
                <a:rPr lang="pt-br" sz="1600" dirty="0">
                  <a:latin typeface="Amazon Ember Light" charset="0"/>
                  <a:ea typeface="Amazon Ember Light" charset="0"/>
                  <a:cs typeface="Amazon Ember Light" charset="0"/>
                </a:rPr>
                <a:t> </a:t>
              </a:r>
              <a:br>
                <a:rPr lang="pt-BR" sz="1600" dirty="0">
                  <a:latin typeface="Amazon Ember Light" charset="0"/>
                  <a:ea typeface="Amazon Ember Light" charset="0"/>
                  <a:cs typeface="Amazon Ember Light" charset="0"/>
                </a:rPr>
              </a:br>
              <a:r>
                <a:rPr lang="pt-br" sz="1600" dirty="0">
                  <a:latin typeface="Amazon Ember Light" charset="0"/>
                  <a:ea typeface="Amazon Ember Light" charset="0"/>
                  <a:cs typeface="Amazon Ember Light" charset="0"/>
                </a:rPr>
                <a:t>(servidores amostrados)</a:t>
              </a:r>
              <a:endParaRPr lang="en-US" sz="1600" dirty="0">
                <a:solidFill>
                  <a:srgbClr val="000000"/>
                </a:solidFill>
                <a:latin typeface="Amazon Ember Light" panose="020B0403020204020204"/>
                <a:ea typeface="Amazon Ember Light" charset="0"/>
                <a:cs typeface="Amazon Ember Light" charset="0"/>
              </a:endParaRPr>
            </a:p>
          </p:txBody>
        </p:sp>
        <p:cxnSp>
          <p:nvCxnSpPr>
            <p:cNvPr id="139" name="Straight Arrow Connector 138"/>
            <p:cNvCxnSpPr/>
            <p:nvPr/>
          </p:nvCxnSpPr>
          <p:spPr>
            <a:xfrm>
              <a:off x="2973719" y="4520298"/>
              <a:ext cx="768230" cy="0"/>
            </a:xfrm>
            <a:prstGeom prst="straightConnector1">
              <a:avLst/>
            </a:prstGeom>
            <a:ln w="12700">
              <a:solidFill>
                <a:schemeClr val="tx1">
                  <a:lumMod val="50000"/>
                  <a:lumOff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40" name="Oval 139"/>
            <p:cNvSpPr/>
            <p:nvPr/>
          </p:nvSpPr>
          <p:spPr>
            <a:xfrm>
              <a:off x="3823836" y="4377005"/>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
          <p:nvSpPr>
            <p:cNvPr id="141" name="Oval 140"/>
            <p:cNvSpPr/>
            <p:nvPr/>
          </p:nvSpPr>
          <p:spPr>
            <a:xfrm>
              <a:off x="4252133" y="4377493"/>
              <a:ext cx="330721" cy="286586"/>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2"/>
                  </a:solidFill>
                  <a:latin typeface="Amazon Ember Light" charset="0"/>
                  <a:ea typeface="Amazon Ember Light" charset="0"/>
                  <a:cs typeface="Amazon Ember Light" charset="0"/>
                </a:rPr>
                <a:t>B</a:t>
              </a:r>
            </a:p>
          </p:txBody>
        </p:sp>
        <p:sp>
          <p:nvSpPr>
            <p:cNvPr id="142" name="Oval 141"/>
            <p:cNvSpPr/>
            <p:nvPr/>
          </p:nvSpPr>
          <p:spPr>
            <a:xfrm>
              <a:off x="4680430" y="4369873"/>
              <a:ext cx="330721" cy="286586"/>
            </a:xfrm>
            <a:prstGeom prst="ellipse">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C</a:t>
              </a:r>
            </a:p>
          </p:txBody>
        </p:sp>
        <p:sp>
          <p:nvSpPr>
            <p:cNvPr id="143" name="Oval 142"/>
            <p:cNvSpPr/>
            <p:nvPr/>
          </p:nvSpPr>
          <p:spPr>
            <a:xfrm>
              <a:off x="5108727" y="4369873"/>
              <a:ext cx="330721" cy="286586"/>
            </a:xfrm>
            <a:prstGeom prst="ellipse">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1"/>
                  </a:solidFill>
                  <a:latin typeface="Amazon Ember Light" charset="0"/>
                  <a:ea typeface="Amazon Ember Light" charset="0"/>
                  <a:cs typeface="Amazon Ember Light" charset="0"/>
                </a:rPr>
                <a:t>D</a:t>
              </a:r>
            </a:p>
          </p:txBody>
        </p:sp>
      </p:grpSp>
      <p:sp>
        <p:nvSpPr>
          <p:cNvPr id="144" name="Oval 143"/>
          <p:cNvSpPr/>
          <p:nvPr/>
        </p:nvSpPr>
        <p:spPr>
          <a:xfrm>
            <a:off x="8392227" y="4423803"/>
            <a:ext cx="330721" cy="286586"/>
          </a:xfrm>
          <a:prstGeom prst="ellipse">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1"/>
                </a:solidFill>
                <a:latin typeface="Amazon Ember Light" charset="0"/>
                <a:ea typeface="Amazon Ember Light" charset="0"/>
                <a:cs typeface="Amazon Ember Light" charset="0"/>
              </a:rPr>
              <a:t>D</a:t>
            </a:r>
          </a:p>
        </p:txBody>
      </p:sp>
      <p:sp>
        <p:nvSpPr>
          <p:cNvPr id="145" name="Oval 144"/>
          <p:cNvSpPr/>
          <p:nvPr/>
        </p:nvSpPr>
        <p:spPr>
          <a:xfrm>
            <a:off x="7026719" y="4423803"/>
            <a:ext cx="330721" cy="286586"/>
          </a:xfrm>
          <a:prstGeom prst="ellipse">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1"/>
                </a:solidFill>
                <a:latin typeface="Amazon Ember Light" charset="0"/>
                <a:ea typeface="Amazon Ember Light" charset="0"/>
                <a:cs typeface="Amazon Ember Light" charset="0"/>
              </a:rPr>
              <a:t>D</a:t>
            </a:r>
          </a:p>
        </p:txBody>
      </p:sp>
      <p:sp>
        <p:nvSpPr>
          <p:cNvPr id="146" name="Oval 145"/>
          <p:cNvSpPr/>
          <p:nvPr/>
        </p:nvSpPr>
        <p:spPr>
          <a:xfrm>
            <a:off x="9365667" y="3498943"/>
            <a:ext cx="330721" cy="286586"/>
          </a:xfrm>
          <a:prstGeom prst="ellipse">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1"/>
                </a:solidFill>
                <a:latin typeface="Amazon Ember Light" charset="0"/>
                <a:ea typeface="Amazon Ember Light" charset="0"/>
                <a:cs typeface="Amazon Ember Light" charset="0"/>
              </a:rPr>
              <a:t>D</a:t>
            </a:r>
          </a:p>
        </p:txBody>
      </p:sp>
      <p:sp>
        <p:nvSpPr>
          <p:cNvPr id="147" name="Oval 146"/>
          <p:cNvSpPr/>
          <p:nvPr/>
        </p:nvSpPr>
        <p:spPr>
          <a:xfrm>
            <a:off x="9931019" y="3498943"/>
            <a:ext cx="330721" cy="286586"/>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2"/>
                </a:solidFill>
                <a:latin typeface="Amazon Ember Light" charset="0"/>
                <a:ea typeface="Amazon Ember Light" charset="0"/>
                <a:cs typeface="Amazon Ember Light" charset="0"/>
              </a:rPr>
              <a:t>B</a:t>
            </a:r>
          </a:p>
        </p:txBody>
      </p:sp>
      <p:sp>
        <p:nvSpPr>
          <p:cNvPr id="148" name="Oval 147"/>
          <p:cNvSpPr/>
          <p:nvPr/>
        </p:nvSpPr>
        <p:spPr>
          <a:xfrm>
            <a:off x="6442103" y="3498943"/>
            <a:ext cx="330721" cy="286586"/>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2"/>
                </a:solidFill>
                <a:latin typeface="Amazon Ember Light" charset="0"/>
                <a:ea typeface="Amazon Ember Light" charset="0"/>
                <a:cs typeface="Amazon Ember Light" charset="0"/>
              </a:rPr>
              <a:t>B</a:t>
            </a:r>
          </a:p>
        </p:txBody>
      </p:sp>
      <p:sp>
        <p:nvSpPr>
          <p:cNvPr id="149" name="Oval 148"/>
          <p:cNvSpPr/>
          <p:nvPr/>
        </p:nvSpPr>
        <p:spPr>
          <a:xfrm>
            <a:off x="6442103" y="4423803"/>
            <a:ext cx="330721" cy="286586"/>
          </a:xfrm>
          <a:prstGeom prst="ellipse">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E</a:t>
            </a:r>
          </a:p>
        </p:txBody>
      </p:sp>
      <p:sp>
        <p:nvSpPr>
          <p:cNvPr id="150" name="Oval 149"/>
          <p:cNvSpPr/>
          <p:nvPr/>
        </p:nvSpPr>
        <p:spPr>
          <a:xfrm>
            <a:off x="8005698" y="3498943"/>
            <a:ext cx="330721" cy="286586"/>
          </a:xfrm>
          <a:prstGeom prst="ellipse">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C</a:t>
            </a:r>
          </a:p>
        </p:txBody>
      </p:sp>
      <p:sp>
        <p:nvSpPr>
          <p:cNvPr id="151" name="Oval 150"/>
          <p:cNvSpPr/>
          <p:nvPr/>
        </p:nvSpPr>
        <p:spPr>
          <a:xfrm>
            <a:off x="8950089" y="4423803"/>
            <a:ext cx="330721" cy="286586"/>
          </a:xfrm>
          <a:prstGeom prst="ellipse">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C</a:t>
            </a:r>
          </a:p>
        </p:txBody>
      </p:sp>
      <p:sp>
        <p:nvSpPr>
          <p:cNvPr id="152" name="Oval 151"/>
          <p:cNvSpPr/>
          <p:nvPr/>
        </p:nvSpPr>
        <p:spPr>
          <a:xfrm>
            <a:off x="7401716" y="3498943"/>
            <a:ext cx="330721" cy="286586"/>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2"/>
                </a:solidFill>
                <a:latin typeface="Amazon Ember Light" charset="0"/>
                <a:ea typeface="Amazon Ember Light" charset="0"/>
                <a:cs typeface="Amazon Ember Light" charset="0"/>
              </a:rPr>
              <a:t>B</a:t>
            </a:r>
          </a:p>
        </p:txBody>
      </p:sp>
      <p:sp>
        <p:nvSpPr>
          <p:cNvPr id="153" name="Oval 152"/>
          <p:cNvSpPr/>
          <p:nvPr/>
        </p:nvSpPr>
        <p:spPr>
          <a:xfrm>
            <a:off x="9931019" y="4423803"/>
            <a:ext cx="330721" cy="286586"/>
          </a:xfrm>
          <a:prstGeom prst="ellipse">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1"/>
                </a:solidFill>
                <a:latin typeface="Amazon Ember Light" charset="0"/>
                <a:ea typeface="Amazon Ember Light" charset="0"/>
                <a:cs typeface="Amazon Ember Light" charset="0"/>
              </a:rPr>
              <a:t>D</a:t>
            </a:r>
          </a:p>
        </p:txBody>
      </p:sp>
      <p:sp>
        <p:nvSpPr>
          <p:cNvPr id="154" name="Oval 153"/>
          <p:cNvSpPr/>
          <p:nvPr/>
        </p:nvSpPr>
        <p:spPr>
          <a:xfrm>
            <a:off x="8005698" y="4423803"/>
            <a:ext cx="330721" cy="286586"/>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2"/>
                </a:solidFill>
                <a:latin typeface="Amazon Ember Light" charset="0"/>
                <a:ea typeface="Amazon Ember Light" charset="0"/>
                <a:cs typeface="Amazon Ember Light" charset="0"/>
              </a:rPr>
              <a:t>B</a:t>
            </a:r>
          </a:p>
        </p:txBody>
      </p:sp>
      <p:sp>
        <p:nvSpPr>
          <p:cNvPr id="155" name="Oval 154"/>
          <p:cNvSpPr/>
          <p:nvPr/>
        </p:nvSpPr>
        <p:spPr>
          <a:xfrm>
            <a:off x="9365667" y="4423803"/>
            <a:ext cx="330721" cy="286586"/>
          </a:xfrm>
          <a:prstGeom prst="ellipse">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C</a:t>
            </a:r>
          </a:p>
        </p:txBody>
      </p:sp>
      <p:sp>
        <p:nvSpPr>
          <p:cNvPr id="156" name="Oval 155"/>
          <p:cNvSpPr/>
          <p:nvPr/>
        </p:nvSpPr>
        <p:spPr>
          <a:xfrm>
            <a:off x="8950089" y="3498943"/>
            <a:ext cx="330721" cy="286586"/>
          </a:xfrm>
          <a:prstGeom prst="ellipse">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C</a:t>
            </a:r>
          </a:p>
        </p:txBody>
      </p:sp>
      <p:sp>
        <p:nvSpPr>
          <p:cNvPr id="48" name="TextBox 47"/>
          <p:cNvSpPr txBox="1"/>
          <p:nvPr/>
        </p:nvSpPr>
        <p:spPr>
          <a:xfrm>
            <a:off x="1048916" y="1898412"/>
            <a:ext cx="2124300" cy="584775"/>
          </a:xfrm>
          <a:prstGeom prst="rect">
            <a:avLst/>
          </a:prstGeom>
          <a:noFill/>
        </p:spPr>
        <p:txBody>
          <a:bodyPr wrap="none" rtlCol="0">
            <a:spAutoFit/>
          </a:bodyPr>
          <a:lstStyle/>
          <a:p>
            <a:pPr algn="ctr" rtl="0"/>
            <a:r>
              <a:rPr lang="pt-br" sz="1600">
                <a:solidFill>
                  <a:srgbClr val="000000"/>
                </a:solidFill>
                <a:latin typeface="Amazon Ember Light" charset="0"/>
                <a:ea typeface="Amazon Ember Light" charset="0"/>
                <a:cs typeface="Amazon Ember Light" charset="0"/>
              </a:rPr>
              <a:t>Os seus</a:t>
            </a:r>
            <a:r>
              <a:rPr lang="pt-br" sz="1600">
                <a:latin typeface="Amazon Ember Light" charset="0"/>
                <a:ea typeface="Amazon Ember Light" charset="0"/>
                <a:cs typeface="Amazon Ember Light" charset="0"/>
              </a:rPr>
              <a:t> componentes</a:t>
            </a:r>
          </a:p>
          <a:p>
            <a:pPr algn="ctr" rtl="0"/>
            <a:r>
              <a:rPr lang="pt-br" sz="1600">
                <a:latin typeface="Amazon Ember Light" charset="0"/>
                <a:ea typeface="Amazon Ember Light" charset="0"/>
                <a:cs typeface="Amazon Ember Light" charset="0"/>
              </a:rPr>
              <a:t>do sistema distribuídos</a:t>
            </a:r>
          </a:p>
        </p:txBody>
      </p:sp>
    </p:spTree>
    <p:custDataLst>
      <p:tags r:id="rId1"/>
    </p:custDataLst>
    <p:extLst>
      <p:ext uri="{BB962C8B-B14F-4D97-AF65-F5344CB8AC3E}">
        <p14:creationId xmlns:p14="http://schemas.microsoft.com/office/powerpoint/2010/main" val="2782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 fill="hold"/>
                                        <p:tgtEl>
                                          <p:spTgt spid="125"/>
                                        </p:tgtEl>
                                        <p:attrNameLst>
                                          <p:attrName>fillcolor</p:attrName>
                                        </p:attrNameLst>
                                      </p:cBhvr>
                                      <p:to>
                                        <a:schemeClr val="accent2"/>
                                      </p:to>
                                    </p:animClr>
                                    <p:set>
                                      <p:cBhvr>
                                        <p:cTn id="13" dur="100" fill="hold"/>
                                        <p:tgtEl>
                                          <p:spTgt spid="125"/>
                                        </p:tgtEl>
                                        <p:attrNameLst>
                                          <p:attrName>fill.type</p:attrName>
                                        </p:attrNameLst>
                                      </p:cBhvr>
                                      <p:to>
                                        <p:strVal val="solid"/>
                                      </p:to>
                                    </p:set>
                                    <p:set>
                                      <p:cBhvr>
                                        <p:cTn id="14" dur="100" fill="hold"/>
                                        <p:tgtEl>
                                          <p:spTgt spid="12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 fill="hold"/>
                                        <p:tgtEl>
                                          <p:spTgt spid="133"/>
                                        </p:tgtEl>
                                        <p:attrNameLst>
                                          <p:attrName>fillcolor</p:attrName>
                                        </p:attrNameLst>
                                      </p:cBhvr>
                                      <p:to>
                                        <a:schemeClr val="accent2"/>
                                      </p:to>
                                    </p:animClr>
                                    <p:set>
                                      <p:cBhvr>
                                        <p:cTn id="19" dur="100" fill="hold"/>
                                        <p:tgtEl>
                                          <p:spTgt spid="133"/>
                                        </p:tgtEl>
                                        <p:attrNameLst>
                                          <p:attrName>fill.type</p:attrName>
                                        </p:attrNameLst>
                                      </p:cBhvr>
                                      <p:to>
                                        <p:strVal val="solid"/>
                                      </p:to>
                                    </p:set>
                                    <p:set>
                                      <p:cBhvr>
                                        <p:cTn id="20" dur="100" fill="hold"/>
                                        <p:tgtEl>
                                          <p:spTgt spid="133"/>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100" fill="hold"/>
                                        <p:tgtEl>
                                          <p:spTgt spid="127"/>
                                        </p:tgtEl>
                                        <p:attrNameLst>
                                          <p:attrName>fillcolor</p:attrName>
                                        </p:attrNameLst>
                                      </p:cBhvr>
                                      <p:to>
                                        <a:schemeClr val="accent2"/>
                                      </p:to>
                                    </p:animClr>
                                    <p:set>
                                      <p:cBhvr>
                                        <p:cTn id="25" dur="100" fill="hold"/>
                                        <p:tgtEl>
                                          <p:spTgt spid="127"/>
                                        </p:tgtEl>
                                        <p:attrNameLst>
                                          <p:attrName>fill.type</p:attrName>
                                        </p:attrNameLst>
                                      </p:cBhvr>
                                      <p:to>
                                        <p:strVal val="solid"/>
                                      </p:to>
                                    </p:set>
                                    <p:set>
                                      <p:cBhvr>
                                        <p:cTn id="26" dur="100" fill="hold"/>
                                        <p:tgtEl>
                                          <p:spTgt spid="127"/>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100" fill="hold"/>
                                        <p:tgtEl>
                                          <p:spTgt spid="129"/>
                                        </p:tgtEl>
                                        <p:attrNameLst>
                                          <p:attrName>fillcolor</p:attrName>
                                        </p:attrNameLst>
                                      </p:cBhvr>
                                      <p:to>
                                        <a:schemeClr val="accent2"/>
                                      </p:to>
                                    </p:animClr>
                                    <p:set>
                                      <p:cBhvr>
                                        <p:cTn id="31" dur="100" fill="hold"/>
                                        <p:tgtEl>
                                          <p:spTgt spid="129"/>
                                        </p:tgtEl>
                                        <p:attrNameLst>
                                          <p:attrName>fill.type</p:attrName>
                                        </p:attrNameLst>
                                      </p:cBhvr>
                                      <p:to>
                                        <p:strVal val="solid"/>
                                      </p:to>
                                    </p:set>
                                    <p:set>
                                      <p:cBhvr>
                                        <p:cTn id="32" dur="100" fill="hold"/>
                                        <p:tgtEl>
                                          <p:spTgt spid="129"/>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ounded Rectangle 92"/>
          <p:cNvSpPr/>
          <p:nvPr/>
        </p:nvSpPr>
        <p:spPr>
          <a:xfrm>
            <a:off x="1326234" y="2515821"/>
            <a:ext cx="1569665" cy="3426115"/>
          </a:xfrm>
          <a:prstGeom prst="roundRect">
            <a:avLst>
              <a:gd name="adj" fmla="val 0"/>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97" name="TextBox 96"/>
          <p:cNvSpPr txBox="1"/>
          <p:nvPr/>
        </p:nvSpPr>
        <p:spPr>
          <a:xfrm>
            <a:off x="1505406" y="2920155"/>
            <a:ext cx="1234633" cy="707694"/>
          </a:xfrm>
          <a:prstGeom prst="rect">
            <a:avLst/>
          </a:prstGeom>
          <a:solidFill>
            <a:schemeClr val="tx2"/>
          </a:solidFill>
          <a:ln>
            <a:solidFill>
              <a:schemeClr val="bg1">
                <a:lumMod val="50000"/>
              </a:schemeClr>
            </a:solidFill>
          </a:ln>
        </p:spPr>
        <p:txBody>
          <a:bodyPr wrap="none" rtlCol="0">
            <a:spAutoFit/>
          </a:bodyPr>
          <a:lstStyle/>
          <a:p>
            <a:pPr algn="ctr" rtl="0"/>
            <a:r>
              <a:rPr lang="pt-br" sz="1333" dirty="0">
                <a:latin typeface="Amazon Ember Light" charset="0"/>
                <a:ea typeface="Amazon Ember Light" charset="0"/>
                <a:cs typeface="Amazon Ember Light" charset="0"/>
              </a:rPr>
              <a:t>Component </a:t>
            </a:r>
            <a:br>
              <a:rPr lang="pt-BR" sz="1333" dirty="0">
                <a:latin typeface="Amazon Ember Light" charset="0"/>
                <a:ea typeface="Amazon Ember Light" charset="0"/>
                <a:cs typeface="Amazon Ember Light" charset="0"/>
              </a:rPr>
            </a:br>
            <a:r>
              <a:rPr lang="pt-br" sz="1333" dirty="0">
                <a:latin typeface="Amazon Ember Light" charset="0"/>
                <a:ea typeface="Amazon Ember Light" charset="0"/>
                <a:cs typeface="Amazon Ember Light" charset="0"/>
              </a:rPr>
              <a:t>(componente)</a:t>
            </a:r>
          </a:p>
          <a:p>
            <a:pPr algn="ctr" rtl="0"/>
            <a:r>
              <a:rPr lang="pt-br" sz="1333" dirty="0">
                <a:latin typeface="Amazon Ember Light" charset="0"/>
                <a:ea typeface="Amazon Ember Light" charset="0"/>
                <a:cs typeface="Amazon Ember Light" charset="0"/>
              </a:rPr>
              <a:t>1</a:t>
            </a:r>
          </a:p>
        </p:txBody>
      </p:sp>
      <p:sp>
        <p:nvSpPr>
          <p:cNvPr id="98" name="TextBox 97"/>
          <p:cNvSpPr txBox="1"/>
          <p:nvPr/>
        </p:nvSpPr>
        <p:spPr>
          <a:xfrm>
            <a:off x="1498376" y="3939454"/>
            <a:ext cx="1234633" cy="707694"/>
          </a:xfrm>
          <a:prstGeom prst="rect">
            <a:avLst/>
          </a:prstGeom>
          <a:solidFill>
            <a:schemeClr val="tx2"/>
          </a:solidFill>
          <a:ln>
            <a:solidFill>
              <a:schemeClr val="bg1">
                <a:lumMod val="50000"/>
              </a:schemeClr>
            </a:solidFill>
          </a:ln>
        </p:spPr>
        <p:txBody>
          <a:bodyPr wrap="none" rtlCol="0">
            <a:spAutoFit/>
          </a:bodyPr>
          <a:lstStyle/>
          <a:p>
            <a:pPr algn="ctr" rtl="0"/>
            <a:r>
              <a:rPr lang="pt-br" sz="1333" dirty="0">
                <a:latin typeface="Amazon Ember Light" charset="0"/>
                <a:ea typeface="Amazon Ember Light" charset="0"/>
                <a:cs typeface="Amazon Ember Light" charset="0"/>
              </a:rPr>
              <a:t>Component </a:t>
            </a:r>
            <a:br>
              <a:rPr lang="pt-BR" sz="1333" dirty="0">
                <a:latin typeface="Amazon Ember Light" charset="0"/>
                <a:ea typeface="Amazon Ember Light" charset="0"/>
                <a:cs typeface="Amazon Ember Light" charset="0"/>
              </a:rPr>
            </a:br>
            <a:r>
              <a:rPr lang="pt-br" sz="1333" dirty="0">
                <a:latin typeface="Amazon Ember Light" charset="0"/>
                <a:ea typeface="Amazon Ember Light" charset="0"/>
                <a:cs typeface="Amazon Ember Light" charset="0"/>
              </a:rPr>
              <a:t>(componente)</a:t>
            </a:r>
          </a:p>
          <a:p>
            <a:pPr algn="ctr" rtl="0"/>
            <a:r>
              <a:rPr lang="pt-br" sz="1333" dirty="0">
                <a:latin typeface="Amazon Ember Light" charset="0"/>
                <a:ea typeface="Amazon Ember Light" charset="0"/>
                <a:cs typeface="Amazon Ember Light" charset="0"/>
              </a:rPr>
              <a:t>2</a:t>
            </a:r>
          </a:p>
        </p:txBody>
      </p:sp>
      <p:sp>
        <p:nvSpPr>
          <p:cNvPr id="99" name="TextBox 98"/>
          <p:cNvSpPr txBox="1"/>
          <p:nvPr/>
        </p:nvSpPr>
        <p:spPr>
          <a:xfrm>
            <a:off x="1505406" y="4965348"/>
            <a:ext cx="1234633" cy="707694"/>
          </a:xfrm>
          <a:prstGeom prst="rect">
            <a:avLst/>
          </a:prstGeom>
          <a:solidFill>
            <a:schemeClr val="tx2"/>
          </a:solidFill>
          <a:ln>
            <a:solidFill>
              <a:schemeClr val="bg1">
                <a:lumMod val="50000"/>
              </a:schemeClr>
            </a:solidFill>
          </a:ln>
        </p:spPr>
        <p:txBody>
          <a:bodyPr wrap="none" rtlCol="0">
            <a:spAutoFit/>
          </a:bodyPr>
          <a:lstStyle/>
          <a:p>
            <a:pPr algn="ctr" rtl="0"/>
            <a:r>
              <a:rPr lang="pt-br" sz="1333" dirty="0">
                <a:latin typeface="Amazon Ember Light" charset="0"/>
                <a:ea typeface="Amazon Ember Light" charset="0"/>
                <a:cs typeface="Amazon Ember Light" charset="0"/>
              </a:rPr>
              <a:t>Component </a:t>
            </a:r>
            <a:br>
              <a:rPr lang="pt-BR" sz="1333" dirty="0">
                <a:latin typeface="Amazon Ember Light" charset="0"/>
                <a:ea typeface="Amazon Ember Light" charset="0"/>
                <a:cs typeface="Amazon Ember Light" charset="0"/>
              </a:rPr>
            </a:br>
            <a:r>
              <a:rPr lang="pt-br" sz="1333" dirty="0">
                <a:latin typeface="Amazon Ember Light" charset="0"/>
                <a:ea typeface="Amazon Ember Light" charset="0"/>
                <a:cs typeface="Amazon Ember Light" charset="0"/>
              </a:rPr>
              <a:t>(componente)</a:t>
            </a:r>
          </a:p>
          <a:p>
            <a:pPr algn="ctr" rtl="0"/>
            <a:r>
              <a:rPr lang="pt-br" sz="1333" dirty="0">
                <a:latin typeface="Amazon Ember Light" charset="0"/>
                <a:ea typeface="Amazon Ember Light" charset="0"/>
                <a:cs typeface="Amazon Ember Light" charset="0"/>
              </a:rPr>
              <a:t>3</a:t>
            </a:r>
          </a:p>
        </p:txBody>
      </p:sp>
      <p:sp>
        <p:nvSpPr>
          <p:cNvPr id="103" name="TextBox 102"/>
          <p:cNvSpPr txBox="1"/>
          <p:nvPr/>
        </p:nvSpPr>
        <p:spPr>
          <a:xfrm>
            <a:off x="6319461" y="5337674"/>
            <a:ext cx="4164923" cy="830997"/>
          </a:xfrm>
          <a:prstGeom prst="rect">
            <a:avLst/>
          </a:prstGeom>
          <a:noFill/>
        </p:spPr>
        <p:txBody>
          <a:bodyPr wrap="none" rtlCol="0">
            <a:spAutoFit/>
          </a:bodyPr>
          <a:lstStyle/>
          <a:p>
            <a:pPr algn="ctr" rtl="0"/>
            <a:r>
              <a:rPr lang="pt-br" sz="2400" dirty="0">
                <a:latin typeface="Amazon Ember Light" charset="0"/>
                <a:ea typeface="Amazon Ember Light" charset="0"/>
                <a:cs typeface="Amazon Ember Light" charset="0"/>
              </a:rPr>
              <a:t>Todos os servidores do </a:t>
            </a:r>
            <a:br>
              <a:rPr lang="pt-br" sz="2400" dirty="0">
                <a:latin typeface="Amazon Ember Light" charset="0"/>
                <a:ea typeface="Amazon Ember Light" charset="0"/>
                <a:cs typeface="Amazon Ember Light" charset="0"/>
              </a:rPr>
            </a:br>
            <a:r>
              <a:rPr lang="pt-br" sz="2400" dirty="0">
                <a:latin typeface="Amazon Ember Light" charset="0"/>
                <a:ea typeface="Amazon Ember Light" charset="0"/>
                <a:cs typeface="Amazon Ember Light" charset="0"/>
              </a:rPr>
              <a:t>Amazon SQS</a:t>
            </a:r>
            <a:r>
              <a:rPr lang="en-US" sz="2400" dirty="0">
                <a:latin typeface="Amazon Ember Light" charset="0"/>
                <a:ea typeface="Amazon Ember Light" charset="0"/>
                <a:cs typeface="Amazon Ember Light" charset="0"/>
              </a:rPr>
              <a:t> </a:t>
            </a:r>
            <a:r>
              <a:rPr lang="pt-br" sz="2400" dirty="0">
                <a:latin typeface="Amazon Ember Light" charset="0"/>
                <a:ea typeface="Amazon Ember Light" charset="0"/>
                <a:cs typeface="Amazon Ember Light" charset="0"/>
              </a:rPr>
              <a:t>são </a:t>
            </a:r>
            <a:r>
              <a:rPr lang="pt-br" sz="2400" dirty="0">
                <a:solidFill>
                  <a:srgbClr val="000000"/>
                </a:solidFill>
                <a:latin typeface="Amazon Ember Light" charset="0"/>
                <a:ea typeface="Amazon Ember Light" charset="0"/>
                <a:cs typeface="Amazon Ember Light" charset="0"/>
              </a:rPr>
              <a:t>amostrados</a:t>
            </a:r>
            <a:endParaRPr lang="en-US" sz="2400" dirty="0">
              <a:solidFill>
                <a:srgbClr val="000000"/>
              </a:solidFill>
              <a:latin typeface="Amazon Ember Light" panose="020B0403020204020204"/>
              <a:ea typeface="Amazon Ember Light" charset="0"/>
              <a:cs typeface="Amazon Ember Light" charset="0"/>
            </a:endParaRPr>
          </a:p>
        </p:txBody>
      </p:sp>
      <p:sp>
        <p:nvSpPr>
          <p:cNvPr id="105" name="Title 4"/>
          <p:cNvSpPr>
            <a:spLocks noGrp="1"/>
          </p:cNvSpPr>
          <p:nvPr>
            <p:ph type="title"/>
          </p:nvPr>
        </p:nvSpPr>
        <p:spPr>
          <a:xfrm>
            <a:off x="433168" y="365125"/>
            <a:ext cx="9034272" cy="474119"/>
          </a:xfrm>
        </p:spPr>
        <p:txBody>
          <a:bodyPr rtlCol="0"/>
          <a:lstStyle/>
          <a:p>
            <a:pPr rtl="0"/>
            <a:r>
              <a:rPr lang="pt-br" sz="3500" dirty="0"/>
              <a:t>Receber mensagens: sondagem longa</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21</a:t>
            </a:fld>
            <a:endParaRPr lang="en-US" dirty="0"/>
          </a:p>
        </p:txBody>
      </p:sp>
      <p:grpSp>
        <p:nvGrpSpPr>
          <p:cNvPr id="4" name="Group 3"/>
          <p:cNvGrpSpPr/>
          <p:nvPr/>
        </p:nvGrpSpPr>
        <p:grpSpPr>
          <a:xfrm>
            <a:off x="3062469" y="2618123"/>
            <a:ext cx="2317227" cy="542822"/>
            <a:chOff x="3062469" y="2618123"/>
            <a:chExt cx="2317227" cy="542822"/>
          </a:xfrm>
        </p:grpSpPr>
        <p:sp>
          <p:nvSpPr>
            <p:cNvPr id="102" name="TextBox 101"/>
            <p:cNvSpPr txBox="1"/>
            <p:nvPr/>
          </p:nvSpPr>
          <p:spPr>
            <a:xfrm>
              <a:off x="3273048" y="2618123"/>
              <a:ext cx="1635384" cy="338554"/>
            </a:xfrm>
            <a:prstGeom prst="rect">
              <a:avLst/>
            </a:prstGeom>
            <a:noFill/>
          </p:spPr>
          <p:txBody>
            <a:bodyPr wrap="none" rtlCol="0">
              <a:spAutoFit/>
            </a:bodyPr>
            <a:lstStyle/>
            <a:p>
              <a:pPr algn="ctr" rtl="0"/>
              <a:r>
                <a:rPr lang="pt-br" sz="1600" dirty="0">
                  <a:latin typeface="Amazon Ember Light" charset="0"/>
                  <a:ea typeface="Amazon Ember Light" charset="0"/>
                  <a:cs typeface="Amazon Ember Light" charset="0"/>
                </a:rPr>
                <a:t>ReceiveMessage</a:t>
              </a:r>
            </a:p>
          </p:txBody>
        </p:sp>
        <p:cxnSp>
          <p:nvCxnSpPr>
            <p:cNvPr id="104" name="Straight Arrow Connector 103"/>
            <p:cNvCxnSpPr/>
            <p:nvPr/>
          </p:nvCxnSpPr>
          <p:spPr>
            <a:xfrm>
              <a:off x="3062469" y="3146638"/>
              <a:ext cx="2317227" cy="14307"/>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grpSp>
      <p:sp>
        <p:nvSpPr>
          <p:cNvPr id="3" name="Footer Placeholder 2"/>
          <p:cNvSpPr>
            <a:spLocks noGrp="1"/>
          </p:cNvSpPr>
          <p:nvPr>
            <p:ph type="ftr" sz="quarter" idx="3"/>
          </p:nvPr>
        </p:nvSpPr>
        <p:spPr>
          <a:xfrm>
            <a:off x="419100" y="6356350"/>
            <a:ext cx="4689627" cy="365125"/>
          </a:xfrm>
        </p:spPr>
        <p:txBody>
          <a:bodyPr rtlCol="0"/>
          <a:lstStyle/>
          <a:p>
            <a:pPr rtl="0"/>
            <a:r>
              <a:rPr lang="pt-br" dirty="0"/>
              <a:t>© 2020 Amazon Web Services, Inc. ou suas afiliadas. Todos os direitos reservados.</a:t>
            </a:r>
            <a:endParaRPr lang="en-US" dirty="0"/>
          </a:p>
        </p:txBody>
      </p:sp>
      <p:sp>
        <p:nvSpPr>
          <p:cNvPr id="107" name="Rounded Rectangle 106"/>
          <p:cNvSpPr/>
          <p:nvPr/>
        </p:nvSpPr>
        <p:spPr>
          <a:xfrm>
            <a:off x="5956466" y="2860669"/>
            <a:ext cx="4878451" cy="2393317"/>
          </a:xfrm>
          <a:prstGeom prst="roundRect">
            <a:avLst>
              <a:gd name="adj" fmla="val 0"/>
            </a:avLst>
          </a:prstGeom>
          <a:noFill/>
          <a:ln>
            <a:solidFill>
              <a:schemeClr val="accent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08" name="Can 107"/>
          <p:cNvSpPr/>
          <p:nvPr/>
        </p:nvSpPr>
        <p:spPr>
          <a:xfrm>
            <a:off x="6586746" y="3232984"/>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09" name="Can 108"/>
          <p:cNvSpPr/>
          <p:nvPr/>
        </p:nvSpPr>
        <p:spPr>
          <a:xfrm>
            <a:off x="7537719" y="3232984"/>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10" name="Can 109"/>
          <p:cNvSpPr/>
          <p:nvPr/>
        </p:nvSpPr>
        <p:spPr>
          <a:xfrm>
            <a:off x="8488692" y="3232984"/>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pic>
        <p:nvPicPr>
          <p:cNvPr id="112" name="Graphic 39">
            <a:extLst>
              <a:ext uri="{FF2B5EF4-FFF2-40B4-BE49-F238E27FC236}">
                <a16:creationId xmlns:a16="http://schemas.microsoft.com/office/drawing/2014/main" id="{2ACAD885-5F52-504F-842D-3D87E199BD5D}"/>
              </a:ext>
            </a:extLst>
          </p:cNvPr>
          <p:cNvPicPr>
            <a:picLocks noChangeAspect="1"/>
          </p:cNvPicPr>
          <p:nvPr/>
        </p:nvPicPr>
        <p:blipFill>
          <a:blip r:embed="rId4"/>
          <a:stretch>
            <a:fillRect/>
          </a:stretch>
        </p:blipFill>
        <p:spPr>
          <a:xfrm>
            <a:off x="5972546" y="2776981"/>
            <a:ext cx="469900" cy="469900"/>
          </a:xfrm>
          <a:prstGeom prst="rect">
            <a:avLst/>
          </a:prstGeom>
        </p:spPr>
      </p:pic>
      <p:sp>
        <p:nvSpPr>
          <p:cNvPr id="113" name="Can 112"/>
          <p:cNvSpPr/>
          <p:nvPr/>
        </p:nvSpPr>
        <p:spPr>
          <a:xfrm>
            <a:off x="9439666" y="3249300"/>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14" name="Can 113"/>
          <p:cNvSpPr/>
          <p:nvPr/>
        </p:nvSpPr>
        <p:spPr>
          <a:xfrm>
            <a:off x="6601092" y="4165628"/>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15" name="Can 114"/>
          <p:cNvSpPr/>
          <p:nvPr/>
        </p:nvSpPr>
        <p:spPr>
          <a:xfrm>
            <a:off x="7552065" y="4165628"/>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16" name="Can 115"/>
          <p:cNvSpPr/>
          <p:nvPr/>
        </p:nvSpPr>
        <p:spPr>
          <a:xfrm>
            <a:off x="8503038" y="4165628"/>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17" name="Can 116"/>
          <p:cNvSpPr/>
          <p:nvPr/>
        </p:nvSpPr>
        <p:spPr>
          <a:xfrm>
            <a:off x="9454012" y="4181944"/>
            <a:ext cx="662373" cy="723931"/>
          </a:xfrm>
          <a:prstGeom prst="can">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n-US" sz="2400" dirty="0">
              <a:latin typeface="Amazon Ember Light" charset="0"/>
              <a:ea typeface="Amazon Ember Light" charset="0"/>
              <a:cs typeface="Amazon Ember Light" charset="0"/>
            </a:endParaRPr>
          </a:p>
        </p:txBody>
      </p:sp>
      <p:sp>
        <p:nvSpPr>
          <p:cNvPr id="118" name="Oval 117"/>
          <p:cNvSpPr/>
          <p:nvPr/>
        </p:nvSpPr>
        <p:spPr>
          <a:xfrm>
            <a:off x="7026719" y="3498943"/>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
        <p:nvSpPr>
          <p:cNvPr id="119" name="Oval 118"/>
          <p:cNvSpPr/>
          <p:nvPr/>
        </p:nvSpPr>
        <p:spPr>
          <a:xfrm>
            <a:off x="7401716" y="4423803"/>
            <a:ext cx="330721" cy="286586"/>
          </a:xfrm>
          <a:prstGeom prst="ellipse">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E</a:t>
            </a:r>
          </a:p>
        </p:txBody>
      </p:sp>
      <p:sp>
        <p:nvSpPr>
          <p:cNvPr id="120" name="Oval 119"/>
          <p:cNvSpPr/>
          <p:nvPr/>
        </p:nvSpPr>
        <p:spPr>
          <a:xfrm>
            <a:off x="8392227" y="3498943"/>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
        <p:nvSpPr>
          <p:cNvPr id="127" name="Oval 126"/>
          <p:cNvSpPr/>
          <p:nvPr/>
        </p:nvSpPr>
        <p:spPr>
          <a:xfrm>
            <a:off x="8392227" y="4423803"/>
            <a:ext cx="330721" cy="286586"/>
          </a:xfrm>
          <a:prstGeom prst="ellipse">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1"/>
                </a:solidFill>
                <a:latin typeface="Amazon Ember Light" charset="0"/>
                <a:ea typeface="Amazon Ember Light" charset="0"/>
                <a:cs typeface="Amazon Ember Light" charset="0"/>
              </a:rPr>
              <a:t>D</a:t>
            </a:r>
          </a:p>
        </p:txBody>
      </p:sp>
      <p:sp>
        <p:nvSpPr>
          <p:cNvPr id="128" name="Oval 127"/>
          <p:cNvSpPr/>
          <p:nvPr/>
        </p:nvSpPr>
        <p:spPr>
          <a:xfrm>
            <a:off x="7026719" y="4423803"/>
            <a:ext cx="330721" cy="286586"/>
          </a:xfrm>
          <a:prstGeom prst="ellipse">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1"/>
                </a:solidFill>
                <a:latin typeface="Amazon Ember Light" charset="0"/>
                <a:ea typeface="Amazon Ember Light" charset="0"/>
                <a:cs typeface="Amazon Ember Light" charset="0"/>
              </a:rPr>
              <a:t>D</a:t>
            </a:r>
          </a:p>
        </p:txBody>
      </p:sp>
      <p:sp>
        <p:nvSpPr>
          <p:cNvPr id="129" name="Oval 128"/>
          <p:cNvSpPr/>
          <p:nvPr/>
        </p:nvSpPr>
        <p:spPr>
          <a:xfrm>
            <a:off x="9365667" y="3498943"/>
            <a:ext cx="330721" cy="286586"/>
          </a:xfrm>
          <a:prstGeom prst="ellipse">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1"/>
                </a:solidFill>
                <a:latin typeface="Amazon Ember Light" charset="0"/>
                <a:ea typeface="Amazon Ember Light" charset="0"/>
                <a:cs typeface="Amazon Ember Light" charset="0"/>
              </a:rPr>
              <a:t>D</a:t>
            </a:r>
          </a:p>
        </p:txBody>
      </p:sp>
      <p:sp>
        <p:nvSpPr>
          <p:cNvPr id="130" name="Oval 129"/>
          <p:cNvSpPr/>
          <p:nvPr/>
        </p:nvSpPr>
        <p:spPr>
          <a:xfrm>
            <a:off x="9931019" y="3498943"/>
            <a:ext cx="330721" cy="286586"/>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2"/>
                </a:solidFill>
                <a:latin typeface="Amazon Ember Light" charset="0"/>
                <a:ea typeface="Amazon Ember Light" charset="0"/>
                <a:cs typeface="Amazon Ember Light" charset="0"/>
              </a:rPr>
              <a:t>B</a:t>
            </a:r>
          </a:p>
        </p:txBody>
      </p:sp>
      <p:sp>
        <p:nvSpPr>
          <p:cNvPr id="131" name="Oval 130"/>
          <p:cNvSpPr/>
          <p:nvPr/>
        </p:nvSpPr>
        <p:spPr>
          <a:xfrm>
            <a:off x="6442103" y="3498943"/>
            <a:ext cx="330721" cy="286586"/>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2"/>
                </a:solidFill>
                <a:latin typeface="Amazon Ember Light" charset="0"/>
                <a:ea typeface="Amazon Ember Light" charset="0"/>
                <a:cs typeface="Amazon Ember Light" charset="0"/>
              </a:rPr>
              <a:t>B</a:t>
            </a:r>
          </a:p>
        </p:txBody>
      </p:sp>
      <p:sp>
        <p:nvSpPr>
          <p:cNvPr id="133" name="Oval 132"/>
          <p:cNvSpPr/>
          <p:nvPr/>
        </p:nvSpPr>
        <p:spPr>
          <a:xfrm>
            <a:off x="6442103" y="4423803"/>
            <a:ext cx="330721" cy="286586"/>
          </a:xfrm>
          <a:prstGeom prst="ellipse">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E</a:t>
            </a:r>
          </a:p>
        </p:txBody>
      </p:sp>
      <p:sp>
        <p:nvSpPr>
          <p:cNvPr id="134" name="Oval 133"/>
          <p:cNvSpPr/>
          <p:nvPr/>
        </p:nvSpPr>
        <p:spPr>
          <a:xfrm>
            <a:off x="8005698" y="3498943"/>
            <a:ext cx="330721" cy="286586"/>
          </a:xfrm>
          <a:prstGeom prst="ellipse">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C</a:t>
            </a:r>
          </a:p>
        </p:txBody>
      </p:sp>
      <p:sp>
        <p:nvSpPr>
          <p:cNvPr id="135" name="Oval 134"/>
          <p:cNvSpPr/>
          <p:nvPr/>
        </p:nvSpPr>
        <p:spPr>
          <a:xfrm>
            <a:off x="8950089" y="4423803"/>
            <a:ext cx="330721" cy="286586"/>
          </a:xfrm>
          <a:prstGeom prst="ellipse">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C</a:t>
            </a:r>
          </a:p>
        </p:txBody>
      </p:sp>
      <p:sp>
        <p:nvSpPr>
          <p:cNvPr id="136" name="Oval 135"/>
          <p:cNvSpPr/>
          <p:nvPr/>
        </p:nvSpPr>
        <p:spPr>
          <a:xfrm>
            <a:off x="7401716" y="3498943"/>
            <a:ext cx="330721" cy="286586"/>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2"/>
                </a:solidFill>
                <a:latin typeface="Amazon Ember Light" charset="0"/>
                <a:ea typeface="Amazon Ember Light" charset="0"/>
                <a:cs typeface="Amazon Ember Light" charset="0"/>
              </a:rPr>
              <a:t>B</a:t>
            </a:r>
          </a:p>
        </p:txBody>
      </p:sp>
      <p:sp>
        <p:nvSpPr>
          <p:cNvPr id="137" name="Oval 136"/>
          <p:cNvSpPr/>
          <p:nvPr/>
        </p:nvSpPr>
        <p:spPr>
          <a:xfrm>
            <a:off x="9931019" y="4423803"/>
            <a:ext cx="330721" cy="286586"/>
          </a:xfrm>
          <a:prstGeom prst="ellipse">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1"/>
                </a:solidFill>
                <a:latin typeface="Amazon Ember Light" charset="0"/>
                <a:ea typeface="Amazon Ember Light" charset="0"/>
                <a:cs typeface="Amazon Ember Light" charset="0"/>
              </a:rPr>
              <a:t>D</a:t>
            </a:r>
          </a:p>
        </p:txBody>
      </p:sp>
      <p:sp>
        <p:nvSpPr>
          <p:cNvPr id="138" name="Oval 137"/>
          <p:cNvSpPr/>
          <p:nvPr/>
        </p:nvSpPr>
        <p:spPr>
          <a:xfrm>
            <a:off x="8005698" y="4423803"/>
            <a:ext cx="330721" cy="286586"/>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2"/>
                </a:solidFill>
                <a:latin typeface="Amazon Ember Light" charset="0"/>
                <a:ea typeface="Amazon Ember Light" charset="0"/>
                <a:cs typeface="Amazon Ember Light" charset="0"/>
              </a:rPr>
              <a:t>B</a:t>
            </a:r>
          </a:p>
        </p:txBody>
      </p:sp>
      <p:sp>
        <p:nvSpPr>
          <p:cNvPr id="139" name="Oval 138"/>
          <p:cNvSpPr/>
          <p:nvPr/>
        </p:nvSpPr>
        <p:spPr>
          <a:xfrm>
            <a:off x="9365667" y="4423803"/>
            <a:ext cx="330721" cy="286586"/>
          </a:xfrm>
          <a:prstGeom prst="ellipse">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C</a:t>
            </a:r>
          </a:p>
        </p:txBody>
      </p:sp>
      <p:sp>
        <p:nvSpPr>
          <p:cNvPr id="141" name="Oval 140"/>
          <p:cNvSpPr/>
          <p:nvPr/>
        </p:nvSpPr>
        <p:spPr>
          <a:xfrm>
            <a:off x="8950089" y="3498943"/>
            <a:ext cx="330721" cy="286586"/>
          </a:xfrm>
          <a:prstGeom prst="ellipse">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C</a:t>
            </a:r>
          </a:p>
        </p:txBody>
      </p:sp>
      <p:sp>
        <p:nvSpPr>
          <p:cNvPr id="144" name="TextBox 143"/>
          <p:cNvSpPr txBox="1"/>
          <p:nvPr/>
        </p:nvSpPr>
        <p:spPr>
          <a:xfrm>
            <a:off x="6910350" y="1567852"/>
            <a:ext cx="2788206" cy="830997"/>
          </a:xfrm>
          <a:prstGeom prst="rect">
            <a:avLst/>
          </a:prstGeom>
          <a:noFill/>
        </p:spPr>
        <p:txBody>
          <a:bodyPr wrap="square" rtlCol="0">
            <a:spAutoFit/>
          </a:bodyPr>
          <a:lstStyle/>
          <a:p>
            <a:pPr algn="ctr" rtl="0"/>
            <a:r>
              <a:rPr lang="pt-br" sz="1600" dirty="0">
                <a:latin typeface="Amazon Ember Light" charset="0"/>
                <a:ea typeface="Amazon Ember Light" charset="0"/>
                <a:cs typeface="Amazon Ember Light" charset="0"/>
              </a:rPr>
              <a:t>Your </a:t>
            </a:r>
            <a:r>
              <a:rPr lang="pt-br" sz="1600" dirty="0">
                <a:solidFill>
                  <a:srgbClr val="000000"/>
                </a:solidFill>
                <a:latin typeface="Amazon Ember Light" charset="0"/>
                <a:ea typeface="Amazon Ember Light" charset="0"/>
                <a:cs typeface="Amazon Ember Light" charset="0"/>
              </a:rPr>
              <a:t>queue</a:t>
            </a:r>
            <a:r>
              <a:rPr lang="pt-br" sz="1600" dirty="0">
                <a:latin typeface="Amazon Ember Light" charset="0"/>
                <a:ea typeface="Amazon Ember Light" charset="0"/>
                <a:cs typeface="Amazon Ember Light" charset="0"/>
              </a:rPr>
              <a:t> (sua fila)</a:t>
            </a:r>
            <a:endParaRPr lang="en-US" sz="1600" dirty="0">
              <a:solidFill>
                <a:srgbClr val="000000"/>
              </a:solidFill>
              <a:latin typeface="Amazon Ember Light" panose="020B0403020204020204"/>
              <a:ea typeface="Amazon Ember Light" charset="0"/>
              <a:cs typeface="Amazon Ember Light" charset="0"/>
            </a:endParaRPr>
          </a:p>
          <a:p>
            <a:pPr algn="ctr" rtl="0"/>
            <a:r>
              <a:rPr lang="pt-br" sz="1600" dirty="0">
                <a:latin typeface="Amazon Ember Light" charset="0"/>
                <a:ea typeface="Amazon Ember Light" charset="0"/>
                <a:cs typeface="Amazon Ember Light" charset="0"/>
              </a:rPr>
              <a:t>(distribuída em </a:t>
            </a:r>
          </a:p>
          <a:p>
            <a:pPr algn="ctr" rtl="0"/>
            <a:r>
              <a:rPr lang="pt-br" sz="1600" dirty="0">
                <a:solidFill>
                  <a:srgbClr val="000000"/>
                </a:solidFill>
                <a:latin typeface="Amazon Ember Light" charset="0"/>
                <a:ea typeface="Amazon Ember Light" charset="0"/>
                <a:cs typeface="Amazon Ember Light" charset="0"/>
              </a:rPr>
              <a:t>servidores</a:t>
            </a:r>
            <a:r>
              <a:rPr lang="pt-br" sz="1600" dirty="0">
                <a:latin typeface="Amazon Ember Light" charset="0"/>
                <a:ea typeface="Amazon Ember Light" charset="0"/>
                <a:cs typeface="Amazon Ember Light" charset="0"/>
              </a:rPr>
              <a:t>do Amazon SQS)</a:t>
            </a:r>
          </a:p>
        </p:txBody>
      </p:sp>
      <p:grpSp>
        <p:nvGrpSpPr>
          <p:cNvPr id="6" name="Group 5"/>
          <p:cNvGrpSpPr/>
          <p:nvPr/>
        </p:nvGrpSpPr>
        <p:grpSpPr>
          <a:xfrm>
            <a:off x="2973719" y="3288529"/>
            <a:ext cx="2897455" cy="1375550"/>
            <a:chOff x="2973719" y="3288529"/>
            <a:chExt cx="2897455" cy="1375550"/>
          </a:xfrm>
        </p:grpSpPr>
        <p:sp>
          <p:nvSpPr>
            <p:cNvPr id="90" name="TextBox 89"/>
            <p:cNvSpPr txBox="1"/>
            <p:nvPr/>
          </p:nvSpPr>
          <p:spPr>
            <a:xfrm>
              <a:off x="3055075" y="3288529"/>
              <a:ext cx="2724910" cy="1077218"/>
            </a:xfrm>
            <a:prstGeom prst="rect">
              <a:avLst/>
            </a:prstGeom>
            <a:noFill/>
          </p:spPr>
          <p:txBody>
            <a:bodyPr wrap="square" rtlCol="0">
              <a:spAutoFit/>
            </a:bodyPr>
            <a:lstStyle/>
            <a:p>
              <a:pPr algn="ctr" rtl="0"/>
              <a:r>
                <a:rPr lang="pt-br" sz="1600" dirty="0">
                  <a:latin typeface="Amazon Ember Light" charset="0"/>
                  <a:ea typeface="Amazon Ember Light" charset="0"/>
                  <a:cs typeface="Amazon Ember Light" charset="0"/>
                </a:rPr>
                <a:t>Messages</a:t>
              </a:r>
              <a:r>
                <a:rPr lang="pt-BR" sz="1600" dirty="0">
                  <a:latin typeface="Amazon Ember Light" charset="0"/>
                  <a:ea typeface="Amazon Ember Light" charset="0"/>
                  <a:cs typeface="Amazon Ember Light" charset="0"/>
                </a:rPr>
                <a:t> </a:t>
              </a:r>
              <a:r>
                <a:rPr lang="pt-br" sz="1600" dirty="0">
                  <a:latin typeface="Amazon Ember Light" charset="0"/>
                  <a:ea typeface="Amazon Ember Light" charset="0"/>
                  <a:cs typeface="Amazon Ember Light" charset="0"/>
                </a:rPr>
                <a:t>received from </a:t>
              </a:r>
              <a:br>
                <a:rPr lang="pt-BR" sz="1600" dirty="0">
                  <a:latin typeface="Amazon Ember Light" charset="0"/>
                  <a:ea typeface="Amazon Ember Light" charset="0"/>
                  <a:cs typeface="Amazon Ember Light" charset="0"/>
                </a:rPr>
              </a:br>
              <a:r>
                <a:rPr lang="pt-br" sz="1600" dirty="0">
                  <a:latin typeface="Amazon Ember Light" charset="0"/>
                  <a:ea typeface="Amazon Ember Light" charset="0"/>
                  <a:cs typeface="Amazon Ember Light" charset="0"/>
                </a:rPr>
                <a:t>(recebidos de) </a:t>
              </a:r>
              <a:br>
                <a:rPr lang="pt-BR" sz="1600" dirty="0">
                  <a:latin typeface="Amazon Ember Light" charset="0"/>
                  <a:ea typeface="Amazon Ember Light" charset="0"/>
                  <a:cs typeface="Amazon Ember Light" charset="0"/>
                </a:rPr>
              </a:br>
              <a:r>
                <a:rPr lang="pt-br" sz="1600" dirty="0">
                  <a:latin typeface="Amazon Ember Light" charset="0"/>
                  <a:ea typeface="Amazon Ember Light" charset="0"/>
                  <a:cs typeface="Amazon Ember Light" charset="0"/>
                </a:rPr>
                <a:t>sampled </a:t>
              </a:r>
              <a:r>
                <a:rPr lang="pt-br" sz="1600" dirty="0">
                  <a:solidFill>
                    <a:srgbClr val="000000"/>
                  </a:solidFill>
                  <a:latin typeface="Amazon Ember Light" charset="0"/>
                  <a:ea typeface="Amazon Ember Light" charset="0"/>
                  <a:cs typeface="Amazon Ember Light" charset="0"/>
                </a:rPr>
                <a:t>servers</a:t>
              </a:r>
              <a:r>
                <a:rPr lang="pt-br" sz="1600" dirty="0">
                  <a:latin typeface="Amazon Ember Light" charset="0"/>
                  <a:ea typeface="Amazon Ember Light" charset="0"/>
                  <a:cs typeface="Amazon Ember Light" charset="0"/>
                </a:rPr>
                <a:t> </a:t>
              </a:r>
              <a:br>
                <a:rPr lang="pt-BR" sz="1600" dirty="0">
                  <a:latin typeface="Amazon Ember Light" charset="0"/>
                  <a:ea typeface="Amazon Ember Light" charset="0"/>
                  <a:cs typeface="Amazon Ember Light" charset="0"/>
                </a:rPr>
              </a:br>
              <a:r>
                <a:rPr lang="pt-br" sz="1600" dirty="0">
                  <a:latin typeface="Amazon Ember Light" charset="0"/>
                  <a:ea typeface="Amazon Ember Light" charset="0"/>
                  <a:cs typeface="Amazon Ember Light" charset="0"/>
                </a:rPr>
                <a:t>(servidores amostrados)</a:t>
              </a:r>
              <a:endParaRPr lang="en-US" sz="1600" dirty="0">
                <a:solidFill>
                  <a:srgbClr val="000000"/>
                </a:solidFill>
                <a:latin typeface="Amazon Ember Light" panose="020B0403020204020204"/>
                <a:ea typeface="Amazon Ember Light" charset="0"/>
                <a:cs typeface="Amazon Ember Light" charset="0"/>
              </a:endParaRPr>
            </a:p>
          </p:txBody>
        </p:sp>
        <p:cxnSp>
          <p:nvCxnSpPr>
            <p:cNvPr id="106" name="Straight Arrow Connector 105"/>
            <p:cNvCxnSpPr/>
            <p:nvPr/>
          </p:nvCxnSpPr>
          <p:spPr>
            <a:xfrm>
              <a:off x="2973719" y="4520298"/>
              <a:ext cx="768230" cy="0"/>
            </a:xfrm>
            <a:prstGeom prst="straightConnector1">
              <a:avLst/>
            </a:prstGeom>
            <a:ln w="12700">
              <a:solidFill>
                <a:schemeClr val="tx1">
                  <a:lumMod val="50000"/>
                  <a:lumOff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21" name="Oval 120"/>
            <p:cNvSpPr/>
            <p:nvPr/>
          </p:nvSpPr>
          <p:spPr>
            <a:xfrm>
              <a:off x="3823836" y="4377005"/>
              <a:ext cx="330721" cy="286586"/>
            </a:xfrm>
            <a:prstGeom prst="ellipse">
              <a:avLst/>
            </a:prstGeom>
            <a:solidFill>
              <a:schemeClr val="tx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tx1"/>
                  </a:solidFill>
                  <a:latin typeface="Amazon Ember Light" charset="0"/>
                  <a:ea typeface="Amazon Ember Light" charset="0"/>
                  <a:cs typeface="Amazon Ember Light" charset="0"/>
                </a:rPr>
                <a:t>A</a:t>
              </a:r>
            </a:p>
          </p:txBody>
        </p:sp>
        <p:sp>
          <p:nvSpPr>
            <p:cNvPr id="123" name="Oval 122"/>
            <p:cNvSpPr/>
            <p:nvPr/>
          </p:nvSpPr>
          <p:spPr>
            <a:xfrm>
              <a:off x="4252133" y="4377493"/>
              <a:ext cx="330721" cy="286586"/>
            </a:xfrm>
            <a:prstGeom prst="ellipse">
              <a:avLst/>
            </a:prstGeom>
            <a:solidFill>
              <a:schemeClr val="accent6"/>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2"/>
                  </a:solidFill>
                  <a:latin typeface="Amazon Ember Light" charset="0"/>
                  <a:ea typeface="Amazon Ember Light" charset="0"/>
                  <a:cs typeface="Amazon Ember Light" charset="0"/>
                </a:rPr>
                <a:t>B</a:t>
              </a:r>
            </a:p>
          </p:txBody>
        </p:sp>
        <p:sp>
          <p:nvSpPr>
            <p:cNvPr id="125" name="Oval 124"/>
            <p:cNvSpPr/>
            <p:nvPr/>
          </p:nvSpPr>
          <p:spPr>
            <a:xfrm>
              <a:off x="4680430" y="4369873"/>
              <a:ext cx="330721" cy="286586"/>
            </a:xfrm>
            <a:prstGeom prst="ellipse">
              <a:avLst/>
            </a:prstGeom>
            <a:solidFill>
              <a:schemeClr val="accent4"/>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C</a:t>
              </a:r>
            </a:p>
          </p:txBody>
        </p:sp>
        <p:sp>
          <p:nvSpPr>
            <p:cNvPr id="126" name="Oval 125"/>
            <p:cNvSpPr/>
            <p:nvPr/>
          </p:nvSpPr>
          <p:spPr>
            <a:xfrm>
              <a:off x="5108727" y="4369873"/>
              <a:ext cx="330721" cy="286586"/>
            </a:xfrm>
            <a:prstGeom prst="ellipse">
              <a:avLst/>
            </a:prstGeom>
            <a:solidFill>
              <a:schemeClr val="accent5"/>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bg1"/>
                  </a:solidFill>
                  <a:latin typeface="Amazon Ember Light" charset="0"/>
                  <a:ea typeface="Amazon Ember Light" charset="0"/>
                  <a:cs typeface="Amazon Ember Light" charset="0"/>
                </a:rPr>
                <a:t>D</a:t>
              </a:r>
            </a:p>
          </p:txBody>
        </p:sp>
        <p:sp>
          <p:nvSpPr>
            <p:cNvPr id="48" name="Oval 47"/>
            <p:cNvSpPr/>
            <p:nvPr/>
          </p:nvSpPr>
          <p:spPr>
            <a:xfrm>
              <a:off x="5540453" y="4369873"/>
              <a:ext cx="330721" cy="286586"/>
            </a:xfrm>
            <a:prstGeom prst="ellipse">
              <a:avLst/>
            </a:prstGeom>
            <a:solidFill>
              <a:schemeClr val="bg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r>
                <a:rPr lang="pt-br" sz="1600">
                  <a:solidFill>
                    <a:schemeClr val="accent1"/>
                  </a:solidFill>
                  <a:latin typeface="Amazon Ember Light" charset="0"/>
                  <a:ea typeface="Amazon Ember Light" charset="0"/>
                  <a:cs typeface="Amazon Ember Light" charset="0"/>
                </a:rPr>
                <a:t>E</a:t>
              </a:r>
            </a:p>
          </p:txBody>
        </p:sp>
      </p:grpSp>
      <p:sp>
        <p:nvSpPr>
          <p:cNvPr id="49" name="TextBox 48"/>
          <p:cNvSpPr txBox="1"/>
          <p:nvPr/>
        </p:nvSpPr>
        <p:spPr>
          <a:xfrm>
            <a:off x="1048916" y="1898412"/>
            <a:ext cx="2124300" cy="584775"/>
          </a:xfrm>
          <a:prstGeom prst="rect">
            <a:avLst/>
          </a:prstGeom>
          <a:noFill/>
        </p:spPr>
        <p:txBody>
          <a:bodyPr wrap="none" rtlCol="0">
            <a:spAutoFit/>
          </a:bodyPr>
          <a:lstStyle/>
          <a:p>
            <a:pPr algn="ctr" rtl="0"/>
            <a:r>
              <a:rPr lang="pt-br" sz="1600" dirty="0">
                <a:solidFill>
                  <a:srgbClr val="000000"/>
                </a:solidFill>
                <a:latin typeface="Amazon Ember Light" charset="0"/>
                <a:ea typeface="Amazon Ember Light" charset="0"/>
                <a:cs typeface="Amazon Ember Light" charset="0"/>
              </a:rPr>
              <a:t>Os seus</a:t>
            </a:r>
            <a:r>
              <a:rPr lang="pt-br" sz="1600" dirty="0">
                <a:latin typeface="Amazon Ember Light" charset="0"/>
                <a:ea typeface="Amazon Ember Light" charset="0"/>
                <a:cs typeface="Amazon Ember Light" charset="0"/>
              </a:rPr>
              <a:t> componentes</a:t>
            </a:r>
          </a:p>
          <a:p>
            <a:pPr algn="ctr" rtl="0"/>
            <a:r>
              <a:rPr lang="pt-br" sz="1600" dirty="0">
                <a:latin typeface="Amazon Ember Light" charset="0"/>
                <a:ea typeface="Amazon Ember Light" charset="0"/>
                <a:cs typeface="Amazon Ember Light" charset="0"/>
              </a:rPr>
              <a:t>do sistema distribuídos</a:t>
            </a:r>
          </a:p>
        </p:txBody>
      </p:sp>
    </p:spTree>
    <p:custDataLst>
      <p:tags r:id="rId1"/>
    </p:custDataLst>
    <p:extLst>
      <p:ext uri="{BB962C8B-B14F-4D97-AF65-F5344CB8AC3E}">
        <p14:creationId xmlns:p14="http://schemas.microsoft.com/office/powerpoint/2010/main" val="142362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childTnLst>
                          </p:cTn>
                        </p:par>
                        <p:par>
                          <p:cTn id="9" fill="hold">
                            <p:stCondLst>
                              <p:cond delay="0"/>
                            </p:stCondLst>
                            <p:childTnLst>
                              <p:par>
                                <p:cTn id="10" presetID="1" presetClass="emph" presetSubtype="2" fill="hold" nodeType="afterEffect">
                                  <p:stCondLst>
                                    <p:cond delay="0"/>
                                  </p:stCondLst>
                                  <p:childTnLst>
                                    <p:animClr clrSpc="rgb" dir="cw">
                                      <p:cBhvr>
                                        <p:cTn id="11" dur="100" fill="hold"/>
                                        <p:tgtEl>
                                          <p:spTgt spid="108"/>
                                        </p:tgtEl>
                                        <p:attrNameLst>
                                          <p:attrName>fillcolor</p:attrName>
                                        </p:attrNameLst>
                                      </p:cBhvr>
                                      <p:to>
                                        <a:schemeClr val="accent2"/>
                                      </p:to>
                                    </p:animClr>
                                    <p:set>
                                      <p:cBhvr>
                                        <p:cTn id="12" dur="100" fill="hold"/>
                                        <p:tgtEl>
                                          <p:spTgt spid="108"/>
                                        </p:tgtEl>
                                        <p:attrNameLst>
                                          <p:attrName>fill.type</p:attrName>
                                        </p:attrNameLst>
                                      </p:cBhvr>
                                      <p:to>
                                        <p:strVal val="solid"/>
                                      </p:to>
                                    </p:set>
                                    <p:set>
                                      <p:cBhvr>
                                        <p:cTn id="13" dur="100" fill="hold"/>
                                        <p:tgtEl>
                                          <p:spTgt spid="108"/>
                                        </p:tgtEl>
                                        <p:attrNameLst>
                                          <p:attrName>fill.on</p:attrName>
                                        </p:attrNameLst>
                                      </p:cBhvr>
                                      <p:to>
                                        <p:strVal val="true"/>
                                      </p:to>
                                    </p:set>
                                  </p:childTnLst>
                                </p:cTn>
                              </p:par>
                            </p:childTnLst>
                          </p:cTn>
                        </p:par>
                        <p:par>
                          <p:cTn id="14" fill="hold">
                            <p:stCondLst>
                              <p:cond delay="100"/>
                            </p:stCondLst>
                            <p:childTnLst>
                              <p:par>
                                <p:cTn id="15" presetID="1" presetClass="emph" presetSubtype="2" fill="hold" nodeType="afterEffect">
                                  <p:stCondLst>
                                    <p:cond delay="0"/>
                                  </p:stCondLst>
                                  <p:childTnLst>
                                    <p:animClr clrSpc="rgb" dir="cw">
                                      <p:cBhvr>
                                        <p:cTn id="16" dur="100" fill="hold"/>
                                        <p:tgtEl>
                                          <p:spTgt spid="117"/>
                                        </p:tgtEl>
                                        <p:attrNameLst>
                                          <p:attrName>fillcolor</p:attrName>
                                        </p:attrNameLst>
                                      </p:cBhvr>
                                      <p:to>
                                        <a:schemeClr val="accent2"/>
                                      </p:to>
                                    </p:animClr>
                                    <p:set>
                                      <p:cBhvr>
                                        <p:cTn id="17" dur="100" fill="hold"/>
                                        <p:tgtEl>
                                          <p:spTgt spid="117"/>
                                        </p:tgtEl>
                                        <p:attrNameLst>
                                          <p:attrName>fill.type</p:attrName>
                                        </p:attrNameLst>
                                      </p:cBhvr>
                                      <p:to>
                                        <p:strVal val="solid"/>
                                      </p:to>
                                    </p:set>
                                    <p:set>
                                      <p:cBhvr>
                                        <p:cTn id="18" dur="100" fill="hold"/>
                                        <p:tgtEl>
                                          <p:spTgt spid="117"/>
                                        </p:tgtEl>
                                        <p:attrNameLst>
                                          <p:attrName>fill.on</p:attrName>
                                        </p:attrNameLst>
                                      </p:cBhvr>
                                      <p:to>
                                        <p:strVal val="true"/>
                                      </p:to>
                                    </p:set>
                                  </p:childTnLst>
                                </p:cTn>
                              </p:par>
                            </p:childTnLst>
                          </p:cTn>
                        </p:par>
                        <p:par>
                          <p:cTn id="19" fill="hold">
                            <p:stCondLst>
                              <p:cond delay="200"/>
                            </p:stCondLst>
                            <p:childTnLst>
                              <p:par>
                                <p:cTn id="20" presetID="1" presetClass="emph" presetSubtype="2" fill="hold" nodeType="afterEffect">
                                  <p:stCondLst>
                                    <p:cond delay="0"/>
                                  </p:stCondLst>
                                  <p:childTnLst>
                                    <p:animClr clrSpc="rgb" dir="cw">
                                      <p:cBhvr>
                                        <p:cTn id="21" dur="100" fill="hold"/>
                                        <p:tgtEl>
                                          <p:spTgt spid="110"/>
                                        </p:tgtEl>
                                        <p:attrNameLst>
                                          <p:attrName>fillcolor</p:attrName>
                                        </p:attrNameLst>
                                      </p:cBhvr>
                                      <p:to>
                                        <a:schemeClr val="accent2"/>
                                      </p:to>
                                    </p:animClr>
                                    <p:set>
                                      <p:cBhvr>
                                        <p:cTn id="22" dur="100" fill="hold"/>
                                        <p:tgtEl>
                                          <p:spTgt spid="110"/>
                                        </p:tgtEl>
                                        <p:attrNameLst>
                                          <p:attrName>fill.type</p:attrName>
                                        </p:attrNameLst>
                                      </p:cBhvr>
                                      <p:to>
                                        <p:strVal val="solid"/>
                                      </p:to>
                                    </p:set>
                                    <p:set>
                                      <p:cBhvr>
                                        <p:cTn id="23" dur="100" fill="hold"/>
                                        <p:tgtEl>
                                          <p:spTgt spid="110"/>
                                        </p:tgtEl>
                                        <p:attrNameLst>
                                          <p:attrName>fill.on</p:attrName>
                                        </p:attrNameLst>
                                      </p:cBhvr>
                                      <p:to>
                                        <p:strVal val="true"/>
                                      </p:to>
                                    </p:set>
                                  </p:childTnLst>
                                </p:cTn>
                              </p:par>
                            </p:childTnLst>
                          </p:cTn>
                        </p:par>
                        <p:par>
                          <p:cTn id="24" fill="hold">
                            <p:stCondLst>
                              <p:cond delay="300"/>
                            </p:stCondLst>
                            <p:childTnLst>
                              <p:par>
                                <p:cTn id="25" presetID="1" presetClass="emph" presetSubtype="2" fill="hold" nodeType="afterEffect">
                                  <p:stCondLst>
                                    <p:cond delay="0"/>
                                  </p:stCondLst>
                                  <p:childTnLst>
                                    <p:animClr clrSpc="rgb" dir="cw">
                                      <p:cBhvr>
                                        <p:cTn id="26" dur="100" fill="hold"/>
                                        <p:tgtEl>
                                          <p:spTgt spid="113"/>
                                        </p:tgtEl>
                                        <p:attrNameLst>
                                          <p:attrName>fillcolor</p:attrName>
                                        </p:attrNameLst>
                                      </p:cBhvr>
                                      <p:to>
                                        <a:schemeClr val="accent2"/>
                                      </p:to>
                                    </p:animClr>
                                    <p:set>
                                      <p:cBhvr>
                                        <p:cTn id="27" dur="100" fill="hold"/>
                                        <p:tgtEl>
                                          <p:spTgt spid="113"/>
                                        </p:tgtEl>
                                        <p:attrNameLst>
                                          <p:attrName>fill.type</p:attrName>
                                        </p:attrNameLst>
                                      </p:cBhvr>
                                      <p:to>
                                        <p:strVal val="solid"/>
                                      </p:to>
                                    </p:set>
                                    <p:set>
                                      <p:cBhvr>
                                        <p:cTn id="28" dur="100" fill="hold"/>
                                        <p:tgtEl>
                                          <p:spTgt spid="113"/>
                                        </p:tgtEl>
                                        <p:attrNameLst>
                                          <p:attrName>fill.on</p:attrName>
                                        </p:attrNameLst>
                                      </p:cBhvr>
                                      <p:to>
                                        <p:strVal val="true"/>
                                      </p:to>
                                    </p:set>
                                  </p:childTnLst>
                                </p:cTn>
                              </p:par>
                            </p:childTnLst>
                          </p:cTn>
                        </p:par>
                        <p:par>
                          <p:cTn id="29" fill="hold">
                            <p:stCondLst>
                              <p:cond delay="400"/>
                            </p:stCondLst>
                            <p:childTnLst>
                              <p:par>
                                <p:cTn id="30" presetID="1" presetClass="emph" presetSubtype="2" fill="hold" nodeType="afterEffect">
                                  <p:stCondLst>
                                    <p:cond delay="0"/>
                                  </p:stCondLst>
                                  <p:childTnLst>
                                    <p:animClr clrSpc="rgb" dir="cw">
                                      <p:cBhvr>
                                        <p:cTn id="31" dur="100" fill="hold"/>
                                        <p:tgtEl>
                                          <p:spTgt spid="109"/>
                                        </p:tgtEl>
                                        <p:attrNameLst>
                                          <p:attrName>fillcolor</p:attrName>
                                        </p:attrNameLst>
                                      </p:cBhvr>
                                      <p:to>
                                        <a:schemeClr val="accent2"/>
                                      </p:to>
                                    </p:animClr>
                                    <p:set>
                                      <p:cBhvr>
                                        <p:cTn id="32" dur="100" fill="hold"/>
                                        <p:tgtEl>
                                          <p:spTgt spid="109"/>
                                        </p:tgtEl>
                                        <p:attrNameLst>
                                          <p:attrName>fill.type</p:attrName>
                                        </p:attrNameLst>
                                      </p:cBhvr>
                                      <p:to>
                                        <p:strVal val="solid"/>
                                      </p:to>
                                    </p:set>
                                    <p:set>
                                      <p:cBhvr>
                                        <p:cTn id="33" dur="100" fill="hold"/>
                                        <p:tgtEl>
                                          <p:spTgt spid="109"/>
                                        </p:tgtEl>
                                        <p:attrNameLst>
                                          <p:attrName>fill.on</p:attrName>
                                        </p:attrNameLst>
                                      </p:cBhvr>
                                      <p:to>
                                        <p:strVal val="true"/>
                                      </p:to>
                                    </p:set>
                                  </p:childTnLst>
                                </p:cTn>
                              </p:par>
                            </p:childTnLst>
                          </p:cTn>
                        </p:par>
                        <p:par>
                          <p:cTn id="34" fill="hold">
                            <p:stCondLst>
                              <p:cond delay="500"/>
                            </p:stCondLst>
                            <p:childTnLst>
                              <p:par>
                                <p:cTn id="35" presetID="1" presetClass="emph" presetSubtype="2" fill="hold" nodeType="afterEffect">
                                  <p:stCondLst>
                                    <p:cond delay="0"/>
                                  </p:stCondLst>
                                  <p:childTnLst>
                                    <p:animClr clrSpc="rgb" dir="cw">
                                      <p:cBhvr>
                                        <p:cTn id="36" dur="100" fill="hold"/>
                                        <p:tgtEl>
                                          <p:spTgt spid="115"/>
                                        </p:tgtEl>
                                        <p:attrNameLst>
                                          <p:attrName>fillcolor</p:attrName>
                                        </p:attrNameLst>
                                      </p:cBhvr>
                                      <p:to>
                                        <a:schemeClr val="accent2"/>
                                      </p:to>
                                    </p:animClr>
                                    <p:set>
                                      <p:cBhvr>
                                        <p:cTn id="37" dur="100" fill="hold"/>
                                        <p:tgtEl>
                                          <p:spTgt spid="115"/>
                                        </p:tgtEl>
                                        <p:attrNameLst>
                                          <p:attrName>fill.type</p:attrName>
                                        </p:attrNameLst>
                                      </p:cBhvr>
                                      <p:to>
                                        <p:strVal val="solid"/>
                                      </p:to>
                                    </p:set>
                                    <p:set>
                                      <p:cBhvr>
                                        <p:cTn id="38" dur="100" fill="hold"/>
                                        <p:tgtEl>
                                          <p:spTgt spid="115"/>
                                        </p:tgtEl>
                                        <p:attrNameLst>
                                          <p:attrName>fill.on</p:attrName>
                                        </p:attrNameLst>
                                      </p:cBhvr>
                                      <p:to>
                                        <p:strVal val="true"/>
                                      </p:to>
                                    </p:set>
                                  </p:childTnLst>
                                </p:cTn>
                              </p:par>
                            </p:childTnLst>
                          </p:cTn>
                        </p:par>
                        <p:par>
                          <p:cTn id="39" fill="hold">
                            <p:stCondLst>
                              <p:cond delay="600"/>
                            </p:stCondLst>
                            <p:childTnLst>
                              <p:par>
                                <p:cTn id="40" presetID="1" presetClass="emph" presetSubtype="2" fill="hold" nodeType="afterEffect">
                                  <p:stCondLst>
                                    <p:cond delay="0"/>
                                  </p:stCondLst>
                                  <p:childTnLst>
                                    <p:animClr clrSpc="rgb" dir="cw">
                                      <p:cBhvr>
                                        <p:cTn id="41" dur="100" fill="hold"/>
                                        <p:tgtEl>
                                          <p:spTgt spid="114"/>
                                        </p:tgtEl>
                                        <p:attrNameLst>
                                          <p:attrName>fillcolor</p:attrName>
                                        </p:attrNameLst>
                                      </p:cBhvr>
                                      <p:to>
                                        <a:schemeClr val="accent2"/>
                                      </p:to>
                                    </p:animClr>
                                    <p:set>
                                      <p:cBhvr>
                                        <p:cTn id="42" dur="100" fill="hold"/>
                                        <p:tgtEl>
                                          <p:spTgt spid="114"/>
                                        </p:tgtEl>
                                        <p:attrNameLst>
                                          <p:attrName>fill.type</p:attrName>
                                        </p:attrNameLst>
                                      </p:cBhvr>
                                      <p:to>
                                        <p:strVal val="solid"/>
                                      </p:to>
                                    </p:set>
                                    <p:set>
                                      <p:cBhvr>
                                        <p:cTn id="43" dur="100" fill="hold"/>
                                        <p:tgtEl>
                                          <p:spTgt spid="114"/>
                                        </p:tgtEl>
                                        <p:attrNameLst>
                                          <p:attrName>fill.on</p:attrName>
                                        </p:attrNameLst>
                                      </p:cBhvr>
                                      <p:to>
                                        <p:strVal val="true"/>
                                      </p:to>
                                    </p:set>
                                  </p:childTnLst>
                                </p:cTn>
                              </p:par>
                            </p:childTnLst>
                          </p:cTn>
                        </p:par>
                        <p:par>
                          <p:cTn id="44" fill="hold">
                            <p:stCondLst>
                              <p:cond delay="700"/>
                            </p:stCondLst>
                            <p:childTnLst>
                              <p:par>
                                <p:cTn id="45" presetID="1" presetClass="emph" presetSubtype="2" fill="hold" nodeType="afterEffect">
                                  <p:stCondLst>
                                    <p:cond delay="0"/>
                                  </p:stCondLst>
                                  <p:childTnLst>
                                    <p:animClr clrSpc="rgb" dir="cw">
                                      <p:cBhvr>
                                        <p:cTn id="46" dur="100" fill="hold"/>
                                        <p:tgtEl>
                                          <p:spTgt spid="116"/>
                                        </p:tgtEl>
                                        <p:attrNameLst>
                                          <p:attrName>fillcolor</p:attrName>
                                        </p:attrNameLst>
                                      </p:cBhvr>
                                      <p:to>
                                        <a:schemeClr val="accent2"/>
                                      </p:to>
                                    </p:animClr>
                                    <p:set>
                                      <p:cBhvr>
                                        <p:cTn id="47" dur="100" fill="hold"/>
                                        <p:tgtEl>
                                          <p:spTgt spid="116"/>
                                        </p:tgtEl>
                                        <p:attrNameLst>
                                          <p:attrName>fill.type</p:attrName>
                                        </p:attrNameLst>
                                      </p:cBhvr>
                                      <p:to>
                                        <p:strVal val="solid"/>
                                      </p:to>
                                    </p:set>
                                    <p:set>
                                      <p:cBhvr>
                                        <p:cTn id="48" dur="100" fill="hold"/>
                                        <p:tgtEl>
                                          <p:spTgt spid="116"/>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67" y="140223"/>
            <a:ext cx="6544407" cy="923923"/>
          </a:xfrm>
        </p:spPr>
        <p:txBody>
          <a:bodyPr rtlCol="0"/>
          <a:lstStyle/>
          <a:p>
            <a:pPr rtl="0"/>
            <a:r>
              <a:rPr lang="pt-br" sz="3500" dirty="0"/>
              <a:t>Dead-letter </a:t>
            </a:r>
            <a:r>
              <a:rPr lang="pt-br" sz="3500" dirty="0">
                <a:solidFill>
                  <a:srgbClr val="FFFFFF"/>
                </a:solidFill>
              </a:rPr>
              <a:t>queues</a:t>
            </a:r>
            <a:r>
              <a:rPr lang="pt-br" sz="3500" dirty="0"/>
              <a:t> </a:t>
            </a:r>
            <a:br>
              <a:rPr lang="pt-BR" sz="3500" dirty="0"/>
            </a:br>
            <a:r>
              <a:rPr lang="pt-br" sz="3500" dirty="0"/>
              <a:t>(filas de mensagens mortas)</a:t>
            </a:r>
            <a:endParaRPr lang="en-US" sz="3500" dirty="0">
              <a:solidFill>
                <a:srgbClr val="FFFFFF"/>
              </a:solidFill>
              <a:latin typeface="Amazon Ember Light" panose="020B0403020204020204"/>
            </a:endParaRPr>
          </a:p>
        </p:txBody>
      </p:sp>
      <p:sp>
        <p:nvSpPr>
          <p:cNvPr id="3" name="Content Placeholder 2"/>
          <p:cNvSpPr>
            <a:spLocks noGrp="1"/>
          </p:cNvSpPr>
          <p:nvPr>
            <p:ph idx="1"/>
          </p:nvPr>
        </p:nvSpPr>
        <p:spPr/>
        <p:txBody>
          <a:bodyPr rtlCol="0"/>
          <a:lstStyle/>
          <a:p>
            <a:pPr rtl="0"/>
            <a:r>
              <a:rPr lang="pt-br" sz="2600" dirty="0"/>
              <a:t>Uma fila de mensagens mortas é uma fila de mensagens que </a:t>
            </a:r>
            <a:r>
              <a:rPr lang="pt-br" sz="2600" dirty="0">
                <a:solidFill>
                  <a:srgbClr val="000000"/>
                </a:solidFill>
              </a:rPr>
              <a:t>não puderam ser processadas</a:t>
            </a:r>
            <a:r>
              <a:rPr lang="pt-br" sz="2600" dirty="0"/>
              <a:t>.</a:t>
            </a:r>
          </a:p>
          <a:p>
            <a:pPr lvl="1" rtl="0"/>
            <a:endParaRPr lang="en-US" sz="2600" dirty="0"/>
          </a:p>
          <a:p>
            <a:pPr rtl="0"/>
            <a:r>
              <a:rPr lang="pt-br" sz="2600" dirty="0"/>
              <a:t>Use filas de mensagens mortas com filas padrão. </a:t>
            </a:r>
          </a:p>
          <a:p>
            <a:pPr rtl="0"/>
            <a:endParaRPr lang="en-US" sz="2600" dirty="0"/>
          </a:p>
          <a:p>
            <a:pPr rtl="0"/>
            <a:r>
              <a:rPr lang="pt-br" sz="2600" dirty="0"/>
              <a:t>As dead-letter queues (filas de mensagens mortas) </a:t>
            </a:r>
            <a:r>
              <a:rPr lang="pt-br" sz="2600" dirty="0">
                <a:solidFill>
                  <a:srgbClr val="000000"/>
                </a:solidFill>
              </a:rPr>
              <a:t>ajudam</a:t>
            </a:r>
            <a:r>
              <a:rPr lang="pt-br" sz="2600" dirty="0"/>
              <a:t> a solucionar as operações de transmissão de mensagens incorretas.</a:t>
            </a:r>
            <a:r>
              <a:rPr lang="pt-br" dirty="0"/>
              <a:t> </a:t>
            </a:r>
          </a:p>
          <a:p>
            <a:pPr marL="0" indent="0" rtl="0">
              <a:buNone/>
            </a:pPr>
            <a:endParaRPr lang="en-US" dirty="0"/>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22</a:t>
            </a:fld>
            <a:endParaRPr lang="en-US" dirty="0"/>
          </a:p>
        </p:txBody>
      </p:sp>
      <p:sp>
        <p:nvSpPr>
          <p:cNvPr id="6" name="Footer Placeholder 5"/>
          <p:cNvSpPr>
            <a:spLocks noGrp="1"/>
          </p:cNvSpPr>
          <p:nvPr>
            <p:ph type="ftr" sz="quarter" idx="3"/>
          </p:nvPr>
        </p:nvSpPr>
        <p:spPr>
          <a:xfrm>
            <a:off x="419100" y="6356350"/>
            <a:ext cx="4448322" cy="365125"/>
          </a:xfrm>
        </p:spPr>
        <p:txBody>
          <a:bodyPr rtlCol="0"/>
          <a:lstStyle/>
          <a:p>
            <a:pPr rtl="0"/>
            <a:r>
              <a:rPr lang="pt-br" dirty="0"/>
              <a:t>© 2020 Amazon Web Services, Inc. ou suas afiliadas. Todos os direitos reservados.</a:t>
            </a:r>
            <a:endParaRPr lang="en-US" dirty="0"/>
          </a:p>
        </p:txBody>
      </p:sp>
      <p:sp>
        <p:nvSpPr>
          <p:cNvPr id="5" name="TextBox 4"/>
          <p:cNvSpPr txBox="1"/>
          <p:nvPr/>
        </p:nvSpPr>
        <p:spPr>
          <a:xfrm>
            <a:off x="1083734" y="5139170"/>
            <a:ext cx="10024533" cy="769441"/>
          </a:xfrm>
          <a:prstGeom prst="rect">
            <a:avLst/>
          </a:prstGeom>
          <a:noFill/>
          <a:ln w="28575">
            <a:noFill/>
          </a:ln>
        </p:spPr>
        <p:txBody>
          <a:bodyPr wrap="square" rtlCol="0">
            <a:spAutoFit/>
          </a:bodyPr>
          <a:lstStyle/>
          <a:p>
            <a:pPr rtl="0"/>
            <a:r>
              <a:rPr lang="pt-br" sz="2200" b="1" dirty="0">
                <a:latin typeface="Amazon Ember Light" charset="0"/>
                <a:ea typeface="Amazon Ember Light" charset="0"/>
                <a:cs typeface="Amazon Ember Light" charset="0"/>
              </a:rPr>
              <a:t>Observação:</a:t>
            </a:r>
            <a:r>
              <a:rPr lang="pt-br" sz="2200" dirty="0">
                <a:latin typeface="Amazon Ember Light" charset="0"/>
                <a:ea typeface="Amazon Ember Light" charset="0"/>
                <a:cs typeface="Amazon Ember Light" charset="0"/>
              </a:rPr>
              <a:t> uma fila de mensagens mortas deve residir na mesma conta </a:t>
            </a:r>
            <a:br>
              <a:rPr lang="pt-BR" sz="2200" dirty="0">
                <a:latin typeface="Amazon Ember Light" charset="0"/>
                <a:ea typeface="Amazon Ember Light" charset="0"/>
                <a:cs typeface="Amazon Ember Light" charset="0"/>
              </a:rPr>
            </a:br>
            <a:r>
              <a:rPr lang="pt-br" sz="2200" dirty="0">
                <a:latin typeface="Amazon Ember Light" charset="0"/>
                <a:ea typeface="Amazon Ember Light" charset="0"/>
                <a:cs typeface="Amazon Ember Light" charset="0"/>
              </a:rPr>
              <a:t>e região da AWS que as demais filas que usam a fila de mensagens mortas.</a:t>
            </a:r>
          </a:p>
        </p:txBody>
      </p:sp>
    </p:spTree>
    <p:custDataLst>
      <p:tags r:id="rId1"/>
    </p:custDataLst>
    <p:extLst>
      <p:ext uri="{BB962C8B-B14F-4D97-AF65-F5344CB8AC3E}">
        <p14:creationId xmlns:p14="http://schemas.microsoft.com/office/powerpoint/2010/main" val="3834086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68" y="140223"/>
            <a:ext cx="9034272" cy="923923"/>
          </a:xfrm>
        </p:spPr>
        <p:txBody>
          <a:bodyPr rtlCol="0">
            <a:noAutofit/>
          </a:bodyPr>
          <a:lstStyle/>
          <a:p>
            <a:pPr rtl="0"/>
            <a:r>
              <a:rPr lang="pt-br" sz="3500" dirty="0">
                <a:solidFill>
                  <a:srgbClr val="FFFFFF"/>
                </a:solidFill>
              </a:rPr>
              <a:t>Permissões</a:t>
            </a:r>
            <a:r>
              <a:rPr lang="pt-br" sz="3500" dirty="0"/>
              <a:t> </a:t>
            </a:r>
            <a:r>
              <a:rPr lang="pt-br" sz="3500" dirty="0">
                <a:solidFill>
                  <a:srgbClr val="FFFFFF"/>
                </a:solidFill>
              </a:rPr>
              <a:t>baseadas em recursos</a:t>
            </a:r>
            <a:r>
              <a:rPr lang="pt-br" sz="3500" dirty="0"/>
              <a:t>:</a:t>
            </a:r>
            <a:br>
              <a:rPr lang="en-US" sz="3500" dirty="0"/>
            </a:br>
            <a:r>
              <a:rPr lang="pt-br" sz="3500" dirty="0"/>
              <a:t>Compartilhamento de uma</a:t>
            </a:r>
            <a:r>
              <a:rPr lang="pt-br" sz="3500" dirty="0">
                <a:solidFill>
                  <a:srgbClr val="FFFFFF"/>
                </a:solidFill>
              </a:rPr>
              <a:t> fila</a:t>
            </a:r>
            <a:endParaRPr lang="en-US" sz="3500" dirty="0">
              <a:solidFill>
                <a:srgbClr val="FFFFFF"/>
              </a:solidFill>
              <a:latin typeface="Amazon Ember Light" panose="020B0403020204020204"/>
            </a:endParaRPr>
          </a:p>
        </p:txBody>
      </p:sp>
      <p:sp>
        <p:nvSpPr>
          <p:cNvPr id="3" name="Content Placeholder 2"/>
          <p:cNvSpPr>
            <a:spLocks noGrp="1"/>
          </p:cNvSpPr>
          <p:nvPr>
            <p:ph idx="1"/>
          </p:nvPr>
        </p:nvSpPr>
        <p:spPr>
          <a:xfrm>
            <a:off x="419100" y="1528175"/>
            <a:ext cx="10202008" cy="4648788"/>
          </a:xfrm>
        </p:spPr>
        <p:txBody>
          <a:bodyPr rtlCol="0"/>
          <a:lstStyle/>
          <a:p>
            <a:pPr marL="0" indent="0" rtl="0">
              <a:buNone/>
            </a:pPr>
            <a:r>
              <a:rPr lang="pt-br" dirty="0">
                <a:solidFill>
                  <a:srgbClr val="000000"/>
                </a:solidFill>
              </a:rPr>
              <a:t>Filas</a:t>
            </a:r>
            <a:r>
              <a:rPr lang="pt-br" dirty="0"/>
              <a:t> compartilhadas</a:t>
            </a:r>
            <a:endParaRPr lang="en-US" dirty="0">
              <a:solidFill>
                <a:srgbClr val="000000"/>
              </a:solidFill>
              <a:latin typeface="Amazon Ember Light" panose="020B0403020204020204"/>
            </a:endParaRPr>
          </a:p>
          <a:p>
            <a:pPr lvl="1" rtl="0"/>
            <a:r>
              <a:rPr lang="pt-br" sz="2200" dirty="0"/>
              <a:t>As filas podem ser compartilhadas com outras contas da AWS.</a:t>
            </a:r>
          </a:p>
          <a:p>
            <a:pPr lvl="1" rtl="0"/>
            <a:r>
              <a:rPr lang="pt-br" sz="2200" dirty="0"/>
              <a:t>As filas podem ser compartilhadas anonimamente.</a:t>
            </a:r>
          </a:p>
          <a:p>
            <a:pPr lvl="1" rtl="0"/>
            <a:r>
              <a:rPr lang="pt-br" sz="2200" dirty="0"/>
              <a:t>Uma </a:t>
            </a:r>
            <a:r>
              <a:rPr lang="pt-br" sz="2200" dirty="0">
                <a:solidFill>
                  <a:schemeClr val="accent6"/>
                </a:solidFill>
                <a:latin typeface="+mj-lt"/>
                <a:ea typeface="Amazon Ember" panose="02000000000000000000" pitchFamily="2" charset="0"/>
              </a:rPr>
              <a:t>permissão</a:t>
            </a:r>
            <a:r>
              <a:rPr lang="pt-br" sz="2200" dirty="0"/>
              <a:t> concede acesso a outra pessoa para usar a fila </a:t>
            </a:r>
            <a:br>
              <a:rPr lang="pt-BR" sz="2200" dirty="0"/>
            </a:br>
            <a:r>
              <a:rPr lang="pt-br" sz="2200" dirty="0"/>
              <a:t>de alguma forma específica.</a:t>
            </a:r>
          </a:p>
          <a:p>
            <a:pPr lvl="1" rtl="0"/>
            <a:r>
              <a:rPr lang="pt-br" sz="2200" dirty="0"/>
              <a:t>Uma </a:t>
            </a:r>
            <a:r>
              <a:rPr lang="pt-br" sz="2200" dirty="0">
                <a:solidFill>
                  <a:schemeClr val="accent6"/>
                </a:solidFill>
                <a:latin typeface="+mn-lt"/>
                <a:ea typeface="Amazon Ember" panose="02000000000000000000" pitchFamily="2" charset="0"/>
              </a:rPr>
              <a:t>política</a:t>
            </a:r>
            <a:r>
              <a:rPr lang="pt-br" sz="2200" dirty="0"/>
              <a:t> é o documento real que contém as permissões concedidas.</a:t>
            </a:r>
          </a:p>
          <a:p>
            <a:pPr lvl="1" rtl="0"/>
            <a:endParaRPr lang="en-US" sz="1200" dirty="0"/>
          </a:p>
          <a:p>
            <a:pPr marL="0" indent="0" rtl="0">
              <a:buNone/>
            </a:pPr>
            <a:r>
              <a:rPr lang="pt-br" dirty="0"/>
              <a:t>Quem paga pelo </a:t>
            </a:r>
            <a:r>
              <a:rPr lang="pt-br" dirty="0">
                <a:solidFill>
                  <a:srgbClr val="000000"/>
                </a:solidFill>
              </a:rPr>
              <a:t>acesso à fila compartilhada</a:t>
            </a:r>
            <a:r>
              <a:rPr lang="pt-br" dirty="0"/>
              <a:t>?</a:t>
            </a:r>
          </a:p>
          <a:p>
            <a:pPr lvl="1" rtl="0"/>
            <a:r>
              <a:rPr lang="pt-br" sz="2200" dirty="0"/>
              <a:t>O </a:t>
            </a:r>
            <a:r>
              <a:rPr lang="pt-br" sz="2200" dirty="0">
                <a:solidFill>
                  <a:schemeClr val="accent6"/>
                </a:solidFill>
                <a:latin typeface="+mn-lt"/>
                <a:ea typeface="Amazon Ember" panose="02000000000000000000" pitchFamily="2" charset="0"/>
              </a:rPr>
              <a:t>proprietário</a:t>
            </a:r>
            <a:r>
              <a:rPr lang="pt-br" sz="2200" dirty="0"/>
              <a:t> da fila paga pelo </a:t>
            </a:r>
            <a:r>
              <a:rPr lang="pt-br" sz="2200" dirty="0">
                <a:solidFill>
                  <a:srgbClr val="000000"/>
                </a:solidFill>
              </a:rPr>
              <a:t>acesso à fila compartilhada</a:t>
            </a:r>
            <a:r>
              <a:rPr lang="pt-br" sz="2200" dirty="0"/>
              <a:t>.</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23</a:t>
            </a:fld>
            <a:endParaRPr lang="en-US" dirty="0"/>
          </a:p>
        </p:txBody>
      </p:sp>
      <p:sp>
        <p:nvSpPr>
          <p:cNvPr id="5" name="Footer Placeholder 4"/>
          <p:cNvSpPr>
            <a:spLocks noGrp="1"/>
          </p:cNvSpPr>
          <p:nvPr>
            <p:ph type="ftr" sz="quarter" idx="3"/>
          </p:nvPr>
        </p:nvSpPr>
        <p:spPr>
          <a:xfrm>
            <a:off x="419100" y="6356350"/>
            <a:ext cx="5222045"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26796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68" y="365125"/>
            <a:ext cx="9034272" cy="474119"/>
          </a:xfrm>
        </p:spPr>
        <p:txBody>
          <a:bodyPr rtlCol="0"/>
          <a:lstStyle/>
          <a:p>
            <a:pPr rtl="0"/>
            <a:r>
              <a:rPr lang="pt-br" sz="3500" dirty="0">
                <a:solidFill>
                  <a:srgbClr val="FFFFFF"/>
                </a:solidFill>
              </a:rPr>
              <a:t>Criptografia</a:t>
            </a:r>
            <a:r>
              <a:rPr lang="pt-br" sz="3500" dirty="0"/>
              <a:t> no lado do servidor</a:t>
            </a:r>
            <a:endParaRPr lang="en-US" sz="3500" dirty="0">
              <a:solidFill>
                <a:srgbClr val="FFFFFF"/>
              </a:solidFill>
              <a:latin typeface="Amazon Ember Light" panose="020B0403020204020204"/>
            </a:endParaRPr>
          </a:p>
        </p:txBody>
      </p:sp>
      <p:sp>
        <p:nvSpPr>
          <p:cNvPr id="3" name="Content Placeholder 2"/>
          <p:cNvSpPr>
            <a:spLocks noGrp="1"/>
          </p:cNvSpPr>
          <p:nvPr>
            <p:ph idx="1"/>
          </p:nvPr>
        </p:nvSpPr>
        <p:spPr/>
        <p:txBody>
          <a:bodyPr rtlCol="0">
            <a:normAutofit/>
          </a:bodyPr>
          <a:lstStyle/>
          <a:p>
            <a:pPr marL="0" indent="0" rtl="0">
              <a:buNone/>
            </a:pPr>
            <a:r>
              <a:rPr lang="pt-br" sz="3200" dirty="0">
                <a:solidFill>
                  <a:srgbClr val="000000"/>
                </a:solidFill>
              </a:rPr>
              <a:t>Permite</a:t>
            </a:r>
            <a:r>
              <a:rPr lang="pt-br" sz="3200" dirty="0"/>
              <a:t> a criptografia de filas e a criptografia </a:t>
            </a:r>
            <a:br>
              <a:rPr lang="pt-BR" sz="3200" dirty="0"/>
            </a:br>
            <a:r>
              <a:rPr lang="pt-br" sz="3200" dirty="0"/>
              <a:t>e a descriptografia de mensagens.</a:t>
            </a:r>
          </a:p>
          <a:p>
            <a:pPr marL="0" indent="0" rtl="0">
              <a:buNone/>
            </a:pPr>
            <a:endParaRPr lang="en-US" dirty="0"/>
          </a:p>
          <a:p>
            <a:pPr lvl="2" rtl="0"/>
            <a:endParaRPr lang="en-US" sz="2400" dirty="0"/>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24</a:t>
            </a:fld>
            <a:endParaRPr lang="en-US" dirty="0"/>
          </a:p>
        </p:txBody>
      </p:sp>
      <p:sp>
        <p:nvSpPr>
          <p:cNvPr id="5" name="Footer Placeholder 4"/>
          <p:cNvSpPr>
            <a:spLocks noGrp="1"/>
          </p:cNvSpPr>
          <p:nvPr>
            <p:ph type="ftr" sz="quarter" idx="3"/>
          </p:nvPr>
        </p:nvSpPr>
        <p:spPr>
          <a:xfrm>
            <a:off x="419100" y="6356350"/>
            <a:ext cx="4462389" cy="365125"/>
          </a:xfrm>
        </p:spPr>
        <p:txBody>
          <a:bodyPr rtlCol="0"/>
          <a:lstStyle/>
          <a:p>
            <a:pPr rtl="0"/>
            <a:r>
              <a:rPr lang="pt-br" dirty="0"/>
              <a:t>© 2020 Amazon Web Services, Inc. ou suas afiliadas. Todos os direitos reservados.</a:t>
            </a:r>
            <a:endParaRPr lang="en-US" dirty="0"/>
          </a:p>
        </p:txBody>
      </p:sp>
      <p:sp>
        <p:nvSpPr>
          <p:cNvPr id="6" name="TextBox 5"/>
          <p:cNvSpPr txBox="1"/>
          <p:nvPr/>
        </p:nvSpPr>
        <p:spPr>
          <a:xfrm>
            <a:off x="277656" y="2993484"/>
            <a:ext cx="11521440" cy="2708434"/>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rtl="0"/>
            <a:r>
              <a:rPr lang="pt-br" sz="1700">
                <a:solidFill>
                  <a:srgbClr val="000000"/>
                </a:solidFill>
                <a:latin typeface="Lucida Console" panose="020B0609040504020204" pitchFamily="49" charset="0"/>
                <a:cs typeface="Courier New" panose="02070309020205020404" pitchFamily="49" charset="0"/>
              </a:rPr>
              <a:t>final</a:t>
            </a:r>
            <a:r>
              <a:rPr lang="pt-br" sz="1700">
                <a:solidFill>
                  <a:schemeClr val="tx1"/>
                </a:solidFill>
                <a:latin typeface="Lucida Console" panose="020B0609040504020204" pitchFamily="49" charset="0"/>
                <a:cs typeface="Courier New" panose="02070309020205020404" pitchFamily="49" charset="0"/>
              </a:rPr>
              <a:t> SetQueueAttributesRequest setAttributesRequest = new SetQueueAttributesRequest(); setAttributesRequest.setQueueUrl(</a:t>
            </a:r>
            <a:r>
              <a:rPr lang="pt-br" sz="1700">
                <a:solidFill>
                  <a:srgbClr val="000000"/>
                </a:solidFill>
                <a:latin typeface="Lucida Console" panose="020B0609040504020204" pitchFamily="49" charset="0"/>
                <a:cs typeface="Courier New" panose="02070309020205020404" pitchFamily="49" charset="0"/>
              </a:rPr>
              <a:t>queueUrl</a:t>
            </a:r>
            <a:r>
              <a:rPr lang="pt-br" sz="1700">
                <a:solidFill>
                  <a:schemeClr val="tx1"/>
                </a:solidFill>
                <a:latin typeface="Lucida Console" panose="020B0609040504020204" pitchFamily="49" charset="0"/>
                <a:cs typeface="Courier New" panose="02070309020205020404" pitchFamily="49" charset="0"/>
              </a:rPr>
              <a:t>);</a:t>
            </a:r>
          </a:p>
          <a:p>
            <a:pPr rtl="0"/>
            <a:endParaRPr lang="en-US" sz="1700" dirty="0">
              <a:solidFill>
                <a:schemeClr val="tx1"/>
              </a:solidFill>
              <a:latin typeface="Lucida Console" panose="020B0609040504020204" pitchFamily="49" charset="0"/>
              <a:cs typeface="Courier New" panose="02070309020205020404" pitchFamily="49" charset="0"/>
            </a:endParaRPr>
          </a:p>
          <a:p>
            <a:pPr rtl="0"/>
            <a:r>
              <a:rPr lang="pt-br" sz="1700">
                <a:solidFill>
                  <a:schemeClr val="tx1"/>
                </a:solidFill>
                <a:latin typeface="Lucida Console" panose="020B0609040504020204" pitchFamily="49" charset="0"/>
                <a:cs typeface="Courier New" panose="02070309020205020404" pitchFamily="49" charset="0"/>
              </a:rPr>
              <a:t>// </a:t>
            </a:r>
            <a:r>
              <a:rPr lang="pt-br" sz="1700">
                <a:solidFill>
                  <a:srgbClr val="000000"/>
                </a:solidFill>
                <a:latin typeface="Lucida Console" panose="020B0609040504020204" pitchFamily="49" charset="0"/>
                <a:cs typeface="Courier New" panose="02070309020205020404" pitchFamily="49" charset="0"/>
              </a:rPr>
              <a:t>Habilita</a:t>
            </a:r>
            <a:r>
              <a:rPr lang="pt-br" sz="1700">
                <a:solidFill>
                  <a:schemeClr val="tx1"/>
                </a:solidFill>
                <a:latin typeface="Lucida Console" panose="020B0609040504020204" pitchFamily="49" charset="0"/>
                <a:cs typeface="Courier New" panose="02070309020205020404" pitchFamily="49" charset="0"/>
              </a:rPr>
              <a:t> a criptografia no lado do servidor especificando o alias ARS do</a:t>
            </a:r>
          </a:p>
          <a:p>
            <a:pPr rtl="0"/>
            <a:r>
              <a:rPr lang="pt-br" sz="1700">
                <a:solidFill>
                  <a:schemeClr val="tx1"/>
                </a:solidFill>
                <a:latin typeface="Lucida Console" panose="020B0609040504020204" pitchFamily="49" charset="0"/>
                <a:cs typeface="Courier New" panose="02070309020205020404" pitchFamily="49" charset="0"/>
              </a:rPr>
              <a:t>// CMK </a:t>
            </a:r>
            <a:r>
              <a:rPr lang="pt-br" sz="1700">
                <a:solidFill>
                  <a:srgbClr val="000000"/>
                </a:solidFill>
                <a:latin typeface="Lucida Console" panose="020B0609040504020204" pitchFamily="49" charset="0"/>
                <a:cs typeface="Courier New" panose="02070309020205020404" pitchFamily="49" charset="0"/>
              </a:rPr>
              <a:t>gerenciado pela AWS</a:t>
            </a:r>
            <a:r>
              <a:rPr lang="pt-br" sz="1700">
                <a:solidFill>
                  <a:schemeClr val="tx1"/>
                </a:solidFill>
                <a:latin typeface="Lucida Console" panose="020B0609040504020204" pitchFamily="49" charset="0"/>
                <a:cs typeface="Courier New" panose="02070309020205020404" pitchFamily="49" charset="0"/>
              </a:rPr>
              <a:t> para Amazon SQS.</a:t>
            </a:r>
          </a:p>
          <a:p>
            <a:pPr rtl="0"/>
            <a:r>
              <a:rPr lang="pt-br" sz="1700">
                <a:solidFill>
                  <a:srgbClr val="000000"/>
                </a:solidFill>
                <a:latin typeface="Lucida Console" panose="020B0609040504020204" pitchFamily="49" charset="0"/>
                <a:cs typeface="Courier New" panose="02070309020205020404" pitchFamily="49" charset="0"/>
              </a:rPr>
              <a:t>final</a:t>
            </a:r>
            <a:r>
              <a:rPr lang="pt-br" sz="1700">
                <a:solidFill>
                  <a:schemeClr val="tx1"/>
                </a:solidFill>
                <a:latin typeface="Lucida Console" panose="020B0609040504020204" pitchFamily="49" charset="0"/>
                <a:cs typeface="Courier New" panose="02070309020205020404" pitchFamily="49" charset="0"/>
              </a:rPr>
              <a:t> String kmsMasterKeyAlias = “</a:t>
            </a:r>
            <a:r>
              <a:rPr lang="pt-br" sz="1700" b="1">
                <a:solidFill>
                  <a:schemeClr val="tx1"/>
                </a:solidFill>
                <a:latin typeface="Lucida Console" panose="020B0609040504020204" pitchFamily="49" charset="0"/>
                <a:cs typeface="Courier New" panose="02070309020205020404" pitchFamily="49" charset="0"/>
              </a:rPr>
              <a:t>arn:aws:kms:us-east-2:123456789012:alias/aws/sqs</a:t>
            </a:r>
            <a:r>
              <a:rPr lang="pt-br" sz="1700">
                <a:solidFill>
                  <a:schemeClr val="tx1"/>
                </a:solidFill>
                <a:latin typeface="Lucida Console" panose="020B0609040504020204" pitchFamily="49" charset="0"/>
                <a:cs typeface="Courier New" panose="02070309020205020404" pitchFamily="49" charset="0"/>
              </a:rPr>
              <a:t>”;</a:t>
            </a:r>
          </a:p>
          <a:p>
            <a:pPr rtl="0"/>
            <a:r>
              <a:rPr lang="pt-br" sz="1700">
                <a:solidFill>
                  <a:schemeClr val="tx1"/>
                </a:solidFill>
                <a:latin typeface="Lucida Console" panose="020B0609040504020204" pitchFamily="49" charset="0"/>
                <a:cs typeface="Courier New" panose="02070309020205020404" pitchFamily="49" charset="0"/>
              </a:rPr>
              <a:t>Attributes.put(“</a:t>
            </a:r>
            <a:r>
              <a:rPr lang="pt-br" sz="1700" b="1">
                <a:solidFill>
                  <a:schemeClr val="tx1"/>
                </a:solidFill>
                <a:latin typeface="Lucida Console" panose="020B0609040504020204" pitchFamily="49" charset="0"/>
                <a:cs typeface="Courier New" panose="02070309020205020404" pitchFamily="49" charset="0"/>
              </a:rPr>
              <a:t>KmsMasterKeyId</a:t>
            </a:r>
            <a:r>
              <a:rPr lang="pt-br" sz="1700">
                <a:solidFill>
                  <a:srgbClr val="000000"/>
                </a:solidFill>
                <a:latin typeface="Lucida Console" panose="020B0609040504020204" pitchFamily="49" charset="0"/>
                <a:cs typeface="Courier New" panose="02070309020205020404" pitchFamily="49" charset="0"/>
              </a:rPr>
              <a:t>”,</a:t>
            </a:r>
            <a:r>
              <a:rPr lang="pt-br" sz="1700">
                <a:solidFill>
                  <a:schemeClr val="tx1"/>
                </a:solidFill>
                <a:latin typeface="Lucida Console" panose="020B0609040504020204" pitchFamily="49" charset="0"/>
                <a:cs typeface="Courier New" panose="02070309020205020404" pitchFamily="49" charset="0"/>
              </a:rPr>
              <a:t> kmsMasterKeyAlias);</a:t>
            </a:r>
          </a:p>
          <a:p>
            <a:pPr rtl="0"/>
            <a:endParaRPr lang="en-US" sz="1700" dirty="0">
              <a:solidFill>
                <a:schemeClr val="tx1"/>
              </a:solidFill>
              <a:latin typeface="Lucida Console" panose="020B0609040504020204" pitchFamily="49" charset="0"/>
              <a:cs typeface="Courier New" panose="02070309020205020404" pitchFamily="49" charset="0"/>
            </a:endParaRPr>
          </a:p>
          <a:p>
            <a:pPr rtl="0"/>
            <a:r>
              <a:rPr lang="pt-br" sz="1700">
                <a:solidFill>
                  <a:schemeClr val="tx1"/>
                </a:solidFill>
                <a:latin typeface="Lucida Console" panose="020B0609040504020204" pitchFamily="49" charset="0"/>
                <a:cs typeface="Courier New" panose="02070309020205020404" pitchFamily="49" charset="0"/>
              </a:rPr>
              <a:t>final SetQueueAttributesResult setAttributesResult = client.setQueueAttributes(setAttributesRequest);</a:t>
            </a:r>
          </a:p>
        </p:txBody>
      </p:sp>
    </p:spTree>
    <p:custDataLst>
      <p:tags r:id="rId1"/>
    </p:custDataLst>
    <p:extLst>
      <p:ext uri="{BB962C8B-B14F-4D97-AF65-F5344CB8AC3E}">
        <p14:creationId xmlns:p14="http://schemas.microsoft.com/office/powerpoint/2010/main" val="2979951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36" y="365125"/>
            <a:ext cx="9034272" cy="474119"/>
          </a:xfrm>
        </p:spPr>
        <p:txBody>
          <a:bodyPr rtlCol="0"/>
          <a:lstStyle/>
          <a:p>
            <a:pPr rtl="0"/>
            <a:r>
              <a:rPr lang="pt-br" sz="3500" dirty="0"/>
              <a:t>Casos de uso do Amazon SQS</a:t>
            </a: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25</a:t>
            </a:fld>
            <a:endParaRPr lang="en-US" dirty="0"/>
          </a:p>
        </p:txBody>
      </p:sp>
      <p:sp>
        <p:nvSpPr>
          <p:cNvPr id="5" name="Rounded Rectangle 4"/>
          <p:cNvSpPr/>
          <p:nvPr/>
        </p:nvSpPr>
        <p:spPr>
          <a:xfrm>
            <a:off x="3113910" y="1915297"/>
            <a:ext cx="2619632" cy="1297460"/>
          </a:xfrm>
          <a:prstGeom prst="roundRect">
            <a:avLst>
              <a:gd name="adj" fmla="val 0"/>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800">
                <a:solidFill>
                  <a:schemeClr val="tx1"/>
                </a:solidFill>
                <a:latin typeface="Amazon Ember Light" charset="0"/>
                <a:ea typeface="Amazon Ember Light" charset="0"/>
                <a:cs typeface="Amazon Ember Light" charset="0"/>
              </a:rPr>
              <a:t>Filas</a:t>
            </a:r>
            <a:br>
              <a:rPr lang="en-US" sz="2800" dirty="0">
                <a:solidFill>
                  <a:schemeClr val="tx1"/>
                </a:solidFill>
                <a:latin typeface="Amazon Ember Light" charset="0"/>
                <a:ea typeface="Amazon Ember Light" charset="0"/>
                <a:cs typeface="Amazon Ember Light" charset="0"/>
              </a:rPr>
            </a:br>
            <a:r>
              <a:rPr lang="pt-br" sz="2800">
                <a:solidFill>
                  <a:schemeClr val="tx1"/>
                </a:solidFill>
                <a:latin typeface="Amazon Ember Light" charset="0"/>
                <a:ea typeface="Amazon Ember Light" charset="0"/>
                <a:cs typeface="Amazon Ember Light" charset="0"/>
              </a:rPr>
              <a:t>de trabalho</a:t>
            </a:r>
          </a:p>
        </p:txBody>
      </p:sp>
      <p:sp>
        <p:nvSpPr>
          <p:cNvPr id="9" name="Rounded Rectangle 8"/>
          <p:cNvSpPr/>
          <p:nvPr/>
        </p:nvSpPr>
        <p:spPr>
          <a:xfrm>
            <a:off x="6624079" y="1924624"/>
            <a:ext cx="2619632" cy="1297460"/>
          </a:xfrm>
          <a:prstGeom prst="roundRect">
            <a:avLst>
              <a:gd name="adj" fmla="val 0"/>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800" dirty="0">
                <a:solidFill>
                  <a:schemeClr val="tx1"/>
                </a:solidFill>
                <a:latin typeface="Amazon Ember Light" charset="0"/>
                <a:ea typeface="Amazon Ember Light" charset="0"/>
                <a:cs typeface="Amazon Ember Light" charset="0"/>
              </a:rPr>
              <a:t>Operações de buffer e lote</a:t>
            </a:r>
          </a:p>
        </p:txBody>
      </p:sp>
      <p:sp>
        <p:nvSpPr>
          <p:cNvPr id="12" name="Rounded Rectangle 11"/>
          <p:cNvSpPr/>
          <p:nvPr/>
        </p:nvSpPr>
        <p:spPr>
          <a:xfrm>
            <a:off x="1083276" y="3711143"/>
            <a:ext cx="2619632" cy="1297460"/>
          </a:xfrm>
          <a:prstGeom prst="roundRect">
            <a:avLst>
              <a:gd name="adj" fmla="val 0"/>
            </a:avLst>
          </a:prstGeom>
          <a:solidFill>
            <a:schemeClr val="bg1"/>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800">
                <a:solidFill>
                  <a:schemeClr val="tx1"/>
                </a:solidFill>
                <a:latin typeface="Amazon Ember Light" charset="0"/>
                <a:ea typeface="Amazon Ember Light" charset="0"/>
                <a:cs typeface="Amazon Ember Light" charset="0"/>
              </a:rPr>
              <a:t>Transferência de solicitações</a:t>
            </a:r>
          </a:p>
        </p:txBody>
      </p:sp>
      <p:sp>
        <p:nvSpPr>
          <p:cNvPr id="21" name="Rounded Rectangle 20"/>
          <p:cNvSpPr/>
          <p:nvPr/>
        </p:nvSpPr>
        <p:spPr>
          <a:xfrm>
            <a:off x="4786184" y="3711143"/>
            <a:ext cx="2619632" cy="1297460"/>
          </a:xfrm>
          <a:prstGeom prst="roundRect">
            <a:avLst>
              <a:gd name="adj" fmla="val 0"/>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800">
                <a:solidFill>
                  <a:srgbClr val="000000"/>
                </a:solidFill>
                <a:latin typeface="Amazon Ember Light" charset="0"/>
                <a:ea typeface="Amazon Ember Light" charset="0"/>
                <a:cs typeface="Amazon Ember Light" charset="0"/>
              </a:rPr>
              <a:t>Auto</a:t>
            </a:r>
            <a:br>
              <a:rPr lang="en-US" sz="2800" dirty="0">
                <a:solidFill>
                  <a:srgbClr val="000000"/>
                </a:solidFill>
                <a:latin typeface="Amazon Ember Light" charset="0"/>
                <a:ea typeface="Amazon Ember Light" charset="0"/>
                <a:cs typeface="Amazon Ember Light" charset="0"/>
              </a:rPr>
            </a:br>
            <a:r>
              <a:rPr lang="pt-br" sz="2800">
                <a:solidFill>
                  <a:srgbClr val="000000"/>
                </a:solidFill>
                <a:latin typeface="Amazon Ember Light" charset="0"/>
                <a:ea typeface="Amazon Ember Light" charset="0"/>
                <a:cs typeface="Amazon Ember Light" charset="0"/>
              </a:rPr>
              <a:t>scaling</a:t>
            </a:r>
            <a:endParaRPr lang="en-US" sz="2800" dirty="0">
              <a:solidFill>
                <a:srgbClr val="000000"/>
              </a:solidFill>
              <a:ea typeface="Amazon Ember Light" charset="0"/>
              <a:cs typeface="Amazon Ember Light" charset="0"/>
            </a:endParaRPr>
          </a:p>
        </p:txBody>
      </p:sp>
      <p:sp>
        <p:nvSpPr>
          <p:cNvPr id="24" name="Rounded Rectangle 23"/>
          <p:cNvSpPr/>
          <p:nvPr/>
        </p:nvSpPr>
        <p:spPr>
          <a:xfrm>
            <a:off x="8489092" y="3711143"/>
            <a:ext cx="2619632" cy="1297460"/>
          </a:xfrm>
          <a:prstGeom prst="roundRect">
            <a:avLst>
              <a:gd name="adj" fmla="val 0"/>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800">
                <a:solidFill>
                  <a:schemeClr val="tx1"/>
                </a:solidFill>
                <a:latin typeface="Amazon Ember Light" charset="0"/>
                <a:ea typeface="Amazon Ember Light" charset="0"/>
                <a:cs typeface="Amazon Ember Light" charset="0"/>
              </a:rPr>
              <a:t>Fan-out: usa Amazon SNS </a:t>
            </a:r>
          </a:p>
        </p:txBody>
      </p:sp>
      <p:sp>
        <p:nvSpPr>
          <p:cNvPr id="4" name="Footer Placeholder 3"/>
          <p:cNvSpPr>
            <a:spLocks noGrp="1"/>
          </p:cNvSpPr>
          <p:nvPr>
            <p:ph type="ftr" sz="quarter" idx="3"/>
          </p:nvPr>
        </p:nvSpPr>
        <p:spPr>
          <a:xfrm>
            <a:off x="419100" y="6356350"/>
            <a:ext cx="4532728"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2128171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65125"/>
            <a:ext cx="9034272" cy="474119"/>
          </a:xfrm>
        </p:spPr>
        <p:txBody>
          <a:bodyPr rtlCol="0"/>
          <a:lstStyle/>
          <a:p>
            <a:pPr rtl="0"/>
            <a:r>
              <a:rPr lang="pt-br" sz="3500" dirty="0">
                <a:solidFill>
                  <a:srgbClr val="FFFFFF"/>
                </a:solidFill>
              </a:rPr>
              <a:t>Amazon Simple Queue Service</a:t>
            </a:r>
            <a:endParaRPr lang="en-US" sz="3500" dirty="0"/>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26</a:t>
            </a:fld>
            <a:endParaRPr lang="en-US" dirty="0"/>
          </a:p>
        </p:txBody>
      </p:sp>
      <p:sp>
        <p:nvSpPr>
          <p:cNvPr id="3" name="Footer Placeholder 2"/>
          <p:cNvSpPr>
            <a:spLocks noGrp="1"/>
          </p:cNvSpPr>
          <p:nvPr>
            <p:ph type="ftr" sz="quarter" idx="3"/>
          </p:nvPr>
        </p:nvSpPr>
        <p:spPr>
          <a:xfrm>
            <a:off x="419100" y="6356350"/>
            <a:ext cx="4926623" cy="365125"/>
          </a:xfrm>
        </p:spPr>
        <p:txBody>
          <a:bodyPr rtlCol="0"/>
          <a:lstStyle/>
          <a:p>
            <a:pPr rtl="0"/>
            <a:r>
              <a:rPr lang="pt-br"/>
              <a:t>© 2020 Amazon Web Services, Inc. ou suas afiliadas. Todos os direitos reservados.</a:t>
            </a:r>
            <a:endParaRPr lang="en-US" dirty="0"/>
          </a:p>
        </p:txBody>
      </p:sp>
      <p:cxnSp>
        <p:nvCxnSpPr>
          <p:cNvPr id="7" name="Straight Arrow Connector 6"/>
          <p:cNvCxnSpPr>
            <a:stCxn id="45" idx="1"/>
            <a:endCxn id="56" idx="1"/>
          </p:cNvCxnSpPr>
          <p:nvPr/>
        </p:nvCxnSpPr>
        <p:spPr>
          <a:xfrm>
            <a:off x="2105289" y="3651391"/>
            <a:ext cx="1225944" cy="0"/>
          </a:xfrm>
          <a:prstGeom prst="straightConnector1">
            <a:avLst/>
          </a:prstGeom>
          <a:ln>
            <a:solidFill>
              <a:schemeClr val="tx1">
                <a:lumMod val="50000"/>
                <a:lumOff val="50000"/>
              </a:schemeClr>
            </a:solidFill>
            <a:headEnd type="arrow" w="med" len="sm"/>
            <a:tailEnd type="arrow" w="med" len="sm"/>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912357" y="4163706"/>
            <a:ext cx="1750172" cy="923330"/>
          </a:xfrm>
          <a:prstGeom prst="rect">
            <a:avLst/>
          </a:prstGeom>
          <a:noFill/>
        </p:spPr>
        <p:txBody>
          <a:bodyPr wrap="square" rtlCol="0">
            <a:spAutoFit/>
          </a:bodyPr>
          <a:lstStyle/>
          <a:p>
            <a:pPr algn="ctr" rtl="0"/>
            <a:r>
              <a:rPr lang="pt-br" dirty="0">
                <a:solidFill>
                  <a:srgbClr val="000000"/>
                </a:solidFill>
                <a:latin typeface="Amazon Ember Light" charset="0"/>
                <a:ea typeface="Amazon Ember Light" charset="0"/>
                <a:cs typeface="Amazon Ember Light" charset="0"/>
              </a:rPr>
              <a:t>Servidor</a:t>
            </a:r>
            <a:r>
              <a:rPr lang="pt-br" dirty="0">
                <a:latin typeface="Amazon Ember Light" charset="0"/>
                <a:ea typeface="Amazon Ember Light" charset="0"/>
                <a:cs typeface="Amazon Ember Light" charset="0"/>
              </a:rPr>
              <a:t>Web</a:t>
            </a:r>
            <a:endParaRPr lang="en-US" dirty="0">
              <a:solidFill>
                <a:srgbClr val="000000"/>
              </a:solidFill>
              <a:latin typeface="Amazon Ember Light" panose="020B0403020204020204"/>
              <a:ea typeface="Amazon Ember Light" charset="0"/>
              <a:cs typeface="Amazon Ember Light" charset="0"/>
            </a:endParaRPr>
          </a:p>
          <a:p>
            <a:pPr algn="ctr" rtl="0"/>
            <a:r>
              <a:rPr lang="pt-br" dirty="0">
                <a:latin typeface="Amazon Ember Light" charset="0"/>
                <a:ea typeface="Amazon Ember Light" charset="0"/>
                <a:cs typeface="Amazon Ember Light" charset="0"/>
              </a:rPr>
              <a:t>(instância </a:t>
            </a:r>
            <a:br>
              <a:rPr lang="pt-BR" dirty="0">
                <a:latin typeface="Amazon Ember Light" charset="0"/>
                <a:ea typeface="Amazon Ember Light" charset="0"/>
                <a:cs typeface="Amazon Ember Light" charset="0"/>
              </a:rPr>
            </a:br>
            <a:r>
              <a:rPr lang="pt-br" dirty="0">
                <a:latin typeface="Amazon Ember Light" charset="0"/>
                <a:ea typeface="Amazon Ember Light" charset="0"/>
                <a:cs typeface="Amazon Ember Light" charset="0"/>
              </a:rPr>
              <a:t>do EC2)</a:t>
            </a:r>
          </a:p>
        </p:txBody>
      </p:sp>
      <p:sp>
        <p:nvSpPr>
          <p:cNvPr id="23" name="TextBox 22"/>
          <p:cNvSpPr txBox="1"/>
          <p:nvPr/>
        </p:nvSpPr>
        <p:spPr>
          <a:xfrm>
            <a:off x="1192408" y="4069433"/>
            <a:ext cx="1171819" cy="276999"/>
          </a:xfrm>
          <a:prstGeom prst="rect">
            <a:avLst/>
          </a:prstGeom>
          <a:noFill/>
        </p:spPr>
        <p:txBody>
          <a:bodyPr wrap="square" lIns="0" tIns="0" rIns="0" bIns="0" rtlCol="0">
            <a:spAutoFit/>
          </a:bodyPr>
          <a:lstStyle/>
          <a:p>
            <a:pPr algn="ctr" rtl="0"/>
            <a:r>
              <a:rPr lang="pt-br">
                <a:solidFill>
                  <a:srgbClr val="000000"/>
                </a:solidFill>
                <a:latin typeface="Amazon Ember Light" charset="0"/>
                <a:ea typeface="Amazon Ember Light" charset="0"/>
                <a:cs typeface="Amazon Ember Light" charset="0"/>
              </a:rPr>
              <a:t>Usuários</a:t>
            </a:r>
            <a:endParaRPr lang="en-US" dirty="0">
              <a:solidFill>
                <a:srgbClr val="000000"/>
              </a:solidFill>
              <a:latin typeface="Amazon Ember Light" panose="020B0403020204020204"/>
              <a:ea typeface="Amazon Ember Light" charset="0"/>
              <a:cs typeface="Amazon Ember Light" charset="0"/>
            </a:endParaRPr>
          </a:p>
        </p:txBody>
      </p:sp>
      <p:sp>
        <p:nvSpPr>
          <p:cNvPr id="36" name="Rectangle 35">
            <a:extLst>
              <a:ext uri="{FF2B5EF4-FFF2-40B4-BE49-F238E27FC236}">
                <a16:creationId xmlns:a16="http://schemas.microsoft.com/office/drawing/2014/main" id="{CE7F7081-419C-2E4F-A999-2923C4338FC0}"/>
              </a:ext>
            </a:extLst>
          </p:cNvPr>
          <p:cNvSpPr/>
          <p:nvPr/>
        </p:nvSpPr>
        <p:spPr>
          <a:xfrm>
            <a:off x="2831777" y="1774878"/>
            <a:ext cx="8167816" cy="413295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44" name="Graphic 11">
            <a:extLst>
              <a:ext uri="{FF2B5EF4-FFF2-40B4-BE49-F238E27FC236}">
                <a16:creationId xmlns:a16="http://schemas.microsoft.com/office/drawing/2014/main" id="{CE52C9D7-11B0-9E41-AB16-2C9849C3ECBE}"/>
              </a:ext>
            </a:extLst>
          </p:cNvPr>
          <p:cNvPicPr>
            <a:picLocks noChangeAspect="1"/>
          </p:cNvPicPr>
          <p:nvPr/>
        </p:nvPicPr>
        <p:blipFill>
          <a:blip r:embed="rId4"/>
          <a:stretch>
            <a:fillRect/>
          </a:stretch>
        </p:blipFill>
        <p:spPr>
          <a:xfrm>
            <a:off x="2831777" y="1774879"/>
            <a:ext cx="330200" cy="330200"/>
          </a:xfrm>
          <a:prstGeom prst="rect">
            <a:avLst/>
          </a:prstGeom>
        </p:spPr>
      </p:pic>
      <p:pic>
        <p:nvPicPr>
          <p:cNvPr id="45" name="Graphic 32">
            <a:extLst>
              <a:ext uri="{FF2B5EF4-FFF2-40B4-BE49-F238E27FC236}">
                <a16:creationId xmlns:a16="http://schemas.microsoft.com/office/drawing/2014/main" id="{50D454A7-825D-8A40-A013-745A422C40BE}"/>
              </a:ext>
            </a:extLst>
          </p:cNvPr>
          <p:cNvPicPr>
            <a:picLocks noChangeAspect="1"/>
          </p:cNvPicPr>
          <p:nvPr/>
        </p:nvPicPr>
        <p:blipFill>
          <a:blip r:embed="rId5"/>
          <a:stretch>
            <a:fillRect/>
          </a:stretch>
        </p:blipFill>
        <p:spPr>
          <a:xfrm flipH="1">
            <a:off x="1430610" y="3323598"/>
            <a:ext cx="674679" cy="655585"/>
          </a:xfrm>
          <a:prstGeom prst="rect">
            <a:avLst/>
          </a:prstGeom>
        </p:spPr>
      </p:pic>
      <p:grpSp>
        <p:nvGrpSpPr>
          <p:cNvPr id="16" name="Group 15"/>
          <p:cNvGrpSpPr/>
          <p:nvPr/>
        </p:nvGrpSpPr>
        <p:grpSpPr>
          <a:xfrm>
            <a:off x="3331233" y="2219138"/>
            <a:ext cx="7124785" cy="3333453"/>
            <a:chOff x="3675145" y="2256209"/>
            <a:chExt cx="7124785" cy="3333453"/>
          </a:xfrm>
        </p:grpSpPr>
        <p:cxnSp>
          <p:nvCxnSpPr>
            <p:cNvPr id="5" name="Straight Arrow Connector 4"/>
            <p:cNvCxnSpPr/>
            <p:nvPr/>
          </p:nvCxnSpPr>
          <p:spPr>
            <a:xfrm>
              <a:off x="4732638" y="3436995"/>
              <a:ext cx="692828" cy="0"/>
            </a:xfrm>
            <a:prstGeom prst="straightConnector1">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5425466" y="4643172"/>
              <a:ext cx="1142570" cy="0"/>
            </a:xfrm>
            <a:prstGeom prst="straightConnector1">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7664905" y="4643172"/>
              <a:ext cx="725333" cy="0"/>
            </a:xfrm>
            <a:prstGeom prst="straightConnector1">
              <a:avLst/>
            </a:prstGeom>
            <a:ln>
              <a:solidFill>
                <a:schemeClr val="tx1">
                  <a:lumMod val="50000"/>
                  <a:lumOff val="50000"/>
                </a:schemeClr>
              </a:solidFill>
              <a:headEnd type="arrow" w="med" len="sm"/>
              <a:tailEnd type="arrow" w="med" len="sm"/>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409310" y="2750591"/>
              <a:ext cx="1142570" cy="1"/>
            </a:xfrm>
            <a:prstGeom prst="straightConnector1">
              <a:avLst/>
            </a:prstGeom>
            <a:ln>
              <a:solidFill>
                <a:schemeClr val="tx1">
                  <a:lumMod val="50000"/>
                  <a:lumOff val="50000"/>
                </a:schemeClr>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7648749" y="2750591"/>
              <a:ext cx="741489" cy="1"/>
            </a:xfrm>
            <a:prstGeom prst="straightConnector1">
              <a:avLst/>
            </a:prstGeom>
            <a:ln>
              <a:solidFill>
                <a:schemeClr val="tx1">
                  <a:lumMod val="50000"/>
                  <a:lumOff val="50000"/>
                </a:schemeClr>
              </a:solidFill>
              <a:headEnd type="arrow" w="med" len="sm"/>
              <a:tailEnd type="arrow" w="med" len="sm"/>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413109" y="2759884"/>
              <a:ext cx="0" cy="660815"/>
            </a:xfrm>
            <a:prstGeom prst="straightConnector1">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8468644" y="4774054"/>
              <a:ext cx="2331286" cy="400110"/>
            </a:xfrm>
            <a:prstGeom prst="rect">
              <a:avLst/>
            </a:prstGeom>
            <a:noFill/>
          </p:spPr>
          <p:txBody>
            <a:bodyPr wrap="square" lIns="0" tIns="0" rIns="0" bIns="0" rtlCol="0">
              <a:spAutoFit/>
            </a:bodyPr>
            <a:lstStyle/>
            <a:p>
              <a:pPr algn="ctr" rtl="0"/>
              <a:r>
                <a:rPr lang="pt-br" sz="1300" dirty="0">
                  <a:solidFill>
                    <a:srgbClr val="000000"/>
                  </a:solidFill>
                  <a:latin typeface="Amazon Ember Light" charset="0"/>
                  <a:ea typeface="Amazon Ember Light" charset="0"/>
                  <a:cs typeface="Amazon Ember Light" charset="0"/>
                </a:rPr>
                <a:t>Servidores</a:t>
              </a:r>
              <a:r>
                <a:rPr lang="pt-br" sz="1300" dirty="0">
                  <a:latin typeface="Amazon Ember Light" charset="0"/>
                  <a:ea typeface="Amazon Ember Light" charset="0"/>
                  <a:cs typeface="Amazon Ember Light" charset="0"/>
                </a:rPr>
                <a:t> de processamento</a:t>
              </a:r>
              <a:endParaRPr lang="en-US" sz="1300" dirty="0">
                <a:solidFill>
                  <a:srgbClr val="000000"/>
                </a:solidFill>
                <a:latin typeface="Amazon Ember Light" panose="020B0403020204020204"/>
                <a:ea typeface="Amazon Ember Light" charset="0"/>
                <a:cs typeface="Amazon Ember Light" charset="0"/>
              </a:endParaRPr>
            </a:p>
            <a:p>
              <a:pPr algn="ctr" rtl="0"/>
              <a:r>
                <a:rPr lang="pt-br" sz="1300" dirty="0">
                  <a:latin typeface="Amazon Ember Light" charset="0"/>
                  <a:ea typeface="Amazon Ember Light" charset="0"/>
                  <a:cs typeface="Amazon Ember Light" charset="0"/>
                </a:rPr>
                <a:t>(</a:t>
              </a:r>
              <a:r>
                <a:rPr lang="pt-br" sz="1300" dirty="0">
                  <a:solidFill>
                    <a:srgbClr val="000000"/>
                  </a:solidFill>
                  <a:latin typeface="Amazon Ember Light" charset="0"/>
                  <a:ea typeface="Amazon Ember Light" charset="0"/>
                  <a:cs typeface="Amazon Ember Light" charset="0"/>
                </a:rPr>
                <a:t>Grupo de Auto Scaling</a:t>
              </a:r>
              <a:r>
                <a:rPr lang="pt-br" sz="1300" dirty="0">
                  <a:latin typeface="Amazon Ember Light" charset="0"/>
                  <a:ea typeface="Amazon Ember Light" charset="0"/>
                  <a:cs typeface="Amazon Ember Light" charset="0"/>
                </a:rPr>
                <a:t>)</a:t>
              </a:r>
            </a:p>
          </p:txBody>
        </p:sp>
        <p:cxnSp>
          <p:nvCxnSpPr>
            <p:cNvPr id="46" name="Straight Arrow Connector 45"/>
            <p:cNvCxnSpPr/>
            <p:nvPr/>
          </p:nvCxnSpPr>
          <p:spPr>
            <a:xfrm>
              <a:off x="4732638" y="3981781"/>
              <a:ext cx="705185" cy="0"/>
            </a:xfrm>
            <a:prstGeom prst="straightConnector1">
              <a:avLst/>
            </a:prstGeom>
            <a:ln>
              <a:solidFill>
                <a:schemeClr val="tx1">
                  <a:lumMod val="50000"/>
                  <a:lumOff val="50000"/>
                </a:schemeClr>
              </a:solidFill>
              <a:headEnd type="arrow" w="med" len="sm"/>
              <a:tailEnd type="none"/>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5437823" y="3981781"/>
              <a:ext cx="0" cy="660815"/>
            </a:xfrm>
            <a:prstGeom prst="straightConnector1">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6228914" y="2992013"/>
              <a:ext cx="1798557" cy="646331"/>
            </a:xfrm>
            <a:prstGeom prst="rect">
              <a:avLst/>
            </a:prstGeom>
            <a:noFill/>
          </p:spPr>
          <p:txBody>
            <a:bodyPr wrap="square" rtlCol="0">
              <a:spAutoFit/>
            </a:bodyPr>
            <a:lstStyle/>
            <a:p>
              <a:pPr algn="ctr" rtl="0"/>
              <a:r>
                <a:rPr lang="pt-br">
                  <a:solidFill>
                    <a:srgbClr val="000000"/>
                  </a:solidFill>
                  <a:latin typeface="Amazon Ember Light" charset="0"/>
                  <a:ea typeface="Amazon Ember Light" charset="0"/>
                  <a:cs typeface="Amazon Ember Light" charset="0"/>
                </a:rPr>
                <a:t>Amazon SQS
Fila de </a:t>
              </a:r>
              <a:br>
                <a:rPr lang="en-US" dirty="0">
                  <a:solidFill>
                    <a:srgbClr val="000000"/>
                  </a:solidFill>
                  <a:latin typeface="Amazon Ember Light" charset="0"/>
                  <a:ea typeface="Amazon Ember Light" charset="0"/>
                  <a:cs typeface="Amazon Ember Light" charset="0"/>
                </a:rPr>
              </a:br>
              <a:r>
                <a:rPr lang="pt-br">
                  <a:solidFill>
                    <a:schemeClr val="accent6"/>
                  </a:solidFill>
                  <a:latin typeface="Amazon Ember Light" charset="0"/>
                  <a:ea typeface="Amazon Ember Light" charset="0"/>
                  <a:cs typeface="Amazon Ember Light" charset="0"/>
                </a:rPr>
                <a:t>solicitações</a:t>
              </a:r>
              <a:r>
                <a:rPr lang="pt-br">
                  <a:solidFill>
                    <a:srgbClr val="FF0000"/>
                  </a:solidFill>
                  <a:latin typeface="Amazon Ember Light" charset="0"/>
                  <a:ea typeface="Amazon Ember Light" charset="0"/>
                  <a:cs typeface="Amazon Ember Light" charset="0"/>
                </a:rPr>
                <a:t> </a:t>
              </a:r>
              <a:endParaRPr lang="en-US" dirty="0">
                <a:solidFill>
                  <a:srgbClr val="000000"/>
                </a:solidFill>
                <a:latin typeface="Amazon Ember Light" panose="020B0403020204020204"/>
                <a:ea typeface="Amazon Ember Light" charset="0"/>
                <a:cs typeface="Amazon Ember Light" charset="0"/>
              </a:endParaRPr>
            </a:p>
          </p:txBody>
        </p:sp>
        <p:pic>
          <p:nvPicPr>
            <p:cNvPr id="43" name="Graphic 39">
              <a:extLst>
                <a:ext uri="{FF2B5EF4-FFF2-40B4-BE49-F238E27FC236}">
                  <a16:creationId xmlns:a16="http://schemas.microsoft.com/office/drawing/2014/main" id="{2ACAD885-5F52-504F-842D-3D87E199BD5D}"/>
                </a:ext>
              </a:extLst>
            </p:cNvPr>
            <p:cNvPicPr>
              <a:picLocks noChangeAspect="1"/>
            </p:cNvPicPr>
            <p:nvPr/>
          </p:nvPicPr>
          <p:blipFill>
            <a:blip r:embed="rId6"/>
            <a:stretch>
              <a:fillRect/>
            </a:stretch>
          </p:blipFill>
          <p:spPr>
            <a:xfrm>
              <a:off x="6670992" y="2268805"/>
              <a:ext cx="914400" cy="914400"/>
            </a:xfrm>
            <a:prstGeom prst="rect">
              <a:avLst/>
            </a:prstGeom>
          </p:spPr>
        </p:pic>
        <p:sp>
          <p:nvSpPr>
            <p:cNvPr id="48" name="Rectangle 47">
              <a:extLst>
                <a:ext uri="{FF2B5EF4-FFF2-40B4-BE49-F238E27FC236}">
                  <a16:creationId xmlns:a16="http://schemas.microsoft.com/office/drawing/2014/main" id="{029B160E-4DC3-C741-A322-32F6A7160F4E}"/>
                </a:ext>
              </a:extLst>
            </p:cNvPr>
            <p:cNvSpPr/>
            <p:nvPr/>
          </p:nvSpPr>
          <p:spPr>
            <a:xfrm>
              <a:off x="8520518" y="2265252"/>
              <a:ext cx="2193847" cy="3122294"/>
            </a:xfrm>
            <a:prstGeom prst="rect">
              <a:avLst/>
            </a:prstGeom>
            <a:noFill/>
            <a:ln w="12700">
              <a:solidFill>
                <a:srgbClr val="D86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endParaRPr lang="en-US" sz="1400" dirty="0">
                <a:solidFill>
                  <a:srgbClr val="D86613"/>
                </a:solidFill>
              </a:endParaRPr>
            </a:p>
            <a:p>
              <a:pPr algn="ctr" rtl="0"/>
              <a:r>
                <a:rPr lang="pt-br" sz="1600">
                  <a:solidFill>
                    <a:srgbClr val="D86613"/>
                  </a:solidFill>
                </a:rPr>
                <a:t>Grupo de Auto Scaling</a:t>
              </a:r>
            </a:p>
          </p:txBody>
        </p:sp>
        <p:pic>
          <p:nvPicPr>
            <p:cNvPr id="49" name="Graphic 9">
              <a:extLst>
                <a:ext uri="{FF2B5EF4-FFF2-40B4-BE49-F238E27FC236}">
                  <a16:creationId xmlns:a16="http://schemas.microsoft.com/office/drawing/2014/main" id="{639E0105-2524-DA4F-9D8A-2B27398A61BB}"/>
                </a:ext>
              </a:extLst>
            </p:cNvPr>
            <p:cNvPicPr>
              <a:picLocks noChangeAspect="1"/>
            </p:cNvPicPr>
            <p:nvPr/>
          </p:nvPicPr>
          <p:blipFill>
            <a:blip r:embed="rId7"/>
            <a:stretch>
              <a:fillRect/>
            </a:stretch>
          </p:blipFill>
          <p:spPr>
            <a:xfrm>
              <a:off x="9469187" y="2256209"/>
              <a:ext cx="330200" cy="330200"/>
            </a:xfrm>
            <a:prstGeom prst="rect">
              <a:avLst/>
            </a:prstGeom>
          </p:spPr>
        </p:pic>
        <p:pic>
          <p:nvPicPr>
            <p:cNvPr id="50" name="Graphic 24">
              <a:extLst>
                <a:ext uri="{FF2B5EF4-FFF2-40B4-BE49-F238E27FC236}">
                  <a16:creationId xmlns:a16="http://schemas.microsoft.com/office/drawing/2014/main" id="{DD01F647-5021-2945-A1F9-4FD26EC69AC6}"/>
                </a:ext>
              </a:extLst>
            </p:cNvPr>
            <p:cNvPicPr>
              <a:picLocks noChangeAspect="1"/>
            </p:cNvPicPr>
            <p:nvPr/>
          </p:nvPicPr>
          <p:blipFill>
            <a:blip r:embed="rId8"/>
            <a:stretch>
              <a:fillRect/>
            </a:stretch>
          </p:blipFill>
          <p:spPr>
            <a:xfrm>
              <a:off x="9399337" y="2947317"/>
              <a:ext cx="469900" cy="469900"/>
            </a:xfrm>
            <a:prstGeom prst="rect">
              <a:avLst/>
            </a:prstGeom>
          </p:spPr>
        </p:pic>
        <p:sp>
          <p:nvSpPr>
            <p:cNvPr id="51" name="TextBox 50">
              <a:extLst>
                <a:ext uri="{FF2B5EF4-FFF2-40B4-BE49-F238E27FC236}">
                  <a16:creationId xmlns:a16="http://schemas.microsoft.com/office/drawing/2014/main" id="{B441238E-2FC5-B944-B600-89749B5AC47A}"/>
                </a:ext>
              </a:extLst>
            </p:cNvPr>
            <p:cNvSpPr txBox="1"/>
            <p:nvPr/>
          </p:nvSpPr>
          <p:spPr>
            <a:xfrm>
              <a:off x="8750831" y="3392869"/>
              <a:ext cx="1766913" cy="338554"/>
            </a:xfrm>
            <a:prstGeom prst="rect">
              <a:avLst/>
            </a:prstGeom>
            <a:noFill/>
          </p:spPr>
          <p:txBody>
            <a:bodyPr wrap="square" rtlCol="0">
              <a:spAutoFit/>
            </a:bodyPr>
            <a:lstStyle/>
            <a:p>
              <a:pPr algn="ctr" rtl="0"/>
              <a:r>
                <a:rPr lang="pt-br" sz="1600" dirty="0">
                  <a:solidFill>
                    <a:srgbClr val="232F3E"/>
                  </a:solidFill>
                </a:rPr>
                <a:t>Instância</a:t>
              </a:r>
            </a:p>
          </p:txBody>
        </p:sp>
        <p:pic>
          <p:nvPicPr>
            <p:cNvPr id="52" name="Graphic 26">
              <a:extLst>
                <a:ext uri="{FF2B5EF4-FFF2-40B4-BE49-F238E27FC236}">
                  <a16:creationId xmlns:a16="http://schemas.microsoft.com/office/drawing/2014/main" id="{B23FFE59-5298-FE4A-8901-30803395EF7B}"/>
                </a:ext>
              </a:extLst>
            </p:cNvPr>
            <p:cNvPicPr>
              <a:picLocks noChangeAspect="1"/>
            </p:cNvPicPr>
            <p:nvPr/>
          </p:nvPicPr>
          <p:blipFill>
            <a:blip r:embed="rId8"/>
            <a:stretch>
              <a:fillRect/>
            </a:stretch>
          </p:blipFill>
          <p:spPr>
            <a:xfrm>
              <a:off x="9399337" y="3800079"/>
              <a:ext cx="469900" cy="469900"/>
            </a:xfrm>
            <a:prstGeom prst="rect">
              <a:avLst/>
            </a:prstGeom>
          </p:spPr>
        </p:pic>
        <p:sp>
          <p:nvSpPr>
            <p:cNvPr id="53" name="TextBox 52">
              <a:extLst>
                <a:ext uri="{FF2B5EF4-FFF2-40B4-BE49-F238E27FC236}">
                  <a16:creationId xmlns:a16="http://schemas.microsoft.com/office/drawing/2014/main" id="{8B49AB76-4D14-A041-9513-C8F4756C70F3}"/>
                </a:ext>
              </a:extLst>
            </p:cNvPr>
            <p:cNvSpPr txBox="1"/>
            <p:nvPr/>
          </p:nvSpPr>
          <p:spPr>
            <a:xfrm>
              <a:off x="8750831" y="4245631"/>
              <a:ext cx="1766913" cy="338554"/>
            </a:xfrm>
            <a:prstGeom prst="rect">
              <a:avLst/>
            </a:prstGeom>
            <a:noFill/>
          </p:spPr>
          <p:txBody>
            <a:bodyPr wrap="square" rtlCol="0">
              <a:spAutoFit/>
            </a:bodyPr>
            <a:lstStyle/>
            <a:p>
              <a:pPr algn="ctr" rtl="0"/>
              <a:r>
                <a:rPr lang="pt-br" sz="1600">
                  <a:solidFill>
                    <a:srgbClr val="232F3E"/>
                  </a:solidFill>
                </a:rPr>
                <a:t>Instância</a:t>
              </a:r>
            </a:p>
          </p:txBody>
        </p:sp>
        <p:sp>
          <p:nvSpPr>
            <p:cNvPr id="54" name="TextBox 53"/>
            <p:cNvSpPr txBox="1"/>
            <p:nvPr/>
          </p:nvSpPr>
          <p:spPr>
            <a:xfrm>
              <a:off x="6006503" y="4943331"/>
              <a:ext cx="2243379" cy="646331"/>
            </a:xfrm>
            <a:prstGeom prst="rect">
              <a:avLst/>
            </a:prstGeom>
            <a:noFill/>
          </p:spPr>
          <p:txBody>
            <a:bodyPr wrap="square" rtlCol="0">
              <a:spAutoFit/>
            </a:bodyPr>
            <a:lstStyle/>
            <a:p>
              <a:pPr algn="ctr" rtl="0"/>
              <a:r>
                <a:rPr lang="pt-br">
                  <a:solidFill>
                    <a:srgbClr val="000000"/>
                  </a:solidFill>
                  <a:latin typeface="Amazon Ember Light" charset="0"/>
                  <a:ea typeface="Amazon Ember Light" charset="0"/>
                  <a:cs typeface="Amazon Ember Light" charset="0"/>
                </a:rPr>
                <a:t>Amazon SQS
Fila de </a:t>
              </a:r>
              <a:br>
                <a:rPr lang="en-US" dirty="0">
                  <a:solidFill>
                    <a:srgbClr val="000000"/>
                  </a:solidFill>
                  <a:latin typeface="Amazon Ember Light" charset="0"/>
                  <a:ea typeface="Amazon Ember Light" charset="0"/>
                  <a:cs typeface="Amazon Ember Light" charset="0"/>
                </a:rPr>
              </a:br>
              <a:r>
                <a:rPr lang="pt-br">
                  <a:solidFill>
                    <a:schemeClr val="accent6"/>
                  </a:solidFill>
                  <a:latin typeface="Amazon Ember Light" charset="0"/>
                  <a:ea typeface="Amazon Ember Light" charset="0"/>
                  <a:cs typeface="Amazon Ember Light" charset="0"/>
                </a:rPr>
                <a:t>resposta</a:t>
              </a:r>
              <a:endParaRPr lang="en-US" dirty="0">
                <a:solidFill>
                  <a:srgbClr val="000000"/>
                </a:solidFill>
                <a:latin typeface="Amazon Ember Light" panose="020B0403020204020204"/>
                <a:ea typeface="Amazon Ember Light" charset="0"/>
                <a:cs typeface="Amazon Ember Light" charset="0"/>
              </a:endParaRPr>
            </a:p>
          </p:txBody>
        </p:sp>
        <p:pic>
          <p:nvPicPr>
            <p:cNvPr id="55" name="Graphic 39">
              <a:extLst>
                <a:ext uri="{FF2B5EF4-FFF2-40B4-BE49-F238E27FC236}">
                  <a16:creationId xmlns:a16="http://schemas.microsoft.com/office/drawing/2014/main" id="{2ACAD885-5F52-504F-842D-3D87E199BD5D}"/>
                </a:ext>
              </a:extLst>
            </p:cNvPr>
            <p:cNvPicPr>
              <a:picLocks noChangeAspect="1"/>
            </p:cNvPicPr>
            <p:nvPr/>
          </p:nvPicPr>
          <p:blipFill>
            <a:blip r:embed="rId6"/>
            <a:stretch>
              <a:fillRect/>
            </a:stretch>
          </p:blipFill>
          <p:spPr>
            <a:xfrm>
              <a:off x="6670992" y="4185396"/>
              <a:ext cx="914400" cy="914400"/>
            </a:xfrm>
            <a:prstGeom prst="rect">
              <a:avLst/>
            </a:prstGeom>
          </p:spPr>
        </p:pic>
        <p:pic>
          <p:nvPicPr>
            <p:cNvPr id="56" name="Graphic 24">
              <a:extLst>
                <a:ext uri="{FF2B5EF4-FFF2-40B4-BE49-F238E27FC236}">
                  <a16:creationId xmlns:a16="http://schemas.microsoft.com/office/drawing/2014/main" id="{DD01F647-5021-2945-A1F9-4FD26EC69AC6}"/>
                </a:ext>
              </a:extLst>
            </p:cNvPr>
            <p:cNvPicPr>
              <a:picLocks noChangeAspect="1"/>
            </p:cNvPicPr>
            <p:nvPr/>
          </p:nvPicPr>
          <p:blipFill>
            <a:blip r:embed="rId8"/>
            <a:stretch>
              <a:fillRect/>
            </a:stretch>
          </p:blipFill>
          <p:spPr>
            <a:xfrm>
              <a:off x="3675145" y="3231262"/>
              <a:ext cx="914400" cy="914400"/>
            </a:xfrm>
            <a:prstGeom prst="rect">
              <a:avLst/>
            </a:prstGeom>
          </p:spPr>
        </p:pic>
      </p:grpSp>
    </p:spTree>
    <p:custDataLst>
      <p:tags r:id="rId1"/>
    </p:custDataLst>
    <p:extLst>
      <p:ext uri="{BB962C8B-B14F-4D97-AF65-F5344CB8AC3E}">
        <p14:creationId xmlns:p14="http://schemas.microsoft.com/office/powerpoint/2010/main" val="341386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32" y="2110968"/>
            <a:ext cx="7810500" cy="2636062"/>
          </a:xfrm>
        </p:spPr>
        <p:txBody>
          <a:bodyPr rtlCol="0">
            <a:noAutofit/>
          </a:bodyPr>
          <a:lstStyle/>
          <a:p>
            <a:pPr rtl="0"/>
            <a:r>
              <a:rPr lang="pt-br" dirty="0">
                <a:latin typeface="+mn-lt"/>
              </a:rPr>
              <a:t>Desenvolvimento com</a:t>
            </a:r>
            <a:br>
              <a:rPr lang="en-US" dirty="0">
                <a:latin typeface="+mn-lt"/>
              </a:rPr>
            </a:br>
            <a:r>
              <a:rPr lang="pt-br" dirty="0">
                <a:solidFill>
                  <a:srgbClr val="FFFFFF"/>
                </a:solidFill>
                <a:latin typeface="+mn-lt"/>
              </a:rPr>
              <a:t>Amazon Simple Notification Service</a:t>
            </a:r>
            <a:endParaRPr lang="en-US" dirty="0">
              <a:latin typeface="+mn-lt"/>
            </a:endParaRP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27</a:t>
            </a:fld>
            <a:endParaRPr lang="en-US" dirty="0"/>
          </a:p>
        </p:txBody>
      </p:sp>
      <p:sp>
        <p:nvSpPr>
          <p:cNvPr id="5" name="Footer Placeholder 4"/>
          <p:cNvSpPr>
            <a:spLocks noGrp="1"/>
          </p:cNvSpPr>
          <p:nvPr>
            <p:ph type="ftr" sz="quarter" idx="3"/>
          </p:nvPr>
        </p:nvSpPr>
        <p:spPr>
          <a:xfrm>
            <a:off x="419100" y="6356350"/>
            <a:ext cx="5264248"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755365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47236" y="365125"/>
            <a:ext cx="5095618" cy="474119"/>
          </a:xfrm>
        </p:spPr>
        <p:txBody>
          <a:bodyPr rtlCol="0">
            <a:noAutofit/>
          </a:bodyPr>
          <a:lstStyle/>
          <a:p>
            <a:pPr rtl="0"/>
            <a:r>
              <a:rPr lang="pt-br" sz="3500" dirty="0">
                <a:solidFill>
                  <a:srgbClr val="FFFFFF"/>
                </a:solidFill>
              </a:rPr>
              <a:t>Amazon SNS</a:t>
            </a:r>
            <a:endParaRPr lang="en-US" sz="3500" dirty="0">
              <a:solidFill>
                <a:srgbClr val="FFFFFF"/>
              </a:solidFill>
              <a:latin typeface="Amazon Ember Light" panose="020B0403020204020204"/>
            </a:endParaRP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28</a:t>
            </a:fld>
            <a:endParaRPr lang="en-US" dirty="0"/>
          </a:p>
        </p:txBody>
      </p:sp>
      <p:sp>
        <p:nvSpPr>
          <p:cNvPr id="3" name="Footer Placeholder 2"/>
          <p:cNvSpPr>
            <a:spLocks noGrp="1"/>
          </p:cNvSpPr>
          <p:nvPr>
            <p:ph type="ftr" sz="quarter" idx="3"/>
          </p:nvPr>
        </p:nvSpPr>
        <p:spPr>
          <a:xfrm>
            <a:off x="419100" y="6356350"/>
            <a:ext cx="5306451" cy="365125"/>
          </a:xfrm>
        </p:spPr>
        <p:txBody>
          <a:bodyPr rtlCol="0"/>
          <a:lstStyle/>
          <a:p>
            <a:pPr rtl="0"/>
            <a:r>
              <a:rPr lang="pt-br" dirty="0"/>
              <a:t>© 2020 Amazon Web Services, Inc. ou suas afiliadas. Todos os direitos reservados.</a:t>
            </a:r>
            <a:endParaRPr lang="en-US" dirty="0"/>
          </a:p>
        </p:txBody>
      </p:sp>
      <p:sp>
        <p:nvSpPr>
          <p:cNvPr id="10" name="TextBox 9"/>
          <p:cNvSpPr txBox="1"/>
          <p:nvPr/>
        </p:nvSpPr>
        <p:spPr>
          <a:xfrm>
            <a:off x="5261713" y="4509696"/>
            <a:ext cx="1248082" cy="615553"/>
          </a:xfrm>
          <a:prstGeom prst="rect">
            <a:avLst/>
          </a:prstGeom>
          <a:noFill/>
        </p:spPr>
        <p:txBody>
          <a:bodyPr wrap="square" lIns="0" tIns="0" rIns="0" bIns="0" rtlCol="0">
            <a:spAutoFit/>
          </a:bodyPr>
          <a:lstStyle/>
          <a:p>
            <a:pPr algn="ctr" rtl="0"/>
            <a:r>
              <a:rPr lang="pt-br" sz="2000" dirty="0">
                <a:latin typeface="Amazon Ember Light" charset="0"/>
                <a:ea typeface="Amazon Ember Light" charset="0"/>
                <a:cs typeface="Amazon Ember Light" charset="0"/>
              </a:rPr>
              <a:t>Tópico </a:t>
            </a:r>
            <a:br>
              <a:rPr lang="pt-BR" sz="2000" dirty="0">
                <a:latin typeface="Amazon Ember Light" charset="0"/>
                <a:ea typeface="Amazon Ember Light" charset="0"/>
                <a:cs typeface="Amazon Ember Light" charset="0"/>
              </a:rPr>
            </a:br>
            <a:r>
              <a:rPr lang="pt-br" sz="2000" dirty="0">
                <a:latin typeface="Amazon Ember Light" charset="0"/>
                <a:ea typeface="Amazon Ember Light" charset="0"/>
                <a:cs typeface="Amazon Ember Light" charset="0"/>
              </a:rPr>
              <a:t>do SNS</a:t>
            </a:r>
          </a:p>
        </p:txBody>
      </p:sp>
      <p:sp>
        <p:nvSpPr>
          <p:cNvPr id="11" name="Rounded Rectangle 10"/>
          <p:cNvSpPr/>
          <p:nvPr/>
        </p:nvSpPr>
        <p:spPr>
          <a:xfrm>
            <a:off x="9039722" y="4257185"/>
            <a:ext cx="2200364" cy="406400"/>
          </a:xfrm>
          <a:prstGeom prst="roundRect">
            <a:avLst>
              <a:gd name="adj" fmla="val 0"/>
            </a:avLst>
          </a:prstGeom>
          <a:solidFill>
            <a:schemeClr val="accent2"/>
          </a:solidFill>
          <a:effectLst/>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a:solidFill>
                  <a:schemeClr val="accent1"/>
                </a:solidFill>
                <a:latin typeface="Amazon Ember Light" charset="0"/>
                <a:ea typeface="Amazon Ember Light" charset="0"/>
                <a:cs typeface="Amazon Ember Light" charset="0"/>
              </a:rPr>
              <a:t>E-mail</a:t>
            </a:r>
          </a:p>
        </p:txBody>
      </p:sp>
      <p:sp>
        <p:nvSpPr>
          <p:cNvPr id="12" name="Rounded Rectangle 11"/>
          <p:cNvSpPr/>
          <p:nvPr/>
        </p:nvSpPr>
        <p:spPr>
          <a:xfrm>
            <a:off x="9039722" y="2506325"/>
            <a:ext cx="2200364" cy="406400"/>
          </a:xfrm>
          <a:prstGeom prst="roundRect">
            <a:avLst>
              <a:gd name="adj" fmla="val 0"/>
            </a:avLst>
          </a:prstGeom>
          <a:solidFill>
            <a:schemeClr val="accent2"/>
          </a:solidFill>
          <a:effectLst/>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dirty="0">
                <a:solidFill>
                  <a:schemeClr val="accent1"/>
                </a:solidFill>
                <a:latin typeface="Amazon Ember Light" charset="0"/>
                <a:ea typeface="Amazon Ember Light" charset="0"/>
                <a:cs typeface="Amazon Ember Light" charset="0"/>
              </a:rPr>
              <a:t>AWS Lambda</a:t>
            </a:r>
          </a:p>
        </p:txBody>
      </p:sp>
      <p:sp>
        <p:nvSpPr>
          <p:cNvPr id="13" name="Rounded Rectangle 12"/>
          <p:cNvSpPr/>
          <p:nvPr/>
        </p:nvSpPr>
        <p:spPr>
          <a:xfrm>
            <a:off x="9039722" y="3673565"/>
            <a:ext cx="2200364" cy="406400"/>
          </a:xfrm>
          <a:prstGeom prst="roundRect">
            <a:avLst>
              <a:gd name="adj" fmla="val 0"/>
            </a:avLst>
          </a:prstGeom>
          <a:solidFill>
            <a:schemeClr val="accent2"/>
          </a:solidFill>
          <a:effectLst/>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a:solidFill>
                  <a:schemeClr val="accent1"/>
                </a:solidFill>
                <a:latin typeface="Amazon Ember Light" charset="0"/>
                <a:ea typeface="Amazon Ember Light" charset="0"/>
                <a:cs typeface="Amazon Ember Light" charset="0"/>
              </a:rPr>
              <a:t>HTTP(S)</a:t>
            </a:r>
            <a:endParaRPr lang="en-US" dirty="0">
              <a:solidFill>
                <a:schemeClr val="accent1"/>
              </a:solidFill>
              <a:latin typeface="Amazon Ember Light" panose="020B0403020204020204"/>
              <a:ea typeface="Amazon Ember Light" charset="0"/>
              <a:cs typeface="Amazon Ember Light" charset="0"/>
            </a:endParaRPr>
          </a:p>
        </p:txBody>
      </p:sp>
      <p:sp>
        <p:nvSpPr>
          <p:cNvPr id="14" name="Rounded Rectangle 13"/>
          <p:cNvSpPr/>
          <p:nvPr/>
        </p:nvSpPr>
        <p:spPr>
          <a:xfrm>
            <a:off x="9039722" y="3089945"/>
            <a:ext cx="2200364" cy="406400"/>
          </a:xfrm>
          <a:prstGeom prst="roundRect">
            <a:avLst>
              <a:gd name="adj" fmla="val 0"/>
            </a:avLst>
          </a:prstGeom>
          <a:solidFill>
            <a:schemeClr val="accent2"/>
          </a:solidFill>
          <a:effectLst/>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a:solidFill>
                  <a:schemeClr val="accent1"/>
                </a:solidFill>
                <a:latin typeface="Amazon Ember Light" charset="0"/>
                <a:ea typeface="Amazon Ember Light" charset="0"/>
                <a:cs typeface="Amazon Ember Light" charset="0"/>
              </a:rPr>
              <a:t>Amazon SQS</a:t>
            </a:r>
            <a:endParaRPr lang="en-US" dirty="0">
              <a:solidFill>
                <a:schemeClr val="accent1"/>
              </a:solidFill>
              <a:latin typeface="Amazon Ember Light" panose="020B0403020204020204"/>
              <a:ea typeface="Amazon Ember Light" charset="0"/>
              <a:cs typeface="Amazon Ember Light" charset="0"/>
            </a:endParaRPr>
          </a:p>
        </p:txBody>
      </p:sp>
      <p:sp>
        <p:nvSpPr>
          <p:cNvPr id="15" name="Rounded Rectangle 14"/>
          <p:cNvSpPr/>
          <p:nvPr/>
        </p:nvSpPr>
        <p:spPr>
          <a:xfrm>
            <a:off x="9039722" y="4840805"/>
            <a:ext cx="2200364" cy="406400"/>
          </a:xfrm>
          <a:prstGeom prst="roundRect">
            <a:avLst>
              <a:gd name="adj" fmla="val 0"/>
            </a:avLst>
          </a:prstGeom>
          <a:solidFill>
            <a:schemeClr val="accent2"/>
          </a:solidFill>
          <a:effectLst/>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a:solidFill>
                  <a:schemeClr val="accent1"/>
                </a:solidFill>
                <a:latin typeface="Amazon Ember Light" charset="0"/>
                <a:ea typeface="Amazon Ember Light" charset="0"/>
                <a:cs typeface="Amazon Ember Light" charset="0"/>
              </a:rPr>
              <a:t>SMS</a:t>
            </a:r>
            <a:endParaRPr lang="en-US" dirty="0">
              <a:solidFill>
                <a:schemeClr val="accent1"/>
              </a:solidFill>
              <a:latin typeface="Amazon Ember Light" panose="020B0403020204020204"/>
              <a:ea typeface="Amazon Ember Light" charset="0"/>
              <a:cs typeface="Amazon Ember Light" charset="0"/>
            </a:endParaRPr>
          </a:p>
        </p:txBody>
      </p:sp>
      <p:cxnSp>
        <p:nvCxnSpPr>
          <p:cNvPr id="16" name="Straight Arrow Connector 15"/>
          <p:cNvCxnSpPr/>
          <p:nvPr/>
        </p:nvCxnSpPr>
        <p:spPr>
          <a:xfrm>
            <a:off x="7798406" y="2675442"/>
            <a:ext cx="1058573" cy="1"/>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flipV="1">
            <a:off x="7798406" y="2685830"/>
            <a:ext cx="0" cy="2918099"/>
          </a:xfrm>
          <a:prstGeom prst="straightConnector1">
            <a:avLst/>
          </a:prstGeom>
          <a:ln w="127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22" idx="3"/>
            <a:endCxn id="31" idx="1"/>
          </p:cNvCxnSpPr>
          <p:nvPr/>
        </p:nvCxnSpPr>
        <p:spPr>
          <a:xfrm flipV="1">
            <a:off x="2560409" y="4093833"/>
            <a:ext cx="2982445" cy="1"/>
          </a:xfrm>
          <a:prstGeom prst="straightConnector1">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908353" y="3863001"/>
            <a:ext cx="1652056" cy="461665"/>
          </a:xfrm>
          <a:prstGeom prst="rect">
            <a:avLst/>
          </a:prstGeom>
          <a:solidFill>
            <a:schemeClr val="tx2"/>
          </a:solidFill>
          <a:effectLst/>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rtl="0"/>
            <a:r>
              <a:rPr lang="pt-br" sz="2400">
                <a:solidFill>
                  <a:schemeClr val="accent1"/>
                </a:solidFill>
                <a:latin typeface="Amazon Ember Light" charset="0"/>
                <a:ea typeface="Amazon Ember Light" charset="0"/>
                <a:cs typeface="Amazon Ember Light" charset="0"/>
              </a:rPr>
              <a:t>Publicador</a:t>
            </a:r>
          </a:p>
        </p:txBody>
      </p:sp>
      <p:sp>
        <p:nvSpPr>
          <p:cNvPr id="24" name="TextBox 23"/>
          <p:cNvSpPr txBox="1"/>
          <p:nvPr/>
        </p:nvSpPr>
        <p:spPr>
          <a:xfrm>
            <a:off x="2732014" y="4098452"/>
            <a:ext cx="1994728" cy="400110"/>
          </a:xfrm>
          <a:prstGeom prst="rect">
            <a:avLst/>
          </a:prstGeom>
          <a:noFill/>
        </p:spPr>
        <p:txBody>
          <a:bodyPr wrap="square" rtlCol="0">
            <a:spAutoFit/>
          </a:bodyPr>
          <a:lstStyle/>
          <a:p>
            <a:pPr algn="ctr" rtl="0"/>
            <a:r>
              <a:rPr lang="pt-br" sz="2000" dirty="0">
                <a:solidFill>
                  <a:srgbClr val="000000"/>
                </a:solidFill>
                <a:latin typeface="Amazon Ember Light" charset="0"/>
                <a:ea typeface="Amazon Ember Light" charset="0"/>
                <a:cs typeface="Amazon Ember Light" charset="0"/>
              </a:rPr>
              <a:t>de mensagens</a:t>
            </a:r>
            <a:endParaRPr lang="en-US" sz="2000" dirty="0">
              <a:solidFill>
                <a:srgbClr val="000000"/>
              </a:solidFill>
              <a:latin typeface="Amazon Ember Light" panose="020B0403020204020204"/>
              <a:ea typeface="Amazon Ember Light" charset="0"/>
              <a:cs typeface="Amazon Ember Light" charset="0"/>
            </a:endParaRPr>
          </a:p>
        </p:txBody>
      </p:sp>
      <p:sp>
        <p:nvSpPr>
          <p:cNvPr id="25" name="Rounded Rectangle 24"/>
          <p:cNvSpPr/>
          <p:nvPr/>
        </p:nvSpPr>
        <p:spPr>
          <a:xfrm>
            <a:off x="9039722" y="5424425"/>
            <a:ext cx="2200364" cy="406400"/>
          </a:xfrm>
          <a:prstGeom prst="roundRect">
            <a:avLst>
              <a:gd name="adj" fmla="val 0"/>
            </a:avLst>
          </a:prstGeom>
          <a:solidFill>
            <a:schemeClr val="accent2"/>
          </a:solidFill>
          <a:effectLst/>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dirty="0">
                <a:solidFill>
                  <a:schemeClr val="accent1"/>
                </a:solidFill>
                <a:latin typeface="Amazon Ember Light" charset="0"/>
                <a:ea typeface="Amazon Ember Light" charset="0"/>
                <a:cs typeface="Amazon Ember Light" charset="0"/>
              </a:rPr>
              <a:t>Dispositivos móveis</a:t>
            </a:r>
          </a:p>
        </p:txBody>
      </p:sp>
      <p:cxnSp>
        <p:nvCxnSpPr>
          <p:cNvPr id="32" name="Straight Arrow Connector 31"/>
          <p:cNvCxnSpPr>
            <a:endCxn id="31" idx="3"/>
          </p:cNvCxnSpPr>
          <p:nvPr/>
        </p:nvCxnSpPr>
        <p:spPr>
          <a:xfrm flipH="1">
            <a:off x="6228654" y="4093833"/>
            <a:ext cx="1569752" cy="0"/>
          </a:xfrm>
          <a:prstGeom prst="straightConnector1">
            <a:avLst/>
          </a:prstGeom>
          <a:ln w="12700">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7811106" y="3246256"/>
            <a:ext cx="1058573" cy="1"/>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7811106" y="3873198"/>
            <a:ext cx="1058573" cy="1"/>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7805350" y="4446233"/>
            <a:ext cx="1058573" cy="1"/>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7795591" y="5044004"/>
            <a:ext cx="1058573" cy="1"/>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7798406" y="5621259"/>
            <a:ext cx="1058573" cy="1"/>
          </a:xfrm>
          <a:prstGeom prst="straightConnector1">
            <a:avLst/>
          </a:prstGeom>
          <a:ln w="12700">
            <a:solidFill>
              <a:schemeClr val="tx1"/>
            </a:solidFill>
            <a:tailEnd type="arrow" w="med" len="sm"/>
          </a:ln>
        </p:spPr>
        <p:style>
          <a:lnRef idx="2">
            <a:schemeClr val="accent1"/>
          </a:lnRef>
          <a:fillRef idx="0">
            <a:schemeClr val="accent1"/>
          </a:fillRef>
          <a:effectRef idx="1">
            <a:schemeClr val="accent1"/>
          </a:effectRef>
          <a:fontRef idx="minor">
            <a:schemeClr val="tx1"/>
          </a:fontRef>
        </p:style>
      </p:cxnSp>
      <p:pic>
        <p:nvPicPr>
          <p:cNvPr id="31" name="Graphic 31">
            <a:extLst>
              <a:ext uri="{FF2B5EF4-FFF2-40B4-BE49-F238E27FC236}">
                <a16:creationId xmlns:a16="http://schemas.microsoft.com/office/drawing/2014/main" id="{075C7C7E-0733-F14B-BBD3-48FCFF6D5EA5}"/>
              </a:ext>
            </a:extLst>
          </p:cNvPr>
          <p:cNvPicPr>
            <a:picLocks noChangeAspect="1"/>
          </p:cNvPicPr>
          <p:nvPr/>
        </p:nvPicPr>
        <p:blipFill>
          <a:blip r:embed="rId4"/>
          <a:stretch>
            <a:fillRect/>
          </a:stretch>
        </p:blipFill>
        <p:spPr>
          <a:xfrm>
            <a:off x="5542854" y="3750933"/>
            <a:ext cx="685800" cy="685800"/>
          </a:xfrm>
          <a:prstGeom prst="rect">
            <a:avLst/>
          </a:prstGeom>
        </p:spPr>
      </p:pic>
      <p:pic>
        <p:nvPicPr>
          <p:cNvPr id="33" name="Graphic 37">
            <a:extLst>
              <a:ext uri="{FF2B5EF4-FFF2-40B4-BE49-F238E27FC236}">
                <a16:creationId xmlns:a16="http://schemas.microsoft.com/office/drawing/2014/main" id="{8CB142E1-5B51-1E4C-AFA8-54BFF6177BAB}"/>
              </a:ext>
            </a:extLst>
          </p:cNvPr>
          <p:cNvPicPr>
            <a:picLocks noChangeAspect="1"/>
          </p:cNvPicPr>
          <p:nvPr/>
        </p:nvPicPr>
        <p:blipFill>
          <a:blip r:embed="rId5"/>
          <a:stretch>
            <a:fillRect/>
          </a:stretch>
        </p:blipFill>
        <p:spPr>
          <a:xfrm>
            <a:off x="3497025" y="3535696"/>
            <a:ext cx="469900" cy="469900"/>
          </a:xfrm>
          <a:prstGeom prst="rect">
            <a:avLst/>
          </a:prstGeom>
        </p:spPr>
      </p:pic>
      <p:sp>
        <p:nvSpPr>
          <p:cNvPr id="27" name="TextBox 26">
            <a:extLst>
              <a:ext uri="{FF2B5EF4-FFF2-40B4-BE49-F238E27FC236}">
                <a16:creationId xmlns:a16="http://schemas.microsoft.com/office/drawing/2014/main" id="{44D36FF2-2014-46C2-98D5-558B3D8CD2D4}"/>
              </a:ext>
            </a:extLst>
          </p:cNvPr>
          <p:cNvSpPr txBox="1"/>
          <p:nvPr/>
        </p:nvSpPr>
        <p:spPr>
          <a:xfrm>
            <a:off x="8258234" y="1819485"/>
            <a:ext cx="3441754" cy="4250575"/>
          </a:xfrm>
          <a:prstGeom prst="rect">
            <a:avLst/>
          </a:prstGeom>
          <a:noFill/>
          <a:ln w="12700">
            <a:solidFill>
              <a:schemeClr val="accent1"/>
            </a:solidFill>
            <a:prstDash val="dash"/>
          </a:ln>
          <a:effectLst/>
        </p:spPr>
        <p:style>
          <a:lnRef idx="0">
            <a:schemeClr val="accent3"/>
          </a:lnRef>
          <a:fillRef idx="3">
            <a:schemeClr val="accent3"/>
          </a:fillRef>
          <a:effectRef idx="3">
            <a:schemeClr val="accent3"/>
          </a:effectRef>
          <a:fontRef idx="minor">
            <a:schemeClr val="lt1"/>
          </a:fontRef>
        </p:style>
        <p:txBody>
          <a:bodyPr wrap="square" rtlCol="0">
            <a:noAutofit/>
          </a:bodyPr>
          <a:lstStyle/>
          <a:p>
            <a:pPr algn="ctr" rtl="0"/>
            <a:r>
              <a:rPr lang="pt-br" sz="2400" dirty="0">
                <a:solidFill>
                  <a:schemeClr val="accent1"/>
                </a:solidFill>
                <a:latin typeface="Amazon Ember Light" charset="0"/>
                <a:ea typeface="Amazon Ember Light" charset="0"/>
                <a:cs typeface="Amazon Ember Light" charset="0"/>
              </a:rPr>
              <a:t>Subscribers (assinantes)</a:t>
            </a:r>
          </a:p>
        </p:txBody>
      </p:sp>
    </p:spTree>
    <p:custDataLst>
      <p:tags r:id="rId1"/>
    </p:custDataLst>
    <p:extLst>
      <p:ext uri="{BB962C8B-B14F-4D97-AF65-F5344CB8AC3E}">
        <p14:creationId xmlns:p14="http://schemas.microsoft.com/office/powerpoint/2010/main" val="641117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36" y="365125"/>
            <a:ext cx="9034272" cy="474119"/>
          </a:xfrm>
        </p:spPr>
        <p:txBody>
          <a:bodyPr rtlCol="0"/>
          <a:lstStyle/>
          <a:p>
            <a:pPr rtl="0"/>
            <a:r>
              <a:rPr lang="pt-br" sz="3500" dirty="0"/>
              <a:t>Caso de uso: distribuição</a:t>
            </a: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29</a:t>
            </a:fld>
            <a:endParaRPr lang="en-US" dirty="0"/>
          </a:p>
        </p:txBody>
      </p:sp>
      <p:sp>
        <p:nvSpPr>
          <p:cNvPr id="4" name="Footer Placeholder 3"/>
          <p:cNvSpPr>
            <a:spLocks noGrp="1"/>
          </p:cNvSpPr>
          <p:nvPr>
            <p:ph type="ftr" sz="quarter" idx="3"/>
          </p:nvPr>
        </p:nvSpPr>
        <p:spPr>
          <a:xfrm>
            <a:off x="419100" y="6356350"/>
            <a:ext cx="5348654" cy="365125"/>
          </a:xfrm>
        </p:spPr>
        <p:txBody>
          <a:bodyPr rtlCol="0"/>
          <a:lstStyle/>
          <a:p>
            <a:pPr rtl="0"/>
            <a:r>
              <a:rPr lang="pt-br" dirty="0"/>
              <a:t>© 2020 Amazon Web Services, Inc. ou suas afiliadas. Todos os direitos reservados.</a:t>
            </a:r>
            <a:endParaRPr lang="en-US" dirty="0"/>
          </a:p>
        </p:txBody>
      </p:sp>
      <p:pic>
        <p:nvPicPr>
          <p:cNvPr id="56" name="Graphic 39">
            <a:extLst>
              <a:ext uri="{FF2B5EF4-FFF2-40B4-BE49-F238E27FC236}">
                <a16:creationId xmlns:a16="http://schemas.microsoft.com/office/drawing/2014/main" id="{2ACAD885-5F52-504F-842D-3D87E199BD5D}"/>
              </a:ext>
            </a:extLst>
          </p:cNvPr>
          <p:cNvPicPr>
            <a:picLocks noChangeAspect="1"/>
          </p:cNvPicPr>
          <p:nvPr/>
        </p:nvPicPr>
        <p:blipFill>
          <a:blip r:embed="rId4"/>
          <a:stretch>
            <a:fillRect/>
          </a:stretch>
        </p:blipFill>
        <p:spPr>
          <a:xfrm>
            <a:off x="6810847" y="2311325"/>
            <a:ext cx="1143000" cy="1143000"/>
          </a:xfrm>
          <a:prstGeom prst="rect">
            <a:avLst/>
          </a:prstGeom>
        </p:spPr>
      </p:pic>
      <p:pic>
        <p:nvPicPr>
          <p:cNvPr id="57" name="Graphic 39">
            <a:extLst>
              <a:ext uri="{FF2B5EF4-FFF2-40B4-BE49-F238E27FC236}">
                <a16:creationId xmlns:a16="http://schemas.microsoft.com/office/drawing/2014/main" id="{2ACAD885-5F52-504F-842D-3D87E199BD5D}"/>
              </a:ext>
            </a:extLst>
          </p:cNvPr>
          <p:cNvPicPr>
            <a:picLocks noChangeAspect="1"/>
          </p:cNvPicPr>
          <p:nvPr/>
        </p:nvPicPr>
        <p:blipFill>
          <a:blip r:embed="rId4"/>
          <a:stretch>
            <a:fillRect/>
          </a:stretch>
        </p:blipFill>
        <p:spPr>
          <a:xfrm>
            <a:off x="6810847" y="4203905"/>
            <a:ext cx="1143000" cy="1143000"/>
          </a:xfrm>
          <a:prstGeom prst="rect">
            <a:avLst/>
          </a:prstGeom>
        </p:spPr>
      </p:pic>
      <p:cxnSp>
        <p:nvCxnSpPr>
          <p:cNvPr id="31" name="Straight Arrow Connector 30"/>
          <p:cNvCxnSpPr/>
          <p:nvPr/>
        </p:nvCxnSpPr>
        <p:spPr>
          <a:xfrm flipV="1">
            <a:off x="5210828" y="3935153"/>
            <a:ext cx="987326" cy="1"/>
          </a:xfrm>
          <a:prstGeom prst="straightConnector1">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4040487" y="4287838"/>
            <a:ext cx="1558453" cy="492443"/>
          </a:xfrm>
          <a:prstGeom prst="rect">
            <a:avLst/>
          </a:prstGeom>
          <a:noFill/>
        </p:spPr>
        <p:txBody>
          <a:bodyPr wrap="square" lIns="0" tIns="0" rIns="0" bIns="0" rtlCol="0">
            <a:spAutoFit/>
          </a:bodyPr>
          <a:lstStyle/>
          <a:p>
            <a:pPr algn="ctr" rtl="0"/>
            <a:r>
              <a:rPr lang="pt-br" sz="1600" dirty="0">
                <a:latin typeface="Amazon Ember Light" charset="0"/>
                <a:ea typeface="Amazon Ember Light" charset="0"/>
                <a:cs typeface="Amazon Ember Light" charset="0"/>
              </a:rPr>
              <a:t>Tópico </a:t>
            </a:r>
            <a:br>
              <a:rPr lang="pt-BR" sz="1600" dirty="0">
                <a:latin typeface="Amazon Ember Light" charset="0"/>
                <a:ea typeface="Amazon Ember Light" charset="0"/>
                <a:cs typeface="Amazon Ember Light" charset="0"/>
              </a:rPr>
            </a:br>
            <a:r>
              <a:rPr lang="pt-br" sz="1600" dirty="0">
                <a:latin typeface="Amazon Ember Light" charset="0"/>
                <a:ea typeface="Amazon Ember Light" charset="0"/>
                <a:cs typeface="Amazon Ember Light" charset="0"/>
              </a:rPr>
              <a:t>do SNS</a:t>
            </a:r>
          </a:p>
        </p:txBody>
      </p:sp>
      <p:cxnSp>
        <p:nvCxnSpPr>
          <p:cNvPr id="47" name="Straight Arrow Connector 46"/>
          <p:cNvCxnSpPr>
            <a:cxnSpLocks/>
            <a:stCxn id="23" idx="3"/>
            <a:endCxn id="49" idx="1"/>
          </p:cNvCxnSpPr>
          <p:nvPr/>
        </p:nvCxnSpPr>
        <p:spPr>
          <a:xfrm flipV="1">
            <a:off x="2091611" y="3935153"/>
            <a:ext cx="2364545" cy="54741"/>
          </a:xfrm>
          <a:prstGeom prst="straightConnector1">
            <a:avLst/>
          </a:prstGeom>
          <a:ln>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92011" y="2753915"/>
            <a:ext cx="1713857" cy="492443"/>
          </a:xfrm>
          <a:prstGeom prst="rect">
            <a:avLst/>
          </a:prstGeom>
          <a:solidFill>
            <a:schemeClr val="tx2"/>
          </a:solidFill>
          <a:effectLst/>
        </p:spPr>
        <p:style>
          <a:lnRef idx="0">
            <a:schemeClr val="accent3"/>
          </a:lnRef>
          <a:fillRef idx="3">
            <a:schemeClr val="accent3"/>
          </a:fillRef>
          <a:effectRef idx="3">
            <a:schemeClr val="accent3"/>
          </a:effectRef>
          <a:fontRef idx="minor">
            <a:schemeClr val="lt1"/>
          </a:fontRef>
        </p:style>
        <p:txBody>
          <a:bodyPr wrap="square" rtlCol="0">
            <a:spAutoFit/>
          </a:bodyPr>
          <a:lstStyle/>
          <a:p>
            <a:pPr algn="ctr" rtl="0"/>
            <a:r>
              <a:rPr lang="pt-br" sz="2600" dirty="0">
                <a:solidFill>
                  <a:schemeClr val="accent1"/>
                </a:solidFill>
                <a:latin typeface="Amazon Ember Light" charset="0"/>
                <a:ea typeface="Amazon Ember Light" charset="0"/>
                <a:cs typeface="Amazon Ember Light" charset="0"/>
              </a:rPr>
              <a:t>Publicador</a:t>
            </a:r>
          </a:p>
        </p:txBody>
      </p:sp>
      <p:sp>
        <p:nvSpPr>
          <p:cNvPr id="53" name="TextBox 52"/>
          <p:cNvSpPr txBox="1"/>
          <p:nvPr/>
        </p:nvSpPr>
        <p:spPr>
          <a:xfrm>
            <a:off x="2378595" y="2884492"/>
            <a:ext cx="1726328" cy="369332"/>
          </a:xfrm>
          <a:prstGeom prst="rect">
            <a:avLst/>
          </a:prstGeom>
          <a:noFill/>
        </p:spPr>
        <p:txBody>
          <a:bodyPr wrap="square" rtlCol="0">
            <a:spAutoFit/>
          </a:bodyPr>
          <a:lstStyle/>
          <a:p>
            <a:pPr rtl="0"/>
            <a:r>
              <a:rPr lang="pt-br" dirty="0">
                <a:solidFill>
                  <a:srgbClr val="000000"/>
                </a:solidFill>
                <a:latin typeface="Amazon Ember Light" charset="0"/>
                <a:ea typeface="Amazon Ember Light" charset="0"/>
                <a:cs typeface="Amazon Ember Light" charset="0"/>
              </a:rPr>
              <a:t>de mensagens</a:t>
            </a:r>
            <a:endParaRPr lang="en-US" dirty="0">
              <a:solidFill>
                <a:srgbClr val="000000"/>
              </a:solidFill>
              <a:latin typeface="Amazon Ember Light" panose="020B0403020204020204"/>
              <a:ea typeface="Amazon Ember Light" charset="0"/>
              <a:cs typeface="Amazon Ember Light" charset="0"/>
            </a:endParaRPr>
          </a:p>
        </p:txBody>
      </p:sp>
      <p:sp>
        <p:nvSpPr>
          <p:cNvPr id="22" name="TextBox 21"/>
          <p:cNvSpPr txBox="1"/>
          <p:nvPr/>
        </p:nvSpPr>
        <p:spPr>
          <a:xfrm>
            <a:off x="3718522" y="4792563"/>
            <a:ext cx="2285143" cy="246221"/>
          </a:xfrm>
          <a:prstGeom prst="rect">
            <a:avLst/>
          </a:prstGeom>
          <a:noFill/>
        </p:spPr>
        <p:txBody>
          <a:bodyPr wrap="square" lIns="0" tIns="0" rIns="0" bIns="0" rtlCol="0">
            <a:spAutoFit/>
          </a:bodyPr>
          <a:lstStyle/>
          <a:p>
            <a:pPr algn="ctr" rtl="0"/>
            <a:r>
              <a:rPr lang="pt-br" sz="1600" dirty="0">
                <a:solidFill>
                  <a:srgbClr val="FF0000"/>
                </a:solidFill>
                <a:latin typeface="Amazon Ember Light" charset="0"/>
                <a:ea typeface="Amazon Ember Light" charset="0"/>
                <a:cs typeface="Amazon Ember Light" charset="0"/>
              </a:rPr>
              <a:t>“trading-stock-ABCD”</a:t>
            </a:r>
          </a:p>
        </p:txBody>
      </p:sp>
      <p:sp>
        <p:nvSpPr>
          <p:cNvPr id="23" name="Rounded Rectangle 22"/>
          <p:cNvSpPr/>
          <p:nvPr/>
        </p:nvSpPr>
        <p:spPr>
          <a:xfrm>
            <a:off x="606268" y="3478125"/>
            <a:ext cx="1485343" cy="1023537"/>
          </a:xfrm>
          <a:prstGeom prst="roundRect">
            <a:avLst>
              <a:gd name="adj" fmla="val 0"/>
            </a:avLst>
          </a:prstGeom>
          <a:solidFill>
            <a:schemeClr val="accent2"/>
          </a:solidFill>
        </p:spPr>
        <p:style>
          <a:lnRef idx="1">
            <a:schemeClr val="accent2"/>
          </a:lnRef>
          <a:fillRef idx="3">
            <a:schemeClr val="accent2"/>
          </a:fillRef>
          <a:effectRef idx="2">
            <a:schemeClr val="accent2"/>
          </a:effectRef>
          <a:fontRef idx="minor">
            <a:schemeClr val="lt1"/>
          </a:fontRef>
        </p:style>
        <p:txBody>
          <a:bodyPr rtlCol="0" anchor="ctr"/>
          <a:lstStyle/>
          <a:p>
            <a:pPr algn="ctr" rtl="0"/>
            <a:r>
              <a:rPr lang="pt-br" sz="1600" dirty="0">
                <a:solidFill>
                  <a:schemeClr val="accent1"/>
                </a:solidFill>
                <a:latin typeface="Amazon Ember Light" charset="0"/>
                <a:ea typeface="Amazon Ember Light" charset="0"/>
                <a:cs typeface="Amazon Ember Light" charset="0"/>
              </a:rPr>
              <a:t>Trading</a:t>
            </a:r>
          </a:p>
          <a:p>
            <a:pPr algn="ctr" rtl="0"/>
            <a:r>
              <a:rPr lang="pt-br" sz="1600" dirty="0">
                <a:solidFill>
                  <a:schemeClr val="accent1"/>
                </a:solidFill>
                <a:latin typeface="Amazon Ember Light" charset="0"/>
                <a:ea typeface="Amazon Ember Light" charset="0"/>
                <a:cs typeface="Amazon Ember Light" charset="0"/>
              </a:rPr>
              <a:t>System (sistema de negociações)</a:t>
            </a:r>
          </a:p>
        </p:txBody>
      </p:sp>
      <p:sp>
        <p:nvSpPr>
          <p:cNvPr id="24" name="TextBox 23"/>
          <p:cNvSpPr txBox="1"/>
          <p:nvPr/>
        </p:nvSpPr>
        <p:spPr>
          <a:xfrm>
            <a:off x="2093717" y="3211126"/>
            <a:ext cx="2211677" cy="812530"/>
          </a:xfrm>
          <a:prstGeom prst="rect">
            <a:avLst/>
          </a:prstGeom>
          <a:noFill/>
        </p:spPr>
        <p:txBody>
          <a:bodyPr wrap="square" lIns="0" tIns="0" rIns="0" bIns="0" rtlCol="0">
            <a:spAutoFit/>
          </a:bodyPr>
          <a:lstStyle/>
          <a:p>
            <a:pPr algn="ctr" rtl="0"/>
            <a:r>
              <a:rPr lang="pt-br" sz="1600" dirty="0">
                <a:solidFill>
                  <a:srgbClr val="FF0000"/>
                </a:solidFill>
                <a:latin typeface="Amazon Ember Light" charset="0"/>
                <a:ea typeface="Amazon Ember Light" charset="0"/>
                <a:cs typeface="Amazon Ember Light" charset="0"/>
              </a:rPr>
              <a:t>“new stock price” </a:t>
            </a:r>
            <a:br>
              <a:rPr lang="pt-BR" sz="1600" dirty="0">
                <a:solidFill>
                  <a:srgbClr val="FF0000"/>
                </a:solidFill>
                <a:latin typeface="Amazon Ember Light" charset="0"/>
                <a:ea typeface="Amazon Ember Light" charset="0"/>
                <a:cs typeface="Amazon Ember Light" charset="0"/>
              </a:rPr>
            </a:br>
            <a:r>
              <a:rPr lang="pt-br" sz="1600" dirty="0">
                <a:solidFill>
                  <a:srgbClr val="FF0000"/>
                </a:solidFill>
                <a:latin typeface="Amazon Ember Light" charset="0"/>
                <a:ea typeface="Amazon Ember Light" charset="0"/>
                <a:cs typeface="Amazon Ember Light" charset="0"/>
              </a:rPr>
              <a:t>(“novo preço </a:t>
            </a:r>
            <a:br>
              <a:rPr lang="pt-BR" sz="1600" dirty="0">
                <a:solidFill>
                  <a:srgbClr val="FF0000"/>
                </a:solidFill>
                <a:latin typeface="Amazon Ember Light" charset="0"/>
                <a:ea typeface="Amazon Ember Light" charset="0"/>
                <a:cs typeface="Amazon Ember Light" charset="0"/>
              </a:rPr>
            </a:br>
            <a:r>
              <a:rPr lang="pt-br" sz="1600" dirty="0">
                <a:solidFill>
                  <a:srgbClr val="FF0000"/>
                </a:solidFill>
                <a:latin typeface="Amazon Ember Light" charset="0"/>
                <a:ea typeface="Amazon Ember Light" charset="0"/>
                <a:cs typeface="Amazon Ember Light" charset="0"/>
              </a:rPr>
              <a:t>das ações”)</a:t>
            </a:r>
          </a:p>
        </p:txBody>
      </p:sp>
      <p:cxnSp>
        <p:nvCxnSpPr>
          <p:cNvPr id="35" name="Straight Arrow Connector 34"/>
          <p:cNvCxnSpPr/>
          <p:nvPr/>
        </p:nvCxnSpPr>
        <p:spPr>
          <a:xfrm>
            <a:off x="6198154" y="4802467"/>
            <a:ext cx="596406" cy="5448"/>
          </a:xfrm>
          <a:prstGeom prst="straightConnector1">
            <a:avLst/>
          </a:prstGeom>
          <a:ln>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6511304" y="5250011"/>
            <a:ext cx="1742086" cy="553998"/>
          </a:xfrm>
          <a:prstGeom prst="rect">
            <a:avLst/>
          </a:prstGeom>
          <a:noFill/>
        </p:spPr>
        <p:txBody>
          <a:bodyPr wrap="square" lIns="0" tIns="0" rIns="0" bIns="0" rtlCol="0">
            <a:spAutoFit/>
          </a:bodyPr>
          <a:lstStyle/>
          <a:p>
            <a:pPr algn="ctr" rtl="0"/>
            <a:r>
              <a:rPr lang="pt-br" dirty="0">
                <a:solidFill>
                  <a:srgbClr val="000000"/>
                </a:solidFill>
                <a:latin typeface="Amazon Ember Light" charset="0"/>
                <a:ea typeface="Amazon Ember Light" charset="0"/>
                <a:cs typeface="Amazon Ember Light" charset="0"/>
              </a:rPr>
              <a:t>Fila do </a:t>
            </a:r>
            <a:br>
              <a:rPr lang="pt-BR" dirty="0">
                <a:solidFill>
                  <a:srgbClr val="000000"/>
                </a:solidFill>
                <a:latin typeface="Amazon Ember Light" charset="0"/>
                <a:ea typeface="Amazon Ember Light" charset="0"/>
                <a:cs typeface="Amazon Ember Light" charset="0"/>
              </a:rPr>
            </a:br>
            <a:r>
              <a:rPr lang="pt-br" dirty="0">
                <a:solidFill>
                  <a:srgbClr val="000000"/>
                </a:solidFill>
                <a:latin typeface="Amazon Ember Light" charset="0"/>
                <a:ea typeface="Amazon Ember Light" charset="0"/>
                <a:cs typeface="Amazon Ember Light" charset="0"/>
              </a:rPr>
              <a:t>Amazon SQS</a:t>
            </a:r>
            <a:endParaRPr lang="en-US" dirty="0">
              <a:solidFill>
                <a:srgbClr val="000000"/>
              </a:solidFill>
              <a:latin typeface="Amazon Ember Light" panose="020B0403020204020204"/>
              <a:ea typeface="Amazon Ember Light" charset="0"/>
              <a:cs typeface="Amazon Ember Light" charset="0"/>
            </a:endParaRPr>
          </a:p>
        </p:txBody>
      </p:sp>
      <p:cxnSp>
        <p:nvCxnSpPr>
          <p:cNvPr id="54" name="Straight Arrow Connector 53"/>
          <p:cNvCxnSpPr/>
          <p:nvPr/>
        </p:nvCxnSpPr>
        <p:spPr>
          <a:xfrm>
            <a:off x="8006966" y="4775405"/>
            <a:ext cx="616989" cy="0"/>
          </a:xfrm>
          <a:prstGeom prst="straightConnector1">
            <a:avLst/>
          </a:prstGeom>
          <a:ln>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0004866" y="4368078"/>
            <a:ext cx="2056628" cy="784830"/>
          </a:xfrm>
          <a:prstGeom prst="rect">
            <a:avLst/>
          </a:prstGeom>
          <a:noFill/>
        </p:spPr>
        <p:txBody>
          <a:bodyPr wrap="square" lIns="0" tIns="0" rIns="0" bIns="0" rtlCol="0">
            <a:spAutoFit/>
          </a:bodyPr>
          <a:lstStyle/>
          <a:p>
            <a:pPr rtl="0"/>
            <a:r>
              <a:rPr lang="pt-br" sz="1700" dirty="0">
                <a:solidFill>
                  <a:srgbClr val="FF0000"/>
                </a:solidFill>
                <a:latin typeface="Amazon Ember Light" charset="0"/>
                <a:ea typeface="Amazon Ember Light" charset="0"/>
                <a:cs typeface="Amazon Ember Light" charset="0"/>
              </a:rPr>
              <a:t>Trade Reporting System (Sistema de Relato Comercial)</a:t>
            </a:r>
            <a:endParaRPr lang="en-US" sz="1700" dirty="0">
              <a:solidFill>
                <a:srgbClr val="FF0000"/>
              </a:solidFill>
              <a:latin typeface="Amazon Ember Light" panose="020B0403020204020204"/>
              <a:ea typeface="Amazon Ember Light" charset="0"/>
              <a:cs typeface="Amazon Ember Light" charset="0"/>
            </a:endParaRPr>
          </a:p>
        </p:txBody>
      </p:sp>
      <p:cxnSp>
        <p:nvCxnSpPr>
          <p:cNvPr id="25" name="Straight Arrow Connector 24"/>
          <p:cNvCxnSpPr/>
          <p:nvPr/>
        </p:nvCxnSpPr>
        <p:spPr>
          <a:xfrm>
            <a:off x="6183571" y="2882824"/>
            <a:ext cx="572584" cy="1"/>
          </a:xfrm>
          <a:prstGeom prst="straightConnector1">
            <a:avLst/>
          </a:prstGeom>
          <a:ln>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6607442" y="3372018"/>
            <a:ext cx="1549810" cy="553998"/>
          </a:xfrm>
          <a:prstGeom prst="rect">
            <a:avLst/>
          </a:prstGeom>
          <a:noFill/>
        </p:spPr>
        <p:txBody>
          <a:bodyPr wrap="square" lIns="0" tIns="0" rIns="0" bIns="0" rtlCol="0">
            <a:spAutoFit/>
          </a:bodyPr>
          <a:lstStyle/>
          <a:p>
            <a:pPr algn="ctr" rtl="0"/>
            <a:r>
              <a:rPr lang="pt-br" dirty="0">
                <a:solidFill>
                  <a:srgbClr val="000000"/>
                </a:solidFill>
                <a:latin typeface="Amazon Ember Light" charset="0"/>
                <a:ea typeface="Amazon Ember Light" charset="0"/>
                <a:cs typeface="Amazon Ember Light" charset="0"/>
              </a:rPr>
              <a:t>Fila do </a:t>
            </a:r>
            <a:br>
              <a:rPr lang="pt-BR" dirty="0">
                <a:solidFill>
                  <a:srgbClr val="000000"/>
                </a:solidFill>
                <a:latin typeface="Amazon Ember Light" charset="0"/>
                <a:ea typeface="Amazon Ember Light" charset="0"/>
                <a:cs typeface="Amazon Ember Light" charset="0"/>
              </a:rPr>
            </a:br>
            <a:r>
              <a:rPr lang="pt-br" dirty="0">
                <a:solidFill>
                  <a:srgbClr val="000000"/>
                </a:solidFill>
                <a:latin typeface="Amazon Ember Light" charset="0"/>
                <a:ea typeface="Amazon Ember Light" charset="0"/>
                <a:cs typeface="Amazon Ember Light" charset="0"/>
              </a:rPr>
              <a:t>Amazon SQS</a:t>
            </a:r>
            <a:endParaRPr lang="en-US" dirty="0">
              <a:solidFill>
                <a:srgbClr val="000000"/>
              </a:solidFill>
              <a:latin typeface="Amazon Ember Light" panose="020B0403020204020204"/>
              <a:ea typeface="Amazon Ember Light" charset="0"/>
              <a:cs typeface="Amazon Ember Light" charset="0"/>
            </a:endParaRPr>
          </a:p>
        </p:txBody>
      </p:sp>
      <p:cxnSp>
        <p:nvCxnSpPr>
          <p:cNvPr id="46" name="Straight Arrow Connector 45"/>
          <p:cNvCxnSpPr/>
          <p:nvPr/>
        </p:nvCxnSpPr>
        <p:spPr>
          <a:xfrm>
            <a:off x="7990810" y="2882824"/>
            <a:ext cx="616989" cy="0"/>
          </a:xfrm>
          <a:prstGeom prst="straightConnector1">
            <a:avLst/>
          </a:prstGeom>
          <a:ln>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10004866" y="2610512"/>
            <a:ext cx="1645303" cy="523220"/>
          </a:xfrm>
          <a:prstGeom prst="rect">
            <a:avLst/>
          </a:prstGeom>
          <a:noFill/>
        </p:spPr>
        <p:txBody>
          <a:bodyPr wrap="square" lIns="0" tIns="0" rIns="0" bIns="0" rtlCol="0">
            <a:spAutoFit/>
          </a:bodyPr>
          <a:lstStyle/>
          <a:p>
            <a:pPr rtl="0"/>
            <a:r>
              <a:rPr lang="pt-br" sz="1700" dirty="0">
                <a:solidFill>
                  <a:srgbClr val="FF0000"/>
                </a:solidFill>
                <a:latin typeface="Amazon Ember Light" charset="0"/>
                <a:ea typeface="Amazon Ember Light" charset="0"/>
                <a:cs typeface="Amazon Ember Light" charset="0"/>
              </a:rPr>
              <a:t>Mecanismo </a:t>
            </a:r>
            <a:br>
              <a:rPr lang="pt-BR" sz="1700" dirty="0">
                <a:solidFill>
                  <a:srgbClr val="FF0000"/>
                </a:solidFill>
                <a:latin typeface="Amazon Ember Light" charset="0"/>
                <a:ea typeface="Amazon Ember Light" charset="0"/>
                <a:cs typeface="Amazon Ember Light" charset="0"/>
              </a:rPr>
            </a:br>
            <a:r>
              <a:rPr lang="pt-br" sz="1700" dirty="0">
                <a:solidFill>
                  <a:srgbClr val="FF0000"/>
                </a:solidFill>
                <a:latin typeface="Amazon Ember Light" charset="0"/>
                <a:ea typeface="Amazon Ember Light" charset="0"/>
                <a:cs typeface="Amazon Ember Light" charset="0"/>
              </a:rPr>
              <a:t>de cálculo</a:t>
            </a:r>
          </a:p>
        </p:txBody>
      </p:sp>
      <p:cxnSp>
        <p:nvCxnSpPr>
          <p:cNvPr id="34" name="Straight Arrow Connector 33"/>
          <p:cNvCxnSpPr/>
          <p:nvPr/>
        </p:nvCxnSpPr>
        <p:spPr>
          <a:xfrm flipV="1">
            <a:off x="6198154" y="2879758"/>
            <a:ext cx="0" cy="1922709"/>
          </a:xfrm>
          <a:prstGeom prst="straightConnector1">
            <a:avLst/>
          </a:prstGeom>
          <a:ln>
            <a:solidFill>
              <a:schemeClr val="tx1">
                <a:lumMod val="50000"/>
                <a:lumOff val="50000"/>
              </a:schemeClr>
            </a:solidFill>
            <a:tailEnd type="none"/>
          </a:ln>
        </p:spPr>
        <p:style>
          <a:lnRef idx="2">
            <a:schemeClr val="accent1"/>
          </a:lnRef>
          <a:fillRef idx="0">
            <a:schemeClr val="accent1"/>
          </a:fillRef>
          <a:effectRef idx="1">
            <a:schemeClr val="accent1"/>
          </a:effectRef>
          <a:fontRef idx="minor">
            <a:schemeClr val="tx1"/>
          </a:fontRef>
        </p:style>
      </p:cxnSp>
      <p:pic>
        <p:nvPicPr>
          <p:cNvPr id="49" name="Graphic 31">
            <a:extLst>
              <a:ext uri="{FF2B5EF4-FFF2-40B4-BE49-F238E27FC236}">
                <a16:creationId xmlns:a16="http://schemas.microsoft.com/office/drawing/2014/main" id="{075C7C7E-0733-F14B-BBD3-48FCFF6D5EA5}"/>
              </a:ext>
            </a:extLst>
          </p:cNvPr>
          <p:cNvPicPr>
            <a:picLocks noChangeAspect="1"/>
          </p:cNvPicPr>
          <p:nvPr/>
        </p:nvPicPr>
        <p:blipFill>
          <a:blip r:embed="rId5"/>
          <a:stretch>
            <a:fillRect/>
          </a:stretch>
        </p:blipFill>
        <p:spPr>
          <a:xfrm>
            <a:off x="4456156" y="3592253"/>
            <a:ext cx="685800" cy="685800"/>
          </a:xfrm>
          <a:prstGeom prst="rect">
            <a:avLst/>
          </a:prstGeom>
        </p:spPr>
      </p:pic>
      <p:pic>
        <p:nvPicPr>
          <p:cNvPr id="55" name="Graphic 37">
            <a:extLst>
              <a:ext uri="{FF2B5EF4-FFF2-40B4-BE49-F238E27FC236}">
                <a16:creationId xmlns:a16="http://schemas.microsoft.com/office/drawing/2014/main" id="{8CB142E1-5B51-1E4C-AFA8-54BFF6177BAB}"/>
              </a:ext>
            </a:extLst>
          </p:cNvPr>
          <p:cNvPicPr>
            <a:picLocks noChangeAspect="1"/>
          </p:cNvPicPr>
          <p:nvPr/>
        </p:nvPicPr>
        <p:blipFill>
          <a:blip r:embed="rId6"/>
          <a:stretch>
            <a:fillRect/>
          </a:stretch>
        </p:blipFill>
        <p:spPr>
          <a:xfrm>
            <a:off x="3006809" y="2390291"/>
            <a:ext cx="469900" cy="469900"/>
          </a:xfrm>
          <a:prstGeom prst="rect">
            <a:avLst/>
          </a:prstGeom>
        </p:spPr>
      </p:pic>
      <p:pic>
        <p:nvPicPr>
          <p:cNvPr id="58" name="Graphic 24">
            <a:extLst>
              <a:ext uri="{FF2B5EF4-FFF2-40B4-BE49-F238E27FC236}">
                <a16:creationId xmlns:a16="http://schemas.microsoft.com/office/drawing/2014/main" id="{DD01F647-5021-2945-A1F9-4FD26EC69AC6}"/>
              </a:ext>
            </a:extLst>
          </p:cNvPr>
          <p:cNvPicPr>
            <a:picLocks noChangeAspect="1"/>
          </p:cNvPicPr>
          <p:nvPr/>
        </p:nvPicPr>
        <p:blipFill>
          <a:blip r:embed="rId7"/>
          <a:stretch>
            <a:fillRect/>
          </a:stretch>
        </p:blipFill>
        <p:spPr>
          <a:xfrm>
            <a:off x="9004481" y="2443057"/>
            <a:ext cx="914400" cy="914400"/>
          </a:xfrm>
          <a:prstGeom prst="rect">
            <a:avLst/>
          </a:prstGeom>
        </p:spPr>
      </p:pic>
      <p:sp>
        <p:nvSpPr>
          <p:cNvPr id="59" name="TextBox 58">
            <a:extLst>
              <a:ext uri="{FF2B5EF4-FFF2-40B4-BE49-F238E27FC236}">
                <a16:creationId xmlns:a16="http://schemas.microsoft.com/office/drawing/2014/main" id="{B441238E-2FC5-B944-B600-89749B5AC47A}"/>
              </a:ext>
            </a:extLst>
          </p:cNvPr>
          <p:cNvSpPr txBox="1"/>
          <p:nvPr/>
        </p:nvSpPr>
        <p:spPr>
          <a:xfrm>
            <a:off x="8578225" y="3372018"/>
            <a:ext cx="1766913" cy="646331"/>
          </a:xfrm>
          <a:prstGeom prst="rect">
            <a:avLst/>
          </a:prstGeom>
          <a:noFill/>
        </p:spPr>
        <p:txBody>
          <a:bodyPr wrap="square" rtlCol="0">
            <a:spAutoFit/>
          </a:bodyPr>
          <a:lstStyle/>
          <a:p>
            <a:pPr algn="ctr" rtl="0"/>
            <a:r>
              <a:rPr lang="pt-br" dirty="0">
                <a:solidFill>
                  <a:srgbClr val="232F3E"/>
                </a:solidFill>
              </a:rPr>
              <a:t>Instância </a:t>
            </a:r>
            <a:br>
              <a:rPr lang="pt-BR" dirty="0">
                <a:solidFill>
                  <a:srgbClr val="232F3E"/>
                </a:solidFill>
              </a:rPr>
            </a:br>
            <a:r>
              <a:rPr lang="pt-br" dirty="0">
                <a:solidFill>
                  <a:srgbClr val="232F3E"/>
                </a:solidFill>
              </a:rPr>
              <a:t>do EC2</a:t>
            </a:r>
          </a:p>
        </p:txBody>
      </p:sp>
      <p:pic>
        <p:nvPicPr>
          <p:cNvPr id="60" name="Graphic 26">
            <a:extLst>
              <a:ext uri="{FF2B5EF4-FFF2-40B4-BE49-F238E27FC236}">
                <a16:creationId xmlns:a16="http://schemas.microsoft.com/office/drawing/2014/main" id="{B23FFE59-5298-FE4A-8901-30803395EF7B}"/>
              </a:ext>
            </a:extLst>
          </p:cNvPr>
          <p:cNvPicPr>
            <a:picLocks noChangeAspect="1"/>
          </p:cNvPicPr>
          <p:nvPr/>
        </p:nvPicPr>
        <p:blipFill>
          <a:blip r:embed="rId7"/>
          <a:stretch>
            <a:fillRect/>
          </a:stretch>
        </p:blipFill>
        <p:spPr>
          <a:xfrm>
            <a:off x="9004481" y="4318205"/>
            <a:ext cx="914400" cy="914400"/>
          </a:xfrm>
          <a:prstGeom prst="rect">
            <a:avLst/>
          </a:prstGeom>
        </p:spPr>
      </p:pic>
      <p:sp>
        <p:nvSpPr>
          <p:cNvPr id="61" name="TextBox 60">
            <a:extLst>
              <a:ext uri="{FF2B5EF4-FFF2-40B4-BE49-F238E27FC236}">
                <a16:creationId xmlns:a16="http://schemas.microsoft.com/office/drawing/2014/main" id="{8B49AB76-4D14-A041-9513-C8F4756C70F3}"/>
              </a:ext>
            </a:extLst>
          </p:cNvPr>
          <p:cNvSpPr txBox="1"/>
          <p:nvPr/>
        </p:nvSpPr>
        <p:spPr>
          <a:xfrm>
            <a:off x="8578225" y="5250011"/>
            <a:ext cx="1766913" cy="646331"/>
          </a:xfrm>
          <a:prstGeom prst="rect">
            <a:avLst/>
          </a:prstGeom>
          <a:noFill/>
        </p:spPr>
        <p:txBody>
          <a:bodyPr wrap="square" rtlCol="0">
            <a:spAutoFit/>
          </a:bodyPr>
          <a:lstStyle/>
          <a:p>
            <a:pPr algn="ctr" rtl="0"/>
            <a:r>
              <a:rPr lang="pt-br" dirty="0">
                <a:solidFill>
                  <a:srgbClr val="232F3E"/>
                </a:solidFill>
              </a:rPr>
              <a:t>Instância </a:t>
            </a:r>
            <a:br>
              <a:rPr lang="pt-BR" dirty="0">
                <a:solidFill>
                  <a:srgbClr val="232F3E"/>
                </a:solidFill>
              </a:rPr>
            </a:br>
            <a:r>
              <a:rPr lang="pt-br" dirty="0">
                <a:solidFill>
                  <a:srgbClr val="232F3E"/>
                </a:solidFill>
              </a:rPr>
              <a:t>do EC2</a:t>
            </a:r>
          </a:p>
        </p:txBody>
      </p:sp>
      <p:sp>
        <p:nvSpPr>
          <p:cNvPr id="33" name="TextBox 32">
            <a:extLst>
              <a:ext uri="{FF2B5EF4-FFF2-40B4-BE49-F238E27FC236}">
                <a16:creationId xmlns:a16="http://schemas.microsoft.com/office/drawing/2014/main" id="{97A79BFB-F382-4C0E-BCBF-DB3B7F0A309B}"/>
              </a:ext>
            </a:extLst>
          </p:cNvPr>
          <p:cNvSpPr txBox="1"/>
          <p:nvPr/>
        </p:nvSpPr>
        <p:spPr>
          <a:xfrm>
            <a:off x="6110067" y="1767634"/>
            <a:ext cx="2382473" cy="4250575"/>
          </a:xfrm>
          <a:prstGeom prst="rect">
            <a:avLst/>
          </a:prstGeom>
          <a:noFill/>
          <a:ln w="12700">
            <a:solidFill>
              <a:schemeClr val="accent1"/>
            </a:solidFill>
            <a:prstDash val="dash"/>
          </a:ln>
          <a:effectLst/>
        </p:spPr>
        <p:style>
          <a:lnRef idx="0">
            <a:schemeClr val="accent3"/>
          </a:lnRef>
          <a:fillRef idx="3">
            <a:schemeClr val="accent3"/>
          </a:fillRef>
          <a:effectRef idx="3">
            <a:schemeClr val="accent3"/>
          </a:effectRef>
          <a:fontRef idx="minor">
            <a:schemeClr val="lt1"/>
          </a:fontRef>
        </p:style>
        <p:txBody>
          <a:bodyPr wrap="square" rtlCol="0">
            <a:noAutofit/>
          </a:bodyPr>
          <a:lstStyle/>
          <a:p>
            <a:pPr algn="ctr" rtl="0"/>
            <a:r>
              <a:rPr lang="pt-br" sz="2200" dirty="0">
                <a:solidFill>
                  <a:schemeClr val="accent1"/>
                </a:solidFill>
                <a:latin typeface="Amazon Ember Light" charset="0"/>
                <a:ea typeface="Amazon Ember Light" charset="0"/>
                <a:cs typeface="Amazon Ember Light" charset="0"/>
              </a:rPr>
              <a:t>Subscribers (assinantes)</a:t>
            </a:r>
          </a:p>
        </p:txBody>
      </p:sp>
    </p:spTree>
    <p:custDataLst>
      <p:tags r:id="rId1"/>
    </p:custDataLst>
    <p:extLst>
      <p:ext uri="{BB962C8B-B14F-4D97-AF65-F5344CB8AC3E}">
        <p14:creationId xmlns:p14="http://schemas.microsoft.com/office/powerpoint/2010/main" val="160864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2528766"/>
            <a:ext cx="11353800" cy="1800466"/>
          </a:xfrm>
        </p:spPr>
        <p:txBody>
          <a:bodyPr rtlCol="0">
            <a:noAutofit/>
          </a:bodyPr>
          <a:lstStyle/>
          <a:p>
            <a:pPr rtl="0"/>
            <a:r>
              <a:rPr lang="pt-br" dirty="0"/>
              <a:t>Por que usar um </a:t>
            </a:r>
            <a:r>
              <a:rPr lang="pt-br" dirty="0">
                <a:solidFill>
                  <a:srgbClr val="FFFFFF"/>
                </a:solidFill>
              </a:rPr>
              <a:t>serviço</a:t>
            </a:r>
            <a:r>
              <a:rPr lang="pt-br" dirty="0"/>
              <a:t>de enfileiramento?</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3</a:t>
            </a:fld>
            <a:endParaRPr lang="en-US" dirty="0"/>
          </a:p>
        </p:txBody>
      </p:sp>
      <p:sp>
        <p:nvSpPr>
          <p:cNvPr id="5" name="Footer Placeholder 4"/>
          <p:cNvSpPr>
            <a:spLocks noGrp="1"/>
          </p:cNvSpPr>
          <p:nvPr>
            <p:ph type="ftr" sz="quarter" idx="3"/>
          </p:nvPr>
        </p:nvSpPr>
        <p:spPr>
          <a:xfrm>
            <a:off x="419100" y="6356350"/>
            <a:ext cx="4439503"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553141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68" y="140223"/>
            <a:ext cx="5841023" cy="923923"/>
          </a:xfrm>
        </p:spPr>
        <p:txBody>
          <a:bodyPr rtlCol="0"/>
          <a:lstStyle/>
          <a:p>
            <a:pPr rtl="0"/>
            <a:r>
              <a:rPr lang="pt-br" sz="3500" dirty="0"/>
              <a:t>Mensagem do Amazon SNS enviada</a:t>
            </a:r>
            <a:r>
              <a:rPr lang="en-US" sz="3500" dirty="0"/>
              <a:t> </a:t>
            </a:r>
            <a:r>
              <a:rPr lang="pt-br" sz="3500" dirty="0"/>
              <a:t>para o Amazon SQS</a:t>
            </a:r>
          </a:p>
        </p:txBody>
      </p:sp>
      <p:sp>
        <p:nvSpPr>
          <p:cNvPr id="3" name="Content Placeholder 2"/>
          <p:cNvSpPr>
            <a:spLocks noGrp="1"/>
          </p:cNvSpPr>
          <p:nvPr>
            <p:ph idx="1"/>
          </p:nvPr>
        </p:nvSpPr>
        <p:spPr>
          <a:ln>
            <a:noFill/>
          </a:ln>
        </p:spPr>
        <p:txBody>
          <a:bodyPr rtlCol="0">
            <a:noAutofit/>
          </a:bodyPr>
          <a:lstStyle/>
          <a:p>
            <a:pPr marL="285750" indent="-285750" rtl="0">
              <a:buFont typeface="Arial" panose="020B0604020202020204" pitchFamily="34" charset="0"/>
              <a:buChar char="•"/>
            </a:pPr>
            <a:r>
              <a:rPr lang="pt-br" sz="2400" dirty="0">
                <a:solidFill>
                  <a:srgbClr val="000000"/>
                </a:solidFill>
                <a:latin typeface="Amazon Ember Light" charset="0"/>
                <a:ea typeface="Amazon Ember Light" charset="0"/>
                <a:cs typeface="Amazon Ember Light" charset="0"/>
              </a:rPr>
              <a:t>O SNS</a:t>
            </a:r>
            <a:r>
              <a:rPr lang="pt-br" sz="2400" dirty="0">
                <a:latin typeface="Amazon Ember Light" charset="0"/>
                <a:ea typeface="Amazon Ember Light" charset="0"/>
                <a:cs typeface="Amazon Ember Light" charset="0"/>
              </a:rPr>
              <a:t> codifica a mensagem no </a:t>
            </a:r>
            <a:r>
              <a:rPr lang="pt-br" sz="2400" dirty="0">
                <a:solidFill>
                  <a:srgbClr val="000000"/>
                </a:solidFill>
                <a:latin typeface="Amazon Ember Light" charset="0"/>
                <a:ea typeface="Amazon Ember Light" charset="0"/>
                <a:cs typeface="Amazon Ember Light" charset="0"/>
              </a:rPr>
              <a:t>formato JSON e</a:t>
            </a:r>
            <a:r>
              <a:rPr lang="pt-br" sz="2400" dirty="0">
                <a:latin typeface="Amazon Ember Light" charset="0"/>
                <a:ea typeface="Amazon Ember Light" charset="0"/>
                <a:cs typeface="Amazon Ember Light" charset="0"/>
              </a:rPr>
              <a:t> adiciona metadados.</a:t>
            </a:r>
            <a:br>
              <a:rPr lang="en-US" sz="1800" dirty="0">
                <a:latin typeface="Amazon Ember Light" charset="0"/>
                <a:ea typeface="Amazon Ember Light" charset="0"/>
                <a:cs typeface="Amazon Ember Light" charset="0"/>
              </a:rPr>
            </a:br>
            <a:br>
              <a:rPr lang="en-US" sz="1600" dirty="0">
                <a:cs typeface="Courier New" panose="02070309020205020404" pitchFamily="49" charset="0"/>
              </a:rPr>
            </a:br>
            <a:r>
              <a:rPr lang="pt-br" sz="1200" dirty="0">
                <a:latin typeface="Lucida Console" panose="020B0609040504020204" pitchFamily="49" charset="0"/>
                <a:cs typeface="Courier New" panose="02070309020205020404" pitchFamily="49" charset="0"/>
              </a:rPr>
              <a:t>{ </a:t>
            </a:r>
          </a:p>
          <a:p>
            <a:pPr marL="0" indent="0" rtl="0">
              <a:buNone/>
            </a:pPr>
            <a:r>
              <a:rPr lang="pt-br" sz="1600" dirty="0">
                <a:latin typeface="Lucida Console" panose="020B0609040504020204" pitchFamily="49" charset="0"/>
                <a:cs typeface="Courier New" panose="02070309020205020404" pitchFamily="49" charset="0"/>
              </a:rPr>
              <a:t>	"</a:t>
            </a:r>
            <a:r>
              <a:rPr lang="pt-br" sz="1600" dirty="0">
                <a:solidFill>
                  <a:srgbClr val="000000"/>
                </a:solidFill>
                <a:latin typeface="Lucida Console" panose="020B0609040504020204" pitchFamily="49" charset="0"/>
                <a:cs typeface="Courier New" panose="02070309020205020404" pitchFamily="49" charset="0"/>
              </a:rPr>
              <a:t>Type" :</a:t>
            </a:r>
            <a:r>
              <a:rPr lang="pt-br" sz="1600" dirty="0">
                <a:latin typeface="Lucida Console" panose="020B0609040504020204" pitchFamily="49" charset="0"/>
                <a:cs typeface="Courier New" panose="02070309020205020404" pitchFamily="49" charset="0"/>
              </a:rPr>
              <a:t> "Notification</a:t>
            </a:r>
            <a:r>
              <a:rPr lang="pt-br" sz="1600" dirty="0">
                <a:solidFill>
                  <a:srgbClr val="000000"/>
                </a:solidFill>
                <a:latin typeface="Lucida Console" panose="020B0609040504020204" pitchFamily="49" charset="0"/>
                <a:cs typeface="Courier New" panose="02070309020205020404" pitchFamily="49" charset="0"/>
              </a:rPr>
              <a:t>",</a:t>
            </a:r>
            <a:r>
              <a:rPr lang="pt-br" sz="1600" dirty="0">
                <a:latin typeface="Lucida Console" panose="020B0609040504020204" pitchFamily="49" charset="0"/>
                <a:cs typeface="Courier New" panose="02070309020205020404" pitchFamily="49" charset="0"/>
              </a:rPr>
              <a:t> </a:t>
            </a:r>
            <a:br>
              <a:rPr lang="en-US" sz="1600" dirty="0">
                <a:latin typeface="Lucida Console" panose="020B0609040504020204" pitchFamily="49" charset="0"/>
                <a:cs typeface="Courier New" panose="02070309020205020404" pitchFamily="49" charset="0"/>
              </a:rPr>
            </a:br>
            <a:r>
              <a:rPr lang="pt-br" sz="1600" dirty="0">
                <a:latin typeface="Lucida Console" panose="020B0609040504020204" pitchFamily="49" charset="0"/>
                <a:cs typeface="Courier New" panose="02070309020205020404" pitchFamily="49" charset="0"/>
              </a:rPr>
              <a:t>	"</a:t>
            </a:r>
            <a:r>
              <a:rPr lang="pt-br" sz="1600" dirty="0">
                <a:solidFill>
                  <a:srgbClr val="000000"/>
                </a:solidFill>
                <a:latin typeface="Lucida Console" panose="020B0609040504020204" pitchFamily="49" charset="0"/>
                <a:cs typeface="Courier New" panose="02070309020205020404" pitchFamily="49" charset="0"/>
              </a:rPr>
              <a:t>MessageId" :</a:t>
            </a:r>
            <a:r>
              <a:rPr lang="pt-br" sz="1600" dirty="0">
                <a:latin typeface="Lucida Console" panose="020B0609040504020204" pitchFamily="49" charset="0"/>
                <a:cs typeface="Courier New" panose="02070309020205020404" pitchFamily="49" charset="0"/>
              </a:rPr>
              <a:t> "63a3f6b6-d533-4a47-aef9-fcf5cf758c76",</a:t>
            </a:r>
            <a:br>
              <a:rPr lang="en-US" sz="1600" dirty="0">
                <a:latin typeface="Lucida Console" panose="020B0609040504020204" pitchFamily="49" charset="0"/>
                <a:cs typeface="Courier New" panose="02070309020205020404" pitchFamily="49" charset="0"/>
              </a:rPr>
            </a:br>
            <a:r>
              <a:rPr lang="pt-br" sz="1600" dirty="0">
                <a:latin typeface="Lucida Console" panose="020B0609040504020204" pitchFamily="49" charset="0"/>
                <a:cs typeface="Courier New" panose="02070309020205020404" pitchFamily="49" charset="0"/>
              </a:rPr>
              <a:t>	"TopicArn</a:t>
            </a:r>
            <a:r>
              <a:rPr lang="pt-br" sz="1600" dirty="0">
                <a:solidFill>
                  <a:srgbClr val="000000"/>
                </a:solidFill>
                <a:latin typeface="Lucida Console" panose="020B0609040504020204" pitchFamily="49" charset="0"/>
                <a:cs typeface="Courier New" panose="02070309020205020404" pitchFamily="49" charset="0"/>
              </a:rPr>
              <a:t>" :</a:t>
            </a:r>
            <a:r>
              <a:rPr lang="pt-br" sz="1600" dirty="0">
                <a:latin typeface="Lucida Console" panose="020B0609040504020204" pitchFamily="49" charset="0"/>
                <a:cs typeface="Courier New" panose="02070309020205020404" pitchFamily="49" charset="0"/>
              </a:rPr>
              <a:t> "arn:aws:sns:us-west-2:123456789012:MyTopic", </a:t>
            </a:r>
            <a:br>
              <a:rPr lang="en-US" sz="1600" dirty="0">
                <a:latin typeface="Lucida Console" panose="020B0609040504020204" pitchFamily="49" charset="0"/>
                <a:cs typeface="Courier New" panose="02070309020205020404" pitchFamily="49" charset="0"/>
              </a:rPr>
            </a:br>
            <a:r>
              <a:rPr lang="pt-br" sz="1600" dirty="0">
                <a:latin typeface="Lucida Console" panose="020B0609040504020204" pitchFamily="49" charset="0"/>
                <a:cs typeface="Courier New" panose="02070309020205020404" pitchFamily="49" charset="0"/>
              </a:rPr>
              <a:t>	"Subject</a:t>
            </a:r>
            <a:r>
              <a:rPr lang="pt-br" sz="1600" dirty="0">
                <a:solidFill>
                  <a:srgbClr val="000000"/>
                </a:solidFill>
                <a:latin typeface="Lucida Console" panose="020B0609040504020204" pitchFamily="49" charset="0"/>
                <a:cs typeface="Courier New" panose="02070309020205020404" pitchFamily="49" charset="0"/>
              </a:rPr>
              <a:t>" :</a:t>
            </a:r>
            <a:r>
              <a:rPr lang="pt-br" sz="1600" dirty="0">
                <a:latin typeface="Lucida Console" panose="020B0609040504020204" pitchFamily="49" charset="0"/>
                <a:cs typeface="Courier New" panose="02070309020205020404" pitchFamily="49" charset="0"/>
              </a:rPr>
              <a:t> "</a:t>
            </a:r>
            <a:r>
              <a:rPr lang="pt-br" sz="1600" dirty="0">
                <a:solidFill>
                  <a:srgbClr val="000000"/>
                </a:solidFill>
                <a:latin typeface="Lucida Console" panose="020B0609040504020204" pitchFamily="49" charset="0"/>
                <a:cs typeface="Courier New" panose="02070309020205020404" pitchFamily="49" charset="0"/>
              </a:rPr>
              <a:t>Testing publish</a:t>
            </a:r>
            <a:r>
              <a:rPr lang="pt-br" sz="1600" dirty="0">
                <a:latin typeface="Lucida Console" panose="020B0609040504020204" pitchFamily="49" charset="0"/>
                <a:cs typeface="Courier New" panose="02070309020205020404" pitchFamily="49" charset="0"/>
              </a:rPr>
              <a:t> to subscribed queues</a:t>
            </a:r>
            <a:r>
              <a:rPr lang="pt-br" sz="1600" dirty="0">
                <a:solidFill>
                  <a:srgbClr val="000000"/>
                </a:solidFill>
                <a:latin typeface="Lucida Console" panose="020B0609040504020204" pitchFamily="49" charset="0"/>
                <a:cs typeface="Courier New" panose="02070309020205020404" pitchFamily="49" charset="0"/>
              </a:rPr>
              <a:t>",</a:t>
            </a:r>
            <a:r>
              <a:rPr lang="pt-br" sz="1600" dirty="0">
                <a:latin typeface="Lucida Console" panose="020B0609040504020204" pitchFamily="49" charset="0"/>
                <a:cs typeface="Courier New" panose="02070309020205020404" pitchFamily="49" charset="0"/>
              </a:rPr>
              <a:t> </a:t>
            </a:r>
            <a:br>
              <a:rPr lang="en-US" sz="1600" dirty="0">
                <a:latin typeface="Lucida Console" panose="020B0609040504020204" pitchFamily="49" charset="0"/>
                <a:cs typeface="Courier New" panose="02070309020205020404" pitchFamily="49" charset="0"/>
              </a:rPr>
            </a:br>
            <a:r>
              <a:rPr lang="pt-br" sz="1600" dirty="0">
                <a:latin typeface="Lucida Console" panose="020B0609040504020204" pitchFamily="49" charset="0"/>
                <a:cs typeface="Courier New" panose="02070309020205020404" pitchFamily="49" charset="0"/>
              </a:rPr>
              <a:t>	</a:t>
            </a:r>
            <a:r>
              <a:rPr lang="pt-br" sz="1600" b="1" dirty="0">
                <a:latin typeface="Lucida Console" panose="020B0609040504020204" pitchFamily="49" charset="0"/>
                <a:cs typeface="Courier New" panose="02070309020205020404" pitchFamily="49" charset="0"/>
              </a:rPr>
              <a:t>"Message</a:t>
            </a:r>
            <a:r>
              <a:rPr lang="pt-br" sz="1600" b="1" dirty="0">
                <a:solidFill>
                  <a:srgbClr val="000000"/>
                </a:solidFill>
                <a:latin typeface="Lucida Console" panose="020B0609040504020204" pitchFamily="49" charset="0"/>
                <a:cs typeface="Courier New" panose="02070309020205020404" pitchFamily="49" charset="0"/>
              </a:rPr>
              <a:t>" :</a:t>
            </a:r>
            <a:r>
              <a:rPr lang="pt-br" sz="1600" b="1" dirty="0">
                <a:latin typeface="Lucida Console" panose="020B0609040504020204" pitchFamily="49" charset="0"/>
                <a:cs typeface="Courier New" panose="02070309020205020404" pitchFamily="49" charset="0"/>
              </a:rPr>
              <a:t> </a:t>
            </a:r>
            <a:r>
              <a:rPr lang="pt-br" sz="1600" b="1" dirty="0">
                <a:solidFill>
                  <a:srgbClr val="000000"/>
                </a:solidFill>
                <a:latin typeface="Lucida Console" panose="020B0609040504020204" pitchFamily="49" charset="0"/>
                <a:cs typeface="Courier New" panose="02070309020205020404" pitchFamily="49" charset="0"/>
              </a:rPr>
              <a:t>"Hello world!"</a:t>
            </a:r>
            <a:r>
              <a:rPr lang="pt-br" sz="1600" dirty="0">
                <a:latin typeface="Lucida Console" panose="020B0609040504020204" pitchFamily="49" charset="0"/>
                <a:cs typeface="Courier New" panose="02070309020205020404" pitchFamily="49" charset="0"/>
              </a:rPr>
              <a:t>, </a:t>
            </a:r>
            <a:br>
              <a:rPr lang="en-US" sz="1600" dirty="0">
                <a:latin typeface="Lucida Console" panose="020B0609040504020204" pitchFamily="49" charset="0"/>
                <a:cs typeface="Courier New" panose="02070309020205020404" pitchFamily="49" charset="0"/>
              </a:rPr>
            </a:br>
            <a:r>
              <a:rPr lang="pt-br" sz="1600" dirty="0">
                <a:latin typeface="Lucida Console" panose="020B0609040504020204" pitchFamily="49" charset="0"/>
                <a:cs typeface="Courier New" panose="02070309020205020404" pitchFamily="49" charset="0"/>
              </a:rPr>
              <a:t>	"Timestamp</a:t>
            </a:r>
            <a:r>
              <a:rPr lang="pt-br" sz="1600" dirty="0">
                <a:solidFill>
                  <a:srgbClr val="000000"/>
                </a:solidFill>
                <a:latin typeface="Lucida Console" panose="020B0609040504020204" pitchFamily="49" charset="0"/>
                <a:cs typeface="Courier New" panose="02070309020205020404" pitchFamily="49" charset="0"/>
              </a:rPr>
              <a:t>" :</a:t>
            </a:r>
            <a:r>
              <a:rPr lang="pt-br" sz="1600" dirty="0">
                <a:latin typeface="Lucida Console" panose="020B0609040504020204" pitchFamily="49" charset="0"/>
                <a:cs typeface="Courier New" panose="02070309020205020404" pitchFamily="49" charset="0"/>
              </a:rPr>
              <a:t> "</a:t>
            </a:r>
            <a:r>
              <a:rPr lang="pt-br" sz="1600" dirty="0">
                <a:solidFill>
                  <a:srgbClr val="000000"/>
                </a:solidFill>
                <a:latin typeface="Lucida Console" panose="020B0609040504020204" pitchFamily="49" charset="0"/>
                <a:cs typeface="Courier New" panose="02070309020205020404" pitchFamily="49" charset="0"/>
              </a:rPr>
              <a:t>2020-03-29</a:t>
            </a:r>
            <a:r>
              <a:rPr lang="pt-br" sz="1600" dirty="0">
                <a:latin typeface="Lucida Console" panose="020B0609040504020204" pitchFamily="49" charset="0"/>
                <a:cs typeface="Courier New" panose="02070309020205020404" pitchFamily="49" charset="0"/>
              </a:rPr>
              <a:t>T05:12:16.901Z", </a:t>
            </a:r>
            <a:br>
              <a:rPr lang="en-US" sz="1600" dirty="0">
                <a:latin typeface="Lucida Console" panose="020B0609040504020204" pitchFamily="49" charset="0"/>
                <a:cs typeface="Courier New" panose="02070309020205020404" pitchFamily="49" charset="0"/>
              </a:rPr>
            </a:br>
            <a:r>
              <a:rPr lang="pt-br" sz="1600" dirty="0">
                <a:latin typeface="Lucida Console" panose="020B0609040504020204" pitchFamily="49" charset="0"/>
                <a:cs typeface="Courier New" panose="02070309020205020404" pitchFamily="49" charset="0"/>
              </a:rPr>
              <a:t>	"SignatureVersion</a:t>
            </a:r>
            <a:r>
              <a:rPr lang="pt-br" sz="1600" dirty="0">
                <a:solidFill>
                  <a:srgbClr val="000000"/>
                </a:solidFill>
                <a:latin typeface="Lucida Console" panose="020B0609040504020204" pitchFamily="49" charset="0"/>
                <a:cs typeface="Courier New" panose="02070309020205020404" pitchFamily="49" charset="0"/>
              </a:rPr>
              <a:t>" :</a:t>
            </a:r>
            <a:r>
              <a:rPr lang="pt-br" sz="1600" dirty="0">
                <a:latin typeface="Lucida Console" panose="020B0609040504020204" pitchFamily="49" charset="0"/>
                <a:cs typeface="Courier New" panose="02070309020205020404" pitchFamily="49" charset="0"/>
              </a:rPr>
              <a:t> "1", </a:t>
            </a:r>
            <a:br>
              <a:rPr lang="en-US" sz="1600" dirty="0">
                <a:latin typeface="Lucida Console" panose="020B0609040504020204" pitchFamily="49" charset="0"/>
                <a:cs typeface="Courier New" panose="02070309020205020404" pitchFamily="49" charset="0"/>
              </a:rPr>
            </a:br>
            <a:r>
              <a:rPr lang="pt-br" sz="1600" dirty="0">
                <a:latin typeface="Lucida Console" panose="020B0609040504020204" pitchFamily="49" charset="0"/>
                <a:cs typeface="Courier New" panose="02070309020205020404" pitchFamily="49" charset="0"/>
              </a:rPr>
              <a:t>	"Signature</a:t>
            </a:r>
            <a:r>
              <a:rPr lang="pt-br" sz="1600" dirty="0">
                <a:solidFill>
                  <a:srgbClr val="000000"/>
                </a:solidFill>
                <a:latin typeface="Lucida Console" panose="020B0609040504020204" pitchFamily="49" charset="0"/>
                <a:cs typeface="Courier New" panose="02070309020205020404" pitchFamily="49" charset="0"/>
              </a:rPr>
              <a:t>" :</a:t>
            </a:r>
            <a:r>
              <a:rPr lang="pt-br" sz="1600" dirty="0">
                <a:latin typeface="Lucida Console" panose="020B0609040504020204" pitchFamily="49" charset="0"/>
                <a:cs typeface="Courier New" panose="02070309020205020404" pitchFamily="49" charset="0"/>
              </a:rPr>
              <a:t> "EXAMPLEnTrFPa37tnVO0FF9Iau3MGzjlJLRfySEoWz4uZHSj6ycK4ph71Zm 		               dv0NtJ4dC/Vz20zxm87HiM6CYDTo3l7LMwFT4VUyaBBafhPTg9O5CnKkg=", 	"SigningCertURL</a:t>
            </a:r>
            <a:r>
              <a:rPr lang="pt-br" sz="1600" dirty="0">
                <a:solidFill>
                  <a:srgbClr val="000000"/>
                </a:solidFill>
                <a:latin typeface="Lucida Console" panose="020B0609040504020204" pitchFamily="49" charset="0"/>
                <a:cs typeface="Courier New" panose="02070309020205020404" pitchFamily="49" charset="0"/>
              </a:rPr>
              <a:t>" :</a:t>
            </a:r>
            <a:r>
              <a:rPr lang="pt-br" sz="1600" dirty="0">
                <a:latin typeface="Lucida Console" panose="020B0609040504020204" pitchFamily="49" charset="0"/>
                <a:cs typeface="Courier New" panose="02070309020205020404" pitchFamily="49" charset="0"/>
              </a:rPr>
              <a:t> "https://sns.us-west-2.amazonaws.com/SimpleNotificationService-				     f3ecfb7224c7233fe7bb5f59f96de52f.pem", </a:t>
            </a:r>
            <a:br>
              <a:rPr lang="en-US" sz="1600" dirty="0">
                <a:latin typeface="Lucida Console" panose="020B0609040504020204" pitchFamily="49" charset="0"/>
                <a:cs typeface="Courier New" panose="02070309020205020404" pitchFamily="49" charset="0"/>
              </a:rPr>
            </a:br>
            <a:r>
              <a:rPr lang="pt-br" sz="1600" dirty="0">
                <a:latin typeface="Lucida Console" panose="020B0609040504020204" pitchFamily="49" charset="0"/>
                <a:cs typeface="Courier New" panose="02070309020205020404" pitchFamily="49" charset="0"/>
              </a:rPr>
              <a:t>	"UnsubscribeURL</a:t>
            </a:r>
            <a:r>
              <a:rPr lang="pt-br" sz="1600" dirty="0">
                <a:solidFill>
                  <a:srgbClr val="000000"/>
                </a:solidFill>
                <a:latin typeface="Lucida Console" panose="020B0609040504020204" pitchFamily="49" charset="0"/>
                <a:cs typeface="Courier New" panose="02070309020205020404" pitchFamily="49" charset="0"/>
              </a:rPr>
              <a:t>" :</a:t>
            </a:r>
            <a:r>
              <a:rPr lang="pt-br" sz="1600" dirty="0">
                <a:latin typeface="Lucida Console" panose="020B0609040504020204" pitchFamily="49" charset="0"/>
                <a:cs typeface="Courier New" panose="02070309020205020404" pitchFamily="49" charset="0"/>
              </a:rPr>
              <a:t> "https://sns.us-...</a:t>
            </a:r>
          </a:p>
          <a:p>
            <a:pPr marL="285750" indent="-285750" rtl="0">
              <a:buFont typeface="Arial" panose="020B0604020202020204" pitchFamily="34" charset="0"/>
              <a:buChar char="•"/>
            </a:pPr>
            <a:r>
              <a:rPr lang="pt-br" sz="2400" dirty="0">
                <a:latin typeface="Amazon Ember Light" charset="0"/>
                <a:ea typeface="Amazon Ember Light" charset="0"/>
                <a:cs typeface="Amazon Ember Light" charset="0"/>
              </a:rPr>
              <a:t>Com a </a:t>
            </a:r>
            <a:r>
              <a:rPr lang="pt-br" sz="2400" dirty="0">
                <a:solidFill>
                  <a:srgbClr val="000000"/>
                </a:solidFill>
                <a:latin typeface="Amazon Ember Light" charset="0"/>
                <a:ea typeface="Amazon Ember Light" charset="0"/>
                <a:cs typeface="Amazon Ember Light" charset="0"/>
              </a:rPr>
              <a:t>entrega de mensagens brutas</a:t>
            </a:r>
            <a:r>
              <a:rPr lang="pt-br" sz="2400" dirty="0">
                <a:latin typeface="Amazon Ember Light" charset="0"/>
                <a:ea typeface="Amazon Ember Light" charset="0"/>
                <a:cs typeface="Amazon Ember Light" charset="0"/>
              </a:rPr>
              <a:t> habilitada, o </a:t>
            </a:r>
            <a:r>
              <a:rPr lang="pt-br" sz="2400" dirty="0">
                <a:solidFill>
                  <a:srgbClr val="000000"/>
                </a:solidFill>
                <a:latin typeface="Amazon Ember Light" charset="0"/>
                <a:ea typeface="Amazon Ember Light" charset="0"/>
                <a:cs typeface="Amazon Ember Light" charset="0"/>
              </a:rPr>
              <a:t>SNS</a:t>
            </a:r>
            <a:r>
              <a:rPr lang="pt-br" sz="2400" dirty="0">
                <a:latin typeface="Amazon Ember Light" charset="0"/>
                <a:ea typeface="Amazon Ember Light" charset="0"/>
                <a:cs typeface="Amazon Ember Light" charset="0"/>
              </a:rPr>
              <a:t> entrega a mensagem no estado em que se encontra</a:t>
            </a:r>
            <a:endParaRPr lang="en-US" sz="2400" dirty="0">
              <a:cs typeface="Courier New" panose="02070309020205020404" pitchFamily="49" charset="0"/>
            </a:endParaRP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30</a:t>
            </a:fld>
            <a:endParaRPr lang="en-US" dirty="0"/>
          </a:p>
        </p:txBody>
      </p:sp>
      <p:sp>
        <p:nvSpPr>
          <p:cNvPr id="5" name="Footer Placeholder 4"/>
          <p:cNvSpPr>
            <a:spLocks noGrp="1"/>
          </p:cNvSpPr>
          <p:nvPr>
            <p:ph type="ftr" sz="quarter" idx="3"/>
          </p:nvPr>
        </p:nvSpPr>
        <p:spPr>
          <a:xfrm>
            <a:off x="419100" y="6356350"/>
            <a:ext cx="4574931" cy="365125"/>
          </a:xfrm>
        </p:spPr>
        <p:txBody>
          <a:bodyPr rtlCol="0"/>
          <a:lstStyle/>
          <a:p>
            <a:pPr rtl="0"/>
            <a:r>
              <a:rPr lang="pt-br" dirty="0"/>
              <a:t>© 2020 Amazon Web Services, Inc. ou suas afiliadas. Todos os direitos reservados.</a:t>
            </a:r>
            <a:endParaRPr lang="en-US" dirty="0"/>
          </a:p>
        </p:txBody>
      </p:sp>
      <p:grpSp>
        <p:nvGrpSpPr>
          <p:cNvPr id="12" name="Group 11"/>
          <p:cNvGrpSpPr/>
          <p:nvPr/>
        </p:nvGrpSpPr>
        <p:grpSpPr>
          <a:xfrm>
            <a:off x="827607" y="5736656"/>
            <a:ext cx="9388175" cy="855807"/>
            <a:chOff x="738409" y="3128330"/>
            <a:chExt cx="7041132" cy="641854"/>
          </a:xfrm>
        </p:grpSpPr>
        <p:sp>
          <p:nvSpPr>
            <p:cNvPr id="7" name="TextBox 6"/>
            <p:cNvSpPr txBox="1"/>
            <p:nvPr/>
          </p:nvSpPr>
          <p:spPr>
            <a:xfrm>
              <a:off x="738409" y="3128330"/>
              <a:ext cx="138548" cy="253915"/>
            </a:xfrm>
            <a:prstGeom prst="rect">
              <a:avLst/>
            </a:prstGeom>
            <a:noFill/>
            <a:ln>
              <a:noFill/>
            </a:ln>
          </p:spPr>
          <p:txBody>
            <a:bodyPr wrap="none" rtlCol="0">
              <a:spAutoFit/>
            </a:bodyPr>
            <a:lstStyle/>
            <a:p>
              <a:pPr rtl="0"/>
              <a:endParaRPr lang="en-US" sz="1600" dirty="0">
                <a:latin typeface="Lucida Console" panose="020B0609040504020204" pitchFamily="49" charset="0"/>
              </a:endParaRPr>
            </a:p>
          </p:txBody>
        </p:sp>
        <p:sp>
          <p:nvSpPr>
            <p:cNvPr id="11" name="Rectangle 10"/>
            <p:cNvSpPr/>
            <p:nvPr/>
          </p:nvSpPr>
          <p:spPr>
            <a:xfrm>
              <a:off x="750345" y="3146937"/>
              <a:ext cx="7029196" cy="623247"/>
            </a:xfrm>
            <a:prstGeom prst="rect">
              <a:avLst/>
            </a:prstGeom>
            <a:noFill/>
            <a:ln>
              <a:noFill/>
            </a:ln>
          </p:spPr>
          <p:txBody>
            <a:bodyPr wrap="square" rtlCol="0">
              <a:spAutoFit/>
            </a:bodyPr>
            <a:lstStyle/>
            <a:p>
              <a:r>
                <a:rPr lang="pt-br" sz="1600" dirty="0">
                  <a:latin typeface="Lucida Console" panose="020B0609040504020204" pitchFamily="49" charset="0"/>
                  <a:cs typeface="Courier New" panose="02070309020205020404" pitchFamily="49" charset="0"/>
                </a:rPr>
                <a:t>Hello world! (Olá, mundo)</a:t>
              </a:r>
              <a:r>
                <a:rPr lang="en-US" sz="1600" dirty="0">
                  <a:latin typeface="Lucida Console" panose="020B0609040504020204" pitchFamily="49" charset="0"/>
                </a:rPr>
                <a:t> </a:t>
              </a:r>
              <a:r>
                <a:rPr lang="pt-br" sz="1600" dirty="0">
                  <a:latin typeface="Lucida Console" panose="020B0609040504020204" pitchFamily="49" charset="0"/>
                  <a:cs typeface="Courier New" panose="02070309020205020404" pitchFamily="49" charset="0"/>
                </a:rPr>
                <a:t>{"orderId":10,"orderDate":"</a:t>
              </a:r>
              <a:r>
                <a:rPr lang="pt-br" sz="1600" dirty="0">
                  <a:solidFill>
                    <a:srgbClr val="000000"/>
                  </a:solidFill>
                  <a:latin typeface="Lucida Console" panose="020B0609040504020204" pitchFamily="49" charset="0"/>
                  <a:cs typeface="Courier New" panose="02070309020205020404" pitchFamily="49" charset="0"/>
                </a:rPr>
                <a:t>2020/03/29</a:t>
              </a:r>
              <a:r>
                <a:rPr lang="pt-br" sz="1600" dirty="0">
                  <a:latin typeface="Lucida Console" panose="020B0609040504020204" pitchFamily="49" charset="0"/>
                  <a:cs typeface="Courier New" panose="02070309020205020404" pitchFamily="49" charset="0"/>
                </a:rPr>
                <a:t>","orderDetails":"Thermometer"}</a:t>
              </a:r>
            </a:p>
          </p:txBody>
        </p:sp>
      </p:grpSp>
    </p:spTree>
    <p:custDataLst>
      <p:tags r:id="rId1"/>
    </p:custDataLst>
    <p:extLst>
      <p:ext uri="{BB962C8B-B14F-4D97-AF65-F5344CB8AC3E}">
        <p14:creationId xmlns:p14="http://schemas.microsoft.com/office/powerpoint/2010/main" val="107007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1713539" y="2737020"/>
            <a:ext cx="1905120" cy="584775"/>
          </a:xfrm>
          <a:prstGeom prst="rect">
            <a:avLst/>
          </a:prstGeom>
          <a:noFill/>
        </p:spPr>
        <p:txBody>
          <a:bodyPr wrap="square" rtlCol="0">
            <a:spAutoFit/>
          </a:bodyPr>
          <a:lstStyle/>
          <a:p>
            <a:pPr algn="ctr" rtl="0"/>
            <a:r>
              <a:rPr lang="pt-br" sz="1600" dirty="0">
                <a:solidFill>
                  <a:srgbClr val="000000"/>
                </a:solidFill>
                <a:latin typeface="Amazon Ember Light" charset="0"/>
                <a:ea typeface="Amazon Ember Light" charset="0"/>
                <a:cs typeface="Amazon Ember Light" charset="0"/>
              </a:rPr>
              <a:t>Bucket do Amazon S3</a:t>
            </a:r>
            <a:r>
              <a:rPr lang="pt-br" sz="1600" dirty="0">
                <a:latin typeface="Amazon Ember Light" charset="0"/>
                <a:ea typeface="Amazon Ember Light" charset="0"/>
                <a:cs typeface="Amazon Ember Light" charset="0"/>
              </a:rPr>
              <a:t> para inclusão</a:t>
            </a:r>
          </a:p>
        </p:txBody>
      </p:sp>
      <p:sp>
        <p:nvSpPr>
          <p:cNvPr id="8" name="TextBox 7"/>
          <p:cNvSpPr txBox="1"/>
          <p:nvPr/>
        </p:nvSpPr>
        <p:spPr>
          <a:xfrm>
            <a:off x="245557" y="2633004"/>
            <a:ext cx="737200" cy="338554"/>
          </a:xfrm>
          <a:prstGeom prst="rect">
            <a:avLst/>
          </a:prstGeom>
          <a:noFill/>
        </p:spPr>
        <p:txBody>
          <a:bodyPr wrap="square" rtlCol="0">
            <a:spAutoFit/>
          </a:bodyPr>
          <a:lstStyle/>
          <a:p>
            <a:pPr algn="ctr" rtl="0"/>
            <a:r>
              <a:rPr lang="pt-br" sz="1600" dirty="0">
                <a:solidFill>
                  <a:srgbClr val="000000"/>
                </a:solidFill>
                <a:latin typeface="Amazon Ember Light" charset="0"/>
                <a:ea typeface="Amazon Ember Light" charset="0"/>
                <a:cs typeface="Amazon Ember Light" charset="0"/>
              </a:rPr>
              <a:t>Usuário</a:t>
            </a:r>
            <a:endParaRPr lang="en-US" sz="1600" dirty="0">
              <a:solidFill>
                <a:srgbClr val="000000"/>
              </a:solidFill>
              <a:latin typeface="Amazon Ember Light" panose="020B0403020204020204"/>
              <a:ea typeface="Amazon Ember Light" charset="0"/>
              <a:cs typeface="Amazon Ember Light" charset="0"/>
            </a:endParaRPr>
          </a:p>
        </p:txBody>
      </p:sp>
      <p:sp>
        <p:nvSpPr>
          <p:cNvPr id="65" name="TextBox 64"/>
          <p:cNvSpPr txBox="1"/>
          <p:nvPr/>
        </p:nvSpPr>
        <p:spPr>
          <a:xfrm>
            <a:off x="1966935" y="5647614"/>
            <a:ext cx="1409880" cy="584775"/>
          </a:xfrm>
          <a:prstGeom prst="rect">
            <a:avLst/>
          </a:prstGeom>
          <a:noFill/>
        </p:spPr>
        <p:txBody>
          <a:bodyPr wrap="square" rtlCol="0">
            <a:spAutoFit/>
          </a:bodyPr>
          <a:lstStyle/>
          <a:p>
            <a:pPr algn="ctr" rtl="0"/>
            <a:r>
              <a:rPr lang="pt-br" sz="1600">
                <a:solidFill>
                  <a:srgbClr val="000000"/>
                </a:solidFill>
                <a:latin typeface="Amazon Ember Light" charset="0"/>
                <a:ea typeface="Amazon Ember Light" charset="0"/>
                <a:cs typeface="Amazon Ember Light" charset="0"/>
              </a:rPr>
              <a:t>Tópico do Amazon SNS</a:t>
            </a:r>
            <a:endParaRPr lang="en-US" sz="1600" dirty="0">
              <a:solidFill>
                <a:srgbClr val="000000"/>
              </a:solidFill>
              <a:latin typeface="Amazon Ember Light" panose="020B0403020204020204"/>
              <a:ea typeface="Amazon Ember Light" charset="0"/>
              <a:cs typeface="Amazon Ember Light" charset="0"/>
            </a:endParaRPr>
          </a:p>
        </p:txBody>
      </p:sp>
      <p:cxnSp>
        <p:nvCxnSpPr>
          <p:cNvPr id="10" name="Straight Arrow Connector 9"/>
          <p:cNvCxnSpPr>
            <a:stCxn id="43" idx="3"/>
          </p:cNvCxnSpPr>
          <p:nvPr/>
        </p:nvCxnSpPr>
        <p:spPr>
          <a:xfrm>
            <a:off x="957057" y="2296967"/>
            <a:ext cx="1416987" cy="0"/>
          </a:xfrm>
          <a:prstGeom prst="straightConnector1">
            <a:avLst/>
          </a:prstGeom>
          <a:ln w="12700">
            <a:solidFill>
              <a:schemeClr val="tx1">
                <a:lumMod val="50000"/>
                <a:lumOff val="50000"/>
              </a:schemeClr>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cxnSpLocks/>
            <a:stCxn id="67" idx="2"/>
            <a:endCxn id="45" idx="0"/>
          </p:cNvCxnSpPr>
          <p:nvPr/>
        </p:nvCxnSpPr>
        <p:spPr>
          <a:xfrm>
            <a:off x="2666099" y="3321795"/>
            <a:ext cx="5776" cy="1450085"/>
          </a:xfrm>
          <a:prstGeom prst="straightConnector1">
            <a:avLst/>
          </a:prstGeom>
          <a:ln w="12700">
            <a:solidFill>
              <a:schemeClr val="tx1">
                <a:lumMod val="50000"/>
                <a:lumOff val="50000"/>
              </a:schemeClr>
            </a:solidFill>
            <a:tailEnd type="arrow" w="med" len="sm"/>
          </a:ln>
        </p:spPr>
        <p:style>
          <a:lnRef idx="2">
            <a:schemeClr val="accent1"/>
          </a:lnRef>
          <a:fillRef idx="0">
            <a:schemeClr val="accent1"/>
          </a:fillRef>
          <a:effectRef idx="1">
            <a:schemeClr val="accent1"/>
          </a:effectRef>
          <a:fontRef idx="minor">
            <a:schemeClr val="tx1"/>
          </a:fontRef>
        </p:style>
      </p:cxnSp>
      <p:sp>
        <p:nvSpPr>
          <p:cNvPr id="58" name="Title 1"/>
          <p:cNvSpPr>
            <a:spLocks noGrp="1"/>
          </p:cNvSpPr>
          <p:nvPr>
            <p:ph type="title"/>
          </p:nvPr>
        </p:nvSpPr>
        <p:spPr>
          <a:xfrm>
            <a:off x="447236" y="365125"/>
            <a:ext cx="9034272" cy="474119"/>
          </a:xfrm>
        </p:spPr>
        <p:txBody>
          <a:bodyPr rtlCol="0">
            <a:noAutofit/>
          </a:bodyPr>
          <a:lstStyle/>
          <a:p>
            <a:pPr rtl="0"/>
            <a:r>
              <a:rPr lang="pt-br" sz="3500" dirty="0"/>
              <a:t>Cenário: processamento de imagem</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31</a:t>
            </a:fld>
            <a:endParaRPr lang="en-US" dirty="0"/>
          </a:p>
        </p:txBody>
      </p:sp>
      <p:sp>
        <p:nvSpPr>
          <p:cNvPr id="49" name="TextBox 48"/>
          <p:cNvSpPr txBox="1"/>
          <p:nvPr/>
        </p:nvSpPr>
        <p:spPr>
          <a:xfrm>
            <a:off x="9718968" y="2659731"/>
            <a:ext cx="1476341" cy="584775"/>
          </a:xfrm>
          <a:prstGeom prst="rect">
            <a:avLst/>
          </a:prstGeom>
          <a:noFill/>
        </p:spPr>
        <p:txBody>
          <a:bodyPr wrap="square" rtlCol="0">
            <a:spAutoFit/>
          </a:bodyPr>
          <a:lstStyle/>
          <a:p>
            <a:pPr algn="ctr" rtl="0"/>
            <a:r>
              <a:rPr lang="pt-br" sz="1600" dirty="0">
                <a:solidFill>
                  <a:srgbClr val="000000"/>
                </a:solidFill>
                <a:latin typeface="Amazon Ember Light" charset="0"/>
                <a:ea typeface="Amazon Ember Light" charset="0"/>
                <a:cs typeface="Amazon Ember Light" charset="0"/>
              </a:rPr>
              <a:t>Bucket do S3</a:t>
            </a:r>
            <a:r>
              <a:rPr lang="pt-br" sz="1600" dirty="0">
                <a:latin typeface="Amazon Ember Light" charset="0"/>
                <a:ea typeface="Amazon Ember Light" charset="0"/>
                <a:cs typeface="Amazon Ember Light" charset="0"/>
              </a:rPr>
              <a:t> de destino</a:t>
            </a:r>
            <a:endParaRPr lang="en-US" sz="1600" dirty="0">
              <a:solidFill>
                <a:srgbClr val="000000"/>
              </a:solidFill>
              <a:latin typeface="Amazon Ember Light" panose="020B0403020204020204"/>
              <a:ea typeface="Amazon Ember Light" charset="0"/>
              <a:cs typeface="Amazon Ember Light" charset="0"/>
            </a:endParaRPr>
          </a:p>
        </p:txBody>
      </p:sp>
      <p:grpSp>
        <p:nvGrpSpPr>
          <p:cNvPr id="4" name="Group 3"/>
          <p:cNvGrpSpPr/>
          <p:nvPr/>
        </p:nvGrpSpPr>
        <p:grpSpPr>
          <a:xfrm>
            <a:off x="3200633" y="1999185"/>
            <a:ext cx="961183" cy="833634"/>
            <a:chOff x="4242324" y="1912568"/>
            <a:chExt cx="961183" cy="83363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9495" y="2185366"/>
              <a:ext cx="544012" cy="560836"/>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6368" y="2089173"/>
              <a:ext cx="544012" cy="560836"/>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2778" y="1992115"/>
              <a:ext cx="544012" cy="560836"/>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2324" y="1912568"/>
              <a:ext cx="544012" cy="560836"/>
            </a:xfrm>
            <a:prstGeom prst="rect">
              <a:avLst/>
            </a:prstGeom>
          </p:spPr>
        </p:pic>
      </p:grpSp>
      <p:grpSp>
        <p:nvGrpSpPr>
          <p:cNvPr id="37" name="Group 36"/>
          <p:cNvGrpSpPr/>
          <p:nvPr/>
        </p:nvGrpSpPr>
        <p:grpSpPr>
          <a:xfrm>
            <a:off x="10979933" y="2139567"/>
            <a:ext cx="447750" cy="388334"/>
            <a:chOff x="4242324" y="1912568"/>
            <a:chExt cx="961183" cy="833634"/>
          </a:xfrm>
        </p:grpSpPr>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9495" y="2185366"/>
              <a:ext cx="544012" cy="560836"/>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6368" y="2089173"/>
              <a:ext cx="544012" cy="560836"/>
            </a:xfrm>
            <a:prstGeom prst="rect">
              <a:avLst/>
            </a:prstGeom>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2778" y="1992115"/>
              <a:ext cx="544012" cy="560836"/>
            </a:xfrm>
            <a:prstGeom prst="rect">
              <a:avLst/>
            </a:prstGeom>
          </p:spPr>
        </p:pic>
        <p:pic>
          <p:nvPicPr>
            <p:cNvPr id="41" name="Picture 4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2324" y="1912568"/>
              <a:ext cx="544012" cy="560836"/>
            </a:xfrm>
            <a:prstGeom prst="rect">
              <a:avLst/>
            </a:prstGeom>
          </p:spPr>
        </p:pic>
      </p:grpSp>
      <p:sp>
        <p:nvSpPr>
          <p:cNvPr id="5" name="Footer Placeholder 4"/>
          <p:cNvSpPr>
            <a:spLocks noGrp="1"/>
          </p:cNvSpPr>
          <p:nvPr>
            <p:ph type="ftr" sz="quarter" idx="3"/>
          </p:nvPr>
        </p:nvSpPr>
        <p:spPr>
          <a:xfrm>
            <a:off x="419100" y="6356350"/>
            <a:ext cx="4476457" cy="365125"/>
          </a:xfrm>
        </p:spPr>
        <p:txBody>
          <a:bodyPr rtlCol="0"/>
          <a:lstStyle/>
          <a:p>
            <a:pPr rtl="0"/>
            <a:r>
              <a:rPr lang="pt-br" dirty="0"/>
              <a:t>© 2020 Amazon Web Services, Inc. ou suas afiliadas. Todos os direitos reservados.</a:t>
            </a:r>
            <a:endParaRPr lang="en-US" dirty="0"/>
          </a:p>
        </p:txBody>
      </p:sp>
      <p:pic>
        <p:nvPicPr>
          <p:cNvPr id="43" name="Graphic 39">
            <a:extLst>
              <a:ext uri="{FF2B5EF4-FFF2-40B4-BE49-F238E27FC236}">
                <a16:creationId xmlns:a16="http://schemas.microsoft.com/office/drawing/2014/main" id="{6FA71975-EA2D-784E-8A28-738A17320E91}"/>
              </a:ext>
            </a:extLst>
          </p:cNvPr>
          <p:cNvPicPr>
            <a:picLocks noChangeAspect="1"/>
          </p:cNvPicPr>
          <p:nvPr/>
        </p:nvPicPr>
        <p:blipFill>
          <a:blip r:embed="rId5"/>
          <a:stretch>
            <a:fillRect/>
          </a:stretch>
        </p:blipFill>
        <p:spPr>
          <a:xfrm>
            <a:off x="271257" y="1954067"/>
            <a:ext cx="685800" cy="685800"/>
          </a:xfrm>
          <a:prstGeom prst="rect">
            <a:avLst/>
          </a:prstGeom>
        </p:spPr>
      </p:pic>
      <p:pic>
        <p:nvPicPr>
          <p:cNvPr id="44" name="Graphic 68">
            <a:extLst>
              <a:ext uri="{FF2B5EF4-FFF2-40B4-BE49-F238E27FC236}">
                <a16:creationId xmlns:a16="http://schemas.microsoft.com/office/drawing/2014/main" id="{1BC192AB-8D67-7746-A2C0-E289C568EA2D}"/>
              </a:ext>
            </a:extLst>
          </p:cNvPr>
          <p:cNvPicPr>
            <a:picLocks noChangeAspect="1"/>
          </p:cNvPicPr>
          <p:nvPr/>
        </p:nvPicPr>
        <p:blipFill>
          <a:blip r:embed="rId6"/>
          <a:stretch>
            <a:fillRect/>
          </a:stretch>
        </p:blipFill>
        <p:spPr>
          <a:xfrm>
            <a:off x="2328975" y="2015569"/>
            <a:ext cx="685800" cy="685800"/>
          </a:xfrm>
          <a:prstGeom prst="rect">
            <a:avLst/>
          </a:prstGeom>
        </p:spPr>
      </p:pic>
      <p:pic>
        <p:nvPicPr>
          <p:cNvPr id="45" name="Graphic 31">
            <a:extLst>
              <a:ext uri="{FF2B5EF4-FFF2-40B4-BE49-F238E27FC236}">
                <a16:creationId xmlns:a16="http://schemas.microsoft.com/office/drawing/2014/main" id="{075C7C7E-0733-F14B-BBD3-48FCFF6D5EA5}"/>
              </a:ext>
            </a:extLst>
          </p:cNvPr>
          <p:cNvPicPr>
            <a:picLocks noChangeAspect="1"/>
          </p:cNvPicPr>
          <p:nvPr/>
        </p:nvPicPr>
        <p:blipFill>
          <a:blip r:embed="rId7"/>
          <a:stretch>
            <a:fillRect/>
          </a:stretch>
        </p:blipFill>
        <p:spPr>
          <a:xfrm>
            <a:off x="2214675" y="4771880"/>
            <a:ext cx="914400" cy="914400"/>
          </a:xfrm>
          <a:prstGeom prst="rect">
            <a:avLst/>
          </a:prstGeom>
        </p:spPr>
      </p:pic>
      <p:sp>
        <p:nvSpPr>
          <p:cNvPr id="57" name="TextBox 56"/>
          <p:cNvSpPr txBox="1"/>
          <p:nvPr/>
        </p:nvSpPr>
        <p:spPr>
          <a:xfrm>
            <a:off x="5393693" y="2333734"/>
            <a:ext cx="1905120" cy="830997"/>
          </a:xfrm>
          <a:prstGeom prst="rect">
            <a:avLst/>
          </a:prstGeom>
          <a:noFill/>
        </p:spPr>
        <p:txBody>
          <a:bodyPr wrap="square" rtlCol="0">
            <a:spAutoFit/>
          </a:bodyPr>
          <a:lstStyle/>
          <a:p>
            <a:pPr algn="ctr" rtl="0"/>
            <a:r>
              <a:rPr lang="pt-br" sz="1600">
                <a:solidFill>
                  <a:srgbClr val="000000"/>
                </a:solidFill>
                <a:latin typeface="Amazon Ember Light" charset="0"/>
                <a:ea typeface="Amazon Ember Light" charset="0"/>
                <a:cs typeface="Amazon Ember Light" charset="0"/>
              </a:rPr>
              <a:t>Amazon SQS queue</a:t>
            </a:r>
            <a:r>
              <a:rPr lang="pt-br" sz="1600">
                <a:solidFill>
                  <a:srgbClr val="000000"/>
                </a:solidFill>
                <a:latin typeface="Amazon Ember Light" panose="020B0403020204020204"/>
                <a:ea typeface="Amazon Ember Light" charset="0"/>
                <a:cs typeface="Amazon Ember Light" charset="0"/>
              </a:rPr>
              <a:t> </a:t>
            </a:r>
            <a:r>
              <a:rPr lang="pt-br" sz="1600">
                <a:latin typeface="Amazon Ember Light" charset="0"/>
                <a:ea typeface="Amazon Ember Light" charset="0"/>
                <a:cs typeface="Amazon Ember Light" charset="0"/>
              </a:rPr>
              <a:t>generate </a:t>
            </a:r>
            <a:r>
              <a:rPr lang="pt-br" sz="1600">
                <a:solidFill>
                  <a:srgbClr val="000000"/>
                </a:solidFill>
                <a:latin typeface="Amazon Ember Light" charset="0"/>
                <a:ea typeface="Amazon Ember Light" charset="0"/>
                <a:cs typeface="Amazon Ember Light" charset="0"/>
              </a:rPr>
              <a:t>thumbnail</a:t>
            </a:r>
            <a:endParaRPr lang="en-US" sz="1600" dirty="0">
              <a:solidFill>
                <a:srgbClr val="000000"/>
              </a:solidFill>
              <a:latin typeface="&lt;acro1227"/>
              <a:ea typeface="Amazon Ember Light" charset="0"/>
              <a:cs typeface="Amazon Ember Light" charset="0"/>
            </a:endParaRPr>
          </a:p>
        </p:txBody>
      </p:sp>
      <p:pic>
        <p:nvPicPr>
          <p:cNvPr id="46" name="Graphic 39">
            <a:extLst>
              <a:ext uri="{FF2B5EF4-FFF2-40B4-BE49-F238E27FC236}">
                <a16:creationId xmlns:a16="http://schemas.microsoft.com/office/drawing/2014/main" id="{2ACAD885-5F52-504F-842D-3D87E199BD5D}"/>
              </a:ext>
            </a:extLst>
          </p:cNvPr>
          <p:cNvPicPr>
            <a:picLocks noChangeAspect="1"/>
          </p:cNvPicPr>
          <p:nvPr/>
        </p:nvPicPr>
        <p:blipFill>
          <a:blip r:embed="rId8"/>
          <a:stretch>
            <a:fillRect/>
          </a:stretch>
        </p:blipFill>
        <p:spPr>
          <a:xfrm>
            <a:off x="5889053" y="1560564"/>
            <a:ext cx="914400" cy="914400"/>
          </a:xfrm>
          <a:prstGeom prst="rect">
            <a:avLst/>
          </a:prstGeom>
        </p:spPr>
      </p:pic>
      <p:sp>
        <p:nvSpPr>
          <p:cNvPr id="55" name="TextBox 54"/>
          <p:cNvSpPr txBox="1"/>
          <p:nvPr/>
        </p:nvSpPr>
        <p:spPr>
          <a:xfrm>
            <a:off x="5166521" y="3923162"/>
            <a:ext cx="2359464" cy="830997"/>
          </a:xfrm>
          <a:prstGeom prst="rect">
            <a:avLst/>
          </a:prstGeom>
          <a:noFill/>
        </p:spPr>
        <p:txBody>
          <a:bodyPr wrap="square" rtlCol="0">
            <a:spAutoFit/>
          </a:bodyPr>
          <a:lstStyle/>
          <a:p>
            <a:pPr algn="ctr" rtl="0"/>
            <a:r>
              <a:rPr lang="pt-br" sz="1600" dirty="0">
                <a:solidFill>
                  <a:srgbClr val="000000"/>
                </a:solidFill>
                <a:latin typeface="Amazon Ember Light" charset="0"/>
                <a:ea typeface="Amazon Ember Light" charset="0"/>
                <a:cs typeface="Amazon Ember Light" charset="0"/>
              </a:rPr>
              <a:t>Amazon SQS</a:t>
            </a:r>
            <a:r>
              <a:rPr lang="en-US" sz="1600" dirty="0">
                <a:solidFill>
                  <a:srgbClr val="000000"/>
                </a:solidFill>
                <a:latin typeface="Amazon Ember Light" charset="0"/>
                <a:ea typeface="Amazon Ember Light" charset="0"/>
                <a:cs typeface="Amazon Ember Light" charset="0"/>
              </a:rPr>
              <a:t> </a:t>
            </a:r>
            <a:r>
              <a:rPr lang="pt-br" sz="1600" dirty="0">
                <a:solidFill>
                  <a:srgbClr val="000000"/>
                </a:solidFill>
                <a:latin typeface="Amazon Ember Light" charset="0"/>
                <a:ea typeface="Amazon Ember Light" charset="0"/>
                <a:cs typeface="Amazon Ember Light" charset="0"/>
              </a:rPr>
              <a:t>Imagem </a:t>
            </a:r>
            <a:br>
              <a:rPr lang="pt-br" sz="1600" dirty="0">
                <a:solidFill>
                  <a:srgbClr val="000000"/>
                </a:solidFill>
                <a:latin typeface="Amazon Ember Light" charset="0"/>
                <a:ea typeface="Amazon Ember Light" charset="0"/>
                <a:cs typeface="Amazon Ember Light" charset="0"/>
              </a:rPr>
            </a:br>
            <a:r>
              <a:rPr lang="pt-br" sz="1600" dirty="0">
                <a:solidFill>
                  <a:srgbClr val="000000"/>
                </a:solidFill>
                <a:latin typeface="Amazon Ember Light" charset="0"/>
                <a:ea typeface="Amazon Ember Light" charset="0"/>
                <a:cs typeface="Amazon Ember Light" charset="0"/>
              </a:rPr>
              <a:t>de</a:t>
            </a:r>
            <a:r>
              <a:rPr lang="pt-br" sz="1600" dirty="0">
                <a:solidFill>
                  <a:srgbClr val="000000"/>
                </a:solidFill>
                <a:latin typeface="Amazon Ember Light" panose="020B0403020204020204"/>
                <a:ea typeface="Amazon Ember Light" charset="0"/>
                <a:cs typeface="Amazon Ember Light" charset="0"/>
              </a:rPr>
              <a:t> </a:t>
            </a:r>
            <a:r>
              <a:rPr lang="pt-br" sz="1600" dirty="0">
                <a:latin typeface="Amazon Ember Light" charset="0"/>
                <a:ea typeface="Amazon Ember Light" charset="0"/>
                <a:cs typeface="Amazon Ember Light" charset="0"/>
              </a:rPr>
              <a:t>tamanho </a:t>
            </a:r>
            <a:r>
              <a:rPr lang="pt-br" sz="1600" dirty="0">
                <a:solidFill>
                  <a:srgbClr val="000000"/>
                </a:solidFill>
                <a:latin typeface="Amazon Ember Light" charset="0"/>
                <a:ea typeface="Amazon Ember Light" charset="0"/>
                <a:cs typeface="Amazon Ember Light" charset="0"/>
              </a:rPr>
              <a:t>da fila </a:t>
            </a:r>
            <a:r>
              <a:rPr lang="pt-br" sz="1600" dirty="0">
                <a:latin typeface="Amazon Ember Light" charset="0"/>
                <a:ea typeface="Amazon Ember Light" charset="0"/>
                <a:cs typeface="Amazon Ember Light" charset="0"/>
              </a:rPr>
              <a:t>para </a:t>
            </a:r>
            <a:br>
              <a:rPr lang="pt-br" sz="1600" dirty="0">
                <a:latin typeface="Amazon Ember Light" charset="0"/>
                <a:ea typeface="Amazon Ember Light" charset="0"/>
                <a:cs typeface="Amazon Ember Light" charset="0"/>
              </a:rPr>
            </a:br>
            <a:r>
              <a:rPr lang="pt-br" sz="1600" dirty="0">
                <a:latin typeface="Amazon Ember Light" charset="0"/>
                <a:ea typeface="Amazon Ember Light" charset="0"/>
                <a:cs typeface="Amazon Ember Light" charset="0"/>
              </a:rPr>
              <a:t>dispositivos móveis</a:t>
            </a:r>
          </a:p>
        </p:txBody>
      </p:sp>
      <p:pic>
        <p:nvPicPr>
          <p:cNvPr id="48" name="Graphic 39">
            <a:extLst>
              <a:ext uri="{FF2B5EF4-FFF2-40B4-BE49-F238E27FC236}">
                <a16:creationId xmlns:a16="http://schemas.microsoft.com/office/drawing/2014/main" id="{2ACAD885-5F52-504F-842D-3D87E199BD5D}"/>
              </a:ext>
            </a:extLst>
          </p:cNvPr>
          <p:cNvPicPr>
            <a:picLocks noChangeAspect="1"/>
          </p:cNvPicPr>
          <p:nvPr/>
        </p:nvPicPr>
        <p:blipFill>
          <a:blip r:embed="rId8"/>
          <a:stretch>
            <a:fillRect/>
          </a:stretch>
        </p:blipFill>
        <p:spPr>
          <a:xfrm>
            <a:off x="5889053" y="3197116"/>
            <a:ext cx="914400" cy="914400"/>
          </a:xfrm>
          <a:prstGeom prst="rect">
            <a:avLst/>
          </a:prstGeom>
        </p:spPr>
      </p:pic>
      <p:sp>
        <p:nvSpPr>
          <p:cNvPr id="53" name="TextBox 52"/>
          <p:cNvSpPr txBox="1"/>
          <p:nvPr/>
        </p:nvSpPr>
        <p:spPr>
          <a:xfrm>
            <a:off x="4979967" y="5516889"/>
            <a:ext cx="2710940" cy="830997"/>
          </a:xfrm>
          <a:prstGeom prst="rect">
            <a:avLst/>
          </a:prstGeom>
          <a:noFill/>
        </p:spPr>
        <p:txBody>
          <a:bodyPr wrap="square" rtlCol="0">
            <a:spAutoFit/>
          </a:bodyPr>
          <a:lstStyle/>
          <a:p>
            <a:pPr algn="ctr" rtl="0"/>
            <a:r>
              <a:rPr lang="pt-br" sz="1600" dirty="0">
                <a:solidFill>
                  <a:srgbClr val="000000"/>
                </a:solidFill>
                <a:latin typeface="Amazon Ember Light" charset="0"/>
                <a:ea typeface="Amazon Ember Light" charset="0"/>
                <a:cs typeface="Amazon Ember Light" charset="0"/>
              </a:rPr>
              <a:t>Amazon SQS </a:t>
            </a:r>
            <a:br>
              <a:rPr lang="en-US" sz="1600" dirty="0">
                <a:solidFill>
                  <a:srgbClr val="000000"/>
                </a:solidFill>
                <a:latin typeface="Amazon Ember Light" charset="0"/>
                <a:ea typeface="Amazon Ember Light" charset="0"/>
                <a:cs typeface="Amazon Ember Light" charset="0"/>
              </a:rPr>
            </a:br>
            <a:r>
              <a:rPr lang="pt-br" sz="1600" dirty="0">
                <a:solidFill>
                  <a:srgbClr val="000000"/>
                </a:solidFill>
                <a:latin typeface="Amazon Ember Light" charset="0"/>
                <a:ea typeface="Amazon Ember Light" charset="0"/>
                <a:cs typeface="Amazon Ember Light" charset="0"/>
              </a:rPr>
              <a:t>Imagem de</a:t>
            </a:r>
            <a:r>
              <a:rPr lang="pt-br" sz="1600" dirty="0">
                <a:solidFill>
                  <a:srgbClr val="000000"/>
                </a:solidFill>
                <a:latin typeface="Amazon Ember Light" panose="020B0403020204020204"/>
                <a:ea typeface="Amazon Ember Light" charset="0"/>
                <a:cs typeface="Amazon Ember Light" charset="0"/>
              </a:rPr>
              <a:t> </a:t>
            </a:r>
            <a:r>
              <a:rPr lang="pt-br" sz="1600" dirty="0">
                <a:latin typeface="Amazon Ember Light" charset="0"/>
                <a:ea typeface="Amazon Ember Light" charset="0"/>
                <a:cs typeface="Amazon Ember Light" charset="0"/>
              </a:rPr>
              <a:t>tamanho </a:t>
            </a:r>
            <a:br>
              <a:rPr lang="pt-BR" sz="1600" dirty="0">
                <a:latin typeface="Amazon Ember Light" charset="0"/>
                <a:ea typeface="Amazon Ember Light" charset="0"/>
                <a:cs typeface="Amazon Ember Light" charset="0"/>
              </a:rPr>
            </a:br>
            <a:r>
              <a:rPr lang="pt-br" sz="1600" dirty="0">
                <a:solidFill>
                  <a:srgbClr val="000000"/>
                </a:solidFill>
                <a:latin typeface="Amazon Ember Light" charset="0"/>
                <a:ea typeface="Amazon Ember Light" charset="0"/>
                <a:cs typeface="Amazon Ember Light" charset="0"/>
              </a:rPr>
              <a:t>da fila</a:t>
            </a:r>
            <a:r>
              <a:rPr lang="en-US" sz="1600" dirty="0">
                <a:solidFill>
                  <a:srgbClr val="000000"/>
                </a:solidFill>
                <a:latin typeface="Amazon Ember Light" charset="0"/>
                <a:ea typeface="Amazon Ember Light" charset="0"/>
                <a:cs typeface="Amazon Ember Light" charset="0"/>
              </a:rPr>
              <a:t> </a:t>
            </a:r>
            <a:r>
              <a:rPr lang="pt-br" sz="1600" dirty="0">
                <a:latin typeface="Amazon Ember Light" charset="0"/>
                <a:ea typeface="Amazon Ember Light" charset="0"/>
                <a:cs typeface="Amazon Ember Light" charset="0"/>
              </a:rPr>
              <a:t>para web</a:t>
            </a:r>
            <a:endParaRPr lang="en-US" sz="1600" dirty="0">
              <a:solidFill>
                <a:srgbClr val="000000"/>
              </a:solidFill>
              <a:latin typeface="Amazon Ember Light" panose="020B0403020204020204"/>
              <a:ea typeface="Amazon Ember Light" charset="0"/>
              <a:cs typeface="Amazon Ember Light" charset="0"/>
            </a:endParaRPr>
          </a:p>
        </p:txBody>
      </p:sp>
      <p:pic>
        <p:nvPicPr>
          <p:cNvPr id="51" name="Graphic 39">
            <a:extLst>
              <a:ext uri="{FF2B5EF4-FFF2-40B4-BE49-F238E27FC236}">
                <a16:creationId xmlns:a16="http://schemas.microsoft.com/office/drawing/2014/main" id="{2ACAD885-5F52-504F-842D-3D87E199BD5D}"/>
              </a:ext>
            </a:extLst>
          </p:cNvPr>
          <p:cNvPicPr>
            <a:picLocks noChangeAspect="1"/>
          </p:cNvPicPr>
          <p:nvPr/>
        </p:nvPicPr>
        <p:blipFill>
          <a:blip r:embed="rId8"/>
          <a:stretch>
            <a:fillRect/>
          </a:stretch>
        </p:blipFill>
        <p:spPr>
          <a:xfrm>
            <a:off x="5889053" y="4766919"/>
            <a:ext cx="914400" cy="914400"/>
          </a:xfrm>
          <a:prstGeom prst="rect">
            <a:avLst/>
          </a:prstGeom>
        </p:spPr>
      </p:pic>
      <p:pic>
        <p:nvPicPr>
          <p:cNvPr id="59"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7855192" y="1560564"/>
            <a:ext cx="914400" cy="914400"/>
          </a:xfrm>
          <a:prstGeom prst="rect">
            <a:avLst/>
          </a:prstGeom>
        </p:spPr>
      </p:pic>
      <p:pic>
        <p:nvPicPr>
          <p:cNvPr id="60"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7855192" y="3197116"/>
            <a:ext cx="914400" cy="914400"/>
          </a:xfrm>
          <a:prstGeom prst="rect">
            <a:avLst/>
          </a:prstGeom>
        </p:spPr>
      </p:pic>
      <p:pic>
        <p:nvPicPr>
          <p:cNvPr id="61"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7855192" y="4766919"/>
            <a:ext cx="914400" cy="914400"/>
          </a:xfrm>
          <a:prstGeom prst="rect">
            <a:avLst/>
          </a:prstGeom>
        </p:spPr>
      </p:pic>
      <p:pic>
        <p:nvPicPr>
          <p:cNvPr id="62" name="Graphic 68">
            <a:extLst>
              <a:ext uri="{FF2B5EF4-FFF2-40B4-BE49-F238E27FC236}">
                <a16:creationId xmlns:a16="http://schemas.microsoft.com/office/drawing/2014/main" id="{1BC192AB-8D67-7746-A2C0-E289C568EA2D}"/>
              </a:ext>
            </a:extLst>
          </p:cNvPr>
          <p:cNvPicPr>
            <a:picLocks noChangeAspect="1"/>
          </p:cNvPicPr>
          <p:nvPr/>
        </p:nvPicPr>
        <p:blipFill>
          <a:blip r:embed="rId6"/>
          <a:stretch>
            <a:fillRect/>
          </a:stretch>
        </p:blipFill>
        <p:spPr>
          <a:xfrm>
            <a:off x="10124502" y="1958219"/>
            <a:ext cx="685800" cy="685800"/>
          </a:xfrm>
          <a:prstGeom prst="rect">
            <a:avLst/>
          </a:prstGeom>
        </p:spPr>
      </p:pic>
      <p:sp>
        <p:nvSpPr>
          <p:cNvPr id="63" name="Rectangle 62">
            <a:extLst>
              <a:ext uri="{FF2B5EF4-FFF2-40B4-BE49-F238E27FC236}">
                <a16:creationId xmlns:a16="http://schemas.microsoft.com/office/drawing/2014/main" id="{CE7F7081-419C-2E4F-A999-2923C4338FC0}"/>
              </a:ext>
            </a:extLst>
          </p:cNvPr>
          <p:cNvSpPr/>
          <p:nvPr/>
        </p:nvSpPr>
        <p:spPr>
          <a:xfrm>
            <a:off x="1590478" y="1439934"/>
            <a:ext cx="10269397" cy="4880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64" name="Graphic 11">
            <a:extLst>
              <a:ext uri="{FF2B5EF4-FFF2-40B4-BE49-F238E27FC236}">
                <a16:creationId xmlns:a16="http://schemas.microsoft.com/office/drawing/2014/main" id="{CE52C9D7-11B0-9E41-AB16-2C9849C3ECBE}"/>
              </a:ext>
            </a:extLst>
          </p:cNvPr>
          <p:cNvPicPr>
            <a:picLocks noChangeAspect="1"/>
          </p:cNvPicPr>
          <p:nvPr/>
        </p:nvPicPr>
        <p:blipFill>
          <a:blip r:embed="rId10"/>
          <a:stretch>
            <a:fillRect/>
          </a:stretch>
        </p:blipFill>
        <p:spPr>
          <a:xfrm>
            <a:off x="1590479" y="1439935"/>
            <a:ext cx="330200" cy="330200"/>
          </a:xfrm>
          <a:prstGeom prst="rect">
            <a:avLst/>
          </a:prstGeom>
        </p:spPr>
      </p:pic>
      <p:grpSp>
        <p:nvGrpSpPr>
          <p:cNvPr id="101" name="Group 100"/>
          <p:cNvGrpSpPr/>
          <p:nvPr/>
        </p:nvGrpSpPr>
        <p:grpSpPr>
          <a:xfrm>
            <a:off x="3129075" y="2017764"/>
            <a:ext cx="2759978" cy="3211913"/>
            <a:chOff x="3129075" y="2017764"/>
            <a:chExt cx="2759978" cy="3211913"/>
          </a:xfrm>
        </p:grpSpPr>
        <p:cxnSp>
          <p:nvCxnSpPr>
            <p:cNvPr id="28" name="Elbow Connector 27"/>
            <p:cNvCxnSpPr>
              <a:stCxn id="45" idx="3"/>
              <a:endCxn id="46" idx="1"/>
            </p:cNvCxnSpPr>
            <p:nvPr/>
          </p:nvCxnSpPr>
          <p:spPr>
            <a:xfrm flipV="1">
              <a:off x="3129075" y="2017764"/>
              <a:ext cx="2759978" cy="3211316"/>
            </a:xfrm>
            <a:prstGeom prst="bentConnector3">
              <a:avLst>
                <a:gd name="adj1" fmla="val 4974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45" idx="3"/>
            </p:cNvCxnSpPr>
            <p:nvPr/>
          </p:nvCxnSpPr>
          <p:spPr>
            <a:xfrm flipV="1">
              <a:off x="3129075" y="3667017"/>
              <a:ext cx="2759978" cy="1562063"/>
            </a:xfrm>
            <a:prstGeom prst="bentConnector3">
              <a:avLst>
                <a:gd name="adj1" fmla="val 4974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a:off x="3129075" y="5221937"/>
              <a:ext cx="2759978" cy="7740"/>
            </a:xfrm>
            <a:prstGeom prst="bentConnector3">
              <a:avLst>
                <a:gd name="adj1" fmla="val 353"/>
              </a:avLst>
            </a:prstGeom>
            <a:ln w="12700">
              <a:tailEnd type="arrow" w="med" len="sm"/>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8769592" y="2017764"/>
            <a:ext cx="1354910" cy="3206355"/>
            <a:chOff x="8769592" y="2017764"/>
            <a:chExt cx="1354910" cy="3206355"/>
          </a:xfrm>
        </p:grpSpPr>
        <p:cxnSp>
          <p:nvCxnSpPr>
            <p:cNvPr id="80" name="Elbow Connector 79"/>
            <p:cNvCxnSpPr>
              <a:stCxn id="59" idx="3"/>
              <a:endCxn id="62" idx="1"/>
            </p:cNvCxnSpPr>
            <p:nvPr/>
          </p:nvCxnSpPr>
          <p:spPr>
            <a:xfrm>
              <a:off x="8769592" y="2017764"/>
              <a:ext cx="1354910" cy="283355"/>
            </a:xfrm>
            <a:prstGeom prst="bentConnector3">
              <a:avLst>
                <a:gd name="adj1" fmla="val 50000"/>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60" idx="3"/>
              <a:endCxn id="62" idx="1"/>
            </p:cNvCxnSpPr>
            <p:nvPr/>
          </p:nvCxnSpPr>
          <p:spPr>
            <a:xfrm flipV="1">
              <a:off x="8769592" y="2301119"/>
              <a:ext cx="1354910" cy="1353197"/>
            </a:xfrm>
            <a:prstGeom prst="bentConnector3">
              <a:avLst>
                <a:gd name="adj1" fmla="val 50000"/>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87" name="Elbow Connector 86"/>
            <p:cNvCxnSpPr>
              <a:stCxn id="61" idx="3"/>
              <a:endCxn id="62" idx="1"/>
            </p:cNvCxnSpPr>
            <p:nvPr/>
          </p:nvCxnSpPr>
          <p:spPr>
            <a:xfrm flipV="1">
              <a:off x="8769592" y="2301119"/>
              <a:ext cx="1354910" cy="2923000"/>
            </a:xfrm>
            <a:prstGeom prst="bentConnector3">
              <a:avLst>
                <a:gd name="adj1" fmla="val 50000"/>
              </a:avLst>
            </a:prstGeom>
            <a:ln w="12700">
              <a:tailEnd type="arrow" w="med" len="sm"/>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6803453" y="2017764"/>
            <a:ext cx="1051739" cy="3206355"/>
            <a:chOff x="6803453" y="2017764"/>
            <a:chExt cx="1051739" cy="3206355"/>
          </a:xfrm>
        </p:grpSpPr>
        <p:cxnSp>
          <p:nvCxnSpPr>
            <p:cNvPr id="92" name="Straight Arrow Connector 91"/>
            <p:cNvCxnSpPr>
              <a:stCxn id="46" idx="3"/>
              <a:endCxn id="59" idx="1"/>
            </p:cNvCxnSpPr>
            <p:nvPr/>
          </p:nvCxnSpPr>
          <p:spPr>
            <a:xfrm>
              <a:off x="6803453" y="2017764"/>
              <a:ext cx="1051739" cy="0"/>
            </a:xfrm>
            <a:prstGeom prst="straightConnector1">
              <a:avLst/>
            </a:prstGeom>
            <a:ln w="12700">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48" idx="3"/>
              <a:endCxn id="60" idx="1"/>
            </p:cNvCxnSpPr>
            <p:nvPr/>
          </p:nvCxnSpPr>
          <p:spPr>
            <a:xfrm>
              <a:off x="6803453" y="3654316"/>
              <a:ext cx="1051739" cy="0"/>
            </a:xfrm>
            <a:prstGeom prst="straightConnector1">
              <a:avLst/>
            </a:prstGeom>
            <a:ln w="12700">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stCxn id="51" idx="3"/>
              <a:endCxn id="61" idx="1"/>
            </p:cNvCxnSpPr>
            <p:nvPr/>
          </p:nvCxnSpPr>
          <p:spPr>
            <a:xfrm>
              <a:off x="6803453" y="5224119"/>
              <a:ext cx="1051739" cy="0"/>
            </a:xfrm>
            <a:prstGeom prst="straightConnector1">
              <a:avLst/>
            </a:prstGeom>
            <a:ln w="12700">
              <a:solidFill>
                <a:schemeClr val="accent1"/>
              </a:solidFill>
              <a:tailEnd type="arrow" w="med" len="sm"/>
            </a:ln>
          </p:spPr>
          <p:style>
            <a:lnRef idx="2">
              <a:schemeClr val="accent1"/>
            </a:lnRef>
            <a:fillRef idx="0">
              <a:schemeClr val="accent1"/>
            </a:fillRef>
            <a:effectRef idx="1">
              <a:schemeClr val="accent1"/>
            </a:effectRef>
            <a:fontRef idx="minor">
              <a:schemeClr val="tx1"/>
            </a:fontRef>
          </p:style>
        </p:cxnSp>
      </p:grpSp>
      <p:sp>
        <p:nvSpPr>
          <p:cNvPr id="50" name="TextBox 49"/>
          <p:cNvSpPr txBox="1"/>
          <p:nvPr/>
        </p:nvSpPr>
        <p:spPr>
          <a:xfrm>
            <a:off x="7493074" y="2534619"/>
            <a:ext cx="1638637" cy="584775"/>
          </a:xfrm>
          <a:prstGeom prst="rect">
            <a:avLst/>
          </a:prstGeom>
          <a:noFill/>
        </p:spPr>
        <p:txBody>
          <a:bodyPr wrap="square" rtlCol="0">
            <a:spAutoFit/>
          </a:bodyPr>
          <a:lstStyle/>
          <a:p>
            <a:pPr algn="ctr" rtl="0"/>
            <a:r>
              <a:rPr lang="pt-br" sz="1600">
                <a:solidFill>
                  <a:srgbClr val="000000"/>
                </a:solidFill>
                <a:latin typeface="Amazon Ember Light" charset="0"/>
                <a:ea typeface="Amazon Ember Light" charset="0"/>
                <a:cs typeface="Amazon Ember Light" charset="0"/>
              </a:rPr>
              <a:t>Função do AWS Lambda</a:t>
            </a:r>
            <a:endParaRPr lang="en-US" sz="1600" dirty="0">
              <a:solidFill>
                <a:srgbClr val="000000"/>
              </a:solidFill>
              <a:latin typeface="Amazon Ember Light" panose="020B0403020204020204"/>
              <a:ea typeface="Amazon Ember Light" charset="0"/>
              <a:cs typeface="Amazon Ember Light" charset="0"/>
            </a:endParaRPr>
          </a:p>
        </p:txBody>
      </p:sp>
      <p:sp>
        <p:nvSpPr>
          <p:cNvPr id="52" name="TextBox 51"/>
          <p:cNvSpPr txBox="1"/>
          <p:nvPr/>
        </p:nvSpPr>
        <p:spPr>
          <a:xfrm>
            <a:off x="7493074" y="4075030"/>
            <a:ext cx="1638637" cy="584775"/>
          </a:xfrm>
          <a:prstGeom prst="rect">
            <a:avLst/>
          </a:prstGeom>
          <a:noFill/>
        </p:spPr>
        <p:txBody>
          <a:bodyPr wrap="square" rtlCol="0">
            <a:spAutoFit/>
          </a:bodyPr>
          <a:lstStyle/>
          <a:p>
            <a:pPr algn="ctr" rtl="0"/>
            <a:r>
              <a:rPr lang="pt-br" sz="1600">
                <a:solidFill>
                  <a:srgbClr val="000000"/>
                </a:solidFill>
                <a:latin typeface="Amazon Ember Light" charset="0"/>
                <a:ea typeface="Amazon Ember Light" charset="0"/>
                <a:cs typeface="Amazon Ember Light" charset="0"/>
              </a:rPr>
              <a:t>Função do AWS Lambda</a:t>
            </a:r>
            <a:endParaRPr lang="en-US" sz="1600" dirty="0">
              <a:solidFill>
                <a:srgbClr val="000000"/>
              </a:solidFill>
              <a:latin typeface="Amazon Ember Light" panose="020B0403020204020204"/>
              <a:ea typeface="Amazon Ember Light" charset="0"/>
              <a:cs typeface="Amazon Ember Light" charset="0"/>
            </a:endParaRPr>
          </a:p>
        </p:txBody>
      </p:sp>
      <p:sp>
        <p:nvSpPr>
          <p:cNvPr id="54" name="TextBox 53"/>
          <p:cNvSpPr txBox="1"/>
          <p:nvPr/>
        </p:nvSpPr>
        <p:spPr>
          <a:xfrm>
            <a:off x="7493074" y="5730948"/>
            <a:ext cx="1638637" cy="584775"/>
          </a:xfrm>
          <a:prstGeom prst="rect">
            <a:avLst/>
          </a:prstGeom>
          <a:noFill/>
        </p:spPr>
        <p:txBody>
          <a:bodyPr wrap="square" rtlCol="0">
            <a:spAutoFit/>
          </a:bodyPr>
          <a:lstStyle/>
          <a:p>
            <a:pPr algn="ctr" rtl="0"/>
            <a:r>
              <a:rPr lang="pt-br" sz="1600">
                <a:solidFill>
                  <a:srgbClr val="000000"/>
                </a:solidFill>
                <a:latin typeface="Amazon Ember Light" charset="0"/>
                <a:ea typeface="Amazon Ember Light" charset="0"/>
                <a:cs typeface="Amazon Ember Light" charset="0"/>
              </a:rPr>
              <a:t>Função do AWS Lambda</a:t>
            </a:r>
            <a:endParaRPr lang="en-US" sz="1600" dirty="0">
              <a:solidFill>
                <a:srgbClr val="000000"/>
              </a:solidFill>
              <a:latin typeface="Amazon Ember Light" panose="020B0403020204020204"/>
              <a:ea typeface="Amazon Ember Light" charset="0"/>
              <a:cs typeface="Amazon Ember Light" charset="0"/>
            </a:endParaRPr>
          </a:p>
        </p:txBody>
      </p:sp>
    </p:spTree>
    <p:custDataLst>
      <p:tags r:id="rId1"/>
    </p:custDataLst>
    <p:extLst>
      <p:ext uri="{BB962C8B-B14F-4D97-AF65-F5344CB8AC3E}">
        <p14:creationId xmlns:p14="http://schemas.microsoft.com/office/powerpoint/2010/main" val="1274775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0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146119" y="1389385"/>
            <a:ext cx="3725333" cy="1417315"/>
          </a:xfrm>
          <a:prstGeom prst="roundRect">
            <a:avLst>
              <a:gd name="adj" fmla="val 0"/>
            </a:avLst>
          </a:prstGeom>
          <a:noFill/>
          <a:ln w="28575">
            <a:solidFill>
              <a:schemeClr val="accent1"/>
            </a:solidFill>
          </a:ln>
        </p:spPr>
        <p:style>
          <a:lnRef idx="1">
            <a:schemeClr val="accent6"/>
          </a:lnRef>
          <a:fillRef idx="2">
            <a:schemeClr val="accent6"/>
          </a:fillRef>
          <a:effectRef idx="1">
            <a:schemeClr val="accent6"/>
          </a:effectRef>
          <a:fontRef idx="minor">
            <a:schemeClr val="dk1"/>
          </a:fontRef>
        </p:style>
        <p:txBody>
          <a:bodyPr rtlCol="0" anchor="t"/>
          <a:lstStyle/>
          <a:p>
            <a:pPr algn="ctr" rtl="0"/>
            <a:r>
              <a:rPr lang="pt-br" sz="2400" dirty="0">
                <a:latin typeface="Amazon Ember Light" charset="0"/>
                <a:ea typeface="Amazon Ember Light" charset="0"/>
                <a:cs typeface="Amazon Ember Light" charset="0"/>
              </a:rPr>
              <a:t>CreateTopic</a:t>
            </a:r>
            <a:endParaRPr lang="en-US" sz="1700" dirty="0">
              <a:latin typeface="Amazon Ember Light" charset="0"/>
              <a:ea typeface="Amazon Ember Light" charset="0"/>
              <a:cs typeface="Amazon Ember Light" charset="0"/>
            </a:endParaRPr>
          </a:p>
          <a:p>
            <a:pPr marL="234950" indent="-234950" rtl="0">
              <a:buFont typeface="Arial" panose="020B0604020202020204" pitchFamily="34" charset="0"/>
              <a:buChar char="•"/>
            </a:pPr>
            <a:r>
              <a:rPr lang="pt-br" sz="2000" dirty="0">
                <a:latin typeface="Amazon Ember Light" charset="0"/>
                <a:ea typeface="Amazon Ember Light" charset="0"/>
                <a:cs typeface="Amazon Ember Light" charset="0"/>
              </a:rPr>
              <a:t>Entrada: nome do tópico</a:t>
            </a:r>
          </a:p>
          <a:p>
            <a:pPr marL="234950" indent="-234950" rtl="0">
              <a:buFont typeface="Arial" panose="020B0604020202020204" pitchFamily="34" charset="0"/>
              <a:buChar char="•"/>
            </a:pPr>
            <a:r>
              <a:rPr lang="pt-br" sz="2000" dirty="0">
                <a:latin typeface="Amazon Ember Light" charset="0"/>
                <a:ea typeface="Amazon Ember Light" charset="0"/>
                <a:cs typeface="Amazon Ember Light" charset="0"/>
              </a:rPr>
              <a:t>Saída: ARN do tópico</a:t>
            </a:r>
          </a:p>
        </p:txBody>
      </p:sp>
      <p:sp>
        <p:nvSpPr>
          <p:cNvPr id="20" name="Rounded Rectangle 19"/>
          <p:cNvSpPr/>
          <p:nvPr/>
        </p:nvSpPr>
        <p:spPr>
          <a:xfrm>
            <a:off x="1146120" y="5056130"/>
            <a:ext cx="3725333" cy="1172684"/>
          </a:xfrm>
          <a:prstGeom prst="roundRect">
            <a:avLst>
              <a:gd name="adj" fmla="val 0"/>
            </a:avLst>
          </a:prstGeom>
          <a:noFill/>
          <a:ln w="28575">
            <a:solidFill>
              <a:schemeClr val="accent4"/>
            </a:solidFill>
          </a:ln>
        </p:spPr>
        <p:style>
          <a:lnRef idx="1">
            <a:schemeClr val="accent6"/>
          </a:lnRef>
          <a:fillRef idx="2">
            <a:schemeClr val="accent6"/>
          </a:fillRef>
          <a:effectRef idx="1">
            <a:schemeClr val="accent6"/>
          </a:effectRef>
          <a:fontRef idx="minor">
            <a:schemeClr val="dk1"/>
          </a:fontRef>
        </p:style>
        <p:txBody>
          <a:bodyPr rtlCol="0" anchor="t"/>
          <a:lstStyle/>
          <a:p>
            <a:pPr algn="ctr" rtl="0"/>
            <a:r>
              <a:rPr lang="pt-br" sz="2400">
                <a:latin typeface="Amazon Ember Light" charset="0"/>
                <a:ea typeface="Amazon Ember Light" charset="0"/>
                <a:cs typeface="Amazon Ember Light" charset="0"/>
              </a:rPr>
              <a:t>DeleteTopic</a:t>
            </a:r>
            <a:endParaRPr lang="en-US" sz="900" dirty="0">
              <a:latin typeface="Amazon Ember Light" charset="0"/>
              <a:ea typeface="Amazon Ember Light" charset="0"/>
              <a:cs typeface="Amazon Ember Light" charset="0"/>
            </a:endParaRPr>
          </a:p>
          <a:p>
            <a:pPr marL="234950" indent="-234950" rtl="0">
              <a:buFont typeface="Arial" panose="020B0604020202020204" pitchFamily="34" charset="0"/>
              <a:buChar char="•"/>
            </a:pPr>
            <a:r>
              <a:rPr lang="pt-br" sz="2000">
                <a:latin typeface="Amazon Ember Light" charset="0"/>
                <a:ea typeface="Amazon Ember Light" charset="0"/>
                <a:cs typeface="Amazon Ember Light" charset="0"/>
              </a:rPr>
              <a:t>Entrada: ARN do tópico</a:t>
            </a:r>
          </a:p>
        </p:txBody>
      </p:sp>
      <p:sp>
        <p:nvSpPr>
          <p:cNvPr id="21" name="Rounded Rectangle 20"/>
          <p:cNvSpPr/>
          <p:nvPr/>
        </p:nvSpPr>
        <p:spPr>
          <a:xfrm>
            <a:off x="1146120" y="3025376"/>
            <a:ext cx="3725333" cy="1851423"/>
          </a:xfrm>
          <a:prstGeom prst="roundRect">
            <a:avLst>
              <a:gd name="adj" fmla="val 0"/>
            </a:avLst>
          </a:prstGeom>
          <a:noFill/>
          <a:ln w="28575">
            <a:solidFill>
              <a:schemeClr val="accent5"/>
            </a:solidFill>
          </a:ln>
        </p:spPr>
        <p:style>
          <a:lnRef idx="1">
            <a:schemeClr val="accent6"/>
          </a:lnRef>
          <a:fillRef idx="2">
            <a:schemeClr val="accent6"/>
          </a:fillRef>
          <a:effectRef idx="1">
            <a:schemeClr val="accent6"/>
          </a:effectRef>
          <a:fontRef idx="minor">
            <a:schemeClr val="dk1"/>
          </a:fontRef>
        </p:style>
        <p:txBody>
          <a:bodyPr rtlCol="0" anchor="ctr"/>
          <a:lstStyle/>
          <a:p>
            <a:pPr algn="ctr" rtl="0"/>
            <a:r>
              <a:rPr lang="pt-br" sz="2400">
                <a:latin typeface="Amazon Ember Light" charset="0"/>
                <a:ea typeface="Amazon Ember Light" charset="0"/>
                <a:cs typeface="Amazon Ember Light" charset="0"/>
              </a:rPr>
              <a:t>Assinar</a:t>
            </a:r>
            <a:endParaRPr lang="en-US" sz="2000" dirty="0">
              <a:latin typeface="Amazon Ember Light" charset="0"/>
              <a:ea typeface="Amazon Ember Light" charset="0"/>
              <a:cs typeface="Amazon Ember Light" charset="0"/>
            </a:endParaRPr>
          </a:p>
          <a:p>
            <a:pPr marL="234950" indent="-234950" rtl="0">
              <a:buFont typeface="Arial" panose="020B0604020202020204" pitchFamily="34" charset="0"/>
              <a:buChar char="•"/>
            </a:pPr>
            <a:r>
              <a:rPr lang="pt-br" sz="2000">
                <a:latin typeface="Amazon Ember Light" charset="0"/>
                <a:ea typeface="Amazon Ember Light" charset="0"/>
                <a:cs typeface="Amazon Ember Light" charset="0"/>
              </a:rPr>
              <a:t>Entrada: </a:t>
            </a:r>
          </a:p>
          <a:p>
            <a:pPr marL="852488" lvl="1" indent="-242888" rtl="0">
              <a:buFont typeface="Arial" panose="020B0604020202020204" pitchFamily="34" charset="0"/>
              <a:buChar char="•"/>
            </a:pPr>
            <a:r>
              <a:rPr lang="pt-br" sz="2000">
                <a:latin typeface="Amazon Ember Light" charset="0"/>
                <a:ea typeface="Amazon Ember Light" charset="0"/>
                <a:cs typeface="Amazon Ember Light" charset="0"/>
              </a:rPr>
              <a:t>Endpoint do assinante</a:t>
            </a:r>
          </a:p>
          <a:p>
            <a:pPr marL="852488" lvl="1" indent="-242888" rtl="0">
              <a:buFont typeface="Arial" panose="020B0604020202020204" pitchFamily="34" charset="0"/>
              <a:buChar char="•"/>
            </a:pPr>
            <a:r>
              <a:rPr lang="pt-br" sz="2000">
                <a:latin typeface="Amazon Ember Light" charset="0"/>
                <a:ea typeface="Amazon Ember Light" charset="0"/>
                <a:cs typeface="Amazon Ember Light" charset="0"/>
              </a:rPr>
              <a:t>Protocolo</a:t>
            </a:r>
          </a:p>
          <a:p>
            <a:pPr marL="852488" lvl="1" indent="-242888" rtl="0">
              <a:buFont typeface="Arial" panose="020B0604020202020204" pitchFamily="34" charset="0"/>
              <a:buChar char="•"/>
            </a:pPr>
            <a:r>
              <a:rPr lang="pt-br" sz="2000">
                <a:latin typeface="Amazon Ember Light" charset="0"/>
                <a:ea typeface="Amazon Ember Light" charset="0"/>
                <a:cs typeface="Amazon Ember Light" charset="0"/>
              </a:rPr>
              <a:t>ARN do tópico</a:t>
            </a:r>
          </a:p>
        </p:txBody>
      </p:sp>
      <p:sp>
        <p:nvSpPr>
          <p:cNvPr id="22" name="Rounded Rectangle 21"/>
          <p:cNvSpPr/>
          <p:nvPr/>
        </p:nvSpPr>
        <p:spPr>
          <a:xfrm>
            <a:off x="5645856" y="1389385"/>
            <a:ext cx="5667411" cy="4839429"/>
          </a:xfrm>
          <a:prstGeom prst="roundRect">
            <a:avLst>
              <a:gd name="adj" fmla="val 0"/>
            </a:avLst>
          </a:prstGeom>
          <a:noFill/>
          <a:ln w="28575">
            <a:solidFill>
              <a:schemeClr val="accent6"/>
            </a:solidFill>
          </a:ln>
        </p:spPr>
        <p:style>
          <a:lnRef idx="1">
            <a:schemeClr val="accent6"/>
          </a:lnRef>
          <a:fillRef idx="2">
            <a:schemeClr val="accent6"/>
          </a:fillRef>
          <a:effectRef idx="1">
            <a:schemeClr val="accent6"/>
          </a:effectRef>
          <a:fontRef idx="minor">
            <a:schemeClr val="dk1"/>
          </a:fontRef>
        </p:style>
        <p:txBody>
          <a:bodyPr rtlCol="0" anchor="t"/>
          <a:lstStyle/>
          <a:p>
            <a:pPr algn="ctr" rtl="0"/>
            <a:r>
              <a:rPr lang="pt-br" sz="2400">
                <a:latin typeface="Amazon Ember Light" charset="0"/>
                <a:ea typeface="Amazon Ember Light" charset="0"/>
                <a:cs typeface="Amazon Ember Light" charset="0"/>
              </a:rPr>
              <a:t>Publicar</a:t>
            </a:r>
          </a:p>
          <a:p>
            <a:pPr algn="ctr" rtl="0"/>
            <a:endParaRPr lang="en-US" sz="2400" dirty="0">
              <a:latin typeface="Amazon Ember Light" charset="0"/>
              <a:ea typeface="Amazon Ember Light" charset="0"/>
              <a:cs typeface="Amazon Ember Light" charset="0"/>
            </a:endParaRPr>
          </a:p>
          <a:p>
            <a:pPr marL="380990" indent="-380990" rtl="0">
              <a:buFont typeface="Arial" panose="020B0604020202020204" pitchFamily="34" charset="0"/>
              <a:buChar char="•"/>
            </a:pPr>
            <a:r>
              <a:rPr lang="pt-br" sz="2400">
                <a:latin typeface="Amazon Ember Light" charset="0"/>
                <a:ea typeface="Amazon Ember Light" charset="0"/>
                <a:cs typeface="Amazon Ember Light" charset="0"/>
              </a:rPr>
              <a:t>Entrada: </a:t>
            </a:r>
          </a:p>
          <a:p>
            <a:pPr marL="990575" lvl="1" indent="-380990" rtl="0">
              <a:buFont typeface="Arial" panose="020B0604020202020204" pitchFamily="34" charset="0"/>
              <a:buChar char="•"/>
            </a:pPr>
            <a:r>
              <a:rPr lang="pt-br" sz="2400">
                <a:latin typeface="Amazon Ember Light" charset="0"/>
                <a:ea typeface="Amazon Ember Light" charset="0"/>
                <a:cs typeface="Amazon Ember Light" charset="0"/>
              </a:rPr>
              <a:t>mensagem</a:t>
            </a:r>
          </a:p>
          <a:p>
            <a:pPr marL="990575" lvl="1" indent="-380990" rtl="0">
              <a:buFont typeface="Arial" panose="020B0604020202020204" pitchFamily="34" charset="0"/>
              <a:buChar char="•"/>
            </a:pPr>
            <a:r>
              <a:rPr lang="pt-br" sz="2400">
                <a:latin typeface="Amazon Ember Light" charset="0"/>
                <a:ea typeface="Amazon Ember Light" charset="0"/>
                <a:cs typeface="Amazon Ember Light" charset="0"/>
              </a:rPr>
              <a:t>Atributos da mensagem (opcional)</a:t>
            </a:r>
          </a:p>
          <a:p>
            <a:pPr marL="990575" lvl="1" indent="-380990" rtl="0">
              <a:buFont typeface="Arial" panose="020B0604020202020204" pitchFamily="34" charset="0"/>
              <a:buChar char="•"/>
            </a:pPr>
            <a:r>
              <a:rPr lang="pt-br" sz="2400">
                <a:latin typeface="Amazon Ember Light" charset="0"/>
                <a:ea typeface="Amazon Ember Light" charset="0"/>
                <a:cs typeface="Amazon Ember Light" charset="0"/>
              </a:rPr>
              <a:t>Estrutura da mensagem</a:t>
            </a:r>
            <a:r>
              <a:rPr lang="pt-br" sz="2400">
                <a:solidFill>
                  <a:srgbClr val="000000"/>
                </a:solidFill>
                <a:latin typeface="Amazon Ember Light" charset="0"/>
                <a:ea typeface="Amazon Ember Light" charset="0"/>
                <a:cs typeface="Amazon Ember Light" charset="0"/>
              </a:rPr>
              <a:t>:json</a:t>
            </a:r>
            <a:r>
              <a:rPr lang="pt-br" sz="2400">
                <a:latin typeface="Amazon Ember Light" charset="0"/>
                <a:ea typeface="Amazon Ember Light" charset="0"/>
                <a:cs typeface="Amazon Ember Light" charset="0"/>
              </a:rPr>
              <a:t> (opcional)</a:t>
            </a:r>
          </a:p>
          <a:p>
            <a:pPr marL="990575" lvl="1" indent="-380990" rtl="0">
              <a:buFont typeface="Arial" panose="020B0604020202020204" pitchFamily="34" charset="0"/>
              <a:buChar char="•"/>
            </a:pPr>
            <a:r>
              <a:rPr lang="pt-br" sz="2400">
                <a:latin typeface="Amazon Ember Light" charset="0"/>
                <a:ea typeface="Amazon Ember Light" charset="0"/>
                <a:cs typeface="Amazon Ember Light" charset="0"/>
              </a:rPr>
              <a:t>Assunto (opcional)</a:t>
            </a:r>
          </a:p>
          <a:p>
            <a:pPr marL="990575" lvl="1" indent="-380990" rtl="0">
              <a:buFont typeface="Arial" panose="020B0604020202020204" pitchFamily="34" charset="0"/>
              <a:buChar char="•"/>
            </a:pPr>
            <a:r>
              <a:rPr lang="pt-br" sz="2400">
                <a:latin typeface="Amazon Ember Light" charset="0"/>
                <a:ea typeface="Amazon Ember Light" charset="0"/>
                <a:cs typeface="Amazon Ember Light" charset="0"/>
              </a:rPr>
              <a:t>ARN do tópico</a:t>
            </a:r>
          </a:p>
          <a:p>
            <a:pPr marL="380990" indent="-380990" rtl="0">
              <a:buFont typeface="Arial" panose="020B0604020202020204" pitchFamily="34" charset="0"/>
              <a:buChar char="•"/>
            </a:pPr>
            <a:r>
              <a:rPr lang="pt-br" sz="2400">
                <a:latin typeface="Amazon Ember Light" charset="0"/>
                <a:ea typeface="Amazon Ember Light" charset="0"/>
                <a:cs typeface="Amazon Ember Light" charset="0"/>
              </a:rPr>
              <a:t>Saída:</a:t>
            </a:r>
          </a:p>
          <a:p>
            <a:pPr marL="990575" lvl="1" indent="-380990" rtl="0">
              <a:buFont typeface="Arial" panose="020B0604020202020204" pitchFamily="34" charset="0"/>
              <a:buChar char="•"/>
            </a:pPr>
            <a:r>
              <a:rPr lang="pt-br" sz="2400">
                <a:solidFill>
                  <a:srgbClr val="000000"/>
                </a:solidFill>
                <a:latin typeface="Amazon Ember Light" charset="0"/>
                <a:ea typeface="Amazon Ember Light" charset="0"/>
                <a:cs typeface="Amazon Ember Light" charset="0"/>
              </a:rPr>
              <a:t>ID da mensagem</a:t>
            </a:r>
            <a:endParaRPr lang="en-US" sz="2400" dirty="0">
              <a:solidFill>
                <a:srgbClr val="000000"/>
              </a:solidFill>
              <a:latin typeface="Amazon Ember Light" panose="020B0403020204020204"/>
              <a:ea typeface="Amazon Ember Light" charset="0"/>
              <a:cs typeface="Amazon Ember Light" charset="0"/>
            </a:endParaRPr>
          </a:p>
        </p:txBody>
      </p:sp>
      <p:sp>
        <p:nvSpPr>
          <p:cNvPr id="10" name="Title 1"/>
          <p:cNvSpPr>
            <a:spLocks noGrp="1"/>
          </p:cNvSpPr>
          <p:nvPr>
            <p:ph type="title"/>
          </p:nvPr>
        </p:nvSpPr>
        <p:spPr>
          <a:xfrm>
            <a:off x="433168" y="365125"/>
            <a:ext cx="6474069" cy="474119"/>
          </a:xfrm>
        </p:spPr>
        <p:txBody>
          <a:bodyPr rtlCol="0"/>
          <a:lstStyle/>
          <a:p>
            <a:pPr rtl="0"/>
            <a:r>
              <a:rPr lang="pt-br" sz="3500" dirty="0">
                <a:solidFill>
                  <a:srgbClr val="FFFFFF"/>
                </a:solidFill>
              </a:rPr>
              <a:t>Operações</a:t>
            </a:r>
            <a:r>
              <a:rPr lang="pt-br" sz="3500" dirty="0"/>
              <a:t> do Amazon SNS</a:t>
            </a:r>
            <a:endParaRPr lang="en-US" sz="3500" dirty="0">
              <a:solidFill>
                <a:srgbClr val="FFFFFF"/>
              </a:solidFill>
              <a:latin typeface="Amazon Ember Light" panose="020B0403020204020204"/>
            </a:endParaRP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32</a:t>
            </a:fld>
            <a:endParaRPr lang="en-US" dirty="0"/>
          </a:p>
        </p:txBody>
      </p:sp>
      <p:sp>
        <p:nvSpPr>
          <p:cNvPr id="3" name="Footer Placeholder 2"/>
          <p:cNvSpPr>
            <a:spLocks noGrp="1"/>
          </p:cNvSpPr>
          <p:nvPr>
            <p:ph type="ftr" sz="quarter" idx="3"/>
          </p:nvPr>
        </p:nvSpPr>
        <p:spPr>
          <a:xfrm>
            <a:off x="419100" y="6356350"/>
            <a:ext cx="5081368"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078515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304" y="365125"/>
            <a:ext cx="9034272" cy="474119"/>
          </a:xfrm>
        </p:spPr>
        <p:txBody>
          <a:bodyPr rtlCol="0"/>
          <a:lstStyle/>
          <a:p>
            <a:pPr rtl="0"/>
            <a:r>
              <a:rPr lang="pt-br" sz="3500" dirty="0"/>
              <a:t>Cenário: </a:t>
            </a:r>
            <a:r>
              <a:rPr lang="pt-br" sz="3500" dirty="0">
                <a:solidFill>
                  <a:srgbClr val="FFFFFF"/>
                </a:solidFill>
              </a:rPr>
              <a:t>site de comércio eletrônico</a:t>
            </a:r>
            <a:endParaRPr lang="en-US" sz="3500" dirty="0">
              <a:solidFill>
                <a:srgbClr val="FFFFFF"/>
              </a:solidFill>
              <a:latin typeface="Amazon Ember Light" panose="020B0403020204020204"/>
            </a:endParaRP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33</a:t>
            </a:fld>
            <a:endParaRPr lang="en-US" dirty="0"/>
          </a:p>
        </p:txBody>
      </p:sp>
      <p:sp>
        <p:nvSpPr>
          <p:cNvPr id="4" name="Footer Placeholder 3"/>
          <p:cNvSpPr>
            <a:spLocks noGrp="1"/>
          </p:cNvSpPr>
          <p:nvPr>
            <p:ph type="ftr" sz="quarter" idx="3"/>
          </p:nvPr>
        </p:nvSpPr>
        <p:spPr>
          <a:xfrm>
            <a:off x="419100" y="6356350"/>
            <a:ext cx="4691006" cy="365125"/>
          </a:xfrm>
        </p:spPr>
        <p:txBody>
          <a:bodyPr rtlCol="0"/>
          <a:lstStyle/>
          <a:p>
            <a:pPr rtl="0"/>
            <a:r>
              <a:rPr lang="pt-br" dirty="0"/>
              <a:t>© 2020 Amazon Web Services, Inc. ou suas afiliadas. Todos os direitos reservados.</a:t>
            </a:r>
            <a:endParaRPr lang="en-US" dirty="0"/>
          </a:p>
        </p:txBody>
      </p:sp>
      <p:cxnSp>
        <p:nvCxnSpPr>
          <p:cNvPr id="66" name="Straight Arrow Connector 65"/>
          <p:cNvCxnSpPr>
            <a:stCxn id="41" idx="3"/>
          </p:cNvCxnSpPr>
          <p:nvPr/>
        </p:nvCxnSpPr>
        <p:spPr>
          <a:xfrm>
            <a:off x="2583064" y="3683521"/>
            <a:ext cx="3377249" cy="19600"/>
          </a:xfrm>
          <a:prstGeom prst="straightConnector1">
            <a:avLst/>
          </a:prstGeom>
          <a:ln w="12700">
            <a:solidFill>
              <a:schemeClr val="tx1">
                <a:lumMod val="50000"/>
                <a:lumOff val="50000"/>
              </a:schemeClr>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385095" y="4097060"/>
            <a:ext cx="1786373" cy="784830"/>
          </a:xfrm>
          <a:prstGeom prst="rect">
            <a:avLst/>
          </a:prstGeom>
          <a:noFill/>
        </p:spPr>
        <p:txBody>
          <a:bodyPr wrap="square" rtlCol="0">
            <a:spAutoFit/>
          </a:bodyPr>
          <a:lstStyle/>
          <a:p>
            <a:pPr algn="ctr" rtl="0"/>
            <a:r>
              <a:rPr lang="pt-br" sz="1500">
                <a:solidFill>
                  <a:srgbClr val="000000"/>
                </a:solidFill>
                <a:latin typeface="Amazon Ember Light" charset="0"/>
                <a:ea typeface="Amazon Ember Light" charset="0"/>
                <a:cs typeface="Amazon Ember Light" charset="0"/>
              </a:rPr>
              <a:t>Comércio eletrônico</a:t>
            </a:r>
            <a:endParaRPr lang="en-US" sz="1500" dirty="0">
              <a:solidFill>
                <a:srgbClr val="000000"/>
              </a:solidFill>
              <a:latin typeface="Amazon Ember Light" panose="020B0403020204020204"/>
              <a:ea typeface="Amazon Ember Light" charset="0"/>
              <a:cs typeface="Amazon Ember Light" charset="0"/>
            </a:endParaRPr>
          </a:p>
          <a:p>
            <a:pPr algn="ctr" rtl="0"/>
            <a:r>
              <a:rPr lang="pt-br" sz="1500">
                <a:latin typeface="Amazon Ember Light" charset="0"/>
                <a:ea typeface="Amazon Ember Light" charset="0"/>
                <a:cs typeface="Amazon Ember Light" charset="0"/>
              </a:rPr>
              <a:t>Site</a:t>
            </a:r>
          </a:p>
        </p:txBody>
      </p:sp>
      <p:sp>
        <p:nvSpPr>
          <p:cNvPr id="8" name="TextBox 7"/>
          <p:cNvSpPr txBox="1"/>
          <p:nvPr/>
        </p:nvSpPr>
        <p:spPr>
          <a:xfrm>
            <a:off x="152354" y="4162450"/>
            <a:ext cx="1232741" cy="553998"/>
          </a:xfrm>
          <a:prstGeom prst="rect">
            <a:avLst/>
          </a:prstGeom>
          <a:noFill/>
        </p:spPr>
        <p:txBody>
          <a:bodyPr wrap="square" rtlCol="0">
            <a:spAutoFit/>
          </a:bodyPr>
          <a:lstStyle/>
          <a:p>
            <a:pPr algn="ctr" rtl="0"/>
            <a:r>
              <a:rPr lang="pt-br" sz="1500">
                <a:latin typeface="Amazon Ember Light" charset="0"/>
                <a:ea typeface="Amazon Ember Light" charset="0"/>
                <a:cs typeface="Amazon Ember Light" charset="0"/>
              </a:rPr>
              <a:t>Comprador online</a:t>
            </a:r>
          </a:p>
        </p:txBody>
      </p:sp>
      <p:cxnSp>
        <p:nvCxnSpPr>
          <p:cNvPr id="10" name="Straight Arrow Connector 9"/>
          <p:cNvCxnSpPr/>
          <p:nvPr/>
        </p:nvCxnSpPr>
        <p:spPr>
          <a:xfrm>
            <a:off x="1227246" y="3676199"/>
            <a:ext cx="693752" cy="0"/>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8201595" y="2924720"/>
            <a:ext cx="1789215" cy="1246495"/>
          </a:xfrm>
          <a:prstGeom prst="rect">
            <a:avLst/>
          </a:prstGeom>
          <a:noFill/>
        </p:spPr>
        <p:txBody>
          <a:bodyPr wrap="square" rtlCol="0">
            <a:spAutoFit/>
          </a:bodyPr>
          <a:lstStyle/>
          <a:p>
            <a:pPr algn="ctr" rtl="0"/>
            <a:r>
              <a:rPr lang="pt-br" sz="1500" dirty="0">
                <a:solidFill>
                  <a:srgbClr val="000000"/>
                </a:solidFill>
                <a:latin typeface="Amazon Ember Light" charset="0"/>
                <a:ea typeface="Amazon Ember Light" charset="0"/>
                <a:cs typeface="Amazon Ember Light" charset="0"/>
              </a:rPr>
              <a:t>Amazon SQS queue (fila do Amazon SQS)</a:t>
            </a:r>
            <a:endParaRPr lang="en-US" sz="1500" dirty="0">
              <a:solidFill>
                <a:srgbClr val="000000"/>
              </a:solidFill>
              <a:latin typeface="Amazon Ember Light" panose="020B0403020204020204"/>
              <a:ea typeface="Amazon Ember Light" charset="0"/>
              <a:cs typeface="Amazon Ember Light" charset="0"/>
            </a:endParaRPr>
          </a:p>
          <a:p>
            <a:pPr algn="ctr" rtl="0"/>
            <a:r>
              <a:rPr lang="pt-br" sz="1500" dirty="0">
                <a:latin typeface="Amazon Ember Light" charset="0"/>
                <a:ea typeface="Amazon Ember Light" charset="0"/>
                <a:cs typeface="Amazon Ember Light" charset="0"/>
              </a:rPr>
              <a:t>Payment (pagamento)</a:t>
            </a:r>
          </a:p>
        </p:txBody>
      </p:sp>
      <p:sp>
        <p:nvSpPr>
          <p:cNvPr id="63" name="Rectangle 62"/>
          <p:cNvSpPr/>
          <p:nvPr/>
        </p:nvSpPr>
        <p:spPr>
          <a:xfrm>
            <a:off x="4525964" y="3528547"/>
            <a:ext cx="535156" cy="3099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8" name="Rectangle 67"/>
          <p:cNvSpPr/>
          <p:nvPr/>
        </p:nvSpPr>
        <p:spPr>
          <a:xfrm>
            <a:off x="2893170" y="3528547"/>
            <a:ext cx="535156" cy="3099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9" name="Rectangle 68"/>
          <p:cNvSpPr/>
          <p:nvPr/>
        </p:nvSpPr>
        <p:spPr>
          <a:xfrm>
            <a:off x="3700996" y="3528547"/>
            <a:ext cx="535156" cy="3099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70" name="TextBox 69"/>
          <p:cNvSpPr txBox="1"/>
          <p:nvPr/>
        </p:nvSpPr>
        <p:spPr>
          <a:xfrm>
            <a:off x="8341817" y="5471144"/>
            <a:ext cx="1508770" cy="553998"/>
          </a:xfrm>
          <a:prstGeom prst="rect">
            <a:avLst/>
          </a:prstGeom>
          <a:noFill/>
        </p:spPr>
        <p:txBody>
          <a:bodyPr wrap="square" rtlCol="0">
            <a:spAutoFit/>
          </a:bodyPr>
          <a:lstStyle/>
          <a:p>
            <a:pPr algn="ctr" rtl="0"/>
            <a:r>
              <a:rPr lang="pt-br" sz="1500" dirty="0">
                <a:latin typeface="Amazon Ember Light" charset="0"/>
                <a:ea typeface="Amazon Ember Light" charset="0"/>
                <a:cs typeface="Amazon Ember Light" charset="0"/>
              </a:rPr>
              <a:t>AWS Lambda</a:t>
            </a:r>
          </a:p>
          <a:p>
            <a:pPr algn="ctr" rtl="0"/>
            <a:r>
              <a:rPr lang="pt-br" sz="1500" dirty="0">
                <a:solidFill>
                  <a:srgbClr val="000000"/>
                </a:solidFill>
                <a:latin typeface="Amazon Ember Light" charset="0"/>
                <a:ea typeface="Amazon Ember Light" charset="0"/>
                <a:cs typeface="Amazon Ember Light" charset="0"/>
              </a:rPr>
              <a:t>função</a:t>
            </a:r>
            <a:endParaRPr lang="en-US" sz="1500" dirty="0">
              <a:solidFill>
                <a:srgbClr val="000000"/>
              </a:solidFill>
              <a:latin typeface="Amazon Ember Light" panose="020B0403020204020204"/>
              <a:ea typeface="Amazon Ember Light" charset="0"/>
              <a:cs typeface="Amazon Ember Light" charset="0"/>
            </a:endParaRPr>
          </a:p>
        </p:txBody>
      </p:sp>
      <p:sp>
        <p:nvSpPr>
          <p:cNvPr id="71" name="TextBox 70"/>
          <p:cNvSpPr txBox="1"/>
          <p:nvPr/>
        </p:nvSpPr>
        <p:spPr>
          <a:xfrm>
            <a:off x="10113865" y="2924720"/>
            <a:ext cx="1297787" cy="784830"/>
          </a:xfrm>
          <a:prstGeom prst="rect">
            <a:avLst/>
          </a:prstGeom>
          <a:noFill/>
        </p:spPr>
        <p:txBody>
          <a:bodyPr wrap="square" rtlCol="0">
            <a:spAutoFit/>
          </a:bodyPr>
          <a:lstStyle/>
          <a:p>
            <a:pPr algn="ctr" rtl="0"/>
            <a:r>
              <a:rPr lang="pt-br" sz="1500">
                <a:latin typeface="Amazon Ember Light" charset="0"/>
                <a:ea typeface="Amazon Ember Light" charset="0"/>
                <a:cs typeface="Amazon Ember Light" charset="0"/>
              </a:rPr>
              <a:t>Payment (pagamento)</a:t>
            </a:r>
          </a:p>
          <a:p>
            <a:pPr algn="ctr" rtl="0"/>
            <a:r>
              <a:rPr lang="pt-br" sz="1500">
                <a:latin typeface="Amazon Ember Light" charset="0"/>
                <a:ea typeface="Amazon Ember Light" charset="0"/>
                <a:cs typeface="Amazon Ember Light" charset="0"/>
              </a:rPr>
              <a:t>Gateway</a:t>
            </a:r>
          </a:p>
        </p:txBody>
      </p:sp>
      <p:sp>
        <p:nvSpPr>
          <p:cNvPr id="72" name="TextBox 71"/>
          <p:cNvSpPr txBox="1"/>
          <p:nvPr/>
        </p:nvSpPr>
        <p:spPr>
          <a:xfrm>
            <a:off x="10140004" y="5482677"/>
            <a:ext cx="1297787" cy="584775"/>
          </a:xfrm>
          <a:prstGeom prst="rect">
            <a:avLst/>
          </a:prstGeom>
          <a:noFill/>
        </p:spPr>
        <p:txBody>
          <a:bodyPr wrap="square" rtlCol="0">
            <a:spAutoFit/>
          </a:bodyPr>
          <a:lstStyle/>
          <a:p>
            <a:pPr algn="ctr" rtl="0"/>
            <a:r>
              <a:rPr lang="pt-br" sz="1600">
                <a:latin typeface="Amazon Ember Light" charset="0"/>
                <a:ea typeface="Amazon Ember Light" charset="0"/>
                <a:cs typeface="Amazon Ember Light" charset="0"/>
              </a:rPr>
              <a:t>Search (pesquisar)</a:t>
            </a:r>
          </a:p>
          <a:p>
            <a:pPr algn="ctr" rtl="0"/>
            <a:r>
              <a:rPr lang="pt-br" sz="1600">
                <a:latin typeface="Amazon Ember Light" charset="0"/>
                <a:ea typeface="Amazon Ember Light" charset="0"/>
                <a:cs typeface="Amazon Ember Light" charset="0"/>
              </a:rPr>
              <a:t>Mecanismo</a:t>
            </a:r>
          </a:p>
        </p:txBody>
      </p:sp>
      <p:sp>
        <p:nvSpPr>
          <p:cNvPr id="73" name="TextBox 72"/>
          <p:cNvSpPr txBox="1"/>
          <p:nvPr/>
        </p:nvSpPr>
        <p:spPr>
          <a:xfrm>
            <a:off x="3719910" y="2463636"/>
            <a:ext cx="1390196" cy="584775"/>
          </a:xfrm>
          <a:prstGeom prst="rect">
            <a:avLst/>
          </a:prstGeom>
          <a:noFill/>
          <a:ln w="15875">
            <a:solidFill>
              <a:schemeClr val="accent6"/>
            </a:solidFill>
          </a:ln>
        </p:spPr>
        <p:txBody>
          <a:bodyPr wrap="square" rtlCol="0">
            <a:spAutoFit/>
          </a:bodyPr>
          <a:lstStyle/>
          <a:p>
            <a:pPr algn="ctr" rtl="0"/>
            <a:r>
              <a:rPr lang="pt-br" sz="1600" dirty="0">
                <a:latin typeface="Amazon Ember Light" charset="0"/>
                <a:ea typeface="Amazon Ember Light" charset="0"/>
                <a:cs typeface="Amazon Ember Light" charset="0"/>
              </a:rPr>
              <a:t>event_type=</a:t>
            </a:r>
          </a:p>
          <a:p>
            <a:pPr algn="ctr" rtl="0"/>
            <a:r>
              <a:rPr lang="pt-br" sz="1600" dirty="0">
                <a:latin typeface="Amazon Ember Light" charset="0"/>
                <a:ea typeface="Amazon Ember Light" charset="0"/>
                <a:cs typeface="Amazon Ember Light" charset="0"/>
              </a:rPr>
              <a:t>order_placed</a:t>
            </a:r>
          </a:p>
        </p:txBody>
      </p:sp>
      <p:sp>
        <p:nvSpPr>
          <p:cNvPr id="76" name="TextBox 75"/>
          <p:cNvSpPr txBox="1"/>
          <p:nvPr/>
        </p:nvSpPr>
        <p:spPr>
          <a:xfrm>
            <a:off x="1642828" y="2456272"/>
            <a:ext cx="1938637" cy="584775"/>
          </a:xfrm>
          <a:prstGeom prst="rect">
            <a:avLst/>
          </a:prstGeom>
          <a:noFill/>
          <a:ln w="12700">
            <a:solidFill>
              <a:schemeClr val="accent6"/>
            </a:solidFill>
          </a:ln>
        </p:spPr>
        <p:txBody>
          <a:bodyPr wrap="square" rtlCol="0">
            <a:spAutoFit/>
          </a:bodyPr>
          <a:lstStyle/>
          <a:p>
            <a:pPr algn="ctr" rtl="0"/>
            <a:r>
              <a:rPr lang="pt-br" sz="1600">
                <a:latin typeface="Amazon Ember Light" charset="0"/>
                <a:ea typeface="Amazon Ember Light" charset="0"/>
                <a:cs typeface="Amazon Ember Light" charset="0"/>
              </a:rPr>
              <a:t>event_type=</a:t>
            </a:r>
          </a:p>
          <a:p>
            <a:pPr algn="ctr" rtl="0"/>
            <a:r>
              <a:rPr lang="pt-br" sz="1600">
                <a:latin typeface="Amazon Ember Light" charset="0"/>
                <a:ea typeface="Amazon Ember Light" charset="0"/>
                <a:cs typeface="Amazon Ember Light" charset="0"/>
              </a:rPr>
              <a:t>order_cancelled</a:t>
            </a:r>
          </a:p>
        </p:txBody>
      </p:sp>
      <p:sp>
        <p:nvSpPr>
          <p:cNvPr id="77" name="TextBox 76"/>
          <p:cNvSpPr txBox="1"/>
          <p:nvPr/>
        </p:nvSpPr>
        <p:spPr>
          <a:xfrm>
            <a:off x="3428326" y="4318947"/>
            <a:ext cx="2240753" cy="584775"/>
          </a:xfrm>
          <a:prstGeom prst="rect">
            <a:avLst/>
          </a:prstGeom>
          <a:noFill/>
          <a:ln w="15875">
            <a:solidFill>
              <a:schemeClr val="accent4"/>
            </a:solidFill>
          </a:ln>
        </p:spPr>
        <p:txBody>
          <a:bodyPr wrap="square" rtlCol="0">
            <a:spAutoFit/>
          </a:bodyPr>
          <a:lstStyle/>
          <a:p>
            <a:pPr algn="ctr" rtl="0"/>
            <a:r>
              <a:rPr lang="pt-br" sz="1600">
                <a:latin typeface="Amazon Ember Light" charset="0"/>
                <a:ea typeface="Amazon Ember Light" charset="0"/>
                <a:cs typeface="Amazon Ember Light" charset="0"/>
              </a:rPr>
              <a:t>event_type=</a:t>
            </a:r>
          </a:p>
          <a:p>
            <a:pPr algn="ctr" rtl="0"/>
            <a:r>
              <a:rPr lang="pt-br" sz="1600">
                <a:latin typeface="Amazon Ember Light" charset="0"/>
                <a:ea typeface="Amazon Ember Light" charset="0"/>
                <a:cs typeface="Amazon Ember Light" charset="0"/>
              </a:rPr>
              <a:t>product_page_visited</a:t>
            </a:r>
          </a:p>
        </p:txBody>
      </p:sp>
      <p:cxnSp>
        <p:nvCxnSpPr>
          <p:cNvPr id="89" name="Straight Arrow Connector 88"/>
          <p:cNvCxnSpPr/>
          <p:nvPr/>
        </p:nvCxnSpPr>
        <p:spPr>
          <a:xfrm flipV="1">
            <a:off x="3171468" y="3051999"/>
            <a:ext cx="0" cy="422024"/>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V="1">
            <a:off x="4021098" y="3069736"/>
            <a:ext cx="0" cy="422024"/>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V="1">
            <a:off x="4798338" y="3820382"/>
            <a:ext cx="0" cy="498565"/>
          </a:xfrm>
          <a:prstGeom prst="straightConnector1">
            <a:avLst/>
          </a:prstGeom>
          <a:ln w="12700">
            <a:solidFill>
              <a:schemeClr val="tx1">
                <a:lumMod val="50000"/>
                <a:lumOff val="50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a:endCxn id="52" idx="1"/>
          </p:cNvCxnSpPr>
          <p:nvPr/>
        </p:nvCxnSpPr>
        <p:spPr>
          <a:xfrm>
            <a:off x="9556057" y="2541885"/>
            <a:ext cx="891669" cy="0"/>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56" idx="3"/>
            <a:endCxn id="53" idx="1"/>
          </p:cNvCxnSpPr>
          <p:nvPr/>
        </p:nvCxnSpPr>
        <p:spPr>
          <a:xfrm>
            <a:off x="9592815" y="5027835"/>
            <a:ext cx="827043" cy="0"/>
          </a:xfrm>
          <a:prstGeom prst="straightConnector1">
            <a:avLst/>
          </a:prstGeom>
          <a:ln w="12700">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pic>
        <p:nvPicPr>
          <p:cNvPr id="40" name="Graphic 39">
            <a:extLst>
              <a:ext uri="{FF2B5EF4-FFF2-40B4-BE49-F238E27FC236}">
                <a16:creationId xmlns:a16="http://schemas.microsoft.com/office/drawing/2014/main" id="{6FA71975-EA2D-784E-8A28-738A17320E91}"/>
              </a:ext>
            </a:extLst>
          </p:cNvPr>
          <p:cNvPicPr>
            <a:picLocks noChangeAspect="1"/>
          </p:cNvPicPr>
          <p:nvPr/>
        </p:nvPicPr>
        <p:blipFill>
          <a:blip r:embed="rId4"/>
          <a:stretch>
            <a:fillRect/>
          </a:stretch>
        </p:blipFill>
        <p:spPr>
          <a:xfrm>
            <a:off x="401690" y="3286785"/>
            <a:ext cx="685800" cy="685800"/>
          </a:xfrm>
          <a:prstGeom prst="rect">
            <a:avLst/>
          </a:prstGeom>
        </p:spPr>
      </p:pic>
      <p:pic>
        <p:nvPicPr>
          <p:cNvPr id="41" name="Graphic 24">
            <a:extLst>
              <a:ext uri="{FF2B5EF4-FFF2-40B4-BE49-F238E27FC236}">
                <a16:creationId xmlns:a16="http://schemas.microsoft.com/office/drawing/2014/main" id="{DD01F647-5021-2945-A1F9-4FD26EC69AC6}"/>
              </a:ext>
            </a:extLst>
          </p:cNvPr>
          <p:cNvPicPr>
            <a:picLocks noChangeAspect="1"/>
          </p:cNvPicPr>
          <p:nvPr/>
        </p:nvPicPr>
        <p:blipFill>
          <a:blip r:embed="rId5"/>
          <a:stretch>
            <a:fillRect/>
          </a:stretch>
        </p:blipFill>
        <p:spPr>
          <a:xfrm>
            <a:off x="1897264" y="3340621"/>
            <a:ext cx="685800" cy="685800"/>
          </a:xfrm>
          <a:prstGeom prst="rect">
            <a:avLst/>
          </a:prstGeom>
        </p:spPr>
      </p:pic>
      <p:sp>
        <p:nvSpPr>
          <p:cNvPr id="42" name="Rectangle 41">
            <a:extLst>
              <a:ext uri="{FF2B5EF4-FFF2-40B4-BE49-F238E27FC236}">
                <a16:creationId xmlns:a16="http://schemas.microsoft.com/office/drawing/2014/main" id="{CE7F7081-419C-2E4F-A999-2923C4338FC0}"/>
              </a:ext>
            </a:extLst>
          </p:cNvPr>
          <p:cNvSpPr/>
          <p:nvPr/>
        </p:nvSpPr>
        <p:spPr>
          <a:xfrm>
            <a:off x="1409290" y="1439934"/>
            <a:ext cx="10269397" cy="4880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43" name="Graphic 11">
            <a:extLst>
              <a:ext uri="{FF2B5EF4-FFF2-40B4-BE49-F238E27FC236}">
                <a16:creationId xmlns:a16="http://schemas.microsoft.com/office/drawing/2014/main" id="{CE52C9D7-11B0-9E41-AB16-2C9849C3ECBE}"/>
              </a:ext>
            </a:extLst>
          </p:cNvPr>
          <p:cNvPicPr>
            <a:picLocks noChangeAspect="1"/>
          </p:cNvPicPr>
          <p:nvPr/>
        </p:nvPicPr>
        <p:blipFill>
          <a:blip r:embed="rId6"/>
          <a:stretch>
            <a:fillRect/>
          </a:stretch>
        </p:blipFill>
        <p:spPr>
          <a:xfrm>
            <a:off x="1409291" y="1439935"/>
            <a:ext cx="330200" cy="330200"/>
          </a:xfrm>
          <a:prstGeom prst="rect">
            <a:avLst/>
          </a:prstGeom>
        </p:spPr>
      </p:pic>
      <p:sp>
        <p:nvSpPr>
          <p:cNvPr id="48" name="TextBox 47"/>
          <p:cNvSpPr txBox="1"/>
          <p:nvPr/>
        </p:nvSpPr>
        <p:spPr>
          <a:xfrm>
            <a:off x="5339555" y="4055806"/>
            <a:ext cx="1966543" cy="861774"/>
          </a:xfrm>
          <a:prstGeom prst="rect">
            <a:avLst/>
          </a:prstGeom>
          <a:noFill/>
        </p:spPr>
        <p:txBody>
          <a:bodyPr wrap="square" lIns="0" tIns="0" rIns="0" bIns="0" rtlCol="0">
            <a:spAutoFit/>
          </a:bodyPr>
          <a:lstStyle/>
          <a:p>
            <a:pPr algn="ctr" rtl="0"/>
            <a:r>
              <a:rPr lang="pt-br" sz="1400" dirty="0">
                <a:latin typeface="Amazon Ember Light" charset="0"/>
                <a:ea typeface="Amazon Ember Light" charset="0"/>
                <a:cs typeface="Amazon Ember Light" charset="0"/>
              </a:rPr>
              <a:t>Tópico do </a:t>
            </a:r>
          </a:p>
          <a:p>
            <a:pPr algn="ctr" rtl="0"/>
            <a:r>
              <a:rPr lang="pt-br" sz="1400" dirty="0">
                <a:latin typeface="Amazon Ember Light" charset="0"/>
                <a:ea typeface="Amazon Ember Light" charset="0"/>
                <a:cs typeface="Amazon Ember Light" charset="0"/>
              </a:rPr>
              <a:t>SNS</a:t>
            </a:r>
            <a:r>
              <a:rPr lang="en-US" sz="1400" dirty="0">
                <a:latin typeface="Amazon Ember Light" charset="0"/>
                <a:ea typeface="Amazon Ember Light" charset="0"/>
                <a:cs typeface="Amazon Ember Light" charset="0"/>
              </a:rPr>
              <a:t> </a:t>
            </a:r>
            <a:r>
              <a:rPr lang="pt-br" sz="1400" dirty="0">
                <a:latin typeface="Amazon Ember Light" charset="0"/>
                <a:ea typeface="Amazon Ember Light" charset="0"/>
                <a:cs typeface="Amazon Ember Light" charset="0"/>
              </a:rPr>
              <a:t>Shopping </a:t>
            </a:r>
          </a:p>
          <a:p>
            <a:pPr algn="ctr" rtl="0"/>
            <a:r>
              <a:rPr lang="pt-br" sz="1400" dirty="0">
                <a:latin typeface="Amazon Ember Light" charset="0"/>
                <a:ea typeface="Amazon Ember Light" charset="0"/>
                <a:cs typeface="Amazon Ember Light" charset="0"/>
              </a:rPr>
              <a:t>Events (Eventos </a:t>
            </a:r>
          </a:p>
          <a:p>
            <a:pPr algn="ctr" rtl="0"/>
            <a:r>
              <a:rPr lang="pt-br" sz="1400" dirty="0">
                <a:latin typeface="Amazon Ember Light" charset="0"/>
                <a:ea typeface="Amazon Ember Light" charset="0"/>
                <a:cs typeface="Amazon Ember Light" charset="0"/>
              </a:rPr>
              <a:t>de compras)</a:t>
            </a:r>
          </a:p>
        </p:txBody>
      </p:sp>
      <p:pic>
        <p:nvPicPr>
          <p:cNvPr id="49" name="Graphic 31">
            <a:extLst>
              <a:ext uri="{FF2B5EF4-FFF2-40B4-BE49-F238E27FC236}">
                <a16:creationId xmlns:a16="http://schemas.microsoft.com/office/drawing/2014/main" id="{075C7C7E-0733-F14B-BBD3-48FCFF6D5EA5}"/>
              </a:ext>
            </a:extLst>
          </p:cNvPr>
          <p:cNvPicPr>
            <a:picLocks noChangeAspect="1"/>
          </p:cNvPicPr>
          <p:nvPr/>
        </p:nvPicPr>
        <p:blipFill>
          <a:blip r:embed="rId7"/>
          <a:stretch>
            <a:fillRect/>
          </a:stretch>
        </p:blipFill>
        <p:spPr>
          <a:xfrm>
            <a:off x="5960313" y="3340621"/>
            <a:ext cx="685800" cy="685800"/>
          </a:xfrm>
          <a:prstGeom prst="rect">
            <a:avLst/>
          </a:prstGeom>
        </p:spPr>
      </p:pic>
      <p:pic>
        <p:nvPicPr>
          <p:cNvPr id="50" name="Graphic 39">
            <a:extLst>
              <a:ext uri="{FF2B5EF4-FFF2-40B4-BE49-F238E27FC236}">
                <a16:creationId xmlns:a16="http://schemas.microsoft.com/office/drawing/2014/main" id="{2ACAD885-5F52-504F-842D-3D87E199BD5D}"/>
              </a:ext>
            </a:extLst>
          </p:cNvPr>
          <p:cNvPicPr>
            <a:picLocks noChangeAspect="1"/>
          </p:cNvPicPr>
          <p:nvPr/>
        </p:nvPicPr>
        <p:blipFill>
          <a:blip r:embed="rId8"/>
          <a:stretch>
            <a:fillRect/>
          </a:stretch>
        </p:blipFill>
        <p:spPr>
          <a:xfrm>
            <a:off x="8641657" y="1916241"/>
            <a:ext cx="914400" cy="914400"/>
          </a:xfrm>
          <a:prstGeom prst="rect">
            <a:avLst/>
          </a:prstGeom>
        </p:spPr>
      </p:pic>
      <p:pic>
        <p:nvPicPr>
          <p:cNvPr id="52" name="Graphic 24">
            <a:extLst>
              <a:ext uri="{FF2B5EF4-FFF2-40B4-BE49-F238E27FC236}">
                <a16:creationId xmlns:a16="http://schemas.microsoft.com/office/drawing/2014/main" id="{DD01F647-5021-2945-A1F9-4FD26EC69AC6}"/>
              </a:ext>
            </a:extLst>
          </p:cNvPr>
          <p:cNvPicPr>
            <a:picLocks noChangeAspect="1"/>
          </p:cNvPicPr>
          <p:nvPr/>
        </p:nvPicPr>
        <p:blipFill>
          <a:blip r:embed="rId5"/>
          <a:stretch>
            <a:fillRect/>
          </a:stretch>
        </p:blipFill>
        <p:spPr>
          <a:xfrm>
            <a:off x="10447726" y="2198985"/>
            <a:ext cx="685800" cy="685800"/>
          </a:xfrm>
          <a:prstGeom prst="rect">
            <a:avLst/>
          </a:prstGeom>
        </p:spPr>
      </p:pic>
      <p:pic>
        <p:nvPicPr>
          <p:cNvPr id="53" name="Graphic 24">
            <a:extLst>
              <a:ext uri="{FF2B5EF4-FFF2-40B4-BE49-F238E27FC236}">
                <a16:creationId xmlns:a16="http://schemas.microsoft.com/office/drawing/2014/main" id="{DD01F647-5021-2945-A1F9-4FD26EC69AC6}"/>
              </a:ext>
            </a:extLst>
          </p:cNvPr>
          <p:cNvPicPr>
            <a:picLocks noChangeAspect="1"/>
          </p:cNvPicPr>
          <p:nvPr/>
        </p:nvPicPr>
        <p:blipFill>
          <a:blip r:embed="rId5"/>
          <a:stretch>
            <a:fillRect/>
          </a:stretch>
        </p:blipFill>
        <p:spPr>
          <a:xfrm>
            <a:off x="10419858" y="4684935"/>
            <a:ext cx="685800" cy="685800"/>
          </a:xfrm>
          <a:prstGeom prst="rect">
            <a:avLst/>
          </a:prstGeom>
        </p:spPr>
      </p:pic>
      <p:pic>
        <p:nvPicPr>
          <p:cNvPr id="56" name="Graphic 42">
            <a:extLst>
              <a:ext uri="{FF2B5EF4-FFF2-40B4-BE49-F238E27FC236}">
                <a16:creationId xmlns:a16="http://schemas.microsoft.com/office/drawing/2014/main" id="{4130D902-988A-C441-B94E-F5D6D001FFBA}"/>
              </a:ext>
            </a:extLst>
          </p:cNvPr>
          <p:cNvPicPr>
            <a:picLocks noChangeAspect="1"/>
          </p:cNvPicPr>
          <p:nvPr/>
        </p:nvPicPr>
        <p:blipFill>
          <a:blip r:embed="rId9"/>
          <a:stretch>
            <a:fillRect/>
          </a:stretch>
        </p:blipFill>
        <p:spPr>
          <a:xfrm>
            <a:off x="8678415" y="4570635"/>
            <a:ext cx="914400" cy="914400"/>
          </a:xfrm>
          <a:prstGeom prst="rect">
            <a:avLst/>
          </a:prstGeom>
        </p:spPr>
      </p:pic>
      <p:cxnSp>
        <p:nvCxnSpPr>
          <p:cNvPr id="57" name="Elbow Connector 56"/>
          <p:cNvCxnSpPr>
            <a:cxnSpLocks/>
            <a:stCxn id="48" idx="2"/>
            <a:endCxn id="56" idx="1"/>
          </p:cNvCxnSpPr>
          <p:nvPr/>
        </p:nvCxnSpPr>
        <p:spPr>
          <a:xfrm rot="16200000" flipH="1">
            <a:off x="7445494" y="3794913"/>
            <a:ext cx="110255" cy="2355588"/>
          </a:xfrm>
          <a:prstGeom prst="bentConnector2">
            <a:avLst/>
          </a:prstGeom>
          <a:ln>
            <a:tailEnd type="arrow" w="med" len="sm"/>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7164369" y="4877558"/>
            <a:ext cx="535156" cy="3099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cxnSp>
        <p:nvCxnSpPr>
          <p:cNvPr id="11" name="Elbow Connector 10"/>
          <p:cNvCxnSpPr>
            <a:stCxn id="49" idx="0"/>
          </p:cNvCxnSpPr>
          <p:nvPr/>
        </p:nvCxnSpPr>
        <p:spPr>
          <a:xfrm rot="5400000" flipH="1" flipV="1">
            <a:off x="7073067" y="1772031"/>
            <a:ext cx="798736" cy="2338444"/>
          </a:xfrm>
          <a:prstGeom prst="bentConnector2">
            <a:avLst/>
          </a:prstGeom>
          <a:ln>
            <a:tailEnd type="arrow" w="med" len="sm"/>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6029420" y="2702481"/>
            <a:ext cx="535156" cy="3099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96" name="Rectangle 95"/>
          <p:cNvSpPr/>
          <p:nvPr/>
        </p:nvSpPr>
        <p:spPr>
          <a:xfrm>
            <a:off x="7078551" y="2386910"/>
            <a:ext cx="535156" cy="3099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Tree>
    <p:custDataLst>
      <p:tags r:id="rId1"/>
    </p:custDataLst>
    <p:extLst>
      <p:ext uri="{BB962C8B-B14F-4D97-AF65-F5344CB8AC3E}">
        <p14:creationId xmlns:p14="http://schemas.microsoft.com/office/powerpoint/2010/main" val="2036076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47236" y="365125"/>
            <a:ext cx="9034272" cy="474119"/>
          </a:xfrm>
        </p:spPr>
        <p:txBody>
          <a:bodyPr rtlCol="0"/>
          <a:lstStyle/>
          <a:p>
            <a:pPr rtl="0"/>
            <a:r>
              <a:rPr lang="pt-br" sz="3500" dirty="0"/>
              <a:t>Cenário: </a:t>
            </a:r>
            <a:r>
              <a:rPr lang="pt-br" sz="3500" dirty="0">
                <a:solidFill>
                  <a:srgbClr val="FFFFFF"/>
                </a:solidFill>
              </a:rPr>
              <a:t>site de comércio eletrônico</a:t>
            </a:r>
            <a:endParaRPr lang="en-US" sz="3500" dirty="0">
              <a:solidFill>
                <a:srgbClr val="FFFFFF"/>
              </a:solidFill>
              <a:latin typeface="Amazon Ember Light" panose="020B0403020204020204"/>
            </a:endParaRP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34</a:t>
            </a:fld>
            <a:endParaRPr lang="en-US" dirty="0"/>
          </a:p>
        </p:txBody>
      </p:sp>
      <p:sp>
        <p:nvSpPr>
          <p:cNvPr id="11" name="Footer Placeholder 10"/>
          <p:cNvSpPr>
            <a:spLocks noGrp="1"/>
          </p:cNvSpPr>
          <p:nvPr>
            <p:ph type="ftr" sz="quarter" idx="3"/>
          </p:nvPr>
        </p:nvSpPr>
        <p:spPr>
          <a:xfrm>
            <a:off x="419100" y="6356350"/>
            <a:ext cx="4504592" cy="365125"/>
          </a:xfrm>
        </p:spPr>
        <p:txBody>
          <a:bodyPr rtlCol="0"/>
          <a:lstStyle/>
          <a:p>
            <a:pPr rtl="0"/>
            <a:r>
              <a:rPr lang="pt-br"/>
              <a:t>© 2020 Amazon Web Services, Inc. ou suas afiliadas. Todos os direitos reservados.</a:t>
            </a:r>
            <a:endParaRPr lang="en-US" dirty="0"/>
          </a:p>
        </p:txBody>
      </p:sp>
      <p:sp>
        <p:nvSpPr>
          <p:cNvPr id="5" name="TextBox 4"/>
          <p:cNvSpPr txBox="1"/>
          <p:nvPr/>
        </p:nvSpPr>
        <p:spPr>
          <a:xfrm>
            <a:off x="389224" y="1521106"/>
            <a:ext cx="11440826" cy="954300"/>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rtl="0"/>
            <a:r>
              <a:rPr lang="pt-br">
                <a:solidFill>
                  <a:schemeClr val="tx1"/>
                </a:solidFill>
                <a:latin typeface="Lucida Console" panose="020B0609040504020204" pitchFamily="49" charset="0"/>
                <a:cs typeface="Courier New" panose="02070309020205020404" pitchFamily="49" charset="0"/>
              </a:rPr>
              <a:t>topic_arn = sns.create_topic(</a:t>
            </a:r>
          </a:p>
          <a:p>
            <a:pPr rtl="0"/>
            <a:r>
              <a:rPr lang="pt-br">
                <a:solidFill>
                  <a:schemeClr val="tx1"/>
                </a:solidFill>
                <a:latin typeface="Lucida Console" panose="020B0609040504020204" pitchFamily="49" charset="0"/>
                <a:cs typeface="Courier New" panose="02070309020205020404" pitchFamily="49" charset="0"/>
              </a:rPr>
              <a:t>	Name=‘</a:t>
            </a:r>
            <a:r>
              <a:rPr lang="pt-br" b="1">
                <a:solidFill>
                  <a:schemeClr val="tx1"/>
                </a:solidFill>
                <a:latin typeface="Lucida Console" panose="020B0609040504020204" pitchFamily="49" charset="0"/>
                <a:cs typeface="Courier New" panose="02070309020205020404" pitchFamily="49" charset="0"/>
              </a:rPr>
              <a:t>ShoppingEvents</a:t>
            </a:r>
            <a:r>
              <a:rPr lang="pt-br">
                <a:solidFill>
                  <a:schemeClr val="tx1"/>
                </a:solidFill>
                <a:latin typeface="Lucida Console" panose="020B0609040504020204" pitchFamily="49" charset="0"/>
                <a:cs typeface="Courier New" panose="02070309020205020404" pitchFamily="49" charset="0"/>
              </a:rPr>
              <a:t>’</a:t>
            </a:r>
          </a:p>
          <a:p>
            <a:pPr rtl="0"/>
            <a:r>
              <a:rPr lang="pt-br">
                <a:solidFill>
                  <a:schemeClr val="tx1"/>
                </a:solidFill>
                <a:latin typeface="Lucida Console" panose="020B0609040504020204" pitchFamily="49" charset="0"/>
                <a:cs typeface="Courier New" panose="02070309020205020404" pitchFamily="49" charset="0"/>
              </a:rPr>
              <a:t>)[‘TopicArn’}</a:t>
            </a:r>
          </a:p>
        </p:txBody>
      </p:sp>
      <p:sp>
        <p:nvSpPr>
          <p:cNvPr id="7" name="TextBox 6"/>
          <p:cNvSpPr txBox="1"/>
          <p:nvPr/>
        </p:nvSpPr>
        <p:spPr>
          <a:xfrm>
            <a:off x="389224" y="2935244"/>
            <a:ext cx="11449050" cy="3139321"/>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rtl="0"/>
            <a:r>
              <a:rPr lang="pt-br">
                <a:solidFill>
                  <a:schemeClr val="tx1"/>
                </a:solidFill>
                <a:latin typeface="Lucida Console" panose="020B0609040504020204" pitchFamily="49" charset="0"/>
                <a:cs typeface="Courier New" panose="02070309020205020404" pitchFamily="49" charset="0"/>
              </a:rPr>
              <a:t>search_engine_subscription_arn = sns.subscribe(</a:t>
            </a:r>
          </a:p>
          <a:p>
            <a:pPr rtl="0"/>
            <a:r>
              <a:rPr lang="pt-br">
                <a:solidFill>
                  <a:schemeClr val="tx1"/>
                </a:solidFill>
                <a:latin typeface="Lucida Console" panose="020B0609040504020204" pitchFamily="49" charset="0"/>
                <a:cs typeface="Courier New" panose="02070309020205020404" pitchFamily="49" charset="0"/>
              </a:rPr>
              <a:t>	TopicArn = topic_arn,</a:t>
            </a:r>
          </a:p>
          <a:p>
            <a:pPr rtl="0"/>
            <a:r>
              <a:rPr lang="pt-br">
                <a:solidFill>
                  <a:schemeClr val="tx1"/>
                </a:solidFill>
                <a:latin typeface="Lucida Console" panose="020B0609040504020204" pitchFamily="49" charset="0"/>
                <a:cs typeface="Courier New" panose="02070309020205020404" pitchFamily="49" charset="0"/>
              </a:rPr>
              <a:t>	Protocol = ‘</a:t>
            </a:r>
            <a:r>
              <a:rPr lang="pt-br" b="1">
                <a:solidFill>
                  <a:srgbClr val="000000"/>
                </a:solidFill>
                <a:latin typeface="Lucida Console" panose="020B0609040504020204" pitchFamily="49" charset="0"/>
                <a:cs typeface="Courier New" panose="02070309020205020404" pitchFamily="49" charset="0"/>
              </a:rPr>
              <a:t>lambda</a:t>
            </a:r>
            <a:r>
              <a:rPr lang="pt-br">
                <a:solidFill>
                  <a:schemeClr val="tx1"/>
                </a:solidFill>
                <a:latin typeface="Lucida Console" panose="020B0609040504020204" pitchFamily="49" charset="0"/>
                <a:cs typeface="Courier New" panose="02070309020205020404" pitchFamily="49" charset="0"/>
              </a:rPr>
              <a:t>’,</a:t>
            </a:r>
          </a:p>
          <a:p>
            <a:pPr rtl="0"/>
            <a:r>
              <a:rPr lang="pt-br">
                <a:solidFill>
                  <a:schemeClr val="tx1"/>
                </a:solidFill>
                <a:latin typeface="Lucida Console" panose="020B0609040504020204" pitchFamily="49" charset="0"/>
                <a:cs typeface="Courier New" panose="02070309020205020404" pitchFamily="49" charset="0"/>
              </a:rPr>
              <a:t>	Endpoint = ‘</a:t>
            </a:r>
            <a:r>
              <a:rPr lang="pt-br" b="1">
                <a:solidFill>
                  <a:schemeClr val="tx1"/>
                </a:solidFill>
                <a:latin typeface="Lucida Console" panose="020B0609040504020204" pitchFamily="49" charset="0"/>
                <a:cs typeface="Courier New" panose="02070309020205020404" pitchFamily="49" charset="0"/>
              </a:rPr>
              <a:t>arn:aws:lambda:us-east-1:123456789012:function:SearchIndex’</a:t>
            </a:r>
          </a:p>
          <a:p>
            <a:pPr rtl="0"/>
            <a:r>
              <a:rPr lang="pt-br">
                <a:solidFill>
                  <a:schemeClr val="tx1"/>
                </a:solidFill>
                <a:latin typeface="Lucida Console" panose="020B0609040504020204" pitchFamily="49" charset="0"/>
                <a:cs typeface="Courier New" panose="02070309020205020404" pitchFamily="49" charset="0"/>
              </a:rPr>
              <a:t>)[‘</a:t>
            </a:r>
            <a:r>
              <a:rPr lang="pt-br" b="1">
                <a:solidFill>
                  <a:schemeClr val="tx1"/>
                </a:solidFill>
                <a:latin typeface="Lucida Console" panose="020B0609040504020204" pitchFamily="49" charset="0"/>
                <a:cs typeface="Courier New" panose="02070309020205020404" pitchFamily="49" charset="0"/>
              </a:rPr>
              <a:t>SubscriptionArn</a:t>
            </a:r>
            <a:r>
              <a:rPr lang="pt-br">
                <a:solidFill>
                  <a:schemeClr val="tx1"/>
                </a:solidFill>
                <a:latin typeface="Lucida Console" panose="020B0609040504020204" pitchFamily="49" charset="0"/>
                <a:cs typeface="Courier New" panose="02070309020205020404" pitchFamily="49" charset="0"/>
              </a:rPr>
              <a:t>’]</a:t>
            </a:r>
          </a:p>
          <a:p>
            <a:pPr rtl="0"/>
            <a:endParaRPr lang="en-US" dirty="0">
              <a:solidFill>
                <a:schemeClr val="tx1"/>
              </a:solidFill>
              <a:latin typeface="Lucida Console" panose="020B0609040504020204" pitchFamily="49" charset="0"/>
              <a:cs typeface="Courier New" panose="02070309020205020404" pitchFamily="49" charset="0"/>
            </a:endParaRPr>
          </a:p>
          <a:p>
            <a:pPr rtl="0"/>
            <a:r>
              <a:rPr lang="pt-br">
                <a:solidFill>
                  <a:schemeClr val="tx1"/>
                </a:solidFill>
                <a:latin typeface="Lucida Console" panose="020B0609040504020204" pitchFamily="49" charset="0"/>
                <a:cs typeface="Courier New" panose="02070309020205020404" pitchFamily="49" charset="0"/>
              </a:rPr>
              <a:t>sns.set_subscription_attributes(</a:t>
            </a:r>
          </a:p>
          <a:p>
            <a:pPr rtl="0"/>
            <a:r>
              <a:rPr lang="pt-br">
                <a:solidFill>
                  <a:schemeClr val="tx1"/>
                </a:solidFill>
                <a:latin typeface="Lucida Console" panose="020B0609040504020204" pitchFamily="49" charset="0"/>
                <a:cs typeface="Courier New" panose="02070309020205020404" pitchFamily="49" charset="0"/>
              </a:rPr>
              <a:t>	SubscriptionArn = search_engine_subscription_arn,</a:t>
            </a:r>
          </a:p>
          <a:p>
            <a:pPr rtl="0"/>
            <a:r>
              <a:rPr lang="pt-br">
                <a:solidFill>
                  <a:schemeClr val="tx1"/>
                </a:solidFill>
                <a:latin typeface="Lucida Console" panose="020B0609040504020204" pitchFamily="49" charset="0"/>
                <a:cs typeface="Courier New" panose="02070309020205020404" pitchFamily="49" charset="0"/>
              </a:rPr>
              <a:t>	AttributeName = </a:t>
            </a:r>
            <a:r>
              <a:rPr lang="pt-br" b="1">
                <a:solidFill>
                  <a:schemeClr val="tx1"/>
                </a:solidFill>
                <a:latin typeface="Lucida Console" panose="020B0609040504020204" pitchFamily="49" charset="0"/>
                <a:cs typeface="Courier New" panose="02070309020205020404" pitchFamily="49" charset="0"/>
              </a:rPr>
              <a:t>‘FilterPolicy’</a:t>
            </a:r>
          </a:p>
          <a:p>
            <a:pPr rtl="0"/>
            <a:r>
              <a:rPr lang="pt-br">
                <a:solidFill>
                  <a:schemeClr val="tx1"/>
                </a:solidFill>
                <a:latin typeface="Lucida Console" panose="020B0609040504020204" pitchFamily="49" charset="0"/>
                <a:cs typeface="Courier New" panose="02070309020205020404" pitchFamily="49" charset="0"/>
              </a:rPr>
              <a:t>	AttributeValue = </a:t>
            </a:r>
            <a:r>
              <a:rPr lang="pt-br" b="1">
                <a:solidFill>
                  <a:schemeClr val="tx1"/>
                </a:solidFill>
                <a:latin typeface="Lucida Console" panose="020B0609040504020204" pitchFamily="49" charset="0"/>
                <a:cs typeface="Courier New" panose="02070309020205020404" pitchFamily="49" charset="0"/>
              </a:rPr>
              <a:t>‘{event_type”: [“product_page_visited”]}’</a:t>
            </a:r>
          </a:p>
          <a:p>
            <a:pPr rtl="0"/>
            <a:r>
              <a:rPr lang="pt-br">
                <a:solidFill>
                  <a:schemeClr val="tx1"/>
                </a:solidFill>
                <a:latin typeface="Lucida Console" panose="020B0609040504020204" pitchFamily="49" charset="0"/>
                <a:cs typeface="Courier New" panose="02070309020205020404" pitchFamily="49" charset="0"/>
              </a:rPr>
              <a:t>)</a:t>
            </a:r>
          </a:p>
        </p:txBody>
      </p:sp>
      <p:sp>
        <p:nvSpPr>
          <p:cNvPr id="3" name="Rectangle 2"/>
          <p:cNvSpPr/>
          <p:nvPr/>
        </p:nvSpPr>
        <p:spPr>
          <a:xfrm>
            <a:off x="9959926" y="1694130"/>
            <a:ext cx="1652954" cy="5029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 name="Rectangle 5"/>
          <p:cNvSpPr/>
          <p:nvPr/>
        </p:nvSpPr>
        <p:spPr>
          <a:xfrm>
            <a:off x="10083281" y="1730557"/>
            <a:ext cx="1433406" cy="369332"/>
          </a:xfrm>
          <a:prstGeom prst="rect">
            <a:avLst/>
          </a:prstGeom>
        </p:spPr>
        <p:txBody>
          <a:bodyPr wrap="none" rtlCol="0">
            <a:spAutoFit/>
          </a:bodyPr>
          <a:lstStyle/>
          <a:p>
            <a:pPr algn="ctr" rtl="0"/>
            <a:r>
              <a:rPr lang="pt-br">
                <a:latin typeface="Amazon Ember" panose="02000000000000000000" pitchFamily="2" charset="0"/>
                <a:ea typeface="Amazon Ember" panose="02000000000000000000" pitchFamily="2" charset="0"/>
                <a:cs typeface="Amazon Ember Light" charset="0"/>
              </a:rPr>
              <a:t>CreateTopic</a:t>
            </a:r>
          </a:p>
        </p:txBody>
      </p:sp>
      <p:sp>
        <p:nvSpPr>
          <p:cNvPr id="8" name="Rectangle 7"/>
          <p:cNvSpPr/>
          <p:nvPr/>
        </p:nvSpPr>
        <p:spPr>
          <a:xfrm>
            <a:off x="9467440" y="4265095"/>
            <a:ext cx="2153664" cy="5029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 name="Rectangle 9"/>
          <p:cNvSpPr/>
          <p:nvPr/>
        </p:nvSpPr>
        <p:spPr>
          <a:xfrm>
            <a:off x="9593064" y="4301522"/>
            <a:ext cx="1923851" cy="369332"/>
          </a:xfrm>
          <a:prstGeom prst="rect">
            <a:avLst/>
          </a:prstGeom>
        </p:spPr>
        <p:txBody>
          <a:bodyPr wrap="none" rtlCol="0">
            <a:spAutoFit/>
          </a:bodyPr>
          <a:lstStyle/>
          <a:p>
            <a:pPr algn="ctr" rtl="0"/>
            <a:r>
              <a:rPr lang="pt-br" dirty="0">
                <a:latin typeface="Amazon Ember" panose="02000000000000000000" pitchFamily="2" charset="0"/>
                <a:ea typeface="Amazon Ember" panose="02000000000000000000" pitchFamily="2" charset="0"/>
                <a:cs typeface="Amazon Ember Light" charset="0"/>
              </a:rPr>
              <a:t>Subscribe (assinar)</a:t>
            </a:r>
          </a:p>
        </p:txBody>
      </p:sp>
    </p:spTree>
    <p:custDataLst>
      <p:tags r:id="rId1"/>
    </p:custDataLst>
    <p:extLst>
      <p:ext uri="{BB962C8B-B14F-4D97-AF65-F5344CB8AC3E}">
        <p14:creationId xmlns:p14="http://schemas.microsoft.com/office/powerpoint/2010/main" val="1931802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47236" y="365125"/>
            <a:ext cx="9034272" cy="474119"/>
          </a:xfrm>
        </p:spPr>
        <p:txBody>
          <a:bodyPr rtlCol="0"/>
          <a:lstStyle/>
          <a:p>
            <a:pPr rtl="0"/>
            <a:r>
              <a:rPr lang="pt-br" sz="3500" dirty="0"/>
              <a:t>Cenário: </a:t>
            </a:r>
            <a:r>
              <a:rPr lang="pt-br" sz="3500" dirty="0">
                <a:solidFill>
                  <a:srgbClr val="FFFFFF"/>
                </a:solidFill>
              </a:rPr>
              <a:t>site de comércio eletrônico</a:t>
            </a:r>
            <a:endParaRPr lang="en-US" sz="3500" dirty="0">
              <a:solidFill>
                <a:srgbClr val="FFFFFF"/>
              </a:solidFill>
              <a:latin typeface="Amazon Ember Light" panose="020B0403020204020204"/>
            </a:endParaRPr>
          </a:p>
        </p:txBody>
      </p:sp>
      <p:sp>
        <p:nvSpPr>
          <p:cNvPr id="4" name="Content Placeholder 3"/>
          <p:cNvSpPr>
            <a:spLocks noGrp="1"/>
          </p:cNvSpPr>
          <p:nvPr>
            <p:ph idx="1"/>
          </p:nvPr>
        </p:nvSpPr>
        <p:spPr>
          <a:xfrm>
            <a:off x="419100" y="1528174"/>
            <a:ext cx="11353800" cy="4828175"/>
          </a:xfrm>
          <a:ln>
            <a:noFill/>
          </a:ln>
        </p:spPr>
        <p:txBody>
          <a:bodyPr rtlCol="0"/>
          <a:lstStyle/>
          <a:p>
            <a:pPr rtl="0"/>
            <a:r>
              <a:rPr lang="pt-br" sz="1600" dirty="0">
                <a:solidFill>
                  <a:srgbClr val="000000"/>
                </a:solidFill>
                <a:cs typeface="Courier New" panose="02070309020205020404" pitchFamily="49" charset="0"/>
              </a:rPr>
              <a:t>message</a:t>
            </a:r>
            <a:r>
              <a:rPr lang="pt-br" sz="1600" dirty="0">
                <a:cs typeface="Courier New" panose="02070309020205020404" pitchFamily="49" charset="0"/>
              </a:rPr>
              <a:t> = </a:t>
            </a:r>
            <a:r>
              <a:rPr lang="pt-br" sz="1600" b="1" dirty="0">
                <a:cs typeface="Courier New" panose="02070309020205020404" pitchFamily="49" charset="0"/>
              </a:rPr>
              <a:t>‘{“product”: {“id”: 1251, “status”: “in_stock”},’\</a:t>
            </a:r>
          </a:p>
          <a:p>
            <a:pPr rtl="0"/>
            <a:r>
              <a:rPr lang="pt-br" sz="1600" b="1" dirty="0">
                <a:cs typeface="Courier New" panose="02070309020205020404" pitchFamily="49" charset="0"/>
              </a:rPr>
              <a:t>	   ‘ “buyer”: {“id”:4454}}’</a:t>
            </a:r>
          </a:p>
          <a:p>
            <a:pPr rtl="0"/>
            <a:endParaRPr lang="en-US" sz="1600" dirty="0">
              <a:cs typeface="Courier New" panose="02070309020205020404" pitchFamily="49" charset="0"/>
            </a:endParaRPr>
          </a:p>
          <a:p>
            <a:pPr rtl="0"/>
            <a:r>
              <a:rPr lang="pt-br" sz="1600" dirty="0">
                <a:cs typeface="Courier New" panose="02070309020205020404" pitchFamily="49" charset="0"/>
              </a:rPr>
              <a:t>sns.publish(</a:t>
            </a:r>
          </a:p>
          <a:p>
            <a:pPr rtl="0"/>
            <a:r>
              <a:rPr lang="pt-br" sz="1600" dirty="0">
                <a:cs typeface="Courier New" panose="02070309020205020404" pitchFamily="49" charset="0"/>
              </a:rPr>
              <a:t>	TopicArn = topic_arn,</a:t>
            </a:r>
          </a:p>
          <a:p>
            <a:pPr rtl="0"/>
            <a:r>
              <a:rPr lang="pt-br" sz="1600" dirty="0">
                <a:cs typeface="Courier New" panose="02070309020205020404" pitchFamily="49" charset="0"/>
              </a:rPr>
              <a:t>	Subject = “Product Visited #1251’,</a:t>
            </a:r>
          </a:p>
          <a:p>
            <a:pPr rtl="0"/>
            <a:r>
              <a:rPr lang="pt-br" sz="1600" dirty="0">
                <a:cs typeface="Courier New" panose="02070309020205020404" pitchFamily="49" charset="0"/>
              </a:rPr>
              <a:t>	Message = message,</a:t>
            </a:r>
          </a:p>
          <a:p>
            <a:pPr rtl="0"/>
            <a:r>
              <a:rPr lang="pt-br" sz="1600" dirty="0">
                <a:cs typeface="Courier New" panose="02070309020205020404" pitchFamily="49" charset="0"/>
              </a:rPr>
              <a:t>	MessageAttributes = {</a:t>
            </a:r>
          </a:p>
          <a:p>
            <a:pPr rtl="0"/>
            <a:r>
              <a:rPr lang="pt-br" sz="1600" dirty="0">
                <a:cs typeface="Courier New" panose="02070309020205020404" pitchFamily="49" charset="0"/>
              </a:rPr>
              <a:t>		</a:t>
            </a:r>
            <a:r>
              <a:rPr lang="pt-br" sz="1600" b="1" dirty="0">
                <a:cs typeface="Courier New" panose="02070309020205020404" pitchFamily="49" charset="0"/>
              </a:rPr>
              <a:t>‘event_type’: {</a:t>
            </a:r>
          </a:p>
          <a:p>
            <a:pPr rtl="0"/>
            <a:r>
              <a:rPr lang="pt-br" sz="1600" b="1" dirty="0">
                <a:cs typeface="Courier New" panose="02070309020205020404" pitchFamily="49" charset="0"/>
              </a:rPr>
              <a:t>			‘DataType’: ‘String’,</a:t>
            </a:r>
          </a:p>
          <a:p>
            <a:pPr rtl="0"/>
            <a:r>
              <a:rPr lang="pt-br" sz="1600" b="1" dirty="0">
                <a:cs typeface="Courier New" panose="02070309020205020404" pitchFamily="49" charset="0"/>
              </a:rPr>
              <a:t>			‘StringValue’: ‘product_page_visited’</a:t>
            </a:r>
          </a:p>
          <a:p>
            <a:pPr rtl="0"/>
            <a:r>
              <a:rPr lang="pt-br" sz="1600" dirty="0">
                <a:cs typeface="Courier New" panose="02070309020205020404" pitchFamily="49" charset="0"/>
              </a:rPr>
              <a:t>		}</a:t>
            </a:r>
          </a:p>
          <a:p>
            <a:pPr rtl="0"/>
            <a:r>
              <a:rPr lang="pt-br" sz="1600" dirty="0">
                <a:cs typeface="Courier New" panose="02070309020205020404" pitchFamily="49" charset="0"/>
              </a:rPr>
              <a:t>	}</a:t>
            </a:r>
          </a:p>
          <a:p>
            <a:pPr rtl="0"/>
            <a:r>
              <a:rPr lang="pt-br" sz="1600" dirty="0">
                <a:cs typeface="Courier New" panose="02070309020205020404" pitchFamily="49" charset="0"/>
              </a:rPr>
              <a:t>}</a:t>
            </a:r>
          </a:p>
          <a:p>
            <a:pPr rtl="0"/>
            <a:endParaRPr lang="en-US" dirty="0"/>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35</a:t>
            </a:fld>
            <a:endParaRPr lang="en-US" dirty="0"/>
          </a:p>
        </p:txBody>
      </p:sp>
      <p:sp>
        <p:nvSpPr>
          <p:cNvPr id="8" name="Rectangle 7"/>
          <p:cNvSpPr/>
          <p:nvPr/>
        </p:nvSpPr>
        <p:spPr>
          <a:xfrm>
            <a:off x="9636369" y="3003223"/>
            <a:ext cx="2021311" cy="5029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 name="Rectangle 9"/>
          <p:cNvSpPr/>
          <p:nvPr/>
        </p:nvSpPr>
        <p:spPr>
          <a:xfrm>
            <a:off x="9718940" y="3067786"/>
            <a:ext cx="1856168" cy="369332"/>
          </a:xfrm>
          <a:prstGeom prst="rect">
            <a:avLst/>
          </a:prstGeom>
        </p:spPr>
        <p:txBody>
          <a:bodyPr wrap="none" rtlCol="0">
            <a:spAutoFit/>
          </a:bodyPr>
          <a:lstStyle/>
          <a:p>
            <a:pPr algn="ctr" rtl="0"/>
            <a:r>
              <a:rPr lang="pt-br">
                <a:latin typeface="Amazon Ember" panose="02000000000000000000" pitchFamily="2" charset="0"/>
                <a:ea typeface="Amazon Ember" panose="02000000000000000000" pitchFamily="2" charset="0"/>
                <a:cs typeface="Amazon Ember Light" charset="0"/>
              </a:rPr>
              <a:t>Publish (publicar)</a:t>
            </a:r>
          </a:p>
        </p:txBody>
      </p:sp>
      <p:sp>
        <p:nvSpPr>
          <p:cNvPr id="5" name="Footer Placeholder 4"/>
          <p:cNvSpPr>
            <a:spLocks noGrp="1"/>
          </p:cNvSpPr>
          <p:nvPr>
            <p:ph type="ftr" sz="quarter" idx="3"/>
          </p:nvPr>
        </p:nvSpPr>
        <p:spPr>
          <a:xfrm>
            <a:off x="419100" y="6356350"/>
            <a:ext cx="4785946"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553127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36" y="365125"/>
            <a:ext cx="7486943" cy="474119"/>
          </a:xfrm>
        </p:spPr>
        <p:txBody>
          <a:bodyPr rtlCol="0"/>
          <a:lstStyle/>
          <a:p>
            <a:pPr rtl="0"/>
            <a:r>
              <a:rPr lang="pt-br" sz="3500" dirty="0"/>
              <a:t>Características do Amazon SNS</a:t>
            </a:r>
          </a:p>
        </p:txBody>
      </p:sp>
      <p:sp>
        <p:nvSpPr>
          <p:cNvPr id="3" name="Content Placeholder 2"/>
          <p:cNvSpPr>
            <a:spLocks noGrp="1"/>
          </p:cNvSpPr>
          <p:nvPr>
            <p:ph idx="1"/>
          </p:nvPr>
        </p:nvSpPr>
        <p:spPr/>
        <p:txBody>
          <a:bodyPr rtlCol="0">
            <a:normAutofit/>
          </a:bodyPr>
          <a:lstStyle/>
          <a:p>
            <a:pPr rtl="0"/>
            <a:r>
              <a:rPr lang="pt-br" sz="2600" dirty="0"/>
              <a:t>Cada mensagem de notificação contém uma única mensagem publicada.</a:t>
            </a:r>
          </a:p>
          <a:p>
            <a:pPr rtl="0"/>
            <a:r>
              <a:rPr lang="pt-br" sz="2600" dirty="0"/>
              <a:t>A ordem da mensagem não é </a:t>
            </a:r>
            <a:r>
              <a:rPr lang="pt-br" sz="2600" dirty="0">
                <a:solidFill>
                  <a:srgbClr val="000000"/>
                </a:solidFill>
              </a:rPr>
              <a:t>garantida</a:t>
            </a:r>
            <a:r>
              <a:rPr lang="pt-br" sz="2600" dirty="0"/>
              <a:t>.</a:t>
            </a:r>
          </a:p>
          <a:p>
            <a:pPr rtl="0"/>
            <a:r>
              <a:rPr lang="pt-br" sz="2600" dirty="0"/>
              <a:t>Uma mensagem não pode ser excluída após ser publicada. </a:t>
            </a:r>
          </a:p>
          <a:p>
            <a:pPr rtl="0"/>
            <a:r>
              <a:rPr lang="pt-br" sz="2600" dirty="0"/>
              <a:t>A </a:t>
            </a:r>
            <a:r>
              <a:rPr lang="pt-br" sz="2600" dirty="0">
                <a:solidFill>
                  <a:srgbClr val="000000"/>
                </a:solidFill>
              </a:rPr>
              <a:t>política de entrega</a:t>
            </a:r>
            <a:r>
              <a:rPr lang="pt-br" sz="2600" dirty="0"/>
              <a:t> do Amazon SNS pode ser usada para controlar novas tentativa, </a:t>
            </a:r>
            <a:r>
              <a:rPr lang="pt-br" sz="2600" dirty="0">
                <a:solidFill>
                  <a:srgbClr val="000000"/>
                </a:solidFill>
              </a:rPr>
              <a:t>em caso de</a:t>
            </a:r>
            <a:r>
              <a:rPr lang="pt-br" sz="2600" dirty="0"/>
              <a:t> </a:t>
            </a:r>
            <a:r>
              <a:rPr lang="pt-br" sz="2600" dirty="0">
                <a:solidFill>
                  <a:srgbClr val="000000"/>
                </a:solidFill>
              </a:rPr>
              <a:t>falha na entrega de mensagens</a:t>
            </a:r>
            <a:r>
              <a:rPr lang="pt-br" sz="2600" dirty="0"/>
              <a:t>.</a:t>
            </a:r>
          </a:p>
          <a:p>
            <a:pPr rtl="0"/>
            <a:r>
              <a:rPr lang="pt-br" sz="2600" dirty="0"/>
              <a:t>As mensagens podem conter até 256 KB de dados, incluindo XML, </a:t>
            </a:r>
            <a:r>
              <a:rPr lang="pt-br" sz="2600" dirty="0">
                <a:solidFill>
                  <a:srgbClr val="000000"/>
                </a:solidFill>
              </a:rPr>
              <a:t>JSON e </a:t>
            </a:r>
            <a:r>
              <a:rPr lang="pt-br" sz="2600" dirty="0"/>
              <a:t>texto não formatado. </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36</a:t>
            </a:fld>
            <a:endParaRPr lang="en-US" dirty="0"/>
          </a:p>
        </p:txBody>
      </p:sp>
      <p:sp>
        <p:nvSpPr>
          <p:cNvPr id="5" name="Footer Placeholder 4"/>
          <p:cNvSpPr>
            <a:spLocks noGrp="1"/>
          </p:cNvSpPr>
          <p:nvPr>
            <p:ph type="ftr" sz="quarter" idx="3"/>
          </p:nvPr>
        </p:nvSpPr>
        <p:spPr>
          <a:xfrm>
            <a:off x="419100" y="6356350"/>
            <a:ext cx="4560863" cy="365125"/>
          </a:xfrm>
        </p:spPr>
        <p:txBody>
          <a:bodyPr rtlCol="0"/>
          <a:lstStyle/>
          <a:p>
            <a:pPr rtl="0"/>
            <a:r>
              <a:rPr lang="pt-br"/>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418750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36" y="365125"/>
            <a:ext cx="9034272" cy="474119"/>
          </a:xfrm>
        </p:spPr>
        <p:txBody>
          <a:bodyPr rtlCol="0"/>
          <a:lstStyle/>
          <a:p>
            <a:pPr rtl="0"/>
            <a:r>
              <a:rPr lang="pt-br" sz="3500" dirty="0"/>
              <a:t>Gerenciando o acesso ao Amazon SNS</a:t>
            </a:r>
          </a:p>
        </p:txBody>
      </p:sp>
      <p:sp>
        <p:nvSpPr>
          <p:cNvPr id="3" name="Content Placeholder 2"/>
          <p:cNvSpPr>
            <a:spLocks noGrp="1"/>
          </p:cNvSpPr>
          <p:nvPr>
            <p:ph idx="1"/>
          </p:nvPr>
        </p:nvSpPr>
        <p:spPr/>
        <p:txBody>
          <a:bodyPr rtlCol="0"/>
          <a:lstStyle/>
          <a:p>
            <a:pPr rtl="0"/>
            <a:r>
              <a:rPr lang="pt-br" sz="2600" dirty="0"/>
              <a:t>Controle detalhado sobre o acesso ao endpoint:</a:t>
            </a:r>
          </a:p>
          <a:p>
            <a:pPr lvl="1" rtl="0"/>
            <a:r>
              <a:rPr lang="pt-br" sz="2200" dirty="0"/>
              <a:t>E-mail, </a:t>
            </a:r>
            <a:r>
              <a:rPr lang="pt-br" sz="2200" dirty="0">
                <a:solidFill>
                  <a:srgbClr val="000000"/>
                </a:solidFill>
              </a:rPr>
              <a:t>HTTP (S)</a:t>
            </a:r>
            <a:r>
              <a:rPr lang="pt-br" sz="2200" dirty="0"/>
              <a:t>, </a:t>
            </a:r>
            <a:r>
              <a:rPr lang="pt-br" sz="2200" dirty="0">
                <a:solidFill>
                  <a:srgbClr val="000000"/>
                </a:solidFill>
              </a:rPr>
              <a:t>SMS</a:t>
            </a:r>
            <a:r>
              <a:rPr lang="pt-br" sz="2200" dirty="0"/>
              <a:t>, Amazon SQS ou AWS Lambda móvel.</a:t>
            </a:r>
          </a:p>
          <a:p>
            <a:pPr lvl="1" rtl="0"/>
            <a:r>
              <a:rPr lang="pt-br" sz="2200" dirty="0"/>
              <a:t>Exemplo: </a:t>
            </a:r>
            <a:r>
              <a:rPr lang="pt-br" sz="2200" dirty="0">
                <a:solidFill>
                  <a:srgbClr val="000000"/>
                </a:solidFill>
              </a:rPr>
              <a:t>Permitir</a:t>
            </a:r>
            <a:r>
              <a:rPr lang="pt-br" sz="2200" dirty="0"/>
              <a:t> somente a</a:t>
            </a:r>
            <a:r>
              <a:rPr lang="pt-br" sz="2200" dirty="0">
                <a:solidFill>
                  <a:srgbClr val="000000"/>
                </a:solidFill>
              </a:rPr>
              <a:t>assinatura do Amazon SQS</a:t>
            </a:r>
            <a:endParaRPr lang="en-US" sz="2200" dirty="0">
              <a:solidFill>
                <a:srgbClr val="000000"/>
              </a:solidFill>
              <a:latin typeface="Amazon Ember Light" panose="020B0403020204020204"/>
            </a:endParaRPr>
          </a:p>
          <a:p>
            <a:pPr lvl="1" rtl="0"/>
            <a:endParaRPr lang="en-US" dirty="0"/>
          </a:p>
          <a:p>
            <a:pPr rtl="0"/>
            <a:r>
              <a:rPr lang="pt-br" sz="2600" dirty="0"/>
              <a:t>Quem pode publicar notificações.</a:t>
            </a:r>
          </a:p>
          <a:p>
            <a:pPr lvl="1" rtl="0"/>
            <a:r>
              <a:rPr lang="pt-br" sz="2200" dirty="0"/>
              <a:t>Conceda acesso aos usuários por meio de políticas do IAM</a:t>
            </a:r>
          </a:p>
          <a:p>
            <a:pPr rtl="0"/>
            <a:endParaRPr lang="en-US" dirty="0"/>
          </a:p>
          <a:p>
            <a:pPr rtl="0"/>
            <a:r>
              <a:rPr lang="pt-br" sz="2600" dirty="0"/>
              <a:t>Quem pode se inscrever para as notificações.</a:t>
            </a:r>
          </a:p>
          <a:p>
            <a:pPr lvl="1" rtl="0"/>
            <a:r>
              <a:rPr lang="pt-br" sz="2200" dirty="0"/>
              <a:t>Conceda acesso a outra conta da AWS</a:t>
            </a:r>
          </a:p>
          <a:p>
            <a:pPr rtl="0"/>
            <a:endParaRPr lang="en-US" dirty="0"/>
          </a:p>
          <a:p>
            <a:pPr rtl="0"/>
            <a:endParaRPr lang="en-US" dirty="0"/>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37</a:t>
            </a:fld>
            <a:endParaRPr lang="en-US" dirty="0"/>
          </a:p>
        </p:txBody>
      </p:sp>
      <p:sp>
        <p:nvSpPr>
          <p:cNvPr id="5" name="Footer Placeholder 4"/>
          <p:cNvSpPr>
            <a:spLocks noGrp="1"/>
          </p:cNvSpPr>
          <p:nvPr>
            <p:ph type="ftr" sz="quarter" idx="3"/>
          </p:nvPr>
        </p:nvSpPr>
        <p:spPr>
          <a:xfrm>
            <a:off x="419100" y="6356350"/>
            <a:ext cx="4968826"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2123116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7236" y="365125"/>
            <a:ext cx="9034272" cy="474119"/>
          </a:xfrm>
        </p:spPr>
        <p:txBody>
          <a:bodyPr rtlCol="0"/>
          <a:lstStyle/>
          <a:p>
            <a:pPr rtl="0"/>
            <a:r>
              <a:rPr lang="pt-br" sz="3500" dirty="0"/>
              <a:t>Amazon SQS e Amazon SNS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771279339"/>
              </p:ext>
            </p:extLst>
          </p:nvPr>
        </p:nvGraphicFramePr>
        <p:xfrm>
          <a:off x="536794" y="1528763"/>
          <a:ext cx="11111255" cy="3741920"/>
        </p:xfrm>
        <a:graphic>
          <a:graphicData uri="http://schemas.openxmlformats.org/drawingml/2006/table">
            <a:tbl>
              <a:tblPr firstRow="1" bandRow="1">
                <a:tableStyleId>{F5AB1C69-6EDB-4FF4-983F-18BD219EF322}</a:tableStyleId>
              </a:tblPr>
              <a:tblGrid>
                <a:gridCol w="3049760">
                  <a:extLst>
                    <a:ext uri="{9D8B030D-6E8A-4147-A177-3AD203B41FA5}">
                      <a16:colId xmlns:a16="http://schemas.microsoft.com/office/drawing/2014/main" val="2164255686"/>
                    </a:ext>
                  </a:extLst>
                </a:gridCol>
                <a:gridCol w="4310451">
                  <a:extLst>
                    <a:ext uri="{9D8B030D-6E8A-4147-A177-3AD203B41FA5}">
                      <a16:colId xmlns:a16="http://schemas.microsoft.com/office/drawing/2014/main" val="1764601007"/>
                    </a:ext>
                  </a:extLst>
                </a:gridCol>
                <a:gridCol w="3751044">
                  <a:extLst>
                    <a:ext uri="{9D8B030D-6E8A-4147-A177-3AD203B41FA5}">
                      <a16:colId xmlns:a16="http://schemas.microsoft.com/office/drawing/2014/main" val="3256020432"/>
                    </a:ext>
                  </a:extLst>
                </a:gridCol>
              </a:tblGrid>
              <a:tr h="499855">
                <a:tc>
                  <a:txBody>
                    <a:bodyPr/>
                    <a:lstStyle/>
                    <a:p>
                      <a:pPr rtl="0"/>
                      <a:endParaRPr lang="en-US" baseline="0" dirty="0">
                        <a:ln>
                          <a:solidFill>
                            <a:schemeClr val="accent5">
                              <a:lumMod val="20000"/>
                              <a:lumOff val="80000"/>
                            </a:schemeClr>
                          </a:solidFill>
                        </a:ln>
                        <a:solidFill>
                          <a:schemeClr val="accent1"/>
                        </a:solidFill>
                        <a:effectLst/>
                        <a:latin typeface="Amazon Ember" panose="02000000000000000000" pitchFamily="2" charset="0"/>
                        <a:ea typeface="Amazon Ember" panose="02000000000000000000" pitchFamily="2" charset="0"/>
                      </a:endParaRPr>
                    </a:p>
                  </a:txBody>
                  <a:tcPr marL="97696" marR="97696"/>
                </a:tc>
                <a:tc>
                  <a:txBody>
                    <a:bodyPr/>
                    <a:lstStyle/>
                    <a:p>
                      <a:pPr algn="ctr" rtl="0"/>
                      <a:r>
                        <a:rPr lang="pt-br" sz="2600" b="0" dirty="0">
                          <a:solidFill>
                            <a:schemeClr val="accent1"/>
                          </a:solidFill>
                          <a:latin typeface="Amazon Ember" panose="02000000000000000000" pitchFamily="2" charset="0"/>
                          <a:ea typeface="Amazon Ember" panose="02000000000000000000" pitchFamily="2" charset="0"/>
                        </a:rPr>
                        <a:t>Amazon SQS</a:t>
                      </a:r>
                      <a:endParaRPr lang="en-US" sz="2600" b="0" baseline="0" dirty="0">
                        <a:ln>
                          <a:solidFill>
                            <a:schemeClr val="accent5">
                              <a:lumMod val="20000"/>
                              <a:lumOff val="80000"/>
                            </a:schemeClr>
                          </a:solidFill>
                        </a:ln>
                        <a:solidFill>
                          <a:schemeClr val="accent1"/>
                        </a:solidFill>
                        <a:effectLst/>
                        <a:latin typeface="Amazon Ember" panose="02000000000000000000" pitchFamily="2" charset="0"/>
                        <a:ea typeface="Amazon Ember" panose="02000000000000000000" pitchFamily="2" charset="0"/>
                      </a:endParaRPr>
                    </a:p>
                  </a:txBody>
                  <a:tcPr marL="97696" marR="97696"/>
                </a:tc>
                <a:tc>
                  <a:txBody>
                    <a:bodyPr/>
                    <a:lstStyle/>
                    <a:p>
                      <a:pPr algn="ctr" rtl="0"/>
                      <a:r>
                        <a:rPr lang="pt-br" sz="2600" b="0" dirty="0">
                          <a:ln>
                            <a:noFill/>
                          </a:ln>
                          <a:solidFill>
                            <a:schemeClr val="accent1"/>
                          </a:solidFill>
                          <a:effectLst/>
                          <a:latin typeface="Amazon Ember" panose="02000000000000000000" pitchFamily="2" charset="0"/>
                          <a:ea typeface="Amazon Ember" panose="02000000000000000000" pitchFamily="2" charset="0"/>
                        </a:rPr>
                        <a:t>Amazon SNS</a:t>
                      </a:r>
                      <a:endParaRPr lang="en-US" sz="2600" b="0" baseline="0" dirty="0">
                        <a:ln>
                          <a:solidFill>
                            <a:schemeClr val="accent5">
                              <a:lumMod val="20000"/>
                              <a:lumOff val="80000"/>
                            </a:schemeClr>
                          </a:solidFill>
                        </a:ln>
                        <a:solidFill>
                          <a:schemeClr val="accent1"/>
                        </a:solidFill>
                        <a:effectLst/>
                        <a:latin typeface="Amazon Ember" panose="02000000000000000000" pitchFamily="2" charset="0"/>
                        <a:ea typeface="Amazon Ember" panose="02000000000000000000" pitchFamily="2" charset="0"/>
                      </a:endParaRPr>
                    </a:p>
                  </a:txBody>
                  <a:tcPr marL="97696" marR="97696"/>
                </a:tc>
                <a:extLst>
                  <a:ext uri="{0D108BD9-81ED-4DB2-BD59-A6C34878D82A}">
                    <a16:rowId xmlns:a16="http://schemas.microsoft.com/office/drawing/2014/main" val="3986889979"/>
                  </a:ext>
                </a:extLst>
              </a:tr>
              <a:tr h="499855">
                <a:tc>
                  <a:txBody>
                    <a:bodyPr/>
                    <a:lstStyle/>
                    <a:p>
                      <a:pPr rtl="0"/>
                      <a:r>
                        <a:rPr lang="pt-br" sz="1800" dirty="0"/>
                        <a:t>Persistência de mensagens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7696" marR="97696"/>
                </a:tc>
                <a:tc>
                  <a:txBody>
                    <a:bodyPr/>
                    <a:lstStyle/>
                    <a:p>
                      <a:pPr algn="ctr" rtl="0"/>
                      <a:r>
                        <a:rPr lang="pt-br" sz="1800"/>
                        <a:t>Persisted (persistida)</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7696" marR="97696"/>
                </a:tc>
                <a:tc>
                  <a:txBody>
                    <a:bodyPr/>
                    <a:lstStyle/>
                    <a:p>
                      <a:pPr algn="ctr" rtl="0"/>
                      <a:r>
                        <a:rPr lang="pt-br" sz="1800"/>
                        <a:t>Not persisted (não persistida)</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7696" marR="97696"/>
                </a:tc>
                <a:extLst>
                  <a:ext uri="{0D108BD9-81ED-4DB2-BD59-A6C34878D82A}">
                    <a16:rowId xmlns:a16="http://schemas.microsoft.com/office/drawing/2014/main" val="2480000357"/>
                  </a:ext>
                </a:extLst>
              </a:tr>
              <a:tr h="499855">
                <a:tc>
                  <a:txBody>
                    <a:bodyPr/>
                    <a:lstStyle/>
                    <a:p>
                      <a:pPr rtl="0"/>
                      <a:r>
                        <a:rPr lang="pt-br" sz="1800"/>
                        <a:t>Mecanismo de entrega</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7696" marR="97696"/>
                </a:tc>
                <a:tc>
                  <a:txBody>
                    <a:bodyPr/>
                    <a:lstStyle/>
                    <a:p>
                      <a:pPr algn="ctr" rtl="0"/>
                      <a:r>
                        <a:rPr lang="pt-br" sz="1800"/>
                        <a:t>Sondagem (ativa)</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7696" marR="97696"/>
                </a:tc>
                <a:tc>
                  <a:txBody>
                    <a:bodyPr/>
                    <a:lstStyle/>
                    <a:p>
                      <a:pPr algn="ctr" rtl="0"/>
                      <a:r>
                        <a:rPr lang="pt-br" sz="1800"/>
                        <a:t>Push (passivo</a:t>
                      </a:r>
                      <a:r>
                        <a:rPr lang="pt-br" sz="1800" u="none"/>
                        <a:t>)</a:t>
                      </a:r>
                      <a:endParaRPr lang="en-US" sz="180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97696" marR="97696"/>
                </a:tc>
                <a:extLst>
                  <a:ext uri="{0D108BD9-81ED-4DB2-BD59-A6C34878D82A}">
                    <a16:rowId xmlns:a16="http://schemas.microsoft.com/office/drawing/2014/main" val="2344979294"/>
                  </a:ext>
                </a:extLst>
              </a:tr>
              <a:tr h="499855">
                <a:tc>
                  <a:txBody>
                    <a:bodyPr/>
                    <a:lstStyle/>
                    <a:p>
                      <a:pPr rtl="0"/>
                      <a:r>
                        <a:rPr lang="pt-br" sz="1800"/>
                        <a:t>Producer/Consumer (produtor/consumidor)</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7696" marR="976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dirty="0"/>
                        <a:t>Send/receive (1 to 1) </a:t>
                      </a:r>
                      <a:br>
                        <a:rPr lang="pt-BR" sz="1800" dirty="0"/>
                      </a:br>
                      <a:r>
                        <a:rPr lang="pt-br" sz="1800" dirty="0"/>
                        <a:t>(Enviar/receber (1 a 1))</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7696" marR="976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a:t>Publish/subscribe (1 to N) (Publicar/Subscrever (1 a 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7696" marR="97696"/>
                </a:tc>
                <a:extLst>
                  <a:ext uri="{0D108BD9-81ED-4DB2-BD59-A6C34878D82A}">
                    <a16:rowId xmlns:a16="http://schemas.microsoft.com/office/drawing/2014/main" val="2728293366"/>
                  </a:ext>
                </a:extLst>
              </a:tr>
              <a:tr h="1602275">
                <a:tc>
                  <a:txBody>
                    <a:bodyPr/>
                    <a:lstStyle/>
                    <a:p>
                      <a:pPr rtl="0"/>
                      <a:r>
                        <a:rPr lang="pt-br" sz="1800"/>
                        <a:t>Disponibilidade</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7696" marR="976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dirty="0"/>
                        <a:t>Enviar e receber mensagens sem exigir que cada componente esteja disponível</a:t>
                      </a:r>
                      <a:r>
                        <a:rPr lang="pt-BR" sz="1800" dirty="0"/>
                        <a:t> </a:t>
                      </a:r>
                      <a:r>
                        <a:rPr lang="pt-br" sz="1800" dirty="0"/>
                        <a:t>simultaneamente.</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7696" marR="976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97696" marR="97696"/>
                </a:tc>
                <a:extLst>
                  <a:ext uri="{0D108BD9-81ED-4DB2-BD59-A6C34878D82A}">
                    <a16:rowId xmlns:a16="http://schemas.microsoft.com/office/drawing/2014/main" val="1858460445"/>
                  </a:ext>
                </a:extLst>
              </a:tr>
            </a:tbl>
          </a:graphicData>
        </a:graphic>
      </p:graphicFrame>
      <p:sp>
        <p:nvSpPr>
          <p:cNvPr id="4" name="Slide Number Placeholder 3"/>
          <p:cNvSpPr>
            <a:spLocks noGrp="1"/>
          </p:cNvSpPr>
          <p:nvPr>
            <p:ph type="sldNum" sz="quarter" idx="12"/>
          </p:nvPr>
        </p:nvSpPr>
        <p:spPr/>
        <p:txBody>
          <a:bodyPr rtlCol="0"/>
          <a:lstStyle/>
          <a:p>
            <a:pPr rtl="0"/>
            <a:fld id="{9FC43BFD-8FF7-A343-A8A6-E2338FCE8046}" type="slidenum">
              <a:rPr lang="en-US" smtClean="0"/>
              <a:pPr/>
              <a:t>38</a:t>
            </a:fld>
            <a:endParaRPr lang="en-US" dirty="0"/>
          </a:p>
        </p:txBody>
      </p:sp>
      <p:sp>
        <p:nvSpPr>
          <p:cNvPr id="2" name="Footer Placeholder 1"/>
          <p:cNvSpPr>
            <a:spLocks noGrp="1"/>
          </p:cNvSpPr>
          <p:nvPr>
            <p:ph type="ftr" sz="quarter" idx="3"/>
          </p:nvPr>
        </p:nvSpPr>
        <p:spPr>
          <a:xfrm>
            <a:off x="419100" y="6356350"/>
            <a:ext cx="5165774" cy="365125"/>
          </a:xfrm>
        </p:spPr>
        <p:txBody>
          <a:bodyPr rtlCol="0"/>
          <a:lstStyle/>
          <a:p>
            <a:pPr rtl="0"/>
            <a:r>
              <a:rPr lang="pt-br"/>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961363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32" y="2438743"/>
            <a:ext cx="6896100" cy="1980513"/>
          </a:xfrm>
        </p:spPr>
        <p:txBody>
          <a:bodyPr rtlCol="0">
            <a:noAutofit/>
          </a:bodyPr>
          <a:lstStyle/>
          <a:p>
            <a:pPr rtl="0"/>
            <a:r>
              <a:rPr lang="pt-br" dirty="0"/>
              <a:t>Desenvolvendo com </a:t>
            </a:r>
            <a:r>
              <a:rPr lang="pt-br" dirty="0">
                <a:solidFill>
                  <a:srgbClr val="FFFFFF"/>
                </a:solidFill>
              </a:rPr>
              <a:t>o Amazon MQ</a:t>
            </a:r>
            <a:endParaRPr lang="en-US" dirty="0">
              <a:solidFill>
                <a:srgbClr val="FFFFFF"/>
              </a:solidFill>
              <a:latin typeface="Amazon Ember Light" panose="020B0403020204020204"/>
            </a:endParaRP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39</a:t>
            </a:fld>
            <a:endParaRPr lang="en-US" dirty="0"/>
          </a:p>
        </p:txBody>
      </p:sp>
      <p:sp>
        <p:nvSpPr>
          <p:cNvPr id="7" name="Footer Placeholder 6"/>
          <p:cNvSpPr>
            <a:spLocks noGrp="1"/>
          </p:cNvSpPr>
          <p:nvPr>
            <p:ph type="ftr" sz="quarter" idx="3"/>
          </p:nvPr>
        </p:nvSpPr>
        <p:spPr>
          <a:xfrm>
            <a:off x="419100" y="6356350"/>
            <a:ext cx="5320518" cy="365125"/>
          </a:xfrm>
        </p:spPr>
        <p:txBody>
          <a:bodyPr rtlCol="0"/>
          <a:lstStyle/>
          <a:p>
            <a:pPr rtl="0"/>
            <a:r>
              <a:rPr lang="pt-br"/>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47425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Straight Connector 56"/>
          <p:cNvCxnSpPr/>
          <p:nvPr/>
        </p:nvCxnSpPr>
        <p:spPr>
          <a:xfrm flipV="1">
            <a:off x="6804766" y="5198387"/>
            <a:ext cx="3496710" cy="144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810450" y="2785998"/>
            <a:ext cx="3496710" cy="144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2748" y="365125"/>
            <a:ext cx="9034272" cy="474119"/>
          </a:xfrm>
        </p:spPr>
        <p:txBody>
          <a:bodyPr rtlCol="0"/>
          <a:lstStyle/>
          <a:p>
            <a:pPr rtl="0"/>
            <a:r>
              <a:rPr lang="pt-br" sz="3500" dirty="0"/>
              <a:t>Processo síncrono</a:t>
            </a:r>
          </a:p>
        </p:txBody>
      </p:sp>
      <p:sp>
        <p:nvSpPr>
          <p:cNvPr id="3" name="Slide Number Placeholder 2"/>
          <p:cNvSpPr>
            <a:spLocks noGrp="1"/>
          </p:cNvSpPr>
          <p:nvPr>
            <p:ph type="sldNum" sz="quarter" idx="12"/>
          </p:nvPr>
        </p:nvSpPr>
        <p:spPr/>
        <p:txBody>
          <a:bodyPr rtlCol="0"/>
          <a:lstStyle/>
          <a:p>
            <a:pPr rtl="0"/>
            <a:fld id="{B6A95138-A96E-2F42-A959-2EFD44FE4AB7}" type="slidenum">
              <a:rPr lang="en-US" smtClean="0"/>
              <a:t>4</a:t>
            </a:fld>
            <a:endParaRPr lang="en-US"/>
          </a:p>
        </p:txBody>
      </p:sp>
      <p:sp>
        <p:nvSpPr>
          <p:cNvPr id="4" name="Footer Placeholder 3"/>
          <p:cNvSpPr>
            <a:spLocks noGrp="1"/>
          </p:cNvSpPr>
          <p:nvPr>
            <p:ph type="ftr" sz="quarter" idx="3"/>
          </p:nvPr>
        </p:nvSpPr>
        <p:spPr>
          <a:xfrm>
            <a:off x="419100" y="6356350"/>
            <a:ext cx="4432802" cy="365125"/>
          </a:xfrm>
        </p:spPr>
        <p:txBody>
          <a:bodyPr rtlCol="0"/>
          <a:lstStyle/>
          <a:p>
            <a:pPr rtl="0"/>
            <a:r>
              <a:rPr lang="pt-br" dirty="0"/>
              <a:t>© 2020 Amazon Web Services, Inc. ou suas afiliadas. Todos os direitos reservados.</a:t>
            </a:r>
            <a:endParaRPr lang="en-US" dirty="0"/>
          </a:p>
        </p:txBody>
      </p:sp>
      <p:sp>
        <p:nvSpPr>
          <p:cNvPr id="7" name="Rectangle 6"/>
          <p:cNvSpPr/>
          <p:nvPr/>
        </p:nvSpPr>
        <p:spPr>
          <a:xfrm>
            <a:off x="1372278" y="4918665"/>
            <a:ext cx="2138767" cy="5714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000" dirty="0">
                <a:solidFill>
                  <a:schemeClr val="accent1"/>
                </a:solidFill>
              </a:rPr>
              <a:t>Consumer (consumidor)</a:t>
            </a:r>
          </a:p>
        </p:txBody>
      </p:sp>
      <p:sp>
        <p:nvSpPr>
          <p:cNvPr id="8" name="Rectangle 7"/>
          <p:cNvSpPr/>
          <p:nvPr/>
        </p:nvSpPr>
        <p:spPr>
          <a:xfrm>
            <a:off x="1372278" y="2499123"/>
            <a:ext cx="2138767" cy="5714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000" dirty="0">
                <a:solidFill>
                  <a:schemeClr val="accent1"/>
                </a:solidFill>
                <a:latin typeface="+mj-lt"/>
                <a:ea typeface="Amazon Ember" panose="02000000000000000000" pitchFamily="2" charset="0"/>
              </a:rPr>
              <a:t>Producer (produtor)</a:t>
            </a:r>
          </a:p>
        </p:txBody>
      </p:sp>
      <p:sp>
        <p:nvSpPr>
          <p:cNvPr id="10" name="TextBox 9"/>
          <p:cNvSpPr txBox="1"/>
          <p:nvPr/>
        </p:nvSpPr>
        <p:spPr>
          <a:xfrm>
            <a:off x="5064567" y="5397399"/>
            <a:ext cx="1936749" cy="523220"/>
          </a:xfrm>
          <a:prstGeom prst="rect">
            <a:avLst/>
          </a:prstGeom>
          <a:noFill/>
        </p:spPr>
        <p:txBody>
          <a:bodyPr wrap="none" rtlCol="0">
            <a:spAutoFit/>
          </a:bodyPr>
          <a:lstStyle/>
          <a:p>
            <a:pPr algn="ctr" rtl="0"/>
            <a:r>
              <a:rPr lang="pt-br" sz="1400" dirty="0">
                <a:latin typeface="Amazon Ember" panose="02000000000000000000" pitchFamily="2" charset="0"/>
                <a:ea typeface="Amazon Ember" panose="02000000000000000000" pitchFamily="2" charset="0"/>
              </a:rPr>
              <a:t>Processar</a:t>
            </a:r>
            <a:br>
              <a:rPr lang="en-US" sz="1400" dirty="0">
                <a:latin typeface="Amazon Ember" panose="02000000000000000000" pitchFamily="2" charset="0"/>
                <a:ea typeface="Amazon Ember" panose="02000000000000000000" pitchFamily="2" charset="0"/>
              </a:rPr>
            </a:br>
            <a:r>
              <a:rPr lang="pt-br" sz="1400" dirty="0">
                <a:latin typeface="Amazon Ember" panose="02000000000000000000" pitchFamily="2" charset="0"/>
                <a:ea typeface="Amazon Ember" panose="02000000000000000000" pitchFamily="2" charset="0"/>
              </a:rPr>
              <a:t>message (mensagem)</a:t>
            </a:r>
          </a:p>
        </p:txBody>
      </p:sp>
      <p:sp>
        <p:nvSpPr>
          <p:cNvPr id="11" name="TextBox 10"/>
          <p:cNvSpPr txBox="1"/>
          <p:nvPr/>
        </p:nvSpPr>
        <p:spPr>
          <a:xfrm>
            <a:off x="5218032" y="1868563"/>
            <a:ext cx="1585007" cy="954107"/>
          </a:xfrm>
          <a:prstGeom prst="rect">
            <a:avLst/>
          </a:prstGeom>
          <a:noFill/>
        </p:spPr>
        <p:txBody>
          <a:bodyPr wrap="square" rtlCol="0">
            <a:spAutoFit/>
          </a:bodyPr>
          <a:lstStyle/>
          <a:p>
            <a:pPr algn="ctr" rtl="0"/>
            <a:r>
              <a:rPr lang="pt-br" sz="1400" dirty="0">
                <a:latin typeface="Amazon Ember" panose="02000000000000000000" pitchFamily="2" charset="0"/>
                <a:ea typeface="Amazon Ember" panose="02000000000000000000" pitchFamily="2" charset="0"/>
              </a:rPr>
              <a:t>Wait for (aguarde)</a:t>
            </a:r>
            <a:br>
              <a:rPr lang="en-US" sz="1400" dirty="0">
                <a:latin typeface="Amazon Ember" panose="02000000000000000000" pitchFamily="2" charset="0"/>
                <a:ea typeface="Amazon Ember" panose="02000000000000000000" pitchFamily="2" charset="0"/>
              </a:rPr>
            </a:br>
            <a:r>
              <a:rPr lang="pt-br" sz="1400" dirty="0">
                <a:solidFill>
                  <a:srgbClr val="000000"/>
                </a:solidFill>
                <a:latin typeface="Amazon Ember" panose="02000000000000000000" pitchFamily="2" charset="0"/>
                <a:ea typeface="Amazon Ember" panose="02000000000000000000" pitchFamily="2" charset="0"/>
              </a:rPr>
              <a:t>message</a:t>
            </a:r>
            <a:r>
              <a:rPr lang="pt-br" sz="1400" dirty="0">
                <a:latin typeface="Amazon Ember" panose="02000000000000000000" pitchFamily="2" charset="0"/>
                <a:ea typeface="Amazon Ember" panose="02000000000000000000" pitchFamily="2" charset="0"/>
              </a:rPr>
              <a:t> </a:t>
            </a:r>
            <a:r>
              <a:rPr lang="pt-br" sz="1400" dirty="0">
                <a:solidFill>
                  <a:srgbClr val="000000"/>
                </a:solidFill>
                <a:latin typeface="Amazon Ember" panose="02000000000000000000" pitchFamily="2" charset="0"/>
                <a:ea typeface="Amazon Ember" panose="02000000000000000000" pitchFamily="2" charset="0"/>
              </a:rPr>
              <a:t>to</a:t>
            </a:r>
            <a:r>
              <a:rPr lang="en-US" sz="1400" dirty="0">
                <a:latin typeface="Amazon Ember" panose="02000000000000000000" pitchFamily="2" charset="0"/>
                <a:ea typeface="Amazon Ember" panose="02000000000000000000" pitchFamily="2" charset="0"/>
              </a:rPr>
              <a:t> </a:t>
            </a:r>
            <a:r>
              <a:rPr lang="pt-br" sz="1400" dirty="0">
                <a:solidFill>
                  <a:srgbClr val="000000"/>
                </a:solidFill>
                <a:latin typeface="Amazon Ember" panose="02000000000000000000" pitchFamily="2" charset="0"/>
                <a:ea typeface="Amazon Ember" panose="02000000000000000000" pitchFamily="2" charset="0"/>
              </a:rPr>
              <a:t>be</a:t>
            </a:r>
            <a:r>
              <a:rPr lang="pt-br" sz="1400" dirty="0">
                <a:latin typeface="Amazon Ember" panose="02000000000000000000" pitchFamily="2" charset="0"/>
                <a:ea typeface="Amazon Ember" panose="02000000000000000000" pitchFamily="2" charset="0"/>
              </a:rPr>
              <a:t> processed </a:t>
            </a:r>
            <a:br>
              <a:rPr lang="pt-br" sz="1400" dirty="0">
                <a:latin typeface="Amazon Ember" panose="02000000000000000000" pitchFamily="2" charset="0"/>
                <a:ea typeface="Amazon Ember" panose="02000000000000000000" pitchFamily="2" charset="0"/>
              </a:rPr>
            </a:br>
            <a:r>
              <a:rPr lang="pt-br" sz="1400" dirty="0">
                <a:latin typeface="Amazon Ember" panose="02000000000000000000" pitchFamily="2" charset="0"/>
                <a:ea typeface="Amazon Ember" panose="02000000000000000000" pitchFamily="2" charset="0"/>
              </a:rPr>
              <a:t>(ser processada)</a:t>
            </a:r>
          </a:p>
        </p:txBody>
      </p:sp>
      <p:sp>
        <p:nvSpPr>
          <p:cNvPr id="13" name="TextBox 12"/>
          <p:cNvSpPr txBox="1"/>
          <p:nvPr/>
        </p:nvSpPr>
        <p:spPr>
          <a:xfrm>
            <a:off x="8738148" y="5402579"/>
            <a:ext cx="1936749" cy="523220"/>
          </a:xfrm>
          <a:prstGeom prst="rect">
            <a:avLst/>
          </a:prstGeom>
          <a:noFill/>
        </p:spPr>
        <p:txBody>
          <a:bodyPr wrap="none" rtlCol="0">
            <a:spAutoFit/>
          </a:bodyPr>
          <a:lstStyle/>
          <a:p>
            <a:pPr algn="ctr" rtl="0"/>
            <a:r>
              <a:rPr lang="pt-br" sz="1400" dirty="0">
                <a:latin typeface="Amazon Ember" panose="02000000000000000000" pitchFamily="2" charset="0"/>
                <a:ea typeface="Amazon Ember" panose="02000000000000000000" pitchFamily="2" charset="0"/>
              </a:rPr>
              <a:t>Processar</a:t>
            </a:r>
            <a:br>
              <a:rPr lang="en-US" sz="1400" dirty="0">
                <a:latin typeface="Amazon Ember" panose="02000000000000000000" pitchFamily="2" charset="0"/>
                <a:ea typeface="Amazon Ember" panose="02000000000000000000" pitchFamily="2" charset="0"/>
              </a:rPr>
            </a:br>
            <a:r>
              <a:rPr lang="pt-br" sz="1400" dirty="0">
                <a:latin typeface="Amazon Ember" panose="02000000000000000000" pitchFamily="2" charset="0"/>
                <a:ea typeface="Amazon Ember" panose="02000000000000000000" pitchFamily="2" charset="0"/>
              </a:rPr>
              <a:t>message (mensagem)</a:t>
            </a:r>
          </a:p>
        </p:txBody>
      </p:sp>
      <p:sp>
        <p:nvSpPr>
          <p:cNvPr id="15" name="TextBox 14"/>
          <p:cNvSpPr txBox="1"/>
          <p:nvPr/>
        </p:nvSpPr>
        <p:spPr>
          <a:xfrm>
            <a:off x="3446269" y="1975180"/>
            <a:ext cx="1936749" cy="523220"/>
          </a:xfrm>
          <a:prstGeom prst="rect">
            <a:avLst/>
          </a:prstGeom>
          <a:noFill/>
        </p:spPr>
        <p:txBody>
          <a:bodyPr wrap="none" rtlCol="0">
            <a:spAutoFit/>
          </a:bodyPr>
          <a:lstStyle/>
          <a:p>
            <a:pPr algn="ctr" rtl="0"/>
            <a:r>
              <a:rPr lang="pt-br" sz="1400" dirty="0">
                <a:latin typeface="Amazon Ember" panose="02000000000000000000" pitchFamily="2" charset="0"/>
                <a:ea typeface="Amazon Ember" panose="02000000000000000000" pitchFamily="2" charset="0"/>
              </a:rPr>
              <a:t>Generate (gerar) </a:t>
            </a:r>
          </a:p>
          <a:p>
            <a:pPr algn="ctr" rtl="0"/>
            <a:r>
              <a:rPr lang="pt-br" sz="1400" dirty="0">
                <a:solidFill>
                  <a:srgbClr val="000000"/>
                </a:solidFill>
                <a:latin typeface="Amazon Ember" panose="02000000000000000000" pitchFamily="2" charset="0"/>
                <a:ea typeface="Amazon Ember" panose="02000000000000000000" pitchFamily="2" charset="0"/>
              </a:rPr>
              <a:t>message (mensagem)</a:t>
            </a:r>
            <a:endParaRPr lang="en-US" sz="1400" dirty="0">
              <a:solidFill>
                <a:srgbClr val="000000"/>
              </a:solidFill>
              <a:latin typeface="Amazon Ember" panose="02000000000000000000"/>
              <a:ea typeface="Amazon Ember" panose="02000000000000000000" pitchFamily="2" charset="0"/>
            </a:endParaRPr>
          </a:p>
        </p:txBody>
      </p:sp>
      <p:sp>
        <p:nvSpPr>
          <p:cNvPr id="16" name="TextBox 15"/>
          <p:cNvSpPr txBox="1"/>
          <p:nvPr/>
        </p:nvSpPr>
        <p:spPr>
          <a:xfrm>
            <a:off x="6871315" y="5402579"/>
            <a:ext cx="1936749" cy="523220"/>
          </a:xfrm>
          <a:prstGeom prst="rect">
            <a:avLst/>
          </a:prstGeom>
          <a:noFill/>
        </p:spPr>
        <p:txBody>
          <a:bodyPr wrap="none" rtlCol="0">
            <a:spAutoFit/>
          </a:bodyPr>
          <a:lstStyle/>
          <a:p>
            <a:pPr algn="ctr" rtl="0"/>
            <a:r>
              <a:rPr lang="pt-br" sz="1400" dirty="0">
                <a:latin typeface="Amazon Ember" panose="02000000000000000000" pitchFamily="2" charset="0"/>
                <a:ea typeface="Amazon Ember" panose="02000000000000000000" pitchFamily="2" charset="0"/>
              </a:rPr>
              <a:t>Wait for (aguarde)</a:t>
            </a:r>
            <a:br>
              <a:rPr lang="en-US" sz="1400" dirty="0">
                <a:latin typeface="Amazon Ember" panose="02000000000000000000" pitchFamily="2" charset="0"/>
                <a:ea typeface="Amazon Ember" panose="02000000000000000000" pitchFamily="2" charset="0"/>
              </a:rPr>
            </a:br>
            <a:r>
              <a:rPr lang="pt-br" sz="1400" dirty="0">
                <a:solidFill>
                  <a:srgbClr val="000000"/>
                </a:solidFill>
                <a:latin typeface="Amazon Ember" panose="02000000000000000000" pitchFamily="2" charset="0"/>
                <a:ea typeface="Amazon Ember" panose="02000000000000000000" pitchFamily="2" charset="0"/>
              </a:rPr>
              <a:t>message (mensagem)</a:t>
            </a:r>
            <a:endParaRPr lang="en-US" sz="1400" dirty="0">
              <a:solidFill>
                <a:srgbClr val="000000"/>
              </a:solidFill>
              <a:latin typeface="Amazon Ember" panose="02000000000000000000"/>
              <a:ea typeface="Amazon Ember" panose="02000000000000000000" pitchFamily="2" charset="0"/>
            </a:endParaRPr>
          </a:p>
        </p:txBody>
      </p:sp>
      <p:sp>
        <p:nvSpPr>
          <p:cNvPr id="20" name="TextBox 19"/>
          <p:cNvSpPr txBox="1"/>
          <p:nvPr/>
        </p:nvSpPr>
        <p:spPr>
          <a:xfrm>
            <a:off x="8040745" y="1558579"/>
            <a:ext cx="1273105" cy="369332"/>
          </a:xfrm>
          <a:prstGeom prst="rect">
            <a:avLst/>
          </a:prstGeom>
          <a:noFill/>
        </p:spPr>
        <p:txBody>
          <a:bodyPr wrap="none" rtlCol="0">
            <a:spAutoFit/>
          </a:bodyPr>
          <a:lstStyle/>
          <a:p>
            <a:pPr rtl="0"/>
            <a:r>
              <a:rPr lang="pt-br">
                <a:solidFill>
                  <a:schemeClr val="accent1"/>
                </a:solidFill>
                <a:latin typeface="Amazon Ember" panose="02000000000000000000" pitchFamily="2" charset="0"/>
                <a:ea typeface="Amazon Ember" panose="02000000000000000000" pitchFamily="2" charset="0"/>
              </a:rPr>
              <a:t>Mensagem 2</a:t>
            </a:r>
          </a:p>
        </p:txBody>
      </p:sp>
      <p:sp>
        <p:nvSpPr>
          <p:cNvPr id="21" name="TextBox 20"/>
          <p:cNvSpPr txBox="1"/>
          <p:nvPr/>
        </p:nvSpPr>
        <p:spPr>
          <a:xfrm>
            <a:off x="4507154" y="1558579"/>
            <a:ext cx="1273105" cy="369332"/>
          </a:xfrm>
          <a:prstGeom prst="rect">
            <a:avLst/>
          </a:prstGeom>
          <a:noFill/>
        </p:spPr>
        <p:txBody>
          <a:bodyPr wrap="none" rtlCol="0">
            <a:spAutoFit/>
          </a:bodyPr>
          <a:lstStyle/>
          <a:p>
            <a:pPr rtl="0"/>
            <a:r>
              <a:rPr lang="pt-br">
                <a:solidFill>
                  <a:schemeClr val="accent1"/>
                </a:solidFill>
                <a:latin typeface="Amazon Ember" panose="02000000000000000000" pitchFamily="2" charset="0"/>
                <a:ea typeface="Amazon Ember" panose="02000000000000000000" pitchFamily="2" charset="0"/>
              </a:rPr>
              <a:t>Mensagem 1</a:t>
            </a:r>
          </a:p>
        </p:txBody>
      </p:sp>
      <p:cxnSp>
        <p:nvCxnSpPr>
          <p:cNvPr id="22" name="Straight Connector 21"/>
          <p:cNvCxnSpPr/>
          <p:nvPr/>
        </p:nvCxnSpPr>
        <p:spPr>
          <a:xfrm flipV="1">
            <a:off x="3500377" y="2800733"/>
            <a:ext cx="3280127" cy="135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23237" y="5205590"/>
            <a:ext cx="328721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Bent Arrow 24"/>
          <p:cNvSpPr/>
          <p:nvPr/>
        </p:nvSpPr>
        <p:spPr>
          <a:xfrm rot="5400000">
            <a:off x="3205845" y="3034782"/>
            <a:ext cx="2446077" cy="1857013"/>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sp>
        <p:nvSpPr>
          <p:cNvPr id="28" name="Bent Arrow 27"/>
          <p:cNvSpPr/>
          <p:nvPr/>
        </p:nvSpPr>
        <p:spPr>
          <a:xfrm rot="5400000" flipH="1">
            <a:off x="4962556" y="3239532"/>
            <a:ext cx="2439908" cy="1609344"/>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cxnSp>
        <p:nvCxnSpPr>
          <p:cNvPr id="31" name="Straight Connector 30"/>
          <p:cNvCxnSpPr/>
          <p:nvPr/>
        </p:nvCxnSpPr>
        <p:spPr>
          <a:xfrm>
            <a:off x="3511045" y="1597299"/>
            <a:ext cx="0" cy="36314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973969" y="1975180"/>
            <a:ext cx="1936749" cy="523220"/>
          </a:xfrm>
          <a:prstGeom prst="rect">
            <a:avLst/>
          </a:prstGeom>
          <a:noFill/>
        </p:spPr>
        <p:txBody>
          <a:bodyPr wrap="none" rtlCol="0">
            <a:spAutoFit/>
          </a:bodyPr>
          <a:lstStyle/>
          <a:p>
            <a:pPr algn="ctr" rtl="0"/>
            <a:r>
              <a:rPr lang="pt-br" sz="1400" dirty="0">
                <a:latin typeface="Amazon Ember" panose="02000000000000000000" pitchFamily="2" charset="0"/>
                <a:ea typeface="Amazon Ember" panose="02000000000000000000" pitchFamily="2" charset="0"/>
              </a:rPr>
              <a:t>Generate (gerar) </a:t>
            </a:r>
          </a:p>
          <a:p>
            <a:pPr algn="ctr" rtl="0"/>
            <a:r>
              <a:rPr lang="pt-br" sz="1400" dirty="0">
                <a:solidFill>
                  <a:srgbClr val="000000"/>
                </a:solidFill>
                <a:latin typeface="Amazon Ember" panose="02000000000000000000" pitchFamily="2" charset="0"/>
                <a:ea typeface="Amazon Ember" panose="02000000000000000000" pitchFamily="2" charset="0"/>
              </a:rPr>
              <a:t>message (mensagem)</a:t>
            </a:r>
            <a:endParaRPr lang="en-US" sz="1400" dirty="0">
              <a:solidFill>
                <a:srgbClr val="000000"/>
              </a:solidFill>
              <a:latin typeface="Amazon Ember" panose="02000000000000000000"/>
              <a:ea typeface="Amazon Ember" panose="02000000000000000000" pitchFamily="2" charset="0"/>
            </a:endParaRPr>
          </a:p>
        </p:txBody>
      </p:sp>
      <p:sp>
        <p:nvSpPr>
          <p:cNvPr id="50" name="Bent Arrow 49"/>
          <p:cNvSpPr/>
          <p:nvPr/>
        </p:nvSpPr>
        <p:spPr>
          <a:xfrm rot="5400000">
            <a:off x="6704061" y="3025745"/>
            <a:ext cx="2464150" cy="1857014"/>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sp>
        <p:nvSpPr>
          <p:cNvPr id="51" name="Bent Arrow 50"/>
          <p:cNvSpPr/>
          <p:nvPr/>
        </p:nvSpPr>
        <p:spPr>
          <a:xfrm rot="5400000" flipH="1">
            <a:off x="8469809" y="3221459"/>
            <a:ext cx="2439908" cy="1609344"/>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grpSp>
        <p:nvGrpSpPr>
          <p:cNvPr id="60" name="Group 59"/>
          <p:cNvGrpSpPr/>
          <p:nvPr/>
        </p:nvGrpSpPr>
        <p:grpSpPr>
          <a:xfrm>
            <a:off x="4851902" y="2585864"/>
            <a:ext cx="516156" cy="2618534"/>
            <a:chOff x="4851902" y="2585397"/>
            <a:chExt cx="516156" cy="2618534"/>
          </a:xfrm>
        </p:grpSpPr>
        <p:sp>
          <p:nvSpPr>
            <p:cNvPr id="59" name="Rectangle 58"/>
            <p:cNvSpPr/>
            <p:nvPr/>
          </p:nvSpPr>
          <p:spPr>
            <a:xfrm>
              <a:off x="4851902" y="2837763"/>
              <a:ext cx="516156" cy="23661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58" name="Rectangle 57"/>
            <p:cNvSpPr/>
            <p:nvPr/>
          </p:nvSpPr>
          <p:spPr>
            <a:xfrm>
              <a:off x="5157037" y="2585397"/>
              <a:ext cx="45719" cy="39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grpSp>
      <p:grpSp>
        <p:nvGrpSpPr>
          <p:cNvPr id="61" name="Group 60"/>
          <p:cNvGrpSpPr/>
          <p:nvPr/>
        </p:nvGrpSpPr>
        <p:grpSpPr>
          <a:xfrm>
            <a:off x="8337880" y="2568910"/>
            <a:ext cx="541527" cy="2634061"/>
            <a:chOff x="4820949" y="2580635"/>
            <a:chExt cx="541527" cy="2634061"/>
          </a:xfrm>
        </p:grpSpPr>
        <p:sp>
          <p:nvSpPr>
            <p:cNvPr id="62" name="Rectangle 61"/>
            <p:cNvSpPr/>
            <p:nvPr/>
          </p:nvSpPr>
          <p:spPr>
            <a:xfrm>
              <a:off x="4820949" y="2832166"/>
              <a:ext cx="541527" cy="238253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63" name="Rectangle 62"/>
            <p:cNvSpPr/>
            <p:nvPr/>
          </p:nvSpPr>
          <p:spPr>
            <a:xfrm>
              <a:off x="5157037" y="2580635"/>
              <a:ext cx="45719" cy="39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grpSp>
      <p:grpSp>
        <p:nvGrpSpPr>
          <p:cNvPr id="64" name="Group 63"/>
          <p:cNvGrpSpPr/>
          <p:nvPr/>
        </p:nvGrpSpPr>
        <p:grpSpPr>
          <a:xfrm rot="10800000">
            <a:off x="6616420" y="2823029"/>
            <a:ext cx="537614" cy="2601042"/>
            <a:chOff x="4851902" y="2609207"/>
            <a:chExt cx="537614" cy="2601042"/>
          </a:xfrm>
        </p:grpSpPr>
        <p:sp>
          <p:nvSpPr>
            <p:cNvPr id="65" name="Rectangle 64"/>
            <p:cNvSpPr/>
            <p:nvPr/>
          </p:nvSpPr>
          <p:spPr>
            <a:xfrm>
              <a:off x="4851902" y="2851536"/>
              <a:ext cx="537614" cy="23587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66" name="Rectangle 65"/>
            <p:cNvSpPr/>
            <p:nvPr/>
          </p:nvSpPr>
          <p:spPr>
            <a:xfrm>
              <a:off x="5152275" y="2609207"/>
              <a:ext cx="45719" cy="39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grpSp>
      <p:grpSp>
        <p:nvGrpSpPr>
          <p:cNvPr id="67" name="Group 66"/>
          <p:cNvGrpSpPr/>
          <p:nvPr/>
        </p:nvGrpSpPr>
        <p:grpSpPr>
          <a:xfrm rot="10800000">
            <a:off x="10127751" y="2798023"/>
            <a:ext cx="537614" cy="2616073"/>
            <a:chOff x="4869299" y="2609207"/>
            <a:chExt cx="537614" cy="2616073"/>
          </a:xfrm>
        </p:grpSpPr>
        <p:sp>
          <p:nvSpPr>
            <p:cNvPr id="68" name="Rectangle 67"/>
            <p:cNvSpPr/>
            <p:nvPr/>
          </p:nvSpPr>
          <p:spPr>
            <a:xfrm>
              <a:off x="4869299" y="2860589"/>
              <a:ext cx="537614" cy="236469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69" name="Rectangle 68"/>
            <p:cNvSpPr/>
            <p:nvPr/>
          </p:nvSpPr>
          <p:spPr>
            <a:xfrm>
              <a:off x="5157037" y="2609207"/>
              <a:ext cx="45719" cy="3983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grpSp>
      <p:sp>
        <p:nvSpPr>
          <p:cNvPr id="9" name="Rectangle 8"/>
          <p:cNvSpPr/>
          <p:nvPr/>
        </p:nvSpPr>
        <p:spPr>
          <a:xfrm>
            <a:off x="4347541" y="3627786"/>
            <a:ext cx="1604890" cy="640080"/>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400" dirty="0">
                <a:solidFill>
                  <a:schemeClr val="accent1"/>
                </a:solidFill>
                <a:latin typeface="Amazon Ember" panose="02000000000000000000" pitchFamily="2" charset="0"/>
                <a:ea typeface="Amazon Ember" panose="02000000000000000000" pitchFamily="2" charset="0"/>
              </a:rPr>
              <a:t>Notify consumer (Notificar consumidor)</a:t>
            </a:r>
          </a:p>
        </p:txBody>
      </p:sp>
      <p:cxnSp>
        <p:nvCxnSpPr>
          <p:cNvPr id="35" name="Straight Connector 34"/>
          <p:cNvCxnSpPr/>
          <p:nvPr/>
        </p:nvCxnSpPr>
        <p:spPr>
          <a:xfrm>
            <a:off x="6803844" y="1591828"/>
            <a:ext cx="0" cy="36437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09403" y="3627786"/>
            <a:ext cx="1802096" cy="523220"/>
          </a:xfrm>
          <a:prstGeom prst="rect">
            <a:avLst/>
          </a:prstGeom>
          <a:solidFill>
            <a:schemeClr val="bg1"/>
          </a:solidFill>
        </p:spPr>
        <p:txBody>
          <a:bodyPr wrap="none" rtlCol="0">
            <a:spAutoFit/>
          </a:bodyPr>
          <a:lstStyle/>
          <a:p>
            <a:pPr algn="ctr" rtl="0"/>
            <a:r>
              <a:rPr lang="pt-br" sz="1400" dirty="0">
                <a:latin typeface="Amazon Ember" panose="02000000000000000000" pitchFamily="2" charset="0"/>
                <a:ea typeface="Amazon Ember" panose="02000000000000000000" pitchFamily="2" charset="0"/>
              </a:rPr>
              <a:t>   Notify (notificar) </a:t>
            </a:r>
          </a:p>
          <a:p>
            <a:pPr algn="ctr" rtl="0"/>
            <a:r>
              <a:rPr lang="pt-br" sz="1400" dirty="0">
                <a:solidFill>
                  <a:srgbClr val="000000"/>
                </a:solidFill>
                <a:latin typeface="Amazon Ember" panose="02000000000000000000" pitchFamily="2" charset="0"/>
                <a:ea typeface="Amazon Ember" panose="02000000000000000000" pitchFamily="2" charset="0"/>
              </a:rPr>
              <a:t>Producer (produtor)</a:t>
            </a:r>
            <a:endParaRPr lang="en-US" sz="1400" dirty="0">
              <a:solidFill>
                <a:srgbClr val="000000"/>
              </a:solidFill>
              <a:latin typeface="Amazon Ember" panose="02000000000000000000"/>
              <a:ea typeface="Amazon Ember" panose="02000000000000000000" pitchFamily="2" charset="0"/>
            </a:endParaRPr>
          </a:p>
        </p:txBody>
      </p:sp>
      <p:sp>
        <p:nvSpPr>
          <p:cNvPr id="18" name="TextBox 17"/>
          <p:cNvSpPr txBox="1"/>
          <p:nvPr/>
        </p:nvSpPr>
        <p:spPr>
          <a:xfrm>
            <a:off x="7560920" y="3627786"/>
            <a:ext cx="2095446" cy="523220"/>
          </a:xfrm>
          <a:prstGeom prst="rect">
            <a:avLst/>
          </a:prstGeom>
          <a:solidFill>
            <a:schemeClr val="bg1"/>
          </a:solidFill>
        </p:spPr>
        <p:txBody>
          <a:bodyPr wrap="square" rtlCol="0">
            <a:spAutoFit/>
          </a:bodyPr>
          <a:lstStyle/>
          <a:p>
            <a:pPr algn="ctr" rtl="0"/>
            <a:r>
              <a:rPr lang="pt-br" sz="1400" dirty="0">
                <a:latin typeface="Amazon Ember" panose="02000000000000000000" pitchFamily="2" charset="0"/>
                <a:ea typeface="Amazon Ember" panose="02000000000000000000" pitchFamily="2" charset="0"/>
              </a:rPr>
              <a:t>   Notify (notificar) </a:t>
            </a:r>
          </a:p>
          <a:p>
            <a:pPr algn="ctr" rtl="0"/>
            <a:r>
              <a:rPr lang="pt-br" sz="1400" dirty="0">
                <a:solidFill>
                  <a:srgbClr val="000000"/>
                </a:solidFill>
                <a:latin typeface="Amazon Ember" panose="02000000000000000000" pitchFamily="2" charset="0"/>
                <a:ea typeface="Amazon Ember" panose="02000000000000000000" pitchFamily="2" charset="0"/>
              </a:rPr>
              <a:t>consumer (consumidor)</a:t>
            </a:r>
            <a:endParaRPr lang="en-US" sz="1400" dirty="0">
              <a:solidFill>
                <a:srgbClr val="000000"/>
              </a:solidFill>
              <a:latin typeface="Amazon Ember" panose="02000000000000000000"/>
              <a:ea typeface="Amazon Ember" panose="02000000000000000000" pitchFamily="2" charset="0"/>
            </a:endParaRPr>
          </a:p>
        </p:txBody>
      </p:sp>
      <p:cxnSp>
        <p:nvCxnSpPr>
          <p:cNvPr id="47" name="Straight Connector 46"/>
          <p:cNvCxnSpPr/>
          <p:nvPr/>
        </p:nvCxnSpPr>
        <p:spPr>
          <a:xfrm>
            <a:off x="10307160" y="1573755"/>
            <a:ext cx="0" cy="36437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407156" y="3627786"/>
            <a:ext cx="1802096" cy="523220"/>
          </a:xfrm>
          <a:prstGeom prst="rect">
            <a:avLst/>
          </a:prstGeom>
          <a:solidFill>
            <a:schemeClr val="bg1"/>
          </a:solidFill>
        </p:spPr>
        <p:txBody>
          <a:bodyPr wrap="none" rtlCol="0">
            <a:spAutoFit/>
          </a:bodyPr>
          <a:lstStyle/>
          <a:p>
            <a:pPr algn="ctr" rtl="0"/>
            <a:r>
              <a:rPr lang="pt-br" sz="1400">
                <a:latin typeface="Amazon Ember" panose="02000000000000000000" pitchFamily="2" charset="0"/>
                <a:ea typeface="Amazon Ember" panose="02000000000000000000" pitchFamily="2" charset="0"/>
              </a:rPr>
              <a:t>   Notify (notificar) </a:t>
            </a:r>
          </a:p>
          <a:p>
            <a:pPr algn="ctr" rtl="0"/>
            <a:r>
              <a:rPr lang="pt-br" sz="1400">
                <a:solidFill>
                  <a:srgbClr val="000000"/>
                </a:solidFill>
                <a:latin typeface="Amazon Ember" panose="02000000000000000000" pitchFamily="2" charset="0"/>
                <a:ea typeface="Amazon Ember" panose="02000000000000000000" pitchFamily="2" charset="0"/>
              </a:rPr>
              <a:t>Producer (produtor)</a:t>
            </a:r>
            <a:endParaRPr lang="en-US" sz="1400" dirty="0">
              <a:solidFill>
                <a:srgbClr val="000000"/>
              </a:solidFill>
              <a:latin typeface="Amazon Ember" panose="02000000000000000000"/>
              <a:ea typeface="Amazon Ember" panose="02000000000000000000" pitchFamily="2" charset="0"/>
            </a:endParaRPr>
          </a:p>
        </p:txBody>
      </p:sp>
      <p:sp>
        <p:nvSpPr>
          <p:cNvPr id="43" name="TextBox 42">
            <a:extLst>
              <a:ext uri="{FF2B5EF4-FFF2-40B4-BE49-F238E27FC236}">
                <a16:creationId xmlns:a16="http://schemas.microsoft.com/office/drawing/2014/main" id="{0681CD61-B1FA-4E86-B962-AA1948635D38}"/>
              </a:ext>
            </a:extLst>
          </p:cNvPr>
          <p:cNvSpPr txBox="1"/>
          <p:nvPr/>
        </p:nvSpPr>
        <p:spPr>
          <a:xfrm>
            <a:off x="8726247" y="1869958"/>
            <a:ext cx="1585007" cy="954107"/>
          </a:xfrm>
          <a:prstGeom prst="rect">
            <a:avLst/>
          </a:prstGeom>
          <a:noFill/>
        </p:spPr>
        <p:txBody>
          <a:bodyPr wrap="square" rtlCol="0">
            <a:spAutoFit/>
          </a:bodyPr>
          <a:lstStyle/>
          <a:p>
            <a:pPr algn="ctr" rtl="0"/>
            <a:r>
              <a:rPr lang="pt-br" sz="1400" dirty="0">
                <a:latin typeface="Amazon Ember" panose="02000000000000000000" pitchFamily="2" charset="0"/>
                <a:ea typeface="Amazon Ember" panose="02000000000000000000" pitchFamily="2" charset="0"/>
              </a:rPr>
              <a:t>Wait for (aguarde)</a:t>
            </a:r>
            <a:br>
              <a:rPr lang="en-US" sz="1400" dirty="0">
                <a:latin typeface="Amazon Ember" panose="02000000000000000000" pitchFamily="2" charset="0"/>
                <a:ea typeface="Amazon Ember" panose="02000000000000000000" pitchFamily="2" charset="0"/>
              </a:rPr>
            </a:br>
            <a:r>
              <a:rPr lang="pt-br" sz="1400" dirty="0">
                <a:solidFill>
                  <a:srgbClr val="000000"/>
                </a:solidFill>
                <a:latin typeface="Amazon Ember" panose="02000000000000000000" pitchFamily="2" charset="0"/>
                <a:ea typeface="Amazon Ember" panose="02000000000000000000" pitchFamily="2" charset="0"/>
              </a:rPr>
              <a:t>message</a:t>
            </a:r>
            <a:r>
              <a:rPr lang="pt-br" sz="1400" dirty="0">
                <a:latin typeface="Amazon Ember" panose="02000000000000000000" pitchFamily="2" charset="0"/>
                <a:ea typeface="Amazon Ember" panose="02000000000000000000" pitchFamily="2" charset="0"/>
              </a:rPr>
              <a:t> </a:t>
            </a:r>
            <a:r>
              <a:rPr lang="pt-br" sz="1400" dirty="0">
                <a:solidFill>
                  <a:srgbClr val="000000"/>
                </a:solidFill>
                <a:latin typeface="Amazon Ember" panose="02000000000000000000" pitchFamily="2" charset="0"/>
                <a:ea typeface="Amazon Ember" panose="02000000000000000000" pitchFamily="2" charset="0"/>
              </a:rPr>
              <a:t>to</a:t>
            </a:r>
            <a:r>
              <a:rPr lang="en-US" sz="1400" dirty="0">
                <a:latin typeface="Amazon Ember" panose="02000000000000000000" pitchFamily="2" charset="0"/>
                <a:ea typeface="Amazon Ember" panose="02000000000000000000" pitchFamily="2" charset="0"/>
              </a:rPr>
              <a:t> </a:t>
            </a:r>
            <a:r>
              <a:rPr lang="pt-br" sz="1400" dirty="0">
                <a:solidFill>
                  <a:srgbClr val="000000"/>
                </a:solidFill>
                <a:latin typeface="Amazon Ember" panose="02000000000000000000" pitchFamily="2" charset="0"/>
                <a:ea typeface="Amazon Ember" panose="02000000000000000000" pitchFamily="2" charset="0"/>
              </a:rPr>
              <a:t>be</a:t>
            </a:r>
            <a:r>
              <a:rPr lang="pt-br" sz="1400" dirty="0">
                <a:latin typeface="Amazon Ember" panose="02000000000000000000" pitchFamily="2" charset="0"/>
                <a:ea typeface="Amazon Ember" panose="02000000000000000000" pitchFamily="2" charset="0"/>
              </a:rPr>
              <a:t> processed </a:t>
            </a:r>
            <a:br>
              <a:rPr lang="pt-br" sz="1400" dirty="0">
                <a:latin typeface="Amazon Ember" panose="02000000000000000000" pitchFamily="2" charset="0"/>
                <a:ea typeface="Amazon Ember" panose="02000000000000000000" pitchFamily="2" charset="0"/>
              </a:rPr>
            </a:br>
            <a:r>
              <a:rPr lang="pt-br" sz="1400" dirty="0">
                <a:latin typeface="Amazon Ember" panose="02000000000000000000" pitchFamily="2" charset="0"/>
                <a:ea typeface="Amazon Ember" panose="02000000000000000000" pitchFamily="2" charset="0"/>
              </a:rPr>
              <a:t>(ser processada)</a:t>
            </a:r>
          </a:p>
        </p:txBody>
      </p:sp>
    </p:spTree>
    <p:extLst>
      <p:ext uri="{BB962C8B-B14F-4D97-AF65-F5344CB8AC3E}">
        <p14:creationId xmlns:p14="http://schemas.microsoft.com/office/powerpoint/2010/main" val="124566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6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6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61"/>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6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5" grpId="0"/>
      <p:bldP spid="16" grpId="0"/>
      <p:bldP spid="20" grpId="0"/>
      <p:bldP spid="21" grpId="0"/>
      <p:bldP spid="25" grpId="0" animBg="1"/>
      <p:bldP spid="28" grpId="0" animBg="1"/>
      <p:bldP spid="49" grpId="0"/>
      <p:bldP spid="50" grpId="0" animBg="1"/>
      <p:bldP spid="51" grpId="0" animBg="1"/>
      <p:bldP spid="9" grpId="0" animBg="1"/>
      <p:bldP spid="17" grpId="0" animBg="1"/>
      <p:bldP spid="18" grpId="0" animBg="1"/>
      <p:bldP spid="19" grpId="0" animBg="1"/>
      <p:bldP spid="4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304" y="365125"/>
            <a:ext cx="3407311" cy="474119"/>
          </a:xfrm>
        </p:spPr>
        <p:txBody>
          <a:bodyPr rtlCol="0"/>
          <a:lstStyle/>
          <a:p>
            <a:pPr rtl="0"/>
            <a:r>
              <a:rPr lang="pt-br" sz="3500" dirty="0"/>
              <a:t>Amazon MQ</a:t>
            </a:r>
          </a:p>
        </p:txBody>
      </p:sp>
      <p:sp>
        <p:nvSpPr>
          <p:cNvPr id="3" name="Content Placeholder 2"/>
          <p:cNvSpPr>
            <a:spLocks noGrp="1"/>
          </p:cNvSpPr>
          <p:nvPr>
            <p:ph idx="1"/>
          </p:nvPr>
        </p:nvSpPr>
        <p:spPr/>
        <p:txBody>
          <a:bodyPr rtlCol="0"/>
          <a:lstStyle/>
          <a:p>
            <a:pPr marL="0" indent="0" rtl="0">
              <a:buNone/>
            </a:pPr>
            <a:r>
              <a:rPr lang="pt-br" sz="2600" dirty="0"/>
              <a:t>Um serviço gerenciado de agente de mensagem para Apache </a:t>
            </a:r>
            <a:r>
              <a:rPr lang="pt-br" sz="2600" dirty="0">
                <a:solidFill>
                  <a:srgbClr val="000000"/>
                </a:solidFill>
              </a:rPr>
              <a:t>MQ</a:t>
            </a:r>
            <a:br>
              <a:rPr lang="en-US" sz="2600" dirty="0">
                <a:solidFill>
                  <a:srgbClr val="000000"/>
                </a:solidFill>
              </a:rPr>
            </a:br>
            <a:endParaRPr lang="en-US" sz="2600" dirty="0"/>
          </a:p>
          <a:p>
            <a:pPr rtl="0"/>
            <a:r>
              <a:rPr lang="pt-br" sz="2600" dirty="0">
                <a:solidFill>
                  <a:srgbClr val="000000"/>
                </a:solidFill>
              </a:rPr>
              <a:t>Facilita</a:t>
            </a:r>
            <a:r>
              <a:rPr lang="pt-br" sz="2600" dirty="0"/>
              <a:t> a configuração e a operação de agentes de mensagens na nuvem</a:t>
            </a:r>
            <a:br>
              <a:rPr lang="en-US" sz="2600" dirty="0"/>
            </a:br>
            <a:endParaRPr lang="en-US" sz="2600" dirty="0"/>
          </a:p>
          <a:p>
            <a:pPr rtl="0"/>
            <a:r>
              <a:rPr lang="pt-br" sz="2600" dirty="0"/>
              <a:t>Acesso direto ao console do Apache ActiveMQ</a:t>
            </a:r>
            <a:br>
              <a:rPr lang="en-US" sz="2600" dirty="0"/>
            </a:br>
            <a:endParaRPr lang="en-US" sz="2600" dirty="0"/>
          </a:p>
          <a:p>
            <a:pPr rtl="0"/>
            <a:r>
              <a:rPr lang="pt-br" sz="2600" dirty="0"/>
              <a:t>Compatível com </a:t>
            </a:r>
            <a:r>
              <a:rPr lang="pt-br" sz="2600" dirty="0">
                <a:solidFill>
                  <a:srgbClr val="000000"/>
                </a:solidFill>
              </a:rPr>
              <a:t>APIs </a:t>
            </a:r>
            <a:r>
              <a:rPr lang="pt-br" sz="2600" dirty="0"/>
              <a:t>e protocolos </a:t>
            </a:r>
            <a:r>
              <a:rPr lang="pt-br" sz="2600" dirty="0">
                <a:solidFill>
                  <a:srgbClr val="000000"/>
                </a:solidFill>
              </a:rPr>
              <a:t>padrão abertos</a:t>
            </a:r>
            <a:r>
              <a:rPr lang="pt-br" sz="2600" dirty="0"/>
              <a:t>.</a:t>
            </a:r>
          </a:p>
          <a:p>
            <a:pPr lvl="1" rtl="0"/>
            <a:r>
              <a:rPr lang="pt-br" sz="2000" dirty="0"/>
              <a:t>Incluindo Java Messaging Service (JMS), NMS(.Net Message Service), Advanced Message Queuing Protocol (AMQP), Simple (ou Streaming) Text Orientated Messaging Protocol (STOMP), Message Queuing Telemetry Transport (MQTT), e WebSocket</a:t>
            </a:r>
            <a:endParaRPr lang="en-US" sz="2000" dirty="0"/>
          </a:p>
          <a:p>
            <a:pPr marL="0" indent="0" rtl="0">
              <a:buNone/>
            </a:pPr>
            <a:endParaRPr lang="en-US" dirty="0"/>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40</a:t>
            </a:fld>
            <a:endParaRPr lang="en-US" dirty="0"/>
          </a:p>
        </p:txBody>
      </p:sp>
      <p:sp>
        <p:nvSpPr>
          <p:cNvPr id="5" name="Footer Placeholder 4"/>
          <p:cNvSpPr>
            <a:spLocks noGrp="1"/>
          </p:cNvSpPr>
          <p:nvPr>
            <p:ph type="ftr" sz="quarter" idx="3"/>
          </p:nvPr>
        </p:nvSpPr>
        <p:spPr>
          <a:xfrm>
            <a:off x="419100" y="6356350"/>
            <a:ext cx="4757811"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2081154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304" y="365125"/>
            <a:ext cx="9034272" cy="474119"/>
          </a:xfrm>
        </p:spPr>
        <p:txBody>
          <a:bodyPr rtlCol="0"/>
          <a:lstStyle/>
          <a:p>
            <a:pPr rtl="0"/>
            <a:r>
              <a:rPr lang="pt-br" sz="3500" dirty="0">
                <a:solidFill>
                  <a:srgbClr val="FFFFFF"/>
                </a:solidFill>
              </a:rPr>
              <a:t>Alta disponibilidade</a:t>
            </a:r>
            <a:r>
              <a:rPr lang="pt-br" sz="3500" dirty="0"/>
              <a:t> e durabilidade</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41</a:t>
            </a:fld>
            <a:endParaRPr lang="en-US" dirty="0"/>
          </a:p>
        </p:txBody>
      </p:sp>
      <p:sp>
        <p:nvSpPr>
          <p:cNvPr id="10" name="TextBox 9"/>
          <p:cNvSpPr txBox="1"/>
          <p:nvPr/>
        </p:nvSpPr>
        <p:spPr>
          <a:xfrm>
            <a:off x="3933999" y="5406828"/>
            <a:ext cx="3841631" cy="420564"/>
          </a:xfrm>
          <a:prstGeom prst="rect">
            <a:avLst/>
          </a:prstGeom>
          <a:noFill/>
        </p:spPr>
        <p:txBody>
          <a:bodyPr wrap="square" rtlCol="0">
            <a:spAutoFit/>
          </a:bodyPr>
          <a:lstStyle/>
          <a:p>
            <a:pPr algn="ctr" rtl="0"/>
            <a:r>
              <a:rPr lang="pt-br" sz="2133">
                <a:solidFill>
                  <a:schemeClr val="bg1"/>
                </a:solidFill>
              </a:rPr>
              <a:t>Armazenamento de mensagens replicadas</a:t>
            </a:r>
          </a:p>
        </p:txBody>
      </p:sp>
      <p:sp>
        <p:nvSpPr>
          <p:cNvPr id="11" name="TextBox 10"/>
          <p:cNvSpPr txBox="1"/>
          <p:nvPr/>
        </p:nvSpPr>
        <p:spPr>
          <a:xfrm>
            <a:off x="2152363" y="4153215"/>
            <a:ext cx="2240632" cy="748795"/>
          </a:xfrm>
          <a:prstGeom prst="rect">
            <a:avLst/>
          </a:prstGeom>
          <a:noFill/>
        </p:spPr>
        <p:txBody>
          <a:bodyPr wrap="square" rtlCol="0">
            <a:spAutoFit/>
          </a:bodyPr>
          <a:lstStyle/>
          <a:p>
            <a:pPr algn="ctr" rtl="0"/>
            <a:r>
              <a:rPr lang="pt-br" sz="2133" dirty="0"/>
              <a:t>Active Broker (agente ativo)</a:t>
            </a:r>
          </a:p>
        </p:txBody>
      </p:sp>
      <p:sp>
        <p:nvSpPr>
          <p:cNvPr id="12" name="TextBox 11"/>
          <p:cNvSpPr txBox="1"/>
          <p:nvPr/>
        </p:nvSpPr>
        <p:spPr>
          <a:xfrm>
            <a:off x="7819623" y="4153214"/>
            <a:ext cx="1690131" cy="748795"/>
          </a:xfrm>
          <a:prstGeom prst="rect">
            <a:avLst/>
          </a:prstGeom>
          <a:noFill/>
        </p:spPr>
        <p:txBody>
          <a:bodyPr wrap="square" rtlCol="0">
            <a:spAutoFit/>
          </a:bodyPr>
          <a:lstStyle/>
          <a:p>
            <a:pPr algn="ctr" rtl="0"/>
            <a:r>
              <a:rPr lang="pt-br" sz="2133" dirty="0"/>
              <a:t>Standby Broker (agente em espera)</a:t>
            </a:r>
          </a:p>
        </p:txBody>
      </p:sp>
      <p:sp>
        <p:nvSpPr>
          <p:cNvPr id="3" name="Footer Placeholder 2"/>
          <p:cNvSpPr>
            <a:spLocks noGrp="1"/>
          </p:cNvSpPr>
          <p:nvPr>
            <p:ph type="ftr" sz="quarter" idx="3"/>
          </p:nvPr>
        </p:nvSpPr>
        <p:spPr>
          <a:xfrm>
            <a:off x="419100" y="6356350"/>
            <a:ext cx="4912555" cy="365125"/>
          </a:xfrm>
        </p:spPr>
        <p:txBody>
          <a:bodyPr rtlCol="0"/>
          <a:lstStyle/>
          <a:p>
            <a:pPr rtl="0"/>
            <a:r>
              <a:rPr lang="pt-br"/>
              <a:t>© 2020 Amazon Web Services, Inc. ou suas afiliadas. Todos os direitos reservados.</a:t>
            </a:r>
            <a:endParaRPr lang="en-US" dirty="0"/>
          </a:p>
        </p:txBody>
      </p:sp>
      <p:sp>
        <p:nvSpPr>
          <p:cNvPr id="17" name="Rectangle 16">
            <a:extLst>
              <a:ext uri="{FF2B5EF4-FFF2-40B4-BE49-F238E27FC236}">
                <a16:creationId xmlns:a16="http://schemas.microsoft.com/office/drawing/2014/main" id="{CE7F7081-419C-2E4F-A999-2923C4338FC0}"/>
              </a:ext>
            </a:extLst>
          </p:cNvPr>
          <p:cNvSpPr/>
          <p:nvPr/>
        </p:nvSpPr>
        <p:spPr>
          <a:xfrm>
            <a:off x="419100" y="1368202"/>
            <a:ext cx="11239500" cy="4880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18" name="Graphic 11">
            <a:extLst>
              <a:ext uri="{FF2B5EF4-FFF2-40B4-BE49-F238E27FC236}">
                <a16:creationId xmlns:a16="http://schemas.microsoft.com/office/drawing/2014/main" id="{CE52C9D7-11B0-9E41-AB16-2C9849C3ECBE}"/>
              </a:ext>
            </a:extLst>
          </p:cNvPr>
          <p:cNvPicPr>
            <a:picLocks noChangeAspect="1"/>
          </p:cNvPicPr>
          <p:nvPr/>
        </p:nvPicPr>
        <p:blipFill>
          <a:blip r:embed="rId4"/>
          <a:stretch>
            <a:fillRect/>
          </a:stretch>
        </p:blipFill>
        <p:spPr>
          <a:xfrm>
            <a:off x="419101" y="1368203"/>
            <a:ext cx="330200" cy="330200"/>
          </a:xfrm>
          <a:prstGeom prst="rect">
            <a:avLst/>
          </a:prstGeom>
        </p:spPr>
      </p:pic>
      <p:sp>
        <p:nvSpPr>
          <p:cNvPr id="19" name="Rectangle 18">
            <a:extLst>
              <a:ext uri="{FF2B5EF4-FFF2-40B4-BE49-F238E27FC236}">
                <a16:creationId xmlns:a16="http://schemas.microsoft.com/office/drawing/2014/main" id="{305B98DC-5AF5-3342-A4B1-F62852BC80FE}"/>
              </a:ext>
            </a:extLst>
          </p:cNvPr>
          <p:cNvSpPr/>
          <p:nvPr/>
        </p:nvSpPr>
        <p:spPr>
          <a:xfrm>
            <a:off x="840212" y="1941749"/>
            <a:ext cx="4934946" cy="3043504"/>
          </a:xfrm>
          <a:prstGeom prst="rect">
            <a:avLst/>
          </a:prstGeom>
          <a:noFill/>
          <a:ln w="12700">
            <a:solidFill>
              <a:srgbClr val="14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600" dirty="0">
                <a:solidFill>
                  <a:srgbClr val="147EBA"/>
                </a:solidFill>
              </a:rPr>
              <a:t>Zona de disponibilidade 1</a:t>
            </a:r>
          </a:p>
        </p:txBody>
      </p:sp>
      <p:sp>
        <p:nvSpPr>
          <p:cNvPr id="20" name="Rectangle 19">
            <a:extLst>
              <a:ext uri="{FF2B5EF4-FFF2-40B4-BE49-F238E27FC236}">
                <a16:creationId xmlns:a16="http://schemas.microsoft.com/office/drawing/2014/main" id="{305B98DC-5AF5-3342-A4B1-F62852BC80FE}"/>
              </a:ext>
            </a:extLst>
          </p:cNvPr>
          <p:cNvSpPr/>
          <p:nvPr/>
        </p:nvSpPr>
        <p:spPr>
          <a:xfrm>
            <a:off x="6038849" y="1941750"/>
            <a:ext cx="5251679" cy="3043504"/>
          </a:xfrm>
          <a:prstGeom prst="rect">
            <a:avLst/>
          </a:prstGeom>
          <a:noFill/>
          <a:ln w="12700">
            <a:solidFill>
              <a:srgbClr val="147EBA"/>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rtl="0"/>
            <a:r>
              <a:rPr lang="pt-br" sz="1600">
                <a:solidFill>
                  <a:srgbClr val="147EBA"/>
                </a:solidFill>
              </a:rPr>
              <a:t>Zona de disponibilidade 2</a:t>
            </a:r>
          </a:p>
        </p:txBody>
      </p:sp>
      <p:grpSp>
        <p:nvGrpSpPr>
          <p:cNvPr id="27" name="Group 26"/>
          <p:cNvGrpSpPr/>
          <p:nvPr/>
        </p:nvGrpSpPr>
        <p:grpSpPr>
          <a:xfrm>
            <a:off x="2198750" y="2806463"/>
            <a:ext cx="2217871" cy="1346752"/>
            <a:chOff x="2070190" y="3131319"/>
            <a:chExt cx="2217871" cy="1346752"/>
          </a:xfrm>
        </p:grpSpPr>
        <p:sp>
          <p:nvSpPr>
            <p:cNvPr id="22" name="TextBox 21">
              <a:extLst>
                <a:ext uri="{FF2B5EF4-FFF2-40B4-BE49-F238E27FC236}">
                  <a16:creationId xmlns:a16="http://schemas.microsoft.com/office/drawing/2014/main" id="{D7F29047-6C71-4348-9449-DA85546F0055}"/>
                </a:ext>
              </a:extLst>
            </p:cNvPr>
            <p:cNvSpPr txBox="1"/>
            <p:nvPr/>
          </p:nvSpPr>
          <p:spPr>
            <a:xfrm>
              <a:off x="2070190" y="4077961"/>
              <a:ext cx="2217871" cy="400110"/>
            </a:xfrm>
            <a:prstGeom prst="rect">
              <a:avLst/>
            </a:prstGeom>
            <a:noFill/>
          </p:spPr>
          <p:txBody>
            <a:bodyPr wrap="square" rtlCol="0">
              <a:spAutoFit/>
            </a:bodyPr>
            <a:lstStyle/>
            <a:p>
              <a:pPr algn="ctr" rtl="0"/>
              <a:r>
                <a:rPr lang="pt-br" sz="2000">
                  <a:latin typeface="+mj-lt"/>
                  <a:ea typeface="Amazon Ember" panose="020B0603020204020204" pitchFamily="34" charset="0"/>
                  <a:cs typeface="Amazon Ember" panose="020B0603020204020204" pitchFamily="34" charset="0"/>
                </a:rPr>
                <a:t>Amazon MQ</a:t>
              </a:r>
            </a:p>
          </p:txBody>
        </p:sp>
        <p:pic>
          <p:nvPicPr>
            <p:cNvPr id="23" name="Graphic 21">
              <a:extLst>
                <a:ext uri="{FF2B5EF4-FFF2-40B4-BE49-F238E27FC236}">
                  <a16:creationId xmlns:a16="http://schemas.microsoft.com/office/drawing/2014/main" id="{9B1E7272-4A4E-5340-B66C-C8DFDA263849}"/>
                </a:ext>
              </a:extLst>
            </p:cNvPr>
            <p:cNvPicPr>
              <a:picLocks noChangeAspect="1"/>
            </p:cNvPicPr>
            <p:nvPr/>
          </p:nvPicPr>
          <p:blipFill>
            <a:blip r:embed="rId5"/>
            <a:stretch>
              <a:fillRect/>
            </a:stretch>
          </p:blipFill>
          <p:spPr>
            <a:xfrm>
              <a:off x="2721925" y="3131319"/>
              <a:ext cx="914400" cy="914400"/>
            </a:xfrm>
            <a:prstGeom prst="rect">
              <a:avLst/>
            </a:prstGeom>
          </p:spPr>
        </p:pic>
      </p:grpSp>
      <p:grpSp>
        <p:nvGrpSpPr>
          <p:cNvPr id="26" name="Group 25"/>
          <p:cNvGrpSpPr/>
          <p:nvPr/>
        </p:nvGrpSpPr>
        <p:grpSpPr>
          <a:xfrm>
            <a:off x="7555753" y="2806463"/>
            <a:ext cx="2217871" cy="1346752"/>
            <a:chOff x="7682803" y="3233751"/>
            <a:chExt cx="2217871" cy="1346752"/>
          </a:xfrm>
        </p:grpSpPr>
        <p:sp>
          <p:nvSpPr>
            <p:cNvPr id="24" name="TextBox 23">
              <a:extLst>
                <a:ext uri="{FF2B5EF4-FFF2-40B4-BE49-F238E27FC236}">
                  <a16:creationId xmlns:a16="http://schemas.microsoft.com/office/drawing/2014/main" id="{D7F29047-6C71-4348-9449-DA85546F0055}"/>
                </a:ext>
              </a:extLst>
            </p:cNvPr>
            <p:cNvSpPr txBox="1"/>
            <p:nvPr/>
          </p:nvSpPr>
          <p:spPr>
            <a:xfrm>
              <a:off x="7682803" y="4180393"/>
              <a:ext cx="2217871" cy="400110"/>
            </a:xfrm>
            <a:prstGeom prst="rect">
              <a:avLst/>
            </a:prstGeom>
            <a:noFill/>
          </p:spPr>
          <p:txBody>
            <a:bodyPr wrap="square" rtlCol="0">
              <a:spAutoFit/>
            </a:bodyPr>
            <a:lstStyle/>
            <a:p>
              <a:pPr algn="ctr" rtl="0"/>
              <a:r>
                <a:rPr lang="pt-br" sz="2000">
                  <a:latin typeface="+mj-lt"/>
                  <a:ea typeface="Amazon Ember" panose="020B0603020204020204" pitchFamily="34" charset="0"/>
                  <a:cs typeface="Amazon Ember" panose="020B0603020204020204" pitchFamily="34" charset="0"/>
                </a:rPr>
                <a:t>Amazon MQ</a:t>
              </a:r>
            </a:p>
          </p:txBody>
        </p:sp>
        <p:pic>
          <p:nvPicPr>
            <p:cNvPr id="25" name="Graphic 21">
              <a:extLst>
                <a:ext uri="{FF2B5EF4-FFF2-40B4-BE49-F238E27FC236}">
                  <a16:creationId xmlns:a16="http://schemas.microsoft.com/office/drawing/2014/main" id="{9B1E7272-4A4E-5340-B66C-C8DFDA263849}"/>
                </a:ext>
              </a:extLst>
            </p:cNvPr>
            <p:cNvPicPr>
              <a:picLocks noChangeAspect="1"/>
            </p:cNvPicPr>
            <p:nvPr/>
          </p:nvPicPr>
          <p:blipFill>
            <a:blip r:embed="rId5"/>
            <a:stretch>
              <a:fillRect/>
            </a:stretch>
          </p:blipFill>
          <p:spPr>
            <a:xfrm>
              <a:off x="8334538" y="3233751"/>
              <a:ext cx="914400" cy="914400"/>
            </a:xfrm>
            <a:prstGeom prst="rect">
              <a:avLst/>
            </a:prstGeom>
          </p:spPr>
        </p:pic>
      </p:grpSp>
      <p:sp>
        <p:nvSpPr>
          <p:cNvPr id="28" name="TextBox 27">
            <a:extLst>
              <a:ext uri="{FF2B5EF4-FFF2-40B4-BE49-F238E27FC236}">
                <a16:creationId xmlns:a16="http://schemas.microsoft.com/office/drawing/2014/main" id="{3922ADD8-7BD1-054C-8986-69EA7DD83EAC}"/>
              </a:ext>
            </a:extLst>
          </p:cNvPr>
          <p:cNvSpPr txBox="1"/>
          <p:nvPr/>
        </p:nvSpPr>
        <p:spPr>
          <a:xfrm>
            <a:off x="4763626" y="5527346"/>
            <a:ext cx="2301904" cy="646331"/>
          </a:xfrm>
          <a:prstGeom prst="rect">
            <a:avLst/>
          </a:prstGeom>
          <a:noFill/>
        </p:spPr>
        <p:txBody>
          <a:bodyPr wrap="square" rtlCol="0">
            <a:spAutoFit/>
          </a:bodyPr>
          <a:lstStyle/>
          <a:p>
            <a:pPr algn="ctr" rtl="0"/>
            <a:r>
              <a:rPr lang="pt-br"/>
              <a:t>Amazon Elastic File System</a:t>
            </a:r>
          </a:p>
        </p:txBody>
      </p:sp>
      <p:pic>
        <p:nvPicPr>
          <p:cNvPr id="29" name="Graphic 26">
            <a:extLst>
              <a:ext uri="{FF2B5EF4-FFF2-40B4-BE49-F238E27FC236}">
                <a16:creationId xmlns:a16="http://schemas.microsoft.com/office/drawing/2014/main" id="{B3E12A7E-0C87-7A40-AE1B-71E6968B9EBF}"/>
              </a:ext>
            </a:extLst>
          </p:cNvPr>
          <p:cNvPicPr>
            <a:picLocks noChangeAspect="1"/>
          </p:cNvPicPr>
          <p:nvPr/>
        </p:nvPicPr>
        <p:blipFill>
          <a:blip r:embed="rId6"/>
          <a:stretch>
            <a:fillRect/>
          </a:stretch>
        </p:blipFill>
        <p:spPr>
          <a:xfrm>
            <a:off x="5558978" y="4785745"/>
            <a:ext cx="711200" cy="711200"/>
          </a:xfrm>
          <a:prstGeom prst="rect">
            <a:avLst/>
          </a:prstGeom>
        </p:spPr>
      </p:pic>
      <p:cxnSp>
        <p:nvCxnSpPr>
          <p:cNvPr id="31" name="Elbow Connector 30"/>
          <p:cNvCxnSpPr>
            <a:stCxn id="23" idx="3"/>
            <a:endCxn id="29" idx="1"/>
          </p:cNvCxnSpPr>
          <p:nvPr/>
        </p:nvCxnSpPr>
        <p:spPr>
          <a:xfrm>
            <a:off x="3764885" y="3263663"/>
            <a:ext cx="1794093" cy="1877682"/>
          </a:xfrm>
          <a:prstGeom prst="bentConnector3">
            <a:avLst/>
          </a:prstGeom>
          <a:ln>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5" idx="1"/>
            <a:endCxn id="29" idx="3"/>
          </p:cNvCxnSpPr>
          <p:nvPr/>
        </p:nvCxnSpPr>
        <p:spPr>
          <a:xfrm rot="10800000" flipV="1">
            <a:off x="6270178" y="3263663"/>
            <a:ext cx="1937310" cy="1877682"/>
          </a:xfrm>
          <a:prstGeom prst="bentConnector3">
            <a:avLst>
              <a:gd name="adj1" fmla="val 50000"/>
            </a:avLst>
          </a:prstGeom>
          <a:ln>
            <a:headEnd type="arrow" w="med" len="sm"/>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109817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68" y="365125"/>
            <a:ext cx="9034272" cy="474119"/>
          </a:xfrm>
        </p:spPr>
        <p:txBody>
          <a:bodyPr rtlCol="0">
            <a:noAutofit/>
          </a:bodyPr>
          <a:lstStyle/>
          <a:p>
            <a:pPr rtl="0"/>
            <a:r>
              <a:rPr lang="pt-br" sz="3500" dirty="0"/>
              <a:t>Caso de uso: integração híbrida</a:t>
            </a:r>
          </a:p>
        </p:txBody>
      </p:sp>
      <p:sp>
        <p:nvSpPr>
          <p:cNvPr id="3" name="Slide Number Placeholder 2"/>
          <p:cNvSpPr>
            <a:spLocks noGrp="1"/>
          </p:cNvSpPr>
          <p:nvPr>
            <p:ph type="sldNum" sz="quarter" idx="12"/>
          </p:nvPr>
        </p:nvSpPr>
        <p:spPr/>
        <p:txBody>
          <a:bodyPr rtlCol="0"/>
          <a:lstStyle/>
          <a:p>
            <a:pPr rtl="0"/>
            <a:fld id="{9FC43BFD-8FF7-A343-A8A6-E2338FCE8046}" type="slidenum">
              <a:rPr lang="en-US" smtClean="0"/>
              <a:pPr/>
              <a:t>42</a:t>
            </a:fld>
            <a:endParaRPr lang="en-US" dirty="0"/>
          </a:p>
        </p:txBody>
      </p:sp>
      <p:sp>
        <p:nvSpPr>
          <p:cNvPr id="4" name="Footer Placeholder 3"/>
          <p:cNvSpPr>
            <a:spLocks noGrp="1"/>
          </p:cNvSpPr>
          <p:nvPr>
            <p:ph type="ftr" sz="quarter" idx="3"/>
          </p:nvPr>
        </p:nvSpPr>
        <p:spPr>
          <a:xfrm>
            <a:off x="419100" y="6356350"/>
            <a:ext cx="4476457" cy="365125"/>
          </a:xfrm>
        </p:spPr>
        <p:txBody>
          <a:bodyPr rtlCol="0"/>
          <a:lstStyle/>
          <a:p>
            <a:pPr rtl="0"/>
            <a:r>
              <a:rPr lang="pt-br" dirty="0"/>
              <a:t>© 2020 Amazon Web Services, Inc. ou suas afiliadas. Todos os direitos reservados.</a:t>
            </a:r>
            <a:endParaRPr lang="en-US" dirty="0"/>
          </a:p>
        </p:txBody>
      </p:sp>
      <p:sp>
        <p:nvSpPr>
          <p:cNvPr id="7" name="Rectangle 6">
            <a:extLst>
              <a:ext uri="{FF2B5EF4-FFF2-40B4-BE49-F238E27FC236}">
                <a16:creationId xmlns:a16="http://schemas.microsoft.com/office/drawing/2014/main" id="{CE7F7081-419C-2E4F-A999-2923C4338FC0}"/>
              </a:ext>
            </a:extLst>
          </p:cNvPr>
          <p:cNvSpPr/>
          <p:nvPr/>
        </p:nvSpPr>
        <p:spPr>
          <a:xfrm>
            <a:off x="6158163" y="2210414"/>
            <a:ext cx="4846320" cy="315567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8" name="Graphic 11">
            <a:extLst>
              <a:ext uri="{FF2B5EF4-FFF2-40B4-BE49-F238E27FC236}">
                <a16:creationId xmlns:a16="http://schemas.microsoft.com/office/drawing/2014/main" id="{CE52C9D7-11B0-9E41-AB16-2C9849C3ECBE}"/>
              </a:ext>
            </a:extLst>
          </p:cNvPr>
          <p:cNvPicPr>
            <a:picLocks noChangeAspect="1"/>
          </p:cNvPicPr>
          <p:nvPr/>
        </p:nvPicPr>
        <p:blipFill>
          <a:blip r:embed="rId4"/>
          <a:stretch>
            <a:fillRect/>
          </a:stretch>
        </p:blipFill>
        <p:spPr>
          <a:xfrm>
            <a:off x="6158164" y="2210414"/>
            <a:ext cx="330200" cy="330200"/>
          </a:xfrm>
          <a:prstGeom prst="rect">
            <a:avLst/>
          </a:prstGeom>
        </p:spPr>
      </p:pic>
      <p:sp>
        <p:nvSpPr>
          <p:cNvPr id="10" name="TextBox 9">
            <a:extLst>
              <a:ext uri="{FF2B5EF4-FFF2-40B4-BE49-F238E27FC236}">
                <a16:creationId xmlns:a16="http://schemas.microsoft.com/office/drawing/2014/main" id="{D7F29047-6C71-4348-9449-DA85546F0055}"/>
              </a:ext>
            </a:extLst>
          </p:cNvPr>
          <p:cNvSpPr txBox="1"/>
          <p:nvPr/>
        </p:nvSpPr>
        <p:spPr>
          <a:xfrm>
            <a:off x="6158164" y="4253170"/>
            <a:ext cx="2217871" cy="400110"/>
          </a:xfrm>
          <a:prstGeom prst="rect">
            <a:avLst/>
          </a:prstGeom>
          <a:noFill/>
        </p:spPr>
        <p:txBody>
          <a:bodyPr wrap="square" rtlCol="0">
            <a:spAutoFit/>
          </a:bodyPr>
          <a:lstStyle/>
          <a:p>
            <a:pPr algn="ctr" rtl="0"/>
            <a:r>
              <a:rPr lang="pt-br" sz="2000">
                <a:latin typeface="+mj-lt"/>
                <a:ea typeface="Amazon Ember" panose="020B0603020204020204" pitchFamily="34" charset="0"/>
                <a:cs typeface="Amazon Ember" panose="020B0603020204020204" pitchFamily="34" charset="0"/>
              </a:rPr>
              <a:t>Amazon MQ</a:t>
            </a:r>
          </a:p>
        </p:txBody>
      </p:sp>
      <p:pic>
        <p:nvPicPr>
          <p:cNvPr id="11" name="Graphic 21">
            <a:extLst>
              <a:ext uri="{FF2B5EF4-FFF2-40B4-BE49-F238E27FC236}">
                <a16:creationId xmlns:a16="http://schemas.microsoft.com/office/drawing/2014/main" id="{9B1E7272-4A4E-5340-B66C-C8DFDA263849}"/>
              </a:ext>
            </a:extLst>
          </p:cNvPr>
          <p:cNvPicPr>
            <a:picLocks noChangeAspect="1"/>
          </p:cNvPicPr>
          <p:nvPr/>
        </p:nvPicPr>
        <p:blipFill>
          <a:blip r:embed="rId5"/>
          <a:stretch>
            <a:fillRect/>
          </a:stretch>
        </p:blipFill>
        <p:spPr>
          <a:xfrm>
            <a:off x="6809899" y="3331424"/>
            <a:ext cx="914400" cy="914400"/>
          </a:xfrm>
          <a:prstGeom prst="rect">
            <a:avLst/>
          </a:prstGeom>
        </p:spPr>
      </p:pic>
      <p:sp>
        <p:nvSpPr>
          <p:cNvPr id="12" name="Rectangle 11">
            <a:extLst>
              <a:ext uri="{FF2B5EF4-FFF2-40B4-BE49-F238E27FC236}">
                <a16:creationId xmlns:a16="http://schemas.microsoft.com/office/drawing/2014/main" id="{D22D8ED1-FB5A-2B46-B9E9-FF763E575F13}"/>
              </a:ext>
            </a:extLst>
          </p:cNvPr>
          <p:cNvSpPr/>
          <p:nvPr/>
        </p:nvSpPr>
        <p:spPr>
          <a:xfrm>
            <a:off x="710237" y="2210414"/>
            <a:ext cx="4846320" cy="3155672"/>
          </a:xfrm>
          <a:prstGeom prst="rect">
            <a:avLst/>
          </a:prstGeom>
          <a:noFill/>
          <a:ln w="12700">
            <a:solidFill>
              <a:srgbClr val="5A6B8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rgbClr val="5A6B86"/>
                </a:solidFill>
              </a:rPr>
              <a:t>Datacenter corporativo</a:t>
            </a:r>
          </a:p>
        </p:txBody>
      </p:sp>
      <p:pic>
        <p:nvPicPr>
          <p:cNvPr id="13" name="Graphic 19">
            <a:extLst>
              <a:ext uri="{FF2B5EF4-FFF2-40B4-BE49-F238E27FC236}">
                <a16:creationId xmlns:a16="http://schemas.microsoft.com/office/drawing/2014/main" id="{558849B9-512D-6049-AB40-637404334CB9}"/>
              </a:ext>
            </a:extLst>
          </p:cNvPr>
          <p:cNvPicPr>
            <a:picLocks noChangeAspect="1"/>
          </p:cNvPicPr>
          <p:nvPr/>
        </p:nvPicPr>
        <p:blipFill>
          <a:blip r:embed="rId6"/>
          <a:stretch>
            <a:fillRect/>
          </a:stretch>
        </p:blipFill>
        <p:spPr>
          <a:xfrm>
            <a:off x="710238" y="2210414"/>
            <a:ext cx="330200" cy="330200"/>
          </a:xfrm>
          <a:prstGeom prst="rect">
            <a:avLst/>
          </a:prstGeom>
        </p:spPr>
      </p:pic>
      <p:pic>
        <p:nvPicPr>
          <p:cNvPr id="14"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1372427" y="3331424"/>
            <a:ext cx="914400" cy="914400"/>
          </a:xfrm>
          <a:prstGeom prst="rect">
            <a:avLst/>
          </a:prstGeom>
        </p:spPr>
      </p:pic>
      <p:sp>
        <p:nvSpPr>
          <p:cNvPr id="15" name="TextBox 14"/>
          <p:cNvSpPr txBox="1"/>
          <p:nvPr/>
        </p:nvSpPr>
        <p:spPr>
          <a:xfrm>
            <a:off x="1137772" y="4253170"/>
            <a:ext cx="1383712" cy="877163"/>
          </a:xfrm>
          <a:prstGeom prst="rect">
            <a:avLst/>
          </a:prstGeom>
          <a:noFill/>
        </p:spPr>
        <p:txBody>
          <a:bodyPr wrap="none" rtlCol="0">
            <a:spAutoFit/>
          </a:bodyPr>
          <a:lstStyle/>
          <a:p>
            <a:pPr algn="ctr" rtl="0"/>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Produtor da </a:t>
            </a:r>
            <a:b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mensagem</a:t>
            </a:r>
            <a:br>
              <a:rPr lang="en-US" sz="17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no local</a:t>
            </a:r>
          </a:p>
        </p:txBody>
      </p:sp>
      <p:pic>
        <p:nvPicPr>
          <p:cNvPr id="16" name="Graphic 37">
            <a:extLst>
              <a:ext uri="{FF2B5EF4-FFF2-40B4-BE49-F238E27FC236}">
                <a16:creationId xmlns:a16="http://schemas.microsoft.com/office/drawing/2014/main" id="{AC408681-9425-934F-A27E-5D5DAE6D38A6}"/>
              </a:ext>
            </a:extLst>
          </p:cNvPr>
          <p:cNvPicPr>
            <a:picLocks noChangeAspect="1"/>
          </p:cNvPicPr>
          <p:nvPr/>
        </p:nvPicPr>
        <p:blipFill>
          <a:blip r:embed="rId7"/>
          <a:stretch>
            <a:fillRect/>
          </a:stretch>
        </p:blipFill>
        <p:spPr>
          <a:xfrm>
            <a:off x="3852320" y="3331424"/>
            <a:ext cx="914400" cy="914400"/>
          </a:xfrm>
          <a:prstGeom prst="rect">
            <a:avLst/>
          </a:prstGeom>
        </p:spPr>
      </p:pic>
      <p:sp>
        <p:nvSpPr>
          <p:cNvPr id="17" name="TextBox 16"/>
          <p:cNvSpPr txBox="1"/>
          <p:nvPr/>
        </p:nvSpPr>
        <p:spPr>
          <a:xfrm>
            <a:off x="3143978" y="4253170"/>
            <a:ext cx="2331086" cy="877163"/>
          </a:xfrm>
          <a:prstGeom prst="rect">
            <a:avLst/>
          </a:prstGeom>
          <a:noFill/>
        </p:spPr>
        <p:txBody>
          <a:bodyPr wrap="none" rtlCol="0">
            <a:spAutoFit/>
          </a:bodyPr>
          <a:lstStyle/>
          <a:p>
            <a:pPr algn="ctr" rtl="0"/>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On-premises (no local)</a:t>
            </a:r>
            <a:br>
              <a:rPr lang="en-US" sz="17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ActiveMQ broker </a:t>
            </a:r>
            <a:b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br>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(agente do ActiveMQ)</a:t>
            </a:r>
          </a:p>
        </p:txBody>
      </p:sp>
      <p:sp>
        <p:nvSpPr>
          <p:cNvPr id="18" name="TextBox 17"/>
          <p:cNvSpPr txBox="1"/>
          <p:nvPr/>
        </p:nvSpPr>
        <p:spPr>
          <a:xfrm>
            <a:off x="8751469" y="4245824"/>
            <a:ext cx="2174410" cy="877163"/>
          </a:xfrm>
          <a:prstGeom prst="rect">
            <a:avLst/>
          </a:prstGeom>
          <a:noFill/>
        </p:spPr>
        <p:txBody>
          <a:bodyPr wrap="square" rtlCol="0">
            <a:spAutoFit/>
          </a:bodyPr>
          <a:lstStyle/>
          <a:p>
            <a:pPr algn="ctr" rtl="0"/>
            <a:r>
              <a:rPr lang="pt-br" sz="1700">
                <a:latin typeface="Amazon Ember Light" charset="0"/>
                <a:ea typeface="Amazon Ember Light" charset="0"/>
                <a:cs typeface="Amazon Ember Light" charset="0"/>
              </a:rPr>
              <a:t>Consumidor de mensagens baseado na nuvem</a:t>
            </a:r>
          </a:p>
        </p:txBody>
      </p:sp>
      <p:pic>
        <p:nvPicPr>
          <p:cNvPr id="19" name="Graphic 24">
            <a:extLst>
              <a:ext uri="{FF2B5EF4-FFF2-40B4-BE49-F238E27FC236}">
                <a16:creationId xmlns:a16="http://schemas.microsoft.com/office/drawing/2014/main" id="{DD01F647-5021-2945-A1F9-4FD26EC69AC6}"/>
              </a:ext>
            </a:extLst>
          </p:cNvPr>
          <p:cNvPicPr>
            <a:picLocks noChangeAspect="1"/>
          </p:cNvPicPr>
          <p:nvPr/>
        </p:nvPicPr>
        <p:blipFill>
          <a:blip r:embed="rId8"/>
          <a:stretch>
            <a:fillRect/>
          </a:stretch>
        </p:blipFill>
        <p:spPr>
          <a:xfrm>
            <a:off x="9495774" y="3445724"/>
            <a:ext cx="685800" cy="685800"/>
          </a:xfrm>
          <a:prstGeom prst="rect">
            <a:avLst/>
          </a:prstGeom>
        </p:spPr>
      </p:pic>
      <p:cxnSp>
        <p:nvCxnSpPr>
          <p:cNvPr id="21" name="Straight Arrow Connector 20"/>
          <p:cNvCxnSpPr/>
          <p:nvPr/>
        </p:nvCxnSpPr>
        <p:spPr>
          <a:xfrm flipV="1">
            <a:off x="2153133" y="3788250"/>
            <a:ext cx="1877446" cy="374"/>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1" idx="1"/>
          </p:cNvCxnSpPr>
          <p:nvPr/>
        </p:nvCxnSpPr>
        <p:spPr>
          <a:xfrm>
            <a:off x="4547937" y="3788250"/>
            <a:ext cx="2261962" cy="374"/>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3"/>
            <a:endCxn id="19" idx="1"/>
          </p:cNvCxnSpPr>
          <p:nvPr/>
        </p:nvCxnSpPr>
        <p:spPr>
          <a:xfrm>
            <a:off x="7724299" y="3788624"/>
            <a:ext cx="1771475" cy="0"/>
          </a:xfrm>
          <a:prstGeom prst="straightConnector1">
            <a:avLst/>
          </a:prstGeom>
          <a:ln w="12700">
            <a:tailEnd type="arrow" w="med" len="sm"/>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884382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168" y="140223"/>
            <a:ext cx="6600678" cy="923923"/>
          </a:xfrm>
        </p:spPr>
        <p:txBody>
          <a:bodyPr rtlCol="0"/>
          <a:lstStyle/>
          <a:p>
            <a:pPr rtl="0"/>
            <a:r>
              <a:rPr lang="pt-br" sz="3500" dirty="0"/>
              <a:t>Comparando o Amazon MQ, </a:t>
            </a:r>
            <a:br>
              <a:rPr lang="pt-BR" sz="3500" dirty="0"/>
            </a:br>
            <a:r>
              <a:rPr lang="pt-br" sz="3500" dirty="0"/>
              <a:t>o Amazon SQS e o Amazon SNS</a:t>
            </a:r>
            <a:endParaRPr lang="en-US" sz="3500" dirty="0">
              <a:solidFill>
                <a:srgbClr val="FFFFFF"/>
              </a:solidFill>
              <a:latin typeface="Amazon Ember Light" panose="020B0403020204020204"/>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17885026"/>
              </p:ext>
            </p:extLst>
          </p:nvPr>
        </p:nvGraphicFramePr>
        <p:xfrm>
          <a:off x="550862" y="1528763"/>
          <a:ext cx="11111255" cy="4130997"/>
        </p:xfrm>
        <a:graphic>
          <a:graphicData uri="http://schemas.openxmlformats.org/drawingml/2006/table">
            <a:tbl>
              <a:tblPr firstRow="1" bandRow="1">
                <a:tableStyleId>{F5AB1C69-6EDB-4FF4-983F-18BD219EF322}</a:tableStyleId>
              </a:tblPr>
              <a:tblGrid>
                <a:gridCol w="5466140">
                  <a:extLst>
                    <a:ext uri="{9D8B030D-6E8A-4147-A177-3AD203B41FA5}">
                      <a16:colId xmlns:a16="http://schemas.microsoft.com/office/drawing/2014/main" val="1764601007"/>
                    </a:ext>
                  </a:extLst>
                </a:gridCol>
                <a:gridCol w="5645115">
                  <a:extLst>
                    <a:ext uri="{9D8B030D-6E8A-4147-A177-3AD203B41FA5}">
                      <a16:colId xmlns:a16="http://schemas.microsoft.com/office/drawing/2014/main" val="3256020432"/>
                    </a:ext>
                  </a:extLst>
                </a:gridCol>
              </a:tblGrid>
              <a:tr h="519225">
                <a:tc>
                  <a:txBody>
                    <a:bodyPr/>
                    <a:lstStyle/>
                    <a:p>
                      <a:pPr algn="ctr" rtl="0"/>
                      <a:r>
                        <a:rPr lang="pt-br" sz="2800" b="0" dirty="0">
                          <a:solidFill>
                            <a:schemeClr val="accent1"/>
                          </a:solidFill>
                          <a:latin typeface="Amazon Ember" panose="02000000000000000000" pitchFamily="2" charset="0"/>
                          <a:ea typeface="Amazon Ember" panose="02000000000000000000" pitchFamily="2" charset="0"/>
                        </a:rPr>
                        <a:t>Amazon MQ</a:t>
                      </a:r>
                    </a:p>
                  </a:txBody>
                  <a:tcPr marL="103216" marR="103216"/>
                </a:tc>
                <a:tc>
                  <a:txBody>
                    <a:bodyPr/>
                    <a:lstStyle/>
                    <a:p>
                      <a:pPr algn="ctr" rtl="0"/>
                      <a:r>
                        <a:rPr lang="pt-br" sz="2800" b="0" dirty="0">
                          <a:solidFill>
                            <a:schemeClr val="accent1"/>
                          </a:solidFill>
                          <a:latin typeface="Amazon Ember" panose="02000000000000000000" pitchFamily="2" charset="0"/>
                          <a:ea typeface="Amazon Ember" panose="02000000000000000000" pitchFamily="2" charset="0"/>
                        </a:rPr>
                        <a:t>Amazon SQS </a:t>
                      </a:r>
                      <a:r>
                        <a:rPr lang="pt-br" sz="2800" b="0" u="none" dirty="0">
                          <a:solidFill>
                            <a:schemeClr val="accent1"/>
                          </a:solidFill>
                          <a:latin typeface="Amazon Ember" panose="02000000000000000000" pitchFamily="2" charset="0"/>
                          <a:ea typeface="Amazon Ember" panose="02000000000000000000" pitchFamily="2" charset="0"/>
                        </a:rPr>
                        <a:t>e</a:t>
                      </a:r>
                      <a:r>
                        <a:rPr lang="pt-br" sz="2800" b="0" dirty="0">
                          <a:solidFill>
                            <a:schemeClr val="accent1"/>
                          </a:solidFill>
                          <a:latin typeface="Amazon Ember" panose="02000000000000000000" pitchFamily="2" charset="0"/>
                          <a:ea typeface="Amazon Ember" panose="02000000000000000000" pitchFamily="2" charset="0"/>
                        </a:rPr>
                        <a:t> </a:t>
                      </a:r>
                      <a:r>
                        <a:rPr lang="pt-br" sz="2800" b="0" u="none" dirty="0">
                          <a:solidFill>
                            <a:schemeClr val="accent1"/>
                          </a:solidFill>
                          <a:latin typeface="Amazon Ember" panose="02000000000000000000" pitchFamily="2" charset="0"/>
                          <a:ea typeface="Amazon Ember" panose="02000000000000000000" pitchFamily="2" charset="0"/>
                        </a:rPr>
                        <a:t>SNS</a:t>
                      </a:r>
                    </a:p>
                  </a:txBody>
                  <a:tcPr marL="103216" marR="103216"/>
                </a:tc>
                <a:extLst>
                  <a:ext uri="{0D108BD9-81ED-4DB2-BD59-A6C34878D82A}">
                    <a16:rowId xmlns:a16="http://schemas.microsoft.com/office/drawing/2014/main" val="3986889979"/>
                  </a:ext>
                </a:extLst>
              </a:tr>
              <a:tr h="432688">
                <a:tc>
                  <a:txBody>
                    <a:bodyPr/>
                    <a:lstStyle/>
                    <a:p>
                      <a:pPr algn="ctr" rtl="0"/>
                      <a:r>
                        <a:rPr lang="pt-br" sz="1800" dirty="0"/>
                        <a:t>Para </a:t>
                      </a:r>
                      <a:r>
                        <a:rPr lang="pt-br" sz="1800" u="none" dirty="0">
                          <a:solidFill>
                            <a:schemeClr val="accent6"/>
                          </a:solidFill>
                        </a:rPr>
                        <a:t>migração de aplicações</a:t>
                      </a:r>
                      <a:endParaRPr lang="en-US" sz="1800" b="0" u="none" dirty="0">
                        <a:solidFill>
                          <a:schemeClr val="accent6"/>
                        </a:solidFill>
                        <a:latin typeface="Amazon Ember" panose="02000000000000000000"/>
                        <a:ea typeface="Amazon Ember" panose="02000000000000000000" pitchFamily="2" charset="0"/>
                        <a:cs typeface="Amazon Ember Light" panose="020B0403020204020204" pitchFamily="34" charset="0"/>
                      </a:endParaRPr>
                    </a:p>
                  </a:txBody>
                  <a:tcPr marL="103216" marR="103216" anchor="ctr"/>
                </a:tc>
                <a:tc>
                  <a:txBody>
                    <a:bodyPr/>
                    <a:lstStyle/>
                    <a:p>
                      <a:pPr algn="ctr" rtl="0"/>
                      <a:r>
                        <a:rPr lang="pt-br" sz="1800"/>
                        <a:t>Para </a:t>
                      </a:r>
                      <a:r>
                        <a:rPr lang="pt-br" sz="1800">
                          <a:solidFill>
                            <a:schemeClr val="accent6"/>
                          </a:solidFill>
                        </a:rPr>
                        <a:t>aplicações </a:t>
                      </a:r>
                      <a:r>
                        <a:rPr lang="pt-br" sz="1800" u="none">
                          <a:solidFill>
                            <a:schemeClr val="accent6"/>
                          </a:solidFill>
                        </a:rPr>
                        <a:t>criadas na nuvem</a:t>
                      </a:r>
                      <a:endParaRPr lang="en-US" sz="1800" b="0" u="none" dirty="0">
                        <a:solidFill>
                          <a:schemeClr val="accent6"/>
                        </a:solidFill>
                        <a:latin typeface="Amazon Ember" panose="02000000000000000000"/>
                        <a:ea typeface="Amazon Ember" panose="02000000000000000000" pitchFamily="2" charset="0"/>
                        <a:cs typeface="Amazon Ember Light" panose="020B0403020204020204" pitchFamily="34" charset="0"/>
                      </a:endParaRPr>
                    </a:p>
                  </a:txBody>
                  <a:tcPr marL="103216" marR="103216" anchor="ctr"/>
                </a:tc>
                <a:extLst>
                  <a:ext uri="{0D108BD9-81ED-4DB2-BD59-A6C34878D82A}">
                    <a16:rowId xmlns:a16="http://schemas.microsoft.com/office/drawing/2014/main" val="2480000357"/>
                  </a:ext>
                </a:extLst>
              </a:tr>
              <a:tr h="778838">
                <a:tc>
                  <a:txBody>
                    <a:bodyPr/>
                    <a:lstStyle/>
                    <a:p>
                      <a:pPr algn="ctr" rtl="0"/>
                      <a:r>
                        <a:rPr lang="pt-br" sz="1800" dirty="0"/>
                        <a:t>Protocolos: JMS, NMS, AMQP, STOMP, </a:t>
                      </a:r>
                      <a:br>
                        <a:rPr lang="pt-BR" sz="1800" dirty="0"/>
                      </a:br>
                      <a:r>
                        <a:rPr lang="pt-br" sz="1800" dirty="0"/>
                        <a:t>MQTT e WebSocket</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03216" marR="103216" anchor="ctr"/>
                </a:tc>
                <a:tc>
                  <a:txBody>
                    <a:bodyPr/>
                    <a:lstStyle/>
                    <a:p>
                      <a:pPr algn="ctr" rtl="0"/>
                      <a:r>
                        <a:rPr lang="pt-br" sz="1800"/>
                        <a:t>Protocolo: HTTPS</a:t>
                      </a:r>
                      <a:endParaRPr lang="en-US" sz="180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03216" marR="103216" anchor="ctr"/>
                </a:tc>
                <a:extLst>
                  <a:ext uri="{0D108BD9-81ED-4DB2-BD59-A6C34878D82A}">
                    <a16:rowId xmlns:a16="http://schemas.microsoft.com/office/drawing/2014/main" val="2344979294"/>
                  </a:ext>
                </a:extLst>
              </a:tr>
              <a:tr h="4326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u="none" dirty="0"/>
                        <a:t>Rico </a:t>
                      </a:r>
                      <a:r>
                        <a:rPr lang="pt-br" sz="1800" dirty="0"/>
                        <a:t>em recursos</a:t>
                      </a:r>
                      <a:endParaRPr lang="en-US" sz="1800" b="0" i="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03216" marR="10321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a:t>Taxa de transferência </a:t>
                      </a:r>
                      <a:r>
                        <a:rPr lang="pt-br" sz="1800" u="none"/>
                        <a:t>ilimitada</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103216" marR="103216" anchor="ctr"/>
                </a:tc>
                <a:extLst>
                  <a:ext uri="{0D108BD9-81ED-4DB2-BD59-A6C34878D82A}">
                    <a16:rowId xmlns:a16="http://schemas.microsoft.com/office/drawing/2014/main" val="2728293366"/>
                  </a:ext>
                </a:extLst>
              </a:tr>
              <a:tr h="7788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dirty="0"/>
                        <a:t>Pagamento por hora e pagamento </a:t>
                      </a:r>
                      <a:r>
                        <a:rPr lang="pt-br" sz="1800" u="none" dirty="0"/>
                        <a:t>por GB</a:t>
                      </a:r>
                      <a:endParaRPr lang="en-US" sz="180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03216" marR="10321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dirty="0"/>
                        <a:t>Pagamento </a:t>
                      </a:r>
                      <a:r>
                        <a:rPr lang="pt-br" sz="1800" u="none" dirty="0"/>
                        <a:t>por solicitação</a:t>
                      </a:r>
                      <a:endParaRPr lang="en-US" sz="1800" u="none" baseline="0" dirty="0"/>
                    </a:p>
                  </a:txBody>
                  <a:tcPr marL="103216" marR="103216" anchor="ctr"/>
                </a:tc>
                <a:extLst>
                  <a:ext uri="{0D108BD9-81ED-4DB2-BD59-A6C34878D82A}">
                    <a16:rowId xmlns:a16="http://schemas.microsoft.com/office/drawing/2014/main" val="1858460445"/>
                  </a:ext>
                </a:extLst>
              </a:tr>
              <a:tr h="10772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u="none"/>
                        <a:t>Pub/Sub supported (suporte para Pub/Sub)</a:t>
                      </a:r>
                      <a:endParaRPr lang="en-US" sz="180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03216" marR="10321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dirty="0"/>
                        <a:t>Pub/Sub supported (suporte para Pub/Sub) </a:t>
                      </a:r>
                      <a:r>
                        <a:rPr lang="pt-BR" sz="1800" dirty="0"/>
                        <a:t>–</a:t>
                      </a:r>
                      <a:r>
                        <a:rPr lang="pt-br" sz="1800" dirty="0"/>
                        <a:t> </a:t>
                      </a:r>
                      <a:br>
                        <a:rPr lang="pt-BR" sz="1800" dirty="0"/>
                      </a:br>
                      <a:r>
                        <a:rPr lang="pt-br" sz="1800" dirty="0"/>
                        <a:t>Amazon SNS</a:t>
                      </a: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800" dirty="0"/>
                        <a:t>Pub/Sub not supported (Pub/Sub não suportado) - Amazon SQS</a:t>
                      </a:r>
                      <a:endParaRPr lang="en-US" sz="1800" u="none" dirty="0">
                        <a:solidFill>
                          <a:srgbClr val="000000"/>
                        </a:solidFill>
                        <a:latin typeface="Amazon Ember Light" panose="020B0403020204020204"/>
                        <a:ea typeface="Amazon Ember Light" panose="020B0403020204020204" pitchFamily="34" charset="0"/>
                        <a:cs typeface="Amazon Ember Light" panose="020B0403020204020204" pitchFamily="34" charset="0"/>
                      </a:endParaRPr>
                    </a:p>
                  </a:txBody>
                  <a:tcPr marL="103216" marR="103216" anchor="ctr"/>
                </a:tc>
                <a:extLst>
                  <a:ext uri="{0D108BD9-81ED-4DB2-BD59-A6C34878D82A}">
                    <a16:rowId xmlns:a16="http://schemas.microsoft.com/office/drawing/2014/main" val="1271480044"/>
                  </a:ext>
                </a:extLst>
              </a:tr>
            </a:tbl>
          </a:graphicData>
        </a:graphic>
      </p:graphicFrame>
      <p:sp>
        <p:nvSpPr>
          <p:cNvPr id="4" name="Slide Number Placeholder 3"/>
          <p:cNvSpPr>
            <a:spLocks noGrp="1"/>
          </p:cNvSpPr>
          <p:nvPr>
            <p:ph type="sldNum" sz="quarter" idx="12"/>
          </p:nvPr>
        </p:nvSpPr>
        <p:spPr/>
        <p:txBody>
          <a:bodyPr rtlCol="0"/>
          <a:lstStyle/>
          <a:p>
            <a:pPr rtl="0"/>
            <a:fld id="{9FC43BFD-8FF7-A343-A8A6-E2338FCE8046}" type="slidenum">
              <a:rPr lang="en-US" smtClean="0"/>
              <a:pPr/>
              <a:t>43</a:t>
            </a:fld>
            <a:endParaRPr lang="en-US" dirty="0"/>
          </a:p>
        </p:txBody>
      </p:sp>
      <p:sp>
        <p:nvSpPr>
          <p:cNvPr id="2" name="Footer Placeholder 1"/>
          <p:cNvSpPr>
            <a:spLocks noGrp="1"/>
          </p:cNvSpPr>
          <p:nvPr>
            <p:ph type="ftr" sz="quarter" idx="3"/>
          </p:nvPr>
        </p:nvSpPr>
        <p:spPr>
          <a:xfrm>
            <a:off x="419100" y="6356350"/>
            <a:ext cx="4631202"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3981383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05032" y="2967038"/>
            <a:ext cx="3210365" cy="923923"/>
          </a:xfrm>
        </p:spPr>
        <p:txBody>
          <a:bodyPr rtlCol="0">
            <a:noAutofit/>
          </a:bodyPr>
          <a:lstStyle/>
          <a:p>
            <a:pPr rtl="0"/>
            <a:r>
              <a:rPr lang="pt-br" dirty="0"/>
              <a:t>Resumo</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44</a:t>
            </a:fld>
            <a:endParaRPr lang="en-US" dirty="0"/>
          </a:p>
        </p:txBody>
      </p:sp>
      <p:sp>
        <p:nvSpPr>
          <p:cNvPr id="5" name="Footer Placeholder 4"/>
          <p:cNvSpPr>
            <a:spLocks noGrp="1"/>
          </p:cNvSpPr>
          <p:nvPr>
            <p:ph type="ftr" sz="quarter" idx="3"/>
          </p:nvPr>
        </p:nvSpPr>
        <p:spPr>
          <a:xfrm>
            <a:off x="419100" y="6356350"/>
            <a:ext cx="4476457"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626202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47236" y="365125"/>
            <a:ext cx="9034272" cy="474119"/>
          </a:xfrm>
        </p:spPr>
        <p:txBody>
          <a:bodyPr rtlCol="0"/>
          <a:lstStyle/>
          <a:p>
            <a:pPr rtl="0"/>
            <a:r>
              <a:rPr lang="pt-br" sz="3500" dirty="0"/>
              <a:t>Teste de conhecimento</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45</a:t>
            </a:fld>
            <a:endParaRPr lang="en-US" dirty="0"/>
          </a:p>
        </p:txBody>
      </p:sp>
      <p:sp>
        <p:nvSpPr>
          <p:cNvPr id="6" name="Freeform 5"/>
          <p:cNvSpPr/>
          <p:nvPr/>
        </p:nvSpPr>
        <p:spPr>
          <a:xfrm>
            <a:off x="559561" y="1835643"/>
            <a:ext cx="2881191" cy="217385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rtlCol="0" anchor="t" anchorCtr="0">
            <a:noAutofit/>
          </a:bodyPr>
          <a:lstStyle/>
          <a:p>
            <a:pPr defTabSz="770447" rtl="0">
              <a:lnSpc>
                <a:spcPts val="2667"/>
              </a:lnSpc>
              <a:spcBef>
                <a:spcPct val="0"/>
              </a:spcBef>
              <a:spcAft>
                <a:spcPct val="35000"/>
              </a:spcAft>
            </a:pPr>
            <a:r>
              <a:rPr lang="pt-br" sz="145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O SQS </a:t>
            </a:r>
            <a:r>
              <a:rPr lang="pt-br" sz="1450" dirty="0">
                <a:latin typeface="Amazon Ember Light" panose="020B0403020204020204" pitchFamily="34" charset="0"/>
                <a:ea typeface="Amazon Ember Light" panose="020B0403020204020204" pitchFamily="34" charset="0"/>
                <a:cs typeface="Amazon Ember Light" panose="020B0403020204020204" pitchFamily="34" charset="0"/>
              </a:rPr>
              <a:t>oferece acesso a uma fila de mensagens que pode ser usada para armazenar mensagens enquanto aguarda que um consumidor as processe.</a:t>
            </a:r>
            <a:endParaRPr lang="en-US" sz="1450" dirty="0">
              <a:solidFill>
                <a:srgbClr val="FF0000"/>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Freeform 6"/>
          <p:cNvSpPr/>
          <p:nvPr/>
        </p:nvSpPr>
        <p:spPr>
          <a:xfrm>
            <a:off x="3699571" y="1835643"/>
            <a:ext cx="2881191" cy="217385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rtlCol="0" anchor="t" anchorCtr="0">
            <a:noAutofit/>
          </a:bodyPr>
          <a:lstStyle/>
          <a:p>
            <a:pPr defTabSz="770447" rtl="0">
              <a:lnSpc>
                <a:spcPts val="2667"/>
              </a:lnSpc>
              <a:spcBef>
                <a:spcPct val="0"/>
              </a:spcBef>
              <a:spcAft>
                <a:spcPct val="35000"/>
              </a:spcAft>
            </a:pPr>
            <a:r>
              <a:rPr lang="pt-br" sz="1450" dirty="0">
                <a:latin typeface="Amazon Ember Light" panose="020B0403020204020204" pitchFamily="34" charset="0"/>
                <a:ea typeface="Amazon Ember Light" panose="020B0403020204020204" pitchFamily="34" charset="0"/>
                <a:cs typeface="Amazon Ember Light" panose="020B0403020204020204" pitchFamily="34" charset="0"/>
              </a:rPr>
              <a:t>Com uma </a:t>
            </a:r>
            <a:r>
              <a:rPr lang="pt-br" sz="145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Fila Padrão do SQS</a:t>
            </a:r>
            <a:r>
              <a:rPr lang="pt-br" sz="1450" dirty="0">
                <a:latin typeface="Amazon Ember Light" panose="020B0403020204020204" pitchFamily="34" charset="0"/>
                <a:ea typeface="Amazon Ember Light" panose="020B0403020204020204" pitchFamily="34" charset="0"/>
                <a:cs typeface="Amazon Ember Light" panose="020B0403020204020204" pitchFamily="34" charset="0"/>
              </a:rPr>
              <a:t> a</a:t>
            </a:r>
            <a:r>
              <a:rPr lang="pt-BR" sz="145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450" dirty="0">
                <a:latin typeface="Amazon Ember Light" panose="020B0403020204020204" pitchFamily="34" charset="0"/>
                <a:ea typeface="Amazon Ember Light" panose="020B0403020204020204" pitchFamily="34" charset="0"/>
                <a:cs typeface="Amazon Ember Light" panose="020B0403020204020204" pitchFamily="34" charset="0"/>
              </a:rPr>
              <a:t>ordenação de mensagens é</a:t>
            </a:r>
            <a:r>
              <a:rPr lang="pt-BR" sz="1450" dirty="0">
                <a:latin typeface="Amazon Ember Light" panose="020B0403020204020204" pitchFamily="34" charset="0"/>
                <a:ea typeface="Amazon Ember Light" panose="020B0403020204020204" pitchFamily="34" charset="0"/>
                <a:cs typeface="Amazon Ember Light" panose="020B0403020204020204" pitchFamily="34" charset="0"/>
              </a:rPr>
              <a:t> </a:t>
            </a:r>
            <a:r>
              <a:rPr lang="pt-br" sz="145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garantida</a:t>
            </a:r>
            <a:r>
              <a:rPr lang="pt-br" sz="145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9" name="Freeform 8"/>
          <p:cNvSpPr/>
          <p:nvPr/>
        </p:nvSpPr>
        <p:spPr>
          <a:xfrm>
            <a:off x="6853650" y="1835643"/>
            <a:ext cx="2881191" cy="217385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rtlCol="0" anchor="t" anchorCtr="0">
            <a:noAutofit/>
          </a:bodyPr>
          <a:lstStyle/>
          <a:p>
            <a:pPr defTabSz="770447" rtl="0">
              <a:lnSpc>
                <a:spcPts val="2667"/>
              </a:lnSpc>
              <a:spcBef>
                <a:spcPct val="0"/>
              </a:spcBef>
              <a:spcAft>
                <a:spcPct val="35000"/>
              </a:spcAft>
            </a:pPr>
            <a:r>
              <a:rPr lang="pt-br" sz="1450" dirty="0">
                <a:latin typeface="Amazon Ember Light" panose="020B0403020204020204" pitchFamily="34" charset="0"/>
                <a:ea typeface="Amazon Ember Light" panose="020B0403020204020204" pitchFamily="34" charset="0"/>
                <a:cs typeface="Amazon Ember Light" panose="020B0403020204020204" pitchFamily="34" charset="0"/>
              </a:rPr>
              <a:t>Não é possível filtrar mensagens ao assinar um tópico do SNS, você </a:t>
            </a:r>
            <a:r>
              <a:rPr lang="pt-br" sz="1450" dirty="0">
                <a:solidFill>
                  <a:srgbClr val="000000"/>
                </a:solidFill>
                <a:latin typeface="Amazon Ember Light" panose="020B0403020204020204" pitchFamily="34" charset="0"/>
                <a:ea typeface="Amazon Ember Light" panose="020B0403020204020204" pitchFamily="34" charset="0"/>
                <a:cs typeface="Amazon Ember Light" panose="020B0403020204020204" pitchFamily="34" charset="0"/>
              </a:rPr>
              <a:t>sempre</a:t>
            </a:r>
            <a:r>
              <a:rPr lang="pt-br" sz="1450" dirty="0">
                <a:latin typeface="Amazon Ember Light" panose="020B0403020204020204" pitchFamily="34" charset="0"/>
                <a:ea typeface="Amazon Ember Light" panose="020B0403020204020204" pitchFamily="34" charset="0"/>
                <a:cs typeface="Amazon Ember Light" panose="020B0403020204020204" pitchFamily="34" charset="0"/>
              </a:rPr>
              <a:t> receberá todas as mensagens publicadas.</a:t>
            </a:r>
          </a:p>
        </p:txBody>
      </p:sp>
      <p:sp>
        <p:nvSpPr>
          <p:cNvPr id="10" name="Freeform 9"/>
          <p:cNvSpPr/>
          <p:nvPr/>
        </p:nvSpPr>
        <p:spPr>
          <a:xfrm>
            <a:off x="577522" y="4117746"/>
            <a:ext cx="2881191" cy="217385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rtlCol="0" anchor="t" anchorCtr="0">
            <a:noAutofit/>
          </a:bodyPr>
          <a:lstStyle/>
          <a:p>
            <a:pPr defTabSz="770447" rtl="0">
              <a:lnSpc>
                <a:spcPts val="2667"/>
              </a:lnSpc>
              <a:spcBef>
                <a:spcPct val="0"/>
              </a:spcBef>
              <a:spcAft>
                <a:spcPct val="35000"/>
              </a:spcAft>
            </a:pPr>
            <a:r>
              <a:rPr lang="pt-br" sz="1450" dirty="0">
                <a:latin typeface="Amazon Ember Light" panose="020B0403020204020204" pitchFamily="34" charset="0"/>
                <a:ea typeface="Amazon Ember Light" panose="020B0403020204020204" pitchFamily="34" charset="0"/>
                <a:cs typeface="Amazon Ember Light" panose="020B0403020204020204" pitchFamily="34" charset="0"/>
              </a:rPr>
              <a:t>Quando o Amazon SNS envia uma mensagem para o Amazon SQS, ele codifica a mensagem como um documento JSON.</a:t>
            </a:r>
          </a:p>
        </p:txBody>
      </p:sp>
      <p:sp>
        <p:nvSpPr>
          <p:cNvPr id="11" name="Freeform 10"/>
          <p:cNvSpPr/>
          <p:nvPr/>
        </p:nvSpPr>
        <p:spPr>
          <a:xfrm>
            <a:off x="3717532" y="4117746"/>
            <a:ext cx="2881191" cy="2173854"/>
          </a:xfrm>
          <a:custGeom>
            <a:avLst/>
            <a:gdLst>
              <a:gd name="connsiteX0" fmla="*/ 0 w 2399890"/>
              <a:gd name="connsiteY0" fmla="*/ 0 h 1439934"/>
              <a:gd name="connsiteX1" fmla="*/ 2399890 w 2399890"/>
              <a:gd name="connsiteY1" fmla="*/ 0 h 1439934"/>
              <a:gd name="connsiteX2" fmla="*/ 2399890 w 2399890"/>
              <a:gd name="connsiteY2" fmla="*/ 1439934 h 1439934"/>
              <a:gd name="connsiteX3" fmla="*/ 0 w 2399890"/>
              <a:gd name="connsiteY3" fmla="*/ 1439934 h 1439934"/>
              <a:gd name="connsiteX4" fmla="*/ 0 w 2399890"/>
              <a:gd name="connsiteY4" fmla="*/ 0 h 1439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890" h="1439934">
                <a:moveTo>
                  <a:pt x="0" y="0"/>
                </a:moveTo>
                <a:lnTo>
                  <a:pt x="2399890" y="0"/>
                </a:lnTo>
                <a:lnTo>
                  <a:pt x="2399890" y="1439934"/>
                </a:lnTo>
                <a:lnTo>
                  <a:pt x="0" y="1439934"/>
                </a:lnTo>
                <a:lnTo>
                  <a:pt x="0" y="0"/>
                </a:lnTo>
                <a:close/>
              </a:path>
            </a:pathLst>
          </a:custGeom>
          <a:ln>
            <a:solidFill>
              <a:schemeClr val="accent1"/>
            </a:solidFill>
            <a:prstDash val="solid"/>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6040" tIns="457200" rIns="66040" bIns="66040" numCol="1" spcCol="1270" rtlCol="0" anchor="t" anchorCtr="0">
            <a:noAutofit/>
          </a:bodyPr>
          <a:lstStyle/>
          <a:p>
            <a:pPr defTabSz="770447" rtl="0">
              <a:lnSpc>
                <a:spcPts val="2667"/>
              </a:lnSpc>
              <a:spcBef>
                <a:spcPct val="0"/>
              </a:spcBef>
              <a:spcAft>
                <a:spcPct val="35000"/>
              </a:spcAft>
            </a:pPr>
            <a:r>
              <a:rPr lang="pt-br" sz="1450">
                <a:latin typeface="Amazon Ember Light" panose="020B0403020204020204" pitchFamily="34" charset="0"/>
                <a:ea typeface="Amazon Ember Light" panose="020B0403020204020204" pitchFamily="34" charset="0"/>
                <a:cs typeface="Amazon Ember Light" panose="020B0403020204020204" pitchFamily="34" charset="0"/>
              </a:rPr>
              <a:t>O Amazon MQ é compatível com JMS, NMS, AMQP, STOMP, MQTT e WebSocket.</a:t>
            </a:r>
          </a:p>
        </p:txBody>
      </p:sp>
      <p:sp>
        <p:nvSpPr>
          <p:cNvPr id="13" name="TextBox 12"/>
          <p:cNvSpPr txBox="1"/>
          <p:nvPr/>
        </p:nvSpPr>
        <p:spPr>
          <a:xfrm>
            <a:off x="2903580" y="4065769"/>
            <a:ext cx="611065" cy="666786"/>
          </a:xfrm>
          <a:prstGeom prst="rect">
            <a:avLst/>
          </a:prstGeom>
          <a:noFill/>
        </p:spPr>
        <p:txBody>
          <a:bodyPr wrap="non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4" name="TextBox 13"/>
          <p:cNvSpPr txBox="1"/>
          <p:nvPr/>
        </p:nvSpPr>
        <p:spPr>
          <a:xfrm>
            <a:off x="6035827" y="1763285"/>
            <a:ext cx="611065" cy="666786"/>
          </a:xfrm>
          <a:prstGeom prst="rect">
            <a:avLst/>
          </a:prstGeom>
          <a:noFill/>
        </p:spPr>
        <p:txBody>
          <a:bodyPr wrap="none" rtlCol="0">
            <a:spAutoFit/>
          </a:bodyPr>
          <a:lstStyle/>
          <a:p>
            <a:pPr rtl="0"/>
            <a:r>
              <a:rPr lang="pt-br"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7" name="TextBox 16"/>
          <p:cNvSpPr txBox="1"/>
          <p:nvPr/>
        </p:nvSpPr>
        <p:spPr>
          <a:xfrm>
            <a:off x="9165641" y="1749144"/>
            <a:ext cx="611065" cy="666786"/>
          </a:xfrm>
          <a:prstGeom prst="rect">
            <a:avLst/>
          </a:prstGeom>
          <a:noFill/>
        </p:spPr>
        <p:txBody>
          <a:bodyPr wrap="none" rtlCol="0">
            <a:spAutoFit/>
          </a:bodyPr>
          <a:lstStyle/>
          <a:p>
            <a:pPr rtl="0"/>
            <a:r>
              <a:rPr lang="pt-br" sz="3733" dirty="0">
                <a:solidFill>
                  <a:srgbClr val="FF0000"/>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19" name="TextBox 18"/>
          <p:cNvSpPr txBox="1"/>
          <p:nvPr/>
        </p:nvSpPr>
        <p:spPr>
          <a:xfrm>
            <a:off x="10227209" y="1753082"/>
            <a:ext cx="1692305" cy="646331"/>
          </a:xfrm>
          <a:prstGeom prst="rect">
            <a:avLst/>
          </a:prstGeom>
          <a:noFill/>
        </p:spPr>
        <p:txBody>
          <a:bodyPr wrap="square" rtlCol="0">
            <a:spAutoFit/>
          </a:bodyPr>
          <a:lstStyle/>
          <a:p>
            <a:pPr marL="380990" indent="-380990" rtl="0">
              <a:buFont typeface="Wingdings" panose="05000000000000000000" pitchFamily="2" charset="2"/>
              <a:buChar char="q"/>
            </a:pPr>
            <a:r>
              <a:rPr lang="pt-br" dirty="0">
                <a:latin typeface="Amazon Ember Light" charset="0"/>
                <a:ea typeface="Amazon Ember Light" charset="0"/>
                <a:cs typeface="Amazon Ember Light" charset="0"/>
              </a:rPr>
              <a:t>Verdadeiro</a:t>
            </a:r>
          </a:p>
          <a:p>
            <a:pPr marL="380990" indent="-380990" rtl="0">
              <a:buFont typeface="Wingdings" panose="05000000000000000000" pitchFamily="2" charset="2"/>
              <a:buChar char="q"/>
            </a:pPr>
            <a:r>
              <a:rPr lang="pt-br" dirty="0">
                <a:latin typeface="Amazon Ember Light" charset="0"/>
                <a:ea typeface="Amazon Ember Light" charset="0"/>
                <a:cs typeface="Amazon Ember Light" charset="0"/>
              </a:rPr>
              <a:t>Falso</a:t>
            </a:r>
          </a:p>
        </p:txBody>
      </p:sp>
      <p:sp>
        <p:nvSpPr>
          <p:cNvPr id="18" name="TextBox 17"/>
          <p:cNvSpPr txBox="1"/>
          <p:nvPr/>
        </p:nvSpPr>
        <p:spPr>
          <a:xfrm>
            <a:off x="2882033" y="1767150"/>
            <a:ext cx="611065" cy="666786"/>
          </a:xfrm>
          <a:prstGeom prst="rect">
            <a:avLst/>
          </a:prstGeom>
          <a:noFill/>
        </p:spPr>
        <p:txBody>
          <a:bodyPr wrap="non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20" name="TextBox 19"/>
          <p:cNvSpPr txBox="1"/>
          <p:nvPr/>
        </p:nvSpPr>
        <p:spPr>
          <a:xfrm>
            <a:off x="6018000" y="4065769"/>
            <a:ext cx="611065" cy="666786"/>
          </a:xfrm>
          <a:prstGeom prst="rect">
            <a:avLst/>
          </a:prstGeom>
          <a:noFill/>
        </p:spPr>
        <p:txBody>
          <a:bodyPr wrap="none" rtlCol="0">
            <a:spAutoFit/>
          </a:bodyPr>
          <a:lstStyle/>
          <a:p>
            <a:pPr rtl="0"/>
            <a:r>
              <a:rPr lang="pt-br" sz="3733" dirty="0">
                <a:solidFill>
                  <a:srgbClr val="0C9B2E"/>
                </a:solidFill>
                <a:latin typeface="Amazon Ember Light" charset="0"/>
                <a:ea typeface="Amazon Ember Light" charset="0"/>
                <a:cs typeface="Amazon Ember Light" charset="0"/>
                <a:sym typeface="Wingdings"/>
              </a:rPr>
              <a:t></a:t>
            </a:r>
            <a:endParaRPr lang="en-US" sz="3733" dirty="0">
              <a:latin typeface="Amazon Ember Light" charset="0"/>
              <a:ea typeface="Amazon Ember Light" charset="0"/>
              <a:cs typeface="Amazon Ember Light" charset="0"/>
            </a:endParaRPr>
          </a:p>
        </p:txBody>
      </p:sp>
      <p:sp>
        <p:nvSpPr>
          <p:cNvPr id="3" name="Footer Placeholder 2"/>
          <p:cNvSpPr>
            <a:spLocks noGrp="1"/>
          </p:cNvSpPr>
          <p:nvPr>
            <p:ph type="ftr" sz="quarter" idx="3"/>
          </p:nvPr>
        </p:nvSpPr>
        <p:spPr>
          <a:xfrm>
            <a:off x="419100" y="6356350"/>
            <a:ext cx="4574931"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312239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7" grpId="0"/>
      <p:bldP spid="18" grpId="0"/>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032" y="2335238"/>
            <a:ext cx="10244211" cy="2217087"/>
          </a:xfrm>
        </p:spPr>
        <p:txBody>
          <a:bodyPr rtlCol="0">
            <a:noAutofit/>
          </a:bodyPr>
          <a:lstStyle/>
          <a:p>
            <a:pPr rtl="0"/>
            <a:r>
              <a:rPr lang="pt-br" dirty="0"/>
              <a:t>Laboratório 5: Desenvolvendo </a:t>
            </a:r>
            <a:r>
              <a:rPr lang="pt-br" dirty="0">
                <a:solidFill>
                  <a:srgbClr val="FFFFFF"/>
                </a:solidFill>
              </a:rPr>
              <a:t>soluções</a:t>
            </a:r>
            <a:r>
              <a:rPr lang="pt-br" dirty="0"/>
              <a:t> de mensagens com </a:t>
            </a:r>
            <a:r>
              <a:rPr lang="pt-br" dirty="0">
                <a:solidFill>
                  <a:srgbClr val="FFFFFF"/>
                </a:solidFill>
              </a:rPr>
              <a:t>SQS</a:t>
            </a:r>
            <a:r>
              <a:rPr lang="pt-br" dirty="0"/>
              <a:t> e </a:t>
            </a:r>
            <a:r>
              <a:rPr lang="pt-br" dirty="0">
                <a:solidFill>
                  <a:srgbClr val="FFFFFF"/>
                </a:solidFill>
              </a:rPr>
              <a:t>SNS</a:t>
            </a:r>
            <a:endParaRPr lang="en-US" dirty="0">
              <a:solidFill>
                <a:srgbClr val="FFFFFF"/>
              </a:solidFill>
              <a:latin typeface="Amazon Ember Light" panose="020B0403020204020204"/>
            </a:endParaRP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46</a:t>
            </a:fld>
            <a:endParaRPr lang="en-US" dirty="0"/>
          </a:p>
        </p:txBody>
      </p:sp>
      <p:sp>
        <p:nvSpPr>
          <p:cNvPr id="5" name="Footer Placeholder 4"/>
          <p:cNvSpPr>
            <a:spLocks noGrp="1"/>
          </p:cNvSpPr>
          <p:nvPr>
            <p:ph type="ftr" sz="quarter" idx="3"/>
          </p:nvPr>
        </p:nvSpPr>
        <p:spPr>
          <a:xfrm>
            <a:off x="419100" y="6356350"/>
            <a:ext cx="4574931" cy="365125"/>
          </a:xfrm>
        </p:spPr>
        <p:txBody>
          <a:bodyPr rtlCol="0"/>
          <a:lstStyle/>
          <a:p>
            <a:pPr rtl="0"/>
            <a:r>
              <a:rPr lang="pt-br"/>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915527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itle 4"/>
          <p:cNvSpPr>
            <a:spLocks noGrp="1"/>
          </p:cNvSpPr>
          <p:nvPr>
            <p:ph type="title"/>
          </p:nvPr>
        </p:nvSpPr>
        <p:spPr>
          <a:xfrm>
            <a:off x="461304" y="365125"/>
            <a:ext cx="9034272" cy="474119"/>
          </a:xfrm>
        </p:spPr>
        <p:txBody>
          <a:bodyPr rtlCol="0"/>
          <a:lstStyle/>
          <a:p>
            <a:pPr rtl="0"/>
            <a:r>
              <a:rPr lang="pt-br" sz="3500" dirty="0"/>
              <a:t>Visão geral do laboratório</a:t>
            </a:r>
          </a:p>
        </p:txBody>
      </p:sp>
      <p:sp>
        <p:nvSpPr>
          <p:cNvPr id="2" name="Slide Number Placeholder 1"/>
          <p:cNvSpPr>
            <a:spLocks noGrp="1"/>
          </p:cNvSpPr>
          <p:nvPr>
            <p:ph type="sldNum" sz="quarter" idx="12"/>
          </p:nvPr>
        </p:nvSpPr>
        <p:spPr/>
        <p:txBody>
          <a:bodyPr rtlCol="0"/>
          <a:lstStyle/>
          <a:p>
            <a:pPr rtl="0"/>
            <a:fld id="{9FC43BFD-8FF7-A343-A8A6-E2338FCE8046}" type="slidenum">
              <a:rPr lang="en-US" smtClean="0"/>
              <a:pPr/>
              <a:t>47</a:t>
            </a:fld>
            <a:endParaRPr lang="en-US" dirty="0"/>
          </a:p>
        </p:txBody>
      </p:sp>
      <p:sp>
        <p:nvSpPr>
          <p:cNvPr id="5" name="TextBox 4"/>
          <p:cNvSpPr txBox="1"/>
          <p:nvPr/>
        </p:nvSpPr>
        <p:spPr>
          <a:xfrm>
            <a:off x="8980773" y="5405622"/>
            <a:ext cx="1848895" cy="523220"/>
          </a:xfrm>
          <a:prstGeom prst="rect">
            <a:avLst/>
          </a:prstGeom>
          <a:noFill/>
        </p:spPr>
        <p:txBody>
          <a:bodyPr wrap="square" lIns="0" tIns="0" rIns="0" bIns="0" rtlCol="0">
            <a:spAutoFit/>
          </a:bodyPr>
          <a:lstStyle/>
          <a:p>
            <a:pPr algn="ctr" rtl="0"/>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Duração</a:t>
            </a:r>
          </a:p>
          <a:p>
            <a:pPr algn="ctr" rtl="0"/>
            <a:r>
              <a:rPr lang="pt-br" sz="1700" dirty="0">
                <a:latin typeface="Amazon Ember Light" panose="020B0403020204020204" pitchFamily="34" charset="0"/>
                <a:ea typeface="Amazon Ember Light" panose="020B0403020204020204" pitchFamily="34" charset="0"/>
                <a:cs typeface="Amazon Ember Light" panose="020B0403020204020204" pitchFamily="34" charset="0"/>
              </a:rPr>
              <a:t>45 minutos.</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6803" y="5187014"/>
            <a:ext cx="1138113" cy="1132693"/>
          </a:xfrm>
          <a:prstGeom prst="rect">
            <a:avLst/>
          </a:prstGeom>
        </p:spPr>
      </p:pic>
      <p:sp>
        <p:nvSpPr>
          <p:cNvPr id="4" name="Footer Placeholder 3"/>
          <p:cNvSpPr>
            <a:spLocks noGrp="1"/>
          </p:cNvSpPr>
          <p:nvPr>
            <p:ph type="ftr" sz="quarter" idx="3"/>
          </p:nvPr>
        </p:nvSpPr>
        <p:spPr>
          <a:xfrm>
            <a:off x="419100" y="6356350"/>
            <a:ext cx="4546795" cy="365125"/>
          </a:xfrm>
        </p:spPr>
        <p:txBody>
          <a:bodyPr rtlCol="0"/>
          <a:lstStyle/>
          <a:p>
            <a:pPr rtl="0"/>
            <a:r>
              <a:rPr lang="pt-br"/>
              <a:t>© 2020 Amazon Web Services, Inc. ou suas afiliadas. Todos os direitos reservados.</a:t>
            </a:r>
            <a:endParaRPr lang="en-US" dirty="0"/>
          </a:p>
        </p:txBody>
      </p:sp>
      <p:sp>
        <p:nvSpPr>
          <p:cNvPr id="8" name="Rectangle 7">
            <a:extLst>
              <a:ext uri="{FF2B5EF4-FFF2-40B4-BE49-F238E27FC236}">
                <a16:creationId xmlns:a16="http://schemas.microsoft.com/office/drawing/2014/main" id="{CE7F7081-419C-2E4F-A999-2923C4338FC0}"/>
              </a:ext>
            </a:extLst>
          </p:cNvPr>
          <p:cNvSpPr/>
          <p:nvPr/>
        </p:nvSpPr>
        <p:spPr>
          <a:xfrm>
            <a:off x="419100" y="1368202"/>
            <a:ext cx="10172385" cy="488076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rtl="0"/>
            <a:r>
              <a:rPr lang="pt-br" sz="1600">
                <a:solidFill>
                  <a:sysClr val="windowText" lastClr="000000"/>
                </a:solidFill>
              </a:rPr>
              <a:t>Nuvem AWS</a:t>
            </a:r>
          </a:p>
        </p:txBody>
      </p:sp>
      <p:pic>
        <p:nvPicPr>
          <p:cNvPr id="9" name="Graphic 11">
            <a:extLst>
              <a:ext uri="{FF2B5EF4-FFF2-40B4-BE49-F238E27FC236}">
                <a16:creationId xmlns:a16="http://schemas.microsoft.com/office/drawing/2014/main" id="{CE52C9D7-11B0-9E41-AB16-2C9849C3ECBE}"/>
              </a:ext>
            </a:extLst>
          </p:cNvPr>
          <p:cNvPicPr>
            <a:picLocks noChangeAspect="1"/>
          </p:cNvPicPr>
          <p:nvPr/>
        </p:nvPicPr>
        <p:blipFill>
          <a:blip r:embed="rId5"/>
          <a:stretch>
            <a:fillRect/>
          </a:stretch>
        </p:blipFill>
        <p:spPr>
          <a:xfrm>
            <a:off x="419101" y="1368203"/>
            <a:ext cx="330200" cy="330200"/>
          </a:xfrm>
          <a:prstGeom prst="rect">
            <a:avLst/>
          </a:prstGeom>
        </p:spPr>
      </p:pic>
      <p:pic>
        <p:nvPicPr>
          <p:cNvPr id="10" name="Graphic 24">
            <a:extLst>
              <a:ext uri="{FF2B5EF4-FFF2-40B4-BE49-F238E27FC236}">
                <a16:creationId xmlns:a16="http://schemas.microsoft.com/office/drawing/2014/main" id="{DD01F647-5021-2945-A1F9-4FD26EC69AC6}"/>
              </a:ext>
            </a:extLst>
          </p:cNvPr>
          <p:cNvPicPr>
            <a:picLocks noChangeAspect="1"/>
          </p:cNvPicPr>
          <p:nvPr/>
        </p:nvPicPr>
        <p:blipFill>
          <a:blip r:embed="rId6"/>
          <a:stretch>
            <a:fillRect/>
          </a:stretch>
        </p:blipFill>
        <p:spPr>
          <a:xfrm>
            <a:off x="9219421" y="3331424"/>
            <a:ext cx="685800" cy="685800"/>
          </a:xfrm>
          <a:prstGeom prst="rect">
            <a:avLst/>
          </a:prstGeom>
        </p:spPr>
      </p:pic>
      <p:pic>
        <p:nvPicPr>
          <p:cNvPr id="11" name="Graphic 24">
            <a:extLst>
              <a:ext uri="{FF2B5EF4-FFF2-40B4-BE49-F238E27FC236}">
                <a16:creationId xmlns:a16="http://schemas.microsoft.com/office/drawing/2014/main" id="{DD01F647-5021-2945-A1F9-4FD26EC69AC6}"/>
              </a:ext>
            </a:extLst>
          </p:cNvPr>
          <p:cNvPicPr>
            <a:picLocks noChangeAspect="1"/>
          </p:cNvPicPr>
          <p:nvPr/>
        </p:nvPicPr>
        <p:blipFill>
          <a:blip r:embed="rId6"/>
          <a:stretch>
            <a:fillRect/>
          </a:stretch>
        </p:blipFill>
        <p:spPr>
          <a:xfrm>
            <a:off x="961429" y="3076298"/>
            <a:ext cx="685800" cy="685800"/>
          </a:xfrm>
          <a:prstGeom prst="rect">
            <a:avLst/>
          </a:prstGeom>
        </p:spPr>
      </p:pic>
      <p:sp>
        <p:nvSpPr>
          <p:cNvPr id="12" name="TextBox 11"/>
          <p:cNvSpPr txBox="1"/>
          <p:nvPr/>
        </p:nvSpPr>
        <p:spPr>
          <a:xfrm>
            <a:off x="5462610" y="3990294"/>
            <a:ext cx="1905120" cy="353943"/>
          </a:xfrm>
          <a:prstGeom prst="rect">
            <a:avLst/>
          </a:prstGeom>
          <a:noFill/>
        </p:spPr>
        <p:txBody>
          <a:bodyPr wrap="square" rtlCol="0">
            <a:spAutoFit/>
          </a:bodyPr>
          <a:lstStyle/>
          <a:p>
            <a:pPr algn="ctr" rtl="0"/>
            <a:r>
              <a:rPr lang="pt-br" sz="1700">
                <a:solidFill>
                  <a:srgbClr val="000000"/>
                </a:solidFill>
                <a:latin typeface="Amazon Ember Light" charset="0"/>
                <a:ea typeface="Amazon Ember Light" charset="0"/>
                <a:cs typeface="Amazon Ember Light" charset="0"/>
              </a:rPr>
              <a:t>mySQSQueue_A</a:t>
            </a:r>
            <a:endParaRPr lang="en-US" sz="1700" dirty="0">
              <a:solidFill>
                <a:srgbClr val="000000"/>
              </a:solidFill>
              <a:latin typeface="Amazon Ember Light" panose="020B0403020204020204"/>
              <a:ea typeface="Amazon Ember Light" charset="0"/>
              <a:cs typeface="Amazon Ember Light" charset="0"/>
            </a:endParaRPr>
          </a:p>
        </p:txBody>
      </p:sp>
      <p:pic>
        <p:nvPicPr>
          <p:cNvPr id="13" name="Graphic 39">
            <a:extLst>
              <a:ext uri="{FF2B5EF4-FFF2-40B4-BE49-F238E27FC236}">
                <a16:creationId xmlns:a16="http://schemas.microsoft.com/office/drawing/2014/main" id="{2ACAD885-5F52-504F-842D-3D87E199BD5D}"/>
              </a:ext>
            </a:extLst>
          </p:cNvPr>
          <p:cNvPicPr>
            <a:picLocks noChangeAspect="1"/>
          </p:cNvPicPr>
          <p:nvPr/>
        </p:nvPicPr>
        <p:blipFill>
          <a:blip r:embed="rId7"/>
          <a:stretch>
            <a:fillRect/>
          </a:stretch>
        </p:blipFill>
        <p:spPr>
          <a:xfrm>
            <a:off x="5957970" y="3217124"/>
            <a:ext cx="914400" cy="914400"/>
          </a:xfrm>
          <a:prstGeom prst="rect">
            <a:avLst/>
          </a:prstGeom>
        </p:spPr>
      </p:pic>
      <p:pic>
        <p:nvPicPr>
          <p:cNvPr id="15" name="Graphic 39">
            <a:extLst>
              <a:ext uri="{FF2B5EF4-FFF2-40B4-BE49-F238E27FC236}">
                <a16:creationId xmlns:a16="http://schemas.microsoft.com/office/drawing/2014/main" id="{2ACAD885-5F52-504F-842D-3D87E199BD5D}"/>
              </a:ext>
            </a:extLst>
          </p:cNvPr>
          <p:cNvPicPr>
            <a:picLocks noChangeAspect="1"/>
          </p:cNvPicPr>
          <p:nvPr/>
        </p:nvPicPr>
        <p:blipFill>
          <a:blip r:embed="rId7"/>
          <a:stretch>
            <a:fillRect/>
          </a:stretch>
        </p:blipFill>
        <p:spPr>
          <a:xfrm>
            <a:off x="5957970" y="4853676"/>
            <a:ext cx="914400" cy="914400"/>
          </a:xfrm>
          <a:prstGeom prst="rect">
            <a:avLst/>
          </a:prstGeom>
        </p:spPr>
      </p:pic>
      <p:sp>
        <p:nvSpPr>
          <p:cNvPr id="16" name="TextBox 15"/>
          <p:cNvSpPr txBox="1"/>
          <p:nvPr/>
        </p:nvSpPr>
        <p:spPr>
          <a:xfrm>
            <a:off x="3313080" y="2665834"/>
            <a:ext cx="1404595" cy="523220"/>
          </a:xfrm>
          <a:prstGeom prst="rect">
            <a:avLst/>
          </a:prstGeom>
          <a:noFill/>
        </p:spPr>
        <p:txBody>
          <a:bodyPr wrap="square" lIns="0" tIns="0" rIns="0" bIns="0" rtlCol="0">
            <a:spAutoFit/>
          </a:bodyPr>
          <a:lstStyle/>
          <a:p>
            <a:pPr algn="ctr" rtl="0"/>
            <a:r>
              <a:rPr lang="pt-br" sz="1700">
                <a:latin typeface="Amazon Ember Light" charset="0"/>
                <a:ea typeface="Amazon Ember Light" charset="0"/>
                <a:cs typeface="Amazon Ember Light" charset="0"/>
              </a:rPr>
              <a:t>Tópico do SNS</a:t>
            </a:r>
            <a:br>
              <a:rPr lang="en-US" sz="1700" dirty="0">
                <a:latin typeface="Amazon Ember Light" charset="0"/>
                <a:ea typeface="Amazon Ember Light" charset="0"/>
                <a:cs typeface="Amazon Ember Light" charset="0"/>
              </a:rPr>
            </a:br>
            <a:r>
              <a:rPr lang="pt-br" sz="1700">
                <a:latin typeface="Amazon Ember Light" charset="0"/>
                <a:ea typeface="Amazon Ember Light" charset="0"/>
                <a:cs typeface="Amazon Ember Light" charset="0"/>
              </a:rPr>
              <a:t>E-mail</a:t>
            </a:r>
          </a:p>
        </p:txBody>
      </p:sp>
      <p:pic>
        <p:nvPicPr>
          <p:cNvPr id="17" name="Graphic 31">
            <a:extLst>
              <a:ext uri="{FF2B5EF4-FFF2-40B4-BE49-F238E27FC236}">
                <a16:creationId xmlns:a16="http://schemas.microsoft.com/office/drawing/2014/main" id="{075C7C7E-0733-F14B-BBD3-48FCFF6D5EA5}"/>
              </a:ext>
            </a:extLst>
          </p:cNvPr>
          <p:cNvPicPr>
            <a:picLocks noChangeAspect="1"/>
          </p:cNvPicPr>
          <p:nvPr/>
        </p:nvPicPr>
        <p:blipFill>
          <a:blip r:embed="rId8"/>
          <a:stretch>
            <a:fillRect/>
          </a:stretch>
        </p:blipFill>
        <p:spPr>
          <a:xfrm>
            <a:off x="3672477" y="1905231"/>
            <a:ext cx="685800" cy="685800"/>
          </a:xfrm>
          <a:prstGeom prst="rect">
            <a:avLst/>
          </a:prstGeom>
        </p:spPr>
      </p:pic>
      <p:sp>
        <p:nvSpPr>
          <p:cNvPr id="18" name="TextBox 17"/>
          <p:cNvSpPr txBox="1"/>
          <p:nvPr/>
        </p:nvSpPr>
        <p:spPr>
          <a:xfrm>
            <a:off x="3313080" y="4946938"/>
            <a:ext cx="1404595" cy="523220"/>
          </a:xfrm>
          <a:prstGeom prst="rect">
            <a:avLst/>
          </a:prstGeom>
          <a:noFill/>
        </p:spPr>
        <p:txBody>
          <a:bodyPr wrap="square" lIns="0" tIns="0" rIns="0" bIns="0" rtlCol="0">
            <a:spAutoFit/>
          </a:bodyPr>
          <a:lstStyle/>
          <a:p>
            <a:pPr algn="ctr" rtl="0"/>
            <a:r>
              <a:rPr lang="pt-br" sz="1700">
                <a:latin typeface="Amazon Ember Light" charset="0"/>
                <a:ea typeface="Amazon Ember Light" charset="0"/>
                <a:cs typeface="Amazon Ember Light" charset="0"/>
              </a:rPr>
              <a:t>Tópico do SNS</a:t>
            </a:r>
            <a:br>
              <a:rPr lang="en-US" sz="1700" dirty="0">
                <a:latin typeface="Amazon Ember Light" charset="0"/>
                <a:ea typeface="Amazon Ember Light" charset="0"/>
                <a:cs typeface="Amazon Ember Light" charset="0"/>
              </a:rPr>
            </a:br>
            <a:r>
              <a:rPr lang="pt-br" sz="1700">
                <a:latin typeface="Amazon Ember Light" charset="0"/>
                <a:ea typeface="Amazon Ember Light" charset="0"/>
                <a:cs typeface="Amazon Ember Light" charset="0"/>
              </a:rPr>
              <a:t>Order (pedido)</a:t>
            </a:r>
          </a:p>
        </p:txBody>
      </p:sp>
      <p:pic>
        <p:nvPicPr>
          <p:cNvPr id="19" name="Graphic 31">
            <a:extLst>
              <a:ext uri="{FF2B5EF4-FFF2-40B4-BE49-F238E27FC236}">
                <a16:creationId xmlns:a16="http://schemas.microsoft.com/office/drawing/2014/main" id="{075C7C7E-0733-F14B-BBD3-48FCFF6D5EA5}"/>
              </a:ext>
            </a:extLst>
          </p:cNvPr>
          <p:cNvPicPr>
            <a:picLocks noChangeAspect="1"/>
          </p:cNvPicPr>
          <p:nvPr/>
        </p:nvPicPr>
        <p:blipFill>
          <a:blip r:embed="rId8"/>
          <a:stretch>
            <a:fillRect/>
          </a:stretch>
        </p:blipFill>
        <p:spPr>
          <a:xfrm>
            <a:off x="3672477" y="4231753"/>
            <a:ext cx="685800" cy="685800"/>
          </a:xfrm>
          <a:prstGeom prst="rect">
            <a:avLst/>
          </a:prstGeom>
        </p:spPr>
      </p:pic>
      <p:pic>
        <p:nvPicPr>
          <p:cNvPr id="20" name="Graphic 23">
            <a:extLst>
              <a:ext uri="{FF2B5EF4-FFF2-40B4-BE49-F238E27FC236}">
                <a16:creationId xmlns:a16="http://schemas.microsoft.com/office/drawing/2014/main" id="{9846BD00-2EEA-0542-A599-CBD195982C88}"/>
              </a:ext>
            </a:extLst>
          </p:cNvPr>
          <p:cNvPicPr>
            <a:picLocks noChangeAspect="1"/>
          </p:cNvPicPr>
          <p:nvPr/>
        </p:nvPicPr>
        <p:blipFill>
          <a:blip r:embed="rId9"/>
          <a:stretch>
            <a:fillRect/>
          </a:stretch>
        </p:blipFill>
        <p:spPr>
          <a:xfrm>
            <a:off x="9349689" y="2013181"/>
            <a:ext cx="469900" cy="469900"/>
          </a:xfrm>
          <a:prstGeom prst="rect">
            <a:avLst/>
          </a:prstGeom>
        </p:spPr>
      </p:pic>
      <p:sp>
        <p:nvSpPr>
          <p:cNvPr id="22" name="TextBox 21"/>
          <p:cNvSpPr txBox="1"/>
          <p:nvPr/>
        </p:nvSpPr>
        <p:spPr>
          <a:xfrm>
            <a:off x="602032" y="3867082"/>
            <a:ext cx="1404595" cy="523220"/>
          </a:xfrm>
          <a:prstGeom prst="rect">
            <a:avLst/>
          </a:prstGeom>
          <a:noFill/>
        </p:spPr>
        <p:txBody>
          <a:bodyPr wrap="square" lIns="0" tIns="0" rIns="0" bIns="0" rtlCol="0">
            <a:spAutoFit/>
          </a:bodyPr>
          <a:lstStyle/>
          <a:p>
            <a:pPr algn="ctr" rtl="0"/>
            <a:r>
              <a:rPr lang="pt-br" sz="1700" dirty="0">
                <a:latin typeface="Amazon Ember Light" charset="0"/>
                <a:ea typeface="Amazon Ember Light" charset="0"/>
                <a:cs typeface="Amazon Ember Light" charset="0"/>
              </a:rPr>
              <a:t>Publicador do Amazon SNS</a:t>
            </a:r>
          </a:p>
        </p:txBody>
      </p:sp>
      <p:sp>
        <p:nvSpPr>
          <p:cNvPr id="23" name="TextBox 22"/>
          <p:cNvSpPr txBox="1"/>
          <p:nvPr/>
        </p:nvSpPr>
        <p:spPr>
          <a:xfrm>
            <a:off x="5462610" y="5662178"/>
            <a:ext cx="1905120" cy="369332"/>
          </a:xfrm>
          <a:prstGeom prst="rect">
            <a:avLst/>
          </a:prstGeom>
          <a:noFill/>
        </p:spPr>
        <p:txBody>
          <a:bodyPr wrap="square" rtlCol="0">
            <a:spAutoFit/>
          </a:bodyPr>
          <a:lstStyle/>
          <a:p>
            <a:pPr algn="ctr" rtl="0"/>
            <a:r>
              <a:rPr lang="pt-br">
                <a:solidFill>
                  <a:srgbClr val="000000"/>
                </a:solidFill>
                <a:latin typeface="Amazon Ember Light" charset="0"/>
                <a:ea typeface="Amazon Ember Light" charset="0"/>
                <a:cs typeface="Amazon Ember Light" charset="0"/>
              </a:rPr>
              <a:t>mySQSQueue_B</a:t>
            </a:r>
            <a:endParaRPr lang="en-US" dirty="0">
              <a:solidFill>
                <a:srgbClr val="000000"/>
              </a:solidFill>
              <a:latin typeface="Amazon Ember Light" panose="020B0403020204020204"/>
              <a:ea typeface="Amazon Ember Light" charset="0"/>
              <a:cs typeface="Amazon Ember Light" charset="0"/>
            </a:endParaRPr>
          </a:p>
        </p:txBody>
      </p:sp>
      <p:sp>
        <p:nvSpPr>
          <p:cNvPr id="24" name="TextBox 23"/>
          <p:cNvSpPr txBox="1"/>
          <p:nvPr/>
        </p:nvSpPr>
        <p:spPr>
          <a:xfrm>
            <a:off x="8860023" y="4065655"/>
            <a:ext cx="1404595" cy="784830"/>
          </a:xfrm>
          <a:prstGeom prst="rect">
            <a:avLst/>
          </a:prstGeom>
          <a:noFill/>
        </p:spPr>
        <p:txBody>
          <a:bodyPr wrap="square" lIns="0" tIns="0" rIns="0" bIns="0" rtlCol="0">
            <a:spAutoFit/>
          </a:bodyPr>
          <a:lstStyle/>
          <a:p>
            <a:pPr algn="ctr" rtl="0"/>
            <a:r>
              <a:rPr lang="pt-br" sz="1700">
                <a:latin typeface="Amazon Ember Light" charset="0"/>
                <a:ea typeface="Amazon Ember Light" charset="0"/>
                <a:cs typeface="Amazon Ember Light" charset="0"/>
              </a:rPr>
              <a:t>Consumidor do Amazon SQS</a:t>
            </a:r>
          </a:p>
        </p:txBody>
      </p:sp>
      <p:sp>
        <p:nvSpPr>
          <p:cNvPr id="25" name="TextBox 24"/>
          <p:cNvSpPr txBox="1"/>
          <p:nvPr/>
        </p:nvSpPr>
        <p:spPr>
          <a:xfrm>
            <a:off x="8909830" y="2513338"/>
            <a:ext cx="1404595" cy="523220"/>
          </a:xfrm>
          <a:prstGeom prst="rect">
            <a:avLst/>
          </a:prstGeom>
          <a:noFill/>
        </p:spPr>
        <p:txBody>
          <a:bodyPr wrap="square" lIns="0" tIns="0" rIns="0" bIns="0" rtlCol="0">
            <a:spAutoFit/>
          </a:bodyPr>
          <a:lstStyle/>
          <a:p>
            <a:pPr algn="ctr" rtl="0"/>
            <a:r>
              <a:rPr lang="pt-br" sz="1700" dirty="0">
                <a:latin typeface="Amazon Ember Light" charset="0"/>
                <a:ea typeface="Amazon Ember Light" charset="0"/>
                <a:cs typeface="Amazon Ember Light" charset="0"/>
              </a:rPr>
              <a:t>Conta de </a:t>
            </a:r>
            <a:br>
              <a:rPr lang="pt-br" sz="1700" dirty="0">
                <a:latin typeface="Amazon Ember Light" charset="0"/>
                <a:ea typeface="Amazon Ember Light" charset="0"/>
                <a:cs typeface="Amazon Ember Light" charset="0"/>
              </a:rPr>
            </a:br>
            <a:r>
              <a:rPr lang="pt-br" sz="1700" dirty="0">
                <a:latin typeface="Amazon Ember Light" charset="0"/>
                <a:ea typeface="Amazon Ember Light" charset="0"/>
                <a:cs typeface="Amazon Ember Light" charset="0"/>
              </a:rPr>
              <a:t>e-mail</a:t>
            </a:r>
          </a:p>
        </p:txBody>
      </p:sp>
      <p:cxnSp>
        <p:nvCxnSpPr>
          <p:cNvPr id="26" name="Elbow Connector 25"/>
          <p:cNvCxnSpPr>
            <a:stCxn id="11" idx="3"/>
            <a:endCxn id="19" idx="1"/>
          </p:cNvCxnSpPr>
          <p:nvPr/>
        </p:nvCxnSpPr>
        <p:spPr>
          <a:xfrm>
            <a:off x="1647229" y="3419198"/>
            <a:ext cx="2025248" cy="1155455"/>
          </a:xfrm>
          <a:prstGeom prst="bentConnector3">
            <a:avLst>
              <a:gd name="adj1" fmla="val 26237"/>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1" idx="3"/>
            <a:endCxn id="17" idx="1"/>
          </p:cNvCxnSpPr>
          <p:nvPr/>
        </p:nvCxnSpPr>
        <p:spPr>
          <a:xfrm flipV="1">
            <a:off x="1647229" y="2248131"/>
            <a:ext cx="2025248" cy="1171067"/>
          </a:xfrm>
          <a:prstGeom prst="bentConnector3">
            <a:avLst>
              <a:gd name="adj1" fmla="val 26237"/>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19" idx="3"/>
            <a:endCxn id="13" idx="1"/>
          </p:cNvCxnSpPr>
          <p:nvPr/>
        </p:nvCxnSpPr>
        <p:spPr>
          <a:xfrm flipV="1">
            <a:off x="4358277" y="3674324"/>
            <a:ext cx="1599693" cy="900329"/>
          </a:xfrm>
          <a:prstGeom prst="bentConnector3">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19" idx="3"/>
            <a:endCxn id="15" idx="1"/>
          </p:cNvCxnSpPr>
          <p:nvPr/>
        </p:nvCxnSpPr>
        <p:spPr>
          <a:xfrm>
            <a:off x="4358277" y="4574653"/>
            <a:ext cx="1599693" cy="736223"/>
          </a:xfrm>
          <a:prstGeom prst="bentConnector3">
            <a:avLst/>
          </a:prstGeom>
          <a:ln w="12700">
            <a:tailEnd type="arrow" w="med"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7" idx="3"/>
            <a:endCxn id="20" idx="1"/>
          </p:cNvCxnSpPr>
          <p:nvPr/>
        </p:nvCxnSpPr>
        <p:spPr>
          <a:xfrm>
            <a:off x="4358277" y="2248131"/>
            <a:ext cx="4991412" cy="0"/>
          </a:xfrm>
          <a:prstGeom prst="straightConnector1">
            <a:avLst/>
          </a:prstGeom>
          <a:ln w="9525">
            <a:tailEnd type="arrow"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3"/>
            <a:endCxn id="10" idx="1"/>
          </p:cNvCxnSpPr>
          <p:nvPr/>
        </p:nvCxnSpPr>
        <p:spPr>
          <a:xfrm>
            <a:off x="6872370" y="3674324"/>
            <a:ext cx="2347051" cy="0"/>
          </a:xfrm>
          <a:prstGeom prst="straightConnector1">
            <a:avLst/>
          </a:prstGeom>
          <a:ln w="9525">
            <a:headEnd type="arrow"/>
            <a:tailEnd type="none" w="med" len="sm"/>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036783" y="2746814"/>
            <a:ext cx="1704007" cy="784830"/>
          </a:xfrm>
          <a:prstGeom prst="rect">
            <a:avLst/>
          </a:prstGeom>
          <a:noFill/>
        </p:spPr>
        <p:txBody>
          <a:bodyPr wrap="square" lIns="0" tIns="0" rIns="0" bIns="0" rtlCol="0">
            <a:spAutoFit/>
          </a:bodyPr>
          <a:lstStyle/>
          <a:p>
            <a:pPr algn="ctr" rtl="0"/>
            <a:r>
              <a:rPr lang="pt-br" sz="1700" dirty="0">
                <a:latin typeface="Amazon Ember Light" charset="0"/>
                <a:ea typeface="Amazon Ember Light" charset="0"/>
                <a:cs typeface="Amazon Ember Light" charset="0"/>
              </a:rPr>
              <a:t>Poll for orders (sondagem </a:t>
            </a:r>
            <a:br>
              <a:rPr lang="pt-BR" sz="1700" dirty="0">
                <a:latin typeface="Amazon Ember Light" charset="0"/>
                <a:ea typeface="Amazon Ember Light" charset="0"/>
                <a:cs typeface="Amazon Ember Light" charset="0"/>
              </a:rPr>
            </a:br>
            <a:r>
              <a:rPr lang="pt-br" sz="1700" dirty="0">
                <a:latin typeface="Amazon Ember Light" charset="0"/>
                <a:ea typeface="Amazon Ember Light" charset="0"/>
                <a:cs typeface="Amazon Ember Light" charset="0"/>
              </a:rPr>
              <a:t>para pedidos)</a:t>
            </a:r>
          </a:p>
        </p:txBody>
      </p:sp>
      <p:sp>
        <p:nvSpPr>
          <p:cNvPr id="44" name="TextBox 43"/>
          <p:cNvSpPr txBox="1"/>
          <p:nvPr/>
        </p:nvSpPr>
        <p:spPr>
          <a:xfrm>
            <a:off x="2286828" y="4020741"/>
            <a:ext cx="883160" cy="523220"/>
          </a:xfrm>
          <a:prstGeom prst="rect">
            <a:avLst/>
          </a:prstGeom>
          <a:noFill/>
        </p:spPr>
        <p:txBody>
          <a:bodyPr wrap="square" lIns="0" tIns="0" rIns="0" bIns="0" rtlCol="0">
            <a:spAutoFit/>
          </a:bodyPr>
          <a:lstStyle/>
          <a:p>
            <a:pPr algn="ctr" rtl="0"/>
            <a:r>
              <a:rPr lang="pt-br" sz="1700" dirty="0">
                <a:latin typeface="Amazon Ember Light" charset="0"/>
                <a:ea typeface="Amazon Ember Light" charset="0"/>
                <a:cs typeface="Amazon Ember Light" charset="0"/>
              </a:rPr>
              <a:t>Orders (Pedidos)</a:t>
            </a:r>
          </a:p>
        </p:txBody>
      </p:sp>
      <p:sp>
        <p:nvSpPr>
          <p:cNvPr id="47" name="TextBox 46"/>
          <p:cNvSpPr txBox="1"/>
          <p:nvPr/>
        </p:nvSpPr>
        <p:spPr>
          <a:xfrm>
            <a:off x="2272036" y="2287925"/>
            <a:ext cx="883160" cy="276999"/>
          </a:xfrm>
          <a:prstGeom prst="rect">
            <a:avLst/>
          </a:prstGeom>
          <a:noFill/>
        </p:spPr>
        <p:txBody>
          <a:bodyPr wrap="square" lIns="0" tIns="0" rIns="0" bIns="0" rtlCol="0">
            <a:spAutoFit/>
          </a:bodyPr>
          <a:lstStyle/>
          <a:p>
            <a:pPr algn="ctr" rtl="0"/>
            <a:r>
              <a:rPr lang="pt-br">
                <a:latin typeface="Amazon Ember Light" charset="0"/>
                <a:ea typeface="Amazon Ember Light" charset="0"/>
                <a:cs typeface="Amazon Ember Light" charset="0"/>
              </a:rPr>
              <a:t>E-mails</a:t>
            </a:r>
          </a:p>
        </p:txBody>
      </p:sp>
    </p:spTree>
    <p:custDataLst>
      <p:tags r:id="rId1"/>
    </p:custDataLst>
    <p:extLst>
      <p:ext uri="{BB962C8B-B14F-4D97-AF65-F5344CB8AC3E}">
        <p14:creationId xmlns:p14="http://schemas.microsoft.com/office/powerpoint/2010/main" val="16195350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093E-1CBA-484F-9539-2DD13929A851}"/>
              </a:ext>
            </a:extLst>
          </p:cNvPr>
          <p:cNvSpPr>
            <a:spLocks noGrp="1"/>
          </p:cNvSpPr>
          <p:nvPr>
            <p:ph type="title"/>
          </p:nvPr>
        </p:nvSpPr>
        <p:spPr>
          <a:xfrm>
            <a:off x="447236" y="365125"/>
            <a:ext cx="9034272" cy="474119"/>
          </a:xfrm>
        </p:spPr>
        <p:txBody>
          <a:bodyPr rtlCol="0"/>
          <a:lstStyle/>
          <a:p>
            <a:pPr rtl="0"/>
            <a:r>
              <a:rPr lang="pt-br" sz="3500" dirty="0"/>
              <a:t>Acompanhamento do laboratório</a:t>
            </a:r>
          </a:p>
        </p:txBody>
      </p:sp>
      <p:sp>
        <p:nvSpPr>
          <p:cNvPr id="3" name="Content Placeholder 2">
            <a:extLst>
              <a:ext uri="{FF2B5EF4-FFF2-40B4-BE49-F238E27FC236}">
                <a16:creationId xmlns:a16="http://schemas.microsoft.com/office/drawing/2014/main" id="{8A8F53EC-0B4D-4815-81D6-F50F88C4FA24}"/>
              </a:ext>
            </a:extLst>
          </p:cNvPr>
          <p:cNvSpPr>
            <a:spLocks noGrp="1"/>
          </p:cNvSpPr>
          <p:nvPr>
            <p:ph idx="1"/>
          </p:nvPr>
        </p:nvSpPr>
        <p:spPr/>
        <p:txBody>
          <a:bodyPr rtlCol="0"/>
          <a:lstStyle/>
          <a:p>
            <a:pPr rtl="0"/>
            <a:r>
              <a:rPr lang="pt-br" dirty="0"/>
              <a:t>O que você fez?</a:t>
            </a:r>
          </a:p>
        </p:txBody>
      </p:sp>
      <p:sp>
        <p:nvSpPr>
          <p:cNvPr id="4" name="Slide Number Placeholder 3">
            <a:extLst>
              <a:ext uri="{FF2B5EF4-FFF2-40B4-BE49-F238E27FC236}">
                <a16:creationId xmlns:a16="http://schemas.microsoft.com/office/drawing/2014/main" id="{17C247BD-CBD3-4DE9-9A47-83B684044820}"/>
              </a:ext>
            </a:extLst>
          </p:cNvPr>
          <p:cNvSpPr>
            <a:spLocks noGrp="1"/>
          </p:cNvSpPr>
          <p:nvPr>
            <p:ph type="sldNum" sz="quarter" idx="12"/>
          </p:nvPr>
        </p:nvSpPr>
        <p:spPr/>
        <p:txBody>
          <a:bodyPr rtlCol="0"/>
          <a:lstStyle/>
          <a:p>
            <a:pPr rtl="0"/>
            <a:fld id="{9FC43BFD-8FF7-A343-A8A6-E2338FCE8046}" type="slidenum">
              <a:rPr lang="en-US" smtClean="0"/>
              <a:pPr/>
              <a:t>48</a:t>
            </a:fld>
            <a:endParaRPr lang="en-US" dirty="0"/>
          </a:p>
        </p:txBody>
      </p:sp>
      <p:sp>
        <p:nvSpPr>
          <p:cNvPr id="5" name="Footer Placeholder 4"/>
          <p:cNvSpPr>
            <a:spLocks noGrp="1"/>
          </p:cNvSpPr>
          <p:nvPr>
            <p:ph type="ftr" sz="quarter" idx="3"/>
          </p:nvPr>
        </p:nvSpPr>
        <p:spPr>
          <a:xfrm>
            <a:off x="419100" y="6356350"/>
            <a:ext cx="4603066"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3627217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rtl="0"/>
            <a:r>
              <a:rPr lang="pt-br">
                <a:latin typeface="Amazon Ember Light" charset="0"/>
                <a:ea typeface="Amazon Ember Light" charset="0"/>
                <a:cs typeface="Amazon Ember Light" charset="0"/>
              </a:rPr>
              <a:t>Obrigado</a:t>
            </a:r>
          </a:p>
        </p:txBody>
      </p:sp>
    </p:spTree>
    <p:custDataLst>
      <p:tags r:id="rId1"/>
    </p:custDataLst>
    <p:extLst>
      <p:ext uri="{BB962C8B-B14F-4D97-AF65-F5344CB8AC3E}">
        <p14:creationId xmlns:p14="http://schemas.microsoft.com/office/powerpoint/2010/main" val="125489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7" name="Straight Connector 56"/>
          <p:cNvCxnSpPr/>
          <p:nvPr/>
        </p:nvCxnSpPr>
        <p:spPr>
          <a:xfrm flipV="1">
            <a:off x="6804766" y="5198387"/>
            <a:ext cx="3496710" cy="144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810450" y="2785998"/>
            <a:ext cx="3496710" cy="144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2748" y="365125"/>
            <a:ext cx="9034272" cy="474119"/>
          </a:xfrm>
        </p:spPr>
        <p:txBody>
          <a:bodyPr rtlCol="0"/>
          <a:lstStyle/>
          <a:p>
            <a:pPr rtl="0"/>
            <a:r>
              <a:rPr lang="pt-br" sz="3500" dirty="0"/>
              <a:t>Processo síncrono</a:t>
            </a:r>
          </a:p>
        </p:txBody>
      </p:sp>
      <p:sp>
        <p:nvSpPr>
          <p:cNvPr id="3" name="Slide Number Placeholder 2"/>
          <p:cNvSpPr>
            <a:spLocks noGrp="1"/>
          </p:cNvSpPr>
          <p:nvPr>
            <p:ph type="sldNum" sz="quarter" idx="12"/>
          </p:nvPr>
        </p:nvSpPr>
        <p:spPr/>
        <p:txBody>
          <a:bodyPr rtlCol="0"/>
          <a:lstStyle/>
          <a:p>
            <a:pPr rtl="0"/>
            <a:fld id="{B6A95138-A96E-2F42-A959-2EFD44FE4AB7}" type="slidenum">
              <a:rPr lang="en-US" smtClean="0"/>
              <a:t>5</a:t>
            </a:fld>
            <a:endParaRPr lang="en-US"/>
          </a:p>
        </p:txBody>
      </p:sp>
      <p:sp>
        <p:nvSpPr>
          <p:cNvPr id="4" name="Footer Placeholder 3"/>
          <p:cNvSpPr>
            <a:spLocks noGrp="1"/>
          </p:cNvSpPr>
          <p:nvPr>
            <p:ph type="ftr" sz="quarter" idx="3"/>
          </p:nvPr>
        </p:nvSpPr>
        <p:spPr>
          <a:xfrm>
            <a:off x="419100" y="6356350"/>
            <a:ext cx="4398560" cy="365125"/>
          </a:xfrm>
        </p:spPr>
        <p:txBody>
          <a:bodyPr rtlCol="0"/>
          <a:lstStyle/>
          <a:p>
            <a:pPr rtl="0"/>
            <a:r>
              <a:rPr lang="pt-br" dirty="0"/>
              <a:t>© 2020 Amazon Web Services, Inc. ou suas afiliadas. Todos os direitos reservados.</a:t>
            </a:r>
            <a:endParaRPr lang="en-US" dirty="0"/>
          </a:p>
        </p:txBody>
      </p:sp>
      <p:sp>
        <p:nvSpPr>
          <p:cNvPr id="7" name="Rectangle 6"/>
          <p:cNvSpPr/>
          <p:nvPr/>
        </p:nvSpPr>
        <p:spPr>
          <a:xfrm>
            <a:off x="1372278" y="4918665"/>
            <a:ext cx="2138767" cy="5714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400">
                <a:solidFill>
                  <a:schemeClr val="accent1"/>
                </a:solidFill>
              </a:rPr>
              <a:t>Consumer (consumidor)</a:t>
            </a:r>
          </a:p>
        </p:txBody>
      </p:sp>
      <p:sp>
        <p:nvSpPr>
          <p:cNvPr id="8" name="Rectangle 7"/>
          <p:cNvSpPr/>
          <p:nvPr/>
        </p:nvSpPr>
        <p:spPr>
          <a:xfrm>
            <a:off x="1372278" y="2499123"/>
            <a:ext cx="2138767" cy="5714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400">
                <a:solidFill>
                  <a:schemeClr val="accent1"/>
                </a:solidFill>
                <a:latin typeface="+mj-lt"/>
                <a:ea typeface="Amazon Ember" panose="02000000000000000000" pitchFamily="2" charset="0"/>
              </a:rPr>
              <a:t>Producer (produtor)</a:t>
            </a:r>
          </a:p>
        </p:txBody>
      </p:sp>
      <p:sp>
        <p:nvSpPr>
          <p:cNvPr id="10" name="TextBox 9"/>
          <p:cNvSpPr txBox="1"/>
          <p:nvPr/>
        </p:nvSpPr>
        <p:spPr>
          <a:xfrm>
            <a:off x="5539056" y="5397399"/>
            <a:ext cx="987771" cy="584775"/>
          </a:xfrm>
          <a:prstGeom prst="rect">
            <a:avLst/>
          </a:prstGeom>
          <a:noFill/>
        </p:spPr>
        <p:txBody>
          <a:bodyPr wrap="none" rtlCol="0">
            <a:spAutoFit/>
          </a:bodyPr>
          <a:lstStyle/>
          <a:p>
            <a:pPr algn="ctr" rtl="0"/>
            <a:r>
              <a:rPr lang="pt-br" sz="1600">
                <a:latin typeface="Amazon Ember" panose="02000000000000000000" pitchFamily="2" charset="0"/>
                <a:ea typeface="Amazon Ember" panose="02000000000000000000" pitchFamily="2" charset="0"/>
              </a:rPr>
              <a:t>Processar</a:t>
            </a:r>
            <a:br>
              <a:rPr lang="en-US" sz="1600" dirty="0">
                <a:latin typeface="Amazon Ember" panose="02000000000000000000" pitchFamily="2" charset="0"/>
                <a:ea typeface="Amazon Ember" panose="02000000000000000000" pitchFamily="2" charset="0"/>
              </a:rPr>
            </a:br>
            <a:r>
              <a:rPr lang="pt-br" sz="1600">
                <a:latin typeface="Amazon Ember" panose="02000000000000000000" pitchFamily="2" charset="0"/>
                <a:ea typeface="Amazon Ember" panose="02000000000000000000" pitchFamily="2" charset="0"/>
              </a:rPr>
              <a:t>message (mensagem)</a:t>
            </a:r>
          </a:p>
        </p:txBody>
      </p:sp>
      <p:sp>
        <p:nvSpPr>
          <p:cNvPr id="11" name="TextBox 10"/>
          <p:cNvSpPr txBox="1"/>
          <p:nvPr/>
        </p:nvSpPr>
        <p:spPr>
          <a:xfrm>
            <a:off x="5350129" y="1975180"/>
            <a:ext cx="1495124" cy="830997"/>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Wait for (aguarde)</a:t>
            </a:r>
            <a:br>
              <a:rPr lang="en-US" sz="1600" dirty="0">
                <a:latin typeface="Amazon Ember" panose="02000000000000000000" pitchFamily="2" charset="0"/>
                <a:ea typeface="Amazon Ember" panose="02000000000000000000" pitchFamily="2" charset="0"/>
              </a:rPr>
            </a:br>
            <a:r>
              <a:rPr lang="pt-br" sz="1600">
                <a:solidFill>
                  <a:srgbClr val="000000"/>
                </a:solidFill>
                <a:latin typeface="Amazon Ember" panose="02000000000000000000" pitchFamily="2" charset="0"/>
                <a:ea typeface="Amazon Ember" panose="02000000000000000000" pitchFamily="2" charset="0"/>
              </a:rPr>
              <a:t>message</a:t>
            </a:r>
            <a:r>
              <a:rPr lang="pt-br" sz="1600">
                <a:latin typeface="Amazon Ember" panose="02000000000000000000" pitchFamily="2" charset="0"/>
                <a:ea typeface="Amazon Ember" panose="02000000000000000000" pitchFamily="2" charset="0"/>
              </a:rPr>
              <a:t> </a:t>
            </a:r>
            <a:r>
              <a:rPr lang="pt-br" sz="1600">
                <a:solidFill>
                  <a:srgbClr val="000000"/>
                </a:solidFill>
                <a:latin typeface="Amazon Ember" panose="02000000000000000000" pitchFamily="2" charset="0"/>
                <a:ea typeface="Amazon Ember" panose="02000000000000000000" pitchFamily="2" charset="0"/>
              </a:rPr>
              <a:t>to</a:t>
            </a:r>
            <a:br>
              <a:rPr lang="en-US" sz="1600" dirty="0">
                <a:latin typeface="Amazon Ember" panose="02000000000000000000" pitchFamily="2" charset="0"/>
                <a:ea typeface="Amazon Ember" panose="02000000000000000000" pitchFamily="2" charset="0"/>
              </a:rPr>
            </a:br>
            <a:r>
              <a:rPr lang="pt-br" sz="1600">
                <a:solidFill>
                  <a:srgbClr val="000000"/>
                </a:solidFill>
                <a:latin typeface="Amazon Ember" panose="02000000000000000000" pitchFamily="2" charset="0"/>
                <a:ea typeface="Amazon Ember" panose="02000000000000000000" pitchFamily="2" charset="0"/>
              </a:rPr>
              <a:t>be</a:t>
            </a:r>
            <a:r>
              <a:rPr lang="pt-br" sz="1600">
                <a:latin typeface="Amazon Ember" panose="02000000000000000000" pitchFamily="2" charset="0"/>
                <a:ea typeface="Amazon Ember" panose="02000000000000000000" pitchFamily="2" charset="0"/>
              </a:rPr>
              <a:t> processed (ser processada)</a:t>
            </a:r>
          </a:p>
        </p:txBody>
      </p:sp>
      <p:sp>
        <p:nvSpPr>
          <p:cNvPr id="13" name="TextBox 12"/>
          <p:cNvSpPr txBox="1"/>
          <p:nvPr/>
        </p:nvSpPr>
        <p:spPr>
          <a:xfrm>
            <a:off x="9212637" y="5384823"/>
            <a:ext cx="987771" cy="584775"/>
          </a:xfrm>
          <a:prstGeom prst="rect">
            <a:avLst/>
          </a:prstGeom>
          <a:noFill/>
        </p:spPr>
        <p:txBody>
          <a:bodyPr wrap="none" rtlCol="0">
            <a:spAutoFit/>
          </a:bodyPr>
          <a:lstStyle/>
          <a:p>
            <a:pPr algn="ctr" rtl="0"/>
            <a:r>
              <a:rPr lang="pt-br" sz="1600">
                <a:latin typeface="Amazon Ember" panose="02000000000000000000" pitchFamily="2" charset="0"/>
                <a:ea typeface="Amazon Ember" panose="02000000000000000000" pitchFamily="2" charset="0"/>
              </a:rPr>
              <a:t>Processar</a:t>
            </a:r>
            <a:br>
              <a:rPr lang="en-US" sz="1600" dirty="0">
                <a:latin typeface="Amazon Ember" panose="02000000000000000000" pitchFamily="2" charset="0"/>
                <a:ea typeface="Amazon Ember" panose="02000000000000000000" pitchFamily="2" charset="0"/>
              </a:rPr>
            </a:br>
            <a:r>
              <a:rPr lang="pt-br" sz="1600">
                <a:latin typeface="Amazon Ember" panose="02000000000000000000" pitchFamily="2" charset="0"/>
                <a:ea typeface="Amazon Ember" panose="02000000000000000000" pitchFamily="2" charset="0"/>
              </a:rPr>
              <a:t>message (mensagem)</a:t>
            </a:r>
          </a:p>
        </p:txBody>
      </p:sp>
      <p:sp>
        <p:nvSpPr>
          <p:cNvPr id="15" name="TextBox 14"/>
          <p:cNvSpPr txBox="1"/>
          <p:nvPr/>
        </p:nvSpPr>
        <p:spPr>
          <a:xfrm>
            <a:off x="3868660" y="1975180"/>
            <a:ext cx="1091967" cy="584775"/>
          </a:xfrm>
          <a:prstGeom prst="rect">
            <a:avLst/>
          </a:prstGeom>
          <a:noFill/>
        </p:spPr>
        <p:txBody>
          <a:bodyPr wrap="none" rtlCol="0">
            <a:spAutoFit/>
          </a:bodyPr>
          <a:lstStyle/>
          <a:p>
            <a:pPr algn="ctr" rtl="0"/>
            <a:r>
              <a:rPr lang="pt-br" sz="1600" dirty="0">
                <a:latin typeface="Amazon Ember" panose="02000000000000000000" pitchFamily="2" charset="0"/>
                <a:ea typeface="Amazon Ember" panose="02000000000000000000" pitchFamily="2" charset="0"/>
              </a:rPr>
              <a:t>Generate (gerar) </a:t>
            </a:r>
          </a:p>
          <a:p>
            <a:pPr algn="ctr" rtl="0"/>
            <a:r>
              <a:rPr lang="pt-br" sz="1600" dirty="0">
                <a:solidFill>
                  <a:srgbClr val="000000"/>
                </a:solidFill>
                <a:latin typeface="Amazon Ember" panose="02000000000000000000" pitchFamily="2" charset="0"/>
                <a:ea typeface="Amazon Ember" panose="02000000000000000000" pitchFamily="2" charset="0"/>
              </a:rPr>
              <a:t>message (mensagem)</a:t>
            </a:r>
            <a:endParaRPr lang="en-US" sz="1600" dirty="0">
              <a:solidFill>
                <a:srgbClr val="000000"/>
              </a:solidFill>
              <a:latin typeface="Amazon Ember" panose="02000000000000000000"/>
              <a:ea typeface="Amazon Ember" panose="02000000000000000000" pitchFamily="2" charset="0"/>
            </a:endParaRPr>
          </a:p>
        </p:txBody>
      </p:sp>
      <p:sp>
        <p:nvSpPr>
          <p:cNvPr id="16" name="TextBox 15"/>
          <p:cNvSpPr txBox="1"/>
          <p:nvPr/>
        </p:nvSpPr>
        <p:spPr>
          <a:xfrm>
            <a:off x="7345804" y="5384823"/>
            <a:ext cx="987771" cy="584775"/>
          </a:xfrm>
          <a:prstGeom prst="rect">
            <a:avLst/>
          </a:prstGeom>
          <a:noFill/>
        </p:spPr>
        <p:txBody>
          <a:bodyPr wrap="none" rtlCol="0">
            <a:spAutoFit/>
          </a:bodyPr>
          <a:lstStyle/>
          <a:p>
            <a:pPr algn="ctr" rtl="0"/>
            <a:r>
              <a:rPr lang="pt-br" sz="1600">
                <a:latin typeface="Amazon Ember" panose="02000000000000000000" pitchFamily="2" charset="0"/>
                <a:ea typeface="Amazon Ember" panose="02000000000000000000" pitchFamily="2" charset="0"/>
              </a:rPr>
              <a:t>Wait for (aguarde)</a:t>
            </a:r>
            <a:br>
              <a:rPr lang="en-US" sz="1600" dirty="0">
                <a:latin typeface="Amazon Ember" panose="02000000000000000000" pitchFamily="2" charset="0"/>
                <a:ea typeface="Amazon Ember" panose="02000000000000000000" pitchFamily="2" charset="0"/>
              </a:rPr>
            </a:br>
            <a:r>
              <a:rPr lang="pt-br" sz="1600">
                <a:solidFill>
                  <a:srgbClr val="000000"/>
                </a:solidFill>
                <a:latin typeface="Amazon Ember" panose="02000000000000000000" pitchFamily="2" charset="0"/>
                <a:ea typeface="Amazon Ember" panose="02000000000000000000" pitchFamily="2" charset="0"/>
              </a:rPr>
              <a:t>message (mensagem)</a:t>
            </a:r>
            <a:endParaRPr lang="en-US" sz="1600" dirty="0">
              <a:solidFill>
                <a:srgbClr val="000000"/>
              </a:solidFill>
              <a:latin typeface="Amazon Ember" panose="02000000000000000000"/>
              <a:ea typeface="Amazon Ember" panose="02000000000000000000" pitchFamily="2" charset="0"/>
            </a:endParaRPr>
          </a:p>
        </p:txBody>
      </p:sp>
      <p:sp>
        <p:nvSpPr>
          <p:cNvPr id="20" name="TextBox 19"/>
          <p:cNvSpPr txBox="1"/>
          <p:nvPr/>
        </p:nvSpPr>
        <p:spPr>
          <a:xfrm>
            <a:off x="8040745" y="1558579"/>
            <a:ext cx="1273105" cy="369332"/>
          </a:xfrm>
          <a:prstGeom prst="rect">
            <a:avLst/>
          </a:prstGeom>
          <a:noFill/>
        </p:spPr>
        <p:txBody>
          <a:bodyPr wrap="none" rtlCol="0">
            <a:spAutoFit/>
          </a:bodyPr>
          <a:lstStyle/>
          <a:p>
            <a:pPr rtl="0"/>
            <a:r>
              <a:rPr lang="pt-br">
                <a:solidFill>
                  <a:schemeClr val="accent1"/>
                </a:solidFill>
                <a:latin typeface="Amazon Ember" panose="02000000000000000000" pitchFamily="2" charset="0"/>
                <a:ea typeface="Amazon Ember" panose="02000000000000000000" pitchFamily="2" charset="0"/>
              </a:rPr>
              <a:t>Mensagem 2</a:t>
            </a:r>
          </a:p>
        </p:txBody>
      </p:sp>
      <p:sp>
        <p:nvSpPr>
          <p:cNvPr id="21" name="TextBox 20"/>
          <p:cNvSpPr txBox="1"/>
          <p:nvPr/>
        </p:nvSpPr>
        <p:spPr>
          <a:xfrm>
            <a:off x="4507154" y="1558579"/>
            <a:ext cx="1273105" cy="369332"/>
          </a:xfrm>
          <a:prstGeom prst="rect">
            <a:avLst/>
          </a:prstGeom>
          <a:noFill/>
        </p:spPr>
        <p:txBody>
          <a:bodyPr wrap="none" rtlCol="0">
            <a:spAutoFit/>
          </a:bodyPr>
          <a:lstStyle/>
          <a:p>
            <a:pPr rtl="0"/>
            <a:r>
              <a:rPr lang="pt-br">
                <a:solidFill>
                  <a:schemeClr val="accent1"/>
                </a:solidFill>
                <a:latin typeface="Amazon Ember" panose="02000000000000000000" pitchFamily="2" charset="0"/>
                <a:ea typeface="Amazon Ember" panose="02000000000000000000" pitchFamily="2" charset="0"/>
              </a:rPr>
              <a:t>Mensagem 1</a:t>
            </a:r>
          </a:p>
        </p:txBody>
      </p:sp>
      <p:cxnSp>
        <p:nvCxnSpPr>
          <p:cNvPr id="22" name="Straight Connector 21"/>
          <p:cNvCxnSpPr/>
          <p:nvPr/>
        </p:nvCxnSpPr>
        <p:spPr>
          <a:xfrm flipV="1">
            <a:off x="3500377" y="2800733"/>
            <a:ext cx="3280127" cy="135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523237" y="5205590"/>
            <a:ext cx="328721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Bent Arrow 24"/>
          <p:cNvSpPr/>
          <p:nvPr/>
        </p:nvSpPr>
        <p:spPr>
          <a:xfrm rot="5400000">
            <a:off x="3205845" y="3034782"/>
            <a:ext cx="2446077" cy="1857013"/>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sp>
        <p:nvSpPr>
          <p:cNvPr id="28" name="Bent Arrow 27"/>
          <p:cNvSpPr/>
          <p:nvPr/>
        </p:nvSpPr>
        <p:spPr>
          <a:xfrm rot="5400000" flipH="1">
            <a:off x="4962556" y="3239532"/>
            <a:ext cx="2439908" cy="1609344"/>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cxnSp>
        <p:nvCxnSpPr>
          <p:cNvPr id="31" name="Straight Connector 30"/>
          <p:cNvCxnSpPr/>
          <p:nvPr/>
        </p:nvCxnSpPr>
        <p:spPr>
          <a:xfrm>
            <a:off x="3511045" y="1597299"/>
            <a:ext cx="0" cy="36314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813080" y="1975180"/>
            <a:ext cx="1495124" cy="830997"/>
          </a:xfrm>
          <a:prstGeom prst="rect">
            <a:avLst/>
          </a:prstGeom>
          <a:noFill/>
        </p:spPr>
        <p:txBody>
          <a:bodyPr wrap="square" rtlCol="0">
            <a:spAutoFit/>
          </a:bodyPr>
          <a:lstStyle/>
          <a:p>
            <a:pPr algn="ctr" rtl="0"/>
            <a:r>
              <a:rPr lang="pt-br" sz="1600">
                <a:latin typeface="Amazon Ember" panose="02000000000000000000" pitchFamily="2" charset="0"/>
                <a:ea typeface="Amazon Ember" panose="02000000000000000000" pitchFamily="2" charset="0"/>
              </a:rPr>
              <a:t>Wait for (aguarde)</a:t>
            </a:r>
            <a:br>
              <a:rPr lang="en-US" sz="1600" dirty="0">
                <a:latin typeface="Amazon Ember" panose="02000000000000000000" pitchFamily="2" charset="0"/>
                <a:ea typeface="Amazon Ember" panose="02000000000000000000" pitchFamily="2" charset="0"/>
              </a:rPr>
            </a:br>
            <a:r>
              <a:rPr lang="pt-br" sz="1600">
                <a:solidFill>
                  <a:srgbClr val="000000"/>
                </a:solidFill>
                <a:latin typeface="Amazon Ember" panose="02000000000000000000" pitchFamily="2" charset="0"/>
                <a:ea typeface="Amazon Ember" panose="02000000000000000000" pitchFamily="2" charset="0"/>
              </a:rPr>
              <a:t>message</a:t>
            </a:r>
            <a:r>
              <a:rPr lang="pt-br" sz="1600">
                <a:latin typeface="Amazon Ember" panose="02000000000000000000" pitchFamily="2" charset="0"/>
                <a:ea typeface="Amazon Ember" panose="02000000000000000000" pitchFamily="2" charset="0"/>
              </a:rPr>
              <a:t> </a:t>
            </a:r>
            <a:r>
              <a:rPr lang="pt-br" sz="1600">
                <a:solidFill>
                  <a:srgbClr val="000000"/>
                </a:solidFill>
                <a:latin typeface="Amazon Ember" panose="02000000000000000000" pitchFamily="2" charset="0"/>
                <a:ea typeface="Amazon Ember" panose="02000000000000000000" pitchFamily="2" charset="0"/>
              </a:rPr>
              <a:t>to</a:t>
            </a:r>
            <a:br>
              <a:rPr lang="en-US" sz="1600" dirty="0">
                <a:latin typeface="Amazon Ember" panose="02000000000000000000" pitchFamily="2" charset="0"/>
                <a:ea typeface="Amazon Ember" panose="02000000000000000000" pitchFamily="2" charset="0"/>
              </a:rPr>
            </a:br>
            <a:r>
              <a:rPr lang="pt-br" sz="1600">
                <a:solidFill>
                  <a:srgbClr val="000000"/>
                </a:solidFill>
                <a:latin typeface="Amazon Ember" panose="02000000000000000000" pitchFamily="2" charset="0"/>
                <a:ea typeface="Amazon Ember" panose="02000000000000000000" pitchFamily="2" charset="0"/>
              </a:rPr>
              <a:t>be</a:t>
            </a:r>
            <a:r>
              <a:rPr lang="pt-br" sz="1600">
                <a:latin typeface="Amazon Ember" panose="02000000000000000000" pitchFamily="2" charset="0"/>
                <a:ea typeface="Amazon Ember" panose="02000000000000000000" pitchFamily="2" charset="0"/>
              </a:rPr>
              <a:t> processed (ser processada)</a:t>
            </a:r>
          </a:p>
        </p:txBody>
      </p:sp>
      <p:sp>
        <p:nvSpPr>
          <p:cNvPr id="49" name="TextBox 48"/>
          <p:cNvSpPr txBox="1"/>
          <p:nvPr/>
        </p:nvSpPr>
        <p:spPr>
          <a:xfrm>
            <a:off x="7396360" y="1975180"/>
            <a:ext cx="1091967" cy="584775"/>
          </a:xfrm>
          <a:prstGeom prst="rect">
            <a:avLst/>
          </a:prstGeom>
          <a:noFill/>
        </p:spPr>
        <p:txBody>
          <a:bodyPr wrap="none" rtlCol="0">
            <a:spAutoFit/>
          </a:bodyPr>
          <a:lstStyle/>
          <a:p>
            <a:pPr algn="ctr" rtl="0"/>
            <a:r>
              <a:rPr lang="pt-br" sz="1600">
                <a:latin typeface="Amazon Ember" panose="02000000000000000000" pitchFamily="2" charset="0"/>
                <a:ea typeface="Amazon Ember" panose="02000000000000000000" pitchFamily="2" charset="0"/>
              </a:rPr>
              <a:t>Generate (gerar) </a:t>
            </a:r>
          </a:p>
          <a:p>
            <a:pPr algn="ctr" rtl="0"/>
            <a:r>
              <a:rPr lang="pt-br" sz="1600">
                <a:solidFill>
                  <a:srgbClr val="000000"/>
                </a:solidFill>
                <a:latin typeface="Amazon Ember" panose="02000000000000000000" pitchFamily="2" charset="0"/>
                <a:ea typeface="Amazon Ember" panose="02000000000000000000" pitchFamily="2" charset="0"/>
              </a:rPr>
              <a:t>message (mensagem)</a:t>
            </a:r>
            <a:endParaRPr lang="en-US" sz="1600" dirty="0">
              <a:solidFill>
                <a:srgbClr val="000000"/>
              </a:solidFill>
              <a:latin typeface="Amazon Ember" panose="02000000000000000000"/>
              <a:ea typeface="Amazon Ember" panose="02000000000000000000" pitchFamily="2" charset="0"/>
            </a:endParaRPr>
          </a:p>
        </p:txBody>
      </p:sp>
      <p:sp>
        <p:nvSpPr>
          <p:cNvPr id="50" name="Bent Arrow 49"/>
          <p:cNvSpPr/>
          <p:nvPr/>
        </p:nvSpPr>
        <p:spPr>
          <a:xfrm rot="5400000">
            <a:off x="6704061" y="3025745"/>
            <a:ext cx="2464150" cy="1857014"/>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sp>
        <p:nvSpPr>
          <p:cNvPr id="51" name="Bent Arrow 50"/>
          <p:cNvSpPr/>
          <p:nvPr/>
        </p:nvSpPr>
        <p:spPr>
          <a:xfrm rot="5400000" flipH="1">
            <a:off x="8469809" y="3221459"/>
            <a:ext cx="2439908" cy="1609344"/>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sp>
        <p:nvSpPr>
          <p:cNvPr id="9" name="Rectangle 8"/>
          <p:cNvSpPr/>
          <p:nvPr/>
        </p:nvSpPr>
        <p:spPr>
          <a:xfrm>
            <a:off x="4491110" y="3627786"/>
            <a:ext cx="1305194" cy="640080"/>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a:solidFill>
                  <a:schemeClr val="accent1"/>
                </a:solidFill>
                <a:latin typeface="Amazon Ember" panose="02000000000000000000" pitchFamily="2" charset="0"/>
                <a:ea typeface="Amazon Ember" panose="02000000000000000000" pitchFamily="2" charset="0"/>
              </a:rPr>
              <a:t>Notify consumer (Notificar consumidor)</a:t>
            </a:r>
          </a:p>
        </p:txBody>
      </p:sp>
      <p:cxnSp>
        <p:nvCxnSpPr>
          <p:cNvPr id="35" name="Straight Connector 34"/>
          <p:cNvCxnSpPr/>
          <p:nvPr/>
        </p:nvCxnSpPr>
        <p:spPr>
          <a:xfrm>
            <a:off x="6803844" y="1591828"/>
            <a:ext cx="0" cy="36437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98932" y="3627786"/>
            <a:ext cx="1023037" cy="640080"/>
          </a:xfrm>
          <a:prstGeom prst="rect">
            <a:avLst/>
          </a:prstGeom>
          <a:solidFill>
            <a:schemeClr val="bg1"/>
          </a:solidFill>
        </p:spPr>
        <p:txBody>
          <a:bodyPr wrap="none" rtlCol="0">
            <a:spAutoFit/>
          </a:bodyPr>
          <a:lstStyle/>
          <a:p>
            <a:pPr algn="ctr" rtl="0"/>
            <a:r>
              <a:rPr lang="pt-br" sz="1600">
                <a:latin typeface="Amazon Ember" panose="02000000000000000000" pitchFamily="2" charset="0"/>
                <a:ea typeface="Amazon Ember" panose="02000000000000000000" pitchFamily="2" charset="0"/>
              </a:rPr>
              <a:t>   Notify (notificar) </a:t>
            </a:r>
          </a:p>
          <a:p>
            <a:pPr algn="ctr" rtl="0"/>
            <a:r>
              <a:rPr lang="pt-br" sz="1600">
                <a:solidFill>
                  <a:srgbClr val="000000"/>
                </a:solidFill>
                <a:latin typeface="Amazon Ember" panose="02000000000000000000" pitchFamily="2" charset="0"/>
                <a:ea typeface="Amazon Ember" panose="02000000000000000000" pitchFamily="2" charset="0"/>
              </a:rPr>
              <a:t>Producer (produtor)</a:t>
            </a:r>
            <a:endParaRPr lang="en-US" sz="1600" dirty="0">
              <a:solidFill>
                <a:srgbClr val="000000"/>
              </a:solidFill>
              <a:latin typeface="Amazon Ember" panose="02000000000000000000"/>
              <a:ea typeface="Amazon Ember" panose="02000000000000000000" pitchFamily="2" charset="0"/>
            </a:endParaRPr>
          </a:p>
        </p:txBody>
      </p:sp>
      <p:sp>
        <p:nvSpPr>
          <p:cNvPr id="18" name="TextBox 17"/>
          <p:cNvSpPr txBox="1"/>
          <p:nvPr/>
        </p:nvSpPr>
        <p:spPr>
          <a:xfrm>
            <a:off x="8110677" y="3627786"/>
            <a:ext cx="1093569" cy="640080"/>
          </a:xfrm>
          <a:prstGeom prst="rect">
            <a:avLst/>
          </a:prstGeom>
          <a:solidFill>
            <a:schemeClr val="bg1"/>
          </a:solidFill>
        </p:spPr>
        <p:txBody>
          <a:bodyPr wrap="none" rtlCol="0">
            <a:spAutoFit/>
          </a:bodyPr>
          <a:lstStyle/>
          <a:p>
            <a:pPr algn="ctr" rtl="0"/>
            <a:r>
              <a:rPr lang="pt-br" sz="1600">
                <a:latin typeface="Amazon Ember" panose="02000000000000000000" pitchFamily="2" charset="0"/>
                <a:ea typeface="Amazon Ember" panose="02000000000000000000" pitchFamily="2" charset="0"/>
              </a:rPr>
              <a:t>   Notify (notificar) </a:t>
            </a:r>
          </a:p>
          <a:p>
            <a:pPr algn="ctr" rtl="0"/>
            <a:r>
              <a:rPr lang="pt-br" sz="1600">
                <a:solidFill>
                  <a:srgbClr val="000000"/>
                </a:solidFill>
                <a:latin typeface="Amazon Ember" panose="02000000000000000000" pitchFamily="2" charset="0"/>
                <a:ea typeface="Amazon Ember" panose="02000000000000000000" pitchFamily="2" charset="0"/>
              </a:rPr>
              <a:t>consumer (consumidor)</a:t>
            </a:r>
            <a:endParaRPr lang="en-US" sz="1600" dirty="0">
              <a:solidFill>
                <a:srgbClr val="000000"/>
              </a:solidFill>
              <a:latin typeface="Amazon Ember" panose="02000000000000000000"/>
              <a:ea typeface="Amazon Ember" panose="02000000000000000000" pitchFamily="2" charset="0"/>
            </a:endParaRPr>
          </a:p>
        </p:txBody>
      </p:sp>
      <p:cxnSp>
        <p:nvCxnSpPr>
          <p:cNvPr id="47" name="Straight Connector 46"/>
          <p:cNvCxnSpPr/>
          <p:nvPr/>
        </p:nvCxnSpPr>
        <p:spPr>
          <a:xfrm>
            <a:off x="10307160" y="1573755"/>
            <a:ext cx="0" cy="36437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796685" y="3627786"/>
            <a:ext cx="1023037" cy="640080"/>
          </a:xfrm>
          <a:prstGeom prst="rect">
            <a:avLst/>
          </a:prstGeom>
          <a:solidFill>
            <a:schemeClr val="bg1"/>
          </a:solidFill>
        </p:spPr>
        <p:txBody>
          <a:bodyPr wrap="none" rtlCol="0">
            <a:spAutoFit/>
          </a:bodyPr>
          <a:lstStyle/>
          <a:p>
            <a:pPr algn="ctr" rtl="0"/>
            <a:r>
              <a:rPr lang="pt-br" sz="1600">
                <a:latin typeface="Amazon Ember" panose="02000000000000000000" pitchFamily="2" charset="0"/>
                <a:ea typeface="Amazon Ember" panose="02000000000000000000" pitchFamily="2" charset="0"/>
              </a:rPr>
              <a:t>   Notify (notificar) </a:t>
            </a:r>
          </a:p>
          <a:p>
            <a:pPr algn="ctr" rtl="0"/>
            <a:r>
              <a:rPr lang="pt-br" sz="1600">
                <a:solidFill>
                  <a:srgbClr val="000000"/>
                </a:solidFill>
                <a:latin typeface="Amazon Ember" panose="02000000000000000000" pitchFamily="2" charset="0"/>
                <a:ea typeface="Amazon Ember" panose="02000000000000000000" pitchFamily="2" charset="0"/>
              </a:rPr>
              <a:t>Producer (produtor)</a:t>
            </a:r>
            <a:endParaRPr lang="en-US" sz="1600" dirty="0">
              <a:solidFill>
                <a:srgbClr val="000000"/>
              </a:solidFill>
              <a:latin typeface="Amazon Ember" panose="02000000000000000000"/>
              <a:ea typeface="Amazon Ember" panose="02000000000000000000" pitchFamily="2" charset="0"/>
            </a:endParaRPr>
          </a:p>
        </p:txBody>
      </p:sp>
    </p:spTree>
    <p:extLst>
      <p:ext uri="{BB962C8B-B14F-4D97-AF65-F5344CB8AC3E}">
        <p14:creationId xmlns:p14="http://schemas.microsoft.com/office/powerpoint/2010/main" val="18640530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964" y="3081921"/>
            <a:ext cx="11353800" cy="694157"/>
          </a:xfrm>
        </p:spPr>
        <p:txBody>
          <a:bodyPr rtlCol="0"/>
          <a:lstStyle/>
          <a:p>
            <a:pPr rtl="0"/>
            <a:r>
              <a:rPr lang="pt-br" dirty="0"/>
              <a:t>Exploração do AWS SDK</a:t>
            </a:r>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50</a:t>
            </a:fld>
            <a:endParaRPr lang="en-US" dirty="0"/>
          </a:p>
        </p:txBody>
      </p:sp>
      <p:sp>
        <p:nvSpPr>
          <p:cNvPr id="5" name="Footer Placeholder 4"/>
          <p:cNvSpPr>
            <a:spLocks noGrp="1"/>
          </p:cNvSpPr>
          <p:nvPr>
            <p:ph type="ftr" sz="quarter" idx="3"/>
          </p:nvPr>
        </p:nvSpPr>
        <p:spPr>
          <a:xfrm>
            <a:off x="419100" y="6356350"/>
            <a:ext cx="4729675"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21072875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68" y="365125"/>
            <a:ext cx="9034272" cy="474119"/>
          </a:xfrm>
        </p:spPr>
        <p:txBody>
          <a:bodyPr rtlCol="0"/>
          <a:lstStyle/>
          <a:p>
            <a:pPr rtl="0"/>
            <a:r>
              <a:rPr lang="pt-br" sz="3500" dirty="0"/>
              <a:t>Explore o AWS </a:t>
            </a:r>
            <a:r>
              <a:rPr lang="pt-br" sz="3500" dirty="0">
                <a:solidFill>
                  <a:srgbClr val="FFFFFF"/>
                </a:solidFill>
              </a:rPr>
              <a:t>SDK</a:t>
            </a:r>
            <a:endParaRPr lang="en-US" sz="3500" dirty="0">
              <a:solidFill>
                <a:srgbClr val="FFFFFF"/>
              </a:solidFill>
              <a:latin typeface="Amazon Ember Light" panose="020B0403020204020204"/>
            </a:endParaRPr>
          </a:p>
        </p:txBody>
      </p:sp>
      <p:sp>
        <p:nvSpPr>
          <p:cNvPr id="3" name="Content Placeholder 2"/>
          <p:cNvSpPr>
            <a:spLocks noGrp="1"/>
          </p:cNvSpPr>
          <p:nvPr>
            <p:ph idx="1"/>
          </p:nvPr>
        </p:nvSpPr>
        <p:spPr/>
        <p:txBody>
          <a:bodyPr rtlCol="0"/>
          <a:lstStyle/>
          <a:p>
            <a:pPr marL="0" indent="0" rtl="0">
              <a:buNone/>
            </a:pPr>
            <a:r>
              <a:rPr lang="pt-br" sz="3000" dirty="0"/>
              <a:t>Abra a documentação do AWS SDK em um navegador da Web.</a:t>
            </a:r>
          </a:p>
          <a:p>
            <a:pPr marL="0" indent="0" rtl="0">
              <a:buNone/>
            </a:pPr>
            <a:endParaRPr lang="en-US" dirty="0"/>
          </a:p>
          <a:p>
            <a:pPr lvl="1" rtl="0"/>
            <a:r>
              <a:rPr lang="pt-br" sz="2600" dirty="0"/>
              <a:t>Localize o cliente do Amazon SNS para sua linguagem de programação.</a:t>
            </a:r>
          </a:p>
          <a:p>
            <a:pPr lvl="1" rtl="0"/>
            <a:endParaRPr lang="en-US" sz="2600" dirty="0"/>
          </a:p>
          <a:p>
            <a:pPr lvl="1" rtl="0"/>
            <a:r>
              <a:rPr lang="pt-br" sz="2600" dirty="0"/>
              <a:t>Localize o cliente Amazon SQS para sua linguagem de programação.</a:t>
            </a:r>
          </a:p>
          <a:p>
            <a:pPr lvl="1" rtl="0"/>
            <a:endParaRPr lang="en-US" sz="2600" dirty="0"/>
          </a:p>
          <a:p>
            <a:pPr lvl="1" rtl="0"/>
            <a:r>
              <a:rPr lang="pt-br" sz="2600" dirty="0"/>
              <a:t>Localize o cliente Amazon MQ para sua linguagem de programação.</a:t>
            </a:r>
          </a:p>
        </p:txBody>
      </p:sp>
      <p:sp>
        <p:nvSpPr>
          <p:cNvPr id="4" name="Slide Number Placeholder 3"/>
          <p:cNvSpPr>
            <a:spLocks noGrp="1"/>
          </p:cNvSpPr>
          <p:nvPr>
            <p:ph type="sldNum" sz="quarter" idx="12"/>
          </p:nvPr>
        </p:nvSpPr>
        <p:spPr/>
        <p:txBody>
          <a:bodyPr rtlCol="0"/>
          <a:lstStyle/>
          <a:p>
            <a:pPr rtl="0"/>
            <a:fld id="{9FC43BFD-8FF7-A343-A8A6-E2338FCE8046}" type="slidenum">
              <a:rPr lang="en-US" smtClean="0"/>
              <a:pPr/>
              <a:t>51</a:t>
            </a:fld>
            <a:endParaRPr lang="en-US" dirty="0"/>
          </a:p>
        </p:txBody>
      </p:sp>
      <p:sp>
        <p:nvSpPr>
          <p:cNvPr id="5" name="Footer Placeholder 4"/>
          <p:cNvSpPr>
            <a:spLocks noGrp="1"/>
          </p:cNvSpPr>
          <p:nvPr>
            <p:ph type="ftr" sz="quarter" idx="3"/>
          </p:nvPr>
        </p:nvSpPr>
        <p:spPr>
          <a:xfrm>
            <a:off x="419100" y="6356350"/>
            <a:ext cx="4996962" cy="365125"/>
          </a:xfrm>
        </p:spPr>
        <p:txBody>
          <a:bodyPr rtlCol="0"/>
          <a:lstStyle/>
          <a:p>
            <a:pPr rtl="0"/>
            <a:r>
              <a:rPr lang="pt-br" dirty="0"/>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320628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748" y="365125"/>
            <a:ext cx="9034272" cy="474119"/>
          </a:xfrm>
        </p:spPr>
        <p:txBody>
          <a:bodyPr rtlCol="0"/>
          <a:lstStyle/>
          <a:p>
            <a:pPr rtl="0"/>
            <a:r>
              <a:rPr lang="pt-br" sz="3500" dirty="0"/>
              <a:t>Desvantagem do processo síncrono</a:t>
            </a:r>
          </a:p>
        </p:txBody>
      </p:sp>
      <p:sp>
        <p:nvSpPr>
          <p:cNvPr id="3" name="Slide Number Placeholder 2"/>
          <p:cNvSpPr>
            <a:spLocks noGrp="1"/>
          </p:cNvSpPr>
          <p:nvPr>
            <p:ph type="sldNum" sz="quarter" idx="12"/>
          </p:nvPr>
        </p:nvSpPr>
        <p:spPr/>
        <p:txBody>
          <a:bodyPr rtlCol="0"/>
          <a:lstStyle/>
          <a:p>
            <a:pPr rtl="0"/>
            <a:fld id="{B6A95138-A96E-2F42-A959-2EFD44FE4AB7}" type="slidenum">
              <a:rPr lang="en-US" smtClean="0"/>
              <a:t>6</a:t>
            </a:fld>
            <a:endParaRPr lang="en-US"/>
          </a:p>
        </p:txBody>
      </p:sp>
      <p:sp>
        <p:nvSpPr>
          <p:cNvPr id="4" name="Footer Placeholder 3"/>
          <p:cNvSpPr>
            <a:spLocks noGrp="1"/>
          </p:cNvSpPr>
          <p:nvPr>
            <p:ph type="ftr" sz="quarter" idx="3"/>
          </p:nvPr>
        </p:nvSpPr>
        <p:spPr>
          <a:xfrm>
            <a:off x="419100" y="6356350"/>
            <a:ext cx="4357616" cy="365125"/>
          </a:xfrm>
        </p:spPr>
        <p:txBody>
          <a:bodyPr rtlCol="0"/>
          <a:lstStyle/>
          <a:p>
            <a:pPr rtl="0"/>
            <a:r>
              <a:rPr lang="pt-br" dirty="0"/>
              <a:t>© 2020 Amazon Web Services, Inc. ou suas afiliadas. Todos os direitos reservados.</a:t>
            </a:r>
            <a:endParaRPr lang="en-US" dirty="0"/>
          </a:p>
        </p:txBody>
      </p:sp>
      <p:cxnSp>
        <p:nvCxnSpPr>
          <p:cNvPr id="5" name="Straight Connector 4"/>
          <p:cNvCxnSpPr/>
          <p:nvPr/>
        </p:nvCxnSpPr>
        <p:spPr>
          <a:xfrm flipV="1">
            <a:off x="6804766" y="5198387"/>
            <a:ext cx="3496710" cy="144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6810450" y="2785998"/>
            <a:ext cx="3496710" cy="144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372278" y="4918665"/>
            <a:ext cx="2138767" cy="57146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000">
                <a:solidFill>
                  <a:schemeClr val="accent1"/>
                </a:solidFill>
              </a:rPr>
              <a:t>Consumer (consumidor)</a:t>
            </a:r>
          </a:p>
        </p:txBody>
      </p:sp>
      <p:sp>
        <p:nvSpPr>
          <p:cNvPr id="9" name="TextBox 8"/>
          <p:cNvSpPr txBox="1"/>
          <p:nvPr/>
        </p:nvSpPr>
        <p:spPr>
          <a:xfrm>
            <a:off x="5539056" y="5397399"/>
            <a:ext cx="987771" cy="584775"/>
          </a:xfrm>
          <a:prstGeom prst="rect">
            <a:avLst/>
          </a:prstGeom>
          <a:noFill/>
        </p:spPr>
        <p:txBody>
          <a:bodyPr wrap="none" rtlCol="0">
            <a:spAutoFit/>
          </a:bodyPr>
          <a:lstStyle/>
          <a:p>
            <a:pPr algn="ctr" rtl="0"/>
            <a:r>
              <a:rPr lang="pt-br" sz="1600">
                <a:latin typeface="Amazon Ember" panose="02000000000000000000" pitchFamily="2" charset="0"/>
                <a:ea typeface="Amazon Ember" panose="02000000000000000000" pitchFamily="2" charset="0"/>
              </a:rPr>
              <a:t>Processar</a:t>
            </a:r>
            <a:br>
              <a:rPr lang="en-US" sz="1600" dirty="0">
                <a:latin typeface="Amazon Ember" panose="02000000000000000000" pitchFamily="2" charset="0"/>
                <a:ea typeface="Amazon Ember" panose="02000000000000000000" pitchFamily="2" charset="0"/>
              </a:rPr>
            </a:br>
            <a:r>
              <a:rPr lang="pt-br" sz="1600">
                <a:latin typeface="Amazon Ember" panose="02000000000000000000" pitchFamily="2" charset="0"/>
                <a:ea typeface="Amazon Ember" panose="02000000000000000000" pitchFamily="2" charset="0"/>
              </a:rPr>
              <a:t>message (mensagem)</a:t>
            </a:r>
          </a:p>
        </p:txBody>
      </p:sp>
      <p:sp>
        <p:nvSpPr>
          <p:cNvPr id="10" name="TextBox 9"/>
          <p:cNvSpPr txBox="1"/>
          <p:nvPr/>
        </p:nvSpPr>
        <p:spPr>
          <a:xfrm>
            <a:off x="5350129" y="1975180"/>
            <a:ext cx="1495124" cy="830997"/>
          </a:xfrm>
          <a:prstGeom prst="rect">
            <a:avLst/>
          </a:prstGeom>
          <a:noFill/>
        </p:spPr>
        <p:txBody>
          <a:bodyPr wrap="square" rtlCol="0">
            <a:spAutoFit/>
          </a:bodyPr>
          <a:lstStyle/>
          <a:p>
            <a:pPr algn="ctr" rtl="0"/>
            <a:r>
              <a:rPr lang="pt-br" sz="1200">
                <a:latin typeface="Amazon Ember" panose="02000000000000000000" pitchFamily="2" charset="0"/>
                <a:ea typeface="Amazon Ember" panose="02000000000000000000" pitchFamily="2" charset="0"/>
              </a:rPr>
              <a:t>Wait for (aguarde)</a:t>
            </a:r>
            <a:br>
              <a:rPr lang="en-US" sz="1200" dirty="0">
                <a:latin typeface="Amazon Ember" panose="02000000000000000000" pitchFamily="2" charset="0"/>
                <a:ea typeface="Amazon Ember" panose="02000000000000000000" pitchFamily="2" charset="0"/>
              </a:rPr>
            </a:br>
            <a:r>
              <a:rPr lang="pt-br" sz="1200">
                <a:solidFill>
                  <a:srgbClr val="000000"/>
                </a:solidFill>
                <a:latin typeface="Amazon Ember" panose="02000000000000000000" pitchFamily="2" charset="0"/>
                <a:ea typeface="Amazon Ember" panose="02000000000000000000" pitchFamily="2" charset="0"/>
              </a:rPr>
              <a:t>message</a:t>
            </a:r>
            <a:r>
              <a:rPr lang="pt-br" sz="1200">
                <a:latin typeface="Amazon Ember" panose="02000000000000000000" pitchFamily="2" charset="0"/>
                <a:ea typeface="Amazon Ember" panose="02000000000000000000" pitchFamily="2" charset="0"/>
              </a:rPr>
              <a:t> </a:t>
            </a:r>
            <a:r>
              <a:rPr lang="pt-br" sz="1200">
                <a:solidFill>
                  <a:srgbClr val="000000"/>
                </a:solidFill>
                <a:latin typeface="Amazon Ember" panose="02000000000000000000" pitchFamily="2" charset="0"/>
                <a:ea typeface="Amazon Ember" panose="02000000000000000000" pitchFamily="2" charset="0"/>
              </a:rPr>
              <a:t>to</a:t>
            </a:r>
            <a:br>
              <a:rPr lang="en-US" sz="1200" dirty="0">
                <a:latin typeface="Amazon Ember" panose="02000000000000000000" pitchFamily="2" charset="0"/>
                <a:ea typeface="Amazon Ember" panose="02000000000000000000" pitchFamily="2" charset="0"/>
              </a:rPr>
            </a:br>
            <a:r>
              <a:rPr lang="pt-br" sz="1200">
                <a:solidFill>
                  <a:srgbClr val="000000"/>
                </a:solidFill>
                <a:latin typeface="Amazon Ember" panose="02000000000000000000" pitchFamily="2" charset="0"/>
                <a:ea typeface="Amazon Ember" panose="02000000000000000000" pitchFamily="2" charset="0"/>
              </a:rPr>
              <a:t>be</a:t>
            </a:r>
            <a:r>
              <a:rPr lang="pt-br" sz="1200">
                <a:latin typeface="Amazon Ember" panose="02000000000000000000" pitchFamily="2" charset="0"/>
                <a:ea typeface="Amazon Ember" panose="02000000000000000000" pitchFamily="2" charset="0"/>
              </a:rPr>
              <a:t> processed (ser processada)</a:t>
            </a:r>
          </a:p>
        </p:txBody>
      </p:sp>
      <p:sp>
        <p:nvSpPr>
          <p:cNvPr id="12" name="TextBox 11"/>
          <p:cNvSpPr txBox="1"/>
          <p:nvPr/>
        </p:nvSpPr>
        <p:spPr>
          <a:xfrm>
            <a:off x="3568898" y="1975180"/>
            <a:ext cx="1691489" cy="461665"/>
          </a:xfrm>
          <a:prstGeom prst="rect">
            <a:avLst/>
          </a:prstGeom>
          <a:noFill/>
        </p:spPr>
        <p:txBody>
          <a:bodyPr wrap="none" rtlCol="0">
            <a:spAutoFit/>
          </a:bodyPr>
          <a:lstStyle/>
          <a:p>
            <a:pPr algn="ctr" rtl="0"/>
            <a:r>
              <a:rPr lang="pt-br" sz="1200" dirty="0">
                <a:latin typeface="Amazon Ember" panose="02000000000000000000" pitchFamily="2" charset="0"/>
                <a:ea typeface="Amazon Ember" panose="02000000000000000000" pitchFamily="2" charset="0"/>
              </a:rPr>
              <a:t>Generate (gerar) </a:t>
            </a:r>
          </a:p>
          <a:p>
            <a:pPr algn="ctr" rtl="0"/>
            <a:r>
              <a:rPr lang="pt-br" sz="1200" dirty="0">
                <a:solidFill>
                  <a:srgbClr val="000000"/>
                </a:solidFill>
                <a:latin typeface="Amazon Ember" panose="02000000000000000000" pitchFamily="2" charset="0"/>
                <a:ea typeface="Amazon Ember" panose="02000000000000000000" pitchFamily="2" charset="0"/>
              </a:rPr>
              <a:t>message (mensagem)</a:t>
            </a:r>
            <a:endParaRPr lang="en-US" sz="1200" dirty="0">
              <a:solidFill>
                <a:srgbClr val="000000"/>
              </a:solidFill>
              <a:latin typeface="Amazon Ember" panose="02000000000000000000"/>
              <a:ea typeface="Amazon Ember" panose="02000000000000000000" pitchFamily="2" charset="0"/>
            </a:endParaRPr>
          </a:p>
        </p:txBody>
      </p:sp>
      <p:sp>
        <p:nvSpPr>
          <p:cNvPr id="15" name="TextBox 14"/>
          <p:cNvSpPr txBox="1"/>
          <p:nvPr/>
        </p:nvSpPr>
        <p:spPr>
          <a:xfrm>
            <a:off x="4507154" y="1558579"/>
            <a:ext cx="1273105" cy="369332"/>
          </a:xfrm>
          <a:prstGeom prst="rect">
            <a:avLst/>
          </a:prstGeom>
          <a:noFill/>
        </p:spPr>
        <p:txBody>
          <a:bodyPr wrap="none" rtlCol="0">
            <a:spAutoFit/>
          </a:bodyPr>
          <a:lstStyle/>
          <a:p>
            <a:pPr rtl="0"/>
            <a:r>
              <a:rPr lang="pt-br">
                <a:solidFill>
                  <a:schemeClr val="accent1"/>
                </a:solidFill>
                <a:latin typeface="Amazon Ember" panose="02000000000000000000" pitchFamily="2" charset="0"/>
                <a:ea typeface="Amazon Ember" panose="02000000000000000000" pitchFamily="2" charset="0"/>
              </a:rPr>
              <a:t>Mensagem 1</a:t>
            </a:r>
          </a:p>
        </p:txBody>
      </p:sp>
      <p:cxnSp>
        <p:nvCxnSpPr>
          <p:cNvPr id="16" name="Straight Connector 15"/>
          <p:cNvCxnSpPr/>
          <p:nvPr/>
        </p:nvCxnSpPr>
        <p:spPr>
          <a:xfrm flipV="1">
            <a:off x="3500377" y="2800733"/>
            <a:ext cx="3280127" cy="135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23237" y="5205590"/>
            <a:ext cx="328721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Bent Arrow 17"/>
          <p:cNvSpPr/>
          <p:nvPr/>
        </p:nvSpPr>
        <p:spPr>
          <a:xfrm rot="5400000">
            <a:off x="3205845" y="3034782"/>
            <a:ext cx="2446077" cy="1857013"/>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sp>
        <p:nvSpPr>
          <p:cNvPr id="19" name="Bent Arrow 18"/>
          <p:cNvSpPr/>
          <p:nvPr/>
        </p:nvSpPr>
        <p:spPr>
          <a:xfrm rot="5400000" flipH="1">
            <a:off x="4962556" y="3239532"/>
            <a:ext cx="2439908" cy="1609344"/>
          </a:xfrm>
          <a:prstGeom prst="bentArrow">
            <a:avLst>
              <a:gd name="adj1" fmla="val 4896"/>
              <a:gd name="adj2" fmla="val 10930"/>
              <a:gd name="adj3" fmla="val 11924"/>
              <a:gd name="adj4"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cxnSp>
        <p:nvCxnSpPr>
          <p:cNvPr id="20" name="Straight Connector 19"/>
          <p:cNvCxnSpPr/>
          <p:nvPr/>
        </p:nvCxnSpPr>
        <p:spPr>
          <a:xfrm>
            <a:off x="3511045" y="1597299"/>
            <a:ext cx="0" cy="36314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0800000">
            <a:off x="6616420" y="2823029"/>
            <a:ext cx="537614" cy="23587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37" name="Rectangle 36"/>
          <p:cNvSpPr/>
          <p:nvPr/>
        </p:nvSpPr>
        <p:spPr>
          <a:xfrm>
            <a:off x="4491110" y="3627786"/>
            <a:ext cx="1305194" cy="640080"/>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dirty="0">
                <a:solidFill>
                  <a:schemeClr val="accent1"/>
                </a:solidFill>
                <a:latin typeface="Amazon Ember" panose="02000000000000000000" pitchFamily="2" charset="0"/>
                <a:ea typeface="Amazon Ember" panose="02000000000000000000" pitchFamily="2" charset="0"/>
              </a:rPr>
              <a:t>Notificar consumidor</a:t>
            </a:r>
          </a:p>
        </p:txBody>
      </p:sp>
      <p:cxnSp>
        <p:nvCxnSpPr>
          <p:cNvPr id="38" name="Straight Connector 37"/>
          <p:cNvCxnSpPr/>
          <p:nvPr/>
        </p:nvCxnSpPr>
        <p:spPr>
          <a:xfrm>
            <a:off x="6803844" y="1591828"/>
            <a:ext cx="0" cy="36437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307160" y="1573755"/>
            <a:ext cx="0" cy="36437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rot="10800000">
            <a:off x="6807942" y="5025735"/>
            <a:ext cx="45719" cy="3983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3" name="TextBox 42"/>
          <p:cNvSpPr txBox="1"/>
          <p:nvPr/>
        </p:nvSpPr>
        <p:spPr>
          <a:xfrm>
            <a:off x="7003381" y="1975180"/>
            <a:ext cx="1495124" cy="830997"/>
          </a:xfrm>
          <a:prstGeom prst="rect">
            <a:avLst/>
          </a:prstGeom>
          <a:noFill/>
        </p:spPr>
        <p:txBody>
          <a:bodyPr wrap="square" rtlCol="0">
            <a:spAutoFit/>
          </a:bodyPr>
          <a:lstStyle/>
          <a:p>
            <a:pPr algn="ctr" rtl="0"/>
            <a:r>
              <a:rPr lang="pt-br" sz="1200">
                <a:latin typeface="Amazon Ember" panose="02000000000000000000" pitchFamily="2" charset="0"/>
                <a:ea typeface="Amazon Ember" panose="02000000000000000000" pitchFamily="2" charset="0"/>
              </a:rPr>
              <a:t>Wait for (aguarde)</a:t>
            </a:r>
            <a:br>
              <a:rPr lang="en-US" sz="1200" dirty="0">
                <a:latin typeface="Amazon Ember" panose="02000000000000000000" pitchFamily="2" charset="0"/>
                <a:ea typeface="Amazon Ember" panose="02000000000000000000" pitchFamily="2" charset="0"/>
              </a:rPr>
            </a:br>
            <a:r>
              <a:rPr lang="pt-br" sz="1200">
                <a:solidFill>
                  <a:srgbClr val="000000"/>
                </a:solidFill>
                <a:latin typeface="Amazon Ember" panose="02000000000000000000" pitchFamily="2" charset="0"/>
                <a:ea typeface="Amazon Ember" panose="02000000000000000000" pitchFamily="2" charset="0"/>
              </a:rPr>
              <a:t>message</a:t>
            </a:r>
            <a:r>
              <a:rPr lang="pt-br" sz="1200">
                <a:latin typeface="Amazon Ember" panose="02000000000000000000" pitchFamily="2" charset="0"/>
                <a:ea typeface="Amazon Ember" panose="02000000000000000000" pitchFamily="2" charset="0"/>
              </a:rPr>
              <a:t> </a:t>
            </a:r>
            <a:r>
              <a:rPr lang="pt-br" sz="1200">
                <a:solidFill>
                  <a:srgbClr val="000000"/>
                </a:solidFill>
                <a:latin typeface="Amazon Ember" panose="02000000000000000000" pitchFamily="2" charset="0"/>
                <a:ea typeface="Amazon Ember" panose="02000000000000000000" pitchFamily="2" charset="0"/>
              </a:rPr>
              <a:t>to</a:t>
            </a:r>
            <a:br>
              <a:rPr lang="en-US" sz="1200" dirty="0">
                <a:latin typeface="Amazon Ember" panose="02000000000000000000" pitchFamily="2" charset="0"/>
                <a:ea typeface="Amazon Ember" panose="02000000000000000000" pitchFamily="2" charset="0"/>
              </a:rPr>
            </a:br>
            <a:r>
              <a:rPr lang="pt-br" sz="1200">
                <a:solidFill>
                  <a:srgbClr val="000000"/>
                </a:solidFill>
                <a:latin typeface="Amazon Ember" panose="02000000000000000000" pitchFamily="2" charset="0"/>
                <a:ea typeface="Amazon Ember" panose="02000000000000000000" pitchFamily="2" charset="0"/>
              </a:rPr>
              <a:t>be</a:t>
            </a:r>
            <a:r>
              <a:rPr lang="pt-br" sz="1200">
                <a:latin typeface="Amazon Ember" panose="02000000000000000000" pitchFamily="2" charset="0"/>
                <a:ea typeface="Amazon Ember" panose="02000000000000000000" pitchFamily="2" charset="0"/>
              </a:rPr>
              <a:t> processed (ser processada)</a:t>
            </a:r>
          </a:p>
        </p:txBody>
      </p:sp>
      <p:sp>
        <p:nvSpPr>
          <p:cNvPr id="25" name="TextBox 24"/>
          <p:cNvSpPr txBox="1"/>
          <p:nvPr/>
        </p:nvSpPr>
        <p:spPr>
          <a:xfrm>
            <a:off x="8813080" y="1975180"/>
            <a:ext cx="1495124" cy="830997"/>
          </a:xfrm>
          <a:prstGeom prst="rect">
            <a:avLst/>
          </a:prstGeom>
          <a:noFill/>
        </p:spPr>
        <p:txBody>
          <a:bodyPr wrap="square" rtlCol="0">
            <a:spAutoFit/>
          </a:bodyPr>
          <a:lstStyle/>
          <a:p>
            <a:pPr algn="ctr" rtl="0"/>
            <a:r>
              <a:rPr lang="pt-br" sz="1200" dirty="0">
                <a:latin typeface="Amazon Ember" panose="02000000000000000000" pitchFamily="2" charset="0"/>
                <a:ea typeface="Amazon Ember" panose="02000000000000000000" pitchFamily="2" charset="0"/>
              </a:rPr>
              <a:t>Wait for (aguarde)</a:t>
            </a:r>
            <a:br>
              <a:rPr lang="en-US" sz="1200" dirty="0">
                <a:latin typeface="Amazon Ember" panose="02000000000000000000" pitchFamily="2" charset="0"/>
                <a:ea typeface="Amazon Ember" panose="02000000000000000000" pitchFamily="2" charset="0"/>
              </a:rPr>
            </a:br>
            <a:r>
              <a:rPr lang="pt-br" sz="1200" dirty="0">
                <a:solidFill>
                  <a:srgbClr val="000000"/>
                </a:solidFill>
                <a:latin typeface="Amazon Ember" panose="02000000000000000000" pitchFamily="2" charset="0"/>
                <a:ea typeface="Amazon Ember" panose="02000000000000000000" pitchFamily="2" charset="0"/>
              </a:rPr>
              <a:t>message</a:t>
            </a:r>
            <a:r>
              <a:rPr lang="pt-br" sz="1200" dirty="0">
                <a:latin typeface="Amazon Ember" panose="02000000000000000000" pitchFamily="2" charset="0"/>
                <a:ea typeface="Amazon Ember" panose="02000000000000000000" pitchFamily="2" charset="0"/>
              </a:rPr>
              <a:t> </a:t>
            </a:r>
            <a:r>
              <a:rPr lang="pt-br" sz="1200" dirty="0">
                <a:solidFill>
                  <a:srgbClr val="000000"/>
                </a:solidFill>
                <a:latin typeface="Amazon Ember" panose="02000000000000000000" pitchFamily="2" charset="0"/>
                <a:ea typeface="Amazon Ember" panose="02000000000000000000" pitchFamily="2" charset="0"/>
              </a:rPr>
              <a:t>to</a:t>
            </a:r>
            <a:br>
              <a:rPr lang="en-US" sz="1200" dirty="0">
                <a:latin typeface="Amazon Ember" panose="02000000000000000000" pitchFamily="2" charset="0"/>
                <a:ea typeface="Amazon Ember" panose="02000000000000000000" pitchFamily="2" charset="0"/>
              </a:rPr>
            </a:br>
            <a:r>
              <a:rPr lang="pt-br" sz="1200" dirty="0">
                <a:solidFill>
                  <a:srgbClr val="000000"/>
                </a:solidFill>
                <a:latin typeface="Amazon Ember" panose="02000000000000000000" pitchFamily="2" charset="0"/>
                <a:ea typeface="Amazon Ember" panose="02000000000000000000" pitchFamily="2" charset="0"/>
              </a:rPr>
              <a:t>be</a:t>
            </a:r>
            <a:r>
              <a:rPr lang="pt-br" sz="1200" dirty="0">
                <a:latin typeface="Amazon Ember" panose="02000000000000000000" pitchFamily="2" charset="0"/>
                <a:ea typeface="Amazon Ember" panose="02000000000000000000" pitchFamily="2" charset="0"/>
              </a:rPr>
              <a:t> processed (ser processada)</a:t>
            </a:r>
          </a:p>
        </p:txBody>
      </p:sp>
      <p:sp>
        <p:nvSpPr>
          <p:cNvPr id="26" name="Rectangle 25"/>
          <p:cNvSpPr/>
          <p:nvPr/>
        </p:nvSpPr>
        <p:spPr>
          <a:xfrm>
            <a:off x="1372278" y="2499123"/>
            <a:ext cx="2138767" cy="5714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000" dirty="0">
                <a:solidFill>
                  <a:schemeClr val="accent1"/>
                </a:solidFill>
                <a:latin typeface="+mj-lt"/>
                <a:ea typeface="Amazon Ember" panose="02000000000000000000" pitchFamily="2" charset="0"/>
              </a:rPr>
              <a:t>Producer (produtor)</a:t>
            </a:r>
          </a:p>
        </p:txBody>
      </p:sp>
    </p:spTree>
    <p:extLst>
      <p:ext uri="{BB962C8B-B14F-4D97-AF65-F5344CB8AC3E}">
        <p14:creationId xmlns:p14="http://schemas.microsoft.com/office/powerpoint/2010/main" val="54932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0" fill="hold"/>
                                        <p:tgtEl>
                                          <p:spTgt spid="7"/>
                                        </p:tgtEl>
                                        <p:attrNameLst>
                                          <p:attrName>stroke.color</p:attrName>
                                        </p:attrNameLst>
                                      </p:cBhvr>
                                      <p:to>
                                        <a:srgbClr val="FF0000"/>
                                      </p:to>
                                    </p:animClr>
                                    <p:set>
                                      <p:cBhvr>
                                        <p:cTn id="7" dur="100" fill="hold"/>
                                        <p:tgtEl>
                                          <p:spTgt spid="7"/>
                                        </p:tgtEl>
                                        <p:attrNameLst>
                                          <p:attrName>stroke.on</p:attrName>
                                        </p:attrNameLst>
                                      </p:cBhvr>
                                      <p:to>
                                        <p:strVal val="true"/>
                                      </p:to>
                                    </p:set>
                                  </p:childTnLst>
                                </p:cTn>
                              </p:par>
                              <p:par>
                                <p:cTn id="8" presetID="3" presetClass="emph" presetSubtype="2" fill="hold" nodeType="withEffect">
                                  <p:stCondLst>
                                    <p:cond delay="0"/>
                                  </p:stCondLst>
                                  <p:childTnLst>
                                    <p:animClr clrSpc="rgb" dir="cw">
                                      <p:cBhvr override="childStyle">
                                        <p:cTn id="9" dur="100" fill="hold"/>
                                        <p:tgtEl>
                                          <p:spTgt spid="7">
                                            <p:txEl>
                                              <p:pRg st="0" end="0"/>
                                            </p:txEl>
                                          </p:spTgt>
                                        </p:tgtEl>
                                        <p:attrNameLst>
                                          <p:attrName>style.color</p:attrName>
                                        </p:attrNameLst>
                                      </p:cBhvr>
                                      <p:to>
                                        <a:srgbClr val="FF0000"/>
                                      </p:to>
                                    </p:animClr>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100" fill="hold"/>
                                        <p:tgtEl>
                                          <p:spTgt spid="19"/>
                                        </p:tgtEl>
                                        <p:attrNameLst>
                                          <p:attrName>style.color</p:attrName>
                                        </p:attrNameLst>
                                      </p:cBhvr>
                                      <p:to>
                                        <a:srgbClr val="FF0000"/>
                                      </p:to>
                                    </p:animClr>
                                    <p:animClr clrSpc="rgb" dir="cw">
                                      <p:cBhvr>
                                        <p:cTn id="14" dur="100" fill="hold"/>
                                        <p:tgtEl>
                                          <p:spTgt spid="19"/>
                                        </p:tgtEl>
                                        <p:attrNameLst>
                                          <p:attrName>fillcolor</p:attrName>
                                        </p:attrNameLst>
                                      </p:cBhvr>
                                      <p:to>
                                        <a:srgbClr val="FF0000"/>
                                      </p:to>
                                    </p:animClr>
                                    <p:set>
                                      <p:cBhvr>
                                        <p:cTn id="15" dur="100" fill="hold"/>
                                        <p:tgtEl>
                                          <p:spTgt spid="19"/>
                                        </p:tgtEl>
                                        <p:attrNameLst>
                                          <p:attrName>fill.type</p:attrName>
                                        </p:attrNameLst>
                                      </p:cBhvr>
                                      <p:to>
                                        <p:strVal val="solid"/>
                                      </p:to>
                                    </p:set>
                                    <p:set>
                                      <p:cBhvr>
                                        <p:cTn id="16" dur="100" fill="hold"/>
                                        <p:tgtEl>
                                          <p:spTgt spid="19"/>
                                        </p:tgtEl>
                                        <p:attrNameLst>
                                          <p:attrName>fill.on</p:attrName>
                                        </p:attrNameLst>
                                      </p:cBhvr>
                                      <p:to>
                                        <p:strVal val="true"/>
                                      </p:to>
                                    </p:set>
                                  </p:childTnLst>
                                </p:cTn>
                              </p:par>
                              <p:par>
                                <p:cTn id="17" presetID="19" presetClass="emph" presetSubtype="0" fill="hold" grpId="0" nodeType="withEffect">
                                  <p:stCondLst>
                                    <p:cond delay="0"/>
                                  </p:stCondLst>
                                  <p:childTnLst>
                                    <p:animClr clrSpc="rgb" dir="cw">
                                      <p:cBhvr override="childStyle">
                                        <p:cTn id="18" dur="100" fill="hold"/>
                                        <p:tgtEl>
                                          <p:spTgt spid="33"/>
                                        </p:tgtEl>
                                        <p:attrNameLst>
                                          <p:attrName>style.color</p:attrName>
                                        </p:attrNameLst>
                                      </p:cBhvr>
                                      <p:to>
                                        <a:srgbClr val="FF0000"/>
                                      </p:to>
                                    </p:animClr>
                                    <p:animClr clrSpc="rgb" dir="cw">
                                      <p:cBhvr>
                                        <p:cTn id="19" dur="100" fill="hold"/>
                                        <p:tgtEl>
                                          <p:spTgt spid="33"/>
                                        </p:tgtEl>
                                        <p:attrNameLst>
                                          <p:attrName>fillcolor</p:attrName>
                                        </p:attrNameLst>
                                      </p:cBhvr>
                                      <p:to>
                                        <a:srgbClr val="FF0000"/>
                                      </p:to>
                                    </p:animClr>
                                    <p:set>
                                      <p:cBhvr>
                                        <p:cTn id="20" dur="100" fill="hold"/>
                                        <p:tgtEl>
                                          <p:spTgt spid="33"/>
                                        </p:tgtEl>
                                        <p:attrNameLst>
                                          <p:attrName>fill.type</p:attrName>
                                        </p:attrNameLst>
                                      </p:cBhvr>
                                      <p:to>
                                        <p:strVal val="solid"/>
                                      </p:to>
                                    </p:set>
                                    <p:set>
                                      <p:cBhvr>
                                        <p:cTn id="21" dur="100" fill="hold"/>
                                        <p:tgtEl>
                                          <p:spTgt spid="33"/>
                                        </p:tgtEl>
                                        <p:attrNameLst>
                                          <p:attrName>fill.on</p:attrName>
                                        </p:attrNameLst>
                                      </p:cBhvr>
                                      <p:to>
                                        <p:strVal val="true"/>
                                      </p:to>
                                    </p:set>
                                  </p:childTnLst>
                                </p:cTn>
                              </p:par>
                              <p:par>
                                <p:cTn id="22" presetID="3" presetClass="emph" presetSubtype="2" fill="hold" grpId="0" nodeType="withEffect">
                                  <p:stCondLst>
                                    <p:cond delay="0"/>
                                  </p:stCondLst>
                                  <p:childTnLst>
                                    <p:animClr clrSpc="rgb" dir="cw">
                                      <p:cBhvr override="childStyle">
                                        <p:cTn id="23" dur="100" fill="hold"/>
                                        <p:tgtEl>
                                          <p:spTgt spid="9"/>
                                        </p:tgtEl>
                                        <p:attrNameLst>
                                          <p:attrName>style.color</p:attrName>
                                        </p:attrNameLst>
                                      </p:cBhvr>
                                      <p:to>
                                        <a:srgbClr val="FF0000"/>
                                      </p:to>
                                    </p:animClr>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animBg="1"/>
      <p:bldP spid="33" grpId="0" animBg="1"/>
      <p:bldP spid="43"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32547" y="365125"/>
            <a:ext cx="9034272" cy="474119"/>
          </a:xfrm>
        </p:spPr>
        <p:txBody>
          <a:bodyPr rtlCol="0"/>
          <a:lstStyle/>
          <a:p>
            <a:pPr rtl="0"/>
            <a:r>
              <a:rPr lang="pt-br" sz="3500" dirty="0"/>
              <a:t>Desvantagem do processo síncrono</a:t>
            </a:r>
          </a:p>
        </p:txBody>
      </p:sp>
      <p:sp>
        <p:nvSpPr>
          <p:cNvPr id="3" name="Slide Number Placeholder 2"/>
          <p:cNvSpPr>
            <a:spLocks noGrp="1"/>
          </p:cNvSpPr>
          <p:nvPr>
            <p:ph type="sldNum" sz="quarter" idx="12"/>
          </p:nvPr>
        </p:nvSpPr>
        <p:spPr/>
        <p:txBody>
          <a:bodyPr rtlCol="0"/>
          <a:lstStyle/>
          <a:p>
            <a:pPr rtl="0"/>
            <a:fld id="{B6A95138-A96E-2F42-A959-2EFD44FE4AB7}" type="slidenum">
              <a:rPr lang="en-US" smtClean="0"/>
              <a:t>7</a:t>
            </a:fld>
            <a:endParaRPr lang="en-US"/>
          </a:p>
        </p:txBody>
      </p:sp>
      <p:sp>
        <p:nvSpPr>
          <p:cNvPr id="4" name="Footer Placeholder 3"/>
          <p:cNvSpPr>
            <a:spLocks noGrp="1"/>
          </p:cNvSpPr>
          <p:nvPr>
            <p:ph type="ftr" sz="quarter" idx="3"/>
          </p:nvPr>
        </p:nvSpPr>
        <p:spPr>
          <a:xfrm>
            <a:off x="419100" y="6356350"/>
            <a:ext cx="4448735" cy="365125"/>
          </a:xfrm>
        </p:spPr>
        <p:txBody>
          <a:bodyPr rtlCol="0"/>
          <a:lstStyle/>
          <a:p>
            <a:pPr rtl="0"/>
            <a:r>
              <a:rPr lang="pt-br" dirty="0"/>
              <a:t>© 2020 Amazon Web Services, Inc. ou suas afiliadas. Todos os direitos reservados.</a:t>
            </a:r>
            <a:endParaRPr lang="en-US" dirty="0"/>
          </a:p>
        </p:txBody>
      </p:sp>
      <p:cxnSp>
        <p:nvCxnSpPr>
          <p:cNvPr id="5" name="Straight Connector 4"/>
          <p:cNvCxnSpPr/>
          <p:nvPr/>
        </p:nvCxnSpPr>
        <p:spPr>
          <a:xfrm flipV="1">
            <a:off x="6804766" y="5198387"/>
            <a:ext cx="3496710" cy="144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6810450" y="2785998"/>
            <a:ext cx="3496710" cy="1440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372278" y="4918665"/>
            <a:ext cx="2138767" cy="57146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000" dirty="0">
                <a:solidFill>
                  <a:schemeClr val="accent1"/>
                </a:solidFill>
              </a:rPr>
              <a:t>Consumer (consumidor)</a:t>
            </a:r>
          </a:p>
        </p:txBody>
      </p:sp>
      <p:sp>
        <p:nvSpPr>
          <p:cNvPr id="9" name="TextBox 8"/>
          <p:cNvSpPr txBox="1"/>
          <p:nvPr/>
        </p:nvSpPr>
        <p:spPr>
          <a:xfrm>
            <a:off x="4974253" y="5397399"/>
            <a:ext cx="2117376" cy="584775"/>
          </a:xfrm>
          <a:prstGeom prst="rect">
            <a:avLst/>
          </a:prstGeom>
          <a:noFill/>
        </p:spPr>
        <p:txBody>
          <a:bodyPr wrap="none" rtlCol="0">
            <a:spAutoFit/>
          </a:bodyPr>
          <a:lstStyle/>
          <a:p>
            <a:pPr algn="ctr" rtl="0"/>
            <a:r>
              <a:rPr lang="pt-br" sz="1600" dirty="0">
                <a:latin typeface="Amazon Ember" panose="02000000000000000000" pitchFamily="2" charset="0"/>
                <a:ea typeface="Amazon Ember" panose="02000000000000000000" pitchFamily="2" charset="0"/>
              </a:rPr>
              <a:t>Processar</a:t>
            </a:r>
            <a:br>
              <a:rPr lang="en-US" sz="1600" dirty="0">
                <a:latin typeface="Amazon Ember" panose="02000000000000000000" pitchFamily="2" charset="0"/>
                <a:ea typeface="Amazon Ember" panose="02000000000000000000" pitchFamily="2" charset="0"/>
              </a:rPr>
            </a:br>
            <a:r>
              <a:rPr lang="pt-br" sz="1600" dirty="0">
                <a:latin typeface="Amazon Ember" panose="02000000000000000000" pitchFamily="2" charset="0"/>
                <a:ea typeface="Amazon Ember" panose="02000000000000000000" pitchFamily="2" charset="0"/>
              </a:rPr>
              <a:t>message (mensagem)</a:t>
            </a:r>
          </a:p>
        </p:txBody>
      </p:sp>
      <p:sp>
        <p:nvSpPr>
          <p:cNvPr id="10" name="TextBox 9"/>
          <p:cNvSpPr txBox="1"/>
          <p:nvPr/>
        </p:nvSpPr>
        <p:spPr>
          <a:xfrm>
            <a:off x="5202212" y="1975180"/>
            <a:ext cx="1495124" cy="1169551"/>
          </a:xfrm>
          <a:prstGeom prst="rect">
            <a:avLst/>
          </a:prstGeom>
          <a:noFill/>
        </p:spPr>
        <p:txBody>
          <a:bodyPr wrap="square" rtlCol="0">
            <a:spAutoFit/>
          </a:bodyPr>
          <a:lstStyle/>
          <a:p>
            <a:pPr algn="ctr" rtl="0"/>
            <a:r>
              <a:rPr lang="pt-br" sz="1400" dirty="0">
                <a:latin typeface="Amazon Ember" panose="02000000000000000000" pitchFamily="2" charset="0"/>
                <a:ea typeface="Amazon Ember" panose="02000000000000000000" pitchFamily="2" charset="0"/>
              </a:rPr>
              <a:t>Wait for (aguarde)</a:t>
            </a:r>
            <a:br>
              <a:rPr lang="en-US" sz="1400" dirty="0">
                <a:latin typeface="Amazon Ember" panose="02000000000000000000" pitchFamily="2" charset="0"/>
                <a:ea typeface="Amazon Ember" panose="02000000000000000000" pitchFamily="2" charset="0"/>
              </a:rPr>
            </a:br>
            <a:r>
              <a:rPr lang="pt-br" sz="1400" dirty="0">
                <a:solidFill>
                  <a:srgbClr val="000000"/>
                </a:solidFill>
                <a:latin typeface="Amazon Ember" panose="02000000000000000000" pitchFamily="2" charset="0"/>
                <a:ea typeface="Amazon Ember" panose="02000000000000000000" pitchFamily="2" charset="0"/>
              </a:rPr>
              <a:t>message</a:t>
            </a:r>
            <a:r>
              <a:rPr lang="pt-br" sz="1400" dirty="0">
                <a:latin typeface="Amazon Ember" panose="02000000000000000000" pitchFamily="2" charset="0"/>
                <a:ea typeface="Amazon Ember" panose="02000000000000000000" pitchFamily="2" charset="0"/>
              </a:rPr>
              <a:t> </a:t>
            </a:r>
            <a:r>
              <a:rPr lang="pt-br" sz="1400" dirty="0">
                <a:solidFill>
                  <a:srgbClr val="000000"/>
                </a:solidFill>
                <a:latin typeface="Amazon Ember" panose="02000000000000000000" pitchFamily="2" charset="0"/>
                <a:ea typeface="Amazon Ember" panose="02000000000000000000" pitchFamily="2" charset="0"/>
              </a:rPr>
              <a:t>to</a:t>
            </a:r>
            <a:br>
              <a:rPr lang="en-US" sz="1400" dirty="0">
                <a:latin typeface="Amazon Ember" panose="02000000000000000000" pitchFamily="2" charset="0"/>
                <a:ea typeface="Amazon Ember" panose="02000000000000000000" pitchFamily="2" charset="0"/>
              </a:rPr>
            </a:br>
            <a:r>
              <a:rPr lang="pt-br" sz="1400" dirty="0">
                <a:solidFill>
                  <a:srgbClr val="000000"/>
                </a:solidFill>
                <a:latin typeface="Amazon Ember" panose="02000000000000000000" pitchFamily="2" charset="0"/>
                <a:ea typeface="Amazon Ember" panose="02000000000000000000" pitchFamily="2" charset="0"/>
              </a:rPr>
              <a:t>be</a:t>
            </a:r>
            <a:r>
              <a:rPr lang="pt-br" sz="1400" dirty="0">
                <a:latin typeface="Amazon Ember" panose="02000000000000000000" pitchFamily="2" charset="0"/>
                <a:ea typeface="Amazon Ember" panose="02000000000000000000" pitchFamily="2" charset="0"/>
              </a:rPr>
              <a:t> processed (ser processada)</a:t>
            </a:r>
          </a:p>
        </p:txBody>
      </p:sp>
      <p:sp>
        <p:nvSpPr>
          <p:cNvPr id="12" name="TextBox 11"/>
          <p:cNvSpPr txBox="1"/>
          <p:nvPr/>
        </p:nvSpPr>
        <p:spPr>
          <a:xfrm>
            <a:off x="3473163" y="1975180"/>
            <a:ext cx="1936749" cy="523220"/>
          </a:xfrm>
          <a:prstGeom prst="rect">
            <a:avLst/>
          </a:prstGeom>
          <a:noFill/>
        </p:spPr>
        <p:txBody>
          <a:bodyPr wrap="none" rtlCol="0">
            <a:spAutoFit/>
          </a:bodyPr>
          <a:lstStyle/>
          <a:p>
            <a:pPr algn="ctr" rtl="0"/>
            <a:r>
              <a:rPr lang="pt-br" sz="1400" dirty="0">
                <a:latin typeface="Amazon Ember" panose="02000000000000000000" pitchFamily="2" charset="0"/>
                <a:ea typeface="Amazon Ember" panose="02000000000000000000" pitchFamily="2" charset="0"/>
              </a:rPr>
              <a:t>Generate (gerar) </a:t>
            </a:r>
          </a:p>
          <a:p>
            <a:pPr algn="ctr" rtl="0"/>
            <a:r>
              <a:rPr lang="pt-br" sz="1400" dirty="0">
                <a:solidFill>
                  <a:srgbClr val="000000"/>
                </a:solidFill>
                <a:latin typeface="Amazon Ember" panose="02000000000000000000" pitchFamily="2" charset="0"/>
                <a:ea typeface="Amazon Ember" panose="02000000000000000000" pitchFamily="2" charset="0"/>
              </a:rPr>
              <a:t>message (mensagem)</a:t>
            </a:r>
            <a:endParaRPr lang="en-US" sz="1400" dirty="0">
              <a:solidFill>
                <a:srgbClr val="000000"/>
              </a:solidFill>
              <a:latin typeface="Amazon Ember" panose="02000000000000000000"/>
              <a:ea typeface="Amazon Ember" panose="02000000000000000000" pitchFamily="2" charset="0"/>
            </a:endParaRPr>
          </a:p>
        </p:txBody>
      </p:sp>
      <p:sp>
        <p:nvSpPr>
          <p:cNvPr id="15" name="TextBox 14"/>
          <p:cNvSpPr txBox="1"/>
          <p:nvPr/>
        </p:nvSpPr>
        <p:spPr>
          <a:xfrm>
            <a:off x="4507154" y="1558579"/>
            <a:ext cx="1367682" cy="338554"/>
          </a:xfrm>
          <a:prstGeom prst="rect">
            <a:avLst/>
          </a:prstGeom>
          <a:noFill/>
        </p:spPr>
        <p:txBody>
          <a:bodyPr wrap="none" rtlCol="0">
            <a:spAutoFit/>
          </a:bodyPr>
          <a:lstStyle/>
          <a:p>
            <a:pPr rtl="0"/>
            <a:r>
              <a:rPr lang="pt-br" sz="1600" dirty="0">
                <a:solidFill>
                  <a:schemeClr val="accent1"/>
                </a:solidFill>
                <a:latin typeface="Amazon Ember" panose="02000000000000000000" pitchFamily="2" charset="0"/>
                <a:ea typeface="Amazon Ember" panose="02000000000000000000" pitchFamily="2" charset="0"/>
              </a:rPr>
              <a:t>Mensagem 1</a:t>
            </a:r>
          </a:p>
        </p:txBody>
      </p:sp>
      <p:cxnSp>
        <p:nvCxnSpPr>
          <p:cNvPr id="16" name="Straight Connector 15"/>
          <p:cNvCxnSpPr/>
          <p:nvPr/>
        </p:nvCxnSpPr>
        <p:spPr>
          <a:xfrm flipV="1">
            <a:off x="3500377" y="2800733"/>
            <a:ext cx="3280127" cy="135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23237" y="5205590"/>
            <a:ext cx="328721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Bent Arrow 17"/>
          <p:cNvSpPr/>
          <p:nvPr/>
        </p:nvSpPr>
        <p:spPr>
          <a:xfrm rot="5400000">
            <a:off x="3205845" y="3034782"/>
            <a:ext cx="2446077" cy="1857013"/>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sp>
        <p:nvSpPr>
          <p:cNvPr id="19" name="Bent Arrow 18"/>
          <p:cNvSpPr/>
          <p:nvPr/>
        </p:nvSpPr>
        <p:spPr>
          <a:xfrm rot="5400000" flipH="1">
            <a:off x="4962556" y="3239532"/>
            <a:ext cx="2439908" cy="1609344"/>
          </a:xfrm>
          <a:prstGeom prst="bentArrow">
            <a:avLst>
              <a:gd name="adj1" fmla="val 4896"/>
              <a:gd name="adj2" fmla="val 10930"/>
              <a:gd name="adj3" fmla="val 11924"/>
              <a:gd name="adj4" fmla="val 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solidFill>
                <a:schemeClr val="tx1"/>
              </a:solidFill>
            </a:endParaRPr>
          </a:p>
        </p:txBody>
      </p:sp>
      <p:cxnSp>
        <p:nvCxnSpPr>
          <p:cNvPr id="20" name="Straight Connector 19"/>
          <p:cNvCxnSpPr/>
          <p:nvPr/>
        </p:nvCxnSpPr>
        <p:spPr>
          <a:xfrm>
            <a:off x="3511045" y="1597299"/>
            <a:ext cx="0" cy="36314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rot="10800000">
            <a:off x="6616420" y="2823029"/>
            <a:ext cx="537614" cy="23587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37" name="Rectangle 36"/>
          <p:cNvSpPr/>
          <p:nvPr/>
        </p:nvSpPr>
        <p:spPr>
          <a:xfrm>
            <a:off x="4491110" y="3627786"/>
            <a:ext cx="1305194" cy="640080"/>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1600" dirty="0">
                <a:solidFill>
                  <a:schemeClr val="accent1"/>
                </a:solidFill>
                <a:latin typeface="Amazon Ember" panose="02000000000000000000" pitchFamily="2" charset="0"/>
                <a:ea typeface="Amazon Ember" panose="02000000000000000000" pitchFamily="2" charset="0"/>
              </a:rPr>
              <a:t>Notificar consumidor</a:t>
            </a:r>
          </a:p>
        </p:txBody>
      </p:sp>
      <p:cxnSp>
        <p:nvCxnSpPr>
          <p:cNvPr id="38" name="Straight Connector 37"/>
          <p:cNvCxnSpPr/>
          <p:nvPr/>
        </p:nvCxnSpPr>
        <p:spPr>
          <a:xfrm>
            <a:off x="6803844" y="1591828"/>
            <a:ext cx="0" cy="36437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0307160" y="1573755"/>
            <a:ext cx="0" cy="36437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rot="10800000">
            <a:off x="6807942" y="5025735"/>
            <a:ext cx="45719" cy="39833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3" name="TextBox 42"/>
          <p:cNvSpPr txBox="1"/>
          <p:nvPr/>
        </p:nvSpPr>
        <p:spPr>
          <a:xfrm>
            <a:off x="6936146" y="1975180"/>
            <a:ext cx="1495124" cy="1169551"/>
          </a:xfrm>
          <a:prstGeom prst="rect">
            <a:avLst/>
          </a:prstGeom>
          <a:noFill/>
        </p:spPr>
        <p:txBody>
          <a:bodyPr wrap="square" rtlCol="0">
            <a:spAutoFit/>
          </a:bodyPr>
          <a:lstStyle/>
          <a:p>
            <a:pPr algn="ctr" rtl="0"/>
            <a:r>
              <a:rPr lang="pt-br" sz="1400" dirty="0">
                <a:latin typeface="Amazon Ember" panose="02000000000000000000" pitchFamily="2" charset="0"/>
                <a:ea typeface="Amazon Ember" panose="02000000000000000000" pitchFamily="2" charset="0"/>
              </a:rPr>
              <a:t>Wait for (aguarde)</a:t>
            </a:r>
            <a:br>
              <a:rPr lang="en-US" sz="1400" dirty="0">
                <a:latin typeface="Amazon Ember" panose="02000000000000000000" pitchFamily="2" charset="0"/>
                <a:ea typeface="Amazon Ember" panose="02000000000000000000" pitchFamily="2" charset="0"/>
              </a:rPr>
            </a:br>
            <a:r>
              <a:rPr lang="pt-br" sz="1400" dirty="0">
                <a:solidFill>
                  <a:srgbClr val="000000"/>
                </a:solidFill>
                <a:latin typeface="Amazon Ember" panose="02000000000000000000" pitchFamily="2" charset="0"/>
                <a:ea typeface="Amazon Ember" panose="02000000000000000000" pitchFamily="2" charset="0"/>
              </a:rPr>
              <a:t>message</a:t>
            </a:r>
            <a:r>
              <a:rPr lang="pt-br" sz="1400" dirty="0">
                <a:latin typeface="Amazon Ember" panose="02000000000000000000" pitchFamily="2" charset="0"/>
                <a:ea typeface="Amazon Ember" panose="02000000000000000000" pitchFamily="2" charset="0"/>
              </a:rPr>
              <a:t> </a:t>
            </a:r>
            <a:r>
              <a:rPr lang="pt-br" sz="1400" dirty="0">
                <a:solidFill>
                  <a:srgbClr val="000000"/>
                </a:solidFill>
                <a:latin typeface="Amazon Ember" panose="02000000000000000000" pitchFamily="2" charset="0"/>
                <a:ea typeface="Amazon Ember" panose="02000000000000000000" pitchFamily="2" charset="0"/>
              </a:rPr>
              <a:t>to</a:t>
            </a:r>
            <a:br>
              <a:rPr lang="en-US" sz="1400" dirty="0">
                <a:latin typeface="Amazon Ember" panose="02000000000000000000" pitchFamily="2" charset="0"/>
                <a:ea typeface="Amazon Ember" panose="02000000000000000000" pitchFamily="2" charset="0"/>
              </a:rPr>
            </a:br>
            <a:r>
              <a:rPr lang="pt-br" sz="1400" dirty="0">
                <a:solidFill>
                  <a:srgbClr val="000000"/>
                </a:solidFill>
                <a:latin typeface="Amazon Ember" panose="02000000000000000000" pitchFamily="2" charset="0"/>
                <a:ea typeface="Amazon Ember" panose="02000000000000000000" pitchFamily="2" charset="0"/>
              </a:rPr>
              <a:t>be</a:t>
            </a:r>
            <a:r>
              <a:rPr lang="pt-br" sz="1400" dirty="0">
                <a:latin typeface="Amazon Ember" panose="02000000000000000000" pitchFamily="2" charset="0"/>
                <a:ea typeface="Amazon Ember" panose="02000000000000000000" pitchFamily="2" charset="0"/>
              </a:rPr>
              <a:t> processed (ser processada)</a:t>
            </a:r>
          </a:p>
        </p:txBody>
      </p:sp>
      <p:sp>
        <p:nvSpPr>
          <p:cNvPr id="25" name="TextBox 24"/>
          <p:cNvSpPr txBox="1"/>
          <p:nvPr/>
        </p:nvSpPr>
        <p:spPr>
          <a:xfrm>
            <a:off x="8718951" y="1975180"/>
            <a:ext cx="1495124" cy="1169551"/>
          </a:xfrm>
          <a:prstGeom prst="rect">
            <a:avLst/>
          </a:prstGeom>
          <a:noFill/>
        </p:spPr>
        <p:txBody>
          <a:bodyPr wrap="square" rtlCol="0">
            <a:spAutoFit/>
          </a:bodyPr>
          <a:lstStyle/>
          <a:p>
            <a:pPr algn="ctr" rtl="0"/>
            <a:r>
              <a:rPr lang="pt-br" sz="1400" dirty="0">
                <a:latin typeface="Amazon Ember" panose="02000000000000000000" pitchFamily="2" charset="0"/>
                <a:ea typeface="Amazon Ember" panose="02000000000000000000" pitchFamily="2" charset="0"/>
              </a:rPr>
              <a:t>Wait for (aguarde)</a:t>
            </a:r>
            <a:br>
              <a:rPr lang="en-US" sz="1400" dirty="0">
                <a:latin typeface="Amazon Ember" panose="02000000000000000000" pitchFamily="2" charset="0"/>
                <a:ea typeface="Amazon Ember" panose="02000000000000000000" pitchFamily="2" charset="0"/>
              </a:rPr>
            </a:br>
            <a:r>
              <a:rPr lang="pt-br" sz="1400" dirty="0">
                <a:solidFill>
                  <a:srgbClr val="000000"/>
                </a:solidFill>
                <a:latin typeface="Amazon Ember" panose="02000000000000000000" pitchFamily="2" charset="0"/>
                <a:ea typeface="Amazon Ember" panose="02000000000000000000" pitchFamily="2" charset="0"/>
              </a:rPr>
              <a:t>message</a:t>
            </a:r>
            <a:r>
              <a:rPr lang="pt-br" sz="1400" dirty="0">
                <a:latin typeface="Amazon Ember" panose="02000000000000000000" pitchFamily="2" charset="0"/>
                <a:ea typeface="Amazon Ember" panose="02000000000000000000" pitchFamily="2" charset="0"/>
              </a:rPr>
              <a:t> </a:t>
            </a:r>
            <a:r>
              <a:rPr lang="pt-br" sz="1400" dirty="0">
                <a:solidFill>
                  <a:srgbClr val="000000"/>
                </a:solidFill>
                <a:latin typeface="Amazon Ember" panose="02000000000000000000" pitchFamily="2" charset="0"/>
                <a:ea typeface="Amazon Ember" panose="02000000000000000000" pitchFamily="2" charset="0"/>
              </a:rPr>
              <a:t>to</a:t>
            </a:r>
            <a:br>
              <a:rPr lang="en-US" sz="1400" dirty="0">
                <a:latin typeface="Amazon Ember" panose="02000000000000000000" pitchFamily="2" charset="0"/>
                <a:ea typeface="Amazon Ember" panose="02000000000000000000" pitchFamily="2" charset="0"/>
              </a:rPr>
            </a:br>
            <a:r>
              <a:rPr lang="pt-br" sz="1400" dirty="0">
                <a:solidFill>
                  <a:srgbClr val="000000"/>
                </a:solidFill>
                <a:latin typeface="Amazon Ember" panose="02000000000000000000" pitchFamily="2" charset="0"/>
                <a:ea typeface="Amazon Ember" panose="02000000000000000000" pitchFamily="2" charset="0"/>
              </a:rPr>
              <a:t>be</a:t>
            </a:r>
            <a:r>
              <a:rPr lang="pt-br" sz="1400" dirty="0">
                <a:latin typeface="Amazon Ember" panose="02000000000000000000" pitchFamily="2" charset="0"/>
                <a:ea typeface="Amazon Ember" panose="02000000000000000000" pitchFamily="2" charset="0"/>
              </a:rPr>
              <a:t> processed (ser processada)</a:t>
            </a:r>
          </a:p>
        </p:txBody>
      </p:sp>
      <p:sp>
        <p:nvSpPr>
          <p:cNvPr id="26" name="Rectangle 25"/>
          <p:cNvSpPr/>
          <p:nvPr/>
        </p:nvSpPr>
        <p:spPr>
          <a:xfrm>
            <a:off x="1372278" y="2499123"/>
            <a:ext cx="2138767" cy="5714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sz="2000" dirty="0">
                <a:solidFill>
                  <a:schemeClr val="accent1"/>
                </a:solidFill>
                <a:latin typeface="+mj-lt"/>
                <a:ea typeface="Amazon Ember" panose="02000000000000000000" pitchFamily="2" charset="0"/>
              </a:rPr>
              <a:t>Producer (produtor)</a:t>
            </a:r>
          </a:p>
        </p:txBody>
      </p:sp>
    </p:spTree>
    <p:extLst>
      <p:ext uri="{BB962C8B-B14F-4D97-AF65-F5344CB8AC3E}">
        <p14:creationId xmlns:p14="http://schemas.microsoft.com/office/powerpoint/2010/main" val="169423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mph" presetSubtype="0" fill="hold" grpId="0" nodeType="withEffect">
                                  <p:stCondLst>
                                    <p:cond delay="0"/>
                                  </p:stCondLst>
                                  <p:childTnLst>
                                    <p:animClr clrSpc="rgb" dir="cw">
                                      <p:cBhvr override="childStyle">
                                        <p:cTn id="6" dur="100" fill="hold"/>
                                        <p:tgtEl>
                                          <p:spTgt spid="33"/>
                                        </p:tgtEl>
                                        <p:attrNameLst>
                                          <p:attrName>style.color</p:attrName>
                                        </p:attrNameLst>
                                      </p:cBhvr>
                                      <p:to>
                                        <a:srgbClr val="FF0000"/>
                                      </p:to>
                                    </p:animClr>
                                    <p:animClr clrSpc="rgb" dir="cw">
                                      <p:cBhvr>
                                        <p:cTn id="7" dur="100" fill="hold"/>
                                        <p:tgtEl>
                                          <p:spTgt spid="33"/>
                                        </p:tgtEl>
                                        <p:attrNameLst>
                                          <p:attrName>fillcolor</p:attrName>
                                        </p:attrNameLst>
                                      </p:cBhvr>
                                      <p:to>
                                        <a:srgbClr val="FF0000"/>
                                      </p:to>
                                    </p:animClr>
                                    <p:set>
                                      <p:cBhvr>
                                        <p:cTn id="8" dur="100" fill="hold"/>
                                        <p:tgtEl>
                                          <p:spTgt spid="33"/>
                                        </p:tgtEl>
                                        <p:attrNameLst>
                                          <p:attrName>fill.type</p:attrName>
                                        </p:attrNameLst>
                                      </p:cBhvr>
                                      <p:to>
                                        <p:strVal val="solid"/>
                                      </p:to>
                                    </p:set>
                                    <p:set>
                                      <p:cBhvr>
                                        <p:cTn id="9" dur="100" fill="hold"/>
                                        <p:tgtEl>
                                          <p:spTgt spid="33"/>
                                        </p:tgtEl>
                                        <p:attrNameLst>
                                          <p:attrName>fill.on</p:attrName>
                                        </p:attrNameLst>
                                      </p:cBhvr>
                                      <p:to>
                                        <p:strVal val="true"/>
                                      </p:to>
                                    </p:set>
                                  </p:childTnLst>
                                </p:cTn>
                              </p:par>
                              <p:par>
                                <p:cTn id="10" presetID="3" presetClass="emph" presetSubtype="2" fill="hold" grpId="0" nodeType="withEffect">
                                  <p:stCondLst>
                                    <p:cond delay="0"/>
                                  </p:stCondLst>
                                  <p:childTnLst>
                                    <p:animClr clrSpc="rgb" dir="cw">
                                      <p:cBhvr override="childStyle">
                                        <p:cTn id="11" dur="100" fill="hold"/>
                                        <p:tgtEl>
                                          <p:spTgt spid="9"/>
                                        </p:tgtEl>
                                        <p:attrNameLst>
                                          <p:attrName>style.color</p:attrName>
                                        </p:attrNameLst>
                                      </p:cBhvr>
                                      <p:to>
                                        <a:srgbClr val="FF0000"/>
                                      </p:to>
                                    </p:animClr>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3" grpId="0" animBg="1"/>
      <p:bldP spid="43"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own Arrow 128"/>
          <p:cNvSpPr/>
          <p:nvPr/>
        </p:nvSpPr>
        <p:spPr>
          <a:xfrm>
            <a:off x="4234346" y="4253831"/>
            <a:ext cx="213685" cy="951760"/>
          </a:xfrm>
          <a:prstGeom prst="downArrow">
            <a:avLst>
              <a:gd name="adj1" fmla="val 30905"/>
              <a:gd name="adj2" fmla="val 518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83" name="Rectangle 82"/>
          <p:cNvSpPr/>
          <p:nvPr/>
        </p:nvSpPr>
        <p:spPr>
          <a:xfrm>
            <a:off x="2627321" y="3695891"/>
            <a:ext cx="8936064" cy="55793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84" name="TextBox 83"/>
          <p:cNvSpPr txBox="1"/>
          <p:nvPr/>
        </p:nvSpPr>
        <p:spPr>
          <a:xfrm>
            <a:off x="822497" y="3781568"/>
            <a:ext cx="1911766" cy="461665"/>
          </a:xfrm>
          <a:prstGeom prst="rect">
            <a:avLst/>
          </a:prstGeom>
          <a:noFill/>
        </p:spPr>
        <p:txBody>
          <a:bodyPr wrap="none" rtlCol="0">
            <a:spAutoFit/>
          </a:bodyPr>
          <a:lstStyle/>
          <a:p>
            <a:pPr rtl="0"/>
            <a:r>
              <a:rPr lang="pt-br" sz="2400" dirty="0">
                <a:latin typeface="Amazon Ember Light" charset="0"/>
                <a:ea typeface="Amazon Ember Light" charset="0"/>
                <a:cs typeface="Amazon Ember Light" charset="0"/>
              </a:rPr>
              <a:t>Queue (Fila)</a:t>
            </a:r>
          </a:p>
        </p:txBody>
      </p:sp>
      <p:sp>
        <p:nvSpPr>
          <p:cNvPr id="2" name="Title 1"/>
          <p:cNvSpPr>
            <a:spLocks noGrp="1"/>
          </p:cNvSpPr>
          <p:nvPr>
            <p:ph type="title"/>
          </p:nvPr>
        </p:nvSpPr>
        <p:spPr>
          <a:xfrm>
            <a:off x="432547" y="365125"/>
            <a:ext cx="4386087" cy="474119"/>
          </a:xfrm>
        </p:spPr>
        <p:txBody>
          <a:bodyPr rtlCol="0"/>
          <a:lstStyle/>
          <a:p>
            <a:pPr rtl="0"/>
            <a:r>
              <a:rPr lang="pt-br" sz="3500" dirty="0"/>
              <a:t>Processo assíncrono</a:t>
            </a:r>
          </a:p>
        </p:txBody>
      </p:sp>
      <p:sp>
        <p:nvSpPr>
          <p:cNvPr id="3" name="Slide Number Placeholder 2"/>
          <p:cNvSpPr>
            <a:spLocks noGrp="1"/>
          </p:cNvSpPr>
          <p:nvPr>
            <p:ph type="sldNum" sz="quarter" idx="12"/>
          </p:nvPr>
        </p:nvSpPr>
        <p:spPr/>
        <p:txBody>
          <a:bodyPr rtlCol="0"/>
          <a:lstStyle/>
          <a:p>
            <a:pPr rtl="0"/>
            <a:fld id="{B6A95138-A96E-2F42-A959-2EFD44FE4AB7}" type="slidenum">
              <a:rPr lang="en-US" smtClean="0"/>
              <a:t>8</a:t>
            </a:fld>
            <a:endParaRPr lang="en-US"/>
          </a:p>
        </p:txBody>
      </p:sp>
      <p:sp>
        <p:nvSpPr>
          <p:cNvPr id="4" name="Footer Placeholder 3"/>
          <p:cNvSpPr>
            <a:spLocks noGrp="1"/>
          </p:cNvSpPr>
          <p:nvPr>
            <p:ph type="ftr" sz="quarter" idx="3"/>
          </p:nvPr>
        </p:nvSpPr>
        <p:spPr>
          <a:xfrm>
            <a:off x="419100" y="6356350"/>
            <a:ext cx="4687232" cy="365125"/>
          </a:xfrm>
        </p:spPr>
        <p:txBody>
          <a:bodyPr rtlCol="0"/>
          <a:lstStyle/>
          <a:p>
            <a:pPr rtl="0"/>
            <a:r>
              <a:rPr lang="pt-br" dirty="0"/>
              <a:t>© 2020 Amazon Web Services, Inc. ou suas afiliadas. Todos os direitos reservados.</a:t>
            </a:r>
            <a:endParaRPr lang="en-US" dirty="0"/>
          </a:p>
        </p:txBody>
      </p:sp>
      <p:cxnSp>
        <p:nvCxnSpPr>
          <p:cNvPr id="57" name="Straight Connector 56"/>
          <p:cNvCxnSpPr/>
          <p:nvPr/>
        </p:nvCxnSpPr>
        <p:spPr>
          <a:xfrm>
            <a:off x="3520658" y="5228784"/>
            <a:ext cx="149410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511045" y="1597299"/>
            <a:ext cx="0" cy="363148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21" name="Group 120"/>
          <p:cNvGrpSpPr/>
          <p:nvPr/>
        </p:nvGrpSpPr>
        <p:grpSpPr>
          <a:xfrm>
            <a:off x="3500374" y="1546034"/>
            <a:ext cx="1514385" cy="3689528"/>
            <a:chOff x="3500374" y="1546034"/>
            <a:chExt cx="1514385" cy="3689528"/>
          </a:xfrm>
        </p:grpSpPr>
        <p:sp>
          <p:nvSpPr>
            <p:cNvPr id="52" name="TextBox 51"/>
            <p:cNvSpPr txBox="1"/>
            <p:nvPr/>
          </p:nvSpPr>
          <p:spPr>
            <a:xfrm>
              <a:off x="3637701" y="1975180"/>
              <a:ext cx="1269898" cy="600164"/>
            </a:xfrm>
            <a:prstGeom prst="rect">
              <a:avLst/>
            </a:prstGeom>
            <a:noFill/>
          </p:spPr>
          <p:txBody>
            <a:bodyPr wrap="none" rtlCol="0">
              <a:spAutoFit/>
            </a:bodyPr>
            <a:lstStyle/>
            <a:p>
              <a:pPr algn="ctr" rtl="0"/>
              <a:r>
                <a:rPr lang="pt-br" sz="1100" dirty="0">
                  <a:latin typeface="Amazon Ember" panose="02000000000000000000" pitchFamily="2" charset="0"/>
                  <a:ea typeface="Amazon Ember" panose="02000000000000000000" pitchFamily="2" charset="0"/>
                </a:rPr>
                <a:t>Generate (gerar) </a:t>
              </a:r>
            </a:p>
            <a:p>
              <a:pPr algn="ctr" rtl="0"/>
              <a:r>
                <a:rPr lang="pt-br" sz="1100" dirty="0">
                  <a:solidFill>
                    <a:srgbClr val="000000"/>
                  </a:solidFill>
                  <a:latin typeface="Amazon Ember" panose="02000000000000000000" pitchFamily="2" charset="0"/>
                  <a:ea typeface="Amazon Ember" panose="02000000000000000000" pitchFamily="2" charset="0"/>
                </a:rPr>
                <a:t>message </a:t>
              </a:r>
              <a:br>
                <a:rPr lang="pt-BR" sz="1100" dirty="0">
                  <a:solidFill>
                    <a:srgbClr val="000000"/>
                  </a:solidFill>
                  <a:latin typeface="Amazon Ember" panose="02000000000000000000" pitchFamily="2" charset="0"/>
                  <a:ea typeface="Amazon Ember" panose="02000000000000000000" pitchFamily="2" charset="0"/>
                </a:rPr>
              </a:br>
              <a:r>
                <a:rPr lang="pt-br" sz="1100" dirty="0">
                  <a:solidFill>
                    <a:srgbClr val="000000"/>
                  </a:solidFill>
                  <a:latin typeface="Amazon Ember" panose="02000000000000000000" pitchFamily="2" charset="0"/>
                  <a:ea typeface="Amazon Ember" panose="02000000000000000000" pitchFamily="2" charset="0"/>
                </a:rPr>
                <a:t>(mensagem)</a:t>
              </a:r>
              <a:endParaRPr lang="en-US" sz="1100" dirty="0">
                <a:solidFill>
                  <a:srgbClr val="000000"/>
                </a:solidFill>
                <a:latin typeface="Amazon Ember" panose="02000000000000000000"/>
                <a:ea typeface="Amazon Ember" panose="02000000000000000000" pitchFamily="2" charset="0"/>
              </a:endParaRPr>
            </a:p>
          </p:txBody>
        </p:sp>
        <p:sp>
          <p:nvSpPr>
            <p:cNvPr id="55" name="TextBox 54"/>
            <p:cNvSpPr txBox="1"/>
            <p:nvPr/>
          </p:nvSpPr>
          <p:spPr>
            <a:xfrm>
              <a:off x="3636098" y="1546034"/>
              <a:ext cx="1367682" cy="338554"/>
            </a:xfrm>
            <a:prstGeom prst="rect">
              <a:avLst/>
            </a:prstGeom>
            <a:noFill/>
          </p:spPr>
          <p:txBody>
            <a:bodyPr wrap="none" rtlCol="0">
              <a:spAutoFit/>
            </a:bodyPr>
            <a:lstStyle/>
            <a:p>
              <a:pPr rtl="0"/>
              <a:r>
                <a:rPr lang="pt-br" sz="1600" dirty="0">
                  <a:solidFill>
                    <a:schemeClr val="accent1"/>
                  </a:solidFill>
                  <a:latin typeface="Amazon Ember" panose="02000000000000000000" pitchFamily="2" charset="0"/>
                  <a:ea typeface="Amazon Ember" panose="02000000000000000000" pitchFamily="2" charset="0"/>
                </a:rPr>
                <a:t>Mensagem 1</a:t>
              </a:r>
            </a:p>
          </p:txBody>
        </p:sp>
        <p:sp>
          <p:nvSpPr>
            <p:cNvPr id="58" name="Bent Arrow 57"/>
            <p:cNvSpPr/>
            <p:nvPr/>
          </p:nvSpPr>
          <p:spPr>
            <a:xfrm rot="5400000">
              <a:off x="3496582" y="2744042"/>
              <a:ext cx="955641" cy="948057"/>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600">
                <a:solidFill>
                  <a:schemeClr val="tx1"/>
                </a:solidFill>
              </a:endParaRPr>
            </a:p>
          </p:txBody>
        </p:sp>
        <p:cxnSp>
          <p:nvCxnSpPr>
            <p:cNvPr id="78" name="Straight Connector 77"/>
            <p:cNvCxnSpPr/>
            <p:nvPr/>
          </p:nvCxnSpPr>
          <p:spPr>
            <a:xfrm>
              <a:off x="5014759" y="1591828"/>
              <a:ext cx="0" cy="36437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3557525" y="2864894"/>
              <a:ext cx="1430251" cy="769441"/>
            </a:xfrm>
            <a:prstGeom prst="rect">
              <a:avLst/>
            </a:prstGeom>
            <a:solidFill>
              <a:schemeClr val="bg2"/>
            </a:solidFill>
          </p:spPr>
          <p:txBody>
            <a:bodyPr wrap="square" rtlCol="0">
              <a:spAutoFit/>
            </a:bodyPr>
            <a:lstStyle/>
            <a:p>
              <a:pPr algn="ctr" rtl="0"/>
              <a:r>
                <a:rPr lang="pt-br" sz="1100" dirty="0">
                  <a:latin typeface="Amazon Ember" panose="02000000000000000000" pitchFamily="2" charset="0"/>
                  <a:ea typeface="Amazon Ember" panose="02000000000000000000" pitchFamily="2" charset="0"/>
                </a:rPr>
                <a:t>Put </a:t>
              </a:r>
              <a:r>
                <a:rPr lang="pt-br" sz="1100" dirty="0">
                  <a:solidFill>
                    <a:srgbClr val="000000"/>
                  </a:solidFill>
                  <a:latin typeface="Amazon Ember" panose="02000000000000000000" pitchFamily="2" charset="0"/>
                  <a:ea typeface="Amazon Ember" panose="02000000000000000000" pitchFamily="2" charset="0"/>
                </a:rPr>
                <a:t>message (colocar mensagem)</a:t>
              </a:r>
              <a:br>
                <a:rPr lang="en-US" sz="1100" dirty="0">
                  <a:solidFill>
                    <a:srgbClr val="000000"/>
                  </a:solidFill>
                  <a:latin typeface="Amazon Ember" panose="02000000000000000000" pitchFamily="2" charset="0"/>
                  <a:ea typeface="Amazon Ember" panose="02000000000000000000" pitchFamily="2" charset="0"/>
                </a:rPr>
              </a:br>
              <a:r>
                <a:rPr lang="pt-br" sz="1100" dirty="0">
                  <a:solidFill>
                    <a:srgbClr val="000000"/>
                  </a:solidFill>
                  <a:latin typeface="Amazon Ember" panose="02000000000000000000" pitchFamily="2" charset="0"/>
                  <a:ea typeface="Amazon Ember" panose="02000000000000000000" pitchFamily="2" charset="0"/>
                </a:rPr>
                <a:t>on queue (na fila)</a:t>
              </a:r>
              <a:endParaRPr lang="en-US" sz="1100" dirty="0">
                <a:solidFill>
                  <a:srgbClr val="000000"/>
                </a:solidFill>
                <a:latin typeface="Amazon Ember" panose="02000000000000000000"/>
                <a:ea typeface="Amazon Ember" panose="02000000000000000000" pitchFamily="2" charset="0"/>
              </a:endParaRPr>
            </a:p>
          </p:txBody>
        </p:sp>
      </p:grpSp>
      <p:grpSp>
        <p:nvGrpSpPr>
          <p:cNvPr id="122" name="Group 121"/>
          <p:cNvGrpSpPr/>
          <p:nvPr/>
        </p:nvGrpSpPr>
        <p:grpSpPr>
          <a:xfrm>
            <a:off x="4300151" y="1546034"/>
            <a:ext cx="2218322" cy="3689528"/>
            <a:chOff x="4300151" y="1546034"/>
            <a:chExt cx="2218322" cy="3689528"/>
          </a:xfrm>
        </p:grpSpPr>
        <p:sp>
          <p:nvSpPr>
            <p:cNvPr id="54" name="TextBox 53"/>
            <p:cNvSpPr txBox="1"/>
            <p:nvPr/>
          </p:nvSpPr>
          <p:spPr>
            <a:xfrm>
              <a:off x="5149835" y="1546034"/>
              <a:ext cx="1367682" cy="338554"/>
            </a:xfrm>
            <a:prstGeom prst="rect">
              <a:avLst/>
            </a:prstGeom>
            <a:noFill/>
          </p:spPr>
          <p:txBody>
            <a:bodyPr wrap="none" rtlCol="0">
              <a:spAutoFit/>
            </a:bodyPr>
            <a:lstStyle/>
            <a:p>
              <a:pPr rtl="0"/>
              <a:r>
                <a:rPr lang="pt-br" sz="1600" dirty="0">
                  <a:solidFill>
                    <a:schemeClr val="accent1"/>
                  </a:solidFill>
                  <a:latin typeface="Amazon Ember" panose="02000000000000000000" pitchFamily="2" charset="0"/>
                  <a:ea typeface="Amazon Ember" panose="02000000000000000000" pitchFamily="2" charset="0"/>
                </a:rPr>
                <a:t>Mensagem 2</a:t>
              </a:r>
            </a:p>
          </p:txBody>
        </p:sp>
        <p:sp>
          <p:nvSpPr>
            <p:cNvPr id="62" name="TextBox 61"/>
            <p:cNvSpPr txBox="1"/>
            <p:nvPr/>
          </p:nvSpPr>
          <p:spPr>
            <a:xfrm>
              <a:off x="5151438" y="1975180"/>
              <a:ext cx="1269898" cy="600164"/>
            </a:xfrm>
            <a:prstGeom prst="rect">
              <a:avLst/>
            </a:prstGeom>
            <a:noFill/>
          </p:spPr>
          <p:txBody>
            <a:bodyPr wrap="none" rtlCol="0">
              <a:spAutoFit/>
            </a:bodyPr>
            <a:lstStyle/>
            <a:p>
              <a:pPr algn="ctr" rtl="0"/>
              <a:r>
                <a:rPr lang="pt-br" sz="1100" dirty="0">
                  <a:latin typeface="Amazon Ember" panose="02000000000000000000" pitchFamily="2" charset="0"/>
                  <a:ea typeface="Amazon Ember" panose="02000000000000000000" pitchFamily="2" charset="0"/>
                </a:rPr>
                <a:t>Generate (gerar) </a:t>
              </a:r>
            </a:p>
            <a:p>
              <a:pPr algn="ctr" rtl="0"/>
              <a:r>
                <a:rPr lang="pt-br" sz="1100" dirty="0">
                  <a:solidFill>
                    <a:srgbClr val="000000"/>
                  </a:solidFill>
                  <a:latin typeface="Amazon Ember" panose="02000000000000000000" pitchFamily="2" charset="0"/>
                  <a:ea typeface="Amazon Ember" panose="02000000000000000000" pitchFamily="2" charset="0"/>
                </a:rPr>
                <a:t>message </a:t>
              </a:r>
              <a:br>
                <a:rPr lang="pt-BR" sz="1100" dirty="0">
                  <a:solidFill>
                    <a:srgbClr val="000000"/>
                  </a:solidFill>
                  <a:latin typeface="Amazon Ember" panose="02000000000000000000" pitchFamily="2" charset="0"/>
                  <a:ea typeface="Amazon Ember" panose="02000000000000000000" pitchFamily="2" charset="0"/>
                </a:rPr>
              </a:br>
              <a:r>
                <a:rPr lang="pt-br" sz="1100" dirty="0">
                  <a:solidFill>
                    <a:srgbClr val="000000"/>
                  </a:solidFill>
                  <a:latin typeface="Amazon Ember" panose="02000000000000000000" pitchFamily="2" charset="0"/>
                  <a:ea typeface="Amazon Ember" panose="02000000000000000000" pitchFamily="2" charset="0"/>
                </a:rPr>
                <a:t>(mensagem)</a:t>
              </a:r>
              <a:endParaRPr lang="en-US" sz="1100" dirty="0">
                <a:solidFill>
                  <a:srgbClr val="000000"/>
                </a:solidFill>
                <a:latin typeface="Amazon Ember" panose="02000000000000000000"/>
                <a:ea typeface="Amazon Ember" panose="02000000000000000000" pitchFamily="2" charset="0"/>
              </a:endParaRPr>
            </a:p>
          </p:txBody>
        </p:sp>
        <p:cxnSp>
          <p:nvCxnSpPr>
            <p:cNvPr id="87" name="Straight Connector 86"/>
            <p:cNvCxnSpPr/>
            <p:nvPr/>
          </p:nvCxnSpPr>
          <p:spPr>
            <a:xfrm>
              <a:off x="6518473" y="1656086"/>
              <a:ext cx="0" cy="357947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6" name="Bent Arrow 115"/>
            <p:cNvSpPr/>
            <p:nvPr/>
          </p:nvSpPr>
          <p:spPr>
            <a:xfrm rot="5400000">
              <a:off x="4719889" y="2320512"/>
              <a:ext cx="955641" cy="1795118"/>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600">
                <a:solidFill>
                  <a:schemeClr val="tx1"/>
                </a:solidFill>
              </a:endParaRPr>
            </a:p>
          </p:txBody>
        </p:sp>
        <p:sp>
          <p:nvSpPr>
            <p:cNvPr id="93" name="TextBox 92"/>
            <p:cNvSpPr txBox="1"/>
            <p:nvPr/>
          </p:nvSpPr>
          <p:spPr>
            <a:xfrm>
              <a:off x="5106332" y="2864894"/>
              <a:ext cx="1360111" cy="769441"/>
            </a:xfrm>
            <a:prstGeom prst="rect">
              <a:avLst/>
            </a:prstGeom>
            <a:solidFill>
              <a:schemeClr val="bg1"/>
            </a:solidFill>
          </p:spPr>
          <p:txBody>
            <a:bodyPr wrap="square" rtlCol="0">
              <a:spAutoFit/>
            </a:bodyPr>
            <a:lstStyle/>
            <a:p>
              <a:pPr algn="ctr" rtl="0"/>
              <a:r>
                <a:rPr lang="pt-br" sz="1100" dirty="0">
                  <a:latin typeface="Amazon Ember" panose="02000000000000000000" pitchFamily="2" charset="0"/>
                  <a:ea typeface="Amazon Ember" panose="02000000000000000000" pitchFamily="2" charset="0"/>
                </a:rPr>
                <a:t>Put </a:t>
              </a:r>
              <a:r>
                <a:rPr lang="pt-br" sz="1100" dirty="0">
                  <a:solidFill>
                    <a:srgbClr val="000000"/>
                  </a:solidFill>
                  <a:latin typeface="Amazon Ember" panose="02000000000000000000" pitchFamily="2" charset="0"/>
                  <a:ea typeface="Amazon Ember" panose="02000000000000000000" pitchFamily="2" charset="0"/>
                </a:rPr>
                <a:t>message (colocar mensagem)</a:t>
              </a:r>
              <a:br>
                <a:rPr lang="en-US" sz="1100" dirty="0">
                  <a:solidFill>
                    <a:srgbClr val="000000"/>
                  </a:solidFill>
                  <a:latin typeface="Amazon Ember" panose="02000000000000000000" pitchFamily="2" charset="0"/>
                  <a:ea typeface="Amazon Ember" panose="02000000000000000000" pitchFamily="2" charset="0"/>
                </a:rPr>
              </a:br>
              <a:r>
                <a:rPr lang="pt-br" sz="1100" dirty="0">
                  <a:solidFill>
                    <a:srgbClr val="000000"/>
                  </a:solidFill>
                  <a:latin typeface="Amazon Ember" panose="02000000000000000000" pitchFamily="2" charset="0"/>
                  <a:ea typeface="Amazon Ember" panose="02000000000000000000" pitchFamily="2" charset="0"/>
                </a:rPr>
                <a:t>on queue (na fila)</a:t>
              </a:r>
              <a:endParaRPr lang="en-US" sz="1100" dirty="0">
                <a:solidFill>
                  <a:srgbClr val="000000"/>
                </a:solidFill>
                <a:latin typeface="Amazon Ember" panose="02000000000000000000"/>
                <a:ea typeface="Amazon Ember" panose="02000000000000000000" pitchFamily="2" charset="0"/>
              </a:endParaRPr>
            </a:p>
          </p:txBody>
        </p:sp>
      </p:grpSp>
      <p:grpSp>
        <p:nvGrpSpPr>
          <p:cNvPr id="123" name="Group 122"/>
          <p:cNvGrpSpPr/>
          <p:nvPr/>
        </p:nvGrpSpPr>
        <p:grpSpPr>
          <a:xfrm>
            <a:off x="5993026" y="1546034"/>
            <a:ext cx="2029161" cy="3689528"/>
            <a:chOff x="5993026" y="1546034"/>
            <a:chExt cx="2029161" cy="3689528"/>
          </a:xfrm>
        </p:grpSpPr>
        <p:sp>
          <p:nvSpPr>
            <p:cNvPr id="89" name="TextBox 88"/>
            <p:cNvSpPr txBox="1"/>
            <p:nvPr/>
          </p:nvSpPr>
          <p:spPr>
            <a:xfrm>
              <a:off x="6642311" y="1546034"/>
              <a:ext cx="1367682" cy="338554"/>
            </a:xfrm>
            <a:prstGeom prst="rect">
              <a:avLst/>
            </a:prstGeom>
            <a:noFill/>
          </p:spPr>
          <p:txBody>
            <a:bodyPr wrap="none" rtlCol="0">
              <a:spAutoFit/>
            </a:bodyPr>
            <a:lstStyle/>
            <a:p>
              <a:pPr rtl="0"/>
              <a:r>
                <a:rPr lang="pt-br" sz="1600">
                  <a:solidFill>
                    <a:schemeClr val="accent1"/>
                  </a:solidFill>
                  <a:latin typeface="Amazon Ember" panose="02000000000000000000" pitchFamily="2" charset="0"/>
                  <a:ea typeface="Amazon Ember" panose="02000000000000000000" pitchFamily="2" charset="0"/>
                </a:rPr>
                <a:t>Mensagem 3</a:t>
              </a:r>
            </a:p>
          </p:txBody>
        </p:sp>
        <p:sp>
          <p:nvSpPr>
            <p:cNvPr id="90" name="TextBox 89"/>
            <p:cNvSpPr txBox="1"/>
            <p:nvPr/>
          </p:nvSpPr>
          <p:spPr>
            <a:xfrm>
              <a:off x="6643914" y="1975180"/>
              <a:ext cx="1269898" cy="600164"/>
            </a:xfrm>
            <a:prstGeom prst="rect">
              <a:avLst/>
            </a:prstGeom>
            <a:noFill/>
          </p:spPr>
          <p:txBody>
            <a:bodyPr wrap="none" rtlCol="0">
              <a:spAutoFit/>
            </a:bodyPr>
            <a:lstStyle/>
            <a:p>
              <a:pPr algn="ctr" rtl="0"/>
              <a:r>
                <a:rPr lang="pt-br" sz="1100" dirty="0">
                  <a:latin typeface="Amazon Ember" panose="02000000000000000000" pitchFamily="2" charset="0"/>
                  <a:ea typeface="Amazon Ember" panose="02000000000000000000" pitchFamily="2" charset="0"/>
                </a:rPr>
                <a:t>Generate (gerar) </a:t>
              </a:r>
            </a:p>
            <a:p>
              <a:pPr algn="ctr" rtl="0"/>
              <a:r>
                <a:rPr lang="pt-br" sz="1100" dirty="0">
                  <a:solidFill>
                    <a:srgbClr val="000000"/>
                  </a:solidFill>
                  <a:latin typeface="Amazon Ember" panose="02000000000000000000" pitchFamily="2" charset="0"/>
                  <a:ea typeface="Amazon Ember" panose="02000000000000000000" pitchFamily="2" charset="0"/>
                </a:rPr>
                <a:t>message </a:t>
              </a:r>
              <a:br>
                <a:rPr lang="pt-BR" sz="1100" dirty="0">
                  <a:solidFill>
                    <a:srgbClr val="000000"/>
                  </a:solidFill>
                  <a:latin typeface="Amazon Ember" panose="02000000000000000000" pitchFamily="2" charset="0"/>
                  <a:ea typeface="Amazon Ember" panose="02000000000000000000" pitchFamily="2" charset="0"/>
                </a:rPr>
              </a:br>
              <a:r>
                <a:rPr lang="pt-br" sz="1100" dirty="0">
                  <a:solidFill>
                    <a:srgbClr val="000000"/>
                  </a:solidFill>
                  <a:latin typeface="Amazon Ember" panose="02000000000000000000" pitchFamily="2" charset="0"/>
                  <a:ea typeface="Amazon Ember" panose="02000000000000000000" pitchFamily="2" charset="0"/>
                </a:rPr>
                <a:t>(mensagem)</a:t>
              </a:r>
              <a:endParaRPr lang="en-US" sz="1100" dirty="0">
                <a:solidFill>
                  <a:srgbClr val="000000"/>
                </a:solidFill>
                <a:latin typeface="Amazon Ember" panose="02000000000000000000"/>
                <a:ea typeface="Amazon Ember" panose="02000000000000000000" pitchFamily="2" charset="0"/>
              </a:endParaRPr>
            </a:p>
          </p:txBody>
        </p:sp>
        <p:cxnSp>
          <p:nvCxnSpPr>
            <p:cNvPr id="91" name="Straight Connector 90"/>
            <p:cNvCxnSpPr/>
            <p:nvPr/>
          </p:nvCxnSpPr>
          <p:spPr>
            <a:xfrm>
              <a:off x="8022187" y="1656086"/>
              <a:ext cx="0" cy="357947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7" name="Bent Arrow 116"/>
            <p:cNvSpPr/>
            <p:nvPr/>
          </p:nvSpPr>
          <p:spPr>
            <a:xfrm rot="5400000">
              <a:off x="6229785" y="2503491"/>
              <a:ext cx="955641" cy="1429159"/>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600">
                <a:solidFill>
                  <a:schemeClr val="tx1"/>
                </a:solidFill>
              </a:endParaRPr>
            </a:p>
          </p:txBody>
        </p:sp>
        <p:sp>
          <p:nvSpPr>
            <p:cNvPr id="94" name="TextBox 93"/>
            <p:cNvSpPr txBox="1"/>
            <p:nvPr/>
          </p:nvSpPr>
          <p:spPr>
            <a:xfrm>
              <a:off x="6578358" y="2864894"/>
              <a:ext cx="1401011" cy="769441"/>
            </a:xfrm>
            <a:prstGeom prst="rect">
              <a:avLst/>
            </a:prstGeom>
            <a:solidFill>
              <a:schemeClr val="bg1"/>
            </a:solidFill>
          </p:spPr>
          <p:txBody>
            <a:bodyPr wrap="square" rtlCol="0">
              <a:spAutoFit/>
            </a:bodyPr>
            <a:lstStyle/>
            <a:p>
              <a:pPr algn="ctr" rtl="0"/>
              <a:r>
                <a:rPr lang="pt-br" sz="1100" dirty="0">
                  <a:latin typeface="Amazon Ember" panose="02000000000000000000" pitchFamily="2" charset="0"/>
                  <a:ea typeface="Amazon Ember" panose="02000000000000000000" pitchFamily="2" charset="0"/>
                </a:rPr>
                <a:t>Put </a:t>
              </a:r>
              <a:r>
                <a:rPr lang="pt-br" sz="1100" dirty="0">
                  <a:solidFill>
                    <a:srgbClr val="000000"/>
                  </a:solidFill>
                  <a:latin typeface="Amazon Ember" panose="02000000000000000000" pitchFamily="2" charset="0"/>
                  <a:ea typeface="Amazon Ember" panose="02000000000000000000" pitchFamily="2" charset="0"/>
                </a:rPr>
                <a:t>message (colocar mensagem)</a:t>
              </a:r>
              <a:br>
                <a:rPr lang="en-US" sz="1100" dirty="0">
                  <a:solidFill>
                    <a:srgbClr val="000000"/>
                  </a:solidFill>
                  <a:latin typeface="Amazon Ember" panose="02000000000000000000" pitchFamily="2" charset="0"/>
                  <a:ea typeface="Amazon Ember" panose="02000000000000000000" pitchFamily="2" charset="0"/>
                </a:rPr>
              </a:br>
              <a:r>
                <a:rPr lang="pt-br" sz="1100" dirty="0">
                  <a:solidFill>
                    <a:srgbClr val="000000"/>
                  </a:solidFill>
                  <a:latin typeface="Amazon Ember" panose="02000000000000000000" pitchFamily="2" charset="0"/>
                  <a:ea typeface="Amazon Ember" panose="02000000000000000000" pitchFamily="2" charset="0"/>
                </a:rPr>
                <a:t>on queue (na fila)</a:t>
              </a:r>
              <a:endParaRPr lang="en-US" sz="1100" dirty="0">
                <a:solidFill>
                  <a:srgbClr val="000000"/>
                </a:solidFill>
                <a:latin typeface="Amazon Ember" panose="02000000000000000000"/>
                <a:ea typeface="Amazon Ember" panose="02000000000000000000" pitchFamily="2" charset="0"/>
              </a:endParaRPr>
            </a:p>
          </p:txBody>
        </p:sp>
      </p:grpSp>
      <p:grpSp>
        <p:nvGrpSpPr>
          <p:cNvPr id="124" name="Group 123"/>
          <p:cNvGrpSpPr/>
          <p:nvPr/>
        </p:nvGrpSpPr>
        <p:grpSpPr>
          <a:xfrm>
            <a:off x="7203988" y="1535066"/>
            <a:ext cx="2321913" cy="3700496"/>
            <a:chOff x="7203988" y="1535066"/>
            <a:chExt cx="2321913" cy="3700496"/>
          </a:xfrm>
        </p:grpSpPr>
        <p:sp>
          <p:nvSpPr>
            <p:cNvPr id="118" name="Bent Arrow 117"/>
            <p:cNvSpPr/>
            <p:nvPr/>
          </p:nvSpPr>
          <p:spPr>
            <a:xfrm rot="5400000">
              <a:off x="7572605" y="2371634"/>
              <a:ext cx="955641" cy="1692875"/>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600">
                <a:solidFill>
                  <a:schemeClr val="tx1"/>
                </a:solidFill>
              </a:endParaRPr>
            </a:p>
          </p:txBody>
        </p:sp>
        <p:sp>
          <p:nvSpPr>
            <p:cNvPr id="95" name="TextBox 94"/>
            <p:cNvSpPr txBox="1"/>
            <p:nvPr/>
          </p:nvSpPr>
          <p:spPr>
            <a:xfrm>
              <a:off x="8139849" y="1535066"/>
              <a:ext cx="1367682" cy="338554"/>
            </a:xfrm>
            <a:prstGeom prst="rect">
              <a:avLst/>
            </a:prstGeom>
            <a:noFill/>
          </p:spPr>
          <p:txBody>
            <a:bodyPr wrap="none" rtlCol="0">
              <a:spAutoFit/>
            </a:bodyPr>
            <a:lstStyle/>
            <a:p>
              <a:pPr rtl="0"/>
              <a:r>
                <a:rPr lang="pt-br" sz="1600">
                  <a:solidFill>
                    <a:schemeClr val="accent1"/>
                  </a:solidFill>
                  <a:latin typeface="Amazon Ember" panose="02000000000000000000" pitchFamily="2" charset="0"/>
                  <a:ea typeface="Amazon Ember" panose="02000000000000000000" pitchFamily="2" charset="0"/>
                </a:rPr>
                <a:t>Mensagem 4</a:t>
              </a:r>
            </a:p>
          </p:txBody>
        </p:sp>
        <p:sp>
          <p:nvSpPr>
            <p:cNvPr id="96" name="TextBox 95"/>
            <p:cNvSpPr txBox="1"/>
            <p:nvPr/>
          </p:nvSpPr>
          <p:spPr>
            <a:xfrm>
              <a:off x="8141452" y="1988926"/>
              <a:ext cx="1269898" cy="600164"/>
            </a:xfrm>
            <a:prstGeom prst="rect">
              <a:avLst/>
            </a:prstGeom>
            <a:noFill/>
          </p:spPr>
          <p:txBody>
            <a:bodyPr wrap="none" rtlCol="0">
              <a:spAutoFit/>
            </a:bodyPr>
            <a:lstStyle/>
            <a:p>
              <a:pPr algn="ctr" rtl="0"/>
              <a:r>
                <a:rPr lang="pt-br" sz="1100" dirty="0">
                  <a:latin typeface="Amazon Ember" panose="02000000000000000000" pitchFamily="2" charset="0"/>
                  <a:ea typeface="Amazon Ember" panose="02000000000000000000" pitchFamily="2" charset="0"/>
                </a:rPr>
                <a:t>Generate (gerar) </a:t>
              </a:r>
            </a:p>
            <a:p>
              <a:pPr algn="ctr" rtl="0"/>
              <a:r>
                <a:rPr lang="pt-br" sz="1100" dirty="0">
                  <a:solidFill>
                    <a:srgbClr val="000000"/>
                  </a:solidFill>
                  <a:latin typeface="Amazon Ember" panose="02000000000000000000" pitchFamily="2" charset="0"/>
                  <a:ea typeface="Amazon Ember" panose="02000000000000000000" pitchFamily="2" charset="0"/>
                </a:rPr>
                <a:t>message </a:t>
              </a:r>
              <a:br>
                <a:rPr lang="pt-BR" sz="1100" dirty="0">
                  <a:solidFill>
                    <a:srgbClr val="000000"/>
                  </a:solidFill>
                  <a:latin typeface="Amazon Ember" panose="02000000000000000000" pitchFamily="2" charset="0"/>
                  <a:ea typeface="Amazon Ember" panose="02000000000000000000" pitchFamily="2" charset="0"/>
                </a:rPr>
              </a:br>
              <a:r>
                <a:rPr lang="pt-br" sz="1100" dirty="0">
                  <a:solidFill>
                    <a:srgbClr val="000000"/>
                  </a:solidFill>
                  <a:latin typeface="Amazon Ember" panose="02000000000000000000" pitchFamily="2" charset="0"/>
                  <a:ea typeface="Amazon Ember" panose="02000000000000000000" pitchFamily="2" charset="0"/>
                </a:rPr>
                <a:t>(mensagem)</a:t>
              </a:r>
              <a:endParaRPr lang="en-US" sz="1100" dirty="0">
                <a:solidFill>
                  <a:srgbClr val="000000"/>
                </a:solidFill>
                <a:latin typeface="Amazon Ember" panose="02000000000000000000"/>
                <a:ea typeface="Amazon Ember" panose="02000000000000000000" pitchFamily="2" charset="0"/>
              </a:endParaRPr>
            </a:p>
          </p:txBody>
        </p:sp>
        <p:cxnSp>
          <p:nvCxnSpPr>
            <p:cNvPr id="97" name="Straight Connector 96"/>
            <p:cNvCxnSpPr/>
            <p:nvPr/>
          </p:nvCxnSpPr>
          <p:spPr>
            <a:xfrm>
              <a:off x="9525901" y="1669832"/>
              <a:ext cx="0" cy="356573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084124" y="2864894"/>
              <a:ext cx="1384554" cy="769441"/>
            </a:xfrm>
            <a:prstGeom prst="rect">
              <a:avLst/>
            </a:prstGeom>
            <a:solidFill>
              <a:schemeClr val="bg1"/>
            </a:solidFill>
          </p:spPr>
          <p:txBody>
            <a:bodyPr wrap="square" rtlCol="0">
              <a:spAutoFit/>
            </a:bodyPr>
            <a:lstStyle/>
            <a:p>
              <a:pPr algn="ctr" rtl="0"/>
              <a:r>
                <a:rPr lang="pt-br" sz="1100" dirty="0">
                  <a:latin typeface="Amazon Ember" panose="02000000000000000000" pitchFamily="2" charset="0"/>
                  <a:ea typeface="Amazon Ember" panose="02000000000000000000" pitchFamily="2" charset="0"/>
                </a:rPr>
                <a:t>Put </a:t>
              </a:r>
              <a:r>
                <a:rPr lang="pt-br" sz="1100" dirty="0">
                  <a:solidFill>
                    <a:srgbClr val="000000"/>
                  </a:solidFill>
                  <a:latin typeface="Amazon Ember" panose="02000000000000000000" pitchFamily="2" charset="0"/>
                  <a:ea typeface="Amazon Ember" panose="02000000000000000000" pitchFamily="2" charset="0"/>
                </a:rPr>
                <a:t>message (colocar mensagem)</a:t>
              </a:r>
              <a:br>
                <a:rPr lang="en-US" sz="1100" dirty="0">
                  <a:solidFill>
                    <a:srgbClr val="000000"/>
                  </a:solidFill>
                  <a:latin typeface="Amazon Ember" panose="02000000000000000000" pitchFamily="2" charset="0"/>
                  <a:ea typeface="Amazon Ember" panose="02000000000000000000" pitchFamily="2" charset="0"/>
                </a:rPr>
              </a:br>
              <a:r>
                <a:rPr lang="pt-br" sz="1100" dirty="0">
                  <a:solidFill>
                    <a:srgbClr val="000000"/>
                  </a:solidFill>
                  <a:latin typeface="Amazon Ember" panose="02000000000000000000" pitchFamily="2" charset="0"/>
                  <a:ea typeface="Amazon Ember" panose="02000000000000000000" pitchFamily="2" charset="0"/>
                </a:rPr>
                <a:t>on queue (na fila)</a:t>
              </a:r>
              <a:endParaRPr lang="en-US" sz="1100" dirty="0">
                <a:solidFill>
                  <a:srgbClr val="000000"/>
                </a:solidFill>
                <a:latin typeface="Amazon Ember" panose="02000000000000000000"/>
                <a:ea typeface="Amazon Ember" panose="02000000000000000000" pitchFamily="2" charset="0"/>
              </a:endParaRPr>
            </a:p>
          </p:txBody>
        </p:sp>
      </p:grpSp>
      <p:grpSp>
        <p:nvGrpSpPr>
          <p:cNvPr id="125" name="Group 124"/>
          <p:cNvGrpSpPr/>
          <p:nvPr/>
        </p:nvGrpSpPr>
        <p:grpSpPr>
          <a:xfrm>
            <a:off x="8801213" y="1522864"/>
            <a:ext cx="2228402" cy="3737412"/>
            <a:chOff x="8801213" y="1496835"/>
            <a:chExt cx="2228402" cy="3816886"/>
          </a:xfrm>
        </p:grpSpPr>
        <p:sp>
          <p:nvSpPr>
            <p:cNvPr id="103" name="TextBox 102"/>
            <p:cNvSpPr txBox="1"/>
            <p:nvPr/>
          </p:nvSpPr>
          <p:spPr>
            <a:xfrm>
              <a:off x="9648745" y="1496835"/>
              <a:ext cx="1367682" cy="345753"/>
            </a:xfrm>
            <a:prstGeom prst="rect">
              <a:avLst/>
            </a:prstGeom>
            <a:noFill/>
          </p:spPr>
          <p:txBody>
            <a:bodyPr wrap="none" rtlCol="0">
              <a:spAutoFit/>
            </a:bodyPr>
            <a:lstStyle/>
            <a:p>
              <a:pPr rtl="0"/>
              <a:r>
                <a:rPr lang="pt-br" sz="1600" dirty="0">
                  <a:solidFill>
                    <a:schemeClr val="accent1"/>
                  </a:solidFill>
                  <a:latin typeface="Amazon Ember" panose="02000000000000000000" pitchFamily="2" charset="0"/>
                  <a:ea typeface="Amazon Ember" panose="02000000000000000000" pitchFamily="2" charset="0"/>
                </a:rPr>
                <a:t>Mensagem 5</a:t>
              </a:r>
            </a:p>
          </p:txBody>
        </p:sp>
        <p:sp>
          <p:nvSpPr>
            <p:cNvPr id="104" name="TextBox 103"/>
            <p:cNvSpPr txBox="1"/>
            <p:nvPr/>
          </p:nvSpPr>
          <p:spPr>
            <a:xfrm>
              <a:off x="9650348" y="1989081"/>
              <a:ext cx="1269898" cy="612926"/>
            </a:xfrm>
            <a:prstGeom prst="rect">
              <a:avLst/>
            </a:prstGeom>
            <a:noFill/>
          </p:spPr>
          <p:txBody>
            <a:bodyPr wrap="none" rtlCol="0">
              <a:spAutoFit/>
            </a:bodyPr>
            <a:lstStyle/>
            <a:p>
              <a:pPr algn="ctr" rtl="0"/>
              <a:r>
                <a:rPr lang="pt-br" sz="1100" dirty="0">
                  <a:latin typeface="Amazon Ember" panose="02000000000000000000" pitchFamily="2" charset="0"/>
                  <a:ea typeface="Amazon Ember" panose="02000000000000000000" pitchFamily="2" charset="0"/>
                </a:rPr>
                <a:t>Generate (gerar) </a:t>
              </a:r>
            </a:p>
            <a:p>
              <a:pPr algn="ctr" rtl="0"/>
              <a:r>
                <a:rPr lang="pt-br" sz="1100" dirty="0">
                  <a:solidFill>
                    <a:srgbClr val="000000"/>
                  </a:solidFill>
                  <a:latin typeface="Amazon Ember" panose="02000000000000000000" pitchFamily="2" charset="0"/>
                  <a:ea typeface="Amazon Ember" panose="02000000000000000000" pitchFamily="2" charset="0"/>
                </a:rPr>
                <a:t>message </a:t>
              </a:r>
              <a:br>
                <a:rPr lang="pt-BR" sz="1100" dirty="0">
                  <a:solidFill>
                    <a:srgbClr val="000000"/>
                  </a:solidFill>
                  <a:latin typeface="Amazon Ember" panose="02000000000000000000" pitchFamily="2" charset="0"/>
                  <a:ea typeface="Amazon Ember" panose="02000000000000000000" pitchFamily="2" charset="0"/>
                </a:rPr>
              </a:br>
              <a:r>
                <a:rPr lang="pt-br" sz="1100" dirty="0">
                  <a:solidFill>
                    <a:srgbClr val="000000"/>
                  </a:solidFill>
                  <a:latin typeface="Amazon Ember" panose="02000000000000000000" pitchFamily="2" charset="0"/>
                  <a:ea typeface="Amazon Ember" panose="02000000000000000000" pitchFamily="2" charset="0"/>
                </a:rPr>
                <a:t>(mensagem)</a:t>
              </a:r>
              <a:endParaRPr lang="en-US" sz="1100" dirty="0">
                <a:solidFill>
                  <a:srgbClr val="000000"/>
                </a:solidFill>
                <a:latin typeface="Amazon Ember" panose="02000000000000000000"/>
                <a:ea typeface="Amazon Ember" panose="02000000000000000000" pitchFamily="2" charset="0"/>
              </a:endParaRPr>
            </a:p>
          </p:txBody>
        </p:sp>
        <p:cxnSp>
          <p:nvCxnSpPr>
            <p:cNvPr id="105" name="Straight Connector 104"/>
            <p:cNvCxnSpPr/>
            <p:nvPr/>
          </p:nvCxnSpPr>
          <p:spPr>
            <a:xfrm>
              <a:off x="11029615" y="1669987"/>
              <a:ext cx="0" cy="36437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0" name="Bent Arrow 119"/>
            <p:cNvSpPr/>
            <p:nvPr/>
          </p:nvSpPr>
          <p:spPr>
            <a:xfrm rot="5400000">
              <a:off x="9143515" y="2397948"/>
              <a:ext cx="955641" cy="1640245"/>
            </a:xfrm>
            <a:prstGeom prst="bentArrow">
              <a:avLst>
                <a:gd name="adj1" fmla="val 4896"/>
                <a:gd name="adj2" fmla="val 10930"/>
                <a:gd name="adj3" fmla="val 11924"/>
                <a:gd name="adj4" fmla="val 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1600">
                <a:solidFill>
                  <a:schemeClr val="tx1"/>
                </a:solidFill>
              </a:endParaRPr>
            </a:p>
          </p:txBody>
        </p:sp>
        <p:sp>
          <p:nvSpPr>
            <p:cNvPr id="107" name="TextBox 106"/>
            <p:cNvSpPr txBox="1"/>
            <p:nvPr/>
          </p:nvSpPr>
          <p:spPr>
            <a:xfrm>
              <a:off x="9564941" y="2864894"/>
              <a:ext cx="1440712" cy="785803"/>
            </a:xfrm>
            <a:prstGeom prst="rect">
              <a:avLst/>
            </a:prstGeom>
            <a:solidFill>
              <a:schemeClr val="bg1"/>
            </a:solidFill>
          </p:spPr>
          <p:txBody>
            <a:bodyPr wrap="square" rtlCol="0">
              <a:spAutoFit/>
            </a:bodyPr>
            <a:lstStyle/>
            <a:p>
              <a:pPr algn="ctr" rtl="0"/>
              <a:r>
                <a:rPr lang="pt-br" sz="1100" dirty="0">
                  <a:latin typeface="Amazon Ember" panose="02000000000000000000" pitchFamily="2" charset="0"/>
                  <a:ea typeface="Amazon Ember" panose="02000000000000000000" pitchFamily="2" charset="0"/>
                </a:rPr>
                <a:t>Put </a:t>
              </a:r>
              <a:r>
                <a:rPr lang="pt-br" sz="1100" dirty="0">
                  <a:solidFill>
                    <a:srgbClr val="000000"/>
                  </a:solidFill>
                  <a:latin typeface="Amazon Ember" panose="02000000000000000000" pitchFamily="2" charset="0"/>
                  <a:ea typeface="Amazon Ember" panose="02000000000000000000" pitchFamily="2" charset="0"/>
                </a:rPr>
                <a:t>message (colocar mensagem)</a:t>
              </a:r>
              <a:br>
                <a:rPr lang="en-US" sz="1100" dirty="0">
                  <a:solidFill>
                    <a:srgbClr val="000000"/>
                  </a:solidFill>
                  <a:latin typeface="Amazon Ember" panose="02000000000000000000" pitchFamily="2" charset="0"/>
                  <a:ea typeface="Amazon Ember" panose="02000000000000000000" pitchFamily="2" charset="0"/>
                </a:rPr>
              </a:br>
              <a:r>
                <a:rPr lang="pt-br" sz="1100" dirty="0">
                  <a:solidFill>
                    <a:srgbClr val="000000"/>
                  </a:solidFill>
                  <a:latin typeface="Amazon Ember" panose="02000000000000000000" pitchFamily="2" charset="0"/>
                  <a:ea typeface="Amazon Ember" panose="02000000000000000000" pitchFamily="2" charset="0"/>
                </a:rPr>
                <a:t>on queue (na fila)</a:t>
              </a:r>
              <a:endParaRPr lang="en-US" sz="1100" dirty="0">
                <a:solidFill>
                  <a:srgbClr val="000000"/>
                </a:solidFill>
                <a:latin typeface="Amazon Ember" panose="02000000000000000000"/>
                <a:ea typeface="Amazon Ember" panose="02000000000000000000" pitchFamily="2" charset="0"/>
              </a:endParaRPr>
            </a:p>
          </p:txBody>
        </p:sp>
      </p:grpSp>
      <p:sp>
        <p:nvSpPr>
          <p:cNvPr id="126" name="TextBox 125"/>
          <p:cNvSpPr txBox="1"/>
          <p:nvPr/>
        </p:nvSpPr>
        <p:spPr>
          <a:xfrm>
            <a:off x="3500374" y="4375543"/>
            <a:ext cx="1540097" cy="600164"/>
          </a:xfrm>
          <a:prstGeom prst="rect">
            <a:avLst/>
          </a:prstGeom>
          <a:solidFill>
            <a:schemeClr val="bg2"/>
          </a:solidFill>
        </p:spPr>
        <p:txBody>
          <a:bodyPr wrap="square" rtlCol="0">
            <a:spAutoFit/>
          </a:bodyPr>
          <a:lstStyle/>
          <a:p>
            <a:pPr algn="ctr" rtl="0"/>
            <a:r>
              <a:rPr lang="pt-br" sz="1100" dirty="0">
                <a:latin typeface="Amazon Ember" panose="02000000000000000000" pitchFamily="2" charset="0"/>
                <a:ea typeface="Amazon Ember" panose="02000000000000000000" pitchFamily="2" charset="0"/>
              </a:rPr>
              <a:t>Consume message </a:t>
            </a:r>
            <a:br>
              <a:rPr lang="pt-br" sz="1100" dirty="0">
                <a:latin typeface="Amazon Ember" panose="02000000000000000000" pitchFamily="2" charset="0"/>
                <a:ea typeface="Amazon Ember" panose="02000000000000000000" pitchFamily="2" charset="0"/>
              </a:rPr>
            </a:br>
            <a:r>
              <a:rPr lang="pt-br" sz="1100" dirty="0">
                <a:latin typeface="Amazon Ember" panose="02000000000000000000" pitchFamily="2" charset="0"/>
                <a:ea typeface="Amazon Ember" panose="02000000000000000000" pitchFamily="2" charset="0"/>
              </a:rPr>
              <a:t>(Consumir mensagem)</a:t>
            </a:r>
            <a:br>
              <a:rPr lang="en-US" sz="1100" dirty="0">
                <a:latin typeface="Amazon Ember" panose="02000000000000000000" pitchFamily="2" charset="0"/>
                <a:ea typeface="Amazon Ember" panose="02000000000000000000" pitchFamily="2" charset="0"/>
              </a:rPr>
            </a:br>
            <a:r>
              <a:rPr lang="pt-br" sz="1100" dirty="0">
                <a:latin typeface="Amazon Ember" panose="02000000000000000000" pitchFamily="2" charset="0"/>
                <a:ea typeface="Amazon Ember" panose="02000000000000000000" pitchFamily="2" charset="0"/>
              </a:rPr>
              <a:t>from queue (da fila)</a:t>
            </a:r>
          </a:p>
        </p:txBody>
      </p:sp>
      <p:sp>
        <p:nvSpPr>
          <p:cNvPr id="127" name="Rectangle 126"/>
          <p:cNvSpPr/>
          <p:nvPr/>
        </p:nvSpPr>
        <p:spPr>
          <a:xfrm>
            <a:off x="1372278" y="4918665"/>
            <a:ext cx="2138767" cy="571467"/>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a:solidFill>
                  <a:schemeClr val="accent1"/>
                </a:solidFill>
              </a:rPr>
              <a:t>Consumer (consumidor)</a:t>
            </a:r>
          </a:p>
        </p:txBody>
      </p:sp>
      <p:sp>
        <p:nvSpPr>
          <p:cNvPr id="128" name="TextBox 127"/>
          <p:cNvSpPr txBox="1"/>
          <p:nvPr/>
        </p:nvSpPr>
        <p:spPr>
          <a:xfrm>
            <a:off x="3749539" y="5397399"/>
            <a:ext cx="1936749" cy="523220"/>
          </a:xfrm>
          <a:prstGeom prst="rect">
            <a:avLst/>
          </a:prstGeom>
          <a:noFill/>
        </p:spPr>
        <p:txBody>
          <a:bodyPr wrap="none" rtlCol="0">
            <a:spAutoFit/>
          </a:bodyPr>
          <a:lstStyle/>
          <a:p>
            <a:pPr algn="ctr" rtl="0"/>
            <a:r>
              <a:rPr lang="pt-br" sz="1400">
                <a:solidFill>
                  <a:srgbClr val="FF0000"/>
                </a:solidFill>
                <a:latin typeface="Amazon Ember" panose="02000000000000000000" pitchFamily="2" charset="0"/>
                <a:ea typeface="Amazon Ember" panose="02000000000000000000" pitchFamily="2" charset="0"/>
              </a:rPr>
              <a:t>Processar</a:t>
            </a:r>
            <a:br>
              <a:rPr lang="en-US" sz="1400" dirty="0">
                <a:solidFill>
                  <a:srgbClr val="FF0000"/>
                </a:solidFill>
                <a:latin typeface="Amazon Ember" panose="02000000000000000000" pitchFamily="2" charset="0"/>
                <a:ea typeface="Amazon Ember" panose="02000000000000000000" pitchFamily="2" charset="0"/>
              </a:rPr>
            </a:br>
            <a:r>
              <a:rPr lang="pt-br" sz="1400">
                <a:solidFill>
                  <a:srgbClr val="FF0000"/>
                </a:solidFill>
                <a:latin typeface="Amazon Ember" panose="02000000000000000000" pitchFamily="2" charset="0"/>
                <a:ea typeface="Amazon Ember" panose="02000000000000000000" pitchFamily="2" charset="0"/>
              </a:rPr>
              <a:t>message (mensagem)</a:t>
            </a:r>
          </a:p>
        </p:txBody>
      </p:sp>
      <p:sp>
        <p:nvSpPr>
          <p:cNvPr id="130" name="Down Arrow 129"/>
          <p:cNvSpPr/>
          <p:nvPr/>
        </p:nvSpPr>
        <p:spPr>
          <a:xfrm rot="16200000">
            <a:off x="4603708" y="4928363"/>
            <a:ext cx="213685" cy="554454"/>
          </a:xfrm>
          <a:prstGeom prst="downArrow">
            <a:avLst>
              <a:gd name="adj1" fmla="val 30905"/>
              <a:gd name="adj2" fmla="val 5181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cxnSp>
        <p:nvCxnSpPr>
          <p:cNvPr id="134" name="Straight Connector 133"/>
          <p:cNvCxnSpPr/>
          <p:nvPr/>
        </p:nvCxnSpPr>
        <p:spPr>
          <a:xfrm>
            <a:off x="5024372" y="5235562"/>
            <a:ext cx="149410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6518473" y="5235562"/>
            <a:ext cx="149410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8012574" y="5235562"/>
            <a:ext cx="149410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9564941" y="5235562"/>
            <a:ext cx="149410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1372278" y="2499123"/>
            <a:ext cx="2138767" cy="57146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pt-br" dirty="0">
                <a:solidFill>
                  <a:schemeClr val="accent1"/>
                </a:solidFill>
                <a:latin typeface="+mj-lt"/>
                <a:ea typeface="Amazon Ember" panose="02000000000000000000" pitchFamily="2" charset="0"/>
              </a:rPr>
              <a:t>Producer (produtor)</a:t>
            </a:r>
          </a:p>
        </p:txBody>
      </p:sp>
    </p:spTree>
    <p:extLst>
      <p:ext uri="{BB962C8B-B14F-4D97-AF65-F5344CB8AC3E}">
        <p14:creationId xmlns:p14="http://schemas.microsoft.com/office/powerpoint/2010/main" val="66757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2" fill="hold" nodeType="clickEffect">
                                  <p:stCondLst>
                                    <p:cond delay="0"/>
                                  </p:stCondLst>
                                  <p:childTnLst>
                                    <p:animClr clrSpc="rgb" dir="cw">
                                      <p:cBhvr>
                                        <p:cTn id="42" dur="100" fill="hold"/>
                                        <p:tgtEl>
                                          <p:spTgt spid="127"/>
                                        </p:tgtEl>
                                        <p:attrNameLst>
                                          <p:attrName>stroke.color</p:attrName>
                                        </p:attrNameLst>
                                      </p:cBhvr>
                                      <p:to>
                                        <a:srgbClr val="FF0000"/>
                                      </p:to>
                                    </p:animClr>
                                    <p:set>
                                      <p:cBhvr>
                                        <p:cTn id="43" dur="100" fill="hold"/>
                                        <p:tgtEl>
                                          <p:spTgt spid="127"/>
                                        </p:tgtEl>
                                        <p:attrNameLst>
                                          <p:attrName>stroke.on</p:attrName>
                                        </p:attrNameLst>
                                      </p:cBhvr>
                                      <p:to>
                                        <p:strVal val="true"/>
                                      </p:to>
                                    </p:set>
                                  </p:childTnLst>
                                </p:cTn>
                              </p:par>
                              <p:par>
                                <p:cTn id="44" presetID="3" presetClass="emph" presetSubtype="2" fill="hold" nodeType="withEffect">
                                  <p:stCondLst>
                                    <p:cond delay="0"/>
                                  </p:stCondLst>
                                  <p:childTnLst>
                                    <p:animClr clrSpc="rgb" dir="cw">
                                      <p:cBhvr override="childStyle">
                                        <p:cTn id="45" dur="100" fill="hold"/>
                                        <p:tgtEl>
                                          <p:spTgt spid="127">
                                            <p:txEl>
                                              <p:pRg st="0" end="0"/>
                                            </p:txEl>
                                          </p:spTgt>
                                        </p:tgtEl>
                                        <p:attrNameLst>
                                          <p:attrName>style.color</p:attrName>
                                        </p:attrNameLst>
                                      </p:cBhvr>
                                      <p:to>
                                        <a:srgbClr val="FF0000"/>
                                      </p:to>
                                    </p:animClr>
                                  </p:childTnLst>
                                </p:cTn>
                              </p:par>
                              <p:par>
                                <p:cTn id="46" presetID="1" presetClass="entr" presetSubtype="0" fill="hold" nodeType="withEffect">
                                  <p:stCondLst>
                                    <p:cond delay="100"/>
                                  </p:stCondLst>
                                  <p:childTnLst>
                                    <p:set>
                                      <p:cBhvr>
                                        <p:cTn id="47" dur="1" fill="hold">
                                          <p:stCondLst>
                                            <p:cond delay="0"/>
                                          </p:stCondLst>
                                        </p:cTn>
                                        <p:tgtEl>
                                          <p:spTgt spid="128">
                                            <p:txEl>
                                              <p:pRg st="0" end="0"/>
                                            </p:txEl>
                                          </p:spTgt>
                                        </p:tgtEl>
                                        <p:attrNameLst>
                                          <p:attrName>style.visibility</p:attrName>
                                        </p:attrNameLst>
                                      </p:cBhvr>
                                      <p:to>
                                        <p:strVal val="visible"/>
                                      </p:to>
                                    </p:set>
                                  </p:childTnLst>
                                </p:cTn>
                              </p:par>
                              <p:par>
                                <p:cTn id="48" presetID="1" presetClass="entr" presetSubtype="0" fill="hold" grpId="0" nodeType="withEffect">
                                  <p:stCondLst>
                                    <p:cond delay="100"/>
                                  </p:stCondLst>
                                  <p:childTnLst>
                                    <p:set>
                                      <p:cBhvr>
                                        <p:cTn id="49"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26" grpId="0" animBg="1"/>
      <p:bldP spid="1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58" y="2528766"/>
            <a:ext cx="11353800" cy="1800466"/>
          </a:xfrm>
        </p:spPr>
        <p:txBody>
          <a:bodyPr rtlCol="0">
            <a:noAutofit/>
          </a:bodyPr>
          <a:lstStyle/>
          <a:p>
            <a:pPr rtl="0"/>
            <a:r>
              <a:rPr lang="pt-br" dirty="0"/>
              <a:t>Desenvolvendo com o </a:t>
            </a:r>
            <a:r>
              <a:rPr lang="pt-br" dirty="0">
                <a:solidFill>
                  <a:srgbClr val="FFFFFF"/>
                </a:solidFill>
              </a:rPr>
              <a:t>Amazon Simple Queue Service</a:t>
            </a:r>
            <a:endParaRPr lang="en-US" dirty="0"/>
          </a:p>
        </p:txBody>
      </p:sp>
      <p:sp>
        <p:nvSpPr>
          <p:cNvPr id="3" name="Slide Number Placeholder 2"/>
          <p:cNvSpPr>
            <a:spLocks noGrp="1"/>
          </p:cNvSpPr>
          <p:nvPr>
            <p:ph type="sldNum" sz="quarter" idx="4294967295"/>
          </p:nvPr>
        </p:nvSpPr>
        <p:spPr>
          <a:xfrm>
            <a:off x="9448800" y="6356350"/>
            <a:ext cx="2743200" cy="365125"/>
          </a:xfrm>
        </p:spPr>
        <p:txBody>
          <a:bodyPr rtlCol="0"/>
          <a:lstStyle/>
          <a:p>
            <a:pPr rtl="0"/>
            <a:fld id="{9FC43BFD-8FF7-A343-A8A6-E2338FCE8046}" type="slidenum">
              <a:rPr lang="en-US" smtClean="0"/>
              <a:pPr/>
              <a:t>9</a:t>
            </a:fld>
            <a:endParaRPr lang="en-US" dirty="0"/>
          </a:p>
        </p:txBody>
      </p:sp>
      <p:sp>
        <p:nvSpPr>
          <p:cNvPr id="5" name="Footer Placeholder 4"/>
          <p:cNvSpPr>
            <a:spLocks noGrp="1"/>
          </p:cNvSpPr>
          <p:nvPr>
            <p:ph type="ftr" sz="quarter" idx="3"/>
          </p:nvPr>
        </p:nvSpPr>
        <p:spPr>
          <a:xfrm>
            <a:off x="419100" y="6356350"/>
            <a:ext cx="5511053" cy="365125"/>
          </a:xfrm>
        </p:spPr>
        <p:txBody>
          <a:bodyPr rtlCol="0"/>
          <a:lstStyle/>
          <a:p>
            <a:pPr rtl="0"/>
            <a:r>
              <a:rPr lang="pt-br"/>
              <a:t>© 2020 Amazon Web Services, Inc. ou suas afiliadas. Todos os direitos reservados.</a:t>
            </a:r>
            <a:endParaRPr lang="en-US" dirty="0"/>
          </a:p>
        </p:txBody>
      </p:sp>
    </p:spTree>
    <p:custDataLst>
      <p:tags r:id="rId1"/>
    </p:custDataLst>
    <p:extLst>
      <p:ext uri="{BB962C8B-B14F-4D97-AF65-F5344CB8AC3E}">
        <p14:creationId xmlns:p14="http://schemas.microsoft.com/office/powerpoint/2010/main" val="19462555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4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loma 2019 v1">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EC3CBD49A9D74AB59EB8F208DED5D9" ma:contentTypeVersion="4" ma:contentTypeDescription="Create a new document." ma:contentTypeScope="" ma:versionID="7daf4a3c1576a459487efcb13ac74181">
  <xsd:schema xmlns:xsd="http://www.w3.org/2001/XMLSchema" xmlns:xs="http://www.w3.org/2001/XMLSchema" xmlns:p="http://schemas.microsoft.com/office/2006/metadata/properties" xmlns:ns2="61d7a295-102b-4ba7-8142-2982d133915a" targetNamespace="http://schemas.microsoft.com/office/2006/metadata/properties" ma:root="true" ma:fieldsID="589ccf5a2417981e7e5052ae0f1735bc" ns2:_="">
    <xsd:import namespace="61d7a295-102b-4ba7-8142-2982d133915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d7a295-102b-4ba7-8142-2982d13391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FB5DA6-1E57-468E-BDF2-9C1878D3658C}">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1d7a295-102b-4ba7-8142-2982d133915a"/>
    <ds:schemaRef ds:uri="http://www.w3.org/XML/1998/namespace"/>
    <ds:schemaRef ds:uri="http://purl.org/dc/dcmitype/"/>
  </ds:schemaRefs>
</ds:datastoreItem>
</file>

<file path=customXml/itemProps2.xml><?xml version="1.0" encoding="utf-8"?>
<ds:datastoreItem xmlns:ds="http://schemas.openxmlformats.org/officeDocument/2006/customXml" ds:itemID="{D28A3D29-AEB6-451E-A663-70DF5709EF3A}">
  <ds:schemaRefs>
    <ds:schemaRef ds:uri="http://schemas.microsoft.com/sharepoint/v3/contenttype/forms"/>
  </ds:schemaRefs>
</ds:datastoreItem>
</file>

<file path=customXml/itemProps3.xml><?xml version="1.0" encoding="utf-8"?>
<ds:datastoreItem xmlns:ds="http://schemas.openxmlformats.org/officeDocument/2006/customXml" ds:itemID="{123B34A8-2713-4FF4-BC6D-57DFB18CE9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d7a295-102b-4ba7-8142-2982d13391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T&amp;C_PowerPoint_Deck_Template_2020_Copyright_All_Slides</Template>
  <TotalTime>9672</TotalTime>
  <Words>12251</Words>
  <Application>Microsoft Office PowerPoint</Application>
  <PresentationFormat>Widescreen</PresentationFormat>
  <Paragraphs>853</Paragraphs>
  <Slides>51</Slides>
  <Notes>51</Notes>
  <HiddenSlides>6</HiddenSlides>
  <MMClips>0</MMClips>
  <ScaleCrop>false</ScaleCrop>
  <HeadingPairs>
    <vt:vector size="8" baseType="variant">
      <vt:variant>
        <vt:lpstr>Fontes usadas</vt:lpstr>
      </vt:variant>
      <vt:variant>
        <vt:i4>9</vt:i4>
      </vt:variant>
      <vt:variant>
        <vt:lpstr>Tema</vt:lpstr>
      </vt:variant>
      <vt:variant>
        <vt:i4>1</vt:i4>
      </vt:variant>
      <vt:variant>
        <vt:lpstr>Servidores OLE inseridos</vt:lpstr>
      </vt:variant>
      <vt:variant>
        <vt:i4>1</vt:i4>
      </vt:variant>
      <vt:variant>
        <vt:lpstr>Títulos de slides</vt:lpstr>
      </vt:variant>
      <vt:variant>
        <vt:i4>51</vt:i4>
      </vt:variant>
    </vt:vector>
  </HeadingPairs>
  <TitlesOfParts>
    <vt:vector size="62" baseType="lpstr">
      <vt:lpstr>&lt;acro1227</vt:lpstr>
      <vt:lpstr>Amazon Ember</vt:lpstr>
      <vt:lpstr>Amazon Ember Light</vt:lpstr>
      <vt:lpstr>Arial</vt:lpstr>
      <vt:lpstr>Calibri</vt:lpstr>
      <vt:lpstr>Courier New</vt:lpstr>
      <vt:lpstr>Helvetica Neue LT Std 65 Medium</vt:lpstr>
      <vt:lpstr>Lucida Console</vt:lpstr>
      <vt:lpstr>Wingdings</vt:lpstr>
      <vt:lpstr>Paloma 2019 v1</vt:lpstr>
      <vt:lpstr>Image</vt:lpstr>
      <vt:lpstr>Módulo 9: Desenvolvimento de soluções com o Amazon SQS  e o Amazon SNS</vt:lpstr>
      <vt:lpstr>Visão geral do módulo</vt:lpstr>
      <vt:lpstr>Por que usar um serviçode enfileiramento?</vt:lpstr>
      <vt:lpstr>Processo síncrono</vt:lpstr>
      <vt:lpstr>Processo síncrono</vt:lpstr>
      <vt:lpstr>Desvantagem do processo síncrono</vt:lpstr>
      <vt:lpstr>Desvantagem do processo síncrono</vt:lpstr>
      <vt:lpstr>Processo assíncrono</vt:lpstr>
      <vt:lpstr>Desenvolvendo com o Amazon Simple Queue Service</vt:lpstr>
      <vt:lpstr>Tipos de fila do Amazon SQS</vt:lpstr>
      <vt:lpstr>Resolução de sistemas estreitamente ligados</vt:lpstr>
      <vt:lpstr>Ciclo de vida de mensagens do Amazon SQS</vt:lpstr>
      <vt:lpstr>Ciclo de vida da mensagem: Enviar mensagem</vt:lpstr>
      <vt:lpstr>Ciclo de vida de mensagens do Amazon SQS</vt:lpstr>
      <vt:lpstr>Ciclo de vida da mensagem: receber mensagem</vt:lpstr>
      <vt:lpstr>Ciclo de vida de mensagens do Amazon SQS</vt:lpstr>
      <vt:lpstr>Ciclo de vida da mensagem: excluir mensagem</vt:lpstr>
      <vt:lpstr>Identificadores de filas e mensagens</vt:lpstr>
      <vt:lpstr>Operações básicas de fila</vt:lpstr>
      <vt:lpstr>Receber mensagens: sondagem curta</vt:lpstr>
      <vt:lpstr>Receber mensagens: sondagem longa</vt:lpstr>
      <vt:lpstr>Dead-letter queues  (filas de mensagens mortas)</vt:lpstr>
      <vt:lpstr>Permissões baseadas em recursos: Compartilhamento de uma fila</vt:lpstr>
      <vt:lpstr>Criptografia no lado do servidor</vt:lpstr>
      <vt:lpstr>Casos de uso do Amazon SQS</vt:lpstr>
      <vt:lpstr>Amazon Simple Queue Service</vt:lpstr>
      <vt:lpstr>Desenvolvimento com Amazon Simple Notification Service</vt:lpstr>
      <vt:lpstr>Amazon SNS</vt:lpstr>
      <vt:lpstr>Caso de uso: distribuição</vt:lpstr>
      <vt:lpstr>Mensagem do Amazon SNS enviada para o Amazon SQS</vt:lpstr>
      <vt:lpstr>Cenário: processamento de imagem</vt:lpstr>
      <vt:lpstr>Operações do Amazon SNS</vt:lpstr>
      <vt:lpstr>Cenário: site de comércio eletrônico</vt:lpstr>
      <vt:lpstr>Cenário: site de comércio eletrônico</vt:lpstr>
      <vt:lpstr>Cenário: site de comércio eletrônico</vt:lpstr>
      <vt:lpstr>Características do Amazon SNS</vt:lpstr>
      <vt:lpstr>Gerenciando o acesso ao Amazon SNS</vt:lpstr>
      <vt:lpstr>Amazon SQS e Amazon SNS</vt:lpstr>
      <vt:lpstr>Desenvolvendo com o Amazon MQ</vt:lpstr>
      <vt:lpstr>Amazon MQ</vt:lpstr>
      <vt:lpstr>Alta disponibilidade e durabilidade</vt:lpstr>
      <vt:lpstr>Caso de uso: integração híbrida</vt:lpstr>
      <vt:lpstr>Comparando o Amazon MQ,  o Amazon SQS e o Amazon SNS</vt:lpstr>
      <vt:lpstr>Resumo</vt:lpstr>
      <vt:lpstr>Teste de conhecimento</vt:lpstr>
      <vt:lpstr>Laboratório 5: Desenvolvendo soluções de mensagens com SQS e SNS</vt:lpstr>
      <vt:lpstr>Visão geral do laboratório</vt:lpstr>
      <vt:lpstr>Acompanhamento do laboratório</vt:lpstr>
      <vt:lpstr>Obrigado</vt:lpstr>
      <vt:lpstr>Exploração do AWS SDK</vt:lpstr>
      <vt:lpstr>Explore o AWS SDK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THAIS DOS SANTOS LINO</cp:lastModifiedBy>
  <cp:revision>525</cp:revision>
  <cp:lastPrinted>2017-08-03T20:30:13Z</cp:lastPrinted>
  <dcterms:created xsi:type="dcterms:W3CDTF">2017-05-11T23:06:57Z</dcterms:created>
  <dcterms:modified xsi:type="dcterms:W3CDTF">2021-10-29T21:16:00Z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0203C18B-4A8D-4C51-8119-35ED85481EC0</vt:lpwstr>
  </property>
  <property fmtid="{D5CDD505-2E9C-101B-9397-08002B2CF9AE}" pid="3" name="ArticulatePath">
    <vt:lpwstr>07_DevelopingWithSQS_SNS</vt:lpwstr>
  </property>
  <property fmtid="{D5CDD505-2E9C-101B-9397-08002B2CF9AE}" pid="4" name="ContentTypeId">
    <vt:lpwstr>0x010100D4EC3CBD49A9D74AB59EB8F208DED5D9</vt:lpwstr>
  </property>
</Properties>
</file>