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35.xml" ContentType="application/vnd.openxmlformats-officedocument.presentationml.tags+xml"/>
  <Override PartName="/ppt/notesSlides/notesSlide12.xml" ContentType="application/vnd.openxmlformats-officedocument.presentationml.notesSlide+xml"/>
  <Override PartName="/ppt/tags/tag36.xml" ContentType="application/vnd.openxmlformats-officedocument.presentationml.tags+xml"/>
  <Override PartName="/ppt/notesSlides/notesSlide13.xml" ContentType="application/vnd.openxmlformats-officedocument.presentationml.notesSlide+xml"/>
  <Override PartName="/ppt/tags/tag37.xml" ContentType="application/vnd.openxmlformats-officedocument.presentationml.tags+xml"/>
  <Override PartName="/ppt/notesSlides/notesSlide14.xml" ContentType="application/vnd.openxmlformats-officedocument.presentationml.notesSlide+xml"/>
  <Override PartName="/ppt/tags/tag38.xml" ContentType="application/vnd.openxmlformats-officedocument.presentationml.tags+xml"/>
  <Override PartName="/ppt/notesSlides/notesSlide15.xml" ContentType="application/vnd.openxmlformats-officedocument.presentationml.notesSlide+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notesSlides/notesSlide17.xml" ContentType="application/vnd.openxmlformats-officedocument.presentationml.notesSlide+xml"/>
  <Override PartName="/ppt/tags/tag41.xml" ContentType="application/vnd.openxmlformats-officedocument.presentationml.tags+xml"/>
  <Override PartName="/ppt/notesSlides/notesSlide18.xml" ContentType="application/vnd.openxmlformats-officedocument.presentationml.notesSlide+xml"/>
  <Override PartName="/ppt/tags/tag42.xml" ContentType="application/vnd.openxmlformats-officedocument.presentationml.tags+xml"/>
  <Override PartName="/ppt/notesSlides/notesSlide19.xml" ContentType="application/vnd.openxmlformats-officedocument.presentationml.notesSlide+xml"/>
  <Override PartName="/ppt/tags/tag43.xml" ContentType="application/vnd.openxmlformats-officedocument.presentationml.tags+xml"/>
  <Override PartName="/ppt/notesSlides/notesSlide20.xml" ContentType="application/vnd.openxmlformats-officedocument.presentationml.notesSlide+xml"/>
  <Override PartName="/ppt/tags/tag44.xml" ContentType="application/vnd.openxmlformats-officedocument.presentationml.tags+xml"/>
  <Override PartName="/ppt/notesSlides/notesSlide21.xml" ContentType="application/vnd.openxmlformats-officedocument.presentationml.notesSlide+xml"/>
  <Override PartName="/ppt/tags/tag45.xml" ContentType="application/vnd.openxmlformats-officedocument.presentationml.tags+xml"/>
  <Override PartName="/ppt/notesSlides/notesSlide22.xml" ContentType="application/vnd.openxmlformats-officedocument.presentationml.notesSlide+xml"/>
  <Override PartName="/ppt/tags/tag46.xml" ContentType="application/vnd.openxmlformats-officedocument.presentationml.tags+xml"/>
  <Override PartName="/ppt/notesSlides/notesSlide23.xml" ContentType="application/vnd.openxmlformats-officedocument.presentationml.notesSlide+xml"/>
  <Override PartName="/ppt/tags/tag47.xml" ContentType="application/vnd.openxmlformats-officedocument.presentationml.tags+xml"/>
  <Override PartName="/ppt/notesSlides/notesSlide24.xml" ContentType="application/vnd.openxmlformats-officedocument.presentationml.notesSlide+xml"/>
  <Override PartName="/ppt/tags/tag48.xml" ContentType="application/vnd.openxmlformats-officedocument.presentationml.tags+xml"/>
  <Override PartName="/ppt/notesSlides/notesSlide25.xml" ContentType="application/vnd.openxmlformats-officedocument.presentationml.notesSlide+xml"/>
  <Override PartName="/ppt/tags/tag49.xml" ContentType="application/vnd.openxmlformats-officedocument.presentationml.tags+xml"/>
  <Override PartName="/ppt/notesSlides/notesSlide26.xml" ContentType="application/vnd.openxmlformats-officedocument.presentationml.notesSlide+xml"/>
  <Override PartName="/ppt/tags/tag50.xml" ContentType="application/vnd.openxmlformats-officedocument.presentationml.tags+xml"/>
  <Override PartName="/ppt/notesSlides/notesSlide27.xml" ContentType="application/vnd.openxmlformats-officedocument.presentationml.notesSlide+xml"/>
  <Override PartName="/ppt/tags/tag51.xml" ContentType="application/vnd.openxmlformats-officedocument.presentationml.tags+xml"/>
  <Override PartName="/ppt/notesSlides/notesSlide28.xml" ContentType="application/vnd.openxmlformats-officedocument.presentationml.notesSlide+xml"/>
  <Override PartName="/ppt/tags/tag52.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34"/>
  </p:notesMasterIdLst>
  <p:handoutMasterIdLst>
    <p:handoutMasterId r:id="rId35"/>
  </p:handoutMasterIdLst>
  <p:sldIdLst>
    <p:sldId id="387" r:id="rId5"/>
    <p:sldId id="374" r:id="rId6"/>
    <p:sldId id="388" r:id="rId7"/>
    <p:sldId id="346" r:id="rId8"/>
    <p:sldId id="350" r:id="rId9"/>
    <p:sldId id="341" r:id="rId10"/>
    <p:sldId id="389" r:id="rId11"/>
    <p:sldId id="345" r:id="rId12"/>
    <p:sldId id="343" r:id="rId13"/>
    <p:sldId id="392" r:id="rId14"/>
    <p:sldId id="393" r:id="rId15"/>
    <p:sldId id="290" r:id="rId16"/>
    <p:sldId id="348" r:id="rId17"/>
    <p:sldId id="349" r:id="rId18"/>
    <p:sldId id="293" r:id="rId19"/>
    <p:sldId id="352" r:id="rId20"/>
    <p:sldId id="295" r:id="rId21"/>
    <p:sldId id="296" r:id="rId22"/>
    <p:sldId id="369" r:id="rId23"/>
    <p:sldId id="351" r:id="rId24"/>
    <p:sldId id="370" r:id="rId25"/>
    <p:sldId id="353" r:id="rId26"/>
    <p:sldId id="390" r:id="rId27"/>
    <p:sldId id="359" r:id="rId28"/>
    <p:sldId id="363" r:id="rId29"/>
    <p:sldId id="365" r:id="rId30"/>
    <p:sldId id="391" r:id="rId31"/>
    <p:sldId id="386" r:id="rId32"/>
    <p:sldId id="260" r:id="rId33"/>
  </p:sldIdLst>
  <p:sldSz cx="12192000" cy="6858000"/>
  <p:notesSz cx="6858000" cy="9144000"/>
  <p:custDataLst>
    <p:tags r:id="rId36"/>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9" userDrawn="1">
          <p15:clr>
            <a:srgbClr val="A4A3A4"/>
          </p15:clr>
        </p15:guide>
        <p15:guide id="2" pos="32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4" clrIdx="0"/>
  <p:cmAuthor id="2" name="Barefoot, Rob" initials="BR" lastIdx="42" clrIdx="1">
    <p:extLst>
      <p:ext uri="{19B8F6BF-5375-455C-9EA6-DF929625EA0E}">
        <p15:presenceInfo xmlns:p15="http://schemas.microsoft.com/office/powerpoint/2012/main" userId="S-1-5-21-1407069837-2091007605-538272213-30202807" providerId="AD"/>
      </p:ext>
    </p:extLst>
  </p:cmAuthor>
  <p:cmAuthor id="3" name="Barrera, Roland" initials="BR" lastIdx="31" clrIdx="2">
    <p:extLst>
      <p:ext uri="{19B8F6BF-5375-455C-9EA6-DF929625EA0E}">
        <p15:presenceInfo xmlns:p15="http://schemas.microsoft.com/office/powerpoint/2012/main" userId="S-1-5-21-1407069837-2091007605-538272213-31620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B6D"/>
    <a:srgbClr val="CEE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8EC21-7E2E-B54A-836E-4A8F6EBBBAFC}" v="32" dt="2020-08-18T23:56:42.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1088" autoAdjust="0"/>
  </p:normalViewPr>
  <p:slideViewPr>
    <p:cSldViewPr snapToGrid="0" snapToObjects="1">
      <p:cViewPr varScale="1">
        <p:scale>
          <a:sx n="89" d="100"/>
          <a:sy n="89" d="100"/>
        </p:scale>
        <p:origin x="1976" y="168"/>
      </p:cViewPr>
      <p:guideLst>
        <p:guide orient="horz" pos="459"/>
        <p:guide pos="325"/>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son Devereux" userId="1e8ae8d7-e1e4-41d7-b1aa-07c9c7bdc58a" providerId="ADAL" clId="{06F8EC21-7E2E-B54A-836E-4A8F6EBBBAFC}"/>
    <pc:docChg chg="undo custSel modSld">
      <pc:chgData name="Season Devereux" userId="1e8ae8d7-e1e4-41d7-b1aa-07c9c7bdc58a" providerId="ADAL" clId="{06F8EC21-7E2E-B54A-836E-4A8F6EBBBAFC}" dt="2020-08-19T00:19:50.835" v="161" actId="20577"/>
      <pc:docMkLst>
        <pc:docMk/>
      </pc:docMkLst>
      <pc:sldChg chg="modNotesTx">
        <pc:chgData name="Season Devereux" userId="1e8ae8d7-e1e4-41d7-b1aa-07c9c7bdc58a" providerId="ADAL" clId="{06F8EC21-7E2E-B54A-836E-4A8F6EBBBAFC}" dt="2020-08-19T00:17:15.169" v="123" actId="20577"/>
        <pc:sldMkLst>
          <pc:docMk/>
          <pc:sldMk cId="978459564" sldId="290"/>
        </pc:sldMkLst>
      </pc:sldChg>
      <pc:sldChg chg="modNotesTx">
        <pc:chgData name="Season Devereux" userId="1e8ae8d7-e1e4-41d7-b1aa-07c9c7bdc58a" providerId="ADAL" clId="{06F8EC21-7E2E-B54A-836E-4A8F6EBBBAFC}" dt="2020-08-19T00:17:24.545" v="125" actId="20577"/>
        <pc:sldMkLst>
          <pc:docMk/>
          <pc:sldMk cId="2122525685" sldId="293"/>
        </pc:sldMkLst>
      </pc:sldChg>
      <pc:sldChg chg="modNotesTx">
        <pc:chgData name="Season Devereux" userId="1e8ae8d7-e1e4-41d7-b1aa-07c9c7bdc58a" providerId="ADAL" clId="{06F8EC21-7E2E-B54A-836E-4A8F6EBBBAFC}" dt="2020-08-18T23:55:40.367" v="15" actId="20577"/>
        <pc:sldMkLst>
          <pc:docMk/>
          <pc:sldMk cId="936645535" sldId="295"/>
        </pc:sldMkLst>
      </pc:sldChg>
      <pc:sldChg chg="modNotesTx">
        <pc:chgData name="Season Devereux" userId="1e8ae8d7-e1e4-41d7-b1aa-07c9c7bdc58a" providerId="ADAL" clId="{06F8EC21-7E2E-B54A-836E-4A8F6EBBBAFC}" dt="2020-08-19T00:07:53.606" v="121" actId="20577"/>
        <pc:sldMkLst>
          <pc:docMk/>
          <pc:sldMk cId="2035970408" sldId="296"/>
        </pc:sldMkLst>
      </pc:sldChg>
      <pc:sldChg chg="modNotesTx">
        <pc:chgData name="Season Devereux" userId="1e8ae8d7-e1e4-41d7-b1aa-07c9c7bdc58a" providerId="ADAL" clId="{06F8EC21-7E2E-B54A-836E-4A8F6EBBBAFC}" dt="2020-08-19T00:17:16.023" v="124" actId="20577"/>
        <pc:sldMkLst>
          <pc:docMk/>
          <pc:sldMk cId="2397030726" sldId="343"/>
        </pc:sldMkLst>
      </pc:sldChg>
      <pc:sldChg chg="modSp mod modNotesTx">
        <pc:chgData name="Season Devereux" userId="1e8ae8d7-e1e4-41d7-b1aa-07c9c7bdc58a" providerId="ADAL" clId="{06F8EC21-7E2E-B54A-836E-4A8F6EBBBAFC}" dt="2020-08-19T00:19:50.835" v="161" actId="20577"/>
        <pc:sldMkLst>
          <pc:docMk/>
          <pc:sldMk cId="2353013002" sldId="345"/>
        </pc:sldMkLst>
        <pc:spChg chg="mod">
          <ac:chgData name="Season Devereux" userId="1e8ae8d7-e1e4-41d7-b1aa-07c9c7bdc58a" providerId="ADAL" clId="{06F8EC21-7E2E-B54A-836E-4A8F6EBBBAFC}" dt="2020-08-19T00:19:50.835" v="161" actId="20577"/>
          <ac:spMkLst>
            <pc:docMk/>
            <pc:sldMk cId="2353013002" sldId="345"/>
            <ac:spMk id="6" creationId="{00000000-0000-0000-0000-000000000000}"/>
          </ac:spMkLst>
        </pc:spChg>
      </pc:sldChg>
      <pc:sldChg chg="modNotesTx">
        <pc:chgData name="Season Devereux" userId="1e8ae8d7-e1e4-41d7-b1aa-07c9c7bdc58a" providerId="ADAL" clId="{06F8EC21-7E2E-B54A-836E-4A8F6EBBBAFC}" dt="2020-08-19T00:17:26.083" v="128" actId="20577"/>
        <pc:sldMkLst>
          <pc:docMk/>
          <pc:sldMk cId="2277210839" sldId="349"/>
        </pc:sldMkLst>
      </pc:sldChg>
      <pc:sldChg chg="modNotesTx">
        <pc:chgData name="Season Devereux" userId="1e8ae8d7-e1e4-41d7-b1aa-07c9c7bdc58a" providerId="ADAL" clId="{06F8EC21-7E2E-B54A-836E-4A8F6EBBBAFC}" dt="2020-08-18T23:55:19.224" v="4" actId="20577"/>
        <pc:sldMkLst>
          <pc:docMk/>
          <pc:sldMk cId="3941223090" sldId="350"/>
        </pc:sldMkLst>
      </pc:sldChg>
      <pc:sldChg chg="modSp mod modNotesTx">
        <pc:chgData name="Season Devereux" userId="1e8ae8d7-e1e4-41d7-b1aa-07c9c7bdc58a" providerId="ADAL" clId="{06F8EC21-7E2E-B54A-836E-4A8F6EBBBAFC}" dt="2020-08-19T00:07:10.422" v="119" actId="20577"/>
        <pc:sldMkLst>
          <pc:docMk/>
          <pc:sldMk cId="841390269" sldId="352"/>
        </pc:sldMkLst>
        <pc:graphicFrameChg chg="modGraphic">
          <ac:chgData name="Season Devereux" userId="1e8ae8d7-e1e4-41d7-b1aa-07c9c7bdc58a" providerId="ADAL" clId="{06F8EC21-7E2E-B54A-836E-4A8F6EBBBAFC}" dt="2020-08-19T00:07:10.422" v="119" actId="20577"/>
          <ac:graphicFrameMkLst>
            <pc:docMk/>
            <pc:sldMk cId="841390269" sldId="352"/>
            <ac:graphicFrameMk id="6" creationId="{00000000-0000-0000-0000-000000000000}"/>
          </ac:graphicFrameMkLst>
        </pc:graphicFrameChg>
      </pc:sldChg>
      <pc:sldChg chg="modSp mod">
        <pc:chgData name="Season Devereux" userId="1e8ae8d7-e1e4-41d7-b1aa-07c9c7bdc58a" providerId="ADAL" clId="{06F8EC21-7E2E-B54A-836E-4A8F6EBBBAFC}" dt="2020-08-19T00:17:26.278" v="129" actId="20577"/>
        <pc:sldMkLst>
          <pc:docMk/>
          <pc:sldMk cId="4237840788" sldId="393"/>
        </pc:sldMkLst>
        <pc:spChg chg="mod">
          <ac:chgData name="Season Devereux" userId="1e8ae8d7-e1e4-41d7-b1aa-07c9c7bdc58a" providerId="ADAL" clId="{06F8EC21-7E2E-B54A-836E-4A8F6EBBBAFC}" dt="2020-08-19T00:17:26.278" v="129" actId="20577"/>
          <ac:spMkLst>
            <pc:docMk/>
            <pc:sldMk cId="4237840788" sldId="393"/>
            <ac:spMk id="9"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‹nº›</a:t>
            </a:fld>
            <a:endParaRPr lang="en-US"/>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‹nº›</a:t>
            </a:fld>
            <a:endParaRPr lang="en-US"/>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aws.amazon.com/step-functions/latest/dg/concepts-states.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tates-language.net/spec.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github.com/aws-samples/lambda-refarch-imagerecogni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aws.amazon.com/blogs/compute/implementing-serverless-manual-approval-steps-in-aws-step-functions-and-amazon-api-gatewa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80418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96962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74341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49180"/>
          </a:xfrm>
        </p:spPr>
        <p:txBody>
          <a:bodyPr rtlCol="0"/>
          <a:lstStyle/>
          <a:p>
            <a:pPr rtl="0"/>
            <a:r>
              <a:rPr lang="pt-br" sz="1200" b="1" i="0" kern="1200" dirty="0">
                <a:solidFill>
                  <a:schemeClr val="tx1"/>
                </a:solidFill>
                <a:effectLst/>
              </a:rPr>
              <a:t>Crie aplicações rapidamente</a:t>
            </a:r>
            <a:br>
              <a:rPr lang="en-US" sz="1200" b="0" i="0" kern="1200" dirty="0">
                <a:solidFill>
                  <a:schemeClr val="tx1"/>
                </a:solidFill>
                <a:effectLst/>
              </a:rPr>
            </a:br>
            <a:r>
              <a:rPr lang="pt-br" sz="1200" b="0" i="0" kern="1200" dirty="0">
                <a:solidFill>
                  <a:schemeClr val="tx1"/>
                </a:solidFill>
                <a:effectLst/>
              </a:rPr>
              <a:t>O AWS Step Functions inclui um console visual e esquemas para fluxos de trabalho de uso comum, o que facilita a coordenação dos componentes de aplicações distribuídas em etapas paralelas e/ou sequenciais. Você pode criar aplicações em minutos, bem como visualizar e acompanhar a conclusão de cada etapa para ajudar a garantir que a aplicação funcione da forma esperada.</a:t>
            </a:r>
          </a:p>
          <a:p>
            <a:pPr rtl="0"/>
            <a:endParaRPr lang="en-US" sz="1200" b="0" i="0" kern="1200" dirty="0">
              <a:solidFill>
                <a:schemeClr val="tx1"/>
              </a:solidFill>
              <a:effectLst/>
            </a:endParaRPr>
          </a:p>
          <a:p>
            <a:pPr rtl="0"/>
            <a:r>
              <a:rPr lang="pt-br" sz="1200" b="1" i="0" kern="1200" dirty="0">
                <a:solidFill>
                  <a:schemeClr val="tx1"/>
                </a:solidFill>
                <a:effectLst/>
              </a:rPr>
              <a:t>Escale e recupere com confiabilidade</a:t>
            </a:r>
          </a:p>
          <a:p>
            <a:pPr rtl="0"/>
            <a:r>
              <a:rPr lang="pt-br" sz="1200" b="0" i="0" kern="1200" dirty="0">
                <a:solidFill>
                  <a:schemeClr val="tx1"/>
                </a:solidFill>
                <a:effectLst/>
              </a:rPr>
              <a:t>O AWS Step Functions aciona (trigger) automaticamente cada etapa para que a aplicação seja executada na ordem e da forma esperada. Ele pode processar milhões de etapas simultaneamente para ajudar a garantir a disponibilidade da aplicação com o crescimento da demanda. O Step Functions rastreia o estado de cada etapa e processa os erros com reexecução e fallback integrados, independentemente da etapa demorar segundos ou meses para concluir.</a:t>
            </a:r>
          </a:p>
          <a:p>
            <a:pPr rtl="0"/>
            <a:endParaRPr lang="en-US" sz="1200" b="0" i="0" kern="1200" dirty="0">
              <a:solidFill>
                <a:schemeClr val="tx1"/>
              </a:solidFill>
              <a:effectLst/>
            </a:endParaRPr>
          </a:p>
          <a:p>
            <a:pPr rtl="0"/>
            <a:r>
              <a:rPr lang="pt-br" sz="1200" b="1" i="0" kern="1200" dirty="0">
                <a:solidFill>
                  <a:schemeClr val="tx1"/>
                </a:solidFill>
                <a:effectLst/>
              </a:rPr>
              <a:t>Evolua aplicações facilmente</a:t>
            </a:r>
          </a:p>
          <a:p>
            <a:pPr rtl="0"/>
            <a:r>
              <a:rPr lang="pt-br" sz="1200" b="0" i="0" kern="1200" dirty="0">
                <a:solidFill>
                  <a:schemeClr val="tx1"/>
                </a:solidFill>
                <a:effectLst/>
              </a:rPr>
              <a:t>O AWS Step Functions facilita a alteração de fluxos de trabalho e a edição da sequência de etapas, sem necessidade de revisar toda a aplicação. Você pode reutilizar componentes e etapas sem sequer alterar o código, o que permite experimentar e inovar com mais rapidez. O fluxo de trabalho pode comportar milhares de componentes e etapas individuais, permitindo que você crie livremente aplicações cada vez mais complexas.</a:t>
            </a:r>
            <a:endParaRPr lang="en-US" dirty="0"/>
          </a:p>
        </p:txBody>
      </p:sp>
    </p:spTree>
    <p:extLst>
      <p:ext uri="{BB962C8B-B14F-4D97-AF65-F5344CB8AC3E}">
        <p14:creationId xmlns:p14="http://schemas.microsoft.com/office/powerpoint/2010/main" val="1687607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indent="0" algn="l" defTabSz="457200" rtl="0" eaLnBrk="1" fontAlgn="auto" latinLnBrk="0" hangingPunct="1">
              <a:lnSpc>
                <a:spcPct val="100000"/>
              </a:lnSpc>
              <a:spcBef>
                <a:spcPts val="600"/>
              </a:spcBef>
              <a:spcAft>
                <a:spcPts val="0"/>
              </a:spcAft>
              <a:buClrTx/>
              <a:buSzTx/>
              <a:buFontTx/>
              <a:buNone/>
              <a:tabLst/>
              <a:defRPr/>
            </a:pPr>
            <a:endParaRPr lang="en-US" baseline="0" dirty="0"/>
          </a:p>
        </p:txBody>
      </p:sp>
    </p:spTree>
    <p:extLst>
      <p:ext uri="{BB962C8B-B14F-4D97-AF65-F5344CB8AC3E}">
        <p14:creationId xmlns:p14="http://schemas.microsoft.com/office/powerpoint/2010/main" val="2131739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ea typeface="+mn-ea"/>
                <a:cs typeface="+mn-cs"/>
              </a:rPr>
              <a:t>Uma máquina de estado é um objeto que tem um número definido de condições operacionais que dependem da condição anterior para determinar a saída. </a:t>
            </a:r>
            <a:r>
              <a:rPr lang="pt-br" dirty="0"/>
              <a:t>Este exemplo é uma representação JSON de uma máquina de estado simples que consiste em um único estado de tarefa. A tarefa chama uma função do Lambda (identificada pelo ARN), passando a entrada da máquina de estado para a função. Quando a função é concluída com êxito, a máquina de estado termina com a mesma saída da função.</a:t>
            </a:r>
          </a:p>
          <a:p>
            <a:pPr rtl="0"/>
            <a:endParaRPr lang="en-US" dirty="0"/>
          </a:p>
          <a:p>
            <a:pPr rtl="0"/>
            <a:r>
              <a:rPr lang="pt-br" dirty="0"/>
              <a:t>Quando a instância desta máquina de estado é iniciada, o sistema começa com o estado referenciado no campo StartAt (“HelloWorld”). Se este estado tiver um "End": true field, essa execução da máquina de estado é interrompida e retorna um resultado. Do contrário, o sistema procurará um "Next": field e passará para o estado seguinte. Esse processo se repete até que o sistema atinja um estado de terminal (um estado com "Type": "Succeed", "Type": "Fail", ou "End": true) ou até ocorrer um erro de tempo de execução. </a:t>
            </a:r>
          </a:p>
        </p:txBody>
      </p:sp>
    </p:spTree>
    <p:extLst>
      <p:ext uri="{BB962C8B-B14F-4D97-AF65-F5344CB8AC3E}">
        <p14:creationId xmlns:p14="http://schemas.microsoft.com/office/powerpoint/2010/main" val="347054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40261"/>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ea typeface="+mn-ea"/>
                <a:cs typeface="+mn-cs"/>
              </a:rPr>
              <a:t>O AWS Step Functions permite que você crie e automatize suas próprias máquinas de estado dentro do ambiente da AWS. Ele faz isso com o uso de uma Amazon State Language baseada em JSON, que contém uma estrutura composta por vários States (estados), Tasks (tarefas), Choices (escolhas), Erros handling (manipulação de erros) e muito mais.</a:t>
            </a:r>
          </a:p>
          <a:p>
            <a:pPr rtl="0"/>
            <a:endParaRPr lang="en-US" sz="1200" kern="1200" dirty="0">
              <a:solidFill>
                <a:schemeClr val="tx1"/>
              </a:solidFill>
              <a:effectLst/>
              <a:ea typeface="+mn-ea"/>
              <a:cs typeface="+mn-cs"/>
            </a:endParaRPr>
          </a:p>
          <a:p>
            <a:pPr rtl="0"/>
            <a:r>
              <a:rPr lang="pt-br" sz="1200" kern="1200" dirty="0">
                <a:solidFill>
                  <a:schemeClr val="tx1"/>
                </a:solidFill>
                <a:effectLst/>
                <a:ea typeface="+mn-ea"/>
                <a:cs typeface="+mn-cs"/>
              </a:rPr>
              <a:t>Amazon States Language é uma linguagem estruturada baseada em JSON usada para definir sua máquina de estado, uma coleção de </a:t>
            </a:r>
            <a:r>
              <a:rPr lang="pt-br" sz="1200" u="none" strike="noStrike" kern="1200" dirty="0">
                <a:solidFill>
                  <a:schemeClr val="tx1"/>
                </a:solidFill>
                <a:effectLst/>
                <a:ea typeface="+mn-ea"/>
                <a:cs typeface="+mn-cs"/>
              </a:rPr>
              <a:t>estados</a:t>
            </a:r>
            <a:r>
              <a:rPr lang="pt-br" sz="1200" kern="1200" dirty="0">
                <a:solidFill>
                  <a:schemeClr val="tx1"/>
                </a:solidFill>
                <a:effectLst/>
                <a:ea typeface="+mn-ea"/>
                <a:cs typeface="+mn-cs"/>
              </a:rPr>
              <a:t>, que pode fazer o trabalho (Task states)), determinar quais estados farão transição para o próximo (Choicestates), interromper uma execução da máquina de estado com um erro (Fail states), e assim por diante. Para obter mais informações, visite </a:t>
            </a:r>
            <a:r>
              <a:rPr lang="pt-br" sz="1200" u="none" strike="noStrike" kern="1200" dirty="0">
                <a:solidFill>
                  <a:schemeClr val="tx1"/>
                </a:solidFill>
                <a:effectLst/>
                <a:ea typeface="+mn-ea"/>
                <a:cs typeface="+mn-cs"/>
              </a:rPr>
              <a:t>Especificação da Amazon States Language</a:t>
            </a:r>
            <a:r>
              <a:rPr lang="pt-br" sz="1200" kern="1200" dirty="0">
                <a:solidFill>
                  <a:schemeClr val="tx1"/>
                </a:solidFill>
                <a:effectLst/>
                <a:ea typeface="+mn-ea"/>
                <a:cs typeface="+mn-cs"/>
              </a:rPr>
              <a:t> e </a:t>
            </a:r>
            <a:r>
              <a:rPr lang="pt-br" sz="1200" u="none" strike="noStrike" kern="1200" dirty="0">
                <a:solidFill>
                  <a:schemeClr val="tx1"/>
                </a:solidFill>
                <a:effectLst/>
                <a:ea typeface="+mn-ea"/>
                <a:cs typeface="+mn-cs"/>
              </a:rPr>
              <a:t>Statelint</a:t>
            </a:r>
            <a:r>
              <a:rPr lang="pt-br" sz="1200" kern="1200" dirty="0">
                <a:solidFill>
                  <a:schemeClr val="tx1"/>
                </a:solidFill>
                <a:effectLst/>
                <a:ea typeface="+mn-ea"/>
                <a:cs typeface="+mn-cs"/>
              </a:rPr>
              <a:t>, uma ferramenta que valida o código da Amazon States Language.</a:t>
            </a:r>
          </a:p>
          <a:p>
            <a:pPr rtl="0"/>
            <a:endParaRPr lang="en-US" sz="1200" kern="1200" dirty="0">
              <a:solidFill>
                <a:schemeClr val="tx1"/>
              </a:solidFill>
              <a:effectLst/>
              <a:ea typeface="+mn-ea"/>
              <a:cs typeface="+mn-cs"/>
            </a:endParaRPr>
          </a:p>
          <a:p>
            <a:pPr rtl="0"/>
            <a:r>
              <a:rPr lang="pt-br" sz="1200" dirty="0"/>
              <a:t>Os estados compartilham inúmeros recursos comuns:</a:t>
            </a:r>
          </a:p>
          <a:p>
            <a:pPr marL="171450" indent="-171450" rtl="0">
              <a:buFont typeface="Arial" panose="020B0604020202020204" pitchFamily="34" charset="0"/>
              <a:buChar char="•"/>
            </a:pPr>
            <a:r>
              <a:rPr lang="pt-br" sz="1200" dirty="0"/>
              <a:t>Todo estado deve ter um campo Type para indicar que tipo de estado ele é. </a:t>
            </a:r>
          </a:p>
          <a:p>
            <a:pPr marL="171450" indent="-171450" rtl="0">
              <a:buFont typeface="Arial" panose="020B0604020202020204" pitchFamily="34" charset="0"/>
              <a:buChar char="•"/>
            </a:pPr>
            <a:r>
              <a:rPr lang="pt-br" sz="1200" dirty="0"/>
              <a:t>Todo estado pode ter um campo Comment opcional para armazenar um comentário ou uma descrição humanamente legível do estado. </a:t>
            </a:r>
          </a:p>
          <a:p>
            <a:pPr marL="171450" indent="-171450" rtl="0">
              <a:buFont typeface="Arial" panose="020B0604020202020204" pitchFamily="34" charset="0"/>
              <a:buChar char="•"/>
            </a:pPr>
            <a:r>
              <a:rPr lang="pt-br" sz="1200" dirty="0"/>
              <a:t>Cada estado (exceto um Succeed ou Fail state) requer um campo Next ou, alternativamente, pode se tornar um estado terminal especificando um campo End. </a:t>
            </a:r>
          </a:p>
          <a:p>
            <a:pPr rtl="0"/>
            <a:r>
              <a:rPr lang="pt-br" sz="1200" dirty="0"/>
              <a:t>Observação: Um Choice state pode ter mais de um Next, mas apenas um dentro de cada Choice Rule. Um Choice state não pode usar End. </a:t>
            </a:r>
            <a:br>
              <a:rPr lang="en-US" sz="1200" dirty="0"/>
            </a:br>
            <a:br>
              <a:rPr lang="en-US" sz="1200" dirty="0"/>
            </a:br>
            <a:r>
              <a:rPr lang="pt-br" sz="1200" dirty="0"/>
              <a:t>Para obter mais informações, consulte: </a:t>
            </a:r>
            <a:br>
              <a:rPr lang="en-US" sz="1200" dirty="0"/>
            </a:br>
            <a:r>
              <a:rPr lang="pt-br" sz="1200" dirty="0">
                <a:hlinkClick r:id="rId3"/>
              </a:rPr>
              <a:t>https://docs.aws.amazon.com/step-functions/latest/dg/concepts-states.html</a:t>
            </a:r>
            <a:br>
              <a:rPr lang="en-US" sz="1200" dirty="0"/>
            </a:br>
            <a:r>
              <a:rPr lang="pt-br" sz="1200" dirty="0">
                <a:hlinkClick r:id="rId4"/>
              </a:rPr>
              <a:t>https://states-language.net/spec.html</a:t>
            </a:r>
            <a:br>
              <a:rPr lang="en-US" sz="1200" dirty="0"/>
            </a:br>
            <a:r>
              <a:rPr lang="pt-br" sz="1200" dirty="0"/>
              <a:t>https://github.com/awslabs/statelint</a:t>
            </a:r>
            <a:endParaRPr lang="en-US" sz="1200" dirty="0"/>
          </a:p>
          <a:p>
            <a:pPr rtl="0"/>
            <a:endParaRPr lang="en-US" dirty="0"/>
          </a:p>
        </p:txBody>
      </p:sp>
    </p:spTree>
    <p:extLst>
      <p:ext uri="{BB962C8B-B14F-4D97-AF65-F5344CB8AC3E}">
        <p14:creationId xmlns:p14="http://schemas.microsoft.com/office/powerpoint/2010/main" val="1438327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dirty="0">
                <a:solidFill>
                  <a:schemeClr val="tx1"/>
                </a:solidFill>
                <a:effectLst/>
              </a:rPr>
              <a:t>Há vários tipos de estados e todos executam uma variedade de funções em sua máquina de estado, incluindo:</a:t>
            </a:r>
          </a:p>
          <a:p>
            <a:pPr marL="171450" indent="-171450" rtl="0">
              <a:buFont typeface="Arial" charset="0"/>
              <a:buChar char="•"/>
            </a:pPr>
            <a:r>
              <a:rPr lang="pt-br" sz="1200" b="0" i="0" kern="1200" dirty="0">
                <a:solidFill>
                  <a:schemeClr val="tx1"/>
                </a:solidFill>
                <a:effectLst/>
              </a:rPr>
              <a:t>Realizar alguns trabalhos na máquina de estado (a </a:t>
            </a:r>
            <a:r>
              <a:rPr lang="pt-br" sz="1200" b="0" i="0" u="none" strike="noStrike" kern="1200" dirty="0">
                <a:solidFill>
                  <a:schemeClr val="tx1"/>
                </a:solidFill>
                <a:effectLst/>
              </a:rPr>
              <a:t>Task</a:t>
            </a:r>
            <a:r>
              <a:rPr lang="pt-br" sz="1200" b="0" i="0" kern="1200" dirty="0">
                <a:solidFill>
                  <a:schemeClr val="tx1"/>
                </a:solidFill>
                <a:effectLst/>
              </a:rPr>
              <a:t> state) (estado de Tarefa)</a:t>
            </a:r>
          </a:p>
          <a:p>
            <a:pPr marL="171450" indent="-171450" rtl="0">
              <a:buFont typeface="Arial" charset="0"/>
              <a:buChar char="•"/>
            </a:pPr>
            <a:r>
              <a:rPr lang="pt-br" sz="1200" b="0" i="0" kern="1200" dirty="0">
                <a:solidFill>
                  <a:schemeClr val="tx1"/>
                </a:solidFill>
                <a:effectLst/>
              </a:rPr>
              <a:t>Realizar alguns trabalhos na máquina de estado (a </a:t>
            </a:r>
            <a:r>
              <a:rPr lang="pt-br" sz="1200" b="0" i="0" u="none" strike="noStrike" kern="1200" dirty="0">
                <a:solidFill>
                  <a:schemeClr val="tx1"/>
                </a:solidFill>
                <a:effectLst/>
              </a:rPr>
              <a:t>Choice</a:t>
            </a:r>
            <a:r>
              <a:rPr lang="pt-br" sz="1200" b="0" i="0" kern="1200" dirty="0">
                <a:solidFill>
                  <a:schemeClr val="tx1"/>
                </a:solidFill>
                <a:effectLst/>
              </a:rPr>
              <a:t> state) (estado de Opção)</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pt-br" sz="1200" b="0" i="0" kern="1200" dirty="0">
                <a:solidFill>
                  <a:schemeClr val="tx1"/>
                </a:solidFill>
                <a:effectLst/>
              </a:rPr>
              <a:t>Iniciar ramificações paralelas da execução (a </a:t>
            </a:r>
            <a:r>
              <a:rPr lang="pt-br" sz="1200" b="0" i="0" u="none" strike="noStrike" kern="1200" dirty="0">
                <a:solidFill>
                  <a:schemeClr val="tx1"/>
                </a:solidFill>
                <a:effectLst/>
              </a:rPr>
              <a:t>Parallel</a:t>
            </a:r>
            <a:r>
              <a:rPr lang="pt-br" sz="1200" b="0" i="0" kern="1200" dirty="0">
                <a:solidFill>
                  <a:schemeClr val="tx1"/>
                </a:solidFill>
                <a:effectLst/>
              </a:rPr>
              <a:t> state) (estado Paralelo)</a:t>
            </a:r>
          </a:p>
          <a:p>
            <a:pPr marL="171450" indent="-171450" rtl="0">
              <a:buFont typeface="Arial" charset="0"/>
              <a:buChar char="•"/>
            </a:pPr>
            <a:r>
              <a:rPr lang="pt-br" sz="1200" b="0" i="0" kern="1200" dirty="0">
                <a:solidFill>
                  <a:schemeClr val="tx1"/>
                </a:solidFill>
                <a:effectLst/>
              </a:rPr>
              <a:t>Introduzir um atraso de determinada duração ou até uma data/hora especificada (a </a:t>
            </a:r>
            <a:r>
              <a:rPr lang="pt-br" sz="1200" b="0" i="0" u="none" strike="noStrike" kern="1200" dirty="0">
                <a:solidFill>
                  <a:schemeClr val="tx1"/>
                </a:solidFill>
                <a:effectLst/>
              </a:rPr>
              <a:t>Wait</a:t>
            </a:r>
            <a:r>
              <a:rPr lang="pt-br" sz="1200" b="0" i="0" kern="1200" dirty="0">
                <a:solidFill>
                  <a:schemeClr val="tx1"/>
                </a:solidFill>
                <a:effectLst/>
              </a:rPr>
              <a:t> state) (estado de Espera)</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pt-br" sz="1200" b="0" i="0" kern="1200" dirty="0">
                <a:solidFill>
                  <a:schemeClr val="tx1"/>
                </a:solidFill>
                <a:effectLst/>
              </a:rPr>
              <a:t>Interromper uma execução com falha ou que tenha tido êxito (a </a:t>
            </a:r>
            <a:r>
              <a:rPr lang="pt-br" sz="1200" b="0" i="0" u="none" strike="noStrike" kern="1200" dirty="0">
                <a:solidFill>
                  <a:schemeClr val="tx1"/>
                </a:solidFill>
                <a:effectLst/>
              </a:rPr>
              <a:t>Fail</a:t>
            </a:r>
            <a:r>
              <a:rPr lang="pt-br" sz="1200" b="0" i="0" kern="1200" dirty="0">
                <a:solidFill>
                  <a:schemeClr val="tx1"/>
                </a:solidFill>
                <a:effectLst/>
              </a:rPr>
              <a:t> or </a:t>
            </a:r>
            <a:r>
              <a:rPr lang="pt-br" sz="1200" b="0" i="0" u="none" strike="noStrike" kern="1200" dirty="0">
                <a:solidFill>
                  <a:schemeClr val="tx1"/>
                </a:solidFill>
                <a:effectLst/>
              </a:rPr>
              <a:t>Succeed</a:t>
            </a:r>
            <a:r>
              <a:rPr lang="pt-br" sz="1200" b="0" i="0" kern="1200" dirty="0">
                <a:solidFill>
                  <a:schemeClr val="tx1"/>
                </a:solidFill>
                <a:effectLst/>
              </a:rPr>
              <a:t> state) (estado de êxito ou falha)</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pt-br" sz="1200" b="0" i="0" kern="1200" dirty="0">
                <a:solidFill>
                  <a:schemeClr val="tx1"/>
                </a:solidFill>
                <a:effectLst/>
              </a:rPr>
              <a:t>Simplesmente passar a entrada para a saída ou injetar alguns dados fixos (a </a:t>
            </a:r>
            <a:r>
              <a:rPr lang="pt-br" sz="1200" b="0" i="0" u="none" strike="noStrike" kern="1200" dirty="0">
                <a:solidFill>
                  <a:schemeClr val="tx1"/>
                </a:solidFill>
                <a:effectLst/>
              </a:rPr>
              <a:t>Pass</a:t>
            </a:r>
            <a:r>
              <a:rPr lang="pt-br" sz="1200" b="0" i="0" kern="1200" dirty="0">
                <a:solidFill>
                  <a:schemeClr val="tx1"/>
                </a:solidFill>
                <a:effectLst/>
              </a:rPr>
              <a:t> state) (estado de Passe)</a:t>
            </a:r>
          </a:p>
          <a:p>
            <a:pPr marL="171450" indent="-171450" rtl="0">
              <a:buFont typeface="Arial" charset="0"/>
              <a:buChar char="•"/>
            </a:pPr>
            <a:endParaRPr lang="en-US" sz="1200" b="0" i="0" kern="1200" dirty="0">
              <a:solidFill>
                <a:schemeClr val="tx1"/>
              </a:solidFill>
              <a:effectLst/>
            </a:endParaRPr>
          </a:p>
          <a:p>
            <a:pPr rtl="0"/>
            <a:endParaRPr lang="en-US" dirty="0"/>
          </a:p>
          <a:p>
            <a:pPr rtl="0"/>
            <a:endParaRPr lang="en-US" dirty="0"/>
          </a:p>
        </p:txBody>
      </p:sp>
    </p:spTree>
    <p:extLst>
      <p:ext uri="{BB962C8B-B14F-4D97-AF65-F5344CB8AC3E}">
        <p14:creationId xmlns:p14="http://schemas.microsoft.com/office/powerpoint/2010/main" val="213596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sz="1200" b="0" i="0" kern="1200" dirty="0">
                <a:solidFill>
                  <a:schemeClr val="tx1"/>
                </a:solidFill>
                <a:effectLst/>
              </a:rPr>
              <a:t>Todo o trabalho na máquina de estado é executado por </a:t>
            </a:r>
            <a:r>
              <a:rPr lang="pt-br" sz="1200" b="0" i="1" kern="1200" dirty="0">
                <a:solidFill>
                  <a:schemeClr val="tx1"/>
                </a:solidFill>
                <a:effectLst/>
              </a:rPr>
              <a:t>tasks </a:t>
            </a:r>
            <a:r>
              <a:rPr lang="pt-br" sz="1200" b="0" i="0" kern="1200" dirty="0">
                <a:solidFill>
                  <a:schemeClr val="tx1"/>
                </a:solidFill>
                <a:effectLst/>
              </a:rPr>
              <a:t>(tarefas). Uma tarefa pode ser uma atividade ou uma função do Lambda.</a:t>
            </a:r>
          </a:p>
          <a:p>
            <a:pPr marL="171450" indent="-171450" rtl="0">
              <a:buFont typeface="Arial" charset="0"/>
              <a:buChar char="•"/>
            </a:pPr>
            <a:r>
              <a:rPr lang="pt-br" sz="1200" b="0" i="0" kern="1200" dirty="0">
                <a:solidFill>
                  <a:schemeClr val="tx1"/>
                </a:solidFill>
                <a:effectLst/>
              </a:rPr>
              <a:t>Uma atividade consiste no código do programa ou em uma tarefa que aguarda um operador para realizar uma ação ou fornecer entrada. Você pode hospedar atividades no Amazon EC2, no Amazon ECS ou até mesmo em dispositivos móveis. As atividades sondam o Step Functions usando as ações de API </a:t>
            </a:r>
            <a:r>
              <a:rPr lang="pt-br" sz="1200" b="0" i="0" kern="1200" dirty="0">
                <a:solidFill>
                  <a:schemeClr val="tx1"/>
                </a:solidFill>
                <a:effectLst/>
                <a:latin typeface="Lucida Console" panose="020B0609040504020204" pitchFamily="49" charset="0"/>
              </a:rPr>
              <a:t>GetActivityTask</a:t>
            </a:r>
            <a:r>
              <a:rPr lang="pt-br" sz="1200" b="0" i="0" kern="1200" dirty="0">
                <a:solidFill>
                  <a:schemeClr val="tx1"/>
                </a:solidFill>
                <a:effectLst/>
              </a:rPr>
              <a:t> e </a:t>
            </a:r>
            <a:r>
              <a:rPr lang="pt-br" dirty="0">
                <a:latin typeface="Lucida Console" panose="020B0609040504020204" pitchFamily="49" charset="0"/>
              </a:rPr>
              <a:t>SendTaskSuccess</a:t>
            </a:r>
            <a:r>
              <a:rPr lang="pt-br" sz="1200" b="0" i="0" kern="1200" dirty="0">
                <a:solidFill>
                  <a:schemeClr val="tx1"/>
                </a:solidFill>
                <a:effectLst/>
              </a:rPr>
              <a:t>, </a:t>
            </a:r>
            <a:r>
              <a:rPr lang="pt-br" sz="1200" b="0" i="0" kern="1200" dirty="0">
                <a:solidFill>
                  <a:schemeClr val="tx1"/>
                </a:solidFill>
                <a:effectLst/>
                <a:latin typeface="Lucida Console" panose="020B0609040504020204" pitchFamily="49" charset="0"/>
              </a:rPr>
              <a:t>SendTaskFailure</a:t>
            </a:r>
            <a:r>
              <a:rPr lang="pt-br" sz="1200" b="0" i="0" kern="1200" dirty="0">
                <a:solidFill>
                  <a:schemeClr val="tx1"/>
                </a:solidFill>
                <a:effectLst/>
              </a:rPr>
              <a:t>, e </a:t>
            </a:r>
            <a:r>
              <a:rPr lang="pt-br" sz="1200" b="0" i="0" kern="1200" dirty="0">
                <a:solidFill>
                  <a:schemeClr val="tx1"/>
                </a:solidFill>
                <a:effectLst/>
                <a:latin typeface="Lucida Console" panose="020B0609040504020204" pitchFamily="49" charset="0"/>
              </a:rPr>
              <a:t>SendTaskHeartbeat</a:t>
            </a:r>
            <a:r>
              <a:rPr lang="pt-br" sz="1200" b="0" i="0" kern="1200" dirty="0">
                <a:solidFill>
                  <a:schemeClr val="tx1"/>
                </a:solidFill>
                <a:effectLst/>
              </a:rPr>
              <a:t>. As atividades representam operadores (processos ou threads), implementados e hospedados por você, que executam uma tarefa específica.</a:t>
            </a:r>
          </a:p>
          <a:p>
            <a:pPr marL="171450" marR="0" indent="-171450" algn="l" defTabSz="457200" rtl="0" eaLnBrk="1" fontAlgn="auto" latinLnBrk="0" hangingPunct="1">
              <a:lnSpc>
                <a:spcPct val="100000"/>
              </a:lnSpc>
              <a:spcBef>
                <a:spcPts val="0"/>
              </a:spcBef>
              <a:spcAft>
                <a:spcPts val="0"/>
              </a:spcAft>
              <a:buClrTx/>
              <a:buSzTx/>
              <a:buFont typeface="Arial" charset="0"/>
              <a:buChar char="•"/>
              <a:tabLst/>
              <a:defRPr/>
            </a:pPr>
            <a:r>
              <a:rPr lang="pt-br" sz="1200" b="0" i="0" kern="1200" dirty="0">
                <a:solidFill>
                  <a:schemeClr val="tx1"/>
                </a:solidFill>
                <a:effectLst/>
              </a:rPr>
              <a:t>Uma </a:t>
            </a:r>
            <a:r>
              <a:rPr lang="pt-br" sz="1200" b="0" i="0" u="none" strike="noStrike" kern="1200" dirty="0">
                <a:solidFill>
                  <a:schemeClr val="tx1"/>
                </a:solidFill>
                <a:effectLst/>
              </a:rPr>
              <a:t>função do Lambda</a:t>
            </a:r>
            <a:r>
              <a:rPr lang="pt-br" sz="1200" b="0" i="0" kern="1200" dirty="0">
                <a:solidFill>
                  <a:schemeClr val="tx1"/>
                </a:solidFill>
                <a:effectLst/>
              </a:rPr>
              <a:t> é uma tarefa nativa da nuvem que é executada no AWS Lambda. Você pode gravar funções do Lambda em uma variedade de linguagens de programação, usando o Console de Gerenciamento da AWS ou fazendo upload do código para o Lambda. As funções do Lambda executam uma função usando o AWS Lambda. Para especificar uma função do Lambda, use o ARN da função Lambda no</a:t>
            </a:r>
            <a:r>
              <a:rPr lang="pt-br" dirty="0"/>
              <a:t> campo </a:t>
            </a:r>
            <a:r>
              <a:rPr lang="pt-br" sz="1200" b="0" i="0" kern="1200" dirty="0">
                <a:solidFill>
                  <a:schemeClr val="tx1"/>
                </a:solidFill>
                <a:effectLst/>
              </a:rPr>
              <a:t>Resource (Recurso).</a:t>
            </a:r>
          </a:p>
          <a:p>
            <a:pPr marL="171450" indent="-171450" rtl="0">
              <a:buFont typeface="Arial" charset="0"/>
              <a:buChar char="•"/>
            </a:pPr>
            <a:endParaRPr lang="en-US" sz="1200" b="0" i="0" kern="1200" dirty="0">
              <a:solidFill>
                <a:schemeClr val="tx1"/>
              </a:solidFill>
              <a:effectLst/>
            </a:endParaRPr>
          </a:p>
          <a:p>
            <a:pPr marL="0" indent="0" rtl="0">
              <a:buFont typeface="Arial" charset="0"/>
              <a:buNone/>
            </a:pPr>
            <a:endParaRPr lang="en-US" sz="1200" b="0" i="0" kern="1200" dirty="0">
              <a:solidFill>
                <a:schemeClr val="tx1"/>
              </a:solidFill>
              <a:effectLst/>
            </a:endParaRPr>
          </a:p>
          <a:p>
            <a:pPr marL="0" indent="0" rtl="0">
              <a:buFont typeface="Arial" charset="0"/>
              <a:buNone/>
            </a:pPr>
            <a:endParaRPr lang="en-US" sz="1200" b="0" i="0" kern="1200" dirty="0">
              <a:solidFill>
                <a:schemeClr val="tx1"/>
              </a:solidFill>
              <a:effectLst/>
            </a:endParaRPr>
          </a:p>
          <a:p>
            <a:pPr rtl="0"/>
            <a:endParaRPr lang="en-US" dirty="0"/>
          </a:p>
        </p:txBody>
      </p:sp>
    </p:spTree>
    <p:extLst>
      <p:ext uri="{BB962C8B-B14F-4D97-AF65-F5344CB8AC3E}">
        <p14:creationId xmlns:p14="http://schemas.microsoft.com/office/powerpoint/2010/main" val="1146374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2"/>
            <a:ext cx="5486400" cy="3322422"/>
          </a:xfrm>
        </p:spPr>
        <p:txBody>
          <a:bodyPr rtlCol="0"/>
          <a:lstStyle/>
          <a:p>
            <a:pPr rtl="0"/>
            <a:r>
              <a:rPr lang="pt-br" sz="1200" b="0" i="0" kern="1200" dirty="0">
                <a:solidFill>
                  <a:schemeClr val="tx1"/>
                </a:solidFill>
                <a:effectLst/>
              </a:rPr>
              <a:t>Um </a:t>
            </a:r>
            <a:r>
              <a:rPr lang="pt-br" dirty="0"/>
              <a:t>estados</a:t>
            </a:r>
            <a:r>
              <a:rPr lang="pt-br" sz="1200" b="0" i="0" kern="1200" dirty="0">
                <a:solidFill>
                  <a:schemeClr val="tx1"/>
                </a:solidFill>
                <a:effectLst/>
              </a:rPr>
              <a:t> Pass (</a:t>
            </a:r>
            <a:r>
              <a:rPr lang="pt-br" dirty="0">
                <a:latin typeface="Lucida Console" panose="020B0609040504020204" pitchFamily="49" charset="0"/>
              </a:rPr>
              <a:t>"Type": "Pass"</a:t>
            </a:r>
            <a:r>
              <a:rPr lang="pt-br" sz="1200" b="0" i="0" kern="1200" dirty="0">
                <a:solidFill>
                  <a:schemeClr val="tx1"/>
                </a:solidFill>
                <a:effectLst/>
              </a:rPr>
              <a:t>) simplesmente passa sua entrada para a saída, sem executar o trabalho. Estados </a:t>
            </a:r>
            <a:r>
              <a:rPr lang="pt-br" dirty="0"/>
              <a:t>Pass</a:t>
            </a:r>
            <a:r>
              <a:rPr lang="pt-br" sz="1200" b="0" i="0" kern="1200" dirty="0">
                <a:solidFill>
                  <a:schemeClr val="tx1"/>
                </a:solidFill>
                <a:effectLst/>
              </a:rPr>
              <a:t> (Transmitir) são úteis na construção e depuração de máquinas de estado.</a:t>
            </a:r>
          </a:p>
          <a:p>
            <a:pPr rtl="0"/>
            <a:endParaRPr lang="en-US" sz="1200" b="0" i="0" kern="1200" dirty="0">
              <a:solidFill>
                <a:schemeClr val="tx1"/>
              </a:solidFill>
              <a:effectLst/>
            </a:endParaRPr>
          </a:p>
          <a:p>
            <a:pPr rtl="0"/>
            <a:r>
              <a:rPr lang="pt-br" sz="1200" b="0" i="0" kern="1200" dirty="0">
                <a:solidFill>
                  <a:schemeClr val="tx1"/>
                </a:solidFill>
                <a:effectLst/>
              </a:rPr>
              <a:t>Veja a seguir um exemplo de um estado </a:t>
            </a:r>
            <a:r>
              <a:rPr lang="pt-br" dirty="0"/>
              <a:t>Pass</a:t>
            </a:r>
            <a:r>
              <a:rPr lang="pt-br" sz="1200" b="0" i="0" kern="1200" dirty="0">
                <a:solidFill>
                  <a:schemeClr val="tx1"/>
                </a:solidFill>
                <a:effectLst/>
              </a:rPr>
              <a:t> que injeta alguns dados fixos na máquina de estado, provavelmente para finalidade de teste.</a:t>
            </a:r>
          </a:p>
          <a:p>
            <a:pPr lvl="1" rtl="0"/>
            <a:r>
              <a:rPr lang="pt-br" sz="1200" b="0" i="0" kern="1200" dirty="0">
                <a:solidFill>
                  <a:schemeClr val="tx1"/>
                </a:solidFill>
                <a:effectLst/>
                <a:latin typeface="Lucida Console" panose="020B0609040504020204" pitchFamily="49" charset="0"/>
              </a:rPr>
              <a:t>"No-op": { </a:t>
            </a:r>
            <a:endParaRPr lang="en-US" sz="1200" b="0" i="0" kern="1200" dirty="0">
              <a:solidFill>
                <a:schemeClr val="tx1"/>
              </a:solidFill>
              <a:effectLst/>
              <a:latin typeface="Lucida Console" panose="020B0609040504020204" pitchFamily="49" charset="0"/>
            </a:endParaRPr>
          </a:p>
          <a:p>
            <a:pPr lvl="1" rtl="0"/>
            <a:r>
              <a:rPr lang="pt-br" sz="1200" b="0" i="0" kern="1200" dirty="0">
                <a:solidFill>
                  <a:schemeClr val="tx1"/>
                </a:solidFill>
                <a:effectLst/>
                <a:latin typeface="Lucida Console" panose="020B0609040504020204" pitchFamily="49" charset="0"/>
              </a:rPr>
              <a:t>	"Type": "Pass", </a:t>
            </a:r>
            <a:endParaRPr lang="en-US" sz="1200" b="0" i="0" kern="1200" dirty="0">
              <a:solidFill>
                <a:schemeClr val="tx1"/>
              </a:solidFill>
              <a:effectLst/>
              <a:latin typeface="Lucida Console" panose="020B0609040504020204" pitchFamily="49" charset="0"/>
            </a:endParaRPr>
          </a:p>
          <a:p>
            <a:pPr lvl="1" rtl="0"/>
            <a:r>
              <a:rPr lang="pt-br" sz="1200" b="0" i="0" kern="1200" dirty="0">
                <a:solidFill>
                  <a:schemeClr val="tx1"/>
                </a:solidFill>
                <a:effectLst/>
                <a:latin typeface="Lucida Console" panose="020B0609040504020204" pitchFamily="49" charset="0"/>
              </a:rPr>
              <a:t>	"Result": { "x-datum": 0.381018, "y-datum": 622.2269926397355 }, </a:t>
            </a:r>
            <a:endParaRPr lang="en-US" sz="1200" b="0" i="0" kern="1200" dirty="0">
              <a:solidFill>
                <a:schemeClr val="tx1"/>
              </a:solidFill>
              <a:effectLst/>
              <a:latin typeface="Lucida Console" panose="020B0609040504020204" pitchFamily="49" charset="0"/>
            </a:endParaRPr>
          </a:p>
          <a:p>
            <a:pPr lvl="1" rtl="0"/>
            <a:r>
              <a:rPr lang="pt-br" sz="1200" b="0" i="0" kern="1200" dirty="0">
                <a:solidFill>
                  <a:schemeClr val="tx1"/>
                </a:solidFill>
                <a:effectLst/>
                <a:latin typeface="Lucida Console" panose="020B0609040504020204" pitchFamily="49" charset="0"/>
              </a:rPr>
              <a:t>	"ResultPath": "$.coords", </a:t>
            </a:r>
            <a:endParaRPr lang="en-US" sz="1200" b="0" i="0" kern="1200" dirty="0">
              <a:solidFill>
                <a:schemeClr val="tx1"/>
              </a:solidFill>
              <a:effectLst/>
              <a:latin typeface="Lucida Console" panose="020B0609040504020204" pitchFamily="49" charset="0"/>
            </a:endParaRPr>
          </a:p>
          <a:p>
            <a:pPr lvl="1" rtl="0"/>
            <a:r>
              <a:rPr lang="pt-br" sz="1200" b="0" i="0" kern="1200" dirty="0">
                <a:solidFill>
                  <a:schemeClr val="tx1"/>
                </a:solidFill>
                <a:effectLst/>
                <a:latin typeface="Lucida Console" panose="020B0609040504020204" pitchFamily="49" charset="0"/>
              </a:rPr>
              <a:t>	"Next": "End" </a:t>
            </a:r>
            <a:endParaRPr lang="en-US" sz="1200" b="0" i="0" kern="1200" dirty="0">
              <a:solidFill>
                <a:schemeClr val="tx1"/>
              </a:solidFill>
              <a:effectLst/>
              <a:latin typeface="Lucida Console" panose="020B0609040504020204" pitchFamily="49" charset="0"/>
            </a:endParaRPr>
          </a:p>
          <a:p>
            <a:pPr lvl="1" rtl="0"/>
            <a:r>
              <a:rPr lang="pt-br" sz="1200" b="0" i="0" kern="1200" dirty="0">
                <a:solidFill>
                  <a:schemeClr val="tx1"/>
                </a:solidFill>
                <a:effectLst/>
                <a:latin typeface="Lucida Console" panose="020B0609040504020204" pitchFamily="49" charset="0"/>
              </a:rPr>
              <a:t>}</a:t>
            </a:r>
            <a:endParaRPr lang="en-US" sz="1200" b="0" i="0" kern="1200" dirty="0">
              <a:solidFill>
                <a:schemeClr val="tx1"/>
              </a:solidFill>
              <a:effectLst/>
            </a:endParaRPr>
          </a:p>
          <a:p>
            <a:pPr rtl="0"/>
            <a:r>
              <a:rPr lang="pt-br" sz="1200" b="0" i="0" kern="1200" dirty="0">
                <a:solidFill>
                  <a:schemeClr val="tx1"/>
                </a:solidFill>
                <a:effectLst/>
              </a:rPr>
              <a:t>Um estado </a:t>
            </a:r>
            <a:r>
              <a:rPr lang="pt-br" dirty="0"/>
              <a:t>Choice</a:t>
            </a:r>
            <a:r>
              <a:rPr lang="pt-br" sz="1200" b="0" i="0" kern="1200" dirty="0">
                <a:solidFill>
                  <a:schemeClr val="tx1"/>
                </a:solidFill>
                <a:effectLst/>
              </a:rPr>
              <a:t> </a:t>
            </a:r>
            <a:r>
              <a:rPr lang="pt-br" dirty="0">
                <a:latin typeface="Lucida Console" panose="020B0609040504020204" pitchFamily="49" charset="0"/>
              </a:rPr>
              <a:t>("Type": "Choice"</a:t>
            </a:r>
            <a:r>
              <a:rPr lang="pt-br" sz="1200" b="0" i="0" kern="1200" dirty="0">
                <a:solidFill>
                  <a:schemeClr val="tx1"/>
                </a:solidFill>
                <a:effectLst/>
              </a:rPr>
              <a:t>) adiciona lógica de ramificação a uma máquina de estado. O estado Choice deve ter um campo </a:t>
            </a:r>
            <a:r>
              <a:rPr lang="en-us" sz="1200" b="1" i="0" kern="1200" dirty="0">
                <a:solidFill>
                  <a:schemeClr val="tx1"/>
                </a:solidFill>
                <a:effectLst/>
              </a:rPr>
              <a:t>Choices</a:t>
            </a:r>
            <a:r>
              <a:rPr lang="en-us" sz="1200" b="0" i="0" kern="1200" dirty="0">
                <a:solidFill>
                  <a:schemeClr val="tx1"/>
                </a:solidFill>
                <a:effectLst/>
              </a:rPr>
              <a:t> (</a:t>
            </a:r>
            <a:r>
              <a:rPr lang="en-us" sz="1200" b="0" i="0" kern="1200" dirty="0" err="1">
                <a:solidFill>
                  <a:schemeClr val="tx1"/>
                </a:solidFill>
                <a:effectLst/>
              </a:rPr>
              <a:t>Opções</a:t>
            </a:r>
            <a:r>
              <a:rPr lang="en-us" sz="1200" b="0" i="0" kern="1200" dirty="0">
                <a:solidFill>
                  <a:schemeClr val="tx1"/>
                </a:solidFill>
                <a:effectLst/>
              </a:rPr>
              <a:t>) </a:t>
            </a:r>
            <a:r>
              <a:rPr lang="en-us" sz="1200" b="0" i="0" kern="1200" dirty="0" err="1">
                <a:solidFill>
                  <a:schemeClr val="tx1"/>
                </a:solidFill>
                <a:effectLst/>
              </a:rPr>
              <a:t>cujo</a:t>
            </a:r>
            <a:r>
              <a:rPr lang="en-us" sz="1200" b="0" i="0" kern="1200" dirty="0">
                <a:solidFill>
                  <a:schemeClr val="tx1"/>
                </a:solidFill>
                <a:effectLst/>
              </a:rPr>
              <a:t> valor </a:t>
            </a:r>
            <a:r>
              <a:rPr lang="en-us" sz="1200" b="0" i="0" kern="1200" dirty="0" err="1">
                <a:solidFill>
                  <a:schemeClr val="tx1"/>
                </a:solidFill>
                <a:effectLst/>
              </a:rPr>
              <a:t>seja</a:t>
            </a:r>
            <a:r>
              <a:rPr lang="en-us" sz="1200" b="0" i="0" kern="1200" dirty="0">
                <a:solidFill>
                  <a:schemeClr val="tx1"/>
                </a:solidFill>
                <a:effectLst/>
              </a:rPr>
              <a:t> </a:t>
            </a:r>
            <a:r>
              <a:rPr lang="en-us" sz="1200" b="0" i="0" kern="1200" dirty="0" err="1">
                <a:solidFill>
                  <a:schemeClr val="tx1"/>
                </a:solidFill>
                <a:effectLst/>
              </a:rPr>
              <a:t>uma</a:t>
            </a:r>
            <a:r>
              <a:rPr lang="en-us" sz="1200" b="0" i="0" kern="1200" dirty="0">
                <a:solidFill>
                  <a:schemeClr val="tx1"/>
                </a:solidFill>
                <a:effectLst/>
              </a:rPr>
              <a:t> </a:t>
            </a:r>
            <a:r>
              <a:rPr lang="en-us" sz="1200" b="0" i="0" kern="1200" dirty="0" err="1">
                <a:solidFill>
                  <a:schemeClr val="tx1"/>
                </a:solidFill>
                <a:effectLst/>
              </a:rPr>
              <a:t>matriz</a:t>
            </a:r>
            <a:r>
              <a:rPr lang="en-us" sz="1200" b="0" i="0" kern="1200" dirty="0">
                <a:solidFill>
                  <a:schemeClr val="tx1"/>
                </a:solidFill>
                <a:effectLst/>
              </a:rPr>
              <a:t> </a:t>
            </a:r>
            <a:r>
              <a:rPr lang="en-us" sz="1200" b="0" i="0" kern="1200" dirty="0" err="1">
                <a:solidFill>
                  <a:schemeClr val="tx1"/>
                </a:solidFill>
                <a:effectLst/>
              </a:rPr>
              <a:t>não</a:t>
            </a:r>
            <a:r>
              <a:rPr lang="en-us" sz="1200" b="0" i="0" kern="1200" dirty="0">
                <a:solidFill>
                  <a:schemeClr val="tx1"/>
                </a:solidFill>
                <a:effectLst/>
              </a:rPr>
              <a:t> </a:t>
            </a:r>
            <a:r>
              <a:rPr lang="en-us" sz="1200" b="0" i="0" kern="1200" dirty="0" err="1">
                <a:solidFill>
                  <a:schemeClr val="tx1"/>
                </a:solidFill>
                <a:effectLst/>
              </a:rPr>
              <a:t>vazia</a:t>
            </a:r>
            <a:r>
              <a:rPr lang="en-us" sz="1200" b="0" i="0" kern="1200" dirty="0">
                <a:solidFill>
                  <a:schemeClr val="tx1"/>
                </a:solidFill>
                <a:effectLst/>
              </a:rPr>
              <a:t>, </a:t>
            </a:r>
            <a:r>
              <a:rPr lang="en-us" sz="1200" b="0" i="0" kern="1200" dirty="0" err="1">
                <a:solidFill>
                  <a:schemeClr val="tx1"/>
                </a:solidFill>
                <a:effectLst/>
              </a:rPr>
              <a:t>em</a:t>
            </a:r>
            <a:r>
              <a:rPr lang="en-us" sz="1200" b="0" i="0" kern="1200" dirty="0">
                <a:solidFill>
                  <a:schemeClr val="tx1"/>
                </a:solidFill>
                <a:effectLst/>
              </a:rPr>
              <a:t> que </a:t>
            </a:r>
            <a:r>
              <a:rPr lang="en-us" sz="1200" b="0" i="0" kern="1200" dirty="0" err="1">
                <a:solidFill>
                  <a:schemeClr val="tx1"/>
                </a:solidFill>
                <a:effectLst/>
              </a:rPr>
              <a:t>cada</a:t>
            </a:r>
            <a:r>
              <a:rPr lang="en-us" sz="1200" b="0" i="0" kern="1200" dirty="0">
                <a:solidFill>
                  <a:schemeClr val="tx1"/>
                </a:solidFill>
                <a:effectLst/>
              </a:rPr>
              <a:t> </a:t>
            </a:r>
            <a:r>
              <a:rPr lang="en-us" sz="1200" b="0" i="0" kern="1200" dirty="0" err="1">
                <a:solidFill>
                  <a:schemeClr val="tx1"/>
                </a:solidFill>
                <a:effectLst/>
              </a:rPr>
              <a:t>elemento</a:t>
            </a:r>
            <a:r>
              <a:rPr lang="en-us" sz="1200" b="0" i="0" kern="1200" dirty="0">
                <a:solidFill>
                  <a:schemeClr val="tx1"/>
                </a:solidFill>
                <a:effectLst/>
              </a:rPr>
              <a:t> </a:t>
            </a:r>
            <a:r>
              <a:rPr lang="en-us" sz="1200" b="0" i="0" kern="1200" dirty="0" err="1">
                <a:solidFill>
                  <a:schemeClr val="tx1"/>
                </a:solidFill>
                <a:effectLst/>
              </a:rPr>
              <a:t>seja</a:t>
            </a:r>
            <a:r>
              <a:rPr lang="en-us" sz="1200" b="0" i="0" kern="1200" dirty="0">
                <a:solidFill>
                  <a:schemeClr val="tx1"/>
                </a:solidFill>
                <a:effectLst/>
              </a:rPr>
              <a:t> um </a:t>
            </a:r>
            <a:r>
              <a:rPr lang="en-us" sz="1200" b="0" i="0" kern="1200" dirty="0" err="1">
                <a:solidFill>
                  <a:schemeClr val="tx1"/>
                </a:solidFill>
                <a:effectLst/>
              </a:rPr>
              <a:t>objeto</a:t>
            </a:r>
            <a:r>
              <a:rPr lang="en-us" sz="1200" b="0" i="0" kern="1200" dirty="0">
                <a:solidFill>
                  <a:schemeClr val="tx1"/>
                </a:solidFill>
                <a:effectLst/>
              </a:rPr>
              <a:t> </a:t>
            </a:r>
            <a:r>
              <a:rPr lang="en-us" sz="1200" b="0" i="0" kern="1200" dirty="0" err="1">
                <a:solidFill>
                  <a:schemeClr val="tx1"/>
                </a:solidFill>
                <a:effectLst/>
              </a:rPr>
              <a:t>chamado</a:t>
            </a:r>
            <a:r>
              <a:rPr lang="en-us" sz="1200" b="0" i="0" kern="1200" dirty="0">
                <a:solidFill>
                  <a:schemeClr val="tx1"/>
                </a:solidFill>
                <a:effectLst/>
              </a:rPr>
              <a:t> Choice Rule (</a:t>
            </a:r>
            <a:r>
              <a:rPr lang="en-us" sz="1200" b="0" i="0" kern="1200" dirty="0" err="1">
                <a:solidFill>
                  <a:schemeClr val="tx1"/>
                </a:solidFill>
                <a:effectLst/>
              </a:rPr>
              <a:t>Regra</a:t>
            </a:r>
            <a:r>
              <a:rPr lang="en-us" sz="1200" b="0" i="0" kern="1200" dirty="0">
                <a:solidFill>
                  <a:schemeClr val="tx1"/>
                </a:solidFill>
                <a:effectLst/>
              </a:rPr>
              <a:t> de </a:t>
            </a:r>
            <a:r>
              <a:rPr lang="en-us" sz="1200" b="0" i="0" kern="1200" dirty="0" err="1">
                <a:solidFill>
                  <a:schemeClr val="tx1"/>
                </a:solidFill>
                <a:effectLst/>
              </a:rPr>
              <a:t>opção</a:t>
            </a:r>
            <a:r>
              <a:rPr lang="en-us" sz="1200" b="0" i="0" kern="1200" dirty="0">
                <a:solidFill>
                  <a:schemeClr val="tx1"/>
                </a:solidFill>
                <a:effectLst/>
              </a:rPr>
              <a:t>). Um Choice Rule </a:t>
            </a:r>
            <a:r>
              <a:rPr lang="en-us" sz="1200" b="0" i="0" kern="1200" dirty="0" err="1">
                <a:solidFill>
                  <a:schemeClr val="tx1"/>
                </a:solidFill>
                <a:effectLst/>
              </a:rPr>
              <a:t>contém</a:t>
            </a:r>
            <a:r>
              <a:rPr lang="en-us" sz="1200" b="0" i="0" kern="1200" dirty="0">
                <a:solidFill>
                  <a:schemeClr val="tx1"/>
                </a:solidFill>
                <a:effectLst/>
              </a:rPr>
              <a:t> o </a:t>
            </a:r>
            <a:r>
              <a:rPr lang="en-us" sz="1200" b="0" i="0" kern="1200" dirty="0" err="1">
                <a:solidFill>
                  <a:schemeClr val="tx1"/>
                </a:solidFill>
                <a:effectLst/>
              </a:rPr>
              <a:t>seguinte</a:t>
            </a:r>
            <a:r>
              <a:rPr lang="en-us" sz="1200" b="0" i="0" kern="1200" dirty="0">
                <a:solidFill>
                  <a:schemeClr val="tx1"/>
                </a:solidFill>
                <a:effectLst/>
              </a:rPr>
              <a:t>:</a:t>
            </a:r>
          </a:p>
          <a:p>
            <a:pPr rtl="0"/>
            <a:endParaRPr lang="en-US" sz="1200" b="0" i="0" kern="1200" dirty="0">
              <a:solidFill>
                <a:schemeClr val="tx1"/>
              </a:solidFill>
              <a:effectLst/>
            </a:endParaRPr>
          </a:p>
          <a:p>
            <a:pPr marL="171450" indent="-171450" rtl="0">
              <a:buFont typeface="Arial" charset="0"/>
              <a:buChar char="•"/>
            </a:pPr>
            <a:r>
              <a:rPr lang="pt-br" sz="1200" b="0" i="0" kern="1200" dirty="0">
                <a:solidFill>
                  <a:schemeClr val="tx1"/>
                </a:solidFill>
                <a:effectLst/>
              </a:rPr>
              <a:t>Uma </a:t>
            </a:r>
            <a:r>
              <a:rPr lang="pt-br" sz="1200" b="1" i="0" kern="1200" dirty="0">
                <a:solidFill>
                  <a:schemeClr val="tx1"/>
                </a:solidFill>
                <a:effectLst/>
              </a:rPr>
              <a:t>comparison (comparação)</a:t>
            </a:r>
            <a:r>
              <a:rPr lang="pt-br" sz="1200" b="0" i="0" kern="1200" dirty="0">
                <a:solidFill>
                  <a:schemeClr val="tx1"/>
                </a:solidFill>
                <a:effectLst/>
              </a:rPr>
              <a:t> — Dois campos que especificam uma variável de entrada para comparação, o tipo de comparação e o valor a ser comparado com a variável.</a:t>
            </a:r>
          </a:p>
          <a:p>
            <a:pPr marL="171450" indent="-171450" rtl="0">
              <a:buFont typeface="Arial" charset="0"/>
              <a:buChar char="•"/>
            </a:pPr>
            <a:r>
              <a:rPr lang="pt-br" sz="1200" b="0" i="0" kern="1200" dirty="0">
                <a:solidFill>
                  <a:schemeClr val="tx1"/>
                </a:solidFill>
                <a:effectLst/>
              </a:rPr>
              <a:t>Um </a:t>
            </a:r>
            <a:r>
              <a:rPr lang="pt-br" sz="1200" b="1" i="0" kern="1200" dirty="0">
                <a:solidFill>
                  <a:schemeClr val="tx1"/>
                </a:solidFill>
                <a:effectLst/>
              </a:rPr>
              <a:t>Next field (campo Avançar)</a:t>
            </a:r>
            <a:r>
              <a:rPr lang="pt-br" sz="1200" b="0" i="0" kern="1200" dirty="0">
                <a:solidFill>
                  <a:schemeClr val="tx1"/>
                </a:solidFill>
                <a:effectLst/>
              </a:rPr>
              <a:t> — O valor desse campo deve corresponder a um nome de estado na máquina de estado.</a:t>
            </a:r>
          </a:p>
          <a:p>
            <a:pPr marL="171450" indent="-171450" rtl="0">
              <a:buFont typeface="Arial" charset="0"/>
              <a:buChar char="•"/>
            </a:pPr>
            <a:r>
              <a:rPr lang="pt-br" sz="1200" b="0" i="0" kern="1200" dirty="0">
                <a:solidFill>
                  <a:schemeClr val="tx1"/>
                </a:solidFill>
                <a:effectLst/>
              </a:rPr>
              <a:t>O exemplo a seguir verifica se o valor numérico é igual a 1:</a:t>
            </a:r>
          </a:p>
          <a:p>
            <a:pPr marL="171450" indent="-171450" rtl="0">
              <a:buFont typeface="Arial" charset="0"/>
              <a:buChar char="•"/>
            </a:pPr>
            <a:endParaRPr lang="en-US" sz="1200" b="0" i="0" kern="1200" dirty="0">
              <a:solidFill>
                <a:schemeClr val="tx1"/>
              </a:solidFill>
              <a:effectLst/>
            </a:endParaRPr>
          </a:p>
          <a:p>
            <a:pPr lvl="1" rtl="0"/>
            <a:r>
              <a:rPr lang="pt-br" sz="1200" b="0" i="0" kern="1200" dirty="0">
                <a:solidFill>
                  <a:schemeClr val="tx1"/>
                </a:solidFill>
                <a:effectLst/>
                <a:latin typeface="Lucida Console" panose="020B0609040504020204" pitchFamily="49" charset="0"/>
              </a:rPr>
              <a:t>{ </a:t>
            </a:r>
            <a:br>
              <a:rPr lang="en-US" sz="1200" b="0" i="0" kern="1200" dirty="0">
                <a:solidFill>
                  <a:schemeClr val="tx1"/>
                </a:solidFill>
                <a:effectLst/>
                <a:latin typeface="Lucida Console" panose="020B0609040504020204" pitchFamily="49" charset="0"/>
              </a:rPr>
            </a:br>
            <a:r>
              <a:rPr lang="pt-br" sz="1200" b="0" i="0" kern="1200" dirty="0">
                <a:solidFill>
                  <a:schemeClr val="tx1"/>
                </a:solidFill>
                <a:effectLst/>
                <a:latin typeface="Lucida Console" panose="020B0609040504020204" pitchFamily="49" charset="0"/>
              </a:rPr>
              <a:t>"Variable": "$.foo", </a:t>
            </a:r>
          </a:p>
          <a:p>
            <a:pPr lvl="1" rtl="0"/>
            <a:r>
              <a:rPr lang="pt-br" sz="1200" b="0" i="0" kern="1200" dirty="0">
                <a:solidFill>
                  <a:schemeClr val="tx1"/>
                </a:solidFill>
                <a:effectLst/>
                <a:latin typeface="Lucida Console" panose="020B0609040504020204" pitchFamily="49" charset="0"/>
              </a:rPr>
              <a:t>"NumericEquals": 1, </a:t>
            </a:r>
          </a:p>
          <a:p>
            <a:pPr lvl="1" rtl="0"/>
            <a:r>
              <a:rPr lang="pt-br" sz="1200" b="0" i="0" kern="1200" dirty="0">
                <a:solidFill>
                  <a:schemeClr val="tx1"/>
                </a:solidFill>
                <a:effectLst/>
                <a:latin typeface="Lucida Console" panose="020B0609040504020204" pitchFamily="49" charset="0"/>
              </a:rPr>
              <a:t>"Next": "FirstMatchState" </a:t>
            </a:r>
          </a:p>
          <a:p>
            <a:pPr lvl="1" rtl="0"/>
            <a:r>
              <a:rPr lang="pt-br" sz="1200" b="0" i="0" kern="1200" dirty="0">
                <a:solidFill>
                  <a:schemeClr val="tx1"/>
                </a:solidFill>
                <a:effectLst/>
                <a:latin typeface="Lucida Console" panose="020B0609040504020204" pitchFamily="49" charset="0"/>
              </a:rPr>
              <a:t>}</a:t>
            </a:r>
          </a:p>
          <a:p>
            <a:pPr rtl="0"/>
            <a:endParaRPr lang="en-US" sz="1200" b="0" i="0" kern="1200" dirty="0">
              <a:solidFill>
                <a:schemeClr val="tx1"/>
              </a:solidFill>
              <a:effectLst/>
            </a:endParaRPr>
          </a:p>
          <a:p>
            <a:pPr rtl="0"/>
            <a:r>
              <a:rPr lang="pt-br" sz="1200" b="0" i="0" kern="1200" dirty="0">
                <a:solidFill>
                  <a:schemeClr val="tx1"/>
                </a:solidFill>
                <a:effectLst/>
              </a:rPr>
              <a:t>O </a:t>
            </a:r>
            <a:r>
              <a:rPr lang="pt-br" dirty="0"/>
              <a:t>Parallel</a:t>
            </a:r>
            <a:r>
              <a:rPr lang="pt-br" sz="1200" b="0" i="0" kern="1200" dirty="0">
                <a:solidFill>
                  <a:schemeClr val="tx1"/>
                </a:solidFill>
                <a:effectLst/>
              </a:rPr>
              <a:t> state (</a:t>
            </a:r>
            <a:r>
              <a:rPr lang="pt-br" dirty="0">
                <a:latin typeface="Lucida Console" panose="020B0609040504020204" pitchFamily="49" charset="0"/>
              </a:rPr>
              <a:t>"Type": "Parallel"</a:t>
            </a:r>
            <a:r>
              <a:rPr lang="pt-br" sz="1200" b="0" i="0" kern="1200" dirty="0">
                <a:solidFill>
                  <a:schemeClr val="tx1"/>
                </a:solidFill>
                <a:effectLst/>
              </a:rPr>
              <a:t>) pode ser usado para criar ramificações paralelas de implementação em sua máquina de estado.</a:t>
            </a:r>
          </a:p>
          <a:p>
            <a:pPr rtl="0"/>
            <a:endParaRPr lang="en-US" sz="1200" b="0" i="0" kern="1200" dirty="0">
              <a:solidFill>
                <a:schemeClr val="tx1"/>
              </a:solidFill>
              <a:effectLst/>
            </a:endParaRPr>
          </a:p>
          <a:p>
            <a:pPr rtl="0"/>
            <a:r>
              <a:rPr lang="pt-br" sz="1200" b="0" i="0" kern="1200" dirty="0">
                <a:solidFill>
                  <a:schemeClr val="tx1"/>
                </a:solidFill>
                <a:effectLst/>
              </a:rPr>
              <a:t>Um estado Parallel (paralelo) faz com que as AWS Step Functions executem cada ramificação, começando com o estado nomeado no campo StartAt dessa ramificação, tão simultaneamente quanto possível, e aguardem até que todas as ramificações sejam encerradas (atinjam um estado de terminal) antes de processar o campo Next do estado paralelo.</a:t>
            </a:r>
          </a:p>
          <a:p>
            <a:pPr rtl="0"/>
            <a:endParaRPr lang="en-US" sz="1200" b="0" i="0" kern="1200" dirty="0">
              <a:solidFill>
                <a:schemeClr val="tx1"/>
              </a:solidFill>
              <a:effectLst/>
            </a:endParaRPr>
          </a:p>
          <a:p>
            <a:pPr rtl="0"/>
            <a:r>
              <a:rPr lang="pt-br" sz="1200" b="0" i="0" kern="1200" dirty="0">
                <a:solidFill>
                  <a:schemeClr val="tx1"/>
                </a:solidFill>
                <a:effectLst/>
              </a:rPr>
              <a:t>Aqui está um exemplo:</a:t>
            </a:r>
          </a:p>
          <a:p>
            <a:pPr rtl="0"/>
            <a:endParaRPr lang="en-US" sz="1200" b="0" i="0" kern="1200" dirty="0">
              <a:solidFill>
                <a:schemeClr val="tx1"/>
              </a:solidFill>
              <a:effectLst/>
            </a:endParaRPr>
          </a:p>
          <a:p>
            <a:pPr lvl="1" rtl="0"/>
            <a:r>
              <a:rPr lang="pt-br" sz="1200" b="0" i="0" kern="1200" dirty="0">
                <a:solidFill>
                  <a:schemeClr val="tx1"/>
                </a:solidFill>
                <a:effectLst/>
                <a:latin typeface="Lucida Console" panose="020B0609040504020204" pitchFamily="49" charset="0"/>
              </a:rPr>
              <a:t>"LookupCustomerInfo": { </a:t>
            </a:r>
          </a:p>
          <a:p>
            <a:pPr lvl="1" rtl="0"/>
            <a:r>
              <a:rPr lang="pt-br" sz="1200" b="0" i="0" kern="1200" dirty="0">
                <a:solidFill>
                  <a:schemeClr val="tx1"/>
                </a:solidFill>
                <a:effectLst/>
                <a:latin typeface="Lucida Console" panose="020B0609040504020204" pitchFamily="49" charset="0"/>
              </a:rPr>
              <a:t>	"Type": "Parallel", </a:t>
            </a:r>
          </a:p>
          <a:p>
            <a:pPr lvl="1" rtl="0"/>
            <a:r>
              <a:rPr lang="pt-br" sz="1200" b="0" i="0" kern="1200" dirty="0">
                <a:solidFill>
                  <a:schemeClr val="tx1"/>
                </a:solidFill>
                <a:effectLst/>
                <a:latin typeface="Lucida Console" panose="020B0609040504020204" pitchFamily="49" charset="0"/>
              </a:rPr>
              <a:t>	"Branches": [ { "StartAt": "LookupAddress", "States": { "LookupAddress": { "Type": "Task", "Resource": "arn:aws:lambda:us-east-	1:123456789012:function:AddressFinder", "End": true } } }, { "StartAt": "LookupPhone",</a:t>
            </a:r>
          </a:p>
          <a:p>
            <a:pPr lvl="1" rtl="0"/>
            <a:r>
              <a:rPr lang="pt-br" sz="1200" b="0" i="0" kern="1200" dirty="0">
                <a:solidFill>
                  <a:schemeClr val="tx1"/>
                </a:solidFill>
                <a:effectLst/>
                <a:latin typeface="Lucida Console" panose="020B0609040504020204" pitchFamily="49" charset="0"/>
              </a:rPr>
              <a:t>	 "States": { "LookupPhone": { "Type": "Task", "Resource": "arn:aws:lambda:us-east-1:123456789012:function:PhoneFinder", "End": true } } } ], </a:t>
            </a:r>
          </a:p>
          <a:p>
            <a:pPr lvl="1" rtl="0"/>
            <a:r>
              <a:rPr lang="pt-br" sz="1200" b="0" i="0" kern="1200" dirty="0">
                <a:solidFill>
                  <a:schemeClr val="tx1"/>
                </a:solidFill>
                <a:effectLst/>
                <a:latin typeface="Lucida Console" panose="020B0609040504020204" pitchFamily="49" charset="0"/>
              </a:rPr>
              <a:t>	"Next": "NextState" </a:t>
            </a:r>
          </a:p>
          <a:p>
            <a:pPr lvl="1" rtl="0"/>
            <a:r>
              <a:rPr lang="pt-br" sz="1200" b="0" i="0" kern="1200" dirty="0">
                <a:solidFill>
                  <a:schemeClr val="tx1"/>
                </a:solidFill>
                <a:effectLst/>
                <a:latin typeface="Lucida Console" panose="020B0609040504020204" pitchFamily="49" charset="0"/>
              </a:rPr>
              <a:t>}</a:t>
            </a:r>
          </a:p>
          <a:p>
            <a:pPr rtl="0"/>
            <a:endParaRPr lang="en-US" sz="1200" b="0" i="0" kern="1200" dirty="0">
              <a:solidFill>
                <a:schemeClr val="tx1"/>
              </a:solidFill>
              <a:effectLst/>
            </a:endParaRPr>
          </a:p>
          <a:p>
            <a:pPr rtl="0"/>
            <a:r>
              <a:rPr lang="pt-br" sz="1200" b="0" i="0" kern="1200" dirty="0">
                <a:solidFill>
                  <a:schemeClr val="tx1"/>
                </a:solidFill>
                <a:effectLst/>
              </a:rPr>
              <a:t>Um </a:t>
            </a:r>
            <a:r>
              <a:rPr lang="pt-br" dirty="0"/>
              <a:t>Wait</a:t>
            </a:r>
            <a:r>
              <a:rPr lang="pt-br" sz="1200" b="0" i="0" kern="1200" dirty="0">
                <a:solidFill>
                  <a:schemeClr val="tx1"/>
                </a:solidFill>
                <a:effectLst/>
              </a:rPr>
              <a:t> state (</a:t>
            </a:r>
            <a:r>
              <a:rPr lang="pt-br" dirty="0">
                <a:latin typeface="Lucida Console" panose="020B0609040504020204" pitchFamily="49" charset="0"/>
              </a:rPr>
              <a:t>"Type": "Wait"</a:t>
            </a:r>
            <a:r>
              <a:rPr lang="pt-br" sz="1200" b="0" i="0" kern="1200" dirty="0">
                <a:solidFill>
                  <a:schemeClr val="tx1"/>
                </a:solidFill>
                <a:effectLst/>
              </a:rPr>
              <a:t>) (Tipo: Aguardar) atrasa a continuidade da máquina de estado pelo período especificado. Você pode escolher um tempo relativo, especificado em segundos, do qual o estado inicia, ou um tempo final absoluto, especificado como um time stamp. Por exemplo, o </a:t>
            </a:r>
            <a:r>
              <a:rPr lang="pt-br" dirty="0"/>
              <a:t>Wait</a:t>
            </a:r>
            <a:r>
              <a:rPr lang="pt-br" sz="1200" b="0" i="0" kern="1200" dirty="0">
                <a:solidFill>
                  <a:schemeClr val="tx1"/>
                </a:solidFill>
                <a:effectLst/>
              </a:rPr>
              <a:t> state a seguir introduz um atraso de dez segundo em uma máquina de estado:</a:t>
            </a:r>
          </a:p>
          <a:p>
            <a:pPr lvl="1" rtl="0"/>
            <a:r>
              <a:rPr lang="pt-br" sz="1200" dirty="0">
                <a:latin typeface="Lucida Console" panose="020B0609040504020204" pitchFamily="49" charset="0"/>
                <a:ea typeface="Courier" charset="0"/>
                <a:cs typeface="Courier" charset="0"/>
              </a:rPr>
              <a:t>"wait_ten_seconds": { </a:t>
            </a:r>
          </a:p>
          <a:p>
            <a:pPr lvl="1" rtl="0"/>
            <a:r>
              <a:rPr lang="pt-br" sz="1200" dirty="0">
                <a:latin typeface="Lucida Console" panose="020B0609040504020204" pitchFamily="49" charset="0"/>
                <a:ea typeface="Courier" charset="0"/>
                <a:cs typeface="Courier" charset="0"/>
              </a:rPr>
              <a:t>	"Type": "Wait", </a:t>
            </a:r>
          </a:p>
          <a:p>
            <a:pPr lvl="1" rtl="0"/>
            <a:r>
              <a:rPr lang="pt-br" sz="1200" dirty="0">
                <a:latin typeface="Lucida Console" panose="020B0609040504020204" pitchFamily="49" charset="0"/>
                <a:ea typeface="Courier" charset="0"/>
                <a:cs typeface="Courier" charset="0"/>
              </a:rPr>
              <a:t>	"Seconds": 10, </a:t>
            </a:r>
          </a:p>
          <a:p>
            <a:pPr lvl="1" rtl="0"/>
            <a:r>
              <a:rPr lang="pt-br" sz="1200" dirty="0">
                <a:latin typeface="Lucida Console" panose="020B0609040504020204" pitchFamily="49" charset="0"/>
                <a:ea typeface="Courier" charset="0"/>
                <a:cs typeface="Courier" charset="0"/>
              </a:rPr>
              <a:t>	"Next": "NextState" </a:t>
            </a:r>
          </a:p>
          <a:p>
            <a:pPr rtl="0"/>
            <a:r>
              <a:rPr lang="pt-br" sz="1200" dirty="0">
                <a:latin typeface="Lucida Console" panose="020B0609040504020204" pitchFamily="49" charset="0"/>
                <a:ea typeface="Courier" charset="0"/>
                <a:cs typeface="Courier" charset="0"/>
              </a:rPr>
              <a:t>	}</a:t>
            </a:r>
          </a:p>
          <a:p>
            <a:pPr rtl="0"/>
            <a:endParaRPr lang="en-US" dirty="0"/>
          </a:p>
        </p:txBody>
      </p:sp>
    </p:spTree>
    <p:extLst>
      <p:ext uri="{BB962C8B-B14F-4D97-AF65-F5344CB8AC3E}">
        <p14:creationId xmlns:p14="http://schemas.microsoft.com/office/powerpoint/2010/main" val="550215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236823"/>
          </a:xfrm>
        </p:spPr>
        <p:txBody>
          <a:bodyPr rtlCol="0"/>
          <a:lstStyle/>
          <a:p>
            <a:pPr rtl="0"/>
            <a:r>
              <a:rPr lang="pt-br" sz="1200" b="0" i="0" kern="1200" dirty="0">
                <a:solidFill>
                  <a:schemeClr val="tx1"/>
                </a:solidFill>
                <a:effectLst/>
              </a:rPr>
              <a:t>Um estado </a:t>
            </a:r>
            <a:r>
              <a:rPr lang="pt-br" dirty="0"/>
              <a:t>Choice</a:t>
            </a:r>
            <a:r>
              <a:rPr lang="pt-br" sz="1200" b="0" i="0" kern="1200" dirty="0">
                <a:solidFill>
                  <a:schemeClr val="tx1"/>
                </a:solidFill>
                <a:effectLst/>
              </a:rPr>
              <a:t> </a:t>
            </a:r>
            <a:r>
              <a:rPr lang="pt-br" dirty="0"/>
              <a:t>("Type": "Choice"</a:t>
            </a:r>
            <a:r>
              <a:rPr lang="pt-br" sz="1200" b="0" i="0" kern="1200" dirty="0">
                <a:solidFill>
                  <a:schemeClr val="tx1"/>
                </a:solidFill>
                <a:effectLst/>
              </a:rPr>
              <a:t>) adiciona lógica de ramificação a uma máquina de estado. O estado Choice deve ter um campo </a:t>
            </a:r>
            <a:r>
              <a:rPr lang="en-us" sz="1200" b="1" i="0" kern="1200" dirty="0">
                <a:solidFill>
                  <a:schemeClr val="tx1"/>
                </a:solidFill>
                <a:effectLst/>
              </a:rPr>
              <a:t>Choices</a:t>
            </a:r>
            <a:r>
              <a:rPr lang="en-us" sz="1200" b="0" i="0" kern="1200" dirty="0">
                <a:solidFill>
                  <a:schemeClr val="tx1"/>
                </a:solidFill>
                <a:effectLst/>
              </a:rPr>
              <a:t> (</a:t>
            </a:r>
            <a:r>
              <a:rPr lang="en-us" sz="1200" b="0" i="0" kern="1200" dirty="0" err="1">
                <a:solidFill>
                  <a:schemeClr val="tx1"/>
                </a:solidFill>
                <a:effectLst/>
              </a:rPr>
              <a:t>Opções</a:t>
            </a:r>
            <a:r>
              <a:rPr lang="en-us" sz="1200" b="0" i="0" kern="1200" dirty="0">
                <a:solidFill>
                  <a:schemeClr val="tx1"/>
                </a:solidFill>
                <a:effectLst/>
              </a:rPr>
              <a:t>) </a:t>
            </a:r>
            <a:r>
              <a:rPr lang="en-us" sz="1200" b="0" i="0" kern="1200" dirty="0" err="1">
                <a:solidFill>
                  <a:schemeClr val="tx1"/>
                </a:solidFill>
                <a:effectLst/>
              </a:rPr>
              <a:t>cujo</a:t>
            </a:r>
            <a:r>
              <a:rPr lang="en-us" sz="1200" b="0" i="0" kern="1200" dirty="0">
                <a:solidFill>
                  <a:schemeClr val="tx1"/>
                </a:solidFill>
                <a:effectLst/>
              </a:rPr>
              <a:t> valor </a:t>
            </a:r>
            <a:r>
              <a:rPr lang="en-us" sz="1200" b="0" i="0" kern="1200" dirty="0" err="1">
                <a:solidFill>
                  <a:schemeClr val="tx1"/>
                </a:solidFill>
                <a:effectLst/>
              </a:rPr>
              <a:t>seja</a:t>
            </a:r>
            <a:r>
              <a:rPr lang="en-us" sz="1200" b="0" i="0" kern="1200" dirty="0">
                <a:solidFill>
                  <a:schemeClr val="tx1"/>
                </a:solidFill>
                <a:effectLst/>
              </a:rPr>
              <a:t> </a:t>
            </a:r>
            <a:r>
              <a:rPr lang="en-us" sz="1200" b="0" i="0" kern="1200" dirty="0" err="1">
                <a:solidFill>
                  <a:schemeClr val="tx1"/>
                </a:solidFill>
                <a:effectLst/>
              </a:rPr>
              <a:t>uma</a:t>
            </a:r>
            <a:r>
              <a:rPr lang="en-us" sz="1200" b="0" i="0" kern="1200" dirty="0">
                <a:solidFill>
                  <a:schemeClr val="tx1"/>
                </a:solidFill>
                <a:effectLst/>
              </a:rPr>
              <a:t> </a:t>
            </a:r>
            <a:r>
              <a:rPr lang="en-us" sz="1200" b="0" i="0" kern="1200" dirty="0" err="1">
                <a:solidFill>
                  <a:schemeClr val="tx1"/>
                </a:solidFill>
                <a:effectLst/>
              </a:rPr>
              <a:t>matriz</a:t>
            </a:r>
            <a:r>
              <a:rPr lang="en-us" sz="1200" b="0" i="0" kern="1200" dirty="0">
                <a:solidFill>
                  <a:schemeClr val="tx1"/>
                </a:solidFill>
                <a:effectLst/>
              </a:rPr>
              <a:t> </a:t>
            </a:r>
            <a:r>
              <a:rPr lang="en-us" sz="1200" b="0" i="0" kern="1200" dirty="0" err="1">
                <a:solidFill>
                  <a:schemeClr val="tx1"/>
                </a:solidFill>
                <a:effectLst/>
              </a:rPr>
              <a:t>não</a:t>
            </a:r>
            <a:r>
              <a:rPr lang="en-us" sz="1200" b="0" i="0" kern="1200" dirty="0">
                <a:solidFill>
                  <a:schemeClr val="tx1"/>
                </a:solidFill>
                <a:effectLst/>
              </a:rPr>
              <a:t> </a:t>
            </a:r>
            <a:r>
              <a:rPr lang="en-us" sz="1200" b="0" i="0" kern="1200" dirty="0" err="1">
                <a:solidFill>
                  <a:schemeClr val="tx1"/>
                </a:solidFill>
                <a:effectLst/>
              </a:rPr>
              <a:t>vazia</a:t>
            </a:r>
            <a:r>
              <a:rPr lang="en-us" sz="1200" b="0" i="0" kern="1200" dirty="0">
                <a:solidFill>
                  <a:schemeClr val="tx1"/>
                </a:solidFill>
                <a:effectLst/>
              </a:rPr>
              <a:t>, </a:t>
            </a:r>
            <a:r>
              <a:rPr lang="en-us" sz="1200" b="0" i="0" kern="1200" dirty="0" err="1">
                <a:solidFill>
                  <a:schemeClr val="tx1"/>
                </a:solidFill>
                <a:effectLst/>
              </a:rPr>
              <a:t>em</a:t>
            </a:r>
            <a:r>
              <a:rPr lang="en-us" sz="1200" b="0" i="0" kern="1200" dirty="0">
                <a:solidFill>
                  <a:schemeClr val="tx1"/>
                </a:solidFill>
                <a:effectLst/>
              </a:rPr>
              <a:t> que </a:t>
            </a:r>
            <a:r>
              <a:rPr lang="en-us" sz="1200" b="0" i="0" kern="1200" dirty="0" err="1">
                <a:solidFill>
                  <a:schemeClr val="tx1"/>
                </a:solidFill>
                <a:effectLst/>
              </a:rPr>
              <a:t>cada</a:t>
            </a:r>
            <a:r>
              <a:rPr lang="en-us" sz="1200" b="0" i="0" kern="1200" dirty="0">
                <a:solidFill>
                  <a:schemeClr val="tx1"/>
                </a:solidFill>
                <a:effectLst/>
              </a:rPr>
              <a:t> </a:t>
            </a:r>
            <a:r>
              <a:rPr lang="en-us" sz="1200" b="0" i="0" kern="1200" dirty="0" err="1">
                <a:solidFill>
                  <a:schemeClr val="tx1"/>
                </a:solidFill>
                <a:effectLst/>
              </a:rPr>
              <a:t>elemento</a:t>
            </a:r>
            <a:r>
              <a:rPr lang="en-us" sz="1200" b="0" i="0" kern="1200" dirty="0">
                <a:solidFill>
                  <a:schemeClr val="tx1"/>
                </a:solidFill>
                <a:effectLst/>
              </a:rPr>
              <a:t> </a:t>
            </a:r>
            <a:r>
              <a:rPr lang="en-us" sz="1200" b="0" i="0" kern="1200" dirty="0" err="1">
                <a:solidFill>
                  <a:schemeClr val="tx1"/>
                </a:solidFill>
                <a:effectLst/>
              </a:rPr>
              <a:t>seja</a:t>
            </a:r>
            <a:r>
              <a:rPr lang="en-us" sz="1200" b="0" i="0" kern="1200" dirty="0">
                <a:solidFill>
                  <a:schemeClr val="tx1"/>
                </a:solidFill>
                <a:effectLst/>
              </a:rPr>
              <a:t> um </a:t>
            </a:r>
            <a:r>
              <a:rPr lang="en-us" sz="1200" b="0" i="0" kern="1200" dirty="0" err="1">
                <a:solidFill>
                  <a:schemeClr val="tx1"/>
                </a:solidFill>
                <a:effectLst/>
              </a:rPr>
              <a:t>objeto</a:t>
            </a:r>
            <a:r>
              <a:rPr lang="en-us" sz="1200" b="0" i="0" kern="1200" dirty="0">
                <a:solidFill>
                  <a:schemeClr val="tx1"/>
                </a:solidFill>
                <a:effectLst/>
              </a:rPr>
              <a:t> </a:t>
            </a:r>
            <a:r>
              <a:rPr lang="en-us" sz="1200" b="0" i="0" kern="1200" dirty="0" err="1">
                <a:solidFill>
                  <a:schemeClr val="tx1"/>
                </a:solidFill>
                <a:effectLst/>
              </a:rPr>
              <a:t>chamado</a:t>
            </a:r>
            <a:r>
              <a:rPr lang="en-us" sz="1200" b="0" i="0" kern="1200" dirty="0">
                <a:solidFill>
                  <a:schemeClr val="tx1"/>
                </a:solidFill>
                <a:effectLst/>
              </a:rPr>
              <a:t> Choice Rule (</a:t>
            </a:r>
            <a:r>
              <a:rPr lang="en-us" sz="1200" b="0" i="0" kern="1200" dirty="0" err="1">
                <a:solidFill>
                  <a:schemeClr val="tx1"/>
                </a:solidFill>
                <a:effectLst/>
              </a:rPr>
              <a:t>Regra</a:t>
            </a:r>
            <a:r>
              <a:rPr lang="en-us" sz="1200" b="0" i="0" kern="1200" dirty="0">
                <a:solidFill>
                  <a:schemeClr val="tx1"/>
                </a:solidFill>
                <a:effectLst/>
              </a:rPr>
              <a:t> de </a:t>
            </a:r>
            <a:r>
              <a:rPr lang="en-us" sz="1200" b="0" i="0" kern="1200" dirty="0" err="1">
                <a:solidFill>
                  <a:schemeClr val="tx1"/>
                </a:solidFill>
                <a:effectLst/>
              </a:rPr>
              <a:t>opção</a:t>
            </a:r>
            <a:r>
              <a:rPr lang="en-us" sz="1200" b="0" i="0" kern="1200" dirty="0">
                <a:solidFill>
                  <a:schemeClr val="tx1"/>
                </a:solidFill>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Choice state pode ter mais de um Next, mas apenas um dentro de cada Choice Rule. Um Choice state não pode usar End. </a:t>
            </a:r>
          </a:p>
          <a:p>
            <a:pPr rtl="0"/>
            <a:endParaRPr lang="en-US" sz="1200" b="0" i="0" kern="1200" dirty="0">
              <a:solidFill>
                <a:schemeClr val="tx1"/>
              </a:solidFill>
              <a:effectLst/>
            </a:endParaRPr>
          </a:p>
          <a:p>
            <a:pPr rtl="0"/>
            <a:r>
              <a:rPr lang="pt-br" sz="1200" b="0" i="0" kern="1200" dirty="0">
                <a:solidFill>
                  <a:schemeClr val="tx1"/>
                </a:solidFill>
                <a:effectLst/>
              </a:rPr>
              <a:t>Um Choice Rule contém o seguinte:</a:t>
            </a:r>
          </a:p>
          <a:p>
            <a:pPr marL="171450" indent="-171450" rtl="0">
              <a:buFont typeface="Arial" charset="0"/>
              <a:buChar char="•"/>
            </a:pPr>
            <a:r>
              <a:rPr lang="pt-br" sz="1200" b="0" i="0" kern="1200" dirty="0">
                <a:solidFill>
                  <a:schemeClr val="tx1"/>
                </a:solidFill>
                <a:effectLst/>
              </a:rPr>
              <a:t>Uma </a:t>
            </a:r>
            <a:r>
              <a:rPr lang="pt-br" sz="1200" b="1" i="0" kern="1200" dirty="0">
                <a:solidFill>
                  <a:schemeClr val="tx1"/>
                </a:solidFill>
                <a:effectLst/>
              </a:rPr>
              <a:t>comparison (comparação)</a:t>
            </a:r>
            <a:r>
              <a:rPr lang="pt-br" sz="1200" b="0" i="0" kern="1200" dirty="0">
                <a:solidFill>
                  <a:schemeClr val="tx1"/>
                </a:solidFill>
                <a:effectLst/>
              </a:rPr>
              <a:t> — Dois campos que especificam uma variável de entrada para comparação, o tipo de comparação e o valor a ser comparado com a variável.</a:t>
            </a:r>
          </a:p>
          <a:p>
            <a:pPr marL="171450" indent="-171450" rtl="0">
              <a:buFont typeface="Arial" charset="0"/>
              <a:buChar char="•"/>
            </a:pPr>
            <a:r>
              <a:rPr lang="pt-br" sz="1200" b="0" i="0" kern="1200" dirty="0">
                <a:solidFill>
                  <a:schemeClr val="tx1"/>
                </a:solidFill>
                <a:effectLst/>
              </a:rPr>
              <a:t>Um </a:t>
            </a:r>
            <a:r>
              <a:rPr lang="pt-br" sz="1200" b="1" i="0" kern="1200" dirty="0">
                <a:solidFill>
                  <a:schemeClr val="tx1"/>
                </a:solidFill>
                <a:effectLst/>
              </a:rPr>
              <a:t>Next field (campo Avançar)</a:t>
            </a:r>
            <a:r>
              <a:rPr lang="pt-br" sz="1200" b="0" i="0" kern="1200" dirty="0">
                <a:solidFill>
                  <a:schemeClr val="tx1"/>
                </a:solidFill>
                <a:effectLst/>
              </a:rPr>
              <a:t> — O valor desse campo deve corresponder a um nome de estado na máquina de estado.</a:t>
            </a:r>
          </a:p>
          <a:p>
            <a:pPr marL="171450" indent="-171450" rtl="0">
              <a:buFont typeface="Arial" charset="0"/>
              <a:buChar char="•"/>
            </a:pPr>
            <a:r>
              <a:rPr lang="pt-br" sz="1200" b="0" i="0" kern="1200" dirty="0">
                <a:solidFill>
                  <a:schemeClr val="tx1"/>
                </a:solidFill>
                <a:effectLst/>
              </a:rPr>
              <a:t>O exemplo a seguir verifica se o valor numérico é igual a 1:</a:t>
            </a:r>
          </a:p>
          <a:p>
            <a:pPr marL="171450" indent="-171450" rtl="0">
              <a:buFont typeface="Arial" charset="0"/>
              <a:buChar char="•"/>
            </a:pPr>
            <a:endParaRPr lang="en-US" sz="1200" b="0" i="0" kern="1200" dirty="0">
              <a:solidFill>
                <a:schemeClr val="tx1"/>
              </a:solidFill>
              <a:effectLst/>
            </a:endParaRPr>
          </a:p>
          <a:p>
            <a:pPr lvl="1" rtl="0"/>
            <a:r>
              <a:rPr lang="pt-br" sz="1200" b="0" i="0" kern="1200" dirty="0">
                <a:solidFill>
                  <a:schemeClr val="tx1"/>
                </a:solidFill>
                <a:effectLst/>
                <a:latin typeface="Lucida Console" panose="020B0609040504020204" pitchFamily="49" charset="0"/>
              </a:rPr>
              <a:t>{ </a:t>
            </a:r>
            <a:br>
              <a:rPr lang="en-US" sz="1200" b="0" i="0" kern="1200" dirty="0">
                <a:solidFill>
                  <a:schemeClr val="tx1"/>
                </a:solidFill>
                <a:effectLst/>
                <a:latin typeface="Lucida Console" panose="020B0609040504020204" pitchFamily="49" charset="0"/>
              </a:rPr>
            </a:br>
            <a:r>
              <a:rPr lang="pt-br" sz="1200" b="0" i="0" kern="1200" dirty="0">
                <a:solidFill>
                  <a:schemeClr val="tx1"/>
                </a:solidFill>
                <a:effectLst/>
                <a:latin typeface="Lucida Console" panose="020B0609040504020204" pitchFamily="49" charset="0"/>
              </a:rPr>
              <a:t>"Variable": "$.foo", </a:t>
            </a:r>
          </a:p>
          <a:p>
            <a:pPr lvl="1" rtl="0"/>
            <a:r>
              <a:rPr lang="pt-br" sz="1200" b="0" i="0" kern="1200" dirty="0">
                <a:solidFill>
                  <a:schemeClr val="tx1"/>
                </a:solidFill>
                <a:effectLst/>
                <a:latin typeface="Lucida Console" panose="020B0609040504020204" pitchFamily="49" charset="0"/>
              </a:rPr>
              <a:t>"NumericEquals": 1, </a:t>
            </a:r>
          </a:p>
          <a:p>
            <a:pPr lvl="1" rtl="0"/>
            <a:r>
              <a:rPr lang="pt-br" sz="1200" b="0" i="0" kern="1200" dirty="0">
                <a:solidFill>
                  <a:schemeClr val="tx1"/>
                </a:solidFill>
                <a:effectLst/>
                <a:latin typeface="Lucida Console" panose="020B0609040504020204" pitchFamily="49" charset="0"/>
              </a:rPr>
              <a:t>"Next": "FirstMatchState" </a:t>
            </a:r>
          </a:p>
          <a:p>
            <a:pPr lvl="1" rtl="0"/>
            <a:r>
              <a:rPr lang="pt-br" sz="1200" b="0" i="0" kern="1200" dirty="0">
                <a:solidFill>
                  <a:schemeClr val="tx1"/>
                </a:solidFill>
                <a:effectLst/>
                <a:latin typeface="Lucida Console" panose="020B0609040504020204" pitchFamily="49" charset="0"/>
              </a:rPr>
              <a:t>}</a:t>
            </a:r>
          </a:p>
          <a:p>
            <a:pPr rtl="0"/>
            <a:endParaRPr lang="en-US" sz="1200" b="0" i="0" kern="1200" dirty="0">
              <a:solidFill>
                <a:schemeClr val="tx1"/>
              </a:solidFill>
              <a:effectLst/>
            </a:endParaRPr>
          </a:p>
        </p:txBody>
      </p:sp>
    </p:spTree>
    <p:extLst>
      <p:ext uri="{BB962C8B-B14F-4D97-AF65-F5344CB8AC3E}">
        <p14:creationId xmlns:p14="http://schemas.microsoft.com/office/powerpoint/2010/main" val="373226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574316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106592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As ações a seguir são compatíveis:</a:t>
            </a:r>
          </a:p>
          <a:p>
            <a:pPr rtl="0"/>
            <a:endParaRPr lang="en-US" dirty="0"/>
          </a:p>
          <a:p>
            <a:pPr rtl="0"/>
            <a:r>
              <a:rPr lang="pt-br" dirty="0">
                <a:latin typeface="Lucida Console" panose="020B0609040504020204" pitchFamily="49" charset="0"/>
              </a:rPr>
              <a:t>CreateActivity	     CreateStateMachine</a:t>
            </a:r>
            <a:endParaRPr lang="en-US" dirty="0">
              <a:latin typeface="Lucida Console" panose="020B0609040504020204" pitchFamily="49" charset="0"/>
            </a:endParaRPr>
          </a:p>
          <a:p>
            <a:pPr rtl="0"/>
            <a:r>
              <a:rPr lang="pt-br" dirty="0">
                <a:latin typeface="Lucida Console" panose="020B0609040504020204" pitchFamily="49" charset="0"/>
              </a:rPr>
              <a:t>DeleteActivity	     DeleteStateMachine</a:t>
            </a:r>
            <a:endParaRPr lang="en-US" dirty="0">
              <a:latin typeface="Lucida Console" panose="020B0609040504020204" pitchFamily="49" charset="0"/>
            </a:endParaRPr>
          </a:p>
          <a:p>
            <a:pPr rtl="0"/>
            <a:r>
              <a:rPr lang="pt-br" dirty="0">
                <a:latin typeface="Lucida Console" panose="020B0609040504020204" pitchFamily="49" charset="0"/>
              </a:rPr>
              <a:t>DescribeActivity	     DescribeExecution</a:t>
            </a:r>
            <a:endParaRPr lang="en-US" dirty="0">
              <a:latin typeface="Lucida Console" panose="020B0609040504020204" pitchFamily="49" charset="0"/>
            </a:endParaRPr>
          </a:p>
          <a:p>
            <a:pPr rtl="0"/>
            <a:r>
              <a:rPr lang="pt-br" dirty="0">
                <a:latin typeface="Lucida Console" panose="020B0609040504020204" pitchFamily="49" charset="0"/>
              </a:rPr>
              <a:t>DescribeStateMachine     DescribeStateMachineForExecution</a:t>
            </a:r>
            <a:endParaRPr lang="en-US" dirty="0">
              <a:latin typeface="Lucida Console" panose="020B0609040504020204" pitchFamily="49" charset="0"/>
            </a:endParaRPr>
          </a:p>
          <a:p>
            <a:pPr rtl="0"/>
            <a:r>
              <a:rPr lang="pt-br" dirty="0">
                <a:latin typeface="Lucida Console" panose="020B0609040504020204" pitchFamily="49" charset="0"/>
              </a:rPr>
              <a:t>GetActivityTask	     GetExecutionHistory</a:t>
            </a:r>
            <a:endParaRPr lang="en-US" dirty="0">
              <a:latin typeface="Lucida Console" panose="020B0609040504020204" pitchFamily="49" charset="0"/>
            </a:endParaRPr>
          </a:p>
          <a:p>
            <a:pPr rtl="0"/>
            <a:r>
              <a:rPr lang="pt-br" dirty="0">
                <a:latin typeface="Lucida Console" panose="020B0609040504020204" pitchFamily="49" charset="0"/>
              </a:rPr>
              <a:t>ListActivities	     ListExecutions</a:t>
            </a:r>
            <a:endParaRPr lang="en-US" dirty="0">
              <a:latin typeface="Lucida Console" panose="020B0609040504020204" pitchFamily="49" charset="0"/>
            </a:endParaRPr>
          </a:p>
          <a:p>
            <a:pPr rtl="0"/>
            <a:r>
              <a:rPr lang="pt-br" dirty="0">
                <a:latin typeface="Lucida Console" panose="020B0609040504020204" pitchFamily="49" charset="0"/>
              </a:rPr>
              <a:t>ListStateMachines	     ListTagsForResource</a:t>
            </a:r>
            <a:endParaRPr lang="en-US" dirty="0">
              <a:latin typeface="Lucida Console" panose="020B0609040504020204" pitchFamily="49" charset="0"/>
            </a:endParaRPr>
          </a:p>
          <a:p>
            <a:pPr rtl="0"/>
            <a:r>
              <a:rPr lang="pt-br" dirty="0">
                <a:latin typeface="Lucida Console" panose="020B0609040504020204" pitchFamily="49" charset="0"/>
              </a:rPr>
              <a:t>SendTaskFailure	     SendTaskHeartbeat</a:t>
            </a:r>
            <a:endParaRPr lang="en-US" dirty="0">
              <a:latin typeface="Lucida Console" panose="020B0609040504020204" pitchFamily="49" charset="0"/>
            </a:endParaRPr>
          </a:p>
          <a:p>
            <a:pPr rtl="0"/>
            <a:r>
              <a:rPr lang="pt-br" dirty="0">
                <a:latin typeface="Lucida Console" panose="020B0609040504020204" pitchFamily="49" charset="0"/>
              </a:rPr>
              <a:t>SendTaskSuccess	     StartExecution</a:t>
            </a:r>
            <a:endParaRPr lang="en-US" dirty="0">
              <a:latin typeface="Lucida Console" panose="020B0609040504020204" pitchFamily="49" charset="0"/>
            </a:endParaRPr>
          </a:p>
          <a:p>
            <a:pPr rtl="0"/>
            <a:r>
              <a:rPr lang="pt-br" dirty="0">
                <a:latin typeface="Lucida Console" panose="020B0609040504020204" pitchFamily="49" charset="0"/>
              </a:rPr>
              <a:t>StopExecution	     TagResource</a:t>
            </a:r>
            <a:endParaRPr lang="en-US" dirty="0">
              <a:latin typeface="Lucida Console" panose="020B0609040504020204" pitchFamily="49" charset="0"/>
            </a:endParaRPr>
          </a:p>
          <a:p>
            <a:pPr rtl="0"/>
            <a:r>
              <a:rPr lang="pt-br" dirty="0">
                <a:latin typeface="Lucida Console" panose="020B0609040504020204" pitchFamily="49" charset="0"/>
              </a:rPr>
              <a:t>UntagResource	     UpdateStateMachine</a:t>
            </a:r>
            <a:br>
              <a:rPr lang="en-US" dirty="0"/>
            </a:br>
            <a:br>
              <a:rPr lang="en-US" dirty="0"/>
            </a:br>
            <a:r>
              <a:rPr lang="pt-br" dirty="0"/>
              <a:t>Para mais informações, consulte: https://docs.aws.amazon.com/step-functions/latest/apireference/API_Operations.html</a:t>
            </a:r>
            <a:endParaRPr lang="en-US" dirty="0"/>
          </a:p>
          <a:p>
            <a:pPr rtl="0"/>
            <a:endParaRPr lang="en-US" dirty="0"/>
          </a:p>
        </p:txBody>
      </p:sp>
    </p:spTree>
    <p:extLst>
      <p:ext uri="{BB962C8B-B14F-4D97-AF65-F5344CB8AC3E}">
        <p14:creationId xmlns:p14="http://schemas.microsoft.com/office/powerpoint/2010/main" val="1587412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941433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3978469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O diagrama ilustra o Image Recognition and Processing Backend usando o AWS Step Functions para orquestrar um fluxo de trabalho de processamento sem servidor utilizando o AWS Lambda, o Amazon S3, o Amazon DynamoDB e o Amazon Rekognition. Este fluxo de trabalho processa fotos carregadas no Amazon S3 e extrai metadados da imagem, como geolocalização, tamanho/formato, horário, etc. Depois, ele usa o reconhecimento de imagens para fazer a marcação de objetos na foto. Além disso, uma miniatura da foto é gerada em paralelo.</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Para obter mais informações, consulte </a:t>
            </a:r>
            <a:r>
              <a:rPr lang="pt-br" dirty="0">
                <a:hlinkClick r:id="rId3"/>
              </a:rPr>
              <a:t>https://github.com/aws-samples/lambda-refarch-imagerecognition</a:t>
            </a:r>
            <a:r>
              <a:rPr lang="pt-br" dirty="0"/>
              <a:t>.</a:t>
            </a:r>
          </a:p>
          <a:p>
            <a:pPr rtl="0"/>
            <a:endParaRPr lang="en-US" dirty="0"/>
          </a:p>
        </p:txBody>
      </p:sp>
    </p:spTree>
    <p:extLst>
      <p:ext uri="{BB962C8B-B14F-4D97-AF65-F5344CB8AC3E}">
        <p14:creationId xmlns:p14="http://schemas.microsoft.com/office/powerpoint/2010/main" val="3718403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18985"/>
          </a:xfrm>
        </p:spPr>
        <p:txBody>
          <a:bodyPr rtlCol="0"/>
          <a:lstStyle/>
          <a:p>
            <a:pPr rtl="0"/>
            <a:r>
              <a:rPr lang="pt-br" dirty="0"/>
              <a:t>Quando uma máquina de estado do Step Functions é executada e atinge um estado de tarefa de atividade, o Step Functions programa a atividade e aguarda um operador para ela. Um </a:t>
            </a:r>
            <a:r>
              <a:rPr lang="pt-br" i="1" dirty="0"/>
              <a:t>activity worker (operador de atividade)</a:t>
            </a:r>
            <a:r>
              <a:rPr lang="pt-br" dirty="0"/>
              <a:t> é uma aplicação que pesquisa tarefas de atividade chamando GetActivityTask. Quando o trabalhador chama com êxito a ação da API, a atividade é fornecida a esse operador como um blob JSON que inclui um token para retorno de chamada. </a:t>
            </a:r>
          </a:p>
          <a:p>
            <a:pPr rtl="0"/>
            <a:endParaRPr lang="en-US" dirty="0"/>
          </a:p>
          <a:p>
            <a:pPr rtl="0"/>
            <a:r>
              <a:rPr lang="pt-br" dirty="0"/>
              <a:t>Neste ponto, o estado da tarefa de atividade e a ramificação da execução que contém o estado são pausados. A menos que um tempo limite seja especificado na definição da máquina de estado, que pode ser de até um ano, o estado da tarefa de atividade aguarda até que o operador de atividade chame SendTaskSuccess ou SendTaskFailure usando o token fornecido. Essa pausa é a primeira chave para implementar uma etapa de aprovação manual. </a:t>
            </a:r>
          </a:p>
          <a:p>
            <a:pPr rtl="0"/>
            <a:endParaRPr lang="en-US" dirty="0"/>
          </a:p>
          <a:p>
            <a:pPr rtl="0"/>
            <a:r>
              <a:rPr lang="pt-br" dirty="0"/>
              <a:t>A segunda chave é a capacidade em um ambiente sem servidor para separar o código que busca o trabalho e adquire o token do código que responde com o status de conclusão e envia o token de volta, desde que o token possa ser compartilhado, ou seja, o operador de atividade neste exemplo é uma aplicação sem servidor supervisionado por um único estado de tarefa de atividade.</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Para obter mais informações, consulte </a:t>
            </a:r>
            <a:r>
              <a:rPr lang="pt-br" sz="1200" dirty="0">
                <a:hlinkClick r:id="rId3"/>
              </a:rPr>
              <a:t>https://aws.amazon.com/blogs/compute/implementing-serverless-manual-approval-steps-in-aws-step-functions-and-amazon-api-gateway/</a:t>
            </a:r>
            <a:r>
              <a:rPr lang="pt-br" sz="1200" dirty="0"/>
              <a:t>.</a:t>
            </a:r>
          </a:p>
          <a:p>
            <a:pPr rtl="0"/>
            <a:endParaRPr lang="en-US" dirty="0"/>
          </a:p>
        </p:txBody>
      </p:sp>
    </p:spTree>
    <p:extLst>
      <p:ext uri="{BB962C8B-B14F-4D97-AF65-F5344CB8AC3E}">
        <p14:creationId xmlns:p14="http://schemas.microsoft.com/office/powerpoint/2010/main" val="123394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950389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1691154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kern="1200" dirty="0">
                <a:solidFill>
                  <a:schemeClr val="tx1"/>
                </a:solidFill>
                <a:effectLst/>
              </a:rPr>
              <a:t>Leia da esquerda para a direita:</a:t>
            </a:r>
          </a:p>
          <a:p>
            <a:pPr lvl="0" rtl="0"/>
            <a:r>
              <a:rPr lang="pt-br" kern="1200" dirty="0">
                <a:solidFill>
                  <a:schemeClr val="tx1"/>
                </a:solidFill>
                <a:effectLst/>
              </a:rPr>
              <a:t>(Falso) </a:t>
            </a:r>
            <a:r>
              <a:rPr lang="pt-br" sz="1200" b="0" i="0" kern="1200" dirty="0">
                <a:solidFill>
                  <a:schemeClr val="tx1"/>
                </a:solidFill>
                <a:effectLst/>
              </a:rPr>
              <a:t>Todo o trabalho em sua máquina de estado é feito por </a:t>
            </a:r>
            <a:r>
              <a:rPr lang="pt-br" sz="1200" b="1" i="1" kern="1200" dirty="0">
                <a:solidFill>
                  <a:schemeClr val="tx1"/>
                </a:solidFill>
                <a:effectLst/>
              </a:rPr>
              <a:t>tasks (tarefas)</a:t>
            </a:r>
            <a:r>
              <a:rPr lang="pt-br" sz="1200" b="0" i="0" kern="1200" dirty="0">
                <a:solidFill>
                  <a:schemeClr val="tx1"/>
                </a:solidFill>
                <a:effectLst/>
              </a:rPr>
              <a:t>. </a:t>
            </a:r>
            <a:endParaRPr lang="en-US" kern="1200" dirty="0">
              <a:solidFill>
                <a:schemeClr val="tx1"/>
              </a:solidFill>
              <a:effectLst/>
            </a:endParaRPr>
          </a:p>
          <a:p>
            <a:pPr lvl="0" rtl="0"/>
            <a:r>
              <a:rPr lang="pt-br" kern="1200" dirty="0">
                <a:solidFill>
                  <a:schemeClr val="tx1"/>
                </a:solidFill>
                <a:effectLst/>
              </a:rPr>
              <a:t>(Verdadeiro)</a:t>
            </a:r>
          </a:p>
          <a:p>
            <a:pPr lvl="0" rtl="0"/>
            <a:r>
              <a:rPr lang="pt-br" kern="1200" dirty="0">
                <a:solidFill>
                  <a:schemeClr val="tx1"/>
                </a:solidFill>
                <a:effectLst/>
              </a:rPr>
              <a:t>(Verdadeiro)</a:t>
            </a:r>
          </a:p>
          <a:p>
            <a:pPr lvl="0" rtl="0"/>
            <a:r>
              <a:rPr lang="pt-br" kern="1200" dirty="0">
                <a:solidFill>
                  <a:schemeClr val="tx1"/>
                </a:solidFill>
                <a:effectLst/>
              </a:rPr>
              <a:t>(Falso) </a:t>
            </a:r>
            <a:r>
              <a:rPr lang="pt-br" dirty="0"/>
              <a:t>Um Choice state pode ter mais de um Next, mas apenas um dentro de cada Choice Rule. </a:t>
            </a:r>
            <a:endParaRPr lang="en-US" kern="1200" dirty="0">
              <a:solidFill>
                <a:schemeClr val="tx1"/>
              </a:solidFill>
              <a:effectLst/>
            </a:endParaRPr>
          </a:p>
          <a:p>
            <a:pPr lvl="0" rtl="0"/>
            <a:r>
              <a:rPr lang="pt-br" kern="1200" dirty="0">
                <a:solidFill>
                  <a:schemeClr val="tx1"/>
                </a:solidFill>
                <a:effectLst/>
              </a:rPr>
              <a:t>(Verdadeiro)</a:t>
            </a:r>
          </a:p>
          <a:p>
            <a:pPr lvl="0" rtl="0"/>
            <a:r>
              <a:rPr lang="pt-br" kern="1200" dirty="0">
                <a:solidFill>
                  <a:schemeClr val="tx1"/>
                </a:solidFill>
                <a:effectLst/>
              </a:rPr>
              <a:t>(Verdadeiro)</a:t>
            </a:r>
          </a:p>
        </p:txBody>
      </p:sp>
    </p:spTree>
    <p:extLst>
      <p:ext uri="{BB962C8B-B14F-4D97-AF65-F5344CB8AC3E}">
        <p14:creationId xmlns:p14="http://schemas.microsoft.com/office/powerpoint/2010/main" val="962590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84657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108840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AWS Step Functions facilita a coordenação dos componentes de aplicações e microsserviços distribuídos pelo uso dos fluxos de trabalho visuais. Microsserviços são processos que se comunicam entre si através de uma rede para completar uma meta maior. As aplicações criadas como coleções de microsserviços são mais resilientes e mais fáceis de dimensionar. Um microsserviço muito simples, mesmo sem servidor, neste caso, pode ser implantado com uma função do AWS Lambda. </a:t>
            </a:r>
          </a:p>
        </p:txBody>
      </p:sp>
    </p:spTree>
    <p:extLst>
      <p:ext uri="{BB962C8B-B14F-4D97-AF65-F5344CB8AC3E}">
        <p14:creationId xmlns:p14="http://schemas.microsoft.com/office/powerpoint/2010/main" val="667449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87396"/>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Quando você começa a desenvolver aplicações grandes com o AWS Lambda, você começa a ter muitas funções. Com uma aplicação sem servidor, você começa com uma função. Você pode fazer muitas coisas com uma função do Lambda. Às vezes, sua aplicação requer mais de uma função. Você começa a crescer, tem mais funções e elas continuam crescendo.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Há muitas combinações e padrões de duas ou três funções. Por exemplo, você pode querer apenas que uma segunda função sempre siga à frente e apenas execute somente quando a primeira função for bem-sucedida. Você pode executar duas funções paralelas e alimentar os resultados combinados em uma terceira função, ou escolher entre duas funções com base na saída da primeira função.</a:t>
            </a:r>
            <a:endParaRPr lang="en-US" dirty="0"/>
          </a:p>
          <a:p>
            <a:pPr rtl="0"/>
            <a:endParaRPr lang="en-US" dirty="0"/>
          </a:p>
          <a:p>
            <a:pPr rtl="0"/>
            <a:r>
              <a:rPr lang="pt-br" sz="1200" b="0" i="0" u="none" strike="noStrike" kern="1200" dirty="0">
                <a:solidFill>
                  <a:schemeClr val="tx1"/>
                </a:solidFill>
                <a:latin typeface="+mn-lt"/>
                <a:ea typeface="+mn-ea"/>
                <a:cs typeface="+mn-cs"/>
              </a:rPr>
              <a:t>Você pode encadear funções do Lambda; mas e se uma falhar? Você deseja adicionar mecanismos para manter o controle do estado; talvez usando um banco de dados. O que pode funcionar, mas pode não ser dimensionado; você pode usar uma fila, mas novamente você precisa lidar com todas as tentativas e coordenação você mesmo.</a:t>
            </a:r>
          </a:p>
          <a:p>
            <a:pPr rtl="0"/>
            <a:endParaRPr lang="en-US" sz="1200" b="0" i="0" u="none" strike="noStrike" kern="1200" baseline="0" dirty="0">
              <a:solidFill>
                <a:schemeClr val="tx1"/>
              </a:solidFill>
              <a:latin typeface="+mn-lt"/>
              <a:ea typeface="+mn-ea"/>
              <a:cs typeface="+mn-cs"/>
            </a:endParaRPr>
          </a:p>
          <a:p>
            <a:pPr rtl="0"/>
            <a:r>
              <a:rPr lang="pt-br" sz="1200" b="0" i="0" u="none" strike="noStrike" kern="1200" dirty="0">
                <a:solidFill>
                  <a:schemeClr val="tx1"/>
                </a:solidFill>
                <a:latin typeface="+mn-lt"/>
                <a:ea typeface="+mn-ea"/>
                <a:cs typeface="+mn-cs"/>
              </a:rPr>
              <a:t>Você quer expandir, lidar facilmente com erros e tempos limite, construir e operar facilmente e quer saber o que está acontecendo com nossa aplicação, solucionar problemas e acompanhar a performance. Isso pode ser difícil em ambientes sem servidor.</a:t>
            </a:r>
            <a:endParaRPr lang="en-US" dirty="0"/>
          </a:p>
        </p:txBody>
      </p:sp>
    </p:spTree>
    <p:extLst>
      <p:ext uri="{BB962C8B-B14F-4D97-AF65-F5344CB8AC3E}">
        <p14:creationId xmlns:p14="http://schemas.microsoft.com/office/powerpoint/2010/main" val="3468168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Você precisa ter uma camada de coordenação que possa escalar, não perder o estado, lidar com erros/tempos limite, além de ser fácil de construir e operar, e ser auditável (o que está acontecendo, por que tomou essa decisão, etc).</a:t>
            </a:r>
            <a:endParaRPr lang="en-US" dirty="0"/>
          </a:p>
        </p:txBody>
      </p:sp>
    </p:spTree>
    <p:extLst>
      <p:ext uri="{BB962C8B-B14F-4D97-AF65-F5344CB8AC3E}">
        <p14:creationId xmlns:p14="http://schemas.microsoft.com/office/powerpoint/2010/main" val="4121382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82527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rPr>
              <a:t>O AWS Step Functions é um serviço web que permite coordenar os componentes de aplicções e microsserviços distribuídos usando fluxos de trabalho visuais. As aplicações são desenvolvidas com componentes específicos que executam uma função ou uma </a:t>
            </a:r>
            <a:r>
              <a:rPr lang="pt-br" sz="1200" b="0" i="1" kern="1200" dirty="0">
                <a:solidFill>
                  <a:schemeClr val="tx1"/>
                </a:solidFill>
                <a:effectLst/>
              </a:rPr>
              <a:t>tarefa</a:t>
            </a:r>
            <a:r>
              <a:rPr lang="pt-br" sz="1200" b="0" i="0" kern="1200" dirty="0">
                <a:solidFill>
                  <a:schemeClr val="tx1"/>
                </a:solidFill>
                <a:effectLst/>
              </a:rPr>
              <a:t> distinta e permitem escalar e alterar rapidamente as aplicações.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rPr>
              <a:t>O Step Functions oferece uma maneira confiável de coordenar componentes e percorrer as funções da aplicação. O Step Functions fornece um console gráfico para visualizar os componentes da sua aplicação como uma série de etapas. Ele aciona (trigger) e rastreia automaticamente todas as etapas e tenta executar novamente etapas que apresentaram falha para que a aplicação sempre execute na ordem e da forma esperada. O Step Functions registra em log o estado de cada etapa. Quando ocorre algum erro, você pode diagnosticar e depurar rapidamente os problemas.</a:t>
            </a:r>
            <a:endParaRPr lang="en-US" dirty="0"/>
          </a:p>
          <a:p>
            <a:pPr rtl="0"/>
            <a:endParaRPr lang="en-US" dirty="0"/>
          </a:p>
        </p:txBody>
      </p:sp>
    </p:spTree>
    <p:extLst>
      <p:ext uri="{BB962C8B-B14F-4D97-AF65-F5344CB8AC3E}">
        <p14:creationId xmlns:p14="http://schemas.microsoft.com/office/powerpoint/2010/main" val="3367709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rPr>
              <a:t>Com o AWS Step Functions, você define seu fluxo de trabalho como uma série de etapas e transições entre cada etapa, também conhecida como uma máquina de estado. Você pode</a:t>
            </a:r>
            <a:r>
              <a:rPr lang="pt-br" sz="1200" dirty="0"/>
              <a:t> facilmente coordenar várias funções do Lambda usando fluxos de trabalho visuais.</a:t>
            </a:r>
            <a:endParaRPr lang="en-US" sz="1200" kern="1200" dirty="0">
              <a:solidFill>
                <a:schemeClr val="tx1"/>
              </a:solidFill>
              <a:effectLst/>
            </a:endParaRPr>
          </a:p>
          <a:p>
            <a:pPr rtl="0"/>
            <a:endParaRPr lang="en-US" sz="1200" kern="1200" dirty="0">
              <a:solidFill>
                <a:schemeClr val="tx1"/>
              </a:solidFill>
              <a:effectLst/>
            </a:endParaRPr>
          </a:p>
          <a:p>
            <a:pPr rtl="0"/>
            <a:r>
              <a:rPr lang="pt-br" sz="1200" kern="1200" dirty="0">
                <a:solidFill>
                  <a:schemeClr val="tx1"/>
                </a:solidFill>
                <a:effectLst/>
              </a:rPr>
              <a:t>No Step Functions, chamamos eles de  “states” (estados) e “state transitions” (transições de estado).  Uma máquina de estado simples (simple state) se parece com isso, e é definida usando comandos simples no JSON. </a:t>
            </a:r>
          </a:p>
          <a:p>
            <a:pPr rtl="0"/>
            <a:endParaRPr lang="en-US" sz="1200" kern="1200" dirty="0">
              <a:solidFill>
                <a:schemeClr val="tx1"/>
              </a:solidFill>
              <a:effectLst/>
            </a:endParaRPr>
          </a:p>
          <a:p>
            <a:pPr rtl="0"/>
            <a:r>
              <a:rPr lang="pt-br" dirty="0"/>
              <a:t>Step Functions consome seu modelo JSON e o transforma em uma visualização gráfica em tempo real, ajudando você a entender o estado atual da máquina de estado. </a:t>
            </a:r>
            <a:r>
              <a:rPr lang="pt-br" sz="1200" kern="1200" dirty="0">
                <a:solidFill>
                  <a:schemeClr val="tx1"/>
                </a:solidFill>
                <a:effectLst/>
              </a:rPr>
              <a:t>Onde você pode visualizar rapidamente a sua máquina de estado definida por JSON diretamente no console. </a:t>
            </a:r>
            <a:endParaRPr lang="en-US" sz="1200" kern="1200" dirty="0">
              <a:solidFill>
                <a:schemeClr val="tx1"/>
              </a:solidFill>
              <a:effectLst/>
            </a:endParaRPr>
          </a:p>
          <a:p>
            <a:pPr rtl="0"/>
            <a:endParaRPr lang="en-US" sz="1200" kern="1200" dirty="0">
              <a:solidFill>
                <a:schemeClr val="tx1"/>
              </a:solidFill>
              <a:effectLst/>
            </a:endParaRPr>
          </a:p>
          <a:p>
            <a:pPr rtl="0"/>
            <a:r>
              <a:rPr lang="pt-br" sz="1200" kern="1200" dirty="0">
                <a:solidFill>
                  <a:schemeClr val="tx1"/>
                </a:solidFill>
                <a:effectLst/>
              </a:rPr>
              <a:t>Ao iniciar uma máquina de estado, você passa a entrada no formato JSON, e cada estado muda ou adiciona a este blob do JSON como saída, que se torna entrada para o próximo estado. O console fornece essa visualização e a utiliza para oferecer informações quase em tempo real sobre o status da máquina de estado. </a:t>
            </a:r>
          </a:p>
          <a:p>
            <a:pPr rtl="0"/>
            <a:endParaRPr lang="en-US" sz="1200" kern="1200" baseline="0" dirty="0">
              <a:solidFill>
                <a:schemeClr val="tx1"/>
              </a:solidFill>
              <a:effectLst/>
              <a:latin typeface="Arial"/>
              <a:ea typeface="+mn-ea"/>
              <a:cs typeface="+mn-cs"/>
            </a:endParaRPr>
          </a:p>
          <a:p>
            <a:pPr rtl="0"/>
            <a:endParaRPr lang="en-US" dirty="0"/>
          </a:p>
          <a:p>
            <a:pPr rtl="0"/>
            <a:endParaRPr lang="en-US" dirty="0"/>
          </a:p>
        </p:txBody>
      </p:sp>
    </p:spTree>
    <p:extLst>
      <p:ext uri="{BB962C8B-B14F-4D97-AF65-F5344CB8AC3E}">
        <p14:creationId xmlns:p14="http://schemas.microsoft.com/office/powerpoint/2010/main" val="1848030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hyperlink" Target="https://support.aws.amazon.com/#/contacts/aws-training" TargetMode="Externa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png"/><Relationship Id="rId2" Type="http://schemas.openxmlformats.org/officeDocument/2006/relationships/tags" Target="../tags/tag2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37567952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175957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‹nº›</a:t>
            </a:fld>
            <a:endParaRPr lang="en-US"/>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3427105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1418124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1741210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1628315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1929007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2844668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2368415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Tree>
    <p:custDataLst>
      <p:tags r:id="rId1"/>
    </p:custDataLst>
    <p:extLst>
      <p:ext uri="{BB962C8B-B14F-4D97-AF65-F5344CB8AC3E}">
        <p14:creationId xmlns:p14="http://schemas.microsoft.com/office/powerpoint/2010/main" val="887486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Tree>
    <p:custDataLst>
      <p:tags r:id="rId1"/>
    </p:custDataLst>
    <p:extLst>
      <p:ext uri="{BB962C8B-B14F-4D97-AF65-F5344CB8AC3E}">
        <p14:creationId xmlns:p14="http://schemas.microsoft.com/office/powerpoint/2010/main" val="2255210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263947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6008127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2666332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
        <p:nvSpPr>
          <p:cNvPr id="8" name="Rectangle 7">
            <a:extLst>
              <a:ext uri="{FF2B5EF4-FFF2-40B4-BE49-F238E27FC236}">
                <a16:creationId xmlns:a16="http://schemas.microsoft.com/office/drawing/2014/main" id="{22058E47-C7D3-49CF-B0DE-B8FBB8FCC28A}"/>
              </a:ext>
            </a:extLst>
          </p:cNvPr>
          <p:cNvSpPr/>
          <p:nvPr userDrawn="1"/>
        </p:nvSpPr>
        <p:spPr>
          <a:xfrm>
            <a:off x="453926" y="6227437"/>
            <a:ext cx="8332662" cy="507832"/>
          </a:xfrm>
          <a:prstGeom prst="rect">
            <a:avLst/>
          </a:prstGeom>
        </p:spPr>
        <p:txBody>
          <a:bodyPr wrap="square" rtlCol="0">
            <a:spAutoFit/>
          </a:bodyPr>
          <a:ls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ou suas afiliadas. Todos os direitos reservados. Este trabalho não pode ser reproduzido ou redistribuído, no todo ou em parte, sem a permissão prévia por escrito da Amazon Web Services, Inc. É proibido copiar, emprestar ou vender para fins comerciais. Correções, feedback ou dúvidas? Entre em contato conosco em</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hlinkClick r:id="rId5">
                  <a:extLst>
                    <a:ext uri="{A12FA001-AC4F-418D-AE19-62706E023703}">
                      <ahyp:hlinkClr xmlns:ahyp="http://schemas.microsoft.com/office/drawing/2018/hyperlinkcolor" val="tx"/>
                    </a:ext>
                  </a:extLst>
                </a:hlinkClick>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2667958367"/>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rtlCol="0" anchor="b">
            <a:noAutofit/>
          </a:bodyPr>
          <a:lstStyle>
            <a:lvl1pPr algn="l">
              <a:defRPr sz="4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Subtitle 2"/>
          <p:cNvSpPr>
            <a:spLocks noGrp="1"/>
          </p:cNvSpPr>
          <p:nvPr>
            <p:ph type="subTitle" idx="1"/>
          </p:nvPr>
        </p:nvSpPr>
        <p:spPr>
          <a:xfrm>
            <a:off x="5436733" y="3523215"/>
            <a:ext cx="6056582" cy="418570"/>
          </a:xfrm>
        </p:spPr>
        <p:txBody>
          <a:bodyPr rtlCol="0">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1436211842"/>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111" name="Image" r:id="rId4" imgW="12600" imgH="9142560" progId="Photoshop.Image.17">
                  <p:embed/>
                </p:oleObj>
              </mc:Choice>
              <mc:Fallback>
                <p:oleObj name="Image" r:id="rId4"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5"/>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251200930"/>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112" name="Image" r:id="rId6" imgW="12600" imgH="9142560" progId="Photoshop.Image.17">
                  <p:embed/>
                </p:oleObj>
              </mc:Choice>
              <mc:Fallback>
                <p:oleObj name="Image" r:id="rId6"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5"/>
                      <a:stretch>
                        <a:fillRect/>
                      </a:stretch>
                    </p:blipFill>
                    <p:spPr>
                      <a:xfrm>
                        <a:off x="12186206" y="0"/>
                        <a:ext cx="9525" cy="6858000"/>
                      </a:xfrm>
                      <a:prstGeom prst="rect">
                        <a:avLst/>
                      </a:prstGeom>
                    </p:spPr>
                  </p:pic>
                </p:oleObj>
              </mc:Fallback>
            </mc:AlternateContent>
          </a:graphicData>
        </a:graphic>
      </p:graphicFrame>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2"/>
    </p:custDataLst>
    <p:extLst>
      <p:ext uri="{BB962C8B-B14F-4D97-AF65-F5344CB8AC3E}">
        <p14:creationId xmlns:p14="http://schemas.microsoft.com/office/powerpoint/2010/main" val="2265843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62608" y="2770243"/>
            <a:ext cx="11115261" cy="779463"/>
          </a:xfrm>
        </p:spPr>
        <p:txBody>
          <a:bodyPr rtlCol="0">
            <a:noAutofit/>
          </a:bodyPr>
          <a:lstStyle>
            <a:lvl1pPr>
              <a:defRPr sz="6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3268" cy="6858713"/>
          </a:xfrm>
          <a:prstGeom prst="rect">
            <a:avLst/>
          </a:prstGeom>
        </p:spPr>
      </p:pic>
      <p:sp>
        <p:nvSpPr>
          <p:cNvPr id="2" name="Title 1"/>
          <p:cNvSpPr>
            <a:spLocks noGrp="1"/>
          </p:cNvSpPr>
          <p:nvPr userDrawn="1">
            <p:ph type="title"/>
          </p:nvPr>
        </p:nvSpPr>
        <p:spPr>
          <a:xfrm>
            <a:off x="238539" y="263527"/>
            <a:ext cx="11115261"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38539" y="1440305"/>
            <a:ext cx="5075583" cy="4913308"/>
          </a:xfrm>
        </p:spPr>
        <p:txBody>
          <a:bodyPr rtlCol="0"/>
          <a:lstStyle>
            <a:lvl1pPr marL="344488" indent="-344488">
              <a:buFontTx/>
              <a:buBlip>
                <a:blip r:embed="rId4"/>
              </a:buBlip>
              <a:defRPr b="0" i="0">
                <a:solidFill>
                  <a:schemeClr val="tx1"/>
                </a:solidFill>
                <a:latin typeface="Amazon Ember Light" charset="0"/>
                <a:ea typeface="Amazon Ember Light" charset="0"/>
                <a:cs typeface="Amazon Ember Light" charset="0"/>
              </a:defRPr>
            </a:lvl1pPr>
            <a:lvl2pPr marL="796925" indent="-339725">
              <a:buFontTx/>
              <a:buBlip>
                <a:blip r:embed="rId4"/>
              </a:buBlip>
              <a:defRPr b="0" i="0">
                <a:solidFill>
                  <a:schemeClr val="tx1"/>
                </a:solidFill>
                <a:latin typeface="Amazon Ember Light" charset="0"/>
                <a:ea typeface="Amazon Ember Light" charset="0"/>
                <a:cs typeface="Amazon Ember Light" charset="0"/>
              </a:defRPr>
            </a:lvl2pPr>
            <a:lvl3pPr marL="1258888" indent="-344488">
              <a:buFontTx/>
              <a:buBlip>
                <a:blip r:embed="rId4"/>
              </a:buBlip>
              <a:defRPr b="0" i="0">
                <a:solidFill>
                  <a:schemeClr val="tx1"/>
                </a:solidFill>
                <a:latin typeface="Amazon Ember Light" charset="0"/>
                <a:ea typeface="Amazon Ember Light" charset="0"/>
                <a:cs typeface="Amazon Ember Light" charset="0"/>
              </a:defRPr>
            </a:lvl3pPr>
            <a:lvl4pPr marL="1711325" indent="-336550">
              <a:buFontTx/>
              <a:buBlip>
                <a:blip r:embed="rId4"/>
              </a:buBlip>
              <a:defRPr b="0" i="0">
                <a:solidFill>
                  <a:schemeClr val="tx1"/>
                </a:solidFill>
                <a:latin typeface="Amazon Ember Light" charset="0"/>
                <a:ea typeface="Amazon Ember Light" charset="0"/>
                <a:cs typeface="Amazon Ember Light" charset="0"/>
              </a:defRPr>
            </a:lvl4pPr>
            <a:lvl5pPr marL="2173288" indent="-344488">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092" name="Image" r:id="rId5" imgW="12600" imgH="9142560" progId="Photoshop.Image.17">
                  <p:embed/>
                </p:oleObj>
              </mc:Choice>
              <mc:Fallback>
                <p:oleObj name="Image" r:id="rId5"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6"/>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10" name="Content Placeholder 2"/>
          <p:cNvSpPr>
            <a:spLocks noGrp="1"/>
          </p:cNvSpPr>
          <p:nvPr>
            <p:ph idx="13"/>
          </p:nvPr>
        </p:nvSpPr>
        <p:spPr>
          <a:xfrm>
            <a:off x="5796169" y="1440305"/>
            <a:ext cx="5075583" cy="4913308"/>
          </a:xfrm>
        </p:spPr>
        <p:txBody>
          <a:bodyPr rtlCol="0"/>
          <a:lstStyle>
            <a:lvl1pPr marL="344488" indent="-344488">
              <a:buFontTx/>
              <a:buBlip>
                <a:blip r:embed="rId4"/>
              </a:buBlip>
              <a:defRPr b="0" i="0">
                <a:solidFill>
                  <a:schemeClr val="tx1"/>
                </a:solidFill>
                <a:latin typeface="Amazon Ember Light" charset="0"/>
                <a:ea typeface="Amazon Ember Light" charset="0"/>
                <a:cs typeface="Amazon Ember Light" charset="0"/>
              </a:defRPr>
            </a:lvl1pPr>
            <a:lvl2pPr marL="796925" indent="-339725">
              <a:buFontTx/>
              <a:buBlip>
                <a:blip r:embed="rId4"/>
              </a:buBlip>
              <a:defRPr b="0" i="0">
                <a:solidFill>
                  <a:schemeClr val="tx1"/>
                </a:solidFill>
                <a:latin typeface="Amazon Ember Light" charset="0"/>
                <a:ea typeface="Amazon Ember Light" charset="0"/>
                <a:cs typeface="Amazon Ember Light" charset="0"/>
              </a:defRPr>
            </a:lvl2pPr>
            <a:lvl3pPr marL="1258888" indent="-344488">
              <a:buFontTx/>
              <a:buBlip>
                <a:blip r:embed="rId4"/>
              </a:buBlip>
              <a:defRPr b="0" i="0">
                <a:solidFill>
                  <a:schemeClr val="tx1"/>
                </a:solidFill>
                <a:latin typeface="Amazon Ember Light" charset="0"/>
                <a:ea typeface="Amazon Ember Light" charset="0"/>
                <a:cs typeface="Amazon Ember Light" charset="0"/>
              </a:defRPr>
            </a:lvl3pPr>
            <a:lvl4pPr marL="1711325" indent="-339725">
              <a:buFontTx/>
              <a:buBlip>
                <a:blip r:embed="rId4"/>
              </a:buBlip>
              <a:defRPr b="0" i="0">
                <a:solidFill>
                  <a:schemeClr val="tx1"/>
                </a:solidFill>
                <a:latin typeface="Amazon Ember Light" charset="0"/>
                <a:ea typeface="Amazon Ember Light" charset="0"/>
                <a:cs typeface="Amazon Ember Light" charset="0"/>
              </a:defRPr>
            </a:lvl4pPr>
            <a:lvl5pPr marL="2117725" indent="-288925">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Standard Content Page Layout (no subtitl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268BCAC-5E97-DD41-AF52-8F5ECFC735B0}"/>
              </a:ext>
            </a:extLst>
          </p:cNvPr>
          <p:cNvPicPr>
            <a:picLocks noChangeAspect="1"/>
          </p:cNvPicPr>
          <p:nvPr/>
        </p:nvPicPr>
        <p:blipFill>
          <a:blip r:embed="rId2"/>
          <a:stretch>
            <a:fillRect/>
          </a:stretch>
        </p:blipFill>
        <p:spPr>
          <a:xfrm>
            <a:off x="2468" y="0"/>
            <a:ext cx="12187065" cy="6858000"/>
          </a:xfrm>
          <a:prstGeom prst="rect">
            <a:avLst/>
          </a:prstGeom>
        </p:spPr>
      </p:pic>
      <p:sp>
        <p:nvSpPr>
          <p:cNvPr id="4" name="Title 1"/>
          <p:cNvSpPr>
            <a:spLocks noGrp="1"/>
          </p:cNvSpPr>
          <p:nvPr>
            <p:ph type="title" hasCustomPrompt="1"/>
          </p:nvPr>
        </p:nvSpPr>
        <p:spPr>
          <a:xfrm>
            <a:off x="449052" y="232274"/>
            <a:ext cx="11280104" cy="727655"/>
          </a:xfrm>
        </p:spPr>
        <p:txBody>
          <a:bodyPr lIns="0" rtlCol="0"/>
          <a:lstStyle>
            <a:lvl1pPr>
              <a:defRPr baseline="0">
                <a:solidFill>
                  <a:schemeClr val="bg1"/>
                </a:solidFill>
                <a:latin typeface="Amazon Ember Light"/>
                <a:cs typeface="Amazon Ember Light"/>
              </a:defRPr>
            </a:lvl1pPr>
          </a:lstStyle>
          <a:p>
            <a:pPr lvl="0" rtl="0"/>
            <a:r>
              <a:rPr lang="pt-br"/>
              <a:t>Standard Content Page (optional, includes subtitle)</a:t>
            </a:r>
          </a:p>
        </p:txBody>
      </p:sp>
      <p:sp>
        <p:nvSpPr>
          <p:cNvPr id="8" name="TextBox 7">
            <a:extLst>
              <a:ext uri="{FF2B5EF4-FFF2-40B4-BE49-F238E27FC236}">
                <a16:creationId xmlns:a16="http://schemas.microsoft.com/office/drawing/2014/main" id="{F9BDAE40-DC33-F94E-9BF1-20818E81D701}"/>
              </a:ext>
            </a:extLst>
          </p:cNvPr>
          <p:cNvSpPr txBox="1"/>
          <p:nvPr/>
        </p:nvSpPr>
        <p:spPr>
          <a:xfrm>
            <a:off x="4077484" y="6521788"/>
            <a:ext cx="4037032" cy="143565"/>
          </a:xfrm>
          <a:prstGeom prst="rect">
            <a:avLst/>
          </a:prstGeom>
          <a:noFill/>
        </p:spPr>
        <p:txBody>
          <a:bodyPr wrap="square" lIns="0" tIns="0" rIns="0" bIns="0" rtlCol="0">
            <a:spAutoFit/>
          </a:bodyPr>
          <a:lstStyle/>
          <a:p>
            <a:pPr algn="ctr" rtl="0"/>
            <a:r>
              <a:rPr lang="pt-br" sz="933">
                <a:solidFill>
                  <a:schemeClr val="bg1"/>
                </a:solidFill>
                <a:latin typeface="Amazon Ember"/>
                <a:cs typeface="Amazon Ember"/>
              </a:rPr>
              <a:t>© 2020, Amazon Web Services, Inc. or its affiliates. All rights reserved.</a:t>
            </a:r>
          </a:p>
        </p:txBody>
      </p:sp>
    </p:spTree>
    <p:extLst>
      <p:ext uri="{BB962C8B-B14F-4D97-AF65-F5344CB8AC3E}">
        <p14:creationId xmlns:p14="http://schemas.microsoft.com/office/powerpoint/2010/main" val="421959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endParaRPr lang="pt-b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9FC43BFD-8FF7-A343-A8A6-E2338FCE8046}" type="slidenum">
              <a:rPr lang="en-US" smtClean="0"/>
              <a:t>‹nº›</a:t>
            </a:fld>
            <a:endParaRPr lang="en-US"/>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411267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2478239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289470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165564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172717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1"/>
    </p:custDataLst>
    <p:extLst>
      <p:ext uri="{BB962C8B-B14F-4D97-AF65-F5344CB8AC3E}">
        <p14:creationId xmlns:p14="http://schemas.microsoft.com/office/powerpoint/2010/main" val="225500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196354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‹nº›</a:t>
            </a:fld>
            <a:endParaRPr lang="en-US"/>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endParaRPr lang="pt-br"/>
          </a:p>
        </p:txBody>
      </p:sp>
    </p:spTree>
    <p:custDataLst>
      <p:tags r:id="rId28"/>
    </p:custDataLst>
    <p:extLst>
      <p:ext uri="{BB962C8B-B14F-4D97-AF65-F5344CB8AC3E}">
        <p14:creationId xmlns:p14="http://schemas.microsoft.com/office/powerpoint/2010/main" val="8108423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673" r:id="rId24"/>
    <p:sldLayoutId id="2147483674" r:id="rId25"/>
    <p:sldLayoutId id="2147483680" r:id="rId26"/>
  </p:sldLayoutIdLst>
  <p:hf sldNum="0" hdr="0" ft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3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40.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24.xml"/><Relationship Id="rId7" Type="http://schemas.openxmlformats.org/officeDocument/2006/relationships/image" Target="../media/image28.png"/><Relationship Id="rId2" Type="http://schemas.openxmlformats.org/officeDocument/2006/relationships/slideLayout" Target="../slideLayouts/slideLayout5.xml"/><Relationship Id="rId1" Type="http://schemas.openxmlformats.org/officeDocument/2006/relationships/tags" Target="../tags/tag47.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15.png"/><Relationship Id="rId4" Type="http://schemas.openxmlformats.org/officeDocument/2006/relationships/image" Target="../media/image16.png"/><Relationship Id="rId9" Type="http://schemas.openxmlformats.org/officeDocument/2006/relationships/image" Target="../media/image30.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25.xml"/><Relationship Id="rId7" Type="http://schemas.openxmlformats.org/officeDocument/2006/relationships/image" Target="../media/image32.png"/><Relationship Id="rId2" Type="http://schemas.openxmlformats.org/officeDocument/2006/relationships/slideLayout" Target="../slideLayouts/slideLayout17.xml"/><Relationship Id="rId1" Type="http://schemas.openxmlformats.org/officeDocument/2006/relationships/tags" Target="../tags/tag48.xml"/><Relationship Id="rId6" Type="http://schemas.openxmlformats.org/officeDocument/2006/relationships/image" Target="../media/image29.png"/><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16.png"/><Relationship Id="rId9"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2.xml"/><Relationship Id="rId1" Type="http://schemas.openxmlformats.org/officeDocument/2006/relationships/tags" Target="../tags/tag5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9.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30.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33.xml"/><Relationship Id="rId4" Type="http://schemas.openxmlformats.org/officeDocument/2006/relationships/image" Target="../media/image19.tif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20.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506" y="2110968"/>
            <a:ext cx="10321636" cy="2636062"/>
          </a:xfrm>
        </p:spPr>
        <p:txBody>
          <a:bodyPr rtlCol="0"/>
          <a:lstStyle/>
          <a:p>
            <a:pPr rtl="0"/>
            <a:r>
              <a:rPr lang="pt-br" dirty="0">
                <a:latin typeface="+mj-lt"/>
                <a:ea typeface="Amazon Ember" panose="02000000000000000000" pitchFamily="2" charset="0"/>
              </a:rPr>
              <a:t>Módulo 10: </a:t>
            </a:r>
            <a:r>
              <a:rPr lang="pt-br" dirty="0">
                <a:latin typeface="+mj-lt"/>
              </a:rPr>
              <a:t>Desenvolvimento de soluções com o AWS Step Functions</a:t>
            </a:r>
          </a:p>
        </p:txBody>
      </p:sp>
    </p:spTree>
    <p:custDataLst>
      <p:tags r:id="rId1"/>
    </p:custDataLst>
    <p:extLst>
      <p:ext uri="{BB962C8B-B14F-4D97-AF65-F5344CB8AC3E}">
        <p14:creationId xmlns:p14="http://schemas.microsoft.com/office/powerpoint/2010/main" val="406328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40709" y="1385355"/>
            <a:ext cx="5710583" cy="5153557"/>
          </a:xfrm>
          <a:prstGeom prst="rect">
            <a:avLst/>
          </a:prstGeom>
        </p:spPr>
      </p:pic>
      <p:sp>
        <p:nvSpPr>
          <p:cNvPr id="2" name="Title 1"/>
          <p:cNvSpPr>
            <a:spLocks noGrp="1"/>
          </p:cNvSpPr>
          <p:nvPr>
            <p:ph type="title"/>
          </p:nvPr>
        </p:nvSpPr>
        <p:spPr>
          <a:xfrm>
            <a:off x="405452" y="43211"/>
            <a:ext cx="9034272" cy="1117947"/>
          </a:xfrm>
        </p:spPr>
        <p:txBody>
          <a:bodyPr rtlCol="0"/>
          <a:lstStyle/>
          <a:p>
            <a:pPr rtl="0"/>
            <a:r>
              <a:rPr lang="pt-br" sz="3500" dirty="0"/>
              <a:t>Ciclo de vida de um aplicação no</a:t>
            </a:r>
            <a:br>
              <a:rPr lang="en-US" sz="3500" dirty="0"/>
            </a:br>
            <a:r>
              <a:rPr lang="pt-br" sz="3500" dirty="0"/>
              <a:t>AWS Step Functions</a:t>
            </a:r>
            <a:r>
              <a:rPr lang="pt-br" dirty="0"/>
              <a:t> </a:t>
            </a:r>
            <a:r>
              <a:rPr lang="pt-br" sz="1800" dirty="0"/>
              <a:t>(cont)</a:t>
            </a:r>
          </a:p>
        </p:txBody>
      </p:sp>
      <p:sp>
        <p:nvSpPr>
          <p:cNvPr id="9" name="Content Placeholder 8"/>
          <p:cNvSpPr>
            <a:spLocks noGrp="1"/>
          </p:cNvSpPr>
          <p:nvPr>
            <p:ph idx="1"/>
          </p:nvPr>
        </p:nvSpPr>
        <p:spPr/>
        <p:txBody>
          <a:bodyPr rtlCol="0"/>
          <a:lstStyle/>
          <a:p>
            <a:pPr rtl="0"/>
            <a:r>
              <a:rPr lang="pt-br" dirty="0">
                <a:ea typeface="Amazon Ember" panose="02000000000000000000" pitchFamily="2" charset="0"/>
              </a:rPr>
              <a:t>Visualize no console</a:t>
            </a:r>
          </a:p>
          <a:p>
            <a:pPr marL="0" indent="0" rtl="0">
              <a:buNone/>
            </a:pPr>
            <a:endParaRPr lang="en-US" dirty="0"/>
          </a:p>
        </p:txBody>
      </p:sp>
    </p:spTree>
    <p:extLst>
      <p:ext uri="{BB962C8B-B14F-4D97-AF65-F5344CB8AC3E}">
        <p14:creationId xmlns:p14="http://schemas.microsoft.com/office/powerpoint/2010/main" val="421687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52" y="140223"/>
            <a:ext cx="9034272" cy="923923"/>
          </a:xfrm>
        </p:spPr>
        <p:txBody>
          <a:bodyPr rtlCol="0"/>
          <a:lstStyle/>
          <a:p>
            <a:pPr rtl="0"/>
            <a:r>
              <a:rPr lang="pt-br" sz="3500" dirty="0"/>
              <a:t>Ciclo de vida de um aplicação no</a:t>
            </a:r>
            <a:br>
              <a:rPr lang="en-US" sz="3500" dirty="0"/>
            </a:br>
            <a:r>
              <a:rPr lang="pt-br" sz="3500" dirty="0"/>
              <a:t>AWS Step Functions</a:t>
            </a:r>
            <a:r>
              <a:rPr lang="pt-br" dirty="0"/>
              <a:t> </a:t>
            </a:r>
            <a:r>
              <a:rPr lang="pt-br" sz="1800" dirty="0"/>
              <a:t>(cont)</a:t>
            </a:r>
          </a:p>
        </p:txBody>
      </p:sp>
      <p:sp>
        <p:nvSpPr>
          <p:cNvPr id="9" name="Content Placeholder 8"/>
          <p:cNvSpPr>
            <a:spLocks noGrp="1"/>
          </p:cNvSpPr>
          <p:nvPr>
            <p:ph idx="1"/>
          </p:nvPr>
        </p:nvSpPr>
        <p:spPr/>
        <p:txBody>
          <a:bodyPr rtlCol="0"/>
          <a:lstStyle/>
          <a:p>
            <a:pPr rtl="0"/>
            <a:r>
              <a:rPr lang="pt-br" dirty="0">
                <a:ea typeface="Amazon Ember" panose="02000000000000000000" pitchFamily="2" charset="0"/>
              </a:rPr>
              <a:t>Monitorar execuções</a:t>
            </a:r>
          </a:p>
          <a:p>
            <a:pPr marL="0" indent="0" rtl="0">
              <a:buNone/>
            </a:pPr>
            <a:endParaRPr lang="en-US" dirty="0"/>
          </a:p>
        </p:txBody>
      </p:sp>
      <p:pic>
        <p:nvPicPr>
          <p:cNvPr id="10" name="Picture 9"/>
          <p:cNvPicPr>
            <a:picLocks noChangeAspect="1"/>
          </p:cNvPicPr>
          <p:nvPr/>
        </p:nvPicPr>
        <p:blipFill>
          <a:blip r:embed="rId3"/>
          <a:stretch>
            <a:fillRect/>
          </a:stretch>
        </p:blipFill>
        <p:spPr>
          <a:xfrm>
            <a:off x="2676006" y="1955907"/>
            <a:ext cx="6839988" cy="4400443"/>
          </a:xfrm>
          <a:prstGeom prst="rect">
            <a:avLst/>
          </a:prstGeom>
        </p:spPr>
      </p:pic>
    </p:spTree>
    <p:extLst>
      <p:ext uri="{BB962C8B-B14F-4D97-AF65-F5344CB8AC3E}">
        <p14:creationId xmlns:p14="http://schemas.microsoft.com/office/powerpoint/2010/main" val="423784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52" y="365125"/>
            <a:ext cx="9034272" cy="474119"/>
          </a:xfrm>
        </p:spPr>
        <p:txBody>
          <a:bodyPr rtlCol="0"/>
          <a:lstStyle/>
          <a:p>
            <a:pPr rtl="0"/>
            <a:r>
              <a:rPr lang="pt-br" sz="3500" dirty="0"/>
              <a:t>Benefícios do AWS Step Functions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047" y="1690624"/>
            <a:ext cx="3081867" cy="308186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9621" y="1931924"/>
            <a:ext cx="2599267" cy="259926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31590" y="1737283"/>
            <a:ext cx="2988549" cy="2988549"/>
          </a:xfrm>
          <a:prstGeom prst="rect">
            <a:avLst/>
          </a:prstGeom>
        </p:spPr>
      </p:pic>
      <p:sp>
        <p:nvSpPr>
          <p:cNvPr id="8" name="TextBox 7"/>
          <p:cNvSpPr txBox="1"/>
          <p:nvPr/>
        </p:nvSpPr>
        <p:spPr>
          <a:xfrm>
            <a:off x="805419" y="4952070"/>
            <a:ext cx="2955123" cy="1200329"/>
          </a:xfrm>
          <a:prstGeom prst="rect">
            <a:avLst/>
          </a:prstGeom>
          <a:noFill/>
        </p:spPr>
        <p:txBody>
          <a:bodyPr wrap="square" rtlCol="0">
            <a:spAutoFit/>
          </a:bodyPr>
          <a:lstStyle/>
          <a:p>
            <a:pPr algn="ctr" rtl="0"/>
            <a:r>
              <a:rPr lang="pt-br" sz="2400" dirty="0">
                <a:latin typeface="Amazon Ember" panose="02000000000000000000" pitchFamily="2" charset="0"/>
                <a:ea typeface="Amazon Ember" panose="02000000000000000000" pitchFamily="2" charset="0"/>
                <a:cs typeface="Amazon Ember Light" charset="0"/>
              </a:rPr>
              <a:t>Produtividade</a:t>
            </a:r>
          </a:p>
          <a:p>
            <a:pPr algn="ctr" rtl="0"/>
            <a:r>
              <a:rPr lang="pt-br" sz="2400" dirty="0">
                <a:latin typeface="Amazon Ember Light" charset="0"/>
                <a:ea typeface="Amazon Ember Light" charset="0"/>
                <a:cs typeface="Amazon Ember Light" charset="0"/>
              </a:rPr>
              <a:t>Criar aplicações rapidamente</a:t>
            </a:r>
          </a:p>
        </p:txBody>
      </p:sp>
      <p:sp>
        <p:nvSpPr>
          <p:cNvPr id="9" name="TextBox 8"/>
          <p:cNvSpPr txBox="1"/>
          <p:nvPr/>
        </p:nvSpPr>
        <p:spPr>
          <a:xfrm>
            <a:off x="4567762" y="4952070"/>
            <a:ext cx="2702984" cy="1200329"/>
          </a:xfrm>
          <a:prstGeom prst="rect">
            <a:avLst/>
          </a:prstGeom>
          <a:noFill/>
        </p:spPr>
        <p:txBody>
          <a:bodyPr wrap="none" rtlCol="0">
            <a:spAutoFit/>
          </a:bodyPr>
          <a:lstStyle/>
          <a:p>
            <a:pPr algn="ctr" rtl="0"/>
            <a:r>
              <a:rPr lang="pt-br" sz="2400" dirty="0">
                <a:latin typeface="Amazon Ember" panose="02000000000000000000" pitchFamily="2" charset="0"/>
                <a:ea typeface="Amazon Ember" panose="02000000000000000000" pitchFamily="2" charset="0"/>
                <a:cs typeface="Amazon Ember Light" charset="0"/>
              </a:rPr>
              <a:t>Agilidade</a:t>
            </a:r>
          </a:p>
          <a:p>
            <a:pPr algn="ctr" rtl="0"/>
            <a:r>
              <a:rPr lang="pt-br" sz="2400" dirty="0">
                <a:latin typeface="Amazon Ember Light" charset="0"/>
                <a:ea typeface="Amazon Ember Light" charset="0"/>
                <a:cs typeface="Amazon Ember Light" charset="0"/>
              </a:rPr>
              <a:t>Escala e</a:t>
            </a:r>
            <a:r>
              <a:rPr lang="en-US" sz="2400" dirty="0">
                <a:latin typeface="Amazon Ember Light" charset="0"/>
                <a:ea typeface="Amazon Ember Light" charset="0"/>
                <a:cs typeface="Amazon Ember Light" charset="0"/>
              </a:rPr>
              <a:t> </a:t>
            </a:r>
            <a:r>
              <a:rPr lang="pt-br" sz="2400" dirty="0">
                <a:latin typeface="Amazon Ember Light" charset="0"/>
                <a:ea typeface="Amazon Ember Light" charset="0"/>
                <a:cs typeface="Amazon Ember Light" charset="0"/>
              </a:rPr>
              <a:t>recupera </a:t>
            </a:r>
            <a:br>
              <a:rPr lang="pt-BR" sz="2400" dirty="0">
                <a:latin typeface="Amazon Ember Light" charset="0"/>
                <a:ea typeface="Amazon Ember Light" charset="0"/>
                <a:cs typeface="Amazon Ember Light" charset="0"/>
              </a:rPr>
            </a:br>
            <a:r>
              <a:rPr lang="pt-br" sz="2400" dirty="0">
                <a:latin typeface="Amazon Ember Light" charset="0"/>
                <a:ea typeface="Amazon Ember Light" charset="0"/>
                <a:cs typeface="Amazon Ember Light" charset="0"/>
              </a:rPr>
              <a:t>de forma confiável</a:t>
            </a:r>
          </a:p>
        </p:txBody>
      </p:sp>
      <p:sp>
        <p:nvSpPr>
          <p:cNvPr id="10" name="TextBox 9"/>
          <p:cNvSpPr txBox="1"/>
          <p:nvPr/>
        </p:nvSpPr>
        <p:spPr>
          <a:xfrm>
            <a:off x="8219257" y="4952070"/>
            <a:ext cx="2613215" cy="1200329"/>
          </a:xfrm>
          <a:prstGeom prst="rect">
            <a:avLst/>
          </a:prstGeom>
          <a:noFill/>
        </p:spPr>
        <p:txBody>
          <a:bodyPr wrap="none" rtlCol="0">
            <a:spAutoFit/>
          </a:bodyPr>
          <a:lstStyle/>
          <a:p>
            <a:pPr algn="ctr" rtl="0"/>
            <a:r>
              <a:rPr lang="pt-br" sz="2400" dirty="0">
                <a:latin typeface="Amazon Ember" panose="02000000000000000000" pitchFamily="2" charset="0"/>
                <a:ea typeface="Amazon Ember" panose="02000000000000000000" pitchFamily="2" charset="0"/>
                <a:cs typeface="Amazon Ember Light" charset="0"/>
              </a:rPr>
              <a:t>Adaptabilidade </a:t>
            </a:r>
            <a:br>
              <a:rPr lang="en-US" sz="2400" dirty="0">
                <a:latin typeface="Amazon Ember" panose="02000000000000000000" pitchFamily="2" charset="0"/>
                <a:ea typeface="Amazon Ember" panose="02000000000000000000" pitchFamily="2" charset="0"/>
                <a:cs typeface="Amazon Ember Light" charset="0"/>
              </a:rPr>
            </a:br>
            <a:r>
              <a:rPr lang="pt-br" sz="2400" dirty="0">
                <a:latin typeface="Amazon Ember Light" charset="0"/>
                <a:ea typeface="Amazon Ember Light" charset="0"/>
                <a:cs typeface="Amazon Ember Light" charset="0"/>
              </a:rPr>
              <a:t>Evolução</a:t>
            </a:r>
            <a:br>
              <a:rPr lang="en-US" sz="2400" dirty="0">
                <a:latin typeface="Amazon Ember Light" charset="0"/>
                <a:ea typeface="Amazon Ember Light" charset="0"/>
                <a:cs typeface="Amazon Ember Light" charset="0"/>
              </a:rPr>
            </a:br>
            <a:r>
              <a:rPr lang="pt-br" sz="2400" dirty="0">
                <a:latin typeface="Amazon Ember Light" charset="0"/>
                <a:ea typeface="Amazon Ember Light" charset="0"/>
                <a:cs typeface="Amazon Ember Light" charset="0"/>
              </a:rPr>
              <a:t>aplicações facilmente</a:t>
            </a:r>
          </a:p>
        </p:txBody>
      </p:sp>
    </p:spTree>
    <p:custDataLst>
      <p:tags r:id="rId1"/>
    </p:custDataLst>
    <p:extLst>
      <p:ext uri="{BB962C8B-B14F-4D97-AF65-F5344CB8AC3E}">
        <p14:creationId xmlns:p14="http://schemas.microsoft.com/office/powerpoint/2010/main" val="97845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t>Terminologia</a:t>
            </a:r>
          </a:p>
        </p:txBody>
      </p:sp>
      <p:graphicFrame>
        <p:nvGraphicFramePr>
          <p:cNvPr id="5" name="Content Placeholder 5"/>
          <p:cNvGraphicFramePr>
            <a:graphicFrameLocks/>
          </p:cNvGraphicFramePr>
          <p:nvPr>
            <p:extLst>
              <p:ext uri="{D42A27DB-BD31-4B8C-83A1-F6EECF244321}">
                <p14:modId xmlns:p14="http://schemas.microsoft.com/office/powerpoint/2010/main" val="385113537"/>
              </p:ext>
            </p:extLst>
          </p:nvPr>
        </p:nvGraphicFramePr>
        <p:xfrm>
          <a:off x="545909" y="1273124"/>
          <a:ext cx="11117807" cy="4927598"/>
        </p:xfrm>
        <a:graphic>
          <a:graphicData uri="http://schemas.openxmlformats.org/drawingml/2006/table">
            <a:tbl>
              <a:tblPr firstRow="1" bandRow="1">
                <a:tableStyleId>{F5AB1C69-6EDB-4FF4-983F-18BD219EF322}</a:tableStyleId>
              </a:tblPr>
              <a:tblGrid>
                <a:gridCol w="3783852">
                  <a:extLst>
                    <a:ext uri="{9D8B030D-6E8A-4147-A177-3AD203B41FA5}">
                      <a16:colId xmlns:a16="http://schemas.microsoft.com/office/drawing/2014/main" val="20000"/>
                    </a:ext>
                  </a:extLst>
                </a:gridCol>
                <a:gridCol w="7333955">
                  <a:extLst>
                    <a:ext uri="{9D8B030D-6E8A-4147-A177-3AD203B41FA5}">
                      <a16:colId xmlns:a16="http://schemas.microsoft.com/office/drawing/2014/main" val="20001"/>
                    </a:ext>
                  </a:extLst>
                </a:gridCol>
              </a:tblGrid>
              <a:tr h="528189">
                <a:tc>
                  <a:txBody>
                    <a:bodyPr/>
                    <a:lstStyle/>
                    <a:p>
                      <a:pPr algn="ctr" rtl="0"/>
                      <a:r>
                        <a:rPr lang="pt-br" sz="2000" b="0" dirty="0">
                          <a:solidFill>
                            <a:schemeClr val="accent1"/>
                          </a:solidFill>
                          <a:latin typeface="Amazon Ember" panose="02000000000000000000" pitchFamily="2" charset="0"/>
                          <a:ea typeface="Amazon Ember" panose="02000000000000000000" pitchFamily="2" charset="0"/>
                        </a:rPr>
                        <a:t>Prazo</a:t>
                      </a:r>
                      <a:endParaRPr lang="en-US" sz="20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tc>
                  <a:txBody>
                    <a:bodyPr/>
                    <a:lstStyle/>
                    <a:p>
                      <a:pPr algn="ctr" rtl="0"/>
                      <a:r>
                        <a:rPr lang="pt-br" sz="2000" b="0" dirty="0">
                          <a:solidFill>
                            <a:schemeClr val="accent1"/>
                          </a:solidFill>
                          <a:latin typeface="Amazon Ember" panose="02000000000000000000" pitchFamily="2" charset="0"/>
                          <a:ea typeface="Amazon Ember" panose="02000000000000000000" pitchFamily="2" charset="0"/>
                        </a:rPr>
                        <a:t>Significado</a:t>
                      </a:r>
                      <a:endParaRPr lang="en-US" sz="2000" b="0" i="0" dirty="0">
                        <a:solidFill>
                          <a:schemeClr val="accent1"/>
                        </a:solidFill>
                        <a:latin typeface="Amazon Ember" panose="02000000000000000000" pitchFamily="2" charset="0"/>
                        <a:ea typeface="Amazon Ember" panose="02000000000000000000" pitchFamily="2" charset="0"/>
                        <a:cs typeface="Amazon Ember Light" charset="0"/>
                      </a:endParaRPr>
                    </a:p>
                  </a:txBody>
                  <a:tcPr marL="121920" marR="121920" marT="60960" marB="60960" anchor="ctr"/>
                </a:tc>
                <a:extLst>
                  <a:ext uri="{0D108BD9-81ED-4DB2-BD59-A6C34878D82A}">
                    <a16:rowId xmlns:a16="http://schemas.microsoft.com/office/drawing/2014/main" val="10000"/>
                  </a:ext>
                </a:extLst>
              </a:tr>
              <a:tr h="528189">
                <a:tc>
                  <a:txBody>
                    <a:bodyPr/>
                    <a:lstStyle/>
                    <a:p>
                      <a:pPr rtl="0"/>
                      <a:r>
                        <a:rPr lang="pt-br" sz="1800" dirty="0"/>
                        <a:t>State Machine (máquina de estado)</a:t>
                      </a:r>
                      <a:endParaRPr lang="en-US" sz="1800" b="0" i="0" dirty="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a:t>Modelo de workflow</a:t>
                      </a:r>
                      <a:endParaRPr lang="en-US" sz="18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1"/>
                  </a:ext>
                </a:extLst>
              </a:tr>
              <a:tr h="528189">
                <a:tc>
                  <a:txBody>
                    <a:bodyPr/>
                    <a:lstStyle/>
                    <a:p>
                      <a:pPr rtl="0"/>
                      <a:r>
                        <a:rPr lang="pt-br" sz="1800"/>
                        <a:t>Execução</a:t>
                      </a:r>
                      <a:endParaRPr lang="en-US" sz="1800" b="0" i="0" dirty="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a:t>Fluxo de trabalho específico baseado em um modelo</a:t>
                      </a:r>
                      <a:endParaRPr lang="en-US" sz="18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2"/>
                  </a:ext>
                </a:extLst>
              </a:tr>
              <a:tr h="528189">
                <a:tc>
                  <a:txBody>
                    <a:bodyPr/>
                    <a:lstStyle/>
                    <a:p>
                      <a:pPr rtl="0"/>
                      <a:r>
                        <a:rPr lang="pt-br" sz="1800"/>
                        <a:t>Tarefa</a:t>
                      </a:r>
                      <a:endParaRPr lang="en-US" sz="1800" b="0" i="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a:t>Função ou atividade do Lambda</a:t>
                      </a:r>
                      <a:endParaRPr lang="en-US" sz="18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3"/>
                  </a:ext>
                </a:extLst>
              </a:tr>
              <a:tr h="528189">
                <a:tc>
                  <a:txBody>
                    <a:bodyPr/>
                    <a:lstStyle/>
                    <a:p>
                      <a:pPr rtl="0"/>
                      <a:r>
                        <a:rPr lang="pt-br" sz="1800"/>
                        <a:t>Atividade</a:t>
                      </a:r>
                      <a:endParaRPr lang="en-US" sz="1800" b="0" i="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a:t>Lidar para computação externa</a:t>
                      </a:r>
                      <a:endParaRPr lang="en-US" sz="18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10004"/>
                  </a:ext>
                </a:extLst>
              </a:tr>
              <a:tr h="528189">
                <a:tc>
                  <a:txBody>
                    <a:bodyPr/>
                    <a:lstStyle/>
                    <a:p>
                      <a:pPr rtl="0"/>
                      <a:r>
                        <a:rPr lang="pt-br" sz="1800"/>
                        <a:t>Token de tarefa</a:t>
                      </a:r>
                      <a:endParaRPr lang="en-US" sz="1800" b="0" i="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a:t>ID por exemplo de atividade</a:t>
                      </a:r>
                      <a:endParaRPr lang="en-US" sz="18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2460269826"/>
                  </a:ext>
                </a:extLst>
              </a:tr>
              <a:tr h="702086">
                <a:tc>
                  <a:txBody>
                    <a:bodyPr/>
                    <a:lstStyle/>
                    <a:p>
                      <a:pPr rtl="0"/>
                      <a:r>
                        <a:rPr lang="pt-br" sz="1800"/>
                        <a:t>Heartbeat</a:t>
                      </a:r>
                      <a:endParaRPr lang="en-US" sz="1800" b="0" i="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a:t>Ping da tarefa indicando que ela ainda está em execução</a:t>
                      </a:r>
                      <a:endParaRPr lang="en-US" sz="1800" b="0" i="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3945738875"/>
                  </a:ext>
                </a:extLst>
              </a:tr>
              <a:tr h="528189">
                <a:tc>
                  <a:txBody>
                    <a:bodyPr/>
                    <a:lstStyle/>
                    <a:p>
                      <a:pPr rtl="0"/>
                      <a:r>
                        <a:rPr lang="pt-br" sz="1800"/>
                        <a:t>Falha</a:t>
                      </a:r>
                      <a:endParaRPr lang="en-US" sz="1800" b="0" i="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a:t>Quando a execução falhar</a:t>
                      </a:r>
                      <a:endParaRPr lang="en-US" sz="1800" b="0" i="0" dirty="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801399392"/>
                  </a:ext>
                </a:extLst>
              </a:tr>
              <a:tr h="528189">
                <a:tc>
                  <a:txBody>
                    <a:bodyPr/>
                    <a:lstStyle/>
                    <a:p>
                      <a:pPr rtl="0"/>
                      <a:r>
                        <a:rPr lang="pt-br" sz="1800"/>
                        <a:t>Êxito</a:t>
                      </a:r>
                      <a:endParaRPr lang="en-US" sz="1800" b="0" i="0">
                        <a:latin typeface="Amazon Ember Light" charset="0"/>
                        <a:ea typeface="Amazon Ember Light" charset="0"/>
                        <a:cs typeface="Amazon Ember Light" charset="0"/>
                      </a:endParaRPr>
                    </a:p>
                  </a:txBody>
                  <a:tcPr marL="121920" marR="121920" marT="60960" marB="60960" anchor="ctr"/>
                </a:tc>
                <a:tc>
                  <a:txBody>
                    <a:bodyPr/>
                    <a:lstStyle/>
                    <a:p>
                      <a:pPr algn="l" rtl="0"/>
                      <a:r>
                        <a:rPr lang="pt-br" sz="1800" dirty="0"/>
                        <a:t>Quando a execução for bem-sucedida</a:t>
                      </a:r>
                      <a:endParaRPr lang="en-US" sz="1800" b="0" i="0" dirty="0">
                        <a:latin typeface="Amazon Ember Light" charset="0"/>
                        <a:ea typeface="Amazon Ember Light" charset="0"/>
                        <a:cs typeface="Amazon Ember Light" charset="0"/>
                      </a:endParaRPr>
                    </a:p>
                  </a:txBody>
                  <a:tcPr marL="121920" marR="121920" marT="60960" marB="60960" anchor="ctr"/>
                </a:tc>
                <a:extLst>
                  <a:ext uri="{0D108BD9-81ED-4DB2-BD59-A6C34878D82A}">
                    <a16:rowId xmlns:a16="http://schemas.microsoft.com/office/drawing/2014/main" val="2313206049"/>
                  </a:ext>
                </a:extLst>
              </a:tr>
            </a:tbl>
          </a:graphicData>
        </a:graphic>
      </p:graphicFrame>
    </p:spTree>
    <p:custDataLst>
      <p:tags r:id="rId1"/>
    </p:custDataLst>
    <p:extLst>
      <p:ext uri="{BB962C8B-B14F-4D97-AF65-F5344CB8AC3E}">
        <p14:creationId xmlns:p14="http://schemas.microsoft.com/office/powerpoint/2010/main" val="44722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pt-br" sz="3500" dirty="0"/>
              <a:t>State Machine (máquina de estado)</a:t>
            </a:r>
          </a:p>
        </p:txBody>
      </p:sp>
      <p:sp>
        <p:nvSpPr>
          <p:cNvPr id="4" name="Content Placeholder 1">
            <a:extLst>
              <a:ext uri="{FF2B5EF4-FFF2-40B4-BE49-F238E27FC236}">
                <a16:creationId xmlns:a16="http://schemas.microsoft.com/office/drawing/2014/main" id="{D1D9389D-EB66-6F42-8746-75132009A873}"/>
              </a:ext>
            </a:extLst>
          </p:cNvPr>
          <p:cNvSpPr>
            <a:spLocks noGrp="1"/>
          </p:cNvSpPr>
          <p:nvPr>
            <p:ph idx="1"/>
          </p:nvPr>
        </p:nvSpPr>
        <p:spPr>
          <a:xfrm>
            <a:off x="1542520" y="1819793"/>
            <a:ext cx="5335751" cy="4138035"/>
          </a:xfrm>
        </p:spPr>
        <p:txBody>
          <a:bodyPr rtlCol="0">
            <a:normAutofit/>
          </a:bodyPr>
          <a:lstStyle/>
          <a:p>
            <a:pPr marL="0" indent="0" rtl="0">
              <a:buNone/>
            </a:pPr>
            <a:r>
              <a:rPr lang="pt-br" sz="1900">
                <a:latin typeface="Lucida Console" panose="020B0609040504020204" pitchFamily="49" charset="0"/>
              </a:rPr>
              <a:t>{</a:t>
            </a:r>
          </a:p>
          <a:p>
            <a:pPr marL="0" indent="0" rtl="0">
              <a:buNone/>
            </a:pPr>
            <a:r>
              <a:rPr lang="pt-br" sz="1900">
                <a:latin typeface="Lucida Console" panose="020B0609040504020204" pitchFamily="49" charset="0"/>
              </a:rPr>
              <a:t>"Comment": "A Hello World Example", </a:t>
            </a:r>
          </a:p>
          <a:p>
            <a:pPr marL="0" indent="0" rtl="0">
              <a:buNone/>
            </a:pPr>
            <a:r>
              <a:rPr lang="pt-br" sz="1900">
                <a:latin typeface="Lucida Console" panose="020B0609040504020204" pitchFamily="49" charset="0"/>
              </a:rPr>
              <a:t>"StartAt": "HelloWorld", </a:t>
            </a:r>
          </a:p>
          <a:p>
            <a:pPr marL="0" indent="0" rtl="0">
              <a:buNone/>
            </a:pPr>
            <a:r>
              <a:rPr lang="pt-br" sz="1900">
                <a:latin typeface="Lucida Console" panose="020B0609040504020204" pitchFamily="49" charset="0"/>
              </a:rPr>
              <a:t>"States": { </a:t>
            </a:r>
          </a:p>
          <a:p>
            <a:pPr marL="0" indent="0" rtl="0">
              <a:buNone/>
            </a:pPr>
            <a:r>
              <a:rPr lang="pt-br" sz="1900">
                <a:latin typeface="Lucida Console" panose="020B0609040504020204" pitchFamily="49" charset="0"/>
              </a:rPr>
              <a:t>	"HelloWorld": { </a:t>
            </a:r>
          </a:p>
          <a:p>
            <a:pPr marL="609585" lvl="1" indent="0" rtl="0">
              <a:buNone/>
            </a:pPr>
            <a:r>
              <a:rPr lang="pt-br" sz="1900">
                <a:solidFill>
                  <a:schemeClr val="accent6"/>
                </a:solidFill>
                <a:latin typeface="Lucida Console" panose="020B0609040504020204" pitchFamily="49" charset="0"/>
              </a:rPr>
              <a:t>	"Type": "Task", </a:t>
            </a:r>
          </a:p>
          <a:p>
            <a:pPr marL="609585" lvl="1" indent="0" rtl="0">
              <a:buNone/>
            </a:pPr>
            <a:r>
              <a:rPr lang="pt-br" sz="1900">
                <a:solidFill>
                  <a:schemeClr val="accent6"/>
                </a:solidFill>
                <a:latin typeface="Lucida Console" panose="020B0609040504020204" pitchFamily="49" charset="0"/>
              </a:rPr>
              <a:t>	"Result": “Hello World!", </a:t>
            </a:r>
          </a:p>
          <a:p>
            <a:pPr marL="609585" lvl="1" indent="0" rtl="0">
              <a:buNone/>
            </a:pPr>
            <a:r>
              <a:rPr lang="pt-br" sz="1900">
                <a:solidFill>
                  <a:schemeClr val="accent6"/>
                </a:solidFill>
                <a:latin typeface="Lucida Console" panose="020B0609040504020204" pitchFamily="49" charset="0"/>
              </a:rPr>
              <a:t>	"End": true </a:t>
            </a:r>
          </a:p>
          <a:p>
            <a:pPr marL="0" indent="0" rtl="0">
              <a:buNone/>
            </a:pPr>
            <a:r>
              <a:rPr lang="pt-br" sz="1900">
                <a:latin typeface="Lucida Console" panose="020B0609040504020204" pitchFamily="49" charset="0"/>
              </a:rPr>
              <a:t>  } </a:t>
            </a:r>
          </a:p>
          <a:p>
            <a:pPr marL="0" indent="0" rtl="0">
              <a:buNone/>
            </a:pPr>
            <a:r>
              <a:rPr lang="pt-br" sz="1900">
                <a:latin typeface="Lucida Console" panose="020B0609040504020204" pitchFamily="49" charset="0"/>
              </a:rPr>
              <a:t> }</a:t>
            </a:r>
            <a:br>
              <a:rPr lang="en-US" sz="1900">
                <a:latin typeface="Lucida Console" panose="020B0609040504020204" pitchFamily="49" charset="0"/>
              </a:rPr>
            </a:br>
            <a:r>
              <a:rPr lang="pt-br" sz="1900">
                <a:latin typeface="Lucida Console" panose="020B0609040504020204" pitchFamily="49" charset="0"/>
              </a:rPr>
              <a:t>}</a:t>
            </a:r>
          </a:p>
          <a:p>
            <a:pPr rtl="0"/>
            <a:endParaRPr lang="en-US"/>
          </a:p>
        </p:txBody>
      </p:sp>
      <p:sp>
        <p:nvSpPr>
          <p:cNvPr id="6" name="Oval 5"/>
          <p:cNvSpPr/>
          <p:nvPr/>
        </p:nvSpPr>
        <p:spPr>
          <a:xfrm>
            <a:off x="8843062" y="1819793"/>
            <a:ext cx="1016000" cy="1016000"/>
          </a:xfrm>
          <a:prstGeom prst="ellipse">
            <a:avLst/>
          </a:prstGeom>
          <a:solidFill>
            <a:srgbClr val="FFDB6D"/>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rtl="0"/>
            <a:r>
              <a:rPr lang="pt-br" sz="2400">
                <a:solidFill>
                  <a:schemeClr val="tx1"/>
                </a:solidFill>
                <a:latin typeface="Amazon Ember" panose="02000000000000000000" pitchFamily="2" charset="0"/>
                <a:ea typeface="Amazon Ember" panose="02000000000000000000" pitchFamily="2" charset="0"/>
                <a:cs typeface="Amazon Ember Light" charset="0"/>
              </a:rPr>
              <a:t>Start</a:t>
            </a:r>
          </a:p>
        </p:txBody>
      </p:sp>
      <p:sp>
        <p:nvSpPr>
          <p:cNvPr id="7" name="Rounded Rectangle 6"/>
          <p:cNvSpPr/>
          <p:nvPr/>
        </p:nvSpPr>
        <p:spPr>
          <a:xfrm>
            <a:off x="8402795" y="3250352"/>
            <a:ext cx="1896534" cy="795867"/>
          </a:xfrm>
          <a:prstGeom prst="roundRect">
            <a:avLst>
              <a:gd name="adj" fmla="val 10606"/>
            </a:avLst>
          </a:prstGeom>
          <a:noFill/>
          <a:ln>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lumMod val="75000"/>
                  </a:schemeClr>
                </a:solidFill>
                <a:latin typeface="Amazon Ember Light" charset="0"/>
                <a:ea typeface="Amazon Ember Light" charset="0"/>
                <a:cs typeface="Amazon Ember Light" charset="0"/>
              </a:rPr>
              <a:t>HelloWorld</a:t>
            </a:r>
          </a:p>
        </p:txBody>
      </p:sp>
      <p:sp>
        <p:nvSpPr>
          <p:cNvPr id="9" name="Oval 8"/>
          <p:cNvSpPr/>
          <p:nvPr/>
        </p:nvSpPr>
        <p:spPr>
          <a:xfrm>
            <a:off x="8843062" y="4517813"/>
            <a:ext cx="1016000" cy="1016000"/>
          </a:xfrm>
          <a:prstGeom prst="ellipse">
            <a:avLst/>
          </a:prstGeom>
          <a:solidFill>
            <a:srgbClr val="FFDB6D"/>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solidFill>
                <a:latin typeface="Amazon Ember" panose="02000000000000000000" pitchFamily="2" charset="0"/>
                <a:ea typeface="Amazon Ember" panose="02000000000000000000" pitchFamily="2" charset="0"/>
                <a:cs typeface="Amazon Ember Light" charset="0"/>
              </a:rPr>
              <a:t>End</a:t>
            </a:r>
          </a:p>
        </p:txBody>
      </p:sp>
      <p:cxnSp>
        <p:nvCxnSpPr>
          <p:cNvPr id="14" name="Straight Arrow Connector 13"/>
          <p:cNvCxnSpPr/>
          <p:nvPr/>
        </p:nvCxnSpPr>
        <p:spPr>
          <a:xfrm>
            <a:off x="9362977" y="2835793"/>
            <a:ext cx="0" cy="41455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9362977" y="4046218"/>
            <a:ext cx="0" cy="41455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277210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7676522" y="1430984"/>
            <a:ext cx="1016000" cy="1016000"/>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sz="2400">
                <a:solidFill>
                  <a:schemeClr val="tx1"/>
                </a:solidFill>
                <a:latin typeface="Amazon Ember" panose="02000000000000000000" pitchFamily="2" charset="0"/>
                <a:ea typeface="Amazon Ember" panose="02000000000000000000" pitchFamily="2" charset="0"/>
                <a:cs typeface="Amazon Ember Light" charset="0"/>
              </a:rPr>
              <a:t>Start</a:t>
            </a:r>
          </a:p>
        </p:txBody>
      </p:sp>
      <p:sp>
        <p:nvSpPr>
          <p:cNvPr id="7" name="Rounded Rectangle 6"/>
          <p:cNvSpPr/>
          <p:nvPr/>
        </p:nvSpPr>
        <p:spPr>
          <a:xfrm>
            <a:off x="7236255" y="2740520"/>
            <a:ext cx="1896534" cy="795867"/>
          </a:xfrm>
          <a:prstGeom prst="roundRect">
            <a:avLst>
              <a:gd name="adj" fmla="val 10606"/>
            </a:avLst>
          </a:prstGeom>
          <a:noFill/>
          <a:ln>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lumMod val="75000"/>
                  </a:schemeClr>
                </a:solidFill>
                <a:latin typeface="Amazon Ember Light" charset="0"/>
                <a:ea typeface="Amazon Ember Light" charset="0"/>
                <a:cs typeface="Amazon Ember Light" charset="0"/>
              </a:rPr>
              <a:t>StartState</a:t>
            </a:r>
            <a:endParaRPr lang="en-US" sz="2400">
              <a:solidFill>
                <a:schemeClr val="tx1">
                  <a:lumMod val="75000"/>
                </a:schemeClr>
              </a:solidFill>
              <a:latin typeface="Amazon Ember Light" charset="0"/>
              <a:ea typeface="Amazon Ember Light" charset="0"/>
              <a:cs typeface="Amazon Ember Light" charset="0"/>
            </a:endParaRPr>
          </a:p>
        </p:txBody>
      </p:sp>
      <p:sp>
        <p:nvSpPr>
          <p:cNvPr id="8" name="Rounded Rectangle 7"/>
          <p:cNvSpPr/>
          <p:nvPr/>
        </p:nvSpPr>
        <p:spPr>
          <a:xfrm>
            <a:off x="7236255" y="4166097"/>
            <a:ext cx="1896534" cy="795867"/>
          </a:xfrm>
          <a:prstGeom prst="roundRect">
            <a:avLst>
              <a:gd name="adj" fmla="val 10606"/>
            </a:avLst>
          </a:prstGeom>
          <a:noFill/>
          <a:ln>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lumMod val="75000"/>
                  </a:schemeClr>
                </a:solidFill>
                <a:latin typeface="Amazon Ember Light" charset="0"/>
                <a:ea typeface="Amazon Ember Light" charset="0"/>
                <a:cs typeface="Amazon Ember Light" charset="0"/>
              </a:rPr>
              <a:t>FinalState</a:t>
            </a:r>
            <a:endParaRPr lang="en-US" sz="2400">
              <a:solidFill>
                <a:schemeClr val="tx1">
                  <a:lumMod val="75000"/>
                </a:schemeClr>
              </a:solidFill>
              <a:latin typeface="Amazon Ember Light" charset="0"/>
              <a:ea typeface="Amazon Ember Light" charset="0"/>
              <a:cs typeface="Amazon Ember Light" charset="0"/>
            </a:endParaRPr>
          </a:p>
        </p:txBody>
      </p:sp>
      <p:sp>
        <p:nvSpPr>
          <p:cNvPr id="9" name="Oval 8"/>
          <p:cNvSpPr/>
          <p:nvPr/>
        </p:nvSpPr>
        <p:spPr>
          <a:xfrm>
            <a:off x="7676522" y="5282395"/>
            <a:ext cx="1016000" cy="1016000"/>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sz="2400">
                <a:solidFill>
                  <a:schemeClr val="tx1"/>
                </a:solidFill>
                <a:latin typeface="Amazon Ember" panose="02000000000000000000" pitchFamily="2" charset="0"/>
                <a:ea typeface="Amazon Ember" panose="02000000000000000000" pitchFamily="2" charset="0"/>
                <a:cs typeface="Amazon Ember Light" charset="0"/>
              </a:rPr>
              <a:t>End</a:t>
            </a:r>
          </a:p>
        </p:txBody>
      </p:sp>
      <p:cxnSp>
        <p:nvCxnSpPr>
          <p:cNvPr id="14" name="Straight Arrow Connector 13"/>
          <p:cNvCxnSpPr>
            <a:stCxn id="6" idx="4"/>
            <a:endCxn id="7" idx="0"/>
          </p:cNvCxnSpPr>
          <p:nvPr/>
        </p:nvCxnSpPr>
        <p:spPr>
          <a:xfrm>
            <a:off x="8184522" y="2446984"/>
            <a:ext cx="0" cy="293536"/>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2"/>
            <a:endCxn id="8" idx="0"/>
          </p:cNvCxnSpPr>
          <p:nvPr/>
        </p:nvCxnSpPr>
        <p:spPr>
          <a:xfrm>
            <a:off x="8184522" y="3536387"/>
            <a:ext cx="0" cy="629710"/>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a:off x="8184522" y="4961964"/>
            <a:ext cx="0" cy="320431"/>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66862" y="1378923"/>
            <a:ext cx="6919652" cy="5170646"/>
          </a:xfrm>
          <a:prstGeom prst="rect">
            <a:avLst/>
          </a:prstGeom>
          <a:noFill/>
        </p:spPr>
        <p:txBody>
          <a:bodyPr wrap="square" rtlCol="0">
            <a:spAutoFit/>
          </a:bodyPr>
          <a:lstStyle/>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"Comment": "An example of the Amazon States 		  Language.",</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"StartAt": "StartState",</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"States":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"StartState":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"Type": "Task",</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"Resource": "arn:aws:lambda:us-east…,</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"Next": "FinalState"</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"FinalState":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"Type": "Task",</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"Resource": "arn:aws:lambda:us-east…,</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"End": true</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a:t>
            </a:r>
          </a:p>
          <a:p>
            <a:pPr rtl="0"/>
            <a:endParaRPr lang="en-US" sz="2400" dirty="0"/>
          </a:p>
        </p:txBody>
      </p:sp>
      <p:sp>
        <p:nvSpPr>
          <p:cNvPr id="26" name="Title 1"/>
          <p:cNvSpPr>
            <a:spLocks noGrp="1"/>
          </p:cNvSpPr>
          <p:nvPr>
            <p:ph type="title"/>
          </p:nvPr>
        </p:nvSpPr>
        <p:spPr>
          <a:xfrm>
            <a:off x="419100" y="365125"/>
            <a:ext cx="9034272" cy="474119"/>
          </a:xfrm>
        </p:spPr>
        <p:txBody>
          <a:bodyPr rtlCol="0"/>
          <a:lstStyle/>
          <a:p>
            <a:pPr rtl="0"/>
            <a:r>
              <a:rPr lang="pt-br" sz="3500" dirty="0"/>
              <a:t>Amazon States Language</a:t>
            </a:r>
          </a:p>
        </p:txBody>
      </p:sp>
      <p:grpSp>
        <p:nvGrpSpPr>
          <p:cNvPr id="21" name="Group 20"/>
          <p:cNvGrpSpPr/>
          <p:nvPr/>
        </p:nvGrpSpPr>
        <p:grpSpPr>
          <a:xfrm>
            <a:off x="10443038" y="1966169"/>
            <a:ext cx="1192517" cy="1464999"/>
            <a:chOff x="10214790" y="2805023"/>
            <a:chExt cx="1192517" cy="1464999"/>
          </a:xfrm>
        </p:grpSpPr>
        <p:sp>
          <p:nvSpPr>
            <p:cNvPr id="17" name="TextBox 16"/>
            <p:cNvSpPr txBox="1"/>
            <p:nvPr/>
          </p:nvSpPr>
          <p:spPr>
            <a:xfrm>
              <a:off x="10214790" y="3711102"/>
              <a:ext cx="1192517" cy="558920"/>
            </a:xfrm>
            <a:prstGeom prst="rect">
              <a:avLst/>
            </a:prstGeom>
            <a:noFill/>
          </p:spPr>
          <p:txBody>
            <a:bodyPr wrap="square" lIns="0" tIns="0" rIns="0" bIns="0" rtlCol="0" anchor="t">
              <a:noAutofit/>
            </a:bodyPr>
            <a:lstStyle/>
            <a:p>
              <a:pPr algn="ctr" rtl="0"/>
              <a:r>
                <a:rPr lang="pt-br" sz="1867">
                  <a:latin typeface="Amazon Ember Light" charset="0"/>
                  <a:ea typeface="Amazon Ember Light" charset="0"/>
                  <a:cs typeface="Amazon Ember Light" charset="0"/>
                </a:rPr>
                <a:t>Start</a:t>
              </a:r>
              <a:br>
                <a:rPr lang="en-US" sz="1867">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Function</a:t>
              </a:r>
            </a:p>
          </p:txBody>
        </p:sp>
        <p:pic>
          <p:nvPicPr>
            <p:cNvPr id="28" name="Graphic 42">
              <a:extLst>
                <a:ext uri="{FF2B5EF4-FFF2-40B4-BE49-F238E27FC236}">
                  <a16:creationId xmlns:a16="http://schemas.microsoft.com/office/drawing/2014/main" id="{4130D902-988A-C441-B94E-F5D6D001FFBA}"/>
                </a:ext>
              </a:extLst>
            </p:cNvPr>
            <p:cNvPicPr>
              <a:picLocks noChangeAspect="1"/>
            </p:cNvPicPr>
            <p:nvPr/>
          </p:nvPicPr>
          <p:blipFill>
            <a:blip r:embed="rId4"/>
            <a:stretch>
              <a:fillRect/>
            </a:stretch>
          </p:blipFill>
          <p:spPr>
            <a:xfrm>
              <a:off x="10353848" y="2805023"/>
              <a:ext cx="914400" cy="914400"/>
            </a:xfrm>
            <a:prstGeom prst="rect">
              <a:avLst/>
            </a:prstGeom>
          </p:spPr>
        </p:pic>
      </p:grpSp>
      <p:grpSp>
        <p:nvGrpSpPr>
          <p:cNvPr id="36" name="Group 35"/>
          <p:cNvGrpSpPr/>
          <p:nvPr/>
        </p:nvGrpSpPr>
        <p:grpSpPr>
          <a:xfrm>
            <a:off x="10443038" y="4638922"/>
            <a:ext cx="1192517" cy="1464999"/>
            <a:chOff x="10214790" y="2805023"/>
            <a:chExt cx="1192517" cy="1464999"/>
          </a:xfrm>
        </p:grpSpPr>
        <p:sp>
          <p:nvSpPr>
            <p:cNvPr id="37" name="TextBox 36"/>
            <p:cNvSpPr txBox="1"/>
            <p:nvPr/>
          </p:nvSpPr>
          <p:spPr>
            <a:xfrm>
              <a:off x="10214790" y="3711102"/>
              <a:ext cx="1192517" cy="558920"/>
            </a:xfrm>
            <a:prstGeom prst="rect">
              <a:avLst/>
            </a:prstGeom>
            <a:noFill/>
          </p:spPr>
          <p:txBody>
            <a:bodyPr wrap="square" lIns="0" tIns="0" rIns="0" bIns="0" rtlCol="0" anchor="t">
              <a:noAutofit/>
            </a:bodyPr>
            <a:lstStyle/>
            <a:p>
              <a:pPr algn="ctr" rtl="0"/>
              <a:r>
                <a:rPr lang="pt-br" sz="1867">
                  <a:latin typeface="Amazon Ember Light" charset="0"/>
                  <a:ea typeface="Amazon Ember Light" charset="0"/>
                  <a:cs typeface="Amazon Ember Light" charset="0"/>
                </a:rPr>
                <a:t>Final</a:t>
              </a:r>
              <a:br>
                <a:rPr lang="en-US" sz="1867">
                  <a:latin typeface="Amazon Ember Light" charset="0"/>
                  <a:ea typeface="Amazon Ember Light" charset="0"/>
                  <a:cs typeface="Amazon Ember Light" charset="0"/>
                </a:rPr>
              </a:br>
              <a:r>
                <a:rPr lang="pt-br" sz="1867">
                  <a:latin typeface="Amazon Ember Light" charset="0"/>
                  <a:ea typeface="Amazon Ember Light" charset="0"/>
                  <a:cs typeface="Amazon Ember Light" charset="0"/>
                </a:rPr>
                <a:t>Function</a:t>
              </a:r>
            </a:p>
          </p:txBody>
        </p:sp>
        <p:pic>
          <p:nvPicPr>
            <p:cNvPr id="38" name="Graphic 42">
              <a:extLst>
                <a:ext uri="{FF2B5EF4-FFF2-40B4-BE49-F238E27FC236}">
                  <a16:creationId xmlns:a16="http://schemas.microsoft.com/office/drawing/2014/main" id="{4130D902-988A-C441-B94E-F5D6D001FFBA}"/>
                </a:ext>
              </a:extLst>
            </p:cNvPr>
            <p:cNvPicPr>
              <a:picLocks noChangeAspect="1"/>
            </p:cNvPicPr>
            <p:nvPr/>
          </p:nvPicPr>
          <p:blipFill>
            <a:blip r:embed="rId4"/>
            <a:stretch>
              <a:fillRect/>
            </a:stretch>
          </p:blipFill>
          <p:spPr>
            <a:xfrm>
              <a:off x="10353848" y="2805023"/>
              <a:ext cx="914400" cy="914400"/>
            </a:xfrm>
            <a:prstGeom prst="rect">
              <a:avLst/>
            </a:prstGeom>
          </p:spPr>
        </p:pic>
      </p:grpSp>
      <p:cxnSp>
        <p:nvCxnSpPr>
          <p:cNvPr id="52" name="Elbow Connector 51"/>
          <p:cNvCxnSpPr>
            <a:stCxn id="7" idx="3"/>
            <a:endCxn id="28" idx="1"/>
          </p:cNvCxnSpPr>
          <p:nvPr/>
        </p:nvCxnSpPr>
        <p:spPr>
          <a:xfrm flipV="1">
            <a:off x="9132789" y="2423369"/>
            <a:ext cx="1449307" cy="715085"/>
          </a:xfrm>
          <a:prstGeom prst="bentConnector3">
            <a:avLst/>
          </a:prstGeom>
          <a:ln>
            <a:prstDash val="lgDash"/>
            <a:headEnd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8" idx="3"/>
            <a:endCxn id="38" idx="1"/>
          </p:cNvCxnSpPr>
          <p:nvPr/>
        </p:nvCxnSpPr>
        <p:spPr>
          <a:xfrm>
            <a:off x="9132789" y="4564031"/>
            <a:ext cx="1449307" cy="532091"/>
          </a:xfrm>
          <a:prstGeom prst="bentConnector3">
            <a:avLst>
              <a:gd name="adj1" fmla="val 50000"/>
            </a:avLst>
          </a:prstGeom>
          <a:ln>
            <a:prstDash val="lgDash"/>
            <a:headEnd w="med" len="sm"/>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2252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noAutofit/>
          </a:bodyPr>
          <a:lstStyle/>
          <a:p>
            <a:pPr rtl="0"/>
            <a:r>
              <a:rPr lang="pt-br" sz="3500" dirty="0"/>
              <a:t>Tipos de estado</a:t>
            </a:r>
          </a:p>
        </p:txBody>
      </p:sp>
      <p:graphicFrame>
        <p:nvGraphicFramePr>
          <p:cNvPr id="6" name="Table 5"/>
          <p:cNvGraphicFramePr>
            <a:graphicFrameLocks noGrp="1"/>
          </p:cNvGraphicFramePr>
          <p:nvPr>
            <p:extLst>
              <p:ext uri="{D42A27DB-BD31-4B8C-83A1-F6EECF244321}">
                <p14:modId xmlns:p14="http://schemas.microsoft.com/office/powerpoint/2010/main" val="50334527"/>
              </p:ext>
            </p:extLst>
          </p:nvPr>
        </p:nvGraphicFramePr>
        <p:xfrm>
          <a:off x="1918810" y="1324307"/>
          <a:ext cx="8354381" cy="5032040"/>
        </p:xfrm>
        <a:graphic>
          <a:graphicData uri="http://schemas.openxmlformats.org/drawingml/2006/table">
            <a:tbl>
              <a:tblPr firstRow="1" bandRow="1">
                <a:tableStyleId>{F5AB1C69-6EDB-4FF4-983F-18BD219EF322}</a:tableStyleId>
              </a:tblPr>
              <a:tblGrid>
                <a:gridCol w="2079984">
                  <a:extLst>
                    <a:ext uri="{9D8B030D-6E8A-4147-A177-3AD203B41FA5}">
                      <a16:colId xmlns:a16="http://schemas.microsoft.com/office/drawing/2014/main" val="20000"/>
                    </a:ext>
                  </a:extLst>
                </a:gridCol>
                <a:gridCol w="6274397">
                  <a:extLst>
                    <a:ext uri="{9D8B030D-6E8A-4147-A177-3AD203B41FA5}">
                      <a16:colId xmlns:a16="http://schemas.microsoft.com/office/drawing/2014/main" val="20001"/>
                    </a:ext>
                  </a:extLst>
                </a:gridCol>
              </a:tblGrid>
              <a:tr h="629005">
                <a:tc>
                  <a:txBody>
                    <a:bodyPr/>
                    <a:lstStyle/>
                    <a:p>
                      <a:pPr algn="ctr" rtl="0"/>
                      <a:r>
                        <a:rPr lang="pt-br" sz="2200" b="0" dirty="0">
                          <a:solidFill>
                            <a:schemeClr val="tx1">
                              <a:lumMod val="75000"/>
                              <a:lumOff val="25000"/>
                            </a:schemeClr>
                          </a:solidFill>
                          <a:latin typeface="Amazon Ember" panose="02000000000000000000" pitchFamily="2" charset="0"/>
                          <a:ea typeface="Amazon Ember" panose="02000000000000000000" pitchFamily="2" charset="0"/>
                        </a:rPr>
                        <a:t>Estado (state)</a:t>
                      </a:r>
                    </a:p>
                  </a:txBody>
                  <a:tcPr marL="121920" marR="121920" marT="60960" marB="60960" anchor="ctr"/>
                </a:tc>
                <a:tc>
                  <a:txBody>
                    <a:bodyPr/>
                    <a:lstStyle/>
                    <a:p>
                      <a:pPr algn="ctr" rtl="0"/>
                      <a:r>
                        <a:rPr lang="pt-br" sz="2200" b="0" dirty="0">
                          <a:solidFill>
                            <a:schemeClr val="tx1">
                              <a:lumMod val="75000"/>
                              <a:lumOff val="25000"/>
                            </a:schemeClr>
                          </a:solidFill>
                          <a:latin typeface="Amazon Ember" panose="02000000000000000000" pitchFamily="2" charset="0"/>
                          <a:ea typeface="Amazon Ember" panose="02000000000000000000" pitchFamily="2" charset="0"/>
                          <a:cs typeface="Amazon Ember Light" panose="020B0403020204020204" pitchFamily="34" charset="0"/>
                        </a:rPr>
                        <a:t>Definição</a:t>
                      </a:r>
                    </a:p>
                  </a:txBody>
                  <a:tcPr marL="121920" marR="121920" marT="60960" marB="60960" anchor="ctr"/>
                </a:tc>
                <a:extLst>
                  <a:ext uri="{0D108BD9-81ED-4DB2-BD59-A6C34878D82A}">
                    <a16:rowId xmlns:a16="http://schemas.microsoft.com/office/drawing/2014/main" val="379122524"/>
                  </a:ext>
                </a:extLst>
              </a:tr>
              <a:tr h="629005">
                <a:tc>
                  <a:txBody>
                    <a:bodyPr/>
                    <a:lstStyle/>
                    <a:p>
                      <a:pPr algn="l" rtl="0"/>
                      <a:r>
                        <a:rPr lang="pt-br" sz="2000" dirty="0">
                          <a:latin typeface="Amazon Ember" panose="02000000000000000000" pitchFamily="2" charset="0"/>
                          <a:ea typeface="Amazon Ember" panose="02000000000000000000" pitchFamily="2" charset="0"/>
                        </a:rPr>
                        <a:t>Tarefa</a:t>
                      </a:r>
                      <a:endParaRPr lang="en-US" sz="2000" b="0" dirty="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2000" kern="1200">
                          <a:effectLst/>
                        </a:rPr>
                        <a:t>Uma única unidade de trabalho</a:t>
                      </a:r>
                      <a:endParaRPr lang="en-US" sz="2000" b="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0"/>
                  </a:ext>
                </a:extLst>
              </a:tr>
              <a:tr h="629005">
                <a:tc>
                  <a:txBody>
                    <a:bodyPr/>
                    <a:lstStyle/>
                    <a:p>
                      <a:pPr algn="l" rtl="0"/>
                      <a:r>
                        <a:rPr lang="pt-br" sz="2000" dirty="0">
                          <a:latin typeface="Amazon Ember" panose="02000000000000000000" pitchFamily="2" charset="0"/>
                          <a:ea typeface="Amazon Ember" panose="02000000000000000000" pitchFamily="2" charset="0"/>
                        </a:rPr>
                        <a:t>Opção</a:t>
                      </a:r>
                      <a:endParaRPr lang="en-US" sz="2000" b="0" dirty="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2000" kern="1200">
                          <a:effectLst/>
                        </a:rPr>
                        <a:t>Adiciona lógica de ramificação</a:t>
                      </a:r>
                      <a:endParaRPr lang="en-US" sz="200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1"/>
                  </a:ext>
                </a:extLst>
              </a:tr>
              <a:tr h="629005">
                <a:tc>
                  <a:txBody>
                    <a:bodyPr/>
                    <a:lstStyle/>
                    <a:p>
                      <a:pPr algn="l" rtl="0"/>
                      <a:r>
                        <a:rPr lang="pt-br" sz="2000">
                          <a:latin typeface="Amazon Ember" panose="02000000000000000000" pitchFamily="2" charset="0"/>
                          <a:ea typeface="Amazon Ember" panose="02000000000000000000" pitchFamily="2" charset="0"/>
                        </a:rPr>
                        <a:t>Paralelo</a:t>
                      </a:r>
                      <a:endParaRPr lang="en-US" sz="20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2000"/>
                        <a:t>Fork e junte os dados em todas as tarefas</a:t>
                      </a:r>
                      <a:endParaRPr lang="en-US" sz="200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2"/>
                  </a:ext>
                </a:extLst>
              </a:tr>
              <a:tr h="629005">
                <a:tc>
                  <a:txBody>
                    <a:bodyPr/>
                    <a:lstStyle/>
                    <a:p>
                      <a:pPr algn="l" rtl="0"/>
                      <a:r>
                        <a:rPr lang="pt-br" sz="2000">
                          <a:latin typeface="Amazon Ember" panose="02000000000000000000" pitchFamily="2" charset="0"/>
                          <a:ea typeface="Amazon Ember" panose="02000000000000000000" pitchFamily="2" charset="0"/>
                        </a:rPr>
                        <a:t>Aguardar</a:t>
                      </a:r>
                      <a:endParaRPr lang="en-US" sz="20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2000" kern="1200">
                          <a:effectLst/>
                        </a:rPr>
                        <a:t>Atraso por um tempo especificado</a:t>
                      </a:r>
                      <a:endParaRPr lang="en-US" sz="200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3"/>
                  </a:ext>
                </a:extLst>
              </a:tr>
              <a:tr h="629005">
                <a:tc>
                  <a:txBody>
                    <a:bodyPr/>
                    <a:lstStyle/>
                    <a:p>
                      <a:pPr algn="l" rtl="0"/>
                      <a:r>
                        <a:rPr lang="pt-br" sz="2000">
                          <a:latin typeface="Amazon Ember" panose="02000000000000000000" pitchFamily="2" charset="0"/>
                          <a:ea typeface="Amazon Ember" panose="02000000000000000000" pitchFamily="2" charset="0"/>
                        </a:rPr>
                        <a:t>Falha</a:t>
                      </a:r>
                      <a:endParaRPr lang="en-US" sz="20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2000" kern="1200">
                          <a:effectLst/>
                        </a:rPr>
                        <a:t>Interrompe uma execução e a marca como uma falha</a:t>
                      </a:r>
                      <a:endParaRPr lang="en-US" sz="20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4"/>
                  </a:ext>
                </a:extLst>
              </a:tr>
              <a:tr h="629005">
                <a:tc>
                  <a:txBody>
                    <a:bodyPr/>
                    <a:lstStyle/>
                    <a:p>
                      <a:pPr algn="l" rtl="0"/>
                      <a:r>
                        <a:rPr lang="pt-br" sz="2000">
                          <a:latin typeface="Amazon Ember" panose="02000000000000000000" pitchFamily="2" charset="0"/>
                          <a:ea typeface="Amazon Ember" panose="02000000000000000000" pitchFamily="2" charset="0"/>
                        </a:rPr>
                        <a:t>Êxito</a:t>
                      </a:r>
                      <a:endParaRPr lang="en-US" sz="20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2000" kern="1200">
                          <a:effectLst/>
                        </a:rPr>
                        <a:t>Interrompe uma execução com êxito</a:t>
                      </a:r>
                      <a:endParaRPr lang="en-US" sz="20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5"/>
                  </a:ext>
                </a:extLst>
              </a:tr>
              <a:tr h="629005">
                <a:tc>
                  <a:txBody>
                    <a:bodyPr/>
                    <a:lstStyle/>
                    <a:p>
                      <a:pPr algn="l" rtl="0"/>
                      <a:r>
                        <a:rPr lang="pt-br" sz="2000">
                          <a:latin typeface="Amazon Ember" panose="02000000000000000000" pitchFamily="2" charset="0"/>
                          <a:ea typeface="Amazon Ember" panose="02000000000000000000" pitchFamily="2" charset="0"/>
                        </a:rPr>
                        <a:t>Pass</a:t>
                      </a:r>
                      <a:endParaRPr lang="en-US" sz="20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2000" kern="1200" dirty="0">
                          <a:effectLst/>
                        </a:rPr>
                        <a:t>Passa sua entrada para a sua saída</a:t>
                      </a:r>
                      <a:endParaRPr lang="en-US" sz="2000" dirty="0">
                        <a:solidFill>
                          <a:schemeClr val="tx1">
                            <a:lumMod val="75000"/>
                            <a:lumOff val="25000"/>
                          </a:schemeClr>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841390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19099" y="1335087"/>
            <a:ext cx="11353801" cy="4648788"/>
          </a:xfrm>
        </p:spPr>
        <p:txBody>
          <a:bodyPr rtlCol="0"/>
          <a:lstStyle/>
          <a:p>
            <a:pPr rtl="0"/>
            <a:r>
              <a:rPr lang="pt-br" sz="1900" dirty="0"/>
              <a:t>"ActivityState": { </a:t>
            </a:r>
          </a:p>
          <a:p>
            <a:pPr rtl="0"/>
            <a:r>
              <a:rPr lang="pt-br" sz="1900" dirty="0"/>
              <a:t>	"Type": "Task",</a:t>
            </a:r>
          </a:p>
          <a:p>
            <a:pPr rtl="0"/>
            <a:r>
              <a:rPr lang="pt-br" sz="1900" dirty="0"/>
              <a:t>	"Resource": "arn:aws:states:us-east 1:123456789012</a:t>
            </a:r>
            <a:br>
              <a:rPr lang="en-US" sz="1900" dirty="0"/>
            </a:br>
            <a:r>
              <a:rPr lang="pt-br" sz="1900" dirty="0"/>
              <a:t>	:activity:HelloWorld", </a:t>
            </a:r>
          </a:p>
          <a:p>
            <a:pPr rtl="0"/>
            <a:r>
              <a:rPr lang="pt-br" sz="1900" dirty="0"/>
              <a:t>	"TimeoutSeconds": 300, </a:t>
            </a:r>
          </a:p>
          <a:p>
            <a:pPr rtl="0"/>
            <a:r>
              <a:rPr lang="pt-br" sz="1900" dirty="0"/>
              <a:t>	"HeartbeatSeconds": 60, </a:t>
            </a:r>
          </a:p>
          <a:p>
            <a:pPr rtl="0"/>
            <a:r>
              <a:rPr lang="pt-br" sz="1900" dirty="0"/>
              <a:t>	"Next": "NextState" </a:t>
            </a:r>
          </a:p>
          <a:p>
            <a:pPr rtl="0"/>
            <a:r>
              <a:rPr lang="pt-br" sz="1900" dirty="0"/>
              <a:t>}</a:t>
            </a:r>
          </a:p>
          <a:p>
            <a:pPr rtl="0"/>
            <a:r>
              <a:rPr lang="pt-br" sz="1900" dirty="0"/>
              <a:t>"LambdaState": { </a:t>
            </a:r>
          </a:p>
          <a:p>
            <a:pPr rtl="0"/>
            <a:r>
              <a:rPr lang="pt-br" sz="1900" dirty="0"/>
              <a:t>	"Type": "Task", </a:t>
            </a:r>
          </a:p>
          <a:p>
            <a:pPr rtl="0"/>
            <a:r>
              <a:rPr lang="pt-br" sz="1900" dirty="0"/>
              <a:t>	"Resource": "arn:aws:lambda:us-east-1:123456789012:function:HelloWorld", </a:t>
            </a:r>
          </a:p>
          <a:p>
            <a:pPr rtl="0"/>
            <a:r>
              <a:rPr lang="pt-br" sz="1900" dirty="0"/>
              <a:t>	"Next": "NextState" </a:t>
            </a:r>
          </a:p>
          <a:p>
            <a:pPr rtl="0"/>
            <a:r>
              <a:rPr lang="pt-br" sz="1900" dirty="0"/>
              <a:t>}</a:t>
            </a:r>
          </a:p>
          <a:p>
            <a:pPr rtl="0"/>
            <a:endParaRPr lang="en-US" dirty="0"/>
          </a:p>
        </p:txBody>
      </p:sp>
      <p:pic>
        <p:nvPicPr>
          <p:cNvPr id="14" name="Graphic 42">
            <a:extLst>
              <a:ext uri="{FF2B5EF4-FFF2-40B4-BE49-F238E27FC236}">
                <a16:creationId xmlns:a16="http://schemas.microsoft.com/office/drawing/2014/main" id="{4130D902-988A-C441-B94E-F5D6D001FFBA}"/>
              </a:ext>
            </a:extLst>
          </p:cNvPr>
          <p:cNvPicPr>
            <a:picLocks noChangeAspect="1"/>
          </p:cNvPicPr>
          <p:nvPr/>
        </p:nvPicPr>
        <p:blipFill>
          <a:blip r:embed="rId4"/>
          <a:stretch>
            <a:fillRect/>
          </a:stretch>
        </p:blipFill>
        <p:spPr>
          <a:xfrm>
            <a:off x="10005714" y="4288182"/>
            <a:ext cx="1371600" cy="1371600"/>
          </a:xfrm>
          <a:prstGeom prst="rect">
            <a:avLst/>
          </a:prstGeom>
        </p:spPr>
      </p:pic>
      <p:sp>
        <p:nvSpPr>
          <p:cNvPr id="2" name="Title 1"/>
          <p:cNvSpPr>
            <a:spLocks noGrp="1"/>
          </p:cNvSpPr>
          <p:nvPr>
            <p:ph type="title"/>
          </p:nvPr>
        </p:nvSpPr>
        <p:spPr>
          <a:xfrm>
            <a:off x="432748" y="365125"/>
            <a:ext cx="9034272" cy="474119"/>
          </a:xfrm>
        </p:spPr>
        <p:txBody>
          <a:bodyPr rtlCol="0"/>
          <a:lstStyle/>
          <a:p>
            <a:pPr rtl="0"/>
            <a:r>
              <a:rPr lang="pt-br" sz="3500" dirty="0"/>
              <a:t>Tarefas</a:t>
            </a:r>
          </a:p>
        </p:txBody>
      </p:sp>
      <p:sp>
        <p:nvSpPr>
          <p:cNvPr id="10" name="Rectangle 9"/>
          <p:cNvSpPr/>
          <p:nvPr/>
        </p:nvSpPr>
        <p:spPr>
          <a:xfrm>
            <a:off x="9488342" y="5646081"/>
            <a:ext cx="2379049" cy="400110"/>
          </a:xfrm>
          <a:prstGeom prst="rect">
            <a:avLst/>
          </a:prstGeom>
        </p:spPr>
        <p:txBody>
          <a:bodyPr wrap="none" rtlCol="0">
            <a:spAutoFit/>
          </a:bodyPr>
          <a:lstStyle/>
          <a:p>
            <a:pPr rtl="0"/>
            <a:r>
              <a:rPr lang="pt-br" sz="2000" dirty="0">
                <a:latin typeface="Amazon Ember" panose="02000000000000000000" pitchFamily="2" charset="0"/>
                <a:ea typeface="Amazon Ember" panose="02000000000000000000" pitchFamily="2" charset="0"/>
              </a:rPr>
              <a:t>Função do Lambda</a:t>
            </a:r>
          </a:p>
        </p:txBody>
      </p:sp>
      <p:sp>
        <p:nvSpPr>
          <p:cNvPr id="12" name="Rounded Rectangle 11"/>
          <p:cNvSpPr/>
          <p:nvPr/>
        </p:nvSpPr>
        <p:spPr>
          <a:xfrm>
            <a:off x="9651980" y="1908576"/>
            <a:ext cx="1896534" cy="795867"/>
          </a:xfrm>
          <a:prstGeom prst="roundRect">
            <a:avLst>
              <a:gd name="adj" fmla="val 10606"/>
            </a:avLst>
          </a:prstGeom>
          <a:noFill/>
          <a:ln>
            <a:solidFill>
              <a:schemeClr val="tx1"/>
            </a:solid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lumMod val="75000"/>
                  </a:schemeClr>
                </a:solidFill>
                <a:latin typeface="Amazon Ember Light" charset="0"/>
                <a:ea typeface="Amazon Ember Light" charset="0"/>
                <a:cs typeface="Amazon Ember Light" charset="0"/>
              </a:rPr>
              <a:t>HelloWorld</a:t>
            </a:r>
          </a:p>
        </p:txBody>
      </p:sp>
      <p:sp>
        <p:nvSpPr>
          <p:cNvPr id="13" name="Rectangle 12"/>
          <p:cNvSpPr/>
          <p:nvPr/>
        </p:nvSpPr>
        <p:spPr>
          <a:xfrm>
            <a:off x="10244220" y="2800176"/>
            <a:ext cx="712054" cy="400110"/>
          </a:xfrm>
          <a:prstGeom prst="rect">
            <a:avLst/>
          </a:prstGeom>
        </p:spPr>
        <p:txBody>
          <a:bodyPr wrap="none" rtlCol="0">
            <a:spAutoFit/>
          </a:bodyPr>
          <a:lstStyle/>
          <a:p>
            <a:pPr rtl="0"/>
            <a:r>
              <a:rPr lang="pt-br" sz="2000">
                <a:latin typeface="Amazon Ember" panose="02000000000000000000" pitchFamily="2" charset="0"/>
                <a:ea typeface="Amazon Ember" panose="02000000000000000000" pitchFamily="2" charset="0"/>
              </a:rPr>
              <a:t>Tarefa</a:t>
            </a:r>
          </a:p>
        </p:txBody>
      </p:sp>
      <p:sp>
        <p:nvSpPr>
          <p:cNvPr id="6" name="Right Brace 5"/>
          <p:cNvSpPr/>
          <p:nvPr/>
        </p:nvSpPr>
        <p:spPr>
          <a:xfrm>
            <a:off x="8400081" y="1456841"/>
            <a:ext cx="898902" cy="2634712"/>
          </a:xfrm>
          <a:prstGeom prst="rightBrace">
            <a:avLst>
              <a:gd name="adj1" fmla="val 0"/>
              <a:gd name="adj2" fmla="val 34118"/>
            </a:avLst>
          </a:prstGeom>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a:p>
        </p:txBody>
      </p:sp>
      <p:sp>
        <p:nvSpPr>
          <p:cNvPr id="11" name="Right Brace 10"/>
          <p:cNvSpPr/>
          <p:nvPr/>
        </p:nvSpPr>
        <p:spPr>
          <a:xfrm>
            <a:off x="8413987" y="4295324"/>
            <a:ext cx="898902" cy="2061026"/>
          </a:xfrm>
          <a:prstGeom prst="rightBrace">
            <a:avLst>
              <a:gd name="adj1" fmla="val 0"/>
              <a:gd name="adj2" fmla="val 348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a:p>
        </p:txBody>
      </p:sp>
    </p:spTree>
    <p:custDataLst>
      <p:tags r:id="rId1"/>
    </p:custDataLst>
    <p:extLst>
      <p:ext uri="{BB962C8B-B14F-4D97-AF65-F5344CB8AC3E}">
        <p14:creationId xmlns:p14="http://schemas.microsoft.com/office/powerpoint/2010/main" val="936645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a:spLocks noGrp="1"/>
          </p:cNvSpPr>
          <p:nvPr>
            <p:ph type="title"/>
          </p:nvPr>
        </p:nvSpPr>
        <p:spPr/>
        <p:txBody>
          <a:bodyPr rtlCol="0"/>
          <a:lstStyle/>
          <a:p>
            <a:pPr rtl="0"/>
            <a:r>
              <a:rPr lang="pt-br" sz="3500" dirty="0"/>
              <a:t>Lógica de controle</a:t>
            </a:r>
          </a:p>
        </p:txBody>
      </p:sp>
      <p:grpSp>
        <p:nvGrpSpPr>
          <p:cNvPr id="13" name="Group 12"/>
          <p:cNvGrpSpPr/>
          <p:nvPr/>
        </p:nvGrpSpPr>
        <p:grpSpPr>
          <a:xfrm>
            <a:off x="9242262" y="1080758"/>
            <a:ext cx="1892914" cy="5277265"/>
            <a:chOff x="9242262" y="1080758"/>
            <a:chExt cx="1892914" cy="5277265"/>
          </a:xfrm>
        </p:grpSpPr>
        <p:sp>
          <p:nvSpPr>
            <p:cNvPr id="8" name="TextBox 7"/>
            <p:cNvSpPr txBox="1"/>
            <p:nvPr/>
          </p:nvSpPr>
          <p:spPr>
            <a:xfrm>
              <a:off x="9242262" y="1080758"/>
              <a:ext cx="1617752" cy="502766"/>
            </a:xfrm>
            <a:prstGeom prst="rect">
              <a:avLst/>
            </a:prstGeom>
            <a:noFill/>
          </p:spPr>
          <p:txBody>
            <a:bodyPr wrap="none" rtlCol="0">
              <a:spAutoFit/>
            </a:bodyPr>
            <a:lstStyle/>
            <a:p>
              <a:pPr algn="ctr" rtl="0"/>
              <a:r>
                <a:rPr lang="pt-br" sz="2667" dirty="0">
                  <a:latin typeface="Amazon Ember" charset="0"/>
                  <a:ea typeface="Amazon Ember" charset="0"/>
                  <a:cs typeface="Amazon Ember" charset="0"/>
                </a:rPr>
                <a:t>Aguardar</a:t>
              </a:r>
            </a:p>
          </p:txBody>
        </p:sp>
        <p:cxnSp>
          <p:nvCxnSpPr>
            <p:cNvPr id="68" name="Straight Arrow Connector 67"/>
            <p:cNvCxnSpPr>
              <a:stCxn id="120" idx="4"/>
              <a:endCxn id="123" idx="0"/>
            </p:cNvCxnSpPr>
            <p:nvPr/>
          </p:nvCxnSpPr>
          <p:spPr>
            <a:xfrm>
              <a:off x="10051137" y="2420341"/>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123" idx="2"/>
              <a:endCxn id="126" idx="0"/>
            </p:cNvCxnSpPr>
            <p:nvPr/>
          </p:nvCxnSpPr>
          <p:spPr>
            <a:xfrm>
              <a:off x="10051137" y="3356862"/>
              <a:ext cx="1"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126" idx="2"/>
              <a:endCxn id="130" idx="0"/>
            </p:cNvCxnSpPr>
            <p:nvPr/>
          </p:nvCxnSpPr>
          <p:spPr>
            <a:xfrm flipH="1">
              <a:off x="10051137" y="4293383"/>
              <a:ext cx="1"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130" idx="2"/>
              <a:endCxn id="131" idx="0"/>
            </p:cNvCxnSpPr>
            <p:nvPr/>
          </p:nvCxnSpPr>
          <p:spPr>
            <a:xfrm>
              <a:off x="10051137" y="5229904"/>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120" name="Oval 119"/>
            <p:cNvSpPr/>
            <p:nvPr/>
          </p:nvSpPr>
          <p:spPr>
            <a:xfrm>
              <a:off x="9688294" y="1694655"/>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Start</a:t>
              </a:r>
            </a:p>
          </p:txBody>
        </p:sp>
        <p:sp>
          <p:nvSpPr>
            <p:cNvPr id="123" name="Rounded Rectangle 122"/>
            <p:cNvSpPr/>
            <p:nvPr/>
          </p:nvSpPr>
          <p:spPr>
            <a:xfrm>
              <a:off x="9378660" y="2822774"/>
              <a:ext cx="1344954" cy="534088"/>
            </a:xfrm>
            <a:prstGeom prst="roundRect">
              <a:avLst>
                <a:gd name="adj" fmla="val 15170"/>
              </a:avLst>
            </a:prstGeom>
            <a:noFill/>
            <a:ln w="12700">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StartState</a:t>
              </a:r>
              <a:endParaRPr lang="en-US" sz="2000">
                <a:solidFill>
                  <a:schemeClr val="tx1">
                    <a:lumMod val="75000"/>
                  </a:schemeClr>
                </a:solidFill>
                <a:latin typeface="Amazon Ember Light" charset="0"/>
                <a:ea typeface="Amazon Ember Light" charset="0"/>
                <a:cs typeface="Amazon Ember Light" charset="0"/>
              </a:endParaRPr>
            </a:p>
          </p:txBody>
        </p:sp>
        <p:sp>
          <p:nvSpPr>
            <p:cNvPr id="126" name="Rounded Rectangle 125"/>
            <p:cNvSpPr/>
            <p:nvPr/>
          </p:nvSpPr>
          <p:spPr>
            <a:xfrm>
              <a:off x="9411803" y="3759295"/>
              <a:ext cx="1278669" cy="534088"/>
            </a:xfrm>
            <a:prstGeom prst="roundRect">
              <a:avLst>
                <a:gd name="adj" fmla="val 8669"/>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accent1"/>
                  </a:solidFill>
                  <a:latin typeface="Amazon Ember Light" charset="0"/>
                  <a:ea typeface="Amazon Ember Light" charset="0"/>
                  <a:cs typeface="Amazon Ember Light" charset="0"/>
                </a:rPr>
                <a:t>WaitState</a:t>
              </a:r>
              <a:endParaRPr lang="en-US" sz="2000">
                <a:solidFill>
                  <a:schemeClr val="accent1"/>
                </a:solidFill>
                <a:latin typeface="Amazon Ember Light" charset="0"/>
                <a:ea typeface="Amazon Ember Light" charset="0"/>
                <a:cs typeface="Amazon Ember Light" charset="0"/>
              </a:endParaRPr>
            </a:p>
          </p:txBody>
        </p:sp>
        <p:sp>
          <p:nvSpPr>
            <p:cNvPr id="130" name="Rounded Rectangle 129"/>
            <p:cNvSpPr/>
            <p:nvPr/>
          </p:nvSpPr>
          <p:spPr>
            <a:xfrm>
              <a:off x="9378660" y="4695816"/>
              <a:ext cx="1344954" cy="534088"/>
            </a:xfrm>
            <a:prstGeom prst="roundRect">
              <a:avLst>
                <a:gd name="adj" fmla="val 6502"/>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FinalState</a:t>
              </a:r>
              <a:endParaRPr lang="en-US" sz="2000">
                <a:solidFill>
                  <a:schemeClr val="tx1">
                    <a:lumMod val="75000"/>
                  </a:schemeClr>
                </a:solidFill>
                <a:latin typeface="Amazon Ember Light" charset="0"/>
                <a:ea typeface="Amazon Ember Light" charset="0"/>
                <a:cs typeface="Amazon Ember Light" charset="0"/>
              </a:endParaRPr>
            </a:p>
          </p:txBody>
        </p:sp>
        <p:sp>
          <p:nvSpPr>
            <p:cNvPr id="131" name="Oval 130"/>
            <p:cNvSpPr/>
            <p:nvPr/>
          </p:nvSpPr>
          <p:spPr>
            <a:xfrm>
              <a:off x="9688294" y="5632337"/>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Final</a:t>
              </a:r>
            </a:p>
          </p:txBody>
        </p:sp>
        <p:pic>
          <p:nvPicPr>
            <p:cNvPr id="76" name="Picture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1027" y="3516726"/>
              <a:ext cx="564149" cy="564149"/>
            </a:xfrm>
            <a:prstGeom prst="rect">
              <a:avLst/>
            </a:prstGeom>
          </p:spPr>
        </p:pic>
      </p:grpSp>
      <p:grpSp>
        <p:nvGrpSpPr>
          <p:cNvPr id="11" name="Group 10"/>
          <p:cNvGrpSpPr/>
          <p:nvPr/>
        </p:nvGrpSpPr>
        <p:grpSpPr>
          <a:xfrm>
            <a:off x="3033138" y="1080758"/>
            <a:ext cx="2303683" cy="5277265"/>
            <a:chOff x="3033138" y="1080758"/>
            <a:chExt cx="2303683" cy="5277265"/>
          </a:xfrm>
        </p:grpSpPr>
        <p:sp>
          <p:nvSpPr>
            <p:cNvPr id="6" name="TextBox 5"/>
            <p:cNvSpPr txBox="1"/>
            <p:nvPr/>
          </p:nvSpPr>
          <p:spPr>
            <a:xfrm>
              <a:off x="3557243" y="1080758"/>
              <a:ext cx="1255472" cy="502766"/>
            </a:xfrm>
            <a:prstGeom prst="rect">
              <a:avLst/>
            </a:prstGeom>
            <a:noFill/>
          </p:spPr>
          <p:txBody>
            <a:bodyPr wrap="none" rtlCol="0">
              <a:spAutoFit/>
            </a:bodyPr>
            <a:lstStyle/>
            <a:p>
              <a:pPr rtl="0"/>
              <a:r>
                <a:rPr lang="pt-br" sz="2667">
                  <a:latin typeface="Amazon Ember" charset="0"/>
                  <a:ea typeface="Amazon Ember" charset="0"/>
                  <a:cs typeface="Amazon Ember" charset="0"/>
                </a:rPr>
                <a:t>Opção</a:t>
              </a:r>
            </a:p>
          </p:txBody>
        </p:sp>
        <p:cxnSp>
          <p:nvCxnSpPr>
            <p:cNvPr id="44" name="Straight Arrow Connector 43"/>
            <p:cNvCxnSpPr>
              <a:stCxn id="114" idx="4"/>
              <a:endCxn id="121" idx="0"/>
            </p:cNvCxnSpPr>
            <p:nvPr/>
          </p:nvCxnSpPr>
          <p:spPr>
            <a:xfrm>
              <a:off x="4215047" y="2420341"/>
              <a:ext cx="0"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121" idx="2"/>
              <a:endCxn id="47" idx="0"/>
            </p:cNvCxnSpPr>
            <p:nvPr/>
          </p:nvCxnSpPr>
          <p:spPr>
            <a:xfrm>
              <a:off x="4215047" y="3158351"/>
              <a:ext cx="1"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3460598" y="3362273"/>
              <a:ext cx="1508899" cy="534088"/>
            </a:xfrm>
            <a:prstGeom prst="roundRect">
              <a:avLst>
                <a:gd name="adj" fmla="val 6502"/>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accent1"/>
                  </a:solidFill>
                  <a:latin typeface="Amazon Ember Light" charset="0"/>
                  <a:ea typeface="Amazon Ember Light" charset="0"/>
                  <a:cs typeface="Amazon Ember Light" charset="0"/>
                </a:rPr>
                <a:t>ChoiceState</a:t>
              </a:r>
              <a:endParaRPr lang="en-US" sz="2000">
                <a:solidFill>
                  <a:schemeClr val="accent1"/>
                </a:solidFill>
                <a:latin typeface="Amazon Ember Light" charset="0"/>
                <a:ea typeface="Amazon Ember Light" charset="0"/>
                <a:cs typeface="Amazon Ember Light" charset="0"/>
              </a:endParaRPr>
            </a:p>
          </p:txBody>
        </p:sp>
        <p:cxnSp>
          <p:nvCxnSpPr>
            <p:cNvPr id="100" name="Straight Arrow Connector 99"/>
            <p:cNvCxnSpPr>
              <a:endCxn id="50" idx="0"/>
            </p:cNvCxnSpPr>
            <p:nvPr/>
          </p:nvCxnSpPr>
          <p:spPr>
            <a:xfrm>
              <a:off x="3584374" y="3882364"/>
              <a:ext cx="0" cy="21791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a:endCxn id="137" idx="0"/>
            </p:cNvCxnSpPr>
            <p:nvPr/>
          </p:nvCxnSpPr>
          <p:spPr>
            <a:xfrm>
              <a:off x="4785586" y="3896361"/>
              <a:ext cx="0"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114" name="Oval 113"/>
            <p:cNvSpPr/>
            <p:nvPr/>
          </p:nvSpPr>
          <p:spPr>
            <a:xfrm>
              <a:off x="3852204" y="1694655"/>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Start</a:t>
              </a:r>
            </a:p>
          </p:txBody>
        </p:sp>
        <p:sp>
          <p:nvSpPr>
            <p:cNvPr id="121" name="Rounded Rectangle 120"/>
            <p:cNvSpPr/>
            <p:nvPr/>
          </p:nvSpPr>
          <p:spPr>
            <a:xfrm>
              <a:off x="3542570" y="2624263"/>
              <a:ext cx="1344954" cy="534088"/>
            </a:xfrm>
            <a:prstGeom prst="roundRect">
              <a:avLst>
                <a:gd name="adj" fmla="val 15170"/>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StartState</a:t>
              </a:r>
              <a:endParaRPr lang="en-US" sz="2000">
                <a:solidFill>
                  <a:schemeClr val="tx1">
                    <a:lumMod val="75000"/>
                  </a:schemeClr>
                </a:solidFill>
                <a:latin typeface="Amazon Ember Light" charset="0"/>
                <a:ea typeface="Amazon Ember Light" charset="0"/>
                <a:cs typeface="Amazon Ember Light" charset="0"/>
              </a:endParaRPr>
            </a:p>
          </p:txBody>
        </p:sp>
        <p:sp>
          <p:nvSpPr>
            <p:cNvPr id="128" name="Rounded Rectangle 127"/>
            <p:cNvSpPr/>
            <p:nvPr/>
          </p:nvSpPr>
          <p:spPr>
            <a:xfrm>
              <a:off x="3542570" y="4894328"/>
              <a:ext cx="1344954" cy="534088"/>
            </a:xfrm>
            <a:prstGeom prst="roundRect">
              <a:avLst>
                <a:gd name="adj" fmla="val 10836"/>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FinalState</a:t>
              </a:r>
              <a:endParaRPr lang="en-US" sz="2000">
                <a:solidFill>
                  <a:schemeClr val="tx1">
                    <a:lumMod val="75000"/>
                  </a:schemeClr>
                </a:solidFill>
                <a:latin typeface="Amazon Ember Light" charset="0"/>
                <a:ea typeface="Amazon Ember Light" charset="0"/>
                <a:cs typeface="Amazon Ember Light" charset="0"/>
              </a:endParaRPr>
            </a:p>
          </p:txBody>
        </p:sp>
        <p:sp>
          <p:nvSpPr>
            <p:cNvPr id="135" name="Oval 134"/>
            <p:cNvSpPr/>
            <p:nvPr/>
          </p:nvSpPr>
          <p:spPr>
            <a:xfrm>
              <a:off x="3852204" y="5632337"/>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Final</a:t>
              </a:r>
            </a:p>
          </p:txBody>
        </p:sp>
        <p:grpSp>
          <p:nvGrpSpPr>
            <p:cNvPr id="9" name="Group 8"/>
            <p:cNvGrpSpPr/>
            <p:nvPr/>
          </p:nvGrpSpPr>
          <p:grpSpPr>
            <a:xfrm>
              <a:off x="3033138" y="4100283"/>
              <a:ext cx="2303683" cy="590123"/>
              <a:chOff x="3033138" y="4243467"/>
              <a:chExt cx="2303683" cy="590123"/>
            </a:xfrm>
          </p:grpSpPr>
          <p:sp>
            <p:nvSpPr>
              <p:cNvPr id="50" name="Rounded Rectangle 49"/>
              <p:cNvSpPr/>
              <p:nvPr/>
            </p:nvSpPr>
            <p:spPr>
              <a:xfrm>
                <a:off x="3033138" y="4243467"/>
                <a:ext cx="1102471" cy="590123"/>
              </a:xfrm>
              <a:prstGeom prst="roundRect">
                <a:avLst>
                  <a:gd name="adj" fmla="val 9807"/>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sz="2000">
                    <a:solidFill>
                      <a:schemeClr val="accent1"/>
                    </a:solidFill>
                    <a:latin typeface="Amazon Ember Light" charset="0"/>
                    <a:ea typeface="Amazon Ember Light" charset="0"/>
                    <a:cs typeface="Amazon Ember Light" charset="0"/>
                  </a:rPr>
                  <a:t>Opção A</a:t>
                </a:r>
              </a:p>
            </p:txBody>
          </p:sp>
          <p:sp>
            <p:nvSpPr>
              <p:cNvPr id="137" name="Rounded Rectangle 136"/>
              <p:cNvSpPr/>
              <p:nvPr/>
            </p:nvSpPr>
            <p:spPr>
              <a:xfrm>
                <a:off x="4234350" y="4243467"/>
                <a:ext cx="1102471" cy="590123"/>
              </a:xfrm>
              <a:prstGeom prst="roundRect">
                <a:avLst>
                  <a:gd name="adj" fmla="val 13730"/>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sz="2000">
                    <a:solidFill>
                      <a:schemeClr val="accent1"/>
                    </a:solidFill>
                    <a:latin typeface="Amazon Ember Light" charset="0"/>
                    <a:ea typeface="Amazon Ember Light" charset="0"/>
                    <a:cs typeface="Amazon Ember Light" charset="0"/>
                  </a:rPr>
                  <a:t>Opção B</a:t>
                </a:r>
              </a:p>
            </p:txBody>
          </p:sp>
        </p:grpSp>
        <p:cxnSp>
          <p:nvCxnSpPr>
            <p:cNvPr id="149" name="Straight Arrow Connector 148"/>
            <p:cNvCxnSpPr/>
            <p:nvPr/>
          </p:nvCxnSpPr>
          <p:spPr>
            <a:xfrm>
              <a:off x="3750221" y="4693667"/>
              <a:ext cx="0" cy="21791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4722834" y="4707664"/>
              <a:ext cx="0"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stCxn id="128" idx="2"/>
              <a:endCxn id="135" idx="0"/>
            </p:cNvCxnSpPr>
            <p:nvPr/>
          </p:nvCxnSpPr>
          <p:spPr>
            <a:xfrm>
              <a:off x="4215047" y="5428416"/>
              <a:ext cx="0" cy="203921"/>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12" name="Group 11"/>
          <p:cNvGrpSpPr/>
          <p:nvPr/>
        </p:nvGrpSpPr>
        <p:grpSpPr>
          <a:xfrm>
            <a:off x="5832692" y="1080758"/>
            <a:ext cx="2619206" cy="5277265"/>
            <a:chOff x="5832692" y="1080758"/>
            <a:chExt cx="2619206" cy="5277265"/>
          </a:xfrm>
        </p:grpSpPr>
        <p:sp>
          <p:nvSpPr>
            <p:cNvPr id="7" name="TextBox 6"/>
            <p:cNvSpPr txBox="1"/>
            <p:nvPr/>
          </p:nvSpPr>
          <p:spPr>
            <a:xfrm>
              <a:off x="6466469" y="1080758"/>
              <a:ext cx="1351652" cy="502766"/>
            </a:xfrm>
            <a:prstGeom prst="rect">
              <a:avLst/>
            </a:prstGeom>
            <a:noFill/>
          </p:spPr>
          <p:txBody>
            <a:bodyPr wrap="none" rtlCol="0">
              <a:spAutoFit/>
            </a:bodyPr>
            <a:lstStyle/>
            <a:p>
              <a:pPr rtl="0"/>
              <a:r>
                <a:rPr lang="pt-br" sz="2667">
                  <a:latin typeface="Amazon Ember" charset="0"/>
                  <a:ea typeface="Amazon Ember" charset="0"/>
                  <a:cs typeface="Amazon Ember" charset="0"/>
                </a:rPr>
                <a:t>Paralelo</a:t>
              </a:r>
            </a:p>
          </p:txBody>
        </p:sp>
        <p:cxnSp>
          <p:nvCxnSpPr>
            <p:cNvPr id="90" name="Straight Arrow Connector 89"/>
            <p:cNvCxnSpPr>
              <a:stCxn id="118" idx="4"/>
              <a:endCxn id="122" idx="0"/>
            </p:cNvCxnSpPr>
            <p:nvPr/>
          </p:nvCxnSpPr>
          <p:spPr>
            <a:xfrm>
              <a:off x="7142295" y="2420341"/>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a:off x="6592784" y="3348477"/>
              <a:ext cx="0" cy="41455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129" idx="2"/>
              <a:endCxn id="134" idx="0"/>
            </p:cNvCxnSpPr>
            <p:nvPr/>
          </p:nvCxnSpPr>
          <p:spPr>
            <a:xfrm>
              <a:off x="7142295" y="5229904"/>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118" name="Oval 117"/>
            <p:cNvSpPr/>
            <p:nvPr/>
          </p:nvSpPr>
          <p:spPr>
            <a:xfrm>
              <a:off x="6779452" y="1694655"/>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Start</a:t>
              </a:r>
            </a:p>
          </p:txBody>
        </p:sp>
        <p:sp>
          <p:nvSpPr>
            <p:cNvPr id="122" name="Rounded Rectangle 121"/>
            <p:cNvSpPr/>
            <p:nvPr/>
          </p:nvSpPr>
          <p:spPr>
            <a:xfrm>
              <a:off x="6469818" y="2822774"/>
              <a:ext cx="1344954" cy="534088"/>
            </a:xfrm>
            <a:prstGeom prst="roundRect">
              <a:avLst>
                <a:gd name="adj" fmla="val 8669"/>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StartState</a:t>
              </a:r>
              <a:endParaRPr lang="en-US" sz="2000">
                <a:solidFill>
                  <a:schemeClr val="tx1">
                    <a:lumMod val="75000"/>
                  </a:schemeClr>
                </a:solidFill>
                <a:latin typeface="Amazon Ember Light" charset="0"/>
                <a:ea typeface="Amazon Ember Light" charset="0"/>
                <a:cs typeface="Amazon Ember Light" charset="0"/>
              </a:endParaRPr>
            </a:p>
          </p:txBody>
        </p:sp>
        <p:grpSp>
          <p:nvGrpSpPr>
            <p:cNvPr id="10" name="Group 9"/>
            <p:cNvGrpSpPr/>
            <p:nvPr/>
          </p:nvGrpSpPr>
          <p:grpSpPr>
            <a:xfrm>
              <a:off x="5832692" y="3759295"/>
              <a:ext cx="2619206" cy="534088"/>
              <a:chOff x="5832692" y="3801930"/>
              <a:chExt cx="2619206" cy="534088"/>
            </a:xfrm>
            <a:noFill/>
          </p:grpSpPr>
          <p:sp>
            <p:nvSpPr>
              <p:cNvPr id="124" name="Rounded Rectangle 123"/>
              <p:cNvSpPr/>
              <p:nvPr/>
            </p:nvSpPr>
            <p:spPr>
              <a:xfrm>
                <a:off x="5832692" y="3801930"/>
                <a:ext cx="1147542" cy="534088"/>
              </a:xfrm>
              <a:prstGeom prst="roundRect">
                <a:avLst>
                  <a:gd name="adj" fmla="val 8669"/>
                </a:avLst>
              </a:prstGeom>
              <a:grp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accent1"/>
                    </a:solidFill>
                    <a:latin typeface="Amazon Ember Light" charset="0"/>
                    <a:ea typeface="Amazon Ember Light" charset="0"/>
                    <a:cs typeface="Amazon Ember Light" charset="0"/>
                  </a:rPr>
                  <a:t>PState1</a:t>
                </a:r>
              </a:p>
            </p:txBody>
          </p:sp>
          <p:sp>
            <p:nvSpPr>
              <p:cNvPr id="125" name="Rounded Rectangle 124"/>
              <p:cNvSpPr/>
              <p:nvPr/>
            </p:nvSpPr>
            <p:spPr>
              <a:xfrm>
                <a:off x="7304356" y="3801930"/>
                <a:ext cx="1147542" cy="534088"/>
              </a:xfrm>
              <a:prstGeom prst="roundRect">
                <a:avLst>
                  <a:gd name="adj" fmla="val 10836"/>
                </a:avLst>
              </a:prstGeom>
              <a:grp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accent1"/>
                    </a:solidFill>
                    <a:latin typeface="Amazon Ember Light" charset="0"/>
                    <a:ea typeface="Amazon Ember Light" charset="0"/>
                    <a:cs typeface="Amazon Ember Light" charset="0"/>
                  </a:rPr>
                  <a:t>PState2</a:t>
                </a:r>
              </a:p>
            </p:txBody>
          </p:sp>
        </p:grpSp>
        <p:sp>
          <p:nvSpPr>
            <p:cNvPr id="129" name="Rounded Rectangle 128"/>
            <p:cNvSpPr/>
            <p:nvPr/>
          </p:nvSpPr>
          <p:spPr>
            <a:xfrm>
              <a:off x="6469818" y="4695816"/>
              <a:ext cx="1344954" cy="534088"/>
            </a:xfrm>
            <a:prstGeom prst="roundRect">
              <a:avLst>
                <a:gd name="adj" fmla="val 8669"/>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FinalState</a:t>
              </a:r>
              <a:endParaRPr lang="en-US" sz="2000">
                <a:solidFill>
                  <a:schemeClr val="tx1">
                    <a:lumMod val="75000"/>
                  </a:schemeClr>
                </a:solidFill>
                <a:latin typeface="Amazon Ember Light" charset="0"/>
                <a:ea typeface="Amazon Ember Light" charset="0"/>
                <a:cs typeface="Amazon Ember Light" charset="0"/>
              </a:endParaRPr>
            </a:p>
          </p:txBody>
        </p:sp>
        <p:sp>
          <p:nvSpPr>
            <p:cNvPr id="134" name="Oval 133"/>
            <p:cNvSpPr/>
            <p:nvPr/>
          </p:nvSpPr>
          <p:spPr>
            <a:xfrm>
              <a:off x="6779452" y="5632337"/>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Final</a:t>
              </a:r>
            </a:p>
          </p:txBody>
        </p:sp>
        <p:cxnSp>
          <p:nvCxnSpPr>
            <p:cNvPr id="157" name="Straight Arrow Connector 156"/>
            <p:cNvCxnSpPr/>
            <p:nvPr/>
          </p:nvCxnSpPr>
          <p:spPr>
            <a:xfrm>
              <a:off x="7731283" y="3356862"/>
              <a:ext cx="0" cy="41455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58" name="Straight Arrow Connector 157"/>
            <p:cNvCxnSpPr/>
            <p:nvPr/>
          </p:nvCxnSpPr>
          <p:spPr>
            <a:xfrm>
              <a:off x="6592784" y="4280909"/>
              <a:ext cx="0" cy="41455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p:nvPr/>
          </p:nvCxnSpPr>
          <p:spPr>
            <a:xfrm>
              <a:off x="7731283" y="4289294"/>
              <a:ext cx="0" cy="41455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grpSp>
      <p:grpSp>
        <p:nvGrpSpPr>
          <p:cNvPr id="2" name="Group 1"/>
          <p:cNvGrpSpPr/>
          <p:nvPr/>
        </p:nvGrpSpPr>
        <p:grpSpPr>
          <a:xfrm>
            <a:off x="844210" y="1080758"/>
            <a:ext cx="1344954" cy="5277265"/>
            <a:chOff x="844210" y="1080758"/>
            <a:chExt cx="1344954" cy="5277265"/>
          </a:xfrm>
        </p:grpSpPr>
        <p:sp>
          <p:nvSpPr>
            <p:cNvPr id="5" name="TextBox 4"/>
            <p:cNvSpPr txBox="1"/>
            <p:nvPr/>
          </p:nvSpPr>
          <p:spPr>
            <a:xfrm>
              <a:off x="1073297" y="1080758"/>
              <a:ext cx="886781" cy="502766"/>
            </a:xfrm>
            <a:prstGeom prst="rect">
              <a:avLst/>
            </a:prstGeom>
            <a:noFill/>
          </p:spPr>
          <p:txBody>
            <a:bodyPr wrap="none" rtlCol="0">
              <a:spAutoFit/>
            </a:bodyPr>
            <a:lstStyle/>
            <a:p>
              <a:pPr rtl="0"/>
              <a:r>
                <a:rPr lang="pt-br" sz="2667">
                  <a:latin typeface="Amazon Ember" charset="0"/>
                  <a:ea typeface="Amazon Ember" charset="0"/>
                  <a:cs typeface="Amazon Ember" charset="0"/>
                </a:rPr>
                <a:t>Pass</a:t>
              </a:r>
            </a:p>
          </p:txBody>
        </p:sp>
        <p:sp>
          <p:nvSpPr>
            <p:cNvPr id="14" name="Rounded Rectangle 13"/>
            <p:cNvSpPr/>
            <p:nvPr/>
          </p:nvSpPr>
          <p:spPr>
            <a:xfrm>
              <a:off x="844210" y="2822774"/>
              <a:ext cx="1344954" cy="534088"/>
            </a:xfrm>
            <a:prstGeom prst="roundRect">
              <a:avLst>
                <a:gd name="adj" fmla="val 10836"/>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StartState</a:t>
              </a:r>
              <a:endParaRPr lang="en-US" sz="2000">
                <a:solidFill>
                  <a:schemeClr val="tx1">
                    <a:lumMod val="75000"/>
                  </a:schemeClr>
                </a:solidFill>
                <a:latin typeface="Amazon Ember Light" charset="0"/>
                <a:ea typeface="Amazon Ember Light" charset="0"/>
                <a:cs typeface="Amazon Ember Light" charset="0"/>
              </a:endParaRPr>
            </a:p>
          </p:txBody>
        </p:sp>
        <p:cxnSp>
          <p:nvCxnSpPr>
            <p:cNvPr id="21" name="Straight Arrow Connector 20"/>
            <p:cNvCxnSpPr>
              <a:stCxn id="119" idx="4"/>
              <a:endCxn id="14" idx="0"/>
            </p:cNvCxnSpPr>
            <p:nvPr/>
          </p:nvCxnSpPr>
          <p:spPr>
            <a:xfrm>
              <a:off x="1516687" y="2420341"/>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4" idx="2"/>
              <a:endCxn id="28" idx="0"/>
            </p:cNvCxnSpPr>
            <p:nvPr/>
          </p:nvCxnSpPr>
          <p:spPr>
            <a:xfrm>
              <a:off x="1516687" y="3356862"/>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28" name="Rounded Rectangle 27"/>
            <p:cNvSpPr/>
            <p:nvPr/>
          </p:nvSpPr>
          <p:spPr>
            <a:xfrm>
              <a:off x="844210" y="3759295"/>
              <a:ext cx="1344954" cy="534088"/>
            </a:xfrm>
            <a:prstGeom prst="roundRect">
              <a:avLst>
                <a:gd name="adj" fmla="val 13003"/>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000">
                  <a:solidFill>
                    <a:schemeClr val="accent1"/>
                  </a:solidFill>
                  <a:latin typeface="Amazon Ember Light" charset="0"/>
                  <a:ea typeface="Amazon Ember Light" charset="0"/>
                  <a:cs typeface="Amazon Ember Light" charset="0"/>
                </a:rPr>
                <a:t>PassState</a:t>
              </a:r>
              <a:endParaRPr lang="en-US" sz="2000">
                <a:solidFill>
                  <a:schemeClr val="accent1"/>
                </a:solidFill>
                <a:latin typeface="Amazon Ember Light" charset="0"/>
                <a:ea typeface="Amazon Ember Light" charset="0"/>
                <a:cs typeface="Amazon Ember Light" charset="0"/>
              </a:endParaRPr>
            </a:p>
          </p:txBody>
        </p:sp>
        <p:cxnSp>
          <p:nvCxnSpPr>
            <p:cNvPr id="31" name="Straight Arrow Connector 30"/>
            <p:cNvCxnSpPr>
              <a:stCxn id="127" idx="2"/>
              <a:endCxn id="136" idx="0"/>
            </p:cNvCxnSpPr>
            <p:nvPr/>
          </p:nvCxnSpPr>
          <p:spPr>
            <a:xfrm>
              <a:off x="1516687" y="5229904"/>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1153844" y="1694655"/>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Start</a:t>
              </a:r>
            </a:p>
          </p:txBody>
        </p:sp>
        <p:sp>
          <p:nvSpPr>
            <p:cNvPr id="127" name="Rounded Rectangle 126"/>
            <p:cNvSpPr/>
            <p:nvPr/>
          </p:nvSpPr>
          <p:spPr>
            <a:xfrm>
              <a:off x="844210" y="4695816"/>
              <a:ext cx="1344954" cy="534088"/>
            </a:xfrm>
            <a:prstGeom prst="roundRect">
              <a:avLst>
                <a:gd name="adj" fmla="val 15170"/>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FinalState</a:t>
              </a:r>
              <a:endParaRPr lang="en-US" sz="2000">
                <a:solidFill>
                  <a:schemeClr val="tx1">
                    <a:lumMod val="75000"/>
                  </a:schemeClr>
                </a:solidFill>
                <a:latin typeface="Amazon Ember Light" charset="0"/>
                <a:ea typeface="Amazon Ember Light" charset="0"/>
                <a:cs typeface="Amazon Ember Light" charset="0"/>
              </a:endParaRPr>
            </a:p>
          </p:txBody>
        </p:sp>
        <p:sp>
          <p:nvSpPr>
            <p:cNvPr id="136" name="Oval 135"/>
            <p:cNvSpPr/>
            <p:nvPr/>
          </p:nvSpPr>
          <p:spPr>
            <a:xfrm>
              <a:off x="1153844" y="5632337"/>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Final</a:t>
              </a:r>
            </a:p>
          </p:txBody>
        </p:sp>
        <p:cxnSp>
          <p:nvCxnSpPr>
            <p:cNvPr id="82" name="Straight Arrow Connector 81"/>
            <p:cNvCxnSpPr>
              <a:stCxn id="28" idx="2"/>
              <a:endCxn id="127" idx="0"/>
            </p:cNvCxnSpPr>
            <p:nvPr/>
          </p:nvCxnSpPr>
          <p:spPr>
            <a:xfrm>
              <a:off x="1516687" y="4293383"/>
              <a:ext cx="0" cy="402433"/>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203597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a:spLocks noGrp="1"/>
          </p:cNvSpPr>
          <p:nvPr>
            <p:ph type="title"/>
          </p:nvPr>
        </p:nvSpPr>
        <p:spPr/>
        <p:txBody>
          <a:bodyPr rtlCol="0"/>
          <a:lstStyle/>
          <a:p>
            <a:pPr rtl="0"/>
            <a:r>
              <a:rPr lang="pt-br" sz="3500" dirty="0"/>
              <a:t>Lógica de controle</a:t>
            </a:r>
            <a:r>
              <a:rPr lang="pt-br" dirty="0"/>
              <a:t> </a:t>
            </a:r>
            <a:r>
              <a:rPr lang="pt-br" sz="1800" dirty="0"/>
              <a:t>(cont)</a:t>
            </a:r>
          </a:p>
        </p:txBody>
      </p:sp>
      <p:sp>
        <p:nvSpPr>
          <p:cNvPr id="101" name="TextBox 100"/>
          <p:cNvSpPr txBox="1"/>
          <p:nvPr/>
        </p:nvSpPr>
        <p:spPr>
          <a:xfrm>
            <a:off x="230921" y="1399943"/>
            <a:ext cx="6919652" cy="4801314"/>
          </a:xfrm>
          <a:prstGeom prst="rect">
            <a:avLst/>
          </a:prstGeom>
          <a:noFill/>
        </p:spPr>
        <p:txBody>
          <a:bodyPr wrap="square" rtlCol="0">
            <a:spAutoFit/>
          </a:bodyPr>
          <a:lstStyle/>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"ChoiceState":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"Type": "Choice",</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"Choices":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"Variable": "$.foo",</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"NumericEquals": 1,</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"Next": "Choice A"</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"Variable": "$.foo",</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"NumericEquals": 2,</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"Next": "Choice B"</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a:t>
            </a:r>
          </a:p>
        </p:txBody>
      </p:sp>
      <p:sp>
        <p:nvSpPr>
          <p:cNvPr id="52" name="TextBox 51"/>
          <p:cNvSpPr txBox="1"/>
          <p:nvPr/>
        </p:nvSpPr>
        <p:spPr>
          <a:xfrm>
            <a:off x="7905022" y="1151646"/>
            <a:ext cx="1255472" cy="502766"/>
          </a:xfrm>
          <a:prstGeom prst="rect">
            <a:avLst/>
          </a:prstGeom>
          <a:noFill/>
        </p:spPr>
        <p:txBody>
          <a:bodyPr wrap="none" rtlCol="0">
            <a:spAutoFit/>
          </a:bodyPr>
          <a:lstStyle/>
          <a:p>
            <a:pPr rtl="0"/>
            <a:r>
              <a:rPr lang="pt-br" sz="2667">
                <a:latin typeface="Amazon Ember" charset="0"/>
                <a:ea typeface="Amazon Ember" charset="0"/>
                <a:cs typeface="Amazon Ember" charset="0"/>
              </a:rPr>
              <a:t>Opção</a:t>
            </a:r>
          </a:p>
        </p:txBody>
      </p:sp>
      <p:cxnSp>
        <p:nvCxnSpPr>
          <p:cNvPr id="57" name="Straight Arrow Connector 56"/>
          <p:cNvCxnSpPr>
            <a:stCxn id="62" idx="4"/>
            <a:endCxn id="63" idx="0"/>
          </p:cNvCxnSpPr>
          <p:nvPr/>
        </p:nvCxnSpPr>
        <p:spPr>
          <a:xfrm>
            <a:off x="8562826" y="2491229"/>
            <a:ext cx="0"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63" idx="2"/>
            <a:endCxn id="59" idx="0"/>
          </p:cNvCxnSpPr>
          <p:nvPr/>
        </p:nvCxnSpPr>
        <p:spPr>
          <a:xfrm>
            <a:off x="8562826" y="3229239"/>
            <a:ext cx="1"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59" name="Rounded Rectangle 58"/>
          <p:cNvSpPr/>
          <p:nvPr/>
        </p:nvSpPr>
        <p:spPr>
          <a:xfrm>
            <a:off x="7808377" y="3433161"/>
            <a:ext cx="1508899" cy="534088"/>
          </a:xfrm>
          <a:prstGeom prst="roundRect">
            <a:avLst>
              <a:gd name="adj" fmla="val 0"/>
            </a:avLst>
          </a:prstGeom>
          <a:solidFill>
            <a:schemeClr val="accent2">
              <a:lumMod val="20000"/>
              <a:lumOff val="80000"/>
            </a:schemeClr>
          </a:solid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accent1"/>
                </a:solidFill>
                <a:latin typeface="Amazon Ember Light" charset="0"/>
                <a:ea typeface="Amazon Ember Light" charset="0"/>
                <a:cs typeface="Amazon Ember Light" charset="0"/>
              </a:rPr>
              <a:t>ChoiceState</a:t>
            </a:r>
            <a:endParaRPr lang="en-US" sz="2000">
              <a:solidFill>
                <a:schemeClr val="accent1"/>
              </a:solidFill>
              <a:latin typeface="Amazon Ember Light" charset="0"/>
              <a:ea typeface="Amazon Ember Light" charset="0"/>
              <a:cs typeface="Amazon Ember Light" charset="0"/>
            </a:endParaRPr>
          </a:p>
        </p:txBody>
      </p:sp>
      <p:cxnSp>
        <p:nvCxnSpPr>
          <p:cNvPr id="60" name="Straight Arrow Connector 59"/>
          <p:cNvCxnSpPr>
            <a:endCxn id="70" idx="0"/>
          </p:cNvCxnSpPr>
          <p:nvPr/>
        </p:nvCxnSpPr>
        <p:spPr>
          <a:xfrm>
            <a:off x="7932153" y="3953252"/>
            <a:ext cx="0" cy="21791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71" idx="0"/>
          </p:cNvCxnSpPr>
          <p:nvPr/>
        </p:nvCxnSpPr>
        <p:spPr>
          <a:xfrm>
            <a:off x="9133365" y="3967249"/>
            <a:ext cx="0"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8199983" y="1765543"/>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Start</a:t>
            </a:r>
          </a:p>
        </p:txBody>
      </p:sp>
      <p:sp>
        <p:nvSpPr>
          <p:cNvPr id="63" name="Rounded Rectangle 62"/>
          <p:cNvSpPr/>
          <p:nvPr/>
        </p:nvSpPr>
        <p:spPr>
          <a:xfrm>
            <a:off x="7890349" y="2695151"/>
            <a:ext cx="1344954" cy="534088"/>
          </a:xfrm>
          <a:prstGeom prst="roundRect">
            <a:avLst>
              <a:gd name="adj" fmla="val 0"/>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StartState</a:t>
            </a:r>
            <a:endParaRPr lang="en-US" sz="2000">
              <a:solidFill>
                <a:schemeClr val="tx1">
                  <a:lumMod val="75000"/>
                </a:schemeClr>
              </a:solidFill>
              <a:latin typeface="Amazon Ember Light" charset="0"/>
              <a:ea typeface="Amazon Ember Light" charset="0"/>
              <a:cs typeface="Amazon Ember Light" charset="0"/>
            </a:endParaRPr>
          </a:p>
        </p:txBody>
      </p:sp>
      <p:sp>
        <p:nvSpPr>
          <p:cNvPr id="64" name="Rounded Rectangle 63"/>
          <p:cNvSpPr/>
          <p:nvPr/>
        </p:nvSpPr>
        <p:spPr>
          <a:xfrm>
            <a:off x="7890349" y="4965216"/>
            <a:ext cx="1344954" cy="534088"/>
          </a:xfrm>
          <a:prstGeom prst="roundRect">
            <a:avLst>
              <a:gd name="adj" fmla="val 0"/>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rtl="0"/>
            <a:r>
              <a:rPr lang="pt-br" sz="2000">
                <a:solidFill>
                  <a:schemeClr val="tx1">
                    <a:lumMod val="75000"/>
                  </a:schemeClr>
                </a:solidFill>
                <a:latin typeface="Amazon Ember Light" charset="0"/>
                <a:ea typeface="Amazon Ember Light" charset="0"/>
                <a:cs typeface="Amazon Ember Light" charset="0"/>
              </a:rPr>
              <a:t>FinalState</a:t>
            </a:r>
            <a:endParaRPr lang="en-US" sz="2000">
              <a:solidFill>
                <a:schemeClr val="tx1">
                  <a:lumMod val="75000"/>
                </a:schemeClr>
              </a:solidFill>
              <a:latin typeface="Amazon Ember Light" charset="0"/>
              <a:ea typeface="Amazon Ember Light" charset="0"/>
              <a:cs typeface="Amazon Ember Light" charset="0"/>
            </a:endParaRPr>
          </a:p>
        </p:txBody>
      </p:sp>
      <p:sp>
        <p:nvSpPr>
          <p:cNvPr id="65" name="Oval 64"/>
          <p:cNvSpPr/>
          <p:nvPr/>
        </p:nvSpPr>
        <p:spPr>
          <a:xfrm>
            <a:off x="8199983" y="5703225"/>
            <a:ext cx="725686" cy="725686"/>
          </a:xfrm>
          <a:prstGeom prst="ellipse">
            <a:avLst/>
          </a:prstGeom>
          <a:solidFill>
            <a:srgbClr val="FFDB6D"/>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a:solidFill>
                  <a:schemeClr val="tx1"/>
                </a:solidFill>
                <a:latin typeface="Amazon Ember" panose="02000000000000000000" pitchFamily="2" charset="0"/>
                <a:ea typeface="Amazon Ember" panose="02000000000000000000" pitchFamily="2" charset="0"/>
                <a:cs typeface="Amazon Ember Light" charset="0"/>
              </a:rPr>
              <a:t>Final</a:t>
            </a:r>
          </a:p>
        </p:txBody>
      </p:sp>
      <p:grpSp>
        <p:nvGrpSpPr>
          <p:cNvPr id="66" name="Group 65"/>
          <p:cNvGrpSpPr/>
          <p:nvPr/>
        </p:nvGrpSpPr>
        <p:grpSpPr>
          <a:xfrm>
            <a:off x="7380917" y="4171171"/>
            <a:ext cx="2303683" cy="590123"/>
            <a:chOff x="3033138" y="4243467"/>
            <a:chExt cx="2303683" cy="590123"/>
          </a:xfrm>
        </p:grpSpPr>
        <p:sp>
          <p:nvSpPr>
            <p:cNvPr id="70" name="Rounded Rectangle 69"/>
            <p:cNvSpPr/>
            <p:nvPr/>
          </p:nvSpPr>
          <p:spPr>
            <a:xfrm>
              <a:off x="3033138" y="4243467"/>
              <a:ext cx="1102471" cy="590123"/>
            </a:xfrm>
            <a:prstGeom prst="roundRect">
              <a:avLst>
                <a:gd name="adj" fmla="val 0"/>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sz="2000">
                  <a:solidFill>
                    <a:schemeClr val="accent1"/>
                  </a:solidFill>
                  <a:latin typeface="Amazon Ember Light" charset="0"/>
                  <a:ea typeface="Amazon Ember Light" charset="0"/>
                  <a:cs typeface="Amazon Ember Light" charset="0"/>
                </a:rPr>
                <a:t>Opção A</a:t>
              </a:r>
            </a:p>
          </p:txBody>
        </p:sp>
        <p:sp>
          <p:nvSpPr>
            <p:cNvPr id="71" name="Rounded Rectangle 70"/>
            <p:cNvSpPr/>
            <p:nvPr/>
          </p:nvSpPr>
          <p:spPr>
            <a:xfrm>
              <a:off x="4234350" y="4243467"/>
              <a:ext cx="1102471" cy="590123"/>
            </a:xfrm>
            <a:prstGeom prst="roundRect">
              <a:avLst>
                <a:gd name="adj" fmla="val 0"/>
              </a:avLst>
            </a:prstGeom>
            <a:noFill/>
            <a:ln w="1270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rtl="0"/>
              <a:r>
                <a:rPr lang="pt-br" sz="2000">
                  <a:solidFill>
                    <a:schemeClr val="accent1"/>
                  </a:solidFill>
                  <a:latin typeface="Amazon Ember Light" charset="0"/>
                  <a:ea typeface="Amazon Ember Light" charset="0"/>
                  <a:cs typeface="Amazon Ember Light" charset="0"/>
                </a:rPr>
                <a:t>Opção B</a:t>
              </a:r>
            </a:p>
          </p:txBody>
        </p:sp>
      </p:grpSp>
      <p:cxnSp>
        <p:nvCxnSpPr>
          <p:cNvPr id="67" name="Straight Arrow Connector 66"/>
          <p:cNvCxnSpPr/>
          <p:nvPr/>
        </p:nvCxnSpPr>
        <p:spPr>
          <a:xfrm>
            <a:off x="8098000" y="4764555"/>
            <a:ext cx="0" cy="217919"/>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9070613" y="4778552"/>
            <a:ext cx="0" cy="203922"/>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64" idx="2"/>
            <a:endCxn id="65" idx="0"/>
          </p:cNvCxnSpPr>
          <p:nvPr/>
        </p:nvCxnSpPr>
        <p:spPr>
          <a:xfrm>
            <a:off x="8562826" y="5499304"/>
            <a:ext cx="0" cy="203921"/>
          </a:xfrm>
          <a:prstGeom prst="straightConnector1">
            <a:avLst/>
          </a:prstGeom>
          <a:ln>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60023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133" y="367941"/>
            <a:ext cx="4636011" cy="474119"/>
          </a:xfrm>
        </p:spPr>
        <p:txBody>
          <a:bodyPr rtlCol="0"/>
          <a:lstStyle/>
          <a:p>
            <a:pPr rtl="0"/>
            <a:r>
              <a:rPr lang="pt-br" sz="3500" dirty="0"/>
              <a:t>Visão geral do módulo</a:t>
            </a:r>
          </a:p>
        </p:txBody>
      </p:sp>
      <p:sp>
        <p:nvSpPr>
          <p:cNvPr id="3" name="Content Placeholder 2"/>
          <p:cNvSpPr>
            <a:spLocks noGrp="1"/>
          </p:cNvSpPr>
          <p:nvPr>
            <p:ph idx="1"/>
          </p:nvPr>
        </p:nvSpPr>
        <p:spPr/>
        <p:txBody>
          <a:bodyPr rtlCol="0"/>
          <a:lstStyle/>
          <a:p>
            <a:pPr rtl="0"/>
            <a:r>
              <a:rPr lang="pt-br" sz="2600" dirty="0"/>
              <a:t>Compreendendo a necessidade das step functions</a:t>
            </a:r>
          </a:p>
          <a:p>
            <a:pPr rtl="0"/>
            <a:r>
              <a:rPr lang="pt-br" sz="2600" dirty="0"/>
              <a:t>Introdução ao AWS Step Functions</a:t>
            </a:r>
          </a:p>
          <a:p>
            <a:pPr rtl="0"/>
            <a:r>
              <a:rPr lang="pt-br" sz="2600" dirty="0"/>
              <a:t>Casos de uso do AWS Step Functions</a:t>
            </a:r>
          </a:p>
          <a:p>
            <a:pPr rtl="0"/>
            <a:r>
              <a:rPr lang="pt-br" sz="2600" dirty="0"/>
              <a:t>Resumo</a:t>
            </a:r>
          </a:p>
          <a:p>
            <a:pPr marL="0" indent="0" rtl="0">
              <a:buNone/>
            </a:pPr>
            <a:endParaRPr lang="en-US" sz="2600" dirty="0"/>
          </a:p>
        </p:txBody>
      </p:sp>
    </p:spTree>
    <p:custDataLst>
      <p:tags r:id="rId1"/>
    </p:custDataLst>
    <p:extLst>
      <p:ext uri="{BB962C8B-B14F-4D97-AF65-F5344CB8AC3E}">
        <p14:creationId xmlns:p14="http://schemas.microsoft.com/office/powerpoint/2010/main" val="3513627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52" y="365125"/>
            <a:ext cx="9034272" cy="474119"/>
          </a:xfrm>
        </p:spPr>
        <p:txBody>
          <a:bodyPr rtlCol="0"/>
          <a:lstStyle/>
          <a:p>
            <a:pPr rtl="0"/>
            <a:r>
              <a:rPr lang="pt-br" sz="3500" dirty="0"/>
              <a:t>Formas de iniciar máquinas de estado</a:t>
            </a:r>
          </a:p>
        </p:txBody>
      </p:sp>
      <p:sp>
        <p:nvSpPr>
          <p:cNvPr id="3" name="Content Placeholder 2"/>
          <p:cNvSpPr>
            <a:spLocks noGrp="1"/>
          </p:cNvSpPr>
          <p:nvPr>
            <p:ph idx="1"/>
          </p:nvPr>
        </p:nvSpPr>
        <p:spPr/>
        <p:txBody>
          <a:bodyPr rtlCol="0"/>
          <a:lstStyle/>
          <a:p>
            <a:pPr rtl="0"/>
            <a:r>
              <a:rPr lang="pt-br" sz="2600" dirty="0"/>
              <a:t>Chamando </a:t>
            </a:r>
            <a:r>
              <a:rPr lang="pt-br" sz="2600" dirty="0">
                <a:solidFill>
                  <a:schemeClr val="accent6"/>
                </a:solidFill>
                <a:latin typeface="+mj-lt"/>
                <a:ea typeface="Amazon Ember" panose="02000000000000000000" pitchFamily="2" charset="0"/>
                <a:cs typeface="Courier New" panose="02070309020205020404" pitchFamily="49" charset="0"/>
              </a:rPr>
              <a:t>StartExecution</a:t>
            </a:r>
            <a:r>
              <a:rPr lang="pt-br" sz="2600" dirty="0">
                <a:latin typeface="Amazon Ember" panose="02000000000000000000" pitchFamily="2" charset="0"/>
                <a:ea typeface="Amazon Ember" panose="02000000000000000000" pitchFamily="2" charset="0"/>
              </a:rPr>
              <a:t> </a:t>
            </a:r>
            <a:r>
              <a:rPr lang="pt-br" sz="2600" dirty="0"/>
              <a:t>por meio da API AWS Step Functions</a:t>
            </a:r>
          </a:p>
          <a:p>
            <a:pPr rtl="0"/>
            <a:endParaRPr lang="en-US" sz="2600" dirty="0"/>
          </a:p>
          <a:p>
            <a:pPr rtl="0"/>
            <a:r>
              <a:rPr lang="pt-br" sz="2600" dirty="0"/>
              <a:t>Chamadas HTTPS/AJAX interceptadas pelo API Gateway</a:t>
            </a:r>
          </a:p>
          <a:p>
            <a:pPr rtl="0"/>
            <a:endParaRPr lang="en-US" sz="2600" dirty="0"/>
          </a:p>
          <a:p>
            <a:pPr rtl="0"/>
            <a:r>
              <a:rPr lang="pt-br" sz="2600" dirty="0"/>
              <a:t>Regra do CloudWatch Events (agendada ou baseada em eventos na nuvem)</a:t>
            </a:r>
          </a:p>
        </p:txBody>
      </p:sp>
    </p:spTree>
    <p:custDataLst>
      <p:tags r:id="rId1"/>
    </p:custDataLst>
    <p:extLst>
      <p:ext uri="{BB962C8B-B14F-4D97-AF65-F5344CB8AC3E}">
        <p14:creationId xmlns:p14="http://schemas.microsoft.com/office/powerpoint/2010/main" val="62612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1177688" cy="474119"/>
          </a:xfrm>
        </p:spPr>
        <p:txBody>
          <a:bodyPr rtlCol="0"/>
          <a:lstStyle/>
          <a:p>
            <a:pPr rtl="0"/>
            <a:r>
              <a:rPr lang="pt-br" sz="3500" dirty="0"/>
              <a:t>APIs</a:t>
            </a:r>
          </a:p>
        </p:txBody>
      </p:sp>
      <p:graphicFrame>
        <p:nvGraphicFramePr>
          <p:cNvPr id="7" name="Table 6"/>
          <p:cNvGraphicFramePr>
            <a:graphicFrameLocks noGrp="1"/>
          </p:cNvGraphicFramePr>
          <p:nvPr>
            <p:extLst>
              <p:ext uri="{D42A27DB-BD31-4B8C-83A1-F6EECF244321}">
                <p14:modId xmlns:p14="http://schemas.microsoft.com/office/powerpoint/2010/main" val="3939510919"/>
              </p:ext>
            </p:extLst>
          </p:nvPr>
        </p:nvGraphicFramePr>
        <p:xfrm>
          <a:off x="760367" y="1370161"/>
          <a:ext cx="10839450" cy="5017987"/>
        </p:xfrm>
        <a:graphic>
          <a:graphicData uri="http://schemas.openxmlformats.org/drawingml/2006/table">
            <a:tbl>
              <a:tblPr firstRow="1" bandRow="1">
                <a:tableStyleId>{F5AB1C69-6EDB-4FF4-983F-18BD219EF322}</a:tableStyleId>
              </a:tblPr>
              <a:tblGrid>
                <a:gridCol w="2667962">
                  <a:extLst>
                    <a:ext uri="{9D8B030D-6E8A-4147-A177-3AD203B41FA5}">
                      <a16:colId xmlns:a16="http://schemas.microsoft.com/office/drawing/2014/main" val="20000"/>
                    </a:ext>
                  </a:extLst>
                </a:gridCol>
                <a:gridCol w="8171488">
                  <a:extLst>
                    <a:ext uri="{9D8B030D-6E8A-4147-A177-3AD203B41FA5}">
                      <a16:colId xmlns:a16="http://schemas.microsoft.com/office/drawing/2014/main" val="20001"/>
                    </a:ext>
                  </a:extLst>
                </a:gridCol>
              </a:tblGrid>
              <a:tr h="525026">
                <a:tc>
                  <a:txBody>
                    <a:bodyPr/>
                    <a:lstStyle/>
                    <a:p>
                      <a:pPr algn="ctr" rtl="0"/>
                      <a:r>
                        <a:rPr lang="pt-br" sz="2000" b="0" dirty="0">
                          <a:solidFill>
                            <a:schemeClr val="tx1">
                              <a:lumMod val="75000"/>
                              <a:lumOff val="25000"/>
                            </a:schemeClr>
                          </a:solidFill>
                          <a:latin typeface="Amazon Ember" panose="02000000000000000000" pitchFamily="2" charset="0"/>
                          <a:ea typeface="Amazon Ember" panose="02000000000000000000" pitchFamily="2" charset="0"/>
                        </a:rPr>
                        <a:t>Ação</a:t>
                      </a:r>
                    </a:p>
                  </a:txBody>
                  <a:tcPr marL="121920" marR="121920" marT="60960" marB="60960" anchor="ctr"/>
                </a:tc>
                <a:tc>
                  <a:txBody>
                    <a:bodyPr/>
                    <a:lstStyle/>
                    <a:p>
                      <a:pPr algn="ctr" rtl="0"/>
                      <a:r>
                        <a:rPr lang="pt-br" sz="2000" b="0" dirty="0">
                          <a:solidFill>
                            <a:schemeClr val="tx1">
                              <a:lumMod val="75000"/>
                              <a:lumOff val="25000"/>
                            </a:schemeClr>
                          </a:solidFill>
                          <a:latin typeface="Amazon Ember" panose="02000000000000000000" pitchFamily="2" charset="0"/>
                          <a:ea typeface="Amazon Ember" panose="02000000000000000000" pitchFamily="2" charset="0"/>
                          <a:cs typeface="Amazon Ember Light" panose="020B0403020204020204" pitchFamily="34" charset="0"/>
                        </a:rPr>
                        <a:t>Definição</a:t>
                      </a:r>
                    </a:p>
                  </a:txBody>
                  <a:tcPr marL="121920" marR="121920" marT="60960" marB="60960" anchor="ctr"/>
                </a:tc>
                <a:extLst>
                  <a:ext uri="{0D108BD9-81ED-4DB2-BD59-A6C34878D82A}">
                    <a16:rowId xmlns:a16="http://schemas.microsoft.com/office/drawing/2014/main" val="2912573091"/>
                  </a:ext>
                </a:extLst>
              </a:tr>
              <a:tr h="525026">
                <a:tc>
                  <a:txBody>
                    <a:bodyPr/>
                    <a:lstStyle/>
                    <a:p>
                      <a:pPr rtl="0"/>
                      <a:r>
                        <a:rPr lang="pt-br" sz="1800" dirty="0">
                          <a:latin typeface="Amazon Ember" panose="02000000000000000000" pitchFamily="2" charset="0"/>
                          <a:ea typeface="Amazon Ember" panose="02000000000000000000" pitchFamily="2" charset="0"/>
                        </a:rPr>
                        <a:t>Crição</a:t>
                      </a:r>
                      <a:endParaRPr lang="en-US" sz="1800" b="0" dirty="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kern="1200" dirty="0">
                          <a:effectLst/>
                        </a:rPr>
                        <a:t>Fazer upload de máquinas de estado definidas em JSON. Registrar operadores de atividade.</a:t>
                      </a:r>
                      <a:endParaRPr lang="en-US" sz="1800" b="0" dirty="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0"/>
                  </a:ext>
                </a:extLst>
              </a:tr>
              <a:tr h="467755">
                <a:tc>
                  <a:txBody>
                    <a:bodyPr/>
                    <a:lstStyle/>
                    <a:p>
                      <a:pPr rtl="0"/>
                      <a:r>
                        <a:rPr lang="pt-br" sz="1800">
                          <a:latin typeface="Amazon Ember" panose="02000000000000000000" pitchFamily="2" charset="0"/>
                          <a:ea typeface="Amazon Ember" panose="02000000000000000000" pitchFamily="2" charset="0"/>
                        </a:rPr>
                        <a:t>StartExecution</a:t>
                      </a:r>
                      <a:endParaRPr lang="en-US" sz="1800" b="0" dirty="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a:t>Inicia uma execução de máquina de estado.</a:t>
                      </a:r>
                      <a:endParaRPr lang="en-US" sz="1800" dirty="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1"/>
                  </a:ext>
                </a:extLst>
              </a:tr>
              <a:tr h="467755">
                <a:tc>
                  <a:txBody>
                    <a:bodyPr/>
                    <a:lstStyle/>
                    <a:p>
                      <a:pPr rtl="0"/>
                      <a:r>
                        <a:rPr lang="pt-br" sz="1800">
                          <a:latin typeface="Amazon Ember" panose="02000000000000000000" pitchFamily="2" charset="0"/>
                          <a:ea typeface="Amazon Ember" panose="02000000000000000000" pitchFamily="2" charset="0"/>
                        </a:rPr>
                        <a:t>StopExecution</a:t>
                      </a:r>
                      <a:endParaRPr lang="en-US" sz="1800" b="0" dirty="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a:t>Interrompe uma máquina de estado em execução</a:t>
                      </a:r>
                      <a:endParaRPr lang="en-US" sz="180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2"/>
                  </a:ext>
                </a:extLst>
              </a:tr>
              <a:tr h="467755">
                <a:tc>
                  <a:txBody>
                    <a:bodyPr/>
                    <a:lstStyle/>
                    <a:p>
                      <a:pPr rtl="0"/>
                      <a:r>
                        <a:rPr lang="pt-br" sz="1800" dirty="0">
                          <a:latin typeface="Amazon Ember" panose="02000000000000000000" pitchFamily="2" charset="0"/>
                          <a:ea typeface="Amazon Ember" panose="02000000000000000000" pitchFamily="2" charset="0"/>
                        </a:rPr>
                        <a:t>List</a:t>
                      </a:r>
                      <a:endParaRPr lang="en-US" sz="1800" b="0" dirty="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kern="1200">
                          <a:effectLst/>
                        </a:rPr>
                        <a:t>Lista todas as máquinas de estado, execuções e atividades.</a:t>
                      </a:r>
                      <a:endParaRPr lang="en-US" sz="1800" dirty="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3"/>
                  </a:ext>
                </a:extLst>
              </a:tr>
              <a:tr h="467755">
                <a:tc>
                  <a:txBody>
                    <a:bodyPr/>
                    <a:lstStyle/>
                    <a:p>
                      <a:pPr rtl="0"/>
                      <a:r>
                        <a:rPr lang="pt-br" sz="1800">
                          <a:latin typeface="Amazon Ember" panose="02000000000000000000" pitchFamily="2" charset="0"/>
                          <a:ea typeface="Amazon Ember" panose="02000000000000000000" pitchFamily="2" charset="0"/>
                        </a:rPr>
                        <a:t>Describe</a:t>
                      </a:r>
                      <a:endParaRPr lang="en-US" sz="18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kern="1200">
                          <a:effectLst/>
                        </a:rPr>
                        <a:t>Descrever máquinas de estado, execuções e atividades individuais.</a:t>
                      </a:r>
                      <a:endParaRPr lang="en-US" sz="1800" dirty="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0004"/>
                  </a:ext>
                </a:extLst>
              </a:tr>
              <a:tr h="493357">
                <a:tc>
                  <a:txBody>
                    <a:bodyPr/>
                    <a:lstStyle/>
                    <a:p>
                      <a:pPr rtl="0"/>
                      <a:r>
                        <a:rPr lang="pt-br" sz="1800">
                          <a:latin typeface="Amazon Ember" panose="02000000000000000000" pitchFamily="2" charset="0"/>
                          <a:ea typeface="Amazon Ember" panose="02000000000000000000" pitchFamily="2" charset="0"/>
                        </a:rPr>
                        <a:t>Get</a:t>
                      </a:r>
                      <a:endParaRPr lang="en-US" sz="18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a:t>Recupera uma tarefa e seu histórico de execução como uma lista de eventos</a:t>
                      </a:r>
                      <a:endParaRPr lang="en-US" sz="1800" dirty="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1823787376"/>
                  </a:ext>
                </a:extLst>
              </a:tr>
              <a:tr h="522514">
                <a:tc>
                  <a:txBody>
                    <a:bodyPr/>
                    <a:lstStyle/>
                    <a:p>
                      <a:pPr rtl="0"/>
                      <a:r>
                        <a:rPr lang="pt-br" sz="1800">
                          <a:latin typeface="Amazon Ember" panose="02000000000000000000" pitchFamily="2" charset="0"/>
                          <a:ea typeface="Amazon Ember" panose="02000000000000000000" pitchFamily="2" charset="0"/>
                        </a:rPr>
                        <a:t>Send</a:t>
                      </a:r>
                      <a:endParaRPr lang="en-US" sz="18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a:t>Envia sucesso, falha ou progresso de um status de conclusão de tarefa</a:t>
                      </a:r>
                      <a:endParaRPr lang="en-US" sz="180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2160587603"/>
                  </a:ext>
                </a:extLst>
              </a:tr>
              <a:tr h="467755">
                <a:tc>
                  <a:txBody>
                    <a:bodyPr/>
                    <a:lstStyle/>
                    <a:p>
                      <a:pPr rtl="0"/>
                      <a:r>
                        <a:rPr lang="pt-br" sz="1800">
                          <a:latin typeface="Amazon Ember" panose="02000000000000000000" pitchFamily="2" charset="0"/>
                          <a:ea typeface="Amazon Ember" panose="02000000000000000000" pitchFamily="2" charset="0"/>
                        </a:rPr>
                        <a:t>Tag</a:t>
                      </a:r>
                      <a:endParaRPr lang="en-US" sz="18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a:t>Adiciona ou remove uma tag a um recurso</a:t>
                      </a:r>
                      <a:endParaRPr lang="en-US" sz="180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4007267310"/>
                  </a:ext>
                </a:extLst>
              </a:tr>
              <a:tr h="467755">
                <a:tc>
                  <a:txBody>
                    <a:bodyPr/>
                    <a:lstStyle/>
                    <a:p>
                      <a:pPr rtl="0"/>
                      <a:r>
                        <a:rPr lang="pt-br" sz="1800">
                          <a:latin typeface="Amazon Ember" panose="02000000000000000000" pitchFamily="2" charset="0"/>
                          <a:ea typeface="Amazon Ember" panose="02000000000000000000" pitchFamily="2" charset="0"/>
                        </a:rPr>
                        <a:t>Update</a:t>
                      </a:r>
                      <a:endParaRPr lang="en-US" sz="1800" b="0">
                        <a:solidFill>
                          <a:schemeClr val="tx1">
                            <a:lumMod val="75000"/>
                            <a:lumOff val="25000"/>
                          </a:schemeClr>
                        </a:solidFill>
                        <a:latin typeface="Amazon Ember" panose="02000000000000000000" pitchFamily="2" charset="0"/>
                        <a:ea typeface="Amazon Ember" panose="02000000000000000000" pitchFamily="2" charset="0"/>
                      </a:endParaRPr>
                    </a:p>
                  </a:txBody>
                  <a:tcPr marL="121920" marR="121920" marT="60960" marB="60960" anchor="ctr"/>
                </a:tc>
                <a:tc>
                  <a:txBody>
                    <a:bodyPr/>
                    <a:lstStyle/>
                    <a:p>
                      <a:pPr rtl="0"/>
                      <a:r>
                        <a:rPr lang="pt-br" sz="1800" dirty="0"/>
                        <a:t>Atualiza uma máquina de estado existente</a:t>
                      </a:r>
                      <a:endParaRPr lang="en-US" sz="1800" dirty="0">
                        <a:solidFill>
                          <a:schemeClr val="tx1">
                            <a:lumMod val="75000"/>
                            <a:lumOff val="25000"/>
                          </a:schemeClr>
                        </a:solidFill>
                        <a:latin typeface="+mj-lt"/>
                        <a:ea typeface="Amazon Ember Light" panose="020B0403020204020204" pitchFamily="34" charset="0"/>
                        <a:cs typeface="Amazon Ember Light" panose="020B0403020204020204" pitchFamily="34" charset="0"/>
                      </a:endParaRPr>
                    </a:p>
                  </a:txBody>
                  <a:tcPr marL="121920" marR="121920" marT="60960" marB="60960" anchor="ctr"/>
                </a:tc>
                <a:extLst>
                  <a:ext uri="{0D108BD9-81ED-4DB2-BD59-A6C34878D82A}">
                    <a16:rowId xmlns:a16="http://schemas.microsoft.com/office/drawing/2014/main" val="3104918093"/>
                  </a:ext>
                </a:extLst>
              </a:tr>
            </a:tbl>
          </a:graphicData>
        </a:graphic>
      </p:graphicFrame>
    </p:spTree>
    <p:custDataLst>
      <p:tags r:id="rId1"/>
    </p:custDataLst>
    <p:extLst>
      <p:ext uri="{BB962C8B-B14F-4D97-AF65-F5344CB8AC3E}">
        <p14:creationId xmlns:p14="http://schemas.microsoft.com/office/powerpoint/2010/main" val="2573877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77825"/>
            <a:ext cx="9034272" cy="474119"/>
          </a:xfrm>
        </p:spPr>
        <p:txBody>
          <a:bodyPr rtlCol="0"/>
          <a:lstStyle/>
          <a:p>
            <a:pPr rtl="0"/>
            <a:r>
              <a:rPr lang="pt-br" sz="3500" dirty="0"/>
              <a:t>Integrar a outros serviços da AWS</a:t>
            </a:r>
          </a:p>
        </p:txBody>
      </p:sp>
      <p:sp>
        <p:nvSpPr>
          <p:cNvPr id="3" name="Content Placeholder 2"/>
          <p:cNvSpPr>
            <a:spLocks noGrp="1"/>
          </p:cNvSpPr>
          <p:nvPr>
            <p:ph idx="1"/>
          </p:nvPr>
        </p:nvSpPr>
        <p:spPr/>
        <p:txBody>
          <a:bodyPr rtlCol="0"/>
          <a:lstStyle/>
          <a:p>
            <a:pPr rtl="0"/>
            <a:r>
              <a:rPr lang="pt-br" sz="2600" dirty="0"/>
              <a:t>Criar máquinas de estado e atividades com o AWS CloudFormation.</a:t>
            </a:r>
          </a:p>
          <a:p>
            <a:pPr rtl="0"/>
            <a:r>
              <a:rPr lang="pt-br" sz="2600" dirty="0"/>
              <a:t>Chamar as AWS Step Functions com o Amazon API Gateway</a:t>
            </a:r>
          </a:p>
          <a:p>
            <a:pPr rtl="0"/>
            <a:r>
              <a:rPr lang="pt-br" sz="2600" dirty="0"/>
              <a:t>Iniciar máquinas de estado em resposta a eventos, ou em uma programação, com o Amazon CloudWatch Events.</a:t>
            </a:r>
          </a:p>
          <a:p>
            <a:pPr rtl="0"/>
            <a:r>
              <a:rPr lang="pt-br" sz="2600" dirty="0"/>
              <a:t>Monitorar execuções de máquinas de estado com o Amazon CloudWatch.</a:t>
            </a:r>
          </a:p>
          <a:p>
            <a:pPr rtl="0"/>
            <a:r>
              <a:rPr lang="pt-br" sz="2600" dirty="0"/>
              <a:t>Registrar chamadas de API com o AWS CloudTrail.</a:t>
            </a:r>
          </a:p>
          <a:p>
            <a:pPr rtl="0"/>
            <a:r>
              <a:rPr lang="pt-br" sz="2600" dirty="0"/>
              <a:t>Iniciar a máquina de estado usando o AWS Lambda.</a:t>
            </a:r>
          </a:p>
        </p:txBody>
      </p:sp>
    </p:spTree>
    <p:custDataLst>
      <p:tags r:id="rId1"/>
    </p:custDataLst>
    <p:extLst>
      <p:ext uri="{BB962C8B-B14F-4D97-AF65-F5344CB8AC3E}">
        <p14:creationId xmlns:p14="http://schemas.microsoft.com/office/powerpoint/2010/main" val="109862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923" y="2610606"/>
            <a:ext cx="8062849" cy="1636787"/>
          </a:xfrm>
        </p:spPr>
        <p:txBody>
          <a:bodyPr rtlCol="0">
            <a:noAutofit/>
          </a:bodyPr>
          <a:lstStyle/>
          <a:p>
            <a:pPr rtl="0"/>
            <a:r>
              <a:rPr lang="pt-br" dirty="0"/>
              <a:t>Casos de uso do AWS Step Functions</a:t>
            </a:r>
          </a:p>
        </p:txBody>
      </p:sp>
    </p:spTree>
    <p:custDataLst>
      <p:tags r:id="rId1"/>
    </p:custDataLst>
    <p:extLst>
      <p:ext uri="{BB962C8B-B14F-4D97-AF65-F5344CB8AC3E}">
        <p14:creationId xmlns:p14="http://schemas.microsoft.com/office/powerpoint/2010/main" val="2246677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25"/>
            <a:ext cx="8196894" cy="474119"/>
          </a:xfrm>
        </p:spPr>
        <p:txBody>
          <a:bodyPr rtlCol="0"/>
          <a:lstStyle/>
          <a:p>
            <a:pPr rtl="0"/>
            <a:r>
              <a:rPr lang="pt-br" sz="3500" dirty="0"/>
              <a:t>Caso de uso: Processamento de imagem</a:t>
            </a:r>
          </a:p>
        </p:txBody>
      </p:sp>
      <p:sp>
        <p:nvSpPr>
          <p:cNvPr id="6" name="Rectangle 5">
            <a:extLst>
              <a:ext uri="{FF2B5EF4-FFF2-40B4-BE49-F238E27FC236}">
                <a16:creationId xmlns:a16="http://schemas.microsoft.com/office/drawing/2014/main" id="{CE7F7081-419C-2E4F-A999-2923C4338FC0}"/>
              </a:ext>
            </a:extLst>
          </p:cNvPr>
          <p:cNvSpPr/>
          <p:nvPr/>
        </p:nvSpPr>
        <p:spPr>
          <a:xfrm>
            <a:off x="568570" y="1488499"/>
            <a:ext cx="10997996" cy="483695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7"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568571" y="1488499"/>
            <a:ext cx="330200" cy="330200"/>
          </a:xfrm>
          <a:prstGeom prst="rect">
            <a:avLst/>
          </a:prstGeom>
        </p:spPr>
      </p:pic>
      <p:pic>
        <p:nvPicPr>
          <p:cNvPr id="10" name="Graphic 69">
            <a:extLst>
              <a:ext uri="{FF2B5EF4-FFF2-40B4-BE49-F238E27FC236}">
                <a16:creationId xmlns:a16="http://schemas.microsoft.com/office/drawing/2014/main" id="{54134B1C-68A0-2F46-9E2C-F7BCA80438A7}"/>
              </a:ext>
            </a:extLst>
          </p:cNvPr>
          <p:cNvPicPr>
            <a:picLocks noChangeAspect="1"/>
          </p:cNvPicPr>
          <p:nvPr/>
        </p:nvPicPr>
        <p:blipFill>
          <a:blip r:embed="rId5"/>
          <a:stretch>
            <a:fillRect/>
          </a:stretch>
        </p:blipFill>
        <p:spPr>
          <a:xfrm>
            <a:off x="2393172" y="2169564"/>
            <a:ext cx="711200" cy="711200"/>
          </a:xfrm>
          <a:prstGeom prst="rect">
            <a:avLst/>
          </a:prstGeom>
        </p:spPr>
      </p:pic>
      <p:sp>
        <p:nvSpPr>
          <p:cNvPr id="11" name="TextBox 10">
            <a:extLst>
              <a:ext uri="{FF2B5EF4-FFF2-40B4-BE49-F238E27FC236}">
                <a16:creationId xmlns:a16="http://schemas.microsoft.com/office/drawing/2014/main" id="{7FA9348E-E3AE-3F48-9EF0-785E5F84BFB5}"/>
              </a:ext>
            </a:extLst>
          </p:cNvPr>
          <p:cNvSpPr txBox="1"/>
          <p:nvPr/>
        </p:nvSpPr>
        <p:spPr>
          <a:xfrm>
            <a:off x="1995496" y="2942664"/>
            <a:ext cx="1506552" cy="307777"/>
          </a:xfrm>
          <a:prstGeom prst="rect">
            <a:avLst/>
          </a:prstGeom>
          <a:noFill/>
        </p:spPr>
        <p:txBody>
          <a:bodyPr wrap="square" rtlCol="0">
            <a:spAutoFit/>
          </a:bodyPr>
          <a:lstStyle/>
          <a:p>
            <a:pPr algn="ctr" rtl="0"/>
            <a:r>
              <a:rPr lang="pt-br" sz="1400"/>
              <a:t>Amazon S3</a:t>
            </a:r>
          </a:p>
        </p:txBody>
      </p:sp>
      <p:sp>
        <p:nvSpPr>
          <p:cNvPr id="12" name="TextBox 11">
            <a:extLst>
              <a:ext uri="{FF2B5EF4-FFF2-40B4-BE49-F238E27FC236}">
                <a16:creationId xmlns:a16="http://schemas.microsoft.com/office/drawing/2014/main" id="{82DF82FE-B12C-2944-9A6B-C577B61F9A00}"/>
              </a:ext>
            </a:extLst>
          </p:cNvPr>
          <p:cNvSpPr txBox="1"/>
          <p:nvPr/>
        </p:nvSpPr>
        <p:spPr>
          <a:xfrm>
            <a:off x="694520" y="5484616"/>
            <a:ext cx="2301904" cy="307777"/>
          </a:xfrm>
          <a:prstGeom prst="rect">
            <a:avLst/>
          </a:prstGeom>
          <a:noFill/>
        </p:spPr>
        <p:txBody>
          <a:bodyPr wrap="square" rtlCol="0">
            <a:spAutoFit/>
          </a:bodyPr>
          <a:lstStyle/>
          <a:p>
            <a:pPr algn="ctr" rtl="0"/>
            <a:r>
              <a:rPr lang="pt-br" sz="1400"/>
              <a:t>Amazon DynamoDB</a:t>
            </a:r>
          </a:p>
        </p:txBody>
      </p:sp>
      <p:pic>
        <p:nvPicPr>
          <p:cNvPr id="13" name="Graphic 43">
            <a:extLst>
              <a:ext uri="{FF2B5EF4-FFF2-40B4-BE49-F238E27FC236}">
                <a16:creationId xmlns:a16="http://schemas.microsoft.com/office/drawing/2014/main" id="{EFCEDACD-5190-384D-953B-DE4FE39A9255}"/>
              </a:ext>
            </a:extLst>
          </p:cNvPr>
          <p:cNvPicPr>
            <a:picLocks noChangeAspect="1"/>
          </p:cNvPicPr>
          <p:nvPr/>
        </p:nvPicPr>
        <p:blipFill>
          <a:blip r:embed="rId6"/>
          <a:stretch>
            <a:fillRect/>
          </a:stretch>
        </p:blipFill>
        <p:spPr>
          <a:xfrm>
            <a:off x="1489872" y="4767446"/>
            <a:ext cx="711200" cy="711200"/>
          </a:xfrm>
          <a:prstGeom prst="rect">
            <a:avLst/>
          </a:prstGeom>
        </p:spPr>
      </p:pic>
      <p:grpSp>
        <p:nvGrpSpPr>
          <p:cNvPr id="35" name="Group 34"/>
          <p:cNvGrpSpPr/>
          <p:nvPr/>
        </p:nvGrpSpPr>
        <p:grpSpPr>
          <a:xfrm>
            <a:off x="777877" y="3557726"/>
            <a:ext cx="986167" cy="988901"/>
            <a:chOff x="777877" y="3437078"/>
            <a:chExt cx="986167" cy="988901"/>
          </a:xfrm>
        </p:grpSpPr>
        <p:pic>
          <p:nvPicPr>
            <p:cNvPr id="8" name="Graphic 135">
              <a:extLst>
                <a:ext uri="{FF2B5EF4-FFF2-40B4-BE49-F238E27FC236}">
                  <a16:creationId xmlns:a16="http://schemas.microsoft.com/office/drawing/2014/main" id="{C19987B1-DB3A-1640-994D-BCB81FCC1AE4}"/>
                </a:ext>
              </a:extLst>
            </p:cNvPr>
            <p:cNvPicPr>
              <a:picLocks noChangeAspect="1"/>
            </p:cNvPicPr>
            <p:nvPr/>
          </p:nvPicPr>
          <p:blipFill>
            <a:blip r:embed="rId7"/>
            <a:stretch>
              <a:fillRect/>
            </a:stretch>
          </p:blipFill>
          <p:spPr>
            <a:xfrm>
              <a:off x="1045382" y="3437078"/>
              <a:ext cx="469900" cy="469900"/>
            </a:xfrm>
            <a:prstGeom prst="rect">
              <a:avLst/>
            </a:prstGeom>
          </p:spPr>
        </p:pic>
        <p:sp>
          <p:nvSpPr>
            <p:cNvPr id="9" name="TextBox 8"/>
            <p:cNvSpPr txBox="1"/>
            <p:nvPr/>
          </p:nvSpPr>
          <p:spPr>
            <a:xfrm>
              <a:off x="777877" y="3902759"/>
              <a:ext cx="986167" cy="523220"/>
            </a:xfrm>
            <a:prstGeom prst="rect">
              <a:avLst/>
            </a:prstGeom>
            <a:noFill/>
          </p:spPr>
          <p:txBody>
            <a:bodyPr wrap="none" rtlCol="0">
              <a:spAutoFit/>
            </a:bodyPr>
            <a:lstStyle/>
            <a:p>
              <a:pPr algn="ctr" rtl="0"/>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Teste web</a:t>
              </a:r>
              <a:br>
                <a:rPr lang="en-US" sz="14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400" dirty="0">
                  <a:latin typeface="Amazon Ember Light" panose="020B0403020204020204" pitchFamily="34" charset="0"/>
                  <a:ea typeface="Amazon Ember Light" panose="020B0403020204020204" pitchFamily="34" charset="0"/>
                  <a:cs typeface="Amazon Ember Light" panose="020B0403020204020204" pitchFamily="34" charset="0"/>
                </a:rPr>
                <a:t>aplicação</a:t>
              </a:r>
            </a:p>
          </p:txBody>
        </p:sp>
      </p:grpSp>
      <p:grpSp>
        <p:nvGrpSpPr>
          <p:cNvPr id="32" name="Group 31"/>
          <p:cNvGrpSpPr/>
          <p:nvPr/>
        </p:nvGrpSpPr>
        <p:grpSpPr>
          <a:xfrm>
            <a:off x="5017869" y="3552652"/>
            <a:ext cx="2217871" cy="1060605"/>
            <a:chOff x="5017869" y="3668226"/>
            <a:chExt cx="2217871" cy="1060605"/>
          </a:xfrm>
        </p:grpSpPr>
        <p:sp>
          <p:nvSpPr>
            <p:cNvPr id="14" name="TextBox 13">
              <a:extLst>
                <a:ext uri="{FF2B5EF4-FFF2-40B4-BE49-F238E27FC236}">
                  <a16:creationId xmlns:a16="http://schemas.microsoft.com/office/drawing/2014/main" id="{08F7870B-8231-0A4E-86DF-485C5555F253}"/>
                </a:ext>
              </a:extLst>
            </p:cNvPr>
            <p:cNvSpPr txBox="1"/>
            <p:nvPr/>
          </p:nvSpPr>
          <p:spPr>
            <a:xfrm>
              <a:off x="5017869" y="4421054"/>
              <a:ext cx="2217871" cy="307777"/>
            </a:xfrm>
            <a:prstGeom prst="rect">
              <a:avLst/>
            </a:prstGeom>
            <a:noFill/>
          </p:spPr>
          <p:txBody>
            <a:bodyPr wrap="square" rtlCol="0">
              <a:spAutoFit/>
            </a:bodyPr>
            <a:lstStyle/>
            <a:p>
              <a:pPr algn="ctr" rtl="0"/>
              <a:r>
                <a:rPr lang="pt-br" sz="1400">
                  <a:latin typeface="+mj-lt"/>
                  <a:ea typeface="Amazon Ember" panose="020B0603020204020204" pitchFamily="34" charset="0"/>
                  <a:cs typeface="Amazon Ember" panose="020B0603020204020204" pitchFamily="34" charset="0"/>
                </a:rPr>
                <a:t>AWS Step Functions</a:t>
              </a:r>
            </a:p>
          </p:txBody>
        </p:sp>
        <p:pic>
          <p:nvPicPr>
            <p:cNvPr id="15" name="Graphic 9">
              <a:extLst>
                <a:ext uri="{FF2B5EF4-FFF2-40B4-BE49-F238E27FC236}">
                  <a16:creationId xmlns:a16="http://schemas.microsoft.com/office/drawing/2014/main" id="{DFB3028D-5AAE-9F4E-A02A-1F370350EE5F}"/>
                </a:ext>
              </a:extLst>
            </p:cNvPr>
            <p:cNvPicPr>
              <a:picLocks noChangeAspect="1"/>
            </p:cNvPicPr>
            <p:nvPr/>
          </p:nvPicPr>
          <p:blipFill>
            <a:blip r:embed="rId8"/>
            <a:stretch>
              <a:fillRect/>
            </a:stretch>
          </p:blipFill>
          <p:spPr>
            <a:xfrm>
              <a:off x="5771204" y="3668226"/>
              <a:ext cx="711200" cy="711200"/>
            </a:xfrm>
            <a:prstGeom prst="rect">
              <a:avLst/>
            </a:prstGeom>
          </p:spPr>
        </p:pic>
      </p:grpSp>
      <p:grpSp>
        <p:nvGrpSpPr>
          <p:cNvPr id="33" name="Group 32"/>
          <p:cNvGrpSpPr/>
          <p:nvPr/>
        </p:nvGrpSpPr>
        <p:grpSpPr>
          <a:xfrm>
            <a:off x="9141267" y="3533254"/>
            <a:ext cx="2301904" cy="1314844"/>
            <a:chOff x="9141267" y="3547159"/>
            <a:chExt cx="2301904" cy="1314844"/>
          </a:xfrm>
        </p:grpSpPr>
        <p:sp>
          <p:nvSpPr>
            <p:cNvPr id="16" name="TextBox 15">
              <a:extLst>
                <a:ext uri="{FF2B5EF4-FFF2-40B4-BE49-F238E27FC236}">
                  <a16:creationId xmlns:a16="http://schemas.microsoft.com/office/drawing/2014/main" id="{98231113-AA89-BD4E-942C-359A6081E237}"/>
                </a:ext>
              </a:extLst>
            </p:cNvPr>
            <p:cNvSpPr txBox="1"/>
            <p:nvPr/>
          </p:nvSpPr>
          <p:spPr>
            <a:xfrm>
              <a:off x="9141267" y="4338783"/>
              <a:ext cx="2301904" cy="523220"/>
            </a:xfrm>
            <a:prstGeom prst="rect">
              <a:avLst/>
            </a:prstGeom>
            <a:noFill/>
          </p:spPr>
          <p:txBody>
            <a:bodyPr wrap="square" rtlCol="0">
              <a:spAutoFit/>
            </a:bodyPr>
            <a:lstStyle/>
            <a:p>
              <a:pPr algn="ctr" rtl="0"/>
              <a:r>
                <a:rPr lang="pt-br" sz="1400"/>
                <a:t>Amazon</a:t>
              </a:r>
              <a:br>
                <a:rPr lang="en-US" sz="1400"/>
              </a:br>
              <a:r>
                <a:rPr lang="pt-br" sz="1400"/>
                <a:t>Rekognition</a:t>
              </a:r>
              <a:endParaRPr lang="en-US" sz="1400"/>
            </a:p>
          </p:txBody>
        </p:sp>
        <p:pic>
          <p:nvPicPr>
            <p:cNvPr id="17" name="Graphic 27">
              <a:extLst>
                <a:ext uri="{FF2B5EF4-FFF2-40B4-BE49-F238E27FC236}">
                  <a16:creationId xmlns:a16="http://schemas.microsoft.com/office/drawing/2014/main" id="{6FBCC579-DCD9-F840-AC4B-624D8C7D5977}"/>
                </a:ext>
              </a:extLst>
            </p:cNvPr>
            <p:cNvPicPr>
              <a:picLocks noChangeAspect="1"/>
            </p:cNvPicPr>
            <p:nvPr/>
          </p:nvPicPr>
          <p:blipFill>
            <a:blip r:embed="rId9"/>
            <a:stretch>
              <a:fillRect/>
            </a:stretch>
          </p:blipFill>
          <p:spPr>
            <a:xfrm>
              <a:off x="9936619" y="3547159"/>
              <a:ext cx="711200" cy="711200"/>
            </a:xfrm>
            <a:prstGeom prst="rect">
              <a:avLst/>
            </a:prstGeom>
          </p:spPr>
        </p:pic>
      </p:grpSp>
      <p:grpSp>
        <p:nvGrpSpPr>
          <p:cNvPr id="37" name="Group 36"/>
          <p:cNvGrpSpPr/>
          <p:nvPr/>
        </p:nvGrpSpPr>
        <p:grpSpPr>
          <a:xfrm>
            <a:off x="7291379" y="1851653"/>
            <a:ext cx="2301904" cy="864905"/>
            <a:chOff x="7528883" y="1851653"/>
            <a:chExt cx="2301904" cy="864905"/>
          </a:xfrm>
        </p:grpSpPr>
        <p:sp>
          <p:nvSpPr>
            <p:cNvPr id="20" name="TextBox 19">
              <a:extLst>
                <a:ext uri="{FF2B5EF4-FFF2-40B4-BE49-F238E27FC236}">
                  <a16:creationId xmlns:a16="http://schemas.microsoft.com/office/drawing/2014/main" id="{C5F8AD87-2598-EE42-96C7-ECBD4D1FEF08}"/>
                </a:ext>
              </a:extLst>
            </p:cNvPr>
            <p:cNvSpPr txBox="1"/>
            <p:nvPr/>
          </p:nvSpPr>
          <p:spPr>
            <a:xfrm>
              <a:off x="7528883" y="2408781"/>
              <a:ext cx="2301904" cy="307777"/>
            </a:xfrm>
            <a:prstGeom prst="rect">
              <a:avLst/>
            </a:prstGeom>
            <a:noFill/>
          </p:spPr>
          <p:txBody>
            <a:bodyPr wrap="square" rtlCol="0">
              <a:spAutoFit/>
            </a:bodyPr>
            <a:lstStyle/>
            <a:p>
              <a:pPr algn="ctr" rtl="0"/>
              <a:r>
                <a:rPr lang="pt-br" sz="1400"/>
                <a:t>Função do Lambda</a:t>
              </a:r>
            </a:p>
          </p:txBody>
        </p:sp>
        <p:pic>
          <p:nvPicPr>
            <p:cNvPr id="21"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444885" y="1851653"/>
              <a:ext cx="469900" cy="469900"/>
            </a:xfrm>
            <a:prstGeom prst="rect">
              <a:avLst/>
            </a:prstGeom>
          </p:spPr>
        </p:pic>
      </p:grpSp>
      <p:grpSp>
        <p:nvGrpSpPr>
          <p:cNvPr id="39" name="Group 38"/>
          <p:cNvGrpSpPr/>
          <p:nvPr/>
        </p:nvGrpSpPr>
        <p:grpSpPr>
          <a:xfrm>
            <a:off x="7414472" y="5105425"/>
            <a:ext cx="2301904" cy="864905"/>
            <a:chOff x="7548399" y="5671763"/>
            <a:chExt cx="2301904" cy="864905"/>
          </a:xfrm>
        </p:grpSpPr>
        <p:sp>
          <p:nvSpPr>
            <p:cNvPr id="24" name="TextBox 23">
              <a:extLst>
                <a:ext uri="{FF2B5EF4-FFF2-40B4-BE49-F238E27FC236}">
                  <a16:creationId xmlns:a16="http://schemas.microsoft.com/office/drawing/2014/main" id="{C5F8AD87-2598-EE42-96C7-ECBD4D1FEF08}"/>
                </a:ext>
              </a:extLst>
            </p:cNvPr>
            <p:cNvSpPr txBox="1"/>
            <p:nvPr/>
          </p:nvSpPr>
          <p:spPr>
            <a:xfrm>
              <a:off x="7548399" y="6228891"/>
              <a:ext cx="2301904" cy="307777"/>
            </a:xfrm>
            <a:prstGeom prst="rect">
              <a:avLst/>
            </a:prstGeom>
            <a:noFill/>
          </p:spPr>
          <p:txBody>
            <a:bodyPr wrap="square" rtlCol="0">
              <a:spAutoFit/>
            </a:bodyPr>
            <a:lstStyle/>
            <a:p>
              <a:pPr algn="ctr" rtl="0"/>
              <a:r>
                <a:rPr lang="pt-br" sz="1400"/>
                <a:t>Função do Lambda</a:t>
              </a:r>
            </a:p>
          </p:txBody>
        </p:sp>
        <p:pic>
          <p:nvPicPr>
            <p:cNvPr id="25"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464401" y="5671763"/>
              <a:ext cx="469900" cy="469900"/>
            </a:xfrm>
            <a:prstGeom prst="rect">
              <a:avLst/>
            </a:prstGeom>
          </p:spPr>
        </p:pic>
      </p:grpSp>
      <p:sp>
        <p:nvSpPr>
          <p:cNvPr id="28" name="TextBox 27">
            <a:extLst>
              <a:ext uri="{FF2B5EF4-FFF2-40B4-BE49-F238E27FC236}">
                <a16:creationId xmlns:a16="http://schemas.microsoft.com/office/drawing/2014/main" id="{C5F8AD87-2598-EE42-96C7-ECBD4D1FEF08}"/>
              </a:ext>
            </a:extLst>
          </p:cNvPr>
          <p:cNvSpPr txBox="1"/>
          <p:nvPr/>
        </p:nvSpPr>
        <p:spPr>
          <a:xfrm>
            <a:off x="3726037" y="1574564"/>
            <a:ext cx="1777701" cy="738664"/>
          </a:xfrm>
          <a:prstGeom prst="rect">
            <a:avLst/>
          </a:prstGeom>
          <a:noFill/>
        </p:spPr>
        <p:txBody>
          <a:bodyPr wrap="square" rtlCol="0">
            <a:spAutoFit/>
          </a:bodyPr>
          <a:lstStyle/>
          <a:p>
            <a:pPr algn="ctr" rtl="0"/>
            <a:r>
              <a:rPr lang="pt-br" sz="1400" dirty="0"/>
              <a:t>Iniciar execução da máquina de estado (state machine)</a:t>
            </a:r>
          </a:p>
        </p:txBody>
      </p:sp>
      <p:sp>
        <p:nvSpPr>
          <p:cNvPr id="29" name="TextBox 28">
            <a:extLst>
              <a:ext uri="{FF2B5EF4-FFF2-40B4-BE49-F238E27FC236}">
                <a16:creationId xmlns:a16="http://schemas.microsoft.com/office/drawing/2014/main" id="{C5F8AD87-2598-EE42-96C7-ECBD4D1FEF08}"/>
              </a:ext>
            </a:extLst>
          </p:cNvPr>
          <p:cNvSpPr txBox="1"/>
          <p:nvPr/>
        </p:nvSpPr>
        <p:spPr>
          <a:xfrm>
            <a:off x="9149395" y="1530799"/>
            <a:ext cx="2229806" cy="954107"/>
          </a:xfrm>
          <a:prstGeom prst="rect">
            <a:avLst/>
          </a:prstGeom>
          <a:noFill/>
        </p:spPr>
        <p:txBody>
          <a:bodyPr wrap="square" rtlCol="0">
            <a:spAutoFit/>
          </a:bodyPr>
          <a:lstStyle/>
          <a:p>
            <a:pPr algn="ctr" rtl="0"/>
            <a:r>
              <a:rPr lang="pt-br" sz="1400" dirty="0"/>
              <a:t>Extrair e valid</a:t>
            </a:r>
            <a:br>
              <a:rPr lang="en-US" sz="1400" dirty="0"/>
            </a:br>
            <a:r>
              <a:rPr lang="pt-br" sz="1400" dirty="0"/>
              <a:t>metadados de imagem do Amazon S3 (EXIF, formato de tamanho etc)</a:t>
            </a:r>
          </a:p>
        </p:txBody>
      </p:sp>
      <p:sp>
        <p:nvSpPr>
          <p:cNvPr id="30" name="TextBox 29">
            <a:extLst>
              <a:ext uri="{FF2B5EF4-FFF2-40B4-BE49-F238E27FC236}">
                <a16:creationId xmlns:a16="http://schemas.microsoft.com/office/drawing/2014/main" id="{C5F8AD87-2598-EE42-96C7-ECBD4D1FEF08}"/>
              </a:ext>
            </a:extLst>
          </p:cNvPr>
          <p:cNvSpPr txBox="1"/>
          <p:nvPr/>
        </p:nvSpPr>
        <p:spPr>
          <a:xfrm>
            <a:off x="9038805" y="5291764"/>
            <a:ext cx="2301904" cy="523220"/>
          </a:xfrm>
          <a:prstGeom prst="rect">
            <a:avLst/>
          </a:prstGeom>
          <a:noFill/>
        </p:spPr>
        <p:txBody>
          <a:bodyPr wrap="square" rtlCol="0">
            <a:spAutoFit/>
          </a:bodyPr>
          <a:lstStyle/>
          <a:p>
            <a:pPr algn="ctr" rtl="0"/>
            <a:r>
              <a:rPr lang="pt-br" sz="1400"/>
              <a:t>Gerar imagem</a:t>
            </a:r>
            <a:br>
              <a:rPr lang="en-US" sz="1400"/>
            </a:br>
            <a:r>
              <a:rPr lang="pt-br" sz="1400"/>
              <a:t>miniatura</a:t>
            </a:r>
          </a:p>
        </p:txBody>
      </p:sp>
      <p:sp>
        <p:nvSpPr>
          <p:cNvPr id="31" name="TextBox 30">
            <a:extLst>
              <a:ext uri="{FF2B5EF4-FFF2-40B4-BE49-F238E27FC236}">
                <a16:creationId xmlns:a16="http://schemas.microsoft.com/office/drawing/2014/main" id="{C5F8AD87-2598-EE42-96C7-ECBD4D1FEF08}"/>
              </a:ext>
            </a:extLst>
          </p:cNvPr>
          <p:cNvSpPr txBox="1"/>
          <p:nvPr/>
        </p:nvSpPr>
        <p:spPr>
          <a:xfrm>
            <a:off x="2964748" y="5296062"/>
            <a:ext cx="2839143" cy="738664"/>
          </a:xfrm>
          <a:prstGeom prst="rect">
            <a:avLst/>
          </a:prstGeom>
          <a:noFill/>
        </p:spPr>
        <p:txBody>
          <a:bodyPr wrap="square" rtlCol="0">
            <a:spAutoFit/>
          </a:bodyPr>
          <a:lstStyle/>
          <a:p>
            <a:pPr algn="ctr" rtl="0"/>
            <a:r>
              <a:rPr lang="pt-br" sz="1400" dirty="0"/>
              <a:t>Armazene metadados de imagem extraídos e tags de objetos identificados no DynamoDB</a:t>
            </a:r>
          </a:p>
        </p:txBody>
      </p:sp>
      <p:cxnSp>
        <p:nvCxnSpPr>
          <p:cNvPr id="43" name="Elbow Connector 42"/>
          <p:cNvCxnSpPr>
            <a:stCxn id="18" idx="2"/>
            <a:endCxn id="15" idx="1"/>
          </p:cNvCxnSpPr>
          <p:nvPr/>
        </p:nvCxnSpPr>
        <p:spPr>
          <a:xfrm rot="16200000" flipH="1">
            <a:off x="4773012" y="2910060"/>
            <a:ext cx="851942" cy="1144441"/>
          </a:xfrm>
          <a:prstGeom prst="bentConnector2">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8" idx="3"/>
            <a:endCxn id="10" idx="1"/>
          </p:cNvCxnSpPr>
          <p:nvPr/>
        </p:nvCxnSpPr>
        <p:spPr>
          <a:xfrm flipV="1">
            <a:off x="1515282" y="2525164"/>
            <a:ext cx="877890" cy="1267512"/>
          </a:xfrm>
          <a:prstGeom prst="bentConnector3">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5F8AD87-2598-EE42-96C7-ECBD4D1FEF08}"/>
              </a:ext>
            </a:extLst>
          </p:cNvPr>
          <p:cNvSpPr txBox="1"/>
          <p:nvPr/>
        </p:nvSpPr>
        <p:spPr>
          <a:xfrm>
            <a:off x="3475811" y="2748533"/>
            <a:ext cx="2301904" cy="307777"/>
          </a:xfrm>
          <a:prstGeom prst="rect">
            <a:avLst/>
          </a:prstGeom>
          <a:solidFill>
            <a:schemeClr val="bg2"/>
          </a:solidFill>
        </p:spPr>
        <p:txBody>
          <a:bodyPr wrap="square" rtlCol="0">
            <a:spAutoFit/>
          </a:bodyPr>
          <a:lstStyle/>
          <a:p>
            <a:pPr algn="ctr" rtl="0"/>
            <a:r>
              <a:rPr lang="pt-br" sz="1400"/>
              <a:t>Função do Lambda</a:t>
            </a:r>
          </a:p>
        </p:txBody>
      </p:sp>
      <p:pic>
        <p:nvPicPr>
          <p:cNvPr id="19"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4379938" y="2292395"/>
            <a:ext cx="469900" cy="469900"/>
          </a:xfrm>
          <a:prstGeom prst="rect">
            <a:avLst/>
          </a:prstGeom>
          <a:solidFill>
            <a:schemeClr val="bg2"/>
          </a:solidFill>
        </p:spPr>
      </p:pic>
      <p:cxnSp>
        <p:nvCxnSpPr>
          <p:cNvPr id="47" name="Elbow Connector 46"/>
          <p:cNvCxnSpPr>
            <a:stCxn id="13" idx="3"/>
            <a:endCxn id="14" idx="2"/>
          </p:cNvCxnSpPr>
          <p:nvPr/>
        </p:nvCxnSpPr>
        <p:spPr>
          <a:xfrm flipV="1">
            <a:off x="2201072" y="4613257"/>
            <a:ext cx="3925733" cy="509789"/>
          </a:xfrm>
          <a:prstGeom prst="bentConnector2">
            <a:avLst/>
          </a:prstGeom>
          <a:ln w="12700">
            <a:headEnd type="arrow"/>
            <a:tailEnd type="none" w="med"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5F8AD87-2598-EE42-96C7-ECBD4D1FEF08}"/>
              </a:ext>
            </a:extLst>
          </p:cNvPr>
          <p:cNvSpPr txBox="1"/>
          <p:nvPr/>
        </p:nvSpPr>
        <p:spPr>
          <a:xfrm>
            <a:off x="3398152" y="4938632"/>
            <a:ext cx="2018369" cy="307777"/>
          </a:xfrm>
          <a:prstGeom prst="rect">
            <a:avLst/>
          </a:prstGeom>
          <a:solidFill>
            <a:schemeClr val="bg2"/>
          </a:solidFill>
        </p:spPr>
        <p:txBody>
          <a:bodyPr wrap="square" rtlCol="0">
            <a:spAutoFit/>
          </a:bodyPr>
          <a:lstStyle/>
          <a:p>
            <a:pPr algn="ctr" rtl="0"/>
            <a:r>
              <a:rPr lang="pt-br" sz="1400"/>
              <a:t>Função do Lambda</a:t>
            </a:r>
          </a:p>
        </p:txBody>
      </p:sp>
      <p:pic>
        <p:nvPicPr>
          <p:cNvPr id="51"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4149370" y="4482494"/>
            <a:ext cx="469900" cy="469900"/>
          </a:xfrm>
          <a:prstGeom prst="rect">
            <a:avLst/>
          </a:prstGeom>
          <a:solidFill>
            <a:schemeClr val="bg2"/>
          </a:solidFill>
        </p:spPr>
      </p:pic>
      <p:cxnSp>
        <p:nvCxnSpPr>
          <p:cNvPr id="53" name="Elbow Connector 52"/>
          <p:cNvCxnSpPr>
            <a:stCxn id="15" idx="0"/>
            <a:endCxn id="20" idx="2"/>
          </p:cNvCxnSpPr>
          <p:nvPr/>
        </p:nvCxnSpPr>
        <p:spPr>
          <a:xfrm rot="5400000" flipH="1" flipV="1">
            <a:off x="6866520" y="1976842"/>
            <a:ext cx="836094" cy="2315527"/>
          </a:xfrm>
          <a:prstGeom prst="bentConnector3">
            <a:avLst>
              <a:gd name="adj1" fmla="val 50000"/>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5" idx="3"/>
            <a:endCxn id="17" idx="1"/>
          </p:cNvCxnSpPr>
          <p:nvPr/>
        </p:nvCxnSpPr>
        <p:spPr>
          <a:xfrm flipV="1">
            <a:off x="6482404" y="3888854"/>
            <a:ext cx="3454215" cy="19398"/>
          </a:xfrm>
          <a:prstGeom prst="straightConnector1">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5F8AD87-2598-EE42-96C7-ECBD4D1FEF08}"/>
              </a:ext>
            </a:extLst>
          </p:cNvPr>
          <p:cNvSpPr txBox="1"/>
          <p:nvPr/>
        </p:nvSpPr>
        <p:spPr>
          <a:xfrm>
            <a:off x="7439705" y="3723586"/>
            <a:ext cx="1965656" cy="307777"/>
          </a:xfrm>
          <a:prstGeom prst="rect">
            <a:avLst/>
          </a:prstGeom>
          <a:solidFill>
            <a:schemeClr val="bg2"/>
          </a:solidFill>
        </p:spPr>
        <p:txBody>
          <a:bodyPr wrap="square" rtlCol="0">
            <a:spAutoFit/>
          </a:bodyPr>
          <a:lstStyle/>
          <a:p>
            <a:pPr algn="ctr" rtl="0"/>
            <a:r>
              <a:rPr lang="pt-br" sz="1400"/>
              <a:t>Função do Lambda</a:t>
            </a:r>
          </a:p>
        </p:txBody>
      </p:sp>
      <p:pic>
        <p:nvPicPr>
          <p:cNvPr id="65" name="Graphic 42">
            <a:extLst>
              <a:ext uri="{FF2B5EF4-FFF2-40B4-BE49-F238E27FC236}">
                <a16:creationId xmlns:a16="http://schemas.microsoft.com/office/drawing/2014/main" id="{4130D902-988A-C441-B94E-F5D6D001FFBA}"/>
              </a:ext>
            </a:extLst>
          </p:cNvPr>
          <p:cNvPicPr>
            <a:picLocks noChangeAspect="1"/>
          </p:cNvPicPr>
          <p:nvPr/>
        </p:nvPicPr>
        <p:blipFill>
          <a:blip r:embed="rId10"/>
          <a:stretch>
            <a:fillRect/>
          </a:stretch>
        </p:blipFill>
        <p:spPr>
          <a:xfrm>
            <a:off x="8187583" y="3281124"/>
            <a:ext cx="469900" cy="469900"/>
          </a:xfrm>
          <a:prstGeom prst="rect">
            <a:avLst/>
          </a:prstGeom>
          <a:solidFill>
            <a:schemeClr val="bg2"/>
          </a:solidFill>
        </p:spPr>
      </p:pic>
      <p:cxnSp>
        <p:nvCxnSpPr>
          <p:cNvPr id="66" name="Elbow Connector 65"/>
          <p:cNvCxnSpPr>
            <a:endCxn id="25" idx="1"/>
          </p:cNvCxnSpPr>
          <p:nvPr/>
        </p:nvCxnSpPr>
        <p:spPr>
          <a:xfrm>
            <a:off x="6506485" y="4201150"/>
            <a:ext cx="1823989" cy="1139225"/>
          </a:xfrm>
          <a:prstGeom prst="bentConnector3">
            <a:avLst>
              <a:gd name="adj1" fmla="val 50000"/>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C5F8AD87-2598-EE42-96C7-ECBD4D1FEF08}"/>
              </a:ext>
            </a:extLst>
          </p:cNvPr>
          <p:cNvSpPr txBox="1"/>
          <p:nvPr/>
        </p:nvSpPr>
        <p:spPr>
          <a:xfrm>
            <a:off x="7543563" y="3955718"/>
            <a:ext cx="1778238" cy="954107"/>
          </a:xfrm>
          <a:prstGeom prst="rect">
            <a:avLst/>
          </a:prstGeom>
          <a:noFill/>
        </p:spPr>
        <p:txBody>
          <a:bodyPr wrap="square" rtlCol="0">
            <a:spAutoFit/>
          </a:bodyPr>
          <a:lstStyle/>
          <a:p>
            <a:pPr algn="ctr" rtl="0"/>
            <a:r>
              <a:rPr lang="pt-br" sz="1400" dirty="0"/>
              <a:t>Invocar Rekognition</a:t>
            </a:r>
            <a:br>
              <a:rPr lang="en-US" sz="1400" dirty="0"/>
            </a:br>
            <a:r>
              <a:rPr lang="pt-br" sz="1400" dirty="0"/>
              <a:t>API para reconhecimento de</a:t>
            </a:r>
            <a:r>
              <a:rPr lang="pt-BR" sz="1400" dirty="0"/>
              <a:t> </a:t>
            </a:r>
            <a:r>
              <a:rPr lang="pt-br" sz="1400" dirty="0"/>
              <a:t>objetos</a:t>
            </a:r>
          </a:p>
        </p:txBody>
      </p:sp>
      <p:cxnSp>
        <p:nvCxnSpPr>
          <p:cNvPr id="77" name="Straight Arrow Connector 76"/>
          <p:cNvCxnSpPr>
            <a:stCxn id="10" idx="3"/>
            <a:endCxn id="19" idx="1"/>
          </p:cNvCxnSpPr>
          <p:nvPr/>
        </p:nvCxnSpPr>
        <p:spPr>
          <a:xfrm>
            <a:off x="3104372" y="2525164"/>
            <a:ext cx="1275566" cy="2181"/>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8" idx="3"/>
          </p:cNvCxnSpPr>
          <p:nvPr/>
        </p:nvCxnSpPr>
        <p:spPr>
          <a:xfrm>
            <a:off x="1515282" y="3792676"/>
            <a:ext cx="446351" cy="974770"/>
          </a:xfrm>
          <a:prstGeom prst="bentConnector2">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23716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65125"/>
            <a:ext cx="9182100" cy="474119"/>
          </a:xfrm>
        </p:spPr>
        <p:txBody>
          <a:bodyPr rtlCol="0">
            <a:noAutofit/>
          </a:bodyPr>
          <a:lstStyle/>
          <a:p>
            <a:pPr rtl="0"/>
            <a:r>
              <a:rPr lang="pt-br" sz="3500" dirty="0"/>
              <a:t>Caso de uso: Atividade para interação humana</a:t>
            </a:r>
          </a:p>
        </p:txBody>
      </p:sp>
      <p:grpSp>
        <p:nvGrpSpPr>
          <p:cNvPr id="27666" name="Group 27665"/>
          <p:cNvGrpSpPr/>
          <p:nvPr/>
        </p:nvGrpSpPr>
        <p:grpSpPr>
          <a:xfrm>
            <a:off x="1642753" y="1492237"/>
            <a:ext cx="8906494" cy="4836958"/>
            <a:chOff x="1330036" y="1488499"/>
            <a:chExt cx="8906494" cy="4836958"/>
          </a:xfrm>
        </p:grpSpPr>
        <p:sp>
          <p:nvSpPr>
            <p:cNvPr id="6" name="Rectangle 5">
              <a:extLst>
                <a:ext uri="{FF2B5EF4-FFF2-40B4-BE49-F238E27FC236}">
                  <a16:creationId xmlns:a16="http://schemas.microsoft.com/office/drawing/2014/main" id="{CE7F7081-419C-2E4F-A999-2923C4338FC0}"/>
                </a:ext>
              </a:extLst>
            </p:cNvPr>
            <p:cNvSpPr/>
            <p:nvPr/>
          </p:nvSpPr>
          <p:spPr>
            <a:xfrm>
              <a:off x="1330036" y="1488499"/>
              <a:ext cx="8906494" cy="483695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dirty="0">
                  <a:solidFill>
                    <a:sysClr val="windowText" lastClr="000000"/>
                  </a:solidFill>
                </a:rPr>
                <a:t>Nuvem AWS</a:t>
              </a:r>
            </a:p>
          </p:txBody>
        </p:sp>
        <p:pic>
          <p:nvPicPr>
            <p:cNvPr id="7"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1330036" y="1488499"/>
              <a:ext cx="330200" cy="330200"/>
            </a:xfrm>
            <a:prstGeom prst="rect">
              <a:avLst/>
            </a:prstGeom>
          </p:spPr>
        </p:pic>
        <p:sp>
          <p:nvSpPr>
            <p:cNvPr id="8" name="TextBox 7">
              <a:extLst>
                <a:ext uri="{FF2B5EF4-FFF2-40B4-BE49-F238E27FC236}">
                  <a16:creationId xmlns:a16="http://schemas.microsoft.com/office/drawing/2014/main" id="{CBE62718-B3C1-9347-88A2-FA6EC002EBE0}"/>
                </a:ext>
              </a:extLst>
            </p:cNvPr>
            <p:cNvSpPr txBox="1"/>
            <p:nvPr/>
          </p:nvSpPr>
          <p:spPr>
            <a:xfrm>
              <a:off x="1517806" y="2775107"/>
              <a:ext cx="2301904" cy="584775"/>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rPr>
                <a:t>Amazon CloudWatch</a:t>
              </a:r>
            </a:p>
            <a:p>
              <a:pPr algn="ctr" rtl="0"/>
              <a:r>
                <a:rPr lang="pt-br" sz="1600" dirty="0">
                  <a:latin typeface="Amazon Ember" panose="02000000000000000000" pitchFamily="2" charset="0"/>
                  <a:ea typeface="Amazon Ember" panose="02000000000000000000" pitchFamily="2" charset="0"/>
                </a:rPr>
                <a:t>Schedule (Programar)</a:t>
              </a:r>
            </a:p>
          </p:txBody>
        </p:sp>
        <p:grpSp>
          <p:nvGrpSpPr>
            <p:cNvPr id="27648" name="Group 27647"/>
            <p:cNvGrpSpPr/>
            <p:nvPr/>
          </p:nvGrpSpPr>
          <p:grpSpPr>
            <a:xfrm>
              <a:off x="3721152" y="2011297"/>
              <a:ext cx="2301904" cy="1137195"/>
              <a:chOff x="3721152" y="2091471"/>
              <a:chExt cx="2301904" cy="1137195"/>
            </a:xfrm>
          </p:grpSpPr>
          <p:sp>
            <p:nvSpPr>
              <p:cNvPr id="10" name="TextBox 9">
                <a:extLst>
                  <a:ext uri="{FF2B5EF4-FFF2-40B4-BE49-F238E27FC236}">
                    <a16:creationId xmlns:a16="http://schemas.microsoft.com/office/drawing/2014/main" id="{D3E236A4-8A7D-6045-823A-DC0FA75DCAFB}"/>
                  </a:ext>
                </a:extLst>
              </p:cNvPr>
              <p:cNvSpPr txBox="1"/>
              <p:nvPr/>
            </p:nvSpPr>
            <p:spPr>
              <a:xfrm>
                <a:off x="3721152" y="2890112"/>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AWS Lambda</a:t>
                </a:r>
              </a:p>
            </p:txBody>
          </p:sp>
          <p:pic>
            <p:nvPicPr>
              <p:cNvPr id="11" name="Graphic 43">
                <a:extLst>
                  <a:ext uri="{FF2B5EF4-FFF2-40B4-BE49-F238E27FC236}">
                    <a16:creationId xmlns:a16="http://schemas.microsoft.com/office/drawing/2014/main" id="{49BFD3E4-C3C7-C84A-A0A2-EF5E2E8D06DC}"/>
                  </a:ext>
                </a:extLst>
              </p:cNvPr>
              <p:cNvPicPr>
                <a:picLocks noChangeAspect="1"/>
              </p:cNvPicPr>
              <p:nvPr/>
            </p:nvPicPr>
            <p:blipFill>
              <a:blip r:embed="rId5"/>
              <a:stretch>
                <a:fillRect/>
              </a:stretch>
            </p:blipFill>
            <p:spPr>
              <a:xfrm>
                <a:off x="4516504" y="2091471"/>
                <a:ext cx="711200" cy="711200"/>
              </a:xfrm>
              <a:prstGeom prst="rect">
                <a:avLst/>
              </a:prstGeom>
            </p:spPr>
          </p:pic>
        </p:grpSp>
        <p:grpSp>
          <p:nvGrpSpPr>
            <p:cNvPr id="31" name="Group 30"/>
            <p:cNvGrpSpPr/>
            <p:nvPr/>
          </p:nvGrpSpPr>
          <p:grpSpPr>
            <a:xfrm>
              <a:off x="7213292" y="2011297"/>
              <a:ext cx="2217871" cy="1091382"/>
              <a:chOff x="7213292" y="2011297"/>
              <a:chExt cx="2217871" cy="1091382"/>
            </a:xfrm>
          </p:grpSpPr>
          <p:sp>
            <p:nvSpPr>
              <p:cNvPr id="12" name="TextBox 11">
                <a:extLst>
                  <a:ext uri="{FF2B5EF4-FFF2-40B4-BE49-F238E27FC236}">
                    <a16:creationId xmlns:a16="http://schemas.microsoft.com/office/drawing/2014/main" id="{08F7870B-8231-0A4E-86DF-485C5555F253}"/>
                  </a:ext>
                </a:extLst>
              </p:cNvPr>
              <p:cNvSpPr txBox="1"/>
              <p:nvPr/>
            </p:nvSpPr>
            <p:spPr>
              <a:xfrm>
                <a:off x="7213292" y="2764125"/>
                <a:ext cx="2217871"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cs typeface="Amazon Ember" panose="020B0603020204020204" pitchFamily="34" charset="0"/>
                  </a:rPr>
                  <a:t>AWS Step Functions</a:t>
                </a:r>
              </a:p>
            </p:txBody>
          </p:sp>
          <p:pic>
            <p:nvPicPr>
              <p:cNvPr id="13" name="Graphic 9">
                <a:extLst>
                  <a:ext uri="{FF2B5EF4-FFF2-40B4-BE49-F238E27FC236}">
                    <a16:creationId xmlns:a16="http://schemas.microsoft.com/office/drawing/2014/main" id="{DFB3028D-5AAE-9F4E-A02A-1F370350EE5F}"/>
                  </a:ext>
                </a:extLst>
              </p:cNvPr>
              <p:cNvPicPr>
                <a:picLocks noChangeAspect="1"/>
              </p:cNvPicPr>
              <p:nvPr/>
            </p:nvPicPr>
            <p:blipFill>
              <a:blip r:embed="rId6"/>
              <a:stretch>
                <a:fillRect/>
              </a:stretch>
            </p:blipFill>
            <p:spPr>
              <a:xfrm>
                <a:off x="7966627" y="2011297"/>
                <a:ext cx="711200" cy="711200"/>
              </a:xfrm>
              <a:prstGeom prst="rect">
                <a:avLst/>
              </a:prstGeom>
            </p:spPr>
          </p:pic>
        </p:grpSp>
        <p:grpSp>
          <p:nvGrpSpPr>
            <p:cNvPr id="27654" name="Group 27653"/>
            <p:cNvGrpSpPr/>
            <p:nvPr/>
          </p:nvGrpSpPr>
          <p:grpSpPr>
            <a:xfrm>
              <a:off x="7171275" y="4618432"/>
              <a:ext cx="2301904" cy="1080767"/>
              <a:chOff x="7171275" y="4618432"/>
              <a:chExt cx="2301904" cy="1080767"/>
            </a:xfrm>
          </p:grpSpPr>
          <p:sp>
            <p:nvSpPr>
              <p:cNvPr id="14" name="TextBox 13">
                <a:extLst>
                  <a:ext uri="{FF2B5EF4-FFF2-40B4-BE49-F238E27FC236}">
                    <a16:creationId xmlns:a16="http://schemas.microsoft.com/office/drawing/2014/main" id="{396F25D3-DA1D-C84F-A5BE-7979DECFB17F}"/>
                  </a:ext>
                </a:extLst>
              </p:cNvPr>
              <p:cNvSpPr txBox="1"/>
              <p:nvPr/>
            </p:nvSpPr>
            <p:spPr>
              <a:xfrm>
                <a:off x="7171275" y="5360645"/>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Amazon API Gateway</a:t>
                </a:r>
              </a:p>
            </p:txBody>
          </p:sp>
          <p:pic>
            <p:nvPicPr>
              <p:cNvPr id="15" name="Graphic 16">
                <a:extLst>
                  <a:ext uri="{FF2B5EF4-FFF2-40B4-BE49-F238E27FC236}">
                    <a16:creationId xmlns:a16="http://schemas.microsoft.com/office/drawing/2014/main" id="{A5220F94-1E30-2946-9A46-D4628BA89C1B}"/>
                  </a:ext>
                </a:extLst>
              </p:cNvPr>
              <p:cNvPicPr>
                <a:picLocks noChangeAspect="1"/>
              </p:cNvPicPr>
              <p:nvPr/>
            </p:nvPicPr>
            <p:blipFill>
              <a:blip r:embed="rId7"/>
              <a:stretch>
                <a:fillRect/>
              </a:stretch>
            </p:blipFill>
            <p:spPr>
              <a:xfrm>
                <a:off x="7966627" y="4618432"/>
                <a:ext cx="711200" cy="711200"/>
              </a:xfrm>
              <a:prstGeom prst="rect">
                <a:avLst/>
              </a:prstGeom>
            </p:spPr>
          </p:pic>
        </p:grpSp>
        <p:sp>
          <p:nvSpPr>
            <p:cNvPr id="16" name="TextBox 15">
              <a:extLst>
                <a:ext uri="{FF2B5EF4-FFF2-40B4-BE49-F238E27FC236}">
                  <a16:creationId xmlns:a16="http://schemas.microsoft.com/office/drawing/2014/main" id="{E7B8327F-CBEB-ED4D-B08D-25366CB22263}"/>
                </a:ext>
              </a:extLst>
            </p:cNvPr>
            <p:cNvSpPr txBox="1"/>
            <p:nvPr/>
          </p:nvSpPr>
          <p:spPr>
            <a:xfrm>
              <a:off x="2258564" y="5319638"/>
              <a:ext cx="1741988" cy="584775"/>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rPr>
                <a:t>Amazon Simple Email Service</a:t>
              </a:r>
            </a:p>
          </p:txBody>
        </p:sp>
        <p:pic>
          <p:nvPicPr>
            <p:cNvPr id="17" name="Graphic 25">
              <a:extLst>
                <a:ext uri="{FF2B5EF4-FFF2-40B4-BE49-F238E27FC236}">
                  <a16:creationId xmlns:a16="http://schemas.microsoft.com/office/drawing/2014/main" id="{ED9FD6F1-76DA-6A49-B207-4BF4BBC54C84}"/>
                </a:ext>
              </a:extLst>
            </p:cNvPr>
            <p:cNvPicPr>
              <a:picLocks noChangeAspect="1"/>
            </p:cNvPicPr>
            <p:nvPr/>
          </p:nvPicPr>
          <p:blipFill>
            <a:blip r:embed="rId8"/>
            <a:stretch>
              <a:fillRect/>
            </a:stretch>
          </p:blipFill>
          <p:spPr>
            <a:xfrm>
              <a:off x="2774516" y="4616956"/>
              <a:ext cx="711200" cy="711200"/>
            </a:xfrm>
            <a:prstGeom prst="rect">
              <a:avLst/>
            </a:prstGeom>
          </p:spPr>
        </p:pic>
        <p:pic>
          <p:nvPicPr>
            <p:cNvPr id="19" name="Graphic 27">
              <a:extLst>
                <a:ext uri="{FF2B5EF4-FFF2-40B4-BE49-F238E27FC236}">
                  <a16:creationId xmlns:a16="http://schemas.microsoft.com/office/drawing/2014/main" id="{92DB3ED5-8DAA-B748-BB05-5D7609695129}"/>
                </a:ext>
              </a:extLst>
            </p:cNvPr>
            <p:cNvPicPr>
              <a:picLocks noChangeAspect="1"/>
            </p:cNvPicPr>
            <p:nvPr/>
          </p:nvPicPr>
          <p:blipFill>
            <a:blip r:embed="rId9"/>
            <a:stretch>
              <a:fillRect/>
            </a:stretch>
          </p:blipFill>
          <p:spPr>
            <a:xfrm>
              <a:off x="2268410" y="2011297"/>
              <a:ext cx="713232" cy="713232"/>
            </a:xfrm>
            <a:prstGeom prst="rect">
              <a:avLst/>
            </a:prstGeom>
          </p:spPr>
        </p:pic>
        <p:cxnSp>
          <p:nvCxnSpPr>
            <p:cNvPr id="20" name="Straight Arrow Connector 19"/>
            <p:cNvCxnSpPr>
              <a:stCxn id="11" idx="3"/>
              <a:endCxn id="13" idx="1"/>
            </p:cNvCxnSpPr>
            <p:nvPr/>
          </p:nvCxnSpPr>
          <p:spPr>
            <a:xfrm>
              <a:off x="5227704" y="2366897"/>
              <a:ext cx="2738923" cy="0"/>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0"/>
              <a:endCxn id="12" idx="2"/>
            </p:cNvCxnSpPr>
            <p:nvPr/>
          </p:nvCxnSpPr>
          <p:spPr>
            <a:xfrm flipV="1">
              <a:off x="8322227" y="3102679"/>
              <a:ext cx="1" cy="1515753"/>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15" idx="1"/>
            </p:cNvCxnSpPr>
            <p:nvPr/>
          </p:nvCxnSpPr>
          <p:spPr>
            <a:xfrm>
              <a:off x="3485716" y="4972556"/>
              <a:ext cx="4480911" cy="1476"/>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CE7F7081-419C-2E4F-A999-2923C4338FC0}"/>
                </a:ext>
              </a:extLst>
            </p:cNvPr>
            <p:cNvSpPr/>
            <p:nvPr/>
          </p:nvSpPr>
          <p:spPr>
            <a:xfrm>
              <a:off x="1951238" y="4248845"/>
              <a:ext cx="3950797" cy="1707593"/>
            </a:xfrm>
            <a:prstGeom prst="rect">
              <a:avLst/>
            </a:prstGeom>
            <a:no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endParaRPr lang="en-US" sz="1600">
                <a:solidFill>
                  <a:sysClr val="windowText" lastClr="000000"/>
                </a:solidFill>
              </a:endParaRPr>
            </a:p>
          </p:txBody>
        </p:sp>
        <p:pic>
          <p:nvPicPr>
            <p:cNvPr id="29" name="Graphic 23">
              <a:extLst>
                <a:ext uri="{FF2B5EF4-FFF2-40B4-BE49-F238E27FC236}">
                  <a16:creationId xmlns:a16="http://schemas.microsoft.com/office/drawing/2014/main" id="{9846BD00-2EEA-0542-A599-CBD195982C88}"/>
                </a:ext>
              </a:extLst>
            </p:cNvPr>
            <p:cNvPicPr>
              <a:picLocks noChangeAspect="1"/>
            </p:cNvPicPr>
            <p:nvPr/>
          </p:nvPicPr>
          <p:blipFill>
            <a:blip r:embed="rId10"/>
            <a:stretch>
              <a:fillRect/>
            </a:stretch>
          </p:blipFill>
          <p:spPr>
            <a:xfrm>
              <a:off x="4955886" y="4702264"/>
              <a:ext cx="469900" cy="469900"/>
            </a:xfrm>
            <a:prstGeom prst="rect">
              <a:avLst/>
            </a:prstGeom>
            <a:solidFill>
              <a:schemeClr val="bg1"/>
            </a:solidFill>
          </p:spPr>
        </p:pic>
        <p:cxnSp>
          <p:nvCxnSpPr>
            <p:cNvPr id="27657" name="Elbow Connector 27656"/>
            <p:cNvCxnSpPr>
              <a:stCxn id="10" idx="2"/>
              <a:endCxn id="17" idx="0"/>
            </p:cNvCxnSpPr>
            <p:nvPr/>
          </p:nvCxnSpPr>
          <p:spPr>
            <a:xfrm rot="5400000">
              <a:off x="3266878" y="3011730"/>
              <a:ext cx="1468464" cy="1741988"/>
            </a:xfrm>
            <a:prstGeom prst="bentConnector3">
              <a:avLst>
                <a:gd name="adj1" fmla="val 45148"/>
              </a:avLst>
            </a:prstGeom>
            <a:ln>
              <a:tailEnd type="arrow" w="med" len="sm"/>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96F25D3-DA1D-C84F-A5BE-7979DECFB17F}"/>
                </a:ext>
              </a:extLst>
            </p:cNvPr>
            <p:cNvSpPr txBox="1"/>
            <p:nvPr/>
          </p:nvSpPr>
          <p:spPr>
            <a:xfrm>
              <a:off x="8302420" y="3559092"/>
              <a:ext cx="1934110" cy="584775"/>
            </a:xfrm>
            <a:prstGeom prst="rect">
              <a:avLst/>
            </a:prstGeom>
            <a:noFill/>
          </p:spPr>
          <p:txBody>
            <a:bodyPr wrap="square" rtlCol="0">
              <a:spAutoFit/>
            </a:bodyPr>
            <a:lstStyle/>
            <a:p>
              <a:pPr rtl="0"/>
              <a:r>
                <a:rPr lang="pt-br" sz="1600" dirty="0">
                  <a:latin typeface="Amazon Ember" panose="02000000000000000000" pitchFamily="2" charset="0"/>
                  <a:ea typeface="Amazon Ember" panose="02000000000000000000" pitchFamily="2" charset="0"/>
                </a:rPr>
                <a:t>SendTaskSuccess</a:t>
              </a:r>
              <a:br>
                <a:rPr lang="en-US" sz="1600" dirty="0">
                  <a:latin typeface="Amazon Ember" panose="02000000000000000000" pitchFamily="2" charset="0"/>
                  <a:ea typeface="Amazon Ember" panose="02000000000000000000" pitchFamily="2" charset="0"/>
                </a:rPr>
              </a:br>
              <a:r>
                <a:rPr lang="pt-br" sz="1600" dirty="0">
                  <a:latin typeface="Amazon Ember" panose="02000000000000000000" pitchFamily="2" charset="0"/>
                  <a:ea typeface="Amazon Ember" panose="02000000000000000000" pitchFamily="2" charset="0"/>
                </a:rPr>
                <a:t>SendTaskFailure</a:t>
              </a:r>
              <a:endParaRPr lang="en-US" sz="1600" dirty="0">
                <a:latin typeface="Amazon Ember" panose="02000000000000000000" pitchFamily="2" charset="0"/>
                <a:ea typeface="Amazon Ember" panose="02000000000000000000" pitchFamily="2" charset="0"/>
              </a:endParaRPr>
            </a:p>
          </p:txBody>
        </p:sp>
        <p:sp>
          <p:nvSpPr>
            <p:cNvPr id="46" name="TextBox 45">
              <a:extLst>
                <a:ext uri="{FF2B5EF4-FFF2-40B4-BE49-F238E27FC236}">
                  <a16:creationId xmlns:a16="http://schemas.microsoft.com/office/drawing/2014/main" id="{396F25D3-DA1D-C84F-A5BE-7979DECFB17F}"/>
                </a:ext>
              </a:extLst>
            </p:cNvPr>
            <p:cNvSpPr txBox="1"/>
            <p:nvPr/>
          </p:nvSpPr>
          <p:spPr>
            <a:xfrm>
              <a:off x="5452493" y="2381851"/>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GetActivityTask</a:t>
              </a:r>
              <a:endParaRPr lang="en-US" sz="1600">
                <a:latin typeface="Amazon Ember" panose="02000000000000000000" pitchFamily="2" charset="0"/>
                <a:ea typeface="Amazon Ember" panose="02000000000000000000" pitchFamily="2" charset="0"/>
              </a:endParaRPr>
            </a:p>
          </p:txBody>
        </p:sp>
        <p:sp>
          <p:nvSpPr>
            <p:cNvPr id="47" name="TextBox 46">
              <a:extLst>
                <a:ext uri="{FF2B5EF4-FFF2-40B4-BE49-F238E27FC236}">
                  <a16:creationId xmlns:a16="http://schemas.microsoft.com/office/drawing/2014/main" id="{396F25D3-DA1D-C84F-A5BE-7979DECFB17F}"/>
                </a:ext>
              </a:extLst>
            </p:cNvPr>
            <p:cNvSpPr txBox="1"/>
            <p:nvPr/>
          </p:nvSpPr>
          <p:spPr>
            <a:xfrm>
              <a:off x="5955361" y="4392808"/>
              <a:ext cx="1491622" cy="584775"/>
            </a:xfrm>
            <a:prstGeom prst="rect">
              <a:avLst/>
            </a:prstGeom>
            <a:noFill/>
          </p:spPr>
          <p:txBody>
            <a:bodyPr wrap="square" rtlCol="0">
              <a:spAutoFit/>
            </a:bodyPr>
            <a:lstStyle/>
            <a:p>
              <a:pPr algn="ctr" rtl="0"/>
              <a:r>
                <a:rPr lang="pt-br" sz="1600" dirty="0">
                  <a:latin typeface="Amazon Ember" panose="02000000000000000000" pitchFamily="2" charset="0"/>
                  <a:ea typeface="Amazon Ember" panose="02000000000000000000" pitchFamily="2" charset="0"/>
                </a:rPr>
                <a:t>Succeed/Fail (Êxito/Falha)</a:t>
              </a:r>
            </a:p>
          </p:txBody>
        </p:sp>
        <p:sp>
          <p:nvSpPr>
            <p:cNvPr id="48" name="TextBox 47">
              <a:extLst>
                <a:ext uri="{FF2B5EF4-FFF2-40B4-BE49-F238E27FC236}">
                  <a16:creationId xmlns:a16="http://schemas.microsoft.com/office/drawing/2014/main" id="{396F25D3-DA1D-C84F-A5BE-7979DECFB17F}"/>
                </a:ext>
              </a:extLst>
            </p:cNvPr>
            <p:cNvSpPr txBox="1"/>
            <p:nvPr/>
          </p:nvSpPr>
          <p:spPr>
            <a:xfrm>
              <a:off x="3063924" y="4670539"/>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E-mail</a:t>
              </a:r>
            </a:p>
          </p:txBody>
        </p:sp>
        <p:sp>
          <p:nvSpPr>
            <p:cNvPr id="49" name="TextBox 48">
              <a:extLst>
                <a:ext uri="{FF2B5EF4-FFF2-40B4-BE49-F238E27FC236}">
                  <a16:creationId xmlns:a16="http://schemas.microsoft.com/office/drawing/2014/main" id="{396F25D3-DA1D-C84F-A5BE-7979DECFB17F}"/>
                </a:ext>
              </a:extLst>
            </p:cNvPr>
            <p:cNvSpPr txBox="1"/>
            <p:nvPr/>
          </p:nvSpPr>
          <p:spPr>
            <a:xfrm>
              <a:off x="4480765" y="5150068"/>
              <a:ext cx="1416228" cy="830997"/>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E-mail do usuário</a:t>
              </a:r>
            </a:p>
            <a:p>
              <a:pPr algn="ctr" rtl="0"/>
              <a:r>
                <a:rPr lang="pt-br" sz="1600">
                  <a:latin typeface="Amazon Ember" panose="02000000000000000000" pitchFamily="2" charset="0"/>
                  <a:ea typeface="Amazon Ember" panose="02000000000000000000" pitchFamily="2" charset="0"/>
                </a:rPr>
                <a:t>do cliente</a:t>
              </a:r>
            </a:p>
          </p:txBody>
        </p:sp>
        <p:cxnSp>
          <p:nvCxnSpPr>
            <p:cNvPr id="50" name="Straight Arrow Connector 49"/>
            <p:cNvCxnSpPr>
              <a:stCxn id="19" idx="3"/>
              <a:endCxn id="11" idx="1"/>
            </p:cNvCxnSpPr>
            <p:nvPr/>
          </p:nvCxnSpPr>
          <p:spPr>
            <a:xfrm flipV="1">
              <a:off x="2981642" y="2366897"/>
              <a:ext cx="1534862" cy="1016"/>
            </a:xfrm>
            <a:prstGeom prst="straightConnector1">
              <a:avLst/>
            </a:prstGeom>
            <a:ln w="12700">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96F25D3-DA1D-C84F-A5BE-7979DECFB17F}"/>
                </a:ext>
              </a:extLst>
            </p:cNvPr>
            <p:cNvSpPr txBox="1"/>
            <p:nvPr/>
          </p:nvSpPr>
          <p:spPr>
            <a:xfrm>
              <a:off x="1586935" y="5934770"/>
              <a:ext cx="2301904" cy="338554"/>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Aprovação manual</a:t>
              </a:r>
            </a:p>
          </p:txBody>
        </p:sp>
      </p:grpSp>
    </p:spTree>
    <p:custDataLst>
      <p:tags r:id="rId1"/>
    </p:custDataLst>
    <p:extLst>
      <p:ext uri="{BB962C8B-B14F-4D97-AF65-F5344CB8AC3E}">
        <p14:creationId xmlns:p14="http://schemas.microsoft.com/office/powerpoint/2010/main" val="3763608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034272" cy="474119"/>
          </a:xfrm>
        </p:spPr>
        <p:txBody>
          <a:bodyPr rtlCol="0"/>
          <a:lstStyle/>
          <a:p>
            <a:pPr rtl="0"/>
            <a:r>
              <a:rPr lang="pt-br" sz="3500" dirty="0"/>
              <a:t>Atividade para interação humana</a:t>
            </a:r>
            <a:endParaRPr lang="en-US" sz="3500" dirty="0"/>
          </a:p>
        </p:txBody>
      </p:sp>
      <p:sp>
        <p:nvSpPr>
          <p:cNvPr id="5" name="TextBox 4"/>
          <p:cNvSpPr txBox="1"/>
          <p:nvPr/>
        </p:nvSpPr>
        <p:spPr>
          <a:xfrm>
            <a:off x="434339" y="1721629"/>
            <a:ext cx="12231073" cy="3416320"/>
          </a:xfrm>
          <a:prstGeom prst="rect">
            <a:avLst/>
          </a:prstGeom>
          <a:noFill/>
        </p:spPr>
        <p:txBody>
          <a:bodyPr wrap="square" rtlCol="0">
            <a:spAutoFit/>
          </a:bodyPr>
          <a:lstStyle/>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"Comment": "Employee promotion process!",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"StartAt": "ManualApproval",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"States": {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"ManualApproval": {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"Type": "Task",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"Resource": "arn:aws:states:us-east1:ACCOUNT_ID:activity:ManualStep",</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"TimeoutSeconds": 3600,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"End": true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 </a:t>
            </a:r>
          </a:p>
          <a:p>
            <a:pPr rtl="0"/>
            <a:r>
              <a:rPr lang="pt-br">
                <a:latin typeface="Lucida Console" panose="020B0609040504020204" pitchFamily="49" charset="0"/>
                <a:ea typeface="Amazon Ember Light" panose="020B0403020204020204" pitchFamily="34" charset="0"/>
                <a:cs typeface="Amazon Ember Light" panose="020B0403020204020204" pitchFamily="34" charset="0"/>
              </a:rPr>
              <a:t>     } </a:t>
            </a:r>
          </a:p>
          <a:p>
            <a:pPr rtl="0"/>
            <a:r>
              <a:rPr lang="pt-br">
                <a:latin typeface="Lucida Console" panose="020B0609040504020204" pitchFamily="49" charset="0"/>
              </a:rPr>
              <a:t>}</a:t>
            </a:r>
          </a:p>
        </p:txBody>
      </p:sp>
    </p:spTree>
    <p:custDataLst>
      <p:tags r:id="rId1"/>
    </p:custDataLst>
    <p:extLst>
      <p:ext uri="{BB962C8B-B14F-4D97-AF65-F5344CB8AC3E}">
        <p14:creationId xmlns:p14="http://schemas.microsoft.com/office/powerpoint/2010/main" val="2827159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08" y="3009034"/>
            <a:ext cx="4800600" cy="839930"/>
          </a:xfrm>
        </p:spPr>
        <p:txBody>
          <a:bodyPr rtlCol="0">
            <a:noAutofit/>
          </a:bodyPr>
          <a:lstStyle/>
          <a:p>
            <a:pPr rtl="0"/>
            <a:r>
              <a:rPr lang="pt-br" dirty="0"/>
              <a:t>Resumo</a:t>
            </a:r>
          </a:p>
        </p:txBody>
      </p:sp>
    </p:spTree>
    <p:custDataLst>
      <p:tags r:id="rId1"/>
    </p:custDataLst>
    <p:extLst>
      <p:ext uri="{BB962C8B-B14F-4D97-AF65-F5344CB8AC3E}">
        <p14:creationId xmlns:p14="http://schemas.microsoft.com/office/powerpoint/2010/main" val="189416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1800" y="365125"/>
            <a:ext cx="9034272" cy="474119"/>
          </a:xfrm>
        </p:spPr>
        <p:txBody>
          <a:bodyPr rtlCol="0"/>
          <a:lstStyle/>
          <a:p>
            <a:pPr rtl="0"/>
            <a:r>
              <a:rPr lang="pt-br" sz="3500" dirty="0"/>
              <a:t>Teste de conhecimento</a:t>
            </a:r>
          </a:p>
        </p:txBody>
      </p:sp>
      <p:sp>
        <p:nvSpPr>
          <p:cNvPr id="6" name="Freeform 5"/>
          <p:cNvSpPr/>
          <p:nvPr/>
        </p:nvSpPr>
        <p:spPr>
          <a:xfrm>
            <a:off x="334477" y="1835642"/>
            <a:ext cx="2938243" cy="2025157"/>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35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Todo o trabalho na máquina de estado é executado por </a:t>
            </a:r>
            <a:r>
              <a:rPr lang="pt-br" sz="1350" i="1"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atividades.</a:t>
            </a:r>
            <a:r>
              <a:rPr lang="pt-br" sz="135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endParaRPr lang="en-US" sz="135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Freeform 6"/>
          <p:cNvSpPr/>
          <p:nvPr/>
        </p:nvSpPr>
        <p:spPr>
          <a:xfrm>
            <a:off x="3727317" y="1835642"/>
            <a:ext cx="2938243" cy="2025157"/>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35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Um estado </a:t>
            </a: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Pass</a:t>
            </a:r>
            <a:r>
              <a:rPr lang="pt-br" sz="135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simplesmente passa sua entrada para sua saída, sem</a:t>
            </a:r>
            <a:r>
              <a:rPr lang="pt-BR" sz="135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35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executar nenhum trabalho. </a:t>
            </a:r>
            <a:endParaRPr lang="en-US" sz="135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Freeform 7"/>
          <p:cNvSpPr/>
          <p:nvPr/>
        </p:nvSpPr>
        <p:spPr>
          <a:xfrm>
            <a:off x="7094757" y="1835642"/>
            <a:ext cx="2938243" cy="2025157"/>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As máquinas de estado suportam ramificação, execuções paralelas, manipulação de repetições/erros (retry/error) e tarefas de inicialização.</a:t>
            </a:r>
          </a:p>
        </p:txBody>
      </p:sp>
      <p:sp>
        <p:nvSpPr>
          <p:cNvPr id="9" name="Freeform 8"/>
          <p:cNvSpPr/>
          <p:nvPr/>
        </p:nvSpPr>
        <p:spPr>
          <a:xfrm>
            <a:off x="334477" y="4075541"/>
            <a:ext cx="2938243" cy="2025157"/>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350" dirty="0">
                <a:latin typeface="Amazon Ember Light" charset="0"/>
                <a:ea typeface="Amazon Ember Light" charset="0"/>
                <a:cs typeface="Amazon Ember Light" charset="0"/>
              </a:rPr>
              <a:t>Um estado Choice (escolha) pode ter apenas duas tarefas Next.</a:t>
            </a:r>
          </a:p>
        </p:txBody>
      </p:sp>
      <p:sp>
        <p:nvSpPr>
          <p:cNvPr id="10" name="Freeform 9"/>
          <p:cNvSpPr/>
          <p:nvPr/>
        </p:nvSpPr>
        <p:spPr>
          <a:xfrm>
            <a:off x="3727317" y="4075541"/>
            <a:ext cx="2938243" cy="2025157"/>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As máquinas de estado são definidas no JSON e você pode visualizá-las e</a:t>
            </a: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monitorá-las no Console.</a:t>
            </a:r>
          </a:p>
        </p:txBody>
      </p:sp>
      <p:sp>
        <p:nvSpPr>
          <p:cNvPr id="11" name="Freeform 10"/>
          <p:cNvSpPr/>
          <p:nvPr/>
        </p:nvSpPr>
        <p:spPr>
          <a:xfrm>
            <a:off x="7094757" y="4075541"/>
            <a:ext cx="2938243" cy="2025157"/>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noFill/>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548640" rIns="66040" bIns="66040" numCol="1" spcCol="1270" rtlCol="0" anchor="t" anchorCtr="0">
            <a:noAutofit/>
          </a:bodyPr>
          <a:lstStyle/>
          <a:p>
            <a:pPr defTabSz="770447" rtl="0">
              <a:lnSpc>
                <a:spcPts val="2667"/>
              </a:lnSpc>
              <a:spcBef>
                <a:spcPct val="0"/>
              </a:spcBef>
              <a:spcAft>
                <a:spcPct val="35000"/>
              </a:spcAft>
            </a:pP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Você pode iniciar máquinas de estado por meio de chamadas HTTPS/AJAX interceptadas pelo API</a:t>
            </a: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350" dirty="0">
                <a:latin typeface="Amazon Ember Light" panose="020B0403020204020204" pitchFamily="34" charset="0"/>
                <a:ea typeface="Amazon Ember Light" panose="020B0403020204020204" pitchFamily="34" charset="0"/>
                <a:cs typeface="Amazon Ember Light" panose="020B0403020204020204" pitchFamily="34" charset="0"/>
              </a:rPr>
              <a:t>Gateway.</a:t>
            </a:r>
          </a:p>
        </p:txBody>
      </p:sp>
      <p:sp>
        <p:nvSpPr>
          <p:cNvPr id="12" name="TextBox 11"/>
          <p:cNvSpPr txBox="1"/>
          <p:nvPr/>
        </p:nvSpPr>
        <p:spPr>
          <a:xfrm>
            <a:off x="2733408" y="1781819"/>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a:latin typeface="Amazon Ember Light" charset="0"/>
              <a:ea typeface="Amazon Ember Light" charset="0"/>
              <a:cs typeface="Amazon Ember Light" charset="0"/>
            </a:endParaRPr>
          </a:p>
        </p:txBody>
      </p:sp>
      <p:sp>
        <p:nvSpPr>
          <p:cNvPr id="13" name="TextBox 12"/>
          <p:cNvSpPr txBox="1"/>
          <p:nvPr/>
        </p:nvSpPr>
        <p:spPr>
          <a:xfrm>
            <a:off x="9466153" y="1781819"/>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7" name="TextBox 16"/>
          <p:cNvSpPr txBox="1"/>
          <p:nvPr/>
        </p:nvSpPr>
        <p:spPr>
          <a:xfrm>
            <a:off x="2733407" y="4020472"/>
            <a:ext cx="611065" cy="666786"/>
          </a:xfrm>
          <a:prstGeom prst="rect">
            <a:avLst/>
          </a:prstGeom>
          <a:noFill/>
        </p:spPr>
        <p:txBody>
          <a:bodyPr wrap="none" rtlCol="0">
            <a:spAutoFit/>
          </a:bodyPr>
          <a:lstStyle/>
          <a:p>
            <a:pPr rtl="0"/>
            <a:r>
              <a:rPr lang="pt-br" sz="3733">
                <a:solidFill>
                  <a:srgbClr val="FF0000"/>
                </a:solidFill>
                <a:latin typeface="Amazon Ember Light" charset="0"/>
                <a:ea typeface="Amazon Ember Light" charset="0"/>
                <a:cs typeface="Amazon Ember Light" charset="0"/>
                <a:sym typeface="Wingdings"/>
              </a:rPr>
              <a:t></a:t>
            </a:r>
            <a:endParaRPr lang="en-US" sz="3733">
              <a:latin typeface="Amazon Ember Light" charset="0"/>
              <a:ea typeface="Amazon Ember Light" charset="0"/>
              <a:cs typeface="Amazon Ember Light" charset="0"/>
            </a:endParaRPr>
          </a:p>
        </p:txBody>
      </p:sp>
      <p:sp>
        <p:nvSpPr>
          <p:cNvPr id="19" name="TextBox 18"/>
          <p:cNvSpPr txBox="1"/>
          <p:nvPr/>
        </p:nvSpPr>
        <p:spPr>
          <a:xfrm>
            <a:off x="10236201" y="1753082"/>
            <a:ext cx="1710634" cy="646331"/>
          </a:xfrm>
          <a:prstGeom prst="rect">
            <a:avLst/>
          </a:prstGeom>
          <a:noFill/>
        </p:spPr>
        <p:txBody>
          <a:bodyPr wrap="square" rtlCol="0">
            <a:spAutoFit/>
          </a:bodyPr>
          <a:lstStyle/>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Verdadeiro</a:t>
            </a:r>
          </a:p>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Falso</a:t>
            </a:r>
          </a:p>
        </p:txBody>
      </p:sp>
      <p:sp>
        <p:nvSpPr>
          <p:cNvPr id="18" name="TextBox 17"/>
          <p:cNvSpPr txBox="1"/>
          <p:nvPr/>
        </p:nvSpPr>
        <p:spPr>
          <a:xfrm>
            <a:off x="6126248" y="4020472"/>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0" name="TextBox 19"/>
          <p:cNvSpPr txBox="1"/>
          <p:nvPr/>
        </p:nvSpPr>
        <p:spPr>
          <a:xfrm>
            <a:off x="9466152" y="4020472"/>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1" name="TextBox 20"/>
          <p:cNvSpPr txBox="1"/>
          <p:nvPr/>
        </p:nvSpPr>
        <p:spPr>
          <a:xfrm>
            <a:off x="6126248" y="1781819"/>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Tree>
    <p:custDataLst>
      <p:tags r:id="rId1"/>
    </p:custDataLst>
    <p:extLst>
      <p:ext uri="{BB962C8B-B14F-4D97-AF65-F5344CB8AC3E}">
        <p14:creationId xmlns:p14="http://schemas.microsoft.com/office/powerpoint/2010/main" val="272192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p:bldP spid="18" grpId="0"/>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latin typeface="Amazon Ember Light" charset="0"/>
                <a:ea typeface="Amazon Ember Light" charset="0"/>
                <a:cs typeface="Amazon Ember Light" charset="0"/>
              </a:rPr>
              <a:t>Obrigado</a:t>
            </a:r>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04" y="2230789"/>
            <a:ext cx="11353800" cy="2396420"/>
          </a:xfrm>
        </p:spPr>
        <p:txBody>
          <a:bodyPr rtlCol="0">
            <a:noAutofit/>
          </a:bodyPr>
          <a:lstStyle/>
          <a:p>
            <a:pPr rtl="0"/>
            <a:r>
              <a:rPr lang="pt-br" dirty="0"/>
              <a:t>Compreendendo a necessidade das Step Functions</a:t>
            </a:r>
          </a:p>
        </p:txBody>
      </p:sp>
    </p:spTree>
    <p:custDataLst>
      <p:tags r:id="rId1"/>
    </p:custDataLst>
    <p:extLst>
      <p:ext uri="{BB962C8B-B14F-4D97-AF65-F5344CB8AC3E}">
        <p14:creationId xmlns:p14="http://schemas.microsoft.com/office/powerpoint/2010/main" val="3435646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3500" dirty="0"/>
              <a:t>Que problema precisamos resolver?</a:t>
            </a:r>
          </a:p>
        </p:txBody>
      </p:sp>
      <p:sp>
        <p:nvSpPr>
          <p:cNvPr id="14" name="Rectangle 13"/>
          <p:cNvSpPr/>
          <p:nvPr/>
        </p:nvSpPr>
        <p:spPr>
          <a:xfrm>
            <a:off x="373502" y="2517799"/>
            <a:ext cx="2277082" cy="2372123"/>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a:solidFill>
                  <a:srgbClr val="474746"/>
                </a:solidFill>
                <a:latin typeface="Amazon Ember" panose="02000000000000000000" pitchFamily="2" charset="0"/>
                <a:ea typeface="Amazon Ember" panose="02000000000000000000" pitchFamily="2" charset="0"/>
              </a:rPr>
              <a:t>Aplicação</a:t>
            </a:r>
            <a:br>
              <a:rPr lang="en-US" sz="2800">
                <a:solidFill>
                  <a:srgbClr val="474746"/>
                </a:solidFill>
                <a:latin typeface="Amazon Ember" panose="02000000000000000000" pitchFamily="2" charset="0"/>
                <a:ea typeface="Amazon Ember" panose="02000000000000000000" pitchFamily="2" charset="0"/>
              </a:rPr>
            </a:br>
            <a:r>
              <a:rPr lang="pt-br" sz="2800">
                <a:solidFill>
                  <a:srgbClr val="474746"/>
                </a:solidFill>
                <a:latin typeface="Amazon Ember" panose="02000000000000000000" pitchFamily="2" charset="0"/>
                <a:ea typeface="Amazon Ember" panose="02000000000000000000" pitchFamily="2" charset="0"/>
              </a:rPr>
              <a:t>monolítica</a:t>
            </a:r>
          </a:p>
        </p:txBody>
      </p:sp>
      <p:grpSp>
        <p:nvGrpSpPr>
          <p:cNvPr id="89" name="Group 88"/>
          <p:cNvGrpSpPr/>
          <p:nvPr/>
        </p:nvGrpSpPr>
        <p:grpSpPr>
          <a:xfrm>
            <a:off x="2650584" y="2060599"/>
            <a:ext cx="4624230" cy="3647354"/>
            <a:chOff x="2650584" y="2060599"/>
            <a:chExt cx="4624230" cy="3647354"/>
          </a:xfrm>
        </p:grpSpPr>
        <p:cxnSp>
          <p:nvCxnSpPr>
            <p:cNvPr id="21" name="Straight Arrow Connector 20"/>
            <p:cNvCxnSpPr>
              <a:stCxn id="32" idx="3"/>
              <a:endCxn id="33" idx="1"/>
            </p:cNvCxnSpPr>
            <p:nvPr/>
          </p:nvCxnSpPr>
          <p:spPr>
            <a:xfrm>
              <a:off x="4755427" y="2517799"/>
              <a:ext cx="990776"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526448" y="2986708"/>
              <a:ext cx="1679725" cy="369332"/>
            </a:xfrm>
            <a:prstGeom prst="rect">
              <a:avLst/>
            </a:prstGeom>
            <a:noFill/>
          </p:spPr>
          <p:txBody>
            <a:bodyPr wrap="square" rtlCol="0">
              <a:spAutoFit/>
            </a:bodyPr>
            <a:lstStyle/>
            <a:p>
              <a:pPr algn="ctr" rtl="0"/>
              <a:r>
                <a:rPr lang="pt-br">
                  <a:solidFill>
                    <a:srgbClr val="474746"/>
                  </a:solidFill>
                </a:rPr>
                <a:t>Microsserviço</a:t>
              </a:r>
            </a:p>
          </p:txBody>
        </p:sp>
        <p:sp>
          <p:nvSpPr>
            <p:cNvPr id="12" name="TextBox 11"/>
            <p:cNvSpPr txBox="1"/>
            <p:nvPr/>
          </p:nvSpPr>
          <p:spPr>
            <a:xfrm>
              <a:off x="5431624" y="2986708"/>
              <a:ext cx="1679725" cy="369332"/>
            </a:xfrm>
            <a:prstGeom prst="rect">
              <a:avLst/>
            </a:prstGeom>
            <a:noFill/>
          </p:spPr>
          <p:txBody>
            <a:bodyPr wrap="square" rtlCol="0">
              <a:spAutoFit/>
            </a:bodyPr>
            <a:lstStyle/>
            <a:p>
              <a:pPr algn="ctr" rtl="0"/>
              <a:r>
                <a:rPr lang="pt-br" dirty="0">
                  <a:solidFill>
                    <a:srgbClr val="474746"/>
                  </a:solidFill>
                </a:rPr>
                <a:t>Microsserviço</a:t>
              </a:r>
            </a:p>
          </p:txBody>
        </p:sp>
        <p:cxnSp>
          <p:nvCxnSpPr>
            <p:cNvPr id="15" name="Straight Arrow Connector 14"/>
            <p:cNvCxnSpPr/>
            <p:nvPr/>
          </p:nvCxnSpPr>
          <p:spPr>
            <a:xfrm>
              <a:off x="5283994" y="4887541"/>
              <a:ext cx="625674" cy="0"/>
            </a:xfrm>
            <a:prstGeom prst="straightConnector1">
              <a:avLst/>
            </a:prstGeom>
            <a:ln w="12700">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32" name="Graphic 26">
              <a:extLst>
                <a:ext uri="{FF2B5EF4-FFF2-40B4-BE49-F238E27FC236}">
                  <a16:creationId xmlns:a16="http://schemas.microsoft.com/office/drawing/2014/main" id="{C63D11E1-431E-E54D-8AEA-855F920E8DF7}"/>
                </a:ext>
              </a:extLst>
            </p:cNvPr>
            <p:cNvPicPr>
              <a:picLocks noChangeAspect="1"/>
            </p:cNvPicPr>
            <p:nvPr/>
          </p:nvPicPr>
          <p:blipFill>
            <a:blip r:embed="rId4"/>
            <a:stretch>
              <a:fillRect/>
            </a:stretch>
          </p:blipFill>
          <p:spPr>
            <a:xfrm>
              <a:off x="3841027" y="2060599"/>
              <a:ext cx="914400" cy="914400"/>
            </a:xfrm>
            <a:prstGeom prst="rect">
              <a:avLst/>
            </a:prstGeom>
          </p:spPr>
        </p:pic>
        <p:pic>
          <p:nvPicPr>
            <p:cNvPr id="33" name="Graphic 26">
              <a:extLst>
                <a:ext uri="{FF2B5EF4-FFF2-40B4-BE49-F238E27FC236}">
                  <a16:creationId xmlns:a16="http://schemas.microsoft.com/office/drawing/2014/main" id="{C63D11E1-431E-E54D-8AEA-855F920E8DF7}"/>
                </a:ext>
              </a:extLst>
            </p:cNvPr>
            <p:cNvPicPr>
              <a:picLocks noChangeAspect="1"/>
            </p:cNvPicPr>
            <p:nvPr/>
          </p:nvPicPr>
          <p:blipFill>
            <a:blip r:embed="rId4"/>
            <a:stretch>
              <a:fillRect/>
            </a:stretch>
          </p:blipFill>
          <p:spPr>
            <a:xfrm>
              <a:off x="5746203" y="2060599"/>
              <a:ext cx="914400" cy="914400"/>
            </a:xfrm>
            <a:prstGeom prst="rect">
              <a:avLst/>
            </a:prstGeom>
          </p:spPr>
        </p:pic>
        <p:sp>
          <p:nvSpPr>
            <p:cNvPr id="45" name="TextBox 44"/>
            <p:cNvSpPr txBox="1"/>
            <p:nvPr/>
          </p:nvSpPr>
          <p:spPr>
            <a:xfrm>
              <a:off x="3629581" y="5338621"/>
              <a:ext cx="1679725" cy="369332"/>
            </a:xfrm>
            <a:prstGeom prst="rect">
              <a:avLst/>
            </a:prstGeom>
            <a:noFill/>
          </p:spPr>
          <p:txBody>
            <a:bodyPr wrap="square" rtlCol="0">
              <a:spAutoFit/>
            </a:bodyPr>
            <a:lstStyle/>
            <a:p>
              <a:pPr algn="ctr" rtl="0"/>
              <a:r>
                <a:rPr lang="pt-br">
                  <a:solidFill>
                    <a:srgbClr val="474746"/>
                  </a:solidFill>
                </a:rPr>
                <a:t>Microsserviço</a:t>
              </a:r>
            </a:p>
          </p:txBody>
        </p:sp>
        <p:pic>
          <p:nvPicPr>
            <p:cNvPr id="46" name="Graphic 26">
              <a:extLst>
                <a:ext uri="{FF2B5EF4-FFF2-40B4-BE49-F238E27FC236}">
                  <a16:creationId xmlns:a16="http://schemas.microsoft.com/office/drawing/2014/main" id="{C63D11E1-431E-E54D-8AEA-855F920E8DF7}"/>
                </a:ext>
              </a:extLst>
            </p:cNvPr>
            <p:cNvPicPr>
              <a:picLocks noChangeAspect="1"/>
            </p:cNvPicPr>
            <p:nvPr/>
          </p:nvPicPr>
          <p:blipFill>
            <a:blip r:embed="rId4"/>
            <a:stretch>
              <a:fillRect/>
            </a:stretch>
          </p:blipFill>
          <p:spPr>
            <a:xfrm>
              <a:off x="3944160" y="4432722"/>
              <a:ext cx="914400" cy="914400"/>
            </a:xfrm>
            <a:prstGeom prst="rect">
              <a:avLst/>
            </a:prstGeom>
          </p:spPr>
        </p:pic>
        <p:sp>
          <p:nvSpPr>
            <p:cNvPr id="47" name="TextBox 46"/>
            <p:cNvSpPr txBox="1"/>
            <p:nvPr/>
          </p:nvSpPr>
          <p:spPr>
            <a:xfrm>
              <a:off x="5595089" y="5338621"/>
              <a:ext cx="1679725" cy="369332"/>
            </a:xfrm>
            <a:prstGeom prst="rect">
              <a:avLst/>
            </a:prstGeom>
            <a:noFill/>
          </p:spPr>
          <p:txBody>
            <a:bodyPr wrap="square" rtlCol="0">
              <a:spAutoFit/>
            </a:bodyPr>
            <a:lstStyle/>
            <a:p>
              <a:pPr algn="ctr" rtl="0"/>
              <a:r>
                <a:rPr lang="pt-br">
                  <a:solidFill>
                    <a:srgbClr val="474746"/>
                  </a:solidFill>
                </a:rPr>
                <a:t>Microsserviço</a:t>
              </a:r>
            </a:p>
          </p:txBody>
        </p:sp>
        <p:pic>
          <p:nvPicPr>
            <p:cNvPr id="48" name="Graphic 26">
              <a:extLst>
                <a:ext uri="{FF2B5EF4-FFF2-40B4-BE49-F238E27FC236}">
                  <a16:creationId xmlns:a16="http://schemas.microsoft.com/office/drawing/2014/main" id="{C63D11E1-431E-E54D-8AEA-855F920E8DF7}"/>
                </a:ext>
              </a:extLst>
            </p:cNvPr>
            <p:cNvPicPr>
              <a:picLocks noChangeAspect="1"/>
            </p:cNvPicPr>
            <p:nvPr/>
          </p:nvPicPr>
          <p:blipFill>
            <a:blip r:embed="rId4"/>
            <a:stretch>
              <a:fillRect/>
            </a:stretch>
          </p:blipFill>
          <p:spPr>
            <a:xfrm>
              <a:off x="5909668" y="4432722"/>
              <a:ext cx="914400" cy="914400"/>
            </a:xfrm>
            <a:prstGeom prst="rect">
              <a:avLst/>
            </a:prstGeom>
          </p:spPr>
        </p:pic>
        <p:cxnSp>
          <p:nvCxnSpPr>
            <p:cNvPr id="54" name="Elbow Connector 53"/>
            <p:cNvCxnSpPr>
              <a:stCxn id="14" idx="3"/>
              <a:endCxn id="46" idx="1"/>
            </p:cNvCxnSpPr>
            <p:nvPr/>
          </p:nvCxnSpPr>
          <p:spPr>
            <a:xfrm>
              <a:off x="2650584" y="3703861"/>
              <a:ext cx="1293576" cy="1186061"/>
            </a:xfrm>
            <a:prstGeom prst="bentConnector3">
              <a:avLst>
                <a:gd name="adj1" fmla="val 45963"/>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14" idx="3"/>
              <a:endCxn id="32" idx="1"/>
            </p:cNvCxnSpPr>
            <p:nvPr/>
          </p:nvCxnSpPr>
          <p:spPr>
            <a:xfrm flipV="1">
              <a:off x="2650584" y="2517799"/>
              <a:ext cx="1190443" cy="1186062"/>
            </a:xfrm>
            <a:prstGeom prst="bentConnector3">
              <a:avLst>
                <a:gd name="adj1" fmla="val 50000"/>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46" idx="3"/>
              <a:endCxn id="33" idx="1"/>
            </p:cNvCxnSpPr>
            <p:nvPr/>
          </p:nvCxnSpPr>
          <p:spPr>
            <a:xfrm flipV="1">
              <a:off x="4858560" y="2517799"/>
              <a:ext cx="887643" cy="2372123"/>
            </a:xfrm>
            <a:prstGeom prst="bentConnector3">
              <a:avLst>
                <a:gd name="adj1" fmla="val 50000"/>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824068" y="2060599"/>
            <a:ext cx="4645177" cy="3924353"/>
            <a:chOff x="6824068" y="2060599"/>
            <a:chExt cx="4645177" cy="3924353"/>
          </a:xfrm>
        </p:grpSpPr>
        <p:cxnSp>
          <p:nvCxnSpPr>
            <p:cNvPr id="70" name="Straight Arrow Connector 69"/>
            <p:cNvCxnSpPr>
              <a:stCxn id="30" idx="0"/>
              <a:endCxn id="74" idx="2"/>
            </p:cNvCxnSpPr>
            <p:nvPr/>
          </p:nvCxnSpPr>
          <p:spPr>
            <a:xfrm flipV="1">
              <a:off x="8600947" y="3633039"/>
              <a:ext cx="2778" cy="799683"/>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28" idx="3"/>
              <a:endCxn id="29" idx="1"/>
            </p:cNvCxnSpPr>
            <p:nvPr/>
          </p:nvCxnSpPr>
          <p:spPr>
            <a:xfrm>
              <a:off x="9058147" y="2517799"/>
              <a:ext cx="1180163"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0" idx="1"/>
              <a:endCxn id="48" idx="3"/>
            </p:cNvCxnSpPr>
            <p:nvPr/>
          </p:nvCxnSpPr>
          <p:spPr>
            <a:xfrm flipH="1">
              <a:off x="6824068" y="4889922"/>
              <a:ext cx="1319679"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pic>
          <p:nvPicPr>
            <p:cNvPr id="28" name="Graphic 42">
              <a:extLst>
                <a:ext uri="{FF2B5EF4-FFF2-40B4-BE49-F238E27FC236}">
                  <a16:creationId xmlns:a16="http://schemas.microsoft.com/office/drawing/2014/main" id="{4130D902-988A-C441-B94E-F5D6D001FFBA}"/>
                </a:ext>
              </a:extLst>
            </p:cNvPr>
            <p:cNvPicPr>
              <a:picLocks noChangeAspect="1"/>
            </p:cNvPicPr>
            <p:nvPr/>
          </p:nvPicPr>
          <p:blipFill>
            <a:blip r:embed="rId5"/>
            <a:stretch>
              <a:fillRect/>
            </a:stretch>
          </p:blipFill>
          <p:spPr>
            <a:xfrm>
              <a:off x="8143747" y="2060599"/>
              <a:ext cx="914400" cy="914400"/>
            </a:xfrm>
            <a:prstGeom prst="rect">
              <a:avLst/>
            </a:prstGeom>
          </p:spPr>
        </p:pic>
        <p:pic>
          <p:nvPicPr>
            <p:cNvPr id="29" name="Graphic 42">
              <a:extLst>
                <a:ext uri="{FF2B5EF4-FFF2-40B4-BE49-F238E27FC236}">
                  <a16:creationId xmlns:a16="http://schemas.microsoft.com/office/drawing/2014/main" id="{4130D902-988A-C441-B94E-F5D6D001FFBA}"/>
                </a:ext>
              </a:extLst>
            </p:cNvPr>
            <p:cNvPicPr>
              <a:picLocks noChangeAspect="1"/>
            </p:cNvPicPr>
            <p:nvPr/>
          </p:nvPicPr>
          <p:blipFill>
            <a:blip r:embed="rId5"/>
            <a:stretch>
              <a:fillRect/>
            </a:stretch>
          </p:blipFill>
          <p:spPr>
            <a:xfrm>
              <a:off x="10238310" y="2060599"/>
              <a:ext cx="914400" cy="914400"/>
            </a:xfrm>
            <a:prstGeom prst="rect">
              <a:avLst/>
            </a:prstGeom>
          </p:spPr>
        </p:pic>
        <p:pic>
          <p:nvPicPr>
            <p:cNvPr id="30" name="Graphic 42">
              <a:extLst>
                <a:ext uri="{FF2B5EF4-FFF2-40B4-BE49-F238E27FC236}">
                  <a16:creationId xmlns:a16="http://schemas.microsoft.com/office/drawing/2014/main" id="{4130D902-988A-C441-B94E-F5D6D001FFBA}"/>
                </a:ext>
              </a:extLst>
            </p:cNvPr>
            <p:cNvPicPr>
              <a:picLocks noChangeAspect="1"/>
            </p:cNvPicPr>
            <p:nvPr/>
          </p:nvPicPr>
          <p:blipFill>
            <a:blip r:embed="rId5"/>
            <a:stretch>
              <a:fillRect/>
            </a:stretch>
          </p:blipFill>
          <p:spPr>
            <a:xfrm>
              <a:off x="8143747" y="4432722"/>
              <a:ext cx="914400" cy="914400"/>
            </a:xfrm>
            <a:prstGeom prst="rect">
              <a:avLst/>
            </a:prstGeom>
          </p:spPr>
        </p:pic>
        <p:pic>
          <p:nvPicPr>
            <p:cNvPr id="31" name="Graphic 42">
              <a:extLst>
                <a:ext uri="{FF2B5EF4-FFF2-40B4-BE49-F238E27FC236}">
                  <a16:creationId xmlns:a16="http://schemas.microsoft.com/office/drawing/2014/main" id="{4130D902-988A-C441-B94E-F5D6D001FFBA}"/>
                </a:ext>
              </a:extLst>
            </p:cNvPr>
            <p:cNvPicPr>
              <a:picLocks noChangeAspect="1"/>
            </p:cNvPicPr>
            <p:nvPr/>
          </p:nvPicPr>
          <p:blipFill>
            <a:blip r:embed="rId5"/>
            <a:stretch>
              <a:fillRect/>
            </a:stretch>
          </p:blipFill>
          <p:spPr>
            <a:xfrm>
              <a:off x="10238310" y="4432722"/>
              <a:ext cx="914400" cy="914400"/>
            </a:xfrm>
            <a:prstGeom prst="rect">
              <a:avLst/>
            </a:prstGeom>
          </p:spPr>
        </p:pic>
        <p:cxnSp>
          <p:nvCxnSpPr>
            <p:cNvPr id="66" name="Straight Arrow Connector 65"/>
            <p:cNvCxnSpPr>
              <a:stCxn id="31" idx="1"/>
              <a:endCxn id="30" idx="3"/>
            </p:cNvCxnSpPr>
            <p:nvPr/>
          </p:nvCxnSpPr>
          <p:spPr>
            <a:xfrm flipH="1">
              <a:off x="9058147" y="4889922"/>
              <a:ext cx="1180163" cy="0"/>
            </a:xfrm>
            <a:prstGeom prst="straightConnector1">
              <a:avLst/>
            </a:prstGeom>
            <a:ln w="12700">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30" idx="3"/>
              <a:endCxn id="29" idx="1"/>
            </p:cNvCxnSpPr>
            <p:nvPr/>
          </p:nvCxnSpPr>
          <p:spPr>
            <a:xfrm flipV="1">
              <a:off x="9058147" y="2517799"/>
              <a:ext cx="1180163" cy="2372123"/>
            </a:xfrm>
            <a:prstGeom prst="bentConnector3">
              <a:avLst>
                <a:gd name="adj1" fmla="val 50000"/>
              </a:avLst>
            </a:prstGeom>
            <a:ln w="12700">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845595" y="2986708"/>
              <a:ext cx="1516260" cy="646331"/>
            </a:xfrm>
            <a:prstGeom prst="rect">
              <a:avLst/>
            </a:prstGeom>
            <a:noFill/>
          </p:spPr>
          <p:txBody>
            <a:bodyPr wrap="square" rtlCol="0">
              <a:spAutoFit/>
            </a:bodyPr>
            <a:lstStyle/>
            <a:p>
              <a:pPr algn="ctr" rtl="0"/>
              <a:r>
                <a:rPr lang="pt-br">
                  <a:solidFill>
                    <a:srgbClr val="474746"/>
                  </a:solidFill>
                </a:rPr>
                <a:t>Função do Lambda</a:t>
              </a:r>
            </a:p>
          </p:txBody>
        </p:sp>
        <p:sp>
          <p:nvSpPr>
            <p:cNvPr id="75" name="TextBox 74"/>
            <p:cNvSpPr txBox="1"/>
            <p:nvPr/>
          </p:nvSpPr>
          <p:spPr>
            <a:xfrm>
              <a:off x="9937379" y="2986708"/>
              <a:ext cx="1516260" cy="646331"/>
            </a:xfrm>
            <a:prstGeom prst="rect">
              <a:avLst/>
            </a:prstGeom>
            <a:noFill/>
          </p:spPr>
          <p:txBody>
            <a:bodyPr wrap="square" rtlCol="0">
              <a:spAutoFit/>
            </a:bodyPr>
            <a:lstStyle/>
            <a:p>
              <a:pPr algn="ctr" rtl="0"/>
              <a:r>
                <a:rPr lang="pt-br">
                  <a:solidFill>
                    <a:srgbClr val="474746"/>
                  </a:solidFill>
                </a:rPr>
                <a:t>Função do Lambda</a:t>
              </a:r>
            </a:p>
          </p:txBody>
        </p:sp>
        <p:sp>
          <p:nvSpPr>
            <p:cNvPr id="76" name="TextBox 75"/>
            <p:cNvSpPr txBox="1"/>
            <p:nvPr/>
          </p:nvSpPr>
          <p:spPr>
            <a:xfrm>
              <a:off x="7875176" y="5338621"/>
              <a:ext cx="1516260" cy="646331"/>
            </a:xfrm>
            <a:prstGeom prst="rect">
              <a:avLst/>
            </a:prstGeom>
            <a:noFill/>
          </p:spPr>
          <p:txBody>
            <a:bodyPr wrap="square" rtlCol="0">
              <a:spAutoFit/>
            </a:bodyPr>
            <a:lstStyle/>
            <a:p>
              <a:pPr algn="ctr" rtl="0"/>
              <a:r>
                <a:rPr lang="pt-br">
                  <a:solidFill>
                    <a:srgbClr val="474746"/>
                  </a:solidFill>
                </a:rPr>
                <a:t>Função do Lambda</a:t>
              </a:r>
            </a:p>
          </p:txBody>
        </p:sp>
        <p:sp>
          <p:nvSpPr>
            <p:cNvPr id="77" name="TextBox 76"/>
            <p:cNvSpPr txBox="1"/>
            <p:nvPr/>
          </p:nvSpPr>
          <p:spPr>
            <a:xfrm>
              <a:off x="9952985" y="5338621"/>
              <a:ext cx="1516260" cy="646331"/>
            </a:xfrm>
            <a:prstGeom prst="rect">
              <a:avLst/>
            </a:prstGeom>
            <a:noFill/>
          </p:spPr>
          <p:txBody>
            <a:bodyPr wrap="square" rtlCol="0">
              <a:spAutoFit/>
            </a:bodyPr>
            <a:lstStyle/>
            <a:p>
              <a:pPr algn="ctr" rtl="0"/>
              <a:r>
                <a:rPr lang="pt-br">
                  <a:solidFill>
                    <a:srgbClr val="474746"/>
                  </a:solidFill>
                </a:rPr>
                <a:t>Função do Lambda</a:t>
              </a:r>
            </a:p>
          </p:txBody>
        </p:sp>
      </p:grpSp>
    </p:spTree>
    <p:custDataLst>
      <p:tags r:id="rId1"/>
    </p:custDataLst>
    <p:extLst>
      <p:ext uri="{BB962C8B-B14F-4D97-AF65-F5344CB8AC3E}">
        <p14:creationId xmlns:p14="http://schemas.microsoft.com/office/powerpoint/2010/main" val="253545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sz="3500" dirty="0"/>
              <a:t>Que problema precisamos resolver?</a:t>
            </a:r>
            <a:r>
              <a:rPr lang="pt-BR" sz="3500" dirty="0"/>
              <a:t> </a:t>
            </a:r>
            <a:r>
              <a:rPr lang="pt-br" sz="1800" dirty="0"/>
              <a:t>(cont)</a:t>
            </a:r>
          </a:p>
        </p:txBody>
      </p:sp>
      <p:sp>
        <p:nvSpPr>
          <p:cNvPr id="37" name="Rectangle 36">
            <a:extLst>
              <a:ext uri="{FF2B5EF4-FFF2-40B4-BE49-F238E27FC236}">
                <a16:creationId xmlns:a16="http://schemas.microsoft.com/office/drawing/2014/main" id="{CE7F7081-419C-2E4F-A999-2923C4338FC0}"/>
              </a:ext>
            </a:extLst>
          </p:cNvPr>
          <p:cNvSpPr/>
          <p:nvPr/>
        </p:nvSpPr>
        <p:spPr>
          <a:xfrm>
            <a:off x="354814" y="1519392"/>
            <a:ext cx="10792797" cy="483695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38"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354815" y="1519392"/>
            <a:ext cx="330200" cy="330200"/>
          </a:xfrm>
          <a:prstGeom prst="rect">
            <a:avLst/>
          </a:prstGeom>
        </p:spPr>
      </p:pic>
      <p:sp>
        <p:nvSpPr>
          <p:cNvPr id="40" name="TextBox 39">
            <a:extLst>
              <a:ext uri="{FF2B5EF4-FFF2-40B4-BE49-F238E27FC236}">
                <a16:creationId xmlns:a16="http://schemas.microsoft.com/office/drawing/2014/main" id="{44FB15D1-0924-6747-9CA4-0FF654161035}"/>
              </a:ext>
            </a:extLst>
          </p:cNvPr>
          <p:cNvSpPr txBox="1"/>
          <p:nvPr/>
        </p:nvSpPr>
        <p:spPr>
          <a:xfrm>
            <a:off x="625242" y="3970096"/>
            <a:ext cx="2217871" cy="369332"/>
          </a:xfrm>
          <a:prstGeom prst="rect">
            <a:avLst/>
          </a:prstGeom>
          <a:noFill/>
        </p:spPr>
        <p:txBody>
          <a:bodyPr wrap="square" rtlCol="0">
            <a:spAutoFit/>
          </a:bodyPr>
          <a:lstStyle/>
          <a:p>
            <a:pPr algn="ctr" rtl="0"/>
            <a:r>
              <a:rPr lang="pt-br">
                <a:ea typeface="Amazon Ember" panose="020B0603020204020204" pitchFamily="34" charset="0"/>
                <a:cs typeface="Amazon Ember" panose="020B0603020204020204" pitchFamily="34" charset="0"/>
              </a:rPr>
              <a:t>Amazon SQS</a:t>
            </a:r>
          </a:p>
        </p:txBody>
      </p:sp>
      <p:pic>
        <p:nvPicPr>
          <p:cNvPr id="41" name="Graphic 35">
            <a:extLst>
              <a:ext uri="{FF2B5EF4-FFF2-40B4-BE49-F238E27FC236}">
                <a16:creationId xmlns:a16="http://schemas.microsoft.com/office/drawing/2014/main" id="{8DFD010B-BDAB-5A43-A9D5-7D9F6189E4F8}"/>
              </a:ext>
            </a:extLst>
          </p:cNvPr>
          <p:cNvPicPr>
            <a:picLocks noChangeAspect="1"/>
          </p:cNvPicPr>
          <p:nvPr/>
        </p:nvPicPr>
        <p:blipFill>
          <a:blip r:embed="rId5"/>
          <a:stretch>
            <a:fillRect/>
          </a:stretch>
        </p:blipFill>
        <p:spPr>
          <a:xfrm>
            <a:off x="1378577" y="3235729"/>
            <a:ext cx="711200" cy="711200"/>
          </a:xfrm>
          <a:prstGeom prst="rect">
            <a:avLst/>
          </a:prstGeom>
        </p:spPr>
      </p:pic>
      <p:grpSp>
        <p:nvGrpSpPr>
          <p:cNvPr id="5" name="Group 4"/>
          <p:cNvGrpSpPr/>
          <p:nvPr/>
        </p:nvGrpSpPr>
        <p:grpSpPr>
          <a:xfrm>
            <a:off x="3081982" y="1960856"/>
            <a:ext cx="1516260" cy="1598385"/>
            <a:chOff x="3399205" y="1910988"/>
            <a:chExt cx="1516260" cy="1598385"/>
          </a:xfrm>
        </p:grpSpPr>
        <p:pic>
          <p:nvPicPr>
            <p:cNvPr id="42"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3697357" y="1910988"/>
              <a:ext cx="914400" cy="914400"/>
            </a:xfrm>
            <a:prstGeom prst="rect">
              <a:avLst/>
            </a:prstGeom>
          </p:spPr>
        </p:pic>
        <p:sp>
          <p:nvSpPr>
            <p:cNvPr id="43" name="TextBox 42"/>
            <p:cNvSpPr txBox="1"/>
            <p:nvPr/>
          </p:nvSpPr>
          <p:spPr>
            <a:xfrm>
              <a:off x="3399205" y="2863042"/>
              <a:ext cx="1516260" cy="646331"/>
            </a:xfrm>
            <a:prstGeom prst="rect">
              <a:avLst/>
            </a:prstGeom>
            <a:noFill/>
          </p:spPr>
          <p:txBody>
            <a:bodyPr wrap="square" rtlCol="0">
              <a:spAutoFit/>
            </a:bodyPr>
            <a:lstStyle/>
            <a:p>
              <a:pPr algn="ctr" rtl="0"/>
              <a:r>
                <a:rPr lang="pt-br">
                  <a:solidFill>
                    <a:srgbClr val="474746"/>
                  </a:solidFill>
                </a:rPr>
                <a:t>Função do Lambda</a:t>
              </a:r>
            </a:p>
          </p:txBody>
        </p:sp>
      </p:grpSp>
      <p:grpSp>
        <p:nvGrpSpPr>
          <p:cNvPr id="6" name="Group 5"/>
          <p:cNvGrpSpPr/>
          <p:nvPr/>
        </p:nvGrpSpPr>
        <p:grpSpPr>
          <a:xfrm>
            <a:off x="3081982" y="4518229"/>
            <a:ext cx="1516260" cy="1598385"/>
            <a:chOff x="3412517" y="4111059"/>
            <a:chExt cx="1516260" cy="1598385"/>
          </a:xfrm>
        </p:grpSpPr>
        <p:pic>
          <p:nvPicPr>
            <p:cNvPr id="46"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3710669" y="4111059"/>
              <a:ext cx="914400" cy="914400"/>
            </a:xfrm>
            <a:prstGeom prst="rect">
              <a:avLst/>
            </a:prstGeom>
          </p:spPr>
        </p:pic>
        <p:sp>
          <p:nvSpPr>
            <p:cNvPr id="47" name="TextBox 46"/>
            <p:cNvSpPr txBox="1"/>
            <p:nvPr/>
          </p:nvSpPr>
          <p:spPr>
            <a:xfrm>
              <a:off x="3412517" y="5063113"/>
              <a:ext cx="1516260" cy="646331"/>
            </a:xfrm>
            <a:prstGeom prst="rect">
              <a:avLst/>
            </a:prstGeom>
            <a:noFill/>
          </p:spPr>
          <p:txBody>
            <a:bodyPr wrap="square" rtlCol="0">
              <a:spAutoFit/>
            </a:bodyPr>
            <a:lstStyle/>
            <a:p>
              <a:pPr algn="ctr" rtl="0"/>
              <a:r>
                <a:rPr lang="pt-br">
                  <a:solidFill>
                    <a:srgbClr val="474746"/>
                  </a:solidFill>
                </a:rPr>
                <a:t>Função do Lambda</a:t>
              </a:r>
            </a:p>
          </p:txBody>
        </p:sp>
      </p:grpSp>
      <p:grpSp>
        <p:nvGrpSpPr>
          <p:cNvPr id="7" name="Group 6"/>
          <p:cNvGrpSpPr/>
          <p:nvPr/>
        </p:nvGrpSpPr>
        <p:grpSpPr>
          <a:xfrm>
            <a:off x="4700817" y="3246527"/>
            <a:ext cx="1516260" cy="1598385"/>
            <a:chOff x="5012341" y="3196659"/>
            <a:chExt cx="1516260" cy="1598385"/>
          </a:xfrm>
        </p:grpSpPr>
        <p:pic>
          <p:nvPicPr>
            <p:cNvPr id="48"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5310493" y="3196659"/>
              <a:ext cx="914400" cy="914400"/>
            </a:xfrm>
            <a:prstGeom prst="rect">
              <a:avLst/>
            </a:prstGeom>
          </p:spPr>
        </p:pic>
        <p:sp>
          <p:nvSpPr>
            <p:cNvPr id="49" name="TextBox 48"/>
            <p:cNvSpPr txBox="1"/>
            <p:nvPr/>
          </p:nvSpPr>
          <p:spPr>
            <a:xfrm>
              <a:off x="5012341" y="4148713"/>
              <a:ext cx="1516260" cy="646331"/>
            </a:xfrm>
            <a:prstGeom prst="rect">
              <a:avLst/>
            </a:prstGeom>
            <a:noFill/>
          </p:spPr>
          <p:txBody>
            <a:bodyPr wrap="square" rtlCol="0">
              <a:spAutoFit/>
            </a:bodyPr>
            <a:lstStyle/>
            <a:p>
              <a:pPr algn="ctr" rtl="0"/>
              <a:r>
                <a:rPr lang="pt-br">
                  <a:solidFill>
                    <a:srgbClr val="474746"/>
                  </a:solidFill>
                </a:rPr>
                <a:t>Função do Lambda</a:t>
              </a:r>
            </a:p>
          </p:txBody>
        </p:sp>
      </p:grpSp>
      <p:grpSp>
        <p:nvGrpSpPr>
          <p:cNvPr id="8" name="Group 7"/>
          <p:cNvGrpSpPr/>
          <p:nvPr/>
        </p:nvGrpSpPr>
        <p:grpSpPr>
          <a:xfrm>
            <a:off x="6240423" y="1960856"/>
            <a:ext cx="1516260" cy="1598385"/>
            <a:chOff x="6212710" y="1910988"/>
            <a:chExt cx="1516260" cy="1598385"/>
          </a:xfrm>
        </p:grpSpPr>
        <p:pic>
          <p:nvPicPr>
            <p:cNvPr id="52"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6510862" y="1910988"/>
              <a:ext cx="914400" cy="914400"/>
            </a:xfrm>
            <a:prstGeom prst="rect">
              <a:avLst/>
            </a:prstGeom>
          </p:spPr>
        </p:pic>
        <p:sp>
          <p:nvSpPr>
            <p:cNvPr id="53" name="TextBox 52"/>
            <p:cNvSpPr txBox="1"/>
            <p:nvPr/>
          </p:nvSpPr>
          <p:spPr>
            <a:xfrm>
              <a:off x="6212710" y="2863042"/>
              <a:ext cx="1516260" cy="646331"/>
            </a:xfrm>
            <a:prstGeom prst="rect">
              <a:avLst/>
            </a:prstGeom>
            <a:noFill/>
          </p:spPr>
          <p:txBody>
            <a:bodyPr wrap="square" rtlCol="0">
              <a:spAutoFit/>
            </a:bodyPr>
            <a:lstStyle/>
            <a:p>
              <a:pPr algn="ctr" rtl="0"/>
              <a:r>
                <a:rPr lang="pt-br">
                  <a:solidFill>
                    <a:srgbClr val="474746"/>
                  </a:solidFill>
                </a:rPr>
                <a:t>Função do Lambda</a:t>
              </a:r>
            </a:p>
          </p:txBody>
        </p:sp>
      </p:grpSp>
      <p:grpSp>
        <p:nvGrpSpPr>
          <p:cNvPr id="9" name="Group 8"/>
          <p:cNvGrpSpPr/>
          <p:nvPr/>
        </p:nvGrpSpPr>
        <p:grpSpPr>
          <a:xfrm>
            <a:off x="6240423" y="4518229"/>
            <a:ext cx="1516260" cy="1598385"/>
            <a:chOff x="6439839" y="4260888"/>
            <a:chExt cx="1516260" cy="1598385"/>
          </a:xfrm>
        </p:grpSpPr>
        <p:pic>
          <p:nvPicPr>
            <p:cNvPr id="54"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6737991" y="4260888"/>
              <a:ext cx="914400" cy="914400"/>
            </a:xfrm>
            <a:prstGeom prst="rect">
              <a:avLst/>
            </a:prstGeom>
          </p:spPr>
        </p:pic>
        <p:sp>
          <p:nvSpPr>
            <p:cNvPr id="56" name="TextBox 55"/>
            <p:cNvSpPr txBox="1"/>
            <p:nvPr/>
          </p:nvSpPr>
          <p:spPr>
            <a:xfrm>
              <a:off x="6439839" y="5212942"/>
              <a:ext cx="1516260" cy="646331"/>
            </a:xfrm>
            <a:prstGeom prst="rect">
              <a:avLst/>
            </a:prstGeom>
            <a:noFill/>
          </p:spPr>
          <p:txBody>
            <a:bodyPr wrap="square" rtlCol="0">
              <a:spAutoFit/>
            </a:bodyPr>
            <a:lstStyle/>
            <a:p>
              <a:pPr algn="ctr" rtl="0"/>
              <a:r>
                <a:rPr lang="pt-br" dirty="0">
                  <a:solidFill>
                    <a:srgbClr val="474746"/>
                  </a:solidFill>
                </a:rPr>
                <a:t>Função do Lambda</a:t>
              </a:r>
            </a:p>
          </p:txBody>
        </p:sp>
      </p:grpSp>
      <p:grpSp>
        <p:nvGrpSpPr>
          <p:cNvPr id="11" name="Group 10"/>
          <p:cNvGrpSpPr/>
          <p:nvPr/>
        </p:nvGrpSpPr>
        <p:grpSpPr>
          <a:xfrm>
            <a:off x="7819643" y="4518229"/>
            <a:ext cx="1516260" cy="1598385"/>
            <a:chOff x="8249053" y="4257496"/>
            <a:chExt cx="1516260" cy="1598385"/>
          </a:xfrm>
        </p:grpSpPr>
        <p:pic>
          <p:nvPicPr>
            <p:cNvPr id="57"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8547205" y="4257496"/>
              <a:ext cx="914400" cy="914400"/>
            </a:xfrm>
            <a:prstGeom prst="rect">
              <a:avLst/>
            </a:prstGeom>
          </p:spPr>
        </p:pic>
        <p:sp>
          <p:nvSpPr>
            <p:cNvPr id="58" name="TextBox 57"/>
            <p:cNvSpPr txBox="1"/>
            <p:nvPr/>
          </p:nvSpPr>
          <p:spPr>
            <a:xfrm>
              <a:off x="8249053" y="5209550"/>
              <a:ext cx="1516260" cy="646331"/>
            </a:xfrm>
            <a:prstGeom prst="rect">
              <a:avLst/>
            </a:prstGeom>
            <a:noFill/>
          </p:spPr>
          <p:txBody>
            <a:bodyPr wrap="square" rtlCol="0">
              <a:spAutoFit/>
            </a:bodyPr>
            <a:lstStyle/>
            <a:p>
              <a:pPr algn="ctr" rtl="0"/>
              <a:r>
                <a:rPr lang="pt-br">
                  <a:solidFill>
                    <a:srgbClr val="474746"/>
                  </a:solidFill>
                </a:rPr>
                <a:t>Função do Lambda</a:t>
              </a:r>
            </a:p>
          </p:txBody>
        </p:sp>
      </p:grpSp>
      <p:grpSp>
        <p:nvGrpSpPr>
          <p:cNvPr id="10" name="Group 9"/>
          <p:cNvGrpSpPr/>
          <p:nvPr/>
        </p:nvGrpSpPr>
        <p:grpSpPr>
          <a:xfrm>
            <a:off x="7819643" y="1955111"/>
            <a:ext cx="1516260" cy="1598385"/>
            <a:chOff x="8037992" y="1905243"/>
            <a:chExt cx="1516260" cy="1598385"/>
          </a:xfrm>
        </p:grpSpPr>
        <p:pic>
          <p:nvPicPr>
            <p:cNvPr id="59" name="Graphic 42">
              <a:extLst>
                <a:ext uri="{FF2B5EF4-FFF2-40B4-BE49-F238E27FC236}">
                  <a16:creationId xmlns:a16="http://schemas.microsoft.com/office/drawing/2014/main" id="{4130D902-988A-C441-B94E-F5D6D001FFBA}"/>
                </a:ext>
              </a:extLst>
            </p:cNvPr>
            <p:cNvPicPr>
              <a:picLocks noChangeAspect="1"/>
            </p:cNvPicPr>
            <p:nvPr/>
          </p:nvPicPr>
          <p:blipFill>
            <a:blip r:embed="rId6"/>
            <a:stretch>
              <a:fillRect/>
            </a:stretch>
          </p:blipFill>
          <p:spPr>
            <a:xfrm>
              <a:off x="8336144" y="1905243"/>
              <a:ext cx="914400" cy="914400"/>
            </a:xfrm>
            <a:prstGeom prst="rect">
              <a:avLst/>
            </a:prstGeom>
          </p:spPr>
        </p:pic>
        <p:sp>
          <p:nvSpPr>
            <p:cNvPr id="60" name="TextBox 59"/>
            <p:cNvSpPr txBox="1"/>
            <p:nvPr/>
          </p:nvSpPr>
          <p:spPr>
            <a:xfrm>
              <a:off x="8037992" y="2857297"/>
              <a:ext cx="1516260" cy="646331"/>
            </a:xfrm>
            <a:prstGeom prst="rect">
              <a:avLst/>
            </a:prstGeom>
            <a:noFill/>
          </p:spPr>
          <p:txBody>
            <a:bodyPr wrap="square" rtlCol="0">
              <a:spAutoFit/>
            </a:bodyPr>
            <a:lstStyle/>
            <a:p>
              <a:pPr algn="ctr" rtl="0"/>
              <a:r>
                <a:rPr lang="pt-br">
                  <a:solidFill>
                    <a:srgbClr val="474746"/>
                  </a:solidFill>
                </a:rPr>
                <a:t>Função do Lambda</a:t>
              </a:r>
            </a:p>
          </p:txBody>
        </p:sp>
      </p:grpSp>
      <p:sp>
        <p:nvSpPr>
          <p:cNvPr id="69" name="TextBox 68">
            <a:extLst>
              <a:ext uri="{FF2B5EF4-FFF2-40B4-BE49-F238E27FC236}">
                <a16:creationId xmlns:a16="http://schemas.microsoft.com/office/drawing/2014/main" id="{CE64E237-31D8-EA4D-AA64-C46E972E4C2D}"/>
              </a:ext>
            </a:extLst>
          </p:cNvPr>
          <p:cNvSpPr txBox="1"/>
          <p:nvPr/>
        </p:nvSpPr>
        <p:spPr>
          <a:xfrm>
            <a:off x="9393458" y="3971015"/>
            <a:ext cx="1655855" cy="646331"/>
          </a:xfrm>
          <a:prstGeom prst="rect">
            <a:avLst/>
          </a:prstGeom>
          <a:noFill/>
        </p:spPr>
        <p:txBody>
          <a:bodyPr wrap="square" rtlCol="0">
            <a:spAutoFit/>
          </a:bodyPr>
          <a:lstStyle/>
          <a:p>
            <a:pPr algn="ctr" rtl="0"/>
            <a:r>
              <a:rPr lang="pt-br"/>
              <a:t>Instância do Amazon RDS</a:t>
            </a:r>
          </a:p>
        </p:txBody>
      </p:sp>
      <p:pic>
        <p:nvPicPr>
          <p:cNvPr id="81" name="Graphic 17">
            <a:extLst>
              <a:ext uri="{FF2B5EF4-FFF2-40B4-BE49-F238E27FC236}">
                <a16:creationId xmlns:a16="http://schemas.microsoft.com/office/drawing/2014/main" id="{A92508C4-DCC2-E34E-B567-07BB7A342E07}"/>
              </a:ext>
            </a:extLst>
          </p:cNvPr>
          <p:cNvPicPr>
            <a:picLocks noChangeAspect="1"/>
          </p:cNvPicPr>
          <p:nvPr/>
        </p:nvPicPr>
        <p:blipFill>
          <a:blip r:embed="rId7"/>
          <a:stretch>
            <a:fillRect/>
          </a:stretch>
        </p:blipFill>
        <p:spPr>
          <a:xfrm>
            <a:off x="9878485" y="3225196"/>
            <a:ext cx="685800" cy="685800"/>
          </a:xfrm>
          <a:prstGeom prst="rect">
            <a:avLst/>
          </a:prstGeom>
        </p:spPr>
      </p:pic>
      <p:cxnSp>
        <p:nvCxnSpPr>
          <p:cNvPr id="13" name="Straight Arrow Connector 12"/>
          <p:cNvCxnSpPr>
            <a:stCxn id="42" idx="3"/>
            <a:endCxn id="52" idx="1"/>
          </p:cNvCxnSpPr>
          <p:nvPr/>
        </p:nvCxnSpPr>
        <p:spPr>
          <a:xfrm>
            <a:off x="4294534" y="2418056"/>
            <a:ext cx="2244041"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4301190" y="4982485"/>
            <a:ext cx="2250697"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46" idx="0"/>
            <a:endCxn id="43" idx="2"/>
          </p:cNvCxnSpPr>
          <p:nvPr/>
        </p:nvCxnSpPr>
        <p:spPr>
          <a:xfrm flipV="1">
            <a:off x="3837334" y="3559241"/>
            <a:ext cx="2778" cy="958988"/>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3" idx="2"/>
            <a:endCxn id="57" idx="0"/>
          </p:cNvCxnSpPr>
          <p:nvPr/>
        </p:nvCxnSpPr>
        <p:spPr>
          <a:xfrm rot="16200000" flipH="1">
            <a:off x="7307280" y="3250514"/>
            <a:ext cx="958988" cy="1576442"/>
          </a:xfrm>
          <a:prstGeom prst="bentConnector3">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48" idx="3"/>
            <a:endCxn id="52" idx="1"/>
          </p:cNvCxnSpPr>
          <p:nvPr/>
        </p:nvCxnSpPr>
        <p:spPr>
          <a:xfrm flipV="1">
            <a:off x="5913369" y="2418056"/>
            <a:ext cx="625206" cy="1285671"/>
          </a:xfrm>
          <a:prstGeom prst="bentConnector3">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52" idx="3"/>
            <a:endCxn id="59" idx="1"/>
          </p:cNvCxnSpPr>
          <p:nvPr/>
        </p:nvCxnSpPr>
        <p:spPr>
          <a:xfrm flipV="1">
            <a:off x="7452975" y="2412311"/>
            <a:ext cx="664820" cy="5745"/>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54" idx="3"/>
            <a:endCxn id="57" idx="1"/>
          </p:cNvCxnSpPr>
          <p:nvPr/>
        </p:nvCxnSpPr>
        <p:spPr>
          <a:xfrm>
            <a:off x="7452975" y="4975429"/>
            <a:ext cx="664820"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57" idx="3"/>
            <a:endCxn id="69" idx="2"/>
          </p:cNvCxnSpPr>
          <p:nvPr/>
        </p:nvCxnSpPr>
        <p:spPr>
          <a:xfrm flipV="1">
            <a:off x="9032195" y="4617346"/>
            <a:ext cx="1189191" cy="358083"/>
          </a:xfrm>
          <a:prstGeom prst="bentConnector2">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59" idx="3"/>
            <a:endCxn id="81" idx="0"/>
          </p:cNvCxnSpPr>
          <p:nvPr/>
        </p:nvCxnSpPr>
        <p:spPr>
          <a:xfrm>
            <a:off x="9032195" y="2412311"/>
            <a:ext cx="1189190" cy="812885"/>
          </a:xfrm>
          <a:prstGeom prst="bentConnector2">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42" idx="1"/>
            <a:endCxn id="41" idx="0"/>
          </p:cNvCxnSpPr>
          <p:nvPr/>
        </p:nvCxnSpPr>
        <p:spPr>
          <a:xfrm rot="10800000" flipV="1">
            <a:off x="1734178" y="2418055"/>
            <a:ext cx="1645957" cy="817673"/>
          </a:xfrm>
          <a:prstGeom prst="bentConnector2">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40" idx="2"/>
            <a:endCxn id="46" idx="1"/>
          </p:cNvCxnSpPr>
          <p:nvPr/>
        </p:nvCxnSpPr>
        <p:spPr>
          <a:xfrm rot="16200000" flipH="1">
            <a:off x="2239156" y="3834450"/>
            <a:ext cx="636001" cy="1645956"/>
          </a:xfrm>
          <a:prstGeom prst="bentConnector2">
            <a:avLst/>
          </a:prstGeom>
          <a:ln w="12700">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4122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52" y="365125"/>
            <a:ext cx="9034272" cy="474119"/>
          </a:xfrm>
        </p:spPr>
        <p:txBody>
          <a:bodyPr rtlCol="0"/>
          <a:lstStyle/>
          <a:p>
            <a:pPr rtl="0"/>
            <a:r>
              <a:rPr lang="pt-br" sz="3500" dirty="0"/>
              <a:t>O que você deseja fazer?</a:t>
            </a:r>
          </a:p>
        </p:txBody>
      </p:sp>
      <p:grpSp>
        <p:nvGrpSpPr>
          <p:cNvPr id="64" name="Group 63"/>
          <p:cNvGrpSpPr/>
          <p:nvPr/>
        </p:nvGrpSpPr>
        <p:grpSpPr>
          <a:xfrm>
            <a:off x="729669" y="1975889"/>
            <a:ext cx="3487489" cy="1595149"/>
            <a:chOff x="280198" y="2017059"/>
            <a:chExt cx="3487489" cy="1595149"/>
          </a:xfrm>
        </p:grpSpPr>
        <p:grpSp>
          <p:nvGrpSpPr>
            <p:cNvPr id="61" name="Group 60"/>
            <p:cNvGrpSpPr/>
            <p:nvPr/>
          </p:nvGrpSpPr>
          <p:grpSpPr>
            <a:xfrm>
              <a:off x="805035" y="2017059"/>
              <a:ext cx="1916205" cy="914400"/>
              <a:chOff x="914400" y="2017059"/>
              <a:chExt cx="1916205" cy="914400"/>
            </a:xfrm>
          </p:grpSpPr>
          <p:sp>
            <p:nvSpPr>
              <p:cNvPr id="6" name="Rectangle 5"/>
              <p:cNvSpPr>
                <a:spLocks noChangeAspect="1"/>
              </p:cNvSpPr>
              <p:nvPr/>
            </p:nvSpPr>
            <p:spPr>
              <a:xfrm>
                <a:off x="914400" y="2017059"/>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latin typeface="+mj-lt"/>
                  </a:rPr>
                  <a:t>A</a:t>
                </a:r>
              </a:p>
            </p:txBody>
          </p:sp>
          <p:sp>
            <p:nvSpPr>
              <p:cNvPr id="7" name="U-Turn Arrow 6"/>
              <p:cNvSpPr>
                <a:spLocks noChangeAspect="1"/>
              </p:cNvSpPr>
              <p:nvPr/>
            </p:nvSpPr>
            <p:spPr>
              <a:xfrm rot="5400000">
                <a:off x="1908455" y="2009309"/>
                <a:ext cx="914400" cy="929900"/>
              </a:xfrm>
              <a:prstGeom prst="uturnArrow">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500">
                  <a:solidFill>
                    <a:schemeClr val="tx1"/>
                  </a:solidFill>
                </a:endParaRPr>
              </a:p>
            </p:txBody>
          </p:sp>
        </p:grpSp>
        <p:sp>
          <p:nvSpPr>
            <p:cNvPr id="55" name="TextBox 54"/>
            <p:cNvSpPr txBox="1"/>
            <p:nvPr/>
          </p:nvSpPr>
          <p:spPr>
            <a:xfrm>
              <a:off x="280198" y="3058210"/>
              <a:ext cx="3487489" cy="553998"/>
            </a:xfrm>
            <a:prstGeom prst="rect">
              <a:avLst/>
            </a:prstGeom>
            <a:noFill/>
          </p:spPr>
          <p:txBody>
            <a:bodyPr wrap="square" rtlCol="0">
              <a:spAutoFit/>
            </a:bodyPr>
            <a:lstStyle/>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“I want to retry failed tasks.” </a:t>
              </a:r>
              <a:b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(“Quero repetir as tarefas com falha.”)</a:t>
              </a:r>
            </a:p>
          </p:txBody>
        </p:sp>
      </p:grpSp>
      <p:grpSp>
        <p:nvGrpSpPr>
          <p:cNvPr id="65" name="Group 64"/>
          <p:cNvGrpSpPr/>
          <p:nvPr/>
        </p:nvGrpSpPr>
        <p:grpSpPr>
          <a:xfrm>
            <a:off x="4646121" y="1981013"/>
            <a:ext cx="2647401" cy="1590025"/>
            <a:chOff x="4213264" y="2022183"/>
            <a:chExt cx="2647401" cy="1590025"/>
          </a:xfrm>
        </p:grpSpPr>
        <p:grpSp>
          <p:nvGrpSpPr>
            <p:cNvPr id="63" name="Group 62"/>
            <p:cNvGrpSpPr/>
            <p:nvPr/>
          </p:nvGrpSpPr>
          <p:grpSpPr>
            <a:xfrm>
              <a:off x="4389071" y="2022183"/>
              <a:ext cx="2471594" cy="874735"/>
              <a:chOff x="4389072" y="2022183"/>
              <a:chExt cx="2471594" cy="874735"/>
            </a:xfrm>
          </p:grpSpPr>
          <p:sp>
            <p:nvSpPr>
              <p:cNvPr id="9" name="Rectangle 8"/>
              <p:cNvSpPr>
                <a:spLocks noChangeAspect="1"/>
              </p:cNvSpPr>
              <p:nvPr/>
            </p:nvSpPr>
            <p:spPr>
              <a:xfrm>
                <a:off x="5946266" y="2022183"/>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latin typeface="Amazon Ember Light (Headings)"/>
                  </a:rPr>
                  <a:t>B</a:t>
                </a:r>
              </a:p>
            </p:txBody>
          </p:sp>
          <p:sp>
            <p:nvSpPr>
              <p:cNvPr id="15" name="Rectangle 14"/>
              <p:cNvSpPr>
                <a:spLocks noChangeAspect="1"/>
              </p:cNvSpPr>
              <p:nvPr/>
            </p:nvSpPr>
            <p:spPr>
              <a:xfrm>
                <a:off x="4389072" y="2026058"/>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latin typeface="Amazon Ember Light (Headings)"/>
                    <a:ea typeface="Amazon Ember" panose="02000000000000000000" pitchFamily="2" charset="0"/>
                  </a:rPr>
                  <a:t>A</a:t>
                </a:r>
              </a:p>
            </p:txBody>
          </p:sp>
          <p:cxnSp>
            <p:nvCxnSpPr>
              <p:cNvPr id="20" name="Straight Arrow Connector 19"/>
              <p:cNvCxnSpPr>
                <a:stCxn id="15" idx="3"/>
                <a:endCxn id="9" idx="1"/>
              </p:cNvCxnSpPr>
              <p:nvPr/>
            </p:nvCxnSpPr>
            <p:spPr>
              <a:xfrm flipV="1">
                <a:off x="5303472" y="2457613"/>
                <a:ext cx="642794" cy="3875"/>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4213264" y="3058210"/>
              <a:ext cx="2573140" cy="553998"/>
            </a:xfrm>
            <a:prstGeom prst="rect">
              <a:avLst/>
            </a:prstGeom>
            <a:noFill/>
          </p:spPr>
          <p:txBody>
            <a:bodyPr wrap="none" rtlCol="0">
              <a:spAutoFit/>
            </a:bodyPr>
            <a:lstStyle/>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“I want to sequence tasks.” </a:t>
              </a:r>
              <a:b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(“Quero sequenciar tarefas.”)</a:t>
              </a:r>
            </a:p>
          </p:txBody>
        </p:sp>
      </p:grpSp>
      <p:grpSp>
        <p:nvGrpSpPr>
          <p:cNvPr id="66" name="Group 65"/>
          <p:cNvGrpSpPr/>
          <p:nvPr/>
        </p:nvGrpSpPr>
        <p:grpSpPr>
          <a:xfrm>
            <a:off x="8419904" y="1513185"/>
            <a:ext cx="3491661" cy="2057853"/>
            <a:chOff x="7970433" y="1554355"/>
            <a:chExt cx="3491661" cy="2057853"/>
          </a:xfrm>
        </p:grpSpPr>
        <p:grpSp>
          <p:nvGrpSpPr>
            <p:cNvPr id="45" name="Group 44"/>
            <p:cNvGrpSpPr/>
            <p:nvPr/>
          </p:nvGrpSpPr>
          <p:grpSpPr>
            <a:xfrm>
              <a:off x="8505911" y="1554355"/>
              <a:ext cx="1854844" cy="1346438"/>
              <a:chOff x="8380185" y="1554355"/>
              <a:chExt cx="1854844" cy="1346438"/>
            </a:xfrm>
          </p:grpSpPr>
          <p:sp>
            <p:nvSpPr>
              <p:cNvPr id="10" name="Left-Right Arrow Callout 9"/>
              <p:cNvSpPr/>
              <p:nvPr/>
            </p:nvSpPr>
            <p:spPr>
              <a:xfrm>
                <a:off x="8380185" y="2022183"/>
                <a:ext cx="1854844" cy="878610"/>
              </a:xfrm>
              <a:prstGeom prst="leftRightArrowCallou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500"/>
              </a:p>
            </p:txBody>
          </p:sp>
          <p:sp>
            <p:nvSpPr>
              <p:cNvPr id="11" name="Down Arrow 10"/>
              <p:cNvSpPr/>
              <p:nvPr/>
            </p:nvSpPr>
            <p:spPr>
              <a:xfrm>
                <a:off x="9079007" y="1554355"/>
                <a:ext cx="457200" cy="40853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500"/>
              </a:p>
            </p:txBody>
          </p:sp>
        </p:grpSp>
        <p:sp>
          <p:nvSpPr>
            <p:cNvPr id="57" name="TextBox 56"/>
            <p:cNvSpPr txBox="1"/>
            <p:nvPr/>
          </p:nvSpPr>
          <p:spPr>
            <a:xfrm>
              <a:off x="7970433" y="3058210"/>
              <a:ext cx="3491661" cy="553998"/>
            </a:xfrm>
            <a:prstGeom prst="rect">
              <a:avLst/>
            </a:prstGeom>
            <a:noFill/>
          </p:spPr>
          <p:txBody>
            <a:bodyPr wrap="none" rtlCol="0">
              <a:spAutoFit/>
            </a:bodyPr>
            <a:lstStyle/>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“I want to try/catch/finally.” </a:t>
              </a:r>
              <a:b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(“Quero tentar/apanhá-lo, finalmente.”)</a:t>
              </a:r>
            </a:p>
          </p:txBody>
        </p:sp>
      </p:grpSp>
      <p:grpSp>
        <p:nvGrpSpPr>
          <p:cNvPr id="71" name="Group 70"/>
          <p:cNvGrpSpPr/>
          <p:nvPr/>
        </p:nvGrpSpPr>
        <p:grpSpPr>
          <a:xfrm>
            <a:off x="6933880" y="4369908"/>
            <a:ext cx="4228334" cy="2049125"/>
            <a:chOff x="6933880" y="4369908"/>
            <a:chExt cx="4228334" cy="2049125"/>
          </a:xfrm>
        </p:grpSpPr>
        <p:grpSp>
          <p:nvGrpSpPr>
            <p:cNvPr id="48" name="Group 47"/>
            <p:cNvGrpSpPr/>
            <p:nvPr/>
          </p:nvGrpSpPr>
          <p:grpSpPr>
            <a:xfrm>
              <a:off x="6933880" y="4369908"/>
              <a:ext cx="4228334" cy="1443639"/>
              <a:chOff x="6967825" y="4369908"/>
              <a:chExt cx="4228334" cy="1443639"/>
            </a:xfrm>
          </p:grpSpPr>
          <p:sp>
            <p:nvSpPr>
              <p:cNvPr id="17" name="Rectangle 16"/>
              <p:cNvSpPr>
                <a:spLocks noChangeAspect="1"/>
              </p:cNvSpPr>
              <p:nvPr/>
            </p:nvSpPr>
            <p:spPr>
              <a:xfrm>
                <a:off x="10281759" y="4656297"/>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rPr>
                  <a:t>C</a:t>
                </a:r>
              </a:p>
            </p:txBody>
          </p:sp>
          <p:cxnSp>
            <p:nvCxnSpPr>
              <p:cNvPr id="39" name="Straight Arrow Connector 38"/>
              <p:cNvCxnSpPr>
                <a:stCxn id="42" idx="3"/>
                <a:endCxn id="17" idx="1"/>
              </p:cNvCxnSpPr>
              <p:nvPr/>
            </p:nvCxnSpPr>
            <p:spPr>
              <a:xfrm flipV="1">
                <a:off x="9782163" y="5091727"/>
                <a:ext cx="499596" cy="1"/>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6967825" y="4369908"/>
                <a:ext cx="2814338" cy="1443639"/>
                <a:chOff x="6354904" y="4369908"/>
                <a:chExt cx="2814338" cy="1443639"/>
              </a:xfrm>
            </p:grpSpPr>
            <p:grpSp>
              <p:nvGrpSpPr>
                <p:cNvPr id="46" name="Group 45"/>
                <p:cNvGrpSpPr/>
                <p:nvPr/>
              </p:nvGrpSpPr>
              <p:grpSpPr>
                <a:xfrm>
                  <a:off x="6611123" y="4812579"/>
                  <a:ext cx="2301901" cy="870860"/>
                  <a:chOff x="6555866" y="4812579"/>
                  <a:chExt cx="2301901" cy="870860"/>
                </a:xfrm>
              </p:grpSpPr>
              <p:sp>
                <p:nvSpPr>
                  <p:cNvPr id="8" name="Rectangle 7"/>
                  <p:cNvSpPr>
                    <a:spLocks noChangeAspect="1"/>
                  </p:cNvSpPr>
                  <p:nvPr/>
                </p:nvSpPr>
                <p:spPr>
                  <a:xfrm>
                    <a:off x="6555866" y="4812579"/>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rPr>
                      <a:t>A</a:t>
                    </a:r>
                  </a:p>
                </p:txBody>
              </p:sp>
              <p:sp>
                <p:nvSpPr>
                  <p:cNvPr id="16" name="Rectangle 15"/>
                  <p:cNvSpPr>
                    <a:spLocks noChangeAspect="1"/>
                  </p:cNvSpPr>
                  <p:nvPr/>
                </p:nvSpPr>
                <p:spPr>
                  <a:xfrm>
                    <a:off x="7943367" y="4812579"/>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rPr>
                      <a:t>B</a:t>
                    </a:r>
                  </a:p>
                </p:txBody>
              </p:sp>
            </p:grpSp>
            <p:sp>
              <p:nvSpPr>
                <p:cNvPr id="18" name="Right Brace 17"/>
                <p:cNvSpPr/>
                <p:nvPr/>
              </p:nvSpPr>
              <p:spPr>
                <a:xfrm rot="16200000">
                  <a:off x="7596912" y="3930046"/>
                  <a:ext cx="330323" cy="14540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rtl="0"/>
                  <a:endParaRPr lang="en-US" sz="1500"/>
                </a:p>
              </p:txBody>
            </p:sp>
            <p:sp>
              <p:nvSpPr>
                <p:cNvPr id="42" name="Rectangle 41"/>
                <p:cNvSpPr>
                  <a:spLocks noChangeAspect="1"/>
                </p:cNvSpPr>
                <p:nvPr/>
              </p:nvSpPr>
              <p:spPr>
                <a:xfrm>
                  <a:off x="6354904" y="4369908"/>
                  <a:ext cx="2814338" cy="1443639"/>
                </a:xfrm>
                <a:prstGeom prst="rect">
                  <a:avLst/>
                </a:prstGeom>
                <a:noFill/>
                <a:ln>
                  <a:solidFill>
                    <a:schemeClr val="accent1"/>
                  </a:solidFill>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endParaRPr lang="en-US" sz="1500"/>
                </a:p>
              </p:txBody>
            </p:sp>
          </p:grpSp>
        </p:grpSp>
        <p:sp>
          <p:nvSpPr>
            <p:cNvPr id="58" name="TextBox 57"/>
            <p:cNvSpPr txBox="1"/>
            <p:nvPr/>
          </p:nvSpPr>
          <p:spPr>
            <a:xfrm>
              <a:off x="7420839" y="5865035"/>
              <a:ext cx="3429144" cy="553998"/>
            </a:xfrm>
            <a:prstGeom prst="rect">
              <a:avLst/>
            </a:prstGeom>
            <a:noFill/>
          </p:spPr>
          <p:txBody>
            <a:bodyPr wrap="none" rtlCol="0">
              <a:spAutoFit/>
            </a:bodyPr>
            <a:lstStyle/>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“I want to run tasks in parallel.” </a:t>
              </a:r>
              <a:b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(“Quero executar tarefas em paralelo.”)</a:t>
              </a:r>
            </a:p>
          </p:txBody>
        </p:sp>
      </p:grpSp>
      <p:grpSp>
        <p:nvGrpSpPr>
          <p:cNvPr id="70" name="Group 69"/>
          <p:cNvGrpSpPr/>
          <p:nvPr/>
        </p:nvGrpSpPr>
        <p:grpSpPr>
          <a:xfrm>
            <a:off x="2286828" y="3631125"/>
            <a:ext cx="3647152" cy="2787908"/>
            <a:chOff x="2286828" y="3631125"/>
            <a:chExt cx="3647152" cy="2787908"/>
          </a:xfrm>
        </p:grpSpPr>
        <p:grpSp>
          <p:nvGrpSpPr>
            <p:cNvPr id="67" name="Group 66"/>
            <p:cNvGrpSpPr/>
            <p:nvPr/>
          </p:nvGrpSpPr>
          <p:grpSpPr>
            <a:xfrm>
              <a:off x="2381178" y="3631125"/>
              <a:ext cx="3190751" cy="2015757"/>
              <a:chOff x="1355004" y="3631125"/>
              <a:chExt cx="3190751" cy="2015757"/>
            </a:xfrm>
          </p:grpSpPr>
          <p:sp>
            <p:nvSpPr>
              <p:cNvPr id="12" name="Rectangle 11"/>
              <p:cNvSpPr>
                <a:spLocks noChangeAspect="1"/>
              </p:cNvSpPr>
              <p:nvPr/>
            </p:nvSpPr>
            <p:spPr>
              <a:xfrm>
                <a:off x="1355004" y="4776022"/>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rPr>
                  <a:t>B</a:t>
                </a:r>
              </a:p>
            </p:txBody>
          </p:sp>
          <p:sp>
            <p:nvSpPr>
              <p:cNvPr id="13" name="Rectangle 12"/>
              <p:cNvSpPr>
                <a:spLocks noChangeAspect="1"/>
              </p:cNvSpPr>
              <p:nvPr/>
            </p:nvSpPr>
            <p:spPr>
              <a:xfrm>
                <a:off x="2494854" y="3631125"/>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rPr>
                  <a:t>A</a:t>
                </a:r>
              </a:p>
            </p:txBody>
          </p:sp>
          <p:sp>
            <p:nvSpPr>
              <p:cNvPr id="14" name="Rectangle 13"/>
              <p:cNvSpPr>
                <a:spLocks noChangeAspect="1"/>
              </p:cNvSpPr>
              <p:nvPr/>
            </p:nvSpPr>
            <p:spPr>
              <a:xfrm>
                <a:off x="3631355" y="4776022"/>
                <a:ext cx="914400" cy="870860"/>
              </a:xfrm>
              <a:prstGeom prst="rect">
                <a:avLst/>
              </a:prstGeom>
              <a:solidFill>
                <a:schemeClr val="accent3"/>
              </a:solidFill>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0"/>
                <a:r>
                  <a:rPr lang="pt-br" sz="3000" dirty="0">
                    <a:solidFill>
                      <a:schemeClr val="accent1"/>
                    </a:solidFill>
                  </a:rPr>
                  <a:t>C</a:t>
                </a:r>
              </a:p>
            </p:txBody>
          </p:sp>
          <p:cxnSp>
            <p:nvCxnSpPr>
              <p:cNvPr id="26" name="Straight Arrow Connector 25"/>
              <p:cNvCxnSpPr>
                <a:stCxn id="13" idx="2"/>
                <a:endCxn id="28" idx="0"/>
              </p:cNvCxnSpPr>
              <p:nvPr/>
            </p:nvCxnSpPr>
            <p:spPr>
              <a:xfrm>
                <a:off x="2952054" y="4501985"/>
                <a:ext cx="1" cy="336816"/>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
            <p:nvSpPr>
              <p:cNvPr id="28" name="Diamond 27"/>
              <p:cNvSpPr/>
              <p:nvPr/>
            </p:nvSpPr>
            <p:spPr>
              <a:xfrm>
                <a:off x="2579403" y="4838801"/>
                <a:ext cx="745303" cy="745303"/>
              </a:xfrm>
              <a:prstGeom prst="diamond">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500"/>
              </a:p>
            </p:txBody>
          </p:sp>
          <p:cxnSp>
            <p:nvCxnSpPr>
              <p:cNvPr id="29" name="Straight Arrow Connector 28"/>
              <p:cNvCxnSpPr>
                <a:stCxn id="28" idx="3"/>
                <a:endCxn id="14" idx="1"/>
              </p:cNvCxnSpPr>
              <p:nvPr/>
            </p:nvCxnSpPr>
            <p:spPr>
              <a:xfrm flipV="1">
                <a:off x="3324706" y="5211452"/>
                <a:ext cx="306649" cy="1"/>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8" idx="1"/>
                <a:endCxn id="12" idx="3"/>
              </p:cNvCxnSpPr>
              <p:nvPr/>
            </p:nvCxnSpPr>
            <p:spPr>
              <a:xfrm flipH="1" flipV="1">
                <a:off x="2269404" y="5211452"/>
                <a:ext cx="309999" cy="1"/>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grpSp>
        <p:sp>
          <p:nvSpPr>
            <p:cNvPr id="59" name="TextBox 58"/>
            <p:cNvSpPr txBox="1"/>
            <p:nvPr/>
          </p:nvSpPr>
          <p:spPr>
            <a:xfrm>
              <a:off x="2286828" y="5865035"/>
              <a:ext cx="3647152" cy="553998"/>
            </a:xfrm>
            <a:prstGeom prst="rect">
              <a:avLst/>
            </a:prstGeom>
            <a:noFill/>
          </p:spPr>
          <p:txBody>
            <a:bodyPr wrap="none" rtlCol="0">
              <a:spAutoFit/>
            </a:bodyPr>
            <a:lstStyle/>
            <a:p>
              <a:pPr rtl="0"/>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“I want to select based on data.” </a:t>
              </a:r>
              <a:b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500" dirty="0">
                  <a:latin typeface="Amazon Ember Light" panose="020B0403020204020204" pitchFamily="34" charset="0"/>
                  <a:ea typeface="Amazon Ember Light" panose="020B0403020204020204" pitchFamily="34" charset="0"/>
                  <a:cs typeface="Amazon Ember Light" panose="020B0403020204020204" pitchFamily="34" charset="0"/>
                </a:rPr>
                <a:t>(“Quero selecionar com base nos dados.”)</a:t>
              </a:r>
            </a:p>
          </p:txBody>
        </p:sp>
      </p:grpSp>
    </p:spTree>
    <p:custDataLst>
      <p:tags r:id="rId1"/>
    </p:custDataLst>
    <p:extLst>
      <p:ext uri="{BB962C8B-B14F-4D97-AF65-F5344CB8AC3E}">
        <p14:creationId xmlns:p14="http://schemas.microsoft.com/office/powerpoint/2010/main" val="17297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507" y="2339717"/>
            <a:ext cx="7660375" cy="2178564"/>
          </a:xfrm>
        </p:spPr>
        <p:txBody>
          <a:bodyPr rtlCol="0">
            <a:noAutofit/>
          </a:bodyPr>
          <a:lstStyle/>
          <a:p>
            <a:pPr rtl="0"/>
            <a:r>
              <a:rPr lang="pt-br" dirty="0"/>
              <a:t>Introdução ao </a:t>
            </a:r>
            <a:br>
              <a:rPr lang="pt-BR" dirty="0"/>
            </a:br>
            <a:r>
              <a:rPr lang="pt-br" dirty="0"/>
              <a:t>AWS Step Functions</a:t>
            </a:r>
          </a:p>
        </p:txBody>
      </p:sp>
    </p:spTree>
    <p:custDataLst>
      <p:tags r:id="rId1"/>
    </p:custDataLst>
    <p:extLst>
      <p:ext uri="{BB962C8B-B14F-4D97-AF65-F5344CB8AC3E}">
        <p14:creationId xmlns:p14="http://schemas.microsoft.com/office/powerpoint/2010/main" val="406942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19100" y="365125"/>
            <a:ext cx="9034272" cy="474119"/>
          </a:xfrm>
        </p:spPr>
        <p:txBody>
          <a:bodyPr rtlCol="0"/>
          <a:lstStyle/>
          <a:p>
            <a:pPr rtl="0"/>
            <a:r>
              <a:rPr lang="pt-br" sz="3500" dirty="0"/>
              <a:t>AWS Step Functions</a:t>
            </a:r>
          </a:p>
        </p:txBody>
      </p:sp>
      <p:sp>
        <p:nvSpPr>
          <p:cNvPr id="6" name="Content Placeholder 5"/>
          <p:cNvSpPr>
            <a:spLocks noGrp="1"/>
          </p:cNvSpPr>
          <p:nvPr>
            <p:ph idx="1"/>
          </p:nvPr>
        </p:nvSpPr>
        <p:spPr>
          <a:xfrm>
            <a:off x="419099" y="1528175"/>
            <a:ext cx="5676901" cy="4648788"/>
          </a:xfrm>
        </p:spPr>
        <p:txBody>
          <a:bodyPr rtlCol="0">
            <a:normAutofit/>
          </a:bodyPr>
          <a:lstStyle/>
          <a:p>
            <a:pPr rtl="0"/>
            <a:r>
              <a:rPr lang="pt-br" sz="2400" dirty="0"/>
              <a:t>Você define um fluxo de trabalho chamado uma</a:t>
            </a:r>
            <a:r>
              <a:rPr lang="pt-br" sz="2400" dirty="0">
                <a:solidFill>
                  <a:schemeClr val="accent2"/>
                </a:solidFill>
                <a:latin typeface="Amazon Ember" panose="02000000000000000000" pitchFamily="2" charset="0"/>
                <a:ea typeface="Amazon Ember" panose="02000000000000000000" pitchFamily="2" charset="0"/>
              </a:rPr>
              <a:t> </a:t>
            </a:r>
            <a:r>
              <a:rPr lang="pt-br" sz="2400" dirty="0">
                <a:solidFill>
                  <a:schemeClr val="accent6"/>
                </a:solidFill>
                <a:latin typeface="+mj-lt"/>
                <a:ea typeface="Amazon Ember" panose="02000000000000000000" pitchFamily="2" charset="0"/>
              </a:rPr>
              <a:t>máquina</a:t>
            </a:r>
            <a:r>
              <a:rPr lang="pt-br" sz="2400" dirty="0"/>
              <a:t>de </a:t>
            </a:r>
            <a:r>
              <a:rPr lang="pt-br" sz="2400" dirty="0">
                <a:solidFill>
                  <a:schemeClr val="accent6"/>
                </a:solidFill>
                <a:latin typeface="+mj-lt"/>
                <a:ea typeface="Amazon Ember" panose="02000000000000000000" pitchFamily="2" charset="0"/>
              </a:rPr>
              <a:t>estado</a:t>
            </a:r>
            <a:r>
              <a:rPr lang="pt-br" sz="2400" i="1" dirty="0">
                <a:latin typeface="Amazon Ember" panose="02000000000000000000" pitchFamily="2" charset="0"/>
                <a:ea typeface="Amazon Ember" panose="02000000000000000000" pitchFamily="2" charset="0"/>
              </a:rPr>
              <a:t> </a:t>
            </a:r>
            <a:r>
              <a:rPr lang="pt-br" sz="2400" dirty="0"/>
              <a:t>composta de </a:t>
            </a:r>
            <a:r>
              <a:rPr lang="pt-br" sz="2400" dirty="0">
                <a:solidFill>
                  <a:schemeClr val="accent6"/>
                </a:solidFill>
                <a:latin typeface="+mj-lt"/>
                <a:ea typeface="Amazon Ember" panose="02000000000000000000" pitchFamily="2" charset="0"/>
              </a:rPr>
              <a:t>estados</a:t>
            </a:r>
            <a:r>
              <a:rPr lang="pt-br" sz="2400" dirty="0"/>
              <a:t>.</a:t>
            </a:r>
          </a:p>
          <a:p>
            <a:pPr rtl="0"/>
            <a:r>
              <a:rPr lang="pt-br" sz="2400" dirty="0"/>
              <a:t>Cada Ordem (pedido) é uma </a:t>
            </a:r>
            <a:r>
              <a:rPr lang="pt-br" sz="2400" dirty="0">
                <a:solidFill>
                  <a:schemeClr val="accent6"/>
                </a:solidFill>
                <a:latin typeface="+mj-lt"/>
                <a:ea typeface="Amazon Ember" panose="02000000000000000000" pitchFamily="2" charset="0"/>
              </a:rPr>
              <a:t>execução</a:t>
            </a:r>
            <a:r>
              <a:rPr lang="pt-br" sz="2400" i="1" dirty="0"/>
              <a:t> </a:t>
            </a:r>
            <a:r>
              <a:rPr lang="pt-br" sz="2400" dirty="0"/>
              <a:t>através desta máquina de estado.</a:t>
            </a:r>
          </a:p>
          <a:p>
            <a:pPr rtl="0"/>
            <a:r>
              <a:rPr lang="pt-br" sz="2400" dirty="0"/>
              <a:t>Cada execução começa com uma </a:t>
            </a:r>
            <a:r>
              <a:rPr lang="pt-br" sz="2400" dirty="0">
                <a:solidFill>
                  <a:schemeClr val="accent6"/>
                </a:solidFill>
                <a:latin typeface="+mj-lt"/>
                <a:ea typeface="Amazon Ember" panose="02000000000000000000" pitchFamily="2" charset="0"/>
              </a:rPr>
              <a:t>entrada</a:t>
            </a:r>
            <a:r>
              <a:rPr lang="pt-br" sz="2400" i="1" dirty="0"/>
              <a:t> </a:t>
            </a:r>
            <a:r>
              <a:rPr lang="pt-br" sz="2400" dirty="0"/>
              <a:t>e os estados transformam a</a:t>
            </a:r>
            <a:r>
              <a:rPr lang="pt-BR" sz="2400" dirty="0"/>
              <a:t> </a:t>
            </a:r>
            <a:r>
              <a:rPr lang="pt-br" sz="2400" dirty="0"/>
              <a:t>entrada.</a:t>
            </a:r>
          </a:p>
          <a:p>
            <a:pPr rtl="0"/>
            <a:r>
              <a:rPr lang="pt-br" sz="2400" dirty="0"/>
              <a:t>Step Functions acompanham o estado de cada execução por até um ano.</a:t>
            </a:r>
          </a:p>
        </p:txBody>
      </p:sp>
      <p:sp>
        <p:nvSpPr>
          <p:cNvPr id="5" name="Content Placeholder 4"/>
          <p:cNvSpPr>
            <a:spLocks noGrp="1"/>
          </p:cNvSpPr>
          <p:nvPr>
            <p:ph idx="13"/>
          </p:nvPr>
        </p:nvSpPr>
        <p:spPr/>
        <p:txBody>
          <a:bodyPr rtlCol="0"/>
          <a:lstStyle/>
          <a:p>
            <a:pPr rtl="0"/>
            <a:endParaRPr lang="en-US"/>
          </a:p>
        </p:txBody>
      </p:sp>
      <p:pic>
        <p:nvPicPr>
          <p:cNvPr id="35" name="Picture 3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181941" y="1326978"/>
            <a:ext cx="5695518" cy="5139962"/>
          </a:xfrm>
          <a:prstGeom prst="rect">
            <a:avLst/>
          </a:prstGeom>
        </p:spPr>
      </p:pic>
    </p:spTree>
    <p:custDataLst>
      <p:tags r:id="rId1"/>
    </p:custDataLst>
    <p:extLst>
      <p:ext uri="{BB962C8B-B14F-4D97-AF65-F5344CB8AC3E}">
        <p14:creationId xmlns:p14="http://schemas.microsoft.com/office/powerpoint/2010/main" val="2353013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52" y="53083"/>
            <a:ext cx="9034272" cy="1016315"/>
          </a:xfrm>
        </p:spPr>
        <p:txBody>
          <a:bodyPr rtlCol="0">
            <a:noAutofit/>
          </a:bodyPr>
          <a:lstStyle/>
          <a:p>
            <a:pPr rtl="0">
              <a:lnSpc>
                <a:spcPct val="100000"/>
              </a:lnSpc>
            </a:pPr>
            <a:r>
              <a:rPr lang="pt-br" sz="3500" dirty="0"/>
              <a:t>Ciclo de vida de um aplicação no</a:t>
            </a:r>
            <a:br>
              <a:rPr lang="en-US" sz="3500" dirty="0"/>
            </a:br>
            <a:r>
              <a:rPr lang="pt-br" sz="3500" dirty="0"/>
              <a:t>AWS Step Functions</a:t>
            </a:r>
          </a:p>
        </p:txBody>
      </p:sp>
      <p:sp>
        <p:nvSpPr>
          <p:cNvPr id="13" name="Content Placeholder 12"/>
          <p:cNvSpPr>
            <a:spLocks noGrp="1"/>
          </p:cNvSpPr>
          <p:nvPr>
            <p:ph idx="1"/>
          </p:nvPr>
        </p:nvSpPr>
        <p:spPr/>
        <p:txBody>
          <a:bodyPr rtlCol="0"/>
          <a:lstStyle/>
          <a:p>
            <a:pPr rtl="0"/>
            <a:r>
              <a:rPr lang="pt-br">
                <a:ea typeface="Amazon Ember" panose="02000000000000000000" pitchFamily="2" charset="0"/>
              </a:rPr>
              <a:t>Definir em JSON</a:t>
            </a:r>
          </a:p>
          <a:p>
            <a:pPr marL="0" indent="0" rtl="0">
              <a:buNone/>
            </a:pPr>
            <a:endParaRPr lang="en-US"/>
          </a:p>
        </p:txBody>
      </p:sp>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631722" y="2149914"/>
            <a:ext cx="8928557" cy="3798220"/>
          </a:xfrm>
          <a:prstGeom prst="rect">
            <a:avLst/>
          </a:prstGeom>
        </p:spPr>
      </p:pic>
    </p:spTree>
    <p:custDataLst>
      <p:tags r:id="rId1"/>
    </p:custDataLst>
    <p:extLst>
      <p:ext uri="{BB962C8B-B14F-4D97-AF65-F5344CB8AC3E}">
        <p14:creationId xmlns:p14="http://schemas.microsoft.com/office/powerpoint/2010/main" val="23970307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8C3D25-EAF2-42D7-AC24-0B45A09DB417}">
  <ds:schemaRefs>
    <ds:schemaRef ds:uri="http://schemas.microsoft.com/sharepoint/v3/contenttype/forms"/>
  </ds:schemaRefs>
</ds:datastoreItem>
</file>

<file path=customXml/itemProps2.xml><?xml version="1.0" encoding="utf-8"?>
<ds:datastoreItem xmlns:ds="http://schemas.openxmlformats.org/officeDocument/2006/customXml" ds:itemID="{E8C34E89-8435-4003-A683-B8DB3CC02199}">
  <ds:schemaRefs>
    <ds:schemaRef ds:uri="61d7a295-102b-4ba7-8142-2982d13391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E8EB55-DE65-4358-BEBD-2BE5D3FE1CB7}">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61d7a295-102b-4ba7-8142-2982d133915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190</TotalTime>
  <Words>4390</Words>
  <Application>Microsoft Macintosh PowerPoint</Application>
  <PresentationFormat>Widescreen</PresentationFormat>
  <Paragraphs>435</Paragraphs>
  <Slides>29</Slides>
  <Notes>29</Notes>
  <HiddenSlides>0</HiddenSlides>
  <MMClips>0</MMClips>
  <ScaleCrop>false</ScaleCrop>
  <HeadingPairs>
    <vt:vector size="8" baseType="variant">
      <vt:variant>
        <vt:lpstr>Fontes usadas</vt:lpstr>
      </vt:variant>
      <vt:variant>
        <vt:i4>8</vt:i4>
      </vt:variant>
      <vt:variant>
        <vt:lpstr>Tema</vt:lpstr>
      </vt:variant>
      <vt:variant>
        <vt:i4>1</vt:i4>
      </vt:variant>
      <vt:variant>
        <vt:lpstr>Servidores OLE inseridos</vt:lpstr>
      </vt:variant>
      <vt:variant>
        <vt:i4>1</vt:i4>
      </vt:variant>
      <vt:variant>
        <vt:lpstr>Títulos de slides</vt:lpstr>
      </vt:variant>
      <vt:variant>
        <vt:i4>29</vt:i4>
      </vt:variant>
    </vt:vector>
  </HeadingPairs>
  <TitlesOfParts>
    <vt:vector size="39" baseType="lpstr">
      <vt:lpstr>Amazon Ember</vt:lpstr>
      <vt:lpstr>Amazon Ember Light</vt:lpstr>
      <vt:lpstr>Amazon Ember Light (Headings)</vt:lpstr>
      <vt:lpstr>Arial</vt:lpstr>
      <vt:lpstr>Calibri</vt:lpstr>
      <vt:lpstr>Helvetica Neue LT Std 65 Medium</vt:lpstr>
      <vt:lpstr>Lucida Console</vt:lpstr>
      <vt:lpstr>Wingdings</vt:lpstr>
      <vt:lpstr>Paloma 2019 v1</vt:lpstr>
      <vt:lpstr>Image</vt:lpstr>
      <vt:lpstr>Módulo 10: Desenvolvimento de soluções com o AWS Step Functions</vt:lpstr>
      <vt:lpstr>Visão geral do módulo</vt:lpstr>
      <vt:lpstr>Compreendendo a necessidade das Step Functions</vt:lpstr>
      <vt:lpstr>Que problema precisamos resolver?</vt:lpstr>
      <vt:lpstr>Que problema precisamos resolver? (cont)</vt:lpstr>
      <vt:lpstr>O que você deseja fazer?</vt:lpstr>
      <vt:lpstr>Introdução ao  AWS Step Functions</vt:lpstr>
      <vt:lpstr>AWS Step Functions</vt:lpstr>
      <vt:lpstr>Ciclo de vida de um aplicação no AWS Step Functions</vt:lpstr>
      <vt:lpstr>Ciclo de vida de um aplicação no AWS Step Functions (cont)</vt:lpstr>
      <vt:lpstr>Ciclo de vida de um aplicação no AWS Step Functions (cont)</vt:lpstr>
      <vt:lpstr>Benefícios do AWS Step Functions</vt:lpstr>
      <vt:lpstr>Terminologia</vt:lpstr>
      <vt:lpstr>State Machine (máquina de estado)</vt:lpstr>
      <vt:lpstr>Amazon States Language</vt:lpstr>
      <vt:lpstr>Tipos de estado</vt:lpstr>
      <vt:lpstr>Tarefas</vt:lpstr>
      <vt:lpstr>Lógica de controle</vt:lpstr>
      <vt:lpstr>Lógica de controle (cont)</vt:lpstr>
      <vt:lpstr>Formas de iniciar máquinas de estado</vt:lpstr>
      <vt:lpstr>APIs</vt:lpstr>
      <vt:lpstr>Integrar a outros serviços da AWS</vt:lpstr>
      <vt:lpstr>Casos de uso do AWS Step Functions</vt:lpstr>
      <vt:lpstr>Caso de uso: Processamento de imagem</vt:lpstr>
      <vt:lpstr>Caso de uso: Atividade para interação humana</vt:lpstr>
      <vt:lpstr>Atividade para interação humana</vt:lpstr>
      <vt:lpstr>Resumo</vt:lpstr>
      <vt:lpstr>Teste de conhecimento</vt:lpstr>
      <vt:lpstr>Obrigado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Pedro Nunes Guth</cp:lastModifiedBy>
  <cp:revision>40</cp:revision>
  <cp:lastPrinted>2017-08-03T20:30:13Z</cp:lastPrinted>
  <dcterms:created xsi:type="dcterms:W3CDTF">2017-05-11T23:06:57Z</dcterms:created>
  <dcterms:modified xsi:type="dcterms:W3CDTF">2021-09-23T20:07:18Z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B10C19D8-47E3-4231-9A0F-442374268D86</vt:lpwstr>
  </property>
  <property fmtid="{D5CDD505-2E9C-101B-9397-08002B2CF9AE}" pid="3" name="ArticulatePath">
    <vt:lpwstr>0#_DevelopingWithStepFunctions</vt:lpwstr>
  </property>
  <property fmtid="{D5CDD505-2E9C-101B-9397-08002B2CF9AE}" pid="4" name="ContentTypeId">
    <vt:lpwstr>0x010100D4EC3CBD49A9D74AB59EB8F208DED5D9</vt:lpwstr>
  </property>
</Properties>
</file>