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notesSlides/notesSlide12.xml" ContentType="application/vnd.openxmlformats-officedocument.presentationml.notesSlide+xml"/>
  <Override PartName="/ppt/tags/tag36.xml" ContentType="application/vnd.openxmlformats-officedocument.presentationml.tags+xml"/>
  <Override PartName="/ppt/notesSlides/notesSlide13.xml" ContentType="application/vnd.openxmlformats-officedocument.presentationml.notesSlide+xml"/>
  <Override PartName="/ppt/tags/tag37.xml" ContentType="application/vnd.openxmlformats-officedocument.presentationml.tags+xml"/>
  <Override PartName="/ppt/notesSlides/notesSlide14.xml" ContentType="application/vnd.openxmlformats-officedocument.presentationml.notesSlide+xml"/>
  <Override PartName="/ppt/tags/tag38.xml" ContentType="application/vnd.openxmlformats-officedocument.presentationml.tags+xml"/>
  <Override PartName="/ppt/notesSlides/notesSlide15.xml" ContentType="application/vnd.openxmlformats-officedocument.presentationml.notesSlide+xml"/>
  <Override PartName="/ppt/tags/tag39.xml" ContentType="application/vnd.openxmlformats-officedocument.presentationml.tags+xml"/>
  <Override PartName="/ppt/notesSlides/notesSlide16.xml" ContentType="application/vnd.openxmlformats-officedocument.presentationml.notesSlide+xml"/>
  <Override PartName="/ppt/tags/tag40.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notesMasterIdLst>
    <p:notesMasterId r:id="rId22"/>
  </p:notesMasterIdLst>
  <p:handoutMasterIdLst>
    <p:handoutMasterId r:id="rId23"/>
  </p:handoutMasterIdLst>
  <p:sldIdLst>
    <p:sldId id="325" r:id="rId5"/>
    <p:sldId id="315" r:id="rId6"/>
    <p:sldId id="334" r:id="rId7"/>
    <p:sldId id="338" r:id="rId8"/>
    <p:sldId id="339" r:id="rId9"/>
    <p:sldId id="335" r:id="rId10"/>
    <p:sldId id="342" r:id="rId11"/>
    <p:sldId id="341" r:id="rId12"/>
    <p:sldId id="318" r:id="rId13"/>
    <p:sldId id="331" r:id="rId14"/>
    <p:sldId id="332" r:id="rId15"/>
    <p:sldId id="336" r:id="rId16"/>
    <p:sldId id="340" r:id="rId17"/>
    <p:sldId id="328" r:id="rId18"/>
    <p:sldId id="337" r:id="rId19"/>
    <p:sldId id="326" r:id="rId20"/>
    <p:sldId id="260" r:id="rId21"/>
  </p:sldIdLst>
  <p:sldSz cx="12192000" cy="6858000"/>
  <p:notesSz cx="6858000" cy="9144000"/>
  <p:custDataLst>
    <p:tags r:id="rId24"/>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userDrawn="1">
          <p15:clr>
            <a:srgbClr val="A4A3A4"/>
          </p15:clr>
        </p15:guide>
        <p15:guide id="2" pos="34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cmAuthor id="2" name="Barefoot, Rob" initials="BR" lastIdx="21" clrIdx="1">
    <p:extLst>
      <p:ext uri="{19B8F6BF-5375-455C-9EA6-DF929625EA0E}">
        <p15:presenceInfo xmlns:p15="http://schemas.microsoft.com/office/powerpoint/2012/main" userId="S-1-5-21-1407069837-2091007605-538272213-30202807" providerId="AD"/>
      </p:ext>
    </p:extLst>
  </p:cmAuthor>
  <p:cmAuthor id="3" name="Barrera, Roland" initials="BR" lastIdx="16" clrIdx="2">
    <p:extLst>
      <p:ext uri="{19B8F6BF-5375-455C-9EA6-DF929625EA0E}">
        <p15:presenceInfo xmlns:p15="http://schemas.microsoft.com/office/powerpoint/2012/main" userId="S-1-5-21-1407069837-2091007605-538272213-316202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81" autoAdjust="0"/>
    <p:restoredTop sz="76939" autoAdjust="0"/>
  </p:normalViewPr>
  <p:slideViewPr>
    <p:cSldViewPr snapToGrid="0" snapToObjects="1">
      <p:cViewPr>
        <p:scale>
          <a:sx n="80" d="100"/>
          <a:sy n="80" d="100"/>
        </p:scale>
        <p:origin x="1944" y="544"/>
      </p:cViewPr>
      <p:guideLst>
        <p:guide orient="horz" pos="459"/>
        <p:guide pos="347"/>
      </p:guideLst>
    </p:cSldViewPr>
  </p:slideViewPr>
  <p:notesTextViewPr>
    <p:cViewPr>
      <p:scale>
        <a:sx n="90" d="100"/>
        <a:sy n="90" d="100"/>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298FB97-EEE8-A641-B9BA-ACE8418557CD}" type="slidenum">
              <a:rPr lang="en-US" smtClean="0"/>
              <a:t>‹nº›</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092397-0699-5249-96BB-FDA4CA85BF35}" type="slidenum">
              <a:rPr lang="en-US" smtClean="0"/>
              <a:t>‹nº›</a:t>
            </a:fld>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ocs.aws.amazon.com/AmazonElastiCache/latest/UserGuide/Replication.Redis.Group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aws.amazon.com/AmazonElastiCache/latest/red-ug/SelectEngine.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redis.io/"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970602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334780"/>
          </a:xfrm>
        </p:spPr>
        <p:txBody>
          <a:bodyPr rtlCol="0"/>
          <a:lstStyle/>
          <a:p>
            <a:pPr rtl="0"/>
            <a:r>
              <a:rPr lang="pt-br" dirty="0"/>
              <a:t>Terminologia do ElastiCache</a:t>
            </a:r>
          </a:p>
          <a:p>
            <a:pPr marL="171450" indent="-171450" rtl="0">
              <a:buFont typeface="Arial" panose="020B0604020202020204" pitchFamily="34" charset="0"/>
              <a:buChar char="•"/>
            </a:pPr>
            <a:r>
              <a:rPr lang="pt-br" dirty="0"/>
              <a:t>Um nó é o menor componente de uma implantação do ElastiCache. Um nó é um bloco de tamanho fixo da RAM, seguro e conectado à rede. Cada nó executa uma instância do Memcached ou Redis, dependendo do que você selecionou ao criar o cluster. </a:t>
            </a:r>
          </a:p>
          <a:p>
            <a:pPr marL="171450" indent="-171450" rtl="0">
              <a:buFont typeface="Arial" panose="020B0604020202020204" pitchFamily="34" charset="0"/>
              <a:buChar char="•"/>
            </a:pPr>
            <a:r>
              <a:rPr lang="pt-br" dirty="0"/>
              <a:t>Um cluster é um agrupamento lógico de um ou mais nós.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Um grupo de replicação é uma coleção de clusters do Redis. Um grupo de replicação é uma coleção de clusters Redis, com um cluster primário de leitura-gravação e até cinco clusters secundários somente leitura, que são chamados de réplicas de leitura. Cada réplica de leitura mantém uma cópia dos dados do cluster primário. Mecanismos de replicação assíncronos são usados para manter as réplicas de leitura sincronizadas com o cluster primário. As aplicações podem ler de qualquer cluster no grupo de replicação. As aplicações podem apenas gravar no cluster primário. Réplicas de leitura melhoram a escalabilidade e protegem contra a perda de dados. Para obter mais informações, consulte </a:t>
            </a:r>
            <a:r>
              <a:rPr lang="pt-br" dirty="0">
                <a:hlinkClick r:id="rId3"/>
              </a:rPr>
              <a:t>http://docs.aws.amazon.com/AmazonElastiCache/latest/UserGuide/Replication.Redis.Groups.html</a:t>
            </a:r>
            <a:r>
              <a:rPr lang="pt-br" dirty="0"/>
              <a:t>. </a:t>
            </a:r>
            <a:br>
              <a:rPr lang="en-US" dirty="0"/>
            </a:br>
            <a:endParaRPr lang="en-US" dirty="0"/>
          </a:p>
          <a:p>
            <a:pPr marL="171450" indent="-171450" rtl="0">
              <a:buFont typeface="Arial" panose="020B0604020202020204" pitchFamily="34" charset="0"/>
              <a:buChar char="•"/>
            </a:pPr>
            <a:r>
              <a:rPr lang="pt-br" dirty="0"/>
              <a:t>Um endpoint é o endereço exclusivo que a sua aplicação utiliza para se conectar a um nó ou cluster do ElastiCache. Memcached e Redis têm as seguintes características em relação aos endpoints:</a:t>
            </a:r>
            <a:endParaRPr lang="en-US" dirty="0"/>
          </a:p>
          <a:p>
            <a:pPr marL="628650" lvl="1" indent="-171450" rtl="0">
              <a:buFont typeface="Arial" panose="020B0604020202020204" pitchFamily="34" charset="0"/>
              <a:buChar char="•"/>
            </a:pPr>
            <a:r>
              <a:rPr lang="pt-br" dirty="0"/>
              <a:t>Um cluster do Memcached tem seu próprio endpoint e uma configuração de endpoint.</a:t>
            </a:r>
          </a:p>
          <a:p>
            <a:pPr marL="628650" lvl="1" indent="-171450" rtl="0">
              <a:buFont typeface="Arial" panose="020B0604020202020204" pitchFamily="34" charset="0"/>
              <a:buChar char="•"/>
            </a:pPr>
            <a:r>
              <a:rPr lang="pt-br" dirty="0"/>
              <a:t>Um cluster autônomo do Redis tem um endpoint para se conectar ao cluster para leituras e gravações.</a:t>
            </a:r>
          </a:p>
          <a:p>
            <a:pPr marL="628650" lvl="1" indent="-171450" rtl="0">
              <a:buFont typeface="Arial" panose="020B0604020202020204" pitchFamily="34" charset="0"/>
              <a:buChar char="•"/>
            </a:pPr>
            <a:r>
              <a:rPr lang="pt-br" dirty="0"/>
              <a:t>Um grupo de replicação do Redis tem dois tipos de endpoints como mostrado a seguir:</a:t>
            </a:r>
          </a:p>
          <a:p>
            <a:pPr marL="1085850" lvl="2" indent="-171450" rtl="0">
              <a:buFont typeface="Arial" panose="020B0604020202020204" pitchFamily="34" charset="0"/>
              <a:buChar char="•"/>
            </a:pPr>
            <a:r>
              <a:rPr lang="pt-br" dirty="0"/>
              <a:t>Os endpoints primários sempre se conectam ao cluster primário no grupo de replicação.</a:t>
            </a:r>
          </a:p>
          <a:p>
            <a:pPr marL="1085850" lvl="2" indent="-171450" rtl="0">
              <a:buFont typeface="Arial" panose="020B0604020202020204" pitchFamily="34" charset="0"/>
              <a:buChar char="•"/>
            </a:pPr>
            <a:r>
              <a:rPr lang="pt-br" dirty="0"/>
              <a:t>O endpoint de leitura sempre aponta para um cluster específico no grupo de replicação.</a:t>
            </a:r>
          </a:p>
          <a:p>
            <a:pPr rtl="0"/>
            <a:endParaRPr lang="en-US" dirty="0"/>
          </a:p>
          <a:p>
            <a:pPr rtl="0"/>
            <a:endParaRPr lang="en-US" dirty="0"/>
          </a:p>
        </p:txBody>
      </p:sp>
    </p:spTree>
    <p:extLst>
      <p:ext uri="{BB962C8B-B14F-4D97-AF65-F5344CB8AC3E}">
        <p14:creationId xmlns:p14="http://schemas.microsoft.com/office/powerpoint/2010/main" val="4087579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indent="0" rtl="0">
              <a:buNone/>
            </a:pPr>
            <a:r>
              <a:rPr lang="pt-br" dirty="0"/>
              <a:t>Um cache é um componente que armazena dados para que futuras solicitações para esses dados possam ser atendidas mais rapidamente. Uma </a:t>
            </a:r>
            <a:r>
              <a:rPr lang="pt-br" b="1" dirty="0"/>
              <a:t>(cache hit) ocorrência de cache ocorre </a:t>
            </a:r>
            <a:r>
              <a:rPr lang="pt-br" dirty="0"/>
              <a:t>quando o cache contém as informações solicitadas. Uma </a:t>
            </a:r>
            <a:r>
              <a:rPr lang="pt-br" b="1" dirty="0"/>
              <a:t>(cache miss) ausência de cache ocorre </a:t>
            </a:r>
            <a:r>
              <a:rPr lang="pt-br" dirty="0"/>
              <a:t>quando o cache não contém as informações solicitadas. </a:t>
            </a:r>
          </a:p>
          <a:p>
            <a:pPr rtl="0"/>
            <a:endParaRPr lang="en-US" dirty="0"/>
          </a:p>
          <a:p>
            <a:pPr rtl="0"/>
            <a:r>
              <a:rPr lang="pt-br" b="0" dirty="0"/>
              <a:t>O ElastiCache armazena dados em cache como pares de chave/valor. Uma aplicação pode recuperar um valor correspondente a uma chave específica. Uma aplicação pode armazenar um item no cache especificando uma chave, valor e um tempo de vida (TTL). Time to live (TTL - Tempo de vida) é um valor inteiro que especifica o número de segundos até que a chave expire.</a:t>
            </a:r>
          </a:p>
          <a:p>
            <a:pPr rtl="0"/>
            <a:endParaRPr lang="en-US" b="0" dirty="0"/>
          </a:p>
          <a:p>
            <a:pPr rtl="0"/>
            <a:r>
              <a:rPr lang="pt-br" b="0" dirty="0"/>
              <a:t>Se uma aplicação solicitar dados do cache e os dados estiverem presentes e não expirados no cache, eles serão retornados à aplicação. Esse cenário é conhecido como uma ocorrência de cache. Se uma aplicação solicitar dados do cache e não estiver presente no cache (retornando um valor nulo), o cenário é conhecido como uma ausência de cache (cache miss). Nesse caso, a aplicação solicitará e receberá os dados do banco de dados e gravará os dados no cache. </a:t>
            </a:r>
            <a:endParaRPr lang="en-US" b="0" dirty="0"/>
          </a:p>
        </p:txBody>
      </p:sp>
    </p:spTree>
    <p:extLst>
      <p:ext uri="{BB962C8B-B14F-4D97-AF65-F5344CB8AC3E}">
        <p14:creationId xmlns:p14="http://schemas.microsoft.com/office/powerpoint/2010/main" val="2656387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847270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41407"/>
          </a:xfrm>
        </p:spPr>
        <p:txBody>
          <a:bodyPr rtlCol="0"/>
          <a:lstStyle/>
          <a:p>
            <a:pPr rtl="0"/>
            <a:r>
              <a:rPr lang="pt-br" dirty="0"/>
              <a:t>O slide de cache hit e cache miss que discutimos anteriormente implementa a estratégia de cache lento.</a:t>
            </a:r>
          </a:p>
          <a:p>
            <a:pPr rtl="0"/>
            <a:endParaRPr lang="en-US" dirty="0"/>
          </a:p>
          <a:p>
            <a:pPr rtl="0"/>
            <a:r>
              <a:rPr lang="pt-br" dirty="0"/>
              <a:t>Sempre que a sua aplicação solicitar dados, ela primeiro fará a solicitação ao cache do ElastiCache. Se os dados existirem no cache e forem atuais, o ElastiCache retornará os dados para a aplicação. Se os dados não existirem no cache, ou se estiverem expirados, sua aplicação solicitará os dados do seu armazenamento de dados, que retornará os dados à aplicação. Sua aplicação, em seguida, grava os dados recebidos do armazenamento no cache, para que eles possam ser recuperados mais rapidamente da próxima vez em que forem solicitados.</a:t>
            </a:r>
          </a:p>
          <a:p>
            <a:pPr rtl="0"/>
            <a:endParaRPr lang="en-US" dirty="0"/>
          </a:p>
          <a:p>
            <a:pPr rtl="0"/>
            <a:r>
              <a:rPr lang="pt-br" sz="1200" b="0" i="0" u="none" strike="noStrike" kern="1200" dirty="0">
                <a:solidFill>
                  <a:schemeClr val="tx1"/>
                </a:solidFill>
                <a:latin typeface="+mn-lt"/>
                <a:ea typeface="+mn-ea"/>
                <a:cs typeface="+mn-cs"/>
              </a:rPr>
              <a:t>O carregamento lento é uma estratégia de cache que carrega dados no cache apenas quando necessário. Apenas dados solicitados são armazenados em cache. Como a maioria dos dados nunca é solicitada, o carregamento lento evita preencher o cache com dados desnecessários. Porém, há uma penalidade de ausência no cache. Cada falha de cache resulta em três viagens, o que pode causar um atraso perceptível na obtenção de dados para a aplicação. Além disso, se os dados forem gravados apenas no cache quando houver uma ausência no cache, os dados no cache poderão ficar obsoletos, uma vez que não haverão atualizações no cache quando os dados forem alterados no banco de dados. </a:t>
            </a:r>
          </a:p>
          <a:p>
            <a:pPr rtl="0"/>
            <a:endParaRPr lang="en-US" sz="1200" b="0" i="0" u="none" strike="noStrike" kern="1200" baseline="0" dirty="0">
              <a:solidFill>
                <a:schemeClr val="tx1"/>
              </a:solidFill>
              <a:latin typeface="+mn-lt"/>
              <a:ea typeface="+mn-ea"/>
              <a:cs typeface="+mn-cs"/>
            </a:endParaRPr>
          </a:p>
          <a:p>
            <a:pPr rtl="0"/>
            <a:r>
              <a:rPr lang="pt-br" sz="1200" b="0" i="0" u="none" strike="noStrike" kern="1200" dirty="0">
                <a:solidFill>
                  <a:schemeClr val="tx1"/>
                </a:solidFill>
                <a:latin typeface="+mn-lt"/>
                <a:ea typeface="+mn-ea"/>
                <a:cs typeface="+mn-cs"/>
              </a:rPr>
              <a:t>Nessa implantação, o ElastiCache fica entre sua aplicação e o armazenamento de dados, ou banco de dados, que ele acessa. Sempre que sua aplicação solicita dados, ela primeiro faz a solicitação para o cache do ElastiCache. Se os dados existem no cache e são atuais, uma ocorrência de cache ocorre e o ElastiCache retorna os dados à sua aplicação. Caso contrário, sua aplicação solicita os dados de seu armazenamento de dados que retorna os dados para sua aplicação. Sua aplicação, em seguida, grava os dados recebidos no cache para que possam ser recuperados mais rapidamente na próxima vez que forem solicitados.</a:t>
            </a:r>
          </a:p>
          <a:p>
            <a:pPr rtl="0"/>
            <a:endParaRPr lang="en-US" b="0" dirty="0"/>
          </a:p>
          <a:p>
            <a:pPr rtl="0"/>
            <a:r>
              <a:rPr lang="pt-br" b="0" dirty="0"/>
              <a:t>Vantagens do carregamento lento</a:t>
            </a:r>
          </a:p>
          <a:p>
            <a:pPr marL="171450" indent="-171450" rtl="0">
              <a:buFont typeface="Arial" panose="020B0604020202020204" pitchFamily="34" charset="0"/>
              <a:buChar char="•"/>
            </a:pPr>
            <a:r>
              <a:rPr lang="pt-br" dirty="0"/>
              <a:t>Apenas dados solicitados são armazenados em cache. Como a maioria dos dados nunca é solicitada, o carregamento lento evita o preenchimento do cache com dados que não são solicitados.</a:t>
            </a:r>
          </a:p>
          <a:p>
            <a:pPr marL="171450" indent="-171450" rtl="0">
              <a:buFont typeface="Arial" panose="020B0604020202020204" pitchFamily="34" charset="0"/>
              <a:buChar char="•"/>
            </a:pPr>
            <a:r>
              <a:rPr lang="pt-br" dirty="0"/>
              <a:t>Falhas de nós não são fatais.</a:t>
            </a:r>
          </a:p>
          <a:p>
            <a:pPr marL="171450" indent="-171450" rtl="0">
              <a:buFont typeface="Arial" panose="020B0604020202020204" pitchFamily="34" charset="0"/>
              <a:buChar char="•"/>
            </a:pPr>
            <a:r>
              <a:rPr lang="pt-br" dirty="0"/>
              <a:t>Quando um nó falha e é substituído por um novo nó vazio, a aplicação segue funcionando, embora com latência aumentada. À medida que as solicitações são feitas para o novo nó, cada ausência no cache resulta em uma consulta do banco de dados e na inclusão da cópia de dados ao cache para que as solicitações subsequentes sejam recuperadas do cache.</a:t>
            </a:r>
          </a:p>
          <a:p>
            <a:pPr rtl="0"/>
            <a:endParaRPr lang="en-US" b="1" dirty="0"/>
          </a:p>
          <a:p>
            <a:pPr rtl="0"/>
            <a:r>
              <a:rPr lang="pt-br" b="0" dirty="0"/>
              <a:t>Desvantagens do carregamento lento</a:t>
            </a:r>
          </a:p>
          <a:p>
            <a:pPr marL="171450" indent="-171450" rtl="0">
              <a:buFont typeface="Arial" panose="020B0604020202020204" pitchFamily="34" charset="0"/>
              <a:buChar char="•"/>
            </a:pPr>
            <a:r>
              <a:rPr lang="pt-br" dirty="0"/>
              <a:t>Há uma penalidade de ausência no cache. Cada ausência de cache resulta em 3 viagens: solicitação inicial de dados do cache, consulta do banco de dados para os dados, gravação dos dados no cache, o que pode causar um atraso perceptível na obtenção de dados para a aplicação.</a:t>
            </a:r>
          </a:p>
          <a:p>
            <a:pPr marL="171450" indent="-171450" rtl="0">
              <a:buFont typeface="Arial" panose="020B0604020202020204" pitchFamily="34" charset="0"/>
              <a:buChar char="•"/>
            </a:pPr>
            <a:r>
              <a:rPr lang="pt-br" dirty="0"/>
              <a:t>A aplicação pode receber dados obsoletos porque outra aplicação pode ter atualizado os dados no banco de dados nos bastidores.</a:t>
            </a:r>
            <a:endParaRPr lang="en-US" dirty="0"/>
          </a:p>
        </p:txBody>
      </p:sp>
    </p:spTree>
    <p:extLst>
      <p:ext uri="{BB962C8B-B14F-4D97-AF65-F5344CB8AC3E}">
        <p14:creationId xmlns:p14="http://schemas.microsoft.com/office/powerpoint/2010/main" val="2639224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63828"/>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estratégia de gravação adiciona dados ou atualiza dados no cache sempre que os dados são gravados no banco de dados.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rtl="0"/>
            <a:r>
              <a:rPr lang="pt-br" b="0" dirty="0"/>
              <a:t>Vantagens da gravação simultânea:</a:t>
            </a:r>
          </a:p>
          <a:p>
            <a:pPr marL="171450" indent="-171450" rtl="0">
              <a:buFont typeface="Arial" panose="020B0604020202020204" pitchFamily="34" charset="0"/>
              <a:buChar char="•"/>
            </a:pPr>
            <a:r>
              <a:rPr lang="pt-br" dirty="0"/>
              <a:t>Os dados no cache nunca ficam obsoletos. Como os dados no cache são atualizados sempre que são escritos no banco de dados, eles sempre estão atualizados.</a:t>
            </a:r>
          </a:p>
          <a:p>
            <a:pPr marL="0" indent="0" rtl="0">
              <a:buFont typeface="Arial" panose="020B0604020202020204" pitchFamily="34" charset="0"/>
              <a:buNone/>
            </a:pPr>
            <a:endParaRPr lang="en-US" b="1" baseline="0" dirty="0"/>
          </a:p>
          <a:p>
            <a:pPr rtl="0"/>
            <a:r>
              <a:rPr lang="pt-br" dirty="0"/>
              <a:t>Desvantagens da gravação simultânea</a:t>
            </a:r>
            <a:endParaRPr lang="en-US" dirty="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Penalidade de gravação: cada gravação envolve duas viagens, uma gravação no cache e uma gravação no banco de dados.</a:t>
            </a:r>
            <a:endParaRPr lang="en-US" dirty="0"/>
          </a:p>
          <a:p>
            <a:pPr marL="171450" indent="-171450" rtl="0">
              <a:buFont typeface="Arial" panose="020B0604020202020204" pitchFamily="34" charset="0"/>
              <a:buChar char="•"/>
            </a:pPr>
            <a:r>
              <a:rPr lang="pt-br" dirty="0"/>
              <a:t>Dados ausentes: quando um novo nó é criado para expandir ou substituir um nó com falha, o nó não contém todos os dados. Os dados continuarão se perdendo até serem adicionados ou atualizados no banco de dados. Nesse cenário, você pode optar por usar uma abordagem de armazenamento em cache por demanda para preencher novamente o cache.</a:t>
            </a:r>
            <a:endParaRPr lang="en-US" dirty="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Dados não usados: como a maioria dos dados nunca é lida, pode haver muitos dados no cluster que nunca são lidos. </a:t>
            </a:r>
          </a:p>
          <a:p>
            <a:pPr marL="171450" indent="-171450" rtl="0">
              <a:buFont typeface="Arial" panose="020B0604020202020204" pitchFamily="34" charset="0"/>
              <a:buChar char="•"/>
            </a:pPr>
            <a:r>
              <a:rPr lang="pt-br" dirty="0"/>
              <a:t>Rotatividade do cache: o cache poderá ser atualizado com frequência se determinados registros forem atualizados repetidamente.</a:t>
            </a:r>
            <a:endParaRPr lang="en-US" dirty="0"/>
          </a:p>
        </p:txBody>
      </p:sp>
    </p:spTree>
    <p:extLst>
      <p:ext uri="{BB962C8B-B14F-4D97-AF65-F5344CB8AC3E}">
        <p14:creationId xmlns:p14="http://schemas.microsoft.com/office/powerpoint/2010/main" val="2173231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060010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kern="1200">
                <a:solidFill>
                  <a:schemeClr val="tx1"/>
                </a:solidFill>
                <a:effectLst/>
              </a:rPr>
              <a:t>Leia da esquerda para a direita:</a:t>
            </a:r>
          </a:p>
          <a:p>
            <a:pPr marL="0" marR="0" lvl="0" indent="0" algn="l" defTabSz="914400" rtl="0" eaLnBrk="1" fontAlgn="auto" latinLnBrk="0" hangingPunct="1">
              <a:lnSpc>
                <a:spcPct val="100000"/>
              </a:lnSpc>
              <a:spcBef>
                <a:spcPts val="0"/>
              </a:spcBef>
              <a:spcAft>
                <a:spcPts val="0"/>
              </a:spcAft>
              <a:buClrTx/>
              <a:buSzTx/>
              <a:buFontTx/>
              <a:buNone/>
              <a:tabLst/>
              <a:defRPr/>
            </a:pPr>
            <a:r>
              <a:rPr lang="pt-br" kern="1200">
                <a:solidFill>
                  <a:schemeClr val="tx1"/>
                </a:solidFill>
                <a:effectLst/>
              </a:rPr>
              <a:t>(Falso) </a:t>
            </a:r>
            <a:r>
              <a:rPr lang="pt-br" sz="1200">
                <a:ea typeface="Amazon Ember Light" charset="0"/>
                <a:cs typeface="Amazon Ember Light" charset="0"/>
              </a:rPr>
              <a:t>Considere o armazenamento em cache quando os dados são acessados com frequência suficiente.</a:t>
            </a:r>
            <a:endParaRPr lang="en-US" kern="1200" dirty="0">
              <a:solidFill>
                <a:schemeClr val="tx1"/>
              </a:solidFill>
              <a:effectLst/>
            </a:endParaRPr>
          </a:p>
          <a:p>
            <a:pPr lvl="0" rtl="0"/>
            <a:r>
              <a:rPr lang="pt-br" kern="1200">
                <a:solidFill>
                  <a:schemeClr val="tx1"/>
                </a:solidFill>
                <a:effectLst/>
              </a:rPr>
              <a:t>(Verdadeiro)</a:t>
            </a:r>
          </a:p>
          <a:p>
            <a:pPr lvl="0" rtl="0"/>
            <a:r>
              <a:rPr lang="pt-br" kern="1200">
                <a:solidFill>
                  <a:schemeClr val="tx1"/>
                </a:solidFill>
                <a:effectLst/>
              </a:rPr>
              <a:t>(Verdadeiro)</a:t>
            </a:r>
          </a:p>
          <a:p>
            <a:pPr lvl="0" rtl="0"/>
            <a:r>
              <a:rPr lang="pt-br" kern="1200">
                <a:solidFill>
                  <a:schemeClr val="tx1"/>
                </a:solidFill>
                <a:effectLst/>
              </a:rPr>
              <a:t>(Verdadeiro)</a:t>
            </a:r>
          </a:p>
          <a:p>
            <a:pPr lvl="0" rtl="0"/>
            <a:r>
              <a:rPr lang="pt-br" kern="1200">
                <a:solidFill>
                  <a:schemeClr val="tx1"/>
                </a:solidFill>
                <a:effectLst/>
              </a:rPr>
              <a:t>(Verdadeiro)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kern="1200">
                <a:solidFill>
                  <a:schemeClr val="tx1"/>
                </a:solidFill>
                <a:effectLst/>
              </a:rPr>
              <a:t>(Falso) </a:t>
            </a:r>
            <a:r>
              <a:rPr lang="pt-br" sz="1200" b="0" i="0" kern="1200">
                <a:solidFill>
                  <a:schemeClr val="tx1"/>
                </a:solidFill>
                <a:effectLst/>
              </a:rPr>
              <a:t>O Memcached não inclui a capacidade Pub/Sub. O Redis inclui capacidade Pub/Sub. </a:t>
            </a:r>
            <a:endParaRPr lang="en-US" kern="1200" dirty="0">
              <a:solidFill>
                <a:schemeClr val="tx1"/>
              </a:solidFill>
              <a:effectLst/>
            </a:endParaRPr>
          </a:p>
          <a:p>
            <a:pPr lvl="0" rtl="0"/>
            <a:endParaRPr lang="en-US" kern="1200" dirty="0">
              <a:solidFill>
                <a:schemeClr val="tx1"/>
              </a:solidFill>
              <a:effectLst/>
            </a:endParaRPr>
          </a:p>
        </p:txBody>
      </p:sp>
    </p:spTree>
    <p:extLst>
      <p:ext uri="{BB962C8B-B14F-4D97-AF65-F5344CB8AC3E}">
        <p14:creationId xmlns:p14="http://schemas.microsoft.com/office/powerpoint/2010/main" val="2134045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84657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97946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50085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87396"/>
          </a:xfrm>
        </p:spPr>
        <p:txBody>
          <a:bodyPr rtlCol="0"/>
          <a:lstStyle/>
          <a:p>
            <a:pPr rtl="0"/>
            <a:r>
              <a:rPr lang="pt-br" dirty="0"/>
              <a:t>Um cache fornece alta taxa de transferência e acesso de baixa latência aos dados de aplicações comumente acessadas, armazenando os dados na memória. O cache pode melhorar a velocidade da sua aplicação.  O cache reduz a latência de resposta experimentada pelos usuários da sua aplicação.  Consultas de banco de dados demoradas e consultas complexas geralmente criam gargalos em aplicações.  Em aplicações com uso intenso de leitura, o cache pode proporcionar ganhos maiores em performance, reduzindo o tempo de processamento de aplicações e o tempo de acesso ao banco de dados.  Aplicações com uso intenso de gravação geralmente não obtêm tanto benefício com o armazenamento em cache.  No entanto, mesmo as aplicações com uso intenso de gravação normalmente têm uma relação de leitura/gravação maior que 1, o que implica que o cache de leitura ainda será benéfico</a:t>
            </a:r>
          </a:p>
          <a:p>
            <a:pPr rtl="0"/>
            <a:endParaRPr lang="en-US" dirty="0"/>
          </a:p>
          <a:p>
            <a:pPr rtl="0"/>
            <a:r>
              <a:rPr lang="pt-br" dirty="0"/>
              <a:t>Os seguintes tipos de informações ou aplicações podem se beneficiar do cache:</a:t>
            </a:r>
          </a:p>
          <a:p>
            <a:pPr marL="171450" indent="-171450" rtl="0">
              <a:buFont typeface="Arial" panose="020B0604020202020204" pitchFamily="34" charset="0"/>
              <a:buChar char="•"/>
            </a:pPr>
            <a:r>
              <a:rPr lang="pt-br" dirty="0"/>
              <a:t>Resultados de consultas de banco de dados</a:t>
            </a:r>
          </a:p>
          <a:p>
            <a:pPr marL="171450" indent="-171450" rtl="0">
              <a:buFont typeface="Arial" panose="020B0604020202020204" pitchFamily="34" charset="0"/>
              <a:buChar char="•"/>
            </a:pPr>
            <a:r>
              <a:rPr lang="pt-br" dirty="0"/>
              <a:t>Resultados de cálculos intensivos</a:t>
            </a:r>
          </a:p>
          <a:p>
            <a:pPr marL="171450" indent="-171450" rtl="0">
              <a:buFont typeface="Arial" panose="020B0604020202020204" pitchFamily="34" charset="0"/>
              <a:buChar char="•"/>
            </a:pPr>
            <a:r>
              <a:rPr lang="pt-br" dirty="0"/>
              <a:t>Resultados de chamadas de API remotas</a:t>
            </a:r>
          </a:p>
          <a:p>
            <a:pPr marL="171450" indent="-171450" rtl="0">
              <a:buFont typeface="Arial" panose="020B0604020202020204" pitchFamily="34" charset="0"/>
              <a:buChar char="•"/>
            </a:pPr>
            <a:r>
              <a:rPr lang="pt-br" dirty="0"/>
              <a:t>Cargas de trabalho intensas de computação que manipulam grandes conjuntos de dados, como simulações de computação de alta performance e mecanismos de recomendação</a:t>
            </a:r>
            <a:endParaRPr lang="en-US" dirty="0"/>
          </a:p>
          <a:p>
            <a:pPr rtl="0"/>
            <a:endParaRPr lang="en-US" dirty="0"/>
          </a:p>
        </p:txBody>
      </p:sp>
    </p:spTree>
    <p:extLst>
      <p:ext uri="{BB962C8B-B14F-4D97-AF65-F5344CB8AC3E}">
        <p14:creationId xmlns:p14="http://schemas.microsoft.com/office/powerpoint/2010/main" val="2779685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41407"/>
          </a:xfrm>
        </p:spPr>
        <p:txBody>
          <a:bodyPr rtlCol="0"/>
          <a:lstStyle/>
          <a:p>
            <a:pPr rtl="0"/>
            <a:r>
              <a:rPr lang="pt-br" sz="1200" b="1" i="0" u="none" strike="noStrike" kern="1200" dirty="0">
                <a:solidFill>
                  <a:schemeClr val="tx1"/>
                </a:solidFill>
                <a:latin typeface="+mn-lt"/>
                <a:ea typeface="+mn-ea"/>
                <a:cs typeface="+mn-cs"/>
              </a:rPr>
              <a:t>Velocidade e Despesa </a:t>
            </a:r>
            <a:endParaRPr lang="en-US" sz="1200" b="0" i="0" u="none" strike="noStrike" kern="1200" baseline="0" dirty="0">
              <a:solidFill>
                <a:schemeClr val="tx1"/>
              </a:solidFill>
              <a:latin typeface="+mn-lt"/>
              <a:ea typeface="+mn-ea"/>
              <a:cs typeface="+mn-cs"/>
            </a:endParaRPr>
          </a:p>
          <a:p>
            <a:pPr rtl="0"/>
            <a:r>
              <a:rPr lang="pt-br" sz="1200" b="0" i="0" u="none" strike="noStrike" kern="1200" dirty="0">
                <a:solidFill>
                  <a:schemeClr val="tx1"/>
                </a:solidFill>
                <a:latin typeface="+mn-lt"/>
                <a:ea typeface="+mn-ea"/>
                <a:cs typeface="+mn-cs"/>
              </a:rPr>
              <a:t>É sempre mais lento e mais caro adquirir dados de um banco de dados do que de um cache. Algumas consultas de banco de dados são inerentemente mais lentas e mais caras do que outras. Por exemplo, consultas que executam junções em várias tabelas são significativamente mais lentas e mais caras do que simples consultas de tabela única. Se os dados de interesse exigirem uma consulta lenta e cara para serem obtidos, eles são candidatos para armazenamento em cache. Se a aquisição dos dados exigir uma consulta relativamente rápida e simples, os dados ainda podem ser candidatos para armazenamento em cache, dependendo de outros fatores.</a:t>
            </a:r>
          </a:p>
          <a:p>
            <a:pPr rtl="0"/>
            <a:endParaRPr lang="en-US" sz="1200" b="0" i="0" u="none" strike="noStrike" kern="1200" baseline="0" dirty="0">
              <a:solidFill>
                <a:schemeClr val="tx1"/>
              </a:solidFill>
              <a:latin typeface="+mn-lt"/>
              <a:ea typeface="+mn-ea"/>
              <a:cs typeface="+mn-cs"/>
            </a:endParaRPr>
          </a:p>
          <a:p>
            <a:pPr rtl="0"/>
            <a:r>
              <a:rPr lang="pt-br" sz="1200" b="1" i="0" u="none" strike="noStrike" kern="1200" dirty="0">
                <a:solidFill>
                  <a:schemeClr val="tx1"/>
                </a:solidFill>
                <a:latin typeface="+mn-lt"/>
                <a:ea typeface="+mn-ea"/>
                <a:cs typeface="+mn-cs"/>
              </a:rPr>
              <a:t>Padrão de Dados e Acesso </a:t>
            </a:r>
            <a:endParaRPr lang="en-US" sz="1200" b="0" i="0" u="none" strike="noStrike" kern="1200" baseline="0" dirty="0">
              <a:solidFill>
                <a:schemeClr val="tx1"/>
              </a:solidFill>
              <a:latin typeface="+mn-lt"/>
              <a:ea typeface="+mn-ea"/>
              <a:cs typeface="+mn-cs"/>
            </a:endParaRPr>
          </a:p>
          <a:p>
            <a:pPr rtl="0"/>
            <a:r>
              <a:rPr lang="pt-br" sz="1200" b="0" i="0" u="none" strike="noStrike" kern="1200" dirty="0">
                <a:solidFill>
                  <a:schemeClr val="tx1"/>
                </a:solidFill>
                <a:latin typeface="+mn-lt"/>
                <a:ea typeface="+mn-ea"/>
                <a:cs typeface="+mn-cs"/>
              </a:rPr>
              <a:t>Determinar o que armazenar em cache também envolve a compreensão dos dados e seus padrões de acesso. Por exemplo, não faz sentido armazenar dados em cache que estão mudando rapidamente ou que são raramente acessados. Para que o armazenamento em cache ofereça um benefício significativo, os dados devem ser relativamente estáticos e frequentemente acessados, como um perfil pessoal em um site de mídia social. Por outro lado, você não vai querer armazenar dados em cache se esse armazenamento não oferecer vantagem de velocidade ou custo. Por exemplo, não faz sentido armazenar em cache páginas da Web que retornam resultados de uma pesquisa, pois tais consultas e resultados são quase sempre exclusivos.</a:t>
            </a:r>
          </a:p>
          <a:p>
            <a:pPr rtl="0"/>
            <a:endParaRPr lang="en-US" sz="1200" b="0" i="0" u="none" strike="noStrike" kern="1200" baseline="0" dirty="0">
              <a:solidFill>
                <a:schemeClr val="tx1"/>
              </a:solidFill>
              <a:latin typeface="+mn-lt"/>
              <a:ea typeface="+mn-ea"/>
              <a:cs typeface="+mn-cs"/>
            </a:endParaRPr>
          </a:p>
          <a:p>
            <a:pPr rtl="0"/>
            <a:r>
              <a:rPr lang="pt-br" sz="1200" b="1" i="0" u="none" strike="noStrike" kern="1200" dirty="0">
                <a:solidFill>
                  <a:schemeClr val="tx1"/>
                </a:solidFill>
                <a:latin typeface="+mn-lt"/>
                <a:ea typeface="+mn-ea"/>
                <a:cs typeface="+mn-cs"/>
              </a:rPr>
              <a:t>Desatualização </a:t>
            </a:r>
            <a:endParaRPr lang="en-US" sz="1200" b="0" i="0" u="none" strike="noStrike" kern="1200" baseline="0" dirty="0">
              <a:solidFill>
                <a:schemeClr val="tx1"/>
              </a:solidFill>
              <a:latin typeface="+mn-lt"/>
              <a:ea typeface="+mn-ea"/>
              <a:cs typeface="+mn-cs"/>
            </a:endParaRPr>
          </a:p>
          <a:p>
            <a:pPr rtl="0"/>
            <a:r>
              <a:rPr lang="pt-br" sz="1200" b="0" i="0" u="none" strike="noStrike" kern="1200" dirty="0">
                <a:solidFill>
                  <a:schemeClr val="tx1"/>
                </a:solidFill>
                <a:latin typeface="+mn-lt"/>
                <a:ea typeface="+mn-ea"/>
                <a:cs typeface="+mn-cs"/>
              </a:rPr>
              <a:t>Por definição, dados em cache são dados obsoletos mesmo que, em certas circunstâncias, não sejam obsoletos, eles sempre devem ser considerados e tratados como tais. Para determinar se os seus dados são candidatos para armazenamento em cache, você precisa determinar a tolerância da sua aplicação a dados obsoletos. Sua aplicação pode ser capaz de tolerar dados obsoletos em um contexto, mas não em outro. Por exemplo, ao exibir dados meteorológicos em um site, seria aceitável ter um aviso de isenção de responsabilidade para informar que os dados podem atrasar até </a:t>
            </a:r>
            <a:r>
              <a:rPr lang="pt-br" sz="1200" b="0" i="1" u="none" strike="noStrike" kern="1200" dirty="0">
                <a:solidFill>
                  <a:schemeClr val="tx1"/>
                </a:solidFill>
                <a:latin typeface="+mn-lt"/>
                <a:ea typeface="+mn-ea"/>
                <a:cs typeface="+mn-cs"/>
              </a:rPr>
              <a:t>n </a:t>
            </a:r>
            <a:r>
              <a:rPr lang="pt-br" sz="1200" b="0" i="0" u="none" strike="noStrike" kern="1200" dirty="0">
                <a:solidFill>
                  <a:schemeClr val="tx1"/>
                </a:solidFill>
                <a:latin typeface="+mn-lt"/>
                <a:ea typeface="+mn-ea"/>
                <a:cs typeface="+mn-cs"/>
              </a:rPr>
              <a:t>minutos. Mas ao fornecer o tempo real para meteorologistas, você precisa de dados em tempo real.</a:t>
            </a:r>
            <a:endParaRPr lang="en-US" dirty="0"/>
          </a:p>
        </p:txBody>
      </p:sp>
    </p:spTree>
    <p:extLst>
      <p:ext uri="{BB962C8B-B14F-4D97-AF65-F5344CB8AC3E}">
        <p14:creationId xmlns:p14="http://schemas.microsoft.com/office/powerpoint/2010/main" val="1058860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969631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O ElastiCache é um serviço web que facilita a implementação, operação e dimensionamento de um cache na memória na nuvem.</a:t>
            </a:r>
          </a:p>
          <a:p>
            <a:pPr rtl="0"/>
            <a:endParaRPr lang="en-US" dirty="0"/>
          </a:p>
          <a:p>
            <a:pPr rtl="0"/>
            <a:r>
              <a:rPr lang="pt-br" dirty="0"/>
              <a:t>O ElastiCache melhora a performance de aplicações web, permitindo que você recupere informações de armazenamentos de dados na memória rápidos e gerenciáveis, em vez de depender inteiramente de bancos de dados baseados em disco, que são mais lentos.</a:t>
            </a:r>
          </a:p>
          <a:p>
            <a:pPr rtl="0"/>
            <a:endParaRPr lang="en-US" dirty="0"/>
          </a:p>
          <a:p>
            <a:pPr rtl="0"/>
            <a:r>
              <a:rPr lang="pt-br" dirty="0"/>
              <a:t>O ElastiCache oferece suporte aos seguintes mecanismos de cache na memória de código aberto:</a:t>
            </a:r>
          </a:p>
          <a:p>
            <a:pPr marL="171450" indent="-171450" rtl="0">
              <a:buFont typeface="Arial" panose="020B0604020202020204" pitchFamily="34" charset="0"/>
              <a:buChar char="•"/>
            </a:pPr>
            <a:r>
              <a:rPr lang="pt-br" dirty="0"/>
              <a:t>Memcached</a:t>
            </a:r>
          </a:p>
          <a:p>
            <a:pPr marL="171450" indent="-171450" rtl="0">
              <a:buFont typeface="Arial" panose="020B0604020202020204" pitchFamily="34" charset="0"/>
              <a:buChar char="•"/>
            </a:pPr>
            <a:r>
              <a:rPr lang="pt-br" dirty="0"/>
              <a:t>Redis</a:t>
            </a:r>
          </a:p>
        </p:txBody>
      </p:sp>
    </p:spTree>
    <p:extLst>
      <p:ext uri="{BB962C8B-B14F-4D97-AF65-F5344CB8AC3E}">
        <p14:creationId xmlns:p14="http://schemas.microsoft.com/office/powerpoint/2010/main" val="51632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59352"/>
          </a:xfrm>
        </p:spPr>
        <p:txBody>
          <a:bodyPr rtlCol="0"/>
          <a:lstStyle/>
          <a:p>
            <a:pPr rtl="0"/>
            <a:r>
              <a:rPr lang="pt-br" sz="1200" kern="1200" dirty="0">
                <a:solidFill>
                  <a:schemeClr val="tx1"/>
                </a:solidFill>
                <a:effectLst/>
                <a:latin typeface="+mn-lt"/>
                <a:ea typeface="+mn-ea"/>
                <a:cs typeface="+mn-cs"/>
              </a:rPr>
              <a:t>O Memcached oferece multithreading, enquanto o Redis usa um único threading. Isso permite que o Memcached use mais núcleos de CPU do que o Redis. O Memcached foi projetado para ser relativamente simples e, portanto, requer menos manutenção do que o Redis. Também é mais fácil de ser dimensionado horizontalmente. Quando usados no Amazon ElastiCache, os clusters do Memcached podem facilmente adicionar e remover nós usando o recurso Auto Discovery. Esse recurso detecta automaticamente alterações na associação do nó em um cluster, como novos nós adicionados ou nós que foram subtraídos, e o cliente ElastiCache reconfigura automaticamente em resposta.</a:t>
            </a:r>
          </a:p>
          <a:p>
            <a:pPr rtl="0"/>
            <a:endParaRPr lang="en-US" sz="1200" kern="1200" dirty="0">
              <a:solidFill>
                <a:schemeClr val="tx1"/>
              </a:solidFill>
              <a:effectLst/>
              <a:latin typeface="+mn-lt"/>
              <a:ea typeface="+mn-ea"/>
              <a:cs typeface="+mn-cs"/>
            </a:endParaRPr>
          </a:p>
          <a:p>
            <a:pPr rtl="0"/>
            <a:r>
              <a:rPr lang="pt-br" sz="1200" kern="1200" dirty="0">
                <a:solidFill>
                  <a:schemeClr val="tx1"/>
                </a:solidFill>
                <a:effectLst/>
                <a:latin typeface="+mn-lt"/>
                <a:ea typeface="+mn-ea"/>
                <a:cs typeface="+mn-cs"/>
              </a:rPr>
              <a:t>Caso precise usar tipos de dados avançados, você pode usar Redis em vez do Memcached. Redis suporta a estruturação de dados. Por outro lado, o Memcached é projetado para armazenar em cache strings simples (páginas HTML simples, JSON serializado, etc.). Vamos discutir os tipos de dados do Redis em detalhes mais tarde. Os dados no Redis têm persistência, portanto, você pode usá-los como um armazenamento de dados principal. Memcached não tem persistência. Quando você abre um nó vazio e se encerra esse nó ou o reduz, você perde os dados armazenados na memória cache. O Redis oferece operações atômicas e você pode usá-lo para aumentar ou reduzir os valores nos dados dentro do cache. Redis também oferece um sistema de mensagens de publicação ou assinatura, que podem ser usadas facilmente para back-end de um serviço de bate-papo ou de mensagens. Além disso, o Redis oferece réplicas de leitura integradas com failover. A partir da versão 3.2 do Redis, ele também oferece clusters fragmentados que podem conter até 3,5 TB de dados na memória.</a:t>
            </a:r>
          </a:p>
          <a:p>
            <a:pPr rtl="0"/>
            <a:endParaRPr lang="en-US" sz="1200" kern="1200" dirty="0">
              <a:solidFill>
                <a:schemeClr val="tx1"/>
              </a:solidFill>
              <a:effectLst/>
              <a:latin typeface="+mn-lt"/>
              <a:ea typeface="+mn-ea"/>
              <a:cs typeface="+mn-cs"/>
            </a:endParaRPr>
          </a:p>
          <a:p>
            <a:pPr rtl="0"/>
            <a:r>
              <a:rPr lang="pt-br" sz="1200" kern="1200" dirty="0">
                <a:solidFill>
                  <a:schemeClr val="tx1"/>
                </a:solidFill>
                <a:effectLst/>
                <a:latin typeface="+mn-lt"/>
                <a:ea typeface="+mn-ea"/>
                <a:cs typeface="+mn-cs"/>
              </a:rPr>
              <a:t>De modo geral, caso precise decidir qual mecanismo usar, baseie-se em um caso de uso que possa justificar o uso do Redis. O Memcached é simples e tem menor manutenção e geralmente é preferido quando seu cache não precisa dos recursos avançados que o Redis oferece. No entanto, caso precise das vantagens de persistência de dados, tipos de dados avançados ou outros recursos listados, o Redis provavelmente é a melhor solução.</a:t>
            </a:r>
          </a:p>
          <a:p>
            <a:pPr rtl="0"/>
            <a:endParaRPr lang="en-US" sz="1200" kern="1200" dirty="0">
              <a:solidFill>
                <a:schemeClr val="tx1"/>
              </a:solidFill>
              <a:effectLst/>
              <a:latin typeface="+mn-lt"/>
              <a:ea typeface="+mn-ea"/>
              <a:cs typeface="+mn-cs"/>
            </a:endParaRPr>
          </a:p>
          <a:p>
            <a:pPr rtl="0"/>
            <a:r>
              <a:rPr lang="pt-br" sz="1200" kern="1200" dirty="0">
                <a:solidFill>
                  <a:schemeClr val="tx1"/>
                </a:solidFill>
                <a:effectLst/>
                <a:latin typeface="+mn-lt"/>
                <a:ea typeface="+mn-ea"/>
                <a:cs typeface="+mn-cs"/>
              </a:rPr>
              <a:t>Se estiver executando o Redis 3.2.4 ou posterior, você poderá criar um cluster Redis (modo de cluster habilitado). Os clusters do Redis (modo de cluster habilitado) oferecem suporte ao particionamento de seus dados entre 1 a 15 fragmentos (API/CLI: grupos de nós). Para obter uma comparação entre Redis (modo de cluster desativado) e os dois tipos de Redis (modo de cluster ativado), consulte: </a:t>
            </a:r>
            <a:br>
              <a:rPr lang="en-US" sz="1200" kern="1200" dirty="0">
                <a:solidFill>
                  <a:schemeClr val="tx1"/>
                </a:solidFill>
                <a:effectLst/>
                <a:latin typeface="+mn-lt"/>
                <a:ea typeface="+mn-ea"/>
                <a:cs typeface="+mn-cs"/>
              </a:rPr>
            </a:br>
            <a:r>
              <a:rPr lang="pt-br" b="1" dirty="0"/>
              <a:t>Comparação entre o Memcached e o Redis</a:t>
            </a:r>
            <a:endParaRPr lang="en-US" sz="1200" u="sng" kern="1200" dirty="0">
              <a:solidFill>
                <a:schemeClr val="tx1"/>
              </a:solidFill>
              <a:effectLst/>
              <a:latin typeface="+mn-lt"/>
              <a:ea typeface="+mn-ea"/>
              <a:cs typeface="+mn-cs"/>
            </a:endParaRPr>
          </a:p>
          <a:p>
            <a:pPr rtl="0"/>
            <a:r>
              <a:rPr lang="pt-br" dirty="0">
                <a:hlinkClick r:id="rId3"/>
              </a:rPr>
              <a:t>https://docs.aws.amazon.com/AmazonElastiCache/latest/red-ug/SelectEngine.html</a:t>
            </a:r>
            <a:r>
              <a:rPr lang="pt-br" dirty="0"/>
              <a:t> .</a:t>
            </a:r>
            <a:endParaRPr lang="en-US" sz="1200" kern="1200" dirty="0">
              <a:solidFill>
                <a:schemeClr val="tx1"/>
              </a:solidFill>
              <a:effectLst/>
              <a:latin typeface="+mn-lt"/>
              <a:ea typeface="+mn-ea"/>
              <a:cs typeface="+mn-cs"/>
            </a:endParaRPr>
          </a:p>
          <a:p>
            <a:pPr rtl="0"/>
            <a:endParaRPr lang="en-US" sz="1200" kern="1200" dirty="0">
              <a:solidFill>
                <a:schemeClr val="tx1"/>
              </a:solidFill>
              <a:effectLst/>
              <a:latin typeface="+mn-lt"/>
              <a:ea typeface="+mn-ea"/>
              <a:cs typeface="+mn-cs"/>
            </a:endParaRPr>
          </a:p>
          <a:p>
            <a:pPr rtl="0"/>
            <a:r>
              <a:rPr lang="pt-br" sz="1200" kern="1200" dirty="0">
                <a:solidFill>
                  <a:schemeClr val="tx1"/>
                </a:solidFill>
                <a:effectLst/>
                <a:latin typeface="+mn-lt"/>
                <a:ea typeface="+mn-ea"/>
                <a:cs typeface="+mn-cs"/>
              </a:rPr>
              <a:t>Redis suporta os seguintes tipos de dados complexos:</a:t>
            </a:r>
          </a:p>
          <a:p>
            <a:pPr marL="171450" lvl="0" indent="-171450" rtl="0">
              <a:buFont typeface="Arial" panose="020B0604020202020204" pitchFamily="34" charset="0"/>
              <a:buChar char="•"/>
            </a:pPr>
            <a:r>
              <a:rPr lang="pt-br" sz="1200" kern="1200" dirty="0">
                <a:solidFill>
                  <a:schemeClr val="tx1"/>
                </a:solidFill>
                <a:effectLst/>
                <a:latin typeface="+mn-lt"/>
                <a:ea typeface="+mn-ea"/>
                <a:cs typeface="+mn-cs"/>
              </a:rPr>
              <a:t>Strings</a:t>
            </a:r>
          </a:p>
          <a:p>
            <a:pPr marL="171450" lvl="0" indent="-171450" rtl="0">
              <a:buFont typeface="Arial" panose="020B0604020202020204" pitchFamily="34" charset="0"/>
              <a:buChar char="•"/>
            </a:pPr>
            <a:r>
              <a:rPr lang="pt-br" sz="1200" kern="1200" dirty="0">
                <a:solidFill>
                  <a:schemeClr val="tx1"/>
                </a:solidFill>
                <a:effectLst/>
                <a:latin typeface="+mn-lt"/>
                <a:ea typeface="+mn-ea"/>
                <a:cs typeface="+mn-cs"/>
              </a:rPr>
              <a:t>Hashes</a:t>
            </a:r>
          </a:p>
          <a:p>
            <a:pPr marL="171450" lvl="0" indent="-171450" rtl="0">
              <a:buFont typeface="Arial" panose="020B0604020202020204" pitchFamily="34" charset="0"/>
              <a:buChar char="•"/>
            </a:pPr>
            <a:r>
              <a:rPr lang="pt-br" sz="1200" kern="1200" dirty="0">
                <a:solidFill>
                  <a:schemeClr val="tx1"/>
                </a:solidFill>
                <a:effectLst/>
                <a:latin typeface="+mn-lt"/>
                <a:ea typeface="+mn-ea"/>
                <a:cs typeface="+mn-cs"/>
              </a:rPr>
              <a:t>Lists (listas)</a:t>
            </a:r>
          </a:p>
          <a:p>
            <a:pPr marL="171450" lvl="0" indent="-171450" rtl="0">
              <a:buFont typeface="Arial" panose="020B0604020202020204" pitchFamily="34" charset="0"/>
              <a:buChar char="•"/>
            </a:pPr>
            <a:r>
              <a:rPr lang="pt-br" sz="1200" kern="1200" dirty="0">
                <a:solidFill>
                  <a:schemeClr val="tx1"/>
                </a:solidFill>
                <a:effectLst/>
                <a:latin typeface="+mn-lt"/>
                <a:ea typeface="+mn-ea"/>
                <a:cs typeface="+mn-cs"/>
              </a:rPr>
              <a:t>Sets (conjuntos)</a:t>
            </a:r>
          </a:p>
          <a:p>
            <a:pPr marL="171450" lvl="0" indent="-171450" rtl="0">
              <a:buFont typeface="Arial" panose="020B0604020202020204" pitchFamily="34" charset="0"/>
              <a:buChar char="•"/>
            </a:pPr>
            <a:r>
              <a:rPr lang="pt-br" sz="1200" kern="1200" dirty="0">
                <a:solidFill>
                  <a:schemeClr val="tx1"/>
                </a:solidFill>
                <a:effectLst/>
                <a:latin typeface="+mn-lt"/>
                <a:ea typeface="+mn-ea"/>
                <a:cs typeface="+mn-cs"/>
              </a:rPr>
              <a:t>Sorted sets with range queries (conjuntos classificados com consultas de intervalo)</a:t>
            </a:r>
          </a:p>
          <a:p>
            <a:pPr marL="171450" lvl="0" indent="-171450" rtl="0">
              <a:buFont typeface="Arial" panose="020B0604020202020204" pitchFamily="34" charset="0"/>
              <a:buChar char="•"/>
            </a:pPr>
            <a:r>
              <a:rPr lang="pt-br" sz="1200" kern="1200" dirty="0">
                <a:solidFill>
                  <a:schemeClr val="tx1"/>
                </a:solidFill>
                <a:effectLst/>
                <a:latin typeface="+mn-lt"/>
                <a:ea typeface="+mn-ea"/>
                <a:cs typeface="+mn-cs"/>
              </a:rPr>
              <a:t>Bitmaps</a:t>
            </a:r>
          </a:p>
          <a:p>
            <a:pPr marL="171450" lvl="0" indent="-171450" rtl="0">
              <a:buFont typeface="Arial" panose="020B0604020202020204" pitchFamily="34" charset="0"/>
              <a:buChar char="•"/>
            </a:pPr>
            <a:r>
              <a:rPr lang="pt-br" sz="1200" kern="1200" dirty="0">
                <a:solidFill>
                  <a:schemeClr val="tx1"/>
                </a:solidFill>
                <a:effectLst/>
                <a:latin typeface="+mn-lt"/>
                <a:ea typeface="+mn-ea"/>
                <a:cs typeface="+mn-cs"/>
              </a:rPr>
              <a:t>Hypologlogs</a:t>
            </a:r>
            <a:endParaRPr lang="en-US" sz="1200" kern="1200" dirty="0">
              <a:solidFill>
                <a:schemeClr val="tx1"/>
              </a:solidFill>
              <a:effectLst/>
              <a:latin typeface="+mn-lt"/>
              <a:ea typeface="+mn-ea"/>
              <a:cs typeface="+mn-cs"/>
            </a:endParaRPr>
          </a:p>
          <a:p>
            <a:pPr marL="171450" lvl="0" indent="-171450" rtl="0">
              <a:buFont typeface="Arial" panose="020B0604020202020204" pitchFamily="34" charset="0"/>
              <a:buChar char="•"/>
            </a:pPr>
            <a:r>
              <a:rPr lang="pt-br" sz="1200" kern="1200" dirty="0">
                <a:solidFill>
                  <a:schemeClr val="tx1"/>
                </a:solidFill>
                <a:effectLst/>
                <a:latin typeface="+mn-lt"/>
                <a:ea typeface="+mn-ea"/>
                <a:cs typeface="+mn-cs"/>
              </a:rPr>
              <a:t>Geospatial indexes with radius queries (Índices geoespaciais com consultas de raio)</a:t>
            </a:r>
          </a:p>
          <a:p>
            <a:pPr rtl="0"/>
            <a:endParaRPr lang="en-US" sz="1200" kern="1200" dirty="0">
              <a:solidFill>
                <a:schemeClr val="tx1"/>
              </a:solidFill>
              <a:effectLst/>
              <a:latin typeface="+mn-lt"/>
              <a:ea typeface="+mn-ea"/>
              <a:cs typeface="+mn-cs"/>
            </a:endParaRPr>
          </a:p>
          <a:p>
            <a:pPr rtl="0"/>
            <a:r>
              <a:rPr lang="pt-br" sz="1200" kern="1200" dirty="0">
                <a:solidFill>
                  <a:schemeClr val="tx1"/>
                </a:solidFill>
                <a:effectLst/>
                <a:latin typeface="+mn-lt"/>
                <a:ea typeface="+mn-ea"/>
                <a:cs typeface="+mn-cs"/>
              </a:rPr>
              <a:t>Para obter mais informações, consulte </a:t>
            </a:r>
            <a:r>
              <a:rPr lang="pt-br" sz="1200" u="sng" kern="1200" dirty="0">
                <a:solidFill>
                  <a:schemeClr val="tx1"/>
                </a:solidFill>
                <a:effectLst/>
                <a:latin typeface="+mn-lt"/>
                <a:ea typeface="+mn-ea"/>
                <a:cs typeface="+mn-cs"/>
                <a:hlinkClick r:id="rId4"/>
              </a:rPr>
              <a:t>http://redis.io/</a:t>
            </a:r>
            <a:r>
              <a:rPr lang="pt-br" sz="1200" kern="1200" dirty="0">
                <a:solidFill>
                  <a:schemeClr val="tx1"/>
                </a:solidFill>
                <a:effectLst/>
                <a:latin typeface="+mn-lt"/>
                <a:ea typeface="+mn-ea"/>
                <a:cs typeface="+mn-cs"/>
              </a:rPr>
              <a:t>.</a:t>
            </a:r>
          </a:p>
          <a:p>
            <a:pPr rtl="0"/>
            <a:endParaRPr lang="en-US" dirty="0"/>
          </a:p>
        </p:txBody>
      </p:sp>
    </p:spTree>
    <p:extLst>
      <p:ext uri="{BB962C8B-B14F-4D97-AF65-F5344CB8AC3E}">
        <p14:creationId xmlns:p14="http://schemas.microsoft.com/office/powerpoint/2010/main" val="710940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b="0" dirty="0"/>
              <a:t>Segue uma tabela comparando os recursos habilitados pelo Memcached e Redis.</a:t>
            </a:r>
          </a:p>
          <a:p>
            <a:pPr rtl="0"/>
            <a:endParaRPr lang="en-US" b="0" dirty="0"/>
          </a:p>
          <a:p>
            <a:pPr rtl="0"/>
            <a:r>
              <a:rPr lang="pt-br" b="1" dirty="0"/>
              <a:t>Multi-threaded performance (Performance multithread)</a:t>
            </a:r>
          </a:p>
          <a:p>
            <a:pPr rtl="0"/>
            <a:r>
              <a:rPr lang="pt-br" b="0" dirty="0"/>
              <a:t>Uma distinção em tempo de compilação não é </a:t>
            </a:r>
            <a:r>
              <a:rPr lang="pt-br" dirty="0"/>
              <a:t>feita entre um </a:t>
            </a:r>
            <a:r>
              <a:rPr lang="pt-br" b="1" dirty="0"/>
              <a:t>Memcached</a:t>
            </a:r>
            <a:r>
              <a:rPr lang="pt-br" b="0" dirty="0"/>
              <a:t> de thread único e multi-thread . Se quiser um Memcached de thread único, solicite um thread. Isso permite que você se concentre em um futuro em que vários núcleos possam ser saturados para atender solicitações.</a:t>
            </a:r>
          </a:p>
          <a:p>
            <a:pPr rtl="0"/>
            <a:endParaRPr lang="en-US" b="0" dirty="0"/>
          </a:p>
        </p:txBody>
      </p:sp>
    </p:spTree>
    <p:extLst>
      <p:ext uri="{BB962C8B-B14F-4D97-AF65-F5344CB8AC3E}">
        <p14:creationId xmlns:p14="http://schemas.microsoft.com/office/powerpoint/2010/main" val="1245144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4.xml"/><Relationship Id="rId5" Type="http://schemas.openxmlformats.org/officeDocument/2006/relationships/hyperlink" Target="https://support.aws.amazon.com/#/contacts/aws-training" TargetMode="Externa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2.bin"/><Relationship Id="rId4" Type="http://schemas.openxmlformats.org/officeDocument/2006/relationships/image" Target="../media/image7.wmf"/></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826185702"/>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11659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rtlCol="0">
            <a:noAutofit/>
          </a:bodyPr>
          <a:lstStyle>
            <a:lvl1pPr marL="0" indent="0">
              <a:buNone/>
              <a:defRPr sz="1400">
                <a:solidFill>
                  <a:schemeClr val="tx1"/>
                </a:solidFill>
                <a:latin typeface="Lucida Console" panose="020B0609040504020204" pitchFamily="49" charset="0"/>
              </a:defRPr>
            </a:lvl1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rtlCol="0"/>
          <a:lstStyle/>
          <a:p>
            <a:pPr rtl="0"/>
            <a:fld id="{9FC43BFD-8FF7-A343-A8A6-E2338FCE8046}" type="slidenum">
              <a:rPr lang="en-US" smtClean="0"/>
              <a:t>‹nº›</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912671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a:p>
            <a:pPr lvl="0" rt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420534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rtlCol="0">
            <a:noAutofit/>
          </a:bodyPr>
          <a:lstStyle>
            <a:lvl1pPr marL="0" indent="0">
              <a:buNone/>
              <a:defRPr/>
            </a:lvl1pPr>
          </a:lstStyle>
          <a:p>
            <a:pPr rtl="0"/>
            <a:r>
              <a:rPr lang="pt-br"/>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rtlCol="0">
            <a:noAutofit/>
          </a:bodyPr>
          <a:lstStyle>
            <a:lvl1pPr marL="0" indent="0">
              <a:buNone/>
              <a:defRPr/>
            </a:lvl1pPr>
          </a:lstStyle>
          <a:p>
            <a:pPr rtl="0"/>
            <a:r>
              <a:rPr lang="pt-br"/>
              <a:t>Click icon to add picture</a:t>
            </a:r>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rtlCol="0">
            <a:noAutofit/>
          </a:bodyPr>
          <a:lstStyle>
            <a:lvl1pPr marL="0" indent="0">
              <a:buNone/>
              <a:defRPr/>
            </a:lvl1pPr>
          </a:lstStyle>
          <a:p>
            <a:pPr rtl="0"/>
            <a:r>
              <a:rPr lang="pt-br"/>
              <a:t>Click icon to add picture</a:t>
            </a:r>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rtlCol="0">
            <a:noAutofit/>
          </a:bodyPr>
          <a:lstStyle>
            <a:lvl1pPr marL="0" indent="0">
              <a:buNone/>
              <a:defRPr/>
            </a:lvl1pPr>
          </a:lstStyle>
          <a:p>
            <a:pPr rtl="0"/>
            <a:r>
              <a:rPr lang="pt-br"/>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535508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9FC43BFD-8FF7-A343-A8A6-E2338FCE8046}" type="slidenum">
              <a:rPr lang="en-US" smtClean="0"/>
              <a:t>‹nº›</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rtlCol="0">
            <a:noAutofit/>
          </a:bodyPr>
          <a:lstStyle>
            <a:lvl1pPr marL="0" indent="0">
              <a:buNone/>
              <a:defRPr>
                <a:solidFill>
                  <a:schemeClr val="tx1"/>
                </a:solidFill>
              </a:defRPr>
            </a:lvl1pPr>
          </a:lstStyle>
          <a:p>
            <a:pPr rtl="0"/>
            <a:r>
              <a:rPr lang="pt-br"/>
              <a:t>Click icon to add picture</a:t>
            </a:r>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rtlCol="0">
            <a:noAutofit/>
          </a:bodyPr>
          <a:lstStyle>
            <a:lvl1pPr marL="0" indent="0">
              <a:buNone/>
              <a:defRPr/>
            </a:lvl1pPr>
          </a:lstStyle>
          <a:p>
            <a:pPr rtl="0"/>
            <a:r>
              <a:rPr lang="pt-br"/>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rtlCol="0">
            <a:noAutofit/>
          </a:bodyPr>
          <a:lstStyle>
            <a:lvl1pPr marL="0" indent="0">
              <a:buNone/>
              <a:defRPr/>
            </a:lvl1pPr>
          </a:lstStyle>
          <a:p>
            <a:pPr rtl="0"/>
            <a:r>
              <a:rPr lang="pt-br"/>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332685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rtlCol="0">
            <a:noAutofit/>
          </a:bodyPr>
          <a:lstStyle>
            <a:lvl1pPr marL="0" indent="0" algn="ctr">
              <a:buNone/>
              <a:defRPr sz="2000" b="0"/>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rtlCol="0">
            <a:noAutofit/>
          </a:bodyPr>
          <a:lstStyle>
            <a:lvl1pPr marL="0" indent="0">
              <a:buNone/>
              <a:defRPr/>
            </a:lvl1pPr>
          </a:lstStyle>
          <a:p>
            <a:pPr rtl="0"/>
            <a:r>
              <a:rPr lang="pt-br"/>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rtlCol="0">
            <a:noAutofit/>
          </a:bodyPr>
          <a:lstStyle>
            <a:lvl1pPr marL="0" indent="0" algn="ctr">
              <a:buNone/>
              <a:defRPr sz="2000" b="0"/>
            </a:lvl1pPr>
          </a:lstStyle>
          <a:p>
            <a:pPr lvl="0" rtl="0"/>
            <a:r>
              <a:rPr lang="pt-br"/>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rtlCol="0">
            <a:noAutofit/>
          </a:bodyPr>
          <a:lstStyle>
            <a:lvl1pPr marL="0" indent="0" algn="ctr">
              <a:buNone/>
              <a:defRPr sz="2000" b="0"/>
            </a:lvl1pPr>
          </a:lstStyle>
          <a:p>
            <a:pPr lvl="0" rtl="0"/>
            <a:r>
              <a:rPr lang="pt-br"/>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rtlCol="0">
            <a:noAutofit/>
          </a:bodyPr>
          <a:lstStyle>
            <a:lvl1pPr marL="0" indent="0" algn="ctr">
              <a:buNone/>
              <a:defRPr sz="2000" b="0"/>
            </a:lvl1pPr>
          </a:lstStyle>
          <a:p>
            <a:pPr lvl="0" rtl="0"/>
            <a:r>
              <a:rPr lang="pt-br"/>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rtlCol="0">
            <a:noAutofit/>
          </a:bodyPr>
          <a:lstStyle>
            <a:lvl1pPr marL="0" indent="0">
              <a:buNone/>
              <a:defRPr/>
            </a:lvl1pPr>
          </a:lstStyle>
          <a:p>
            <a:pPr rtl="0"/>
            <a:r>
              <a:rPr lang="pt-br"/>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rtlCol="0">
            <a:noAutofit/>
          </a:bodyPr>
          <a:lstStyle>
            <a:lvl1pPr marL="0" indent="0">
              <a:buNone/>
              <a:defRPr/>
            </a:lvl1pPr>
          </a:lstStyle>
          <a:p>
            <a:pPr rtl="0"/>
            <a:r>
              <a:rPr lang="pt-br"/>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rtlCol="0">
            <a:noAutofit/>
          </a:bodyPr>
          <a:lstStyle>
            <a:lvl1pPr marL="0" indent="0">
              <a:buNone/>
              <a:defRPr/>
            </a:lvl1pPr>
          </a:lstStyle>
          <a:p>
            <a:pPr rtl="0"/>
            <a:r>
              <a:rPr lang="pt-br"/>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015667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rtlCol="0"/>
          <a:lstStyle/>
          <a:p>
            <a:pPr rtl="0"/>
            <a:fld id="{9FC43BFD-8FF7-A343-A8A6-E2338FCE8046}" type="slidenum">
              <a:rPr lang="en-US" smtClean="0"/>
              <a:t>‹nº›</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rtlCol="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br" sz="1800" b="0" i="0" u="none" strike="noStrike">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572567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4034574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pic>
        <p:nvPicPr>
          <p:cNvPr id="7" name="Picture 6">
            <a:extLst>
              <a:ext uri="{FF2B5EF4-FFF2-40B4-BE49-F238E27FC236}">
                <a16:creationId xmlns:a16="http://schemas.microsoft.com/office/drawing/2014/main" id="{1FCA25A4-C80D-FC44-8153-D8376A9E41FE}"/>
              </a:ext>
            </a:extLst>
          </p:cNvPr>
          <p:cNvPicPr>
            <a:picLocks noChangeAspect="1"/>
          </p:cNvPicPr>
          <p:nvPr/>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Tree>
    <p:custDataLst>
      <p:tags r:id="rId1"/>
    </p:custDataLst>
    <p:extLst>
      <p:ext uri="{BB962C8B-B14F-4D97-AF65-F5344CB8AC3E}">
        <p14:creationId xmlns:p14="http://schemas.microsoft.com/office/powerpoint/2010/main" val="10317400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Tree>
    <p:custDataLst>
      <p:tags r:id="rId1"/>
    </p:custDataLst>
    <p:extLst>
      <p:ext uri="{BB962C8B-B14F-4D97-AF65-F5344CB8AC3E}">
        <p14:creationId xmlns:p14="http://schemas.microsoft.com/office/powerpoint/2010/main" val="286477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pic>
        <p:nvPicPr>
          <p:cNvPr id="7" name="Picture 6">
            <a:extLst>
              <a:ext uri="{FF2B5EF4-FFF2-40B4-BE49-F238E27FC236}">
                <a16:creationId xmlns:a16="http://schemas.microsoft.com/office/drawing/2014/main" id="{C64AE505-226A-7C43-A554-8CB1590043A4}"/>
              </a:ext>
            </a:extLst>
          </p:cNvPr>
          <p:cNvPicPr>
            <a:picLocks noChangeAspect="1"/>
          </p:cNvPicPr>
          <p:nvPr/>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7029191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rtlCol="0"/>
          <a:lstStyle/>
          <a:p>
            <a:pPr rtl="0"/>
            <a:fld id="{9FC43BFD-8FF7-A343-A8A6-E2338FCE8046}" type="slidenum">
              <a:rPr lang="en-US" smtClean="0"/>
              <a:t>‹nº›</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3" name="Rectangle 22">
            <a:extLst>
              <a:ext uri="{FF2B5EF4-FFF2-40B4-BE49-F238E27FC236}">
                <a16:creationId xmlns:a16="http://schemas.microsoft.com/office/drawing/2014/main" id="{95458110-5E55-0F46-BBF5-9C8F2C62151D}"/>
              </a:ext>
            </a:extLst>
          </p:cNvPr>
          <p:cNvSpPr/>
          <p:nvPr/>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rtlCol="0"/>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pt-br"/>
              <a:t>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rtlCol="0">
            <a:normAutofit/>
          </a:bodyPr>
          <a:lstStyle>
            <a:lvl1pPr marL="0" indent="0">
              <a:buNone/>
              <a:defRPr sz="2400"/>
            </a:lvl1pPr>
          </a:lstStyle>
          <a:p>
            <a:pPr lvl="0" rtl="0"/>
            <a:r>
              <a:rPr lang="pt-br"/>
              <a:t>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rtlCol="0">
            <a:noAutofit/>
          </a:bodyPr>
          <a:lstStyle>
            <a:lvl1pPr marL="0" indent="0">
              <a:buNone/>
              <a:defRPr sz="2000" b="0">
                <a:solidFill>
                  <a:schemeClr val="tx1"/>
                </a:solidFill>
              </a:defRPr>
            </a:lvl1pPr>
          </a:lstStyle>
          <a:p>
            <a:pPr lvl="0" rtl="0"/>
            <a:r>
              <a:rPr lang="pt-br"/>
              <a:t>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24" name="TextBox 23"/>
          <p:cNvSpPr txBox="1"/>
          <p:nvPr/>
        </p:nvSpPr>
        <p:spPr>
          <a:xfrm>
            <a:off x="290923" y="3889248"/>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34" name="Text Placeholder 6"/>
          <p:cNvSpPr>
            <a:spLocks noGrp="1"/>
          </p:cNvSpPr>
          <p:nvPr>
            <p:ph type="body" sz="quarter" idx="27"/>
          </p:nvPr>
        </p:nvSpPr>
        <p:spPr>
          <a:xfrm>
            <a:off x="9327092" y="2880834"/>
            <a:ext cx="2445808" cy="296493"/>
          </a:xfrm>
        </p:spPr>
        <p:txBody>
          <a:bodyPr rtlCol="0">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1" name="TextBox 20"/>
          <p:cNvSpPr txBox="1"/>
          <p:nvPr/>
        </p:nvSpPr>
        <p:spPr>
          <a:xfrm>
            <a:off x="8171365" y="5105029"/>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125095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rtlCol="0" anchor="t">
            <a:normAutofit/>
          </a:bodyPr>
          <a:lstStyle>
            <a:lvl1pPr>
              <a:defRPr sz="6000">
                <a:solidFill>
                  <a:schemeClr val="bg1"/>
                </a:solidFill>
              </a:defRPr>
            </a:lvl1pPr>
          </a:lstStyle>
          <a:p>
            <a:pPr rtl="0"/>
            <a:r>
              <a:rPr lang="pt-br"/>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692224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p:nvPicPr>
        <p:blipFill>
          <a:blip r:embed="rId3"/>
          <a:stretch>
            <a:fillRect/>
          </a:stretch>
        </p:blipFill>
        <p:spPr>
          <a:xfrm>
            <a:off x="-81023" y="-47919"/>
            <a:ext cx="12361762" cy="6958182"/>
          </a:xfrm>
          <a:prstGeom prst="rect">
            <a:avLst/>
          </a:prstGeom>
        </p:spPr>
      </p:pic>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rtlCol="0">
            <a:noAutofit/>
          </a:bodyPr>
          <a:lstStyle>
            <a:lvl1pPr>
              <a:defRPr sz="6000">
                <a:solidFill>
                  <a:schemeClr val="bg1"/>
                </a:solidFill>
              </a:defRPr>
            </a:lvl1pPr>
          </a:lstStyle>
          <a:p>
            <a:pPr rtl="0"/>
            <a:r>
              <a:rPr lang="pt-br"/>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p:nvPicPr>
        <p:blipFill>
          <a:blip r:embed="rId4"/>
          <a:stretch>
            <a:fillRect/>
          </a:stretch>
        </p:blipFill>
        <p:spPr>
          <a:xfrm>
            <a:off x="9861952" y="6089839"/>
            <a:ext cx="1910948" cy="449073"/>
          </a:xfrm>
          <a:prstGeom prst="rect">
            <a:avLst/>
          </a:prstGeom>
        </p:spPr>
      </p:pic>
      <p:sp>
        <p:nvSpPr>
          <p:cNvPr id="8" name="Rectangle 7">
            <a:extLst>
              <a:ext uri="{FF2B5EF4-FFF2-40B4-BE49-F238E27FC236}">
                <a16:creationId xmlns:a16="http://schemas.microsoft.com/office/drawing/2014/main" id="{0B5D4CE2-CDC0-4312-81FF-DB0195C908F0}"/>
              </a:ext>
            </a:extLst>
          </p:cNvPr>
          <p:cNvSpPr/>
          <p:nvPr userDrawn="1"/>
        </p:nvSpPr>
        <p:spPr>
          <a:xfrm>
            <a:off x="453926" y="6227437"/>
            <a:ext cx="8332662" cy="507832"/>
          </a:xfrm>
          <a:prstGeom prst="rect">
            <a:avLst/>
          </a:prstGeom>
        </p:spPr>
        <p:txBody>
          <a:bodyPr wrap="square" rtlCol="0">
            <a:spAutoFit/>
          </a:bodyPr>
          <a:ls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2020 Amazon Web Services, Inc. ou suas afiliadas. Todos os direitos reservados. Este trabalho não pode ser reproduzido ou redistribuído, no todo ou em parte, sem a permissão prévia por escrito da Amazon Web Services, Inc. É proibido copiar, emprestar ou vender para fins comerciais. Correções, feedback ou dúvidas? Entre em contato conosco em</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9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hlinkClick r:id="rId5">
                  <a:extLst>
                    <a:ext uri="{A12FA001-AC4F-418D-AE19-62706E023703}">
                      <ahyp:hlinkClr xmlns:ahyp="http://schemas.microsoft.com/office/drawing/2018/hyperlinkcolor" val="tx"/>
                    </a:ext>
                  </a:extLst>
                </a:hlinkClick>
              </a:rPr>
              <a:t>https://support.aws.amazon.com/#/contacts/aws-training</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Todas as marcas comerciais pertencem a seus proprietários.</a:t>
            </a:r>
            <a:endParaRPr lang="en-US" sz="9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2355576382"/>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36732" y="2688719"/>
            <a:ext cx="6609493" cy="834496"/>
          </a:xfrm>
        </p:spPr>
        <p:txBody>
          <a:bodyPr rtlCol="0" anchor="b">
            <a:noAutofit/>
          </a:bodyPr>
          <a:lstStyle>
            <a:lvl1pPr algn="l">
              <a:defRPr sz="4000"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Subtitle 2"/>
          <p:cNvSpPr>
            <a:spLocks noGrp="1"/>
          </p:cNvSpPr>
          <p:nvPr>
            <p:ph type="subTitle" idx="1"/>
          </p:nvPr>
        </p:nvSpPr>
        <p:spPr>
          <a:xfrm>
            <a:off x="5436733" y="3523215"/>
            <a:ext cx="6056582" cy="418570"/>
          </a:xfrm>
        </p:spPr>
        <p:txBody>
          <a:bodyPr rtlCol="0">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extLst>
              <p:ext uri="{D42A27DB-BD31-4B8C-83A1-F6EECF244321}">
                <p14:modId xmlns:p14="http://schemas.microsoft.com/office/powerpoint/2010/main" val="2022506863"/>
              </p:ext>
            </p:extLst>
          </p:nvPr>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4182" name="Image" r:id="rId3" imgW="12600" imgH="9142560" progId="Photoshop.Image.17">
                  <p:embed/>
                </p:oleObj>
              </mc:Choice>
              <mc:Fallback>
                <p:oleObj name="Image" r:id="rId3" imgW="12600" imgH="9142560" progId="Photoshop.Image.17">
                  <p:embed/>
                  <p:pic>
                    <p:nvPicPr>
                      <p:cNvPr id="12" name="Object 11">
                        <a:extLst>
                          <a:ext uri="{FF2B5EF4-FFF2-40B4-BE49-F238E27FC236}">
                            <a16:creationId xmlns:a16="http://schemas.microsoft.com/office/drawing/2014/main" id="{80DEBD7B-5FA9-4992-A601-EB72CF549893}"/>
                          </a:ext>
                        </a:extLst>
                      </p:cNvPr>
                      <p:cNvPicPr/>
                      <p:nvPr/>
                    </p:nvPicPr>
                    <p:blipFill>
                      <a:blip r:embed="rId4"/>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extLst>
              <p:ext uri="{D42A27DB-BD31-4B8C-83A1-F6EECF244321}">
                <p14:modId xmlns:p14="http://schemas.microsoft.com/office/powerpoint/2010/main" val="2341724965"/>
              </p:ext>
            </p:extLst>
          </p:nvPr>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4183" name="Image" r:id="rId5" imgW="12600" imgH="9142560" progId="Photoshop.Image.17">
                  <p:embed/>
                </p:oleObj>
              </mc:Choice>
              <mc:Fallback>
                <p:oleObj name="Image" r:id="rId5" imgW="12600" imgH="9142560" progId="Photoshop.Image.17">
                  <p:embed/>
                  <p:pic>
                    <p:nvPicPr>
                      <p:cNvPr id="13" name="Object 12">
                        <a:extLst>
                          <a:ext uri="{FF2B5EF4-FFF2-40B4-BE49-F238E27FC236}">
                            <a16:creationId xmlns:a16="http://schemas.microsoft.com/office/drawing/2014/main" id="{7120EA26-A6C6-4FDA-A6D6-DC0B8AAABE75}"/>
                          </a:ext>
                        </a:extLst>
                      </p:cNvPr>
                      <p:cNvPicPr/>
                      <p:nvPr/>
                    </p:nvPicPr>
                    <p:blipFill>
                      <a:blip r:embed="rId4"/>
                      <a:stretch>
                        <a:fillRect/>
                      </a:stretch>
                    </p:blipFill>
                    <p:spPr>
                      <a:xfrm>
                        <a:off x="12186206" y="0"/>
                        <a:ext cx="9525" cy="6858000"/>
                      </a:xfrm>
                      <a:prstGeom prst="rect">
                        <a:avLst/>
                      </a:prstGeom>
                    </p:spPr>
                  </p:pic>
                </p:oleObj>
              </mc:Fallback>
            </mc:AlternateContent>
          </a:graphicData>
        </a:graphic>
      </p:graphicFrame>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95515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62608" y="2770243"/>
            <a:ext cx="11115261" cy="779463"/>
          </a:xfrm>
        </p:spPr>
        <p:txBody>
          <a:bodyPr rtlCol="0">
            <a:noAutofit/>
          </a:bodyPr>
          <a:lstStyle>
            <a:lvl1pPr>
              <a:defRPr sz="6000"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6" name="Slide Number Placeholder 5"/>
          <p:cNvSpPr>
            <a:spLocks noGrp="1"/>
          </p:cNvSpPr>
          <p:nvPr>
            <p:ph type="sldNum" sz="quarter" idx="12"/>
          </p:nvPr>
        </p:nvSpPr>
        <p:spPr/>
        <p:txBody>
          <a:bodyPr rtlCol="0"/>
          <a:lstStyle>
            <a:lvl1pPr>
              <a:defRPr b="0" i="0">
                <a:solidFill>
                  <a:schemeClr val="bg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rtl="0"/>
              <a:t>‹nº›</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193268" cy="6858713"/>
          </a:xfrm>
          <a:prstGeom prst="rect">
            <a:avLst/>
          </a:prstGeom>
        </p:spPr>
      </p:pic>
      <p:sp>
        <p:nvSpPr>
          <p:cNvPr id="2" name="Title 1"/>
          <p:cNvSpPr>
            <a:spLocks noGrp="1"/>
          </p:cNvSpPr>
          <p:nvPr userDrawn="1">
            <p:ph type="title"/>
          </p:nvPr>
        </p:nvSpPr>
        <p:spPr>
          <a:xfrm>
            <a:off x="238539" y="263527"/>
            <a:ext cx="11115261" cy="779463"/>
          </a:xfrm>
        </p:spPr>
        <p:txBody>
          <a:bodyPr rtlCol="0"/>
          <a:lstStyle>
            <a:lvl1pPr>
              <a:defRPr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Content Placeholder 2"/>
          <p:cNvSpPr>
            <a:spLocks noGrp="1"/>
          </p:cNvSpPr>
          <p:nvPr userDrawn="1">
            <p:ph idx="1"/>
          </p:nvPr>
        </p:nvSpPr>
        <p:spPr>
          <a:xfrm>
            <a:off x="238539" y="1440305"/>
            <a:ext cx="5075583" cy="4913308"/>
          </a:xfrm>
        </p:spPr>
        <p:txBody>
          <a:bodyPr rtlCol="0"/>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p:cNvSpPr>
            <a:spLocks noGrp="1"/>
          </p:cNvSpPr>
          <p:nvPr userDrawn="1">
            <p:ph type="sldNum" sz="quarter" idx="12"/>
          </p:nvPr>
        </p:nvSpPr>
        <p:spPr/>
        <p:txBody>
          <a:bodyPr rtlCol="0"/>
          <a:lstStyle>
            <a:lvl1pPr>
              <a:defRPr b="0" i="0">
                <a:solidFill>
                  <a:schemeClr val="tx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rtl="0"/>
              <a:t>‹nº›</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3282" name="Image" r:id="rId5" imgW="12600" imgH="9142560" progId="Photoshop.Image.17">
                  <p:embed/>
                </p:oleObj>
              </mc:Choice>
              <mc:Fallback>
                <p:oleObj name="Image" r:id="rId5" imgW="12600" imgH="9142560" progId="Photoshop.Image.17">
                  <p:embed/>
                  <p:pic>
                    <p:nvPicPr>
                      <p:cNvPr id="0" name=""/>
                      <p:cNvPicPr/>
                      <p:nvPr/>
                    </p:nvPicPr>
                    <p:blipFill>
                      <a:blip r:embed="rId6"/>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 name="Content Placeholder 2"/>
          <p:cNvSpPr>
            <a:spLocks noGrp="1"/>
          </p:cNvSpPr>
          <p:nvPr>
            <p:ph idx="13"/>
          </p:nvPr>
        </p:nvSpPr>
        <p:spPr>
          <a:xfrm>
            <a:off x="5796169" y="1440305"/>
            <a:ext cx="5075583" cy="4913308"/>
          </a:xfrm>
        </p:spPr>
        <p:txBody>
          <a:bodyPr rtlCol="0"/>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2" name="TextBox 11"/>
          <p:cNvSpPr txBox="1"/>
          <p:nvPr userDrawn="1"/>
        </p:nvSpPr>
        <p:spPr>
          <a:xfrm>
            <a:off x="251791" y="6480313"/>
            <a:ext cx="4108174" cy="230832"/>
          </a:xfrm>
          <a:prstGeom prst="rect">
            <a:avLst/>
          </a:prstGeom>
          <a:noFill/>
        </p:spPr>
        <p:txBody>
          <a:bodyPr wrap="square" rtlCol="0">
            <a:spAutoFit/>
          </a:bodyPr>
          <a:lstStyle/>
          <a:p>
            <a:pPr rtl="0"/>
            <a:r>
              <a:rPr lang="pt-br" sz="900" b="0" i="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rtlCol="0"/>
          <a:lstStyle>
            <a:lvl1pPr algn="r">
              <a:defRPr/>
            </a:lvl1pPr>
          </a:lstStyle>
          <a:p>
            <a:pPr rtl="0"/>
            <a:r>
              <a:rPr lang="pt-br"/>
              <a:t>© 2020 Amazon Web Services, Inc. or its Affiliates. All rights reserved.</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rtlCol="0"/>
          <a:lstStyle>
            <a:lvl1pPr>
              <a:defRPr>
                <a:solidFill>
                  <a:schemeClr val="bg1"/>
                </a:solidFill>
              </a:defRPr>
            </a:lvl1pPr>
          </a:lstStyle>
          <a:p>
            <a:pPr rtl="0"/>
            <a:r>
              <a:rPr lang="pt-br"/>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rtlCol="0"/>
          <a:lstStyle>
            <a:lvl1pPr algn="l">
              <a:defRPr>
                <a:solidFill>
                  <a:schemeClr val="bg1"/>
                </a:solidFill>
              </a:defRPr>
            </a:lvl1pPr>
          </a:lstStyle>
          <a:p>
            <a:pPr rtl="0"/>
            <a:fld id="{9FC43BFD-8FF7-A343-A8A6-E2338FCE8046}" type="slidenum">
              <a:rPr lang="en-US" smtClean="0"/>
              <a:t>‹nº›</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860105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rtlCol="0">
            <a:noAutofit/>
          </a:bodyPr>
          <a:lstStyle>
            <a:lvl1pPr>
              <a:defRPr sz="6000">
                <a:solidFill>
                  <a:schemeClr val="tx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420077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837481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712118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24294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9FC43BFD-8FF7-A343-A8A6-E2338FCE8046}" type="slidenum">
              <a:rPr lang="en-US" smtClean="0"/>
              <a:t>‹nº›</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58699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Tree>
    <p:custDataLst>
      <p:tags r:id="rId1"/>
    </p:custDataLst>
    <p:extLst>
      <p:ext uri="{BB962C8B-B14F-4D97-AF65-F5344CB8AC3E}">
        <p14:creationId xmlns:p14="http://schemas.microsoft.com/office/powerpoint/2010/main" val="129036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pPr rtl="0"/>
            <a:r>
              <a:rPr lang="pt-br"/>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fld id="{9FC43BFD-8FF7-A343-A8A6-E2338FCE8046}" type="slidenum">
              <a:rPr lang="en-US" smtClean="0"/>
              <a:t>‹nº›</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27"/>
    </p:custDataLst>
    <p:extLst>
      <p:ext uri="{BB962C8B-B14F-4D97-AF65-F5344CB8AC3E}">
        <p14:creationId xmlns:p14="http://schemas.microsoft.com/office/powerpoint/2010/main" val="21985485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673" r:id="rId24"/>
    <p:sldLayoutId id="2147483674" r:id="rId25"/>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0.svg"/><Relationship Id="rId2" Type="http://schemas.openxmlformats.org/officeDocument/2006/relationships/slideLayout" Target="../slideLayouts/slideLayout17.xml"/><Relationship Id="rId1" Type="http://schemas.openxmlformats.org/officeDocument/2006/relationships/tags" Target="../tags/tag33.xml"/><Relationship Id="rId6" Type="http://schemas.openxmlformats.org/officeDocument/2006/relationships/image" Target="../media/image25.png"/><Relationship Id="rId5" Type="http://schemas.openxmlformats.org/officeDocument/2006/relationships/image" Target="../media/image2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notesSlide" Target="../notesSlides/notesSlide11.xml"/><Relationship Id="rId7" Type="http://schemas.openxmlformats.org/officeDocument/2006/relationships/image" Target="../media/image21.jpg"/><Relationship Id="rId2" Type="http://schemas.openxmlformats.org/officeDocument/2006/relationships/slideLayout" Target="../slideLayouts/slideLayout17.xml"/><Relationship Id="rId1" Type="http://schemas.openxmlformats.org/officeDocument/2006/relationships/tags" Target="../tags/tag34.xml"/><Relationship Id="rId6" Type="http://schemas.openxmlformats.org/officeDocument/2006/relationships/image" Target="../media/image20.png"/><Relationship Id="rId5" Type="http://schemas.openxmlformats.org/officeDocument/2006/relationships/image" Target="../media/image31.png"/><Relationship Id="rId10"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1.jpg"/><Relationship Id="rId2" Type="http://schemas.openxmlformats.org/officeDocument/2006/relationships/slideLayout" Target="../slideLayouts/slideLayout17.xml"/><Relationship Id="rId1" Type="http://schemas.openxmlformats.org/officeDocument/2006/relationships/tags" Target="../tags/tag36.xml"/><Relationship Id="rId6" Type="http://schemas.openxmlformats.org/officeDocument/2006/relationships/image" Target="../media/image25.png"/><Relationship Id="rId5" Type="http://schemas.openxmlformats.org/officeDocument/2006/relationships/image" Target="../media/image20.png"/><Relationship Id="rId4" Type="http://schemas.openxmlformats.org/officeDocument/2006/relationships/image" Target="../media/image32.jpg"/></Relationships>
</file>

<file path=ppt/slides/_rels/slide14.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notesSlide" Target="../notesSlides/notesSlide14.xml"/><Relationship Id="rId7"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tags" Target="../tags/tag37.xml"/><Relationship Id="rId6" Type="http://schemas.openxmlformats.org/officeDocument/2006/relationships/image" Target="../media/image20.png"/><Relationship Id="rId5" Type="http://schemas.openxmlformats.org/officeDocument/2006/relationships/image" Target="../media/image33.PNG"/><Relationship Id="rId4" Type="http://schemas.openxmlformats.org/officeDocument/2006/relationships/image" Target="../media/image32.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2.xml"/><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6.png"/><Relationship Id="rId2" Type="http://schemas.openxmlformats.org/officeDocument/2006/relationships/slideLayout" Target="../slideLayouts/slideLayout17.xml"/><Relationship Id="rId1" Type="http://schemas.openxmlformats.org/officeDocument/2006/relationships/tags" Target="../tags/tag2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2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3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979165"/>
            <a:ext cx="10300482" cy="2899668"/>
          </a:xfrm>
        </p:spPr>
        <p:txBody>
          <a:bodyPr rtlCol="0"/>
          <a:lstStyle/>
          <a:p>
            <a:pPr rtl="0"/>
            <a:r>
              <a:rPr lang="pt-br" dirty="0">
                <a:latin typeface="+mn-lt"/>
                <a:ea typeface="Amazon Ember" panose="02000000000000000000" pitchFamily="2" charset="0"/>
              </a:rPr>
              <a:t>Módulo 11: </a:t>
            </a:r>
            <a:r>
              <a:rPr lang="pt-br" dirty="0">
                <a:latin typeface="+mn-lt"/>
              </a:rPr>
              <a:t>Armazenamento em cache de informações para escalabilidade</a:t>
            </a:r>
            <a:endParaRPr lang="en-US" dirty="0"/>
          </a:p>
        </p:txBody>
      </p:sp>
    </p:spTree>
    <p:custDataLst>
      <p:tags r:id="rId1"/>
    </p:custDataLst>
    <p:extLst>
      <p:ext uri="{BB962C8B-B14F-4D97-AF65-F5344CB8AC3E}">
        <p14:creationId xmlns:p14="http://schemas.microsoft.com/office/powerpoint/2010/main" val="2155422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36" y="365125"/>
            <a:ext cx="9034272" cy="474119"/>
          </a:xfrm>
        </p:spPr>
        <p:txBody>
          <a:bodyPr rtlCol="0"/>
          <a:lstStyle/>
          <a:p>
            <a:pPr rtl="0"/>
            <a:r>
              <a:rPr lang="pt-br" sz="3500" dirty="0"/>
              <a:t>Terminologia do Amazon ElastiCache</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10</a:t>
            </a:fld>
            <a:endParaRPr lang="en-US" dirty="0"/>
          </a:p>
        </p:txBody>
      </p:sp>
      <p:sp>
        <p:nvSpPr>
          <p:cNvPr id="3" name="Footer Placeholder 2"/>
          <p:cNvSpPr>
            <a:spLocks noGrp="1"/>
          </p:cNvSpPr>
          <p:nvPr>
            <p:ph type="ftr" sz="quarter" idx="3"/>
          </p:nvPr>
        </p:nvSpPr>
        <p:spPr>
          <a:xfrm>
            <a:off x="419100" y="6356350"/>
            <a:ext cx="4448827" cy="365125"/>
          </a:xfrm>
        </p:spPr>
        <p:txBody>
          <a:bodyPr rtlCol="0"/>
          <a:lstStyle/>
          <a:p>
            <a:pPr rtl="0"/>
            <a:r>
              <a:rPr lang="pt-br" dirty="0"/>
              <a:t>© 2020 Amazon Web Services, Inc. ou suas afiliadas. Todos os direitos reservados.</a:t>
            </a:r>
            <a:endParaRPr lang="en-US" dirty="0"/>
          </a:p>
        </p:txBody>
      </p:sp>
      <p:grpSp>
        <p:nvGrpSpPr>
          <p:cNvPr id="5" name="Group 4"/>
          <p:cNvGrpSpPr/>
          <p:nvPr/>
        </p:nvGrpSpPr>
        <p:grpSpPr>
          <a:xfrm>
            <a:off x="898765" y="1505048"/>
            <a:ext cx="10394470" cy="4517381"/>
            <a:chOff x="1378430" y="1505048"/>
            <a:chExt cx="10394470" cy="4517381"/>
          </a:xfrm>
        </p:grpSpPr>
        <p:grpSp>
          <p:nvGrpSpPr>
            <p:cNvPr id="48" name="Group 47"/>
            <p:cNvGrpSpPr/>
            <p:nvPr/>
          </p:nvGrpSpPr>
          <p:grpSpPr>
            <a:xfrm>
              <a:off x="9153268" y="4230227"/>
              <a:ext cx="2619632" cy="1792202"/>
              <a:chOff x="-122687" y="2925901"/>
              <a:chExt cx="2619632" cy="1297460"/>
            </a:xfrm>
            <a:solidFill>
              <a:schemeClr val="accent2">
                <a:lumMod val="20000"/>
                <a:lumOff val="80000"/>
              </a:schemeClr>
            </a:solidFill>
          </p:grpSpPr>
          <p:sp>
            <p:nvSpPr>
              <p:cNvPr id="49" name="Rounded Rectangle 48"/>
              <p:cNvSpPr/>
              <p:nvPr/>
            </p:nvSpPr>
            <p:spPr>
              <a:xfrm>
                <a:off x="-122687" y="2925901"/>
                <a:ext cx="2619632" cy="1297460"/>
              </a:xfrm>
              <a:prstGeom prst="roundRect">
                <a:avLst>
                  <a:gd name="adj" fmla="val 0"/>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50" name="TextBox 49"/>
              <p:cNvSpPr txBox="1"/>
              <p:nvPr/>
            </p:nvSpPr>
            <p:spPr>
              <a:xfrm>
                <a:off x="21166" y="3068244"/>
                <a:ext cx="2331926" cy="913538"/>
              </a:xfrm>
              <a:prstGeom prst="rect">
                <a:avLst/>
              </a:prstGeom>
              <a:noFill/>
              <a:ln w="28575">
                <a:noFill/>
              </a:ln>
            </p:spPr>
            <p:txBody>
              <a:bodyPr wrap="square" rtlCol="0">
                <a:spAutoFit/>
              </a:bodyPr>
              <a:lstStyle/>
              <a:p>
                <a:pPr algn="ctr" rtl="0"/>
                <a:r>
                  <a:rPr lang="pt-br" sz="2000" dirty="0">
                    <a:latin typeface="Amazon Ember" panose="02000000000000000000" pitchFamily="2" charset="0"/>
                    <a:ea typeface="Amazon Ember" panose="02000000000000000000" pitchFamily="2" charset="0"/>
                    <a:cs typeface="Amazon Ember Light" charset="0"/>
                  </a:rPr>
                  <a:t>Replicação </a:t>
                </a:r>
                <a:br>
                  <a:rPr lang="en-US" sz="2000" dirty="0">
                    <a:latin typeface="Amazon Ember" panose="02000000000000000000" pitchFamily="2" charset="0"/>
                    <a:ea typeface="Amazon Ember" panose="02000000000000000000" pitchFamily="2" charset="0"/>
                    <a:cs typeface="Amazon Ember Light" charset="0"/>
                  </a:rPr>
                </a:br>
                <a:r>
                  <a:rPr lang="pt-br" sz="2000" dirty="0">
                    <a:latin typeface="Amazon Ember" panose="02000000000000000000" pitchFamily="2" charset="0"/>
                    <a:ea typeface="Amazon Ember" panose="02000000000000000000" pitchFamily="2" charset="0"/>
                    <a:cs typeface="Amazon Ember Light" charset="0"/>
                  </a:rPr>
                  <a:t>Grupo: </a:t>
                </a:r>
                <a:br>
                  <a:rPr lang="en-US" sz="2400" dirty="0">
                    <a:latin typeface="Amazon Ember Light" charset="0"/>
                    <a:ea typeface="Amazon Ember Light" charset="0"/>
                    <a:cs typeface="Amazon Ember Light" charset="0"/>
                  </a:rPr>
                </a:br>
                <a:r>
                  <a:rPr lang="pt-br" dirty="0">
                    <a:latin typeface="Amazon Ember Light" charset="0"/>
                    <a:ea typeface="Amazon Ember Light" charset="0"/>
                    <a:cs typeface="Amazon Ember Light" charset="0"/>
                  </a:rPr>
                  <a:t>Coleção de </a:t>
                </a:r>
                <a:br>
                  <a:rPr lang="en-US" dirty="0">
                    <a:latin typeface="Amazon Ember Light" charset="0"/>
                    <a:ea typeface="Amazon Ember Light" charset="0"/>
                    <a:cs typeface="Amazon Ember Light" charset="0"/>
                  </a:rPr>
                </a:br>
                <a:r>
                  <a:rPr lang="pt-br" dirty="0">
                    <a:latin typeface="Amazon Ember Light" charset="0"/>
                    <a:ea typeface="Amazon Ember Light" charset="0"/>
                    <a:cs typeface="Amazon Ember Light" charset="0"/>
                  </a:rPr>
                  <a:t>Clusters do Redis</a:t>
                </a:r>
              </a:p>
            </p:txBody>
          </p:sp>
        </p:grpSp>
        <p:grpSp>
          <p:nvGrpSpPr>
            <p:cNvPr id="51" name="Group 50"/>
            <p:cNvGrpSpPr/>
            <p:nvPr/>
          </p:nvGrpSpPr>
          <p:grpSpPr>
            <a:xfrm>
              <a:off x="9153268" y="1844537"/>
              <a:ext cx="2619632" cy="1792203"/>
              <a:chOff x="2713601" y="1198786"/>
              <a:chExt cx="2619632" cy="1297460"/>
            </a:xfrm>
            <a:solidFill>
              <a:schemeClr val="accent2">
                <a:lumMod val="20000"/>
                <a:lumOff val="80000"/>
              </a:schemeClr>
            </a:solidFill>
          </p:grpSpPr>
          <p:sp>
            <p:nvSpPr>
              <p:cNvPr id="52" name="Rounded Rectangle 51"/>
              <p:cNvSpPr/>
              <p:nvPr/>
            </p:nvSpPr>
            <p:spPr>
              <a:xfrm>
                <a:off x="2713601" y="1198786"/>
                <a:ext cx="2619632" cy="1297460"/>
              </a:xfrm>
              <a:prstGeom prst="roundRect">
                <a:avLst>
                  <a:gd name="adj" fmla="val 0"/>
                </a:avLst>
              </a:prstGeom>
              <a:noFill/>
              <a:ln w="285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53" name="TextBox 52"/>
              <p:cNvSpPr txBox="1"/>
              <p:nvPr/>
            </p:nvSpPr>
            <p:spPr>
              <a:xfrm>
                <a:off x="3033126" y="1318686"/>
                <a:ext cx="1980582" cy="1136351"/>
              </a:xfrm>
              <a:prstGeom prst="rect">
                <a:avLst/>
              </a:prstGeom>
              <a:noFill/>
              <a:ln w="28575">
                <a:noFill/>
              </a:ln>
            </p:spPr>
            <p:txBody>
              <a:bodyPr wrap="square" rtlCol="0">
                <a:spAutoFit/>
              </a:bodyPr>
              <a:lstStyle/>
              <a:p>
                <a:pPr algn="ctr" rtl="0"/>
                <a:r>
                  <a:rPr lang="pt-br" sz="2000" dirty="0">
                    <a:latin typeface="Amazon Ember" panose="02000000000000000000" pitchFamily="2" charset="0"/>
                    <a:ea typeface="Amazon Ember" panose="02000000000000000000" pitchFamily="2" charset="0"/>
                    <a:cs typeface="Amazon Ember Light" charset="0"/>
                  </a:rPr>
                  <a:t>Endpoint</a:t>
                </a:r>
                <a:r>
                  <a:rPr lang="pt-br" sz="2400" dirty="0">
                    <a:latin typeface="Amazon Ember Light" charset="0"/>
                    <a:ea typeface="Amazon Ember Light" charset="0"/>
                    <a:cs typeface="Amazon Ember Light" charset="0"/>
                  </a:rPr>
                  <a:t>: </a:t>
                </a:r>
                <a:br>
                  <a:rPr lang="en-US" sz="2400" dirty="0">
                    <a:latin typeface="Amazon Ember Light" charset="0"/>
                    <a:ea typeface="Amazon Ember Light" charset="0"/>
                    <a:cs typeface="Amazon Ember Light" charset="0"/>
                  </a:rPr>
                </a:br>
                <a:r>
                  <a:rPr lang="pt-br" dirty="0">
                    <a:latin typeface="Amazon Ember Light" charset="0"/>
                    <a:ea typeface="Amazon Ember Light" charset="0"/>
                    <a:cs typeface="Amazon Ember Light" charset="0"/>
                  </a:rPr>
                  <a:t>Endereço exclusivo para se</a:t>
                </a:r>
                <a:r>
                  <a:rPr lang="pt-BR" dirty="0">
                    <a:latin typeface="Amazon Ember Light" charset="0"/>
                    <a:ea typeface="Amazon Ember Light" charset="0"/>
                    <a:cs typeface="Amazon Ember Light" charset="0"/>
                  </a:rPr>
                  <a:t> </a:t>
                </a:r>
                <a:r>
                  <a:rPr lang="pt-br" dirty="0">
                    <a:latin typeface="Amazon Ember Light" charset="0"/>
                    <a:ea typeface="Amazon Ember Light" charset="0"/>
                    <a:cs typeface="Amazon Ember Light" charset="0"/>
                  </a:rPr>
                  <a:t>conectar ao</a:t>
                </a:r>
                <a:r>
                  <a:rPr lang="pt-BR" dirty="0">
                    <a:latin typeface="Amazon Ember Light" charset="0"/>
                    <a:ea typeface="Amazon Ember Light" charset="0"/>
                    <a:cs typeface="Amazon Ember Light" charset="0"/>
                  </a:rPr>
                  <a:t> </a:t>
                </a:r>
                <a:r>
                  <a:rPr lang="pt-br" dirty="0">
                    <a:latin typeface="Amazon Ember Light" charset="0"/>
                    <a:ea typeface="Amazon Ember Light" charset="0"/>
                    <a:cs typeface="Amazon Ember Light" charset="0"/>
                  </a:rPr>
                  <a:t>cluster.</a:t>
                </a:r>
              </a:p>
            </p:txBody>
          </p:sp>
        </p:grpSp>
        <p:pic>
          <p:nvPicPr>
            <p:cNvPr id="39"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3969122" y="2372988"/>
              <a:ext cx="469900" cy="469900"/>
            </a:xfrm>
            <a:prstGeom prst="rect">
              <a:avLst/>
            </a:prstGeom>
          </p:spPr>
        </p:pic>
        <p:pic>
          <p:nvPicPr>
            <p:cNvPr id="44"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4658357" y="2372988"/>
              <a:ext cx="469900" cy="469900"/>
            </a:xfrm>
            <a:prstGeom prst="rect">
              <a:avLst/>
            </a:prstGeom>
          </p:spPr>
        </p:pic>
        <p:pic>
          <p:nvPicPr>
            <p:cNvPr id="46"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3969122" y="2970460"/>
              <a:ext cx="469900" cy="469900"/>
            </a:xfrm>
            <a:prstGeom prst="rect">
              <a:avLst/>
            </a:prstGeom>
          </p:spPr>
        </p:pic>
        <p:pic>
          <p:nvPicPr>
            <p:cNvPr id="47"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4658357" y="2970460"/>
              <a:ext cx="469900" cy="469900"/>
            </a:xfrm>
            <a:prstGeom prst="rect">
              <a:avLst/>
            </a:prstGeom>
          </p:spPr>
        </p:pic>
        <p:pic>
          <p:nvPicPr>
            <p:cNvPr id="57"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3969122" y="3567932"/>
              <a:ext cx="469900" cy="469900"/>
            </a:xfrm>
            <a:prstGeom prst="rect">
              <a:avLst/>
            </a:prstGeom>
          </p:spPr>
        </p:pic>
        <p:pic>
          <p:nvPicPr>
            <p:cNvPr id="58"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4658357" y="3567932"/>
              <a:ext cx="469900" cy="469900"/>
            </a:xfrm>
            <a:prstGeom prst="rect">
              <a:avLst/>
            </a:prstGeom>
          </p:spPr>
        </p:pic>
        <p:pic>
          <p:nvPicPr>
            <p:cNvPr id="60"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3969122" y="4165405"/>
              <a:ext cx="469900" cy="469900"/>
            </a:xfrm>
            <a:prstGeom prst="rect">
              <a:avLst/>
            </a:prstGeom>
          </p:spPr>
        </p:pic>
        <p:pic>
          <p:nvPicPr>
            <p:cNvPr id="61"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4658357" y="4165405"/>
              <a:ext cx="469900" cy="469900"/>
            </a:xfrm>
            <a:prstGeom prst="rect">
              <a:avLst/>
            </a:prstGeom>
          </p:spPr>
        </p:pic>
        <p:pic>
          <p:nvPicPr>
            <p:cNvPr id="45"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5347592" y="2372988"/>
              <a:ext cx="469900" cy="469900"/>
            </a:xfrm>
            <a:prstGeom prst="rect">
              <a:avLst/>
            </a:prstGeom>
          </p:spPr>
        </p:pic>
        <p:pic>
          <p:nvPicPr>
            <p:cNvPr id="56"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5347592" y="2970460"/>
              <a:ext cx="469900" cy="469900"/>
            </a:xfrm>
            <a:prstGeom prst="rect">
              <a:avLst/>
            </a:prstGeom>
          </p:spPr>
        </p:pic>
        <p:pic>
          <p:nvPicPr>
            <p:cNvPr id="59"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5347592" y="3567932"/>
              <a:ext cx="469900" cy="469900"/>
            </a:xfrm>
            <a:prstGeom prst="rect">
              <a:avLst/>
            </a:prstGeom>
          </p:spPr>
        </p:pic>
        <p:pic>
          <p:nvPicPr>
            <p:cNvPr id="62"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5347592" y="4165405"/>
              <a:ext cx="469900" cy="469900"/>
            </a:xfrm>
            <a:prstGeom prst="rect">
              <a:avLst/>
            </a:prstGeom>
          </p:spPr>
        </p:pic>
        <p:sp>
          <p:nvSpPr>
            <p:cNvPr id="66" name="TextBox 65"/>
            <p:cNvSpPr txBox="1"/>
            <p:nvPr/>
          </p:nvSpPr>
          <p:spPr>
            <a:xfrm>
              <a:off x="1421666" y="3199504"/>
              <a:ext cx="2387643" cy="276999"/>
            </a:xfrm>
            <a:prstGeom prst="rect">
              <a:avLst/>
            </a:prstGeom>
            <a:noFill/>
          </p:spPr>
          <p:txBody>
            <a:bodyPr wrap="square" lIns="0" tIns="0" rIns="0" bIns="0" rtlCol="0">
              <a:spAutoFit/>
            </a:bodyPr>
            <a:lstStyle/>
            <a:p>
              <a:pPr algn="ctr" rtl="0"/>
              <a:r>
                <a:rPr lang="pt-br">
                  <a:latin typeface="Amazon Ember" panose="02000000000000000000" pitchFamily="2" charset="0"/>
                  <a:ea typeface="Amazon Ember" panose="02000000000000000000" pitchFamily="2" charset="0"/>
                  <a:cs typeface="Amazon Ember Light" charset="0"/>
                </a:rPr>
                <a:t>Amazon ElastiCache</a:t>
              </a:r>
            </a:p>
          </p:txBody>
        </p:sp>
        <p:sp>
          <p:nvSpPr>
            <p:cNvPr id="68" name="Rectangle 67">
              <a:extLst>
                <a:ext uri="{FF2B5EF4-FFF2-40B4-BE49-F238E27FC236}">
                  <a16:creationId xmlns:a16="http://schemas.microsoft.com/office/drawing/2014/main" id="{7B1A2878-C5FE-3641-84A1-AF1A9456DE01}"/>
                </a:ext>
              </a:extLst>
            </p:cNvPr>
            <p:cNvSpPr/>
            <p:nvPr/>
          </p:nvSpPr>
          <p:spPr>
            <a:xfrm>
              <a:off x="3857168" y="2010157"/>
              <a:ext cx="4328561" cy="2810565"/>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pt-br">
                  <a:solidFill>
                    <a:schemeClr val="accent1"/>
                  </a:solidFill>
                  <a:latin typeface="Amazon Ember Light" charset="0"/>
                  <a:ea typeface="Amazon Ember Light" charset="0"/>
                  <a:cs typeface="Amazon Ember Light" charset="0"/>
                </a:rPr>
                <a:t>Cluster</a:t>
              </a:r>
            </a:p>
          </p:txBody>
        </p:sp>
        <p:sp>
          <p:nvSpPr>
            <p:cNvPr id="89" name="TextBox 88"/>
            <p:cNvSpPr txBox="1"/>
            <p:nvPr/>
          </p:nvSpPr>
          <p:spPr>
            <a:xfrm>
              <a:off x="1378430" y="5103317"/>
              <a:ext cx="2387643" cy="276999"/>
            </a:xfrm>
            <a:prstGeom prst="rect">
              <a:avLst/>
            </a:prstGeom>
            <a:noFill/>
          </p:spPr>
          <p:txBody>
            <a:bodyPr wrap="square" lIns="0" tIns="0" rIns="0" bIns="0" rtlCol="0">
              <a:spAutoFit/>
            </a:bodyPr>
            <a:lstStyle/>
            <a:p>
              <a:pPr algn="ctr" rtl="0"/>
              <a:r>
                <a:rPr lang="pt-br">
                  <a:ea typeface="Amazon Ember" panose="02000000000000000000" pitchFamily="2" charset="0"/>
                  <a:cs typeface="Amazon Ember Light" charset="0"/>
                </a:rPr>
                <a:t>Nós de cache</a:t>
              </a:r>
            </a:p>
          </p:txBody>
        </p:sp>
        <p:pic>
          <p:nvPicPr>
            <p:cNvPr id="91"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086029" y="2372988"/>
              <a:ext cx="469900" cy="469900"/>
            </a:xfrm>
            <a:prstGeom prst="rect">
              <a:avLst/>
            </a:prstGeom>
          </p:spPr>
        </p:pic>
        <p:pic>
          <p:nvPicPr>
            <p:cNvPr id="92"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086029" y="2970460"/>
              <a:ext cx="469900" cy="469900"/>
            </a:xfrm>
            <a:prstGeom prst="rect">
              <a:avLst/>
            </a:prstGeom>
          </p:spPr>
        </p:pic>
        <p:pic>
          <p:nvPicPr>
            <p:cNvPr id="93"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086029" y="3567932"/>
              <a:ext cx="469900" cy="469900"/>
            </a:xfrm>
            <a:prstGeom prst="rect">
              <a:avLst/>
            </a:prstGeom>
          </p:spPr>
        </p:pic>
        <p:pic>
          <p:nvPicPr>
            <p:cNvPr id="94"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086029" y="4165405"/>
              <a:ext cx="469900" cy="469900"/>
            </a:xfrm>
            <a:prstGeom prst="rect">
              <a:avLst/>
            </a:prstGeom>
          </p:spPr>
        </p:pic>
        <p:pic>
          <p:nvPicPr>
            <p:cNvPr id="96"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814472" y="2372988"/>
              <a:ext cx="469900" cy="469900"/>
            </a:xfrm>
            <a:prstGeom prst="rect">
              <a:avLst/>
            </a:prstGeom>
          </p:spPr>
        </p:pic>
        <p:pic>
          <p:nvPicPr>
            <p:cNvPr id="97"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814472" y="2970460"/>
              <a:ext cx="469900" cy="469900"/>
            </a:xfrm>
            <a:prstGeom prst="rect">
              <a:avLst/>
            </a:prstGeom>
          </p:spPr>
        </p:pic>
        <p:pic>
          <p:nvPicPr>
            <p:cNvPr id="98"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814472" y="3567932"/>
              <a:ext cx="469900" cy="469900"/>
            </a:xfrm>
            <a:prstGeom prst="rect">
              <a:avLst/>
            </a:prstGeom>
          </p:spPr>
        </p:pic>
        <p:pic>
          <p:nvPicPr>
            <p:cNvPr id="99"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814472" y="4165405"/>
              <a:ext cx="469900" cy="469900"/>
            </a:xfrm>
            <a:prstGeom prst="rect">
              <a:avLst/>
            </a:prstGeom>
          </p:spPr>
        </p:pic>
        <p:pic>
          <p:nvPicPr>
            <p:cNvPr id="101"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7552806" y="2372988"/>
              <a:ext cx="469900" cy="469900"/>
            </a:xfrm>
            <a:prstGeom prst="rect">
              <a:avLst/>
            </a:prstGeom>
          </p:spPr>
        </p:pic>
        <p:pic>
          <p:nvPicPr>
            <p:cNvPr id="102"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7552806" y="2970460"/>
              <a:ext cx="469900" cy="469900"/>
            </a:xfrm>
            <a:prstGeom prst="rect">
              <a:avLst/>
            </a:prstGeom>
          </p:spPr>
        </p:pic>
        <p:pic>
          <p:nvPicPr>
            <p:cNvPr id="103"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7552806" y="3567932"/>
              <a:ext cx="469900" cy="469900"/>
            </a:xfrm>
            <a:prstGeom prst="rect">
              <a:avLst/>
            </a:prstGeom>
          </p:spPr>
        </p:pic>
        <p:pic>
          <p:nvPicPr>
            <p:cNvPr id="104"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7552806" y="4165405"/>
              <a:ext cx="469900" cy="469900"/>
            </a:xfrm>
            <a:prstGeom prst="rect">
              <a:avLst/>
            </a:prstGeom>
          </p:spPr>
        </p:pic>
        <p:sp>
          <p:nvSpPr>
            <p:cNvPr id="105" name="Rectangle 104">
              <a:extLst>
                <a:ext uri="{FF2B5EF4-FFF2-40B4-BE49-F238E27FC236}">
                  <a16:creationId xmlns:a16="http://schemas.microsoft.com/office/drawing/2014/main" id="{CE7F7081-419C-2E4F-A999-2923C4338FC0}"/>
                </a:ext>
              </a:extLst>
            </p:cNvPr>
            <p:cNvSpPr/>
            <p:nvPr/>
          </p:nvSpPr>
          <p:spPr>
            <a:xfrm>
              <a:off x="1426289" y="1505048"/>
              <a:ext cx="7407454" cy="41854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106" name="Graphic 11">
              <a:extLst>
                <a:ext uri="{FF2B5EF4-FFF2-40B4-BE49-F238E27FC236}">
                  <a16:creationId xmlns:a16="http://schemas.microsoft.com/office/drawing/2014/main" id="{CE52C9D7-11B0-9E41-AB16-2C9849C3ECBE}"/>
                </a:ext>
              </a:extLst>
            </p:cNvPr>
            <p:cNvPicPr>
              <a:picLocks noChangeAspect="1"/>
            </p:cNvPicPr>
            <p:nvPr/>
          </p:nvPicPr>
          <p:blipFill>
            <a:blip r:embed="rId5"/>
            <a:stretch>
              <a:fillRect/>
            </a:stretch>
          </p:blipFill>
          <p:spPr>
            <a:xfrm>
              <a:off x="1433916" y="1509570"/>
              <a:ext cx="330200" cy="330200"/>
            </a:xfrm>
            <a:prstGeom prst="rect">
              <a:avLst/>
            </a:prstGeom>
          </p:spPr>
        </p:pic>
        <p:cxnSp>
          <p:nvCxnSpPr>
            <p:cNvPr id="6" name="Elbow Connector 5"/>
            <p:cNvCxnSpPr>
              <a:stCxn id="60" idx="2"/>
            </p:cNvCxnSpPr>
            <p:nvPr/>
          </p:nvCxnSpPr>
          <p:spPr>
            <a:xfrm rot="5400000">
              <a:off x="3459569" y="4513296"/>
              <a:ext cx="622495" cy="866512"/>
            </a:xfrm>
            <a:prstGeom prst="bentConnector2">
              <a:avLst/>
            </a:prstGeom>
            <a:ln>
              <a:prstDash val="dash"/>
              <a:head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5400000">
              <a:off x="4232337" y="4606345"/>
              <a:ext cx="644151" cy="671591"/>
            </a:xfrm>
            <a:prstGeom prst="bentConnector2">
              <a:avLst/>
            </a:prstGeom>
            <a:ln>
              <a:prstDash val="dash"/>
              <a:head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5400000">
              <a:off x="4907726" y="4589399"/>
              <a:ext cx="644150" cy="705482"/>
            </a:xfrm>
            <a:prstGeom prst="bentConnector2">
              <a:avLst/>
            </a:prstGeom>
            <a:ln>
              <a:prstDash val="dash"/>
              <a:head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a:off x="5650046" y="4606345"/>
              <a:ext cx="644151" cy="671591"/>
            </a:xfrm>
            <a:prstGeom prst="bentConnector2">
              <a:avLst/>
            </a:prstGeom>
            <a:ln>
              <a:prstDash val="dash"/>
              <a:headEnd type="arrow"/>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rot="5400000">
              <a:off x="6371155" y="4589399"/>
              <a:ext cx="644150" cy="705482"/>
            </a:xfrm>
            <a:prstGeom prst="bentConnector2">
              <a:avLst/>
            </a:prstGeom>
            <a:ln>
              <a:prstDash val="dash"/>
              <a:head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rot="5400000">
              <a:off x="7117987" y="4589399"/>
              <a:ext cx="644150" cy="705482"/>
            </a:xfrm>
            <a:prstGeom prst="bentConnector2">
              <a:avLst/>
            </a:prstGeom>
            <a:ln>
              <a:prstDash val="dash"/>
              <a:headEnd type="arrow"/>
            </a:ln>
          </p:spPr>
          <p:style>
            <a:lnRef idx="1">
              <a:schemeClr val="accent1"/>
            </a:lnRef>
            <a:fillRef idx="0">
              <a:schemeClr val="accent1"/>
            </a:fillRef>
            <a:effectRef idx="0">
              <a:schemeClr val="accent1"/>
            </a:effectRef>
            <a:fontRef idx="minor">
              <a:schemeClr val="tx1"/>
            </a:fontRef>
          </p:style>
        </p:cxnSp>
        <p:pic>
          <p:nvPicPr>
            <p:cNvPr id="65" name="Graphic 32">
              <a:extLst>
                <a:ext uri="{FF2B5EF4-FFF2-40B4-BE49-F238E27FC236}">
                  <a16:creationId xmlns:a16="http://schemas.microsoft.com/office/drawing/2014/main" id="{5247E035-3152-D34C-837C-1004BCAF72F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6651" y="2179135"/>
              <a:ext cx="711200" cy="711200"/>
            </a:xfrm>
            <a:prstGeom prst="rect">
              <a:avLst/>
            </a:prstGeom>
          </p:spPr>
        </p:pic>
      </p:grpSp>
    </p:spTree>
    <p:custDataLst>
      <p:tags r:id="rId1"/>
    </p:custDataLst>
    <p:extLst>
      <p:ext uri="{BB962C8B-B14F-4D97-AF65-F5344CB8AC3E}">
        <p14:creationId xmlns:p14="http://schemas.microsoft.com/office/powerpoint/2010/main" val="3722153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68" y="365125"/>
            <a:ext cx="9034272" cy="474119"/>
          </a:xfrm>
        </p:spPr>
        <p:txBody>
          <a:bodyPr rtlCol="0"/>
          <a:lstStyle/>
          <a:p>
            <a:pPr rtl="0"/>
            <a:r>
              <a:rPr lang="pt-br" sz="3500" dirty="0"/>
              <a:t>Cenários de ocorrência e ausência de cache</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11</a:t>
            </a:fld>
            <a:endParaRPr lang="en-US" dirty="0"/>
          </a:p>
        </p:txBody>
      </p:sp>
      <p:sp>
        <p:nvSpPr>
          <p:cNvPr id="9" name="Footer Placeholder 8"/>
          <p:cNvSpPr>
            <a:spLocks noGrp="1"/>
          </p:cNvSpPr>
          <p:nvPr>
            <p:ph type="ftr" sz="quarter" idx="3"/>
          </p:nvPr>
        </p:nvSpPr>
        <p:spPr>
          <a:xfrm>
            <a:off x="419100" y="6356350"/>
            <a:ext cx="4442655" cy="365125"/>
          </a:xfrm>
        </p:spPr>
        <p:txBody>
          <a:bodyPr rtlCol="0"/>
          <a:lstStyle/>
          <a:p>
            <a:pPr rtl="0"/>
            <a:r>
              <a:rPr lang="pt-br" dirty="0"/>
              <a:t>© 2020 Amazon Web Services, Inc. ou suas afiliadas. Todos os direitos reservados.</a:t>
            </a:r>
            <a:endParaRPr lang="en-US" dirty="0"/>
          </a:p>
        </p:txBody>
      </p:sp>
      <p:grpSp>
        <p:nvGrpSpPr>
          <p:cNvPr id="5" name="Group 4"/>
          <p:cNvGrpSpPr/>
          <p:nvPr/>
        </p:nvGrpSpPr>
        <p:grpSpPr>
          <a:xfrm>
            <a:off x="722380" y="1453662"/>
            <a:ext cx="10747240" cy="4185498"/>
            <a:chOff x="155222" y="1453662"/>
            <a:chExt cx="10747240" cy="4185498"/>
          </a:xfrm>
        </p:grpSpPr>
        <p:grpSp>
          <p:nvGrpSpPr>
            <p:cNvPr id="24" name="Group 23"/>
            <p:cNvGrpSpPr/>
            <p:nvPr/>
          </p:nvGrpSpPr>
          <p:grpSpPr>
            <a:xfrm>
              <a:off x="4757919" y="1995788"/>
              <a:ext cx="3978450" cy="2262317"/>
              <a:chOff x="5529396" y="2028565"/>
              <a:chExt cx="3978450" cy="2262317"/>
            </a:xfrm>
          </p:grpSpPr>
          <p:pic>
            <p:nvPicPr>
              <p:cNvPr id="79"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5529396" y="2028565"/>
                <a:ext cx="469900" cy="469900"/>
              </a:xfrm>
              <a:prstGeom prst="rect">
                <a:avLst/>
              </a:prstGeom>
            </p:spPr>
          </p:pic>
          <p:pic>
            <p:nvPicPr>
              <p:cNvPr id="80"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218631" y="2028565"/>
                <a:ext cx="469900" cy="469900"/>
              </a:xfrm>
              <a:prstGeom prst="rect">
                <a:avLst/>
              </a:prstGeom>
            </p:spPr>
          </p:pic>
          <p:pic>
            <p:nvPicPr>
              <p:cNvPr id="81"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907866" y="2028565"/>
                <a:ext cx="469900" cy="469900"/>
              </a:xfrm>
              <a:prstGeom prst="rect">
                <a:avLst/>
              </a:prstGeom>
            </p:spPr>
          </p:pic>
          <p:pic>
            <p:nvPicPr>
              <p:cNvPr id="90"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5529396" y="2626037"/>
                <a:ext cx="469900" cy="469900"/>
              </a:xfrm>
              <a:prstGeom prst="rect">
                <a:avLst/>
              </a:prstGeom>
            </p:spPr>
          </p:pic>
          <p:pic>
            <p:nvPicPr>
              <p:cNvPr id="91"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218631" y="2626037"/>
                <a:ext cx="469900" cy="469900"/>
              </a:xfrm>
              <a:prstGeom prst="rect">
                <a:avLst/>
              </a:prstGeom>
            </p:spPr>
          </p:pic>
          <p:pic>
            <p:nvPicPr>
              <p:cNvPr id="92"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907866" y="2626037"/>
                <a:ext cx="469900" cy="469900"/>
              </a:xfrm>
              <a:prstGeom prst="rect">
                <a:avLst/>
              </a:prstGeom>
            </p:spPr>
          </p:pic>
          <p:pic>
            <p:nvPicPr>
              <p:cNvPr id="96"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5529396" y="3223509"/>
                <a:ext cx="469900" cy="469900"/>
              </a:xfrm>
              <a:prstGeom prst="rect">
                <a:avLst/>
              </a:prstGeom>
            </p:spPr>
          </p:pic>
          <p:pic>
            <p:nvPicPr>
              <p:cNvPr id="97"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218631" y="3223509"/>
                <a:ext cx="469900" cy="469900"/>
              </a:xfrm>
              <a:prstGeom prst="rect">
                <a:avLst/>
              </a:prstGeom>
            </p:spPr>
          </p:pic>
          <p:pic>
            <p:nvPicPr>
              <p:cNvPr id="98"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907866" y="3223509"/>
                <a:ext cx="469900" cy="469900"/>
              </a:xfrm>
              <a:prstGeom prst="rect">
                <a:avLst/>
              </a:prstGeom>
            </p:spPr>
          </p:pic>
          <p:pic>
            <p:nvPicPr>
              <p:cNvPr id="102"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5529396" y="3820982"/>
                <a:ext cx="469900" cy="469900"/>
              </a:xfrm>
              <a:prstGeom prst="rect">
                <a:avLst/>
              </a:prstGeom>
            </p:spPr>
          </p:pic>
          <p:pic>
            <p:nvPicPr>
              <p:cNvPr id="103"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218631" y="3820982"/>
                <a:ext cx="469900" cy="469900"/>
              </a:xfrm>
              <a:prstGeom prst="rect">
                <a:avLst/>
              </a:prstGeom>
            </p:spPr>
          </p:pic>
          <p:pic>
            <p:nvPicPr>
              <p:cNvPr id="104"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6907866" y="3820982"/>
                <a:ext cx="469900" cy="469900"/>
              </a:xfrm>
              <a:prstGeom prst="rect">
                <a:avLst/>
              </a:prstGeom>
            </p:spPr>
          </p:pic>
          <p:pic>
            <p:nvPicPr>
              <p:cNvPr id="105"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7597101" y="3820982"/>
                <a:ext cx="469900" cy="469900"/>
              </a:xfrm>
              <a:prstGeom prst="rect">
                <a:avLst/>
              </a:prstGeom>
            </p:spPr>
          </p:pic>
          <p:pic>
            <p:nvPicPr>
              <p:cNvPr id="106"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8286334" y="3820982"/>
                <a:ext cx="469900" cy="469900"/>
              </a:xfrm>
              <a:prstGeom prst="rect">
                <a:avLst/>
              </a:prstGeom>
            </p:spPr>
          </p:pic>
          <p:pic>
            <p:nvPicPr>
              <p:cNvPr id="107" name="Graphic 34">
                <a:extLst>
                  <a:ext uri="{FF2B5EF4-FFF2-40B4-BE49-F238E27FC236}">
                    <a16:creationId xmlns:a16="http://schemas.microsoft.com/office/drawing/2014/main" id="{28B8DEC1-3877-A640-A4B6-6E0B2068F35F}"/>
                  </a:ext>
                </a:extLst>
              </p:cNvPr>
              <p:cNvPicPr>
                <a:picLocks noChangeAspect="1"/>
              </p:cNvPicPr>
              <p:nvPr/>
            </p:nvPicPr>
            <p:blipFill>
              <a:blip r:embed="rId4"/>
              <a:stretch>
                <a:fillRect/>
              </a:stretch>
            </p:blipFill>
            <p:spPr>
              <a:xfrm>
                <a:off x="9037946" y="3820982"/>
                <a:ext cx="469900" cy="469900"/>
              </a:xfrm>
              <a:prstGeom prst="rect">
                <a:avLst/>
              </a:prstGeom>
            </p:spPr>
          </p:pic>
        </p:grpSp>
        <p:sp>
          <p:nvSpPr>
            <p:cNvPr id="12" name="TextBox 11"/>
            <p:cNvSpPr txBox="1"/>
            <p:nvPr/>
          </p:nvSpPr>
          <p:spPr>
            <a:xfrm>
              <a:off x="6630768" y="3291111"/>
              <a:ext cx="2387643" cy="276999"/>
            </a:xfrm>
            <a:prstGeom prst="rect">
              <a:avLst/>
            </a:prstGeom>
            <a:noFill/>
          </p:spPr>
          <p:txBody>
            <a:bodyPr wrap="square" lIns="0" tIns="0" rIns="0" bIns="0" rtlCol="0">
              <a:spAutoFit/>
            </a:bodyPr>
            <a:lstStyle/>
            <a:p>
              <a:pPr algn="ctr" rtl="0"/>
              <a:r>
                <a:rPr lang="pt-br">
                  <a:latin typeface="Amazon Ember" panose="02000000000000000000" pitchFamily="2" charset="0"/>
                  <a:ea typeface="Amazon Ember" panose="02000000000000000000" pitchFamily="2" charset="0"/>
                  <a:cs typeface="Amazon Ember Light" charset="0"/>
                </a:rPr>
                <a:t>Amazon ElastiCache</a:t>
              </a:r>
            </a:p>
          </p:txBody>
        </p:sp>
        <p:pic>
          <p:nvPicPr>
            <p:cNvPr id="67" name="Picture 66"/>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9508582" y="1970170"/>
              <a:ext cx="707633" cy="704077"/>
            </a:xfrm>
            <a:prstGeom prst="rect">
              <a:avLst/>
            </a:prstGeom>
          </p:spPr>
        </p:pic>
        <p:sp>
          <p:nvSpPr>
            <p:cNvPr id="3" name="Rectangle 2"/>
            <p:cNvSpPr/>
            <p:nvPr/>
          </p:nvSpPr>
          <p:spPr>
            <a:xfrm>
              <a:off x="8995001" y="2680803"/>
              <a:ext cx="1734794" cy="923330"/>
            </a:xfrm>
            <a:prstGeom prst="rect">
              <a:avLst/>
            </a:prstGeom>
          </p:spPr>
          <p:txBody>
            <a:bodyPr wrap="square" rtlCol="0">
              <a:spAutoFit/>
            </a:bodyPr>
            <a:lstStyle/>
            <a:p>
              <a:pPr algn="ctr" rtl="0"/>
              <a:r>
                <a:rPr lang="pt-br">
                  <a:latin typeface="Amazon Ember Light" panose="020B0403020204020204" pitchFamily="34" charset="0"/>
                  <a:ea typeface="Amazon Ember Light" panose="020B0403020204020204" pitchFamily="34" charset="0"/>
                  <a:cs typeface="Amazon Ember Light" panose="020B0403020204020204" pitchFamily="34" charset="0"/>
                </a:rPr>
                <a:t>Valor da chave </a:t>
              </a:r>
              <a:br>
                <a:rPr lang="en-US"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a:latin typeface="Amazon Ember Light" panose="020B0403020204020204" pitchFamily="34" charset="0"/>
                  <a:ea typeface="Amazon Ember Light" panose="020B0403020204020204" pitchFamily="34" charset="0"/>
                  <a:cs typeface="Amazon Ember Light" panose="020B0403020204020204" pitchFamily="34" charset="0"/>
                </a:rPr>
                <a:t>time to live (TTL - vida útil)</a:t>
              </a:r>
            </a:p>
          </p:txBody>
        </p:sp>
        <p:sp>
          <p:nvSpPr>
            <p:cNvPr id="68" name="TextBox 67"/>
            <p:cNvSpPr txBox="1"/>
            <p:nvPr/>
          </p:nvSpPr>
          <p:spPr>
            <a:xfrm>
              <a:off x="2381543" y="2969849"/>
              <a:ext cx="1537103" cy="430887"/>
            </a:xfrm>
            <a:prstGeom prst="rect">
              <a:avLst/>
            </a:prstGeom>
            <a:noFill/>
          </p:spPr>
          <p:txBody>
            <a:bodyPr wrap="square" lIns="0" tIns="0" rIns="0" bIns="0" rtlCol="0">
              <a:spAutoFit/>
            </a:bodyPr>
            <a:lstStyle/>
            <a:p>
              <a:pPr algn="ctr" rtl="0"/>
              <a:r>
                <a:rPr lang="pt-br" sz="1400" dirty="0">
                  <a:latin typeface="Amazon Ember Light" charset="0"/>
                  <a:ea typeface="Amazon Ember Light" charset="0"/>
                  <a:cs typeface="Amazon Ember Light" charset="0"/>
                </a:rPr>
                <a:t>Cache Hit (acertos em cache)</a:t>
              </a:r>
            </a:p>
          </p:txBody>
        </p:sp>
        <p:cxnSp>
          <p:nvCxnSpPr>
            <p:cNvPr id="69" name="Straight Arrow Connector 68"/>
            <p:cNvCxnSpPr/>
            <p:nvPr/>
          </p:nvCxnSpPr>
          <p:spPr>
            <a:xfrm>
              <a:off x="2108826" y="3398364"/>
              <a:ext cx="2666128" cy="0"/>
            </a:xfrm>
            <a:prstGeom prst="straightConnector1">
              <a:avLst/>
            </a:prstGeom>
            <a:ln w="12700">
              <a:solidFill>
                <a:schemeClr val="accent6"/>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245743" y="4395709"/>
              <a:ext cx="1672903" cy="215444"/>
            </a:xfrm>
            <a:prstGeom prst="rect">
              <a:avLst/>
            </a:prstGeom>
            <a:noFill/>
          </p:spPr>
          <p:txBody>
            <a:bodyPr wrap="square" lIns="0" tIns="0" rIns="0" bIns="0" rtlCol="0">
              <a:spAutoFit/>
            </a:bodyPr>
            <a:lstStyle/>
            <a:p>
              <a:pPr algn="ctr" rtl="0"/>
              <a:r>
                <a:rPr lang="pt-br" sz="1400">
                  <a:latin typeface="Amazon Ember Light" charset="0"/>
                  <a:ea typeface="Amazon Ember Light" charset="0"/>
                  <a:cs typeface="Amazon Ember Light" charset="0"/>
                </a:rPr>
                <a:t>Read (Leitura)</a:t>
              </a:r>
            </a:p>
          </p:txBody>
        </p:sp>
        <p:sp>
          <p:nvSpPr>
            <p:cNvPr id="71" name="TextBox 70"/>
            <p:cNvSpPr txBox="1"/>
            <p:nvPr/>
          </p:nvSpPr>
          <p:spPr>
            <a:xfrm>
              <a:off x="2371646" y="3589716"/>
              <a:ext cx="1537103" cy="430887"/>
            </a:xfrm>
            <a:prstGeom prst="rect">
              <a:avLst/>
            </a:prstGeom>
            <a:noFill/>
          </p:spPr>
          <p:txBody>
            <a:bodyPr wrap="square" lIns="0" tIns="0" rIns="0" bIns="0" rtlCol="0">
              <a:spAutoFit/>
            </a:bodyPr>
            <a:lstStyle/>
            <a:p>
              <a:pPr algn="ctr" rtl="0"/>
              <a:r>
                <a:rPr lang="pt-br" sz="1400" dirty="0">
                  <a:latin typeface="Amazon Ember Light" charset="0"/>
                  <a:ea typeface="Amazon Ember Light" charset="0"/>
                  <a:cs typeface="Amazon Ember Light" charset="0"/>
                </a:rPr>
                <a:t>Cache Miss (ausência no cache)</a:t>
              </a:r>
            </a:p>
          </p:txBody>
        </p:sp>
        <p:cxnSp>
          <p:nvCxnSpPr>
            <p:cNvPr id="72" name="Straight Arrow Connector 71"/>
            <p:cNvCxnSpPr>
              <a:endCxn id="102" idx="1"/>
            </p:cNvCxnSpPr>
            <p:nvPr/>
          </p:nvCxnSpPr>
          <p:spPr>
            <a:xfrm>
              <a:off x="2085713" y="4023155"/>
              <a:ext cx="2672206" cy="0"/>
            </a:xfrm>
            <a:prstGeom prst="straightConnector1">
              <a:avLst/>
            </a:prstGeom>
            <a:ln w="12700">
              <a:solidFill>
                <a:srgbClr val="FF0000"/>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E7F7081-419C-2E4F-A999-2923C4338FC0}"/>
                </a:ext>
              </a:extLst>
            </p:cNvPr>
            <p:cNvSpPr/>
            <p:nvPr/>
          </p:nvSpPr>
          <p:spPr>
            <a:xfrm>
              <a:off x="3956770" y="1453662"/>
              <a:ext cx="6945692" cy="41854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74" name="Graphic 11">
              <a:extLst>
                <a:ext uri="{FF2B5EF4-FFF2-40B4-BE49-F238E27FC236}">
                  <a16:creationId xmlns:a16="http://schemas.microsoft.com/office/drawing/2014/main" id="{CE52C9D7-11B0-9E41-AB16-2C9849C3ECBE}"/>
                </a:ext>
              </a:extLst>
            </p:cNvPr>
            <p:cNvPicPr>
              <a:picLocks noChangeAspect="1"/>
            </p:cNvPicPr>
            <p:nvPr/>
          </p:nvPicPr>
          <p:blipFill>
            <a:blip r:embed="rId6"/>
            <a:stretch>
              <a:fillRect/>
            </a:stretch>
          </p:blipFill>
          <p:spPr>
            <a:xfrm>
              <a:off x="3964397" y="1458184"/>
              <a:ext cx="330200" cy="330200"/>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222" y="2755571"/>
              <a:ext cx="1941558" cy="1941558"/>
            </a:xfrm>
            <a:prstGeom prst="rect">
              <a:avLst/>
            </a:prstGeom>
          </p:spPr>
        </p:pic>
        <p:sp>
          <p:nvSpPr>
            <p:cNvPr id="76" name="Rectangle 75">
              <a:extLst>
                <a:ext uri="{FF2B5EF4-FFF2-40B4-BE49-F238E27FC236}">
                  <a16:creationId xmlns:a16="http://schemas.microsoft.com/office/drawing/2014/main" id="{7B1A2878-C5FE-3641-84A1-AF1A9456DE01}"/>
                </a:ext>
              </a:extLst>
            </p:cNvPr>
            <p:cNvSpPr/>
            <p:nvPr/>
          </p:nvSpPr>
          <p:spPr>
            <a:xfrm>
              <a:off x="165824" y="2324328"/>
              <a:ext cx="1919889" cy="2949315"/>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pt-br" sz="1600">
                  <a:solidFill>
                    <a:schemeClr val="accent1"/>
                  </a:solidFill>
                  <a:latin typeface="Amazon Ember Light" charset="0"/>
                  <a:ea typeface="Amazon Ember Light" charset="0"/>
                  <a:cs typeface="Amazon Ember Light" charset="0"/>
                </a:rPr>
                <a:t>Aplicações</a:t>
              </a:r>
            </a:p>
          </p:txBody>
        </p:sp>
        <p:sp>
          <p:nvSpPr>
            <p:cNvPr id="78" name="Rectangle 77">
              <a:extLst>
                <a:ext uri="{FF2B5EF4-FFF2-40B4-BE49-F238E27FC236}">
                  <a16:creationId xmlns:a16="http://schemas.microsoft.com/office/drawing/2014/main" id="{7B1A2878-C5FE-3641-84A1-AF1A9456DE01}"/>
                </a:ext>
              </a:extLst>
            </p:cNvPr>
            <p:cNvSpPr/>
            <p:nvPr/>
          </p:nvSpPr>
          <p:spPr>
            <a:xfrm>
              <a:off x="4645965" y="1937942"/>
              <a:ext cx="4328561" cy="2505580"/>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600" dirty="0">
                <a:solidFill>
                  <a:schemeClr val="accent1"/>
                </a:solidFill>
                <a:latin typeface="Amazon Ember Light" charset="0"/>
                <a:ea typeface="Amazon Ember Light" charset="0"/>
                <a:cs typeface="Amazon Ember Light" charset="0"/>
              </a:endParaRPr>
            </a:p>
          </p:txBody>
        </p:sp>
        <p:pic>
          <p:nvPicPr>
            <p:cNvPr id="109" name="Picture 10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62298" y="3732246"/>
              <a:ext cx="1600200" cy="1600200"/>
            </a:xfrm>
            <a:prstGeom prst="rect">
              <a:avLst/>
            </a:prstGeom>
          </p:spPr>
        </p:pic>
        <p:sp>
          <p:nvSpPr>
            <p:cNvPr id="110" name="TextBox 109"/>
            <p:cNvSpPr txBox="1"/>
            <p:nvPr/>
          </p:nvSpPr>
          <p:spPr>
            <a:xfrm>
              <a:off x="8947389" y="5044254"/>
              <a:ext cx="1946603" cy="553998"/>
            </a:xfrm>
            <a:prstGeom prst="rect">
              <a:avLst/>
            </a:prstGeom>
            <a:noFill/>
          </p:spPr>
          <p:txBody>
            <a:bodyPr wrap="square" lIns="0" tIns="0" rIns="0" bIns="0" rtlCol="0">
              <a:spAutoFit/>
            </a:bodyPr>
            <a:lstStyle/>
            <a:p>
              <a:pPr algn="ctr" rtl="0"/>
              <a:r>
                <a:rPr lang="pt-br" dirty="0">
                  <a:latin typeface="Amazon Ember Light" charset="0"/>
                  <a:ea typeface="Amazon Ember Light" charset="0"/>
                  <a:cs typeface="Amazon Ember Light" charset="0"/>
                </a:rPr>
                <a:t>Database (banco de dados)</a:t>
              </a:r>
            </a:p>
          </p:txBody>
        </p:sp>
        <p:cxnSp>
          <p:nvCxnSpPr>
            <p:cNvPr id="77" name="Straight Arrow Connector 76"/>
            <p:cNvCxnSpPr/>
            <p:nvPr/>
          </p:nvCxnSpPr>
          <p:spPr>
            <a:xfrm>
              <a:off x="2096780" y="4674401"/>
              <a:ext cx="7258235" cy="22728"/>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5004371" y="2208898"/>
              <a:ext cx="342487" cy="2157504"/>
              <a:chOff x="5004371" y="2373020"/>
              <a:chExt cx="342487" cy="2157504"/>
            </a:xfrm>
          </p:grpSpPr>
          <p:pic>
            <p:nvPicPr>
              <p:cNvPr id="111" name="Picture 110"/>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5004371" y="2373020"/>
                <a:ext cx="342487" cy="340766"/>
              </a:xfrm>
              <a:prstGeom prst="rect">
                <a:avLst/>
              </a:prstGeom>
            </p:spPr>
          </p:pic>
          <p:pic>
            <p:nvPicPr>
              <p:cNvPr id="112" name="Picture 111"/>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5004371" y="2978599"/>
                <a:ext cx="342487" cy="340766"/>
              </a:xfrm>
              <a:prstGeom prst="rect">
                <a:avLst/>
              </a:prstGeom>
            </p:spPr>
          </p:pic>
          <p:pic>
            <p:nvPicPr>
              <p:cNvPr id="113" name="Picture 112"/>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5004371" y="3584178"/>
                <a:ext cx="342487" cy="340766"/>
              </a:xfrm>
              <a:prstGeom prst="rect">
                <a:avLst/>
              </a:prstGeom>
            </p:spPr>
          </p:pic>
          <p:pic>
            <p:nvPicPr>
              <p:cNvPr id="115" name="Picture 114"/>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5004371" y="4189758"/>
                <a:ext cx="342487" cy="340766"/>
              </a:xfrm>
              <a:prstGeom prst="rect">
                <a:avLst/>
              </a:prstGeom>
            </p:spPr>
          </p:pic>
        </p:grpSp>
        <p:grpSp>
          <p:nvGrpSpPr>
            <p:cNvPr id="118" name="Group 117"/>
            <p:cNvGrpSpPr/>
            <p:nvPr/>
          </p:nvGrpSpPr>
          <p:grpSpPr>
            <a:xfrm>
              <a:off x="5697861" y="2208898"/>
              <a:ext cx="342487" cy="2157504"/>
              <a:chOff x="5004371" y="2373020"/>
              <a:chExt cx="342487" cy="2157504"/>
            </a:xfrm>
          </p:grpSpPr>
          <p:pic>
            <p:nvPicPr>
              <p:cNvPr id="119" name="Picture 118"/>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5004371" y="2373020"/>
                <a:ext cx="342487" cy="340766"/>
              </a:xfrm>
              <a:prstGeom prst="rect">
                <a:avLst/>
              </a:prstGeom>
            </p:spPr>
          </p:pic>
          <p:pic>
            <p:nvPicPr>
              <p:cNvPr id="120" name="Picture 119"/>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5004371" y="2978599"/>
                <a:ext cx="342487" cy="340766"/>
              </a:xfrm>
              <a:prstGeom prst="rect">
                <a:avLst/>
              </a:prstGeom>
            </p:spPr>
          </p:pic>
          <p:pic>
            <p:nvPicPr>
              <p:cNvPr id="121" name="Picture 120"/>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5004371" y="3584178"/>
                <a:ext cx="342487" cy="340766"/>
              </a:xfrm>
              <a:prstGeom prst="rect">
                <a:avLst/>
              </a:prstGeom>
            </p:spPr>
          </p:pic>
          <p:pic>
            <p:nvPicPr>
              <p:cNvPr id="122" name="Picture 121"/>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5004371" y="4189758"/>
                <a:ext cx="342487" cy="340766"/>
              </a:xfrm>
              <a:prstGeom prst="rect">
                <a:avLst/>
              </a:prstGeom>
            </p:spPr>
          </p:pic>
        </p:grpSp>
        <p:grpSp>
          <p:nvGrpSpPr>
            <p:cNvPr id="123" name="Group 122"/>
            <p:cNvGrpSpPr/>
            <p:nvPr/>
          </p:nvGrpSpPr>
          <p:grpSpPr>
            <a:xfrm>
              <a:off x="6435006" y="2208898"/>
              <a:ext cx="342487" cy="2157504"/>
              <a:chOff x="5004371" y="2373020"/>
              <a:chExt cx="342487" cy="2157504"/>
            </a:xfrm>
          </p:grpSpPr>
          <p:pic>
            <p:nvPicPr>
              <p:cNvPr id="124" name="Picture 123"/>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5004371" y="2373020"/>
                <a:ext cx="342487" cy="340766"/>
              </a:xfrm>
              <a:prstGeom prst="rect">
                <a:avLst/>
              </a:prstGeom>
            </p:spPr>
          </p:pic>
          <p:pic>
            <p:nvPicPr>
              <p:cNvPr id="125" name="Picture 124"/>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5004371" y="2978599"/>
                <a:ext cx="342487" cy="340766"/>
              </a:xfrm>
              <a:prstGeom prst="rect">
                <a:avLst/>
              </a:prstGeom>
            </p:spPr>
          </p:pic>
          <p:pic>
            <p:nvPicPr>
              <p:cNvPr id="126" name="Picture 125"/>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5004371" y="3584178"/>
                <a:ext cx="342487" cy="340766"/>
              </a:xfrm>
              <a:prstGeom prst="rect">
                <a:avLst/>
              </a:prstGeom>
            </p:spPr>
          </p:pic>
          <p:pic>
            <p:nvPicPr>
              <p:cNvPr id="127" name="Picture 126"/>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5004371" y="4189758"/>
                <a:ext cx="342487" cy="340766"/>
              </a:xfrm>
              <a:prstGeom prst="rect">
                <a:avLst/>
              </a:prstGeom>
            </p:spPr>
          </p:pic>
        </p:grpSp>
        <p:pic>
          <p:nvPicPr>
            <p:cNvPr id="128" name="Picture 127"/>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7043137" y="4025636"/>
              <a:ext cx="342487" cy="340766"/>
            </a:xfrm>
            <a:prstGeom prst="rect">
              <a:avLst/>
            </a:prstGeom>
          </p:spPr>
        </p:pic>
        <p:pic>
          <p:nvPicPr>
            <p:cNvPr id="129" name="Picture 128"/>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7749807" y="4036978"/>
              <a:ext cx="342487" cy="340766"/>
            </a:xfrm>
            <a:prstGeom prst="rect">
              <a:avLst/>
            </a:prstGeom>
          </p:spPr>
        </p:pic>
        <p:pic>
          <p:nvPicPr>
            <p:cNvPr id="130" name="Picture 129"/>
            <p:cNvPicPr>
              <a:picLocks noChangeAspect="1"/>
            </p:cNvPicPr>
            <p:nvPr/>
          </p:nvPicPr>
          <p:blipFill rotWithShape="1">
            <a:blip r:embed="rId5" cstate="print">
              <a:extLst>
                <a:ext uri="{28A0092B-C50C-407E-A947-70E740481C1C}">
                  <a14:useLocalDpi xmlns:a14="http://schemas.microsoft.com/office/drawing/2010/main" val="0"/>
                </a:ext>
              </a:extLst>
            </a:blip>
            <a:srcRect l="9311" t="9514" r="10122" b="10324"/>
            <a:stretch/>
          </p:blipFill>
          <p:spPr>
            <a:xfrm>
              <a:off x="8496817" y="4025636"/>
              <a:ext cx="342487" cy="340766"/>
            </a:xfrm>
            <a:prstGeom prst="rect">
              <a:avLst/>
            </a:prstGeom>
          </p:spPr>
        </p:pic>
        <p:sp>
          <p:nvSpPr>
            <p:cNvPr id="44" name="Multiply 43"/>
            <p:cNvSpPr/>
            <p:nvPr/>
          </p:nvSpPr>
          <p:spPr>
            <a:xfrm>
              <a:off x="4751841" y="3930429"/>
              <a:ext cx="484849" cy="40525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57" name="Graphic 32">
              <a:extLst>
                <a:ext uri="{FF2B5EF4-FFF2-40B4-BE49-F238E27FC236}">
                  <a16:creationId xmlns:a16="http://schemas.microsoft.com/office/drawing/2014/main" id="{5247E035-3152-D34C-837C-1004BCAF72F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29616" y="2258927"/>
              <a:ext cx="711200" cy="711200"/>
            </a:xfrm>
            <a:prstGeom prst="rect">
              <a:avLst/>
            </a:prstGeom>
          </p:spPr>
        </p:pic>
      </p:grpSp>
    </p:spTree>
    <p:custDataLst>
      <p:tags r:id="rId1"/>
    </p:custDataLst>
    <p:extLst>
      <p:ext uri="{BB962C8B-B14F-4D97-AF65-F5344CB8AC3E}">
        <p14:creationId xmlns:p14="http://schemas.microsoft.com/office/powerpoint/2010/main" val="3939869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032" y="2339717"/>
            <a:ext cx="11353800" cy="2178564"/>
          </a:xfrm>
        </p:spPr>
        <p:txBody>
          <a:bodyPr rtlCol="0">
            <a:noAutofit/>
          </a:bodyPr>
          <a:lstStyle/>
          <a:p>
            <a:pPr rtl="0"/>
            <a:r>
              <a:rPr lang="pt-br" sz="6600" dirty="0"/>
              <a:t>Estratégias de armazenamento em cache</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12</a:t>
            </a:fld>
            <a:endParaRPr lang="en-US" dirty="0"/>
          </a:p>
        </p:txBody>
      </p:sp>
      <p:sp>
        <p:nvSpPr>
          <p:cNvPr id="5" name="Footer Placeholder 4"/>
          <p:cNvSpPr>
            <a:spLocks noGrp="1"/>
          </p:cNvSpPr>
          <p:nvPr>
            <p:ph type="ftr" sz="quarter" idx="3"/>
          </p:nvPr>
        </p:nvSpPr>
        <p:spPr>
          <a:xfrm>
            <a:off x="419100" y="6356350"/>
            <a:ext cx="4392051"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1874212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433168" y="365125"/>
            <a:ext cx="4555546" cy="474119"/>
          </a:xfrm>
        </p:spPr>
        <p:txBody>
          <a:bodyPr rtlCol="0"/>
          <a:lstStyle/>
          <a:p>
            <a:pPr rtl="0"/>
            <a:r>
              <a:rPr lang="pt-br" sz="3500" dirty="0"/>
              <a:t>Carregamento lento</a:t>
            </a: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13</a:t>
            </a:fld>
            <a:endParaRPr lang="en-US" dirty="0"/>
          </a:p>
        </p:txBody>
      </p:sp>
      <p:sp>
        <p:nvSpPr>
          <p:cNvPr id="3" name="Content Placeholder 2"/>
          <p:cNvSpPr>
            <a:spLocks noGrp="1"/>
          </p:cNvSpPr>
          <p:nvPr>
            <p:ph idx="4294967295"/>
          </p:nvPr>
        </p:nvSpPr>
        <p:spPr>
          <a:xfrm>
            <a:off x="8356211" y="2194560"/>
            <a:ext cx="3559126" cy="4097337"/>
          </a:xfrm>
        </p:spPr>
        <p:txBody>
          <a:bodyPr rtlCol="0">
            <a:normAutofit fontScale="92500"/>
          </a:bodyPr>
          <a:lstStyle/>
          <a:p>
            <a:pPr marL="0" indent="0" rtl="0">
              <a:buNone/>
            </a:pPr>
            <a:r>
              <a:rPr lang="pt-br" sz="2600" dirty="0"/>
              <a:t>Vantagens</a:t>
            </a:r>
          </a:p>
          <a:p>
            <a:pPr lvl="1" rtl="0"/>
            <a:r>
              <a:rPr lang="pt-br" sz="2200" dirty="0"/>
              <a:t>Apenas dados solicitados são armazenados em cache.</a:t>
            </a:r>
          </a:p>
          <a:p>
            <a:pPr lvl="1" rtl="0"/>
            <a:r>
              <a:rPr lang="pt-br" sz="2200" dirty="0"/>
              <a:t>Falha de nó não é fatal.</a:t>
            </a:r>
          </a:p>
          <a:p>
            <a:pPr lvl="1" rtl="0"/>
            <a:endParaRPr lang="en-US" dirty="0"/>
          </a:p>
          <a:p>
            <a:pPr marL="0" indent="0" rtl="0">
              <a:buNone/>
            </a:pPr>
            <a:r>
              <a:rPr lang="pt-br" sz="2600" dirty="0"/>
              <a:t>Desvantagens</a:t>
            </a:r>
          </a:p>
          <a:p>
            <a:pPr lvl="1" rtl="0"/>
            <a:r>
              <a:rPr lang="pt-br" sz="2200" dirty="0"/>
              <a:t>Há uma penalidade de ausência no cache.</a:t>
            </a:r>
          </a:p>
          <a:p>
            <a:pPr lvl="1" rtl="0"/>
            <a:r>
              <a:rPr lang="pt-br" sz="2200" dirty="0"/>
              <a:t>A aplicação pode receber dados obsoletos.</a:t>
            </a:r>
          </a:p>
          <a:p>
            <a:pPr rtl="0"/>
            <a:endParaRPr lang="en-US" dirty="0"/>
          </a:p>
        </p:txBody>
      </p:sp>
      <p:sp>
        <p:nvSpPr>
          <p:cNvPr id="29" name="TextBox 28"/>
          <p:cNvSpPr txBox="1"/>
          <p:nvPr/>
        </p:nvSpPr>
        <p:spPr>
          <a:xfrm>
            <a:off x="2749325" y="2774229"/>
            <a:ext cx="1537103" cy="430887"/>
          </a:xfrm>
          <a:prstGeom prst="rect">
            <a:avLst/>
          </a:prstGeom>
          <a:noFill/>
        </p:spPr>
        <p:txBody>
          <a:bodyPr wrap="square" lIns="0" tIns="0" rIns="0" bIns="0" rtlCol="0">
            <a:spAutoFit/>
          </a:bodyPr>
          <a:lstStyle/>
          <a:p>
            <a:pPr algn="ctr" rtl="0"/>
            <a:r>
              <a:rPr lang="pt-br" sz="1400" dirty="0">
                <a:latin typeface="Amazon Ember Light" charset="0"/>
                <a:ea typeface="Amazon Ember Light" charset="0"/>
                <a:cs typeface="Amazon Ember Light" charset="0"/>
              </a:rPr>
              <a:t>Cache Hit (acertos em cache)</a:t>
            </a:r>
          </a:p>
        </p:txBody>
      </p:sp>
      <p:cxnSp>
        <p:nvCxnSpPr>
          <p:cNvPr id="4" name="Straight Arrow Connector 3"/>
          <p:cNvCxnSpPr/>
          <p:nvPr/>
        </p:nvCxnSpPr>
        <p:spPr>
          <a:xfrm>
            <a:off x="2476608" y="3216810"/>
            <a:ext cx="2403299" cy="0"/>
          </a:xfrm>
          <a:prstGeom prst="straightConnector1">
            <a:avLst/>
          </a:prstGeom>
          <a:ln w="12700">
            <a:solidFill>
              <a:srgbClr val="00B050"/>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681425" y="4161670"/>
            <a:ext cx="1672903" cy="215444"/>
          </a:xfrm>
          <a:prstGeom prst="rect">
            <a:avLst/>
          </a:prstGeom>
          <a:noFill/>
        </p:spPr>
        <p:txBody>
          <a:bodyPr wrap="square" lIns="0" tIns="0" rIns="0" bIns="0" rtlCol="0">
            <a:spAutoFit/>
          </a:bodyPr>
          <a:lstStyle/>
          <a:p>
            <a:pPr algn="ctr" rtl="0"/>
            <a:r>
              <a:rPr lang="pt-br" sz="1400">
                <a:latin typeface="Amazon Ember Light" charset="0"/>
                <a:ea typeface="Amazon Ember Light" charset="0"/>
                <a:cs typeface="Amazon Ember Light" charset="0"/>
              </a:rPr>
              <a:t>Read (Leitura)</a:t>
            </a:r>
          </a:p>
        </p:txBody>
      </p:sp>
      <p:sp>
        <p:nvSpPr>
          <p:cNvPr id="25" name="TextBox 24"/>
          <p:cNvSpPr txBox="1"/>
          <p:nvPr/>
        </p:nvSpPr>
        <p:spPr>
          <a:xfrm>
            <a:off x="2740460" y="3227972"/>
            <a:ext cx="1537103" cy="430887"/>
          </a:xfrm>
          <a:prstGeom prst="rect">
            <a:avLst/>
          </a:prstGeom>
          <a:noFill/>
        </p:spPr>
        <p:txBody>
          <a:bodyPr wrap="square" lIns="0" tIns="0" rIns="0" bIns="0" rtlCol="0">
            <a:spAutoFit/>
          </a:bodyPr>
          <a:lstStyle/>
          <a:p>
            <a:pPr algn="ctr" rtl="0"/>
            <a:r>
              <a:rPr lang="pt-br" sz="1400" dirty="0">
                <a:latin typeface="Amazon Ember Light" charset="0"/>
                <a:ea typeface="Amazon Ember Light" charset="0"/>
                <a:cs typeface="Amazon Ember Light" charset="0"/>
              </a:rPr>
              <a:t>Cache Miss (ausência no cache)</a:t>
            </a:r>
          </a:p>
        </p:txBody>
      </p:sp>
      <p:cxnSp>
        <p:nvCxnSpPr>
          <p:cNvPr id="28" name="Straight Arrow Connector 27"/>
          <p:cNvCxnSpPr/>
          <p:nvPr/>
        </p:nvCxnSpPr>
        <p:spPr>
          <a:xfrm>
            <a:off x="2476608" y="3653796"/>
            <a:ext cx="2403299" cy="0"/>
          </a:xfrm>
          <a:prstGeom prst="straightConnector1">
            <a:avLst/>
          </a:prstGeom>
          <a:ln w="12700">
            <a:solidFill>
              <a:srgbClr val="FF0000"/>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49325" y="4739442"/>
            <a:ext cx="1537103" cy="215444"/>
          </a:xfrm>
          <a:prstGeom prst="rect">
            <a:avLst/>
          </a:prstGeom>
          <a:noFill/>
        </p:spPr>
        <p:txBody>
          <a:bodyPr wrap="square" lIns="0" tIns="0" rIns="0" bIns="0" rtlCol="0">
            <a:spAutoFit/>
          </a:bodyPr>
          <a:lstStyle/>
          <a:p>
            <a:pPr algn="ctr" rtl="0"/>
            <a:r>
              <a:rPr lang="pt-br" sz="1400">
                <a:latin typeface="Amazon Ember Light" charset="0"/>
                <a:ea typeface="Amazon Ember Light" charset="0"/>
                <a:cs typeface="Amazon Ember Light" charset="0"/>
              </a:rPr>
              <a:t>Write (gravação)</a:t>
            </a:r>
          </a:p>
        </p:txBody>
      </p:sp>
      <p:cxnSp>
        <p:nvCxnSpPr>
          <p:cNvPr id="35" name="Straight Arrow Connector 34"/>
          <p:cNvCxnSpPr/>
          <p:nvPr/>
        </p:nvCxnSpPr>
        <p:spPr>
          <a:xfrm>
            <a:off x="2476608" y="5007277"/>
            <a:ext cx="2877420" cy="0"/>
          </a:xfrm>
          <a:prstGeom prst="straightConnector1">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51" idx="2"/>
          </p:cNvCxnSpPr>
          <p:nvPr/>
        </p:nvCxnSpPr>
        <p:spPr>
          <a:xfrm flipH="1" flipV="1">
            <a:off x="5344314" y="4182926"/>
            <a:ext cx="9714" cy="824352"/>
          </a:xfrm>
          <a:prstGeom prst="straightConnector1">
            <a:avLst/>
          </a:prstGeom>
          <a:ln w="12700">
            <a:solidFill>
              <a:schemeClr val="accent1"/>
            </a:solidFill>
            <a:tailEnd type="arrow" w="med" len="sm"/>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419100" y="6356350"/>
            <a:ext cx="4569614" cy="365125"/>
          </a:xfrm>
        </p:spPr>
        <p:txBody>
          <a:bodyPr rtlCol="0"/>
          <a:lstStyle/>
          <a:p>
            <a:pPr rtl="0"/>
            <a:r>
              <a:rPr lang="pt-br" dirty="0"/>
              <a:t>© 2020 Amazon Web Services, Inc. ou suas afiliadas. Todos os direitos reservados.</a:t>
            </a:r>
            <a:endParaRPr lang="en-US" dirty="0"/>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3418" y="3673444"/>
            <a:ext cx="1600200" cy="1600200"/>
          </a:xfrm>
          <a:prstGeom prst="rect">
            <a:avLst/>
          </a:prstGeom>
        </p:spPr>
      </p:pic>
      <p:sp>
        <p:nvSpPr>
          <p:cNvPr id="48" name="TextBox 47"/>
          <p:cNvSpPr txBox="1"/>
          <p:nvPr/>
        </p:nvSpPr>
        <p:spPr>
          <a:xfrm>
            <a:off x="6693418" y="5097996"/>
            <a:ext cx="1641147" cy="287440"/>
          </a:xfrm>
          <a:prstGeom prst="rect">
            <a:avLst/>
          </a:prstGeom>
          <a:noFill/>
        </p:spPr>
        <p:txBody>
          <a:bodyPr wrap="square" lIns="0" tIns="0" rIns="0" bIns="0" rtlCol="0">
            <a:spAutoFit/>
          </a:bodyPr>
          <a:lstStyle/>
          <a:p>
            <a:pPr algn="ctr" rtl="0"/>
            <a:r>
              <a:rPr lang="pt-br" sz="1600">
                <a:latin typeface="Amazon Ember Light" charset="0"/>
                <a:ea typeface="Amazon Ember Light" charset="0"/>
                <a:cs typeface="Amazon Ember Light" charset="0"/>
              </a:rPr>
              <a:t>Database (banco de dados)</a:t>
            </a:r>
          </a:p>
        </p:txBody>
      </p:sp>
      <p:sp>
        <p:nvSpPr>
          <p:cNvPr id="49" name="Rectangle 48">
            <a:extLst>
              <a:ext uri="{FF2B5EF4-FFF2-40B4-BE49-F238E27FC236}">
                <a16:creationId xmlns:a16="http://schemas.microsoft.com/office/drawing/2014/main" id="{CE7F7081-419C-2E4F-A999-2923C4338FC0}"/>
              </a:ext>
            </a:extLst>
          </p:cNvPr>
          <p:cNvSpPr/>
          <p:nvPr/>
        </p:nvSpPr>
        <p:spPr>
          <a:xfrm>
            <a:off x="4336598" y="2155208"/>
            <a:ext cx="3957020" cy="34839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50" name="Graphic 11">
            <a:extLst>
              <a:ext uri="{FF2B5EF4-FFF2-40B4-BE49-F238E27FC236}">
                <a16:creationId xmlns:a16="http://schemas.microsoft.com/office/drawing/2014/main" id="{CE52C9D7-11B0-9E41-AB16-2C9849C3ECBE}"/>
              </a:ext>
            </a:extLst>
          </p:cNvPr>
          <p:cNvPicPr>
            <a:picLocks noChangeAspect="1"/>
          </p:cNvPicPr>
          <p:nvPr/>
        </p:nvPicPr>
        <p:blipFill>
          <a:blip r:embed="rId5"/>
          <a:stretch>
            <a:fillRect/>
          </a:stretch>
        </p:blipFill>
        <p:spPr>
          <a:xfrm>
            <a:off x="4336598" y="2168265"/>
            <a:ext cx="330200" cy="330200"/>
          </a:xfrm>
          <a:prstGeom prst="rect">
            <a:avLst/>
          </a:prstGeom>
        </p:spPr>
      </p:pic>
      <p:sp>
        <p:nvSpPr>
          <p:cNvPr id="51" name="TextBox 50">
            <a:extLst>
              <a:ext uri="{FF2B5EF4-FFF2-40B4-BE49-F238E27FC236}">
                <a16:creationId xmlns:a16="http://schemas.microsoft.com/office/drawing/2014/main" id="{C8487DC6-D3CE-324F-AA3A-7BDEAF3DF0B1}"/>
              </a:ext>
            </a:extLst>
          </p:cNvPr>
          <p:cNvSpPr txBox="1"/>
          <p:nvPr/>
        </p:nvSpPr>
        <p:spPr>
          <a:xfrm>
            <a:off x="4193362" y="3844372"/>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ElastiCache</a:t>
            </a:r>
            <a:endParaRPr lang="en-US" sz="1600" dirty="0">
              <a:latin typeface="Amazon Ember" panose="02000000000000000000" pitchFamily="2" charset="0"/>
              <a:ea typeface="Amazon Ember" panose="02000000000000000000" pitchFamily="2" charset="0"/>
            </a:endParaRPr>
          </a:p>
        </p:txBody>
      </p:sp>
      <p:pic>
        <p:nvPicPr>
          <p:cNvPr id="52" name="Graphic 32">
            <a:extLst>
              <a:ext uri="{FF2B5EF4-FFF2-40B4-BE49-F238E27FC236}">
                <a16:creationId xmlns:a16="http://schemas.microsoft.com/office/drawing/2014/main" id="{5247E035-3152-D34C-837C-1004BCAF72F1}"/>
              </a:ext>
            </a:extLst>
          </p:cNvPr>
          <p:cNvPicPr>
            <a:picLocks noChangeAspect="1"/>
          </p:cNvPicPr>
          <p:nvPr/>
        </p:nvPicPr>
        <p:blipFill>
          <a:blip r:embed="rId6"/>
          <a:stretch>
            <a:fillRect/>
          </a:stretch>
        </p:blipFill>
        <p:spPr>
          <a:xfrm>
            <a:off x="4988714" y="3076967"/>
            <a:ext cx="711200" cy="711200"/>
          </a:xfrm>
          <a:prstGeom prst="rect">
            <a:avLst/>
          </a:prstGeom>
        </p:spPr>
      </p:pic>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5050" y="2755571"/>
            <a:ext cx="1941558" cy="1941558"/>
          </a:xfrm>
          <a:prstGeom prst="rect">
            <a:avLst/>
          </a:prstGeom>
        </p:spPr>
      </p:pic>
      <p:sp>
        <p:nvSpPr>
          <p:cNvPr id="56" name="Rectangle 55">
            <a:extLst>
              <a:ext uri="{FF2B5EF4-FFF2-40B4-BE49-F238E27FC236}">
                <a16:creationId xmlns:a16="http://schemas.microsoft.com/office/drawing/2014/main" id="{7B1A2878-C5FE-3641-84A1-AF1A9456DE01}"/>
              </a:ext>
            </a:extLst>
          </p:cNvPr>
          <p:cNvSpPr/>
          <p:nvPr/>
        </p:nvSpPr>
        <p:spPr>
          <a:xfrm>
            <a:off x="545652" y="2324328"/>
            <a:ext cx="1919889" cy="2949315"/>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pt-br" sz="1600">
                <a:solidFill>
                  <a:schemeClr val="accent1"/>
                </a:solidFill>
                <a:latin typeface="Amazon Ember Light" charset="0"/>
                <a:ea typeface="Amazon Ember Light" charset="0"/>
                <a:cs typeface="Amazon Ember Light" charset="0"/>
              </a:rPr>
              <a:t>Aplicações</a:t>
            </a:r>
          </a:p>
        </p:txBody>
      </p:sp>
      <p:cxnSp>
        <p:nvCxnSpPr>
          <p:cNvPr id="27" name="Straight Arrow Connector 26"/>
          <p:cNvCxnSpPr/>
          <p:nvPr/>
        </p:nvCxnSpPr>
        <p:spPr>
          <a:xfrm>
            <a:off x="2476608" y="4439937"/>
            <a:ext cx="4448894" cy="0"/>
          </a:xfrm>
          <a:prstGeom prst="straightConnector1">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469047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7488" y="3673444"/>
            <a:ext cx="1600200" cy="1600200"/>
          </a:xfrm>
          <a:prstGeom prst="rect">
            <a:avLst/>
          </a:prstGeom>
        </p:spPr>
      </p:pic>
      <p:sp>
        <p:nvSpPr>
          <p:cNvPr id="22" name="Title 1"/>
          <p:cNvSpPr>
            <a:spLocks noGrp="1"/>
          </p:cNvSpPr>
          <p:nvPr>
            <p:ph type="title"/>
          </p:nvPr>
        </p:nvSpPr>
        <p:spPr>
          <a:xfrm>
            <a:off x="447236" y="365125"/>
            <a:ext cx="4036061" cy="474119"/>
          </a:xfrm>
        </p:spPr>
        <p:txBody>
          <a:bodyPr rtlCol="0"/>
          <a:lstStyle/>
          <a:p>
            <a:pPr rtl="0"/>
            <a:r>
              <a:rPr lang="pt-br" sz="3500" dirty="0"/>
              <a:t>Gravação direta	</a:t>
            </a: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14</a:t>
            </a:fld>
            <a:endParaRPr lang="en-US" dirty="0"/>
          </a:p>
        </p:txBody>
      </p:sp>
      <p:sp>
        <p:nvSpPr>
          <p:cNvPr id="24" name="Content Placeholder 5"/>
          <p:cNvSpPr txBox="1">
            <a:spLocks/>
          </p:cNvSpPr>
          <p:nvPr/>
        </p:nvSpPr>
        <p:spPr>
          <a:xfrm>
            <a:off x="8029530" y="2268931"/>
            <a:ext cx="3815189" cy="4097277"/>
          </a:xfrm>
          <a:prstGeom prst="rect">
            <a:avLst/>
          </a:prstGeom>
        </p:spPr>
        <p:txBody>
          <a:bodyPr vert="horz" lIns="121920" tIns="60960" rIns="121920" bIns="60960" rtlCol="0">
            <a:normAutofit/>
          </a:bodyPr>
          <a:lstStyle>
            <a:lvl1pPr marL="342900" indent="-342900" algn="l" defTabSz="457200" rtl="0" eaLnBrk="1" latinLnBrk="0" hangingPunct="1">
              <a:spcBef>
                <a:spcPct val="20000"/>
              </a:spcBef>
              <a:buFontTx/>
              <a:buBlip>
                <a:blip r:embed="rId5"/>
              </a:buBlip>
              <a:defRPr sz="2400" b="0" i="0" kern="1200">
                <a:solidFill>
                  <a:schemeClr val="tx1"/>
                </a:solidFill>
                <a:latin typeface="Arial"/>
                <a:ea typeface="+mn-ea"/>
                <a:cs typeface="Arial"/>
              </a:defRPr>
            </a:lvl1pPr>
            <a:lvl2pPr marL="742950" indent="-285750" algn="l" defTabSz="457200" rtl="0" eaLnBrk="1" latinLnBrk="0" hangingPunct="1">
              <a:spcBef>
                <a:spcPct val="20000"/>
              </a:spcBef>
              <a:buClr>
                <a:schemeClr val="accent1"/>
              </a:buClr>
              <a:buFont typeface="Wingdings" panose="05000000000000000000" pitchFamily="2" charset="2"/>
              <a:buChar char="Ø"/>
              <a:defRPr sz="2000" b="0" i="0" kern="1200">
                <a:solidFill>
                  <a:schemeClr val="tx1"/>
                </a:solidFill>
                <a:latin typeface="Arial"/>
                <a:ea typeface="+mn-ea"/>
                <a:cs typeface="Arial"/>
              </a:defRPr>
            </a:lvl2pPr>
            <a:lvl3pPr marL="1143000" indent="-228600" algn="l" defTabSz="457200" rtl="0" eaLnBrk="1" latinLnBrk="0" hangingPunct="1">
              <a:spcBef>
                <a:spcPct val="20000"/>
              </a:spcBef>
              <a:buClr>
                <a:schemeClr val="accent1"/>
              </a:buClr>
              <a:buFont typeface="Arial"/>
              <a:buChar char="•"/>
              <a:defRPr sz="18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rtl="0">
              <a:buNone/>
            </a:pPr>
            <a:endParaRPr lang="en-US" sz="2400" dirty="0">
              <a:latin typeface="Amazon Ember Light" charset="0"/>
              <a:ea typeface="Amazon Ember Light" charset="0"/>
              <a:cs typeface="Amazon Ember Light" charset="0"/>
            </a:endParaRPr>
          </a:p>
        </p:txBody>
      </p:sp>
      <p:sp>
        <p:nvSpPr>
          <p:cNvPr id="29" name="TextBox 28"/>
          <p:cNvSpPr txBox="1"/>
          <p:nvPr/>
        </p:nvSpPr>
        <p:spPr>
          <a:xfrm>
            <a:off x="2661257" y="3175077"/>
            <a:ext cx="1537103" cy="246221"/>
          </a:xfrm>
          <a:prstGeom prst="rect">
            <a:avLst/>
          </a:prstGeom>
          <a:noFill/>
        </p:spPr>
        <p:txBody>
          <a:bodyPr wrap="square" lIns="0" tIns="0" rIns="0" bIns="0" rtlCol="0">
            <a:spAutoFit/>
          </a:bodyPr>
          <a:lstStyle/>
          <a:p>
            <a:pPr algn="ctr" rtl="0"/>
            <a:r>
              <a:rPr lang="pt-br" sz="1600">
                <a:latin typeface="Amazon Ember Light" charset="0"/>
                <a:ea typeface="Amazon Ember Light" charset="0"/>
                <a:cs typeface="Amazon Ember Light" charset="0"/>
              </a:rPr>
              <a:t>Atualizar cache</a:t>
            </a:r>
          </a:p>
        </p:txBody>
      </p:sp>
      <p:cxnSp>
        <p:nvCxnSpPr>
          <p:cNvPr id="4" name="Straight Arrow Connector 3"/>
          <p:cNvCxnSpPr/>
          <p:nvPr/>
        </p:nvCxnSpPr>
        <p:spPr>
          <a:xfrm>
            <a:off x="2335626" y="3458885"/>
            <a:ext cx="2541569" cy="1"/>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93356" y="4504263"/>
            <a:ext cx="1672904" cy="492443"/>
          </a:xfrm>
          <a:prstGeom prst="rect">
            <a:avLst/>
          </a:prstGeom>
          <a:noFill/>
        </p:spPr>
        <p:txBody>
          <a:bodyPr wrap="square" lIns="0" tIns="0" rIns="0" bIns="0" rtlCol="0">
            <a:spAutoFit/>
          </a:bodyPr>
          <a:lstStyle/>
          <a:p>
            <a:pPr algn="ctr" rtl="0"/>
            <a:r>
              <a:rPr lang="pt-br" sz="1600" dirty="0">
                <a:latin typeface="Amazon Ember Light" charset="0"/>
                <a:ea typeface="Amazon Ember Light" charset="0"/>
                <a:cs typeface="Amazon Ember Light" charset="0"/>
              </a:rPr>
              <a:t>Atualizar banco </a:t>
            </a:r>
            <a:br>
              <a:rPr lang="pt-BR" sz="1600" dirty="0">
                <a:latin typeface="Amazon Ember Light" charset="0"/>
                <a:ea typeface="Amazon Ember Light" charset="0"/>
                <a:cs typeface="Amazon Ember Light" charset="0"/>
              </a:rPr>
            </a:br>
            <a:r>
              <a:rPr lang="pt-br" sz="1600" dirty="0">
                <a:latin typeface="Amazon Ember Light" charset="0"/>
                <a:ea typeface="Amazon Ember Light" charset="0"/>
                <a:cs typeface="Amazon Ember Light" charset="0"/>
              </a:rPr>
              <a:t>de dados</a:t>
            </a:r>
          </a:p>
        </p:txBody>
      </p:sp>
      <p:cxnSp>
        <p:nvCxnSpPr>
          <p:cNvPr id="27" name="Straight Arrow Connector 26"/>
          <p:cNvCxnSpPr>
            <a:endCxn id="14" idx="1"/>
          </p:cNvCxnSpPr>
          <p:nvPr/>
        </p:nvCxnSpPr>
        <p:spPr>
          <a:xfrm>
            <a:off x="2490678" y="4473544"/>
            <a:ext cx="4216810" cy="0"/>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07488" y="5097996"/>
            <a:ext cx="1641147" cy="492443"/>
          </a:xfrm>
          <a:prstGeom prst="rect">
            <a:avLst/>
          </a:prstGeom>
          <a:noFill/>
        </p:spPr>
        <p:txBody>
          <a:bodyPr wrap="square" lIns="0" tIns="0" rIns="0" bIns="0" rtlCol="0">
            <a:spAutoFit/>
          </a:bodyPr>
          <a:lstStyle/>
          <a:p>
            <a:pPr algn="ctr" rtl="0"/>
            <a:r>
              <a:rPr lang="pt-br" sz="1600" dirty="0">
                <a:latin typeface="Amazon Ember Light" charset="0"/>
                <a:ea typeface="Amazon Ember Light" charset="0"/>
                <a:cs typeface="Amazon Ember Light" charset="0"/>
              </a:rPr>
              <a:t>Database </a:t>
            </a:r>
            <a:br>
              <a:rPr lang="pt-BR" sz="1600" dirty="0">
                <a:latin typeface="Amazon Ember Light" charset="0"/>
                <a:ea typeface="Amazon Ember Light" charset="0"/>
                <a:cs typeface="Amazon Ember Light" charset="0"/>
              </a:rPr>
            </a:br>
            <a:r>
              <a:rPr lang="pt-br" sz="1600" dirty="0">
                <a:latin typeface="Amazon Ember Light" charset="0"/>
                <a:ea typeface="Amazon Ember Light" charset="0"/>
                <a:cs typeface="Amazon Ember Light" charset="0"/>
              </a:rPr>
              <a:t>(banco de dados)</a:t>
            </a:r>
          </a:p>
        </p:txBody>
      </p:sp>
      <p:sp>
        <p:nvSpPr>
          <p:cNvPr id="6" name="Footer Placeholder 5"/>
          <p:cNvSpPr>
            <a:spLocks noGrp="1"/>
          </p:cNvSpPr>
          <p:nvPr>
            <p:ph type="ftr" sz="quarter" idx="3"/>
          </p:nvPr>
        </p:nvSpPr>
        <p:spPr>
          <a:xfrm>
            <a:off x="419100" y="6356350"/>
            <a:ext cx="4261768" cy="365125"/>
          </a:xfrm>
        </p:spPr>
        <p:txBody>
          <a:bodyPr rtlCol="0"/>
          <a:lstStyle/>
          <a:p>
            <a:pPr rtl="0"/>
            <a:r>
              <a:rPr lang="pt-br" dirty="0"/>
              <a:t>© 2020 Amazon Web Services, Inc. ou suas afiliadas. Todos os direitos reservados.</a:t>
            </a:r>
            <a:endParaRPr lang="en-US" dirty="0"/>
          </a:p>
        </p:txBody>
      </p:sp>
      <p:sp>
        <p:nvSpPr>
          <p:cNvPr id="21" name="Rectangle 20">
            <a:extLst>
              <a:ext uri="{FF2B5EF4-FFF2-40B4-BE49-F238E27FC236}">
                <a16:creationId xmlns:a16="http://schemas.microsoft.com/office/drawing/2014/main" id="{CE7F7081-419C-2E4F-A999-2923C4338FC0}"/>
              </a:ext>
            </a:extLst>
          </p:cNvPr>
          <p:cNvSpPr/>
          <p:nvPr/>
        </p:nvSpPr>
        <p:spPr>
          <a:xfrm>
            <a:off x="4350668" y="2155208"/>
            <a:ext cx="3957020" cy="34839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30" name="Graphic 11">
            <a:extLst>
              <a:ext uri="{FF2B5EF4-FFF2-40B4-BE49-F238E27FC236}">
                <a16:creationId xmlns:a16="http://schemas.microsoft.com/office/drawing/2014/main" id="{CE52C9D7-11B0-9E41-AB16-2C9849C3ECBE}"/>
              </a:ext>
            </a:extLst>
          </p:cNvPr>
          <p:cNvPicPr>
            <a:picLocks noChangeAspect="1"/>
          </p:cNvPicPr>
          <p:nvPr/>
        </p:nvPicPr>
        <p:blipFill>
          <a:blip r:embed="rId6"/>
          <a:stretch>
            <a:fillRect/>
          </a:stretch>
        </p:blipFill>
        <p:spPr>
          <a:xfrm>
            <a:off x="4350668" y="2168265"/>
            <a:ext cx="330200" cy="330200"/>
          </a:xfrm>
          <a:prstGeom prst="rect">
            <a:avLst/>
          </a:prstGeom>
        </p:spPr>
      </p:pic>
      <p:sp>
        <p:nvSpPr>
          <p:cNvPr id="34" name="TextBox 33">
            <a:extLst>
              <a:ext uri="{FF2B5EF4-FFF2-40B4-BE49-F238E27FC236}">
                <a16:creationId xmlns:a16="http://schemas.microsoft.com/office/drawing/2014/main" id="{C8487DC6-D3CE-324F-AA3A-7BDEAF3DF0B1}"/>
              </a:ext>
            </a:extLst>
          </p:cNvPr>
          <p:cNvSpPr txBox="1"/>
          <p:nvPr/>
        </p:nvSpPr>
        <p:spPr>
          <a:xfrm>
            <a:off x="4207432" y="3844372"/>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ElastiCache</a:t>
            </a:r>
            <a:endParaRPr lang="en-US" sz="1600" dirty="0">
              <a:latin typeface="Amazon Ember" panose="02000000000000000000" pitchFamily="2" charset="0"/>
              <a:ea typeface="Amazon Ember" panose="02000000000000000000" pitchFamily="2" charset="0"/>
            </a:endParaRPr>
          </a:p>
        </p:txBody>
      </p:sp>
      <p:pic>
        <p:nvPicPr>
          <p:cNvPr id="35" name="Graphic 32">
            <a:extLst>
              <a:ext uri="{FF2B5EF4-FFF2-40B4-BE49-F238E27FC236}">
                <a16:creationId xmlns:a16="http://schemas.microsoft.com/office/drawing/2014/main" id="{5247E035-3152-D34C-837C-1004BCAF72F1}"/>
              </a:ext>
            </a:extLst>
          </p:cNvPr>
          <p:cNvPicPr>
            <a:picLocks noChangeAspect="1"/>
          </p:cNvPicPr>
          <p:nvPr/>
        </p:nvPicPr>
        <p:blipFill>
          <a:blip r:embed="rId7"/>
          <a:stretch>
            <a:fillRect/>
          </a:stretch>
        </p:blipFill>
        <p:spPr>
          <a:xfrm>
            <a:off x="5002784" y="3076967"/>
            <a:ext cx="711200" cy="711200"/>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120" y="2755571"/>
            <a:ext cx="1941558" cy="1941558"/>
          </a:xfrm>
          <a:prstGeom prst="rect">
            <a:avLst/>
          </a:prstGeom>
        </p:spPr>
      </p:pic>
      <p:sp>
        <p:nvSpPr>
          <p:cNvPr id="40" name="Rectangle 39">
            <a:extLst>
              <a:ext uri="{FF2B5EF4-FFF2-40B4-BE49-F238E27FC236}">
                <a16:creationId xmlns:a16="http://schemas.microsoft.com/office/drawing/2014/main" id="{7B1A2878-C5FE-3641-84A1-AF1A9456DE01}"/>
              </a:ext>
            </a:extLst>
          </p:cNvPr>
          <p:cNvSpPr/>
          <p:nvPr/>
        </p:nvSpPr>
        <p:spPr>
          <a:xfrm>
            <a:off x="559722" y="2324328"/>
            <a:ext cx="1919889" cy="2949315"/>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pt-br" sz="1600">
                <a:solidFill>
                  <a:schemeClr val="accent1"/>
                </a:solidFill>
                <a:latin typeface="Amazon Ember Light" charset="0"/>
                <a:ea typeface="Amazon Ember Light" charset="0"/>
                <a:cs typeface="Amazon Ember Light" charset="0"/>
              </a:rPr>
              <a:t>Aplicações</a:t>
            </a:r>
          </a:p>
        </p:txBody>
      </p:sp>
      <p:sp>
        <p:nvSpPr>
          <p:cNvPr id="41" name="Content Placeholder 2"/>
          <p:cNvSpPr txBox="1">
            <a:spLocks/>
          </p:cNvSpPr>
          <p:nvPr/>
        </p:nvSpPr>
        <p:spPr>
          <a:xfrm>
            <a:off x="8384352" y="2159391"/>
            <a:ext cx="3657600" cy="4097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pt-br" sz="2400" dirty="0"/>
              <a:t>Vantagens</a:t>
            </a:r>
          </a:p>
          <a:p>
            <a:pPr lvl="1" rtl="0"/>
            <a:r>
              <a:rPr lang="pt-br" sz="2000" dirty="0"/>
              <a:t>Dados mais recentes</a:t>
            </a:r>
            <a:br>
              <a:rPr lang="en-US" sz="2000" dirty="0"/>
            </a:br>
            <a:endParaRPr lang="en-US" sz="2000" dirty="0"/>
          </a:p>
          <a:p>
            <a:pPr marL="0" indent="0" rtl="0">
              <a:buNone/>
            </a:pPr>
            <a:r>
              <a:rPr lang="pt-br" sz="2400" dirty="0"/>
              <a:t>Desvantagens</a:t>
            </a:r>
          </a:p>
          <a:p>
            <a:pPr lvl="1" rtl="0"/>
            <a:r>
              <a:rPr lang="pt-br" sz="2000" dirty="0"/>
              <a:t>Penalidade de gravação</a:t>
            </a:r>
          </a:p>
          <a:p>
            <a:pPr lvl="1" rtl="0"/>
            <a:r>
              <a:rPr lang="pt-br" sz="2000" dirty="0"/>
              <a:t>Dados ausentes</a:t>
            </a:r>
          </a:p>
          <a:p>
            <a:pPr lvl="1" rtl="0"/>
            <a:r>
              <a:rPr lang="pt-br" sz="2000" dirty="0"/>
              <a:t>Dados não utilizados</a:t>
            </a:r>
          </a:p>
          <a:p>
            <a:pPr lvl="1" rtl="0"/>
            <a:r>
              <a:rPr lang="pt-br" sz="2000" dirty="0"/>
              <a:t>Rotatividade do cache</a:t>
            </a:r>
          </a:p>
          <a:p>
            <a:pPr rtl="0"/>
            <a:endParaRPr lang="en-US" sz="2000" dirty="0"/>
          </a:p>
        </p:txBody>
      </p:sp>
    </p:spTree>
    <p:custDataLst>
      <p:tags r:id="rId1"/>
    </p:custDataLst>
    <p:extLst>
      <p:ext uri="{BB962C8B-B14F-4D97-AF65-F5344CB8AC3E}">
        <p14:creationId xmlns:p14="http://schemas.microsoft.com/office/powerpoint/2010/main" val="1257856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032" y="3047213"/>
            <a:ext cx="11353800" cy="763573"/>
          </a:xfrm>
        </p:spPr>
        <p:txBody>
          <a:bodyPr rtlCol="0">
            <a:noAutofit/>
          </a:bodyPr>
          <a:lstStyle/>
          <a:p>
            <a:pPr rtl="0"/>
            <a:r>
              <a:rPr lang="pt-br" dirty="0"/>
              <a:t>Resumo</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15</a:t>
            </a:fld>
            <a:endParaRPr lang="en-US" dirty="0"/>
          </a:p>
        </p:txBody>
      </p:sp>
      <p:sp>
        <p:nvSpPr>
          <p:cNvPr id="5" name="Footer Placeholder 4"/>
          <p:cNvSpPr>
            <a:spLocks noGrp="1"/>
          </p:cNvSpPr>
          <p:nvPr>
            <p:ph type="ftr" sz="quarter" idx="3"/>
          </p:nvPr>
        </p:nvSpPr>
        <p:spPr>
          <a:xfrm>
            <a:off x="419100" y="6356350"/>
            <a:ext cx="4645269" cy="365125"/>
          </a:xfrm>
        </p:spPr>
        <p:txBody>
          <a:bodyPr rtlCol="0"/>
          <a:lstStyle/>
          <a:p>
            <a:pPr rtl="0"/>
            <a:r>
              <a:rPr lang="pt-br"/>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394071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7236" y="365125"/>
            <a:ext cx="9034272" cy="474119"/>
          </a:xfrm>
        </p:spPr>
        <p:txBody>
          <a:bodyPr rtlCol="0"/>
          <a:lstStyle/>
          <a:p>
            <a:pPr rtl="0"/>
            <a:r>
              <a:rPr lang="pt-br" sz="3500" dirty="0"/>
              <a:t>Teste de conhecimento</a:t>
            </a: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16</a:t>
            </a:fld>
            <a:endParaRPr lang="en-US" dirty="0"/>
          </a:p>
        </p:txBody>
      </p:sp>
      <p:sp>
        <p:nvSpPr>
          <p:cNvPr id="3" name="Footer Placeholder 2"/>
          <p:cNvSpPr>
            <a:spLocks noGrp="1"/>
          </p:cNvSpPr>
          <p:nvPr>
            <p:ph type="ftr" sz="quarter" idx="3"/>
          </p:nvPr>
        </p:nvSpPr>
        <p:spPr>
          <a:xfrm>
            <a:off x="419100" y="6356350"/>
            <a:ext cx="4335780" cy="365125"/>
          </a:xfrm>
        </p:spPr>
        <p:txBody>
          <a:bodyPr rtlCol="0"/>
          <a:lstStyle/>
          <a:p>
            <a:pPr rtl="0"/>
            <a:r>
              <a:rPr lang="pt-br" dirty="0"/>
              <a:t>© 2020 Amazon Web Services, Inc. ou suas afiliadas. Todos os direitos reservados.</a:t>
            </a:r>
            <a:endParaRPr lang="en-US" dirty="0"/>
          </a:p>
        </p:txBody>
      </p:sp>
      <p:sp>
        <p:nvSpPr>
          <p:cNvPr id="6" name="Freeform 5"/>
          <p:cNvSpPr/>
          <p:nvPr/>
        </p:nvSpPr>
        <p:spPr>
          <a:xfrm>
            <a:off x="559564" y="1835643"/>
            <a:ext cx="2867119"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548640" rIns="66040" bIns="66040" numCol="1" spcCol="1270" rtlCol="0" anchor="t" anchorCtr="0">
            <a:noAutofit/>
          </a:bodyPr>
          <a:lstStyle/>
          <a:p>
            <a:pPr defTabSz="770447" rtl="0">
              <a:lnSpc>
                <a:spcPts val="2667"/>
              </a:lnSpc>
              <a:spcBef>
                <a:spcPct val="0"/>
              </a:spcBef>
              <a:spcAft>
                <a:spcPct val="35000"/>
              </a:spcAft>
            </a:pPr>
            <a:r>
              <a:rPr lang="pt-br" sz="1400">
                <a:latin typeface="Amazon Ember Light" charset="0"/>
                <a:ea typeface="Amazon Ember Light" charset="0"/>
                <a:cs typeface="Amazon Ember Light" charset="0"/>
              </a:rPr>
              <a:t>Considere armazenar em cache quando os dados são acessados com pouca frequência.</a:t>
            </a:r>
          </a:p>
          <a:p>
            <a:pPr defTabSz="770447" rtl="0">
              <a:lnSpc>
                <a:spcPts val="2667"/>
              </a:lnSpc>
              <a:spcBef>
                <a:spcPct val="0"/>
              </a:spcBef>
              <a:spcAft>
                <a:spcPct val="35000"/>
              </a:spcAft>
            </a:pPr>
            <a:endParaRPr lang="en-US" sz="1400"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Freeform 6"/>
          <p:cNvSpPr/>
          <p:nvPr/>
        </p:nvSpPr>
        <p:spPr>
          <a:xfrm>
            <a:off x="3741776" y="1835643"/>
            <a:ext cx="2867119"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548640" rIns="66040" bIns="66040" numCol="1" spcCol="1270" rtlCol="0" anchor="t" anchorCtr="0">
            <a:noAutofit/>
          </a:bodyPr>
          <a:lstStyle/>
          <a:p>
            <a:pPr defTabSz="770447" rtl="0">
              <a:lnSpc>
                <a:spcPts val="2667"/>
              </a:lnSpc>
              <a:spcBef>
                <a:spcPct val="0"/>
              </a:spcBef>
              <a:spcAft>
                <a:spcPct val="35000"/>
              </a:spcAft>
            </a:pPr>
            <a:r>
              <a:rPr lang="pt-br" sz="1400">
                <a:latin typeface="Amazon Ember Light" panose="020B0403020204020204" pitchFamily="34" charset="0"/>
                <a:ea typeface="Amazon Ember Light" panose="020B0403020204020204" pitchFamily="34" charset="0"/>
                <a:cs typeface="Amazon Ember Light" panose="020B0403020204020204" pitchFamily="34" charset="0"/>
              </a:rPr>
              <a:t>O Memcached oferece multithreading, enquanto o Redis usa um único threading. </a:t>
            </a:r>
          </a:p>
        </p:txBody>
      </p:sp>
      <p:sp>
        <p:nvSpPr>
          <p:cNvPr id="8" name="Freeform 7"/>
          <p:cNvSpPr/>
          <p:nvPr/>
        </p:nvSpPr>
        <p:spPr>
          <a:xfrm>
            <a:off x="6938061" y="1835643"/>
            <a:ext cx="2867119"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548640" rIns="66040" bIns="66040" numCol="1" spcCol="1270" rtlCol="0" anchor="t" anchorCtr="0">
            <a:noAutofit/>
          </a:bodyPr>
          <a:lstStyle/>
          <a:p>
            <a:pPr defTabSz="770447" rtl="0">
              <a:lnSpc>
                <a:spcPts val="2667"/>
              </a:lnSpc>
              <a:spcBef>
                <a:spcPct val="0"/>
              </a:spcBef>
              <a:spcAft>
                <a:spcPct val="35000"/>
              </a:spcAft>
            </a:pPr>
            <a:r>
              <a:rPr lang="pt-br" sz="1400" dirty="0">
                <a:latin typeface="Amazon Ember Light" charset="0"/>
                <a:ea typeface="Amazon Ember Light" charset="0"/>
                <a:cs typeface="Amazon Ember Light" charset="0"/>
              </a:rPr>
              <a:t>Somente o Redis fornece </a:t>
            </a:r>
            <a:br>
              <a:rPr lang="pt-BR" sz="1400" dirty="0">
                <a:latin typeface="Amazon Ember Light" charset="0"/>
                <a:ea typeface="Amazon Ember Light" charset="0"/>
                <a:cs typeface="Amazon Ember Light" charset="0"/>
              </a:rPr>
            </a:br>
            <a:r>
              <a:rPr lang="pt-br" sz="1400" dirty="0">
                <a:latin typeface="Amazon Ember Light" charset="0"/>
                <a:ea typeface="Amazon Ember Light" charset="0"/>
                <a:cs typeface="Amazon Ember Light" charset="0"/>
              </a:rPr>
              <a:t>o Multi-AZ com recursos de failover automático.</a:t>
            </a:r>
          </a:p>
          <a:p>
            <a:pPr defTabSz="770447" rtl="0">
              <a:lnSpc>
                <a:spcPts val="2667"/>
              </a:lnSpc>
              <a:spcBef>
                <a:spcPct val="0"/>
              </a:spcBef>
              <a:spcAft>
                <a:spcPct val="35000"/>
              </a:spcAft>
            </a:pPr>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Freeform 8"/>
          <p:cNvSpPr/>
          <p:nvPr/>
        </p:nvSpPr>
        <p:spPr>
          <a:xfrm>
            <a:off x="559564" y="4075542"/>
            <a:ext cx="2867119"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548640" rIns="66040" bIns="66040" numCol="1" spcCol="1270" rtlCol="0" anchor="t" anchorCtr="0">
            <a:noAutofit/>
          </a:bodyPr>
          <a:lstStyle/>
          <a:p>
            <a:pPr defTabSz="770447" rtl="0">
              <a:lnSpc>
                <a:spcPts val="2667"/>
              </a:lnSpc>
              <a:spcBef>
                <a:spcPct val="0"/>
              </a:spcBef>
              <a:spcAft>
                <a:spcPct val="35000"/>
              </a:spcAft>
            </a:pPr>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Time to live (TTL - Tempo de vida) é um valor inteiro que especifica o</a:t>
            </a:r>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número de segundos até que a</a:t>
            </a:r>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chave expire.</a:t>
            </a:r>
          </a:p>
        </p:txBody>
      </p:sp>
      <p:sp>
        <p:nvSpPr>
          <p:cNvPr id="10" name="Freeform 9"/>
          <p:cNvSpPr/>
          <p:nvPr/>
        </p:nvSpPr>
        <p:spPr>
          <a:xfrm>
            <a:off x="3741776" y="4075542"/>
            <a:ext cx="2867119"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548640" rIns="66040" bIns="66040" numCol="1" spcCol="1270" rtlCol="0" anchor="t" anchorCtr="0">
            <a:noAutofit/>
          </a:bodyPr>
          <a:lstStyle/>
          <a:p>
            <a:pPr defTabSz="770447" rtl="0">
              <a:lnSpc>
                <a:spcPts val="2667"/>
              </a:lnSpc>
              <a:spcBef>
                <a:spcPct val="0"/>
              </a:spcBef>
              <a:spcAft>
                <a:spcPct val="35000"/>
              </a:spcAft>
            </a:pPr>
            <a:r>
              <a:rPr lang="pt-br" sz="1400">
                <a:latin typeface="Amazon Ember Light" panose="020B0403020204020204" pitchFamily="34" charset="0"/>
                <a:ea typeface="Amazon Ember Light" panose="020B0403020204020204" pitchFamily="34" charset="0"/>
                <a:cs typeface="Amazon Ember Light" panose="020B0403020204020204" pitchFamily="34" charset="0"/>
              </a:rPr>
              <a:t>A estratégia de gravação adiciona dados ou atualiza dados no cache sempre que os dados são gravados no banco de dados. </a:t>
            </a:r>
          </a:p>
        </p:txBody>
      </p:sp>
      <p:sp>
        <p:nvSpPr>
          <p:cNvPr id="11" name="Freeform 10"/>
          <p:cNvSpPr/>
          <p:nvPr/>
        </p:nvSpPr>
        <p:spPr>
          <a:xfrm>
            <a:off x="6938061" y="4075542"/>
            <a:ext cx="2867119"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548640" rIns="66040" bIns="66040" numCol="1" spcCol="1270" rtlCol="0" anchor="t" anchorCtr="0">
            <a:noAutofit/>
          </a:bodyPr>
          <a:lstStyle/>
          <a:p>
            <a:pPr defTabSz="770447" rtl="0">
              <a:lnSpc>
                <a:spcPts val="2667"/>
              </a:lnSpc>
              <a:spcBef>
                <a:spcPct val="0"/>
              </a:spcBef>
              <a:spcAft>
                <a:spcPct val="35000"/>
              </a:spcAft>
            </a:pPr>
            <a:r>
              <a:rPr lang="pt-br" sz="1400" dirty="0">
                <a:latin typeface="Amazon Ember Light" charset="0"/>
                <a:ea typeface="Amazon Ember Light" charset="0"/>
                <a:cs typeface="Amazon Ember Light" charset="0"/>
              </a:rPr>
              <a:t>Memcached inclui recurso Pub/Sub.</a:t>
            </a:r>
          </a:p>
        </p:txBody>
      </p:sp>
      <p:sp>
        <p:nvSpPr>
          <p:cNvPr id="12" name="TextBox 11"/>
          <p:cNvSpPr txBox="1"/>
          <p:nvPr/>
        </p:nvSpPr>
        <p:spPr>
          <a:xfrm>
            <a:off x="2887569" y="1848687"/>
            <a:ext cx="547524" cy="666786"/>
          </a:xfrm>
          <a:prstGeom prst="rect">
            <a:avLst/>
          </a:prstGeom>
          <a:noFill/>
        </p:spPr>
        <p:txBody>
          <a:bodyPr wrap="square" rtlCol="0">
            <a:spAutoFit/>
          </a:bodyPr>
          <a:lstStyle/>
          <a:p>
            <a:pPr rtl="0"/>
            <a:r>
              <a:rPr lang="pt-br"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3" name="TextBox 12"/>
          <p:cNvSpPr txBox="1"/>
          <p:nvPr/>
        </p:nvSpPr>
        <p:spPr>
          <a:xfrm>
            <a:off x="9252599" y="1845306"/>
            <a:ext cx="547524" cy="666786"/>
          </a:xfrm>
          <a:prstGeom prst="rect">
            <a:avLst/>
          </a:prstGeom>
          <a:noFill/>
        </p:spPr>
        <p:txBody>
          <a:bodyPr wrap="square" rtlCol="0">
            <a:spAutoFit/>
          </a:bodyPr>
          <a:lstStyle/>
          <a:p>
            <a:pPr rtl="0"/>
            <a:r>
              <a:rPr lang="pt-br" sz="3733">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7" name="TextBox 16"/>
          <p:cNvSpPr txBox="1"/>
          <p:nvPr/>
        </p:nvSpPr>
        <p:spPr>
          <a:xfrm>
            <a:off x="9259707" y="4090936"/>
            <a:ext cx="547524" cy="666786"/>
          </a:xfrm>
          <a:prstGeom prst="rect">
            <a:avLst/>
          </a:prstGeom>
          <a:noFill/>
        </p:spPr>
        <p:txBody>
          <a:bodyPr wrap="square" rtlCol="0">
            <a:spAutoFit/>
          </a:bodyPr>
          <a:lstStyle/>
          <a:p>
            <a:pPr rtl="0"/>
            <a:r>
              <a:rPr lang="pt-br" sz="3733">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9" name="TextBox 18"/>
          <p:cNvSpPr txBox="1"/>
          <p:nvPr/>
        </p:nvSpPr>
        <p:spPr>
          <a:xfrm>
            <a:off x="10236524" y="1753082"/>
            <a:ext cx="1777283" cy="646331"/>
          </a:xfrm>
          <a:prstGeom prst="rect">
            <a:avLst/>
          </a:prstGeom>
          <a:noFill/>
        </p:spPr>
        <p:txBody>
          <a:bodyPr wrap="square" rtlCol="0">
            <a:spAutoFit/>
          </a:bodyPr>
          <a:lstStyle/>
          <a:p>
            <a:pPr marL="380990" indent="-380990" rtl="0">
              <a:buFont typeface="Wingdings" panose="05000000000000000000" pitchFamily="2" charset="2"/>
              <a:buChar char="q"/>
            </a:pPr>
            <a:r>
              <a:rPr lang="pt-br" dirty="0">
                <a:latin typeface="Amazon Ember Light" charset="0"/>
                <a:ea typeface="Amazon Ember Light" charset="0"/>
                <a:cs typeface="Amazon Ember Light" charset="0"/>
              </a:rPr>
              <a:t>Verdadeiro</a:t>
            </a:r>
          </a:p>
          <a:p>
            <a:pPr marL="380990" indent="-380990" rtl="0">
              <a:buFont typeface="Wingdings" panose="05000000000000000000" pitchFamily="2" charset="2"/>
              <a:buChar char="q"/>
            </a:pPr>
            <a:r>
              <a:rPr lang="pt-br" dirty="0">
                <a:latin typeface="Amazon Ember Light" charset="0"/>
                <a:ea typeface="Amazon Ember Light" charset="0"/>
                <a:cs typeface="Amazon Ember Light" charset="0"/>
              </a:rPr>
              <a:t>Falso</a:t>
            </a:r>
          </a:p>
        </p:txBody>
      </p:sp>
      <p:sp>
        <p:nvSpPr>
          <p:cNvPr id="18" name="TextBox 17"/>
          <p:cNvSpPr txBox="1"/>
          <p:nvPr/>
        </p:nvSpPr>
        <p:spPr>
          <a:xfrm>
            <a:off x="2897944" y="4093698"/>
            <a:ext cx="509015" cy="676029"/>
          </a:xfrm>
          <a:prstGeom prst="rect">
            <a:avLst/>
          </a:prstGeom>
          <a:noFill/>
        </p:spPr>
        <p:txBody>
          <a:bodyPr wrap="squar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0" name="TextBox 19"/>
          <p:cNvSpPr txBox="1"/>
          <p:nvPr/>
        </p:nvSpPr>
        <p:spPr>
          <a:xfrm>
            <a:off x="6070386" y="4099389"/>
            <a:ext cx="547524" cy="666786"/>
          </a:xfrm>
          <a:prstGeom prst="rect">
            <a:avLst/>
          </a:prstGeom>
          <a:noFill/>
        </p:spPr>
        <p:txBody>
          <a:bodyPr wrap="squar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1" name="TextBox 20"/>
          <p:cNvSpPr txBox="1"/>
          <p:nvPr/>
        </p:nvSpPr>
        <p:spPr>
          <a:xfrm>
            <a:off x="6070382" y="1837490"/>
            <a:ext cx="547524" cy="666786"/>
          </a:xfrm>
          <a:prstGeom prst="rect">
            <a:avLst/>
          </a:prstGeom>
          <a:noFill/>
        </p:spPr>
        <p:txBody>
          <a:bodyPr wrap="squar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119968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P spid="18"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967038"/>
            <a:ext cx="11353800" cy="923923"/>
          </a:xfrm>
        </p:spPr>
        <p:txBody>
          <a:bodyPr rtlCol="0">
            <a:noAutofit/>
          </a:bodyPr>
          <a:lstStyle/>
          <a:p>
            <a:pPr rtl="0"/>
            <a:r>
              <a:rPr lang="pt-br" dirty="0">
                <a:latin typeface="Amazon Ember Light" charset="0"/>
                <a:ea typeface="Amazon Ember Light" charset="0"/>
                <a:cs typeface="Amazon Ember Light" charset="0"/>
              </a:rPr>
              <a:t>Obrigado</a:t>
            </a:r>
          </a:p>
        </p:txBody>
      </p:sp>
    </p:spTree>
    <p:custDataLst>
      <p:tags r:id="rId1"/>
    </p:custDataLst>
    <p:extLst>
      <p:ext uri="{BB962C8B-B14F-4D97-AF65-F5344CB8AC3E}">
        <p14:creationId xmlns:p14="http://schemas.microsoft.com/office/powerpoint/2010/main" val="125489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304" y="365125"/>
            <a:ext cx="9034272" cy="474119"/>
          </a:xfrm>
        </p:spPr>
        <p:txBody>
          <a:bodyPr rtlCol="0"/>
          <a:lstStyle/>
          <a:p>
            <a:pPr rtl="0"/>
            <a:r>
              <a:rPr lang="pt-br" sz="3500" dirty="0"/>
              <a:t>Visão geral do módulo</a:t>
            </a:r>
          </a:p>
        </p:txBody>
      </p:sp>
      <p:sp>
        <p:nvSpPr>
          <p:cNvPr id="3" name="Content Placeholder 2"/>
          <p:cNvSpPr>
            <a:spLocks noGrp="1"/>
          </p:cNvSpPr>
          <p:nvPr>
            <p:ph idx="1"/>
          </p:nvPr>
        </p:nvSpPr>
        <p:spPr>
          <a:xfrm>
            <a:off x="419100" y="1528175"/>
            <a:ext cx="11353800" cy="1900825"/>
          </a:xfrm>
        </p:spPr>
        <p:txBody>
          <a:bodyPr rtlCol="0"/>
          <a:lstStyle/>
          <a:p>
            <a:pPr rtl="0"/>
            <a:r>
              <a:rPr lang="pt-br" sz="2600" dirty="0"/>
              <a:t>Visão geral do armazenamento em cache</a:t>
            </a:r>
          </a:p>
          <a:p>
            <a:pPr rtl="0"/>
            <a:r>
              <a:rPr lang="pt-br" sz="2600" dirty="0"/>
              <a:t>Armazenamento em cache com o Amazon ElastiCache</a:t>
            </a:r>
          </a:p>
          <a:p>
            <a:pPr rtl="0"/>
            <a:r>
              <a:rPr lang="pt-br" sz="2600" dirty="0"/>
              <a:t>Estratégias de armazenamento em cache</a:t>
            </a:r>
          </a:p>
          <a:p>
            <a:pPr rtl="0"/>
            <a:r>
              <a:rPr lang="pt-br" sz="2600" dirty="0"/>
              <a:t>Resumo</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2</a:t>
            </a:fld>
            <a:endParaRPr lang="en-US" dirty="0"/>
          </a:p>
        </p:txBody>
      </p:sp>
      <p:sp>
        <p:nvSpPr>
          <p:cNvPr id="5" name="Footer Placeholder 4"/>
          <p:cNvSpPr>
            <a:spLocks noGrp="1"/>
          </p:cNvSpPr>
          <p:nvPr>
            <p:ph type="ftr" sz="quarter" idx="3"/>
          </p:nvPr>
        </p:nvSpPr>
        <p:spPr>
          <a:xfrm>
            <a:off x="419100" y="6356350"/>
            <a:ext cx="4645269"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130313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36" y="2528766"/>
            <a:ext cx="11353800" cy="1800466"/>
          </a:xfrm>
        </p:spPr>
        <p:txBody>
          <a:bodyPr rtlCol="0">
            <a:noAutofit/>
          </a:bodyPr>
          <a:lstStyle/>
          <a:p>
            <a:pPr rtl="0"/>
            <a:r>
              <a:rPr lang="pt-br" dirty="0"/>
              <a:t>Visão geral do armazenamento em cache</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3</a:t>
            </a:fld>
            <a:endParaRPr lang="en-US" dirty="0"/>
          </a:p>
        </p:txBody>
      </p:sp>
      <p:sp>
        <p:nvSpPr>
          <p:cNvPr id="5" name="Footer Placeholder 4"/>
          <p:cNvSpPr>
            <a:spLocks noGrp="1"/>
          </p:cNvSpPr>
          <p:nvPr>
            <p:ph type="ftr" sz="quarter" idx="3"/>
          </p:nvPr>
        </p:nvSpPr>
        <p:spPr>
          <a:xfrm>
            <a:off x="419100" y="6356350"/>
            <a:ext cx="4462389" cy="365125"/>
          </a:xfrm>
        </p:spPr>
        <p:txBody>
          <a:bodyPr rtlCol="0"/>
          <a:lstStyle/>
          <a:p>
            <a:pPr rtl="0"/>
            <a:r>
              <a:rPr lang="pt-br"/>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34251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3168" y="365125"/>
            <a:ext cx="9034272" cy="474119"/>
          </a:xfrm>
        </p:spPr>
        <p:txBody>
          <a:bodyPr rtlCol="0"/>
          <a:lstStyle/>
          <a:p>
            <a:pPr rtl="0"/>
            <a:r>
              <a:rPr lang="pt-br" sz="3500" dirty="0"/>
              <a:t>Os benefícios do armazenamento em cache</a:t>
            </a: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4</a:t>
            </a:fld>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1313" y="2217229"/>
            <a:ext cx="1652304" cy="165230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084" y="2191255"/>
            <a:ext cx="1704253" cy="1704253"/>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3683" y="2238231"/>
            <a:ext cx="1610301" cy="1610301"/>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3371" y="2219036"/>
            <a:ext cx="1648690" cy="1648690"/>
          </a:xfrm>
          <a:prstGeom prst="rect">
            <a:avLst/>
          </a:prstGeom>
        </p:spPr>
      </p:pic>
      <p:sp>
        <p:nvSpPr>
          <p:cNvPr id="10" name="Rectangle 9"/>
          <p:cNvSpPr/>
          <p:nvPr/>
        </p:nvSpPr>
        <p:spPr>
          <a:xfrm>
            <a:off x="392236" y="4121630"/>
            <a:ext cx="2149948" cy="646331"/>
          </a:xfrm>
          <a:prstGeom prst="rect">
            <a:avLst/>
          </a:prstGeom>
        </p:spPr>
        <p:txBody>
          <a:bodyPr wrap="none" rtlCol="0">
            <a:sp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Melhora velocidade</a:t>
            </a:r>
            <a:br>
              <a:rPr lang="pt-BR"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dirty="0">
                <a:latin typeface="Amazon Ember Light" panose="020B0403020204020204" pitchFamily="34" charset="0"/>
                <a:ea typeface="Amazon Ember Light" panose="020B0403020204020204" pitchFamily="34" charset="0"/>
                <a:cs typeface="Amazon Ember Light" panose="020B0403020204020204" pitchFamily="34" charset="0"/>
              </a:rPr>
              <a:t>da aplicação</a:t>
            </a:r>
          </a:p>
        </p:txBody>
      </p:sp>
      <p:sp>
        <p:nvSpPr>
          <p:cNvPr id="11" name="Rectangle 10"/>
          <p:cNvSpPr/>
          <p:nvPr/>
        </p:nvSpPr>
        <p:spPr>
          <a:xfrm>
            <a:off x="3571302" y="4121630"/>
            <a:ext cx="1712328" cy="646331"/>
          </a:xfrm>
          <a:prstGeom prst="rect">
            <a:avLst/>
          </a:prstGeom>
        </p:spPr>
        <p:txBody>
          <a:bodyPr wrap="none" rtlCol="0">
            <a:sp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Reduz latência </a:t>
            </a:r>
            <a:br>
              <a:rPr lang="pt-BR"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dirty="0">
                <a:latin typeface="Amazon Ember Light" panose="020B0403020204020204" pitchFamily="34" charset="0"/>
                <a:ea typeface="Amazon Ember Light" panose="020B0403020204020204" pitchFamily="34" charset="0"/>
                <a:cs typeface="Amazon Ember Light" panose="020B0403020204020204" pitchFamily="34" charset="0"/>
              </a:rPr>
              <a:t>de resposta</a:t>
            </a:r>
          </a:p>
        </p:txBody>
      </p:sp>
      <p:sp>
        <p:nvSpPr>
          <p:cNvPr id="12" name="Rectangle 11"/>
          <p:cNvSpPr/>
          <p:nvPr/>
        </p:nvSpPr>
        <p:spPr>
          <a:xfrm>
            <a:off x="6008974" y="4121630"/>
            <a:ext cx="2757486" cy="923330"/>
          </a:xfrm>
          <a:prstGeom prst="rect">
            <a:avLst/>
          </a:prstGeom>
        </p:spPr>
        <p:txBody>
          <a:bodyPr wrap="none" rtlCol="0">
            <a:sp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Alivia a carga </a:t>
            </a:r>
            <a:br>
              <a:rPr lang="pt-BR"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dirty="0">
                <a:latin typeface="Amazon Ember Light" panose="020B0403020204020204" pitchFamily="34" charset="0"/>
                <a:ea typeface="Amazon Ember Light" panose="020B0403020204020204" pitchFamily="34" charset="0"/>
                <a:cs typeface="Amazon Ember Light" panose="020B0403020204020204" pitchFamily="34" charset="0"/>
              </a:rPr>
              <a:t>de demora das consultas </a:t>
            </a:r>
            <a:br>
              <a:rPr lang="pt-BR"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dirty="0">
                <a:latin typeface="Amazon Ember Light" panose="020B0403020204020204" pitchFamily="34" charset="0"/>
                <a:ea typeface="Amazon Ember Light" panose="020B0403020204020204" pitchFamily="34" charset="0"/>
                <a:cs typeface="Amazon Ember Light" panose="020B0403020204020204" pitchFamily="34" charset="0"/>
              </a:rPr>
              <a:t>de banco de dados</a:t>
            </a:r>
          </a:p>
        </p:txBody>
      </p:sp>
      <p:sp>
        <p:nvSpPr>
          <p:cNvPr id="13" name="Rectangle 12"/>
          <p:cNvSpPr/>
          <p:nvPr/>
        </p:nvSpPr>
        <p:spPr>
          <a:xfrm>
            <a:off x="9132727" y="4121630"/>
            <a:ext cx="2512213" cy="646331"/>
          </a:xfrm>
          <a:prstGeom prst="rect">
            <a:avLst/>
          </a:prstGeom>
        </p:spPr>
        <p:txBody>
          <a:bodyPr wrap="none" rtlCol="0">
            <a:sp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Fornece grandes </a:t>
            </a:r>
          </a:p>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ganhos de performance</a:t>
            </a:r>
          </a:p>
        </p:txBody>
      </p:sp>
      <p:sp>
        <p:nvSpPr>
          <p:cNvPr id="2" name="Footer Placeholder 1"/>
          <p:cNvSpPr>
            <a:spLocks noGrp="1"/>
          </p:cNvSpPr>
          <p:nvPr>
            <p:ph type="ftr" sz="quarter" idx="3"/>
          </p:nvPr>
        </p:nvSpPr>
        <p:spPr>
          <a:xfrm>
            <a:off x="419100" y="6356350"/>
            <a:ext cx="5067300"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196964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3168" y="140223"/>
            <a:ext cx="7613552" cy="923923"/>
          </a:xfrm>
        </p:spPr>
        <p:txBody>
          <a:bodyPr rtlCol="0"/>
          <a:lstStyle/>
          <a:p>
            <a:pPr rtl="0"/>
            <a:r>
              <a:rPr lang="pt-br" sz="3500" dirty="0"/>
              <a:t>Quando considerar o armazenamento de dados em cache</a:t>
            </a: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5</a:t>
            </a:fld>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630" y="4751612"/>
            <a:ext cx="1502227" cy="150222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601" y="1632857"/>
            <a:ext cx="1306285" cy="130628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050" y="3254683"/>
            <a:ext cx="1181387" cy="1181387"/>
          </a:xfrm>
          <a:prstGeom prst="rect">
            <a:avLst/>
          </a:prstGeom>
        </p:spPr>
      </p:pic>
      <p:sp>
        <p:nvSpPr>
          <p:cNvPr id="9" name="TextBox 8"/>
          <p:cNvSpPr txBox="1">
            <a:spLocks noChangeArrowheads="1"/>
          </p:cNvSpPr>
          <p:nvPr/>
        </p:nvSpPr>
        <p:spPr bwMode="auto">
          <a:xfrm>
            <a:off x="2838841" y="2075528"/>
            <a:ext cx="7889029" cy="307777"/>
          </a:xfrm>
          <a:prstGeom prst="rect">
            <a:avLst/>
          </a:prstGeom>
          <a:noFill/>
          <a:ln w="9525">
            <a:noFill/>
            <a:miter lim="800000"/>
            <a:headEnd/>
            <a:tailEnd/>
          </a:ln>
        </p:spPr>
        <p:txBody>
          <a:bodyPr wrap="square" lIns="0" tIns="0" rIns="0" bIns="0" rtlCol="0">
            <a:spAutoFit/>
          </a:bodyPr>
          <a:lstStyle/>
          <a:p>
            <a:pPr defTabSz="914377" rtl="0"/>
            <a:r>
              <a:rPr lang="pt-br" sz="2000" dirty="0">
                <a:solidFill>
                  <a:prstClr val="black"/>
                </a:solidFill>
                <a:latin typeface="Amazon Ember Light" panose="020B0403020204020204" pitchFamily="34" charset="0"/>
                <a:ea typeface="Amazon Ember Light" panose="020B0403020204020204" pitchFamily="34" charset="0"/>
                <a:cs typeface="Amazon Ember Light" panose="020B0403020204020204" pitchFamily="34" charset="0"/>
              </a:rPr>
              <a:t>Dados que exigem uma consulta lenta e cara para serem obtidos.</a:t>
            </a:r>
          </a:p>
        </p:txBody>
      </p:sp>
      <p:sp>
        <p:nvSpPr>
          <p:cNvPr id="10" name="TextBox 9"/>
          <p:cNvSpPr txBox="1">
            <a:spLocks noChangeArrowheads="1"/>
          </p:cNvSpPr>
          <p:nvPr/>
        </p:nvSpPr>
        <p:spPr bwMode="auto">
          <a:xfrm>
            <a:off x="2838841" y="3476044"/>
            <a:ext cx="7889029" cy="615553"/>
          </a:xfrm>
          <a:prstGeom prst="rect">
            <a:avLst/>
          </a:prstGeom>
          <a:noFill/>
          <a:ln w="9525">
            <a:noFill/>
            <a:miter lim="800000"/>
            <a:headEnd/>
            <a:tailEnd/>
          </a:ln>
        </p:spPr>
        <p:txBody>
          <a:bodyPr wrap="square" lIns="0" tIns="0" rIns="0" bIns="0" rtlCol="0">
            <a:spAutoFit/>
          </a:bodyPr>
          <a:lstStyle/>
          <a:p>
            <a:pPr defTabSz="914377" rtl="0"/>
            <a:r>
              <a:rPr lang="pt-br" sz="2000" dirty="0">
                <a:solidFill>
                  <a:prstClr val="black"/>
                </a:solidFill>
                <a:latin typeface="Amazon Ember Light" panose="020B0403020204020204" pitchFamily="34" charset="0"/>
                <a:ea typeface="Amazon Ember Light" panose="020B0403020204020204" pitchFamily="34" charset="0"/>
                <a:cs typeface="Amazon Ember Light" panose="020B0403020204020204" pitchFamily="34" charset="0"/>
              </a:rPr>
              <a:t>Dados relativamente estáticos e acessados com frequência. Por</a:t>
            </a:r>
            <a:r>
              <a:rPr lang="pt-BR" sz="2000" dirty="0">
                <a:solidFill>
                  <a:prstClr val="black"/>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2000" dirty="0">
                <a:solidFill>
                  <a:prstClr val="black"/>
                </a:solidFill>
                <a:latin typeface="Amazon Ember Light" panose="020B0403020204020204" pitchFamily="34" charset="0"/>
                <a:ea typeface="Amazon Ember Light" panose="020B0403020204020204" pitchFamily="34" charset="0"/>
                <a:cs typeface="Amazon Ember Light" panose="020B0403020204020204" pitchFamily="34" charset="0"/>
              </a:rPr>
              <a:t>exemplo, um perfil para seu site de mídia social.</a:t>
            </a:r>
          </a:p>
        </p:txBody>
      </p:sp>
      <p:sp>
        <p:nvSpPr>
          <p:cNvPr id="11" name="TextBox 10"/>
          <p:cNvSpPr txBox="1">
            <a:spLocks noChangeArrowheads="1"/>
          </p:cNvSpPr>
          <p:nvPr/>
        </p:nvSpPr>
        <p:spPr bwMode="auto">
          <a:xfrm>
            <a:off x="2838841" y="5133393"/>
            <a:ext cx="7889029" cy="615553"/>
          </a:xfrm>
          <a:prstGeom prst="rect">
            <a:avLst/>
          </a:prstGeom>
          <a:noFill/>
          <a:ln w="9525">
            <a:noFill/>
            <a:miter lim="800000"/>
            <a:headEnd/>
            <a:tailEnd/>
          </a:ln>
        </p:spPr>
        <p:txBody>
          <a:bodyPr wrap="square" lIns="0" tIns="0" rIns="0" bIns="0" rtlCol="0">
            <a:spAutoFit/>
          </a:bodyPr>
          <a:lstStyle/>
          <a:p>
            <a:pPr defTabSz="914377" rtl="0"/>
            <a:r>
              <a:rPr lang="pt-br" sz="2000">
                <a:solidFill>
                  <a:prstClr val="black"/>
                </a:solidFill>
                <a:latin typeface="Amazon Ember Light" panose="020B0403020204020204" pitchFamily="34" charset="0"/>
                <a:ea typeface="Amazon Ember Light" panose="020B0403020204020204" pitchFamily="34" charset="0"/>
                <a:cs typeface="Amazon Ember Light" panose="020B0403020204020204" pitchFamily="34" charset="0"/>
              </a:rPr>
              <a:t>Informações que podem se dar ao luxo de ficar obsoletas por algum tempo, como dados meteorológicos.</a:t>
            </a:r>
          </a:p>
        </p:txBody>
      </p:sp>
      <p:sp>
        <p:nvSpPr>
          <p:cNvPr id="13" name="Footer Placeholder 12"/>
          <p:cNvSpPr>
            <a:spLocks noGrp="1"/>
          </p:cNvSpPr>
          <p:nvPr>
            <p:ph type="ftr" sz="quarter" idx="3"/>
          </p:nvPr>
        </p:nvSpPr>
        <p:spPr>
          <a:xfrm>
            <a:off x="419100" y="6356350"/>
            <a:ext cx="4392051"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93324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36" y="2528766"/>
            <a:ext cx="10075398" cy="1800466"/>
          </a:xfrm>
        </p:spPr>
        <p:txBody>
          <a:bodyPr rtlCol="0">
            <a:noAutofit/>
          </a:bodyPr>
          <a:lstStyle/>
          <a:p>
            <a:pPr rtl="0"/>
            <a:r>
              <a:rPr lang="pt-br" dirty="0"/>
              <a:t>Armazenamento em cache com</a:t>
            </a:r>
            <a:r>
              <a:rPr lang="en-US" dirty="0"/>
              <a:t> </a:t>
            </a:r>
            <a:r>
              <a:rPr lang="pt-br" dirty="0"/>
              <a:t>Amazon ElastiCache</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6</a:t>
            </a:fld>
            <a:endParaRPr lang="en-US" dirty="0"/>
          </a:p>
        </p:txBody>
      </p:sp>
      <p:sp>
        <p:nvSpPr>
          <p:cNvPr id="5" name="Footer Placeholder 4"/>
          <p:cNvSpPr>
            <a:spLocks noGrp="1"/>
          </p:cNvSpPr>
          <p:nvPr>
            <p:ph type="ftr" sz="quarter" idx="3"/>
          </p:nvPr>
        </p:nvSpPr>
        <p:spPr>
          <a:xfrm>
            <a:off x="419100" y="6356350"/>
            <a:ext cx="4898488"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133727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1304" y="365125"/>
            <a:ext cx="9034272" cy="474119"/>
          </a:xfrm>
        </p:spPr>
        <p:txBody>
          <a:bodyPr rtlCol="0"/>
          <a:lstStyle/>
          <a:p>
            <a:pPr rtl="0"/>
            <a:r>
              <a:rPr lang="pt-br" sz="3500" dirty="0"/>
              <a:t>Visão geral do Amazon ElastiCache</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t>7</a:t>
            </a:fld>
            <a:endParaRPr lang="en-US" dirty="0"/>
          </a:p>
        </p:txBody>
      </p:sp>
      <p:sp>
        <p:nvSpPr>
          <p:cNvPr id="5" name="Footer Placeholder 4"/>
          <p:cNvSpPr>
            <a:spLocks noGrp="1"/>
          </p:cNvSpPr>
          <p:nvPr>
            <p:ph type="ftr" sz="quarter" idx="3"/>
          </p:nvPr>
        </p:nvSpPr>
        <p:spPr>
          <a:xfrm>
            <a:off x="419100" y="6356350"/>
            <a:ext cx="4378709" cy="365125"/>
          </a:xfrm>
        </p:spPr>
        <p:txBody>
          <a:bodyPr rtlCol="0"/>
          <a:lstStyle/>
          <a:p>
            <a:pPr rtl="0"/>
            <a:r>
              <a:rPr lang="pt-br" dirty="0"/>
              <a:t>© 2020 Amazon Web Services, Inc. ou suas afiliadas. Todos os direitos reservados.</a:t>
            </a:r>
            <a:endParaRPr lang="en-US" dirty="0"/>
          </a:p>
        </p:txBody>
      </p:sp>
      <p:sp>
        <p:nvSpPr>
          <p:cNvPr id="7" name="Rectangle 6">
            <a:extLst>
              <a:ext uri="{FF2B5EF4-FFF2-40B4-BE49-F238E27FC236}">
                <a16:creationId xmlns:a16="http://schemas.microsoft.com/office/drawing/2014/main" id="{CE7F7081-419C-2E4F-A999-2923C4338FC0}"/>
              </a:ext>
            </a:extLst>
          </p:cNvPr>
          <p:cNvSpPr/>
          <p:nvPr/>
        </p:nvSpPr>
        <p:spPr>
          <a:xfrm>
            <a:off x="2485293" y="2131316"/>
            <a:ext cx="9189872" cy="387610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8" name="Graphic 11">
            <a:extLst>
              <a:ext uri="{FF2B5EF4-FFF2-40B4-BE49-F238E27FC236}">
                <a16:creationId xmlns:a16="http://schemas.microsoft.com/office/drawing/2014/main" id="{CE52C9D7-11B0-9E41-AB16-2C9849C3ECBE}"/>
              </a:ext>
            </a:extLst>
          </p:cNvPr>
          <p:cNvPicPr>
            <a:picLocks noChangeAspect="1"/>
          </p:cNvPicPr>
          <p:nvPr/>
        </p:nvPicPr>
        <p:blipFill>
          <a:blip r:embed="rId3"/>
          <a:stretch>
            <a:fillRect/>
          </a:stretch>
        </p:blipFill>
        <p:spPr>
          <a:xfrm>
            <a:off x="2485293" y="2131316"/>
            <a:ext cx="330200" cy="3302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222" y="2755571"/>
            <a:ext cx="1941558" cy="1941558"/>
          </a:xfrm>
          <a:prstGeom prst="rect">
            <a:avLst/>
          </a:prstGeom>
        </p:spPr>
      </p:pic>
      <p:pic>
        <p:nvPicPr>
          <p:cNvPr id="11" name="Graphic 15">
            <a:extLst>
              <a:ext uri="{FF2B5EF4-FFF2-40B4-BE49-F238E27FC236}">
                <a16:creationId xmlns:a16="http://schemas.microsoft.com/office/drawing/2014/main" id="{3AE4BA5B-DE17-F54A-8FC6-8FB0A95F67F2}"/>
              </a:ext>
            </a:extLst>
          </p:cNvPr>
          <p:cNvPicPr>
            <a:picLocks noChangeAspect="1"/>
          </p:cNvPicPr>
          <p:nvPr/>
        </p:nvPicPr>
        <p:blipFill>
          <a:blip r:embed="rId5"/>
          <a:stretch>
            <a:fillRect/>
          </a:stretch>
        </p:blipFill>
        <p:spPr>
          <a:xfrm>
            <a:off x="2585045" y="1193482"/>
            <a:ext cx="685800" cy="685800"/>
          </a:xfrm>
          <a:prstGeom prst="rect">
            <a:avLst/>
          </a:prstGeom>
        </p:spPr>
      </p:pic>
      <p:sp>
        <p:nvSpPr>
          <p:cNvPr id="12" name="TextBox 11">
            <a:extLst>
              <a:ext uri="{FF2B5EF4-FFF2-40B4-BE49-F238E27FC236}">
                <a16:creationId xmlns:a16="http://schemas.microsoft.com/office/drawing/2014/main" id="{CBB19FC6-DF8F-F94A-8008-8DD9CB9EBEAD}"/>
              </a:ext>
            </a:extLst>
          </p:cNvPr>
          <p:cNvSpPr txBox="1"/>
          <p:nvPr/>
        </p:nvSpPr>
        <p:spPr>
          <a:xfrm>
            <a:off x="2567320" y="4306385"/>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Elastic Load Balancing</a:t>
            </a:r>
          </a:p>
        </p:txBody>
      </p:sp>
      <p:pic>
        <p:nvPicPr>
          <p:cNvPr id="13" name="Graphic 14">
            <a:extLst>
              <a:ext uri="{FF2B5EF4-FFF2-40B4-BE49-F238E27FC236}">
                <a16:creationId xmlns:a16="http://schemas.microsoft.com/office/drawing/2014/main" id="{CFE2361D-4F38-994A-AC90-2E5C38FC1154}"/>
              </a:ext>
            </a:extLst>
          </p:cNvPr>
          <p:cNvPicPr>
            <a:picLocks noChangeAspect="1"/>
          </p:cNvPicPr>
          <p:nvPr/>
        </p:nvPicPr>
        <p:blipFill>
          <a:blip r:embed="rId6"/>
          <a:stretch>
            <a:fillRect/>
          </a:stretch>
        </p:blipFill>
        <p:spPr>
          <a:xfrm>
            <a:off x="3421547" y="3453829"/>
            <a:ext cx="711200" cy="711200"/>
          </a:xfrm>
          <a:prstGeom prst="rect">
            <a:avLst/>
          </a:prstGeom>
        </p:spPr>
      </p:pic>
      <p:pic>
        <p:nvPicPr>
          <p:cNvPr id="14" name="Graphic 137">
            <a:extLst>
              <a:ext uri="{FF2B5EF4-FFF2-40B4-BE49-F238E27FC236}">
                <a16:creationId xmlns:a16="http://schemas.microsoft.com/office/drawing/2014/main" id="{5B22B109-5C82-FA40-91FB-DE791C44FEB8}"/>
              </a:ext>
            </a:extLst>
          </p:cNvPr>
          <p:cNvPicPr>
            <a:picLocks noChangeAspect="1"/>
          </p:cNvPicPr>
          <p:nvPr/>
        </p:nvPicPr>
        <p:blipFill>
          <a:blip r:embed="rId7"/>
          <a:stretch>
            <a:fillRect/>
          </a:stretch>
        </p:blipFill>
        <p:spPr>
          <a:xfrm>
            <a:off x="4924384" y="3352229"/>
            <a:ext cx="914400" cy="914400"/>
          </a:xfrm>
          <a:prstGeom prst="rect">
            <a:avLst/>
          </a:prstGeom>
        </p:spPr>
      </p:pic>
      <p:sp>
        <p:nvSpPr>
          <p:cNvPr id="16" name="TextBox 15"/>
          <p:cNvSpPr txBox="1"/>
          <p:nvPr/>
        </p:nvSpPr>
        <p:spPr>
          <a:xfrm>
            <a:off x="4797809" y="4306385"/>
            <a:ext cx="1143446" cy="430887"/>
          </a:xfrm>
          <a:prstGeom prst="rect">
            <a:avLst/>
          </a:prstGeom>
          <a:noFill/>
        </p:spPr>
        <p:txBody>
          <a:bodyPr wrap="square" lIns="0" tIns="0" rIns="0" bIns="0" rtlCol="0">
            <a:spAutoFit/>
          </a:bodyPr>
          <a:lstStyle/>
          <a:p>
            <a:pPr algn="ctr" defTabSz="914377" rtl="0"/>
            <a:r>
              <a:rPr lang="pt-br" sz="1400" dirty="0">
                <a:solidFill>
                  <a:prstClr val="black"/>
                </a:solidFill>
                <a:latin typeface="Amazon Ember Light" panose="020B0403020204020204" pitchFamily="34" charset="0"/>
                <a:ea typeface="Amazon Ember Light" panose="020B0403020204020204" pitchFamily="34" charset="0"/>
                <a:cs typeface="Amazon Ember Light" panose="020B0403020204020204" pitchFamily="34" charset="0"/>
              </a:rPr>
              <a:t>Instâncias de aplicação EC2</a:t>
            </a:r>
          </a:p>
        </p:txBody>
      </p:sp>
      <p:sp>
        <p:nvSpPr>
          <p:cNvPr id="17" name="TextBox 16">
            <a:extLst>
              <a:ext uri="{FF2B5EF4-FFF2-40B4-BE49-F238E27FC236}">
                <a16:creationId xmlns:a16="http://schemas.microsoft.com/office/drawing/2014/main" id="{C8487DC6-D3CE-324F-AA3A-7BDEAF3DF0B1}"/>
              </a:ext>
            </a:extLst>
          </p:cNvPr>
          <p:cNvSpPr txBox="1"/>
          <p:nvPr/>
        </p:nvSpPr>
        <p:spPr>
          <a:xfrm>
            <a:off x="8971171" y="3084356"/>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ElastiCache</a:t>
            </a:r>
            <a:endParaRPr lang="en-US" sz="1600" dirty="0">
              <a:latin typeface="Amazon Ember" panose="02000000000000000000" pitchFamily="2" charset="0"/>
              <a:ea typeface="Amazon Ember" panose="02000000000000000000" pitchFamily="2" charset="0"/>
            </a:endParaRPr>
          </a:p>
        </p:txBody>
      </p:sp>
      <p:pic>
        <p:nvPicPr>
          <p:cNvPr id="18" name="Graphic 32">
            <a:extLst>
              <a:ext uri="{FF2B5EF4-FFF2-40B4-BE49-F238E27FC236}">
                <a16:creationId xmlns:a16="http://schemas.microsoft.com/office/drawing/2014/main" id="{5247E035-3152-D34C-837C-1004BCAF72F1}"/>
              </a:ext>
            </a:extLst>
          </p:cNvPr>
          <p:cNvPicPr>
            <a:picLocks noChangeAspect="1"/>
          </p:cNvPicPr>
          <p:nvPr/>
        </p:nvPicPr>
        <p:blipFill>
          <a:blip r:embed="rId8"/>
          <a:stretch>
            <a:fillRect/>
          </a:stretch>
        </p:blipFill>
        <p:spPr>
          <a:xfrm>
            <a:off x="9766523" y="2316951"/>
            <a:ext cx="711200" cy="711200"/>
          </a:xfrm>
          <a:prstGeom prst="rect">
            <a:avLst/>
          </a:prstGeom>
        </p:spPr>
      </p:pic>
      <p:sp>
        <p:nvSpPr>
          <p:cNvPr id="19" name="TextBox 18">
            <a:extLst>
              <a:ext uri="{FF2B5EF4-FFF2-40B4-BE49-F238E27FC236}">
                <a16:creationId xmlns:a16="http://schemas.microsoft.com/office/drawing/2014/main" id="{82DF82FE-B12C-2944-9A6B-C577B61F9A00}"/>
              </a:ext>
            </a:extLst>
          </p:cNvPr>
          <p:cNvSpPr txBox="1"/>
          <p:nvPr/>
        </p:nvSpPr>
        <p:spPr>
          <a:xfrm>
            <a:off x="8884377" y="5590786"/>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DynamoDB</a:t>
            </a:r>
          </a:p>
        </p:txBody>
      </p:sp>
      <p:pic>
        <p:nvPicPr>
          <p:cNvPr id="20" name="Graphic 43">
            <a:extLst>
              <a:ext uri="{FF2B5EF4-FFF2-40B4-BE49-F238E27FC236}">
                <a16:creationId xmlns:a16="http://schemas.microsoft.com/office/drawing/2014/main" id="{EFCEDACD-5190-384D-953B-DE4FE39A9255}"/>
              </a:ext>
            </a:extLst>
          </p:cNvPr>
          <p:cNvPicPr>
            <a:picLocks noChangeAspect="1"/>
          </p:cNvPicPr>
          <p:nvPr/>
        </p:nvPicPr>
        <p:blipFill>
          <a:blip r:embed="rId9"/>
          <a:stretch>
            <a:fillRect/>
          </a:stretch>
        </p:blipFill>
        <p:spPr>
          <a:xfrm>
            <a:off x="9679729" y="4873616"/>
            <a:ext cx="711200" cy="711200"/>
          </a:xfrm>
          <a:prstGeom prst="rect">
            <a:avLst/>
          </a:prstGeom>
        </p:spPr>
      </p:pic>
      <p:cxnSp>
        <p:nvCxnSpPr>
          <p:cNvPr id="22" name="Elbow Connector 21"/>
          <p:cNvCxnSpPr>
            <a:stCxn id="18" idx="1"/>
          </p:cNvCxnSpPr>
          <p:nvPr/>
        </p:nvCxnSpPr>
        <p:spPr>
          <a:xfrm rot="10800000" flipV="1">
            <a:off x="5928559" y="2672550"/>
            <a:ext cx="3837965" cy="1069359"/>
          </a:xfrm>
          <a:prstGeom prst="bentConnector3">
            <a:avLst>
              <a:gd name="adj1" fmla="val 63440"/>
            </a:avLst>
          </a:prstGeom>
          <a:ln>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658772" y="2174568"/>
            <a:ext cx="1802501" cy="507831"/>
          </a:xfrm>
          <a:prstGeom prst="rect">
            <a:avLst/>
          </a:prstGeom>
          <a:noFill/>
        </p:spPr>
        <p:txBody>
          <a:bodyPr wrap="square" rtlCol="0">
            <a:spAutoFit/>
          </a:bodyPr>
          <a:lstStyle/>
          <a:p>
            <a:pPr algn="ctr" defTabSz="914377" rtl="0"/>
            <a:r>
              <a:rPr lang="pt-br" sz="1350" dirty="0">
                <a:solidFill>
                  <a:prstClr val="black"/>
                </a:solidFill>
                <a:latin typeface="+mj-lt"/>
                <a:ea typeface="Amazon Ember" panose="020B0603020204020204" pitchFamily="34" charset="0"/>
                <a:cs typeface="Amazon Ember" panose="020B0603020204020204" pitchFamily="34" charset="0"/>
              </a:rPr>
              <a:t>App Reads </a:t>
            </a:r>
            <a:br>
              <a:rPr lang="pt-BR" sz="1350" dirty="0">
                <a:solidFill>
                  <a:prstClr val="black"/>
                </a:solidFill>
                <a:latin typeface="+mj-lt"/>
                <a:ea typeface="Amazon Ember" panose="020B0603020204020204" pitchFamily="34" charset="0"/>
                <a:cs typeface="Amazon Ember" panose="020B0603020204020204" pitchFamily="34" charset="0"/>
              </a:rPr>
            </a:br>
            <a:r>
              <a:rPr lang="pt-br" sz="1350" dirty="0">
                <a:solidFill>
                  <a:prstClr val="black"/>
                </a:solidFill>
                <a:latin typeface="+mj-lt"/>
                <a:ea typeface="Amazon Ember" panose="020B0603020204020204" pitchFamily="34" charset="0"/>
                <a:cs typeface="Amazon Ember" panose="020B0603020204020204" pitchFamily="34" charset="0"/>
              </a:rPr>
              <a:t>(leituras da aplicação)</a:t>
            </a:r>
          </a:p>
        </p:txBody>
      </p:sp>
      <p:sp>
        <p:nvSpPr>
          <p:cNvPr id="36" name="TextBox 35"/>
          <p:cNvSpPr txBox="1"/>
          <p:nvPr/>
        </p:nvSpPr>
        <p:spPr>
          <a:xfrm>
            <a:off x="7476756" y="2667855"/>
            <a:ext cx="2166533" cy="507831"/>
          </a:xfrm>
          <a:prstGeom prst="rect">
            <a:avLst/>
          </a:prstGeom>
          <a:noFill/>
        </p:spPr>
        <p:txBody>
          <a:bodyPr wrap="square" rtlCol="0">
            <a:spAutoFit/>
          </a:bodyPr>
          <a:lstStyle/>
          <a:p>
            <a:pPr algn="ctr" defTabSz="914377" rtl="0"/>
            <a:r>
              <a:rPr lang="pt-br" sz="1350" dirty="0">
                <a:solidFill>
                  <a:prstClr val="black"/>
                </a:solidFill>
                <a:latin typeface="+mj-lt"/>
                <a:ea typeface="Amazon Ember" panose="020B0603020204020204" pitchFamily="34" charset="0"/>
                <a:cs typeface="Amazon Ember" panose="020B0603020204020204" pitchFamily="34" charset="0"/>
              </a:rPr>
              <a:t>Cache updates (atualizações de cache)</a:t>
            </a:r>
          </a:p>
        </p:txBody>
      </p:sp>
      <p:sp>
        <p:nvSpPr>
          <p:cNvPr id="39" name="TextBox 38"/>
          <p:cNvSpPr txBox="1"/>
          <p:nvPr/>
        </p:nvSpPr>
        <p:spPr>
          <a:xfrm>
            <a:off x="7358089" y="5273643"/>
            <a:ext cx="2301903" cy="507831"/>
          </a:xfrm>
          <a:prstGeom prst="rect">
            <a:avLst/>
          </a:prstGeom>
          <a:noFill/>
        </p:spPr>
        <p:txBody>
          <a:bodyPr wrap="square" rtlCol="0">
            <a:spAutoFit/>
          </a:bodyPr>
          <a:lstStyle/>
          <a:p>
            <a:pPr algn="ctr" defTabSz="914377" rtl="0"/>
            <a:r>
              <a:rPr lang="pt-br" sz="1350" dirty="0">
                <a:solidFill>
                  <a:prstClr val="black"/>
                </a:solidFill>
                <a:latin typeface="+mj-lt"/>
                <a:ea typeface="Amazon Ember" panose="020B0603020204020204" pitchFamily="34" charset="0"/>
                <a:cs typeface="Amazon Ember" panose="020B0603020204020204" pitchFamily="34" charset="0"/>
              </a:rPr>
              <a:t>Database Writes (gravações de banco)</a:t>
            </a:r>
          </a:p>
        </p:txBody>
      </p:sp>
      <p:sp>
        <p:nvSpPr>
          <p:cNvPr id="40" name="TextBox 39"/>
          <p:cNvSpPr txBox="1"/>
          <p:nvPr/>
        </p:nvSpPr>
        <p:spPr>
          <a:xfrm>
            <a:off x="7500199" y="4739361"/>
            <a:ext cx="2065889" cy="738664"/>
          </a:xfrm>
          <a:prstGeom prst="rect">
            <a:avLst/>
          </a:prstGeom>
          <a:noFill/>
        </p:spPr>
        <p:txBody>
          <a:bodyPr wrap="square" rtlCol="0">
            <a:spAutoFit/>
          </a:bodyPr>
          <a:lstStyle/>
          <a:p>
            <a:pPr algn="ctr" defTabSz="914377" rtl="0"/>
            <a:r>
              <a:rPr lang="pt-br" sz="1350" dirty="0">
                <a:solidFill>
                  <a:prstClr val="black"/>
                </a:solidFill>
                <a:latin typeface="+mj-lt"/>
                <a:ea typeface="Amazon Ember" panose="020B0603020204020204" pitchFamily="34" charset="0"/>
                <a:cs typeface="Amazon Ember" panose="020B0603020204020204" pitchFamily="34" charset="0"/>
              </a:rPr>
              <a:t>Database Reads (leituras de banco de dados)</a:t>
            </a:r>
          </a:p>
        </p:txBody>
      </p:sp>
      <p:cxnSp>
        <p:nvCxnSpPr>
          <p:cNvPr id="55" name="Elbow Connector 54"/>
          <p:cNvCxnSpPr>
            <a:stCxn id="20" idx="1"/>
          </p:cNvCxnSpPr>
          <p:nvPr/>
        </p:nvCxnSpPr>
        <p:spPr>
          <a:xfrm rot="10800000">
            <a:off x="5979551" y="4053684"/>
            <a:ext cx="3700178" cy="1175533"/>
          </a:xfrm>
          <a:prstGeom prst="bentConnector3">
            <a:avLst>
              <a:gd name="adj1" fmla="val 63252"/>
            </a:avLst>
          </a:prstGeom>
          <a:ln>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86389" y="1248128"/>
            <a:ext cx="1888002" cy="861774"/>
          </a:xfrm>
          <a:prstGeom prst="rect">
            <a:avLst/>
          </a:prstGeom>
          <a:noFill/>
        </p:spPr>
        <p:txBody>
          <a:bodyPr wrap="square" lIns="0" tIns="0" rIns="0" bIns="0" rtlCol="0">
            <a:spAutoFit/>
          </a:bodyPr>
          <a:lstStyle/>
          <a:p>
            <a:pPr algn="ctr" defTabSz="914377" rtl="0"/>
            <a:r>
              <a:rPr lang="pt-br" sz="1400" dirty="0">
                <a:solidFill>
                  <a:prstClr val="black"/>
                </a:solidFill>
                <a:latin typeface="Amazon Ember Light" panose="020B0403020204020204" pitchFamily="34" charset="0"/>
                <a:ea typeface="Amazon Ember Light" panose="020B0403020204020204" pitchFamily="34" charset="0"/>
                <a:cs typeface="Amazon Ember Light" panose="020B0403020204020204" pitchFamily="34" charset="0"/>
              </a:rPr>
              <a:t>Solicitações de API externas (inícios de sessão de terceiros, streams de dados etc.)</a:t>
            </a:r>
          </a:p>
        </p:txBody>
      </p:sp>
      <p:cxnSp>
        <p:nvCxnSpPr>
          <p:cNvPr id="103" name="Straight Arrow Connector 102"/>
          <p:cNvCxnSpPr>
            <a:stCxn id="13" idx="3"/>
          </p:cNvCxnSpPr>
          <p:nvPr/>
        </p:nvCxnSpPr>
        <p:spPr>
          <a:xfrm>
            <a:off x="4132747" y="3809429"/>
            <a:ext cx="736477" cy="0"/>
          </a:xfrm>
          <a:prstGeom prst="straightConnector1">
            <a:avLst/>
          </a:prstGeom>
          <a:ln w="12700">
            <a:solidFill>
              <a:schemeClr val="tx1"/>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109" name="TextBox 108"/>
          <p:cNvSpPr txBox="1"/>
          <p:nvPr/>
        </p:nvSpPr>
        <p:spPr>
          <a:xfrm>
            <a:off x="8064535" y="1297076"/>
            <a:ext cx="3269058" cy="646331"/>
          </a:xfrm>
          <a:prstGeom prst="rect">
            <a:avLst/>
          </a:prstGeom>
          <a:noFill/>
        </p:spPr>
        <p:txBody>
          <a:bodyPr wrap="square" lIns="0" tIns="0" rIns="0" bIns="0" rtlCol="0">
            <a:spAutoFit/>
          </a:bodyPr>
          <a:lstStyle/>
          <a:p>
            <a:pPr algn="ctr" defTabSz="914377" rtl="0"/>
            <a:r>
              <a:rPr lang="pt-br" sz="1400" dirty="0">
                <a:solidFill>
                  <a:prstClr val="black"/>
                </a:solidFill>
                <a:latin typeface="Amazon Ember Light" panose="020B0403020204020204" pitchFamily="34" charset="0"/>
                <a:ea typeface="Amazon Ember Light" panose="020B0403020204020204" pitchFamily="34" charset="0"/>
                <a:cs typeface="Amazon Ember Light" panose="020B0403020204020204" pitchFamily="34" charset="0"/>
              </a:rPr>
              <a:t>O Amazon ElastiCache foi adicionado para melhorar os tempos de resposta e</a:t>
            </a:r>
            <a:r>
              <a:rPr lang="pt-BR" sz="1400" dirty="0">
                <a:solidFill>
                  <a:prstClr val="black"/>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400" dirty="0">
                <a:solidFill>
                  <a:prstClr val="black"/>
                </a:solidFill>
                <a:latin typeface="Amazon Ember Light" panose="020B0403020204020204" pitchFamily="34" charset="0"/>
                <a:ea typeface="Amazon Ember Light" panose="020B0403020204020204" pitchFamily="34" charset="0"/>
                <a:cs typeface="Amazon Ember Light" panose="020B0403020204020204" pitchFamily="34" charset="0"/>
              </a:rPr>
              <a:t>reduzir a pressão do banco de dados</a:t>
            </a:r>
          </a:p>
        </p:txBody>
      </p:sp>
      <p:sp>
        <p:nvSpPr>
          <p:cNvPr id="110" name="TextBox 109"/>
          <p:cNvSpPr txBox="1"/>
          <p:nvPr/>
        </p:nvSpPr>
        <p:spPr>
          <a:xfrm>
            <a:off x="7736055" y="3689720"/>
            <a:ext cx="2939144" cy="861774"/>
          </a:xfrm>
          <a:prstGeom prst="rect">
            <a:avLst/>
          </a:prstGeom>
          <a:noFill/>
        </p:spPr>
        <p:txBody>
          <a:bodyPr wrap="square" lIns="0" tIns="0" rIns="0" bIns="0" rtlCol="0">
            <a:spAutoFit/>
          </a:bodyPr>
          <a:lstStyle/>
          <a:p>
            <a:pPr algn="ctr" defTabSz="914377" rtl="0"/>
            <a:r>
              <a:rPr lang="pt-br" sz="1400" dirty="0">
                <a:solidFill>
                  <a:prstClr val="black"/>
                </a:solidFill>
                <a:latin typeface="Amazon Ember Light" panose="020B0403020204020204" pitchFamily="34" charset="0"/>
                <a:ea typeface="Amazon Ember Light" panose="020B0403020204020204" pitchFamily="34" charset="0"/>
                <a:cs typeface="Amazon Ember Light" panose="020B0403020204020204" pitchFamily="34" charset="0"/>
              </a:rPr>
              <a:t>O banco de dados </a:t>
            </a:r>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tem inúmeras </a:t>
            </a:r>
            <a:r>
              <a:rPr lang="pt-br" sz="1400" dirty="0">
                <a:solidFill>
                  <a:prstClr val="black"/>
                </a:solidFill>
                <a:latin typeface="Amazon Ember Light" panose="020B0403020204020204" pitchFamily="34" charset="0"/>
                <a:ea typeface="Amazon Ember Light" panose="020B0403020204020204" pitchFamily="34" charset="0"/>
                <a:cs typeface="Amazon Ember Light" panose="020B0403020204020204" pitchFamily="34" charset="0"/>
              </a:rPr>
              <a:t>solicitações de leitura para os mesmos dados, o que aumenta o</a:t>
            </a:r>
            <a:r>
              <a:rPr lang="pt-BR" sz="1400" dirty="0">
                <a:solidFill>
                  <a:prstClr val="black"/>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tempo de resposta.</a:t>
            </a:r>
          </a:p>
        </p:txBody>
      </p:sp>
      <p:cxnSp>
        <p:nvCxnSpPr>
          <p:cNvPr id="116" name="Straight Arrow Connector 115"/>
          <p:cNvCxnSpPr/>
          <p:nvPr/>
        </p:nvCxnSpPr>
        <p:spPr>
          <a:xfrm>
            <a:off x="1963486" y="3809429"/>
            <a:ext cx="1207668" cy="0"/>
          </a:xfrm>
          <a:prstGeom prst="straightConnector1">
            <a:avLst/>
          </a:prstGeom>
          <a:ln w="12700">
            <a:solidFill>
              <a:schemeClr val="tx1"/>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117" name="TextBox 116"/>
          <p:cNvSpPr txBox="1">
            <a:spLocks noChangeArrowheads="1"/>
          </p:cNvSpPr>
          <p:nvPr/>
        </p:nvSpPr>
        <p:spPr bwMode="auto">
          <a:xfrm>
            <a:off x="479677" y="4306385"/>
            <a:ext cx="1294416" cy="246221"/>
          </a:xfrm>
          <a:prstGeom prst="rect">
            <a:avLst/>
          </a:prstGeom>
          <a:noFill/>
          <a:ln w="9525">
            <a:noFill/>
            <a:miter lim="800000"/>
            <a:headEnd/>
            <a:tailEnd/>
          </a:ln>
        </p:spPr>
        <p:txBody>
          <a:bodyPr lIns="0" tIns="0" rIns="0" bIns="0" rtlCol="0">
            <a:spAutoFit/>
          </a:bodyPr>
          <a:lstStyle/>
          <a:p>
            <a:pPr algn="ctr" defTabSz="914377" rtl="0"/>
            <a:r>
              <a:rPr lang="pt-br" sz="1600">
                <a:solidFill>
                  <a:prstClr val="black"/>
                </a:solidFill>
                <a:ea typeface="Amazon Ember" panose="02000000000000000000" pitchFamily="2" charset="0"/>
                <a:cs typeface="Amazon Ember Light" panose="020B0403020204020204" pitchFamily="34" charset="0"/>
              </a:rPr>
              <a:t>Clientes</a:t>
            </a:r>
          </a:p>
        </p:txBody>
      </p:sp>
      <p:cxnSp>
        <p:nvCxnSpPr>
          <p:cNvPr id="32" name="Elbow Connector 31"/>
          <p:cNvCxnSpPr>
            <a:stCxn id="11" idx="3"/>
            <a:endCxn id="14" idx="0"/>
          </p:cNvCxnSpPr>
          <p:nvPr/>
        </p:nvCxnSpPr>
        <p:spPr>
          <a:xfrm>
            <a:off x="3270845" y="1536382"/>
            <a:ext cx="2110739" cy="1815847"/>
          </a:xfrm>
          <a:prstGeom prst="bentConnector2">
            <a:avLst/>
          </a:prstGeom>
          <a:ln>
            <a:headEnd type="arrow"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68" y="365125"/>
            <a:ext cx="9034272" cy="474119"/>
          </a:xfrm>
        </p:spPr>
        <p:txBody>
          <a:bodyPr rtlCol="0"/>
          <a:lstStyle/>
          <a:p>
            <a:pPr rtl="0"/>
            <a:r>
              <a:rPr lang="pt-br" sz="3500" dirty="0"/>
              <a:t>Comparação entre o Memcached e o Redis</a:t>
            </a:r>
          </a:p>
        </p:txBody>
      </p:sp>
      <p:sp>
        <p:nvSpPr>
          <p:cNvPr id="3" name="Content Placeholder 2"/>
          <p:cNvSpPr>
            <a:spLocks noGrp="1"/>
          </p:cNvSpPr>
          <p:nvPr>
            <p:ph idx="1"/>
          </p:nvPr>
        </p:nvSpPr>
        <p:spPr/>
        <p:txBody>
          <a:bodyPr rtlCol="0"/>
          <a:lstStyle/>
          <a:p>
            <a:pPr marL="452437" lvl="1" rtl="0">
              <a:lnSpc>
                <a:spcPct val="80000"/>
              </a:lnSpc>
              <a:spcBef>
                <a:spcPts val="1200"/>
              </a:spcBef>
            </a:pPr>
            <a:endParaRPr lang="en-US" dirty="0"/>
          </a:p>
          <a:p>
            <a:pPr marL="452437" lvl="1" rtl="0">
              <a:lnSpc>
                <a:spcPct val="80000"/>
              </a:lnSpc>
              <a:spcBef>
                <a:spcPts val="1200"/>
              </a:spcBef>
            </a:pPr>
            <a:endParaRPr lang="en-US" dirty="0"/>
          </a:p>
          <a:p>
            <a:pPr marL="223837" lvl="1" indent="0" rtl="0">
              <a:lnSpc>
                <a:spcPct val="80000"/>
              </a:lnSpc>
              <a:spcBef>
                <a:spcPts val="1200"/>
              </a:spcBef>
              <a:buNone/>
            </a:pPr>
            <a:endParaRPr lang="en-US" dirty="0"/>
          </a:p>
          <a:p>
            <a:pPr marL="223837" lvl="1" indent="0" rtl="0">
              <a:lnSpc>
                <a:spcPct val="80000"/>
              </a:lnSpc>
              <a:spcBef>
                <a:spcPts val="1200"/>
              </a:spcBef>
              <a:buNone/>
            </a:pPr>
            <a:endParaRPr lang="en-US" sz="1600" dirty="0"/>
          </a:p>
          <a:p>
            <a:pPr marL="452437" lvl="1" rtl="0">
              <a:lnSpc>
                <a:spcPct val="80000"/>
              </a:lnSpc>
              <a:spcBef>
                <a:spcPts val="1200"/>
              </a:spcBef>
            </a:pPr>
            <a:r>
              <a:rPr lang="pt-br" sz="2000" dirty="0"/>
              <a:t>Multithreading</a:t>
            </a:r>
          </a:p>
          <a:p>
            <a:pPr marL="452437" lvl="1" rtl="0">
              <a:lnSpc>
                <a:spcPct val="80000"/>
              </a:lnSpc>
              <a:spcBef>
                <a:spcPts val="1200"/>
              </a:spcBef>
            </a:pPr>
            <a:r>
              <a:rPr lang="pt-br" sz="2000" dirty="0"/>
              <a:t>Baixa manutenção</a:t>
            </a:r>
          </a:p>
          <a:p>
            <a:pPr marL="452437" lvl="1" rtl="0">
              <a:lnSpc>
                <a:spcPct val="80000"/>
              </a:lnSpc>
              <a:spcBef>
                <a:spcPts val="1200"/>
              </a:spcBef>
            </a:pPr>
            <a:r>
              <a:rPr lang="pt-br" sz="2000" dirty="0"/>
              <a:t>Escalabilidade horizontal fácil com a</a:t>
            </a:r>
            <a:r>
              <a:rPr lang="pt-BR" sz="2000" dirty="0"/>
              <a:t> </a:t>
            </a:r>
            <a:r>
              <a:rPr lang="pt-br" sz="2000" dirty="0"/>
              <a:t>descoberta automática</a:t>
            </a:r>
          </a:p>
          <a:p>
            <a:pPr marL="452437" lvl="1" rtl="0">
              <a:lnSpc>
                <a:spcPct val="80000"/>
              </a:lnSpc>
              <a:spcBef>
                <a:spcPts val="1200"/>
              </a:spcBef>
            </a:pPr>
            <a:r>
              <a:rPr lang="pt-br" sz="2000" dirty="0"/>
              <a:t>AZ única (zona de disponibilidade)</a:t>
            </a:r>
          </a:p>
          <a:p>
            <a:pPr marL="0" indent="0" rtl="0">
              <a:buNone/>
            </a:pPr>
            <a:endParaRPr lang="en-US" dirty="0"/>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8</a:t>
            </a:fld>
            <a:endParaRPr lang="en-US" dirty="0"/>
          </a:p>
        </p:txBody>
      </p:sp>
      <p:sp>
        <p:nvSpPr>
          <p:cNvPr id="9" name="Content Placeholder 8"/>
          <p:cNvSpPr>
            <a:spLocks noGrp="1"/>
          </p:cNvSpPr>
          <p:nvPr>
            <p:ph idx="13"/>
          </p:nvPr>
        </p:nvSpPr>
        <p:spPr/>
        <p:txBody>
          <a:bodyPr rtlCol="0">
            <a:normAutofit fontScale="92500"/>
          </a:bodyPr>
          <a:lstStyle/>
          <a:p>
            <a:pPr marL="338137" lvl="1" rtl="0">
              <a:lnSpc>
                <a:spcPct val="80000"/>
              </a:lnSpc>
              <a:spcBef>
                <a:spcPts val="1200"/>
              </a:spcBef>
              <a:tabLst>
                <a:tab pos="633413" algn="l"/>
              </a:tabLst>
            </a:pPr>
            <a:endParaRPr lang="en-US" dirty="0"/>
          </a:p>
          <a:p>
            <a:pPr marL="338137" lvl="1" rtl="0">
              <a:lnSpc>
                <a:spcPct val="80000"/>
              </a:lnSpc>
              <a:spcBef>
                <a:spcPts val="1200"/>
              </a:spcBef>
              <a:tabLst>
                <a:tab pos="633413" algn="l"/>
              </a:tabLst>
            </a:pPr>
            <a:endParaRPr lang="en-US" dirty="0"/>
          </a:p>
          <a:p>
            <a:pPr marL="338137" lvl="1" rtl="0">
              <a:lnSpc>
                <a:spcPct val="80000"/>
              </a:lnSpc>
              <a:spcBef>
                <a:spcPts val="1200"/>
              </a:spcBef>
              <a:tabLst>
                <a:tab pos="633413" algn="l"/>
              </a:tabLst>
            </a:pPr>
            <a:endParaRPr lang="en-US" dirty="0"/>
          </a:p>
          <a:p>
            <a:pPr marL="338137" lvl="1" rtl="0">
              <a:lnSpc>
                <a:spcPct val="80000"/>
              </a:lnSpc>
              <a:spcBef>
                <a:spcPts val="1200"/>
              </a:spcBef>
              <a:tabLst>
                <a:tab pos="633413" algn="l"/>
              </a:tabLst>
            </a:pPr>
            <a:endParaRPr lang="en-US" dirty="0"/>
          </a:p>
          <a:p>
            <a:pPr marL="338137" lvl="1" rtl="0">
              <a:lnSpc>
                <a:spcPct val="80000"/>
              </a:lnSpc>
              <a:spcBef>
                <a:spcPts val="1200"/>
              </a:spcBef>
              <a:tabLst>
                <a:tab pos="633413" algn="l"/>
              </a:tabLst>
            </a:pPr>
            <a:r>
              <a:rPr lang="pt-br" sz="2200" dirty="0"/>
              <a:t>Suporte para estruturas de dados</a:t>
            </a:r>
          </a:p>
          <a:p>
            <a:pPr marL="338137" lvl="1" rtl="0">
              <a:lnSpc>
                <a:spcPct val="80000"/>
              </a:lnSpc>
              <a:spcBef>
                <a:spcPts val="1200"/>
              </a:spcBef>
              <a:tabLst>
                <a:tab pos="633413" algn="l"/>
              </a:tabLst>
            </a:pPr>
            <a:r>
              <a:rPr lang="pt-br" sz="2200" dirty="0"/>
              <a:t>Persistência</a:t>
            </a:r>
          </a:p>
          <a:p>
            <a:pPr marL="338137" lvl="1" rtl="0">
              <a:lnSpc>
                <a:spcPct val="80000"/>
              </a:lnSpc>
              <a:spcBef>
                <a:spcPts val="1200"/>
              </a:spcBef>
              <a:tabLst>
                <a:tab pos="633413" algn="l"/>
              </a:tabLst>
            </a:pPr>
            <a:r>
              <a:rPr lang="pt-br" sz="2200" dirty="0"/>
              <a:t>Operações atômicas</a:t>
            </a:r>
          </a:p>
          <a:p>
            <a:pPr marL="338137" lvl="1" rtl="0">
              <a:lnSpc>
                <a:spcPct val="80000"/>
              </a:lnSpc>
              <a:spcBef>
                <a:spcPts val="1200"/>
              </a:spcBef>
              <a:tabLst>
                <a:tab pos="633413" algn="l"/>
              </a:tabLst>
            </a:pPr>
            <a:r>
              <a:rPr lang="pt-br" sz="2200" dirty="0"/>
              <a:t>Sistema de mensagens Pub/Sub (publicação/assinatura)</a:t>
            </a:r>
          </a:p>
          <a:p>
            <a:pPr marL="338137" lvl="1" rtl="0">
              <a:lnSpc>
                <a:spcPct val="80000"/>
              </a:lnSpc>
              <a:spcBef>
                <a:spcPts val="1200"/>
              </a:spcBef>
              <a:tabLst>
                <a:tab pos="633413" algn="l"/>
              </a:tabLst>
            </a:pPr>
            <a:r>
              <a:rPr lang="pt-br" sz="2200" dirty="0"/>
              <a:t>Réplicas de leitura e failover</a:t>
            </a:r>
          </a:p>
          <a:p>
            <a:pPr marL="338137" lvl="1" rtl="0">
              <a:lnSpc>
                <a:spcPct val="80000"/>
              </a:lnSpc>
              <a:spcBef>
                <a:spcPts val="1200"/>
              </a:spcBef>
              <a:tabLst>
                <a:tab pos="633413" algn="l"/>
              </a:tabLst>
            </a:pPr>
            <a:r>
              <a:rPr lang="pt-br" sz="2200" dirty="0"/>
              <a:t>Modo de cluster ou clusters fragmentados</a:t>
            </a:r>
          </a:p>
          <a:p>
            <a:pPr marL="338137" lvl="1" rtl="0">
              <a:lnSpc>
                <a:spcPct val="80000"/>
              </a:lnSpc>
              <a:spcBef>
                <a:spcPts val="1200"/>
              </a:spcBef>
              <a:tabLst>
                <a:tab pos="633413" algn="l"/>
              </a:tabLst>
            </a:pPr>
            <a:r>
              <a:rPr lang="pt-br" sz="2200" dirty="0"/>
              <a:t>AZ múltipla (zona de disponibilidade)</a:t>
            </a:r>
          </a:p>
          <a:p>
            <a:pPr rtl="0"/>
            <a:endParaRPr lang="en-US" dirty="0"/>
          </a:p>
        </p:txBody>
      </p:sp>
      <p:sp>
        <p:nvSpPr>
          <p:cNvPr id="10" name="Footer Placeholder 9"/>
          <p:cNvSpPr>
            <a:spLocks noGrp="1"/>
          </p:cNvSpPr>
          <p:nvPr>
            <p:ph type="ftr" sz="quarter" idx="3"/>
          </p:nvPr>
        </p:nvSpPr>
        <p:spPr>
          <a:xfrm>
            <a:off x="419100" y="6356350"/>
            <a:ext cx="4381773" cy="365125"/>
          </a:xfrm>
        </p:spPr>
        <p:txBody>
          <a:bodyPr rtlCol="0"/>
          <a:lstStyle/>
          <a:p>
            <a:pPr rtl="0"/>
            <a:r>
              <a:rPr lang="pt-br" dirty="0"/>
              <a:t>© 2020 Amazon Web Services, Inc. ou suas afiliadas. Todos os direitos reservados.</a:t>
            </a:r>
            <a:endParaRPr lang="en-US" dirty="0"/>
          </a:p>
        </p:txBody>
      </p:sp>
      <p:sp>
        <p:nvSpPr>
          <p:cNvPr id="7" name="Content Placeholder 4"/>
          <p:cNvSpPr txBox="1">
            <a:spLocks/>
          </p:cNvSpPr>
          <p:nvPr/>
        </p:nvSpPr>
        <p:spPr>
          <a:xfrm>
            <a:off x="1375361" y="2940907"/>
            <a:ext cx="4864802" cy="3412705"/>
          </a:xfrm>
          <a:prstGeom prst="rect">
            <a:avLst/>
          </a:prstGeom>
        </p:spPr>
        <p:txBody>
          <a:bodyPr vert="horz" lIns="91440" tIns="45720" rIns="91440" bIns="45720" rtlCol="0">
            <a:normAutofit/>
          </a:bodyPr>
          <a:lstStyle>
            <a:lvl1pPr marL="344488" indent="-344488"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796925" indent="-339725"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258888" indent="-344488"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711325" indent="-339725"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173288" indent="-344488"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rtl="0"/>
            <a:endParaRPr lang="en-US" dirty="0"/>
          </a:p>
        </p:txBody>
      </p:sp>
      <p:sp>
        <p:nvSpPr>
          <p:cNvPr id="11" name="TextBox 10">
            <a:extLst>
              <a:ext uri="{FF2B5EF4-FFF2-40B4-BE49-F238E27FC236}">
                <a16:creationId xmlns:a16="http://schemas.microsoft.com/office/drawing/2014/main" id="{9DC8425A-9902-AB4C-B836-BC08EC81C092}"/>
              </a:ext>
            </a:extLst>
          </p:cNvPr>
          <p:cNvSpPr txBox="1"/>
          <p:nvPr/>
        </p:nvSpPr>
        <p:spPr>
          <a:xfrm>
            <a:off x="1533376" y="2375282"/>
            <a:ext cx="3267497" cy="400110"/>
          </a:xfrm>
          <a:prstGeom prst="rect">
            <a:avLst/>
          </a:prstGeom>
          <a:noFill/>
        </p:spPr>
        <p:txBody>
          <a:bodyPr wrap="square" rtlCol="0">
            <a:spAutoFit/>
          </a:bodyPr>
          <a:lstStyle/>
          <a:p>
            <a:pPr algn="ctr" rtl="0"/>
            <a:r>
              <a:rPr lang="pt-br" sz="2000" dirty="0"/>
              <a:t>ElastiCache for Memcached</a:t>
            </a:r>
          </a:p>
        </p:txBody>
      </p:sp>
      <p:pic>
        <p:nvPicPr>
          <p:cNvPr id="12" name="Graphic 30">
            <a:extLst>
              <a:ext uri="{FF2B5EF4-FFF2-40B4-BE49-F238E27FC236}">
                <a16:creationId xmlns:a16="http://schemas.microsoft.com/office/drawing/2014/main" id="{42D4FF09-158E-9347-808B-6DE1D3BF8000}"/>
              </a:ext>
            </a:extLst>
          </p:cNvPr>
          <p:cNvPicPr>
            <a:picLocks noChangeAspect="1"/>
          </p:cNvPicPr>
          <p:nvPr/>
        </p:nvPicPr>
        <p:blipFill>
          <a:blip r:embed="rId5"/>
          <a:stretch>
            <a:fillRect/>
          </a:stretch>
        </p:blipFill>
        <p:spPr>
          <a:xfrm>
            <a:off x="2714244" y="1460882"/>
            <a:ext cx="914400" cy="914400"/>
          </a:xfrm>
          <a:prstGeom prst="rect">
            <a:avLst/>
          </a:prstGeom>
        </p:spPr>
      </p:pic>
      <p:sp>
        <p:nvSpPr>
          <p:cNvPr id="14" name="TextBox 13">
            <a:extLst>
              <a:ext uri="{FF2B5EF4-FFF2-40B4-BE49-F238E27FC236}">
                <a16:creationId xmlns:a16="http://schemas.microsoft.com/office/drawing/2014/main" id="{9DC8425A-9902-AB4C-B836-BC08EC81C092}"/>
              </a:ext>
            </a:extLst>
          </p:cNvPr>
          <p:cNvSpPr txBox="1"/>
          <p:nvPr/>
        </p:nvSpPr>
        <p:spPr>
          <a:xfrm>
            <a:off x="7666894" y="2436837"/>
            <a:ext cx="2651054" cy="400110"/>
          </a:xfrm>
          <a:prstGeom prst="rect">
            <a:avLst/>
          </a:prstGeom>
          <a:noFill/>
        </p:spPr>
        <p:txBody>
          <a:bodyPr wrap="square" rtlCol="0">
            <a:spAutoFit/>
          </a:bodyPr>
          <a:lstStyle/>
          <a:p>
            <a:pPr algn="ctr" rtl="0"/>
            <a:r>
              <a:rPr lang="pt-br" sz="2000" dirty="0"/>
              <a:t>ElastiCache for Redis</a:t>
            </a:r>
          </a:p>
        </p:txBody>
      </p:sp>
      <p:pic>
        <p:nvPicPr>
          <p:cNvPr id="16" name="Graphic 31">
            <a:extLst>
              <a:ext uri="{FF2B5EF4-FFF2-40B4-BE49-F238E27FC236}">
                <a16:creationId xmlns:a16="http://schemas.microsoft.com/office/drawing/2014/main" id="{9EE9DA2E-4509-684C-B0E8-D9FBA7FDCDC6}"/>
              </a:ext>
            </a:extLst>
          </p:cNvPr>
          <p:cNvPicPr>
            <a:picLocks noChangeAspect="1"/>
          </p:cNvPicPr>
          <p:nvPr/>
        </p:nvPicPr>
        <p:blipFill>
          <a:blip r:embed="rId6"/>
          <a:stretch>
            <a:fillRect/>
          </a:stretch>
        </p:blipFill>
        <p:spPr>
          <a:xfrm>
            <a:off x="8541456" y="1524228"/>
            <a:ext cx="914400" cy="914400"/>
          </a:xfrm>
          <a:prstGeom prst="rect">
            <a:avLst/>
          </a:prstGeom>
        </p:spPr>
      </p:pic>
    </p:spTree>
    <p:custDataLst>
      <p:tags r:id="rId1"/>
    </p:custDataLst>
    <p:extLst>
      <p:ext uri="{BB962C8B-B14F-4D97-AF65-F5344CB8AC3E}">
        <p14:creationId xmlns:p14="http://schemas.microsoft.com/office/powerpoint/2010/main" val="384844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68" y="365125"/>
            <a:ext cx="9034272" cy="474119"/>
          </a:xfrm>
        </p:spPr>
        <p:txBody>
          <a:bodyPr rtlCol="0"/>
          <a:lstStyle/>
          <a:p>
            <a:pPr rtl="0"/>
            <a:r>
              <a:rPr lang="pt-br" sz="3500" dirty="0"/>
              <a:t>Memcached ou Redis?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07499998"/>
              </p:ext>
            </p:extLst>
          </p:nvPr>
        </p:nvGraphicFramePr>
        <p:xfrm>
          <a:off x="926123" y="1577132"/>
          <a:ext cx="10339755" cy="4429758"/>
        </p:xfrm>
        <a:graphic>
          <a:graphicData uri="http://schemas.openxmlformats.org/drawingml/2006/table">
            <a:tbl>
              <a:tblPr firstRow="1" bandRow="1">
                <a:tableStyleId>{F5AB1C69-6EDB-4FF4-983F-18BD219EF322}</a:tableStyleId>
              </a:tblPr>
              <a:tblGrid>
                <a:gridCol w="4861265">
                  <a:extLst>
                    <a:ext uri="{9D8B030D-6E8A-4147-A177-3AD203B41FA5}">
                      <a16:colId xmlns:a16="http://schemas.microsoft.com/office/drawing/2014/main" val="20000"/>
                    </a:ext>
                  </a:extLst>
                </a:gridCol>
                <a:gridCol w="2662314">
                  <a:extLst>
                    <a:ext uri="{9D8B030D-6E8A-4147-A177-3AD203B41FA5}">
                      <a16:colId xmlns:a16="http://schemas.microsoft.com/office/drawing/2014/main" val="20001"/>
                    </a:ext>
                  </a:extLst>
                </a:gridCol>
                <a:gridCol w="2816176">
                  <a:extLst>
                    <a:ext uri="{9D8B030D-6E8A-4147-A177-3AD203B41FA5}">
                      <a16:colId xmlns:a16="http://schemas.microsoft.com/office/drawing/2014/main" val="20002"/>
                    </a:ext>
                  </a:extLst>
                </a:gridCol>
              </a:tblGrid>
              <a:tr h="494453">
                <a:tc>
                  <a:txBody>
                    <a:bodyPr/>
                    <a:lstStyle/>
                    <a:p>
                      <a:pPr algn="ctr" rtl="0"/>
                      <a:r>
                        <a:rPr lang="pt-br" sz="2200" b="0" kern="1200" dirty="0">
                          <a:solidFill>
                            <a:schemeClr val="accent1"/>
                          </a:solidFill>
                          <a:latin typeface="Amazon Ember" panose="02000000000000000000" pitchFamily="2" charset="0"/>
                          <a:ea typeface="Amazon Ember" panose="02000000000000000000" pitchFamily="2" charset="0"/>
                        </a:rPr>
                        <a:t>Capacidades</a:t>
                      </a:r>
                      <a:endParaRPr lang="en-US" sz="2200" b="0" i="0" dirty="0">
                        <a:solidFill>
                          <a:schemeClr val="accent1"/>
                        </a:solidFill>
                        <a:latin typeface="Amazon Ember" panose="02000000000000000000" pitchFamily="2" charset="0"/>
                        <a:ea typeface="Amazon Ember" panose="02000000000000000000" pitchFamily="2" charset="0"/>
                        <a:cs typeface="Amazon Ember Light" charset="0"/>
                      </a:endParaRPr>
                    </a:p>
                  </a:txBody>
                  <a:tcPr marL="117213" marR="117213" marT="60960" marB="60960"/>
                </a:tc>
                <a:tc>
                  <a:txBody>
                    <a:bodyPr/>
                    <a:lstStyle/>
                    <a:p>
                      <a:pPr algn="ctr" rtl="0"/>
                      <a:r>
                        <a:rPr lang="pt-br" sz="2200" b="0">
                          <a:solidFill>
                            <a:schemeClr val="accent1"/>
                          </a:solidFill>
                          <a:latin typeface="Amazon Ember" panose="02000000000000000000" pitchFamily="2" charset="0"/>
                          <a:ea typeface="Amazon Ember" panose="02000000000000000000" pitchFamily="2" charset="0"/>
                        </a:rPr>
                        <a:t>     Memcached</a:t>
                      </a:r>
                      <a:endParaRPr lang="en-US" sz="2200" b="0" i="0" dirty="0">
                        <a:solidFill>
                          <a:schemeClr val="accent1"/>
                        </a:solidFill>
                        <a:latin typeface="Amazon Ember" panose="02000000000000000000" pitchFamily="2" charset="0"/>
                        <a:ea typeface="Amazon Ember" panose="02000000000000000000" pitchFamily="2" charset="0"/>
                        <a:cs typeface="Amazon Ember Light" charset="0"/>
                      </a:endParaRPr>
                    </a:p>
                  </a:txBody>
                  <a:tcPr marL="117213" marR="117213" marT="60960" marB="60960" anchor="ctr"/>
                </a:tc>
                <a:tc>
                  <a:txBody>
                    <a:bodyPr/>
                    <a:lstStyle/>
                    <a:p>
                      <a:pPr algn="ctr" rtl="0"/>
                      <a:r>
                        <a:rPr lang="pt-br" sz="2200" b="0" dirty="0">
                          <a:solidFill>
                            <a:schemeClr val="accent1"/>
                          </a:solidFill>
                          <a:latin typeface="Amazon Ember" panose="02000000000000000000" pitchFamily="2" charset="0"/>
                          <a:ea typeface="Amazon Ember" panose="02000000000000000000" pitchFamily="2" charset="0"/>
                        </a:rPr>
                        <a:t>Redis</a:t>
                      </a:r>
                      <a:endParaRPr lang="en-US" sz="2200" b="0" i="0" dirty="0">
                        <a:solidFill>
                          <a:schemeClr val="accent1"/>
                        </a:solidFill>
                        <a:latin typeface="Amazon Ember" panose="02000000000000000000" pitchFamily="2" charset="0"/>
                        <a:ea typeface="Amazon Ember" panose="02000000000000000000" pitchFamily="2" charset="0"/>
                        <a:cs typeface="Amazon Ember Light" charset="0"/>
                      </a:endParaRPr>
                    </a:p>
                  </a:txBody>
                  <a:tcPr marL="117213" marR="117213" marT="60960" marB="60960" anchor="ctr"/>
                </a:tc>
                <a:extLst>
                  <a:ext uri="{0D108BD9-81ED-4DB2-BD59-A6C34878D82A}">
                    <a16:rowId xmlns:a16="http://schemas.microsoft.com/office/drawing/2014/main" val="10000"/>
                  </a:ext>
                </a:extLst>
              </a:tr>
              <a:tr h="494453">
                <a:tc>
                  <a:txBody>
                    <a:bodyPr/>
                    <a:lstStyle/>
                    <a:p>
                      <a:pPr rtl="0"/>
                      <a:r>
                        <a:rPr lang="pt-br" sz="2000" dirty="0"/>
                        <a:t>Armazenamento em cache simples para descarregar carga do banco de dados</a:t>
                      </a:r>
                      <a:endParaRPr lang="en-US" sz="2000" b="0" i="0" dirty="0">
                        <a:latin typeface="Amazon Ember" panose="02000000000000000000" pitchFamily="2" charset="0"/>
                        <a:ea typeface="Amazon Ember" panose="02000000000000000000" pitchFamily="2" charset="0"/>
                        <a:cs typeface="Amazon Ember Light" charset="0"/>
                      </a:endParaRPr>
                    </a:p>
                  </a:txBody>
                  <a:tcPr marL="117213" marR="117213" marT="60960" marB="60960" anchor="ctr"/>
                </a:tc>
                <a:tc>
                  <a:txBody>
                    <a:bodyPr/>
                    <a:lstStyle/>
                    <a:p>
                      <a:pPr algn="ctr" rtl="0"/>
                      <a:r>
                        <a:rPr lang="pt-br" sz="2000"/>
                        <a:t>Sim</a:t>
                      </a:r>
                      <a:endParaRPr lang="en-US" sz="2000" b="0" i="0" dirty="0">
                        <a:solidFill>
                          <a:srgbClr val="008000"/>
                        </a:solidFill>
                        <a:latin typeface="Amazon Ember Light" charset="0"/>
                        <a:ea typeface="Amazon Ember Light" charset="0"/>
                        <a:cs typeface="Amazon Ember Light" charset="0"/>
                      </a:endParaRPr>
                    </a:p>
                  </a:txBody>
                  <a:tcPr marL="117213" marR="117213" marT="60960" marB="60960" anchor="ctr"/>
                </a:tc>
                <a:tc>
                  <a:txBody>
                    <a:bodyPr/>
                    <a:lstStyle/>
                    <a:p>
                      <a:pPr algn="ctr" rtl="0"/>
                      <a:r>
                        <a:rPr lang="pt-br" sz="2000"/>
                        <a:t>Sim</a:t>
                      </a:r>
                      <a:endParaRPr lang="en-US" sz="2000" b="0" i="0" dirty="0">
                        <a:solidFill>
                          <a:srgbClr val="008000"/>
                        </a:solidFill>
                        <a:latin typeface="Amazon Ember Light" charset="0"/>
                        <a:ea typeface="Amazon Ember Light" charset="0"/>
                        <a:cs typeface="Amazon Ember Light" charset="0"/>
                      </a:endParaRPr>
                    </a:p>
                  </a:txBody>
                  <a:tcPr marL="117213" marR="117213" marT="60960" marB="60960" anchor="ctr"/>
                </a:tc>
                <a:extLst>
                  <a:ext uri="{0D108BD9-81ED-4DB2-BD59-A6C34878D82A}">
                    <a16:rowId xmlns:a16="http://schemas.microsoft.com/office/drawing/2014/main" val="10001"/>
                  </a:ext>
                </a:extLst>
              </a:tr>
              <a:tr h="494453">
                <a:tc>
                  <a:txBody>
                    <a:bodyPr/>
                    <a:lstStyle/>
                    <a:p>
                      <a:pPr rtl="0"/>
                      <a:r>
                        <a:rPr lang="pt-br" sz="2000"/>
                        <a:t>Performance multithread</a:t>
                      </a:r>
                      <a:endParaRPr lang="en-US" sz="2000" b="0" i="0" dirty="0">
                        <a:latin typeface="Amazon Ember" panose="02000000000000000000" pitchFamily="2" charset="0"/>
                        <a:ea typeface="Amazon Ember" panose="02000000000000000000" pitchFamily="2" charset="0"/>
                        <a:cs typeface="Amazon Ember Light" charset="0"/>
                      </a:endParaRPr>
                    </a:p>
                  </a:txBody>
                  <a:tcPr marL="117213" marR="117213" marT="60960" marB="60960" anchor="ctr"/>
                </a:tc>
                <a:tc>
                  <a:txBody>
                    <a:bodyPr/>
                    <a:lstStyle/>
                    <a:p>
                      <a:pPr algn="ctr" rtl="0"/>
                      <a:r>
                        <a:rPr lang="pt-br" sz="2000"/>
                        <a:t>Sim</a:t>
                      </a:r>
                      <a:endParaRPr lang="en-US" sz="2000" b="0" i="0" dirty="0">
                        <a:solidFill>
                          <a:srgbClr val="008000"/>
                        </a:solidFill>
                        <a:latin typeface="Amazon Ember Light" charset="0"/>
                        <a:ea typeface="Amazon Ember Light" charset="0"/>
                        <a:cs typeface="Amazon Ember Light" charset="0"/>
                      </a:endParaRPr>
                    </a:p>
                  </a:txBody>
                  <a:tcPr marL="117213" marR="117213" marT="60960" marB="60960" anchor="ctr"/>
                </a:tc>
                <a:tc>
                  <a:txBody>
                    <a:bodyPr/>
                    <a:lstStyle/>
                    <a:p>
                      <a:pPr algn="ctr" rtl="0"/>
                      <a:r>
                        <a:rPr lang="pt-br" sz="2000"/>
                        <a:t>Não</a:t>
                      </a:r>
                      <a:endParaRPr lang="en-US" sz="2000" b="0" i="0" dirty="0">
                        <a:latin typeface="Amazon Ember Light" charset="0"/>
                        <a:ea typeface="Amazon Ember Light" charset="0"/>
                        <a:cs typeface="Amazon Ember Light" charset="0"/>
                      </a:endParaRPr>
                    </a:p>
                  </a:txBody>
                  <a:tcPr marL="117213" marR="117213" marT="60960" marB="60960" anchor="ctr"/>
                </a:tc>
                <a:extLst>
                  <a:ext uri="{0D108BD9-81ED-4DB2-BD59-A6C34878D82A}">
                    <a16:rowId xmlns:a16="http://schemas.microsoft.com/office/drawing/2014/main" val="10003"/>
                  </a:ext>
                </a:extLst>
              </a:tr>
              <a:tr h="494453">
                <a:tc>
                  <a:txBody>
                    <a:bodyPr/>
                    <a:lstStyle/>
                    <a:p>
                      <a:pPr rtl="0"/>
                      <a:r>
                        <a:rPr lang="pt-br" sz="2000"/>
                        <a:t>Tipos de dados avançados</a:t>
                      </a:r>
                      <a:endParaRPr lang="en-US" sz="2000" b="0" i="0" dirty="0">
                        <a:latin typeface="Amazon Ember" panose="02000000000000000000" pitchFamily="2" charset="0"/>
                        <a:ea typeface="Amazon Ember" panose="02000000000000000000" pitchFamily="2" charset="0"/>
                        <a:cs typeface="Amazon Ember Light" charset="0"/>
                      </a:endParaRPr>
                    </a:p>
                  </a:txBody>
                  <a:tcPr marL="117213" marR="117213" marT="60960" marB="60960" anchor="ctr"/>
                </a:tc>
                <a:tc>
                  <a:txBody>
                    <a:bodyPr/>
                    <a:lstStyle/>
                    <a:p>
                      <a:pPr algn="ctr" rtl="0"/>
                      <a:r>
                        <a:rPr lang="pt-br" sz="2000"/>
                        <a:t>Não</a:t>
                      </a:r>
                      <a:endParaRPr lang="en-US" sz="2000" b="0" i="0" dirty="0">
                        <a:latin typeface="Amazon Ember Light" charset="0"/>
                        <a:ea typeface="Amazon Ember Light" charset="0"/>
                        <a:cs typeface="Amazon Ember Light" charset="0"/>
                      </a:endParaRPr>
                    </a:p>
                  </a:txBody>
                  <a:tcPr marL="117213" marR="117213" marT="60960" marB="60960" anchor="ctr"/>
                </a:tc>
                <a:tc>
                  <a:txBody>
                    <a:bodyPr/>
                    <a:lstStyle/>
                    <a:p>
                      <a:pPr algn="ctr" rtl="0"/>
                      <a:r>
                        <a:rPr lang="pt-br" sz="2000"/>
                        <a:t>Sim</a:t>
                      </a:r>
                      <a:endParaRPr lang="en-US" sz="2000" b="0" i="0" dirty="0">
                        <a:solidFill>
                          <a:srgbClr val="008000"/>
                        </a:solidFill>
                        <a:latin typeface="Amazon Ember Light" charset="0"/>
                        <a:ea typeface="Amazon Ember Light" charset="0"/>
                        <a:cs typeface="Amazon Ember Light" charset="0"/>
                      </a:endParaRPr>
                    </a:p>
                  </a:txBody>
                  <a:tcPr marL="117213" marR="117213" marT="60960" marB="60960" anchor="ctr"/>
                </a:tc>
                <a:extLst>
                  <a:ext uri="{0D108BD9-81ED-4DB2-BD59-A6C34878D82A}">
                    <a16:rowId xmlns:a16="http://schemas.microsoft.com/office/drawing/2014/main" val="10004"/>
                  </a:ext>
                </a:extLst>
              </a:tr>
              <a:tr h="494453">
                <a:tc>
                  <a:txBody>
                    <a:bodyPr/>
                    <a:lstStyle/>
                    <a:p>
                      <a:pPr rtl="0"/>
                      <a:r>
                        <a:rPr lang="pt-br" sz="2000"/>
                        <a:t>Classificação/categorização de conjuntos de dados</a:t>
                      </a:r>
                      <a:endParaRPr lang="en-US" sz="2000" b="0" i="0" dirty="0">
                        <a:latin typeface="Amazon Ember" panose="02000000000000000000" pitchFamily="2" charset="0"/>
                        <a:ea typeface="Amazon Ember" panose="02000000000000000000" pitchFamily="2" charset="0"/>
                        <a:cs typeface="Amazon Ember Light" charset="0"/>
                      </a:endParaRPr>
                    </a:p>
                  </a:txBody>
                  <a:tcPr marL="117213" marR="117213" marT="60960" marB="60960" anchor="ctr"/>
                </a:tc>
                <a:tc>
                  <a:txBody>
                    <a:bodyPr/>
                    <a:lstStyle/>
                    <a:p>
                      <a:pPr algn="ctr" rtl="0"/>
                      <a:r>
                        <a:rPr lang="pt-br" sz="2000"/>
                        <a:t>Não</a:t>
                      </a:r>
                      <a:endParaRPr lang="en-US" sz="2000" b="0" i="0" dirty="0">
                        <a:latin typeface="Amazon Ember Light" charset="0"/>
                        <a:ea typeface="Amazon Ember Light" charset="0"/>
                        <a:cs typeface="Amazon Ember Light" charset="0"/>
                      </a:endParaRPr>
                    </a:p>
                  </a:txBody>
                  <a:tcPr marL="117213" marR="117213" marT="60960" marB="60960" anchor="ctr"/>
                </a:tc>
                <a:tc>
                  <a:txBody>
                    <a:bodyPr/>
                    <a:lstStyle/>
                    <a:p>
                      <a:pPr algn="ctr" rtl="0"/>
                      <a:r>
                        <a:rPr lang="pt-br" sz="2000"/>
                        <a:t>Sim</a:t>
                      </a:r>
                      <a:endParaRPr lang="en-US" sz="2000" b="0" i="0" dirty="0">
                        <a:solidFill>
                          <a:srgbClr val="008000"/>
                        </a:solidFill>
                        <a:latin typeface="Amazon Ember Light" charset="0"/>
                        <a:ea typeface="Amazon Ember Light" charset="0"/>
                        <a:cs typeface="Amazon Ember Light" charset="0"/>
                      </a:endParaRPr>
                    </a:p>
                  </a:txBody>
                  <a:tcPr marL="117213" marR="117213" marT="60960" marB="60960" anchor="ctr"/>
                </a:tc>
                <a:extLst>
                  <a:ext uri="{0D108BD9-81ED-4DB2-BD59-A6C34878D82A}">
                    <a16:rowId xmlns:a16="http://schemas.microsoft.com/office/drawing/2014/main" val="10005"/>
                  </a:ext>
                </a:extLst>
              </a:tr>
              <a:tr h="494453">
                <a:tc>
                  <a:txBody>
                    <a:bodyPr/>
                    <a:lstStyle/>
                    <a:p>
                      <a:pPr rtl="0"/>
                      <a:r>
                        <a:rPr lang="pt-br" sz="2000"/>
                        <a:t>Recurso de publicação/assinatura</a:t>
                      </a:r>
                      <a:endParaRPr lang="en-US" sz="2000" b="0" i="0" dirty="0">
                        <a:latin typeface="Amazon Ember" panose="02000000000000000000" pitchFamily="2" charset="0"/>
                        <a:ea typeface="Amazon Ember" panose="02000000000000000000" pitchFamily="2" charset="0"/>
                        <a:cs typeface="Amazon Ember Light" charset="0"/>
                      </a:endParaRPr>
                    </a:p>
                  </a:txBody>
                  <a:tcPr marL="117213" marR="117213" marT="60960" marB="60960" anchor="ctr"/>
                </a:tc>
                <a:tc>
                  <a:txBody>
                    <a:bodyPr/>
                    <a:lstStyle/>
                    <a:p>
                      <a:pPr algn="ctr" rtl="0"/>
                      <a:r>
                        <a:rPr lang="pt-br" sz="2000"/>
                        <a:t>Não</a:t>
                      </a:r>
                      <a:endParaRPr lang="en-US" sz="2000" b="0" i="0" dirty="0">
                        <a:latin typeface="Amazon Ember Light" charset="0"/>
                        <a:ea typeface="Amazon Ember Light" charset="0"/>
                        <a:cs typeface="Amazon Ember Light" charset="0"/>
                      </a:endParaRPr>
                    </a:p>
                  </a:txBody>
                  <a:tcPr marL="117213" marR="117213" marT="60960" marB="60960" anchor="ctr"/>
                </a:tc>
                <a:tc>
                  <a:txBody>
                    <a:bodyPr/>
                    <a:lstStyle/>
                    <a:p>
                      <a:pPr algn="ctr" rtl="0"/>
                      <a:r>
                        <a:rPr lang="pt-br" sz="2000"/>
                        <a:t>Sim</a:t>
                      </a:r>
                      <a:endParaRPr lang="en-US" sz="2000" b="0" i="0" dirty="0">
                        <a:solidFill>
                          <a:srgbClr val="008000"/>
                        </a:solidFill>
                        <a:latin typeface="Amazon Ember Light" charset="0"/>
                        <a:ea typeface="Amazon Ember Light" charset="0"/>
                        <a:cs typeface="Amazon Ember Light" charset="0"/>
                      </a:endParaRPr>
                    </a:p>
                  </a:txBody>
                  <a:tcPr marL="117213" marR="117213" marT="60960" marB="60960" anchor="ctr"/>
                </a:tc>
                <a:extLst>
                  <a:ext uri="{0D108BD9-81ED-4DB2-BD59-A6C34878D82A}">
                    <a16:rowId xmlns:a16="http://schemas.microsoft.com/office/drawing/2014/main" val="10006"/>
                  </a:ext>
                </a:extLst>
              </a:tr>
              <a:tr h="494453">
                <a:tc>
                  <a:txBody>
                    <a:bodyPr/>
                    <a:lstStyle/>
                    <a:p>
                      <a:pPr rtl="0"/>
                      <a:r>
                        <a:rPr lang="pt-br" sz="2000"/>
                        <a:t>Multi-AZ com failover automático</a:t>
                      </a:r>
                      <a:endParaRPr lang="en-US" sz="2000" b="0" i="0" dirty="0">
                        <a:latin typeface="Amazon Ember" panose="02000000000000000000" pitchFamily="2" charset="0"/>
                        <a:ea typeface="Amazon Ember" panose="02000000000000000000" pitchFamily="2" charset="0"/>
                        <a:cs typeface="Amazon Ember Light" charset="0"/>
                      </a:endParaRPr>
                    </a:p>
                  </a:txBody>
                  <a:tcPr marL="117213" marR="117213" marT="60960" marB="60960" anchor="ctr"/>
                </a:tc>
                <a:tc>
                  <a:txBody>
                    <a:bodyPr/>
                    <a:lstStyle/>
                    <a:p>
                      <a:pPr algn="ctr" rtl="0"/>
                      <a:r>
                        <a:rPr lang="pt-br" sz="2000"/>
                        <a:t>Não</a:t>
                      </a:r>
                      <a:endParaRPr lang="en-US" sz="2000" b="0" i="0" dirty="0">
                        <a:latin typeface="Amazon Ember Light" charset="0"/>
                        <a:ea typeface="Amazon Ember Light" charset="0"/>
                        <a:cs typeface="Amazon Ember Light" charset="0"/>
                      </a:endParaRPr>
                    </a:p>
                  </a:txBody>
                  <a:tcPr marL="117213" marR="117213" marT="60960" marB="60960" anchor="ctr"/>
                </a:tc>
                <a:tc>
                  <a:txBody>
                    <a:bodyPr/>
                    <a:lstStyle/>
                    <a:p>
                      <a:pPr algn="ctr" rtl="0"/>
                      <a:r>
                        <a:rPr lang="pt-br" sz="2000"/>
                        <a:t>Sim</a:t>
                      </a:r>
                      <a:endParaRPr lang="en-US" sz="2000" b="0" i="0" dirty="0">
                        <a:solidFill>
                          <a:srgbClr val="008000"/>
                        </a:solidFill>
                        <a:latin typeface="Amazon Ember Light" charset="0"/>
                        <a:ea typeface="Amazon Ember Light" charset="0"/>
                        <a:cs typeface="Amazon Ember Light" charset="0"/>
                      </a:endParaRPr>
                    </a:p>
                  </a:txBody>
                  <a:tcPr marL="117213" marR="117213" marT="60960" marB="60960" anchor="ctr"/>
                </a:tc>
                <a:extLst>
                  <a:ext uri="{0D108BD9-81ED-4DB2-BD59-A6C34878D82A}">
                    <a16:rowId xmlns:a16="http://schemas.microsoft.com/office/drawing/2014/main" val="10007"/>
                  </a:ext>
                </a:extLst>
              </a:tr>
              <a:tr h="494453">
                <a:tc>
                  <a:txBody>
                    <a:bodyPr/>
                    <a:lstStyle/>
                    <a:p>
                      <a:pPr rtl="0"/>
                      <a:r>
                        <a:rPr lang="pt-br" sz="2000"/>
                        <a:t>Persistência</a:t>
                      </a:r>
                      <a:endParaRPr lang="en-US" sz="2000" b="0" i="0" dirty="0">
                        <a:latin typeface="Amazon Ember" panose="02000000000000000000" pitchFamily="2" charset="0"/>
                        <a:ea typeface="Amazon Ember" panose="02000000000000000000" pitchFamily="2" charset="0"/>
                        <a:cs typeface="Amazon Ember Light" charset="0"/>
                      </a:endParaRPr>
                    </a:p>
                  </a:txBody>
                  <a:tcPr marL="117213" marR="117213" marT="60960" marB="60960" anchor="ctr"/>
                </a:tc>
                <a:tc>
                  <a:txBody>
                    <a:bodyPr/>
                    <a:lstStyle/>
                    <a:p>
                      <a:pPr algn="ctr" rtl="0"/>
                      <a:r>
                        <a:rPr lang="pt-br" sz="2000"/>
                        <a:t>Não</a:t>
                      </a:r>
                      <a:endParaRPr lang="en-US" sz="2000" b="0" i="0" dirty="0">
                        <a:latin typeface="Amazon Ember Light" charset="0"/>
                        <a:ea typeface="Amazon Ember Light" charset="0"/>
                        <a:cs typeface="Amazon Ember Light" charset="0"/>
                      </a:endParaRPr>
                    </a:p>
                  </a:txBody>
                  <a:tcPr marL="117213" marR="117213" marT="60960" marB="60960" anchor="ctr"/>
                </a:tc>
                <a:tc>
                  <a:txBody>
                    <a:bodyPr/>
                    <a:lstStyle/>
                    <a:p>
                      <a:pPr algn="ctr" rtl="0"/>
                      <a:r>
                        <a:rPr lang="pt-br" sz="2000" dirty="0"/>
                        <a:t>Sim</a:t>
                      </a:r>
                      <a:endParaRPr lang="en-US" sz="2000" b="0" i="0" dirty="0">
                        <a:solidFill>
                          <a:srgbClr val="008000"/>
                        </a:solidFill>
                        <a:latin typeface="Amazon Ember Light" charset="0"/>
                        <a:ea typeface="Amazon Ember Light" charset="0"/>
                        <a:cs typeface="Amazon Ember Light" charset="0"/>
                      </a:endParaRPr>
                    </a:p>
                  </a:txBody>
                  <a:tcPr marL="117213" marR="117213" marT="60960" marB="60960" anchor="ctr"/>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2"/>
          </p:nvPr>
        </p:nvSpPr>
        <p:spPr/>
        <p:txBody>
          <a:bodyPr rtlCol="0"/>
          <a:lstStyle/>
          <a:p>
            <a:pPr rtl="0"/>
            <a:fld id="{9FC43BFD-8FF7-A343-A8A6-E2338FCE8046}" type="slidenum">
              <a:rPr lang="en-US" smtClean="0"/>
              <a:pPr/>
              <a:t>9</a:t>
            </a:fld>
            <a:endParaRPr lang="en-US" dirty="0"/>
          </a:p>
        </p:txBody>
      </p:sp>
      <p:sp>
        <p:nvSpPr>
          <p:cNvPr id="9" name="Footer Placeholder 8"/>
          <p:cNvSpPr>
            <a:spLocks noGrp="1"/>
          </p:cNvSpPr>
          <p:nvPr>
            <p:ph type="ftr" sz="quarter" idx="3"/>
          </p:nvPr>
        </p:nvSpPr>
        <p:spPr>
          <a:xfrm>
            <a:off x="419100" y="6356350"/>
            <a:ext cx="4504592"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20971153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4" ma:contentTypeDescription="Create a new document." ma:contentTypeScope="" ma:versionID="7daf4a3c1576a459487efcb13ac74181">
  <xsd:schema xmlns:xsd="http://www.w3.org/2001/XMLSchema" xmlns:xs="http://www.w3.org/2001/XMLSchema" xmlns:p="http://schemas.microsoft.com/office/2006/metadata/properties" xmlns:ns2="61d7a295-102b-4ba7-8142-2982d133915a" targetNamespace="http://schemas.microsoft.com/office/2006/metadata/properties" ma:root="true" ma:fieldsID="589ccf5a2417981e7e5052ae0f1735bc"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530B93-3C80-4A77-A3B0-AADF555C5DC5}">
  <ds:schemaRefs>
    <ds:schemaRef ds:uri="http://schemas.microsoft.com/sharepoint/v3/contenttype/forms"/>
  </ds:schemaRefs>
</ds:datastoreItem>
</file>

<file path=customXml/itemProps2.xml><?xml version="1.0" encoding="utf-8"?>
<ds:datastoreItem xmlns:ds="http://schemas.openxmlformats.org/officeDocument/2006/customXml" ds:itemID="{7A49B5A6-D26D-4869-8F03-D4D8FA065C1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1d7a295-102b-4ba7-8142-2982d133915a"/>
    <ds:schemaRef ds:uri="http://www.w3.org/XML/1998/namespace"/>
    <ds:schemaRef ds:uri="http://purl.org/dc/dcmitype/"/>
  </ds:schemaRefs>
</ds:datastoreItem>
</file>

<file path=customXml/itemProps3.xml><?xml version="1.0" encoding="utf-8"?>
<ds:datastoreItem xmlns:ds="http://schemas.openxmlformats.org/officeDocument/2006/customXml" ds:itemID="{2A4D4E05-5BD8-4C0E-89DD-352755B55A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7a295-102b-4ba7-8142-2982d1339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T&amp;C_PowerPoint_Deck_Template_2020_Copyright_All_Slides</Template>
  <TotalTime>3060</TotalTime>
  <Words>3524</Words>
  <Application>Microsoft Macintosh PowerPoint</Application>
  <PresentationFormat>Widescreen</PresentationFormat>
  <Paragraphs>267</Paragraphs>
  <Slides>17</Slides>
  <Notes>17</Notes>
  <HiddenSlides>0</HiddenSlides>
  <MMClips>0</MMClips>
  <ScaleCrop>false</ScaleCrop>
  <HeadingPairs>
    <vt:vector size="8" baseType="variant">
      <vt:variant>
        <vt:lpstr>Fontes usadas</vt:lpstr>
      </vt:variant>
      <vt:variant>
        <vt:i4>7</vt:i4>
      </vt:variant>
      <vt:variant>
        <vt:lpstr>Tema</vt:lpstr>
      </vt:variant>
      <vt:variant>
        <vt:i4>1</vt:i4>
      </vt:variant>
      <vt:variant>
        <vt:lpstr>Servidores OLE inseridos</vt:lpstr>
      </vt:variant>
      <vt:variant>
        <vt:i4>1</vt:i4>
      </vt:variant>
      <vt:variant>
        <vt:lpstr>Títulos de slides</vt:lpstr>
      </vt:variant>
      <vt:variant>
        <vt:i4>17</vt:i4>
      </vt:variant>
    </vt:vector>
  </HeadingPairs>
  <TitlesOfParts>
    <vt:vector size="26" baseType="lpstr">
      <vt:lpstr>Amazon Ember</vt:lpstr>
      <vt:lpstr>Amazon Ember Light</vt:lpstr>
      <vt:lpstr>Arial</vt:lpstr>
      <vt:lpstr>Calibri</vt:lpstr>
      <vt:lpstr>Helvetica Neue LT Std 65 Medium</vt:lpstr>
      <vt:lpstr>Lucida Console</vt:lpstr>
      <vt:lpstr>Wingdings</vt:lpstr>
      <vt:lpstr>Paloma 2019 v1</vt:lpstr>
      <vt:lpstr>Image</vt:lpstr>
      <vt:lpstr>Módulo 11: Armazenamento em cache de informações para escalabilidade</vt:lpstr>
      <vt:lpstr>Visão geral do módulo</vt:lpstr>
      <vt:lpstr>Visão geral do armazenamento em cache</vt:lpstr>
      <vt:lpstr>Os benefícios do armazenamento em cache</vt:lpstr>
      <vt:lpstr>Quando considerar o armazenamento de dados em cache</vt:lpstr>
      <vt:lpstr>Armazenamento em cache com Amazon ElastiCache</vt:lpstr>
      <vt:lpstr>Visão geral do Amazon ElastiCache</vt:lpstr>
      <vt:lpstr>Comparação entre o Memcached e o Redis</vt:lpstr>
      <vt:lpstr>Memcached ou Redis?</vt:lpstr>
      <vt:lpstr>Terminologia do Amazon ElastiCache</vt:lpstr>
      <vt:lpstr>Cenários de ocorrência e ausência de cache</vt:lpstr>
      <vt:lpstr>Estratégias de armazenamento em cache</vt:lpstr>
      <vt:lpstr>Carregamento lento</vt:lpstr>
      <vt:lpstr>Gravação direta </vt:lpstr>
      <vt:lpstr>Resumo</vt:lpstr>
      <vt:lpstr>Teste de conhecimento</vt:lpstr>
      <vt:lpstr>Obrigado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Pedro Nunes Guth</cp:lastModifiedBy>
  <cp:revision>240</cp:revision>
  <cp:lastPrinted>2017-08-03T20:30:13Z</cp:lastPrinted>
  <dcterms:created xsi:type="dcterms:W3CDTF">2017-05-11T23:06:57Z</dcterms:created>
  <dcterms:modified xsi:type="dcterms:W3CDTF">2021-09-23T20:11:17Z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85C0B51E-44DD-4996-A468-D4BD02D4F8DA</vt:lpwstr>
  </property>
  <property fmtid="{D5CDD505-2E9C-101B-9397-08002B2CF9AE}" pid="3" name="ArticulatePath">
    <vt:lpwstr>10_CachingInformationForScalability</vt:lpwstr>
  </property>
  <property fmtid="{D5CDD505-2E9C-101B-9397-08002B2CF9AE}" pid="4" name="ContentTypeId">
    <vt:lpwstr>0x010100D4EC3CBD49A9D74AB59EB8F208DED5D9</vt:lpwstr>
  </property>
</Properties>
</file>