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7.xml" ContentType="application/vnd.openxmlformats-officedocument.presentationml.tags+xml"/>
  <Override PartName="/ppt/notesSlides/notesSlide33.xml" ContentType="application/vnd.openxmlformats-officedocument.presentationml.notesSlide+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4"/>
  </p:sldMasterIdLst>
  <p:notesMasterIdLst>
    <p:notesMasterId r:id="rId40"/>
  </p:notesMasterIdLst>
  <p:handoutMasterIdLst>
    <p:handoutMasterId r:id="rId41"/>
  </p:handoutMasterIdLst>
  <p:sldIdLst>
    <p:sldId id="287" r:id="rId5"/>
    <p:sldId id="393" r:id="rId6"/>
    <p:sldId id="394" r:id="rId7"/>
    <p:sldId id="376" r:id="rId8"/>
    <p:sldId id="365" r:id="rId9"/>
    <p:sldId id="367" r:id="rId10"/>
    <p:sldId id="366" r:id="rId11"/>
    <p:sldId id="408" r:id="rId12"/>
    <p:sldId id="395" r:id="rId13"/>
    <p:sldId id="384" r:id="rId14"/>
    <p:sldId id="322" r:id="rId15"/>
    <p:sldId id="361" r:id="rId16"/>
    <p:sldId id="364" r:id="rId17"/>
    <p:sldId id="409" r:id="rId18"/>
    <p:sldId id="385" r:id="rId19"/>
    <p:sldId id="387" r:id="rId20"/>
    <p:sldId id="371" r:id="rId21"/>
    <p:sldId id="410" r:id="rId22"/>
    <p:sldId id="379" r:id="rId23"/>
    <p:sldId id="388" r:id="rId24"/>
    <p:sldId id="400" r:id="rId25"/>
    <p:sldId id="411" r:id="rId26"/>
    <p:sldId id="412" r:id="rId27"/>
    <p:sldId id="396" r:id="rId28"/>
    <p:sldId id="380" r:id="rId29"/>
    <p:sldId id="381" r:id="rId30"/>
    <p:sldId id="413" r:id="rId31"/>
    <p:sldId id="401" r:id="rId32"/>
    <p:sldId id="414" r:id="rId33"/>
    <p:sldId id="416" r:id="rId34"/>
    <p:sldId id="418" r:id="rId35"/>
    <p:sldId id="417" r:id="rId36"/>
    <p:sldId id="397" r:id="rId37"/>
    <p:sldId id="391" r:id="rId38"/>
    <p:sldId id="260" r:id="rId39"/>
  </p:sldIdLst>
  <p:sldSz cx="12192000" cy="6858000"/>
  <p:notesSz cx="6858000" cy="9144000"/>
  <p:custDataLst>
    <p:tags r:id="rId42"/>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4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7" clrIdx="0"/>
  <p:cmAuthor id="2" name="Barefoot, Rob" initials="BR" lastIdx="15" clrIdx="1">
    <p:extLst>
      <p:ext uri="{19B8F6BF-5375-455C-9EA6-DF929625EA0E}">
        <p15:presenceInfo xmlns:p15="http://schemas.microsoft.com/office/powerpoint/2012/main" userId="S-1-5-21-1407069837-2091007605-538272213-30202807" providerId="AD"/>
      </p:ext>
    </p:extLst>
  </p:cmAuthor>
  <p:cmAuthor id="3" name="Barrera, Roland" initials="BR" lastIdx="12" clrIdx="2">
    <p:extLst>
      <p:ext uri="{19B8F6BF-5375-455C-9EA6-DF929625EA0E}">
        <p15:presenceInfo xmlns:p15="http://schemas.microsoft.com/office/powerpoint/2012/main" userId="S-1-5-21-1407069837-2091007605-538272213-31620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242D"/>
    <a:srgbClr val="90AF71"/>
    <a:srgbClr val="C0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2265"/>
    <p:restoredTop sz="85781" autoAdjust="0"/>
  </p:normalViewPr>
  <p:slideViewPr>
    <p:cSldViewPr snapToGrid="0" snapToObjects="1">
      <p:cViewPr varScale="1">
        <p:scale>
          <a:sx n="59" d="100"/>
          <a:sy n="59" d="100"/>
        </p:scale>
        <p:origin x="684" y="52"/>
      </p:cViewPr>
      <p:guideLst>
        <p:guide pos="347"/>
        <p:guide orient="horz" pos="459"/>
      </p:guideLst>
    </p:cSldViewPr>
  </p:slideViewPr>
  <p:notesTextViewPr>
    <p:cViewPr>
      <p:scale>
        <a:sx n="150" d="100"/>
        <a:sy n="150" d="100"/>
      </p:scale>
      <p:origin x="0" y="0"/>
    </p:cViewPr>
  </p:notesTextViewPr>
  <p:notesViewPr>
    <p:cSldViewPr snapToGrid="0" snapToObjects="1">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ws.amazon.com/code/1288653099190193"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mobile.awsblog.com/post/Tx1YVAQ4NZKBWF5/Amazon-Cognito-Announcing-Developer-Authenticated-Identiti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94659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3869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39115"/>
          </a:xfrm>
        </p:spPr>
        <p:txBody>
          <a:bodyPr rtlCol="0"/>
          <a:lstStyle/>
          <a:p>
            <a:pPr rtl="0">
              <a:spcBef>
                <a:spcPts val="600"/>
              </a:spcBef>
            </a:pPr>
            <a:r>
              <a:rPr lang="pt-br" dirty="0"/>
              <a:t>O </a:t>
            </a:r>
            <a:r>
              <a:rPr lang="pt-br" dirty="0">
                <a:solidFill>
                  <a:srgbClr val="000000"/>
                </a:solidFill>
              </a:rPr>
              <a:t>AWS Security Token Service</a:t>
            </a:r>
            <a:r>
              <a:rPr lang="pt-br" dirty="0"/>
              <a:t> (AWS STS) permite que você forneça </a:t>
            </a:r>
            <a:r>
              <a:rPr lang="pt-br" dirty="0">
                <a:solidFill>
                  <a:srgbClr val="000000"/>
                </a:solidFill>
              </a:rPr>
              <a:t>aos usuários</a:t>
            </a:r>
            <a:r>
              <a:rPr lang="pt-br" dirty="0"/>
              <a:t> confiáveis (federados) credenciais temporárias que fornecem </a:t>
            </a:r>
            <a:r>
              <a:rPr lang="pt-br" dirty="0">
                <a:solidFill>
                  <a:srgbClr val="000000"/>
                </a:solidFill>
              </a:rPr>
              <a:t>acesso controlado</a:t>
            </a:r>
            <a:r>
              <a:rPr lang="pt-br" dirty="0"/>
              <a:t> para seus recursos da AWS. Essas credenciais podem ser usadas para fazer o login no Console de Gerenciamento da AWS para fazer solicitações de API da AWS. As credenciais de segurança temporárias consistem em um ID de chave de acesso de curta duração, uma chave de acesso secreta e um token de sessão.</a:t>
            </a:r>
          </a:p>
          <a:p>
            <a:pPr rtl="0">
              <a:spcBef>
                <a:spcPts val="600"/>
              </a:spcBef>
            </a:pPr>
            <a:r>
              <a:rPr lang="pt-br" dirty="0"/>
              <a:t>As credenciais de segurança temporárias têm um tempo de vida limitado (3600 segundos, por padrão) e configurável. Você pode especificar por quanto tempo as credenciais serão válidas. Depois que expirarem, elas não poderão ser reutilizadas. Você não precisa alterná-las ou revogá-las explicitamente quando não forem mais necessárias. </a:t>
            </a:r>
          </a:p>
          <a:p>
            <a:pPr rtl="0">
              <a:spcBef>
                <a:spcPts val="600"/>
              </a:spcBef>
            </a:pPr>
            <a:r>
              <a:rPr lang="pt-br" dirty="0"/>
              <a:t>Algumas </a:t>
            </a:r>
            <a:r>
              <a:rPr lang="pt-br" dirty="0">
                <a:solidFill>
                  <a:srgbClr val="000000"/>
                </a:solidFill>
              </a:rPr>
              <a:t>APIs</a:t>
            </a:r>
            <a:r>
              <a:rPr lang="pt-br" dirty="0"/>
              <a:t> do AWS STS  </a:t>
            </a:r>
            <a:r>
              <a:rPr lang="pt-br" dirty="0">
                <a:solidFill>
                  <a:srgbClr val="000000"/>
                </a:solidFill>
              </a:rPr>
              <a:t>permitem</a:t>
            </a:r>
            <a:r>
              <a:rPr lang="pt-br" dirty="0"/>
              <a:t> que você transmita informações sobre um dispositivo de </a:t>
            </a:r>
            <a:r>
              <a:rPr lang="pt-br" dirty="0">
                <a:solidFill>
                  <a:srgbClr val="000000"/>
                </a:solidFill>
              </a:rPr>
              <a:t>multi-factor authentication (MFA)</a:t>
            </a:r>
            <a:r>
              <a:rPr lang="pt-br" dirty="0"/>
              <a:t>. Isso lhe assegura que as credenciais de segurança temporárias que resultam da chamada de API podem ser usadas somente pelos</a:t>
            </a:r>
            <a:r>
              <a:rPr lang="pt-br" dirty="0">
                <a:solidFill>
                  <a:srgbClr val="000000"/>
                </a:solidFill>
              </a:rPr>
              <a:t> usuários</a:t>
            </a:r>
            <a:r>
              <a:rPr lang="pt-br" dirty="0"/>
              <a:t> que são autenticados com um dispositivo MFA.</a:t>
            </a:r>
          </a:p>
          <a:p>
            <a:pPr rtl="0">
              <a:spcBef>
                <a:spcPts val="600"/>
              </a:spcBef>
            </a:pPr>
            <a:r>
              <a:rPr lang="pt-br" dirty="0"/>
              <a:t>Para dar suporte a SSO, a AWS permite chamar um endpoint da federação e passar credenciais de segurança temporárias. O endpoint retorna um token que pode ser usado para construir um URL que assina um</a:t>
            </a:r>
            <a:r>
              <a:rPr lang="pt-br" dirty="0">
                <a:solidFill>
                  <a:srgbClr val="000000"/>
                </a:solidFill>
              </a:rPr>
              <a:t> usuário </a:t>
            </a:r>
            <a:r>
              <a:rPr lang="pt-br" dirty="0"/>
              <a:t>diretamente no console sem a necessidade de uma senha.</a:t>
            </a:r>
          </a:p>
        </p:txBody>
      </p:sp>
    </p:spTree>
    <p:extLst>
      <p:ext uri="{BB962C8B-B14F-4D97-AF65-F5344CB8AC3E}">
        <p14:creationId xmlns:p14="http://schemas.microsoft.com/office/powerpoint/2010/main" val="223392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kern="1200" dirty="0">
              <a:solidFill>
                <a:schemeClr val="tx1"/>
              </a:solidFill>
              <a:effectLst/>
              <a:latin typeface="Arial"/>
              <a:ea typeface="+mn-ea"/>
              <a:cs typeface="+mn-cs"/>
            </a:endParaRPr>
          </a:p>
        </p:txBody>
      </p:sp>
    </p:spTree>
    <p:extLst>
      <p:ext uri="{BB962C8B-B14F-4D97-AF65-F5344CB8AC3E}">
        <p14:creationId xmlns:p14="http://schemas.microsoft.com/office/powerpoint/2010/main" val="3808663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322424"/>
          </a:xfrm>
        </p:spPr>
        <p:txBody>
          <a:bodyPr rtlCol="0"/>
          <a:lstStyle/>
          <a:p>
            <a:pPr rtl="0"/>
            <a:r>
              <a:rPr lang="pt-br" kern="1200" dirty="0">
                <a:solidFill>
                  <a:schemeClr val="tx1"/>
                </a:solidFill>
                <a:effectLst/>
              </a:rPr>
              <a:t>Por padrão, </a:t>
            </a:r>
            <a:r>
              <a:rPr lang="pt-br" kern="1200" dirty="0">
                <a:solidFill>
                  <a:srgbClr val="000000"/>
                </a:solidFill>
                <a:effectLst/>
              </a:rPr>
              <a:t>o AWS Security Token Service</a:t>
            </a:r>
            <a:r>
              <a:rPr lang="pt-br" kern="1200" dirty="0">
                <a:solidFill>
                  <a:schemeClr val="tx1"/>
                </a:solidFill>
                <a:effectLst/>
              </a:rPr>
              <a:t> (AWS STS) está disponível como um serviço global e todas as solicitações do AWS STS vão para um único endpoint. Aqui estão alguns pontos importantes:</a:t>
            </a:r>
          </a:p>
          <a:p>
            <a:pPr marL="171450" indent="-171450" rtl="0">
              <a:buFont typeface="Arial" panose="020B0604020202020204" pitchFamily="34" charset="0"/>
              <a:buChar char="•"/>
            </a:pPr>
            <a:r>
              <a:rPr lang="pt-br" dirty="0">
                <a:ea typeface="Amazon Ember Light" panose="020B0403020204020204" pitchFamily="34" charset="0"/>
                <a:cs typeface="Amazon Ember Light" panose="020B0403020204020204" pitchFamily="34" charset="0"/>
              </a:rPr>
              <a:t>Todas as chamadas vão para o endpoint global, por padrão.</a:t>
            </a:r>
          </a:p>
          <a:p>
            <a:pPr marL="171450" indent="-171450" rtl="0">
              <a:buFont typeface="Arial" panose="020B0604020202020204" pitchFamily="34" charset="0"/>
              <a:buChar char="•"/>
            </a:pPr>
            <a:r>
              <a:rPr lang="pt-br" dirty="0">
                <a:ea typeface="Amazon Ember Light" panose="020B0403020204020204" pitchFamily="34" charset="0"/>
                <a:cs typeface="Amazon Ember Light" panose="020B0403020204020204" pitchFamily="34" charset="0"/>
              </a:rPr>
              <a:t>O endpoint global mapeia para a região Leste dos EUA (Norte da Virgínia).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dirty="0">
                <a:ea typeface="Amazon Ember Light" panose="020B0403020204020204" pitchFamily="34" charset="0"/>
                <a:cs typeface="Amazon Ember Light" panose="020B0403020204020204" pitchFamily="34" charset="0"/>
              </a:rPr>
              <a:t>Os endpoints regionais são ativados por padrão. Exceto para Leste dos EUA (Norte da Virgínia).</a:t>
            </a:r>
          </a:p>
          <a:p>
            <a:pPr marL="171450" indent="-171450" rtl="0">
              <a:buFont typeface="Arial" panose="020B0604020202020204" pitchFamily="34" charset="0"/>
              <a:buChar char="•"/>
            </a:pPr>
            <a:r>
              <a:rPr lang="pt-br" dirty="0">
                <a:ea typeface="Amazon Ember Light" panose="020B0403020204020204" pitchFamily="34" charset="0"/>
                <a:cs typeface="Amazon Ember Light" panose="020B0403020204020204" pitchFamily="34" charset="0"/>
              </a:rPr>
              <a:t>Use o AWS CloudTrail para registrar  chamadas</a:t>
            </a:r>
            <a:r>
              <a:rPr lang="pt-br" dirty="0">
                <a:solidFill>
                  <a:srgbClr val="000000"/>
                </a:solidFill>
                <a:ea typeface="Amazon Ember Light" panose="020B0403020204020204" pitchFamily="34" charset="0"/>
                <a:cs typeface="Amazon Ember Light" panose="020B0403020204020204" pitchFamily="34" charset="0"/>
              </a:rPr>
              <a:t>STS</a:t>
            </a:r>
            <a:r>
              <a:rPr lang="pt-br" dirty="0">
                <a:ea typeface="Amazon Ember Light" panose="020B0403020204020204" pitchFamily="34" charset="0"/>
                <a:cs typeface="Amazon Ember Light" panose="020B0403020204020204" pitchFamily="34" charset="0"/>
              </a:rPr>
              <a:t>.</a:t>
            </a:r>
          </a:p>
          <a:p>
            <a:pPr marL="171450" indent="-171450" rtl="0">
              <a:buFont typeface="Arial" panose="020B0604020202020204" pitchFamily="34" charset="0"/>
              <a:buChar char="•"/>
            </a:pPr>
            <a:r>
              <a:rPr lang="pt-br" dirty="0">
                <a:ea typeface="Amazon Ember Light" panose="020B0403020204020204" pitchFamily="34" charset="0"/>
                <a:cs typeface="Amazon Ember Light" panose="020B0403020204020204" pitchFamily="34" charset="0"/>
              </a:rPr>
              <a:t>As credenciais funcionam globalmente.</a:t>
            </a:r>
          </a:p>
          <a:p>
            <a:pPr rtl="0"/>
            <a:endParaRPr lang="en-US" b="0" i="0" kern="1200" dirty="0">
              <a:solidFill>
                <a:schemeClr val="tx1"/>
              </a:solidFill>
              <a:effectLst/>
            </a:endParaRPr>
          </a:p>
          <a:p>
            <a:pPr rtl="0"/>
            <a:r>
              <a:rPr lang="pt-br" b="0" i="0" kern="1200" dirty="0">
                <a:solidFill>
                  <a:schemeClr val="tx1"/>
                </a:solidFill>
                <a:effectLst/>
              </a:rPr>
              <a:t>Você pode </a:t>
            </a:r>
            <a:r>
              <a:rPr lang="pt-br" b="0" i="0" kern="1200" dirty="0">
                <a:solidFill>
                  <a:srgbClr val="000000"/>
                </a:solidFill>
                <a:effectLst/>
              </a:rPr>
              <a:t>optar</a:t>
            </a:r>
            <a:r>
              <a:rPr lang="pt-br" b="0" i="0" kern="1200" dirty="0">
                <a:solidFill>
                  <a:schemeClr val="tx1"/>
                </a:solidFill>
                <a:effectLst/>
              </a:rPr>
              <a:t> por enviar suas solicitações do AWS STS para um endpoint regional pelos seguintes motivos:</a:t>
            </a:r>
          </a:p>
          <a:p>
            <a:pPr rtl="0"/>
            <a:endParaRPr lang="en-US" kern="1200" dirty="0">
              <a:solidFill>
                <a:schemeClr val="tx1"/>
              </a:solidFill>
              <a:effectLst/>
            </a:endParaRPr>
          </a:p>
          <a:p>
            <a:pPr lvl="0" rtl="0"/>
            <a:r>
              <a:rPr lang="pt-br" b="1" kern="1200" dirty="0">
                <a:solidFill>
                  <a:schemeClr val="tx1"/>
                </a:solidFill>
                <a:effectLst/>
              </a:rPr>
              <a:t>Reduzir a </a:t>
            </a:r>
            <a:r>
              <a:rPr lang="pt-br" b="1" kern="1200" dirty="0">
                <a:solidFill>
                  <a:srgbClr val="000000"/>
                </a:solidFill>
                <a:effectLst/>
              </a:rPr>
              <a:t>latência</a:t>
            </a:r>
            <a:endParaRPr lang="en-US" b="1" kern="1200" dirty="0">
              <a:solidFill>
                <a:srgbClr val="000000"/>
              </a:solidFill>
              <a:effectLst/>
              <a:latin typeface="Calibri" panose="020F0502020204030204" pitchFamily="34" charset="0"/>
            </a:endParaRPr>
          </a:p>
          <a:p>
            <a:pPr lvl="0" rtl="0"/>
            <a:r>
              <a:rPr lang="pt-br" kern="1200" dirty="0">
                <a:solidFill>
                  <a:schemeClr val="tx1"/>
                </a:solidFill>
                <a:effectLst/>
              </a:rPr>
              <a:t>Ao fazer chamadas do AWS STS para um endpoint geograficamente mais próximo de seus serviços e </a:t>
            </a:r>
            <a:r>
              <a:rPr lang="pt-br" kern="1200" dirty="0">
                <a:solidFill>
                  <a:srgbClr val="000000"/>
                </a:solidFill>
                <a:effectLst/>
              </a:rPr>
              <a:t>aplicações</a:t>
            </a:r>
            <a:r>
              <a:rPr lang="pt-br" kern="1200" dirty="0">
                <a:solidFill>
                  <a:schemeClr val="tx1"/>
                </a:solidFill>
                <a:effectLst/>
              </a:rPr>
              <a:t>, você pode acessar os serviços do AWS STS com latências menores.</a:t>
            </a:r>
          </a:p>
          <a:p>
            <a:pPr lvl="0" rtl="0"/>
            <a:endParaRPr lang="en-US" kern="1200" dirty="0">
              <a:solidFill>
                <a:schemeClr val="tx1"/>
              </a:solidFill>
              <a:effectLst/>
            </a:endParaRPr>
          </a:p>
          <a:p>
            <a:pPr lvl="0" rtl="0"/>
            <a:r>
              <a:rPr lang="pt-br" b="1" kern="1200" dirty="0">
                <a:solidFill>
                  <a:schemeClr val="tx1"/>
                </a:solidFill>
                <a:effectLst/>
              </a:rPr>
              <a:t>Desenvolver </a:t>
            </a:r>
            <a:r>
              <a:rPr lang="pt-br" b="1" kern="1200" dirty="0">
                <a:solidFill>
                  <a:srgbClr val="000000"/>
                </a:solidFill>
                <a:effectLst/>
              </a:rPr>
              <a:t>redundância</a:t>
            </a:r>
            <a:endParaRPr lang="en-US" b="1" kern="1200" dirty="0">
              <a:solidFill>
                <a:srgbClr val="000000"/>
              </a:solidFill>
              <a:effectLst/>
              <a:latin typeface="Calibri" panose="020F0502020204030204" pitchFamily="34" charset="0"/>
            </a:endParaRPr>
          </a:p>
          <a:p>
            <a:pPr lvl="0" rtl="0"/>
            <a:r>
              <a:rPr lang="pt-br" kern="1200" dirty="0">
                <a:solidFill>
                  <a:srgbClr val="000000"/>
                </a:solidFill>
                <a:effectLst/>
              </a:rPr>
              <a:t>Ao</a:t>
            </a:r>
            <a:r>
              <a:rPr lang="pt-br" kern="1200" dirty="0">
                <a:solidFill>
                  <a:schemeClr val="tx1"/>
                </a:solidFill>
                <a:effectLst/>
              </a:rPr>
              <a:t> adicionar código a sua </a:t>
            </a:r>
            <a:r>
              <a:rPr lang="pt-br" kern="1200" dirty="0">
                <a:solidFill>
                  <a:srgbClr val="000000"/>
                </a:solidFill>
                <a:effectLst/>
              </a:rPr>
              <a:t>aplicação</a:t>
            </a:r>
            <a:r>
              <a:rPr lang="pt-br" kern="1200" dirty="0">
                <a:solidFill>
                  <a:schemeClr val="tx1"/>
                </a:solidFill>
                <a:effectLst/>
              </a:rPr>
              <a:t> que alterna suas chamadas de API AWS STS para uma região diferente, você </a:t>
            </a:r>
            <a:r>
              <a:rPr lang="pt-br" kern="1200" dirty="0">
                <a:solidFill>
                  <a:srgbClr val="000000"/>
                </a:solidFill>
                <a:effectLst/>
              </a:rPr>
              <a:t>garante</a:t>
            </a:r>
            <a:r>
              <a:rPr lang="pt-br" kern="1200" dirty="0">
                <a:solidFill>
                  <a:schemeClr val="tx1"/>
                </a:solidFill>
                <a:effectLst/>
              </a:rPr>
              <a:t> que, se a primeira região parar de responder inesperadamente, sua </a:t>
            </a:r>
            <a:r>
              <a:rPr lang="pt-br" kern="1200" dirty="0">
                <a:solidFill>
                  <a:srgbClr val="000000"/>
                </a:solidFill>
                <a:effectLst/>
              </a:rPr>
              <a:t>aplicação</a:t>
            </a:r>
            <a:r>
              <a:rPr lang="pt-br" kern="1200" dirty="0">
                <a:solidFill>
                  <a:schemeClr val="tx1"/>
                </a:solidFill>
                <a:effectLst/>
              </a:rPr>
              <a:t> segue mais tolerante a falhas e continua </a:t>
            </a:r>
            <a:r>
              <a:rPr lang="pt-br" kern="1200" dirty="0">
                <a:solidFill>
                  <a:srgbClr val="000000"/>
                </a:solidFill>
                <a:effectLst/>
              </a:rPr>
              <a:t>operando</a:t>
            </a:r>
            <a:r>
              <a:rPr lang="pt-br" kern="1200" dirty="0">
                <a:solidFill>
                  <a:schemeClr val="tx1"/>
                </a:solidFill>
                <a:effectLst/>
              </a:rPr>
              <a:t>.</a:t>
            </a:r>
          </a:p>
          <a:p>
            <a:pPr lvl="0" rtl="0"/>
            <a:endParaRPr lang="en-US" kern="1200" dirty="0">
              <a:solidFill>
                <a:schemeClr val="tx1"/>
              </a:solidFill>
              <a:effectLst/>
            </a:endParaRPr>
          </a:p>
          <a:p>
            <a:pPr rtl="0"/>
            <a:r>
              <a:rPr lang="pt-br" kern="1200" dirty="0">
                <a:solidFill>
                  <a:schemeClr val="tx1"/>
                </a:solidFill>
                <a:effectLst/>
              </a:rPr>
              <a:t>Antes de usar um endpoint do AWS STS em uma região diferente, você deve ativar o AWS STS nessa região para sua conta da AWS. </a:t>
            </a:r>
            <a:endParaRPr lang="en-US" kern="1200" dirty="0">
              <a:solidFill>
                <a:schemeClr val="tx1"/>
              </a:solidFill>
              <a:effectLst/>
              <a:ea typeface="+mn-ea"/>
              <a:cs typeface="+mn-cs"/>
            </a:endParaRPr>
          </a:p>
        </p:txBody>
      </p:sp>
    </p:spTree>
    <p:extLst>
      <p:ext uri="{BB962C8B-B14F-4D97-AF65-F5344CB8AC3E}">
        <p14:creationId xmlns:p14="http://schemas.microsoft.com/office/powerpoint/2010/main" val="367695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668413"/>
          </a:xfrm>
        </p:spPr>
        <p:txBody>
          <a:bodyPr rtlCol="0"/>
          <a:lstStyle/>
          <a:p>
            <a:pPr rtl="0"/>
            <a:r>
              <a:rPr lang="pt-br" sz="1200" dirty="0"/>
              <a:t>Nesse cenário:</a:t>
            </a:r>
          </a:p>
          <a:p>
            <a:pPr marL="171450" indent="-171450" rtl="0">
              <a:buFont typeface="Arial" panose="020B0604020202020204" pitchFamily="34" charset="0"/>
              <a:buChar char="•"/>
            </a:pPr>
            <a:r>
              <a:rPr lang="pt-br" sz="1200" dirty="0"/>
              <a:t>A aplicação </a:t>
            </a:r>
            <a:r>
              <a:rPr lang="pt-br" sz="1200" dirty="0">
                <a:solidFill>
                  <a:srgbClr val="000000"/>
                </a:solidFill>
              </a:rPr>
              <a:t>de agente de identidades</a:t>
            </a:r>
            <a:r>
              <a:rPr lang="pt-br" sz="1200" dirty="0"/>
              <a:t> tem permissão para acessar a API do AWS STS para criar credenciais de segurança temporárias.</a:t>
            </a:r>
          </a:p>
          <a:p>
            <a:pPr marL="171450" indent="-171450" rtl="0">
              <a:buFont typeface="Arial" panose="020B0604020202020204" pitchFamily="34" charset="0"/>
              <a:buChar char="•"/>
            </a:pPr>
            <a:r>
              <a:rPr lang="pt-br" sz="1200" dirty="0"/>
              <a:t>A aplicação</a:t>
            </a:r>
            <a:r>
              <a:rPr lang="pt-br" sz="1200" dirty="0">
                <a:solidFill>
                  <a:srgbClr val="000000"/>
                </a:solidFill>
              </a:rPr>
              <a:t> de identity broker</a:t>
            </a:r>
            <a:r>
              <a:rPr lang="pt-br" sz="1200" dirty="0"/>
              <a:t> é capaz de verificar se os funcionários estão autenticados dentro do sistema de autenticação existente.</a:t>
            </a:r>
          </a:p>
          <a:p>
            <a:pPr marL="171450" indent="-171450" rtl="0">
              <a:buFont typeface="Arial" panose="020B0604020202020204" pitchFamily="34" charset="0"/>
              <a:buChar char="•"/>
            </a:pPr>
            <a:r>
              <a:rPr lang="pt-br" sz="1200" dirty="0">
                <a:solidFill>
                  <a:srgbClr val="000000"/>
                </a:solidFill>
              </a:rPr>
              <a:t>Os usuários</a:t>
            </a:r>
            <a:r>
              <a:rPr lang="pt-br" sz="1200" dirty="0"/>
              <a:t> podem obter um URL temporário que forneça acesso ao Console de Gerenciamento da AWS (o que é chamado de login único).</a:t>
            </a:r>
          </a:p>
          <a:p>
            <a:pPr marL="171450" indent="-171450" rtl="0">
              <a:buFont typeface="Arial" panose="020B0604020202020204" pitchFamily="34" charset="0"/>
              <a:buChar char="•"/>
            </a:pPr>
            <a:endParaRPr lang="en-US" sz="1200" dirty="0"/>
          </a:p>
          <a:p>
            <a:pPr rtl="0"/>
            <a:r>
              <a:rPr lang="pt-br" sz="1200" b="1" dirty="0"/>
              <a:t>Grupos de usuários do IAM de outra conta da AWS</a:t>
            </a:r>
            <a:r>
              <a:rPr lang="en-US" sz="1200" dirty="0"/>
              <a:t/>
            </a:r>
            <a:br>
              <a:rPr lang="en-US" sz="1200" dirty="0"/>
            </a:br>
            <a:r>
              <a:rPr lang="pt-br" sz="1200" dirty="0"/>
              <a:t>Você pode estabelecer acesso entre contas usando funções do IAM. </a:t>
            </a:r>
            <a:r>
              <a:rPr lang="pt-br" sz="1200" dirty="0">
                <a:solidFill>
                  <a:srgbClr val="000000"/>
                </a:solidFill>
              </a:rPr>
              <a:t>O uso</a:t>
            </a:r>
            <a:r>
              <a:rPr lang="pt-br" sz="1200" dirty="0"/>
              <a:t>de funções para acesso entre contas permite que você conceda acesso a quaisquer recursos aos quais a conta confiável (Conta A) tenha acesso, desde que o recurso esteja em um serviço que ofereça suporte </a:t>
            </a:r>
            <a:r>
              <a:rPr lang="pt-br" sz="1200" dirty="0">
                <a:solidFill>
                  <a:srgbClr val="000000"/>
                </a:solidFill>
              </a:rPr>
              <a:t>a funções</a:t>
            </a:r>
            <a:r>
              <a:rPr lang="pt-br" sz="1200" dirty="0"/>
              <a:t>.</a:t>
            </a:r>
          </a:p>
          <a:p>
            <a:pPr rtl="0"/>
            <a:endParaRPr lang="en-US" sz="1200" dirty="0"/>
          </a:p>
          <a:p>
            <a:pPr rtl="0"/>
            <a:r>
              <a:rPr lang="pt-br" sz="1200" b="1" dirty="0"/>
              <a:t>Usuários do IAM dentro da conta atual:</a:t>
            </a:r>
            <a:r>
              <a:rPr lang="en-US" sz="1200" dirty="0"/>
              <a:t/>
            </a:r>
            <a:br>
              <a:rPr lang="en-US" sz="1200" dirty="0"/>
            </a:br>
            <a:r>
              <a:rPr lang="pt-br" sz="1200" dirty="0"/>
              <a:t>Para permissões de missão crítica que os usuários do IAM podem não usar com frequência, você pode separar essas permissões de suas permissões diárias normais usando as funções. </a:t>
            </a:r>
            <a:r>
              <a:rPr lang="pt-br" sz="1200" dirty="0">
                <a:solidFill>
                  <a:srgbClr val="000000"/>
                </a:solidFill>
              </a:rPr>
              <a:t>Os usuários</a:t>
            </a:r>
            <a:r>
              <a:rPr lang="pt-br" sz="1200" dirty="0"/>
              <a:t> teriam então que assumir ativamente uma função, o que pode impedi-los de executar acidentalmente</a:t>
            </a:r>
            <a:r>
              <a:rPr lang="pt-br" sz="1200" dirty="0">
                <a:solidFill>
                  <a:srgbClr val="000000"/>
                </a:solidFill>
              </a:rPr>
              <a:t>ações</a:t>
            </a:r>
            <a:r>
              <a:rPr lang="pt-br" sz="1200" dirty="0"/>
              <a:t>disruptivas .</a:t>
            </a:r>
          </a:p>
          <a:p>
            <a:pPr rtl="0"/>
            <a:endParaRPr lang="en-US" sz="1200" dirty="0"/>
          </a:p>
          <a:p>
            <a:pPr rtl="0"/>
            <a:r>
              <a:rPr lang="pt-br" sz="1200" dirty="0"/>
              <a:t>Por exemplo, você pode ter instâncias do Amazon EC2 críticas para sua organização. Em vez de conceder diretamente aos administradores permissão para </a:t>
            </a:r>
            <a:r>
              <a:rPr lang="pt-br" sz="1200" dirty="0">
                <a:solidFill>
                  <a:srgbClr val="000000"/>
                </a:solidFill>
              </a:rPr>
              <a:t>encerrar </a:t>
            </a:r>
            <a:r>
              <a:rPr lang="pt-br" sz="1200" dirty="0"/>
              <a:t>as instâncias, você pode criar uma função com esses</a:t>
            </a:r>
            <a:r>
              <a:rPr lang="pt-br" sz="1200" dirty="0">
                <a:solidFill>
                  <a:srgbClr val="000000"/>
                </a:solidFill>
              </a:rPr>
              <a:t> privilégios </a:t>
            </a:r>
            <a:r>
              <a:rPr lang="pt-br" sz="1200" dirty="0"/>
              <a:t>e </a:t>
            </a:r>
            <a:r>
              <a:rPr lang="pt-br" sz="1200" dirty="0">
                <a:solidFill>
                  <a:srgbClr val="000000"/>
                </a:solidFill>
              </a:rPr>
              <a:t>permitir </a:t>
            </a:r>
            <a:r>
              <a:rPr lang="pt-br" sz="1200" dirty="0"/>
              <a:t>que os administradores assumam a função. </a:t>
            </a:r>
          </a:p>
          <a:p>
            <a:pPr rtl="0"/>
            <a:endParaRPr lang="en-US" sz="1200" dirty="0"/>
          </a:p>
          <a:p>
            <a:pPr rtl="0"/>
            <a:r>
              <a:rPr lang="pt-br" sz="1200" dirty="0"/>
              <a:t>Os administradores</a:t>
            </a:r>
            <a:r>
              <a:rPr lang="pt-br" sz="1200" dirty="0">
                <a:solidFill>
                  <a:srgbClr val="000000"/>
                </a:solidFill>
              </a:rPr>
              <a:t> não terão</a:t>
            </a:r>
            <a:r>
              <a:rPr lang="pt-br" sz="1200" dirty="0"/>
              <a:t> permissão para encerrar </a:t>
            </a:r>
            <a:r>
              <a:rPr lang="pt-br" sz="1200" dirty="0">
                <a:solidFill>
                  <a:srgbClr val="000000"/>
                </a:solidFill>
              </a:rPr>
              <a:t>essas instâncias;</a:t>
            </a:r>
            <a:r>
              <a:rPr lang="pt-br" sz="1200" dirty="0"/>
              <a:t> eles devem primeiro assumir uma função. Ao usar uma função, os administradores devem executar uma etapa adicional para assumir uma função antes de poderem interromper uma instância crítica para sua organização.</a:t>
            </a:r>
          </a:p>
          <a:p>
            <a:pPr rtl="0"/>
            <a:endParaRPr lang="en-US" sz="1200" dirty="0"/>
          </a:p>
          <a:p>
            <a:pPr rtl="0"/>
            <a:r>
              <a:rPr lang="pt-br" sz="1200" b="1" dirty="0">
                <a:solidFill>
                  <a:srgbClr val="000000"/>
                </a:solidFill>
              </a:rPr>
              <a:t>Terceiros</a:t>
            </a:r>
            <a:r>
              <a:rPr lang="pt-br" sz="1200" b="1" dirty="0"/>
              <a:t>:</a:t>
            </a:r>
            <a:r>
              <a:rPr lang="en-US" sz="1200" dirty="0"/>
              <a:t/>
            </a:r>
            <a:br>
              <a:rPr lang="en-US" sz="1200" dirty="0"/>
            </a:br>
            <a:r>
              <a:rPr lang="pt-br" sz="1200" dirty="0"/>
              <a:t>Quando terceiros precisam de acesso a recursos da AWS da sua organização, você pode usar funções para delegar </a:t>
            </a:r>
            <a:r>
              <a:rPr lang="pt-br" sz="1200" dirty="0">
                <a:solidFill>
                  <a:srgbClr val="000000"/>
                </a:solidFill>
              </a:rPr>
              <a:t>acesso de API</a:t>
            </a:r>
            <a:r>
              <a:rPr lang="pt-br" sz="1200" dirty="0"/>
              <a:t> a eles. Por exemplo, um terceiro pode fornecer um serviço para gerenciar seus recursos da AWS. Com funções do IAM, você pode conceder a esses terceiros acesso aos seus recursos da AWS sem compartilhar suas credenciais de segurança da AWS. Em vez disso, eles podem assumir uma função que você criou para acessar seus recursos da AWS.</a:t>
            </a:r>
          </a:p>
          <a:p>
            <a:pPr rtl="0"/>
            <a:endParaRPr lang="en-US" sz="1200" dirty="0"/>
          </a:p>
          <a:p>
            <a:pPr rtl="0"/>
            <a:r>
              <a:rPr lang="pt-br" sz="1200" dirty="0"/>
              <a:t>Esses terceiros devem fornecer as seguintes informações para criar uma função que eles podem assumir:</a:t>
            </a:r>
          </a:p>
          <a:p>
            <a:pPr marL="171450" indent="-171450" rtl="0">
              <a:buFont typeface="Arial" charset="0"/>
              <a:buChar char="•"/>
            </a:pPr>
            <a:r>
              <a:rPr lang="pt-br" sz="1200" dirty="0"/>
              <a:t>O ID da conta da AWS que os usuários do IAM de terceiros usam para assumir sua função. Você especifica o ID da conta da AWS ao definir a entidade confiável para a função.</a:t>
            </a:r>
          </a:p>
          <a:p>
            <a:pPr marL="171450" indent="-171450" rtl="0">
              <a:buFont typeface="Arial" charset="0"/>
              <a:buChar char="•"/>
            </a:pPr>
            <a:r>
              <a:rPr lang="pt-br" sz="1200" dirty="0"/>
              <a:t>Um ID</a:t>
            </a:r>
            <a:r>
              <a:rPr lang="pt-br" sz="1200" dirty="0">
                <a:solidFill>
                  <a:srgbClr val="000000"/>
                </a:solidFill>
              </a:rPr>
              <a:t> externo</a:t>
            </a:r>
            <a:r>
              <a:rPr lang="pt-br" sz="1200" dirty="0"/>
              <a:t> que o terceiro pode associar à sua função. Você especifica o </a:t>
            </a:r>
            <a:r>
              <a:rPr lang="pt-br" sz="1200" dirty="0">
                <a:solidFill>
                  <a:srgbClr val="000000"/>
                </a:solidFill>
              </a:rPr>
              <a:t>ID</a:t>
            </a:r>
            <a:r>
              <a:rPr lang="pt-br" sz="1200" dirty="0"/>
              <a:t> fornecido por terceiros ao definir a entidade confiável para a função.</a:t>
            </a:r>
          </a:p>
          <a:p>
            <a:pPr marL="171450" indent="-171450" rtl="0">
              <a:buFont typeface="Arial" charset="0"/>
              <a:buChar char="•"/>
            </a:pPr>
            <a:r>
              <a:rPr lang="pt-br" sz="1200" dirty="0"/>
              <a:t>As permissões de que terceiros precisam para trabalhar com seus recursos da AWS. Você especifica essas permissões ao definir a política de </a:t>
            </a:r>
            <a:r>
              <a:rPr lang="pt-br" sz="1200" dirty="0">
                <a:solidFill>
                  <a:srgbClr val="000000"/>
                </a:solidFill>
              </a:rPr>
              <a:t>permissões da função.</a:t>
            </a:r>
            <a:r>
              <a:rPr lang="pt-br" sz="1200" dirty="0"/>
              <a:t> Essa política define </a:t>
            </a:r>
            <a:r>
              <a:rPr lang="pt-br" sz="1200" dirty="0">
                <a:solidFill>
                  <a:srgbClr val="000000"/>
                </a:solidFill>
              </a:rPr>
              <a:t>quais ações</a:t>
            </a:r>
            <a:r>
              <a:rPr lang="pt-br" sz="1200" dirty="0"/>
              <a:t> podem ser tomadas e quais recursos podem ser acessados.</a:t>
            </a:r>
          </a:p>
          <a:p>
            <a:pPr marL="171450" indent="-171450" rtl="0">
              <a:buFont typeface="Arial" charset="0"/>
              <a:buChar char="•"/>
            </a:pPr>
            <a:r>
              <a:rPr lang="pt-br" sz="1200" dirty="0"/>
              <a:t>Depois de criar a função, você deve compartilhar o nome de recurso da Amazon (ARN) com o terceiro. Eles requerem o ARN da sua função para assumir a função.</a:t>
            </a:r>
          </a:p>
          <a:p>
            <a:pPr rtl="0"/>
            <a:endParaRPr lang="en-US" sz="1200" dirty="0"/>
          </a:p>
          <a:p>
            <a:pPr rtl="0"/>
            <a:r>
              <a:rPr lang="pt-br" sz="1200" b="1" dirty="0"/>
              <a:t>Agente de identidades:</a:t>
            </a:r>
          </a:p>
          <a:p>
            <a:pPr marL="171450" indent="-171450" rtl="0">
              <a:buFont typeface="Arial" panose="020B0604020202020204" pitchFamily="34" charset="0"/>
              <a:buChar char="•"/>
            </a:pPr>
            <a:r>
              <a:rPr lang="pt-br" sz="1200" dirty="0"/>
              <a:t>Usado para consultar o </a:t>
            </a:r>
            <a:r>
              <a:rPr lang="pt-br" sz="1200" dirty="0">
                <a:solidFill>
                  <a:srgbClr val="000000"/>
                </a:solidFill>
              </a:rPr>
              <a:t>AWS STS</a:t>
            </a:r>
            <a:endParaRPr lang="en-US" sz="1200" dirty="0">
              <a:solidFill>
                <a:srgbClr val="000000"/>
              </a:solidFill>
              <a:latin typeface="Calibri" panose="020F0502020204030204" pitchFamily="34" charset="0"/>
            </a:endParaRPr>
          </a:p>
          <a:p>
            <a:pPr marL="171450" indent="-171450" rtl="0">
              <a:buFont typeface="Arial" panose="020B0604020202020204" pitchFamily="34" charset="0"/>
              <a:buChar char="•"/>
            </a:pPr>
            <a:r>
              <a:rPr lang="pt-br" sz="1200" dirty="0"/>
              <a:t>Determina</a:t>
            </a:r>
            <a:r>
              <a:rPr lang="pt-br" sz="1200" dirty="0">
                <a:solidFill>
                  <a:srgbClr val="000000"/>
                </a:solidFill>
              </a:rPr>
              <a:t> o usuário</a:t>
            </a:r>
            <a:r>
              <a:rPr lang="pt-br" sz="1200" dirty="0"/>
              <a:t> de uma solicitação</a:t>
            </a:r>
            <a:r>
              <a:rPr lang="pt-br" sz="1200" dirty="0">
                <a:solidFill>
                  <a:srgbClr val="000000"/>
                </a:solidFill>
              </a:rPr>
              <a:t> da Web</a:t>
            </a:r>
            <a:endParaRPr lang="en-US" sz="1200" dirty="0">
              <a:solidFill>
                <a:srgbClr val="000000"/>
              </a:solidFill>
              <a:latin typeface="Calibri" panose="020F0502020204030204" pitchFamily="34" charset="0"/>
            </a:endParaRPr>
          </a:p>
          <a:p>
            <a:pPr marL="171450" indent="-171450" rtl="0">
              <a:buFont typeface="Arial" panose="020B0604020202020204" pitchFamily="34" charset="0"/>
              <a:buChar char="•"/>
            </a:pPr>
            <a:r>
              <a:rPr lang="pt-br" sz="1200" dirty="0"/>
              <a:t>Usa credenciais da AWS (conta de serviço) para autenticar </a:t>
            </a:r>
            <a:r>
              <a:rPr lang="pt-br" sz="1200" dirty="0">
                <a:solidFill>
                  <a:srgbClr val="000000"/>
                </a:solidFill>
              </a:rPr>
              <a:t>na AWS</a:t>
            </a:r>
            <a:endParaRPr lang="en-US" sz="1200" dirty="0">
              <a:solidFill>
                <a:srgbClr val="000000"/>
              </a:solidFill>
              <a:latin typeface="Calibri" panose="020F0502020204030204" pitchFamily="34" charset="0"/>
            </a:endParaRPr>
          </a:p>
          <a:p>
            <a:pPr marL="171450" indent="-171450" rtl="0">
              <a:buFont typeface="Arial" panose="020B0604020202020204" pitchFamily="34" charset="0"/>
              <a:buChar char="•"/>
            </a:pPr>
            <a:r>
              <a:rPr lang="pt-br" sz="1200" dirty="0"/>
              <a:t>Emissão credenciais de segurança temporárias para acessar</a:t>
            </a:r>
            <a:r>
              <a:rPr lang="pt-br" sz="1200" dirty="0">
                <a:solidFill>
                  <a:srgbClr val="000000"/>
                </a:solidFill>
              </a:rPr>
              <a:t> APIs </a:t>
            </a:r>
            <a:r>
              <a:rPr lang="pt-br" sz="1200" dirty="0"/>
              <a:t> (por</a:t>
            </a:r>
            <a:r>
              <a:rPr lang="pt-br" sz="1200" dirty="0">
                <a:solidFill>
                  <a:srgbClr val="000000"/>
                </a:solidFill>
              </a:rPr>
              <a:t> meio do</a:t>
            </a:r>
            <a:r>
              <a:rPr lang="pt-br" sz="1200" dirty="0"/>
              <a:t> STS)</a:t>
            </a:r>
          </a:p>
          <a:p>
            <a:pPr marL="171450" indent="-171450" rtl="0">
              <a:buFont typeface="Arial" panose="020B0604020202020204" pitchFamily="34" charset="0"/>
              <a:buChar char="•"/>
            </a:pPr>
            <a:r>
              <a:rPr lang="pt-br" sz="1200" dirty="0"/>
              <a:t>As permissões da AWS são configuradas pelo administrador do </a:t>
            </a:r>
            <a:r>
              <a:rPr lang="pt-br" sz="1200" dirty="0">
                <a:solidFill>
                  <a:srgbClr val="000000"/>
                </a:solidFill>
              </a:rPr>
              <a:t>agente de identidades</a:t>
            </a:r>
            <a:endParaRPr lang="en-US" sz="1200" dirty="0">
              <a:solidFill>
                <a:srgbClr val="000000"/>
              </a:solidFill>
              <a:latin typeface="Calibri" panose="020F0502020204030204" pitchFamily="34" charset="0"/>
            </a:endParaRPr>
          </a:p>
          <a:p>
            <a:pPr marL="171450" indent="-171450" rtl="0">
              <a:buFont typeface="Arial" panose="020B0604020202020204" pitchFamily="34" charset="0"/>
              <a:buChar char="•"/>
            </a:pPr>
            <a:r>
              <a:rPr lang="pt-br" sz="1200" dirty="0"/>
              <a:t>Tempo limite configurável; </a:t>
            </a:r>
            <a:r>
              <a:rPr lang="pt-br" sz="1200" dirty="0">
                <a:solidFill>
                  <a:srgbClr val="000000"/>
                </a:solidFill>
              </a:rPr>
              <a:t>1 a 36</a:t>
            </a:r>
            <a:r>
              <a:rPr lang="pt-br" sz="1200" dirty="0"/>
              <a:t> horas</a:t>
            </a:r>
          </a:p>
          <a:p>
            <a:pPr marL="171450" indent="-171450" rtl="0">
              <a:buFont typeface="Arial" panose="020B0604020202020204" pitchFamily="34" charset="0"/>
              <a:buChar char="•"/>
            </a:pPr>
            <a:r>
              <a:rPr lang="pt-br" sz="1200" dirty="0"/>
              <a:t>Exemplo de código de proxy de autenticação do IIS fornecido </a:t>
            </a:r>
            <a:r>
              <a:rPr lang="pt-br" sz="1200" dirty="0">
                <a:sym typeface="Wingdings" panose="05000000000000000000" pitchFamily="2" charset="2"/>
              </a:rPr>
              <a:t> </a:t>
            </a:r>
            <a:r>
              <a:rPr lang="pt-br" sz="1200" dirty="0">
                <a:hlinkClick r:id="rId3"/>
              </a:rPr>
              <a:t>http://aws.amazon.com/code/1288653099190193</a:t>
            </a:r>
            <a:r>
              <a:rPr lang="pt-br" sz="1200" dirty="0"/>
              <a:t> </a:t>
            </a:r>
          </a:p>
          <a:p>
            <a:pPr rtl="0"/>
            <a:endParaRPr lang="en-US" sz="1200" dirty="0"/>
          </a:p>
        </p:txBody>
      </p:sp>
    </p:spTree>
    <p:extLst>
      <p:ext uri="{BB962C8B-B14F-4D97-AF65-F5344CB8AC3E}">
        <p14:creationId xmlns:p14="http://schemas.microsoft.com/office/powerpoint/2010/main" val="1866534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4137501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445991"/>
          </a:xfrm>
        </p:spPr>
        <p:txBody>
          <a:bodyPr rtlCol="0"/>
          <a:lstStyle/>
          <a:p>
            <a:pPr rtl="0">
              <a:spcBef>
                <a:spcPts val="600"/>
              </a:spcBef>
            </a:pPr>
            <a:r>
              <a:rPr lang="pt-br" dirty="0"/>
              <a:t>Como alternativa à criação de usuários do IAM em sua conta da AWS, o IAM permite que você use </a:t>
            </a:r>
            <a:r>
              <a:rPr lang="pt-br" i="1" dirty="0"/>
              <a:t>provedores de identidade</a:t>
            </a:r>
            <a:r>
              <a:rPr lang="pt-br" dirty="0"/>
              <a:t>. Usando provedores de identidade, você pode gerenciar </a:t>
            </a:r>
            <a:r>
              <a:rPr lang="pt-br" dirty="0">
                <a:solidFill>
                  <a:srgbClr val="000000"/>
                </a:solidFill>
              </a:rPr>
              <a:t>identidades de usuário</a:t>
            </a:r>
            <a:r>
              <a:rPr lang="pt-br" dirty="0"/>
              <a:t> fora da AWS e conceder a essas</a:t>
            </a:r>
            <a:r>
              <a:rPr lang="pt-br" dirty="0">
                <a:solidFill>
                  <a:srgbClr val="000000"/>
                </a:solidFill>
              </a:rPr>
              <a:t>identidades de usuário</a:t>
            </a:r>
            <a:r>
              <a:rPr lang="pt-br" dirty="0"/>
              <a:t> externo (usuários federados) permissões para usar recursos da AWS em sua conta. Isso é útil se sua organização tiver seu próprio sistema de identidade, como um diretório de </a:t>
            </a:r>
            <a:r>
              <a:rPr lang="pt-br" dirty="0">
                <a:solidFill>
                  <a:srgbClr val="000000"/>
                </a:solidFill>
              </a:rPr>
              <a:t>usuário</a:t>
            </a:r>
            <a:r>
              <a:rPr lang="pt-br" dirty="0"/>
              <a:t>corporativo (por exemplo, Microsoft Active Directory ou AWS Directory Service). </a:t>
            </a:r>
          </a:p>
          <a:p>
            <a:pPr rtl="0">
              <a:spcBef>
                <a:spcPts val="600"/>
              </a:spcBef>
            </a:pPr>
            <a:r>
              <a:rPr lang="pt-br" dirty="0"/>
              <a:t>Também será útil se você criar uma </a:t>
            </a:r>
            <a:r>
              <a:rPr lang="pt-br" dirty="0">
                <a:solidFill>
                  <a:srgbClr val="000000"/>
                </a:solidFill>
              </a:rPr>
              <a:t>aplicação</a:t>
            </a:r>
            <a:r>
              <a:rPr lang="pt-br" dirty="0"/>
              <a:t> móvel ou</a:t>
            </a:r>
            <a:r>
              <a:rPr lang="pt-br" dirty="0">
                <a:solidFill>
                  <a:srgbClr val="000000"/>
                </a:solidFill>
              </a:rPr>
              <a:t> web </a:t>
            </a:r>
            <a:r>
              <a:rPr lang="pt-br" dirty="0"/>
              <a:t>que precise de acesso aos recursos da AWS. Quando você usa um provedor de identidade, não precisa criar um </a:t>
            </a:r>
            <a:r>
              <a:rPr lang="pt-br" dirty="0">
                <a:solidFill>
                  <a:srgbClr val="000000"/>
                </a:solidFill>
              </a:rPr>
              <a:t>código de login personalizado</a:t>
            </a:r>
            <a:r>
              <a:rPr lang="pt-br" dirty="0"/>
              <a:t> nem gerenciar</a:t>
            </a:r>
            <a:r>
              <a:rPr lang="pt-br" dirty="0">
                <a:solidFill>
                  <a:srgbClr val="000000"/>
                </a:solidFill>
              </a:rPr>
              <a:t> suas próprias identidades de usuários</a:t>
            </a:r>
            <a:r>
              <a:rPr lang="pt-br" dirty="0"/>
              <a:t>. </a:t>
            </a:r>
            <a:r>
              <a:rPr lang="pt-br" dirty="0">
                <a:solidFill>
                  <a:srgbClr val="000000"/>
                </a:solidFill>
              </a:rPr>
              <a:t>Em vez disso</a:t>
            </a:r>
            <a:r>
              <a:rPr lang="pt-br" dirty="0"/>
              <a:t>, </a:t>
            </a:r>
            <a:r>
              <a:rPr lang="pt-br" dirty="0">
                <a:solidFill>
                  <a:srgbClr val="000000"/>
                </a:solidFill>
              </a:rPr>
              <a:t>os usuários</a:t>
            </a:r>
            <a:r>
              <a:rPr lang="pt-br" dirty="0"/>
              <a:t> da sua </a:t>
            </a:r>
            <a:r>
              <a:rPr lang="pt-br" dirty="0">
                <a:solidFill>
                  <a:srgbClr val="000000"/>
                </a:solidFill>
              </a:rPr>
              <a:t>aplicação</a:t>
            </a:r>
            <a:r>
              <a:rPr lang="pt-br" dirty="0"/>
              <a:t> podem fazer login usando um provedor de identidade bem conhecido, como Amazon Cognito, Login with Amazon, Facebook ou Google, e você pode conceder permissões para usar os recursos da AWS em sua conta para essa </a:t>
            </a:r>
            <a:r>
              <a:rPr lang="pt-br" dirty="0">
                <a:solidFill>
                  <a:srgbClr val="000000"/>
                </a:solidFill>
              </a:rPr>
              <a:t>identidade</a:t>
            </a:r>
            <a:r>
              <a:rPr lang="pt-br" dirty="0"/>
              <a:t> externa. </a:t>
            </a:r>
          </a:p>
          <a:p>
            <a:pPr rtl="0">
              <a:spcBef>
                <a:spcPts val="600"/>
              </a:spcBef>
            </a:pPr>
            <a:r>
              <a:rPr lang="pt-br" dirty="0"/>
              <a:t>O uso de um provedor de identidades ajuda você a manter sua conta da AWS segura, pois você não precisa distribuir credenciais de segurança de longo prazo, tais como chaves de acesso de usuário do IAM com </a:t>
            </a:r>
            <a:r>
              <a:rPr lang="pt-br" dirty="0">
                <a:solidFill>
                  <a:srgbClr val="000000"/>
                </a:solidFill>
              </a:rPr>
              <a:t>sua aplicação</a:t>
            </a:r>
            <a:r>
              <a:rPr lang="pt-br" dirty="0"/>
              <a:t>.</a:t>
            </a:r>
          </a:p>
          <a:p>
            <a:pPr rtl="0">
              <a:spcBef>
                <a:spcPts val="600"/>
              </a:spcBef>
            </a:pPr>
            <a:r>
              <a:rPr lang="pt-br" dirty="0"/>
              <a:t>Para usar um provedor de identidade, crie uma entidade de provedor de identidade do IAM para estabelecer a confiança entre sua conta da AWS e o provedor de identidade externo. O IAM oferece suporte a provedores de identidade compatíveis com SAML 2.0 (Security Assertion Markup Language 2.0) ou com OpenID Connect (OIDC). </a:t>
            </a:r>
          </a:p>
        </p:txBody>
      </p:sp>
    </p:spTree>
    <p:extLst>
      <p:ext uri="{BB962C8B-B14F-4D97-AF65-F5344CB8AC3E}">
        <p14:creationId xmlns:p14="http://schemas.microsoft.com/office/powerpoint/2010/main" val="1696190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dirty="0">
                <a:solidFill>
                  <a:schemeClr val="tx1"/>
                </a:solidFill>
                <a:effectLst/>
                <a:latin typeface="+mn-lt"/>
                <a:ea typeface="+mn-ea"/>
                <a:cs typeface="+mn-cs"/>
              </a:rPr>
              <a:t>Security Assertion Markup Language 2.0 (SAML)</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é um </a:t>
            </a:r>
            <a:r>
              <a:rPr lang="en-us" sz="1200" b="0" i="0" kern="1200" dirty="0" err="1">
                <a:solidFill>
                  <a:schemeClr val="tx1"/>
                </a:solidFill>
                <a:effectLst/>
                <a:latin typeface="+mn-lt"/>
                <a:ea typeface="+mn-ea"/>
                <a:cs typeface="+mn-cs"/>
              </a:rPr>
              <a:t>padrão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aberto</a:t>
            </a:r>
            <a:r>
              <a:rPr lang="en-us" sz="1200" b="0" i="0" kern="1200" dirty="0">
                <a:solidFill>
                  <a:schemeClr val="tx1"/>
                </a:solidFill>
                <a:effectLst/>
                <a:latin typeface="+mn-lt"/>
                <a:ea typeface="+mn-ea"/>
                <a:cs typeface="+mn-cs"/>
              </a:rPr>
              <a:t> para </a:t>
            </a:r>
            <a:r>
              <a:rPr lang="en-us" sz="1200" b="0" i="0" kern="1200" dirty="0" err="1">
                <a:solidFill>
                  <a:schemeClr val="tx1"/>
                </a:solidFill>
                <a:effectLst/>
                <a:latin typeface="+mn-lt"/>
                <a:ea typeface="+mn-ea"/>
                <a:cs typeface="+mn-cs"/>
              </a:rPr>
              <a:t>troca</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informações</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identidade</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segurança</a:t>
            </a:r>
            <a:r>
              <a:rPr lang="en-us" sz="1200" b="0" i="0" kern="1200" dirty="0">
                <a:solidFill>
                  <a:schemeClr val="tx1"/>
                </a:solidFill>
                <a:effectLst/>
                <a:latin typeface="+mn-lt"/>
                <a:ea typeface="+mn-ea"/>
                <a:cs typeface="+mn-cs"/>
              </a:rPr>
              <a:t> com </a:t>
            </a:r>
            <a:r>
              <a:rPr lang="pt-br" sz="1200" b="0" i="0" kern="1200" dirty="0">
                <a:solidFill>
                  <a:srgbClr val="000000"/>
                </a:solidFill>
                <a:effectLst/>
                <a:latin typeface="+mn-lt"/>
                <a:ea typeface="+mn-ea"/>
                <a:cs typeface="+mn-cs"/>
              </a:rPr>
              <a:t>aplicações</a:t>
            </a:r>
            <a:r>
              <a:rPr lang="pt-br" sz="1200" b="0" i="0" kern="1200" dirty="0">
                <a:solidFill>
                  <a:schemeClr val="tx1"/>
                </a:solidFill>
                <a:effectLst/>
                <a:latin typeface="+mn-lt"/>
                <a:ea typeface="+mn-ea"/>
                <a:cs typeface="+mn-cs"/>
              </a:rPr>
              <a:t> e provedores de serviços. </a:t>
            </a:r>
          </a:p>
          <a:p>
            <a:pPr rtl="0"/>
            <a:endParaRPr lang="en-US" sz="1200" b="0" i="0" kern="1200" dirty="0">
              <a:solidFill>
                <a:schemeClr val="tx1"/>
              </a:solidFill>
              <a:effectLst/>
              <a:latin typeface="+mn-lt"/>
              <a:ea typeface="+mn-ea"/>
              <a:cs typeface="+mn-cs"/>
            </a:endParaRPr>
          </a:p>
          <a:p>
            <a:pPr rtl="0"/>
            <a:r>
              <a:rPr lang="pt-br" sz="1200" b="0" i="0" kern="1200" dirty="0">
                <a:solidFill>
                  <a:srgbClr val="000000"/>
                </a:solidFill>
                <a:effectLst/>
                <a:latin typeface="+mn-lt"/>
                <a:ea typeface="+mn-ea"/>
                <a:cs typeface="+mn-cs"/>
              </a:rPr>
              <a:t>As aplicações</a:t>
            </a:r>
            <a:r>
              <a:rPr lang="pt-br" sz="1200" b="0" i="0" kern="1200" dirty="0">
                <a:solidFill>
                  <a:schemeClr val="tx1"/>
                </a:solidFill>
                <a:effectLst/>
                <a:latin typeface="+mn-lt"/>
                <a:ea typeface="+mn-ea"/>
                <a:cs typeface="+mn-cs"/>
              </a:rPr>
              <a:t> e provedores de serviços compatíveis com o SAML</a:t>
            </a:r>
            <a:r>
              <a:rPr lang="pt-br" sz="1200" b="0" i="0" kern="1200" dirty="0">
                <a:solidFill>
                  <a:srgbClr val="000000"/>
                </a:solidFill>
                <a:effectLst/>
                <a:latin typeface="+mn-lt"/>
                <a:ea typeface="+mn-ea"/>
                <a:cs typeface="+mn-cs"/>
              </a:rPr>
              <a:t> permitem</a:t>
            </a:r>
            <a:r>
              <a:rPr lang="pt-br" sz="1200" b="0" i="0" kern="1200" dirty="0">
                <a:solidFill>
                  <a:schemeClr val="tx1"/>
                </a:solidFill>
                <a:effectLst/>
                <a:latin typeface="+mn-lt"/>
                <a:ea typeface="+mn-ea"/>
                <a:cs typeface="+mn-cs"/>
              </a:rPr>
              <a:t> fazer login usando suas credenciais de diretório corporativo, como seu nome de usuário e sua senha do Microsoft Active Directory. Com o SAML, você pode usar o login único (SSO) para fazer login em todos as </a:t>
            </a:r>
            <a:r>
              <a:rPr lang="pt-br" sz="1200" b="0" i="0" kern="1200" dirty="0">
                <a:solidFill>
                  <a:srgbClr val="000000"/>
                </a:solidFill>
                <a:effectLst/>
                <a:latin typeface="+mn-lt"/>
                <a:ea typeface="+mn-ea"/>
                <a:cs typeface="+mn-cs"/>
              </a:rPr>
              <a:t>aplicações </a:t>
            </a:r>
            <a:r>
              <a:rPr lang="pt-br" sz="1200" b="0" i="0" kern="1200" dirty="0">
                <a:solidFill>
                  <a:schemeClr val="tx1"/>
                </a:solidFill>
                <a:effectLst/>
                <a:latin typeface="+mn-lt"/>
                <a:ea typeface="+mn-ea"/>
                <a:cs typeface="+mn-cs"/>
              </a:rPr>
              <a:t>habilitadas para SAML usando um único conjunto de credenciais.</a:t>
            </a:r>
          </a:p>
          <a:p>
            <a:pPr rtl="0"/>
            <a:endParaRPr lang="en-US" sz="1200" b="0" i="0" kern="1200" dirty="0">
              <a:solidFill>
                <a:schemeClr val="tx1"/>
              </a:solidFill>
              <a:effectLst/>
              <a:latin typeface="+mn-lt"/>
              <a:ea typeface="+mn-ea"/>
              <a:cs typeface="+mn-cs"/>
            </a:endParaRPr>
          </a:p>
          <a:p>
            <a:pPr rtl="0"/>
            <a:r>
              <a:rPr lang="pt-br" sz="1200" b="0" i="0" kern="1200" dirty="0">
                <a:solidFill>
                  <a:srgbClr val="000000"/>
                </a:solidFill>
                <a:effectLst/>
                <a:latin typeface="+mn-lt"/>
                <a:ea typeface="+mn-ea"/>
                <a:cs typeface="+mn-cs"/>
              </a:rPr>
              <a:t>As aplicações</a:t>
            </a:r>
            <a:r>
              <a:rPr dirty="0"/>
              <a:t> </a:t>
            </a:r>
            <a:r>
              <a:rPr dirty="0" err="1"/>
              <a:t>habilitadas</a:t>
            </a:r>
            <a:r>
              <a:rPr dirty="0"/>
              <a:t> para SAML </a:t>
            </a:r>
            <a:r>
              <a:rPr dirty="0" err="1"/>
              <a:t>delegam</a:t>
            </a:r>
            <a:r>
              <a:rPr dirty="0"/>
              <a:t> </a:t>
            </a:r>
            <a:r>
              <a:rPr dirty="0" err="1"/>
              <a:t>solicitações</a:t>
            </a:r>
            <a:r>
              <a:rPr dirty="0"/>
              <a:t> de </a:t>
            </a:r>
            <a:r>
              <a:rPr dirty="0" err="1"/>
              <a:t>autenticação</a:t>
            </a:r>
            <a:r>
              <a:rPr dirty="0"/>
              <a:t> </a:t>
            </a:r>
            <a:r>
              <a:rPr dirty="0" err="1"/>
              <a:t>ao</a:t>
            </a:r>
            <a:r>
              <a:rPr dirty="0"/>
              <a:t> </a:t>
            </a:r>
            <a:r>
              <a:rPr dirty="0" err="1"/>
              <a:t>diretório</a:t>
            </a:r>
            <a:r>
              <a:rPr dirty="0"/>
              <a:t> </a:t>
            </a:r>
            <a:r>
              <a:rPr dirty="0" err="1"/>
              <a:t>corporativo</a:t>
            </a:r>
            <a:r>
              <a:rPr dirty="0"/>
              <a:t>. </a:t>
            </a:r>
            <a:r>
              <a:rPr dirty="0" err="1"/>
              <a:t>Quando</a:t>
            </a:r>
            <a:r>
              <a:rPr dirty="0"/>
              <a:t> </a:t>
            </a:r>
            <a:r>
              <a:rPr lang="pt-br" sz="1200" b="0" i="0" kern="1200" dirty="0">
                <a:solidFill>
                  <a:srgbClr val="000000"/>
                </a:solidFill>
                <a:effectLst/>
                <a:latin typeface="+mn-lt"/>
                <a:ea typeface="+mn-ea"/>
                <a:cs typeface="+mn-cs"/>
              </a:rPr>
              <a:t>os usuários</a:t>
            </a:r>
            <a:r>
              <a:rPr dirty="0"/>
              <a:t> </a:t>
            </a:r>
            <a:r>
              <a:rPr dirty="0" err="1"/>
              <a:t>são</a:t>
            </a:r>
            <a:r>
              <a:rPr dirty="0"/>
              <a:t> </a:t>
            </a:r>
            <a:r>
              <a:rPr dirty="0" err="1"/>
              <a:t>removidos</a:t>
            </a:r>
            <a:r>
              <a:rPr dirty="0"/>
              <a:t> do </a:t>
            </a:r>
            <a:r>
              <a:rPr dirty="0" err="1"/>
              <a:t>seu</a:t>
            </a:r>
            <a:r>
              <a:rPr dirty="0"/>
              <a:t> </a:t>
            </a:r>
            <a:r>
              <a:rPr dirty="0" err="1"/>
              <a:t>diretório</a:t>
            </a:r>
            <a:r>
              <a:rPr dirty="0"/>
              <a:t>, </a:t>
            </a:r>
            <a:r>
              <a:rPr dirty="0" err="1"/>
              <a:t>eles</a:t>
            </a:r>
            <a:r>
              <a:rPr dirty="0"/>
              <a:t> </a:t>
            </a:r>
            <a:r>
              <a:rPr dirty="0" err="1"/>
              <a:t>não</a:t>
            </a:r>
            <a:r>
              <a:rPr dirty="0"/>
              <a:t> </a:t>
            </a:r>
            <a:r>
              <a:rPr dirty="0" err="1"/>
              <a:t>podem</a:t>
            </a:r>
            <a:r>
              <a:rPr dirty="0"/>
              <a:t> </a:t>
            </a:r>
            <a:r>
              <a:rPr dirty="0" err="1"/>
              <a:t>mais</a:t>
            </a:r>
            <a:r>
              <a:rPr dirty="0"/>
              <a:t> </a:t>
            </a:r>
            <a:r>
              <a:rPr dirty="0" err="1"/>
              <a:t>entrar</a:t>
            </a:r>
            <a:r>
              <a:rPr dirty="0"/>
              <a:t>.</a:t>
            </a:r>
            <a:endParaRPr lang="en-US" dirty="0"/>
          </a:p>
        </p:txBody>
      </p:sp>
    </p:spTree>
    <p:extLst>
      <p:ext uri="{BB962C8B-B14F-4D97-AF65-F5344CB8AC3E}">
        <p14:creationId xmlns:p14="http://schemas.microsoft.com/office/powerpoint/2010/main" val="769717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507774"/>
          </a:xfrm>
        </p:spPr>
        <p:txBody>
          <a:bodyPr rtlCol="0"/>
          <a:lstStyle/>
          <a:p>
            <a:pPr marL="228600" indent="-228600">
              <a:buFont typeface="+mj-lt"/>
              <a:buAutoNum type="arabicPeriod"/>
            </a:pPr>
            <a:r>
              <a:rPr lang="pt-br" dirty="0">
                <a:solidFill>
                  <a:srgbClr val="000000"/>
                </a:solidFill>
              </a:rPr>
              <a:t>Ousuário</a:t>
            </a:r>
            <a:r>
              <a:rPr lang="pt-br" dirty="0"/>
              <a:t> navega para um URL: Um </a:t>
            </a:r>
            <a:r>
              <a:rPr lang="pt-br" dirty="0">
                <a:solidFill>
                  <a:srgbClr val="000000"/>
                </a:solidFill>
              </a:rPr>
              <a:t>usuário</a:t>
            </a:r>
            <a:r>
              <a:rPr lang="pt-br" dirty="0"/>
              <a:t> em sua organização navega para um portal interno em sua rede. O </a:t>
            </a:r>
            <a:r>
              <a:rPr lang="pt-br" dirty="0">
                <a:solidFill>
                  <a:srgbClr val="000000"/>
                </a:solidFill>
              </a:rPr>
              <a:t>portal</a:t>
            </a:r>
            <a:r>
              <a:rPr lang="pt-br" dirty="0"/>
              <a:t> também funciona como IdP que processa a confiança do SAML entre a organização e a AWS.</a:t>
            </a:r>
          </a:p>
          <a:p>
            <a:pPr marL="228600" indent="-228600" rtl="0">
              <a:buFont typeface="+mj-lt"/>
              <a:buAutoNum type="arabicPeriod"/>
            </a:pPr>
            <a:r>
              <a:rPr lang="pt-br" dirty="0"/>
              <a:t>Autenticado pelousuário: O </a:t>
            </a:r>
            <a:r>
              <a:rPr dirty="0" err="1"/>
              <a:t>provedor</a:t>
            </a:r>
            <a:r>
              <a:rPr dirty="0"/>
              <a:t> de </a:t>
            </a:r>
            <a:r>
              <a:rPr dirty="0" err="1"/>
              <a:t>identidade</a:t>
            </a:r>
            <a:r>
              <a:rPr dirty="0"/>
              <a:t> (</a:t>
            </a:r>
            <a:r>
              <a:rPr dirty="0" err="1"/>
              <a:t>IdP</a:t>
            </a:r>
            <a:r>
              <a:rPr dirty="0"/>
              <a:t>)</a:t>
            </a:r>
            <a:r>
              <a:rPr lang="pt-br" dirty="0"/>
              <a:t> autentica a identidade do usuário em relação </a:t>
            </a:r>
            <a:r>
              <a:rPr dirty="0" err="1"/>
              <a:t>ao</a:t>
            </a:r>
            <a:r>
              <a:rPr dirty="0"/>
              <a:t> AD</a:t>
            </a:r>
            <a:r>
              <a:rPr lang="pt-br" dirty="0"/>
              <a:t>.</a:t>
            </a:r>
          </a:p>
          <a:p>
            <a:pPr marL="228600" indent="-228600" rtl="0">
              <a:buFont typeface="+mj-lt"/>
              <a:buAutoNum type="arabicPeriod"/>
            </a:pPr>
            <a:r>
              <a:rPr lang="pt-br" dirty="0"/>
              <a:t>Recebe resposta de autenticação: O cliente recebe uma afirmativa SAML (</a:t>
            </a:r>
            <a:r>
              <a:rPr lang="pt-br" dirty="0">
                <a:solidFill>
                  <a:srgbClr val="000000"/>
                </a:solidFill>
              </a:rPr>
              <a:t>na forma de resposta de</a:t>
            </a:r>
            <a:r>
              <a:rPr lang="pt-br" dirty="0"/>
              <a:t> autenticação) do IdP.</a:t>
            </a:r>
          </a:p>
          <a:p>
            <a:pPr marL="228600" indent="-228600" rtl="0">
              <a:buFont typeface="+mj-lt"/>
              <a:buAutoNum type="arabicPeriod"/>
            </a:pPr>
            <a:r>
              <a:rPr lang="pt-br" dirty="0"/>
              <a:t>Publicar no</a:t>
            </a:r>
            <a:r>
              <a:rPr lang="pt-br" dirty="0">
                <a:solidFill>
                  <a:srgbClr val="000000"/>
                </a:solidFill>
              </a:rPr>
              <a:t>login</a:t>
            </a:r>
            <a:r>
              <a:rPr lang="pt-br" dirty="0"/>
              <a:t> passando AuthN: O cliente publica a afirmação SAML no novo endpoint de login da AWS. Internamente, o login usa a operação da API AssumeRoleWithSAML para solicitar credenciais de segurança temporárias e criar um URL de login.</a:t>
            </a:r>
          </a:p>
          <a:p>
            <a:pPr marL="228600" indent="-228600" rtl="0">
              <a:buFont typeface="+mj-lt"/>
              <a:buAutoNum type="arabicPeriod"/>
            </a:pPr>
            <a:r>
              <a:rPr lang="pt-br" dirty="0"/>
              <a:t>Redirecionar o cliente para o AWS Management Console: o navegador do </a:t>
            </a:r>
            <a:r>
              <a:rPr lang="pt-br" dirty="0">
                <a:solidFill>
                  <a:srgbClr val="000000"/>
                </a:solidFill>
              </a:rPr>
              <a:t>usuário</a:t>
            </a:r>
            <a:r>
              <a:rPr lang="pt-br" dirty="0"/>
              <a:t> recebe o URL de login e é redirecionado para o Console de Gerenciamento da AWS.</a:t>
            </a:r>
            <a:r>
              <a:rPr lang="en-US" dirty="0"/>
              <a:t/>
            </a:r>
            <a:br>
              <a:rPr lang="en-US" dirty="0"/>
            </a:br>
            <a:endParaRPr lang="en-US" dirty="0"/>
          </a:p>
          <a:p>
            <a:pPr rtl="0"/>
            <a:r>
              <a:rPr lang="pt-br" dirty="0"/>
              <a:t>Da perspectiva</a:t>
            </a:r>
            <a:r>
              <a:rPr lang="pt-br" dirty="0">
                <a:solidFill>
                  <a:srgbClr val="000000"/>
                </a:solidFill>
              </a:rPr>
              <a:t> do usuário</a:t>
            </a:r>
            <a:r>
              <a:rPr lang="pt-br" dirty="0"/>
              <a:t>, o processo acontece de forma transparente. </a:t>
            </a:r>
            <a:r>
              <a:rPr lang="pt-br" dirty="0">
                <a:solidFill>
                  <a:srgbClr val="000000"/>
                </a:solidFill>
              </a:rPr>
              <a:t>O usuário </a:t>
            </a:r>
            <a:r>
              <a:rPr lang="pt-br" dirty="0"/>
              <a:t> </a:t>
            </a:r>
            <a:r>
              <a:rPr lang="pt-br" dirty="0">
                <a:solidFill>
                  <a:srgbClr val="000000"/>
                </a:solidFill>
              </a:rPr>
              <a:t>começa </a:t>
            </a:r>
            <a:r>
              <a:rPr lang="pt-br" dirty="0"/>
              <a:t>no portal interno da organização</a:t>
            </a:r>
            <a:r>
              <a:rPr lang="pt-br" dirty="0">
                <a:solidFill>
                  <a:srgbClr val="000000"/>
                </a:solidFill>
              </a:rPr>
              <a:t> e termina</a:t>
            </a:r>
            <a:r>
              <a:rPr lang="pt-br" dirty="0"/>
              <a:t> no Console de Gerenciamento da AWS, sem precisar fornecer nenhuma credencial da AWS. </a:t>
            </a:r>
          </a:p>
          <a:p>
            <a:pPr rtl="0"/>
            <a:endParaRPr lang="en-US" dirty="0"/>
          </a:p>
          <a:p>
            <a:pPr rtl="0"/>
            <a:r>
              <a:rPr lang="pt-br" dirty="0"/>
              <a:t>Os passos básicos:</a:t>
            </a:r>
          </a:p>
          <a:p>
            <a:pPr marL="228600" indent="-228600" rtl="0">
              <a:buFont typeface="+mj-lt"/>
              <a:buAutoNum type="arabicPeriod"/>
            </a:pPr>
            <a:r>
              <a:rPr lang="pt-br" dirty="0"/>
              <a:t>Gere um documento de metadados usando seu software de IdP.</a:t>
            </a:r>
          </a:p>
          <a:p>
            <a:pPr marL="228600" indent="-228600" rtl="0">
              <a:buFont typeface="+mj-lt"/>
              <a:buAutoNum type="arabicPeriod"/>
            </a:pPr>
            <a:r>
              <a:rPr lang="pt-br" dirty="0"/>
              <a:t>Crie um provedor SAML usando esse documento de metadados.</a:t>
            </a:r>
          </a:p>
          <a:p>
            <a:pPr marL="228600" indent="-228600" rtl="0">
              <a:buFont typeface="+mj-lt"/>
              <a:buAutoNum type="arabicPeriod"/>
            </a:pPr>
            <a:r>
              <a:rPr lang="pt-br" dirty="0"/>
              <a:t>Crie uma ou mais funções do IAM que estabeleçam confiança com o provedor SAML e definam permissões para o usuário federado.</a:t>
            </a:r>
          </a:p>
          <a:p>
            <a:pPr marL="228600" indent="-228600" rtl="0">
              <a:buFont typeface="+mj-lt"/>
              <a:buAutoNum type="arabicPeriod"/>
            </a:pPr>
            <a:r>
              <a:rPr lang="pt-br" dirty="0"/>
              <a:t>Configure seu software IdP para mapear atributos (como  grupos do</a:t>
            </a:r>
            <a:r>
              <a:rPr lang="pt-br" dirty="0">
                <a:solidFill>
                  <a:srgbClr val="000000"/>
                </a:solidFill>
              </a:rPr>
              <a:t>AD</a:t>
            </a:r>
            <a:r>
              <a:rPr lang="pt-br" dirty="0"/>
              <a:t>) para as funções do IAM.</a:t>
            </a:r>
          </a:p>
          <a:p>
            <a:pPr marL="228600" indent="-228600" rtl="0">
              <a:buFont typeface="+mj-lt"/>
              <a:buAutoNum type="arabicPeriod"/>
            </a:pPr>
            <a:r>
              <a:rPr lang="pt-br" dirty="0"/>
              <a:t>Concluído.</a:t>
            </a:r>
          </a:p>
          <a:p>
            <a:pPr rtl="0"/>
            <a:endParaRPr lang="en-US" dirty="0"/>
          </a:p>
        </p:txBody>
      </p:sp>
    </p:spTree>
    <p:extLst>
      <p:ext uri="{BB962C8B-B14F-4D97-AF65-F5344CB8AC3E}">
        <p14:creationId xmlns:p14="http://schemas.microsoft.com/office/powerpoint/2010/main" val="3573242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a:t>Um padrão aberto que permite que </a:t>
            </a:r>
            <a:r>
              <a:rPr lang="pt-br">
                <a:solidFill>
                  <a:srgbClr val="000000"/>
                </a:solidFill>
              </a:rPr>
              <a:t> os desenvolvedores de </a:t>
            </a:r>
            <a:r>
              <a:rPr lang="pt-br"/>
              <a:t>aplicações </a:t>
            </a:r>
            <a:r>
              <a:rPr lang="pt-br">
                <a:solidFill>
                  <a:srgbClr val="000000"/>
                </a:solidFill>
              </a:rPr>
              <a:t>aproveitem</a:t>
            </a:r>
            <a:r>
              <a:rPr lang="pt-br"/>
              <a:t> provedores de identidade adicionais para autenticação.</a:t>
            </a:r>
            <a:endParaRPr lang="en-US" sz="1200" b="0" i="0" kern="1200" dirty="0">
              <a:solidFill>
                <a:schemeClr val="tx1"/>
              </a:solidFill>
              <a:effectLst/>
              <a:latin typeface="+mn-lt"/>
              <a:ea typeface="+mn-ea"/>
              <a:cs typeface="+mn-cs"/>
            </a:endParaRPr>
          </a:p>
          <a:p>
            <a:pPr marL="228600" indent="-228600" rtl="0">
              <a:buFont typeface="+mj-lt"/>
              <a:buAutoNum type="arabicPeriod"/>
            </a:pPr>
            <a:r>
              <a:rPr lang="pt-br" sz="1200" b="0" i="0" kern="1200">
                <a:solidFill>
                  <a:schemeClr val="tx1"/>
                </a:solidFill>
                <a:effectLst/>
                <a:latin typeface="+mn-lt"/>
                <a:ea typeface="+mn-ea"/>
                <a:cs typeface="+mn-cs"/>
              </a:rPr>
              <a:t>O </a:t>
            </a:r>
            <a:r>
              <a:rPr lang="pt-br" sz="1200" b="0" i="0" kern="1200">
                <a:solidFill>
                  <a:srgbClr val="000000"/>
                </a:solidFill>
                <a:effectLst/>
                <a:latin typeface="+mn-lt"/>
                <a:ea typeface="+mn-ea"/>
                <a:cs typeface="+mn-cs"/>
              </a:rPr>
              <a:t>usuário</a:t>
            </a:r>
            <a:r>
              <a:rPr lang="pt-br" sz="1200" b="0" i="0" kern="1200">
                <a:solidFill>
                  <a:schemeClr val="tx1"/>
                </a:solidFill>
                <a:effectLst/>
                <a:latin typeface="+mn-lt"/>
                <a:ea typeface="+mn-ea"/>
                <a:cs typeface="+mn-cs"/>
              </a:rPr>
              <a:t> acessa a</a:t>
            </a:r>
            <a:r>
              <a:rPr lang="pt-br" sz="1200" b="0" i="0" kern="1200">
                <a:solidFill>
                  <a:srgbClr val="000000"/>
                </a:solidFill>
                <a:effectLst/>
                <a:latin typeface="+mn-lt"/>
                <a:ea typeface="+mn-ea"/>
                <a:cs typeface="+mn-cs"/>
              </a:rPr>
              <a:t>aplicação</a:t>
            </a:r>
            <a:r>
              <a:rPr lang="pt-br" sz="1200" b="0" i="0" kern="1200">
                <a:solidFill>
                  <a:schemeClr val="tx1"/>
                </a:solidFill>
                <a:effectLst/>
                <a:latin typeface="+mn-lt"/>
                <a:ea typeface="+mn-ea"/>
                <a:cs typeface="+mn-cs"/>
              </a:rPr>
              <a:t>de amostra  e clica no  botão</a:t>
            </a:r>
            <a:r>
              <a:rPr lang="pt-br" sz="1200" b="0" i="0" kern="1200">
                <a:solidFill>
                  <a:srgbClr val="000000"/>
                </a:solidFill>
                <a:effectLst/>
                <a:latin typeface="+mn-lt"/>
                <a:ea typeface="+mn-ea"/>
                <a:cs typeface="+mn-cs"/>
              </a:rPr>
              <a:t>Sign In</a:t>
            </a:r>
            <a:r>
              <a:rPr lang="pt-br" sz="1200" b="0" i="0" kern="1200">
                <a:solidFill>
                  <a:schemeClr val="tx1"/>
                </a:solidFill>
                <a:effectLst/>
                <a:latin typeface="+mn-lt"/>
                <a:ea typeface="+mn-ea"/>
                <a:cs typeface="+mn-cs"/>
              </a:rPr>
              <a:t>com o Salesforce.</a:t>
            </a:r>
          </a:p>
          <a:p>
            <a:pPr marL="228600" indent="-228600" rtl="0">
              <a:buFont typeface="+mj-lt"/>
              <a:buAutoNum type="arabicPeriod"/>
            </a:pPr>
            <a:r>
              <a:rPr lang="pt-br" sz="1200" b="0" i="0" kern="1200">
                <a:solidFill>
                  <a:schemeClr val="tx1"/>
                </a:solidFill>
                <a:effectLst/>
                <a:latin typeface="+mn-lt"/>
                <a:ea typeface="+mn-ea"/>
                <a:cs typeface="+mn-cs"/>
              </a:rPr>
              <a:t>A </a:t>
            </a:r>
            <a:r>
              <a:rPr lang="pt-br" sz="1200" b="0" i="0" kern="1200">
                <a:solidFill>
                  <a:srgbClr val="000000"/>
                </a:solidFill>
                <a:effectLst/>
                <a:latin typeface="+mn-lt"/>
                <a:ea typeface="+mn-ea"/>
                <a:cs typeface="+mn-cs"/>
              </a:rPr>
              <a:t>aplicação</a:t>
            </a:r>
            <a:r>
              <a:rPr lang="pt-br" sz="1200" b="0" i="0" kern="1200">
                <a:solidFill>
                  <a:schemeClr val="tx1"/>
                </a:solidFill>
                <a:effectLst/>
                <a:latin typeface="+mn-lt"/>
                <a:ea typeface="+mn-ea"/>
                <a:cs typeface="+mn-cs"/>
              </a:rPr>
              <a:t> redireciona o </a:t>
            </a:r>
            <a:r>
              <a:rPr lang="pt-br" sz="1200" b="0" i="0" kern="1200">
                <a:solidFill>
                  <a:srgbClr val="000000"/>
                </a:solidFill>
                <a:effectLst/>
                <a:latin typeface="+mn-lt"/>
                <a:ea typeface="+mn-ea"/>
                <a:cs typeface="+mn-cs"/>
              </a:rPr>
              <a:t>usuário</a:t>
            </a:r>
            <a:r>
              <a:rPr lang="pt-br" sz="1200" b="0" i="0" kern="1200">
                <a:solidFill>
                  <a:schemeClr val="tx1"/>
                </a:solidFill>
                <a:effectLst/>
                <a:latin typeface="+mn-lt"/>
                <a:ea typeface="+mn-ea"/>
                <a:cs typeface="+mn-cs"/>
              </a:rPr>
              <a:t> para o Salesforce para fazer login. Após a autenticação bem-sucedida, a </a:t>
            </a:r>
            <a:r>
              <a:rPr lang="pt-br" sz="1200" b="0" i="0" kern="1200">
                <a:solidFill>
                  <a:srgbClr val="000000"/>
                </a:solidFill>
                <a:effectLst/>
                <a:latin typeface="+mn-lt"/>
                <a:ea typeface="+mn-ea"/>
                <a:cs typeface="+mn-cs"/>
              </a:rPr>
              <a:t>aplicação</a:t>
            </a:r>
            <a:r>
              <a:rPr lang="pt-br" sz="1200" b="0" i="0" kern="1200">
                <a:solidFill>
                  <a:schemeClr val="tx1"/>
                </a:solidFill>
                <a:effectLst/>
                <a:latin typeface="+mn-lt"/>
                <a:ea typeface="+mn-ea"/>
                <a:cs typeface="+mn-cs"/>
              </a:rPr>
              <a:t> recebe um  token de</a:t>
            </a:r>
            <a:r>
              <a:rPr lang="pt-br" sz="1200" b="0" i="0" kern="1200">
                <a:solidFill>
                  <a:srgbClr val="000000"/>
                </a:solidFill>
                <a:effectLst/>
                <a:latin typeface="+mn-lt"/>
                <a:ea typeface="+mn-ea"/>
                <a:cs typeface="+mn-cs"/>
              </a:rPr>
              <a:t>ID</a:t>
            </a:r>
            <a:r>
              <a:rPr lang="pt-br" sz="1200" b="0" i="0" kern="1200">
                <a:solidFill>
                  <a:schemeClr val="tx1"/>
                </a:solidFill>
                <a:effectLst/>
                <a:latin typeface="+mn-lt"/>
                <a:ea typeface="+mn-ea"/>
                <a:cs typeface="+mn-cs"/>
              </a:rPr>
              <a:t>do Salesforce.</a:t>
            </a:r>
          </a:p>
          <a:p>
            <a:pPr marL="228600" indent="-228600" rtl="0">
              <a:buFont typeface="+mj-lt"/>
              <a:buAutoNum type="arabicPeriod"/>
            </a:pPr>
            <a:r>
              <a:rPr lang="pt-br" sz="1200" b="0" i="0" kern="1200">
                <a:solidFill>
                  <a:schemeClr val="tx1"/>
                </a:solidFill>
                <a:effectLst/>
                <a:latin typeface="+mn-lt"/>
                <a:ea typeface="+mn-ea"/>
                <a:cs typeface="+mn-cs"/>
              </a:rPr>
              <a:t>A </a:t>
            </a:r>
            <a:r>
              <a:rPr lang="pt-br" sz="1200" b="0" i="0" kern="1200">
                <a:solidFill>
                  <a:srgbClr val="000000"/>
                </a:solidFill>
                <a:effectLst/>
                <a:latin typeface="+mn-lt"/>
                <a:ea typeface="+mn-ea"/>
                <a:cs typeface="+mn-cs"/>
              </a:rPr>
              <a:t>aplicação</a:t>
            </a:r>
            <a:r>
              <a:rPr lang="pt-br" sz="1200" b="0" i="0" kern="1200">
                <a:solidFill>
                  <a:schemeClr val="tx1"/>
                </a:solidFill>
                <a:effectLst/>
                <a:latin typeface="+mn-lt"/>
                <a:ea typeface="+mn-ea"/>
                <a:cs typeface="+mn-cs"/>
              </a:rPr>
              <a:t> troca o  token de</a:t>
            </a:r>
            <a:r>
              <a:rPr lang="pt-br" sz="1200" b="0" i="0" kern="1200">
                <a:solidFill>
                  <a:srgbClr val="000000"/>
                </a:solidFill>
                <a:effectLst/>
                <a:latin typeface="+mn-lt"/>
                <a:ea typeface="+mn-ea"/>
                <a:cs typeface="+mn-cs"/>
              </a:rPr>
              <a:t>ID</a:t>
            </a:r>
            <a:r>
              <a:rPr lang="pt-br" sz="1200" b="0" i="0" kern="1200">
                <a:solidFill>
                  <a:schemeClr val="tx1"/>
                </a:solidFill>
                <a:effectLst/>
                <a:latin typeface="+mn-lt"/>
                <a:ea typeface="+mn-ea"/>
                <a:cs typeface="+mn-cs"/>
              </a:rPr>
              <a:t> por um  token</a:t>
            </a:r>
            <a:r>
              <a:rPr lang="pt-br" sz="1200" b="0" i="0" kern="1200">
                <a:solidFill>
                  <a:srgbClr val="000000"/>
                </a:solidFill>
                <a:effectLst/>
                <a:latin typeface="+mn-lt"/>
                <a:ea typeface="+mn-ea"/>
                <a:cs typeface="+mn-cs"/>
              </a:rPr>
              <a:t> do Amazon Cognito</a:t>
            </a:r>
            <a:r>
              <a:rPr lang="pt-br" sz="1200" b="0" i="0" kern="1200">
                <a:solidFill>
                  <a:schemeClr val="tx1"/>
                </a:solidFill>
                <a:effectLst/>
                <a:latin typeface="+mn-lt"/>
                <a:ea typeface="+mn-ea"/>
                <a:cs typeface="+mn-cs"/>
              </a:rPr>
              <a:t>.</a:t>
            </a:r>
          </a:p>
          <a:p>
            <a:pPr marL="228600" indent="-228600" rtl="0">
              <a:buFont typeface="+mj-lt"/>
              <a:buAutoNum type="arabicPeriod"/>
            </a:pPr>
            <a:r>
              <a:rPr lang="pt-br" sz="1200" b="0" i="0" kern="1200">
                <a:solidFill>
                  <a:schemeClr val="tx1"/>
                </a:solidFill>
                <a:effectLst/>
                <a:latin typeface="+mn-lt"/>
                <a:ea typeface="+mn-ea"/>
                <a:cs typeface="+mn-cs"/>
              </a:rPr>
              <a:t>A </a:t>
            </a:r>
            <a:r>
              <a:rPr lang="pt-br" sz="1200" b="0" i="0" kern="1200">
                <a:solidFill>
                  <a:srgbClr val="000000"/>
                </a:solidFill>
                <a:effectLst/>
                <a:latin typeface="+mn-lt"/>
                <a:ea typeface="+mn-ea"/>
                <a:cs typeface="+mn-cs"/>
              </a:rPr>
              <a:t>aplicação</a:t>
            </a:r>
            <a:r>
              <a:rPr lang="pt-br" sz="1200" b="0" i="0" kern="1200">
                <a:solidFill>
                  <a:schemeClr val="tx1"/>
                </a:solidFill>
                <a:effectLst/>
                <a:latin typeface="+mn-lt"/>
                <a:ea typeface="+mn-ea"/>
                <a:cs typeface="+mn-cs"/>
              </a:rPr>
              <a:t> troca o token do Amazon </a:t>
            </a:r>
            <a:r>
              <a:rPr lang="pt-br" sz="1200" b="0" i="0" kern="1200">
                <a:solidFill>
                  <a:srgbClr val="000000"/>
                </a:solidFill>
                <a:effectLst/>
                <a:latin typeface="+mn-lt"/>
                <a:ea typeface="+mn-ea"/>
                <a:cs typeface="+mn-cs"/>
              </a:rPr>
              <a:t> Cognito</a:t>
            </a:r>
            <a:r>
              <a:rPr lang="pt-br" sz="1200" b="0" i="0" kern="1200">
                <a:solidFill>
                  <a:schemeClr val="tx1"/>
                </a:solidFill>
                <a:effectLst/>
                <a:latin typeface="+mn-lt"/>
                <a:ea typeface="+mn-ea"/>
                <a:cs typeface="+mn-cs"/>
              </a:rPr>
              <a:t> por credenciais de segurança temporárias da AWS.</a:t>
            </a:r>
          </a:p>
          <a:p>
            <a:pPr marL="228600" indent="-228600" rtl="0">
              <a:buFont typeface="+mj-lt"/>
              <a:buAutoNum type="arabicPeriod"/>
            </a:pPr>
            <a:r>
              <a:rPr lang="pt-br" sz="1200" b="0" i="0" kern="1200">
                <a:solidFill>
                  <a:schemeClr val="tx1"/>
                </a:solidFill>
                <a:effectLst/>
                <a:latin typeface="+mn-lt"/>
                <a:ea typeface="+mn-ea"/>
                <a:cs typeface="+mn-cs"/>
              </a:rPr>
              <a:t>A </a:t>
            </a:r>
            <a:r>
              <a:rPr lang="pt-br" sz="1200" b="0" i="0" kern="1200">
                <a:solidFill>
                  <a:srgbClr val="000000"/>
                </a:solidFill>
                <a:effectLst/>
                <a:latin typeface="+mn-lt"/>
                <a:ea typeface="+mn-ea"/>
                <a:cs typeface="+mn-cs"/>
              </a:rPr>
              <a:t>aplicação</a:t>
            </a:r>
            <a:r>
              <a:rPr lang="pt-br" sz="1200" b="0" i="0" kern="1200">
                <a:solidFill>
                  <a:schemeClr val="tx1"/>
                </a:solidFill>
                <a:effectLst/>
                <a:latin typeface="+mn-lt"/>
                <a:ea typeface="+mn-ea"/>
                <a:cs typeface="+mn-cs"/>
              </a:rPr>
              <a:t> usa as credenciais para acessar uma tabela do DynamoDB.</a:t>
            </a:r>
          </a:p>
        </p:txBody>
      </p:sp>
    </p:spTree>
    <p:extLst>
      <p:ext uri="{BB962C8B-B14F-4D97-AF65-F5344CB8AC3E}">
        <p14:creationId xmlns:p14="http://schemas.microsoft.com/office/powerpoint/2010/main" val="166205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665082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43021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569559"/>
          </a:xfrm>
        </p:spPr>
        <p:txBody>
          <a:bodyPr rtlCol="0"/>
          <a:lstStyle/>
          <a:p>
            <a:pPr rtl="0">
              <a:spcBef>
                <a:spcPts val="600"/>
              </a:spcBef>
            </a:pPr>
            <a:r>
              <a:rPr lang="pt-br" dirty="0">
                <a:solidFill>
                  <a:srgbClr val="000000"/>
                </a:solidFill>
              </a:rPr>
              <a:t>O Amazon</a:t>
            </a:r>
            <a:r>
              <a:rPr lang="pt-br" dirty="0"/>
              <a:t> Cognito é um serviço que </a:t>
            </a:r>
            <a:r>
              <a:rPr lang="pt-br" dirty="0">
                <a:solidFill>
                  <a:srgbClr val="000000"/>
                </a:solidFill>
              </a:rPr>
              <a:t>permite salvar</a:t>
            </a:r>
            <a:r>
              <a:rPr lang="pt-br" dirty="0"/>
              <a:t> facilmente</a:t>
            </a:r>
            <a:r>
              <a:rPr lang="pt-br" dirty="0">
                <a:solidFill>
                  <a:srgbClr val="000000"/>
                </a:solidFill>
              </a:rPr>
              <a:t> dados móveis de usuários, como preferências de aplicações ou estado de jogos, na Nuvem AWS sem necessidade de nenhum código de backend ou de gerenciar uma infraestrutura</a:t>
            </a:r>
            <a:r>
              <a:rPr lang="pt-br" dirty="0"/>
              <a:t>. </a:t>
            </a:r>
          </a:p>
          <a:p>
            <a:pPr rtl="0">
              <a:spcBef>
                <a:spcPts val="600"/>
              </a:spcBef>
            </a:pPr>
            <a:r>
              <a:rPr lang="pt-br" dirty="0"/>
              <a:t>O Amazon Cognito oferece</a:t>
            </a:r>
            <a:r>
              <a:rPr lang="pt-br" dirty="0">
                <a:solidFill>
                  <a:srgbClr val="000000"/>
                </a:solidFill>
              </a:rPr>
              <a:t> gerenciamento de identidades móveis </a:t>
            </a:r>
            <a:r>
              <a:rPr lang="pt-br" dirty="0"/>
              <a:t>e sincronização de dados entre dispositivos. Os dados podem ser salvos localmente nos dispositivos dos </a:t>
            </a:r>
            <a:r>
              <a:rPr lang="pt-br" dirty="0">
                <a:solidFill>
                  <a:srgbClr val="000000"/>
                </a:solidFill>
              </a:rPr>
              <a:t>usuários</a:t>
            </a:r>
            <a:r>
              <a:rPr lang="pt-br" dirty="0"/>
              <a:t>, </a:t>
            </a:r>
            <a:r>
              <a:rPr lang="pt-br" dirty="0">
                <a:solidFill>
                  <a:srgbClr val="000000"/>
                </a:solidFill>
              </a:rPr>
              <a:t>permitindo que</a:t>
            </a:r>
            <a:r>
              <a:rPr lang="pt-br" dirty="0"/>
              <a:t> as aplicações </a:t>
            </a:r>
            <a:r>
              <a:rPr lang="pt-br" dirty="0">
                <a:solidFill>
                  <a:srgbClr val="000000"/>
                </a:solidFill>
              </a:rPr>
              <a:t>funcionem</a:t>
            </a:r>
            <a:r>
              <a:rPr lang="pt-br" dirty="0"/>
              <a:t> mesmo quando os dispositivos estiverem offline. Você também pode sincronizar esses dados entre os dispositivos do </a:t>
            </a:r>
            <a:r>
              <a:rPr lang="pt-br" dirty="0">
                <a:solidFill>
                  <a:srgbClr val="000000"/>
                </a:solidFill>
              </a:rPr>
              <a:t>usuário</a:t>
            </a:r>
            <a:r>
              <a:rPr lang="pt-br" dirty="0"/>
              <a:t> para que sua experiência </a:t>
            </a:r>
            <a:r>
              <a:rPr lang="pt-br" dirty="0">
                <a:solidFill>
                  <a:srgbClr val="000000"/>
                </a:solidFill>
              </a:rPr>
              <a:t>na aplicação</a:t>
            </a:r>
            <a:r>
              <a:rPr lang="pt-br" dirty="0"/>
              <a:t> seja a </a:t>
            </a:r>
            <a:r>
              <a:rPr lang="pt-br" dirty="0">
                <a:solidFill>
                  <a:srgbClr val="000000"/>
                </a:solidFill>
              </a:rPr>
              <a:t>mesma</a:t>
            </a:r>
            <a:r>
              <a:rPr lang="pt-br" dirty="0"/>
              <a:t>, independentemente do dispositivo utilizado.</a:t>
            </a:r>
          </a:p>
          <a:p>
            <a:pPr rtl="0">
              <a:spcBef>
                <a:spcPts val="600"/>
              </a:spcBef>
            </a:pPr>
            <a:r>
              <a:rPr lang="pt-br" dirty="0"/>
              <a:t>O Amazon Cognito simplifica a maneira como sua </a:t>
            </a:r>
            <a:r>
              <a:rPr lang="pt-br" dirty="0">
                <a:solidFill>
                  <a:srgbClr val="000000"/>
                </a:solidFill>
              </a:rPr>
              <a:t>aplicação</a:t>
            </a:r>
            <a:r>
              <a:rPr lang="pt-br" dirty="0"/>
              <a:t> pode acessar os recursos da AWS de forma segura, seguindo as melhores práticas de segurança da AWS, mesmo quando os </a:t>
            </a:r>
            <a:r>
              <a:rPr lang="pt-br" dirty="0">
                <a:solidFill>
                  <a:srgbClr val="000000"/>
                </a:solidFill>
              </a:rPr>
              <a:t>usuários </a:t>
            </a:r>
            <a:r>
              <a:rPr lang="pt-br" dirty="0"/>
              <a:t>da sua aplicação</a:t>
            </a:r>
            <a:r>
              <a:rPr lang="pt-br" dirty="0">
                <a:solidFill>
                  <a:srgbClr val="000000"/>
                </a:solidFill>
              </a:rPr>
              <a:t> não são autenticados.</a:t>
            </a:r>
            <a:r>
              <a:rPr lang="pt-br" dirty="0"/>
              <a:t> </a:t>
            </a:r>
            <a:r>
              <a:rPr lang="pt-br" dirty="0">
                <a:solidFill>
                  <a:srgbClr val="000000"/>
                </a:solidFill>
              </a:rPr>
              <a:t>O Amazon</a:t>
            </a:r>
            <a:r>
              <a:rPr lang="pt-br" dirty="0"/>
              <a:t> Cognito cria um identificador aleatório e exclusivo para cada convidado (guest) não autenticado para que você possa </a:t>
            </a:r>
            <a:r>
              <a:rPr lang="pt-br" dirty="0">
                <a:solidFill>
                  <a:srgbClr val="000000"/>
                </a:solidFill>
              </a:rPr>
              <a:t>começar a</a:t>
            </a:r>
            <a:r>
              <a:rPr lang="pt-br" dirty="0"/>
              <a:t> salvar os dados da  </a:t>
            </a:r>
            <a:r>
              <a:rPr lang="pt-br" dirty="0">
                <a:solidFill>
                  <a:srgbClr val="000000"/>
                </a:solidFill>
              </a:rPr>
              <a:t>aplicação</a:t>
            </a:r>
            <a:r>
              <a:rPr lang="pt-br" dirty="0"/>
              <a:t> para eles </a:t>
            </a:r>
            <a:r>
              <a:rPr lang="pt-br" dirty="0">
                <a:solidFill>
                  <a:srgbClr val="000000"/>
                </a:solidFill>
              </a:rPr>
              <a:t>e</a:t>
            </a:r>
            <a:r>
              <a:rPr lang="pt-br" dirty="0"/>
              <a:t> também </a:t>
            </a:r>
            <a:r>
              <a:rPr lang="pt-br" dirty="0">
                <a:solidFill>
                  <a:srgbClr val="000000"/>
                </a:solidFill>
              </a:rPr>
              <a:t>aproveitar</a:t>
            </a:r>
            <a:r>
              <a:rPr lang="pt-br" dirty="0"/>
              <a:t> as credenciais temporárias de</a:t>
            </a:r>
            <a:r>
              <a:rPr lang="pt-br" dirty="0">
                <a:solidFill>
                  <a:srgbClr val="000000"/>
                </a:solidFill>
              </a:rPr>
              <a:t>privilégio</a:t>
            </a:r>
            <a:r>
              <a:rPr lang="pt-br" dirty="0"/>
              <a:t>limitado  que o Amazon Cognito fornece para acessar outros recursos da AWS, como o Amazon S3 e Amazon </a:t>
            </a:r>
            <a:r>
              <a:rPr lang="pt-br" dirty="0">
                <a:solidFill>
                  <a:srgbClr val="000000"/>
                </a:solidFill>
              </a:rPr>
              <a:t>DynamoDB</a:t>
            </a:r>
            <a:r>
              <a:rPr lang="pt-br" dirty="0"/>
              <a:t>. Quando seus </a:t>
            </a:r>
            <a:r>
              <a:rPr lang="pt-br" dirty="0">
                <a:solidFill>
                  <a:srgbClr val="000000"/>
                </a:solidFill>
              </a:rPr>
              <a:t>usuários</a:t>
            </a:r>
            <a:r>
              <a:rPr lang="pt-br" dirty="0"/>
              <a:t> decidem autenticar usando um dos provedores de início de sessão </a:t>
            </a:r>
            <a:r>
              <a:rPr lang="pt-br" dirty="0">
                <a:solidFill>
                  <a:srgbClr val="000000"/>
                </a:solidFill>
              </a:rPr>
              <a:t>públicos</a:t>
            </a:r>
            <a:r>
              <a:rPr lang="pt-br" dirty="0"/>
              <a:t> suportados  </a:t>
            </a:r>
          </a:p>
          <a:p>
            <a:pPr rtl="0">
              <a:spcBef>
                <a:spcPts val="600"/>
              </a:spcBef>
            </a:pPr>
            <a:r>
              <a:rPr lang="pt-br" dirty="0"/>
              <a:t>o Amazon Cognito </a:t>
            </a:r>
            <a:r>
              <a:rPr lang="pt-br" dirty="0">
                <a:solidFill>
                  <a:srgbClr val="000000"/>
                </a:solidFill>
              </a:rPr>
              <a:t>garante</a:t>
            </a:r>
            <a:r>
              <a:rPr lang="pt-br" dirty="0"/>
              <a:t> que os dados salvos no perfil não autenticado sejam agora associados ao novo perfil autenticado, removendo assim a complexidade do gerenciamento da conversão dos </a:t>
            </a:r>
            <a:r>
              <a:rPr lang="pt-br" dirty="0">
                <a:solidFill>
                  <a:srgbClr val="000000"/>
                </a:solidFill>
              </a:rPr>
              <a:t>usuários</a:t>
            </a:r>
            <a:r>
              <a:rPr lang="pt-br" dirty="0"/>
              <a:t>.</a:t>
            </a:r>
          </a:p>
          <a:p>
            <a:pPr rtl="0">
              <a:spcBef>
                <a:spcPts val="600"/>
              </a:spcBef>
            </a:pPr>
            <a:r>
              <a:rPr lang="pt-br" dirty="0">
                <a:solidFill>
                  <a:srgbClr val="000000"/>
                </a:solidFill>
              </a:rPr>
              <a:t>Ao</a:t>
            </a:r>
            <a:r>
              <a:rPr lang="pt-br" dirty="0"/>
              <a:t> registrar umusuárionão autenticado  ou ao enviar um token de provedor de início de sessão para o Amazon Cognito, sua </a:t>
            </a:r>
            <a:r>
              <a:rPr lang="pt-br" dirty="0">
                <a:solidFill>
                  <a:srgbClr val="000000"/>
                </a:solidFill>
              </a:rPr>
              <a:t>aplicação</a:t>
            </a:r>
            <a:r>
              <a:rPr lang="pt-br" dirty="0"/>
              <a:t> recebe um conjunto de credenciais temporárias, limitadas  e com o privilégiodo Amazon Cognito para acessar seusrecursosda AWS . O Amazon Cognito cuida de todas as etapas necessárias para criar um </a:t>
            </a:r>
            <a:r>
              <a:rPr lang="pt-br" dirty="0">
                <a:solidFill>
                  <a:srgbClr val="000000"/>
                </a:solidFill>
              </a:rPr>
              <a:t>identificador exclusivo paraos usuários</a:t>
            </a:r>
            <a:r>
              <a:rPr lang="pt-br" dirty="0"/>
              <a:t>da </a:t>
            </a:r>
            <a:r>
              <a:rPr lang="pt-br" dirty="0">
                <a:solidFill>
                  <a:srgbClr val="000000"/>
                </a:solidFill>
              </a:rPr>
              <a:t>sua aplicação</a:t>
            </a:r>
            <a:r>
              <a:rPr lang="pt-br" dirty="0"/>
              <a:t> e recuperar as credenciais da AWS.</a:t>
            </a:r>
          </a:p>
          <a:p>
            <a:pPr rtl="0"/>
            <a:endParaRPr lang="en-US" dirty="0"/>
          </a:p>
        </p:txBody>
      </p:sp>
    </p:spTree>
    <p:extLst>
      <p:ext uri="{BB962C8B-B14F-4D97-AF65-F5344CB8AC3E}">
        <p14:creationId xmlns:p14="http://schemas.microsoft.com/office/powerpoint/2010/main" val="3115212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24466"/>
          </a:xfrm>
        </p:spPr>
        <p:txBody>
          <a:bodyPr rtlCol="0"/>
          <a:lstStyle/>
          <a:p>
            <a:pPr rtl="0"/>
            <a:r>
              <a:rPr lang="pt-br" sz="1200" b="0" i="0" kern="1200" dirty="0">
                <a:solidFill>
                  <a:schemeClr val="tx1"/>
                </a:solidFill>
                <a:effectLst/>
                <a:latin typeface="+mn-lt"/>
                <a:ea typeface="+mn-ea"/>
                <a:cs typeface="+mn-cs"/>
              </a:rPr>
              <a:t>O Amazon Cognito ajuda você a criar identificadores exclusivos para </a:t>
            </a:r>
            <a:r>
              <a:rPr lang="pt-br" sz="1200" b="0" i="0" kern="1200" dirty="0">
                <a:solidFill>
                  <a:srgbClr val="000000"/>
                </a:solidFill>
                <a:effectLst/>
                <a:latin typeface="+mn-lt"/>
                <a:ea typeface="+mn-ea"/>
                <a:cs typeface="+mn-cs"/>
              </a:rPr>
              <a:t>seus usuários finais</a:t>
            </a:r>
            <a:r>
              <a:rPr lang="pt-br" sz="1200" b="0" i="0" kern="1200" dirty="0">
                <a:solidFill>
                  <a:schemeClr val="tx1"/>
                </a:solidFill>
                <a:effectLst/>
                <a:latin typeface="+mn-lt"/>
                <a:ea typeface="+mn-ea"/>
                <a:cs typeface="+mn-cs"/>
              </a:rPr>
              <a:t> que são mantidos consistentes em diversos dispositivos e plataformas. O Amazon Cognito também oferece </a:t>
            </a:r>
            <a:r>
              <a:rPr lang="pt-br" sz="1200" b="0" i="0" kern="1200" dirty="0">
                <a:solidFill>
                  <a:srgbClr val="000000"/>
                </a:solidFill>
                <a:effectLst/>
                <a:latin typeface="+mn-lt"/>
                <a:ea typeface="+mn-ea"/>
                <a:cs typeface="+mn-cs"/>
              </a:rPr>
              <a:t>credenciais temporárias</a:t>
            </a:r>
            <a:r>
              <a:rPr lang="pt-br" sz="1200" b="0" i="0" kern="1200" dirty="0">
                <a:solidFill>
                  <a:schemeClr val="tx1"/>
                </a:solidFill>
                <a:effectLst/>
                <a:latin typeface="+mn-lt"/>
                <a:ea typeface="+mn-ea"/>
                <a:cs typeface="+mn-cs"/>
              </a:rPr>
              <a:t> e de privilégio limitado</a:t>
            </a:r>
            <a:r>
              <a:rPr lang="pt-br" sz="1200" b="0" i="0" kern="1200" dirty="0">
                <a:solidFill>
                  <a:srgbClr val="000000"/>
                </a:solidFill>
                <a:effectLst/>
                <a:latin typeface="+mn-lt"/>
                <a:ea typeface="+mn-ea"/>
                <a:cs typeface="+mn-cs"/>
              </a:rPr>
              <a:t> para sua aplicação</a:t>
            </a:r>
            <a:r>
              <a:rPr lang="pt-br" sz="1200" b="0" i="0" kern="1200" dirty="0">
                <a:solidFill>
                  <a:schemeClr val="tx1"/>
                </a:solidFill>
                <a:effectLst/>
                <a:latin typeface="+mn-lt"/>
                <a:ea typeface="+mn-ea"/>
                <a:cs typeface="+mn-cs"/>
              </a:rPr>
              <a:t> para acessar recursos da AWS.</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Uma</a:t>
            </a:r>
            <a:r>
              <a:rPr lang="pt-br" sz="1200" b="0" i="0" kern="1200" dirty="0">
                <a:solidFill>
                  <a:srgbClr val="000000"/>
                </a:solidFill>
                <a:effectLst/>
                <a:latin typeface="+mn-lt"/>
                <a:ea typeface="+mn-ea"/>
                <a:cs typeface="+mn-cs"/>
              </a:rPr>
              <a:t> autenticação</a:t>
            </a:r>
            <a:r>
              <a:rPr lang="pt-br" sz="1200" b="0" i="0" kern="1200" dirty="0">
                <a:solidFill>
                  <a:schemeClr val="tx1"/>
                </a:solidFill>
                <a:effectLst/>
                <a:latin typeface="+mn-lt"/>
                <a:ea typeface="+mn-ea"/>
                <a:cs typeface="+mn-cs"/>
              </a:rPr>
              <a:t> de usuário </a:t>
            </a:r>
            <a:r>
              <a:rPr lang="pt-br" sz="1200" b="0" i="0" kern="1200" dirty="0">
                <a:solidFill>
                  <a:srgbClr val="000000"/>
                </a:solidFill>
                <a:effectLst/>
                <a:latin typeface="+mn-lt"/>
                <a:ea typeface="+mn-ea"/>
                <a:cs typeface="+mn-cs"/>
              </a:rPr>
              <a:t>com o Amazon Cognito </a:t>
            </a:r>
            <a:r>
              <a:rPr lang="pt-br" sz="1200" b="0" i="0" kern="1200" dirty="0">
                <a:solidFill>
                  <a:schemeClr val="tx1"/>
                </a:solidFill>
                <a:effectLst/>
                <a:latin typeface="+mn-lt"/>
                <a:ea typeface="+mn-ea"/>
                <a:cs typeface="+mn-cs"/>
              </a:rPr>
              <a:t>passará por um processo de várias etapas para inicializar suas credenciais. </a:t>
            </a:r>
          </a:p>
          <a:p>
            <a:pPr rtl="0"/>
            <a:endParaRPr lang="en-US" sz="1200" b="1" i="0" kern="1200" dirty="0">
              <a:solidFill>
                <a:schemeClr val="tx1"/>
              </a:solidFill>
              <a:effectLst/>
              <a:latin typeface="+mn-lt"/>
              <a:ea typeface="+mn-ea"/>
              <a:cs typeface="+mn-cs"/>
            </a:endParaRPr>
          </a:p>
          <a:p>
            <a:pPr rtl="0"/>
            <a:r>
              <a:rPr lang="pt-br" sz="1200" b="1" i="0" kern="1200" dirty="0">
                <a:solidFill>
                  <a:srgbClr val="000000"/>
                </a:solidFill>
                <a:effectLst/>
                <a:ea typeface="+mn-ea"/>
                <a:cs typeface="+mn-cs"/>
              </a:rPr>
              <a:t>Fluxo de autenticação </a:t>
            </a:r>
            <a:r>
              <a:rPr lang="pt-br" sz="1200" b="1" i="0" kern="1200" dirty="0">
                <a:solidFill>
                  <a:schemeClr val="tx1"/>
                </a:solidFill>
                <a:effectLst/>
                <a:latin typeface="+mn-lt"/>
                <a:ea typeface="+mn-ea"/>
                <a:cs typeface="+mn-cs"/>
              </a:rPr>
              <a:t>aprimorado (simplificado)</a:t>
            </a:r>
            <a:endParaRPr lang="en-US" sz="1200" b="0" i="0" kern="1200" dirty="0">
              <a:solidFill>
                <a:srgbClr val="000000"/>
              </a:solidFill>
              <a:effectLst/>
              <a:latin typeface="Calibri" panose="020F0502020204030204" pitchFamily="34" charset="0"/>
              <a:ea typeface="+mn-ea"/>
              <a:cs typeface="+mn-cs"/>
            </a:endParaRPr>
          </a:p>
          <a:p>
            <a:pPr marL="171450" indent="-171450" rtl="0">
              <a:buFont typeface="Arial" panose="020B0604020202020204" pitchFamily="34" charset="0"/>
              <a:buChar char="•"/>
            </a:pPr>
            <a:r>
              <a:rPr lang="pt-br" sz="1200" b="0" i="0" kern="1200" dirty="0">
                <a:solidFill>
                  <a:schemeClr val="tx1"/>
                </a:solidFill>
                <a:effectLst/>
                <a:latin typeface="Lucida Console" panose="020B0609040504020204" pitchFamily="49" charset="0"/>
              </a:rPr>
              <a:t>GetId</a:t>
            </a:r>
            <a:r>
              <a:rPr lang="pt-br" sz="1200" b="0" i="0" kern="1200" dirty="0">
                <a:solidFill>
                  <a:schemeClr val="tx1"/>
                </a:solidFill>
                <a:effectLst/>
                <a:latin typeface="+mn-lt"/>
                <a:ea typeface="+mn-ea"/>
                <a:cs typeface="+mn-cs"/>
              </a:rPr>
              <a:t> - A </a:t>
            </a:r>
            <a:r>
              <a:rPr lang="pt-br" sz="1200" b="0" i="0" kern="1200" dirty="0">
                <a:solidFill>
                  <a:schemeClr val="tx1"/>
                </a:solidFill>
                <a:effectLst/>
                <a:latin typeface="Lucida Console" panose="020B0609040504020204" pitchFamily="49" charset="0"/>
              </a:rPr>
              <a:t> chamada de APIGetId</a:t>
            </a:r>
            <a:r>
              <a:rPr lang="pt-br" sz="1200" b="0" i="0" kern="1200" dirty="0">
                <a:solidFill>
                  <a:schemeClr val="tx1"/>
                </a:solidFill>
                <a:effectLst/>
                <a:latin typeface="+mn-lt"/>
                <a:ea typeface="+mn-ea"/>
                <a:cs typeface="+mn-cs"/>
              </a:rPr>
              <a:t>é a primeira chamada necessária para estabelecer uma nova identidade no Amazon Cognito.</a:t>
            </a:r>
          </a:p>
          <a:p>
            <a:pPr marL="628650" lvl="1" indent="-171450" rtl="0">
              <a:buFont typeface="Arial" panose="020B0604020202020204" pitchFamily="34" charset="0"/>
              <a:buChar char="•"/>
            </a:pPr>
            <a:r>
              <a:rPr lang="pt-br" sz="1200" b="0" i="0" kern="1200" dirty="0">
                <a:solidFill>
                  <a:schemeClr val="tx1"/>
                </a:solidFill>
                <a:effectLst/>
                <a:latin typeface="+mn-lt"/>
                <a:ea typeface="+mn-ea"/>
                <a:cs typeface="+mn-cs"/>
              </a:rPr>
              <a:t>Gera (ou recupera) um </a:t>
            </a:r>
            <a:r>
              <a:rPr lang="pt-br" sz="1200" b="0" i="0" kern="1200" dirty="0">
                <a:solidFill>
                  <a:srgbClr val="000000"/>
                </a:solidFill>
                <a:effectLst/>
                <a:latin typeface="+mn-lt"/>
                <a:ea typeface="+mn-ea"/>
                <a:cs typeface="+mn-cs"/>
              </a:rPr>
              <a:t>ID doCognito</a:t>
            </a:r>
            <a:r>
              <a:rPr lang="pt-br" sz="1200" b="0" i="0" kern="1200" dirty="0">
                <a:solidFill>
                  <a:schemeClr val="tx1"/>
                </a:solidFill>
                <a:effectLst/>
                <a:latin typeface="+mn-lt"/>
                <a:ea typeface="+mn-ea"/>
                <a:cs typeface="+mn-cs"/>
              </a:rPr>
              <a:t>. O fornecimento de vários inícios de sessão </a:t>
            </a:r>
            <a:r>
              <a:rPr lang="pt-br" sz="1200" b="0" i="0" kern="1200" dirty="0">
                <a:solidFill>
                  <a:srgbClr val="000000"/>
                </a:solidFill>
                <a:effectLst/>
                <a:latin typeface="+mn-lt"/>
                <a:ea typeface="+mn-ea"/>
                <a:cs typeface="+mn-cs"/>
              </a:rPr>
              <a:t>criará</a:t>
            </a:r>
            <a:r>
              <a:rPr lang="pt-br" sz="1200" b="0" i="0" kern="1200" dirty="0">
                <a:solidFill>
                  <a:schemeClr val="tx1"/>
                </a:solidFill>
                <a:effectLst/>
                <a:latin typeface="+mn-lt"/>
                <a:ea typeface="+mn-ea"/>
                <a:cs typeface="+mn-cs"/>
              </a:rPr>
              <a:t> uma conta vinculada implícita.</a:t>
            </a:r>
          </a:p>
          <a:p>
            <a:pPr marL="171450" indent="-171450" rtl="0">
              <a:buFont typeface="Arial" panose="020B0604020202020204" pitchFamily="34" charset="0"/>
              <a:buChar char="•"/>
            </a:pPr>
            <a:r>
              <a:rPr lang="pt-br" sz="1200" b="0" i="0" kern="1200" dirty="0">
                <a:solidFill>
                  <a:schemeClr val="tx1"/>
                </a:solidFill>
                <a:effectLst/>
                <a:latin typeface="Lucida Console" panose="020B0609040504020204" pitchFamily="49" charset="0"/>
              </a:rPr>
              <a:t>GetCredentialsForIdentity</a:t>
            </a:r>
            <a:r>
              <a:rPr lang="pt-br" sz="1200" b="0" i="0" kern="1200" dirty="0">
                <a:solidFill>
                  <a:schemeClr val="tx1"/>
                </a:solidFill>
                <a:effectLst/>
                <a:latin typeface="+mn-lt"/>
                <a:ea typeface="+mn-ea"/>
                <a:cs typeface="+mn-cs"/>
              </a:rPr>
              <a:t> - A  API</a:t>
            </a:r>
            <a:r>
              <a:rPr lang="pt-br" dirty="0">
                <a:latin typeface="Lucida Console" panose="020B0609040504020204" pitchFamily="49" charset="0"/>
              </a:rPr>
              <a:t> GetCredentialsForIdentity</a:t>
            </a:r>
            <a:r>
              <a:rPr lang="pt-br" sz="1200" b="0" i="0" kern="1200" dirty="0">
                <a:solidFill>
                  <a:schemeClr val="tx1"/>
                </a:solidFill>
                <a:effectLst/>
                <a:latin typeface="+mn-lt"/>
                <a:ea typeface="+mn-ea"/>
                <a:cs typeface="+mn-cs"/>
              </a:rPr>
              <a:t> pode ser chamada depois de estabelecer um </a:t>
            </a:r>
            <a:r>
              <a:rPr lang="pt-br" sz="1200" b="0" i="0" kern="1200" dirty="0">
                <a:solidFill>
                  <a:srgbClr val="000000"/>
                </a:solidFill>
                <a:effectLst/>
                <a:latin typeface="+mn-lt"/>
                <a:ea typeface="+mn-ea"/>
                <a:cs typeface="+mn-cs"/>
              </a:rPr>
              <a:t>ID</a:t>
            </a:r>
            <a:r>
              <a:rPr lang="pt-br" sz="1200" b="0" i="0" kern="1200" dirty="0">
                <a:solidFill>
                  <a:schemeClr val="tx1"/>
                </a:solidFill>
                <a:effectLst/>
                <a:latin typeface="+mn-lt"/>
                <a:ea typeface="+mn-ea"/>
                <a:cs typeface="+mn-cs"/>
              </a:rPr>
              <a:t> de identidade .</a:t>
            </a:r>
          </a:p>
          <a:p>
            <a:pPr marL="628650" lvl="1" indent="-171450" rtl="0">
              <a:buFont typeface="Arial" panose="020B0604020202020204" pitchFamily="34" charset="0"/>
              <a:buChar char="•"/>
            </a:pPr>
            <a:r>
              <a:rPr lang="pt-br" sz="1200" b="0" i="0" kern="1200" dirty="0">
                <a:solidFill>
                  <a:schemeClr val="tx1"/>
                </a:solidFill>
                <a:effectLst/>
                <a:latin typeface="+mn-lt"/>
                <a:ea typeface="+mn-ea"/>
                <a:cs typeface="+mn-cs"/>
              </a:rPr>
              <a:t>Retorna as credenciais do</a:t>
            </a:r>
            <a:r>
              <a:rPr lang="pt-br" sz="1200" b="0" i="0" kern="1200" dirty="0">
                <a:solidFill>
                  <a:srgbClr val="000000"/>
                </a:solidFill>
                <a:effectLst/>
                <a:latin typeface="+mn-lt"/>
                <a:ea typeface="+mn-ea"/>
                <a:cs typeface="+mn-cs"/>
              </a:rPr>
              <a:t> ID da identidade fornecida.</a:t>
            </a:r>
            <a:r>
              <a:rPr lang="pt-br" sz="1200" b="0" i="0" kern="1200" dirty="0">
                <a:solidFill>
                  <a:schemeClr val="tx1"/>
                </a:solidFill>
                <a:effectLst/>
                <a:latin typeface="+mn-lt"/>
                <a:ea typeface="+mn-ea"/>
                <a:cs typeface="+mn-cs"/>
              </a:rPr>
              <a:t> Quaisquer inícios de sessão fornecidos </a:t>
            </a:r>
            <a:r>
              <a:rPr lang="pt-br" sz="1200" b="0" i="0" kern="1200" dirty="0">
                <a:solidFill>
                  <a:srgbClr val="000000"/>
                </a:solidFill>
                <a:effectLst/>
                <a:latin typeface="+mn-lt"/>
                <a:ea typeface="+mn-ea"/>
                <a:cs typeface="+mn-cs"/>
              </a:rPr>
              <a:t>serão validados</a:t>
            </a:r>
            <a:r>
              <a:rPr lang="pt-br" sz="1200" b="0" i="0" kern="1200" dirty="0">
                <a:solidFill>
                  <a:schemeClr val="tx1"/>
                </a:solidFill>
                <a:effectLst/>
                <a:latin typeface="+mn-lt"/>
                <a:ea typeface="+mn-ea"/>
                <a:cs typeface="+mn-cs"/>
              </a:rPr>
              <a:t> em relação aos provedores de início de sessão suportados. Se o token for para cognito-identity.amazonaws.com, ele </a:t>
            </a:r>
            <a:r>
              <a:rPr lang="pt-br" sz="1200" b="0" i="0" kern="1200" dirty="0">
                <a:solidFill>
                  <a:srgbClr val="000000"/>
                </a:solidFill>
                <a:effectLst/>
                <a:latin typeface="+mn-lt"/>
                <a:ea typeface="+mn-ea"/>
                <a:cs typeface="+mn-cs"/>
              </a:rPr>
              <a:t>será transmitido</a:t>
            </a:r>
            <a:r>
              <a:rPr lang="pt-br" sz="1200" b="0" i="0" kern="1200" dirty="0">
                <a:solidFill>
                  <a:schemeClr val="tx1"/>
                </a:solidFill>
                <a:effectLst/>
                <a:latin typeface="+mn-lt"/>
                <a:ea typeface="+mn-ea"/>
                <a:cs typeface="+mn-cs"/>
              </a:rPr>
              <a:t> para </a:t>
            </a:r>
            <a:r>
              <a:rPr lang="pt-br" sz="1200" b="0" i="0" kern="1200" dirty="0">
                <a:solidFill>
                  <a:srgbClr val="000000"/>
                </a:solidFill>
                <a:effectLst/>
                <a:latin typeface="+mn-lt"/>
                <a:ea typeface="+mn-ea"/>
                <a:cs typeface="+mn-cs"/>
              </a:rPr>
              <a:t>o AWS Security Token Service</a:t>
            </a:r>
            <a:r>
              <a:rPr lang="pt-br" sz="1200" b="0" i="0" kern="1200" dirty="0">
                <a:solidFill>
                  <a:schemeClr val="tx1"/>
                </a:solidFill>
                <a:effectLst/>
                <a:latin typeface="+mn-lt"/>
                <a:ea typeface="+mn-ea"/>
                <a:cs typeface="+mn-cs"/>
              </a:rPr>
              <a:t> com a função apropriada para o token.</a:t>
            </a:r>
          </a:p>
        </p:txBody>
      </p:sp>
    </p:spTree>
    <p:extLst>
      <p:ext uri="{BB962C8B-B14F-4D97-AF65-F5344CB8AC3E}">
        <p14:creationId xmlns:p14="http://schemas.microsoft.com/office/powerpoint/2010/main" val="489813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03191"/>
          </a:xfrm>
        </p:spPr>
        <p:txBody>
          <a:bodyPr rtlCol="0"/>
          <a:lstStyle/>
          <a:p>
            <a:pPr rtl="0">
              <a:spcBef>
                <a:spcPts val="600"/>
              </a:spcBef>
            </a:pPr>
            <a:r>
              <a:rPr lang="pt-br" dirty="0"/>
              <a:t>Vários  desenvolvedores</a:t>
            </a:r>
            <a:r>
              <a:rPr lang="pt-br" dirty="0">
                <a:solidFill>
                  <a:srgbClr val="000000"/>
                </a:solidFill>
              </a:rPr>
              <a:t> de aplicações</a:t>
            </a:r>
            <a:r>
              <a:rPr lang="pt-br" dirty="0"/>
              <a:t> preferem usar suas próprias identidades em vez de provedores de identidade </a:t>
            </a:r>
            <a:r>
              <a:rPr lang="pt-br" dirty="0">
                <a:solidFill>
                  <a:srgbClr val="000000"/>
                </a:solidFill>
              </a:rPr>
              <a:t>públicos</a:t>
            </a:r>
            <a:r>
              <a:rPr lang="pt-br" dirty="0"/>
              <a:t> para autenticação. O Amazon Cognito </a:t>
            </a:r>
            <a:r>
              <a:rPr lang="pt-br" dirty="0">
                <a:solidFill>
                  <a:srgbClr val="000000"/>
                </a:solidFill>
              </a:rPr>
              <a:t>facilita</a:t>
            </a:r>
            <a:r>
              <a:rPr lang="pt-br" dirty="0"/>
              <a:t> sua realização usando a  API</a:t>
            </a:r>
            <a:r>
              <a:rPr lang="pt-br" dirty="0">
                <a:latin typeface="Lucida Console" panose="020B0609040504020204" pitchFamily="49" charset="0"/>
                <a:cs typeface="Courier New" panose="02070309020205020404" pitchFamily="49" charset="0"/>
              </a:rPr>
              <a:t>GetOpenIdTokenForDeveloperIdentity</a:t>
            </a:r>
            <a:r>
              <a:rPr lang="pt-br" dirty="0"/>
              <a:t>.</a:t>
            </a:r>
          </a:p>
          <a:p>
            <a:pPr rtl="0">
              <a:spcBef>
                <a:spcPts val="600"/>
              </a:spcBef>
            </a:pPr>
            <a:r>
              <a:rPr lang="pt-br" dirty="0"/>
              <a:t>Com as identidades autenticadas pelos desenvolvedores, você pode registrar e autenticar</a:t>
            </a:r>
            <a:r>
              <a:rPr lang="pt-br" dirty="0">
                <a:solidFill>
                  <a:srgbClr val="000000"/>
                </a:solidFill>
              </a:rPr>
              <a:t> usuários</a:t>
            </a:r>
            <a:r>
              <a:rPr lang="pt-br" dirty="0"/>
              <a:t> por meio do processo de autenticação existente, sem deixar de usar o Amazon Cognito para sincronizar os dados do</a:t>
            </a:r>
            <a:r>
              <a:rPr lang="pt-br" dirty="0">
                <a:solidFill>
                  <a:srgbClr val="000000"/>
                </a:solidFill>
              </a:rPr>
              <a:t> usuário</a:t>
            </a:r>
            <a:r>
              <a:rPr lang="pt-br" dirty="0"/>
              <a:t> e acessar os recursos da AWS.</a:t>
            </a:r>
          </a:p>
          <a:p>
            <a:pPr rtl="0">
              <a:spcBef>
                <a:spcPts val="600"/>
              </a:spcBef>
            </a:pPr>
            <a:r>
              <a:rPr lang="pt-br" dirty="0"/>
              <a:t>O slide ilustra o fluxo de autenticação para identidades autenticadas pelo desenvolvedor. Ao usar identidades autenticadas pelo desenvolvedor, o cliente </a:t>
            </a:r>
            <a:r>
              <a:rPr lang="pt-br" dirty="0">
                <a:solidFill>
                  <a:srgbClr val="000000"/>
                </a:solidFill>
              </a:rPr>
              <a:t>usará</a:t>
            </a:r>
            <a:r>
              <a:rPr lang="pt-br" dirty="0"/>
              <a:t> um </a:t>
            </a:r>
            <a:r>
              <a:rPr lang="pt-br" dirty="0">
                <a:solidFill>
                  <a:srgbClr val="000000"/>
                </a:solidFill>
              </a:rPr>
              <a:t>fluxo de autenticação</a:t>
            </a:r>
            <a:r>
              <a:rPr lang="pt-br" dirty="0"/>
              <a:t>diferente que inclui </a:t>
            </a:r>
            <a:r>
              <a:rPr lang="pt-br" dirty="0">
                <a:solidFill>
                  <a:srgbClr val="000000"/>
                </a:solidFill>
              </a:rPr>
              <a:t>código</a:t>
            </a:r>
            <a:r>
              <a:rPr lang="pt-br" dirty="0"/>
              <a:t> fora do Amazon Cognito para validar o </a:t>
            </a:r>
            <a:r>
              <a:rPr lang="pt-br" dirty="0">
                <a:solidFill>
                  <a:srgbClr val="000000"/>
                </a:solidFill>
              </a:rPr>
              <a:t>usuário</a:t>
            </a:r>
            <a:r>
              <a:rPr lang="pt-br" dirty="0"/>
              <a:t> em seu próprio sistema de autenticação.</a:t>
            </a:r>
          </a:p>
          <a:p>
            <a:pPr rtl="0">
              <a:spcBef>
                <a:spcPts val="600"/>
              </a:spcBef>
            </a:pPr>
            <a:r>
              <a:rPr lang="pt-br" dirty="0"/>
              <a:t>Para obter mais detalhes, consulte:</a:t>
            </a:r>
          </a:p>
          <a:p>
            <a:pPr marL="171450" indent="-171450" rtl="0">
              <a:spcBef>
                <a:spcPts val="600"/>
              </a:spcBef>
              <a:buFont typeface="Arial" panose="020B0604020202020204" pitchFamily="34" charset="0"/>
              <a:buChar char="•"/>
            </a:pPr>
            <a:r>
              <a:rPr lang="pt-br" dirty="0">
                <a:hlinkClick r:id="rId3"/>
              </a:rPr>
              <a:t>http://mobile.awsblog.com/post/Tx1YVAQ4NZKBWF5/Amazon-Cognito-Announcing-Developer-Authenticated-Identities</a:t>
            </a:r>
            <a:endParaRPr lang="en-US" dirty="0"/>
          </a:p>
          <a:p>
            <a:pPr marL="171450" indent="-171450" rtl="0">
              <a:spcBef>
                <a:spcPts val="600"/>
              </a:spcBef>
              <a:buFont typeface="Arial" panose="020B0604020202020204" pitchFamily="34" charset="0"/>
              <a:buChar char="•"/>
            </a:pPr>
            <a:r>
              <a:rPr lang="pt-br" dirty="0"/>
              <a:t>https://docs.aws.amazon.com/cognito/latest/developerguide/amazon-cognito-user-pools-authentication-flow.html</a:t>
            </a:r>
          </a:p>
          <a:p>
            <a:pPr rtl="0"/>
            <a:endParaRPr lang="en-US" dirty="0"/>
          </a:p>
        </p:txBody>
      </p:sp>
    </p:spTree>
    <p:extLst>
      <p:ext uri="{BB962C8B-B14F-4D97-AF65-F5344CB8AC3E}">
        <p14:creationId xmlns:p14="http://schemas.microsoft.com/office/powerpoint/2010/main" val="3580876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302541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grupo</a:t>
            </a:r>
            <a:r>
              <a:rPr lang="pt-br" dirty="0">
                <a:solidFill>
                  <a:srgbClr val="000000"/>
                </a:solidFill>
              </a:rPr>
              <a:t> de usuários</a:t>
            </a:r>
            <a:r>
              <a:rPr lang="pt-br" dirty="0"/>
              <a:t> é um diretório</a:t>
            </a:r>
            <a:r>
              <a:rPr lang="pt-br" dirty="0">
                <a:solidFill>
                  <a:srgbClr val="000000"/>
                </a:solidFill>
              </a:rPr>
              <a:t> de usuários</a:t>
            </a:r>
            <a:r>
              <a:rPr lang="pt-br" dirty="0"/>
              <a:t> no Amazon Cognito.</a:t>
            </a:r>
          </a:p>
          <a:p>
            <a:pPr rtl="0"/>
            <a:endParaRPr lang="en-US" dirty="0"/>
          </a:p>
        </p:txBody>
      </p:sp>
    </p:spTree>
    <p:extLst>
      <p:ext uri="{BB962C8B-B14F-4D97-AF65-F5344CB8AC3E}">
        <p14:creationId xmlns:p14="http://schemas.microsoft.com/office/powerpoint/2010/main" val="109548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Após autenticar com êxito um</a:t>
            </a:r>
            <a:r>
              <a:rPr lang="pt-br" sz="1200" dirty="0">
                <a:solidFill>
                  <a:srgbClr val="000000"/>
                </a:solidFill>
              </a:rPr>
              <a:t> usuário,</a:t>
            </a:r>
            <a:r>
              <a:rPr lang="pt-br" sz="1200" dirty="0"/>
              <a:t> o Amazon Cognito emite um JSON Web Tokens (JWT) que você pode usar para proteger e autorizar o acesso a suas próprias </a:t>
            </a:r>
            <a:r>
              <a:rPr lang="pt-br" sz="1200" dirty="0">
                <a:solidFill>
                  <a:srgbClr val="000000"/>
                </a:solidFill>
              </a:rPr>
              <a:t>APIs</a:t>
            </a:r>
            <a:r>
              <a:rPr lang="pt-br" sz="1200" dirty="0"/>
              <a:t> ou trocar por credenciais da AWS.</a:t>
            </a:r>
          </a:p>
          <a:p>
            <a:pPr rtl="0"/>
            <a:endParaRPr lang="en-US" dirty="0"/>
          </a:p>
        </p:txBody>
      </p:sp>
    </p:spTree>
    <p:extLst>
      <p:ext uri="{BB962C8B-B14F-4D97-AF65-F5344CB8AC3E}">
        <p14:creationId xmlns:p14="http://schemas.microsoft.com/office/powerpoint/2010/main" val="4248423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Quando um</a:t>
            </a:r>
            <a:r>
              <a:rPr lang="pt-br" dirty="0">
                <a:solidFill>
                  <a:srgbClr val="000000"/>
                </a:solidFill>
              </a:rPr>
              <a:t> usuário</a:t>
            </a:r>
            <a:r>
              <a:rPr lang="pt-br" dirty="0"/>
              <a:t> se autentica, o grupo </a:t>
            </a:r>
            <a:r>
              <a:rPr lang="pt-br" dirty="0">
                <a:solidFill>
                  <a:srgbClr val="000000"/>
                </a:solidFill>
              </a:rPr>
              <a:t>de usuários</a:t>
            </a:r>
            <a:r>
              <a:rPr lang="pt-br" dirty="0"/>
              <a:t> retorna tokens </a:t>
            </a:r>
            <a:r>
              <a:rPr lang="pt-br" dirty="0">
                <a:solidFill>
                  <a:srgbClr val="000000"/>
                </a:solidFill>
              </a:rPr>
              <a:t>de ID</a:t>
            </a:r>
            <a:r>
              <a:rPr lang="pt-br" dirty="0"/>
              <a:t>, acesso e atualização. </a:t>
            </a:r>
            <a:r>
              <a:rPr lang="pt-br" dirty="0">
                <a:solidFill>
                  <a:srgbClr val="000000"/>
                </a:solidFill>
              </a:rPr>
              <a:t>O token de</a:t>
            </a:r>
            <a:r>
              <a:rPr lang="pt-br" dirty="0"/>
              <a:t> ID é um token OIDC padrão para o </a:t>
            </a:r>
            <a:r>
              <a:rPr lang="pt-br" dirty="0">
                <a:solidFill>
                  <a:srgbClr val="000000"/>
                </a:solidFill>
              </a:rPr>
              <a:t>gerenciamento de identidades,</a:t>
            </a:r>
            <a:r>
              <a:rPr lang="pt-br" dirty="0"/>
              <a:t> o token de acesso é um token OAuth 2.0 padrão. Os </a:t>
            </a:r>
            <a:r>
              <a:rPr lang="pt-br" dirty="0">
                <a:solidFill>
                  <a:srgbClr val="000000"/>
                </a:solidFill>
              </a:rPr>
              <a:t>tokens de ID</a:t>
            </a:r>
            <a:r>
              <a:rPr lang="pt-br" dirty="0"/>
              <a:t> e acesso expiram após uma hora, mas </a:t>
            </a:r>
            <a:r>
              <a:rPr lang="pt-br" dirty="0">
                <a:solidFill>
                  <a:srgbClr val="000000"/>
                </a:solidFill>
              </a:rPr>
              <a:t>a aplicação</a:t>
            </a:r>
            <a:r>
              <a:rPr lang="pt-br" dirty="0"/>
              <a:t> pode usar o token de atualização para obter novos tokens sem que o </a:t>
            </a:r>
            <a:r>
              <a:rPr lang="pt-br" dirty="0">
                <a:solidFill>
                  <a:srgbClr val="000000"/>
                </a:solidFill>
              </a:rPr>
              <a:t>usuário </a:t>
            </a:r>
            <a:r>
              <a:rPr lang="pt-br" dirty="0"/>
              <a:t>precise se autenticar novamente. </a:t>
            </a:r>
          </a:p>
          <a:p>
            <a:pPr rtl="0"/>
            <a:endParaRPr lang="en-US" dirty="0"/>
          </a:p>
          <a:p>
            <a:pPr rtl="0"/>
            <a:r>
              <a:rPr lang="pt-br" dirty="0"/>
              <a:t>Como desenvolvedor, é possível </a:t>
            </a:r>
            <a:r>
              <a:rPr lang="pt-br" dirty="0">
                <a:solidFill>
                  <a:srgbClr val="000000"/>
                </a:solidFill>
              </a:rPr>
              <a:t>escolher </a:t>
            </a:r>
            <a:r>
              <a:rPr lang="pt-br" dirty="0"/>
              <a:t>o tempo de expiração dos</a:t>
            </a:r>
            <a:r>
              <a:rPr lang="pt-br" dirty="0">
                <a:solidFill>
                  <a:srgbClr val="000000"/>
                </a:solidFill>
              </a:rPr>
              <a:t> tokens de atualização, e, portanto, a frequência com que os </a:t>
            </a:r>
            <a:r>
              <a:rPr lang="pt-br" dirty="0"/>
              <a:t>usuários</a:t>
            </a:r>
            <a:r>
              <a:rPr lang="pt-br" dirty="0">
                <a:solidFill>
                  <a:srgbClr val="000000"/>
                </a:solidFill>
              </a:rPr>
              <a:t> </a:t>
            </a:r>
            <a:r>
              <a:rPr lang="pt-br" dirty="0"/>
              <a:t>precisam se reautenticar. </a:t>
            </a:r>
            <a:r>
              <a:rPr lang="pt-br" dirty="0">
                <a:solidFill>
                  <a:srgbClr val="000000"/>
                </a:solidFill>
              </a:rPr>
              <a:t>Se</a:t>
            </a:r>
            <a:r>
              <a:rPr lang="pt-br" dirty="0"/>
              <a:t> o usuário</a:t>
            </a:r>
            <a:r>
              <a:rPr lang="pt-br" dirty="0">
                <a:solidFill>
                  <a:srgbClr val="000000"/>
                </a:solidFill>
              </a:rPr>
              <a:t> foi autenticado </a:t>
            </a:r>
            <a:r>
              <a:rPr lang="pt-br" dirty="0"/>
              <a:t>por meio de um IdP externo (</a:t>
            </a:r>
            <a:r>
              <a:rPr lang="pt-br" dirty="0">
                <a:solidFill>
                  <a:srgbClr val="000000"/>
                </a:solidFill>
              </a:rPr>
              <a:t>ou seja,</a:t>
            </a:r>
            <a:r>
              <a:rPr lang="pt-br" dirty="0"/>
              <a:t> é um usuário federado), </a:t>
            </a:r>
            <a:r>
              <a:rPr lang="pt-br" dirty="0">
                <a:solidFill>
                  <a:srgbClr val="000000"/>
                </a:solidFill>
              </a:rPr>
              <a:t>a aplicação</a:t>
            </a:r>
            <a:r>
              <a:rPr lang="pt-br" dirty="0"/>
              <a:t> ainda usa os tokens do Amazon Cognito com o token de atualização para determinar quanto tempo para </a:t>
            </a:r>
            <a:r>
              <a:rPr lang="pt-br" dirty="0">
                <a:solidFill>
                  <a:srgbClr val="000000"/>
                </a:solidFill>
              </a:rPr>
              <a:t>o usuário</a:t>
            </a:r>
            <a:r>
              <a:rPr lang="pt-br" dirty="0"/>
              <a:t> se reautenticar, independentemente do momento da </a:t>
            </a:r>
            <a:r>
              <a:rPr lang="pt-br" dirty="0">
                <a:solidFill>
                  <a:srgbClr val="000000"/>
                </a:solidFill>
              </a:rPr>
              <a:t>expiração do token do</a:t>
            </a:r>
            <a:r>
              <a:rPr lang="pt-br" dirty="0"/>
              <a:t> IdP externo. </a:t>
            </a:r>
          </a:p>
          <a:p>
            <a:pPr rtl="0"/>
            <a:endParaRPr lang="en-US" dirty="0"/>
          </a:p>
          <a:p>
            <a:pPr rtl="0"/>
            <a:r>
              <a:rPr lang="pt-br" dirty="0"/>
              <a:t>O grupo </a:t>
            </a:r>
            <a:r>
              <a:rPr lang="pt-br" dirty="0">
                <a:solidFill>
                  <a:srgbClr val="000000"/>
                </a:solidFill>
              </a:rPr>
              <a:t>de usuários</a:t>
            </a:r>
            <a:r>
              <a:rPr lang="pt-br" dirty="0"/>
              <a:t> usa o token de atualização automaticamente para obter novos tokens de</a:t>
            </a:r>
            <a:r>
              <a:rPr lang="pt-br" dirty="0">
                <a:solidFill>
                  <a:srgbClr val="000000"/>
                </a:solidFill>
              </a:rPr>
              <a:t> ID de acesso</a:t>
            </a:r>
            <a:r>
              <a:rPr lang="pt-br" dirty="0"/>
              <a:t> quando eles expiram. Se o token de atualização também expira, o servidor inicia automaticamente a autenticação por meio das páginas na </a:t>
            </a:r>
            <a:r>
              <a:rPr lang="pt-br" dirty="0">
                <a:solidFill>
                  <a:srgbClr val="000000"/>
                </a:solidFill>
              </a:rPr>
              <a:t>aplicação</a:t>
            </a:r>
            <a:r>
              <a:rPr lang="pt-br" dirty="0"/>
              <a:t> hospedadas pela AWS. </a:t>
            </a:r>
          </a:p>
        </p:txBody>
      </p:sp>
    </p:spTree>
    <p:extLst>
      <p:ext uri="{BB962C8B-B14F-4D97-AF65-F5344CB8AC3E}">
        <p14:creationId xmlns:p14="http://schemas.microsoft.com/office/powerpoint/2010/main" val="2806062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529911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479516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777725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2217445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2548584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339540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401719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kern="1200" dirty="0">
                <a:solidFill>
                  <a:schemeClr val="tx1"/>
                </a:solidFill>
                <a:effectLst/>
              </a:rPr>
              <a:t>Leia </a:t>
            </a:r>
            <a:r>
              <a:rPr lang="pt-br" kern="1200" dirty="0">
                <a:solidFill>
                  <a:srgbClr val="000000"/>
                </a:solidFill>
                <a:effectLst/>
              </a:rPr>
              <a:t>da esquerda</a:t>
            </a:r>
            <a:r>
              <a:rPr lang="pt-br" kern="1200" dirty="0">
                <a:solidFill>
                  <a:schemeClr val="tx1"/>
                </a:solidFill>
                <a:effectLst/>
              </a:rPr>
              <a:t> para a direita: </a:t>
            </a:r>
          </a:p>
          <a:p>
            <a:pPr lvl="0" rtl="0"/>
            <a:r>
              <a:rPr lang="pt-br" kern="1200" dirty="0">
                <a:solidFill>
                  <a:schemeClr val="tx1"/>
                </a:solidFill>
                <a:effectLst/>
              </a:rPr>
              <a:t>(Falso) Você não pode fazer download da chave privada gerada pelo </a:t>
            </a:r>
            <a:r>
              <a:rPr lang="pt-br" kern="1200" dirty="0">
                <a:solidFill>
                  <a:srgbClr val="000000"/>
                </a:solidFill>
                <a:effectLst/>
              </a:rPr>
              <a:t>AWS Certificate Manager</a:t>
            </a:r>
            <a:r>
              <a:rPr lang="pt-br" kern="1200" dirty="0">
                <a:solidFill>
                  <a:schemeClr val="tx1"/>
                </a:solidFill>
                <a:effectLst/>
              </a:rPr>
              <a:t>.</a:t>
            </a:r>
            <a:endParaRPr lang="en-US" kern="1200" dirty="0">
              <a:solidFill>
                <a:schemeClr val="tx1"/>
              </a:solidFill>
              <a:effectLst/>
            </a:endParaRPr>
          </a:p>
          <a:p>
            <a:pPr lvl="0" rtl="0"/>
            <a:r>
              <a:rPr lang="pt-br" kern="1200" dirty="0">
                <a:solidFill>
                  <a:schemeClr val="tx1"/>
                </a:solidFill>
                <a:effectLst/>
              </a:rPr>
              <a:t>(Falso) </a:t>
            </a:r>
            <a:r>
              <a:rPr lang="pt-br" dirty="0"/>
              <a:t>As credenciais de segurança temporárias têm um tempo de vida limitado (3600 segundos, por padrão) e configurável. Você pode especificar por quanto tempo as credenciais serão válidas. Depois que expirarem, elas não poderão ser reutilizadas.</a:t>
            </a:r>
          </a:p>
          <a:p>
            <a:pPr lvl="0" rtl="0"/>
            <a:r>
              <a:rPr lang="pt-br" kern="1200" dirty="0">
                <a:solidFill>
                  <a:schemeClr val="tx1"/>
                </a:solidFill>
                <a:effectLst/>
              </a:rPr>
              <a:t>(Verdadeiro)</a:t>
            </a:r>
          </a:p>
          <a:p>
            <a:pPr lvl="0" rtl="0"/>
            <a:r>
              <a:rPr lang="pt-br" kern="1200" dirty="0">
                <a:solidFill>
                  <a:schemeClr val="tx1"/>
                </a:solidFill>
                <a:effectLst/>
              </a:rPr>
              <a:t>(Falso)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dirty="0">
                <a:solidFill>
                  <a:schemeClr val="tx1"/>
                </a:solidFill>
                <a:effectLst/>
              </a:rPr>
              <a:t>(Falso)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dirty="0">
                <a:solidFill>
                  <a:schemeClr val="tx1"/>
                </a:solidFill>
                <a:effectLst/>
              </a:rPr>
              <a:t>(Falso)</a:t>
            </a:r>
          </a:p>
          <a:p>
            <a:pPr lvl="0" rtl="0"/>
            <a:endParaRPr lang="en-US" kern="1200" dirty="0">
              <a:solidFill>
                <a:schemeClr val="tx1"/>
              </a:solidFill>
              <a:effectLst/>
              <a:latin typeface="Calibri" panose="020F0502020204030204" pitchFamily="34" charset="0"/>
              <a:ea typeface="+mn-ea"/>
              <a:cs typeface="+mn-cs"/>
            </a:endParaRPr>
          </a:p>
        </p:txBody>
      </p:sp>
    </p:spTree>
    <p:extLst>
      <p:ext uri="{BB962C8B-B14F-4D97-AF65-F5344CB8AC3E}">
        <p14:creationId xmlns:p14="http://schemas.microsoft.com/office/powerpoint/2010/main" val="551442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846574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96720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39115"/>
          </a:xfrm>
        </p:spPr>
        <p:txBody>
          <a:bodyPr rtlCol="0"/>
          <a:lstStyle/>
          <a:p>
            <a:pPr rtl="0"/>
            <a:r>
              <a:rPr lang="pt-br" sz="1200" b="0" i="0" kern="1200" dirty="0">
                <a:solidFill>
                  <a:srgbClr val="000000"/>
                </a:solidFill>
                <a:effectLst/>
                <a:latin typeface="+mn-lt"/>
                <a:ea typeface="+mn-ea"/>
                <a:cs typeface="+mn-cs"/>
              </a:rPr>
              <a:t>O AWS Certificate Manager (ACM)</a:t>
            </a:r>
            <a:r>
              <a:rPr lang="pt-br" sz="1200" b="0" i="0" kern="1200" dirty="0">
                <a:solidFill>
                  <a:schemeClr val="tx1"/>
                </a:solidFill>
                <a:effectLst/>
                <a:latin typeface="+mn-lt"/>
                <a:ea typeface="+mn-ea"/>
                <a:cs typeface="+mn-cs"/>
              </a:rPr>
              <a:t> é um serviço que permite provisionar, gerenciar e implantar facilmente </a:t>
            </a:r>
            <a:r>
              <a:rPr lang="pt-br" sz="1200" b="0" i="0" kern="1200" dirty="0">
                <a:solidFill>
                  <a:srgbClr val="000000"/>
                </a:solidFill>
                <a:effectLst/>
                <a:latin typeface="+mn-lt"/>
                <a:ea typeface="+mn-ea"/>
                <a:cs typeface="+mn-cs"/>
              </a:rPr>
              <a:t>certificados </a:t>
            </a:r>
            <a:r>
              <a:rPr lang="pt-br" sz="1200" b="0" i="0" kern="1200" dirty="0">
                <a:solidFill>
                  <a:schemeClr val="tx1"/>
                </a:solidFill>
                <a:effectLst/>
                <a:latin typeface="+mn-lt"/>
                <a:ea typeface="+mn-ea"/>
                <a:cs typeface="+mn-cs"/>
              </a:rPr>
              <a:t>Secure Sockets Layer (SSL)/Transport Layer Security (TLS) para uso com os serviços da AWS e os </a:t>
            </a:r>
            <a:r>
              <a:rPr lang="pt-br" sz="1200" b="0" i="0" kern="1200" dirty="0">
                <a:solidFill>
                  <a:srgbClr val="000000"/>
                </a:solidFill>
                <a:effectLst/>
                <a:latin typeface="+mn-lt"/>
                <a:ea typeface="+mn-ea"/>
                <a:cs typeface="+mn-cs"/>
              </a:rPr>
              <a:t>recursos internos conectados</a:t>
            </a:r>
            <a:r>
              <a:rPr lang="pt-br" sz="1200" b="0" i="0" kern="1200" dirty="0">
                <a:solidFill>
                  <a:schemeClr val="tx1"/>
                </a:solidFill>
                <a:effectLst/>
                <a:latin typeface="+mn-lt"/>
                <a:ea typeface="+mn-ea"/>
                <a:cs typeface="+mn-cs"/>
              </a:rPr>
              <a:t>. </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Os certificados SSL/TLS são usados para proteger comunicações de rede e estabelecer a identidade de sites na </a:t>
            </a:r>
            <a:r>
              <a:rPr lang="pt-br" sz="1200" b="0" i="0" kern="1200" dirty="0">
                <a:solidFill>
                  <a:srgbClr val="000000"/>
                </a:solidFill>
                <a:effectLst/>
                <a:latin typeface="+mn-lt"/>
                <a:ea typeface="+mn-ea"/>
                <a:cs typeface="+mn-cs"/>
              </a:rPr>
              <a:t>Internet</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e de recursos</a:t>
            </a:r>
            <a:r>
              <a:rPr lang="pt-br" sz="1200" b="0" i="0" kern="1200" dirty="0">
                <a:solidFill>
                  <a:schemeClr val="tx1"/>
                </a:solidFill>
                <a:effectLst/>
                <a:latin typeface="+mn-lt"/>
                <a:ea typeface="+mn-ea"/>
                <a:cs typeface="+mn-cs"/>
              </a:rPr>
              <a:t> em redes privadas. </a:t>
            </a:r>
            <a:r>
              <a:rPr lang="pt-br" sz="1200" b="0" i="0" kern="1200" dirty="0">
                <a:solidFill>
                  <a:srgbClr val="000000"/>
                </a:solidFill>
                <a:effectLst/>
                <a:latin typeface="+mn-lt"/>
                <a:ea typeface="+mn-ea"/>
                <a:cs typeface="+mn-cs"/>
              </a:rPr>
              <a:t>O ACM </a:t>
            </a:r>
            <a:r>
              <a:rPr lang="pt-br" sz="1200" b="0" i="0" kern="1200" dirty="0">
                <a:solidFill>
                  <a:schemeClr val="tx1"/>
                </a:solidFill>
                <a:effectLst/>
                <a:latin typeface="+mn-lt"/>
                <a:ea typeface="+mn-ea"/>
                <a:cs typeface="+mn-cs"/>
              </a:rPr>
              <a:t>elimina processos manuais demorados, como compra, upload e renovação de certificados SSL/TLS. </a:t>
            </a:r>
          </a:p>
          <a:p>
            <a:pPr rtl="0"/>
            <a:endParaRPr lang="en-US" sz="1200" b="0" i="0" kern="1200" dirty="0">
              <a:solidFill>
                <a:schemeClr val="tx1"/>
              </a:solidFill>
              <a:effectLst/>
              <a:latin typeface="+mn-lt"/>
              <a:ea typeface="+mn-ea"/>
              <a:cs typeface="+mn-cs"/>
            </a:endParaRPr>
          </a:p>
          <a:p>
            <a:pPr rtl="0"/>
            <a:r>
              <a:rPr lang="pt-br" sz="1200" b="0" i="0" kern="1200" dirty="0">
                <a:solidFill>
                  <a:srgbClr val="000000"/>
                </a:solidFill>
                <a:effectLst/>
                <a:latin typeface="+mn-lt"/>
                <a:ea typeface="+mn-ea"/>
                <a:cs typeface="+mn-cs"/>
              </a:rPr>
              <a:t>Com</a:t>
            </a:r>
            <a:r>
              <a:rPr lang="pt-br" sz="1200" b="0" i="0" kern="1200" dirty="0">
                <a:solidFill>
                  <a:schemeClr val="tx1"/>
                </a:solidFill>
                <a:effectLst/>
                <a:latin typeface="+mn-lt"/>
                <a:ea typeface="+mn-ea"/>
                <a:cs typeface="+mn-cs"/>
              </a:rPr>
              <a:t> </a:t>
            </a:r>
            <a:r>
              <a:rPr lang="pt-br" sz="1200" b="0" i="0" kern="1200" dirty="0">
                <a:solidFill>
                  <a:srgbClr val="000000"/>
                </a:solidFill>
                <a:effectLst/>
                <a:latin typeface="+mn-lt"/>
                <a:ea typeface="+mn-ea"/>
                <a:cs typeface="+mn-cs"/>
              </a:rPr>
              <a:t>o ACM</a:t>
            </a:r>
            <a:r>
              <a:rPr lang="pt-br" sz="1200" b="0" i="0" kern="1200" dirty="0">
                <a:solidFill>
                  <a:schemeClr val="tx1"/>
                </a:solidFill>
                <a:effectLst/>
                <a:latin typeface="+mn-lt"/>
                <a:ea typeface="+mn-ea"/>
                <a:cs typeface="+mn-cs"/>
              </a:rPr>
              <a:t>, você pode solicitar rapidamente um certificado, implantá-lo em recursos da AWS integrados ao ACM, como Elastic </a:t>
            </a:r>
            <a:r>
              <a:rPr lang="pt-br" sz="1200" b="0" i="0" kern="1200" dirty="0">
                <a:solidFill>
                  <a:srgbClr val="000000"/>
                </a:solidFill>
                <a:effectLst/>
                <a:latin typeface="+mn-lt"/>
                <a:ea typeface="+mn-ea"/>
                <a:cs typeface="+mn-cs"/>
              </a:rPr>
              <a:t>Load Balancing</a:t>
            </a:r>
            <a:r>
              <a:rPr lang="pt-br" sz="1200" b="0" i="0" kern="1200" dirty="0">
                <a:solidFill>
                  <a:schemeClr val="tx1"/>
                </a:solidFill>
                <a:effectLst/>
                <a:latin typeface="+mn-lt"/>
                <a:ea typeface="+mn-ea"/>
                <a:cs typeface="+mn-cs"/>
              </a:rPr>
              <a:t>, distribuições do Amazon CloudFront,</a:t>
            </a:r>
            <a:r>
              <a:rPr lang="pt-br" sz="1200" b="0" i="0" kern="1200" dirty="0">
                <a:solidFill>
                  <a:srgbClr val="000000"/>
                </a:solidFill>
                <a:effectLst/>
                <a:latin typeface="+mn-lt"/>
                <a:ea typeface="+mn-ea"/>
                <a:cs typeface="+mn-cs"/>
              </a:rPr>
              <a:t> e APIs</a:t>
            </a:r>
            <a:r>
              <a:rPr lang="pt-br" sz="1200" b="0" i="0" kern="1200" dirty="0">
                <a:solidFill>
                  <a:schemeClr val="tx1"/>
                </a:solidFill>
                <a:effectLst/>
                <a:latin typeface="+mn-lt"/>
                <a:ea typeface="+mn-ea"/>
                <a:cs typeface="+mn-cs"/>
              </a:rPr>
              <a:t> no API Gateway, e permitir queo </a:t>
            </a:r>
            <a:r>
              <a:rPr lang="pt-br" sz="1200" b="0" i="0" kern="1200" dirty="0">
                <a:solidFill>
                  <a:srgbClr val="000000"/>
                </a:solidFill>
                <a:effectLst/>
                <a:latin typeface="+mn-lt"/>
                <a:ea typeface="+mn-ea"/>
                <a:cs typeface="+mn-cs"/>
              </a:rPr>
              <a:t>ACM </a:t>
            </a:r>
            <a:r>
              <a:rPr lang="pt-br" sz="1200" b="0" i="0" kern="1200" dirty="0">
                <a:solidFill>
                  <a:schemeClr val="tx1"/>
                </a:solidFill>
                <a:effectLst/>
                <a:latin typeface="+mn-lt"/>
                <a:ea typeface="+mn-ea"/>
                <a:cs typeface="+mn-cs"/>
              </a:rPr>
              <a:t>manipulerenovaçõesde certificados . O serviço também permite criar certificados privados para recursos internos e centralizar o gerenciamento do ciclo de vida dos certificados. </a:t>
            </a:r>
            <a:r>
              <a:rPr lang="pt-br" sz="1200" b="0" i="0" kern="1200" dirty="0">
                <a:solidFill>
                  <a:srgbClr val="000000"/>
                </a:solidFill>
                <a:effectLst/>
                <a:latin typeface="+mn-lt"/>
                <a:ea typeface="+mn-ea"/>
                <a:cs typeface="+mn-cs"/>
              </a:rPr>
              <a:t>Os certificados </a:t>
            </a:r>
            <a:r>
              <a:rPr lang="pt-br" sz="1200" b="0" i="0" kern="1200" dirty="0">
                <a:solidFill>
                  <a:schemeClr val="tx1"/>
                </a:solidFill>
                <a:effectLst/>
                <a:latin typeface="+mn-lt"/>
                <a:ea typeface="+mn-ea"/>
                <a:cs typeface="+mn-cs"/>
              </a:rPr>
              <a:t>públicos e privados provisionados pelo </a:t>
            </a:r>
            <a:r>
              <a:rPr lang="pt-br" sz="1200" b="0" i="0" kern="1200" dirty="0">
                <a:solidFill>
                  <a:srgbClr val="000000"/>
                </a:solidFill>
                <a:effectLst/>
                <a:latin typeface="+mn-lt"/>
                <a:ea typeface="+mn-ea"/>
                <a:cs typeface="+mn-cs"/>
              </a:rPr>
              <a:t>ACM</a:t>
            </a:r>
            <a:r>
              <a:rPr lang="pt-br" sz="1200" b="0" i="0" kern="1200" dirty="0">
                <a:solidFill>
                  <a:schemeClr val="tx1"/>
                </a:solidFill>
                <a:effectLst/>
                <a:latin typeface="+mn-lt"/>
                <a:ea typeface="+mn-ea"/>
                <a:cs typeface="+mn-cs"/>
              </a:rPr>
              <a:t> para uso com serviços integrados ao ACM são </a:t>
            </a:r>
            <a:r>
              <a:rPr lang="pt-br" sz="1200" b="0" i="0" kern="1200" dirty="0">
                <a:solidFill>
                  <a:srgbClr val="000000"/>
                </a:solidFill>
                <a:effectLst/>
                <a:latin typeface="+mn-lt"/>
                <a:ea typeface="+mn-ea"/>
                <a:cs typeface="+mn-cs"/>
              </a:rPr>
              <a:t>gratuitos</a:t>
            </a:r>
            <a:r>
              <a:rPr lang="pt-br" sz="1200" b="0" i="0" kern="1200" dirty="0">
                <a:solidFill>
                  <a:schemeClr val="tx1"/>
                </a:solidFill>
                <a:effectLst/>
                <a:latin typeface="+mn-lt"/>
                <a:ea typeface="+mn-ea"/>
                <a:cs typeface="+mn-cs"/>
              </a:rPr>
              <a:t>. </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Você paga apenas pelos recursos da AWS que criar para executar</a:t>
            </a:r>
            <a:r>
              <a:rPr lang="pt-br" sz="1200" b="0" i="0" kern="1200" dirty="0">
                <a:solidFill>
                  <a:srgbClr val="000000"/>
                </a:solidFill>
                <a:effectLst/>
                <a:latin typeface="+mn-lt"/>
                <a:ea typeface="+mn-ea"/>
                <a:cs typeface="+mn-cs"/>
              </a:rPr>
              <a:t> a aplicação</a:t>
            </a:r>
            <a:r>
              <a:rPr lang="pt-br" sz="1200" b="0" i="0" kern="1200" dirty="0">
                <a:solidFill>
                  <a:schemeClr val="tx1"/>
                </a:solidFill>
                <a:effectLst/>
                <a:latin typeface="+mn-lt"/>
                <a:ea typeface="+mn-ea"/>
                <a:cs typeface="+mn-cs"/>
              </a:rPr>
              <a:t>. Para certificados privados, você paga uma taxa mensal pela operação da AC privada e pelos certificados privados emitidos.</a:t>
            </a:r>
            <a:endParaRPr lang="en-US" dirty="0"/>
          </a:p>
        </p:txBody>
      </p:sp>
    </p:spTree>
    <p:extLst>
      <p:ext uri="{BB962C8B-B14F-4D97-AF65-F5344CB8AC3E}">
        <p14:creationId xmlns:p14="http://schemas.microsoft.com/office/powerpoint/2010/main" val="429228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dirty="0">
                <a:solidFill>
                  <a:schemeClr val="tx1"/>
                </a:solidFill>
                <a:effectLst/>
              </a:rPr>
              <a:t>Alguns desafios relacionados ao gerenciamento de segredos incluem:</a:t>
            </a:r>
          </a:p>
          <a:p>
            <a:pPr marL="171450" indent="-171450" rtl="0">
              <a:buFont typeface="Arial" panose="020B0604020202020204" pitchFamily="34" charset="0"/>
              <a:buChar char="•"/>
            </a:pPr>
            <a:r>
              <a:rPr lang="pt-br" sz="1200" b="0" i="0" kern="1200" dirty="0">
                <a:solidFill>
                  <a:srgbClr val="000000"/>
                </a:solidFill>
                <a:effectLst/>
              </a:rPr>
              <a:t>As aplicações</a:t>
            </a:r>
            <a:r>
              <a:rPr lang="pt-br" sz="1200" b="0" i="0" kern="1200" dirty="0">
                <a:solidFill>
                  <a:schemeClr val="tx1"/>
                </a:solidFill>
                <a:effectLst/>
              </a:rPr>
              <a:t> usam segredos, mas você não quer escrever segredos de texto simples em código fonte ou variáveis de ambiente.</a:t>
            </a:r>
          </a:p>
          <a:p>
            <a:pPr marL="171450" indent="-171450" rtl="0">
              <a:buFont typeface="Arial" panose="020B0604020202020204" pitchFamily="34" charset="0"/>
              <a:buChar char="•"/>
            </a:pPr>
            <a:r>
              <a:rPr lang="pt-br" sz="1200" b="0" i="0" kern="1200" dirty="0">
                <a:solidFill>
                  <a:schemeClr val="tx1"/>
                </a:solidFill>
                <a:effectLst/>
              </a:rPr>
              <a:t>As organizações mudam para uma arquitetura orientada a serviços e precisam de um mecanismo confiável para entregar esses segredos aos seus serviços.</a:t>
            </a:r>
          </a:p>
          <a:p>
            <a:pPr marL="171450" indent="-171450" rtl="0">
              <a:buFont typeface="Arial" panose="020B0604020202020204" pitchFamily="34" charset="0"/>
              <a:buChar char="•"/>
            </a:pPr>
            <a:r>
              <a:rPr lang="pt-br" sz="1200" b="0" i="0" kern="1200" dirty="0">
                <a:solidFill>
                  <a:schemeClr val="tx1"/>
                </a:solidFill>
                <a:effectLst/>
              </a:rPr>
              <a:t>Os clientes também queriam alternar esses segredos regularmente para atender às necessidades de conformidade ou melhorar a segurança. Por exemplo, o PCI exige que os segredos sejam alternados a cada 30 dias.</a:t>
            </a:r>
          </a:p>
          <a:p>
            <a:pPr marL="171450" indent="-171450" rtl="0">
              <a:buFont typeface="Arial" panose="020B0604020202020204" pitchFamily="34" charset="0"/>
              <a:buChar char="•"/>
            </a:pPr>
            <a:r>
              <a:rPr lang="pt-br" sz="1200" b="0" i="0" kern="1200" dirty="0">
                <a:solidFill>
                  <a:schemeClr val="tx1"/>
                </a:solidFill>
                <a:effectLst/>
              </a:rPr>
              <a:t>Um funcionário que </a:t>
            </a:r>
            <a:r>
              <a:rPr lang="pt-br" sz="1200" b="0" i="0" kern="1200" dirty="0">
                <a:solidFill>
                  <a:srgbClr val="000000"/>
                </a:solidFill>
                <a:effectLst/>
              </a:rPr>
              <a:t>deixou</a:t>
            </a:r>
            <a:r>
              <a:rPr lang="pt-br" sz="1200" b="0" i="0" kern="1200" dirty="0">
                <a:solidFill>
                  <a:schemeClr val="tx1"/>
                </a:solidFill>
                <a:effectLst/>
              </a:rPr>
              <a:t> a empresa há 6 meses, mas seu laptop ainda tinha a senha do banco de dados.</a:t>
            </a:r>
          </a:p>
          <a:p>
            <a:pPr marL="171450" indent="-171450" rtl="0">
              <a:buFont typeface="Arial" panose="020B0604020202020204" pitchFamily="34" charset="0"/>
              <a:buChar char="•"/>
            </a:pPr>
            <a:r>
              <a:rPr lang="pt-br" sz="1200" b="0" i="0" kern="1200" dirty="0">
                <a:solidFill>
                  <a:schemeClr val="tx1"/>
                </a:solidFill>
                <a:effectLst/>
              </a:rPr>
              <a:t>Também controlar quem pode fazer o quê com seus segredos. </a:t>
            </a:r>
          </a:p>
          <a:p>
            <a:pPr rtl="0"/>
            <a:endParaRPr lang="en-US" dirty="0"/>
          </a:p>
        </p:txBody>
      </p:sp>
    </p:spTree>
    <p:extLst>
      <p:ext uri="{BB962C8B-B14F-4D97-AF65-F5344CB8AC3E}">
        <p14:creationId xmlns:p14="http://schemas.microsoft.com/office/powerpoint/2010/main" val="151688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dirty="0">
                <a:solidFill>
                  <a:schemeClr val="tx1"/>
                </a:solidFill>
                <a:effectLst/>
                <a:latin typeface="+mn-lt"/>
                <a:ea typeface="+mn-ea"/>
                <a:cs typeface="+mn-cs"/>
              </a:rPr>
              <a:t>O AWS Secrets Manager ajuda você a proteger os segredos </a:t>
            </a:r>
            <a:r>
              <a:rPr lang="pt-br" sz="1200" b="0" i="0" kern="1200" dirty="0">
                <a:solidFill>
                  <a:srgbClr val="000000"/>
                </a:solidFill>
                <a:effectLst/>
                <a:latin typeface="+mn-lt"/>
                <a:ea typeface="+mn-ea"/>
                <a:cs typeface="+mn-cs"/>
              </a:rPr>
              <a:t>necessários para</a:t>
            </a:r>
            <a:r>
              <a:rPr lang="pt-br" sz="1200" b="0" i="0" kern="1200" dirty="0">
                <a:solidFill>
                  <a:schemeClr val="tx1"/>
                </a:solidFill>
                <a:effectLst/>
                <a:latin typeface="+mn-lt"/>
                <a:ea typeface="+mn-ea"/>
                <a:cs typeface="+mn-cs"/>
              </a:rPr>
              <a:t> acessar a </a:t>
            </a:r>
            <a:r>
              <a:rPr lang="pt-br" sz="1200" b="0" i="0" kern="1200" dirty="0">
                <a:solidFill>
                  <a:srgbClr val="000000"/>
                </a:solidFill>
                <a:effectLst/>
                <a:latin typeface="+mn-lt"/>
                <a:ea typeface="+mn-ea"/>
                <a:cs typeface="+mn-cs"/>
              </a:rPr>
              <a:t>aplicações</a:t>
            </a:r>
            <a:r>
              <a:rPr lang="pt-br" sz="1200" b="0" i="0" kern="1200" dirty="0">
                <a:solidFill>
                  <a:schemeClr val="tx1"/>
                </a:solidFill>
                <a:effectLst/>
                <a:latin typeface="+mn-lt"/>
                <a:ea typeface="+mn-ea"/>
                <a:cs typeface="+mn-cs"/>
              </a:rPr>
              <a:t>, serviços e recursos de TI. O serviço permite alternar, gerenciar e recuperar facilmente as credenciais de banco de dados, as chaves de APIs e outros segredos durante todo o ciclo de vida deles. </a:t>
            </a:r>
          </a:p>
          <a:p>
            <a:pPr rtl="0"/>
            <a:endParaRPr lang="en-US" sz="1200" b="0" i="0" kern="1200" dirty="0">
              <a:solidFill>
                <a:schemeClr val="tx1"/>
              </a:solidFill>
              <a:effectLst/>
              <a:latin typeface="+mn-lt"/>
              <a:ea typeface="+mn-ea"/>
              <a:cs typeface="+mn-cs"/>
            </a:endParaRPr>
          </a:p>
          <a:p>
            <a:pPr rtl="0"/>
            <a:r>
              <a:rPr lang="pt-br" sz="1200" b="0" i="0" kern="1200" dirty="0">
                <a:solidFill>
                  <a:srgbClr val="000000"/>
                </a:solidFill>
                <a:effectLst/>
                <a:latin typeface="+mn-lt"/>
                <a:ea typeface="+mn-ea"/>
                <a:cs typeface="+mn-cs"/>
              </a:rPr>
              <a:t>Os usuários</a:t>
            </a:r>
            <a:r>
              <a:rPr lang="pt-br" sz="1200" b="0" i="0" kern="1200" dirty="0">
                <a:solidFill>
                  <a:schemeClr val="tx1"/>
                </a:solidFill>
                <a:effectLst/>
                <a:latin typeface="+mn-lt"/>
                <a:ea typeface="+mn-ea"/>
                <a:cs typeface="+mn-cs"/>
              </a:rPr>
              <a:t> e as </a:t>
            </a:r>
            <a:r>
              <a:rPr lang="pt-br" sz="1200" b="0" i="0" kern="1200" dirty="0">
                <a:solidFill>
                  <a:srgbClr val="000000"/>
                </a:solidFill>
                <a:effectLst/>
                <a:latin typeface="+mn-lt"/>
                <a:ea typeface="+mn-ea"/>
                <a:cs typeface="+mn-cs"/>
              </a:rPr>
              <a:t>aplicações</a:t>
            </a:r>
            <a:r>
              <a:rPr lang="pt-br" sz="1200" b="0" i="0" kern="1200" dirty="0">
                <a:solidFill>
                  <a:schemeClr val="tx1"/>
                </a:solidFill>
                <a:effectLst/>
                <a:latin typeface="+mn-lt"/>
                <a:ea typeface="+mn-ea"/>
                <a:cs typeface="+mn-cs"/>
              </a:rPr>
              <a:t> recuperam os segredos com uma chamada às </a:t>
            </a:r>
            <a:r>
              <a:rPr lang="pt-br" sz="1200" b="0" i="0" kern="1200" dirty="0">
                <a:solidFill>
                  <a:srgbClr val="000000"/>
                </a:solidFill>
                <a:effectLst/>
                <a:latin typeface="+mn-lt"/>
                <a:ea typeface="+mn-ea"/>
                <a:cs typeface="+mn-cs"/>
              </a:rPr>
              <a:t>APIs</a:t>
            </a:r>
            <a:r>
              <a:rPr lang="pt-br" sz="1200" b="0" i="0" kern="1200" dirty="0">
                <a:solidFill>
                  <a:schemeClr val="tx1"/>
                </a:solidFill>
                <a:effectLst/>
                <a:latin typeface="+mn-lt"/>
                <a:ea typeface="+mn-ea"/>
                <a:cs typeface="+mn-cs"/>
              </a:rPr>
              <a:t> do Secrets Manager, o que </a:t>
            </a:r>
            <a:r>
              <a:rPr lang="pt-br" sz="1200" b="0" i="0" kern="1200" dirty="0">
                <a:solidFill>
                  <a:srgbClr val="000000"/>
                </a:solidFill>
                <a:effectLst/>
                <a:latin typeface="+mn-lt"/>
                <a:ea typeface="+mn-ea"/>
                <a:cs typeface="+mn-cs"/>
              </a:rPr>
              <a:t>elimina</a:t>
            </a:r>
            <a:r>
              <a:rPr lang="pt-br" sz="1200" b="0" i="0" kern="1200" dirty="0">
                <a:solidFill>
                  <a:schemeClr val="tx1"/>
                </a:solidFill>
                <a:effectLst/>
                <a:latin typeface="+mn-lt"/>
                <a:ea typeface="+mn-ea"/>
                <a:cs typeface="+mn-cs"/>
              </a:rPr>
              <a:t> a necessidade de codificar </a:t>
            </a:r>
            <a:r>
              <a:rPr lang="pt-br" sz="1200" b="0" i="0" kern="1200" dirty="0">
                <a:solidFill>
                  <a:srgbClr val="000000"/>
                </a:solidFill>
                <a:effectLst/>
                <a:latin typeface="+mn-lt"/>
                <a:ea typeface="+mn-ea"/>
                <a:cs typeface="+mn-cs"/>
              </a:rPr>
              <a:t>informações confidenciais</a:t>
            </a:r>
            <a:r>
              <a:rPr lang="pt-br" sz="1200" b="0" i="0" kern="1200" dirty="0">
                <a:solidFill>
                  <a:schemeClr val="tx1"/>
                </a:solidFill>
                <a:effectLst/>
                <a:latin typeface="+mn-lt"/>
                <a:ea typeface="+mn-ea"/>
                <a:cs typeface="+mn-cs"/>
              </a:rPr>
              <a:t> em </a:t>
            </a:r>
            <a:r>
              <a:rPr lang="pt-br" sz="1200" b="0" i="0" kern="1200" dirty="0">
                <a:solidFill>
                  <a:srgbClr val="000000"/>
                </a:solidFill>
                <a:effectLst/>
                <a:latin typeface="+mn-lt"/>
                <a:ea typeface="+mn-ea"/>
                <a:cs typeface="+mn-cs"/>
              </a:rPr>
              <a:t>texto plano</a:t>
            </a:r>
            <a:r>
              <a:rPr lang="pt-br" sz="1200" b="0" i="0" kern="1200" dirty="0">
                <a:solidFill>
                  <a:schemeClr val="tx1"/>
                </a:solidFill>
                <a:effectLst/>
                <a:latin typeface="+mn-lt"/>
                <a:ea typeface="+mn-ea"/>
                <a:cs typeface="+mn-cs"/>
              </a:rPr>
              <a:t>. O Secrets Manager oferece </a:t>
            </a:r>
            <a:r>
              <a:rPr lang="pt-br" sz="1200" b="0" i="0" kern="1200" dirty="0">
                <a:solidFill>
                  <a:srgbClr val="000000"/>
                </a:solidFill>
                <a:effectLst/>
                <a:latin typeface="+mn-lt"/>
                <a:ea typeface="+mn-ea"/>
                <a:cs typeface="+mn-cs"/>
              </a:rPr>
              <a:t>alternância de segredos</a:t>
            </a:r>
            <a:r>
              <a:rPr lang="pt-br" sz="1200" b="0" i="0" kern="1200" dirty="0">
                <a:solidFill>
                  <a:schemeClr val="tx1"/>
                </a:solidFill>
                <a:effectLst/>
                <a:latin typeface="+mn-lt"/>
                <a:ea typeface="+mn-ea"/>
                <a:cs typeface="+mn-cs"/>
              </a:rPr>
              <a:t> com </a:t>
            </a:r>
            <a:r>
              <a:rPr lang="pt-br" sz="1200" b="0" i="0" kern="1200" dirty="0">
                <a:solidFill>
                  <a:srgbClr val="000000"/>
                </a:solidFill>
                <a:effectLst/>
                <a:latin typeface="+mn-lt"/>
                <a:ea typeface="+mn-ea"/>
                <a:cs typeface="+mn-cs"/>
              </a:rPr>
              <a:t>integração incorporada</a:t>
            </a:r>
            <a:r>
              <a:rPr lang="pt-br" sz="1200" b="0" i="0" kern="1200" dirty="0">
                <a:solidFill>
                  <a:schemeClr val="tx1"/>
                </a:solidFill>
                <a:effectLst/>
                <a:latin typeface="+mn-lt"/>
                <a:ea typeface="+mn-ea"/>
                <a:cs typeface="+mn-cs"/>
              </a:rPr>
              <a:t> para o Amazon RDS for MySQL, PostgreSQL e Amazon Aurora. </a:t>
            </a:r>
          </a:p>
          <a:p>
            <a:pPr rtl="0"/>
            <a:endParaRPr lang="en-US" sz="1200" b="0" i="0" kern="1200" dirty="0">
              <a:solidFill>
                <a:schemeClr val="tx1"/>
              </a:solidFill>
              <a:effectLst/>
              <a:latin typeface="+mn-lt"/>
              <a:ea typeface="+mn-ea"/>
              <a:cs typeface="+mn-cs"/>
            </a:endParaRPr>
          </a:p>
          <a:p>
            <a:pPr rtl="0"/>
            <a:r>
              <a:rPr lang="pt-br" sz="1200" b="0" i="0" kern="1200" dirty="0">
                <a:solidFill>
                  <a:schemeClr val="tx1"/>
                </a:solidFill>
                <a:effectLst/>
                <a:latin typeface="+mn-lt"/>
                <a:ea typeface="+mn-ea"/>
                <a:cs typeface="+mn-cs"/>
              </a:rPr>
              <a:t>O serviço pode ser estendido a outros </a:t>
            </a:r>
            <a:r>
              <a:rPr lang="pt-br" sz="1200" b="0" i="0" kern="1200" dirty="0">
                <a:solidFill>
                  <a:srgbClr val="000000"/>
                </a:solidFill>
                <a:effectLst/>
                <a:latin typeface="+mn-lt"/>
                <a:ea typeface="+mn-ea"/>
                <a:cs typeface="+mn-cs"/>
              </a:rPr>
              <a:t>tipos</a:t>
            </a:r>
            <a:r>
              <a:rPr lang="pt-br" sz="1200" b="0" i="0" kern="1200" dirty="0">
                <a:solidFill>
                  <a:schemeClr val="tx1"/>
                </a:solidFill>
                <a:effectLst/>
                <a:latin typeface="+mn-lt"/>
                <a:ea typeface="+mn-ea"/>
                <a:cs typeface="+mn-cs"/>
              </a:rPr>
              <a:t> de segredos, incluindo chaves de API e tokens do OAuth. O Secrets Manager também permite controlar o acesso aos segredos usando permissões detalhadas e auditando a alternância de segredos de forma centralizada para recursos na Nuvem AWS, em serviços de terceiros ou no local.</a:t>
            </a:r>
            <a:endParaRPr lang="en-US" dirty="0"/>
          </a:p>
        </p:txBody>
      </p:sp>
    </p:spTree>
    <p:extLst>
      <p:ext uri="{BB962C8B-B14F-4D97-AF65-F5344CB8AC3E}">
        <p14:creationId xmlns:p14="http://schemas.microsoft.com/office/powerpoint/2010/main" val="1914574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Neste cenário, nenhum ser humano nunca toca o segredo ou o vê em </a:t>
            </a:r>
            <a:r>
              <a:rPr lang="pt-br" dirty="0">
                <a:solidFill>
                  <a:srgbClr val="000000"/>
                </a:solidFill>
              </a:rPr>
              <a:t>texto simples</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Combo fornece a suas </a:t>
            </a:r>
            <a:r>
              <a:rPr lang="pt-br" sz="1200" dirty="0">
                <a:solidFill>
                  <a:srgbClr val="000000"/>
                </a:solidFill>
              </a:rPr>
              <a:t>aplicações</a:t>
            </a:r>
            <a:r>
              <a:rPr lang="pt-br" sz="1200" dirty="0"/>
              <a:t> uma solução confiável, segura e de alternância automática para TODAS as credenciais.</a:t>
            </a:r>
          </a:p>
        </p:txBody>
      </p:sp>
    </p:spTree>
    <p:extLst>
      <p:ext uri="{BB962C8B-B14F-4D97-AF65-F5344CB8AC3E}">
        <p14:creationId xmlns:p14="http://schemas.microsoft.com/office/powerpoint/2010/main" val="2800588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135832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w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840342172"/>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38332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2538124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3398540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160884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2130060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3300932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2727094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31884777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Tree>
    <p:custDataLst>
      <p:tags r:id="rId1"/>
    </p:custDataLst>
    <p:extLst>
      <p:ext uri="{BB962C8B-B14F-4D97-AF65-F5344CB8AC3E}">
        <p14:creationId xmlns:p14="http://schemas.microsoft.com/office/powerpoint/2010/main" val="1448702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Tree>
    <p:custDataLst>
      <p:tags r:id="rId1"/>
    </p:custDataLst>
    <p:extLst>
      <p:ext uri="{BB962C8B-B14F-4D97-AF65-F5344CB8AC3E}">
        <p14:creationId xmlns:p14="http://schemas.microsoft.com/office/powerpoint/2010/main" val="364921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807008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540759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3307908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815705701"/>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rtlCol="0" anchor="b">
            <a:noAutofit/>
          </a:bodyPr>
          <a:lstStyle>
            <a:lvl1pPr algn="l">
              <a:defRPr sz="4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Subtitle 2"/>
          <p:cNvSpPr>
            <a:spLocks noGrp="1"/>
          </p:cNvSpPr>
          <p:nvPr>
            <p:ph type="subTitle" idx="1"/>
          </p:nvPr>
        </p:nvSpPr>
        <p:spPr>
          <a:xfrm>
            <a:off x="5436733" y="3523215"/>
            <a:ext cx="6056582" cy="418570"/>
          </a:xfrm>
        </p:spPr>
        <p:txBody>
          <a:bodyPr rtlCol="0">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488829777"/>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4180" name="Image" r:id="rId3" imgW="12600" imgH="9142560" progId="Photoshop.Image.17">
                  <p:embed/>
                </p:oleObj>
              </mc:Choice>
              <mc:Fallback>
                <p:oleObj name="Image" r:id="rId3"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4"/>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3606402850"/>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4181" name="Image" r:id="rId5" imgW="12600" imgH="9142560" progId="Photoshop.Image.17">
                  <p:embed/>
                </p:oleObj>
              </mc:Choice>
              <mc:Fallback>
                <p:oleObj name="Image" r:id="rId5"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4"/>
                      <a:stretch>
                        <a:fillRect/>
                      </a:stretch>
                    </p:blipFill>
                    <p:spPr>
                      <a:xfrm>
                        <a:off x="12186206" y="0"/>
                        <a:ext cx="9525" cy="6858000"/>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261899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62608" y="2770243"/>
            <a:ext cx="11115261" cy="779463"/>
          </a:xfrm>
        </p:spPr>
        <p:txBody>
          <a:bodyPr rtlCol="0">
            <a:noAutofit/>
          </a:bodyPr>
          <a:lstStyle>
            <a:lvl1pPr>
              <a:defRPr sz="6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3268" cy="6858713"/>
          </a:xfrm>
          <a:prstGeom prst="rect">
            <a:avLst/>
          </a:prstGeom>
        </p:spPr>
      </p:pic>
      <p:sp>
        <p:nvSpPr>
          <p:cNvPr id="2" name="Title 1"/>
          <p:cNvSpPr>
            <a:spLocks noGrp="1"/>
          </p:cNvSpPr>
          <p:nvPr userDrawn="1">
            <p:ph type="title"/>
          </p:nvPr>
        </p:nvSpPr>
        <p:spPr>
          <a:xfrm>
            <a:off x="238539" y="263527"/>
            <a:ext cx="11115261"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3853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a:t>‹#›</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3433" name="Image" r:id="rId5" imgW="12600" imgH="9142560" progId="Photoshop.Image.17">
                  <p:embed/>
                </p:oleObj>
              </mc:Choice>
              <mc:Fallback>
                <p:oleObj name="Image" r:id="rId5" imgW="12600" imgH="9142560" progId="Photoshop.Image.17">
                  <p:embed/>
                  <p:pic>
                    <p:nvPicPr>
                      <p:cNvPr id="0" name=""/>
                      <p:cNvPicPr/>
                      <p:nvPr/>
                    </p:nvPicPr>
                    <p:blipFill>
                      <a:blip r:embed="rId6"/>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Content Placeholder 2"/>
          <p:cNvSpPr>
            <a:spLocks noGrp="1"/>
          </p:cNvSpPr>
          <p:nvPr>
            <p:ph idx="13"/>
          </p:nvPr>
        </p:nvSpPr>
        <p:spPr>
          <a:xfrm>
            <a:off x="5796169" y="1440305"/>
            <a:ext cx="5075583" cy="4913308"/>
          </a:xfrm>
        </p:spPr>
        <p:txBody>
          <a:bodyPr rtlCol="0"/>
          <a:lstStyle>
            <a:lvl1pPr marL="228600" indent="-228600">
              <a:buFontTx/>
              <a:buBlip>
                <a:blip r:embed="rId4"/>
              </a:buBlip>
              <a:defRPr b="0" i="0">
                <a:solidFill>
                  <a:schemeClr val="tx1"/>
                </a:solidFill>
                <a:latin typeface="Amazon Ember Light" charset="0"/>
                <a:ea typeface="Amazon Ember Light" charset="0"/>
                <a:cs typeface="Amazon Ember Light" charset="0"/>
              </a:defRPr>
            </a:lvl1pPr>
            <a:lvl2pPr marL="685800" indent="-228600">
              <a:buFontTx/>
              <a:buBlip>
                <a:blip r:embed="rId4"/>
              </a:buBlip>
              <a:defRPr b="0" i="0">
                <a:solidFill>
                  <a:schemeClr val="tx1"/>
                </a:solidFill>
                <a:latin typeface="Amazon Ember Light" charset="0"/>
                <a:ea typeface="Amazon Ember Light" charset="0"/>
                <a:cs typeface="Amazon Ember Light" charset="0"/>
              </a:defRPr>
            </a:lvl2pPr>
            <a:lvl3pPr marL="1143000" indent="-228600">
              <a:buFontTx/>
              <a:buBlip>
                <a:blip r:embed="rId4"/>
              </a:buBlip>
              <a:defRPr b="0" i="0">
                <a:solidFill>
                  <a:schemeClr val="tx1"/>
                </a:solidFill>
                <a:latin typeface="Amazon Ember Light" charset="0"/>
                <a:ea typeface="Amazon Ember Light" charset="0"/>
                <a:cs typeface="Amazon Ember Light" charset="0"/>
              </a:defRPr>
            </a:lvl3pPr>
            <a:lvl4pPr marL="1600200" indent="-228600">
              <a:buFontTx/>
              <a:buBlip>
                <a:blip r:embed="rId4"/>
              </a:buBlip>
              <a:defRPr b="0" i="0">
                <a:solidFill>
                  <a:schemeClr val="tx1"/>
                </a:solidFill>
                <a:latin typeface="Amazon Ember Light" charset="0"/>
                <a:ea typeface="Amazon Ember Light" charset="0"/>
                <a:cs typeface="Amazon Ember Light" charset="0"/>
              </a:defRPr>
            </a:lvl4pPr>
            <a:lvl5pPr marL="2057400" indent="-228600">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449052" y="153248"/>
            <a:ext cx="10940405" cy="726923"/>
          </a:xfrm>
        </p:spPr>
        <p:txBody>
          <a:bodyPr rtlCol="0"/>
          <a:lstStyle/>
          <a:p>
            <a:pPr rtl="0"/>
            <a:r>
              <a:rPr lang="pt-br"/>
              <a:t>Click to edit Master title style</a:t>
            </a:r>
            <a:endParaRPr lang="en-US" dirty="0"/>
          </a:p>
        </p:txBody>
      </p:sp>
      <p:sp>
        <p:nvSpPr>
          <p:cNvPr id="11" name="Text Placeholder 3"/>
          <p:cNvSpPr>
            <a:spLocks noGrp="1"/>
          </p:cNvSpPr>
          <p:nvPr>
            <p:ph type="body" sz="half" idx="2"/>
          </p:nvPr>
        </p:nvSpPr>
        <p:spPr>
          <a:xfrm>
            <a:off x="450323" y="4169445"/>
            <a:ext cx="2396067" cy="454587"/>
          </a:xfrm>
        </p:spPr>
        <p:txBody>
          <a:bodyPr rtlCol="0">
            <a:noAutofit/>
          </a:bodyPr>
          <a:lstStyle>
            <a:lvl1pPr marL="0" indent="0" algn="ctr">
              <a:buNone/>
              <a:defRPr sz="1867">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rtl="0"/>
            <a:r>
              <a:rPr lang="pt-br"/>
              <a:t>Click to edit Master text styles</a:t>
            </a:r>
          </a:p>
        </p:txBody>
      </p:sp>
      <p:sp>
        <p:nvSpPr>
          <p:cNvPr id="12" name="Text Placeholder 3"/>
          <p:cNvSpPr>
            <a:spLocks noGrp="1"/>
          </p:cNvSpPr>
          <p:nvPr>
            <p:ph type="body" sz="half" idx="11"/>
          </p:nvPr>
        </p:nvSpPr>
        <p:spPr>
          <a:xfrm>
            <a:off x="3328996" y="4169445"/>
            <a:ext cx="2396067" cy="454587"/>
          </a:xfrm>
        </p:spPr>
        <p:txBody>
          <a:bodyPr rtlCol="0">
            <a:noAutofit/>
          </a:bodyPr>
          <a:lstStyle>
            <a:lvl1pPr marL="0" indent="0" algn="ctr">
              <a:buNone/>
              <a:defRPr sz="1867">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rtl="0"/>
            <a:r>
              <a:rPr lang="pt-br"/>
              <a:t>Click to edit Master text styles</a:t>
            </a:r>
          </a:p>
        </p:txBody>
      </p:sp>
      <p:sp>
        <p:nvSpPr>
          <p:cNvPr id="13" name="Text Placeholder 3"/>
          <p:cNvSpPr>
            <a:spLocks noGrp="1"/>
          </p:cNvSpPr>
          <p:nvPr>
            <p:ph type="body" sz="half" idx="13"/>
          </p:nvPr>
        </p:nvSpPr>
        <p:spPr>
          <a:xfrm>
            <a:off x="6179447" y="4169445"/>
            <a:ext cx="2396067" cy="454587"/>
          </a:xfrm>
        </p:spPr>
        <p:txBody>
          <a:bodyPr rtlCol="0">
            <a:noAutofit/>
          </a:bodyPr>
          <a:lstStyle>
            <a:lvl1pPr marL="0" indent="0" algn="ctr">
              <a:buNone/>
              <a:defRPr sz="1867">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rtl="0"/>
            <a:r>
              <a:rPr lang="pt-br"/>
              <a:t>Click to edit Master text styles</a:t>
            </a:r>
          </a:p>
        </p:txBody>
      </p:sp>
      <p:sp>
        <p:nvSpPr>
          <p:cNvPr id="14" name="Text Placeholder 3"/>
          <p:cNvSpPr>
            <a:spLocks noGrp="1"/>
          </p:cNvSpPr>
          <p:nvPr>
            <p:ph type="body" sz="half" idx="15"/>
          </p:nvPr>
        </p:nvSpPr>
        <p:spPr>
          <a:xfrm>
            <a:off x="9320460" y="4169445"/>
            <a:ext cx="2396067" cy="454587"/>
          </a:xfrm>
        </p:spPr>
        <p:txBody>
          <a:bodyPr rtlCol="0">
            <a:noAutofit/>
          </a:bodyPr>
          <a:lstStyle>
            <a:lvl1pPr marL="0" indent="0" algn="ctr">
              <a:buNone/>
              <a:defRPr sz="1867">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rtl="0"/>
            <a:r>
              <a:rPr lang="pt-br"/>
              <a:t>Click to edit Master text styles</a:t>
            </a:r>
          </a:p>
        </p:txBody>
      </p:sp>
      <p:sp>
        <p:nvSpPr>
          <p:cNvPr id="15" name="Picture Placeholder 2"/>
          <p:cNvSpPr>
            <a:spLocks noGrp="1"/>
          </p:cNvSpPr>
          <p:nvPr>
            <p:ph type="pic" sz="quarter" idx="16"/>
          </p:nvPr>
        </p:nvSpPr>
        <p:spPr>
          <a:xfrm>
            <a:off x="450323" y="2139139"/>
            <a:ext cx="2396067" cy="1792816"/>
          </a:xfrm>
        </p:spPr>
        <p:txBody>
          <a:bodyPr rtlCol="0">
            <a:normAutofit/>
          </a:bodyPr>
          <a:lstStyle>
            <a:lvl1pPr>
              <a:defRPr sz="1867">
                <a:solidFill>
                  <a:schemeClr val="bg1"/>
                </a:solidFill>
              </a:defRPr>
            </a:lvl1pPr>
          </a:lstStyle>
          <a:p>
            <a:pPr rtl="0"/>
            <a:r>
              <a:rPr lang="pt-br"/>
              <a:t>Drag picture to placeholder or click icon to add</a:t>
            </a:r>
          </a:p>
        </p:txBody>
      </p:sp>
      <p:sp>
        <p:nvSpPr>
          <p:cNvPr id="16" name="Picture Placeholder 2"/>
          <p:cNvSpPr>
            <a:spLocks noGrp="1"/>
          </p:cNvSpPr>
          <p:nvPr>
            <p:ph type="pic" sz="quarter" idx="17"/>
          </p:nvPr>
        </p:nvSpPr>
        <p:spPr>
          <a:xfrm>
            <a:off x="3328996" y="2139139"/>
            <a:ext cx="2396067" cy="1792816"/>
          </a:xfrm>
        </p:spPr>
        <p:txBody>
          <a:bodyPr rtlCol="0">
            <a:normAutofit/>
          </a:bodyPr>
          <a:lstStyle>
            <a:lvl1pPr>
              <a:defRPr sz="1867">
                <a:solidFill>
                  <a:schemeClr val="bg1"/>
                </a:solidFill>
              </a:defRPr>
            </a:lvl1pPr>
          </a:lstStyle>
          <a:p>
            <a:pPr rtl="0"/>
            <a:r>
              <a:rPr lang="pt-br"/>
              <a:t>Drag picture to placeholder or click icon to add</a:t>
            </a:r>
          </a:p>
        </p:txBody>
      </p:sp>
      <p:sp>
        <p:nvSpPr>
          <p:cNvPr id="17" name="Picture Placeholder 2"/>
          <p:cNvSpPr>
            <a:spLocks noGrp="1"/>
          </p:cNvSpPr>
          <p:nvPr>
            <p:ph type="pic" sz="quarter" idx="18"/>
          </p:nvPr>
        </p:nvSpPr>
        <p:spPr>
          <a:xfrm>
            <a:off x="6179447" y="2139139"/>
            <a:ext cx="2396067" cy="1792816"/>
          </a:xfrm>
        </p:spPr>
        <p:txBody>
          <a:bodyPr rtlCol="0">
            <a:normAutofit/>
          </a:bodyPr>
          <a:lstStyle>
            <a:lvl1pPr>
              <a:defRPr sz="1867">
                <a:solidFill>
                  <a:schemeClr val="bg1"/>
                </a:solidFill>
              </a:defRPr>
            </a:lvl1pPr>
          </a:lstStyle>
          <a:p>
            <a:pPr rtl="0"/>
            <a:r>
              <a:rPr lang="pt-br"/>
              <a:t>Drag picture to placeholder or click icon to add</a:t>
            </a:r>
          </a:p>
        </p:txBody>
      </p:sp>
      <p:sp>
        <p:nvSpPr>
          <p:cNvPr id="18" name="Picture Placeholder 2"/>
          <p:cNvSpPr>
            <a:spLocks noGrp="1"/>
          </p:cNvSpPr>
          <p:nvPr>
            <p:ph type="pic" sz="quarter" idx="19"/>
          </p:nvPr>
        </p:nvSpPr>
        <p:spPr>
          <a:xfrm>
            <a:off x="9320460" y="2139139"/>
            <a:ext cx="2396067" cy="1792816"/>
          </a:xfrm>
        </p:spPr>
        <p:txBody>
          <a:bodyPr rtlCol="0">
            <a:normAutofit/>
          </a:bodyPr>
          <a:lstStyle>
            <a:lvl1pPr>
              <a:defRPr sz="1867">
                <a:solidFill>
                  <a:schemeClr val="bg1"/>
                </a:solidFill>
              </a:defRPr>
            </a:lvl1pPr>
          </a:lstStyle>
          <a:p>
            <a:pPr rtl="0"/>
            <a:r>
              <a:rPr lang="pt-br"/>
              <a:t>Drag picture to placeholder or click icon to add</a:t>
            </a:r>
          </a:p>
        </p:txBody>
      </p:sp>
    </p:spTree>
    <p:extLst>
      <p:ext uri="{BB962C8B-B14F-4D97-AF65-F5344CB8AC3E}">
        <p14:creationId xmlns:p14="http://schemas.microsoft.com/office/powerpoint/2010/main" val="1109526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9FC43BFD-8FF7-A343-A8A6-E2338FCE8046}" type="slidenum">
              <a:rPr lang="en-US" smtClean="0"/>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244177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224035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126178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3669523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98073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1"/>
    </p:custDataLst>
    <p:extLst>
      <p:ext uri="{BB962C8B-B14F-4D97-AF65-F5344CB8AC3E}">
        <p14:creationId xmlns:p14="http://schemas.microsoft.com/office/powerpoint/2010/main" val="126650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1473062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en-US" dirty="0"/>
          </a:p>
        </p:txBody>
      </p:sp>
    </p:spTree>
    <p:custDataLst>
      <p:tags r:id="rId28"/>
    </p:custDataLst>
    <p:extLst>
      <p:ext uri="{BB962C8B-B14F-4D97-AF65-F5344CB8AC3E}">
        <p14:creationId xmlns:p14="http://schemas.microsoft.com/office/powerpoint/2010/main" val="230724017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673" r:id="rId24"/>
    <p:sldLayoutId id="2147483674" r:id="rId25"/>
    <p:sldLayoutId id="2147483679" r:id="rId26"/>
  </p:sldLayoutIdLst>
  <p:hf sldNum="0" hdr="0" ft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12.xml"/><Relationship Id="rId7" Type="http://schemas.openxmlformats.org/officeDocument/2006/relationships/image" Target="../media/image36.png"/><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image" Target="../media/image18.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18.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png"/><Relationship Id="rId10" Type="http://schemas.openxmlformats.org/officeDocument/2006/relationships/image" Target="../media/image41.png"/><Relationship Id="rId4" Type="http://schemas.openxmlformats.org/officeDocument/2006/relationships/image" Target="../media/image37.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0.png"/><Relationship Id="rId7"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41.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4.png"/><Relationship Id="rId7"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36.png"/><Relationship Id="rId5" Type="http://schemas.openxmlformats.org/officeDocument/2006/relationships/image" Target="../media/image46.png"/><Relationship Id="rId10" Type="http://schemas.openxmlformats.org/officeDocument/2006/relationships/image" Target="../media/image18.png"/><Relationship Id="rId4" Type="http://schemas.openxmlformats.org/officeDocument/2006/relationships/image" Target="../media/image45.jpg"/><Relationship Id="rId9" Type="http://schemas.openxmlformats.org/officeDocument/2006/relationships/image" Target="../media/image47.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42.png"/><Relationship Id="rId3" Type="http://schemas.openxmlformats.org/officeDocument/2006/relationships/image" Target="../media/image18.png"/><Relationship Id="rId7" Type="http://schemas.openxmlformats.org/officeDocument/2006/relationships/image" Target="../media/image48.png"/><Relationship Id="rId12"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37.png"/><Relationship Id="rId11" Type="http://schemas.openxmlformats.org/officeDocument/2006/relationships/image" Target="../media/image35.png"/><Relationship Id="rId5" Type="http://schemas.openxmlformats.org/officeDocument/2006/relationships/image" Target="../media/image38.png"/><Relationship Id="rId15" Type="http://schemas.openxmlformats.org/officeDocument/2006/relationships/image" Target="../media/image29.png"/><Relationship Id="rId10" Type="http://schemas.openxmlformats.org/officeDocument/2006/relationships/image" Target="../media/image19.png"/><Relationship Id="rId4" Type="http://schemas.openxmlformats.org/officeDocument/2006/relationships/image" Target="../media/image46.png"/><Relationship Id="rId9" Type="http://schemas.openxmlformats.org/officeDocument/2006/relationships/image" Target="../media/image33.png"/><Relationship Id="rId1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notesSlide" Target="../notesSlides/notesSlide26.xml"/><Relationship Id="rId7" Type="http://schemas.openxmlformats.org/officeDocument/2006/relationships/image" Target="../media/image49.png"/><Relationship Id="rId2" Type="http://schemas.openxmlformats.org/officeDocument/2006/relationships/slideLayout" Target="../slideLayouts/slideLayout5.xml"/><Relationship Id="rId1" Type="http://schemas.openxmlformats.org/officeDocument/2006/relationships/tags" Target="../tags/tag45.xml"/><Relationship Id="rId6" Type="http://schemas.openxmlformats.org/officeDocument/2006/relationships/image" Target="../media/image44.png"/><Relationship Id="rId5" Type="http://schemas.openxmlformats.org/officeDocument/2006/relationships/image" Target="../media/image41.png"/><Relationship Id="rId10" Type="http://schemas.openxmlformats.org/officeDocument/2006/relationships/image" Target="../media/image50.png"/><Relationship Id="rId4" Type="http://schemas.openxmlformats.org/officeDocument/2006/relationships/image" Target="../media/image46.png"/><Relationship Id="rId9" Type="http://schemas.openxmlformats.org/officeDocument/2006/relationships/image" Target="../media/image45.jp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7.xml"/><Relationship Id="rId5" Type="http://schemas.openxmlformats.org/officeDocument/2006/relationships/image" Target="../media/image46.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19.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1.png"/><Relationship Id="rId7"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53.png"/><Relationship Id="rId5" Type="http://schemas.openxmlformats.org/officeDocument/2006/relationships/image" Target="../media/image19.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1.png"/><Relationship Id="rId7"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46.png"/><Relationship Id="rId4" Type="http://schemas.openxmlformats.org/officeDocument/2006/relationships/image" Target="../media/image52.png"/><Relationship Id="rId9" Type="http://schemas.openxmlformats.org/officeDocument/2006/relationships/image" Target="../media/image27.png"/></Relationships>
</file>

<file path=ppt/slides/_rels/slide3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1.png"/><Relationship Id="rId7"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54.png"/><Relationship Id="rId4" Type="http://schemas.openxmlformats.org/officeDocument/2006/relationships/image" Target="../media/image46.png"/><Relationship Id="rId9"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2.xml"/><Relationship Id="rId1" Type="http://schemas.openxmlformats.org/officeDocument/2006/relationships/tags" Target="../tags/tag49.xml"/><Relationship Id="rId4" Type="http://schemas.openxmlformats.org/officeDocument/2006/relationships/hyperlink" Target="https://support.aws.amazon.com/#/contacts/aws-training"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xml"/><Relationship Id="rId7"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29.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notesSlide" Target="../notesSlides/notesSlide6.xml"/><Relationship Id="rId7" Type="http://schemas.openxmlformats.org/officeDocument/2006/relationships/image" Target="../media/image23.jpg"/><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2438743"/>
            <a:ext cx="10529637" cy="1980513"/>
          </a:xfrm>
        </p:spPr>
        <p:txBody>
          <a:bodyPr rtlCol="0"/>
          <a:lstStyle/>
          <a:p>
            <a:pPr rtl="0"/>
            <a:r>
              <a:rPr lang="pt-br" dirty="0">
                <a:latin typeface="+mj-lt"/>
                <a:ea typeface="Amazon Ember" charset="0"/>
                <a:cs typeface="Amazon Ember" charset="0"/>
              </a:rPr>
              <a:t>Módulo 13</a:t>
            </a:r>
            <a:r>
              <a:rPr lang="pt-br" b="1" dirty="0">
                <a:latin typeface="+mj-lt"/>
                <a:ea typeface="Amazon Ember" charset="0"/>
                <a:cs typeface="Amazon Ember" charset="0"/>
              </a:rPr>
              <a:t>:</a:t>
            </a:r>
            <a:r>
              <a:rPr lang="pt-br" dirty="0">
                <a:latin typeface="+mj-lt"/>
              </a:rPr>
              <a:t> Desenvolvimento de</a:t>
            </a:r>
            <a:r>
              <a:rPr lang="pt-br" dirty="0">
                <a:latin typeface="+mj-lt"/>
                <a:ea typeface="Amazon Ember" charset="0"/>
                <a:cs typeface="Amazon Ember" charset="0"/>
              </a:rPr>
              <a:t> </a:t>
            </a:r>
            <a:r>
              <a:rPr lang="pt-br" dirty="0">
                <a:solidFill>
                  <a:srgbClr val="FFFFFF"/>
                </a:solidFill>
                <a:latin typeface="+mj-lt"/>
              </a:rPr>
              <a:t>aplicações seguras</a:t>
            </a:r>
          </a:p>
        </p:txBody>
      </p:sp>
    </p:spTree>
    <p:custDataLst>
      <p:tags r:id="rId1"/>
    </p:custDataLst>
    <p:extLst>
      <p:ext uri="{BB962C8B-B14F-4D97-AF65-F5344CB8AC3E}">
        <p14:creationId xmlns:p14="http://schemas.microsoft.com/office/powerpoint/2010/main" val="1660400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66BD-6097-4752-8A91-B4C987169609}"/>
              </a:ext>
            </a:extLst>
          </p:cNvPr>
          <p:cNvSpPr>
            <a:spLocks noGrp="1"/>
          </p:cNvSpPr>
          <p:nvPr>
            <p:ph type="title"/>
          </p:nvPr>
        </p:nvSpPr>
        <p:spPr>
          <a:xfrm>
            <a:off x="419100" y="182219"/>
            <a:ext cx="6350668" cy="839930"/>
          </a:xfrm>
        </p:spPr>
        <p:txBody>
          <a:bodyPr rtlCol="0">
            <a:noAutofit/>
          </a:bodyPr>
          <a:lstStyle/>
          <a:p>
            <a:pPr rtl="0"/>
            <a:r>
              <a:rPr lang="pt-br" sz="3500" dirty="0"/>
              <a:t>Autenticação de suas </a:t>
            </a:r>
            <a:r>
              <a:rPr lang="pt-br" sz="3500" dirty="0">
                <a:solidFill>
                  <a:srgbClr val="FFFFFF"/>
                </a:solidFill>
              </a:rPr>
              <a:t>aplicações</a:t>
            </a:r>
            <a:r>
              <a:rPr lang="pt-br" sz="3500" dirty="0"/>
              <a:t> para a AWS: IAM</a:t>
            </a:r>
          </a:p>
        </p:txBody>
      </p:sp>
      <p:sp>
        <p:nvSpPr>
          <p:cNvPr id="3" name="Content Placeholder 2">
            <a:extLst>
              <a:ext uri="{FF2B5EF4-FFF2-40B4-BE49-F238E27FC236}">
                <a16:creationId xmlns:a16="http://schemas.microsoft.com/office/drawing/2014/main" id="{99DA3D5A-2778-4A1E-B859-074841F100B8}"/>
              </a:ext>
            </a:extLst>
          </p:cNvPr>
          <p:cNvSpPr>
            <a:spLocks noGrp="1"/>
          </p:cNvSpPr>
          <p:nvPr>
            <p:ph idx="4294967295"/>
          </p:nvPr>
        </p:nvSpPr>
        <p:spPr>
          <a:xfrm>
            <a:off x="419100" y="1528763"/>
            <a:ext cx="11353800" cy="4648200"/>
          </a:xfrm>
        </p:spPr>
        <p:txBody>
          <a:bodyPr rtlCol="0"/>
          <a:lstStyle/>
          <a:p>
            <a:pPr rtl="0"/>
            <a:r>
              <a:rPr lang="pt-br" dirty="0">
                <a:solidFill>
                  <a:srgbClr val="000000"/>
                </a:solidFill>
              </a:rPr>
              <a:t>IAM User</a:t>
            </a:r>
            <a:r>
              <a:rPr lang="pt-br" dirty="0"/>
              <a:t> / </a:t>
            </a:r>
            <a:r>
              <a:rPr lang="pt-br" dirty="0">
                <a:solidFill>
                  <a:srgbClr val="000000"/>
                </a:solidFill>
              </a:rPr>
              <a:t>Service</a:t>
            </a:r>
            <a:r>
              <a:rPr lang="pt-br" dirty="0"/>
              <a:t> Account</a:t>
            </a:r>
          </a:p>
          <a:p>
            <a:pPr lvl="1" rtl="0"/>
            <a:r>
              <a:rPr lang="pt-br" dirty="0"/>
              <a:t>Chave de acesso/chave secreta</a:t>
            </a:r>
            <a:endParaRPr lang="en-CA" dirty="0">
              <a:solidFill>
                <a:srgbClr val="000000"/>
              </a:solidFill>
              <a:latin typeface="Amazon Ember Light" panose="020B0403020204020204"/>
            </a:endParaRPr>
          </a:p>
          <a:p>
            <a:pPr rtl="0"/>
            <a:r>
              <a:rPr lang="pt-br" dirty="0"/>
              <a:t>Funções via Security </a:t>
            </a:r>
            <a:r>
              <a:rPr lang="pt-br" dirty="0">
                <a:solidFill>
                  <a:srgbClr val="000000"/>
                </a:solidFill>
              </a:rPr>
              <a:t>Token</a:t>
            </a:r>
            <a:r>
              <a:rPr lang="pt-br" dirty="0"/>
              <a:t> </a:t>
            </a:r>
            <a:r>
              <a:rPr lang="pt-br" dirty="0">
                <a:solidFill>
                  <a:srgbClr val="000000"/>
                </a:solidFill>
              </a:rPr>
              <a:t>Service</a:t>
            </a:r>
            <a:endParaRPr lang="en-CA" dirty="0">
              <a:solidFill>
                <a:srgbClr val="000000"/>
              </a:solidFill>
              <a:latin typeface="Amazon Ember Light" panose="020B0403020204020204"/>
            </a:endParaRPr>
          </a:p>
          <a:p>
            <a:pPr lvl="1" rtl="0"/>
            <a:r>
              <a:rPr lang="pt-br" dirty="0"/>
              <a:t>Temporary </a:t>
            </a:r>
            <a:r>
              <a:rPr lang="pt-br" dirty="0">
                <a:solidFill>
                  <a:srgbClr val="000000"/>
                </a:solidFill>
              </a:rPr>
              <a:t>access key</a:t>
            </a:r>
            <a:r>
              <a:rPr lang="pt-br" dirty="0"/>
              <a:t>/Secret Key (chave de acesso temporária/chave secreta)</a:t>
            </a:r>
          </a:p>
          <a:p>
            <a:pPr marL="0" indent="0" rtl="0">
              <a:buNone/>
            </a:pPr>
            <a:endParaRPr lang="en-CA" dirty="0"/>
          </a:p>
        </p:txBody>
      </p:sp>
      <p:cxnSp>
        <p:nvCxnSpPr>
          <p:cNvPr id="5" name="Straight Connector 4">
            <a:extLst>
              <a:ext uri="{FF2B5EF4-FFF2-40B4-BE49-F238E27FC236}">
                <a16:creationId xmlns:a16="http://schemas.microsoft.com/office/drawing/2014/main" id="{67357E35-FF37-4BD2-A000-E4870C3A9DF9}"/>
              </a:ext>
            </a:extLst>
          </p:cNvPr>
          <p:cNvCxnSpPr>
            <a:cxnSpLocks/>
          </p:cNvCxnSpPr>
          <p:nvPr/>
        </p:nvCxnSpPr>
        <p:spPr>
          <a:xfrm>
            <a:off x="675877" y="1764192"/>
            <a:ext cx="429420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5761D80-7BF2-4844-97B2-CBCFE29C8734}"/>
              </a:ext>
            </a:extLst>
          </p:cNvPr>
          <p:cNvCxnSpPr>
            <a:cxnSpLocks/>
          </p:cNvCxnSpPr>
          <p:nvPr/>
        </p:nvCxnSpPr>
        <p:spPr>
          <a:xfrm>
            <a:off x="1127290" y="2190109"/>
            <a:ext cx="42307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438656" y="1574157"/>
            <a:ext cx="208345" cy="90282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p>
        </p:txBody>
      </p:sp>
      <p:sp>
        <p:nvSpPr>
          <p:cNvPr id="8" name="TextBox 7"/>
          <p:cNvSpPr txBox="1"/>
          <p:nvPr/>
        </p:nvSpPr>
        <p:spPr>
          <a:xfrm>
            <a:off x="5966341" y="1840903"/>
            <a:ext cx="3162445" cy="369332"/>
          </a:xfrm>
          <a:prstGeom prst="rect">
            <a:avLst/>
          </a:prstGeom>
          <a:noFill/>
        </p:spPr>
        <p:txBody>
          <a:bodyPr wrap="square" rtlCol="0">
            <a:spAutoFit/>
          </a:bodyPr>
          <a:lstStyle/>
          <a:p>
            <a:pPr rtl="0"/>
            <a:r>
              <a:rPr lang="pt-br">
                <a:latin typeface="Amazon Ember" panose="02000000000000000000" pitchFamily="2" charset="0"/>
                <a:ea typeface="Amazon Ember" panose="02000000000000000000" pitchFamily="2" charset="0"/>
              </a:rPr>
              <a:t>Não faça isso!</a:t>
            </a:r>
            <a:endParaRPr lang="en-US" dirty="0">
              <a:latin typeface="Amazon Ember" panose="02000000000000000000" pitchFamily="2" charset="0"/>
              <a:ea typeface="Amazon Ember" panose="02000000000000000000" pitchFamily="2" charset="0"/>
              <a:cs typeface="Helvetica Neue" charset="0"/>
            </a:endParaRPr>
          </a:p>
        </p:txBody>
      </p:sp>
    </p:spTree>
    <p:custDataLst>
      <p:tags r:id="rId1"/>
    </p:custDataLst>
    <p:extLst>
      <p:ext uri="{BB962C8B-B14F-4D97-AF65-F5344CB8AC3E}">
        <p14:creationId xmlns:p14="http://schemas.microsoft.com/office/powerpoint/2010/main" val="133399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184" y="365125"/>
            <a:ext cx="9034272" cy="474119"/>
          </a:xfrm>
        </p:spPr>
        <p:txBody>
          <a:bodyPr rtlCol="0"/>
          <a:lstStyle/>
          <a:p>
            <a:pPr rtl="0"/>
            <a:r>
              <a:rPr lang="pt-br" sz="3500" dirty="0">
                <a:solidFill>
                  <a:srgbClr val="FFFFFF"/>
                </a:solidFill>
              </a:rPr>
              <a:t>AWS Security Token Service</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normAutofit/>
          </a:bodyPr>
          <a:lstStyle/>
          <a:p>
            <a:pPr rtl="0">
              <a:lnSpc>
                <a:spcPct val="120000"/>
              </a:lnSpc>
            </a:pPr>
            <a:r>
              <a:rPr lang="pt-br" sz="2400" dirty="0"/>
              <a:t>Fornece </a:t>
            </a:r>
            <a:r>
              <a:rPr lang="pt-br" sz="2400" dirty="0">
                <a:solidFill>
                  <a:srgbClr val="000000"/>
                </a:solidFill>
              </a:rPr>
              <a:t>aos usuários</a:t>
            </a:r>
            <a:r>
              <a:rPr lang="pt-br" sz="2400" dirty="0"/>
              <a:t> confiáveis (federados) credenciais de segurança temporárias</a:t>
            </a:r>
          </a:p>
          <a:p>
            <a:pPr lvl="1" rtl="0">
              <a:lnSpc>
                <a:spcPct val="120000"/>
              </a:lnSpc>
            </a:pPr>
            <a:r>
              <a:rPr lang="pt-br" sz="2200" dirty="0"/>
              <a:t>ID de chave de acesso de curta duração, chave de acesso secreta e token de sessão</a:t>
            </a:r>
          </a:p>
          <a:p>
            <a:pPr rtl="0">
              <a:lnSpc>
                <a:spcPct val="120000"/>
              </a:lnSpc>
            </a:pPr>
            <a:r>
              <a:rPr lang="pt-br" sz="2400" dirty="0"/>
              <a:t>Tempo de vida da credencial configurável</a:t>
            </a:r>
          </a:p>
          <a:p>
            <a:pPr lvl="1" rtl="0">
              <a:lnSpc>
                <a:spcPct val="120000"/>
              </a:lnSpc>
            </a:pPr>
            <a:r>
              <a:rPr lang="pt-br" sz="2200" dirty="0"/>
              <a:t>Mín/máx/padrão</a:t>
            </a:r>
          </a:p>
          <a:p>
            <a:pPr rtl="0">
              <a:lnSpc>
                <a:spcPct val="120000"/>
              </a:lnSpc>
            </a:pPr>
            <a:r>
              <a:rPr lang="pt-br" sz="2400" dirty="0"/>
              <a:t>Uma vez expirado, não pode ser reutilizado</a:t>
            </a:r>
          </a:p>
          <a:p>
            <a:pPr rtl="0">
              <a:lnSpc>
                <a:spcPct val="120000"/>
              </a:lnSpc>
            </a:pPr>
            <a:r>
              <a:rPr lang="pt-br" sz="2400" dirty="0"/>
              <a:t>Use políticas do IAM para controlar os </a:t>
            </a:r>
            <a:r>
              <a:rPr lang="pt-br" sz="2400" dirty="0">
                <a:solidFill>
                  <a:srgbClr val="000000"/>
                </a:solidFill>
              </a:rPr>
              <a:t>privilégios</a:t>
            </a:r>
            <a:endParaRPr lang="en-US" sz="2400" dirty="0"/>
          </a:p>
          <a:p>
            <a:pPr rtl="0">
              <a:lnSpc>
                <a:spcPct val="120000"/>
              </a:lnSpc>
            </a:pPr>
            <a:r>
              <a:rPr lang="pt-br" sz="2400" dirty="0"/>
              <a:t>Não há limite para o número de credenciais temporárias emitidas</a:t>
            </a:r>
          </a:p>
        </p:txBody>
      </p:sp>
    </p:spTree>
    <p:custDataLst>
      <p:tags r:id="rId1"/>
    </p:custDataLst>
    <p:extLst>
      <p:ext uri="{BB962C8B-B14F-4D97-AF65-F5344CB8AC3E}">
        <p14:creationId xmlns:p14="http://schemas.microsoft.com/office/powerpoint/2010/main" val="134968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42" y="365125"/>
            <a:ext cx="9034272" cy="474119"/>
          </a:xfrm>
        </p:spPr>
        <p:txBody>
          <a:bodyPr rtlCol="0">
            <a:noAutofit/>
          </a:bodyPr>
          <a:lstStyle/>
          <a:p>
            <a:pPr rtl="0"/>
            <a:r>
              <a:rPr lang="pt-br" sz="3500" dirty="0">
                <a:solidFill>
                  <a:srgbClr val="FFFFFF"/>
                </a:solidFill>
              </a:rPr>
              <a:t>AWS Security Token Service</a:t>
            </a:r>
            <a:endParaRPr lang="en-US" sz="3500" dirty="0">
              <a:solidFill>
                <a:srgbClr val="FFFFFF"/>
              </a:solidFill>
              <a:latin typeface="Amazon Ember Light" panose="020B0403020204020204"/>
            </a:endParaRPr>
          </a:p>
        </p:txBody>
      </p:sp>
      <p:sp>
        <p:nvSpPr>
          <p:cNvPr id="21" name="TextBox 37"/>
          <p:cNvSpPr txBox="1">
            <a:spLocks noChangeArrowheads="1"/>
          </p:cNvSpPr>
          <p:nvPr/>
        </p:nvSpPr>
        <p:spPr bwMode="auto">
          <a:xfrm>
            <a:off x="4332229" y="3852214"/>
            <a:ext cx="1642647" cy="307777"/>
          </a:xfrm>
          <a:prstGeom prst="rect">
            <a:avLst/>
          </a:prstGeom>
          <a:noFill/>
          <a:ln w="9525">
            <a:noFill/>
            <a:miter lim="800000"/>
            <a:headEnd/>
            <a:tailEnd/>
          </a:ln>
        </p:spPr>
        <p:txBody>
          <a:bodyPr wrap="square" rtlCol="0">
            <a:spAutoFit/>
          </a:bodyPr>
          <a:lstStyle/>
          <a:p>
            <a:pPr algn="ctr" rtl="0"/>
            <a:r>
              <a:rPr lang="pt-br" sz="14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Serviços</a:t>
            </a:r>
            <a:r>
              <a:rPr lang="pt-br" sz="1400">
                <a:latin typeface="Amazon Ember Light" panose="020B0403020204020204" pitchFamily="34" charset="0"/>
                <a:ea typeface="Amazon Ember Light" panose="020B0403020204020204" pitchFamily="34" charset="0"/>
                <a:cs typeface="Amazon Ember Light" panose="020B0403020204020204" pitchFamily="34" charset="0"/>
              </a:rPr>
              <a:t> da AWS</a:t>
            </a:r>
            <a:endParaRPr lang="en-US" sz="14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sp>
        <p:nvSpPr>
          <p:cNvPr id="27" name="TextBox 26"/>
          <p:cNvSpPr txBox="1"/>
          <p:nvPr/>
        </p:nvSpPr>
        <p:spPr>
          <a:xfrm>
            <a:off x="3141783" y="2870956"/>
            <a:ext cx="1671457" cy="338554"/>
          </a:xfrm>
          <a:prstGeom prst="rect">
            <a:avLst/>
          </a:prstGeom>
          <a:noFill/>
        </p:spPr>
        <p:txBody>
          <a:bodyPr wrap="square" rtlCol="0">
            <a:spAutoFit/>
          </a:bodyPr>
          <a:lstStyle/>
          <a:p>
            <a:pPr algn="ctr" rtl="0"/>
            <a:r>
              <a:rPr lang="pt-br" sz="1600" dirty="0">
                <a:latin typeface="+mj-lt"/>
                <a:ea typeface="Amazon Ember Light" panose="020B0403020204020204" pitchFamily="34" charset="0"/>
                <a:cs typeface="Amazon Ember Light" panose="020B0403020204020204" pitchFamily="34" charset="0"/>
              </a:rPr>
              <a:t>Assumir </a:t>
            </a:r>
            <a:r>
              <a:rPr lang="pt-br" sz="1600" dirty="0">
                <a:solidFill>
                  <a:srgbClr val="000000"/>
                </a:solidFill>
                <a:latin typeface="+mj-lt"/>
                <a:ea typeface="Amazon Ember Light" panose="020B0403020204020204" pitchFamily="34" charset="0"/>
                <a:cs typeface="Amazon Ember Light" panose="020B0403020204020204" pitchFamily="34" charset="0"/>
              </a:rPr>
              <a:t>função</a:t>
            </a:r>
          </a:p>
        </p:txBody>
      </p:sp>
      <p:sp>
        <p:nvSpPr>
          <p:cNvPr id="30" name="Rounded Rectangle 29"/>
          <p:cNvSpPr/>
          <p:nvPr/>
        </p:nvSpPr>
        <p:spPr>
          <a:xfrm>
            <a:off x="3275763" y="3852214"/>
            <a:ext cx="3647552" cy="1423596"/>
          </a:xfrm>
          <a:prstGeom prst="roundRect">
            <a:avLst>
              <a:gd name="adj" fmla="val 0"/>
            </a:avLst>
          </a:prstGeom>
          <a:noFill/>
          <a:ln>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39" name="Table 38"/>
          <p:cNvGraphicFramePr>
            <a:graphicFrameLocks noGrp="1"/>
          </p:cNvGraphicFramePr>
          <p:nvPr>
            <p:extLst>
              <p:ext uri="{D42A27DB-BD31-4B8C-83A1-F6EECF244321}">
                <p14:modId xmlns:p14="http://schemas.microsoft.com/office/powerpoint/2010/main" val="728557637"/>
              </p:ext>
            </p:extLst>
          </p:nvPr>
        </p:nvGraphicFramePr>
        <p:xfrm>
          <a:off x="7518554" y="2485857"/>
          <a:ext cx="2301587" cy="3132666"/>
        </p:xfrm>
        <a:graphic>
          <a:graphicData uri="http://schemas.openxmlformats.org/drawingml/2006/table">
            <a:tbl>
              <a:tblPr firstRow="1" bandRow="1">
                <a:tableStyleId>{F5AB1C69-6EDB-4FF4-983F-18BD219EF322}</a:tableStyleId>
              </a:tblPr>
              <a:tblGrid>
                <a:gridCol w="2301587">
                  <a:extLst>
                    <a:ext uri="{9D8B030D-6E8A-4147-A177-3AD203B41FA5}">
                      <a16:colId xmlns:a16="http://schemas.microsoft.com/office/drawing/2014/main" val="20000"/>
                    </a:ext>
                  </a:extLst>
                </a:gridCol>
              </a:tblGrid>
              <a:tr h="528320">
                <a:tc>
                  <a:txBody>
                    <a:bodyPr/>
                    <a:lstStyle/>
                    <a:p>
                      <a:pPr algn="ctr" rtl="0"/>
                      <a:r>
                        <a:rPr lang="pt-br" sz="2000">
                          <a:solidFill>
                            <a:schemeClr val="tx1"/>
                          </a:solidFill>
                        </a:rPr>
                        <a:t>Sessão</a:t>
                      </a:r>
                      <a:endParaRPr lang="en-US" sz="2400" b="0" dirty="0">
                        <a:solidFill>
                          <a:schemeClr val="tx1"/>
                        </a:solidFill>
                        <a:latin typeface="Amazon Ember" panose="02000000000000000000" pitchFamily="2" charset="0"/>
                        <a:ea typeface="Amazon Ember" panose="02000000000000000000" pitchFamily="2" charset="0"/>
                      </a:endParaRPr>
                    </a:p>
                  </a:txBody>
                  <a:tcPr marL="121920" marR="121920" marT="60960" marB="60960"/>
                </a:tc>
                <a:extLst>
                  <a:ext uri="{0D108BD9-81ED-4DB2-BD59-A6C34878D82A}">
                    <a16:rowId xmlns:a16="http://schemas.microsoft.com/office/drawing/2014/main" val="10000"/>
                  </a:ext>
                </a:extLst>
              </a:tr>
              <a:tr h="494453">
                <a:tc>
                  <a:txBody>
                    <a:bodyPr/>
                    <a:lstStyle/>
                    <a:p>
                      <a:pPr rtl="0"/>
                      <a:r>
                        <a:rPr lang="pt-br" sz="1800" u="none" dirty="0"/>
                        <a:t>ID de chave de acesso</a:t>
                      </a:r>
                      <a:endParaRPr lang="en-US" sz="180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tc>
                <a:extLst>
                  <a:ext uri="{0D108BD9-81ED-4DB2-BD59-A6C34878D82A}">
                    <a16:rowId xmlns:a16="http://schemas.microsoft.com/office/drawing/2014/main" val="10001"/>
                  </a:ext>
                </a:extLst>
              </a:tr>
              <a:tr h="494453">
                <a:tc>
                  <a:txBody>
                    <a:bodyPr/>
                    <a:lstStyle/>
                    <a:p>
                      <a:pPr rtl="0"/>
                      <a:r>
                        <a:rPr lang="pt-br" sz="1800" u="none" dirty="0"/>
                        <a:t>Secret access key (Chave de acesso</a:t>
                      </a:r>
                      <a:r>
                        <a:rPr lang="pt-BR" sz="1800" u="none" dirty="0"/>
                        <a:t> </a:t>
                      </a:r>
                      <a:r>
                        <a:rPr lang="pt-br" sz="1800" u="none" dirty="0"/>
                        <a:t>secreta)</a:t>
                      </a:r>
                      <a:endParaRPr lang="en-US" sz="180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tc>
                <a:extLst>
                  <a:ext uri="{0D108BD9-81ED-4DB2-BD59-A6C34878D82A}">
                    <a16:rowId xmlns:a16="http://schemas.microsoft.com/office/drawing/2014/main" val="10002"/>
                  </a:ext>
                </a:extLst>
              </a:tr>
              <a:tr h="494453">
                <a:tc>
                  <a:txBody>
                    <a:bodyPr/>
                    <a:lstStyle/>
                    <a:p>
                      <a:pPr rtl="0"/>
                      <a:r>
                        <a:rPr lang="pt-br" sz="1800"/>
                        <a:t>Session </a:t>
                      </a:r>
                      <a:r>
                        <a:rPr lang="pt-br" sz="1800" u="none"/>
                        <a:t>token</a:t>
                      </a:r>
                      <a:endParaRPr lang="en-US" sz="180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21920" marR="121920" marT="60960" marB="60960"/>
                </a:tc>
                <a:extLst>
                  <a:ext uri="{0D108BD9-81ED-4DB2-BD59-A6C34878D82A}">
                    <a16:rowId xmlns:a16="http://schemas.microsoft.com/office/drawing/2014/main" val="10003"/>
                  </a:ext>
                </a:extLst>
              </a:tr>
              <a:tr h="494453">
                <a:tc>
                  <a:txBody>
                    <a:bodyPr/>
                    <a:lstStyle/>
                    <a:p>
                      <a:pPr rtl="0"/>
                      <a:r>
                        <a:rPr lang="pt-br" sz="1800" dirty="0"/>
                        <a:t>Expiração</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tc>
                <a:extLst>
                  <a:ext uri="{0D108BD9-81ED-4DB2-BD59-A6C34878D82A}">
                    <a16:rowId xmlns:a16="http://schemas.microsoft.com/office/drawing/2014/main" val="10004"/>
                  </a:ext>
                </a:extLst>
              </a:tr>
            </a:tbl>
          </a:graphicData>
        </a:graphic>
      </p:graphicFrame>
      <p:sp>
        <p:nvSpPr>
          <p:cNvPr id="44" name="Right Brace 43"/>
          <p:cNvSpPr/>
          <p:nvPr/>
        </p:nvSpPr>
        <p:spPr>
          <a:xfrm>
            <a:off x="9805349" y="3032810"/>
            <a:ext cx="605147" cy="1425120"/>
          </a:xfrm>
          <a:prstGeom prst="rightBrace">
            <a:avLst/>
          </a:prstGeom>
          <a:ln>
            <a:solidFill>
              <a:schemeClr val="tx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sz="2400" dirty="0"/>
          </a:p>
        </p:txBody>
      </p:sp>
      <p:sp>
        <p:nvSpPr>
          <p:cNvPr id="45" name="TextBox 44"/>
          <p:cNvSpPr txBox="1"/>
          <p:nvPr/>
        </p:nvSpPr>
        <p:spPr>
          <a:xfrm>
            <a:off x="10384560" y="3292809"/>
            <a:ext cx="1512998" cy="830997"/>
          </a:xfrm>
          <a:prstGeom prst="rect">
            <a:avLst/>
          </a:prstGeom>
          <a:noFill/>
        </p:spPr>
        <p:txBody>
          <a:bodyPr wrap="square" rtlCol="0">
            <a:spAutoFit/>
          </a:bodyPr>
          <a:lstStyle/>
          <a:p>
            <a:pPr rtl="0"/>
            <a:r>
              <a:rPr lang="pt-br" sz="1600">
                <a:solidFill>
                  <a:srgbClr val="000000"/>
                </a:solidFill>
                <a:latin typeface="Amazon Ember" panose="02000000000000000000" pitchFamily="2" charset="0"/>
                <a:ea typeface="Amazon Ember" panose="02000000000000000000" pitchFamily="2" charset="0"/>
                <a:cs typeface="Helvetica Neue" charset="0"/>
              </a:rPr>
              <a:t>Credenciais</a:t>
            </a:r>
            <a:r>
              <a:rPr lang="en-US" sz="1600" dirty="0">
                <a:solidFill>
                  <a:srgbClr val="000000"/>
                </a:solidFill>
                <a:latin typeface="Amazon Ember" panose="02000000000000000000" pitchFamily="2" charset="0"/>
                <a:ea typeface="Amazon Ember" panose="02000000000000000000" pitchFamily="2" charset="0"/>
                <a:cs typeface="Helvetica Neue" charset="0"/>
              </a:rPr>
              <a:t/>
            </a:r>
            <a:br>
              <a:rPr lang="en-US" sz="1600" dirty="0">
                <a:solidFill>
                  <a:srgbClr val="000000"/>
                </a:solidFill>
                <a:latin typeface="Amazon Ember" panose="02000000000000000000" pitchFamily="2" charset="0"/>
                <a:ea typeface="Amazon Ember" panose="02000000000000000000" pitchFamily="2" charset="0"/>
                <a:cs typeface="Helvetica Neue" charset="0"/>
              </a:rPr>
            </a:br>
            <a:r>
              <a:rPr lang="pt-br" sz="1600">
                <a:solidFill>
                  <a:srgbClr val="000000"/>
                </a:solidFill>
                <a:latin typeface="Amazon Ember" panose="02000000000000000000" pitchFamily="2" charset="0"/>
                <a:ea typeface="Amazon Ember" panose="02000000000000000000" pitchFamily="2" charset="0"/>
                <a:cs typeface="Helvetica Neue" charset="0"/>
              </a:rPr>
              <a:t>de segurança </a:t>
            </a:r>
            <a:r>
              <a:rPr lang="en-US" sz="1600" dirty="0">
                <a:solidFill>
                  <a:srgbClr val="000000"/>
                </a:solidFill>
                <a:latin typeface="Amazon Ember" panose="02000000000000000000" pitchFamily="2" charset="0"/>
                <a:ea typeface="Amazon Ember" panose="02000000000000000000" pitchFamily="2" charset="0"/>
                <a:cs typeface="Helvetica Neue" charset="0"/>
              </a:rPr>
              <a:t/>
            </a:r>
            <a:br>
              <a:rPr lang="en-US" sz="1600" dirty="0">
                <a:solidFill>
                  <a:srgbClr val="000000"/>
                </a:solidFill>
                <a:latin typeface="Amazon Ember" panose="02000000000000000000" pitchFamily="2" charset="0"/>
                <a:ea typeface="Amazon Ember" panose="02000000000000000000" pitchFamily="2" charset="0"/>
                <a:cs typeface="Helvetica Neue" charset="0"/>
              </a:rPr>
            </a:br>
            <a:r>
              <a:rPr lang="pt-br" sz="1600">
                <a:solidFill>
                  <a:srgbClr val="000000"/>
                </a:solidFill>
                <a:latin typeface="Amazon Ember" panose="02000000000000000000" pitchFamily="2" charset="0"/>
                <a:ea typeface="Amazon Ember" panose="02000000000000000000" pitchFamily="2" charset="0"/>
                <a:cs typeface="Helvetica Neue" charset="0"/>
              </a:rPr>
              <a:t>temporárias</a:t>
            </a:r>
            <a:endParaRPr lang="en-US" sz="1600" dirty="0">
              <a:solidFill>
                <a:srgbClr val="000000"/>
              </a:solidFill>
              <a:latin typeface="Amazon Ember" panose="02000000000000000000"/>
              <a:ea typeface="Amazon Ember" panose="02000000000000000000" pitchFamily="2" charset="0"/>
              <a:cs typeface="Helvetica Neue" charset="0"/>
            </a:endParaRPr>
          </a:p>
        </p:txBody>
      </p:sp>
      <p:sp>
        <p:nvSpPr>
          <p:cNvPr id="46" name="Right Brace 45"/>
          <p:cNvSpPr/>
          <p:nvPr/>
        </p:nvSpPr>
        <p:spPr>
          <a:xfrm>
            <a:off x="9805348" y="4476403"/>
            <a:ext cx="605147" cy="515587"/>
          </a:xfrm>
          <a:prstGeom prst="rightBrace">
            <a:avLst/>
          </a:prstGeom>
          <a:ln>
            <a:solidFill>
              <a:schemeClr val="tx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rtl="0"/>
            <a:endParaRPr lang="en-US" sz="2400" dirty="0"/>
          </a:p>
        </p:txBody>
      </p:sp>
      <p:sp>
        <p:nvSpPr>
          <p:cNvPr id="47" name="TextBox 46"/>
          <p:cNvSpPr txBox="1"/>
          <p:nvPr/>
        </p:nvSpPr>
        <p:spPr>
          <a:xfrm>
            <a:off x="10392773" y="4438931"/>
            <a:ext cx="1636042" cy="584775"/>
          </a:xfrm>
          <a:prstGeom prst="rect">
            <a:avLst/>
          </a:prstGeom>
          <a:noFill/>
        </p:spPr>
        <p:txBody>
          <a:bodyPr wrap="square" rtlCol="0">
            <a:spAutoFit/>
          </a:bodyPr>
          <a:lstStyle/>
          <a:p>
            <a:pPr rtl="0"/>
            <a:r>
              <a:rPr lang="pt-br" sz="1600" dirty="0">
                <a:solidFill>
                  <a:srgbClr val="000000"/>
                </a:solidFill>
                <a:latin typeface="Amazon Ember" panose="02000000000000000000" pitchFamily="2" charset="0"/>
                <a:ea typeface="Amazon Ember" panose="02000000000000000000" pitchFamily="2" charset="0"/>
              </a:rPr>
              <a:t>15 </a:t>
            </a:r>
            <a:r>
              <a:rPr lang="pt-br" sz="1600" dirty="0">
                <a:latin typeface="Amazon Ember" panose="02000000000000000000" pitchFamily="2" charset="0"/>
                <a:ea typeface="Amazon Ember" panose="02000000000000000000" pitchFamily="2" charset="0"/>
              </a:rPr>
              <a:t>minutos </a:t>
            </a:r>
            <a:r>
              <a:rPr lang="en-US" sz="1600" dirty="0">
                <a:latin typeface="Amazon Ember" panose="02000000000000000000" pitchFamily="2" charset="0"/>
                <a:ea typeface="Amazon Ember" panose="02000000000000000000" pitchFamily="2" charset="0"/>
              </a:rPr>
              <a:t/>
            </a:r>
            <a:br>
              <a:rPr lang="en-US" sz="1600" dirty="0">
                <a:latin typeface="Amazon Ember" panose="02000000000000000000" pitchFamily="2" charset="0"/>
                <a:ea typeface="Amazon Ember" panose="02000000000000000000" pitchFamily="2" charset="0"/>
              </a:rPr>
            </a:br>
            <a:r>
              <a:rPr lang="pt-br" sz="1600" dirty="0">
                <a:latin typeface="Amazon Ember" panose="02000000000000000000" pitchFamily="2" charset="0"/>
                <a:ea typeface="Amazon Ember" panose="02000000000000000000" pitchFamily="2" charset="0"/>
              </a:rPr>
              <a:t>para 36 horas</a:t>
            </a:r>
            <a:endParaRPr lang="en-US" sz="1600" dirty="0">
              <a:latin typeface="Amazon Ember" panose="02000000000000000000" pitchFamily="2" charset="0"/>
              <a:ea typeface="Amazon Ember" panose="02000000000000000000" pitchFamily="2" charset="0"/>
              <a:cs typeface="Helvetica Neue" charset="0"/>
            </a:endParaRPr>
          </a:p>
        </p:txBody>
      </p:sp>
      <p:cxnSp>
        <p:nvCxnSpPr>
          <p:cNvPr id="31" name="Straight Connector 30"/>
          <p:cNvCxnSpPr/>
          <p:nvPr/>
        </p:nvCxnSpPr>
        <p:spPr>
          <a:xfrm>
            <a:off x="1913781" y="2885918"/>
            <a:ext cx="4096467" cy="0"/>
          </a:xfrm>
          <a:prstGeom prst="line">
            <a:avLst/>
          </a:prstGeom>
          <a:ln w="12700">
            <a:solidFill>
              <a:schemeClr val="tx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929279" y="3351533"/>
            <a:ext cx="4096467" cy="0"/>
          </a:xfrm>
          <a:prstGeom prst="line">
            <a:avLst/>
          </a:prstGeom>
          <a:ln w="12700">
            <a:solidFill>
              <a:schemeClr val="tx1"/>
            </a:solidFill>
            <a:headEnd type="arrow" w="med" len="sm"/>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61527" y="3324280"/>
            <a:ext cx="2384546" cy="338554"/>
          </a:xfrm>
          <a:prstGeom prst="rect">
            <a:avLst/>
          </a:prstGeom>
          <a:noFill/>
        </p:spPr>
        <p:txBody>
          <a:bodyPr wrap="square" rtlCol="0">
            <a:spAutoFit/>
          </a:bodyPr>
          <a:lstStyle/>
          <a:p>
            <a:pPr algn="ctr" rtl="0"/>
            <a:r>
              <a:rPr lang="pt-br" sz="1600" dirty="0">
                <a:solidFill>
                  <a:srgbClr val="000000"/>
                </a:solidFill>
                <a:latin typeface="+mj-lt"/>
                <a:ea typeface="Amazon Ember Light" panose="020B0403020204020204" pitchFamily="34" charset="0"/>
                <a:cs typeface="Amazon Ember Light" panose="020B0403020204020204" pitchFamily="34" charset="0"/>
              </a:rPr>
              <a:t>Credenciais</a:t>
            </a:r>
            <a:r>
              <a:rPr lang="pt-br" sz="1600" dirty="0">
                <a:latin typeface="+mj-lt"/>
                <a:ea typeface="Amazon Ember Light" panose="020B0403020204020204" pitchFamily="34" charset="0"/>
                <a:cs typeface="Amazon Ember Light" panose="020B0403020204020204" pitchFamily="34" charset="0"/>
              </a:rPr>
              <a:t> temporárias</a:t>
            </a:r>
          </a:p>
        </p:txBody>
      </p:sp>
      <p:cxnSp>
        <p:nvCxnSpPr>
          <p:cNvPr id="35" name="Elbow Connector 34"/>
          <p:cNvCxnSpPr>
            <a:stCxn id="34" idx="2"/>
            <a:endCxn id="30" idx="1"/>
          </p:cNvCxnSpPr>
          <p:nvPr/>
        </p:nvCxnSpPr>
        <p:spPr>
          <a:xfrm rot="16200000" flipH="1">
            <a:off x="1837189" y="3125438"/>
            <a:ext cx="890986" cy="1986161"/>
          </a:xfrm>
          <a:prstGeom prst="bentConnector2">
            <a:avLst/>
          </a:prstGeom>
          <a:ln w="12700">
            <a:solidFill>
              <a:schemeClr val="tx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40014" y="4564593"/>
            <a:ext cx="1237844" cy="584775"/>
          </a:xfrm>
          <a:prstGeom prst="rect">
            <a:avLst/>
          </a:prstGeom>
          <a:noFill/>
        </p:spPr>
        <p:txBody>
          <a:bodyPr wrap="square" rtlCol="0">
            <a:spAutoFit/>
          </a:bodyPr>
          <a:lstStyle/>
          <a:p>
            <a:pPr algn="ctr" rtl="0"/>
            <a:r>
              <a:rPr lang="pt-br" sz="1600">
                <a:ea typeface="Amazon Ember Light" panose="020B0403020204020204" pitchFamily="34" charset="0"/>
                <a:cs typeface="Amazon Ember Light" panose="020B0403020204020204" pitchFamily="34" charset="0"/>
              </a:rPr>
              <a:t>Serviços </a:t>
            </a:r>
            <a:r>
              <a:rPr lang="pt-br" sz="1600">
                <a:solidFill>
                  <a:srgbClr val="000000"/>
                </a:solidFill>
                <a:ea typeface="Amazon Ember Light" panose="020B0403020204020204" pitchFamily="34" charset="0"/>
                <a:cs typeface="Amazon Ember Light" panose="020B0403020204020204" pitchFamily="34" charset="0"/>
              </a:rPr>
              <a:t>de</a:t>
            </a:r>
            <a:r>
              <a:rPr lang="pt-br" sz="1600">
                <a:ea typeface="Amazon Ember Light" panose="020B0403020204020204" pitchFamily="34" charset="0"/>
                <a:cs typeface="Amazon Ember Light" panose="020B0403020204020204" pitchFamily="34" charset="0"/>
              </a:rPr>
              <a:t> acesso</a:t>
            </a:r>
          </a:p>
        </p:txBody>
      </p:sp>
      <p:sp>
        <p:nvSpPr>
          <p:cNvPr id="32" name="Rectangle 31">
            <a:extLst>
              <a:ext uri="{FF2B5EF4-FFF2-40B4-BE49-F238E27FC236}">
                <a16:creationId xmlns:a16="http://schemas.microsoft.com/office/drawing/2014/main" id="{D22D8ED1-FB5A-2B46-B9E9-FF763E575F13}"/>
              </a:ext>
            </a:extLst>
          </p:cNvPr>
          <p:cNvSpPr/>
          <p:nvPr/>
        </p:nvSpPr>
        <p:spPr>
          <a:xfrm>
            <a:off x="435477" y="2223632"/>
            <a:ext cx="1765300" cy="1833455"/>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dirty="0">
                <a:solidFill>
                  <a:srgbClr val="5A6B86"/>
                </a:solidFill>
              </a:rPr>
              <a:t>Datacenter </a:t>
            </a:r>
          </a:p>
          <a:p>
            <a:pPr algn="l" rtl="0"/>
            <a:r>
              <a:rPr lang="pt-br" sz="1600" dirty="0">
                <a:solidFill>
                  <a:srgbClr val="5A6B86"/>
                </a:solidFill>
              </a:rPr>
              <a:t>corporativo</a:t>
            </a:r>
          </a:p>
        </p:txBody>
      </p:sp>
      <p:pic>
        <p:nvPicPr>
          <p:cNvPr id="33" name="Graphic 19">
            <a:extLst>
              <a:ext uri="{FF2B5EF4-FFF2-40B4-BE49-F238E27FC236}">
                <a16:creationId xmlns:a16="http://schemas.microsoft.com/office/drawing/2014/main" id="{558849B9-512D-6049-AB40-637404334CB9}"/>
              </a:ext>
            </a:extLst>
          </p:cNvPr>
          <p:cNvPicPr>
            <a:picLocks noChangeAspect="1"/>
          </p:cNvPicPr>
          <p:nvPr/>
        </p:nvPicPr>
        <p:blipFill>
          <a:blip r:embed="rId4"/>
          <a:stretch>
            <a:fillRect/>
          </a:stretch>
        </p:blipFill>
        <p:spPr>
          <a:xfrm>
            <a:off x="435477" y="2223633"/>
            <a:ext cx="330200" cy="330200"/>
          </a:xfrm>
          <a:prstGeom prst="rect">
            <a:avLst/>
          </a:prstGeom>
        </p:spPr>
      </p:pic>
      <p:pic>
        <p:nvPicPr>
          <p:cNvPr id="34" name="Graphic 41">
            <a:extLst>
              <a:ext uri="{FF2B5EF4-FFF2-40B4-BE49-F238E27FC236}">
                <a16:creationId xmlns:a16="http://schemas.microsoft.com/office/drawing/2014/main" id="{1A56C62F-612C-5841-B7E7-B15DA92D0BDE}"/>
              </a:ext>
            </a:extLst>
          </p:cNvPr>
          <p:cNvPicPr>
            <a:picLocks noChangeAspect="1"/>
          </p:cNvPicPr>
          <p:nvPr/>
        </p:nvPicPr>
        <p:blipFill>
          <a:blip r:embed="rId5"/>
          <a:stretch>
            <a:fillRect/>
          </a:stretch>
        </p:blipFill>
        <p:spPr>
          <a:xfrm flipH="1">
            <a:off x="876209" y="2869638"/>
            <a:ext cx="826787" cy="803388"/>
          </a:xfrm>
          <a:prstGeom prst="rect">
            <a:avLst/>
          </a:prstGeom>
        </p:spPr>
      </p:pic>
      <p:sp>
        <p:nvSpPr>
          <p:cNvPr id="36" name="Rectangle 35">
            <a:extLst>
              <a:ext uri="{FF2B5EF4-FFF2-40B4-BE49-F238E27FC236}">
                <a16:creationId xmlns:a16="http://schemas.microsoft.com/office/drawing/2014/main" id="{CE7F7081-419C-2E4F-A999-2923C4338FC0}"/>
              </a:ext>
            </a:extLst>
          </p:cNvPr>
          <p:cNvSpPr/>
          <p:nvPr/>
        </p:nvSpPr>
        <p:spPr>
          <a:xfrm>
            <a:off x="2877309" y="2223632"/>
            <a:ext cx="4437886" cy="32627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37" name="Graphic 11">
            <a:extLst>
              <a:ext uri="{FF2B5EF4-FFF2-40B4-BE49-F238E27FC236}">
                <a16:creationId xmlns:a16="http://schemas.microsoft.com/office/drawing/2014/main" id="{CE52C9D7-11B0-9E41-AB16-2C9849C3ECBE}"/>
              </a:ext>
            </a:extLst>
          </p:cNvPr>
          <p:cNvPicPr>
            <a:picLocks noChangeAspect="1"/>
          </p:cNvPicPr>
          <p:nvPr/>
        </p:nvPicPr>
        <p:blipFill>
          <a:blip r:embed="rId6"/>
          <a:stretch>
            <a:fillRect/>
          </a:stretch>
        </p:blipFill>
        <p:spPr>
          <a:xfrm>
            <a:off x="2877309" y="2223632"/>
            <a:ext cx="330200" cy="330200"/>
          </a:xfrm>
          <a:prstGeom prst="rect">
            <a:avLst/>
          </a:prstGeom>
        </p:spPr>
      </p:pic>
      <p:sp>
        <p:nvSpPr>
          <p:cNvPr id="38" name="TextBox 37">
            <a:extLst>
              <a:ext uri="{FF2B5EF4-FFF2-40B4-BE49-F238E27FC236}">
                <a16:creationId xmlns:a16="http://schemas.microsoft.com/office/drawing/2014/main" id="{73725035-1030-D442-B58A-F9C28281B4E2}"/>
              </a:ext>
            </a:extLst>
          </p:cNvPr>
          <p:cNvSpPr txBox="1"/>
          <p:nvPr/>
        </p:nvSpPr>
        <p:spPr>
          <a:xfrm>
            <a:off x="5812479" y="3429227"/>
            <a:ext cx="1318298" cy="369332"/>
          </a:xfrm>
          <a:prstGeom prst="rect">
            <a:avLst/>
          </a:prstGeom>
          <a:noFill/>
        </p:spPr>
        <p:txBody>
          <a:bodyPr wrap="square" rtlCol="0">
            <a:spAutoFit/>
          </a:bodyPr>
          <a:lstStyle/>
          <a:p>
            <a:pPr algn="ctr" rtl="0"/>
            <a:r>
              <a:rPr lang="pt-br"/>
              <a:t>AWS STS</a:t>
            </a:r>
          </a:p>
        </p:txBody>
      </p:sp>
      <p:pic>
        <p:nvPicPr>
          <p:cNvPr id="41" name="Graphic 40">
            <a:extLst>
              <a:ext uri="{FF2B5EF4-FFF2-40B4-BE49-F238E27FC236}">
                <a16:creationId xmlns:a16="http://schemas.microsoft.com/office/drawing/2014/main" id="{E9420ABA-AF58-BB4F-A8C1-C126FFE14726}"/>
              </a:ext>
            </a:extLst>
          </p:cNvPr>
          <p:cNvPicPr>
            <a:picLocks noChangeAspect="1"/>
          </p:cNvPicPr>
          <p:nvPr/>
        </p:nvPicPr>
        <p:blipFill>
          <a:blip r:embed="rId7"/>
          <a:stretch>
            <a:fillRect/>
          </a:stretch>
        </p:blipFill>
        <p:spPr>
          <a:xfrm>
            <a:off x="6025746" y="2645690"/>
            <a:ext cx="914400" cy="914400"/>
          </a:xfrm>
          <a:prstGeom prst="rect">
            <a:avLst/>
          </a:prstGeom>
        </p:spPr>
      </p:pic>
      <p:grpSp>
        <p:nvGrpSpPr>
          <p:cNvPr id="58" name="Group 57"/>
          <p:cNvGrpSpPr/>
          <p:nvPr/>
        </p:nvGrpSpPr>
        <p:grpSpPr>
          <a:xfrm>
            <a:off x="3275764" y="4214363"/>
            <a:ext cx="1298350" cy="1034522"/>
            <a:chOff x="3406393" y="4164123"/>
            <a:chExt cx="1298350" cy="1034522"/>
          </a:xfrm>
        </p:grpSpPr>
        <p:sp>
          <p:nvSpPr>
            <p:cNvPr id="42" name="TextBox 41">
              <a:extLst>
                <a:ext uri="{FF2B5EF4-FFF2-40B4-BE49-F238E27FC236}">
                  <a16:creationId xmlns:a16="http://schemas.microsoft.com/office/drawing/2014/main" id="{82DF82FE-B12C-2944-9A6B-C577B61F9A00}"/>
                </a:ext>
              </a:extLst>
            </p:cNvPr>
            <p:cNvSpPr txBox="1"/>
            <p:nvPr/>
          </p:nvSpPr>
          <p:spPr>
            <a:xfrm>
              <a:off x="3406393" y="4860091"/>
              <a:ext cx="1298350" cy="338554"/>
            </a:xfrm>
            <a:prstGeom prst="rect">
              <a:avLst/>
            </a:prstGeom>
            <a:noFill/>
          </p:spPr>
          <p:txBody>
            <a:bodyPr wrap="square" rtlCol="0">
              <a:spAutoFit/>
            </a:bodyPr>
            <a:lstStyle/>
            <a:p>
              <a:pPr algn="ctr" rtl="0"/>
              <a:r>
                <a:rPr lang="pt-br" sz="1600"/>
                <a:t>DynamoDB</a:t>
              </a:r>
            </a:p>
          </p:txBody>
        </p:sp>
        <p:pic>
          <p:nvPicPr>
            <p:cNvPr id="49" name="Graphic 43">
              <a:extLst>
                <a:ext uri="{FF2B5EF4-FFF2-40B4-BE49-F238E27FC236}">
                  <a16:creationId xmlns:a16="http://schemas.microsoft.com/office/drawing/2014/main" id="{EFCEDACD-5190-384D-953B-DE4FE39A9255}"/>
                </a:ext>
              </a:extLst>
            </p:cNvPr>
            <p:cNvPicPr>
              <a:picLocks noChangeAspect="1"/>
            </p:cNvPicPr>
            <p:nvPr/>
          </p:nvPicPr>
          <p:blipFill>
            <a:blip r:embed="rId8"/>
            <a:stretch>
              <a:fillRect/>
            </a:stretch>
          </p:blipFill>
          <p:spPr>
            <a:xfrm>
              <a:off x="3699968" y="4164123"/>
              <a:ext cx="711200" cy="711200"/>
            </a:xfrm>
            <a:prstGeom prst="rect">
              <a:avLst/>
            </a:prstGeom>
          </p:spPr>
        </p:pic>
      </p:grpSp>
      <p:grpSp>
        <p:nvGrpSpPr>
          <p:cNvPr id="56" name="Group 55"/>
          <p:cNvGrpSpPr/>
          <p:nvPr/>
        </p:nvGrpSpPr>
        <p:grpSpPr>
          <a:xfrm>
            <a:off x="4439021" y="4205212"/>
            <a:ext cx="1297591" cy="1043673"/>
            <a:chOff x="4650036" y="4154972"/>
            <a:chExt cx="1297591" cy="1043673"/>
          </a:xfrm>
        </p:grpSpPr>
        <p:pic>
          <p:nvPicPr>
            <p:cNvPr id="50" name="Graphic 69">
              <a:extLst>
                <a:ext uri="{FF2B5EF4-FFF2-40B4-BE49-F238E27FC236}">
                  <a16:creationId xmlns:a16="http://schemas.microsoft.com/office/drawing/2014/main" id="{54134B1C-68A0-2F46-9E2C-F7BCA80438A7}"/>
                </a:ext>
              </a:extLst>
            </p:cNvPr>
            <p:cNvPicPr>
              <a:picLocks noChangeAspect="1"/>
            </p:cNvPicPr>
            <p:nvPr/>
          </p:nvPicPr>
          <p:blipFill>
            <a:blip r:embed="rId9"/>
            <a:stretch>
              <a:fillRect/>
            </a:stretch>
          </p:blipFill>
          <p:spPr>
            <a:xfrm>
              <a:off x="4959350" y="4154972"/>
              <a:ext cx="711200" cy="711200"/>
            </a:xfrm>
            <a:prstGeom prst="rect">
              <a:avLst/>
            </a:prstGeom>
          </p:spPr>
        </p:pic>
        <p:sp>
          <p:nvSpPr>
            <p:cNvPr id="51" name="TextBox 50">
              <a:extLst>
                <a:ext uri="{FF2B5EF4-FFF2-40B4-BE49-F238E27FC236}">
                  <a16:creationId xmlns:a16="http://schemas.microsoft.com/office/drawing/2014/main" id="{7FA9348E-E3AE-3F48-9EF0-785E5F84BFB5}"/>
                </a:ext>
              </a:extLst>
            </p:cNvPr>
            <p:cNvSpPr txBox="1"/>
            <p:nvPr/>
          </p:nvSpPr>
          <p:spPr>
            <a:xfrm>
              <a:off x="4650036" y="4860091"/>
              <a:ext cx="1297591" cy="338554"/>
            </a:xfrm>
            <a:prstGeom prst="rect">
              <a:avLst/>
            </a:prstGeom>
            <a:noFill/>
          </p:spPr>
          <p:txBody>
            <a:bodyPr wrap="square" rtlCol="0">
              <a:spAutoFit/>
            </a:bodyPr>
            <a:lstStyle/>
            <a:p>
              <a:pPr algn="ctr" rtl="0"/>
              <a:r>
                <a:rPr lang="pt-br" sz="1600"/>
                <a:t>Amazon S3</a:t>
              </a:r>
            </a:p>
          </p:txBody>
        </p:sp>
      </p:grpSp>
      <p:grpSp>
        <p:nvGrpSpPr>
          <p:cNvPr id="57" name="Group 56"/>
          <p:cNvGrpSpPr/>
          <p:nvPr/>
        </p:nvGrpSpPr>
        <p:grpSpPr>
          <a:xfrm>
            <a:off x="5540400" y="4205212"/>
            <a:ext cx="1513305" cy="1043673"/>
            <a:chOff x="5671029" y="4154972"/>
            <a:chExt cx="1513305" cy="1043673"/>
          </a:xfrm>
        </p:grpSpPr>
        <p:sp>
          <p:nvSpPr>
            <p:cNvPr id="52" name="TextBox 51">
              <a:extLst>
                <a:ext uri="{FF2B5EF4-FFF2-40B4-BE49-F238E27FC236}">
                  <a16:creationId xmlns:a16="http://schemas.microsoft.com/office/drawing/2014/main" id="{4256BB3C-8013-824D-8B2A-F604C7B4DC6C}"/>
                </a:ext>
              </a:extLst>
            </p:cNvPr>
            <p:cNvSpPr txBox="1"/>
            <p:nvPr/>
          </p:nvSpPr>
          <p:spPr>
            <a:xfrm>
              <a:off x="5671029" y="4860091"/>
              <a:ext cx="1513305" cy="338554"/>
            </a:xfrm>
            <a:prstGeom prst="rect">
              <a:avLst/>
            </a:prstGeom>
            <a:noFill/>
          </p:spPr>
          <p:txBody>
            <a:bodyPr wrap="square" rtlCol="0">
              <a:spAutoFit/>
            </a:bodyPr>
            <a:lstStyle/>
            <a:p>
              <a:pPr algn="ctr" rtl="0"/>
              <a:r>
                <a:rPr lang="pt-br" sz="1600"/>
                <a:t>Amazon EC2</a:t>
              </a:r>
            </a:p>
          </p:txBody>
        </p:sp>
        <p:pic>
          <p:nvPicPr>
            <p:cNvPr id="53" name="Graphic 6">
              <a:extLst>
                <a:ext uri="{FF2B5EF4-FFF2-40B4-BE49-F238E27FC236}">
                  <a16:creationId xmlns:a16="http://schemas.microsoft.com/office/drawing/2014/main" id="{D8AF6CFD-7182-AE41-BE56-CA8D81C11633}"/>
                </a:ext>
              </a:extLst>
            </p:cNvPr>
            <p:cNvPicPr>
              <a:picLocks noChangeAspect="1"/>
            </p:cNvPicPr>
            <p:nvPr/>
          </p:nvPicPr>
          <p:blipFill>
            <a:blip r:embed="rId10"/>
            <a:stretch>
              <a:fillRect/>
            </a:stretch>
          </p:blipFill>
          <p:spPr>
            <a:xfrm>
              <a:off x="6072081" y="4154972"/>
              <a:ext cx="711200" cy="711200"/>
            </a:xfrm>
            <a:prstGeom prst="rect">
              <a:avLst/>
            </a:prstGeom>
          </p:spPr>
        </p:pic>
      </p:grpSp>
    </p:spTree>
    <p:custDataLst>
      <p:tags r:id="rId1"/>
    </p:custDataLst>
    <p:extLst>
      <p:ext uri="{BB962C8B-B14F-4D97-AF65-F5344CB8AC3E}">
        <p14:creationId xmlns:p14="http://schemas.microsoft.com/office/powerpoint/2010/main" val="245314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42" y="365125"/>
            <a:ext cx="9034272" cy="474119"/>
          </a:xfrm>
        </p:spPr>
        <p:txBody>
          <a:bodyPr rtlCol="0"/>
          <a:lstStyle/>
          <a:p>
            <a:pPr rtl="0"/>
            <a:r>
              <a:rPr lang="pt-br" sz="3500" dirty="0"/>
              <a:t>Pontos importantes do AWS STS</a:t>
            </a:r>
          </a:p>
        </p:txBody>
      </p:sp>
      <p:sp>
        <p:nvSpPr>
          <p:cNvPr id="3" name="Content Placeholder 2"/>
          <p:cNvSpPr>
            <a:spLocks noGrp="1"/>
          </p:cNvSpPr>
          <p:nvPr>
            <p:ph idx="1"/>
          </p:nvPr>
        </p:nvSpPr>
        <p:spPr/>
        <p:txBody>
          <a:bodyPr rtlCol="0">
            <a:normAutofit/>
          </a:bodyPr>
          <a:lstStyle/>
          <a:p>
            <a:pPr rtl="0"/>
            <a:r>
              <a:rPr lang="pt-br" sz="2600" dirty="0">
                <a:ea typeface="Amazon Ember Light" panose="020B0403020204020204" pitchFamily="34" charset="0"/>
                <a:cs typeface="Amazon Ember Light" panose="020B0403020204020204" pitchFamily="34" charset="0"/>
              </a:rPr>
              <a:t>Todas as chamadas vão para o endpoint global, por padrão.</a:t>
            </a:r>
          </a:p>
          <a:p>
            <a:pPr rtl="0"/>
            <a:r>
              <a:rPr lang="pt-br" sz="2600" dirty="0">
                <a:ea typeface="Amazon Ember Light" panose="020B0403020204020204" pitchFamily="34" charset="0"/>
                <a:cs typeface="Amazon Ember Light" panose="020B0403020204020204" pitchFamily="34" charset="0"/>
              </a:rPr>
              <a:t>O endpoint global mapeia para a região Leste dos EUA (Norte da Virgínia).</a:t>
            </a:r>
          </a:p>
          <a:p>
            <a:pPr rtl="0"/>
            <a:r>
              <a:rPr lang="pt-br" sz="2600" dirty="0">
                <a:ea typeface="Amazon Ember Light" panose="020B0403020204020204" pitchFamily="34" charset="0"/>
                <a:cs typeface="Amazon Ember Light" panose="020B0403020204020204" pitchFamily="34" charset="0"/>
              </a:rPr>
              <a:t>Os endpoint regionais são ativados por padrão, exceto para Leste dos EUA (Norte da Virgínia).</a:t>
            </a:r>
          </a:p>
          <a:p>
            <a:pPr rtl="0"/>
            <a:r>
              <a:rPr lang="pt-br" sz="2600" dirty="0">
                <a:latin typeface="Amazon Ember Light" panose="020B0403020204020204" pitchFamily="34" charset="0"/>
                <a:ea typeface="Amazon Ember Light" panose="020B0403020204020204" pitchFamily="34" charset="0"/>
                <a:cs typeface="Amazon Ember Light" panose="020B0403020204020204" pitchFamily="34" charset="0"/>
              </a:rPr>
              <a:t>Use o AWS CloudTrail para registrar chamadas </a:t>
            </a:r>
            <a:r>
              <a:rPr lang="pt-br" sz="2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STS</a:t>
            </a:r>
            <a:r>
              <a:rPr lang="pt-br" sz="2600" dirty="0">
                <a:latin typeface="Amazon Ember Light" panose="020B0403020204020204" pitchFamily="34" charset="0"/>
                <a:ea typeface="Amazon Ember Light" panose="020B0403020204020204" pitchFamily="34" charset="0"/>
                <a:cs typeface="Amazon Ember Light" panose="020B0403020204020204" pitchFamily="34" charset="0"/>
              </a:rPr>
              <a:t>.</a:t>
            </a:r>
            <a:endParaRPr lang="en-US" sz="2600" dirty="0">
              <a:ea typeface="Amazon Ember Light" panose="020B0403020204020204" pitchFamily="34" charset="0"/>
              <a:cs typeface="Amazon Ember Light" panose="020B0403020204020204" pitchFamily="34" charset="0"/>
            </a:endParaRPr>
          </a:p>
          <a:p>
            <a:pPr lvl="0" rtl="0"/>
            <a:r>
              <a:rPr lang="pt-br" sz="2600" dirty="0">
                <a:latin typeface="Amazon Ember Light" panose="020B0403020204020204" pitchFamily="34" charset="0"/>
                <a:ea typeface="Amazon Ember Light" panose="020B0403020204020204" pitchFamily="34" charset="0"/>
                <a:cs typeface="Amazon Ember Light" panose="020B0403020204020204" pitchFamily="34" charset="0"/>
              </a:rPr>
              <a:t>As credenciais funcionam globalmente.</a:t>
            </a:r>
          </a:p>
        </p:txBody>
      </p:sp>
    </p:spTree>
    <p:custDataLst>
      <p:tags r:id="rId1"/>
    </p:custDataLst>
    <p:extLst>
      <p:ext uri="{BB962C8B-B14F-4D97-AF65-F5344CB8AC3E}">
        <p14:creationId xmlns:p14="http://schemas.microsoft.com/office/powerpoint/2010/main" val="53457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5142" y="365125"/>
            <a:ext cx="9034272" cy="474119"/>
          </a:xfrm>
        </p:spPr>
        <p:txBody>
          <a:bodyPr rtlCol="0"/>
          <a:lstStyle/>
          <a:p>
            <a:pPr rtl="0"/>
            <a:r>
              <a:rPr lang="pt-br" sz="3500" dirty="0"/>
              <a:t>Caso de uso: </a:t>
            </a:r>
            <a:r>
              <a:rPr lang="pt-br" sz="3500" dirty="0">
                <a:solidFill>
                  <a:srgbClr val="FFFFFF"/>
                </a:solidFill>
              </a:rPr>
              <a:t>agente de identidades</a:t>
            </a:r>
            <a:r>
              <a:rPr lang="pt-br" sz="3500" dirty="0"/>
              <a:t> do STS</a:t>
            </a:r>
          </a:p>
        </p:txBody>
      </p:sp>
      <p:sp>
        <p:nvSpPr>
          <p:cNvPr id="7" name="TextBox 37"/>
          <p:cNvSpPr txBox="1">
            <a:spLocks noChangeArrowheads="1"/>
          </p:cNvSpPr>
          <p:nvPr/>
        </p:nvSpPr>
        <p:spPr bwMode="auto">
          <a:xfrm>
            <a:off x="8392599" y="1978577"/>
            <a:ext cx="1642647" cy="323165"/>
          </a:xfrm>
          <a:prstGeom prst="rect">
            <a:avLst/>
          </a:prstGeom>
          <a:noFill/>
          <a:ln w="9525">
            <a:noFill/>
            <a:miter lim="800000"/>
            <a:headEnd/>
            <a:tailEnd/>
          </a:ln>
        </p:spPr>
        <p:txBody>
          <a:bodyPr wrap="square" rtlCol="0">
            <a:spAutoFit/>
          </a:bodyPr>
          <a:lstStyle/>
          <a:p>
            <a:pPr algn="ctr" rtl="0"/>
            <a:r>
              <a:rPr lang="pt-br" sz="15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Serviços</a:t>
            </a: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 da AWS</a:t>
            </a:r>
            <a:endParaRPr lang="en-US" sz="15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sp>
        <p:nvSpPr>
          <p:cNvPr id="8" name="Rounded Rectangle 7"/>
          <p:cNvSpPr/>
          <p:nvPr/>
        </p:nvSpPr>
        <p:spPr>
          <a:xfrm>
            <a:off x="7005256" y="1978577"/>
            <a:ext cx="4466492" cy="1423596"/>
          </a:xfrm>
          <a:prstGeom prst="roundRect">
            <a:avLst>
              <a:gd name="adj" fmla="val 0"/>
            </a:avLst>
          </a:prstGeom>
          <a:noFill/>
          <a:ln>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TextBox 8">
            <a:extLst>
              <a:ext uri="{FF2B5EF4-FFF2-40B4-BE49-F238E27FC236}">
                <a16:creationId xmlns:a16="http://schemas.microsoft.com/office/drawing/2014/main" id="{73725035-1030-D442-B58A-F9C28281B4E2}"/>
              </a:ext>
            </a:extLst>
          </p:cNvPr>
          <p:cNvSpPr txBox="1"/>
          <p:nvPr/>
        </p:nvSpPr>
        <p:spPr>
          <a:xfrm>
            <a:off x="8627147" y="5772204"/>
            <a:ext cx="1318298" cy="292388"/>
          </a:xfrm>
          <a:prstGeom prst="rect">
            <a:avLst/>
          </a:prstGeom>
          <a:noFill/>
        </p:spPr>
        <p:txBody>
          <a:bodyPr wrap="square" rtlCol="0">
            <a:spAutoFit/>
          </a:bodyPr>
          <a:lstStyle/>
          <a:p>
            <a:pPr algn="ctr" rtl="0"/>
            <a:r>
              <a:rPr lang="pt-br" sz="1300"/>
              <a:t>AWS STS</a:t>
            </a:r>
          </a:p>
        </p:txBody>
      </p:sp>
      <p:pic>
        <p:nvPicPr>
          <p:cNvPr id="10" name="Graphic 40">
            <a:extLst>
              <a:ext uri="{FF2B5EF4-FFF2-40B4-BE49-F238E27FC236}">
                <a16:creationId xmlns:a16="http://schemas.microsoft.com/office/drawing/2014/main" id="{E9420ABA-AF58-BB4F-A8C1-C126FFE14726}"/>
              </a:ext>
            </a:extLst>
          </p:cNvPr>
          <p:cNvPicPr>
            <a:picLocks noChangeAspect="1"/>
          </p:cNvPicPr>
          <p:nvPr/>
        </p:nvPicPr>
        <p:blipFill>
          <a:blip r:embed="rId3"/>
          <a:stretch>
            <a:fillRect/>
          </a:stretch>
        </p:blipFill>
        <p:spPr>
          <a:xfrm>
            <a:off x="8840414" y="4988667"/>
            <a:ext cx="914400" cy="914400"/>
          </a:xfrm>
          <a:prstGeom prst="rect">
            <a:avLst/>
          </a:prstGeom>
        </p:spPr>
      </p:pic>
      <p:grpSp>
        <p:nvGrpSpPr>
          <p:cNvPr id="11" name="Group 10"/>
          <p:cNvGrpSpPr/>
          <p:nvPr/>
        </p:nvGrpSpPr>
        <p:grpSpPr>
          <a:xfrm>
            <a:off x="6986945" y="2340726"/>
            <a:ext cx="1543093" cy="1019133"/>
            <a:chOff x="3161650" y="4164123"/>
            <a:chExt cx="1543093" cy="1019133"/>
          </a:xfrm>
        </p:grpSpPr>
        <p:sp>
          <p:nvSpPr>
            <p:cNvPr id="12" name="TextBox 11">
              <a:extLst>
                <a:ext uri="{FF2B5EF4-FFF2-40B4-BE49-F238E27FC236}">
                  <a16:creationId xmlns:a16="http://schemas.microsoft.com/office/drawing/2014/main" id="{82DF82FE-B12C-2944-9A6B-C577B61F9A00}"/>
                </a:ext>
              </a:extLst>
            </p:cNvPr>
            <p:cNvSpPr txBox="1"/>
            <p:nvPr/>
          </p:nvSpPr>
          <p:spPr>
            <a:xfrm>
              <a:off x="3161650" y="4860091"/>
              <a:ext cx="1543093" cy="323165"/>
            </a:xfrm>
            <a:prstGeom prst="rect">
              <a:avLst/>
            </a:prstGeom>
            <a:noFill/>
          </p:spPr>
          <p:txBody>
            <a:bodyPr wrap="square" rtlCol="0">
              <a:spAutoFit/>
            </a:bodyPr>
            <a:lstStyle/>
            <a:p>
              <a:pPr algn="ctr" rtl="0"/>
              <a:r>
                <a:rPr lang="pt-br" sz="1500" dirty="0"/>
                <a:t>DynamoDB</a:t>
              </a:r>
            </a:p>
          </p:txBody>
        </p:sp>
        <p:pic>
          <p:nvPicPr>
            <p:cNvPr id="13" name="Graphic 43">
              <a:extLst>
                <a:ext uri="{FF2B5EF4-FFF2-40B4-BE49-F238E27FC236}">
                  <a16:creationId xmlns:a16="http://schemas.microsoft.com/office/drawing/2014/main" id="{EFCEDACD-5190-384D-953B-DE4FE39A9255}"/>
                </a:ext>
              </a:extLst>
            </p:cNvPr>
            <p:cNvPicPr>
              <a:picLocks noChangeAspect="1"/>
            </p:cNvPicPr>
            <p:nvPr/>
          </p:nvPicPr>
          <p:blipFill>
            <a:blip r:embed="rId4"/>
            <a:stretch>
              <a:fillRect/>
            </a:stretch>
          </p:blipFill>
          <p:spPr>
            <a:xfrm>
              <a:off x="3581373" y="4164123"/>
              <a:ext cx="711200" cy="711200"/>
            </a:xfrm>
            <a:prstGeom prst="rect">
              <a:avLst/>
            </a:prstGeom>
          </p:spPr>
        </p:pic>
      </p:grpSp>
      <p:grpSp>
        <p:nvGrpSpPr>
          <p:cNvPr id="14" name="Group 13"/>
          <p:cNvGrpSpPr/>
          <p:nvPr/>
        </p:nvGrpSpPr>
        <p:grpSpPr>
          <a:xfrm>
            <a:off x="8518921" y="2331575"/>
            <a:ext cx="1422440" cy="1028284"/>
            <a:chOff x="4525188" y="4154972"/>
            <a:chExt cx="1422440" cy="1028284"/>
          </a:xfrm>
        </p:grpSpPr>
        <p:pic>
          <p:nvPicPr>
            <p:cNvPr id="15" name="Graphic 69">
              <a:extLst>
                <a:ext uri="{FF2B5EF4-FFF2-40B4-BE49-F238E27FC236}">
                  <a16:creationId xmlns:a16="http://schemas.microsoft.com/office/drawing/2014/main" id="{54134B1C-68A0-2F46-9E2C-F7BCA80438A7}"/>
                </a:ext>
              </a:extLst>
            </p:cNvPr>
            <p:cNvPicPr>
              <a:picLocks noChangeAspect="1"/>
            </p:cNvPicPr>
            <p:nvPr/>
          </p:nvPicPr>
          <p:blipFill>
            <a:blip r:embed="rId5"/>
            <a:stretch>
              <a:fillRect/>
            </a:stretch>
          </p:blipFill>
          <p:spPr>
            <a:xfrm>
              <a:off x="4877993" y="4154972"/>
              <a:ext cx="711200" cy="711200"/>
            </a:xfrm>
            <a:prstGeom prst="rect">
              <a:avLst/>
            </a:prstGeom>
          </p:spPr>
        </p:pic>
        <p:sp>
          <p:nvSpPr>
            <p:cNvPr id="16" name="TextBox 15">
              <a:extLst>
                <a:ext uri="{FF2B5EF4-FFF2-40B4-BE49-F238E27FC236}">
                  <a16:creationId xmlns:a16="http://schemas.microsoft.com/office/drawing/2014/main" id="{7FA9348E-E3AE-3F48-9EF0-785E5F84BFB5}"/>
                </a:ext>
              </a:extLst>
            </p:cNvPr>
            <p:cNvSpPr txBox="1"/>
            <p:nvPr/>
          </p:nvSpPr>
          <p:spPr>
            <a:xfrm>
              <a:off x="4525188" y="4860091"/>
              <a:ext cx="1422440" cy="323165"/>
            </a:xfrm>
            <a:prstGeom prst="rect">
              <a:avLst/>
            </a:prstGeom>
            <a:noFill/>
          </p:spPr>
          <p:txBody>
            <a:bodyPr wrap="square" rtlCol="0">
              <a:spAutoFit/>
            </a:bodyPr>
            <a:lstStyle/>
            <a:p>
              <a:pPr algn="ctr" rtl="0"/>
              <a:r>
                <a:rPr lang="pt-br" sz="1500"/>
                <a:t>Amazon S3</a:t>
              </a:r>
            </a:p>
          </p:txBody>
        </p:sp>
      </p:grpSp>
      <p:grpSp>
        <p:nvGrpSpPr>
          <p:cNvPr id="17" name="Group 16"/>
          <p:cNvGrpSpPr/>
          <p:nvPr/>
        </p:nvGrpSpPr>
        <p:grpSpPr>
          <a:xfrm>
            <a:off x="9935731" y="2319974"/>
            <a:ext cx="1513305" cy="1028284"/>
            <a:chOff x="5671029" y="4154972"/>
            <a:chExt cx="1513305" cy="1028284"/>
          </a:xfrm>
        </p:grpSpPr>
        <p:sp>
          <p:nvSpPr>
            <p:cNvPr id="18" name="TextBox 17">
              <a:extLst>
                <a:ext uri="{FF2B5EF4-FFF2-40B4-BE49-F238E27FC236}">
                  <a16:creationId xmlns:a16="http://schemas.microsoft.com/office/drawing/2014/main" id="{4256BB3C-8013-824D-8B2A-F604C7B4DC6C}"/>
                </a:ext>
              </a:extLst>
            </p:cNvPr>
            <p:cNvSpPr txBox="1"/>
            <p:nvPr/>
          </p:nvSpPr>
          <p:spPr>
            <a:xfrm>
              <a:off x="5671029" y="4860091"/>
              <a:ext cx="1513305" cy="323165"/>
            </a:xfrm>
            <a:prstGeom prst="rect">
              <a:avLst/>
            </a:prstGeom>
            <a:noFill/>
          </p:spPr>
          <p:txBody>
            <a:bodyPr wrap="square" rtlCol="0">
              <a:spAutoFit/>
            </a:bodyPr>
            <a:lstStyle/>
            <a:p>
              <a:pPr algn="ctr" rtl="0"/>
              <a:r>
                <a:rPr lang="pt-br" sz="1500"/>
                <a:t>Amazon EC2</a:t>
              </a:r>
            </a:p>
          </p:txBody>
        </p:sp>
        <p:pic>
          <p:nvPicPr>
            <p:cNvPr id="19" name="Graphic 6">
              <a:extLst>
                <a:ext uri="{FF2B5EF4-FFF2-40B4-BE49-F238E27FC236}">
                  <a16:creationId xmlns:a16="http://schemas.microsoft.com/office/drawing/2014/main" id="{D8AF6CFD-7182-AE41-BE56-CA8D81C11633}"/>
                </a:ext>
              </a:extLst>
            </p:cNvPr>
            <p:cNvPicPr>
              <a:picLocks noChangeAspect="1"/>
            </p:cNvPicPr>
            <p:nvPr/>
          </p:nvPicPr>
          <p:blipFill>
            <a:blip r:embed="rId6"/>
            <a:stretch>
              <a:fillRect/>
            </a:stretch>
          </p:blipFill>
          <p:spPr>
            <a:xfrm>
              <a:off x="6072081" y="4154972"/>
              <a:ext cx="711200" cy="711200"/>
            </a:xfrm>
            <a:prstGeom prst="rect">
              <a:avLst/>
            </a:prstGeom>
          </p:spPr>
        </p:pic>
      </p:grpSp>
      <p:sp>
        <p:nvSpPr>
          <p:cNvPr id="20" name="TextBox 19">
            <a:extLst>
              <a:ext uri="{FF2B5EF4-FFF2-40B4-BE49-F238E27FC236}">
                <a16:creationId xmlns:a16="http://schemas.microsoft.com/office/drawing/2014/main" id="{A3A8F2A9-F281-F841-955E-62CD75E14F25}"/>
              </a:ext>
            </a:extLst>
          </p:cNvPr>
          <p:cNvSpPr txBox="1"/>
          <p:nvPr/>
        </p:nvSpPr>
        <p:spPr>
          <a:xfrm>
            <a:off x="8205274" y="4351270"/>
            <a:ext cx="2301904" cy="492443"/>
          </a:xfrm>
          <a:prstGeom prst="rect">
            <a:avLst/>
          </a:prstGeom>
          <a:noFill/>
        </p:spPr>
        <p:txBody>
          <a:bodyPr wrap="square" rtlCol="0">
            <a:spAutoFit/>
          </a:bodyPr>
          <a:lstStyle/>
          <a:p>
            <a:pPr algn="ctr" rtl="0"/>
            <a:r>
              <a:rPr lang="pt-br" sz="1300"/>
              <a:t>Console de gerenciamento da AWS</a:t>
            </a:r>
          </a:p>
        </p:txBody>
      </p:sp>
      <p:pic>
        <p:nvPicPr>
          <p:cNvPr id="21" name="Graphic 32">
            <a:extLst>
              <a:ext uri="{FF2B5EF4-FFF2-40B4-BE49-F238E27FC236}">
                <a16:creationId xmlns:a16="http://schemas.microsoft.com/office/drawing/2014/main" id="{BB99AA6E-3CE0-2C4E-8932-4F6146D8E3FE}"/>
              </a:ext>
            </a:extLst>
          </p:cNvPr>
          <p:cNvPicPr>
            <a:picLocks noChangeAspect="1"/>
          </p:cNvPicPr>
          <p:nvPr/>
        </p:nvPicPr>
        <p:blipFill>
          <a:blip r:embed="rId7"/>
          <a:stretch>
            <a:fillRect/>
          </a:stretch>
        </p:blipFill>
        <p:spPr>
          <a:xfrm>
            <a:off x="9000626" y="3566043"/>
            <a:ext cx="711200" cy="711200"/>
          </a:xfrm>
          <a:prstGeom prst="rect">
            <a:avLst/>
          </a:prstGeom>
        </p:spPr>
      </p:pic>
      <p:sp>
        <p:nvSpPr>
          <p:cNvPr id="22" name="Rectangle 21">
            <a:extLst>
              <a:ext uri="{FF2B5EF4-FFF2-40B4-BE49-F238E27FC236}">
                <a16:creationId xmlns:a16="http://schemas.microsoft.com/office/drawing/2014/main" id="{D22D8ED1-FB5A-2B46-B9E9-FF763E575F13}"/>
              </a:ext>
            </a:extLst>
          </p:cNvPr>
          <p:cNvSpPr/>
          <p:nvPr/>
        </p:nvSpPr>
        <p:spPr>
          <a:xfrm>
            <a:off x="313101" y="1588736"/>
            <a:ext cx="3379439" cy="4592009"/>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600" dirty="0">
              <a:solidFill>
                <a:srgbClr val="5A6B86"/>
              </a:solidFill>
            </a:endParaRPr>
          </a:p>
        </p:txBody>
      </p:sp>
      <p:pic>
        <p:nvPicPr>
          <p:cNvPr id="23" name="Graphic 19">
            <a:extLst>
              <a:ext uri="{FF2B5EF4-FFF2-40B4-BE49-F238E27FC236}">
                <a16:creationId xmlns:a16="http://schemas.microsoft.com/office/drawing/2014/main" id="{558849B9-512D-6049-AB40-637404334CB9}"/>
              </a:ext>
            </a:extLst>
          </p:cNvPr>
          <p:cNvPicPr>
            <a:picLocks noChangeAspect="1"/>
          </p:cNvPicPr>
          <p:nvPr/>
        </p:nvPicPr>
        <p:blipFill>
          <a:blip r:embed="rId8"/>
          <a:stretch>
            <a:fillRect/>
          </a:stretch>
        </p:blipFill>
        <p:spPr>
          <a:xfrm>
            <a:off x="313102" y="1588738"/>
            <a:ext cx="330200" cy="330200"/>
          </a:xfrm>
          <a:prstGeom prst="rect">
            <a:avLst/>
          </a:prstGeom>
        </p:spPr>
      </p:pic>
      <p:pic>
        <p:nvPicPr>
          <p:cNvPr id="24" name="Graphic 41">
            <a:extLst>
              <a:ext uri="{FF2B5EF4-FFF2-40B4-BE49-F238E27FC236}">
                <a16:creationId xmlns:a16="http://schemas.microsoft.com/office/drawing/2014/main" id="{1A56C62F-612C-5841-B7E7-B15DA92D0BDE}"/>
              </a:ext>
            </a:extLst>
          </p:cNvPr>
          <p:cNvPicPr>
            <a:picLocks noChangeAspect="1"/>
          </p:cNvPicPr>
          <p:nvPr/>
        </p:nvPicPr>
        <p:blipFill>
          <a:blip r:embed="rId9"/>
          <a:stretch>
            <a:fillRect/>
          </a:stretch>
        </p:blipFill>
        <p:spPr>
          <a:xfrm flipH="1">
            <a:off x="1077814" y="1963435"/>
            <a:ext cx="826787" cy="803388"/>
          </a:xfrm>
          <a:prstGeom prst="rect">
            <a:avLst/>
          </a:prstGeom>
        </p:spPr>
      </p:pic>
      <p:pic>
        <p:nvPicPr>
          <p:cNvPr id="25" name="Graphic 49">
            <a:extLst>
              <a:ext uri="{FF2B5EF4-FFF2-40B4-BE49-F238E27FC236}">
                <a16:creationId xmlns:a16="http://schemas.microsoft.com/office/drawing/2014/main" id="{43C89C6C-4275-2244-93E6-30D96D2FDE23}"/>
              </a:ext>
            </a:extLst>
          </p:cNvPr>
          <p:cNvPicPr>
            <a:picLocks noChangeAspect="1"/>
          </p:cNvPicPr>
          <p:nvPr/>
        </p:nvPicPr>
        <p:blipFill>
          <a:blip r:embed="rId10"/>
          <a:stretch>
            <a:fillRect/>
          </a:stretch>
        </p:blipFill>
        <p:spPr>
          <a:xfrm>
            <a:off x="2305653" y="2020888"/>
            <a:ext cx="661036" cy="661036"/>
          </a:xfrm>
          <a:prstGeom prst="rect">
            <a:avLst/>
          </a:prstGeom>
        </p:spPr>
      </p:pic>
      <p:sp>
        <p:nvSpPr>
          <p:cNvPr id="26" name="Rounded Rectangle 25"/>
          <p:cNvSpPr/>
          <p:nvPr/>
        </p:nvSpPr>
        <p:spPr>
          <a:xfrm>
            <a:off x="798382" y="1793666"/>
            <a:ext cx="2451708" cy="1423596"/>
          </a:xfrm>
          <a:prstGeom prst="roundRect">
            <a:avLst>
              <a:gd name="adj" fmla="val 0"/>
            </a:avLst>
          </a:prstGeom>
          <a:noFill/>
          <a:ln>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TextBox 26">
            <a:extLst>
              <a:ext uri="{FF2B5EF4-FFF2-40B4-BE49-F238E27FC236}">
                <a16:creationId xmlns:a16="http://schemas.microsoft.com/office/drawing/2014/main" id="{82DF82FE-B12C-2944-9A6B-C577B61F9A00}"/>
              </a:ext>
            </a:extLst>
          </p:cNvPr>
          <p:cNvSpPr txBox="1"/>
          <p:nvPr/>
        </p:nvSpPr>
        <p:spPr>
          <a:xfrm>
            <a:off x="990732" y="2734331"/>
            <a:ext cx="2067008" cy="492443"/>
          </a:xfrm>
          <a:prstGeom prst="rect">
            <a:avLst/>
          </a:prstGeom>
          <a:noFill/>
        </p:spPr>
        <p:txBody>
          <a:bodyPr wrap="square" rtlCol="0">
            <a:spAutoFit/>
          </a:bodyPr>
          <a:lstStyle/>
          <a:p>
            <a:pPr algn="ctr" rtl="0"/>
            <a:r>
              <a:rPr lang="pt-br" sz="1300" dirty="0"/>
              <a:t>User application (aplicação do usuário)</a:t>
            </a:r>
          </a:p>
        </p:txBody>
      </p:sp>
      <p:pic>
        <p:nvPicPr>
          <p:cNvPr id="28" name="Graphic 37">
            <a:extLst>
              <a:ext uri="{FF2B5EF4-FFF2-40B4-BE49-F238E27FC236}">
                <a16:creationId xmlns:a16="http://schemas.microsoft.com/office/drawing/2014/main" id="{AC408681-9425-934F-A27E-5D5DAE6D38A6}"/>
              </a:ext>
            </a:extLst>
          </p:cNvPr>
          <p:cNvPicPr>
            <a:picLocks noChangeAspect="1"/>
          </p:cNvPicPr>
          <p:nvPr/>
        </p:nvPicPr>
        <p:blipFill>
          <a:blip r:embed="rId11"/>
          <a:stretch>
            <a:fillRect/>
          </a:stretch>
        </p:blipFill>
        <p:spPr>
          <a:xfrm>
            <a:off x="851662" y="3402285"/>
            <a:ext cx="914400" cy="914400"/>
          </a:xfrm>
          <a:prstGeom prst="rect">
            <a:avLst/>
          </a:prstGeom>
        </p:spPr>
      </p:pic>
      <p:pic>
        <p:nvPicPr>
          <p:cNvPr id="29" name="Graphic 13">
            <a:extLst>
              <a:ext uri="{FF2B5EF4-FFF2-40B4-BE49-F238E27FC236}">
                <a16:creationId xmlns:a16="http://schemas.microsoft.com/office/drawing/2014/main" id="{944DE95A-7C95-1E4F-98C7-C689278759EA}"/>
              </a:ext>
            </a:extLst>
          </p:cNvPr>
          <p:cNvPicPr>
            <a:picLocks noChangeAspect="1"/>
          </p:cNvPicPr>
          <p:nvPr/>
        </p:nvPicPr>
        <p:blipFill>
          <a:blip r:embed="rId12"/>
          <a:stretch>
            <a:fillRect/>
          </a:stretch>
        </p:blipFill>
        <p:spPr>
          <a:xfrm>
            <a:off x="851662" y="4631642"/>
            <a:ext cx="914400" cy="914400"/>
          </a:xfrm>
          <a:prstGeom prst="rect">
            <a:avLst/>
          </a:prstGeom>
        </p:spPr>
      </p:pic>
      <p:sp>
        <p:nvSpPr>
          <p:cNvPr id="30" name="TextBox 29">
            <a:extLst>
              <a:ext uri="{FF2B5EF4-FFF2-40B4-BE49-F238E27FC236}">
                <a16:creationId xmlns:a16="http://schemas.microsoft.com/office/drawing/2014/main" id="{82DF82FE-B12C-2944-9A6B-C577B61F9A00}"/>
              </a:ext>
            </a:extLst>
          </p:cNvPr>
          <p:cNvSpPr txBox="1"/>
          <p:nvPr/>
        </p:nvSpPr>
        <p:spPr>
          <a:xfrm>
            <a:off x="378507" y="4270596"/>
            <a:ext cx="1828627" cy="492443"/>
          </a:xfrm>
          <a:prstGeom prst="rect">
            <a:avLst/>
          </a:prstGeom>
          <a:noFill/>
        </p:spPr>
        <p:txBody>
          <a:bodyPr wrap="square" rtlCol="0">
            <a:spAutoFit/>
          </a:bodyPr>
          <a:lstStyle/>
          <a:p>
            <a:pPr algn="ctr" rtl="0"/>
            <a:r>
              <a:rPr lang="pt-br" sz="1300" dirty="0"/>
              <a:t>Agente de identidades</a:t>
            </a:r>
          </a:p>
        </p:txBody>
      </p:sp>
      <p:sp>
        <p:nvSpPr>
          <p:cNvPr id="31" name="TextBox 30">
            <a:extLst>
              <a:ext uri="{FF2B5EF4-FFF2-40B4-BE49-F238E27FC236}">
                <a16:creationId xmlns:a16="http://schemas.microsoft.com/office/drawing/2014/main" id="{82DF82FE-B12C-2944-9A6B-C577B61F9A00}"/>
              </a:ext>
            </a:extLst>
          </p:cNvPr>
          <p:cNvSpPr txBox="1"/>
          <p:nvPr/>
        </p:nvSpPr>
        <p:spPr>
          <a:xfrm>
            <a:off x="477668" y="5526135"/>
            <a:ext cx="1662388" cy="692497"/>
          </a:xfrm>
          <a:prstGeom prst="rect">
            <a:avLst/>
          </a:prstGeom>
          <a:noFill/>
        </p:spPr>
        <p:txBody>
          <a:bodyPr wrap="square" rtlCol="0">
            <a:spAutoFit/>
          </a:bodyPr>
          <a:lstStyle/>
          <a:p>
            <a:pPr algn="ctr" rtl="0"/>
            <a:r>
              <a:rPr lang="pt-br" sz="1300"/>
              <a:t>Armazenamento de identidades corporativas</a:t>
            </a:r>
          </a:p>
        </p:txBody>
      </p:sp>
      <p:sp>
        <p:nvSpPr>
          <p:cNvPr id="32" name="Rectangle 31">
            <a:extLst>
              <a:ext uri="{FF2B5EF4-FFF2-40B4-BE49-F238E27FC236}">
                <a16:creationId xmlns:a16="http://schemas.microsoft.com/office/drawing/2014/main" id="{CE7F7081-419C-2E4F-A999-2923C4338FC0}"/>
              </a:ext>
            </a:extLst>
          </p:cNvPr>
          <p:cNvSpPr/>
          <p:nvPr/>
        </p:nvSpPr>
        <p:spPr>
          <a:xfrm>
            <a:off x="6589907" y="1588738"/>
            <a:ext cx="5116310" cy="45920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33" name="Graphic 11">
            <a:extLst>
              <a:ext uri="{FF2B5EF4-FFF2-40B4-BE49-F238E27FC236}">
                <a16:creationId xmlns:a16="http://schemas.microsoft.com/office/drawing/2014/main" id="{CE52C9D7-11B0-9E41-AB16-2C9849C3ECBE}"/>
              </a:ext>
            </a:extLst>
          </p:cNvPr>
          <p:cNvPicPr>
            <a:picLocks noChangeAspect="1"/>
          </p:cNvPicPr>
          <p:nvPr/>
        </p:nvPicPr>
        <p:blipFill>
          <a:blip r:embed="rId13"/>
          <a:stretch>
            <a:fillRect/>
          </a:stretch>
        </p:blipFill>
        <p:spPr>
          <a:xfrm>
            <a:off x="6589907" y="1588738"/>
            <a:ext cx="330200" cy="330200"/>
          </a:xfrm>
          <a:prstGeom prst="rect">
            <a:avLst/>
          </a:prstGeom>
        </p:spPr>
      </p:pic>
      <p:cxnSp>
        <p:nvCxnSpPr>
          <p:cNvPr id="35" name="Elbow Connector 34"/>
          <p:cNvCxnSpPr/>
          <p:nvPr/>
        </p:nvCxnSpPr>
        <p:spPr>
          <a:xfrm flipV="1">
            <a:off x="1693114" y="3211670"/>
            <a:ext cx="435760" cy="497468"/>
          </a:xfrm>
          <a:prstGeom prst="bentConnector2">
            <a:avLst/>
          </a:prstGeom>
          <a:ln>
            <a:headEnd type="arrow" w="med" len="sm"/>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2DF82FE-B12C-2944-9A6B-C577B61F9A00}"/>
              </a:ext>
            </a:extLst>
          </p:cNvPr>
          <p:cNvSpPr txBox="1"/>
          <p:nvPr/>
        </p:nvSpPr>
        <p:spPr>
          <a:xfrm>
            <a:off x="2116574" y="3290683"/>
            <a:ext cx="1662388" cy="492443"/>
          </a:xfrm>
          <a:prstGeom prst="rect">
            <a:avLst/>
          </a:prstGeom>
          <a:noFill/>
        </p:spPr>
        <p:txBody>
          <a:bodyPr wrap="square" rtlCol="0">
            <a:spAutoFit/>
          </a:bodyPr>
          <a:lstStyle/>
          <a:p>
            <a:pPr algn="ctr" rtl="0"/>
            <a:r>
              <a:rPr lang="pt-br" sz="1300" dirty="0"/>
              <a:t>Acessos do </a:t>
            </a:r>
            <a:br>
              <a:rPr lang="pt-br" sz="1300" dirty="0"/>
            </a:br>
            <a:r>
              <a:rPr lang="pt-br" sz="1300" dirty="0"/>
              <a:t>usuário agente</a:t>
            </a:r>
          </a:p>
        </p:txBody>
      </p:sp>
      <p:cxnSp>
        <p:nvCxnSpPr>
          <p:cNvPr id="38" name="Elbow Connector 37"/>
          <p:cNvCxnSpPr/>
          <p:nvPr/>
        </p:nvCxnSpPr>
        <p:spPr>
          <a:xfrm flipH="1" flipV="1">
            <a:off x="1693887" y="4202358"/>
            <a:ext cx="72175" cy="844685"/>
          </a:xfrm>
          <a:prstGeom prst="bentConnector4">
            <a:avLst>
              <a:gd name="adj1" fmla="val -495399"/>
              <a:gd name="adj2" fmla="val 101041"/>
            </a:avLst>
          </a:prstGeom>
          <a:ln>
            <a:headEnd type="arrow" w="med" len="sm"/>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2DF82FE-B12C-2944-9A6B-C577B61F9A00}"/>
              </a:ext>
            </a:extLst>
          </p:cNvPr>
          <p:cNvSpPr txBox="1"/>
          <p:nvPr/>
        </p:nvSpPr>
        <p:spPr>
          <a:xfrm>
            <a:off x="2097429" y="4367966"/>
            <a:ext cx="1662388" cy="492443"/>
          </a:xfrm>
          <a:prstGeom prst="rect">
            <a:avLst/>
          </a:prstGeom>
          <a:noFill/>
        </p:spPr>
        <p:txBody>
          <a:bodyPr wrap="square" rtlCol="0">
            <a:spAutoFit/>
          </a:bodyPr>
          <a:lstStyle/>
          <a:p>
            <a:pPr algn="ctr" rtl="0"/>
            <a:r>
              <a:rPr lang="pt-br" sz="1300"/>
              <a:t>Autenticar</a:t>
            </a:r>
            <a:r>
              <a:rPr lang="en-US" sz="1300" dirty="0"/>
              <a:t/>
            </a:r>
            <a:br>
              <a:rPr lang="en-US" sz="1300" dirty="0"/>
            </a:br>
            <a:r>
              <a:rPr lang="pt-br" sz="1300"/>
              <a:t>usuário</a:t>
            </a:r>
          </a:p>
        </p:txBody>
      </p:sp>
      <p:cxnSp>
        <p:nvCxnSpPr>
          <p:cNvPr id="48" name="Elbow Connector 47"/>
          <p:cNvCxnSpPr>
            <a:stCxn id="10" idx="1"/>
          </p:cNvCxnSpPr>
          <p:nvPr/>
        </p:nvCxnSpPr>
        <p:spPr>
          <a:xfrm rot="10800000">
            <a:off x="1693888" y="3977025"/>
            <a:ext cx="7146527" cy="1468843"/>
          </a:xfrm>
          <a:prstGeom prst="bentConnector3">
            <a:avLst>
              <a:gd name="adj1" fmla="val 64271"/>
            </a:avLst>
          </a:prstGeom>
          <a:ln>
            <a:headEnd type="arrow" w="med" len="sm"/>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2DF82FE-B12C-2944-9A6B-C577B61F9A00}"/>
              </a:ext>
            </a:extLst>
          </p:cNvPr>
          <p:cNvSpPr txBox="1"/>
          <p:nvPr/>
        </p:nvSpPr>
        <p:spPr>
          <a:xfrm>
            <a:off x="4192829" y="5479454"/>
            <a:ext cx="2236431" cy="492443"/>
          </a:xfrm>
          <a:prstGeom prst="rect">
            <a:avLst/>
          </a:prstGeom>
          <a:noFill/>
        </p:spPr>
        <p:txBody>
          <a:bodyPr wrap="square" rtlCol="0">
            <a:spAutoFit/>
          </a:bodyPr>
          <a:lstStyle/>
          <a:p>
            <a:pPr algn="ctr" rtl="0"/>
            <a:r>
              <a:rPr lang="pt-br" sz="1300"/>
              <a:t>Obter credenciais</a:t>
            </a:r>
          </a:p>
          <a:p>
            <a:pPr algn="ctr" rtl="0"/>
            <a:r>
              <a:rPr lang="pt-br" sz="1300"/>
              <a:t>de segurança temporárias.</a:t>
            </a:r>
          </a:p>
        </p:txBody>
      </p:sp>
      <p:cxnSp>
        <p:nvCxnSpPr>
          <p:cNvPr id="53" name="Elbow Connector 52"/>
          <p:cNvCxnSpPr>
            <a:stCxn id="21" idx="1"/>
          </p:cNvCxnSpPr>
          <p:nvPr/>
        </p:nvCxnSpPr>
        <p:spPr>
          <a:xfrm rot="10800000">
            <a:off x="3253534" y="2535271"/>
            <a:ext cx="5747093" cy="1386372"/>
          </a:xfrm>
          <a:prstGeom prst="bentConnector3">
            <a:avLst>
              <a:gd name="adj1" fmla="val 74681"/>
            </a:avLst>
          </a:prstGeom>
          <a:ln>
            <a:headEnd type="arrow" w="med" len="sm"/>
            <a:tailEnd type="non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2DF82FE-B12C-2944-9A6B-C577B61F9A00}"/>
              </a:ext>
            </a:extLst>
          </p:cNvPr>
          <p:cNvSpPr txBox="1"/>
          <p:nvPr/>
        </p:nvSpPr>
        <p:spPr>
          <a:xfrm>
            <a:off x="4728405" y="3954077"/>
            <a:ext cx="1576141" cy="492443"/>
          </a:xfrm>
          <a:prstGeom prst="rect">
            <a:avLst/>
          </a:prstGeom>
          <a:noFill/>
        </p:spPr>
        <p:txBody>
          <a:bodyPr wrap="square" rtlCol="0">
            <a:spAutoFit/>
          </a:bodyPr>
          <a:lstStyle/>
          <a:p>
            <a:pPr algn="ctr" rtl="0"/>
            <a:r>
              <a:rPr lang="pt-br" sz="1300" dirty="0"/>
              <a:t>Redirecionar para</a:t>
            </a:r>
            <a:r>
              <a:rPr lang="en-US" sz="1300" dirty="0"/>
              <a:t/>
            </a:r>
            <a:br>
              <a:rPr lang="en-US" sz="1300" dirty="0"/>
            </a:br>
            <a:r>
              <a:rPr lang="pt-br" sz="1300" dirty="0"/>
              <a:t>Console</a:t>
            </a:r>
          </a:p>
        </p:txBody>
      </p:sp>
      <p:cxnSp>
        <p:nvCxnSpPr>
          <p:cNvPr id="59" name="Straight Connector 58"/>
          <p:cNvCxnSpPr/>
          <p:nvPr/>
        </p:nvCxnSpPr>
        <p:spPr>
          <a:xfrm>
            <a:off x="3250090" y="2286354"/>
            <a:ext cx="3755166" cy="0"/>
          </a:xfrm>
          <a:prstGeom prst="line">
            <a:avLst/>
          </a:prstGeom>
          <a:ln w="12700">
            <a:solidFill>
              <a:schemeClr val="tx1"/>
            </a:solidFill>
            <a:headEnd type="none" w="med" len="med"/>
            <a:tailEnd type="arrow" w="med" len="sm"/>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2DF82FE-B12C-2944-9A6B-C577B61F9A00}"/>
              </a:ext>
            </a:extLst>
          </p:cNvPr>
          <p:cNvSpPr txBox="1"/>
          <p:nvPr/>
        </p:nvSpPr>
        <p:spPr>
          <a:xfrm>
            <a:off x="4002964" y="1944799"/>
            <a:ext cx="2236431" cy="292388"/>
          </a:xfrm>
          <a:prstGeom prst="rect">
            <a:avLst/>
          </a:prstGeom>
          <a:noFill/>
        </p:spPr>
        <p:txBody>
          <a:bodyPr wrap="square" rtlCol="0">
            <a:spAutoFit/>
          </a:bodyPr>
          <a:lstStyle/>
          <a:p>
            <a:pPr algn="ctr" rtl="0"/>
            <a:r>
              <a:rPr lang="pt-br" sz="1300" dirty="0"/>
              <a:t>Acesso a APIs da AWS</a:t>
            </a:r>
          </a:p>
        </p:txBody>
      </p:sp>
      <p:sp>
        <p:nvSpPr>
          <p:cNvPr id="63" name="Oval 62"/>
          <p:cNvSpPr/>
          <p:nvPr/>
        </p:nvSpPr>
        <p:spPr>
          <a:xfrm>
            <a:off x="1847773" y="3447565"/>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1</a:t>
            </a:r>
          </a:p>
        </p:txBody>
      </p:sp>
      <p:sp>
        <p:nvSpPr>
          <p:cNvPr id="64" name="Oval 63"/>
          <p:cNvSpPr/>
          <p:nvPr/>
        </p:nvSpPr>
        <p:spPr>
          <a:xfrm>
            <a:off x="1929485" y="4866739"/>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2</a:t>
            </a:r>
          </a:p>
        </p:txBody>
      </p:sp>
      <p:sp>
        <p:nvSpPr>
          <p:cNvPr id="65" name="Oval 64"/>
          <p:cNvSpPr/>
          <p:nvPr/>
        </p:nvSpPr>
        <p:spPr>
          <a:xfrm>
            <a:off x="4105534" y="5246036"/>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3</a:t>
            </a:r>
          </a:p>
        </p:txBody>
      </p:sp>
      <p:sp>
        <p:nvSpPr>
          <p:cNvPr id="66" name="Oval 65"/>
          <p:cNvSpPr/>
          <p:nvPr/>
        </p:nvSpPr>
        <p:spPr>
          <a:xfrm>
            <a:off x="4499030" y="2867010"/>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4</a:t>
            </a:r>
          </a:p>
        </p:txBody>
      </p:sp>
    </p:spTree>
    <p:extLst>
      <p:ext uri="{BB962C8B-B14F-4D97-AF65-F5344CB8AC3E}">
        <p14:creationId xmlns:p14="http://schemas.microsoft.com/office/powerpoint/2010/main" val="265334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5" grpId="0"/>
      <p:bldP spid="51" grpId="0"/>
      <p:bldP spid="56" grpId="0"/>
      <p:bldP spid="61" grpId="0"/>
      <p:bldP spid="63" grpId="0" animBg="1"/>
      <p:bldP spid="64" grpId="0" animBg="1"/>
      <p:bldP spid="65" grpId="0" animBg="1"/>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66BD-6097-4752-8A91-B4C987169609}"/>
              </a:ext>
            </a:extLst>
          </p:cNvPr>
          <p:cNvSpPr>
            <a:spLocks noGrp="1"/>
          </p:cNvSpPr>
          <p:nvPr>
            <p:ph type="title"/>
          </p:nvPr>
        </p:nvSpPr>
        <p:spPr>
          <a:xfrm>
            <a:off x="419100" y="140223"/>
            <a:ext cx="6286500" cy="923923"/>
          </a:xfrm>
        </p:spPr>
        <p:txBody>
          <a:bodyPr rtlCol="0">
            <a:noAutofit/>
          </a:bodyPr>
          <a:lstStyle/>
          <a:p>
            <a:pPr rtl="0"/>
            <a:r>
              <a:rPr lang="pt-br" sz="3500" dirty="0"/>
              <a:t>Autenticação de suas </a:t>
            </a:r>
            <a:r>
              <a:rPr lang="pt-br" sz="3500" dirty="0">
                <a:solidFill>
                  <a:srgbClr val="FFFFFF"/>
                </a:solidFill>
              </a:rPr>
              <a:t>aplicações</a:t>
            </a:r>
            <a:r>
              <a:rPr lang="pt-br" sz="3500" dirty="0"/>
              <a:t> para a AWS: IAM</a:t>
            </a:r>
          </a:p>
        </p:txBody>
      </p:sp>
      <p:sp>
        <p:nvSpPr>
          <p:cNvPr id="3" name="Content Placeholder 2">
            <a:extLst>
              <a:ext uri="{FF2B5EF4-FFF2-40B4-BE49-F238E27FC236}">
                <a16:creationId xmlns:a16="http://schemas.microsoft.com/office/drawing/2014/main" id="{99DA3D5A-2778-4A1E-B859-074841F100B8}"/>
              </a:ext>
            </a:extLst>
          </p:cNvPr>
          <p:cNvSpPr>
            <a:spLocks noGrp="1"/>
          </p:cNvSpPr>
          <p:nvPr>
            <p:ph idx="4294967295"/>
          </p:nvPr>
        </p:nvSpPr>
        <p:spPr>
          <a:xfrm>
            <a:off x="419100" y="1528763"/>
            <a:ext cx="11353800" cy="4648200"/>
          </a:xfrm>
        </p:spPr>
        <p:txBody>
          <a:bodyPr rtlCol="0"/>
          <a:lstStyle/>
          <a:p>
            <a:pPr rtl="0"/>
            <a:r>
              <a:rPr lang="pt-br" dirty="0">
                <a:solidFill>
                  <a:srgbClr val="000000"/>
                </a:solidFill>
              </a:rPr>
              <a:t>IAM User</a:t>
            </a:r>
            <a:r>
              <a:rPr lang="pt-br" dirty="0"/>
              <a:t> / </a:t>
            </a:r>
            <a:r>
              <a:rPr lang="pt-br" dirty="0">
                <a:solidFill>
                  <a:srgbClr val="000000"/>
                </a:solidFill>
              </a:rPr>
              <a:t>Service</a:t>
            </a:r>
            <a:r>
              <a:rPr lang="pt-br" dirty="0"/>
              <a:t> Account</a:t>
            </a:r>
          </a:p>
          <a:p>
            <a:pPr lvl="1" rtl="0"/>
            <a:r>
              <a:rPr lang="pt-br" dirty="0"/>
              <a:t>Access Key/Secret </a:t>
            </a:r>
            <a:r>
              <a:rPr lang="pt-br" dirty="0">
                <a:solidFill>
                  <a:srgbClr val="000000"/>
                </a:solidFill>
              </a:rPr>
              <a:t>Key</a:t>
            </a:r>
            <a:r>
              <a:rPr lang="pt-br" dirty="0"/>
              <a:t> (chave de acesso/chave secreta)</a:t>
            </a:r>
            <a:endParaRPr lang="en-CA" dirty="0">
              <a:solidFill>
                <a:srgbClr val="000000"/>
              </a:solidFill>
              <a:latin typeface="Amazon Ember Light" panose="020B0403020204020204"/>
            </a:endParaRPr>
          </a:p>
          <a:p>
            <a:pPr rtl="0"/>
            <a:r>
              <a:rPr lang="pt-br" dirty="0"/>
              <a:t>Funções via Security </a:t>
            </a:r>
            <a:r>
              <a:rPr lang="pt-br" dirty="0">
                <a:solidFill>
                  <a:srgbClr val="000000"/>
                </a:solidFill>
              </a:rPr>
              <a:t>Token</a:t>
            </a:r>
            <a:r>
              <a:rPr lang="pt-br" dirty="0"/>
              <a:t> </a:t>
            </a:r>
            <a:r>
              <a:rPr lang="pt-br" dirty="0">
                <a:solidFill>
                  <a:srgbClr val="000000"/>
                </a:solidFill>
              </a:rPr>
              <a:t>Service</a:t>
            </a:r>
            <a:endParaRPr lang="en-CA" dirty="0">
              <a:solidFill>
                <a:srgbClr val="000000"/>
              </a:solidFill>
              <a:latin typeface="Amazon Ember Light" panose="020B0403020204020204"/>
            </a:endParaRPr>
          </a:p>
          <a:p>
            <a:pPr lvl="1" rtl="0"/>
            <a:r>
              <a:rPr lang="pt-br" dirty="0"/>
              <a:t>Temporary </a:t>
            </a:r>
            <a:r>
              <a:rPr lang="pt-br" dirty="0">
                <a:solidFill>
                  <a:srgbClr val="000000"/>
                </a:solidFill>
              </a:rPr>
              <a:t>access key</a:t>
            </a:r>
            <a:r>
              <a:rPr lang="pt-br" dirty="0"/>
              <a:t>/Secret Key (chave de acesso temporária/chave secreta)</a:t>
            </a:r>
          </a:p>
          <a:p>
            <a:pPr rtl="0"/>
            <a:r>
              <a:rPr lang="pt-br" dirty="0">
                <a:solidFill>
                  <a:srgbClr val="000000"/>
                </a:solidFill>
              </a:rPr>
              <a:t>Federação</a:t>
            </a:r>
            <a:r>
              <a:rPr lang="pt-br" dirty="0"/>
              <a:t> de identidades</a:t>
            </a:r>
            <a:endParaRPr lang="en-CA" dirty="0">
              <a:solidFill>
                <a:srgbClr val="000000"/>
              </a:solidFill>
              <a:latin typeface="Amazon Ember Light" panose="020B0403020204020204"/>
            </a:endParaRPr>
          </a:p>
          <a:p>
            <a:pPr lvl="1" rtl="0"/>
            <a:r>
              <a:rPr lang="pt-br" dirty="0"/>
              <a:t>SAML</a:t>
            </a:r>
          </a:p>
          <a:p>
            <a:pPr lvl="1" rtl="0"/>
            <a:r>
              <a:rPr lang="pt-br" dirty="0"/>
              <a:t>OpenID Connect</a:t>
            </a:r>
          </a:p>
          <a:p>
            <a:pPr rtl="0"/>
            <a:endParaRPr lang="en-CA" dirty="0"/>
          </a:p>
        </p:txBody>
      </p:sp>
      <p:cxnSp>
        <p:nvCxnSpPr>
          <p:cNvPr id="5" name="Straight Connector 4">
            <a:extLst>
              <a:ext uri="{FF2B5EF4-FFF2-40B4-BE49-F238E27FC236}">
                <a16:creationId xmlns:a16="http://schemas.microsoft.com/office/drawing/2014/main" id="{67357E35-FF37-4BD2-A000-E4870C3A9DF9}"/>
              </a:ext>
            </a:extLst>
          </p:cNvPr>
          <p:cNvCxnSpPr>
            <a:cxnSpLocks/>
          </p:cNvCxnSpPr>
          <p:nvPr/>
        </p:nvCxnSpPr>
        <p:spPr>
          <a:xfrm>
            <a:off x="612704" y="1746176"/>
            <a:ext cx="429420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5761D80-7BF2-4844-97B2-CBCFE29C8734}"/>
              </a:ext>
            </a:extLst>
          </p:cNvPr>
          <p:cNvCxnSpPr>
            <a:cxnSpLocks/>
          </p:cNvCxnSpPr>
          <p:nvPr/>
        </p:nvCxnSpPr>
        <p:spPr>
          <a:xfrm>
            <a:off x="1064117" y="2176041"/>
            <a:ext cx="744170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9029700" y="1574157"/>
            <a:ext cx="208345" cy="90282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p>
        </p:txBody>
      </p:sp>
      <p:sp>
        <p:nvSpPr>
          <p:cNvPr id="8" name="TextBox 7"/>
          <p:cNvSpPr txBox="1"/>
          <p:nvPr/>
        </p:nvSpPr>
        <p:spPr>
          <a:xfrm>
            <a:off x="9557385" y="1840903"/>
            <a:ext cx="2634615" cy="369332"/>
          </a:xfrm>
          <a:prstGeom prst="rect">
            <a:avLst/>
          </a:prstGeom>
          <a:noFill/>
        </p:spPr>
        <p:txBody>
          <a:bodyPr wrap="square" rtlCol="0">
            <a:spAutoFit/>
          </a:bodyPr>
          <a:lstStyle/>
          <a:p>
            <a:pPr rtl="0"/>
            <a:r>
              <a:rPr lang="pt-br" dirty="0">
                <a:latin typeface="Amazon Ember" panose="02000000000000000000" pitchFamily="2" charset="0"/>
                <a:ea typeface="Amazon Ember" panose="02000000000000000000" pitchFamily="2" charset="0"/>
              </a:rPr>
              <a:t>Não faça isso!</a:t>
            </a:r>
            <a:endParaRPr lang="en-US" dirty="0">
              <a:latin typeface="Amazon Ember" panose="02000000000000000000" pitchFamily="2" charset="0"/>
              <a:ea typeface="Amazon Ember" panose="02000000000000000000" pitchFamily="2" charset="0"/>
              <a:cs typeface="Helvetica Neue" charset="0"/>
            </a:endParaRPr>
          </a:p>
        </p:txBody>
      </p:sp>
    </p:spTree>
    <p:custDataLst>
      <p:tags r:id="rId1"/>
    </p:custDataLst>
    <p:extLst>
      <p:ext uri="{BB962C8B-B14F-4D97-AF65-F5344CB8AC3E}">
        <p14:creationId xmlns:p14="http://schemas.microsoft.com/office/powerpoint/2010/main" val="271683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solidFill>
                  <a:srgbClr val="FFFFFF"/>
                </a:solidFill>
              </a:rPr>
              <a:t>Provedores de identidade</a:t>
            </a:r>
            <a:endParaRPr lang="en-US"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normAutofit/>
          </a:bodyPr>
          <a:lstStyle/>
          <a:p>
            <a:pPr rtl="0"/>
            <a:r>
              <a:rPr lang="pt-br"/>
              <a:t>Usado para dar permissões a </a:t>
            </a:r>
            <a:r>
              <a:rPr lang="pt-br">
                <a:solidFill>
                  <a:srgbClr val="000000"/>
                </a:solidFill>
              </a:rPr>
              <a:t>identidades de usuários</a:t>
            </a:r>
            <a:r>
              <a:rPr lang="pt-br"/>
              <a:t> externos</a:t>
            </a:r>
            <a:endParaRPr lang="en-US" dirty="0"/>
          </a:p>
          <a:p>
            <a:pPr lvl="1" rtl="0"/>
            <a:r>
              <a:rPr lang="pt-br"/>
              <a:t>Sem ter que criar uma conta de usuário do IAM</a:t>
            </a:r>
          </a:p>
          <a:p>
            <a:pPr rtl="0"/>
            <a:r>
              <a:rPr lang="pt-br"/>
              <a:t>As identidades são gerenciadas usando provedores de identidade (IdPs)</a:t>
            </a:r>
          </a:p>
          <a:p>
            <a:pPr lvl="1" rtl="0"/>
            <a:r>
              <a:rPr lang="pt-br"/>
              <a:t>Diretório de </a:t>
            </a:r>
            <a:r>
              <a:rPr lang="pt-br">
                <a:solidFill>
                  <a:srgbClr val="000000"/>
                </a:solidFill>
              </a:rPr>
              <a:t>usuário</a:t>
            </a:r>
            <a:r>
              <a:rPr lang="pt-br"/>
              <a:t> corporativo ou provedor de identidade da Web</a:t>
            </a:r>
          </a:p>
          <a:p>
            <a:pPr rtl="0"/>
            <a:r>
              <a:rPr lang="pt-br"/>
              <a:t>Estabeleça a confiança entre sua conta da AWS e o IdP</a:t>
            </a:r>
            <a:endParaRPr lang="en-US" dirty="0"/>
          </a:p>
          <a:p>
            <a:pPr rtl="0"/>
            <a:r>
              <a:rPr lang="pt-br"/>
              <a:t>Suporta IdPs compatíveis com SAML 2.0 e OpenID Connect</a:t>
            </a:r>
            <a:endParaRPr lang="en-US" dirty="0"/>
          </a:p>
          <a:p>
            <a:pPr rtl="0"/>
            <a:endParaRPr lang="en-US" dirty="0"/>
          </a:p>
        </p:txBody>
      </p:sp>
    </p:spTree>
    <p:custDataLst>
      <p:tags r:id="rId1"/>
    </p:custDataLst>
    <p:extLst>
      <p:ext uri="{BB962C8B-B14F-4D97-AF65-F5344CB8AC3E}">
        <p14:creationId xmlns:p14="http://schemas.microsoft.com/office/powerpoint/2010/main" val="138923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42" y="365125"/>
            <a:ext cx="2324100" cy="474119"/>
          </a:xfrm>
        </p:spPr>
        <p:txBody>
          <a:bodyPr rtlCol="0"/>
          <a:lstStyle/>
          <a:p>
            <a:pPr rtl="0"/>
            <a:r>
              <a:rPr lang="pt-br" sz="3500" dirty="0"/>
              <a:t>SAML 2.0</a:t>
            </a:r>
          </a:p>
        </p:txBody>
      </p:sp>
      <p:sp>
        <p:nvSpPr>
          <p:cNvPr id="3" name="Content Placeholder 2"/>
          <p:cNvSpPr>
            <a:spLocks noGrp="1"/>
          </p:cNvSpPr>
          <p:nvPr>
            <p:ph idx="1"/>
          </p:nvPr>
        </p:nvSpPr>
        <p:spPr>
          <a:xfrm>
            <a:off x="419100" y="1528175"/>
            <a:ext cx="11353800" cy="3204246"/>
          </a:xfrm>
        </p:spPr>
        <p:txBody>
          <a:bodyPr rtlCol="0"/>
          <a:lstStyle/>
          <a:p>
            <a:pPr rtl="0"/>
            <a:r>
              <a:rPr lang="pt-br" sz="2600" dirty="0"/>
              <a:t>Use o logon único (SSO) para fazer login em todas as </a:t>
            </a:r>
            <a:r>
              <a:rPr lang="pt-br" sz="2600" dirty="0">
                <a:solidFill>
                  <a:srgbClr val="000000"/>
                </a:solidFill>
              </a:rPr>
              <a:t>aplicações</a:t>
            </a:r>
            <a:r>
              <a:rPr lang="pt-br" sz="2600" dirty="0"/>
              <a:t> habilitadas para SAML usando um único conjunto de credenciais.</a:t>
            </a:r>
          </a:p>
          <a:p>
            <a:pPr rtl="0"/>
            <a:r>
              <a:rPr lang="pt-br" sz="2600" dirty="0"/>
              <a:t>Gerencie o acesso às </a:t>
            </a:r>
            <a:r>
              <a:rPr lang="pt-br" sz="2600" dirty="0">
                <a:solidFill>
                  <a:srgbClr val="000000"/>
                </a:solidFill>
              </a:rPr>
              <a:t>aplicações</a:t>
            </a:r>
            <a:r>
              <a:rPr lang="pt-br" sz="2600" dirty="0"/>
              <a:t> centralmente.</a:t>
            </a:r>
          </a:p>
          <a:p>
            <a:pPr rtl="0"/>
            <a:r>
              <a:rPr lang="pt-br" sz="2600" dirty="0"/>
              <a:t>SAML authentication (Autenticação SAML):</a:t>
            </a:r>
          </a:p>
          <a:p>
            <a:pPr lvl="1" rtl="0"/>
            <a:r>
              <a:rPr lang="pt-br" sz="2200" dirty="0"/>
              <a:t>Use o IAM para </a:t>
            </a:r>
            <a:r>
              <a:rPr lang="pt-br" sz="2200" dirty="0">
                <a:solidFill>
                  <a:srgbClr val="000000"/>
                </a:solidFill>
              </a:rPr>
              <a:t>contas da AWS</a:t>
            </a:r>
            <a:r>
              <a:rPr lang="pt-br" sz="2200" dirty="0"/>
              <a:t>.</a:t>
            </a:r>
          </a:p>
          <a:p>
            <a:pPr lvl="1" rtl="0"/>
            <a:r>
              <a:rPr lang="pt-br" sz="2200" dirty="0"/>
              <a:t>Use o Amazon </a:t>
            </a:r>
            <a:r>
              <a:rPr lang="pt-br" sz="2200" dirty="0">
                <a:solidFill>
                  <a:srgbClr val="000000"/>
                </a:solidFill>
              </a:rPr>
              <a:t>Cognito</a:t>
            </a:r>
            <a:r>
              <a:rPr lang="pt-br" sz="2200" dirty="0"/>
              <a:t> para </a:t>
            </a:r>
            <a:r>
              <a:rPr lang="pt-br" sz="2200" dirty="0">
                <a:solidFill>
                  <a:srgbClr val="000000"/>
                </a:solidFill>
              </a:rPr>
              <a:t>aplicações</a:t>
            </a:r>
            <a:r>
              <a:rPr lang="pt-br" sz="2200" dirty="0"/>
              <a:t> web e móveis executadas na Nuvem AWS.</a:t>
            </a:r>
          </a:p>
        </p:txBody>
      </p:sp>
    </p:spTree>
    <p:custDataLst>
      <p:tags r:id="rId1"/>
    </p:custDataLst>
    <p:extLst>
      <p:ext uri="{BB962C8B-B14F-4D97-AF65-F5344CB8AC3E}">
        <p14:creationId xmlns:p14="http://schemas.microsoft.com/office/powerpoint/2010/main" val="83395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a:xfrm>
            <a:off x="435142" y="365125"/>
            <a:ext cx="9034272" cy="474119"/>
          </a:xfrm>
        </p:spPr>
        <p:txBody>
          <a:bodyPr rtlCol="0"/>
          <a:lstStyle/>
          <a:p>
            <a:pPr rtl="0"/>
            <a:r>
              <a:rPr lang="pt-br" sz="3500" dirty="0">
                <a:solidFill>
                  <a:srgbClr val="FFFFFF"/>
                </a:solidFill>
              </a:rPr>
              <a:t>Federação</a:t>
            </a:r>
            <a:r>
              <a:rPr lang="pt-br" sz="3500" dirty="0"/>
              <a:t> de SSO usando SAML 	</a:t>
            </a:r>
          </a:p>
        </p:txBody>
      </p:sp>
      <p:sp>
        <p:nvSpPr>
          <p:cNvPr id="19" name="TextBox 18">
            <a:extLst>
              <a:ext uri="{FF2B5EF4-FFF2-40B4-BE49-F238E27FC236}">
                <a16:creationId xmlns:a16="http://schemas.microsoft.com/office/drawing/2014/main" id="{A3A8F2A9-F281-F841-955E-62CD75E14F25}"/>
              </a:ext>
            </a:extLst>
          </p:cNvPr>
          <p:cNvSpPr txBox="1"/>
          <p:nvPr/>
        </p:nvSpPr>
        <p:spPr>
          <a:xfrm>
            <a:off x="9233250" y="2589124"/>
            <a:ext cx="1497526" cy="646331"/>
          </a:xfrm>
          <a:prstGeom prst="rect">
            <a:avLst/>
          </a:prstGeom>
          <a:noFill/>
        </p:spPr>
        <p:txBody>
          <a:bodyPr wrap="square" rtlCol="0">
            <a:spAutoFit/>
          </a:bodyPr>
          <a:lstStyle/>
          <a:p>
            <a:pPr algn="ctr" rtl="0"/>
            <a:r>
              <a:rPr lang="pt-br" dirty="0"/>
              <a:t>Login da</a:t>
            </a:r>
            <a:r>
              <a:rPr lang="pt-BR" dirty="0"/>
              <a:t> </a:t>
            </a:r>
            <a:r>
              <a:rPr lang="pt-br" dirty="0"/>
              <a:t>AWS</a:t>
            </a:r>
          </a:p>
        </p:txBody>
      </p:sp>
      <p:pic>
        <p:nvPicPr>
          <p:cNvPr id="20" name="Graphic 32">
            <a:extLst>
              <a:ext uri="{FF2B5EF4-FFF2-40B4-BE49-F238E27FC236}">
                <a16:creationId xmlns:a16="http://schemas.microsoft.com/office/drawing/2014/main" id="{BB99AA6E-3CE0-2C4E-8932-4F6146D8E3FE}"/>
              </a:ext>
            </a:extLst>
          </p:cNvPr>
          <p:cNvPicPr>
            <a:picLocks noChangeAspect="1"/>
          </p:cNvPicPr>
          <p:nvPr/>
        </p:nvPicPr>
        <p:blipFill>
          <a:blip r:embed="rId3"/>
          <a:stretch>
            <a:fillRect/>
          </a:stretch>
        </p:blipFill>
        <p:spPr>
          <a:xfrm>
            <a:off x="9626413" y="3266628"/>
            <a:ext cx="711200" cy="711200"/>
          </a:xfrm>
          <a:prstGeom prst="rect">
            <a:avLst/>
          </a:prstGeom>
        </p:spPr>
      </p:pic>
      <p:sp>
        <p:nvSpPr>
          <p:cNvPr id="21" name="Rectangle 20">
            <a:extLst>
              <a:ext uri="{FF2B5EF4-FFF2-40B4-BE49-F238E27FC236}">
                <a16:creationId xmlns:a16="http://schemas.microsoft.com/office/drawing/2014/main" id="{D22D8ED1-FB5A-2B46-B9E9-FF763E575F13}"/>
              </a:ext>
            </a:extLst>
          </p:cNvPr>
          <p:cNvSpPr/>
          <p:nvPr/>
        </p:nvSpPr>
        <p:spPr>
          <a:xfrm>
            <a:off x="938888" y="1500065"/>
            <a:ext cx="4227890" cy="4856285"/>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600" dirty="0">
              <a:solidFill>
                <a:srgbClr val="5A6B86"/>
              </a:solidFill>
            </a:endParaRPr>
          </a:p>
        </p:txBody>
      </p:sp>
      <p:pic>
        <p:nvPicPr>
          <p:cNvPr id="22" name="Graphic 19">
            <a:extLst>
              <a:ext uri="{FF2B5EF4-FFF2-40B4-BE49-F238E27FC236}">
                <a16:creationId xmlns:a16="http://schemas.microsoft.com/office/drawing/2014/main" id="{558849B9-512D-6049-AB40-637404334CB9}"/>
              </a:ext>
            </a:extLst>
          </p:cNvPr>
          <p:cNvPicPr>
            <a:picLocks noChangeAspect="1"/>
          </p:cNvPicPr>
          <p:nvPr/>
        </p:nvPicPr>
        <p:blipFill>
          <a:blip r:embed="rId4"/>
          <a:stretch>
            <a:fillRect/>
          </a:stretch>
        </p:blipFill>
        <p:spPr>
          <a:xfrm>
            <a:off x="938889" y="1500067"/>
            <a:ext cx="330200" cy="330200"/>
          </a:xfrm>
          <a:prstGeom prst="rect">
            <a:avLst/>
          </a:prstGeom>
        </p:spPr>
      </p:pic>
      <p:pic>
        <p:nvPicPr>
          <p:cNvPr id="23" name="Graphic 41">
            <a:extLst>
              <a:ext uri="{FF2B5EF4-FFF2-40B4-BE49-F238E27FC236}">
                <a16:creationId xmlns:a16="http://schemas.microsoft.com/office/drawing/2014/main" id="{1A56C62F-612C-5841-B7E7-B15DA92D0BDE}"/>
              </a:ext>
            </a:extLst>
          </p:cNvPr>
          <p:cNvPicPr>
            <a:picLocks noChangeAspect="1"/>
          </p:cNvPicPr>
          <p:nvPr/>
        </p:nvPicPr>
        <p:blipFill>
          <a:blip r:embed="rId5"/>
          <a:stretch>
            <a:fillRect/>
          </a:stretch>
        </p:blipFill>
        <p:spPr>
          <a:xfrm flipH="1">
            <a:off x="1506988" y="2179562"/>
            <a:ext cx="826787" cy="803388"/>
          </a:xfrm>
          <a:prstGeom prst="rect">
            <a:avLst/>
          </a:prstGeom>
        </p:spPr>
      </p:pic>
      <p:pic>
        <p:nvPicPr>
          <p:cNvPr id="24" name="Graphic 49">
            <a:extLst>
              <a:ext uri="{FF2B5EF4-FFF2-40B4-BE49-F238E27FC236}">
                <a16:creationId xmlns:a16="http://schemas.microsoft.com/office/drawing/2014/main" id="{43C89C6C-4275-2244-93E6-30D96D2FDE23}"/>
              </a:ext>
            </a:extLst>
          </p:cNvPr>
          <p:cNvPicPr>
            <a:picLocks noChangeAspect="1"/>
          </p:cNvPicPr>
          <p:nvPr/>
        </p:nvPicPr>
        <p:blipFill>
          <a:blip r:embed="rId6"/>
          <a:stretch>
            <a:fillRect/>
          </a:stretch>
        </p:blipFill>
        <p:spPr>
          <a:xfrm>
            <a:off x="3545359" y="2211333"/>
            <a:ext cx="661036" cy="661036"/>
          </a:xfrm>
          <a:prstGeom prst="rect">
            <a:avLst/>
          </a:prstGeom>
        </p:spPr>
      </p:pic>
      <p:sp>
        <p:nvSpPr>
          <p:cNvPr id="25" name="Rounded Rectangle 24"/>
          <p:cNvSpPr/>
          <p:nvPr/>
        </p:nvSpPr>
        <p:spPr>
          <a:xfrm>
            <a:off x="1424169" y="2044669"/>
            <a:ext cx="2908908" cy="1083922"/>
          </a:xfrm>
          <a:prstGeom prst="roundRect">
            <a:avLst>
              <a:gd name="adj" fmla="val 0"/>
            </a:avLst>
          </a:prstGeom>
          <a:noFill/>
          <a:ln>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6" name="TextBox 25">
            <a:extLst>
              <a:ext uri="{FF2B5EF4-FFF2-40B4-BE49-F238E27FC236}">
                <a16:creationId xmlns:a16="http://schemas.microsoft.com/office/drawing/2014/main" id="{82DF82FE-B12C-2944-9A6B-C577B61F9A00}"/>
              </a:ext>
            </a:extLst>
          </p:cNvPr>
          <p:cNvSpPr txBox="1"/>
          <p:nvPr/>
        </p:nvSpPr>
        <p:spPr>
          <a:xfrm>
            <a:off x="2222639" y="2074228"/>
            <a:ext cx="1288718" cy="646331"/>
          </a:xfrm>
          <a:prstGeom prst="rect">
            <a:avLst/>
          </a:prstGeom>
          <a:noFill/>
        </p:spPr>
        <p:txBody>
          <a:bodyPr wrap="square" rtlCol="0">
            <a:spAutoFit/>
          </a:bodyPr>
          <a:lstStyle/>
          <a:p>
            <a:pPr algn="ctr" rtl="0"/>
            <a:r>
              <a:rPr lang="pt-br"/>
              <a:t>Navegador </a:t>
            </a:r>
            <a:r>
              <a:rPr lang="en-US" dirty="0"/>
              <a:t/>
            </a:r>
            <a:br>
              <a:rPr lang="en-US" dirty="0"/>
            </a:br>
            <a:r>
              <a:rPr lang="pt-br"/>
              <a:t>de interface</a:t>
            </a:r>
          </a:p>
        </p:txBody>
      </p:sp>
      <p:pic>
        <p:nvPicPr>
          <p:cNvPr id="27"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466267" y="3838266"/>
            <a:ext cx="914400" cy="914400"/>
          </a:xfrm>
          <a:prstGeom prst="rect">
            <a:avLst/>
          </a:prstGeom>
        </p:spPr>
      </p:pic>
      <p:pic>
        <p:nvPicPr>
          <p:cNvPr id="28" name="Graphic 13">
            <a:extLst>
              <a:ext uri="{FF2B5EF4-FFF2-40B4-BE49-F238E27FC236}">
                <a16:creationId xmlns:a16="http://schemas.microsoft.com/office/drawing/2014/main" id="{944DE95A-7C95-1E4F-98C7-C689278759EA}"/>
              </a:ext>
            </a:extLst>
          </p:cNvPr>
          <p:cNvPicPr>
            <a:picLocks noChangeAspect="1"/>
          </p:cNvPicPr>
          <p:nvPr/>
        </p:nvPicPr>
        <p:blipFill>
          <a:blip r:embed="rId8"/>
          <a:stretch>
            <a:fillRect/>
          </a:stretch>
        </p:blipFill>
        <p:spPr>
          <a:xfrm>
            <a:off x="3418677" y="4847053"/>
            <a:ext cx="914400" cy="914400"/>
          </a:xfrm>
          <a:prstGeom prst="rect">
            <a:avLst/>
          </a:prstGeom>
        </p:spPr>
      </p:pic>
      <p:sp>
        <p:nvSpPr>
          <p:cNvPr id="29" name="TextBox 28">
            <a:extLst>
              <a:ext uri="{FF2B5EF4-FFF2-40B4-BE49-F238E27FC236}">
                <a16:creationId xmlns:a16="http://schemas.microsoft.com/office/drawing/2014/main" id="{82DF82FE-B12C-2944-9A6B-C577B61F9A00}"/>
              </a:ext>
            </a:extLst>
          </p:cNvPr>
          <p:cNvSpPr txBox="1"/>
          <p:nvPr/>
        </p:nvSpPr>
        <p:spPr>
          <a:xfrm>
            <a:off x="1092273" y="4706577"/>
            <a:ext cx="1662388" cy="338554"/>
          </a:xfrm>
          <a:prstGeom prst="rect">
            <a:avLst/>
          </a:prstGeom>
          <a:noFill/>
        </p:spPr>
        <p:txBody>
          <a:bodyPr wrap="square" rtlCol="0">
            <a:spAutoFit/>
          </a:bodyPr>
          <a:lstStyle/>
          <a:p>
            <a:pPr algn="ctr" rtl="0"/>
            <a:r>
              <a:rPr lang="pt-br" sz="1600"/>
              <a:t>Portal</a:t>
            </a:r>
          </a:p>
        </p:txBody>
      </p:sp>
      <p:sp>
        <p:nvSpPr>
          <p:cNvPr id="30" name="TextBox 29">
            <a:extLst>
              <a:ext uri="{FF2B5EF4-FFF2-40B4-BE49-F238E27FC236}">
                <a16:creationId xmlns:a16="http://schemas.microsoft.com/office/drawing/2014/main" id="{82DF82FE-B12C-2944-9A6B-C577B61F9A00}"/>
              </a:ext>
            </a:extLst>
          </p:cNvPr>
          <p:cNvSpPr txBox="1"/>
          <p:nvPr/>
        </p:nvSpPr>
        <p:spPr>
          <a:xfrm>
            <a:off x="3044683" y="5741546"/>
            <a:ext cx="1662388" cy="338554"/>
          </a:xfrm>
          <a:prstGeom prst="rect">
            <a:avLst/>
          </a:prstGeom>
          <a:noFill/>
        </p:spPr>
        <p:txBody>
          <a:bodyPr wrap="square" rtlCol="0">
            <a:spAutoFit/>
          </a:bodyPr>
          <a:lstStyle/>
          <a:p>
            <a:pPr algn="ctr" rtl="0"/>
            <a:r>
              <a:rPr lang="pt-br" sz="1600" dirty="0"/>
              <a:t>Armazenamento de identidade</a:t>
            </a:r>
          </a:p>
        </p:txBody>
      </p:sp>
      <p:sp>
        <p:nvSpPr>
          <p:cNvPr id="31" name="Rectangle 30">
            <a:extLst>
              <a:ext uri="{FF2B5EF4-FFF2-40B4-BE49-F238E27FC236}">
                <a16:creationId xmlns:a16="http://schemas.microsoft.com/office/drawing/2014/main" id="{CE7F7081-419C-2E4F-A999-2923C4338FC0}"/>
              </a:ext>
            </a:extLst>
          </p:cNvPr>
          <p:cNvSpPr/>
          <p:nvPr/>
        </p:nvSpPr>
        <p:spPr>
          <a:xfrm>
            <a:off x="8768002" y="1500067"/>
            <a:ext cx="2364963" cy="3545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Provedor de serviços da AWS</a:t>
            </a:r>
          </a:p>
        </p:txBody>
      </p:sp>
      <p:pic>
        <p:nvPicPr>
          <p:cNvPr id="32" name="Graphic 11">
            <a:extLst>
              <a:ext uri="{FF2B5EF4-FFF2-40B4-BE49-F238E27FC236}">
                <a16:creationId xmlns:a16="http://schemas.microsoft.com/office/drawing/2014/main" id="{CE52C9D7-11B0-9E41-AB16-2C9849C3ECBE}"/>
              </a:ext>
            </a:extLst>
          </p:cNvPr>
          <p:cNvPicPr>
            <a:picLocks noChangeAspect="1"/>
          </p:cNvPicPr>
          <p:nvPr/>
        </p:nvPicPr>
        <p:blipFill>
          <a:blip r:embed="rId9"/>
          <a:stretch>
            <a:fillRect/>
          </a:stretch>
        </p:blipFill>
        <p:spPr>
          <a:xfrm>
            <a:off x="8779725" y="1509430"/>
            <a:ext cx="330200" cy="330200"/>
          </a:xfrm>
          <a:prstGeom prst="rect">
            <a:avLst/>
          </a:prstGeom>
        </p:spPr>
      </p:pic>
      <p:cxnSp>
        <p:nvCxnSpPr>
          <p:cNvPr id="35" name="Elbow Connector 34"/>
          <p:cNvCxnSpPr>
            <a:stCxn id="28" idx="1"/>
            <a:endCxn id="29" idx="2"/>
          </p:cNvCxnSpPr>
          <p:nvPr/>
        </p:nvCxnSpPr>
        <p:spPr>
          <a:xfrm rot="10800000">
            <a:off x="1923467" y="5045131"/>
            <a:ext cx="1495210" cy="259122"/>
          </a:xfrm>
          <a:prstGeom prst="bentConnector2">
            <a:avLst/>
          </a:prstGeom>
          <a:ln>
            <a:headEnd type="arrow" w="med" len="sm"/>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3A8F2A9-F281-F841-955E-62CD75E14F25}"/>
              </a:ext>
            </a:extLst>
          </p:cNvPr>
          <p:cNvSpPr txBox="1"/>
          <p:nvPr/>
        </p:nvSpPr>
        <p:spPr>
          <a:xfrm>
            <a:off x="2127335" y="3172141"/>
            <a:ext cx="1254651" cy="587574"/>
          </a:xfrm>
          <a:prstGeom prst="rect">
            <a:avLst/>
          </a:prstGeom>
          <a:noFill/>
        </p:spPr>
        <p:txBody>
          <a:bodyPr wrap="square" rtlCol="0">
            <a:spAutoFit/>
          </a:bodyPr>
          <a:lstStyle/>
          <a:p>
            <a:pPr rtl="0"/>
            <a:r>
              <a:rPr lang="pt-br" dirty="0"/>
              <a:t>Registros do usuário</a:t>
            </a:r>
            <a:r>
              <a:rPr lang="en-US" dirty="0"/>
              <a:t/>
            </a:r>
            <a:br>
              <a:rPr lang="en-US" dirty="0"/>
            </a:br>
            <a:r>
              <a:rPr lang="pt-br" dirty="0"/>
              <a:t>no portal</a:t>
            </a:r>
          </a:p>
        </p:txBody>
      </p:sp>
      <p:sp>
        <p:nvSpPr>
          <p:cNvPr id="49" name="TextBox 48">
            <a:extLst>
              <a:ext uri="{FF2B5EF4-FFF2-40B4-BE49-F238E27FC236}">
                <a16:creationId xmlns:a16="http://schemas.microsoft.com/office/drawing/2014/main" id="{A3A8F2A9-F281-F841-955E-62CD75E14F25}"/>
              </a:ext>
            </a:extLst>
          </p:cNvPr>
          <p:cNvSpPr txBox="1"/>
          <p:nvPr/>
        </p:nvSpPr>
        <p:spPr>
          <a:xfrm>
            <a:off x="1378477" y="5357072"/>
            <a:ext cx="1600612" cy="646331"/>
          </a:xfrm>
          <a:prstGeom prst="rect">
            <a:avLst/>
          </a:prstGeom>
          <a:noFill/>
        </p:spPr>
        <p:txBody>
          <a:bodyPr wrap="square" rtlCol="0">
            <a:spAutoFit/>
          </a:bodyPr>
          <a:lstStyle/>
          <a:p>
            <a:pPr algn="ctr" rtl="0"/>
            <a:r>
              <a:rPr lang="pt-br"/>
              <a:t>Usuário</a:t>
            </a:r>
            <a:r>
              <a:rPr lang="en-US" dirty="0"/>
              <a:t/>
            </a:r>
            <a:br>
              <a:rPr lang="en-US" dirty="0"/>
            </a:br>
            <a:r>
              <a:rPr lang="pt-br"/>
              <a:t>autenticado</a:t>
            </a:r>
          </a:p>
        </p:txBody>
      </p:sp>
      <p:cxnSp>
        <p:nvCxnSpPr>
          <p:cNvPr id="55" name="Straight Connector 54"/>
          <p:cNvCxnSpPr>
            <a:stCxn id="24" idx="2"/>
            <a:endCxn id="28" idx="0"/>
          </p:cNvCxnSpPr>
          <p:nvPr/>
        </p:nvCxnSpPr>
        <p:spPr>
          <a:xfrm>
            <a:off x="3875877" y="2872369"/>
            <a:ext cx="0" cy="1974684"/>
          </a:xfrm>
          <a:prstGeom prst="line">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3A8F2A9-F281-F841-955E-62CD75E14F25}"/>
              </a:ext>
            </a:extLst>
          </p:cNvPr>
          <p:cNvSpPr txBox="1"/>
          <p:nvPr/>
        </p:nvSpPr>
        <p:spPr>
          <a:xfrm>
            <a:off x="3976295" y="3292943"/>
            <a:ext cx="1254651" cy="1200329"/>
          </a:xfrm>
          <a:prstGeom prst="rect">
            <a:avLst/>
          </a:prstGeom>
          <a:noFill/>
        </p:spPr>
        <p:txBody>
          <a:bodyPr wrap="square" rtlCol="0">
            <a:spAutoFit/>
          </a:bodyPr>
          <a:lstStyle/>
          <a:p>
            <a:pPr algn="ctr" rtl="0"/>
            <a:r>
              <a:rPr lang="pt-br" dirty="0">
                <a:latin typeface="+mj-lt"/>
                <a:ea typeface="Amazon Ember" panose="020B0603020204020204" pitchFamily="34" charset="0"/>
                <a:cs typeface="Amazon Ember" panose="020B0603020204020204" pitchFamily="34" charset="0"/>
              </a:rPr>
              <a:t>Receive </a:t>
            </a:r>
            <a:r>
              <a:rPr lang="pt-br" dirty="0">
                <a:solidFill>
                  <a:srgbClr val="000000"/>
                </a:solidFill>
                <a:latin typeface="+mj-lt"/>
                <a:ea typeface="Amazon Ember" panose="020B0603020204020204" pitchFamily="34" charset="0"/>
                <a:cs typeface="Amazon Ember" panose="020B0603020204020204" pitchFamily="34" charset="0"/>
              </a:rPr>
              <a:t>response</a:t>
            </a:r>
          </a:p>
          <a:p>
            <a:pPr algn="ctr" rtl="0"/>
            <a:r>
              <a:rPr lang="pt-br" dirty="0">
                <a:latin typeface="+mj-lt"/>
                <a:ea typeface="Amazon Ember" panose="020B0603020204020204" pitchFamily="34" charset="0"/>
                <a:cs typeface="Amazon Ember" panose="020B0603020204020204" pitchFamily="34" charset="0"/>
              </a:rPr>
              <a:t>(afirmação SAML)</a:t>
            </a:r>
          </a:p>
        </p:txBody>
      </p:sp>
      <p:cxnSp>
        <p:nvCxnSpPr>
          <p:cNvPr id="62" name="Straight Connector 61"/>
          <p:cNvCxnSpPr>
            <a:stCxn id="23" idx="2"/>
            <a:endCxn id="27" idx="0"/>
          </p:cNvCxnSpPr>
          <p:nvPr/>
        </p:nvCxnSpPr>
        <p:spPr>
          <a:xfrm>
            <a:off x="1920381" y="2982950"/>
            <a:ext cx="3086" cy="855316"/>
          </a:xfrm>
          <a:prstGeom prst="line">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4251017" y="2416793"/>
            <a:ext cx="5375396" cy="0"/>
          </a:xfrm>
          <a:prstGeom prst="line">
            <a:avLst/>
          </a:prstGeom>
          <a:ln w="12700">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68" name="Graphic 49">
            <a:extLst>
              <a:ext uri="{FF2B5EF4-FFF2-40B4-BE49-F238E27FC236}">
                <a16:creationId xmlns:a16="http://schemas.microsoft.com/office/drawing/2014/main" id="{43C89C6C-4275-2244-93E6-30D96D2FDE23}"/>
              </a:ext>
            </a:extLst>
          </p:cNvPr>
          <p:cNvPicPr>
            <a:picLocks noChangeAspect="1"/>
          </p:cNvPicPr>
          <p:nvPr/>
        </p:nvPicPr>
        <p:blipFill>
          <a:blip r:embed="rId6"/>
          <a:stretch>
            <a:fillRect/>
          </a:stretch>
        </p:blipFill>
        <p:spPr>
          <a:xfrm>
            <a:off x="9747063" y="2104693"/>
            <a:ext cx="469900" cy="469900"/>
          </a:xfrm>
          <a:prstGeom prst="rect">
            <a:avLst/>
          </a:prstGeom>
        </p:spPr>
      </p:pic>
      <p:sp>
        <p:nvSpPr>
          <p:cNvPr id="71" name="TextBox 70">
            <a:extLst>
              <a:ext uri="{FF2B5EF4-FFF2-40B4-BE49-F238E27FC236}">
                <a16:creationId xmlns:a16="http://schemas.microsoft.com/office/drawing/2014/main" id="{A3A8F2A9-F281-F841-955E-62CD75E14F25}"/>
              </a:ext>
            </a:extLst>
          </p:cNvPr>
          <p:cNvSpPr txBox="1"/>
          <p:nvPr/>
        </p:nvSpPr>
        <p:spPr>
          <a:xfrm>
            <a:off x="8799531" y="4061016"/>
            <a:ext cx="2301904" cy="923330"/>
          </a:xfrm>
          <a:prstGeom prst="rect">
            <a:avLst/>
          </a:prstGeom>
          <a:noFill/>
        </p:spPr>
        <p:txBody>
          <a:bodyPr wrap="square" rtlCol="0">
            <a:spAutoFit/>
          </a:bodyPr>
          <a:lstStyle/>
          <a:p>
            <a:pPr algn="ctr" rtl="0"/>
            <a:r>
              <a:rPr lang="pt-br" dirty="0"/>
              <a:t>Console de gerenciamento da</a:t>
            </a:r>
            <a:r>
              <a:rPr lang="pt-BR" dirty="0"/>
              <a:t> </a:t>
            </a:r>
            <a:r>
              <a:rPr lang="pt-br" dirty="0"/>
              <a:t>AWS</a:t>
            </a:r>
          </a:p>
        </p:txBody>
      </p:sp>
      <p:cxnSp>
        <p:nvCxnSpPr>
          <p:cNvPr id="72" name="Elbow Connector 71"/>
          <p:cNvCxnSpPr>
            <a:stCxn id="20" idx="1"/>
          </p:cNvCxnSpPr>
          <p:nvPr/>
        </p:nvCxnSpPr>
        <p:spPr>
          <a:xfrm rot="10800000">
            <a:off x="4240397" y="2589124"/>
            <a:ext cx="5386016" cy="1033104"/>
          </a:xfrm>
          <a:prstGeom prst="bentConnector3">
            <a:avLst>
              <a:gd name="adj1" fmla="val 50000"/>
            </a:avLst>
          </a:prstGeom>
          <a:ln>
            <a:headEnd type="arrow" w="med" len="sm"/>
            <a:tailEnd type="non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3A8F2A9-F281-F841-955E-62CD75E14F25}"/>
              </a:ext>
            </a:extLst>
          </p:cNvPr>
          <p:cNvSpPr txBox="1"/>
          <p:nvPr/>
        </p:nvSpPr>
        <p:spPr>
          <a:xfrm>
            <a:off x="6669975" y="3649254"/>
            <a:ext cx="2083682" cy="923330"/>
          </a:xfrm>
          <a:prstGeom prst="rect">
            <a:avLst/>
          </a:prstGeom>
          <a:noFill/>
        </p:spPr>
        <p:txBody>
          <a:bodyPr wrap="square" rtlCol="0">
            <a:spAutoFit/>
          </a:bodyPr>
          <a:lstStyle/>
          <a:p>
            <a:pPr algn="ctr" rtl="0"/>
            <a:r>
              <a:rPr lang="pt-br" dirty="0"/>
              <a:t>Redirecionar para </a:t>
            </a:r>
            <a:r>
              <a:rPr lang="en-US" dirty="0"/>
              <a:t/>
            </a:r>
            <a:br>
              <a:rPr lang="en-US" dirty="0"/>
            </a:br>
            <a:r>
              <a:rPr lang="pt-br" dirty="0"/>
              <a:t>console de gerenciamento</a:t>
            </a:r>
          </a:p>
        </p:txBody>
      </p:sp>
      <p:sp>
        <p:nvSpPr>
          <p:cNvPr id="77" name="TextBox 76">
            <a:extLst>
              <a:ext uri="{FF2B5EF4-FFF2-40B4-BE49-F238E27FC236}">
                <a16:creationId xmlns:a16="http://schemas.microsoft.com/office/drawing/2014/main" id="{A3A8F2A9-F281-F841-955E-62CD75E14F25}"/>
              </a:ext>
            </a:extLst>
          </p:cNvPr>
          <p:cNvSpPr txBox="1"/>
          <p:nvPr/>
        </p:nvSpPr>
        <p:spPr>
          <a:xfrm>
            <a:off x="5320410" y="1756949"/>
            <a:ext cx="3225989" cy="646331"/>
          </a:xfrm>
          <a:prstGeom prst="rect">
            <a:avLst/>
          </a:prstGeom>
          <a:noFill/>
        </p:spPr>
        <p:txBody>
          <a:bodyPr wrap="square" rtlCol="0">
            <a:spAutoFit/>
          </a:bodyPr>
          <a:lstStyle/>
          <a:p>
            <a:pPr algn="ctr" rtl="0"/>
            <a:r>
              <a:rPr lang="pt-br">
                <a:latin typeface="+mj-lt"/>
                <a:ea typeface="Amazon Ember" panose="020B0603020204020204" pitchFamily="34" charset="0"/>
                <a:cs typeface="Amazon Ember" panose="020B0603020204020204" pitchFamily="34" charset="0"/>
              </a:rPr>
              <a:t>Publicar (Post) a afirmação</a:t>
            </a:r>
            <a:r>
              <a:rPr lang="en-US" dirty="0">
                <a:latin typeface="+mj-lt"/>
                <a:ea typeface="Amazon Ember" panose="020B0603020204020204" pitchFamily="34" charset="0"/>
                <a:cs typeface="Amazon Ember" panose="020B0603020204020204" pitchFamily="34" charset="0"/>
              </a:rPr>
              <a:t/>
            </a:r>
            <a:br>
              <a:rPr lang="en-US" dirty="0">
                <a:latin typeface="+mj-lt"/>
                <a:ea typeface="Amazon Ember" panose="020B0603020204020204" pitchFamily="34" charset="0"/>
                <a:cs typeface="Amazon Ember" panose="020B0603020204020204" pitchFamily="34" charset="0"/>
              </a:rPr>
            </a:br>
            <a:r>
              <a:rPr lang="pt-br">
                <a:latin typeface="+mj-lt"/>
                <a:ea typeface="Amazon Ember" panose="020B0603020204020204" pitchFamily="34" charset="0"/>
                <a:cs typeface="Amazon Ember" panose="020B0603020204020204" pitchFamily="34" charset="0"/>
              </a:rPr>
              <a:t>SAML para </a:t>
            </a:r>
            <a:r>
              <a:rPr lang="pt-br">
                <a:solidFill>
                  <a:srgbClr val="000000"/>
                </a:solidFill>
                <a:latin typeface="+mj-lt"/>
                <a:ea typeface="Amazon Ember" panose="020B0603020204020204" pitchFamily="34" charset="0"/>
                <a:cs typeface="Amazon Ember" panose="020B0603020204020204" pitchFamily="34" charset="0"/>
              </a:rPr>
              <a:t>fazer login</a:t>
            </a:r>
          </a:p>
        </p:txBody>
      </p:sp>
      <p:sp>
        <p:nvSpPr>
          <p:cNvPr id="78" name="Rectangle 77"/>
          <p:cNvSpPr/>
          <p:nvPr/>
        </p:nvSpPr>
        <p:spPr>
          <a:xfrm>
            <a:off x="1335168" y="1490893"/>
            <a:ext cx="2728632" cy="338554"/>
          </a:xfrm>
          <a:prstGeom prst="rect">
            <a:avLst/>
          </a:prstGeom>
        </p:spPr>
        <p:txBody>
          <a:bodyPr wrap="none" rtlCol="0">
            <a:spAutoFit/>
          </a:bodyPr>
          <a:lstStyle/>
          <a:p>
            <a:pPr rtl="0"/>
            <a:r>
              <a:rPr lang="pt-br" sz="1600">
                <a:ea typeface="Amazon Ember" panose="020B0603020204020204" pitchFamily="34" charset="0"/>
                <a:cs typeface="Amazon Ember" panose="020B0603020204020204" pitchFamily="34" charset="0"/>
              </a:rPr>
              <a:t>Empresa (</a:t>
            </a:r>
            <a:r>
              <a:rPr lang="pt-br" sz="1600">
                <a:solidFill>
                  <a:srgbClr val="000000"/>
                </a:solidFill>
                <a:ea typeface="Amazon Ember" panose="020B0603020204020204" pitchFamily="34" charset="0"/>
                <a:cs typeface="Amazon Ember" panose="020B0603020204020204" pitchFamily="34" charset="0"/>
              </a:rPr>
              <a:t>provedor de identidade</a:t>
            </a:r>
            <a:r>
              <a:rPr lang="pt-br" sz="1600">
                <a:ea typeface="Amazon Ember" panose="020B0603020204020204" pitchFamily="34" charset="0"/>
                <a:cs typeface="Amazon Ember" panose="020B0603020204020204" pitchFamily="34" charset="0"/>
              </a:rPr>
              <a:t>)</a:t>
            </a:r>
          </a:p>
        </p:txBody>
      </p:sp>
      <p:sp>
        <p:nvSpPr>
          <p:cNvPr id="79" name="Oval 78"/>
          <p:cNvSpPr/>
          <p:nvPr/>
        </p:nvSpPr>
        <p:spPr>
          <a:xfrm>
            <a:off x="1721313" y="3208085"/>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1</a:t>
            </a:r>
          </a:p>
        </p:txBody>
      </p:sp>
      <p:sp>
        <p:nvSpPr>
          <p:cNvPr id="80" name="Oval 79"/>
          <p:cNvSpPr/>
          <p:nvPr/>
        </p:nvSpPr>
        <p:spPr>
          <a:xfrm>
            <a:off x="2649111" y="5130580"/>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2</a:t>
            </a:r>
          </a:p>
        </p:txBody>
      </p:sp>
      <p:sp>
        <p:nvSpPr>
          <p:cNvPr id="81" name="Oval 80"/>
          <p:cNvSpPr/>
          <p:nvPr/>
        </p:nvSpPr>
        <p:spPr>
          <a:xfrm>
            <a:off x="3678620" y="3644842"/>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3</a:t>
            </a:r>
          </a:p>
        </p:txBody>
      </p:sp>
      <p:sp>
        <p:nvSpPr>
          <p:cNvPr id="82" name="Oval 81"/>
          <p:cNvSpPr/>
          <p:nvPr/>
        </p:nvSpPr>
        <p:spPr>
          <a:xfrm>
            <a:off x="6741417" y="2872369"/>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5</a:t>
            </a:r>
          </a:p>
        </p:txBody>
      </p:sp>
      <p:sp>
        <p:nvSpPr>
          <p:cNvPr id="83" name="Oval 82"/>
          <p:cNvSpPr/>
          <p:nvPr/>
        </p:nvSpPr>
        <p:spPr>
          <a:xfrm>
            <a:off x="8023036" y="2204823"/>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4</a:t>
            </a:r>
          </a:p>
        </p:txBody>
      </p:sp>
    </p:spTree>
    <p:extLst>
      <p:ext uri="{BB962C8B-B14F-4D97-AF65-F5344CB8AC3E}">
        <p14:creationId xmlns:p14="http://schemas.microsoft.com/office/powerpoint/2010/main" val="10176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8" grpId="0"/>
      <p:bldP spid="76" grpId="0"/>
      <p:bldP spid="77" grpId="0"/>
      <p:bldP spid="79" grpId="0" animBg="1"/>
      <p:bldP spid="80" grpId="0" animBg="1"/>
      <p:bldP spid="81" grpId="0" animBg="1"/>
      <p:bldP spid="82" grpId="0" animBg="1"/>
      <p:bldP spid="8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dirty="0"/>
              <a:t>OpenID Connect (OIDC)</a:t>
            </a:r>
          </a:p>
        </p:txBody>
      </p:sp>
      <p:pic>
        <p:nvPicPr>
          <p:cNvPr id="4" name="Picture 3"/>
          <p:cNvPicPr>
            <a:picLocks noChangeAspect="1"/>
          </p:cNvPicPr>
          <p:nvPr/>
        </p:nvPicPr>
        <p:blipFill>
          <a:blip r:embed="rId4"/>
          <a:stretch>
            <a:fillRect/>
          </a:stretch>
        </p:blipFill>
        <p:spPr>
          <a:xfrm>
            <a:off x="1456397" y="1376818"/>
            <a:ext cx="9088139" cy="4792568"/>
          </a:xfrm>
          <a:prstGeom prst="rect">
            <a:avLst/>
          </a:prstGeom>
        </p:spPr>
      </p:pic>
    </p:spTree>
    <p:custDataLst>
      <p:tags r:id="rId1"/>
    </p:custDataLst>
    <p:extLst>
      <p:ext uri="{BB962C8B-B14F-4D97-AF65-F5344CB8AC3E}">
        <p14:creationId xmlns:p14="http://schemas.microsoft.com/office/powerpoint/2010/main" val="1450499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Visão geral do módulo</a:t>
            </a:r>
          </a:p>
        </p:txBody>
      </p:sp>
      <p:sp>
        <p:nvSpPr>
          <p:cNvPr id="3" name="Content Placeholder 2"/>
          <p:cNvSpPr>
            <a:spLocks noGrp="1"/>
          </p:cNvSpPr>
          <p:nvPr>
            <p:ph idx="1"/>
          </p:nvPr>
        </p:nvSpPr>
        <p:spPr/>
        <p:txBody>
          <a:bodyPr rtlCol="0"/>
          <a:lstStyle/>
          <a:p>
            <a:pPr rtl="0"/>
            <a:r>
              <a:rPr lang="pt-br" sz="2600" dirty="0"/>
              <a:t>Protegendo suas </a:t>
            </a:r>
            <a:r>
              <a:rPr lang="pt-br" sz="2600" dirty="0">
                <a:solidFill>
                  <a:srgbClr val="000000"/>
                </a:solidFill>
              </a:rPr>
              <a:t>aplicações</a:t>
            </a:r>
            <a:endParaRPr lang="en-US" sz="2600" dirty="0">
              <a:solidFill>
                <a:srgbClr val="000000"/>
              </a:solidFill>
              <a:latin typeface="Amazon Ember Light" panose="020B0403020204020204"/>
            </a:endParaRPr>
          </a:p>
          <a:p>
            <a:pPr rtl="0"/>
            <a:r>
              <a:rPr lang="pt-br" sz="2600" dirty="0"/>
              <a:t>Autenticação de suas </a:t>
            </a:r>
            <a:r>
              <a:rPr lang="pt-br" sz="2600" dirty="0">
                <a:solidFill>
                  <a:srgbClr val="000000"/>
                </a:solidFill>
              </a:rPr>
              <a:t>aplicações</a:t>
            </a:r>
            <a:r>
              <a:rPr lang="pt-br" sz="2600" dirty="0"/>
              <a:t> para a AWS</a:t>
            </a:r>
          </a:p>
          <a:p>
            <a:pPr rtl="0"/>
            <a:r>
              <a:rPr lang="pt-br" sz="2600" dirty="0"/>
              <a:t>Autenticação de seus clientes</a:t>
            </a:r>
          </a:p>
          <a:p>
            <a:pPr rtl="0"/>
            <a:r>
              <a:rPr lang="pt-br" sz="2600" dirty="0"/>
              <a:t>Cenário do curso</a:t>
            </a:r>
          </a:p>
          <a:p>
            <a:pPr rtl="0"/>
            <a:r>
              <a:rPr lang="pt-br" sz="2600" dirty="0"/>
              <a:t>Resumo</a:t>
            </a:r>
          </a:p>
          <a:p>
            <a:pPr rtl="0"/>
            <a:endParaRPr lang="en-US" sz="2600" dirty="0"/>
          </a:p>
          <a:p>
            <a:pPr marL="0" indent="0" rtl="0">
              <a:buNone/>
            </a:pPr>
            <a:endParaRPr lang="en-US" sz="2600" dirty="0"/>
          </a:p>
          <a:p>
            <a:pPr rtl="0"/>
            <a:endParaRPr lang="en-US" sz="2600" dirty="0"/>
          </a:p>
          <a:p>
            <a:pPr rtl="0"/>
            <a:endParaRPr lang="en-US" sz="2600" dirty="0"/>
          </a:p>
        </p:txBody>
      </p:sp>
    </p:spTree>
    <p:custDataLst>
      <p:tags r:id="rId1"/>
    </p:custDataLst>
    <p:extLst>
      <p:ext uri="{BB962C8B-B14F-4D97-AF65-F5344CB8AC3E}">
        <p14:creationId xmlns:p14="http://schemas.microsoft.com/office/powerpoint/2010/main" val="4053647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66BD-6097-4752-8A91-B4C987169609}"/>
              </a:ext>
            </a:extLst>
          </p:cNvPr>
          <p:cNvSpPr>
            <a:spLocks noGrp="1"/>
          </p:cNvSpPr>
          <p:nvPr>
            <p:ph type="title"/>
          </p:nvPr>
        </p:nvSpPr>
        <p:spPr>
          <a:xfrm>
            <a:off x="419100" y="140223"/>
            <a:ext cx="6639426" cy="923923"/>
          </a:xfrm>
        </p:spPr>
        <p:txBody>
          <a:bodyPr rtlCol="0">
            <a:noAutofit/>
          </a:bodyPr>
          <a:lstStyle/>
          <a:p>
            <a:pPr rtl="0"/>
            <a:r>
              <a:rPr lang="pt-br" sz="3500" dirty="0"/>
              <a:t>Autenticação de suas </a:t>
            </a:r>
            <a:r>
              <a:rPr lang="pt-br" sz="3500" dirty="0">
                <a:solidFill>
                  <a:srgbClr val="FFFFFF"/>
                </a:solidFill>
              </a:rPr>
              <a:t>aplicações</a:t>
            </a:r>
            <a:r>
              <a:rPr lang="pt-br" sz="3500" dirty="0"/>
              <a:t> para a AWS: IAM</a:t>
            </a:r>
          </a:p>
        </p:txBody>
      </p:sp>
      <p:sp>
        <p:nvSpPr>
          <p:cNvPr id="3" name="Content Placeholder 2">
            <a:extLst>
              <a:ext uri="{FF2B5EF4-FFF2-40B4-BE49-F238E27FC236}">
                <a16:creationId xmlns:a16="http://schemas.microsoft.com/office/drawing/2014/main" id="{99DA3D5A-2778-4A1E-B859-074841F100B8}"/>
              </a:ext>
            </a:extLst>
          </p:cNvPr>
          <p:cNvSpPr>
            <a:spLocks noGrp="1"/>
          </p:cNvSpPr>
          <p:nvPr>
            <p:ph idx="1"/>
          </p:nvPr>
        </p:nvSpPr>
        <p:spPr/>
        <p:txBody>
          <a:bodyPr rtlCol="0"/>
          <a:lstStyle/>
          <a:p>
            <a:pPr rtl="0"/>
            <a:r>
              <a:rPr lang="pt-br" sz="2600" dirty="0">
                <a:solidFill>
                  <a:srgbClr val="000000"/>
                </a:solidFill>
              </a:rPr>
              <a:t>IAM User</a:t>
            </a:r>
            <a:r>
              <a:rPr lang="pt-br" sz="2600" dirty="0"/>
              <a:t> / </a:t>
            </a:r>
            <a:r>
              <a:rPr lang="pt-br" sz="2600" dirty="0">
                <a:solidFill>
                  <a:srgbClr val="000000"/>
                </a:solidFill>
              </a:rPr>
              <a:t>Service</a:t>
            </a:r>
            <a:r>
              <a:rPr lang="pt-br" sz="2600" dirty="0"/>
              <a:t> Account</a:t>
            </a:r>
          </a:p>
          <a:p>
            <a:pPr lvl="1" rtl="0"/>
            <a:r>
              <a:rPr lang="pt-br" sz="2200" dirty="0"/>
              <a:t>Chave de acesso/chave secreta</a:t>
            </a:r>
            <a:endParaRPr lang="en-CA" sz="2200" dirty="0">
              <a:solidFill>
                <a:srgbClr val="000000"/>
              </a:solidFill>
              <a:latin typeface="Amazon Ember Light" panose="020B0403020204020204"/>
            </a:endParaRPr>
          </a:p>
          <a:p>
            <a:pPr rtl="0"/>
            <a:r>
              <a:rPr lang="pt-br" sz="2600" dirty="0"/>
              <a:t>Funções via Security </a:t>
            </a:r>
            <a:r>
              <a:rPr lang="pt-br" sz="2600" dirty="0">
                <a:solidFill>
                  <a:srgbClr val="000000"/>
                </a:solidFill>
              </a:rPr>
              <a:t>Token</a:t>
            </a:r>
            <a:r>
              <a:rPr lang="pt-br" sz="2600" dirty="0"/>
              <a:t> </a:t>
            </a:r>
            <a:r>
              <a:rPr lang="pt-br" sz="2600" dirty="0">
                <a:solidFill>
                  <a:srgbClr val="000000"/>
                </a:solidFill>
              </a:rPr>
              <a:t>Service</a:t>
            </a:r>
            <a:endParaRPr lang="en-CA" sz="2600" dirty="0">
              <a:solidFill>
                <a:srgbClr val="000000"/>
              </a:solidFill>
              <a:latin typeface="Amazon Ember Light" panose="020B0403020204020204"/>
            </a:endParaRPr>
          </a:p>
          <a:p>
            <a:pPr lvl="1" rtl="0"/>
            <a:r>
              <a:rPr lang="pt-br" sz="2200" dirty="0"/>
              <a:t>Temporary </a:t>
            </a:r>
            <a:r>
              <a:rPr lang="pt-br" sz="2200" dirty="0">
                <a:solidFill>
                  <a:srgbClr val="000000"/>
                </a:solidFill>
              </a:rPr>
              <a:t>access key</a:t>
            </a:r>
            <a:r>
              <a:rPr lang="pt-br" sz="2200" dirty="0"/>
              <a:t>/Secret Key (chave de acesso temporária/chave secreta)</a:t>
            </a:r>
          </a:p>
          <a:p>
            <a:pPr rtl="0"/>
            <a:r>
              <a:rPr lang="pt-br" sz="2600" dirty="0">
                <a:solidFill>
                  <a:srgbClr val="000000"/>
                </a:solidFill>
              </a:rPr>
              <a:t>Federação</a:t>
            </a:r>
            <a:r>
              <a:rPr lang="pt-br" sz="2600" dirty="0"/>
              <a:t> de identidades</a:t>
            </a:r>
            <a:endParaRPr lang="en-CA" sz="2600" dirty="0">
              <a:solidFill>
                <a:srgbClr val="000000"/>
              </a:solidFill>
              <a:latin typeface="Amazon Ember Light" panose="020B0403020204020204"/>
            </a:endParaRPr>
          </a:p>
          <a:p>
            <a:pPr lvl="1" rtl="0"/>
            <a:r>
              <a:rPr lang="pt-br" sz="2200" dirty="0"/>
              <a:t>SAML</a:t>
            </a:r>
          </a:p>
          <a:p>
            <a:pPr lvl="1" rtl="0"/>
            <a:r>
              <a:rPr lang="pt-br" sz="2200" dirty="0"/>
              <a:t>OpenID Connect</a:t>
            </a:r>
          </a:p>
          <a:p>
            <a:pPr lvl="1" rtl="0"/>
            <a:r>
              <a:rPr lang="pt-br" sz="2200" dirty="0">
                <a:solidFill>
                  <a:srgbClr val="000000"/>
                </a:solidFill>
              </a:rPr>
              <a:t>Amazon Cognito</a:t>
            </a:r>
            <a:endParaRPr lang="en-CA" sz="2200" dirty="0">
              <a:solidFill>
                <a:srgbClr val="000000"/>
              </a:solidFill>
              <a:latin typeface="Amazon Ember Light" panose="020B0403020204020204"/>
            </a:endParaRPr>
          </a:p>
          <a:p>
            <a:pPr rtl="0"/>
            <a:endParaRPr lang="en-CA" dirty="0"/>
          </a:p>
        </p:txBody>
      </p:sp>
      <p:cxnSp>
        <p:nvCxnSpPr>
          <p:cNvPr id="5" name="Straight Connector 4">
            <a:extLst>
              <a:ext uri="{FF2B5EF4-FFF2-40B4-BE49-F238E27FC236}">
                <a16:creationId xmlns:a16="http://schemas.microsoft.com/office/drawing/2014/main" id="{67357E35-FF37-4BD2-A000-E4870C3A9DF9}"/>
              </a:ext>
            </a:extLst>
          </p:cNvPr>
          <p:cNvCxnSpPr>
            <a:cxnSpLocks/>
          </p:cNvCxnSpPr>
          <p:nvPr/>
        </p:nvCxnSpPr>
        <p:spPr>
          <a:xfrm>
            <a:off x="721014" y="1748150"/>
            <a:ext cx="39632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5761D80-7BF2-4844-97B2-CBCFE29C8734}"/>
              </a:ext>
            </a:extLst>
          </p:cNvPr>
          <p:cNvCxnSpPr>
            <a:cxnSpLocks/>
          </p:cNvCxnSpPr>
          <p:nvPr/>
        </p:nvCxnSpPr>
        <p:spPr>
          <a:xfrm>
            <a:off x="1088021" y="2143957"/>
            <a:ext cx="400649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ight Brace 6"/>
          <p:cNvSpPr/>
          <p:nvPr/>
        </p:nvSpPr>
        <p:spPr>
          <a:xfrm>
            <a:off x="5115810" y="1509989"/>
            <a:ext cx="208346" cy="902825"/>
          </a:xfrm>
          <a:prstGeom prst="rightBrace">
            <a:avLst/>
          </a:prstGeom>
          <a:no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dirty="0"/>
          </a:p>
        </p:txBody>
      </p:sp>
      <p:sp>
        <p:nvSpPr>
          <p:cNvPr id="8" name="TextBox 7"/>
          <p:cNvSpPr txBox="1"/>
          <p:nvPr/>
        </p:nvSpPr>
        <p:spPr>
          <a:xfrm>
            <a:off x="5643496" y="1776735"/>
            <a:ext cx="3162445" cy="369332"/>
          </a:xfrm>
          <a:prstGeom prst="rect">
            <a:avLst/>
          </a:prstGeom>
          <a:noFill/>
        </p:spPr>
        <p:txBody>
          <a:bodyPr wrap="square" rtlCol="0">
            <a:spAutoFit/>
          </a:bodyPr>
          <a:lstStyle/>
          <a:p>
            <a:pPr rtl="0"/>
            <a:r>
              <a:rPr lang="pt-br">
                <a:latin typeface="Amazon Ember" panose="02000000000000000000" pitchFamily="2" charset="0"/>
                <a:ea typeface="Amazon Ember" panose="02000000000000000000" pitchFamily="2" charset="0"/>
              </a:rPr>
              <a:t>Não faça isso!</a:t>
            </a:r>
            <a:endParaRPr lang="en-US" dirty="0">
              <a:latin typeface="Amazon Ember" panose="02000000000000000000" pitchFamily="2" charset="0"/>
              <a:ea typeface="Amazon Ember" panose="02000000000000000000" pitchFamily="2" charset="0"/>
              <a:cs typeface="Helvetica Neue" charset="0"/>
            </a:endParaRPr>
          </a:p>
        </p:txBody>
      </p:sp>
    </p:spTree>
    <p:custDataLst>
      <p:tags r:id="rId1"/>
    </p:custDataLst>
    <p:extLst>
      <p:ext uri="{BB962C8B-B14F-4D97-AF65-F5344CB8AC3E}">
        <p14:creationId xmlns:p14="http://schemas.microsoft.com/office/powerpoint/2010/main" val="115755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Amazon Cognito</a:t>
            </a:r>
          </a:p>
        </p:txBody>
      </p:sp>
      <p:sp>
        <p:nvSpPr>
          <p:cNvPr id="3" name="Content Placeholder 2"/>
          <p:cNvSpPr>
            <a:spLocks noGrp="1"/>
          </p:cNvSpPr>
          <p:nvPr>
            <p:ph idx="1"/>
          </p:nvPr>
        </p:nvSpPr>
        <p:spPr/>
        <p:txBody>
          <a:bodyPr rtlCol="0"/>
          <a:lstStyle/>
          <a:p>
            <a:pPr rtl="0"/>
            <a:r>
              <a:rPr lang="pt-br" sz="2600" dirty="0">
                <a:solidFill>
                  <a:srgbClr val="000000"/>
                </a:solidFill>
              </a:rPr>
              <a:t>Permite</a:t>
            </a:r>
            <a:r>
              <a:rPr lang="pt-br" sz="2600" dirty="0"/>
              <a:t> salvar e sincronizar  dados do usuário em diferentes dispositivos.</a:t>
            </a:r>
          </a:p>
          <a:p>
            <a:pPr rtl="0"/>
            <a:r>
              <a:rPr lang="pt-br" sz="2600" dirty="0">
                <a:solidFill>
                  <a:srgbClr val="000000"/>
                </a:solidFill>
              </a:rPr>
              <a:t>Permite</a:t>
            </a:r>
            <a:r>
              <a:rPr lang="pt-br" sz="2600" dirty="0"/>
              <a:t> acesso aos  serviços da nuvem da AWS usando:</a:t>
            </a:r>
          </a:p>
          <a:p>
            <a:pPr lvl="1" rtl="0"/>
            <a:r>
              <a:rPr lang="pt-br" sz="2200" dirty="0"/>
              <a:t>Provedores de início de sessão públicos, como Amazon, Facebook, Twitter, Google, Apple e qualquer provedor compatível com OpenID Connect.</a:t>
            </a:r>
          </a:p>
          <a:p>
            <a:pPr lvl="1" rtl="0"/>
            <a:r>
              <a:rPr lang="pt-br" sz="2200" dirty="0"/>
              <a:t>Seu próprio sistema </a:t>
            </a:r>
            <a:r>
              <a:rPr lang="pt-br" sz="2200" dirty="0">
                <a:solidFill>
                  <a:srgbClr val="000000"/>
                </a:solidFill>
              </a:rPr>
              <a:t>de identidade de usuário</a:t>
            </a:r>
            <a:r>
              <a:rPr lang="pt-br" sz="2200" dirty="0"/>
              <a:t>.</a:t>
            </a:r>
          </a:p>
          <a:p>
            <a:pPr lvl="1" rtl="0"/>
            <a:r>
              <a:rPr lang="pt-br" sz="2200" dirty="0"/>
              <a:t>Acesso “guest” não autenticado.</a:t>
            </a:r>
          </a:p>
          <a:p>
            <a:pPr lvl="1" rtl="0"/>
            <a:endParaRPr lang="en-US" dirty="0"/>
          </a:p>
          <a:p>
            <a:pPr rtl="0"/>
            <a:endParaRPr lang="en-US" dirty="0"/>
          </a:p>
        </p:txBody>
      </p:sp>
    </p:spTree>
    <p:custDataLst>
      <p:tags r:id="rId1"/>
    </p:custDataLst>
    <p:extLst>
      <p:ext uri="{BB962C8B-B14F-4D97-AF65-F5344CB8AC3E}">
        <p14:creationId xmlns:p14="http://schemas.microsoft.com/office/powerpoint/2010/main" val="2219397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5142" y="365125"/>
            <a:ext cx="9034272" cy="474119"/>
          </a:xfrm>
        </p:spPr>
        <p:txBody>
          <a:bodyPr rtlCol="0"/>
          <a:lstStyle/>
          <a:p>
            <a:pPr rtl="0"/>
            <a:r>
              <a:rPr lang="pt-br" sz="3500" dirty="0"/>
              <a:t>Amazon Cognito para </a:t>
            </a:r>
            <a:r>
              <a:rPr lang="pt-br" sz="3500" dirty="0">
                <a:solidFill>
                  <a:srgbClr val="FFFFFF"/>
                </a:solidFill>
              </a:rPr>
              <a:t>aplicações</a:t>
            </a:r>
            <a:r>
              <a:rPr lang="pt-br" sz="3500" dirty="0"/>
              <a:t>móveis</a:t>
            </a:r>
            <a:endParaRPr lang="en-US" sz="3500" dirty="0"/>
          </a:p>
        </p:txBody>
      </p:sp>
      <p:pic>
        <p:nvPicPr>
          <p:cNvPr id="7" name="Graphic 21">
            <a:extLst>
              <a:ext uri="{FF2B5EF4-FFF2-40B4-BE49-F238E27FC236}">
                <a16:creationId xmlns:a16="http://schemas.microsoft.com/office/drawing/2014/main" id="{CEFD119D-B31D-AD4E-89CE-C02267D21595}"/>
              </a:ext>
            </a:extLst>
          </p:cNvPr>
          <p:cNvPicPr>
            <a:picLocks noChangeAspect="1"/>
          </p:cNvPicPr>
          <p:nvPr/>
        </p:nvPicPr>
        <p:blipFill>
          <a:blip r:embed="rId3"/>
          <a:stretch>
            <a:fillRect/>
          </a:stretch>
        </p:blipFill>
        <p:spPr>
          <a:xfrm>
            <a:off x="369147" y="1498525"/>
            <a:ext cx="914400" cy="914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565" y="1305187"/>
            <a:ext cx="1417812" cy="1417812"/>
          </a:xfrm>
          <a:prstGeom prst="rect">
            <a:avLst/>
          </a:prstGeom>
        </p:spPr>
      </p:pic>
      <p:sp>
        <p:nvSpPr>
          <p:cNvPr id="9" name="TextBox 8">
            <a:extLst>
              <a:ext uri="{FF2B5EF4-FFF2-40B4-BE49-F238E27FC236}">
                <a16:creationId xmlns:a16="http://schemas.microsoft.com/office/drawing/2014/main" id="{86133E79-0152-0E4F-9C24-D4866799B0F2}"/>
              </a:ext>
            </a:extLst>
          </p:cNvPr>
          <p:cNvSpPr txBox="1"/>
          <p:nvPr/>
        </p:nvSpPr>
        <p:spPr>
          <a:xfrm>
            <a:off x="4621494" y="2360526"/>
            <a:ext cx="2301904" cy="292388"/>
          </a:xfrm>
          <a:prstGeom prst="rect">
            <a:avLst/>
          </a:prstGeom>
          <a:noFill/>
        </p:spPr>
        <p:txBody>
          <a:bodyPr wrap="square" rtlCol="0">
            <a:spAutoFit/>
          </a:bodyPr>
          <a:lstStyle/>
          <a:p>
            <a:pPr algn="ctr" rtl="0"/>
            <a:r>
              <a:rPr lang="pt-br" sz="1300">
                <a:latin typeface="Amazon Ember" panose="02000000000000000000" pitchFamily="2" charset="0"/>
                <a:ea typeface="Amazon Ember" panose="02000000000000000000" pitchFamily="2" charset="0"/>
              </a:rPr>
              <a:t>Amazon Cognito</a:t>
            </a:r>
          </a:p>
        </p:txBody>
      </p:sp>
      <p:pic>
        <p:nvPicPr>
          <p:cNvPr id="10"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5367124" y="1617784"/>
            <a:ext cx="711200" cy="711200"/>
          </a:xfrm>
          <a:prstGeom prst="rect">
            <a:avLst/>
          </a:prstGeom>
        </p:spPr>
      </p:pic>
      <p:sp>
        <p:nvSpPr>
          <p:cNvPr id="11" name="TextBox 10">
            <a:extLst>
              <a:ext uri="{FF2B5EF4-FFF2-40B4-BE49-F238E27FC236}">
                <a16:creationId xmlns:a16="http://schemas.microsoft.com/office/drawing/2014/main" id="{73725035-1030-D442-B58A-F9C28281B4E2}"/>
              </a:ext>
            </a:extLst>
          </p:cNvPr>
          <p:cNvSpPr txBox="1"/>
          <p:nvPr/>
        </p:nvSpPr>
        <p:spPr>
          <a:xfrm>
            <a:off x="7350680" y="2360526"/>
            <a:ext cx="1318298" cy="292388"/>
          </a:xfrm>
          <a:prstGeom prst="rect">
            <a:avLst/>
          </a:prstGeom>
          <a:noFill/>
        </p:spPr>
        <p:txBody>
          <a:bodyPr wrap="square" rtlCol="0">
            <a:spAutoFit/>
          </a:bodyPr>
          <a:lstStyle/>
          <a:p>
            <a:pPr algn="ctr" rtl="0"/>
            <a:r>
              <a:rPr lang="pt-br" sz="1300">
                <a:latin typeface="Amazon Ember" panose="02000000000000000000" pitchFamily="2" charset="0"/>
                <a:ea typeface="Amazon Ember" panose="02000000000000000000" pitchFamily="2" charset="0"/>
              </a:rPr>
              <a:t>AWS STS</a:t>
            </a:r>
          </a:p>
        </p:txBody>
      </p:sp>
      <p:pic>
        <p:nvPicPr>
          <p:cNvPr id="12" name="Graphic 40">
            <a:extLst>
              <a:ext uri="{FF2B5EF4-FFF2-40B4-BE49-F238E27FC236}">
                <a16:creationId xmlns:a16="http://schemas.microsoft.com/office/drawing/2014/main" id="{E9420ABA-AF58-BB4F-A8C1-C126FFE14726}"/>
              </a:ext>
            </a:extLst>
          </p:cNvPr>
          <p:cNvPicPr>
            <a:picLocks noChangeAspect="1"/>
          </p:cNvPicPr>
          <p:nvPr/>
        </p:nvPicPr>
        <p:blipFill>
          <a:blip r:embed="rId6"/>
          <a:stretch>
            <a:fillRect/>
          </a:stretch>
        </p:blipFill>
        <p:spPr>
          <a:xfrm>
            <a:off x="7562780" y="1526334"/>
            <a:ext cx="894099" cy="894099"/>
          </a:xfrm>
          <a:prstGeom prst="rect">
            <a:avLst/>
          </a:prstGeom>
        </p:spPr>
      </p:pic>
      <p:pic>
        <p:nvPicPr>
          <p:cNvPr id="13" name="Graphic 69">
            <a:extLst>
              <a:ext uri="{FF2B5EF4-FFF2-40B4-BE49-F238E27FC236}">
                <a16:creationId xmlns:a16="http://schemas.microsoft.com/office/drawing/2014/main" id="{54134B1C-68A0-2F46-9E2C-F7BCA80438A7}"/>
              </a:ext>
            </a:extLst>
          </p:cNvPr>
          <p:cNvPicPr>
            <a:picLocks noChangeAspect="1"/>
          </p:cNvPicPr>
          <p:nvPr/>
        </p:nvPicPr>
        <p:blipFill>
          <a:blip r:embed="rId7"/>
          <a:stretch>
            <a:fillRect/>
          </a:stretch>
        </p:blipFill>
        <p:spPr>
          <a:xfrm>
            <a:off x="10297770" y="2174203"/>
            <a:ext cx="711200" cy="711200"/>
          </a:xfrm>
          <a:prstGeom prst="rect">
            <a:avLst/>
          </a:prstGeom>
        </p:spPr>
      </p:pic>
      <p:sp>
        <p:nvSpPr>
          <p:cNvPr id="14" name="TextBox 13">
            <a:extLst>
              <a:ext uri="{FF2B5EF4-FFF2-40B4-BE49-F238E27FC236}">
                <a16:creationId xmlns:a16="http://schemas.microsoft.com/office/drawing/2014/main" id="{7FA9348E-E3AE-3F48-9EF0-785E5F84BFB5}"/>
              </a:ext>
            </a:extLst>
          </p:cNvPr>
          <p:cNvSpPr txBox="1"/>
          <p:nvPr/>
        </p:nvSpPr>
        <p:spPr>
          <a:xfrm>
            <a:off x="9966875" y="2915664"/>
            <a:ext cx="1372991" cy="369332"/>
          </a:xfrm>
          <a:prstGeom prst="rect">
            <a:avLst/>
          </a:prstGeom>
          <a:noFill/>
        </p:spPr>
        <p:txBody>
          <a:bodyPr wrap="square" rtlCol="0">
            <a:spAutoFit/>
          </a:bodyPr>
          <a:lstStyle/>
          <a:p>
            <a:pPr algn="ctr" rtl="0"/>
            <a:r>
              <a:rPr lang="pt-br"/>
              <a:t>Amazon S3</a:t>
            </a:r>
          </a:p>
        </p:txBody>
      </p:sp>
      <p:sp>
        <p:nvSpPr>
          <p:cNvPr id="15" name="TextBox 14">
            <a:extLst>
              <a:ext uri="{FF2B5EF4-FFF2-40B4-BE49-F238E27FC236}">
                <a16:creationId xmlns:a16="http://schemas.microsoft.com/office/drawing/2014/main" id="{82DF82FE-B12C-2944-9A6B-C577B61F9A00}"/>
              </a:ext>
            </a:extLst>
          </p:cNvPr>
          <p:cNvSpPr txBox="1"/>
          <p:nvPr/>
        </p:nvSpPr>
        <p:spPr>
          <a:xfrm>
            <a:off x="9747042" y="4297969"/>
            <a:ext cx="1812656" cy="369332"/>
          </a:xfrm>
          <a:prstGeom prst="rect">
            <a:avLst/>
          </a:prstGeom>
          <a:noFill/>
        </p:spPr>
        <p:txBody>
          <a:bodyPr wrap="square" rtlCol="0">
            <a:spAutoFit/>
          </a:bodyPr>
          <a:lstStyle/>
          <a:p>
            <a:pPr algn="ctr" rtl="0"/>
            <a:r>
              <a:rPr lang="pt-br"/>
              <a:t>DynamoDB</a:t>
            </a:r>
          </a:p>
        </p:txBody>
      </p:sp>
      <p:pic>
        <p:nvPicPr>
          <p:cNvPr id="16" name="Graphic 43">
            <a:extLst>
              <a:ext uri="{FF2B5EF4-FFF2-40B4-BE49-F238E27FC236}">
                <a16:creationId xmlns:a16="http://schemas.microsoft.com/office/drawing/2014/main" id="{EFCEDACD-5190-384D-953B-DE4FE39A9255}"/>
              </a:ext>
            </a:extLst>
          </p:cNvPr>
          <p:cNvPicPr>
            <a:picLocks noChangeAspect="1"/>
          </p:cNvPicPr>
          <p:nvPr/>
        </p:nvPicPr>
        <p:blipFill>
          <a:blip r:embed="rId8"/>
          <a:stretch>
            <a:fillRect/>
          </a:stretch>
        </p:blipFill>
        <p:spPr>
          <a:xfrm>
            <a:off x="10297770" y="3560252"/>
            <a:ext cx="711200" cy="711200"/>
          </a:xfrm>
          <a:prstGeom prst="rect">
            <a:avLst/>
          </a:prstGeom>
        </p:spPr>
      </p:pic>
      <p:sp>
        <p:nvSpPr>
          <p:cNvPr id="17" name="TextBox 16">
            <a:extLst>
              <a:ext uri="{FF2B5EF4-FFF2-40B4-BE49-F238E27FC236}">
                <a16:creationId xmlns:a16="http://schemas.microsoft.com/office/drawing/2014/main" id="{D3E236A4-8A7D-6045-823A-DC0FA75DCAFB}"/>
              </a:ext>
            </a:extLst>
          </p:cNvPr>
          <p:cNvSpPr txBox="1"/>
          <p:nvPr/>
        </p:nvSpPr>
        <p:spPr>
          <a:xfrm>
            <a:off x="9806307" y="5789021"/>
            <a:ext cx="1694127" cy="369332"/>
          </a:xfrm>
          <a:prstGeom prst="rect">
            <a:avLst/>
          </a:prstGeom>
          <a:noFill/>
        </p:spPr>
        <p:txBody>
          <a:bodyPr wrap="square" rtlCol="0">
            <a:spAutoFit/>
          </a:bodyPr>
          <a:lstStyle/>
          <a:p>
            <a:pPr algn="ctr" rtl="0"/>
            <a:r>
              <a:rPr lang="pt-br"/>
              <a:t>AWS Lambda</a:t>
            </a:r>
          </a:p>
        </p:txBody>
      </p:sp>
      <p:pic>
        <p:nvPicPr>
          <p:cNvPr id="18" name="Graphic 43">
            <a:extLst>
              <a:ext uri="{FF2B5EF4-FFF2-40B4-BE49-F238E27FC236}">
                <a16:creationId xmlns:a16="http://schemas.microsoft.com/office/drawing/2014/main" id="{49BFD3E4-C3C7-C84A-A0A2-EF5E2E8D06DC}"/>
              </a:ext>
            </a:extLst>
          </p:cNvPr>
          <p:cNvPicPr>
            <a:picLocks noChangeAspect="1"/>
          </p:cNvPicPr>
          <p:nvPr/>
        </p:nvPicPr>
        <p:blipFill>
          <a:blip r:embed="rId9"/>
          <a:stretch>
            <a:fillRect/>
          </a:stretch>
        </p:blipFill>
        <p:spPr>
          <a:xfrm>
            <a:off x="10297770" y="4990380"/>
            <a:ext cx="711200" cy="711200"/>
          </a:xfrm>
          <a:prstGeom prst="rect">
            <a:avLst/>
          </a:prstGeom>
        </p:spPr>
      </p:pic>
      <p:sp>
        <p:nvSpPr>
          <p:cNvPr id="19" name="Rectangle 18">
            <a:extLst>
              <a:ext uri="{FF2B5EF4-FFF2-40B4-BE49-F238E27FC236}">
                <a16:creationId xmlns:a16="http://schemas.microsoft.com/office/drawing/2014/main" id="{CE7F7081-419C-2E4F-A999-2923C4338FC0}"/>
              </a:ext>
            </a:extLst>
          </p:cNvPr>
          <p:cNvSpPr/>
          <p:nvPr/>
        </p:nvSpPr>
        <p:spPr>
          <a:xfrm>
            <a:off x="9453372" y="1839630"/>
            <a:ext cx="2364963" cy="44322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600" dirty="0">
              <a:solidFill>
                <a:sysClr val="windowText" lastClr="000000"/>
              </a:solidFill>
            </a:endParaRPr>
          </a:p>
        </p:txBody>
      </p:sp>
      <p:pic>
        <p:nvPicPr>
          <p:cNvPr id="20" name="Graphic 11">
            <a:extLst>
              <a:ext uri="{FF2B5EF4-FFF2-40B4-BE49-F238E27FC236}">
                <a16:creationId xmlns:a16="http://schemas.microsoft.com/office/drawing/2014/main" id="{CE52C9D7-11B0-9E41-AB16-2C9849C3ECBE}"/>
              </a:ext>
            </a:extLst>
          </p:cNvPr>
          <p:cNvPicPr>
            <a:picLocks noChangeAspect="1"/>
          </p:cNvPicPr>
          <p:nvPr/>
        </p:nvPicPr>
        <p:blipFill>
          <a:blip r:embed="rId10"/>
          <a:stretch>
            <a:fillRect/>
          </a:stretch>
        </p:blipFill>
        <p:spPr>
          <a:xfrm>
            <a:off x="9465095" y="1848993"/>
            <a:ext cx="330200" cy="330200"/>
          </a:xfrm>
          <a:prstGeom prst="rect">
            <a:avLst/>
          </a:prstGeom>
        </p:spPr>
      </p:pic>
      <p:cxnSp>
        <p:nvCxnSpPr>
          <p:cNvPr id="22" name="Straight Connector 21"/>
          <p:cNvCxnSpPr/>
          <p:nvPr/>
        </p:nvCxnSpPr>
        <p:spPr>
          <a:xfrm>
            <a:off x="851801" y="2699080"/>
            <a:ext cx="0" cy="33500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2"/>
          </p:cNvCxnSpPr>
          <p:nvPr/>
        </p:nvCxnSpPr>
        <p:spPr>
          <a:xfrm flipH="1">
            <a:off x="3528645" y="2722999"/>
            <a:ext cx="18826" cy="277703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02922" y="2885403"/>
            <a:ext cx="0" cy="26146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009829" y="2885403"/>
            <a:ext cx="0" cy="26146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076538" y="2719950"/>
            <a:ext cx="2400595" cy="3049"/>
          </a:xfrm>
          <a:prstGeom prst="straightConnector1">
            <a:avLst/>
          </a:prstGeom>
          <a:ln w="19050">
            <a:tailEnd type="arrow"/>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p:nvPr/>
        </p:nvCxnSpPr>
        <p:spPr>
          <a:xfrm flipH="1">
            <a:off x="1055077" y="3000896"/>
            <a:ext cx="2378719" cy="0"/>
          </a:xfrm>
          <a:prstGeom prst="straightConnector1">
            <a:avLst/>
          </a:prstGeom>
          <a:ln w="19050">
            <a:tailEnd type="arrow" w="med" len="sm"/>
          </a:ln>
        </p:spPr>
        <p:style>
          <a:lnRef idx="3">
            <a:schemeClr val="accent5"/>
          </a:lnRef>
          <a:fillRef idx="0">
            <a:schemeClr val="accent5"/>
          </a:fillRef>
          <a:effectRef idx="2">
            <a:schemeClr val="accent5"/>
          </a:effectRef>
          <a:fontRef idx="minor">
            <a:schemeClr val="tx1"/>
          </a:fontRef>
        </p:style>
      </p:cxnSp>
      <p:cxnSp>
        <p:nvCxnSpPr>
          <p:cNvPr id="33" name="Straight Arrow Connector 32"/>
          <p:cNvCxnSpPr/>
          <p:nvPr/>
        </p:nvCxnSpPr>
        <p:spPr>
          <a:xfrm>
            <a:off x="1055077" y="3449776"/>
            <a:ext cx="4637184" cy="0"/>
          </a:xfrm>
          <a:prstGeom prst="straightConnector1">
            <a:avLst/>
          </a:prstGeom>
          <a:ln w="19050">
            <a:solidFill>
              <a:srgbClr val="C070AD"/>
            </a:solidFill>
            <a:tailEnd type="arrow" w="med" len="sm"/>
          </a:ln>
        </p:spPr>
        <p:style>
          <a:lnRef idx="3">
            <a:schemeClr val="accent5"/>
          </a:lnRef>
          <a:fillRef idx="0">
            <a:schemeClr val="accent5"/>
          </a:fillRef>
          <a:effectRef idx="2">
            <a:schemeClr val="accent5"/>
          </a:effectRef>
          <a:fontRef idx="minor">
            <a:schemeClr val="tx1"/>
          </a:fontRef>
        </p:style>
      </p:cxnSp>
      <p:sp>
        <p:nvSpPr>
          <p:cNvPr id="34" name="Rectangle 33"/>
          <p:cNvSpPr/>
          <p:nvPr/>
        </p:nvSpPr>
        <p:spPr>
          <a:xfrm>
            <a:off x="1832074" y="3129044"/>
            <a:ext cx="579005" cy="292388"/>
          </a:xfrm>
          <a:prstGeom prst="rect">
            <a:avLst/>
          </a:prstGeom>
        </p:spPr>
        <p:txBody>
          <a:bodyPr wrap="none" rtlCol="0">
            <a:spAutoFit/>
          </a:bodyPr>
          <a:lstStyle/>
          <a:p>
            <a:pPr rtl="0"/>
            <a:r>
              <a:rPr lang="pt-br" sz="1300">
                <a:latin typeface="Amazon Ember Light" panose="020B0403020204020204"/>
              </a:rPr>
              <a:t>GetId</a:t>
            </a:r>
            <a:endParaRPr lang="en-US" sz="1300" dirty="0">
              <a:latin typeface="Amazon Ember Light" panose="020B0403020204020204"/>
            </a:endParaRPr>
          </a:p>
        </p:txBody>
      </p:sp>
      <p:cxnSp>
        <p:nvCxnSpPr>
          <p:cNvPr id="36" name="Straight Arrow Connector 35"/>
          <p:cNvCxnSpPr/>
          <p:nvPr/>
        </p:nvCxnSpPr>
        <p:spPr>
          <a:xfrm>
            <a:off x="3560745" y="3719945"/>
            <a:ext cx="2131516" cy="0"/>
          </a:xfrm>
          <a:prstGeom prst="straightConnector1">
            <a:avLst/>
          </a:prstGeom>
          <a:ln w="19050">
            <a:solidFill>
              <a:srgbClr val="C070AD"/>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065598" y="3404583"/>
            <a:ext cx="896399" cy="292388"/>
          </a:xfrm>
          <a:prstGeom prst="rect">
            <a:avLst/>
          </a:prstGeom>
        </p:spPr>
        <p:txBody>
          <a:bodyPr wrap="none" rtlCol="0">
            <a:spAutoFit/>
          </a:bodyPr>
          <a:lstStyle/>
          <a:p>
            <a:pPr rtl="0"/>
            <a:r>
              <a:rPr lang="pt-br" sz="1300">
                <a:solidFill>
                  <a:srgbClr val="000000"/>
                </a:solidFill>
                <a:latin typeface="Amazon Ember Light" panose="020B0403020204020204"/>
              </a:rPr>
              <a:t>validation</a:t>
            </a:r>
          </a:p>
        </p:txBody>
      </p:sp>
      <p:cxnSp>
        <p:nvCxnSpPr>
          <p:cNvPr id="38" name="Straight Arrow Connector 37"/>
          <p:cNvCxnSpPr/>
          <p:nvPr/>
        </p:nvCxnSpPr>
        <p:spPr>
          <a:xfrm flipH="1">
            <a:off x="1055077" y="3934685"/>
            <a:ext cx="4588064" cy="0"/>
          </a:xfrm>
          <a:prstGeom prst="straightConnector1">
            <a:avLst/>
          </a:prstGeom>
          <a:ln w="19050">
            <a:solidFill>
              <a:srgbClr val="C070AD"/>
            </a:solidFill>
            <a:headEnd w="med" len="sm"/>
            <a:tailEnd type="arrow"/>
          </a:ln>
        </p:spPr>
        <p:style>
          <a:lnRef idx="3">
            <a:schemeClr val="accent5"/>
          </a:lnRef>
          <a:fillRef idx="0">
            <a:schemeClr val="accent5"/>
          </a:fillRef>
          <a:effectRef idx="2">
            <a:schemeClr val="accent5"/>
          </a:effectRef>
          <a:fontRef idx="minor">
            <a:schemeClr val="tx1"/>
          </a:fontRef>
        </p:style>
      </p:cxnSp>
      <p:cxnSp>
        <p:nvCxnSpPr>
          <p:cNvPr id="39" name="Straight Arrow Connector 38"/>
          <p:cNvCxnSpPr/>
          <p:nvPr/>
        </p:nvCxnSpPr>
        <p:spPr>
          <a:xfrm flipV="1">
            <a:off x="3549877" y="4828570"/>
            <a:ext cx="2139562" cy="4853"/>
          </a:xfrm>
          <a:prstGeom prst="straightConnector1">
            <a:avLst/>
          </a:prstGeom>
          <a:ln w="19050">
            <a:solidFill>
              <a:srgbClr val="C070AD"/>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171864" y="4529526"/>
            <a:ext cx="896399" cy="292388"/>
          </a:xfrm>
          <a:prstGeom prst="rect">
            <a:avLst/>
          </a:prstGeom>
        </p:spPr>
        <p:txBody>
          <a:bodyPr wrap="none" rtlCol="0">
            <a:spAutoFit/>
          </a:bodyPr>
          <a:lstStyle/>
          <a:p>
            <a:pPr rtl="0"/>
            <a:r>
              <a:rPr lang="pt-br" sz="1300">
                <a:solidFill>
                  <a:srgbClr val="000000"/>
                </a:solidFill>
                <a:latin typeface="Amazon Ember Light" panose="020B0403020204020204"/>
              </a:rPr>
              <a:t>validation</a:t>
            </a:r>
          </a:p>
        </p:txBody>
      </p:sp>
      <p:cxnSp>
        <p:nvCxnSpPr>
          <p:cNvPr id="41" name="Straight Arrow Connector 40"/>
          <p:cNvCxnSpPr/>
          <p:nvPr/>
        </p:nvCxnSpPr>
        <p:spPr>
          <a:xfrm>
            <a:off x="6037242" y="4947453"/>
            <a:ext cx="1803889" cy="0"/>
          </a:xfrm>
          <a:prstGeom prst="straightConnector1">
            <a:avLst/>
          </a:prstGeom>
          <a:ln w="19050">
            <a:solidFill>
              <a:srgbClr val="90AF71"/>
            </a:solidFill>
            <a:tailEnd type="arrow" w="med" len="sm"/>
          </a:ln>
        </p:spPr>
        <p:style>
          <a:lnRef idx="3">
            <a:schemeClr val="accent5"/>
          </a:lnRef>
          <a:fillRef idx="0">
            <a:schemeClr val="accent5"/>
          </a:fillRef>
          <a:effectRef idx="2">
            <a:schemeClr val="accent5"/>
          </a:effectRef>
          <a:fontRef idx="minor">
            <a:schemeClr val="tx1"/>
          </a:fontRef>
        </p:style>
      </p:cxnSp>
      <p:cxnSp>
        <p:nvCxnSpPr>
          <p:cNvPr id="42" name="Straight Arrow Connector 41"/>
          <p:cNvCxnSpPr/>
          <p:nvPr/>
        </p:nvCxnSpPr>
        <p:spPr>
          <a:xfrm flipH="1">
            <a:off x="6005664" y="5195449"/>
            <a:ext cx="1835467" cy="0"/>
          </a:xfrm>
          <a:prstGeom prst="straightConnector1">
            <a:avLst/>
          </a:prstGeom>
          <a:ln w="19050">
            <a:solidFill>
              <a:srgbClr val="90AF71"/>
            </a:solidFill>
            <a:tailEnd type="arrow" w="med" len="sm"/>
          </a:ln>
        </p:spPr>
        <p:style>
          <a:lnRef idx="3">
            <a:schemeClr val="accent5"/>
          </a:lnRef>
          <a:fillRef idx="0">
            <a:schemeClr val="accent5"/>
          </a:fillRef>
          <a:effectRef idx="2">
            <a:schemeClr val="accent5"/>
          </a:effectRef>
          <a:fontRef idx="minor">
            <a:schemeClr val="tx1"/>
          </a:fontRef>
        </p:style>
      </p:cxnSp>
      <p:cxnSp>
        <p:nvCxnSpPr>
          <p:cNvPr id="43" name="Straight Arrow Connector 42"/>
          <p:cNvCxnSpPr/>
          <p:nvPr/>
        </p:nvCxnSpPr>
        <p:spPr>
          <a:xfrm>
            <a:off x="1055077" y="4537358"/>
            <a:ext cx="4637184" cy="0"/>
          </a:xfrm>
          <a:prstGeom prst="straightConnector1">
            <a:avLst/>
          </a:prstGeom>
          <a:ln w="19050">
            <a:solidFill>
              <a:srgbClr val="C070AD"/>
            </a:solidFill>
            <a:tailEnd type="arrow" w="med" len="sm"/>
          </a:ln>
        </p:spPr>
        <p:style>
          <a:lnRef idx="3">
            <a:schemeClr val="accent5"/>
          </a:lnRef>
          <a:fillRef idx="0">
            <a:schemeClr val="accent5"/>
          </a:fillRef>
          <a:effectRef idx="2">
            <a:schemeClr val="accent5"/>
          </a:effectRef>
          <a:fontRef idx="minor">
            <a:schemeClr val="tx1"/>
          </a:fontRef>
        </p:style>
      </p:cxnSp>
      <p:sp>
        <p:nvSpPr>
          <p:cNvPr id="44" name="Rectangle 43"/>
          <p:cNvSpPr/>
          <p:nvPr/>
        </p:nvSpPr>
        <p:spPr>
          <a:xfrm>
            <a:off x="1001775" y="4169826"/>
            <a:ext cx="2052165" cy="292388"/>
          </a:xfrm>
          <a:prstGeom prst="rect">
            <a:avLst/>
          </a:prstGeom>
        </p:spPr>
        <p:txBody>
          <a:bodyPr wrap="none" rtlCol="0">
            <a:spAutoFit/>
          </a:bodyPr>
          <a:lstStyle/>
          <a:p>
            <a:pPr rtl="0"/>
            <a:r>
              <a:rPr lang="pt-br" sz="1300">
                <a:latin typeface="Amazon Ember Light" panose="020B0403020204020204"/>
              </a:rPr>
              <a:t>GetCredentialsForIdentity</a:t>
            </a:r>
          </a:p>
        </p:txBody>
      </p:sp>
      <p:cxnSp>
        <p:nvCxnSpPr>
          <p:cNvPr id="45" name="Straight Arrow Connector 44"/>
          <p:cNvCxnSpPr/>
          <p:nvPr/>
        </p:nvCxnSpPr>
        <p:spPr>
          <a:xfrm>
            <a:off x="1076538" y="5991510"/>
            <a:ext cx="8228568" cy="236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41561" y="5621414"/>
            <a:ext cx="8186857" cy="292388"/>
          </a:xfrm>
          <a:prstGeom prst="rect">
            <a:avLst/>
          </a:prstGeom>
        </p:spPr>
        <p:txBody>
          <a:bodyPr wrap="none" rtlCol="0">
            <a:spAutoFit/>
          </a:bodyPr>
          <a:lstStyle/>
          <a:p>
            <a:pPr rtl="0"/>
            <a:r>
              <a:rPr lang="pt-br" sz="1300" dirty="0">
                <a:latin typeface="Amazon Ember Light" panose="020B0403020204020204"/>
              </a:rPr>
              <a:t>Obtenha acesso seguro usando as credenciais usadas na última etapa (Chave de</a:t>
            </a:r>
            <a:r>
              <a:rPr lang="pt-br" sz="1300" dirty="0">
                <a:solidFill>
                  <a:srgbClr val="000000"/>
                </a:solidFill>
                <a:latin typeface="Amazon Ember Light" panose="020B0403020204020204"/>
              </a:rPr>
              <a:t>acesso, Chave</a:t>
            </a:r>
            <a:r>
              <a:rPr lang="pt-br" sz="1300" dirty="0">
                <a:latin typeface="Amazon Ember Light" panose="020B0403020204020204"/>
              </a:rPr>
              <a:t>, secreta, </a:t>
            </a:r>
            <a:r>
              <a:rPr lang="pt-br" sz="1300" dirty="0">
                <a:solidFill>
                  <a:srgbClr val="000000"/>
                </a:solidFill>
                <a:latin typeface="Amazon Ember Light" panose="020B0403020204020204"/>
              </a:rPr>
              <a:t>Token)</a:t>
            </a:r>
          </a:p>
        </p:txBody>
      </p:sp>
      <p:cxnSp>
        <p:nvCxnSpPr>
          <p:cNvPr id="47" name="Straight Arrow Connector 46"/>
          <p:cNvCxnSpPr/>
          <p:nvPr/>
        </p:nvCxnSpPr>
        <p:spPr>
          <a:xfrm flipH="1">
            <a:off x="1055077" y="5493925"/>
            <a:ext cx="4667648" cy="0"/>
          </a:xfrm>
          <a:prstGeom prst="straightConnector1">
            <a:avLst/>
          </a:prstGeom>
          <a:ln>
            <a:solidFill>
              <a:srgbClr val="C070AD"/>
            </a:solidFill>
            <a:tailEnd type="arrow" w="med" len="sm"/>
          </a:ln>
        </p:spPr>
        <p:style>
          <a:lnRef idx="3">
            <a:schemeClr val="accent5"/>
          </a:lnRef>
          <a:fillRef idx="0">
            <a:schemeClr val="accent5"/>
          </a:fillRef>
          <a:effectRef idx="2">
            <a:schemeClr val="accent5"/>
          </a:effectRef>
          <a:fontRef idx="minor">
            <a:schemeClr val="tx1"/>
          </a:fontRef>
        </p:style>
      </p:cxnSp>
      <p:sp>
        <p:nvSpPr>
          <p:cNvPr id="48" name="TextBox 47"/>
          <p:cNvSpPr txBox="1"/>
          <p:nvPr/>
        </p:nvSpPr>
        <p:spPr>
          <a:xfrm>
            <a:off x="1293466" y="4846591"/>
            <a:ext cx="1747593" cy="492443"/>
          </a:xfrm>
          <a:prstGeom prst="rect">
            <a:avLst/>
          </a:prstGeom>
          <a:noFill/>
        </p:spPr>
        <p:txBody>
          <a:bodyPr wrap="none" rtlCol="0">
            <a:spAutoFit/>
          </a:bodyPr>
          <a:lstStyle/>
          <a:p>
            <a:pPr algn="ctr" rtl="0"/>
            <a:r>
              <a:rPr lang="pt-br" sz="1300">
                <a:solidFill>
                  <a:srgbClr val="000000"/>
                </a:solidFill>
                <a:latin typeface="Amazon Ember Light" panose="020B0403020204020204"/>
              </a:rPr>
              <a:t>Chave de acesso</a:t>
            </a:r>
            <a:r>
              <a:rPr lang="pt-br" sz="1300">
                <a:latin typeface="Amazon Ember Light" panose="020B0403020204020204"/>
              </a:rPr>
              <a:t>,</a:t>
            </a:r>
            <a:r>
              <a:rPr lang="en-US" sz="1300" dirty="0">
                <a:latin typeface="Amazon Ember Light" panose="020B0403020204020204"/>
              </a:rPr>
              <a:t/>
            </a:r>
            <a:br>
              <a:rPr lang="en-US" sz="1300" dirty="0">
                <a:latin typeface="Amazon Ember Light" panose="020B0403020204020204"/>
              </a:rPr>
            </a:br>
            <a:r>
              <a:rPr lang="pt-br" sz="1300">
                <a:latin typeface="Amazon Ember Light" panose="020B0403020204020204"/>
              </a:rPr>
              <a:t>Chave Secreta, </a:t>
            </a:r>
            <a:r>
              <a:rPr lang="pt-br" sz="1300">
                <a:solidFill>
                  <a:srgbClr val="000000"/>
                </a:solidFill>
                <a:latin typeface="Amazon Ember Light" panose="020B0403020204020204"/>
              </a:rPr>
              <a:t>Token</a:t>
            </a:r>
          </a:p>
        </p:txBody>
      </p:sp>
      <p:sp>
        <p:nvSpPr>
          <p:cNvPr id="50" name="Rectangle 49"/>
          <p:cNvSpPr/>
          <p:nvPr/>
        </p:nvSpPr>
        <p:spPr>
          <a:xfrm>
            <a:off x="1656416" y="2216144"/>
            <a:ext cx="965576" cy="492443"/>
          </a:xfrm>
          <a:prstGeom prst="rect">
            <a:avLst/>
          </a:prstGeom>
        </p:spPr>
        <p:txBody>
          <a:bodyPr wrap="square" rtlCol="0">
            <a:spAutoFit/>
          </a:bodyPr>
          <a:lstStyle/>
          <a:p>
            <a:pPr algn="ctr" rtl="0"/>
            <a:r>
              <a:rPr lang="pt-br" sz="1300" dirty="0">
                <a:latin typeface="Amazon Ember Light" panose="020B0403020204020204"/>
              </a:rPr>
              <a:t>Início de sessão</a:t>
            </a:r>
          </a:p>
        </p:txBody>
      </p:sp>
      <p:sp>
        <p:nvSpPr>
          <p:cNvPr id="75" name="TextBox 74">
            <a:extLst>
              <a:ext uri="{FF2B5EF4-FFF2-40B4-BE49-F238E27FC236}">
                <a16:creationId xmlns:a16="http://schemas.microsoft.com/office/drawing/2014/main" id="{86133E79-0152-0E4F-9C24-D4866799B0F2}"/>
              </a:ext>
            </a:extLst>
          </p:cNvPr>
          <p:cNvSpPr txBox="1"/>
          <p:nvPr/>
        </p:nvSpPr>
        <p:spPr>
          <a:xfrm>
            <a:off x="2396519" y="2360526"/>
            <a:ext cx="2301904" cy="292388"/>
          </a:xfrm>
          <a:prstGeom prst="rect">
            <a:avLst/>
          </a:prstGeom>
          <a:noFill/>
        </p:spPr>
        <p:txBody>
          <a:bodyPr wrap="square" rtlCol="0">
            <a:spAutoFit/>
          </a:bodyPr>
          <a:lstStyle/>
          <a:p>
            <a:pPr algn="ctr" rtl="0"/>
            <a:r>
              <a:rPr lang="pt-br" sz="1300" dirty="0">
                <a:latin typeface="+mj-lt"/>
                <a:ea typeface="Amazon Ember" panose="02000000000000000000" pitchFamily="2" charset="0"/>
              </a:rPr>
              <a:t>Provedor de início de sessão</a:t>
            </a:r>
          </a:p>
        </p:txBody>
      </p:sp>
      <p:sp>
        <p:nvSpPr>
          <p:cNvPr id="76" name="TextBox 75">
            <a:extLst>
              <a:ext uri="{FF2B5EF4-FFF2-40B4-BE49-F238E27FC236}">
                <a16:creationId xmlns:a16="http://schemas.microsoft.com/office/drawing/2014/main" id="{86133E79-0152-0E4F-9C24-D4866799B0F2}"/>
              </a:ext>
            </a:extLst>
          </p:cNvPr>
          <p:cNvSpPr txBox="1"/>
          <p:nvPr/>
        </p:nvSpPr>
        <p:spPr>
          <a:xfrm>
            <a:off x="271756" y="2360526"/>
            <a:ext cx="1102672" cy="292388"/>
          </a:xfrm>
          <a:prstGeom prst="rect">
            <a:avLst/>
          </a:prstGeom>
          <a:noFill/>
        </p:spPr>
        <p:txBody>
          <a:bodyPr wrap="square" rtlCol="0">
            <a:spAutoFit/>
          </a:bodyPr>
          <a:lstStyle/>
          <a:p>
            <a:pPr algn="ctr" rtl="0"/>
            <a:r>
              <a:rPr lang="pt-br" sz="1300" dirty="0">
                <a:latin typeface="+mj-lt"/>
                <a:ea typeface="Amazon Ember" panose="02000000000000000000" pitchFamily="2" charset="0"/>
              </a:rPr>
              <a:t>Dispositivo</a:t>
            </a:r>
          </a:p>
        </p:txBody>
      </p:sp>
      <p:sp>
        <p:nvSpPr>
          <p:cNvPr id="49" name="Rectangle 48"/>
          <p:cNvSpPr/>
          <p:nvPr/>
        </p:nvSpPr>
        <p:spPr>
          <a:xfrm>
            <a:off x="6402686" y="4397692"/>
            <a:ext cx="1059906" cy="492443"/>
          </a:xfrm>
          <a:prstGeom prst="rect">
            <a:avLst/>
          </a:prstGeom>
        </p:spPr>
        <p:txBody>
          <a:bodyPr wrap="none" rtlCol="0">
            <a:spAutoFit/>
          </a:bodyPr>
          <a:lstStyle/>
          <a:p>
            <a:pPr algn="ctr" rtl="0"/>
            <a:r>
              <a:rPr lang="pt-br" sz="1300">
                <a:latin typeface="Amazon Ember Light" panose="020B0403020204020204"/>
              </a:rPr>
              <a:t>Request to</a:t>
            </a:r>
            <a:r>
              <a:rPr lang="en-US" sz="1300" dirty="0">
                <a:latin typeface="Amazon Ember Light" panose="020B0403020204020204"/>
              </a:rPr>
              <a:t/>
            </a:r>
            <a:br>
              <a:rPr lang="en-US" sz="1300" dirty="0">
                <a:latin typeface="Amazon Ember Light" panose="020B0403020204020204"/>
              </a:rPr>
            </a:br>
            <a:r>
              <a:rPr lang="pt-br" sz="1300">
                <a:latin typeface="Amazon Ember Light" panose="020B0403020204020204"/>
              </a:rPr>
              <a:t>assume role</a:t>
            </a:r>
          </a:p>
        </p:txBody>
      </p:sp>
    </p:spTree>
    <p:extLst>
      <p:ext uri="{BB962C8B-B14F-4D97-AF65-F5344CB8AC3E}">
        <p14:creationId xmlns:p14="http://schemas.microsoft.com/office/powerpoint/2010/main" val="31318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P spid="40" grpId="0"/>
      <p:bldP spid="44" grpId="0"/>
      <p:bldP spid="46" grpId="0"/>
      <p:bldP spid="48" grpId="0"/>
      <p:bldP spid="50" grpId="0"/>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5142" y="365125"/>
            <a:ext cx="9034272" cy="474119"/>
          </a:xfrm>
        </p:spPr>
        <p:txBody>
          <a:bodyPr rtlCol="0"/>
          <a:lstStyle/>
          <a:p>
            <a:pPr rtl="0"/>
            <a:r>
              <a:rPr lang="pt-br" sz="3500" dirty="0">
                <a:solidFill>
                  <a:srgbClr val="FFFFFF"/>
                </a:solidFill>
              </a:rPr>
              <a:t>Identidades</a:t>
            </a:r>
            <a:r>
              <a:rPr lang="pt-BR" sz="3500" dirty="0">
                <a:solidFill>
                  <a:srgbClr val="FFFFFF"/>
                </a:solidFill>
              </a:rPr>
              <a:t> </a:t>
            </a:r>
            <a:r>
              <a:rPr lang="pt-br" sz="3500" dirty="0"/>
              <a:t>autenticadas pelo desenvolvedor          </a:t>
            </a:r>
          </a:p>
        </p:txBody>
      </p:sp>
      <p:sp>
        <p:nvSpPr>
          <p:cNvPr id="7" name="Rectangle 6">
            <a:extLst>
              <a:ext uri="{FF2B5EF4-FFF2-40B4-BE49-F238E27FC236}">
                <a16:creationId xmlns:a16="http://schemas.microsoft.com/office/drawing/2014/main" id="{CE7F7081-419C-2E4F-A999-2923C4338FC0}"/>
              </a:ext>
            </a:extLst>
          </p:cNvPr>
          <p:cNvSpPr/>
          <p:nvPr/>
        </p:nvSpPr>
        <p:spPr>
          <a:xfrm>
            <a:off x="5011880" y="1544725"/>
            <a:ext cx="5039428" cy="5176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200">
                <a:solidFill>
                  <a:sysClr val="windowText" lastClr="000000"/>
                </a:solidFill>
              </a:rPr>
              <a:t>Nuvem AWS</a:t>
            </a:r>
          </a:p>
        </p:txBody>
      </p:sp>
      <p:pic>
        <p:nvPicPr>
          <p:cNvPr id="8" name="Graphic 11">
            <a:extLst>
              <a:ext uri="{FF2B5EF4-FFF2-40B4-BE49-F238E27FC236}">
                <a16:creationId xmlns:a16="http://schemas.microsoft.com/office/drawing/2014/main" id="{CE52C9D7-11B0-9E41-AB16-2C9849C3ECBE}"/>
              </a:ext>
            </a:extLst>
          </p:cNvPr>
          <p:cNvPicPr>
            <a:picLocks noChangeAspect="1"/>
          </p:cNvPicPr>
          <p:nvPr/>
        </p:nvPicPr>
        <p:blipFill>
          <a:blip r:embed="rId3"/>
          <a:stretch>
            <a:fillRect/>
          </a:stretch>
        </p:blipFill>
        <p:spPr>
          <a:xfrm>
            <a:off x="5011880" y="1544726"/>
            <a:ext cx="330200" cy="330200"/>
          </a:xfrm>
          <a:prstGeom prst="rect">
            <a:avLst/>
          </a:prstGeom>
        </p:spPr>
      </p:pic>
      <p:sp>
        <p:nvSpPr>
          <p:cNvPr id="9" name="TextBox 8">
            <a:extLst>
              <a:ext uri="{FF2B5EF4-FFF2-40B4-BE49-F238E27FC236}">
                <a16:creationId xmlns:a16="http://schemas.microsoft.com/office/drawing/2014/main" id="{86133E79-0152-0E4F-9C24-D4866799B0F2}"/>
              </a:ext>
            </a:extLst>
          </p:cNvPr>
          <p:cNvSpPr txBox="1"/>
          <p:nvPr/>
        </p:nvSpPr>
        <p:spPr>
          <a:xfrm>
            <a:off x="5710351" y="3426844"/>
            <a:ext cx="1758557" cy="738664"/>
          </a:xfrm>
          <a:prstGeom prst="rect">
            <a:avLst/>
          </a:prstGeom>
          <a:noFill/>
        </p:spPr>
        <p:txBody>
          <a:bodyPr wrap="square" rtlCol="0">
            <a:spAutoFit/>
          </a:bodyPr>
          <a:lstStyle/>
          <a:p>
            <a:pPr algn="ctr" rtl="0"/>
            <a:r>
              <a:rPr lang="pt-br" sz="1400" dirty="0"/>
              <a:t>Amazon Cognito</a:t>
            </a:r>
            <a:r>
              <a:rPr lang="en-US" sz="1400" dirty="0"/>
              <a:t/>
            </a:r>
            <a:br>
              <a:rPr lang="en-US" sz="1400" dirty="0"/>
            </a:br>
            <a:r>
              <a:rPr lang="pt-br" sz="1400" dirty="0"/>
              <a:t>Agente de identidades</a:t>
            </a:r>
          </a:p>
        </p:txBody>
      </p:sp>
      <p:pic>
        <p:nvPicPr>
          <p:cNvPr id="10" name="Graphic 21">
            <a:extLst>
              <a:ext uri="{FF2B5EF4-FFF2-40B4-BE49-F238E27FC236}">
                <a16:creationId xmlns:a16="http://schemas.microsoft.com/office/drawing/2014/main" id="{AF209CD9-C81E-264C-8291-AE0A1DD85F1C}"/>
              </a:ext>
            </a:extLst>
          </p:cNvPr>
          <p:cNvPicPr>
            <a:picLocks noChangeAspect="1"/>
          </p:cNvPicPr>
          <p:nvPr/>
        </p:nvPicPr>
        <p:blipFill>
          <a:blip r:embed="rId4"/>
          <a:stretch>
            <a:fillRect/>
          </a:stretch>
        </p:blipFill>
        <p:spPr>
          <a:xfrm>
            <a:off x="6241009" y="2673338"/>
            <a:ext cx="711200" cy="711200"/>
          </a:xfrm>
          <a:prstGeom prst="rect">
            <a:avLst/>
          </a:prstGeom>
        </p:spPr>
      </p:pic>
      <p:pic>
        <p:nvPicPr>
          <p:cNvPr id="11" name="Graphic 69">
            <a:extLst>
              <a:ext uri="{FF2B5EF4-FFF2-40B4-BE49-F238E27FC236}">
                <a16:creationId xmlns:a16="http://schemas.microsoft.com/office/drawing/2014/main" id="{54134B1C-68A0-2F46-9E2C-F7BCA80438A7}"/>
              </a:ext>
            </a:extLst>
          </p:cNvPr>
          <p:cNvPicPr>
            <a:picLocks noChangeAspect="1"/>
          </p:cNvPicPr>
          <p:nvPr/>
        </p:nvPicPr>
        <p:blipFill>
          <a:blip r:embed="rId5"/>
          <a:stretch>
            <a:fillRect/>
          </a:stretch>
        </p:blipFill>
        <p:spPr>
          <a:xfrm>
            <a:off x="8432212" y="1681111"/>
            <a:ext cx="711200" cy="711200"/>
          </a:xfrm>
          <a:prstGeom prst="rect">
            <a:avLst/>
          </a:prstGeom>
        </p:spPr>
      </p:pic>
      <p:sp>
        <p:nvSpPr>
          <p:cNvPr id="12" name="TextBox 11">
            <a:extLst>
              <a:ext uri="{FF2B5EF4-FFF2-40B4-BE49-F238E27FC236}">
                <a16:creationId xmlns:a16="http://schemas.microsoft.com/office/drawing/2014/main" id="{7FA9348E-E3AE-3F48-9EF0-785E5F84BFB5}"/>
              </a:ext>
            </a:extLst>
          </p:cNvPr>
          <p:cNvSpPr txBox="1"/>
          <p:nvPr/>
        </p:nvSpPr>
        <p:spPr>
          <a:xfrm>
            <a:off x="8101317" y="2422572"/>
            <a:ext cx="1372991" cy="300082"/>
          </a:xfrm>
          <a:prstGeom prst="rect">
            <a:avLst/>
          </a:prstGeom>
          <a:noFill/>
        </p:spPr>
        <p:txBody>
          <a:bodyPr wrap="square" rtlCol="0">
            <a:spAutoFit/>
          </a:bodyPr>
          <a:lstStyle/>
          <a:p>
            <a:pPr algn="ctr" rtl="0"/>
            <a:r>
              <a:rPr lang="pt-br" sz="1350" dirty="0">
                <a:latin typeface="Amazon Ember" panose="02000000000000000000" pitchFamily="2" charset="0"/>
                <a:ea typeface="Amazon Ember" panose="02000000000000000000" pitchFamily="2" charset="0"/>
              </a:rPr>
              <a:t>Amazon S3</a:t>
            </a:r>
          </a:p>
        </p:txBody>
      </p:sp>
      <p:sp>
        <p:nvSpPr>
          <p:cNvPr id="13" name="TextBox 12">
            <a:extLst>
              <a:ext uri="{FF2B5EF4-FFF2-40B4-BE49-F238E27FC236}">
                <a16:creationId xmlns:a16="http://schemas.microsoft.com/office/drawing/2014/main" id="{82DF82FE-B12C-2944-9A6B-C577B61F9A00}"/>
              </a:ext>
            </a:extLst>
          </p:cNvPr>
          <p:cNvSpPr txBox="1"/>
          <p:nvPr/>
        </p:nvSpPr>
        <p:spPr>
          <a:xfrm>
            <a:off x="7881484" y="3586867"/>
            <a:ext cx="1812656" cy="300082"/>
          </a:xfrm>
          <a:prstGeom prst="rect">
            <a:avLst/>
          </a:prstGeom>
          <a:noFill/>
        </p:spPr>
        <p:txBody>
          <a:bodyPr wrap="square" rtlCol="0">
            <a:spAutoFit/>
          </a:bodyPr>
          <a:lstStyle/>
          <a:p>
            <a:pPr algn="ctr" rtl="0"/>
            <a:r>
              <a:rPr lang="pt-br" sz="1350">
                <a:latin typeface="Amazon Ember" panose="02000000000000000000" pitchFamily="2" charset="0"/>
                <a:ea typeface="Amazon Ember" panose="02000000000000000000" pitchFamily="2" charset="0"/>
              </a:rPr>
              <a:t>DynamoDB</a:t>
            </a:r>
          </a:p>
        </p:txBody>
      </p:sp>
      <p:pic>
        <p:nvPicPr>
          <p:cNvPr id="14" name="Graphic 43">
            <a:extLst>
              <a:ext uri="{FF2B5EF4-FFF2-40B4-BE49-F238E27FC236}">
                <a16:creationId xmlns:a16="http://schemas.microsoft.com/office/drawing/2014/main" id="{EFCEDACD-5190-384D-953B-DE4FE39A9255}"/>
              </a:ext>
            </a:extLst>
          </p:cNvPr>
          <p:cNvPicPr>
            <a:picLocks noChangeAspect="1"/>
          </p:cNvPicPr>
          <p:nvPr/>
        </p:nvPicPr>
        <p:blipFill>
          <a:blip r:embed="rId6"/>
          <a:stretch>
            <a:fillRect/>
          </a:stretch>
        </p:blipFill>
        <p:spPr>
          <a:xfrm>
            <a:off x="8432212" y="2849150"/>
            <a:ext cx="711200" cy="711200"/>
          </a:xfrm>
          <a:prstGeom prst="rect">
            <a:avLst/>
          </a:prstGeom>
        </p:spPr>
      </p:pic>
      <p:sp>
        <p:nvSpPr>
          <p:cNvPr id="15" name="TextBox 14">
            <a:extLst>
              <a:ext uri="{FF2B5EF4-FFF2-40B4-BE49-F238E27FC236}">
                <a16:creationId xmlns:a16="http://schemas.microsoft.com/office/drawing/2014/main" id="{65D9C450-7170-3141-999A-FF01B26FD0C2}"/>
              </a:ext>
            </a:extLst>
          </p:cNvPr>
          <p:cNvSpPr txBox="1"/>
          <p:nvPr/>
        </p:nvSpPr>
        <p:spPr>
          <a:xfrm>
            <a:off x="7636860" y="4761622"/>
            <a:ext cx="2301904" cy="300082"/>
          </a:xfrm>
          <a:prstGeom prst="rect">
            <a:avLst/>
          </a:prstGeom>
          <a:noFill/>
        </p:spPr>
        <p:txBody>
          <a:bodyPr wrap="square" rtlCol="0">
            <a:spAutoFit/>
          </a:bodyPr>
          <a:lstStyle/>
          <a:p>
            <a:pPr algn="ctr" rtl="0"/>
            <a:r>
              <a:rPr lang="pt-br" sz="1350">
                <a:latin typeface="Amazon Ember" panose="02000000000000000000" pitchFamily="2" charset="0"/>
                <a:ea typeface="Amazon Ember" panose="02000000000000000000" pitchFamily="2" charset="0"/>
              </a:rPr>
              <a:t>Amazon Pinpoint</a:t>
            </a:r>
          </a:p>
        </p:txBody>
      </p:sp>
      <p:pic>
        <p:nvPicPr>
          <p:cNvPr id="16" name="Graphic 20">
            <a:extLst>
              <a:ext uri="{FF2B5EF4-FFF2-40B4-BE49-F238E27FC236}">
                <a16:creationId xmlns:a16="http://schemas.microsoft.com/office/drawing/2014/main" id="{1D9F00D3-9216-7C41-9471-C0809FC3C2B4}"/>
              </a:ext>
            </a:extLst>
          </p:cNvPr>
          <p:cNvPicPr>
            <a:picLocks noChangeAspect="1"/>
          </p:cNvPicPr>
          <p:nvPr/>
        </p:nvPicPr>
        <p:blipFill>
          <a:blip r:embed="rId7"/>
          <a:stretch>
            <a:fillRect/>
          </a:stretch>
        </p:blipFill>
        <p:spPr>
          <a:xfrm>
            <a:off x="8432212" y="4019409"/>
            <a:ext cx="711200" cy="711200"/>
          </a:xfrm>
          <a:prstGeom prst="rect">
            <a:avLst/>
          </a:prstGeom>
        </p:spPr>
      </p:pic>
      <p:pic>
        <p:nvPicPr>
          <p:cNvPr id="18" name="Graphic 56">
            <a:extLst>
              <a:ext uri="{FF2B5EF4-FFF2-40B4-BE49-F238E27FC236}">
                <a16:creationId xmlns:a16="http://schemas.microsoft.com/office/drawing/2014/main" id="{43CD1540-8136-7C44-A4F2-072DFBD5B020}"/>
              </a:ext>
            </a:extLst>
          </p:cNvPr>
          <p:cNvPicPr>
            <a:picLocks noChangeAspect="1"/>
          </p:cNvPicPr>
          <p:nvPr/>
        </p:nvPicPr>
        <p:blipFill>
          <a:blip r:embed="rId8"/>
          <a:stretch>
            <a:fillRect/>
          </a:stretch>
        </p:blipFill>
        <p:spPr>
          <a:xfrm>
            <a:off x="5923764" y="5205912"/>
            <a:ext cx="469900" cy="469900"/>
          </a:xfrm>
          <a:prstGeom prst="rect">
            <a:avLst/>
          </a:prstGeom>
        </p:spPr>
      </p:pic>
      <p:pic>
        <p:nvPicPr>
          <p:cNvPr id="19" name="Graphic 52">
            <a:extLst>
              <a:ext uri="{FF2B5EF4-FFF2-40B4-BE49-F238E27FC236}">
                <a16:creationId xmlns:a16="http://schemas.microsoft.com/office/drawing/2014/main" id="{90D5A9DB-EC7C-6342-9486-0A731DEC214E}"/>
              </a:ext>
            </a:extLst>
          </p:cNvPr>
          <p:cNvPicPr>
            <a:picLocks noChangeAspect="1"/>
          </p:cNvPicPr>
          <p:nvPr/>
        </p:nvPicPr>
        <p:blipFill>
          <a:blip r:embed="rId9"/>
          <a:stretch>
            <a:fillRect/>
          </a:stretch>
        </p:blipFill>
        <p:spPr>
          <a:xfrm>
            <a:off x="3908164" y="4998612"/>
            <a:ext cx="469900" cy="469900"/>
          </a:xfrm>
          <a:prstGeom prst="rect">
            <a:avLst/>
          </a:prstGeom>
        </p:spPr>
      </p:pic>
      <p:pic>
        <p:nvPicPr>
          <p:cNvPr id="20" name="Graphic 39">
            <a:extLst>
              <a:ext uri="{FF2B5EF4-FFF2-40B4-BE49-F238E27FC236}">
                <a16:creationId xmlns:a16="http://schemas.microsoft.com/office/drawing/2014/main" id="{6FA71975-EA2D-784E-8A28-738A17320E91}"/>
              </a:ext>
            </a:extLst>
          </p:cNvPr>
          <p:cNvPicPr>
            <a:picLocks noChangeAspect="1"/>
          </p:cNvPicPr>
          <p:nvPr/>
        </p:nvPicPr>
        <p:blipFill>
          <a:blip r:embed="rId10"/>
          <a:stretch>
            <a:fillRect/>
          </a:stretch>
        </p:blipFill>
        <p:spPr>
          <a:xfrm>
            <a:off x="3352258" y="5139886"/>
            <a:ext cx="613254" cy="613254"/>
          </a:xfrm>
          <a:prstGeom prst="rect">
            <a:avLst/>
          </a:prstGeom>
        </p:spPr>
      </p:pic>
      <p:pic>
        <p:nvPicPr>
          <p:cNvPr id="21" name="Graphic 41">
            <a:extLst>
              <a:ext uri="{FF2B5EF4-FFF2-40B4-BE49-F238E27FC236}">
                <a16:creationId xmlns:a16="http://schemas.microsoft.com/office/drawing/2014/main" id="{1A56C62F-612C-5841-B7E7-B15DA92D0BDE}"/>
              </a:ext>
            </a:extLst>
          </p:cNvPr>
          <p:cNvPicPr>
            <a:picLocks noChangeAspect="1"/>
          </p:cNvPicPr>
          <p:nvPr/>
        </p:nvPicPr>
        <p:blipFill>
          <a:blip r:embed="rId11"/>
          <a:stretch>
            <a:fillRect/>
          </a:stretch>
        </p:blipFill>
        <p:spPr>
          <a:xfrm flipH="1">
            <a:off x="1067209" y="3466198"/>
            <a:ext cx="724794" cy="704282"/>
          </a:xfrm>
          <a:prstGeom prst="rect">
            <a:avLst/>
          </a:prstGeom>
        </p:spPr>
      </p:pic>
      <p:pic>
        <p:nvPicPr>
          <p:cNvPr id="22" name="Graphic 21">
            <a:extLst>
              <a:ext uri="{FF2B5EF4-FFF2-40B4-BE49-F238E27FC236}">
                <a16:creationId xmlns:a16="http://schemas.microsoft.com/office/drawing/2014/main" id="{CEFD119D-B31D-AD4E-89CE-C02267D21595}"/>
              </a:ext>
            </a:extLst>
          </p:cNvPr>
          <p:cNvPicPr>
            <a:picLocks noChangeAspect="1"/>
          </p:cNvPicPr>
          <p:nvPr/>
        </p:nvPicPr>
        <p:blipFill>
          <a:blip r:embed="rId12"/>
          <a:stretch>
            <a:fillRect/>
          </a:stretch>
        </p:blipFill>
        <p:spPr>
          <a:xfrm>
            <a:off x="1077465" y="4539358"/>
            <a:ext cx="704282" cy="704282"/>
          </a:xfrm>
          <a:prstGeom prst="rect">
            <a:avLst/>
          </a:prstGeom>
        </p:spPr>
      </p:pic>
      <p:pic>
        <p:nvPicPr>
          <p:cNvPr id="23" name="Graphic 37">
            <a:extLst>
              <a:ext uri="{FF2B5EF4-FFF2-40B4-BE49-F238E27FC236}">
                <a16:creationId xmlns:a16="http://schemas.microsoft.com/office/drawing/2014/main" id="{AC408681-9425-934F-A27E-5D5DAE6D38A6}"/>
              </a:ext>
            </a:extLst>
          </p:cNvPr>
          <p:cNvPicPr>
            <a:picLocks noChangeAspect="1"/>
          </p:cNvPicPr>
          <p:nvPr/>
        </p:nvPicPr>
        <p:blipFill>
          <a:blip r:embed="rId13"/>
          <a:stretch>
            <a:fillRect/>
          </a:stretch>
        </p:blipFill>
        <p:spPr>
          <a:xfrm>
            <a:off x="1091797" y="1259388"/>
            <a:ext cx="675618" cy="675618"/>
          </a:xfrm>
          <a:prstGeom prst="rect">
            <a:avLst/>
          </a:prstGeom>
        </p:spPr>
      </p:pic>
      <p:sp>
        <p:nvSpPr>
          <p:cNvPr id="24" name="TextBox 23">
            <a:extLst>
              <a:ext uri="{FF2B5EF4-FFF2-40B4-BE49-F238E27FC236}">
                <a16:creationId xmlns:a16="http://schemas.microsoft.com/office/drawing/2014/main" id="{A3A8F2A9-F281-F841-955E-62CD75E14F25}"/>
              </a:ext>
            </a:extLst>
          </p:cNvPr>
          <p:cNvSpPr txBox="1"/>
          <p:nvPr/>
        </p:nvSpPr>
        <p:spPr>
          <a:xfrm>
            <a:off x="10295745" y="3631749"/>
            <a:ext cx="1506552" cy="784830"/>
          </a:xfrm>
          <a:prstGeom prst="rect">
            <a:avLst/>
          </a:prstGeom>
          <a:noFill/>
        </p:spPr>
        <p:txBody>
          <a:bodyPr wrap="square" rtlCol="0">
            <a:spAutoFit/>
          </a:bodyPr>
          <a:lstStyle/>
          <a:p>
            <a:pPr algn="ctr" rtl="0"/>
            <a:r>
              <a:rPr lang="pt-br" sz="1500" dirty="0">
                <a:latin typeface="Amazon Ember" panose="02000000000000000000" pitchFamily="2" charset="0"/>
                <a:ea typeface="Amazon Ember" panose="02000000000000000000" pitchFamily="2" charset="0"/>
              </a:rPr>
              <a:t>Console de gerenciamento da AWS</a:t>
            </a:r>
          </a:p>
        </p:txBody>
      </p:sp>
      <p:pic>
        <p:nvPicPr>
          <p:cNvPr id="25" name="Graphic 32">
            <a:extLst>
              <a:ext uri="{FF2B5EF4-FFF2-40B4-BE49-F238E27FC236}">
                <a16:creationId xmlns:a16="http://schemas.microsoft.com/office/drawing/2014/main" id="{BB99AA6E-3CE0-2C4E-8932-4F6146D8E3FE}"/>
              </a:ext>
            </a:extLst>
          </p:cNvPr>
          <p:cNvPicPr>
            <a:picLocks noChangeAspect="1"/>
          </p:cNvPicPr>
          <p:nvPr/>
        </p:nvPicPr>
        <p:blipFill>
          <a:blip r:embed="rId14"/>
          <a:stretch>
            <a:fillRect/>
          </a:stretch>
        </p:blipFill>
        <p:spPr>
          <a:xfrm>
            <a:off x="10706089" y="2846522"/>
            <a:ext cx="711200" cy="711200"/>
          </a:xfrm>
          <a:prstGeom prst="rect">
            <a:avLst/>
          </a:prstGeom>
        </p:spPr>
      </p:pic>
      <p:pic>
        <p:nvPicPr>
          <p:cNvPr id="26" name="Graphic 39">
            <a:extLst>
              <a:ext uri="{FF2B5EF4-FFF2-40B4-BE49-F238E27FC236}">
                <a16:creationId xmlns:a16="http://schemas.microsoft.com/office/drawing/2014/main" id="{6FA71975-EA2D-784E-8A28-738A17320E91}"/>
              </a:ext>
            </a:extLst>
          </p:cNvPr>
          <p:cNvPicPr>
            <a:picLocks noChangeAspect="1"/>
          </p:cNvPicPr>
          <p:nvPr/>
        </p:nvPicPr>
        <p:blipFill>
          <a:blip r:embed="rId10"/>
          <a:stretch>
            <a:fillRect/>
          </a:stretch>
        </p:blipFill>
        <p:spPr>
          <a:xfrm>
            <a:off x="10755062" y="1604058"/>
            <a:ext cx="613254" cy="613254"/>
          </a:xfrm>
          <a:prstGeom prst="rect">
            <a:avLst/>
          </a:prstGeom>
        </p:spPr>
      </p:pic>
      <p:sp>
        <p:nvSpPr>
          <p:cNvPr id="27" name="Rectangle 26">
            <a:extLst>
              <a:ext uri="{FF2B5EF4-FFF2-40B4-BE49-F238E27FC236}">
                <a16:creationId xmlns:a16="http://schemas.microsoft.com/office/drawing/2014/main" id="{CE7F7081-419C-2E4F-A999-2923C4338FC0}"/>
              </a:ext>
            </a:extLst>
          </p:cNvPr>
          <p:cNvSpPr/>
          <p:nvPr/>
        </p:nvSpPr>
        <p:spPr>
          <a:xfrm>
            <a:off x="693036" y="3388066"/>
            <a:ext cx="1473140" cy="2703245"/>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200" dirty="0">
              <a:solidFill>
                <a:sysClr val="windowText" lastClr="000000"/>
              </a:solidFill>
            </a:endParaRPr>
          </a:p>
        </p:txBody>
      </p:sp>
      <p:sp>
        <p:nvSpPr>
          <p:cNvPr id="28" name="TextBox 27"/>
          <p:cNvSpPr txBox="1"/>
          <p:nvPr/>
        </p:nvSpPr>
        <p:spPr>
          <a:xfrm>
            <a:off x="799818" y="5260314"/>
            <a:ext cx="1259576" cy="738664"/>
          </a:xfrm>
          <a:prstGeom prst="rect">
            <a:avLst/>
          </a:prstGeom>
          <a:noFill/>
        </p:spPr>
        <p:txBody>
          <a:bodyPr rtlCol="0">
            <a:spAutoFit/>
          </a:bodyPr>
          <a:lstStyle/>
          <a:p>
            <a:pPr algn="ctr" rtl="0">
              <a:defRPr/>
            </a:pPr>
            <a:r>
              <a:rPr lang="pt-br" sz="1400" dirty="0">
                <a:solidFill>
                  <a:srgbClr val="000000"/>
                </a:solidFill>
                <a:latin typeface="Amazon Ember Light" charset="0"/>
                <a:ea typeface="Amazon Ember Light" charset="0"/>
                <a:cs typeface="Amazon Ember Light" charset="0"/>
              </a:rPr>
              <a:t>Aplicação</a:t>
            </a:r>
            <a:r>
              <a:rPr lang="pt-br" sz="1400" dirty="0">
                <a:latin typeface="Amazon Ember Light" charset="0"/>
                <a:ea typeface="Amazon Ember Light" charset="0"/>
                <a:cs typeface="Amazon Ember Light" charset="0"/>
              </a:rPr>
              <a:t> com </a:t>
            </a:r>
            <a:r>
              <a:rPr lang="pt-br" sz="1400" dirty="0">
                <a:solidFill>
                  <a:srgbClr val="000000"/>
                </a:solidFill>
                <a:latin typeface="Amazon Ember Light" charset="0"/>
                <a:ea typeface="Amazon Ember Light" charset="0"/>
                <a:cs typeface="Amazon Ember Light" charset="0"/>
              </a:rPr>
              <a:t>AWS Mobile SDK</a:t>
            </a:r>
            <a:endParaRPr lang="en-US" sz="1400" dirty="0">
              <a:solidFill>
                <a:srgbClr val="000000"/>
              </a:solidFill>
              <a:latin typeface="Amazon Ember Light" panose="020B0403020204020204"/>
              <a:ea typeface="Amazon Ember Light" charset="0"/>
              <a:cs typeface="Amazon Ember Light" charset="0"/>
            </a:endParaRPr>
          </a:p>
        </p:txBody>
      </p:sp>
      <p:sp>
        <p:nvSpPr>
          <p:cNvPr id="29" name="TextBox 28"/>
          <p:cNvSpPr txBox="1"/>
          <p:nvPr/>
        </p:nvSpPr>
        <p:spPr>
          <a:xfrm>
            <a:off x="792594" y="4148047"/>
            <a:ext cx="1259576" cy="307777"/>
          </a:xfrm>
          <a:prstGeom prst="rect">
            <a:avLst/>
          </a:prstGeom>
          <a:noFill/>
        </p:spPr>
        <p:txBody>
          <a:bodyPr rtlCol="0">
            <a:spAutoFit/>
          </a:bodyPr>
          <a:lstStyle/>
          <a:p>
            <a:pPr algn="ctr" rtl="0">
              <a:defRPr/>
            </a:pPr>
            <a:r>
              <a:rPr lang="pt-br" sz="1400">
                <a:solidFill>
                  <a:srgbClr val="000000"/>
                </a:solidFill>
                <a:latin typeface="Amazon Ember Light" charset="0"/>
                <a:ea typeface="Amazon Ember Light" charset="0"/>
                <a:cs typeface="Amazon Ember Light" charset="0"/>
              </a:rPr>
              <a:t>Usuário final</a:t>
            </a:r>
            <a:endParaRPr lang="en-US" sz="1400" dirty="0">
              <a:solidFill>
                <a:srgbClr val="000000"/>
              </a:solidFill>
              <a:latin typeface="Amazon Ember Light" panose="020B0403020204020204"/>
              <a:ea typeface="Amazon Ember Light" charset="0"/>
              <a:cs typeface="Amazon Ember Light" charset="0"/>
            </a:endParaRPr>
          </a:p>
        </p:txBody>
      </p:sp>
      <p:sp>
        <p:nvSpPr>
          <p:cNvPr id="30" name="TextBox 29"/>
          <p:cNvSpPr txBox="1"/>
          <p:nvPr/>
        </p:nvSpPr>
        <p:spPr>
          <a:xfrm>
            <a:off x="-12855" y="1935006"/>
            <a:ext cx="2972623" cy="430887"/>
          </a:xfrm>
          <a:prstGeom prst="rect">
            <a:avLst/>
          </a:prstGeom>
          <a:noFill/>
        </p:spPr>
        <p:txBody>
          <a:bodyPr wrap="square" lIns="0" tIns="0" rIns="0" bIns="0" rtlCol="0">
            <a:spAutoFit/>
          </a:bodyPr>
          <a:lstStyle/>
          <a:p>
            <a:pPr algn="ctr" rtl="0">
              <a:defRPr/>
            </a:pPr>
            <a:r>
              <a:rPr lang="pt-br" sz="1400" dirty="0">
                <a:latin typeface="Amazon Ember Light" charset="0"/>
                <a:ea typeface="Amazon Ember Light" charset="0"/>
                <a:cs typeface="Amazon Ember Light" charset="0"/>
              </a:rPr>
              <a:t>Sistema de autenticação do</a:t>
            </a:r>
            <a:r>
              <a:rPr lang="pt-BR" sz="1400" dirty="0">
                <a:latin typeface="Amazon Ember Light" charset="0"/>
                <a:ea typeface="Amazon Ember Light" charset="0"/>
                <a:cs typeface="Amazon Ember Light" charset="0"/>
              </a:rPr>
              <a:t> </a:t>
            </a:r>
            <a:r>
              <a:rPr lang="pt-br" sz="1400" dirty="0">
                <a:solidFill>
                  <a:srgbClr val="000000"/>
                </a:solidFill>
                <a:latin typeface="Amazon Ember Light" charset="0"/>
                <a:ea typeface="Amazon Ember Light" charset="0"/>
                <a:cs typeface="Amazon Ember Light" charset="0"/>
              </a:rPr>
              <a:t>usuário</a:t>
            </a:r>
          </a:p>
          <a:p>
            <a:pPr algn="ctr" rtl="0">
              <a:defRPr/>
            </a:pPr>
            <a:r>
              <a:rPr lang="pt-br" sz="1400" dirty="0">
                <a:latin typeface="Amazon Ember Light" charset="0"/>
                <a:ea typeface="Amazon Ember Light" charset="0"/>
                <a:cs typeface="Amazon Ember Light" charset="0"/>
              </a:rPr>
              <a:t>(Executando na AWS ou não)</a:t>
            </a:r>
          </a:p>
        </p:txBody>
      </p:sp>
      <p:pic>
        <p:nvPicPr>
          <p:cNvPr id="31" name="Graphic 21">
            <a:extLst>
              <a:ext uri="{FF2B5EF4-FFF2-40B4-BE49-F238E27FC236}">
                <a16:creationId xmlns:a16="http://schemas.microsoft.com/office/drawing/2014/main" id="{AF209CD9-C81E-264C-8291-AE0A1DD85F1C}"/>
              </a:ext>
            </a:extLst>
          </p:cNvPr>
          <p:cNvPicPr>
            <a:picLocks noChangeAspect="1"/>
          </p:cNvPicPr>
          <p:nvPr/>
        </p:nvPicPr>
        <p:blipFill>
          <a:blip r:embed="rId4"/>
          <a:stretch>
            <a:fillRect/>
          </a:stretch>
        </p:blipFill>
        <p:spPr>
          <a:xfrm>
            <a:off x="8432212" y="5233562"/>
            <a:ext cx="711200" cy="711200"/>
          </a:xfrm>
          <a:prstGeom prst="rect">
            <a:avLst/>
          </a:prstGeom>
        </p:spPr>
      </p:pic>
      <p:pic>
        <p:nvPicPr>
          <p:cNvPr id="32" name="Graphic 13">
            <a:extLst>
              <a:ext uri="{FF2B5EF4-FFF2-40B4-BE49-F238E27FC236}">
                <a16:creationId xmlns:a16="http://schemas.microsoft.com/office/drawing/2014/main" id="{944DE95A-7C95-1E4F-98C7-C689278759EA}"/>
              </a:ext>
            </a:extLst>
          </p:cNvPr>
          <p:cNvPicPr>
            <a:picLocks noChangeAspect="1"/>
          </p:cNvPicPr>
          <p:nvPr/>
        </p:nvPicPr>
        <p:blipFill>
          <a:blip r:embed="rId15"/>
          <a:stretch>
            <a:fillRect/>
          </a:stretch>
        </p:blipFill>
        <p:spPr>
          <a:xfrm>
            <a:off x="9194190" y="5340607"/>
            <a:ext cx="456377" cy="456377"/>
          </a:xfrm>
          <a:prstGeom prst="rect">
            <a:avLst/>
          </a:prstGeom>
        </p:spPr>
      </p:pic>
      <p:sp>
        <p:nvSpPr>
          <p:cNvPr id="33" name="TextBox 32">
            <a:extLst>
              <a:ext uri="{FF2B5EF4-FFF2-40B4-BE49-F238E27FC236}">
                <a16:creationId xmlns:a16="http://schemas.microsoft.com/office/drawing/2014/main" id="{65D9C450-7170-3141-999A-FF01B26FD0C2}"/>
              </a:ext>
            </a:extLst>
          </p:cNvPr>
          <p:cNvSpPr txBox="1"/>
          <p:nvPr/>
        </p:nvSpPr>
        <p:spPr>
          <a:xfrm>
            <a:off x="7428808" y="5973774"/>
            <a:ext cx="2734550" cy="715581"/>
          </a:xfrm>
          <a:prstGeom prst="rect">
            <a:avLst/>
          </a:prstGeom>
          <a:noFill/>
        </p:spPr>
        <p:txBody>
          <a:bodyPr wrap="square" rtlCol="0">
            <a:spAutoFit/>
          </a:bodyPr>
          <a:lstStyle/>
          <a:p>
            <a:pPr algn="ctr" rtl="0"/>
            <a:r>
              <a:rPr lang="pt-br" sz="1350" dirty="0">
                <a:latin typeface="Amazon Ember" panose="02000000000000000000" pitchFamily="2" charset="0"/>
                <a:ea typeface="Amazon Ember" panose="02000000000000000000" pitchFamily="2" charset="0"/>
              </a:rPr>
              <a:t>Amazon Cognito</a:t>
            </a:r>
            <a:r>
              <a:rPr lang="en-US" sz="1350" dirty="0">
                <a:latin typeface="Amazon Ember" panose="02000000000000000000" pitchFamily="2" charset="0"/>
                <a:ea typeface="Amazon Ember" panose="02000000000000000000" pitchFamily="2" charset="0"/>
              </a:rPr>
              <a:t/>
            </a:r>
            <a:br>
              <a:rPr lang="en-US" sz="1350" dirty="0">
                <a:latin typeface="Amazon Ember" panose="02000000000000000000" pitchFamily="2" charset="0"/>
                <a:ea typeface="Amazon Ember" panose="02000000000000000000" pitchFamily="2" charset="0"/>
              </a:rPr>
            </a:br>
            <a:r>
              <a:rPr lang="pt-br" sz="1350" dirty="0">
                <a:latin typeface="Amazon Ember" panose="02000000000000000000" pitchFamily="2" charset="0"/>
                <a:ea typeface="Amazon Ember" panose="02000000000000000000" pitchFamily="2" charset="0"/>
              </a:rPr>
              <a:t>armazenamento de sincronização</a:t>
            </a:r>
          </a:p>
        </p:txBody>
      </p:sp>
      <p:cxnSp>
        <p:nvCxnSpPr>
          <p:cNvPr id="42" name="Straight Arrow Connector 41"/>
          <p:cNvCxnSpPr/>
          <p:nvPr/>
        </p:nvCxnSpPr>
        <p:spPr>
          <a:xfrm>
            <a:off x="1223734" y="2417020"/>
            <a:ext cx="14223" cy="955097"/>
          </a:xfrm>
          <a:prstGeom prst="straightConnector1">
            <a:avLst/>
          </a:prstGeom>
          <a:ln w="12700">
            <a:headEnd type="arrow"/>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248" y="2618872"/>
            <a:ext cx="1259576" cy="523220"/>
          </a:xfrm>
          <a:prstGeom prst="rect">
            <a:avLst/>
          </a:prstGeom>
          <a:noFill/>
        </p:spPr>
        <p:txBody>
          <a:bodyPr rtlCol="0">
            <a:spAutoFit/>
          </a:bodyPr>
          <a:lstStyle/>
          <a:p>
            <a:pPr algn="ctr" rtl="0">
              <a:defRPr/>
            </a:pPr>
            <a:r>
              <a:rPr lang="pt-br" sz="1400">
                <a:solidFill>
                  <a:srgbClr val="000000"/>
                </a:solidFill>
                <a:latin typeface="Amazon Ember Light" charset="0"/>
                <a:ea typeface="Amazon Ember Light" charset="0"/>
                <a:cs typeface="Amazon Ember Light" charset="0"/>
              </a:rPr>
              <a:t>Senha do usuário</a:t>
            </a:r>
            <a:endParaRPr lang="en-US" sz="1400" dirty="0">
              <a:solidFill>
                <a:srgbClr val="000000"/>
              </a:solidFill>
              <a:latin typeface="Amazon Ember Light" panose="020B0403020204020204"/>
              <a:ea typeface="Amazon Ember Light" charset="0"/>
              <a:cs typeface="Amazon Ember Light" charset="0"/>
            </a:endParaRPr>
          </a:p>
        </p:txBody>
      </p:sp>
      <p:cxnSp>
        <p:nvCxnSpPr>
          <p:cNvPr id="47" name="Elbow Connector 46"/>
          <p:cNvCxnSpPr/>
          <p:nvPr/>
        </p:nvCxnSpPr>
        <p:spPr>
          <a:xfrm>
            <a:off x="1781747" y="1355888"/>
            <a:ext cx="3869333" cy="763031"/>
          </a:xfrm>
          <a:prstGeom prst="bentConnector3">
            <a:avLst>
              <a:gd name="adj1" fmla="val 37275"/>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1792003" y="1678029"/>
            <a:ext cx="3859077" cy="763031"/>
          </a:xfrm>
          <a:prstGeom prst="bentConnector3">
            <a:avLst>
              <a:gd name="adj1" fmla="val 30680"/>
            </a:avLst>
          </a:prstGeom>
          <a:ln w="12700">
            <a:headEnd type="arrow"/>
            <a:tailEnd type="none" w="med" len="sm"/>
          </a:ln>
        </p:spPr>
        <p:style>
          <a:lnRef idx="1">
            <a:schemeClr val="accent1"/>
          </a:lnRef>
          <a:fillRef idx="0">
            <a:schemeClr val="accent1"/>
          </a:fillRef>
          <a:effectRef idx="0">
            <a:schemeClr val="accent1"/>
          </a:effectRef>
          <a:fontRef idx="minor">
            <a:schemeClr val="tx1"/>
          </a:fontRef>
        </p:style>
      </p:cxnSp>
      <p:sp>
        <p:nvSpPr>
          <p:cNvPr id="54" name="TextBox 53"/>
          <p:cNvSpPr txBox="1">
            <a:spLocks noChangeArrowheads="1"/>
          </p:cNvSpPr>
          <p:nvPr/>
        </p:nvSpPr>
        <p:spPr bwMode="auto">
          <a:xfrm>
            <a:off x="3055911" y="1822133"/>
            <a:ext cx="2101228" cy="307777"/>
          </a:xfrm>
          <a:prstGeom prst="rect">
            <a:avLst/>
          </a:prstGeom>
          <a:noFill/>
          <a:ln w="9525">
            <a:noFill/>
            <a:miter lim="800000"/>
            <a:headEnd/>
            <a:tailEnd/>
          </a:ln>
          <a:effectLst/>
        </p:spPr>
        <p:txBody>
          <a:bodyPr wrap="square" rtlCol="0">
            <a:spAutoFit/>
          </a:bodyPr>
          <a:lstStyle/>
          <a:p>
            <a:pPr algn="ctr" rtl="0">
              <a:defRPr/>
            </a:pPr>
            <a:r>
              <a:rPr lang="pt-br" sz="1400" dirty="0">
                <a:latin typeface="Amazon Ember Light" charset="0"/>
                <a:ea typeface="Amazon Ember Light" charset="0"/>
                <a:cs typeface="Amazon Ember Light" charset="0"/>
              </a:rPr>
              <a:t>Get OpenID Token</a:t>
            </a:r>
            <a:endParaRPr lang="en-US" sz="1400" dirty="0">
              <a:latin typeface="Amazon Ember Light" panose="020B0403020204020204"/>
              <a:ea typeface="Amazon Ember Light" charset="0"/>
              <a:cs typeface="Amazon Ember Light" charset="0"/>
            </a:endParaRPr>
          </a:p>
        </p:txBody>
      </p:sp>
      <p:sp>
        <p:nvSpPr>
          <p:cNvPr id="55" name="TextBox 54"/>
          <p:cNvSpPr txBox="1">
            <a:spLocks noChangeArrowheads="1"/>
          </p:cNvSpPr>
          <p:nvPr/>
        </p:nvSpPr>
        <p:spPr bwMode="auto">
          <a:xfrm>
            <a:off x="3237266" y="2427212"/>
            <a:ext cx="1827409" cy="307777"/>
          </a:xfrm>
          <a:prstGeom prst="rect">
            <a:avLst/>
          </a:prstGeom>
          <a:noFill/>
          <a:ln w="9525">
            <a:noFill/>
            <a:miter lim="800000"/>
            <a:headEnd/>
            <a:tailEnd/>
          </a:ln>
          <a:effectLst/>
        </p:spPr>
        <p:txBody>
          <a:bodyPr wrap="square" rtlCol="0">
            <a:spAutoFit/>
          </a:bodyPr>
          <a:lstStyle/>
          <a:p>
            <a:pPr algn="ctr" rtl="0">
              <a:defRPr/>
            </a:pPr>
            <a:r>
              <a:rPr lang="pt-br" sz="1400">
                <a:latin typeface="Amazon Ember Light" charset="0"/>
                <a:ea typeface="Amazon Ember Light" charset="0"/>
                <a:cs typeface="Amazon Ember Light" charset="0"/>
              </a:rPr>
              <a:t>OIDC Token</a:t>
            </a:r>
            <a:endParaRPr lang="en-US" sz="1400" dirty="0">
              <a:latin typeface="Amazon Ember Light" panose="020B0403020204020204"/>
              <a:ea typeface="Amazon Ember Light" charset="0"/>
              <a:cs typeface="Amazon Ember Light" charset="0"/>
            </a:endParaRPr>
          </a:p>
        </p:txBody>
      </p:sp>
      <p:cxnSp>
        <p:nvCxnSpPr>
          <p:cNvPr id="59" name="Straight Arrow Connector 58"/>
          <p:cNvCxnSpPr/>
          <p:nvPr/>
        </p:nvCxnSpPr>
        <p:spPr>
          <a:xfrm>
            <a:off x="1672634" y="2417020"/>
            <a:ext cx="15475" cy="944668"/>
          </a:xfrm>
          <a:prstGeom prst="straightConnector1">
            <a:avLst/>
          </a:prstGeom>
          <a:ln w="12700">
            <a:headEnd type="none"/>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a:spLocks noChangeArrowheads="1"/>
          </p:cNvSpPr>
          <p:nvPr/>
        </p:nvSpPr>
        <p:spPr bwMode="auto">
          <a:xfrm>
            <a:off x="1573235" y="2618872"/>
            <a:ext cx="1043057" cy="523220"/>
          </a:xfrm>
          <a:prstGeom prst="rect">
            <a:avLst/>
          </a:prstGeom>
          <a:noFill/>
          <a:ln w="9525">
            <a:noFill/>
            <a:miter lim="800000"/>
            <a:headEnd/>
            <a:tailEnd/>
          </a:ln>
          <a:effectLst/>
        </p:spPr>
        <p:txBody>
          <a:bodyPr wrap="square" rtlCol="0">
            <a:spAutoFit/>
          </a:bodyPr>
          <a:lstStyle/>
          <a:p>
            <a:pPr algn="ctr" rtl="0">
              <a:defRPr/>
            </a:pPr>
            <a:r>
              <a:rPr lang="pt-br" sz="1400" dirty="0">
                <a:latin typeface="Amazon Ember Light" charset="0"/>
                <a:ea typeface="Amazon Ember Light" charset="0"/>
                <a:cs typeface="Amazon Ember Light" charset="0"/>
              </a:rPr>
              <a:t>OIDC Token</a:t>
            </a:r>
            <a:endParaRPr lang="en-US" sz="1400" dirty="0">
              <a:latin typeface="Amazon Ember Light" panose="020B0403020204020204"/>
              <a:ea typeface="Amazon Ember Light" charset="0"/>
              <a:cs typeface="Amazon Ember Light" charset="0"/>
            </a:endParaRPr>
          </a:p>
        </p:txBody>
      </p:sp>
      <p:cxnSp>
        <p:nvCxnSpPr>
          <p:cNvPr id="62" name="Straight Arrow Connector 61"/>
          <p:cNvCxnSpPr/>
          <p:nvPr/>
        </p:nvCxnSpPr>
        <p:spPr>
          <a:xfrm flipV="1">
            <a:off x="2195578" y="4065891"/>
            <a:ext cx="3403364" cy="657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V="1">
            <a:off x="2154215" y="4242332"/>
            <a:ext cx="3444727" cy="3794"/>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2503903" y="4284575"/>
            <a:ext cx="2392788" cy="523220"/>
          </a:xfrm>
          <a:prstGeom prst="rect">
            <a:avLst/>
          </a:prstGeom>
          <a:noFill/>
        </p:spPr>
        <p:txBody>
          <a:bodyPr wrap="square" rtlCol="0">
            <a:spAutoFit/>
          </a:bodyPr>
          <a:lstStyle/>
          <a:p>
            <a:pPr algn="ctr" rtl="0">
              <a:defRPr/>
            </a:pPr>
            <a:r>
              <a:rPr lang="pt-br" sz="1400" dirty="0">
                <a:latin typeface="Amazon Ember Light" charset="0"/>
                <a:ea typeface="Amazon Ember Light" charset="0"/>
                <a:cs typeface="Amazon Ember Light" charset="0"/>
              </a:rPr>
              <a:t>Amazon Cognito ID, </a:t>
            </a:r>
          </a:p>
          <a:p>
            <a:pPr algn="ctr" rtl="0">
              <a:defRPr/>
            </a:pPr>
            <a:r>
              <a:rPr lang="pt-br" sz="1400" dirty="0">
                <a:latin typeface="Amazon Ember Light" charset="0"/>
                <a:ea typeface="Amazon Ember Light" charset="0"/>
                <a:cs typeface="Amazon Ember Light" charset="0"/>
              </a:rPr>
              <a:t>Credenciais Temporárias</a:t>
            </a:r>
            <a:endParaRPr lang="en-US" sz="1400" dirty="0">
              <a:latin typeface="Amazon Ember Light" panose="020B0403020204020204"/>
              <a:ea typeface="Amazon Ember Light" charset="0"/>
              <a:cs typeface="Amazon Ember Light" charset="0"/>
            </a:endParaRPr>
          </a:p>
        </p:txBody>
      </p:sp>
      <p:sp>
        <p:nvSpPr>
          <p:cNvPr id="65" name="TextBox 64"/>
          <p:cNvSpPr txBox="1"/>
          <p:nvPr/>
        </p:nvSpPr>
        <p:spPr>
          <a:xfrm>
            <a:off x="2267928" y="3509265"/>
            <a:ext cx="2711405" cy="523220"/>
          </a:xfrm>
          <a:prstGeom prst="rect">
            <a:avLst/>
          </a:prstGeom>
          <a:noFill/>
        </p:spPr>
        <p:txBody>
          <a:bodyPr wrap="square" rtlCol="0">
            <a:spAutoFit/>
          </a:bodyPr>
          <a:lstStyle/>
          <a:p>
            <a:pPr algn="ctr" rtl="0">
              <a:defRPr/>
            </a:pPr>
            <a:r>
              <a:rPr lang="pt-br" sz="1400" dirty="0">
                <a:latin typeface="Amazon Ember Light" charset="0"/>
                <a:ea typeface="Amazon Ember Light" charset="0"/>
                <a:cs typeface="Amazon Ember Light" charset="0"/>
              </a:rPr>
              <a:t>ID do</a:t>
            </a:r>
            <a:r>
              <a:rPr lang="pt-br" sz="1400" dirty="0">
                <a:latin typeface="Amazon Ember Light" panose="020B0403020204020204"/>
                <a:ea typeface="Amazon Ember Light" charset="0"/>
                <a:cs typeface="Amazon Ember Light" charset="0"/>
              </a:rPr>
              <a:t> </a:t>
            </a:r>
            <a:r>
              <a:rPr lang="pt-br" sz="1400" dirty="0">
                <a:latin typeface="Amazon Ember Light" charset="0"/>
                <a:ea typeface="Amazon Ember Light" charset="0"/>
                <a:cs typeface="Amazon Ember Light" charset="0"/>
              </a:rPr>
              <a:t>grupo de OIDC Token</a:t>
            </a:r>
            <a:endParaRPr lang="en-US" sz="1400" dirty="0">
              <a:latin typeface="Amazon Ember Light" panose="020B0403020204020204"/>
              <a:ea typeface="Amazon Ember Light" charset="0"/>
              <a:cs typeface="Amazon Ember Light" charset="0"/>
            </a:endParaRPr>
          </a:p>
          <a:p>
            <a:pPr algn="ctr" rtl="0">
              <a:defRPr/>
            </a:pPr>
            <a:r>
              <a:rPr lang="pt-br" sz="1400" dirty="0">
                <a:latin typeface="Amazon Ember Light" charset="0"/>
                <a:ea typeface="Amazon Ember Light" charset="0"/>
                <a:cs typeface="Amazon Ember Light" charset="0"/>
              </a:rPr>
              <a:t>ARNs de função</a:t>
            </a:r>
          </a:p>
        </p:txBody>
      </p:sp>
      <p:sp>
        <p:nvSpPr>
          <p:cNvPr id="69" name="Rectangle 68">
            <a:extLst>
              <a:ext uri="{FF2B5EF4-FFF2-40B4-BE49-F238E27FC236}">
                <a16:creationId xmlns:a16="http://schemas.microsoft.com/office/drawing/2014/main" id="{CE7F7081-419C-2E4F-A999-2923C4338FC0}"/>
              </a:ext>
            </a:extLst>
          </p:cNvPr>
          <p:cNvSpPr/>
          <p:nvPr/>
        </p:nvSpPr>
        <p:spPr>
          <a:xfrm>
            <a:off x="5670694" y="1941269"/>
            <a:ext cx="1817209" cy="2355727"/>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200" dirty="0">
              <a:solidFill>
                <a:sysClr val="windowText" lastClr="000000"/>
              </a:solidFill>
            </a:endParaRPr>
          </a:p>
        </p:txBody>
      </p:sp>
      <p:sp>
        <p:nvSpPr>
          <p:cNvPr id="75" name="TextBox 74"/>
          <p:cNvSpPr txBox="1"/>
          <p:nvPr/>
        </p:nvSpPr>
        <p:spPr>
          <a:xfrm>
            <a:off x="5189820" y="5762357"/>
            <a:ext cx="2014394" cy="738664"/>
          </a:xfrm>
          <a:prstGeom prst="rect">
            <a:avLst/>
          </a:prstGeom>
          <a:noFill/>
        </p:spPr>
        <p:txBody>
          <a:bodyPr wrap="square" rtlCol="0">
            <a:spAutoFit/>
          </a:bodyPr>
          <a:lstStyle/>
          <a:p>
            <a:pPr algn="ctr" rtl="0">
              <a:defRPr/>
            </a:pPr>
            <a:r>
              <a:rPr lang="pt-br" sz="1400" dirty="0">
                <a:latin typeface="Amazon Ember Light" charset="0"/>
                <a:ea typeface="Amazon Ember Light" charset="0"/>
                <a:cs typeface="Amazon Ember Light" charset="0"/>
              </a:rPr>
              <a:t>Amazon Cognito ID</a:t>
            </a:r>
            <a:endParaRPr lang="en-US" sz="1400" dirty="0">
              <a:latin typeface="Amazon Ember Light" panose="020B0403020204020204"/>
              <a:ea typeface="Amazon Ember Light" charset="0"/>
              <a:cs typeface="Amazon Ember Light" charset="0"/>
            </a:endParaRPr>
          </a:p>
          <a:p>
            <a:pPr algn="ctr" rtl="0">
              <a:defRPr/>
            </a:pPr>
            <a:r>
              <a:rPr lang="pt-br" sz="1400" dirty="0">
                <a:latin typeface="Amazon Ember Light" charset="0"/>
                <a:ea typeface="Amazon Ember Light" charset="0"/>
                <a:cs typeface="Amazon Ember Light" charset="0"/>
              </a:rPr>
              <a:t>(Credenciais Temporárias)</a:t>
            </a:r>
          </a:p>
        </p:txBody>
      </p:sp>
      <p:sp>
        <p:nvSpPr>
          <p:cNvPr id="76" name="TextBox 75"/>
          <p:cNvSpPr txBox="1"/>
          <p:nvPr/>
        </p:nvSpPr>
        <p:spPr>
          <a:xfrm>
            <a:off x="2819989" y="5762357"/>
            <a:ext cx="1724264" cy="523220"/>
          </a:xfrm>
          <a:prstGeom prst="rect">
            <a:avLst/>
          </a:prstGeom>
          <a:noFill/>
        </p:spPr>
        <p:txBody>
          <a:bodyPr wrap="square" rtlCol="0">
            <a:spAutoFit/>
          </a:bodyPr>
          <a:lstStyle/>
          <a:p>
            <a:pPr algn="ctr" rtl="0">
              <a:defRPr/>
            </a:pPr>
            <a:r>
              <a:rPr lang="pt-br" sz="1400" dirty="0">
                <a:latin typeface="Amazon Ember Light" charset="0"/>
                <a:ea typeface="Amazon Ember Light" charset="0"/>
                <a:cs typeface="Amazon Ember Light" charset="0"/>
              </a:rPr>
              <a:t>Acesso aos</a:t>
            </a:r>
            <a:r>
              <a:rPr lang="en-US" sz="1400" dirty="0">
                <a:latin typeface="Amazon Ember Light" charset="0"/>
                <a:ea typeface="Amazon Ember Light" charset="0"/>
                <a:cs typeface="Amazon Ember Light" charset="0"/>
              </a:rPr>
              <a:t/>
            </a:r>
            <a:br>
              <a:rPr lang="en-US" sz="1400" dirty="0">
                <a:latin typeface="Amazon Ember Light" charset="0"/>
                <a:ea typeface="Amazon Ember Light" charset="0"/>
                <a:cs typeface="Amazon Ember Light" charset="0"/>
              </a:rPr>
            </a:br>
            <a:r>
              <a:rPr lang="pt-br" sz="1400" dirty="0">
                <a:latin typeface="Amazon Ember Light" charset="0"/>
                <a:ea typeface="Amazon Ember Light" charset="0"/>
                <a:cs typeface="Amazon Ember Light" charset="0"/>
              </a:rPr>
              <a:t>Serviços da AWS</a:t>
            </a:r>
            <a:endParaRPr lang="en-US" sz="1400" dirty="0">
              <a:latin typeface="Amazon Ember Light" panose="020B0403020204020204"/>
              <a:ea typeface="Amazon Ember Light" charset="0"/>
              <a:cs typeface="Amazon Ember Light" charset="0"/>
            </a:endParaRPr>
          </a:p>
        </p:txBody>
      </p:sp>
      <p:cxnSp>
        <p:nvCxnSpPr>
          <p:cNvPr id="77" name="Straight Arrow Connector 76"/>
          <p:cNvCxnSpPr/>
          <p:nvPr/>
        </p:nvCxnSpPr>
        <p:spPr>
          <a:xfrm>
            <a:off x="2233456" y="4869350"/>
            <a:ext cx="541989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p:nvPr/>
        </p:nvCxnSpPr>
        <p:spPr>
          <a:xfrm flipV="1">
            <a:off x="9896669" y="3202122"/>
            <a:ext cx="795352" cy="15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0" name="TextBox 79"/>
          <p:cNvSpPr txBox="1">
            <a:spLocks noChangeArrowheads="1"/>
          </p:cNvSpPr>
          <p:nvPr/>
        </p:nvSpPr>
        <p:spPr bwMode="auto">
          <a:xfrm>
            <a:off x="10147985" y="2243185"/>
            <a:ext cx="1827409" cy="553998"/>
          </a:xfrm>
          <a:prstGeom prst="rect">
            <a:avLst/>
          </a:prstGeom>
          <a:noFill/>
          <a:ln w="9525">
            <a:noFill/>
            <a:miter lim="800000"/>
            <a:headEnd/>
            <a:tailEnd/>
          </a:ln>
          <a:effectLst/>
        </p:spPr>
        <p:txBody>
          <a:bodyPr wrap="square" rtlCol="0">
            <a:spAutoFit/>
          </a:bodyPr>
          <a:lstStyle/>
          <a:p>
            <a:pPr algn="ctr" rtl="0">
              <a:defRPr/>
            </a:pPr>
            <a:r>
              <a:rPr lang="pt-br" sz="1500" dirty="0">
                <a:latin typeface="Amazon Ember Light" charset="0"/>
                <a:ea typeface="Amazon Ember Light" charset="0"/>
                <a:cs typeface="Amazon Ember Light" charset="0"/>
              </a:rPr>
              <a:t>Developer (Desenvolvedor)</a:t>
            </a:r>
            <a:endParaRPr lang="en-US" sz="1500" dirty="0">
              <a:latin typeface="Amazon Ember Light" panose="020B0403020204020204"/>
              <a:ea typeface="Amazon Ember Light" charset="0"/>
              <a:cs typeface="Amazon Ember Light" charset="0"/>
            </a:endParaRPr>
          </a:p>
        </p:txBody>
      </p:sp>
      <p:sp>
        <p:nvSpPr>
          <p:cNvPr id="83" name="Rectangle 82">
            <a:extLst>
              <a:ext uri="{FF2B5EF4-FFF2-40B4-BE49-F238E27FC236}">
                <a16:creationId xmlns:a16="http://schemas.microsoft.com/office/drawing/2014/main" id="{CE7F7081-419C-2E4F-A999-2923C4338FC0}"/>
              </a:ext>
            </a:extLst>
          </p:cNvPr>
          <p:cNvSpPr/>
          <p:nvPr/>
        </p:nvSpPr>
        <p:spPr>
          <a:xfrm>
            <a:off x="7653352" y="1600471"/>
            <a:ext cx="2230139" cy="50196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200" dirty="0">
              <a:solidFill>
                <a:sysClr val="windowText" lastClr="000000"/>
              </a:solidFill>
            </a:endParaRPr>
          </a:p>
        </p:txBody>
      </p:sp>
    </p:spTree>
    <p:extLst>
      <p:ext uri="{BB962C8B-B14F-4D97-AF65-F5344CB8AC3E}">
        <p14:creationId xmlns:p14="http://schemas.microsoft.com/office/powerpoint/2010/main" val="286932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4" grpId="0"/>
      <p:bldP spid="55" grpId="0"/>
      <p:bldP spid="61" grpId="0"/>
      <p:bldP spid="64" grpId="0"/>
      <p:bldP spid="65" grpId="0"/>
      <p:bldP spid="75" grpId="0"/>
      <p:bldP spid="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42" y="3047213"/>
            <a:ext cx="11353800" cy="763573"/>
          </a:xfrm>
        </p:spPr>
        <p:txBody>
          <a:bodyPr rtlCol="0">
            <a:noAutofit/>
          </a:bodyPr>
          <a:lstStyle/>
          <a:p>
            <a:pPr rtl="0"/>
            <a:r>
              <a:rPr lang="pt-br" dirty="0"/>
              <a:t>Autenticação de seus clientes</a:t>
            </a:r>
          </a:p>
        </p:txBody>
      </p:sp>
    </p:spTree>
    <p:custDataLst>
      <p:tags r:id="rId1"/>
    </p:custDataLst>
    <p:extLst>
      <p:ext uri="{BB962C8B-B14F-4D97-AF65-F5344CB8AC3E}">
        <p14:creationId xmlns:p14="http://schemas.microsoft.com/office/powerpoint/2010/main" val="226623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42" y="365125"/>
            <a:ext cx="9034272" cy="474119"/>
          </a:xfrm>
        </p:spPr>
        <p:txBody>
          <a:bodyPr rtlCol="0"/>
          <a:lstStyle/>
          <a:p>
            <a:pPr rtl="0"/>
            <a:r>
              <a:rPr lang="pt-br" sz="3500" dirty="0"/>
              <a:t>Grupo </a:t>
            </a:r>
            <a:r>
              <a:rPr lang="pt-br" sz="3500" dirty="0">
                <a:solidFill>
                  <a:srgbClr val="FFFFFF"/>
                </a:solidFill>
              </a:rPr>
              <a:t>de usuários</a:t>
            </a:r>
            <a:r>
              <a:rPr lang="pt-br" sz="3500" dirty="0"/>
              <a:t> do Amazon Cognito</a:t>
            </a:r>
          </a:p>
        </p:txBody>
      </p:sp>
      <p:sp>
        <p:nvSpPr>
          <p:cNvPr id="3" name="Content Placeholder 2"/>
          <p:cNvSpPr>
            <a:spLocks noGrp="1"/>
          </p:cNvSpPr>
          <p:nvPr>
            <p:ph idx="1"/>
          </p:nvPr>
        </p:nvSpPr>
        <p:spPr/>
        <p:txBody>
          <a:bodyPr rtlCol="0">
            <a:noAutofit/>
          </a:bodyPr>
          <a:lstStyle/>
          <a:p>
            <a:pPr rtl="0"/>
            <a:r>
              <a:rPr lang="pt-br" sz="2300" dirty="0"/>
              <a:t>Serviços de cadastro e login.</a:t>
            </a:r>
          </a:p>
          <a:p>
            <a:pPr rtl="0"/>
            <a:r>
              <a:rPr lang="pt-br" sz="2300" dirty="0"/>
              <a:t>Uma interface do usuário da web integrada e personalizável para login de </a:t>
            </a:r>
            <a:r>
              <a:rPr lang="pt-br" sz="2300" dirty="0">
                <a:solidFill>
                  <a:srgbClr val="000000"/>
                </a:solidFill>
              </a:rPr>
              <a:t>usuários</a:t>
            </a:r>
            <a:r>
              <a:rPr lang="pt-br" sz="2300" dirty="0"/>
              <a:t>.</a:t>
            </a:r>
            <a:endParaRPr lang="en-US" sz="2300" dirty="0"/>
          </a:p>
          <a:p>
            <a:pPr rtl="0"/>
            <a:r>
              <a:rPr lang="pt-br" sz="2300" dirty="0"/>
              <a:t>Login social com Facebook, Google e Login with Amazon, </a:t>
            </a:r>
            <a:r>
              <a:rPr lang="pt-br" sz="2300" dirty="0">
                <a:solidFill>
                  <a:srgbClr val="000000"/>
                </a:solidFill>
              </a:rPr>
              <a:t>assim como login </a:t>
            </a:r>
            <a:r>
              <a:rPr lang="pt-br" sz="2300" dirty="0"/>
              <a:t>com provedores de identidade SAML.</a:t>
            </a:r>
          </a:p>
          <a:p>
            <a:pPr rtl="0"/>
            <a:r>
              <a:rPr lang="pt-br" sz="2300" dirty="0">
                <a:solidFill>
                  <a:srgbClr val="000000"/>
                </a:solidFill>
              </a:rPr>
              <a:t>Gerenciamento </a:t>
            </a:r>
            <a:r>
              <a:rPr lang="pt-br" sz="2300" dirty="0"/>
              <a:t>de diretório de </a:t>
            </a:r>
            <a:r>
              <a:rPr lang="pt-br" sz="2300" dirty="0">
                <a:solidFill>
                  <a:srgbClr val="000000"/>
                </a:solidFill>
              </a:rPr>
              <a:t>usuários e </a:t>
            </a:r>
            <a:r>
              <a:rPr lang="pt-br" sz="2300" dirty="0"/>
              <a:t>perfis </a:t>
            </a:r>
            <a:r>
              <a:rPr lang="pt-br" sz="2300" dirty="0">
                <a:solidFill>
                  <a:srgbClr val="000000"/>
                </a:solidFill>
              </a:rPr>
              <a:t>de usuário.</a:t>
            </a:r>
          </a:p>
          <a:p>
            <a:pPr rtl="0"/>
            <a:r>
              <a:rPr lang="pt-br" sz="2300" dirty="0">
                <a:solidFill>
                  <a:srgbClr val="000000"/>
                </a:solidFill>
              </a:rPr>
              <a:t>Multi-factor authentication (MFA)</a:t>
            </a:r>
            <a:r>
              <a:rPr lang="pt-br" sz="2300" dirty="0"/>
              <a:t>, verifica a existência de credenciais comprometidas, proteção de aquisição de conta e verificação de e-mail e telefone.</a:t>
            </a:r>
          </a:p>
          <a:p>
            <a:pPr rtl="0"/>
            <a:r>
              <a:rPr lang="pt-br" sz="2300" dirty="0"/>
              <a:t>Fluxos de trabalho personalizados e migração de </a:t>
            </a:r>
            <a:r>
              <a:rPr lang="pt-br" sz="2300" dirty="0">
                <a:solidFill>
                  <a:srgbClr val="000000"/>
                </a:solidFill>
              </a:rPr>
              <a:t>usuários</a:t>
            </a:r>
            <a:r>
              <a:rPr lang="pt-br" sz="2300" dirty="0"/>
              <a:t> através de gatilhos (triggers) do AWS Lambda</a:t>
            </a:r>
            <a:r>
              <a:rPr lang="en-US" sz="2300" dirty="0"/>
              <a:t>.</a:t>
            </a:r>
            <a:endParaRPr lang="pt-br" sz="2300" dirty="0"/>
          </a:p>
        </p:txBody>
      </p:sp>
    </p:spTree>
    <p:custDataLst>
      <p:tags r:id="rId1"/>
    </p:custDataLst>
    <p:extLst>
      <p:ext uri="{BB962C8B-B14F-4D97-AF65-F5344CB8AC3E}">
        <p14:creationId xmlns:p14="http://schemas.microsoft.com/office/powerpoint/2010/main" val="4244781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Arrow Connector 22"/>
          <p:cNvCxnSpPr/>
          <p:nvPr/>
        </p:nvCxnSpPr>
        <p:spPr>
          <a:xfrm>
            <a:off x="3588622" y="3633116"/>
            <a:ext cx="1858588" cy="0"/>
          </a:xfrm>
          <a:prstGeom prst="straightConnector1">
            <a:avLst/>
          </a:prstGeom>
          <a:ln w="12700">
            <a:headEnd type="arrow"/>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5142" y="365125"/>
            <a:ext cx="9034272" cy="474119"/>
          </a:xfrm>
        </p:spPr>
        <p:txBody>
          <a:bodyPr rtlCol="0"/>
          <a:lstStyle/>
          <a:p>
            <a:pPr rtl="0"/>
            <a:r>
              <a:rPr lang="pt-br" sz="3500" dirty="0"/>
              <a:t>Grupo </a:t>
            </a:r>
            <a:r>
              <a:rPr lang="pt-br" sz="3500" dirty="0">
                <a:solidFill>
                  <a:srgbClr val="FFFFFF"/>
                </a:solidFill>
              </a:rPr>
              <a:t>de usuários</a:t>
            </a:r>
            <a:r>
              <a:rPr lang="pt-br" sz="3500" dirty="0"/>
              <a:t> do Amazon Cognito</a:t>
            </a:r>
          </a:p>
        </p:txBody>
      </p:sp>
      <p:sp>
        <p:nvSpPr>
          <p:cNvPr id="6" name="TextBox 5">
            <a:extLst>
              <a:ext uri="{FF2B5EF4-FFF2-40B4-BE49-F238E27FC236}">
                <a16:creationId xmlns:a16="http://schemas.microsoft.com/office/drawing/2014/main" id="{86133E79-0152-0E4F-9C24-D4866799B0F2}"/>
              </a:ext>
            </a:extLst>
          </p:cNvPr>
          <p:cNvSpPr txBox="1"/>
          <p:nvPr/>
        </p:nvSpPr>
        <p:spPr>
          <a:xfrm>
            <a:off x="5080534" y="4377067"/>
            <a:ext cx="2301904" cy="400110"/>
          </a:xfrm>
          <a:prstGeom prst="rect">
            <a:avLst/>
          </a:prstGeom>
          <a:noFill/>
        </p:spPr>
        <p:txBody>
          <a:bodyPr wrap="square" rtlCol="0">
            <a:spAutoFit/>
          </a:bodyPr>
          <a:lstStyle/>
          <a:p>
            <a:pPr algn="ctr" rtl="0"/>
            <a:r>
              <a:rPr lang="pt-br" sz="2000" dirty="0">
                <a:latin typeface="Amazon Ember" panose="02000000000000000000" pitchFamily="2" charset="0"/>
                <a:ea typeface="Amazon Ember" panose="02000000000000000000" pitchFamily="2" charset="0"/>
              </a:rPr>
              <a:t>Amazon Cognito</a:t>
            </a:r>
          </a:p>
        </p:txBody>
      </p:sp>
      <p:pic>
        <p:nvPicPr>
          <p:cNvPr id="7" name="Graphic 21">
            <a:extLst>
              <a:ext uri="{FF2B5EF4-FFF2-40B4-BE49-F238E27FC236}">
                <a16:creationId xmlns:a16="http://schemas.microsoft.com/office/drawing/2014/main" id="{AF209CD9-C81E-264C-8291-AE0A1DD85F1C}"/>
              </a:ext>
            </a:extLst>
          </p:cNvPr>
          <p:cNvPicPr>
            <a:picLocks noChangeAspect="1"/>
          </p:cNvPicPr>
          <p:nvPr/>
        </p:nvPicPr>
        <p:blipFill>
          <a:blip r:embed="rId4"/>
          <a:stretch>
            <a:fillRect/>
          </a:stretch>
        </p:blipFill>
        <p:spPr>
          <a:xfrm>
            <a:off x="5545686" y="2964079"/>
            <a:ext cx="1371600" cy="1371600"/>
          </a:xfrm>
          <a:prstGeom prst="rect">
            <a:avLst/>
          </a:prstGeom>
        </p:spPr>
      </p:pic>
      <p:grpSp>
        <p:nvGrpSpPr>
          <p:cNvPr id="21" name="Group 20"/>
          <p:cNvGrpSpPr/>
          <p:nvPr/>
        </p:nvGrpSpPr>
        <p:grpSpPr>
          <a:xfrm>
            <a:off x="1053639" y="2922692"/>
            <a:ext cx="2451708" cy="1454375"/>
            <a:chOff x="798382" y="1163580"/>
            <a:chExt cx="2451708" cy="1454375"/>
          </a:xfrm>
        </p:grpSpPr>
        <p:pic>
          <p:nvPicPr>
            <p:cNvPr id="9" name="Graphic 49">
              <a:extLst>
                <a:ext uri="{FF2B5EF4-FFF2-40B4-BE49-F238E27FC236}">
                  <a16:creationId xmlns:a16="http://schemas.microsoft.com/office/drawing/2014/main" id="{43C89C6C-4275-2244-93E6-30D96D2FDE23}"/>
                </a:ext>
              </a:extLst>
            </p:cNvPr>
            <p:cNvPicPr>
              <a:picLocks noChangeAspect="1"/>
            </p:cNvPicPr>
            <p:nvPr/>
          </p:nvPicPr>
          <p:blipFill>
            <a:blip r:embed="rId5"/>
            <a:stretch>
              <a:fillRect/>
            </a:stretch>
          </p:blipFill>
          <p:spPr>
            <a:xfrm>
              <a:off x="2305653" y="1390802"/>
              <a:ext cx="661036" cy="661036"/>
            </a:xfrm>
            <a:prstGeom prst="rect">
              <a:avLst/>
            </a:prstGeom>
          </p:spPr>
        </p:pic>
        <p:sp>
          <p:nvSpPr>
            <p:cNvPr id="10" name="Rounded Rectangle 9"/>
            <p:cNvSpPr/>
            <p:nvPr/>
          </p:nvSpPr>
          <p:spPr>
            <a:xfrm>
              <a:off x="798382" y="1163580"/>
              <a:ext cx="2451708" cy="1423596"/>
            </a:xfrm>
            <a:prstGeom prst="roundRect">
              <a:avLst>
                <a:gd name="adj" fmla="val 0"/>
              </a:avLst>
            </a:prstGeom>
            <a:noFill/>
            <a:ln>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TextBox 10">
              <a:extLst>
                <a:ext uri="{FF2B5EF4-FFF2-40B4-BE49-F238E27FC236}">
                  <a16:creationId xmlns:a16="http://schemas.microsoft.com/office/drawing/2014/main" id="{82DF82FE-B12C-2944-9A6B-C577B61F9A00}"/>
                </a:ext>
              </a:extLst>
            </p:cNvPr>
            <p:cNvSpPr txBox="1"/>
            <p:nvPr/>
          </p:nvSpPr>
          <p:spPr>
            <a:xfrm>
              <a:off x="990732" y="2248623"/>
              <a:ext cx="2067008" cy="369332"/>
            </a:xfrm>
            <a:prstGeom prst="rect">
              <a:avLst/>
            </a:prstGeom>
            <a:noFill/>
          </p:spPr>
          <p:txBody>
            <a:bodyPr wrap="square" rtlCol="0">
              <a:spAutoFit/>
            </a:bodyPr>
            <a:lstStyle/>
            <a:p>
              <a:pPr algn="ctr" rtl="0"/>
              <a:r>
                <a:rPr lang="pt-br" dirty="0"/>
                <a:t>Aplicação</a:t>
              </a:r>
            </a:p>
          </p:txBody>
        </p:sp>
        <p:pic>
          <p:nvPicPr>
            <p:cNvPr id="12" name="Graphic 21">
              <a:extLst>
                <a:ext uri="{FF2B5EF4-FFF2-40B4-BE49-F238E27FC236}">
                  <a16:creationId xmlns:a16="http://schemas.microsoft.com/office/drawing/2014/main" id="{CEFD119D-B31D-AD4E-89CE-C02267D21595}"/>
                </a:ext>
              </a:extLst>
            </p:cNvPr>
            <p:cNvPicPr>
              <a:picLocks noChangeAspect="1"/>
            </p:cNvPicPr>
            <p:nvPr/>
          </p:nvPicPr>
          <p:blipFill>
            <a:blip r:embed="rId6"/>
            <a:stretch>
              <a:fillRect/>
            </a:stretch>
          </p:blipFill>
          <p:spPr>
            <a:xfrm>
              <a:off x="1077465" y="1390802"/>
              <a:ext cx="704282" cy="704282"/>
            </a:xfrm>
            <a:prstGeom prst="rect">
              <a:avLst/>
            </a:prstGeom>
          </p:spPr>
        </p:pic>
      </p:grpSp>
      <p:pic>
        <p:nvPicPr>
          <p:cNvPr id="15" name="Graphic 44">
            <a:extLst>
              <a:ext uri="{FF2B5EF4-FFF2-40B4-BE49-F238E27FC236}">
                <a16:creationId xmlns:a16="http://schemas.microsoft.com/office/drawing/2014/main" id="{7D71B1A9-3D3B-114A-A371-C79E8CBF5DB1}"/>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Effect>
                      <a14:brightnessContrast bright="-40000" contrast="40000"/>
                    </a14:imgEffect>
                  </a14:imgLayer>
                </a14:imgProps>
              </a:ext>
            </a:extLst>
          </a:blip>
          <a:stretch>
            <a:fillRect/>
          </a:stretch>
        </p:blipFill>
        <p:spPr>
          <a:xfrm>
            <a:off x="4373688" y="3414929"/>
            <a:ext cx="469900" cy="469900"/>
          </a:xfrm>
          <a:prstGeom prst="rect">
            <a:avLst/>
          </a:prstGeom>
          <a:solidFill>
            <a:schemeClr val="bg1"/>
          </a:solidFill>
        </p:spPr>
      </p:pic>
      <p:grpSp>
        <p:nvGrpSpPr>
          <p:cNvPr id="20" name="Group 19"/>
          <p:cNvGrpSpPr/>
          <p:nvPr/>
        </p:nvGrpSpPr>
        <p:grpSpPr>
          <a:xfrm>
            <a:off x="8862603" y="2938081"/>
            <a:ext cx="2451708" cy="1423596"/>
            <a:chOff x="8227518" y="1194359"/>
            <a:chExt cx="2451708" cy="1423596"/>
          </a:xfrm>
        </p:grpSpPr>
        <p:sp>
          <p:nvSpPr>
            <p:cNvPr id="13" name="Rounded Rectangle 12"/>
            <p:cNvSpPr/>
            <p:nvPr/>
          </p:nvSpPr>
          <p:spPr>
            <a:xfrm>
              <a:off x="8227518" y="1194359"/>
              <a:ext cx="2451708" cy="1423596"/>
            </a:xfrm>
            <a:prstGeom prst="roundRect">
              <a:avLst>
                <a:gd name="adj" fmla="val 0"/>
              </a:avLst>
            </a:prstGeom>
            <a:noFill/>
            <a:ln>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01195" y="1262410"/>
              <a:ext cx="986213" cy="986213"/>
            </a:xfrm>
            <a:prstGeom prst="rect">
              <a:avLst/>
            </a:prstGeom>
          </p:spPr>
        </p:pic>
        <p:sp>
          <p:nvSpPr>
            <p:cNvPr id="17" name="TextBox 16">
              <a:extLst>
                <a:ext uri="{FF2B5EF4-FFF2-40B4-BE49-F238E27FC236}">
                  <a16:creationId xmlns:a16="http://schemas.microsoft.com/office/drawing/2014/main" id="{82DF82FE-B12C-2944-9A6B-C577B61F9A00}"/>
                </a:ext>
              </a:extLst>
            </p:cNvPr>
            <p:cNvSpPr txBox="1"/>
            <p:nvPr/>
          </p:nvSpPr>
          <p:spPr>
            <a:xfrm>
              <a:off x="8230996" y="2076022"/>
              <a:ext cx="1526611" cy="369332"/>
            </a:xfrm>
            <a:prstGeom prst="rect">
              <a:avLst/>
            </a:prstGeom>
            <a:noFill/>
          </p:spPr>
          <p:txBody>
            <a:bodyPr wrap="square" rtlCol="0">
              <a:spAutoFit/>
            </a:bodyPr>
            <a:lstStyle/>
            <a:p>
              <a:pPr algn="ctr" rtl="0"/>
              <a:r>
                <a:rPr lang="pt-br"/>
                <a:t>Login social</a:t>
              </a:r>
            </a:p>
          </p:txBody>
        </p:sp>
        <p:sp>
          <p:nvSpPr>
            <p:cNvPr id="18" name="TextBox 17">
              <a:extLst>
                <a:ext uri="{FF2B5EF4-FFF2-40B4-BE49-F238E27FC236}">
                  <a16:creationId xmlns:a16="http://schemas.microsoft.com/office/drawing/2014/main" id="{82DF82FE-B12C-2944-9A6B-C577B61F9A00}"/>
                </a:ext>
              </a:extLst>
            </p:cNvPr>
            <p:cNvSpPr txBox="1"/>
            <p:nvPr/>
          </p:nvSpPr>
          <p:spPr>
            <a:xfrm>
              <a:off x="9780645" y="1436227"/>
              <a:ext cx="865108" cy="369332"/>
            </a:xfrm>
            <a:prstGeom prst="rect">
              <a:avLst/>
            </a:prstGeom>
            <a:noFill/>
          </p:spPr>
          <p:txBody>
            <a:bodyPr wrap="square" rtlCol="0">
              <a:spAutoFit/>
            </a:bodyPr>
            <a:lstStyle/>
            <a:p>
              <a:pPr algn="ctr" rtl="0"/>
              <a:r>
                <a:rPr lang="pt-br"/>
                <a:t>SAML</a:t>
              </a:r>
            </a:p>
          </p:txBody>
        </p:sp>
        <p:sp>
          <p:nvSpPr>
            <p:cNvPr id="19" name="TextBox 18">
              <a:extLst>
                <a:ext uri="{FF2B5EF4-FFF2-40B4-BE49-F238E27FC236}">
                  <a16:creationId xmlns:a16="http://schemas.microsoft.com/office/drawing/2014/main" id="{82DF82FE-B12C-2944-9A6B-C577B61F9A00}"/>
                </a:ext>
              </a:extLst>
            </p:cNvPr>
            <p:cNvSpPr txBox="1"/>
            <p:nvPr/>
          </p:nvSpPr>
          <p:spPr>
            <a:xfrm>
              <a:off x="9782468" y="2081955"/>
              <a:ext cx="784502" cy="369332"/>
            </a:xfrm>
            <a:prstGeom prst="rect">
              <a:avLst/>
            </a:prstGeom>
            <a:noFill/>
          </p:spPr>
          <p:txBody>
            <a:bodyPr wrap="square" rtlCol="0">
              <a:spAutoFit/>
            </a:bodyPr>
            <a:lstStyle/>
            <a:p>
              <a:pPr algn="ctr" rtl="0"/>
              <a:r>
                <a:rPr lang="pt-br" dirty="0"/>
                <a:t>OIDC</a:t>
              </a:r>
            </a:p>
          </p:txBody>
        </p:sp>
      </p:grpSp>
      <p:cxnSp>
        <p:nvCxnSpPr>
          <p:cNvPr id="25" name="Straight Arrow Connector 24"/>
          <p:cNvCxnSpPr/>
          <p:nvPr/>
        </p:nvCxnSpPr>
        <p:spPr>
          <a:xfrm>
            <a:off x="7007493" y="3633116"/>
            <a:ext cx="1858588" cy="0"/>
          </a:xfrm>
          <a:prstGeom prst="straightConnector1">
            <a:avLst/>
          </a:prstGeom>
          <a:ln w="12700">
            <a:headEnd type="arrow"/>
            <a:tailEnd type="arrow"/>
          </a:ln>
        </p:spPr>
        <p:style>
          <a:lnRef idx="1">
            <a:schemeClr val="accent1"/>
          </a:lnRef>
          <a:fillRef idx="0">
            <a:schemeClr val="accent1"/>
          </a:fillRef>
          <a:effectRef idx="0">
            <a:schemeClr val="accent1"/>
          </a:effectRef>
          <a:fontRef idx="minor">
            <a:schemeClr val="tx1"/>
          </a:fontRef>
        </p:style>
      </p:cxnSp>
      <p:pic>
        <p:nvPicPr>
          <p:cNvPr id="14" name="Graphic 27">
            <a:extLst>
              <a:ext uri="{FF2B5EF4-FFF2-40B4-BE49-F238E27FC236}">
                <a16:creationId xmlns:a16="http://schemas.microsoft.com/office/drawing/2014/main" id="{B4DF41AA-B0E5-1743-AB73-33A697979E3A}"/>
              </a:ext>
            </a:extLst>
          </p:cNvPr>
          <p:cNvPicPr>
            <a:picLocks noChangeAspect="1"/>
          </p:cNvPicPr>
          <p:nvPr/>
        </p:nvPicPr>
        <p:blipFill>
          <a:blip r:embed="rId10"/>
          <a:stretch>
            <a:fillRect/>
          </a:stretch>
        </p:blipFill>
        <p:spPr>
          <a:xfrm>
            <a:off x="7700098" y="3414929"/>
            <a:ext cx="469900" cy="469900"/>
          </a:xfrm>
          <a:prstGeom prst="rect">
            <a:avLst/>
          </a:prstGeom>
          <a:solidFill>
            <a:schemeClr val="bg1"/>
          </a:solidFill>
        </p:spPr>
      </p:pic>
      <p:sp>
        <p:nvSpPr>
          <p:cNvPr id="26" name="TextBox 25">
            <a:extLst>
              <a:ext uri="{FF2B5EF4-FFF2-40B4-BE49-F238E27FC236}">
                <a16:creationId xmlns:a16="http://schemas.microsoft.com/office/drawing/2014/main" id="{82DF82FE-B12C-2944-9A6B-C577B61F9A00}"/>
              </a:ext>
            </a:extLst>
          </p:cNvPr>
          <p:cNvSpPr txBox="1"/>
          <p:nvPr/>
        </p:nvSpPr>
        <p:spPr>
          <a:xfrm>
            <a:off x="3588622" y="3848430"/>
            <a:ext cx="2067008" cy="646331"/>
          </a:xfrm>
          <a:prstGeom prst="rect">
            <a:avLst/>
          </a:prstGeom>
          <a:noFill/>
        </p:spPr>
        <p:txBody>
          <a:bodyPr wrap="square" rtlCol="0">
            <a:spAutoFit/>
          </a:bodyPr>
          <a:lstStyle/>
          <a:p>
            <a:pPr algn="ctr" rtl="0"/>
            <a:r>
              <a:rPr lang="pt-br" dirty="0"/>
              <a:t>Autenticar</a:t>
            </a:r>
            <a:r>
              <a:rPr lang="en-US" dirty="0"/>
              <a:t/>
            </a:r>
            <a:br>
              <a:rPr lang="en-US" dirty="0"/>
            </a:br>
            <a:r>
              <a:rPr lang="pt-br" dirty="0"/>
              <a:t>e obter tokens</a:t>
            </a:r>
          </a:p>
        </p:txBody>
      </p:sp>
    </p:spTree>
    <p:custDataLst>
      <p:tags r:id="rId1"/>
    </p:custDataLst>
    <p:extLst>
      <p:ext uri="{BB962C8B-B14F-4D97-AF65-F5344CB8AC3E}">
        <p14:creationId xmlns:p14="http://schemas.microsoft.com/office/powerpoint/2010/main" val="115847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987" y="140223"/>
            <a:ext cx="5609573" cy="923923"/>
          </a:xfrm>
        </p:spPr>
        <p:txBody>
          <a:bodyPr rtlCol="0"/>
          <a:lstStyle/>
          <a:p>
            <a:pPr rtl="0"/>
            <a:r>
              <a:rPr lang="pt-br" sz="3500" dirty="0">
                <a:solidFill>
                  <a:srgbClr val="FFFFFF"/>
                </a:solidFill>
              </a:rPr>
              <a:t>Fluxo de autenticação do </a:t>
            </a:r>
            <a:r>
              <a:rPr lang="pt-br" sz="3500" dirty="0"/>
              <a:t>IdP do grupo</a:t>
            </a:r>
            <a:r>
              <a:rPr lang="pt-br" sz="3500" dirty="0">
                <a:solidFill>
                  <a:srgbClr val="FFFFFF"/>
                </a:solidFill>
              </a:rPr>
              <a:t> de usuários</a:t>
            </a:r>
          </a:p>
        </p:txBody>
      </p:sp>
      <p:pic>
        <p:nvPicPr>
          <p:cNvPr id="8" name="Graphic 49">
            <a:extLst>
              <a:ext uri="{FF2B5EF4-FFF2-40B4-BE49-F238E27FC236}">
                <a16:creationId xmlns:a16="http://schemas.microsoft.com/office/drawing/2014/main" id="{43C89C6C-4275-2244-93E6-30D96D2FDE23}"/>
              </a:ext>
            </a:extLst>
          </p:cNvPr>
          <p:cNvPicPr>
            <a:picLocks noChangeAspect="1"/>
          </p:cNvPicPr>
          <p:nvPr/>
        </p:nvPicPr>
        <p:blipFill>
          <a:blip r:embed="rId3"/>
          <a:stretch>
            <a:fillRect/>
          </a:stretch>
        </p:blipFill>
        <p:spPr>
          <a:xfrm>
            <a:off x="2903229" y="4769540"/>
            <a:ext cx="661036" cy="661036"/>
          </a:xfrm>
          <a:prstGeom prst="rect">
            <a:avLst/>
          </a:prstGeom>
        </p:spPr>
      </p:pic>
      <p:sp>
        <p:nvSpPr>
          <p:cNvPr id="9" name="Rounded Rectangle 8"/>
          <p:cNvSpPr/>
          <p:nvPr/>
        </p:nvSpPr>
        <p:spPr>
          <a:xfrm>
            <a:off x="1425614" y="3851492"/>
            <a:ext cx="2451708" cy="1949171"/>
          </a:xfrm>
          <a:prstGeom prst="roundRect">
            <a:avLst>
              <a:gd name="adj" fmla="val 0"/>
            </a:avLst>
          </a:prstGeom>
          <a:noFill/>
          <a:ln>
            <a:solidFill>
              <a:schemeClr val="accent1">
                <a:shade val="95000"/>
                <a:satMod val="10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TextBox 9">
            <a:extLst>
              <a:ext uri="{FF2B5EF4-FFF2-40B4-BE49-F238E27FC236}">
                <a16:creationId xmlns:a16="http://schemas.microsoft.com/office/drawing/2014/main" id="{82DF82FE-B12C-2944-9A6B-C577B61F9A00}"/>
              </a:ext>
            </a:extLst>
          </p:cNvPr>
          <p:cNvSpPr txBox="1"/>
          <p:nvPr/>
        </p:nvSpPr>
        <p:spPr>
          <a:xfrm>
            <a:off x="1617964" y="5462110"/>
            <a:ext cx="2067008" cy="369332"/>
          </a:xfrm>
          <a:prstGeom prst="rect">
            <a:avLst/>
          </a:prstGeom>
          <a:noFill/>
        </p:spPr>
        <p:txBody>
          <a:bodyPr wrap="square" rtlCol="0">
            <a:spAutoFit/>
          </a:bodyPr>
          <a:lstStyle/>
          <a:p>
            <a:pPr algn="ctr" rtl="0"/>
            <a:r>
              <a:rPr lang="pt-br"/>
              <a:t>Aplicação</a:t>
            </a:r>
          </a:p>
        </p:txBody>
      </p:sp>
      <p:pic>
        <p:nvPicPr>
          <p:cNvPr id="11" name="Graphic 21">
            <a:extLst>
              <a:ext uri="{FF2B5EF4-FFF2-40B4-BE49-F238E27FC236}">
                <a16:creationId xmlns:a16="http://schemas.microsoft.com/office/drawing/2014/main" id="{CEFD119D-B31D-AD4E-89CE-C02267D21595}"/>
              </a:ext>
            </a:extLst>
          </p:cNvPr>
          <p:cNvPicPr>
            <a:picLocks noChangeAspect="1"/>
          </p:cNvPicPr>
          <p:nvPr/>
        </p:nvPicPr>
        <p:blipFill>
          <a:blip r:embed="rId4"/>
          <a:stretch>
            <a:fillRect/>
          </a:stretch>
        </p:blipFill>
        <p:spPr>
          <a:xfrm>
            <a:off x="1675041" y="4769540"/>
            <a:ext cx="704282" cy="704282"/>
          </a:xfrm>
          <a:prstGeom prst="rect">
            <a:avLst/>
          </a:prstGeom>
        </p:spPr>
      </p:pic>
      <p:sp>
        <p:nvSpPr>
          <p:cNvPr id="12" name="TextBox 11">
            <a:extLst>
              <a:ext uri="{FF2B5EF4-FFF2-40B4-BE49-F238E27FC236}">
                <a16:creationId xmlns:a16="http://schemas.microsoft.com/office/drawing/2014/main" id="{86133E79-0152-0E4F-9C24-D4866799B0F2}"/>
              </a:ext>
            </a:extLst>
          </p:cNvPr>
          <p:cNvSpPr txBox="1"/>
          <p:nvPr/>
        </p:nvSpPr>
        <p:spPr>
          <a:xfrm>
            <a:off x="7337761" y="3148691"/>
            <a:ext cx="2301904" cy="369332"/>
          </a:xfrm>
          <a:prstGeom prst="rect">
            <a:avLst/>
          </a:prstGeom>
          <a:noFill/>
        </p:spPr>
        <p:txBody>
          <a:bodyPr wrap="square" rtlCol="0">
            <a:spAutoFit/>
          </a:bodyPr>
          <a:lstStyle/>
          <a:p>
            <a:pPr algn="ctr" rtl="0"/>
            <a:r>
              <a:rPr lang="pt-br" dirty="0">
                <a:solidFill>
                  <a:srgbClr val="D6242D"/>
                </a:solidFill>
              </a:rPr>
              <a:t>Amazon Cognito</a:t>
            </a:r>
          </a:p>
        </p:txBody>
      </p:sp>
      <p:pic>
        <p:nvPicPr>
          <p:cNvPr id="13"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6987189" y="3115037"/>
            <a:ext cx="484933" cy="484933"/>
          </a:xfrm>
          <a:prstGeom prst="rect">
            <a:avLst/>
          </a:prstGeom>
        </p:spPr>
      </p:pic>
      <p:sp>
        <p:nvSpPr>
          <p:cNvPr id="14" name="Rectangle 13">
            <a:extLst>
              <a:ext uri="{FF2B5EF4-FFF2-40B4-BE49-F238E27FC236}">
                <a16:creationId xmlns:a16="http://schemas.microsoft.com/office/drawing/2014/main" id="{CE7F7081-419C-2E4F-A999-2923C4338FC0}"/>
              </a:ext>
            </a:extLst>
          </p:cNvPr>
          <p:cNvSpPr/>
          <p:nvPr/>
        </p:nvSpPr>
        <p:spPr>
          <a:xfrm>
            <a:off x="6987189" y="3116402"/>
            <a:ext cx="4395970" cy="2972179"/>
          </a:xfrm>
          <a:prstGeom prst="rect">
            <a:avLst/>
          </a:prstGeom>
          <a:noFill/>
          <a:ln w="12700">
            <a:solidFill>
              <a:srgbClr val="D6242D"/>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200" dirty="0">
              <a:solidFill>
                <a:sysClr val="windowText" lastClr="000000"/>
              </a:solidFill>
            </a:endParaRPr>
          </a:p>
        </p:txBody>
      </p:sp>
      <p:sp>
        <p:nvSpPr>
          <p:cNvPr id="18" name="Rectangle 17"/>
          <p:cNvSpPr/>
          <p:nvPr/>
        </p:nvSpPr>
        <p:spPr>
          <a:xfrm>
            <a:off x="2789782" y="1611676"/>
            <a:ext cx="826368" cy="8263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IdP UI</a:t>
            </a:r>
          </a:p>
        </p:txBody>
      </p:sp>
      <p:sp>
        <p:nvSpPr>
          <p:cNvPr id="21" name="Isosceles Triangle 20"/>
          <p:cNvSpPr/>
          <p:nvPr/>
        </p:nvSpPr>
        <p:spPr>
          <a:xfrm>
            <a:off x="1374715" y="1442482"/>
            <a:ext cx="940984" cy="811194"/>
          </a:xfrm>
          <a:prstGeom prs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rPr>
              <a:t>IdP</a:t>
            </a:r>
            <a:endParaRPr lang="en-US" dirty="0">
              <a:solidFill>
                <a:schemeClr val="tx1"/>
              </a:solidFill>
              <a:latin typeface="Amazon Ember" panose="02000000000000000000" pitchFamily="2" charset="0"/>
              <a:ea typeface="Amazon Ember" panose="02000000000000000000" pitchFamily="2" charset="0"/>
            </a:endParaRPr>
          </a:p>
        </p:txBody>
      </p:sp>
      <p:sp>
        <p:nvSpPr>
          <p:cNvPr id="22" name="Isosceles Triangle 21"/>
          <p:cNvSpPr/>
          <p:nvPr/>
        </p:nvSpPr>
        <p:spPr>
          <a:xfrm>
            <a:off x="1845207" y="1683008"/>
            <a:ext cx="940984" cy="811194"/>
          </a:xfrm>
          <a:prstGeom prs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rPr>
              <a:t>IdP</a:t>
            </a:r>
            <a:endParaRPr lang="en-US" dirty="0">
              <a:solidFill>
                <a:schemeClr val="tx1"/>
              </a:solidFill>
              <a:latin typeface="Amazon Ember" panose="02000000000000000000" pitchFamily="2" charset="0"/>
              <a:ea typeface="Amazon Ember" panose="02000000000000000000" pitchFamily="2" charset="0"/>
            </a:endParaRPr>
          </a:p>
        </p:txBody>
      </p:sp>
      <p:sp>
        <p:nvSpPr>
          <p:cNvPr id="23" name="Rectangle 22"/>
          <p:cNvSpPr/>
          <p:nvPr/>
        </p:nvSpPr>
        <p:spPr>
          <a:xfrm>
            <a:off x="7179538" y="4343558"/>
            <a:ext cx="969591" cy="82636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dirty="0">
                <a:solidFill>
                  <a:schemeClr val="tx1"/>
                </a:solidFill>
                <a:latin typeface="Amazon Ember" panose="02000000000000000000" pitchFamily="2" charset="0"/>
                <a:ea typeface="Amazon Ember" panose="02000000000000000000" pitchFamily="2" charset="0"/>
              </a:rPr>
              <a:t>Hosted</a:t>
            </a:r>
            <a:r>
              <a:rPr lang="en-US" dirty="0">
                <a:solidFill>
                  <a:schemeClr val="tx1"/>
                </a:solidFill>
                <a:latin typeface="Amazon Ember" panose="02000000000000000000" pitchFamily="2" charset="0"/>
                <a:ea typeface="Amazon Ember" panose="02000000000000000000" pitchFamily="2" charset="0"/>
              </a:rPr>
              <a:t/>
            </a:r>
            <a:br>
              <a:rPr lang="en-US" dirty="0">
                <a:solidFill>
                  <a:schemeClr val="tx1"/>
                </a:solidFill>
                <a:latin typeface="Amazon Ember" panose="02000000000000000000" pitchFamily="2" charset="0"/>
                <a:ea typeface="Amazon Ember" panose="02000000000000000000" pitchFamily="2" charset="0"/>
              </a:rPr>
            </a:br>
            <a:r>
              <a:rPr lang="pt-br" dirty="0">
                <a:solidFill>
                  <a:schemeClr val="tx1"/>
                </a:solidFill>
                <a:latin typeface="Amazon Ember" panose="02000000000000000000" pitchFamily="2" charset="0"/>
                <a:ea typeface="Amazon Ember" panose="02000000000000000000" pitchFamily="2" charset="0"/>
              </a:rPr>
              <a:t>UI</a:t>
            </a:r>
          </a:p>
        </p:txBody>
      </p:sp>
      <p:sp>
        <p:nvSpPr>
          <p:cNvPr id="24" name="TextBox 23">
            <a:extLst>
              <a:ext uri="{FF2B5EF4-FFF2-40B4-BE49-F238E27FC236}">
                <a16:creationId xmlns:a16="http://schemas.microsoft.com/office/drawing/2014/main" id="{82DF82FE-B12C-2944-9A6B-C577B61F9A00}"/>
              </a:ext>
            </a:extLst>
          </p:cNvPr>
          <p:cNvSpPr txBox="1"/>
          <p:nvPr/>
        </p:nvSpPr>
        <p:spPr>
          <a:xfrm>
            <a:off x="8936324" y="3771942"/>
            <a:ext cx="2067008" cy="369332"/>
          </a:xfrm>
          <a:prstGeom prst="rect">
            <a:avLst/>
          </a:prstGeom>
          <a:noFill/>
        </p:spPr>
        <p:txBody>
          <a:bodyPr wrap="square" rtlCol="0">
            <a:spAutoFit/>
          </a:bodyPr>
          <a:lstStyle/>
          <a:p>
            <a:pPr rtl="0"/>
            <a:r>
              <a:rPr lang="pt-br" dirty="0"/>
              <a:t>Determine IdP</a:t>
            </a:r>
            <a:endParaRPr lang="en-US" dirty="0"/>
          </a:p>
        </p:txBody>
      </p:sp>
      <p:sp>
        <p:nvSpPr>
          <p:cNvPr id="25" name="TextBox 24">
            <a:extLst>
              <a:ext uri="{FF2B5EF4-FFF2-40B4-BE49-F238E27FC236}">
                <a16:creationId xmlns:a16="http://schemas.microsoft.com/office/drawing/2014/main" id="{82DF82FE-B12C-2944-9A6B-C577B61F9A00}"/>
              </a:ext>
            </a:extLst>
          </p:cNvPr>
          <p:cNvSpPr txBox="1"/>
          <p:nvPr/>
        </p:nvSpPr>
        <p:spPr>
          <a:xfrm>
            <a:off x="8936324" y="5553239"/>
            <a:ext cx="2446835" cy="369332"/>
          </a:xfrm>
          <a:prstGeom prst="rect">
            <a:avLst/>
          </a:prstGeom>
          <a:noFill/>
        </p:spPr>
        <p:txBody>
          <a:bodyPr wrap="square" rtlCol="0">
            <a:spAutoFit/>
          </a:bodyPr>
          <a:lstStyle/>
          <a:p>
            <a:pPr rtl="0"/>
            <a:r>
              <a:rPr lang="pt-br" dirty="0"/>
              <a:t>Criar/Atualizar perfil</a:t>
            </a:r>
          </a:p>
        </p:txBody>
      </p:sp>
      <p:sp>
        <p:nvSpPr>
          <p:cNvPr id="26" name="Circular Arrow 25"/>
          <p:cNvSpPr/>
          <p:nvPr/>
        </p:nvSpPr>
        <p:spPr>
          <a:xfrm rot="11700000">
            <a:off x="8391427" y="3627656"/>
            <a:ext cx="643581" cy="643581"/>
          </a:xfrm>
          <a:prstGeom prst="circularArrow">
            <a:avLst>
              <a:gd name="adj1" fmla="val 3312"/>
              <a:gd name="adj2" fmla="val 1182050"/>
              <a:gd name="adj3" fmla="val 20486298"/>
              <a:gd name="adj4" fmla="val 3064682"/>
              <a:gd name="adj5" fmla="val 9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27" name="Circular Arrow 26"/>
          <p:cNvSpPr/>
          <p:nvPr/>
        </p:nvSpPr>
        <p:spPr>
          <a:xfrm rot="11700000">
            <a:off x="8391427" y="5313744"/>
            <a:ext cx="643581" cy="643581"/>
          </a:xfrm>
          <a:prstGeom prst="circularArrow">
            <a:avLst>
              <a:gd name="adj1" fmla="val 3312"/>
              <a:gd name="adj2" fmla="val 1182050"/>
              <a:gd name="adj3" fmla="val 20486298"/>
              <a:gd name="adj4" fmla="val 3064682"/>
              <a:gd name="adj5" fmla="val 9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cxnSp>
        <p:nvCxnSpPr>
          <p:cNvPr id="29" name="Straight Arrow Connector 28"/>
          <p:cNvCxnSpPr/>
          <p:nvPr/>
        </p:nvCxnSpPr>
        <p:spPr>
          <a:xfrm>
            <a:off x="3919009" y="4804162"/>
            <a:ext cx="3054112"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130592" y="4616593"/>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1</a:t>
            </a:r>
          </a:p>
        </p:txBody>
      </p:sp>
      <p:cxnSp>
        <p:nvCxnSpPr>
          <p:cNvPr id="33" name="Straight Arrow Connector 32"/>
          <p:cNvCxnSpPr/>
          <p:nvPr/>
        </p:nvCxnSpPr>
        <p:spPr>
          <a:xfrm>
            <a:off x="3925961" y="5618145"/>
            <a:ext cx="3054112" cy="0"/>
          </a:xfrm>
          <a:prstGeom prst="straightConnector1">
            <a:avLst/>
          </a:prstGeom>
          <a:ln w="12700">
            <a:headEnd type="arrow"/>
            <a:tailEnd type="none" w="med" len="sm"/>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130592" y="5430576"/>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7</a:t>
            </a:r>
          </a:p>
        </p:txBody>
      </p:sp>
      <p:sp>
        <p:nvSpPr>
          <p:cNvPr id="46" name="Oval 45"/>
          <p:cNvSpPr/>
          <p:nvPr/>
        </p:nvSpPr>
        <p:spPr>
          <a:xfrm>
            <a:off x="3576595" y="1837291"/>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4</a:t>
            </a:r>
          </a:p>
        </p:txBody>
      </p:sp>
      <p:sp>
        <p:nvSpPr>
          <p:cNvPr id="47" name="Oval 46"/>
          <p:cNvSpPr/>
          <p:nvPr/>
        </p:nvSpPr>
        <p:spPr>
          <a:xfrm>
            <a:off x="7781059" y="3716590"/>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2</a:t>
            </a:r>
          </a:p>
        </p:txBody>
      </p:sp>
      <p:sp>
        <p:nvSpPr>
          <p:cNvPr id="48" name="Oval 47"/>
          <p:cNvSpPr/>
          <p:nvPr/>
        </p:nvSpPr>
        <p:spPr>
          <a:xfrm>
            <a:off x="7773215" y="5420043"/>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6</a:t>
            </a:r>
          </a:p>
        </p:txBody>
      </p:sp>
      <p:sp>
        <p:nvSpPr>
          <p:cNvPr id="49" name="TextBox 48">
            <a:extLst>
              <a:ext uri="{FF2B5EF4-FFF2-40B4-BE49-F238E27FC236}">
                <a16:creationId xmlns:a16="http://schemas.microsoft.com/office/drawing/2014/main" id="{82DF82FE-B12C-2944-9A6B-C577B61F9A00}"/>
              </a:ext>
            </a:extLst>
          </p:cNvPr>
          <p:cNvSpPr txBox="1"/>
          <p:nvPr/>
        </p:nvSpPr>
        <p:spPr>
          <a:xfrm>
            <a:off x="3810918" y="1701695"/>
            <a:ext cx="3363202" cy="646331"/>
          </a:xfrm>
          <a:prstGeom prst="rect">
            <a:avLst/>
          </a:prstGeom>
          <a:noFill/>
        </p:spPr>
        <p:txBody>
          <a:bodyPr wrap="square" rtlCol="0">
            <a:spAutoFit/>
          </a:bodyPr>
          <a:lstStyle/>
          <a:p>
            <a:pPr algn="ctr" rtl="0"/>
            <a:r>
              <a:rPr lang="pt-br" dirty="0"/>
              <a:t>Usuário autenticado pelo IdP (SSO se sessão ativa)</a:t>
            </a:r>
          </a:p>
        </p:txBody>
      </p:sp>
      <p:sp>
        <p:nvSpPr>
          <p:cNvPr id="50" name="TextBox 49">
            <a:extLst>
              <a:ext uri="{FF2B5EF4-FFF2-40B4-BE49-F238E27FC236}">
                <a16:creationId xmlns:a16="http://schemas.microsoft.com/office/drawing/2014/main" id="{82DF82FE-B12C-2944-9A6B-C577B61F9A00}"/>
              </a:ext>
            </a:extLst>
          </p:cNvPr>
          <p:cNvSpPr txBox="1"/>
          <p:nvPr/>
        </p:nvSpPr>
        <p:spPr>
          <a:xfrm>
            <a:off x="3749140" y="4990518"/>
            <a:ext cx="3398392" cy="323165"/>
          </a:xfrm>
          <a:prstGeom prst="rect">
            <a:avLst/>
          </a:prstGeom>
          <a:noFill/>
        </p:spPr>
        <p:txBody>
          <a:bodyPr wrap="square" rtlCol="0">
            <a:spAutoFit/>
          </a:bodyPr>
          <a:lstStyle/>
          <a:p>
            <a:pPr algn="ctr" rtl="0"/>
            <a:r>
              <a:rPr lang="pt-br" sz="1500" dirty="0"/>
              <a:t>Usuário direcionado para autenticar </a:t>
            </a:r>
          </a:p>
        </p:txBody>
      </p:sp>
      <p:sp>
        <p:nvSpPr>
          <p:cNvPr id="60" name="TextBox 59">
            <a:extLst>
              <a:ext uri="{FF2B5EF4-FFF2-40B4-BE49-F238E27FC236}">
                <a16:creationId xmlns:a16="http://schemas.microsoft.com/office/drawing/2014/main" id="{82DF82FE-B12C-2944-9A6B-C577B61F9A00}"/>
              </a:ext>
            </a:extLst>
          </p:cNvPr>
          <p:cNvSpPr txBox="1"/>
          <p:nvPr/>
        </p:nvSpPr>
        <p:spPr>
          <a:xfrm>
            <a:off x="4015008" y="5942830"/>
            <a:ext cx="2622002" cy="553998"/>
          </a:xfrm>
          <a:prstGeom prst="rect">
            <a:avLst/>
          </a:prstGeom>
          <a:noFill/>
        </p:spPr>
        <p:txBody>
          <a:bodyPr wrap="square" rtlCol="0">
            <a:spAutoFit/>
          </a:bodyPr>
          <a:lstStyle/>
          <a:p>
            <a:pPr algn="ctr" rtl="0"/>
            <a:r>
              <a:rPr lang="pt-br" sz="1500" dirty="0"/>
              <a:t>Tokens do Amazon Cognito</a:t>
            </a:r>
            <a:r>
              <a:rPr lang="en-US" sz="1500" dirty="0"/>
              <a:t/>
            </a:r>
            <a:br>
              <a:rPr lang="en-US" sz="1500" dirty="0"/>
            </a:br>
            <a:r>
              <a:rPr lang="pt-br" sz="1500" dirty="0"/>
              <a:t>fornecido para a aplicação </a:t>
            </a:r>
          </a:p>
        </p:txBody>
      </p:sp>
      <p:sp>
        <p:nvSpPr>
          <p:cNvPr id="61" name="TextBox 60">
            <a:extLst>
              <a:ext uri="{FF2B5EF4-FFF2-40B4-BE49-F238E27FC236}">
                <a16:creationId xmlns:a16="http://schemas.microsoft.com/office/drawing/2014/main" id="{82DF82FE-B12C-2944-9A6B-C577B61F9A00}"/>
              </a:ext>
            </a:extLst>
          </p:cNvPr>
          <p:cNvSpPr txBox="1"/>
          <p:nvPr/>
        </p:nvSpPr>
        <p:spPr>
          <a:xfrm>
            <a:off x="671882" y="3024492"/>
            <a:ext cx="1065736" cy="646331"/>
          </a:xfrm>
          <a:prstGeom prst="rect">
            <a:avLst/>
          </a:prstGeom>
          <a:noFill/>
        </p:spPr>
        <p:txBody>
          <a:bodyPr wrap="square" rtlCol="0">
            <a:spAutoFit/>
          </a:bodyPr>
          <a:lstStyle/>
          <a:p>
            <a:pPr algn="ctr" rtl="0"/>
            <a:r>
              <a:rPr lang="pt-br" dirty="0"/>
              <a:t>Redirect</a:t>
            </a:r>
            <a:r>
              <a:rPr lang="en-US" dirty="0"/>
              <a:t/>
            </a:r>
            <a:br>
              <a:rPr lang="en-US" dirty="0"/>
            </a:br>
            <a:r>
              <a:rPr lang="pt-br" dirty="0"/>
              <a:t>to IDP</a:t>
            </a:r>
          </a:p>
        </p:txBody>
      </p:sp>
      <p:sp>
        <p:nvSpPr>
          <p:cNvPr id="62" name="TextBox 61">
            <a:extLst>
              <a:ext uri="{FF2B5EF4-FFF2-40B4-BE49-F238E27FC236}">
                <a16:creationId xmlns:a16="http://schemas.microsoft.com/office/drawing/2014/main" id="{82DF82FE-B12C-2944-9A6B-C577B61F9A00}"/>
              </a:ext>
            </a:extLst>
          </p:cNvPr>
          <p:cNvSpPr txBox="1"/>
          <p:nvPr/>
        </p:nvSpPr>
        <p:spPr>
          <a:xfrm>
            <a:off x="2844085" y="3024492"/>
            <a:ext cx="1775039" cy="646331"/>
          </a:xfrm>
          <a:prstGeom prst="rect">
            <a:avLst/>
          </a:prstGeom>
          <a:noFill/>
        </p:spPr>
        <p:txBody>
          <a:bodyPr wrap="square" rtlCol="0">
            <a:spAutoFit/>
          </a:bodyPr>
          <a:lstStyle/>
          <a:p>
            <a:pPr algn="ctr" rtl="0"/>
            <a:r>
              <a:rPr lang="pt-br" dirty="0"/>
              <a:t>POST back with</a:t>
            </a:r>
            <a:r>
              <a:rPr lang="en-US" dirty="0"/>
              <a:t/>
            </a:r>
            <a:br>
              <a:rPr lang="en-US" dirty="0"/>
            </a:br>
            <a:r>
              <a:rPr lang="pt-br" dirty="0"/>
              <a:t>SAML assertion</a:t>
            </a:r>
          </a:p>
        </p:txBody>
      </p:sp>
      <p:sp>
        <p:nvSpPr>
          <p:cNvPr id="72" name="Freeform 71">
            <a:extLst>
              <a:ext uri="{FF2B5EF4-FFF2-40B4-BE49-F238E27FC236}">
                <a16:creationId xmlns:a16="http://schemas.microsoft.com/office/drawing/2014/main" id="{B0864B18-3C05-1E43-AF34-78AD85833E01}"/>
              </a:ext>
            </a:extLst>
          </p:cNvPr>
          <p:cNvSpPr/>
          <p:nvPr/>
        </p:nvSpPr>
        <p:spPr>
          <a:xfrm rot="16200000" flipH="1">
            <a:off x="3572674" y="992311"/>
            <a:ext cx="1829381" cy="4873114"/>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3" name="Freeform 72">
            <a:extLst>
              <a:ext uri="{FF2B5EF4-FFF2-40B4-BE49-F238E27FC236}">
                <a16:creationId xmlns:a16="http://schemas.microsoft.com/office/drawing/2014/main" id="{B0864B18-3C05-1E43-AF34-78AD85833E01}"/>
              </a:ext>
            </a:extLst>
          </p:cNvPr>
          <p:cNvSpPr/>
          <p:nvPr/>
        </p:nvSpPr>
        <p:spPr>
          <a:xfrm rot="16200000" flipH="1">
            <a:off x="3948260" y="1116064"/>
            <a:ext cx="1565990" cy="4385339"/>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tx1"/>
            </a:solidFill>
            <a:headEnd type="arrow" w="med" len="sm"/>
            <a:tailEnd type="non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8" name="Oval 37"/>
          <p:cNvSpPr/>
          <p:nvPr/>
        </p:nvSpPr>
        <p:spPr>
          <a:xfrm>
            <a:off x="1894023" y="3160088"/>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3</a:t>
            </a:r>
          </a:p>
        </p:txBody>
      </p:sp>
      <p:sp>
        <p:nvSpPr>
          <p:cNvPr id="40" name="Oval 39"/>
          <p:cNvSpPr/>
          <p:nvPr/>
        </p:nvSpPr>
        <p:spPr>
          <a:xfrm>
            <a:off x="2363145" y="3160088"/>
            <a:ext cx="375138" cy="37513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tx1"/>
                </a:solidFill>
                <a:latin typeface="Amazon Ember" panose="02000000000000000000" pitchFamily="2" charset="0"/>
                <a:ea typeface="Amazon Ember" panose="02000000000000000000" pitchFamily="2" charset="0"/>
              </a:rPr>
              <a:t>5</a:t>
            </a:r>
          </a:p>
        </p:txBody>
      </p:sp>
    </p:spTree>
    <p:extLst>
      <p:ext uri="{BB962C8B-B14F-4D97-AF65-F5344CB8AC3E}">
        <p14:creationId xmlns:p14="http://schemas.microsoft.com/office/powerpoint/2010/main" val="74186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2920842"/>
            <a:ext cx="11353800" cy="1016315"/>
          </a:xfrm>
        </p:spPr>
        <p:txBody>
          <a:bodyPr rtlCol="0">
            <a:noAutofit/>
          </a:bodyPr>
          <a:lstStyle/>
          <a:p>
            <a:pPr rtl="0"/>
            <a:r>
              <a:rPr lang="pt-br" sz="6600" dirty="0"/>
              <a:t>Cenário do curso</a:t>
            </a:r>
          </a:p>
        </p:txBody>
      </p:sp>
    </p:spTree>
    <p:custDataLst>
      <p:tags r:id="rId1"/>
    </p:custDataLst>
    <p:extLst>
      <p:ext uri="{BB962C8B-B14F-4D97-AF65-F5344CB8AC3E}">
        <p14:creationId xmlns:p14="http://schemas.microsoft.com/office/powerpoint/2010/main" val="3748121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987" y="182219"/>
            <a:ext cx="5609573" cy="839930"/>
          </a:xfrm>
        </p:spPr>
        <p:txBody>
          <a:bodyPr rtlCol="0"/>
          <a:lstStyle/>
          <a:p>
            <a:pPr rtl="0"/>
            <a:r>
              <a:rPr lang="pt-br" sz="3500" dirty="0"/>
              <a:t>Cenário: desenvolver uma </a:t>
            </a:r>
            <a:r>
              <a:rPr lang="pt-br" sz="3500" dirty="0">
                <a:solidFill>
                  <a:srgbClr val="FFFFFF"/>
                </a:solidFill>
              </a:rPr>
              <a:t>aplicação</a:t>
            </a:r>
            <a:r>
              <a:rPr lang="pt-br" sz="3500" dirty="0"/>
              <a:t>de ponta a ponta</a:t>
            </a:r>
            <a:endParaRPr lang="en-US" sz="3500" dirty="0"/>
          </a:p>
        </p:txBody>
      </p:sp>
      <p:cxnSp>
        <p:nvCxnSpPr>
          <p:cNvPr id="8" name="Elbow Connector 7"/>
          <p:cNvCxnSpPr>
            <a:endCxn id="9" idx="1"/>
          </p:cNvCxnSpPr>
          <p:nvPr/>
        </p:nvCxnSpPr>
        <p:spPr>
          <a:xfrm flipV="1">
            <a:off x="5363779" y="2108981"/>
            <a:ext cx="1357274" cy="1322544"/>
          </a:xfrm>
          <a:prstGeom prst="bentConnector3">
            <a:avLst>
              <a:gd name="adj1" fmla="val -315"/>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721053" y="1773327"/>
            <a:ext cx="943622"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0" name="Rounded Rectangle 9"/>
          <p:cNvSpPr/>
          <p:nvPr/>
        </p:nvSpPr>
        <p:spPr>
          <a:xfrm>
            <a:off x="6722861" y="4264181"/>
            <a:ext cx="100073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/search</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1" name="Rounded Rectangle 10"/>
          <p:cNvSpPr/>
          <p:nvPr/>
        </p:nvSpPr>
        <p:spPr>
          <a:xfrm>
            <a:off x="6717979" y="5462454"/>
            <a:ext cx="1038900"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a:solidFill>
                  <a:schemeClr val="accent1"/>
                </a:solidFill>
                <a:latin typeface="+mj-lt"/>
                <a:ea typeface="Amazon Ember Light" panose="020B0403020204020204" pitchFamily="34" charset="0"/>
                <a:cs typeface="Amazon Ember Light" panose="020B0403020204020204" pitchFamily="34" charset="0"/>
              </a:rPr>
              <a:t>/{id}</a:t>
            </a:r>
          </a:p>
          <a:p>
            <a:pPr algn="ctr" rtl="0"/>
            <a:r>
              <a:rPr lang="pt-br">
                <a:solidFill>
                  <a:schemeClr val="accent1"/>
                </a:solidFill>
                <a:latin typeface="+mj-lt"/>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12" name="Rounded Rectangle 11"/>
          <p:cNvSpPr/>
          <p:nvPr/>
        </p:nvSpPr>
        <p:spPr>
          <a:xfrm>
            <a:off x="6722457" y="3006890"/>
            <a:ext cx="987932"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cxnSp>
        <p:nvCxnSpPr>
          <p:cNvPr id="13" name="Elbow Connector 12"/>
          <p:cNvCxnSpPr>
            <a:stCxn id="10" idx="1"/>
            <a:endCxn id="42" idx="3"/>
          </p:cNvCxnSpPr>
          <p:nvPr/>
        </p:nvCxnSpPr>
        <p:spPr>
          <a:xfrm rot="10800000">
            <a:off x="5582085" y="3788731"/>
            <a:ext cx="1140776" cy="823550"/>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1"/>
            <a:endCxn id="43" idx="2"/>
          </p:cNvCxnSpPr>
          <p:nvPr/>
        </p:nvCxnSpPr>
        <p:spPr>
          <a:xfrm rot="10800000">
            <a:off x="5224879" y="4782804"/>
            <a:ext cx="1493100" cy="103873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07404" y="21089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821808" y="335792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17792" y="46122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852280" y="5821539"/>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9010448" y="3305388"/>
            <a:ext cx="1047952" cy="483343"/>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E40BFA2-709E-0949-81CE-DFF45EA0B15A}"/>
              </a:ext>
            </a:extLst>
          </p:cNvPr>
          <p:cNvGrpSpPr/>
          <p:nvPr/>
        </p:nvGrpSpPr>
        <p:grpSpPr>
          <a:xfrm>
            <a:off x="1863676" y="3016998"/>
            <a:ext cx="1777290" cy="2035889"/>
            <a:chOff x="2674471" y="1567527"/>
            <a:chExt cx="1488359" cy="331243"/>
          </a:xfrm>
        </p:grpSpPr>
        <p:sp>
          <p:nvSpPr>
            <p:cNvPr id="31" name="Freeform 30">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32" name="Straight Arrow Connector 31">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40" name="Elbow Connector 39"/>
          <p:cNvCxnSpPr/>
          <p:nvPr/>
        </p:nvCxnSpPr>
        <p:spPr>
          <a:xfrm flipV="1">
            <a:off x="9034237" y="3902329"/>
            <a:ext cx="1024163" cy="703171"/>
          </a:xfrm>
          <a:prstGeom prst="bentConnector3">
            <a:avLst>
              <a:gd name="adj1" fmla="val 4907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9034237" y="2101568"/>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673" y="3431525"/>
            <a:ext cx="714412" cy="714412"/>
          </a:xfrm>
          <a:prstGeom prst="rect">
            <a:avLst/>
          </a:prstGeom>
        </p:spPr>
      </p:pic>
      <p:sp>
        <p:nvSpPr>
          <p:cNvPr id="43" name="TextBox 42"/>
          <p:cNvSpPr txBox="1"/>
          <p:nvPr/>
        </p:nvSpPr>
        <p:spPr>
          <a:xfrm>
            <a:off x="4503401" y="4228805"/>
            <a:ext cx="1442955" cy="553998"/>
          </a:xfrm>
          <a:prstGeom prst="rect">
            <a:avLst/>
          </a:prstGeom>
          <a:solidFill>
            <a:schemeClr val="bg1"/>
          </a:solidFill>
        </p:spPr>
        <p:txBody>
          <a:bodyPr wrap="square" lIns="0" tIns="0" rIns="0" bIns="0" rtlCol="0">
            <a:spAutoFit/>
          </a:bodyPr>
          <a:lstStyle/>
          <a:p>
            <a:pPr algn="ctr" rtl="0"/>
            <a:r>
              <a:rPr lang="pt-br">
                <a:ea typeface="Amazon Ember" panose="02000000000000000000" pitchFamily="2" charset="0"/>
                <a:cs typeface="Amazon Ember Light" charset="0"/>
              </a:rPr>
              <a:t>Amazon API Gateway</a:t>
            </a:r>
          </a:p>
        </p:txBody>
      </p:sp>
      <p:cxnSp>
        <p:nvCxnSpPr>
          <p:cNvPr id="44" name="Elbow Connector 43"/>
          <p:cNvCxnSpPr>
            <a:stCxn id="12" idx="1"/>
            <a:endCxn id="42" idx="3"/>
          </p:cNvCxnSpPr>
          <p:nvPr/>
        </p:nvCxnSpPr>
        <p:spPr>
          <a:xfrm rot="10800000" flipV="1">
            <a:off x="5582085" y="3357925"/>
            <a:ext cx="1140372" cy="430806"/>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7" idx="0"/>
          </p:cNvCxnSpPr>
          <p:nvPr/>
        </p:nvCxnSpPr>
        <p:spPr>
          <a:xfrm rot="16200000" flipH="1">
            <a:off x="2977455" y="1404022"/>
            <a:ext cx="238217" cy="3816789"/>
          </a:xfrm>
          <a:prstGeom prst="bentConnector4">
            <a:avLst>
              <a:gd name="adj1" fmla="val -325601"/>
              <a:gd name="adj2" fmla="val 99962"/>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87884" y="5038606"/>
            <a:ext cx="1677613" cy="539850"/>
          </a:xfrm>
          <a:prstGeom prst="rect">
            <a:avLst/>
          </a:prstGeom>
          <a:noFill/>
        </p:spPr>
        <p:txBody>
          <a:bodyPr wrap="square" lIns="0" tIns="0" rIns="0" bIns="0" rtlCol="0">
            <a:noAutofit/>
          </a:bodyPr>
          <a:lstStyle/>
          <a:p>
            <a:pPr algn="ctr" rtl="0"/>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Autenticar</a:t>
            </a:r>
          </a:p>
          <a:p>
            <a:pPr algn="ctr" rtl="0"/>
            <a:r>
              <a:rPr lang="pt-br"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usuários finais</a:t>
            </a:r>
            <a:endParaRPr lang="en-US" sz="16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7880" y="5558407"/>
            <a:ext cx="781464" cy="683199"/>
          </a:xfrm>
          <a:prstGeom prst="rect">
            <a:avLst/>
          </a:prstGeom>
        </p:spPr>
      </p:pic>
      <p:cxnSp>
        <p:nvCxnSpPr>
          <p:cNvPr id="49" name="Elbow Connector 48"/>
          <p:cNvCxnSpPr/>
          <p:nvPr/>
        </p:nvCxnSpPr>
        <p:spPr>
          <a:xfrm flipV="1">
            <a:off x="9034237" y="4131631"/>
            <a:ext cx="1367063" cy="169415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713873" y="3193308"/>
            <a:ext cx="948594" cy="1286036"/>
            <a:chOff x="2235622" y="3380361"/>
            <a:chExt cx="948594" cy="1286036"/>
          </a:xfrm>
        </p:grpSpPr>
        <p:sp>
          <p:nvSpPr>
            <p:cNvPr id="50" name="TextBox 49"/>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51" name="Graphic 39">
              <a:extLst>
                <a:ext uri="{FF2B5EF4-FFF2-40B4-BE49-F238E27FC236}">
                  <a16:creationId xmlns:a16="http://schemas.microsoft.com/office/drawing/2014/main" id="{6FA71975-EA2D-784E-8A28-738A17320E91}"/>
                </a:ext>
              </a:extLst>
            </p:cNvPr>
            <p:cNvPicPr>
              <a:picLocks noChangeAspect="1"/>
            </p:cNvPicPr>
            <p:nvPr/>
          </p:nvPicPr>
          <p:blipFill>
            <a:blip r:embed="rId5"/>
            <a:stretch>
              <a:fillRect/>
            </a:stretch>
          </p:blipFill>
          <p:spPr>
            <a:xfrm>
              <a:off x="2252719" y="3380361"/>
              <a:ext cx="914400" cy="914400"/>
            </a:xfrm>
            <a:prstGeom prst="rect">
              <a:avLst/>
            </a:prstGeom>
          </p:spPr>
        </p:pic>
      </p:grpSp>
      <p:pic>
        <p:nvPicPr>
          <p:cNvPr id="52"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3799829" y="2587238"/>
            <a:ext cx="685800" cy="685800"/>
          </a:xfrm>
          <a:prstGeom prst="rect">
            <a:avLst/>
          </a:prstGeom>
        </p:spPr>
      </p:pic>
      <p:pic>
        <p:nvPicPr>
          <p:cNvPr id="53"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3799829" y="4594138"/>
            <a:ext cx="685800" cy="685800"/>
          </a:xfrm>
          <a:prstGeom prst="rect">
            <a:avLst/>
          </a:prstGeom>
        </p:spPr>
      </p:pic>
      <p:pic>
        <p:nvPicPr>
          <p:cNvPr id="54" name="Graphic 42">
            <a:extLst>
              <a:ext uri="{FF2B5EF4-FFF2-40B4-BE49-F238E27FC236}">
                <a16:creationId xmlns:a16="http://schemas.microsoft.com/office/drawing/2014/main" id="{4130D902-988A-C441-B94E-F5D6D001FFBA}"/>
              </a:ext>
            </a:extLst>
          </p:cNvPr>
          <p:cNvPicPr>
            <a:picLocks noChangeAspect="1"/>
          </p:cNvPicPr>
          <p:nvPr/>
        </p:nvPicPr>
        <p:blipFill>
          <a:blip r:embed="rId7"/>
          <a:stretch>
            <a:fillRect/>
          </a:stretch>
        </p:blipFill>
        <p:spPr>
          <a:xfrm>
            <a:off x="8348437" y="1758668"/>
            <a:ext cx="685800" cy="685800"/>
          </a:xfrm>
          <a:prstGeom prst="rect">
            <a:avLst/>
          </a:prstGeom>
        </p:spPr>
      </p:pic>
      <p:pic>
        <p:nvPicPr>
          <p:cNvPr id="55" name="Graphic 42">
            <a:extLst>
              <a:ext uri="{FF2B5EF4-FFF2-40B4-BE49-F238E27FC236}">
                <a16:creationId xmlns:a16="http://schemas.microsoft.com/office/drawing/2014/main" id="{4130D902-988A-C441-B94E-F5D6D001FFBA}"/>
              </a:ext>
            </a:extLst>
          </p:cNvPr>
          <p:cNvPicPr>
            <a:picLocks noChangeAspect="1"/>
          </p:cNvPicPr>
          <p:nvPr/>
        </p:nvPicPr>
        <p:blipFill>
          <a:blip r:embed="rId7"/>
          <a:stretch>
            <a:fillRect/>
          </a:stretch>
        </p:blipFill>
        <p:spPr>
          <a:xfrm>
            <a:off x="8348437" y="2978949"/>
            <a:ext cx="685800" cy="685800"/>
          </a:xfrm>
          <a:prstGeom prst="rect">
            <a:avLst/>
          </a:prstGeom>
        </p:spPr>
      </p:pic>
      <p:pic>
        <p:nvPicPr>
          <p:cNvPr id="56" name="Graphic 42">
            <a:extLst>
              <a:ext uri="{FF2B5EF4-FFF2-40B4-BE49-F238E27FC236}">
                <a16:creationId xmlns:a16="http://schemas.microsoft.com/office/drawing/2014/main" id="{4130D902-988A-C441-B94E-F5D6D001FFBA}"/>
              </a:ext>
            </a:extLst>
          </p:cNvPr>
          <p:cNvPicPr>
            <a:picLocks noChangeAspect="1"/>
          </p:cNvPicPr>
          <p:nvPr/>
        </p:nvPicPr>
        <p:blipFill>
          <a:blip r:embed="rId7"/>
          <a:stretch>
            <a:fillRect/>
          </a:stretch>
        </p:blipFill>
        <p:spPr>
          <a:xfrm>
            <a:off x="8348437" y="4262600"/>
            <a:ext cx="685800" cy="685800"/>
          </a:xfrm>
          <a:prstGeom prst="rect">
            <a:avLst/>
          </a:prstGeom>
        </p:spPr>
      </p:pic>
      <p:pic>
        <p:nvPicPr>
          <p:cNvPr id="57" name="Graphic 42">
            <a:extLst>
              <a:ext uri="{FF2B5EF4-FFF2-40B4-BE49-F238E27FC236}">
                <a16:creationId xmlns:a16="http://schemas.microsoft.com/office/drawing/2014/main" id="{4130D902-988A-C441-B94E-F5D6D001FFBA}"/>
              </a:ext>
            </a:extLst>
          </p:cNvPr>
          <p:cNvPicPr>
            <a:picLocks noChangeAspect="1"/>
          </p:cNvPicPr>
          <p:nvPr/>
        </p:nvPicPr>
        <p:blipFill>
          <a:blip r:embed="rId7"/>
          <a:stretch>
            <a:fillRect/>
          </a:stretch>
        </p:blipFill>
        <p:spPr>
          <a:xfrm>
            <a:off x="8348437" y="5482881"/>
            <a:ext cx="685800" cy="685800"/>
          </a:xfrm>
          <a:prstGeom prst="rect">
            <a:avLst/>
          </a:prstGeom>
        </p:spPr>
      </p:pic>
      <p:pic>
        <p:nvPicPr>
          <p:cNvPr id="58" name="Graphic 45">
            <a:extLst>
              <a:ext uri="{FF2B5EF4-FFF2-40B4-BE49-F238E27FC236}">
                <a16:creationId xmlns:a16="http://schemas.microsoft.com/office/drawing/2014/main" id="{E41541BE-4727-8841-BF0A-E7C98FCD8CAA}"/>
              </a:ext>
            </a:extLst>
          </p:cNvPr>
          <p:cNvPicPr>
            <a:picLocks noChangeAspect="1"/>
          </p:cNvPicPr>
          <p:nvPr/>
        </p:nvPicPr>
        <p:blipFill>
          <a:blip r:embed="rId8"/>
          <a:stretch>
            <a:fillRect/>
          </a:stretch>
        </p:blipFill>
        <p:spPr>
          <a:xfrm>
            <a:off x="10058400" y="3445831"/>
            <a:ext cx="685800" cy="685800"/>
          </a:xfrm>
          <a:prstGeom prst="rect">
            <a:avLst/>
          </a:prstGeom>
        </p:spPr>
      </p:pic>
      <p:sp>
        <p:nvSpPr>
          <p:cNvPr id="59" name="TextBox 58">
            <a:extLst>
              <a:ext uri="{FF2B5EF4-FFF2-40B4-BE49-F238E27FC236}">
                <a16:creationId xmlns:a16="http://schemas.microsoft.com/office/drawing/2014/main" id="{56B73E3A-F072-442B-8F33-17C5A5A77B65}"/>
              </a:ext>
            </a:extLst>
          </p:cNvPr>
          <p:cNvSpPr txBox="1"/>
          <p:nvPr/>
        </p:nvSpPr>
        <p:spPr>
          <a:xfrm>
            <a:off x="2206409" y="2066230"/>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60" name="TextBox 59">
            <a:extLst>
              <a:ext uri="{FF2B5EF4-FFF2-40B4-BE49-F238E27FC236}">
                <a16:creationId xmlns:a16="http://schemas.microsoft.com/office/drawing/2014/main" id="{8EE9F6C5-17CA-42F1-813A-FFFF5C7A9BC2}"/>
              </a:ext>
            </a:extLst>
          </p:cNvPr>
          <p:cNvSpPr txBox="1"/>
          <p:nvPr/>
        </p:nvSpPr>
        <p:spPr>
          <a:xfrm>
            <a:off x="7848959" y="2443756"/>
            <a:ext cx="1664032" cy="423657"/>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61" name="TextBox 60">
            <a:extLst>
              <a:ext uri="{FF2B5EF4-FFF2-40B4-BE49-F238E27FC236}">
                <a16:creationId xmlns:a16="http://schemas.microsoft.com/office/drawing/2014/main" id="{85BA9154-7A99-4DEB-BFB6-69BB8FB99B05}"/>
              </a:ext>
            </a:extLst>
          </p:cNvPr>
          <p:cNvSpPr txBox="1"/>
          <p:nvPr/>
        </p:nvSpPr>
        <p:spPr>
          <a:xfrm>
            <a:off x="7880946" y="3674194"/>
            <a:ext cx="1597765"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62" name="TextBox 61">
            <a:extLst>
              <a:ext uri="{FF2B5EF4-FFF2-40B4-BE49-F238E27FC236}">
                <a16:creationId xmlns:a16="http://schemas.microsoft.com/office/drawing/2014/main" id="{5038261E-363C-4EB3-8E91-E3528F95DFFD}"/>
              </a:ext>
            </a:extLst>
          </p:cNvPr>
          <p:cNvSpPr txBox="1"/>
          <p:nvPr/>
        </p:nvSpPr>
        <p:spPr>
          <a:xfrm>
            <a:off x="8135535" y="4937295"/>
            <a:ext cx="1083459"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63" name="TextBox 62">
            <a:extLst>
              <a:ext uri="{FF2B5EF4-FFF2-40B4-BE49-F238E27FC236}">
                <a16:creationId xmlns:a16="http://schemas.microsoft.com/office/drawing/2014/main" id="{FA1A3512-9A77-4DEB-BF09-61D317AA44B3}"/>
              </a:ext>
            </a:extLst>
          </p:cNvPr>
          <p:cNvSpPr txBox="1"/>
          <p:nvPr/>
        </p:nvSpPr>
        <p:spPr>
          <a:xfrm>
            <a:off x="3322033" y="3376798"/>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64" name="TextBox 63">
            <a:extLst>
              <a:ext uri="{FF2B5EF4-FFF2-40B4-BE49-F238E27FC236}">
                <a16:creationId xmlns:a16="http://schemas.microsoft.com/office/drawing/2014/main" id="{A9D35C2A-5F9F-4F89-9BAF-4350936792C1}"/>
              </a:ext>
            </a:extLst>
          </p:cNvPr>
          <p:cNvSpPr txBox="1"/>
          <p:nvPr/>
        </p:nvSpPr>
        <p:spPr>
          <a:xfrm>
            <a:off x="3382553" y="5412687"/>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65" name="TextBox 64">
            <a:extLst>
              <a:ext uri="{FF2B5EF4-FFF2-40B4-BE49-F238E27FC236}">
                <a16:creationId xmlns:a16="http://schemas.microsoft.com/office/drawing/2014/main" id="{CB27134F-54A4-456D-AE36-330B445AFD92}"/>
              </a:ext>
            </a:extLst>
          </p:cNvPr>
          <p:cNvSpPr txBox="1"/>
          <p:nvPr/>
        </p:nvSpPr>
        <p:spPr>
          <a:xfrm>
            <a:off x="7995533" y="6155606"/>
            <a:ext cx="1370884"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extLst>
      <p:ext uri="{BB962C8B-B14F-4D97-AF65-F5344CB8AC3E}">
        <p14:creationId xmlns:p14="http://schemas.microsoft.com/office/powerpoint/2010/main" val="404265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2967038"/>
            <a:ext cx="11353800" cy="923923"/>
          </a:xfrm>
        </p:spPr>
        <p:txBody>
          <a:bodyPr rtlCol="0">
            <a:noAutofit/>
          </a:bodyPr>
          <a:lstStyle/>
          <a:p>
            <a:pPr rtl="0"/>
            <a:r>
              <a:rPr lang="pt-br" dirty="0"/>
              <a:t>Protegendo suas </a:t>
            </a:r>
            <a:r>
              <a:rPr lang="pt-br" dirty="0">
                <a:solidFill>
                  <a:srgbClr val="FFFFFF"/>
                </a:solidFill>
              </a:rPr>
              <a:t>aplicações</a:t>
            </a:r>
            <a:endParaRPr lang="en-US" dirty="0">
              <a:solidFill>
                <a:srgbClr val="FFFFFF"/>
              </a:solidFill>
              <a:latin typeface="Amazon Ember Light" panose="020B0403020204020204"/>
            </a:endParaRPr>
          </a:p>
        </p:txBody>
      </p:sp>
    </p:spTree>
    <p:custDataLst>
      <p:tags r:id="rId1"/>
    </p:custDataLst>
    <p:extLst>
      <p:ext uri="{BB962C8B-B14F-4D97-AF65-F5344CB8AC3E}">
        <p14:creationId xmlns:p14="http://schemas.microsoft.com/office/powerpoint/2010/main" val="3749620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5142" y="140223"/>
            <a:ext cx="5527256" cy="923923"/>
          </a:xfrm>
        </p:spPr>
        <p:txBody>
          <a:bodyPr rtlCol="0"/>
          <a:lstStyle/>
          <a:p>
            <a:pPr rtl="0"/>
            <a:r>
              <a:rPr lang="pt-br" sz="3500" dirty="0"/>
              <a:t>Cenário: desenvolver uma </a:t>
            </a:r>
            <a:r>
              <a:rPr lang="pt-br" sz="3500" dirty="0">
                <a:solidFill>
                  <a:srgbClr val="FFFFFF"/>
                </a:solidFill>
              </a:rPr>
              <a:t>aplicação</a:t>
            </a:r>
            <a:r>
              <a:rPr lang="pt-br" sz="3500" dirty="0"/>
              <a:t>de ponta a ponta</a:t>
            </a:r>
            <a:endParaRPr lang="en-US" sz="3500" dirty="0"/>
          </a:p>
        </p:txBody>
      </p:sp>
      <p:cxnSp>
        <p:nvCxnSpPr>
          <p:cNvPr id="8" name="Elbow Connector 7"/>
          <p:cNvCxnSpPr>
            <a:endCxn id="9" idx="1"/>
          </p:cNvCxnSpPr>
          <p:nvPr/>
        </p:nvCxnSpPr>
        <p:spPr>
          <a:xfrm flipV="1">
            <a:off x="5363779" y="2108981"/>
            <a:ext cx="1357274" cy="1322544"/>
          </a:xfrm>
          <a:prstGeom prst="bentConnector3">
            <a:avLst>
              <a:gd name="adj1" fmla="val -315"/>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721053" y="1773327"/>
            <a:ext cx="943622"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0" name="Rounded Rectangle 9"/>
          <p:cNvSpPr/>
          <p:nvPr/>
        </p:nvSpPr>
        <p:spPr>
          <a:xfrm>
            <a:off x="6722861" y="4264181"/>
            <a:ext cx="100073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/search</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1" name="Rounded Rectangle 10"/>
          <p:cNvSpPr/>
          <p:nvPr/>
        </p:nvSpPr>
        <p:spPr>
          <a:xfrm>
            <a:off x="6717979" y="5462454"/>
            <a:ext cx="1038900"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a:solidFill>
                  <a:schemeClr val="accent1"/>
                </a:solidFill>
                <a:latin typeface="+mj-lt"/>
                <a:ea typeface="Amazon Ember Light" panose="020B0403020204020204" pitchFamily="34" charset="0"/>
                <a:cs typeface="Amazon Ember Light" panose="020B0403020204020204" pitchFamily="34" charset="0"/>
              </a:rPr>
              <a:t>/{id}</a:t>
            </a:r>
          </a:p>
          <a:p>
            <a:pPr algn="ctr" rtl="0"/>
            <a:r>
              <a:rPr lang="pt-br">
                <a:solidFill>
                  <a:schemeClr val="accent1"/>
                </a:solidFill>
                <a:latin typeface="+mj-lt"/>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12" name="Rounded Rectangle 11"/>
          <p:cNvSpPr/>
          <p:nvPr/>
        </p:nvSpPr>
        <p:spPr>
          <a:xfrm>
            <a:off x="6722457" y="3006890"/>
            <a:ext cx="987932"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cxnSp>
        <p:nvCxnSpPr>
          <p:cNvPr id="13" name="Elbow Connector 12"/>
          <p:cNvCxnSpPr>
            <a:stCxn id="10" idx="1"/>
            <a:endCxn id="42" idx="3"/>
          </p:cNvCxnSpPr>
          <p:nvPr/>
        </p:nvCxnSpPr>
        <p:spPr>
          <a:xfrm rot="10800000">
            <a:off x="5582085" y="3788731"/>
            <a:ext cx="1140776" cy="823550"/>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1"/>
            <a:endCxn id="43" idx="2"/>
          </p:cNvCxnSpPr>
          <p:nvPr/>
        </p:nvCxnSpPr>
        <p:spPr>
          <a:xfrm rot="10800000">
            <a:off x="5224879" y="4782804"/>
            <a:ext cx="1493100" cy="103873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07404" y="21089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821808" y="335792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17792" y="46122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852280" y="5821539"/>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9010448" y="3305388"/>
            <a:ext cx="1047952" cy="483343"/>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E40BFA2-709E-0949-81CE-DFF45EA0B15A}"/>
              </a:ext>
            </a:extLst>
          </p:cNvPr>
          <p:cNvGrpSpPr/>
          <p:nvPr/>
        </p:nvGrpSpPr>
        <p:grpSpPr>
          <a:xfrm>
            <a:off x="1863676" y="3016998"/>
            <a:ext cx="1777290" cy="2035889"/>
            <a:chOff x="2674471" y="1567527"/>
            <a:chExt cx="1488359" cy="331243"/>
          </a:xfrm>
        </p:grpSpPr>
        <p:sp>
          <p:nvSpPr>
            <p:cNvPr id="31" name="Freeform 30">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32" name="Straight Arrow Connector 31">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40" name="Elbow Connector 39"/>
          <p:cNvCxnSpPr/>
          <p:nvPr/>
        </p:nvCxnSpPr>
        <p:spPr>
          <a:xfrm flipV="1">
            <a:off x="9034237" y="3902329"/>
            <a:ext cx="1024163" cy="703171"/>
          </a:xfrm>
          <a:prstGeom prst="bentConnector3">
            <a:avLst>
              <a:gd name="adj1" fmla="val 4907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9034237" y="2101568"/>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673" y="3431525"/>
            <a:ext cx="714412" cy="714412"/>
          </a:xfrm>
          <a:prstGeom prst="rect">
            <a:avLst/>
          </a:prstGeom>
        </p:spPr>
      </p:pic>
      <p:sp>
        <p:nvSpPr>
          <p:cNvPr id="43" name="TextBox 42"/>
          <p:cNvSpPr txBox="1"/>
          <p:nvPr/>
        </p:nvSpPr>
        <p:spPr>
          <a:xfrm>
            <a:off x="4503401" y="4228805"/>
            <a:ext cx="1442955" cy="553998"/>
          </a:xfrm>
          <a:prstGeom prst="rect">
            <a:avLst/>
          </a:prstGeom>
          <a:solidFill>
            <a:schemeClr val="bg1"/>
          </a:solidFill>
        </p:spPr>
        <p:txBody>
          <a:bodyPr wrap="square" lIns="0" tIns="0" rIns="0" bIns="0" rtlCol="0">
            <a:spAutoFit/>
          </a:bodyPr>
          <a:lstStyle/>
          <a:p>
            <a:pPr algn="ctr" rtl="0"/>
            <a:r>
              <a:rPr lang="pt-br">
                <a:ea typeface="Amazon Ember" panose="02000000000000000000" pitchFamily="2" charset="0"/>
                <a:cs typeface="Amazon Ember Light" charset="0"/>
              </a:rPr>
              <a:t>Amazon API Gateway</a:t>
            </a:r>
          </a:p>
        </p:txBody>
      </p:sp>
      <p:cxnSp>
        <p:nvCxnSpPr>
          <p:cNvPr id="44" name="Elbow Connector 43"/>
          <p:cNvCxnSpPr>
            <a:stCxn id="12" idx="1"/>
            <a:endCxn id="42" idx="3"/>
          </p:cNvCxnSpPr>
          <p:nvPr/>
        </p:nvCxnSpPr>
        <p:spPr>
          <a:xfrm rot="10800000" flipV="1">
            <a:off x="5582085" y="3357925"/>
            <a:ext cx="1140372" cy="430806"/>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7" idx="0"/>
          </p:cNvCxnSpPr>
          <p:nvPr/>
        </p:nvCxnSpPr>
        <p:spPr>
          <a:xfrm rot="16200000" flipH="1">
            <a:off x="2977455" y="1404022"/>
            <a:ext cx="238217" cy="3816789"/>
          </a:xfrm>
          <a:prstGeom prst="bentConnector4">
            <a:avLst>
              <a:gd name="adj1" fmla="val -325601"/>
              <a:gd name="adj2" fmla="val 99962"/>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6133E79-0152-0E4F-9C24-D4866799B0F2}"/>
              </a:ext>
            </a:extLst>
          </p:cNvPr>
          <p:cNvSpPr txBox="1"/>
          <p:nvPr/>
        </p:nvSpPr>
        <p:spPr>
          <a:xfrm>
            <a:off x="899767" y="5814223"/>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53" name="Graphic 21">
            <a:extLst>
              <a:ext uri="{FF2B5EF4-FFF2-40B4-BE49-F238E27FC236}">
                <a16:creationId xmlns:a16="http://schemas.microsoft.com/office/drawing/2014/main" id="{AF209CD9-C81E-264C-8291-AE0A1DD85F1C}"/>
              </a:ext>
            </a:extLst>
          </p:cNvPr>
          <p:cNvPicPr>
            <a:picLocks noChangeAspect="1"/>
          </p:cNvPicPr>
          <p:nvPr/>
        </p:nvPicPr>
        <p:blipFill>
          <a:blip r:embed="rId4"/>
          <a:stretch>
            <a:fillRect/>
          </a:stretch>
        </p:blipFill>
        <p:spPr>
          <a:xfrm>
            <a:off x="1695119" y="5060717"/>
            <a:ext cx="711200" cy="711200"/>
          </a:xfrm>
          <a:prstGeom prst="rect">
            <a:avLst/>
          </a:prstGeom>
        </p:spPr>
      </p:pic>
      <p:cxnSp>
        <p:nvCxnSpPr>
          <p:cNvPr id="56" name="Elbow Connector 55"/>
          <p:cNvCxnSpPr/>
          <p:nvPr/>
        </p:nvCxnSpPr>
        <p:spPr>
          <a:xfrm flipV="1">
            <a:off x="9034237" y="4131631"/>
            <a:ext cx="1367063" cy="169415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713873" y="3193308"/>
            <a:ext cx="948594" cy="1286036"/>
            <a:chOff x="2235622" y="3380361"/>
            <a:chExt cx="948594" cy="1286036"/>
          </a:xfrm>
        </p:grpSpPr>
        <p:sp>
          <p:nvSpPr>
            <p:cNvPr id="47" name="TextBox 46"/>
            <p:cNvSpPr txBox="1"/>
            <p:nvPr/>
          </p:nvSpPr>
          <p:spPr>
            <a:xfrm>
              <a:off x="2235622" y="4345216"/>
              <a:ext cx="948594" cy="321181"/>
            </a:xfrm>
            <a:prstGeom prst="rect">
              <a:avLst/>
            </a:prstGeom>
            <a:noFill/>
          </p:spPr>
          <p:txBody>
            <a:bodyPr wrap="square" lIns="0" tIns="0" rIns="0" bIns="0" rtlCol="0">
              <a:noAutofit/>
            </a:bodyPr>
            <a:lstStyle/>
            <a:p>
              <a:pPr algn="ctr" rtl="0"/>
              <a:r>
                <a:rPr lang="pt-br" sz="200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48" name="Graphic 39">
              <a:extLst>
                <a:ext uri="{FF2B5EF4-FFF2-40B4-BE49-F238E27FC236}">
                  <a16:creationId xmlns:a16="http://schemas.microsoft.com/office/drawing/2014/main" id="{6FA71975-EA2D-784E-8A28-738A17320E91}"/>
                </a:ext>
              </a:extLst>
            </p:cNvPr>
            <p:cNvPicPr>
              <a:picLocks noChangeAspect="1"/>
            </p:cNvPicPr>
            <p:nvPr/>
          </p:nvPicPr>
          <p:blipFill>
            <a:blip r:embed="rId5"/>
            <a:stretch>
              <a:fillRect/>
            </a:stretch>
          </p:blipFill>
          <p:spPr>
            <a:xfrm>
              <a:off x="2252719" y="3380361"/>
              <a:ext cx="914400" cy="914400"/>
            </a:xfrm>
            <a:prstGeom prst="rect">
              <a:avLst/>
            </a:prstGeom>
          </p:spPr>
        </p:pic>
      </p:grpSp>
      <p:pic>
        <p:nvPicPr>
          <p:cNvPr id="51"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8348437" y="1758668"/>
            <a:ext cx="685800" cy="685800"/>
          </a:xfrm>
          <a:prstGeom prst="rect">
            <a:avLst/>
          </a:prstGeom>
        </p:spPr>
      </p:pic>
      <p:pic>
        <p:nvPicPr>
          <p:cNvPr id="54"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8348437" y="2978949"/>
            <a:ext cx="685800" cy="685800"/>
          </a:xfrm>
          <a:prstGeom prst="rect">
            <a:avLst/>
          </a:prstGeom>
        </p:spPr>
      </p:pic>
      <p:pic>
        <p:nvPicPr>
          <p:cNvPr id="55"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8348437" y="4262600"/>
            <a:ext cx="685800" cy="685800"/>
          </a:xfrm>
          <a:prstGeom prst="rect">
            <a:avLst/>
          </a:prstGeom>
        </p:spPr>
      </p:pic>
      <p:pic>
        <p:nvPicPr>
          <p:cNvPr id="57"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8348437" y="5482881"/>
            <a:ext cx="685800" cy="685800"/>
          </a:xfrm>
          <a:prstGeom prst="rect">
            <a:avLst/>
          </a:prstGeom>
        </p:spPr>
      </p:pic>
      <p:pic>
        <p:nvPicPr>
          <p:cNvPr id="58" name="Graphic 45">
            <a:extLst>
              <a:ext uri="{FF2B5EF4-FFF2-40B4-BE49-F238E27FC236}">
                <a16:creationId xmlns:a16="http://schemas.microsoft.com/office/drawing/2014/main" id="{E41541BE-4727-8841-BF0A-E7C98FCD8CAA}"/>
              </a:ext>
            </a:extLst>
          </p:cNvPr>
          <p:cNvPicPr>
            <a:picLocks noChangeAspect="1"/>
          </p:cNvPicPr>
          <p:nvPr/>
        </p:nvPicPr>
        <p:blipFill>
          <a:blip r:embed="rId7"/>
          <a:stretch>
            <a:fillRect/>
          </a:stretch>
        </p:blipFill>
        <p:spPr>
          <a:xfrm>
            <a:off x="10058400" y="3445831"/>
            <a:ext cx="685800" cy="685800"/>
          </a:xfrm>
          <a:prstGeom prst="rect">
            <a:avLst/>
          </a:prstGeom>
        </p:spPr>
      </p:pic>
      <p:pic>
        <p:nvPicPr>
          <p:cNvPr id="59"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3799829" y="2587238"/>
            <a:ext cx="685800" cy="685800"/>
          </a:xfrm>
          <a:prstGeom prst="rect">
            <a:avLst/>
          </a:prstGeom>
        </p:spPr>
      </p:pic>
      <p:pic>
        <p:nvPicPr>
          <p:cNvPr id="60" name="Graphic 68">
            <a:extLst>
              <a:ext uri="{FF2B5EF4-FFF2-40B4-BE49-F238E27FC236}">
                <a16:creationId xmlns:a16="http://schemas.microsoft.com/office/drawing/2014/main" id="{1BC192AB-8D67-7746-A2C0-E289C568EA2D}"/>
              </a:ext>
            </a:extLst>
          </p:cNvPr>
          <p:cNvPicPr>
            <a:picLocks noChangeAspect="1"/>
          </p:cNvPicPr>
          <p:nvPr/>
        </p:nvPicPr>
        <p:blipFill>
          <a:blip r:embed="rId8"/>
          <a:stretch>
            <a:fillRect/>
          </a:stretch>
        </p:blipFill>
        <p:spPr>
          <a:xfrm>
            <a:off x="3799829" y="4594138"/>
            <a:ext cx="685800" cy="685800"/>
          </a:xfrm>
          <a:prstGeom prst="rect">
            <a:avLst/>
          </a:prstGeom>
        </p:spPr>
      </p:pic>
      <p:sp>
        <p:nvSpPr>
          <p:cNvPr id="49" name="TextBox 48">
            <a:extLst>
              <a:ext uri="{FF2B5EF4-FFF2-40B4-BE49-F238E27FC236}">
                <a16:creationId xmlns:a16="http://schemas.microsoft.com/office/drawing/2014/main" id="{235F169C-A102-4B69-B6D1-2733A24F6C2A}"/>
              </a:ext>
            </a:extLst>
          </p:cNvPr>
          <p:cNvSpPr txBox="1"/>
          <p:nvPr/>
        </p:nvSpPr>
        <p:spPr>
          <a:xfrm>
            <a:off x="2206409" y="2066230"/>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50" name="TextBox 49">
            <a:extLst>
              <a:ext uri="{FF2B5EF4-FFF2-40B4-BE49-F238E27FC236}">
                <a16:creationId xmlns:a16="http://schemas.microsoft.com/office/drawing/2014/main" id="{95AA1048-8618-4618-BCCD-E53E24167DD9}"/>
              </a:ext>
            </a:extLst>
          </p:cNvPr>
          <p:cNvSpPr txBox="1"/>
          <p:nvPr/>
        </p:nvSpPr>
        <p:spPr>
          <a:xfrm>
            <a:off x="7848959" y="2443756"/>
            <a:ext cx="1664032" cy="423657"/>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61" name="TextBox 60">
            <a:extLst>
              <a:ext uri="{FF2B5EF4-FFF2-40B4-BE49-F238E27FC236}">
                <a16:creationId xmlns:a16="http://schemas.microsoft.com/office/drawing/2014/main" id="{438C8E76-ED41-4C21-BF8D-AE34F000CAAC}"/>
              </a:ext>
            </a:extLst>
          </p:cNvPr>
          <p:cNvSpPr txBox="1"/>
          <p:nvPr/>
        </p:nvSpPr>
        <p:spPr>
          <a:xfrm>
            <a:off x="7880946" y="3674194"/>
            <a:ext cx="1597765"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62" name="TextBox 61">
            <a:extLst>
              <a:ext uri="{FF2B5EF4-FFF2-40B4-BE49-F238E27FC236}">
                <a16:creationId xmlns:a16="http://schemas.microsoft.com/office/drawing/2014/main" id="{FE43A0DF-308D-4DF5-B922-C3B124579523}"/>
              </a:ext>
            </a:extLst>
          </p:cNvPr>
          <p:cNvSpPr txBox="1"/>
          <p:nvPr/>
        </p:nvSpPr>
        <p:spPr>
          <a:xfrm>
            <a:off x="8135535" y="4937295"/>
            <a:ext cx="1083459"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63" name="TextBox 62">
            <a:extLst>
              <a:ext uri="{FF2B5EF4-FFF2-40B4-BE49-F238E27FC236}">
                <a16:creationId xmlns:a16="http://schemas.microsoft.com/office/drawing/2014/main" id="{766DB0F8-6C1D-4A2B-B96E-1E57BF58B0E6}"/>
              </a:ext>
            </a:extLst>
          </p:cNvPr>
          <p:cNvSpPr txBox="1"/>
          <p:nvPr/>
        </p:nvSpPr>
        <p:spPr>
          <a:xfrm>
            <a:off x="3322033" y="3376798"/>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64" name="TextBox 63">
            <a:extLst>
              <a:ext uri="{FF2B5EF4-FFF2-40B4-BE49-F238E27FC236}">
                <a16:creationId xmlns:a16="http://schemas.microsoft.com/office/drawing/2014/main" id="{2C3A0906-E2C4-4130-B419-EBE73B6A5F25}"/>
              </a:ext>
            </a:extLst>
          </p:cNvPr>
          <p:cNvSpPr txBox="1"/>
          <p:nvPr/>
        </p:nvSpPr>
        <p:spPr>
          <a:xfrm>
            <a:off x="3382553" y="5412687"/>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65" name="TextBox 64">
            <a:extLst>
              <a:ext uri="{FF2B5EF4-FFF2-40B4-BE49-F238E27FC236}">
                <a16:creationId xmlns:a16="http://schemas.microsoft.com/office/drawing/2014/main" id="{D356BD4D-AD4D-4C54-98C8-ACE725E374F8}"/>
              </a:ext>
            </a:extLst>
          </p:cNvPr>
          <p:cNvSpPr txBox="1"/>
          <p:nvPr/>
        </p:nvSpPr>
        <p:spPr>
          <a:xfrm>
            <a:off x="7995533" y="6155606"/>
            <a:ext cx="1370884"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extLst>
      <p:ext uri="{BB962C8B-B14F-4D97-AF65-F5344CB8AC3E}">
        <p14:creationId xmlns:p14="http://schemas.microsoft.com/office/powerpoint/2010/main" val="2502978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1518" y="94027"/>
            <a:ext cx="5609573" cy="1016315"/>
          </a:xfrm>
        </p:spPr>
        <p:txBody>
          <a:bodyPr rtlCol="0"/>
          <a:lstStyle/>
          <a:p>
            <a:pPr rtl="0"/>
            <a:r>
              <a:rPr lang="pt-br" sz="3500" dirty="0"/>
              <a:t>Cenário: desenvolver uma </a:t>
            </a:r>
            <a:r>
              <a:rPr lang="pt-br" sz="3500" dirty="0">
                <a:solidFill>
                  <a:srgbClr val="FFFFFF"/>
                </a:solidFill>
              </a:rPr>
              <a:t>aplicação</a:t>
            </a:r>
            <a:r>
              <a:rPr lang="pt-br" sz="3500" dirty="0"/>
              <a:t>de ponta a ponta</a:t>
            </a:r>
            <a:endParaRPr lang="en-US" sz="3500" dirty="0"/>
          </a:p>
        </p:txBody>
      </p:sp>
      <p:cxnSp>
        <p:nvCxnSpPr>
          <p:cNvPr id="8" name="Elbow Connector 7"/>
          <p:cNvCxnSpPr>
            <a:endCxn id="9" idx="1"/>
          </p:cNvCxnSpPr>
          <p:nvPr/>
        </p:nvCxnSpPr>
        <p:spPr>
          <a:xfrm flipV="1">
            <a:off x="5363779" y="2108981"/>
            <a:ext cx="1357274" cy="1322544"/>
          </a:xfrm>
          <a:prstGeom prst="bentConnector3">
            <a:avLst>
              <a:gd name="adj1" fmla="val -315"/>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721053" y="1773327"/>
            <a:ext cx="943622"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0" name="Rounded Rectangle 9"/>
          <p:cNvSpPr/>
          <p:nvPr/>
        </p:nvSpPr>
        <p:spPr>
          <a:xfrm>
            <a:off x="6722861" y="4264181"/>
            <a:ext cx="100073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/search</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1" name="Rounded Rectangle 10"/>
          <p:cNvSpPr/>
          <p:nvPr/>
        </p:nvSpPr>
        <p:spPr>
          <a:xfrm>
            <a:off x="6717979" y="5462454"/>
            <a:ext cx="1038900"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a:solidFill>
                  <a:schemeClr val="accent1"/>
                </a:solidFill>
                <a:latin typeface="+mj-lt"/>
                <a:ea typeface="Amazon Ember Light" panose="020B0403020204020204" pitchFamily="34" charset="0"/>
                <a:cs typeface="Amazon Ember Light" panose="020B0403020204020204" pitchFamily="34" charset="0"/>
              </a:rPr>
              <a:t>/{id}</a:t>
            </a:r>
          </a:p>
          <a:p>
            <a:pPr algn="ctr" rtl="0"/>
            <a:r>
              <a:rPr lang="pt-br">
                <a:solidFill>
                  <a:schemeClr val="accent1"/>
                </a:solidFill>
                <a:latin typeface="+mj-lt"/>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12" name="Rounded Rectangle 11"/>
          <p:cNvSpPr/>
          <p:nvPr/>
        </p:nvSpPr>
        <p:spPr>
          <a:xfrm>
            <a:off x="6722457" y="3006890"/>
            <a:ext cx="987932"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cxnSp>
        <p:nvCxnSpPr>
          <p:cNvPr id="13" name="Elbow Connector 12"/>
          <p:cNvCxnSpPr>
            <a:stCxn id="10" idx="1"/>
            <a:endCxn id="42" idx="3"/>
          </p:cNvCxnSpPr>
          <p:nvPr/>
        </p:nvCxnSpPr>
        <p:spPr>
          <a:xfrm rot="10800000">
            <a:off x="5582085" y="3788731"/>
            <a:ext cx="1140776" cy="823550"/>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1"/>
            <a:endCxn id="43" idx="2"/>
          </p:cNvCxnSpPr>
          <p:nvPr/>
        </p:nvCxnSpPr>
        <p:spPr>
          <a:xfrm rot="10800000">
            <a:off x="5224879" y="4782804"/>
            <a:ext cx="1493100" cy="103873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07404" y="21089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821808" y="335792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17792" y="46122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852280" y="5821539"/>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9010448" y="3305388"/>
            <a:ext cx="1047952" cy="483343"/>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E40BFA2-709E-0949-81CE-DFF45EA0B15A}"/>
              </a:ext>
            </a:extLst>
          </p:cNvPr>
          <p:cNvGrpSpPr/>
          <p:nvPr/>
        </p:nvGrpSpPr>
        <p:grpSpPr>
          <a:xfrm>
            <a:off x="1863676" y="3016998"/>
            <a:ext cx="1777290" cy="2035889"/>
            <a:chOff x="2674471" y="1567527"/>
            <a:chExt cx="1488359" cy="331243"/>
          </a:xfrm>
        </p:grpSpPr>
        <p:sp>
          <p:nvSpPr>
            <p:cNvPr id="31" name="Freeform 30">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32" name="Straight Arrow Connector 31">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40" name="Elbow Connector 39"/>
          <p:cNvCxnSpPr/>
          <p:nvPr/>
        </p:nvCxnSpPr>
        <p:spPr>
          <a:xfrm flipV="1">
            <a:off x="9034237" y="3902329"/>
            <a:ext cx="1024163" cy="703171"/>
          </a:xfrm>
          <a:prstGeom prst="bentConnector3">
            <a:avLst>
              <a:gd name="adj1" fmla="val 4907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9034237" y="2101568"/>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673" y="3431525"/>
            <a:ext cx="714412" cy="714412"/>
          </a:xfrm>
          <a:prstGeom prst="rect">
            <a:avLst/>
          </a:prstGeom>
        </p:spPr>
      </p:pic>
      <p:sp>
        <p:nvSpPr>
          <p:cNvPr id="43" name="TextBox 42"/>
          <p:cNvSpPr txBox="1"/>
          <p:nvPr/>
        </p:nvSpPr>
        <p:spPr>
          <a:xfrm>
            <a:off x="4503401" y="4228805"/>
            <a:ext cx="1442955" cy="553998"/>
          </a:xfrm>
          <a:prstGeom prst="rect">
            <a:avLst/>
          </a:prstGeom>
          <a:solidFill>
            <a:schemeClr val="bg1"/>
          </a:solidFill>
        </p:spPr>
        <p:txBody>
          <a:bodyPr wrap="square" lIns="0" tIns="0" rIns="0" bIns="0" rtlCol="0">
            <a:spAutoFit/>
          </a:bodyPr>
          <a:lstStyle/>
          <a:p>
            <a:pPr algn="ctr" rtl="0"/>
            <a:r>
              <a:rPr lang="pt-br">
                <a:ea typeface="Amazon Ember" panose="02000000000000000000" pitchFamily="2" charset="0"/>
                <a:cs typeface="Amazon Ember Light" charset="0"/>
              </a:rPr>
              <a:t>Amazon API Gateway</a:t>
            </a:r>
          </a:p>
        </p:txBody>
      </p:sp>
      <p:cxnSp>
        <p:nvCxnSpPr>
          <p:cNvPr id="44" name="Elbow Connector 43"/>
          <p:cNvCxnSpPr>
            <a:stCxn id="12" idx="1"/>
            <a:endCxn id="42" idx="3"/>
          </p:cNvCxnSpPr>
          <p:nvPr/>
        </p:nvCxnSpPr>
        <p:spPr>
          <a:xfrm rot="10800000" flipV="1">
            <a:off x="5582085" y="3357925"/>
            <a:ext cx="1140372" cy="430806"/>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7" idx="0"/>
          </p:cNvCxnSpPr>
          <p:nvPr/>
        </p:nvCxnSpPr>
        <p:spPr>
          <a:xfrm rot="16200000" flipH="1">
            <a:off x="2977455" y="1404022"/>
            <a:ext cx="238217" cy="3816789"/>
          </a:xfrm>
          <a:prstGeom prst="bentConnector4">
            <a:avLst>
              <a:gd name="adj1" fmla="val -325601"/>
              <a:gd name="adj2" fmla="val 99962"/>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68653" y="4468414"/>
            <a:ext cx="1074107" cy="1602897"/>
          </a:xfrm>
          <a:prstGeom prst="rect">
            <a:avLst/>
          </a:prstGeom>
          <a:noFill/>
        </p:spPr>
        <p:txBody>
          <a:bodyPr wrap="square" lIns="0" tIns="0" rIns="0" bIns="0" rtlCol="0">
            <a:noAutofit/>
          </a:bodyPr>
          <a:lstStyle/>
          <a:p>
            <a:pPr algn="ctr" rtl="0"/>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Give Lambda </a:t>
            </a:r>
            <a:r>
              <a:rPr lang="pt-br" sz="1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permissions.</a:t>
            </a: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 (Conceder Permissões do Lambda)</a:t>
            </a:r>
            <a:endParaRPr lang="en-US" sz="14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089" y="5527217"/>
            <a:ext cx="781464" cy="781464"/>
          </a:xfrm>
          <a:prstGeom prst="rect">
            <a:avLst/>
          </a:prstGeom>
        </p:spPr>
      </p:pic>
      <p:sp>
        <p:nvSpPr>
          <p:cNvPr id="52" name="TextBox 51">
            <a:extLst>
              <a:ext uri="{FF2B5EF4-FFF2-40B4-BE49-F238E27FC236}">
                <a16:creationId xmlns:a16="http://schemas.microsoft.com/office/drawing/2014/main" id="{86133E79-0152-0E4F-9C24-D4866799B0F2}"/>
              </a:ext>
            </a:extLst>
          </p:cNvPr>
          <p:cNvSpPr txBox="1"/>
          <p:nvPr/>
        </p:nvSpPr>
        <p:spPr>
          <a:xfrm>
            <a:off x="899767" y="5814223"/>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Cognito</a:t>
            </a:r>
          </a:p>
        </p:txBody>
      </p:sp>
      <p:pic>
        <p:nvPicPr>
          <p:cNvPr id="53" name="Graphic 21">
            <a:extLst>
              <a:ext uri="{FF2B5EF4-FFF2-40B4-BE49-F238E27FC236}">
                <a16:creationId xmlns:a16="http://schemas.microsoft.com/office/drawing/2014/main" id="{AF209CD9-C81E-264C-8291-AE0A1DD85F1C}"/>
              </a:ext>
            </a:extLst>
          </p:cNvPr>
          <p:cNvPicPr>
            <a:picLocks noChangeAspect="1"/>
          </p:cNvPicPr>
          <p:nvPr/>
        </p:nvPicPr>
        <p:blipFill>
          <a:blip r:embed="rId5"/>
          <a:stretch>
            <a:fillRect/>
          </a:stretch>
        </p:blipFill>
        <p:spPr>
          <a:xfrm>
            <a:off x="1695119" y="5060717"/>
            <a:ext cx="711200" cy="711200"/>
          </a:xfrm>
          <a:prstGeom prst="rect">
            <a:avLst/>
          </a:prstGeom>
        </p:spPr>
      </p:pic>
      <p:cxnSp>
        <p:nvCxnSpPr>
          <p:cNvPr id="56" name="Elbow Connector 55"/>
          <p:cNvCxnSpPr/>
          <p:nvPr/>
        </p:nvCxnSpPr>
        <p:spPr>
          <a:xfrm flipV="1">
            <a:off x="9034237" y="4131631"/>
            <a:ext cx="1367063" cy="169415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49"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3799829" y="2587238"/>
            <a:ext cx="685800" cy="685800"/>
          </a:xfrm>
          <a:prstGeom prst="rect">
            <a:avLst/>
          </a:prstGeom>
        </p:spPr>
      </p:pic>
      <p:pic>
        <p:nvPicPr>
          <p:cNvPr id="50"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3799829" y="4594138"/>
            <a:ext cx="685800" cy="685800"/>
          </a:xfrm>
          <a:prstGeom prst="rect">
            <a:avLst/>
          </a:prstGeom>
        </p:spPr>
      </p:pic>
      <p:grpSp>
        <p:nvGrpSpPr>
          <p:cNvPr id="51" name="Group 50"/>
          <p:cNvGrpSpPr/>
          <p:nvPr/>
        </p:nvGrpSpPr>
        <p:grpSpPr>
          <a:xfrm>
            <a:off x="713873" y="3193308"/>
            <a:ext cx="948594" cy="1286036"/>
            <a:chOff x="2235622" y="3380361"/>
            <a:chExt cx="948594" cy="1286036"/>
          </a:xfrm>
        </p:grpSpPr>
        <p:sp>
          <p:nvSpPr>
            <p:cNvPr id="54" name="TextBox 53"/>
            <p:cNvSpPr txBox="1"/>
            <p:nvPr/>
          </p:nvSpPr>
          <p:spPr>
            <a:xfrm>
              <a:off x="2235622" y="4345216"/>
              <a:ext cx="948594" cy="321181"/>
            </a:xfrm>
            <a:prstGeom prst="rect">
              <a:avLst/>
            </a:prstGeom>
            <a:noFill/>
          </p:spPr>
          <p:txBody>
            <a:bodyPr wrap="square" lIns="0" tIns="0" rIns="0" bIns="0" rtlCol="0">
              <a:noAutofit/>
            </a:bodyPr>
            <a:lstStyle/>
            <a:p>
              <a:pPr algn="ctr" rtl="0"/>
              <a:r>
                <a:rPr lang="pt-br" sz="20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55" name="Graphic 39">
              <a:extLst>
                <a:ext uri="{FF2B5EF4-FFF2-40B4-BE49-F238E27FC236}">
                  <a16:creationId xmlns:a16="http://schemas.microsoft.com/office/drawing/2014/main" id="{6FA71975-EA2D-784E-8A28-738A17320E91}"/>
                </a:ext>
              </a:extLst>
            </p:cNvPr>
            <p:cNvPicPr>
              <a:picLocks noChangeAspect="1"/>
            </p:cNvPicPr>
            <p:nvPr/>
          </p:nvPicPr>
          <p:blipFill>
            <a:blip r:embed="rId7"/>
            <a:stretch>
              <a:fillRect/>
            </a:stretch>
          </p:blipFill>
          <p:spPr>
            <a:xfrm>
              <a:off x="2252719" y="3380361"/>
              <a:ext cx="914400" cy="914400"/>
            </a:xfrm>
            <a:prstGeom prst="rect">
              <a:avLst/>
            </a:prstGeom>
          </p:spPr>
        </p:pic>
      </p:grpSp>
      <p:pic>
        <p:nvPicPr>
          <p:cNvPr id="57"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1758668"/>
            <a:ext cx="685800" cy="685800"/>
          </a:xfrm>
          <a:prstGeom prst="rect">
            <a:avLst/>
          </a:prstGeom>
        </p:spPr>
      </p:pic>
      <p:pic>
        <p:nvPicPr>
          <p:cNvPr id="58"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2978949"/>
            <a:ext cx="685800" cy="685800"/>
          </a:xfrm>
          <a:prstGeom prst="rect">
            <a:avLst/>
          </a:prstGeom>
        </p:spPr>
      </p:pic>
      <p:pic>
        <p:nvPicPr>
          <p:cNvPr id="59"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4262600"/>
            <a:ext cx="685800" cy="685800"/>
          </a:xfrm>
          <a:prstGeom prst="rect">
            <a:avLst/>
          </a:prstGeom>
        </p:spPr>
      </p:pic>
      <p:pic>
        <p:nvPicPr>
          <p:cNvPr id="60"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5482881"/>
            <a:ext cx="685800" cy="685800"/>
          </a:xfrm>
          <a:prstGeom prst="rect">
            <a:avLst/>
          </a:prstGeom>
        </p:spPr>
      </p:pic>
      <p:pic>
        <p:nvPicPr>
          <p:cNvPr id="61" name="Graphic 45">
            <a:extLst>
              <a:ext uri="{FF2B5EF4-FFF2-40B4-BE49-F238E27FC236}">
                <a16:creationId xmlns:a16="http://schemas.microsoft.com/office/drawing/2014/main" id="{E41541BE-4727-8841-BF0A-E7C98FCD8CAA}"/>
              </a:ext>
            </a:extLst>
          </p:cNvPr>
          <p:cNvPicPr>
            <a:picLocks noChangeAspect="1"/>
          </p:cNvPicPr>
          <p:nvPr/>
        </p:nvPicPr>
        <p:blipFill>
          <a:blip r:embed="rId9"/>
          <a:stretch>
            <a:fillRect/>
          </a:stretch>
        </p:blipFill>
        <p:spPr>
          <a:xfrm>
            <a:off x="10058400" y="3445831"/>
            <a:ext cx="685800" cy="685800"/>
          </a:xfrm>
          <a:prstGeom prst="rect">
            <a:avLst/>
          </a:prstGeom>
        </p:spPr>
      </p:pic>
      <p:sp>
        <p:nvSpPr>
          <p:cNvPr id="48" name="TextBox 47">
            <a:extLst>
              <a:ext uri="{FF2B5EF4-FFF2-40B4-BE49-F238E27FC236}">
                <a16:creationId xmlns:a16="http://schemas.microsoft.com/office/drawing/2014/main" id="{AD29D16D-20A1-43EB-9983-AD86021B7351}"/>
              </a:ext>
            </a:extLst>
          </p:cNvPr>
          <p:cNvSpPr txBox="1"/>
          <p:nvPr/>
        </p:nvSpPr>
        <p:spPr>
          <a:xfrm>
            <a:off x="2206409" y="2066230"/>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62" name="TextBox 61">
            <a:extLst>
              <a:ext uri="{FF2B5EF4-FFF2-40B4-BE49-F238E27FC236}">
                <a16:creationId xmlns:a16="http://schemas.microsoft.com/office/drawing/2014/main" id="{0FECD7A1-1B59-4698-952D-DB483EDF02B6}"/>
              </a:ext>
            </a:extLst>
          </p:cNvPr>
          <p:cNvSpPr txBox="1"/>
          <p:nvPr/>
        </p:nvSpPr>
        <p:spPr>
          <a:xfrm>
            <a:off x="7848959" y="2443756"/>
            <a:ext cx="1664032" cy="423657"/>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63" name="TextBox 62">
            <a:extLst>
              <a:ext uri="{FF2B5EF4-FFF2-40B4-BE49-F238E27FC236}">
                <a16:creationId xmlns:a16="http://schemas.microsoft.com/office/drawing/2014/main" id="{DF8EA728-651C-43DE-B78E-ED296B93C487}"/>
              </a:ext>
            </a:extLst>
          </p:cNvPr>
          <p:cNvSpPr txBox="1"/>
          <p:nvPr/>
        </p:nvSpPr>
        <p:spPr>
          <a:xfrm>
            <a:off x="7880946" y="3674194"/>
            <a:ext cx="1597765"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64" name="TextBox 63">
            <a:extLst>
              <a:ext uri="{FF2B5EF4-FFF2-40B4-BE49-F238E27FC236}">
                <a16:creationId xmlns:a16="http://schemas.microsoft.com/office/drawing/2014/main" id="{CC8EEDE2-D8A7-4415-AA5C-542F79F15436}"/>
              </a:ext>
            </a:extLst>
          </p:cNvPr>
          <p:cNvSpPr txBox="1"/>
          <p:nvPr/>
        </p:nvSpPr>
        <p:spPr>
          <a:xfrm>
            <a:off x="8135535" y="4937295"/>
            <a:ext cx="1083459"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65" name="TextBox 64">
            <a:extLst>
              <a:ext uri="{FF2B5EF4-FFF2-40B4-BE49-F238E27FC236}">
                <a16:creationId xmlns:a16="http://schemas.microsoft.com/office/drawing/2014/main" id="{32CCF05F-CD77-4B20-8484-AB192331C014}"/>
              </a:ext>
            </a:extLst>
          </p:cNvPr>
          <p:cNvSpPr txBox="1"/>
          <p:nvPr/>
        </p:nvSpPr>
        <p:spPr>
          <a:xfrm>
            <a:off x="3322033" y="3376798"/>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66" name="TextBox 65">
            <a:extLst>
              <a:ext uri="{FF2B5EF4-FFF2-40B4-BE49-F238E27FC236}">
                <a16:creationId xmlns:a16="http://schemas.microsoft.com/office/drawing/2014/main" id="{EC7F4C0E-404E-4BC5-97C6-92192368991F}"/>
              </a:ext>
            </a:extLst>
          </p:cNvPr>
          <p:cNvSpPr txBox="1"/>
          <p:nvPr/>
        </p:nvSpPr>
        <p:spPr>
          <a:xfrm>
            <a:off x="3382553" y="5412687"/>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67" name="TextBox 66">
            <a:extLst>
              <a:ext uri="{FF2B5EF4-FFF2-40B4-BE49-F238E27FC236}">
                <a16:creationId xmlns:a16="http://schemas.microsoft.com/office/drawing/2014/main" id="{32641E80-7267-4334-B295-361D77FDC61D}"/>
              </a:ext>
            </a:extLst>
          </p:cNvPr>
          <p:cNvSpPr txBox="1"/>
          <p:nvPr/>
        </p:nvSpPr>
        <p:spPr>
          <a:xfrm>
            <a:off x="7995533" y="6155606"/>
            <a:ext cx="1370884"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extLst>
      <p:ext uri="{BB962C8B-B14F-4D97-AF65-F5344CB8AC3E}">
        <p14:creationId xmlns:p14="http://schemas.microsoft.com/office/powerpoint/2010/main" val="1960360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2748" y="94027"/>
            <a:ext cx="6664088" cy="1016315"/>
          </a:xfrm>
        </p:spPr>
        <p:txBody>
          <a:bodyPr rtlCol="0"/>
          <a:lstStyle/>
          <a:p>
            <a:pPr rtl="0"/>
            <a:r>
              <a:rPr lang="pt-br" sz="3500" dirty="0"/>
              <a:t>Cenário: desenvolver uma </a:t>
            </a:r>
            <a:r>
              <a:rPr lang="pt-br" sz="3500" dirty="0">
                <a:solidFill>
                  <a:srgbClr val="FFFFFF"/>
                </a:solidFill>
              </a:rPr>
              <a:t>aplicação</a:t>
            </a:r>
            <a:r>
              <a:rPr lang="pt-br" sz="3500" dirty="0"/>
              <a:t>de ponta a ponta</a:t>
            </a:r>
            <a:endParaRPr lang="en-US" sz="3500" dirty="0"/>
          </a:p>
        </p:txBody>
      </p:sp>
      <p:cxnSp>
        <p:nvCxnSpPr>
          <p:cNvPr id="8" name="Elbow Connector 7"/>
          <p:cNvCxnSpPr>
            <a:endCxn id="9" idx="1"/>
          </p:cNvCxnSpPr>
          <p:nvPr/>
        </p:nvCxnSpPr>
        <p:spPr>
          <a:xfrm flipV="1">
            <a:off x="5363779" y="2108981"/>
            <a:ext cx="1357274" cy="1322544"/>
          </a:xfrm>
          <a:prstGeom prst="bentConnector3">
            <a:avLst>
              <a:gd name="adj1" fmla="val -315"/>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721053" y="1773327"/>
            <a:ext cx="943622" cy="671308"/>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0" name="Rounded Rectangle 9"/>
          <p:cNvSpPr/>
          <p:nvPr/>
        </p:nvSpPr>
        <p:spPr>
          <a:xfrm>
            <a:off x="6722861" y="4264181"/>
            <a:ext cx="1000732" cy="696200"/>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/search</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GET</a:t>
            </a:r>
          </a:p>
        </p:txBody>
      </p:sp>
      <p:sp>
        <p:nvSpPr>
          <p:cNvPr id="11" name="Rounded Rectangle 10"/>
          <p:cNvSpPr/>
          <p:nvPr/>
        </p:nvSpPr>
        <p:spPr>
          <a:xfrm>
            <a:off x="6717979" y="5462454"/>
            <a:ext cx="1038900" cy="718171"/>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rtl="0"/>
            <a:r>
              <a:rPr lang="pt-br">
                <a:solidFill>
                  <a:schemeClr val="accent1"/>
                </a:solidFill>
                <a:latin typeface="+mj-lt"/>
                <a:ea typeface="Amazon Ember Light" panose="020B0403020204020204" pitchFamily="34" charset="0"/>
                <a:cs typeface="Amazon Ember Light" panose="020B0403020204020204" pitchFamily="34" charset="0"/>
              </a:rPr>
              <a:t>/{id}</a:t>
            </a:r>
          </a:p>
          <a:p>
            <a:pPr algn="ctr" rtl="0"/>
            <a:r>
              <a:rPr lang="pt-br">
                <a:solidFill>
                  <a:schemeClr val="accent1"/>
                </a:solidFill>
                <a:latin typeface="+mj-lt"/>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DELETE</a:t>
            </a:r>
          </a:p>
        </p:txBody>
      </p:sp>
      <p:sp>
        <p:nvSpPr>
          <p:cNvPr id="12" name="Rounded Rectangle 11"/>
          <p:cNvSpPr/>
          <p:nvPr/>
        </p:nvSpPr>
        <p:spPr>
          <a:xfrm>
            <a:off x="6722457" y="3006890"/>
            <a:ext cx="987932" cy="702069"/>
          </a:xfrm>
          <a:prstGeom prst="roundRect">
            <a:avLst>
              <a:gd name="adj" fmla="val 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ea typeface="Amazon Ember Light" panose="020B0403020204020204" pitchFamily="34" charset="0"/>
                <a:cs typeface="Amazon Ember Light" panose="020B0403020204020204" pitchFamily="34" charset="0"/>
              </a:rPr>
              <a:t>/notes</a:t>
            </a:r>
          </a:p>
          <a:p>
            <a:pPr algn="ctr" rtl="0"/>
            <a:r>
              <a:rPr lang="pt-br">
                <a:solidFill>
                  <a:schemeClr val="accent1"/>
                </a:solidFill>
                <a:ea typeface="Amazon Ember Light" panose="020B0403020204020204" pitchFamily="34" charset="0"/>
                <a:cs typeface="Amazon Ember Light" panose="020B0403020204020204" pitchFamily="34" charset="0"/>
              </a:rPr>
              <a:t>/</a:t>
            </a:r>
            <a:r>
              <a:rPr lang="pt-br">
                <a:solidFill>
                  <a:schemeClr val="accent1"/>
                </a:solidFill>
                <a:latin typeface="Amazon Ember" panose="02000000000000000000" pitchFamily="2" charset="0"/>
                <a:ea typeface="Amazon Ember" panose="02000000000000000000" pitchFamily="2" charset="0"/>
                <a:cs typeface="Amazon Ember Light" panose="020B0403020204020204" pitchFamily="34" charset="0"/>
              </a:rPr>
              <a:t>POST</a:t>
            </a:r>
          </a:p>
        </p:txBody>
      </p:sp>
      <p:cxnSp>
        <p:nvCxnSpPr>
          <p:cNvPr id="13" name="Elbow Connector 12"/>
          <p:cNvCxnSpPr>
            <a:stCxn id="10" idx="1"/>
            <a:endCxn id="42" idx="3"/>
          </p:cNvCxnSpPr>
          <p:nvPr/>
        </p:nvCxnSpPr>
        <p:spPr>
          <a:xfrm rot="10800000">
            <a:off x="5582085" y="3788731"/>
            <a:ext cx="1140776" cy="823550"/>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1"/>
            <a:endCxn id="43" idx="2"/>
          </p:cNvCxnSpPr>
          <p:nvPr/>
        </p:nvCxnSpPr>
        <p:spPr>
          <a:xfrm rot="10800000">
            <a:off x="5224879" y="4782804"/>
            <a:ext cx="1493100" cy="103873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07404" y="21089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821808" y="3357924"/>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17792" y="4612281"/>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852280" y="5821539"/>
            <a:ext cx="359217" cy="0"/>
          </a:xfrm>
          <a:prstGeom prst="straightConnector1">
            <a:avLst/>
          </a:prstGeom>
          <a:ln w="12700">
            <a:solidFill>
              <a:schemeClr val="tx1"/>
            </a:solidFill>
            <a:headEnd type="arrow" w="med" len="med"/>
            <a:tailEnd type="arrow" w="med" len="sm"/>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9034237" y="4131631"/>
            <a:ext cx="1367063" cy="1694150"/>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9010448" y="3305388"/>
            <a:ext cx="1047952" cy="483343"/>
          </a:xfrm>
          <a:prstGeom prst="bentConnector3">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1E40BFA2-709E-0949-81CE-DFF45EA0B15A}"/>
              </a:ext>
            </a:extLst>
          </p:cNvPr>
          <p:cNvGrpSpPr/>
          <p:nvPr/>
        </p:nvGrpSpPr>
        <p:grpSpPr>
          <a:xfrm>
            <a:off x="1863676" y="3016998"/>
            <a:ext cx="1777290" cy="2035889"/>
            <a:chOff x="2674471" y="1567527"/>
            <a:chExt cx="1488359" cy="331243"/>
          </a:xfrm>
        </p:grpSpPr>
        <p:sp>
          <p:nvSpPr>
            <p:cNvPr id="31" name="Freeform 30">
              <a:extLst>
                <a:ext uri="{FF2B5EF4-FFF2-40B4-BE49-F238E27FC236}">
                  <a16:creationId xmlns:a16="http://schemas.microsoft.com/office/drawing/2014/main" id="{4EAB45C0-979B-2645-A344-2CE205A1F30E}"/>
                </a:ext>
              </a:extLst>
            </p:cNvPr>
            <p:cNvSpPr/>
            <p:nvPr/>
          </p:nvSpPr>
          <p:spPr>
            <a:xfrm rot="10800000">
              <a:off x="3247467"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chemeClr val="accent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32" name="Straight Arrow Connector 31">
              <a:extLst>
                <a:ext uri="{FF2B5EF4-FFF2-40B4-BE49-F238E27FC236}">
                  <a16:creationId xmlns:a16="http://schemas.microsoft.com/office/drawing/2014/main" id="{660EF707-54FE-7940-AB34-F7E5C17573FF}"/>
                </a:ext>
              </a:extLst>
            </p:cNvPr>
            <p:cNvCxnSpPr>
              <a:cxnSpLocks/>
            </p:cNvCxnSpPr>
            <p:nvPr/>
          </p:nvCxnSpPr>
          <p:spPr>
            <a:xfrm>
              <a:off x="2674471" y="1711572"/>
              <a:ext cx="573077" cy="0"/>
            </a:xfrm>
            <a:prstGeom prst="straightConnector1">
              <a:avLst/>
            </a:prstGeom>
            <a:ln w="12700">
              <a:solidFill>
                <a:schemeClr val="accent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40" name="Elbow Connector 39"/>
          <p:cNvCxnSpPr/>
          <p:nvPr/>
        </p:nvCxnSpPr>
        <p:spPr>
          <a:xfrm flipV="1">
            <a:off x="9034237" y="3902329"/>
            <a:ext cx="1024163" cy="703171"/>
          </a:xfrm>
          <a:prstGeom prst="bentConnector3">
            <a:avLst>
              <a:gd name="adj1" fmla="val 4907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a:off x="9034237" y="2101568"/>
            <a:ext cx="1367063" cy="1344263"/>
          </a:xfrm>
          <a:prstGeom prst="bentConnector2">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673" y="3431525"/>
            <a:ext cx="714412" cy="714412"/>
          </a:xfrm>
          <a:prstGeom prst="rect">
            <a:avLst/>
          </a:prstGeom>
        </p:spPr>
      </p:pic>
      <p:sp>
        <p:nvSpPr>
          <p:cNvPr id="43" name="TextBox 42"/>
          <p:cNvSpPr txBox="1"/>
          <p:nvPr/>
        </p:nvSpPr>
        <p:spPr>
          <a:xfrm>
            <a:off x="4503401" y="4228805"/>
            <a:ext cx="1442955" cy="553998"/>
          </a:xfrm>
          <a:prstGeom prst="rect">
            <a:avLst/>
          </a:prstGeom>
          <a:solidFill>
            <a:schemeClr val="bg1"/>
          </a:solidFill>
        </p:spPr>
        <p:txBody>
          <a:bodyPr wrap="square" lIns="0" tIns="0" rIns="0" bIns="0" rtlCol="0">
            <a:spAutoFit/>
          </a:bodyPr>
          <a:lstStyle/>
          <a:p>
            <a:pPr algn="ctr" rtl="0"/>
            <a:r>
              <a:rPr lang="pt-br">
                <a:ea typeface="Amazon Ember" panose="02000000000000000000" pitchFamily="2" charset="0"/>
                <a:cs typeface="Amazon Ember Light" charset="0"/>
              </a:rPr>
              <a:t>Amazon API Gateway</a:t>
            </a:r>
          </a:p>
        </p:txBody>
      </p:sp>
      <p:cxnSp>
        <p:nvCxnSpPr>
          <p:cNvPr id="44" name="Elbow Connector 43"/>
          <p:cNvCxnSpPr>
            <a:stCxn id="12" idx="1"/>
            <a:endCxn id="42" idx="3"/>
          </p:cNvCxnSpPr>
          <p:nvPr/>
        </p:nvCxnSpPr>
        <p:spPr>
          <a:xfrm rot="10800000" flipV="1">
            <a:off x="5582085" y="3357925"/>
            <a:ext cx="1140372" cy="430806"/>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27" idx="0"/>
          </p:cNvCxnSpPr>
          <p:nvPr/>
        </p:nvCxnSpPr>
        <p:spPr>
          <a:xfrm rot="16200000" flipH="1">
            <a:off x="2977455" y="1404022"/>
            <a:ext cx="238217" cy="3816789"/>
          </a:xfrm>
          <a:prstGeom prst="bentConnector4">
            <a:avLst>
              <a:gd name="adj1" fmla="val -325601"/>
              <a:gd name="adj2" fmla="val 99962"/>
            </a:avLst>
          </a:prstGeom>
          <a:ln w="12700">
            <a:solidFill>
              <a:schemeClr val="tx1"/>
            </a:solidFill>
            <a:prstDash val="dash"/>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6133E79-0152-0E4F-9C24-D4866799B0F2}"/>
              </a:ext>
            </a:extLst>
          </p:cNvPr>
          <p:cNvSpPr txBox="1"/>
          <p:nvPr/>
        </p:nvSpPr>
        <p:spPr>
          <a:xfrm>
            <a:off x="899767" y="5814223"/>
            <a:ext cx="2301904" cy="338554"/>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rPr>
              <a:t>Amazon Cognito</a:t>
            </a:r>
          </a:p>
        </p:txBody>
      </p:sp>
      <p:pic>
        <p:nvPicPr>
          <p:cNvPr id="49" name="Graphic 21">
            <a:extLst>
              <a:ext uri="{FF2B5EF4-FFF2-40B4-BE49-F238E27FC236}">
                <a16:creationId xmlns:a16="http://schemas.microsoft.com/office/drawing/2014/main" id="{AF209CD9-C81E-264C-8291-AE0A1DD85F1C}"/>
              </a:ext>
            </a:extLst>
          </p:cNvPr>
          <p:cNvPicPr>
            <a:picLocks noChangeAspect="1"/>
          </p:cNvPicPr>
          <p:nvPr/>
        </p:nvPicPr>
        <p:blipFill>
          <a:blip r:embed="rId4"/>
          <a:stretch>
            <a:fillRect/>
          </a:stretch>
        </p:blipFill>
        <p:spPr>
          <a:xfrm>
            <a:off x="1695119" y="5060717"/>
            <a:ext cx="711200" cy="711200"/>
          </a:xfrm>
          <a:prstGeom prst="rect">
            <a:avLst/>
          </a:prstGeom>
        </p:spPr>
      </p:pic>
      <p:sp>
        <p:nvSpPr>
          <p:cNvPr id="52" name="TextBox 51">
            <a:extLst>
              <a:ext uri="{FF2B5EF4-FFF2-40B4-BE49-F238E27FC236}">
                <a16:creationId xmlns:a16="http://schemas.microsoft.com/office/drawing/2014/main" id="{50673249-BCA1-474E-95DD-96DD2FBD5F60}"/>
              </a:ext>
            </a:extLst>
          </p:cNvPr>
          <p:cNvSpPr txBox="1"/>
          <p:nvPr/>
        </p:nvSpPr>
        <p:spPr>
          <a:xfrm>
            <a:off x="84759" y="5818874"/>
            <a:ext cx="1158100"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IAM</a:t>
            </a:r>
          </a:p>
        </p:txBody>
      </p:sp>
      <p:pic>
        <p:nvPicPr>
          <p:cNvPr id="53" name="Graphic 34">
            <a:extLst>
              <a:ext uri="{FF2B5EF4-FFF2-40B4-BE49-F238E27FC236}">
                <a16:creationId xmlns:a16="http://schemas.microsoft.com/office/drawing/2014/main" id="{8FB9A325-064A-1544-9BC4-DC8C8D976D24}"/>
              </a:ext>
            </a:extLst>
          </p:cNvPr>
          <p:cNvPicPr>
            <a:picLocks noChangeAspect="1"/>
          </p:cNvPicPr>
          <p:nvPr/>
        </p:nvPicPr>
        <p:blipFill>
          <a:blip r:embed="rId5"/>
          <a:stretch>
            <a:fillRect/>
          </a:stretch>
        </p:blipFill>
        <p:spPr>
          <a:xfrm>
            <a:off x="308209" y="5060717"/>
            <a:ext cx="711200" cy="711200"/>
          </a:xfrm>
          <a:prstGeom prst="rect">
            <a:avLst/>
          </a:prstGeom>
        </p:spPr>
      </p:pic>
      <p:cxnSp>
        <p:nvCxnSpPr>
          <p:cNvPr id="54" name="Elbow Connector 53"/>
          <p:cNvCxnSpPr>
            <a:stCxn id="56" idx="2"/>
            <a:endCxn id="49" idx="0"/>
          </p:cNvCxnSpPr>
          <p:nvPr/>
        </p:nvCxnSpPr>
        <p:spPr>
          <a:xfrm rot="16200000" flipH="1">
            <a:off x="1328758" y="4338755"/>
            <a:ext cx="581373" cy="862549"/>
          </a:xfrm>
          <a:prstGeom prst="bentConnector3">
            <a:avLst>
              <a:gd name="adj1" fmla="val 50000"/>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pic>
        <p:nvPicPr>
          <p:cNvPr id="50"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3799829" y="2587238"/>
            <a:ext cx="685800" cy="685800"/>
          </a:xfrm>
          <a:prstGeom prst="rect">
            <a:avLst/>
          </a:prstGeom>
        </p:spPr>
      </p:pic>
      <p:pic>
        <p:nvPicPr>
          <p:cNvPr id="51"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3799829" y="4594138"/>
            <a:ext cx="685800" cy="685800"/>
          </a:xfrm>
          <a:prstGeom prst="rect">
            <a:avLst/>
          </a:prstGeom>
        </p:spPr>
      </p:pic>
      <p:grpSp>
        <p:nvGrpSpPr>
          <p:cNvPr id="55" name="Group 54"/>
          <p:cNvGrpSpPr/>
          <p:nvPr/>
        </p:nvGrpSpPr>
        <p:grpSpPr>
          <a:xfrm>
            <a:off x="713873" y="3193308"/>
            <a:ext cx="948594" cy="1286036"/>
            <a:chOff x="2235622" y="3380361"/>
            <a:chExt cx="948594" cy="1286036"/>
          </a:xfrm>
        </p:grpSpPr>
        <p:sp>
          <p:nvSpPr>
            <p:cNvPr id="56" name="TextBox 55"/>
            <p:cNvSpPr txBox="1"/>
            <p:nvPr/>
          </p:nvSpPr>
          <p:spPr>
            <a:xfrm>
              <a:off x="2235622" y="4345216"/>
              <a:ext cx="948594" cy="321181"/>
            </a:xfrm>
            <a:prstGeom prst="rect">
              <a:avLst/>
            </a:prstGeom>
            <a:noFill/>
          </p:spPr>
          <p:txBody>
            <a:bodyPr wrap="square" lIns="0" tIns="0" rIns="0" bIns="0" rtlCol="0">
              <a:noAutofit/>
            </a:bodyPr>
            <a:lstStyle/>
            <a:p>
              <a:pPr algn="ctr" rtl="0"/>
              <a:r>
                <a:rPr lang="pt-br" sz="20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endParaRPr lang="en-US" sz="200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pic>
          <p:nvPicPr>
            <p:cNvPr id="57" name="Graphic 39">
              <a:extLst>
                <a:ext uri="{FF2B5EF4-FFF2-40B4-BE49-F238E27FC236}">
                  <a16:creationId xmlns:a16="http://schemas.microsoft.com/office/drawing/2014/main" id="{6FA71975-EA2D-784E-8A28-738A17320E91}"/>
                </a:ext>
              </a:extLst>
            </p:cNvPr>
            <p:cNvPicPr>
              <a:picLocks noChangeAspect="1"/>
            </p:cNvPicPr>
            <p:nvPr/>
          </p:nvPicPr>
          <p:blipFill>
            <a:blip r:embed="rId7"/>
            <a:stretch>
              <a:fillRect/>
            </a:stretch>
          </p:blipFill>
          <p:spPr>
            <a:xfrm>
              <a:off x="2252719" y="3380361"/>
              <a:ext cx="914400" cy="914400"/>
            </a:xfrm>
            <a:prstGeom prst="rect">
              <a:avLst/>
            </a:prstGeom>
          </p:spPr>
        </p:pic>
      </p:grpSp>
      <p:pic>
        <p:nvPicPr>
          <p:cNvPr id="58"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1758668"/>
            <a:ext cx="685800" cy="685800"/>
          </a:xfrm>
          <a:prstGeom prst="rect">
            <a:avLst/>
          </a:prstGeom>
        </p:spPr>
      </p:pic>
      <p:pic>
        <p:nvPicPr>
          <p:cNvPr id="59"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2978949"/>
            <a:ext cx="685800" cy="685800"/>
          </a:xfrm>
          <a:prstGeom prst="rect">
            <a:avLst/>
          </a:prstGeom>
        </p:spPr>
      </p:pic>
      <p:pic>
        <p:nvPicPr>
          <p:cNvPr id="60"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4262600"/>
            <a:ext cx="685800" cy="685800"/>
          </a:xfrm>
          <a:prstGeom prst="rect">
            <a:avLst/>
          </a:prstGeom>
        </p:spPr>
      </p:pic>
      <p:pic>
        <p:nvPicPr>
          <p:cNvPr id="61" name="Graphic 42">
            <a:extLst>
              <a:ext uri="{FF2B5EF4-FFF2-40B4-BE49-F238E27FC236}">
                <a16:creationId xmlns:a16="http://schemas.microsoft.com/office/drawing/2014/main" id="{4130D902-988A-C441-B94E-F5D6D001FFBA}"/>
              </a:ext>
            </a:extLst>
          </p:cNvPr>
          <p:cNvPicPr>
            <a:picLocks noChangeAspect="1"/>
          </p:cNvPicPr>
          <p:nvPr/>
        </p:nvPicPr>
        <p:blipFill>
          <a:blip r:embed="rId8"/>
          <a:stretch>
            <a:fillRect/>
          </a:stretch>
        </p:blipFill>
        <p:spPr>
          <a:xfrm>
            <a:off x="8348437" y="5482881"/>
            <a:ext cx="685800" cy="685800"/>
          </a:xfrm>
          <a:prstGeom prst="rect">
            <a:avLst/>
          </a:prstGeom>
        </p:spPr>
      </p:pic>
      <p:pic>
        <p:nvPicPr>
          <p:cNvPr id="62" name="Graphic 45">
            <a:extLst>
              <a:ext uri="{FF2B5EF4-FFF2-40B4-BE49-F238E27FC236}">
                <a16:creationId xmlns:a16="http://schemas.microsoft.com/office/drawing/2014/main" id="{E41541BE-4727-8841-BF0A-E7C98FCD8CAA}"/>
              </a:ext>
            </a:extLst>
          </p:cNvPr>
          <p:cNvPicPr>
            <a:picLocks noChangeAspect="1"/>
          </p:cNvPicPr>
          <p:nvPr/>
        </p:nvPicPr>
        <p:blipFill>
          <a:blip r:embed="rId9"/>
          <a:stretch>
            <a:fillRect/>
          </a:stretch>
        </p:blipFill>
        <p:spPr>
          <a:xfrm>
            <a:off x="10058400" y="3445831"/>
            <a:ext cx="685800" cy="685800"/>
          </a:xfrm>
          <a:prstGeom prst="rect">
            <a:avLst/>
          </a:prstGeom>
        </p:spPr>
      </p:pic>
      <p:sp>
        <p:nvSpPr>
          <p:cNvPr id="63" name="TextBox 62">
            <a:extLst>
              <a:ext uri="{FF2B5EF4-FFF2-40B4-BE49-F238E27FC236}">
                <a16:creationId xmlns:a16="http://schemas.microsoft.com/office/drawing/2014/main" id="{043B9F73-DC4A-4FCC-8FFE-617590219564}"/>
              </a:ext>
            </a:extLst>
          </p:cNvPr>
          <p:cNvSpPr txBox="1"/>
          <p:nvPr/>
        </p:nvSpPr>
        <p:spPr>
          <a:xfrm>
            <a:off x="2206409" y="2066230"/>
            <a:ext cx="1851662" cy="425608"/>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Chamadas de API</a:t>
            </a:r>
          </a:p>
        </p:txBody>
      </p:sp>
      <p:sp>
        <p:nvSpPr>
          <p:cNvPr id="65" name="TextBox 64">
            <a:extLst>
              <a:ext uri="{FF2B5EF4-FFF2-40B4-BE49-F238E27FC236}">
                <a16:creationId xmlns:a16="http://schemas.microsoft.com/office/drawing/2014/main" id="{7675D16F-DD08-475E-BBCB-2D900F812DD0}"/>
              </a:ext>
            </a:extLst>
          </p:cNvPr>
          <p:cNvSpPr txBox="1"/>
          <p:nvPr/>
        </p:nvSpPr>
        <p:spPr>
          <a:xfrm>
            <a:off x="7848959" y="2443756"/>
            <a:ext cx="1664032" cy="423657"/>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CreateUpdate</a:t>
            </a:r>
          </a:p>
        </p:txBody>
      </p:sp>
      <p:sp>
        <p:nvSpPr>
          <p:cNvPr id="66" name="TextBox 65">
            <a:extLst>
              <a:ext uri="{FF2B5EF4-FFF2-40B4-BE49-F238E27FC236}">
                <a16:creationId xmlns:a16="http://schemas.microsoft.com/office/drawing/2014/main" id="{384820FC-D23A-4EC9-85EB-62A3EA84AE67}"/>
              </a:ext>
            </a:extLst>
          </p:cNvPr>
          <p:cNvSpPr txBox="1"/>
          <p:nvPr/>
        </p:nvSpPr>
        <p:spPr>
          <a:xfrm>
            <a:off x="7880946" y="3674194"/>
            <a:ext cx="1597765"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Search (pesquisar)</a:t>
            </a:r>
          </a:p>
        </p:txBody>
      </p:sp>
      <p:sp>
        <p:nvSpPr>
          <p:cNvPr id="67" name="TextBox 66">
            <a:extLst>
              <a:ext uri="{FF2B5EF4-FFF2-40B4-BE49-F238E27FC236}">
                <a16:creationId xmlns:a16="http://schemas.microsoft.com/office/drawing/2014/main" id="{BCDBB4C0-4167-4200-9941-C7C26295C1BC}"/>
              </a:ext>
            </a:extLst>
          </p:cNvPr>
          <p:cNvSpPr txBox="1"/>
          <p:nvPr/>
        </p:nvSpPr>
        <p:spPr>
          <a:xfrm>
            <a:off x="8135535" y="4937295"/>
            <a:ext cx="1083459"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Delete (excluir)</a:t>
            </a:r>
          </a:p>
        </p:txBody>
      </p:sp>
      <p:sp>
        <p:nvSpPr>
          <p:cNvPr id="68" name="TextBox 67">
            <a:extLst>
              <a:ext uri="{FF2B5EF4-FFF2-40B4-BE49-F238E27FC236}">
                <a16:creationId xmlns:a16="http://schemas.microsoft.com/office/drawing/2014/main" id="{87E42FFF-D0E0-48CA-A85E-2FCD43844225}"/>
              </a:ext>
            </a:extLst>
          </p:cNvPr>
          <p:cNvSpPr txBox="1"/>
          <p:nvPr/>
        </p:nvSpPr>
        <p:spPr>
          <a:xfrm>
            <a:off x="3322033" y="3376798"/>
            <a:ext cx="1603827" cy="422093"/>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websites</a:t>
            </a:r>
          </a:p>
        </p:txBody>
      </p:sp>
      <p:sp>
        <p:nvSpPr>
          <p:cNvPr id="69" name="TextBox 68">
            <a:extLst>
              <a:ext uri="{FF2B5EF4-FFF2-40B4-BE49-F238E27FC236}">
                <a16:creationId xmlns:a16="http://schemas.microsoft.com/office/drawing/2014/main" id="{4B2DF0AA-1D3C-47D6-859D-32BFB5AADF8D}"/>
              </a:ext>
            </a:extLst>
          </p:cNvPr>
          <p:cNvSpPr txBox="1"/>
          <p:nvPr/>
        </p:nvSpPr>
        <p:spPr>
          <a:xfrm>
            <a:off x="3382553" y="5412687"/>
            <a:ext cx="1507972" cy="643017"/>
          </a:xfrm>
          <a:prstGeom prst="rect">
            <a:avLst/>
          </a:prstGeom>
          <a:noFill/>
        </p:spPr>
        <p:txBody>
          <a:bodyPr wrap="square" lIns="0" tIns="0" rIns="0" bIns="0" rtlCol="0">
            <a:noAutofit/>
          </a:bodyPr>
          <a:lstStyle/>
          <a:p>
            <a:pPr algn="ctr" rtl="0"/>
            <a:r>
              <a:rPr lang="pt-br" sz="1900" dirty="0">
                <a:latin typeface="Amazon Ember Light" panose="020B0403020204020204" pitchFamily="34" charset="0"/>
                <a:ea typeface="Amazon Ember Light" panose="020B0403020204020204" pitchFamily="34" charset="0"/>
                <a:cs typeface="Amazon Ember Light" panose="020B0403020204020204" pitchFamily="34" charset="0"/>
              </a:rPr>
              <a:t>Hospedagem de Mp3</a:t>
            </a:r>
          </a:p>
        </p:txBody>
      </p:sp>
      <p:sp>
        <p:nvSpPr>
          <p:cNvPr id="70" name="TextBox 69">
            <a:extLst>
              <a:ext uri="{FF2B5EF4-FFF2-40B4-BE49-F238E27FC236}">
                <a16:creationId xmlns:a16="http://schemas.microsoft.com/office/drawing/2014/main" id="{EBFEC172-675B-467E-ADD4-7C41587F06DE}"/>
              </a:ext>
            </a:extLst>
          </p:cNvPr>
          <p:cNvSpPr txBox="1"/>
          <p:nvPr/>
        </p:nvSpPr>
        <p:spPr>
          <a:xfrm>
            <a:off x="7995533" y="6155606"/>
            <a:ext cx="1370884" cy="422093"/>
          </a:xfrm>
          <a:prstGeom prst="rect">
            <a:avLst/>
          </a:prstGeom>
          <a:noFill/>
        </p:spPr>
        <p:txBody>
          <a:bodyPr wrap="square" lIns="0" tIns="0" rIns="0" bIns="0" rtlCol="0">
            <a:noAutofit/>
          </a:bodyPr>
          <a:lstStyle/>
          <a:p>
            <a:pPr algn="ct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Ditar</a:t>
            </a:r>
          </a:p>
        </p:txBody>
      </p:sp>
    </p:spTree>
    <p:extLst>
      <p:ext uri="{BB962C8B-B14F-4D97-AF65-F5344CB8AC3E}">
        <p14:creationId xmlns:p14="http://schemas.microsoft.com/office/powerpoint/2010/main" val="3270509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969" y="2979070"/>
            <a:ext cx="3617670" cy="923923"/>
          </a:xfrm>
        </p:spPr>
        <p:txBody>
          <a:bodyPr rtlCol="0">
            <a:noAutofit/>
          </a:bodyPr>
          <a:lstStyle/>
          <a:p>
            <a:pPr rtl="0"/>
            <a:r>
              <a:rPr lang="pt-br" dirty="0"/>
              <a:t>Resumo</a:t>
            </a:r>
          </a:p>
        </p:txBody>
      </p:sp>
    </p:spTree>
    <p:custDataLst>
      <p:tags r:id="rId1"/>
    </p:custDataLst>
    <p:extLst>
      <p:ext uri="{BB962C8B-B14F-4D97-AF65-F5344CB8AC3E}">
        <p14:creationId xmlns:p14="http://schemas.microsoft.com/office/powerpoint/2010/main" val="549767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3164" y="377157"/>
            <a:ext cx="4922920" cy="474119"/>
          </a:xfrm>
        </p:spPr>
        <p:txBody>
          <a:bodyPr rtlCol="0"/>
          <a:lstStyle/>
          <a:p>
            <a:pPr rtl="0"/>
            <a:r>
              <a:rPr lang="pt-br" sz="3500" dirty="0"/>
              <a:t>Teste de conhecimento</a:t>
            </a:r>
          </a:p>
        </p:txBody>
      </p:sp>
      <p:sp>
        <p:nvSpPr>
          <p:cNvPr id="6" name="Freeform 5"/>
          <p:cNvSpPr/>
          <p:nvPr/>
        </p:nvSpPr>
        <p:spPr>
          <a:xfrm>
            <a:off x="552845" y="1621237"/>
            <a:ext cx="3061812" cy="213431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40080" rIns="66040" bIns="66040" numCol="1" spcCol="1270" rtlCol="0" anchor="t" anchorCtr="0">
            <a:noAutofit/>
          </a:bodyPr>
          <a:lstStyle/>
          <a:p>
            <a:pPr rtl="0"/>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Faça o download da chave privada gerada pelo </a:t>
            </a: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AWS Certificate Manager.</a:t>
            </a:r>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 </a:t>
            </a:r>
            <a:endParaRPr lang="en-US" sz="155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Freeform 6"/>
          <p:cNvSpPr/>
          <p:nvPr/>
        </p:nvSpPr>
        <p:spPr>
          <a:xfrm>
            <a:off x="3854319" y="1621237"/>
            <a:ext cx="2938494" cy="213431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40080" rIns="66040" bIns="66040" numCol="1" spcCol="1270" rtlCol="0" anchor="t" anchorCtr="0">
            <a:noAutofit/>
          </a:bodyPr>
          <a:lstStyle/>
          <a:p>
            <a:pPr defTabSz="770447" rtl="0">
              <a:spcBef>
                <a:spcPct val="0"/>
              </a:spcBef>
              <a:spcAft>
                <a:spcPct val="35000"/>
              </a:spcAft>
            </a:pP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As credenciais de segurança temporárias do </a:t>
            </a:r>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AWS Security Token Service podem ser reutilizadas após a expiração.</a:t>
            </a:r>
          </a:p>
        </p:txBody>
      </p:sp>
      <p:sp>
        <p:nvSpPr>
          <p:cNvPr id="8" name="Freeform 7"/>
          <p:cNvSpPr/>
          <p:nvPr/>
        </p:nvSpPr>
        <p:spPr>
          <a:xfrm>
            <a:off x="7019315" y="1607589"/>
            <a:ext cx="3093676" cy="213431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40080" rIns="66040" bIns="66040" numCol="1" spcCol="1270" rtlCol="0" anchor="t" anchorCtr="0">
            <a:noAutofit/>
          </a:bodyPr>
          <a:lstStyle/>
          <a:p>
            <a:pPr defTabSz="770447" rtl="0">
              <a:spcBef>
                <a:spcPct val="0"/>
              </a:spcBef>
              <a:spcAft>
                <a:spcPct val="35000"/>
              </a:spcAft>
            </a:pPr>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O AWS Secrets Manager pode alternar suas </a:t>
            </a: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credenciais de banco</a:t>
            </a: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de dados.</a:t>
            </a:r>
            <a:endParaRPr lang="en-US" sz="1550"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p:txBody>
      </p:sp>
      <p:sp>
        <p:nvSpPr>
          <p:cNvPr id="14" name="TextBox 13"/>
          <p:cNvSpPr txBox="1"/>
          <p:nvPr/>
        </p:nvSpPr>
        <p:spPr>
          <a:xfrm>
            <a:off x="6115004" y="1668271"/>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9" name="TextBox 18"/>
          <p:cNvSpPr txBox="1"/>
          <p:nvPr/>
        </p:nvSpPr>
        <p:spPr>
          <a:xfrm>
            <a:off x="10229787" y="1690702"/>
            <a:ext cx="1998602" cy="646331"/>
          </a:xfrm>
          <a:prstGeom prst="rect">
            <a:avLst/>
          </a:prstGeom>
          <a:noFill/>
        </p:spPr>
        <p:txBody>
          <a:bodyPr wrap="square" rtlCol="0">
            <a:spAutoFit/>
          </a:bodyPr>
          <a:lstStyle/>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Verdadeiro</a:t>
            </a:r>
          </a:p>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Falso</a:t>
            </a:r>
          </a:p>
        </p:txBody>
      </p:sp>
      <p:sp>
        <p:nvSpPr>
          <p:cNvPr id="18" name="TextBox 17"/>
          <p:cNvSpPr txBox="1"/>
          <p:nvPr/>
        </p:nvSpPr>
        <p:spPr>
          <a:xfrm>
            <a:off x="9499131" y="1625093"/>
            <a:ext cx="611065" cy="666786"/>
          </a:xfrm>
          <a:prstGeom prst="rect">
            <a:avLst/>
          </a:prstGeom>
          <a:noFill/>
        </p:spPr>
        <p:txBody>
          <a:bodyPr wrap="none" rtlCol="0">
            <a:spAutoFit/>
          </a:bodyPr>
          <a:lstStyle/>
          <a:p>
            <a:pPr rtl="0"/>
            <a:r>
              <a:rPr lang="pt-br" sz="3733">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6" name="Freeform 15"/>
          <p:cNvSpPr/>
          <p:nvPr/>
        </p:nvSpPr>
        <p:spPr>
          <a:xfrm>
            <a:off x="5441372" y="3939062"/>
            <a:ext cx="3093676" cy="191991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40080" rIns="66040" bIns="66040" numCol="1" spcCol="1270" rtlCol="0" anchor="t" anchorCtr="0">
            <a:noAutofit/>
          </a:bodyPr>
          <a:lstStyle/>
          <a:p>
            <a:pPr defTabSz="770447" rtl="0">
              <a:spcBef>
                <a:spcPct val="0"/>
              </a:spcBef>
              <a:spcAft>
                <a:spcPct val="35000"/>
              </a:spcAft>
            </a:pPr>
            <a:r>
              <a:rPr lang="pt-br" sz="1550">
                <a:latin typeface="Amazon Ember Light" panose="020B0403020204020204" pitchFamily="34" charset="0"/>
                <a:ea typeface="Amazon Ember Light" panose="020B0403020204020204" pitchFamily="34" charset="0"/>
                <a:cs typeface="Amazon Ember Light" panose="020B0403020204020204" pitchFamily="34" charset="0"/>
              </a:rPr>
              <a:t>O SAML e o OpenID Connect são mais complicados de implementar do que o AWS </a:t>
            </a:r>
            <a:r>
              <a:rPr lang="pt-br" sz="155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STS</a:t>
            </a:r>
            <a:r>
              <a:rPr lang="pt-br" sz="155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21" name="Freeform 20"/>
          <p:cNvSpPr/>
          <p:nvPr/>
        </p:nvSpPr>
        <p:spPr>
          <a:xfrm>
            <a:off x="2168003" y="3939061"/>
            <a:ext cx="3061812" cy="1912841"/>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tx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640080" rIns="66040" bIns="66040" numCol="1" spcCol="1270" rtlCol="0" anchor="t" anchorCtr="0">
            <a:noAutofit/>
          </a:bodyPr>
          <a:lstStyle/>
          <a:p>
            <a:pPr rtl="0"/>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As identidades federadas do Amazon Cognito podem ser usadas para armazenar </a:t>
            </a: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nome de</a:t>
            </a: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5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usuário</a:t>
            </a:r>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 e senhas para seus</a:t>
            </a:r>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550" dirty="0">
                <a:latin typeface="Amazon Ember Light" panose="020B0403020204020204" pitchFamily="34" charset="0"/>
                <a:ea typeface="Amazon Ember Light" panose="020B0403020204020204" pitchFamily="34" charset="0"/>
                <a:cs typeface="Amazon Ember Light" panose="020B0403020204020204" pitchFamily="34" charset="0"/>
              </a:rPr>
              <a:t>clientes.</a:t>
            </a:r>
            <a:endParaRPr lang="en-US" sz="155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TextBox 22"/>
          <p:cNvSpPr txBox="1"/>
          <p:nvPr/>
        </p:nvSpPr>
        <p:spPr>
          <a:xfrm>
            <a:off x="2946505" y="1682573"/>
            <a:ext cx="611065" cy="666786"/>
          </a:xfrm>
          <a:prstGeom prst="rect">
            <a:avLst/>
          </a:prstGeom>
          <a:noFill/>
        </p:spPr>
        <p:txBody>
          <a:bodyPr wrap="non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5" name="TextBox 24"/>
          <p:cNvSpPr txBox="1"/>
          <p:nvPr/>
        </p:nvSpPr>
        <p:spPr>
          <a:xfrm>
            <a:off x="4619887" y="3952710"/>
            <a:ext cx="611065" cy="666786"/>
          </a:xfrm>
          <a:prstGeom prst="rect">
            <a:avLst/>
          </a:prstGeom>
          <a:noFill/>
        </p:spPr>
        <p:txBody>
          <a:bodyPr wrap="non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6" name="TextBox 25"/>
          <p:cNvSpPr txBox="1"/>
          <p:nvPr/>
        </p:nvSpPr>
        <p:spPr>
          <a:xfrm>
            <a:off x="7913073" y="3956621"/>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357173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3" grpId="0"/>
      <p:bldP spid="25"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t>Obrigado</a:t>
            </a:r>
            <a:endParaRPr lang="en-US" dirty="0">
              <a:latin typeface="Amazon Ember Light" charset="0"/>
              <a:ea typeface="Amazon Ember Light" charset="0"/>
              <a:cs typeface="Amazon Ember Light" charset="0"/>
            </a:endParaRPr>
          </a:p>
        </p:txBody>
      </p:sp>
      <p:sp>
        <p:nvSpPr>
          <p:cNvPr id="3" name="Rectangle 2">
            <a:extLst>
              <a:ext uri="{FF2B5EF4-FFF2-40B4-BE49-F238E27FC236}">
                <a16:creationId xmlns:a16="http://schemas.microsoft.com/office/drawing/2014/main" id="{66553732-D187-40A6-A6FD-336335C2926C}"/>
              </a:ext>
            </a:extLst>
          </p:cNvPr>
          <p:cNvSpPr/>
          <p:nvPr/>
        </p:nvSpPr>
        <p:spPr>
          <a:xfrm>
            <a:off x="453926" y="6227437"/>
            <a:ext cx="8332662" cy="507832"/>
          </a:xfrm>
          <a:prstGeom prst="rect">
            <a:avLst/>
          </a:prstGeom>
        </p:spPr>
        <p:txBody>
          <a:bodyPr wrap="square" rtlCol="0">
            <a:spAutoFit/>
          </a:bodyPr>
          <a:ls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ou suas afiliadas. Todos os direitos reservados. Este trabalho não pode ser reproduzido ou redistribuído, no todo ou em parte, sem a permissão prévia por escrito da Amazon Web Services, Inc. É proibido copiar, emprestar ou vender para fins comerciais. Correções, feedback ou dúvidas? Entre em contato conosco em</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hlinkClick r:id="rId4">
                  <a:extLst>
                    <a:ext uri="{A12FA001-AC4F-418D-AE19-62706E023703}">
                      <ahyp:hlinkClr xmlns:ahyp="http://schemas.microsoft.com/office/drawing/2018/hyperlinkcolor" xmlns="" val="tx"/>
                    </a:ext>
                  </a:extLst>
                </a:hlinkClick>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42" y="365125"/>
            <a:ext cx="9034272" cy="474119"/>
          </a:xfrm>
        </p:spPr>
        <p:txBody>
          <a:bodyPr rtlCol="0"/>
          <a:lstStyle/>
          <a:p>
            <a:pPr rtl="0"/>
            <a:r>
              <a:rPr lang="pt-br" sz="3500" dirty="0"/>
              <a:t>Desafios das </a:t>
            </a:r>
            <a:r>
              <a:rPr lang="pt-br" sz="3500" dirty="0">
                <a:solidFill>
                  <a:srgbClr val="FFFFFF"/>
                </a:solidFill>
              </a:rPr>
              <a:t>certificações públicas</a:t>
            </a:r>
            <a:r>
              <a:rPr lang="pt-br" sz="3500" dirty="0"/>
              <a:t> SSL</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lstStyle/>
          <a:p>
            <a:pPr rtl="0"/>
            <a:r>
              <a:rPr lang="pt-br" sz="2600" dirty="0"/>
              <a:t>Custo</a:t>
            </a:r>
          </a:p>
          <a:p>
            <a:pPr rtl="0"/>
            <a:r>
              <a:rPr lang="pt-br" sz="2600" dirty="0"/>
              <a:t>Rotação e renovação dos </a:t>
            </a:r>
            <a:r>
              <a:rPr lang="pt-br" sz="2600" dirty="0">
                <a:solidFill>
                  <a:srgbClr val="000000"/>
                </a:solidFill>
              </a:rPr>
              <a:t>certificados</a:t>
            </a:r>
            <a:endParaRPr lang="en-US" sz="2600" dirty="0">
              <a:solidFill>
                <a:srgbClr val="000000"/>
              </a:solidFill>
              <a:latin typeface="Amazon Ember Light" panose="020B0403020204020204"/>
            </a:endParaRPr>
          </a:p>
          <a:p>
            <a:pPr rtl="0"/>
            <a:r>
              <a:rPr lang="pt-br" sz="2600" dirty="0"/>
              <a:t>Gerenciamento seguro de chaves</a:t>
            </a:r>
          </a:p>
          <a:p>
            <a:pPr rtl="0"/>
            <a:r>
              <a:rPr lang="pt-br" sz="2600" dirty="0"/>
              <a:t>Encontrar onde a certificação está sendo usado</a:t>
            </a:r>
          </a:p>
        </p:txBody>
      </p:sp>
    </p:spTree>
    <p:custDataLst>
      <p:tags r:id="rId1"/>
    </p:custDataLst>
    <p:extLst>
      <p:ext uri="{BB962C8B-B14F-4D97-AF65-F5344CB8AC3E}">
        <p14:creationId xmlns:p14="http://schemas.microsoft.com/office/powerpoint/2010/main" val="305883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184" y="365125"/>
            <a:ext cx="9034272" cy="474119"/>
          </a:xfrm>
        </p:spPr>
        <p:txBody>
          <a:bodyPr rtlCol="0"/>
          <a:lstStyle/>
          <a:p>
            <a:pPr rtl="0"/>
            <a:r>
              <a:rPr lang="pt-br" sz="3500" dirty="0"/>
              <a:t>AWS </a:t>
            </a:r>
            <a:r>
              <a:rPr lang="pt-br" sz="3500" dirty="0">
                <a:solidFill>
                  <a:srgbClr val="FFFFFF"/>
                </a:solidFill>
              </a:rPr>
              <a:t>Certificates</a:t>
            </a:r>
            <a:r>
              <a:rPr lang="pt-br" sz="3500" dirty="0"/>
              <a:t> Manager</a:t>
            </a:r>
          </a:p>
        </p:txBody>
      </p:sp>
      <p:sp>
        <p:nvSpPr>
          <p:cNvPr id="14" name="TextBox 13"/>
          <p:cNvSpPr txBox="1"/>
          <p:nvPr/>
        </p:nvSpPr>
        <p:spPr>
          <a:xfrm>
            <a:off x="481065" y="3877908"/>
            <a:ext cx="1572219" cy="523220"/>
          </a:xfrm>
          <a:prstGeom prst="rect">
            <a:avLst/>
          </a:prstGeom>
          <a:noFill/>
        </p:spPr>
        <p:txBody>
          <a:bodyPr wrap="square" rtlCol="0">
            <a:spAutoFit/>
          </a:bodyPr>
          <a:lstStyle/>
          <a:p>
            <a:pPr algn="ctr" rtl="0"/>
            <a:r>
              <a:rPr lang="pt-br" sz="1400" dirty="0">
                <a:latin typeface="Amazon Ember Light" panose="020B0403020204020204"/>
              </a:rPr>
              <a:t>Developer (Desenvolvedor)</a:t>
            </a:r>
          </a:p>
        </p:txBody>
      </p:sp>
      <p:sp>
        <p:nvSpPr>
          <p:cNvPr id="18" name="TextBox 17"/>
          <p:cNvSpPr txBox="1"/>
          <p:nvPr/>
        </p:nvSpPr>
        <p:spPr>
          <a:xfrm>
            <a:off x="2535501" y="3883310"/>
            <a:ext cx="1768509" cy="923330"/>
          </a:xfrm>
          <a:prstGeom prst="rect">
            <a:avLst/>
          </a:prstGeom>
          <a:noFill/>
        </p:spPr>
        <p:txBody>
          <a:bodyPr wrap="square" rtlCol="0">
            <a:spAutoFit/>
          </a:bodyPr>
          <a:lstStyle/>
          <a:p>
            <a:pPr algn="ctr" rtl="0"/>
            <a:r>
              <a:rPr lang="pt-br">
                <a:solidFill>
                  <a:srgbClr val="000000"/>
                </a:solidFill>
                <a:latin typeface="Amazon Ember" panose="02000000000000000000" pitchFamily="2" charset="0"/>
                <a:ea typeface="Amazon Ember" panose="02000000000000000000" pitchFamily="2" charset="0"/>
              </a:rPr>
              <a:t>AWS Certificate Manager</a:t>
            </a:r>
          </a:p>
        </p:txBody>
      </p:sp>
      <p:sp>
        <p:nvSpPr>
          <p:cNvPr id="20" name="TextBox 19"/>
          <p:cNvSpPr txBox="1"/>
          <p:nvPr/>
        </p:nvSpPr>
        <p:spPr>
          <a:xfrm>
            <a:off x="4875506" y="3883310"/>
            <a:ext cx="1937640" cy="646331"/>
          </a:xfrm>
          <a:prstGeom prst="rect">
            <a:avLst/>
          </a:prstGeom>
          <a:noFill/>
        </p:spPr>
        <p:txBody>
          <a:bodyPr wrap="square" rtlCol="0">
            <a:spAutoFit/>
          </a:bodyPr>
          <a:lstStyle/>
          <a:p>
            <a:pPr algn="ctr" rtl="0"/>
            <a:r>
              <a:rPr lang="pt-br" dirty="0">
                <a:solidFill>
                  <a:srgbClr val="000000"/>
                </a:solidFill>
                <a:latin typeface="Amazon Ember" panose="02000000000000000000" pitchFamily="2" charset="0"/>
                <a:ea typeface="Amazon Ember" panose="02000000000000000000" pitchFamily="2" charset="0"/>
              </a:rPr>
              <a:t>Certificado </a:t>
            </a:r>
            <a:r>
              <a:rPr lang="pt-br" dirty="0">
                <a:latin typeface="Amazon Ember" panose="02000000000000000000" pitchFamily="2" charset="0"/>
                <a:ea typeface="Amazon Ember" panose="02000000000000000000" pitchFamily="2" charset="0"/>
              </a:rPr>
              <a:t>do</a:t>
            </a:r>
            <a:r>
              <a:rPr lang="pt-BR" dirty="0">
                <a:latin typeface="Amazon Ember" panose="02000000000000000000" pitchFamily="2" charset="0"/>
                <a:ea typeface="Amazon Ember" panose="02000000000000000000" pitchFamily="2" charset="0"/>
              </a:rPr>
              <a:t> </a:t>
            </a:r>
            <a:r>
              <a:rPr lang="pt-br" dirty="0">
                <a:latin typeface="Amazon Ember" panose="02000000000000000000" pitchFamily="2" charset="0"/>
                <a:ea typeface="Amazon Ember" panose="02000000000000000000" pitchFamily="2" charset="0"/>
              </a:rPr>
              <a:t>ACM</a:t>
            </a:r>
          </a:p>
        </p:txBody>
      </p:sp>
      <p:pic>
        <p:nvPicPr>
          <p:cNvPr id="25" name="Graphic 13">
            <a:extLst>
              <a:ext uri="{FF2B5EF4-FFF2-40B4-BE49-F238E27FC236}">
                <a16:creationId xmlns:a16="http://schemas.microsoft.com/office/drawing/2014/main" id="{6D3BACEB-75DA-734F-8761-12A54DB5D442}"/>
              </a:ext>
            </a:extLst>
          </p:cNvPr>
          <p:cNvPicPr>
            <a:picLocks noChangeAspect="1"/>
          </p:cNvPicPr>
          <p:nvPr/>
        </p:nvPicPr>
        <p:blipFill>
          <a:blip r:embed="rId4"/>
          <a:stretch>
            <a:fillRect/>
          </a:stretch>
        </p:blipFill>
        <p:spPr>
          <a:xfrm>
            <a:off x="5609376" y="3277600"/>
            <a:ext cx="469900" cy="469900"/>
          </a:xfrm>
          <a:prstGeom prst="rect">
            <a:avLst/>
          </a:prstGeom>
        </p:spPr>
      </p:pic>
      <p:pic>
        <p:nvPicPr>
          <p:cNvPr id="26" name="Graphic 27">
            <a:extLst>
              <a:ext uri="{FF2B5EF4-FFF2-40B4-BE49-F238E27FC236}">
                <a16:creationId xmlns:a16="http://schemas.microsoft.com/office/drawing/2014/main" id="{8CB8A3CD-BFF2-2C48-88B6-DE14D1F1253D}"/>
              </a:ext>
            </a:extLst>
          </p:cNvPr>
          <p:cNvPicPr>
            <a:picLocks noChangeAspect="1"/>
          </p:cNvPicPr>
          <p:nvPr/>
        </p:nvPicPr>
        <p:blipFill>
          <a:blip r:embed="rId5"/>
          <a:stretch>
            <a:fillRect/>
          </a:stretch>
        </p:blipFill>
        <p:spPr>
          <a:xfrm>
            <a:off x="3041228" y="3156950"/>
            <a:ext cx="711200" cy="711200"/>
          </a:xfrm>
          <a:prstGeom prst="rect">
            <a:avLst/>
          </a:prstGeom>
        </p:spPr>
      </p:pic>
      <p:grpSp>
        <p:nvGrpSpPr>
          <p:cNvPr id="11" name="Group 10"/>
          <p:cNvGrpSpPr/>
          <p:nvPr/>
        </p:nvGrpSpPr>
        <p:grpSpPr>
          <a:xfrm>
            <a:off x="7250451" y="2135246"/>
            <a:ext cx="1850675" cy="1411031"/>
            <a:chOff x="7268032" y="3049958"/>
            <a:chExt cx="1850675" cy="1411031"/>
          </a:xfrm>
        </p:grpSpPr>
        <p:sp>
          <p:nvSpPr>
            <p:cNvPr id="27" name="TextBox 26">
              <a:extLst>
                <a:ext uri="{FF2B5EF4-FFF2-40B4-BE49-F238E27FC236}">
                  <a16:creationId xmlns:a16="http://schemas.microsoft.com/office/drawing/2014/main" id="{CBB19FC6-DF8F-F94A-8008-8DD9CB9EBEAD}"/>
                </a:ext>
              </a:extLst>
            </p:cNvPr>
            <p:cNvSpPr txBox="1"/>
            <p:nvPr/>
          </p:nvSpPr>
          <p:spPr>
            <a:xfrm>
              <a:off x="7268032" y="3814658"/>
              <a:ext cx="1850675"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Elastic Load Balancing</a:t>
              </a:r>
            </a:p>
          </p:txBody>
        </p:sp>
        <p:pic>
          <p:nvPicPr>
            <p:cNvPr id="28" name="Graphic 14">
              <a:extLst>
                <a:ext uri="{FF2B5EF4-FFF2-40B4-BE49-F238E27FC236}">
                  <a16:creationId xmlns:a16="http://schemas.microsoft.com/office/drawing/2014/main" id="{CFE2361D-4F38-994A-AC90-2E5C38FC1154}"/>
                </a:ext>
              </a:extLst>
            </p:cNvPr>
            <p:cNvPicPr>
              <a:picLocks noChangeAspect="1"/>
            </p:cNvPicPr>
            <p:nvPr/>
          </p:nvPicPr>
          <p:blipFill>
            <a:blip r:embed="rId6"/>
            <a:stretch>
              <a:fillRect/>
            </a:stretch>
          </p:blipFill>
          <p:spPr>
            <a:xfrm>
              <a:off x="7788996" y="3049958"/>
              <a:ext cx="711200" cy="711200"/>
            </a:xfrm>
            <a:prstGeom prst="rect">
              <a:avLst/>
            </a:prstGeom>
          </p:spPr>
        </p:pic>
      </p:grpSp>
      <p:sp>
        <p:nvSpPr>
          <p:cNvPr id="32" name="TextBox 31">
            <a:extLst>
              <a:ext uri="{FF2B5EF4-FFF2-40B4-BE49-F238E27FC236}">
                <a16:creationId xmlns:a16="http://schemas.microsoft.com/office/drawing/2014/main" id="{396F25D3-DA1D-C84F-A5BE-7979DECFB17F}"/>
              </a:ext>
            </a:extLst>
          </p:cNvPr>
          <p:cNvSpPr txBox="1"/>
          <p:nvPr/>
        </p:nvSpPr>
        <p:spPr>
          <a:xfrm>
            <a:off x="9006288" y="3883310"/>
            <a:ext cx="1506552"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Amazon API Gateway</a:t>
            </a:r>
          </a:p>
        </p:txBody>
      </p:sp>
      <p:pic>
        <p:nvPicPr>
          <p:cNvPr id="33" name="Graphic 16">
            <a:extLst>
              <a:ext uri="{FF2B5EF4-FFF2-40B4-BE49-F238E27FC236}">
                <a16:creationId xmlns:a16="http://schemas.microsoft.com/office/drawing/2014/main" id="{A5220F94-1E30-2946-9A46-D4628BA89C1B}"/>
              </a:ext>
            </a:extLst>
          </p:cNvPr>
          <p:cNvPicPr>
            <a:picLocks noChangeAspect="1"/>
          </p:cNvPicPr>
          <p:nvPr/>
        </p:nvPicPr>
        <p:blipFill>
          <a:blip r:embed="rId7"/>
          <a:stretch>
            <a:fillRect/>
          </a:stretch>
        </p:blipFill>
        <p:spPr>
          <a:xfrm>
            <a:off x="9403964" y="3156950"/>
            <a:ext cx="711200" cy="711200"/>
          </a:xfrm>
          <a:prstGeom prst="rect">
            <a:avLst/>
          </a:prstGeom>
        </p:spPr>
      </p:pic>
      <p:grpSp>
        <p:nvGrpSpPr>
          <p:cNvPr id="13" name="Group 12"/>
          <p:cNvGrpSpPr/>
          <p:nvPr/>
        </p:nvGrpSpPr>
        <p:grpSpPr>
          <a:xfrm>
            <a:off x="6976063" y="4432306"/>
            <a:ext cx="2301904" cy="1205153"/>
            <a:chOff x="7102059" y="4432306"/>
            <a:chExt cx="2301904" cy="1205153"/>
          </a:xfrm>
        </p:grpSpPr>
        <p:pic>
          <p:nvPicPr>
            <p:cNvPr id="34" name="Graphic 21">
              <a:extLst>
                <a:ext uri="{FF2B5EF4-FFF2-40B4-BE49-F238E27FC236}">
                  <a16:creationId xmlns:a16="http://schemas.microsoft.com/office/drawing/2014/main" id="{ED4BFA7E-6DAB-2642-A294-0E29D770AEE9}"/>
                </a:ext>
              </a:extLst>
            </p:cNvPr>
            <p:cNvPicPr>
              <a:picLocks noChangeAspect="1"/>
            </p:cNvPicPr>
            <p:nvPr/>
          </p:nvPicPr>
          <p:blipFill>
            <a:blip r:embed="rId8"/>
            <a:stretch>
              <a:fillRect/>
            </a:stretch>
          </p:blipFill>
          <p:spPr>
            <a:xfrm>
              <a:off x="8018061" y="4432306"/>
              <a:ext cx="469900" cy="469900"/>
            </a:xfrm>
            <a:prstGeom prst="rect">
              <a:avLst/>
            </a:prstGeom>
          </p:spPr>
        </p:pic>
        <p:sp>
          <p:nvSpPr>
            <p:cNvPr id="35" name="TextBox 34">
              <a:extLst>
                <a:ext uri="{FF2B5EF4-FFF2-40B4-BE49-F238E27FC236}">
                  <a16:creationId xmlns:a16="http://schemas.microsoft.com/office/drawing/2014/main" id="{9D51729A-FE1A-6643-AAB4-F7CCF423531B}"/>
                </a:ext>
              </a:extLst>
            </p:cNvPr>
            <p:cNvSpPr txBox="1"/>
            <p:nvPr/>
          </p:nvSpPr>
          <p:spPr>
            <a:xfrm>
              <a:off x="7102059" y="4991128"/>
              <a:ext cx="2301904" cy="646331"/>
            </a:xfrm>
            <a:prstGeom prst="rect">
              <a:avLst/>
            </a:prstGeom>
            <a:noFill/>
          </p:spPr>
          <p:txBody>
            <a:bodyPr wrap="square" rtlCol="0">
              <a:spAutoFit/>
            </a:bodyPr>
            <a:lstStyle/>
            <a:p>
              <a:pPr algn="ctr" rtl="0"/>
              <a:r>
                <a:rPr lang="pt-br">
                  <a:latin typeface="Amazon Ember" panose="02000000000000000000" pitchFamily="2" charset="0"/>
                  <a:ea typeface="Amazon Ember" panose="02000000000000000000" pitchFamily="2" charset="0"/>
                </a:rPr>
                <a:t>Distribuição do Amazon CloudFront</a:t>
              </a:r>
            </a:p>
          </p:txBody>
        </p:sp>
      </p:grpSp>
      <p:sp>
        <p:nvSpPr>
          <p:cNvPr id="36" name="Rectangle 35">
            <a:extLst>
              <a:ext uri="{FF2B5EF4-FFF2-40B4-BE49-F238E27FC236}">
                <a16:creationId xmlns:a16="http://schemas.microsoft.com/office/drawing/2014/main" id="{CE7F7081-419C-2E4F-A999-2923C4338FC0}"/>
              </a:ext>
            </a:extLst>
          </p:cNvPr>
          <p:cNvSpPr/>
          <p:nvPr/>
        </p:nvSpPr>
        <p:spPr>
          <a:xfrm>
            <a:off x="2165578" y="1897153"/>
            <a:ext cx="8744937" cy="39003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200">
                <a:solidFill>
                  <a:sysClr val="windowText" lastClr="000000"/>
                </a:solidFill>
              </a:rPr>
              <a:t>Nuvem AWS</a:t>
            </a:r>
          </a:p>
        </p:txBody>
      </p:sp>
      <p:pic>
        <p:nvPicPr>
          <p:cNvPr id="37" name="Graphic 11">
            <a:extLst>
              <a:ext uri="{FF2B5EF4-FFF2-40B4-BE49-F238E27FC236}">
                <a16:creationId xmlns:a16="http://schemas.microsoft.com/office/drawing/2014/main" id="{CE52C9D7-11B0-9E41-AB16-2C9849C3ECBE}"/>
              </a:ext>
            </a:extLst>
          </p:cNvPr>
          <p:cNvPicPr>
            <a:picLocks noChangeAspect="1"/>
          </p:cNvPicPr>
          <p:nvPr/>
        </p:nvPicPr>
        <p:blipFill>
          <a:blip r:embed="rId9"/>
          <a:stretch>
            <a:fillRect/>
          </a:stretch>
        </p:blipFill>
        <p:spPr>
          <a:xfrm>
            <a:off x="2165579" y="1897154"/>
            <a:ext cx="330200" cy="330200"/>
          </a:xfrm>
          <a:prstGeom prst="rect">
            <a:avLst/>
          </a:prstGeom>
        </p:spPr>
      </p:pic>
      <p:pic>
        <p:nvPicPr>
          <p:cNvPr id="38" name="Graphic 39">
            <a:extLst>
              <a:ext uri="{FF2B5EF4-FFF2-40B4-BE49-F238E27FC236}">
                <a16:creationId xmlns:a16="http://schemas.microsoft.com/office/drawing/2014/main" id="{6FA71975-EA2D-784E-8A28-738A17320E91}"/>
              </a:ext>
            </a:extLst>
          </p:cNvPr>
          <p:cNvPicPr>
            <a:picLocks noChangeAspect="1"/>
          </p:cNvPicPr>
          <p:nvPr/>
        </p:nvPicPr>
        <p:blipFill>
          <a:blip r:embed="rId10"/>
          <a:stretch>
            <a:fillRect/>
          </a:stretch>
        </p:blipFill>
        <p:spPr>
          <a:xfrm>
            <a:off x="1022903" y="3266825"/>
            <a:ext cx="469900" cy="469900"/>
          </a:xfrm>
          <a:prstGeom prst="rect">
            <a:avLst/>
          </a:prstGeom>
        </p:spPr>
      </p:pic>
      <p:cxnSp>
        <p:nvCxnSpPr>
          <p:cNvPr id="16" name="Elbow Connector 15"/>
          <p:cNvCxnSpPr>
            <a:stCxn id="25" idx="3"/>
            <a:endCxn id="28" idx="1"/>
          </p:cNvCxnSpPr>
          <p:nvPr/>
        </p:nvCxnSpPr>
        <p:spPr>
          <a:xfrm flipV="1">
            <a:off x="6079276" y="2490846"/>
            <a:ext cx="1692139" cy="1021704"/>
          </a:xfrm>
          <a:prstGeom prst="bentConnector3">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5" idx="3"/>
            <a:endCxn id="34" idx="1"/>
          </p:cNvCxnSpPr>
          <p:nvPr/>
        </p:nvCxnSpPr>
        <p:spPr>
          <a:xfrm>
            <a:off x="6079276" y="3512550"/>
            <a:ext cx="1812789" cy="1154706"/>
          </a:xfrm>
          <a:prstGeom prst="bentConnector3">
            <a:avLst>
              <a:gd name="adj1" fmla="val 46674"/>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6" idx="3"/>
            <a:endCxn id="25" idx="1"/>
          </p:cNvCxnSpPr>
          <p:nvPr/>
        </p:nvCxnSpPr>
        <p:spPr>
          <a:xfrm>
            <a:off x="3752428" y="3512550"/>
            <a:ext cx="1856948" cy="0"/>
          </a:xfrm>
          <a:prstGeom prst="straightConnector1">
            <a:avLst/>
          </a:prstGeom>
          <a:ln>
            <a:tailEnd type="arrow" w="med"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925345" y="3515843"/>
            <a:ext cx="2478619" cy="10775"/>
          </a:xfrm>
          <a:prstGeom prst="straightConnector1">
            <a:avLst/>
          </a:prstGeom>
          <a:ln>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8" idx="3"/>
            <a:endCxn id="26" idx="1"/>
          </p:cNvCxnSpPr>
          <p:nvPr/>
        </p:nvCxnSpPr>
        <p:spPr>
          <a:xfrm>
            <a:off x="1492803" y="3501775"/>
            <a:ext cx="1548425" cy="10775"/>
          </a:xfrm>
          <a:prstGeom prst="straightConnector1">
            <a:avLst/>
          </a:prstGeom>
          <a:ln>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9155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idx="1"/>
          </p:nvPr>
        </p:nvSpPr>
        <p:spPr>
          <a:xfrm>
            <a:off x="56086" y="4704747"/>
            <a:ext cx="4067104" cy="1246874"/>
          </a:xfrm>
        </p:spPr>
        <p:txBody>
          <a:bodyPr rtlCol="0">
            <a:noAutofit/>
          </a:bodyPr>
          <a:lstStyle/>
          <a:p>
            <a:pPr marL="0" indent="0" algn="ctr" rtl="0">
              <a:buNone/>
            </a:pPr>
            <a:r>
              <a:rPr lang="pt-br" sz="2300" dirty="0">
                <a:solidFill>
                  <a:schemeClr val="tx1"/>
                </a:solidFill>
                <a:latin typeface="Amazon Ember Light" panose="020B0403020204020204"/>
              </a:rPr>
              <a:t>Use segredos dentro das </a:t>
            </a:r>
            <a:r>
              <a:rPr lang="pt-br" sz="2300" dirty="0">
                <a:solidFill>
                  <a:srgbClr val="000000"/>
                </a:solidFill>
                <a:latin typeface="Amazon Ember Light" panose="020B0403020204020204"/>
              </a:rPr>
              <a:t>aplicações</a:t>
            </a:r>
            <a:r>
              <a:rPr lang="pt-br" sz="2300" dirty="0">
                <a:solidFill>
                  <a:schemeClr val="tx1"/>
                </a:solidFill>
                <a:latin typeface="Amazon Ember Light" panose="020B0403020204020204"/>
              </a:rPr>
              <a:t> para se conectar a</a:t>
            </a:r>
            <a:r>
              <a:rPr lang="pt-BR" sz="2300" dirty="0">
                <a:solidFill>
                  <a:schemeClr val="tx1"/>
                </a:solidFill>
                <a:latin typeface="Amazon Ember Light" panose="020B0403020204020204"/>
              </a:rPr>
              <a:t> </a:t>
            </a:r>
            <a:r>
              <a:rPr lang="pt-br" sz="2300" dirty="0">
                <a:solidFill>
                  <a:schemeClr val="tx1"/>
                </a:solidFill>
                <a:latin typeface="Amazon Ember Light" panose="020B0403020204020204"/>
              </a:rPr>
              <a:t>bancos de dados, </a:t>
            </a:r>
            <a:r>
              <a:rPr lang="pt-br" sz="2300" dirty="0">
                <a:solidFill>
                  <a:srgbClr val="000000"/>
                </a:solidFill>
                <a:latin typeface="Amazon Ember Light" panose="020B0403020204020204"/>
              </a:rPr>
              <a:t>APIs</a:t>
            </a:r>
            <a:r>
              <a:rPr lang="pt-br" sz="2300" dirty="0">
                <a:solidFill>
                  <a:schemeClr val="tx1"/>
                </a:solidFill>
                <a:latin typeface="Amazon Ember Light" panose="020B0403020204020204"/>
              </a:rPr>
              <a:t>, e</a:t>
            </a:r>
            <a:r>
              <a:rPr lang="pt-BR" sz="2300" dirty="0">
                <a:solidFill>
                  <a:schemeClr val="tx1"/>
                </a:solidFill>
                <a:latin typeface="Amazon Ember Light" panose="020B0403020204020204"/>
              </a:rPr>
              <a:t> </a:t>
            </a:r>
            <a:r>
              <a:rPr lang="pt-br" sz="2300" dirty="0">
                <a:solidFill>
                  <a:schemeClr val="tx1"/>
                </a:solidFill>
                <a:latin typeface="Amazon Ember Light" panose="020B0403020204020204"/>
              </a:rPr>
              <a:t>outros recursos.</a:t>
            </a:r>
          </a:p>
        </p:txBody>
      </p:sp>
      <p:sp>
        <p:nvSpPr>
          <p:cNvPr id="8" name="Text Placeholder 7"/>
          <p:cNvSpPr>
            <a:spLocks noGrp="1"/>
          </p:cNvSpPr>
          <p:nvPr>
            <p:ph type="body" sz="half" idx="4294967295"/>
          </p:nvPr>
        </p:nvSpPr>
        <p:spPr>
          <a:xfrm>
            <a:off x="4409186" y="4704747"/>
            <a:ext cx="3594100" cy="829779"/>
          </a:xfrm>
        </p:spPr>
        <p:txBody>
          <a:bodyPr rtlCol="0">
            <a:noAutofit/>
          </a:bodyPr>
          <a:lstStyle/>
          <a:p>
            <a:pPr marL="0" indent="0" algn="ctr" rtl="0">
              <a:buNone/>
            </a:pPr>
            <a:r>
              <a:rPr lang="pt-br" sz="2300" dirty="0">
                <a:solidFill>
                  <a:schemeClr val="tx1"/>
                </a:solidFill>
                <a:latin typeface="Amazon Ember Light" panose="020B0403020204020204"/>
              </a:rPr>
              <a:t>Alterne esses segredos regularmente.</a:t>
            </a:r>
          </a:p>
        </p:txBody>
      </p:sp>
      <p:sp>
        <p:nvSpPr>
          <p:cNvPr id="9" name="Text Placeholder 8"/>
          <p:cNvSpPr>
            <a:spLocks noGrp="1"/>
          </p:cNvSpPr>
          <p:nvPr>
            <p:ph type="body" sz="half" idx="4294967295"/>
          </p:nvPr>
        </p:nvSpPr>
        <p:spPr>
          <a:xfrm>
            <a:off x="8365641" y="4739911"/>
            <a:ext cx="3594100" cy="1262953"/>
          </a:xfrm>
        </p:spPr>
        <p:txBody>
          <a:bodyPr rtlCol="0">
            <a:noAutofit/>
          </a:bodyPr>
          <a:lstStyle/>
          <a:p>
            <a:pPr marL="0" indent="0" algn="ctr" rtl="0">
              <a:buNone/>
            </a:pPr>
            <a:r>
              <a:rPr lang="pt-br" sz="2300" dirty="0">
                <a:solidFill>
                  <a:schemeClr val="tx1"/>
                </a:solidFill>
                <a:latin typeface="Amazon Ember Light" panose="020B0403020204020204"/>
              </a:rPr>
              <a:t>Especifique e controle onde, como e por quem os segredos são usados.</a:t>
            </a:r>
          </a:p>
        </p:txBody>
      </p:sp>
      <p:sp>
        <p:nvSpPr>
          <p:cNvPr id="2" name="Title 1"/>
          <p:cNvSpPr>
            <a:spLocks noGrp="1"/>
          </p:cNvSpPr>
          <p:nvPr>
            <p:ph type="title"/>
          </p:nvPr>
        </p:nvSpPr>
        <p:spPr>
          <a:xfrm>
            <a:off x="435142" y="365125"/>
            <a:ext cx="5949616" cy="474119"/>
          </a:xfrm>
        </p:spPr>
        <p:txBody>
          <a:bodyPr rtlCol="0"/>
          <a:lstStyle/>
          <a:p>
            <a:pPr rtl="0"/>
            <a:r>
              <a:rPr lang="pt-br" sz="3500" dirty="0"/>
              <a:t>Desafios ao </a:t>
            </a:r>
            <a:r>
              <a:rPr lang="pt-br" sz="3500" dirty="0">
                <a:solidFill>
                  <a:srgbClr val="FFFFFF"/>
                </a:solidFill>
              </a:rPr>
              <a:t>manter</a:t>
            </a:r>
            <a:r>
              <a:rPr lang="pt-br" sz="3500" dirty="0"/>
              <a:t> segredos</a:t>
            </a:r>
          </a:p>
        </p:txBody>
      </p:sp>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14428" t="11850" r="14759" b="12193"/>
          <a:stretch/>
        </p:blipFill>
        <p:spPr>
          <a:xfrm>
            <a:off x="712079" y="1882210"/>
            <a:ext cx="1798656" cy="1929284"/>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l="21722" t="14616" r="22099" b="15886"/>
          <a:stretch/>
        </p:blipFill>
        <p:spPr>
          <a:xfrm>
            <a:off x="2068043" y="3087606"/>
            <a:ext cx="974691" cy="120580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6236" y="2164747"/>
            <a:ext cx="2540000" cy="2540000"/>
          </a:xfrm>
          <a:prstGeom prst="rect">
            <a:avLst/>
          </a:prstGeom>
        </p:spPr>
      </p:pic>
      <p:pic>
        <p:nvPicPr>
          <p:cNvPr id="26" name="Picture 25"/>
          <p:cNvPicPr>
            <a:picLocks noChangeAspect="1"/>
          </p:cNvPicPr>
          <p:nvPr/>
        </p:nvPicPr>
        <p:blipFill rotWithShape="1">
          <a:blip r:embed="rId7">
            <a:extLst>
              <a:ext uri="{28A0092B-C50C-407E-A947-70E740481C1C}">
                <a14:useLocalDpi xmlns:a14="http://schemas.microsoft.com/office/drawing/2010/main" val="0"/>
              </a:ext>
            </a:extLst>
          </a:blip>
          <a:srcRect l="20141" t="18787" r="20914" b="11933"/>
          <a:stretch/>
        </p:blipFill>
        <p:spPr>
          <a:xfrm>
            <a:off x="8530336" y="2299375"/>
            <a:ext cx="1161183" cy="1371600"/>
          </a:xfrm>
          <a:prstGeom prst="rect">
            <a:avLst/>
          </a:prstGeom>
        </p:spPr>
      </p:pic>
      <p:pic>
        <p:nvPicPr>
          <p:cNvPr id="29" name="Picture 28"/>
          <p:cNvPicPr>
            <a:picLocks noChangeAspect="1"/>
          </p:cNvPicPr>
          <p:nvPr/>
        </p:nvPicPr>
        <p:blipFill rotWithShape="1">
          <a:blip r:embed="rId4">
            <a:extLst>
              <a:ext uri="{28A0092B-C50C-407E-A947-70E740481C1C}">
                <a14:useLocalDpi xmlns:a14="http://schemas.microsoft.com/office/drawing/2010/main" val="0"/>
              </a:ext>
            </a:extLst>
          </a:blip>
          <a:srcRect l="14551" t="12595" r="15031" b="12636"/>
          <a:stretch/>
        </p:blipFill>
        <p:spPr>
          <a:xfrm>
            <a:off x="9507076" y="3087606"/>
            <a:ext cx="1507067" cy="1600200"/>
          </a:xfrm>
          <a:prstGeom prst="rect">
            <a:avLst/>
          </a:prstGeom>
        </p:spPr>
      </p:pic>
      <p:pic>
        <p:nvPicPr>
          <p:cNvPr id="27" name="Picture 26"/>
          <p:cNvPicPr>
            <a:picLocks noChangeAspect="1"/>
          </p:cNvPicPr>
          <p:nvPr/>
        </p:nvPicPr>
        <p:blipFill rotWithShape="1">
          <a:blip r:embed="rId8">
            <a:extLst>
              <a:ext uri="{28A0092B-C50C-407E-A947-70E740481C1C}">
                <a14:useLocalDpi xmlns:a14="http://schemas.microsoft.com/office/drawing/2010/main" val="0"/>
              </a:ext>
            </a:extLst>
          </a:blip>
          <a:srcRect l="18993" t="17844" r="23644" b="12876"/>
          <a:stretch/>
        </p:blipFill>
        <p:spPr>
          <a:xfrm>
            <a:off x="10418994" y="2294282"/>
            <a:ext cx="1130010" cy="1371600"/>
          </a:xfrm>
          <a:prstGeom prst="rect">
            <a:avLst/>
          </a:prstGeom>
        </p:spPr>
      </p:pic>
    </p:spTree>
    <p:custDataLst>
      <p:tags r:id="rId1"/>
    </p:custDataLst>
    <p:extLst>
      <p:ext uri="{BB962C8B-B14F-4D97-AF65-F5344CB8AC3E}">
        <p14:creationId xmlns:p14="http://schemas.microsoft.com/office/powerpoint/2010/main" val="25633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184" y="365125"/>
            <a:ext cx="9034272" cy="474119"/>
          </a:xfrm>
        </p:spPr>
        <p:txBody>
          <a:bodyPr rtlCol="0"/>
          <a:lstStyle/>
          <a:p>
            <a:pPr rtl="0"/>
            <a:r>
              <a:rPr lang="pt-br" sz="3500" dirty="0"/>
              <a:t>AWS Secrets Manager</a:t>
            </a:r>
          </a:p>
        </p:txBody>
      </p:sp>
      <p:sp>
        <p:nvSpPr>
          <p:cNvPr id="40" name="Content Placeholder 2"/>
          <p:cNvSpPr>
            <a:spLocks noGrp="1"/>
          </p:cNvSpPr>
          <p:nvPr>
            <p:ph idx="1"/>
          </p:nvPr>
        </p:nvSpPr>
        <p:spPr/>
        <p:txBody>
          <a:bodyPr rtlCol="0">
            <a:normAutofit/>
          </a:bodyPr>
          <a:lstStyle/>
          <a:p>
            <a:pPr rtl="0">
              <a:spcBef>
                <a:spcPts val="0"/>
              </a:spcBef>
            </a:pPr>
            <a:r>
              <a:rPr lang="pt-br" sz="2600" dirty="0"/>
              <a:t>Alterne, gerencie e recupere credenciais de banco de dados, chaves de API e</a:t>
            </a:r>
            <a:r>
              <a:rPr lang="pt-BR" sz="2600" dirty="0"/>
              <a:t> </a:t>
            </a:r>
            <a:r>
              <a:rPr lang="pt-br" sz="2600" dirty="0"/>
              <a:t>outros segredos durante o ciclo de vida deles.</a:t>
            </a:r>
            <a:r>
              <a:rPr lang="en-US" sz="2600" dirty="0"/>
              <a:t/>
            </a:r>
            <a:br>
              <a:rPr lang="en-US" sz="2600" dirty="0"/>
            </a:br>
            <a:endParaRPr lang="en-US" sz="2600" b="1" dirty="0"/>
          </a:p>
          <a:p>
            <a:pPr rtl="0">
              <a:spcBef>
                <a:spcPts val="0"/>
              </a:spcBef>
            </a:pPr>
            <a:r>
              <a:rPr lang="pt-br" sz="2600" dirty="0">
                <a:solidFill>
                  <a:srgbClr val="000000"/>
                </a:solidFill>
              </a:rPr>
              <a:t>Administradores</a:t>
            </a:r>
            <a:r>
              <a:rPr lang="pt-br" sz="2600" dirty="0"/>
              <a:t>de TI</a:t>
            </a:r>
            <a:endParaRPr lang="en-US" sz="2600" dirty="0">
              <a:solidFill>
                <a:srgbClr val="000000"/>
              </a:solidFill>
              <a:latin typeface="Amazon Ember Light" panose="020B0403020204020204"/>
            </a:endParaRPr>
          </a:p>
          <a:p>
            <a:pPr lvl="1" rtl="0">
              <a:spcBef>
                <a:spcPts val="0"/>
              </a:spcBef>
            </a:pPr>
            <a:r>
              <a:rPr lang="pt-br" sz="2200" dirty="0"/>
              <a:t>Armazena e gerencia o acesso a segredos de forma segura e em escala.</a:t>
            </a:r>
            <a:r>
              <a:rPr lang="en-US" sz="2200" dirty="0"/>
              <a:t/>
            </a:r>
            <a:br>
              <a:rPr lang="en-US" sz="2200" dirty="0"/>
            </a:br>
            <a:endParaRPr lang="en-US" sz="2200" dirty="0"/>
          </a:p>
          <a:p>
            <a:pPr rtl="0">
              <a:spcBef>
                <a:spcPts val="0"/>
              </a:spcBef>
            </a:pPr>
            <a:r>
              <a:rPr lang="pt-br" sz="2600" dirty="0">
                <a:solidFill>
                  <a:srgbClr val="000000"/>
                </a:solidFill>
              </a:rPr>
              <a:t>Administradores</a:t>
            </a:r>
            <a:r>
              <a:rPr lang="pt-br" sz="2600" dirty="0"/>
              <a:t>de segurança</a:t>
            </a:r>
            <a:endParaRPr lang="en-US" sz="2600" dirty="0">
              <a:solidFill>
                <a:srgbClr val="000000"/>
              </a:solidFill>
              <a:latin typeface="Amazon Ember Light" panose="020B0403020204020204"/>
            </a:endParaRPr>
          </a:p>
          <a:p>
            <a:pPr lvl="1" rtl="0">
              <a:spcBef>
                <a:spcPts val="0"/>
              </a:spcBef>
            </a:pPr>
            <a:r>
              <a:rPr lang="pt-br" sz="2200" dirty="0"/>
              <a:t>Audita e monitora o uso de segredos e alterna os segredos sem o risco de afetar</a:t>
            </a:r>
            <a:r>
              <a:rPr lang="pt-BR" sz="2200" dirty="0"/>
              <a:t> </a:t>
            </a:r>
            <a:r>
              <a:rPr lang="pt-br" sz="2200" dirty="0">
                <a:solidFill>
                  <a:srgbClr val="000000"/>
                </a:solidFill>
              </a:rPr>
              <a:t>aplicações</a:t>
            </a:r>
            <a:r>
              <a:rPr lang="pt-br" sz="2200" dirty="0"/>
              <a:t>.</a:t>
            </a:r>
            <a:r>
              <a:rPr lang="en-US" dirty="0"/>
              <a:t/>
            </a:r>
            <a:br>
              <a:rPr lang="en-US" dirty="0"/>
            </a:br>
            <a:endParaRPr lang="en-US" dirty="0"/>
          </a:p>
          <a:p>
            <a:pPr rtl="0">
              <a:spcBef>
                <a:spcPts val="0"/>
              </a:spcBef>
            </a:pPr>
            <a:r>
              <a:rPr lang="pt-br" sz="2600" dirty="0"/>
              <a:t>Desenvolvedores</a:t>
            </a:r>
            <a:endParaRPr lang="en-US" sz="2600" dirty="0">
              <a:solidFill>
                <a:srgbClr val="FF9900"/>
              </a:solidFill>
            </a:endParaRPr>
          </a:p>
          <a:p>
            <a:pPr lvl="1" rtl="0">
              <a:spcBef>
                <a:spcPts val="0"/>
              </a:spcBef>
            </a:pPr>
            <a:r>
              <a:rPr lang="pt-br" sz="2200" dirty="0"/>
              <a:t>Evite lidar com segredos nas </a:t>
            </a:r>
            <a:r>
              <a:rPr lang="pt-br" sz="2200" dirty="0">
                <a:solidFill>
                  <a:srgbClr val="000000"/>
                </a:solidFill>
              </a:rPr>
              <a:t>aplicações</a:t>
            </a:r>
            <a:r>
              <a:rPr lang="pt-br" sz="2200" dirty="0"/>
              <a:t>.</a:t>
            </a:r>
          </a:p>
        </p:txBody>
      </p:sp>
    </p:spTree>
    <p:custDataLst>
      <p:tags r:id="rId1"/>
    </p:custDataLst>
    <p:extLst>
      <p:ext uri="{BB962C8B-B14F-4D97-AF65-F5344CB8AC3E}">
        <p14:creationId xmlns:p14="http://schemas.microsoft.com/office/powerpoint/2010/main" val="213796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142" y="365125"/>
            <a:ext cx="9034272" cy="474119"/>
          </a:xfrm>
        </p:spPr>
        <p:txBody>
          <a:bodyPr rtlCol="0"/>
          <a:lstStyle/>
          <a:p>
            <a:pPr rtl="0"/>
            <a:r>
              <a:rPr lang="pt-br" sz="3500" dirty="0"/>
              <a:t>Recuperar segredo</a:t>
            </a:r>
          </a:p>
        </p:txBody>
      </p:sp>
      <p:pic>
        <p:nvPicPr>
          <p:cNvPr id="8" name="Graphic 8">
            <a:extLst>
              <a:ext uri="{FF2B5EF4-FFF2-40B4-BE49-F238E27FC236}">
                <a16:creationId xmlns:a16="http://schemas.microsoft.com/office/drawing/2014/main" id="{20723E27-3CF5-4C4A-8552-FC69A10D2FB1}"/>
              </a:ext>
            </a:extLst>
          </p:cNvPr>
          <p:cNvPicPr>
            <a:picLocks noChangeAspect="1"/>
          </p:cNvPicPr>
          <p:nvPr/>
        </p:nvPicPr>
        <p:blipFill>
          <a:blip r:embed="rId3"/>
          <a:stretch>
            <a:fillRect/>
          </a:stretch>
        </p:blipFill>
        <p:spPr>
          <a:xfrm>
            <a:off x="990553" y="1864947"/>
            <a:ext cx="914400" cy="914400"/>
          </a:xfrm>
          <a:prstGeom prst="rect">
            <a:avLst/>
          </a:prstGeom>
        </p:spPr>
      </p:pic>
      <p:pic>
        <p:nvPicPr>
          <p:cNvPr id="9" name="Graphic 68">
            <a:extLst>
              <a:ext uri="{FF2B5EF4-FFF2-40B4-BE49-F238E27FC236}">
                <a16:creationId xmlns:a16="http://schemas.microsoft.com/office/drawing/2014/main" id="{1BC192AB-8D67-7746-A2C0-E289C568EA2D}"/>
              </a:ext>
            </a:extLst>
          </p:cNvPr>
          <p:cNvPicPr>
            <a:picLocks noChangeAspect="1"/>
          </p:cNvPicPr>
          <p:nvPr/>
        </p:nvPicPr>
        <p:blipFill>
          <a:blip r:embed="rId4"/>
          <a:stretch>
            <a:fillRect/>
          </a:stretch>
        </p:blipFill>
        <p:spPr>
          <a:xfrm>
            <a:off x="7534795" y="3289767"/>
            <a:ext cx="685800" cy="685800"/>
          </a:xfrm>
          <a:prstGeom prst="rect">
            <a:avLst/>
          </a:prstGeom>
        </p:spPr>
      </p:pic>
      <p:pic>
        <p:nvPicPr>
          <p:cNvPr id="10" name="Graphic 45">
            <a:extLst>
              <a:ext uri="{FF2B5EF4-FFF2-40B4-BE49-F238E27FC236}">
                <a16:creationId xmlns:a16="http://schemas.microsoft.com/office/drawing/2014/main" id="{E41541BE-4727-8841-BF0A-E7C98FCD8CAA}"/>
              </a:ext>
            </a:extLst>
          </p:cNvPr>
          <p:cNvPicPr>
            <a:picLocks noChangeAspect="1"/>
          </p:cNvPicPr>
          <p:nvPr/>
        </p:nvPicPr>
        <p:blipFill>
          <a:blip r:embed="rId5"/>
          <a:stretch>
            <a:fillRect/>
          </a:stretch>
        </p:blipFill>
        <p:spPr>
          <a:xfrm>
            <a:off x="8931795" y="3307910"/>
            <a:ext cx="685800" cy="685800"/>
          </a:xfrm>
          <a:prstGeom prst="rect">
            <a:avLst/>
          </a:prstGeom>
        </p:spPr>
      </p:pic>
      <p:grpSp>
        <p:nvGrpSpPr>
          <p:cNvPr id="25" name="Group 24"/>
          <p:cNvGrpSpPr/>
          <p:nvPr/>
        </p:nvGrpSpPr>
        <p:grpSpPr>
          <a:xfrm>
            <a:off x="7425243" y="2063375"/>
            <a:ext cx="2301904" cy="1055792"/>
            <a:chOff x="7494669" y="2063375"/>
            <a:chExt cx="2301904" cy="1055792"/>
          </a:xfrm>
        </p:grpSpPr>
        <p:sp>
          <p:nvSpPr>
            <p:cNvPr id="11" name="TextBox 10">
              <a:extLst>
                <a:ext uri="{FF2B5EF4-FFF2-40B4-BE49-F238E27FC236}">
                  <a16:creationId xmlns:a16="http://schemas.microsoft.com/office/drawing/2014/main" id="{3D9E9FED-E9B1-B74C-8C08-F5BB963158CB}"/>
                </a:ext>
              </a:extLst>
            </p:cNvPr>
            <p:cNvSpPr txBox="1"/>
            <p:nvPr/>
          </p:nvSpPr>
          <p:spPr>
            <a:xfrm>
              <a:off x="7494669" y="2780613"/>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Secrets Manager</a:t>
              </a:r>
            </a:p>
          </p:txBody>
        </p:sp>
        <p:pic>
          <p:nvPicPr>
            <p:cNvPr id="12" name="Graphic 18">
              <a:extLst>
                <a:ext uri="{FF2B5EF4-FFF2-40B4-BE49-F238E27FC236}">
                  <a16:creationId xmlns:a16="http://schemas.microsoft.com/office/drawing/2014/main" id="{866A7490-3B7F-0B40-9238-8C2EEBC55BE8}"/>
                </a:ext>
              </a:extLst>
            </p:cNvPr>
            <p:cNvPicPr>
              <a:picLocks noChangeAspect="1"/>
            </p:cNvPicPr>
            <p:nvPr/>
          </p:nvPicPr>
          <p:blipFill>
            <a:blip r:embed="rId6"/>
            <a:stretch>
              <a:fillRect/>
            </a:stretch>
          </p:blipFill>
          <p:spPr>
            <a:xfrm>
              <a:off x="8290021" y="2063375"/>
              <a:ext cx="711200" cy="711200"/>
            </a:xfrm>
            <a:prstGeom prst="rect">
              <a:avLst/>
            </a:prstGeom>
          </p:spPr>
        </p:pic>
      </p:grpSp>
      <p:pic>
        <p:nvPicPr>
          <p:cNvPr id="13" name="Graphic 13">
            <a:extLst>
              <a:ext uri="{FF2B5EF4-FFF2-40B4-BE49-F238E27FC236}">
                <a16:creationId xmlns:a16="http://schemas.microsoft.com/office/drawing/2014/main" id="{944DE95A-7C95-1E4F-98C7-C689278759EA}"/>
              </a:ext>
            </a:extLst>
          </p:cNvPr>
          <p:cNvPicPr>
            <a:picLocks noChangeAspect="1"/>
          </p:cNvPicPr>
          <p:nvPr/>
        </p:nvPicPr>
        <p:blipFill>
          <a:blip r:embed="rId7"/>
          <a:stretch>
            <a:fillRect/>
          </a:stretch>
        </p:blipFill>
        <p:spPr>
          <a:xfrm>
            <a:off x="8118995" y="4981762"/>
            <a:ext cx="914400" cy="914400"/>
          </a:xfrm>
          <a:prstGeom prst="rect">
            <a:avLst/>
          </a:prstGeom>
        </p:spPr>
      </p:pic>
      <p:sp>
        <p:nvSpPr>
          <p:cNvPr id="15" name="Rectangle 14">
            <a:extLst>
              <a:ext uri="{FF2B5EF4-FFF2-40B4-BE49-F238E27FC236}">
                <a16:creationId xmlns:a16="http://schemas.microsoft.com/office/drawing/2014/main" id="{7B1A2878-C5FE-3641-84A1-AF1A9456DE01}"/>
              </a:ext>
            </a:extLst>
          </p:cNvPr>
          <p:cNvSpPr/>
          <p:nvPr/>
        </p:nvSpPr>
        <p:spPr>
          <a:xfrm>
            <a:off x="565789" y="1627195"/>
            <a:ext cx="1785525" cy="1645920"/>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5A6B86"/>
              </a:solidFill>
            </a:endParaRPr>
          </a:p>
        </p:txBody>
      </p:sp>
      <p:sp>
        <p:nvSpPr>
          <p:cNvPr id="16" name="TextBox 15"/>
          <p:cNvSpPr txBox="1"/>
          <p:nvPr/>
        </p:nvSpPr>
        <p:spPr>
          <a:xfrm>
            <a:off x="844062" y="2726831"/>
            <a:ext cx="1207382" cy="369332"/>
          </a:xfrm>
          <a:prstGeom prst="rect">
            <a:avLst/>
          </a:prstGeom>
          <a:noFill/>
        </p:spPr>
        <p:txBody>
          <a:bodyPr wrap="none" rtlCol="0">
            <a:spAutoFit/>
          </a:bodyPr>
          <a:lstStyle/>
          <a:p>
            <a:pPr rtl="0"/>
            <a:r>
              <a:rPr lang="pt-br">
                <a:latin typeface="Amazon Ember Light" panose="020B0403020204020204" pitchFamily="34" charset="0"/>
                <a:ea typeface="Amazon Ember Light" panose="020B0403020204020204" pitchFamily="34" charset="0"/>
                <a:cs typeface="Amazon Ember Light" panose="020B0403020204020204" pitchFamily="34" charset="0"/>
              </a:rPr>
              <a:t>Seu código</a:t>
            </a:r>
          </a:p>
        </p:txBody>
      </p:sp>
      <p:pic>
        <p:nvPicPr>
          <p:cNvPr id="7" name="Graphic 56">
            <a:extLst>
              <a:ext uri="{FF2B5EF4-FFF2-40B4-BE49-F238E27FC236}">
                <a16:creationId xmlns:a16="http://schemas.microsoft.com/office/drawing/2014/main" id="{43CD1540-8136-7C44-A4F2-072DFBD5B020}"/>
              </a:ext>
            </a:extLst>
          </p:cNvPr>
          <p:cNvPicPr>
            <a:picLocks noChangeAspect="1"/>
          </p:cNvPicPr>
          <p:nvPr/>
        </p:nvPicPr>
        <p:blipFill>
          <a:blip r:embed="rId8"/>
          <a:stretch>
            <a:fillRect/>
          </a:stretch>
        </p:blipFill>
        <p:spPr>
          <a:xfrm>
            <a:off x="2098608" y="2820945"/>
            <a:ext cx="685800" cy="685800"/>
          </a:xfrm>
          <a:prstGeom prst="rect">
            <a:avLst/>
          </a:prstGeom>
          <a:solidFill>
            <a:schemeClr val="bg1"/>
          </a:solidFill>
        </p:spPr>
      </p:pic>
      <p:sp>
        <p:nvSpPr>
          <p:cNvPr id="18" name="TextBox 17"/>
          <p:cNvSpPr txBox="1"/>
          <p:nvPr/>
        </p:nvSpPr>
        <p:spPr>
          <a:xfrm>
            <a:off x="624391" y="4985564"/>
            <a:ext cx="1672253" cy="338554"/>
          </a:xfrm>
          <a:prstGeom prst="rect">
            <a:avLst/>
          </a:prstGeom>
          <a:noFill/>
        </p:spPr>
        <p:txBody>
          <a:bodyPr wrap="none" rtlCol="0">
            <a:spAutoFit/>
          </a:bodyPr>
          <a:lstStyle/>
          <a:p>
            <a:pPr rtl="0"/>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Instância do EC2</a:t>
            </a:r>
          </a:p>
        </p:txBody>
      </p:sp>
      <p:pic>
        <p:nvPicPr>
          <p:cNvPr id="19" name="Graphic 31">
            <a:extLst>
              <a:ext uri="{FF2B5EF4-FFF2-40B4-BE49-F238E27FC236}">
                <a16:creationId xmlns:a16="http://schemas.microsoft.com/office/drawing/2014/main" id="{AC534468-329D-AA40-A040-6D28667218D2}"/>
              </a:ext>
            </a:extLst>
          </p:cNvPr>
          <p:cNvPicPr>
            <a:picLocks noChangeAspect="1"/>
          </p:cNvPicPr>
          <p:nvPr/>
        </p:nvPicPr>
        <p:blipFill>
          <a:blip r:embed="rId9"/>
          <a:stretch>
            <a:fillRect/>
          </a:stretch>
        </p:blipFill>
        <p:spPr>
          <a:xfrm>
            <a:off x="565789" y="4341070"/>
            <a:ext cx="330200" cy="330200"/>
          </a:xfrm>
          <a:prstGeom prst="rect">
            <a:avLst/>
          </a:prstGeom>
        </p:spPr>
      </p:pic>
      <p:sp>
        <p:nvSpPr>
          <p:cNvPr id="20" name="Rectangle 19">
            <a:extLst>
              <a:ext uri="{FF2B5EF4-FFF2-40B4-BE49-F238E27FC236}">
                <a16:creationId xmlns:a16="http://schemas.microsoft.com/office/drawing/2014/main" id="{F29C4BBD-6802-E541-B0CA-03BF9C3751F0}"/>
              </a:ext>
            </a:extLst>
          </p:cNvPr>
          <p:cNvSpPr/>
          <p:nvPr/>
        </p:nvSpPr>
        <p:spPr>
          <a:xfrm>
            <a:off x="565102" y="4337646"/>
            <a:ext cx="1786211" cy="1645920"/>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200" dirty="0">
              <a:ln w="0"/>
              <a:solidFill>
                <a:srgbClr val="D86613"/>
              </a:solidFill>
            </a:endParaRPr>
          </a:p>
        </p:txBody>
      </p:sp>
      <p:pic>
        <p:nvPicPr>
          <p:cNvPr id="6" name="Graphic 54">
            <a:extLst>
              <a:ext uri="{FF2B5EF4-FFF2-40B4-BE49-F238E27FC236}">
                <a16:creationId xmlns:a16="http://schemas.microsoft.com/office/drawing/2014/main" id="{50E1591F-DA4C-934C-BDCB-2E69767A65B3}"/>
              </a:ext>
            </a:extLst>
          </p:cNvPr>
          <p:cNvPicPr>
            <a:picLocks noChangeAspect="1"/>
          </p:cNvPicPr>
          <p:nvPr/>
        </p:nvPicPr>
        <p:blipFill rotWithShape="1">
          <a:blip r:embed="rId10"/>
          <a:srcRect t="18863" b="21797"/>
          <a:stretch/>
        </p:blipFill>
        <p:spPr>
          <a:xfrm>
            <a:off x="2114337" y="4390300"/>
            <a:ext cx="770468" cy="457200"/>
          </a:xfrm>
          <a:prstGeom prst="rect">
            <a:avLst/>
          </a:prstGeom>
          <a:solidFill>
            <a:schemeClr val="bg1"/>
          </a:solidFill>
        </p:spPr>
      </p:pic>
      <p:pic>
        <p:nvPicPr>
          <p:cNvPr id="14" name="Graphic 52">
            <a:extLst>
              <a:ext uri="{FF2B5EF4-FFF2-40B4-BE49-F238E27FC236}">
                <a16:creationId xmlns:a16="http://schemas.microsoft.com/office/drawing/2014/main" id="{90D5A9DB-EC7C-6342-9486-0A731DEC214E}"/>
              </a:ext>
            </a:extLst>
          </p:cNvPr>
          <p:cNvPicPr>
            <a:picLocks noChangeAspect="1"/>
          </p:cNvPicPr>
          <p:nvPr/>
        </p:nvPicPr>
        <p:blipFill rotWithShape="1">
          <a:blip r:embed="rId11"/>
          <a:srcRect l="9638" r="7945"/>
          <a:stretch/>
        </p:blipFill>
        <p:spPr>
          <a:xfrm>
            <a:off x="2220686" y="5293821"/>
            <a:ext cx="565220" cy="685800"/>
          </a:xfrm>
          <a:prstGeom prst="rect">
            <a:avLst/>
          </a:prstGeom>
          <a:solidFill>
            <a:schemeClr val="bg1"/>
          </a:solidFill>
        </p:spPr>
      </p:pic>
      <p:sp>
        <p:nvSpPr>
          <p:cNvPr id="21" name="Rectangle 20">
            <a:extLst>
              <a:ext uri="{FF2B5EF4-FFF2-40B4-BE49-F238E27FC236}">
                <a16:creationId xmlns:a16="http://schemas.microsoft.com/office/drawing/2014/main" id="{7B1A2878-C5FE-3641-84A1-AF1A9456DE01}"/>
              </a:ext>
            </a:extLst>
          </p:cNvPr>
          <p:cNvSpPr/>
          <p:nvPr/>
        </p:nvSpPr>
        <p:spPr>
          <a:xfrm>
            <a:off x="7355817" y="1627692"/>
            <a:ext cx="2440756" cy="2518475"/>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5A6B86"/>
              </a:solidFill>
            </a:endParaRPr>
          </a:p>
        </p:txBody>
      </p:sp>
      <p:sp>
        <p:nvSpPr>
          <p:cNvPr id="22" name="TextBox 21"/>
          <p:cNvSpPr txBox="1"/>
          <p:nvPr/>
        </p:nvSpPr>
        <p:spPr>
          <a:xfrm>
            <a:off x="7647640" y="1636868"/>
            <a:ext cx="1857111" cy="369332"/>
          </a:xfrm>
          <a:prstGeom prst="rect">
            <a:avLst/>
          </a:prstGeom>
          <a:noFill/>
        </p:spPr>
        <p:txBody>
          <a:bodyPr wrap="none" rtlCol="0">
            <a:spAutoFit/>
          </a:bodyPr>
          <a:lstStyle/>
          <a:p>
            <a:pPr rtl="0"/>
            <a:r>
              <a:rPr lang="pt-br" dirty="0">
                <a:latin typeface="Amazon Ember Light" panose="020B0403020204020204" pitchFamily="34" charset="0"/>
                <a:ea typeface="Amazon Ember Light" panose="020B0403020204020204" pitchFamily="34" charset="0"/>
                <a:cs typeface="Amazon Ember Light" panose="020B0403020204020204" pitchFamily="34" charset="0"/>
              </a:rPr>
              <a:t>Recursos da AWS</a:t>
            </a:r>
          </a:p>
        </p:txBody>
      </p:sp>
      <p:sp>
        <p:nvSpPr>
          <p:cNvPr id="23" name="Rectangle 22">
            <a:extLst>
              <a:ext uri="{FF2B5EF4-FFF2-40B4-BE49-F238E27FC236}">
                <a16:creationId xmlns:a16="http://schemas.microsoft.com/office/drawing/2014/main" id="{7B1A2878-C5FE-3641-84A1-AF1A9456DE01}"/>
              </a:ext>
            </a:extLst>
          </p:cNvPr>
          <p:cNvSpPr/>
          <p:nvPr/>
        </p:nvSpPr>
        <p:spPr>
          <a:xfrm>
            <a:off x="7355817" y="4323113"/>
            <a:ext cx="2440756" cy="1652351"/>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200" dirty="0">
              <a:solidFill>
                <a:srgbClr val="5A6B86"/>
              </a:solidFill>
            </a:endParaRPr>
          </a:p>
        </p:txBody>
      </p:sp>
      <p:sp>
        <p:nvSpPr>
          <p:cNvPr id="24" name="TextBox 23"/>
          <p:cNvSpPr txBox="1"/>
          <p:nvPr/>
        </p:nvSpPr>
        <p:spPr>
          <a:xfrm>
            <a:off x="7676750" y="4350902"/>
            <a:ext cx="1798890" cy="369332"/>
          </a:xfrm>
          <a:prstGeom prst="rect">
            <a:avLst/>
          </a:prstGeom>
          <a:noFill/>
        </p:spPr>
        <p:txBody>
          <a:bodyPr wrap="none" rtlCol="0">
            <a:spAutoFit/>
          </a:bodyPr>
          <a:lstStyle/>
          <a:p>
            <a:pPr rtl="0"/>
            <a:r>
              <a:rPr lang="pt-br">
                <a:latin typeface="Amazon Ember Light" panose="020B0403020204020204" pitchFamily="34" charset="0"/>
                <a:ea typeface="Amazon Ember Light" panose="020B0403020204020204" pitchFamily="34" charset="0"/>
                <a:cs typeface="Amazon Ember Light" panose="020B0403020204020204" pitchFamily="34" charset="0"/>
              </a:rPr>
              <a:t>Outros recursos</a:t>
            </a:r>
          </a:p>
        </p:txBody>
      </p:sp>
      <p:sp>
        <p:nvSpPr>
          <p:cNvPr id="28" name="TextBox 27"/>
          <p:cNvSpPr txBox="1"/>
          <p:nvPr/>
        </p:nvSpPr>
        <p:spPr>
          <a:xfrm>
            <a:off x="9926983" y="2631125"/>
            <a:ext cx="1329884" cy="1569660"/>
          </a:xfrm>
          <a:prstGeom prst="rect">
            <a:avLst/>
          </a:prstGeom>
          <a:noFill/>
        </p:spPr>
        <p:txBody>
          <a:bodyPr wrap="square" rtlCol="0">
            <a:spAutoFit/>
          </a:bodyPr>
          <a:lstStyle/>
          <a:p>
            <a:pPr algn="ctr" rtl="0"/>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DB secrets loaded (segredos do banco de dador carregados)</a:t>
            </a:r>
          </a:p>
        </p:txBody>
      </p:sp>
      <p:sp>
        <p:nvSpPr>
          <p:cNvPr id="31" name="TextBox 30"/>
          <p:cNvSpPr txBox="1"/>
          <p:nvPr/>
        </p:nvSpPr>
        <p:spPr>
          <a:xfrm>
            <a:off x="3331164" y="4535568"/>
            <a:ext cx="1818636" cy="830997"/>
          </a:xfrm>
          <a:prstGeom prst="rect">
            <a:avLst/>
          </a:prstGeom>
          <a:noFill/>
        </p:spPr>
        <p:txBody>
          <a:bodyPr wrap="square" rtlCol="0">
            <a:spAutoFit/>
          </a:bodyPr>
          <a:lstStyle/>
          <a:p>
            <a:pPr algn="ctr" rtl="0"/>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Credenciais da AWS por meio de funções do IAM</a:t>
            </a:r>
          </a:p>
        </p:txBody>
      </p:sp>
      <p:cxnSp>
        <p:nvCxnSpPr>
          <p:cNvPr id="33" name="Elbow Connector 32"/>
          <p:cNvCxnSpPr>
            <a:stCxn id="7" idx="3"/>
            <a:endCxn id="20" idx="3"/>
          </p:cNvCxnSpPr>
          <p:nvPr/>
        </p:nvCxnSpPr>
        <p:spPr>
          <a:xfrm flipH="1">
            <a:off x="2351313" y="3163845"/>
            <a:ext cx="433095" cy="1996761"/>
          </a:xfrm>
          <a:prstGeom prst="bentConnector3">
            <a:avLst>
              <a:gd name="adj1" fmla="val -116350"/>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904954" y="2145231"/>
            <a:ext cx="6214041" cy="0"/>
          </a:xfrm>
          <a:prstGeom prst="straightConnector1">
            <a:avLst/>
          </a:prstGeom>
          <a:ln w="12700">
            <a:headEnd type="arrow" w="med" len="sm"/>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42659" y="1832266"/>
            <a:ext cx="3448380" cy="292388"/>
          </a:xfrm>
          <a:prstGeom prst="rect">
            <a:avLst/>
          </a:prstGeom>
          <a:noFill/>
        </p:spPr>
        <p:txBody>
          <a:bodyPr wrap="none" rtlCol="0">
            <a:spAutoFit/>
          </a:bodyPr>
          <a:lstStyle/>
          <a:p>
            <a:pPr algn="ctr" rtl="0"/>
            <a:r>
              <a:rPr lang="pt-br" sz="1300" dirty="0">
                <a:latin typeface="Amazon Ember Light" panose="020B0403020204020204" pitchFamily="34" charset="0"/>
                <a:ea typeface="Amazon Ember Light" panose="020B0403020204020204" pitchFamily="34" charset="0"/>
                <a:cs typeface="Amazon Ember Light" panose="020B0403020204020204" pitchFamily="34" charset="0"/>
              </a:rPr>
              <a:t>Chamada autorizada para o Secrets Manager</a:t>
            </a:r>
          </a:p>
        </p:txBody>
      </p:sp>
      <p:sp>
        <p:nvSpPr>
          <p:cNvPr id="42" name="Rectangle 41"/>
          <p:cNvSpPr/>
          <p:nvPr/>
        </p:nvSpPr>
        <p:spPr>
          <a:xfrm>
            <a:off x="2321161" y="2156652"/>
            <a:ext cx="5090800" cy="292388"/>
          </a:xfrm>
          <a:prstGeom prst="rect">
            <a:avLst/>
          </a:prstGeom>
        </p:spPr>
        <p:txBody>
          <a:bodyPr wrap="square" rtlCol="0">
            <a:spAutoFit/>
          </a:bodyPr>
          <a:lstStyle/>
          <a:p>
            <a:pPr algn="ctr" rtl="0"/>
            <a:r>
              <a:rPr lang="pt-br" sz="1300" dirty="0">
                <a:latin typeface="Amazon Ember Light" panose="020B0403020204020204" pitchFamily="34" charset="0"/>
                <a:ea typeface="Amazon Ember Light" panose="020B0403020204020204" pitchFamily="34" charset="0"/>
                <a:cs typeface="Amazon Ember Light" panose="020B0403020204020204" pitchFamily="34" charset="0"/>
              </a:rPr>
              <a:t>DB credentials returned (credenciais de banco de dados retornadas)</a:t>
            </a:r>
          </a:p>
        </p:txBody>
      </p:sp>
      <p:cxnSp>
        <p:nvCxnSpPr>
          <p:cNvPr id="43" name="Straight Arrow Connector 42"/>
          <p:cNvCxnSpPr/>
          <p:nvPr/>
        </p:nvCxnSpPr>
        <p:spPr>
          <a:xfrm flipH="1">
            <a:off x="1910990" y="2463331"/>
            <a:ext cx="6214041" cy="0"/>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Elbow Connector 43"/>
          <p:cNvCxnSpPr>
            <a:endCxn id="13" idx="1"/>
          </p:cNvCxnSpPr>
          <p:nvPr/>
        </p:nvCxnSpPr>
        <p:spPr>
          <a:xfrm>
            <a:off x="1904954" y="2726831"/>
            <a:ext cx="6214041" cy="2712131"/>
          </a:xfrm>
          <a:prstGeom prst="bentConnector3">
            <a:avLst>
              <a:gd name="adj1" fmla="val 59652"/>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709142" y="4826122"/>
            <a:ext cx="1343638" cy="584775"/>
          </a:xfrm>
          <a:prstGeom prst="rect">
            <a:avLst/>
          </a:prstGeom>
        </p:spPr>
        <p:txBody>
          <a:bodyPr wrap="none" rtlCol="0">
            <a:spAutoFit/>
          </a:bodyPr>
          <a:lstStyle/>
          <a:p>
            <a:pPr rtl="0"/>
            <a:r>
              <a:rPr lang="pt-br" sz="16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Conexão</a:t>
            </a:r>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
            </a:r>
            <a:b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600" dirty="0">
                <a:latin typeface="Amazon Ember Light" panose="020B0403020204020204" pitchFamily="34" charset="0"/>
                <a:ea typeface="Amazon Ember Light" panose="020B0403020204020204" pitchFamily="34" charset="0"/>
                <a:cs typeface="Amazon Ember Light" panose="020B0403020204020204" pitchFamily="34" charset="0"/>
              </a:rPr>
              <a:t>Estabelecida:</a:t>
            </a:r>
          </a:p>
        </p:txBody>
      </p:sp>
      <p:cxnSp>
        <p:nvCxnSpPr>
          <p:cNvPr id="51" name="Elbow Connector 50"/>
          <p:cNvCxnSpPr>
            <a:stCxn id="12" idx="3"/>
            <a:endCxn id="13" idx="3"/>
          </p:cNvCxnSpPr>
          <p:nvPr/>
        </p:nvCxnSpPr>
        <p:spPr>
          <a:xfrm>
            <a:off x="8931795" y="2418975"/>
            <a:ext cx="101600" cy="3019987"/>
          </a:xfrm>
          <a:prstGeom prst="bentConnector3">
            <a:avLst>
              <a:gd name="adj1" fmla="val 2659066"/>
            </a:avLst>
          </a:prstGeom>
          <a:ln w="12700">
            <a:prstDash val="dash"/>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0044500" y="4792631"/>
            <a:ext cx="1329884" cy="584775"/>
          </a:xfrm>
          <a:prstGeom prst="rect">
            <a:avLst/>
          </a:prstGeom>
          <a:noFill/>
        </p:spPr>
        <p:txBody>
          <a:bodyPr wrap="square" rtlCol="0">
            <a:spAutoFit/>
          </a:bodyPr>
          <a:lstStyle/>
          <a:p>
            <a:pPr algn="ctr" rtl="0"/>
            <a:r>
              <a:rPr lang="pt-br" sz="1600">
                <a:latin typeface="Amazon Ember Light" panose="020B0403020204020204" pitchFamily="34" charset="0"/>
                <a:ea typeface="Amazon Ember Light" panose="020B0403020204020204" pitchFamily="34" charset="0"/>
                <a:cs typeface="Amazon Ember Light" panose="020B0403020204020204" pitchFamily="34" charset="0"/>
              </a:rPr>
              <a:t>Rotação segura</a:t>
            </a:r>
          </a:p>
        </p:txBody>
      </p:sp>
      <p:cxnSp>
        <p:nvCxnSpPr>
          <p:cNvPr id="57" name="Elbow Connector 56"/>
          <p:cNvCxnSpPr>
            <a:cxnSpLocks/>
          </p:cNvCxnSpPr>
          <p:nvPr/>
        </p:nvCxnSpPr>
        <p:spPr>
          <a:xfrm>
            <a:off x="8931795" y="2631125"/>
            <a:ext cx="974330" cy="499050"/>
          </a:xfrm>
          <a:prstGeom prst="bentConnector3">
            <a:avLst>
              <a:gd name="adj1" fmla="val 56441"/>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50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8" grpId="0"/>
      <p:bldP spid="31" grpId="0"/>
      <p:bldP spid="41" grpId="0"/>
      <p:bldP spid="42" grpId="0"/>
      <p:bldP spid="49" grpId="0"/>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594564"/>
            <a:ext cx="11353800" cy="1636787"/>
          </a:xfrm>
        </p:spPr>
        <p:txBody>
          <a:bodyPr rtlCol="0">
            <a:noAutofit/>
          </a:bodyPr>
          <a:lstStyle/>
          <a:p>
            <a:pPr rtl="0"/>
            <a:r>
              <a:rPr lang="pt-br" dirty="0"/>
              <a:t>Autenticação de suas </a:t>
            </a:r>
            <a:r>
              <a:rPr lang="pt-br" dirty="0">
                <a:solidFill>
                  <a:srgbClr val="FFFFFF"/>
                </a:solidFill>
              </a:rPr>
              <a:t>aplicações</a:t>
            </a:r>
            <a:r>
              <a:rPr lang="pt-br" dirty="0"/>
              <a:t> para a AWS</a:t>
            </a:r>
          </a:p>
        </p:txBody>
      </p:sp>
    </p:spTree>
    <p:custDataLst>
      <p:tags r:id="rId1"/>
    </p:custDataLst>
    <p:extLst>
      <p:ext uri="{BB962C8B-B14F-4D97-AF65-F5344CB8AC3E}">
        <p14:creationId xmlns:p14="http://schemas.microsoft.com/office/powerpoint/2010/main" val="3064420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hqrtHYWe"/>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BE3CCB-6159-4EDA-8C2B-7CE62A5B891F}">
  <ds:schemaRefs>
    <ds:schemaRef ds:uri="http://schemas.microsoft.com/sharepoint/v3/contenttype/forms"/>
  </ds:schemaRefs>
</ds:datastoreItem>
</file>

<file path=customXml/itemProps2.xml><?xml version="1.0" encoding="utf-8"?>
<ds:datastoreItem xmlns:ds="http://schemas.openxmlformats.org/officeDocument/2006/customXml" ds:itemID="{F38B2368-13C6-41A9-AEFC-13C861EE54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ED36D2-CC1E-42C6-91CE-9B3AC3EC6057}">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61d7a295-102b-4ba7-8142-2982d133915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11249</TotalTime>
  <Words>4932</Words>
  <Application>Microsoft Office PowerPoint</Application>
  <PresentationFormat>Widescreen</PresentationFormat>
  <Paragraphs>469</Paragraphs>
  <Slides>35</Slides>
  <Notes>35</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Helvetica Neue</vt:lpstr>
      <vt:lpstr>Helvetica Neue LT Std 65 Medium</vt:lpstr>
      <vt:lpstr>Amazon Ember</vt:lpstr>
      <vt:lpstr>Amazon Ember Light</vt:lpstr>
      <vt:lpstr>Arial</vt:lpstr>
      <vt:lpstr>Calibri</vt:lpstr>
      <vt:lpstr>Courier New</vt:lpstr>
      <vt:lpstr>Lucida Console</vt:lpstr>
      <vt:lpstr>Wingdings</vt:lpstr>
      <vt:lpstr>Paloma 2019 v1</vt:lpstr>
      <vt:lpstr>Image</vt:lpstr>
      <vt:lpstr>Módulo 13: Desenvolvimento de aplicações seguras</vt:lpstr>
      <vt:lpstr>Visão geral do módulo</vt:lpstr>
      <vt:lpstr>Protegendo suas aplicações</vt:lpstr>
      <vt:lpstr>Desafios das certificações públicas SSL</vt:lpstr>
      <vt:lpstr>AWS Certificates Manager</vt:lpstr>
      <vt:lpstr>Desafios ao manter segredos</vt:lpstr>
      <vt:lpstr>AWS Secrets Manager</vt:lpstr>
      <vt:lpstr>Recuperar segredo</vt:lpstr>
      <vt:lpstr>Autenticação de suas aplicações para a AWS</vt:lpstr>
      <vt:lpstr>Autenticação de suas aplicações para a AWS: IAM</vt:lpstr>
      <vt:lpstr>AWS Security Token Service</vt:lpstr>
      <vt:lpstr>AWS Security Token Service</vt:lpstr>
      <vt:lpstr>Pontos importantes do AWS STS</vt:lpstr>
      <vt:lpstr>Caso de uso: agente de identidades do STS</vt:lpstr>
      <vt:lpstr>Autenticação de suas aplicações para a AWS: IAM</vt:lpstr>
      <vt:lpstr>Provedores de identidade</vt:lpstr>
      <vt:lpstr>SAML 2.0</vt:lpstr>
      <vt:lpstr>Federação de SSO usando SAML  </vt:lpstr>
      <vt:lpstr>OpenID Connect (OIDC)</vt:lpstr>
      <vt:lpstr>Autenticação de suas aplicações para a AWS: IAM</vt:lpstr>
      <vt:lpstr>Amazon Cognito</vt:lpstr>
      <vt:lpstr>Amazon Cognito para aplicaçõesmóveis</vt:lpstr>
      <vt:lpstr>Identidades autenticadas pelo desenvolvedor          </vt:lpstr>
      <vt:lpstr>Autenticação de seus clientes</vt:lpstr>
      <vt:lpstr>Grupo de usuários do Amazon Cognito</vt:lpstr>
      <vt:lpstr>Grupo de usuários do Amazon Cognito</vt:lpstr>
      <vt:lpstr>Fluxo de autenticação do IdP do grupo de usuários</vt:lpstr>
      <vt:lpstr>Cenário do curso</vt:lpstr>
      <vt:lpstr>Cenário: desenvolver uma aplicaçãode ponta a ponta</vt:lpstr>
      <vt:lpstr>Cenário: desenvolver uma aplicaçãode ponta a ponta</vt:lpstr>
      <vt:lpstr>Cenário: desenvolver uma aplicaçãode ponta a ponta</vt:lpstr>
      <vt:lpstr>Cenário: desenvolver uma aplicaçãode ponta a ponta</vt:lpstr>
      <vt:lpstr>Resumo</vt:lpstr>
      <vt:lpstr>Teste de conhecimento</vt:lpstr>
      <vt:lpstr>Obrigado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Chen, Yue</cp:lastModifiedBy>
  <cp:revision>320</cp:revision>
  <cp:lastPrinted>2017-08-03T20:30:13Z</cp:lastPrinted>
  <dcterms:created xsi:type="dcterms:W3CDTF">2017-05-11T23:06:57Z</dcterms:created>
  <dcterms:modified xsi:type="dcterms:W3CDTF">2020-12-07T03:22:43Z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A866311B-125E-499F-98D4-18426D9C1013</vt:lpwstr>
  </property>
  <property fmtid="{D5CDD505-2E9C-101B-9397-08002B2CF9AE}" pid="3" name="ArticulatePath">
    <vt:lpwstr>Security_New</vt:lpwstr>
  </property>
  <property fmtid="{D5CDD505-2E9C-101B-9397-08002B2CF9AE}" pid="4" name="ContentTypeId">
    <vt:lpwstr>0x010100D4EC3CBD49A9D74AB59EB8F208DED5D9</vt:lpwstr>
  </property>
</Properties>
</file>