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5.xml" ContentType="application/vnd.openxmlformats-officedocument.presentationml.tags+xml"/>
  <Override PartName="/ppt/notesSlides/notesSlide1.xml" ContentType="application/vnd.openxmlformats-officedocument.presentationml.notesSlide+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notesSlides/notesSlide3.xml" ContentType="application/vnd.openxmlformats-officedocument.presentationml.notesSlide+xml"/>
  <Override PartName="/ppt/tags/tag28.xml" ContentType="application/vnd.openxmlformats-officedocument.presentationml.tags+xml"/>
  <Override PartName="/ppt/notesSlides/notesSlide4.xml" ContentType="application/vnd.openxmlformats-officedocument.presentationml.notesSlide+xml"/>
  <Override PartName="/ppt/tags/tag29.xml" ContentType="application/vnd.openxmlformats-officedocument.presentationml.tags+xml"/>
  <Override PartName="/ppt/notesSlides/notesSlide5.xml" ContentType="application/vnd.openxmlformats-officedocument.presentationml.notesSlide+xml"/>
  <Override PartName="/ppt/tags/tag30.xml" ContentType="application/vnd.openxmlformats-officedocument.presentationml.tag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1.xml" ContentType="application/vnd.openxmlformats-officedocument.presentationml.tags+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2.xml" ContentType="application/vnd.openxmlformats-officedocument.presentationml.tags+xml"/>
  <Override PartName="/ppt/notesSlides/notesSlide8.xml" ContentType="application/vnd.openxmlformats-officedocument.presentationml.notesSlide+xml"/>
  <Override PartName="/ppt/tags/tag33.xml" ContentType="application/vnd.openxmlformats-officedocument.presentationml.tags+xml"/>
  <Override PartName="/ppt/notesSlides/notesSlide9.xml" ContentType="application/vnd.openxmlformats-officedocument.presentationml.notesSlide+xml"/>
  <Override PartName="/ppt/tags/tag34.xml" ContentType="application/vnd.openxmlformats-officedocument.presentationml.tags+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35.xml" ContentType="application/vnd.openxmlformats-officedocument.presentationml.tags+xml"/>
  <Override PartName="/ppt/notesSlides/notesSlide11.xml" ContentType="application/vnd.openxmlformats-officedocument.presentationml.notesSlide+xml"/>
  <Override PartName="/ppt/tags/tag36.xml" ContentType="application/vnd.openxmlformats-officedocument.presentationml.tags+xml"/>
  <Override PartName="/ppt/notesSlides/notesSlide12.xml" ContentType="application/vnd.openxmlformats-officedocument.presentationml.notesSlide+xml"/>
  <Override PartName="/ppt/tags/tag37.xml" ContentType="application/vnd.openxmlformats-officedocument.presentationml.tags+xml"/>
  <Override PartName="/ppt/notesSlides/notesSlide13.xml" ContentType="application/vnd.openxmlformats-officedocument.presentationml.notesSlide+xml"/>
  <Override PartName="/ppt/tags/tag38.xml" ContentType="application/vnd.openxmlformats-officedocument.presentationml.tags+xml"/>
  <Override PartName="/ppt/notesSlides/notesSlide14.xml" ContentType="application/vnd.openxmlformats-officedocument.presentationml.notesSlide+xml"/>
  <Override PartName="/ppt/tags/tag39.xml" ContentType="application/vnd.openxmlformats-officedocument.presentationml.tags+xml"/>
  <Override PartName="/ppt/notesSlides/notesSlide15.xml" ContentType="application/vnd.openxmlformats-officedocument.presentationml.notesSlide+xml"/>
  <Override PartName="/ppt/tags/tag40.xml" ContentType="application/vnd.openxmlformats-officedocument.presentationml.tags+xml"/>
  <Override PartName="/ppt/notesSlides/notesSlide16.xml" ContentType="application/vnd.openxmlformats-officedocument.presentationml.notesSlide+xml"/>
  <Override PartName="/ppt/tags/tag41.xml" ContentType="application/vnd.openxmlformats-officedocument.presentationml.tags+xml"/>
  <Override PartName="/ppt/notesSlides/notesSlide17.xml" ContentType="application/vnd.openxmlformats-officedocument.presentationml.notesSlide+xml"/>
  <Override PartName="/ppt/tags/tag42.xml" ContentType="application/vnd.openxmlformats-officedocument.presentationml.tags+xml"/>
  <Override PartName="/ppt/notesSlides/notesSlide18.xml" ContentType="application/vnd.openxmlformats-officedocument.presentationml.notesSlide+xml"/>
  <Override PartName="/ppt/tags/tag43.xml" ContentType="application/vnd.openxmlformats-officedocument.presentationml.tags+xml"/>
  <Override PartName="/ppt/notesSlides/notesSlide19.xml" ContentType="application/vnd.openxmlformats-officedocument.presentationml.notesSlide+xml"/>
  <Override PartName="/ppt/tags/tag44.xml" ContentType="application/vnd.openxmlformats-officedocument.presentationml.tags+xml"/>
  <Override PartName="/ppt/notesSlides/notesSlide20.xml" ContentType="application/vnd.openxmlformats-officedocument.presentationml.notesSlide+xml"/>
  <Override PartName="/ppt/tags/tag45.xml" ContentType="application/vnd.openxmlformats-officedocument.presentationml.tags+xml"/>
  <Override PartName="/ppt/notesSlides/notesSlide21.xml" ContentType="application/vnd.openxmlformats-officedocument.presentationml.notesSlide+xml"/>
  <Override PartName="/ppt/tags/tag46.xml" ContentType="application/vnd.openxmlformats-officedocument.presentationml.tags+xml"/>
  <Override PartName="/ppt/notesSlides/notesSlide22.xml" ContentType="application/vnd.openxmlformats-officedocument.presentationml.notesSlide+xml"/>
  <Override PartName="/ppt/tags/tag47.xml" ContentType="application/vnd.openxmlformats-officedocument.presentationml.tags+xml"/>
  <Override PartName="/ppt/notesSlides/notesSlide23.xml" ContentType="application/vnd.openxmlformats-officedocument.presentationml.notesSlide+xml"/>
  <Override PartName="/ppt/tags/tag48.xml" ContentType="application/vnd.openxmlformats-officedocument.presentationml.tags+xml"/>
  <Override PartName="/ppt/notesSlides/notesSlide24.xml" ContentType="application/vnd.openxmlformats-officedocument.presentationml.notesSlide+xml"/>
  <Override PartName="/ppt/tags/tag49.xml" ContentType="application/vnd.openxmlformats-officedocument.presentationml.tags+xml"/>
  <Override PartName="/ppt/notesSlides/notesSlide25.xml" ContentType="application/vnd.openxmlformats-officedocument.presentationml.notesSlide+xml"/>
  <Override PartName="/ppt/tags/tag50.xml" ContentType="application/vnd.openxmlformats-officedocument.presentationml.tags+xml"/>
  <Override PartName="/ppt/notesSlides/notesSlide26.xml" ContentType="application/vnd.openxmlformats-officedocument.presentationml.notesSlide+xml"/>
  <Override PartName="/ppt/tags/tag51.xml" ContentType="application/vnd.openxmlformats-officedocument.presentationml.tags+xml"/>
  <Override PartName="/ppt/notesSlides/notesSlide27.xml" ContentType="application/vnd.openxmlformats-officedocument.presentationml.notesSlide+xml"/>
  <Override PartName="/ppt/tags/tag52.xml" ContentType="application/vnd.openxmlformats-officedocument.presentationml.tags+xml"/>
  <Override PartName="/ppt/notesSlides/notesSlide28.xml" ContentType="application/vnd.openxmlformats-officedocument.presentationml.notesSlide+xml"/>
  <Override PartName="/ppt/tags/tag53.xml" ContentType="application/vnd.openxmlformats-officedocument.presentationml.tags+xml"/>
  <Override PartName="/ppt/notesSlides/notesSlide29.xml" ContentType="application/vnd.openxmlformats-officedocument.presentationml.notesSlide+xml"/>
  <Override PartName="/ppt/tags/tag54.xml" ContentType="application/vnd.openxmlformats-officedocument.presentationml.tags+xml"/>
  <Override PartName="/ppt/notesSlides/notesSlide30.xml" ContentType="application/vnd.openxmlformats-officedocument.presentationml.notesSlide+xml"/>
  <Override PartName="/ppt/tags/tag55.xml" ContentType="application/vnd.openxmlformats-officedocument.presentationml.tags+xml"/>
  <Override PartName="/ppt/notesSlides/notesSlide31.xml" ContentType="application/vnd.openxmlformats-officedocument.presentationml.notesSlide+xml"/>
  <Override PartName="/ppt/tags/tag56.xml" ContentType="application/vnd.openxmlformats-officedocument.presentationml.tags+xml"/>
  <Override PartName="/ppt/notesSlides/notesSlide32.xml" ContentType="application/vnd.openxmlformats-officedocument.presentationml.notesSlide+xml"/>
  <Override PartName="/ppt/tags/tag57.xml" ContentType="application/vnd.openxmlformats-officedocument.presentationml.tags+xml"/>
  <Override PartName="/ppt/notesSlides/notesSlide33.xml" ContentType="application/vnd.openxmlformats-officedocument.presentationml.notesSlide+xml"/>
  <Override PartName="/ppt/tags/tag58.xml" ContentType="application/vnd.openxmlformats-officedocument.presentationml.tags+xml"/>
  <Override PartName="/ppt/notesSlides/notesSlide34.xml" ContentType="application/vnd.openxmlformats-officedocument.presentationml.notesSlide+xml"/>
  <Override PartName="/ppt/tags/tag59.xml" ContentType="application/vnd.openxmlformats-officedocument.presentationml.tags+xml"/>
  <Override PartName="/ppt/notesSlides/notesSlide35.xml" ContentType="application/vnd.openxmlformats-officedocument.presentationml.notesSlide+xml"/>
  <Override PartName="/ppt/tags/tag60.xml" ContentType="application/vnd.openxmlformats-officedocument.presentationml.tags+xml"/>
  <Override PartName="/ppt/notesSlides/notesSlide36.xml" ContentType="application/vnd.openxmlformats-officedocument.presentationml.notesSlide+xml"/>
  <Override PartName="/ppt/tags/tag61.xml" ContentType="application/vnd.openxmlformats-officedocument.presentationml.tags+xml"/>
  <Override PartName="/ppt/notesSlides/notesSlide37.xml" ContentType="application/vnd.openxmlformats-officedocument.presentationml.notesSlide+xml"/>
  <Override PartName="/ppt/tags/tag62.xml" ContentType="application/vnd.openxmlformats-officedocument.presentationml.tags+xml"/>
  <Override PartName="/ppt/notesSlides/notesSlide38.xml" ContentType="application/vnd.openxmlformats-officedocument.presentationml.notesSlide+xml"/>
  <Override PartName="/ppt/tags/tag63.xml" ContentType="application/vnd.openxmlformats-officedocument.presentationml.tags+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4"/>
  </p:sldMasterIdLst>
  <p:notesMasterIdLst>
    <p:notesMasterId r:id="rId44"/>
  </p:notesMasterIdLst>
  <p:handoutMasterIdLst>
    <p:handoutMasterId r:id="rId45"/>
  </p:handoutMasterIdLst>
  <p:sldIdLst>
    <p:sldId id="410" r:id="rId5"/>
    <p:sldId id="383" r:id="rId6"/>
    <p:sldId id="413" r:id="rId7"/>
    <p:sldId id="299" r:id="rId8"/>
    <p:sldId id="406" r:id="rId9"/>
    <p:sldId id="402" r:id="rId10"/>
    <p:sldId id="422" r:id="rId11"/>
    <p:sldId id="420" r:id="rId12"/>
    <p:sldId id="407" r:id="rId13"/>
    <p:sldId id="403" r:id="rId14"/>
    <p:sldId id="414" r:id="rId15"/>
    <p:sldId id="408" r:id="rId16"/>
    <p:sldId id="418" r:id="rId17"/>
    <p:sldId id="398" r:id="rId18"/>
    <p:sldId id="412" r:id="rId19"/>
    <p:sldId id="415" r:id="rId20"/>
    <p:sldId id="421" r:id="rId21"/>
    <p:sldId id="423" r:id="rId22"/>
    <p:sldId id="302" r:id="rId23"/>
    <p:sldId id="303" r:id="rId24"/>
    <p:sldId id="304" r:id="rId25"/>
    <p:sldId id="306" r:id="rId26"/>
    <p:sldId id="307" r:id="rId27"/>
    <p:sldId id="308" r:id="rId28"/>
    <p:sldId id="309" r:id="rId29"/>
    <p:sldId id="311" r:id="rId30"/>
    <p:sldId id="431" r:id="rId31"/>
    <p:sldId id="432" r:id="rId32"/>
    <p:sldId id="424" r:id="rId33"/>
    <p:sldId id="425" r:id="rId34"/>
    <p:sldId id="426" r:id="rId35"/>
    <p:sldId id="427" r:id="rId36"/>
    <p:sldId id="428" r:id="rId37"/>
    <p:sldId id="429" r:id="rId38"/>
    <p:sldId id="430" r:id="rId39"/>
    <p:sldId id="417" r:id="rId40"/>
    <p:sldId id="395" r:id="rId41"/>
    <p:sldId id="396" r:id="rId42"/>
    <p:sldId id="260" r:id="rId43"/>
  </p:sldIdLst>
  <p:sldSz cx="12192000" cy="6858000"/>
  <p:notesSz cx="6858000" cy="9144000"/>
  <p:custDataLst>
    <p:tags r:id="rId46"/>
  </p:custDataLst>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9" userDrawn="1">
          <p15:clr>
            <a:srgbClr val="A4A3A4"/>
          </p15:clr>
        </p15:guide>
        <p15:guide id="2" pos="32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3" clrIdx="0"/>
  <p:cmAuthor id="2" name="Barefoot, Rob" initials="BR" lastIdx="32" clrIdx="1">
    <p:extLst>
      <p:ext uri="{19B8F6BF-5375-455C-9EA6-DF929625EA0E}">
        <p15:presenceInfo xmlns:p15="http://schemas.microsoft.com/office/powerpoint/2012/main" userId="S-1-5-21-1407069837-2091007605-538272213-30202807" providerId="AD"/>
      </p:ext>
    </p:extLst>
  </p:cmAuthor>
  <p:cmAuthor id="3" name="Barrera, Roland" initials="BR" lastIdx="26" clrIdx="2">
    <p:extLst>
      <p:ext uri="{19B8F6BF-5375-455C-9EA6-DF929625EA0E}">
        <p15:presenceInfo xmlns:p15="http://schemas.microsoft.com/office/powerpoint/2012/main" userId="S-1-5-21-1407069837-2091007605-538272213-316202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8814"/>
    <a:srgbClr val="8FC5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2D922D-5A43-914A-84BE-E410663D7293}" v="12" dt="2020-08-19T00:46:00.8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57" autoAdjust="0"/>
  </p:normalViewPr>
  <p:slideViewPr>
    <p:cSldViewPr snapToGrid="0">
      <p:cViewPr varScale="1">
        <p:scale>
          <a:sx n="72" d="100"/>
          <a:sy n="72" d="100"/>
        </p:scale>
        <p:origin x="636" y="66"/>
      </p:cViewPr>
      <p:guideLst>
        <p:guide orient="horz" pos="459"/>
        <p:guide pos="325"/>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3"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ason Devereux" userId="1e8ae8d7-e1e4-41d7-b1aa-07c9c7bdc58a" providerId="ADAL" clId="{452D922D-5A43-914A-84BE-E410663D7293}"/>
    <pc:docChg chg="modSld">
      <pc:chgData name="Season Devereux" userId="1e8ae8d7-e1e4-41d7-b1aa-07c9c7bdc58a" providerId="ADAL" clId="{452D922D-5A43-914A-84BE-E410663D7293}" dt="2020-08-19T00:46:00.889" v="11" actId="20577"/>
      <pc:docMkLst>
        <pc:docMk/>
      </pc:docMkLst>
      <pc:sldChg chg="modNotesTx">
        <pc:chgData name="Season Devereux" userId="1e8ae8d7-e1e4-41d7-b1aa-07c9c7bdc58a" providerId="ADAL" clId="{452D922D-5A43-914A-84BE-E410663D7293}" dt="2020-08-19T00:46:00.889" v="11" actId="20577"/>
        <pc:sldMkLst>
          <pc:docMk/>
          <pc:sldMk cId="482015043" sldId="307"/>
        </pc:sldMkLst>
      </pc:sldChg>
      <pc:sldChg chg="modNotesTx">
        <pc:chgData name="Season Devereux" userId="1e8ae8d7-e1e4-41d7-b1aa-07c9c7bdc58a" providerId="ADAL" clId="{452D922D-5A43-914A-84BE-E410663D7293}" dt="2020-08-19T00:45:51.961" v="4" actId="20577"/>
        <pc:sldMkLst>
          <pc:docMk/>
          <pc:sldMk cId="2066712470" sldId="40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2FED91-682B-48B8-BCA0-40AF0DCC7E26}" type="doc">
      <dgm:prSet loTypeId="urn:microsoft.com/office/officeart/2005/8/layout/hChevron3" loCatId="process" qsTypeId="urn:microsoft.com/office/officeart/2005/8/quickstyle/simple1" qsCatId="simple" csTypeId="urn:microsoft.com/office/officeart/2005/8/colors/colorful2" csCatId="colorful" phldr="1"/>
      <dgm:spPr/>
    </dgm:pt>
    <dgm:pt modelId="{5395DAA2-D61F-4A65-9446-3AEA815A58EC}">
      <dgm:prSet phldrT="[Text]" custT="1"/>
      <dgm:spPr/>
      <dgm:t>
        <a:bodyPr rtlCol="0"/>
        <a:lstStyle/>
        <a:p>
          <a:pPr rtl="0"/>
          <a:r>
            <a:rPr lang="pt-br" sz="2000" b="0">
              <a:solidFill>
                <a:schemeClr val="tx1"/>
              </a:solidFill>
              <a:latin typeface="Amazon Ember" panose="02000000000000000000" pitchFamily="2" charset="0"/>
              <a:ea typeface="Amazon Ember" panose="02000000000000000000" pitchFamily="2" charset="0"/>
            </a:rPr>
            <a:t>Origem</a:t>
          </a:r>
        </a:p>
      </dgm:t>
    </dgm:pt>
    <dgm:pt modelId="{60A8164B-4064-4EBB-9A81-C4A9A632C229}" type="parTrans" cxnId="{6296C0C8-2A94-4C5A-805D-7F9CDC914C26}">
      <dgm:prSet/>
      <dgm:spPr/>
      <dgm:t>
        <a:bodyPr rtlCol="0"/>
        <a:lstStyle/>
        <a:p>
          <a:pPr rtl="0"/>
          <a:endParaRPr lang="en-US" sz="2000">
            <a:latin typeface="Amazon Ember" panose="02000000000000000000" pitchFamily="2" charset="0"/>
            <a:ea typeface="Amazon Ember" panose="02000000000000000000" pitchFamily="2" charset="0"/>
          </a:endParaRPr>
        </a:p>
      </dgm:t>
    </dgm:pt>
    <dgm:pt modelId="{4736C630-60A8-4D11-820B-D40E1902C825}" type="sibTrans" cxnId="{6296C0C8-2A94-4C5A-805D-7F9CDC914C26}">
      <dgm:prSet/>
      <dgm:spPr/>
      <dgm:t>
        <a:bodyPr rtlCol="0"/>
        <a:lstStyle/>
        <a:p>
          <a:pPr rtl="0"/>
          <a:endParaRPr lang="en-US" sz="2000">
            <a:latin typeface="Amazon Ember" panose="02000000000000000000" pitchFamily="2" charset="0"/>
            <a:ea typeface="Amazon Ember" panose="02000000000000000000" pitchFamily="2" charset="0"/>
          </a:endParaRPr>
        </a:p>
      </dgm:t>
    </dgm:pt>
    <dgm:pt modelId="{AEFA757B-9847-4BA3-BA74-62B9647C8725}">
      <dgm:prSet phldrT="[Text]" custT="1"/>
      <dgm:spPr/>
      <dgm:t>
        <a:bodyPr rtlCol="0"/>
        <a:lstStyle/>
        <a:p>
          <a:pPr rtl="0"/>
          <a:r>
            <a:rPr lang="pt-br" sz="2000" b="0">
              <a:solidFill>
                <a:schemeClr val="tx1"/>
              </a:solidFill>
              <a:latin typeface="Amazon Ember" panose="02000000000000000000" pitchFamily="2" charset="0"/>
              <a:ea typeface="Amazon Ember" panose="02000000000000000000" pitchFamily="2" charset="0"/>
            </a:rPr>
            <a:t>Criar</a:t>
          </a:r>
        </a:p>
      </dgm:t>
    </dgm:pt>
    <dgm:pt modelId="{AAE82DF4-EC20-40FF-8DB1-EA6B86C1E765}" type="parTrans" cxnId="{0D45B6EC-7375-4232-8A15-76C3D9A9C17E}">
      <dgm:prSet/>
      <dgm:spPr/>
      <dgm:t>
        <a:bodyPr rtlCol="0"/>
        <a:lstStyle/>
        <a:p>
          <a:pPr rtl="0"/>
          <a:endParaRPr lang="en-US" sz="2000">
            <a:latin typeface="Amazon Ember" panose="02000000000000000000" pitchFamily="2" charset="0"/>
            <a:ea typeface="Amazon Ember" panose="02000000000000000000" pitchFamily="2" charset="0"/>
          </a:endParaRPr>
        </a:p>
      </dgm:t>
    </dgm:pt>
    <dgm:pt modelId="{B8F456AD-AD87-41B1-A8D2-F01EFE166D92}" type="sibTrans" cxnId="{0D45B6EC-7375-4232-8A15-76C3D9A9C17E}">
      <dgm:prSet/>
      <dgm:spPr/>
      <dgm:t>
        <a:bodyPr rtlCol="0"/>
        <a:lstStyle/>
        <a:p>
          <a:pPr rtl="0"/>
          <a:endParaRPr lang="en-US" sz="2000">
            <a:latin typeface="Amazon Ember" panose="02000000000000000000" pitchFamily="2" charset="0"/>
            <a:ea typeface="Amazon Ember" panose="02000000000000000000" pitchFamily="2" charset="0"/>
          </a:endParaRPr>
        </a:p>
      </dgm:t>
    </dgm:pt>
    <dgm:pt modelId="{8DC4C9A1-8E0B-4184-8071-5BC9443A95F5}">
      <dgm:prSet phldrT="[Text]" custT="1"/>
      <dgm:spPr/>
      <dgm:t>
        <a:bodyPr rtlCol="0"/>
        <a:lstStyle/>
        <a:p>
          <a:pPr rtl="0"/>
          <a:r>
            <a:rPr lang="pt-br" sz="2000" b="0">
              <a:solidFill>
                <a:schemeClr val="tx1"/>
              </a:solidFill>
              <a:latin typeface="Amazon Ember" panose="02000000000000000000" pitchFamily="2" charset="0"/>
              <a:ea typeface="Amazon Ember" panose="02000000000000000000" pitchFamily="2" charset="0"/>
            </a:rPr>
            <a:t>Implantar</a:t>
          </a:r>
        </a:p>
      </dgm:t>
    </dgm:pt>
    <dgm:pt modelId="{81415BC3-17A6-4D61-B163-3CF23F1D6F83}" type="parTrans" cxnId="{21BC3089-2BF7-4B1F-871D-1410EB606550}">
      <dgm:prSet/>
      <dgm:spPr/>
      <dgm:t>
        <a:bodyPr rtlCol="0"/>
        <a:lstStyle/>
        <a:p>
          <a:pPr rtl="0"/>
          <a:endParaRPr lang="en-US" sz="2000">
            <a:latin typeface="Amazon Ember" panose="02000000000000000000" pitchFamily="2" charset="0"/>
            <a:ea typeface="Amazon Ember" panose="02000000000000000000" pitchFamily="2" charset="0"/>
          </a:endParaRPr>
        </a:p>
      </dgm:t>
    </dgm:pt>
    <dgm:pt modelId="{84765599-D534-436E-8567-91FEE84120A8}" type="sibTrans" cxnId="{21BC3089-2BF7-4B1F-871D-1410EB606550}">
      <dgm:prSet/>
      <dgm:spPr/>
      <dgm:t>
        <a:bodyPr rtlCol="0"/>
        <a:lstStyle/>
        <a:p>
          <a:pPr rtl="0"/>
          <a:endParaRPr lang="en-US" sz="2000">
            <a:latin typeface="Amazon Ember" panose="02000000000000000000" pitchFamily="2" charset="0"/>
            <a:ea typeface="Amazon Ember" panose="02000000000000000000" pitchFamily="2" charset="0"/>
          </a:endParaRPr>
        </a:p>
      </dgm:t>
    </dgm:pt>
    <dgm:pt modelId="{C74B5EC4-B760-41D4-8576-74D015E7A380}">
      <dgm:prSet phldrT="[Text]" custT="1"/>
      <dgm:spPr/>
      <dgm:t>
        <a:bodyPr rtlCol="0"/>
        <a:lstStyle/>
        <a:p>
          <a:pPr rtl="0"/>
          <a:r>
            <a:rPr lang="pt-br" sz="2000" b="0">
              <a:solidFill>
                <a:schemeClr val="tx1"/>
              </a:solidFill>
              <a:latin typeface="Amazon Ember" panose="02000000000000000000" pitchFamily="2" charset="0"/>
              <a:ea typeface="Amazon Ember" panose="02000000000000000000" pitchFamily="2" charset="0"/>
            </a:rPr>
            <a:t>Testar</a:t>
          </a:r>
        </a:p>
      </dgm:t>
    </dgm:pt>
    <dgm:pt modelId="{593CA16B-E269-4B5D-923F-393DC1B2BF62}" type="parTrans" cxnId="{2F15FBFD-19AD-4527-AA0B-4F58DB7D9627}">
      <dgm:prSet/>
      <dgm:spPr/>
      <dgm:t>
        <a:bodyPr rtlCol="0"/>
        <a:lstStyle/>
        <a:p>
          <a:pPr rtl="0"/>
          <a:endParaRPr lang="en-US" sz="2000">
            <a:latin typeface="Amazon Ember" panose="02000000000000000000" pitchFamily="2" charset="0"/>
            <a:ea typeface="Amazon Ember" panose="02000000000000000000" pitchFamily="2" charset="0"/>
          </a:endParaRPr>
        </a:p>
      </dgm:t>
    </dgm:pt>
    <dgm:pt modelId="{C1CCD88D-73EC-4EC4-9B71-B65093988B07}" type="sibTrans" cxnId="{2F15FBFD-19AD-4527-AA0B-4F58DB7D9627}">
      <dgm:prSet/>
      <dgm:spPr/>
      <dgm:t>
        <a:bodyPr rtlCol="0"/>
        <a:lstStyle/>
        <a:p>
          <a:pPr rtl="0"/>
          <a:endParaRPr lang="en-US" sz="2000">
            <a:latin typeface="Amazon Ember" panose="02000000000000000000" pitchFamily="2" charset="0"/>
            <a:ea typeface="Amazon Ember" panose="02000000000000000000" pitchFamily="2" charset="0"/>
          </a:endParaRPr>
        </a:p>
      </dgm:t>
    </dgm:pt>
    <dgm:pt modelId="{87302F26-CCC0-47EE-A60E-EB6E705AE21C}">
      <dgm:prSet phldrT="[Text]" custT="1"/>
      <dgm:spPr/>
      <dgm:t>
        <a:bodyPr rtlCol="0"/>
        <a:lstStyle/>
        <a:p>
          <a:pPr rtl="0"/>
          <a:r>
            <a:rPr lang="pt-br" sz="2000" b="0">
              <a:solidFill>
                <a:schemeClr val="tx1"/>
              </a:solidFill>
              <a:latin typeface="Amazon Ember" panose="02000000000000000000" pitchFamily="2" charset="0"/>
              <a:ea typeface="Amazon Ember" panose="02000000000000000000" pitchFamily="2" charset="0"/>
            </a:rPr>
            <a:t>Monitorar</a:t>
          </a:r>
        </a:p>
      </dgm:t>
    </dgm:pt>
    <dgm:pt modelId="{67DA9D37-0AF4-402C-B782-02840CEB0EEC}" type="parTrans" cxnId="{BB724E0D-179F-43F9-933E-67155CACC6FE}">
      <dgm:prSet/>
      <dgm:spPr/>
      <dgm:t>
        <a:bodyPr rtlCol="0"/>
        <a:lstStyle/>
        <a:p>
          <a:pPr rtl="0"/>
          <a:endParaRPr lang="en-US" sz="2000">
            <a:latin typeface="Amazon Ember" panose="02000000000000000000" pitchFamily="2" charset="0"/>
            <a:ea typeface="Amazon Ember" panose="02000000000000000000" pitchFamily="2" charset="0"/>
          </a:endParaRPr>
        </a:p>
      </dgm:t>
    </dgm:pt>
    <dgm:pt modelId="{4C408084-BB69-45F6-868D-E2A9CB2F4F1A}" type="sibTrans" cxnId="{BB724E0D-179F-43F9-933E-67155CACC6FE}">
      <dgm:prSet/>
      <dgm:spPr/>
      <dgm:t>
        <a:bodyPr rtlCol="0"/>
        <a:lstStyle/>
        <a:p>
          <a:pPr rtl="0"/>
          <a:endParaRPr lang="en-US" sz="2000">
            <a:latin typeface="Amazon Ember" panose="02000000000000000000" pitchFamily="2" charset="0"/>
            <a:ea typeface="Amazon Ember" panose="02000000000000000000" pitchFamily="2" charset="0"/>
          </a:endParaRPr>
        </a:p>
      </dgm:t>
    </dgm:pt>
    <dgm:pt modelId="{771663C1-1AF5-47FF-B21F-BF40EB01B6AA}" type="pres">
      <dgm:prSet presAssocID="{712FED91-682B-48B8-BCA0-40AF0DCC7E26}" presName="Name0" presStyleCnt="0">
        <dgm:presLayoutVars>
          <dgm:dir/>
          <dgm:resizeHandles val="exact"/>
        </dgm:presLayoutVars>
      </dgm:prSet>
      <dgm:spPr/>
    </dgm:pt>
    <dgm:pt modelId="{09B0DD05-B99D-4EC3-9CFC-6F777CA2A760}" type="pres">
      <dgm:prSet presAssocID="{5395DAA2-D61F-4A65-9446-3AEA815A58EC}" presName="parTxOnly" presStyleLbl="node1" presStyleIdx="0" presStyleCnt="5">
        <dgm:presLayoutVars>
          <dgm:bulletEnabled val="1"/>
        </dgm:presLayoutVars>
      </dgm:prSet>
      <dgm:spPr/>
    </dgm:pt>
    <dgm:pt modelId="{FAB29FE8-8151-4D28-A455-7233D80AB4D7}" type="pres">
      <dgm:prSet presAssocID="{4736C630-60A8-4D11-820B-D40E1902C825}" presName="parSpace" presStyleCnt="0"/>
      <dgm:spPr/>
    </dgm:pt>
    <dgm:pt modelId="{3C27A43D-534B-44CD-9138-4E0462F971CE}" type="pres">
      <dgm:prSet presAssocID="{AEFA757B-9847-4BA3-BA74-62B9647C8725}" presName="parTxOnly" presStyleLbl="node1" presStyleIdx="1" presStyleCnt="5">
        <dgm:presLayoutVars>
          <dgm:bulletEnabled val="1"/>
        </dgm:presLayoutVars>
      </dgm:prSet>
      <dgm:spPr/>
    </dgm:pt>
    <dgm:pt modelId="{993879B2-CC5F-4233-BD76-25D586A7305D}" type="pres">
      <dgm:prSet presAssocID="{B8F456AD-AD87-41B1-A8D2-F01EFE166D92}" presName="parSpace" presStyleCnt="0"/>
      <dgm:spPr/>
    </dgm:pt>
    <dgm:pt modelId="{A740D336-4974-4F1A-9A4E-BF3BEC44F4BF}" type="pres">
      <dgm:prSet presAssocID="{C74B5EC4-B760-41D4-8576-74D015E7A380}" presName="parTxOnly" presStyleLbl="node1" presStyleIdx="2" presStyleCnt="5">
        <dgm:presLayoutVars>
          <dgm:bulletEnabled val="1"/>
        </dgm:presLayoutVars>
      </dgm:prSet>
      <dgm:spPr/>
    </dgm:pt>
    <dgm:pt modelId="{E97EEE03-5ADF-4FBC-8551-1472153E56DE}" type="pres">
      <dgm:prSet presAssocID="{C1CCD88D-73EC-4EC4-9B71-B65093988B07}" presName="parSpace" presStyleCnt="0"/>
      <dgm:spPr/>
    </dgm:pt>
    <dgm:pt modelId="{C9AAF0AE-79BA-468D-8577-0E310A3F91C6}" type="pres">
      <dgm:prSet presAssocID="{8DC4C9A1-8E0B-4184-8071-5BC9443A95F5}" presName="parTxOnly" presStyleLbl="node1" presStyleIdx="3" presStyleCnt="5">
        <dgm:presLayoutVars>
          <dgm:bulletEnabled val="1"/>
        </dgm:presLayoutVars>
      </dgm:prSet>
      <dgm:spPr/>
    </dgm:pt>
    <dgm:pt modelId="{180F81CC-B5A1-40D3-8CBE-72D74384D461}" type="pres">
      <dgm:prSet presAssocID="{84765599-D534-436E-8567-91FEE84120A8}" presName="parSpace" presStyleCnt="0"/>
      <dgm:spPr/>
    </dgm:pt>
    <dgm:pt modelId="{8B112416-3FE7-4DF8-9043-8FF5B9F210AB}" type="pres">
      <dgm:prSet presAssocID="{87302F26-CCC0-47EE-A60E-EB6E705AE21C}" presName="parTxOnly" presStyleLbl="node1" presStyleIdx="4" presStyleCnt="5">
        <dgm:presLayoutVars>
          <dgm:bulletEnabled val="1"/>
        </dgm:presLayoutVars>
      </dgm:prSet>
      <dgm:spPr/>
    </dgm:pt>
  </dgm:ptLst>
  <dgm:cxnLst>
    <dgm:cxn modelId="{BB724E0D-179F-43F9-933E-67155CACC6FE}" srcId="{712FED91-682B-48B8-BCA0-40AF0DCC7E26}" destId="{87302F26-CCC0-47EE-A60E-EB6E705AE21C}" srcOrd="4" destOrd="0" parTransId="{67DA9D37-0AF4-402C-B782-02840CEB0EEC}" sibTransId="{4C408084-BB69-45F6-868D-E2A9CB2F4F1A}"/>
    <dgm:cxn modelId="{65E71A11-D399-4877-AE2D-91CEAF5ABC5A}" type="presOf" srcId="{712FED91-682B-48B8-BCA0-40AF0DCC7E26}" destId="{771663C1-1AF5-47FF-B21F-BF40EB01B6AA}" srcOrd="0" destOrd="0" presId="urn:microsoft.com/office/officeart/2005/8/layout/hChevron3"/>
    <dgm:cxn modelId="{26F0E626-2608-46D4-902B-0D6C649D2D8E}" type="presOf" srcId="{87302F26-CCC0-47EE-A60E-EB6E705AE21C}" destId="{8B112416-3FE7-4DF8-9043-8FF5B9F210AB}" srcOrd="0" destOrd="0" presId="urn:microsoft.com/office/officeart/2005/8/layout/hChevron3"/>
    <dgm:cxn modelId="{DE263B50-5B84-4662-9564-01056B2FC155}" type="presOf" srcId="{5395DAA2-D61F-4A65-9446-3AEA815A58EC}" destId="{09B0DD05-B99D-4EC3-9CFC-6F777CA2A760}" srcOrd="0" destOrd="0" presId="urn:microsoft.com/office/officeart/2005/8/layout/hChevron3"/>
    <dgm:cxn modelId="{7BDC5973-9C1E-4E0D-959F-0FAB897CB5BC}" type="presOf" srcId="{8DC4C9A1-8E0B-4184-8071-5BC9443A95F5}" destId="{C9AAF0AE-79BA-468D-8577-0E310A3F91C6}" srcOrd="0" destOrd="0" presId="urn:microsoft.com/office/officeart/2005/8/layout/hChevron3"/>
    <dgm:cxn modelId="{11F0BE88-9AD1-4BB3-8A57-7DC6A0A76215}" type="presOf" srcId="{AEFA757B-9847-4BA3-BA74-62B9647C8725}" destId="{3C27A43D-534B-44CD-9138-4E0462F971CE}" srcOrd="0" destOrd="0" presId="urn:microsoft.com/office/officeart/2005/8/layout/hChevron3"/>
    <dgm:cxn modelId="{21BC3089-2BF7-4B1F-871D-1410EB606550}" srcId="{712FED91-682B-48B8-BCA0-40AF0DCC7E26}" destId="{8DC4C9A1-8E0B-4184-8071-5BC9443A95F5}" srcOrd="3" destOrd="0" parTransId="{81415BC3-17A6-4D61-B163-3CF23F1D6F83}" sibTransId="{84765599-D534-436E-8567-91FEE84120A8}"/>
    <dgm:cxn modelId="{AB67DFC6-C88C-4A9C-BC61-4035EB955860}" type="presOf" srcId="{C74B5EC4-B760-41D4-8576-74D015E7A380}" destId="{A740D336-4974-4F1A-9A4E-BF3BEC44F4BF}" srcOrd="0" destOrd="0" presId="urn:microsoft.com/office/officeart/2005/8/layout/hChevron3"/>
    <dgm:cxn modelId="{6296C0C8-2A94-4C5A-805D-7F9CDC914C26}" srcId="{712FED91-682B-48B8-BCA0-40AF0DCC7E26}" destId="{5395DAA2-D61F-4A65-9446-3AEA815A58EC}" srcOrd="0" destOrd="0" parTransId="{60A8164B-4064-4EBB-9A81-C4A9A632C229}" sibTransId="{4736C630-60A8-4D11-820B-D40E1902C825}"/>
    <dgm:cxn modelId="{0D45B6EC-7375-4232-8A15-76C3D9A9C17E}" srcId="{712FED91-682B-48B8-BCA0-40AF0DCC7E26}" destId="{AEFA757B-9847-4BA3-BA74-62B9647C8725}" srcOrd="1" destOrd="0" parTransId="{AAE82DF4-EC20-40FF-8DB1-EA6B86C1E765}" sibTransId="{B8F456AD-AD87-41B1-A8D2-F01EFE166D92}"/>
    <dgm:cxn modelId="{2F15FBFD-19AD-4527-AA0B-4F58DB7D9627}" srcId="{712FED91-682B-48B8-BCA0-40AF0DCC7E26}" destId="{C74B5EC4-B760-41D4-8576-74D015E7A380}" srcOrd="2" destOrd="0" parTransId="{593CA16B-E269-4B5D-923F-393DC1B2BF62}" sibTransId="{C1CCD88D-73EC-4EC4-9B71-B65093988B07}"/>
    <dgm:cxn modelId="{C9DCCD18-FD93-484A-A7C0-3E6EFF92E696}" type="presParOf" srcId="{771663C1-1AF5-47FF-B21F-BF40EB01B6AA}" destId="{09B0DD05-B99D-4EC3-9CFC-6F777CA2A760}" srcOrd="0" destOrd="0" presId="urn:microsoft.com/office/officeart/2005/8/layout/hChevron3"/>
    <dgm:cxn modelId="{DDC0C0FC-8C34-4AE0-AB8E-524C83597086}" type="presParOf" srcId="{771663C1-1AF5-47FF-B21F-BF40EB01B6AA}" destId="{FAB29FE8-8151-4D28-A455-7233D80AB4D7}" srcOrd="1" destOrd="0" presId="urn:microsoft.com/office/officeart/2005/8/layout/hChevron3"/>
    <dgm:cxn modelId="{7F8226BE-9D12-4FF1-B8E2-E11E0AF0BF67}" type="presParOf" srcId="{771663C1-1AF5-47FF-B21F-BF40EB01B6AA}" destId="{3C27A43D-534B-44CD-9138-4E0462F971CE}" srcOrd="2" destOrd="0" presId="urn:microsoft.com/office/officeart/2005/8/layout/hChevron3"/>
    <dgm:cxn modelId="{E6E004D7-C0C8-4D1F-94BC-F324E335E907}" type="presParOf" srcId="{771663C1-1AF5-47FF-B21F-BF40EB01B6AA}" destId="{993879B2-CC5F-4233-BD76-25D586A7305D}" srcOrd="3" destOrd="0" presId="urn:microsoft.com/office/officeart/2005/8/layout/hChevron3"/>
    <dgm:cxn modelId="{36278BED-D382-4CA8-AC97-6A0B44A0322B}" type="presParOf" srcId="{771663C1-1AF5-47FF-B21F-BF40EB01B6AA}" destId="{A740D336-4974-4F1A-9A4E-BF3BEC44F4BF}" srcOrd="4" destOrd="0" presId="urn:microsoft.com/office/officeart/2005/8/layout/hChevron3"/>
    <dgm:cxn modelId="{223CE406-4E9A-4D25-AF23-A3F2525639B0}" type="presParOf" srcId="{771663C1-1AF5-47FF-B21F-BF40EB01B6AA}" destId="{E97EEE03-5ADF-4FBC-8551-1472153E56DE}" srcOrd="5" destOrd="0" presId="urn:microsoft.com/office/officeart/2005/8/layout/hChevron3"/>
    <dgm:cxn modelId="{E1E44E0A-D867-410E-81F0-83D8D497E785}" type="presParOf" srcId="{771663C1-1AF5-47FF-B21F-BF40EB01B6AA}" destId="{C9AAF0AE-79BA-468D-8577-0E310A3F91C6}" srcOrd="6" destOrd="0" presId="urn:microsoft.com/office/officeart/2005/8/layout/hChevron3"/>
    <dgm:cxn modelId="{8ED30B62-653B-42F8-8BAF-2B37E35B7C73}" type="presParOf" srcId="{771663C1-1AF5-47FF-B21F-BF40EB01B6AA}" destId="{180F81CC-B5A1-40D3-8CBE-72D74384D461}" srcOrd="7" destOrd="0" presId="urn:microsoft.com/office/officeart/2005/8/layout/hChevron3"/>
    <dgm:cxn modelId="{259E3ACC-3360-4E93-8DB2-5500D6EC507E}" type="presParOf" srcId="{771663C1-1AF5-47FF-B21F-BF40EB01B6AA}" destId="{8B112416-3FE7-4DF8-9043-8FF5B9F210AB}" srcOrd="8"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2FED91-682B-48B8-BCA0-40AF0DCC7E26}" type="doc">
      <dgm:prSet loTypeId="urn:microsoft.com/office/officeart/2005/8/layout/hChevron3" loCatId="process" qsTypeId="urn:microsoft.com/office/officeart/2005/8/quickstyle/simple1" qsCatId="simple" csTypeId="urn:microsoft.com/office/officeart/2005/8/colors/colorful2" csCatId="colorful" phldr="1"/>
      <dgm:spPr/>
    </dgm:pt>
    <dgm:pt modelId="{5395DAA2-D61F-4A65-9446-3AEA815A58EC}">
      <dgm:prSet phldrT="[Text]" custT="1"/>
      <dgm:spPr/>
      <dgm:t>
        <a:bodyPr rtlCol="0"/>
        <a:lstStyle/>
        <a:p>
          <a:pPr rtl="0"/>
          <a:r>
            <a:rPr lang="pt-br" sz="2000" b="0">
              <a:solidFill>
                <a:schemeClr val="tx1"/>
              </a:solidFill>
              <a:latin typeface="Amazon Ember" panose="02000000000000000000" pitchFamily="2" charset="0"/>
              <a:ea typeface="Amazon Ember" panose="02000000000000000000" pitchFamily="2" charset="0"/>
            </a:rPr>
            <a:t>Origem</a:t>
          </a:r>
        </a:p>
      </dgm:t>
    </dgm:pt>
    <dgm:pt modelId="{60A8164B-4064-4EBB-9A81-C4A9A632C229}" type="parTrans" cxnId="{6296C0C8-2A94-4C5A-805D-7F9CDC914C26}">
      <dgm:prSet/>
      <dgm:spPr/>
      <dgm:t>
        <a:bodyPr rtlCol="0"/>
        <a:lstStyle/>
        <a:p>
          <a:pPr rtl="0"/>
          <a:endParaRPr lang="en-US" sz="2000">
            <a:latin typeface="Amazon Ember" panose="02000000000000000000" pitchFamily="2" charset="0"/>
            <a:ea typeface="Amazon Ember" panose="02000000000000000000" pitchFamily="2" charset="0"/>
          </a:endParaRPr>
        </a:p>
      </dgm:t>
    </dgm:pt>
    <dgm:pt modelId="{4736C630-60A8-4D11-820B-D40E1902C825}" type="sibTrans" cxnId="{6296C0C8-2A94-4C5A-805D-7F9CDC914C26}">
      <dgm:prSet/>
      <dgm:spPr/>
      <dgm:t>
        <a:bodyPr rtlCol="0"/>
        <a:lstStyle/>
        <a:p>
          <a:pPr rtl="0"/>
          <a:endParaRPr lang="en-US" sz="2000">
            <a:latin typeface="Amazon Ember" panose="02000000000000000000" pitchFamily="2" charset="0"/>
            <a:ea typeface="Amazon Ember" panose="02000000000000000000" pitchFamily="2" charset="0"/>
          </a:endParaRPr>
        </a:p>
      </dgm:t>
    </dgm:pt>
    <dgm:pt modelId="{AEFA757B-9847-4BA3-BA74-62B9647C8725}">
      <dgm:prSet phldrT="[Text]" custT="1"/>
      <dgm:spPr/>
      <dgm:t>
        <a:bodyPr rtlCol="0"/>
        <a:lstStyle/>
        <a:p>
          <a:pPr rtl="0"/>
          <a:r>
            <a:rPr lang="pt-br" sz="2000" b="0">
              <a:solidFill>
                <a:schemeClr val="tx1"/>
              </a:solidFill>
              <a:latin typeface="Amazon Ember" panose="02000000000000000000" pitchFamily="2" charset="0"/>
              <a:ea typeface="Amazon Ember" panose="02000000000000000000" pitchFamily="2" charset="0"/>
            </a:rPr>
            <a:t>Criar</a:t>
          </a:r>
        </a:p>
      </dgm:t>
    </dgm:pt>
    <dgm:pt modelId="{AAE82DF4-EC20-40FF-8DB1-EA6B86C1E765}" type="parTrans" cxnId="{0D45B6EC-7375-4232-8A15-76C3D9A9C17E}">
      <dgm:prSet/>
      <dgm:spPr/>
      <dgm:t>
        <a:bodyPr rtlCol="0"/>
        <a:lstStyle/>
        <a:p>
          <a:pPr rtl="0"/>
          <a:endParaRPr lang="en-US" sz="2000">
            <a:latin typeface="Amazon Ember" panose="02000000000000000000" pitchFamily="2" charset="0"/>
            <a:ea typeface="Amazon Ember" panose="02000000000000000000" pitchFamily="2" charset="0"/>
          </a:endParaRPr>
        </a:p>
      </dgm:t>
    </dgm:pt>
    <dgm:pt modelId="{B8F456AD-AD87-41B1-A8D2-F01EFE166D92}" type="sibTrans" cxnId="{0D45B6EC-7375-4232-8A15-76C3D9A9C17E}">
      <dgm:prSet/>
      <dgm:spPr/>
      <dgm:t>
        <a:bodyPr rtlCol="0"/>
        <a:lstStyle/>
        <a:p>
          <a:pPr rtl="0"/>
          <a:endParaRPr lang="en-US" sz="2000">
            <a:latin typeface="Amazon Ember" panose="02000000000000000000" pitchFamily="2" charset="0"/>
            <a:ea typeface="Amazon Ember" panose="02000000000000000000" pitchFamily="2" charset="0"/>
          </a:endParaRPr>
        </a:p>
      </dgm:t>
    </dgm:pt>
    <dgm:pt modelId="{8DC4C9A1-8E0B-4184-8071-5BC9443A95F5}">
      <dgm:prSet phldrT="[Text]" custT="1"/>
      <dgm:spPr/>
      <dgm:t>
        <a:bodyPr rtlCol="0"/>
        <a:lstStyle/>
        <a:p>
          <a:pPr rtl="0"/>
          <a:r>
            <a:rPr lang="pt-br" sz="2000" b="0">
              <a:solidFill>
                <a:schemeClr val="tx1"/>
              </a:solidFill>
              <a:latin typeface="Amazon Ember" panose="02000000000000000000" pitchFamily="2" charset="0"/>
              <a:ea typeface="Amazon Ember" panose="02000000000000000000" pitchFamily="2" charset="0"/>
            </a:rPr>
            <a:t>Implantar</a:t>
          </a:r>
        </a:p>
      </dgm:t>
    </dgm:pt>
    <dgm:pt modelId="{81415BC3-17A6-4D61-B163-3CF23F1D6F83}" type="parTrans" cxnId="{21BC3089-2BF7-4B1F-871D-1410EB606550}">
      <dgm:prSet/>
      <dgm:spPr/>
      <dgm:t>
        <a:bodyPr rtlCol="0"/>
        <a:lstStyle/>
        <a:p>
          <a:pPr rtl="0"/>
          <a:endParaRPr lang="en-US" sz="2000">
            <a:latin typeface="Amazon Ember" panose="02000000000000000000" pitchFamily="2" charset="0"/>
            <a:ea typeface="Amazon Ember" panose="02000000000000000000" pitchFamily="2" charset="0"/>
          </a:endParaRPr>
        </a:p>
      </dgm:t>
    </dgm:pt>
    <dgm:pt modelId="{84765599-D534-436E-8567-91FEE84120A8}" type="sibTrans" cxnId="{21BC3089-2BF7-4B1F-871D-1410EB606550}">
      <dgm:prSet/>
      <dgm:spPr/>
      <dgm:t>
        <a:bodyPr rtlCol="0"/>
        <a:lstStyle/>
        <a:p>
          <a:pPr rtl="0"/>
          <a:endParaRPr lang="en-US" sz="2000">
            <a:latin typeface="Amazon Ember" panose="02000000000000000000" pitchFamily="2" charset="0"/>
            <a:ea typeface="Amazon Ember" panose="02000000000000000000" pitchFamily="2" charset="0"/>
          </a:endParaRPr>
        </a:p>
      </dgm:t>
    </dgm:pt>
    <dgm:pt modelId="{C74B5EC4-B760-41D4-8576-74D015E7A380}">
      <dgm:prSet phldrT="[Text]" custT="1"/>
      <dgm:spPr/>
      <dgm:t>
        <a:bodyPr rtlCol="0"/>
        <a:lstStyle/>
        <a:p>
          <a:pPr rtl="0"/>
          <a:r>
            <a:rPr lang="pt-br" sz="2000" b="0">
              <a:solidFill>
                <a:schemeClr val="tx1"/>
              </a:solidFill>
              <a:latin typeface="Amazon Ember" panose="02000000000000000000" pitchFamily="2" charset="0"/>
              <a:ea typeface="Amazon Ember" panose="02000000000000000000" pitchFamily="2" charset="0"/>
            </a:rPr>
            <a:t>Testar</a:t>
          </a:r>
        </a:p>
      </dgm:t>
    </dgm:pt>
    <dgm:pt modelId="{593CA16B-E269-4B5D-923F-393DC1B2BF62}" type="parTrans" cxnId="{2F15FBFD-19AD-4527-AA0B-4F58DB7D9627}">
      <dgm:prSet/>
      <dgm:spPr/>
      <dgm:t>
        <a:bodyPr rtlCol="0"/>
        <a:lstStyle/>
        <a:p>
          <a:pPr rtl="0"/>
          <a:endParaRPr lang="en-US" sz="2000">
            <a:latin typeface="Amazon Ember" panose="02000000000000000000" pitchFamily="2" charset="0"/>
            <a:ea typeface="Amazon Ember" panose="02000000000000000000" pitchFamily="2" charset="0"/>
          </a:endParaRPr>
        </a:p>
      </dgm:t>
    </dgm:pt>
    <dgm:pt modelId="{C1CCD88D-73EC-4EC4-9B71-B65093988B07}" type="sibTrans" cxnId="{2F15FBFD-19AD-4527-AA0B-4F58DB7D9627}">
      <dgm:prSet/>
      <dgm:spPr/>
      <dgm:t>
        <a:bodyPr rtlCol="0"/>
        <a:lstStyle/>
        <a:p>
          <a:pPr rtl="0"/>
          <a:endParaRPr lang="en-US" sz="2000">
            <a:latin typeface="Amazon Ember" panose="02000000000000000000" pitchFamily="2" charset="0"/>
            <a:ea typeface="Amazon Ember" panose="02000000000000000000" pitchFamily="2" charset="0"/>
          </a:endParaRPr>
        </a:p>
      </dgm:t>
    </dgm:pt>
    <dgm:pt modelId="{87302F26-CCC0-47EE-A60E-EB6E705AE21C}">
      <dgm:prSet phldrT="[Text]" custT="1"/>
      <dgm:spPr/>
      <dgm:t>
        <a:bodyPr rtlCol="0"/>
        <a:lstStyle/>
        <a:p>
          <a:pPr rtl="0"/>
          <a:r>
            <a:rPr lang="pt-br" sz="2000" b="0">
              <a:solidFill>
                <a:schemeClr val="tx1"/>
              </a:solidFill>
              <a:latin typeface="Amazon Ember" panose="02000000000000000000" pitchFamily="2" charset="0"/>
              <a:ea typeface="Amazon Ember" panose="02000000000000000000" pitchFamily="2" charset="0"/>
            </a:rPr>
            <a:t>Monitorar</a:t>
          </a:r>
        </a:p>
      </dgm:t>
    </dgm:pt>
    <dgm:pt modelId="{67DA9D37-0AF4-402C-B782-02840CEB0EEC}" type="parTrans" cxnId="{BB724E0D-179F-43F9-933E-67155CACC6FE}">
      <dgm:prSet/>
      <dgm:spPr/>
      <dgm:t>
        <a:bodyPr rtlCol="0"/>
        <a:lstStyle/>
        <a:p>
          <a:pPr rtl="0"/>
          <a:endParaRPr lang="en-US" sz="2000">
            <a:latin typeface="Amazon Ember" panose="02000000000000000000" pitchFamily="2" charset="0"/>
            <a:ea typeface="Amazon Ember" panose="02000000000000000000" pitchFamily="2" charset="0"/>
          </a:endParaRPr>
        </a:p>
      </dgm:t>
    </dgm:pt>
    <dgm:pt modelId="{4C408084-BB69-45F6-868D-E2A9CB2F4F1A}" type="sibTrans" cxnId="{BB724E0D-179F-43F9-933E-67155CACC6FE}">
      <dgm:prSet/>
      <dgm:spPr/>
      <dgm:t>
        <a:bodyPr rtlCol="0"/>
        <a:lstStyle/>
        <a:p>
          <a:pPr rtl="0"/>
          <a:endParaRPr lang="en-US" sz="2000">
            <a:latin typeface="Amazon Ember" panose="02000000000000000000" pitchFamily="2" charset="0"/>
            <a:ea typeface="Amazon Ember" panose="02000000000000000000" pitchFamily="2" charset="0"/>
          </a:endParaRPr>
        </a:p>
      </dgm:t>
    </dgm:pt>
    <dgm:pt modelId="{771663C1-1AF5-47FF-B21F-BF40EB01B6AA}" type="pres">
      <dgm:prSet presAssocID="{712FED91-682B-48B8-BCA0-40AF0DCC7E26}" presName="Name0" presStyleCnt="0">
        <dgm:presLayoutVars>
          <dgm:dir/>
          <dgm:resizeHandles val="exact"/>
        </dgm:presLayoutVars>
      </dgm:prSet>
      <dgm:spPr/>
    </dgm:pt>
    <dgm:pt modelId="{09B0DD05-B99D-4EC3-9CFC-6F777CA2A760}" type="pres">
      <dgm:prSet presAssocID="{5395DAA2-D61F-4A65-9446-3AEA815A58EC}" presName="parTxOnly" presStyleLbl="node1" presStyleIdx="0" presStyleCnt="5">
        <dgm:presLayoutVars>
          <dgm:bulletEnabled val="1"/>
        </dgm:presLayoutVars>
      </dgm:prSet>
      <dgm:spPr/>
    </dgm:pt>
    <dgm:pt modelId="{FAB29FE8-8151-4D28-A455-7233D80AB4D7}" type="pres">
      <dgm:prSet presAssocID="{4736C630-60A8-4D11-820B-D40E1902C825}" presName="parSpace" presStyleCnt="0"/>
      <dgm:spPr/>
    </dgm:pt>
    <dgm:pt modelId="{3C27A43D-534B-44CD-9138-4E0462F971CE}" type="pres">
      <dgm:prSet presAssocID="{AEFA757B-9847-4BA3-BA74-62B9647C8725}" presName="parTxOnly" presStyleLbl="node1" presStyleIdx="1" presStyleCnt="5">
        <dgm:presLayoutVars>
          <dgm:bulletEnabled val="1"/>
        </dgm:presLayoutVars>
      </dgm:prSet>
      <dgm:spPr/>
    </dgm:pt>
    <dgm:pt modelId="{993879B2-CC5F-4233-BD76-25D586A7305D}" type="pres">
      <dgm:prSet presAssocID="{B8F456AD-AD87-41B1-A8D2-F01EFE166D92}" presName="parSpace" presStyleCnt="0"/>
      <dgm:spPr/>
    </dgm:pt>
    <dgm:pt modelId="{A740D336-4974-4F1A-9A4E-BF3BEC44F4BF}" type="pres">
      <dgm:prSet presAssocID="{C74B5EC4-B760-41D4-8576-74D015E7A380}" presName="parTxOnly" presStyleLbl="node1" presStyleIdx="2" presStyleCnt="5">
        <dgm:presLayoutVars>
          <dgm:bulletEnabled val="1"/>
        </dgm:presLayoutVars>
      </dgm:prSet>
      <dgm:spPr/>
    </dgm:pt>
    <dgm:pt modelId="{E97EEE03-5ADF-4FBC-8551-1472153E56DE}" type="pres">
      <dgm:prSet presAssocID="{C1CCD88D-73EC-4EC4-9B71-B65093988B07}" presName="parSpace" presStyleCnt="0"/>
      <dgm:spPr/>
    </dgm:pt>
    <dgm:pt modelId="{C9AAF0AE-79BA-468D-8577-0E310A3F91C6}" type="pres">
      <dgm:prSet presAssocID="{8DC4C9A1-8E0B-4184-8071-5BC9443A95F5}" presName="parTxOnly" presStyleLbl="node1" presStyleIdx="3" presStyleCnt="5">
        <dgm:presLayoutVars>
          <dgm:bulletEnabled val="1"/>
        </dgm:presLayoutVars>
      </dgm:prSet>
      <dgm:spPr/>
    </dgm:pt>
    <dgm:pt modelId="{180F81CC-B5A1-40D3-8CBE-72D74384D461}" type="pres">
      <dgm:prSet presAssocID="{84765599-D534-436E-8567-91FEE84120A8}" presName="parSpace" presStyleCnt="0"/>
      <dgm:spPr/>
    </dgm:pt>
    <dgm:pt modelId="{8B112416-3FE7-4DF8-9043-8FF5B9F210AB}" type="pres">
      <dgm:prSet presAssocID="{87302F26-CCC0-47EE-A60E-EB6E705AE21C}" presName="parTxOnly" presStyleLbl="node1" presStyleIdx="4" presStyleCnt="5">
        <dgm:presLayoutVars>
          <dgm:bulletEnabled val="1"/>
        </dgm:presLayoutVars>
      </dgm:prSet>
      <dgm:spPr/>
    </dgm:pt>
  </dgm:ptLst>
  <dgm:cxnLst>
    <dgm:cxn modelId="{BB724E0D-179F-43F9-933E-67155CACC6FE}" srcId="{712FED91-682B-48B8-BCA0-40AF0DCC7E26}" destId="{87302F26-CCC0-47EE-A60E-EB6E705AE21C}" srcOrd="4" destOrd="0" parTransId="{67DA9D37-0AF4-402C-B782-02840CEB0EEC}" sibTransId="{4C408084-BB69-45F6-868D-E2A9CB2F4F1A}"/>
    <dgm:cxn modelId="{65E71A11-D399-4877-AE2D-91CEAF5ABC5A}" type="presOf" srcId="{712FED91-682B-48B8-BCA0-40AF0DCC7E26}" destId="{771663C1-1AF5-47FF-B21F-BF40EB01B6AA}" srcOrd="0" destOrd="0" presId="urn:microsoft.com/office/officeart/2005/8/layout/hChevron3"/>
    <dgm:cxn modelId="{26F0E626-2608-46D4-902B-0D6C649D2D8E}" type="presOf" srcId="{87302F26-CCC0-47EE-A60E-EB6E705AE21C}" destId="{8B112416-3FE7-4DF8-9043-8FF5B9F210AB}" srcOrd="0" destOrd="0" presId="urn:microsoft.com/office/officeart/2005/8/layout/hChevron3"/>
    <dgm:cxn modelId="{DE263B50-5B84-4662-9564-01056B2FC155}" type="presOf" srcId="{5395DAA2-D61F-4A65-9446-3AEA815A58EC}" destId="{09B0DD05-B99D-4EC3-9CFC-6F777CA2A760}" srcOrd="0" destOrd="0" presId="urn:microsoft.com/office/officeart/2005/8/layout/hChevron3"/>
    <dgm:cxn modelId="{7BDC5973-9C1E-4E0D-959F-0FAB897CB5BC}" type="presOf" srcId="{8DC4C9A1-8E0B-4184-8071-5BC9443A95F5}" destId="{C9AAF0AE-79BA-468D-8577-0E310A3F91C6}" srcOrd="0" destOrd="0" presId="urn:microsoft.com/office/officeart/2005/8/layout/hChevron3"/>
    <dgm:cxn modelId="{11F0BE88-9AD1-4BB3-8A57-7DC6A0A76215}" type="presOf" srcId="{AEFA757B-9847-4BA3-BA74-62B9647C8725}" destId="{3C27A43D-534B-44CD-9138-4E0462F971CE}" srcOrd="0" destOrd="0" presId="urn:microsoft.com/office/officeart/2005/8/layout/hChevron3"/>
    <dgm:cxn modelId="{21BC3089-2BF7-4B1F-871D-1410EB606550}" srcId="{712FED91-682B-48B8-BCA0-40AF0DCC7E26}" destId="{8DC4C9A1-8E0B-4184-8071-5BC9443A95F5}" srcOrd="3" destOrd="0" parTransId="{81415BC3-17A6-4D61-B163-3CF23F1D6F83}" sibTransId="{84765599-D534-436E-8567-91FEE84120A8}"/>
    <dgm:cxn modelId="{AB67DFC6-C88C-4A9C-BC61-4035EB955860}" type="presOf" srcId="{C74B5EC4-B760-41D4-8576-74D015E7A380}" destId="{A740D336-4974-4F1A-9A4E-BF3BEC44F4BF}" srcOrd="0" destOrd="0" presId="urn:microsoft.com/office/officeart/2005/8/layout/hChevron3"/>
    <dgm:cxn modelId="{6296C0C8-2A94-4C5A-805D-7F9CDC914C26}" srcId="{712FED91-682B-48B8-BCA0-40AF0DCC7E26}" destId="{5395DAA2-D61F-4A65-9446-3AEA815A58EC}" srcOrd="0" destOrd="0" parTransId="{60A8164B-4064-4EBB-9A81-C4A9A632C229}" sibTransId="{4736C630-60A8-4D11-820B-D40E1902C825}"/>
    <dgm:cxn modelId="{0D45B6EC-7375-4232-8A15-76C3D9A9C17E}" srcId="{712FED91-682B-48B8-BCA0-40AF0DCC7E26}" destId="{AEFA757B-9847-4BA3-BA74-62B9647C8725}" srcOrd="1" destOrd="0" parTransId="{AAE82DF4-EC20-40FF-8DB1-EA6B86C1E765}" sibTransId="{B8F456AD-AD87-41B1-A8D2-F01EFE166D92}"/>
    <dgm:cxn modelId="{2F15FBFD-19AD-4527-AA0B-4F58DB7D9627}" srcId="{712FED91-682B-48B8-BCA0-40AF0DCC7E26}" destId="{C74B5EC4-B760-41D4-8576-74D015E7A380}" srcOrd="2" destOrd="0" parTransId="{593CA16B-E269-4B5D-923F-393DC1B2BF62}" sibTransId="{C1CCD88D-73EC-4EC4-9B71-B65093988B07}"/>
    <dgm:cxn modelId="{C9DCCD18-FD93-484A-A7C0-3E6EFF92E696}" type="presParOf" srcId="{771663C1-1AF5-47FF-B21F-BF40EB01B6AA}" destId="{09B0DD05-B99D-4EC3-9CFC-6F777CA2A760}" srcOrd="0" destOrd="0" presId="urn:microsoft.com/office/officeart/2005/8/layout/hChevron3"/>
    <dgm:cxn modelId="{DDC0C0FC-8C34-4AE0-AB8E-524C83597086}" type="presParOf" srcId="{771663C1-1AF5-47FF-B21F-BF40EB01B6AA}" destId="{FAB29FE8-8151-4D28-A455-7233D80AB4D7}" srcOrd="1" destOrd="0" presId="urn:microsoft.com/office/officeart/2005/8/layout/hChevron3"/>
    <dgm:cxn modelId="{7F8226BE-9D12-4FF1-B8E2-E11E0AF0BF67}" type="presParOf" srcId="{771663C1-1AF5-47FF-B21F-BF40EB01B6AA}" destId="{3C27A43D-534B-44CD-9138-4E0462F971CE}" srcOrd="2" destOrd="0" presId="urn:microsoft.com/office/officeart/2005/8/layout/hChevron3"/>
    <dgm:cxn modelId="{E6E004D7-C0C8-4D1F-94BC-F324E335E907}" type="presParOf" srcId="{771663C1-1AF5-47FF-B21F-BF40EB01B6AA}" destId="{993879B2-CC5F-4233-BD76-25D586A7305D}" srcOrd="3" destOrd="0" presId="urn:microsoft.com/office/officeart/2005/8/layout/hChevron3"/>
    <dgm:cxn modelId="{36278BED-D382-4CA8-AC97-6A0B44A0322B}" type="presParOf" srcId="{771663C1-1AF5-47FF-B21F-BF40EB01B6AA}" destId="{A740D336-4974-4F1A-9A4E-BF3BEC44F4BF}" srcOrd="4" destOrd="0" presId="urn:microsoft.com/office/officeart/2005/8/layout/hChevron3"/>
    <dgm:cxn modelId="{223CE406-4E9A-4D25-AF23-A3F2525639B0}" type="presParOf" srcId="{771663C1-1AF5-47FF-B21F-BF40EB01B6AA}" destId="{E97EEE03-5ADF-4FBC-8551-1472153E56DE}" srcOrd="5" destOrd="0" presId="urn:microsoft.com/office/officeart/2005/8/layout/hChevron3"/>
    <dgm:cxn modelId="{E1E44E0A-D867-410E-81F0-83D8D497E785}" type="presParOf" srcId="{771663C1-1AF5-47FF-B21F-BF40EB01B6AA}" destId="{C9AAF0AE-79BA-468D-8577-0E310A3F91C6}" srcOrd="6" destOrd="0" presId="urn:microsoft.com/office/officeart/2005/8/layout/hChevron3"/>
    <dgm:cxn modelId="{8ED30B62-653B-42F8-8BAF-2B37E35B7C73}" type="presParOf" srcId="{771663C1-1AF5-47FF-B21F-BF40EB01B6AA}" destId="{180F81CC-B5A1-40D3-8CBE-72D74384D461}" srcOrd="7" destOrd="0" presId="urn:microsoft.com/office/officeart/2005/8/layout/hChevron3"/>
    <dgm:cxn modelId="{259E3ACC-3360-4E93-8DB2-5500D6EC507E}" type="presParOf" srcId="{771663C1-1AF5-47FF-B21F-BF40EB01B6AA}" destId="{8B112416-3FE7-4DF8-9043-8FF5B9F210AB}"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2FED91-682B-48B8-BCA0-40AF0DCC7E26}" type="doc">
      <dgm:prSet loTypeId="urn:microsoft.com/office/officeart/2005/8/layout/hChevron3" loCatId="process" qsTypeId="urn:microsoft.com/office/officeart/2005/8/quickstyle/simple1" qsCatId="simple" csTypeId="urn:microsoft.com/office/officeart/2005/8/colors/colorful2" csCatId="colorful" phldr="1"/>
      <dgm:spPr/>
    </dgm:pt>
    <dgm:pt modelId="{5395DAA2-D61F-4A65-9446-3AEA815A58EC}">
      <dgm:prSet phldrT="[Text]" custT="1"/>
      <dgm:spPr/>
      <dgm:t>
        <a:bodyPr rtlCol="0"/>
        <a:lstStyle/>
        <a:p>
          <a:pPr rtl="0"/>
          <a:r>
            <a:rPr lang="pt-br" sz="2400">
              <a:solidFill>
                <a:schemeClr val="tx1"/>
              </a:solidFill>
              <a:latin typeface="Amazon Ember" panose="02000000000000000000" pitchFamily="2" charset="0"/>
              <a:ea typeface="Amazon Ember" panose="02000000000000000000" pitchFamily="2" charset="0"/>
            </a:rPr>
            <a:t>Origem</a:t>
          </a:r>
        </a:p>
      </dgm:t>
    </dgm:pt>
    <dgm:pt modelId="{60A8164B-4064-4EBB-9A81-C4A9A632C229}" type="parTrans" cxnId="{6296C0C8-2A94-4C5A-805D-7F9CDC914C26}">
      <dgm:prSet/>
      <dgm:spPr/>
      <dgm:t>
        <a:bodyPr rtlCol="0"/>
        <a:lstStyle/>
        <a:p>
          <a:pPr rtl="0"/>
          <a:endParaRPr lang="en-US"/>
        </a:p>
      </dgm:t>
    </dgm:pt>
    <dgm:pt modelId="{4736C630-60A8-4D11-820B-D40E1902C825}" type="sibTrans" cxnId="{6296C0C8-2A94-4C5A-805D-7F9CDC914C26}">
      <dgm:prSet/>
      <dgm:spPr/>
      <dgm:t>
        <a:bodyPr rtlCol="0"/>
        <a:lstStyle/>
        <a:p>
          <a:pPr rtl="0"/>
          <a:endParaRPr lang="en-US"/>
        </a:p>
      </dgm:t>
    </dgm:pt>
    <dgm:pt modelId="{AEFA757B-9847-4BA3-BA74-62B9647C8725}">
      <dgm:prSet phldrT="[Text]" custT="1"/>
      <dgm:spPr/>
      <dgm:t>
        <a:bodyPr rtlCol="0"/>
        <a:lstStyle/>
        <a:p>
          <a:pPr rtl="0"/>
          <a:r>
            <a:rPr lang="pt-br" sz="2400">
              <a:solidFill>
                <a:schemeClr val="tx1"/>
              </a:solidFill>
              <a:latin typeface="Amazon Ember" panose="02000000000000000000" pitchFamily="2" charset="0"/>
              <a:ea typeface="Amazon Ember" panose="02000000000000000000" pitchFamily="2" charset="0"/>
            </a:rPr>
            <a:t>Criar</a:t>
          </a:r>
        </a:p>
      </dgm:t>
    </dgm:pt>
    <dgm:pt modelId="{AAE82DF4-EC20-40FF-8DB1-EA6B86C1E765}" type="parTrans" cxnId="{0D45B6EC-7375-4232-8A15-76C3D9A9C17E}">
      <dgm:prSet/>
      <dgm:spPr/>
      <dgm:t>
        <a:bodyPr rtlCol="0"/>
        <a:lstStyle/>
        <a:p>
          <a:pPr rtl="0"/>
          <a:endParaRPr lang="en-US"/>
        </a:p>
      </dgm:t>
    </dgm:pt>
    <dgm:pt modelId="{B8F456AD-AD87-41B1-A8D2-F01EFE166D92}" type="sibTrans" cxnId="{0D45B6EC-7375-4232-8A15-76C3D9A9C17E}">
      <dgm:prSet/>
      <dgm:spPr/>
      <dgm:t>
        <a:bodyPr rtlCol="0"/>
        <a:lstStyle/>
        <a:p>
          <a:pPr rtl="0"/>
          <a:endParaRPr lang="en-US"/>
        </a:p>
      </dgm:t>
    </dgm:pt>
    <dgm:pt modelId="{8DC4C9A1-8E0B-4184-8071-5BC9443A95F5}">
      <dgm:prSet phldrT="[Text]" custT="1"/>
      <dgm:spPr/>
      <dgm:t>
        <a:bodyPr rtlCol="0"/>
        <a:lstStyle/>
        <a:p>
          <a:pPr rtl="0"/>
          <a:r>
            <a:rPr lang="pt-br" sz="2400">
              <a:solidFill>
                <a:schemeClr val="tx1"/>
              </a:solidFill>
              <a:latin typeface="Amazon Ember" panose="02000000000000000000" pitchFamily="2" charset="0"/>
              <a:ea typeface="Amazon Ember" panose="02000000000000000000" pitchFamily="2" charset="0"/>
            </a:rPr>
            <a:t>Monitorar</a:t>
          </a:r>
        </a:p>
      </dgm:t>
    </dgm:pt>
    <dgm:pt modelId="{81415BC3-17A6-4D61-B163-3CF23F1D6F83}" type="parTrans" cxnId="{21BC3089-2BF7-4B1F-871D-1410EB606550}">
      <dgm:prSet/>
      <dgm:spPr/>
      <dgm:t>
        <a:bodyPr rtlCol="0"/>
        <a:lstStyle/>
        <a:p>
          <a:pPr rtl="0"/>
          <a:endParaRPr lang="en-US"/>
        </a:p>
      </dgm:t>
    </dgm:pt>
    <dgm:pt modelId="{84765599-D534-436E-8567-91FEE84120A8}" type="sibTrans" cxnId="{21BC3089-2BF7-4B1F-871D-1410EB606550}">
      <dgm:prSet/>
      <dgm:spPr/>
      <dgm:t>
        <a:bodyPr rtlCol="0"/>
        <a:lstStyle/>
        <a:p>
          <a:pPr rtl="0"/>
          <a:endParaRPr lang="en-US"/>
        </a:p>
      </dgm:t>
    </dgm:pt>
    <dgm:pt modelId="{C74B5EC4-B760-41D4-8576-74D015E7A380}">
      <dgm:prSet phldrT="[Text]" custT="1"/>
      <dgm:spPr/>
      <dgm:t>
        <a:bodyPr rtlCol="0"/>
        <a:lstStyle/>
        <a:p>
          <a:pPr rtl="0"/>
          <a:r>
            <a:rPr lang="pt-br" sz="2400">
              <a:solidFill>
                <a:schemeClr val="tx1"/>
              </a:solidFill>
              <a:latin typeface="Amazon Ember" panose="02000000000000000000" pitchFamily="2" charset="0"/>
              <a:ea typeface="Amazon Ember" panose="02000000000000000000" pitchFamily="2" charset="0"/>
            </a:rPr>
            <a:t>Testar</a:t>
          </a:r>
        </a:p>
      </dgm:t>
    </dgm:pt>
    <dgm:pt modelId="{593CA16B-E269-4B5D-923F-393DC1B2BF62}" type="parTrans" cxnId="{2F15FBFD-19AD-4527-AA0B-4F58DB7D9627}">
      <dgm:prSet/>
      <dgm:spPr/>
      <dgm:t>
        <a:bodyPr rtlCol="0"/>
        <a:lstStyle/>
        <a:p>
          <a:pPr rtl="0"/>
          <a:endParaRPr lang="en-US"/>
        </a:p>
      </dgm:t>
    </dgm:pt>
    <dgm:pt modelId="{C1CCD88D-73EC-4EC4-9B71-B65093988B07}" type="sibTrans" cxnId="{2F15FBFD-19AD-4527-AA0B-4F58DB7D9627}">
      <dgm:prSet/>
      <dgm:spPr/>
      <dgm:t>
        <a:bodyPr rtlCol="0"/>
        <a:lstStyle/>
        <a:p>
          <a:pPr rtl="0"/>
          <a:endParaRPr lang="en-US"/>
        </a:p>
      </dgm:t>
    </dgm:pt>
    <dgm:pt modelId="{CA3B7A31-2E1B-4BBC-A669-E0C3825DAEC0}">
      <dgm:prSet phldrT="[Text]" custT="1"/>
      <dgm:spPr/>
      <dgm:t>
        <a:bodyPr rtlCol="0"/>
        <a:lstStyle/>
        <a:p>
          <a:pPr rtl="0"/>
          <a:r>
            <a:rPr lang="pt-br" sz="2400">
              <a:solidFill>
                <a:schemeClr val="tx1"/>
              </a:solidFill>
              <a:latin typeface="Amazon Ember" panose="02000000000000000000" pitchFamily="2" charset="0"/>
              <a:ea typeface="Amazon Ember" panose="02000000000000000000" pitchFamily="2" charset="0"/>
            </a:rPr>
            <a:t>Implantar</a:t>
          </a:r>
        </a:p>
      </dgm:t>
    </dgm:pt>
    <dgm:pt modelId="{A502B78E-12B5-4E29-8ED1-815D6CF635A6}" type="parTrans" cxnId="{0469785B-2706-4117-953C-2A4222489A3D}">
      <dgm:prSet/>
      <dgm:spPr/>
      <dgm:t>
        <a:bodyPr rtlCol="0"/>
        <a:lstStyle/>
        <a:p>
          <a:pPr rtl="0"/>
          <a:endParaRPr lang="en-US"/>
        </a:p>
      </dgm:t>
    </dgm:pt>
    <dgm:pt modelId="{1B49C651-4C6C-4588-9BAE-2472441D6576}" type="sibTrans" cxnId="{0469785B-2706-4117-953C-2A4222489A3D}">
      <dgm:prSet/>
      <dgm:spPr/>
      <dgm:t>
        <a:bodyPr rtlCol="0"/>
        <a:lstStyle/>
        <a:p>
          <a:pPr rtl="0"/>
          <a:endParaRPr lang="en-US"/>
        </a:p>
      </dgm:t>
    </dgm:pt>
    <dgm:pt modelId="{771663C1-1AF5-47FF-B21F-BF40EB01B6AA}" type="pres">
      <dgm:prSet presAssocID="{712FED91-682B-48B8-BCA0-40AF0DCC7E26}" presName="Name0" presStyleCnt="0">
        <dgm:presLayoutVars>
          <dgm:dir/>
          <dgm:resizeHandles val="exact"/>
        </dgm:presLayoutVars>
      </dgm:prSet>
      <dgm:spPr/>
    </dgm:pt>
    <dgm:pt modelId="{09B0DD05-B99D-4EC3-9CFC-6F777CA2A760}" type="pres">
      <dgm:prSet presAssocID="{5395DAA2-D61F-4A65-9446-3AEA815A58EC}" presName="parTxOnly" presStyleLbl="node1" presStyleIdx="0" presStyleCnt="5" custLinFactNeighborX="13245" custLinFactNeighborY="4794">
        <dgm:presLayoutVars>
          <dgm:bulletEnabled val="1"/>
        </dgm:presLayoutVars>
      </dgm:prSet>
      <dgm:spPr/>
    </dgm:pt>
    <dgm:pt modelId="{FAB29FE8-8151-4D28-A455-7233D80AB4D7}" type="pres">
      <dgm:prSet presAssocID="{4736C630-60A8-4D11-820B-D40E1902C825}" presName="parSpace" presStyleCnt="0"/>
      <dgm:spPr/>
    </dgm:pt>
    <dgm:pt modelId="{3C27A43D-534B-44CD-9138-4E0462F971CE}" type="pres">
      <dgm:prSet presAssocID="{AEFA757B-9847-4BA3-BA74-62B9647C8725}" presName="parTxOnly" presStyleLbl="node1" presStyleIdx="1" presStyleCnt="5">
        <dgm:presLayoutVars>
          <dgm:bulletEnabled val="1"/>
        </dgm:presLayoutVars>
      </dgm:prSet>
      <dgm:spPr/>
    </dgm:pt>
    <dgm:pt modelId="{993879B2-CC5F-4233-BD76-25D586A7305D}" type="pres">
      <dgm:prSet presAssocID="{B8F456AD-AD87-41B1-A8D2-F01EFE166D92}" presName="parSpace" presStyleCnt="0"/>
      <dgm:spPr/>
    </dgm:pt>
    <dgm:pt modelId="{A740D336-4974-4F1A-9A4E-BF3BEC44F4BF}" type="pres">
      <dgm:prSet presAssocID="{C74B5EC4-B760-41D4-8576-74D015E7A380}" presName="parTxOnly" presStyleLbl="node1" presStyleIdx="2" presStyleCnt="5">
        <dgm:presLayoutVars>
          <dgm:bulletEnabled val="1"/>
        </dgm:presLayoutVars>
      </dgm:prSet>
      <dgm:spPr/>
    </dgm:pt>
    <dgm:pt modelId="{E97EEE03-5ADF-4FBC-8551-1472153E56DE}" type="pres">
      <dgm:prSet presAssocID="{C1CCD88D-73EC-4EC4-9B71-B65093988B07}" presName="parSpace" presStyleCnt="0"/>
      <dgm:spPr/>
    </dgm:pt>
    <dgm:pt modelId="{0AAAA5D8-E2B8-4273-94D1-271AA71A7FE1}" type="pres">
      <dgm:prSet presAssocID="{CA3B7A31-2E1B-4BBC-A669-E0C3825DAEC0}" presName="parTxOnly" presStyleLbl="node1" presStyleIdx="3" presStyleCnt="5">
        <dgm:presLayoutVars>
          <dgm:bulletEnabled val="1"/>
        </dgm:presLayoutVars>
      </dgm:prSet>
      <dgm:spPr/>
    </dgm:pt>
    <dgm:pt modelId="{2F668D19-55B8-40A2-869D-F79EA51F265C}" type="pres">
      <dgm:prSet presAssocID="{1B49C651-4C6C-4588-9BAE-2472441D6576}" presName="parSpace" presStyleCnt="0"/>
      <dgm:spPr/>
    </dgm:pt>
    <dgm:pt modelId="{C9AAF0AE-79BA-468D-8577-0E310A3F91C6}" type="pres">
      <dgm:prSet presAssocID="{8DC4C9A1-8E0B-4184-8071-5BC9443A95F5}" presName="parTxOnly" presStyleLbl="node1" presStyleIdx="4" presStyleCnt="5">
        <dgm:presLayoutVars>
          <dgm:bulletEnabled val="1"/>
        </dgm:presLayoutVars>
      </dgm:prSet>
      <dgm:spPr/>
    </dgm:pt>
  </dgm:ptLst>
  <dgm:cxnLst>
    <dgm:cxn modelId="{96E9503C-FE83-4079-8331-7524B9B39EA9}" type="presOf" srcId="{CA3B7A31-2E1B-4BBC-A669-E0C3825DAEC0}" destId="{0AAAA5D8-E2B8-4273-94D1-271AA71A7FE1}" srcOrd="0" destOrd="0" presId="urn:microsoft.com/office/officeart/2005/8/layout/hChevron3"/>
    <dgm:cxn modelId="{0469785B-2706-4117-953C-2A4222489A3D}" srcId="{712FED91-682B-48B8-BCA0-40AF0DCC7E26}" destId="{CA3B7A31-2E1B-4BBC-A669-E0C3825DAEC0}" srcOrd="3" destOrd="0" parTransId="{A502B78E-12B5-4E29-8ED1-815D6CF635A6}" sibTransId="{1B49C651-4C6C-4588-9BAE-2472441D6576}"/>
    <dgm:cxn modelId="{74EC254B-E1F7-3045-8032-FEFFCD226F29}" type="presOf" srcId="{712FED91-682B-48B8-BCA0-40AF0DCC7E26}" destId="{771663C1-1AF5-47FF-B21F-BF40EB01B6AA}" srcOrd="0" destOrd="0" presId="urn:microsoft.com/office/officeart/2005/8/layout/hChevron3"/>
    <dgm:cxn modelId="{8ABCCF4E-C0F8-2946-8737-25B3B2C8482F}" type="presOf" srcId="{5395DAA2-D61F-4A65-9446-3AEA815A58EC}" destId="{09B0DD05-B99D-4EC3-9CFC-6F777CA2A760}" srcOrd="0" destOrd="0" presId="urn:microsoft.com/office/officeart/2005/8/layout/hChevron3"/>
    <dgm:cxn modelId="{21BC3089-2BF7-4B1F-871D-1410EB606550}" srcId="{712FED91-682B-48B8-BCA0-40AF0DCC7E26}" destId="{8DC4C9A1-8E0B-4184-8071-5BC9443A95F5}" srcOrd="4" destOrd="0" parTransId="{81415BC3-17A6-4D61-B163-3CF23F1D6F83}" sibTransId="{84765599-D534-436E-8567-91FEE84120A8}"/>
    <dgm:cxn modelId="{6296C0C8-2A94-4C5A-805D-7F9CDC914C26}" srcId="{712FED91-682B-48B8-BCA0-40AF0DCC7E26}" destId="{5395DAA2-D61F-4A65-9446-3AEA815A58EC}" srcOrd="0" destOrd="0" parTransId="{60A8164B-4064-4EBB-9A81-C4A9A632C229}" sibTransId="{4736C630-60A8-4D11-820B-D40E1902C825}"/>
    <dgm:cxn modelId="{D62C93CD-26D0-2149-87FA-24D038B486E0}" type="presOf" srcId="{C74B5EC4-B760-41D4-8576-74D015E7A380}" destId="{A740D336-4974-4F1A-9A4E-BF3BEC44F4BF}" srcOrd="0" destOrd="0" presId="urn:microsoft.com/office/officeart/2005/8/layout/hChevron3"/>
    <dgm:cxn modelId="{D5FB6DDF-F195-884A-B66A-7484BBC06918}" type="presOf" srcId="{8DC4C9A1-8E0B-4184-8071-5BC9443A95F5}" destId="{C9AAF0AE-79BA-468D-8577-0E310A3F91C6}" srcOrd="0" destOrd="0" presId="urn:microsoft.com/office/officeart/2005/8/layout/hChevron3"/>
    <dgm:cxn modelId="{0D45B6EC-7375-4232-8A15-76C3D9A9C17E}" srcId="{712FED91-682B-48B8-BCA0-40AF0DCC7E26}" destId="{AEFA757B-9847-4BA3-BA74-62B9647C8725}" srcOrd="1" destOrd="0" parTransId="{AAE82DF4-EC20-40FF-8DB1-EA6B86C1E765}" sibTransId="{B8F456AD-AD87-41B1-A8D2-F01EFE166D92}"/>
    <dgm:cxn modelId="{634063F2-F20E-B341-A61F-5AD549C5B369}" type="presOf" srcId="{AEFA757B-9847-4BA3-BA74-62B9647C8725}" destId="{3C27A43D-534B-44CD-9138-4E0462F971CE}" srcOrd="0" destOrd="0" presId="urn:microsoft.com/office/officeart/2005/8/layout/hChevron3"/>
    <dgm:cxn modelId="{2F15FBFD-19AD-4527-AA0B-4F58DB7D9627}" srcId="{712FED91-682B-48B8-BCA0-40AF0DCC7E26}" destId="{C74B5EC4-B760-41D4-8576-74D015E7A380}" srcOrd="2" destOrd="0" parTransId="{593CA16B-E269-4B5D-923F-393DC1B2BF62}" sibTransId="{C1CCD88D-73EC-4EC4-9B71-B65093988B07}"/>
    <dgm:cxn modelId="{99940F1E-64E2-7C45-9993-9B837B88C628}" type="presParOf" srcId="{771663C1-1AF5-47FF-B21F-BF40EB01B6AA}" destId="{09B0DD05-B99D-4EC3-9CFC-6F777CA2A760}" srcOrd="0" destOrd="0" presId="urn:microsoft.com/office/officeart/2005/8/layout/hChevron3"/>
    <dgm:cxn modelId="{504B852E-270D-334E-AF50-AB602F0C48B0}" type="presParOf" srcId="{771663C1-1AF5-47FF-B21F-BF40EB01B6AA}" destId="{FAB29FE8-8151-4D28-A455-7233D80AB4D7}" srcOrd="1" destOrd="0" presId="urn:microsoft.com/office/officeart/2005/8/layout/hChevron3"/>
    <dgm:cxn modelId="{0E513A5B-F5E1-304B-B8EA-23D81E649A8E}" type="presParOf" srcId="{771663C1-1AF5-47FF-B21F-BF40EB01B6AA}" destId="{3C27A43D-534B-44CD-9138-4E0462F971CE}" srcOrd="2" destOrd="0" presId="urn:microsoft.com/office/officeart/2005/8/layout/hChevron3"/>
    <dgm:cxn modelId="{1C8DCED6-AFA2-234C-86AC-CD180346D19A}" type="presParOf" srcId="{771663C1-1AF5-47FF-B21F-BF40EB01B6AA}" destId="{993879B2-CC5F-4233-BD76-25D586A7305D}" srcOrd="3" destOrd="0" presId="urn:microsoft.com/office/officeart/2005/8/layout/hChevron3"/>
    <dgm:cxn modelId="{60F67DA8-F6AD-E445-B68C-771B20503601}" type="presParOf" srcId="{771663C1-1AF5-47FF-B21F-BF40EB01B6AA}" destId="{A740D336-4974-4F1A-9A4E-BF3BEC44F4BF}" srcOrd="4" destOrd="0" presId="urn:microsoft.com/office/officeart/2005/8/layout/hChevron3"/>
    <dgm:cxn modelId="{9FEF828B-0A38-9448-826E-D1E56317CB24}" type="presParOf" srcId="{771663C1-1AF5-47FF-B21F-BF40EB01B6AA}" destId="{E97EEE03-5ADF-4FBC-8551-1472153E56DE}" srcOrd="5" destOrd="0" presId="urn:microsoft.com/office/officeart/2005/8/layout/hChevron3"/>
    <dgm:cxn modelId="{D69DA33D-7154-4A33-A937-00AD16916166}" type="presParOf" srcId="{771663C1-1AF5-47FF-B21F-BF40EB01B6AA}" destId="{0AAAA5D8-E2B8-4273-94D1-271AA71A7FE1}" srcOrd="6" destOrd="0" presId="urn:microsoft.com/office/officeart/2005/8/layout/hChevron3"/>
    <dgm:cxn modelId="{126EB002-CFA1-4516-A3BD-412432E57391}" type="presParOf" srcId="{771663C1-1AF5-47FF-B21F-BF40EB01B6AA}" destId="{2F668D19-55B8-40A2-869D-F79EA51F265C}" srcOrd="7" destOrd="0" presId="urn:microsoft.com/office/officeart/2005/8/layout/hChevron3"/>
    <dgm:cxn modelId="{7C4572DD-B552-3743-AFD9-FF9CA25493FD}" type="presParOf" srcId="{771663C1-1AF5-47FF-B21F-BF40EB01B6AA}" destId="{C9AAF0AE-79BA-468D-8577-0E310A3F91C6}" srcOrd="8"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0DD05-B99D-4EC3-9CFC-6F777CA2A760}">
      <dsp:nvSpPr>
        <dsp:cNvPr id="0" name=""/>
        <dsp:cNvSpPr/>
      </dsp:nvSpPr>
      <dsp:spPr>
        <a:xfrm>
          <a:off x="1420" y="683200"/>
          <a:ext cx="2770140" cy="1108056"/>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rtlCol="0" anchor="ctr" anchorCtr="0">
          <a:noAutofit/>
        </a:bodyPr>
        <a:lstStyle/>
        <a:p>
          <a:pPr marL="0" lvl="0" indent="0" algn="ctr" defTabSz="889000" rtl="0">
            <a:lnSpc>
              <a:spcPct val="90000"/>
            </a:lnSpc>
            <a:spcBef>
              <a:spcPct val="0"/>
            </a:spcBef>
            <a:spcAft>
              <a:spcPct val="35000"/>
            </a:spcAft>
            <a:buNone/>
          </a:pPr>
          <a:r>
            <a:rPr lang="pt-br" sz="2000" b="0" kern="1200">
              <a:solidFill>
                <a:schemeClr val="tx1"/>
              </a:solidFill>
              <a:latin typeface="Amazon Ember" panose="02000000000000000000" pitchFamily="2" charset="0"/>
              <a:ea typeface="Amazon Ember" panose="02000000000000000000" pitchFamily="2" charset="0"/>
            </a:rPr>
            <a:t>Origem</a:t>
          </a:r>
        </a:p>
      </dsp:txBody>
      <dsp:txXfrm>
        <a:off x="1420" y="683200"/>
        <a:ext cx="2493126" cy="1108056"/>
      </dsp:txXfrm>
    </dsp:sp>
    <dsp:sp modelId="{3C27A43D-534B-44CD-9138-4E0462F971CE}">
      <dsp:nvSpPr>
        <dsp:cNvPr id="0" name=""/>
        <dsp:cNvSpPr/>
      </dsp:nvSpPr>
      <dsp:spPr>
        <a:xfrm>
          <a:off x="2217532" y="683200"/>
          <a:ext cx="2770140" cy="1108056"/>
        </a:xfrm>
        <a:prstGeom prst="chevron">
          <a:avLst/>
        </a:prstGeom>
        <a:solidFill>
          <a:schemeClr val="accent2">
            <a:hueOff val="-96424"/>
            <a:satOff val="12190"/>
            <a:lumOff val="-90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rtlCol="0" anchor="ctr" anchorCtr="0">
          <a:noAutofit/>
        </a:bodyPr>
        <a:lstStyle/>
        <a:p>
          <a:pPr marL="0" lvl="0" indent="0" algn="ctr" defTabSz="889000" rtl="0">
            <a:lnSpc>
              <a:spcPct val="90000"/>
            </a:lnSpc>
            <a:spcBef>
              <a:spcPct val="0"/>
            </a:spcBef>
            <a:spcAft>
              <a:spcPct val="35000"/>
            </a:spcAft>
            <a:buNone/>
          </a:pPr>
          <a:r>
            <a:rPr lang="pt-br" sz="2000" b="0" kern="1200">
              <a:solidFill>
                <a:schemeClr val="tx1"/>
              </a:solidFill>
              <a:latin typeface="Amazon Ember" panose="02000000000000000000" pitchFamily="2" charset="0"/>
              <a:ea typeface="Amazon Ember" panose="02000000000000000000" pitchFamily="2" charset="0"/>
            </a:rPr>
            <a:t>Criar</a:t>
          </a:r>
        </a:p>
      </dsp:txBody>
      <dsp:txXfrm>
        <a:off x="2771560" y="683200"/>
        <a:ext cx="1662084" cy="1108056"/>
      </dsp:txXfrm>
    </dsp:sp>
    <dsp:sp modelId="{A740D336-4974-4F1A-9A4E-BF3BEC44F4BF}">
      <dsp:nvSpPr>
        <dsp:cNvPr id="0" name=""/>
        <dsp:cNvSpPr/>
      </dsp:nvSpPr>
      <dsp:spPr>
        <a:xfrm>
          <a:off x="4433645" y="683200"/>
          <a:ext cx="2770140" cy="1108056"/>
        </a:xfrm>
        <a:prstGeom prst="chevron">
          <a:avLst/>
        </a:prstGeom>
        <a:solidFill>
          <a:schemeClr val="accent2">
            <a:hueOff val="-192849"/>
            <a:satOff val="24379"/>
            <a:lumOff val="-180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rtlCol="0" anchor="ctr" anchorCtr="0">
          <a:noAutofit/>
        </a:bodyPr>
        <a:lstStyle/>
        <a:p>
          <a:pPr marL="0" lvl="0" indent="0" algn="ctr" defTabSz="889000" rtl="0">
            <a:lnSpc>
              <a:spcPct val="90000"/>
            </a:lnSpc>
            <a:spcBef>
              <a:spcPct val="0"/>
            </a:spcBef>
            <a:spcAft>
              <a:spcPct val="35000"/>
            </a:spcAft>
            <a:buNone/>
          </a:pPr>
          <a:r>
            <a:rPr lang="pt-br" sz="2000" b="0" kern="1200">
              <a:solidFill>
                <a:schemeClr val="tx1"/>
              </a:solidFill>
              <a:latin typeface="Amazon Ember" panose="02000000000000000000" pitchFamily="2" charset="0"/>
              <a:ea typeface="Amazon Ember" panose="02000000000000000000" pitchFamily="2" charset="0"/>
            </a:rPr>
            <a:t>Testar</a:t>
          </a:r>
        </a:p>
      </dsp:txBody>
      <dsp:txXfrm>
        <a:off x="4987673" y="683200"/>
        <a:ext cx="1662084" cy="1108056"/>
      </dsp:txXfrm>
    </dsp:sp>
    <dsp:sp modelId="{C9AAF0AE-79BA-468D-8577-0E310A3F91C6}">
      <dsp:nvSpPr>
        <dsp:cNvPr id="0" name=""/>
        <dsp:cNvSpPr/>
      </dsp:nvSpPr>
      <dsp:spPr>
        <a:xfrm>
          <a:off x="6649757" y="683200"/>
          <a:ext cx="2770140" cy="1108056"/>
        </a:xfrm>
        <a:prstGeom prst="chevron">
          <a:avLst/>
        </a:prstGeom>
        <a:solidFill>
          <a:schemeClr val="accent2">
            <a:hueOff val="-289273"/>
            <a:satOff val="36568"/>
            <a:lumOff val="-2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rtlCol="0" anchor="ctr" anchorCtr="0">
          <a:noAutofit/>
        </a:bodyPr>
        <a:lstStyle/>
        <a:p>
          <a:pPr marL="0" lvl="0" indent="0" algn="ctr" defTabSz="889000" rtl="0">
            <a:lnSpc>
              <a:spcPct val="90000"/>
            </a:lnSpc>
            <a:spcBef>
              <a:spcPct val="0"/>
            </a:spcBef>
            <a:spcAft>
              <a:spcPct val="35000"/>
            </a:spcAft>
            <a:buNone/>
          </a:pPr>
          <a:r>
            <a:rPr lang="pt-br" sz="2000" b="0" kern="1200">
              <a:solidFill>
                <a:schemeClr val="tx1"/>
              </a:solidFill>
              <a:latin typeface="Amazon Ember" panose="02000000000000000000" pitchFamily="2" charset="0"/>
              <a:ea typeface="Amazon Ember" panose="02000000000000000000" pitchFamily="2" charset="0"/>
            </a:rPr>
            <a:t>Implantar</a:t>
          </a:r>
        </a:p>
      </dsp:txBody>
      <dsp:txXfrm>
        <a:off x="7203785" y="683200"/>
        <a:ext cx="1662084" cy="1108056"/>
      </dsp:txXfrm>
    </dsp:sp>
    <dsp:sp modelId="{8B112416-3FE7-4DF8-9043-8FF5B9F210AB}">
      <dsp:nvSpPr>
        <dsp:cNvPr id="0" name=""/>
        <dsp:cNvSpPr/>
      </dsp:nvSpPr>
      <dsp:spPr>
        <a:xfrm>
          <a:off x="8865869" y="683200"/>
          <a:ext cx="2770140" cy="1108056"/>
        </a:xfrm>
        <a:prstGeom prst="chevron">
          <a:avLst/>
        </a:prstGeom>
        <a:solidFill>
          <a:schemeClr val="accent2">
            <a:hueOff val="-385698"/>
            <a:satOff val="48758"/>
            <a:lumOff val="-36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rtlCol="0" anchor="ctr" anchorCtr="0">
          <a:noAutofit/>
        </a:bodyPr>
        <a:lstStyle/>
        <a:p>
          <a:pPr marL="0" lvl="0" indent="0" algn="ctr" defTabSz="889000" rtl="0">
            <a:lnSpc>
              <a:spcPct val="90000"/>
            </a:lnSpc>
            <a:spcBef>
              <a:spcPct val="0"/>
            </a:spcBef>
            <a:spcAft>
              <a:spcPct val="35000"/>
            </a:spcAft>
            <a:buNone/>
          </a:pPr>
          <a:r>
            <a:rPr lang="pt-br" sz="2000" b="0" kern="1200">
              <a:solidFill>
                <a:schemeClr val="tx1"/>
              </a:solidFill>
              <a:latin typeface="Amazon Ember" panose="02000000000000000000" pitchFamily="2" charset="0"/>
              <a:ea typeface="Amazon Ember" panose="02000000000000000000" pitchFamily="2" charset="0"/>
            </a:rPr>
            <a:t>Monitorar</a:t>
          </a:r>
        </a:p>
      </dsp:txBody>
      <dsp:txXfrm>
        <a:off x="9419897" y="683200"/>
        <a:ext cx="1662084" cy="11080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0DD05-B99D-4EC3-9CFC-6F777CA2A760}">
      <dsp:nvSpPr>
        <dsp:cNvPr id="0" name=""/>
        <dsp:cNvSpPr/>
      </dsp:nvSpPr>
      <dsp:spPr>
        <a:xfrm>
          <a:off x="1420" y="683200"/>
          <a:ext cx="2770140" cy="1108056"/>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rtlCol="0" anchor="ctr" anchorCtr="0">
          <a:noAutofit/>
        </a:bodyPr>
        <a:lstStyle/>
        <a:p>
          <a:pPr marL="0" lvl="0" indent="0" algn="ctr" defTabSz="889000" rtl="0">
            <a:lnSpc>
              <a:spcPct val="90000"/>
            </a:lnSpc>
            <a:spcBef>
              <a:spcPct val="0"/>
            </a:spcBef>
            <a:spcAft>
              <a:spcPct val="35000"/>
            </a:spcAft>
            <a:buNone/>
          </a:pPr>
          <a:r>
            <a:rPr lang="pt-br" sz="2000" b="0" kern="1200">
              <a:solidFill>
                <a:schemeClr val="tx1"/>
              </a:solidFill>
              <a:latin typeface="Amazon Ember" panose="02000000000000000000" pitchFamily="2" charset="0"/>
              <a:ea typeface="Amazon Ember" panose="02000000000000000000" pitchFamily="2" charset="0"/>
            </a:rPr>
            <a:t>Origem</a:t>
          </a:r>
        </a:p>
      </dsp:txBody>
      <dsp:txXfrm>
        <a:off x="1420" y="683200"/>
        <a:ext cx="2493126" cy="1108056"/>
      </dsp:txXfrm>
    </dsp:sp>
    <dsp:sp modelId="{3C27A43D-534B-44CD-9138-4E0462F971CE}">
      <dsp:nvSpPr>
        <dsp:cNvPr id="0" name=""/>
        <dsp:cNvSpPr/>
      </dsp:nvSpPr>
      <dsp:spPr>
        <a:xfrm>
          <a:off x="2217532" y="683200"/>
          <a:ext cx="2770140" cy="1108056"/>
        </a:xfrm>
        <a:prstGeom prst="chevron">
          <a:avLst/>
        </a:prstGeom>
        <a:solidFill>
          <a:schemeClr val="accent2">
            <a:hueOff val="-96424"/>
            <a:satOff val="12190"/>
            <a:lumOff val="-90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rtlCol="0" anchor="ctr" anchorCtr="0">
          <a:noAutofit/>
        </a:bodyPr>
        <a:lstStyle/>
        <a:p>
          <a:pPr marL="0" lvl="0" indent="0" algn="ctr" defTabSz="889000" rtl="0">
            <a:lnSpc>
              <a:spcPct val="90000"/>
            </a:lnSpc>
            <a:spcBef>
              <a:spcPct val="0"/>
            </a:spcBef>
            <a:spcAft>
              <a:spcPct val="35000"/>
            </a:spcAft>
            <a:buNone/>
          </a:pPr>
          <a:r>
            <a:rPr lang="pt-br" sz="2000" b="0" kern="1200">
              <a:solidFill>
                <a:schemeClr val="tx1"/>
              </a:solidFill>
              <a:latin typeface="Amazon Ember" panose="02000000000000000000" pitchFamily="2" charset="0"/>
              <a:ea typeface="Amazon Ember" panose="02000000000000000000" pitchFamily="2" charset="0"/>
            </a:rPr>
            <a:t>Criar</a:t>
          </a:r>
        </a:p>
      </dsp:txBody>
      <dsp:txXfrm>
        <a:off x="2771560" y="683200"/>
        <a:ext cx="1662084" cy="1108056"/>
      </dsp:txXfrm>
    </dsp:sp>
    <dsp:sp modelId="{A740D336-4974-4F1A-9A4E-BF3BEC44F4BF}">
      <dsp:nvSpPr>
        <dsp:cNvPr id="0" name=""/>
        <dsp:cNvSpPr/>
      </dsp:nvSpPr>
      <dsp:spPr>
        <a:xfrm>
          <a:off x="4433645" y="683200"/>
          <a:ext cx="2770140" cy="1108056"/>
        </a:xfrm>
        <a:prstGeom prst="chevron">
          <a:avLst/>
        </a:prstGeom>
        <a:solidFill>
          <a:schemeClr val="accent2">
            <a:hueOff val="-192849"/>
            <a:satOff val="24379"/>
            <a:lumOff val="-180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rtlCol="0" anchor="ctr" anchorCtr="0">
          <a:noAutofit/>
        </a:bodyPr>
        <a:lstStyle/>
        <a:p>
          <a:pPr marL="0" lvl="0" indent="0" algn="ctr" defTabSz="889000" rtl="0">
            <a:lnSpc>
              <a:spcPct val="90000"/>
            </a:lnSpc>
            <a:spcBef>
              <a:spcPct val="0"/>
            </a:spcBef>
            <a:spcAft>
              <a:spcPct val="35000"/>
            </a:spcAft>
            <a:buNone/>
          </a:pPr>
          <a:r>
            <a:rPr lang="pt-br" sz="2000" b="0" kern="1200">
              <a:solidFill>
                <a:schemeClr val="tx1"/>
              </a:solidFill>
              <a:latin typeface="Amazon Ember" panose="02000000000000000000" pitchFamily="2" charset="0"/>
              <a:ea typeface="Amazon Ember" panose="02000000000000000000" pitchFamily="2" charset="0"/>
            </a:rPr>
            <a:t>Testar</a:t>
          </a:r>
        </a:p>
      </dsp:txBody>
      <dsp:txXfrm>
        <a:off x="4987673" y="683200"/>
        <a:ext cx="1662084" cy="1108056"/>
      </dsp:txXfrm>
    </dsp:sp>
    <dsp:sp modelId="{C9AAF0AE-79BA-468D-8577-0E310A3F91C6}">
      <dsp:nvSpPr>
        <dsp:cNvPr id="0" name=""/>
        <dsp:cNvSpPr/>
      </dsp:nvSpPr>
      <dsp:spPr>
        <a:xfrm>
          <a:off x="6649757" y="683200"/>
          <a:ext cx="2770140" cy="1108056"/>
        </a:xfrm>
        <a:prstGeom prst="chevron">
          <a:avLst/>
        </a:prstGeom>
        <a:solidFill>
          <a:schemeClr val="accent2">
            <a:hueOff val="-289273"/>
            <a:satOff val="36568"/>
            <a:lumOff val="-2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rtlCol="0" anchor="ctr" anchorCtr="0">
          <a:noAutofit/>
        </a:bodyPr>
        <a:lstStyle/>
        <a:p>
          <a:pPr marL="0" lvl="0" indent="0" algn="ctr" defTabSz="889000" rtl="0">
            <a:lnSpc>
              <a:spcPct val="90000"/>
            </a:lnSpc>
            <a:spcBef>
              <a:spcPct val="0"/>
            </a:spcBef>
            <a:spcAft>
              <a:spcPct val="35000"/>
            </a:spcAft>
            <a:buNone/>
          </a:pPr>
          <a:r>
            <a:rPr lang="pt-br" sz="2000" b="0" kern="1200">
              <a:solidFill>
                <a:schemeClr val="tx1"/>
              </a:solidFill>
              <a:latin typeface="Amazon Ember" panose="02000000000000000000" pitchFamily="2" charset="0"/>
              <a:ea typeface="Amazon Ember" panose="02000000000000000000" pitchFamily="2" charset="0"/>
            </a:rPr>
            <a:t>Implantar</a:t>
          </a:r>
        </a:p>
      </dsp:txBody>
      <dsp:txXfrm>
        <a:off x="7203785" y="683200"/>
        <a:ext cx="1662084" cy="1108056"/>
      </dsp:txXfrm>
    </dsp:sp>
    <dsp:sp modelId="{8B112416-3FE7-4DF8-9043-8FF5B9F210AB}">
      <dsp:nvSpPr>
        <dsp:cNvPr id="0" name=""/>
        <dsp:cNvSpPr/>
      </dsp:nvSpPr>
      <dsp:spPr>
        <a:xfrm>
          <a:off x="8865869" y="683200"/>
          <a:ext cx="2770140" cy="1108056"/>
        </a:xfrm>
        <a:prstGeom prst="chevron">
          <a:avLst/>
        </a:prstGeom>
        <a:solidFill>
          <a:schemeClr val="accent2">
            <a:hueOff val="-385698"/>
            <a:satOff val="48758"/>
            <a:lumOff val="-36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rtlCol="0" anchor="ctr" anchorCtr="0">
          <a:noAutofit/>
        </a:bodyPr>
        <a:lstStyle/>
        <a:p>
          <a:pPr marL="0" lvl="0" indent="0" algn="ctr" defTabSz="889000" rtl="0">
            <a:lnSpc>
              <a:spcPct val="90000"/>
            </a:lnSpc>
            <a:spcBef>
              <a:spcPct val="0"/>
            </a:spcBef>
            <a:spcAft>
              <a:spcPct val="35000"/>
            </a:spcAft>
            <a:buNone/>
          </a:pPr>
          <a:r>
            <a:rPr lang="pt-br" sz="2000" b="0" kern="1200">
              <a:solidFill>
                <a:schemeClr val="tx1"/>
              </a:solidFill>
              <a:latin typeface="Amazon Ember" panose="02000000000000000000" pitchFamily="2" charset="0"/>
              <a:ea typeface="Amazon Ember" panose="02000000000000000000" pitchFamily="2" charset="0"/>
            </a:rPr>
            <a:t>Monitorar</a:t>
          </a:r>
        </a:p>
      </dsp:txBody>
      <dsp:txXfrm>
        <a:off x="9419897" y="683200"/>
        <a:ext cx="1662084" cy="11080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0DD05-B99D-4EC3-9CFC-6F777CA2A760}">
      <dsp:nvSpPr>
        <dsp:cNvPr id="0" name=""/>
        <dsp:cNvSpPr/>
      </dsp:nvSpPr>
      <dsp:spPr>
        <a:xfrm>
          <a:off x="76478" y="0"/>
          <a:ext cx="2832228" cy="761842"/>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rtlCol="0" anchor="ctr" anchorCtr="0">
          <a:noAutofit/>
        </a:bodyPr>
        <a:lstStyle/>
        <a:p>
          <a:pPr marL="0" lvl="0" indent="0" algn="ctr" defTabSz="1066800" rtl="0">
            <a:lnSpc>
              <a:spcPct val="90000"/>
            </a:lnSpc>
            <a:spcBef>
              <a:spcPct val="0"/>
            </a:spcBef>
            <a:spcAft>
              <a:spcPct val="35000"/>
            </a:spcAft>
            <a:buNone/>
          </a:pPr>
          <a:r>
            <a:rPr lang="pt-br" sz="2400" kern="1200">
              <a:solidFill>
                <a:schemeClr val="tx1"/>
              </a:solidFill>
              <a:latin typeface="Amazon Ember" panose="02000000000000000000" pitchFamily="2" charset="0"/>
              <a:ea typeface="Amazon Ember" panose="02000000000000000000" pitchFamily="2" charset="0"/>
            </a:rPr>
            <a:t>Origem</a:t>
          </a:r>
        </a:p>
      </dsp:txBody>
      <dsp:txXfrm>
        <a:off x="76478" y="0"/>
        <a:ext cx="2641768" cy="761842"/>
      </dsp:txXfrm>
    </dsp:sp>
    <dsp:sp modelId="{3C27A43D-534B-44CD-9138-4E0462F971CE}">
      <dsp:nvSpPr>
        <dsp:cNvPr id="0" name=""/>
        <dsp:cNvSpPr/>
      </dsp:nvSpPr>
      <dsp:spPr>
        <a:xfrm>
          <a:off x="2267235" y="0"/>
          <a:ext cx="2832228" cy="761842"/>
        </a:xfrm>
        <a:prstGeom prst="chevron">
          <a:avLst/>
        </a:prstGeom>
        <a:solidFill>
          <a:schemeClr val="accent2">
            <a:hueOff val="-96424"/>
            <a:satOff val="12190"/>
            <a:lumOff val="-90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rtlCol="0" anchor="ctr" anchorCtr="0">
          <a:noAutofit/>
        </a:bodyPr>
        <a:lstStyle/>
        <a:p>
          <a:pPr marL="0" lvl="0" indent="0" algn="ctr" defTabSz="1066800" rtl="0">
            <a:lnSpc>
              <a:spcPct val="90000"/>
            </a:lnSpc>
            <a:spcBef>
              <a:spcPct val="0"/>
            </a:spcBef>
            <a:spcAft>
              <a:spcPct val="35000"/>
            </a:spcAft>
            <a:buNone/>
          </a:pPr>
          <a:r>
            <a:rPr lang="pt-br" sz="2400" kern="1200">
              <a:solidFill>
                <a:schemeClr val="tx1"/>
              </a:solidFill>
              <a:latin typeface="Amazon Ember" panose="02000000000000000000" pitchFamily="2" charset="0"/>
              <a:ea typeface="Amazon Ember" panose="02000000000000000000" pitchFamily="2" charset="0"/>
            </a:rPr>
            <a:t>Criar</a:t>
          </a:r>
        </a:p>
      </dsp:txBody>
      <dsp:txXfrm>
        <a:off x="2648156" y="0"/>
        <a:ext cx="2070386" cy="761842"/>
      </dsp:txXfrm>
    </dsp:sp>
    <dsp:sp modelId="{A740D336-4974-4F1A-9A4E-BF3BEC44F4BF}">
      <dsp:nvSpPr>
        <dsp:cNvPr id="0" name=""/>
        <dsp:cNvSpPr/>
      </dsp:nvSpPr>
      <dsp:spPr>
        <a:xfrm>
          <a:off x="4533018" y="0"/>
          <a:ext cx="2832228" cy="761842"/>
        </a:xfrm>
        <a:prstGeom prst="chevron">
          <a:avLst/>
        </a:prstGeom>
        <a:solidFill>
          <a:schemeClr val="accent2">
            <a:hueOff val="-192849"/>
            <a:satOff val="24379"/>
            <a:lumOff val="-180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rtlCol="0" anchor="ctr" anchorCtr="0">
          <a:noAutofit/>
        </a:bodyPr>
        <a:lstStyle/>
        <a:p>
          <a:pPr marL="0" lvl="0" indent="0" algn="ctr" defTabSz="1066800" rtl="0">
            <a:lnSpc>
              <a:spcPct val="90000"/>
            </a:lnSpc>
            <a:spcBef>
              <a:spcPct val="0"/>
            </a:spcBef>
            <a:spcAft>
              <a:spcPct val="35000"/>
            </a:spcAft>
            <a:buNone/>
          </a:pPr>
          <a:r>
            <a:rPr lang="pt-br" sz="2400" kern="1200">
              <a:solidFill>
                <a:schemeClr val="tx1"/>
              </a:solidFill>
              <a:latin typeface="Amazon Ember" panose="02000000000000000000" pitchFamily="2" charset="0"/>
              <a:ea typeface="Amazon Ember" panose="02000000000000000000" pitchFamily="2" charset="0"/>
            </a:rPr>
            <a:t>Testar</a:t>
          </a:r>
        </a:p>
      </dsp:txBody>
      <dsp:txXfrm>
        <a:off x="4913939" y="0"/>
        <a:ext cx="2070386" cy="761842"/>
      </dsp:txXfrm>
    </dsp:sp>
    <dsp:sp modelId="{0AAAA5D8-E2B8-4273-94D1-271AA71A7FE1}">
      <dsp:nvSpPr>
        <dsp:cNvPr id="0" name=""/>
        <dsp:cNvSpPr/>
      </dsp:nvSpPr>
      <dsp:spPr>
        <a:xfrm>
          <a:off x="6798801" y="0"/>
          <a:ext cx="2832228" cy="761842"/>
        </a:xfrm>
        <a:prstGeom prst="chevron">
          <a:avLst/>
        </a:prstGeom>
        <a:solidFill>
          <a:schemeClr val="accent2">
            <a:hueOff val="-289273"/>
            <a:satOff val="36568"/>
            <a:lumOff val="-2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rtlCol="0" anchor="ctr" anchorCtr="0">
          <a:noAutofit/>
        </a:bodyPr>
        <a:lstStyle/>
        <a:p>
          <a:pPr marL="0" lvl="0" indent="0" algn="ctr" defTabSz="1066800" rtl="0">
            <a:lnSpc>
              <a:spcPct val="90000"/>
            </a:lnSpc>
            <a:spcBef>
              <a:spcPct val="0"/>
            </a:spcBef>
            <a:spcAft>
              <a:spcPct val="35000"/>
            </a:spcAft>
            <a:buNone/>
          </a:pPr>
          <a:r>
            <a:rPr lang="pt-br" sz="2400" kern="1200">
              <a:solidFill>
                <a:schemeClr val="tx1"/>
              </a:solidFill>
              <a:latin typeface="Amazon Ember" panose="02000000000000000000" pitchFamily="2" charset="0"/>
              <a:ea typeface="Amazon Ember" panose="02000000000000000000" pitchFamily="2" charset="0"/>
            </a:rPr>
            <a:t>Implantar</a:t>
          </a:r>
        </a:p>
      </dsp:txBody>
      <dsp:txXfrm>
        <a:off x="7179722" y="0"/>
        <a:ext cx="2070386" cy="761842"/>
      </dsp:txXfrm>
    </dsp:sp>
    <dsp:sp modelId="{C9AAF0AE-79BA-468D-8577-0E310A3F91C6}">
      <dsp:nvSpPr>
        <dsp:cNvPr id="0" name=""/>
        <dsp:cNvSpPr/>
      </dsp:nvSpPr>
      <dsp:spPr>
        <a:xfrm>
          <a:off x="9064583" y="0"/>
          <a:ext cx="2832228" cy="761842"/>
        </a:xfrm>
        <a:prstGeom prst="chevron">
          <a:avLst/>
        </a:prstGeom>
        <a:solidFill>
          <a:schemeClr val="accent2">
            <a:hueOff val="-385698"/>
            <a:satOff val="48758"/>
            <a:lumOff val="-36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rtlCol="0" anchor="ctr" anchorCtr="0">
          <a:noAutofit/>
        </a:bodyPr>
        <a:lstStyle/>
        <a:p>
          <a:pPr marL="0" lvl="0" indent="0" algn="ctr" defTabSz="1066800" rtl="0">
            <a:lnSpc>
              <a:spcPct val="90000"/>
            </a:lnSpc>
            <a:spcBef>
              <a:spcPct val="0"/>
            </a:spcBef>
            <a:spcAft>
              <a:spcPct val="35000"/>
            </a:spcAft>
            <a:buNone/>
          </a:pPr>
          <a:r>
            <a:rPr lang="pt-br" sz="2400" kern="1200">
              <a:solidFill>
                <a:schemeClr val="tx1"/>
              </a:solidFill>
              <a:latin typeface="Amazon Ember" panose="02000000000000000000" pitchFamily="2" charset="0"/>
              <a:ea typeface="Amazon Ember" panose="02000000000000000000" pitchFamily="2" charset="0"/>
            </a:rPr>
            <a:t>Monitorar</a:t>
          </a:r>
        </a:p>
      </dsp:txBody>
      <dsp:txXfrm>
        <a:off x="9445504" y="0"/>
        <a:ext cx="2070386" cy="76184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10/1/2020</a:t>
            </a: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298FB97-EEE8-A641-B9BA-ACE8418557CD}" type="slidenum">
              <a:rPr lang="en-US" smtClean="0"/>
              <a:t>‹nº›</a:t>
            </a:fld>
            <a:endParaRPr lang="en-US"/>
          </a:p>
        </p:txBody>
      </p:sp>
    </p:spTree>
    <p:extLst>
      <p:ext uri="{BB962C8B-B14F-4D97-AF65-F5344CB8AC3E}">
        <p14:creationId xmlns:p14="http://schemas.microsoft.com/office/powerpoint/2010/main" val="148526969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10/1/2020</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092397-0699-5249-96BB-FDA4CA85BF35}" type="slidenum">
              <a:rPr lang="en-US" smtClean="0"/>
              <a:t>‹nº›</a:t>
            </a:fld>
            <a:endParaRPr lang="en-US"/>
          </a:p>
        </p:txBody>
      </p:sp>
    </p:spTree>
    <p:extLst>
      <p:ext uri="{BB962C8B-B14F-4D97-AF65-F5344CB8AC3E}">
        <p14:creationId xmlns:p14="http://schemas.microsoft.com/office/powerpoint/2010/main" val="3569642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docs.aws.amazon.com/AutoScaling/latest/DeveloperGuide/AutoScalingBehavior.InstanceTermination.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docs.aws.amazon.com/elasticbeanstalk/latest/dg/eb-cli3-install.html"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docs.aws.amazon.com/elasticbeanstalk/latest/dg/chapter-devenv.html"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docs.aws.amazon.com/elasticbeanstalk/latest/dg/eb3-config.html"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docs.aws.amazon.com/elasticbeanstalk/latest/dg/customize-containers-windows-ec2.html" TargetMode="External"/><Relationship Id="rId4" Type="http://schemas.openxmlformats.org/officeDocument/2006/relationships/hyperlink" Target="http://docs.aws.amazon.com/elasticbeanstalk/latest/dg/customize-containers-ec2.html"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ruby.awsblog.com/post/Tx2AK2MFX0QHRIO/Deploying-Ruby-Applications-to-AWS-Elastic-Beanstalk-with-Git"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docs.aws.amazon.com/elasticbeanstalk/latest/dg/command-options.html"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docs.aws.amazon.com/elasticbeanstalk/latest/dg/using-features.CNAMESwap.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2805451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210050"/>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AWS CodeStar</a:t>
            </a:r>
          </a:p>
          <a:p>
            <a:pPr rtl="0"/>
            <a:r>
              <a:rPr lang="pt-br" sz="1200" b="0" i="0" kern="1200" dirty="0">
                <a:solidFill>
                  <a:schemeClr val="tx1"/>
                </a:solidFill>
                <a:effectLst/>
                <a:latin typeface="+mn-lt"/>
                <a:ea typeface="+mn-ea"/>
                <a:cs typeface="+mn-cs"/>
              </a:rPr>
              <a:t>O AWS CodeStar permite que você desenvolva, compile e implante rapidamente aplicações na AWS. O AWS CodeStar disponibiliza uma interface de usuário unificada, permitindo que você gerencie facilmente suas atividades de desenvolvimento de software em um só lugar. Com o AWS CodeStar, é possível configurar toda a sua cadeia de ferramentas de entrega contínua em questão de minutos, possibilitando que você comece o lançamento de código mais rapidamente. O AWS CodeStar proporciona facilidade para que toda a sua equipe trabalhe em conjunto de maneira segura, permitindo que você gerencie facilmente o acesso e a adição de proprietários, colaboradores e visualizadores a projetos. </a:t>
            </a:r>
            <a:endParaRPr lang="en-US" b="1" dirty="0"/>
          </a:p>
          <a:p>
            <a:pPr rtl="0"/>
            <a:endParaRPr lang="en-US" b="1" dirty="0"/>
          </a:p>
          <a:p>
            <a:pPr rtl="0"/>
            <a:r>
              <a:rPr lang="pt-br" b="1" dirty="0"/>
              <a:t>AWS CodePipeline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Serviço de entrega contínua para atualizações de aplicações rápidas e confiáveis Ele permite que você modele e visualize o seu processo de lançamento de software Crie, teste e implante o seu código sempre que houver uma alteração de código Integre-se a ferramentas de terceiros e à AWS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AWS CodeCommit</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CodeCommit permite armazenar e gerenciar seus ativos de forma privada (como documentos, código-fonte e arquivos binários) na nuvem. O AWS CodeCommit é um serviço de controle de origem gerenciado seguro e altamente escalável que hospeda repositórios privados do Git.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AWS CodeBuild</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CodeBuild compila o código-fonte, executa testes e produz software pronto para implantação. Não é necessário gerenciar servidores de compilação.</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AWS CodeDeploy</a:t>
            </a:r>
          </a:p>
          <a:p>
            <a:pPr rtl="0"/>
            <a:r>
              <a:rPr lang="pt-br" sz="1200" dirty="0"/>
              <a:t>Automatiza as implantações de código em qualquer instância. Lida com a complexidade da atualização de suas aplicações. Evita tempo de inatividade durante a implantação da aplicação. Implanta no Amazon EC2 ou servidores locais, em qualquer linguagem e em qualquer sistema operacional. Integre-se a ferramentas de terceiros e à AWS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AWS X-Ray</a:t>
            </a:r>
          </a:p>
          <a:p>
            <a:pPr rtl="0"/>
            <a:r>
              <a:rPr lang="pt-br" sz="1200" b="0" i="0" kern="1200" dirty="0">
                <a:solidFill>
                  <a:schemeClr val="tx1"/>
                </a:solidFill>
                <a:effectLst/>
                <a:latin typeface="+mn-lt"/>
                <a:ea typeface="+mn-ea"/>
                <a:cs typeface="+mn-cs"/>
              </a:rPr>
              <a:t>O AWS X-Ray ajuda desenvolvedores a analisar e depurar aplicações distribuídas de produção, como as criadas usando uma arquitetura de microsserviços. Com o X-Ray, você compreende como está a performance de sua aplicação e seus serviços subjacentes para identificar e solucionar a causa principal de problemas e erros de performance. </a:t>
            </a:r>
            <a:br>
              <a:rPr lang="en-US" dirty="0"/>
            </a:b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Amazon CloudWatch</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A visibilidade de toda a pilha distribuída permite correlacionar e visualizar métricas e logs para identificar e resolver rapidamente os problemas. Com o Amazon CloudWatch, você pode visualizar métricas importantes como utilização de CPU e memória.</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Tree>
    <p:extLst>
      <p:ext uri="{BB962C8B-B14F-4D97-AF65-F5344CB8AC3E}">
        <p14:creationId xmlns:p14="http://schemas.microsoft.com/office/powerpoint/2010/main" val="2099496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1158640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kern="1200" dirty="0">
                <a:solidFill>
                  <a:schemeClr val="tx1"/>
                </a:solidFill>
                <a:effectLst/>
                <a:cs typeface="Arial" panose="020B0604020202020204" pitchFamily="34" charset="0"/>
              </a:rPr>
              <a:t>A ideia por trás do azul/verde (blue/green) é simples: </a:t>
            </a:r>
          </a:p>
          <a:p>
            <a:pPr marL="171450" lvl="0" indent="-171450" rtl="0">
              <a:buFont typeface="Arial" panose="020B0604020202020204" pitchFamily="34" charset="0"/>
              <a:buChar char="•"/>
            </a:pPr>
            <a:r>
              <a:rPr lang="pt-br" kern="1200" dirty="0">
                <a:solidFill>
                  <a:schemeClr val="tx1"/>
                </a:solidFill>
                <a:effectLst/>
                <a:cs typeface="Arial" panose="020B0604020202020204" pitchFamily="34" charset="0"/>
              </a:rPr>
              <a:t>Seu ambiente </a:t>
            </a:r>
            <a:r>
              <a:rPr lang="pt-br" b="1" kern="1200" dirty="0">
                <a:solidFill>
                  <a:schemeClr val="tx1"/>
                </a:solidFill>
                <a:effectLst/>
                <a:cs typeface="Arial" panose="020B0604020202020204" pitchFamily="34" charset="0"/>
              </a:rPr>
              <a:t>azul</a:t>
            </a:r>
            <a:r>
              <a:rPr lang="pt-br" kern="1200" dirty="0">
                <a:solidFill>
                  <a:schemeClr val="tx1"/>
                </a:solidFill>
                <a:effectLst/>
                <a:cs typeface="Arial" panose="020B0604020202020204" pitchFamily="34" charset="0"/>
              </a:rPr>
              <a:t> é seu ambiente de produção existente transportando tráfego ao vivo. </a:t>
            </a:r>
          </a:p>
          <a:p>
            <a:pPr marL="171450" lvl="0" indent="-171450" rtl="0">
              <a:buFont typeface="Arial" panose="020B0604020202020204" pitchFamily="34" charset="0"/>
              <a:buChar char="•"/>
            </a:pPr>
            <a:r>
              <a:rPr lang="pt-br" kern="1200" dirty="0">
                <a:solidFill>
                  <a:schemeClr val="tx1"/>
                </a:solidFill>
                <a:effectLst/>
                <a:cs typeface="Arial" panose="020B0604020202020204" pitchFamily="34" charset="0"/>
              </a:rPr>
              <a:t>Paralelamente, você provisiona um ambiente </a:t>
            </a:r>
            <a:r>
              <a:rPr lang="pt-br" b="1" kern="1200" dirty="0">
                <a:solidFill>
                  <a:schemeClr val="tx1"/>
                </a:solidFill>
                <a:effectLst/>
                <a:cs typeface="Arial" panose="020B0604020202020204" pitchFamily="34" charset="0"/>
              </a:rPr>
              <a:t>verde</a:t>
            </a:r>
            <a:r>
              <a:rPr lang="pt-br" kern="1200" dirty="0">
                <a:solidFill>
                  <a:schemeClr val="tx1"/>
                </a:solidFill>
                <a:effectLst/>
                <a:cs typeface="Arial" panose="020B0604020202020204" pitchFamily="34" charset="0"/>
              </a:rPr>
              <a:t> que é idêntico ao ambiente azul diferente apenas na nova versão do seu código.  </a:t>
            </a:r>
          </a:p>
          <a:p>
            <a:pPr marL="171450" indent="-171450" rtl="0">
              <a:buFont typeface="Arial" panose="020B0604020202020204" pitchFamily="34" charset="0"/>
              <a:buChar char="•"/>
            </a:pPr>
            <a:r>
              <a:rPr lang="pt-br" kern="1200" dirty="0">
                <a:solidFill>
                  <a:schemeClr val="tx1"/>
                </a:solidFill>
                <a:effectLst/>
                <a:cs typeface="Arial" panose="020B0604020202020204" pitchFamily="34" charset="0"/>
              </a:rPr>
              <a:t>Na hora de implantar, você roteia o tráfego de produção do ambiente azul para o verde. Se você encontrar algum problema com o ambiente verde, poderá revertê-lo retornando tráfego de volta para o ambiente azul original. Os grupos de transferência automática e troca de DNS são os dois métodos mais comuns usados para redirecionar o tráfego em azul/verde (blue/green).  </a:t>
            </a:r>
          </a:p>
          <a:p>
            <a:pPr rtl="0"/>
            <a:endParaRPr lang="en-US" kern="1200" baseline="0" dirty="0">
              <a:solidFill>
                <a:schemeClr val="tx1"/>
              </a:solidFill>
              <a:effectLst/>
            </a:endParaRPr>
          </a:p>
          <a:p>
            <a:pPr rtl="0"/>
            <a:endParaRPr lang="en-US" kern="1200" dirty="0">
              <a:solidFill>
                <a:schemeClr val="tx1"/>
              </a:solidFill>
              <a:effectLst/>
            </a:endParaRPr>
          </a:p>
        </p:txBody>
      </p:sp>
    </p:spTree>
    <p:extLst>
      <p:ext uri="{BB962C8B-B14F-4D97-AF65-F5344CB8AC3E}">
        <p14:creationId xmlns:p14="http://schemas.microsoft.com/office/powerpoint/2010/main" val="3935031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Instante um novo ambiente e alterne usando o Amazon Route 53. Ao criar um ambiente paralelo, você pode usar o Amazon Route 53 para mudar gradualmente o tráfego da pilha antiga (representada pelo load balancer (balanceamento de carga) voltado para o público) para a nova pilha. Se um problema ou série de falhas for detectado na nova pilha, você poderá interromper a migração e mover todo o tráfego de volta para a pilha existente. </a:t>
            </a:r>
          </a:p>
          <a:p>
            <a:pPr rtl="0"/>
            <a:endParaRPr lang="en-US" baseline="0" dirty="0"/>
          </a:p>
          <a:p>
            <a:pPr rtl="0"/>
            <a:r>
              <a:rPr lang="pt-br" dirty="0"/>
              <a:t>Se a migração for concluída com êxito, você poderá excluir a pilha antiga. Caso use AWS CloudFormation, basta fazer uma única chamada para o AWS CLI ou um SDK específico da linguagem para excluir a pilha, o que excluirá automaticamente todos os recursos associados na ordem correta. </a:t>
            </a:r>
            <a:endParaRPr lang="en-US" dirty="0"/>
          </a:p>
        </p:txBody>
      </p:sp>
    </p:spTree>
    <p:extLst>
      <p:ext uri="{BB962C8B-B14F-4D97-AF65-F5344CB8AC3E}">
        <p14:creationId xmlns:p14="http://schemas.microsoft.com/office/powerpoint/2010/main" val="3639138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959352"/>
          </a:xfrm>
        </p:spPr>
        <p:txBody>
          <a:bodyPr rtlCol="0"/>
          <a:lstStyle/>
          <a:p>
            <a:pPr rtl="0"/>
            <a:r>
              <a:rPr lang="pt-br" dirty="0"/>
              <a:t>Outra maneira de fazer a transição entre versões é modificar a configuração de execução do seu grupo Auto Scaling. Nesse cenário, você definiria uma nova configuração de execução no modelo do AWS CloudFormation e atualizaria sua pilha do AWS CloudFormation. Você também deve definir a política de encerramento para o grupo Auto Scaling para garantir que as instâncias com a configuração de execução mais antiga sejam encerradas primeiro.</a:t>
            </a:r>
          </a:p>
          <a:p>
            <a:pPr rtl="0"/>
            <a:endParaRPr lang="en-US" baseline="0" dirty="0"/>
          </a:p>
          <a:p>
            <a:pPr rtl="0"/>
            <a:r>
              <a:rPr lang="pt-br" dirty="0"/>
              <a:t>Para obter mais informações, consulte </a:t>
            </a:r>
            <a:r>
              <a:rPr lang="pt-br" dirty="0">
                <a:hlinkClick r:id="rId3"/>
              </a:rPr>
              <a:t>http://docs.aws.amazon.com/AutoScaling/latest/DeveloperGuide/AutoScalingBehavior.InstanceTermination.html</a:t>
            </a:r>
            <a:r>
              <a:rPr lang="pt-br" dirty="0"/>
              <a:t>. </a:t>
            </a:r>
            <a:endParaRPr lang="en-US" baseline="0" dirty="0"/>
          </a:p>
          <a:p>
            <a:pPr rtl="0"/>
            <a:endParaRPr lang="en-US" baseline="0" dirty="0"/>
          </a:p>
          <a:p>
            <a:pPr rtl="0"/>
            <a:r>
              <a:rPr lang="pt-br" dirty="0"/>
              <a:t>Você solicita que o grupo Auto Scaling seja definido para dobrar sua capacidade usual, o que faz com que várias novas instâncias sejam criadas ao lado das instâncias antigas. Depois de garantir que as novas instâncias estão sendo executadas e recebendo tráfego, defina o grupo Auto Scaling de volta para a capacidade desejada original, o que faz com que as instâncias antigas sejam encerradas de acordo com a política de encerramento definida por você. </a:t>
            </a:r>
          </a:p>
          <a:p>
            <a:pPr rtl="0"/>
            <a:endParaRPr lang="en-US" baseline="0" dirty="0"/>
          </a:p>
          <a:p>
            <a:pPr rtl="0"/>
            <a:r>
              <a:rPr lang="pt-br" dirty="0"/>
              <a:t>Essa é uma maneira bem simples de atualizar uma versão da aplicação que não requer o provisionamento de toda a infraestrutura de uma aplicação. No entanto, você deve ter cuidado para configurar o monitoramento para que possa verificar se as novas instâncias estão íntegras. Isso pode ser feito rastreando os resultados da verificação de integridade do ELB da instância e usando o CloudWatch Logs para transmitir os logs da nova versão da aplicaçãoo para um fluxo de log separado. </a:t>
            </a:r>
          </a:p>
          <a:p>
            <a:pPr rtl="0"/>
            <a:endParaRPr lang="en-US" dirty="0"/>
          </a:p>
        </p:txBody>
      </p:sp>
    </p:spTree>
    <p:extLst>
      <p:ext uri="{BB962C8B-B14F-4D97-AF65-F5344CB8AC3E}">
        <p14:creationId xmlns:p14="http://schemas.microsoft.com/office/powerpoint/2010/main" val="2116093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lvl="0" rtl="0">
              <a:defRPr/>
            </a:pPr>
            <a:r>
              <a:rPr lang="pt-br" sz="1200" kern="1200" dirty="0">
                <a:solidFill>
                  <a:schemeClr val="tx1"/>
                </a:solidFill>
                <a:effectLst/>
                <a:latin typeface="+mn-lt"/>
                <a:ea typeface="+mn-ea"/>
                <a:cs typeface="+mn-cs"/>
              </a:rPr>
              <a:t>A estratégia de implantação A/B funciona muito como a azul/verde, pois você tem duas cópias do seu ambiente em execução. Você pode optar por enviar uma pequena porcentagem do tráfego total para a nova aplicação, talvez para capturar comentários dos usuários sobre as alterações ou para garantir que nenhum problema de dimensionamento foi introduzido na nova versão. Você pode aumentar gradualmente esse tráfego ou simplesmente coletar os dados necessários de seus usuários. O Amazon Route 53 pode implementar essa estratégia de implantação com </a:t>
            </a:r>
            <a:r>
              <a:rPr lang="pt-br" dirty="0"/>
              <a:t>weighted round robin</a:t>
            </a:r>
            <a:r>
              <a:rPr lang="pt-br" sz="1200" kern="1200" dirty="0">
                <a:solidFill>
                  <a:schemeClr val="tx1"/>
                </a:solidFill>
                <a:effectLst/>
                <a:latin typeface="+mn-lt"/>
                <a:ea typeface="+mn-ea"/>
                <a:cs typeface="+mn-cs"/>
              </a:rPr>
              <a:t>.</a:t>
            </a:r>
          </a:p>
          <a:p>
            <a:pPr rtl="0"/>
            <a:endParaRPr lang="en-US" dirty="0"/>
          </a:p>
        </p:txBody>
      </p:sp>
    </p:spTree>
    <p:extLst>
      <p:ext uri="{BB962C8B-B14F-4D97-AF65-F5344CB8AC3E}">
        <p14:creationId xmlns:p14="http://schemas.microsoft.com/office/powerpoint/2010/main" val="2418324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1067892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4400550"/>
            <a:ext cx="5486400" cy="4146550"/>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Uma boa maneira de começar a usar a implantação de aplicações na AWS é por meio do AWS Elastic Beanstalk. O uso do Elastic Beanstalk confere várias vantagens para desenvolvedores novos na plataforma da AWS. O Elastic Beanstalk oferece um encapsulador para vários serviços da AWS de nível inferior, incluindo Amazon EC2, Amazon CloudWatch, Auto Scaling e Elastic Load Balancing. Com o Elastic Beanstalk, você pode selecionar o ambiente de aplicação que deseja usar (ex., PHP, Perl ou Ruby), o pacote que deseja implantar e como deseja que a aplicação seja escalada. O Elastic Beanstalk processa os detalhes da criação e da conexão dos vários componentes exigidos pela aplicação, como load balancers e grupos de Auto Scaling. </a:t>
            </a:r>
          </a:p>
          <a:p>
            <a:pPr rtl="0"/>
            <a:endParaRPr lang="en-US" dirty="0"/>
          </a:p>
          <a:p>
            <a:pPr rtl="0"/>
            <a:r>
              <a:rPr lang="pt-br" dirty="0"/>
              <a:t>O Elastic Beanstalk permite que você implante uma aplicação rapidamente, mantendo tanto controle quanto desejar ter sobre a infraestrutura subjacente. Os desenvolvedores podem simplesmente fazer upload do código da aplicação e o serviço processa automaticamente todos os detalhes, como provisionamento de recursos, balanceamento de carga, Auto Scaling e monitoramento. O Elastic Beanstalk é ideal se você tem uma aplicação padrão em PHP, Java, Python, Ruby, Node.js, .NET, Go, ou Docker e que pode ser executada em um servidor de aplicações com um banco de dados. O Elastic Beanstalk usa o Auto Scaling e o Elastic Load Balancing para acomodar facilmente volumes de tráfego altamente variáveis. Você pode começar com uma pequena estrutura e depois aumentar a escala.</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661460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rtlCol="0"/>
          <a:lstStyle/>
          <a:p>
            <a:pPr rtl="0"/>
            <a:r>
              <a:rPr lang="pt-br" dirty="0"/>
              <a:t>O objetivo do AWS Elastic Beanstalk é ajudar você a implantar e manter aplicações e serviços web escaláveis na nuvem, sem precisar se preocupar com a infraestrutura subjacente. O Elastic Beanstalk configura cada instância EC2 no ambiente com os componentes necessários para executar as aplicações na plataforma selecionada. Você não precisa se preocupar com o login em instâncias para instalar e configurar sua pilha de aplicações.</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763769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638551"/>
          </a:xfrm>
        </p:spPr>
        <p:txBody>
          <a:bodyPr rtlCol="0"/>
          <a:lstStyle/>
          <a:p>
            <a:pPr rtl="0"/>
            <a:r>
              <a:rPr lang="pt-br" dirty="0"/>
              <a:t>Há três elementos essenciais para entender no AWS Elastic Beanstalk:</a:t>
            </a:r>
            <a:endParaRPr lang="en-US" b="0" baseline="0" dirty="0"/>
          </a:p>
          <a:p>
            <a:pPr marL="0" indent="0" rtl="0">
              <a:buFont typeface="Arial" panose="020B0604020202020204" pitchFamily="34" charset="0"/>
              <a:buNone/>
            </a:pPr>
            <a:r>
              <a:rPr lang="pt-br" b="1" dirty="0"/>
              <a:t>Ambiente</a:t>
            </a:r>
          </a:p>
          <a:p>
            <a:pPr marL="0" indent="0" rtl="0">
              <a:buFont typeface="Arial" panose="020B0604020202020204" pitchFamily="34" charset="0"/>
              <a:buNone/>
            </a:pPr>
            <a:r>
              <a:rPr lang="pt-br" dirty="0"/>
              <a:t>a infraestrutura que apoia a aplicação. Um ambiente pode ser uma camada de servidor web ou uma camada de operador. A camada de operador é uma aplicação em segundo plano (não interativa) que geralmente processa algum tipo de solicitação enfileirada, como mensagens enviadas para uma fila do Amazon SQS. </a:t>
            </a:r>
          </a:p>
          <a:p>
            <a:pPr marL="0" indent="0" rtl="0">
              <a:buFont typeface="Arial" panose="020B0604020202020204" pitchFamily="34" charset="0"/>
              <a:buNone/>
            </a:pPr>
            <a:endParaRPr lang="en-US" baseline="0" dirty="0"/>
          </a:p>
          <a:p>
            <a:pPr marL="0" indent="0" rtl="0">
              <a:buFont typeface="Arial" panose="020B0604020202020204" pitchFamily="34" charset="0"/>
              <a:buNone/>
            </a:pPr>
            <a:r>
              <a:rPr lang="pt-br" dirty="0"/>
              <a:t>Um ambiente também pode ser de instância única ou um grupo de Auto Scaling com um load balancer (balanceamento de carga) do Elastic Load Balancing em frente a ele. É possível configurar a aplicação do AWS Elastic Beanstalk para manter grupos de Auto Scaling em várias sub-redes para distribuir o tráfego entre as zonas de disponibilidade. </a:t>
            </a:r>
          </a:p>
          <a:p>
            <a:pPr marL="0" indent="0" rtl="0">
              <a:buFont typeface="Arial" panose="020B0604020202020204" pitchFamily="34" charset="0"/>
              <a:buNone/>
            </a:pPr>
            <a:endParaRPr lang="en-US" b="1" baseline="0" dirty="0"/>
          </a:p>
          <a:p>
            <a:pPr marL="0" indent="0" rtl="0">
              <a:buFont typeface="Arial" panose="020B0604020202020204" pitchFamily="34" charset="0"/>
              <a:buNone/>
            </a:pPr>
            <a:r>
              <a:rPr lang="pt-br" b="1" dirty="0"/>
              <a:t>Versões</a:t>
            </a:r>
          </a:p>
          <a:p>
            <a:pPr marL="0" indent="0" rtl="0">
              <a:buFont typeface="Arial" panose="020B0604020202020204" pitchFamily="34" charset="0"/>
              <a:buNone/>
            </a:pPr>
            <a:r>
              <a:rPr lang="pt-br" b="0" dirty="0"/>
              <a:t>uma versão específica da sua aplicação As novas versões da aplicação podem ser lançadas em uma pilha existente durante uma atualização contínua. É possível especificar se uma nova versão da aplicação será distribuída para uma determinada porcentagem da frota ao mesmo tempo ou se as instâncias serão atualizadas individualmente. </a:t>
            </a:r>
          </a:p>
          <a:p>
            <a:pPr marL="0" indent="0" rtl="0">
              <a:buFont typeface="Arial" panose="020B0604020202020204" pitchFamily="34" charset="0"/>
              <a:buNone/>
            </a:pPr>
            <a:endParaRPr lang="en-US" b="1" baseline="0" dirty="0"/>
          </a:p>
          <a:p>
            <a:pPr marL="0" indent="0" rtl="0">
              <a:buFont typeface="Arial" panose="020B0604020202020204" pitchFamily="34" charset="0"/>
              <a:buNone/>
            </a:pPr>
            <a:r>
              <a:rPr lang="pt-br" b="1" dirty="0"/>
              <a:t>Configuração</a:t>
            </a:r>
          </a:p>
          <a:p>
            <a:pPr marL="0" indent="0" rtl="0">
              <a:buFont typeface="Arial" panose="020B0604020202020204" pitchFamily="34" charset="0"/>
              <a:buNone/>
            </a:pPr>
            <a:r>
              <a:rPr lang="pt-br" b="0" dirty="0"/>
              <a:t>o conjunto de personalizações a aplicar ao seu ambiente. O tipo de personalização que pode ser executado é específico ao ambiente escolhido e à linguagem/estrutura de programação usada pela aplicação. </a:t>
            </a:r>
            <a:endParaRPr lang="en-US" dirty="0"/>
          </a:p>
        </p:txBody>
      </p:sp>
    </p:spTree>
    <p:extLst>
      <p:ext uri="{BB962C8B-B14F-4D97-AF65-F5344CB8AC3E}">
        <p14:creationId xmlns:p14="http://schemas.microsoft.com/office/powerpoint/2010/main" val="1250656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13753178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b="0" dirty="0"/>
              <a:t>Vamos </a:t>
            </a:r>
            <a:r>
              <a:rPr lang="pt-br" dirty="0"/>
              <a:t>tentar</a:t>
            </a:r>
            <a:r>
              <a:rPr lang="pt-br" b="0" dirty="0"/>
              <a:t> concretizar a relação entre aplicações, ambientes e configurações um pouco melhor. Neste exemplo, há três ambientes</a:t>
            </a:r>
            <a:r>
              <a:rPr lang="pt-br" dirty="0"/>
              <a:t>— </a:t>
            </a:r>
            <a:r>
              <a:rPr lang="pt-br" b="0" dirty="0"/>
              <a:t>de teste, de estágio e de produção</a:t>
            </a:r>
            <a:r>
              <a:rPr lang="pt-br" dirty="0"/>
              <a:t>— </a:t>
            </a:r>
            <a:r>
              <a:rPr lang="pt-br" b="0" dirty="0"/>
              <a:t>cada um configurado para usar uma AMI personalizada em suas instâncias subjacentes do Amazon EC2. </a:t>
            </a:r>
            <a:br>
              <a:rPr lang="en-US" b="0" baseline="0" dirty="0"/>
            </a:br>
            <a:br>
              <a:rPr lang="en-US" b="0" baseline="0" dirty="0"/>
            </a:br>
            <a:r>
              <a:rPr lang="pt-br" b="0" dirty="0"/>
              <a:t>Ter vários ambientes por aplicação permite a execução do sistema </a:t>
            </a:r>
            <a:r>
              <a:rPr lang="pt-br" dirty="0"/>
              <a:t>de</a:t>
            </a:r>
            <a:r>
              <a:rPr lang="pt-br" b="0" dirty="0"/>
              <a:t> produção na boa versão conhecida da </a:t>
            </a:r>
            <a:r>
              <a:rPr lang="pt-br" dirty="0"/>
              <a:t>aplicação,</a:t>
            </a:r>
            <a:r>
              <a:rPr lang="pt-br" b="0" dirty="0"/>
              <a:t> bem como o teste da nova versão e da nova AMI subjacente necessária para apoiá-la. </a:t>
            </a:r>
            <a:endParaRPr lang="en-US" b="1" dirty="0"/>
          </a:p>
        </p:txBody>
      </p:sp>
    </p:spTree>
    <p:extLst>
      <p:ext uri="{BB962C8B-B14F-4D97-AF65-F5344CB8AC3E}">
        <p14:creationId xmlns:p14="http://schemas.microsoft.com/office/powerpoint/2010/main" val="1977218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23412"/>
            <a:ext cx="5486400" cy="3653788"/>
          </a:xfrm>
        </p:spPr>
        <p:txBody>
          <a:bodyPr rtlCol="0"/>
          <a:lstStyle/>
          <a:p>
            <a:pPr rtl="0"/>
            <a:r>
              <a:rPr lang="pt-br" dirty="0"/>
              <a:t>Como você realmente começa a usar o AWS Elastic Beanstalk? Se você instalar os utilitários de linha de comando do AWS Elastic Beanstalk (consulte as instruções nesta página: </a:t>
            </a:r>
            <a:r>
              <a:rPr lang="pt-br" dirty="0">
                <a:hlinkClick r:id="rId3"/>
              </a:rPr>
              <a:t>http://docs.aws.amazon.com/elasticbeanstalk/latest/dg/eb-cli3-install.html</a:t>
            </a:r>
            <a:r>
              <a:rPr lang="pt-br" dirty="0"/>
              <a:t>), basta abrir um prompt de linha de comando no seu computador, navegar até o diretório que contém o código-fonte da aplicação e usar os seguintes comandos:</a:t>
            </a:r>
          </a:p>
          <a:p>
            <a:pPr marL="228600" indent="-228600" rtl="0">
              <a:buFont typeface="+mj-lt"/>
              <a:buAutoNum type="arabicPeriod"/>
            </a:pPr>
            <a:r>
              <a:rPr lang="pt-br" b="1" dirty="0"/>
              <a:t>eb init:</a:t>
            </a:r>
            <a:r>
              <a:rPr lang="pt-br" dirty="0"/>
              <a:t> inicializa sua aplicação para usar o AWS Elastic Beanstalk. Isso cria uma pasta .elasticbeanstalk com um arquivo config.yml em seu diretório com informações sobre sa aplicação e seu ambiente. </a:t>
            </a:r>
          </a:p>
          <a:p>
            <a:pPr marL="228600" indent="-228600" rtl="0">
              <a:buFont typeface="+mj-lt"/>
              <a:buAutoNum type="arabicPeriod"/>
            </a:pPr>
            <a:r>
              <a:rPr lang="pt-br" b="1" dirty="0"/>
              <a:t>eb create:</a:t>
            </a:r>
            <a:r>
              <a:rPr lang="pt-br" dirty="0"/>
              <a:t> Cria e inicia uuma aplicação do AWS Elastic Beanstalk com o endpoint DNS especificado. </a:t>
            </a:r>
          </a:p>
          <a:p>
            <a:pPr marL="228600" indent="-228600" rtl="0">
              <a:buFont typeface="+mj-lt"/>
              <a:buAutoNum type="arabicPeriod"/>
            </a:pPr>
            <a:r>
              <a:rPr lang="pt-br" b="1" dirty="0"/>
              <a:t>eb deploy:</a:t>
            </a:r>
            <a:r>
              <a:rPr lang="pt-br" dirty="0"/>
              <a:t> implanta a versão mais recente da sua aplicação. À medida que você faz revisões na aplicação, pode executar o </a:t>
            </a:r>
            <a:r>
              <a:rPr lang="en-us" i="1" dirty="0"/>
              <a:t>e</a:t>
            </a:r>
            <a:r>
              <a:rPr lang="en-us" dirty="0"/>
              <a:t>b deploy</a:t>
            </a:r>
            <a:r>
              <a:rPr lang="en-us" i="1" dirty="0"/>
              <a:t> </a:t>
            </a:r>
            <a:r>
              <a:rPr lang="en-us" dirty="0"/>
              <a:t>para </a:t>
            </a:r>
            <a:r>
              <a:rPr lang="en-us" dirty="0" err="1"/>
              <a:t>atualizar</a:t>
            </a:r>
            <a:r>
              <a:rPr lang="en-us" dirty="0"/>
              <a:t> e </a:t>
            </a:r>
            <a:r>
              <a:rPr lang="en-us" dirty="0" err="1"/>
              <a:t>testar</a:t>
            </a:r>
            <a:r>
              <a:rPr lang="en-us" dirty="0"/>
              <a:t> </a:t>
            </a:r>
            <a:r>
              <a:rPr lang="en-us" dirty="0" err="1"/>
              <a:t>rapidamente</a:t>
            </a:r>
            <a:r>
              <a:rPr lang="en-us" dirty="0"/>
              <a:t> as </a:t>
            </a:r>
            <a:r>
              <a:rPr lang="en-us" dirty="0" err="1"/>
              <a:t>alterações</a:t>
            </a:r>
            <a:r>
              <a:rPr lang="en-us" dirty="0"/>
              <a:t> </a:t>
            </a:r>
            <a:r>
              <a:rPr lang="en-us" dirty="0" err="1"/>
              <a:t>na</a:t>
            </a:r>
            <a:r>
              <a:rPr lang="en-us" dirty="0"/>
              <a:t> </a:t>
            </a:r>
            <a:r>
              <a:rPr lang="en-us" dirty="0" err="1"/>
              <a:t>aplicação</a:t>
            </a:r>
            <a:r>
              <a:rPr lang="en-us" dirty="0"/>
              <a:t> </a:t>
            </a:r>
            <a:r>
              <a:rPr lang="en-us" dirty="0" err="1"/>
              <a:t>existente</a:t>
            </a:r>
            <a:r>
              <a:rPr lang="en-us" dirty="0"/>
              <a:t> do AWS Elastic Beanstalk. </a:t>
            </a:r>
          </a:p>
          <a:p>
            <a:pPr marL="0" indent="0" rtl="0">
              <a:buFont typeface="+mj-lt"/>
              <a:buNone/>
            </a:pPr>
            <a:endParaRPr lang="en-US" baseline="0" dirty="0"/>
          </a:p>
          <a:p>
            <a:pPr marL="0" indent="0" rtl="0">
              <a:buFont typeface="+mj-lt"/>
              <a:buNone/>
            </a:pPr>
            <a:r>
              <a:rPr lang="pt-br" dirty="0"/>
              <a:t>Esses comandos usam vários argumentos, no entanto, se você não especificar nenhum argumento para eles, a CLI do Elastic Beanstalk solicitará os valores principais necessários, como nome do par de chaves que você deseja usar e o nome do seu ambiente. </a:t>
            </a:r>
          </a:p>
          <a:p>
            <a:pPr marL="0" indent="0" rtl="0">
              <a:buFont typeface="+mj-lt"/>
              <a:buNone/>
            </a:pPr>
            <a:endParaRPr lang="en-US" baseline="0" dirty="0"/>
          </a:p>
          <a:p>
            <a:pPr marL="0" indent="0" rtl="0">
              <a:buFont typeface="+mj-lt"/>
              <a:buNone/>
            </a:pPr>
            <a:r>
              <a:rPr lang="pt-br" dirty="0"/>
              <a:t>Observe que o Elastic Beanstalk também oferece integração com o Git e fornece a capacidade de iniciar uma aplicação de uma ramificação Git específica. Isso significa que você pode criar uma ramificação, fazer uma série de alterações e testar imediatamente as alterações em um ambiente ao vivo por meio dos comandos da CLI do Elastic Beanstalk. </a:t>
            </a:r>
          </a:p>
          <a:p>
            <a:pPr marL="0" indent="0" rtl="0">
              <a:buFont typeface="+mj-lt"/>
              <a:buNone/>
            </a:pPr>
            <a:endParaRPr lang="en-US" baseline="0" dirty="0"/>
          </a:p>
          <a:p>
            <a:pPr marL="0" indent="0" rtl="0">
              <a:buFont typeface="+mj-lt"/>
              <a:buNone/>
            </a:pPr>
            <a:r>
              <a:rPr lang="pt-br" dirty="0"/>
              <a:t>Para obter mais informações sobre como inicializar seu ambiente de desenvolvimento local com o AWS Elastic Beanstalk, consulte </a:t>
            </a:r>
            <a:r>
              <a:rPr lang="pt-br" dirty="0">
                <a:hlinkClick r:id="rId4"/>
              </a:rPr>
              <a:t>http://docs.aws.amazon.com/elasticbeanstalk/latest/dg/chapter-devenv.html</a:t>
            </a:r>
            <a:r>
              <a:rPr lang="pt-br" dirty="0"/>
              <a:t>.</a:t>
            </a:r>
            <a:endParaRPr lang="en-US" dirty="0"/>
          </a:p>
        </p:txBody>
      </p:sp>
    </p:spTree>
    <p:extLst>
      <p:ext uri="{BB962C8B-B14F-4D97-AF65-F5344CB8AC3E}">
        <p14:creationId xmlns:p14="http://schemas.microsoft.com/office/powerpoint/2010/main" val="1811983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153515"/>
          </a:xfrm>
        </p:spPr>
        <p:txBody>
          <a:bodyPr rtlCol="0"/>
          <a:lstStyle/>
          <a:p>
            <a:pPr marL="0" marR="0" indent="0" algn="l" defTabSz="4572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rPr>
              <a:t>Uma </a:t>
            </a:r>
            <a:r>
              <a:rPr lang="pt-br" sz="1200" b="0" i="1" kern="1200" dirty="0">
                <a:solidFill>
                  <a:schemeClr val="tx1"/>
                </a:solidFill>
                <a:effectLst/>
              </a:rPr>
              <a:t>função do IAM</a:t>
            </a:r>
            <a:r>
              <a:rPr lang="pt-br" sz="1200" b="0" i="0" kern="1200" dirty="0">
                <a:solidFill>
                  <a:schemeClr val="tx1"/>
                </a:solidFill>
                <a:effectLst/>
              </a:rPr>
              <a:t> é muito semelhante a um usuário, ao ser uma identidade da AWS com políticas de permissão que determinam o que a identidade pode e não pode fazer na AWS. No entanto, em vez de ser exclusivamente associada a uma pessoa, uma função destina-se a ser assumida por qualquer um que possa precisar. Uma função pode ter uma ou mais políticas do IAM associadas a ela; essas políticas determinam o que pode ou não ser feito por usuários e outras entidades que usam (ou </a:t>
            </a:r>
            <a:r>
              <a:rPr lang="pt-br" sz="1200" b="0" i="1" kern="1200" dirty="0">
                <a:solidFill>
                  <a:schemeClr val="tx1"/>
                </a:solidFill>
                <a:effectLst/>
              </a:rPr>
              <a:t>assumem</a:t>
            </a:r>
            <a:r>
              <a:rPr lang="pt-br" sz="1200" b="0" i="0" kern="1200" dirty="0">
                <a:solidFill>
                  <a:schemeClr val="tx1"/>
                </a:solidFill>
                <a:effectLst/>
              </a:rPr>
              <a:t>) essa função. </a:t>
            </a:r>
            <a:endParaRPr lang="en-US" dirty="0"/>
          </a:p>
          <a:p>
            <a:pPr rtl="0"/>
            <a:endParaRPr lang="en-US" dirty="0"/>
          </a:p>
          <a:p>
            <a:pPr rtl="0"/>
            <a:r>
              <a:rPr lang="pt-br" dirty="0"/>
              <a:t>Para funcionar corretamente, o AWS Elastic Beanstalk deve criar duas funções. </a:t>
            </a:r>
          </a:p>
          <a:p>
            <a:pPr marL="171450" indent="-171450" rtl="0">
              <a:buFont typeface="Arial" panose="020B0604020202020204" pitchFamily="34" charset="0"/>
              <a:buChar char="•"/>
            </a:pPr>
            <a:r>
              <a:rPr lang="pt-br" dirty="0"/>
              <a:t>A </a:t>
            </a:r>
            <a:r>
              <a:rPr lang="pt-br" b="1" dirty="0"/>
              <a:t> service role (função de serviço)</a:t>
            </a:r>
            <a:r>
              <a:rPr lang="pt-br" dirty="0"/>
              <a:t> dá ao Elastic Beanstalk permissão para criar e gerenciar recursos da AWS em sua conta. Essa permissão é necessária para que o serviço do AWS Elastic Beanstalk crie instâncias do Amazon EC2, grupos de Auto Scaling e outros recursos que ele precisa para implantar a aplicação. </a:t>
            </a:r>
          </a:p>
          <a:p>
            <a:pPr marL="171450" indent="-171450" rtl="0">
              <a:buFont typeface="Arial" panose="020B0604020202020204" pitchFamily="34" charset="0"/>
              <a:buChar char="•"/>
            </a:pPr>
            <a:r>
              <a:rPr lang="pt-br" dirty="0"/>
              <a:t>A função da </a:t>
            </a:r>
            <a:r>
              <a:rPr lang="pt-br" b="1" dirty="0"/>
              <a:t>instance role (instância)</a:t>
            </a:r>
            <a:r>
              <a:rPr lang="pt-br" dirty="0"/>
              <a:t> é usada pelo Elastic Beanstalk como a função na qual sua instância é executada. As funções podem ser assumidas pelos usuários e também podem ser atribuídas a instâncias em vez de colocar permissões codificadas (na forma de chaves de acesso e chaves secretas) na instância. Quando você cria uma função, a AWS também cria uma entidade chamada perfil de instância, que é associada à sua instância quando ela é iniciada. </a:t>
            </a:r>
          </a:p>
          <a:p>
            <a:pPr rtl="0"/>
            <a:endParaRPr lang="en-US" baseline="0" dirty="0"/>
          </a:p>
          <a:p>
            <a:pPr rtl="0"/>
            <a:r>
              <a:rPr lang="pt-br" dirty="0"/>
              <a:t>O AWS Elastic Beanstalk criará essas funções para você, caso não sejam fornecidas. </a:t>
            </a:r>
            <a:br>
              <a:rPr lang="en-US" dirty="0"/>
            </a:br>
            <a:endParaRPr lang="en-US" dirty="0"/>
          </a:p>
        </p:txBody>
      </p:sp>
    </p:spTree>
    <p:extLst>
      <p:ext uri="{BB962C8B-B14F-4D97-AF65-F5344CB8AC3E}">
        <p14:creationId xmlns:p14="http://schemas.microsoft.com/office/powerpoint/2010/main" val="1073451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dirty="0"/>
              <a:t>O slide mostra uma aplicação muito simples que não se integra a nenhum outro serviço da AWS. Mas e se você tiver uma aplicação que aceita uploads de documentos como parte de um envio de formulário e precise fazer upload para um bucket do Amazon S3? E se você precisar ler e gravar dados de um conjunto de tabelas do Amazon DynamoDB? </a:t>
            </a:r>
          </a:p>
          <a:p>
            <a:pPr rtl="0"/>
            <a:endParaRPr lang="en-US" baseline="0" dirty="0"/>
          </a:p>
          <a:p>
            <a:pPr rtl="0"/>
            <a:r>
              <a:rPr lang="pt-br" dirty="0"/>
              <a:t>Uma solução é encontrar uma maneira de colocar credenciais da AWS em cada instância criada pelo AWS Elastic Beanstalk. Embora seja possível, não é a maneira mais segura de conceder permissões a uma instância. O método preferencial é usar funções e perfis de instância no IAM. </a:t>
            </a:r>
          </a:p>
          <a:p>
            <a:pPr rtl="0"/>
            <a:endParaRPr lang="en-US" sz="1200" b="0" i="0" kern="1200" dirty="0">
              <a:solidFill>
                <a:schemeClr val="tx1"/>
              </a:solidFill>
              <a:effectLst/>
            </a:endParaRPr>
          </a:p>
          <a:p>
            <a:pPr rtl="0"/>
            <a:r>
              <a:rPr lang="pt-br" sz="1200" b="0" i="0" kern="1200" dirty="0">
                <a:solidFill>
                  <a:schemeClr val="tx1"/>
                </a:solidFill>
                <a:effectLst/>
              </a:rPr>
              <a:t>Sempre que você cria uma função na AWS, o IAM cria automaticamente um </a:t>
            </a:r>
            <a:r>
              <a:rPr lang="pt-br" sz="1200" b="0" i="1" kern="1200" dirty="0">
                <a:solidFill>
                  <a:schemeClr val="tx1"/>
                </a:solidFill>
                <a:effectLst/>
              </a:rPr>
              <a:t>perfil de instância com</a:t>
            </a:r>
            <a:r>
              <a:rPr lang="pt-br" sz="1200" b="0" i="0" kern="1200" dirty="0">
                <a:solidFill>
                  <a:schemeClr val="tx1"/>
                </a:solidFill>
                <a:effectLst/>
              </a:rPr>
              <a:t> o mesmo nome. Você pode passar o nome do perfil de instância para </a:t>
            </a:r>
            <a:r>
              <a:rPr lang="pt-br" sz="1200" b="0" i="0" kern="1200" dirty="0">
                <a:solidFill>
                  <a:schemeClr val="tx1"/>
                </a:solidFill>
                <a:effectLst/>
                <a:cs typeface="Courier New" panose="02070309020205020404" pitchFamily="49" charset="0"/>
              </a:rPr>
              <a:t>eb create </a:t>
            </a:r>
            <a:r>
              <a:rPr lang="pt-br" sz="1200" b="0" i="0" kern="1200" dirty="0">
                <a:solidFill>
                  <a:schemeClr val="tx1"/>
                </a:solidFill>
                <a:effectLst/>
              </a:rPr>
              <a:t>usando o método</a:t>
            </a:r>
            <a:r>
              <a:rPr lang="pt-br" sz="1200" b="0" i="0" kern="1200" dirty="0">
                <a:solidFill>
                  <a:schemeClr val="tx1"/>
                </a:solidFill>
                <a:effectLst/>
                <a:cs typeface="Courier New" panose="02070309020205020404" pitchFamily="49" charset="0"/>
              </a:rPr>
              <a:t>--ip </a:t>
            </a:r>
            <a:r>
              <a:rPr lang="pt-br" sz="1200" b="0" i="0" kern="1200" dirty="0">
                <a:solidFill>
                  <a:schemeClr val="tx1"/>
                </a:solidFill>
                <a:effectLst/>
              </a:rPr>
              <a:t>argument. Isso informará o AWS Elastic Beanstalk para executar suas instâncias do Amazon EC2 nesse perfil. Qualquer código iniciado nessa instância terá as permissões para os serviços da AWS que são concedidas pelas políticas associadas à função. </a:t>
            </a:r>
            <a:endParaRPr lang="en-US" dirty="0"/>
          </a:p>
        </p:txBody>
      </p:sp>
    </p:spTree>
    <p:extLst>
      <p:ext uri="{BB962C8B-B14F-4D97-AF65-F5344CB8AC3E}">
        <p14:creationId xmlns:p14="http://schemas.microsoft.com/office/powerpoint/2010/main" val="9185112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560571"/>
            <a:ext cx="5486401" cy="3846829"/>
          </a:xfrm>
        </p:spPr>
        <p:txBody>
          <a:bodyPr rtlCol="0"/>
          <a:lstStyle/>
          <a:p>
            <a:pPr rtl="0"/>
            <a:r>
              <a:rPr lang="pt-br" dirty="0"/>
              <a:t>Essa solução é boa se você só precisa do ambiente padrão. Mas e se você tiver uma aplicação mais complexa? Por exemplo, e se você tiver criado uma aplicação Ruby que requer vários arquivos gêmeos? Ou se você precisar ajustar as configurações padrão que o AWS Elastic Beanstalk aplica ao seu load balancer? </a:t>
            </a:r>
          </a:p>
          <a:p>
            <a:pPr rtl="0"/>
            <a:endParaRPr lang="en-US" baseline="0" dirty="0"/>
          </a:p>
          <a:p>
            <a:pPr rtl="0"/>
            <a:r>
              <a:rPr lang="pt-br" dirty="0"/>
              <a:t>O arquivo .elasticbeanstalk/config.yml criado ao executar o </a:t>
            </a:r>
            <a:r>
              <a:rPr lang="pt-br" dirty="0">
                <a:cs typeface="Courier New" panose="02070309020205020404" pitchFamily="49" charset="0"/>
              </a:rPr>
              <a:t>eb init</a:t>
            </a:r>
            <a:r>
              <a:rPr lang="pt-br" dirty="0"/>
              <a:t> é o arquivo de configuração de ambiente do seu projeto: um arquivo em formato YAML que suporta um grande número de opções para configurar seu ambiente padrão. Estas opções incluem: </a:t>
            </a:r>
          </a:p>
          <a:p>
            <a:pPr marL="171450" indent="-171450" rtl="0">
              <a:buFont typeface="Arial" panose="020B0604020202020204" pitchFamily="34" charset="0"/>
              <a:buChar char="•"/>
            </a:pPr>
            <a:r>
              <a:rPr lang="pt-br" dirty="0"/>
              <a:t>Configuração de pacotes de repositório, instalação de pacotes externos, download de arquivos e execução de comandos nas instâncias que hospedam a aplicação. </a:t>
            </a:r>
          </a:p>
          <a:p>
            <a:pPr marL="171450" indent="-171450" rtl="0">
              <a:buFont typeface="Arial" panose="020B0604020202020204" pitchFamily="34" charset="0"/>
              <a:buChar char="•"/>
            </a:pPr>
            <a:r>
              <a:rPr lang="pt-br" dirty="0"/>
              <a:t>Configuração dos padrões usados pelos serviços do AWS Elastic Beanstalk.</a:t>
            </a:r>
          </a:p>
          <a:p>
            <a:pPr marL="171450" indent="-171450" rtl="0">
              <a:buFont typeface="Arial" panose="020B0604020202020204" pitchFamily="34" charset="0"/>
              <a:buChar char="•"/>
            </a:pPr>
            <a:r>
              <a:rPr lang="pt-br" dirty="0"/>
              <a:t>Configuração do ambiente de tempo de execução da sua aplicação (por exemplo, tempo de execução (runtime) de destino para estruturas de trabalho de aplicações .NET, cadeias de conexão de banco de dados e credenciais) </a:t>
            </a:r>
          </a:p>
          <a:p>
            <a:pPr marL="171450" indent="-171450" rtl="0">
              <a:buFont typeface="Arial" panose="020B0604020202020204" pitchFamily="34" charset="0"/>
              <a:buChar char="•"/>
            </a:pPr>
            <a:r>
              <a:rPr lang="pt-br" dirty="0"/>
              <a:t>Configuração da sua aplicação para usar HTTPS. </a:t>
            </a:r>
          </a:p>
          <a:p>
            <a:pPr marL="0" indent="0" rtl="0">
              <a:buFont typeface="Arial" panose="020B0604020202020204" pitchFamily="34" charset="0"/>
              <a:buNone/>
            </a:pPr>
            <a:endParaRPr lang="en-US" baseline="0" dirty="0"/>
          </a:p>
          <a:p>
            <a:pPr marL="0" indent="0" rtl="0">
              <a:buFont typeface="Arial" panose="020B0604020202020204" pitchFamily="34" charset="0"/>
              <a:buNone/>
            </a:pPr>
            <a:r>
              <a:rPr lang="pt-br" dirty="0"/>
              <a:t>O arquivo config.yml é incluído na sua aplicação quando você a implanta no seu ambiente AWS Elastic Beanstalk. O Elastic Beanstalk lê esse arquivo e usa as configurações para configurar suas instâncias e serviços relacionados.</a:t>
            </a:r>
          </a:p>
          <a:p>
            <a:pPr marL="0" indent="0" rtl="0">
              <a:buFont typeface="Arial" panose="020B0604020202020204" pitchFamily="34" charset="0"/>
              <a:buNone/>
            </a:pPr>
            <a:endParaRPr lang="en-US" baseline="0" dirty="0"/>
          </a:p>
          <a:p>
            <a:pPr marL="0" indent="0" rtl="0">
              <a:buFont typeface="Arial" panose="020B0604020202020204" pitchFamily="34" charset="0"/>
              <a:buNone/>
            </a:pPr>
            <a:r>
              <a:rPr lang="pt-br" dirty="0"/>
              <a:t>As opções de configuração podem ser alteradas e reaplicadas a uma aplicação em execução, recarregando o pacote de origem com uma nova versão do arquivo config.yml. Você também pode criar uma configuração salva no AWS Elastic Beanstalk e aplicar essa configuração salva a um ambiente especificado. </a:t>
            </a:r>
          </a:p>
          <a:p>
            <a:pPr marL="0" indent="0" rtl="0">
              <a:buFont typeface="Arial" panose="020B0604020202020204" pitchFamily="34" charset="0"/>
              <a:buNone/>
            </a:pPr>
            <a:endParaRPr lang="en-US" baseline="0" dirty="0"/>
          </a:p>
          <a:p>
            <a:pPr marL="0" indent="0" rtl="0">
              <a:buFont typeface="Arial" panose="020B0604020202020204" pitchFamily="34" charset="0"/>
              <a:buNone/>
            </a:pPr>
            <a:r>
              <a:rPr lang="pt-br" dirty="0"/>
              <a:t>As configurações podem ser gerenciadas e aplicadas usando o comando</a:t>
            </a:r>
            <a:r>
              <a:rPr lang="pt-br" dirty="0">
                <a:cs typeface="Courier New" panose="02070309020205020404" pitchFamily="49" charset="0"/>
              </a:rPr>
              <a:t>eb config </a:t>
            </a:r>
            <a:r>
              <a:rPr lang="pt-br" dirty="0"/>
              <a:t>. Para obter uma lista de subcomandos, consulte </a:t>
            </a:r>
            <a:r>
              <a:rPr lang="pt-br" dirty="0">
                <a:hlinkClick r:id="rId3"/>
              </a:rPr>
              <a:t>http://docs.aws.amazon.com/elasticbeanstalk/latest/dg/eb3-config.html</a:t>
            </a:r>
            <a:r>
              <a:rPr lang="pt-br" dirty="0"/>
              <a:t>. </a:t>
            </a:r>
          </a:p>
          <a:p>
            <a:pPr marL="0" indent="0" rtl="0">
              <a:buFont typeface="Arial" panose="020B0604020202020204" pitchFamily="34" charset="0"/>
              <a:buNone/>
            </a:pPr>
            <a:endParaRPr lang="en-US" dirty="0"/>
          </a:p>
          <a:p>
            <a:pPr marL="0" indent="0" rtl="0">
              <a:buFont typeface="Arial" panose="020B0604020202020204" pitchFamily="34" charset="0"/>
              <a:buNone/>
            </a:pPr>
            <a:r>
              <a:rPr lang="pt-br" dirty="0"/>
              <a:t>Para obter mais informações, consulte:</a:t>
            </a:r>
            <a:endParaRPr lang="en-US" dirty="0"/>
          </a:p>
          <a:p>
            <a:pPr marL="171450" indent="-171450" rtl="0">
              <a:buFont typeface="Arial" panose="020B0604020202020204" pitchFamily="34" charset="0"/>
              <a:buChar char="•"/>
            </a:pPr>
            <a:r>
              <a:rPr lang="pt-br" dirty="0"/>
              <a:t>Customizing Software on Linux Servers (Personalização de Software em Servidores Linux): </a:t>
            </a:r>
            <a:r>
              <a:rPr lang="pt-br" dirty="0">
                <a:hlinkClick r:id="rId4"/>
              </a:rPr>
              <a:t>http://docs.aws.amazon.com/elasticbeanstalk/latest/dg/customize-containers-ec2.html</a:t>
            </a:r>
            <a:r>
              <a:rPr lang="pt-br" dirty="0"/>
              <a:t>  </a:t>
            </a:r>
          </a:p>
          <a:p>
            <a:pPr marL="171450" indent="-171450" rtl="0">
              <a:buFont typeface="Arial" panose="020B0604020202020204" pitchFamily="34" charset="0"/>
              <a:buChar char="•"/>
            </a:pPr>
            <a:r>
              <a:rPr lang="pt-br" dirty="0"/>
              <a:t>Customizing Software on Windows Servers (Personalização de Software em Servidores Windows) : </a:t>
            </a:r>
            <a:r>
              <a:rPr lang="pt-br" dirty="0">
                <a:hlinkClick r:id="rId5"/>
              </a:rPr>
              <a:t>http://docs.aws.amazon.com/elasticbeanstalk/latest/dg/customize-containers-windows-ec2.html</a:t>
            </a:r>
            <a:r>
              <a:rPr lang="pt-br" dirty="0"/>
              <a:t>  </a:t>
            </a:r>
          </a:p>
        </p:txBody>
      </p:sp>
    </p:spTree>
    <p:extLst>
      <p:ext uri="{BB962C8B-B14F-4D97-AF65-F5344CB8AC3E}">
        <p14:creationId xmlns:p14="http://schemas.microsoft.com/office/powerpoint/2010/main" val="18658793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dirty="0"/>
              <a:t>Este slide mostra um pequeno trecho (retirado daqui: </a:t>
            </a:r>
            <a:r>
              <a:rPr lang="pt-br" dirty="0">
                <a:hlinkClick r:id="rId3"/>
              </a:rPr>
              <a:t>https://ruby.awsblog.com/post/Tx2AK2MFX0QHRIO/Deploying-Ruby-Applications-to-AWS-Elastic-Beanstalk-with-Git</a:t>
            </a:r>
            <a:r>
              <a:rPr lang="pt-br" dirty="0"/>
              <a:t>) que define algumas opções personalizadas para uma aplicação Ruby no Rails. </a:t>
            </a:r>
          </a:p>
          <a:p>
            <a:pPr rtl="0"/>
            <a:endParaRPr lang="en-US" baseline="0" dirty="0"/>
          </a:p>
          <a:p>
            <a:pPr rtl="0"/>
            <a:r>
              <a:rPr lang="pt-br" dirty="0"/>
              <a:t>As configurações de opção permitem que você defina dois tipos de valores para seu ambiente da aplicação. Os primeiros valores são arbitrários ou opções específicas da plataforma de aplicação que serão definidas como variáveis de ambiente em suas instâncias do Amazon EC2. Eles podem ser usados para ajudar sua aplicação na recuperação de determinados valores no tempo de execução, como qual endpoint de banco de dados usar. Os segundos valores são opções que se aplicam a outros componentes na pilha de aplicações, como balanceamento de carga (load balancing) e grupo Auto Scaling. Essas opções consistem em um nome de namespace, um nome de option e um value. </a:t>
            </a:r>
          </a:p>
          <a:p>
            <a:pPr rtl="0"/>
            <a:endParaRPr lang="en-US" baseline="0" dirty="0"/>
          </a:p>
          <a:p>
            <a:pPr rtl="0"/>
            <a:r>
              <a:rPr lang="pt-br" dirty="0"/>
              <a:t>Para obter uma lista de todos os namespaces e opções de configuração disponíveis, consulte </a:t>
            </a:r>
            <a:r>
              <a:rPr lang="pt-br" dirty="0">
                <a:hlinkClick r:id="rId4"/>
              </a:rPr>
              <a:t>http://docs.aws.amazon.com/elasticbeanstalk/latest/dg/command-options.html</a:t>
            </a:r>
            <a:r>
              <a:rPr lang="pt-br" dirty="0"/>
              <a:t>.</a:t>
            </a:r>
            <a:endParaRPr lang="en-US" dirty="0"/>
          </a:p>
        </p:txBody>
      </p:sp>
    </p:spTree>
    <p:extLst>
      <p:ext uri="{BB962C8B-B14F-4D97-AF65-F5344CB8AC3E}">
        <p14:creationId xmlns:p14="http://schemas.microsoft.com/office/powerpoint/2010/main" val="1825829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956050"/>
          </a:xfrm>
        </p:spPr>
        <p:txBody>
          <a:bodyPr rtlCol="0"/>
          <a:lstStyle/>
          <a:p>
            <a:pPr rtl="0"/>
            <a:r>
              <a:rPr lang="pt-br" dirty="0"/>
              <a:t>Ao atualizar uma aplicação, você tem algumas opções. A primeira é executar uma atualização in-loco. Resumidamente (por exemplo, uma versão pontual), isso envolve apenas a implantação de uma nova versão em sua pilha existente. Usando o comando </a:t>
            </a:r>
            <a:r>
              <a:rPr lang="pt-br" dirty="0">
                <a:latin typeface="Lucida Console" panose="020B0609040504020204" pitchFamily="49" charset="0"/>
                <a:cs typeface="Courier New" panose="02070309020205020404" pitchFamily="49" charset="0"/>
              </a:rPr>
              <a:t>eb deploy </a:t>
            </a:r>
            <a:r>
              <a:rPr lang="pt-br" dirty="0"/>
              <a:t>você pode implantar a versão mais recente do código-fonte em seu repositório de código, aplicar um rótulo a ele e implantar a nova versão em sua pilha existente. </a:t>
            </a:r>
          </a:p>
          <a:p>
            <a:pPr rtl="0"/>
            <a:endParaRPr lang="en-US" baseline="0" dirty="0"/>
          </a:p>
          <a:p>
            <a:pPr rtl="0"/>
            <a:r>
              <a:rPr lang="pt-br" dirty="0"/>
              <a:t>Outra opção para alternar um ambiente sem tempo de inatividade é implantar em um novo ambiente usando o recurso</a:t>
            </a:r>
            <a:r>
              <a:rPr lang="pt-br" dirty="0">
                <a:latin typeface="Lucida Console" panose="020B0609040504020204" pitchFamily="49" charset="0"/>
                <a:cs typeface="Courier New" panose="02070309020205020404" pitchFamily="49" charset="0"/>
              </a:rPr>
              <a:t> eb clone </a:t>
            </a:r>
            <a:r>
              <a:rPr lang="pt-br" dirty="0"/>
              <a:t>que cria um clone exato de sua pilha existente. Quando o novo ambiente estiver ativo e você tiver implantado sua nova versão da aplicação nele, você poderá usar o URL para a pilha fornecida pelo AWS Elastic Beanstalk para verificar se está funcionando e se comportando conforme o esperado. Em seguida, você pode usar ocomando </a:t>
            </a:r>
            <a:r>
              <a:rPr lang="pt-br" dirty="0">
                <a:latin typeface="Lucida Console" panose="020B0609040504020204" pitchFamily="49" charset="0"/>
                <a:cs typeface="Courier New" panose="02070309020205020404" pitchFamily="49" charset="0"/>
              </a:rPr>
              <a:t>eb swap </a:t>
            </a:r>
            <a:r>
              <a:rPr lang="pt-br" dirty="0"/>
              <a:t>para trocar o CNAME de sua pilha em execução para a nova pilha e cortar todos os usuários para a nova versão. </a:t>
            </a:r>
          </a:p>
          <a:p>
            <a:pPr rtl="0"/>
            <a:endParaRPr lang="en-US" dirty="0"/>
          </a:p>
          <a:p>
            <a:pPr rtl="0"/>
            <a:r>
              <a:rPr lang="pt-br" dirty="0"/>
              <a:t>Para obter mais informações, consulte </a:t>
            </a:r>
            <a:r>
              <a:rPr lang="pt-br" dirty="0">
                <a:hlinkClick r:id="rId3"/>
              </a:rPr>
              <a:t>http://docs.aws.amazon.com/elasticbeanstalk/latest/dg/using-features.CNAMESwap.html</a:t>
            </a:r>
            <a:r>
              <a:rPr lang="pt-br" dirty="0"/>
              <a:t>. </a:t>
            </a:r>
          </a:p>
        </p:txBody>
      </p:sp>
    </p:spTree>
    <p:extLst>
      <p:ext uri="{BB962C8B-B14F-4D97-AF65-F5344CB8AC3E}">
        <p14:creationId xmlns:p14="http://schemas.microsoft.com/office/powerpoint/2010/main" val="5778450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4292878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kern="1200">
                <a:solidFill>
                  <a:schemeClr val="tx1"/>
                </a:solidFill>
                <a:effectLst/>
                <a:ea typeface="+mn-ea"/>
                <a:cs typeface="+mn-cs"/>
              </a:rPr>
              <a:t>Leia da esquerda para a direita:</a:t>
            </a:r>
          </a:p>
          <a:p>
            <a:pPr lvl="0" rtl="0"/>
            <a:r>
              <a:rPr lang="pt-br" kern="1200">
                <a:solidFill>
                  <a:schemeClr val="tx1"/>
                </a:solidFill>
                <a:effectLst/>
                <a:ea typeface="+mn-ea"/>
                <a:cs typeface="+mn-cs"/>
              </a:rPr>
              <a:t>(Verdadeiro)</a:t>
            </a:r>
          </a:p>
          <a:p>
            <a:pPr lvl="0" rtl="0"/>
            <a:r>
              <a:rPr lang="pt-br" kern="1200">
                <a:solidFill>
                  <a:schemeClr val="tx1"/>
                </a:solidFill>
                <a:effectLst/>
                <a:ea typeface="+mn-ea"/>
                <a:cs typeface="+mn-cs"/>
              </a:rPr>
              <a:t>(Verdadeiro)</a:t>
            </a:r>
          </a:p>
          <a:p>
            <a:pPr lvl="0" rtl="0"/>
            <a:r>
              <a:rPr lang="pt-br" kern="1200">
                <a:solidFill>
                  <a:schemeClr val="tx1"/>
                </a:solidFill>
                <a:effectLst/>
                <a:ea typeface="+mn-ea"/>
                <a:cs typeface="+mn-cs"/>
              </a:rPr>
              <a:t>(Verdadeiro)</a:t>
            </a:r>
          </a:p>
          <a:p>
            <a:pPr lvl="0" rtl="0"/>
            <a:r>
              <a:rPr lang="pt-br" kern="1200">
                <a:solidFill>
                  <a:schemeClr val="tx1"/>
                </a:solidFill>
                <a:effectLst/>
                <a:ea typeface="+mn-ea"/>
                <a:cs typeface="+mn-cs"/>
              </a:rPr>
              <a:t>(Falso) O AWS </a:t>
            </a:r>
            <a:r>
              <a:rPr lang="pt-br" sz="1200" b="0" i="0" kern="1200">
                <a:solidFill>
                  <a:schemeClr val="tx1"/>
                </a:solidFill>
                <a:effectLst/>
                <a:ea typeface="+mn-ea"/>
                <a:cs typeface="+mn-cs"/>
              </a:rPr>
              <a:t>CodeBuild compila o código-fonte, executa testes e produz pacotes de software prontos para implantação, não o AWS CodeStar.</a:t>
            </a:r>
          </a:p>
          <a:p>
            <a:pPr lvl="0" rtl="0"/>
            <a:r>
              <a:rPr lang="pt-br" sz="1200" b="0" i="0" kern="1200">
                <a:solidFill>
                  <a:schemeClr val="tx1"/>
                </a:solidFill>
                <a:effectLst/>
                <a:ea typeface="+mn-ea"/>
                <a:cs typeface="+mn-cs"/>
              </a:rPr>
              <a:t>(Verdadeiro)</a:t>
            </a:r>
          </a:p>
          <a:p>
            <a:pPr lvl="0" rtl="0"/>
            <a:r>
              <a:rPr lang="pt-br" sz="1200" b="0" i="0" kern="1200">
                <a:solidFill>
                  <a:schemeClr val="tx1"/>
                </a:solidFill>
                <a:effectLst/>
                <a:ea typeface="+mn-ea"/>
                <a:cs typeface="+mn-cs"/>
              </a:rPr>
              <a:t>(Falso) </a:t>
            </a:r>
            <a:r>
              <a:rPr lang="pt-br" sz="1200" kern="1200">
                <a:solidFill>
                  <a:schemeClr val="tx1"/>
                </a:solidFill>
                <a:effectLst/>
                <a:ea typeface="+mn-ea"/>
                <a:cs typeface="+mn-cs"/>
              </a:rPr>
              <a:t>A estratégia de implantação A/B funciona muito como a azul/verde, pois você tem duas cópias do seu ambiente em execução. </a:t>
            </a:r>
            <a:endParaRPr lang="en-US" kern="1200">
              <a:solidFill>
                <a:schemeClr val="tx1"/>
              </a:solidFill>
              <a:effectLst/>
              <a:ea typeface="+mn-ea"/>
              <a:cs typeface="+mn-cs"/>
            </a:endParaRPr>
          </a:p>
        </p:txBody>
      </p:sp>
    </p:spTree>
    <p:extLst>
      <p:ext uri="{BB962C8B-B14F-4D97-AF65-F5344CB8AC3E}">
        <p14:creationId xmlns:p14="http://schemas.microsoft.com/office/powerpoint/2010/main" val="20018321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1056325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26579328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26618877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18445568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16018968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21748171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41272379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37147949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42372127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indent="0" rtl="0">
              <a:buNone/>
            </a:pPr>
            <a:r>
              <a:rPr lang="pt-br" dirty="0"/>
              <a:t>No laboratório, você vai:</a:t>
            </a:r>
          </a:p>
          <a:p>
            <a:pPr marL="171450" indent="-171450" rtl="0">
              <a:buFont typeface="Arial" panose="020B0604020202020204" pitchFamily="34" charset="0"/>
              <a:buChar char="•"/>
            </a:pPr>
            <a:r>
              <a:rPr lang="pt-br" dirty="0"/>
              <a:t>Criar uma política e função do IAM para dar acesso específico ao Lambda.</a:t>
            </a:r>
          </a:p>
          <a:p>
            <a:pPr marL="171450" indent="-171450" rtl="0">
              <a:buFont typeface="Arial" panose="020B0604020202020204" pitchFamily="34" charset="0"/>
              <a:buChar char="•"/>
            </a:pPr>
            <a:r>
              <a:rPr lang="pt-br" dirty="0"/>
              <a:t>Criar um grupo de usuários do Cognito para autenticar usuários e controlar o acesso ao API Gateway.</a:t>
            </a:r>
          </a:p>
          <a:p>
            <a:pPr marL="171450" indent="-171450" rtl="0">
              <a:buFont typeface="Arial" panose="020B0604020202020204" pitchFamily="34" charset="0"/>
              <a:buChar char="•"/>
            </a:pPr>
            <a:r>
              <a:rPr lang="pt-br" dirty="0"/>
              <a:t>Hospedar um site estático em um bucket do S3.</a:t>
            </a:r>
          </a:p>
          <a:p>
            <a:pPr marL="171450" indent="-171450" rtl="0">
              <a:buFont typeface="Arial" panose="020B0604020202020204" pitchFamily="34" charset="0"/>
              <a:buChar char="•"/>
            </a:pPr>
            <a:r>
              <a:rPr lang="pt-br" dirty="0"/>
              <a:t>Criar funções do Lambda para executar operações CRUD em uma tabela do DynamoDB.</a:t>
            </a:r>
          </a:p>
          <a:p>
            <a:pPr marL="171450" indent="-171450" rtl="0">
              <a:buFont typeface="Arial" panose="020B0604020202020204" pitchFamily="34" charset="0"/>
              <a:buChar char="•"/>
            </a:pPr>
            <a:r>
              <a:rPr lang="pt-br" dirty="0"/>
              <a:t>Criar uma API Restful no API Gateway para frontear as funções do Lambda.</a:t>
            </a:r>
          </a:p>
          <a:p>
            <a:pPr marL="171450" indent="-171450" rtl="0">
              <a:buFont typeface="Arial" panose="020B0604020202020204" pitchFamily="34" charset="0"/>
              <a:buChar char="•"/>
            </a:pPr>
            <a:r>
              <a:rPr lang="pt-br" dirty="0"/>
              <a:t>Acessar o serviço Polly por meio da API.</a:t>
            </a:r>
          </a:p>
        </p:txBody>
      </p:sp>
    </p:spTree>
    <p:extLst>
      <p:ext uri="{BB962C8B-B14F-4D97-AF65-F5344CB8AC3E}">
        <p14:creationId xmlns:p14="http://schemas.microsoft.com/office/powerpoint/2010/main" val="6274809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8378873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1846574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3" y="4560573"/>
            <a:ext cx="5440678" cy="3669027"/>
          </a:xfrm>
        </p:spPr>
        <p:txBody>
          <a:bodyPr rtlCol="0"/>
          <a:lstStyle/>
          <a:p>
            <a:pPr rtl="0">
              <a:lnSpc>
                <a:spcPct val="115000"/>
              </a:lnSpc>
              <a:spcAft>
                <a:spcPts val="964"/>
              </a:spcAft>
            </a:pPr>
            <a:r>
              <a:rPr lang="pt-br" b="0" dirty="0">
                <a:cs typeface="Arial"/>
              </a:rPr>
              <a:t>Na nuvem, </a:t>
            </a:r>
            <a:r>
              <a:rPr lang="pt-br" b="1" dirty="0">
                <a:cs typeface="Arial"/>
              </a:rPr>
              <a:t>sua aplicação não é apenas sua aplicação</a:t>
            </a:r>
            <a:r>
              <a:rPr lang="pt-br" b="0" dirty="0">
                <a:cs typeface="Arial"/>
              </a:rPr>
              <a:t>. Sua aplicação é a aplicação e mais toda a infraestrutura associada para ser executada. Isso pode incluir VPCs, load balancers, grupos Auto Scaling, bancos de dados do Amazon RDS, buckets do Amazon S3 e seus dados associados, servidores ElastiCache</a:t>
            </a:r>
            <a:r>
              <a:rPr lang="pt-br" dirty="0"/>
              <a:t>, </a:t>
            </a:r>
            <a:r>
              <a:rPr lang="pt-br" b="0" dirty="0">
                <a:cs typeface="Arial"/>
              </a:rPr>
              <a:t>qualquer coisa na AWS (e além) que sua aplicação depende para funcionar corretamente. </a:t>
            </a:r>
          </a:p>
          <a:p>
            <a:pPr rtl="0">
              <a:lnSpc>
                <a:spcPct val="115000"/>
              </a:lnSpc>
              <a:spcAft>
                <a:spcPts val="964"/>
              </a:spcAft>
            </a:pPr>
            <a:r>
              <a:rPr lang="pt-br" b="0" dirty="0">
                <a:cs typeface="Arial"/>
              </a:rPr>
              <a:t>Essa é uma maneira de pensar diferente do habitual para alguns desenvolvedores. Nos últimos 20 anos, os desenvolvedores e administradores de sistemas eram vistos como tendo empregos distintos, e as duas equipes muitas vezes trabalhavam em silos. Isso levou ao fenômeno dos desenvolvedores “jogando aplicações sobre o muro” para a equipe de administração do sistema; os desenvolvedores garantiriam que as aplicações funcionariam em seus ambientes de desenvolvimento, mas deixariam que os administradores do sistema configurassem o ambiente correspondente corretamente na produção. Essa abordagem desconectada acabou gerando muitos diálogos entre as duas equipes que consumiram tempo e dinheiro, já que as equipes de operações de sistema enfrentavam dificuldades para hospedar, de modo seguro e escalável, tudo o que as equipes de desenvolvimento criavam. </a:t>
            </a:r>
          </a:p>
          <a:p>
            <a:pPr rtl="0">
              <a:lnSpc>
                <a:spcPct val="115000"/>
              </a:lnSpc>
              <a:spcAft>
                <a:spcPts val="964"/>
              </a:spcAft>
            </a:pPr>
            <a:r>
              <a:rPr lang="pt-br" b="0" dirty="0">
                <a:cs typeface="Arial"/>
              </a:rPr>
              <a:t>Os movimentos Agile e DevOps trabalharam para fechar essa lacuna entre as equipes de</a:t>
            </a:r>
            <a:r>
              <a:rPr lang="pt-br" dirty="0">
                <a:cs typeface="Arial"/>
              </a:rPr>
              <a:t>Dev</a:t>
            </a:r>
            <a:r>
              <a:rPr lang="pt-br" b="0" dirty="0">
                <a:cs typeface="Arial"/>
              </a:rPr>
              <a:t> e SysOps. A implantação de aplicações na nuvem ajuda a quebrar esses silos tradicionais. Em uma plataforma tradicional de datacenter, </a:t>
            </a:r>
            <a:r>
              <a:rPr lang="pt-br" dirty="0">
                <a:cs typeface="Arial"/>
              </a:rPr>
              <a:t>pode </a:t>
            </a:r>
            <a:r>
              <a:rPr lang="pt-br" b="0" dirty="0">
                <a:cs typeface="Arial"/>
              </a:rPr>
              <a:t>ser proibitivamente caro para uma equipe de desenvolvedores criar uma arquitetura semelhante à existente no ambiente de produção. Na nuvem, as equipes de desenvolvimento têm as ferramentas necessárias para provisionar sua própria infraestrutura, testar essa infraestrutura em escala e desativar essa infraestrutura quando ela não estiver em uso. Isso permite que as equipes de desenvolvedor criem ambientes semelhantes (ou, melhor ainda, idênticos) ao ambiente em que sua aplicação será executada quando for implantada em produção. </a:t>
            </a:r>
          </a:p>
        </p:txBody>
      </p:sp>
    </p:spTree>
    <p:extLst>
      <p:ext uri="{BB962C8B-B14F-4D97-AF65-F5344CB8AC3E}">
        <p14:creationId xmlns:p14="http://schemas.microsoft.com/office/powerpoint/2010/main" val="1936997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200" kern="1200" dirty="0">
                <a:solidFill>
                  <a:schemeClr val="tx1"/>
                </a:solidFill>
                <a:effectLst/>
              </a:rPr>
              <a:t>Com a implementação de um modelo de DevOps, as equipes de desenvolvimento e operações não ficam mais separadas. Às vezes, essas duas funções são combinadas em uma só. Os engenheiros trabalham durante o ciclo de vida inteiro da aplicação, da fase de desenvolvimento e testes à fase de implantação e operações, e desenvolvem várias qualificações não limitadas a uma única função. As equipes de controle de qualidade e segurança também podem se tornar mais integradas ao desenvolvimento e as operações e durante o ciclo de vida de uma aplicação.</a:t>
            </a:r>
          </a:p>
          <a:p>
            <a:pPr rtl="0"/>
            <a:r>
              <a:rPr lang="pt-br" sz="1200" kern="1200" dirty="0">
                <a:solidFill>
                  <a:schemeClr val="tx1"/>
                </a:solidFill>
                <a:effectLst/>
              </a:rPr>
              <a:t> </a:t>
            </a:r>
          </a:p>
          <a:p>
            <a:pPr rtl="0"/>
            <a:r>
              <a:rPr lang="pt-br" sz="1200" kern="1200" dirty="0">
                <a:solidFill>
                  <a:schemeClr val="tx1"/>
                </a:solidFill>
                <a:effectLst/>
              </a:rPr>
              <a:t>Essa velocidade permite que as empresas atendam melhor aos seus clientes e consigam competir de modo mais eficaz no mercado. Boas práticas de DevOps incentivam engenheiros de desenvolvimento de software e profissionais de operações a trabalharem melhor juntos. Isso resulta em colaboração e comunicação mais estreitas, levando a menor tempo de lançamento no mercado, melhor qualidade e manutenção do código e lançamentos mais confiáveis.</a:t>
            </a:r>
          </a:p>
        </p:txBody>
      </p:sp>
    </p:spTree>
    <p:extLst>
      <p:ext uri="{BB962C8B-B14F-4D97-AF65-F5344CB8AC3E}">
        <p14:creationId xmlns:p14="http://schemas.microsoft.com/office/powerpoint/2010/main" val="2877868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892550"/>
          </a:xfrm>
        </p:spPr>
        <p:txBody>
          <a:bodyPr rtlCol="0"/>
          <a:lstStyle/>
          <a:p>
            <a:pPr rtl="0"/>
            <a:r>
              <a:rPr lang="pt-br" dirty="0"/>
              <a:t>O processo de lançamento de cada equipe assume uma forma diferente para atender às necessidades de cada equipe.</a:t>
            </a:r>
          </a:p>
          <a:p>
            <a:pPr rtl="0"/>
            <a:endParaRPr lang="en-US" baseline="0" dirty="0"/>
          </a:p>
          <a:p>
            <a:pPr rtl="0"/>
            <a:r>
              <a:rPr lang="pt-br" dirty="0"/>
              <a:t>Quase todos os processos de lançamento podem ser simplificados em cinco estágios: origem, compilação, teste, produção e monitoramento.  Cada fase do processo fornece maior confiança de que o código que está sendo disponibilizado aos clientes funcionará da maneira que foi planejada.</a:t>
            </a:r>
          </a:p>
          <a:p>
            <a:pPr marL="171450" indent="-171450" rtl="0">
              <a:buFont typeface="Arial" panose="020B0604020202020204" pitchFamily="34" charset="0"/>
              <a:buChar char="•"/>
            </a:pPr>
            <a:r>
              <a:rPr lang="pt-br" dirty="0"/>
              <a:t>Durante a  fase</a:t>
            </a:r>
            <a:r>
              <a:rPr lang="pt-br" b="0" dirty="0"/>
              <a:t>de origem</a:t>
            </a:r>
            <a:r>
              <a:rPr lang="pt-br" dirty="0"/>
              <a:t>os desenvolvedores </a:t>
            </a:r>
            <a:r>
              <a:rPr lang="pt-br" b="0" dirty="0"/>
              <a:t>verificam as alterações </a:t>
            </a:r>
            <a:r>
              <a:rPr lang="pt-br" dirty="0"/>
              <a:t>em um repositório de código-fonte. Muitas equipes </a:t>
            </a:r>
            <a:r>
              <a:rPr lang="pt-br" b="0" dirty="0"/>
              <a:t>exigem feedback</a:t>
            </a:r>
            <a:r>
              <a:rPr lang="pt-br" dirty="0"/>
              <a:t> de colegas sobre alterações de código antes de enviar o código para produção.  Algumas equipes usam </a:t>
            </a:r>
            <a:r>
              <a:rPr lang="pt-br" b="0" dirty="0"/>
              <a:t>revisões de código </a:t>
            </a:r>
            <a:r>
              <a:rPr lang="pt-br" dirty="0"/>
              <a:t>para fornecer feedback de colegas sobre a qualidade da alteração de código</a:t>
            </a:r>
            <a:r>
              <a:rPr lang="pt-br" b="0" dirty="0"/>
              <a:t>.</a:t>
            </a:r>
            <a:r>
              <a:rPr lang="pt-br" dirty="0"/>
              <a:t>  Outros usam a </a:t>
            </a:r>
            <a:r>
              <a:rPr lang="pt-br" b="0" dirty="0"/>
              <a:t>programação de pares</a:t>
            </a:r>
            <a:r>
              <a:rPr lang="pt-br" dirty="0"/>
              <a:t> como uma maneira de fornecer</a:t>
            </a:r>
            <a:r>
              <a:rPr lang="pt-br" b="0" dirty="0"/>
              <a:t> feedback de colegas em tempo real</a:t>
            </a:r>
            <a:r>
              <a:rPr lang="pt-br" dirty="0"/>
              <a:t>.</a:t>
            </a:r>
          </a:p>
          <a:p>
            <a:pPr marL="171450" indent="-171450" rtl="0">
              <a:buFont typeface="Arial" panose="020B0604020202020204" pitchFamily="34" charset="0"/>
              <a:buChar char="•"/>
            </a:pPr>
            <a:r>
              <a:rPr lang="pt-br" dirty="0"/>
              <a:t>Durante a </a:t>
            </a:r>
            <a:r>
              <a:rPr lang="pt-br" b="0" dirty="0"/>
              <a:t>fase de construção</a:t>
            </a:r>
            <a:r>
              <a:rPr lang="pt-br" dirty="0"/>
              <a:t>, o código-fonte de uma aplicação</a:t>
            </a:r>
            <a:r>
              <a:rPr lang="pt-br" b="0" dirty="0"/>
              <a:t> é criado e a qualidade do código é testada na máquina de construção.</a:t>
            </a:r>
            <a:r>
              <a:rPr lang="pt-br" dirty="0"/>
              <a:t>  O tipo mais comum de verificação de qualidade são </a:t>
            </a:r>
            <a:r>
              <a:rPr lang="pt-br" b="0" dirty="0"/>
              <a:t>testes automatizados </a:t>
            </a:r>
            <a:r>
              <a:rPr lang="pt-br" dirty="0"/>
              <a:t>que </a:t>
            </a:r>
            <a:r>
              <a:rPr lang="pt-br" b="0" dirty="0"/>
              <a:t>não requerem um servidor </a:t>
            </a:r>
            <a:r>
              <a:rPr lang="pt-br" dirty="0"/>
              <a:t>para iniciar e podem ser </a:t>
            </a:r>
            <a:r>
              <a:rPr lang="pt-br" b="0" dirty="0"/>
              <a:t>iniciados de uma bateria de testes</a:t>
            </a:r>
            <a:r>
              <a:rPr lang="pt-br" dirty="0"/>
              <a:t>.  Algumas equipes estendem seus testes de qualidade para incluir </a:t>
            </a:r>
            <a:r>
              <a:rPr lang="pt-br" b="0" dirty="0"/>
              <a:t>métricas de código e verificações de estilo</a:t>
            </a:r>
            <a:r>
              <a:rPr lang="pt-br" dirty="0"/>
              <a:t>.  Há uma oportunidade de automação sempre que um ser humano é necessário para tomar uma decisão sobre o código.</a:t>
            </a:r>
            <a:br>
              <a:rPr lang="en-US" baseline="0" dirty="0"/>
            </a:br>
            <a:endParaRPr lang="en-US" baseline="0" dirty="0"/>
          </a:p>
          <a:p>
            <a:pPr marL="171450" indent="-171450" rtl="0">
              <a:buFont typeface="Arial" panose="020B0604020202020204" pitchFamily="34" charset="0"/>
              <a:buChar char="•"/>
            </a:pPr>
            <a:r>
              <a:rPr lang="pt-br" dirty="0"/>
              <a:t>O objetivo da fase de </a:t>
            </a:r>
            <a:r>
              <a:rPr lang="en-us" b="1" dirty="0"/>
              <a:t>teste</a:t>
            </a:r>
            <a:r>
              <a:rPr lang="en-us" dirty="0"/>
              <a:t> é </a:t>
            </a:r>
            <a:r>
              <a:rPr lang="pt-br" b="0" dirty="0"/>
              <a:t>executar testes que não podem ser feitos durante a fase de compilação</a:t>
            </a:r>
            <a:r>
              <a:rPr lang="pt-br" dirty="0"/>
              <a:t> e </a:t>
            </a:r>
            <a:r>
              <a:rPr lang="pt-br" b="0" dirty="0"/>
              <a:t>exigem que o software seja implantado </a:t>
            </a:r>
            <a:r>
              <a:rPr lang="pt-br" dirty="0"/>
              <a:t>em um estágio semelhante à produção.  Muitas vezes, </a:t>
            </a:r>
            <a:r>
              <a:rPr lang="pt-br" b="0" dirty="0"/>
              <a:t>tais testes incluem integração de testes com outros sistemas ativos, testes de carga, testes de interface do usuário e testes de penetração.</a:t>
            </a:r>
            <a:r>
              <a:rPr lang="pt-br" dirty="0"/>
              <a:t>  Na Amazon, temos muitos estágios diferentes de pré-produção que implantamos.  Um padrão comum é que os engenheiros implantem builds em um estágio de desenvolvimento pessoal, onde um engenheiro pode forçar seu software em execução em um miniestágio forçado para verificar se seus testes automatizados estão funcionando corretamente.  As equipes podem fazer a implantação em estágios de pré-produção nos quais a sua aplicação interage com outros sistemas para garantir que o software recém-alterado funcione em um ambiente integrado.</a:t>
            </a:r>
          </a:p>
          <a:p>
            <a:pPr marL="171450" indent="-171450" rtl="0">
              <a:buFont typeface="Arial" panose="020B0604020202020204" pitchFamily="34" charset="0"/>
              <a:buChar char="•"/>
            </a:pPr>
            <a:r>
              <a:rPr lang="pt-br" dirty="0"/>
              <a:t>Por fim, o código é implantado na produção.  Diferentes equipes têm estratégias de implantação diferentes, embora todos compartilhamos um objetivo de reduzir o</a:t>
            </a:r>
            <a:r>
              <a:rPr lang="pt-BR" dirty="0"/>
              <a:t> </a:t>
            </a:r>
            <a:r>
              <a:rPr lang="pt-br" dirty="0"/>
              <a:t>risco ao implantar novas mudanças e minimizar o impacto se uma mudança ruim chegar à produção.  </a:t>
            </a:r>
          </a:p>
          <a:p>
            <a:pPr marL="171450" indent="-171450" rtl="0">
              <a:buFont typeface="Arial" panose="020B0604020202020204" pitchFamily="34" charset="0"/>
              <a:buChar char="•"/>
            </a:pPr>
            <a:r>
              <a:rPr lang="pt-br" dirty="0"/>
              <a:t>Em seguida, você precisará monitorar em produção para determinar quaisquer problemas que possa encontrar.</a:t>
            </a:r>
          </a:p>
          <a:p>
            <a:pPr marL="171450" indent="-171450" rtl="0">
              <a:buFont typeface="Arial" panose="020B0604020202020204" pitchFamily="34" charset="0"/>
              <a:buChar char="•"/>
            </a:pPr>
            <a:endParaRPr lang="en-US" baseline="0" dirty="0"/>
          </a:p>
          <a:p>
            <a:pPr rtl="0"/>
            <a:r>
              <a:rPr lang="pt-br" dirty="0"/>
              <a:t>Cada uma dessas etapas pode ser automatizada sem automatizar todo o processo de liberação.  </a:t>
            </a:r>
          </a:p>
          <a:p>
            <a:pPr rtl="0"/>
            <a:endParaRPr lang="en-US" baseline="0" dirty="0"/>
          </a:p>
          <a:p>
            <a:pPr rtl="0"/>
            <a:endParaRPr lang="en-US" baseline="0" dirty="0"/>
          </a:p>
        </p:txBody>
      </p:sp>
    </p:spTree>
    <p:extLst>
      <p:ext uri="{BB962C8B-B14F-4D97-AF65-F5344CB8AC3E}">
        <p14:creationId xmlns:p14="http://schemas.microsoft.com/office/powerpoint/2010/main" val="479787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346450"/>
          </a:xfrm>
        </p:spPr>
        <p:txBody>
          <a:bodyPr rtlCol="0"/>
          <a:lstStyle/>
          <a:p>
            <a:pPr rtl="0"/>
            <a:r>
              <a:rPr lang="pt-br" b="1" dirty="0"/>
              <a:t>Integração contínua</a:t>
            </a:r>
          </a:p>
          <a:p>
            <a:pPr marL="0" marR="0" indent="0" algn="l" defTabSz="457200" rtl="0" eaLnBrk="1" fontAlgn="auto" latinLnBrk="0" hangingPunct="1">
              <a:lnSpc>
                <a:spcPct val="100000"/>
              </a:lnSpc>
              <a:spcBef>
                <a:spcPts val="0"/>
              </a:spcBef>
              <a:spcAft>
                <a:spcPts val="0"/>
              </a:spcAft>
              <a:buClrTx/>
              <a:buSzTx/>
              <a:buFontTx/>
              <a:buNone/>
              <a:tabLst/>
              <a:defRPr/>
            </a:pPr>
            <a:r>
              <a:rPr lang="pt-br" dirty="0"/>
              <a:t>Integração contínua é a prática de verificar em seu código o </a:t>
            </a:r>
            <a:r>
              <a:rPr lang="pt-br" b="0" dirty="0"/>
              <a:t>continuamente</a:t>
            </a:r>
            <a:r>
              <a:rPr lang="pt-br" b="1" dirty="0"/>
              <a:t> </a:t>
            </a:r>
            <a:r>
              <a:rPr lang="pt-br" dirty="0"/>
              <a:t>e </a:t>
            </a:r>
            <a:r>
              <a:rPr lang="pt-br" b="0" dirty="0"/>
              <a:t>verificar </a:t>
            </a:r>
            <a:r>
              <a:rPr lang="pt-br" dirty="0"/>
              <a:t>cada alteração com um processo de </a:t>
            </a:r>
            <a:r>
              <a:rPr lang="pt-br" b="0" dirty="0"/>
              <a:t>compilação e teste automatizados.  </a:t>
            </a:r>
            <a:r>
              <a:rPr lang="pt-br" dirty="0"/>
              <a:t>Nos últimos 10 anos, a Integração Contínua ganhou popularidade na comunidade de software. </a:t>
            </a:r>
            <a:r>
              <a:rPr lang="pt-br" b="0" dirty="0"/>
              <a:t>No</a:t>
            </a:r>
            <a:r>
              <a:rPr lang="pt-br" b="1" dirty="0"/>
              <a:t> </a:t>
            </a:r>
            <a:r>
              <a:rPr lang="pt-br" b="0" dirty="0"/>
              <a:t>passado </a:t>
            </a:r>
            <a:r>
              <a:rPr lang="pt-br" dirty="0"/>
              <a:t>os desenvolvedores estavam trabalhando isoladamente por um longo período de tempo e apenas tentando mesclar as alterações na linha principal de seu código somente quando o recurso estava finalizado. A criação de lotes de alterações para mesclar novamente na linha principal fez não apenas </a:t>
            </a:r>
            <a:r>
              <a:rPr lang="pt-br" b="0" dirty="0"/>
              <a:t>a fusão da lógica de negócios difícil, </a:t>
            </a:r>
            <a:r>
              <a:rPr lang="pt-br" dirty="0"/>
              <a:t>mas também dificultou a fusão da </a:t>
            </a:r>
            <a:r>
              <a:rPr lang="pt-br" b="0" dirty="0"/>
              <a:t>lógica de teste. As</a:t>
            </a:r>
            <a:r>
              <a:rPr lang="pt-br" dirty="0"/>
              <a:t>práticas de integração contínua tornaram </a:t>
            </a:r>
            <a:r>
              <a:rPr lang="pt-br" b="0" dirty="0"/>
              <a:t>as equipes mais produtivas </a:t>
            </a:r>
            <a:r>
              <a:rPr lang="pt-br" dirty="0"/>
              <a:t>e permitiram que elas </a:t>
            </a:r>
            <a:r>
              <a:rPr lang="pt-br" b="0" dirty="0"/>
              <a:t>desenvolvessem novos recursos mais rapidamente</a:t>
            </a:r>
            <a:r>
              <a:rPr lang="pt-br" dirty="0"/>
              <a:t>. A integração contínua exige que as equipes escrevam testes automatizados </a:t>
            </a:r>
            <a:r>
              <a:rPr lang="pt-br" b="0" dirty="0"/>
              <a:t>que melhoram a qualidade do software </a:t>
            </a:r>
            <a:r>
              <a:rPr lang="pt-br" dirty="0"/>
              <a:t>que está sendo lançado </a:t>
            </a:r>
            <a:r>
              <a:rPr lang="pt-br" b="0" dirty="0"/>
              <a:t>e reduzem o tempo necessário</a:t>
            </a:r>
            <a:r>
              <a:rPr lang="pt-br" dirty="0"/>
              <a:t> para validar se a nova versão do software é</a:t>
            </a:r>
            <a:r>
              <a:rPr lang="pt-BR" dirty="0"/>
              <a:t> </a:t>
            </a:r>
            <a:r>
              <a:rPr lang="pt-br" dirty="0"/>
              <a:t>boa.</a:t>
            </a:r>
          </a:p>
          <a:p>
            <a:pPr rtl="0"/>
            <a:endParaRPr lang="en-US" baseline="0" dirty="0"/>
          </a:p>
          <a:p>
            <a:pPr rtl="0"/>
            <a:r>
              <a:rPr lang="pt-br" dirty="0"/>
              <a:t>Há diferentes definições de Integração Contínua, mas a que ouvimos de nossos clientes é que </a:t>
            </a:r>
            <a:r>
              <a:rPr lang="pt-br" b="0" dirty="0"/>
              <a:t>a CI para no estágio de construção</a:t>
            </a:r>
            <a:r>
              <a:rPr lang="pt-br" b="1" dirty="0"/>
              <a:t>.</a:t>
            </a:r>
            <a:endParaRPr lang="en-US" baseline="0" dirty="0"/>
          </a:p>
          <a:p>
            <a:pPr rtl="0"/>
            <a:endParaRPr lang="en-US" baseline="0" dirty="0"/>
          </a:p>
          <a:p>
            <a:pPr rtl="0"/>
            <a:r>
              <a:rPr lang="pt-br" b="1" dirty="0"/>
              <a:t>Entrega Contínua</a:t>
            </a:r>
          </a:p>
          <a:p>
            <a:pPr rtl="0"/>
            <a:r>
              <a:rPr lang="pt-br" dirty="0"/>
              <a:t>A </a:t>
            </a:r>
            <a:r>
              <a:rPr lang="en-us" i="1" dirty="0" err="1"/>
              <a:t>entrega</a:t>
            </a:r>
            <a:r>
              <a:rPr lang="en-us" i="1" dirty="0"/>
              <a:t> </a:t>
            </a:r>
            <a:r>
              <a:rPr lang="en-us" i="1" dirty="0" err="1"/>
              <a:t>contínua</a:t>
            </a:r>
            <a:r>
              <a:rPr lang="en-us" i="1" dirty="0"/>
              <a:t> </a:t>
            </a:r>
            <a:r>
              <a:rPr lang="pt-br" dirty="0"/>
              <a:t>estende a integração contínua para </a:t>
            </a:r>
            <a:r>
              <a:rPr lang="pt-br" b="0" dirty="0"/>
              <a:t>incluir testes em estágios semelhantes à produção e a execução de testes de verificação nessas </a:t>
            </a:r>
            <a:r>
              <a:rPr lang="pt-br" dirty="0"/>
              <a:t>implantações.  </a:t>
            </a:r>
            <a:r>
              <a:rPr lang="pt-br" b="0" dirty="0"/>
              <a:t>A</a:t>
            </a:r>
            <a:r>
              <a:rPr lang="pt-BR" b="0" dirty="0"/>
              <a:t> </a:t>
            </a:r>
            <a:r>
              <a:rPr lang="pt-br" b="0" dirty="0"/>
              <a:t>Entrega contínua pode se estender até uma implantação de produção</a:t>
            </a:r>
            <a:r>
              <a:rPr lang="pt-br" dirty="0"/>
              <a:t>, mas tem alguma forma de </a:t>
            </a:r>
            <a:r>
              <a:rPr lang="pt-br" b="0" dirty="0"/>
              <a:t>intervenção manual </a:t>
            </a:r>
            <a:r>
              <a:rPr lang="pt-br" dirty="0"/>
              <a:t>entre um check-in de código e quando esse código está disponível para uso pelos clientes. </a:t>
            </a:r>
          </a:p>
          <a:p>
            <a:pPr rtl="0"/>
            <a:endParaRPr lang="en-US" baseline="0" dirty="0"/>
          </a:p>
          <a:p>
            <a:pPr rtl="0"/>
            <a:r>
              <a:rPr lang="pt-br" dirty="0"/>
              <a:t>A entrega contínua é um grande passo em direção à integração contínua, pois permite que as equipes obtenham um nível maior de certeza de que seu software funcionará em produção.  </a:t>
            </a:r>
          </a:p>
          <a:p>
            <a:pPr rtl="0"/>
            <a:endParaRPr lang="en-US" baseline="0" dirty="0"/>
          </a:p>
          <a:p>
            <a:pPr rtl="0"/>
            <a:r>
              <a:rPr lang="pt-br" b="1" dirty="0"/>
              <a:t>Implantação contínua</a:t>
            </a:r>
          </a:p>
          <a:p>
            <a:pPr rtl="0"/>
            <a:r>
              <a:rPr lang="pt-br" dirty="0"/>
              <a:t>A implantação contínua estende a entrega contínua e é a </a:t>
            </a:r>
            <a:r>
              <a:rPr lang="pt-br" b="0" dirty="0"/>
              <a:t>liberação automatizada de software para os clientes, desde o check-in até a produção, sem intervenção humana</a:t>
            </a:r>
            <a:r>
              <a:rPr lang="pt-br" dirty="0"/>
              <a:t>.  Muitas das equipes da Amazon atingiram um estado de implantação contínua.  </a:t>
            </a:r>
            <a:r>
              <a:rPr lang="pt-br" b="0" dirty="0"/>
              <a:t>A Implantação Contínua reduz o tempo para que seus clientes obtenham valor </a:t>
            </a:r>
            <a:r>
              <a:rPr lang="pt-br" dirty="0"/>
              <a:t>do código que sua equipe acabou de escrever, com a equipe recebendo </a:t>
            </a:r>
            <a:r>
              <a:rPr lang="pt-br" b="0" dirty="0"/>
              <a:t>feedback mais rápido sobre as alterações </a:t>
            </a:r>
            <a:r>
              <a:rPr lang="pt-br" dirty="0"/>
              <a:t>que você faz.  Esse ciclo rápido de comentário do cliente permite </a:t>
            </a:r>
            <a:r>
              <a:rPr lang="pt-br" b="0" dirty="0"/>
              <a:t>iterar rapidamente, </a:t>
            </a:r>
            <a:r>
              <a:rPr lang="pt-br" dirty="0"/>
              <a:t>permitindo que você forneça software mais valioso aos seus clientes, com mais rapidez.</a:t>
            </a:r>
          </a:p>
          <a:p>
            <a:pPr rtl="0"/>
            <a:endParaRPr lang="en-US" baseline="0" dirty="0"/>
          </a:p>
          <a:p>
            <a:pPr rtl="0"/>
            <a:endParaRPr lang="en-US" baseline="0" dirty="0"/>
          </a:p>
          <a:p>
            <a:pPr rtl="0"/>
            <a:endParaRPr lang="en-US" baseline="0" dirty="0"/>
          </a:p>
        </p:txBody>
      </p:sp>
    </p:spTree>
    <p:extLst>
      <p:ext uri="{BB962C8B-B14F-4D97-AF65-F5344CB8AC3E}">
        <p14:creationId xmlns:p14="http://schemas.microsoft.com/office/powerpoint/2010/main" val="840103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727451"/>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integração contínua ajuda os desenvolvedores a verificar a qualidade contínua de sua base de código. A entrega contínua verifica a adequação de uma compilação para lançamento para produção; se uma compilação passar, ela pode ser liberada imediatamente. A integração contínua bem-sucedida permite entrega e implantação contínuas bem-sucedidas.</a:t>
            </a:r>
          </a:p>
          <a:p>
            <a:pPr rtl="0"/>
            <a:endParaRPr lang="en-US" sz="800" kern="1200" dirty="0">
              <a:solidFill>
                <a:schemeClr val="tx1"/>
              </a:solidFill>
              <a:effectLst/>
            </a:endParaRPr>
          </a:p>
          <a:p>
            <a:pPr rtl="0"/>
            <a:r>
              <a:rPr lang="pt-br" b="1" kern="1200" dirty="0">
                <a:solidFill>
                  <a:schemeClr val="tx1"/>
                </a:solidFill>
                <a:effectLst/>
              </a:rPr>
              <a:t>Arquitetura para integração contínua na nuvem</a:t>
            </a:r>
          </a:p>
          <a:p>
            <a:pPr marL="228600" indent="-228600" rtl="0">
              <a:buFont typeface="+mj-lt"/>
              <a:buAutoNum type="arabicPeriod"/>
            </a:pPr>
            <a:r>
              <a:rPr lang="pt-br" kern="1200" dirty="0">
                <a:solidFill>
                  <a:schemeClr val="tx1"/>
                </a:solidFill>
                <a:effectLst/>
              </a:rPr>
              <a:t>O desenvolvedor confirma alterações no repositório central. Os ganchos Pre-commit (pré-confirmados) devem ser executados, além de verificar se o código atende aos requisitos especificados.</a:t>
            </a:r>
            <a:endParaRPr lang="en-US" kern="1200" dirty="0">
              <a:solidFill>
                <a:schemeClr val="tx1"/>
              </a:solidFill>
              <a:effectLst/>
            </a:endParaRPr>
          </a:p>
          <a:p>
            <a:pPr marL="228600" indent="-228600" rtl="0">
              <a:buFont typeface="+mj-lt"/>
              <a:buAutoNum type="arabicPeriod"/>
            </a:pPr>
            <a:r>
              <a:rPr lang="pt-br" kern="1200" dirty="0">
                <a:solidFill>
                  <a:schemeClr val="tx1"/>
                </a:solidFill>
                <a:effectLst/>
              </a:rPr>
              <a:t>Um servidor CI extrai as alterações do repositório central e constrói o código.</a:t>
            </a:r>
          </a:p>
          <a:p>
            <a:pPr marL="228600" indent="-228600" rtl="0">
              <a:buFont typeface="+mj-lt"/>
              <a:buAutoNum type="arabicPeriod"/>
            </a:pPr>
            <a:r>
              <a:rPr lang="pt-br" kern="1200" dirty="0">
                <a:effectLst/>
              </a:rPr>
              <a:t> </a:t>
            </a:r>
            <a:r>
              <a:rPr lang="pt-br" kern="1200" dirty="0">
                <a:solidFill>
                  <a:schemeClr val="tx1"/>
                </a:solidFill>
                <a:effectLst/>
              </a:rPr>
              <a:t>O servidor CI executa todos os testes necessários em relação à nova alteração de ramificação ou linha principal.</a:t>
            </a:r>
          </a:p>
          <a:p>
            <a:pPr marL="228600" indent="-228600" rtl="0">
              <a:buFont typeface="+mj-lt"/>
              <a:buAutoNum type="arabicPeriod"/>
            </a:pPr>
            <a:r>
              <a:rPr lang="pt-br" kern="1200" dirty="0">
                <a:solidFill>
                  <a:schemeClr val="tx1"/>
                </a:solidFill>
                <a:effectLst/>
              </a:rPr>
              <a:t>O servidor CI retorna um relatório ao desenvolvedor e interrompe o trabalho de compilação se ocorrer uma falha. </a:t>
            </a:r>
            <a:r>
              <a:rPr lang="pt-br" b="1" kern="1200" dirty="0">
                <a:solidFill>
                  <a:schemeClr val="tx1"/>
                </a:solidFill>
                <a:effectLst/>
              </a:rPr>
              <a:t>Observação</a:t>
            </a:r>
            <a:r>
              <a:rPr lang="pt-br" kern="1200" dirty="0">
                <a:solidFill>
                  <a:schemeClr val="tx1"/>
                </a:solidFill>
                <a:effectLst/>
              </a:rPr>
              <a:t> Os relatórios também devem ser armazenados em um log em algum lugar acessível a todas as partes interessadas</a:t>
            </a:r>
            <a:endParaRPr lang="en-US" kern="1200" dirty="0">
              <a:solidFill>
                <a:schemeClr val="tx1"/>
              </a:solidFill>
              <a:effectLst/>
            </a:endParaRPr>
          </a:p>
          <a:p>
            <a:pPr marL="228600" indent="-228600" rtl="0">
              <a:buFont typeface="+mj-lt"/>
              <a:buAutoNum type="arabicPeriod"/>
            </a:pPr>
            <a:r>
              <a:rPr lang="pt-br" kern="1200" dirty="0">
                <a:solidFill>
                  <a:schemeClr val="tx1"/>
                </a:solidFill>
                <a:effectLst/>
              </a:rPr>
              <a:t>Se as alterações passarem nos testes necessários, o servidor CI criará os artefatos.</a:t>
            </a:r>
          </a:p>
          <a:p>
            <a:pPr marL="228600" indent="-228600" rtl="0">
              <a:buFont typeface="+mj-lt"/>
              <a:buAutoNum type="arabicPeriod"/>
            </a:pPr>
            <a:r>
              <a:rPr lang="pt-br" kern="1200" dirty="0">
                <a:solidFill>
                  <a:schemeClr val="tx1"/>
                </a:solidFill>
                <a:effectLst/>
              </a:rPr>
              <a:t>O servidor CI envia artefatos para o package builder (construtor de pacotes).</a:t>
            </a:r>
            <a:endParaRPr lang="en-US" kern="1200" dirty="0">
              <a:solidFill>
                <a:schemeClr val="tx1"/>
              </a:solidFill>
              <a:effectLst/>
            </a:endParaRPr>
          </a:p>
          <a:p>
            <a:pPr marL="228600" indent="-228600" rtl="0">
              <a:buFont typeface="+mj-lt"/>
              <a:buAutoNum type="arabicPeriod"/>
            </a:pPr>
            <a:r>
              <a:rPr lang="pt-br" kern="1200" dirty="0">
                <a:solidFill>
                  <a:schemeClr val="tx1"/>
                </a:solidFill>
                <a:effectLst/>
              </a:rPr>
              <a:t>O construtor de pacotes obtém informações de configuração do sistema de controle de versão.</a:t>
            </a:r>
            <a:endParaRPr lang="en-US" kern="1200" dirty="0">
              <a:solidFill>
                <a:schemeClr val="tx1"/>
              </a:solidFill>
              <a:effectLst/>
            </a:endParaRPr>
          </a:p>
          <a:p>
            <a:pPr marL="228600" indent="-228600" rtl="0">
              <a:buFont typeface="+mj-lt"/>
              <a:buAutoNum type="arabicPeriod"/>
            </a:pPr>
            <a:r>
              <a:rPr lang="pt-br" kern="1200" dirty="0">
                <a:solidFill>
                  <a:schemeClr val="tx1"/>
                </a:solidFill>
                <a:effectLst/>
              </a:rPr>
              <a:t>O construtor de pacotes usa as informações de configuração e os artefatos para compilar os pacotes especificados (gem, .deb, rpms.). </a:t>
            </a:r>
          </a:p>
          <a:p>
            <a:pPr marL="228600" indent="-228600" rtl="0">
              <a:buFont typeface="+mj-lt"/>
              <a:buAutoNum type="arabicPeriod"/>
            </a:pPr>
            <a:r>
              <a:rPr lang="pt-br" kern="1200" dirty="0">
                <a:solidFill>
                  <a:schemeClr val="tx1"/>
                </a:solidFill>
                <a:effectLst/>
              </a:rPr>
              <a:t>Os pacotes são armazenados em um repositório.</a:t>
            </a:r>
          </a:p>
          <a:p>
            <a:pPr marL="228600" indent="-228600" rtl="0">
              <a:buFont typeface="+mj-lt"/>
              <a:buAutoNum type="arabicPeriod"/>
            </a:pPr>
            <a:r>
              <a:rPr lang="pt-br" kern="1200" dirty="0">
                <a:solidFill>
                  <a:schemeClr val="tx1"/>
                </a:solidFill>
                <a:effectLst/>
              </a:rPr>
              <a:t>O repositório usa um gancho post-receive (pós-recebimento) para implantar pacotes específicos para o teste.</a:t>
            </a:r>
          </a:p>
          <a:p>
            <a:pPr marL="0" indent="0" rtl="0">
              <a:buFont typeface="+mj-lt"/>
              <a:buNone/>
            </a:pPr>
            <a:r>
              <a:rPr lang="pt-br" kern="1200" dirty="0">
                <a:solidFill>
                  <a:schemeClr val="tx1"/>
                </a:solidFill>
                <a:effectLst/>
              </a:rPr>
              <a:t>Este não é, obviamente, um fluxo de trabalho necessário; este é apenas um exemplo de como você poderia configurar um sistema de integração contínua se ele se adequasse ao seu processo de desenvolvimento.</a:t>
            </a:r>
            <a:endParaRPr lang="en-US" kern="1200" dirty="0">
              <a:solidFill>
                <a:schemeClr val="tx1"/>
              </a:solidFill>
              <a:effectLst/>
            </a:endParaRPr>
          </a:p>
          <a:p>
            <a:pPr rtl="0">
              <a:spcBef>
                <a:spcPts val="600"/>
              </a:spcBef>
            </a:pPr>
            <a:endParaRPr lang="en-US" dirty="0"/>
          </a:p>
          <a:p>
            <a:pPr rtl="0">
              <a:spcBef>
                <a:spcPts val="600"/>
              </a:spcBef>
            </a:pPr>
            <a:r>
              <a:rPr lang="pt-br" dirty="0"/>
              <a:t>Se uma compilação rompida passar por seus testes, mas for descoberta tardiamente, evite quaisquer alterações ou extraia da sua linha principal até que o problema seja corrigido; caso contrário, o problema aparecerá no trabalho subsequente de outros desenvolvedores. Além disso, você pode adicionar outro teste para evitar que esses bugs alcancem a linha principal no futuro.</a:t>
            </a:r>
          </a:p>
          <a:p>
            <a:pPr rtl="0">
              <a:spcBef>
                <a:spcPts val="600"/>
              </a:spcBef>
            </a:pPr>
            <a:r>
              <a:rPr lang="pt-br" dirty="0"/>
              <a:t>Não tenha medo de reversão. Erros acontecerão, erros serão cometidos, e o benefício de empregar sistemas de controle de versão é que, quando apropriado, você sempre pode reverter para um estado de trabalho anterior e economizar tempo e esforço em tentativas de depuração.</a:t>
            </a:r>
          </a:p>
          <a:p>
            <a:pPr rtl="0"/>
            <a:endParaRPr lang="en-US" sz="1200" kern="1200" dirty="0">
              <a:solidFill>
                <a:schemeClr val="tx1"/>
              </a:solidFill>
              <a:effectLst/>
              <a:latin typeface="Arial"/>
              <a:ea typeface="+mn-ea"/>
              <a:cs typeface="+mn-cs"/>
            </a:endParaRPr>
          </a:p>
        </p:txBody>
      </p:sp>
    </p:spTree>
    <p:extLst>
      <p:ext uri="{BB962C8B-B14F-4D97-AF65-F5344CB8AC3E}">
        <p14:creationId xmlns:p14="http://schemas.microsoft.com/office/powerpoint/2010/main" val="3189237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dirty="0"/>
              <a:t>Há duas questões-chave. Primeiro, como você provisiona toda essa infraestrutura? Segundo, como provisioná-la para que o que é executado em seus ambientes de produção corresponda ao que é executado em seus ambientes de desenvolvimento,de teste e de estágio? </a:t>
            </a:r>
          </a:p>
          <a:p>
            <a:pPr rtl="0"/>
            <a:endParaRPr lang="en-US" baseline="0" dirty="0"/>
          </a:p>
          <a:p>
            <a:pPr rtl="0"/>
            <a:r>
              <a:rPr lang="pt-br" dirty="0"/>
              <a:t>Como você viu neste curso, quase tudo o que você pode criar na AWS por meio do Console de Gerenciamento pode ser criado usando um SDK programático ou a</a:t>
            </a:r>
            <a:r>
              <a:rPr lang="pt-BR" dirty="0"/>
              <a:t> </a:t>
            </a:r>
            <a:r>
              <a:rPr lang="pt-br" dirty="0"/>
              <a:t>interface de linha de comando da AWS (CLI). Você pode aproveitar esse recurso para definir a infraestrutura como uma série de scripts ou outros artefatos de código. Isso permite que você crie sua infraestrutura de forma automática e repetível. Isso possibilita a criação de vários ambientes – desenvolvimento, teste, preparação e produção – todos da mesma base de código. Na AWS, esse recurso é chamado de </a:t>
            </a:r>
            <a:r>
              <a:rPr lang="pt-br" i="1" dirty="0"/>
              <a:t>infraestrutura como código</a:t>
            </a:r>
            <a:r>
              <a:rPr lang="pt-br" dirty="0"/>
              <a:t>.</a:t>
            </a:r>
            <a:endParaRPr lang="en-US" dirty="0"/>
          </a:p>
        </p:txBody>
      </p:sp>
    </p:spTree>
    <p:extLst>
      <p:ext uri="{BB962C8B-B14F-4D97-AF65-F5344CB8AC3E}">
        <p14:creationId xmlns:p14="http://schemas.microsoft.com/office/powerpoint/2010/main" val="31439527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5.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24.xml"/><Relationship Id="rId5" Type="http://schemas.openxmlformats.org/officeDocument/2006/relationships/hyperlink" Target="https://support.aws.amazon.com/#/contacts/aws-training" TargetMode="Externa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oleObject" Target="../embeddings/oleObject2.bin"/><Relationship Id="rId4" Type="http://schemas.openxmlformats.org/officeDocument/2006/relationships/image" Target="../media/image7.wmf"/></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12.pn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5.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rtlCol="0">
            <a:noAutofit/>
          </a:bodyPr>
          <a:lstStyle>
            <a:lvl1pPr>
              <a:defRPr sz="6000">
                <a:solidFill>
                  <a:schemeClr val="bg1"/>
                </a:solidFill>
              </a:defRPr>
            </a:lvl1pPr>
          </a:lstStyle>
          <a:p>
            <a:pPr rtl="0"/>
            <a:r>
              <a:rPr lang="pt-br"/>
              <a:t>Click to edit Master title style</a:t>
            </a:r>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rtlCol="0">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1902103984"/>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pic>
        <p:nvPicPr>
          <p:cNvPr id="12" name="Picture 11">
            <a:extLst>
              <a:ext uri="{FF2B5EF4-FFF2-40B4-BE49-F238E27FC236}">
                <a16:creationId xmlns:a16="http://schemas.microsoft.com/office/drawing/2014/main" id="{F4A3FF58-786E-B24E-B376-6652EC26070D}"/>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1516690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rtlCol="0">
            <a:noAutofit/>
          </a:bodyPr>
          <a:lstStyle>
            <a:lvl1pPr marL="0" indent="0">
              <a:buNone/>
              <a:defRPr sz="1400">
                <a:solidFill>
                  <a:schemeClr val="tx1"/>
                </a:solidFill>
                <a:latin typeface="Lucida Console" panose="020B0609040504020204" pitchFamily="49" charset="0"/>
              </a:defRPr>
            </a:lvl1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rtlCol="0"/>
          <a:lstStyle/>
          <a:p>
            <a:pPr rtl="0"/>
            <a:fld id="{9FC43BFD-8FF7-A343-A8A6-E2338FCE8046}" type="slidenum">
              <a:rPr lang="en-US" smtClean="0"/>
              <a:t>‹nº›</a:t>
            </a:fld>
            <a:endParaRPr lang="en-US"/>
          </a:p>
        </p:txBody>
      </p:sp>
      <p:pic>
        <p:nvPicPr>
          <p:cNvPr id="9" name="Picture 8">
            <a:extLst>
              <a:ext uri="{FF2B5EF4-FFF2-40B4-BE49-F238E27FC236}">
                <a16:creationId xmlns:a16="http://schemas.microsoft.com/office/drawing/2014/main" id="{65773DE8-A996-034F-B75D-51D5ACFED07E}"/>
              </a:ext>
            </a:extLst>
          </p:cNvPr>
          <p:cNvPicPr>
            <a:picLocks noChangeAspect="1"/>
          </p:cNvPicPr>
          <p:nvPr/>
        </p:nvPicPr>
        <p:blipFill>
          <a:blip r:embed="rId4"/>
          <a:stretch>
            <a:fillRect/>
          </a:stretch>
        </p:blipFill>
        <p:spPr>
          <a:xfrm>
            <a:off x="9840052" y="365125"/>
            <a:ext cx="1910948" cy="449073"/>
          </a:xfrm>
          <a:prstGeom prst="rect">
            <a:avLst/>
          </a:prstGeom>
        </p:spPr>
      </p:pic>
      <p:sp>
        <p:nvSpPr>
          <p:cNvPr id="7" name="Footer Placeholder 4">
            <a:extLst>
              <a:ext uri="{FF2B5EF4-FFF2-40B4-BE49-F238E27FC236}">
                <a16:creationId xmlns:a16="http://schemas.microsoft.com/office/drawing/2014/main" id="{BE8EE179-7D32-EC44-9957-395A214B62C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412017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rtlCol="0">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a:p>
            <a:pPr lvl="0" rtl="0"/>
            <a:endParaRPr lang="en-US"/>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rtlCol="0">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3075928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rtlCol="0">
            <a:noAutofit/>
          </a:bodyPr>
          <a:lstStyle>
            <a:lvl1pPr marL="0" indent="0">
              <a:buNone/>
              <a:defRPr/>
            </a:lvl1pPr>
          </a:lstStyle>
          <a:p>
            <a:pPr rtl="0"/>
            <a:r>
              <a:rPr lang="pt-br"/>
              <a:t>Click icon to add picture</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rtlCol="0">
            <a:noAutofit/>
          </a:bodyPr>
          <a:lstStyle>
            <a:lvl1pPr marL="0" indent="0">
              <a:buNone/>
              <a:defRPr/>
            </a:lvl1pPr>
          </a:lstStyle>
          <a:p>
            <a:pPr rtl="0"/>
            <a:r>
              <a:rPr lang="pt-br"/>
              <a:t>Click icon to add picture</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rtlCol="0">
            <a:noAutofit/>
          </a:bodyPr>
          <a:lstStyle>
            <a:lvl1pPr marL="0" indent="0">
              <a:buNone/>
              <a:defRPr/>
            </a:lvl1pPr>
          </a:lstStyle>
          <a:p>
            <a:pPr rtl="0"/>
            <a:r>
              <a:rPr lang="pt-br"/>
              <a:t>Click icon to add picture</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rtlCol="0">
            <a:noAutofit/>
          </a:bodyPr>
          <a:lstStyle>
            <a:lvl1pPr marL="0" indent="0">
              <a:buNone/>
              <a:defRPr/>
            </a:lvl1pPr>
          </a:lstStyle>
          <a:p>
            <a:pPr rtl="0"/>
            <a:r>
              <a:rPr lang="pt-br"/>
              <a:t>Click icon to add picture</a:t>
            </a:r>
          </a:p>
        </p:txBody>
      </p:sp>
      <p:pic>
        <p:nvPicPr>
          <p:cNvPr id="15" name="Picture 14">
            <a:extLst>
              <a:ext uri="{FF2B5EF4-FFF2-40B4-BE49-F238E27FC236}">
                <a16:creationId xmlns:a16="http://schemas.microsoft.com/office/drawing/2014/main" id="{D2B6CB73-644C-3C44-9950-49A93F6F36C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1557297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noAutofit/>
          </a:bodyPr>
          <a:lstStyle/>
          <a:p>
            <a:pPr rtl="0"/>
            <a:fld id="{9FC43BFD-8FF7-A343-A8A6-E2338FCE8046}" type="slidenum">
              <a:rPr lang="en-US" smtClean="0"/>
              <a:t>‹nº›</a:t>
            </a:fld>
            <a:endParaRPr lang="en-US"/>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rtlCol="0">
            <a:noAutofit/>
          </a:bodyPr>
          <a:lstStyle>
            <a:lvl1pPr marL="0" indent="0">
              <a:buNone/>
              <a:defRPr>
                <a:solidFill>
                  <a:schemeClr val="tx1"/>
                </a:solidFill>
              </a:defRPr>
            </a:lvl1pPr>
          </a:lstStyle>
          <a:p>
            <a:pPr rtl="0"/>
            <a:r>
              <a:rPr lang="pt-br"/>
              <a:t>Click icon to add picture</a:t>
            </a:r>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rtlCol="0">
            <a:noAutofit/>
          </a:bodyPr>
          <a:lstStyle>
            <a:lvl1pPr marL="0" indent="0">
              <a:buNone/>
              <a:defRPr/>
            </a:lvl1pPr>
          </a:lstStyle>
          <a:p>
            <a:pPr rtl="0"/>
            <a:r>
              <a:rPr lang="pt-br"/>
              <a:t>Click icon to add picture</a:t>
            </a:r>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rtlCol="0">
            <a:noAutofit/>
          </a:bodyPr>
          <a:lstStyle>
            <a:lvl1pPr marL="0" indent="0">
              <a:buNone/>
              <a:defRPr/>
            </a:lvl1pPr>
          </a:lstStyle>
          <a:p>
            <a:pPr rtl="0"/>
            <a:r>
              <a:rPr lang="pt-br"/>
              <a:t>Click icon to add picture</a:t>
            </a:r>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rtlCol="0">
            <a:noAutofit/>
          </a:bodyPr>
          <a:lstStyle>
            <a:lvl1pPr marL="0" indent="0">
              <a:buNone/>
              <a:defRPr>
                <a:solidFill>
                  <a:schemeClr val="tx1"/>
                </a:solidFill>
              </a:defRPr>
            </a:lvl1pPr>
          </a:lstStyle>
          <a:p>
            <a:pPr rtl="0"/>
            <a:r>
              <a:rPr lang="pt-br"/>
              <a:t>Click icon to add picture</a:t>
            </a:r>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rtlCol="0">
            <a:noAutofit/>
          </a:bodyPr>
          <a:lstStyle>
            <a:lvl1pPr marL="0" indent="0">
              <a:buNone/>
              <a:defRPr>
                <a:solidFill>
                  <a:schemeClr val="tx1"/>
                </a:solidFill>
              </a:defRPr>
            </a:lvl1pPr>
          </a:lstStyle>
          <a:p>
            <a:pPr rtl="0"/>
            <a:r>
              <a:rPr lang="pt-br"/>
              <a:t>Click icon to add picture</a:t>
            </a:r>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rtlCol="0">
            <a:noAutofit/>
          </a:bodyPr>
          <a:lstStyle>
            <a:lvl1pPr marL="0" indent="0">
              <a:buNone/>
              <a:defRPr>
                <a:solidFill>
                  <a:schemeClr val="tx1"/>
                </a:solidFill>
              </a:defRPr>
            </a:lvl1pPr>
          </a:lstStyle>
          <a:p>
            <a:pPr rtl="0"/>
            <a:r>
              <a:rPr lang="pt-br"/>
              <a:t>Click icon to add picture</a:t>
            </a:r>
          </a:p>
        </p:txBody>
      </p:sp>
      <p:pic>
        <p:nvPicPr>
          <p:cNvPr id="22" name="Picture 21">
            <a:extLst>
              <a:ext uri="{FF2B5EF4-FFF2-40B4-BE49-F238E27FC236}">
                <a16:creationId xmlns:a16="http://schemas.microsoft.com/office/drawing/2014/main" id="{A5227888-88F5-4747-9B64-3DA540A538D1}"/>
              </a:ext>
            </a:extLst>
          </p:cNvPr>
          <p:cNvPicPr>
            <a:picLocks noChangeAspect="1"/>
          </p:cNvPicPr>
          <p:nvPr/>
        </p:nvPicPr>
        <p:blipFill>
          <a:blip r:embed="rId4"/>
          <a:stretch>
            <a:fillRect/>
          </a:stretch>
        </p:blipFill>
        <p:spPr>
          <a:xfrm>
            <a:off x="9840052" y="365125"/>
            <a:ext cx="1910948" cy="449073"/>
          </a:xfrm>
          <a:prstGeom prst="rect">
            <a:avLst/>
          </a:prstGeom>
        </p:spPr>
      </p:pic>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2903261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rtlCol="0">
            <a:noAutofit/>
          </a:bodyPr>
          <a:lstStyle>
            <a:lvl1pPr marL="0" indent="0" algn="ctr">
              <a:buNone/>
              <a:defRPr sz="2000" b="0"/>
            </a:lvl1pPr>
          </a:lstStyle>
          <a:p>
            <a:pPr lvl="0" rtl="0"/>
            <a:r>
              <a:rPr lang="pt-br"/>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rtlCol="0">
            <a:noAutofit/>
          </a:bodyPr>
          <a:lstStyle>
            <a:lvl1pPr marL="0" indent="0">
              <a:buNone/>
              <a:defRPr/>
            </a:lvl1pPr>
          </a:lstStyle>
          <a:p>
            <a:pPr rtl="0"/>
            <a:r>
              <a:rPr lang="pt-br"/>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rtlCol="0">
            <a:noAutofit/>
          </a:bodyPr>
          <a:lstStyle>
            <a:lvl1pPr marL="0" indent="0" algn="ctr">
              <a:buNone/>
              <a:defRPr sz="2000" b="0"/>
            </a:lvl1pPr>
          </a:lstStyle>
          <a:p>
            <a:pPr lvl="0" rtl="0"/>
            <a:r>
              <a:rPr lang="pt-br"/>
              <a:t>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rtlCol="0">
            <a:noAutofit/>
          </a:bodyPr>
          <a:lstStyle>
            <a:lvl1pPr marL="0" indent="0" algn="ctr">
              <a:buNone/>
              <a:defRPr sz="2000" b="0"/>
            </a:lvl1pPr>
          </a:lstStyle>
          <a:p>
            <a:pPr lvl="0" rtl="0"/>
            <a:r>
              <a:rPr lang="pt-br"/>
              <a:t>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rtlCol="0">
            <a:noAutofit/>
          </a:bodyPr>
          <a:lstStyle>
            <a:lvl1pPr marL="0" indent="0" algn="ctr">
              <a:buNone/>
              <a:defRPr sz="2000" b="0"/>
            </a:lvl1pPr>
          </a:lstStyle>
          <a:p>
            <a:pPr lvl="0" rtl="0"/>
            <a:r>
              <a:rPr lang="pt-br"/>
              <a:t>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rtlCol="0">
            <a:noAutofit/>
          </a:bodyPr>
          <a:lstStyle>
            <a:lvl1pPr marL="0" indent="0">
              <a:buNone/>
              <a:defRPr/>
            </a:lvl1pPr>
          </a:lstStyle>
          <a:p>
            <a:pPr rtl="0"/>
            <a:r>
              <a:rPr lang="pt-br"/>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rtlCol="0">
            <a:noAutofit/>
          </a:bodyPr>
          <a:lstStyle>
            <a:lvl1pPr marL="0" indent="0">
              <a:buNone/>
              <a:defRPr/>
            </a:lvl1pPr>
          </a:lstStyle>
          <a:p>
            <a:pPr rtl="0"/>
            <a:r>
              <a:rPr lang="pt-br"/>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rtlCol="0">
            <a:noAutofit/>
          </a:bodyPr>
          <a:lstStyle>
            <a:lvl1pPr marL="0" indent="0">
              <a:buNone/>
              <a:defRPr/>
            </a:lvl1pPr>
          </a:lstStyle>
          <a:p>
            <a:pPr rtl="0"/>
            <a:r>
              <a:rPr lang="pt-br"/>
              <a:t>Icon</a:t>
            </a:r>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p:nvPicPr>
        <p:blipFill>
          <a:blip r:embed="rId3"/>
          <a:stretch>
            <a:fillRect/>
          </a:stretch>
        </p:blipFill>
        <p:spPr>
          <a:xfrm>
            <a:off x="9840052" y="365126"/>
            <a:ext cx="1910948"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sp>
        <p:nvSpPr>
          <p:cNvPr id="18"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2772158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rtlCol="0">
            <a:noAutofit/>
          </a:bodyPr>
          <a:lstStyle>
            <a:lvl1pPr>
              <a:defRPr sz="4000">
                <a:solidFill>
                  <a:schemeClr val="bg1"/>
                </a:solidFill>
              </a:defRPr>
            </a:lvl1pPr>
          </a:lstStyle>
          <a:p>
            <a:pPr rtl="0"/>
            <a:r>
              <a:rPr lang="pt-br"/>
              <a:t>Click to edit Master title style</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9840052" y="365126"/>
            <a:ext cx="1910948" cy="449073"/>
          </a:xfrm>
          <a:prstGeom prst="rect">
            <a:avLst/>
          </a:prstGeom>
        </p:spPr>
      </p:pic>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rtlCol="0"/>
          <a:lstStyle/>
          <a:p>
            <a:pPr rtl="0"/>
            <a:fld id="{9FC43BFD-8FF7-A343-A8A6-E2338FCE8046}" type="slidenum">
              <a:rPr lang="en-US" smtClean="0"/>
              <a:t>‹nº›</a:t>
            </a:fld>
            <a:endParaRPr lang="en-US"/>
          </a:p>
        </p:txBody>
      </p:sp>
      <p:sp>
        <p:nvSpPr>
          <p:cNvPr id="6" name="Table Placeholder 5"/>
          <p:cNvSpPr>
            <a:spLocks noGrp="1"/>
          </p:cNvSpPr>
          <p:nvPr>
            <p:ph type="tbl" sz="quarter" idx="13" hasCustomPrompt="1"/>
          </p:nvPr>
        </p:nvSpPr>
        <p:spPr>
          <a:xfrm>
            <a:off x="425196" y="1783718"/>
            <a:ext cx="11347704" cy="3931920"/>
          </a:xfrm>
        </p:spPr>
        <p:txBody>
          <a:bodyPr rtlCol="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i="0" u="none" strike="noStrike" baseline="0" smtClean="0">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br" sz="1800" b="0" i="0" u="none" strike="noStrike">
                <a:effectLst/>
                <a:latin typeface="Amazon Ember Light" panose="020B0403020204020204" pitchFamily="34" charset="0"/>
              </a:rPr>
              <a:t>Edit Master table layout</a:t>
            </a:r>
            <a:endParaRPr lang="en-US" sz="1800" b="0" i="0" u="none" strike="noStrike">
              <a:effectLst/>
              <a:latin typeface="Arial" panose="020B0604020202020204" pitchFamily="34" charset="0"/>
            </a:endParaRPr>
          </a:p>
        </p:txBody>
      </p:sp>
      <p:sp>
        <p:nvSpPr>
          <p:cNvPr id="12"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42295836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29376633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tx1"/>
                </a:solidFill>
              </a:defRPr>
            </a:lvl1pPr>
          </a:lstStyle>
          <a:p>
            <a:pPr rtl="0"/>
            <a:r>
              <a:rPr lang="pt-br"/>
              <a:t>Click to edit Master title style</a:t>
            </a:r>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pic>
        <p:nvPicPr>
          <p:cNvPr id="7" name="Picture 6">
            <a:extLst>
              <a:ext uri="{FF2B5EF4-FFF2-40B4-BE49-F238E27FC236}">
                <a16:creationId xmlns:a16="http://schemas.microsoft.com/office/drawing/2014/main" id="{1FCA25A4-C80D-FC44-8153-D8376A9E41FE}"/>
              </a:ext>
            </a:extLst>
          </p:cNvPr>
          <p:cNvPicPr>
            <a:picLocks noChangeAspect="1"/>
          </p:cNvPicPr>
          <p:nvPr/>
        </p:nvPicPr>
        <p:blipFill>
          <a:blip r:embed="rId3"/>
          <a:stretch>
            <a:fillRect/>
          </a:stretch>
        </p:blipFill>
        <p:spPr>
          <a:xfrm>
            <a:off x="9840052" y="365125"/>
            <a:ext cx="1910948"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spTree>
    <p:custDataLst>
      <p:tags r:id="rId1"/>
    </p:custDataLst>
    <p:extLst>
      <p:ext uri="{BB962C8B-B14F-4D97-AF65-F5344CB8AC3E}">
        <p14:creationId xmlns:p14="http://schemas.microsoft.com/office/powerpoint/2010/main" val="37038868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agram">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ABE64-BC1B-D74A-AC1E-5232E3760A89}"/>
              </a:ext>
            </a:extLst>
          </p:cNvPr>
          <p:cNvPicPr>
            <a:picLocks noChangeAspect="1"/>
          </p:cNvPicPr>
          <p:nvPr/>
        </p:nvPicPr>
        <p:blipFill>
          <a:blip r:embed="rId3"/>
          <a:stretch>
            <a:fillRect/>
          </a:stretch>
        </p:blipFill>
        <p:spPr>
          <a:xfrm>
            <a:off x="10301048" y="6435724"/>
            <a:ext cx="878193" cy="206375"/>
          </a:xfrm>
          <a:prstGeom prst="rect">
            <a:avLst/>
          </a:prstGeom>
        </p:spPr>
      </p:pic>
      <p:sp>
        <p:nvSpPr>
          <p:cNvPr id="4"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
        <p:nvSpPr>
          <p:cNvPr id="6"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spTree>
    <p:custDataLst>
      <p:tags r:id="rId1"/>
    </p:custDataLst>
    <p:extLst>
      <p:ext uri="{BB962C8B-B14F-4D97-AF65-F5344CB8AC3E}">
        <p14:creationId xmlns:p14="http://schemas.microsoft.com/office/powerpoint/2010/main" val="1517730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rtlCol="0">
            <a:noAutofit/>
          </a:bodyPr>
          <a:lstStyle>
            <a:lvl1pPr>
              <a:defRPr sz="6000">
                <a:solidFill>
                  <a:schemeClr val="bg1"/>
                </a:solidFill>
              </a:defRPr>
            </a:lvl1pPr>
          </a:lstStyle>
          <a:p>
            <a:pPr rtl="0"/>
            <a:r>
              <a:rPr lang="pt-br"/>
              <a:t>Click to edit Master title style</a:t>
            </a:r>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rtlCol="0">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pic>
        <p:nvPicPr>
          <p:cNvPr id="7" name="Picture 6">
            <a:extLst>
              <a:ext uri="{FF2B5EF4-FFF2-40B4-BE49-F238E27FC236}">
                <a16:creationId xmlns:a16="http://schemas.microsoft.com/office/drawing/2014/main" id="{C64AE505-226A-7C43-A554-8CB1590043A4}"/>
              </a:ext>
            </a:extLst>
          </p:cNvPr>
          <p:cNvPicPr>
            <a:picLocks noChangeAspect="1"/>
          </p:cNvPicPr>
          <p:nvPr/>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39187783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rtlCol="0">
            <a:noAutofit/>
          </a:bodyPr>
          <a:lstStyle>
            <a:lvl1pPr>
              <a:defRPr sz="4000">
                <a:solidFill>
                  <a:schemeClr val="tx1"/>
                </a:solidFill>
              </a:defRPr>
            </a:lvl1pPr>
          </a:lstStyle>
          <a:p>
            <a:pPr rtl="0"/>
            <a:r>
              <a:rPr lang="pt-br"/>
              <a:t>Click to edit Master title style</a:t>
            </a:r>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rtlCol="0"/>
          <a:lstStyle/>
          <a:p>
            <a:pPr rtl="0"/>
            <a:fld id="{9FC43BFD-8FF7-A343-A8A6-E2338FCE8046}" type="slidenum">
              <a:rPr lang="en-US" smtClean="0"/>
              <a:t>‹nº›</a:t>
            </a:fld>
            <a:endParaRPr lang="en-US"/>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993048"/>
          </a:xfrm>
          <a:prstGeom prst="rect">
            <a:avLst/>
          </a:prstGeom>
        </p:spPr>
        <p:txBody>
          <a:bodyPr rtlCol="0">
            <a:normAutofit/>
          </a:bodyPr>
          <a:lstStyle>
            <a:lvl1pPr marL="0" indent="0">
              <a:lnSpc>
                <a:spcPct val="100000"/>
              </a:lnSpc>
              <a:buNone/>
              <a:defRPr sz="1867"/>
            </a:lvl1pPr>
          </a:lstStyle>
          <a:p>
            <a:pPr lvl="0" rtl="0"/>
            <a:r>
              <a:rPr lang="pt-br"/>
              <a:t>Edit Master text styles</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993048"/>
          </a:xfrm>
          <a:prstGeom prst="rect">
            <a:avLst/>
          </a:prstGeom>
        </p:spPr>
        <p:txBody>
          <a:bodyPr rtlCol="0">
            <a:normAutofit/>
          </a:bodyPr>
          <a:lstStyle>
            <a:lvl1pPr marL="0" indent="0">
              <a:lnSpc>
                <a:spcPct val="100000"/>
              </a:lnSpc>
              <a:buNone/>
              <a:defRPr sz="1867"/>
            </a:lvl1pPr>
          </a:lstStyle>
          <a:p>
            <a:pPr lvl="0" rtl="0"/>
            <a:r>
              <a:rPr lang="pt-br"/>
              <a:t>Edit Master text styles</a:t>
            </a:r>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993048"/>
          </a:xfrm>
          <a:prstGeom prst="rect">
            <a:avLst/>
          </a:prstGeom>
        </p:spPr>
        <p:txBody>
          <a:bodyPr rtlCol="0">
            <a:normAutofit/>
          </a:bodyPr>
          <a:lstStyle>
            <a:lvl1pPr marL="0" indent="0">
              <a:lnSpc>
                <a:spcPct val="100000"/>
              </a:lnSpc>
              <a:buNone/>
              <a:defRPr sz="1867"/>
            </a:lvl1pPr>
          </a:lstStyle>
          <a:p>
            <a:pPr lvl="0" rtl="0"/>
            <a:r>
              <a:rPr lang="pt-br"/>
              <a:t>Edit Master text styles</a:t>
            </a:r>
          </a:p>
        </p:txBody>
      </p:sp>
      <p:sp>
        <p:nvSpPr>
          <p:cNvPr id="23" name="Rectangle 22">
            <a:extLst>
              <a:ext uri="{FF2B5EF4-FFF2-40B4-BE49-F238E27FC236}">
                <a16:creationId xmlns:a16="http://schemas.microsoft.com/office/drawing/2014/main" id="{95458110-5E55-0F46-BBF5-9C8F2C62151D}"/>
              </a:ext>
            </a:extLst>
          </p:cNvPr>
          <p:cNvSpPr/>
          <p:nvPr/>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rtl="0"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rtl="0"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rtlCol="0"/>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pt-br"/>
              <a:t>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455707" cy="1311187"/>
          </a:xfrm>
          <a:prstGeom prst="rect">
            <a:avLst/>
          </a:prstGeom>
        </p:spPr>
        <p:txBody>
          <a:bodyPr rtlCol="0">
            <a:normAutofit/>
          </a:bodyPr>
          <a:lstStyle>
            <a:lvl1pPr marL="0" indent="0">
              <a:buNone/>
              <a:defRPr sz="2400"/>
            </a:lvl1pPr>
          </a:lstStyle>
          <a:p>
            <a:pPr lvl="0" rtl="0"/>
            <a:r>
              <a:rPr lang="pt-br"/>
              <a:t>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455707" cy="413702"/>
          </a:xfrm>
          <a:prstGeom prst="rect">
            <a:avLst/>
          </a:prstGeom>
        </p:spPr>
        <p:txBody>
          <a:bodyPr rtlCol="0">
            <a:noAutofit/>
          </a:bodyPr>
          <a:lstStyle>
            <a:lvl1pPr marL="0" indent="0">
              <a:buNone/>
              <a:defRPr sz="2000" b="0">
                <a:solidFill>
                  <a:schemeClr val="tx1"/>
                </a:solidFill>
              </a:defRPr>
            </a:lvl1pPr>
          </a:lstStyle>
          <a:p>
            <a:pPr lvl="0" rtl="0"/>
            <a:r>
              <a:rPr lang="pt-br"/>
              <a:t>Edit Master text styles</a:t>
            </a:r>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p:nvPicPr>
        <p:blipFill>
          <a:blip r:embed="rId3"/>
          <a:stretch>
            <a:fillRect/>
          </a:stretch>
        </p:blipFill>
        <p:spPr>
          <a:xfrm>
            <a:off x="9327092" y="6089840"/>
            <a:ext cx="1910948" cy="449073"/>
          </a:xfrm>
          <a:prstGeom prst="rect">
            <a:avLst/>
          </a:prstGeom>
        </p:spPr>
      </p:pic>
      <p:sp>
        <p:nvSpPr>
          <p:cNvPr id="7" name="Text Placeholder 6"/>
          <p:cNvSpPr>
            <a:spLocks noGrp="1"/>
          </p:cNvSpPr>
          <p:nvPr>
            <p:ph type="body" sz="quarter" idx="25"/>
          </p:nvPr>
        </p:nvSpPr>
        <p:spPr>
          <a:xfrm>
            <a:off x="9327093" y="1564153"/>
            <a:ext cx="2445808" cy="1212914"/>
          </a:xfrm>
        </p:spPr>
        <p:txBody>
          <a:bodyPr rtlCol="0">
            <a:normAutofit/>
          </a:bodyPr>
          <a:lstStyle>
            <a:lvl1pPr marL="0" indent="0">
              <a:buNone/>
              <a:defRPr sz="1600">
                <a:solidFill>
                  <a:schemeClr val="bg1"/>
                </a:solidFill>
              </a:defRPr>
            </a:lvl1pPr>
          </a:lstStyle>
          <a:p>
            <a:pPr lvl="0" rtl="0"/>
            <a:r>
              <a:rPr lang="pt-br"/>
              <a:t>Edit Master text styles</a:t>
            </a:r>
          </a:p>
        </p:txBody>
      </p:sp>
      <p:sp>
        <p:nvSpPr>
          <p:cNvPr id="24" name="TextBox 23"/>
          <p:cNvSpPr txBox="1"/>
          <p:nvPr/>
        </p:nvSpPr>
        <p:spPr>
          <a:xfrm>
            <a:off x="290923" y="3889248"/>
            <a:ext cx="770467" cy="2308452"/>
          </a:xfrm>
          <a:prstGeom prst="rect">
            <a:avLst/>
          </a:prstGeom>
          <a:noFill/>
        </p:spPr>
        <p:txBody>
          <a:bodyPr wrap="square" rtlCol="0">
            <a:spAutoFit/>
          </a:bodyPr>
          <a:lstStyle/>
          <a:p>
            <a:pPr rtl="0"/>
            <a:r>
              <a:rPr lang="pt-br" sz="14401" baseline="3000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rtlCol="0">
            <a:normAutofit/>
          </a:bodyPr>
          <a:lstStyle>
            <a:lvl1pPr marL="0" indent="0">
              <a:buNone/>
              <a:defRPr sz="1600">
                <a:solidFill>
                  <a:schemeClr val="bg1"/>
                </a:solidFill>
              </a:defRPr>
            </a:lvl1pPr>
          </a:lstStyle>
          <a:p>
            <a:pPr lvl="0" rtl="0"/>
            <a:r>
              <a:rPr lang="pt-br"/>
              <a:t>Edit Master text styles</a:t>
            </a:r>
          </a:p>
        </p:txBody>
      </p:sp>
      <p:sp>
        <p:nvSpPr>
          <p:cNvPr id="34" name="Text Placeholder 6"/>
          <p:cNvSpPr>
            <a:spLocks noGrp="1"/>
          </p:cNvSpPr>
          <p:nvPr>
            <p:ph type="body" sz="quarter" idx="27"/>
          </p:nvPr>
        </p:nvSpPr>
        <p:spPr>
          <a:xfrm>
            <a:off x="9327092" y="2880834"/>
            <a:ext cx="2445808" cy="296493"/>
          </a:xfrm>
        </p:spPr>
        <p:txBody>
          <a:bodyPr rtlCol="0">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21" name="TextBox 20"/>
          <p:cNvSpPr txBox="1"/>
          <p:nvPr/>
        </p:nvSpPr>
        <p:spPr>
          <a:xfrm>
            <a:off x="8171365" y="5105029"/>
            <a:ext cx="770467" cy="2308452"/>
          </a:xfrm>
          <a:prstGeom prst="rect">
            <a:avLst/>
          </a:prstGeom>
          <a:noFill/>
        </p:spPr>
        <p:txBody>
          <a:bodyPr wrap="square" rtlCol="0">
            <a:spAutoFit/>
          </a:bodyPr>
          <a:lstStyle/>
          <a:p>
            <a:pPr rtl="0"/>
            <a:r>
              <a:rPr lang="pt-br" sz="14401" baseline="3000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35948163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rtlCol="0" anchor="t">
            <a:normAutofit/>
          </a:bodyPr>
          <a:lstStyle>
            <a:lvl1pPr>
              <a:defRPr sz="6000">
                <a:solidFill>
                  <a:schemeClr val="bg1"/>
                </a:solidFill>
              </a:defRPr>
            </a:lvl1pPr>
          </a:lstStyle>
          <a:p>
            <a:pPr rtl="0"/>
            <a:r>
              <a:rPr lang="pt-br"/>
              <a:t>Click to edit Master title style</a:t>
            </a:r>
          </a:p>
        </p:txBody>
      </p:sp>
      <p:sp>
        <p:nvSpPr>
          <p:cNvPr id="8" name="Rectangle 7">
            <a:extLst>
              <a:ext uri="{FF2B5EF4-FFF2-40B4-BE49-F238E27FC236}">
                <a16:creationId xmlns:a16="http://schemas.microsoft.com/office/drawing/2014/main" id="{A413BF5D-EF1D-5C42-8ED2-B1DC40150995}"/>
              </a:ext>
            </a:extLst>
          </p:cNvPr>
          <p:cNvSpPr/>
          <p:nvPr/>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mazon Ember Light" panose="020B0403020204020204" pitchFamily="34" charset="0"/>
              <a:ea typeface="+mn-ea"/>
              <a:cs typeface="+mn-cs"/>
            </a:endParaRP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p:nvPicPr>
        <p:blipFill>
          <a:blip r:embed="rId3"/>
          <a:stretch>
            <a:fillRect/>
          </a:stretch>
        </p:blipFill>
        <p:spPr>
          <a:xfrm>
            <a:off x="9861952" y="6089839"/>
            <a:ext cx="1910948" cy="449073"/>
          </a:xfrm>
          <a:prstGeom prst="rect">
            <a:avLst/>
          </a:prstGeom>
        </p:spPr>
      </p:pic>
      <p:sp>
        <p:nvSpPr>
          <p:cNvPr id="7"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1365381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p:nvPicPr>
        <p:blipFill>
          <a:blip r:embed="rId3"/>
          <a:stretch>
            <a:fillRect/>
          </a:stretch>
        </p:blipFill>
        <p:spPr>
          <a:xfrm>
            <a:off x="-81023" y="-47919"/>
            <a:ext cx="12361762" cy="6958182"/>
          </a:xfrm>
          <a:prstGeom prst="rect">
            <a:avLst/>
          </a:prstGeom>
        </p:spPr>
      </p:pic>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rtlCol="0">
            <a:noAutofit/>
          </a:bodyPr>
          <a:lstStyle>
            <a:lvl1pPr>
              <a:defRPr sz="6000">
                <a:solidFill>
                  <a:schemeClr val="bg1"/>
                </a:solidFill>
              </a:defRPr>
            </a:lvl1pPr>
          </a:lstStyle>
          <a:p>
            <a:pPr rtl="0"/>
            <a:r>
              <a:rPr lang="pt-br"/>
              <a:t>Thank you</a:t>
            </a:r>
          </a:p>
        </p:txBody>
      </p:sp>
      <p:pic>
        <p:nvPicPr>
          <p:cNvPr id="6" name="Picture 5">
            <a:extLst>
              <a:ext uri="{FF2B5EF4-FFF2-40B4-BE49-F238E27FC236}">
                <a16:creationId xmlns:a16="http://schemas.microsoft.com/office/drawing/2014/main" id="{6A16C103-182D-5A4F-A1B6-033D37C57060}"/>
              </a:ext>
            </a:extLst>
          </p:cNvPr>
          <p:cNvPicPr>
            <a:picLocks noChangeAspect="1"/>
          </p:cNvPicPr>
          <p:nvPr/>
        </p:nvPicPr>
        <p:blipFill>
          <a:blip r:embed="rId4"/>
          <a:stretch>
            <a:fillRect/>
          </a:stretch>
        </p:blipFill>
        <p:spPr>
          <a:xfrm>
            <a:off x="9861952" y="6089839"/>
            <a:ext cx="1910948" cy="449073"/>
          </a:xfrm>
          <a:prstGeom prst="rect">
            <a:avLst/>
          </a:prstGeom>
        </p:spPr>
      </p:pic>
      <p:sp>
        <p:nvSpPr>
          <p:cNvPr id="8" name="Rectangle 7">
            <a:extLst>
              <a:ext uri="{FF2B5EF4-FFF2-40B4-BE49-F238E27FC236}">
                <a16:creationId xmlns:a16="http://schemas.microsoft.com/office/drawing/2014/main" id="{7CCEF102-8C67-4DD8-9523-554329083563}"/>
              </a:ext>
            </a:extLst>
          </p:cNvPr>
          <p:cNvSpPr/>
          <p:nvPr userDrawn="1"/>
        </p:nvSpPr>
        <p:spPr>
          <a:xfrm>
            <a:off x="453926" y="6227437"/>
            <a:ext cx="8332662" cy="507832"/>
          </a:xfrm>
          <a:prstGeom prst="rect">
            <a:avLst/>
          </a:prstGeom>
        </p:spPr>
        <p:txBody>
          <a:bodyPr wrap="square" rtlCol="0">
            <a:spAutoFit/>
          </a:bodyPr>
          <a:ls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2020 Amazon Web Services, Inc. ou suas afiliadas. Todos os direitos reservados. Este trabalho não pode ser reproduzido ou redistribuído, no todo ou em parte, sem a permissão prévia por escrito da Amazon Web Services, Inc. É proibido copiar, emprestar ou vender para fins comerciais. Correções, feedback ou dúvidas? Entre em contato conosco em</a:t>
            </a:r>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r>
              <a:rPr lang="pt-br" sz="900" b="0" i="0" u="none" strike="noStrike"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hlinkClick r:id="rId5">
                  <a:extLst>
                    <a:ext uri="{A12FA001-AC4F-418D-AE19-62706E023703}">
                      <ahyp:hlinkClr xmlns:ahyp="http://schemas.microsoft.com/office/drawing/2018/hyperlinkcolor" val="tx"/>
                    </a:ext>
                  </a:extLst>
                </a:hlinkClick>
              </a:rPr>
              <a:t>https://support.aws.amazon.com/#/contacts/aws-training</a:t>
            </a:r>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Todas as marcas comerciais pertencem a seus proprietários.</a:t>
            </a:r>
            <a:endParaRPr lang="en-US" sz="9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1087994177"/>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36732" y="2688719"/>
            <a:ext cx="6609493" cy="834496"/>
          </a:xfrm>
        </p:spPr>
        <p:txBody>
          <a:bodyPr rtlCol="0" anchor="b">
            <a:noAutofit/>
          </a:bodyPr>
          <a:lstStyle>
            <a:lvl1pPr algn="l">
              <a:defRPr sz="4000" b="0" i="0">
                <a:solidFill>
                  <a:schemeClr val="bg1"/>
                </a:solidFill>
                <a:latin typeface="Amazon Ember Light" charset="0"/>
                <a:ea typeface="Amazon Ember Light" charset="0"/>
                <a:cs typeface="Amazon Ember Light" charset="0"/>
              </a:defRPr>
            </a:lvl1pPr>
          </a:lstStyle>
          <a:p>
            <a:pPr rtl="0"/>
            <a:r>
              <a:rPr lang="pt-br"/>
              <a:t>Click to edit Master title style</a:t>
            </a:r>
          </a:p>
        </p:txBody>
      </p:sp>
      <p:sp>
        <p:nvSpPr>
          <p:cNvPr id="3" name="Subtitle 2"/>
          <p:cNvSpPr>
            <a:spLocks noGrp="1"/>
          </p:cNvSpPr>
          <p:nvPr>
            <p:ph type="subTitle" idx="1"/>
          </p:nvPr>
        </p:nvSpPr>
        <p:spPr>
          <a:xfrm>
            <a:off x="5436733" y="3523215"/>
            <a:ext cx="6056582" cy="418570"/>
          </a:xfrm>
        </p:spPr>
        <p:txBody>
          <a:bodyPr rtlCol="0">
            <a:normAutofit/>
          </a:bodyPr>
          <a:lstStyle>
            <a:lvl1pPr marL="0" indent="0" algn="l">
              <a:buNone/>
              <a:defRPr sz="2000" b="0" i="0">
                <a:solidFill>
                  <a:schemeClr val="bg1"/>
                </a:solidFill>
                <a:latin typeface="Amazon Ember Light" charset="0"/>
                <a:ea typeface="Amazon Ember Light" charset="0"/>
                <a:cs typeface="Amazon Ember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a:t>Click to edit Master subtitle style</a:t>
            </a:r>
          </a:p>
        </p:txBody>
      </p:sp>
      <p:graphicFrame>
        <p:nvGraphicFramePr>
          <p:cNvPr id="12" name="Object 11">
            <a:extLst>
              <a:ext uri="{FF2B5EF4-FFF2-40B4-BE49-F238E27FC236}">
                <a16:creationId xmlns:a16="http://schemas.microsoft.com/office/drawing/2014/main" id="{80DEBD7B-5FA9-4992-A601-EB72CF549893}"/>
              </a:ext>
            </a:extLst>
          </p:cNvPr>
          <p:cNvGraphicFramePr>
            <a:graphicFrameLocks noChangeAspect="1"/>
          </p:cNvGraphicFramePr>
          <p:nvPr userDrawn="1">
            <p:extLst>
              <p:ext uri="{D42A27DB-BD31-4B8C-83A1-F6EECF244321}">
                <p14:modId xmlns:p14="http://schemas.microsoft.com/office/powerpoint/2010/main" val="2910746290"/>
              </p:ext>
            </p:extLst>
          </p:nvPr>
        </p:nvGraphicFramePr>
        <p:xfrm>
          <a:off x="12185650" y="25400"/>
          <a:ext cx="9525" cy="6858000"/>
        </p:xfrm>
        <a:graphic>
          <a:graphicData uri="http://schemas.openxmlformats.org/presentationml/2006/ole">
            <mc:AlternateContent xmlns:mc="http://schemas.openxmlformats.org/markup-compatibility/2006">
              <mc:Choice xmlns:v="urn:schemas-microsoft-com:vml" Requires="v">
                <p:oleObj spid="_x0000_s24657" name="Image" r:id="rId3" imgW="12600" imgH="9142560" progId="Photoshop.Image.17">
                  <p:embed/>
                </p:oleObj>
              </mc:Choice>
              <mc:Fallback>
                <p:oleObj name="Image" r:id="rId3" imgW="12600" imgH="9142560" progId="Photoshop.Image.17">
                  <p:embed/>
                  <p:pic>
                    <p:nvPicPr>
                      <p:cNvPr id="12" name="Object 11">
                        <a:extLst>
                          <a:ext uri="{FF2B5EF4-FFF2-40B4-BE49-F238E27FC236}">
                            <a16:creationId xmlns:a16="http://schemas.microsoft.com/office/drawing/2014/main" id="{80DEBD7B-5FA9-4992-A601-EB72CF549893}"/>
                          </a:ext>
                        </a:extLst>
                      </p:cNvPr>
                      <p:cNvPicPr/>
                      <p:nvPr/>
                    </p:nvPicPr>
                    <p:blipFill>
                      <a:blip r:embed="rId4"/>
                      <a:stretch>
                        <a:fillRect/>
                      </a:stretch>
                    </p:blipFill>
                    <p:spPr>
                      <a:xfrm>
                        <a:off x="12185650" y="25400"/>
                        <a:ext cx="9525" cy="68580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7120EA26-A6C6-4FDA-A6D6-DC0B8AAABE75}"/>
              </a:ext>
            </a:extLst>
          </p:cNvPr>
          <p:cNvGraphicFramePr>
            <a:graphicFrameLocks noChangeAspect="1"/>
          </p:cNvGraphicFramePr>
          <p:nvPr userDrawn="1">
            <p:extLst>
              <p:ext uri="{D42A27DB-BD31-4B8C-83A1-F6EECF244321}">
                <p14:modId xmlns:p14="http://schemas.microsoft.com/office/powerpoint/2010/main" val="2458183177"/>
              </p:ext>
            </p:extLst>
          </p:nvPr>
        </p:nvGraphicFramePr>
        <p:xfrm>
          <a:off x="12186206" y="0"/>
          <a:ext cx="9525" cy="6858000"/>
        </p:xfrm>
        <a:graphic>
          <a:graphicData uri="http://schemas.openxmlformats.org/presentationml/2006/ole">
            <mc:AlternateContent xmlns:mc="http://schemas.openxmlformats.org/markup-compatibility/2006">
              <mc:Choice xmlns:v="urn:schemas-microsoft-com:vml" Requires="v">
                <p:oleObj spid="_x0000_s24658" name="Image" r:id="rId5" imgW="12600" imgH="9142560" progId="Photoshop.Image.17">
                  <p:embed/>
                </p:oleObj>
              </mc:Choice>
              <mc:Fallback>
                <p:oleObj name="Image" r:id="rId5" imgW="12600" imgH="9142560" progId="Photoshop.Image.17">
                  <p:embed/>
                  <p:pic>
                    <p:nvPicPr>
                      <p:cNvPr id="13" name="Object 12">
                        <a:extLst>
                          <a:ext uri="{FF2B5EF4-FFF2-40B4-BE49-F238E27FC236}">
                            <a16:creationId xmlns:a16="http://schemas.microsoft.com/office/drawing/2014/main" id="{7120EA26-A6C6-4FDA-A6D6-DC0B8AAABE75}"/>
                          </a:ext>
                        </a:extLst>
                      </p:cNvPr>
                      <p:cNvPicPr/>
                      <p:nvPr/>
                    </p:nvPicPr>
                    <p:blipFill>
                      <a:blip r:embed="rId4"/>
                      <a:stretch>
                        <a:fillRect/>
                      </a:stretch>
                    </p:blipFill>
                    <p:spPr>
                      <a:xfrm>
                        <a:off x="12186206" y="0"/>
                        <a:ext cx="9525" cy="6858000"/>
                      </a:xfrm>
                      <a:prstGeom prst="rect">
                        <a:avLst/>
                      </a:prstGeom>
                    </p:spPr>
                  </p:pic>
                </p:oleObj>
              </mc:Fallback>
            </mc:AlternateContent>
          </a:graphicData>
        </a:graphic>
      </p:graphicFrame>
      <p:pic>
        <p:nvPicPr>
          <p:cNvPr id="4" name="Picture 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108470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62608" y="2770243"/>
            <a:ext cx="11115261" cy="779463"/>
          </a:xfrm>
        </p:spPr>
        <p:txBody>
          <a:bodyPr rtlCol="0">
            <a:noAutofit/>
          </a:bodyPr>
          <a:lstStyle>
            <a:lvl1pPr>
              <a:defRPr sz="6000" b="0" i="0">
                <a:solidFill>
                  <a:schemeClr val="bg1"/>
                </a:solidFill>
                <a:latin typeface="Amazon Ember Light" charset="0"/>
                <a:ea typeface="Amazon Ember Light" charset="0"/>
                <a:cs typeface="Amazon Ember Light" charset="0"/>
              </a:defRPr>
            </a:lvl1pPr>
          </a:lstStyle>
          <a:p>
            <a:pPr rtl="0"/>
            <a:r>
              <a:rPr lang="pt-br"/>
              <a:t>Click to edit Master title style</a:t>
            </a:r>
          </a:p>
        </p:txBody>
      </p:sp>
      <p:sp>
        <p:nvSpPr>
          <p:cNvPr id="6" name="Slide Number Placeholder 5"/>
          <p:cNvSpPr>
            <a:spLocks noGrp="1"/>
          </p:cNvSpPr>
          <p:nvPr>
            <p:ph type="sldNum" sz="quarter" idx="12"/>
          </p:nvPr>
        </p:nvSpPr>
        <p:spPr/>
        <p:txBody>
          <a:bodyPr rtlCol="0"/>
          <a:lstStyle>
            <a:lvl1pPr>
              <a:defRPr b="0" i="0">
                <a:solidFill>
                  <a:schemeClr val="bg1"/>
                </a:solidFill>
                <a:latin typeface="Helvetica Neue LT Std 65 Medium" charset="0"/>
                <a:ea typeface="Helvetica Neue LT Std 65 Medium" charset="0"/>
                <a:cs typeface="Helvetica Neue LT Std 65 Medium" charset="0"/>
              </a:defRPr>
            </a:lvl1pPr>
          </a:lstStyle>
          <a:p>
            <a:pPr rtl="0"/>
            <a:fld id="{9FC43BFD-8FF7-A343-A8A6-E2338FCE8046}" type="slidenum">
              <a:rPr lang="en-US" smtClean="0"/>
              <a:pPr rtl="0"/>
              <a:t>‹nº›</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12193268" cy="6858713"/>
          </a:xfrm>
          <a:prstGeom prst="rect">
            <a:avLst/>
          </a:prstGeom>
        </p:spPr>
      </p:pic>
      <p:sp>
        <p:nvSpPr>
          <p:cNvPr id="2" name="Title 1"/>
          <p:cNvSpPr>
            <a:spLocks noGrp="1"/>
          </p:cNvSpPr>
          <p:nvPr userDrawn="1">
            <p:ph type="title"/>
          </p:nvPr>
        </p:nvSpPr>
        <p:spPr>
          <a:xfrm>
            <a:off x="238539" y="263527"/>
            <a:ext cx="11115261" cy="779463"/>
          </a:xfrm>
        </p:spPr>
        <p:txBody>
          <a:bodyPr rtlCol="0"/>
          <a:lstStyle>
            <a:lvl1pPr>
              <a:defRPr b="0" i="0">
                <a:solidFill>
                  <a:schemeClr val="bg1"/>
                </a:solidFill>
                <a:latin typeface="Amazon Ember Light" charset="0"/>
                <a:ea typeface="Amazon Ember Light" charset="0"/>
                <a:cs typeface="Amazon Ember Light" charset="0"/>
              </a:defRPr>
            </a:lvl1pPr>
          </a:lstStyle>
          <a:p>
            <a:pPr rtl="0"/>
            <a:r>
              <a:rPr lang="pt-br"/>
              <a:t>Click to edit Master title style</a:t>
            </a:r>
          </a:p>
        </p:txBody>
      </p:sp>
      <p:sp>
        <p:nvSpPr>
          <p:cNvPr id="3" name="Content Placeholder 2"/>
          <p:cNvSpPr>
            <a:spLocks noGrp="1"/>
          </p:cNvSpPr>
          <p:nvPr userDrawn="1">
            <p:ph idx="1"/>
          </p:nvPr>
        </p:nvSpPr>
        <p:spPr>
          <a:xfrm>
            <a:off x="238539" y="1440305"/>
            <a:ext cx="5075583" cy="4913308"/>
          </a:xfrm>
        </p:spPr>
        <p:txBody>
          <a:bodyPr rtlCol="0"/>
          <a:lstStyle>
            <a:lvl1pPr marL="228600" indent="-228600">
              <a:buFontTx/>
              <a:buBlip>
                <a:blip r:embed="rId4"/>
              </a:buBlip>
              <a:defRPr b="0" i="0">
                <a:solidFill>
                  <a:schemeClr val="tx1"/>
                </a:solidFill>
                <a:latin typeface="Amazon Ember Light" charset="0"/>
                <a:ea typeface="Amazon Ember Light" charset="0"/>
                <a:cs typeface="Amazon Ember Light" charset="0"/>
              </a:defRPr>
            </a:lvl1pPr>
            <a:lvl2pPr marL="685800" indent="-228600">
              <a:buFontTx/>
              <a:buBlip>
                <a:blip r:embed="rId4"/>
              </a:buBlip>
              <a:defRPr b="0" i="0">
                <a:solidFill>
                  <a:schemeClr val="tx1"/>
                </a:solidFill>
                <a:latin typeface="Amazon Ember Light" charset="0"/>
                <a:ea typeface="Amazon Ember Light" charset="0"/>
                <a:cs typeface="Amazon Ember Light" charset="0"/>
              </a:defRPr>
            </a:lvl2pPr>
            <a:lvl3pPr marL="1143000" indent="-228600">
              <a:buFontTx/>
              <a:buBlip>
                <a:blip r:embed="rId4"/>
              </a:buBlip>
              <a:defRPr b="0" i="0">
                <a:solidFill>
                  <a:schemeClr val="tx1"/>
                </a:solidFill>
                <a:latin typeface="Amazon Ember Light" charset="0"/>
                <a:ea typeface="Amazon Ember Light" charset="0"/>
                <a:cs typeface="Amazon Ember Light" charset="0"/>
              </a:defRPr>
            </a:lvl3pPr>
            <a:lvl4pPr marL="1600200" indent="-228600">
              <a:buFontTx/>
              <a:buBlip>
                <a:blip r:embed="rId4"/>
              </a:buBlip>
              <a:defRPr b="0" i="0">
                <a:solidFill>
                  <a:schemeClr val="tx1"/>
                </a:solidFill>
                <a:latin typeface="Amazon Ember Light" charset="0"/>
                <a:ea typeface="Amazon Ember Light" charset="0"/>
                <a:cs typeface="Amazon Ember Light" charset="0"/>
              </a:defRPr>
            </a:lvl4pPr>
            <a:lvl5pPr marL="2057400" indent="-228600">
              <a:buFontTx/>
              <a:buBlip>
                <a:blip r:embed="rId4"/>
              </a:buBlip>
              <a:defRPr b="0" i="0">
                <a:solidFill>
                  <a:schemeClr val="tx1"/>
                </a:solidFill>
                <a:latin typeface="Amazon Ember Light" charset="0"/>
                <a:ea typeface="Amazon Ember Light" charset="0"/>
                <a:cs typeface="Amazon Ember Light" charset="0"/>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6" name="Slide Number Placeholder 5"/>
          <p:cNvSpPr>
            <a:spLocks noGrp="1"/>
          </p:cNvSpPr>
          <p:nvPr userDrawn="1">
            <p:ph type="sldNum" sz="quarter" idx="12"/>
          </p:nvPr>
        </p:nvSpPr>
        <p:spPr/>
        <p:txBody>
          <a:bodyPr rtlCol="0"/>
          <a:lstStyle>
            <a:lvl1pPr>
              <a:defRPr b="0" i="0">
                <a:solidFill>
                  <a:schemeClr val="tx1"/>
                </a:solidFill>
                <a:latin typeface="Helvetica Neue LT Std 65 Medium" charset="0"/>
                <a:ea typeface="Helvetica Neue LT Std 65 Medium" charset="0"/>
                <a:cs typeface="Helvetica Neue LT Std 65 Medium" charset="0"/>
              </a:defRPr>
            </a:lvl1pPr>
          </a:lstStyle>
          <a:p>
            <a:pPr rtl="0"/>
            <a:fld id="{9FC43BFD-8FF7-A343-A8A6-E2338FCE8046}" type="slidenum">
              <a:rPr lang="en-US" smtClean="0"/>
              <a:pPr rtl="0"/>
              <a:t>‹nº›</a:t>
            </a:fld>
            <a:endParaRPr lang="en-US"/>
          </a:p>
        </p:txBody>
      </p:sp>
      <p:graphicFrame>
        <p:nvGraphicFramePr>
          <p:cNvPr id="11" name="Object 10">
            <a:extLst>
              <a:ext uri="{FF2B5EF4-FFF2-40B4-BE49-F238E27FC236}">
                <a16:creationId xmlns:a16="http://schemas.microsoft.com/office/drawing/2014/main" id="{203EF237-8DE6-4679-839B-F52D6B83D301}"/>
              </a:ext>
            </a:extLst>
          </p:cNvPr>
          <p:cNvGraphicFramePr>
            <a:graphicFrameLocks noChangeAspect="1"/>
          </p:cNvGraphicFramePr>
          <p:nvPr userDrawn="1"/>
        </p:nvGraphicFramePr>
        <p:xfrm>
          <a:off x="12175800" y="-31440"/>
          <a:ext cx="9525" cy="6858000"/>
        </p:xfrm>
        <a:graphic>
          <a:graphicData uri="http://schemas.openxmlformats.org/presentationml/2006/ole">
            <mc:AlternateContent xmlns:mc="http://schemas.openxmlformats.org/markup-compatibility/2006">
              <mc:Choice xmlns:v="urn:schemas-microsoft-com:vml" Requires="v">
                <p:oleObj spid="_x0000_s26665" name="Image" r:id="rId5" imgW="12600" imgH="9142560" progId="Photoshop.Image.17">
                  <p:embed/>
                </p:oleObj>
              </mc:Choice>
              <mc:Fallback>
                <p:oleObj name="Image" r:id="rId5" imgW="12600" imgH="9142560" progId="Photoshop.Image.17">
                  <p:embed/>
                  <p:pic>
                    <p:nvPicPr>
                      <p:cNvPr id="11" name="Object 10">
                        <a:extLst>
                          <a:ext uri="{FF2B5EF4-FFF2-40B4-BE49-F238E27FC236}">
                            <a16:creationId xmlns:a16="http://schemas.microsoft.com/office/drawing/2014/main" id="{203EF237-8DE6-4679-839B-F52D6B83D301}"/>
                          </a:ext>
                        </a:extLst>
                      </p:cNvPr>
                      <p:cNvPicPr/>
                      <p:nvPr/>
                    </p:nvPicPr>
                    <p:blipFill>
                      <a:blip r:embed="rId6"/>
                      <a:stretch>
                        <a:fillRect/>
                      </a:stretch>
                    </p:blipFill>
                    <p:spPr>
                      <a:xfrm>
                        <a:off x="12175800" y="-31440"/>
                        <a:ext cx="9525" cy="6858000"/>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96387C53-21CC-4861-A773-CA9C4A46D5DF}"/>
              </a:ext>
            </a:extLst>
          </p:cNvPr>
          <p:cNvSpPr/>
          <p:nvPr userDrawn="1"/>
        </p:nvSpPr>
        <p:spPr>
          <a:xfrm>
            <a:off x="12099313" y="6815016"/>
            <a:ext cx="9395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10" name="Content Placeholder 2"/>
          <p:cNvSpPr>
            <a:spLocks noGrp="1"/>
          </p:cNvSpPr>
          <p:nvPr>
            <p:ph idx="13"/>
          </p:nvPr>
        </p:nvSpPr>
        <p:spPr>
          <a:xfrm>
            <a:off x="5796169" y="1440305"/>
            <a:ext cx="5075583" cy="4913308"/>
          </a:xfrm>
        </p:spPr>
        <p:txBody>
          <a:bodyPr rtlCol="0"/>
          <a:lstStyle>
            <a:lvl1pPr marL="228600" indent="-228600">
              <a:buFontTx/>
              <a:buBlip>
                <a:blip r:embed="rId4"/>
              </a:buBlip>
              <a:defRPr b="0" i="0">
                <a:solidFill>
                  <a:schemeClr val="tx1"/>
                </a:solidFill>
                <a:latin typeface="Amazon Ember Light" charset="0"/>
                <a:ea typeface="Amazon Ember Light" charset="0"/>
                <a:cs typeface="Amazon Ember Light" charset="0"/>
              </a:defRPr>
            </a:lvl1pPr>
            <a:lvl2pPr marL="685800" indent="-228600">
              <a:buFontTx/>
              <a:buBlip>
                <a:blip r:embed="rId4"/>
              </a:buBlip>
              <a:defRPr b="0" i="0">
                <a:solidFill>
                  <a:schemeClr val="tx1"/>
                </a:solidFill>
                <a:latin typeface="Amazon Ember Light" charset="0"/>
                <a:ea typeface="Amazon Ember Light" charset="0"/>
                <a:cs typeface="Amazon Ember Light" charset="0"/>
              </a:defRPr>
            </a:lvl2pPr>
            <a:lvl3pPr marL="1143000" indent="-228600">
              <a:buFontTx/>
              <a:buBlip>
                <a:blip r:embed="rId4"/>
              </a:buBlip>
              <a:defRPr b="0" i="0">
                <a:solidFill>
                  <a:schemeClr val="tx1"/>
                </a:solidFill>
                <a:latin typeface="Amazon Ember Light" charset="0"/>
                <a:ea typeface="Amazon Ember Light" charset="0"/>
                <a:cs typeface="Amazon Ember Light" charset="0"/>
              </a:defRPr>
            </a:lvl3pPr>
            <a:lvl4pPr marL="1600200" indent="-228600">
              <a:buFontTx/>
              <a:buBlip>
                <a:blip r:embed="rId4"/>
              </a:buBlip>
              <a:defRPr b="0" i="0">
                <a:solidFill>
                  <a:schemeClr val="tx1"/>
                </a:solidFill>
                <a:latin typeface="Amazon Ember Light" charset="0"/>
                <a:ea typeface="Amazon Ember Light" charset="0"/>
                <a:cs typeface="Amazon Ember Light" charset="0"/>
              </a:defRPr>
            </a:lvl4pPr>
            <a:lvl5pPr marL="2057400" indent="-228600">
              <a:buFontTx/>
              <a:buBlip>
                <a:blip r:embed="rId4"/>
              </a:buBlip>
              <a:defRPr b="0" i="0">
                <a:solidFill>
                  <a:schemeClr val="tx1"/>
                </a:solidFill>
                <a:latin typeface="Amazon Ember Light" charset="0"/>
                <a:ea typeface="Amazon Ember Light" charset="0"/>
                <a:cs typeface="Amazon Ember Light" charset="0"/>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12" name="TextBox 11"/>
          <p:cNvSpPr txBox="1"/>
          <p:nvPr userDrawn="1"/>
        </p:nvSpPr>
        <p:spPr>
          <a:xfrm>
            <a:off x="101320" y="6584184"/>
            <a:ext cx="4108174" cy="230832"/>
          </a:xfrm>
          <a:prstGeom prst="rect">
            <a:avLst/>
          </a:prstGeom>
          <a:noFill/>
        </p:spPr>
        <p:txBody>
          <a:bodyPr wrap="square" rtlCol="0">
            <a:spAutoFit/>
          </a:bodyPr>
          <a:lstStyle/>
          <a:p>
            <a:pPr rtl="0"/>
            <a:r>
              <a:rPr lang="pt-br" sz="900" b="0" i="0">
                <a:solidFill>
                  <a:schemeClr val="tx1">
                    <a:lumMod val="85000"/>
                    <a:lumOff val="15000"/>
                  </a:schemeClr>
                </a:solidFill>
                <a:latin typeface="Amazon Ember Light" charset="0"/>
                <a:ea typeface="Amazon Ember Light" charset="0"/>
                <a:cs typeface="Amazon Ember Light" charset="0"/>
              </a:rPr>
              <a:t>© 2020, Amazon Web Services, Inc. or its Affiliates. All rights reserved.</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tandard Content Page Layout (includes subtitl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1B7A43D-0D52-1C4A-B738-6200F4199BA3}"/>
              </a:ext>
            </a:extLst>
          </p:cNvPr>
          <p:cNvPicPr>
            <a:picLocks noChangeAspect="1"/>
          </p:cNvPicPr>
          <p:nvPr userDrawn="1"/>
        </p:nvPicPr>
        <p:blipFill>
          <a:blip r:embed="rId2"/>
          <a:stretch>
            <a:fillRect/>
          </a:stretch>
        </p:blipFill>
        <p:spPr>
          <a:xfrm>
            <a:off x="2468" y="0"/>
            <a:ext cx="12187065" cy="6858000"/>
          </a:xfrm>
          <a:prstGeom prst="rect">
            <a:avLst/>
          </a:prstGeom>
        </p:spPr>
      </p:pic>
      <p:sp>
        <p:nvSpPr>
          <p:cNvPr id="4" name="Title 1"/>
          <p:cNvSpPr>
            <a:spLocks noGrp="1"/>
          </p:cNvSpPr>
          <p:nvPr>
            <p:ph type="title" hasCustomPrompt="1"/>
          </p:nvPr>
        </p:nvSpPr>
        <p:spPr>
          <a:xfrm>
            <a:off x="449052" y="232274"/>
            <a:ext cx="10940405" cy="727655"/>
          </a:xfrm>
        </p:spPr>
        <p:txBody>
          <a:bodyPr lIns="0" rtlCol="0"/>
          <a:lstStyle>
            <a:lvl1pPr>
              <a:defRPr baseline="0">
                <a:solidFill>
                  <a:schemeClr val="bg1"/>
                </a:solidFill>
                <a:latin typeface="Amazon Ember Light"/>
                <a:cs typeface="Amazon Ember Light"/>
              </a:defRPr>
            </a:lvl1pPr>
          </a:lstStyle>
          <a:p>
            <a:pPr lvl="0" rtl="0"/>
            <a:r>
              <a:rPr lang="pt-br"/>
              <a:t>Standard Content Page (optional, includes subtitle)</a:t>
            </a:r>
          </a:p>
        </p:txBody>
      </p:sp>
      <p:sp>
        <p:nvSpPr>
          <p:cNvPr id="5" name="Content Placeholder 3"/>
          <p:cNvSpPr>
            <a:spLocks noGrp="1"/>
          </p:cNvSpPr>
          <p:nvPr>
            <p:ph sz="half" idx="11" hasCustomPrompt="1"/>
          </p:nvPr>
        </p:nvSpPr>
        <p:spPr>
          <a:xfrm>
            <a:off x="456055" y="2061212"/>
            <a:ext cx="10968300" cy="507817"/>
          </a:xfrm>
        </p:spPr>
        <p:txBody>
          <a:bodyPr lIns="0" rtlCol="0"/>
          <a:lstStyle>
            <a:lvl1pPr>
              <a:defRPr b="1" i="0" baseline="0">
                <a:solidFill>
                  <a:schemeClr val="bg1"/>
                </a:solidFill>
                <a:latin typeface="Amazon Ember"/>
                <a:cs typeface="Amazon Ember"/>
              </a:defRPr>
            </a:lvl1pPr>
          </a:lstStyle>
          <a:p>
            <a:pPr rtl="0"/>
            <a:r>
              <a:rPr lang="pt-br"/>
              <a:t>Subtitle</a:t>
            </a:r>
          </a:p>
        </p:txBody>
      </p:sp>
      <p:sp>
        <p:nvSpPr>
          <p:cNvPr id="6" name="Content Placeholder 3"/>
          <p:cNvSpPr>
            <a:spLocks noGrp="1"/>
          </p:cNvSpPr>
          <p:nvPr>
            <p:ph sz="half" idx="12" hasCustomPrompt="1"/>
          </p:nvPr>
        </p:nvSpPr>
        <p:spPr>
          <a:xfrm>
            <a:off x="456055" y="2645229"/>
            <a:ext cx="10968300" cy="3529793"/>
          </a:xfrm>
        </p:spPr>
        <p:txBody>
          <a:bodyPr lIns="0" tIns="0" rIns="0" bIns="0" rtlCol="0" anchor="t"/>
          <a:lstStyle>
            <a:lvl1pPr>
              <a:defRPr baseline="0">
                <a:solidFill>
                  <a:srgbClr val="FFFFFF"/>
                </a:solidFill>
                <a:latin typeface="Amazon Ember Light"/>
                <a:cs typeface="Amazon Ember Light"/>
              </a:defRPr>
            </a:lvl1pPr>
          </a:lstStyle>
          <a:p>
            <a:pPr rtl="0"/>
            <a:r>
              <a:rPr lang="pt-br"/>
              <a:t>Body copy here</a:t>
            </a:r>
          </a:p>
        </p:txBody>
      </p:sp>
      <p:sp>
        <p:nvSpPr>
          <p:cNvPr id="8" name="TextBox 7">
            <a:extLst>
              <a:ext uri="{FF2B5EF4-FFF2-40B4-BE49-F238E27FC236}">
                <a16:creationId xmlns:a16="http://schemas.microsoft.com/office/drawing/2014/main" id="{F9BDAE40-DC33-F94E-9BF1-20818E81D701}"/>
              </a:ext>
            </a:extLst>
          </p:cNvPr>
          <p:cNvSpPr txBox="1"/>
          <p:nvPr userDrawn="1"/>
        </p:nvSpPr>
        <p:spPr>
          <a:xfrm>
            <a:off x="4077484" y="6521788"/>
            <a:ext cx="4037032" cy="143565"/>
          </a:xfrm>
          <a:prstGeom prst="rect">
            <a:avLst/>
          </a:prstGeom>
          <a:noFill/>
        </p:spPr>
        <p:txBody>
          <a:bodyPr wrap="square" lIns="0" tIns="0" rIns="0" bIns="0" rtlCol="0">
            <a:spAutoFit/>
          </a:bodyPr>
          <a:lstStyle/>
          <a:p>
            <a:pPr algn="ctr" rtl="0"/>
            <a:r>
              <a:rPr lang="pt-br" sz="933">
                <a:solidFill>
                  <a:schemeClr val="bg1"/>
                </a:solidFill>
                <a:latin typeface="Amazon Ember"/>
                <a:cs typeface="Amazon Ember"/>
              </a:rPr>
              <a:t>© 2020, Amazon Web Services, Inc. or Its Affiliates. All rights reserved.</a:t>
            </a:r>
          </a:p>
        </p:txBody>
      </p:sp>
    </p:spTree>
    <p:extLst>
      <p:ext uri="{BB962C8B-B14F-4D97-AF65-F5344CB8AC3E}">
        <p14:creationId xmlns:p14="http://schemas.microsoft.com/office/powerpoint/2010/main" val="1914773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rtlCol="0"/>
          <a:lstStyle>
            <a:lvl1pPr algn="r">
              <a:defRPr/>
            </a:lvl1pPr>
          </a:lstStyle>
          <a:p>
            <a:pPr rtl="0"/>
            <a:r>
              <a:rPr lang="pt-br"/>
              <a:t>© 2020 Amazon Web Services, Inc. or its Affiliates. All rights reserved.</a:t>
            </a:r>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rtlCol="0"/>
          <a:lstStyle>
            <a:lvl1pPr>
              <a:defRPr>
                <a:solidFill>
                  <a:schemeClr val="bg1"/>
                </a:solidFill>
              </a:defRPr>
            </a:lvl1pPr>
          </a:lstStyle>
          <a:p>
            <a:pPr rtl="0"/>
            <a:r>
              <a:rPr lang="pt-br"/>
              <a:t>Click to edit Master title style</a:t>
            </a:r>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rtlCol="0"/>
          <a:lstStyle>
            <a:lvl1pPr algn="l">
              <a:defRPr>
                <a:solidFill>
                  <a:schemeClr val="bg1"/>
                </a:solidFill>
              </a:defRPr>
            </a:lvl1pPr>
          </a:lstStyle>
          <a:p>
            <a:pPr rtl="0"/>
            <a:fld id="{9FC43BFD-8FF7-A343-A8A6-E2338FCE8046}" type="slidenum">
              <a:rPr lang="en-US" smtClean="0"/>
              <a:t>‹nº›</a:t>
            </a:fld>
            <a:endParaRPr lang="en-US"/>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pic>
        <p:nvPicPr>
          <p:cNvPr id="9" name="Picture 8">
            <a:extLst>
              <a:ext uri="{FF2B5EF4-FFF2-40B4-BE49-F238E27FC236}">
                <a16:creationId xmlns:a16="http://schemas.microsoft.com/office/drawing/2014/main" id="{280E0825-B265-3846-8BB3-B9ECFCCA9B2D}"/>
              </a:ext>
            </a:extLst>
          </p:cNvPr>
          <p:cNvPicPr>
            <a:picLocks noChangeAspect="1"/>
          </p:cNvPicPr>
          <p:nvPr/>
        </p:nvPicPr>
        <p:blipFill>
          <a:blip r:embed="rId4"/>
          <a:stretch>
            <a:fillRect/>
          </a:stretch>
        </p:blipFill>
        <p:spPr>
          <a:xfrm>
            <a:off x="9840052" y="365126"/>
            <a:ext cx="1910948" cy="449072"/>
          </a:xfrm>
          <a:prstGeom prst="rect">
            <a:avLst/>
          </a:prstGeom>
        </p:spPr>
      </p:pic>
    </p:spTree>
    <p:custDataLst>
      <p:tags r:id="rId1"/>
    </p:custDataLst>
    <p:extLst>
      <p:ext uri="{BB962C8B-B14F-4D97-AF65-F5344CB8AC3E}">
        <p14:creationId xmlns:p14="http://schemas.microsoft.com/office/powerpoint/2010/main" val="2711633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776E6-F3E1-DA4B-8CFE-F2F2516FB70A}"/>
              </a:ext>
            </a:extLst>
          </p:cNvPr>
          <p:cNvPicPr>
            <a:picLocks noChangeAspect="1"/>
          </p:cNvPicPr>
          <p:nvPr/>
        </p:nvPicPr>
        <p:blipFill>
          <a:blip r:embed="rId3"/>
          <a:stretch>
            <a:fillRect/>
          </a:stretch>
        </p:blipFill>
        <p:spPr>
          <a:xfrm>
            <a:off x="9840052" y="365126"/>
            <a:ext cx="1910948"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rtlCol="0">
            <a:noAutofit/>
          </a:bodyPr>
          <a:lstStyle>
            <a:lvl1pPr>
              <a:defRPr sz="6000">
                <a:solidFill>
                  <a:schemeClr val="tx1"/>
                </a:solidFill>
              </a:defRPr>
            </a:lvl1pPr>
          </a:lstStyle>
          <a:p>
            <a:pPr rtl="0"/>
            <a:r>
              <a:rPr lang="pt-br"/>
              <a:t>Click to edit Master title style</a:t>
            </a:r>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pic>
        <p:nvPicPr>
          <p:cNvPr id="7" name="Picture 6">
            <a:extLst>
              <a:ext uri="{FF2B5EF4-FFF2-40B4-BE49-F238E27FC236}">
                <a16:creationId xmlns:a16="http://schemas.microsoft.com/office/drawing/2014/main" id="{3AA315D3-3937-1747-9C2E-0067F12A02F0}"/>
              </a:ext>
            </a:extLst>
          </p:cNvPr>
          <p:cNvPicPr>
            <a:picLocks noChangeAspect="1"/>
          </p:cNvPicPr>
          <p:nvPr/>
        </p:nvPicPr>
        <p:blipFill rotWithShape="1">
          <a:blip r:embed="rId4"/>
          <a:srcRect l="75552" t="60520" r="3438" b="3809"/>
          <a:stretch/>
        </p:blipFill>
        <p:spPr>
          <a:xfrm rot="10800000">
            <a:off x="-1" y="-2"/>
            <a:ext cx="2268187" cy="2166103"/>
          </a:xfrm>
          <a:prstGeom prst="rect">
            <a:avLst/>
          </a:prstGeom>
        </p:spPr>
      </p:pic>
      <p:sp>
        <p:nvSpPr>
          <p:cNvPr id="9"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703219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150411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148381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rtlCol="0">
            <a:noAutofit/>
          </a:bodyPr>
          <a:lstStyle>
            <a:lvl1pPr>
              <a:defRPr sz="4000">
                <a:solidFill>
                  <a:schemeClr val="bg1"/>
                </a:solidFill>
              </a:defRPr>
            </a:lvl1pPr>
          </a:lstStyle>
          <a:p>
            <a:pPr rtl="0"/>
            <a:r>
              <a:rPr lang="pt-br"/>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2103893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noAutofit/>
          </a:bodyPr>
          <a:lstStyle/>
          <a:p>
            <a:pPr rtl="0"/>
            <a:fld id="{9FC43BFD-8FF7-A343-A8A6-E2338FCE8046}" type="slidenum">
              <a:rPr lang="en-US" smtClean="0"/>
              <a:t>‹nº›</a:t>
            </a:fld>
            <a:endParaRPr lang="en-US"/>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pic>
        <p:nvPicPr>
          <p:cNvPr id="12" name="Picture 11">
            <a:extLst>
              <a:ext uri="{FF2B5EF4-FFF2-40B4-BE49-F238E27FC236}">
                <a16:creationId xmlns:a16="http://schemas.microsoft.com/office/drawing/2014/main" id="{4C010055-05DB-D943-85E9-EC2AE16084DD}"/>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290595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Thre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rtlCol="0">
            <a:noAutofit/>
          </a:bodyPr>
          <a:lstStyle>
            <a:lvl1pPr>
              <a:defRPr sz="4000">
                <a:solidFill>
                  <a:schemeClr val="bg1"/>
                </a:solidFill>
              </a:defRPr>
            </a:lvl1pPr>
          </a:lstStyle>
          <a:p>
            <a:pPr rtl="0"/>
            <a:r>
              <a:rPr lang="pt-br"/>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2041931"/>
            <a:ext cx="3593592" cy="4131395"/>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2041932"/>
            <a:ext cx="3593592" cy="4131394"/>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2041931"/>
            <a:ext cx="3593592" cy="4131395"/>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
        <p:nvSpPr>
          <p:cNvPr id="14"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3593591"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19" name="Text Placeholder 2">
            <a:extLst>
              <a:ext uri="{FF2B5EF4-FFF2-40B4-BE49-F238E27FC236}">
                <a16:creationId xmlns:a16="http://schemas.microsoft.com/office/drawing/2014/main" id="{696A4FD3-97EE-8149-9A33-E0E6B1B0C06E}"/>
              </a:ext>
            </a:extLst>
          </p:cNvPr>
          <p:cNvSpPr>
            <a:spLocks noGrp="1"/>
          </p:cNvSpPr>
          <p:nvPr>
            <p:ph type="body" sz="quarter" idx="16"/>
          </p:nvPr>
        </p:nvSpPr>
        <p:spPr>
          <a:xfrm>
            <a:off x="4314210" y="1524000"/>
            <a:ext cx="3593591"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20" name="Text Placeholder 2">
            <a:extLst>
              <a:ext uri="{FF2B5EF4-FFF2-40B4-BE49-F238E27FC236}">
                <a16:creationId xmlns:a16="http://schemas.microsoft.com/office/drawing/2014/main" id="{696A4FD3-97EE-8149-9A33-E0E6B1B0C06E}"/>
              </a:ext>
            </a:extLst>
          </p:cNvPr>
          <p:cNvSpPr>
            <a:spLocks noGrp="1"/>
          </p:cNvSpPr>
          <p:nvPr>
            <p:ph type="body" sz="quarter" idx="17"/>
          </p:nvPr>
        </p:nvSpPr>
        <p:spPr>
          <a:xfrm>
            <a:off x="8173686" y="1524000"/>
            <a:ext cx="3593591"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Tree>
    <p:custDataLst>
      <p:tags r:id="rId1"/>
    </p:custDataLst>
    <p:extLst>
      <p:ext uri="{BB962C8B-B14F-4D97-AF65-F5344CB8AC3E}">
        <p14:creationId xmlns:p14="http://schemas.microsoft.com/office/powerpoint/2010/main" val="3416800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pPr rtl="0"/>
            <a:r>
              <a:rPr lang="pt-br"/>
              <a:t>Click to edit Master title style</a:t>
            </a:r>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fld id="{9FC43BFD-8FF7-A343-A8A6-E2338FCE8046}" type="slidenum">
              <a:rPr lang="en-US" smtClean="0"/>
              <a:t>‹nº›</a:t>
            </a:fld>
            <a:endParaRPr lang="en-US"/>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28"/>
    </p:custDataLst>
    <p:extLst>
      <p:ext uri="{BB962C8B-B14F-4D97-AF65-F5344CB8AC3E}">
        <p14:creationId xmlns:p14="http://schemas.microsoft.com/office/powerpoint/2010/main" val="2324075439"/>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673" r:id="rId24"/>
    <p:sldLayoutId id="2147483674" r:id="rId25"/>
    <p:sldLayoutId id="2147483681" r:id="rId26"/>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64">
          <p15:clr>
            <a:srgbClr val="F26B43"/>
          </p15:clr>
        </p15:guide>
        <p15:guide id="4" pos="741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3.xml"/><Relationship Id="rId13" Type="http://schemas.openxmlformats.org/officeDocument/2006/relationships/image" Target="../media/image33.png"/><Relationship Id="rId3" Type="http://schemas.openxmlformats.org/officeDocument/2006/relationships/notesSlide" Target="../notesSlides/notesSlide10.xml"/><Relationship Id="rId7" Type="http://schemas.openxmlformats.org/officeDocument/2006/relationships/diagramQuickStyle" Target="../diagrams/quickStyle3.xml"/><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slideLayout" Target="../slideLayouts/slideLayout5.xml"/><Relationship Id="rId16" Type="http://schemas.openxmlformats.org/officeDocument/2006/relationships/image" Target="../media/image36.png"/><Relationship Id="rId1" Type="http://schemas.openxmlformats.org/officeDocument/2006/relationships/tags" Target="../tags/tag34.xml"/><Relationship Id="rId6" Type="http://schemas.openxmlformats.org/officeDocument/2006/relationships/diagramLayout" Target="../diagrams/layout3.xml"/><Relationship Id="rId11" Type="http://schemas.openxmlformats.org/officeDocument/2006/relationships/image" Target="../media/image31.png"/><Relationship Id="rId5" Type="http://schemas.openxmlformats.org/officeDocument/2006/relationships/diagramData" Target="../diagrams/data3.xml"/><Relationship Id="rId15" Type="http://schemas.openxmlformats.org/officeDocument/2006/relationships/image" Target="../media/image35.png"/><Relationship Id="rId10" Type="http://schemas.openxmlformats.org/officeDocument/2006/relationships/image" Target="../media/image30.png"/><Relationship Id="rId4" Type="http://schemas.openxmlformats.org/officeDocument/2006/relationships/image" Target="../media/image29.png"/><Relationship Id="rId9" Type="http://schemas.microsoft.com/office/2007/relationships/diagramDrawing" Target="../diagrams/drawing3.xml"/><Relationship Id="rId1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36.xml"/><Relationship Id="rId4" Type="http://schemas.openxmlformats.org/officeDocument/2006/relationships/image" Target="../media/image38.jpeg"/></Relationships>
</file>

<file path=ppt/slides/_rels/slide1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notesSlide" Target="../notesSlides/notesSlide13.xml"/><Relationship Id="rId7" Type="http://schemas.microsoft.com/office/2007/relationships/hdphoto" Target="../media/hdphoto1.wdp"/><Relationship Id="rId2" Type="http://schemas.openxmlformats.org/officeDocument/2006/relationships/slideLayout" Target="../slideLayouts/slideLayout5.xml"/><Relationship Id="rId1" Type="http://schemas.openxmlformats.org/officeDocument/2006/relationships/tags" Target="../tags/tag37.xml"/><Relationship Id="rId6" Type="http://schemas.openxmlformats.org/officeDocument/2006/relationships/image" Target="../media/image40.png"/><Relationship Id="rId5" Type="http://schemas.openxmlformats.org/officeDocument/2006/relationships/image" Target="../media/image18.png"/><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43.png"/><Relationship Id="rId2" Type="http://schemas.openxmlformats.org/officeDocument/2006/relationships/slideLayout" Target="../slideLayouts/slideLayout5.xml"/><Relationship Id="rId1" Type="http://schemas.openxmlformats.org/officeDocument/2006/relationships/tags" Target="../tags/tag38.xml"/><Relationship Id="rId6" Type="http://schemas.openxmlformats.org/officeDocument/2006/relationships/image" Target="../media/image42.png"/><Relationship Id="rId5" Type="http://schemas.openxmlformats.org/officeDocument/2006/relationships/image" Target="../media/image18.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39.xml"/><Relationship Id="rId5" Type="http://schemas.openxmlformats.org/officeDocument/2006/relationships/image" Target="../media/image43.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41.xml"/><Relationship Id="rId6" Type="http://schemas.openxmlformats.org/officeDocument/2006/relationships/image" Target="../media/image15.png"/><Relationship Id="rId5" Type="http://schemas.openxmlformats.org/officeDocument/2006/relationships/image" Target="../media/image44.jpe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42.xml"/><Relationship Id="rId6" Type="http://schemas.openxmlformats.org/officeDocument/2006/relationships/image" Target="../media/image28.png"/><Relationship Id="rId5" Type="http://schemas.openxmlformats.org/officeDocument/2006/relationships/image" Target="../media/image15.png"/><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43.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44.xml"/><Relationship Id="rId5" Type="http://schemas.openxmlformats.org/officeDocument/2006/relationships/image" Target="../media/image47.png"/><Relationship Id="rId4" Type="http://schemas.openxmlformats.org/officeDocument/2006/relationships/image" Target="../media/image48.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45.xml"/><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notesSlide" Target="../notesSlides/notesSlide22.xml"/><Relationship Id="rId7" Type="http://schemas.openxmlformats.org/officeDocument/2006/relationships/image" Target="../media/image51.png"/><Relationship Id="rId2" Type="http://schemas.openxmlformats.org/officeDocument/2006/relationships/slideLayout" Target="../slideLayouts/slideLayout5.xml"/><Relationship Id="rId1" Type="http://schemas.openxmlformats.org/officeDocument/2006/relationships/tags" Target="../tags/tag46.xml"/><Relationship Id="rId6" Type="http://schemas.openxmlformats.org/officeDocument/2006/relationships/image" Target="../media/image50.png"/><Relationship Id="rId5" Type="http://schemas.openxmlformats.org/officeDocument/2006/relationships/image" Target="../media/image28.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notesSlide" Target="../notesSlides/notesSlide23.xml"/><Relationship Id="rId7" Type="http://schemas.openxmlformats.org/officeDocument/2006/relationships/image" Target="../media/image51.png"/><Relationship Id="rId2" Type="http://schemas.openxmlformats.org/officeDocument/2006/relationships/slideLayout" Target="../slideLayouts/slideLayout5.xml"/><Relationship Id="rId1" Type="http://schemas.openxmlformats.org/officeDocument/2006/relationships/tags" Target="../tags/tag47.xml"/><Relationship Id="rId6" Type="http://schemas.openxmlformats.org/officeDocument/2006/relationships/image" Target="../media/image50.png"/><Relationship Id="rId5" Type="http://schemas.openxmlformats.org/officeDocument/2006/relationships/image" Target="../media/image15.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24.xml"/><Relationship Id="rId7" Type="http://schemas.openxmlformats.org/officeDocument/2006/relationships/image" Target="../media/image41.png"/><Relationship Id="rId2" Type="http://schemas.openxmlformats.org/officeDocument/2006/relationships/slideLayout" Target="../slideLayouts/slideLayout5.xml"/><Relationship Id="rId1" Type="http://schemas.openxmlformats.org/officeDocument/2006/relationships/tags" Target="../tags/tag48.xml"/><Relationship Id="rId6" Type="http://schemas.openxmlformats.org/officeDocument/2006/relationships/image" Target="../media/image48.jpeg"/><Relationship Id="rId5" Type="http://schemas.openxmlformats.org/officeDocument/2006/relationships/image" Target="../media/image15.png"/><Relationship Id="rId4" Type="http://schemas.openxmlformats.org/officeDocument/2006/relationships/image" Target="../media/image52.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49.xml"/><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50.xml"/><Relationship Id="rId4" Type="http://schemas.openxmlformats.org/officeDocument/2006/relationships/image" Target="../media/image5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5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30.xml"/><Relationship Id="rId7" Type="http://schemas.openxmlformats.org/officeDocument/2006/relationships/image" Target="../media/image57.png"/><Relationship Id="rId2" Type="http://schemas.openxmlformats.org/officeDocument/2006/relationships/slideLayout" Target="../slideLayouts/slideLayout5.xml"/><Relationship Id="rId1" Type="http://schemas.openxmlformats.org/officeDocument/2006/relationships/tags" Target="../tags/tag54.xml"/><Relationship Id="rId6" Type="http://schemas.openxmlformats.org/officeDocument/2006/relationships/image" Target="../media/image56.png"/><Relationship Id="rId11" Type="http://schemas.openxmlformats.org/officeDocument/2006/relationships/image" Target="../media/image59.png"/><Relationship Id="rId5" Type="http://schemas.openxmlformats.org/officeDocument/2006/relationships/image" Target="../media/image55.png"/><Relationship Id="rId10" Type="http://schemas.openxmlformats.org/officeDocument/2006/relationships/image" Target="../media/image58.png"/><Relationship Id="rId4" Type="http://schemas.openxmlformats.org/officeDocument/2006/relationships/image" Target="../media/image54.png"/><Relationship Id="rId9" Type="http://schemas.openxmlformats.org/officeDocument/2006/relationships/image" Target="../media/image28.png"/></Relationships>
</file>

<file path=ppt/slides/_rels/slide3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31.xml"/><Relationship Id="rId7" Type="http://schemas.openxmlformats.org/officeDocument/2006/relationships/image" Target="../media/image16.png"/><Relationship Id="rId2" Type="http://schemas.openxmlformats.org/officeDocument/2006/relationships/slideLayout" Target="../slideLayouts/slideLayout5.xml"/><Relationship Id="rId1" Type="http://schemas.openxmlformats.org/officeDocument/2006/relationships/tags" Target="../tags/tag55.xml"/><Relationship Id="rId6" Type="http://schemas.openxmlformats.org/officeDocument/2006/relationships/image" Target="../media/image57.png"/><Relationship Id="rId11" Type="http://schemas.openxmlformats.org/officeDocument/2006/relationships/image" Target="../media/image60.png"/><Relationship Id="rId5" Type="http://schemas.openxmlformats.org/officeDocument/2006/relationships/image" Target="../media/image56.png"/><Relationship Id="rId10" Type="http://schemas.openxmlformats.org/officeDocument/2006/relationships/image" Target="../media/image59.png"/><Relationship Id="rId4" Type="http://schemas.openxmlformats.org/officeDocument/2006/relationships/image" Target="../media/image55.png"/><Relationship Id="rId9" Type="http://schemas.openxmlformats.org/officeDocument/2006/relationships/image" Target="../media/image58.png"/></Relationships>
</file>

<file path=ppt/slides/_rels/slide3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32.xml"/><Relationship Id="rId7" Type="http://schemas.openxmlformats.org/officeDocument/2006/relationships/image" Target="../media/image60.png"/><Relationship Id="rId2" Type="http://schemas.openxmlformats.org/officeDocument/2006/relationships/slideLayout" Target="../slideLayouts/slideLayout5.xml"/><Relationship Id="rId1" Type="http://schemas.openxmlformats.org/officeDocument/2006/relationships/tags" Target="../tags/tag56.xml"/><Relationship Id="rId6" Type="http://schemas.openxmlformats.org/officeDocument/2006/relationships/image" Target="../media/image57.png"/><Relationship Id="rId11" Type="http://schemas.openxmlformats.org/officeDocument/2006/relationships/image" Target="../media/image59.png"/><Relationship Id="rId5" Type="http://schemas.openxmlformats.org/officeDocument/2006/relationships/image" Target="../media/image56.png"/><Relationship Id="rId10" Type="http://schemas.openxmlformats.org/officeDocument/2006/relationships/image" Target="../media/image58.png"/><Relationship Id="rId4" Type="http://schemas.openxmlformats.org/officeDocument/2006/relationships/image" Target="../media/image55.png"/><Relationship Id="rId9" Type="http://schemas.openxmlformats.org/officeDocument/2006/relationships/image" Target="../media/image28.png"/></Relationships>
</file>

<file path=ppt/slides/_rels/slide3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33.xml"/><Relationship Id="rId7" Type="http://schemas.openxmlformats.org/officeDocument/2006/relationships/image" Target="../media/image60.png"/><Relationship Id="rId2" Type="http://schemas.openxmlformats.org/officeDocument/2006/relationships/slideLayout" Target="../slideLayouts/slideLayout5.xml"/><Relationship Id="rId1" Type="http://schemas.openxmlformats.org/officeDocument/2006/relationships/tags" Target="../tags/tag57.xml"/><Relationship Id="rId6" Type="http://schemas.openxmlformats.org/officeDocument/2006/relationships/image" Target="../media/image57.png"/><Relationship Id="rId11" Type="http://schemas.openxmlformats.org/officeDocument/2006/relationships/image" Target="../media/image59.png"/><Relationship Id="rId5" Type="http://schemas.openxmlformats.org/officeDocument/2006/relationships/image" Target="../media/image56.png"/><Relationship Id="rId10" Type="http://schemas.openxmlformats.org/officeDocument/2006/relationships/image" Target="../media/image58.png"/><Relationship Id="rId4" Type="http://schemas.openxmlformats.org/officeDocument/2006/relationships/image" Target="../media/image55.png"/><Relationship Id="rId9" Type="http://schemas.openxmlformats.org/officeDocument/2006/relationships/image" Target="../media/image28.png"/></Relationships>
</file>

<file path=ppt/slides/_rels/slide3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34.xml"/><Relationship Id="rId7" Type="http://schemas.openxmlformats.org/officeDocument/2006/relationships/image" Target="../media/image60.png"/><Relationship Id="rId2" Type="http://schemas.openxmlformats.org/officeDocument/2006/relationships/slideLayout" Target="../slideLayouts/slideLayout5.xml"/><Relationship Id="rId1" Type="http://schemas.openxmlformats.org/officeDocument/2006/relationships/tags" Target="../tags/tag58.xml"/><Relationship Id="rId6" Type="http://schemas.openxmlformats.org/officeDocument/2006/relationships/image" Target="../media/image57.png"/><Relationship Id="rId11" Type="http://schemas.openxmlformats.org/officeDocument/2006/relationships/image" Target="../media/image59.png"/><Relationship Id="rId5" Type="http://schemas.openxmlformats.org/officeDocument/2006/relationships/image" Target="../media/image56.png"/><Relationship Id="rId10" Type="http://schemas.openxmlformats.org/officeDocument/2006/relationships/image" Target="../media/image58.png"/><Relationship Id="rId4" Type="http://schemas.openxmlformats.org/officeDocument/2006/relationships/image" Target="../media/image55.png"/><Relationship Id="rId9" Type="http://schemas.openxmlformats.org/officeDocument/2006/relationships/image" Target="../media/image28.png"/></Relationships>
</file>

<file path=ppt/slides/_rels/slide3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35.xml"/><Relationship Id="rId7" Type="http://schemas.openxmlformats.org/officeDocument/2006/relationships/image" Target="../media/image16.png"/><Relationship Id="rId2" Type="http://schemas.openxmlformats.org/officeDocument/2006/relationships/slideLayout" Target="../slideLayouts/slideLayout5.xml"/><Relationship Id="rId1" Type="http://schemas.openxmlformats.org/officeDocument/2006/relationships/tags" Target="../tags/tag59.xml"/><Relationship Id="rId6" Type="http://schemas.openxmlformats.org/officeDocument/2006/relationships/image" Target="../media/image57.png"/><Relationship Id="rId11" Type="http://schemas.openxmlformats.org/officeDocument/2006/relationships/image" Target="../media/image60.png"/><Relationship Id="rId5" Type="http://schemas.openxmlformats.org/officeDocument/2006/relationships/image" Target="../media/image56.png"/><Relationship Id="rId10" Type="http://schemas.openxmlformats.org/officeDocument/2006/relationships/image" Target="../media/image59.png"/><Relationship Id="rId4" Type="http://schemas.openxmlformats.org/officeDocument/2006/relationships/image" Target="../media/image55.png"/><Relationship Id="rId9" Type="http://schemas.openxmlformats.org/officeDocument/2006/relationships/image" Target="../media/image5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37.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notesSlide" Target="../notesSlides/notesSlide37.xml"/><Relationship Id="rId7" Type="http://schemas.openxmlformats.org/officeDocument/2006/relationships/image" Target="../media/image57.png"/><Relationship Id="rId12" Type="http://schemas.openxmlformats.org/officeDocument/2006/relationships/image" Target="../media/image59.png"/><Relationship Id="rId2" Type="http://schemas.openxmlformats.org/officeDocument/2006/relationships/slideLayout" Target="../slideLayouts/slideLayout5.xml"/><Relationship Id="rId1" Type="http://schemas.openxmlformats.org/officeDocument/2006/relationships/tags" Target="../tags/tag61.xml"/><Relationship Id="rId6" Type="http://schemas.openxmlformats.org/officeDocument/2006/relationships/image" Target="../media/image56.png"/><Relationship Id="rId11" Type="http://schemas.openxmlformats.org/officeDocument/2006/relationships/image" Target="../media/image58.png"/><Relationship Id="rId5" Type="http://schemas.openxmlformats.org/officeDocument/2006/relationships/image" Target="../media/image55.png"/><Relationship Id="rId10" Type="http://schemas.openxmlformats.org/officeDocument/2006/relationships/image" Target="../media/image28.png"/><Relationship Id="rId4" Type="http://schemas.openxmlformats.org/officeDocument/2006/relationships/image" Target="../media/image61.png"/><Relationship Id="rId9"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6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2.xml"/><Relationship Id="rId1" Type="http://schemas.openxmlformats.org/officeDocument/2006/relationships/tags" Target="../tags/tag63.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4.xml"/><Relationship Id="rId7" Type="http://schemas.openxmlformats.org/officeDocument/2006/relationships/image" Target="../media/image17.png"/><Relationship Id="rId2" Type="http://schemas.openxmlformats.org/officeDocument/2006/relationships/slideLayout" Target="../slideLayouts/slideLayout5.xml"/><Relationship Id="rId1" Type="http://schemas.openxmlformats.org/officeDocument/2006/relationships/tags" Target="../tags/tag28.xml"/><Relationship Id="rId6" Type="http://schemas.openxmlformats.org/officeDocument/2006/relationships/image" Target="../media/image16.png"/><Relationship Id="rId11" Type="http://schemas.openxmlformats.org/officeDocument/2006/relationships/image" Target="../media/image21.sv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image" Target="../media/image26.png"/><Relationship Id="rId3" Type="http://schemas.openxmlformats.org/officeDocument/2006/relationships/notesSlide" Target="../notesSlides/notesSlide6.xml"/><Relationship Id="rId7" Type="http://schemas.openxmlformats.org/officeDocument/2006/relationships/image" Target="../media/image25.png"/><Relationship Id="rId12" Type="http://schemas.microsoft.com/office/2007/relationships/diagramDrawing" Target="../diagrams/drawing1.xml"/><Relationship Id="rId2" Type="http://schemas.openxmlformats.org/officeDocument/2006/relationships/slideLayout" Target="../slideLayouts/slideLayout5.xml"/><Relationship Id="rId1" Type="http://schemas.openxmlformats.org/officeDocument/2006/relationships/tags" Target="../tags/tag30.xml"/><Relationship Id="rId6" Type="http://schemas.openxmlformats.org/officeDocument/2006/relationships/image" Target="../media/image24.png"/><Relationship Id="rId11" Type="http://schemas.openxmlformats.org/officeDocument/2006/relationships/diagramColors" Target="../diagrams/colors1.xml"/><Relationship Id="rId5" Type="http://schemas.openxmlformats.org/officeDocument/2006/relationships/image" Target="../media/image23.png"/><Relationship Id="rId10" Type="http://schemas.openxmlformats.org/officeDocument/2006/relationships/diagramQuickStyle" Target="../diagrams/quickStyle1.xml"/><Relationship Id="rId4" Type="http://schemas.openxmlformats.org/officeDocument/2006/relationships/image" Target="../media/image22.png"/><Relationship Id="rId9"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7.xml"/><Relationship Id="rId7" Type="http://schemas.openxmlformats.org/officeDocument/2006/relationships/diagramColors" Target="../diagrams/colors2.xml"/><Relationship Id="rId2" Type="http://schemas.openxmlformats.org/officeDocument/2006/relationships/slideLayout" Target="../slideLayouts/slideLayout5.xml"/><Relationship Id="rId1" Type="http://schemas.openxmlformats.org/officeDocument/2006/relationships/tags" Target="../tags/tag3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32.xml"/><Relationship Id="rId5" Type="http://schemas.openxmlformats.org/officeDocument/2006/relationships/image" Target="../media/image1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974" y="2685005"/>
            <a:ext cx="8949752" cy="1487988"/>
          </a:xfrm>
        </p:spPr>
        <p:txBody>
          <a:bodyPr rtlCol="0"/>
          <a:lstStyle/>
          <a:p>
            <a:pPr rtl="0"/>
            <a:r>
              <a:rPr lang="pt-br" sz="5800" dirty="0">
                <a:latin typeface="+mn-lt"/>
                <a:ea typeface="Amazon Ember" panose="02000000000000000000" pitchFamily="2" charset="0"/>
              </a:rPr>
              <a:t>Módulo 14:</a:t>
            </a:r>
            <a:r>
              <a:rPr lang="pt-br" sz="5800" dirty="0">
                <a:latin typeface="+mn-lt"/>
              </a:rPr>
              <a:t> Implantação</a:t>
            </a:r>
            <a:r>
              <a:rPr lang="pt-BR" sz="5800" dirty="0">
                <a:latin typeface="+mn-lt"/>
              </a:rPr>
              <a:t> </a:t>
            </a:r>
            <a:r>
              <a:rPr lang="pt-br" sz="5800" dirty="0">
                <a:latin typeface="+mn-lt"/>
              </a:rPr>
              <a:t>de aplicações</a:t>
            </a:r>
          </a:p>
        </p:txBody>
      </p:sp>
    </p:spTree>
    <p:custDataLst>
      <p:tags r:id="rId1"/>
    </p:custDataLst>
    <p:extLst>
      <p:ext uri="{BB962C8B-B14F-4D97-AF65-F5344CB8AC3E}">
        <p14:creationId xmlns:p14="http://schemas.microsoft.com/office/powerpoint/2010/main" val="2012499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Left Brace 14"/>
          <p:cNvSpPr/>
          <p:nvPr/>
        </p:nvSpPr>
        <p:spPr>
          <a:xfrm rot="16200000">
            <a:off x="5725678" y="1791138"/>
            <a:ext cx="258865" cy="6720435"/>
          </a:xfrm>
          <a:prstGeom prst="leftBrace">
            <a:avLst>
              <a:gd name="adj1" fmla="val 8333"/>
              <a:gd name="adj2" fmla="val 50065"/>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rtl="0"/>
            <a:endParaRPr lang="en-US">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5" name="Picture 2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004039" y="3935670"/>
            <a:ext cx="621821" cy="621821"/>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300785" y="3935670"/>
            <a:ext cx="621821" cy="621821"/>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798465" y="3935670"/>
            <a:ext cx="621821" cy="621821"/>
          </a:xfrm>
          <a:prstGeom prst="rect">
            <a:avLst/>
          </a:prstGeom>
        </p:spPr>
      </p:pic>
      <p:sp>
        <p:nvSpPr>
          <p:cNvPr id="9" name="Title 8"/>
          <p:cNvSpPr>
            <a:spLocks noGrp="1"/>
          </p:cNvSpPr>
          <p:nvPr>
            <p:ph type="title"/>
          </p:nvPr>
        </p:nvSpPr>
        <p:spPr>
          <a:xfrm>
            <a:off x="403058" y="365125"/>
            <a:ext cx="9034272" cy="474119"/>
          </a:xfrm>
        </p:spPr>
        <p:txBody>
          <a:bodyPr rtlCol="0"/>
          <a:lstStyle/>
          <a:p>
            <a:pPr rtl="0"/>
            <a:r>
              <a:rPr lang="pt-br" sz="3500" dirty="0"/>
              <a:t>Serviços de código da AWS</a:t>
            </a:r>
          </a:p>
        </p:txBody>
      </p:sp>
      <p:graphicFrame>
        <p:nvGraphicFramePr>
          <p:cNvPr id="41" name="Content Placeholder 3"/>
          <p:cNvGraphicFramePr>
            <a:graphicFrameLocks noGrp="1"/>
          </p:cNvGraphicFramePr>
          <p:nvPr>
            <p:ph idx="1"/>
            <p:extLst>
              <p:ext uri="{D42A27DB-BD31-4B8C-83A1-F6EECF244321}">
                <p14:modId xmlns:p14="http://schemas.microsoft.com/office/powerpoint/2010/main" val="1010038714"/>
              </p:ext>
            </p:extLst>
          </p:nvPr>
        </p:nvGraphicFramePr>
        <p:xfrm>
          <a:off x="76020" y="2870531"/>
          <a:ext cx="11898265" cy="76184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 name="Slide Number Placeholder 1"/>
          <p:cNvSpPr>
            <a:spLocks noGrp="1"/>
          </p:cNvSpPr>
          <p:nvPr>
            <p:ph type="sldNum" sz="quarter" idx="12"/>
          </p:nvPr>
        </p:nvSpPr>
        <p:spPr/>
        <p:txBody>
          <a:bodyPr rtlCol="0"/>
          <a:lstStyle/>
          <a:p>
            <a:pPr rtl="0"/>
            <a:fld id="{9FC43BFD-8FF7-A343-A8A6-E2338FCE8046}" type="slidenum">
              <a:rPr lang="en-US" smtClean="0"/>
              <a:pPr/>
              <a:t>10</a:t>
            </a:fld>
            <a:endParaRPr lang="en-US"/>
          </a:p>
        </p:txBody>
      </p:sp>
      <p:sp>
        <p:nvSpPr>
          <p:cNvPr id="3" name="Footer Placeholder 2"/>
          <p:cNvSpPr>
            <a:spLocks noGrp="1"/>
          </p:cNvSpPr>
          <p:nvPr>
            <p:ph type="ftr" sz="quarter" idx="3"/>
          </p:nvPr>
        </p:nvSpPr>
        <p:spPr>
          <a:xfrm>
            <a:off x="419100" y="6356350"/>
            <a:ext cx="4602605" cy="365125"/>
          </a:xfrm>
        </p:spPr>
        <p:txBody>
          <a:bodyPr rtlCol="0"/>
          <a:lstStyle/>
          <a:p>
            <a:r>
              <a:rPr lang="pt-BR" dirty="0"/>
              <a:t>© 2020 Amazon Web Services, Inc. ou suas afiliadas. Todos os direitos reservados.</a:t>
            </a:r>
            <a:endParaRPr lang="pt-br" dirty="0"/>
          </a:p>
        </p:txBody>
      </p:sp>
      <p:pic>
        <p:nvPicPr>
          <p:cNvPr id="61" name="Picture 60"/>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5434633" y="3826103"/>
            <a:ext cx="840954" cy="840954"/>
          </a:xfrm>
          <a:prstGeom prst="rect">
            <a:avLst/>
          </a:prstGeom>
        </p:spPr>
      </p:pic>
      <p:sp>
        <p:nvSpPr>
          <p:cNvPr id="62" name="Up Arrow Callout 61"/>
          <p:cNvSpPr/>
          <p:nvPr/>
        </p:nvSpPr>
        <p:spPr>
          <a:xfrm>
            <a:off x="5204585" y="2601757"/>
            <a:ext cx="1244661" cy="278242"/>
          </a:xfrm>
          <a:prstGeom prst="upArrowCallout">
            <a:avLst>
              <a:gd name="adj1" fmla="val 19808"/>
              <a:gd name="adj2" fmla="val 25000"/>
              <a:gd name="adj3" fmla="val 50961"/>
              <a:gd name="adj4" fmla="val 49039"/>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3200">
              <a:solidFill>
                <a:srgbClr val="000000"/>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4" name="TextBox 63"/>
          <p:cNvSpPr txBox="1"/>
          <p:nvPr/>
        </p:nvSpPr>
        <p:spPr>
          <a:xfrm>
            <a:off x="397272" y="4751409"/>
            <a:ext cx="1872307" cy="276999"/>
          </a:xfrm>
          <a:prstGeom prst="rect">
            <a:avLst/>
          </a:prstGeom>
          <a:noFill/>
        </p:spPr>
        <p:txBody>
          <a:bodyPr wrap="none" lIns="0" tIns="0" rIns="0" bIns="0" rtlCol="0">
            <a:spAutoFit/>
          </a:bodyPr>
          <a:lstStyle/>
          <a:p>
            <a:pPr algn="ctr" rtl="0"/>
            <a:r>
              <a:rPr lang="pt-br" dirty="0">
                <a:ea typeface="Amazon Ember" panose="020B0603020204020204" pitchFamily="34" charset="0"/>
                <a:cs typeface="Amazon Ember" panose="020B0603020204020204" pitchFamily="34" charset="0"/>
              </a:rPr>
              <a:t>AWS CodeCommit</a:t>
            </a:r>
          </a:p>
        </p:txBody>
      </p:sp>
      <p:pic>
        <p:nvPicPr>
          <p:cNvPr id="65" name="Graphic 59">
            <a:extLst>
              <a:ext uri="{FF2B5EF4-FFF2-40B4-BE49-F238E27FC236}">
                <a16:creationId xmlns:a16="http://schemas.microsoft.com/office/drawing/2014/main" id="{A74C78CE-D960-5440-B08A-9E2788599A2B}"/>
              </a:ext>
            </a:extLst>
          </p:cNvPr>
          <p:cNvPicPr>
            <a:picLocks noChangeAspect="1"/>
          </p:cNvPicPr>
          <p:nvPr/>
        </p:nvPicPr>
        <p:blipFill>
          <a:blip r:embed="rId11"/>
          <a:stretch>
            <a:fillRect/>
          </a:stretch>
        </p:blipFill>
        <p:spPr>
          <a:xfrm>
            <a:off x="981530" y="3903680"/>
            <a:ext cx="685800" cy="685800"/>
          </a:xfrm>
          <a:prstGeom prst="rect">
            <a:avLst/>
          </a:prstGeom>
        </p:spPr>
      </p:pic>
      <p:sp>
        <p:nvSpPr>
          <p:cNvPr id="67" name="TextBox 66"/>
          <p:cNvSpPr txBox="1"/>
          <p:nvPr/>
        </p:nvSpPr>
        <p:spPr>
          <a:xfrm>
            <a:off x="2863581" y="4751409"/>
            <a:ext cx="1570943" cy="276999"/>
          </a:xfrm>
          <a:prstGeom prst="rect">
            <a:avLst/>
          </a:prstGeom>
          <a:noFill/>
        </p:spPr>
        <p:txBody>
          <a:bodyPr wrap="none" lIns="0" tIns="0" rIns="0" bIns="0" rtlCol="0">
            <a:spAutoFit/>
          </a:bodyPr>
          <a:lstStyle/>
          <a:p>
            <a:pPr algn="ctr" rtl="0"/>
            <a:r>
              <a:rPr lang="pt-br">
                <a:latin typeface="+mj-lt"/>
                <a:ea typeface="Amazon Ember" panose="020B0603020204020204" pitchFamily="34" charset="0"/>
                <a:cs typeface="Amazon Ember" panose="020B0603020204020204" pitchFamily="34" charset="0"/>
              </a:rPr>
              <a:t>AWS CodeBuild</a:t>
            </a:r>
          </a:p>
        </p:txBody>
      </p:sp>
      <p:pic>
        <p:nvPicPr>
          <p:cNvPr id="68" name="Graphic 57">
            <a:extLst>
              <a:ext uri="{FF2B5EF4-FFF2-40B4-BE49-F238E27FC236}">
                <a16:creationId xmlns:a16="http://schemas.microsoft.com/office/drawing/2014/main" id="{636A44BC-70C0-1F41-AC2D-AD27FDA9DED4}"/>
              </a:ext>
            </a:extLst>
          </p:cNvPr>
          <p:cNvPicPr>
            <a:picLocks noChangeAspect="1"/>
          </p:cNvPicPr>
          <p:nvPr/>
        </p:nvPicPr>
        <p:blipFill>
          <a:blip r:embed="rId12"/>
          <a:stretch>
            <a:fillRect/>
          </a:stretch>
        </p:blipFill>
        <p:spPr>
          <a:xfrm>
            <a:off x="3306151" y="3903680"/>
            <a:ext cx="685800" cy="685800"/>
          </a:xfrm>
          <a:prstGeom prst="rect">
            <a:avLst/>
          </a:prstGeom>
        </p:spPr>
      </p:pic>
      <p:sp>
        <p:nvSpPr>
          <p:cNvPr id="70" name="TextBox 69"/>
          <p:cNvSpPr txBox="1"/>
          <p:nvPr/>
        </p:nvSpPr>
        <p:spPr>
          <a:xfrm>
            <a:off x="7445886" y="4751409"/>
            <a:ext cx="1774524" cy="276999"/>
          </a:xfrm>
          <a:prstGeom prst="rect">
            <a:avLst/>
          </a:prstGeom>
          <a:noFill/>
        </p:spPr>
        <p:txBody>
          <a:bodyPr wrap="none" lIns="0" tIns="0" rIns="0" bIns="0" rtlCol="0">
            <a:spAutoFit/>
          </a:bodyPr>
          <a:lstStyle/>
          <a:p>
            <a:pPr algn="ctr" rtl="0"/>
            <a:r>
              <a:rPr lang="pt-br">
                <a:ea typeface="Amazon Ember" panose="020B0603020204020204" pitchFamily="34" charset="0"/>
                <a:cs typeface="Amazon Ember" panose="020B0603020204020204" pitchFamily="34" charset="0"/>
              </a:rPr>
              <a:t>AWS CodeDeploy</a:t>
            </a:r>
          </a:p>
        </p:txBody>
      </p:sp>
      <p:pic>
        <p:nvPicPr>
          <p:cNvPr id="71" name="Graphic 23">
            <a:extLst>
              <a:ext uri="{FF2B5EF4-FFF2-40B4-BE49-F238E27FC236}">
                <a16:creationId xmlns:a16="http://schemas.microsoft.com/office/drawing/2014/main" id="{69F8A00D-47C2-C344-B3A8-74FB0F8A2323}"/>
              </a:ext>
            </a:extLst>
          </p:cNvPr>
          <p:cNvPicPr>
            <a:picLocks noChangeAspect="1"/>
          </p:cNvPicPr>
          <p:nvPr/>
        </p:nvPicPr>
        <p:blipFill>
          <a:blip r:embed="rId13"/>
          <a:stretch>
            <a:fillRect/>
          </a:stretch>
        </p:blipFill>
        <p:spPr>
          <a:xfrm>
            <a:off x="7990249" y="3903680"/>
            <a:ext cx="685800" cy="685800"/>
          </a:xfrm>
          <a:prstGeom prst="rect">
            <a:avLst/>
          </a:prstGeom>
        </p:spPr>
      </p:pic>
      <p:grpSp>
        <p:nvGrpSpPr>
          <p:cNvPr id="72" name="Group 71"/>
          <p:cNvGrpSpPr/>
          <p:nvPr/>
        </p:nvGrpSpPr>
        <p:grpSpPr>
          <a:xfrm>
            <a:off x="4835092" y="1582208"/>
            <a:ext cx="2040037" cy="1101423"/>
            <a:chOff x="5037660" y="1333565"/>
            <a:chExt cx="2040037" cy="1101423"/>
          </a:xfrm>
        </p:grpSpPr>
        <p:sp>
          <p:nvSpPr>
            <p:cNvPr id="73" name="TextBox 72"/>
            <p:cNvSpPr txBox="1"/>
            <p:nvPr/>
          </p:nvSpPr>
          <p:spPr>
            <a:xfrm>
              <a:off x="5037660" y="2065656"/>
              <a:ext cx="2040037" cy="369332"/>
            </a:xfrm>
            <a:prstGeom prst="rect">
              <a:avLst/>
            </a:prstGeom>
            <a:noFill/>
          </p:spPr>
          <p:txBody>
            <a:bodyPr wrap="square" rtlCol="0">
              <a:spAutoFit/>
            </a:bodyPr>
            <a:lstStyle/>
            <a:p>
              <a:pPr algn="ctr" rtl="0"/>
              <a:r>
                <a:rPr lang="pt-br">
                  <a:latin typeface="+mj-lt"/>
                  <a:ea typeface="Amazon Ember" panose="020B0603020204020204" pitchFamily="34" charset="0"/>
                  <a:cs typeface="Amazon Ember" panose="020B0603020204020204" pitchFamily="34" charset="0"/>
                </a:rPr>
                <a:t>AWS CodeStar</a:t>
              </a:r>
            </a:p>
          </p:txBody>
        </p:sp>
        <p:pic>
          <p:nvPicPr>
            <p:cNvPr id="74" name="Graphic 25">
              <a:extLst>
                <a:ext uri="{FF2B5EF4-FFF2-40B4-BE49-F238E27FC236}">
                  <a16:creationId xmlns:a16="http://schemas.microsoft.com/office/drawing/2014/main" id="{0DBC7D9D-172E-C843-8266-522B597ABDA2}"/>
                </a:ext>
              </a:extLst>
            </p:cNvPr>
            <p:cNvPicPr>
              <a:picLocks noChangeAspect="1"/>
            </p:cNvPicPr>
            <p:nvPr/>
          </p:nvPicPr>
          <p:blipFill>
            <a:blip r:embed="rId14"/>
            <a:stretch>
              <a:fillRect/>
            </a:stretch>
          </p:blipFill>
          <p:spPr>
            <a:xfrm>
              <a:off x="5654236" y="1333565"/>
              <a:ext cx="711200" cy="711200"/>
            </a:xfrm>
            <a:prstGeom prst="rect">
              <a:avLst/>
            </a:prstGeom>
          </p:spPr>
        </p:pic>
      </p:grpSp>
      <p:sp>
        <p:nvSpPr>
          <p:cNvPr id="75" name="TextBox 74"/>
          <p:cNvSpPr txBox="1"/>
          <p:nvPr/>
        </p:nvSpPr>
        <p:spPr>
          <a:xfrm>
            <a:off x="4604084" y="4751409"/>
            <a:ext cx="2550695" cy="276999"/>
          </a:xfrm>
          <a:prstGeom prst="rect">
            <a:avLst/>
          </a:prstGeom>
          <a:noFill/>
        </p:spPr>
        <p:txBody>
          <a:bodyPr wrap="square" lIns="0" tIns="0" rIns="0" bIns="0" rtlCol="0">
            <a:spAutoFit/>
          </a:bodyPr>
          <a:lstStyle/>
          <a:p>
            <a:pPr algn="ctr" rtl="0"/>
            <a:r>
              <a:rPr lang="pt-br" dirty="0">
                <a:ea typeface="Amazon Ember" panose="020B0603020204020204" pitchFamily="34" charset="0"/>
                <a:cs typeface="Amazon Ember" panose="020B0603020204020204" pitchFamily="34" charset="0"/>
              </a:rPr>
              <a:t>Ferramentas de terceiros</a:t>
            </a:r>
          </a:p>
        </p:txBody>
      </p:sp>
      <p:sp>
        <p:nvSpPr>
          <p:cNvPr id="78" name="TextBox 77">
            <a:extLst>
              <a:ext uri="{FF2B5EF4-FFF2-40B4-BE49-F238E27FC236}">
                <a16:creationId xmlns:a16="http://schemas.microsoft.com/office/drawing/2014/main" id="{1FAE541B-4AF8-8345-AB0B-10C408B6227D}"/>
              </a:ext>
            </a:extLst>
          </p:cNvPr>
          <p:cNvSpPr txBox="1"/>
          <p:nvPr/>
        </p:nvSpPr>
        <p:spPr>
          <a:xfrm>
            <a:off x="9029041" y="4751409"/>
            <a:ext cx="2738447" cy="369332"/>
          </a:xfrm>
          <a:prstGeom prst="rect">
            <a:avLst/>
          </a:prstGeom>
          <a:noFill/>
        </p:spPr>
        <p:txBody>
          <a:bodyPr wrap="square" rtlCol="0">
            <a:spAutoFit/>
          </a:bodyPr>
          <a:lstStyle/>
          <a:p>
            <a:pPr algn="ctr" rtl="0"/>
            <a:r>
              <a:rPr lang="pt-br"/>
              <a:t>AWS X-Ray</a:t>
            </a:r>
          </a:p>
        </p:txBody>
      </p:sp>
      <p:pic>
        <p:nvPicPr>
          <p:cNvPr id="79" name="Graphic 13">
            <a:extLst>
              <a:ext uri="{FF2B5EF4-FFF2-40B4-BE49-F238E27FC236}">
                <a16:creationId xmlns:a16="http://schemas.microsoft.com/office/drawing/2014/main" id="{D7F89FC3-BF05-7B44-8087-6C91C6D8AA3B}"/>
              </a:ext>
            </a:extLst>
          </p:cNvPr>
          <p:cNvPicPr>
            <a:picLocks noChangeAspect="1"/>
          </p:cNvPicPr>
          <p:nvPr/>
        </p:nvPicPr>
        <p:blipFill>
          <a:blip r:embed="rId15"/>
          <a:stretch>
            <a:fillRect/>
          </a:stretch>
        </p:blipFill>
        <p:spPr>
          <a:xfrm>
            <a:off x="10042664" y="3890980"/>
            <a:ext cx="711200" cy="711200"/>
          </a:xfrm>
          <a:prstGeom prst="rect">
            <a:avLst/>
          </a:prstGeom>
        </p:spPr>
      </p:pic>
      <p:sp>
        <p:nvSpPr>
          <p:cNvPr id="80" name="TextBox 79">
            <a:extLst>
              <a:ext uri="{FF2B5EF4-FFF2-40B4-BE49-F238E27FC236}">
                <a16:creationId xmlns:a16="http://schemas.microsoft.com/office/drawing/2014/main" id="{CBE62718-B3C1-9347-88A2-FA6EC002EBE0}"/>
              </a:ext>
            </a:extLst>
          </p:cNvPr>
          <p:cNvSpPr txBox="1"/>
          <p:nvPr/>
        </p:nvSpPr>
        <p:spPr>
          <a:xfrm>
            <a:off x="9034453" y="6044599"/>
            <a:ext cx="2738447" cy="369332"/>
          </a:xfrm>
          <a:prstGeom prst="rect">
            <a:avLst/>
          </a:prstGeom>
          <a:noFill/>
        </p:spPr>
        <p:txBody>
          <a:bodyPr wrap="square" rtlCol="0">
            <a:spAutoFit/>
          </a:bodyPr>
          <a:lstStyle/>
          <a:p>
            <a:pPr algn="ctr" rtl="0"/>
            <a:r>
              <a:rPr lang="pt-br"/>
              <a:t>Amazon CloudWatch</a:t>
            </a:r>
          </a:p>
        </p:txBody>
      </p:sp>
      <p:pic>
        <p:nvPicPr>
          <p:cNvPr id="81" name="Graphic 29">
            <a:extLst>
              <a:ext uri="{FF2B5EF4-FFF2-40B4-BE49-F238E27FC236}">
                <a16:creationId xmlns:a16="http://schemas.microsoft.com/office/drawing/2014/main" id="{4994548E-B041-504E-B148-6A1CB65E45BB}"/>
              </a:ext>
            </a:extLst>
          </p:cNvPr>
          <p:cNvPicPr>
            <a:picLocks noChangeAspect="1"/>
          </p:cNvPicPr>
          <p:nvPr/>
        </p:nvPicPr>
        <p:blipFill>
          <a:blip r:embed="rId16"/>
          <a:stretch>
            <a:fillRect/>
          </a:stretch>
        </p:blipFill>
        <p:spPr>
          <a:xfrm>
            <a:off x="10048076" y="5280789"/>
            <a:ext cx="711200" cy="711200"/>
          </a:xfrm>
          <a:prstGeom prst="rect">
            <a:avLst/>
          </a:prstGeom>
        </p:spPr>
      </p:pic>
      <p:sp>
        <p:nvSpPr>
          <p:cNvPr id="82" name="TextBox 81"/>
          <p:cNvSpPr txBox="1"/>
          <p:nvPr/>
        </p:nvSpPr>
        <p:spPr>
          <a:xfrm>
            <a:off x="4830631" y="6047827"/>
            <a:ext cx="2048958" cy="369332"/>
          </a:xfrm>
          <a:prstGeom prst="rect">
            <a:avLst/>
          </a:prstGeom>
          <a:noFill/>
        </p:spPr>
        <p:txBody>
          <a:bodyPr wrap="none" rtlCol="0">
            <a:spAutoFit/>
          </a:bodyPr>
          <a:lstStyle/>
          <a:p>
            <a:pPr algn="ctr" rtl="0"/>
            <a:r>
              <a:rPr lang="pt-br">
                <a:ea typeface="Amazon Ember" panose="020B0603020204020204" pitchFamily="34" charset="0"/>
                <a:cs typeface="Amazon Ember" panose="020B0603020204020204" pitchFamily="34" charset="0"/>
              </a:rPr>
              <a:t>AWS CodePipeline</a:t>
            </a:r>
          </a:p>
        </p:txBody>
      </p:sp>
      <p:pic>
        <p:nvPicPr>
          <p:cNvPr id="83" name="Graphic 23">
            <a:extLst>
              <a:ext uri="{FF2B5EF4-FFF2-40B4-BE49-F238E27FC236}">
                <a16:creationId xmlns:a16="http://schemas.microsoft.com/office/drawing/2014/main" id="{B904A682-4715-4C47-8CE7-B39028EB3145}"/>
              </a:ext>
            </a:extLst>
          </p:cNvPr>
          <p:cNvPicPr>
            <a:picLocks noChangeAspect="1"/>
          </p:cNvPicPr>
          <p:nvPr/>
        </p:nvPicPr>
        <p:blipFill>
          <a:blip r:embed="rId17"/>
          <a:stretch>
            <a:fillRect/>
          </a:stretch>
        </p:blipFill>
        <p:spPr>
          <a:xfrm>
            <a:off x="5499510" y="5370153"/>
            <a:ext cx="711200" cy="711200"/>
          </a:xfrm>
          <a:prstGeom prst="rect">
            <a:avLst/>
          </a:prstGeom>
        </p:spPr>
      </p:pic>
    </p:spTree>
    <p:custDataLst>
      <p:tags r:id="rId1"/>
    </p:custDataLst>
    <p:extLst>
      <p:ext uri="{BB962C8B-B14F-4D97-AF65-F5344CB8AC3E}">
        <p14:creationId xmlns:p14="http://schemas.microsoft.com/office/powerpoint/2010/main" val="2434442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974" y="2528766"/>
            <a:ext cx="11353800" cy="1800466"/>
          </a:xfrm>
        </p:spPr>
        <p:txBody>
          <a:bodyPr rtlCol="0">
            <a:noAutofit/>
          </a:bodyPr>
          <a:lstStyle/>
          <a:p>
            <a:pPr rtl="0"/>
            <a:r>
              <a:rPr lang="pt-br" dirty="0"/>
              <a:t>Introdução às estratégias de</a:t>
            </a:r>
            <a:r>
              <a:rPr lang="pt-BR" dirty="0"/>
              <a:t> </a:t>
            </a:r>
            <a:r>
              <a:rPr lang="pt-br" dirty="0"/>
              <a:t>implantação e teste</a:t>
            </a:r>
          </a:p>
        </p:txBody>
      </p:sp>
      <p:sp>
        <p:nvSpPr>
          <p:cNvPr id="3" name="Slide Number Placeholder 2"/>
          <p:cNvSpPr>
            <a:spLocks noGrp="1"/>
          </p:cNvSpPr>
          <p:nvPr>
            <p:ph type="sldNum" sz="quarter" idx="4294967295"/>
          </p:nvPr>
        </p:nvSpPr>
        <p:spPr>
          <a:xfrm>
            <a:off x="9448800" y="6356350"/>
            <a:ext cx="2743200" cy="365125"/>
          </a:xfrm>
        </p:spPr>
        <p:txBody>
          <a:bodyPr rtlCol="0"/>
          <a:lstStyle/>
          <a:p>
            <a:pPr rtl="0"/>
            <a:fld id="{9FC43BFD-8FF7-A343-A8A6-E2338FCE8046}" type="slidenum">
              <a:rPr lang="en-US" smtClean="0"/>
              <a:pPr/>
              <a:t>11</a:t>
            </a:fld>
            <a:endParaRPr lang="en-US"/>
          </a:p>
        </p:txBody>
      </p:sp>
      <p:sp>
        <p:nvSpPr>
          <p:cNvPr id="5" name="Footer Placeholder 4"/>
          <p:cNvSpPr>
            <a:spLocks noGrp="1"/>
          </p:cNvSpPr>
          <p:nvPr>
            <p:ph type="ftr" sz="quarter" idx="3"/>
          </p:nvPr>
        </p:nvSpPr>
        <p:spPr>
          <a:xfrm>
            <a:off x="419100" y="6356350"/>
            <a:ext cx="4422723" cy="365125"/>
          </a:xfrm>
        </p:spPr>
        <p:txBody>
          <a:bodyPr rtlCol="0"/>
          <a:lstStyle/>
          <a:p>
            <a:r>
              <a:rPr lang="pt-BR" dirty="0"/>
              <a:t>© 2020 Amazon Web Services, Inc. ou suas afiliadas. Todos os direitos reservados.</a:t>
            </a:r>
            <a:endParaRPr lang="pt-br" dirty="0"/>
          </a:p>
        </p:txBody>
      </p:sp>
    </p:spTree>
    <p:custDataLst>
      <p:tags r:id="rId1"/>
    </p:custDataLst>
    <p:extLst>
      <p:ext uri="{BB962C8B-B14F-4D97-AF65-F5344CB8AC3E}">
        <p14:creationId xmlns:p14="http://schemas.microsoft.com/office/powerpoint/2010/main" val="3487894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058" y="341419"/>
            <a:ext cx="9382626" cy="521531"/>
          </a:xfrm>
        </p:spPr>
        <p:txBody>
          <a:bodyPr rtlCol="0">
            <a:noAutofit/>
          </a:bodyPr>
          <a:lstStyle/>
          <a:p>
            <a:pPr rtl="0"/>
            <a:r>
              <a:rPr lang="pt-br" sz="3500" dirty="0"/>
              <a:t>O que é implantação azul-verde (blue-green)? </a:t>
            </a:r>
          </a:p>
        </p:txBody>
      </p:sp>
      <p:sp>
        <p:nvSpPr>
          <p:cNvPr id="36" name="Content Placeholder 2"/>
          <p:cNvSpPr>
            <a:spLocks noGrp="1"/>
          </p:cNvSpPr>
          <p:nvPr>
            <p:ph idx="1"/>
          </p:nvPr>
        </p:nvSpPr>
        <p:spPr>
          <a:xfrm>
            <a:off x="450025" y="1531603"/>
            <a:ext cx="3256844" cy="4525963"/>
          </a:xfrm>
        </p:spPr>
        <p:txBody>
          <a:bodyPr rtlCol="0"/>
          <a:lstStyle/>
          <a:p>
            <a:pPr marL="0" indent="0" rtl="0">
              <a:buNone/>
            </a:pPr>
            <a:r>
              <a:rPr lang="pt-br" dirty="0">
                <a:latin typeface="Amazon Ember "/>
              </a:rPr>
              <a:t>“</a:t>
            </a:r>
            <a:r>
              <a:rPr lang="pt-br" b="1" dirty="0">
                <a:solidFill>
                  <a:srgbClr val="0432FF"/>
                </a:solidFill>
              </a:rPr>
              <a:t>Blue</a:t>
            </a:r>
            <a:r>
              <a:rPr lang="pt-br" dirty="0">
                <a:latin typeface="Amazon Ember "/>
              </a:rPr>
              <a:t>”</a:t>
            </a:r>
          </a:p>
          <a:p>
            <a:pPr marL="0" indent="0" rtl="0">
              <a:buNone/>
            </a:pPr>
            <a:r>
              <a:rPr lang="pt-br" sz="2000" dirty="0"/>
              <a:t>(ambiente de produção</a:t>
            </a:r>
            <a:r>
              <a:rPr lang="pt-BR" sz="2000" dirty="0"/>
              <a:t> </a:t>
            </a:r>
            <a:r>
              <a:rPr lang="pt-br" sz="2000" dirty="0"/>
              <a:t>existente)</a:t>
            </a:r>
          </a:p>
          <a:p>
            <a:pPr rtl="0"/>
            <a:endParaRPr lang="en-US" dirty="0"/>
          </a:p>
        </p:txBody>
      </p:sp>
      <p:sp>
        <p:nvSpPr>
          <p:cNvPr id="3" name="Slide Number Placeholder 2"/>
          <p:cNvSpPr>
            <a:spLocks noGrp="1"/>
          </p:cNvSpPr>
          <p:nvPr>
            <p:ph type="sldNum" sz="quarter" idx="12"/>
          </p:nvPr>
        </p:nvSpPr>
        <p:spPr/>
        <p:txBody>
          <a:bodyPr rtlCol="0"/>
          <a:lstStyle/>
          <a:p>
            <a:pPr rtl="0"/>
            <a:fld id="{9FC43BFD-8FF7-A343-A8A6-E2338FCE8046}" type="slidenum">
              <a:rPr lang="en-US" smtClean="0"/>
              <a:pPr/>
              <a:t>12</a:t>
            </a:fld>
            <a:endParaRPr lang="en-US"/>
          </a:p>
        </p:txBody>
      </p:sp>
      <p:sp>
        <p:nvSpPr>
          <p:cNvPr id="37" name="Content Placeholder 3"/>
          <p:cNvSpPr txBox="1">
            <a:spLocks/>
          </p:cNvSpPr>
          <p:nvPr/>
        </p:nvSpPr>
        <p:spPr>
          <a:xfrm>
            <a:off x="3582701" y="1531604"/>
            <a:ext cx="3586468" cy="4525963"/>
          </a:xfrm>
          <a:prstGeom prst="rect">
            <a:avLst/>
          </a:prstGeom>
        </p:spPr>
        <p:txBody>
          <a:bodyPr rtlCol="0"/>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rtl="0">
              <a:buNone/>
            </a:pPr>
            <a:r>
              <a:rPr lang="pt-br" dirty="0">
                <a:latin typeface="Amazon Ember" charset="0"/>
                <a:ea typeface="Amazon Ember" charset="0"/>
                <a:cs typeface="Amazon Ember" charset="0"/>
              </a:rPr>
              <a:t>“</a:t>
            </a:r>
            <a:r>
              <a:rPr lang="pt-br" dirty="0">
                <a:solidFill>
                  <a:srgbClr val="00B050"/>
                </a:solidFill>
                <a:latin typeface="Amazon Ember" charset="0"/>
                <a:ea typeface="Amazon Ember" charset="0"/>
                <a:cs typeface="Amazon Ember" charset="0"/>
              </a:rPr>
              <a:t>Green</a:t>
            </a:r>
            <a:r>
              <a:rPr lang="pt-br" dirty="0">
                <a:latin typeface="Amazon Ember" charset="0"/>
                <a:ea typeface="Amazon Ember" charset="0"/>
                <a:cs typeface="Amazon Ember" charset="0"/>
              </a:rPr>
              <a:t>”</a:t>
            </a:r>
          </a:p>
          <a:p>
            <a:pPr marL="0" indent="0" rtl="0">
              <a:buNone/>
            </a:pPr>
            <a:r>
              <a:rPr lang="pt-br" sz="2133" dirty="0">
                <a:latin typeface="Amazon Ember Light" panose="020B0403020204020204" pitchFamily="34" charset="0"/>
                <a:ea typeface="Amazon Ember Light" panose="020B0403020204020204" pitchFamily="34" charset="0"/>
                <a:cs typeface="Amazon Ember Light" panose="020B0403020204020204" pitchFamily="34" charset="0"/>
              </a:rPr>
              <a:t>(ambiente paralelo executando uma versão diferente da aplicação)</a:t>
            </a:r>
          </a:p>
          <a:p>
            <a:pPr rtl="0"/>
            <a:endParaRPr lang="en-US" dirty="0"/>
          </a:p>
        </p:txBody>
      </p:sp>
      <p:sp>
        <p:nvSpPr>
          <p:cNvPr id="38" name="Content Placeholder 4"/>
          <p:cNvSpPr txBox="1">
            <a:spLocks/>
          </p:cNvSpPr>
          <p:nvPr/>
        </p:nvSpPr>
        <p:spPr>
          <a:xfrm>
            <a:off x="7355058" y="1531603"/>
            <a:ext cx="4593967" cy="1897397"/>
          </a:xfrm>
          <a:prstGeom prst="rect">
            <a:avLst/>
          </a:prstGeom>
        </p:spPr>
        <p:txBody>
          <a:bodyPr rtlCol="0"/>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rtl="0">
              <a:buNone/>
            </a:pPr>
            <a:r>
              <a:rPr lang="pt-br" dirty="0">
                <a:latin typeface="Amazon Ember" panose="02000000000000000000" pitchFamily="2" charset="0"/>
                <a:ea typeface="Amazon Ember" panose="02000000000000000000" pitchFamily="2" charset="0"/>
                <a:cs typeface="Amazon Ember" charset="0"/>
              </a:rPr>
              <a:t>“</a:t>
            </a:r>
            <a:r>
              <a:rPr lang="pt-br" dirty="0">
                <a:latin typeface="+mj-lt"/>
                <a:ea typeface="Amazon Ember" panose="02000000000000000000" pitchFamily="2" charset="0"/>
                <a:cs typeface="Amazon Ember" charset="0"/>
              </a:rPr>
              <a:t>Deployment</a:t>
            </a:r>
            <a:r>
              <a:rPr lang="pt-br" dirty="0">
                <a:latin typeface="Amazon Ember" panose="02000000000000000000" pitchFamily="2" charset="0"/>
                <a:ea typeface="Amazon Ember" panose="02000000000000000000" pitchFamily="2" charset="0"/>
                <a:cs typeface="Amazon Ember" charset="0"/>
              </a:rPr>
              <a:t>”</a:t>
            </a:r>
          </a:p>
          <a:p>
            <a:pPr marL="0" indent="0" rtl="0">
              <a:buNone/>
            </a:pPr>
            <a:r>
              <a:rPr lang="pt-br" sz="2133" dirty="0">
                <a:latin typeface="Amazon Ember Light" panose="020B0403020204020204" pitchFamily="34" charset="0"/>
                <a:ea typeface="Amazon Ember Light" panose="020B0403020204020204" pitchFamily="34" charset="0"/>
                <a:cs typeface="Amazon Ember Light" panose="020B0403020204020204" pitchFamily="34" charset="0"/>
              </a:rPr>
              <a:t>(capacidade de alternar o tráfego entre os dois ambientes)</a:t>
            </a:r>
          </a:p>
          <a:p>
            <a:pPr rtl="0"/>
            <a:endParaRPr lang="en-US" dirty="0"/>
          </a:p>
        </p:txBody>
      </p:sp>
      <p:sp>
        <p:nvSpPr>
          <p:cNvPr id="39" name="Left Brace 38"/>
          <p:cNvSpPr/>
          <p:nvPr/>
        </p:nvSpPr>
        <p:spPr>
          <a:xfrm rot="16200000">
            <a:off x="3453811" y="175679"/>
            <a:ext cx="560552" cy="6475540"/>
          </a:xfrm>
          <a:prstGeom prst="leftBrace">
            <a:avLst>
              <a:gd name="adj1" fmla="val 0"/>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rtl="0"/>
            <a:endParaRPr lang="en-US" sz="2400"/>
          </a:p>
        </p:txBody>
      </p:sp>
      <p:sp>
        <p:nvSpPr>
          <p:cNvPr id="40" name="Left Brace 39"/>
          <p:cNvSpPr/>
          <p:nvPr/>
        </p:nvSpPr>
        <p:spPr>
          <a:xfrm rot="16200000">
            <a:off x="9395055" y="1108365"/>
            <a:ext cx="560552" cy="4611145"/>
          </a:xfrm>
          <a:prstGeom prst="leftBrace">
            <a:avLst>
              <a:gd name="adj1" fmla="val 0"/>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rtl="0"/>
            <a:endParaRPr lang="en-US" sz="2400"/>
          </a:p>
        </p:txBody>
      </p:sp>
      <p:sp>
        <p:nvSpPr>
          <p:cNvPr id="41" name="Content Placeholder 2"/>
          <p:cNvSpPr txBox="1">
            <a:spLocks/>
          </p:cNvSpPr>
          <p:nvPr/>
        </p:nvSpPr>
        <p:spPr>
          <a:xfrm>
            <a:off x="653224" y="3751090"/>
            <a:ext cx="6179955" cy="1337228"/>
          </a:xfrm>
          <a:prstGeom prst="rect">
            <a:avLst/>
          </a:prstGeom>
        </p:spPr>
        <p:txBody>
          <a:bodyPr vert="horz" lIns="121920" tIns="60960" rIns="121920" bIns="60960" rtlCol="0">
            <a:normAutofit/>
          </a:bodyPr>
          <a:lstStyle>
            <a:lvl1pPr marL="0" indent="0" algn="l" defTabSz="457200" rtl="0" eaLnBrk="1" latinLnBrk="0" hangingPunct="1">
              <a:spcBef>
                <a:spcPct val="20000"/>
              </a:spcBef>
              <a:buFontTx/>
              <a:buNone/>
              <a:defRPr sz="20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8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rtl="0"/>
            <a:r>
              <a:rPr lang="pt-br" sz="2667" dirty="0">
                <a:latin typeface="+mj-lt"/>
                <a:ea typeface="Amazon Ember" charset="0"/>
                <a:cs typeface="Amazon Ember" charset="0"/>
              </a:rPr>
              <a:t>Componente da aplicação, </a:t>
            </a:r>
            <a:br>
              <a:rPr lang="pt-BR" sz="2667" dirty="0">
                <a:latin typeface="+mj-lt"/>
                <a:ea typeface="Amazon Ember" charset="0"/>
                <a:cs typeface="Amazon Ember" charset="0"/>
              </a:rPr>
            </a:br>
            <a:r>
              <a:rPr lang="pt-br" sz="2667" dirty="0">
                <a:latin typeface="+mj-lt"/>
                <a:ea typeface="Amazon Ember" charset="0"/>
                <a:cs typeface="Amazon Ember" charset="0"/>
              </a:rPr>
              <a:t>servidor de aplicações e microsserviço.</a:t>
            </a:r>
          </a:p>
        </p:txBody>
      </p:sp>
      <p:sp>
        <p:nvSpPr>
          <p:cNvPr id="42" name="Content Placeholder 2"/>
          <p:cNvSpPr txBox="1">
            <a:spLocks/>
          </p:cNvSpPr>
          <p:nvPr/>
        </p:nvSpPr>
        <p:spPr>
          <a:xfrm>
            <a:off x="7514007" y="3751090"/>
            <a:ext cx="4565698" cy="2256512"/>
          </a:xfrm>
          <a:prstGeom prst="rect">
            <a:avLst/>
          </a:prstGeom>
        </p:spPr>
        <p:txBody>
          <a:bodyPr vert="horz" lIns="121920" tIns="60960" rIns="121920" bIns="60960" rtlCol="0">
            <a:normAutofit/>
          </a:bodyPr>
          <a:lstStyle>
            <a:lvl1pPr marL="0" indent="0" algn="l" defTabSz="457200" rtl="0" eaLnBrk="1" latinLnBrk="0" hangingPunct="1">
              <a:spcBef>
                <a:spcPct val="20000"/>
              </a:spcBef>
              <a:buFontTx/>
              <a:buNone/>
              <a:defRPr sz="20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8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rtl="0"/>
            <a:r>
              <a:rPr lang="pt-br" sz="2533" dirty="0">
                <a:latin typeface="+mj-lt"/>
                <a:ea typeface="Amazon Ember" charset="0"/>
                <a:cs typeface="Amazon Ember" charset="0"/>
              </a:rPr>
              <a:t>DNS, load balancer, </a:t>
            </a:r>
            <a:br>
              <a:rPr lang="en-US" sz="2533" dirty="0">
                <a:latin typeface="+mj-lt"/>
                <a:ea typeface="Amazon Ember" charset="0"/>
                <a:cs typeface="Amazon Ember" charset="0"/>
              </a:rPr>
            </a:br>
            <a:r>
              <a:rPr lang="pt-br" sz="2533" dirty="0">
                <a:latin typeface="+mj-lt"/>
                <a:ea typeface="Amazon Ember" charset="0"/>
                <a:cs typeface="Amazon Ember" charset="0"/>
              </a:rPr>
              <a:t>Auto Scaling do Amazon EC2</a:t>
            </a:r>
          </a:p>
        </p:txBody>
      </p:sp>
      <p:grpSp>
        <p:nvGrpSpPr>
          <p:cNvPr id="6" name="Group 5"/>
          <p:cNvGrpSpPr/>
          <p:nvPr/>
        </p:nvGrpSpPr>
        <p:grpSpPr>
          <a:xfrm>
            <a:off x="7669756" y="4650121"/>
            <a:ext cx="4011151" cy="1769682"/>
            <a:chOff x="7691048" y="4650121"/>
            <a:chExt cx="4011151" cy="1769682"/>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1048" y="4650121"/>
              <a:ext cx="1769682" cy="1769682"/>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2517" y="4650121"/>
              <a:ext cx="1769682" cy="1769682"/>
            </a:xfrm>
            <a:prstGeom prst="rect">
              <a:avLst/>
            </a:prstGeom>
          </p:spPr>
        </p:pic>
        <p:sp>
          <p:nvSpPr>
            <p:cNvPr id="56" name="Left-Right Arrow 55"/>
            <p:cNvSpPr/>
            <p:nvPr/>
          </p:nvSpPr>
          <p:spPr>
            <a:xfrm>
              <a:off x="9207630" y="5330573"/>
              <a:ext cx="977987" cy="408779"/>
            </a:xfrm>
            <a:prstGeom prst="leftRightArrow">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a:p>
          </p:txBody>
        </p:sp>
      </p:grpSp>
      <p:sp>
        <p:nvSpPr>
          <p:cNvPr id="4" name="Footer Placeholder 3"/>
          <p:cNvSpPr>
            <a:spLocks noGrp="1"/>
          </p:cNvSpPr>
          <p:nvPr>
            <p:ph type="ftr" sz="quarter" idx="3"/>
          </p:nvPr>
        </p:nvSpPr>
        <p:spPr>
          <a:xfrm>
            <a:off x="419100" y="6356350"/>
            <a:ext cx="4557634" cy="365125"/>
          </a:xfrm>
        </p:spPr>
        <p:txBody>
          <a:bodyPr rtlCol="0"/>
          <a:lstStyle/>
          <a:p>
            <a:r>
              <a:rPr lang="pt-BR" dirty="0"/>
              <a:t>© 2020 Amazon Web Services, Inc. ou suas afiliadas. Todos os direitos reservados.</a:t>
            </a:r>
            <a:endParaRPr lang="pt-br" dirty="0"/>
          </a:p>
        </p:txBody>
      </p:sp>
    </p:spTree>
    <p:custDataLst>
      <p:tags r:id="rId1"/>
    </p:custDataLst>
    <p:extLst>
      <p:ext uri="{BB962C8B-B14F-4D97-AF65-F5344CB8AC3E}">
        <p14:creationId xmlns:p14="http://schemas.microsoft.com/office/powerpoint/2010/main" val="2942663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03058" y="365125"/>
            <a:ext cx="7345279" cy="474119"/>
          </a:xfrm>
        </p:spPr>
        <p:txBody>
          <a:bodyPr rtlCol="0">
            <a:noAutofit/>
          </a:bodyPr>
          <a:lstStyle/>
          <a:p>
            <a:pPr rtl="0"/>
            <a:r>
              <a:rPr lang="pt-br" sz="3500" dirty="0"/>
              <a:t>Padrão de implantação azul-verde</a:t>
            </a:r>
          </a:p>
        </p:txBody>
      </p:sp>
      <p:sp>
        <p:nvSpPr>
          <p:cNvPr id="61" name="Slide Number Placeholder 60"/>
          <p:cNvSpPr>
            <a:spLocks noGrp="1"/>
          </p:cNvSpPr>
          <p:nvPr>
            <p:ph type="sldNum" sz="quarter" idx="12"/>
          </p:nvPr>
        </p:nvSpPr>
        <p:spPr/>
        <p:txBody>
          <a:bodyPr rtlCol="0"/>
          <a:lstStyle/>
          <a:p>
            <a:pPr rtl="0"/>
            <a:fld id="{9FC43BFD-8FF7-A343-A8A6-E2338FCE8046}" type="slidenum">
              <a:rPr lang="en-US" smtClean="0"/>
              <a:pPr/>
              <a:t>13</a:t>
            </a:fld>
            <a:endParaRPr lang="en-US"/>
          </a:p>
        </p:txBody>
      </p:sp>
      <p:sp>
        <p:nvSpPr>
          <p:cNvPr id="11" name="TextBox 10"/>
          <p:cNvSpPr txBox="1"/>
          <p:nvPr/>
        </p:nvSpPr>
        <p:spPr>
          <a:xfrm>
            <a:off x="2605836" y="5536462"/>
            <a:ext cx="1224029" cy="553998"/>
          </a:xfrm>
          <a:prstGeom prst="rect">
            <a:avLst/>
          </a:prstGeom>
          <a:noFill/>
        </p:spPr>
        <p:txBody>
          <a:bodyPr wrap="square" lIns="0" tIns="0" rIns="0" bIns="0" rtlCol="0">
            <a:spAutoFit/>
          </a:bodyPr>
          <a:lstStyle/>
          <a:p>
            <a:pPr algn="ctr" rtl="0"/>
            <a:r>
              <a:rPr lang="pt-br">
                <a:latin typeface="Amazon Ember Light" charset="0"/>
                <a:ea typeface="Amazon Ember Light" charset="0"/>
                <a:cs typeface="Amazon Ember Light" charset="0"/>
              </a:rPr>
              <a:t>Instâncias do EC2</a:t>
            </a:r>
          </a:p>
        </p:txBody>
      </p:sp>
      <p:cxnSp>
        <p:nvCxnSpPr>
          <p:cNvPr id="12" name="Straight Arrow Connector 11"/>
          <p:cNvCxnSpPr/>
          <p:nvPr/>
        </p:nvCxnSpPr>
        <p:spPr>
          <a:xfrm flipH="1">
            <a:off x="3205973" y="2558165"/>
            <a:ext cx="706575" cy="557553"/>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3217850" y="4356431"/>
            <a:ext cx="0" cy="352856"/>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912548" y="2558165"/>
            <a:ext cx="756465" cy="557553"/>
          </a:xfrm>
          <a:prstGeom prst="straightConnector1">
            <a:avLst/>
          </a:prstGeom>
          <a:ln>
            <a:solidFill>
              <a:schemeClr val="tx1">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4761266" y="4356431"/>
            <a:ext cx="0" cy="352856"/>
          </a:xfrm>
          <a:prstGeom prst="straightConnector1">
            <a:avLst/>
          </a:prstGeom>
          <a:ln>
            <a:solidFill>
              <a:schemeClr val="tx1">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a:off x="7294276" y="2507555"/>
            <a:ext cx="706575" cy="557553"/>
          </a:xfrm>
          <a:prstGeom prst="straightConnector1">
            <a:avLst/>
          </a:prstGeom>
          <a:ln>
            <a:solidFill>
              <a:schemeClr val="tx1">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7390480" y="4356431"/>
            <a:ext cx="0" cy="352856"/>
          </a:xfrm>
          <a:prstGeom prst="straightConnector1">
            <a:avLst/>
          </a:prstGeom>
          <a:ln>
            <a:solidFill>
              <a:schemeClr val="tx1">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8000851" y="2507555"/>
            <a:ext cx="756465" cy="557553"/>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8867488" y="4356431"/>
            <a:ext cx="0" cy="352856"/>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36" name="Right Arrow 35"/>
          <p:cNvSpPr/>
          <p:nvPr/>
        </p:nvSpPr>
        <p:spPr>
          <a:xfrm>
            <a:off x="5551287" y="3650496"/>
            <a:ext cx="923788" cy="1058791"/>
          </a:xfrm>
          <a:prstGeom prst="rightArrow">
            <a:avLst>
              <a:gd name="adj1" fmla="val 49711"/>
              <a:gd name="adj2" fmla="val 50000"/>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a:latin typeface="Amazon Ember Light" charset="0"/>
              <a:ea typeface="Amazon Ember Light" charset="0"/>
              <a:cs typeface="Amazon Ember Light" charset="0"/>
            </a:endParaRPr>
          </a:p>
        </p:txBody>
      </p:sp>
      <p:sp>
        <p:nvSpPr>
          <p:cNvPr id="38" name="TextBox 37"/>
          <p:cNvSpPr txBox="1"/>
          <p:nvPr/>
        </p:nvSpPr>
        <p:spPr>
          <a:xfrm>
            <a:off x="2712159" y="2674823"/>
            <a:ext cx="859008" cy="246221"/>
          </a:xfrm>
          <a:prstGeom prst="rect">
            <a:avLst/>
          </a:prstGeom>
          <a:noFill/>
        </p:spPr>
        <p:txBody>
          <a:bodyPr wrap="square" lIns="0" tIns="0" rIns="0" bIns="0" rtlCol="0">
            <a:spAutoFit/>
          </a:bodyPr>
          <a:lstStyle/>
          <a:p>
            <a:pPr algn="ctr" rtl="0"/>
            <a:r>
              <a:rPr lang="pt-br" sz="1600">
                <a:latin typeface="Amazon Ember Light" charset="0"/>
                <a:ea typeface="Amazon Ember Light" charset="0"/>
                <a:cs typeface="Amazon Ember Light" charset="0"/>
              </a:rPr>
              <a:t>100%</a:t>
            </a:r>
          </a:p>
        </p:txBody>
      </p:sp>
      <p:sp>
        <p:nvSpPr>
          <p:cNvPr id="39" name="TextBox 38"/>
          <p:cNvSpPr txBox="1"/>
          <p:nvPr/>
        </p:nvSpPr>
        <p:spPr>
          <a:xfrm>
            <a:off x="4114566" y="2674823"/>
            <a:ext cx="859008" cy="246221"/>
          </a:xfrm>
          <a:prstGeom prst="rect">
            <a:avLst/>
          </a:prstGeom>
          <a:noFill/>
        </p:spPr>
        <p:txBody>
          <a:bodyPr wrap="square" lIns="0" tIns="0" rIns="0" bIns="0" rtlCol="0">
            <a:spAutoFit/>
          </a:bodyPr>
          <a:lstStyle/>
          <a:p>
            <a:pPr algn="ctr" rtl="0"/>
            <a:r>
              <a:rPr lang="pt-br" sz="1600">
                <a:latin typeface="Amazon Ember Light" charset="0"/>
                <a:ea typeface="Amazon Ember Light" charset="0"/>
                <a:cs typeface="Amazon Ember Light" charset="0"/>
              </a:rPr>
              <a:t>0%</a:t>
            </a:r>
          </a:p>
        </p:txBody>
      </p:sp>
      <p:sp>
        <p:nvSpPr>
          <p:cNvPr id="42" name="TextBox 41"/>
          <p:cNvSpPr txBox="1"/>
          <p:nvPr/>
        </p:nvSpPr>
        <p:spPr>
          <a:xfrm>
            <a:off x="6976421" y="2624213"/>
            <a:ext cx="859008" cy="246221"/>
          </a:xfrm>
          <a:prstGeom prst="rect">
            <a:avLst/>
          </a:prstGeom>
          <a:noFill/>
        </p:spPr>
        <p:txBody>
          <a:bodyPr wrap="square" lIns="0" tIns="0" rIns="0" bIns="0" rtlCol="0">
            <a:spAutoFit/>
          </a:bodyPr>
          <a:lstStyle/>
          <a:p>
            <a:pPr algn="ctr" rtl="0"/>
            <a:r>
              <a:rPr lang="pt-br" sz="1600">
                <a:latin typeface="Amazon Ember Light" charset="0"/>
                <a:ea typeface="Amazon Ember Light" charset="0"/>
                <a:cs typeface="Amazon Ember Light" charset="0"/>
              </a:rPr>
              <a:t>0%</a:t>
            </a:r>
          </a:p>
        </p:txBody>
      </p:sp>
      <p:sp>
        <p:nvSpPr>
          <p:cNvPr id="43" name="TextBox 42"/>
          <p:cNvSpPr txBox="1"/>
          <p:nvPr/>
        </p:nvSpPr>
        <p:spPr>
          <a:xfrm>
            <a:off x="8329811" y="2624213"/>
            <a:ext cx="859008" cy="246221"/>
          </a:xfrm>
          <a:prstGeom prst="rect">
            <a:avLst/>
          </a:prstGeom>
          <a:noFill/>
        </p:spPr>
        <p:txBody>
          <a:bodyPr wrap="square" lIns="0" tIns="0" rIns="0" bIns="0" rtlCol="0">
            <a:spAutoFit/>
          </a:bodyPr>
          <a:lstStyle/>
          <a:p>
            <a:pPr algn="ctr" rtl="0"/>
            <a:r>
              <a:rPr lang="pt-br" sz="1600">
                <a:latin typeface="Amazon Ember Light" charset="0"/>
                <a:ea typeface="Amazon Ember Light" charset="0"/>
                <a:cs typeface="Amazon Ember Light" charset="0"/>
              </a:rPr>
              <a:t>100%</a:t>
            </a:r>
          </a:p>
        </p:txBody>
      </p:sp>
      <p:sp>
        <p:nvSpPr>
          <p:cNvPr id="2" name="Rectangle 1"/>
          <p:cNvSpPr/>
          <p:nvPr/>
        </p:nvSpPr>
        <p:spPr>
          <a:xfrm>
            <a:off x="2798505" y="6047978"/>
            <a:ext cx="841897" cy="369332"/>
          </a:xfrm>
          <a:prstGeom prst="rect">
            <a:avLst/>
          </a:prstGeom>
        </p:spPr>
        <p:txBody>
          <a:bodyPr wrap="none" rtlCol="0">
            <a:spAutoFit/>
          </a:bodyPr>
          <a:lstStyle/>
          <a:p>
            <a:pPr rtl="0"/>
            <a:r>
              <a:rPr lang="pt-br">
                <a:latin typeface="Amazon Ember" panose="02000000000000000000" pitchFamily="2" charset="0"/>
                <a:ea typeface="Amazon Ember" panose="02000000000000000000" pitchFamily="2" charset="0"/>
              </a:rPr>
              <a:t>“</a:t>
            </a:r>
            <a:r>
              <a:rPr lang="pt-br">
                <a:solidFill>
                  <a:srgbClr val="0432FF"/>
                </a:solidFill>
                <a:latin typeface="Amazon Ember" panose="02000000000000000000" pitchFamily="2" charset="0"/>
                <a:ea typeface="Amazon Ember" panose="02000000000000000000" pitchFamily="2" charset="0"/>
              </a:rPr>
              <a:t>Blue</a:t>
            </a:r>
            <a:r>
              <a:rPr lang="pt-br">
                <a:latin typeface="Amazon Ember" panose="02000000000000000000" pitchFamily="2" charset="0"/>
                <a:ea typeface="Amazon Ember" panose="02000000000000000000" pitchFamily="2" charset="0"/>
              </a:rPr>
              <a:t>”</a:t>
            </a:r>
          </a:p>
        </p:txBody>
      </p:sp>
      <p:sp>
        <p:nvSpPr>
          <p:cNvPr id="55" name="Rectangle 54"/>
          <p:cNvSpPr/>
          <p:nvPr/>
        </p:nvSpPr>
        <p:spPr>
          <a:xfrm>
            <a:off x="6971135" y="6047978"/>
            <a:ext cx="841897" cy="369332"/>
          </a:xfrm>
          <a:prstGeom prst="rect">
            <a:avLst/>
          </a:prstGeom>
        </p:spPr>
        <p:txBody>
          <a:bodyPr wrap="none" rtlCol="0">
            <a:spAutoFit/>
          </a:bodyPr>
          <a:lstStyle/>
          <a:p>
            <a:pPr rtl="0"/>
            <a:r>
              <a:rPr lang="pt-br">
                <a:latin typeface="Amazon Ember" panose="02000000000000000000" pitchFamily="2" charset="0"/>
                <a:ea typeface="Amazon Ember" panose="02000000000000000000" pitchFamily="2" charset="0"/>
              </a:rPr>
              <a:t>“</a:t>
            </a:r>
            <a:r>
              <a:rPr lang="pt-br">
                <a:solidFill>
                  <a:srgbClr val="0432FF"/>
                </a:solidFill>
                <a:latin typeface="Amazon Ember" panose="02000000000000000000" pitchFamily="2" charset="0"/>
                <a:ea typeface="Amazon Ember" panose="02000000000000000000" pitchFamily="2" charset="0"/>
              </a:rPr>
              <a:t>Blue</a:t>
            </a:r>
            <a:r>
              <a:rPr lang="pt-br">
                <a:latin typeface="Amazon Ember" panose="02000000000000000000" pitchFamily="2" charset="0"/>
                <a:ea typeface="Amazon Ember" panose="02000000000000000000" pitchFamily="2" charset="0"/>
              </a:rPr>
              <a:t>”</a:t>
            </a:r>
          </a:p>
        </p:txBody>
      </p:sp>
      <p:sp>
        <p:nvSpPr>
          <p:cNvPr id="3" name="Rectangle 2"/>
          <p:cNvSpPr/>
          <p:nvPr/>
        </p:nvSpPr>
        <p:spPr>
          <a:xfrm>
            <a:off x="4247344" y="6047978"/>
            <a:ext cx="1027845" cy="369332"/>
          </a:xfrm>
          <a:prstGeom prst="rect">
            <a:avLst/>
          </a:prstGeom>
        </p:spPr>
        <p:txBody>
          <a:bodyPr wrap="none" rtlCol="0">
            <a:spAutoFit/>
          </a:bodyPr>
          <a:lstStyle/>
          <a:p>
            <a:pPr rtl="0"/>
            <a:r>
              <a:rPr lang="pt-br">
                <a:latin typeface="Amazon Ember" panose="02000000000000000000" pitchFamily="2" charset="0"/>
                <a:ea typeface="Amazon Ember" panose="02000000000000000000" pitchFamily="2" charset="0"/>
                <a:cs typeface="Amazon Ember" charset="0"/>
              </a:rPr>
              <a:t>“</a:t>
            </a:r>
            <a:r>
              <a:rPr lang="pt-br">
                <a:solidFill>
                  <a:srgbClr val="00B050"/>
                </a:solidFill>
                <a:latin typeface="Amazon Ember" panose="02000000000000000000" pitchFamily="2" charset="0"/>
                <a:ea typeface="Amazon Ember" panose="02000000000000000000" pitchFamily="2" charset="0"/>
                <a:cs typeface="Amazon Ember" charset="0"/>
              </a:rPr>
              <a:t>Green</a:t>
            </a:r>
            <a:r>
              <a:rPr lang="pt-br">
                <a:latin typeface="Amazon Ember" panose="02000000000000000000" pitchFamily="2" charset="0"/>
                <a:ea typeface="Amazon Ember" panose="02000000000000000000" pitchFamily="2" charset="0"/>
                <a:cs typeface="Amazon Ember" charset="0"/>
              </a:rPr>
              <a:t>”</a:t>
            </a:r>
          </a:p>
        </p:txBody>
      </p:sp>
      <p:sp>
        <p:nvSpPr>
          <p:cNvPr id="57" name="Rectangle 56"/>
          <p:cNvSpPr/>
          <p:nvPr/>
        </p:nvSpPr>
        <p:spPr>
          <a:xfrm>
            <a:off x="8353566" y="6047978"/>
            <a:ext cx="1027845" cy="369332"/>
          </a:xfrm>
          <a:prstGeom prst="rect">
            <a:avLst/>
          </a:prstGeom>
        </p:spPr>
        <p:txBody>
          <a:bodyPr wrap="none" rtlCol="0">
            <a:spAutoFit/>
          </a:bodyPr>
          <a:lstStyle/>
          <a:p>
            <a:pPr rtl="0"/>
            <a:r>
              <a:rPr lang="pt-br">
                <a:latin typeface="Amazon Ember" panose="02000000000000000000" pitchFamily="2" charset="0"/>
                <a:ea typeface="Amazon Ember" panose="02000000000000000000" pitchFamily="2" charset="0"/>
                <a:cs typeface="Amazon Ember" charset="0"/>
              </a:rPr>
              <a:t>“</a:t>
            </a:r>
            <a:r>
              <a:rPr lang="pt-br">
                <a:solidFill>
                  <a:srgbClr val="00B050"/>
                </a:solidFill>
                <a:latin typeface="Amazon Ember" panose="02000000000000000000" pitchFamily="2" charset="0"/>
                <a:ea typeface="Amazon Ember" panose="02000000000000000000" pitchFamily="2" charset="0"/>
                <a:cs typeface="Amazon Ember" charset="0"/>
              </a:rPr>
              <a:t>Green</a:t>
            </a:r>
            <a:r>
              <a:rPr lang="pt-br">
                <a:latin typeface="Amazon Ember" panose="02000000000000000000" pitchFamily="2" charset="0"/>
                <a:ea typeface="Amazon Ember" panose="02000000000000000000" pitchFamily="2" charset="0"/>
                <a:cs typeface="Amazon Ember" charset="0"/>
              </a:rPr>
              <a:t>”</a:t>
            </a:r>
          </a:p>
        </p:txBody>
      </p:sp>
      <p:sp>
        <p:nvSpPr>
          <p:cNvPr id="4" name="Footer Placeholder 3"/>
          <p:cNvSpPr>
            <a:spLocks noGrp="1"/>
          </p:cNvSpPr>
          <p:nvPr>
            <p:ph type="ftr" sz="quarter" idx="3"/>
          </p:nvPr>
        </p:nvSpPr>
        <p:spPr>
          <a:xfrm>
            <a:off x="419100" y="6356350"/>
            <a:ext cx="4827457" cy="365125"/>
          </a:xfrm>
        </p:spPr>
        <p:txBody>
          <a:bodyPr rtlCol="0"/>
          <a:lstStyle/>
          <a:p>
            <a:r>
              <a:rPr lang="pt-BR" dirty="0"/>
              <a:t>© 2020 Amazon Web Services, Inc. ou suas afiliadas. Todos os direitos reservados.</a:t>
            </a:r>
            <a:endParaRPr lang="pt-br" dirty="0"/>
          </a:p>
        </p:txBody>
      </p:sp>
      <p:sp>
        <p:nvSpPr>
          <p:cNvPr id="37" name="TextBox 36">
            <a:extLst>
              <a:ext uri="{FF2B5EF4-FFF2-40B4-BE49-F238E27FC236}">
                <a16:creationId xmlns:a16="http://schemas.microsoft.com/office/drawing/2014/main" id="{6F4FEA15-81A2-274F-8E58-240A5216F9B6}"/>
              </a:ext>
            </a:extLst>
          </p:cNvPr>
          <p:cNvSpPr txBox="1"/>
          <p:nvPr/>
        </p:nvSpPr>
        <p:spPr>
          <a:xfrm>
            <a:off x="2739593" y="2134485"/>
            <a:ext cx="2301904"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Route 53</a:t>
            </a:r>
          </a:p>
        </p:txBody>
      </p:sp>
      <p:pic>
        <p:nvPicPr>
          <p:cNvPr id="40" name="Graphic 37">
            <a:extLst>
              <a:ext uri="{FF2B5EF4-FFF2-40B4-BE49-F238E27FC236}">
                <a16:creationId xmlns:a16="http://schemas.microsoft.com/office/drawing/2014/main" id="{0D5C2D11-8F40-1646-917F-3B5EA817F6E2}"/>
              </a:ext>
            </a:extLst>
          </p:cNvPr>
          <p:cNvPicPr>
            <a:picLocks noChangeAspect="1"/>
          </p:cNvPicPr>
          <p:nvPr/>
        </p:nvPicPr>
        <p:blipFill>
          <a:blip r:embed="rId4"/>
          <a:stretch>
            <a:fillRect/>
          </a:stretch>
        </p:blipFill>
        <p:spPr>
          <a:xfrm>
            <a:off x="3534945" y="1360500"/>
            <a:ext cx="711200" cy="711200"/>
          </a:xfrm>
          <a:prstGeom prst="rect">
            <a:avLst/>
          </a:prstGeom>
        </p:spPr>
      </p:pic>
      <p:sp>
        <p:nvSpPr>
          <p:cNvPr id="41" name="TextBox 40">
            <a:extLst>
              <a:ext uri="{FF2B5EF4-FFF2-40B4-BE49-F238E27FC236}">
                <a16:creationId xmlns:a16="http://schemas.microsoft.com/office/drawing/2014/main" id="{6F4FEA15-81A2-274F-8E58-240A5216F9B6}"/>
              </a:ext>
            </a:extLst>
          </p:cNvPr>
          <p:cNvSpPr txBox="1"/>
          <p:nvPr/>
        </p:nvSpPr>
        <p:spPr>
          <a:xfrm>
            <a:off x="6827896" y="2134485"/>
            <a:ext cx="2301904"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Route 53</a:t>
            </a:r>
          </a:p>
        </p:txBody>
      </p:sp>
      <p:pic>
        <p:nvPicPr>
          <p:cNvPr id="44" name="Graphic 37">
            <a:extLst>
              <a:ext uri="{FF2B5EF4-FFF2-40B4-BE49-F238E27FC236}">
                <a16:creationId xmlns:a16="http://schemas.microsoft.com/office/drawing/2014/main" id="{0D5C2D11-8F40-1646-917F-3B5EA817F6E2}"/>
              </a:ext>
            </a:extLst>
          </p:cNvPr>
          <p:cNvPicPr>
            <a:picLocks noChangeAspect="1"/>
          </p:cNvPicPr>
          <p:nvPr/>
        </p:nvPicPr>
        <p:blipFill>
          <a:blip r:embed="rId4"/>
          <a:stretch>
            <a:fillRect/>
          </a:stretch>
        </p:blipFill>
        <p:spPr>
          <a:xfrm>
            <a:off x="7623248" y="1360500"/>
            <a:ext cx="711200" cy="711200"/>
          </a:xfrm>
          <a:prstGeom prst="rect">
            <a:avLst/>
          </a:prstGeom>
        </p:spPr>
      </p:pic>
      <p:grpSp>
        <p:nvGrpSpPr>
          <p:cNvPr id="8" name="Group 7"/>
          <p:cNvGrpSpPr/>
          <p:nvPr/>
        </p:nvGrpSpPr>
        <p:grpSpPr>
          <a:xfrm>
            <a:off x="2862250" y="3283726"/>
            <a:ext cx="711200" cy="1121849"/>
            <a:chOff x="2739898" y="3455344"/>
            <a:chExt cx="711200" cy="1121849"/>
          </a:xfrm>
        </p:grpSpPr>
        <p:sp>
          <p:nvSpPr>
            <p:cNvPr id="46" name="TextBox 45">
              <a:extLst>
                <a:ext uri="{FF2B5EF4-FFF2-40B4-BE49-F238E27FC236}">
                  <a16:creationId xmlns:a16="http://schemas.microsoft.com/office/drawing/2014/main" id="{CBB19FC6-DF8F-F94A-8008-8DD9CB9EBEAD}"/>
                </a:ext>
              </a:extLst>
            </p:cNvPr>
            <p:cNvSpPr txBox="1"/>
            <p:nvPr/>
          </p:nvSpPr>
          <p:spPr>
            <a:xfrm>
              <a:off x="2775770" y="4207861"/>
              <a:ext cx="639456" cy="369332"/>
            </a:xfrm>
            <a:prstGeom prst="rect">
              <a:avLst/>
            </a:prstGeom>
            <a:noFill/>
          </p:spPr>
          <p:txBody>
            <a:bodyPr wrap="square" rtlCol="0">
              <a:spAutoFit/>
            </a:bodyPr>
            <a:lstStyle/>
            <a:p>
              <a:pPr algn="ctr" rtl="0"/>
              <a:r>
                <a:rPr lang="pt-br"/>
                <a:t>ELB</a:t>
              </a:r>
            </a:p>
          </p:txBody>
        </p:sp>
        <p:pic>
          <p:nvPicPr>
            <p:cNvPr id="50" name="Graphic 14">
              <a:extLst>
                <a:ext uri="{FF2B5EF4-FFF2-40B4-BE49-F238E27FC236}">
                  <a16:creationId xmlns:a16="http://schemas.microsoft.com/office/drawing/2014/main" id="{CFE2361D-4F38-994A-AC90-2E5C38FC1154}"/>
                </a:ext>
              </a:extLst>
            </p:cNvPr>
            <p:cNvPicPr>
              <a:picLocks noChangeAspect="1"/>
            </p:cNvPicPr>
            <p:nvPr/>
          </p:nvPicPr>
          <p:blipFill>
            <a:blip r:embed="rId5"/>
            <a:stretch>
              <a:fillRect/>
            </a:stretch>
          </p:blipFill>
          <p:spPr>
            <a:xfrm>
              <a:off x="2739898" y="3455344"/>
              <a:ext cx="711200" cy="711200"/>
            </a:xfrm>
            <a:prstGeom prst="rect">
              <a:avLst/>
            </a:prstGeom>
          </p:spPr>
        </p:pic>
      </p:grpSp>
      <p:grpSp>
        <p:nvGrpSpPr>
          <p:cNvPr id="51" name="Group 50"/>
          <p:cNvGrpSpPr/>
          <p:nvPr/>
        </p:nvGrpSpPr>
        <p:grpSpPr>
          <a:xfrm>
            <a:off x="4405666" y="3277493"/>
            <a:ext cx="711200" cy="1121849"/>
            <a:chOff x="2739898" y="3455344"/>
            <a:chExt cx="711200" cy="1121849"/>
          </a:xfrm>
        </p:grpSpPr>
        <p:sp>
          <p:nvSpPr>
            <p:cNvPr id="54" name="TextBox 53">
              <a:extLst>
                <a:ext uri="{FF2B5EF4-FFF2-40B4-BE49-F238E27FC236}">
                  <a16:creationId xmlns:a16="http://schemas.microsoft.com/office/drawing/2014/main" id="{CBB19FC6-DF8F-F94A-8008-8DD9CB9EBEAD}"/>
                </a:ext>
              </a:extLst>
            </p:cNvPr>
            <p:cNvSpPr txBox="1"/>
            <p:nvPr/>
          </p:nvSpPr>
          <p:spPr>
            <a:xfrm>
              <a:off x="2775770" y="4207861"/>
              <a:ext cx="639456" cy="369332"/>
            </a:xfrm>
            <a:prstGeom prst="rect">
              <a:avLst/>
            </a:prstGeom>
            <a:noFill/>
          </p:spPr>
          <p:txBody>
            <a:bodyPr wrap="square" rtlCol="0">
              <a:spAutoFit/>
            </a:bodyPr>
            <a:lstStyle/>
            <a:p>
              <a:pPr algn="ctr" rtl="0"/>
              <a:r>
                <a:rPr lang="pt-br"/>
                <a:t>ELB</a:t>
              </a:r>
            </a:p>
          </p:txBody>
        </p:sp>
        <p:pic>
          <p:nvPicPr>
            <p:cNvPr id="56" name="Graphic 14">
              <a:extLst>
                <a:ext uri="{FF2B5EF4-FFF2-40B4-BE49-F238E27FC236}">
                  <a16:creationId xmlns:a16="http://schemas.microsoft.com/office/drawing/2014/main" id="{CFE2361D-4F38-994A-AC90-2E5C38FC1154}"/>
                </a:ext>
              </a:extLst>
            </p:cNvPr>
            <p:cNvPicPr>
              <a:picLocks noChangeAspect="1"/>
            </p:cNvPicPr>
            <p:nvPr/>
          </p:nvPicPr>
          <p:blipFill>
            <a:blip r:embed="rId5"/>
            <a:stretch>
              <a:fillRect/>
            </a:stretch>
          </p:blipFill>
          <p:spPr>
            <a:xfrm>
              <a:off x="2739898" y="3455344"/>
              <a:ext cx="711200" cy="711200"/>
            </a:xfrm>
            <a:prstGeom prst="rect">
              <a:avLst/>
            </a:prstGeom>
          </p:spPr>
        </p:pic>
      </p:grpSp>
      <p:grpSp>
        <p:nvGrpSpPr>
          <p:cNvPr id="58" name="Group 57"/>
          <p:cNvGrpSpPr/>
          <p:nvPr/>
        </p:nvGrpSpPr>
        <p:grpSpPr>
          <a:xfrm>
            <a:off x="7034880" y="3287831"/>
            <a:ext cx="711200" cy="1121849"/>
            <a:chOff x="2739898" y="3455344"/>
            <a:chExt cx="711200" cy="1121849"/>
          </a:xfrm>
        </p:grpSpPr>
        <p:sp>
          <p:nvSpPr>
            <p:cNvPr id="59" name="TextBox 58">
              <a:extLst>
                <a:ext uri="{FF2B5EF4-FFF2-40B4-BE49-F238E27FC236}">
                  <a16:creationId xmlns:a16="http://schemas.microsoft.com/office/drawing/2014/main" id="{CBB19FC6-DF8F-F94A-8008-8DD9CB9EBEAD}"/>
                </a:ext>
              </a:extLst>
            </p:cNvPr>
            <p:cNvSpPr txBox="1"/>
            <p:nvPr/>
          </p:nvSpPr>
          <p:spPr>
            <a:xfrm>
              <a:off x="2775770" y="4207861"/>
              <a:ext cx="639456" cy="369332"/>
            </a:xfrm>
            <a:prstGeom prst="rect">
              <a:avLst/>
            </a:prstGeom>
            <a:noFill/>
          </p:spPr>
          <p:txBody>
            <a:bodyPr wrap="square" rtlCol="0">
              <a:spAutoFit/>
            </a:bodyPr>
            <a:lstStyle/>
            <a:p>
              <a:pPr algn="ctr" rtl="0"/>
              <a:r>
                <a:rPr lang="pt-br"/>
                <a:t>ELB</a:t>
              </a:r>
            </a:p>
          </p:txBody>
        </p:sp>
        <p:pic>
          <p:nvPicPr>
            <p:cNvPr id="60" name="Graphic 14">
              <a:extLst>
                <a:ext uri="{FF2B5EF4-FFF2-40B4-BE49-F238E27FC236}">
                  <a16:creationId xmlns:a16="http://schemas.microsoft.com/office/drawing/2014/main" id="{CFE2361D-4F38-994A-AC90-2E5C38FC1154}"/>
                </a:ext>
              </a:extLst>
            </p:cNvPr>
            <p:cNvPicPr>
              <a:picLocks noChangeAspect="1"/>
            </p:cNvPicPr>
            <p:nvPr/>
          </p:nvPicPr>
          <p:blipFill>
            <a:blip r:embed="rId5"/>
            <a:stretch>
              <a:fillRect/>
            </a:stretch>
          </p:blipFill>
          <p:spPr>
            <a:xfrm>
              <a:off x="2739898" y="3455344"/>
              <a:ext cx="711200" cy="711200"/>
            </a:xfrm>
            <a:prstGeom prst="rect">
              <a:avLst/>
            </a:prstGeom>
          </p:spPr>
        </p:pic>
      </p:grpSp>
      <p:grpSp>
        <p:nvGrpSpPr>
          <p:cNvPr id="62" name="Group 61"/>
          <p:cNvGrpSpPr/>
          <p:nvPr/>
        </p:nvGrpSpPr>
        <p:grpSpPr>
          <a:xfrm>
            <a:off x="8511888" y="3287831"/>
            <a:ext cx="711200" cy="1121849"/>
            <a:chOff x="2739898" y="3455344"/>
            <a:chExt cx="711200" cy="1121849"/>
          </a:xfrm>
        </p:grpSpPr>
        <p:sp>
          <p:nvSpPr>
            <p:cNvPr id="63" name="TextBox 62">
              <a:extLst>
                <a:ext uri="{FF2B5EF4-FFF2-40B4-BE49-F238E27FC236}">
                  <a16:creationId xmlns:a16="http://schemas.microsoft.com/office/drawing/2014/main" id="{CBB19FC6-DF8F-F94A-8008-8DD9CB9EBEAD}"/>
                </a:ext>
              </a:extLst>
            </p:cNvPr>
            <p:cNvSpPr txBox="1"/>
            <p:nvPr/>
          </p:nvSpPr>
          <p:spPr>
            <a:xfrm>
              <a:off x="2775770" y="4207861"/>
              <a:ext cx="639456" cy="369332"/>
            </a:xfrm>
            <a:prstGeom prst="rect">
              <a:avLst/>
            </a:prstGeom>
            <a:noFill/>
          </p:spPr>
          <p:txBody>
            <a:bodyPr wrap="square" rtlCol="0">
              <a:spAutoFit/>
            </a:bodyPr>
            <a:lstStyle/>
            <a:p>
              <a:pPr algn="ctr" rtl="0"/>
              <a:r>
                <a:rPr lang="pt-br"/>
                <a:t>ELB</a:t>
              </a:r>
            </a:p>
          </p:txBody>
        </p:sp>
        <p:pic>
          <p:nvPicPr>
            <p:cNvPr id="64" name="Graphic 14">
              <a:extLst>
                <a:ext uri="{FF2B5EF4-FFF2-40B4-BE49-F238E27FC236}">
                  <a16:creationId xmlns:a16="http://schemas.microsoft.com/office/drawing/2014/main" id="{CFE2361D-4F38-994A-AC90-2E5C38FC1154}"/>
                </a:ext>
              </a:extLst>
            </p:cNvPr>
            <p:cNvPicPr>
              <a:picLocks noChangeAspect="1"/>
            </p:cNvPicPr>
            <p:nvPr/>
          </p:nvPicPr>
          <p:blipFill>
            <a:blip r:embed="rId5"/>
            <a:stretch>
              <a:fillRect/>
            </a:stretch>
          </p:blipFill>
          <p:spPr>
            <a:xfrm>
              <a:off x="2739898" y="3455344"/>
              <a:ext cx="711200" cy="711200"/>
            </a:xfrm>
            <a:prstGeom prst="rect">
              <a:avLst/>
            </a:prstGeom>
          </p:spPr>
        </p:pic>
      </p:grpSp>
      <p:pic>
        <p:nvPicPr>
          <p:cNvPr id="65" name="Graphic 137">
            <a:extLst>
              <a:ext uri="{FF2B5EF4-FFF2-40B4-BE49-F238E27FC236}">
                <a16:creationId xmlns:a16="http://schemas.microsoft.com/office/drawing/2014/main" id="{5B22B109-5C82-FA40-91FB-DE791C44FEB8}"/>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Lst>
          </a:blip>
          <a:stretch>
            <a:fillRect/>
          </a:stretch>
        </p:blipFill>
        <p:spPr>
          <a:xfrm>
            <a:off x="4441538" y="4769274"/>
            <a:ext cx="685800" cy="685800"/>
          </a:xfrm>
          <a:prstGeom prst="rect">
            <a:avLst/>
          </a:prstGeom>
        </p:spPr>
      </p:pic>
      <p:pic>
        <p:nvPicPr>
          <p:cNvPr id="66" name="Graphic 137">
            <a:extLst>
              <a:ext uri="{FF2B5EF4-FFF2-40B4-BE49-F238E27FC236}">
                <a16:creationId xmlns:a16="http://schemas.microsoft.com/office/drawing/2014/main" id="{5B22B109-5C82-FA40-91FB-DE791C44FEB8}"/>
              </a:ext>
            </a:extLst>
          </p:cNvPr>
          <p:cNvPicPr>
            <a:picLocks noChangeAspect="1"/>
          </p:cNvPicPr>
          <p:nvPr/>
        </p:nvPicPr>
        <p:blipFill>
          <a:blip r:embed="rId8"/>
          <a:stretch>
            <a:fillRect/>
          </a:stretch>
        </p:blipFill>
        <p:spPr>
          <a:xfrm>
            <a:off x="2849145" y="4769274"/>
            <a:ext cx="685800" cy="685800"/>
          </a:xfrm>
          <a:prstGeom prst="rect">
            <a:avLst/>
          </a:prstGeom>
        </p:spPr>
      </p:pic>
      <p:pic>
        <p:nvPicPr>
          <p:cNvPr id="69" name="Graphic 137">
            <a:extLst>
              <a:ext uri="{FF2B5EF4-FFF2-40B4-BE49-F238E27FC236}">
                <a16:creationId xmlns:a16="http://schemas.microsoft.com/office/drawing/2014/main" id="{5B22B109-5C82-FA40-91FB-DE791C44FEB8}"/>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Lst>
          </a:blip>
          <a:stretch>
            <a:fillRect/>
          </a:stretch>
        </p:blipFill>
        <p:spPr>
          <a:xfrm>
            <a:off x="7047580" y="4769274"/>
            <a:ext cx="685800" cy="685800"/>
          </a:xfrm>
          <a:prstGeom prst="rect">
            <a:avLst/>
          </a:prstGeom>
        </p:spPr>
      </p:pic>
      <p:pic>
        <p:nvPicPr>
          <p:cNvPr id="70" name="Graphic 137">
            <a:extLst>
              <a:ext uri="{FF2B5EF4-FFF2-40B4-BE49-F238E27FC236}">
                <a16:creationId xmlns:a16="http://schemas.microsoft.com/office/drawing/2014/main" id="{5B22B109-5C82-FA40-91FB-DE791C44FEB8}"/>
              </a:ext>
            </a:extLst>
          </p:cNvPr>
          <p:cNvPicPr>
            <a:picLocks noChangeAspect="1"/>
          </p:cNvPicPr>
          <p:nvPr/>
        </p:nvPicPr>
        <p:blipFill>
          <a:blip r:embed="rId8"/>
          <a:stretch>
            <a:fillRect/>
          </a:stretch>
        </p:blipFill>
        <p:spPr>
          <a:xfrm>
            <a:off x="8524588" y="4769274"/>
            <a:ext cx="685800" cy="685800"/>
          </a:xfrm>
          <a:prstGeom prst="rect">
            <a:avLst/>
          </a:prstGeom>
        </p:spPr>
      </p:pic>
      <p:sp>
        <p:nvSpPr>
          <p:cNvPr id="71" name="TextBox 70"/>
          <p:cNvSpPr txBox="1"/>
          <p:nvPr/>
        </p:nvSpPr>
        <p:spPr>
          <a:xfrm>
            <a:off x="4149252" y="5532908"/>
            <a:ext cx="1224029" cy="553998"/>
          </a:xfrm>
          <a:prstGeom prst="rect">
            <a:avLst/>
          </a:prstGeom>
          <a:noFill/>
        </p:spPr>
        <p:txBody>
          <a:bodyPr wrap="square" lIns="0" tIns="0" rIns="0" bIns="0" rtlCol="0">
            <a:spAutoFit/>
          </a:bodyPr>
          <a:lstStyle/>
          <a:p>
            <a:pPr algn="ctr" rtl="0"/>
            <a:r>
              <a:rPr lang="pt-br">
                <a:latin typeface="Amazon Ember Light" charset="0"/>
                <a:ea typeface="Amazon Ember Light" charset="0"/>
                <a:cs typeface="Amazon Ember Light" charset="0"/>
              </a:rPr>
              <a:t>Instâncias do EC2</a:t>
            </a:r>
          </a:p>
        </p:txBody>
      </p:sp>
      <p:sp>
        <p:nvSpPr>
          <p:cNvPr id="73" name="TextBox 72"/>
          <p:cNvSpPr txBox="1"/>
          <p:nvPr/>
        </p:nvSpPr>
        <p:spPr>
          <a:xfrm>
            <a:off x="6778466" y="5529036"/>
            <a:ext cx="1224029" cy="553998"/>
          </a:xfrm>
          <a:prstGeom prst="rect">
            <a:avLst/>
          </a:prstGeom>
          <a:noFill/>
        </p:spPr>
        <p:txBody>
          <a:bodyPr wrap="square" lIns="0" tIns="0" rIns="0" bIns="0" rtlCol="0">
            <a:spAutoFit/>
          </a:bodyPr>
          <a:lstStyle/>
          <a:p>
            <a:pPr algn="ctr" rtl="0"/>
            <a:r>
              <a:rPr lang="pt-br" dirty="0">
                <a:latin typeface="Amazon Ember Light" charset="0"/>
                <a:ea typeface="Amazon Ember Light" charset="0"/>
                <a:cs typeface="Amazon Ember Light" charset="0"/>
              </a:rPr>
              <a:t>Instâncias do EC2</a:t>
            </a:r>
          </a:p>
        </p:txBody>
      </p:sp>
      <p:sp>
        <p:nvSpPr>
          <p:cNvPr id="74" name="TextBox 73"/>
          <p:cNvSpPr txBox="1"/>
          <p:nvPr/>
        </p:nvSpPr>
        <p:spPr>
          <a:xfrm>
            <a:off x="8255474" y="5524493"/>
            <a:ext cx="1224029" cy="553998"/>
          </a:xfrm>
          <a:prstGeom prst="rect">
            <a:avLst/>
          </a:prstGeom>
          <a:noFill/>
        </p:spPr>
        <p:txBody>
          <a:bodyPr wrap="square" lIns="0" tIns="0" rIns="0" bIns="0" rtlCol="0">
            <a:spAutoFit/>
          </a:bodyPr>
          <a:lstStyle/>
          <a:p>
            <a:pPr algn="ctr" rtl="0"/>
            <a:r>
              <a:rPr lang="pt-br">
                <a:latin typeface="Amazon Ember Light" charset="0"/>
                <a:ea typeface="Amazon Ember Light" charset="0"/>
                <a:cs typeface="Amazon Ember Light" charset="0"/>
              </a:rPr>
              <a:t>Instâncias do EC2</a:t>
            </a:r>
          </a:p>
        </p:txBody>
      </p:sp>
    </p:spTree>
    <p:custDataLst>
      <p:tags r:id="rId1"/>
    </p:custDataLst>
    <p:extLst>
      <p:ext uri="{BB962C8B-B14F-4D97-AF65-F5344CB8AC3E}">
        <p14:creationId xmlns:p14="http://schemas.microsoft.com/office/powerpoint/2010/main" val="647545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p:cNvCxnSpPr>
            <a:stCxn id="95" idx="2"/>
            <a:endCxn id="113" idx="0"/>
          </p:cNvCxnSpPr>
          <p:nvPr/>
        </p:nvCxnSpPr>
        <p:spPr>
          <a:xfrm>
            <a:off x="2493462" y="3857782"/>
            <a:ext cx="0" cy="381524"/>
          </a:xfrm>
          <a:prstGeom prst="straightConnector1">
            <a:avLst/>
          </a:prstGeom>
          <a:ln w="1270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2493462" y="2410617"/>
            <a:ext cx="0" cy="300932"/>
          </a:xfrm>
          <a:prstGeom prst="straightConnector1">
            <a:avLst/>
          </a:prstGeom>
          <a:ln w="1270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6632666" y="3857047"/>
            <a:ext cx="5515" cy="490593"/>
          </a:xfrm>
          <a:prstGeom prst="straightConnector1">
            <a:avLst/>
          </a:prstGeom>
          <a:ln w="1270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97" idx="2"/>
            <a:endCxn id="101" idx="0"/>
          </p:cNvCxnSpPr>
          <p:nvPr/>
        </p:nvCxnSpPr>
        <p:spPr>
          <a:xfrm>
            <a:off x="6635423" y="2435001"/>
            <a:ext cx="0" cy="300197"/>
          </a:xfrm>
          <a:prstGeom prst="straightConnector1">
            <a:avLst/>
          </a:prstGeom>
          <a:ln w="1270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104" idx="2"/>
            <a:endCxn id="136" idx="0"/>
          </p:cNvCxnSpPr>
          <p:nvPr/>
        </p:nvCxnSpPr>
        <p:spPr>
          <a:xfrm>
            <a:off x="10384841" y="3857047"/>
            <a:ext cx="0" cy="382259"/>
          </a:xfrm>
          <a:prstGeom prst="straightConnector1">
            <a:avLst/>
          </a:prstGeom>
          <a:ln w="1270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106" idx="2"/>
            <a:endCxn id="105" idx="0"/>
          </p:cNvCxnSpPr>
          <p:nvPr/>
        </p:nvCxnSpPr>
        <p:spPr>
          <a:xfrm>
            <a:off x="10384841" y="2435001"/>
            <a:ext cx="0" cy="300197"/>
          </a:xfrm>
          <a:prstGeom prst="straightConnector1">
            <a:avLst/>
          </a:prstGeom>
          <a:ln w="1270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sp>
        <p:nvSpPr>
          <p:cNvPr id="92" name="Title 4"/>
          <p:cNvSpPr>
            <a:spLocks noGrp="1"/>
          </p:cNvSpPr>
          <p:nvPr>
            <p:ph type="title"/>
          </p:nvPr>
        </p:nvSpPr>
        <p:spPr>
          <a:xfrm>
            <a:off x="403058" y="182219"/>
            <a:ext cx="6366710" cy="839930"/>
          </a:xfrm>
        </p:spPr>
        <p:txBody>
          <a:bodyPr rtlCol="0">
            <a:noAutofit/>
          </a:bodyPr>
          <a:lstStyle/>
          <a:p>
            <a:pPr rtl="0"/>
            <a:r>
              <a:rPr lang="pt-br" sz="3500" dirty="0"/>
              <a:t>Implantação azul-verde com nova configuração de execução</a:t>
            </a:r>
            <a:endParaRPr lang="en-US" sz="3500" dirty="0"/>
          </a:p>
        </p:txBody>
      </p:sp>
      <p:sp>
        <p:nvSpPr>
          <p:cNvPr id="2" name="Slide Number Placeholder 1"/>
          <p:cNvSpPr>
            <a:spLocks noGrp="1"/>
          </p:cNvSpPr>
          <p:nvPr>
            <p:ph type="sldNum" sz="quarter" idx="12"/>
          </p:nvPr>
        </p:nvSpPr>
        <p:spPr/>
        <p:txBody>
          <a:bodyPr rtlCol="0"/>
          <a:lstStyle/>
          <a:p>
            <a:pPr rtl="0"/>
            <a:fld id="{9FC43BFD-8FF7-A343-A8A6-E2338FCE8046}" type="slidenum">
              <a:rPr lang="en-US" smtClean="0"/>
              <a:pPr/>
              <a:t>14</a:t>
            </a:fld>
            <a:endParaRPr lang="en-US"/>
          </a:p>
        </p:txBody>
      </p:sp>
      <p:sp>
        <p:nvSpPr>
          <p:cNvPr id="3" name="Footer Placeholder 2"/>
          <p:cNvSpPr>
            <a:spLocks noGrp="1"/>
          </p:cNvSpPr>
          <p:nvPr>
            <p:ph type="ftr" sz="quarter" idx="3"/>
          </p:nvPr>
        </p:nvSpPr>
        <p:spPr>
          <a:xfrm>
            <a:off x="419100" y="6356350"/>
            <a:ext cx="4437713" cy="365125"/>
          </a:xfrm>
        </p:spPr>
        <p:txBody>
          <a:bodyPr rtlCol="0"/>
          <a:lstStyle/>
          <a:p>
            <a:r>
              <a:rPr lang="pt-BR" dirty="0"/>
              <a:t>© 2020 Amazon Web Services, Inc. ou suas afiliadas. Todos os direitos reservados.</a:t>
            </a:r>
            <a:endParaRPr lang="pt-br" dirty="0"/>
          </a:p>
        </p:txBody>
      </p:sp>
      <p:sp>
        <p:nvSpPr>
          <p:cNvPr id="85" name="TextBox 84">
            <a:extLst>
              <a:ext uri="{FF2B5EF4-FFF2-40B4-BE49-F238E27FC236}">
                <a16:creationId xmlns:a16="http://schemas.microsoft.com/office/drawing/2014/main" id="{6F4FEA15-81A2-274F-8E58-240A5216F9B6}"/>
              </a:ext>
            </a:extLst>
          </p:cNvPr>
          <p:cNvSpPr txBox="1"/>
          <p:nvPr/>
        </p:nvSpPr>
        <p:spPr>
          <a:xfrm>
            <a:off x="1342510" y="2096447"/>
            <a:ext cx="2301904"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Route 53</a:t>
            </a:r>
          </a:p>
        </p:txBody>
      </p:sp>
      <p:pic>
        <p:nvPicPr>
          <p:cNvPr id="93" name="Graphic 37">
            <a:extLst>
              <a:ext uri="{FF2B5EF4-FFF2-40B4-BE49-F238E27FC236}">
                <a16:creationId xmlns:a16="http://schemas.microsoft.com/office/drawing/2014/main" id="{0D5C2D11-8F40-1646-917F-3B5EA817F6E2}"/>
              </a:ext>
            </a:extLst>
          </p:cNvPr>
          <p:cNvPicPr>
            <a:picLocks noChangeAspect="1"/>
          </p:cNvPicPr>
          <p:nvPr/>
        </p:nvPicPr>
        <p:blipFill>
          <a:blip r:embed="rId4"/>
          <a:stretch>
            <a:fillRect/>
          </a:stretch>
        </p:blipFill>
        <p:spPr>
          <a:xfrm>
            <a:off x="2137862" y="1354953"/>
            <a:ext cx="711200" cy="711200"/>
          </a:xfrm>
          <a:prstGeom prst="rect">
            <a:avLst/>
          </a:prstGeom>
        </p:spPr>
      </p:pic>
      <p:grpSp>
        <p:nvGrpSpPr>
          <p:cNvPr id="94" name="Group 93"/>
          <p:cNvGrpSpPr/>
          <p:nvPr/>
        </p:nvGrpSpPr>
        <p:grpSpPr>
          <a:xfrm>
            <a:off x="2137862" y="2735933"/>
            <a:ext cx="711200" cy="1121849"/>
            <a:chOff x="2739898" y="3455344"/>
            <a:chExt cx="711200" cy="1121849"/>
          </a:xfrm>
        </p:grpSpPr>
        <p:sp>
          <p:nvSpPr>
            <p:cNvPr id="95" name="TextBox 94">
              <a:extLst>
                <a:ext uri="{FF2B5EF4-FFF2-40B4-BE49-F238E27FC236}">
                  <a16:creationId xmlns:a16="http://schemas.microsoft.com/office/drawing/2014/main" id="{CBB19FC6-DF8F-F94A-8008-8DD9CB9EBEAD}"/>
                </a:ext>
              </a:extLst>
            </p:cNvPr>
            <p:cNvSpPr txBox="1"/>
            <p:nvPr/>
          </p:nvSpPr>
          <p:spPr>
            <a:xfrm>
              <a:off x="2775770" y="4207861"/>
              <a:ext cx="639456" cy="369332"/>
            </a:xfrm>
            <a:prstGeom prst="rect">
              <a:avLst/>
            </a:prstGeom>
            <a:noFill/>
          </p:spPr>
          <p:txBody>
            <a:bodyPr wrap="square" rtlCol="0">
              <a:spAutoFit/>
            </a:bodyPr>
            <a:lstStyle/>
            <a:p>
              <a:pPr algn="ctr" rtl="0"/>
              <a:r>
                <a:rPr lang="pt-br"/>
                <a:t>ELB</a:t>
              </a:r>
            </a:p>
          </p:txBody>
        </p:sp>
        <p:pic>
          <p:nvPicPr>
            <p:cNvPr id="96" name="Graphic 14">
              <a:extLst>
                <a:ext uri="{FF2B5EF4-FFF2-40B4-BE49-F238E27FC236}">
                  <a16:creationId xmlns:a16="http://schemas.microsoft.com/office/drawing/2014/main" id="{CFE2361D-4F38-994A-AC90-2E5C38FC1154}"/>
                </a:ext>
              </a:extLst>
            </p:cNvPr>
            <p:cNvPicPr>
              <a:picLocks noChangeAspect="1"/>
            </p:cNvPicPr>
            <p:nvPr/>
          </p:nvPicPr>
          <p:blipFill>
            <a:blip r:embed="rId5"/>
            <a:stretch>
              <a:fillRect/>
            </a:stretch>
          </p:blipFill>
          <p:spPr>
            <a:xfrm>
              <a:off x="2739898" y="3455344"/>
              <a:ext cx="711200" cy="711200"/>
            </a:xfrm>
            <a:prstGeom prst="rect">
              <a:avLst/>
            </a:prstGeom>
          </p:spPr>
        </p:pic>
      </p:grpSp>
      <p:sp>
        <p:nvSpPr>
          <p:cNvPr id="97" name="TextBox 96">
            <a:extLst>
              <a:ext uri="{FF2B5EF4-FFF2-40B4-BE49-F238E27FC236}">
                <a16:creationId xmlns:a16="http://schemas.microsoft.com/office/drawing/2014/main" id="{6F4FEA15-81A2-274F-8E58-240A5216F9B6}"/>
              </a:ext>
            </a:extLst>
          </p:cNvPr>
          <p:cNvSpPr txBox="1"/>
          <p:nvPr/>
        </p:nvSpPr>
        <p:spPr>
          <a:xfrm>
            <a:off x="5484471" y="2096447"/>
            <a:ext cx="2301904"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Route 53</a:t>
            </a:r>
          </a:p>
        </p:txBody>
      </p:sp>
      <p:pic>
        <p:nvPicPr>
          <p:cNvPr id="98" name="Graphic 37">
            <a:extLst>
              <a:ext uri="{FF2B5EF4-FFF2-40B4-BE49-F238E27FC236}">
                <a16:creationId xmlns:a16="http://schemas.microsoft.com/office/drawing/2014/main" id="{0D5C2D11-8F40-1646-917F-3B5EA817F6E2}"/>
              </a:ext>
            </a:extLst>
          </p:cNvPr>
          <p:cNvPicPr>
            <a:picLocks noChangeAspect="1"/>
          </p:cNvPicPr>
          <p:nvPr/>
        </p:nvPicPr>
        <p:blipFill>
          <a:blip r:embed="rId4"/>
          <a:stretch>
            <a:fillRect/>
          </a:stretch>
        </p:blipFill>
        <p:spPr>
          <a:xfrm>
            <a:off x="6279823" y="1322462"/>
            <a:ext cx="711200" cy="711200"/>
          </a:xfrm>
          <a:prstGeom prst="rect">
            <a:avLst/>
          </a:prstGeom>
        </p:spPr>
      </p:pic>
      <p:grpSp>
        <p:nvGrpSpPr>
          <p:cNvPr id="99" name="Group 98"/>
          <p:cNvGrpSpPr/>
          <p:nvPr/>
        </p:nvGrpSpPr>
        <p:grpSpPr>
          <a:xfrm>
            <a:off x="6279823" y="2735198"/>
            <a:ext cx="711200" cy="1121849"/>
            <a:chOff x="2739898" y="3455344"/>
            <a:chExt cx="711200" cy="1121849"/>
          </a:xfrm>
        </p:grpSpPr>
        <p:sp>
          <p:nvSpPr>
            <p:cNvPr id="100" name="TextBox 99">
              <a:extLst>
                <a:ext uri="{FF2B5EF4-FFF2-40B4-BE49-F238E27FC236}">
                  <a16:creationId xmlns:a16="http://schemas.microsoft.com/office/drawing/2014/main" id="{CBB19FC6-DF8F-F94A-8008-8DD9CB9EBEAD}"/>
                </a:ext>
              </a:extLst>
            </p:cNvPr>
            <p:cNvSpPr txBox="1"/>
            <p:nvPr/>
          </p:nvSpPr>
          <p:spPr>
            <a:xfrm>
              <a:off x="2775770" y="4207861"/>
              <a:ext cx="639456" cy="369332"/>
            </a:xfrm>
            <a:prstGeom prst="rect">
              <a:avLst/>
            </a:prstGeom>
            <a:noFill/>
          </p:spPr>
          <p:txBody>
            <a:bodyPr wrap="square" rtlCol="0">
              <a:spAutoFit/>
            </a:bodyPr>
            <a:lstStyle/>
            <a:p>
              <a:pPr algn="ctr" rtl="0"/>
              <a:r>
                <a:rPr lang="pt-br"/>
                <a:t>ELB</a:t>
              </a:r>
            </a:p>
          </p:txBody>
        </p:sp>
        <p:pic>
          <p:nvPicPr>
            <p:cNvPr id="101" name="Graphic 14">
              <a:extLst>
                <a:ext uri="{FF2B5EF4-FFF2-40B4-BE49-F238E27FC236}">
                  <a16:creationId xmlns:a16="http://schemas.microsoft.com/office/drawing/2014/main" id="{CFE2361D-4F38-994A-AC90-2E5C38FC1154}"/>
                </a:ext>
              </a:extLst>
            </p:cNvPr>
            <p:cNvPicPr>
              <a:picLocks noChangeAspect="1"/>
            </p:cNvPicPr>
            <p:nvPr/>
          </p:nvPicPr>
          <p:blipFill>
            <a:blip r:embed="rId5"/>
            <a:stretch>
              <a:fillRect/>
            </a:stretch>
          </p:blipFill>
          <p:spPr>
            <a:xfrm>
              <a:off x="2739898" y="3455344"/>
              <a:ext cx="711200" cy="711200"/>
            </a:xfrm>
            <a:prstGeom prst="rect">
              <a:avLst/>
            </a:prstGeom>
          </p:spPr>
        </p:pic>
      </p:grpSp>
      <p:pic>
        <p:nvPicPr>
          <p:cNvPr id="102" name="Graphic 37">
            <a:extLst>
              <a:ext uri="{FF2B5EF4-FFF2-40B4-BE49-F238E27FC236}">
                <a16:creationId xmlns:a16="http://schemas.microsoft.com/office/drawing/2014/main" id="{0D5C2D11-8F40-1646-917F-3B5EA817F6E2}"/>
              </a:ext>
            </a:extLst>
          </p:cNvPr>
          <p:cNvPicPr>
            <a:picLocks noChangeAspect="1"/>
          </p:cNvPicPr>
          <p:nvPr/>
        </p:nvPicPr>
        <p:blipFill>
          <a:blip r:embed="rId4"/>
          <a:stretch>
            <a:fillRect/>
          </a:stretch>
        </p:blipFill>
        <p:spPr>
          <a:xfrm>
            <a:off x="10029241" y="1322462"/>
            <a:ext cx="711200" cy="711200"/>
          </a:xfrm>
          <a:prstGeom prst="rect">
            <a:avLst/>
          </a:prstGeom>
        </p:spPr>
      </p:pic>
      <p:grpSp>
        <p:nvGrpSpPr>
          <p:cNvPr id="103" name="Group 102"/>
          <p:cNvGrpSpPr/>
          <p:nvPr/>
        </p:nvGrpSpPr>
        <p:grpSpPr>
          <a:xfrm>
            <a:off x="10029241" y="2735198"/>
            <a:ext cx="711200" cy="1121849"/>
            <a:chOff x="2739898" y="3455344"/>
            <a:chExt cx="711200" cy="1121849"/>
          </a:xfrm>
        </p:grpSpPr>
        <p:sp>
          <p:nvSpPr>
            <p:cNvPr id="104" name="TextBox 103">
              <a:extLst>
                <a:ext uri="{FF2B5EF4-FFF2-40B4-BE49-F238E27FC236}">
                  <a16:creationId xmlns:a16="http://schemas.microsoft.com/office/drawing/2014/main" id="{CBB19FC6-DF8F-F94A-8008-8DD9CB9EBEAD}"/>
                </a:ext>
              </a:extLst>
            </p:cNvPr>
            <p:cNvSpPr txBox="1"/>
            <p:nvPr/>
          </p:nvSpPr>
          <p:spPr>
            <a:xfrm>
              <a:off x="2775770" y="4207861"/>
              <a:ext cx="639456" cy="369332"/>
            </a:xfrm>
            <a:prstGeom prst="rect">
              <a:avLst/>
            </a:prstGeom>
            <a:noFill/>
          </p:spPr>
          <p:txBody>
            <a:bodyPr wrap="square" rtlCol="0">
              <a:spAutoFit/>
            </a:bodyPr>
            <a:lstStyle/>
            <a:p>
              <a:pPr algn="ctr" rtl="0"/>
              <a:r>
                <a:rPr lang="pt-br"/>
                <a:t>ELB</a:t>
              </a:r>
            </a:p>
          </p:txBody>
        </p:sp>
        <p:pic>
          <p:nvPicPr>
            <p:cNvPr id="105" name="Graphic 14">
              <a:extLst>
                <a:ext uri="{FF2B5EF4-FFF2-40B4-BE49-F238E27FC236}">
                  <a16:creationId xmlns:a16="http://schemas.microsoft.com/office/drawing/2014/main" id="{CFE2361D-4F38-994A-AC90-2E5C38FC1154}"/>
                </a:ext>
              </a:extLst>
            </p:cNvPr>
            <p:cNvPicPr>
              <a:picLocks noChangeAspect="1"/>
            </p:cNvPicPr>
            <p:nvPr/>
          </p:nvPicPr>
          <p:blipFill>
            <a:blip r:embed="rId5"/>
            <a:stretch>
              <a:fillRect/>
            </a:stretch>
          </p:blipFill>
          <p:spPr>
            <a:xfrm>
              <a:off x="2739898" y="3455344"/>
              <a:ext cx="711200" cy="711200"/>
            </a:xfrm>
            <a:prstGeom prst="rect">
              <a:avLst/>
            </a:prstGeom>
          </p:spPr>
        </p:pic>
      </p:grpSp>
      <p:sp>
        <p:nvSpPr>
          <p:cNvPr id="106" name="TextBox 105">
            <a:extLst>
              <a:ext uri="{FF2B5EF4-FFF2-40B4-BE49-F238E27FC236}">
                <a16:creationId xmlns:a16="http://schemas.microsoft.com/office/drawing/2014/main" id="{6F4FEA15-81A2-274F-8E58-240A5216F9B6}"/>
              </a:ext>
            </a:extLst>
          </p:cNvPr>
          <p:cNvSpPr txBox="1"/>
          <p:nvPr/>
        </p:nvSpPr>
        <p:spPr>
          <a:xfrm>
            <a:off x="9233889" y="2096447"/>
            <a:ext cx="2301904"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Route 53</a:t>
            </a:r>
          </a:p>
        </p:txBody>
      </p:sp>
      <p:sp>
        <p:nvSpPr>
          <p:cNvPr id="112" name="Rectangle 111">
            <a:extLst>
              <a:ext uri="{FF2B5EF4-FFF2-40B4-BE49-F238E27FC236}">
                <a16:creationId xmlns:a16="http://schemas.microsoft.com/office/drawing/2014/main" id="{25B2706C-95D8-A94F-9EC8-6497FA7FB136}"/>
              </a:ext>
            </a:extLst>
          </p:cNvPr>
          <p:cNvSpPr/>
          <p:nvPr/>
        </p:nvSpPr>
        <p:spPr>
          <a:xfrm>
            <a:off x="1295549" y="4239306"/>
            <a:ext cx="2395827" cy="1997185"/>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endParaRPr lang="en-US" sz="1200">
              <a:solidFill>
                <a:srgbClr val="D86613"/>
              </a:solidFill>
            </a:endParaRPr>
          </a:p>
          <a:p>
            <a:pPr algn="ctr" rtl="0"/>
            <a:endParaRPr lang="en-US" sz="1200">
              <a:solidFill>
                <a:srgbClr val="D86613"/>
              </a:solidFill>
            </a:endParaRPr>
          </a:p>
          <a:p>
            <a:pPr algn="ctr" rtl="0"/>
            <a:r>
              <a:rPr lang="pt-br" sz="1600">
                <a:solidFill>
                  <a:srgbClr val="D86613"/>
                </a:solidFill>
              </a:rPr>
              <a:t>Grupo de Auto Scaling</a:t>
            </a:r>
          </a:p>
        </p:txBody>
      </p:sp>
      <p:pic>
        <p:nvPicPr>
          <p:cNvPr id="113" name="Graphic 3">
            <a:extLst>
              <a:ext uri="{FF2B5EF4-FFF2-40B4-BE49-F238E27FC236}">
                <a16:creationId xmlns:a16="http://schemas.microsoft.com/office/drawing/2014/main" id="{D7A7873E-A1CC-804E-816C-DC0FF152D82D}"/>
              </a:ext>
            </a:extLst>
          </p:cNvPr>
          <p:cNvPicPr>
            <a:picLocks noChangeAspect="1"/>
          </p:cNvPicPr>
          <p:nvPr/>
        </p:nvPicPr>
        <p:blipFill>
          <a:blip r:embed="rId6"/>
          <a:stretch>
            <a:fillRect/>
          </a:stretch>
        </p:blipFill>
        <p:spPr>
          <a:xfrm>
            <a:off x="2328362" y="4239306"/>
            <a:ext cx="330200" cy="330200"/>
          </a:xfrm>
          <a:prstGeom prst="rect">
            <a:avLst/>
          </a:prstGeom>
        </p:spPr>
      </p:pic>
      <p:pic>
        <p:nvPicPr>
          <p:cNvPr id="120" name="Graphic 135">
            <a:extLst>
              <a:ext uri="{FF2B5EF4-FFF2-40B4-BE49-F238E27FC236}">
                <a16:creationId xmlns:a16="http://schemas.microsoft.com/office/drawing/2014/main" id="{C19987B1-DB3A-1640-994D-BCB81FCC1AE4}"/>
              </a:ext>
            </a:extLst>
          </p:cNvPr>
          <p:cNvPicPr>
            <a:picLocks noChangeAspect="1"/>
          </p:cNvPicPr>
          <p:nvPr/>
        </p:nvPicPr>
        <p:blipFill>
          <a:blip r:embed="rId7"/>
          <a:stretch>
            <a:fillRect/>
          </a:stretch>
        </p:blipFill>
        <p:spPr>
          <a:xfrm>
            <a:off x="3130918" y="5022607"/>
            <a:ext cx="469900" cy="469900"/>
          </a:xfrm>
          <a:prstGeom prst="rect">
            <a:avLst/>
          </a:prstGeom>
        </p:spPr>
      </p:pic>
      <p:pic>
        <p:nvPicPr>
          <p:cNvPr id="121" name="Graphic 135">
            <a:extLst>
              <a:ext uri="{FF2B5EF4-FFF2-40B4-BE49-F238E27FC236}">
                <a16:creationId xmlns:a16="http://schemas.microsoft.com/office/drawing/2014/main" id="{C19987B1-DB3A-1640-994D-BCB81FCC1AE4}"/>
              </a:ext>
            </a:extLst>
          </p:cNvPr>
          <p:cNvPicPr>
            <a:picLocks noChangeAspect="1"/>
          </p:cNvPicPr>
          <p:nvPr/>
        </p:nvPicPr>
        <p:blipFill>
          <a:blip r:embed="rId7"/>
          <a:stretch>
            <a:fillRect/>
          </a:stretch>
        </p:blipFill>
        <p:spPr>
          <a:xfrm>
            <a:off x="1380671" y="5022607"/>
            <a:ext cx="469900" cy="469900"/>
          </a:xfrm>
          <a:prstGeom prst="rect">
            <a:avLst/>
          </a:prstGeom>
        </p:spPr>
      </p:pic>
      <p:pic>
        <p:nvPicPr>
          <p:cNvPr id="122" name="Graphic 135">
            <a:extLst>
              <a:ext uri="{FF2B5EF4-FFF2-40B4-BE49-F238E27FC236}">
                <a16:creationId xmlns:a16="http://schemas.microsoft.com/office/drawing/2014/main" id="{C19987B1-DB3A-1640-994D-BCB81FCC1AE4}"/>
              </a:ext>
            </a:extLst>
          </p:cNvPr>
          <p:cNvPicPr>
            <a:picLocks noChangeAspect="1"/>
          </p:cNvPicPr>
          <p:nvPr/>
        </p:nvPicPr>
        <p:blipFill>
          <a:blip r:embed="rId7"/>
          <a:stretch>
            <a:fillRect/>
          </a:stretch>
        </p:blipFill>
        <p:spPr>
          <a:xfrm>
            <a:off x="1964087" y="5022607"/>
            <a:ext cx="469900" cy="469900"/>
          </a:xfrm>
          <a:prstGeom prst="rect">
            <a:avLst/>
          </a:prstGeom>
        </p:spPr>
      </p:pic>
      <p:pic>
        <p:nvPicPr>
          <p:cNvPr id="123" name="Graphic 135">
            <a:extLst>
              <a:ext uri="{FF2B5EF4-FFF2-40B4-BE49-F238E27FC236}">
                <a16:creationId xmlns:a16="http://schemas.microsoft.com/office/drawing/2014/main" id="{C19987B1-DB3A-1640-994D-BCB81FCC1AE4}"/>
              </a:ext>
            </a:extLst>
          </p:cNvPr>
          <p:cNvPicPr>
            <a:picLocks noChangeAspect="1"/>
          </p:cNvPicPr>
          <p:nvPr/>
        </p:nvPicPr>
        <p:blipFill>
          <a:blip r:embed="rId7"/>
          <a:stretch>
            <a:fillRect/>
          </a:stretch>
        </p:blipFill>
        <p:spPr>
          <a:xfrm>
            <a:off x="2547503" y="5022607"/>
            <a:ext cx="469900" cy="469900"/>
          </a:xfrm>
          <a:prstGeom prst="rect">
            <a:avLst/>
          </a:prstGeom>
        </p:spPr>
      </p:pic>
      <p:sp>
        <p:nvSpPr>
          <p:cNvPr id="125" name="Rectangle 124">
            <a:extLst>
              <a:ext uri="{FF2B5EF4-FFF2-40B4-BE49-F238E27FC236}">
                <a16:creationId xmlns:a16="http://schemas.microsoft.com/office/drawing/2014/main" id="{25B2706C-95D8-A94F-9EC8-6497FA7FB136}"/>
              </a:ext>
            </a:extLst>
          </p:cNvPr>
          <p:cNvSpPr/>
          <p:nvPr/>
        </p:nvSpPr>
        <p:spPr>
          <a:xfrm>
            <a:off x="5437510" y="4239306"/>
            <a:ext cx="2395827" cy="1997185"/>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endParaRPr lang="en-US" sz="1200">
              <a:solidFill>
                <a:srgbClr val="D86613"/>
              </a:solidFill>
            </a:endParaRPr>
          </a:p>
          <a:p>
            <a:pPr algn="ctr" rtl="0"/>
            <a:endParaRPr lang="en-US" sz="1200">
              <a:solidFill>
                <a:srgbClr val="D86613"/>
              </a:solidFill>
            </a:endParaRPr>
          </a:p>
          <a:p>
            <a:pPr algn="ctr" rtl="0"/>
            <a:r>
              <a:rPr lang="pt-br" sz="1600">
                <a:solidFill>
                  <a:srgbClr val="D86613"/>
                </a:solidFill>
              </a:rPr>
              <a:t>Grupo de Auto Scaling</a:t>
            </a:r>
          </a:p>
        </p:txBody>
      </p:sp>
      <p:pic>
        <p:nvPicPr>
          <p:cNvPr id="126" name="Graphic 3">
            <a:extLst>
              <a:ext uri="{FF2B5EF4-FFF2-40B4-BE49-F238E27FC236}">
                <a16:creationId xmlns:a16="http://schemas.microsoft.com/office/drawing/2014/main" id="{D7A7873E-A1CC-804E-816C-DC0FF152D82D}"/>
              </a:ext>
            </a:extLst>
          </p:cNvPr>
          <p:cNvPicPr>
            <a:picLocks noChangeAspect="1"/>
          </p:cNvPicPr>
          <p:nvPr/>
        </p:nvPicPr>
        <p:blipFill>
          <a:blip r:embed="rId6"/>
          <a:stretch>
            <a:fillRect/>
          </a:stretch>
        </p:blipFill>
        <p:spPr>
          <a:xfrm>
            <a:off x="6470323" y="4239306"/>
            <a:ext cx="330200" cy="330200"/>
          </a:xfrm>
          <a:prstGeom prst="rect">
            <a:avLst/>
          </a:prstGeom>
        </p:spPr>
      </p:pic>
      <p:pic>
        <p:nvPicPr>
          <p:cNvPr id="127" name="Graphic 135">
            <a:extLst>
              <a:ext uri="{FF2B5EF4-FFF2-40B4-BE49-F238E27FC236}">
                <a16:creationId xmlns:a16="http://schemas.microsoft.com/office/drawing/2014/main" id="{C19987B1-DB3A-1640-994D-BCB81FCC1AE4}"/>
              </a:ext>
            </a:extLst>
          </p:cNvPr>
          <p:cNvPicPr>
            <a:picLocks noChangeAspect="1"/>
          </p:cNvPicPr>
          <p:nvPr/>
        </p:nvPicPr>
        <p:blipFill>
          <a:blip r:embed="rId7"/>
          <a:stretch>
            <a:fillRect/>
          </a:stretch>
        </p:blipFill>
        <p:spPr>
          <a:xfrm>
            <a:off x="7278394" y="5022607"/>
            <a:ext cx="469900" cy="469900"/>
          </a:xfrm>
          <a:prstGeom prst="rect">
            <a:avLst/>
          </a:prstGeom>
        </p:spPr>
      </p:pic>
      <p:pic>
        <p:nvPicPr>
          <p:cNvPr id="128" name="Graphic 135">
            <a:extLst>
              <a:ext uri="{FF2B5EF4-FFF2-40B4-BE49-F238E27FC236}">
                <a16:creationId xmlns:a16="http://schemas.microsoft.com/office/drawing/2014/main" id="{C19987B1-DB3A-1640-994D-BCB81FCC1AE4}"/>
              </a:ext>
            </a:extLst>
          </p:cNvPr>
          <p:cNvPicPr>
            <a:picLocks noChangeAspect="1"/>
          </p:cNvPicPr>
          <p:nvPr/>
        </p:nvPicPr>
        <p:blipFill>
          <a:blip r:embed="rId7"/>
          <a:stretch>
            <a:fillRect/>
          </a:stretch>
        </p:blipFill>
        <p:spPr>
          <a:xfrm>
            <a:off x="5528147" y="5022607"/>
            <a:ext cx="469900" cy="469900"/>
          </a:xfrm>
          <a:prstGeom prst="rect">
            <a:avLst/>
          </a:prstGeom>
        </p:spPr>
      </p:pic>
      <p:pic>
        <p:nvPicPr>
          <p:cNvPr id="129" name="Graphic 135">
            <a:extLst>
              <a:ext uri="{FF2B5EF4-FFF2-40B4-BE49-F238E27FC236}">
                <a16:creationId xmlns:a16="http://schemas.microsoft.com/office/drawing/2014/main" id="{C19987B1-DB3A-1640-994D-BCB81FCC1AE4}"/>
              </a:ext>
            </a:extLst>
          </p:cNvPr>
          <p:cNvPicPr>
            <a:picLocks noChangeAspect="1"/>
          </p:cNvPicPr>
          <p:nvPr/>
        </p:nvPicPr>
        <p:blipFill>
          <a:blip r:embed="rId7"/>
          <a:stretch>
            <a:fillRect/>
          </a:stretch>
        </p:blipFill>
        <p:spPr>
          <a:xfrm>
            <a:off x="6111563" y="5022607"/>
            <a:ext cx="469900" cy="469900"/>
          </a:xfrm>
          <a:prstGeom prst="rect">
            <a:avLst/>
          </a:prstGeom>
        </p:spPr>
      </p:pic>
      <p:pic>
        <p:nvPicPr>
          <p:cNvPr id="130" name="Graphic 135">
            <a:extLst>
              <a:ext uri="{FF2B5EF4-FFF2-40B4-BE49-F238E27FC236}">
                <a16:creationId xmlns:a16="http://schemas.microsoft.com/office/drawing/2014/main" id="{C19987B1-DB3A-1640-994D-BCB81FCC1AE4}"/>
              </a:ext>
            </a:extLst>
          </p:cNvPr>
          <p:cNvPicPr>
            <a:picLocks noChangeAspect="1"/>
          </p:cNvPicPr>
          <p:nvPr/>
        </p:nvPicPr>
        <p:blipFill>
          <a:blip r:embed="rId7"/>
          <a:stretch>
            <a:fillRect/>
          </a:stretch>
        </p:blipFill>
        <p:spPr>
          <a:xfrm>
            <a:off x="6694979" y="5022607"/>
            <a:ext cx="469900" cy="469900"/>
          </a:xfrm>
          <a:prstGeom prst="rect">
            <a:avLst/>
          </a:prstGeom>
        </p:spPr>
      </p:pic>
      <p:sp>
        <p:nvSpPr>
          <p:cNvPr id="135" name="Rectangle 134">
            <a:extLst>
              <a:ext uri="{FF2B5EF4-FFF2-40B4-BE49-F238E27FC236}">
                <a16:creationId xmlns:a16="http://schemas.microsoft.com/office/drawing/2014/main" id="{25B2706C-95D8-A94F-9EC8-6497FA7FB136}"/>
              </a:ext>
            </a:extLst>
          </p:cNvPr>
          <p:cNvSpPr/>
          <p:nvPr/>
        </p:nvSpPr>
        <p:spPr>
          <a:xfrm>
            <a:off x="9186928" y="4239306"/>
            <a:ext cx="2395827" cy="1997185"/>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endParaRPr lang="en-US" sz="1200">
              <a:solidFill>
                <a:srgbClr val="D86613"/>
              </a:solidFill>
            </a:endParaRPr>
          </a:p>
          <a:p>
            <a:pPr algn="ctr" rtl="0"/>
            <a:endParaRPr lang="en-US" sz="1200">
              <a:solidFill>
                <a:srgbClr val="D86613"/>
              </a:solidFill>
            </a:endParaRPr>
          </a:p>
          <a:p>
            <a:pPr algn="ctr" rtl="0"/>
            <a:r>
              <a:rPr lang="pt-br" sz="1600">
                <a:solidFill>
                  <a:srgbClr val="D86613"/>
                </a:solidFill>
              </a:rPr>
              <a:t>Grupo de Auto Scaling</a:t>
            </a:r>
          </a:p>
        </p:txBody>
      </p:sp>
      <p:pic>
        <p:nvPicPr>
          <p:cNvPr id="136" name="Graphic 3">
            <a:extLst>
              <a:ext uri="{FF2B5EF4-FFF2-40B4-BE49-F238E27FC236}">
                <a16:creationId xmlns:a16="http://schemas.microsoft.com/office/drawing/2014/main" id="{D7A7873E-A1CC-804E-816C-DC0FF152D82D}"/>
              </a:ext>
            </a:extLst>
          </p:cNvPr>
          <p:cNvPicPr>
            <a:picLocks noChangeAspect="1"/>
          </p:cNvPicPr>
          <p:nvPr/>
        </p:nvPicPr>
        <p:blipFill>
          <a:blip r:embed="rId6"/>
          <a:stretch>
            <a:fillRect/>
          </a:stretch>
        </p:blipFill>
        <p:spPr>
          <a:xfrm>
            <a:off x="10219741" y="4239306"/>
            <a:ext cx="330200" cy="330200"/>
          </a:xfrm>
          <a:prstGeom prst="rect">
            <a:avLst/>
          </a:prstGeom>
        </p:spPr>
      </p:pic>
      <p:pic>
        <p:nvPicPr>
          <p:cNvPr id="141" name="Graphic 135">
            <a:extLst>
              <a:ext uri="{FF2B5EF4-FFF2-40B4-BE49-F238E27FC236}">
                <a16:creationId xmlns:a16="http://schemas.microsoft.com/office/drawing/2014/main" id="{C19987B1-DB3A-1640-994D-BCB81FCC1AE4}"/>
              </a:ext>
            </a:extLst>
          </p:cNvPr>
          <p:cNvPicPr>
            <a:picLocks noChangeAspect="1"/>
          </p:cNvPicPr>
          <p:nvPr/>
        </p:nvPicPr>
        <p:blipFill>
          <a:blip r:embed="rId7"/>
          <a:stretch>
            <a:fillRect/>
          </a:stretch>
        </p:blipFill>
        <p:spPr>
          <a:xfrm>
            <a:off x="11056532" y="5629160"/>
            <a:ext cx="469900" cy="469900"/>
          </a:xfrm>
          <a:prstGeom prst="rect">
            <a:avLst/>
          </a:prstGeom>
        </p:spPr>
      </p:pic>
      <p:pic>
        <p:nvPicPr>
          <p:cNvPr id="142" name="Graphic 135">
            <a:extLst>
              <a:ext uri="{FF2B5EF4-FFF2-40B4-BE49-F238E27FC236}">
                <a16:creationId xmlns:a16="http://schemas.microsoft.com/office/drawing/2014/main" id="{C19987B1-DB3A-1640-994D-BCB81FCC1AE4}"/>
              </a:ext>
            </a:extLst>
          </p:cNvPr>
          <p:cNvPicPr>
            <a:picLocks noChangeAspect="1"/>
          </p:cNvPicPr>
          <p:nvPr/>
        </p:nvPicPr>
        <p:blipFill>
          <a:blip r:embed="rId7"/>
          <a:stretch>
            <a:fillRect/>
          </a:stretch>
        </p:blipFill>
        <p:spPr>
          <a:xfrm>
            <a:off x="9306285" y="5629160"/>
            <a:ext cx="469900" cy="469900"/>
          </a:xfrm>
          <a:prstGeom prst="rect">
            <a:avLst/>
          </a:prstGeom>
        </p:spPr>
      </p:pic>
      <p:pic>
        <p:nvPicPr>
          <p:cNvPr id="143" name="Graphic 135">
            <a:extLst>
              <a:ext uri="{FF2B5EF4-FFF2-40B4-BE49-F238E27FC236}">
                <a16:creationId xmlns:a16="http://schemas.microsoft.com/office/drawing/2014/main" id="{C19987B1-DB3A-1640-994D-BCB81FCC1AE4}"/>
              </a:ext>
            </a:extLst>
          </p:cNvPr>
          <p:cNvPicPr>
            <a:picLocks noChangeAspect="1"/>
          </p:cNvPicPr>
          <p:nvPr/>
        </p:nvPicPr>
        <p:blipFill>
          <a:blip r:embed="rId7"/>
          <a:stretch>
            <a:fillRect/>
          </a:stretch>
        </p:blipFill>
        <p:spPr>
          <a:xfrm>
            <a:off x="9889701" y="5629160"/>
            <a:ext cx="469900" cy="469900"/>
          </a:xfrm>
          <a:prstGeom prst="rect">
            <a:avLst/>
          </a:prstGeom>
        </p:spPr>
      </p:pic>
      <p:pic>
        <p:nvPicPr>
          <p:cNvPr id="144" name="Graphic 135">
            <a:extLst>
              <a:ext uri="{FF2B5EF4-FFF2-40B4-BE49-F238E27FC236}">
                <a16:creationId xmlns:a16="http://schemas.microsoft.com/office/drawing/2014/main" id="{C19987B1-DB3A-1640-994D-BCB81FCC1AE4}"/>
              </a:ext>
            </a:extLst>
          </p:cNvPr>
          <p:cNvPicPr>
            <a:picLocks noChangeAspect="1"/>
          </p:cNvPicPr>
          <p:nvPr/>
        </p:nvPicPr>
        <p:blipFill>
          <a:blip r:embed="rId7"/>
          <a:stretch>
            <a:fillRect/>
          </a:stretch>
        </p:blipFill>
        <p:spPr>
          <a:xfrm>
            <a:off x="10473117" y="5629160"/>
            <a:ext cx="469900" cy="469900"/>
          </a:xfrm>
          <a:prstGeom prst="rect">
            <a:avLst/>
          </a:prstGeom>
        </p:spPr>
      </p:pic>
      <p:pic>
        <p:nvPicPr>
          <p:cNvPr id="54" name="Graphic 135">
            <a:extLst>
              <a:ext uri="{FF2B5EF4-FFF2-40B4-BE49-F238E27FC236}">
                <a16:creationId xmlns:a16="http://schemas.microsoft.com/office/drawing/2014/main" id="{C19987B1-DB3A-1640-994D-BCB81FCC1AE4}"/>
              </a:ext>
            </a:extLst>
          </p:cNvPr>
          <p:cNvPicPr>
            <a:picLocks noChangeAspect="1"/>
          </p:cNvPicPr>
          <p:nvPr/>
        </p:nvPicPr>
        <p:blipFill>
          <a:blip r:embed="rId7"/>
          <a:stretch>
            <a:fillRect/>
          </a:stretch>
        </p:blipFill>
        <p:spPr>
          <a:xfrm>
            <a:off x="7288342" y="5612041"/>
            <a:ext cx="469900" cy="469900"/>
          </a:xfrm>
          <a:prstGeom prst="rect">
            <a:avLst/>
          </a:prstGeom>
        </p:spPr>
      </p:pic>
      <p:pic>
        <p:nvPicPr>
          <p:cNvPr id="55" name="Graphic 135">
            <a:extLst>
              <a:ext uri="{FF2B5EF4-FFF2-40B4-BE49-F238E27FC236}">
                <a16:creationId xmlns:a16="http://schemas.microsoft.com/office/drawing/2014/main" id="{C19987B1-DB3A-1640-994D-BCB81FCC1AE4}"/>
              </a:ext>
            </a:extLst>
          </p:cNvPr>
          <p:cNvPicPr>
            <a:picLocks noChangeAspect="1"/>
          </p:cNvPicPr>
          <p:nvPr/>
        </p:nvPicPr>
        <p:blipFill>
          <a:blip r:embed="rId7"/>
          <a:stretch>
            <a:fillRect/>
          </a:stretch>
        </p:blipFill>
        <p:spPr>
          <a:xfrm>
            <a:off x="5538095" y="5612041"/>
            <a:ext cx="469900" cy="469900"/>
          </a:xfrm>
          <a:prstGeom prst="rect">
            <a:avLst/>
          </a:prstGeom>
        </p:spPr>
      </p:pic>
      <p:pic>
        <p:nvPicPr>
          <p:cNvPr id="56" name="Graphic 135">
            <a:extLst>
              <a:ext uri="{FF2B5EF4-FFF2-40B4-BE49-F238E27FC236}">
                <a16:creationId xmlns:a16="http://schemas.microsoft.com/office/drawing/2014/main" id="{C19987B1-DB3A-1640-994D-BCB81FCC1AE4}"/>
              </a:ext>
            </a:extLst>
          </p:cNvPr>
          <p:cNvPicPr>
            <a:picLocks noChangeAspect="1"/>
          </p:cNvPicPr>
          <p:nvPr/>
        </p:nvPicPr>
        <p:blipFill>
          <a:blip r:embed="rId7"/>
          <a:stretch>
            <a:fillRect/>
          </a:stretch>
        </p:blipFill>
        <p:spPr>
          <a:xfrm>
            <a:off x="6121511" y="5612041"/>
            <a:ext cx="469900" cy="469900"/>
          </a:xfrm>
          <a:prstGeom prst="rect">
            <a:avLst/>
          </a:prstGeom>
        </p:spPr>
      </p:pic>
      <p:pic>
        <p:nvPicPr>
          <p:cNvPr id="58" name="Graphic 135">
            <a:extLst>
              <a:ext uri="{FF2B5EF4-FFF2-40B4-BE49-F238E27FC236}">
                <a16:creationId xmlns:a16="http://schemas.microsoft.com/office/drawing/2014/main" id="{C19987B1-DB3A-1640-994D-BCB81FCC1AE4}"/>
              </a:ext>
            </a:extLst>
          </p:cNvPr>
          <p:cNvPicPr>
            <a:picLocks noChangeAspect="1"/>
          </p:cNvPicPr>
          <p:nvPr/>
        </p:nvPicPr>
        <p:blipFill>
          <a:blip r:embed="rId7"/>
          <a:stretch>
            <a:fillRect/>
          </a:stretch>
        </p:blipFill>
        <p:spPr>
          <a:xfrm>
            <a:off x="6704927" y="5612041"/>
            <a:ext cx="469900" cy="469900"/>
          </a:xfrm>
          <a:prstGeom prst="rect">
            <a:avLst/>
          </a:prstGeom>
        </p:spPr>
      </p:pic>
      <p:pic>
        <p:nvPicPr>
          <p:cNvPr id="59" name="Graphic 135">
            <a:extLst>
              <a:ext uri="{FF2B5EF4-FFF2-40B4-BE49-F238E27FC236}">
                <a16:creationId xmlns:a16="http://schemas.microsoft.com/office/drawing/2014/main" id="{C19987B1-DB3A-1640-994D-BCB81FCC1AE4}"/>
              </a:ext>
            </a:extLst>
          </p:cNvPr>
          <p:cNvPicPr>
            <a:picLocks noChangeAspect="1"/>
          </p:cNvPicPr>
          <p:nvPr/>
        </p:nvPicPr>
        <p:blipFill>
          <a:blip r:embed="rId7"/>
          <a:stretch>
            <a:fillRect/>
          </a:stretch>
        </p:blipFill>
        <p:spPr>
          <a:xfrm>
            <a:off x="11040405" y="5039401"/>
            <a:ext cx="469900" cy="469900"/>
          </a:xfrm>
          <a:prstGeom prst="rect">
            <a:avLst/>
          </a:prstGeom>
        </p:spPr>
      </p:pic>
      <p:pic>
        <p:nvPicPr>
          <p:cNvPr id="60" name="Graphic 135">
            <a:extLst>
              <a:ext uri="{FF2B5EF4-FFF2-40B4-BE49-F238E27FC236}">
                <a16:creationId xmlns:a16="http://schemas.microsoft.com/office/drawing/2014/main" id="{C19987B1-DB3A-1640-994D-BCB81FCC1AE4}"/>
              </a:ext>
            </a:extLst>
          </p:cNvPr>
          <p:cNvPicPr>
            <a:picLocks noChangeAspect="1"/>
          </p:cNvPicPr>
          <p:nvPr/>
        </p:nvPicPr>
        <p:blipFill>
          <a:blip r:embed="rId7"/>
          <a:stretch>
            <a:fillRect/>
          </a:stretch>
        </p:blipFill>
        <p:spPr>
          <a:xfrm>
            <a:off x="9290158" y="5039401"/>
            <a:ext cx="469900" cy="469900"/>
          </a:xfrm>
          <a:prstGeom prst="rect">
            <a:avLst/>
          </a:prstGeom>
        </p:spPr>
      </p:pic>
      <p:pic>
        <p:nvPicPr>
          <p:cNvPr id="61" name="Graphic 135">
            <a:extLst>
              <a:ext uri="{FF2B5EF4-FFF2-40B4-BE49-F238E27FC236}">
                <a16:creationId xmlns:a16="http://schemas.microsoft.com/office/drawing/2014/main" id="{C19987B1-DB3A-1640-994D-BCB81FCC1AE4}"/>
              </a:ext>
            </a:extLst>
          </p:cNvPr>
          <p:cNvPicPr>
            <a:picLocks noChangeAspect="1"/>
          </p:cNvPicPr>
          <p:nvPr/>
        </p:nvPicPr>
        <p:blipFill>
          <a:blip r:embed="rId7"/>
          <a:stretch>
            <a:fillRect/>
          </a:stretch>
        </p:blipFill>
        <p:spPr>
          <a:xfrm>
            <a:off x="9873574" y="5039401"/>
            <a:ext cx="469900" cy="469900"/>
          </a:xfrm>
          <a:prstGeom prst="rect">
            <a:avLst/>
          </a:prstGeom>
        </p:spPr>
      </p:pic>
      <p:pic>
        <p:nvPicPr>
          <p:cNvPr id="62" name="Graphic 135">
            <a:extLst>
              <a:ext uri="{FF2B5EF4-FFF2-40B4-BE49-F238E27FC236}">
                <a16:creationId xmlns:a16="http://schemas.microsoft.com/office/drawing/2014/main" id="{C19987B1-DB3A-1640-994D-BCB81FCC1AE4}"/>
              </a:ext>
            </a:extLst>
          </p:cNvPr>
          <p:cNvPicPr>
            <a:picLocks noChangeAspect="1"/>
          </p:cNvPicPr>
          <p:nvPr/>
        </p:nvPicPr>
        <p:blipFill>
          <a:blip r:embed="rId7"/>
          <a:stretch>
            <a:fillRect/>
          </a:stretch>
        </p:blipFill>
        <p:spPr>
          <a:xfrm>
            <a:off x="10456990" y="5039401"/>
            <a:ext cx="469900" cy="469900"/>
          </a:xfrm>
          <a:prstGeom prst="rect">
            <a:avLst/>
          </a:prstGeom>
        </p:spPr>
      </p:pic>
      <p:sp>
        <p:nvSpPr>
          <p:cNvPr id="63" name="Right Arrow 62"/>
          <p:cNvSpPr/>
          <p:nvPr/>
        </p:nvSpPr>
        <p:spPr>
          <a:xfrm>
            <a:off x="4058491" y="2613590"/>
            <a:ext cx="923788" cy="1058791"/>
          </a:xfrm>
          <a:prstGeom prst="rightArrow">
            <a:avLst>
              <a:gd name="adj1" fmla="val 49711"/>
              <a:gd name="adj2" fmla="val 50000"/>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a:latin typeface="Amazon Ember Light" charset="0"/>
              <a:ea typeface="Amazon Ember Light" charset="0"/>
              <a:cs typeface="Amazon Ember Light" charset="0"/>
            </a:endParaRPr>
          </a:p>
        </p:txBody>
      </p:sp>
      <p:sp>
        <p:nvSpPr>
          <p:cNvPr id="64" name="Right Arrow 63"/>
          <p:cNvSpPr/>
          <p:nvPr/>
        </p:nvSpPr>
        <p:spPr>
          <a:xfrm>
            <a:off x="8169717" y="2613590"/>
            <a:ext cx="923788" cy="1058791"/>
          </a:xfrm>
          <a:prstGeom prst="rightArrow">
            <a:avLst>
              <a:gd name="adj1" fmla="val 49711"/>
              <a:gd name="adj2" fmla="val 50000"/>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a:latin typeface="Amazon Ember Light" charset="0"/>
              <a:ea typeface="Amazon Ember Light" charset="0"/>
              <a:cs typeface="Amazon Ember Light" charset="0"/>
            </a:endParaRPr>
          </a:p>
        </p:txBody>
      </p:sp>
    </p:spTree>
    <p:custDataLst>
      <p:tags r:id="rId1"/>
    </p:custDataLst>
    <p:extLst>
      <p:ext uri="{BB962C8B-B14F-4D97-AF65-F5344CB8AC3E}">
        <p14:creationId xmlns:p14="http://schemas.microsoft.com/office/powerpoint/2010/main" val="290285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6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61"/>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62"/>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058" y="365125"/>
            <a:ext cx="6126079" cy="474119"/>
          </a:xfrm>
        </p:spPr>
        <p:txBody>
          <a:bodyPr rtlCol="0"/>
          <a:lstStyle/>
          <a:p>
            <a:pPr rtl="0"/>
            <a:r>
              <a:rPr lang="pt-br" sz="3500" dirty="0"/>
              <a:t>Estratégia de implantação A/B</a:t>
            </a:r>
          </a:p>
        </p:txBody>
      </p:sp>
      <p:sp>
        <p:nvSpPr>
          <p:cNvPr id="3" name="Content Placeholder 2"/>
          <p:cNvSpPr>
            <a:spLocks noGrp="1"/>
          </p:cNvSpPr>
          <p:nvPr>
            <p:ph idx="1"/>
          </p:nvPr>
        </p:nvSpPr>
        <p:spPr>
          <a:xfrm>
            <a:off x="419099" y="1528175"/>
            <a:ext cx="5869405" cy="4648788"/>
          </a:xfrm>
        </p:spPr>
        <p:txBody>
          <a:bodyPr rtlCol="0"/>
          <a:lstStyle/>
          <a:p>
            <a:pPr rtl="0"/>
            <a:r>
              <a:rPr lang="pt-br" dirty="0"/>
              <a:t>Duas cópias do seu ambiente em</a:t>
            </a:r>
            <a:r>
              <a:rPr lang="pt-BR" dirty="0"/>
              <a:t> </a:t>
            </a:r>
            <a:r>
              <a:rPr lang="pt-br" dirty="0"/>
              <a:t>execução.</a:t>
            </a:r>
          </a:p>
          <a:p>
            <a:pPr rtl="0"/>
            <a:endParaRPr lang="en-US" dirty="0"/>
          </a:p>
          <a:p>
            <a:pPr rtl="0"/>
            <a:r>
              <a:rPr lang="pt-br" dirty="0"/>
              <a:t>Envie uma pequena porcentagem para a nova aplicação.</a:t>
            </a:r>
          </a:p>
          <a:p>
            <a:pPr lvl="1" rtl="0"/>
            <a:r>
              <a:rPr lang="pt-br" dirty="0"/>
              <a:t>Aumente gradualmente esse tráfego.</a:t>
            </a:r>
          </a:p>
          <a:p>
            <a:pPr lvl="1" rtl="0"/>
            <a:r>
              <a:rPr lang="pt-br" dirty="0"/>
              <a:t>Colete os dados necessários de seus</a:t>
            </a:r>
            <a:r>
              <a:rPr lang="pt-BR" dirty="0"/>
              <a:t> </a:t>
            </a:r>
            <a:r>
              <a:rPr lang="pt-br" dirty="0"/>
              <a:t>usuários.</a:t>
            </a:r>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a:t>15</a:t>
            </a:fld>
            <a:endParaRPr lang="en-US"/>
          </a:p>
        </p:txBody>
      </p:sp>
      <p:sp>
        <p:nvSpPr>
          <p:cNvPr id="9" name="Footer Placeholder 8"/>
          <p:cNvSpPr>
            <a:spLocks noGrp="1"/>
          </p:cNvSpPr>
          <p:nvPr>
            <p:ph type="ftr" sz="quarter" idx="3"/>
          </p:nvPr>
        </p:nvSpPr>
        <p:spPr>
          <a:xfrm>
            <a:off x="419100" y="6356350"/>
            <a:ext cx="4452703" cy="365125"/>
          </a:xfrm>
        </p:spPr>
        <p:txBody>
          <a:bodyPr rtlCol="0"/>
          <a:lstStyle/>
          <a:p>
            <a:r>
              <a:rPr lang="pt-BR" dirty="0"/>
              <a:t>© 2020 Amazon Web Services, Inc. ou suas afiliadas. Todos os direitos reservados.</a:t>
            </a:r>
            <a:endParaRPr lang="pt-br" dirty="0"/>
          </a:p>
        </p:txBody>
      </p:sp>
      <p:sp>
        <p:nvSpPr>
          <p:cNvPr id="10" name="TextBox 9"/>
          <p:cNvSpPr txBox="1"/>
          <p:nvPr/>
        </p:nvSpPr>
        <p:spPr>
          <a:xfrm>
            <a:off x="9128556" y="2261353"/>
            <a:ext cx="710235" cy="369332"/>
          </a:xfrm>
          <a:prstGeom prst="rect">
            <a:avLst/>
          </a:prstGeom>
          <a:noFill/>
        </p:spPr>
        <p:txBody>
          <a:bodyPr wrap="square" rtlCol="0">
            <a:spAutoFit/>
          </a:bodyPr>
          <a:lstStyle>
            <a:defPPr>
              <a:defRPr lang="en-US"/>
            </a:defPPr>
            <a:lvl1pPr algn="ctr" defTabSz="914377">
              <a:defRPr sz="1600" b="1">
                <a:solidFill>
                  <a:srgbClr val="474746"/>
                </a:solidFill>
                <a:latin typeface="Amazon Ember" panose="02000000000000000000" pitchFamily="2" charset="0"/>
                <a:ea typeface="Amazon Ember" panose="02000000000000000000" pitchFamily="2" charset="0"/>
              </a:defRPr>
            </a:lvl1pPr>
          </a:lstStyle>
          <a:p>
            <a:pPr rtl="0"/>
            <a:r>
              <a:rPr lang="pt-br" sz="1800" b="0">
                <a:latin typeface="+mn-lt"/>
              </a:rPr>
              <a:t>95%</a:t>
            </a:r>
          </a:p>
        </p:txBody>
      </p:sp>
      <p:sp>
        <p:nvSpPr>
          <p:cNvPr id="11" name="TextBox 10"/>
          <p:cNvSpPr txBox="1"/>
          <p:nvPr/>
        </p:nvSpPr>
        <p:spPr>
          <a:xfrm>
            <a:off x="9029700" y="4756862"/>
            <a:ext cx="770349" cy="369332"/>
          </a:xfrm>
          <a:prstGeom prst="rect">
            <a:avLst/>
          </a:prstGeom>
          <a:noFill/>
        </p:spPr>
        <p:txBody>
          <a:bodyPr wrap="square" rtlCol="0">
            <a:spAutoFit/>
          </a:bodyPr>
          <a:lstStyle>
            <a:defPPr>
              <a:defRPr lang="en-US"/>
            </a:defPPr>
            <a:lvl1pPr algn="ctr" defTabSz="914377">
              <a:defRPr sz="1600" b="1">
                <a:solidFill>
                  <a:srgbClr val="474746"/>
                </a:solidFill>
                <a:latin typeface="Amazon Ember" panose="02000000000000000000" pitchFamily="2" charset="0"/>
                <a:ea typeface="Amazon Ember" panose="02000000000000000000" pitchFamily="2" charset="0"/>
              </a:defRPr>
            </a:lvl1pPr>
          </a:lstStyle>
          <a:p>
            <a:pPr rtl="0"/>
            <a:r>
              <a:rPr lang="pt-br" sz="1800" b="0">
                <a:latin typeface="+mn-lt"/>
              </a:rPr>
              <a:t>5%</a:t>
            </a:r>
          </a:p>
        </p:txBody>
      </p:sp>
      <p:sp>
        <p:nvSpPr>
          <p:cNvPr id="13" name="TextBox 12"/>
          <p:cNvSpPr txBox="1"/>
          <p:nvPr/>
        </p:nvSpPr>
        <p:spPr>
          <a:xfrm>
            <a:off x="10045679" y="3396050"/>
            <a:ext cx="1691489" cy="369332"/>
          </a:xfrm>
          <a:prstGeom prst="rect">
            <a:avLst/>
          </a:prstGeom>
          <a:noFill/>
        </p:spPr>
        <p:txBody>
          <a:bodyPr wrap="none" rtlCol="0">
            <a:spAutoFit/>
          </a:bodyPr>
          <a:lstStyle/>
          <a:p>
            <a:pPr algn="ctr" rtl="0"/>
            <a:r>
              <a:rPr lang="pt-br">
                <a:latin typeface="Amazon Ember Light" panose="020B0403020204020204" pitchFamily="34" charset="0"/>
                <a:ea typeface="Amazon Ember Light" panose="020B0403020204020204" pitchFamily="34" charset="0"/>
                <a:cs typeface="Amazon Ember Light" panose="020B0403020204020204" pitchFamily="34" charset="0"/>
              </a:rPr>
              <a:t>Ambiente A</a:t>
            </a:r>
          </a:p>
        </p:txBody>
      </p:sp>
      <p:sp>
        <p:nvSpPr>
          <p:cNvPr id="14" name="TextBox 13"/>
          <p:cNvSpPr txBox="1"/>
          <p:nvPr/>
        </p:nvSpPr>
        <p:spPr>
          <a:xfrm>
            <a:off x="10048885" y="5321833"/>
            <a:ext cx="1685077" cy="369332"/>
          </a:xfrm>
          <a:prstGeom prst="rect">
            <a:avLst/>
          </a:prstGeom>
          <a:noFill/>
        </p:spPr>
        <p:txBody>
          <a:bodyPr wrap="none" rtlCol="0">
            <a:spAutoFit/>
          </a:bodyPr>
          <a:lstStyle/>
          <a:p>
            <a:pPr algn="ctr" rtl="0"/>
            <a:r>
              <a:rPr lang="pt-br">
                <a:latin typeface="Amazon Ember Light" panose="020B0403020204020204" pitchFamily="34" charset="0"/>
                <a:ea typeface="Amazon Ember Light" panose="020B0403020204020204" pitchFamily="34" charset="0"/>
                <a:cs typeface="Amazon Ember Light" panose="020B0403020204020204" pitchFamily="34" charset="0"/>
              </a:rPr>
              <a:t>Ambiente B</a:t>
            </a:r>
          </a:p>
        </p:txBody>
      </p:sp>
      <p:sp>
        <p:nvSpPr>
          <p:cNvPr id="16" name="TextBox 15">
            <a:extLst>
              <a:ext uri="{FF2B5EF4-FFF2-40B4-BE49-F238E27FC236}">
                <a16:creationId xmlns:a16="http://schemas.microsoft.com/office/drawing/2014/main" id="{6F4FEA15-81A2-274F-8E58-240A5216F9B6}"/>
              </a:ext>
            </a:extLst>
          </p:cNvPr>
          <p:cNvSpPr txBox="1"/>
          <p:nvPr/>
        </p:nvSpPr>
        <p:spPr>
          <a:xfrm>
            <a:off x="6328604" y="4215146"/>
            <a:ext cx="2301904" cy="369332"/>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Amazon Route 53</a:t>
            </a:r>
          </a:p>
        </p:txBody>
      </p:sp>
      <p:pic>
        <p:nvPicPr>
          <p:cNvPr id="17" name="Graphic 37">
            <a:extLst>
              <a:ext uri="{FF2B5EF4-FFF2-40B4-BE49-F238E27FC236}">
                <a16:creationId xmlns:a16="http://schemas.microsoft.com/office/drawing/2014/main" id="{0D5C2D11-8F40-1646-917F-3B5EA817F6E2}"/>
              </a:ext>
            </a:extLst>
          </p:cNvPr>
          <p:cNvPicPr>
            <a:picLocks noChangeAspect="1"/>
          </p:cNvPicPr>
          <p:nvPr/>
        </p:nvPicPr>
        <p:blipFill>
          <a:blip r:embed="rId4"/>
          <a:stretch>
            <a:fillRect/>
          </a:stretch>
        </p:blipFill>
        <p:spPr>
          <a:xfrm>
            <a:off x="6936550" y="3071277"/>
            <a:ext cx="1085615" cy="1085615"/>
          </a:xfrm>
          <a:prstGeom prst="rect">
            <a:avLst/>
          </a:prstGeom>
        </p:spPr>
      </p:pic>
      <p:pic>
        <p:nvPicPr>
          <p:cNvPr id="18"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10219860" y="2039552"/>
            <a:ext cx="1343126" cy="1343126"/>
          </a:xfrm>
          <a:prstGeom prst="rect">
            <a:avLst/>
          </a:prstGeom>
        </p:spPr>
      </p:pic>
      <p:pic>
        <p:nvPicPr>
          <p:cNvPr id="21"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10219860" y="4009069"/>
            <a:ext cx="1343126" cy="1343126"/>
          </a:xfrm>
          <a:prstGeom prst="rect">
            <a:avLst/>
          </a:prstGeom>
        </p:spPr>
      </p:pic>
      <p:cxnSp>
        <p:nvCxnSpPr>
          <p:cNvPr id="22" name="Elbow Connector 21"/>
          <p:cNvCxnSpPr/>
          <p:nvPr/>
        </p:nvCxnSpPr>
        <p:spPr>
          <a:xfrm flipV="1">
            <a:off x="8022165" y="2655360"/>
            <a:ext cx="2197695" cy="746256"/>
          </a:xfrm>
          <a:prstGeom prst="bentConnector3">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28" name="Elbow Connector 27"/>
          <p:cNvCxnSpPr>
            <a:endCxn id="21" idx="1"/>
          </p:cNvCxnSpPr>
          <p:nvPr/>
        </p:nvCxnSpPr>
        <p:spPr>
          <a:xfrm>
            <a:off x="8022165" y="3832998"/>
            <a:ext cx="2197695" cy="847634"/>
          </a:xfrm>
          <a:prstGeom prst="bentConnector3">
            <a:avLst/>
          </a:prstGeom>
          <a:ln w="12700">
            <a:tailEnd type="arrow" w="med" len="sm"/>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991029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974" y="2610606"/>
            <a:ext cx="11353800" cy="1636787"/>
          </a:xfrm>
        </p:spPr>
        <p:txBody>
          <a:bodyPr rtlCol="0">
            <a:noAutofit/>
          </a:bodyPr>
          <a:lstStyle/>
          <a:p>
            <a:pPr rtl="0"/>
            <a:r>
              <a:rPr lang="pt-br" dirty="0"/>
              <a:t>Implantação de aplicações com</a:t>
            </a:r>
            <a:br>
              <a:rPr lang="en-US" dirty="0"/>
            </a:br>
            <a:r>
              <a:rPr lang="pt-br" dirty="0"/>
              <a:t>AWS Elastic Beanstalk</a:t>
            </a:r>
          </a:p>
        </p:txBody>
      </p:sp>
      <p:sp>
        <p:nvSpPr>
          <p:cNvPr id="3" name="Slide Number Placeholder 2"/>
          <p:cNvSpPr>
            <a:spLocks noGrp="1"/>
          </p:cNvSpPr>
          <p:nvPr>
            <p:ph type="sldNum" sz="quarter" idx="4294967295"/>
          </p:nvPr>
        </p:nvSpPr>
        <p:spPr>
          <a:xfrm>
            <a:off x="9448800" y="6356350"/>
            <a:ext cx="2743200" cy="365125"/>
          </a:xfrm>
        </p:spPr>
        <p:txBody>
          <a:bodyPr rtlCol="0"/>
          <a:lstStyle/>
          <a:p>
            <a:pPr rtl="0"/>
            <a:fld id="{9FC43BFD-8FF7-A343-A8A6-E2338FCE8046}" type="slidenum">
              <a:rPr lang="en-US" smtClean="0"/>
              <a:pPr/>
              <a:t>16</a:t>
            </a:fld>
            <a:endParaRPr lang="en-US"/>
          </a:p>
        </p:txBody>
      </p:sp>
      <p:sp>
        <p:nvSpPr>
          <p:cNvPr id="5" name="Footer Placeholder 4"/>
          <p:cNvSpPr>
            <a:spLocks noGrp="1"/>
          </p:cNvSpPr>
          <p:nvPr>
            <p:ph type="ftr" sz="quarter" idx="3"/>
          </p:nvPr>
        </p:nvSpPr>
        <p:spPr>
          <a:xfrm>
            <a:off x="419100" y="6356350"/>
            <a:ext cx="5127261" cy="365125"/>
          </a:xfrm>
        </p:spPr>
        <p:txBody>
          <a:bodyPr rtlCol="0"/>
          <a:lstStyle/>
          <a:p>
            <a:r>
              <a:rPr lang="pt-BR" dirty="0"/>
              <a:t>© 2020 Amazon Web Services, Inc. ou suas afiliadas. Todos os direitos reservados.</a:t>
            </a:r>
            <a:endParaRPr lang="pt-br" dirty="0"/>
          </a:p>
        </p:txBody>
      </p:sp>
    </p:spTree>
    <p:custDataLst>
      <p:tags r:id="rId1"/>
    </p:custDataLst>
    <p:extLst>
      <p:ext uri="{BB962C8B-B14F-4D97-AF65-F5344CB8AC3E}">
        <p14:creationId xmlns:p14="http://schemas.microsoft.com/office/powerpoint/2010/main" val="2141445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65125"/>
            <a:ext cx="5243763" cy="474119"/>
          </a:xfrm>
        </p:spPr>
        <p:txBody>
          <a:bodyPr rtlCol="0"/>
          <a:lstStyle/>
          <a:p>
            <a:pPr rtl="0"/>
            <a:r>
              <a:rPr lang="pt-br" sz="3500" dirty="0"/>
              <a:t>AWS Elastic Beanstalk</a:t>
            </a:r>
          </a:p>
        </p:txBody>
      </p:sp>
      <p:sp>
        <p:nvSpPr>
          <p:cNvPr id="3" name="Content Placeholder 2"/>
          <p:cNvSpPr>
            <a:spLocks noGrp="1"/>
          </p:cNvSpPr>
          <p:nvPr>
            <p:ph idx="1"/>
          </p:nvPr>
        </p:nvSpPr>
        <p:spPr>
          <a:xfrm>
            <a:off x="238539" y="1440305"/>
            <a:ext cx="11622284" cy="4913308"/>
          </a:xfrm>
        </p:spPr>
        <p:txBody>
          <a:bodyPr rtlCol="0">
            <a:normAutofit/>
          </a:bodyPr>
          <a:lstStyle/>
          <a:p>
            <a:pPr marL="0" indent="0" algn="r" rtl="0">
              <a:spcBef>
                <a:spcPts val="0"/>
              </a:spcBef>
              <a:buNone/>
            </a:pPr>
            <a:endParaRPr lang="en-US" sz="2400" u="sng">
              <a:latin typeface="Amazon Ember" panose="020B0603020204020204" pitchFamily="34" charset="0"/>
              <a:ea typeface="Amazon Ember" panose="020B0603020204020204" pitchFamily="34" charset="0"/>
              <a:cs typeface="Amazon Ember" panose="020B0603020204020204" pitchFamily="34" charset="0"/>
            </a:endParaRPr>
          </a:p>
          <a:p>
            <a:pPr marL="0" indent="0" algn="r" rtl="0">
              <a:spcBef>
                <a:spcPts val="0"/>
              </a:spcBef>
              <a:buNone/>
            </a:pPr>
            <a:endParaRPr lang="en-US" sz="2400" u="sng">
              <a:latin typeface="Amazon Ember" panose="020B0603020204020204" pitchFamily="34" charset="0"/>
              <a:ea typeface="Amazon Ember" panose="020B0603020204020204" pitchFamily="34" charset="0"/>
              <a:cs typeface="Amazon Ember" panose="020B0603020204020204" pitchFamily="34" charset="0"/>
            </a:endParaRPr>
          </a:p>
          <a:p>
            <a:pPr marL="0" indent="0" algn="r" rtl="0">
              <a:spcBef>
                <a:spcPts val="0"/>
              </a:spcBef>
              <a:buNone/>
            </a:pPr>
            <a:endParaRPr lang="en-US" sz="2400" u="sng">
              <a:latin typeface="Amazon Ember" panose="020B0603020204020204" pitchFamily="34" charset="0"/>
              <a:ea typeface="Amazon Ember" panose="020B0603020204020204" pitchFamily="34" charset="0"/>
              <a:cs typeface="Amazon Ember" panose="020B0603020204020204" pitchFamily="34" charset="0"/>
            </a:endParaRPr>
          </a:p>
          <a:p>
            <a:pPr marL="0" indent="0" algn="r" rtl="0">
              <a:spcBef>
                <a:spcPts val="0"/>
              </a:spcBef>
              <a:buNone/>
            </a:pPr>
            <a:endParaRPr lang="en-US" sz="2400" u="sng">
              <a:latin typeface="Amazon Ember" panose="020B0603020204020204" pitchFamily="34" charset="0"/>
              <a:ea typeface="Amazon Ember" panose="020B0603020204020204" pitchFamily="34" charset="0"/>
              <a:cs typeface="Amazon Ember" panose="020B0603020204020204" pitchFamily="34" charset="0"/>
            </a:endParaRPr>
          </a:p>
          <a:p>
            <a:pPr marL="0" indent="0" algn="r" rtl="0">
              <a:spcBef>
                <a:spcPts val="0"/>
              </a:spcBef>
              <a:buNone/>
            </a:pPr>
            <a:endParaRPr lang="en-US" sz="2400">
              <a:latin typeface="Amazon Ember" panose="020B0603020204020204" pitchFamily="34" charset="0"/>
              <a:ea typeface="Amazon Ember" panose="020B0603020204020204" pitchFamily="34" charset="0"/>
              <a:cs typeface="Amazon Ember" panose="020B0603020204020204" pitchFamily="34" charset="0"/>
            </a:endParaRPr>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a:t>17</a:t>
            </a:fld>
            <a:endParaRPr lang="en-US"/>
          </a:p>
        </p:txBody>
      </p:sp>
      <p:sp>
        <p:nvSpPr>
          <p:cNvPr id="5" name="Rectangle 4"/>
          <p:cNvSpPr/>
          <p:nvPr/>
        </p:nvSpPr>
        <p:spPr>
          <a:xfrm>
            <a:off x="255621" y="4987267"/>
            <a:ext cx="3595411" cy="830997"/>
          </a:xfrm>
          <a:prstGeom prst="rect">
            <a:avLst/>
          </a:prstGeom>
        </p:spPr>
        <p:txBody>
          <a:bodyPr wrap="square" rtlCol="0">
            <a:spAutoFit/>
          </a:bodyPr>
          <a:lstStyle/>
          <a:p>
            <a:pPr algn="ctr" rtl="0"/>
            <a:r>
              <a:rPr lang="pt-br" sz="2400">
                <a:latin typeface="Amazon Ember Light" panose="020B0403020204020204" pitchFamily="34" charset="0"/>
                <a:ea typeface="Amazon Ember Light" panose="020B0403020204020204" pitchFamily="34" charset="0"/>
                <a:cs typeface="Amazon Ember Light" panose="020B0403020204020204" pitchFamily="34" charset="0"/>
              </a:rPr>
              <a:t>Projetados para permitir que </a:t>
            </a:r>
            <a:r>
              <a:rPr lang="pt-br" sz="2400">
                <a:latin typeface="Amazon Ember" panose="02000000000000000000" pitchFamily="2" charset="0"/>
                <a:ea typeface="Amazon Ember" panose="02000000000000000000" pitchFamily="2" charset="0"/>
                <a:cs typeface="Amazon Ember Light" panose="020B0403020204020204" pitchFamily="34" charset="0"/>
              </a:rPr>
              <a:t>desenvolvedores</a:t>
            </a:r>
            <a:r>
              <a:rPr lang="pt-br" sz="2400">
                <a:latin typeface="Amazon Ember Light" panose="020B0403020204020204" pitchFamily="34" charset="0"/>
                <a:ea typeface="Amazon Ember Light" panose="020B0403020204020204" pitchFamily="34" charset="0"/>
                <a:cs typeface="Amazon Ember Light" panose="020B0403020204020204" pitchFamily="34" charset="0"/>
              </a:rPr>
              <a:t> implantem código </a:t>
            </a:r>
          </a:p>
        </p:txBody>
      </p:sp>
      <p:sp>
        <p:nvSpPr>
          <p:cNvPr id="8" name="Rectangle 7"/>
          <p:cNvSpPr/>
          <p:nvPr/>
        </p:nvSpPr>
        <p:spPr>
          <a:xfrm>
            <a:off x="4657848" y="4987268"/>
            <a:ext cx="2691897" cy="830997"/>
          </a:xfrm>
          <a:prstGeom prst="rect">
            <a:avLst/>
          </a:prstGeom>
        </p:spPr>
        <p:txBody>
          <a:bodyPr wrap="square" rtlCol="0">
            <a:spAutoFit/>
          </a:bodyPr>
          <a:lstStyle/>
          <a:p>
            <a:pPr algn="ctr" rtl="0"/>
            <a:r>
              <a:rPr lang="pt-br" sz="2400" dirty="0">
                <a:latin typeface="Amazon Ember Light" panose="020B0403020204020204" pitchFamily="34" charset="0"/>
                <a:ea typeface="Amazon Ember Light" panose="020B0403020204020204" pitchFamily="34" charset="0"/>
                <a:cs typeface="Amazon Ember Light" panose="020B0403020204020204" pitchFamily="34" charset="0"/>
              </a:rPr>
              <a:t>Cuida dos detalhes para você</a:t>
            </a:r>
          </a:p>
        </p:txBody>
      </p:sp>
      <p:sp>
        <p:nvSpPr>
          <p:cNvPr id="12" name="Round Diagonal Corner Rectangle 11"/>
          <p:cNvSpPr/>
          <p:nvPr/>
        </p:nvSpPr>
        <p:spPr>
          <a:xfrm>
            <a:off x="3316244" y="1272688"/>
            <a:ext cx="5562577" cy="909040"/>
          </a:xfrm>
          <a:prstGeom prst="round2DiagRect">
            <a:avLst>
              <a:gd name="adj1" fmla="val 0"/>
              <a:gd name="adj2" fmla="val 0"/>
            </a:avLst>
          </a:prstGeom>
          <a:solidFill>
            <a:schemeClr val="tx2"/>
          </a:solidFill>
          <a:ln w="9525" cap="flat" cmpd="sng" algn="ctr">
            <a:solidFill>
              <a:schemeClr val="accent5">
                <a:lumMod val="50000"/>
              </a:schemeClr>
            </a:solidFill>
            <a:prstDash val="solid"/>
          </a:ln>
          <a:effectLst/>
        </p:spPr>
        <p:txBody>
          <a:bodyPr rtlCol="0" anchor="ctr"/>
          <a:lstStyle/>
          <a:p>
            <a:pPr algn="ctr" defTabSz="457200" rtl="0"/>
            <a:r>
              <a:rPr lang="pt-br" sz="2800" kern="0" dirty="0">
                <a:latin typeface="Amazon Ember" panose="02000000000000000000" pitchFamily="2" charset="0"/>
                <a:ea typeface="Amazon Ember" panose="02000000000000000000" pitchFamily="2" charset="0"/>
                <a:cs typeface="Amazon Ember" panose="020B0603020204020204" pitchFamily="34" charset="0"/>
              </a:rPr>
              <a:t>A ferramenta de desenvolvedor de sua preferência</a:t>
            </a:r>
          </a:p>
        </p:txBody>
      </p:sp>
      <p:sp>
        <p:nvSpPr>
          <p:cNvPr id="6" name="Footer Placeholder 5"/>
          <p:cNvSpPr>
            <a:spLocks noGrp="1"/>
          </p:cNvSpPr>
          <p:nvPr>
            <p:ph type="ftr" sz="quarter" idx="3"/>
          </p:nvPr>
        </p:nvSpPr>
        <p:spPr>
          <a:xfrm>
            <a:off x="419100" y="6356350"/>
            <a:ext cx="5082290" cy="365125"/>
          </a:xfrm>
        </p:spPr>
        <p:txBody>
          <a:bodyPr rtlCol="0"/>
          <a:lstStyle/>
          <a:p>
            <a:r>
              <a:rPr lang="pt-BR" dirty="0"/>
              <a:t>© 2020 Amazon Web Services, Inc. ou suas afiliadas. Todos os direitos reservados.</a:t>
            </a:r>
            <a:endParaRPr lang="pt-br" dirty="0"/>
          </a:p>
        </p:txBody>
      </p:sp>
      <p:pic>
        <p:nvPicPr>
          <p:cNvPr id="13" name="Graphic 39">
            <a:extLst>
              <a:ext uri="{FF2B5EF4-FFF2-40B4-BE49-F238E27FC236}">
                <a16:creationId xmlns:a16="http://schemas.microsoft.com/office/drawing/2014/main" id="{6FA71975-EA2D-784E-8A28-738A17320E91}"/>
              </a:ext>
            </a:extLst>
          </p:cNvPr>
          <p:cNvPicPr>
            <a:picLocks noChangeAspect="1"/>
          </p:cNvPicPr>
          <p:nvPr/>
        </p:nvPicPr>
        <p:blipFill>
          <a:blip r:embed="rId4"/>
          <a:stretch>
            <a:fillRect/>
          </a:stretch>
        </p:blipFill>
        <p:spPr>
          <a:xfrm>
            <a:off x="1332464" y="3703109"/>
            <a:ext cx="1174770" cy="117477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3109" y="2544982"/>
            <a:ext cx="2540000" cy="2540000"/>
          </a:xfrm>
          <a:prstGeom prst="rect">
            <a:avLst/>
          </a:prstGeom>
        </p:spPr>
      </p:pic>
      <p:sp>
        <p:nvSpPr>
          <p:cNvPr id="15" name="TextBox 14">
            <a:extLst>
              <a:ext uri="{FF2B5EF4-FFF2-40B4-BE49-F238E27FC236}">
                <a16:creationId xmlns:a16="http://schemas.microsoft.com/office/drawing/2014/main" id="{40BB907D-5837-4B48-9CB0-CF92744CAB15}"/>
              </a:ext>
            </a:extLst>
          </p:cNvPr>
          <p:cNvSpPr txBox="1"/>
          <p:nvPr/>
        </p:nvSpPr>
        <p:spPr>
          <a:xfrm>
            <a:off x="740005" y="2237205"/>
            <a:ext cx="2688464" cy="369332"/>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AWS Elastic Beanstalk</a:t>
            </a:r>
          </a:p>
        </p:txBody>
      </p:sp>
      <p:pic>
        <p:nvPicPr>
          <p:cNvPr id="16" name="Graphic 6">
            <a:extLst>
              <a:ext uri="{FF2B5EF4-FFF2-40B4-BE49-F238E27FC236}">
                <a16:creationId xmlns:a16="http://schemas.microsoft.com/office/drawing/2014/main" id="{1CEDDBFE-5070-CE42-8F45-83D0BD5BA61E}"/>
              </a:ext>
            </a:extLst>
          </p:cNvPr>
          <p:cNvPicPr>
            <a:picLocks noChangeAspect="1"/>
          </p:cNvPicPr>
          <p:nvPr/>
        </p:nvPicPr>
        <p:blipFill>
          <a:blip r:embed="rId6"/>
          <a:stretch>
            <a:fillRect/>
          </a:stretch>
        </p:blipFill>
        <p:spPr>
          <a:xfrm>
            <a:off x="1596126" y="1278119"/>
            <a:ext cx="914400" cy="914400"/>
          </a:xfrm>
          <a:prstGeom prst="rect">
            <a:avLst/>
          </a:prstGeom>
        </p:spPr>
      </p:pic>
      <p:sp>
        <p:nvSpPr>
          <p:cNvPr id="18" name="Rectangle 17"/>
          <p:cNvSpPr/>
          <p:nvPr/>
        </p:nvSpPr>
        <p:spPr>
          <a:xfrm>
            <a:off x="7809611" y="4268166"/>
            <a:ext cx="1745947" cy="1569660"/>
          </a:xfrm>
          <a:prstGeom prst="rect">
            <a:avLst/>
          </a:prstGeom>
        </p:spPr>
        <p:txBody>
          <a:bodyPr wrap="square" rtlCol="0">
            <a:spAutoFit/>
          </a:bodyPr>
          <a:lstStyle/>
          <a:p>
            <a:pPr algn="ctr" rtl="0"/>
            <a:r>
              <a:rPr lang="pt-br" sz="2400">
                <a:latin typeface="Amazon Ember Light" panose="020B0403020204020204" pitchFamily="34" charset="0"/>
                <a:ea typeface="Amazon Ember Light" panose="020B0403020204020204" pitchFamily="34" charset="0"/>
                <a:cs typeface="Amazon Ember Light" panose="020B0403020204020204" pitchFamily="34" charset="0"/>
              </a:rPr>
              <a:t>PHP</a:t>
            </a:r>
          </a:p>
          <a:p>
            <a:pPr algn="ctr" rtl="0"/>
            <a:r>
              <a:rPr lang="pt-br" sz="2400">
                <a:latin typeface="Amazon Ember Light" panose="020B0403020204020204" pitchFamily="34" charset="0"/>
                <a:ea typeface="Amazon Ember Light" panose="020B0403020204020204" pitchFamily="34" charset="0"/>
                <a:cs typeface="Amazon Ember Light" panose="020B0403020204020204" pitchFamily="34" charset="0"/>
              </a:rPr>
              <a:t>Java</a:t>
            </a:r>
          </a:p>
          <a:p>
            <a:pPr algn="ctr" rtl="0"/>
            <a:r>
              <a:rPr lang="pt-br" sz="2400">
                <a:latin typeface="Amazon Ember Light" panose="020B0403020204020204" pitchFamily="34" charset="0"/>
                <a:ea typeface="Amazon Ember Light" panose="020B0403020204020204" pitchFamily="34" charset="0"/>
                <a:cs typeface="Amazon Ember Light" panose="020B0403020204020204" pitchFamily="34" charset="0"/>
              </a:rPr>
              <a:t>Python</a:t>
            </a:r>
          </a:p>
          <a:p>
            <a:pPr algn="ctr" rtl="0"/>
            <a:r>
              <a:rPr lang="pt-br" sz="2400">
                <a:latin typeface="Amazon Ember Light" panose="020B0403020204020204" pitchFamily="34" charset="0"/>
                <a:ea typeface="Amazon Ember Light" panose="020B0403020204020204" pitchFamily="34" charset="0"/>
                <a:cs typeface="Amazon Ember Light" panose="020B0403020204020204" pitchFamily="34" charset="0"/>
              </a:rPr>
              <a:t>Ruby</a:t>
            </a:r>
          </a:p>
        </p:txBody>
      </p:sp>
      <p:sp>
        <p:nvSpPr>
          <p:cNvPr id="19" name="Rectangle 18"/>
          <p:cNvSpPr/>
          <p:nvPr/>
        </p:nvSpPr>
        <p:spPr>
          <a:xfrm>
            <a:off x="9325959" y="4245867"/>
            <a:ext cx="2446941" cy="1938992"/>
          </a:xfrm>
          <a:prstGeom prst="rect">
            <a:avLst/>
          </a:prstGeom>
        </p:spPr>
        <p:txBody>
          <a:bodyPr wrap="square" rtlCol="0">
            <a:spAutoFit/>
          </a:bodyPr>
          <a:lstStyle/>
          <a:p>
            <a:pPr algn="ctr" rtl="0"/>
            <a:r>
              <a:rPr lang="pt-br" sz="2400">
                <a:latin typeface="Amazon Ember Light" panose="020B0403020204020204" pitchFamily="34" charset="0"/>
                <a:ea typeface="Amazon Ember Light" panose="020B0403020204020204" pitchFamily="34" charset="0"/>
                <a:cs typeface="Amazon Ember Light" panose="020B0403020204020204" pitchFamily="34" charset="0"/>
              </a:rPr>
              <a:t>Node.js</a:t>
            </a:r>
          </a:p>
          <a:p>
            <a:pPr algn="ctr" rtl="0"/>
            <a:r>
              <a:rPr lang="pt-br" sz="2400">
                <a:latin typeface="Amazon Ember Light" panose="020B0403020204020204" pitchFamily="34" charset="0"/>
                <a:ea typeface="Amazon Ember Light" panose="020B0403020204020204" pitchFamily="34" charset="0"/>
                <a:cs typeface="Amazon Ember Light" panose="020B0403020204020204" pitchFamily="34" charset="0"/>
              </a:rPr>
              <a:t>.NET</a:t>
            </a:r>
          </a:p>
          <a:p>
            <a:pPr algn="ctr" rtl="0"/>
            <a:r>
              <a:rPr lang="pt-br" sz="2400">
                <a:latin typeface="Amazon Ember Light" panose="020B0403020204020204" pitchFamily="34" charset="0"/>
                <a:ea typeface="Amazon Ember Light" panose="020B0403020204020204" pitchFamily="34" charset="0"/>
                <a:cs typeface="Amazon Ember Light" panose="020B0403020204020204" pitchFamily="34" charset="0"/>
              </a:rPr>
              <a:t>Go</a:t>
            </a:r>
          </a:p>
          <a:p>
            <a:pPr algn="ctr" rtl="0"/>
            <a:r>
              <a:rPr lang="pt-br" sz="2400">
                <a:latin typeface="Amazon Ember Light" panose="020B0403020204020204" pitchFamily="34" charset="0"/>
                <a:ea typeface="Amazon Ember Light" panose="020B0403020204020204" pitchFamily="34" charset="0"/>
                <a:cs typeface="Amazon Ember Light" panose="020B0403020204020204" pitchFamily="34" charset="0"/>
              </a:rPr>
              <a:t>Docker applications</a:t>
            </a:r>
          </a:p>
        </p:txBody>
      </p:sp>
      <p:sp>
        <p:nvSpPr>
          <p:cNvPr id="20" name="Rectangle 19"/>
          <p:cNvSpPr/>
          <p:nvPr/>
        </p:nvSpPr>
        <p:spPr>
          <a:xfrm>
            <a:off x="8598661" y="3703109"/>
            <a:ext cx="2481770" cy="461665"/>
          </a:xfrm>
          <a:prstGeom prst="rect">
            <a:avLst/>
          </a:prstGeom>
        </p:spPr>
        <p:txBody>
          <a:bodyPr wrap="none" rtlCol="0">
            <a:spAutoFit/>
          </a:bodyPr>
          <a:lstStyle/>
          <a:p>
            <a:pPr algn="ctr" rtl="0"/>
            <a:r>
              <a:rPr lang="pt-br" sz="2400" u="sng">
                <a:latin typeface="Amazon Ember Light" panose="020B0403020204020204" pitchFamily="34" charset="0"/>
                <a:ea typeface="Amazon Ember Light" panose="020B0403020204020204" pitchFamily="34" charset="0"/>
                <a:cs typeface="Amazon Ember Light" panose="020B0403020204020204" pitchFamily="34" charset="0"/>
              </a:rPr>
              <a:t>Compatível com </a:t>
            </a:r>
          </a:p>
        </p:txBody>
      </p:sp>
    </p:spTree>
    <p:custDataLst>
      <p:tags r:id="rId1"/>
    </p:custDataLst>
    <p:extLst>
      <p:ext uri="{BB962C8B-B14F-4D97-AF65-F5344CB8AC3E}">
        <p14:creationId xmlns:p14="http://schemas.microsoft.com/office/powerpoint/2010/main" val="1377481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4475748" y="1950943"/>
            <a:ext cx="6376712" cy="3909632"/>
            <a:chOff x="3261160" y="1527674"/>
            <a:chExt cx="4782534" cy="2932224"/>
          </a:xfrm>
        </p:grpSpPr>
        <p:pic>
          <p:nvPicPr>
            <p:cNvPr id="4" name="Picture 3"/>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683321" y="1575394"/>
              <a:ext cx="2360373" cy="2884504"/>
            </a:xfrm>
            <a:prstGeom prst="rect">
              <a:avLst/>
            </a:prstGeom>
            <a:noFill/>
            <a:ln>
              <a:noFill/>
            </a:ln>
          </p:spPr>
        </p:pic>
        <p:sp>
          <p:nvSpPr>
            <p:cNvPr id="5" name="TextBox 4"/>
            <p:cNvSpPr txBox="1"/>
            <p:nvPr/>
          </p:nvSpPr>
          <p:spPr>
            <a:xfrm>
              <a:off x="3261160" y="1527674"/>
              <a:ext cx="2442639" cy="2513332"/>
            </a:xfrm>
            <a:prstGeom prst="rect">
              <a:avLst/>
            </a:prstGeom>
            <a:noFill/>
            <a:ln>
              <a:noFill/>
            </a:ln>
          </p:spPr>
          <p:txBody>
            <a:bodyPr wrap="square" rtlCol="0">
              <a:spAutoFit/>
            </a:bodyPr>
            <a:lstStyle/>
            <a:p>
              <a:pPr algn="r" rtl="0">
                <a:lnSpc>
                  <a:spcPct val="60000"/>
                </a:lnSpc>
                <a:spcBef>
                  <a:spcPts val="3200"/>
                </a:spcBef>
              </a:pPr>
              <a:r>
                <a:rPr lang="pt-br" sz="1867" dirty="0">
                  <a:solidFill>
                    <a:schemeClr val="accent1">
                      <a:lumMod val="75000"/>
                    </a:schemeClr>
                  </a:solidFill>
                  <a:latin typeface="Amazon Ember" panose="02000000000000000000" pitchFamily="2" charset="0"/>
                  <a:ea typeface="Amazon Ember" panose="02000000000000000000" pitchFamily="2" charset="0"/>
                  <a:cs typeface="Amazon Ember" panose="020B0603020204020204" pitchFamily="34" charset="0"/>
                </a:rPr>
                <a:t>Código</a:t>
              </a:r>
            </a:p>
            <a:p>
              <a:pPr algn="r" rtl="0">
                <a:lnSpc>
                  <a:spcPct val="60000"/>
                </a:lnSpc>
                <a:spcBef>
                  <a:spcPts val="3200"/>
                </a:spcBef>
              </a:pPr>
              <a:br>
                <a:rPr lang="en-GB" dirty="0">
                  <a:latin typeface="Amazon Ember" panose="020B0603020204020204" pitchFamily="34" charset="0"/>
                  <a:ea typeface="Amazon Ember" panose="020B0603020204020204" pitchFamily="34" charset="0"/>
                  <a:cs typeface="Amazon Ember" panose="020B0603020204020204" pitchFamily="34" charset="0"/>
                </a:rPr>
              </a:br>
              <a:r>
                <a:rPr lang="pt-br" dirty="0">
                  <a:latin typeface="Amazon Ember" panose="020B0603020204020204" pitchFamily="34" charset="0"/>
                  <a:ea typeface="Amazon Ember" panose="020B0603020204020204" pitchFamily="34" charset="0"/>
                  <a:cs typeface="Amazon Ember" panose="020B0603020204020204" pitchFamily="34" charset="0"/>
                </a:rPr>
                <a:t>Servidor HTTP</a:t>
              </a:r>
            </a:p>
            <a:p>
              <a:pPr algn="r" rtl="0">
                <a:lnSpc>
                  <a:spcPct val="60000"/>
                </a:lnSpc>
                <a:spcBef>
                  <a:spcPts val="3200"/>
                </a:spcBef>
              </a:pPr>
              <a:r>
                <a:rPr lang="pt-br" dirty="0">
                  <a:latin typeface="Amazon Ember" panose="020B0603020204020204" pitchFamily="34" charset="0"/>
                  <a:ea typeface="Amazon Ember" panose="020B0603020204020204" pitchFamily="34" charset="0"/>
                  <a:cs typeface="Amazon Ember" panose="020B0603020204020204" pitchFamily="34" charset="0"/>
                </a:rPr>
                <a:t>Servidor de aplicativos</a:t>
              </a:r>
            </a:p>
            <a:p>
              <a:pPr algn="r" rtl="0">
                <a:lnSpc>
                  <a:spcPct val="60000"/>
                </a:lnSpc>
                <a:spcBef>
                  <a:spcPts val="3200"/>
                </a:spcBef>
              </a:pPr>
              <a:r>
                <a:rPr lang="pt-br" dirty="0">
                  <a:latin typeface="Amazon Ember" panose="020B0603020204020204" pitchFamily="34" charset="0"/>
                  <a:ea typeface="Amazon Ember" panose="020B0603020204020204" pitchFamily="34" charset="0"/>
                  <a:cs typeface="Amazon Ember" panose="020B0603020204020204" pitchFamily="34" charset="0"/>
                </a:rPr>
                <a:t>Interpretador de linguagem</a:t>
              </a:r>
            </a:p>
            <a:p>
              <a:pPr algn="r" rtl="0">
                <a:lnSpc>
                  <a:spcPct val="60000"/>
                </a:lnSpc>
                <a:spcBef>
                  <a:spcPts val="3200"/>
                </a:spcBef>
              </a:pPr>
              <a:r>
                <a:rPr lang="pt-br" dirty="0">
                  <a:latin typeface="Amazon Ember" panose="020B0603020204020204" pitchFamily="34" charset="0"/>
                  <a:ea typeface="Amazon Ember" panose="020B0603020204020204" pitchFamily="34" charset="0"/>
                  <a:cs typeface="Amazon Ember" panose="020B0603020204020204" pitchFamily="34" charset="0"/>
                </a:rPr>
                <a:t>Sistema operacional</a:t>
              </a:r>
            </a:p>
            <a:p>
              <a:pPr algn="r" rtl="0">
                <a:lnSpc>
                  <a:spcPct val="60000"/>
                </a:lnSpc>
                <a:spcBef>
                  <a:spcPts val="3200"/>
                </a:spcBef>
              </a:pPr>
              <a:r>
                <a:rPr lang="pt-br" dirty="0">
                  <a:latin typeface="Amazon Ember" panose="020B0603020204020204" pitchFamily="34" charset="0"/>
                  <a:ea typeface="Amazon Ember" panose="020B0603020204020204" pitchFamily="34" charset="0"/>
                  <a:cs typeface="Amazon Ember" panose="020B0603020204020204" pitchFamily="34" charset="0"/>
                </a:rPr>
                <a:t>Host</a:t>
              </a:r>
            </a:p>
          </p:txBody>
        </p:sp>
        <p:cxnSp>
          <p:nvCxnSpPr>
            <p:cNvPr id="6" name="Straight Arrow Connector 5"/>
            <p:cNvCxnSpPr/>
            <p:nvPr/>
          </p:nvCxnSpPr>
          <p:spPr>
            <a:xfrm>
              <a:off x="5730239" y="1618827"/>
              <a:ext cx="967628" cy="409650"/>
            </a:xfrm>
            <a:prstGeom prst="straightConnector1">
              <a:avLst/>
            </a:prstGeom>
            <a:ln w="38100">
              <a:solidFill>
                <a:srgbClr val="6F9E50"/>
              </a:solidFill>
              <a:tailEnd type="oval" w="med" len="med"/>
            </a:ln>
          </p:spPr>
          <p:style>
            <a:lnRef idx="1">
              <a:schemeClr val="accent4"/>
            </a:lnRef>
            <a:fillRef idx="0">
              <a:schemeClr val="accent4"/>
            </a:fillRef>
            <a:effectRef idx="0">
              <a:schemeClr val="accent4"/>
            </a:effectRef>
            <a:fontRef idx="minor">
              <a:schemeClr val="tx1"/>
            </a:fontRef>
          </p:style>
        </p:cxnSp>
        <p:cxnSp>
          <p:nvCxnSpPr>
            <p:cNvPr id="13" name="Straight Arrow Connector 12"/>
            <p:cNvCxnSpPr/>
            <p:nvPr/>
          </p:nvCxnSpPr>
          <p:spPr>
            <a:xfrm>
              <a:off x="5703147" y="2165040"/>
              <a:ext cx="741435" cy="295929"/>
            </a:xfrm>
            <a:prstGeom prst="straightConnector1">
              <a:avLst/>
            </a:prstGeom>
            <a:ln w="38100">
              <a:solidFill>
                <a:srgbClr val="6F9E50"/>
              </a:solidFill>
              <a:tailEnd type="oval" w="med" len="med"/>
            </a:ln>
          </p:spPr>
          <p:style>
            <a:lnRef idx="1">
              <a:schemeClr val="accent4"/>
            </a:lnRef>
            <a:fillRef idx="0">
              <a:schemeClr val="accent4"/>
            </a:fillRef>
            <a:effectRef idx="0">
              <a:schemeClr val="accent4"/>
            </a:effectRef>
            <a:fontRef idx="minor">
              <a:schemeClr val="tx1"/>
            </a:fontRef>
          </p:style>
        </p:cxnSp>
        <p:cxnSp>
          <p:nvCxnSpPr>
            <p:cNvPr id="14" name="Straight Arrow Connector 13"/>
            <p:cNvCxnSpPr/>
            <p:nvPr/>
          </p:nvCxnSpPr>
          <p:spPr>
            <a:xfrm>
              <a:off x="5709918" y="2607733"/>
              <a:ext cx="466039" cy="265132"/>
            </a:xfrm>
            <a:prstGeom prst="straightConnector1">
              <a:avLst/>
            </a:prstGeom>
            <a:ln w="38100">
              <a:solidFill>
                <a:srgbClr val="6F9E50"/>
              </a:solidFill>
              <a:tailEnd type="oval" w="med" len="med"/>
            </a:ln>
          </p:spPr>
          <p:style>
            <a:lnRef idx="1">
              <a:schemeClr val="accent4"/>
            </a:lnRef>
            <a:fillRef idx="0">
              <a:schemeClr val="accent4"/>
            </a:fillRef>
            <a:effectRef idx="0">
              <a:schemeClr val="accent4"/>
            </a:effectRef>
            <a:fontRef idx="minor">
              <a:schemeClr val="tx1"/>
            </a:fontRef>
          </p:style>
        </p:cxnSp>
        <p:cxnSp>
          <p:nvCxnSpPr>
            <p:cNvPr id="15" name="Straight Arrow Connector 14"/>
            <p:cNvCxnSpPr/>
            <p:nvPr/>
          </p:nvCxnSpPr>
          <p:spPr>
            <a:xfrm flipV="1">
              <a:off x="5730240" y="3017644"/>
              <a:ext cx="967627" cy="30356"/>
            </a:xfrm>
            <a:prstGeom prst="straightConnector1">
              <a:avLst/>
            </a:prstGeom>
            <a:ln w="38100">
              <a:solidFill>
                <a:srgbClr val="6F9E50"/>
              </a:solidFill>
              <a:tailEnd type="oval" w="med" len="med"/>
            </a:ln>
          </p:spPr>
          <p:style>
            <a:lnRef idx="1">
              <a:schemeClr val="accent4"/>
            </a:lnRef>
            <a:fillRef idx="0">
              <a:schemeClr val="accent4"/>
            </a:fillRef>
            <a:effectRef idx="0">
              <a:schemeClr val="accent4"/>
            </a:effectRef>
            <a:fontRef idx="minor">
              <a:schemeClr val="tx1"/>
            </a:fontRef>
          </p:style>
        </p:cxnSp>
        <p:cxnSp>
          <p:nvCxnSpPr>
            <p:cNvPr id="16" name="Straight Arrow Connector 15"/>
            <p:cNvCxnSpPr/>
            <p:nvPr/>
          </p:nvCxnSpPr>
          <p:spPr>
            <a:xfrm flipV="1">
              <a:off x="5709920" y="3428923"/>
              <a:ext cx="734661" cy="52570"/>
            </a:xfrm>
            <a:prstGeom prst="straightConnector1">
              <a:avLst/>
            </a:prstGeom>
            <a:ln w="38100">
              <a:solidFill>
                <a:srgbClr val="6F9E50"/>
              </a:solidFill>
              <a:tailEnd type="oval" w="med" len="med"/>
            </a:ln>
          </p:spPr>
          <p:style>
            <a:lnRef idx="1">
              <a:schemeClr val="accent4"/>
            </a:lnRef>
            <a:fillRef idx="0">
              <a:schemeClr val="accent4"/>
            </a:fillRef>
            <a:effectRef idx="0">
              <a:schemeClr val="accent4"/>
            </a:effectRef>
            <a:fontRef idx="minor">
              <a:schemeClr val="tx1"/>
            </a:fontRef>
          </p:style>
        </p:cxnSp>
        <p:cxnSp>
          <p:nvCxnSpPr>
            <p:cNvPr id="17" name="Straight Arrow Connector 16"/>
            <p:cNvCxnSpPr/>
            <p:nvPr/>
          </p:nvCxnSpPr>
          <p:spPr>
            <a:xfrm flipV="1">
              <a:off x="5703147" y="3840819"/>
              <a:ext cx="741434" cy="67394"/>
            </a:xfrm>
            <a:prstGeom prst="straightConnector1">
              <a:avLst/>
            </a:prstGeom>
            <a:ln w="38100">
              <a:solidFill>
                <a:srgbClr val="6F9E50"/>
              </a:solidFill>
              <a:tailEnd type="oval" w="med" len="med"/>
            </a:ln>
          </p:spPr>
          <p:style>
            <a:lnRef idx="1">
              <a:schemeClr val="accent4"/>
            </a:lnRef>
            <a:fillRef idx="0">
              <a:schemeClr val="accent4"/>
            </a:fillRef>
            <a:effectRef idx="0">
              <a:schemeClr val="accent4"/>
            </a:effectRef>
            <a:fontRef idx="minor">
              <a:schemeClr val="tx1"/>
            </a:fontRef>
          </p:style>
        </p:cxnSp>
      </p:grpSp>
      <p:sp>
        <p:nvSpPr>
          <p:cNvPr id="30" name="Title 29"/>
          <p:cNvSpPr>
            <a:spLocks noGrp="1"/>
          </p:cNvSpPr>
          <p:nvPr>
            <p:ph type="title"/>
          </p:nvPr>
        </p:nvSpPr>
        <p:spPr>
          <a:xfrm>
            <a:off x="419100" y="140223"/>
            <a:ext cx="6687553" cy="923923"/>
          </a:xfrm>
        </p:spPr>
        <p:txBody>
          <a:bodyPr rtlCol="0">
            <a:noAutofit/>
          </a:bodyPr>
          <a:lstStyle/>
          <a:p>
            <a:pPr rtl="0"/>
            <a:r>
              <a:rPr lang="pt-br" sz="3500" dirty="0"/>
              <a:t>Elastic Beanstalk: provisionamento de recursos</a:t>
            </a:r>
          </a:p>
        </p:txBody>
      </p:sp>
      <p:sp>
        <p:nvSpPr>
          <p:cNvPr id="2" name="TextBox 1"/>
          <p:cNvSpPr txBox="1"/>
          <p:nvPr/>
        </p:nvSpPr>
        <p:spPr>
          <a:xfrm>
            <a:off x="1106905" y="1559691"/>
            <a:ext cx="2660203" cy="830997"/>
          </a:xfrm>
          <a:prstGeom prst="rect">
            <a:avLst/>
          </a:prstGeom>
          <a:noFill/>
        </p:spPr>
        <p:txBody>
          <a:bodyPr wrap="square" rtlCol="0">
            <a:spAutoFit/>
          </a:bodyPr>
          <a:lstStyle/>
          <a:p>
            <a:pPr rtl="0"/>
            <a:r>
              <a:rPr lang="pt-br" sz="2400" dirty="0">
                <a:latin typeface="Amazon Ember" panose="020B0603020204020204" pitchFamily="34" charset="0"/>
                <a:ea typeface="Amazon Ember" panose="020B0603020204020204" pitchFamily="34" charset="0"/>
                <a:cs typeface="Amazon Ember" panose="020B0603020204020204" pitchFamily="34" charset="0"/>
              </a:rPr>
              <a:t>Developer (Desenvolvedor)</a:t>
            </a:r>
          </a:p>
        </p:txBody>
      </p:sp>
      <p:cxnSp>
        <p:nvCxnSpPr>
          <p:cNvPr id="45" name="Straight Connector 44"/>
          <p:cNvCxnSpPr>
            <a:cxnSpLocks/>
          </p:cNvCxnSpPr>
          <p:nvPr/>
        </p:nvCxnSpPr>
        <p:spPr>
          <a:xfrm>
            <a:off x="1122947" y="2391568"/>
            <a:ext cx="6543147" cy="0"/>
          </a:xfrm>
          <a:prstGeom prst="line">
            <a:avLst/>
          </a:prstGeom>
        </p:spPr>
        <p:style>
          <a:lnRef idx="2">
            <a:schemeClr val="dk1"/>
          </a:lnRef>
          <a:fillRef idx="0">
            <a:schemeClr val="dk1"/>
          </a:fillRef>
          <a:effectRef idx="1">
            <a:schemeClr val="dk1"/>
          </a:effectRef>
          <a:fontRef idx="minor">
            <a:schemeClr val="tx1"/>
          </a:fontRef>
        </p:style>
      </p:cxnSp>
      <p:sp>
        <p:nvSpPr>
          <p:cNvPr id="3" name="Footer Placeholder 2"/>
          <p:cNvSpPr>
            <a:spLocks noGrp="1"/>
          </p:cNvSpPr>
          <p:nvPr>
            <p:ph type="ftr" sz="quarter" idx="3"/>
          </p:nvPr>
        </p:nvSpPr>
        <p:spPr>
          <a:xfrm>
            <a:off x="419100" y="6356350"/>
            <a:ext cx="4467693" cy="365125"/>
          </a:xfrm>
        </p:spPr>
        <p:txBody>
          <a:bodyPr rtlCol="0"/>
          <a:lstStyle/>
          <a:p>
            <a:r>
              <a:rPr lang="pt-BR" dirty="0"/>
              <a:t>© 2020 Amazon Web Services, Inc. ou suas afiliadas. Todos os direitos reservados.</a:t>
            </a:r>
            <a:endParaRPr lang="pt-br" dirty="0"/>
          </a:p>
        </p:txBody>
      </p:sp>
      <p:sp>
        <p:nvSpPr>
          <p:cNvPr id="7" name="Slide Number Placeholder 6"/>
          <p:cNvSpPr>
            <a:spLocks noGrp="1"/>
          </p:cNvSpPr>
          <p:nvPr>
            <p:ph type="sldNum" sz="quarter" idx="12"/>
          </p:nvPr>
        </p:nvSpPr>
        <p:spPr/>
        <p:txBody>
          <a:bodyPr rtlCol="0"/>
          <a:lstStyle/>
          <a:p>
            <a:pPr rtl="0"/>
            <a:fld id="{9FC43BFD-8FF7-A343-A8A6-E2338FCE8046}" type="slidenum">
              <a:rPr lang="en-US" smtClean="0"/>
              <a:t>18</a:t>
            </a:fld>
            <a:endParaRPr lang="en-US"/>
          </a:p>
        </p:txBody>
      </p:sp>
      <p:sp>
        <p:nvSpPr>
          <p:cNvPr id="19" name="TextBox 18">
            <a:extLst>
              <a:ext uri="{FF2B5EF4-FFF2-40B4-BE49-F238E27FC236}">
                <a16:creationId xmlns:a16="http://schemas.microsoft.com/office/drawing/2014/main" id="{40BB907D-5837-4B48-9CB0-CF92744CAB15}"/>
              </a:ext>
            </a:extLst>
          </p:cNvPr>
          <p:cNvSpPr txBox="1"/>
          <p:nvPr/>
        </p:nvSpPr>
        <p:spPr>
          <a:xfrm>
            <a:off x="2061804" y="4194197"/>
            <a:ext cx="2688464" cy="369332"/>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AWS Elastic Beanstalk</a:t>
            </a:r>
          </a:p>
        </p:txBody>
      </p:sp>
      <p:pic>
        <p:nvPicPr>
          <p:cNvPr id="20" name="Graphic 6">
            <a:extLst>
              <a:ext uri="{FF2B5EF4-FFF2-40B4-BE49-F238E27FC236}">
                <a16:creationId xmlns:a16="http://schemas.microsoft.com/office/drawing/2014/main" id="{1CEDDBFE-5070-CE42-8F45-83D0BD5BA61E}"/>
              </a:ext>
            </a:extLst>
          </p:cNvPr>
          <p:cNvPicPr>
            <a:picLocks noChangeAspect="1"/>
          </p:cNvPicPr>
          <p:nvPr/>
        </p:nvPicPr>
        <p:blipFill>
          <a:blip r:embed="rId5"/>
          <a:stretch>
            <a:fillRect/>
          </a:stretch>
        </p:blipFill>
        <p:spPr>
          <a:xfrm>
            <a:off x="2917925" y="3235111"/>
            <a:ext cx="914400" cy="914400"/>
          </a:xfrm>
          <a:prstGeom prst="rect">
            <a:avLst/>
          </a:prstGeom>
        </p:spPr>
      </p:pic>
      <p:pic>
        <p:nvPicPr>
          <p:cNvPr id="23" name="Graphic 39">
            <a:extLst>
              <a:ext uri="{FF2B5EF4-FFF2-40B4-BE49-F238E27FC236}">
                <a16:creationId xmlns:a16="http://schemas.microsoft.com/office/drawing/2014/main" id="{6FA71975-EA2D-784E-8A28-738A17320E91}"/>
              </a:ext>
            </a:extLst>
          </p:cNvPr>
          <p:cNvPicPr>
            <a:picLocks noChangeAspect="1"/>
          </p:cNvPicPr>
          <p:nvPr/>
        </p:nvPicPr>
        <p:blipFill>
          <a:blip r:embed="rId6"/>
          <a:stretch>
            <a:fillRect/>
          </a:stretch>
        </p:blipFill>
        <p:spPr>
          <a:xfrm>
            <a:off x="3573997" y="1609027"/>
            <a:ext cx="683831" cy="683831"/>
          </a:xfrm>
          <a:prstGeom prst="rect">
            <a:avLst/>
          </a:prstGeom>
        </p:spPr>
      </p:pic>
    </p:spTree>
    <p:custDataLst>
      <p:tags r:id="rId1"/>
    </p:custDataLst>
    <p:extLst>
      <p:ext uri="{BB962C8B-B14F-4D97-AF65-F5344CB8AC3E}">
        <p14:creationId xmlns:p14="http://schemas.microsoft.com/office/powerpoint/2010/main" val="4366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3341" y="1736439"/>
            <a:ext cx="3610303" cy="4391645"/>
          </a:xfrm>
          <a:prstGeom prst="roundRect">
            <a:avLst>
              <a:gd name="adj" fmla="val 0"/>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a:latin typeface="Amazon Ember Light" charset="0"/>
              <a:ea typeface="Amazon Ember Light" charset="0"/>
              <a:cs typeface="Amazon Ember Light" charset="0"/>
            </a:endParaRPr>
          </a:p>
        </p:txBody>
      </p:sp>
      <p:sp>
        <p:nvSpPr>
          <p:cNvPr id="7" name="Rounded Rectangle 6"/>
          <p:cNvSpPr/>
          <p:nvPr/>
        </p:nvSpPr>
        <p:spPr>
          <a:xfrm>
            <a:off x="4311397" y="1736439"/>
            <a:ext cx="3610303" cy="4391645"/>
          </a:xfrm>
          <a:prstGeom prst="roundRect">
            <a:avLst>
              <a:gd name="adj" fmla="val 0"/>
            </a:avLst>
          </a:prstGeom>
          <a:solidFill>
            <a:schemeClr val="bg1"/>
          </a:solidFill>
          <a:ln w="28575">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a:latin typeface="Amazon Ember Light" charset="0"/>
              <a:ea typeface="Amazon Ember Light" charset="0"/>
              <a:cs typeface="Amazon Ember Light" charset="0"/>
            </a:endParaRPr>
          </a:p>
        </p:txBody>
      </p:sp>
      <p:sp>
        <p:nvSpPr>
          <p:cNvPr id="8" name="Rounded Rectangle 7"/>
          <p:cNvSpPr/>
          <p:nvPr/>
        </p:nvSpPr>
        <p:spPr>
          <a:xfrm>
            <a:off x="8159453" y="1734869"/>
            <a:ext cx="3610303" cy="4393156"/>
          </a:xfrm>
          <a:prstGeom prst="roundRect">
            <a:avLst>
              <a:gd name="adj" fmla="val 0"/>
            </a:avLst>
          </a:prstGeom>
          <a:solidFill>
            <a:schemeClr val="bg1"/>
          </a:solid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a:latin typeface="Amazon Ember Light" charset="0"/>
              <a:ea typeface="Amazon Ember Light" charset="0"/>
              <a:cs typeface="Amazon Ember Light" charset="0"/>
            </a:endParaRPr>
          </a:p>
        </p:txBody>
      </p:sp>
      <p:sp>
        <p:nvSpPr>
          <p:cNvPr id="9" name="TextBox 8"/>
          <p:cNvSpPr txBox="1"/>
          <p:nvPr/>
        </p:nvSpPr>
        <p:spPr>
          <a:xfrm>
            <a:off x="726682" y="2760807"/>
            <a:ext cx="3147739" cy="338554"/>
          </a:xfrm>
          <a:prstGeom prst="rect">
            <a:avLst/>
          </a:prstGeom>
          <a:noFill/>
        </p:spPr>
        <p:txBody>
          <a:bodyPr wrap="square" lIns="0" tIns="0" rIns="0" bIns="0" rtlCol="0">
            <a:spAutoFit/>
          </a:bodyPr>
          <a:lstStyle/>
          <a:p>
            <a:pPr algn="ctr" rtl="0"/>
            <a:r>
              <a:rPr lang="pt-br" sz="2200" dirty="0">
                <a:latin typeface="Amazon Ember Light" charset="0"/>
                <a:ea typeface="Amazon Ember Light" charset="0"/>
                <a:cs typeface="Amazon Ember Light" charset="0"/>
              </a:rPr>
              <a:t>Ambiente</a:t>
            </a:r>
          </a:p>
        </p:txBody>
      </p:sp>
      <p:sp>
        <p:nvSpPr>
          <p:cNvPr id="11" name="TextBox 10"/>
          <p:cNvSpPr txBox="1"/>
          <p:nvPr/>
        </p:nvSpPr>
        <p:spPr>
          <a:xfrm>
            <a:off x="8383758" y="2760807"/>
            <a:ext cx="3147739" cy="338554"/>
          </a:xfrm>
          <a:prstGeom prst="rect">
            <a:avLst/>
          </a:prstGeom>
          <a:noFill/>
        </p:spPr>
        <p:txBody>
          <a:bodyPr wrap="square" lIns="0" tIns="0" rIns="0" bIns="0" rtlCol="0">
            <a:spAutoFit/>
          </a:bodyPr>
          <a:lstStyle/>
          <a:p>
            <a:pPr algn="ctr" rtl="0"/>
            <a:r>
              <a:rPr lang="pt-br" sz="2200">
                <a:latin typeface="Amazon Ember Light" charset="0"/>
                <a:ea typeface="Amazon Ember Light" charset="0"/>
                <a:cs typeface="Amazon Ember Light" charset="0"/>
              </a:rPr>
              <a:t>Configuração</a:t>
            </a:r>
          </a:p>
        </p:txBody>
      </p:sp>
      <p:sp>
        <p:nvSpPr>
          <p:cNvPr id="10" name="TextBox 9"/>
          <p:cNvSpPr txBox="1"/>
          <p:nvPr/>
        </p:nvSpPr>
        <p:spPr>
          <a:xfrm>
            <a:off x="4535704" y="2760807"/>
            <a:ext cx="3147739" cy="338554"/>
          </a:xfrm>
          <a:prstGeom prst="rect">
            <a:avLst/>
          </a:prstGeom>
          <a:noFill/>
        </p:spPr>
        <p:txBody>
          <a:bodyPr wrap="square" lIns="0" tIns="0" rIns="0" bIns="0" rtlCol="0">
            <a:spAutoFit/>
          </a:bodyPr>
          <a:lstStyle/>
          <a:p>
            <a:pPr algn="ctr" rtl="0"/>
            <a:r>
              <a:rPr lang="pt-br" sz="2200" dirty="0">
                <a:latin typeface="Amazon Ember Light" charset="0"/>
                <a:ea typeface="Amazon Ember Light" charset="0"/>
                <a:cs typeface="Amazon Ember Light" charset="0"/>
              </a:rPr>
              <a:t>Versões do aplicativo</a:t>
            </a:r>
          </a:p>
        </p:txBody>
      </p:sp>
      <p:pic>
        <p:nvPicPr>
          <p:cNvPr id="12" name="Picture 11"/>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936668" y="1894145"/>
            <a:ext cx="727767" cy="889371"/>
          </a:xfrm>
          <a:prstGeom prst="rect">
            <a:avLst/>
          </a:prstGeom>
          <a:noFill/>
          <a:ln>
            <a:noFill/>
          </a:ln>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19471" y="1896763"/>
            <a:ext cx="876313" cy="747135"/>
          </a:xfrm>
          <a:prstGeom prst="rect">
            <a:avLst/>
          </a:prstGeom>
        </p:spPr>
      </p:pic>
      <p:sp>
        <p:nvSpPr>
          <p:cNvPr id="2" name="TextBox 1"/>
          <p:cNvSpPr txBox="1"/>
          <p:nvPr/>
        </p:nvSpPr>
        <p:spPr>
          <a:xfrm>
            <a:off x="574533" y="3146891"/>
            <a:ext cx="3452036" cy="2554545"/>
          </a:xfrm>
          <a:prstGeom prst="rect">
            <a:avLst/>
          </a:prstGeom>
          <a:noFill/>
        </p:spPr>
        <p:txBody>
          <a:bodyPr wrap="square" rtlCol="0">
            <a:spAutoFit/>
          </a:bodyPr>
          <a:lstStyle/>
          <a:p>
            <a:pPr marL="228600" indent="-228600" rtl="0">
              <a:buFont typeface="Arial" panose="020B0604020202020204" pitchFamily="34" charset="0"/>
              <a:buChar char="•"/>
            </a:pPr>
            <a:r>
              <a:rPr lang="pt-br" sz="1600" dirty="0">
                <a:latin typeface="Amazon Ember Light" charset="0"/>
                <a:ea typeface="Amazon Ember Light" charset="0"/>
                <a:cs typeface="Amazon Ember Light" charset="0"/>
              </a:rPr>
              <a:t>Camadas</a:t>
            </a:r>
          </a:p>
          <a:p>
            <a:pPr marL="855663" lvl="1" indent="-246063" rtl="0">
              <a:buFont typeface="Arial" panose="020B0604020202020204" pitchFamily="34" charset="0"/>
              <a:buChar char="•"/>
            </a:pPr>
            <a:r>
              <a:rPr lang="pt-br" sz="1600" dirty="0">
                <a:latin typeface="Amazon Ember Light" charset="0"/>
                <a:ea typeface="Amazon Ember Light" charset="0"/>
                <a:cs typeface="Amazon Ember Light" charset="0"/>
              </a:rPr>
              <a:t>Servidor Web</a:t>
            </a:r>
          </a:p>
          <a:p>
            <a:pPr marL="855663" lvl="1" indent="-246063" rtl="0">
              <a:buFont typeface="Arial" panose="020B0604020202020204" pitchFamily="34" charset="0"/>
              <a:buChar char="•"/>
            </a:pPr>
            <a:r>
              <a:rPr lang="pt-br" sz="1600" dirty="0">
                <a:latin typeface="Amazon Ember Light" charset="0"/>
                <a:ea typeface="Amazon Ember Light" charset="0"/>
                <a:cs typeface="Amazon Ember Light" charset="0"/>
              </a:rPr>
              <a:t>Operador</a:t>
            </a:r>
            <a:br>
              <a:rPr lang="en-US" sz="1600" dirty="0">
                <a:latin typeface="Amazon Ember Light" charset="0"/>
                <a:ea typeface="Amazon Ember Light" charset="0"/>
                <a:cs typeface="Amazon Ember Light" charset="0"/>
              </a:rPr>
            </a:br>
            <a:endParaRPr lang="en-US" sz="1600" dirty="0">
              <a:latin typeface="Amazon Ember Light" charset="0"/>
              <a:ea typeface="Amazon Ember Light" charset="0"/>
              <a:cs typeface="Amazon Ember Light" charset="0"/>
            </a:endParaRPr>
          </a:p>
          <a:p>
            <a:pPr marL="228600" indent="-228600" rtl="0">
              <a:buFont typeface="Arial" panose="020B0604020202020204" pitchFamily="34" charset="0"/>
              <a:buChar char="•"/>
            </a:pPr>
            <a:r>
              <a:rPr lang="pt-br" sz="1600" dirty="0">
                <a:latin typeface="Amazon Ember Light" charset="0"/>
                <a:ea typeface="Amazon Ember Light" charset="0"/>
                <a:cs typeface="Amazon Ember Light" charset="0"/>
              </a:rPr>
              <a:t>Tipo</a:t>
            </a:r>
          </a:p>
          <a:p>
            <a:pPr marL="855663" lvl="1" indent="-246063" rtl="0">
              <a:buFont typeface="Arial" panose="020B0604020202020204" pitchFamily="34" charset="0"/>
              <a:buChar char="•"/>
            </a:pPr>
            <a:r>
              <a:rPr lang="pt-br" sz="1600" dirty="0">
                <a:latin typeface="Amazon Ember Light" charset="0"/>
                <a:ea typeface="Amazon Ember Light" charset="0"/>
                <a:cs typeface="Amazon Ember Light" charset="0"/>
              </a:rPr>
              <a:t>Instância única</a:t>
            </a:r>
          </a:p>
          <a:p>
            <a:pPr marL="855663" lvl="1" indent="-246063" rtl="0">
              <a:buFont typeface="Arial" panose="020B0604020202020204" pitchFamily="34" charset="0"/>
              <a:buChar char="•"/>
            </a:pPr>
            <a:r>
              <a:rPr lang="pt-br" sz="1600" dirty="0">
                <a:latin typeface="Amazon Ember Light" charset="0"/>
                <a:ea typeface="Amazon Ember Light" charset="0"/>
                <a:cs typeface="Amazon Ember Light" charset="0"/>
              </a:rPr>
              <a:t>Auto Scaling</a:t>
            </a:r>
            <a:br>
              <a:rPr lang="en-US" sz="1600" dirty="0">
                <a:latin typeface="Amazon Ember Light" charset="0"/>
                <a:ea typeface="Amazon Ember Light" charset="0"/>
                <a:cs typeface="Amazon Ember Light" charset="0"/>
              </a:rPr>
            </a:br>
            <a:endParaRPr lang="en-US" sz="1600" dirty="0">
              <a:latin typeface="Amazon Ember Light" charset="0"/>
              <a:ea typeface="Amazon Ember Light" charset="0"/>
              <a:cs typeface="Amazon Ember Light" charset="0"/>
            </a:endParaRPr>
          </a:p>
          <a:p>
            <a:pPr marL="228600" indent="-228600" rtl="0">
              <a:buFont typeface="Arial" panose="020B0604020202020204" pitchFamily="34" charset="0"/>
              <a:buChar char="•"/>
            </a:pPr>
            <a:r>
              <a:rPr lang="pt-br" sz="1600" dirty="0">
                <a:latin typeface="Amazon Ember Light" charset="0"/>
                <a:ea typeface="Amazon Ember Light" charset="0"/>
                <a:cs typeface="Amazon Ember Light" charset="0"/>
              </a:rPr>
              <a:t>Uma aplicação por ambiente; pode ter vários ambientes</a:t>
            </a:r>
          </a:p>
        </p:txBody>
      </p:sp>
      <p:sp>
        <p:nvSpPr>
          <p:cNvPr id="17" name="TextBox 16"/>
          <p:cNvSpPr txBox="1"/>
          <p:nvPr/>
        </p:nvSpPr>
        <p:spPr>
          <a:xfrm>
            <a:off x="8231609" y="3159024"/>
            <a:ext cx="3452036" cy="1815882"/>
          </a:xfrm>
          <a:prstGeom prst="rect">
            <a:avLst/>
          </a:prstGeom>
          <a:noFill/>
        </p:spPr>
        <p:txBody>
          <a:bodyPr wrap="square" rtlCol="0">
            <a:spAutoFit/>
          </a:bodyPr>
          <a:lstStyle/>
          <a:p>
            <a:pPr marL="228600" indent="-228600" rtl="0">
              <a:buFont typeface="Arial" panose="020B0604020202020204" pitchFamily="34" charset="0"/>
              <a:buChar char="•"/>
            </a:pPr>
            <a:r>
              <a:rPr lang="pt-br" sz="1600" dirty="0">
                <a:latin typeface="Amazon Ember Light" charset="0"/>
                <a:ea typeface="Amazon Ember Light" charset="0"/>
                <a:cs typeface="Amazon Ember Light" charset="0"/>
              </a:rPr>
              <a:t>Configuração de serviços individuais usados pelo AWS Elastic Beanstalk</a:t>
            </a:r>
            <a:br>
              <a:rPr lang="en-US" sz="1600" dirty="0">
                <a:latin typeface="Amazon Ember Light" charset="0"/>
                <a:ea typeface="Amazon Ember Light" charset="0"/>
                <a:cs typeface="Amazon Ember Light" charset="0"/>
              </a:rPr>
            </a:br>
            <a:endParaRPr lang="en-US" sz="1600" dirty="0">
              <a:latin typeface="Amazon Ember Light" charset="0"/>
              <a:ea typeface="Amazon Ember Light" charset="0"/>
              <a:cs typeface="Amazon Ember Light" charset="0"/>
            </a:endParaRPr>
          </a:p>
          <a:p>
            <a:pPr marL="228600" indent="-228600" rtl="0">
              <a:buFont typeface="Arial" panose="020B0604020202020204" pitchFamily="34" charset="0"/>
              <a:buChar char="•"/>
            </a:pPr>
            <a:r>
              <a:rPr lang="pt-br" sz="1600" dirty="0">
                <a:latin typeface="Amazon Ember Light" charset="0"/>
                <a:ea typeface="Amazon Ember Light" charset="0"/>
                <a:cs typeface="Amazon Ember Light" charset="0"/>
              </a:rPr>
              <a:t>Instale pacotes do YUM adicionais e forneça seus próprios arquivos de configuração daemon.</a:t>
            </a:r>
          </a:p>
        </p:txBody>
      </p:sp>
      <p:sp>
        <p:nvSpPr>
          <p:cNvPr id="16" name="TextBox 15"/>
          <p:cNvSpPr txBox="1"/>
          <p:nvPr/>
        </p:nvSpPr>
        <p:spPr>
          <a:xfrm>
            <a:off x="4383555" y="3159024"/>
            <a:ext cx="3452036" cy="2800767"/>
          </a:xfrm>
          <a:prstGeom prst="rect">
            <a:avLst/>
          </a:prstGeom>
          <a:noFill/>
        </p:spPr>
        <p:txBody>
          <a:bodyPr wrap="square" rtlCol="0">
            <a:spAutoFit/>
          </a:bodyPr>
          <a:lstStyle/>
          <a:p>
            <a:pPr marL="287338" indent="-287338" rtl="0">
              <a:buFont typeface="Arial" panose="020B0604020202020204" pitchFamily="34" charset="0"/>
              <a:buChar char="•"/>
            </a:pPr>
            <a:r>
              <a:rPr lang="pt-br" sz="1600" dirty="0">
                <a:ea typeface="Amazon Ember Light" charset="0"/>
                <a:cs typeface="Amazon Ember Light" charset="0"/>
              </a:rPr>
              <a:t>Código da aplicação, armazenado</a:t>
            </a:r>
            <a:r>
              <a:rPr lang="pt-BR" sz="1600" dirty="0">
                <a:ea typeface="Amazon Ember Light" charset="0"/>
                <a:cs typeface="Amazon Ember Light" charset="0"/>
              </a:rPr>
              <a:t> </a:t>
            </a:r>
            <a:r>
              <a:rPr lang="pt-br" sz="1600" dirty="0">
                <a:ea typeface="Amazon Ember Light" charset="0"/>
                <a:cs typeface="Amazon Ember Light" charset="0"/>
              </a:rPr>
              <a:t>no </a:t>
            </a:r>
            <a:r>
              <a:rPr lang="pt-br" sz="1600" dirty="0"/>
              <a:t>Amazon Simple Storage Service. </a:t>
            </a:r>
            <a:r>
              <a:rPr lang="pt-br" sz="1600" dirty="0">
                <a:ea typeface="Amazon Ember Light" charset="0"/>
                <a:cs typeface="Amazon Ember Light" charset="0"/>
              </a:rPr>
              <a:t>Implemente versões diferentes em ambientes</a:t>
            </a:r>
            <a:r>
              <a:rPr lang="pt-BR" sz="1600" dirty="0">
                <a:ea typeface="Amazon Ember Light" charset="0"/>
                <a:cs typeface="Amazon Ember Light" charset="0"/>
              </a:rPr>
              <a:t> </a:t>
            </a:r>
            <a:r>
              <a:rPr lang="pt-br" sz="1600" dirty="0">
                <a:ea typeface="Amazon Ember Light" charset="0"/>
                <a:cs typeface="Amazon Ember Light" charset="0"/>
              </a:rPr>
              <a:t>diferentes</a:t>
            </a:r>
            <a:br>
              <a:rPr lang="en-US" sz="1600" dirty="0">
                <a:ea typeface="Amazon Ember Light" charset="0"/>
                <a:cs typeface="Amazon Ember Light" charset="0"/>
              </a:rPr>
            </a:br>
            <a:endParaRPr lang="en-US" sz="1600" dirty="0">
              <a:ea typeface="Amazon Ember Light" charset="0"/>
              <a:cs typeface="Amazon Ember Light" charset="0"/>
            </a:endParaRPr>
          </a:p>
          <a:p>
            <a:pPr marL="287338" indent="-287338" rtl="0">
              <a:buFont typeface="Arial" panose="020B0604020202020204" pitchFamily="34" charset="0"/>
              <a:buChar char="•"/>
            </a:pPr>
            <a:r>
              <a:rPr lang="pt-br" sz="1600" dirty="0">
                <a:ea typeface="Amazon Ember Light" charset="0"/>
                <a:cs typeface="Amazon Ember Light" charset="0"/>
              </a:rPr>
              <a:t>Várias versões estão disponíveis para auxiliar a reversão.</a:t>
            </a:r>
            <a:br>
              <a:rPr lang="en-US" sz="1600" dirty="0">
                <a:ea typeface="Amazon Ember Light" charset="0"/>
                <a:cs typeface="Amazon Ember Light" charset="0"/>
              </a:rPr>
            </a:br>
            <a:endParaRPr lang="en-US" sz="1600" dirty="0">
              <a:ea typeface="Amazon Ember Light" charset="0"/>
              <a:cs typeface="Amazon Ember Light" charset="0"/>
            </a:endParaRPr>
          </a:p>
          <a:p>
            <a:pPr marL="287338" indent="-287338" rtl="0">
              <a:buFont typeface="Arial" panose="020B0604020202020204" pitchFamily="34" charset="0"/>
              <a:buChar char="•"/>
            </a:pPr>
            <a:r>
              <a:rPr lang="pt-br" sz="1600" dirty="0">
                <a:ea typeface="Amazon Ember Light" charset="0"/>
                <a:cs typeface="Amazon Ember Light" charset="0"/>
              </a:rPr>
              <a:t>Apoio para atualizações sem</a:t>
            </a:r>
            <a:r>
              <a:rPr lang="pt-BR" sz="1600" dirty="0">
                <a:ea typeface="Amazon Ember Light" charset="0"/>
                <a:cs typeface="Amazon Ember Light" charset="0"/>
              </a:rPr>
              <a:t> </a:t>
            </a:r>
            <a:r>
              <a:rPr lang="pt-br" sz="1600" dirty="0">
                <a:ea typeface="Amazon Ember Light" charset="0"/>
                <a:cs typeface="Amazon Ember Light" charset="0"/>
              </a:rPr>
              <a:t>interrupção.</a:t>
            </a:r>
          </a:p>
        </p:txBody>
      </p:sp>
      <p:sp>
        <p:nvSpPr>
          <p:cNvPr id="19" name="Title 4"/>
          <p:cNvSpPr>
            <a:spLocks noGrp="1"/>
          </p:cNvSpPr>
          <p:nvPr>
            <p:ph type="title"/>
          </p:nvPr>
        </p:nvSpPr>
        <p:spPr>
          <a:xfrm>
            <a:off x="403058" y="365125"/>
            <a:ext cx="9034272" cy="474119"/>
          </a:xfrm>
        </p:spPr>
        <p:txBody>
          <a:bodyPr rtlCol="0">
            <a:noAutofit/>
          </a:bodyPr>
          <a:lstStyle/>
          <a:p>
            <a:pPr rtl="0"/>
            <a:r>
              <a:rPr lang="pt-br" sz="3500" dirty="0"/>
              <a:t>Componentes do AWS Elastic Beanstalk</a:t>
            </a:r>
          </a:p>
        </p:txBody>
      </p:sp>
      <p:sp>
        <p:nvSpPr>
          <p:cNvPr id="3" name="Slide Number Placeholder 2"/>
          <p:cNvSpPr>
            <a:spLocks noGrp="1"/>
          </p:cNvSpPr>
          <p:nvPr>
            <p:ph type="sldNum" sz="quarter" idx="12"/>
          </p:nvPr>
        </p:nvSpPr>
        <p:spPr/>
        <p:txBody>
          <a:bodyPr rtlCol="0"/>
          <a:lstStyle/>
          <a:p>
            <a:pPr rtl="0"/>
            <a:fld id="{9FC43BFD-8FF7-A343-A8A6-E2338FCE8046}" type="slidenum">
              <a:rPr lang="en-US" smtClean="0"/>
              <a:pPr/>
              <a:t>19</a:t>
            </a:fld>
            <a:endParaRPr lang="en-US"/>
          </a:p>
        </p:txBody>
      </p:sp>
      <p:sp>
        <p:nvSpPr>
          <p:cNvPr id="4" name="Footer Placeholder 3"/>
          <p:cNvSpPr>
            <a:spLocks noGrp="1"/>
          </p:cNvSpPr>
          <p:nvPr>
            <p:ph type="ftr" sz="quarter" idx="3"/>
          </p:nvPr>
        </p:nvSpPr>
        <p:spPr>
          <a:xfrm>
            <a:off x="419100" y="6356350"/>
            <a:ext cx="4737516" cy="365125"/>
          </a:xfrm>
        </p:spPr>
        <p:txBody>
          <a:bodyPr rtlCol="0"/>
          <a:lstStyle/>
          <a:p>
            <a:r>
              <a:rPr lang="pt-BR" dirty="0"/>
              <a:t>© 2020 Amazon Web Services, Inc. ou suas afiliadas. Todos os direitos reservados.</a:t>
            </a:r>
            <a:endParaRPr lang="pt-br" dirty="0"/>
          </a:p>
        </p:txBody>
      </p:sp>
      <p:pic>
        <p:nvPicPr>
          <p:cNvPr id="18" name="Graphic 38">
            <a:extLst>
              <a:ext uri="{FF2B5EF4-FFF2-40B4-BE49-F238E27FC236}">
                <a16:creationId xmlns:a16="http://schemas.microsoft.com/office/drawing/2014/main" id="{88C00AE9-C95F-B14F-80B0-1F56B1F1296F}"/>
              </a:ext>
            </a:extLst>
          </p:cNvPr>
          <p:cNvPicPr>
            <a:picLocks noChangeAspect="1"/>
          </p:cNvPicPr>
          <p:nvPr/>
        </p:nvPicPr>
        <p:blipFill>
          <a:blip r:embed="rId6"/>
          <a:stretch>
            <a:fillRect/>
          </a:stretch>
        </p:blipFill>
        <p:spPr>
          <a:xfrm>
            <a:off x="5874623" y="2013673"/>
            <a:ext cx="469900" cy="469900"/>
          </a:xfrm>
          <a:prstGeom prst="rect">
            <a:avLst/>
          </a:prstGeom>
        </p:spPr>
      </p:pic>
    </p:spTree>
    <p:custDataLst>
      <p:tags r:id="rId1"/>
    </p:custDataLst>
    <p:extLst>
      <p:ext uri="{BB962C8B-B14F-4D97-AF65-F5344CB8AC3E}">
        <p14:creationId xmlns:p14="http://schemas.microsoft.com/office/powerpoint/2010/main" val="852832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sz="3500" dirty="0"/>
              <a:t>Visão geral do módulo</a:t>
            </a:r>
          </a:p>
        </p:txBody>
      </p:sp>
      <p:sp>
        <p:nvSpPr>
          <p:cNvPr id="3" name="Content Placeholder 2"/>
          <p:cNvSpPr>
            <a:spLocks noGrp="1"/>
          </p:cNvSpPr>
          <p:nvPr>
            <p:ph idx="1"/>
          </p:nvPr>
        </p:nvSpPr>
        <p:spPr/>
        <p:txBody>
          <a:bodyPr rtlCol="0">
            <a:normAutofit/>
          </a:bodyPr>
          <a:lstStyle/>
          <a:p>
            <a:pPr rtl="0"/>
            <a:r>
              <a:rPr lang="pt-br" sz="2600" dirty="0"/>
              <a:t>Introdução ao DevOps</a:t>
            </a:r>
          </a:p>
          <a:p>
            <a:pPr rtl="0"/>
            <a:r>
              <a:rPr lang="pt-br" sz="2600" dirty="0"/>
              <a:t>Introdução às estratégias de implantação e teste</a:t>
            </a:r>
          </a:p>
          <a:p>
            <a:pPr rtl="0"/>
            <a:r>
              <a:rPr lang="pt-br" sz="2600" dirty="0"/>
              <a:t>Implantação de aplicações com o AWS Elastic Beanstalk</a:t>
            </a:r>
          </a:p>
          <a:p>
            <a:pPr rtl="0"/>
            <a:r>
              <a:rPr lang="pt-br" sz="2600" dirty="0"/>
              <a:t>Resumo</a:t>
            </a:r>
          </a:p>
          <a:p>
            <a:pPr rtl="0"/>
            <a:r>
              <a:rPr lang="pt-br" sz="2600" dirty="0"/>
              <a:t>Cenário do curso</a:t>
            </a:r>
          </a:p>
          <a:p>
            <a:pPr rtl="0"/>
            <a:endParaRPr lang="en-US" sz="2600" dirty="0"/>
          </a:p>
          <a:p>
            <a:pPr marL="0" indent="0" rtl="0">
              <a:buNone/>
            </a:pPr>
            <a:r>
              <a:rPr lang="pt-br" sz="2600" dirty="0">
                <a:latin typeface="Amazon Ember" panose="02000000000000000000" pitchFamily="2" charset="0"/>
                <a:ea typeface="Amazon Ember" panose="02000000000000000000" pitchFamily="2" charset="0"/>
              </a:rPr>
              <a:t>Laboratório</a:t>
            </a:r>
          </a:p>
          <a:p>
            <a:pPr rtl="0"/>
            <a:r>
              <a:rPr lang="pt-br" sz="2600" dirty="0"/>
              <a:t>Desenvolvendo uma aplicação de ponta a ponta</a:t>
            </a:r>
          </a:p>
        </p:txBody>
      </p:sp>
      <p:sp>
        <p:nvSpPr>
          <p:cNvPr id="8" name="Slide Number Placeholder 7"/>
          <p:cNvSpPr>
            <a:spLocks noGrp="1"/>
          </p:cNvSpPr>
          <p:nvPr>
            <p:ph type="sldNum" sz="quarter" idx="12"/>
          </p:nvPr>
        </p:nvSpPr>
        <p:spPr/>
        <p:txBody>
          <a:bodyPr rtlCol="0"/>
          <a:lstStyle/>
          <a:p>
            <a:pPr rtl="0"/>
            <a:fld id="{9FC43BFD-8FF7-A343-A8A6-E2338FCE8046}" type="slidenum">
              <a:rPr lang="en-US" smtClean="0"/>
              <a:pPr/>
              <a:t>2</a:t>
            </a:fld>
            <a:endParaRPr lang="en-US"/>
          </a:p>
        </p:txBody>
      </p:sp>
      <p:sp>
        <p:nvSpPr>
          <p:cNvPr id="5" name="Rounded Rectangle 4"/>
          <p:cNvSpPr/>
          <p:nvPr/>
        </p:nvSpPr>
        <p:spPr>
          <a:xfrm>
            <a:off x="9608696" y="5416745"/>
            <a:ext cx="2221978" cy="730327"/>
          </a:xfrm>
          <a:prstGeom prst="roundRect">
            <a:avLst/>
          </a:prstGeom>
          <a:ln>
            <a:noFill/>
          </a:ln>
        </p:spPr>
        <p:style>
          <a:lnRef idx="1">
            <a:schemeClr val="dk1"/>
          </a:lnRef>
          <a:fillRef idx="3">
            <a:schemeClr val="dk1"/>
          </a:fillRef>
          <a:effectRef idx="2">
            <a:schemeClr val="dk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r>
              <a:rPr lang="pt-br" sz="2400" dirty="0">
                <a:latin typeface="Amazon Ember" charset="0"/>
              </a:rPr>
              <a:t>Laboratórios</a:t>
            </a:r>
          </a:p>
        </p:txBody>
      </p:sp>
      <p:sp>
        <p:nvSpPr>
          <p:cNvPr id="7" name="Footer Placeholder 6"/>
          <p:cNvSpPr>
            <a:spLocks noGrp="1"/>
          </p:cNvSpPr>
          <p:nvPr>
            <p:ph type="ftr" sz="quarter" idx="3"/>
          </p:nvPr>
        </p:nvSpPr>
        <p:spPr>
          <a:xfrm>
            <a:off x="419100" y="6356350"/>
            <a:ext cx="4452703" cy="365125"/>
          </a:xfrm>
        </p:spPr>
        <p:txBody>
          <a:bodyPr rtlCol="0"/>
          <a:lstStyle/>
          <a:p>
            <a:r>
              <a:rPr lang="es-AR" dirty="0"/>
              <a:t>© 2020 Amazon Web </a:t>
            </a:r>
            <a:r>
              <a:rPr lang="es-AR" dirty="0" err="1"/>
              <a:t>Services</a:t>
            </a:r>
            <a:r>
              <a:rPr lang="es-AR" dirty="0"/>
              <a:t>, Inc. </a:t>
            </a:r>
            <a:r>
              <a:rPr lang="es-AR" dirty="0" err="1"/>
              <a:t>ou</a:t>
            </a:r>
            <a:r>
              <a:rPr lang="es-AR" dirty="0"/>
              <a:t> </a:t>
            </a:r>
            <a:r>
              <a:rPr lang="es-AR" dirty="0" err="1"/>
              <a:t>suas</a:t>
            </a:r>
            <a:r>
              <a:rPr lang="es-AR" dirty="0"/>
              <a:t> afiliadas. Todos os </a:t>
            </a:r>
            <a:r>
              <a:rPr lang="es-AR" dirty="0" err="1"/>
              <a:t>direitos</a:t>
            </a:r>
            <a:r>
              <a:rPr lang="es-AR" dirty="0"/>
              <a:t> reservados.</a:t>
            </a:r>
          </a:p>
        </p:txBody>
      </p:sp>
    </p:spTree>
    <p:custDataLst>
      <p:tags r:id="rId1"/>
    </p:custDataLst>
    <p:extLst>
      <p:ext uri="{BB962C8B-B14F-4D97-AF65-F5344CB8AC3E}">
        <p14:creationId xmlns:p14="http://schemas.microsoft.com/office/powerpoint/2010/main" val="3430552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3016" y="3968961"/>
            <a:ext cx="1298131" cy="1298131"/>
          </a:xfrm>
          <a:prstGeom prst="rect">
            <a:avLst/>
          </a:prstGeom>
          <a:noFill/>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0902" y="3968961"/>
            <a:ext cx="1298131" cy="1298131"/>
          </a:xfrm>
          <a:prstGeom prst="rect">
            <a:avLst/>
          </a:prstGeom>
          <a:noFill/>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363" y="3968961"/>
            <a:ext cx="1298131" cy="1298131"/>
          </a:xfrm>
          <a:prstGeom prst="rect">
            <a:avLst/>
          </a:prstGeom>
          <a:noFill/>
        </p:spPr>
      </p:pic>
      <p:sp>
        <p:nvSpPr>
          <p:cNvPr id="8" name="Rounded Rectangle 7"/>
          <p:cNvSpPr/>
          <p:nvPr/>
        </p:nvSpPr>
        <p:spPr>
          <a:xfrm>
            <a:off x="420477" y="1521065"/>
            <a:ext cx="11275309" cy="4623258"/>
          </a:xfrm>
          <a:prstGeom prst="roundRect">
            <a:avLst>
              <a:gd name="adj" fmla="val 0"/>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a:latin typeface="Amazon Ember Light" charset="0"/>
              <a:ea typeface="Amazon Ember Light" charset="0"/>
              <a:cs typeface="Amazon Ember Light" charset="0"/>
            </a:endParaRPr>
          </a:p>
        </p:txBody>
      </p:sp>
      <p:sp>
        <p:nvSpPr>
          <p:cNvPr id="24" name="Rounded Rectangle 23"/>
          <p:cNvSpPr/>
          <p:nvPr/>
        </p:nvSpPr>
        <p:spPr>
          <a:xfrm>
            <a:off x="4402657" y="2455649"/>
            <a:ext cx="7045549" cy="3473812"/>
          </a:xfrm>
          <a:prstGeom prst="roundRect">
            <a:avLst>
              <a:gd name="adj" fmla="val 0"/>
            </a:avLst>
          </a:prstGeom>
          <a:no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a:latin typeface="Amazon Ember Light" charset="0"/>
              <a:ea typeface="Amazon Ember Light" charset="0"/>
              <a:cs typeface="Amazon Ember Light" charset="0"/>
            </a:endParaRPr>
          </a:p>
        </p:txBody>
      </p:sp>
      <p:sp>
        <p:nvSpPr>
          <p:cNvPr id="25" name="TextBox 24"/>
          <p:cNvSpPr txBox="1"/>
          <p:nvPr/>
        </p:nvSpPr>
        <p:spPr>
          <a:xfrm>
            <a:off x="7545108" y="2601150"/>
            <a:ext cx="1559077" cy="379656"/>
          </a:xfrm>
          <a:prstGeom prst="rect">
            <a:avLst/>
          </a:prstGeom>
          <a:noFill/>
        </p:spPr>
        <p:txBody>
          <a:bodyPr wrap="square" rtlCol="0">
            <a:spAutoFit/>
          </a:bodyPr>
          <a:lstStyle/>
          <a:p>
            <a:pPr rtl="0"/>
            <a:r>
              <a:rPr lang="pt-br" sz="1867">
                <a:latin typeface="Amazon Ember Light" charset="0"/>
                <a:ea typeface="Amazon Ember Light" charset="0"/>
                <a:cs typeface="Amazon Ember Light" charset="0"/>
              </a:rPr>
              <a:t>V1.1</a:t>
            </a:r>
          </a:p>
        </p:txBody>
      </p:sp>
      <p:sp>
        <p:nvSpPr>
          <p:cNvPr id="22" name="Rounded Rectangle 21"/>
          <p:cNvSpPr/>
          <p:nvPr/>
        </p:nvSpPr>
        <p:spPr>
          <a:xfrm>
            <a:off x="572676" y="2455649"/>
            <a:ext cx="3434600" cy="3473812"/>
          </a:xfrm>
          <a:prstGeom prst="roundRect">
            <a:avLst>
              <a:gd name="adj" fmla="val 0"/>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a:latin typeface="Amazon Ember Light" charset="0"/>
              <a:ea typeface="Amazon Ember Light" charset="0"/>
              <a:cs typeface="Amazon Ember Light" charset="0"/>
            </a:endParaRPr>
          </a:p>
        </p:txBody>
      </p:sp>
      <p:sp>
        <p:nvSpPr>
          <p:cNvPr id="2" name="TextBox 1"/>
          <p:cNvSpPr txBox="1"/>
          <p:nvPr/>
        </p:nvSpPr>
        <p:spPr>
          <a:xfrm>
            <a:off x="5237958" y="1908336"/>
            <a:ext cx="3173260" cy="461665"/>
          </a:xfrm>
          <a:prstGeom prst="rect">
            <a:avLst/>
          </a:prstGeom>
          <a:noFill/>
        </p:spPr>
        <p:txBody>
          <a:bodyPr wrap="square" rtlCol="0">
            <a:spAutoFit/>
          </a:bodyPr>
          <a:lstStyle/>
          <a:p>
            <a:pPr rtl="0"/>
            <a:r>
              <a:rPr lang="pt-br" sz="2400">
                <a:latin typeface="Amazon Ember Light" charset="0"/>
                <a:ea typeface="Amazon Ember Light" charset="0"/>
                <a:cs typeface="Amazon Ember Light" charset="0"/>
              </a:rPr>
              <a:t>Minha aplicação</a:t>
            </a:r>
          </a:p>
        </p:txBody>
      </p:sp>
      <p:sp>
        <p:nvSpPr>
          <p:cNvPr id="9" name="Rounded Rectangle 8"/>
          <p:cNvSpPr/>
          <p:nvPr/>
        </p:nvSpPr>
        <p:spPr>
          <a:xfrm>
            <a:off x="711555" y="3340750"/>
            <a:ext cx="3167991" cy="2371489"/>
          </a:xfrm>
          <a:prstGeom prst="roundRect">
            <a:avLst>
              <a:gd name="adj" fmla="val 0"/>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a:latin typeface="Amazon Ember Light" charset="0"/>
              <a:ea typeface="Amazon Ember Light" charset="0"/>
              <a:cs typeface="Amazon Ember Light" charset="0"/>
            </a:endParaRPr>
          </a:p>
        </p:txBody>
      </p:sp>
      <p:sp>
        <p:nvSpPr>
          <p:cNvPr id="10" name="TextBox 9"/>
          <p:cNvSpPr txBox="1"/>
          <p:nvPr/>
        </p:nvSpPr>
        <p:spPr>
          <a:xfrm>
            <a:off x="1123539" y="3464211"/>
            <a:ext cx="2344021" cy="666977"/>
          </a:xfrm>
          <a:prstGeom prst="rect">
            <a:avLst/>
          </a:prstGeom>
          <a:noFill/>
        </p:spPr>
        <p:txBody>
          <a:bodyPr wrap="square" rtlCol="0">
            <a:spAutoFit/>
          </a:bodyPr>
          <a:lstStyle/>
          <a:p>
            <a:pPr algn="ctr" rtl="0"/>
            <a:r>
              <a:rPr lang="pt-br" sz="1867" dirty="0">
                <a:latin typeface="Amazon Ember Light" charset="0"/>
                <a:ea typeface="Amazon Ember Light" charset="0"/>
                <a:cs typeface="Amazon Ember Light" charset="0"/>
              </a:rPr>
              <a:t>Ambiente </a:t>
            </a:r>
            <a:br>
              <a:rPr lang="pt-BR" sz="1867" dirty="0">
                <a:latin typeface="Amazon Ember Light" charset="0"/>
                <a:ea typeface="Amazon Ember Light" charset="0"/>
                <a:cs typeface="Amazon Ember Light" charset="0"/>
              </a:rPr>
            </a:br>
            <a:r>
              <a:rPr lang="pt-br" sz="1867" dirty="0">
                <a:latin typeface="Amazon Ember Light" charset="0"/>
                <a:ea typeface="Amazon Ember Light" charset="0"/>
                <a:cs typeface="Amazon Ember Light" charset="0"/>
              </a:rPr>
              <a:t>de teste</a:t>
            </a:r>
          </a:p>
        </p:txBody>
      </p:sp>
      <p:sp>
        <p:nvSpPr>
          <p:cNvPr id="11" name="Rounded Rectangle 10"/>
          <p:cNvSpPr/>
          <p:nvPr/>
        </p:nvSpPr>
        <p:spPr>
          <a:xfrm>
            <a:off x="4519467" y="3340750"/>
            <a:ext cx="3167991" cy="2371489"/>
          </a:xfrm>
          <a:prstGeom prst="roundRect">
            <a:avLst>
              <a:gd name="adj" fmla="val 0"/>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a:latin typeface="Amazon Ember Light" charset="0"/>
              <a:ea typeface="Amazon Ember Light" charset="0"/>
              <a:cs typeface="Amazon Ember Light" charset="0"/>
            </a:endParaRPr>
          </a:p>
        </p:txBody>
      </p:sp>
      <p:sp>
        <p:nvSpPr>
          <p:cNvPr id="12" name="TextBox 11"/>
          <p:cNvSpPr txBox="1"/>
          <p:nvPr/>
        </p:nvSpPr>
        <p:spPr>
          <a:xfrm>
            <a:off x="4931451" y="3430808"/>
            <a:ext cx="2344021" cy="666977"/>
          </a:xfrm>
          <a:prstGeom prst="rect">
            <a:avLst/>
          </a:prstGeom>
          <a:noFill/>
        </p:spPr>
        <p:txBody>
          <a:bodyPr wrap="square" rtlCol="0">
            <a:spAutoFit/>
          </a:bodyPr>
          <a:lstStyle/>
          <a:p>
            <a:pPr algn="ctr" rtl="0"/>
            <a:r>
              <a:rPr lang="pt-br" sz="1867" dirty="0">
                <a:latin typeface="Amazon Ember Light" charset="0"/>
                <a:ea typeface="Amazon Ember Light" charset="0"/>
                <a:cs typeface="Amazon Ember Light" charset="0"/>
              </a:rPr>
              <a:t>Ambiente de preparação</a:t>
            </a:r>
          </a:p>
        </p:txBody>
      </p:sp>
      <p:sp>
        <p:nvSpPr>
          <p:cNvPr id="13" name="Rounded Rectangle 12"/>
          <p:cNvSpPr/>
          <p:nvPr/>
        </p:nvSpPr>
        <p:spPr>
          <a:xfrm>
            <a:off x="8016333" y="3344593"/>
            <a:ext cx="3167991" cy="2371489"/>
          </a:xfrm>
          <a:prstGeom prst="roundRect">
            <a:avLst>
              <a:gd name="adj" fmla="val 0"/>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a:latin typeface="Amazon Ember Light" charset="0"/>
              <a:ea typeface="Amazon Ember Light" charset="0"/>
              <a:cs typeface="Amazon Ember Light" charset="0"/>
            </a:endParaRPr>
          </a:p>
        </p:txBody>
      </p:sp>
      <p:sp>
        <p:nvSpPr>
          <p:cNvPr id="14" name="TextBox 13"/>
          <p:cNvSpPr txBox="1"/>
          <p:nvPr/>
        </p:nvSpPr>
        <p:spPr>
          <a:xfrm>
            <a:off x="8428316" y="3468054"/>
            <a:ext cx="2344021" cy="666977"/>
          </a:xfrm>
          <a:prstGeom prst="rect">
            <a:avLst/>
          </a:prstGeom>
          <a:noFill/>
        </p:spPr>
        <p:txBody>
          <a:bodyPr wrap="square" rtlCol="0">
            <a:spAutoFit/>
          </a:bodyPr>
          <a:lstStyle/>
          <a:p>
            <a:pPr algn="ctr" rtl="0"/>
            <a:r>
              <a:rPr lang="pt-br" sz="1867" dirty="0">
                <a:latin typeface="Amazon Ember Light" charset="0"/>
                <a:ea typeface="Amazon Ember Light" charset="0"/>
                <a:cs typeface="Amazon Ember Light" charset="0"/>
              </a:rPr>
              <a:t>Ambiente de produção</a:t>
            </a:r>
          </a:p>
        </p:txBody>
      </p:sp>
      <p:sp>
        <p:nvSpPr>
          <p:cNvPr id="19" name="TextBox 18"/>
          <p:cNvSpPr txBox="1"/>
          <p:nvPr/>
        </p:nvSpPr>
        <p:spPr>
          <a:xfrm>
            <a:off x="1488114" y="4290672"/>
            <a:ext cx="2458801" cy="1241622"/>
          </a:xfrm>
          <a:prstGeom prst="rect">
            <a:avLst/>
          </a:prstGeom>
          <a:noFill/>
        </p:spPr>
        <p:txBody>
          <a:bodyPr wrap="square" rtlCol="0">
            <a:spAutoFit/>
          </a:bodyPr>
          <a:lstStyle/>
          <a:p>
            <a:pPr rtl="0"/>
            <a:r>
              <a:rPr lang="pt-br" sz="1867">
                <a:latin typeface="Amazon Ember Light" charset="0"/>
                <a:ea typeface="Amazon Ember Light" charset="0"/>
                <a:cs typeface="Amazon Ember Light" charset="0"/>
              </a:rPr>
              <a:t>PHP 5.5</a:t>
            </a:r>
          </a:p>
          <a:p>
            <a:pPr rtl="0"/>
            <a:br>
              <a:rPr lang="en-US" sz="1867">
                <a:latin typeface="Amazon Ember Light" charset="0"/>
                <a:ea typeface="Amazon Ember Light" charset="0"/>
                <a:cs typeface="Amazon Ember Light" charset="0"/>
              </a:rPr>
            </a:br>
            <a:r>
              <a:rPr lang="pt-br" sz="1867">
                <a:latin typeface="Amazon Ember Light" charset="0"/>
                <a:ea typeface="Amazon Ember Light" charset="0"/>
                <a:cs typeface="Amazon Ember Light" charset="0"/>
              </a:rPr>
              <a:t>ID da AMI </a:t>
            </a:r>
            <a:br>
              <a:rPr lang="en-US" sz="1867">
                <a:latin typeface="Amazon Ember Light" charset="0"/>
                <a:ea typeface="Amazon Ember Light" charset="0"/>
                <a:cs typeface="Amazon Ember Light" charset="0"/>
              </a:rPr>
            </a:br>
            <a:r>
              <a:rPr lang="pt-br" sz="1867">
                <a:latin typeface="Amazon Ember Light" charset="0"/>
                <a:ea typeface="Amazon Ember Light" charset="0"/>
                <a:cs typeface="Amazon Ember Light" charset="0"/>
              </a:rPr>
              <a:t>ami-abcd2222</a:t>
            </a:r>
          </a:p>
        </p:txBody>
      </p:sp>
      <p:sp>
        <p:nvSpPr>
          <p:cNvPr id="20" name="TextBox 19"/>
          <p:cNvSpPr txBox="1"/>
          <p:nvPr/>
        </p:nvSpPr>
        <p:spPr>
          <a:xfrm>
            <a:off x="5360468" y="4265392"/>
            <a:ext cx="2344021" cy="1241622"/>
          </a:xfrm>
          <a:prstGeom prst="rect">
            <a:avLst/>
          </a:prstGeom>
          <a:noFill/>
        </p:spPr>
        <p:txBody>
          <a:bodyPr wrap="square" rtlCol="0">
            <a:spAutoFit/>
          </a:bodyPr>
          <a:lstStyle/>
          <a:p>
            <a:pPr rtl="0"/>
            <a:r>
              <a:rPr lang="pt-br" sz="1867">
                <a:latin typeface="Amazon Ember Light" charset="0"/>
                <a:ea typeface="Amazon Ember Light" charset="0"/>
                <a:cs typeface="Amazon Ember Light" charset="0"/>
              </a:rPr>
              <a:t>PHP 5.4</a:t>
            </a:r>
          </a:p>
          <a:p>
            <a:pPr rtl="0"/>
            <a:br>
              <a:rPr lang="en-US" sz="1867">
                <a:latin typeface="Amazon Ember Light" charset="0"/>
                <a:ea typeface="Amazon Ember Light" charset="0"/>
                <a:cs typeface="Amazon Ember Light" charset="0"/>
              </a:rPr>
            </a:br>
            <a:r>
              <a:rPr lang="pt-br" sz="1867">
                <a:latin typeface="Amazon Ember Light" charset="0"/>
                <a:ea typeface="Amazon Ember Light" charset="0"/>
                <a:cs typeface="Amazon Ember Light" charset="0"/>
              </a:rPr>
              <a:t>ID da AMI </a:t>
            </a:r>
            <a:br>
              <a:rPr lang="en-US" sz="1867">
                <a:latin typeface="Amazon Ember Light" charset="0"/>
                <a:ea typeface="Amazon Ember Light" charset="0"/>
                <a:cs typeface="Amazon Ember Light" charset="0"/>
              </a:rPr>
            </a:br>
            <a:r>
              <a:rPr lang="pt-br" sz="1867">
                <a:latin typeface="Amazon Ember Light" charset="0"/>
                <a:ea typeface="Amazon Ember Light" charset="0"/>
                <a:cs typeface="Amazon Ember Light" charset="0"/>
              </a:rPr>
              <a:t>ami-abcd1111</a:t>
            </a:r>
          </a:p>
        </p:txBody>
      </p:sp>
      <p:sp>
        <p:nvSpPr>
          <p:cNvPr id="21" name="TextBox 20"/>
          <p:cNvSpPr txBox="1"/>
          <p:nvPr/>
        </p:nvSpPr>
        <p:spPr>
          <a:xfrm>
            <a:off x="8920868" y="4294515"/>
            <a:ext cx="2344021" cy="1241622"/>
          </a:xfrm>
          <a:prstGeom prst="rect">
            <a:avLst/>
          </a:prstGeom>
          <a:noFill/>
        </p:spPr>
        <p:txBody>
          <a:bodyPr wrap="square" rtlCol="0">
            <a:spAutoFit/>
          </a:bodyPr>
          <a:lstStyle/>
          <a:p>
            <a:pPr rtl="0"/>
            <a:r>
              <a:rPr lang="pt-br" sz="1867">
                <a:latin typeface="Amazon Ember Light" charset="0"/>
                <a:ea typeface="Amazon Ember Light" charset="0"/>
                <a:cs typeface="Amazon Ember Light" charset="0"/>
              </a:rPr>
              <a:t>PHP 5.4</a:t>
            </a:r>
          </a:p>
          <a:p>
            <a:pPr rtl="0"/>
            <a:br>
              <a:rPr lang="en-US" sz="1867">
                <a:latin typeface="Amazon Ember Light" charset="0"/>
                <a:ea typeface="Amazon Ember Light" charset="0"/>
                <a:cs typeface="Amazon Ember Light" charset="0"/>
              </a:rPr>
            </a:br>
            <a:r>
              <a:rPr lang="pt-br" sz="1867">
                <a:latin typeface="Amazon Ember Light" charset="0"/>
                <a:ea typeface="Amazon Ember Light" charset="0"/>
                <a:cs typeface="Amazon Ember Light" charset="0"/>
              </a:rPr>
              <a:t>ID da AMI </a:t>
            </a:r>
          </a:p>
          <a:p>
            <a:pPr rtl="0"/>
            <a:r>
              <a:rPr lang="pt-br" sz="1867">
                <a:latin typeface="Amazon Ember Light" charset="0"/>
                <a:ea typeface="Amazon Ember Light" charset="0"/>
                <a:cs typeface="Amazon Ember Light" charset="0"/>
              </a:rPr>
              <a:t>ami-abcd1111</a:t>
            </a:r>
          </a:p>
        </p:txBody>
      </p:sp>
      <p:sp>
        <p:nvSpPr>
          <p:cNvPr id="23" name="TextBox 22"/>
          <p:cNvSpPr txBox="1"/>
          <p:nvPr/>
        </p:nvSpPr>
        <p:spPr>
          <a:xfrm>
            <a:off x="1909962" y="2601151"/>
            <a:ext cx="760027" cy="379656"/>
          </a:xfrm>
          <a:prstGeom prst="rect">
            <a:avLst/>
          </a:prstGeom>
          <a:noFill/>
        </p:spPr>
        <p:txBody>
          <a:bodyPr wrap="square" rtlCol="0">
            <a:spAutoFit/>
          </a:bodyPr>
          <a:lstStyle/>
          <a:p>
            <a:pPr rtl="0"/>
            <a:r>
              <a:rPr lang="pt-br" sz="1867">
                <a:latin typeface="Amazon Ember Light" charset="0"/>
                <a:ea typeface="Amazon Ember Light" charset="0"/>
                <a:cs typeface="Amazon Ember Light" charset="0"/>
              </a:rPr>
              <a:t>V1.2</a:t>
            </a:r>
          </a:p>
        </p:txBody>
      </p:sp>
      <p:sp>
        <p:nvSpPr>
          <p:cNvPr id="27" name="Title 4"/>
          <p:cNvSpPr>
            <a:spLocks noGrp="1"/>
          </p:cNvSpPr>
          <p:nvPr>
            <p:ph type="title"/>
          </p:nvPr>
        </p:nvSpPr>
        <p:spPr>
          <a:xfrm>
            <a:off x="419100" y="365125"/>
            <a:ext cx="9034272" cy="474119"/>
          </a:xfrm>
        </p:spPr>
        <p:txBody>
          <a:bodyPr rtlCol="0">
            <a:noAutofit/>
          </a:bodyPr>
          <a:lstStyle/>
          <a:p>
            <a:pPr rtl="0"/>
            <a:r>
              <a:rPr lang="pt-br" sz="3500" dirty="0"/>
              <a:t>Ambientes do Elastic Beanstalk</a:t>
            </a:r>
          </a:p>
        </p:txBody>
      </p:sp>
      <p:sp>
        <p:nvSpPr>
          <p:cNvPr id="3" name="Slide Number Placeholder 2"/>
          <p:cNvSpPr>
            <a:spLocks noGrp="1"/>
          </p:cNvSpPr>
          <p:nvPr>
            <p:ph type="sldNum" sz="quarter" idx="12"/>
          </p:nvPr>
        </p:nvSpPr>
        <p:spPr/>
        <p:txBody>
          <a:bodyPr rtlCol="0"/>
          <a:lstStyle/>
          <a:p>
            <a:pPr rtl="0"/>
            <a:fld id="{9FC43BFD-8FF7-A343-A8A6-E2338FCE8046}" type="slidenum">
              <a:rPr lang="en-US" smtClean="0"/>
              <a:pPr/>
              <a:t>20</a:t>
            </a:fld>
            <a:endParaRPr lang="en-US"/>
          </a:p>
        </p:txBody>
      </p:sp>
      <p:sp>
        <p:nvSpPr>
          <p:cNvPr id="4" name="Footer Placeholder 3"/>
          <p:cNvSpPr>
            <a:spLocks noGrp="1"/>
          </p:cNvSpPr>
          <p:nvPr>
            <p:ph type="ftr" sz="quarter" idx="3"/>
          </p:nvPr>
        </p:nvSpPr>
        <p:spPr>
          <a:xfrm>
            <a:off x="419100" y="6356350"/>
            <a:ext cx="4887418" cy="365125"/>
          </a:xfrm>
        </p:spPr>
        <p:txBody>
          <a:bodyPr rtlCol="0"/>
          <a:lstStyle/>
          <a:p>
            <a:r>
              <a:rPr lang="pt-BR" dirty="0"/>
              <a:t>© 2020 Amazon Web Services, Inc. ou suas afiliadas. Todos os direitos reservados.</a:t>
            </a:r>
            <a:endParaRPr lang="pt-br" dirty="0"/>
          </a:p>
        </p:txBody>
      </p:sp>
      <p:pic>
        <p:nvPicPr>
          <p:cNvPr id="31" name="Graphic 38">
            <a:extLst>
              <a:ext uri="{FF2B5EF4-FFF2-40B4-BE49-F238E27FC236}">
                <a16:creationId xmlns:a16="http://schemas.microsoft.com/office/drawing/2014/main" id="{88C00AE9-C95F-B14F-80B0-1F56B1F1296F}"/>
              </a:ext>
            </a:extLst>
          </p:cNvPr>
          <p:cNvPicPr>
            <a:picLocks noChangeAspect="1"/>
          </p:cNvPicPr>
          <p:nvPr/>
        </p:nvPicPr>
        <p:blipFill>
          <a:blip r:embed="rId5"/>
          <a:stretch>
            <a:fillRect/>
          </a:stretch>
        </p:blipFill>
        <p:spPr>
          <a:xfrm>
            <a:off x="4768058" y="1882656"/>
            <a:ext cx="469900" cy="469900"/>
          </a:xfrm>
          <a:prstGeom prst="rect">
            <a:avLst/>
          </a:prstGeom>
        </p:spPr>
      </p:pic>
    </p:spTree>
    <p:custDataLst>
      <p:tags r:id="rId1"/>
    </p:custDataLst>
    <p:extLst>
      <p:ext uri="{BB962C8B-B14F-4D97-AF65-F5344CB8AC3E}">
        <p14:creationId xmlns:p14="http://schemas.microsoft.com/office/powerpoint/2010/main" val="214009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07185" y="140223"/>
            <a:ext cx="6170530" cy="923923"/>
          </a:xfrm>
        </p:spPr>
        <p:txBody>
          <a:bodyPr rtlCol="0"/>
          <a:lstStyle/>
          <a:p>
            <a:pPr rtl="0"/>
            <a:r>
              <a:rPr lang="pt-br" sz="3500" dirty="0"/>
              <a:t>O ciclo de desenvolvimento com o Elastic Beanstalk</a:t>
            </a:r>
          </a:p>
        </p:txBody>
      </p:sp>
      <p:sp>
        <p:nvSpPr>
          <p:cNvPr id="6" name="Content Placeholder 5"/>
          <p:cNvSpPr>
            <a:spLocks noGrp="1"/>
          </p:cNvSpPr>
          <p:nvPr>
            <p:ph idx="1"/>
          </p:nvPr>
        </p:nvSpPr>
        <p:spPr/>
        <p:txBody>
          <a:bodyPr rtlCol="0"/>
          <a:lstStyle/>
          <a:p>
            <a:pPr marL="0" indent="0" rtl="0">
              <a:buNone/>
            </a:pPr>
            <a:r>
              <a:rPr lang="pt-br" sz="2400" dirty="0"/>
              <a:t>Usando a interface de linha de comando do Elastic Beanstalk, você pode implantar e testar rapidamente sua aplicação em desenvolvimento.</a:t>
            </a:r>
          </a:p>
          <a:p>
            <a:pPr rtl="0"/>
            <a:endParaRPr lang="en-US" dirty="0"/>
          </a:p>
          <a:p>
            <a:pPr lvl="1" rtl="0"/>
            <a:endParaRPr lang="en-US" dirty="0"/>
          </a:p>
        </p:txBody>
      </p:sp>
      <p:sp>
        <p:nvSpPr>
          <p:cNvPr id="2" name="Slide Number Placeholder 1"/>
          <p:cNvSpPr>
            <a:spLocks noGrp="1"/>
          </p:cNvSpPr>
          <p:nvPr>
            <p:ph type="sldNum" sz="quarter" idx="12"/>
          </p:nvPr>
        </p:nvSpPr>
        <p:spPr/>
        <p:txBody>
          <a:bodyPr rtlCol="0"/>
          <a:lstStyle/>
          <a:p>
            <a:pPr rtl="0"/>
            <a:fld id="{9FC43BFD-8FF7-A343-A8A6-E2338FCE8046}" type="slidenum">
              <a:rPr lang="en-US" smtClean="0"/>
              <a:pPr/>
              <a:t>21</a:t>
            </a:fld>
            <a:endParaRPr lang="en-US"/>
          </a:p>
        </p:txBody>
      </p:sp>
      <p:sp>
        <p:nvSpPr>
          <p:cNvPr id="3" name="Footer Placeholder 2"/>
          <p:cNvSpPr>
            <a:spLocks noGrp="1"/>
          </p:cNvSpPr>
          <p:nvPr>
            <p:ph type="ftr" sz="quarter" idx="3"/>
          </p:nvPr>
        </p:nvSpPr>
        <p:spPr>
          <a:xfrm>
            <a:off x="419100" y="6356350"/>
            <a:ext cx="4797477" cy="365125"/>
          </a:xfrm>
        </p:spPr>
        <p:txBody>
          <a:bodyPr rtlCol="0"/>
          <a:lstStyle/>
          <a:p>
            <a:r>
              <a:rPr lang="pt-BR" dirty="0"/>
              <a:t>© 2020 Amazon Web Services, Inc. ou suas afiliadas. Todos os direitos reservados.</a:t>
            </a:r>
            <a:endParaRPr lang="pt-br" dirty="0"/>
          </a:p>
        </p:txBody>
      </p:sp>
      <p:sp>
        <p:nvSpPr>
          <p:cNvPr id="7" name="Content Placeholder 5"/>
          <p:cNvSpPr txBox="1">
            <a:spLocks/>
          </p:cNvSpPr>
          <p:nvPr/>
        </p:nvSpPr>
        <p:spPr>
          <a:xfrm>
            <a:off x="382916" y="4300747"/>
            <a:ext cx="11223835" cy="1650873"/>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Tx/>
              <a:buBlip>
                <a:blip r:embed="rId4"/>
              </a:buBlip>
              <a:defRPr sz="2400" b="0" i="0" kern="1200">
                <a:solidFill>
                  <a:schemeClr val="tx1"/>
                </a:solidFill>
                <a:latin typeface="Arial"/>
                <a:ea typeface="+mn-ea"/>
                <a:cs typeface="Arial"/>
              </a:defRPr>
            </a:lvl1pPr>
            <a:lvl2pPr marL="742950" indent="-285750" algn="l" defTabSz="457200" rtl="0" eaLnBrk="1" latinLnBrk="0" hangingPunct="1">
              <a:spcBef>
                <a:spcPct val="20000"/>
              </a:spcBef>
              <a:buClr>
                <a:schemeClr val="accent1"/>
              </a:buClr>
              <a:buFont typeface="Wingdings" panose="05000000000000000000" pitchFamily="2" charset="2"/>
              <a:buChar char="Ø"/>
              <a:defRPr sz="2000" b="0" i="0" kern="1200">
                <a:solidFill>
                  <a:schemeClr val="tx1"/>
                </a:solidFill>
                <a:latin typeface="Arial"/>
                <a:ea typeface="+mn-ea"/>
                <a:cs typeface="Arial"/>
              </a:defRPr>
            </a:lvl2pPr>
            <a:lvl3pPr marL="1143000" indent="-228600" algn="l" defTabSz="457200" rtl="0" eaLnBrk="1" latinLnBrk="0" hangingPunct="1">
              <a:spcBef>
                <a:spcPct val="20000"/>
              </a:spcBef>
              <a:buClr>
                <a:schemeClr val="accent1"/>
              </a:buClr>
              <a:buFont typeface="Arial"/>
              <a:buChar char="•"/>
              <a:defRPr sz="1800" b="0" i="0" kern="1200">
                <a:solidFill>
                  <a:schemeClr val="tx1"/>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595A5D"/>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rtl="0">
              <a:buNone/>
            </a:pPr>
            <a:r>
              <a:rPr lang="pt-br" dirty="0">
                <a:latin typeface="Amazon Ember Light" charset="0"/>
                <a:ea typeface="Amazon Ember Light" charset="0"/>
                <a:cs typeface="Amazon Ember Light" charset="0"/>
              </a:rPr>
              <a:t>Usar o </a:t>
            </a:r>
            <a:r>
              <a:rPr lang="pt-br" dirty="0">
                <a:latin typeface="Lucida Console" panose="020B0609040504020204" pitchFamily="49" charset="0"/>
                <a:ea typeface="Amazon Ember Light" charset="0"/>
                <a:cs typeface="Courier New" panose="02070309020205020404" pitchFamily="49" charset="0"/>
              </a:rPr>
              <a:t>eb deploy</a:t>
            </a:r>
            <a:r>
              <a:rPr lang="pt-br" dirty="0">
                <a:latin typeface="Lucida Console" panose="020B0609040504020204" pitchFamily="49" charset="0"/>
                <a:ea typeface="Amazon Ember Light" charset="0"/>
                <a:cs typeface="Amazon Ember Light" charset="0"/>
              </a:rPr>
              <a:t> </a:t>
            </a:r>
            <a:r>
              <a:rPr lang="pt-br" dirty="0">
                <a:latin typeface="Amazon Ember Light" charset="0"/>
                <a:ea typeface="Amazon Ember Light" charset="0"/>
                <a:cs typeface="Amazon Ember Light" charset="0"/>
              </a:rPr>
              <a:t>para reimplantar revisões na aplicação</a:t>
            </a:r>
          </a:p>
          <a:p>
            <a:pPr marL="0" indent="0" rtl="0">
              <a:buNone/>
            </a:pPr>
            <a:endParaRPr lang="en-US" dirty="0">
              <a:latin typeface="Amazon Ember Light" charset="0"/>
              <a:ea typeface="Amazon Ember Light" charset="0"/>
              <a:cs typeface="Amazon Ember Light" charset="0"/>
            </a:endParaRPr>
          </a:p>
          <a:p>
            <a:pPr marL="0" indent="0" rtl="0">
              <a:buNone/>
            </a:pPr>
            <a:r>
              <a:rPr lang="pt-br" dirty="0">
                <a:latin typeface="Amazon Ember Light" charset="0"/>
                <a:ea typeface="Amazon Ember Light" charset="0"/>
                <a:cs typeface="Amazon Ember Light" charset="0"/>
              </a:rPr>
              <a:t>Ao implantar, associe um CNAME ao seu ambiente para fornecer um endpoint fácil de usar.</a:t>
            </a:r>
          </a:p>
        </p:txBody>
      </p:sp>
      <p:sp>
        <p:nvSpPr>
          <p:cNvPr id="8" name="TextBox 7"/>
          <p:cNvSpPr txBox="1"/>
          <p:nvPr/>
        </p:nvSpPr>
        <p:spPr>
          <a:xfrm>
            <a:off x="1486522" y="2259557"/>
            <a:ext cx="8331340" cy="1846659"/>
          </a:xfrm>
          <a:prstGeom prst="rect">
            <a:avLst/>
          </a:prstGeom>
          <a:noFill/>
        </p:spPr>
        <p:txBody>
          <a:bodyPr wrap="square" lIns="0" tIns="0" rIns="0" bIns="0" rtlCol="0">
            <a:spAutoFit/>
          </a:bodyPr>
          <a:lstStyle/>
          <a:p>
            <a:pPr rtl="0"/>
            <a:r>
              <a:rPr lang="pt-br" sz="2400">
                <a:latin typeface="Lucida Console" panose="020B0609040504020204" pitchFamily="49" charset="0"/>
                <a:cs typeface="Courier New" panose="02070309020205020404" pitchFamily="49" charset="0"/>
              </a:rPr>
              <a:t>eb init</a:t>
            </a:r>
          </a:p>
          <a:p>
            <a:pPr rtl="0"/>
            <a:endParaRPr lang="en-US" sz="2400">
              <a:latin typeface="Lucida Console" panose="020B0609040504020204" pitchFamily="49" charset="0"/>
              <a:cs typeface="Courier New" panose="02070309020205020404" pitchFamily="49" charset="0"/>
            </a:endParaRPr>
          </a:p>
          <a:p>
            <a:pPr rtl="0"/>
            <a:r>
              <a:rPr lang="pt-br" sz="2400">
                <a:latin typeface="Lucida Console" panose="020B0609040504020204" pitchFamily="49" charset="0"/>
                <a:cs typeface="Courier New" panose="02070309020205020404" pitchFamily="49" charset="0"/>
              </a:rPr>
              <a:t>eb create</a:t>
            </a:r>
          </a:p>
          <a:p>
            <a:pPr rtl="0"/>
            <a:endParaRPr lang="en-US" sz="2400">
              <a:latin typeface="Lucida Console" panose="020B0609040504020204" pitchFamily="49" charset="0"/>
              <a:cs typeface="Courier New" panose="02070309020205020404" pitchFamily="49" charset="0"/>
            </a:endParaRPr>
          </a:p>
          <a:p>
            <a:pPr rtl="0"/>
            <a:r>
              <a:rPr lang="pt-br" sz="2400">
                <a:latin typeface="Lucida Console" panose="020B0609040504020204" pitchFamily="49" charset="0"/>
                <a:cs typeface="Courier New" panose="02070309020205020404" pitchFamily="49" charset="0"/>
              </a:rPr>
              <a:t>eb deploy</a:t>
            </a:r>
          </a:p>
        </p:txBody>
      </p:sp>
    </p:spTree>
    <p:custDataLst>
      <p:tags r:id="rId1"/>
    </p:custDataLst>
    <p:extLst>
      <p:ext uri="{BB962C8B-B14F-4D97-AF65-F5344CB8AC3E}">
        <p14:creationId xmlns:p14="http://schemas.microsoft.com/office/powerpoint/2010/main" val="941157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5"/>
          <p:cNvSpPr>
            <a:spLocks noGrp="1"/>
          </p:cNvSpPr>
          <p:nvPr>
            <p:ph idx="1"/>
          </p:nvPr>
        </p:nvSpPr>
        <p:spPr/>
        <p:txBody>
          <a:bodyPr rtlCol="0">
            <a:normAutofit/>
          </a:bodyPr>
          <a:lstStyle/>
          <a:p>
            <a:pPr marL="0" indent="0" rtl="0">
              <a:buNone/>
            </a:pPr>
            <a:r>
              <a:rPr lang="pt-br" sz="2600" dirty="0">
                <a:solidFill>
                  <a:schemeClr val="accent1"/>
                </a:solidFill>
                <a:latin typeface="+mj-lt"/>
              </a:rPr>
              <a:t>O Elastic Beanstalk necessita de duas funções do IAM:</a:t>
            </a:r>
          </a:p>
          <a:p>
            <a:pPr lvl="1" rtl="0">
              <a:buClr>
                <a:schemeClr val="tx1"/>
              </a:buClr>
            </a:pPr>
            <a:r>
              <a:rPr lang="pt-br" sz="2200" dirty="0">
                <a:solidFill>
                  <a:schemeClr val="accent6"/>
                </a:solidFill>
                <a:latin typeface="+mj-lt"/>
                <a:ea typeface="Amazon Ember" panose="02000000000000000000" pitchFamily="2" charset="0"/>
              </a:rPr>
              <a:t>Service role (Função de serviço)</a:t>
            </a:r>
            <a:r>
              <a:rPr lang="pt-br" sz="2200" dirty="0">
                <a:solidFill>
                  <a:schemeClr val="accent1"/>
                </a:solidFill>
                <a:latin typeface="+mj-lt"/>
              </a:rPr>
              <a:t>: permissão para o AWS Elastic Beanstalk criar e gerenciar recursos na sua conta</a:t>
            </a:r>
          </a:p>
          <a:p>
            <a:pPr lvl="1" rtl="0">
              <a:buClr>
                <a:schemeClr val="tx1"/>
              </a:buClr>
            </a:pPr>
            <a:r>
              <a:rPr lang="pt-br" sz="2200" dirty="0">
                <a:solidFill>
                  <a:schemeClr val="accent6"/>
                </a:solidFill>
                <a:latin typeface="+mj-lt"/>
                <a:ea typeface="Amazon Ember" panose="02000000000000000000" pitchFamily="2" charset="0"/>
              </a:rPr>
              <a:t>Instance role (Função da instância)</a:t>
            </a:r>
            <a:r>
              <a:rPr lang="pt-br" sz="2200" dirty="0">
                <a:solidFill>
                  <a:schemeClr val="accent1"/>
                </a:solidFill>
                <a:latin typeface="+mj-lt"/>
              </a:rPr>
              <a:t>: permissões da AWS para a própria instância</a:t>
            </a:r>
            <a:r>
              <a:rPr lang="pt-br" sz="2200" dirty="0"/>
              <a:t>. </a:t>
            </a:r>
          </a:p>
        </p:txBody>
      </p:sp>
      <p:sp>
        <p:nvSpPr>
          <p:cNvPr id="11" name="TextBox 37"/>
          <p:cNvSpPr txBox="1">
            <a:spLocks noChangeArrowheads="1"/>
          </p:cNvSpPr>
          <p:nvPr/>
        </p:nvSpPr>
        <p:spPr bwMode="auto">
          <a:xfrm>
            <a:off x="9560460" y="5179014"/>
            <a:ext cx="1866650" cy="369332"/>
          </a:xfrm>
          <a:prstGeom prst="rect">
            <a:avLst/>
          </a:prstGeom>
          <a:noFill/>
          <a:ln w="9525">
            <a:noFill/>
            <a:miter lim="800000"/>
            <a:headEnd/>
            <a:tailEnd/>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0"/>
            <a:r>
              <a:rPr lang="pt-br" dirty="0">
                <a:latin typeface="Amazon Ember" panose="02000000000000000000" pitchFamily="2" charset="0"/>
                <a:ea typeface="Amazon Ember" panose="02000000000000000000" pitchFamily="2" charset="0"/>
                <a:cs typeface="Amazon Ember Light" charset="0"/>
              </a:rPr>
              <a:t>Instância do Amazon EC2</a:t>
            </a:r>
          </a:p>
        </p:txBody>
      </p:sp>
      <p:sp>
        <p:nvSpPr>
          <p:cNvPr id="12" name="TextBox 37"/>
          <p:cNvSpPr txBox="1">
            <a:spLocks noChangeArrowheads="1"/>
          </p:cNvSpPr>
          <p:nvPr/>
        </p:nvSpPr>
        <p:spPr bwMode="auto">
          <a:xfrm>
            <a:off x="6427792" y="3818343"/>
            <a:ext cx="3204748" cy="369332"/>
          </a:xfrm>
          <a:prstGeom prst="rect">
            <a:avLst/>
          </a:prstGeom>
          <a:noFill/>
          <a:ln w="9525">
            <a:noFill/>
            <a:miter lim="800000"/>
            <a:headEnd/>
            <a:tailEnd/>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rtl="0"/>
            <a:r>
              <a:rPr lang="pt-br">
                <a:latin typeface="+mj-lt"/>
                <a:ea typeface="Amazon Ember Light" charset="0"/>
                <a:cs typeface="Amazon Ember Light" charset="0"/>
              </a:rPr>
              <a:t>aws-elasticbeanstalk-ec2-role</a:t>
            </a:r>
          </a:p>
        </p:txBody>
      </p:sp>
      <p:cxnSp>
        <p:nvCxnSpPr>
          <p:cNvPr id="3" name="Elbow Connector 2"/>
          <p:cNvCxnSpPr>
            <a:stCxn id="12" idx="3"/>
            <a:endCxn id="38" idx="1"/>
          </p:cNvCxnSpPr>
          <p:nvPr/>
        </p:nvCxnSpPr>
        <p:spPr>
          <a:xfrm>
            <a:off x="9632540" y="4003009"/>
            <a:ext cx="626296" cy="237183"/>
          </a:xfrm>
          <a:prstGeom prst="bentConnector3">
            <a:avLst/>
          </a:prstGeom>
          <a:ln>
            <a:tailEnd type="arrow" w="med" len="sm"/>
          </a:ln>
        </p:spPr>
        <p:style>
          <a:lnRef idx="2">
            <a:schemeClr val="accent1"/>
          </a:lnRef>
          <a:fillRef idx="0">
            <a:schemeClr val="accent1"/>
          </a:fillRef>
          <a:effectRef idx="1">
            <a:schemeClr val="accent1"/>
          </a:effectRef>
          <a:fontRef idx="minor">
            <a:schemeClr val="tx1"/>
          </a:fontRef>
        </p:style>
      </p:cxnSp>
      <p:sp>
        <p:nvSpPr>
          <p:cNvPr id="16" name="TextBox 37"/>
          <p:cNvSpPr txBox="1">
            <a:spLocks noChangeArrowheads="1"/>
          </p:cNvSpPr>
          <p:nvPr/>
        </p:nvSpPr>
        <p:spPr bwMode="auto">
          <a:xfrm>
            <a:off x="3925892" y="3319369"/>
            <a:ext cx="3479800" cy="369332"/>
          </a:xfrm>
          <a:prstGeom prst="rect">
            <a:avLst/>
          </a:prstGeom>
          <a:noFill/>
          <a:ln w="9525">
            <a:noFill/>
            <a:miter lim="800000"/>
            <a:headEnd/>
            <a:tailEnd/>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0"/>
            <a:r>
              <a:rPr lang="pt-br">
                <a:latin typeface="+mj-lt"/>
                <a:ea typeface="Amazon Ember Light" charset="0"/>
                <a:cs typeface="Amazon Ember Light" charset="0"/>
              </a:rPr>
              <a:t>aws-elasticbeanstalk-service-role</a:t>
            </a:r>
          </a:p>
        </p:txBody>
      </p:sp>
      <p:sp>
        <p:nvSpPr>
          <p:cNvPr id="20" name="TextBox 37"/>
          <p:cNvSpPr txBox="1">
            <a:spLocks noChangeArrowheads="1"/>
          </p:cNvSpPr>
          <p:nvPr/>
        </p:nvSpPr>
        <p:spPr bwMode="auto">
          <a:xfrm>
            <a:off x="0" y="5015456"/>
            <a:ext cx="2276480" cy="369332"/>
          </a:xfrm>
          <a:prstGeom prst="rect">
            <a:avLst/>
          </a:prstGeom>
          <a:noFill/>
          <a:ln w="9525">
            <a:noFill/>
            <a:miter lim="800000"/>
            <a:headEnd/>
            <a:tailEnd/>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0"/>
            <a:r>
              <a:rPr lang="pt-br">
                <a:latin typeface="+mj-lt"/>
                <a:ea typeface="Amazon Ember Light" charset="0"/>
                <a:cs typeface="Amazon Ember Light" charset="0"/>
              </a:rPr>
              <a:t>Developer (Desenvolvedor)</a:t>
            </a:r>
          </a:p>
        </p:txBody>
      </p:sp>
      <p:cxnSp>
        <p:nvCxnSpPr>
          <p:cNvPr id="28" name="Straight Arrow Connector 27"/>
          <p:cNvCxnSpPr/>
          <p:nvPr/>
        </p:nvCxnSpPr>
        <p:spPr>
          <a:xfrm>
            <a:off x="1663125" y="4791643"/>
            <a:ext cx="1477308" cy="0"/>
          </a:xfrm>
          <a:prstGeom prst="straightConnector1">
            <a:avLst/>
          </a:prstGeom>
          <a:ln>
            <a:tailEnd type="arrow" w="med" len="sm"/>
          </a:ln>
        </p:spPr>
        <p:style>
          <a:lnRef idx="2">
            <a:schemeClr val="accent1"/>
          </a:lnRef>
          <a:fillRef idx="0">
            <a:schemeClr val="accent1"/>
          </a:fillRef>
          <a:effectRef idx="1">
            <a:schemeClr val="accent1"/>
          </a:effectRef>
          <a:fontRef idx="minor">
            <a:schemeClr val="tx1"/>
          </a:fontRef>
        </p:style>
      </p:cxnSp>
      <p:sp>
        <p:nvSpPr>
          <p:cNvPr id="30" name="TextBox 37"/>
          <p:cNvSpPr txBox="1">
            <a:spLocks noChangeArrowheads="1"/>
          </p:cNvSpPr>
          <p:nvPr/>
        </p:nvSpPr>
        <p:spPr bwMode="auto">
          <a:xfrm>
            <a:off x="1208027" y="4405321"/>
            <a:ext cx="2276480" cy="369332"/>
          </a:xfrm>
          <a:prstGeom prst="rect">
            <a:avLst/>
          </a:prstGeom>
          <a:noFill/>
          <a:ln w="9525">
            <a:noFill/>
            <a:miter lim="800000"/>
            <a:headEnd/>
            <a:tailEnd/>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0"/>
            <a:r>
              <a:rPr lang="pt-br">
                <a:latin typeface="Lucida Console" panose="020B0609040504020204" pitchFamily="49" charset="0"/>
                <a:ea typeface="Amazon Ember Light" charset="0"/>
                <a:cs typeface="Amazon Ember Light" charset="0"/>
              </a:rPr>
              <a:t>eb create</a:t>
            </a:r>
          </a:p>
        </p:txBody>
      </p:sp>
      <p:cxnSp>
        <p:nvCxnSpPr>
          <p:cNvPr id="31" name="Straight Arrow Connector 30"/>
          <p:cNvCxnSpPr>
            <a:endCxn id="39" idx="1"/>
          </p:cNvCxnSpPr>
          <p:nvPr/>
        </p:nvCxnSpPr>
        <p:spPr>
          <a:xfrm flipV="1">
            <a:off x="6643504" y="4713910"/>
            <a:ext cx="3507382" cy="9849"/>
          </a:xfrm>
          <a:prstGeom prst="straightConnector1">
            <a:avLst/>
          </a:prstGeom>
          <a:ln>
            <a:tailEnd type="arrow" w="med" len="sm"/>
          </a:ln>
        </p:spPr>
        <p:style>
          <a:lnRef idx="2">
            <a:schemeClr val="accent1"/>
          </a:lnRef>
          <a:fillRef idx="0">
            <a:schemeClr val="accent1"/>
          </a:fillRef>
          <a:effectRef idx="1">
            <a:schemeClr val="accent1"/>
          </a:effectRef>
          <a:fontRef idx="minor">
            <a:schemeClr val="tx1"/>
          </a:fontRef>
        </p:style>
      </p:cxnSp>
      <p:sp>
        <p:nvSpPr>
          <p:cNvPr id="29" name="TextBox 37"/>
          <p:cNvSpPr txBox="1">
            <a:spLocks noChangeArrowheads="1"/>
          </p:cNvSpPr>
          <p:nvPr/>
        </p:nvSpPr>
        <p:spPr bwMode="auto">
          <a:xfrm>
            <a:off x="3925892" y="5854489"/>
            <a:ext cx="3479800" cy="369332"/>
          </a:xfrm>
          <a:prstGeom prst="rect">
            <a:avLst/>
          </a:prstGeom>
          <a:noFill/>
          <a:ln w="9525">
            <a:noFill/>
            <a:miter lim="800000"/>
            <a:headEnd/>
            <a:tailEnd/>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0"/>
            <a:r>
              <a:rPr lang="pt-br">
                <a:latin typeface="+mj-lt"/>
                <a:ea typeface="Amazon Ember Light" charset="0"/>
                <a:cs typeface="Amazon Ember Light" charset="0"/>
              </a:rPr>
              <a:t>aws-elasticbeanstalk-ec2-role</a:t>
            </a:r>
          </a:p>
        </p:txBody>
      </p:sp>
      <p:cxnSp>
        <p:nvCxnSpPr>
          <p:cNvPr id="13" name="Elbow Connector 12"/>
          <p:cNvCxnSpPr/>
          <p:nvPr/>
        </p:nvCxnSpPr>
        <p:spPr>
          <a:xfrm flipV="1">
            <a:off x="4638626" y="4063147"/>
            <a:ext cx="645372" cy="660612"/>
          </a:xfrm>
          <a:prstGeom prst="bentConnector3">
            <a:avLst/>
          </a:prstGeom>
          <a:ln>
            <a:tailEnd type="arrow" w="med" len="sm"/>
          </a:ln>
        </p:spPr>
        <p:style>
          <a:lnRef idx="2">
            <a:schemeClr val="accent1"/>
          </a:lnRef>
          <a:fillRef idx="0">
            <a:schemeClr val="accent1"/>
          </a:fillRef>
          <a:effectRef idx="1">
            <a:schemeClr val="accent1"/>
          </a:effectRef>
          <a:fontRef idx="minor">
            <a:schemeClr val="tx1"/>
          </a:fontRef>
        </p:style>
      </p:cxnSp>
      <p:cxnSp>
        <p:nvCxnSpPr>
          <p:cNvPr id="17" name="Elbow Connector 16"/>
          <p:cNvCxnSpPr/>
          <p:nvPr/>
        </p:nvCxnSpPr>
        <p:spPr>
          <a:xfrm>
            <a:off x="4638626" y="4723759"/>
            <a:ext cx="656254" cy="596604"/>
          </a:xfrm>
          <a:prstGeom prst="bentConnector3">
            <a:avLst>
              <a:gd name="adj1" fmla="val 50000"/>
            </a:avLst>
          </a:prstGeom>
          <a:ln>
            <a:tailEnd type="arrow" w="med" len="sm"/>
          </a:ln>
        </p:spPr>
        <p:style>
          <a:lnRef idx="2">
            <a:schemeClr val="accent1"/>
          </a:lnRef>
          <a:fillRef idx="0">
            <a:schemeClr val="accent1"/>
          </a:fillRef>
          <a:effectRef idx="1">
            <a:schemeClr val="accent1"/>
          </a:effectRef>
          <a:fontRef idx="minor">
            <a:schemeClr val="tx1"/>
          </a:fontRef>
        </p:style>
      </p:cxnSp>
      <p:sp>
        <p:nvSpPr>
          <p:cNvPr id="25" name="Title 4"/>
          <p:cNvSpPr>
            <a:spLocks noGrp="1"/>
          </p:cNvSpPr>
          <p:nvPr>
            <p:ph type="title"/>
          </p:nvPr>
        </p:nvSpPr>
        <p:spPr>
          <a:xfrm>
            <a:off x="403058" y="182219"/>
            <a:ext cx="4377489" cy="839930"/>
          </a:xfrm>
        </p:spPr>
        <p:txBody>
          <a:bodyPr rtlCol="0"/>
          <a:lstStyle/>
          <a:p>
            <a:pPr rtl="0"/>
            <a:r>
              <a:rPr lang="pt-br" sz="3500" dirty="0"/>
              <a:t>Modelo de permissão do Elastic Beanstalk </a:t>
            </a:r>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a:t>22</a:t>
            </a:fld>
            <a:endParaRPr lang="en-US"/>
          </a:p>
        </p:txBody>
      </p:sp>
      <p:sp>
        <p:nvSpPr>
          <p:cNvPr id="2" name="Footer Placeholder 1"/>
          <p:cNvSpPr>
            <a:spLocks noGrp="1"/>
          </p:cNvSpPr>
          <p:nvPr>
            <p:ph type="ftr" sz="quarter" idx="3"/>
          </p:nvPr>
        </p:nvSpPr>
        <p:spPr>
          <a:xfrm>
            <a:off x="419100" y="6356350"/>
            <a:ext cx="5337123" cy="365125"/>
          </a:xfrm>
        </p:spPr>
        <p:txBody>
          <a:bodyPr rtlCol="0"/>
          <a:lstStyle/>
          <a:p>
            <a:r>
              <a:rPr lang="pt-BR" dirty="0"/>
              <a:t>© 2020 Amazon Web Services, Inc. ou suas afiliadas. Todos os direitos reservados.</a:t>
            </a:r>
            <a:endParaRPr lang="pt-br" dirty="0"/>
          </a:p>
        </p:txBody>
      </p:sp>
      <p:sp>
        <p:nvSpPr>
          <p:cNvPr id="33" name="TextBox 32">
            <a:extLst>
              <a:ext uri="{FF2B5EF4-FFF2-40B4-BE49-F238E27FC236}">
                <a16:creationId xmlns:a16="http://schemas.microsoft.com/office/drawing/2014/main" id="{40BB907D-5837-4B48-9CB0-CF92744CAB15}"/>
              </a:ext>
            </a:extLst>
          </p:cNvPr>
          <p:cNvSpPr txBox="1"/>
          <p:nvPr/>
        </p:nvSpPr>
        <p:spPr>
          <a:xfrm>
            <a:off x="2664816" y="5137588"/>
            <a:ext cx="2301904" cy="646331"/>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AWS Elastic Beanstalk</a:t>
            </a:r>
          </a:p>
        </p:txBody>
      </p:sp>
      <p:pic>
        <p:nvPicPr>
          <p:cNvPr id="34" name="Graphic 6">
            <a:extLst>
              <a:ext uri="{FF2B5EF4-FFF2-40B4-BE49-F238E27FC236}">
                <a16:creationId xmlns:a16="http://schemas.microsoft.com/office/drawing/2014/main" id="{1CEDDBFE-5070-CE42-8F45-83D0BD5BA61E}"/>
              </a:ext>
            </a:extLst>
          </p:cNvPr>
          <p:cNvPicPr>
            <a:picLocks noChangeAspect="1"/>
          </p:cNvPicPr>
          <p:nvPr/>
        </p:nvPicPr>
        <p:blipFill>
          <a:blip r:embed="rId4"/>
          <a:stretch>
            <a:fillRect/>
          </a:stretch>
        </p:blipFill>
        <p:spPr>
          <a:xfrm>
            <a:off x="3433869" y="4408398"/>
            <a:ext cx="711200" cy="711200"/>
          </a:xfrm>
          <a:prstGeom prst="rect">
            <a:avLst/>
          </a:prstGeom>
        </p:spPr>
      </p:pic>
      <p:pic>
        <p:nvPicPr>
          <p:cNvPr id="35" name="Graphic 39">
            <a:extLst>
              <a:ext uri="{FF2B5EF4-FFF2-40B4-BE49-F238E27FC236}">
                <a16:creationId xmlns:a16="http://schemas.microsoft.com/office/drawing/2014/main" id="{6FA71975-EA2D-784E-8A28-738A17320E91}"/>
              </a:ext>
            </a:extLst>
          </p:cNvPr>
          <p:cNvPicPr>
            <a:picLocks noChangeAspect="1"/>
          </p:cNvPicPr>
          <p:nvPr/>
        </p:nvPicPr>
        <p:blipFill>
          <a:blip r:embed="rId5"/>
          <a:stretch>
            <a:fillRect/>
          </a:stretch>
        </p:blipFill>
        <p:spPr>
          <a:xfrm>
            <a:off x="793829" y="4304399"/>
            <a:ext cx="685800" cy="685800"/>
          </a:xfrm>
          <a:prstGeom prst="rect">
            <a:avLst/>
          </a:prstGeom>
        </p:spPr>
      </p:pic>
      <p:pic>
        <p:nvPicPr>
          <p:cNvPr id="36" name="Graphic 52">
            <a:extLst>
              <a:ext uri="{FF2B5EF4-FFF2-40B4-BE49-F238E27FC236}">
                <a16:creationId xmlns:a16="http://schemas.microsoft.com/office/drawing/2014/main" id="{90D5A9DB-EC7C-6342-9486-0A731DEC214E}"/>
              </a:ext>
            </a:extLst>
          </p:cNvPr>
          <p:cNvPicPr>
            <a:picLocks noChangeAspect="1"/>
          </p:cNvPicPr>
          <p:nvPr/>
        </p:nvPicPr>
        <p:blipFill>
          <a:blip r:embed="rId6"/>
          <a:stretch>
            <a:fillRect/>
          </a:stretch>
        </p:blipFill>
        <p:spPr>
          <a:xfrm>
            <a:off x="5322892" y="3730252"/>
            <a:ext cx="685800" cy="685800"/>
          </a:xfrm>
          <a:prstGeom prst="rect">
            <a:avLst/>
          </a:prstGeom>
        </p:spPr>
      </p:pic>
      <p:pic>
        <p:nvPicPr>
          <p:cNvPr id="37" name="Graphic 52">
            <a:extLst>
              <a:ext uri="{FF2B5EF4-FFF2-40B4-BE49-F238E27FC236}">
                <a16:creationId xmlns:a16="http://schemas.microsoft.com/office/drawing/2014/main" id="{90D5A9DB-EC7C-6342-9486-0A731DEC214E}"/>
              </a:ext>
            </a:extLst>
          </p:cNvPr>
          <p:cNvPicPr>
            <a:picLocks noChangeAspect="1"/>
          </p:cNvPicPr>
          <p:nvPr/>
        </p:nvPicPr>
        <p:blipFill>
          <a:blip r:embed="rId6"/>
          <a:stretch>
            <a:fillRect/>
          </a:stretch>
        </p:blipFill>
        <p:spPr>
          <a:xfrm>
            <a:off x="5322892" y="5076664"/>
            <a:ext cx="685800" cy="685800"/>
          </a:xfrm>
          <a:prstGeom prst="rect">
            <a:avLst/>
          </a:prstGeom>
        </p:spPr>
      </p:pic>
      <p:pic>
        <p:nvPicPr>
          <p:cNvPr id="38" name="Graphic 54">
            <a:extLst>
              <a:ext uri="{FF2B5EF4-FFF2-40B4-BE49-F238E27FC236}">
                <a16:creationId xmlns:a16="http://schemas.microsoft.com/office/drawing/2014/main" id="{50E1591F-DA4C-934C-BDCB-2E69767A65B3}"/>
              </a:ext>
            </a:extLst>
          </p:cNvPr>
          <p:cNvPicPr>
            <a:picLocks noChangeAspect="1"/>
          </p:cNvPicPr>
          <p:nvPr/>
        </p:nvPicPr>
        <p:blipFill>
          <a:blip r:embed="rId7"/>
          <a:stretch>
            <a:fillRect/>
          </a:stretch>
        </p:blipFill>
        <p:spPr>
          <a:xfrm>
            <a:off x="10258836" y="4005242"/>
            <a:ext cx="469900" cy="469900"/>
          </a:xfrm>
          <a:prstGeom prst="rect">
            <a:avLst/>
          </a:prstGeom>
        </p:spPr>
      </p:pic>
      <p:pic>
        <p:nvPicPr>
          <p:cNvPr id="39" name="Graphic 135">
            <a:extLst>
              <a:ext uri="{FF2B5EF4-FFF2-40B4-BE49-F238E27FC236}">
                <a16:creationId xmlns:a16="http://schemas.microsoft.com/office/drawing/2014/main" id="{C19987B1-DB3A-1640-994D-BCB81FCC1AE4}"/>
              </a:ext>
            </a:extLst>
          </p:cNvPr>
          <p:cNvPicPr>
            <a:picLocks noChangeAspect="1"/>
          </p:cNvPicPr>
          <p:nvPr/>
        </p:nvPicPr>
        <p:blipFill>
          <a:blip r:embed="rId8"/>
          <a:stretch>
            <a:fillRect/>
          </a:stretch>
        </p:blipFill>
        <p:spPr>
          <a:xfrm>
            <a:off x="10150886" y="4371010"/>
            <a:ext cx="685800" cy="685800"/>
          </a:xfrm>
          <a:prstGeom prst="rect">
            <a:avLst/>
          </a:prstGeom>
        </p:spPr>
      </p:pic>
    </p:spTree>
    <p:custDataLst>
      <p:tags r:id="rId1"/>
    </p:custDataLst>
    <p:extLst>
      <p:ext uri="{BB962C8B-B14F-4D97-AF65-F5344CB8AC3E}">
        <p14:creationId xmlns:p14="http://schemas.microsoft.com/office/powerpoint/2010/main" val="1893662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4"/>
          <p:cNvSpPr>
            <a:spLocks noGrp="1"/>
          </p:cNvSpPr>
          <p:nvPr>
            <p:ph type="title"/>
          </p:nvPr>
        </p:nvSpPr>
        <p:spPr>
          <a:xfrm>
            <a:off x="407180" y="182219"/>
            <a:ext cx="6170530" cy="839930"/>
          </a:xfrm>
        </p:spPr>
        <p:txBody>
          <a:bodyPr rtlCol="0">
            <a:noAutofit/>
          </a:bodyPr>
          <a:lstStyle/>
          <a:p>
            <a:pPr rtl="0"/>
            <a:r>
              <a:rPr lang="pt-br" sz="3500" dirty="0"/>
              <a:t>Ativar o acesso de aplicações aos serviços da AWS</a:t>
            </a:r>
          </a:p>
        </p:txBody>
      </p:sp>
      <p:sp>
        <p:nvSpPr>
          <p:cNvPr id="24" name="Content Placeholder 5"/>
          <p:cNvSpPr>
            <a:spLocks noGrp="1"/>
          </p:cNvSpPr>
          <p:nvPr>
            <p:ph idx="1"/>
          </p:nvPr>
        </p:nvSpPr>
        <p:spPr/>
        <p:txBody>
          <a:bodyPr rtlCol="0">
            <a:normAutofit/>
          </a:bodyPr>
          <a:lstStyle/>
          <a:p>
            <a:pPr marL="0" indent="0" rtl="0">
              <a:buNone/>
            </a:pPr>
            <a:r>
              <a:rPr lang="pt-br" sz="2600" dirty="0">
                <a:solidFill>
                  <a:schemeClr val="accent6"/>
                </a:solidFill>
                <a:latin typeface="+mj-lt"/>
                <a:ea typeface="Amazon Ember" panose="02000000000000000000" pitchFamily="2" charset="0"/>
              </a:rPr>
              <a:t>Pergunta: </a:t>
            </a:r>
            <a:r>
              <a:rPr lang="pt-br" sz="2600" dirty="0"/>
              <a:t>Como você acessa os serviços da AWS de suas instâncias?</a:t>
            </a:r>
          </a:p>
          <a:p>
            <a:pPr lvl="1" rtl="0"/>
            <a:r>
              <a:rPr lang="pt-br" sz="2200" dirty="0"/>
              <a:t>Por exemplo, sua aplicação carrega dados para o Amazon S3. </a:t>
            </a:r>
          </a:p>
          <a:p>
            <a:pPr marL="0" indent="0" rtl="0">
              <a:buNone/>
            </a:pPr>
            <a:r>
              <a:rPr lang="pt-br" sz="2600" dirty="0">
                <a:solidFill>
                  <a:schemeClr val="accent6"/>
                </a:solidFill>
                <a:latin typeface="+mj-lt"/>
                <a:ea typeface="Amazon Ember" panose="02000000000000000000" pitchFamily="2" charset="0"/>
              </a:rPr>
              <a:t>Solução:</a:t>
            </a:r>
            <a:r>
              <a:rPr lang="pt-br" sz="2600" dirty="0">
                <a:solidFill>
                  <a:schemeClr val="accent6"/>
                </a:solidFill>
                <a:latin typeface="+mj-lt"/>
              </a:rPr>
              <a:t>
              </a:t>
            </a:r>
            <a:r>
              <a:rPr lang="pt-br" sz="2600" dirty="0"/>
              <a:t>Adicione essas permissões à função de instância padrão criada pelo Elastic Beanstalk ou crie e use uma nova função. </a:t>
            </a:r>
          </a:p>
          <a:p>
            <a:pPr marL="0" indent="0" rtl="0">
              <a:buNone/>
            </a:pPr>
            <a:endParaRPr lang="en-US" dirty="0"/>
          </a:p>
        </p:txBody>
      </p:sp>
      <p:sp>
        <p:nvSpPr>
          <p:cNvPr id="2" name="Slide Number Placeholder 1"/>
          <p:cNvSpPr>
            <a:spLocks noGrp="1"/>
          </p:cNvSpPr>
          <p:nvPr>
            <p:ph type="sldNum" sz="quarter" idx="12"/>
          </p:nvPr>
        </p:nvSpPr>
        <p:spPr/>
        <p:txBody>
          <a:bodyPr rtlCol="0"/>
          <a:lstStyle/>
          <a:p>
            <a:pPr rtl="0"/>
            <a:fld id="{9FC43BFD-8FF7-A343-A8A6-E2338FCE8046}" type="slidenum">
              <a:rPr lang="en-US" smtClean="0"/>
              <a:pPr/>
              <a:t>23</a:t>
            </a:fld>
            <a:endParaRPr lang="en-US"/>
          </a:p>
        </p:txBody>
      </p:sp>
      <p:sp>
        <p:nvSpPr>
          <p:cNvPr id="3" name="Footer Placeholder 2"/>
          <p:cNvSpPr>
            <a:spLocks noGrp="1"/>
          </p:cNvSpPr>
          <p:nvPr>
            <p:ph type="ftr" sz="quarter" idx="3"/>
          </p:nvPr>
        </p:nvSpPr>
        <p:spPr>
          <a:xfrm>
            <a:off x="419100" y="6356350"/>
            <a:ext cx="4827457" cy="365125"/>
          </a:xfrm>
        </p:spPr>
        <p:txBody>
          <a:bodyPr rtlCol="0"/>
          <a:lstStyle/>
          <a:p>
            <a:r>
              <a:rPr lang="pt-BR" dirty="0"/>
              <a:t>© 2020 Amazon Web Services, Inc. ou suas afiliadas. Todos os direitos reservados.</a:t>
            </a:r>
            <a:endParaRPr lang="pt-br" dirty="0"/>
          </a:p>
        </p:txBody>
      </p:sp>
      <p:sp>
        <p:nvSpPr>
          <p:cNvPr id="38" name="TextBox 37"/>
          <p:cNvSpPr txBox="1">
            <a:spLocks noChangeArrowheads="1"/>
          </p:cNvSpPr>
          <p:nvPr/>
        </p:nvSpPr>
        <p:spPr bwMode="auto">
          <a:xfrm>
            <a:off x="7190918" y="4342370"/>
            <a:ext cx="2232077" cy="369332"/>
          </a:xfrm>
          <a:prstGeom prst="rect">
            <a:avLst/>
          </a:prstGeom>
          <a:noFill/>
          <a:ln w="9525">
            <a:noFill/>
            <a:miter lim="800000"/>
            <a:headEnd/>
            <a:tailEnd/>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0"/>
            <a:r>
              <a:rPr lang="pt-br">
                <a:latin typeface="Amazon Ember Light" charset="0"/>
                <a:ea typeface="Amazon Ember Light" charset="0"/>
                <a:cs typeface="Amazon Ember Light" charset="0"/>
              </a:rPr>
              <a:t>EBApplication1Role</a:t>
            </a:r>
          </a:p>
        </p:txBody>
      </p:sp>
      <p:cxnSp>
        <p:nvCxnSpPr>
          <p:cNvPr id="39" name="Elbow Connector 38"/>
          <p:cNvCxnSpPr>
            <a:stCxn id="38" idx="3"/>
          </p:cNvCxnSpPr>
          <p:nvPr/>
        </p:nvCxnSpPr>
        <p:spPr>
          <a:xfrm>
            <a:off x="9422995" y="4527036"/>
            <a:ext cx="644492" cy="331768"/>
          </a:xfrm>
          <a:prstGeom prst="bentConnector3">
            <a:avLst/>
          </a:prstGeom>
          <a:ln>
            <a:tailEnd type="arrow" w="med" len="sm"/>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1855708" y="5307465"/>
            <a:ext cx="3177029" cy="10766"/>
          </a:xfrm>
          <a:prstGeom prst="straightConnector1">
            <a:avLst/>
          </a:prstGeom>
          <a:ln>
            <a:tailEnd type="arrow" w="med" len="sm"/>
          </a:ln>
        </p:spPr>
        <p:style>
          <a:lnRef idx="2">
            <a:schemeClr val="accent1"/>
          </a:lnRef>
          <a:fillRef idx="0">
            <a:schemeClr val="accent1"/>
          </a:fillRef>
          <a:effectRef idx="1">
            <a:schemeClr val="accent1"/>
          </a:effectRef>
          <a:fontRef idx="minor">
            <a:schemeClr val="tx1"/>
          </a:fontRef>
        </p:style>
      </p:cxnSp>
      <p:sp>
        <p:nvSpPr>
          <p:cNvPr id="47" name="TextBox 37"/>
          <p:cNvSpPr txBox="1">
            <a:spLocks noChangeArrowheads="1"/>
          </p:cNvSpPr>
          <p:nvPr/>
        </p:nvSpPr>
        <p:spPr bwMode="auto">
          <a:xfrm>
            <a:off x="2159078" y="5333069"/>
            <a:ext cx="2350597" cy="369332"/>
          </a:xfrm>
          <a:prstGeom prst="rect">
            <a:avLst/>
          </a:prstGeom>
          <a:noFill/>
          <a:ln w="9525">
            <a:noFill/>
            <a:miter lim="800000"/>
            <a:headEnd/>
            <a:tailEnd/>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0"/>
            <a:r>
              <a:rPr lang="pt-br">
                <a:latin typeface="Amazon Ember Light" charset="0"/>
                <a:ea typeface="Amazon Ember Light" charset="0"/>
                <a:cs typeface="Amazon Ember Light" charset="0"/>
              </a:rPr>
              <a:t>eb create --ip EBRole</a:t>
            </a:r>
          </a:p>
        </p:txBody>
      </p:sp>
      <p:cxnSp>
        <p:nvCxnSpPr>
          <p:cNvPr id="48" name="Straight Arrow Connector 47"/>
          <p:cNvCxnSpPr/>
          <p:nvPr/>
        </p:nvCxnSpPr>
        <p:spPr>
          <a:xfrm>
            <a:off x="7383398" y="5312848"/>
            <a:ext cx="2673104" cy="0"/>
          </a:xfrm>
          <a:prstGeom prst="straightConnector1">
            <a:avLst/>
          </a:prstGeom>
          <a:ln>
            <a:tailEnd type="arrow" w="med" len="sm"/>
          </a:ln>
        </p:spPr>
        <p:style>
          <a:lnRef idx="2">
            <a:schemeClr val="accent1"/>
          </a:lnRef>
          <a:fillRef idx="0">
            <a:schemeClr val="accent1"/>
          </a:fillRef>
          <a:effectRef idx="1">
            <a:schemeClr val="accent1"/>
          </a:effectRef>
          <a:fontRef idx="minor">
            <a:schemeClr val="tx1"/>
          </a:fontRef>
        </p:style>
      </p:cxnSp>
      <p:sp>
        <p:nvSpPr>
          <p:cNvPr id="54" name="TextBox 53"/>
          <p:cNvSpPr txBox="1">
            <a:spLocks noChangeArrowheads="1"/>
          </p:cNvSpPr>
          <p:nvPr/>
        </p:nvSpPr>
        <p:spPr bwMode="auto">
          <a:xfrm>
            <a:off x="4617391" y="4068783"/>
            <a:ext cx="2429823" cy="369332"/>
          </a:xfrm>
          <a:prstGeom prst="rect">
            <a:avLst/>
          </a:prstGeom>
          <a:noFill/>
          <a:ln w="9525">
            <a:noFill/>
            <a:miter lim="800000"/>
            <a:headEnd/>
            <a:tailEnd/>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0"/>
            <a:r>
              <a:rPr lang="pt-br" dirty="0">
                <a:latin typeface="Amazon Ember Light" charset="0"/>
                <a:ea typeface="Amazon Ember Light" charset="0"/>
                <a:cs typeface="Amazon Ember Light" charset="0"/>
              </a:rPr>
              <a:t>EBApplication1Role</a:t>
            </a:r>
          </a:p>
        </p:txBody>
      </p:sp>
      <p:cxnSp>
        <p:nvCxnSpPr>
          <p:cNvPr id="56" name="Elbow Connector 55"/>
          <p:cNvCxnSpPr/>
          <p:nvPr/>
        </p:nvCxnSpPr>
        <p:spPr>
          <a:xfrm flipV="1">
            <a:off x="1877149" y="4270887"/>
            <a:ext cx="2235316" cy="864363"/>
          </a:xfrm>
          <a:prstGeom prst="bentConnector3">
            <a:avLst/>
          </a:prstGeom>
          <a:ln>
            <a:tailEnd type="arrow" w="med" len="sm"/>
          </a:ln>
        </p:spPr>
        <p:style>
          <a:lnRef idx="2">
            <a:schemeClr val="accent1"/>
          </a:lnRef>
          <a:fillRef idx="0">
            <a:schemeClr val="accent1"/>
          </a:fillRef>
          <a:effectRef idx="1">
            <a:schemeClr val="accent1"/>
          </a:effectRef>
          <a:fontRef idx="minor">
            <a:schemeClr val="tx1"/>
          </a:fontRef>
        </p:style>
      </p:cxnSp>
      <p:sp>
        <p:nvSpPr>
          <p:cNvPr id="60" name="TextBox 59"/>
          <p:cNvSpPr txBox="1">
            <a:spLocks noChangeArrowheads="1"/>
          </p:cNvSpPr>
          <p:nvPr/>
        </p:nvSpPr>
        <p:spPr bwMode="auto">
          <a:xfrm>
            <a:off x="802105" y="3933607"/>
            <a:ext cx="2153012" cy="646331"/>
          </a:xfrm>
          <a:prstGeom prst="rect">
            <a:avLst/>
          </a:prstGeom>
          <a:noFill/>
          <a:ln w="9525">
            <a:noFill/>
            <a:miter lim="800000"/>
            <a:headEnd/>
            <a:tailEnd/>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rtl="0"/>
            <a:r>
              <a:rPr lang="pt-br" dirty="0">
                <a:latin typeface="Amazon Ember Light" charset="0"/>
                <a:ea typeface="Amazon Ember Light" charset="0"/>
                <a:cs typeface="Amazon Ember Light" charset="0"/>
              </a:rPr>
              <a:t>Criar função e</a:t>
            </a:r>
            <a:r>
              <a:rPr lang="pt-BR" dirty="0">
                <a:latin typeface="Amazon Ember Light" charset="0"/>
                <a:ea typeface="Amazon Ember Light" charset="0"/>
                <a:cs typeface="Amazon Ember Light" charset="0"/>
              </a:rPr>
              <a:t> </a:t>
            </a:r>
            <a:r>
              <a:rPr lang="pt-br" dirty="0">
                <a:latin typeface="Amazon Ember Light" charset="0"/>
                <a:ea typeface="Amazon Ember Light" charset="0"/>
                <a:cs typeface="Amazon Ember Light" charset="0"/>
              </a:rPr>
              <a:t>associar políticas</a:t>
            </a:r>
          </a:p>
        </p:txBody>
      </p:sp>
      <p:sp>
        <p:nvSpPr>
          <p:cNvPr id="22" name="TextBox 37"/>
          <p:cNvSpPr txBox="1">
            <a:spLocks noChangeArrowheads="1"/>
          </p:cNvSpPr>
          <p:nvPr/>
        </p:nvSpPr>
        <p:spPr bwMode="auto">
          <a:xfrm>
            <a:off x="203159" y="5670586"/>
            <a:ext cx="2276480" cy="369332"/>
          </a:xfrm>
          <a:prstGeom prst="rect">
            <a:avLst/>
          </a:prstGeom>
          <a:noFill/>
          <a:ln w="9525">
            <a:noFill/>
            <a:miter lim="800000"/>
            <a:headEnd/>
            <a:tailEnd/>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0"/>
            <a:r>
              <a:rPr lang="pt-br" dirty="0">
                <a:latin typeface="+mj-lt"/>
                <a:ea typeface="Amazon Ember Light" charset="0"/>
                <a:cs typeface="Amazon Ember Light" charset="0"/>
              </a:rPr>
              <a:t>Developer (Desenvolvedor)</a:t>
            </a:r>
          </a:p>
        </p:txBody>
      </p:sp>
      <p:pic>
        <p:nvPicPr>
          <p:cNvPr id="25" name="Graphic 39">
            <a:extLst>
              <a:ext uri="{FF2B5EF4-FFF2-40B4-BE49-F238E27FC236}">
                <a16:creationId xmlns:a16="http://schemas.microsoft.com/office/drawing/2014/main" id="{6FA71975-EA2D-784E-8A28-738A17320E91}"/>
              </a:ext>
            </a:extLst>
          </p:cNvPr>
          <p:cNvPicPr>
            <a:picLocks noChangeAspect="1"/>
          </p:cNvPicPr>
          <p:nvPr/>
        </p:nvPicPr>
        <p:blipFill>
          <a:blip r:embed="rId4"/>
          <a:stretch>
            <a:fillRect/>
          </a:stretch>
        </p:blipFill>
        <p:spPr>
          <a:xfrm>
            <a:off x="996988" y="4969948"/>
            <a:ext cx="685800" cy="685800"/>
          </a:xfrm>
          <a:prstGeom prst="rect">
            <a:avLst/>
          </a:prstGeom>
        </p:spPr>
      </p:pic>
      <p:sp>
        <p:nvSpPr>
          <p:cNvPr id="26" name="TextBox 25">
            <a:extLst>
              <a:ext uri="{FF2B5EF4-FFF2-40B4-BE49-F238E27FC236}">
                <a16:creationId xmlns:a16="http://schemas.microsoft.com/office/drawing/2014/main" id="{40BB907D-5837-4B48-9CB0-CF92744CAB15}"/>
              </a:ext>
            </a:extLst>
          </p:cNvPr>
          <p:cNvSpPr txBox="1"/>
          <p:nvPr/>
        </p:nvSpPr>
        <p:spPr>
          <a:xfrm>
            <a:off x="4530084" y="5731063"/>
            <a:ext cx="2301904" cy="646331"/>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AWS Elastic Beanstalk</a:t>
            </a:r>
          </a:p>
        </p:txBody>
      </p:sp>
      <p:pic>
        <p:nvPicPr>
          <p:cNvPr id="27" name="Graphic 6">
            <a:extLst>
              <a:ext uri="{FF2B5EF4-FFF2-40B4-BE49-F238E27FC236}">
                <a16:creationId xmlns:a16="http://schemas.microsoft.com/office/drawing/2014/main" id="{1CEDDBFE-5070-CE42-8F45-83D0BD5BA61E}"/>
              </a:ext>
            </a:extLst>
          </p:cNvPr>
          <p:cNvPicPr>
            <a:picLocks noChangeAspect="1"/>
          </p:cNvPicPr>
          <p:nvPr/>
        </p:nvPicPr>
        <p:blipFill>
          <a:blip r:embed="rId5"/>
          <a:stretch>
            <a:fillRect/>
          </a:stretch>
        </p:blipFill>
        <p:spPr>
          <a:xfrm>
            <a:off x="5299137" y="4957248"/>
            <a:ext cx="711200" cy="711200"/>
          </a:xfrm>
          <a:prstGeom prst="rect">
            <a:avLst/>
          </a:prstGeom>
        </p:spPr>
      </p:pic>
      <p:pic>
        <p:nvPicPr>
          <p:cNvPr id="28" name="Graphic 52">
            <a:extLst>
              <a:ext uri="{FF2B5EF4-FFF2-40B4-BE49-F238E27FC236}">
                <a16:creationId xmlns:a16="http://schemas.microsoft.com/office/drawing/2014/main" id="{90D5A9DB-EC7C-6342-9486-0A731DEC214E}"/>
              </a:ext>
            </a:extLst>
          </p:cNvPr>
          <p:cNvPicPr>
            <a:picLocks noChangeAspect="1"/>
          </p:cNvPicPr>
          <p:nvPr/>
        </p:nvPicPr>
        <p:blipFill>
          <a:blip r:embed="rId6"/>
          <a:stretch>
            <a:fillRect/>
          </a:stretch>
        </p:blipFill>
        <p:spPr>
          <a:xfrm>
            <a:off x="4112465" y="3927986"/>
            <a:ext cx="685800" cy="685800"/>
          </a:xfrm>
          <a:prstGeom prst="rect">
            <a:avLst/>
          </a:prstGeom>
        </p:spPr>
      </p:pic>
      <p:pic>
        <p:nvPicPr>
          <p:cNvPr id="29" name="Graphic 54">
            <a:extLst>
              <a:ext uri="{FF2B5EF4-FFF2-40B4-BE49-F238E27FC236}">
                <a16:creationId xmlns:a16="http://schemas.microsoft.com/office/drawing/2014/main" id="{50E1591F-DA4C-934C-BDCB-2E69767A65B3}"/>
              </a:ext>
            </a:extLst>
          </p:cNvPr>
          <p:cNvPicPr>
            <a:picLocks noChangeAspect="1"/>
          </p:cNvPicPr>
          <p:nvPr/>
        </p:nvPicPr>
        <p:blipFill>
          <a:blip r:embed="rId7"/>
          <a:stretch>
            <a:fillRect/>
          </a:stretch>
        </p:blipFill>
        <p:spPr>
          <a:xfrm>
            <a:off x="10401180" y="4546855"/>
            <a:ext cx="469900" cy="469900"/>
          </a:xfrm>
          <a:prstGeom prst="rect">
            <a:avLst/>
          </a:prstGeom>
        </p:spPr>
      </p:pic>
      <p:pic>
        <p:nvPicPr>
          <p:cNvPr id="30" name="Graphic 135">
            <a:extLst>
              <a:ext uri="{FF2B5EF4-FFF2-40B4-BE49-F238E27FC236}">
                <a16:creationId xmlns:a16="http://schemas.microsoft.com/office/drawing/2014/main" id="{C19987B1-DB3A-1640-994D-BCB81FCC1AE4}"/>
              </a:ext>
            </a:extLst>
          </p:cNvPr>
          <p:cNvPicPr>
            <a:picLocks noChangeAspect="1"/>
          </p:cNvPicPr>
          <p:nvPr/>
        </p:nvPicPr>
        <p:blipFill>
          <a:blip r:embed="rId8"/>
          <a:stretch>
            <a:fillRect/>
          </a:stretch>
        </p:blipFill>
        <p:spPr>
          <a:xfrm>
            <a:off x="10293230" y="4969948"/>
            <a:ext cx="685800" cy="685800"/>
          </a:xfrm>
          <a:prstGeom prst="rect">
            <a:avLst/>
          </a:prstGeom>
        </p:spPr>
      </p:pic>
      <p:sp>
        <p:nvSpPr>
          <p:cNvPr id="31" name="TextBox 37"/>
          <p:cNvSpPr txBox="1">
            <a:spLocks noChangeArrowheads="1"/>
          </p:cNvSpPr>
          <p:nvPr/>
        </p:nvSpPr>
        <p:spPr bwMode="auto">
          <a:xfrm>
            <a:off x="9506806" y="5656797"/>
            <a:ext cx="2258646" cy="369332"/>
          </a:xfrm>
          <a:prstGeom prst="rect">
            <a:avLst/>
          </a:prstGeom>
          <a:noFill/>
          <a:ln w="9525">
            <a:noFill/>
            <a:miter lim="800000"/>
            <a:headEnd/>
            <a:tailEnd/>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0"/>
            <a:r>
              <a:rPr lang="pt-br" dirty="0">
                <a:latin typeface="Amazon Ember" panose="02000000000000000000" pitchFamily="2" charset="0"/>
                <a:ea typeface="Amazon Ember" panose="02000000000000000000" pitchFamily="2" charset="0"/>
                <a:cs typeface="Amazon Ember Light" charset="0"/>
              </a:rPr>
              <a:t>Instância do Amazon EC2</a:t>
            </a:r>
          </a:p>
        </p:txBody>
      </p:sp>
    </p:spTree>
    <p:custDataLst>
      <p:tags r:id="rId1"/>
    </p:custDataLst>
    <p:extLst>
      <p:ext uri="{BB962C8B-B14F-4D97-AF65-F5344CB8AC3E}">
        <p14:creationId xmlns:p14="http://schemas.microsoft.com/office/powerpoint/2010/main" val="482015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4651" y="4356101"/>
            <a:ext cx="1371600" cy="1371600"/>
          </a:xfrm>
          <a:prstGeom prst="rect">
            <a:avLst/>
          </a:prstGeom>
        </p:spPr>
      </p:pic>
      <p:sp>
        <p:nvSpPr>
          <p:cNvPr id="34" name="Title 4"/>
          <p:cNvSpPr>
            <a:spLocks noGrp="1"/>
          </p:cNvSpPr>
          <p:nvPr>
            <p:ph type="title"/>
          </p:nvPr>
        </p:nvSpPr>
        <p:spPr>
          <a:xfrm>
            <a:off x="403058" y="341419"/>
            <a:ext cx="9034272" cy="521531"/>
          </a:xfrm>
        </p:spPr>
        <p:txBody>
          <a:bodyPr rtlCol="0">
            <a:noAutofit/>
          </a:bodyPr>
          <a:lstStyle/>
          <a:p>
            <a:pPr rtl="0"/>
            <a:r>
              <a:rPr lang="pt-br" sz="3500" dirty="0"/>
              <a:t>Personalizar o ambiente padrão</a:t>
            </a:r>
          </a:p>
        </p:txBody>
      </p:sp>
      <p:sp>
        <p:nvSpPr>
          <p:cNvPr id="23" name="Content Placeholder 5"/>
          <p:cNvSpPr>
            <a:spLocks noGrp="1"/>
          </p:cNvSpPr>
          <p:nvPr>
            <p:ph idx="1"/>
          </p:nvPr>
        </p:nvSpPr>
        <p:spPr/>
        <p:txBody>
          <a:bodyPr rtlCol="0">
            <a:normAutofit/>
          </a:bodyPr>
          <a:lstStyle/>
          <a:p>
            <a:pPr marL="0" indent="0" rtl="0">
              <a:buNone/>
            </a:pPr>
            <a:r>
              <a:rPr lang="pt-br" sz="2600" dirty="0">
                <a:solidFill>
                  <a:schemeClr val="accent6"/>
                </a:solidFill>
                <a:latin typeface="+mj-lt"/>
                <a:ea typeface="Amazon Ember" panose="02000000000000000000" pitchFamily="2" charset="0"/>
              </a:rPr>
              <a:t>Pergunta: </a:t>
            </a:r>
            <a:r>
              <a:rPr lang="pt-br" sz="2600" dirty="0"/>
              <a:t>Como personalizar o ambiente padrão?</a:t>
            </a:r>
          </a:p>
          <a:p>
            <a:pPr lvl="1" rtl="0"/>
            <a:r>
              <a:rPr lang="pt-br" sz="2200" dirty="0"/>
              <a:t>Por exemplo, como você instala uma dependência de biblioteca necessária nas instâncias que hospedam sua aplicação? </a:t>
            </a:r>
          </a:p>
          <a:p>
            <a:pPr marL="0" indent="0" rtl="0">
              <a:buNone/>
            </a:pPr>
            <a:r>
              <a:rPr lang="pt-br" sz="2600" dirty="0">
                <a:solidFill>
                  <a:schemeClr val="accent6"/>
                </a:solidFill>
                <a:latin typeface="+mj-lt"/>
                <a:ea typeface="Amazon Ember" panose="02000000000000000000" pitchFamily="2" charset="0"/>
              </a:rPr>
              <a:t>Solução:</a:t>
            </a:r>
            <a:r>
              <a:rPr lang="pt-br" sz="2600" dirty="0">
                <a:solidFill>
                  <a:schemeClr val="accent6"/>
                </a:solidFill>
                <a:latin typeface="+mj-lt"/>
              </a:rPr>
              <a:t> </a:t>
            </a:r>
            <a:r>
              <a:rPr lang="pt-br" sz="2600" dirty="0"/>
              <a:t>Use o arquivo de configuração de ambiente (.ebextensions/config.yml).</a:t>
            </a:r>
          </a:p>
          <a:p>
            <a:pPr marL="0" indent="0" rtl="0">
              <a:buNone/>
            </a:pPr>
            <a:r>
              <a:rPr lang="pt-br" dirty="0"/>
              <a:t>
              </a:t>
            </a:r>
          </a:p>
          <a:p>
            <a:pPr marL="0" indent="0" rtl="0">
              <a:buNone/>
            </a:pPr>
            <a:endParaRPr lang="en-US" dirty="0"/>
          </a:p>
          <a:p>
            <a:pPr lvl="1" rtl="0"/>
            <a:endParaRPr lang="en-US" dirty="0"/>
          </a:p>
        </p:txBody>
      </p:sp>
      <p:sp>
        <p:nvSpPr>
          <p:cNvPr id="2" name="Slide Number Placeholder 1"/>
          <p:cNvSpPr>
            <a:spLocks noGrp="1"/>
          </p:cNvSpPr>
          <p:nvPr>
            <p:ph type="sldNum" sz="quarter" idx="12"/>
          </p:nvPr>
        </p:nvSpPr>
        <p:spPr/>
        <p:txBody>
          <a:bodyPr rtlCol="0"/>
          <a:lstStyle/>
          <a:p>
            <a:pPr rtl="0"/>
            <a:fld id="{9FC43BFD-8FF7-A343-A8A6-E2338FCE8046}" type="slidenum">
              <a:rPr lang="en-US" smtClean="0"/>
              <a:pPr/>
              <a:t>24</a:t>
            </a:fld>
            <a:endParaRPr lang="en-US"/>
          </a:p>
        </p:txBody>
      </p:sp>
      <p:sp>
        <p:nvSpPr>
          <p:cNvPr id="3" name="Footer Placeholder 2"/>
          <p:cNvSpPr>
            <a:spLocks noGrp="1"/>
          </p:cNvSpPr>
          <p:nvPr>
            <p:ph type="ftr" sz="quarter" idx="3"/>
          </p:nvPr>
        </p:nvSpPr>
        <p:spPr>
          <a:xfrm>
            <a:off x="419100" y="6384925"/>
            <a:ext cx="4527654" cy="299283"/>
          </a:xfrm>
        </p:spPr>
        <p:txBody>
          <a:bodyPr rtlCol="0"/>
          <a:lstStyle/>
          <a:p>
            <a:r>
              <a:rPr lang="pt-BR" dirty="0"/>
              <a:t>© 2020 Amazon Web Services, Inc. ou suas afiliadas. Todos os direitos reservados.</a:t>
            </a:r>
            <a:endParaRPr lang="pt-br" dirty="0"/>
          </a:p>
        </p:txBody>
      </p:sp>
      <p:sp>
        <p:nvSpPr>
          <p:cNvPr id="12" name="TextBox 37"/>
          <p:cNvSpPr txBox="1">
            <a:spLocks noChangeArrowheads="1"/>
          </p:cNvSpPr>
          <p:nvPr/>
        </p:nvSpPr>
        <p:spPr bwMode="auto">
          <a:xfrm>
            <a:off x="9547702" y="4720193"/>
            <a:ext cx="1804696" cy="338554"/>
          </a:xfrm>
          <a:prstGeom prst="rect">
            <a:avLst/>
          </a:prstGeom>
          <a:noFill/>
          <a:ln w="9525">
            <a:noFill/>
            <a:miter lim="800000"/>
            <a:headEnd/>
            <a:tailEnd/>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0"/>
            <a:r>
              <a:rPr lang="pt-br" sz="1600">
                <a:latin typeface="+mj-lt"/>
                <a:ea typeface="Amazon Ember Light" charset="0"/>
                <a:cs typeface="Amazon Ember Light" charset="0"/>
              </a:rPr>
              <a:t>Instâncias do EC2</a:t>
            </a:r>
          </a:p>
        </p:txBody>
      </p:sp>
      <p:cxnSp>
        <p:nvCxnSpPr>
          <p:cNvPr id="27" name="Straight Arrow Connector 26"/>
          <p:cNvCxnSpPr/>
          <p:nvPr/>
        </p:nvCxnSpPr>
        <p:spPr>
          <a:xfrm>
            <a:off x="2323655" y="5034393"/>
            <a:ext cx="902144" cy="75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TextBox 37"/>
          <p:cNvSpPr txBox="1">
            <a:spLocks noChangeArrowheads="1"/>
          </p:cNvSpPr>
          <p:nvPr/>
        </p:nvSpPr>
        <p:spPr bwMode="auto">
          <a:xfrm>
            <a:off x="9547702" y="5960805"/>
            <a:ext cx="1804696" cy="338554"/>
          </a:xfrm>
          <a:prstGeom prst="rect">
            <a:avLst/>
          </a:prstGeom>
          <a:noFill/>
          <a:ln w="9525">
            <a:noFill/>
            <a:miter lim="800000"/>
            <a:headEnd/>
            <a:tailEnd/>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0"/>
            <a:r>
              <a:rPr lang="pt-br" sz="1600">
                <a:latin typeface="+mj-lt"/>
                <a:ea typeface="Amazon Ember Light" charset="0"/>
                <a:cs typeface="Amazon Ember Light" charset="0"/>
              </a:rPr>
              <a:t>ELB</a:t>
            </a:r>
          </a:p>
        </p:txBody>
      </p:sp>
      <p:cxnSp>
        <p:nvCxnSpPr>
          <p:cNvPr id="38" name="Straight Arrow Connector 37"/>
          <p:cNvCxnSpPr/>
          <p:nvPr/>
        </p:nvCxnSpPr>
        <p:spPr>
          <a:xfrm flipH="1">
            <a:off x="4749799" y="5040355"/>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TextBox 37"/>
          <p:cNvSpPr txBox="1">
            <a:spLocks noChangeArrowheads="1"/>
          </p:cNvSpPr>
          <p:nvPr/>
        </p:nvSpPr>
        <p:spPr bwMode="auto">
          <a:xfrm>
            <a:off x="3270012" y="5541626"/>
            <a:ext cx="1804696" cy="584775"/>
          </a:xfrm>
          <a:prstGeom prst="rect">
            <a:avLst/>
          </a:prstGeom>
          <a:noFill/>
          <a:ln w="9525">
            <a:noFill/>
            <a:miter lim="800000"/>
            <a:headEnd/>
            <a:tailEnd/>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0"/>
            <a:r>
              <a:rPr lang="pt-br" sz="1600">
                <a:latin typeface="+mj-lt"/>
                <a:ea typeface="Amazon Ember Light" charset="0"/>
                <a:cs typeface="Amazon Ember Light" charset="0"/>
              </a:rPr>
              <a:t>Pacote de aplicações</a:t>
            </a:r>
          </a:p>
        </p:txBody>
      </p:sp>
      <p:sp>
        <p:nvSpPr>
          <p:cNvPr id="41" name="TextBox 37"/>
          <p:cNvSpPr txBox="1">
            <a:spLocks noChangeArrowheads="1"/>
          </p:cNvSpPr>
          <p:nvPr/>
        </p:nvSpPr>
        <p:spPr bwMode="auto">
          <a:xfrm>
            <a:off x="4376962" y="4209906"/>
            <a:ext cx="1804696" cy="584775"/>
          </a:xfrm>
          <a:prstGeom prst="rect">
            <a:avLst/>
          </a:prstGeom>
          <a:noFill/>
          <a:ln w="9525">
            <a:noFill/>
            <a:miter lim="800000"/>
            <a:headEnd/>
            <a:tailEnd/>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0"/>
            <a:r>
              <a:rPr lang="pt-br" sz="1600" dirty="0">
                <a:latin typeface="+mj-lt"/>
                <a:ea typeface="Amazon Ember Light" charset="0"/>
                <a:cs typeface="Amazon Ember Light" charset="0"/>
              </a:rPr>
              <a:t>Recuperado e</a:t>
            </a:r>
            <a:r>
              <a:rPr lang="pt-BR" sz="1600" dirty="0">
                <a:latin typeface="+mj-lt"/>
                <a:ea typeface="Amazon Ember Light" charset="0"/>
                <a:cs typeface="Amazon Ember Light" charset="0"/>
              </a:rPr>
              <a:t> </a:t>
            </a:r>
            <a:r>
              <a:rPr lang="pt-br" sz="1600" dirty="0">
                <a:latin typeface="+mj-lt"/>
                <a:ea typeface="Amazon Ember Light" charset="0"/>
                <a:cs typeface="Amazon Ember Light" charset="0"/>
              </a:rPr>
              <a:t>analisado</a:t>
            </a:r>
          </a:p>
        </p:txBody>
      </p:sp>
      <p:cxnSp>
        <p:nvCxnSpPr>
          <p:cNvPr id="42" name="Elbow Connector 41"/>
          <p:cNvCxnSpPr>
            <a:stCxn id="26" idx="3"/>
            <a:endCxn id="28" idx="1"/>
          </p:cNvCxnSpPr>
          <p:nvPr/>
        </p:nvCxnSpPr>
        <p:spPr>
          <a:xfrm flipV="1">
            <a:off x="6679979" y="4302875"/>
            <a:ext cx="3352753" cy="776119"/>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Elbow Connector 43"/>
          <p:cNvCxnSpPr>
            <a:stCxn id="26" idx="3"/>
            <a:endCxn id="29" idx="1"/>
          </p:cNvCxnSpPr>
          <p:nvPr/>
        </p:nvCxnSpPr>
        <p:spPr>
          <a:xfrm>
            <a:off x="6679979" y="5078994"/>
            <a:ext cx="3414471" cy="484836"/>
          </a:xfrm>
          <a:prstGeom prst="bentConnector3">
            <a:avLst>
              <a:gd name="adj1" fmla="val 48929"/>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TextBox 37"/>
          <p:cNvSpPr txBox="1">
            <a:spLocks noChangeArrowheads="1"/>
          </p:cNvSpPr>
          <p:nvPr/>
        </p:nvSpPr>
        <p:spPr bwMode="auto">
          <a:xfrm>
            <a:off x="8249318" y="2674440"/>
            <a:ext cx="3431933" cy="1228952"/>
          </a:xfrm>
          <a:prstGeom prst="rect">
            <a:avLst/>
          </a:prstGeom>
          <a:noFill/>
          <a:ln w="9525">
            <a:noFill/>
            <a:miter lim="800000"/>
            <a:headEnd/>
            <a:tailEnd/>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rtl="0"/>
            <a:r>
              <a:rPr lang="pt-br" dirty="0">
                <a:latin typeface="+mj-lt"/>
                <a:ea typeface="Amazon Ember Light" charset="0"/>
                <a:cs typeface="Amazon Ember Light" charset="0"/>
              </a:rPr>
              <a:t>Baixar arquivos, executar comandos, configurar tempos de execução da linguagem</a:t>
            </a:r>
          </a:p>
          <a:p>
            <a:pPr rtl="0"/>
            <a:r>
              <a:rPr lang="pt-br" dirty="0">
                <a:latin typeface="+mj-lt"/>
                <a:ea typeface="Amazon Ember Light" charset="0"/>
                <a:cs typeface="Amazon Ember Light" charset="0"/>
              </a:rPr>
              <a:t>antes de instalar a aplicação</a:t>
            </a:r>
          </a:p>
        </p:txBody>
      </p:sp>
      <p:sp>
        <p:nvSpPr>
          <p:cNvPr id="47" name="TextBox 37"/>
          <p:cNvSpPr txBox="1">
            <a:spLocks noChangeArrowheads="1"/>
          </p:cNvSpPr>
          <p:nvPr/>
        </p:nvSpPr>
        <p:spPr bwMode="auto">
          <a:xfrm>
            <a:off x="8235760" y="5221487"/>
            <a:ext cx="1884492" cy="338554"/>
          </a:xfrm>
          <a:prstGeom prst="rect">
            <a:avLst/>
          </a:prstGeom>
          <a:noFill/>
          <a:ln w="9525">
            <a:noFill/>
            <a:miter lim="800000"/>
            <a:headEnd/>
            <a:tailEnd/>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0"/>
            <a:r>
              <a:rPr lang="pt-br" sz="1600">
                <a:latin typeface="+mj-lt"/>
                <a:ea typeface="Amazon Ember Light" charset="0"/>
                <a:cs typeface="Amazon Ember Light" charset="0"/>
              </a:rPr>
              <a:t>Alterar padrões</a:t>
            </a:r>
          </a:p>
        </p:txBody>
      </p:sp>
      <p:sp>
        <p:nvSpPr>
          <p:cNvPr id="25" name="TextBox 24">
            <a:extLst>
              <a:ext uri="{FF2B5EF4-FFF2-40B4-BE49-F238E27FC236}">
                <a16:creationId xmlns:a16="http://schemas.microsoft.com/office/drawing/2014/main" id="{40BB907D-5837-4B48-9CB0-CF92744CAB15}"/>
              </a:ext>
            </a:extLst>
          </p:cNvPr>
          <p:cNvSpPr txBox="1"/>
          <p:nvPr/>
        </p:nvSpPr>
        <p:spPr>
          <a:xfrm>
            <a:off x="5199726" y="5452584"/>
            <a:ext cx="2301904" cy="338554"/>
          </a:xfrm>
          <a:prstGeom prst="rect">
            <a:avLst/>
          </a:prstGeom>
          <a:noFill/>
        </p:spPr>
        <p:txBody>
          <a:bodyPr wrap="square" rtlCol="0">
            <a:spAutoFit/>
          </a:bodyPr>
          <a:lstStyle/>
          <a:p>
            <a:pPr algn="ctr" rtl="0"/>
            <a:r>
              <a:rPr lang="pt-br" sz="1600">
                <a:latin typeface="+mj-lt"/>
              </a:rPr>
              <a:t>AWS Elastic Beanstalk</a:t>
            </a:r>
          </a:p>
        </p:txBody>
      </p:sp>
      <p:pic>
        <p:nvPicPr>
          <p:cNvPr id="26" name="Graphic 6">
            <a:extLst>
              <a:ext uri="{FF2B5EF4-FFF2-40B4-BE49-F238E27FC236}">
                <a16:creationId xmlns:a16="http://schemas.microsoft.com/office/drawing/2014/main" id="{1CEDDBFE-5070-CE42-8F45-83D0BD5BA61E}"/>
              </a:ext>
            </a:extLst>
          </p:cNvPr>
          <p:cNvPicPr>
            <a:picLocks noChangeAspect="1"/>
          </p:cNvPicPr>
          <p:nvPr/>
        </p:nvPicPr>
        <p:blipFill>
          <a:blip r:embed="rId5"/>
          <a:stretch>
            <a:fillRect/>
          </a:stretch>
        </p:blipFill>
        <p:spPr>
          <a:xfrm>
            <a:off x="5968779" y="4723394"/>
            <a:ext cx="711200" cy="711200"/>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0523" y="4311690"/>
            <a:ext cx="1371600" cy="1371600"/>
          </a:xfrm>
          <a:prstGeom prst="rect">
            <a:avLst/>
          </a:prstGeom>
        </p:spPr>
      </p:pic>
      <p:pic>
        <p:nvPicPr>
          <p:cNvPr id="28" name="Graphic 137">
            <a:extLst>
              <a:ext uri="{FF2B5EF4-FFF2-40B4-BE49-F238E27FC236}">
                <a16:creationId xmlns:a16="http://schemas.microsoft.com/office/drawing/2014/main" id="{5B22B109-5C82-FA40-91FB-DE791C44FEB8}"/>
              </a:ext>
            </a:extLst>
          </p:cNvPr>
          <p:cNvPicPr>
            <a:picLocks noChangeAspect="1"/>
          </p:cNvPicPr>
          <p:nvPr/>
        </p:nvPicPr>
        <p:blipFill>
          <a:blip r:embed="rId7"/>
          <a:stretch>
            <a:fillRect/>
          </a:stretch>
        </p:blipFill>
        <p:spPr>
          <a:xfrm>
            <a:off x="10032732" y="3885556"/>
            <a:ext cx="834637" cy="834637"/>
          </a:xfrm>
          <a:prstGeom prst="rect">
            <a:avLst/>
          </a:prstGeom>
        </p:spPr>
      </p:pic>
      <p:pic>
        <p:nvPicPr>
          <p:cNvPr id="29" name="Graphic 14">
            <a:extLst>
              <a:ext uri="{FF2B5EF4-FFF2-40B4-BE49-F238E27FC236}">
                <a16:creationId xmlns:a16="http://schemas.microsoft.com/office/drawing/2014/main" id="{CFE2361D-4F38-994A-AC90-2E5C38FC1154}"/>
              </a:ext>
            </a:extLst>
          </p:cNvPr>
          <p:cNvPicPr>
            <a:picLocks noChangeAspect="1"/>
          </p:cNvPicPr>
          <p:nvPr/>
        </p:nvPicPr>
        <p:blipFill>
          <a:blip r:embed="rId8"/>
          <a:stretch>
            <a:fillRect/>
          </a:stretch>
        </p:blipFill>
        <p:spPr>
          <a:xfrm>
            <a:off x="10094450" y="5208230"/>
            <a:ext cx="711200" cy="711200"/>
          </a:xfrm>
          <a:prstGeom prst="rect">
            <a:avLst/>
          </a:prstGeom>
        </p:spPr>
      </p:pic>
      <p:sp>
        <p:nvSpPr>
          <p:cNvPr id="10" name="TextBox 37"/>
          <p:cNvSpPr txBox="1">
            <a:spLocks noChangeArrowheads="1"/>
          </p:cNvSpPr>
          <p:nvPr/>
        </p:nvSpPr>
        <p:spPr bwMode="auto">
          <a:xfrm>
            <a:off x="677651" y="5536418"/>
            <a:ext cx="1804696" cy="338554"/>
          </a:xfrm>
          <a:prstGeom prst="rect">
            <a:avLst/>
          </a:prstGeom>
          <a:noFill/>
          <a:ln w="9525">
            <a:noFill/>
            <a:miter lim="800000"/>
            <a:headEnd/>
            <a:tailEnd/>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0"/>
            <a:r>
              <a:rPr lang="pt-br" sz="1600">
                <a:latin typeface="+mj-lt"/>
                <a:ea typeface="Amazon Ember Light" charset="0"/>
                <a:cs typeface="Amazon Ember Light" charset="0"/>
              </a:rPr>
              <a:t>config.yml</a:t>
            </a:r>
          </a:p>
        </p:txBody>
      </p:sp>
    </p:spTree>
    <p:custDataLst>
      <p:tags r:id="rId1"/>
    </p:custDataLst>
    <p:extLst>
      <p:ext uri="{BB962C8B-B14F-4D97-AF65-F5344CB8AC3E}">
        <p14:creationId xmlns:p14="http://schemas.microsoft.com/office/powerpoint/2010/main" val="1305569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p:cNvSpPr txBox="1">
            <a:spLocks/>
          </p:cNvSpPr>
          <p:nvPr/>
        </p:nvSpPr>
        <p:spPr>
          <a:xfrm>
            <a:off x="396974" y="1722829"/>
            <a:ext cx="10353577" cy="2072885"/>
          </a:xfrm>
          <a:prstGeom prst="rect">
            <a:avLst/>
          </a:prstGeom>
        </p:spPr>
        <p:txBody>
          <a:bodyPr vert="horz" lIns="121920" tIns="60960" rIns="121920" bIns="60960" rtlCol="0">
            <a:normAutofit/>
          </a:bodyPr>
          <a:lstStyle>
            <a:lvl1pPr marL="342900" indent="-342900" algn="l" defTabSz="457200" rtl="0" eaLnBrk="1" latinLnBrk="0" hangingPunct="1">
              <a:spcBef>
                <a:spcPct val="20000"/>
              </a:spcBef>
              <a:buFontTx/>
              <a:buBlip>
                <a:blip r:embed="rId4"/>
              </a:buBlip>
              <a:defRPr sz="2400" b="0" i="0" kern="1200">
                <a:solidFill>
                  <a:schemeClr val="tx1"/>
                </a:solidFill>
                <a:latin typeface="Arial"/>
                <a:ea typeface="+mn-ea"/>
                <a:cs typeface="Arial"/>
              </a:defRPr>
            </a:lvl1pPr>
            <a:lvl2pPr marL="742950" indent="-285750" algn="l" defTabSz="457200" rtl="0" eaLnBrk="1" latinLnBrk="0" hangingPunct="1">
              <a:spcBef>
                <a:spcPct val="20000"/>
              </a:spcBef>
              <a:buClr>
                <a:schemeClr val="accent1"/>
              </a:buClr>
              <a:buFont typeface="Wingdings" panose="05000000000000000000" pitchFamily="2" charset="2"/>
              <a:buChar char="Ø"/>
              <a:defRPr sz="2000" b="0" i="0" kern="1200">
                <a:solidFill>
                  <a:schemeClr val="tx1"/>
                </a:solidFill>
                <a:latin typeface="Arial"/>
                <a:ea typeface="+mn-ea"/>
                <a:cs typeface="Arial"/>
              </a:defRPr>
            </a:lvl2pPr>
            <a:lvl3pPr marL="1143000" indent="-228600" algn="l" defTabSz="457200" rtl="0" eaLnBrk="1" latinLnBrk="0" hangingPunct="1">
              <a:spcBef>
                <a:spcPct val="20000"/>
              </a:spcBef>
              <a:buClr>
                <a:schemeClr val="accent1"/>
              </a:buClr>
              <a:buFont typeface="Arial"/>
              <a:buChar char="•"/>
              <a:defRPr sz="1800" b="0" i="0" kern="1200">
                <a:solidFill>
                  <a:schemeClr val="tx1"/>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595A5D"/>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rtl="0"/>
            <a:endParaRPr lang="en-US" sz="3200"/>
          </a:p>
          <a:p>
            <a:pPr lvl="1" rtl="0"/>
            <a:endParaRPr lang="en-US" sz="2667"/>
          </a:p>
        </p:txBody>
      </p:sp>
      <p:sp>
        <p:nvSpPr>
          <p:cNvPr id="6" name="TextBox 5"/>
          <p:cNvSpPr txBox="1"/>
          <p:nvPr/>
        </p:nvSpPr>
        <p:spPr>
          <a:xfrm>
            <a:off x="391903" y="1722829"/>
            <a:ext cx="8331340" cy="4597156"/>
          </a:xfrm>
          <a:prstGeom prst="rect">
            <a:avLst/>
          </a:prstGeom>
          <a:noFill/>
        </p:spPr>
        <p:txBody>
          <a:bodyPr wrap="square" lIns="0" tIns="0" rIns="0" bIns="0" rtlCol="0">
            <a:spAutoFit/>
          </a:bodyPr>
          <a:lstStyle/>
          <a:p>
            <a:pPr rtl="0"/>
            <a:r>
              <a:rPr lang="pt-br" dirty="0">
                <a:latin typeface="Lucida Console" panose="020B0609040504020204" pitchFamily="49" charset="0"/>
                <a:cs typeface="Courier New" panose="02070309020205020404" pitchFamily="49" charset="0"/>
              </a:rPr>
              <a:t>option_settings:</a:t>
            </a:r>
          </a:p>
          <a:p>
            <a:pPr rtl="0"/>
            <a:r>
              <a:rPr lang="pt-br" dirty="0">
                <a:latin typeface="Lucida Console" panose="020B0609040504020204" pitchFamily="49" charset="0"/>
                <a:cs typeface="Courier New" panose="02070309020205020404" pitchFamily="49" charset="0"/>
              </a:rPr>
              <a:t>  - option_name: BUNDLE_WITHOUT</a:t>
            </a:r>
          </a:p>
          <a:p>
            <a:pPr rtl="0"/>
            <a:r>
              <a:rPr lang="pt-br" dirty="0">
                <a:latin typeface="Lucida Console" panose="020B0609040504020204" pitchFamily="49" charset="0"/>
                <a:cs typeface="Courier New" panose="02070309020205020404" pitchFamily="49" charset="0"/>
              </a:rPr>
              <a:t>    value: "test:development"</a:t>
            </a:r>
          </a:p>
          <a:p>
            <a:pPr rtl="0"/>
            <a:r>
              <a:rPr lang="pt-br" dirty="0">
                <a:latin typeface="Lucida Console" panose="020B0609040504020204" pitchFamily="49" charset="0"/>
                <a:cs typeface="Courier New" panose="02070309020205020404" pitchFamily="49" charset="0"/>
              </a:rPr>
              <a:t>  - option_name: RACK_ENV</a:t>
            </a:r>
          </a:p>
          <a:p>
            <a:pPr rtl="0"/>
            <a:r>
              <a:rPr lang="pt-br" dirty="0">
                <a:latin typeface="Lucida Console" panose="020B0609040504020204" pitchFamily="49" charset="0"/>
                <a:cs typeface="Courier New" panose="02070309020205020404" pitchFamily="49" charset="0"/>
              </a:rPr>
              <a:t>    value: production</a:t>
            </a:r>
          </a:p>
          <a:p>
            <a:pPr rtl="0"/>
            <a:r>
              <a:rPr lang="pt-br" dirty="0">
                <a:latin typeface="Lucida Console" panose="020B0609040504020204" pitchFamily="49" charset="0"/>
                <a:cs typeface="Courier New" panose="02070309020205020404" pitchFamily="49" charset="0"/>
              </a:rPr>
              <a:t>  - namespace:  aws:elasticbeanstalk:application</a:t>
            </a:r>
          </a:p>
          <a:p>
            <a:pPr rtl="0"/>
            <a:r>
              <a:rPr lang="pt-br" dirty="0">
                <a:latin typeface="Lucida Console" panose="020B0609040504020204" pitchFamily="49" charset="0"/>
                <a:cs typeface="Courier New" panose="02070309020205020404" pitchFamily="49" charset="0"/>
              </a:rPr>
              <a:t>    option_name:  Application Healthcheck URL</a:t>
            </a:r>
          </a:p>
          <a:p>
            <a:pPr rtl="0"/>
            <a:r>
              <a:rPr lang="pt-br" dirty="0">
                <a:latin typeface="Lucida Console" panose="020B0609040504020204" pitchFamily="49" charset="0"/>
                <a:cs typeface="Courier New" panose="02070309020205020404" pitchFamily="49" charset="0"/>
              </a:rPr>
              <a:t>    value:  /health </a:t>
            </a:r>
          </a:p>
          <a:p>
            <a:pPr rtl="0"/>
            <a:endParaRPr lang="en-US" dirty="0">
              <a:latin typeface="Lucida Console" panose="020B0609040504020204" pitchFamily="49" charset="0"/>
              <a:cs typeface="Courier New" panose="02070309020205020404" pitchFamily="49" charset="0"/>
            </a:endParaRPr>
          </a:p>
          <a:p>
            <a:pPr rtl="0"/>
            <a:r>
              <a:rPr lang="pt-br" dirty="0">
                <a:latin typeface="Lucida Console" panose="020B0609040504020204" pitchFamily="49" charset="0"/>
                <a:cs typeface="Courier New" panose="02070309020205020404" pitchFamily="49" charset="0"/>
              </a:rPr>
              <a:t>packages:</a:t>
            </a:r>
          </a:p>
          <a:p>
            <a:pPr rtl="0"/>
            <a:r>
              <a:rPr lang="pt-br" dirty="0">
                <a:latin typeface="Lucida Console" panose="020B0609040504020204" pitchFamily="49" charset="0"/>
                <a:cs typeface="Courier New" panose="02070309020205020404" pitchFamily="49" charset="0"/>
              </a:rPr>
              <a:t>  yum:</a:t>
            </a:r>
          </a:p>
          <a:p>
            <a:pPr rtl="0"/>
            <a:r>
              <a:rPr lang="pt-br" dirty="0">
                <a:latin typeface="Lucida Console" panose="020B0609040504020204" pitchFamily="49" charset="0"/>
                <a:cs typeface="Courier New" panose="02070309020205020404" pitchFamily="49" charset="0"/>
              </a:rPr>
              <a:t>    git: []</a:t>
            </a:r>
          </a:p>
          <a:p>
            <a:pPr rtl="0"/>
            <a:r>
              <a:rPr lang="pt-br" dirty="0">
                <a:latin typeface="Lucida Console" panose="020B0609040504020204" pitchFamily="49" charset="0"/>
                <a:cs typeface="Courier New" panose="02070309020205020404" pitchFamily="49" charset="0"/>
              </a:rPr>
              <a:t> </a:t>
            </a:r>
          </a:p>
          <a:p>
            <a:pPr rtl="0"/>
            <a:r>
              <a:rPr lang="pt-br" dirty="0">
                <a:latin typeface="Lucida Console" panose="020B0609040504020204" pitchFamily="49" charset="0"/>
                <a:cs typeface="Courier New" panose="02070309020205020404" pitchFamily="49" charset="0"/>
              </a:rPr>
              <a:t>container_commands:</a:t>
            </a:r>
          </a:p>
          <a:p>
            <a:pPr rtl="0"/>
            <a:r>
              <a:rPr lang="pt-br" dirty="0">
                <a:latin typeface="Lucida Console" panose="020B0609040504020204" pitchFamily="49" charset="0"/>
                <a:cs typeface="Courier New" panose="02070309020205020404" pitchFamily="49" charset="0"/>
              </a:rPr>
              <a:t>  01_secret:</a:t>
            </a:r>
          </a:p>
          <a:p>
            <a:pPr rtl="0"/>
            <a:r>
              <a:rPr lang="pt-br" dirty="0">
                <a:latin typeface="Lucida Console" panose="020B0609040504020204" pitchFamily="49" charset="0"/>
                <a:cs typeface="Courier New" panose="02070309020205020404" pitchFamily="49" charset="0"/>
              </a:rPr>
              <a:t>    command: rake generate_secret_token</a:t>
            </a:r>
          </a:p>
        </p:txBody>
      </p:sp>
      <p:sp>
        <p:nvSpPr>
          <p:cNvPr id="8" name="Rectangular Callout 7"/>
          <p:cNvSpPr/>
          <p:nvPr/>
        </p:nvSpPr>
        <p:spPr>
          <a:xfrm>
            <a:off x="8349212" y="1574366"/>
            <a:ext cx="3574093" cy="1056539"/>
          </a:xfrm>
          <a:prstGeom prst="wedgeRectCallout">
            <a:avLst>
              <a:gd name="adj1" fmla="val -148061"/>
              <a:gd name="adj2" fmla="val 655"/>
            </a:avLst>
          </a:prstGeom>
          <a:noFill/>
          <a:ln>
            <a:solidFill>
              <a:schemeClr val="accent1"/>
            </a:solidFill>
          </a:ln>
        </p:spPr>
        <p:style>
          <a:lnRef idx="1">
            <a:schemeClr val="accent2"/>
          </a:lnRef>
          <a:fillRef idx="3">
            <a:schemeClr val="accent2"/>
          </a:fillRef>
          <a:effectRef idx="2">
            <a:schemeClr val="accent2"/>
          </a:effectRef>
          <a:fontRef idx="minor">
            <a:schemeClr val="lt1"/>
          </a:fontRef>
        </p:style>
        <p:txBody>
          <a:bodyPr rtlCol="0" anchor="t"/>
          <a:lstStyle/>
          <a:p>
            <a:pPr rtl="0"/>
            <a:r>
              <a:rPr lang="pt-br" sz="2000" dirty="0">
                <a:solidFill>
                  <a:schemeClr val="tx1"/>
                </a:solidFill>
                <a:ea typeface="Amazon Ember Light" charset="0"/>
                <a:cs typeface="Amazon Ember Light" charset="0"/>
              </a:rPr>
              <a:t>As opções podem definir variáveis de ambiente em suas instâncias do Amazon EC2. </a:t>
            </a:r>
          </a:p>
        </p:txBody>
      </p:sp>
      <p:sp>
        <p:nvSpPr>
          <p:cNvPr id="9" name="Rectangular Callout 8"/>
          <p:cNvSpPr/>
          <p:nvPr/>
        </p:nvSpPr>
        <p:spPr>
          <a:xfrm>
            <a:off x="8349212" y="4953493"/>
            <a:ext cx="3574093" cy="1042333"/>
          </a:xfrm>
          <a:prstGeom prst="wedgeRectCallout">
            <a:avLst>
              <a:gd name="adj1" fmla="val -193219"/>
              <a:gd name="adj2" fmla="val 9401"/>
            </a:avLst>
          </a:prstGeom>
          <a:noFill/>
          <a:ln>
            <a:solidFill>
              <a:schemeClr val="accent1"/>
            </a:solidFill>
          </a:ln>
        </p:spPr>
        <p:style>
          <a:lnRef idx="1">
            <a:schemeClr val="accent2"/>
          </a:lnRef>
          <a:fillRef idx="3">
            <a:schemeClr val="accent2"/>
          </a:fillRef>
          <a:effectRef idx="2">
            <a:schemeClr val="accent2"/>
          </a:effectRef>
          <a:fontRef idx="minor">
            <a:schemeClr val="lt1"/>
          </a:fontRef>
        </p:style>
        <p:txBody>
          <a:bodyPr rtlCol="0" anchor="t"/>
          <a:lstStyle/>
          <a:p>
            <a:pPr rtl="0"/>
            <a:r>
              <a:rPr lang="pt-br" sz="2000" dirty="0">
                <a:solidFill>
                  <a:schemeClr val="tx1"/>
                </a:solidFill>
                <a:ea typeface="Amazon Ember Light" charset="0"/>
                <a:cs typeface="Amazon Ember Light" charset="0"/>
              </a:rPr>
              <a:t>Gere outros artefatos exigidos por sua aplicação com comandos. </a:t>
            </a:r>
          </a:p>
        </p:txBody>
      </p:sp>
      <p:sp>
        <p:nvSpPr>
          <p:cNvPr id="11" name="Rectangular Callout 10"/>
          <p:cNvSpPr/>
          <p:nvPr/>
        </p:nvSpPr>
        <p:spPr>
          <a:xfrm>
            <a:off x="8349212" y="3428925"/>
            <a:ext cx="3574093" cy="968677"/>
          </a:xfrm>
          <a:prstGeom prst="wedgeRectCallout">
            <a:avLst>
              <a:gd name="adj1" fmla="val -81136"/>
              <a:gd name="adj2" fmla="val -62046"/>
            </a:avLst>
          </a:prstGeom>
          <a:noFill/>
          <a:ln>
            <a:solidFill>
              <a:schemeClr val="accent1"/>
            </a:solidFill>
          </a:ln>
        </p:spPr>
        <p:style>
          <a:lnRef idx="1">
            <a:schemeClr val="accent2"/>
          </a:lnRef>
          <a:fillRef idx="3">
            <a:schemeClr val="accent2"/>
          </a:fillRef>
          <a:effectRef idx="2">
            <a:schemeClr val="accent2"/>
          </a:effectRef>
          <a:fontRef idx="minor">
            <a:schemeClr val="lt1"/>
          </a:fontRef>
        </p:style>
        <p:txBody>
          <a:bodyPr rtlCol="0" anchor="t"/>
          <a:lstStyle/>
          <a:p>
            <a:pPr rtl="0"/>
            <a:r>
              <a:rPr lang="pt-br" sz="2000" dirty="0">
                <a:solidFill>
                  <a:schemeClr val="tx1"/>
                </a:solidFill>
                <a:ea typeface="Amazon Ember Light" charset="0"/>
                <a:cs typeface="Amazon Ember Light" charset="0"/>
              </a:rPr>
              <a:t>Personalize os valores padrão usados pelos componentes da</a:t>
            </a:r>
            <a:r>
              <a:rPr lang="pt-BR" sz="2000" dirty="0">
                <a:solidFill>
                  <a:schemeClr val="tx1"/>
                </a:solidFill>
                <a:ea typeface="Amazon Ember Light" charset="0"/>
                <a:cs typeface="Amazon Ember Light" charset="0"/>
              </a:rPr>
              <a:t> </a:t>
            </a:r>
            <a:r>
              <a:rPr lang="pt-br" sz="2000" dirty="0">
                <a:solidFill>
                  <a:schemeClr val="tx1"/>
                </a:solidFill>
                <a:ea typeface="Amazon Ember Light" charset="0"/>
                <a:cs typeface="Amazon Ember Light" charset="0"/>
              </a:rPr>
              <a:t>AWS. </a:t>
            </a:r>
          </a:p>
        </p:txBody>
      </p:sp>
      <p:sp>
        <p:nvSpPr>
          <p:cNvPr id="12" name="Title 4"/>
          <p:cNvSpPr>
            <a:spLocks noGrp="1"/>
          </p:cNvSpPr>
          <p:nvPr>
            <p:ph type="title"/>
          </p:nvPr>
        </p:nvSpPr>
        <p:spPr>
          <a:xfrm>
            <a:off x="403058" y="341419"/>
            <a:ext cx="9034272" cy="521531"/>
          </a:xfrm>
        </p:spPr>
        <p:txBody>
          <a:bodyPr rtlCol="0">
            <a:noAutofit/>
          </a:bodyPr>
          <a:lstStyle/>
          <a:p>
            <a:pPr rtl="0"/>
            <a:r>
              <a:rPr lang="pt-br" sz="3500" dirty="0"/>
              <a:t>Elastic Beanstalk: config.yml</a:t>
            </a:r>
            <a:endParaRPr lang="en-US" sz="3500" dirty="0"/>
          </a:p>
        </p:txBody>
      </p:sp>
      <p:sp>
        <p:nvSpPr>
          <p:cNvPr id="2" name="Slide Number Placeholder 1"/>
          <p:cNvSpPr>
            <a:spLocks noGrp="1"/>
          </p:cNvSpPr>
          <p:nvPr>
            <p:ph type="sldNum" sz="quarter" idx="12"/>
          </p:nvPr>
        </p:nvSpPr>
        <p:spPr/>
        <p:txBody>
          <a:bodyPr rtlCol="0"/>
          <a:lstStyle/>
          <a:p>
            <a:pPr rtl="0"/>
            <a:fld id="{9FC43BFD-8FF7-A343-A8A6-E2338FCE8046}" type="slidenum">
              <a:rPr lang="en-US" smtClean="0"/>
              <a:pPr/>
              <a:t>25</a:t>
            </a:fld>
            <a:endParaRPr lang="en-US"/>
          </a:p>
        </p:txBody>
      </p:sp>
      <p:sp>
        <p:nvSpPr>
          <p:cNvPr id="3" name="Footer Placeholder 2"/>
          <p:cNvSpPr>
            <a:spLocks noGrp="1"/>
          </p:cNvSpPr>
          <p:nvPr>
            <p:ph type="ftr" sz="quarter" idx="3"/>
          </p:nvPr>
        </p:nvSpPr>
        <p:spPr>
          <a:xfrm>
            <a:off x="419100" y="6356350"/>
            <a:ext cx="5097280" cy="365125"/>
          </a:xfrm>
        </p:spPr>
        <p:txBody>
          <a:bodyPr rtlCol="0"/>
          <a:lstStyle/>
          <a:p>
            <a:r>
              <a:rPr lang="pt-BR" dirty="0"/>
              <a:t>© 2020 Amazon Web Services, Inc. ou suas afiliadas. Todos os direitos reservados.</a:t>
            </a:r>
            <a:endParaRPr lang="pt-br" dirty="0"/>
          </a:p>
        </p:txBody>
      </p:sp>
    </p:spTree>
    <p:custDataLst>
      <p:tags r:id="rId1"/>
    </p:custDataLst>
    <p:extLst>
      <p:ext uri="{BB962C8B-B14F-4D97-AF65-F5344CB8AC3E}">
        <p14:creationId xmlns:p14="http://schemas.microsoft.com/office/powerpoint/2010/main" val="131076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4"/>
          <p:cNvSpPr>
            <a:spLocks noGrp="1"/>
          </p:cNvSpPr>
          <p:nvPr>
            <p:ph type="title"/>
          </p:nvPr>
        </p:nvSpPr>
        <p:spPr>
          <a:xfrm>
            <a:off x="419100" y="341419"/>
            <a:ext cx="9034272" cy="521531"/>
          </a:xfrm>
        </p:spPr>
        <p:txBody>
          <a:bodyPr rtlCol="0">
            <a:noAutofit/>
          </a:bodyPr>
          <a:lstStyle/>
          <a:p>
            <a:pPr rtl="0"/>
            <a:r>
              <a:rPr lang="pt-br" sz="3500" dirty="0"/>
              <a:t>Versões com o Elastic Beanstalk</a:t>
            </a:r>
          </a:p>
        </p:txBody>
      </p:sp>
      <p:sp>
        <p:nvSpPr>
          <p:cNvPr id="3" name="Slide Number Placeholder 2"/>
          <p:cNvSpPr>
            <a:spLocks noGrp="1"/>
          </p:cNvSpPr>
          <p:nvPr>
            <p:ph type="sldNum" sz="quarter" idx="12"/>
          </p:nvPr>
        </p:nvSpPr>
        <p:spPr/>
        <p:txBody>
          <a:bodyPr rtlCol="0"/>
          <a:lstStyle/>
          <a:p>
            <a:pPr rtl="0"/>
            <a:fld id="{9FC43BFD-8FF7-A343-A8A6-E2338FCE8046}" type="slidenum">
              <a:rPr lang="en-US" smtClean="0"/>
              <a:pPr/>
              <a:t>26</a:t>
            </a:fld>
            <a:endParaRPr lang="en-US"/>
          </a:p>
        </p:txBody>
      </p:sp>
      <p:sp>
        <p:nvSpPr>
          <p:cNvPr id="4" name="Footer Placeholder 3"/>
          <p:cNvSpPr>
            <a:spLocks noGrp="1"/>
          </p:cNvSpPr>
          <p:nvPr>
            <p:ph type="ftr" sz="quarter" idx="3"/>
          </p:nvPr>
        </p:nvSpPr>
        <p:spPr>
          <a:xfrm>
            <a:off x="419100" y="6356350"/>
            <a:ext cx="5082290" cy="365125"/>
          </a:xfrm>
        </p:spPr>
        <p:txBody>
          <a:bodyPr rtlCol="0"/>
          <a:lstStyle/>
          <a:p>
            <a:r>
              <a:rPr lang="pt-BR" dirty="0"/>
              <a:t>© 2020 Amazon Web Services, Inc. ou suas afiliadas. Todos os direitos reservados.</a:t>
            </a:r>
            <a:endParaRPr lang="pt-br" dirty="0"/>
          </a:p>
        </p:txBody>
      </p:sp>
      <p:grpSp>
        <p:nvGrpSpPr>
          <p:cNvPr id="5" name="Group 4"/>
          <p:cNvGrpSpPr/>
          <p:nvPr/>
        </p:nvGrpSpPr>
        <p:grpSpPr>
          <a:xfrm>
            <a:off x="1369811" y="1690689"/>
            <a:ext cx="9360939" cy="4658951"/>
            <a:chOff x="1273629" y="1690689"/>
            <a:chExt cx="9360939" cy="4658951"/>
          </a:xfrm>
        </p:grpSpPr>
        <p:sp>
          <p:nvSpPr>
            <p:cNvPr id="13" name="Rounded Rectangle 12"/>
            <p:cNvSpPr/>
            <p:nvPr/>
          </p:nvSpPr>
          <p:spPr>
            <a:xfrm>
              <a:off x="1273629" y="1690689"/>
              <a:ext cx="4141991" cy="4656181"/>
            </a:xfrm>
            <a:prstGeom prst="roundRect">
              <a:avLst>
                <a:gd name="adj" fmla="val 0"/>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a:latin typeface="Amazon Ember Light" charset="0"/>
                <a:ea typeface="Amazon Ember Light" charset="0"/>
                <a:cs typeface="Amazon Ember Light" charset="0"/>
              </a:endParaRPr>
            </a:p>
          </p:txBody>
        </p:sp>
        <p:sp>
          <p:nvSpPr>
            <p:cNvPr id="14" name="TextBox 13"/>
            <p:cNvSpPr txBox="1"/>
            <p:nvPr/>
          </p:nvSpPr>
          <p:spPr>
            <a:xfrm>
              <a:off x="1689640" y="2106238"/>
              <a:ext cx="3147739" cy="369332"/>
            </a:xfrm>
            <a:prstGeom prst="rect">
              <a:avLst/>
            </a:prstGeom>
            <a:noFill/>
          </p:spPr>
          <p:txBody>
            <a:bodyPr wrap="square" lIns="0" tIns="0" rIns="0" bIns="0" rtlCol="0">
              <a:spAutoFit/>
            </a:bodyPr>
            <a:lstStyle/>
            <a:p>
              <a:pPr algn="ctr" rtl="0"/>
              <a:r>
                <a:rPr lang="pt-br" sz="2400">
                  <a:latin typeface="Amazon Ember" panose="020B0603020204020204" pitchFamily="34" charset="0"/>
                  <a:ea typeface="Amazon Ember" panose="020B0603020204020204" pitchFamily="34" charset="0"/>
                  <a:cs typeface="Amazon Ember" panose="020B0603020204020204" pitchFamily="34" charset="0"/>
                </a:rPr>
                <a:t>Atualização In-loco</a:t>
              </a:r>
            </a:p>
          </p:txBody>
        </p:sp>
        <p:sp>
          <p:nvSpPr>
            <p:cNvPr id="15" name="TextBox 37"/>
            <p:cNvSpPr txBox="1">
              <a:spLocks noChangeArrowheads="1"/>
            </p:cNvSpPr>
            <p:nvPr/>
          </p:nvSpPr>
          <p:spPr bwMode="auto">
            <a:xfrm>
              <a:off x="1412578" y="5010652"/>
              <a:ext cx="3825240" cy="369332"/>
            </a:xfrm>
            <a:prstGeom prst="rect">
              <a:avLst/>
            </a:prstGeom>
            <a:noFill/>
            <a:ln w="9525">
              <a:noFill/>
              <a:miter lim="800000"/>
              <a:headEnd/>
              <a:tailEnd/>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0"/>
              <a:r>
                <a:rPr lang="pt-br">
                  <a:latin typeface="Lucida Console" panose="020B0609040504020204" pitchFamily="49" charset="0"/>
                  <a:ea typeface="Amazon Ember Light" charset="0"/>
                  <a:cs typeface="Amazon Ember Light" charset="0"/>
                </a:rPr>
                <a:t>eb deploy --version 1.1</a:t>
              </a:r>
            </a:p>
          </p:txBody>
        </p:sp>
        <p:sp>
          <p:nvSpPr>
            <p:cNvPr id="16" name="TextBox 37"/>
            <p:cNvSpPr txBox="1">
              <a:spLocks noChangeArrowheads="1"/>
            </p:cNvSpPr>
            <p:nvPr/>
          </p:nvSpPr>
          <p:spPr bwMode="auto">
            <a:xfrm>
              <a:off x="2216277" y="4010868"/>
              <a:ext cx="708427" cy="369332"/>
            </a:xfrm>
            <a:prstGeom prst="rect">
              <a:avLst/>
            </a:prstGeom>
            <a:noFill/>
            <a:ln w="9525">
              <a:noFill/>
              <a:miter lim="800000"/>
              <a:headEnd/>
              <a:tailEnd/>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0"/>
              <a:r>
                <a:rPr lang="pt-br">
                  <a:latin typeface="Amazon Ember Light" charset="0"/>
                  <a:ea typeface="Amazon Ember Light" charset="0"/>
                  <a:cs typeface="Amazon Ember Light" charset="0"/>
                </a:rPr>
                <a:t>V1.0</a:t>
              </a:r>
            </a:p>
          </p:txBody>
        </p:sp>
        <p:sp>
          <p:nvSpPr>
            <p:cNvPr id="2" name="Right Arrow 1"/>
            <p:cNvSpPr/>
            <p:nvPr/>
          </p:nvSpPr>
          <p:spPr>
            <a:xfrm>
              <a:off x="3029365" y="4070866"/>
              <a:ext cx="485107" cy="249336"/>
            </a:xfrm>
            <a:prstGeom prst="rightArrow">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a:latin typeface="Amazon Ember Light" charset="0"/>
                <a:ea typeface="Amazon Ember Light" charset="0"/>
                <a:cs typeface="Amazon Ember Light" charset="0"/>
              </a:endParaRPr>
            </a:p>
          </p:txBody>
        </p:sp>
        <p:sp>
          <p:nvSpPr>
            <p:cNvPr id="17" name="TextBox 37"/>
            <p:cNvSpPr txBox="1">
              <a:spLocks noChangeArrowheads="1"/>
            </p:cNvSpPr>
            <p:nvPr/>
          </p:nvSpPr>
          <p:spPr bwMode="auto">
            <a:xfrm>
              <a:off x="3587563" y="4010866"/>
              <a:ext cx="708427" cy="369332"/>
            </a:xfrm>
            <a:prstGeom prst="rect">
              <a:avLst/>
            </a:prstGeom>
            <a:noFill/>
            <a:ln w="9525">
              <a:noFill/>
              <a:miter lim="800000"/>
              <a:headEnd/>
              <a:tailEnd/>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0"/>
              <a:r>
                <a:rPr lang="pt-br">
                  <a:latin typeface="Amazon Ember Light" charset="0"/>
                  <a:ea typeface="Amazon Ember Light" charset="0"/>
                  <a:cs typeface="Amazon Ember Light" charset="0"/>
                </a:rPr>
                <a:t>V1.1</a:t>
              </a:r>
            </a:p>
          </p:txBody>
        </p:sp>
        <p:sp>
          <p:nvSpPr>
            <p:cNvPr id="18" name="Rounded Rectangle 17"/>
            <p:cNvSpPr/>
            <p:nvPr/>
          </p:nvSpPr>
          <p:spPr>
            <a:xfrm>
              <a:off x="6358267" y="1690689"/>
              <a:ext cx="4065167" cy="4656180"/>
            </a:xfrm>
            <a:prstGeom prst="roundRect">
              <a:avLst>
                <a:gd name="adj" fmla="val 0"/>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a:latin typeface="Amazon Ember Light" charset="0"/>
                <a:ea typeface="Amazon Ember Light" charset="0"/>
                <a:cs typeface="Amazon Ember Light" charset="0"/>
              </a:endParaRPr>
            </a:p>
          </p:txBody>
        </p:sp>
        <p:sp>
          <p:nvSpPr>
            <p:cNvPr id="20" name="TextBox 19"/>
            <p:cNvSpPr txBox="1"/>
            <p:nvPr/>
          </p:nvSpPr>
          <p:spPr>
            <a:xfrm>
              <a:off x="6819883" y="2103481"/>
              <a:ext cx="3147739" cy="369332"/>
            </a:xfrm>
            <a:prstGeom prst="rect">
              <a:avLst/>
            </a:prstGeom>
            <a:noFill/>
          </p:spPr>
          <p:txBody>
            <a:bodyPr wrap="square" lIns="0" tIns="0" rIns="0" bIns="0" rtlCol="0">
              <a:spAutoFit/>
            </a:bodyPr>
            <a:lstStyle/>
            <a:p>
              <a:pPr algn="ctr" rtl="0"/>
              <a:r>
                <a:rPr lang="pt-br" sz="2400">
                  <a:latin typeface="Amazon Ember" panose="020B0603020204020204" pitchFamily="34" charset="0"/>
                  <a:ea typeface="Amazon Ember" panose="020B0603020204020204" pitchFamily="34" charset="0"/>
                  <a:cs typeface="Amazon Ember" panose="020B0603020204020204" pitchFamily="34" charset="0"/>
                </a:rPr>
                <a:t>Troca de ambiente</a:t>
              </a:r>
            </a:p>
          </p:txBody>
        </p:sp>
        <p:sp>
          <p:nvSpPr>
            <p:cNvPr id="21" name="TextBox 37"/>
            <p:cNvSpPr txBox="1">
              <a:spLocks noChangeArrowheads="1"/>
            </p:cNvSpPr>
            <p:nvPr/>
          </p:nvSpPr>
          <p:spPr bwMode="auto">
            <a:xfrm>
              <a:off x="6142773" y="4595314"/>
              <a:ext cx="4491795" cy="1754326"/>
            </a:xfrm>
            <a:prstGeom prst="rect">
              <a:avLst/>
            </a:prstGeom>
            <a:noFill/>
            <a:ln w="9525">
              <a:noFill/>
              <a:miter lim="800000"/>
              <a:headEnd/>
              <a:tailEnd/>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0"/>
              <a:r>
                <a:rPr lang="pt-br" dirty="0">
                  <a:latin typeface="Lucida Console" panose="020B0609040504020204" pitchFamily="49" charset="0"/>
                  <a:ea typeface="Amazon Ember Light" charset="0"/>
                  <a:cs typeface="Amazon Ember Light" charset="0"/>
                </a:rPr>
                <a:t>eb clone -n myapp-v11</a:t>
              </a:r>
              <a:br>
                <a:rPr lang="en-US" dirty="0">
                  <a:latin typeface="Lucida Console" panose="020B0609040504020204" pitchFamily="49" charset="0"/>
                  <a:ea typeface="Amazon Ember Light" charset="0"/>
                  <a:cs typeface="Amazon Ember Light" charset="0"/>
                </a:rPr>
              </a:br>
              <a:br>
                <a:rPr lang="en-US" dirty="0">
                  <a:latin typeface="Lucida Console" panose="020B0609040504020204" pitchFamily="49" charset="0"/>
                  <a:ea typeface="Amazon Ember Light" charset="0"/>
                  <a:cs typeface="Amazon Ember Light" charset="0"/>
                </a:rPr>
              </a:br>
              <a:r>
                <a:rPr lang="pt-br" dirty="0">
                  <a:latin typeface="Lucida Console" panose="020B0609040504020204" pitchFamily="49" charset="0"/>
                  <a:ea typeface="Amazon Ember Light" charset="0"/>
                  <a:cs typeface="Amazon Ember Light" charset="0"/>
                </a:rPr>
                <a:t>eb deploy myapp-v11</a:t>
              </a:r>
              <a:br>
                <a:rPr lang="en-US" dirty="0">
                  <a:latin typeface="Lucida Console" panose="020B0609040504020204" pitchFamily="49" charset="0"/>
                  <a:ea typeface="Amazon Ember Light" charset="0"/>
                  <a:cs typeface="Amazon Ember Light" charset="0"/>
                </a:rPr>
              </a:br>
              <a:br>
                <a:rPr lang="en-US" dirty="0">
                  <a:latin typeface="Lucida Console" panose="020B0609040504020204" pitchFamily="49" charset="0"/>
                  <a:ea typeface="Amazon Ember Light" charset="0"/>
                  <a:cs typeface="Amazon Ember Light" charset="0"/>
                </a:rPr>
              </a:br>
              <a:r>
                <a:rPr lang="pt-br" dirty="0">
                  <a:latin typeface="Lucida Console" panose="020B0609040504020204" pitchFamily="49" charset="0"/>
                  <a:ea typeface="Amazon Ember Light" charset="0"/>
                  <a:cs typeface="Amazon Ember Light" charset="0"/>
                </a:rPr>
                <a:t>eb swap myapp-v10 </a:t>
              </a:r>
              <a:br>
                <a:rPr lang="en-US" dirty="0">
                  <a:latin typeface="Lucida Console" panose="020B0609040504020204" pitchFamily="49" charset="0"/>
                  <a:ea typeface="Amazon Ember Light" charset="0"/>
                  <a:cs typeface="Amazon Ember Light" charset="0"/>
                </a:rPr>
              </a:br>
              <a:r>
                <a:rPr lang="pt-br" dirty="0">
                  <a:latin typeface="Lucida Console" panose="020B0609040504020204" pitchFamily="49" charset="0"/>
                  <a:ea typeface="Amazon Ember Light" charset="0"/>
                  <a:cs typeface="Amazon Ember Light" charset="0"/>
                </a:rPr>
                <a:t>--destination-name myapp-v11</a:t>
              </a:r>
            </a:p>
          </p:txBody>
        </p:sp>
        <p:sp>
          <p:nvSpPr>
            <p:cNvPr id="22" name="TextBox 37"/>
            <p:cNvSpPr txBox="1">
              <a:spLocks noChangeArrowheads="1"/>
            </p:cNvSpPr>
            <p:nvPr/>
          </p:nvSpPr>
          <p:spPr bwMode="auto">
            <a:xfrm>
              <a:off x="7086835" y="4081165"/>
              <a:ext cx="708427" cy="369332"/>
            </a:xfrm>
            <a:prstGeom prst="rect">
              <a:avLst/>
            </a:prstGeom>
            <a:noFill/>
            <a:ln w="9525">
              <a:noFill/>
              <a:miter lim="800000"/>
              <a:headEnd/>
              <a:tailEnd/>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0"/>
              <a:r>
                <a:rPr lang="pt-br">
                  <a:latin typeface="Amazon Ember Light" charset="0"/>
                  <a:ea typeface="Amazon Ember Light" charset="0"/>
                  <a:cs typeface="Amazon Ember Light" charset="0"/>
                </a:rPr>
                <a:t>V1.0</a:t>
              </a:r>
            </a:p>
          </p:txBody>
        </p:sp>
        <p:sp>
          <p:nvSpPr>
            <p:cNvPr id="23" name="Right Arrow 22"/>
            <p:cNvSpPr/>
            <p:nvPr/>
          </p:nvSpPr>
          <p:spPr>
            <a:xfrm>
              <a:off x="8097188" y="4141164"/>
              <a:ext cx="485107" cy="249336"/>
            </a:xfrm>
            <a:prstGeom prst="rightArrow">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a:latin typeface="Amazon Ember Light" charset="0"/>
                <a:ea typeface="Amazon Ember Light" charset="0"/>
                <a:cs typeface="Amazon Ember Light" charset="0"/>
              </a:endParaRPr>
            </a:p>
          </p:txBody>
        </p:sp>
        <p:sp>
          <p:nvSpPr>
            <p:cNvPr id="26" name="TextBox 37"/>
            <p:cNvSpPr txBox="1">
              <a:spLocks noChangeArrowheads="1"/>
            </p:cNvSpPr>
            <p:nvPr/>
          </p:nvSpPr>
          <p:spPr bwMode="auto">
            <a:xfrm>
              <a:off x="8967916" y="4078324"/>
              <a:ext cx="708427" cy="369332"/>
            </a:xfrm>
            <a:prstGeom prst="rect">
              <a:avLst/>
            </a:prstGeom>
            <a:noFill/>
            <a:ln w="9525">
              <a:noFill/>
              <a:miter lim="800000"/>
              <a:headEnd/>
              <a:tailEnd/>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0"/>
              <a:r>
                <a:rPr lang="pt-br">
                  <a:latin typeface="Amazon Ember Light" charset="0"/>
                  <a:ea typeface="Amazon Ember Light" charset="0"/>
                  <a:cs typeface="Amazon Ember Light" charset="0"/>
                </a:rPr>
                <a:t>V1.1</a:t>
              </a:r>
            </a:p>
          </p:txBody>
        </p:sp>
        <p:sp>
          <p:nvSpPr>
            <p:cNvPr id="27" name="TextBox 37"/>
            <p:cNvSpPr txBox="1">
              <a:spLocks noChangeArrowheads="1"/>
            </p:cNvSpPr>
            <p:nvPr/>
          </p:nvSpPr>
          <p:spPr bwMode="auto">
            <a:xfrm>
              <a:off x="6818641" y="2618019"/>
              <a:ext cx="3130916" cy="369332"/>
            </a:xfrm>
            <a:prstGeom prst="rect">
              <a:avLst/>
            </a:prstGeom>
            <a:noFill/>
            <a:ln w="9525">
              <a:noFill/>
              <a:miter lim="800000"/>
              <a:headEnd/>
              <a:tailEnd/>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0"/>
              <a:r>
                <a:rPr lang="pt-br">
                  <a:latin typeface="Amazon Ember Light" charset="0"/>
                  <a:ea typeface="Amazon Ember Light" charset="0"/>
                  <a:cs typeface="Amazon Ember Light" charset="0"/>
                </a:rPr>
                <a:t>myapp.example.com</a:t>
              </a:r>
            </a:p>
          </p:txBody>
        </p:sp>
        <p:sp>
          <p:nvSpPr>
            <p:cNvPr id="29" name="Curved Up Arrow 28"/>
            <p:cNvSpPr/>
            <p:nvPr/>
          </p:nvSpPr>
          <p:spPr>
            <a:xfrm>
              <a:off x="8011891" y="2987351"/>
              <a:ext cx="757918" cy="505184"/>
            </a:xfrm>
            <a:prstGeom prst="curvedUpArrow">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a:solidFill>
                  <a:schemeClr val="tx1"/>
                </a:solidFill>
                <a:latin typeface="Amazon Ember Light" charset="0"/>
                <a:ea typeface="Amazon Ember Light" charset="0"/>
                <a:cs typeface="Amazon Ember Light" charset="0"/>
              </a:endParaRPr>
            </a:p>
          </p:txBody>
        </p:sp>
        <p:pic>
          <p:nvPicPr>
            <p:cNvPr id="24" name="Graphic 39">
              <a:extLst>
                <a:ext uri="{FF2B5EF4-FFF2-40B4-BE49-F238E27FC236}">
                  <a16:creationId xmlns:a16="http://schemas.microsoft.com/office/drawing/2014/main" id="{7D2338D2-B0AF-F64E-9A92-86797AFF528E}"/>
                </a:ext>
              </a:extLst>
            </p:cNvPr>
            <p:cNvPicPr>
              <a:picLocks noChangeAspect="1"/>
            </p:cNvPicPr>
            <p:nvPr/>
          </p:nvPicPr>
          <p:blipFill>
            <a:blip r:embed="rId4"/>
            <a:stretch>
              <a:fillRect/>
            </a:stretch>
          </p:blipFill>
          <p:spPr>
            <a:xfrm>
              <a:off x="2815455" y="3007845"/>
              <a:ext cx="896107" cy="896107"/>
            </a:xfrm>
            <a:prstGeom prst="rect">
              <a:avLst/>
            </a:prstGeom>
          </p:spPr>
        </p:pic>
        <p:pic>
          <p:nvPicPr>
            <p:cNvPr id="30" name="Graphic 39">
              <a:extLst>
                <a:ext uri="{FF2B5EF4-FFF2-40B4-BE49-F238E27FC236}">
                  <a16:creationId xmlns:a16="http://schemas.microsoft.com/office/drawing/2014/main" id="{7D2338D2-B0AF-F64E-9A92-86797AFF528E}"/>
                </a:ext>
              </a:extLst>
            </p:cNvPr>
            <p:cNvPicPr>
              <a:picLocks noChangeAspect="1"/>
            </p:cNvPicPr>
            <p:nvPr/>
          </p:nvPicPr>
          <p:blipFill>
            <a:blip r:embed="rId4"/>
            <a:stretch>
              <a:fillRect/>
            </a:stretch>
          </p:blipFill>
          <p:spPr>
            <a:xfrm>
              <a:off x="6941967" y="3007845"/>
              <a:ext cx="896107" cy="896107"/>
            </a:xfrm>
            <a:prstGeom prst="rect">
              <a:avLst/>
            </a:prstGeom>
          </p:spPr>
        </p:pic>
        <p:pic>
          <p:nvPicPr>
            <p:cNvPr id="31" name="Graphic 39">
              <a:extLst>
                <a:ext uri="{FF2B5EF4-FFF2-40B4-BE49-F238E27FC236}">
                  <a16:creationId xmlns:a16="http://schemas.microsoft.com/office/drawing/2014/main" id="{7D2338D2-B0AF-F64E-9A92-86797AFF528E}"/>
                </a:ext>
              </a:extLst>
            </p:cNvPr>
            <p:cNvPicPr>
              <a:picLocks noChangeAspect="1"/>
            </p:cNvPicPr>
            <p:nvPr/>
          </p:nvPicPr>
          <p:blipFill>
            <a:blip r:embed="rId4"/>
            <a:stretch>
              <a:fillRect/>
            </a:stretch>
          </p:blipFill>
          <p:spPr>
            <a:xfrm>
              <a:off x="8898566" y="3007845"/>
              <a:ext cx="896107" cy="896107"/>
            </a:xfrm>
            <a:prstGeom prst="rect">
              <a:avLst/>
            </a:prstGeom>
          </p:spPr>
        </p:pic>
      </p:grpSp>
    </p:spTree>
    <p:custDataLst>
      <p:tags r:id="rId1"/>
    </p:custDataLst>
    <p:extLst>
      <p:ext uri="{BB962C8B-B14F-4D97-AF65-F5344CB8AC3E}">
        <p14:creationId xmlns:p14="http://schemas.microsoft.com/office/powerpoint/2010/main" val="1487058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70974" y="3063255"/>
            <a:ext cx="11353800" cy="763573"/>
          </a:xfrm>
        </p:spPr>
        <p:txBody>
          <a:bodyPr rtlCol="0">
            <a:noAutofit/>
          </a:bodyPr>
          <a:lstStyle/>
          <a:p>
            <a:pPr rtl="0"/>
            <a:r>
              <a:rPr lang="pt-br" dirty="0"/>
              <a:t>Resumo</a:t>
            </a:r>
          </a:p>
        </p:txBody>
      </p:sp>
      <p:sp>
        <p:nvSpPr>
          <p:cNvPr id="3" name="Slide Number Placeholder 2"/>
          <p:cNvSpPr>
            <a:spLocks noGrp="1"/>
          </p:cNvSpPr>
          <p:nvPr>
            <p:ph type="sldNum" sz="quarter" idx="4294967295"/>
          </p:nvPr>
        </p:nvSpPr>
        <p:spPr>
          <a:xfrm>
            <a:off x="9448800" y="6356350"/>
            <a:ext cx="2743200" cy="365125"/>
          </a:xfrm>
        </p:spPr>
        <p:txBody>
          <a:bodyPr rtlCol="0"/>
          <a:lstStyle/>
          <a:p>
            <a:pPr rtl="0"/>
            <a:fld id="{9FC43BFD-8FF7-A343-A8A6-E2338FCE8046}" type="slidenum">
              <a:rPr lang="en-US" smtClean="0"/>
              <a:pPr/>
              <a:t>27</a:t>
            </a:fld>
            <a:endParaRPr lang="en-US"/>
          </a:p>
        </p:txBody>
      </p:sp>
      <p:sp>
        <p:nvSpPr>
          <p:cNvPr id="5" name="Footer Placeholder 4"/>
          <p:cNvSpPr>
            <a:spLocks noGrp="1"/>
          </p:cNvSpPr>
          <p:nvPr>
            <p:ph type="ftr" sz="quarter" idx="3"/>
          </p:nvPr>
        </p:nvSpPr>
        <p:spPr>
          <a:xfrm>
            <a:off x="419100" y="6356350"/>
            <a:ext cx="4662566" cy="365125"/>
          </a:xfrm>
        </p:spPr>
        <p:txBody>
          <a:bodyPr rtlCol="0"/>
          <a:lstStyle/>
          <a:p>
            <a:r>
              <a:rPr lang="pt-BR" dirty="0"/>
              <a:t>© 2020 Amazon Web Services, Inc. ou suas afiliadas. Todos os direitos reservados.</a:t>
            </a:r>
            <a:endParaRPr lang="pt-br" dirty="0"/>
          </a:p>
        </p:txBody>
      </p:sp>
    </p:spTree>
    <p:custDataLst>
      <p:tags r:id="rId1"/>
    </p:custDataLst>
    <p:extLst>
      <p:ext uri="{BB962C8B-B14F-4D97-AF65-F5344CB8AC3E}">
        <p14:creationId xmlns:p14="http://schemas.microsoft.com/office/powerpoint/2010/main" val="2307883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419100" y="365125"/>
            <a:ext cx="9034272" cy="474119"/>
          </a:xfrm>
        </p:spPr>
        <p:txBody>
          <a:bodyPr rtlCol="0"/>
          <a:lstStyle/>
          <a:p>
            <a:pPr rtl="0"/>
            <a:r>
              <a:rPr lang="pt-br" sz="3500" dirty="0"/>
              <a:t>Teste de conhecimento</a:t>
            </a:r>
          </a:p>
        </p:txBody>
      </p:sp>
      <p:sp>
        <p:nvSpPr>
          <p:cNvPr id="2" name="Slide Number Placeholder 1"/>
          <p:cNvSpPr>
            <a:spLocks noGrp="1"/>
          </p:cNvSpPr>
          <p:nvPr>
            <p:ph type="sldNum" sz="quarter" idx="12"/>
          </p:nvPr>
        </p:nvSpPr>
        <p:spPr/>
        <p:txBody>
          <a:bodyPr rtlCol="0"/>
          <a:lstStyle/>
          <a:p>
            <a:pPr rtl="0"/>
            <a:fld id="{9FC43BFD-8FF7-A343-A8A6-E2338FCE8046}" type="slidenum">
              <a:rPr lang="en-US" smtClean="0"/>
              <a:pPr/>
              <a:t>28</a:t>
            </a:fld>
            <a:endParaRPr lang="en-US"/>
          </a:p>
        </p:txBody>
      </p:sp>
      <p:sp>
        <p:nvSpPr>
          <p:cNvPr id="6" name="Freeform 5"/>
          <p:cNvSpPr/>
          <p:nvPr/>
        </p:nvSpPr>
        <p:spPr>
          <a:xfrm>
            <a:off x="418701" y="1835644"/>
            <a:ext cx="3165506" cy="2084621"/>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6040" rIns="66040" bIns="66040" numCol="1" spcCol="1270" rtlCol="0" anchor="t" anchorCtr="0">
            <a:noAutofit/>
          </a:bodyPr>
          <a:lstStyle/>
          <a:p>
            <a:pPr defTabSz="770447" rtl="0">
              <a:lnSpc>
                <a:spcPts val="2667"/>
              </a:lnSpc>
              <a:spcBef>
                <a:spcPct val="0"/>
              </a:spcBef>
              <a:spcAft>
                <a:spcPct val="35000"/>
              </a:spcAft>
            </a:pPr>
            <a:endParaRPr lang="en-US" sz="1400" dirty="0">
              <a:latin typeface="Amazon Ember Light" panose="020B0403020204020204" pitchFamily="34" charset="0"/>
              <a:ea typeface="Amazon Ember Light" panose="020B0403020204020204" pitchFamily="34" charset="0"/>
              <a:cs typeface="Amazon Ember Light" panose="020B0403020204020204" pitchFamily="34" charset="0"/>
            </a:endParaRPr>
          </a:p>
          <a:p>
            <a:pPr defTabSz="770447" rtl="0">
              <a:lnSpc>
                <a:spcPts val="2667"/>
              </a:lnSpc>
              <a:spcBef>
                <a:spcPct val="0"/>
              </a:spcBef>
              <a:spcAft>
                <a:spcPct val="35000"/>
              </a:spcAft>
            </a:pPr>
            <a:r>
              <a:rPr lang="pt-br" sz="1400" dirty="0">
                <a:latin typeface="Amazon Ember Light" panose="020B0403020204020204" pitchFamily="34" charset="0"/>
                <a:ea typeface="Amazon Ember Light" panose="020B0403020204020204" pitchFamily="34" charset="0"/>
                <a:cs typeface="Amazon Ember Light" panose="020B0403020204020204" pitchFamily="34" charset="0"/>
              </a:rPr>
              <a:t>DevOps é uma metodologia que requer colaborações entre equipes envolvidas em um produto.</a:t>
            </a:r>
          </a:p>
        </p:txBody>
      </p:sp>
      <p:sp>
        <p:nvSpPr>
          <p:cNvPr id="7" name="Freeform 6"/>
          <p:cNvSpPr/>
          <p:nvPr/>
        </p:nvSpPr>
        <p:spPr>
          <a:xfrm>
            <a:off x="3758063" y="1835644"/>
            <a:ext cx="3165506" cy="2084621"/>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6040" rIns="66040" bIns="66040" numCol="1" spcCol="1270" rtlCol="0" anchor="t" anchorCtr="0">
            <a:noAutofit/>
          </a:bodyPr>
          <a:lstStyle/>
          <a:p>
            <a:pPr defTabSz="770447" rtl="0">
              <a:lnSpc>
                <a:spcPts val="2667"/>
              </a:lnSpc>
              <a:spcBef>
                <a:spcPct val="0"/>
              </a:spcBef>
              <a:spcAft>
                <a:spcPct val="35000"/>
              </a:spcAft>
            </a:pPr>
            <a:endParaRPr lang="en-US" sz="1400" dirty="0">
              <a:latin typeface="Amazon Ember Light" panose="020B0403020204020204" pitchFamily="34" charset="0"/>
              <a:ea typeface="Amazon Ember Light" panose="020B0403020204020204" pitchFamily="34" charset="0"/>
              <a:cs typeface="Amazon Ember Light" panose="020B0403020204020204" pitchFamily="34" charset="0"/>
            </a:endParaRPr>
          </a:p>
          <a:p>
            <a:pPr defTabSz="770447" rtl="0">
              <a:lnSpc>
                <a:spcPts val="2667"/>
              </a:lnSpc>
              <a:spcBef>
                <a:spcPct val="0"/>
              </a:spcBef>
              <a:spcAft>
                <a:spcPct val="35000"/>
              </a:spcAft>
            </a:pPr>
            <a:r>
              <a:rPr lang="pt-br" sz="1400" dirty="0">
                <a:latin typeface="Amazon Ember Light" panose="020B0403020204020204" pitchFamily="34" charset="0"/>
                <a:ea typeface="Amazon Ember Light" panose="020B0403020204020204" pitchFamily="34" charset="0"/>
                <a:cs typeface="Amazon Ember Light" panose="020B0403020204020204" pitchFamily="34" charset="0"/>
              </a:rPr>
              <a:t>Quase todos os processos de lançamento podem ser simplificados em cinco estágios: origem, compilação, teste, produção e monitoramento. </a:t>
            </a:r>
          </a:p>
        </p:txBody>
      </p:sp>
      <p:sp>
        <p:nvSpPr>
          <p:cNvPr id="8" name="Freeform 7"/>
          <p:cNvSpPr/>
          <p:nvPr/>
        </p:nvSpPr>
        <p:spPr>
          <a:xfrm>
            <a:off x="7085408" y="1835644"/>
            <a:ext cx="3165506" cy="2084621"/>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6040" rIns="66040" bIns="66040" numCol="1" spcCol="1270" rtlCol="0" anchor="t" anchorCtr="0">
            <a:noAutofit/>
          </a:bodyPr>
          <a:lstStyle/>
          <a:p>
            <a:pPr defTabSz="770447" rtl="0">
              <a:lnSpc>
                <a:spcPts val="2667"/>
              </a:lnSpc>
              <a:spcBef>
                <a:spcPct val="0"/>
              </a:spcBef>
              <a:spcAft>
                <a:spcPct val="35000"/>
              </a:spcAft>
            </a:pPr>
            <a:endParaRPr lang="en-US" sz="1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defTabSz="770447" rtl="0">
              <a:lnSpc>
                <a:spcPts val="2667"/>
              </a:lnSpc>
              <a:spcBef>
                <a:spcPct val="0"/>
              </a:spcBef>
              <a:spcAft>
                <a:spcPct val="35000"/>
              </a:spcAft>
            </a:pPr>
            <a:r>
              <a:rPr lang="pt-br" sz="1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Os grupos de transferência automática e troca de DNS são os dois métodos mais comuns usados para redirecionar o</a:t>
            </a:r>
            <a:r>
              <a:rPr lang="pt-BR" sz="1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pt-br" sz="1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tráfego em azul/verde (blue/green). </a:t>
            </a:r>
            <a:endParaRPr lang="en-US" sz="1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 name="Freeform 8"/>
          <p:cNvSpPr/>
          <p:nvPr/>
        </p:nvSpPr>
        <p:spPr>
          <a:xfrm>
            <a:off x="418701" y="4111639"/>
            <a:ext cx="3165506" cy="2084621"/>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6040" rIns="66040" bIns="66040" numCol="1" spcCol="1270" rtlCol="0" anchor="t" anchorCtr="0">
            <a:noAutofit/>
          </a:bodyPr>
          <a:lstStyle/>
          <a:p>
            <a:pPr defTabSz="770447" rtl="0">
              <a:lnSpc>
                <a:spcPts val="2667"/>
              </a:lnSpc>
              <a:spcBef>
                <a:spcPct val="0"/>
              </a:spcBef>
              <a:spcAft>
                <a:spcPct val="35000"/>
              </a:spcAft>
            </a:pPr>
            <a:endParaRPr lang="en-US" sz="1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defTabSz="770447" rtl="0">
              <a:lnSpc>
                <a:spcPts val="2667"/>
              </a:lnSpc>
              <a:spcBef>
                <a:spcPct val="0"/>
              </a:spcBef>
              <a:spcAft>
                <a:spcPct val="35000"/>
              </a:spcAft>
            </a:pPr>
            <a:r>
              <a:rPr lang="pt-br" sz="1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AWS CodeStar compila o código-fonte, executa testes e produz software pronto para implantação. </a:t>
            </a:r>
            <a:endParaRPr lang="en-US" sz="1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 name="Freeform 9"/>
          <p:cNvSpPr/>
          <p:nvPr/>
        </p:nvSpPr>
        <p:spPr>
          <a:xfrm>
            <a:off x="3758063" y="4111639"/>
            <a:ext cx="3165506" cy="2084621"/>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6040" rIns="66040" bIns="66040" numCol="1" spcCol="1270" rtlCol="0" anchor="t" anchorCtr="0">
            <a:noAutofit/>
          </a:bodyPr>
          <a:lstStyle/>
          <a:p>
            <a:pPr defTabSz="770447" rtl="0">
              <a:lnSpc>
                <a:spcPts val="2667"/>
              </a:lnSpc>
              <a:spcBef>
                <a:spcPct val="0"/>
              </a:spcBef>
              <a:spcAft>
                <a:spcPct val="35000"/>
              </a:spcAft>
            </a:pPr>
            <a:endParaRPr lang="en-US" sz="1400" dirty="0">
              <a:latin typeface="Amazon Ember Light" panose="020B0403020204020204" pitchFamily="34" charset="0"/>
              <a:ea typeface="Amazon Ember Light" panose="020B0403020204020204" pitchFamily="34" charset="0"/>
              <a:cs typeface="Amazon Ember Light" panose="020B0403020204020204" pitchFamily="34" charset="0"/>
            </a:endParaRPr>
          </a:p>
          <a:p>
            <a:pPr defTabSz="770447" rtl="0">
              <a:lnSpc>
                <a:spcPts val="2667"/>
              </a:lnSpc>
              <a:spcBef>
                <a:spcPct val="0"/>
              </a:spcBef>
              <a:spcAft>
                <a:spcPct val="35000"/>
              </a:spcAft>
            </a:pPr>
            <a:r>
              <a:rPr lang="pt-br" sz="1400" dirty="0">
                <a:latin typeface="Amazon Ember Light" panose="020B0403020204020204" pitchFamily="34" charset="0"/>
                <a:ea typeface="Amazon Ember Light" panose="020B0403020204020204" pitchFamily="34" charset="0"/>
                <a:cs typeface="Amazon Ember Light" panose="020B0403020204020204" pitchFamily="34" charset="0"/>
              </a:rPr>
              <a:t>Com o Elastic Beanstalk, novas</a:t>
            </a:r>
            <a:r>
              <a:rPr lang="pt-BR" sz="14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pt-br" sz="1400" dirty="0">
                <a:latin typeface="Amazon Ember Light" panose="020B0403020204020204" pitchFamily="34" charset="0"/>
                <a:ea typeface="Amazon Ember Light" panose="020B0403020204020204" pitchFamily="34" charset="0"/>
                <a:cs typeface="Amazon Ember Light" panose="020B0403020204020204" pitchFamily="34" charset="0"/>
              </a:rPr>
              <a:t>versões da sua aplicação podem ser lançadas em uma pilha existente em uma atualização contínua.</a:t>
            </a:r>
          </a:p>
        </p:txBody>
      </p:sp>
      <p:sp>
        <p:nvSpPr>
          <p:cNvPr id="11" name="Freeform 10"/>
          <p:cNvSpPr/>
          <p:nvPr/>
        </p:nvSpPr>
        <p:spPr>
          <a:xfrm>
            <a:off x="7085408" y="4111639"/>
            <a:ext cx="3165506" cy="2084621"/>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6040" rIns="66040" bIns="66040" numCol="1" spcCol="1270" rtlCol="0" anchor="t" anchorCtr="0">
            <a:noAutofit/>
          </a:bodyPr>
          <a:lstStyle/>
          <a:p>
            <a:pPr defTabSz="770447" rtl="0">
              <a:lnSpc>
                <a:spcPts val="2667"/>
              </a:lnSpc>
              <a:spcBef>
                <a:spcPct val="0"/>
              </a:spcBef>
              <a:spcAft>
                <a:spcPct val="35000"/>
              </a:spcAft>
            </a:pPr>
            <a:endParaRPr lang="en-US" sz="1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defTabSz="770447" rtl="0">
              <a:lnSpc>
                <a:spcPts val="2667"/>
              </a:lnSpc>
              <a:spcBef>
                <a:spcPct val="0"/>
              </a:spcBef>
              <a:spcAft>
                <a:spcPct val="35000"/>
              </a:spcAft>
            </a:pPr>
            <a:r>
              <a:rPr lang="pt-br" sz="1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Em </a:t>
            </a:r>
            <a:r>
              <a:rPr lang="pt-br" sz="1400" i="1"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A/B</a:t>
            </a:r>
            <a:r>
              <a:rPr lang="pt-br" sz="1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 a estratégia de implantação funciona de forma muito diferente de</a:t>
            </a:r>
            <a:r>
              <a:rPr lang="pt-BR" sz="1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pt-br" sz="1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uma estratégia de implantação azul/verde. </a:t>
            </a:r>
            <a:endParaRPr lang="en-US" sz="1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3" name="TextBox 12"/>
          <p:cNvSpPr txBox="1"/>
          <p:nvPr/>
        </p:nvSpPr>
        <p:spPr>
          <a:xfrm>
            <a:off x="9615231" y="1821396"/>
            <a:ext cx="718222" cy="666786"/>
          </a:xfrm>
          <a:prstGeom prst="rect">
            <a:avLst/>
          </a:prstGeom>
          <a:noFill/>
        </p:spPr>
        <p:txBody>
          <a:bodyPr wrap="square" rtlCol="0">
            <a:spAutoFit/>
          </a:bodyPr>
          <a:lstStyle/>
          <a:p>
            <a:pPr rtl="0"/>
            <a:r>
              <a:rPr lang="pt-br"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16" name="TextBox 15"/>
          <p:cNvSpPr txBox="1"/>
          <p:nvPr/>
        </p:nvSpPr>
        <p:spPr>
          <a:xfrm>
            <a:off x="9615230" y="4089084"/>
            <a:ext cx="718222" cy="666786"/>
          </a:xfrm>
          <a:prstGeom prst="rect">
            <a:avLst/>
          </a:prstGeom>
          <a:noFill/>
        </p:spPr>
        <p:txBody>
          <a:bodyPr wrap="square" rtlCol="0">
            <a:spAutoFit/>
          </a:bodyPr>
          <a:lstStyle/>
          <a:p>
            <a:pPr rtl="0"/>
            <a:r>
              <a:rPr lang="pt-br" sz="3733" dirty="0">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17" name="TextBox 16"/>
          <p:cNvSpPr txBox="1"/>
          <p:nvPr/>
        </p:nvSpPr>
        <p:spPr>
          <a:xfrm>
            <a:off x="2900472" y="4089084"/>
            <a:ext cx="718222" cy="666786"/>
          </a:xfrm>
          <a:prstGeom prst="rect">
            <a:avLst/>
          </a:prstGeom>
          <a:noFill/>
        </p:spPr>
        <p:txBody>
          <a:bodyPr wrap="square" rtlCol="0">
            <a:spAutoFit/>
          </a:bodyPr>
          <a:lstStyle/>
          <a:p>
            <a:pPr rtl="0"/>
            <a:r>
              <a:rPr lang="pt-br" sz="3733" dirty="0">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19" name="TextBox 18"/>
          <p:cNvSpPr txBox="1"/>
          <p:nvPr/>
        </p:nvSpPr>
        <p:spPr>
          <a:xfrm>
            <a:off x="10263550" y="1753082"/>
            <a:ext cx="1731932" cy="646331"/>
          </a:xfrm>
          <a:prstGeom prst="rect">
            <a:avLst/>
          </a:prstGeom>
          <a:noFill/>
        </p:spPr>
        <p:txBody>
          <a:bodyPr wrap="square" rtlCol="0">
            <a:spAutoFit/>
          </a:bodyPr>
          <a:lstStyle/>
          <a:p>
            <a:pPr marL="380990" indent="-380990" rtl="0">
              <a:buFont typeface="Wingdings" panose="05000000000000000000" pitchFamily="2" charset="2"/>
              <a:buChar char="q"/>
            </a:pPr>
            <a:r>
              <a:rPr lang="pt-br" dirty="0">
                <a:latin typeface="Amazon Ember Light" charset="0"/>
                <a:ea typeface="Amazon Ember Light" charset="0"/>
                <a:cs typeface="Amazon Ember Light" charset="0"/>
              </a:rPr>
              <a:t>Verdadeiro</a:t>
            </a:r>
          </a:p>
          <a:p>
            <a:pPr marL="380990" indent="-380990" rtl="0">
              <a:buFont typeface="Wingdings" panose="05000000000000000000" pitchFamily="2" charset="2"/>
              <a:buChar char="q"/>
            </a:pPr>
            <a:r>
              <a:rPr lang="pt-br" dirty="0">
                <a:latin typeface="Amazon Ember Light" charset="0"/>
                <a:ea typeface="Amazon Ember Light" charset="0"/>
                <a:cs typeface="Amazon Ember Light" charset="0"/>
              </a:rPr>
              <a:t>Falso</a:t>
            </a:r>
          </a:p>
        </p:txBody>
      </p:sp>
      <p:sp>
        <p:nvSpPr>
          <p:cNvPr id="18" name="TextBox 17"/>
          <p:cNvSpPr txBox="1"/>
          <p:nvPr/>
        </p:nvSpPr>
        <p:spPr>
          <a:xfrm>
            <a:off x="2900472" y="1813240"/>
            <a:ext cx="718222" cy="666786"/>
          </a:xfrm>
          <a:prstGeom prst="rect">
            <a:avLst/>
          </a:prstGeom>
          <a:noFill/>
        </p:spPr>
        <p:txBody>
          <a:bodyPr wrap="square" rtlCol="0">
            <a:spAutoFit/>
          </a:bodyPr>
          <a:lstStyle/>
          <a:p>
            <a:pPr rtl="0"/>
            <a:r>
              <a:rPr lang="pt-br"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0" name="TextBox 19"/>
          <p:cNvSpPr txBox="1"/>
          <p:nvPr/>
        </p:nvSpPr>
        <p:spPr>
          <a:xfrm>
            <a:off x="6275853" y="4096320"/>
            <a:ext cx="718222" cy="666786"/>
          </a:xfrm>
          <a:prstGeom prst="rect">
            <a:avLst/>
          </a:prstGeom>
          <a:noFill/>
        </p:spPr>
        <p:txBody>
          <a:bodyPr wrap="square" rtlCol="0">
            <a:spAutoFit/>
          </a:bodyPr>
          <a:lstStyle/>
          <a:p>
            <a:pPr rtl="0"/>
            <a:r>
              <a:rPr lang="pt-br"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1" name="TextBox 20"/>
          <p:cNvSpPr txBox="1"/>
          <p:nvPr/>
        </p:nvSpPr>
        <p:spPr>
          <a:xfrm>
            <a:off x="6276481" y="1801208"/>
            <a:ext cx="718222" cy="666786"/>
          </a:xfrm>
          <a:prstGeom prst="rect">
            <a:avLst/>
          </a:prstGeom>
          <a:noFill/>
        </p:spPr>
        <p:txBody>
          <a:bodyPr wrap="square" rtlCol="0">
            <a:spAutoFit/>
          </a:bodyPr>
          <a:lstStyle/>
          <a:p>
            <a:pPr rtl="0"/>
            <a:r>
              <a:rPr lang="pt-br"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3" name="Footer Placeholder 2"/>
          <p:cNvSpPr>
            <a:spLocks noGrp="1"/>
          </p:cNvSpPr>
          <p:nvPr>
            <p:ph type="ftr" sz="quarter" idx="3"/>
          </p:nvPr>
        </p:nvSpPr>
        <p:spPr>
          <a:xfrm>
            <a:off x="419100" y="6356350"/>
            <a:ext cx="4467693" cy="365125"/>
          </a:xfrm>
        </p:spPr>
        <p:txBody>
          <a:bodyPr rtlCol="0"/>
          <a:lstStyle/>
          <a:p>
            <a:r>
              <a:rPr lang="pt-BR" dirty="0"/>
              <a:t>© 2020 Amazon Web Services, Inc. ou suas afiliadas. Todos os direitos reservados.</a:t>
            </a:r>
            <a:endParaRPr lang="pt-br" dirty="0"/>
          </a:p>
        </p:txBody>
      </p:sp>
    </p:spTree>
    <p:custDataLst>
      <p:tags r:id="rId1"/>
    </p:custDataLst>
    <p:extLst>
      <p:ext uri="{BB962C8B-B14F-4D97-AF65-F5344CB8AC3E}">
        <p14:creationId xmlns:p14="http://schemas.microsoft.com/office/powerpoint/2010/main" val="106621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7" grpId="0"/>
      <p:bldP spid="18" grpId="0"/>
      <p:bldP spid="20"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009034"/>
            <a:ext cx="11353800" cy="839930"/>
          </a:xfrm>
        </p:spPr>
        <p:txBody>
          <a:bodyPr rtlCol="0">
            <a:noAutofit/>
          </a:bodyPr>
          <a:lstStyle/>
          <a:p>
            <a:pPr rtl="0"/>
            <a:r>
              <a:rPr lang="pt-br" dirty="0"/>
              <a:t>Cenário do curso</a:t>
            </a:r>
          </a:p>
        </p:txBody>
      </p:sp>
      <p:sp>
        <p:nvSpPr>
          <p:cNvPr id="3" name="Slide Number Placeholder 2"/>
          <p:cNvSpPr>
            <a:spLocks noGrp="1"/>
          </p:cNvSpPr>
          <p:nvPr>
            <p:ph type="sldNum" sz="quarter" idx="4294967295"/>
          </p:nvPr>
        </p:nvSpPr>
        <p:spPr>
          <a:xfrm>
            <a:off x="9448800" y="6356350"/>
            <a:ext cx="2743200" cy="365125"/>
          </a:xfrm>
        </p:spPr>
        <p:txBody>
          <a:bodyPr rtlCol="0"/>
          <a:lstStyle/>
          <a:p>
            <a:pPr rtl="0"/>
            <a:fld id="{9FC43BFD-8FF7-A343-A8A6-E2338FCE8046}" type="slidenum">
              <a:rPr lang="en-US" smtClean="0"/>
              <a:pPr/>
              <a:t>29</a:t>
            </a:fld>
            <a:endParaRPr lang="en-US"/>
          </a:p>
        </p:txBody>
      </p:sp>
      <p:sp>
        <p:nvSpPr>
          <p:cNvPr id="5" name="Footer Placeholder 4"/>
          <p:cNvSpPr>
            <a:spLocks noGrp="1"/>
          </p:cNvSpPr>
          <p:nvPr>
            <p:ph type="ftr" sz="quarter" idx="3"/>
          </p:nvPr>
        </p:nvSpPr>
        <p:spPr>
          <a:xfrm>
            <a:off x="419100" y="6356350"/>
            <a:ext cx="4332782" cy="365125"/>
          </a:xfrm>
        </p:spPr>
        <p:txBody>
          <a:bodyPr rtlCol="0"/>
          <a:lstStyle/>
          <a:p>
            <a:r>
              <a:rPr lang="pt-BR" dirty="0"/>
              <a:t>© 2020 Amazon Web Services, Inc. ou suas afiliadas. Todos os direitos reservados.</a:t>
            </a:r>
            <a:endParaRPr lang="pt-br" dirty="0"/>
          </a:p>
        </p:txBody>
      </p:sp>
    </p:spTree>
    <p:custDataLst>
      <p:tags r:id="rId1"/>
    </p:custDataLst>
    <p:extLst>
      <p:ext uri="{BB962C8B-B14F-4D97-AF65-F5344CB8AC3E}">
        <p14:creationId xmlns:p14="http://schemas.microsoft.com/office/powerpoint/2010/main" val="3092691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974" y="3047213"/>
            <a:ext cx="7906753" cy="763573"/>
          </a:xfrm>
        </p:spPr>
        <p:txBody>
          <a:bodyPr rtlCol="0">
            <a:noAutofit/>
          </a:bodyPr>
          <a:lstStyle/>
          <a:p>
            <a:pPr rtl="0"/>
            <a:r>
              <a:rPr lang="pt-br" dirty="0"/>
              <a:t>Introdução ao DevOps</a:t>
            </a:r>
          </a:p>
        </p:txBody>
      </p:sp>
      <p:sp>
        <p:nvSpPr>
          <p:cNvPr id="3" name="Slide Number Placeholder 2"/>
          <p:cNvSpPr>
            <a:spLocks noGrp="1"/>
          </p:cNvSpPr>
          <p:nvPr>
            <p:ph type="sldNum" sz="quarter" idx="4294967295"/>
          </p:nvPr>
        </p:nvSpPr>
        <p:spPr>
          <a:xfrm>
            <a:off x="9448800" y="6356350"/>
            <a:ext cx="2743200" cy="365125"/>
          </a:xfrm>
        </p:spPr>
        <p:txBody>
          <a:bodyPr rtlCol="0"/>
          <a:lstStyle/>
          <a:p>
            <a:pPr rtl="0"/>
            <a:fld id="{9FC43BFD-8FF7-A343-A8A6-E2338FCE8046}" type="slidenum">
              <a:rPr lang="en-US" smtClean="0"/>
              <a:pPr/>
              <a:t>3</a:t>
            </a:fld>
            <a:endParaRPr lang="en-US"/>
          </a:p>
        </p:txBody>
      </p:sp>
      <p:sp>
        <p:nvSpPr>
          <p:cNvPr id="5" name="Footer Placeholder 4"/>
          <p:cNvSpPr>
            <a:spLocks noGrp="1"/>
          </p:cNvSpPr>
          <p:nvPr>
            <p:ph type="ftr" sz="quarter" idx="3"/>
          </p:nvPr>
        </p:nvSpPr>
        <p:spPr>
          <a:xfrm>
            <a:off x="419100" y="6356350"/>
            <a:ext cx="4497674" cy="365125"/>
          </a:xfrm>
        </p:spPr>
        <p:txBody>
          <a:bodyPr rtlCol="0"/>
          <a:lstStyle/>
          <a:p>
            <a:r>
              <a:rPr lang="pt-BR" dirty="0"/>
              <a:t>© 2020 Amazon Web Services, Inc. ou suas afiliadas. Todos os direitos reservados.</a:t>
            </a:r>
            <a:endParaRPr lang="pt-br" dirty="0"/>
          </a:p>
        </p:txBody>
      </p:sp>
    </p:spTree>
    <p:custDataLst>
      <p:tags r:id="rId1"/>
    </p:custDataLst>
    <p:extLst>
      <p:ext uri="{BB962C8B-B14F-4D97-AF65-F5344CB8AC3E}">
        <p14:creationId xmlns:p14="http://schemas.microsoft.com/office/powerpoint/2010/main" val="60847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04110" y="94027"/>
            <a:ext cx="7390775" cy="1016315"/>
          </a:xfrm>
        </p:spPr>
        <p:txBody>
          <a:bodyPr rtlCol="0"/>
          <a:lstStyle/>
          <a:p>
            <a:pPr rtl="0"/>
            <a:r>
              <a:rPr lang="pt-br" sz="3500" dirty="0"/>
              <a:t>Cenário: desenvolver uma aplicação de ponta a ponta</a:t>
            </a:r>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a:t>30</a:t>
            </a:fld>
            <a:endParaRPr lang="en-US"/>
          </a:p>
        </p:txBody>
      </p:sp>
      <p:sp>
        <p:nvSpPr>
          <p:cNvPr id="54" name="TextBox 53"/>
          <p:cNvSpPr txBox="1"/>
          <p:nvPr/>
        </p:nvSpPr>
        <p:spPr>
          <a:xfrm>
            <a:off x="9999413" y="4889759"/>
            <a:ext cx="1797843" cy="1121298"/>
          </a:xfrm>
          <a:prstGeom prst="rect">
            <a:avLst/>
          </a:prstGeom>
          <a:noFill/>
        </p:spPr>
        <p:txBody>
          <a:bodyPr wrap="square" lIns="0" tIns="0" rIns="0" bIns="0" rtlCol="0">
            <a:noAutofit/>
          </a:bodyPr>
          <a:lstStyle/>
          <a:p>
            <a:pPr algn="ctr" rtl="0"/>
            <a:r>
              <a:rPr lang="pt-br" sz="1700" dirty="0">
                <a:latin typeface="Amazon Ember Light" panose="020B0403020204020204" pitchFamily="34" charset="0"/>
                <a:ea typeface="Amazon Ember Light" panose="020B0403020204020204" pitchFamily="34" charset="0"/>
                <a:cs typeface="Amazon Ember Light" panose="020B0403020204020204" pitchFamily="34" charset="0"/>
              </a:rPr>
              <a:t>Turn text </a:t>
            </a:r>
            <a:br>
              <a:rPr lang="pt-BR" sz="1700" dirty="0">
                <a:latin typeface="Amazon Ember Light" panose="020B0403020204020204" pitchFamily="34" charset="0"/>
                <a:ea typeface="Amazon Ember Light" panose="020B0403020204020204" pitchFamily="34" charset="0"/>
                <a:cs typeface="Amazon Ember Light" panose="020B0403020204020204" pitchFamily="34" charset="0"/>
              </a:rPr>
            </a:br>
            <a:r>
              <a:rPr lang="pt-br" sz="1700" dirty="0">
                <a:latin typeface="Amazon Ember Light" panose="020B0403020204020204" pitchFamily="34" charset="0"/>
                <a:ea typeface="Amazon Ember Light" panose="020B0403020204020204" pitchFamily="34" charset="0"/>
                <a:cs typeface="Amazon Ember Light" panose="020B0403020204020204" pitchFamily="34" charset="0"/>
              </a:rPr>
              <a:t>into speech (Transformar texto em fala)</a:t>
            </a:r>
          </a:p>
        </p:txBody>
      </p:sp>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7979" y="5882459"/>
            <a:ext cx="760711" cy="653635"/>
          </a:xfrm>
          <a:prstGeom prst="rect">
            <a:avLst/>
          </a:prstGeom>
        </p:spPr>
      </p:pic>
      <p:sp>
        <p:nvSpPr>
          <p:cNvPr id="2" name="Footer Placeholder 1"/>
          <p:cNvSpPr>
            <a:spLocks noGrp="1"/>
          </p:cNvSpPr>
          <p:nvPr>
            <p:ph type="ftr" sz="quarter" idx="3"/>
          </p:nvPr>
        </p:nvSpPr>
        <p:spPr>
          <a:xfrm>
            <a:off x="419100" y="6356350"/>
            <a:ext cx="4602605" cy="365125"/>
          </a:xfrm>
        </p:spPr>
        <p:txBody>
          <a:bodyPr rtlCol="0"/>
          <a:lstStyle/>
          <a:p>
            <a:r>
              <a:rPr lang="pt-BR" dirty="0"/>
              <a:t>© 2020 Amazon Web Services, Inc. ou suas afiliadas. Todos os direitos reservados.</a:t>
            </a:r>
            <a:endParaRPr lang="pt-br" dirty="0"/>
          </a:p>
        </p:txBody>
      </p:sp>
      <p:cxnSp>
        <p:nvCxnSpPr>
          <p:cNvPr id="73" name="Straight Arrow Connector 72"/>
          <p:cNvCxnSpPr/>
          <p:nvPr/>
        </p:nvCxnSpPr>
        <p:spPr>
          <a:xfrm>
            <a:off x="8392655" y="1583013"/>
            <a:ext cx="359217" cy="0"/>
          </a:xfrm>
          <a:prstGeom prst="straightConnector1">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8407059" y="2636884"/>
            <a:ext cx="359217" cy="0"/>
          </a:xfrm>
          <a:prstGeom prst="straightConnector1">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8403043" y="3744937"/>
            <a:ext cx="359217" cy="0"/>
          </a:xfrm>
          <a:prstGeom prst="straightConnector1">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8437531" y="4832275"/>
            <a:ext cx="359217" cy="0"/>
          </a:xfrm>
          <a:prstGeom prst="straightConnector1">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7" name="Elbow Connector 76"/>
          <p:cNvCxnSpPr/>
          <p:nvPr/>
        </p:nvCxnSpPr>
        <p:spPr>
          <a:xfrm flipV="1">
            <a:off x="9619488" y="3605663"/>
            <a:ext cx="1367063" cy="1230854"/>
          </a:xfrm>
          <a:prstGeom prst="bentConnector2">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a:off x="9618713" y="2625331"/>
            <a:ext cx="1028540" cy="535401"/>
          </a:xfrm>
          <a:prstGeom prst="bentConnector3">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1E40BFA2-709E-0949-81CE-DFF45EA0B15A}"/>
              </a:ext>
            </a:extLst>
          </p:cNvPr>
          <p:cNvGrpSpPr/>
          <p:nvPr/>
        </p:nvGrpSpPr>
        <p:grpSpPr>
          <a:xfrm>
            <a:off x="2448927" y="2491030"/>
            <a:ext cx="1777290" cy="2035889"/>
            <a:chOff x="2674471" y="1567527"/>
            <a:chExt cx="1488359" cy="331243"/>
          </a:xfrm>
        </p:grpSpPr>
        <p:sp>
          <p:nvSpPr>
            <p:cNvPr id="89" name="Freeform 88">
              <a:extLst>
                <a:ext uri="{FF2B5EF4-FFF2-40B4-BE49-F238E27FC236}">
                  <a16:creationId xmlns:a16="http://schemas.microsoft.com/office/drawing/2014/main" id="{4EAB45C0-979B-2645-A344-2CE205A1F30E}"/>
                </a:ext>
              </a:extLst>
            </p:cNvPr>
            <p:cNvSpPr/>
            <p:nvPr/>
          </p:nvSpPr>
          <p:spPr>
            <a:xfrm rot="10800000">
              <a:off x="3247467" y="1567527"/>
              <a:ext cx="915363"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accent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cxnSp>
          <p:nvCxnSpPr>
            <p:cNvPr id="90" name="Straight Arrow Connector 89">
              <a:extLst>
                <a:ext uri="{FF2B5EF4-FFF2-40B4-BE49-F238E27FC236}">
                  <a16:creationId xmlns:a16="http://schemas.microsoft.com/office/drawing/2014/main" id="{660EF707-54FE-7940-AB34-F7E5C17573FF}"/>
                </a:ext>
              </a:extLst>
            </p:cNvPr>
            <p:cNvCxnSpPr>
              <a:cxnSpLocks/>
            </p:cNvCxnSpPr>
            <p:nvPr/>
          </p:nvCxnSpPr>
          <p:spPr>
            <a:xfrm>
              <a:off x="2674471" y="1711572"/>
              <a:ext cx="573077" cy="0"/>
            </a:xfrm>
            <a:prstGeom prst="straightConnector1">
              <a:avLst/>
            </a:prstGeom>
            <a:ln w="12700">
              <a:solidFill>
                <a:schemeClr val="accent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cxnSp>
        <p:nvCxnSpPr>
          <p:cNvPr id="98" name="Elbow Connector 97"/>
          <p:cNvCxnSpPr>
            <a:endCxn id="62" idx="1"/>
          </p:cNvCxnSpPr>
          <p:nvPr/>
        </p:nvCxnSpPr>
        <p:spPr>
          <a:xfrm flipV="1">
            <a:off x="9619488" y="3277069"/>
            <a:ext cx="1039957" cy="461087"/>
          </a:xfrm>
          <a:prstGeom prst="bentConnector3">
            <a:avLst>
              <a:gd name="adj1" fmla="val 50000"/>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99" name="Elbow Connector 98"/>
          <p:cNvCxnSpPr/>
          <p:nvPr/>
        </p:nvCxnSpPr>
        <p:spPr>
          <a:xfrm>
            <a:off x="9619488" y="1575600"/>
            <a:ext cx="1367063" cy="1344263"/>
          </a:xfrm>
          <a:prstGeom prst="bentConnector2">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100" name="Picture 9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2924" y="2905557"/>
            <a:ext cx="714412" cy="714412"/>
          </a:xfrm>
          <a:prstGeom prst="rect">
            <a:avLst/>
          </a:prstGeom>
        </p:spPr>
      </p:pic>
      <p:sp>
        <p:nvSpPr>
          <p:cNvPr id="104" name="TextBox 103">
            <a:extLst>
              <a:ext uri="{FF2B5EF4-FFF2-40B4-BE49-F238E27FC236}">
                <a16:creationId xmlns:a16="http://schemas.microsoft.com/office/drawing/2014/main" id="{86133E79-0152-0E4F-9C24-D4866799B0F2}"/>
              </a:ext>
            </a:extLst>
          </p:cNvPr>
          <p:cNvSpPr txBox="1"/>
          <p:nvPr/>
        </p:nvSpPr>
        <p:spPr>
          <a:xfrm>
            <a:off x="1485018" y="5288255"/>
            <a:ext cx="2301904"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Cognito</a:t>
            </a:r>
          </a:p>
        </p:txBody>
      </p:sp>
      <p:pic>
        <p:nvPicPr>
          <p:cNvPr id="105" name="Graphic 21">
            <a:extLst>
              <a:ext uri="{FF2B5EF4-FFF2-40B4-BE49-F238E27FC236}">
                <a16:creationId xmlns:a16="http://schemas.microsoft.com/office/drawing/2014/main" id="{AF209CD9-C81E-264C-8291-AE0A1DD85F1C}"/>
              </a:ext>
            </a:extLst>
          </p:cNvPr>
          <p:cNvPicPr>
            <a:picLocks noChangeAspect="1"/>
          </p:cNvPicPr>
          <p:nvPr/>
        </p:nvPicPr>
        <p:blipFill>
          <a:blip r:embed="rId6"/>
          <a:stretch>
            <a:fillRect/>
          </a:stretch>
        </p:blipFill>
        <p:spPr>
          <a:xfrm>
            <a:off x="2280370" y="4534749"/>
            <a:ext cx="711200" cy="711200"/>
          </a:xfrm>
          <a:prstGeom prst="rect">
            <a:avLst/>
          </a:prstGeom>
        </p:spPr>
      </p:pic>
      <p:sp>
        <p:nvSpPr>
          <p:cNvPr id="106" name="TextBox 105">
            <a:extLst>
              <a:ext uri="{FF2B5EF4-FFF2-40B4-BE49-F238E27FC236}">
                <a16:creationId xmlns:a16="http://schemas.microsoft.com/office/drawing/2014/main" id="{50673249-BCA1-474E-95DD-96DD2FBD5F60}"/>
              </a:ext>
            </a:extLst>
          </p:cNvPr>
          <p:cNvSpPr txBox="1"/>
          <p:nvPr/>
        </p:nvSpPr>
        <p:spPr>
          <a:xfrm>
            <a:off x="670010" y="5292906"/>
            <a:ext cx="1158100"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AWS IAM</a:t>
            </a:r>
          </a:p>
        </p:txBody>
      </p:sp>
      <p:pic>
        <p:nvPicPr>
          <p:cNvPr id="107" name="Graphic 34">
            <a:extLst>
              <a:ext uri="{FF2B5EF4-FFF2-40B4-BE49-F238E27FC236}">
                <a16:creationId xmlns:a16="http://schemas.microsoft.com/office/drawing/2014/main" id="{8FB9A325-064A-1544-9BC4-DC8C8D976D24}"/>
              </a:ext>
            </a:extLst>
          </p:cNvPr>
          <p:cNvPicPr>
            <a:picLocks noChangeAspect="1"/>
          </p:cNvPicPr>
          <p:nvPr/>
        </p:nvPicPr>
        <p:blipFill>
          <a:blip r:embed="rId7"/>
          <a:stretch>
            <a:fillRect/>
          </a:stretch>
        </p:blipFill>
        <p:spPr>
          <a:xfrm>
            <a:off x="893460" y="4534749"/>
            <a:ext cx="711200" cy="711200"/>
          </a:xfrm>
          <a:prstGeom prst="rect">
            <a:avLst/>
          </a:prstGeom>
        </p:spPr>
      </p:pic>
      <p:cxnSp>
        <p:nvCxnSpPr>
          <p:cNvPr id="108" name="Elbow Connector 107"/>
          <p:cNvCxnSpPr>
            <a:stCxn id="84" idx="2"/>
            <a:endCxn id="105" idx="0"/>
          </p:cNvCxnSpPr>
          <p:nvPr/>
        </p:nvCxnSpPr>
        <p:spPr>
          <a:xfrm rot="16200000" flipH="1">
            <a:off x="1914009" y="3812787"/>
            <a:ext cx="581373" cy="862549"/>
          </a:xfrm>
          <a:prstGeom prst="bentConnector3">
            <a:avLst>
              <a:gd name="adj1" fmla="val 50000"/>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5088652" y="3702837"/>
            <a:ext cx="1442955" cy="492443"/>
          </a:xfrm>
          <a:prstGeom prst="rect">
            <a:avLst/>
          </a:prstGeom>
          <a:solidFill>
            <a:schemeClr val="bg1"/>
          </a:solidFill>
        </p:spPr>
        <p:txBody>
          <a:bodyPr wrap="square" lIns="0" tIns="0" rIns="0" bIns="0" rtlCol="0">
            <a:spAutoFit/>
          </a:bodyPr>
          <a:lstStyle/>
          <a:p>
            <a:pPr algn="ctr" rtl="0"/>
            <a:r>
              <a:rPr lang="pt-br" sz="1600">
                <a:latin typeface="Amazon Ember" panose="02000000000000000000" pitchFamily="2" charset="0"/>
                <a:ea typeface="Amazon Ember" panose="02000000000000000000" pitchFamily="2" charset="0"/>
                <a:cs typeface="Amazon Ember Light" charset="0"/>
              </a:rPr>
              <a:t>Amazon API Gateway</a:t>
            </a:r>
          </a:p>
        </p:txBody>
      </p:sp>
      <p:pic>
        <p:nvPicPr>
          <p:cNvPr id="51" name="Graphic 68">
            <a:extLst>
              <a:ext uri="{FF2B5EF4-FFF2-40B4-BE49-F238E27FC236}">
                <a16:creationId xmlns:a16="http://schemas.microsoft.com/office/drawing/2014/main" id="{1BC192AB-8D67-7746-A2C0-E289C568EA2D}"/>
              </a:ext>
            </a:extLst>
          </p:cNvPr>
          <p:cNvPicPr>
            <a:picLocks noChangeAspect="1"/>
          </p:cNvPicPr>
          <p:nvPr/>
        </p:nvPicPr>
        <p:blipFill>
          <a:blip r:embed="rId8"/>
          <a:stretch>
            <a:fillRect/>
          </a:stretch>
        </p:blipFill>
        <p:spPr>
          <a:xfrm>
            <a:off x="4338015" y="2159966"/>
            <a:ext cx="685800" cy="685800"/>
          </a:xfrm>
          <a:prstGeom prst="rect">
            <a:avLst/>
          </a:prstGeom>
        </p:spPr>
      </p:pic>
      <p:pic>
        <p:nvPicPr>
          <p:cNvPr id="52" name="Graphic 68">
            <a:extLst>
              <a:ext uri="{FF2B5EF4-FFF2-40B4-BE49-F238E27FC236}">
                <a16:creationId xmlns:a16="http://schemas.microsoft.com/office/drawing/2014/main" id="{1BC192AB-8D67-7746-A2C0-E289C568EA2D}"/>
              </a:ext>
            </a:extLst>
          </p:cNvPr>
          <p:cNvPicPr>
            <a:picLocks noChangeAspect="1"/>
          </p:cNvPicPr>
          <p:nvPr/>
        </p:nvPicPr>
        <p:blipFill>
          <a:blip r:embed="rId8"/>
          <a:stretch>
            <a:fillRect/>
          </a:stretch>
        </p:blipFill>
        <p:spPr>
          <a:xfrm>
            <a:off x="4338015" y="4166866"/>
            <a:ext cx="685800" cy="685800"/>
          </a:xfrm>
          <a:prstGeom prst="rect">
            <a:avLst/>
          </a:prstGeom>
        </p:spPr>
      </p:pic>
      <p:grpSp>
        <p:nvGrpSpPr>
          <p:cNvPr id="53" name="Group 52"/>
          <p:cNvGrpSpPr/>
          <p:nvPr/>
        </p:nvGrpSpPr>
        <p:grpSpPr>
          <a:xfrm>
            <a:off x="1324461" y="2724300"/>
            <a:ext cx="948594" cy="1286036"/>
            <a:chOff x="2235622" y="3380361"/>
            <a:chExt cx="948594" cy="1286036"/>
          </a:xfrm>
        </p:grpSpPr>
        <p:sp>
          <p:nvSpPr>
            <p:cNvPr id="56" name="TextBox 55"/>
            <p:cNvSpPr txBox="1"/>
            <p:nvPr/>
          </p:nvSpPr>
          <p:spPr>
            <a:xfrm>
              <a:off x="2235622" y="4345216"/>
              <a:ext cx="948594" cy="321181"/>
            </a:xfrm>
            <a:prstGeom prst="rect">
              <a:avLst/>
            </a:prstGeom>
            <a:noFill/>
          </p:spPr>
          <p:txBody>
            <a:bodyPr wrap="square" lIns="0" tIns="0" rIns="0" bIns="0" rtlCol="0">
              <a:noAutofit/>
            </a:bodyPr>
            <a:lstStyle/>
            <a:p>
              <a:pPr algn="ctr" rtl="0"/>
              <a:r>
                <a:rPr lang="pt-br" sz="200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Usuário</a:t>
              </a:r>
              <a:endParaRPr lang="en-US" sz="200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p:txBody>
        </p:sp>
        <p:pic>
          <p:nvPicPr>
            <p:cNvPr id="57" name="Graphic 39">
              <a:extLst>
                <a:ext uri="{FF2B5EF4-FFF2-40B4-BE49-F238E27FC236}">
                  <a16:creationId xmlns:a16="http://schemas.microsoft.com/office/drawing/2014/main" id="{6FA71975-EA2D-784E-8A28-738A17320E91}"/>
                </a:ext>
              </a:extLst>
            </p:cNvPr>
            <p:cNvPicPr>
              <a:picLocks noChangeAspect="1"/>
            </p:cNvPicPr>
            <p:nvPr/>
          </p:nvPicPr>
          <p:blipFill>
            <a:blip r:embed="rId9"/>
            <a:stretch>
              <a:fillRect/>
            </a:stretch>
          </p:blipFill>
          <p:spPr>
            <a:xfrm>
              <a:off x="2252719" y="3380361"/>
              <a:ext cx="914400" cy="914400"/>
            </a:xfrm>
            <a:prstGeom prst="rect">
              <a:avLst/>
            </a:prstGeom>
          </p:spPr>
        </p:pic>
      </p:grpSp>
      <p:pic>
        <p:nvPicPr>
          <p:cNvPr id="58" name="Graphic 42">
            <a:extLst>
              <a:ext uri="{FF2B5EF4-FFF2-40B4-BE49-F238E27FC236}">
                <a16:creationId xmlns:a16="http://schemas.microsoft.com/office/drawing/2014/main" id="{4130D902-988A-C441-B94E-F5D6D001FFBA}"/>
              </a:ext>
            </a:extLst>
          </p:cNvPr>
          <p:cNvPicPr>
            <a:picLocks noChangeAspect="1"/>
          </p:cNvPicPr>
          <p:nvPr/>
        </p:nvPicPr>
        <p:blipFill>
          <a:blip r:embed="rId10"/>
          <a:stretch>
            <a:fillRect/>
          </a:stretch>
        </p:blipFill>
        <p:spPr>
          <a:xfrm>
            <a:off x="8823960" y="1240942"/>
            <a:ext cx="685800" cy="685800"/>
          </a:xfrm>
          <a:prstGeom prst="rect">
            <a:avLst/>
          </a:prstGeom>
        </p:spPr>
      </p:pic>
      <p:pic>
        <p:nvPicPr>
          <p:cNvPr id="60" name="Graphic 42">
            <a:extLst>
              <a:ext uri="{FF2B5EF4-FFF2-40B4-BE49-F238E27FC236}">
                <a16:creationId xmlns:a16="http://schemas.microsoft.com/office/drawing/2014/main" id="{4130D902-988A-C441-B94E-F5D6D001FFBA}"/>
              </a:ext>
            </a:extLst>
          </p:cNvPr>
          <p:cNvPicPr>
            <a:picLocks noChangeAspect="1"/>
          </p:cNvPicPr>
          <p:nvPr/>
        </p:nvPicPr>
        <p:blipFill>
          <a:blip r:embed="rId10"/>
          <a:stretch>
            <a:fillRect/>
          </a:stretch>
        </p:blipFill>
        <p:spPr>
          <a:xfrm>
            <a:off x="8835311" y="3402869"/>
            <a:ext cx="685800" cy="685800"/>
          </a:xfrm>
          <a:prstGeom prst="rect">
            <a:avLst/>
          </a:prstGeom>
        </p:spPr>
      </p:pic>
      <p:pic>
        <p:nvPicPr>
          <p:cNvPr id="61" name="Graphic 42">
            <a:extLst>
              <a:ext uri="{FF2B5EF4-FFF2-40B4-BE49-F238E27FC236}">
                <a16:creationId xmlns:a16="http://schemas.microsoft.com/office/drawing/2014/main" id="{4130D902-988A-C441-B94E-F5D6D001FFBA}"/>
              </a:ext>
            </a:extLst>
          </p:cNvPr>
          <p:cNvPicPr>
            <a:picLocks noChangeAspect="1"/>
          </p:cNvPicPr>
          <p:nvPr/>
        </p:nvPicPr>
        <p:blipFill>
          <a:blip r:embed="rId10"/>
          <a:stretch>
            <a:fillRect/>
          </a:stretch>
        </p:blipFill>
        <p:spPr>
          <a:xfrm>
            <a:off x="8823960" y="4564533"/>
            <a:ext cx="685800" cy="685800"/>
          </a:xfrm>
          <a:prstGeom prst="rect">
            <a:avLst/>
          </a:prstGeom>
        </p:spPr>
      </p:pic>
      <p:pic>
        <p:nvPicPr>
          <p:cNvPr id="62" name="Graphic 45">
            <a:extLst>
              <a:ext uri="{FF2B5EF4-FFF2-40B4-BE49-F238E27FC236}">
                <a16:creationId xmlns:a16="http://schemas.microsoft.com/office/drawing/2014/main" id="{E41541BE-4727-8841-BF0A-E7C98FCD8CAA}"/>
              </a:ext>
            </a:extLst>
          </p:cNvPr>
          <p:cNvPicPr>
            <a:picLocks noChangeAspect="1"/>
          </p:cNvPicPr>
          <p:nvPr/>
        </p:nvPicPr>
        <p:blipFill>
          <a:blip r:embed="rId11"/>
          <a:stretch>
            <a:fillRect/>
          </a:stretch>
        </p:blipFill>
        <p:spPr>
          <a:xfrm>
            <a:off x="10659445" y="2934169"/>
            <a:ext cx="685800" cy="685800"/>
          </a:xfrm>
          <a:prstGeom prst="rect">
            <a:avLst/>
          </a:prstGeom>
        </p:spPr>
      </p:pic>
      <p:pic>
        <p:nvPicPr>
          <p:cNvPr id="101" name="Graphic 42">
            <a:extLst>
              <a:ext uri="{FF2B5EF4-FFF2-40B4-BE49-F238E27FC236}">
                <a16:creationId xmlns:a16="http://schemas.microsoft.com/office/drawing/2014/main" id="{4130D902-988A-C441-B94E-F5D6D001FFBA}"/>
              </a:ext>
            </a:extLst>
          </p:cNvPr>
          <p:cNvPicPr>
            <a:picLocks noChangeAspect="1"/>
          </p:cNvPicPr>
          <p:nvPr/>
        </p:nvPicPr>
        <p:blipFill>
          <a:blip r:embed="rId10"/>
          <a:stretch>
            <a:fillRect/>
          </a:stretch>
        </p:blipFill>
        <p:spPr>
          <a:xfrm>
            <a:off x="8835377" y="2278254"/>
            <a:ext cx="685800" cy="685800"/>
          </a:xfrm>
          <a:prstGeom prst="rect">
            <a:avLst/>
          </a:prstGeom>
        </p:spPr>
      </p:pic>
      <p:cxnSp>
        <p:nvCxnSpPr>
          <p:cNvPr id="110" name="Elbow Connector 109"/>
          <p:cNvCxnSpPr/>
          <p:nvPr/>
        </p:nvCxnSpPr>
        <p:spPr>
          <a:xfrm rot="16200000" flipH="1">
            <a:off x="3637372" y="857973"/>
            <a:ext cx="181257" cy="3886200"/>
          </a:xfrm>
          <a:prstGeom prst="bentConnector3">
            <a:avLst>
              <a:gd name="adj1" fmla="val -424219"/>
            </a:avLst>
          </a:prstGeom>
          <a:ln w="12700">
            <a:solidFill>
              <a:schemeClr val="tx1"/>
            </a:solidFill>
            <a:prstDash val="dash"/>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84" idx="1"/>
          </p:cNvCxnSpPr>
          <p:nvPr/>
        </p:nvCxnSpPr>
        <p:spPr>
          <a:xfrm rot="10800000">
            <a:off x="6167336" y="3262763"/>
            <a:ext cx="1000020" cy="482174"/>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85" idx="1"/>
          </p:cNvCxnSpPr>
          <p:nvPr/>
        </p:nvCxnSpPr>
        <p:spPr>
          <a:xfrm rot="10800000">
            <a:off x="5810130" y="4195280"/>
            <a:ext cx="1346976" cy="636996"/>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91" idx="1"/>
          </p:cNvCxnSpPr>
          <p:nvPr/>
        </p:nvCxnSpPr>
        <p:spPr>
          <a:xfrm rot="10800000" flipV="1">
            <a:off x="6167337" y="2636885"/>
            <a:ext cx="1001417" cy="625878"/>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83" idx="1"/>
          </p:cNvCxnSpPr>
          <p:nvPr/>
        </p:nvCxnSpPr>
        <p:spPr>
          <a:xfrm rot="10800000" flipV="1">
            <a:off x="5810131" y="1583013"/>
            <a:ext cx="1363451" cy="1322544"/>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83" name="Rounded Rectangle 82"/>
          <p:cNvSpPr/>
          <p:nvPr/>
        </p:nvSpPr>
        <p:spPr>
          <a:xfrm>
            <a:off x="7173581" y="1247359"/>
            <a:ext cx="1183485" cy="671308"/>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1600">
                <a:solidFill>
                  <a:schemeClr val="accent1"/>
                </a:solidFill>
                <a:ea typeface="Amazon Ember Light" panose="020B0403020204020204" pitchFamily="34" charset="0"/>
                <a:cs typeface="Amazon Ember Light" panose="020B0403020204020204" pitchFamily="34" charset="0"/>
              </a:rPr>
              <a:t>/notes</a:t>
            </a:r>
          </a:p>
          <a:p>
            <a:pPr algn="ctr" rtl="0"/>
            <a:r>
              <a:rPr lang="pt-br" sz="1600">
                <a:solidFill>
                  <a:schemeClr val="accent1"/>
                </a:solidFill>
                <a:ea typeface="Amazon Ember Light" panose="020B0403020204020204" pitchFamily="34" charset="0"/>
                <a:cs typeface="Amazon Ember Light" panose="020B0403020204020204" pitchFamily="34" charset="0"/>
              </a:rPr>
              <a:t>/</a:t>
            </a:r>
            <a:r>
              <a:rPr lang="pt-br" sz="1600">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GET</a:t>
            </a:r>
          </a:p>
        </p:txBody>
      </p:sp>
      <p:sp>
        <p:nvSpPr>
          <p:cNvPr id="84" name="Rounded Rectangle 83"/>
          <p:cNvSpPr/>
          <p:nvPr/>
        </p:nvSpPr>
        <p:spPr>
          <a:xfrm>
            <a:off x="7167356" y="3396837"/>
            <a:ext cx="1255112" cy="696200"/>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rtl="0"/>
            <a:r>
              <a:rPr lang="pt-br" sz="1600">
                <a:solidFill>
                  <a:schemeClr val="accent1"/>
                </a:solidFill>
                <a:ea typeface="Amazon Ember Light" panose="020B0403020204020204" pitchFamily="34" charset="0"/>
                <a:cs typeface="Amazon Ember Light" panose="020B0403020204020204" pitchFamily="34" charset="0"/>
              </a:rPr>
              <a:t>notes/search</a:t>
            </a:r>
          </a:p>
          <a:p>
            <a:pPr algn="ctr" rtl="0"/>
            <a:r>
              <a:rPr lang="pt-br" sz="1600">
                <a:solidFill>
                  <a:schemeClr val="accent1"/>
                </a:solidFill>
                <a:ea typeface="Amazon Ember Light" panose="020B0403020204020204" pitchFamily="34" charset="0"/>
                <a:cs typeface="Amazon Ember Light" panose="020B0403020204020204" pitchFamily="34" charset="0"/>
              </a:rPr>
              <a:t>/</a:t>
            </a:r>
            <a:r>
              <a:rPr lang="pt-br" sz="1600">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GET</a:t>
            </a:r>
          </a:p>
        </p:txBody>
      </p:sp>
      <p:sp>
        <p:nvSpPr>
          <p:cNvPr id="85" name="Rounded Rectangle 84"/>
          <p:cNvSpPr/>
          <p:nvPr/>
        </p:nvSpPr>
        <p:spPr>
          <a:xfrm>
            <a:off x="7157106" y="4473190"/>
            <a:ext cx="1302982" cy="718171"/>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rtl="0"/>
            <a:r>
              <a:rPr lang="pt-br" sz="1600">
                <a:solidFill>
                  <a:schemeClr val="accent1"/>
                </a:solidFill>
                <a:latin typeface="+mj-lt"/>
                <a:ea typeface="Amazon Ember Light" panose="020B0403020204020204" pitchFamily="34" charset="0"/>
                <a:cs typeface="Amazon Ember Light" panose="020B0403020204020204" pitchFamily="34" charset="0"/>
              </a:rPr>
              <a:t>notes/{id}</a:t>
            </a:r>
          </a:p>
          <a:p>
            <a:pPr algn="ctr" rtl="0"/>
            <a:r>
              <a:rPr lang="pt-br" sz="1600">
                <a:solidFill>
                  <a:schemeClr val="accent1"/>
                </a:solidFill>
                <a:latin typeface="+mj-lt"/>
                <a:ea typeface="Amazon Ember Light" panose="020B0403020204020204" pitchFamily="34" charset="0"/>
                <a:cs typeface="Amazon Ember Light" panose="020B0403020204020204" pitchFamily="34" charset="0"/>
              </a:rPr>
              <a:t>/</a:t>
            </a:r>
            <a:r>
              <a:rPr lang="pt-br" sz="1600">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DELETE</a:t>
            </a:r>
          </a:p>
        </p:txBody>
      </p:sp>
      <p:sp>
        <p:nvSpPr>
          <p:cNvPr id="91" name="Rounded Rectangle 90"/>
          <p:cNvSpPr/>
          <p:nvPr/>
        </p:nvSpPr>
        <p:spPr>
          <a:xfrm>
            <a:off x="7168753" y="2285850"/>
            <a:ext cx="1239058" cy="702069"/>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1600">
                <a:solidFill>
                  <a:schemeClr val="accent1"/>
                </a:solidFill>
                <a:ea typeface="Amazon Ember Light" panose="020B0403020204020204" pitchFamily="34" charset="0"/>
                <a:cs typeface="Amazon Ember Light" panose="020B0403020204020204" pitchFamily="34" charset="0"/>
              </a:rPr>
              <a:t>/notes/{id}</a:t>
            </a:r>
          </a:p>
          <a:p>
            <a:pPr algn="ctr" rtl="0"/>
            <a:r>
              <a:rPr lang="pt-br" sz="1600">
                <a:solidFill>
                  <a:schemeClr val="accent1"/>
                </a:solidFill>
                <a:ea typeface="Amazon Ember Light" panose="020B0403020204020204" pitchFamily="34" charset="0"/>
                <a:cs typeface="Amazon Ember Light" panose="020B0403020204020204" pitchFamily="34" charset="0"/>
              </a:rPr>
              <a:t>/</a:t>
            </a:r>
            <a:r>
              <a:rPr lang="pt-br" sz="1600">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POST</a:t>
            </a:r>
          </a:p>
        </p:txBody>
      </p:sp>
      <p:sp>
        <p:nvSpPr>
          <p:cNvPr id="67" name="TextBox 66">
            <a:extLst>
              <a:ext uri="{FF2B5EF4-FFF2-40B4-BE49-F238E27FC236}">
                <a16:creationId xmlns:a16="http://schemas.microsoft.com/office/drawing/2014/main" id="{A666A727-DBF1-4C70-B52E-F036561D1AC1}"/>
              </a:ext>
            </a:extLst>
          </p:cNvPr>
          <p:cNvSpPr txBox="1"/>
          <p:nvPr/>
        </p:nvSpPr>
        <p:spPr>
          <a:xfrm>
            <a:off x="2703711" y="1601012"/>
            <a:ext cx="1851662" cy="425608"/>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Chamadas de API</a:t>
            </a:r>
          </a:p>
        </p:txBody>
      </p:sp>
      <p:sp>
        <p:nvSpPr>
          <p:cNvPr id="68" name="TextBox 67">
            <a:extLst>
              <a:ext uri="{FF2B5EF4-FFF2-40B4-BE49-F238E27FC236}">
                <a16:creationId xmlns:a16="http://schemas.microsoft.com/office/drawing/2014/main" id="{5B7CF220-1B63-405E-BEB9-EA5B018BC0E9}"/>
              </a:ext>
            </a:extLst>
          </p:cNvPr>
          <p:cNvSpPr txBox="1"/>
          <p:nvPr/>
        </p:nvSpPr>
        <p:spPr>
          <a:xfrm>
            <a:off x="8430873" y="1968792"/>
            <a:ext cx="1494808" cy="464003"/>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List</a:t>
            </a:r>
          </a:p>
        </p:txBody>
      </p:sp>
      <p:sp>
        <p:nvSpPr>
          <p:cNvPr id="69" name="TextBox 68">
            <a:extLst>
              <a:ext uri="{FF2B5EF4-FFF2-40B4-BE49-F238E27FC236}">
                <a16:creationId xmlns:a16="http://schemas.microsoft.com/office/drawing/2014/main" id="{0A5CA8DB-84CC-47CC-875B-A4C28ED0D329}"/>
              </a:ext>
            </a:extLst>
          </p:cNvPr>
          <p:cNvSpPr txBox="1"/>
          <p:nvPr/>
        </p:nvSpPr>
        <p:spPr>
          <a:xfrm>
            <a:off x="8346261" y="2989184"/>
            <a:ext cx="1664032" cy="423657"/>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CreateUpdate</a:t>
            </a:r>
          </a:p>
        </p:txBody>
      </p:sp>
      <p:sp>
        <p:nvSpPr>
          <p:cNvPr id="70" name="TextBox 69">
            <a:extLst>
              <a:ext uri="{FF2B5EF4-FFF2-40B4-BE49-F238E27FC236}">
                <a16:creationId xmlns:a16="http://schemas.microsoft.com/office/drawing/2014/main" id="{AFAECB0E-39DE-4767-B100-A2F6DC801C40}"/>
              </a:ext>
            </a:extLst>
          </p:cNvPr>
          <p:cNvSpPr txBox="1"/>
          <p:nvPr/>
        </p:nvSpPr>
        <p:spPr>
          <a:xfrm>
            <a:off x="8265954" y="4123370"/>
            <a:ext cx="1824646" cy="422093"/>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Search (pesquisar)</a:t>
            </a:r>
          </a:p>
        </p:txBody>
      </p:sp>
      <p:sp>
        <p:nvSpPr>
          <p:cNvPr id="71" name="TextBox 70">
            <a:extLst>
              <a:ext uri="{FF2B5EF4-FFF2-40B4-BE49-F238E27FC236}">
                <a16:creationId xmlns:a16="http://schemas.microsoft.com/office/drawing/2014/main" id="{7C1C9DCE-5AFD-46C9-BD8A-E53534BECCAF}"/>
              </a:ext>
            </a:extLst>
          </p:cNvPr>
          <p:cNvSpPr txBox="1"/>
          <p:nvPr/>
        </p:nvSpPr>
        <p:spPr>
          <a:xfrm>
            <a:off x="8424291" y="5258135"/>
            <a:ext cx="1507972" cy="422093"/>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Delete (excluir)</a:t>
            </a:r>
          </a:p>
        </p:txBody>
      </p:sp>
      <p:sp>
        <p:nvSpPr>
          <p:cNvPr id="72" name="TextBox 71">
            <a:extLst>
              <a:ext uri="{FF2B5EF4-FFF2-40B4-BE49-F238E27FC236}">
                <a16:creationId xmlns:a16="http://schemas.microsoft.com/office/drawing/2014/main" id="{BBC68A41-25CC-45E8-B35F-9341FAA0E102}"/>
              </a:ext>
            </a:extLst>
          </p:cNvPr>
          <p:cNvSpPr txBox="1"/>
          <p:nvPr/>
        </p:nvSpPr>
        <p:spPr>
          <a:xfrm>
            <a:off x="3867461" y="2943664"/>
            <a:ext cx="1603827" cy="422093"/>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Hospedagem de websites</a:t>
            </a:r>
          </a:p>
        </p:txBody>
      </p:sp>
      <p:sp>
        <p:nvSpPr>
          <p:cNvPr id="92" name="TextBox 91">
            <a:extLst>
              <a:ext uri="{FF2B5EF4-FFF2-40B4-BE49-F238E27FC236}">
                <a16:creationId xmlns:a16="http://schemas.microsoft.com/office/drawing/2014/main" id="{AA6A72F1-C25A-44FA-A38B-3CAC37926D48}"/>
              </a:ext>
            </a:extLst>
          </p:cNvPr>
          <p:cNvSpPr txBox="1"/>
          <p:nvPr/>
        </p:nvSpPr>
        <p:spPr>
          <a:xfrm>
            <a:off x="3911939" y="4979553"/>
            <a:ext cx="1507972" cy="643017"/>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Hospedagem de Mp3</a:t>
            </a:r>
          </a:p>
        </p:txBody>
      </p:sp>
    </p:spTree>
    <p:custDataLst>
      <p:tags r:id="rId1"/>
    </p:custDataLst>
    <p:extLst>
      <p:ext uri="{BB962C8B-B14F-4D97-AF65-F5344CB8AC3E}">
        <p14:creationId xmlns:p14="http://schemas.microsoft.com/office/powerpoint/2010/main" val="1192585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08588" y="140223"/>
            <a:ext cx="7466341" cy="923923"/>
          </a:xfrm>
        </p:spPr>
        <p:txBody>
          <a:bodyPr rtlCol="0"/>
          <a:lstStyle/>
          <a:p>
            <a:pPr rtl="0"/>
            <a:r>
              <a:rPr lang="pt-br" sz="3500" dirty="0"/>
              <a:t>Cenário: desenvolver uma aplicação de ponta a ponta</a:t>
            </a:r>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a:t>31</a:t>
            </a:fld>
            <a:endParaRPr lang="en-US"/>
          </a:p>
        </p:txBody>
      </p:sp>
      <p:sp>
        <p:nvSpPr>
          <p:cNvPr id="3" name="Footer Placeholder 2"/>
          <p:cNvSpPr>
            <a:spLocks noGrp="1"/>
          </p:cNvSpPr>
          <p:nvPr>
            <p:ph type="ftr" sz="quarter" idx="3"/>
          </p:nvPr>
        </p:nvSpPr>
        <p:spPr>
          <a:xfrm>
            <a:off x="419100" y="6356350"/>
            <a:ext cx="5172231" cy="365125"/>
          </a:xfrm>
        </p:spPr>
        <p:txBody>
          <a:bodyPr rtlCol="0"/>
          <a:lstStyle/>
          <a:p>
            <a:r>
              <a:rPr lang="pt-BR" dirty="0"/>
              <a:t>© 2020 Amazon Web Services, Inc. ou suas afiliadas. Todos os direitos reservados.</a:t>
            </a:r>
            <a:endParaRPr lang="pt-br" dirty="0"/>
          </a:p>
        </p:txBody>
      </p:sp>
      <p:cxnSp>
        <p:nvCxnSpPr>
          <p:cNvPr id="80" name="Straight Arrow Connector 79"/>
          <p:cNvCxnSpPr/>
          <p:nvPr/>
        </p:nvCxnSpPr>
        <p:spPr>
          <a:xfrm>
            <a:off x="8392655" y="1583013"/>
            <a:ext cx="359217" cy="0"/>
          </a:xfrm>
          <a:prstGeom prst="straightConnector1">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8407059" y="2636884"/>
            <a:ext cx="359217" cy="0"/>
          </a:xfrm>
          <a:prstGeom prst="straightConnector1">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8403043" y="3744937"/>
            <a:ext cx="359217" cy="0"/>
          </a:xfrm>
          <a:prstGeom prst="straightConnector1">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8437531" y="4832275"/>
            <a:ext cx="359217" cy="0"/>
          </a:xfrm>
          <a:prstGeom prst="straightConnector1">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1E40BFA2-709E-0949-81CE-DFF45EA0B15A}"/>
              </a:ext>
            </a:extLst>
          </p:cNvPr>
          <p:cNvGrpSpPr/>
          <p:nvPr/>
        </p:nvGrpSpPr>
        <p:grpSpPr>
          <a:xfrm>
            <a:off x="2448927" y="2491030"/>
            <a:ext cx="1777290" cy="2035889"/>
            <a:chOff x="2674471" y="1567527"/>
            <a:chExt cx="1488359" cy="331243"/>
          </a:xfrm>
        </p:grpSpPr>
        <p:sp>
          <p:nvSpPr>
            <p:cNvPr id="96" name="Freeform 95">
              <a:extLst>
                <a:ext uri="{FF2B5EF4-FFF2-40B4-BE49-F238E27FC236}">
                  <a16:creationId xmlns:a16="http://schemas.microsoft.com/office/drawing/2014/main" id="{4EAB45C0-979B-2645-A344-2CE205A1F30E}"/>
                </a:ext>
              </a:extLst>
            </p:cNvPr>
            <p:cNvSpPr/>
            <p:nvPr/>
          </p:nvSpPr>
          <p:spPr>
            <a:xfrm rot="10800000">
              <a:off x="3247467" y="1567527"/>
              <a:ext cx="915363"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accent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cxnSp>
          <p:nvCxnSpPr>
            <p:cNvPr id="97" name="Straight Arrow Connector 96">
              <a:extLst>
                <a:ext uri="{FF2B5EF4-FFF2-40B4-BE49-F238E27FC236}">
                  <a16:creationId xmlns:a16="http://schemas.microsoft.com/office/drawing/2014/main" id="{660EF707-54FE-7940-AB34-F7E5C17573FF}"/>
                </a:ext>
              </a:extLst>
            </p:cNvPr>
            <p:cNvCxnSpPr>
              <a:cxnSpLocks/>
            </p:cNvCxnSpPr>
            <p:nvPr/>
          </p:nvCxnSpPr>
          <p:spPr>
            <a:xfrm>
              <a:off x="2674471" y="1711572"/>
              <a:ext cx="573077" cy="0"/>
            </a:xfrm>
            <a:prstGeom prst="straightConnector1">
              <a:avLst/>
            </a:prstGeom>
            <a:ln w="12700">
              <a:solidFill>
                <a:schemeClr val="accent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cxnSp>
        <p:nvCxnSpPr>
          <p:cNvPr id="105" name="Elbow Connector 104"/>
          <p:cNvCxnSpPr/>
          <p:nvPr/>
        </p:nvCxnSpPr>
        <p:spPr>
          <a:xfrm flipV="1">
            <a:off x="9619488" y="3262763"/>
            <a:ext cx="1024163" cy="475393"/>
          </a:xfrm>
          <a:prstGeom prst="bentConnector3">
            <a:avLst>
              <a:gd name="adj1" fmla="val 50000"/>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106" name="Elbow Connector 105"/>
          <p:cNvCxnSpPr/>
          <p:nvPr/>
        </p:nvCxnSpPr>
        <p:spPr>
          <a:xfrm>
            <a:off x="9619488" y="1575600"/>
            <a:ext cx="1367063" cy="1344263"/>
          </a:xfrm>
          <a:prstGeom prst="bentConnector2">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107" name="Picture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2924" y="2905557"/>
            <a:ext cx="714412" cy="714412"/>
          </a:xfrm>
          <a:prstGeom prst="rect">
            <a:avLst/>
          </a:prstGeom>
        </p:spPr>
      </p:pic>
      <p:sp>
        <p:nvSpPr>
          <p:cNvPr id="111" name="TextBox 110">
            <a:extLst>
              <a:ext uri="{FF2B5EF4-FFF2-40B4-BE49-F238E27FC236}">
                <a16:creationId xmlns:a16="http://schemas.microsoft.com/office/drawing/2014/main" id="{86133E79-0152-0E4F-9C24-D4866799B0F2}"/>
              </a:ext>
            </a:extLst>
          </p:cNvPr>
          <p:cNvSpPr txBox="1"/>
          <p:nvPr/>
        </p:nvSpPr>
        <p:spPr>
          <a:xfrm>
            <a:off x="1485018" y="5288255"/>
            <a:ext cx="2301904"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Cognito</a:t>
            </a:r>
          </a:p>
        </p:txBody>
      </p:sp>
      <p:pic>
        <p:nvPicPr>
          <p:cNvPr id="112" name="Graphic 21">
            <a:extLst>
              <a:ext uri="{FF2B5EF4-FFF2-40B4-BE49-F238E27FC236}">
                <a16:creationId xmlns:a16="http://schemas.microsoft.com/office/drawing/2014/main" id="{AF209CD9-C81E-264C-8291-AE0A1DD85F1C}"/>
              </a:ext>
            </a:extLst>
          </p:cNvPr>
          <p:cNvPicPr>
            <a:picLocks noChangeAspect="1"/>
          </p:cNvPicPr>
          <p:nvPr/>
        </p:nvPicPr>
        <p:blipFill>
          <a:blip r:embed="rId5"/>
          <a:stretch>
            <a:fillRect/>
          </a:stretch>
        </p:blipFill>
        <p:spPr>
          <a:xfrm>
            <a:off x="2280370" y="4534749"/>
            <a:ext cx="711200" cy="711200"/>
          </a:xfrm>
          <a:prstGeom prst="rect">
            <a:avLst/>
          </a:prstGeom>
        </p:spPr>
      </p:pic>
      <p:sp>
        <p:nvSpPr>
          <p:cNvPr id="113" name="TextBox 112">
            <a:extLst>
              <a:ext uri="{FF2B5EF4-FFF2-40B4-BE49-F238E27FC236}">
                <a16:creationId xmlns:a16="http://schemas.microsoft.com/office/drawing/2014/main" id="{50673249-BCA1-474E-95DD-96DD2FBD5F60}"/>
              </a:ext>
            </a:extLst>
          </p:cNvPr>
          <p:cNvSpPr txBox="1"/>
          <p:nvPr/>
        </p:nvSpPr>
        <p:spPr>
          <a:xfrm>
            <a:off x="670010" y="5292906"/>
            <a:ext cx="1158100"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AWS IAM</a:t>
            </a:r>
          </a:p>
        </p:txBody>
      </p:sp>
      <p:pic>
        <p:nvPicPr>
          <p:cNvPr id="114" name="Graphic 34">
            <a:extLst>
              <a:ext uri="{FF2B5EF4-FFF2-40B4-BE49-F238E27FC236}">
                <a16:creationId xmlns:a16="http://schemas.microsoft.com/office/drawing/2014/main" id="{8FB9A325-064A-1544-9BC4-DC8C8D976D24}"/>
              </a:ext>
            </a:extLst>
          </p:cNvPr>
          <p:cNvPicPr>
            <a:picLocks noChangeAspect="1"/>
          </p:cNvPicPr>
          <p:nvPr/>
        </p:nvPicPr>
        <p:blipFill>
          <a:blip r:embed="rId6"/>
          <a:stretch>
            <a:fillRect/>
          </a:stretch>
        </p:blipFill>
        <p:spPr>
          <a:xfrm>
            <a:off x="893460" y="4534749"/>
            <a:ext cx="711200" cy="711200"/>
          </a:xfrm>
          <a:prstGeom prst="rect">
            <a:avLst/>
          </a:prstGeom>
        </p:spPr>
      </p:pic>
      <p:cxnSp>
        <p:nvCxnSpPr>
          <p:cNvPr id="115" name="Elbow Connector 114"/>
          <p:cNvCxnSpPr>
            <a:stCxn id="91" idx="2"/>
            <a:endCxn id="112" idx="0"/>
          </p:cNvCxnSpPr>
          <p:nvPr/>
        </p:nvCxnSpPr>
        <p:spPr>
          <a:xfrm rot="16200000" flipH="1">
            <a:off x="1914009" y="3812787"/>
            <a:ext cx="581373" cy="862549"/>
          </a:xfrm>
          <a:prstGeom prst="bentConnector3">
            <a:avLst>
              <a:gd name="adj1" fmla="val 50000"/>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5088652" y="3702837"/>
            <a:ext cx="1442955" cy="492443"/>
          </a:xfrm>
          <a:prstGeom prst="rect">
            <a:avLst/>
          </a:prstGeom>
          <a:solidFill>
            <a:schemeClr val="bg1"/>
          </a:solidFill>
        </p:spPr>
        <p:txBody>
          <a:bodyPr wrap="square" lIns="0" tIns="0" rIns="0" bIns="0" rtlCol="0">
            <a:spAutoFit/>
          </a:bodyPr>
          <a:lstStyle/>
          <a:p>
            <a:pPr algn="ctr" rtl="0"/>
            <a:r>
              <a:rPr lang="pt-br" sz="1600">
                <a:latin typeface="Amazon Ember" panose="02000000000000000000" pitchFamily="2" charset="0"/>
                <a:ea typeface="Amazon Ember" panose="02000000000000000000" pitchFamily="2" charset="0"/>
                <a:cs typeface="Amazon Ember Light" charset="0"/>
              </a:rPr>
              <a:t>Amazon API Gateway</a:t>
            </a:r>
          </a:p>
        </p:txBody>
      </p:sp>
      <p:pic>
        <p:nvPicPr>
          <p:cNvPr id="55" name="Graphic 68">
            <a:extLst>
              <a:ext uri="{FF2B5EF4-FFF2-40B4-BE49-F238E27FC236}">
                <a16:creationId xmlns:a16="http://schemas.microsoft.com/office/drawing/2014/main" id="{1BC192AB-8D67-7746-A2C0-E289C568EA2D}"/>
              </a:ext>
            </a:extLst>
          </p:cNvPr>
          <p:cNvPicPr>
            <a:picLocks noChangeAspect="1"/>
          </p:cNvPicPr>
          <p:nvPr/>
        </p:nvPicPr>
        <p:blipFill>
          <a:blip r:embed="rId7"/>
          <a:stretch>
            <a:fillRect/>
          </a:stretch>
        </p:blipFill>
        <p:spPr>
          <a:xfrm>
            <a:off x="4338015" y="2159966"/>
            <a:ext cx="685800" cy="685800"/>
          </a:xfrm>
          <a:prstGeom prst="rect">
            <a:avLst/>
          </a:prstGeom>
        </p:spPr>
      </p:pic>
      <p:pic>
        <p:nvPicPr>
          <p:cNvPr id="56" name="Graphic 68">
            <a:extLst>
              <a:ext uri="{FF2B5EF4-FFF2-40B4-BE49-F238E27FC236}">
                <a16:creationId xmlns:a16="http://schemas.microsoft.com/office/drawing/2014/main" id="{1BC192AB-8D67-7746-A2C0-E289C568EA2D}"/>
              </a:ext>
            </a:extLst>
          </p:cNvPr>
          <p:cNvPicPr>
            <a:picLocks noChangeAspect="1"/>
          </p:cNvPicPr>
          <p:nvPr/>
        </p:nvPicPr>
        <p:blipFill>
          <a:blip r:embed="rId7"/>
          <a:stretch>
            <a:fillRect/>
          </a:stretch>
        </p:blipFill>
        <p:spPr>
          <a:xfrm>
            <a:off x="4338015" y="4166866"/>
            <a:ext cx="685800" cy="685800"/>
          </a:xfrm>
          <a:prstGeom prst="rect">
            <a:avLst/>
          </a:prstGeom>
        </p:spPr>
      </p:pic>
      <p:grpSp>
        <p:nvGrpSpPr>
          <p:cNvPr id="57" name="Group 56"/>
          <p:cNvGrpSpPr/>
          <p:nvPr/>
        </p:nvGrpSpPr>
        <p:grpSpPr>
          <a:xfrm>
            <a:off x="1324461" y="2724300"/>
            <a:ext cx="948594" cy="1286036"/>
            <a:chOff x="2235622" y="3380361"/>
            <a:chExt cx="948594" cy="1286036"/>
          </a:xfrm>
        </p:grpSpPr>
        <p:sp>
          <p:nvSpPr>
            <p:cNvPr id="58" name="TextBox 57"/>
            <p:cNvSpPr txBox="1"/>
            <p:nvPr/>
          </p:nvSpPr>
          <p:spPr>
            <a:xfrm>
              <a:off x="2235622" y="4345216"/>
              <a:ext cx="948594" cy="321181"/>
            </a:xfrm>
            <a:prstGeom prst="rect">
              <a:avLst/>
            </a:prstGeom>
            <a:noFill/>
          </p:spPr>
          <p:txBody>
            <a:bodyPr wrap="square" lIns="0" tIns="0" rIns="0" bIns="0" rtlCol="0">
              <a:noAutofit/>
            </a:bodyPr>
            <a:lstStyle/>
            <a:p>
              <a:pPr algn="ctr" rtl="0"/>
              <a:r>
                <a:rPr lang="pt-br" sz="200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Usuário</a:t>
              </a:r>
              <a:endParaRPr lang="en-US" sz="200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p:txBody>
        </p:sp>
        <p:pic>
          <p:nvPicPr>
            <p:cNvPr id="59" name="Graphic 39">
              <a:extLst>
                <a:ext uri="{FF2B5EF4-FFF2-40B4-BE49-F238E27FC236}">
                  <a16:creationId xmlns:a16="http://schemas.microsoft.com/office/drawing/2014/main" id="{6FA71975-EA2D-784E-8A28-738A17320E91}"/>
                </a:ext>
              </a:extLst>
            </p:cNvPr>
            <p:cNvPicPr>
              <a:picLocks noChangeAspect="1"/>
            </p:cNvPicPr>
            <p:nvPr/>
          </p:nvPicPr>
          <p:blipFill>
            <a:blip r:embed="rId8"/>
            <a:stretch>
              <a:fillRect/>
            </a:stretch>
          </p:blipFill>
          <p:spPr>
            <a:xfrm>
              <a:off x="2252719" y="3380361"/>
              <a:ext cx="914400" cy="914400"/>
            </a:xfrm>
            <a:prstGeom prst="rect">
              <a:avLst/>
            </a:prstGeom>
          </p:spPr>
        </p:pic>
      </p:grpSp>
      <p:pic>
        <p:nvPicPr>
          <p:cNvPr id="60" name="Graphic 42">
            <a:extLst>
              <a:ext uri="{FF2B5EF4-FFF2-40B4-BE49-F238E27FC236}">
                <a16:creationId xmlns:a16="http://schemas.microsoft.com/office/drawing/2014/main" id="{4130D902-988A-C441-B94E-F5D6D001FFBA}"/>
              </a:ext>
            </a:extLst>
          </p:cNvPr>
          <p:cNvPicPr>
            <a:picLocks noChangeAspect="1"/>
          </p:cNvPicPr>
          <p:nvPr/>
        </p:nvPicPr>
        <p:blipFill>
          <a:blip r:embed="rId9"/>
          <a:stretch>
            <a:fillRect/>
          </a:stretch>
        </p:blipFill>
        <p:spPr>
          <a:xfrm>
            <a:off x="8823960" y="1240942"/>
            <a:ext cx="685800" cy="685800"/>
          </a:xfrm>
          <a:prstGeom prst="rect">
            <a:avLst/>
          </a:prstGeom>
        </p:spPr>
      </p:pic>
      <p:pic>
        <p:nvPicPr>
          <p:cNvPr id="62" name="Graphic 42">
            <a:extLst>
              <a:ext uri="{FF2B5EF4-FFF2-40B4-BE49-F238E27FC236}">
                <a16:creationId xmlns:a16="http://schemas.microsoft.com/office/drawing/2014/main" id="{4130D902-988A-C441-B94E-F5D6D001FFBA}"/>
              </a:ext>
            </a:extLst>
          </p:cNvPr>
          <p:cNvPicPr>
            <a:picLocks noChangeAspect="1"/>
          </p:cNvPicPr>
          <p:nvPr/>
        </p:nvPicPr>
        <p:blipFill>
          <a:blip r:embed="rId9"/>
          <a:stretch>
            <a:fillRect/>
          </a:stretch>
        </p:blipFill>
        <p:spPr>
          <a:xfrm>
            <a:off x="8835311" y="3402869"/>
            <a:ext cx="685800" cy="685800"/>
          </a:xfrm>
          <a:prstGeom prst="rect">
            <a:avLst/>
          </a:prstGeom>
        </p:spPr>
      </p:pic>
      <p:pic>
        <p:nvPicPr>
          <p:cNvPr id="63" name="Graphic 42">
            <a:extLst>
              <a:ext uri="{FF2B5EF4-FFF2-40B4-BE49-F238E27FC236}">
                <a16:creationId xmlns:a16="http://schemas.microsoft.com/office/drawing/2014/main" id="{4130D902-988A-C441-B94E-F5D6D001FFBA}"/>
              </a:ext>
            </a:extLst>
          </p:cNvPr>
          <p:cNvPicPr>
            <a:picLocks noChangeAspect="1"/>
          </p:cNvPicPr>
          <p:nvPr/>
        </p:nvPicPr>
        <p:blipFill>
          <a:blip r:embed="rId9"/>
          <a:stretch>
            <a:fillRect/>
          </a:stretch>
        </p:blipFill>
        <p:spPr>
          <a:xfrm>
            <a:off x="8823960" y="4564533"/>
            <a:ext cx="685800" cy="685800"/>
          </a:xfrm>
          <a:prstGeom prst="rect">
            <a:avLst/>
          </a:prstGeom>
        </p:spPr>
      </p:pic>
      <p:pic>
        <p:nvPicPr>
          <p:cNvPr id="64" name="Graphic 45">
            <a:extLst>
              <a:ext uri="{FF2B5EF4-FFF2-40B4-BE49-F238E27FC236}">
                <a16:creationId xmlns:a16="http://schemas.microsoft.com/office/drawing/2014/main" id="{E41541BE-4727-8841-BF0A-E7C98FCD8CAA}"/>
              </a:ext>
            </a:extLst>
          </p:cNvPr>
          <p:cNvPicPr>
            <a:picLocks noChangeAspect="1"/>
          </p:cNvPicPr>
          <p:nvPr/>
        </p:nvPicPr>
        <p:blipFill>
          <a:blip r:embed="rId10"/>
          <a:stretch>
            <a:fillRect/>
          </a:stretch>
        </p:blipFill>
        <p:spPr>
          <a:xfrm>
            <a:off x="10659445" y="2934169"/>
            <a:ext cx="685800" cy="685800"/>
          </a:xfrm>
          <a:prstGeom prst="rect">
            <a:avLst/>
          </a:prstGeom>
        </p:spPr>
      </p:pic>
      <p:pic>
        <p:nvPicPr>
          <p:cNvPr id="72" name="Graphic 42">
            <a:extLst>
              <a:ext uri="{FF2B5EF4-FFF2-40B4-BE49-F238E27FC236}">
                <a16:creationId xmlns:a16="http://schemas.microsoft.com/office/drawing/2014/main" id="{4130D902-988A-C441-B94E-F5D6D001FFBA}"/>
              </a:ext>
            </a:extLst>
          </p:cNvPr>
          <p:cNvPicPr>
            <a:picLocks noChangeAspect="1"/>
          </p:cNvPicPr>
          <p:nvPr/>
        </p:nvPicPr>
        <p:blipFill>
          <a:blip r:embed="rId9"/>
          <a:stretch>
            <a:fillRect/>
          </a:stretch>
        </p:blipFill>
        <p:spPr>
          <a:xfrm>
            <a:off x="8835377" y="2278254"/>
            <a:ext cx="685800" cy="685800"/>
          </a:xfrm>
          <a:prstGeom prst="rect">
            <a:avLst/>
          </a:prstGeom>
        </p:spPr>
      </p:pic>
      <p:cxnSp>
        <p:nvCxnSpPr>
          <p:cNvPr id="73" name="Elbow Connector 72"/>
          <p:cNvCxnSpPr/>
          <p:nvPr/>
        </p:nvCxnSpPr>
        <p:spPr>
          <a:xfrm>
            <a:off x="9618713" y="2625331"/>
            <a:ext cx="1028540" cy="535401"/>
          </a:xfrm>
          <a:prstGeom prst="bentConnector3">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4" name="Elbow Connector 73"/>
          <p:cNvCxnSpPr/>
          <p:nvPr/>
        </p:nvCxnSpPr>
        <p:spPr>
          <a:xfrm flipV="1">
            <a:off x="9619488" y="3605663"/>
            <a:ext cx="1367063" cy="1230854"/>
          </a:xfrm>
          <a:prstGeom prst="bentConnector2">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rot="16200000" flipH="1">
            <a:off x="3637372" y="857973"/>
            <a:ext cx="181257" cy="3886200"/>
          </a:xfrm>
          <a:prstGeom prst="bentConnector3">
            <a:avLst>
              <a:gd name="adj1" fmla="val -424219"/>
            </a:avLst>
          </a:prstGeom>
          <a:ln w="12700">
            <a:solidFill>
              <a:schemeClr val="tx1"/>
            </a:solidFill>
            <a:prstDash val="dash"/>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46A5AC97-17E0-8549-82B4-F67733E05D9F}"/>
              </a:ext>
            </a:extLst>
          </p:cNvPr>
          <p:cNvSpPr txBox="1"/>
          <p:nvPr/>
        </p:nvSpPr>
        <p:spPr>
          <a:xfrm>
            <a:off x="10607318" y="6100519"/>
            <a:ext cx="1506552"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Polly</a:t>
            </a:r>
          </a:p>
        </p:txBody>
      </p:sp>
      <p:pic>
        <p:nvPicPr>
          <p:cNvPr id="118" name="Graphic 23">
            <a:extLst>
              <a:ext uri="{FF2B5EF4-FFF2-40B4-BE49-F238E27FC236}">
                <a16:creationId xmlns:a16="http://schemas.microsoft.com/office/drawing/2014/main" id="{814B57E9-CF5F-C441-87AE-6F44E971F76D}"/>
              </a:ext>
            </a:extLst>
          </p:cNvPr>
          <p:cNvPicPr>
            <a:picLocks noChangeAspect="1"/>
          </p:cNvPicPr>
          <p:nvPr/>
        </p:nvPicPr>
        <p:blipFill>
          <a:blip r:embed="rId11"/>
          <a:stretch>
            <a:fillRect/>
          </a:stretch>
        </p:blipFill>
        <p:spPr>
          <a:xfrm>
            <a:off x="11004994" y="5308894"/>
            <a:ext cx="711200" cy="711200"/>
          </a:xfrm>
          <a:prstGeom prst="rect">
            <a:avLst/>
          </a:prstGeom>
        </p:spPr>
      </p:pic>
      <p:cxnSp>
        <p:nvCxnSpPr>
          <p:cNvPr id="52" name="Elbow Connector 51"/>
          <p:cNvCxnSpPr>
            <a:stCxn id="87" idx="1"/>
          </p:cNvCxnSpPr>
          <p:nvPr/>
        </p:nvCxnSpPr>
        <p:spPr>
          <a:xfrm rot="10800000">
            <a:off x="6167336" y="3262763"/>
            <a:ext cx="1000020" cy="482174"/>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88" idx="1"/>
          </p:cNvCxnSpPr>
          <p:nvPr/>
        </p:nvCxnSpPr>
        <p:spPr>
          <a:xfrm rot="10800000">
            <a:off x="5810130" y="4195280"/>
            <a:ext cx="1346976" cy="636996"/>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89" idx="1"/>
          </p:cNvCxnSpPr>
          <p:nvPr/>
        </p:nvCxnSpPr>
        <p:spPr>
          <a:xfrm rot="10800000" flipV="1">
            <a:off x="6167337" y="2636885"/>
            <a:ext cx="1001417" cy="625878"/>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86" idx="1"/>
          </p:cNvCxnSpPr>
          <p:nvPr/>
        </p:nvCxnSpPr>
        <p:spPr>
          <a:xfrm rot="10800000" flipV="1">
            <a:off x="5810131" y="1583013"/>
            <a:ext cx="1363451" cy="1322544"/>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86" name="Rounded Rectangle 85"/>
          <p:cNvSpPr/>
          <p:nvPr/>
        </p:nvSpPr>
        <p:spPr>
          <a:xfrm>
            <a:off x="7173581" y="1247359"/>
            <a:ext cx="1183485" cy="671308"/>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1600">
                <a:solidFill>
                  <a:schemeClr val="accent1"/>
                </a:solidFill>
                <a:ea typeface="Amazon Ember Light" panose="020B0403020204020204" pitchFamily="34" charset="0"/>
                <a:cs typeface="Amazon Ember Light" panose="020B0403020204020204" pitchFamily="34" charset="0"/>
              </a:rPr>
              <a:t>/notes</a:t>
            </a:r>
          </a:p>
          <a:p>
            <a:pPr algn="ctr" rtl="0"/>
            <a:r>
              <a:rPr lang="pt-br" sz="1600">
                <a:solidFill>
                  <a:schemeClr val="accent1"/>
                </a:solidFill>
                <a:ea typeface="Amazon Ember Light" panose="020B0403020204020204" pitchFamily="34" charset="0"/>
                <a:cs typeface="Amazon Ember Light" panose="020B0403020204020204" pitchFamily="34" charset="0"/>
              </a:rPr>
              <a:t>/</a:t>
            </a:r>
            <a:r>
              <a:rPr lang="pt-br" sz="1600">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GET</a:t>
            </a:r>
          </a:p>
        </p:txBody>
      </p:sp>
      <p:sp>
        <p:nvSpPr>
          <p:cNvPr id="87" name="Rounded Rectangle 86"/>
          <p:cNvSpPr/>
          <p:nvPr/>
        </p:nvSpPr>
        <p:spPr>
          <a:xfrm>
            <a:off x="7167356" y="3396837"/>
            <a:ext cx="1255112" cy="696200"/>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rtl="0"/>
            <a:r>
              <a:rPr lang="pt-br" sz="1600">
                <a:solidFill>
                  <a:schemeClr val="accent1"/>
                </a:solidFill>
                <a:ea typeface="Amazon Ember Light" panose="020B0403020204020204" pitchFamily="34" charset="0"/>
                <a:cs typeface="Amazon Ember Light" panose="020B0403020204020204" pitchFamily="34" charset="0"/>
              </a:rPr>
              <a:t>notes/search</a:t>
            </a:r>
          </a:p>
          <a:p>
            <a:pPr algn="ctr" rtl="0"/>
            <a:r>
              <a:rPr lang="pt-br" sz="1600">
                <a:solidFill>
                  <a:schemeClr val="accent1"/>
                </a:solidFill>
                <a:ea typeface="Amazon Ember Light" panose="020B0403020204020204" pitchFamily="34" charset="0"/>
                <a:cs typeface="Amazon Ember Light" panose="020B0403020204020204" pitchFamily="34" charset="0"/>
              </a:rPr>
              <a:t>/</a:t>
            </a:r>
            <a:r>
              <a:rPr lang="pt-br" sz="1600">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GET</a:t>
            </a:r>
          </a:p>
        </p:txBody>
      </p:sp>
      <p:sp>
        <p:nvSpPr>
          <p:cNvPr id="88" name="Rounded Rectangle 87"/>
          <p:cNvSpPr/>
          <p:nvPr/>
        </p:nvSpPr>
        <p:spPr>
          <a:xfrm>
            <a:off x="7157106" y="4473190"/>
            <a:ext cx="1302982" cy="718171"/>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rtl="0"/>
            <a:r>
              <a:rPr lang="pt-br" sz="1600">
                <a:solidFill>
                  <a:schemeClr val="accent1"/>
                </a:solidFill>
                <a:latin typeface="+mj-lt"/>
                <a:ea typeface="Amazon Ember Light" panose="020B0403020204020204" pitchFamily="34" charset="0"/>
                <a:cs typeface="Amazon Ember Light" panose="020B0403020204020204" pitchFamily="34" charset="0"/>
              </a:rPr>
              <a:t>notes/{id}</a:t>
            </a:r>
          </a:p>
          <a:p>
            <a:pPr algn="ctr" rtl="0"/>
            <a:r>
              <a:rPr lang="pt-br" sz="1600">
                <a:solidFill>
                  <a:schemeClr val="accent1"/>
                </a:solidFill>
                <a:latin typeface="+mj-lt"/>
                <a:ea typeface="Amazon Ember Light" panose="020B0403020204020204" pitchFamily="34" charset="0"/>
                <a:cs typeface="Amazon Ember Light" panose="020B0403020204020204" pitchFamily="34" charset="0"/>
              </a:rPr>
              <a:t>/</a:t>
            </a:r>
            <a:r>
              <a:rPr lang="pt-br" sz="1600">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DELETE</a:t>
            </a:r>
          </a:p>
        </p:txBody>
      </p:sp>
      <p:sp>
        <p:nvSpPr>
          <p:cNvPr id="89" name="Rounded Rectangle 88"/>
          <p:cNvSpPr/>
          <p:nvPr/>
        </p:nvSpPr>
        <p:spPr>
          <a:xfrm>
            <a:off x="7168753" y="2285850"/>
            <a:ext cx="1239058" cy="702069"/>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1600">
                <a:solidFill>
                  <a:schemeClr val="accent1"/>
                </a:solidFill>
                <a:ea typeface="Amazon Ember Light" panose="020B0403020204020204" pitchFamily="34" charset="0"/>
                <a:cs typeface="Amazon Ember Light" panose="020B0403020204020204" pitchFamily="34" charset="0"/>
              </a:rPr>
              <a:t>/notes/{id}</a:t>
            </a:r>
          </a:p>
          <a:p>
            <a:pPr algn="ctr" rtl="0"/>
            <a:r>
              <a:rPr lang="pt-br" sz="1600">
                <a:solidFill>
                  <a:schemeClr val="accent1"/>
                </a:solidFill>
                <a:ea typeface="Amazon Ember Light" panose="020B0403020204020204" pitchFamily="34" charset="0"/>
                <a:cs typeface="Amazon Ember Light" panose="020B0403020204020204" pitchFamily="34" charset="0"/>
              </a:rPr>
              <a:t>/</a:t>
            </a:r>
            <a:r>
              <a:rPr lang="pt-br" sz="1600">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POST</a:t>
            </a:r>
          </a:p>
        </p:txBody>
      </p:sp>
      <p:sp>
        <p:nvSpPr>
          <p:cNvPr id="68" name="TextBox 67">
            <a:extLst>
              <a:ext uri="{FF2B5EF4-FFF2-40B4-BE49-F238E27FC236}">
                <a16:creationId xmlns:a16="http://schemas.microsoft.com/office/drawing/2014/main" id="{DFB880C8-A6D5-4D59-B54F-D4CA8C4E36C6}"/>
              </a:ext>
            </a:extLst>
          </p:cNvPr>
          <p:cNvSpPr txBox="1"/>
          <p:nvPr/>
        </p:nvSpPr>
        <p:spPr>
          <a:xfrm>
            <a:off x="2703711" y="1601012"/>
            <a:ext cx="1851662" cy="425608"/>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Chamadas de API</a:t>
            </a:r>
          </a:p>
        </p:txBody>
      </p:sp>
      <p:sp>
        <p:nvSpPr>
          <p:cNvPr id="69" name="TextBox 68">
            <a:extLst>
              <a:ext uri="{FF2B5EF4-FFF2-40B4-BE49-F238E27FC236}">
                <a16:creationId xmlns:a16="http://schemas.microsoft.com/office/drawing/2014/main" id="{D4F3B782-EC05-4D30-A4A7-264F1DF93D50}"/>
              </a:ext>
            </a:extLst>
          </p:cNvPr>
          <p:cNvSpPr txBox="1"/>
          <p:nvPr/>
        </p:nvSpPr>
        <p:spPr>
          <a:xfrm>
            <a:off x="8430873" y="1968792"/>
            <a:ext cx="1494808" cy="464003"/>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List</a:t>
            </a:r>
          </a:p>
        </p:txBody>
      </p:sp>
      <p:sp>
        <p:nvSpPr>
          <p:cNvPr id="76" name="TextBox 75">
            <a:extLst>
              <a:ext uri="{FF2B5EF4-FFF2-40B4-BE49-F238E27FC236}">
                <a16:creationId xmlns:a16="http://schemas.microsoft.com/office/drawing/2014/main" id="{391CAA21-C413-48BB-B832-C4077D620603}"/>
              </a:ext>
            </a:extLst>
          </p:cNvPr>
          <p:cNvSpPr txBox="1"/>
          <p:nvPr/>
        </p:nvSpPr>
        <p:spPr>
          <a:xfrm>
            <a:off x="8346261" y="2989184"/>
            <a:ext cx="1664032" cy="423657"/>
          </a:xfrm>
          <a:prstGeom prst="rect">
            <a:avLst/>
          </a:prstGeom>
          <a:noFill/>
        </p:spPr>
        <p:txBody>
          <a:bodyPr wrap="square" lIns="0" tIns="0" rIns="0" bIns="0" rtlCol="0">
            <a:noAutofit/>
          </a:bodyPr>
          <a:lstStyle/>
          <a:p>
            <a:pPr algn="ctr" rtl="0"/>
            <a:r>
              <a:rPr lang="pt-br">
                <a:latin typeface="Amazon Ember Light" panose="020B0403020204020204" pitchFamily="34" charset="0"/>
                <a:ea typeface="Amazon Ember Light" panose="020B0403020204020204" pitchFamily="34" charset="0"/>
                <a:cs typeface="Amazon Ember Light" panose="020B0403020204020204" pitchFamily="34" charset="0"/>
              </a:rPr>
              <a:t>CreateUpdate</a:t>
            </a:r>
          </a:p>
        </p:txBody>
      </p:sp>
      <p:sp>
        <p:nvSpPr>
          <p:cNvPr id="77" name="TextBox 76">
            <a:extLst>
              <a:ext uri="{FF2B5EF4-FFF2-40B4-BE49-F238E27FC236}">
                <a16:creationId xmlns:a16="http://schemas.microsoft.com/office/drawing/2014/main" id="{5315CB25-109A-49EA-8DA7-CD2EB69CC923}"/>
              </a:ext>
            </a:extLst>
          </p:cNvPr>
          <p:cNvSpPr txBox="1"/>
          <p:nvPr/>
        </p:nvSpPr>
        <p:spPr>
          <a:xfrm>
            <a:off x="8265954" y="4123370"/>
            <a:ext cx="1824646" cy="422093"/>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Search (pesquisar)</a:t>
            </a:r>
          </a:p>
        </p:txBody>
      </p:sp>
      <p:sp>
        <p:nvSpPr>
          <p:cNvPr id="78" name="TextBox 77">
            <a:extLst>
              <a:ext uri="{FF2B5EF4-FFF2-40B4-BE49-F238E27FC236}">
                <a16:creationId xmlns:a16="http://schemas.microsoft.com/office/drawing/2014/main" id="{885D730D-4A01-44D7-A5CA-655AA9876D97}"/>
              </a:ext>
            </a:extLst>
          </p:cNvPr>
          <p:cNvSpPr txBox="1"/>
          <p:nvPr/>
        </p:nvSpPr>
        <p:spPr>
          <a:xfrm>
            <a:off x="8424291" y="5258135"/>
            <a:ext cx="1507972" cy="422093"/>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Delete (excluir)</a:t>
            </a:r>
          </a:p>
        </p:txBody>
      </p:sp>
      <p:sp>
        <p:nvSpPr>
          <p:cNvPr id="79" name="TextBox 78">
            <a:extLst>
              <a:ext uri="{FF2B5EF4-FFF2-40B4-BE49-F238E27FC236}">
                <a16:creationId xmlns:a16="http://schemas.microsoft.com/office/drawing/2014/main" id="{5748139F-0154-4D39-8AA9-DFE472663352}"/>
              </a:ext>
            </a:extLst>
          </p:cNvPr>
          <p:cNvSpPr txBox="1"/>
          <p:nvPr/>
        </p:nvSpPr>
        <p:spPr>
          <a:xfrm>
            <a:off x="3867461" y="2943664"/>
            <a:ext cx="1603827" cy="422093"/>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Hospedagem de websites</a:t>
            </a:r>
          </a:p>
        </p:txBody>
      </p:sp>
      <p:sp>
        <p:nvSpPr>
          <p:cNvPr id="84" name="TextBox 83">
            <a:extLst>
              <a:ext uri="{FF2B5EF4-FFF2-40B4-BE49-F238E27FC236}">
                <a16:creationId xmlns:a16="http://schemas.microsoft.com/office/drawing/2014/main" id="{B9E1B77D-F0A6-4D79-AA54-A5A01C34BC70}"/>
              </a:ext>
            </a:extLst>
          </p:cNvPr>
          <p:cNvSpPr txBox="1"/>
          <p:nvPr/>
        </p:nvSpPr>
        <p:spPr>
          <a:xfrm>
            <a:off x="3911939" y="4979553"/>
            <a:ext cx="1507972" cy="643017"/>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Hospedagem de Mp3</a:t>
            </a:r>
          </a:p>
        </p:txBody>
      </p:sp>
    </p:spTree>
    <p:custDataLst>
      <p:tags r:id="rId1"/>
    </p:custDataLst>
    <p:extLst>
      <p:ext uri="{BB962C8B-B14F-4D97-AF65-F5344CB8AC3E}">
        <p14:creationId xmlns:p14="http://schemas.microsoft.com/office/powerpoint/2010/main" val="2365644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10026" y="43211"/>
            <a:ext cx="7219967" cy="1117947"/>
          </a:xfrm>
        </p:spPr>
        <p:txBody>
          <a:bodyPr rtlCol="0"/>
          <a:lstStyle/>
          <a:p>
            <a:pPr rtl="0"/>
            <a:r>
              <a:rPr lang="pt-br" sz="3500" dirty="0"/>
              <a:t>Cenário: desenvolver uma aplicação de ponta a ponta</a:t>
            </a:r>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a:t>32</a:t>
            </a:fld>
            <a:endParaRPr lang="en-US"/>
          </a:p>
        </p:txBody>
      </p:sp>
      <p:sp>
        <p:nvSpPr>
          <p:cNvPr id="2" name="Footer Placeholder 1"/>
          <p:cNvSpPr>
            <a:spLocks noGrp="1"/>
          </p:cNvSpPr>
          <p:nvPr>
            <p:ph type="ftr" sz="quarter" idx="3"/>
          </p:nvPr>
        </p:nvSpPr>
        <p:spPr>
          <a:xfrm>
            <a:off x="419100" y="6356350"/>
            <a:ext cx="5067300" cy="365125"/>
          </a:xfrm>
        </p:spPr>
        <p:txBody>
          <a:bodyPr rtlCol="0"/>
          <a:lstStyle/>
          <a:p>
            <a:r>
              <a:rPr lang="pt-BR" dirty="0"/>
              <a:t>© 2020 Amazon Web Services, Inc. ou suas afiliadas. Todos os direitos reservados.</a:t>
            </a:r>
            <a:endParaRPr lang="pt-br" dirty="0"/>
          </a:p>
        </p:txBody>
      </p:sp>
      <p:cxnSp>
        <p:nvCxnSpPr>
          <p:cNvPr id="87" name="Elbow Connector 86"/>
          <p:cNvCxnSpPr>
            <a:stCxn id="77" idx="1"/>
            <a:endCxn id="115" idx="3"/>
          </p:cNvCxnSpPr>
          <p:nvPr/>
        </p:nvCxnSpPr>
        <p:spPr>
          <a:xfrm rot="10800000">
            <a:off x="6167336" y="3262763"/>
            <a:ext cx="1000020" cy="482174"/>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8" idx="1"/>
            <a:endCxn id="131" idx="2"/>
          </p:cNvCxnSpPr>
          <p:nvPr/>
        </p:nvCxnSpPr>
        <p:spPr>
          <a:xfrm rot="10800000">
            <a:off x="5810130" y="4195280"/>
            <a:ext cx="1346976" cy="636996"/>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8392655" y="1583013"/>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8407059" y="2636884"/>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8403043" y="3744937"/>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8437531" y="4832275"/>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93" name="Elbow Connector 92"/>
          <p:cNvCxnSpPr/>
          <p:nvPr/>
        </p:nvCxnSpPr>
        <p:spPr>
          <a:xfrm>
            <a:off x="9595699" y="2779420"/>
            <a:ext cx="1047952" cy="341732"/>
          </a:xfrm>
          <a:prstGeom prst="bentConnector3">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1E40BFA2-709E-0949-81CE-DFF45EA0B15A}"/>
              </a:ext>
            </a:extLst>
          </p:cNvPr>
          <p:cNvGrpSpPr/>
          <p:nvPr/>
        </p:nvGrpSpPr>
        <p:grpSpPr>
          <a:xfrm>
            <a:off x="2448927" y="2491030"/>
            <a:ext cx="1777290" cy="2035889"/>
            <a:chOff x="2674471" y="1567527"/>
            <a:chExt cx="1488359" cy="331243"/>
          </a:xfrm>
        </p:grpSpPr>
        <p:sp>
          <p:nvSpPr>
            <p:cNvPr id="104" name="Freeform 103">
              <a:extLst>
                <a:ext uri="{FF2B5EF4-FFF2-40B4-BE49-F238E27FC236}">
                  <a16:creationId xmlns:a16="http://schemas.microsoft.com/office/drawing/2014/main" id="{4EAB45C0-979B-2645-A344-2CE205A1F30E}"/>
                </a:ext>
              </a:extLst>
            </p:cNvPr>
            <p:cNvSpPr/>
            <p:nvPr/>
          </p:nvSpPr>
          <p:spPr>
            <a:xfrm rot="10800000">
              <a:off x="3247467" y="1567527"/>
              <a:ext cx="915363"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accent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cxnSp>
          <p:nvCxnSpPr>
            <p:cNvPr id="105" name="Straight Arrow Connector 104">
              <a:extLst>
                <a:ext uri="{FF2B5EF4-FFF2-40B4-BE49-F238E27FC236}">
                  <a16:creationId xmlns:a16="http://schemas.microsoft.com/office/drawing/2014/main" id="{660EF707-54FE-7940-AB34-F7E5C17573FF}"/>
                </a:ext>
              </a:extLst>
            </p:cNvPr>
            <p:cNvCxnSpPr>
              <a:cxnSpLocks/>
            </p:cNvCxnSpPr>
            <p:nvPr/>
          </p:nvCxnSpPr>
          <p:spPr>
            <a:xfrm>
              <a:off x="2674471" y="1711572"/>
              <a:ext cx="573077" cy="0"/>
            </a:xfrm>
            <a:prstGeom prst="straightConnector1">
              <a:avLst/>
            </a:prstGeom>
            <a:ln w="12700">
              <a:solidFill>
                <a:schemeClr val="accent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cxnSp>
        <p:nvCxnSpPr>
          <p:cNvPr id="113" name="Elbow Connector 112"/>
          <p:cNvCxnSpPr/>
          <p:nvPr/>
        </p:nvCxnSpPr>
        <p:spPr>
          <a:xfrm flipV="1">
            <a:off x="9619488" y="3262763"/>
            <a:ext cx="1024163" cy="475393"/>
          </a:xfrm>
          <a:prstGeom prst="bentConnector3">
            <a:avLst>
              <a:gd name="adj1" fmla="val 50000"/>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114" name="Elbow Connector 113"/>
          <p:cNvCxnSpPr/>
          <p:nvPr/>
        </p:nvCxnSpPr>
        <p:spPr>
          <a:xfrm>
            <a:off x="9619488" y="1575600"/>
            <a:ext cx="1367063" cy="1344263"/>
          </a:xfrm>
          <a:prstGeom prst="bentConnector2">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115" name="Picture 1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2924" y="2905557"/>
            <a:ext cx="714412" cy="714412"/>
          </a:xfrm>
          <a:prstGeom prst="rect">
            <a:avLst/>
          </a:prstGeom>
        </p:spPr>
      </p:pic>
      <p:cxnSp>
        <p:nvCxnSpPr>
          <p:cNvPr id="117" name="Elbow Connector 116"/>
          <p:cNvCxnSpPr>
            <a:stCxn id="79" idx="1"/>
            <a:endCxn id="115" idx="3"/>
          </p:cNvCxnSpPr>
          <p:nvPr/>
        </p:nvCxnSpPr>
        <p:spPr>
          <a:xfrm rot="10800000" flipV="1">
            <a:off x="6167337" y="2636885"/>
            <a:ext cx="1001417" cy="625878"/>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8" name="Elbow Connector 117"/>
          <p:cNvCxnSpPr/>
          <p:nvPr/>
        </p:nvCxnSpPr>
        <p:spPr>
          <a:xfrm rot="16200000" flipH="1">
            <a:off x="3637372" y="857973"/>
            <a:ext cx="181257" cy="3886200"/>
          </a:xfrm>
          <a:prstGeom prst="bentConnector3">
            <a:avLst>
              <a:gd name="adj1" fmla="val -424219"/>
            </a:avLst>
          </a:prstGeom>
          <a:ln w="12700">
            <a:solidFill>
              <a:schemeClr val="tx1"/>
            </a:solidFill>
            <a:prstDash val="dash"/>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86133E79-0152-0E4F-9C24-D4866799B0F2}"/>
              </a:ext>
            </a:extLst>
          </p:cNvPr>
          <p:cNvSpPr txBox="1"/>
          <p:nvPr/>
        </p:nvSpPr>
        <p:spPr>
          <a:xfrm>
            <a:off x="1485018" y="5288255"/>
            <a:ext cx="2301904"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Cognito</a:t>
            </a:r>
          </a:p>
        </p:txBody>
      </p:sp>
      <p:pic>
        <p:nvPicPr>
          <p:cNvPr id="120" name="Graphic 21">
            <a:extLst>
              <a:ext uri="{FF2B5EF4-FFF2-40B4-BE49-F238E27FC236}">
                <a16:creationId xmlns:a16="http://schemas.microsoft.com/office/drawing/2014/main" id="{AF209CD9-C81E-264C-8291-AE0A1DD85F1C}"/>
              </a:ext>
            </a:extLst>
          </p:cNvPr>
          <p:cNvPicPr>
            <a:picLocks noChangeAspect="1"/>
          </p:cNvPicPr>
          <p:nvPr/>
        </p:nvPicPr>
        <p:blipFill>
          <a:blip r:embed="rId5"/>
          <a:stretch>
            <a:fillRect/>
          </a:stretch>
        </p:blipFill>
        <p:spPr>
          <a:xfrm>
            <a:off x="2280370" y="4534749"/>
            <a:ext cx="711200" cy="711200"/>
          </a:xfrm>
          <a:prstGeom prst="rect">
            <a:avLst/>
          </a:prstGeom>
        </p:spPr>
      </p:pic>
      <p:sp>
        <p:nvSpPr>
          <p:cNvPr id="121" name="TextBox 120">
            <a:extLst>
              <a:ext uri="{FF2B5EF4-FFF2-40B4-BE49-F238E27FC236}">
                <a16:creationId xmlns:a16="http://schemas.microsoft.com/office/drawing/2014/main" id="{50673249-BCA1-474E-95DD-96DD2FBD5F60}"/>
              </a:ext>
            </a:extLst>
          </p:cNvPr>
          <p:cNvSpPr txBox="1"/>
          <p:nvPr/>
        </p:nvSpPr>
        <p:spPr>
          <a:xfrm>
            <a:off x="670010" y="5292906"/>
            <a:ext cx="1158100"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AWS IAM</a:t>
            </a:r>
          </a:p>
        </p:txBody>
      </p:sp>
      <p:pic>
        <p:nvPicPr>
          <p:cNvPr id="122" name="Graphic 34">
            <a:extLst>
              <a:ext uri="{FF2B5EF4-FFF2-40B4-BE49-F238E27FC236}">
                <a16:creationId xmlns:a16="http://schemas.microsoft.com/office/drawing/2014/main" id="{8FB9A325-064A-1544-9BC4-DC8C8D976D24}"/>
              </a:ext>
            </a:extLst>
          </p:cNvPr>
          <p:cNvPicPr>
            <a:picLocks noChangeAspect="1"/>
          </p:cNvPicPr>
          <p:nvPr/>
        </p:nvPicPr>
        <p:blipFill>
          <a:blip r:embed="rId6"/>
          <a:stretch>
            <a:fillRect/>
          </a:stretch>
        </p:blipFill>
        <p:spPr>
          <a:xfrm>
            <a:off x="893460" y="4534749"/>
            <a:ext cx="711200" cy="711200"/>
          </a:xfrm>
          <a:prstGeom prst="rect">
            <a:avLst/>
          </a:prstGeom>
        </p:spPr>
      </p:pic>
      <p:cxnSp>
        <p:nvCxnSpPr>
          <p:cNvPr id="123" name="Elbow Connector 122"/>
          <p:cNvCxnSpPr>
            <a:stCxn id="99" idx="2"/>
            <a:endCxn id="120" idx="0"/>
          </p:cNvCxnSpPr>
          <p:nvPr/>
        </p:nvCxnSpPr>
        <p:spPr>
          <a:xfrm rot="16200000" flipH="1">
            <a:off x="1914009" y="3812787"/>
            <a:ext cx="581373" cy="862549"/>
          </a:xfrm>
          <a:prstGeom prst="bentConnector3">
            <a:avLst>
              <a:gd name="adj1" fmla="val 50000"/>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126" name="Elbow Connector 125"/>
          <p:cNvCxnSpPr/>
          <p:nvPr/>
        </p:nvCxnSpPr>
        <p:spPr>
          <a:xfrm flipV="1">
            <a:off x="9848534" y="3437203"/>
            <a:ext cx="740125" cy="1391928"/>
          </a:xfrm>
          <a:prstGeom prst="bentConnector3">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5088652" y="3702837"/>
            <a:ext cx="1442955" cy="492443"/>
          </a:xfrm>
          <a:prstGeom prst="rect">
            <a:avLst/>
          </a:prstGeom>
          <a:solidFill>
            <a:schemeClr val="bg1"/>
          </a:solidFill>
        </p:spPr>
        <p:txBody>
          <a:bodyPr wrap="square" lIns="0" tIns="0" rIns="0" bIns="0" rtlCol="0">
            <a:spAutoFit/>
          </a:bodyPr>
          <a:lstStyle/>
          <a:p>
            <a:pPr algn="ctr" rtl="0"/>
            <a:r>
              <a:rPr lang="pt-br" sz="1600">
                <a:latin typeface="Amazon Ember" panose="02000000000000000000" pitchFamily="2" charset="0"/>
                <a:ea typeface="Amazon Ember" panose="02000000000000000000" pitchFamily="2" charset="0"/>
                <a:cs typeface="Amazon Ember Light" charset="0"/>
              </a:rPr>
              <a:t>Amazon API Gateway</a:t>
            </a:r>
          </a:p>
        </p:txBody>
      </p:sp>
      <p:sp>
        <p:nvSpPr>
          <p:cNvPr id="55" name="TextBox 54">
            <a:extLst>
              <a:ext uri="{FF2B5EF4-FFF2-40B4-BE49-F238E27FC236}">
                <a16:creationId xmlns:a16="http://schemas.microsoft.com/office/drawing/2014/main" id="{46A5AC97-17E0-8549-82B4-F67733E05D9F}"/>
              </a:ext>
            </a:extLst>
          </p:cNvPr>
          <p:cNvSpPr txBox="1"/>
          <p:nvPr/>
        </p:nvSpPr>
        <p:spPr>
          <a:xfrm>
            <a:off x="10607318" y="6100519"/>
            <a:ext cx="1506552"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Polly</a:t>
            </a:r>
          </a:p>
        </p:txBody>
      </p:sp>
      <p:pic>
        <p:nvPicPr>
          <p:cNvPr id="56" name="Graphic 23">
            <a:extLst>
              <a:ext uri="{FF2B5EF4-FFF2-40B4-BE49-F238E27FC236}">
                <a16:creationId xmlns:a16="http://schemas.microsoft.com/office/drawing/2014/main" id="{814B57E9-CF5F-C441-87AE-6F44E971F76D}"/>
              </a:ext>
            </a:extLst>
          </p:cNvPr>
          <p:cNvPicPr>
            <a:picLocks noChangeAspect="1"/>
          </p:cNvPicPr>
          <p:nvPr/>
        </p:nvPicPr>
        <p:blipFill>
          <a:blip r:embed="rId7"/>
          <a:stretch>
            <a:fillRect/>
          </a:stretch>
        </p:blipFill>
        <p:spPr>
          <a:xfrm>
            <a:off x="11004994" y="5308894"/>
            <a:ext cx="711200" cy="711200"/>
          </a:xfrm>
          <a:prstGeom prst="rect">
            <a:avLst/>
          </a:prstGeom>
        </p:spPr>
      </p:pic>
      <p:pic>
        <p:nvPicPr>
          <p:cNvPr id="61" name="Graphic 68">
            <a:extLst>
              <a:ext uri="{FF2B5EF4-FFF2-40B4-BE49-F238E27FC236}">
                <a16:creationId xmlns:a16="http://schemas.microsoft.com/office/drawing/2014/main" id="{1BC192AB-8D67-7746-A2C0-E289C568EA2D}"/>
              </a:ext>
            </a:extLst>
          </p:cNvPr>
          <p:cNvPicPr>
            <a:picLocks noChangeAspect="1"/>
          </p:cNvPicPr>
          <p:nvPr/>
        </p:nvPicPr>
        <p:blipFill>
          <a:blip r:embed="rId8"/>
          <a:stretch>
            <a:fillRect/>
          </a:stretch>
        </p:blipFill>
        <p:spPr>
          <a:xfrm>
            <a:off x="4338015" y="2159966"/>
            <a:ext cx="685800" cy="685800"/>
          </a:xfrm>
          <a:prstGeom prst="rect">
            <a:avLst/>
          </a:prstGeom>
        </p:spPr>
      </p:pic>
      <p:pic>
        <p:nvPicPr>
          <p:cNvPr id="62" name="Graphic 68">
            <a:extLst>
              <a:ext uri="{FF2B5EF4-FFF2-40B4-BE49-F238E27FC236}">
                <a16:creationId xmlns:a16="http://schemas.microsoft.com/office/drawing/2014/main" id="{1BC192AB-8D67-7746-A2C0-E289C568EA2D}"/>
              </a:ext>
            </a:extLst>
          </p:cNvPr>
          <p:cNvPicPr>
            <a:picLocks noChangeAspect="1"/>
          </p:cNvPicPr>
          <p:nvPr/>
        </p:nvPicPr>
        <p:blipFill>
          <a:blip r:embed="rId8"/>
          <a:stretch>
            <a:fillRect/>
          </a:stretch>
        </p:blipFill>
        <p:spPr>
          <a:xfrm>
            <a:off x="4338015" y="4166866"/>
            <a:ext cx="685800" cy="685800"/>
          </a:xfrm>
          <a:prstGeom prst="rect">
            <a:avLst/>
          </a:prstGeom>
        </p:spPr>
      </p:pic>
      <p:grpSp>
        <p:nvGrpSpPr>
          <p:cNvPr id="63" name="Group 62"/>
          <p:cNvGrpSpPr/>
          <p:nvPr/>
        </p:nvGrpSpPr>
        <p:grpSpPr>
          <a:xfrm>
            <a:off x="1324461" y="2724300"/>
            <a:ext cx="948594" cy="1286036"/>
            <a:chOff x="2235622" y="3380361"/>
            <a:chExt cx="948594" cy="1286036"/>
          </a:xfrm>
        </p:grpSpPr>
        <p:sp>
          <p:nvSpPr>
            <p:cNvPr id="64" name="TextBox 63"/>
            <p:cNvSpPr txBox="1"/>
            <p:nvPr/>
          </p:nvSpPr>
          <p:spPr>
            <a:xfrm>
              <a:off x="2235622" y="4345216"/>
              <a:ext cx="948594" cy="321181"/>
            </a:xfrm>
            <a:prstGeom prst="rect">
              <a:avLst/>
            </a:prstGeom>
            <a:noFill/>
          </p:spPr>
          <p:txBody>
            <a:bodyPr wrap="square" lIns="0" tIns="0" rIns="0" bIns="0" rtlCol="0">
              <a:noAutofit/>
            </a:bodyPr>
            <a:lstStyle/>
            <a:p>
              <a:pPr algn="ctr" rtl="0"/>
              <a:r>
                <a:rPr lang="pt-br" sz="200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Usuário</a:t>
              </a:r>
              <a:endParaRPr lang="en-US" sz="200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p:txBody>
        </p:sp>
        <p:pic>
          <p:nvPicPr>
            <p:cNvPr id="65" name="Graphic 39">
              <a:extLst>
                <a:ext uri="{FF2B5EF4-FFF2-40B4-BE49-F238E27FC236}">
                  <a16:creationId xmlns:a16="http://schemas.microsoft.com/office/drawing/2014/main" id="{6FA71975-EA2D-784E-8A28-738A17320E91}"/>
                </a:ext>
              </a:extLst>
            </p:cNvPr>
            <p:cNvPicPr>
              <a:picLocks noChangeAspect="1"/>
            </p:cNvPicPr>
            <p:nvPr/>
          </p:nvPicPr>
          <p:blipFill>
            <a:blip r:embed="rId9"/>
            <a:stretch>
              <a:fillRect/>
            </a:stretch>
          </p:blipFill>
          <p:spPr>
            <a:xfrm>
              <a:off x="2252719" y="3380361"/>
              <a:ext cx="914400" cy="914400"/>
            </a:xfrm>
            <a:prstGeom prst="rect">
              <a:avLst/>
            </a:prstGeom>
          </p:spPr>
        </p:pic>
      </p:grpSp>
      <p:pic>
        <p:nvPicPr>
          <p:cNvPr id="66" name="Graphic 42">
            <a:extLst>
              <a:ext uri="{FF2B5EF4-FFF2-40B4-BE49-F238E27FC236}">
                <a16:creationId xmlns:a16="http://schemas.microsoft.com/office/drawing/2014/main" id="{4130D902-988A-C441-B94E-F5D6D001FFBA}"/>
              </a:ext>
            </a:extLst>
          </p:cNvPr>
          <p:cNvPicPr>
            <a:picLocks noChangeAspect="1"/>
          </p:cNvPicPr>
          <p:nvPr/>
        </p:nvPicPr>
        <p:blipFill>
          <a:blip r:embed="rId10"/>
          <a:stretch>
            <a:fillRect/>
          </a:stretch>
        </p:blipFill>
        <p:spPr>
          <a:xfrm>
            <a:off x="8835377" y="1240942"/>
            <a:ext cx="685800" cy="685800"/>
          </a:xfrm>
          <a:prstGeom prst="rect">
            <a:avLst/>
          </a:prstGeom>
        </p:spPr>
      </p:pic>
      <p:pic>
        <p:nvPicPr>
          <p:cNvPr id="67" name="Graphic 42">
            <a:extLst>
              <a:ext uri="{FF2B5EF4-FFF2-40B4-BE49-F238E27FC236}">
                <a16:creationId xmlns:a16="http://schemas.microsoft.com/office/drawing/2014/main" id="{4130D902-988A-C441-B94E-F5D6D001FFBA}"/>
              </a:ext>
            </a:extLst>
          </p:cNvPr>
          <p:cNvPicPr>
            <a:picLocks noChangeAspect="1"/>
          </p:cNvPicPr>
          <p:nvPr/>
        </p:nvPicPr>
        <p:blipFill>
          <a:blip r:embed="rId10"/>
          <a:stretch>
            <a:fillRect/>
          </a:stretch>
        </p:blipFill>
        <p:spPr>
          <a:xfrm>
            <a:off x="8835377" y="2278254"/>
            <a:ext cx="685800" cy="685800"/>
          </a:xfrm>
          <a:prstGeom prst="rect">
            <a:avLst/>
          </a:prstGeom>
        </p:spPr>
      </p:pic>
      <p:pic>
        <p:nvPicPr>
          <p:cNvPr id="68" name="Graphic 42">
            <a:extLst>
              <a:ext uri="{FF2B5EF4-FFF2-40B4-BE49-F238E27FC236}">
                <a16:creationId xmlns:a16="http://schemas.microsoft.com/office/drawing/2014/main" id="{4130D902-988A-C441-B94E-F5D6D001FFBA}"/>
              </a:ext>
            </a:extLst>
          </p:cNvPr>
          <p:cNvPicPr>
            <a:picLocks noChangeAspect="1"/>
          </p:cNvPicPr>
          <p:nvPr/>
        </p:nvPicPr>
        <p:blipFill>
          <a:blip r:embed="rId10"/>
          <a:stretch>
            <a:fillRect/>
          </a:stretch>
        </p:blipFill>
        <p:spPr>
          <a:xfrm>
            <a:off x="8835377" y="3402869"/>
            <a:ext cx="685800" cy="685800"/>
          </a:xfrm>
          <a:prstGeom prst="rect">
            <a:avLst/>
          </a:prstGeom>
        </p:spPr>
      </p:pic>
      <p:pic>
        <p:nvPicPr>
          <p:cNvPr id="69" name="Graphic 42">
            <a:extLst>
              <a:ext uri="{FF2B5EF4-FFF2-40B4-BE49-F238E27FC236}">
                <a16:creationId xmlns:a16="http://schemas.microsoft.com/office/drawing/2014/main" id="{4130D902-988A-C441-B94E-F5D6D001FFBA}"/>
              </a:ext>
            </a:extLst>
          </p:cNvPr>
          <p:cNvPicPr>
            <a:picLocks noChangeAspect="1"/>
          </p:cNvPicPr>
          <p:nvPr/>
        </p:nvPicPr>
        <p:blipFill>
          <a:blip r:embed="rId10"/>
          <a:stretch>
            <a:fillRect/>
          </a:stretch>
        </p:blipFill>
        <p:spPr>
          <a:xfrm>
            <a:off x="8835377" y="4564533"/>
            <a:ext cx="685800" cy="685800"/>
          </a:xfrm>
          <a:prstGeom prst="rect">
            <a:avLst/>
          </a:prstGeom>
        </p:spPr>
      </p:pic>
      <p:pic>
        <p:nvPicPr>
          <p:cNvPr id="70" name="Graphic 45">
            <a:extLst>
              <a:ext uri="{FF2B5EF4-FFF2-40B4-BE49-F238E27FC236}">
                <a16:creationId xmlns:a16="http://schemas.microsoft.com/office/drawing/2014/main" id="{E41541BE-4727-8841-BF0A-E7C98FCD8CAA}"/>
              </a:ext>
            </a:extLst>
          </p:cNvPr>
          <p:cNvPicPr>
            <a:picLocks noChangeAspect="1"/>
          </p:cNvPicPr>
          <p:nvPr/>
        </p:nvPicPr>
        <p:blipFill>
          <a:blip r:embed="rId11"/>
          <a:stretch>
            <a:fillRect/>
          </a:stretch>
        </p:blipFill>
        <p:spPr>
          <a:xfrm>
            <a:off x="10659445" y="2934169"/>
            <a:ext cx="685800" cy="685800"/>
          </a:xfrm>
          <a:prstGeom prst="rect">
            <a:avLst/>
          </a:prstGeom>
        </p:spPr>
      </p:pic>
      <p:pic>
        <p:nvPicPr>
          <p:cNvPr id="74" name="Graphic 42">
            <a:extLst>
              <a:ext uri="{FF2B5EF4-FFF2-40B4-BE49-F238E27FC236}">
                <a16:creationId xmlns:a16="http://schemas.microsoft.com/office/drawing/2014/main" id="{4130D902-988A-C441-B94E-F5D6D001FFBA}"/>
              </a:ext>
            </a:extLst>
          </p:cNvPr>
          <p:cNvPicPr>
            <a:picLocks noChangeAspect="1"/>
          </p:cNvPicPr>
          <p:nvPr/>
        </p:nvPicPr>
        <p:blipFill>
          <a:blip r:embed="rId10"/>
          <a:stretch>
            <a:fillRect/>
          </a:stretch>
        </p:blipFill>
        <p:spPr>
          <a:xfrm>
            <a:off x="8835377" y="5670550"/>
            <a:ext cx="685800" cy="685800"/>
          </a:xfrm>
          <a:prstGeom prst="rect">
            <a:avLst/>
          </a:prstGeom>
        </p:spPr>
      </p:pic>
      <p:cxnSp>
        <p:nvCxnSpPr>
          <p:cNvPr id="116" name="Elbow Connector 115"/>
          <p:cNvCxnSpPr>
            <a:stCxn id="76" idx="1"/>
            <a:endCxn id="115" idx="0"/>
          </p:cNvCxnSpPr>
          <p:nvPr/>
        </p:nvCxnSpPr>
        <p:spPr>
          <a:xfrm rot="10800000" flipV="1">
            <a:off x="5810131" y="1583013"/>
            <a:ext cx="1363451" cy="1322544"/>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32" name="Elbow Connector 131"/>
          <p:cNvCxnSpPr/>
          <p:nvPr/>
        </p:nvCxnSpPr>
        <p:spPr>
          <a:xfrm flipV="1">
            <a:off x="9634110" y="3938564"/>
            <a:ext cx="1100958" cy="1920240"/>
          </a:xfrm>
          <a:prstGeom prst="bentConnector2">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133" name="Elbow Connector 132"/>
          <p:cNvCxnSpPr/>
          <p:nvPr/>
        </p:nvCxnSpPr>
        <p:spPr>
          <a:xfrm flipV="1">
            <a:off x="9651119" y="5955846"/>
            <a:ext cx="1157354" cy="198598"/>
          </a:xfrm>
          <a:prstGeom prst="bentConnector3">
            <a:avLst>
              <a:gd name="adj1" fmla="val 50000"/>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76" name="Rounded Rectangle 75"/>
          <p:cNvSpPr/>
          <p:nvPr/>
        </p:nvSpPr>
        <p:spPr>
          <a:xfrm>
            <a:off x="7173581" y="1247359"/>
            <a:ext cx="1183485" cy="671308"/>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1600">
                <a:solidFill>
                  <a:schemeClr val="accent1"/>
                </a:solidFill>
                <a:ea typeface="Amazon Ember Light" panose="020B0403020204020204" pitchFamily="34" charset="0"/>
                <a:cs typeface="Amazon Ember Light" panose="020B0403020204020204" pitchFamily="34" charset="0"/>
              </a:rPr>
              <a:t>/notes</a:t>
            </a:r>
          </a:p>
          <a:p>
            <a:pPr algn="ctr" rtl="0"/>
            <a:r>
              <a:rPr lang="pt-br" sz="1600">
                <a:solidFill>
                  <a:schemeClr val="accent1"/>
                </a:solidFill>
                <a:ea typeface="Amazon Ember Light" panose="020B0403020204020204" pitchFamily="34" charset="0"/>
                <a:cs typeface="Amazon Ember Light" panose="020B0403020204020204" pitchFamily="34" charset="0"/>
              </a:rPr>
              <a:t>/</a:t>
            </a:r>
            <a:r>
              <a:rPr lang="pt-br" sz="1600">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GET</a:t>
            </a:r>
          </a:p>
        </p:txBody>
      </p:sp>
      <p:sp>
        <p:nvSpPr>
          <p:cNvPr id="77" name="Rounded Rectangle 76"/>
          <p:cNvSpPr/>
          <p:nvPr/>
        </p:nvSpPr>
        <p:spPr>
          <a:xfrm>
            <a:off x="7167356" y="3396837"/>
            <a:ext cx="1255112" cy="696200"/>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rtl="0"/>
            <a:r>
              <a:rPr lang="pt-br" sz="1600">
                <a:solidFill>
                  <a:schemeClr val="accent1"/>
                </a:solidFill>
                <a:ea typeface="Amazon Ember Light" panose="020B0403020204020204" pitchFamily="34" charset="0"/>
                <a:cs typeface="Amazon Ember Light" panose="020B0403020204020204" pitchFamily="34" charset="0"/>
              </a:rPr>
              <a:t>notes/search</a:t>
            </a:r>
          </a:p>
          <a:p>
            <a:pPr algn="ctr" rtl="0"/>
            <a:r>
              <a:rPr lang="pt-br" sz="1600">
                <a:solidFill>
                  <a:schemeClr val="accent1"/>
                </a:solidFill>
                <a:ea typeface="Amazon Ember Light" panose="020B0403020204020204" pitchFamily="34" charset="0"/>
                <a:cs typeface="Amazon Ember Light" panose="020B0403020204020204" pitchFamily="34" charset="0"/>
              </a:rPr>
              <a:t>/</a:t>
            </a:r>
            <a:r>
              <a:rPr lang="pt-br" sz="1600">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GET</a:t>
            </a:r>
          </a:p>
        </p:txBody>
      </p:sp>
      <p:sp>
        <p:nvSpPr>
          <p:cNvPr id="78" name="Rounded Rectangle 77"/>
          <p:cNvSpPr/>
          <p:nvPr/>
        </p:nvSpPr>
        <p:spPr>
          <a:xfrm>
            <a:off x="7157106" y="4473190"/>
            <a:ext cx="1302982" cy="718171"/>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rtl="0"/>
            <a:r>
              <a:rPr lang="pt-br" sz="1600">
                <a:solidFill>
                  <a:schemeClr val="accent1"/>
                </a:solidFill>
                <a:latin typeface="+mj-lt"/>
                <a:ea typeface="Amazon Ember Light" panose="020B0403020204020204" pitchFamily="34" charset="0"/>
                <a:cs typeface="Amazon Ember Light" panose="020B0403020204020204" pitchFamily="34" charset="0"/>
              </a:rPr>
              <a:t>notes/{id}</a:t>
            </a:r>
          </a:p>
          <a:p>
            <a:pPr algn="ctr" rtl="0"/>
            <a:r>
              <a:rPr lang="pt-br" sz="1600">
                <a:solidFill>
                  <a:schemeClr val="accent1"/>
                </a:solidFill>
                <a:latin typeface="+mj-lt"/>
                <a:ea typeface="Amazon Ember Light" panose="020B0403020204020204" pitchFamily="34" charset="0"/>
                <a:cs typeface="Amazon Ember Light" panose="020B0403020204020204" pitchFamily="34" charset="0"/>
              </a:rPr>
              <a:t>/</a:t>
            </a:r>
            <a:r>
              <a:rPr lang="pt-br" sz="1600">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DELETE</a:t>
            </a:r>
          </a:p>
        </p:txBody>
      </p:sp>
      <p:sp>
        <p:nvSpPr>
          <p:cNvPr id="79" name="Rounded Rectangle 78"/>
          <p:cNvSpPr/>
          <p:nvPr/>
        </p:nvSpPr>
        <p:spPr>
          <a:xfrm>
            <a:off x="7168753" y="2285850"/>
            <a:ext cx="1239058" cy="702069"/>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1600">
                <a:solidFill>
                  <a:schemeClr val="accent1"/>
                </a:solidFill>
                <a:ea typeface="Amazon Ember Light" panose="020B0403020204020204" pitchFamily="34" charset="0"/>
                <a:cs typeface="Amazon Ember Light" panose="020B0403020204020204" pitchFamily="34" charset="0"/>
              </a:rPr>
              <a:t>/notes/{id}</a:t>
            </a:r>
          </a:p>
          <a:p>
            <a:pPr algn="ctr" rtl="0"/>
            <a:r>
              <a:rPr lang="pt-br" sz="1600">
                <a:solidFill>
                  <a:schemeClr val="accent1"/>
                </a:solidFill>
                <a:ea typeface="Amazon Ember Light" panose="020B0403020204020204" pitchFamily="34" charset="0"/>
                <a:cs typeface="Amazon Ember Light" panose="020B0403020204020204" pitchFamily="34" charset="0"/>
              </a:rPr>
              <a:t>/</a:t>
            </a:r>
            <a:r>
              <a:rPr lang="pt-br" sz="1600">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POST</a:t>
            </a:r>
          </a:p>
        </p:txBody>
      </p:sp>
      <p:sp>
        <p:nvSpPr>
          <p:cNvPr id="75" name="TextBox 74">
            <a:extLst>
              <a:ext uri="{FF2B5EF4-FFF2-40B4-BE49-F238E27FC236}">
                <a16:creationId xmlns:a16="http://schemas.microsoft.com/office/drawing/2014/main" id="{056F0698-07D0-4E99-A4B3-EFDEF2E6050B}"/>
              </a:ext>
            </a:extLst>
          </p:cNvPr>
          <p:cNvSpPr txBox="1"/>
          <p:nvPr/>
        </p:nvSpPr>
        <p:spPr>
          <a:xfrm>
            <a:off x="2703711" y="1601012"/>
            <a:ext cx="1851662" cy="425608"/>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Chamadas de API</a:t>
            </a:r>
          </a:p>
        </p:txBody>
      </p:sp>
      <p:sp>
        <p:nvSpPr>
          <p:cNvPr id="80" name="TextBox 79">
            <a:extLst>
              <a:ext uri="{FF2B5EF4-FFF2-40B4-BE49-F238E27FC236}">
                <a16:creationId xmlns:a16="http://schemas.microsoft.com/office/drawing/2014/main" id="{0F7D3626-A3AD-4BFE-9D32-6DCF306A1CDF}"/>
              </a:ext>
            </a:extLst>
          </p:cNvPr>
          <p:cNvSpPr txBox="1"/>
          <p:nvPr/>
        </p:nvSpPr>
        <p:spPr>
          <a:xfrm>
            <a:off x="8430873" y="1968792"/>
            <a:ext cx="1494808" cy="464003"/>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List</a:t>
            </a:r>
          </a:p>
        </p:txBody>
      </p:sp>
      <p:sp>
        <p:nvSpPr>
          <p:cNvPr id="82" name="TextBox 81">
            <a:extLst>
              <a:ext uri="{FF2B5EF4-FFF2-40B4-BE49-F238E27FC236}">
                <a16:creationId xmlns:a16="http://schemas.microsoft.com/office/drawing/2014/main" id="{4FDE86B9-A52F-4819-A6C8-9CC8E0877B6A}"/>
              </a:ext>
            </a:extLst>
          </p:cNvPr>
          <p:cNvSpPr txBox="1"/>
          <p:nvPr/>
        </p:nvSpPr>
        <p:spPr>
          <a:xfrm>
            <a:off x="8346261" y="2989184"/>
            <a:ext cx="1664032" cy="423657"/>
          </a:xfrm>
          <a:prstGeom prst="rect">
            <a:avLst/>
          </a:prstGeom>
          <a:noFill/>
        </p:spPr>
        <p:txBody>
          <a:bodyPr wrap="square" lIns="0" tIns="0" rIns="0" bIns="0" rtlCol="0">
            <a:noAutofit/>
          </a:bodyPr>
          <a:lstStyle/>
          <a:p>
            <a:pPr algn="ctr" rtl="0"/>
            <a:r>
              <a:rPr lang="pt-br">
                <a:latin typeface="Amazon Ember Light" panose="020B0403020204020204" pitchFamily="34" charset="0"/>
                <a:ea typeface="Amazon Ember Light" panose="020B0403020204020204" pitchFamily="34" charset="0"/>
                <a:cs typeface="Amazon Ember Light" panose="020B0403020204020204" pitchFamily="34" charset="0"/>
              </a:rPr>
              <a:t>CreateUpdate</a:t>
            </a:r>
          </a:p>
        </p:txBody>
      </p:sp>
      <p:sp>
        <p:nvSpPr>
          <p:cNvPr id="83" name="TextBox 82">
            <a:extLst>
              <a:ext uri="{FF2B5EF4-FFF2-40B4-BE49-F238E27FC236}">
                <a16:creationId xmlns:a16="http://schemas.microsoft.com/office/drawing/2014/main" id="{95D9FF6E-3166-4571-BEA5-B4D38E3C004F}"/>
              </a:ext>
            </a:extLst>
          </p:cNvPr>
          <p:cNvSpPr txBox="1"/>
          <p:nvPr/>
        </p:nvSpPr>
        <p:spPr>
          <a:xfrm>
            <a:off x="8265954" y="4123370"/>
            <a:ext cx="1824646" cy="422093"/>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Search (pesquisar)</a:t>
            </a:r>
          </a:p>
        </p:txBody>
      </p:sp>
      <p:sp>
        <p:nvSpPr>
          <p:cNvPr id="84" name="TextBox 83">
            <a:extLst>
              <a:ext uri="{FF2B5EF4-FFF2-40B4-BE49-F238E27FC236}">
                <a16:creationId xmlns:a16="http://schemas.microsoft.com/office/drawing/2014/main" id="{1FE68F66-55AD-4673-9772-2567EFEFA3A3}"/>
              </a:ext>
            </a:extLst>
          </p:cNvPr>
          <p:cNvSpPr txBox="1"/>
          <p:nvPr/>
        </p:nvSpPr>
        <p:spPr>
          <a:xfrm>
            <a:off x="8424291" y="5258135"/>
            <a:ext cx="1507972" cy="422093"/>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Delete (excluir)</a:t>
            </a:r>
          </a:p>
        </p:txBody>
      </p:sp>
      <p:sp>
        <p:nvSpPr>
          <p:cNvPr id="85" name="TextBox 84">
            <a:extLst>
              <a:ext uri="{FF2B5EF4-FFF2-40B4-BE49-F238E27FC236}">
                <a16:creationId xmlns:a16="http://schemas.microsoft.com/office/drawing/2014/main" id="{4EF3C182-0FF7-44B8-B290-22FFB8E8BBCE}"/>
              </a:ext>
            </a:extLst>
          </p:cNvPr>
          <p:cNvSpPr txBox="1"/>
          <p:nvPr/>
        </p:nvSpPr>
        <p:spPr>
          <a:xfrm>
            <a:off x="3867461" y="2943664"/>
            <a:ext cx="1603827" cy="422093"/>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Hospedagem de websites</a:t>
            </a:r>
          </a:p>
        </p:txBody>
      </p:sp>
      <p:sp>
        <p:nvSpPr>
          <p:cNvPr id="86" name="TextBox 85">
            <a:extLst>
              <a:ext uri="{FF2B5EF4-FFF2-40B4-BE49-F238E27FC236}">
                <a16:creationId xmlns:a16="http://schemas.microsoft.com/office/drawing/2014/main" id="{77A9D60F-2358-4CE9-A891-2744156D5F33}"/>
              </a:ext>
            </a:extLst>
          </p:cNvPr>
          <p:cNvSpPr txBox="1"/>
          <p:nvPr/>
        </p:nvSpPr>
        <p:spPr>
          <a:xfrm>
            <a:off x="3911939" y="4979553"/>
            <a:ext cx="1507972" cy="643017"/>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Hospedagem de Mp3</a:t>
            </a:r>
          </a:p>
        </p:txBody>
      </p:sp>
      <p:sp>
        <p:nvSpPr>
          <p:cNvPr id="94" name="TextBox 93">
            <a:extLst>
              <a:ext uri="{FF2B5EF4-FFF2-40B4-BE49-F238E27FC236}">
                <a16:creationId xmlns:a16="http://schemas.microsoft.com/office/drawing/2014/main" id="{8D34C773-3191-46B2-84FA-01EE53234239}"/>
              </a:ext>
            </a:extLst>
          </p:cNvPr>
          <p:cNvSpPr txBox="1"/>
          <p:nvPr/>
        </p:nvSpPr>
        <p:spPr>
          <a:xfrm>
            <a:off x="8492835" y="6364152"/>
            <a:ext cx="1370884" cy="422093"/>
          </a:xfrm>
          <a:prstGeom prst="rect">
            <a:avLst/>
          </a:prstGeom>
          <a:noFill/>
        </p:spPr>
        <p:txBody>
          <a:bodyPr wrap="square" lIns="0" tIns="0" rIns="0" bIns="0" rtlCol="0">
            <a:noAutofit/>
          </a:bodyPr>
          <a:lstStyle/>
          <a:p>
            <a:pPr algn="ctr" rtl="0"/>
            <a:r>
              <a:rPr lang="pt-br">
                <a:latin typeface="Amazon Ember Light" panose="020B0403020204020204" pitchFamily="34" charset="0"/>
                <a:ea typeface="Amazon Ember Light" panose="020B0403020204020204" pitchFamily="34" charset="0"/>
                <a:cs typeface="Amazon Ember Light" panose="020B0403020204020204" pitchFamily="34" charset="0"/>
              </a:rPr>
              <a:t>Ditar</a:t>
            </a:r>
          </a:p>
        </p:txBody>
      </p:sp>
    </p:spTree>
    <p:custDataLst>
      <p:tags r:id="rId1"/>
    </p:custDataLst>
    <p:extLst>
      <p:ext uri="{BB962C8B-B14F-4D97-AF65-F5344CB8AC3E}">
        <p14:creationId xmlns:p14="http://schemas.microsoft.com/office/powerpoint/2010/main" val="2453640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08593" y="182219"/>
            <a:ext cx="7466341" cy="839930"/>
          </a:xfrm>
        </p:spPr>
        <p:txBody>
          <a:bodyPr rtlCol="0"/>
          <a:lstStyle/>
          <a:p>
            <a:pPr rtl="0"/>
            <a:r>
              <a:rPr lang="pt-br" sz="3500" dirty="0"/>
              <a:t>Cenário: desenvolver uma aplicação de ponta a ponta</a:t>
            </a:r>
          </a:p>
        </p:txBody>
      </p:sp>
      <p:cxnSp>
        <p:nvCxnSpPr>
          <p:cNvPr id="137" name="Elbow Connector 136"/>
          <p:cNvCxnSpPr>
            <a:stCxn id="57" idx="1"/>
          </p:cNvCxnSpPr>
          <p:nvPr/>
        </p:nvCxnSpPr>
        <p:spPr>
          <a:xfrm rot="10800000">
            <a:off x="5637299" y="4251757"/>
            <a:ext cx="1497250" cy="1644232"/>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59" idx="1"/>
            <a:endCxn id="78" idx="3"/>
          </p:cNvCxnSpPr>
          <p:nvPr/>
        </p:nvCxnSpPr>
        <p:spPr>
          <a:xfrm rot="10800000">
            <a:off x="6167336" y="3262763"/>
            <a:ext cx="1000020" cy="482174"/>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76" idx="1"/>
            <a:endCxn id="141" idx="3"/>
          </p:cNvCxnSpPr>
          <p:nvPr/>
        </p:nvCxnSpPr>
        <p:spPr>
          <a:xfrm rot="10800000">
            <a:off x="6531608" y="3949060"/>
            <a:ext cx="625499" cy="883217"/>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8392655" y="1583013"/>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8407059" y="2636884"/>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8403043" y="3744937"/>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437531" y="4832275"/>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71" name="Elbow Connector 70"/>
          <p:cNvCxnSpPr/>
          <p:nvPr/>
        </p:nvCxnSpPr>
        <p:spPr>
          <a:xfrm>
            <a:off x="9595699" y="2779420"/>
            <a:ext cx="1047952" cy="341732"/>
          </a:xfrm>
          <a:prstGeom prst="bentConnector3">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1E40BFA2-709E-0949-81CE-DFF45EA0B15A}"/>
              </a:ext>
            </a:extLst>
          </p:cNvPr>
          <p:cNvGrpSpPr/>
          <p:nvPr/>
        </p:nvGrpSpPr>
        <p:grpSpPr>
          <a:xfrm>
            <a:off x="2448927" y="2491030"/>
            <a:ext cx="1777290" cy="2035889"/>
            <a:chOff x="2674471" y="1567527"/>
            <a:chExt cx="1488359" cy="331243"/>
          </a:xfrm>
        </p:grpSpPr>
        <p:sp>
          <p:nvSpPr>
            <p:cNvPr id="73" name="Freeform 72">
              <a:extLst>
                <a:ext uri="{FF2B5EF4-FFF2-40B4-BE49-F238E27FC236}">
                  <a16:creationId xmlns:a16="http://schemas.microsoft.com/office/drawing/2014/main" id="{4EAB45C0-979B-2645-A344-2CE205A1F30E}"/>
                </a:ext>
              </a:extLst>
            </p:cNvPr>
            <p:cNvSpPr/>
            <p:nvPr/>
          </p:nvSpPr>
          <p:spPr>
            <a:xfrm rot="10800000">
              <a:off x="3247467" y="1567527"/>
              <a:ext cx="915363"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accent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cxnSp>
          <p:nvCxnSpPr>
            <p:cNvPr id="74" name="Straight Arrow Connector 73">
              <a:extLst>
                <a:ext uri="{FF2B5EF4-FFF2-40B4-BE49-F238E27FC236}">
                  <a16:creationId xmlns:a16="http://schemas.microsoft.com/office/drawing/2014/main" id="{660EF707-54FE-7940-AB34-F7E5C17573FF}"/>
                </a:ext>
              </a:extLst>
            </p:cNvPr>
            <p:cNvCxnSpPr>
              <a:cxnSpLocks/>
            </p:cNvCxnSpPr>
            <p:nvPr/>
          </p:nvCxnSpPr>
          <p:spPr>
            <a:xfrm>
              <a:off x="2674471" y="1711572"/>
              <a:ext cx="573077" cy="0"/>
            </a:xfrm>
            <a:prstGeom prst="straightConnector1">
              <a:avLst/>
            </a:prstGeom>
            <a:ln w="12700">
              <a:solidFill>
                <a:schemeClr val="accent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cxnSp>
        <p:nvCxnSpPr>
          <p:cNvPr id="75" name="Elbow Connector 74"/>
          <p:cNvCxnSpPr/>
          <p:nvPr/>
        </p:nvCxnSpPr>
        <p:spPr>
          <a:xfrm flipV="1">
            <a:off x="9619488" y="3262763"/>
            <a:ext cx="1024163" cy="475393"/>
          </a:xfrm>
          <a:prstGeom prst="bentConnector3">
            <a:avLst>
              <a:gd name="adj1" fmla="val 50000"/>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7" name="Elbow Connector 76"/>
          <p:cNvCxnSpPr/>
          <p:nvPr/>
        </p:nvCxnSpPr>
        <p:spPr>
          <a:xfrm>
            <a:off x="9619488" y="1575600"/>
            <a:ext cx="1367063" cy="1344263"/>
          </a:xfrm>
          <a:prstGeom prst="bentConnector2">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78" name="Picture 7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2924" y="2905557"/>
            <a:ext cx="714412" cy="714412"/>
          </a:xfrm>
          <a:prstGeom prst="rect">
            <a:avLst/>
          </a:prstGeom>
        </p:spPr>
      </p:pic>
      <p:cxnSp>
        <p:nvCxnSpPr>
          <p:cNvPr id="79" name="Elbow Connector 78"/>
          <p:cNvCxnSpPr>
            <a:stCxn id="87" idx="1"/>
            <a:endCxn id="78" idx="3"/>
          </p:cNvCxnSpPr>
          <p:nvPr/>
        </p:nvCxnSpPr>
        <p:spPr>
          <a:xfrm rot="10800000" flipV="1">
            <a:off x="6167337" y="2636885"/>
            <a:ext cx="1001417" cy="625878"/>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0" name="Elbow Connector 79"/>
          <p:cNvCxnSpPr/>
          <p:nvPr/>
        </p:nvCxnSpPr>
        <p:spPr>
          <a:xfrm rot="16200000" flipH="1">
            <a:off x="3637372" y="857973"/>
            <a:ext cx="181257" cy="3886200"/>
          </a:xfrm>
          <a:prstGeom prst="bentConnector3">
            <a:avLst>
              <a:gd name="adj1" fmla="val -424219"/>
            </a:avLst>
          </a:prstGeom>
          <a:ln w="12700">
            <a:solidFill>
              <a:schemeClr val="tx1"/>
            </a:solidFill>
            <a:prstDash val="dash"/>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86133E79-0152-0E4F-9C24-D4866799B0F2}"/>
              </a:ext>
            </a:extLst>
          </p:cNvPr>
          <p:cNvSpPr txBox="1"/>
          <p:nvPr/>
        </p:nvSpPr>
        <p:spPr>
          <a:xfrm>
            <a:off x="1485018" y="5288255"/>
            <a:ext cx="2301904"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Cognito</a:t>
            </a:r>
          </a:p>
        </p:txBody>
      </p:sp>
      <p:pic>
        <p:nvPicPr>
          <p:cNvPr id="82" name="Graphic 21">
            <a:extLst>
              <a:ext uri="{FF2B5EF4-FFF2-40B4-BE49-F238E27FC236}">
                <a16:creationId xmlns:a16="http://schemas.microsoft.com/office/drawing/2014/main" id="{AF209CD9-C81E-264C-8291-AE0A1DD85F1C}"/>
              </a:ext>
            </a:extLst>
          </p:cNvPr>
          <p:cNvPicPr>
            <a:picLocks noChangeAspect="1"/>
          </p:cNvPicPr>
          <p:nvPr/>
        </p:nvPicPr>
        <p:blipFill>
          <a:blip r:embed="rId5"/>
          <a:stretch>
            <a:fillRect/>
          </a:stretch>
        </p:blipFill>
        <p:spPr>
          <a:xfrm>
            <a:off x="2280370" y="4534749"/>
            <a:ext cx="711200" cy="711200"/>
          </a:xfrm>
          <a:prstGeom prst="rect">
            <a:avLst/>
          </a:prstGeom>
        </p:spPr>
      </p:pic>
      <p:sp>
        <p:nvSpPr>
          <p:cNvPr id="83" name="TextBox 82">
            <a:extLst>
              <a:ext uri="{FF2B5EF4-FFF2-40B4-BE49-F238E27FC236}">
                <a16:creationId xmlns:a16="http://schemas.microsoft.com/office/drawing/2014/main" id="{50673249-BCA1-474E-95DD-96DD2FBD5F60}"/>
              </a:ext>
            </a:extLst>
          </p:cNvPr>
          <p:cNvSpPr txBox="1"/>
          <p:nvPr/>
        </p:nvSpPr>
        <p:spPr>
          <a:xfrm>
            <a:off x="670010" y="5292906"/>
            <a:ext cx="1158100"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AWS IAM</a:t>
            </a:r>
          </a:p>
        </p:txBody>
      </p:sp>
      <p:pic>
        <p:nvPicPr>
          <p:cNvPr id="84" name="Graphic 34">
            <a:extLst>
              <a:ext uri="{FF2B5EF4-FFF2-40B4-BE49-F238E27FC236}">
                <a16:creationId xmlns:a16="http://schemas.microsoft.com/office/drawing/2014/main" id="{8FB9A325-064A-1544-9BC4-DC8C8D976D24}"/>
              </a:ext>
            </a:extLst>
          </p:cNvPr>
          <p:cNvPicPr>
            <a:picLocks noChangeAspect="1"/>
          </p:cNvPicPr>
          <p:nvPr/>
        </p:nvPicPr>
        <p:blipFill>
          <a:blip r:embed="rId6"/>
          <a:stretch>
            <a:fillRect/>
          </a:stretch>
        </p:blipFill>
        <p:spPr>
          <a:xfrm>
            <a:off x="893460" y="4534749"/>
            <a:ext cx="711200" cy="711200"/>
          </a:xfrm>
          <a:prstGeom prst="rect">
            <a:avLst/>
          </a:prstGeom>
        </p:spPr>
      </p:pic>
      <p:cxnSp>
        <p:nvCxnSpPr>
          <p:cNvPr id="85" name="Elbow Connector 84"/>
          <p:cNvCxnSpPr>
            <a:endCxn id="82" idx="0"/>
          </p:cNvCxnSpPr>
          <p:nvPr/>
        </p:nvCxnSpPr>
        <p:spPr>
          <a:xfrm rot="16200000" flipH="1">
            <a:off x="1914009" y="3812787"/>
            <a:ext cx="581373" cy="862549"/>
          </a:xfrm>
          <a:prstGeom prst="bentConnector3">
            <a:avLst>
              <a:gd name="adj1" fmla="val 50000"/>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9848534" y="3437203"/>
            <a:ext cx="740125" cy="1391928"/>
          </a:xfrm>
          <a:prstGeom prst="bentConnector3">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5088652" y="3702837"/>
            <a:ext cx="1442955" cy="492443"/>
          </a:xfrm>
          <a:prstGeom prst="rect">
            <a:avLst/>
          </a:prstGeom>
          <a:solidFill>
            <a:schemeClr val="bg1"/>
          </a:solidFill>
        </p:spPr>
        <p:txBody>
          <a:bodyPr wrap="square" lIns="0" tIns="0" rIns="0" bIns="0" rtlCol="0">
            <a:spAutoFit/>
          </a:bodyPr>
          <a:lstStyle/>
          <a:p>
            <a:pPr algn="ctr" rtl="0"/>
            <a:r>
              <a:rPr lang="pt-br" sz="1600">
                <a:latin typeface="Amazon Ember" panose="02000000000000000000" pitchFamily="2" charset="0"/>
                <a:ea typeface="Amazon Ember" panose="02000000000000000000" pitchFamily="2" charset="0"/>
                <a:cs typeface="Amazon Ember Light" charset="0"/>
              </a:rPr>
              <a:t>Amazon API Gateway</a:t>
            </a:r>
          </a:p>
        </p:txBody>
      </p:sp>
      <p:sp>
        <p:nvSpPr>
          <p:cNvPr id="142" name="TextBox 141">
            <a:extLst>
              <a:ext uri="{FF2B5EF4-FFF2-40B4-BE49-F238E27FC236}">
                <a16:creationId xmlns:a16="http://schemas.microsoft.com/office/drawing/2014/main" id="{46A5AC97-17E0-8549-82B4-F67733E05D9F}"/>
              </a:ext>
            </a:extLst>
          </p:cNvPr>
          <p:cNvSpPr txBox="1"/>
          <p:nvPr/>
        </p:nvSpPr>
        <p:spPr>
          <a:xfrm>
            <a:off x="10607318" y="6100519"/>
            <a:ext cx="1506552"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Polly</a:t>
            </a:r>
          </a:p>
        </p:txBody>
      </p:sp>
      <p:pic>
        <p:nvPicPr>
          <p:cNvPr id="143" name="Graphic 23">
            <a:extLst>
              <a:ext uri="{FF2B5EF4-FFF2-40B4-BE49-F238E27FC236}">
                <a16:creationId xmlns:a16="http://schemas.microsoft.com/office/drawing/2014/main" id="{814B57E9-CF5F-C441-87AE-6F44E971F76D}"/>
              </a:ext>
            </a:extLst>
          </p:cNvPr>
          <p:cNvPicPr>
            <a:picLocks noChangeAspect="1"/>
          </p:cNvPicPr>
          <p:nvPr/>
        </p:nvPicPr>
        <p:blipFill>
          <a:blip r:embed="rId7"/>
          <a:stretch>
            <a:fillRect/>
          </a:stretch>
        </p:blipFill>
        <p:spPr>
          <a:xfrm>
            <a:off x="11004994" y="5308894"/>
            <a:ext cx="711200" cy="711200"/>
          </a:xfrm>
          <a:prstGeom prst="rect">
            <a:avLst/>
          </a:prstGeom>
        </p:spPr>
      </p:pic>
      <p:pic>
        <p:nvPicPr>
          <p:cNvPr id="148" name="Graphic 68">
            <a:extLst>
              <a:ext uri="{FF2B5EF4-FFF2-40B4-BE49-F238E27FC236}">
                <a16:creationId xmlns:a16="http://schemas.microsoft.com/office/drawing/2014/main" id="{1BC192AB-8D67-7746-A2C0-E289C568EA2D}"/>
              </a:ext>
            </a:extLst>
          </p:cNvPr>
          <p:cNvPicPr>
            <a:picLocks noChangeAspect="1"/>
          </p:cNvPicPr>
          <p:nvPr/>
        </p:nvPicPr>
        <p:blipFill>
          <a:blip r:embed="rId8"/>
          <a:stretch>
            <a:fillRect/>
          </a:stretch>
        </p:blipFill>
        <p:spPr>
          <a:xfrm>
            <a:off x="4338015" y="2159966"/>
            <a:ext cx="685800" cy="685800"/>
          </a:xfrm>
          <a:prstGeom prst="rect">
            <a:avLst/>
          </a:prstGeom>
        </p:spPr>
      </p:pic>
      <p:pic>
        <p:nvPicPr>
          <p:cNvPr id="149" name="Graphic 68">
            <a:extLst>
              <a:ext uri="{FF2B5EF4-FFF2-40B4-BE49-F238E27FC236}">
                <a16:creationId xmlns:a16="http://schemas.microsoft.com/office/drawing/2014/main" id="{1BC192AB-8D67-7746-A2C0-E289C568EA2D}"/>
              </a:ext>
            </a:extLst>
          </p:cNvPr>
          <p:cNvPicPr>
            <a:picLocks noChangeAspect="1"/>
          </p:cNvPicPr>
          <p:nvPr/>
        </p:nvPicPr>
        <p:blipFill>
          <a:blip r:embed="rId8"/>
          <a:stretch>
            <a:fillRect/>
          </a:stretch>
        </p:blipFill>
        <p:spPr>
          <a:xfrm>
            <a:off x="4338015" y="4166866"/>
            <a:ext cx="685800" cy="685800"/>
          </a:xfrm>
          <a:prstGeom prst="rect">
            <a:avLst/>
          </a:prstGeom>
        </p:spPr>
      </p:pic>
      <p:grpSp>
        <p:nvGrpSpPr>
          <p:cNvPr id="150" name="Group 149"/>
          <p:cNvGrpSpPr/>
          <p:nvPr/>
        </p:nvGrpSpPr>
        <p:grpSpPr>
          <a:xfrm>
            <a:off x="1324461" y="2724300"/>
            <a:ext cx="948594" cy="1286036"/>
            <a:chOff x="2235622" y="3380361"/>
            <a:chExt cx="948594" cy="1286036"/>
          </a:xfrm>
        </p:grpSpPr>
        <p:sp>
          <p:nvSpPr>
            <p:cNvPr id="151" name="TextBox 150"/>
            <p:cNvSpPr txBox="1"/>
            <p:nvPr/>
          </p:nvSpPr>
          <p:spPr>
            <a:xfrm>
              <a:off x="2235622" y="4345216"/>
              <a:ext cx="948594" cy="321181"/>
            </a:xfrm>
            <a:prstGeom prst="rect">
              <a:avLst/>
            </a:prstGeom>
            <a:noFill/>
          </p:spPr>
          <p:txBody>
            <a:bodyPr wrap="square" lIns="0" tIns="0" rIns="0" bIns="0" rtlCol="0">
              <a:noAutofit/>
            </a:bodyPr>
            <a:lstStyle/>
            <a:p>
              <a:pPr algn="ctr" rtl="0"/>
              <a:r>
                <a:rPr lang="pt-br" sz="200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Usuário</a:t>
              </a:r>
              <a:endParaRPr lang="en-US" sz="200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p:txBody>
        </p:sp>
        <p:pic>
          <p:nvPicPr>
            <p:cNvPr id="152" name="Graphic 39">
              <a:extLst>
                <a:ext uri="{FF2B5EF4-FFF2-40B4-BE49-F238E27FC236}">
                  <a16:creationId xmlns:a16="http://schemas.microsoft.com/office/drawing/2014/main" id="{6FA71975-EA2D-784E-8A28-738A17320E91}"/>
                </a:ext>
              </a:extLst>
            </p:cNvPr>
            <p:cNvPicPr>
              <a:picLocks noChangeAspect="1"/>
            </p:cNvPicPr>
            <p:nvPr/>
          </p:nvPicPr>
          <p:blipFill>
            <a:blip r:embed="rId9"/>
            <a:stretch>
              <a:fillRect/>
            </a:stretch>
          </p:blipFill>
          <p:spPr>
            <a:xfrm>
              <a:off x="2252719" y="3380361"/>
              <a:ext cx="914400" cy="914400"/>
            </a:xfrm>
            <a:prstGeom prst="rect">
              <a:avLst/>
            </a:prstGeom>
          </p:spPr>
        </p:pic>
      </p:grpSp>
      <p:pic>
        <p:nvPicPr>
          <p:cNvPr id="153" name="Graphic 42">
            <a:extLst>
              <a:ext uri="{FF2B5EF4-FFF2-40B4-BE49-F238E27FC236}">
                <a16:creationId xmlns:a16="http://schemas.microsoft.com/office/drawing/2014/main" id="{4130D902-988A-C441-B94E-F5D6D001FFBA}"/>
              </a:ext>
            </a:extLst>
          </p:cNvPr>
          <p:cNvPicPr>
            <a:picLocks noChangeAspect="1"/>
          </p:cNvPicPr>
          <p:nvPr/>
        </p:nvPicPr>
        <p:blipFill>
          <a:blip r:embed="rId10"/>
          <a:stretch>
            <a:fillRect/>
          </a:stretch>
        </p:blipFill>
        <p:spPr>
          <a:xfrm>
            <a:off x="8835377" y="1240942"/>
            <a:ext cx="685800" cy="685800"/>
          </a:xfrm>
          <a:prstGeom prst="rect">
            <a:avLst/>
          </a:prstGeom>
        </p:spPr>
      </p:pic>
      <p:pic>
        <p:nvPicPr>
          <p:cNvPr id="154" name="Graphic 42">
            <a:extLst>
              <a:ext uri="{FF2B5EF4-FFF2-40B4-BE49-F238E27FC236}">
                <a16:creationId xmlns:a16="http://schemas.microsoft.com/office/drawing/2014/main" id="{4130D902-988A-C441-B94E-F5D6D001FFBA}"/>
              </a:ext>
            </a:extLst>
          </p:cNvPr>
          <p:cNvPicPr>
            <a:picLocks noChangeAspect="1"/>
          </p:cNvPicPr>
          <p:nvPr/>
        </p:nvPicPr>
        <p:blipFill>
          <a:blip r:embed="rId10"/>
          <a:stretch>
            <a:fillRect/>
          </a:stretch>
        </p:blipFill>
        <p:spPr>
          <a:xfrm>
            <a:off x="8835377" y="2278254"/>
            <a:ext cx="685800" cy="685800"/>
          </a:xfrm>
          <a:prstGeom prst="rect">
            <a:avLst/>
          </a:prstGeom>
        </p:spPr>
      </p:pic>
      <p:pic>
        <p:nvPicPr>
          <p:cNvPr id="155" name="Graphic 42">
            <a:extLst>
              <a:ext uri="{FF2B5EF4-FFF2-40B4-BE49-F238E27FC236}">
                <a16:creationId xmlns:a16="http://schemas.microsoft.com/office/drawing/2014/main" id="{4130D902-988A-C441-B94E-F5D6D001FFBA}"/>
              </a:ext>
            </a:extLst>
          </p:cNvPr>
          <p:cNvPicPr>
            <a:picLocks noChangeAspect="1"/>
          </p:cNvPicPr>
          <p:nvPr/>
        </p:nvPicPr>
        <p:blipFill>
          <a:blip r:embed="rId10"/>
          <a:stretch>
            <a:fillRect/>
          </a:stretch>
        </p:blipFill>
        <p:spPr>
          <a:xfrm>
            <a:off x="8835377" y="3402869"/>
            <a:ext cx="685800" cy="685800"/>
          </a:xfrm>
          <a:prstGeom prst="rect">
            <a:avLst/>
          </a:prstGeom>
        </p:spPr>
      </p:pic>
      <p:pic>
        <p:nvPicPr>
          <p:cNvPr id="156" name="Graphic 42">
            <a:extLst>
              <a:ext uri="{FF2B5EF4-FFF2-40B4-BE49-F238E27FC236}">
                <a16:creationId xmlns:a16="http://schemas.microsoft.com/office/drawing/2014/main" id="{4130D902-988A-C441-B94E-F5D6D001FFBA}"/>
              </a:ext>
            </a:extLst>
          </p:cNvPr>
          <p:cNvPicPr>
            <a:picLocks noChangeAspect="1"/>
          </p:cNvPicPr>
          <p:nvPr/>
        </p:nvPicPr>
        <p:blipFill>
          <a:blip r:embed="rId10"/>
          <a:stretch>
            <a:fillRect/>
          </a:stretch>
        </p:blipFill>
        <p:spPr>
          <a:xfrm>
            <a:off x="8835377" y="4564533"/>
            <a:ext cx="685800" cy="685800"/>
          </a:xfrm>
          <a:prstGeom prst="rect">
            <a:avLst/>
          </a:prstGeom>
        </p:spPr>
      </p:pic>
      <p:pic>
        <p:nvPicPr>
          <p:cNvPr id="157" name="Graphic 45">
            <a:extLst>
              <a:ext uri="{FF2B5EF4-FFF2-40B4-BE49-F238E27FC236}">
                <a16:creationId xmlns:a16="http://schemas.microsoft.com/office/drawing/2014/main" id="{E41541BE-4727-8841-BF0A-E7C98FCD8CAA}"/>
              </a:ext>
            </a:extLst>
          </p:cNvPr>
          <p:cNvPicPr>
            <a:picLocks noChangeAspect="1"/>
          </p:cNvPicPr>
          <p:nvPr/>
        </p:nvPicPr>
        <p:blipFill>
          <a:blip r:embed="rId11"/>
          <a:stretch>
            <a:fillRect/>
          </a:stretch>
        </p:blipFill>
        <p:spPr>
          <a:xfrm>
            <a:off x="10659445" y="2934169"/>
            <a:ext cx="685800" cy="685800"/>
          </a:xfrm>
          <a:prstGeom prst="rect">
            <a:avLst/>
          </a:prstGeom>
        </p:spPr>
      </p:pic>
      <p:pic>
        <p:nvPicPr>
          <p:cNvPr id="161" name="Graphic 42">
            <a:extLst>
              <a:ext uri="{FF2B5EF4-FFF2-40B4-BE49-F238E27FC236}">
                <a16:creationId xmlns:a16="http://schemas.microsoft.com/office/drawing/2014/main" id="{4130D902-988A-C441-B94E-F5D6D001FFBA}"/>
              </a:ext>
            </a:extLst>
          </p:cNvPr>
          <p:cNvPicPr>
            <a:picLocks noChangeAspect="1"/>
          </p:cNvPicPr>
          <p:nvPr/>
        </p:nvPicPr>
        <p:blipFill>
          <a:blip r:embed="rId10"/>
          <a:stretch>
            <a:fillRect/>
          </a:stretch>
        </p:blipFill>
        <p:spPr>
          <a:xfrm>
            <a:off x="8835377" y="5670550"/>
            <a:ext cx="685800" cy="685800"/>
          </a:xfrm>
          <a:prstGeom prst="rect">
            <a:avLst/>
          </a:prstGeom>
        </p:spPr>
      </p:pic>
      <p:cxnSp>
        <p:nvCxnSpPr>
          <p:cNvPr id="162" name="Elbow Connector 161"/>
          <p:cNvCxnSpPr>
            <a:stCxn id="58" idx="1"/>
            <a:endCxn id="78" idx="0"/>
          </p:cNvCxnSpPr>
          <p:nvPr/>
        </p:nvCxnSpPr>
        <p:spPr>
          <a:xfrm rot="10800000" flipV="1">
            <a:off x="5810131" y="1583013"/>
            <a:ext cx="1363451" cy="1322544"/>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3"/>
          </p:nvPr>
        </p:nvSpPr>
        <p:spPr>
          <a:xfrm>
            <a:off x="419100" y="6356350"/>
            <a:ext cx="4317792" cy="365125"/>
          </a:xfrm>
        </p:spPr>
        <p:txBody>
          <a:bodyPr rtlCol="0"/>
          <a:lstStyle/>
          <a:p>
            <a:pPr rtl="0"/>
            <a:r>
              <a:rPr lang="pt-br" dirty="0"/>
              <a:t>© 2020 Amazon Web Services, Inc. ou suas afiliadas. Todos os direitos reservados.</a:t>
            </a:r>
          </a:p>
        </p:txBody>
      </p:sp>
      <p:sp>
        <p:nvSpPr>
          <p:cNvPr id="6" name="Slide Number Placeholder 5"/>
          <p:cNvSpPr>
            <a:spLocks noGrp="1"/>
          </p:cNvSpPr>
          <p:nvPr>
            <p:ph type="sldNum" sz="quarter" idx="12"/>
          </p:nvPr>
        </p:nvSpPr>
        <p:spPr/>
        <p:txBody>
          <a:bodyPr rtlCol="0"/>
          <a:lstStyle/>
          <a:p>
            <a:pPr rtl="0"/>
            <a:fld id="{9FC43BFD-8FF7-A343-A8A6-E2338FCE8046}" type="slidenum">
              <a:rPr lang="en-US" smtClean="0"/>
              <a:t>33</a:t>
            </a:fld>
            <a:endParaRPr lang="en-US"/>
          </a:p>
        </p:txBody>
      </p:sp>
      <p:cxnSp>
        <p:nvCxnSpPr>
          <p:cNvPr id="163" name="Elbow Connector 162"/>
          <p:cNvCxnSpPr/>
          <p:nvPr/>
        </p:nvCxnSpPr>
        <p:spPr>
          <a:xfrm flipV="1">
            <a:off x="9634110" y="3938564"/>
            <a:ext cx="1100958" cy="1920240"/>
          </a:xfrm>
          <a:prstGeom prst="bentConnector2">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164" name="Elbow Connector 163"/>
          <p:cNvCxnSpPr/>
          <p:nvPr/>
        </p:nvCxnSpPr>
        <p:spPr>
          <a:xfrm flipV="1">
            <a:off x="9651119" y="5955846"/>
            <a:ext cx="1157354" cy="198598"/>
          </a:xfrm>
          <a:prstGeom prst="bentConnector3">
            <a:avLst>
              <a:gd name="adj1" fmla="val 50000"/>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57" name="Rounded Rectangle 56"/>
          <p:cNvSpPr/>
          <p:nvPr/>
        </p:nvSpPr>
        <p:spPr>
          <a:xfrm>
            <a:off x="7134549" y="5536903"/>
            <a:ext cx="1302982" cy="718171"/>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rtl="0"/>
            <a:r>
              <a:rPr lang="pt-br" sz="1600">
                <a:solidFill>
                  <a:schemeClr val="accent1"/>
                </a:solidFill>
                <a:latin typeface="+mj-lt"/>
                <a:ea typeface="Amazon Ember Light" panose="020B0403020204020204" pitchFamily="34" charset="0"/>
                <a:cs typeface="Amazon Ember Light" panose="020B0403020204020204" pitchFamily="34" charset="0"/>
              </a:rPr>
              <a:t>/notes</a:t>
            </a:r>
          </a:p>
          <a:p>
            <a:pPr algn="ctr" rtl="0"/>
            <a:r>
              <a:rPr lang="pt-br" sz="1600">
                <a:solidFill>
                  <a:schemeClr val="accent1"/>
                </a:solidFill>
                <a:latin typeface="+mj-lt"/>
                <a:ea typeface="Amazon Ember Light" panose="020B0403020204020204" pitchFamily="34" charset="0"/>
                <a:cs typeface="Amazon Ember Light" panose="020B0403020204020204" pitchFamily="34" charset="0"/>
              </a:rPr>
              <a:t>/</a:t>
            </a:r>
            <a:r>
              <a:rPr lang="pt-br" sz="1600">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GET</a:t>
            </a:r>
          </a:p>
        </p:txBody>
      </p:sp>
      <p:sp>
        <p:nvSpPr>
          <p:cNvPr id="58" name="Rounded Rectangle 57"/>
          <p:cNvSpPr/>
          <p:nvPr/>
        </p:nvSpPr>
        <p:spPr>
          <a:xfrm>
            <a:off x="7173581" y="1247359"/>
            <a:ext cx="1183485" cy="671308"/>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1600">
                <a:solidFill>
                  <a:schemeClr val="accent1"/>
                </a:solidFill>
                <a:ea typeface="Amazon Ember Light" panose="020B0403020204020204" pitchFamily="34" charset="0"/>
                <a:cs typeface="Amazon Ember Light" panose="020B0403020204020204" pitchFamily="34" charset="0"/>
              </a:rPr>
              <a:t>/notes</a:t>
            </a:r>
          </a:p>
          <a:p>
            <a:pPr algn="ctr" rtl="0"/>
            <a:r>
              <a:rPr lang="pt-br" sz="1600">
                <a:solidFill>
                  <a:schemeClr val="accent1"/>
                </a:solidFill>
                <a:ea typeface="Amazon Ember Light" panose="020B0403020204020204" pitchFamily="34" charset="0"/>
                <a:cs typeface="Amazon Ember Light" panose="020B0403020204020204" pitchFamily="34" charset="0"/>
              </a:rPr>
              <a:t>/</a:t>
            </a:r>
            <a:r>
              <a:rPr lang="pt-br" sz="1600">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GET</a:t>
            </a:r>
          </a:p>
        </p:txBody>
      </p:sp>
      <p:sp>
        <p:nvSpPr>
          <p:cNvPr id="59" name="Rounded Rectangle 58"/>
          <p:cNvSpPr/>
          <p:nvPr/>
        </p:nvSpPr>
        <p:spPr>
          <a:xfrm>
            <a:off x="7167356" y="3396837"/>
            <a:ext cx="1255112" cy="696200"/>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rtl="0"/>
            <a:r>
              <a:rPr lang="pt-br" sz="1600">
                <a:solidFill>
                  <a:schemeClr val="accent1"/>
                </a:solidFill>
                <a:ea typeface="Amazon Ember Light" panose="020B0403020204020204" pitchFamily="34" charset="0"/>
                <a:cs typeface="Amazon Ember Light" panose="020B0403020204020204" pitchFamily="34" charset="0"/>
              </a:rPr>
              <a:t>notes/search</a:t>
            </a:r>
          </a:p>
          <a:p>
            <a:pPr algn="ctr" rtl="0"/>
            <a:r>
              <a:rPr lang="pt-br" sz="1600">
                <a:solidFill>
                  <a:schemeClr val="accent1"/>
                </a:solidFill>
                <a:ea typeface="Amazon Ember Light" panose="020B0403020204020204" pitchFamily="34" charset="0"/>
                <a:cs typeface="Amazon Ember Light" panose="020B0403020204020204" pitchFamily="34" charset="0"/>
              </a:rPr>
              <a:t>/</a:t>
            </a:r>
            <a:r>
              <a:rPr lang="pt-br" sz="1600">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GET</a:t>
            </a:r>
          </a:p>
        </p:txBody>
      </p:sp>
      <p:sp>
        <p:nvSpPr>
          <p:cNvPr id="76" name="Rounded Rectangle 75"/>
          <p:cNvSpPr/>
          <p:nvPr/>
        </p:nvSpPr>
        <p:spPr>
          <a:xfrm>
            <a:off x="7157106" y="4473190"/>
            <a:ext cx="1302982" cy="718171"/>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rtl="0"/>
            <a:r>
              <a:rPr lang="pt-br" sz="1600">
                <a:solidFill>
                  <a:schemeClr val="accent1"/>
                </a:solidFill>
                <a:latin typeface="+mj-lt"/>
                <a:ea typeface="Amazon Ember Light" panose="020B0403020204020204" pitchFamily="34" charset="0"/>
                <a:cs typeface="Amazon Ember Light" panose="020B0403020204020204" pitchFamily="34" charset="0"/>
              </a:rPr>
              <a:t>notes/{id}</a:t>
            </a:r>
          </a:p>
          <a:p>
            <a:pPr algn="ctr" rtl="0"/>
            <a:r>
              <a:rPr lang="pt-br" sz="1600">
                <a:solidFill>
                  <a:schemeClr val="accent1"/>
                </a:solidFill>
                <a:latin typeface="+mj-lt"/>
                <a:ea typeface="Amazon Ember Light" panose="020B0403020204020204" pitchFamily="34" charset="0"/>
                <a:cs typeface="Amazon Ember Light" panose="020B0403020204020204" pitchFamily="34" charset="0"/>
              </a:rPr>
              <a:t>/</a:t>
            </a:r>
            <a:r>
              <a:rPr lang="pt-br" sz="1600">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DELETE</a:t>
            </a:r>
          </a:p>
        </p:txBody>
      </p:sp>
      <p:sp>
        <p:nvSpPr>
          <p:cNvPr id="87" name="Rounded Rectangle 86"/>
          <p:cNvSpPr/>
          <p:nvPr/>
        </p:nvSpPr>
        <p:spPr>
          <a:xfrm>
            <a:off x="7168753" y="2285850"/>
            <a:ext cx="1239058" cy="702069"/>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1600">
                <a:solidFill>
                  <a:schemeClr val="accent1"/>
                </a:solidFill>
                <a:ea typeface="Amazon Ember Light" panose="020B0403020204020204" pitchFamily="34" charset="0"/>
                <a:cs typeface="Amazon Ember Light" panose="020B0403020204020204" pitchFamily="34" charset="0"/>
              </a:rPr>
              <a:t>/notes/{id}</a:t>
            </a:r>
          </a:p>
          <a:p>
            <a:pPr algn="ctr" rtl="0"/>
            <a:r>
              <a:rPr lang="pt-br" sz="1600">
                <a:solidFill>
                  <a:schemeClr val="accent1"/>
                </a:solidFill>
                <a:ea typeface="Amazon Ember Light" panose="020B0403020204020204" pitchFamily="34" charset="0"/>
                <a:cs typeface="Amazon Ember Light" panose="020B0403020204020204" pitchFamily="34" charset="0"/>
              </a:rPr>
              <a:t>/</a:t>
            </a:r>
            <a:r>
              <a:rPr lang="pt-br" sz="1600">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POST</a:t>
            </a:r>
          </a:p>
        </p:txBody>
      </p:sp>
      <p:sp>
        <p:nvSpPr>
          <p:cNvPr id="61" name="TextBox 60">
            <a:extLst>
              <a:ext uri="{FF2B5EF4-FFF2-40B4-BE49-F238E27FC236}">
                <a16:creationId xmlns:a16="http://schemas.microsoft.com/office/drawing/2014/main" id="{293FFC8E-E2BE-4E43-A4F4-3990F6DF808B}"/>
              </a:ext>
            </a:extLst>
          </p:cNvPr>
          <p:cNvSpPr txBox="1"/>
          <p:nvPr/>
        </p:nvSpPr>
        <p:spPr>
          <a:xfrm>
            <a:off x="2703711" y="1601012"/>
            <a:ext cx="1851662" cy="425608"/>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Chamadas de API</a:t>
            </a:r>
          </a:p>
        </p:txBody>
      </p:sp>
      <p:sp>
        <p:nvSpPr>
          <p:cNvPr id="62" name="TextBox 61">
            <a:extLst>
              <a:ext uri="{FF2B5EF4-FFF2-40B4-BE49-F238E27FC236}">
                <a16:creationId xmlns:a16="http://schemas.microsoft.com/office/drawing/2014/main" id="{936C7A71-7524-4CED-908C-9A85C0929AD0}"/>
              </a:ext>
            </a:extLst>
          </p:cNvPr>
          <p:cNvSpPr txBox="1"/>
          <p:nvPr/>
        </p:nvSpPr>
        <p:spPr>
          <a:xfrm>
            <a:off x="8430873" y="1968792"/>
            <a:ext cx="1494808" cy="464003"/>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List</a:t>
            </a:r>
          </a:p>
        </p:txBody>
      </p:sp>
      <p:sp>
        <p:nvSpPr>
          <p:cNvPr id="63" name="TextBox 62">
            <a:extLst>
              <a:ext uri="{FF2B5EF4-FFF2-40B4-BE49-F238E27FC236}">
                <a16:creationId xmlns:a16="http://schemas.microsoft.com/office/drawing/2014/main" id="{3B7DD92B-F220-402B-94E8-D50BE1CC3E1A}"/>
              </a:ext>
            </a:extLst>
          </p:cNvPr>
          <p:cNvSpPr txBox="1"/>
          <p:nvPr/>
        </p:nvSpPr>
        <p:spPr>
          <a:xfrm>
            <a:off x="8346261" y="2989184"/>
            <a:ext cx="1664032" cy="423657"/>
          </a:xfrm>
          <a:prstGeom prst="rect">
            <a:avLst/>
          </a:prstGeom>
          <a:noFill/>
        </p:spPr>
        <p:txBody>
          <a:bodyPr wrap="square" lIns="0" tIns="0" rIns="0" bIns="0" rtlCol="0">
            <a:noAutofit/>
          </a:bodyPr>
          <a:lstStyle/>
          <a:p>
            <a:pPr algn="ctr" rtl="0"/>
            <a:r>
              <a:rPr lang="pt-br">
                <a:latin typeface="Amazon Ember Light" panose="020B0403020204020204" pitchFamily="34" charset="0"/>
                <a:ea typeface="Amazon Ember Light" panose="020B0403020204020204" pitchFamily="34" charset="0"/>
                <a:cs typeface="Amazon Ember Light" panose="020B0403020204020204" pitchFamily="34" charset="0"/>
              </a:rPr>
              <a:t>CreateUpdate</a:t>
            </a:r>
          </a:p>
        </p:txBody>
      </p:sp>
      <p:sp>
        <p:nvSpPr>
          <p:cNvPr id="64" name="TextBox 63">
            <a:extLst>
              <a:ext uri="{FF2B5EF4-FFF2-40B4-BE49-F238E27FC236}">
                <a16:creationId xmlns:a16="http://schemas.microsoft.com/office/drawing/2014/main" id="{1100E49C-9848-48D1-BAE5-FA8C54CF80AE}"/>
              </a:ext>
            </a:extLst>
          </p:cNvPr>
          <p:cNvSpPr txBox="1"/>
          <p:nvPr/>
        </p:nvSpPr>
        <p:spPr>
          <a:xfrm>
            <a:off x="8265954" y="4123370"/>
            <a:ext cx="1824646" cy="422093"/>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Search (pesquisar)</a:t>
            </a:r>
          </a:p>
        </p:txBody>
      </p:sp>
      <p:sp>
        <p:nvSpPr>
          <p:cNvPr id="88" name="TextBox 87">
            <a:extLst>
              <a:ext uri="{FF2B5EF4-FFF2-40B4-BE49-F238E27FC236}">
                <a16:creationId xmlns:a16="http://schemas.microsoft.com/office/drawing/2014/main" id="{57F79208-35A8-445E-92C7-22D4CE56E7BD}"/>
              </a:ext>
            </a:extLst>
          </p:cNvPr>
          <p:cNvSpPr txBox="1"/>
          <p:nvPr/>
        </p:nvSpPr>
        <p:spPr>
          <a:xfrm>
            <a:off x="8424291" y="5258135"/>
            <a:ext cx="1507972" cy="422093"/>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Delete (excluir)</a:t>
            </a:r>
          </a:p>
        </p:txBody>
      </p:sp>
      <p:sp>
        <p:nvSpPr>
          <p:cNvPr id="89" name="TextBox 88">
            <a:extLst>
              <a:ext uri="{FF2B5EF4-FFF2-40B4-BE49-F238E27FC236}">
                <a16:creationId xmlns:a16="http://schemas.microsoft.com/office/drawing/2014/main" id="{F93D9635-7B7E-49CA-B1A1-0E895AC8F204}"/>
              </a:ext>
            </a:extLst>
          </p:cNvPr>
          <p:cNvSpPr txBox="1"/>
          <p:nvPr/>
        </p:nvSpPr>
        <p:spPr>
          <a:xfrm>
            <a:off x="3867461" y="2943664"/>
            <a:ext cx="1603827" cy="422093"/>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Hospedagem de websites</a:t>
            </a:r>
          </a:p>
        </p:txBody>
      </p:sp>
      <p:sp>
        <p:nvSpPr>
          <p:cNvPr id="90" name="TextBox 89">
            <a:extLst>
              <a:ext uri="{FF2B5EF4-FFF2-40B4-BE49-F238E27FC236}">
                <a16:creationId xmlns:a16="http://schemas.microsoft.com/office/drawing/2014/main" id="{75399AAE-877F-4B65-B5C0-C4FBE6CAD19F}"/>
              </a:ext>
            </a:extLst>
          </p:cNvPr>
          <p:cNvSpPr txBox="1"/>
          <p:nvPr/>
        </p:nvSpPr>
        <p:spPr>
          <a:xfrm>
            <a:off x="3911939" y="4979553"/>
            <a:ext cx="1507972" cy="643017"/>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Hospedagem de Mp3</a:t>
            </a:r>
          </a:p>
        </p:txBody>
      </p:sp>
      <p:sp>
        <p:nvSpPr>
          <p:cNvPr id="91" name="TextBox 90">
            <a:extLst>
              <a:ext uri="{FF2B5EF4-FFF2-40B4-BE49-F238E27FC236}">
                <a16:creationId xmlns:a16="http://schemas.microsoft.com/office/drawing/2014/main" id="{33D5DCFE-8D4D-445F-8175-BC885A1E3D79}"/>
              </a:ext>
            </a:extLst>
          </p:cNvPr>
          <p:cNvSpPr txBox="1"/>
          <p:nvPr/>
        </p:nvSpPr>
        <p:spPr>
          <a:xfrm>
            <a:off x="8492835" y="6364152"/>
            <a:ext cx="1370884" cy="422093"/>
          </a:xfrm>
          <a:prstGeom prst="rect">
            <a:avLst/>
          </a:prstGeom>
          <a:noFill/>
        </p:spPr>
        <p:txBody>
          <a:bodyPr wrap="square" lIns="0" tIns="0" rIns="0" bIns="0" rtlCol="0">
            <a:noAutofit/>
          </a:bodyPr>
          <a:lstStyle/>
          <a:p>
            <a:pPr algn="ctr" rtl="0"/>
            <a:r>
              <a:rPr lang="pt-br">
                <a:latin typeface="Amazon Ember Light" panose="020B0403020204020204" pitchFamily="34" charset="0"/>
                <a:ea typeface="Amazon Ember Light" panose="020B0403020204020204" pitchFamily="34" charset="0"/>
                <a:cs typeface="Amazon Ember Light" panose="020B0403020204020204" pitchFamily="34" charset="0"/>
              </a:rPr>
              <a:t>Ditar</a:t>
            </a:r>
          </a:p>
        </p:txBody>
      </p:sp>
    </p:spTree>
    <p:custDataLst>
      <p:tags r:id="rId1"/>
    </p:custDataLst>
    <p:extLst>
      <p:ext uri="{BB962C8B-B14F-4D97-AF65-F5344CB8AC3E}">
        <p14:creationId xmlns:p14="http://schemas.microsoft.com/office/powerpoint/2010/main" val="972987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04110" y="94027"/>
            <a:ext cx="7105962" cy="1016315"/>
          </a:xfrm>
        </p:spPr>
        <p:txBody>
          <a:bodyPr rtlCol="0"/>
          <a:lstStyle/>
          <a:p>
            <a:pPr rtl="0"/>
            <a:r>
              <a:rPr lang="pt-br" sz="3500" dirty="0"/>
              <a:t>Cenário: desenvolver uma aplicação de ponta a ponta</a:t>
            </a:r>
          </a:p>
        </p:txBody>
      </p:sp>
      <p:cxnSp>
        <p:nvCxnSpPr>
          <p:cNvPr id="194" name="Elbow Connector 193"/>
          <p:cNvCxnSpPr>
            <a:cxnSpLocks/>
          </p:cNvCxnSpPr>
          <p:nvPr/>
        </p:nvCxnSpPr>
        <p:spPr>
          <a:xfrm rot="10800000">
            <a:off x="4680915" y="5622571"/>
            <a:ext cx="4054708" cy="755383"/>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8392655" y="1583013"/>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407059" y="2636884"/>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8403043" y="3744937"/>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437531" y="4832275"/>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73" name="Elbow Connector 72"/>
          <p:cNvCxnSpPr/>
          <p:nvPr/>
        </p:nvCxnSpPr>
        <p:spPr>
          <a:xfrm>
            <a:off x="9595699" y="2779420"/>
            <a:ext cx="1047952" cy="341732"/>
          </a:xfrm>
          <a:prstGeom prst="bentConnector3">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1E40BFA2-709E-0949-81CE-DFF45EA0B15A}"/>
              </a:ext>
            </a:extLst>
          </p:cNvPr>
          <p:cNvGrpSpPr/>
          <p:nvPr/>
        </p:nvGrpSpPr>
        <p:grpSpPr>
          <a:xfrm>
            <a:off x="2448927" y="2491030"/>
            <a:ext cx="1777290" cy="2035889"/>
            <a:chOff x="2674471" y="1567527"/>
            <a:chExt cx="1488359" cy="331243"/>
          </a:xfrm>
        </p:grpSpPr>
        <p:sp>
          <p:nvSpPr>
            <p:cNvPr id="75" name="Freeform 74">
              <a:extLst>
                <a:ext uri="{FF2B5EF4-FFF2-40B4-BE49-F238E27FC236}">
                  <a16:creationId xmlns:a16="http://schemas.microsoft.com/office/drawing/2014/main" id="{4EAB45C0-979B-2645-A344-2CE205A1F30E}"/>
                </a:ext>
              </a:extLst>
            </p:cNvPr>
            <p:cNvSpPr/>
            <p:nvPr/>
          </p:nvSpPr>
          <p:spPr>
            <a:xfrm rot="10800000">
              <a:off x="3247467" y="1567527"/>
              <a:ext cx="915363"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accent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cxnSp>
          <p:nvCxnSpPr>
            <p:cNvPr id="76" name="Straight Arrow Connector 75">
              <a:extLst>
                <a:ext uri="{FF2B5EF4-FFF2-40B4-BE49-F238E27FC236}">
                  <a16:creationId xmlns:a16="http://schemas.microsoft.com/office/drawing/2014/main" id="{660EF707-54FE-7940-AB34-F7E5C17573FF}"/>
                </a:ext>
              </a:extLst>
            </p:cNvPr>
            <p:cNvCxnSpPr>
              <a:cxnSpLocks/>
            </p:cNvCxnSpPr>
            <p:nvPr/>
          </p:nvCxnSpPr>
          <p:spPr>
            <a:xfrm>
              <a:off x="2674471" y="1711572"/>
              <a:ext cx="573077" cy="0"/>
            </a:xfrm>
            <a:prstGeom prst="straightConnector1">
              <a:avLst/>
            </a:prstGeom>
            <a:ln w="12700">
              <a:solidFill>
                <a:schemeClr val="accent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cxnSp>
        <p:nvCxnSpPr>
          <p:cNvPr id="77" name="Elbow Connector 76"/>
          <p:cNvCxnSpPr/>
          <p:nvPr/>
        </p:nvCxnSpPr>
        <p:spPr>
          <a:xfrm flipV="1">
            <a:off x="9619488" y="3262763"/>
            <a:ext cx="1024163" cy="475393"/>
          </a:xfrm>
          <a:prstGeom prst="bentConnector3">
            <a:avLst>
              <a:gd name="adj1" fmla="val 50000"/>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a:off x="9619488" y="1575600"/>
            <a:ext cx="1367063" cy="1344263"/>
          </a:xfrm>
          <a:prstGeom prst="bentConnector2">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79" name="Picture 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2924" y="2905557"/>
            <a:ext cx="714412" cy="714412"/>
          </a:xfrm>
          <a:prstGeom prst="rect">
            <a:avLst/>
          </a:prstGeom>
        </p:spPr>
      </p:pic>
      <p:cxnSp>
        <p:nvCxnSpPr>
          <p:cNvPr id="81" name="Elbow Connector 80"/>
          <p:cNvCxnSpPr/>
          <p:nvPr/>
        </p:nvCxnSpPr>
        <p:spPr>
          <a:xfrm rot="16200000" flipH="1">
            <a:off x="3637372" y="857973"/>
            <a:ext cx="181257" cy="3886200"/>
          </a:xfrm>
          <a:prstGeom prst="bentConnector3">
            <a:avLst>
              <a:gd name="adj1" fmla="val -424219"/>
            </a:avLst>
          </a:prstGeom>
          <a:ln w="12700">
            <a:solidFill>
              <a:schemeClr val="tx1"/>
            </a:solidFill>
            <a:prstDash val="dash"/>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86133E79-0152-0E4F-9C24-D4866799B0F2}"/>
              </a:ext>
            </a:extLst>
          </p:cNvPr>
          <p:cNvSpPr txBox="1"/>
          <p:nvPr/>
        </p:nvSpPr>
        <p:spPr>
          <a:xfrm>
            <a:off x="1485018" y="5288255"/>
            <a:ext cx="2301904"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Cognito</a:t>
            </a:r>
          </a:p>
        </p:txBody>
      </p:sp>
      <p:pic>
        <p:nvPicPr>
          <p:cNvPr id="83" name="Graphic 21">
            <a:extLst>
              <a:ext uri="{FF2B5EF4-FFF2-40B4-BE49-F238E27FC236}">
                <a16:creationId xmlns:a16="http://schemas.microsoft.com/office/drawing/2014/main" id="{AF209CD9-C81E-264C-8291-AE0A1DD85F1C}"/>
              </a:ext>
            </a:extLst>
          </p:cNvPr>
          <p:cNvPicPr>
            <a:picLocks noChangeAspect="1"/>
          </p:cNvPicPr>
          <p:nvPr/>
        </p:nvPicPr>
        <p:blipFill>
          <a:blip r:embed="rId5"/>
          <a:stretch>
            <a:fillRect/>
          </a:stretch>
        </p:blipFill>
        <p:spPr>
          <a:xfrm>
            <a:off x="2280370" y="4534749"/>
            <a:ext cx="711200" cy="711200"/>
          </a:xfrm>
          <a:prstGeom prst="rect">
            <a:avLst/>
          </a:prstGeom>
        </p:spPr>
      </p:pic>
      <p:sp>
        <p:nvSpPr>
          <p:cNvPr id="84" name="TextBox 83">
            <a:extLst>
              <a:ext uri="{FF2B5EF4-FFF2-40B4-BE49-F238E27FC236}">
                <a16:creationId xmlns:a16="http://schemas.microsoft.com/office/drawing/2014/main" id="{50673249-BCA1-474E-95DD-96DD2FBD5F60}"/>
              </a:ext>
            </a:extLst>
          </p:cNvPr>
          <p:cNvSpPr txBox="1"/>
          <p:nvPr/>
        </p:nvSpPr>
        <p:spPr>
          <a:xfrm>
            <a:off x="670010" y="5292906"/>
            <a:ext cx="1158100"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AWS IAM</a:t>
            </a:r>
          </a:p>
        </p:txBody>
      </p:sp>
      <p:pic>
        <p:nvPicPr>
          <p:cNvPr id="85" name="Graphic 34">
            <a:extLst>
              <a:ext uri="{FF2B5EF4-FFF2-40B4-BE49-F238E27FC236}">
                <a16:creationId xmlns:a16="http://schemas.microsoft.com/office/drawing/2014/main" id="{8FB9A325-064A-1544-9BC4-DC8C8D976D24}"/>
              </a:ext>
            </a:extLst>
          </p:cNvPr>
          <p:cNvPicPr>
            <a:picLocks noChangeAspect="1"/>
          </p:cNvPicPr>
          <p:nvPr/>
        </p:nvPicPr>
        <p:blipFill>
          <a:blip r:embed="rId6"/>
          <a:stretch>
            <a:fillRect/>
          </a:stretch>
        </p:blipFill>
        <p:spPr>
          <a:xfrm>
            <a:off x="893460" y="4534749"/>
            <a:ext cx="711200" cy="711200"/>
          </a:xfrm>
          <a:prstGeom prst="rect">
            <a:avLst/>
          </a:prstGeom>
        </p:spPr>
      </p:pic>
      <p:cxnSp>
        <p:nvCxnSpPr>
          <p:cNvPr id="86" name="Elbow Connector 85"/>
          <p:cNvCxnSpPr>
            <a:endCxn id="83" idx="0"/>
          </p:cNvCxnSpPr>
          <p:nvPr/>
        </p:nvCxnSpPr>
        <p:spPr>
          <a:xfrm rot="16200000" flipH="1">
            <a:off x="1914009" y="3812787"/>
            <a:ext cx="581373" cy="862549"/>
          </a:xfrm>
          <a:prstGeom prst="bentConnector3">
            <a:avLst>
              <a:gd name="adj1" fmla="val 50000"/>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9848534" y="3437203"/>
            <a:ext cx="740125" cy="1391928"/>
          </a:xfrm>
          <a:prstGeom prst="bentConnector3">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5088652" y="3702837"/>
            <a:ext cx="1442955" cy="492443"/>
          </a:xfrm>
          <a:prstGeom prst="rect">
            <a:avLst/>
          </a:prstGeom>
          <a:solidFill>
            <a:schemeClr val="bg1"/>
          </a:solidFill>
        </p:spPr>
        <p:txBody>
          <a:bodyPr wrap="square" lIns="0" tIns="0" rIns="0" bIns="0" rtlCol="0">
            <a:spAutoFit/>
          </a:bodyPr>
          <a:lstStyle/>
          <a:p>
            <a:pPr algn="ctr" rtl="0"/>
            <a:r>
              <a:rPr lang="pt-br" sz="1600">
                <a:latin typeface="Amazon Ember" panose="02000000000000000000" pitchFamily="2" charset="0"/>
                <a:ea typeface="Amazon Ember" panose="02000000000000000000" pitchFamily="2" charset="0"/>
                <a:cs typeface="Amazon Ember Light" charset="0"/>
              </a:rPr>
              <a:t>Amazon API Gateway</a:t>
            </a:r>
          </a:p>
        </p:txBody>
      </p:sp>
      <p:sp>
        <p:nvSpPr>
          <p:cNvPr id="91" name="TextBox 90">
            <a:extLst>
              <a:ext uri="{FF2B5EF4-FFF2-40B4-BE49-F238E27FC236}">
                <a16:creationId xmlns:a16="http://schemas.microsoft.com/office/drawing/2014/main" id="{46A5AC97-17E0-8549-82B4-F67733E05D9F}"/>
              </a:ext>
            </a:extLst>
          </p:cNvPr>
          <p:cNvSpPr txBox="1"/>
          <p:nvPr/>
        </p:nvSpPr>
        <p:spPr>
          <a:xfrm>
            <a:off x="10607318" y="6100519"/>
            <a:ext cx="1506552"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Polly</a:t>
            </a:r>
          </a:p>
        </p:txBody>
      </p:sp>
      <p:pic>
        <p:nvPicPr>
          <p:cNvPr id="92" name="Graphic 23">
            <a:extLst>
              <a:ext uri="{FF2B5EF4-FFF2-40B4-BE49-F238E27FC236}">
                <a16:creationId xmlns:a16="http://schemas.microsoft.com/office/drawing/2014/main" id="{814B57E9-CF5F-C441-87AE-6F44E971F76D}"/>
              </a:ext>
            </a:extLst>
          </p:cNvPr>
          <p:cNvPicPr>
            <a:picLocks noChangeAspect="1"/>
          </p:cNvPicPr>
          <p:nvPr/>
        </p:nvPicPr>
        <p:blipFill>
          <a:blip r:embed="rId7"/>
          <a:stretch>
            <a:fillRect/>
          </a:stretch>
        </p:blipFill>
        <p:spPr>
          <a:xfrm>
            <a:off x="11004994" y="5308894"/>
            <a:ext cx="711200" cy="711200"/>
          </a:xfrm>
          <a:prstGeom prst="rect">
            <a:avLst/>
          </a:prstGeom>
        </p:spPr>
      </p:pic>
      <p:pic>
        <p:nvPicPr>
          <p:cNvPr id="97" name="Graphic 68">
            <a:extLst>
              <a:ext uri="{FF2B5EF4-FFF2-40B4-BE49-F238E27FC236}">
                <a16:creationId xmlns:a16="http://schemas.microsoft.com/office/drawing/2014/main" id="{1BC192AB-8D67-7746-A2C0-E289C568EA2D}"/>
              </a:ext>
            </a:extLst>
          </p:cNvPr>
          <p:cNvPicPr>
            <a:picLocks noChangeAspect="1"/>
          </p:cNvPicPr>
          <p:nvPr/>
        </p:nvPicPr>
        <p:blipFill>
          <a:blip r:embed="rId8"/>
          <a:stretch>
            <a:fillRect/>
          </a:stretch>
        </p:blipFill>
        <p:spPr>
          <a:xfrm>
            <a:off x="4338015" y="2159966"/>
            <a:ext cx="685800" cy="685800"/>
          </a:xfrm>
          <a:prstGeom prst="rect">
            <a:avLst/>
          </a:prstGeom>
        </p:spPr>
      </p:pic>
      <p:pic>
        <p:nvPicPr>
          <p:cNvPr id="98" name="Graphic 68">
            <a:extLst>
              <a:ext uri="{FF2B5EF4-FFF2-40B4-BE49-F238E27FC236}">
                <a16:creationId xmlns:a16="http://schemas.microsoft.com/office/drawing/2014/main" id="{1BC192AB-8D67-7746-A2C0-E289C568EA2D}"/>
              </a:ext>
            </a:extLst>
          </p:cNvPr>
          <p:cNvPicPr>
            <a:picLocks noChangeAspect="1"/>
          </p:cNvPicPr>
          <p:nvPr/>
        </p:nvPicPr>
        <p:blipFill>
          <a:blip r:embed="rId8"/>
          <a:stretch>
            <a:fillRect/>
          </a:stretch>
        </p:blipFill>
        <p:spPr>
          <a:xfrm>
            <a:off x="4338015" y="4166866"/>
            <a:ext cx="685800" cy="685800"/>
          </a:xfrm>
          <a:prstGeom prst="rect">
            <a:avLst/>
          </a:prstGeom>
        </p:spPr>
      </p:pic>
      <p:grpSp>
        <p:nvGrpSpPr>
          <p:cNvPr id="99" name="Group 98"/>
          <p:cNvGrpSpPr/>
          <p:nvPr/>
        </p:nvGrpSpPr>
        <p:grpSpPr>
          <a:xfrm>
            <a:off x="1324461" y="2724300"/>
            <a:ext cx="948594" cy="1286036"/>
            <a:chOff x="2235622" y="3380361"/>
            <a:chExt cx="948594" cy="1286036"/>
          </a:xfrm>
        </p:grpSpPr>
        <p:sp>
          <p:nvSpPr>
            <p:cNvPr id="100" name="TextBox 99"/>
            <p:cNvSpPr txBox="1"/>
            <p:nvPr/>
          </p:nvSpPr>
          <p:spPr>
            <a:xfrm>
              <a:off x="2235622" y="4345216"/>
              <a:ext cx="948594" cy="321181"/>
            </a:xfrm>
            <a:prstGeom prst="rect">
              <a:avLst/>
            </a:prstGeom>
            <a:noFill/>
          </p:spPr>
          <p:txBody>
            <a:bodyPr wrap="square" lIns="0" tIns="0" rIns="0" bIns="0" rtlCol="0">
              <a:noAutofit/>
            </a:bodyPr>
            <a:lstStyle/>
            <a:p>
              <a:pPr algn="ctr" rtl="0"/>
              <a:r>
                <a:rPr lang="pt-br" sz="200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Usuário</a:t>
              </a:r>
              <a:endParaRPr lang="en-US" sz="200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p:txBody>
        </p:sp>
        <p:pic>
          <p:nvPicPr>
            <p:cNvPr id="101" name="Graphic 39">
              <a:extLst>
                <a:ext uri="{FF2B5EF4-FFF2-40B4-BE49-F238E27FC236}">
                  <a16:creationId xmlns:a16="http://schemas.microsoft.com/office/drawing/2014/main" id="{6FA71975-EA2D-784E-8A28-738A17320E91}"/>
                </a:ext>
              </a:extLst>
            </p:cNvPr>
            <p:cNvPicPr>
              <a:picLocks noChangeAspect="1"/>
            </p:cNvPicPr>
            <p:nvPr/>
          </p:nvPicPr>
          <p:blipFill>
            <a:blip r:embed="rId9"/>
            <a:stretch>
              <a:fillRect/>
            </a:stretch>
          </p:blipFill>
          <p:spPr>
            <a:xfrm>
              <a:off x="2252719" y="3380361"/>
              <a:ext cx="914400" cy="914400"/>
            </a:xfrm>
            <a:prstGeom prst="rect">
              <a:avLst/>
            </a:prstGeom>
          </p:spPr>
        </p:pic>
      </p:grpSp>
      <p:pic>
        <p:nvPicPr>
          <p:cNvPr id="102" name="Graphic 42">
            <a:extLst>
              <a:ext uri="{FF2B5EF4-FFF2-40B4-BE49-F238E27FC236}">
                <a16:creationId xmlns:a16="http://schemas.microsoft.com/office/drawing/2014/main" id="{4130D902-988A-C441-B94E-F5D6D001FFBA}"/>
              </a:ext>
            </a:extLst>
          </p:cNvPr>
          <p:cNvPicPr>
            <a:picLocks noChangeAspect="1"/>
          </p:cNvPicPr>
          <p:nvPr/>
        </p:nvPicPr>
        <p:blipFill>
          <a:blip r:embed="rId10"/>
          <a:stretch>
            <a:fillRect/>
          </a:stretch>
        </p:blipFill>
        <p:spPr>
          <a:xfrm>
            <a:off x="8835377" y="1240942"/>
            <a:ext cx="685800" cy="685800"/>
          </a:xfrm>
          <a:prstGeom prst="rect">
            <a:avLst/>
          </a:prstGeom>
        </p:spPr>
      </p:pic>
      <p:pic>
        <p:nvPicPr>
          <p:cNvPr id="103" name="Graphic 42">
            <a:extLst>
              <a:ext uri="{FF2B5EF4-FFF2-40B4-BE49-F238E27FC236}">
                <a16:creationId xmlns:a16="http://schemas.microsoft.com/office/drawing/2014/main" id="{4130D902-988A-C441-B94E-F5D6D001FFBA}"/>
              </a:ext>
            </a:extLst>
          </p:cNvPr>
          <p:cNvPicPr>
            <a:picLocks noChangeAspect="1"/>
          </p:cNvPicPr>
          <p:nvPr/>
        </p:nvPicPr>
        <p:blipFill>
          <a:blip r:embed="rId10"/>
          <a:stretch>
            <a:fillRect/>
          </a:stretch>
        </p:blipFill>
        <p:spPr>
          <a:xfrm>
            <a:off x="8835377" y="2278254"/>
            <a:ext cx="685800" cy="685800"/>
          </a:xfrm>
          <a:prstGeom prst="rect">
            <a:avLst/>
          </a:prstGeom>
        </p:spPr>
      </p:pic>
      <p:pic>
        <p:nvPicPr>
          <p:cNvPr id="104" name="Graphic 42">
            <a:extLst>
              <a:ext uri="{FF2B5EF4-FFF2-40B4-BE49-F238E27FC236}">
                <a16:creationId xmlns:a16="http://schemas.microsoft.com/office/drawing/2014/main" id="{4130D902-988A-C441-B94E-F5D6D001FFBA}"/>
              </a:ext>
            </a:extLst>
          </p:cNvPr>
          <p:cNvPicPr>
            <a:picLocks noChangeAspect="1"/>
          </p:cNvPicPr>
          <p:nvPr/>
        </p:nvPicPr>
        <p:blipFill>
          <a:blip r:embed="rId10"/>
          <a:stretch>
            <a:fillRect/>
          </a:stretch>
        </p:blipFill>
        <p:spPr>
          <a:xfrm>
            <a:off x="8835377" y="3402869"/>
            <a:ext cx="685800" cy="685800"/>
          </a:xfrm>
          <a:prstGeom prst="rect">
            <a:avLst/>
          </a:prstGeom>
        </p:spPr>
      </p:pic>
      <p:pic>
        <p:nvPicPr>
          <p:cNvPr id="105" name="Graphic 42">
            <a:extLst>
              <a:ext uri="{FF2B5EF4-FFF2-40B4-BE49-F238E27FC236}">
                <a16:creationId xmlns:a16="http://schemas.microsoft.com/office/drawing/2014/main" id="{4130D902-988A-C441-B94E-F5D6D001FFBA}"/>
              </a:ext>
            </a:extLst>
          </p:cNvPr>
          <p:cNvPicPr>
            <a:picLocks noChangeAspect="1"/>
          </p:cNvPicPr>
          <p:nvPr/>
        </p:nvPicPr>
        <p:blipFill>
          <a:blip r:embed="rId10"/>
          <a:stretch>
            <a:fillRect/>
          </a:stretch>
        </p:blipFill>
        <p:spPr>
          <a:xfrm>
            <a:off x="8835377" y="4564533"/>
            <a:ext cx="685800" cy="685800"/>
          </a:xfrm>
          <a:prstGeom prst="rect">
            <a:avLst/>
          </a:prstGeom>
        </p:spPr>
      </p:pic>
      <p:pic>
        <p:nvPicPr>
          <p:cNvPr id="106" name="Graphic 45">
            <a:extLst>
              <a:ext uri="{FF2B5EF4-FFF2-40B4-BE49-F238E27FC236}">
                <a16:creationId xmlns:a16="http://schemas.microsoft.com/office/drawing/2014/main" id="{E41541BE-4727-8841-BF0A-E7C98FCD8CAA}"/>
              </a:ext>
            </a:extLst>
          </p:cNvPr>
          <p:cNvPicPr>
            <a:picLocks noChangeAspect="1"/>
          </p:cNvPicPr>
          <p:nvPr/>
        </p:nvPicPr>
        <p:blipFill>
          <a:blip r:embed="rId11"/>
          <a:stretch>
            <a:fillRect/>
          </a:stretch>
        </p:blipFill>
        <p:spPr>
          <a:xfrm>
            <a:off x="10659445" y="2934169"/>
            <a:ext cx="685800" cy="685800"/>
          </a:xfrm>
          <a:prstGeom prst="rect">
            <a:avLst/>
          </a:prstGeom>
        </p:spPr>
      </p:pic>
      <p:pic>
        <p:nvPicPr>
          <p:cNvPr id="109" name="Graphic 42">
            <a:extLst>
              <a:ext uri="{FF2B5EF4-FFF2-40B4-BE49-F238E27FC236}">
                <a16:creationId xmlns:a16="http://schemas.microsoft.com/office/drawing/2014/main" id="{4130D902-988A-C441-B94E-F5D6D001FFBA}"/>
              </a:ext>
            </a:extLst>
          </p:cNvPr>
          <p:cNvPicPr>
            <a:picLocks noChangeAspect="1"/>
          </p:cNvPicPr>
          <p:nvPr/>
        </p:nvPicPr>
        <p:blipFill>
          <a:blip r:embed="rId10"/>
          <a:stretch>
            <a:fillRect/>
          </a:stretch>
        </p:blipFill>
        <p:spPr>
          <a:xfrm>
            <a:off x="8835377" y="5670550"/>
            <a:ext cx="685800" cy="685800"/>
          </a:xfrm>
          <a:prstGeom prst="rect">
            <a:avLst/>
          </a:prstGeom>
        </p:spPr>
      </p:pic>
      <p:sp>
        <p:nvSpPr>
          <p:cNvPr id="3" name="Footer Placeholder 2"/>
          <p:cNvSpPr>
            <a:spLocks noGrp="1"/>
          </p:cNvSpPr>
          <p:nvPr>
            <p:ph type="ftr" sz="quarter" idx="3"/>
          </p:nvPr>
        </p:nvSpPr>
        <p:spPr>
          <a:xfrm>
            <a:off x="419100" y="6356350"/>
            <a:ext cx="4557634" cy="365125"/>
          </a:xfrm>
        </p:spPr>
        <p:txBody>
          <a:bodyPr rtlCol="0"/>
          <a:lstStyle/>
          <a:p>
            <a:pPr rtl="0"/>
            <a:r>
              <a:rPr lang="pt-br" dirty="0"/>
              <a:t>© 2020 Amazon Web Services, Inc. ou suas afiliadas. Todos os direitos reservados.</a:t>
            </a:r>
          </a:p>
        </p:txBody>
      </p:sp>
      <p:sp>
        <p:nvSpPr>
          <p:cNvPr id="6" name="Slide Number Placeholder 5"/>
          <p:cNvSpPr>
            <a:spLocks noGrp="1"/>
          </p:cNvSpPr>
          <p:nvPr>
            <p:ph type="sldNum" sz="quarter" idx="12"/>
          </p:nvPr>
        </p:nvSpPr>
        <p:spPr/>
        <p:txBody>
          <a:bodyPr rtlCol="0"/>
          <a:lstStyle/>
          <a:p>
            <a:pPr rtl="0"/>
            <a:fld id="{9FC43BFD-8FF7-A343-A8A6-E2338FCE8046}" type="slidenum">
              <a:rPr lang="en-US" smtClean="0"/>
              <a:t>34</a:t>
            </a:fld>
            <a:endParaRPr lang="en-US"/>
          </a:p>
        </p:txBody>
      </p:sp>
      <p:cxnSp>
        <p:nvCxnSpPr>
          <p:cNvPr id="115" name="Elbow Connector 114"/>
          <p:cNvCxnSpPr/>
          <p:nvPr/>
        </p:nvCxnSpPr>
        <p:spPr>
          <a:xfrm flipV="1">
            <a:off x="9634110" y="3938564"/>
            <a:ext cx="1100958" cy="1920240"/>
          </a:xfrm>
          <a:prstGeom prst="bentConnector2">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116" name="Elbow Connector 115"/>
          <p:cNvCxnSpPr/>
          <p:nvPr/>
        </p:nvCxnSpPr>
        <p:spPr>
          <a:xfrm flipV="1">
            <a:off x="9651119" y="5955846"/>
            <a:ext cx="1157354" cy="198598"/>
          </a:xfrm>
          <a:prstGeom prst="bentConnector3">
            <a:avLst>
              <a:gd name="adj1" fmla="val 50000"/>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7134549" y="5536903"/>
            <a:ext cx="1302982" cy="718171"/>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rtl="0"/>
            <a:r>
              <a:rPr lang="pt-br" sz="1600">
                <a:solidFill>
                  <a:schemeClr val="accent1"/>
                </a:solidFill>
                <a:latin typeface="+mj-lt"/>
                <a:ea typeface="Amazon Ember Light" panose="020B0403020204020204" pitchFamily="34" charset="0"/>
                <a:cs typeface="Amazon Ember Light" panose="020B0403020204020204" pitchFamily="34" charset="0"/>
              </a:rPr>
              <a:t>/notes</a:t>
            </a:r>
          </a:p>
          <a:p>
            <a:pPr algn="ctr" rtl="0"/>
            <a:r>
              <a:rPr lang="pt-br" sz="1600">
                <a:solidFill>
                  <a:schemeClr val="accent1"/>
                </a:solidFill>
                <a:latin typeface="+mj-lt"/>
                <a:ea typeface="Amazon Ember Light" panose="020B0403020204020204" pitchFamily="34" charset="0"/>
                <a:cs typeface="Amazon Ember Light" panose="020B0403020204020204" pitchFamily="34" charset="0"/>
              </a:rPr>
              <a:t>/</a:t>
            </a:r>
            <a:r>
              <a:rPr lang="pt-br" sz="1600">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GET</a:t>
            </a:r>
          </a:p>
        </p:txBody>
      </p:sp>
      <p:cxnSp>
        <p:nvCxnSpPr>
          <p:cNvPr id="88" name="Elbow Connector 87"/>
          <p:cNvCxnSpPr>
            <a:stCxn id="59" idx="1"/>
          </p:cNvCxnSpPr>
          <p:nvPr/>
        </p:nvCxnSpPr>
        <p:spPr>
          <a:xfrm rot="10800000">
            <a:off x="5637299" y="4251757"/>
            <a:ext cx="1497250" cy="1644232"/>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89" name="Rounded Rectangle 88"/>
          <p:cNvSpPr/>
          <p:nvPr/>
        </p:nvSpPr>
        <p:spPr>
          <a:xfrm>
            <a:off x="7173581" y="1247359"/>
            <a:ext cx="1183485" cy="671308"/>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1600">
                <a:solidFill>
                  <a:schemeClr val="accent1"/>
                </a:solidFill>
                <a:ea typeface="Amazon Ember Light" panose="020B0403020204020204" pitchFamily="34" charset="0"/>
                <a:cs typeface="Amazon Ember Light" panose="020B0403020204020204" pitchFamily="34" charset="0"/>
              </a:rPr>
              <a:t>/notes</a:t>
            </a:r>
          </a:p>
          <a:p>
            <a:pPr algn="ctr" rtl="0"/>
            <a:r>
              <a:rPr lang="pt-br" sz="1600">
                <a:solidFill>
                  <a:schemeClr val="accent1"/>
                </a:solidFill>
                <a:ea typeface="Amazon Ember Light" panose="020B0403020204020204" pitchFamily="34" charset="0"/>
                <a:cs typeface="Amazon Ember Light" panose="020B0403020204020204" pitchFamily="34" charset="0"/>
              </a:rPr>
              <a:t>/</a:t>
            </a:r>
            <a:r>
              <a:rPr lang="pt-br" sz="1600">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GET</a:t>
            </a:r>
          </a:p>
        </p:txBody>
      </p:sp>
      <p:sp>
        <p:nvSpPr>
          <p:cNvPr id="111" name="Rounded Rectangle 110"/>
          <p:cNvSpPr/>
          <p:nvPr/>
        </p:nvSpPr>
        <p:spPr>
          <a:xfrm>
            <a:off x="7167356" y="3396837"/>
            <a:ext cx="1255112" cy="696200"/>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rtl="0"/>
            <a:r>
              <a:rPr lang="pt-br" sz="1600">
                <a:solidFill>
                  <a:schemeClr val="accent1"/>
                </a:solidFill>
                <a:ea typeface="Amazon Ember Light" panose="020B0403020204020204" pitchFamily="34" charset="0"/>
                <a:cs typeface="Amazon Ember Light" panose="020B0403020204020204" pitchFamily="34" charset="0"/>
              </a:rPr>
              <a:t>notes/search</a:t>
            </a:r>
          </a:p>
          <a:p>
            <a:pPr algn="ctr" rtl="0"/>
            <a:r>
              <a:rPr lang="pt-br" sz="1600">
                <a:solidFill>
                  <a:schemeClr val="accent1"/>
                </a:solidFill>
                <a:ea typeface="Amazon Ember Light" panose="020B0403020204020204" pitchFamily="34" charset="0"/>
                <a:cs typeface="Amazon Ember Light" panose="020B0403020204020204" pitchFamily="34" charset="0"/>
              </a:rPr>
              <a:t>/</a:t>
            </a:r>
            <a:r>
              <a:rPr lang="pt-br" sz="1600">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GET</a:t>
            </a:r>
          </a:p>
        </p:txBody>
      </p:sp>
      <p:sp>
        <p:nvSpPr>
          <p:cNvPr id="112" name="Rounded Rectangle 111"/>
          <p:cNvSpPr/>
          <p:nvPr/>
        </p:nvSpPr>
        <p:spPr>
          <a:xfrm>
            <a:off x="7157106" y="4473190"/>
            <a:ext cx="1302982" cy="718171"/>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rtl="0"/>
            <a:r>
              <a:rPr lang="pt-br" sz="1600">
                <a:solidFill>
                  <a:schemeClr val="accent1"/>
                </a:solidFill>
                <a:latin typeface="+mj-lt"/>
                <a:ea typeface="Amazon Ember Light" panose="020B0403020204020204" pitchFamily="34" charset="0"/>
                <a:cs typeface="Amazon Ember Light" panose="020B0403020204020204" pitchFamily="34" charset="0"/>
              </a:rPr>
              <a:t>notes/{id}</a:t>
            </a:r>
          </a:p>
          <a:p>
            <a:pPr algn="ctr" rtl="0"/>
            <a:r>
              <a:rPr lang="pt-br" sz="1600">
                <a:solidFill>
                  <a:schemeClr val="accent1"/>
                </a:solidFill>
                <a:latin typeface="+mj-lt"/>
                <a:ea typeface="Amazon Ember Light" panose="020B0403020204020204" pitchFamily="34" charset="0"/>
                <a:cs typeface="Amazon Ember Light" panose="020B0403020204020204" pitchFamily="34" charset="0"/>
              </a:rPr>
              <a:t>/</a:t>
            </a:r>
            <a:r>
              <a:rPr lang="pt-br" sz="1600">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DELETE</a:t>
            </a:r>
          </a:p>
        </p:txBody>
      </p:sp>
      <p:sp>
        <p:nvSpPr>
          <p:cNvPr id="113" name="Rounded Rectangle 112"/>
          <p:cNvSpPr/>
          <p:nvPr/>
        </p:nvSpPr>
        <p:spPr>
          <a:xfrm>
            <a:off x="7168753" y="2285850"/>
            <a:ext cx="1239058" cy="702069"/>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1600">
                <a:solidFill>
                  <a:schemeClr val="accent1"/>
                </a:solidFill>
                <a:ea typeface="Amazon Ember Light" panose="020B0403020204020204" pitchFamily="34" charset="0"/>
                <a:cs typeface="Amazon Ember Light" panose="020B0403020204020204" pitchFamily="34" charset="0"/>
              </a:rPr>
              <a:t>/notes/{id}</a:t>
            </a:r>
          </a:p>
          <a:p>
            <a:pPr algn="ctr" rtl="0"/>
            <a:r>
              <a:rPr lang="pt-br" sz="1600">
                <a:solidFill>
                  <a:schemeClr val="accent1"/>
                </a:solidFill>
                <a:ea typeface="Amazon Ember Light" panose="020B0403020204020204" pitchFamily="34" charset="0"/>
                <a:cs typeface="Amazon Ember Light" panose="020B0403020204020204" pitchFamily="34" charset="0"/>
              </a:rPr>
              <a:t>/</a:t>
            </a:r>
            <a:r>
              <a:rPr lang="pt-br" sz="1600">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POST</a:t>
            </a:r>
          </a:p>
        </p:txBody>
      </p:sp>
      <p:cxnSp>
        <p:nvCxnSpPr>
          <p:cNvPr id="114" name="Elbow Connector 113"/>
          <p:cNvCxnSpPr>
            <a:stCxn id="111" idx="1"/>
          </p:cNvCxnSpPr>
          <p:nvPr/>
        </p:nvCxnSpPr>
        <p:spPr>
          <a:xfrm rot="10800000">
            <a:off x="6167336" y="3262763"/>
            <a:ext cx="1000020" cy="482174"/>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8" name="Elbow Connector 117"/>
          <p:cNvCxnSpPr>
            <a:stCxn id="112" idx="1"/>
            <a:endCxn id="90" idx="3"/>
          </p:cNvCxnSpPr>
          <p:nvPr/>
        </p:nvCxnSpPr>
        <p:spPr>
          <a:xfrm rot="10800000">
            <a:off x="6531608" y="3949060"/>
            <a:ext cx="625499" cy="883217"/>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9" name="Elbow Connector 118"/>
          <p:cNvCxnSpPr>
            <a:stCxn id="113" idx="1"/>
          </p:cNvCxnSpPr>
          <p:nvPr/>
        </p:nvCxnSpPr>
        <p:spPr>
          <a:xfrm rot="10800000" flipV="1">
            <a:off x="6167337" y="2636885"/>
            <a:ext cx="1001417" cy="625878"/>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0" name="Elbow Connector 119"/>
          <p:cNvCxnSpPr>
            <a:stCxn id="89" idx="1"/>
          </p:cNvCxnSpPr>
          <p:nvPr/>
        </p:nvCxnSpPr>
        <p:spPr>
          <a:xfrm rot="10800000" flipV="1">
            <a:off x="5810131" y="1583013"/>
            <a:ext cx="1363451" cy="1322544"/>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49A86CF8-2DE5-42DB-9673-CD3AC50BFDB9}"/>
              </a:ext>
            </a:extLst>
          </p:cNvPr>
          <p:cNvSpPr txBox="1"/>
          <p:nvPr/>
        </p:nvSpPr>
        <p:spPr>
          <a:xfrm>
            <a:off x="4736529" y="6056219"/>
            <a:ext cx="2128094" cy="422093"/>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Pre-signed URL</a:t>
            </a:r>
          </a:p>
        </p:txBody>
      </p:sp>
      <p:sp>
        <p:nvSpPr>
          <p:cNvPr id="121" name="TextBox 120">
            <a:extLst>
              <a:ext uri="{FF2B5EF4-FFF2-40B4-BE49-F238E27FC236}">
                <a16:creationId xmlns:a16="http://schemas.microsoft.com/office/drawing/2014/main" id="{AAD13A52-E6E0-4293-9129-9B6620191C1A}"/>
              </a:ext>
            </a:extLst>
          </p:cNvPr>
          <p:cNvSpPr txBox="1"/>
          <p:nvPr/>
        </p:nvSpPr>
        <p:spPr>
          <a:xfrm>
            <a:off x="2703711" y="1601012"/>
            <a:ext cx="1851662" cy="425608"/>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Chamadas de API</a:t>
            </a:r>
          </a:p>
        </p:txBody>
      </p:sp>
      <p:sp>
        <p:nvSpPr>
          <p:cNvPr id="122" name="TextBox 121">
            <a:extLst>
              <a:ext uri="{FF2B5EF4-FFF2-40B4-BE49-F238E27FC236}">
                <a16:creationId xmlns:a16="http://schemas.microsoft.com/office/drawing/2014/main" id="{318D0B04-0E2D-44CC-B2ED-5D8AE4A2C1EF}"/>
              </a:ext>
            </a:extLst>
          </p:cNvPr>
          <p:cNvSpPr txBox="1"/>
          <p:nvPr/>
        </p:nvSpPr>
        <p:spPr>
          <a:xfrm>
            <a:off x="8430873" y="1968792"/>
            <a:ext cx="1494808" cy="464003"/>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List</a:t>
            </a:r>
          </a:p>
        </p:txBody>
      </p:sp>
      <p:sp>
        <p:nvSpPr>
          <p:cNvPr id="123" name="TextBox 122">
            <a:extLst>
              <a:ext uri="{FF2B5EF4-FFF2-40B4-BE49-F238E27FC236}">
                <a16:creationId xmlns:a16="http://schemas.microsoft.com/office/drawing/2014/main" id="{ECB8CF59-D0FA-45F9-AC08-4400B4B2E376}"/>
              </a:ext>
            </a:extLst>
          </p:cNvPr>
          <p:cNvSpPr txBox="1"/>
          <p:nvPr/>
        </p:nvSpPr>
        <p:spPr>
          <a:xfrm>
            <a:off x="8346261" y="2989184"/>
            <a:ext cx="1664032" cy="423657"/>
          </a:xfrm>
          <a:prstGeom prst="rect">
            <a:avLst/>
          </a:prstGeom>
          <a:noFill/>
        </p:spPr>
        <p:txBody>
          <a:bodyPr wrap="square" lIns="0" tIns="0" rIns="0" bIns="0" rtlCol="0">
            <a:noAutofit/>
          </a:bodyPr>
          <a:lstStyle/>
          <a:p>
            <a:pPr algn="ctr" rtl="0"/>
            <a:r>
              <a:rPr lang="pt-br">
                <a:latin typeface="Amazon Ember Light" panose="020B0403020204020204" pitchFamily="34" charset="0"/>
                <a:ea typeface="Amazon Ember Light" panose="020B0403020204020204" pitchFamily="34" charset="0"/>
                <a:cs typeface="Amazon Ember Light" panose="020B0403020204020204" pitchFamily="34" charset="0"/>
              </a:rPr>
              <a:t>CreateUpdate</a:t>
            </a:r>
          </a:p>
        </p:txBody>
      </p:sp>
      <p:sp>
        <p:nvSpPr>
          <p:cNvPr id="124" name="TextBox 123">
            <a:extLst>
              <a:ext uri="{FF2B5EF4-FFF2-40B4-BE49-F238E27FC236}">
                <a16:creationId xmlns:a16="http://schemas.microsoft.com/office/drawing/2014/main" id="{35980E56-207D-470A-8DD1-BAAD52851253}"/>
              </a:ext>
            </a:extLst>
          </p:cNvPr>
          <p:cNvSpPr txBox="1"/>
          <p:nvPr/>
        </p:nvSpPr>
        <p:spPr>
          <a:xfrm>
            <a:off x="8265954" y="4123370"/>
            <a:ext cx="1824646" cy="422093"/>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Search (pesquisar)</a:t>
            </a:r>
          </a:p>
        </p:txBody>
      </p:sp>
      <p:sp>
        <p:nvSpPr>
          <p:cNvPr id="125" name="TextBox 124">
            <a:extLst>
              <a:ext uri="{FF2B5EF4-FFF2-40B4-BE49-F238E27FC236}">
                <a16:creationId xmlns:a16="http://schemas.microsoft.com/office/drawing/2014/main" id="{87CA6209-1B1F-45BC-B187-0C18F275620B}"/>
              </a:ext>
            </a:extLst>
          </p:cNvPr>
          <p:cNvSpPr txBox="1"/>
          <p:nvPr/>
        </p:nvSpPr>
        <p:spPr>
          <a:xfrm>
            <a:off x="8424291" y="5258135"/>
            <a:ext cx="1507972" cy="422093"/>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Delete (excluir)</a:t>
            </a:r>
          </a:p>
        </p:txBody>
      </p:sp>
      <p:sp>
        <p:nvSpPr>
          <p:cNvPr id="126" name="TextBox 125">
            <a:extLst>
              <a:ext uri="{FF2B5EF4-FFF2-40B4-BE49-F238E27FC236}">
                <a16:creationId xmlns:a16="http://schemas.microsoft.com/office/drawing/2014/main" id="{64D3240D-C51C-4764-893C-BC751862D383}"/>
              </a:ext>
            </a:extLst>
          </p:cNvPr>
          <p:cNvSpPr txBox="1"/>
          <p:nvPr/>
        </p:nvSpPr>
        <p:spPr>
          <a:xfrm>
            <a:off x="3867461" y="2943664"/>
            <a:ext cx="1603827" cy="422093"/>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Hospedagem de websites</a:t>
            </a:r>
          </a:p>
        </p:txBody>
      </p:sp>
      <p:sp>
        <p:nvSpPr>
          <p:cNvPr id="127" name="TextBox 126">
            <a:extLst>
              <a:ext uri="{FF2B5EF4-FFF2-40B4-BE49-F238E27FC236}">
                <a16:creationId xmlns:a16="http://schemas.microsoft.com/office/drawing/2014/main" id="{B69D240B-95A1-41A4-ABB7-54DD994E837E}"/>
              </a:ext>
            </a:extLst>
          </p:cNvPr>
          <p:cNvSpPr txBox="1"/>
          <p:nvPr/>
        </p:nvSpPr>
        <p:spPr>
          <a:xfrm>
            <a:off x="3911939" y="4979553"/>
            <a:ext cx="1507972" cy="643017"/>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Hospedagem de Mp3</a:t>
            </a:r>
          </a:p>
        </p:txBody>
      </p:sp>
      <p:sp>
        <p:nvSpPr>
          <p:cNvPr id="128" name="TextBox 127">
            <a:extLst>
              <a:ext uri="{FF2B5EF4-FFF2-40B4-BE49-F238E27FC236}">
                <a16:creationId xmlns:a16="http://schemas.microsoft.com/office/drawing/2014/main" id="{EAA0FB3E-ED25-4B97-8663-ED9C7FD169D5}"/>
              </a:ext>
            </a:extLst>
          </p:cNvPr>
          <p:cNvSpPr txBox="1"/>
          <p:nvPr/>
        </p:nvSpPr>
        <p:spPr>
          <a:xfrm>
            <a:off x="8492835" y="6364152"/>
            <a:ext cx="1370884" cy="422093"/>
          </a:xfrm>
          <a:prstGeom prst="rect">
            <a:avLst/>
          </a:prstGeom>
          <a:noFill/>
        </p:spPr>
        <p:txBody>
          <a:bodyPr wrap="square" lIns="0" tIns="0" rIns="0" bIns="0" rtlCol="0">
            <a:noAutofit/>
          </a:bodyPr>
          <a:lstStyle/>
          <a:p>
            <a:pPr algn="ctr" rtl="0"/>
            <a:r>
              <a:rPr lang="pt-br">
                <a:latin typeface="Amazon Ember Light" panose="020B0403020204020204" pitchFamily="34" charset="0"/>
                <a:ea typeface="Amazon Ember Light" panose="020B0403020204020204" pitchFamily="34" charset="0"/>
                <a:cs typeface="Amazon Ember Light" panose="020B0403020204020204" pitchFamily="34" charset="0"/>
              </a:rPr>
              <a:t>Ditar</a:t>
            </a:r>
          </a:p>
        </p:txBody>
      </p:sp>
    </p:spTree>
    <p:custDataLst>
      <p:tags r:id="rId1"/>
    </p:custDataLst>
    <p:extLst>
      <p:ext uri="{BB962C8B-B14F-4D97-AF65-F5344CB8AC3E}">
        <p14:creationId xmlns:p14="http://schemas.microsoft.com/office/powerpoint/2010/main" val="407100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08588" y="140223"/>
            <a:ext cx="7466341" cy="923923"/>
          </a:xfrm>
        </p:spPr>
        <p:txBody>
          <a:bodyPr rtlCol="0"/>
          <a:lstStyle/>
          <a:p>
            <a:pPr rtl="0"/>
            <a:r>
              <a:rPr lang="pt-br" sz="3500" dirty="0"/>
              <a:t>Cenário: desenvolver uma aplicação de ponta a ponta</a:t>
            </a:r>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a:t>35</a:t>
            </a:fld>
            <a:endParaRPr lang="en-US"/>
          </a:p>
        </p:txBody>
      </p:sp>
      <p:sp>
        <p:nvSpPr>
          <p:cNvPr id="3" name="Footer Placeholder 2"/>
          <p:cNvSpPr>
            <a:spLocks noGrp="1"/>
          </p:cNvSpPr>
          <p:nvPr>
            <p:ph type="ftr" sz="quarter" idx="3"/>
          </p:nvPr>
        </p:nvSpPr>
        <p:spPr>
          <a:xfrm>
            <a:off x="419100" y="6356350"/>
            <a:ext cx="4692546" cy="365125"/>
          </a:xfrm>
        </p:spPr>
        <p:txBody>
          <a:bodyPr rtlCol="0"/>
          <a:lstStyle/>
          <a:p>
            <a:pPr rtl="0"/>
            <a:r>
              <a:rPr lang="pt-br"/>
              <a:t>© 2020 Amazon Web Services, Inc. ou suas afiliadas. Todos os direitos reservados.</a:t>
            </a:r>
          </a:p>
        </p:txBody>
      </p:sp>
      <p:cxnSp>
        <p:nvCxnSpPr>
          <p:cNvPr id="170" name="Elbow Connector 169"/>
          <p:cNvCxnSpPr>
            <a:cxnSpLocks/>
          </p:cNvCxnSpPr>
          <p:nvPr/>
        </p:nvCxnSpPr>
        <p:spPr>
          <a:xfrm rot="10800000">
            <a:off x="4680915" y="5622571"/>
            <a:ext cx="4054708" cy="755383"/>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8392655" y="1583013"/>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a:off x="8407059" y="2636884"/>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a:off x="8403043" y="3744937"/>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a:off x="8437531" y="4832275"/>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185" name="Elbow Connector 184"/>
          <p:cNvCxnSpPr/>
          <p:nvPr/>
        </p:nvCxnSpPr>
        <p:spPr>
          <a:xfrm>
            <a:off x="9595699" y="2779420"/>
            <a:ext cx="1047952" cy="341732"/>
          </a:xfrm>
          <a:prstGeom prst="bentConnector3">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grpSp>
        <p:nvGrpSpPr>
          <p:cNvPr id="186" name="Group 185">
            <a:extLst>
              <a:ext uri="{FF2B5EF4-FFF2-40B4-BE49-F238E27FC236}">
                <a16:creationId xmlns:a16="http://schemas.microsoft.com/office/drawing/2014/main" id="{1E40BFA2-709E-0949-81CE-DFF45EA0B15A}"/>
              </a:ext>
            </a:extLst>
          </p:cNvPr>
          <p:cNvGrpSpPr/>
          <p:nvPr/>
        </p:nvGrpSpPr>
        <p:grpSpPr>
          <a:xfrm>
            <a:off x="2448927" y="2491030"/>
            <a:ext cx="1777290" cy="2035889"/>
            <a:chOff x="2674471" y="1567527"/>
            <a:chExt cx="1488359" cy="331243"/>
          </a:xfrm>
        </p:grpSpPr>
        <p:sp>
          <p:nvSpPr>
            <p:cNvPr id="187" name="Freeform 186">
              <a:extLst>
                <a:ext uri="{FF2B5EF4-FFF2-40B4-BE49-F238E27FC236}">
                  <a16:creationId xmlns:a16="http://schemas.microsoft.com/office/drawing/2014/main" id="{4EAB45C0-979B-2645-A344-2CE205A1F30E}"/>
                </a:ext>
              </a:extLst>
            </p:cNvPr>
            <p:cNvSpPr/>
            <p:nvPr/>
          </p:nvSpPr>
          <p:spPr>
            <a:xfrm rot="10800000">
              <a:off x="3247467" y="1567527"/>
              <a:ext cx="915363"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accent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cxnSp>
          <p:nvCxnSpPr>
            <p:cNvPr id="188" name="Straight Arrow Connector 187">
              <a:extLst>
                <a:ext uri="{FF2B5EF4-FFF2-40B4-BE49-F238E27FC236}">
                  <a16:creationId xmlns:a16="http://schemas.microsoft.com/office/drawing/2014/main" id="{660EF707-54FE-7940-AB34-F7E5C17573FF}"/>
                </a:ext>
              </a:extLst>
            </p:cNvPr>
            <p:cNvCxnSpPr>
              <a:cxnSpLocks/>
            </p:cNvCxnSpPr>
            <p:nvPr/>
          </p:nvCxnSpPr>
          <p:spPr>
            <a:xfrm>
              <a:off x="2674471" y="1711572"/>
              <a:ext cx="573077" cy="0"/>
            </a:xfrm>
            <a:prstGeom prst="straightConnector1">
              <a:avLst/>
            </a:prstGeom>
            <a:ln w="12700">
              <a:solidFill>
                <a:schemeClr val="accent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cxnSp>
        <p:nvCxnSpPr>
          <p:cNvPr id="189" name="Elbow Connector 188"/>
          <p:cNvCxnSpPr/>
          <p:nvPr/>
        </p:nvCxnSpPr>
        <p:spPr>
          <a:xfrm flipV="1">
            <a:off x="9619488" y="3262763"/>
            <a:ext cx="1024163" cy="475393"/>
          </a:xfrm>
          <a:prstGeom prst="bentConnector3">
            <a:avLst>
              <a:gd name="adj1" fmla="val 50000"/>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190" name="Elbow Connector 189"/>
          <p:cNvCxnSpPr/>
          <p:nvPr/>
        </p:nvCxnSpPr>
        <p:spPr>
          <a:xfrm>
            <a:off x="9619488" y="1575600"/>
            <a:ext cx="1367063" cy="1344263"/>
          </a:xfrm>
          <a:prstGeom prst="bentConnector2">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191" name="Picture 19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2924" y="2905557"/>
            <a:ext cx="714412" cy="714412"/>
          </a:xfrm>
          <a:prstGeom prst="rect">
            <a:avLst/>
          </a:prstGeom>
        </p:spPr>
      </p:pic>
      <p:cxnSp>
        <p:nvCxnSpPr>
          <p:cNvPr id="193" name="Elbow Connector 192"/>
          <p:cNvCxnSpPr/>
          <p:nvPr/>
        </p:nvCxnSpPr>
        <p:spPr>
          <a:xfrm rot="16200000" flipH="1">
            <a:off x="3637372" y="857973"/>
            <a:ext cx="181257" cy="3886200"/>
          </a:xfrm>
          <a:prstGeom prst="bentConnector3">
            <a:avLst>
              <a:gd name="adj1" fmla="val -424219"/>
            </a:avLst>
          </a:prstGeom>
          <a:ln w="12700">
            <a:solidFill>
              <a:schemeClr val="tx1"/>
            </a:solidFill>
            <a:prstDash val="dash"/>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94" name="TextBox 193">
            <a:extLst>
              <a:ext uri="{FF2B5EF4-FFF2-40B4-BE49-F238E27FC236}">
                <a16:creationId xmlns:a16="http://schemas.microsoft.com/office/drawing/2014/main" id="{86133E79-0152-0E4F-9C24-D4866799B0F2}"/>
              </a:ext>
            </a:extLst>
          </p:cNvPr>
          <p:cNvSpPr txBox="1"/>
          <p:nvPr/>
        </p:nvSpPr>
        <p:spPr>
          <a:xfrm>
            <a:off x="1485018" y="5288255"/>
            <a:ext cx="2301904"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Cognito</a:t>
            </a:r>
          </a:p>
        </p:txBody>
      </p:sp>
      <p:pic>
        <p:nvPicPr>
          <p:cNvPr id="195" name="Graphic 21">
            <a:extLst>
              <a:ext uri="{FF2B5EF4-FFF2-40B4-BE49-F238E27FC236}">
                <a16:creationId xmlns:a16="http://schemas.microsoft.com/office/drawing/2014/main" id="{AF209CD9-C81E-264C-8291-AE0A1DD85F1C}"/>
              </a:ext>
            </a:extLst>
          </p:cNvPr>
          <p:cNvPicPr>
            <a:picLocks noChangeAspect="1"/>
          </p:cNvPicPr>
          <p:nvPr/>
        </p:nvPicPr>
        <p:blipFill>
          <a:blip r:embed="rId5"/>
          <a:stretch>
            <a:fillRect/>
          </a:stretch>
        </p:blipFill>
        <p:spPr>
          <a:xfrm>
            <a:off x="2280370" y="4534749"/>
            <a:ext cx="711200" cy="711200"/>
          </a:xfrm>
          <a:prstGeom prst="rect">
            <a:avLst/>
          </a:prstGeom>
        </p:spPr>
      </p:pic>
      <p:sp>
        <p:nvSpPr>
          <p:cNvPr id="196" name="TextBox 195">
            <a:extLst>
              <a:ext uri="{FF2B5EF4-FFF2-40B4-BE49-F238E27FC236}">
                <a16:creationId xmlns:a16="http://schemas.microsoft.com/office/drawing/2014/main" id="{50673249-BCA1-474E-95DD-96DD2FBD5F60}"/>
              </a:ext>
            </a:extLst>
          </p:cNvPr>
          <p:cNvSpPr txBox="1"/>
          <p:nvPr/>
        </p:nvSpPr>
        <p:spPr>
          <a:xfrm>
            <a:off x="670010" y="5292906"/>
            <a:ext cx="1158100"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AWS IAM</a:t>
            </a:r>
          </a:p>
        </p:txBody>
      </p:sp>
      <p:pic>
        <p:nvPicPr>
          <p:cNvPr id="197" name="Graphic 34">
            <a:extLst>
              <a:ext uri="{FF2B5EF4-FFF2-40B4-BE49-F238E27FC236}">
                <a16:creationId xmlns:a16="http://schemas.microsoft.com/office/drawing/2014/main" id="{8FB9A325-064A-1544-9BC4-DC8C8D976D24}"/>
              </a:ext>
            </a:extLst>
          </p:cNvPr>
          <p:cNvPicPr>
            <a:picLocks noChangeAspect="1"/>
          </p:cNvPicPr>
          <p:nvPr/>
        </p:nvPicPr>
        <p:blipFill>
          <a:blip r:embed="rId6"/>
          <a:stretch>
            <a:fillRect/>
          </a:stretch>
        </p:blipFill>
        <p:spPr>
          <a:xfrm>
            <a:off x="893460" y="4534749"/>
            <a:ext cx="711200" cy="711200"/>
          </a:xfrm>
          <a:prstGeom prst="rect">
            <a:avLst/>
          </a:prstGeom>
        </p:spPr>
      </p:pic>
      <p:cxnSp>
        <p:nvCxnSpPr>
          <p:cNvPr id="198" name="Elbow Connector 197"/>
          <p:cNvCxnSpPr>
            <a:endCxn id="195" idx="0"/>
          </p:cNvCxnSpPr>
          <p:nvPr/>
        </p:nvCxnSpPr>
        <p:spPr>
          <a:xfrm rot="16200000" flipH="1">
            <a:off x="1914009" y="3812787"/>
            <a:ext cx="581373" cy="862549"/>
          </a:xfrm>
          <a:prstGeom prst="bentConnector3">
            <a:avLst>
              <a:gd name="adj1" fmla="val 50000"/>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199" name="Elbow Connector 198"/>
          <p:cNvCxnSpPr/>
          <p:nvPr/>
        </p:nvCxnSpPr>
        <p:spPr>
          <a:xfrm flipV="1">
            <a:off x="9848534" y="3437203"/>
            <a:ext cx="740125" cy="1391928"/>
          </a:xfrm>
          <a:prstGeom prst="bentConnector3">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200" name="Elbow Connector 199"/>
          <p:cNvCxnSpPr/>
          <p:nvPr/>
        </p:nvCxnSpPr>
        <p:spPr>
          <a:xfrm flipV="1">
            <a:off x="9634110" y="3938564"/>
            <a:ext cx="1100958" cy="1920240"/>
          </a:xfrm>
          <a:prstGeom prst="bentConnector2">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201" name="Elbow Connector 200"/>
          <p:cNvCxnSpPr/>
          <p:nvPr/>
        </p:nvCxnSpPr>
        <p:spPr>
          <a:xfrm flipV="1">
            <a:off x="9651119" y="5955846"/>
            <a:ext cx="1157354" cy="198598"/>
          </a:xfrm>
          <a:prstGeom prst="bentConnector3">
            <a:avLst>
              <a:gd name="adj1" fmla="val 50000"/>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202" name="TextBox 201"/>
          <p:cNvSpPr txBox="1"/>
          <p:nvPr/>
        </p:nvSpPr>
        <p:spPr>
          <a:xfrm>
            <a:off x="5088652" y="3702837"/>
            <a:ext cx="1442955" cy="492443"/>
          </a:xfrm>
          <a:prstGeom prst="rect">
            <a:avLst/>
          </a:prstGeom>
          <a:solidFill>
            <a:schemeClr val="bg1"/>
          </a:solidFill>
        </p:spPr>
        <p:txBody>
          <a:bodyPr wrap="square" lIns="0" tIns="0" rIns="0" bIns="0" rtlCol="0">
            <a:spAutoFit/>
          </a:bodyPr>
          <a:lstStyle/>
          <a:p>
            <a:pPr algn="ctr" rtl="0"/>
            <a:r>
              <a:rPr lang="pt-br" sz="1600">
                <a:latin typeface="Amazon Ember" panose="02000000000000000000" pitchFamily="2" charset="0"/>
                <a:ea typeface="Amazon Ember" panose="02000000000000000000" pitchFamily="2" charset="0"/>
                <a:cs typeface="Amazon Ember Light" charset="0"/>
              </a:rPr>
              <a:t>Amazon API Gateway</a:t>
            </a:r>
          </a:p>
        </p:txBody>
      </p:sp>
      <p:pic>
        <p:nvPicPr>
          <p:cNvPr id="209" name="Graphic 68">
            <a:extLst>
              <a:ext uri="{FF2B5EF4-FFF2-40B4-BE49-F238E27FC236}">
                <a16:creationId xmlns:a16="http://schemas.microsoft.com/office/drawing/2014/main" id="{1BC192AB-8D67-7746-A2C0-E289C568EA2D}"/>
              </a:ext>
            </a:extLst>
          </p:cNvPr>
          <p:cNvPicPr>
            <a:picLocks noChangeAspect="1"/>
          </p:cNvPicPr>
          <p:nvPr/>
        </p:nvPicPr>
        <p:blipFill>
          <a:blip r:embed="rId7"/>
          <a:stretch>
            <a:fillRect/>
          </a:stretch>
        </p:blipFill>
        <p:spPr>
          <a:xfrm>
            <a:off x="4338015" y="2159966"/>
            <a:ext cx="685800" cy="685800"/>
          </a:xfrm>
          <a:prstGeom prst="rect">
            <a:avLst/>
          </a:prstGeom>
        </p:spPr>
      </p:pic>
      <p:pic>
        <p:nvPicPr>
          <p:cNvPr id="210" name="Graphic 68">
            <a:extLst>
              <a:ext uri="{FF2B5EF4-FFF2-40B4-BE49-F238E27FC236}">
                <a16:creationId xmlns:a16="http://schemas.microsoft.com/office/drawing/2014/main" id="{1BC192AB-8D67-7746-A2C0-E289C568EA2D}"/>
              </a:ext>
            </a:extLst>
          </p:cNvPr>
          <p:cNvPicPr>
            <a:picLocks noChangeAspect="1"/>
          </p:cNvPicPr>
          <p:nvPr/>
        </p:nvPicPr>
        <p:blipFill>
          <a:blip r:embed="rId7"/>
          <a:stretch>
            <a:fillRect/>
          </a:stretch>
        </p:blipFill>
        <p:spPr>
          <a:xfrm>
            <a:off x="4338015" y="4166866"/>
            <a:ext cx="685800" cy="685800"/>
          </a:xfrm>
          <a:prstGeom prst="rect">
            <a:avLst/>
          </a:prstGeom>
        </p:spPr>
      </p:pic>
      <p:grpSp>
        <p:nvGrpSpPr>
          <p:cNvPr id="211" name="Group 210"/>
          <p:cNvGrpSpPr/>
          <p:nvPr/>
        </p:nvGrpSpPr>
        <p:grpSpPr>
          <a:xfrm>
            <a:off x="1324461" y="2724300"/>
            <a:ext cx="948594" cy="1286036"/>
            <a:chOff x="2235622" y="3380361"/>
            <a:chExt cx="948594" cy="1286036"/>
          </a:xfrm>
        </p:grpSpPr>
        <p:sp>
          <p:nvSpPr>
            <p:cNvPr id="212" name="TextBox 211"/>
            <p:cNvSpPr txBox="1"/>
            <p:nvPr/>
          </p:nvSpPr>
          <p:spPr>
            <a:xfrm>
              <a:off x="2235622" y="4345216"/>
              <a:ext cx="948594" cy="321181"/>
            </a:xfrm>
            <a:prstGeom prst="rect">
              <a:avLst/>
            </a:prstGeom>
            <a:noFill/>
          </p:spPr>
          <p:txBody>
            <a:bodyPr wrap="square" lIns="0" tIns="0" rIns="0" bIns="0" rtlCol="0">
              <a:noAutofit/>
            </a:bodyPr>
            <a:lstStyle/>
            <a:p>
              <a:pPr algn="ctr" rtl="0"/>
              <a:r>
                <a:rPr lang="pt-br" sz="200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Usuário</a:t>
              </a:r>
              <a:endParaRPr lang="en-US" sz="200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p:txBody>
        </p:sp>
        <p:pic>
          <p:nvPicPr>
            <p:cNvPr id="213" name="Graphic 39">
              <a:extLst>
                <a:ext uri="{FF2B5EF4-FFF2-40B4-BE49-F238E27FC236}">
                  <a16:creationId xmlns:a16="http://schemas.microsoft.com/office/drawing/2014/main" id="{6FA71975-EA2D-784E-8A28-738A17320E91}"/>
                </a:ext>
              </a:extLst>
            </p:cNvPr>
            <p:cNvPicPr>
              <a:picLocks noChangeAspect="1"/>
            </p:cNvPicPr>
            <p:nvPr/>
          </p:nvPicPr>
          <p:blipFill>
            <a:blip r:embed="rId8"/>
            <a:stretch>
              <a:fillRect/>
            </a:stretch>
          </p:blipFill>
          <p:spPr>
            <a:xfrm>
              <a:off x="2252719" y="3380361"/>
              <a:ext cx="914400" cy="914400"/>
            </a:xfrm>
            <a:prstGeom prst="rect">
              <a:avLst/>
            </a:prstGeom>
          </p:spPr>
        </p:pic>
      </p:grpSp>
      <p:pic>
        <p:nvPicPr>
          <p:cNvPr id="214" name="Graphic 42">
            <a:extLst>
              <a:ext uri="{FF2B5EF4-FFF2-40B4-BE49-F238E27FC236}">
                <a16:creationId xmlns:a16="http://schemas.microsoft.com/office/drawing/2014/main" id="{4130D902-988A-C441-B94E-F5D6D001FFBA}"/>
              </a:ext>
            </a:extLst>
          </p:cNvPr>
          <p:cNvPicPr>
            <a:picLocks noChangeAspect="1"/>
          </p:cNvPicPr>
          <p:nvPr/>
        </p:nvPicPr>
        <p:blipFill>
          <a:blip r:embed="rId9"/>
          <a:stretch>
            <a:fillRect/>
          </a:stretch>
        </p:blipFill>
        <p:spPr>
          <a:xfrm>
            <a:off x="8835377" y="1240942"/>
            <a:ext cx="685800" cy="685800"/>
          </a:xfrm>
          <a:prstGeom prst="rect">
            <a:avLst/>
          </a:prstGeom>
        </p:spPr>
      </p:pic>
      <p:pic>
        <p:nvPicPr>
          <p:cNvPr id="215" name="Graphic 42">
            <a:extLst>
              <a:ext uri="{FF2B5EF4-FFF2-40B4-BE49-F238E27FC236}">
                <a16:creationId xmlns:a16="http://schemas.microsoft.com/office/drawing/2014/main" id="{4130D902-988A-C441-B94E-F5D6D001FFBA}"/>
              </a:ext>
            </a:extLst>
          </p:cNvPr>
          <p:cNvPicPr>
            <a:picLocks noChangeAspect="1"/>
          </p:cNvPicPr>
          <p:nvPr/>
        </p:nvPicPr>
        <p:blipFill>
          <a:blip r:embed="rId9"/>
          <a:stretch>
            <a:fillRect/>
          </a:stretch>
        </p:blipFill>
        <p:spPr>
          <a:xfrm>
            <a:off x="8835377" y="2278254"/>
            <a:ext cx="685800" cy="685800"/>
          </a:xfrm>
          <a:prstGeom prst="rect">
            <a:avLst/>
          </a:prstGeom>
        </p:spPr>
      </p:pic>
      <p:pic>
        <p:nvPicPr>
          <p:cNvPr id="216" name="Graphic 42">
            <a:extLst>
              <a:ext uri="{FF2B5EF4-FFF2-40B4-BE49-F238E27FC236}">
                <a16:creationId xmlns:a16="http://schemas.microsoft.com/office/drawing/2014/main" id="{4130D902-988A-C441-B94E-F5D6D001FFBA}"/>
              </a:ext>
            </a:extLst>
          </p:cNvPr>
          <p:cNvPicPr>
            <a:picLocks noChangeAspect="1"/>
          </p:cNvPicPr>
          <p:nvPr/>
        </p:nvPicPr>
        <p:blipFill>
          <a:blip r:embed="rId9"/>
          <a:stretch>
            <a:fillRect/>
          </a:stretch>
        </p:blipFill>
        <p:spPr>
          <a:xfrm>
            <a:off x="8835377" y="3402869"/>
            <a:ext cx="685800" cy="685800"/>
          </a:xfrm>
          <a:prstGeom prst="rect">
            <a:avLst/>
          </a:prstGeom>
        </p:spPr>
      </p:pic>
      <p:pic>
        <p:nvPicPr>
          <p:cNvPr id="217" name="Graphic 42">
            <a:extLst>
              <a:ext uri="{FF2B5EF4-FFF2-40B4-BE49-F238E27FC236}">
                <a16:creationId xmlns:a16="http://schemas.microsoft.com/office/drawing/2014/main" id="{4130D902-988A-C441-B94E-F5D6D001FFBA}"/>
              </a:ext>
            </a:extLst>
          </p:cNvPr>
          <p:cNvPicPr>
            <a:picLocks noChangeAspect="1"/>
          </p:cNvPicPr>
          <p:nvPr/>
        </p:nvPicPr>
        <p:blipFill>
          <a:blip r:embed="rId9"/>
          <a:stretch>
            <a:fillRect/>
          </a:stretch>
        </p:blipFill>
        <p:spPr>
          <a:xfrm>
            <a:off x="8835377" y="4564533"/>
            <a:ext cx="685800" cy="685800"/>
          </a:xfrm>
          <a:prstGeom prst="rect">
            <a:avLst/>
          </a:prstGeom>
        </p:spPr>
      </p:pic>
      <p:pic>
        <p:nvPicPr>
          <p:cNvPr id="218" name="Graphic 45">
            <a:extLst>
              <a:ext uri="{FF2B5EF4-FFF2-40B4-BE49-F238E27FC236}">
                <a16:creationId xmlns:a16="http://schemas.microsoft.com/office/drawing/2014/main" id="{E41541BE-4727-8841-BF0A-E7C98FCD8CAA}"/>
              </a:ext>
            </a:extLst>
          </p:cNvPr>
          <p:cNvPicPr>
            <a:picLocks noChangeAspect="1"/>
          </p:cNvPicPr>
          <p:nvPr/>
        </p:nvPicPr>
        <p:blipFill>
          <a:blip r:embed="rId10"/>
          <a:stretch>
            <a:fillRect/>
          </a:stretch>
        </p:blipFill>
        <p:spPr>
          <a:xfrm>
            <a:off x="10659445" y="2934169"/>
            <a:ext cx="685800" cy="685800"/>
          </a:xfrm>
          <a:prstGeom prst="rect">
            <a:avLst/>
          </a:prstGeom>
        </p:spPr>
      </p:pic>
      <p:pic>
        <p:nvPicPr>
          <p:cNvPr id="221" name="Graphic 42">
            <a:extLst>
              <a:ext uri="{FF2B5EF4-FFF2-40B4-BE49-F238E27FC236}">
                <a16:creationId xmlns:a16="http://schemas.microsoft.com/office/drawing/2014/main" id="{4130D902-988A-C441-B94E-F5D6D001FFBA}"/>
              </a:ext>
            </a:extLst>
          </p:cNvPr>
          <p:cNvPicPr>
            <a:picLocks noChangeAspect="1"/>
          </p:cNvPicPr>
          <p:nvPr/>
        </p:nvPicPr>
        <p:blipFill>
          <a:blip r:embed="rId9"/>
          <a:stretch>
            <a:fillRect/>
          </a:stretch>
        </p:blipFill>
        <p:spPr>
          <a:xfrm>
            <a:off x="8835377" y="5670550"/>
            <a:ext cx="685800" cy="685800"/>
          </a:xfrm>
          <a:prstGeom prst="rect">
            <a:avLst/>
          </a:prstGeom>
        </p:spPr>
      </p:pic>
      <p:sp>
        <p:nvSpPr>
          <p:cNvPr id="223" name="TextBox 222">
            <a:extLst>
              <a:ext uri="{FF2B5EF4-FFF2-40B4-BE49-F238E27FC236}">
                <a16:creationId xmlns:a16="http://schemas.microsoft.com/office/drawing/2014/main" id="{46A5AC97-17E0-8549-82B4-F67733E05D9F}"/>
              </a:ext>
            </a:extLst>
          </p:cNvPr>
          <p:cNvSpPr txBox="1"/>
          <p:nvPr/>
        </p:nvSpPr>
        <p:spPr>
          <a:xfrm>
            <a:off x="10278374" y="3608937"/>
            <a:ext cx="1506552"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pollynotes</a:t>
            </a:r>
            <a:endParaRPr lang="en-US" sz="1600">
              <a:latin typeface="Amazon Ember" panose="02000000000000000000" pitchFamily="2" charset="0"/>
              <a:ea typeface="Amazon Ember" panose="02000000000000000000" pitchFamily="2" charset="0"/>
            </a:endParaRPr>
          </a:p>
        </p:txBody>
      </p:sp>
      <p:sp>
        <p:nvSpPr>
          <p:cNvPr id="225" name="TextBox 224">
            <a:extLst>
              <a:ext uri="{FF2B5EF4-FFF2-40B4-BE49-F238E27FC236}">
                <a16:creationId xmlns:a16="http://schemas.microsoft.com/office/drawing/2014/main" id="{46A5AC97-17E0-8549-82B4-F67733E05D9F}"/>
              </a:ext>
            </a:extLst>
          </p:cNvPr>
          <p:cNvSpPr txBox="1"/>
          <p:nvPr/>
        </p:nvSpPr>
        <p:spPr>
          <a:xfrm>
            <a:off x="10607318" y="6100519"/>
            <a:ext cx="1506552"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Polly</a:t>
            </a:r>
          </a:p>
        </p:txBody>
      </p:sp>
      <p:pic>
        <p:nvPicPr>
          <p:cNvPr id="226" name="Graphic 23">
            <a:extLst>
              <a:ext uri="{FF2B5EF4-FFF2-40B4-BE49-F238E27FC236}">
                <a16:creationId xmlns:a16="http://schemas.microsoft.com/office/drawing/2014/main" id="{814B57E9-CF5F-C441-87AE-6F44E971F76D}"/>
              </a:ext>
            </a:extLst>
          </p:cNvPr>
          <p:cNvPicPr>
            <a:picLocks noChangeAspect="1"/>
          </p:cNvPicPr>
          <p:nvPr/>
        </p:nvPicPr>
        <p:blipFill>
          <a:blip r:embed="rId11"/>
          <a:stretch>
            <a:fillRect/>
          </a:stretch>
        </p:blipFill>
        <p:spPr>
          <a:xfrm>
            <a:off x="11004994" y="5308894"/>
            <a:ext cx="711200" cy="711200"/>
          </a:xfrm>
          <a:prstGeom prst="rect">
            <a:avLst/>
          </a:prstGeom>
        </p:spPr>
      </p:pic>
      <p:sp>
        <p:nvSpPr>
          <p:cNvPr id="60" name="Rounded Rectangle 59"/>
          <p:cNvSpPr/>
          <p:nvPr/>
        </p:nvSpPr>
        <p:spPr>
          <a:xfrm>
            <a:off x="7134549" y="5536903"/>
            <a:ext cx="1302982" cy="718171"/>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rtl="0"/>
            <a:r>
              <a:rPr lang="pt-br" sz="1600">
                <a:solidFill>
                  <a:schemeClr val="accent1"/>
                </a:solidFill>
                <a:latin typeface="+mj-lt"/>
                <a:ea typeface="Amazon Ember Light" panose="020B0403020204020204" pitchFamily="34" charset="0"/>
                <a:cs typeface="Amazon Ember Light" panose="020B0403020204020204" pitchFamily="34" charset="0"/>
              </a:rPr>
              <a:t>/notes</a:t>
            </a:r>
          </a:p>
          <a:p>
            <a:pPr algn="ctr" rtl="0"/>
            <a:r>
              <a:rPr lang="pt-br" sz="1600">
                <a:solidFill>
                  <a:schemeClr val="accent1"/>
                </a:solidFill>
                <a:latin typeface="+mj-lt"/>
                <a:ea typeface="Amazon Ember Light" panose="020B0403020204020204" pitchFamily="34" charset="0"/>
                <a:cs typeface="Amazon Ember Light" panose="020B0403020204020204" pitchFamily="34" charset="0"/>
              </a:rPr>
              <a:t>/</a:t>
            </a:r>
            <a:r>
              <a:rPr lang="pt-br" sz="1600">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GET</a:t>
            </a:r>
          </a:p>
        </p:txBody>
      </p:sp>
      <p:cxnSp>
        <p:nvCxnSpPr>
          <p:cNvPr id="61" name="Elbow Connector 60"/>
          <p:cNvCxnSpPr>
            <a:stCxn id="60" idx="1"/>
          </p:cNvCxnSpPr>
          <p:nvPr/>
        </p:nvCxnSpPr>
        <p:spPr>
          <a:xfrm rot="10800000">
            <a:off x="5637299" y="4251757"/>
            <a:ext cx="1497250" cy="1644232"/>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62" name="Rounded Rectangle 61"/>
          <p:cNvSpPr/>
          <p:nvPr/>
        </p:nvSpPr>
        <p:spPr>
          <a:xfrm>
            <a:off x="7173581" y="1247359"/>
            <a:ext cx="1183485" cy="671308"/>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1600">
                <a:solidFill>
                  <a:schemeClr val="accent1"/>
                </a:solidFill>
                <a:ea typeface="Amazon Ember Light" panose="020B0403020204020204" pitchFamily="34" charset="0"/>
                <a:cs typeface="Amazon Ember Light" panose="020B0403020204020204" pitchFamily="34" charset="0"/>
              </a:rPr>
              <a:t>/notes</a:t>
            </a:r>
          </a:p>
          <a:p>
            <a:pPr algn="ctr" rtl="0"/>
            <a:r>
              <a:rPr lang="pt-br" sz="1600">
                <a:solidFill>
                  <a:schemeClr val="accent1"/>
                </a:solidFill>
                <a:ea typeface="Amazon Ember Light" panose="020B0403020204020204" pitchFamily="34" charset="0"/>
                <a:cs typeface="Amazon Ember Light" panose="020B0403020204020204" pitchFamily="34" charset="0"/>
              </a:rPr>
              <a:t>/</a:t>
            </a:r>
            <a:r>
              <a:rPr lang="pt-br" sz="1600">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GET</a:t>
            </a:r>
          </a:p>
        </p:txBody>
      </p:sp>
      <p:sp>
        <p:nvSpPr>
          <p:cNvPr id="63" name="Rounded Rectangle 62"/>
          <p:cNvSpPr/>
          <p:nvPr/>
        </p:nvSpPr>
        <p:spPr>
          <a:xfrm>
            <a:off x="7167356" y="3396837"/>
            <a:ext cx="1255112" cy="696200"/>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rtl="0"/>
            <a:r>
              <a:rPr lang="pt-br" sz="1600">
                <a:solidFill>
                  <a:schemeClr val="accent1"/>
                </a:solidFill>
                <a:ea typeface="Amazon Ember Light" panose="020B0403020204020204" pitchFamily="34" charset="0"/>
                <a:cs typeface="Amazon Ember Light" panose="020B0403020204020204" pitchFamily="34" charset="0"/>
              </a:rPr>
              <a:t>notes/search</a:t>
            </a:r>
          </a:p>
          <a:p>
            <a:pPr algn="ctr" rtl="0"/>
            <a:r>
              <a:rPr lang="pt-br" sz="1600">
                <a:solidFill>
                  <a:schemeClr val="accent1"/>
                </a:solidFill>
                <a:ea typeface="Amazon Ember Light" panose="020B0403020204020204" pitchFamily="34" charset="0"/>
                <a:cs typeface="Amazon Ember Light" panose="020B0403020204020204" pitchFamily="34" charset="0"/>
              </a:rPr>
              <a:t>/</a:t>
            </a:r>
            <a:r>
              <a:rPr lang="pt-br" sz="1600">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GET</a:t>
            </a:r>
          </a:p>
        </p:txBody>
      </p:sp>
      <p:sp>
        <p:nvSpPr>
          <p:cNvPr id="64" name="Rounded Rectangle 63"/>
          <p:cNvSpPr/>
          <p:nvPr/>
        </p:nvSpPr>
        <p:spPr>
          <a:xfrm>
            <a:off x="7157106" y="4473190"/>
            <a:ext cx="1302982" cy="718171"/>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rtl="0"/>
            <a:r>
              <a:rPr lang="pt-br" sz="1600">
                <a:solidFill>
                  <a:schemeClr val="accent1"/>
                </a:solidFill>
                <a:latin typeface="+mj-lt"/>
                <a:ea typeface="Amazon Ember Light" panose="020B0403020204020204" pitchFamily="34" charset="0"/>
                <a:cs typeface="Amazon Ember Light" panose="020B0403020204020204" pitchFamily="34" charset="0"/>
              </a:rPr>
              <a:t>notes/{id}</a:t>
            </a:r>
          </a:p>
          <a:p>
            <a:pPr algn="ctr" rtl="0"/>
            <a:r>
              <a:rPr lang="pt-br" sz="1600">
                <a:solidFill>
                  <a:schemeClr val="accent1"/>
                </a:solidFill>
                <a:latin typeface="+mj-lt"/>
                <a:ea typeface="Amazon Ember Light" panose="020B0403020204020204" pitchFamily="34" charset="0"/>
                <a:cs typeface="Amazon Ember Light" panose="020B0403020204020204" pitchFamily="34" charset="0"/>
              </a:rPr>
              <a:t>/</a:t>
            </a:r>
            <a:r>
              <a:rPr lang="pt-br" sz="1600">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DELETE</a:t>
            </a:r>
          </a:p>
        </p:txBody>
      </p:sp>
      <p:sp>
        <p:nvSpPr>
          <p:cNvPr id="65" name="Rounded Rectangle 64"/>
          <p:cNvSpPr/>
          <p:nvPr/>
        </p:nvSpPr>
        <p:spPr>
          <a:xfrm>
            <a:off x="7168753" y="2285850"/>
            <a:ext cx="1239058" cy="702069"/>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1600">
                <a:solidFill>
                  <a:schemeClr val="accent1"/>
                </a:solidFill>
                <a:ea typeface="Amazon Ember Light" panose="020B0403020204020204" pitchFamily="34" charset="0"/>
                <a:cs typeface="Amazon Ember Light" panose="020B0403020204020204" pitchFamily="34" charset="0"/>
              </a:rPr>
              <a:t>/notes/{id}</a:t>
            </a:r>
          </a:p>
          <a:p>
            <a:pPr algn="ctr" rtl="0"/>
            <a:r>
              <a:rPr lang="pt-br" sz="1600">
                <a:solidFill>
                  <a:schemeClr val="accent1"/>
                </a:solidFill>
                <a:ea typeface="Amazon Ember Light" panose="020B0403020204020204" pitchFamily="34" charset="0"/>
                <a:cs typeface="Amazon Ember Light" panose="020B0403020204020204" pitchFamily="34" charset="0"/>
              </a:rPr>
              <a:t>/</a:t>
            </a:r>
            <a:r>
              <a:rPr lang="pt-br" sz="1600">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POST</a:t>
            </a:r>
          </a:p>
        </p:txBody>
      </p:sp>
      <p:cxnSp>
        <p:nvCxnSpPr>
          <p:cNvPr id="66" name="Elbow Connector 65"/>
          <p:cNvCxnSpPr>
            <a:stCxn id="63" idx="1"/>
          </p:cNvCxnSpPr>
          <p:nvPr/>
        </p:nvCxnSpPr>
        <p:spPr>
          <a:xfrm rot="10800000">
            <a:off x="6167336" y="3262763"/>
            <a:ext cx="1000020" cy="482174"/>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65" idx="1"/>
          </p:cNvCxnSpPr>
          <p:nvPr/>
        </p:nvCxnSpPr>
        <p:spPr>
          <a:xfrm rot="10800000" flipV="1">
            <a:off x="6167337" y="2636885"/>
            <a:ext cx="1001417" cy="625878"/>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62" idx="1"/>
          </p:cNvCxnSpPr>
          <p:nvPr/>
        </p:nvCxnSpPr>
        <p:spPr>
          <a:xfrm rot="10800000" flipV="1">
            <a:off x="5810131" y="1583013"/>
            <a:ext cx="1363451" cy="1322544"/>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rot="10800000">
            <a:off x="6531608" y="3949060"/>
            <a:ext cx="625499" cy="883217"/>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B4582C28-CDCF-4865-AC80-3E74CB8A0015}"/>
              </a:ext>
            </a:extLst>
          </p:cNvPr>
          <p:cNvSpPr txBox="1"/>
          <p:nvPr/>
        </p:nvSpPr>
        <p:spPr>
          <a:xfrm>
            <a:off x="4736529" y="6056219"/>
            <a:ext cx="2128094" cy="422093"/>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Pre-signed URL</a:t>
            </a:r>
          </a:p>
        </p:txBody>
      </p:sp>
      <p:sp>
        <p:nvSpPr>
          <p:cNvPr id="71" name="TextBox 70">
            <a:extLst>
              <a:ext uri="{FF2B5EF4-FFF2-40B4-BE49-F238E27FC236}">
                <a16:creationId xmlns:a16="http://schemas.microsoft.com/office/drawing/2014/main" id="{59A9836D-7704-4620-9220-947693C4BDE8}"/>
              </a:ext>
            </a:extLst>
          </p:cNvPr>
          <p:cNvSpPr txBox="1"/>
          <p:nvPr/>
        </p:nvSpPr>
        <p:spPr>
          <a:xfrm>
            <a:off x="2703711" y="1601012"/>
            <a:ext cx="1851662" cy="425608"/>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Chamadas de API</a:t>
            </a:r>
          </a:p>
        </p:txBody>
      </p:sp>
      <p:sp>
        <p:nvSpPr>
          <p:cNvPr id="72" name="TextBox 71">
            <a:extLst>
              <a:ext uri="{FF2B5EF4-FFF2-40B4-BE49-F238E27FC236}">
                <a16:creationId xmlns:a16="http://schemas.microsoft.com/office/drawing/2014/main" id="{8E2CC14A-1D2F-4C68-A53E-74D18993A828}"/>
              </a:ext>
            </a:extLst>
          </p:cNvPr>
          <p:cNvSpPr txBox="1"/>
          <p:nvPr/>
        </p:nvSpPr>
        <p:spPr>
          <a:xfrm>
            <a:off x="8430873" y="1968792"/>
            <a:ext cx="1494808" cy="464003"/>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List</a:t>
            </a:r>
          </a:p>
        </p:txBody>
      </p:sp>
      <p:sp>
        <p:nvSpPr>
          <p:cNvPr id="73" name="TextBox 72">
            <a:extLst>
              <a:ext uri="{FF2B5EF4-FFF2-40B4-BE49-F238E27FC236}">
                <a16:creationId xmlns:a16="http://schemas.microsoft.com/office/drawing/2014/main" id="{8AA4DFFE-77EB-4BCB-9593-43250359E65B}"/>
              </a:ext>
            </a:extLst>
          </p:cNvPr>
          <p:cNvSpPr txBox="1"/>
          <p:nvPr/>
        </p:nvSpPr>
        <p:spPr>
          <a:xfrm>
            <a:off x="8346261" y="2989184"/>
            <a:ext cx="1664032" cy="423657"/>
          </a:xfrm>
          <a:prstGeom prst="rect">
            <a:avLst/>
          </a:prstGeom>
          <a:noFill/>
        </p:spPr>
        <p:txBody>
          <a:bodyPr wrap="square" lIns="0" tIns="0" rIns="0" bIns="0" rtlCol="0">
            <a:noAutofit/>
          </a:bodyPr>
          <a:lstStyle/>
          <a:p>
            <a:pPr algn="ctr" rtl="0"/>
            <a:r>
              <a:rPr lang="pt-br">
                <a:latin typeface="Amazon Ember Light" panose="020B0403020204020204" pitchFamily="34" charset="0"/>
                <a:ea typeface="Amazon Ember Light" panose="020B0403020204020204" pitchFamily="34" charset="0"/>
                <a:cs typeface="Amazon Ember Light" panose="020B0403020204020204" pitchFamily="34" charset="0"/>
              </a:rPr>
              <a:t>CreateUpdate</a:t>
            </a:r>
          </a:p>
        </p:txBody>
      </p:sp>
      <p:sp>
        <p:nvSpPr>
          <p:cNvPr id="74" name="TextBox 73">
            <a:extLst>
              <a:ext uri="{FF2B5EF4-FFF2-40B4-BE49-F238E27FC236}">
                <a16:creationId xmlns:a16="http://schemas.microsoft.com/office/drawing/2014/main" id="{BBE2325F-E99F-4430-841F-4873E0DB35F8}"/>
              </a:ext>
            </a:extLst>
          </p:cNvPr>
          <p:cNvSpPr txBox="1"/>
          <p:nvPr/>
        </p:nvSpPr>
        <p:spPr>
          <a:xfrm>
            <a:off x="8265954" y="4123370"/>
            <a:ext cx="1824646" cy="422093"/>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Search (pesquisar)</a:t>
            </a:r>
          </a:p>
        </p:txBody>
      </p:sp>
      <p:sp>
        <p:nvSpPr>
          <p:cNvPr id="75" name="TextBox 74">
            <a:extLst>
              <a:ext uri="{FF2B5EF4-FFF2-40B4-BE49-F238E27FC236}">
                <a16:creationId xmlns:a16="http://schemas.microsoft.com/office/drawing/2014/main" id="{406F88C0-9D49-4BB8-847A-514E48F683D4}"/>
              </a:ext>
            </a:extLst>
          </p:cNvPr>
          <p:cNvSpPr txBox="1"/>
          <p:nvPr/>
        </p:nvSpPr>
        <p:spPr>
          <a:xfrm>
            <a:off x="8424291" y="5258135"/>
            <a:ext cx="1507972" cy="422093"/>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Delete (excluir)</a:t>
            </a:r>
          </a:p>
        </p:txBody>
      </p:sp>
      <p:sp>
        <p:nvSpPr>
          <p:cNvPr id="76" name="TextBox 75">
            <a:extLst>
              <a:ext uri="{FF2B5EF4-FFF2-40B4-BE49-F238E27FC236}">
                <a16:creationId xmlns:a16="http://schemas.microsoft.com/office/drawing/2014/main" id="{CDF49164-A3A4-4225-BDBB-779EA5BBC74C}"/>
              </a:ext>
            </a:extLst>
          </p:cNvPr>
          <p:cNvSpPr txBox="1"/>
          <p:nvPr/>
        </p:nvSpPr>
        <p:spPr>
          <a:xfrm>
            <a:off x="3867461" y="2943664"/>
            <a:ext cx="1603827" cy="422093"/>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Hospedagem de websites</a:t>
            </a:r>
          </a:p>
        </p:txBody>
      </p:sp>
      <p:sp>
        <p:nvSpPr>
          <p:cNvPr id="77" name="TextBox 76">
            <a:extLst>
              <a:ext uri="{FF2B5EF4-FFF2-40B4-BE49-F238E27FC236}">
                <a16:creationId xmlns:a16="http://schemas.microsoft.com/office/drawing/2014/main" id="{A344E84D-AD7E-4457-BE5B-7D52CF2BE921}"/>
              </a:ext>
            </a:extLst>
          </p:cNvPr>
          <p:cNvSpPr txBox="1"/>
          <p:nvPr/>
        </p:nvSpPr>
        <p:spPr>
          <a:xfrm>
            <a:off x="3911939" y="4979553"/>
            <a:ext cx="1507972" cy="643017"/>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Hospedagem de Mp3</a:t>
            </a:r>
          </a:p>
        </p:txBody>
      </p:sp>
      <p:sp>
        <p:nvSpPr>
          <p:cNvPr id="78" name="TextBox 77">
            <a:extLst>
              <a:ext uri="{FF2B5EF4-FFF2-40B4-BE49-F238E27FC236}">
                <a16:creationId xmlns:a16="http://schemas.microsoft.com/office/drawing/2014/main" id="{51CC5262-CEFA-453A-8AED-0346080CB42E}"/>
              </a:ext>
            </a:extLst>
          </p:cNvPr>
          <p:cNvSpPr txBox="1"/>
          <p:nvPr/>
        </p:nvSpPr>
        <p:spPr>
          <a:xfrm>
            <a:off x="8492835" y="6364152"/>
            <a:ext cx="1370884" cy="422093"/>
          </a:xfrm>
          <a:prstGeom prst="rect">
            <a:avLst/>
          </a:prstGeom>
          <a:noFill/>
        </p:spPr>
        <p:txBody>
          <a:bodyPr wrap="square" lIns="0" tIns="0" rIns="0" bIns="0" rtlCol="0">
            <a:noAutofit/>
          </a:bodyPr>
          <a:lstStyle/>
          <a:p>
            <a:pPr algn="ctr" rtl="0"/>
            <a:r>
              <a:rPr lang="pt-br">
                <a:latin typeface="Amazon Ember Light" panose="020B0403020204020204" pitchFamily="34" charset="0"/>
                <a:ea typeface="Amazon Ember Light" panose="020B0403020204020204" pitchFamily="34" charset="0"/>
                <a:cs typeface="Amazon Ember Light" panose="020B0403020204020204" pitchFamily="34" charset="0"/>
              </a:rPr>
              <a:t>Ditar</a:t>
            </a:r>
          </a:p>
        </p:txBody>
      </p:sp>
    </p:spTree>
    <p:custDataLst>
      <p:tags r:id="rId1"/>
    </p:custDataLst>
    <p:extLst>
      <p:ext uri="{BB962C8B-B14F-4D97-AF65-F5344CB8AC3E}">
        <p14:creationId xmlns:p14="http://schemas.microsoft.com/office/powerpoint/2010/main" val="3360455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130" y="2543756"/>
            <a:ext cx="11353800" cy="1800466"/>
          </a:xfrm>
        </p:spPr>
        <p:txBody>
          <a:bodyPr rtlCol="0">
            <a:noAutofit/>
          </a:bodyPr>
          <a:lstStyle/>
          <a:p>
            <a:pPr rtl="0"/>
            <a:r>
              <a:rPr lang="pt-br" dirty="0"/>
              <a:t>Laboratório 7: Desenvolvimento de aplicação de ponta a ponta</a:t>
            </a:r>
          </a:p>
        </p:txBody>
      </p:sp>
      <p:sp>
        <p:nvSpPr>
          <p:cNvPr id="3" name="Slide Number Placeholder 2"/>
          <p:cNvSpPr>
            <a:spLocks noGrp="1"/>
          </p:cNvSpPr>
          <p:nvPr>
            <p:ph type="sldNum" sz="quarter" idx="4294967295"/>
          </p:nvPr>
        </p:nvSpPr>
        <p:spPr>
          <a:xfrm>
            <a:off x="9448800" y="6356350"/>
            <a:ext cx="2743200" cy="365125"/>
          </a:xfrm>
        </p:spPr>
        <p:txBody>
          <a:bodyPr rtlCol="0"/>
          <a:lstStyle/>
          <a:p>
            <a:pPr rtl="0"/>
            <a:fld id="{9FC43BFD-8FF7-A343-A8A6-E2338FCE8046}" type="slidenum">
              <a:rPr lang="en-US" smtClean="0"/>
              <a:pPr/>
              <a:t>36</a:t>
            </a:fld>
            <a:endParaRPr lang="en-US"/>
          </a:p>
        </p:txBody>
      </p:sp>
      <p:sp>
        <p:nvSpPr>
          <p:cNvPr id="5" name="Footer Placeholder 4"/>
          <p:cNvSpPr>
            <a:spLocks noGrp="1"/>
          </p:cNvSpPr>
          <p:nvPr>
            <p:ph type="ftr" sz="quarter" idx="3"/>
          </p:nvPr>
        </p:nvSpPr>
        <p:spPr>
          <a:xfrm>
            <a:off x="419100" y="6356350"/>
            <a:ext cx="4347772" cy="365125"/>
          </a:xfrm>
        </p:spPr>
        <p:txBody>
          <a:bodyPr rtlCol="0"/>
          <a:lstStyle/>
          <a:p>
            <a:pPr rtl="0"/>
            <a:r>
              <a:rPr lang="pt-br" dirty="0"/>
              <a:t>© 2020 Amazon Web Services, Inc. ou suas afiliadas. Todos os direitos reservados.</a:t>
            </a:r>
          </a:p>
        </p:txBody>
      </p:sp>
    </p:spTree>
    <p:custDataLst>
      <p:tags r:id="rId1"/>
    </p:custDataLst>
    <p:extLst>
      <p:ext uri="{BB962C8B-B14F-4D97-AF65-F5344CB8AC3E}">
        <p14:creationId xmlns:p14="http://schemas.microsoft.com/office/powerpoint/2010/main" val="3548123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itle 4"/>
          <p:cNvSpPr>
            <a:spLocks noGrp="1"/>
          </p:cNvSpPr>
          <p:nvPr>
            <p:ph type="title"/>
          </p:nvPr>
        </p:nvSpPr>
        <p:spPr/>
        <p:txBody>
          <a:bodyPr rtlCol="0"/>
          <a:lstStyle/>
          <a:p>
            <a:pPr rtl="0"/>
            <a:r>
              <a:rPr lang="pt-br"/>
              <a:t>Resumo do laboratório</a:t>
            </a:r>
          </a:p>
        </p:txBody>
      </p:sp>
      <p:sp>
        <p:nvSpPr>
          <p:cNvPr id="2" name="Slide Number Placeholder 1"/>
          <p:cNvSpPr>
            <a:spLocks noGrp="1"/>
          </p:cNvSpPr>
          <p:nvPr>
            <p:ph type="sldNum" sz="quarter" idx="12"/>
          </p:nvPr>
        </p:nvSpPr>
        <p:spPr/>
        <p:txBody>
          <a:bodyPr rtlCol="0"/>
          <a:lstStyle/>
          <a:p>
            <a:pPr rtl="0"/>
            <a:fld id="{9FC43BFD-8FF7-A343-A8A6-E2338FCE8046}" type="slidenum">
              <a:rPr lang="en-US" smtClean="0"/>
              <a:pPr/>
              <a:t>37</a:t>
            </a:fld>
            <a:endParaRPr lang="en-US"/>
          </a:p>
        </p:txBody>
      </p:sp>
      <p:sp>
        <p:nvSpPr>
          <p:cNvPr id="5" name="TextBox 4"/>
          <p:cNvSpPr txBox="1"/>
          <p:nvPr/>
        </p:nvSpPr>
        <p:spPr>
          <a:xfrm>
            <a:off x="18054" y="2181455"/>
            <a:ext cx="1848895" cy="553998"/>
          </a:xfrm>
          <a:prstGeom prst="rect">
            <a:avLst/>
          </a:prstGeom>
          <a:noFill/>
        </p:spPr>
        <p:txBody>
          <a:bodyPr wrap="square" lIns="0" tIns="0" rIns="0" bIns="0" rtlCol="0">
            <a:sp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Duração</a:t>
            </a:r>
          </a:p>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2 hrs.</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444" y="1172610"/>
            <a:ext cx="1138113" cy="1132693"/>
          </a:xfrm>
          <a:prstGeom prst="rect">
            <a:avLst/>
          </a:prstGeom>
        </p:spPr>
      </p:pic>
      <p:sp>
        <p:nvSpPr>
          <p:cNvPr id="3" name="Footer Placeholder 2"/>
          <p:cNvSpPr>
            <a:spLocks noGrp="1"/>
          </p:cNvSpPr>
          <p:nvPr>
            <p:ph type="ftr" sz="quarter" idx="3"/>
          </p:nvPr>
        </p:nvSpPr>
        <p:spPr>
          <a:xfrm>
            <a:off x="419100" y="6356350"/>
            <a:ext cx="4557634" cy="365125"/>
          </a:xfrm>
        </p:spPr>
        <p:txBody>
          <a:bodyPr rtlCol="0"/>
          <a:lstStyle/>
          <a:p>
            <a:pPr rtl="0"/>
            <a:r>
              <a:rPr lang="pt-br" dirty="0"/>
              <a:t>© 2020 Amazon Web Services, Inc. ou suas afiliadas. Todos os direitos reservados.</a:t>
            </a:r>
          </a:p>
        </p:txBody>
      </p:sp>
      <p:cxnSp>
        <p:nvCxnSpPr>
          <p:cNvPr id="64" name="Elbow Connector 63"/>
          <p:cNvCxnSpPr>
            <a:endCxn id="114" idx="2"/>
          </p:cNvCxnSpPr>
          <p:nvPr/>
        </p:nvCxnSpPr>
        <p:spPr>
          <a:xfrm rot="10800000">
            <a:off x="4665925" y="5622571"/>
            <a:ext cx="4054708" cy="755389"/>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736529" y="6056219"/>
            <a:ext cx="2128094" cy="422093"/>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Pre-signed URL</a:t>
            </a:r>
          </a:p>
        </p:txBody>
      </p:sp>
      <p:sp>
        <p:nvSpPr>
          <p:cNvPr id="66" name="Rounded Rectangle 65"/>
          <p:cNvSpPr/>
          <p:nvPr/>
        </p:nvSpPr>
        <p:spPr>
          <a:xfrm>
            <a:off x="7134549" y="5536903"/>
            <a:ext cx="1302982" cy="718171"/>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rtl="0"/>
            <a:r>
              <a:rPr lang="pt-br" sz="1600" dirty="0">
                <a:solidFill>
                  <a:schemeClr val="accent1"/>
                </a:solidFill>
                <a:latin typeface="+mj-lt"/>
                <a:ea typeface="Amazon Ember Light" panose="020B0403020204020204" pitchFamily="34" charset="0"/>
                <a:cs typeface="Amazon Ember Light" panose="020B0403020204020204" pitchFamily="34" charset="0"/>
              </a:rPr>
              <a:t>/notes</a:t>
            </a:r>
          </a:p>
          <a:p>
            <a:pPr algn="ctr" rtl="0"/>
            <a:r>
              <a:rPr lang="pt-br" sz="1600" dirty="0">
                <a:solidFill>
                  <a:schemeClr val="accent1"/>
                </a:solidFill>
                <a:latin typeface="+mj-lt"/>
                <a:ea typeface="Amazon Ember Light" panose="020B0403020204020204" pitchFamily="34" charset="0"/>
                <a:cs typeface="Amazon Ember Light" panose="020B0403020204020204" pitchFamily="34" charset="0"/>
              </a:rPr>
              <a:t>/</a:t>
            </a:r>
            <a:r>
              <a:rPr lang="pt-br" sz="1600" dirty="0">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GET</a:t>
            </a:r>
          </a:p>
        </p:txBody>
      </p:sp>
      <p:cxnSp>
        <p:nvCxnSpPr>
          <p:cNvPr id="67" name="Elbow Connector 66"/>
          <p:cNvCxnSpPr>
            <a:stCxn id="66" idx="1"/>
          </p:cNvCxnSpPr>
          <p:nvPr/>
        </p:nvCxnSpPr>
        <p:spPr>
          <a:xfrm rot="10800000">
            <a:off x="5637299" y="4251757"/>
            <a:ext cx="1497250" cy="1644232"/>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703711" y="1601012"/>
            <a:ext cx="1851662" cy="425608"/>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Chamadas de API</a:t>
            </a:r>
          </a:p>
        </p:txBody>
      </p:sp>
      <p:sp>
        <p:nvSpPr>
          <p:cNvPr id="69" name="Rounded Rectangle 68"/>
          <p:cNvSpPr/>
          <p:nvPr/>
        </p:nvSpPr>
        <p:spPr>
          <a:xfrm>
            <a:off x="7173581" y="1247359"/>
            <a:ext cx="1183485" cy="671308"/>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1600">
                <a:solidFill>
                  <a:schemeClr val="accent1"/>
                </a:solidFill>
                <a:ea typeface="Amazon Ember Light" panose="020B0403020204020204" pitchFamily="34" charset="0"/>
                <a:cs typeface="Amazon Ember Light" panose="020B0403020204020204" pitchFamily="34" charset="0"/>
              </a:rPr>
              <a:t>/notes</a:t>
            </a:r>
          </a:p>
          <a:p>
            <a:pPr algn="ctr" rtl="0"/>
            <a:r>
              <a:rPr lang="pt-br" sz="1600">
                <a:solidFill>
                  <a:schemeClr val="accent1"/>
                </a:solidFill>
                <a:ea typeface="Amazon Ember Light" panose="020B0403020204020204" pitchFamily="34" charset="0"/>
                <a:cs typeface="Amazon Ember Light" panose="020B0403020204020204" pitchFamily="34" charset="0"/>
              </a:rPr>
              <a:t>/</a:t>
            </a:r>
            <a:r>
              <a:rPr lang="pt-br" sz="1600">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GET</a:t>
            </a:r>
          </a:p>
        </p:txBody>
      </p:sp>
      <p:sp>
        <p:nvSpPr>
          <p:cNvPr id="70" name="Rounded Rectangle 69"/>
          <p:cNvSpPr/>
          <p:nvPr/>
        </p:nvSpPr>
        <p:spPr>
          <a:xfrm>
            <a:off x="7167356" y="3396837"/>
            <a:ext cx="1255112" cy="696200"/>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rtl="0"/>
            <a:r>
              <a:rPr lang="pt-br" sz="1600">
                <a:solidFill>
                  <a:schemeClr val="accent1"/>
                </a:solidFill>
                <a:ea typeface="Amazon Ember Light" panose="020B0403020204020204" pitchFamily="34" charset="0"/>
                <a:cs typeface="Amazon Ember Light" panose="020B0403020204020204" pitchFamily="34" charset="0"/>
              </a:rPr>
              <a:t>notes/search</a:t>
            </a:r>
          </a:p>
          <a:p>
            <a:pPr algn="ctr" rtl="0"/>
            <a:r>
              <a:rPr lang="pt-br" sz="1600">
                <a:solidFill>
                  <a:schemeClr val="accent1"/>
                </a:solidFill>
                <a:ea typeface="Amazon Ember Light" panose="020B0403020204020204" pitchFamily="34" charset="0"/>
                <a:cs typeface="Amazon Ember Light" panose="020B0403020204020204" pitchFamily="34" charset="0"/>
              </a:rPr>
              <a:t>/</a:t>
            </a:r>
            <a:r>
              <a:rPr lang="pt-br" sz="1600">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GET</a:t>
            </a:r>
          </a:p>
        </p:txBody>
      </p:sp>
      <p:sp>
        <p:nvSpPr>
          <p:cNvPr id="71" name="Rounded Rectangle 70"/>
          <p:cNvSpPr/>
          <p:nvPr/>
        </p:nvSpPr>
        <p:spPr>
          <a:xfrm>
            <a:off x="7157106" y="4473190"/>
            <a:ext cx="1302982" cy="718171"/>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rtl="0"/>
            <a:r>
              <a:rPr lang="pt-br" sz="1600">
                <a:solidFill>
                  <a:schemeClr val="accent1"/>
                </a:solidFill>
                <a:latin typeface="+mj-lt"/>
                <a:ea typeface="Amazon Ember Light" panose="020B0403020204020204" pitchFamily="34" charset="0"/>
                <a:cs typeface="Amazon Ember Light" panose="020B0403020204020204" pitchFamily="34" charset="0"/>
              </a:rPr>
              <a:t>notes/{id}</a:t>
            </a:r>
          </a:p>
          <a:p>
            <a:pPr algn="ctr" rtl="0"/>
            <a:r>
              <a:rPr lang="pt-br" sz="1600">
                <a:solidFill>
                  <a:schemeClr val="accent1"/>
                </a:solidFill>
                <a:latin typeface="+mj-lt"/>
                <a:ea typeface="Amazon Ember Light" panose="020B0403020204020204" pitchFamily="34" charset="0"/>
                <a:cs typeface="Amazon Ember Light" panose="020B0403020204020204" pitchFamily="34" charset="0"/>
              </a:rPr>
              <a:t>/</a:t>
            </a:r>
            <a:r>
              <a:rPr lang="pt-br" sz="1600">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DELETE</a:t>
            </a:r>
          </a:p>
        </p:txBody>
      </p:sp>
      <p:sp>
        <p:nvSpPr>
          <p:cNvPr id="72" name="Rounded Rectangle 71"/>
          <p:cNvSpPr/>
          <p:nvPr/>
        </p:nvSpPr>
        <p:spPr>
          <a:xfrm>
            <a:off x="7168753" y="2285850"/>
            <a:ext cx="1239058" cy="702069"/>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1600">
                <a:solidFill>
                  <a:schemeClr val="accent1"/>
                </a:solidFill>
                <a:ea typeface="Amazon Ember Light" panose="020B0403020204020204" pitchFamily="34" charset="0"/>
                <a:cs typeface="Amazon Ember Light" panose="020B0403020204020204" pitchFamily="34" charset="0"/>
              </a:rPr>
              <a:t>/notes/{id}</a:t>
            </a:r>
          </a:p>
          <a:p>
            <a:pPr algn="ctr" rtl="0"/>
            <a:r>
              <a:rPr lang="pt-br" sz="1600">
                <a:solidFill>
                  <a:schemeClr val="accent1"/>
                </a:solidFill>
                <a:ea typeface="Amazon Ember Light" panose="020B0403020204020204" pitchFamily="34" charset="0"/>
                <a:cs typeface="Amazon Ember Light" panose="020B0403020204020204" pitchFamily="34" charset="0"/>
              </a:rPr>
              <a:t>/</a:t>
            </a:r>
            <a:r>
              <a:rPr lang="pt-br" sz="1600">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POST</a:t>
            </a:r>
          </a:p>
        </p:txBody>
      </p:sp>
      <p:cxnSp>
        <p:nvCxnSpPr>
          <p:cNvPr id="73" name="Elbow Connector 72"/>
          <p:cNvCxnSpPr>
            <a:stCxn id="70" idx="1"/>
            <a:endCxn id="85" idx="3"/>
          </p:cNvCxnSpPr>
          <p:nvPr/>
        </p:nvCxnSpPr>
        <p:spPr>
          <a:xfrm rot="10800000">
            <a:off x="6167336" y="3262763"/>
            <a:ext cx="1000020" cy="482174"/>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71" idx="1"/>
          </p:cNvCxnSpPr>
          <p:nvPr/>
        </p:nvCxnSpPr>
        <p:spPr>
          <a:xfrm rot="10800000">
            <a:off x="5810130" y="4256844"/>
            <a:ext cx="1346976" cy="575433"/>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8392655" y="1583013"/>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8407059" y="2636884"/>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8403043" y="3744937"/>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8437531" y="4832275"/>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79" name="Elbow Connector 78"/>
          <p:cNvCxnSpPr/>
          <p:nvPr/>
        </p:nvCxnSpPr>
        <p:spPr>
          <a:xfrm>
            <a:off x="9595699" y="2779420"/>
            <a:ext cx="1047952" cy="341732"/>
          </a:xfrm>
          <a:prstGeom prst="bentConnector3">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1E40BFA2-709E-0949-81CE-DFF45EA0B15A}"/>
              </a:ext>
            </a:extLst>
          </p:cNvPr>
          <p:cNvGrpSpPr/>
          <p:nvPr/>
        </p:nvGrpSpPr>
        <p:grpSpPr>
          <a:xfrm>
            <a:off x="2448927" y="2491030"/>
            <a:ext cx="1777290" cy="2035889"/>
            <a:chOff x="2674471" y="1567527"/>
            <a:chExt cx="1488359" cy="331243"/>
          </a:xfrm>
        </p:grpSpPr>
        <p:sp>
          <p:nvSpPr>
            <p:cNvPr id="81" name="Freeform 80">
              <a:extLst>
                <a:ext uri="{FF2B5EF4-FFF2-40B4-BE49-F238E27FC236}">
                  <a16:creationId xmlns:a16="http://schemas.microsoft.com/office/drawing/2014/main" id="{4EAB45C0-979B-2645-A344-2CE205A1F30E}"/>
                </a:ext>
              </a:extLst>
            </p:cNvPr>
            <p:cNvSpPr/>
            <p:nvPr/>
          </p:nvSpPr>
          <p:spPr>
            <a:xfrm rot="10800000">
              <a:off x="3247467" y="1567527"/>
              <a:ext cx="915363"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accent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cxnSp>
          <p:nvCxnSpPr>
            <p:cNvPr id="82" name="Straight Arrow Connector 81">
              <a:extLst>
                <a:ext uri="{FF2B5EF4-FFF2-40B4-BE49-F238E27FC236}">
                  <a16:creationId xmlns:a16="http://schemas.microsoft.com/office/drawing/2014/main" id="{660EF707-54FE-7940-AB34-F7E5C17573FF}"/>
                </a:ext>
              </a:extLst>
            </p:cNvPr>
            <p:cNvCxnSpPr>
              <a:cxnSpLocks/>
            </p:cNvCxnSpPr>
            <p:nvPr/>
          </p:nvCxnSpPr>
          <p:spPr>
            <a:xfrm>
              <a:off x="2674471" y="1711572"/>
              <a:ext cx="573077" cy="0"/>
            </a:xfrm>
            <a:prstGeom prst="straightConnector1">
              <a:avLst/>
            </a:prstGeom>
            <a:ln w="12700">
              <a:solidFill>
                <a:schemeClr val="accent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cxnSp>
        <p:nvCxnSpPr>
          <p:cNvPr id="83" name="Elbow Connector 82"/>
          <p:cNvCxnSpPr/>
          <p:nvPr/>
        </p:nvCxnSpPr>
        <p:spPr>
          <a:xfrm flipV="1">
            <a:off x="9619488" y="3262763"/>
            <a:ext cx="1024163" cy="475393"/>
          </a:xfrm>
          <a:prstGeom prst="bentConnector3">
            <a:avLst>
              <a:gd name="adj1" fmla="val 50000"/>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84" name="Elbow Connector 83"/>
          <p:cNvCxnSpPr/>
          <p:nvPr/>
        </p:nvCxnSpPr>
        <p:spPr>
          <a:xfrm>
            <a:off x="9619488" y="1575600"/>
            <a:ext cx="1367063" cy="1344263"/>
          </a:xfrm>
          <a:prstGeom prst="bentConnector2">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85" name="Picture 8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2924" y="2905557"/>
            <a:ext cx="714412" cy="714412"/>
          </a:xfrm>
          <a:prstGeom prst="rect">
            <a:avLst/>
          </a:prstGeom>
        </p:spPr>
      </p:pic>
      <p:cxnSp>
        <p:nvCxnSpPr>
          <p:cNvPr id="86" name="Elbow Connector 85"/>
          <p:cNvCxnSpPr>
            <a:stCxn id="72" idx="1"/>
            <a:endCxn id="85" idx="3"/>
          </p:cNvCxnSpPr>
          <p:nvPr/>
        </p:nvCxnSpPr>
        <p:spPr>
          <a:xfrm rot="10800000" flipV="1">
            <a:off x="6167337" y="2636885"/>
            <a:ext cx="1001417" cy="625878"/>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rot="16200000" flipH="1">
            <a:off x="3637372" y="857973"/>
            <a:ext cx="181257" cy="3886200"/>
          </a:xfrm>
          <a:prstGeom prst="bentConnector3">
            <a:avLst>
              <a:gd name="adj1" fmla="val -424219"/>
            </a:avLst>
          </a:prstGeom>
          <a:ln w="12700">
            <a:solidFill>
              <a:schemeClr val="tx1"/>
            </a:solidFill>
            <a:prstDash val="dash"/>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86133E79-0152-0E4F-9C24-D4866799B0F2}"/>
              </a:ext>
            </a:extLst>
          </p:cNvPr>
          <p:cNvSpPr txBox="1"/>
          <p:nvPr/>
        </p:nvSpPr>
        <p:spPr>
          <a:xfrm>
            <a:off x="1485018" y="5288255"/>
            <a:ext cx="2301904"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Cognito</a:t>
            </a:r>
          </a:p>
        </p:txBody>
      </p:sp>
      <p:pic>
        <p:nvPicPr>
          <p:cNvPr id="89" name="Graphic 21">
            <a:extLst>
              <a:ext uri="{FF2B5EF4-FFF2-40B4-BE49-F238E27FC236}">
                <a16:creationId xmlns:a16="http://schemas.microsoft.com/office/drawing/2014/main" id="{AF209CD9-C81E-264C-8291-AE0A1DD85F1C}"/>
              </a:ext>
            </a:extLst>
          </p:cNvPr>
          <p:cNvPicPr>
            <a:picLocks noChangeAspect="1"/>
          </p:cNvPicPr>
          <p:nvPr/>
        </p:nvPicPr>
        <p:blipFill>
          <a:blip r:embed="rId6"/>
          <a:stretch>
            <a:fillRect/>
          </a:stretch>
        </p:blipFill>
        <p:spPr>
          <a:xfrm>
            <a:off x="2280370" y="4534749"/>
            <a:ext cx="711200" cy="711200"/>
          </a:xfrm>
          <a:prstGeom prst="rect">
            <a:avLst/>
          </a:prstGeom>
        </p:spPr>
      </p:pic>
      <p:sp>
        <p:nvSpPr>
          <p:cNvPr id="90" name="TextBox 89">
            <a:extLst>
              <a:ext uri="{FF2B5EF4-FFF2-40B4-BE49-F238E27FC236}">
                <a16:creationId xmlns:a16="http://schemas.microsoft.com/office/drawing/2014/main" id="{50673249-BCA1-474E-95DD-96DD2FBD5F60}"/>
              </a:ext>
            </a:extLst>
          </p:cNvPr>
          <p:cNvSpPr txBox="1"/>
          <p:nvPr/>
        </p:nvSpPr>
        <p:spPr>
          <a:xfrm>
            <a:off x="670010" y="5292906"/>
            <a:ext cx="1158100"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AWS IAM</a:t>
            </a:r>
          </a:p>
        </p:txBody>
      </p:sp>
      <p:pic>
        <p:nvPicPr>
          <p:cNvPr id="91" name="Graphic 34">
            <a:extLst>
              <a:ext uri="{FF2B5EF4-FFF2-40B4-BE49-F238E27FC236}">
                <a16:creationId xmlns:a16="http://schemas.microsoft.com/office/drawing/2014/main" id="{8FB9A325-064A-1544-9BC4-DC8C8D976D24}"/>
              </a:ext>
            </a:extLst>
          </p:cNvPr>
          <p:cNvPicPr>
            <a:picLocks noChangeAspect="1"/>
          </p:cNvPicPr>
          <p:nvPr/>
        </p:nvPicPr>
        <p:blipFill>
          <a:blip r:embed="rId7"/>
          <a:stretch>
            <a:fillRect/>
          </a:stretch>
        </p:blipFill>
        <p:spPr>
          <a:xfrm>
            <a:off x="893460" y="4534749"/>
            <a:ext cx="711200" cy="711200"/>
          </a:xfrm>
          <a:prstGeom prst="rect">
            <a:avLst/>
          </a:prstGeom>
        </p:spPr>
      </p:pic>
      <p:cxnSp>
        <p:nvCxnSpPr>
          <p:cNvPr id="92" name="Elbow Connector 91"/>
          <p:cNvCxnSpPr>
            <a:endCxn id="89" idx="0"/>
          </p:cNvCxnSpPr>
          <p:nvPr/>
        </p:nvCxnSpPr>
        <p:spPr>
          <a:xfrm rot="16200000" flipH="1">
            <a:off x="1914009" y="3812787"/>
            <a:ext cx="581373" cy="862549"/>
          </a:xfrm>
          <a:prstGeom prst="bentConnector3">
            <a:avLst>
              <a:gd name="adj1" fmla="val 50000"/>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93" name="Elbow Connector 92"/>
          <p:cNvCxnSpPr/>
          <p:nvPr/>
        </p:nvCxnSpPr>
        <p:spPr>
          <a:xfrm flipV="1">
            <a:off x="9848534" y="3437203"/>
            <a:ext cx="740125" cy="1391928"/>
          </a:xfrm>
          <a:prstGeom prst="bentConnector3">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94" name="Elbow Connector 93"/>
          <p:cNvCxnSpPr/>
          <p:nvPr/>
        </p:nvCxnSpPr>
        <p:spPr>
          <a:xfrm flipV="1">
            <a:off x="9634110" y="3938564"/>
            <a:ext cx="1100958" cy="1920240"/>
          </a:xfrm>
          <a:prstGeom prst="bentConnector2">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95" name="Elbow Connector 94"/>
          <p:cNvCxnSpPr/>
          <p:nvPr/>
        </p:nvCxnSpPr>
        <p:spPr>
          <a:xfrm flipV="1">
            <a:off x="9651119" y="5955846"/>
            <a:ext cx="1157354" cy="198598"/>
          </a:xfrm>
          <a:prstGeom prst="bentConnector3">
            <a:avLst>
              <a:gd name="adj1" fmla="val 50000"/>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5088652" y="3702837"/>
            <a:ext cx="1442955" cy="492443"/>
          </a:xfrm>
          <a:prstGeom prst="rect">
            <a:avLst/>
          </a:prstGeom>
          <a:solidFill>
            <a:schemeClr val="bg1"/>
          </a:solidFill>
        </p:spPr>
        <p:txBody>
          <a:bodyPr wrap="square" lIns="0" tIns="0" rIns="0" bIns="0" rtlCol="0">
            <a:spAutoFit/>
          </a:bodyPr>
          <a:lstStyle/>
          <a:p>
            <a:pPr algn="ctr" rtl="0"/>
            <a:r>
              <a:rPr lang="pt-br" sz="1600">
                <a:latin typeface="Amazon Ember" panose="02000000000000000000" pitchFamily="2" charset="0"/>
                <a:ea typeface="Amazon Ember" panose="02000000000000000000" pitchFamily="2" charset="0"/>
                <a:cs typeface="Amazon Ember Light" charset="0"/>
              </a:rPr>
              <a:t>Amazon API Gateway</a:t>
            </a:r>
          </a:p>
        </p:txBody>
      </p:sp>
      <p:sp>
        <p:nvSpPr>
          <p:cNvPr id="97" name="TextBox 96">
            <a:extLst>
              <a:ext uri="{FF2B5EF4-FFF2-40B4-BE49-F238E27FC236}">
                <a16:creationId xmlns:a16="http://schemas.microsoft.com/office/drawing/2014/main" id="{46A5AC97-17E0-8549-82B4-F67733E05D9F}"/>
              </a:ext>
            </a:extLst>
          </p:cNvPr>
          <p:cNvSpPr txBox="1"/>
          <p:nvPr/>
        </p:nvSpPr>
        <p:spPr>
          <a:xfrm>
            <a:off x="10607318" y="6100519"/>
            <a:ext cx="1506552"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Polly</a:t>
            </a:r>
          </a:p>
        </p:txBody>
      </p:sp>
      <p:pic>
        <p:nvPicPr>
          <p:cNvPr id="98" name="Graphic 23">
            <a:extLst>
              <a:ext uri="{FF2B5EF4-FFF2-40B4-BE49-F238E27FC236}">
                <a16:creationId xmlns:a16="http://schemas.microsoft.com/office/drawing/2014/main" id="{814B57E9-CF5F-C441-87AE-6F44E971F76D}"/>
              </a:ext>
            </a:extLst>
          </p:cNvPr>
          <p:cNvPicPr>
            <a:picLocks noChangeAspect="1"/>
          </p:cNvPicPr>
          <p:nvPr/>
        </p:nvPicPr>
        <p:blipFill>
          <a:blip r:embed="rId8"/>
          <a:stretch>
            <a:fillRect/>
          </a:stretch>
        </p:blipFill>
        <p:spPr>
          <a:xfrm>
            <a:off x="11004994" y="5308894"/>
            <a:ext cx="711200" cy="711200"/>
          </a:xfrm>
          <a:prstGeom prst="rect">
            <a:avLst/>
          </a:prstGeom>
        </p:spPr>
      </p:pic>
      <p:sp>
        <p:nvSpPr>
          <p:cNvPr id="99" name="TextBox 98"/>
          <p:cNvSpPr txBox="1"/>
          <p:nvPr/>
        </p:nvSpPr>
        <p:spPr>
          <a:xfrm>
            <a:off x="8430873" y="1968792"/>
            <a:ext cx="1494808" cy="464003"/>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List</a:t>
            </a:r>
          </a:p>
        </p:txBody>
      </p:sp>
      <p:sp>
        <p:nvSpPr>
          <p:cNvPr id="100" name="TextBox 99"/>
          <p:cNvSpPr txBox="1"/>
          <p:nvPr/>
        </p:nvSpPr>
        <p:spPr>
          <a:xfrm>
            <a:off x="8346261" y="2989184"/>
            <a:ext cx="1664032" cy="423657"/>
          </a:xfrm>
          <a:prstGeom prst="rect">
            <a:avLst/>
          </a:prstGeom>
          <a:noFill/>
        </p:spPr>
        <p:txBody>
          <a:bodyPr wrap="square" lIns="0" tIns="0" rIns="0" bIns="0" rtlCol="0">
            <a:noAutofit/>
          </a:bodyPr>
          <a:lstStyle/>
          <a:p>
            <a:pPr algn="ctr" rtl="0"/>
            <a:r>
              <a:rPr lang="pt-br">
                <a:latin typeface="Amazon Ember Light" panose="020B0403020204020204" pitchFamily="34" charset="0"/>
                <a:ea typeface="Amazon Ember Light" panose="020B0403020204020204" pitchFamily="34" charset="0"/>
                <a:cs typeface="Amazon Ember Light" panose="020B0403020204020204" pitchFamily="34" charset="0"/>
              </a:rPr>
              <a:t>CreateUpdate</a:t>
            </a:r>
          </a:p>
        </p:txBody>
      </p:sp>
      <p:sp>
        <p:nvSpPr>
          <p:cNvPr id="101" name="TextBox 100"/>
          <p:cNvSpPr txBox="1"/>
          <p:nvPr/>
        </p:nvSpPr>
        <p:spPr>
          <a:xfrm>
            <a:off x="8265954" y="4123370"/>
            <a:ext cx="1824646" cy="422093"/>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Search (pesquisar)</a:t>
            </a:r>
          </a:p>
        </p:txBody>
      </p:sp>
      <p:sp>
        <p:nvSpPr>
          <p:cNvPr id="102" name="TextBox 101"/>
          <p:cNvSpPr txBox="1"/>
          <p:nvPr/>
        </p:nvSpPr>
        <p:spPr>
          <a:xfrm>
            <a:off x="8424291" y="5258135"/>
            <a:ext cx="1507972" cy="422093"/>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Delete (excluir)</a:t>
            </a:r>
          </a:p>
        </p:txBody>
      </p:sp>
      <p:pic>
        <p:nvPicPr>
          <p:cNvPr id="103" name="Graphic 68">
            <a:extLst>
              <a:ext uri="{FF2B5EF4-FFF2-40B4-BE49-F238E27FC236}">
                <a16:creationId xmlns:a16="http://schemas.microsoft.com/office/drawing/2014/main" id="{1BC192AB-8D67-7746-A2C0-E289C568EA2D}"/>
              </a:ext>
            </a:extLst>
          </p:cNvPr>
          <p:cNvPicPr>
            <a:picLocks noChangeAspect="1"/>
          </p:cNvPicPr>
          <p:nvPr/>
        </p:nvPicPr>
        <p:blipFill>
          <a:blip r:embed="rId9"/>
          <a:stretch>
            <a:fillRect/>
          </a:stretch>
        </p:blipFill>
        <p:spPr>
          <a:xfrm>
            <a:off x="4338015" y="2159966"/>
            <a:ext cx="685800" cy="685800"/>
          </a:xfrm>
          <a:prstGeom prst="rect">
            <a:avLst/>
          </a:prstGeom>
        </p:spPr>
      </p:pic>
      <p:pic>
        <p:nvPicPr>
          <p:cNvPr id="104" name="Graphic 68">
            <a:extLst>
              <a:ext uri="{FF2B5EF4-FFF2-40B4-BE49-F238E27FC236}">
                <a16:creationId xmlns:a16="http://schemas.microsoft.com/office/drawing/2014/main" id="{1BC192AB-8D67-7746-A2C0-E289C568EA2D}"/>
              </a:ext>
            </a:extLst>
          </p:cNvPr>
          <p:cNvPicPr>
            <a:picLocks noChangeAspect="1"/>
          </p:cNvPicPr>
          <p:nvPr/>
        </p:nvPicPr>
        <p:blipFill>
          <a:blip r:embed="rId9"/>
          <a:stretch>
            <a:fillRect/>
          </a:stretch>
        </p:blipFill>
        <p:spPr>
          <a:xfrm>
            <a:off x="4338015" y="4166866"/>
            <a:ext cx="685800" cy="685800"/>
          </a:xfrm>
          <a:prstGeom prst="rect">
            <a:avLst/>
          </a:prstGeom>
        </p:spPr>
      </p:pic>
      <p:grpSp>
        <p:nvGrpSpPr>
          <p:cNvPr id="105" name="Group 104"/>
          <p:cNvGrpSpPr/>
          <p:nvPr/>
        </p:nvGrpSpPr>
        <p:grpSpPr>
          <a:xfrm>
            <a:off x="1324461" y="2724300"/>
            <a:ext cx="948594" cy="1286036"/>
            <a:chOff x="2235622" y="3380361"/>
            <a:chExt cx="948594" cy="1286036"/>
          </a:xfrm>
        </p:grpSpPr>
        <p:sp>
          <p:nvSpPr>
            <p:cNvPr id="106" name="TextBox 105"/>
            <p:cNvSpPr txBox="1"/>
            <p:nvPr/>
          </p:nvSpPr>
          <p:spPr>
            <a:xfrm>
              <a:off x="2235622" y="4345216"/>
              <a:ext cx="948594" cy="321181"/>
            </a:xfrm>
            <a:prstGeom prst="rect">
              <a:avLst/>
            </a:prstGeom>
            <a:noFill/>
          </p:spPr>
          <p:txBody>
            <a:bodyPr wrap="square" lIns="0" tIns="0" rIns="0" bIns="0" rtlCol="0">
              <a:noAutofit/>
            </a:bodyPr>
            <a:lstStyle/>
            <a:p>
              <a:pPr algn="ctr" rtl="0"/>
              <a:r>
                <a:rPr lang="pt-br" sz="200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Usuário</a:t>
              </a:r>
              <a:endParaRPr lang="en-US" sz="200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p:txBody>
        </p:sp>
        <p:pic>
          <p:nvPicPr>
            <p:cNvPr id="107" name="Graphic 39">
              <a:extLst>
                <a:ext uri="{FF2B5EF4-FFF2-40B4-BE49-F238E27FC236}">
                  <a16:creationId xmlns:a16="http://schemas.microsoft.com/office/drawing/2014/main" id="{6FA71975-EA2D-784E-8A28-738A17320E91}"/>
                </a:ext>
              </a:extLst>
            </p:cNvPr>
            <p:cNvPicPr>
              <a:picLocks noChangeAspect="1"/>
            </p:cNvPicPr>
            <p:nvPr/>
          </p:nvPicPr>
          <p:blipFill>
            <a:blip r:embed="rId10"/>
            <a:stretch>
              <a:fillRect/>
            </a:stretch>
          </p:blipFill>
          <p:spPr>
            <a:xfrm>
              <a:off x="2252719" y="3380361"/>
              <a:ext cx="914400" cy="914400"/>
            </a:xfrm>
            <a:prstGeom prst="rect">
              <a:avLst/>
            </a:prstGeom>
          </p:spPr>
        </p:pic>
      </p:grpSp>
      <p:pic>
        <p:nvPicPr>
          <p:cNvPr id="108" name="Graphic 42">
            <a:extLst>
              <a:ext uri="{FF2B5EF4-FFF2-40B4-BE49-F238E27FC236}">
                <a16:creationId xmlns:a16="http://schemas.microsoft.com/office/drawing/2014/main" id="{4130D902-988A-C441-B94E-F5D6D001FFBA}"/>
              </a:ext>
            </a:extLst>
          </p:cNvPr>
          <p:cNvPicPr>
            <a:picLocks noChangeAspect="1"/>
          </p:cNvPicPr>
          <p:nvPr/>
        </p:nvPicPr>
        <p:blipFill>
          <a:blip r:embed="rId11"/>
          <a:stretch>
            <a:fillRect/>
          </a:stretch>
        </p:blipFill>
        <p:spPr>
          <a:xfrm>
            <a:off x="8835377" y="1240942"/>
            <a:ext cx="685800" cy="685800"/>
          </a:xfrm>
          <a:prstGeom prst="rect">
            <a:avLst/>
          </a:prstGeom>
        </p:spPr>
      </p:pic>
      <p:pic>
        <p:nvPicPr>
          <p:cNvPr id="109" name="Graphic 42">
            <a:extLst>
              <a:ext uri="{FF2B5EF4-FFF2-40B4-BE49-F238E27FC236}">
                <a16:creationId xmlns:a16="http://schemas.microsoft.com/office/drawing/2014/main" id="{4130D902-988A-C441-B94E-F5D6D001FFBA}"/>
              </a:ext>
            </a:extLst>
          </p:cNvPr>
          <p:cNvPicPr>
            <a:picLocks noChangeAspect="1"/>
          </p:cNvPicPr>
          <p:nvPr/>
        </p:nvPicPr>
        <p:blipFill>
          <a:blip r:embed="rId11"/>
          <a:stretch>
            <a:fillRect/>
          </a:stretch>
        </p:blipFill>
        <p:spPr>
          <a:xfrm>
            <a:off x="8835377" y="2278254"/>
            <a:ext cx="685800" cy="685800"/>
          </a:xfrm>
          <a:prstGeom prst="rect">
            <a:avLst/>
          </a:prstGeom>
        </p:spPr>
      </p:pic>
      <p:pic>
        <p:nvPicPr>
          <p:cNvPr id="110" name="Graphic 42">
            <a:extLst>
              <a:ext uri="{FF2B5EF4-FFF2-40B4-BE49-F238E27FC236}">
                <a16:creationId xmlns:a16="http://schemas.microsoft.com/office/drawing/2014/main" id="{4130D902-988A-C441-B94E-F5D6D001FFBA}"/>
              </a:ext>
            </a:extLst>
          </p:cNvPr>
          <p:cNvPicPr>
            <a:picLocks noChangeAspect="1"/>
          </p:cNvPicPr>
          <p:nvPr/>
        </p:nvPicPr>
        <p:blipFill>
          <a:blip r:embed="rId11"/>
          <a:stretch>
            <a:fillRect/>
          </a:stretch>
        </p:blipFill>
        <p:spPr>
          <a:xfrm>
            <a:off x="8835377" y="3402869"/>
            <a:ext cx="685800" cy="685800"/>
          </a:xfrm>
          <a:prstGeom prst="rect">
            <a:avLst/>
          </a:prstGeom>
        </p:spPr>
      </p:pic>
      <p:pic>
        <p:nvPicPr>
          <p:cNvPr id="111" name="Graphic 42">
            <a:extLst>
              <a:ext uri="{FF2B5EF4-FFF2-40B4-BE49-F238E27FC236}">
                <a16:creationId xmlns:a16="http://schemas.microsoft.com/office/drawing/2014/main" id="{4130D902-988A-C441-B94E-F5D6D001FFBA}"/>
              </a:ext>
            </a:extLst>
          </p:cNvPr>
          <p:cNvPicPr>
            <a:picLocks noChangeAspect="1"/>
          </p:cNvPicPr>
          <p:nvPr/>
        </p:nvPicPr>
        <p:blipFill>
          <a:blip r:embed="rId11"/>
          <a:stretch>
            <a:fillRect/>
          </a:stretch>
        </p:blipFill>
        <p:spPr>
          <a:xfrm>
            <a:off x="8835377" y="4564533"/>
            <a:ext cx="685800" cy="685800"/>
          </a:xfrm>
          <a:prstGeom prst="rect">
            <a:avLst/>
          </a:prstGeom>
        </p:spPr>
      </p:pic>
      <p:pic>
        <p:nvPicPr>
          <p:cNvPr id="112" name="Graphic 45">
            <a:extLst>
              <a:ext uri="{FF2B5EF4-FFF2-40B4-BE49-F238E27FC236}">
                <a16:creationId xmlns:a16="http://schemas.microsoft.com/office/drawing/2014/main" id="{E41541BE-4727-8841-BF0A-E7C98FCD8CAA}"/>
              </a:ext>
            </a:extLst>
          </p:cNvPr>
          <p:cNvPicPr>
            <a:picLocks noChangeAspect="1"/>
          </p:cNvPicPr>
          <p:nvPr/>
        </p:nvPicPr>
        <p:blipFill>
          <a:blip r:embed="rId12"/>
          <a:stretch>
            <a:fillRect/>
          </a:stretch>
        </p:blipFill>
        <p:spPr>
          <a:xfrm>
            <a:off x="10659445" y="2934169"/>
            <a:ext cx="685800" cy="685800"/>
          </a:xfrm>
          <a:prstGeom prst="rect">
            <a:avLst/>
          </a:prstGeom>
        </p:spPr>
      </p:pic>
      <p:sp>
        <p:nvSpPr>
          <p:cNvPr id="113" name="TextBox 112"/>
          <p:cNvSpPr txBox="1"/>
          <p:nvPr/>
        </p:nvSpPr>
        <p:spPr>
          <a:xfrm>
            <a:off x="3867461" y="2943664"/>
            <a:ext cx="1603827" cy="422093"/>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Hospedagem de websites</a:t>
            </a:r>
          </a:p>
        </p:txBody>
      </p:sp>
      <p:sp>
        <p:nvSpPr>
          <p:cNvPr id="114" name="TextBox 113"/>
          <p:cNvSpPr txBox="1"/>
          <p:nvPr/>
        </p:nvSpPr>
        <p:spPr>
          <a:xfrm>
            <a:off x="3911939" y="4979553"/>
            <a:ext cx="1507972" cy="643017"/>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Hospedagem de Mp3</a:t>
            </a:r>
          </a:p>
        </p:txBody>
      </p:sp>
      <p:pic>
        <p:nvPicPr>
          <p:cNvPr id="115" name="Graphic 42">
            <a:extLst>
              <a:ext uri="{FF2B5EF4-FFF2-40B4-BE49-F238E27FC236}">
                <a16:creationId xmlns:a16="http://schemas.microsoft.com/office/drawing/2014/main" id="{4130D902-988A-C441-B94E-F5D6D001FFBA}"/>
              </a:ext>
            </a:extLst>
          </p:cNvPr>
          <p:cNvPicPr>
            <a:picLocks noChangeAspect="1"/>
          </p:cNvPicPr>
          <p:nvPr/>
        </p:nvPicPr>
        <p:blipFill>
          <a:blip r:embed="rId11"/>
          <a:stretch>
            <a:fillRect/>
          </a:stretch>
        </p:blipFill>
        <p:spPr>
          <a:xfrm>
            <a:off x="8835377" y="5670550"/>
            <a:ext cx="685800" cy="685800"/>
          </a:xfrm>
          <a:prstGeom prst="rect">
            <a:avLst/>
          </a:prstGeom>
        </p:spPr>
      </p:pic>
      <p:cxnSp>
        <p:nvCxnSpPr>
          <p:cNvPr id="116" name="Elbow Connector 115"/>
          <p:cNvCxnSpPr>
            <a:stCxn id="69" idx="1"/>
            <a:endCxn id="85" idx="0"/>
          </p:cNvCxnSpPr>
          <p:nvPr/>
        </p:nvCxnSpPr>
        <p:spPr>
          <a:xfrm rot="10800000" flipV="1">
            <a:off x="5810131" y="1583013"/>
            <a:ext cx="1363451" cy="1322544"/>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46A5AC97-17E0-8549-82B4-F67733E05D9F}"/>
              </a:ext>
            </a:extLst>
          </p:cNvPr>
          <p:cNvSpPr txBox="1"/>
          <p:nvPr/>
        </p:nvSpPr>
        <p:spPr>
          <a:xfrm>
            <a:off x="10278374" y="3608937"/>
            <a:ext cx="1506552"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pollynotes</a:t>
            </a:r>
            <a:endParaRPr lang="en-US" sz="1600">
              <a:latin typeface="Amazon Ember" panose="02000000000000000000" pitchFamily="2" charset="0"/>
              <a:ea typeface="Amazon Ember" panose="02000000000000000000" pitchFamily="2" charset="0"/>
            </a:endParaRPr>
          </a:p>
        </p:txBody>
      </p:sp>
      <p:sp>
        <p:nvSpPr>
          <p:cNvPr id="118" name="TextBox 117"/>
          <p:cNvSpPr txBox="1"/>
          <p:nvPr/>
        </p:nvSpPr>
        <p:spPr>
          <a:xfrm>
            <a:off x="8492835" y="6364152"/>
            <a:ext cx="1370884" cy="422093"/>
          </a:xfrm>
          <a:prstGeom prst="rect">
            <a:avLst/>
          </a:prstGeom>
          <a:noFill/>
        </p:spPr>
        <p:txBody>
          <a:bodyPr wrap="square" lIns="0" tIns="0" rIns="0" bIns="0" rtlCol="0">
            <a:noAutofit/>
          </a:bodyPr>
          <a:lstStyle/>
          <a:p>
            <a:pPr algn="ctr" rtl="0"/>
            <a:r>
              <a:rPr lang="pt-br">
                <a:latin typeface="Amazon Ember Light" panose="020B0403020204020204" pitchFamily="34" charset="0"/>
                <a:ea typeface="Amazon Ember Light" panose="020B0403020204020204" pitchFamily="34" charset="0"/>
                <a:cs typeface="Amazon Ember Light" panose="020B0403020204020204" pitchFamily="34" charset="0"/>
              </a:rPr>
              <a:t>Ditar</a:t>
            </a:r>
          </a:p>
        </p:txBody>
      </p:sp>
    </p:spTree>
    <p:custDataLst>
      <p:tags r:id="rId1"/>
    </p:custDataLst>
    <p:extLst>
      <p:ext uri="{BB962C8B-B14F-4D97-AF65-F5344CB8AC3E}">
        <p14:creationId xmlns:p14="http://schemas.microsoft.com/office/powerpoint/2010/main" val="4276827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093E-1CBA-484F-9539-2DD13929A851}"/>
              </a:ext>
            </a:extLst>
          </p:cNvPr>
          <p:cNvSpPr>
            <a:spLocks noGrp="1"/>
          </p:cNvSpPr>
          <p:nvPr>
            <p:ph type="title"/>
          </p:nvPr>
        </p:nvSpPr>
        <p:spPr/>
        <p:txBody>
          <a:bodyPr rtlCol="0"/>
          <a:lstStyle/>
          <a:p>
            <a:pPr rtl="0"/>
            <a:r>
              <a:rPr lang="pt-br"/>
              <a:t>Acompanhamento do laboratório</a:t>
            </a:r>
          </a:p>
        </p:txBody>
      </p:sp>
      <p:sp>
        <p:nvSpPr>
          <p:cNvPr id="3" name="Content Placeholder 2">
            <a:extLst>
              <a:ext uri="{FF2B5EF4-FFF2-40B4-BE49-F238E27FC236}">
                <a16:creationId xmlns:a16="http://schemas.microsoft.com/office/drawing/2014/main" id="{8A8F53EC-0B4D-4815-81D6-F50F88C4FA24}"/>
              </a:ext>
            </a:extLst>
          </p:cNvPr>
          <p:cNvSpPr>
            <a:spLocks noGrp="1"/>
          </p:cNvSpPr>
          <p:nvPr>
            <p:ph idx="1"/>
          </p:nvPr>
        </p:nvSpPr>
        <p:spPr/>
        <p:txBody>
          <a:bodyPr rtlCol="0"/>
          <a:lstStyle/>
          <a:p>
            <a:pPr rtl="0"/>
            <a:r>
              <a:rPr lang="pt-br" dirty="0"/>
              <a:t>O que você fez?</a:t>
            </a:r>
          </a:p>
          <a:p>
            <a:pPr rtl="0"/>
            <a:endParaRPr lang="en-CA" dirty="0"/>
          </a:p>
          <a:p>
            <a:pPr rtl="0"/>
            <a:r>
              <a:rPr lang="pt-br" dirty="0"/>
              <a:t>Quais funções do Lambda você codificou?</a:t>
            </a:r>
          </a:p>
          <a:p>
            <a:pPr rtl="0"/>
            <a:endParaRPr lang="en-CA" dirty="0"/>
          </a:p>
          <a:p>
            <a:pPr rtl="0"/>
            <a:r>
              <a:rPr lang="pt-br" dirty="0"/>
              <a:t>Você teve algum problema?</a:t>
            </a:r>
          </a:p>
        </p:txBody>
      </p:sp>
      <p:sp>
        <p:nvSpPr>
          <p:cNvPr id="4" name="Slide Number Placeholder 3">
            <a:extLst>
              <a:ext uri="{FF2B5EF4-FFF2-40B4-BE49-F238E27FC236}">
                <a16:creationId xmlns:a16="http://schemas.microsoft.com/office/drawing/2014/main" id="{17C247BD-CBD3-4DE9-9A47-83B684044820}"/>
              </a:ext>
            </a:extLst>
          </p:cNvPr>
          <p:cNvSpPr>
            <a:spLocks noGrp="1"/>
          </p:cNvSpPr>
          <p:nvPr>
            <p:ph type="sldNum" sz="quarter" idx="12"/>
          </p:nvPr>
        </p:nvSpPr>
        <p:spPr/>
        <p:txBody>
          <a:bodyPr rtlCol="0"/>
          <a:lstStyle/>
          <a:p>
            <a:pPr rtl="0"/>
            <a:fld id="{9FC43BFD-8FF7-A343-A8A6-E2338FCE8046}" type="slidenum">
              <a:rPr lang="en-US" smtClean="0"/>
              <a:pPr/>
              <a:t>38</a:t>
            </a:fld>
            <a:endParaRPr lang="en-US"/>
          </a:p>
        </p:txBody>
      </p:sp>
      <p:sp>
        <p:nvSpPr>
          <p:cNvPr id="5" name="Footer Placeholder 4"/>
          <p:cNvSpPr>
            <a:spLocks noGrp="1"/>
          </p:cNvSpPr>
          <p:nvPr>
            <p:ph type="ftr" sz="quarter" idx="3"/>
          </p:nvPr>
        </p:nvSpPr>
        <p:spPr>
          <a:xfrm>
            <a:off x="419100" y="6356350"/>
            <a:ext cx="4452703" cy="365125"/>
          </a:xfrm>
        </p:spPr>
        <p:txBody>
          <a:bodyPr rtlCol="0"/>
          <a:lstStyle/>
          <a:p>
            <a:pPr rtl="0"/>
            <a:r>
              <a:rPr lang="pt-br"/>
              <a:t>© 2020 Amazon Web Services, Inc. ou suas afiliadas. Todos os direitos reservados.</a:t>
            </a:r>
          </a:p>
        </p:txBody>
      </p:sp>
    </p:spTree>
    <p:custDataLst>
      <p:tags r:id="rId1"/>
    </p:custDataLst>
    <p:extLst>
      <p:ext uri="{BB962C8B-B14F-4D97-AF65-F5344CB8AC3E}">
        <p14:creationId xmlns:p14="http://schemas.microsoft.com/office/powerpoint/2010/main" val="2696835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120" y="3009034"/>
            <a:ext cx="11353800" cy="839930"/>
          </a:xfrm>
        </p:spPr>
        <p:txBody>
          <a:bodyPr rtlCol="0">
            <a:noAutofit/>
          </a:bodyPr>
          <a:lstStyle/>
          <a:p>
            <a:pPr rtl="0"/>
            <a:r>
              <a:rPr lang="pt-br" dirty="0"/>
              <a:t>Obrigado</a:t>
            </a:r>
            <a:endParaRPr lang="en-US" dirty="0">
              <a:latin typeface="Amazon Ember Light" charset="0"/>
              <a:ea typeface="Amazon Ember Light" charset="0"/>
              <a:cs typeface="Amazon Ember Light" charset="0"/>
            </a:endParaRPr>
          </a:p>
        </p:txBody>
      </p:sp>
    </p:spTree>
    <p:custDataLst>
      <p:tags r:id="rId1"/>
    </p:custDataLst>
    <p:extLst>
      <p:ext uri="{BB962C8B-B14F-4D97-AF65-F5344CB8AC3E}">
        <p14:creationId xmlns:p14="http://schemas.microsoft.com/office/powerpoint/2010/main" val="1254891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lus 11"/>
          <p:cNvSpPr/>
          <p:nvPr/>
        </p:nvSpPr>
        <p:spPr>
          <a:xfrm>
            <a:off x="4583409" y="4939410"/>
            <a:ext cx="851771" cy="807441"/>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a:p>
        </p:txBody>
      </p:sp>
      <p:sp>
        <p:nvSpPr>
          <p:cNvPr id="13" name="Equal 12"/>
          <p:cNvSpPr/>
          <p:nvPr/>
        </p:nvSpPr>
        <p:spPr>
          <a:xfrm>
            <a:off x="6605970" y="5102955"/>
            <a:ext cx="1018783" cy="480349"/>
          </a:xfrm>
          <a:prstGeom prst="mathEqual">
            <a:avLst/>
          </a:prstGeom>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a:solidFill>
                <a:schemeClr val="tx1"/>
              </a:solidFill>
            </a:endParaRPr>
          </a:p>
        </p:txBody>
      </p:sp>
      <p:pic>
        <p:nvPicPr>
          <p:cNvPr id="14" name="Picture 13" descr="Human-Intelligence-Tasks-HI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3127" y="4966204"/>
            <a:ext cx="854895" cy="854895"/>
          </a:xfrm>
          <a:prstGeom prst="rect">
            <a:avLst/>
          </a:prstGeom>
        </p:spPr>
      </p:pic>
      <p:sp>
        <p:nvSpPr>
          <p:cNvPr id="24" name="Rounded Rectangle 23"/>
          <p:cNvSpPr/>
          <p:nvPr/>
        </p:nvSpPr>
        <p:spPr>
          <a:xfrm>
            <a:off x="3433455" y="4619631"/>
            <a:ext cx="472424" cy="494099"/>
          </a:xfrm>
          <a:prstGeom prst="roundRect">
            <a:avLst>
              <a:gd name="adj" fmla="val 0"/>
            </a:avLst>
          </a:prstGeom>
          <a:noFill/>
          <a:ln w="1905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rtl="0">
              <a:defRPr/>
            </a:pPr>
            <a:endParaRPr lang="en-US" sz="1600">
              <a:solidFill>
                <a:schemeClr val="tx1"/>
              </a:solidFill>
              <a:latin typeface="+mj-lt"/>
              <a:cs typeface="Arial"/>
            </a:endParaRPr>
          </a:p>
        </p:txBody>
      </p:sp>
      <p:sp>
        <p:nvSpPr>
          <p:cNvPr id="29" name="Title 1"/>
          <p:cNvSpPr>
            <a:spLocks noGrp="1"/>
          </p:cNvSpPr>
          <p:nvPr>
            <p:ph type="title"/>
          </p:nvPr>
        </p:nvSpPr>
        <p:spPr>
          <a:xfrm>
            <a:off x="403058" y="386676"/>
            <a:ext cx="9034272" cy="431017"/>
          </a:xfrm>
        </p:spPr>
        <p:txBody>
          <a:bodyPr rtlCol="0"/>
          <a:lstStyle/>
          <a:p>
            <a:pPr rtl="0"/>
            <a:r>
              <a:rPr lang="pt-br" sz="3500" dirty="0"/>
              <a:t>Implantação de aplicações e de infraestrutura</a:t>
            </a:r>
          </a:p>
        </p:txBody>
      </p:sp>
      <p:sp>
        <p:nvSpPr>
          <p:cNvPr id="38" name="Content Placeholder 2"/>
          <p:cNvSpPr>
            <a:spLocks noGrp="1"/>
          </p:cNvSpPr>
          <p:nvPr>
            <p:ph idx="1"/>
          </p:nvPr>
        </p:nvSpPr>
        <p:spPr>
          <a:xfrm>
            <a:off x="419100" y="1528175"/>
            <a:ext cx="11353800" cy="2370057"/>
          </a:xfrm>
        </p:spPr>
        <p:txBody>
          <a:bodyPr rtlCol="0">
            <a:normAutofit/>
          </a:bodyPr>
          <a:lstStyle/>
          <a:p>
            <a:pPr marL="0" indent="0" rtl="0">
              <a:buNone/>
            </a:pPr>
            <a:r>
              <a:rPr lang="pt-br" sz="2600" dirty="0"/>
              <a:t>A sua aplicação</a:t>
            </a:r>
            <a:r>
              <a:rPr lang="pt-br" sz="2600" dirty="0">
                <a:solidFill>
                  <a:schemeClr val="accent1"/>
                </a:solidFill>
                <a:latin typeface="+mj-lt"/>
                <a:ea typeface="Amazon Ember" panose="02000000000000000000" pitchFamily="2" charset="0"/>
              </a:rPr>
              <a:t> não é apenas mais</a:t>
            </a:r>
            <a:r>
              <a:rPr lang="pt-br" sz="2600" dirty="0">
                <a:solidFill>
                  <a:schemeClr val="accent6"/>
                </a:solidFill>
                <a:latin typeface="+mj-lt"/>
                <a:ea typeface="Amazon Ember" panose="02000000000000000000" pitchFamily="2" charset="0"/>
              </a:rPr>
              <a:t> uma aplicação</a:t>
            </a:r>
            <a:r>
              <a:rPr lang="pt-br" sz="2600" dirty="0"/>
              <a:t>.</a:t>
            </a:r>
          </a:p>
          <a:p>
            <a:pPr lvl="1" rtl="0"/>
            <a:r>
              <a:rPr lang="pt-br" sz="2200" dirty="0"/>
              <a:t>Sua aplicação é a aplicação </a:t>
            </a:r>
            <a:r>
              <a:rPr lang="pt-br" sz="2200" dirty="0">
                <a:solidFill>
                  <a:schemeClr val="accent6"/>
                </a:solidFill>
                <a:latin typeface="+mj-lt"/>
              </a:rPr>
              <a:t>incluindo</a:t>
            </a:r>
            <a:r>
              <a:rPr lang="pt-br" sz="2200" dirty="0"/>
              <a:t> toda a infraestrutura associada. </a:t>
            </a:r>
            <a:br>
              <a:rPr lang="en-US" dirty="0"/>
            </a:br>
            <a:endParaRPr lang="en-US" dirty="0"/>
          </a:p>
          <a:p>
            <a:pPr marL="0" indent="0" rtl="0">
              <a:buNone/>
            </a:pPr>
            <a:r>
              <a:rPr lang="pt-br" sz="2600" dirty="0"/>
              <a:t>Essa maneira de abordar as aplicações na nuvem pode ajudar a quebrar os silos que tradicionalmente existiam entre as equipes de Desenvolvimento, SysOps e QA. </a:t>
            </a:r>
          </a:p>
        </p:txBody>
      </p:sp>
      <p:sp>
        <p:nvSpPr>
          <p:cNvPr id="2" name="Slide Number Placeholder 1"/>
          <p:cNvSpPr>
            <a:spLocks noGrp="1"/>
          </p:cNvSpPr>
          <p:nvPr>
            <p:ph type="sldNum" sz="quarter" idx="12"/>
          </p:nvPr>
        </p:nvSpPr>
        <p:spPr/>
        <p:txBody>
          <a:bodyPr rtlCol="0"/>
          <a:lstStyle/>
          <a:p>
            <a:pPr rtl="0"/>
            <a:fld id="{9FC43BFD-8FF7-A343-A8A6-E2338FCE8046}" type="slidenum">
              <a:rPr lang="en-US" smtClean="0"/>
              <a:pPr/>
              <a:t>4</a:t>
            </a:fld>
            <a:endParaRPr lang="en-US"/>
          </a:p>
        </p:txBody>
      </p:sp>
      <p:sp>
        <p:nvSpPr>
          <p:cNvPr id="3" name="Footer Placeholder 2"/>
          <p:cNvSpPr>
            <a:spLocks noGrp="1"/>
          </p:cNvSpPr>
          <p:nvPr>
            <p:ph type="ftr" sz="quarter" idx="3"/>
          </p:nvPr>
        </p:nvSpPr>
        <p:spPr>
          <a:xfrm>
            <a:off x="419100" y="6356350"/>
            <a:ext cx="4452703" cy="365125"/>
          </a:xfrm>
        </p:spPr>
        <p:txBody>
          <a:bodyPr rtlCol="0"/>
          <a:lstStyle/>
          <a:p>
            <a:r>
              <a:rPr lang="pt-BR" dirty="0"/>
              <a:t>© 2020 Amazon Web Services, Inc. ou suas afiliadas. Todos os direitos reservados.</a:t>
            </a:r>
            <a:endParaRPr lang="pt-br" dirty="0"/>
          </a:p>
        </p:txBody>
      </p:sp>
      <p:pic>
        <p:nvPicPr>
          <p:cNvPr id="28" name="Graphic 6">
            <a:extLst>
              <a:ext uri="{FF2B5EF4-FFF2-40B4-BE49-F238E27FC236}">
                <a16:creationId xmlns:a16="http://schemas.microsoft.com/office/drawing/2014/main" id="{1CEDDBFE-5070-CE42-8F45-83D0BD5BA61E}"/>
              </a:ext>
            </a:extLst>
          </p:cNvPr>
          <p:cNvPicPr>
            <a:picLocks noChangeAspect="1"/>
          </p:cNvPicPr>
          <p:nvPr/>
        </p:nvPicPr>
        <p:blipFill>
          <a:blip r:embed="rId5"/>
          <a:stretch>
            <a:fillRect/>
          </a:stretch>
        </p:blipFill>
        <p:spPr>
          <a:xfrm>
            <a:off x="913574" y="4391031"/>
            <a:ext cx="457200" cy="457200"/>
          </a:xfrm>
          <a:prstGeom prst="rect">
            <a:avLst/>
          </a:prstGeom>
        </p:spPr>
      </p:pic>
      <p:pic>
        <p:nvPicPr>
          <p:cNvPr id="39" name="Graphic 68">
            <a:extLst>
              <a:ext uri="{FF2B5EF4-FFF2-40B4-BE49-F238E27FC236}">
                <a16:creationId xmlns:a16="http://schemas.microsoft.com/office/drawing/2014/main" id="{1BC192AB-8D67-7746-A2C0-E289C568EA2D}"/>
              </a:ext>
            </a:extLst>
          </p:cNvPr>
          <p:cNvPicPr>
            <a:picLocks noChangeAspect="1"/>
          </p:cNvPicPr>
          <p:nvPr/>
        </p:nvPicPr>
        <p:blipFill>
          <a:blip r:embed="rId6"/>
          <a:stretch>
            <a:fillRect/>
          </a:stretch>
        </p:blipFill>
        <p:spPr>
          <a:xfrm>
            <a:off x="907224" y="5464937"/>
            <a:ext cx="469900" cy="469900"/>
          </a:xfrm>
          <a:prstGeom prst="rect">
            <a:avLst/>
          </a:prstGeom>
        </p:spPr>
      </p:pic>
      <p:sp>
        <p:nvSpPr>
          <p:cNvPr id="40" name="Rectangle 39">
            <a:extLst>
              <a:ext uri="{FF2B5EF4-FFF2-40B4-BE49-F238E27FC236}">
                <a16:creationId xmlns:a16="http://schemas.microsoft.com/office/drawing/2014/main" id="{92A0ABFB-D447-D349-9C47-3EE861DD0794}"/>
              </a:ext>
            </a:extLst>
          </p:cNvPr>
          <p:cNvSpPr/>
          <p:nvPr/>
        </p:nvSpPr>
        <p:spPr>
          <a:xfrm>
            <a:off x="1889049" y="4384786"/>
            <a:ext cx="2459998" cy="1809038"/>
          </a:xfrm>
          <a:prstGeom prst="rect">
            <a:avLst/>
          </a:prstGeom>
          <a:noFill/>
          <a:ln w="12700">
            <a:solidFill>
              <a:srgbClr val="24881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200" dirty="0">
                <a:ln w="0"/>
                <a:solidFill>
                  <a:schemeClr val="accent5"/>
                </a:solidFill>
              </a:rPr>
              <a:t>VPC</a:t>
            </a:r>
          </a:p>
        </p:txBody>
      </p:sp>
      <p:pic>
        <p:nvPicPr>
          <p:cNvPr id="41" name="Graphic 66">
            <a:extLst>
              <a:ext uri="{FF2B5EF4-FFF2-40B4-BE49-F238E27FC236}">
                <a16:creationId xmlns:a16="http://schemas.microsoft.com/office/drawing/2014/main" id="{811370A0-DDEF-2649-86F1-55809DBD16DB}"/>
              </a:ext>
            </a:extLst>
          </p:cNvPr>
          <p:cNvPicPr>
            <a:picLocks noChangeAspect="1"/>
          </p:cNvPicPr>
          <p:nvPr/>
        </p:nvPicPr>
        <p:blipFill>
          <a:blip r:embed="rId7"/>
          <a:stretch>
            <a:fillRect/>
          </a:stretch>
        </p:blipFill>
        <p:spPr>
          <a:xfrm>
            <a:off x="1889049" y="4384786"/>
            <a:ext cx="330200" cy="330200"/>
          </a:xfrm>
          <a:prstGeom prst="rect">
            <a:avLst/>
          </a:prstGeom>
        </p:spPr>
      </p:pic>
      <p:pic>
        <p:nvPicPr>
          <p:cNvPr id="42" name="Graphic 14">
            <a:extLst>
              <a:ext uri="{FF2B5EF4-FFF2-40B4-BE49-F238E27FC236}">
                <a16:creationId xmlns:a16="http://schemas.microsoft.com/office/drawing/2014/main" id="{CFE2361D-4F38-994A-AC90-2E5C38FC1154}"/>
              </a:ext>
            </a:extLst>
          </p:cNvPr>
          <p:cNvPicPr>
            <a:picLocks noChangeAspect="1"/>
          </p:cNvPicPr>
          <p:nvPr/>
        </p:nvPicPr>
        <p:blipFill>
          <a:blip r:embed="rId8"/>
          <a:stretch>
            <a:fillRect/>
          </a:stretch>
        </p:blipFill>
        <p:spPr>
          <a:xfrm>
            <a:off x="2339829" y="4989287"/>
            <a:ext cx="457200" cy="457200"/>
          </a:xfrm>
          <a:prstGeom prst="rect">
            <a:avLst/>
          </a:prstGeom>
        </p:spPr>
      </p:pic>
      <p:pic>
        <p:nvPicPr>
          <p:cNvPr id="43" name="Graphic 13">
            <a:extLst>
              <a:ext uri="{FF2B5EF4-FFF2-40B4-BE49-F238E27FC236}">
                <a16:creationId xmlns:a16="http://schemas.microsoft.com/office/drawing/2014/main" id="{944DE95A-7C95-1E4F-98C7-C689278759EA}"/>
              </a:ext>
            </a:extLst>
          </p:cNvPr>
          <p:cNvPicPr>
            <a:picLocks noChangeAspect="1"/>
          </p:cNvPicPr>
          <p:nvPr/>
        </p:nvPicPr>
        <p:blipFill>
          <a:blip r:embed="rId9"/>
          <a:stretch>
            <a:fillRect/>
          </a:stretch>
        </p:blipFill>
        <p:spPr>
          <a:xfrm>
            <a:off x="3475209" y="5426360"/>
            <a:ext cx="469900" cy="469900"/>
          </a:xfrm>
          <a:prstGeom prst="rect">
            <a:avLst/>
          </a:prstGeom>
        </p:spPr>
      </p:pic>
      <p:pic>
        <p:nvPicPr>
          <p:cNvPr id="51" name="Picture 50" descr="Human-Intelligence-Tasks-HI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38909" y="4581750"/>
            <a:ext cx="489770" cy="489770"/>
          </a:xfrm>
          <a:prstGeom prst="rect">
            <a:avLst/>
          </a:prstGeom>
        </p:spPr>
      </p:pic>
      <p:sp>
        <p:nvSpPr>
          <p:cNvPr id="4" name="Rectangle 3"/>
          <p:cNvSpPr/>
          <p:nvPr/>
        </p:nvSpPr>
        <p:spPr>
          <a:xfrm>
            <a:off x="525659" y="4863301"/>
            <a:ext cx="1233030" cy="584775"/>
          </a:xfrm>
          <a:prstGeom prst="rect">
            <a:avLst/>
          </a:prstGeom>
        </p:spPr>
        <p:txBody>
          <a:bodyPr wrap="none" rtlCol="0">
            <a:spAutoFit/>
          </a:bodyPr>
          <a:lstStyle/>
          <a:p>
            <a:pPr algn="ctr" rtl="0"/>
            <a:r>
              <a:rPr lang="pt-br" sz="1600"/>
              <a:t>AWS Elastic</a:t>
            </a:r>
            <a:br>
              <a:rPr lang="en-US" sz="1600"/>
            </a:br>
            <a:r>
              <a:rPr lang="pt-br" sz="1600"/>
              <a:t>Beanstalk</a:t>
            </a:r>
          </a:p>
        </p:txBody>
      </p:sp>
      <p:sp>
        <p:nvSpPr>
          <p:cNvPr id="25" name="Rectangle 24"/>
          <p:cNvSpPr/>
          <p:nvPr/>
        </p:nvSpPr>
        <p:spPr>
          <a:xfrm>
            <a:off x="601802" y="5959472"/>
            <a:ext cx="1080745" cy="338554"/>
          </a:xfrm>
          <a:prstGeom prst="rect">
            <a:avLst/>
          </a:prstGeom>
        </p:spPr>
        <p:txBody>
          <a:bodyPr wrap="none" rtlCol="0">
            <a:spAutoFit/>
          </a:bodyPr>
          <a:lstStyle/>
          <a:p>
            <a:pPr algn="ctr" rtl="0"/>
            <a:r>
              <a:rPr lang="pt-br" sz="1600"/>
              <a:t>Bucket do S3</a:t>
            </a:r>
          </a:p>
        </p:txBody>
      </p:sp>
      <p:sp>
        <p:nvSpPr>
          <p:cNvPr id="5" name="Rectangle 4"/>
          <p:cNvSpPr/>
          <p:nvPr/>
        </p:nvSpPr>
        <p:spPr>
          <a:xfrm>
            <a:off x="1944701" y="5515991"/>
            <a:ext cx="1247456" cy="584775"/>
          </a:xfrm>
          <a:prstGeom prst="rect">
            <a:avLst/>
          </a:prstGeom>
        </p:spPr>
        <p:txBody>
          <a:bodyPr wrap="none" rtlCol="0">
            <a:spAutoFit/>
          </a:bodyPr>
          <a:lstStyle/>
          <a:p>
            <a:pPr algn="ctr" rtl="0"/>
            <a:r>
              <a:rPr lang="pt-br" sz="1600"/>
              <a:t>Elastic Load</a:t>
            </a:r>
            <a:br>
              <a:rPr lang="en-US" sz="1600"/>
            </a:br>
            <a:r>
              <a:rPr lang="pt-br" sz="1600"/>
              <a:t>Balancing</a:t>
            </a:r>
          </a:p>
        </p:txBody>
      </p:sp>
      <p:sp>
        <p:nvSpPr>
          <p:cNvPr id="27" name="Rectangle 26">
            <a:extLst>
              <a:ext uri="{FF2B5EF4-FFF2-40B4-BE49-F238E27FC236}">
                <a16:creationId xmlns:a16="http://schemas.microsoft.com/office/drawing/2014/main" id="{9DFBE201-F682-0548-BA6B-42662072B066}"/>
              </a:ext>
            </a:extLst>
          </p:cNvPr>
          <p:cNvSpPr/>
          <p:nvPr/>
        </p:nvSpPr>
        <p:spPr>
          <a:xfrm>
            <a:off x="199533" y="4069855"/>
            <a:ext cx="4289233" cy="22864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200">
                <a:solidFill>
                  <a:sysClr val="windowText" lastClr="000000"/>
                </a:solidFill>
              </a:rPr>
              <a:t>Nuvem AWS</a:t>
            </a:r>
          </a:p>
        </p:txBody>
      </p:sp>
      <p:pic>
        <p:nvPicPr>
          <p:cNvPr id="30" name="Graphic 4">
            <a:extLst>
              <a:ext uri="{FF2B5EF4-FFF2-40B4-BE49-F238E27FC236}">
                <a16:creationId xmlns:a16="http://schemas.microsoft.com/office/drawing/2014/main" id="{DC204D33-A451-EF42-B17B-CE77B63E47E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9534" y="4069856"/>
            <a:ext cx="330200" cy="330200"/>
          </a:xfrm>
          <a:prstGeom prst="rect">
            <a:avLst/>
          </a:prstGeom>
        </p:spPr>
      </p:pic>
      <p:sp>
        <p:nvSpPr>
          <p:cNvPr id="31" name="Rounded Rectangle 30"/>
          <p:cNvSpPr/>
          <p:nvPr/>
        </p:nvSpPr>
        <p:spPr>
          <a:xfrm>
            <a:off x="10939173" y="4592260"/>
            <a:ext cx="472424" cy="494099"/>
          </a:xfrm>
          <a:prstGeom prst="roundRect">
            <a:avLst>
              <a:gd name="adj" fmla="val 0"/>
            </a:avLst>
          </a:prstGeom>
          <a:noFill/>
          <a:ln w="1905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rtl="0">
              <a:defRPr/>
            </a:pPr>
            <a:endParaRPr lang="en-US" sz="1600">
              <a:solidFill>
                <a:schemeClr val="tx1"/>
              </a:solidFill>
              <a:latin typeface="+mj-lt"/>
              <a:cs typeface="Arial"/>
            </a:endParaRPr>
          </a:p>
        </p:txBody>
      </p:sp>
      <p:pic>
        <p:nvPicPr>
          <p:cNvPr id="32" name="Graphic 6">
            <a:extLst>
              <a:ext uri="{FF2B5EF4-FFF2-40B4-BE49-F238E27FC236}">
                <a16:creationId xmlns:a16="http://schemas.microsoft.com/office/drawing/2014/main" id="{1CEDDBFE-5070-CE42-8F45-83D0BD5BA61E}"/>
              </a:ext>
            </a:extLst>
          </p:cNvPr>
          <p:cNvPicPr>
            <a:picLocks noChangeAspect="1"/>
          </p:cNvPicPr>
          <p:nvPr/>
        </p:nvPicPr>
        <p:blipFill>
          <a:blip r:embed="rId5"/>
          <a:stretch>
            <a:fillRect/>
          </a:stretch>
        </p:blipFill>
        <p:spPr>
          <a:xfrm>
            <a:off x="8419292" y="4363660"/>
            <a:ext cx="457200" cy="457200"/>
          </a:xfrm>
          <a:prstGeom prst="rect">
            <a:avLst/>
          </a:prstGeom>
        </p:spPr>
      </p:pic>
      <p:pic>
        <p:nvPicPr>
          <p:cNvPr id="33" name="Graphic 68">
            <a:extLst>
              <a:ext uri="{FF2B5EF4-FFF2-40B4-BE49-F238E27FC236}">
                <a16:creationId xmlns:a16="http://schemas.microsoft.com/office/drawing/2014/main" id="{1BC192AB-8D67-7746-A2C0-E289C568EA2D}"/>
              </a:ext>
            </a:extLst>
          </p:cNvPr>
          <p:cNvPicPr>
            <a:picLocks noChangeAspect="1"/>
          </p:cNvPicPr>
          <p:nvPr/>
        </p:nvPicPr>
        <p:blipFill>
          <a:blip r:embed="rId6"/>
          <a:stretch>
            <a:fillRect/>
          </a:stretch>
        </p:blipFill>
        <p:spPr>
          <a:xfrm>
            <a:off x="8412942" y="5437566"/>
            <a:ext cx="469900" cy="469900"/>
          </a:xfrm>
          <a:prstGeom prst="rect">
            <a:avLst/>
          </a:prstGeom>
        </p:spPr>
      </p:pic>
      <p:sp>
        <p:nvSpPr>
          <p:cNvPr id="34" name="Rectangle 33">
            <a:extLst>
              <a:ext uri="{FF2B5EF4-FFF2-40B4-BE49-F238E27FC236}">
                <a16:creationId xmlns:a16="http://schemas.microsoft.com/office/drawing/2014/main" id="{92A0ABFB-D447-D349-9C47-3EE861DD0794}"/>
              </a:ext>
            </a:extLst>
          </p:cNvPr>
          <p:cNvSpPr/>
          <p:nvPr/>
        </p:nvSpPr>
        <p:spPr>
          <a:xfrm>
            <a:off x="9394767" y="4357415"/>
            <a:ext cx="2459998" cy="1809038"/>
          </a:xfrm>
          <a:prstGeom prst="rect">
            <a:avLst/>
          </a:prstGeom>
          <a:noFill/>
          <a:ln w="12700">
            <a:solidFill>
              <a:srgbClr val="24881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200" dirty="0">
                <a:ln w="0"/>
                <a:solidFill>
                  <a:schemeClr val="accent5"/>
                </a:solidFill>
              </a:rPr>
              <a:t>VPC</a:t>
            </a:r>
          </a:p>
        </p:txBody>
      </p:sp>
      <p:pic>
        <p:nvPicPr>
          <p:cNvPr id="35" name="Graphic 66">
            <a:extLst>
              <a:ext uri="{FF2B5EF4-FFF2-40B4-BE49-F238E27FC236}">
                <a16:creationId xmlns:a16="http://schemas.microsoft.com/office/drawing/2014/main" id="{811370A0-DDEF-2649-86F1-55809DBD16DB}"/>
              </a:ext>
            </a:extLst>
          </p:cNvPr>
          <p:cNvPicPr>
            <a:picLocks noChangeAspect="1"/>
          </p:cNvPicPr>
          <p:nvPr/>
        </p:nvPicPr>
        <p:blipFill>
          <a:blip r:embed="rId7"/>
          <a:stretch>
            <a:fillRect/>
          </a:stretch>
        </p:blipFill>
        <p:spPr>
          <a:xfrm>
            <a:off x="9394767" y="4357415"/>
            <a:ext cx="330200" cy="330200"/>
          </a:xfrm>
          <a:prstGeom prst="rect">
            <a:avLst/>
          </a:prstGeom>
        </p:spPr>
      </p:pic>
      <p:pic>
        <p:nvPicPr>
          <p:cNvPr id="36" name="Graphic 14">
            <a:extLst>
              <a:ext uri="{FF2B5EF4-FFF2-40B4-BE49-F238E27FC236}">
                <a16:creationId xmlns:a16="http://schemas.microsoft.com/office/drawing/2014/main" id="{CFE2361D-4F38-994A-AC90-2E5C38FC1154}"/>
              </a:ext>
            </a:extLst>
          </p:cNvPr>
          <p:cNvPicPr>
            <a:picLocks noChangeAspect="1"/>
          </p:cNvPicPr>
          <p:nvPr/>
        </p:nvPicPr>
        <p:blipFill>
          <a:blip r:embed="rId8"/>
          <a:stretch>
            <a:fillRect/>
          </a:stretch>
        </p:blipFill>
        <p:spPr>
          <a:xfrm>
            <a:off x="9845547" y="4961916"/>
            <a:ext cx="457200" cy="457200"/>
          </a:xfrm>
          <a:prstGeom prst="rect">
            <a:avLst/>
          </a:prstGeom>
        </p:spPr>
      </p:pic>
      <p:pic>
        <p:nvPicPr>
          <p:cNvPr id="37" name="Graphic 13">
            <a:extLst>
              <a:ext uri="{FF2B5EF4-FFF2-40B4-BE49-F238E27FC236}">
                <a16:creationId xmlns:a16="http://schemas.microsoft.com/office/drawing/2014/main" id="{944DE95A-7C95-1E4F-98C7-C689278759EA}"/>
              </a:ext>
            </a:extLst>
          </p:cNvPr>
          <p:cNvPicPr>
            <a:picLocks noChangeAspect="1"/>
          </p:cNvPicPr>
          <p:nvPr/>
        </p:nvPicPr>
        <p:blipFill>
          <a:blip r:embed="rId9"/>
          <a:stretch>
            <a:fillRect/>
          </a:stretch>
        </p:blipFill>
        <p:spPr>
          <a:xfrm>
            <a:off x="10980927" y="5398989"/>
            <a:ext cx="469900" cy="469900"/>
          </a:xfrm>
          <a:prstGeom prst="rect">
            <a:avLst/>
          </a:prstGeom>
        </p:spPr>
      </p:pic>
      <p:sp>
        <p:nvSpPr>
          <p:cNvPr id="52" name="Rectangle 51"/>
          <p:cNvSpPr/>
          <p:nvPr/>
        </p:nvSpPr>
        <p:spPr>
          <a:xfrm>
            <a:off x="8031377" y="4835930"/>
            <a:ext cx="1233030" cy="584775"/>
          </a:xfrm>
          <a:prstGeom prst="rect">
            <a:avLst/>
          </a:prstGeom>
        </p:spPr>
        <p:txBody>
          <a:bodyPr wrap="none" rtlCol="0">
            <a:spAutoFit/>
          </a:bodyPr>
          <a:lstStyle/>
          <a:p>
            <a:pPr algn="ctr" rtl="0"/>
            <a:r>
              <a:rPr lang="pt-br" sz="1600"/>
              <a:t>AWS Elastic</a:t>
            </a:r>
            <a:br>
              <a:rPr lang="en-US" sz="1600"/>
            </a:br>
            <a:r>
              <a:rPr lang="pt-br" sz="1600"/>
              <a:t>Beanstalk</a:t>
            </a:r>
          </a:p>
        </p:txBody>
      </p:sp>
      <p:sp>
        <p:nvSpPr>
          <p:cNvPr id="53" name="Rectangle 52"/>
          <p:cNvSpPr/>
          <p:nvPr/>
        </p:nvSpPr>
        <p:spPr>
          <a:xfrm>
            <a:off x="8107520" y="5932101"/>
            <a:ext cx="1080745" cy="338554"/>
          </a:xfrm>
          <a:prstGeom prst="rect">
            <a:avLst/>
          </a:prstGeom>
        </p:spPr>
        <p:txBody>
          <a:bodyPr wrap="none" rtlCol="0">
            <a:spAutoFit/>
          </a:bodyPr>
          <a:lstStyle/>
          <a:p>
            <a:pPr algn="ctr" rtl="0"/>
            <a:r>
              <a:rPr lang="pt-br" sz="1600"/>
              <a:t>Bucket do S3</a:t>
            </a:r>
          </a:p>
        </p:txBody>
      </p:sp>
      <p:sp>
        <p:nvSpPr>
          <p:cNvPr id="54" name="Rectangle 53"/>
          <p:cNvSpPr/>
          <p:nvPr/>
        </p:nvSpPr>
        <p:spPr>
          <a:xfrm>
            <a:off x="9450419" y="5488620"/>
            <a:ext cx="1247456" cy="584775"/>
          </a:xfrm>
          <a:prstGeom prst="rect">
            <a:avLst/>
          </a:prstGeom>
        </p:spPr>
        <p:txBody>
          <a:bodyPr wrap="none" rtlCol="0">
            <a:spAutoFit/>
          </a:bodyPr>
          <a:lstStyle/>
          <a:p>
            <a:pPr algn="ctr" rtl="0"/>
            <a:r>
              <a:rPr lang="pt-br" sz="1600"/>
              <a:t>Elastic Load</a:t>
            </a:r>
            <a:br>
              <a:rPr lang="en-US" sz="1600"/>
            </a:br>
            <a:r>
              <a:rPr lang="pt-br" sz="1600"/>
              <a:t>Balancing</a:t>
            </a:r>
          </a:p>
        </p:txBody>
      </p:sp>
      <p:sp>
        <p:nvSpPr>
          <p:cNvPr id="55" name="Rectangle 54">
            <a:extLst>
              <a:ext uri="{FF2B5EF4-FFF2-40B4-BE49-F238E27FC236}">
                <a16:creationId xmlns:a16="http://schemas.microsoft.com/office/drawing/2014/main" id="{9DFBE201-F682-0548-BA6B-42662072B066}"/>
              </a:ext>
            </a:extLst>
          </p:cNvPr>
          <p:cNvSpPr/>
          <p:nvPr/>
        </p:nvSpPr>
        <p:spPr>
          <a:xfrm>
            <a:off x="7705251" y="4042484"/>
            <a:ext cx="4289233" cy="22864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200">
                <a:solidFill>
                  <a:sysClr val="windowText" lastClr="000000"/>
                </a:solidFill>
              </a:rPr>
              <a:t>Nuvem AWS</a:t>
            </a:r>
          </a:p>
        </p:txBody>
      </p:sp>
      <p:pic>
        <p:nvPicPr>
          <p:cNvPr id="56" name="Graphic 4">
            <a:extLst>
              <a:ext uri="{FF2B5EF4-FFF2-40B4-BE49-F238E27FC236}">
                <a16:creationId xmlns:a16="http://schemas.microsoft.com/office/drawing/2014/main" id="{DC204D33-A451-EF42-B17B-CE77B63E47E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705252" y="4042485"/>
            <a:ext cx="330200" cy="330200"/>
          </a:xfrm>
          <a:prstGeom prst="rect">
            <a:avLst/>
          </a:prstGeom>
        </p:spPr>
      </p:pic>
    </p:spTree>
    <p:custDataLst>
      <p:tags r:id="rId1"/>
    </p:custDataLst>
    <p:extLst>
      <p:ext uri="{BB962C8B-B14F-4D97-AF65-F5344CB8AC3E}">
        <p14:creationId xmlns:p14="http://schemas.microsoft.com/office/powerpoint/2010/main" val="1287046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058" y="365125"/>
            <a:ext cx="4104774" cy="474119"/>
          </a:xfrm>
        </p:spPr>
        <p:txBody>
          <a:bodyPr rtlCol="0"/>
          <a:lstStyle/>
          <a:p>
            <a:pPr rtl="0"/>
            <a:r>
              <a:rPr lang="pt-br" sz="3500" dirty="0"/>
              <a:t>O que são DevOps?</a:t>
            </a:r>
          </a:p>
        </p:txBody>
      </p:sp>
      <p:sp>
        <p:nvSpPr>
          <p:cNvPr id="3" name="Content Placeholder 2"/>
          <p:cNvSpPr>
            <a:spLocks noGrp="1"/>
          </p:cNvSpPr>
          <p:nvPr>
            <p:ph idx="1"/>
          </p:nvPr>
        </p:nvSpPr>
        <p:spPr>
          <a:xfrm>
            <a:off x="419100" y="1528175"/>
            <a:ext cx="5676900" cy="4648788"/>
          </a:xfrm>
        </p:spPr>
        <p:txBody>
          <a:bodyPr rtlCol="0">
            <a:normAutofit/>
          </a:bodyPr>
          <a:lstStyle/>
          <a:p>
            <a:pPr rtl="0"/>
            <a:r>
              <a:rPr lang="pt-br" sz="2600" dirty="0"/>
              <a:t>Filosofia cultural</a:t>
            </a:r>
          </a:p>
          <a:p>
            <a:pPr lvl="1" rtl="0"/>
            <a:r>
              <a:rPr lang="pt-br" sz="2200" dirty="0"/>
              <a:t>Dev e Ops se unindo</a:t>
            </a:r>
          </a:p>
          <a:p>
            <a:pPr lvl="1" rtl="0"/>
            <a:r>
              <a:rPr lang="pt-br" sz="2200" dirty="0"/>
              <a:t>Responsabilidade compartilhada</a:t>
            </a:r>
          </a:p>
          <a:p>
            <a:pPr lvl="1" rtl="0"/>
            <a:r>
              <a:rPr lang="pt-br" sz="2200" dirty="0"/>
              <a:t>Visibilidade e comunicação</a:t>
            </a:r>
          </a:p>
          <a:p>
            <a:pPr rtl="0"/>
            <a:r>
              <a:rPr lang="pt-br" sz="2600" dirty="0"/>
              <a:t>Práticas</a:t>
            </a:r>
          </a:p>
          <a:p>
            <a:pPr lvl="1" rtl="0"/>
            <a:r>
              <a:rPr lang="pt-br" sz="2200" dirty="0"/>
              <a:t>Microsserviços</a:t>
            </a:r>
          </a:p>
          <a:p>
            <a:pPr lvl="1" rtl="0"/>
            <a:r>
              <a:rPr lang="pt-br" sz="2200" dirty="0"/>
              <a:t>CI/CD</a:t>
            </a:r>
          </a:p>
          <a:p>
            <a:pPr lvl="1" rtl="0"/>
            <a:r>
              <a:rPr lang="pt-br" sz="2200" dirty="0"/>
              <a:t>Infraestrutura como código</a:t>
            </a:r>
          </a:p>
          <a:p>
            <a:pPr rtl="0"/>
            <a:r>
              <a:rPr lang="pt-br" sz="2600" dirty="0"/>
              <a:t>Ferramentas</a:t>
            </a:r>
          </a:p>
          <a:p>
            <a:pPr lvl="1" rtl="0"/>
            <a:r>
              <a:rPr lang="pt-br" sz="2200" dirty="0"/>
              <a:t>Serviços de código da AWS</a:t>
            </a:r>
          </a:p>
          <a:p>
            <a:pPr lvl="1" rtl="0"/>
            <a:endParaRPr lang="en-US" dirty="0"/>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a:t>5</a:t>
            </a:fld>
            <a:endParaRPr lang="en-US"/>
          </a:p>
        </p:txBody>
      </p:sp>
      <p:sp>
        <p:nvSpPr>
          <p:cNvPr id="9" name="Footer Placeholder 8"/>
          <p:cNvSpPr>
            <a:spLocks noGrp="1"/>
          </p:cNvSpPr>
          <p:nvPr>
            <p:ph type="ftr" sz="quarter" idx="3"/>
          </p:nvPr>
        </p:nvSpPr>
        <p:spPr>
          <a:xfrm>
            <a:off x="419100" y="6356350"/>
            <a:ext cx="4542644" cy="365125"/>
          </a:xfrm>
        </p:spPr>
        <p:txBody>
          <a:bodyPr rtlCol="0"/>
          <a:lstStyle/>
          <a:p>
            <a:r>
              <a:rPr lang="pt-BR" dirty="0"/>
              <a:t>© 2020 Amazon Web Services, Inc. ou suas afiliadas. Todos os direitos reservados.</a:t>
            </a:r>
            <a:endParaRPr lang="pt-br" dirty="0"/>
          </a:p>
        </p:txBody>
      </p:sp>
      <p:sp>
        <p:nvSpPr>
          <p:cNvPr id="5" name="Rounded Rectangle 4"/>
          <p:cNvSpPr/>
          <p:nvPr/>
        </p:nvSpPr>
        <p:spPr>
          <a:xfrm>
            <a:off x="6652260" y="2480310"/>
            <a:ext cx="3817620" cy="2720340"/>
          </a:xfrm>
          <a:prstGeom prst="roundRect">
            <a:avLst>
              <a:gd name="adj" fmla="val 0"/>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6" name="Rectangle 5"/>
          <p:cNvSpPr/>
          <p:nvPr/>
        </p:nvSpPr>
        <p:spPr>
          <a:xfrm>
            <a:off x="7137548" y="4324047"/>
            <a:ext cx="2853666" cy="523220"/>
          </a:xfrm>
          <a:prstGeom prst="rect">
            <a:avLst/>
          </a:prstGeom>
        </p:spPr>
        <p:txBody>
          <a:bodyPr wrap="none" rtlCol="0">
            <a:spAutoFit/>
          </a:bodyPr>
          <a:lstStyle/>
          <a:p>
            <a:pPr lvl="0" algn="ctr" rtl="0"/>
            <a:r>
              <a:rPr lang="pt-br" sz="2800">
                <a:solidFill>
                  <a:schemeClr val="accent6"/>
                </a:solidFill>
                <a:ea typeface="Amazon Ember" panose="02000000000000000000" pitchFamily="2" charset="0"/>
                <a:cs typeface="Amazon Ember Light" panose="020B0403020204020204" pitchFamily="34" charset="0"/>
              </a:rPr>
              <a:t>Ops</a:t>
            </a:r>
            <a:r>
              <a:rPr lang="pt-br" sz="2800">
                <a:latin typeface="Amazon Ember Light" panose="020B0403020204020204" pitchFamily="34" charset="0"/>
                <a:ea typeface="Amazon Ember Light" panose="020B0403020204020204" pitchFamily="34" charset="0"/>
                <a:cs typeface="Amazon Ember Light" panose="020B0403020204020204" pitchFamily="34" charset="0"/>
              </a:rPr>
              <a:t> (Operações)</a:t>
            </a:r>
          </a:p>
        </p:txBody>
      </p:sp>
      <p:sp>
        <p:nvSpPr>
          <p:cNvPr id="7" name="Rectangle 6"/>
          <p:cNvSpPr/>
          <p:nvPr/>
        </p:nvSpPr>
        <p:spPr>
          <a:xfrm>
            <a:off x="6659853" y="2854268"/>
            <a:ext cx="3809056" cy="523220"/>
          </a:xfrm>
          <a:prstGeom prst="rect">
            <a:avLst/>
          </a:prstGeom>
        </p:spPr>
        <p:txBody>
          <a:bodyPr wrap="none" rtlCol="0">
            <a:spAutoFit/>
          </a:bodyPr>
          <a:lstStyle/>
          <a:p>
            <a:pPr lvl="0" algn="ctr" rtl="0"/>
            <a:r>
              <a:rPr lang="pt-br" sz="2800" dirty="0">
                <a:solidFill>
                  <a:schemeClr val="accent6"/>
                </a:solidFill>
                <a:latin typeface="+mj-lt"/>
                <a:ea typeface="Amazon Ember" panose="02000000000000000000" pitchFamily="2" charset="0"/>
                <a:cs typeface="Amazon Ember Light" panose="020B0403020204020204" pitchFamily="34" charset="0"/>
              </a:rPr>
              <a:t>Dev</a:t>
            </a:r>
            <a:r>
              <a:rPr lang="pt-br" sz="2800" dirty="0">
                <a:latin typeface="Amazon Ember Light" panose="020B0403020204020204" pitchFamily="34" charset="0"/>
                <a:ea typeface="Amazon Ember Light" panose="020B0403020204020204" pitchFamily="34" charset="0"/>
                <a:cs typeface="Amazon Ember Light" panose="020B0403020204020204" pitchFamily="34" charset="0"/>
              </a:rPr>
              <a:t> (Desenvolvimento)</a:t>
            </a:r>
          </a:p>
        </p:txBody>
      </p:sp>
      <p:sp>
        <p:nvSpPr>
          <p:cNvPr id="8" name="Plus 7"/>
          <p:cNvSpPr/>
          <p:nvPr/>
        </p:nvSpPr>
        <p:spPr>
          <a:xfrm>
            <a:off x="8135184" y="3463345"/>
            <a:ext cx="851771" cy="807441"/>
          </a:xfrm>
          <a:prstGeom prst="mathPlus">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a:p>
        </p:txBody>
      </p:sp>
    </p:spTree>
    <p:custDataLst>
      <p:tags r:id="rId1"/>
    </p:custDataLst>
    <p:extLst>
      <p:ext uri="{BB962C8B-B14F-4D97-AF65-F5344CB8AC3E}">
        <p14:creationId xmlns:p14="http://schemas.microsoft.com/office/powerpoint/2010/main" val="1822565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5046887" y="2752844"/>
            <a:ext cx="2268314" cy="2062103"/>
          </a:xfrm>
          <a:prstGeom prst="rect">
            <a:avLst/>
          </a:prstGeom>
          <a:noFill/>
        </p:spPr>
        <p:txBody>
          <a:bodyPr wrap="square" rtlCol="0">
            <a:spAutoFit/>
          </a:bodyPr>
          <a:lstStyle/>
          <a:p>
            <a:pPr marL="380990" indent="-380990" rtl="0">
              <a:buFont typeface="Arial" panose="020B0604020202020204" pitchFamily="34" charset="0"/>
              <a:buChar char="•"/>
            </a:pPr>
            <a:r>
              <a:rPr lang="pt-br" sz="1600" dirty="0">
                <a:latin typeface="Amazon Ember Light" panose="020B0403020204020204" pitchFamily="34" charset="0"/>
                <a:ea typeface="Amazon Ember Light" panose="020B0403020204020204" pitchFamily="34" charset="0"/>
                <a:cs typeface="Amazon Ember Light" panose="020B0403020204020204" pitchFamily="34" charset="0"/>
              </a:rPr>
              <a:t>Testes de integração com outros sistemas</a:t>
            </a:r>
          </a:p>
          <a:p>
            <a:pPr marL="380990" indent="-380990" rtl="0">
              <a:buFont typeface="Arial" panose="020B0604020202020204" pitchFamily="34" charset="0"/>
              <a:buChar char="•"/>
            </a:pPr>
            <a:r>
              <a:rPr lang="pt-br" sz="1600" dirty="0">
                <a:latin typeface="Amazon Ember Light" panose="020B0403020204020204" pitchFamily="34" charset="0"/>
                <a:ea typeface="Amazon Ember Light" panose="020B0403020204020204" pitchFamily="34" charset="0"/>
                <a:cs typeface="Amazon Ember Light" panose="020B0403020204020204" pitchFamily="34" charset="0"/>
              </a:rPr>
              <a:t>Testes de carga</a:t>
            </a:r>
          </a:p>
          <a:p>
            <a:pPr marL="380990" indent="-380990" rtl="0">
              <a:buFont typeface="Arial" panose="020B0604020202020204" pitchFamily="34" charset="0"/>
              <a:buChar char="•"/>
            </a:pPr>
            <a:r>
              <a:rPr lang="pt-br" sz="1600" dirty="0">
                <a:latin typeface="Amazon Ember Light" panose="020B0403020204020204" pitchFamily="34" charset="0"/>
                <a:ea typeface="Amazon Ember Light" panose="020B0403020204020204" pitchFamily="34" charset="0"/>
                <a:cs typeface="Amazon Ember Light" panose="020B0403020204020204" pitchFamily="34" charset="0"/>
              </a:rPr>
              <a:t>Testes de interface do usuário</a:t>
            </a:r>
          </a:p>
          <a:p>
            <a:pPr marL="380990" indent="-380990" rtl="0">
              <a:buFont typeface="Arial" panose="020B0604020202020204" pitchFamily="34" charset="0"/>
              <a:buChar char="•"/>
            </a:pPr>
            <a:r>
              <a:rPr lang="pt-br" sz="1600" dirty="0">
                <a:latin typeface="Amazon Ember Light" panose="020B0403020204020204" pitchFamily="34" charset="0"/>
                <a:ea typeface="Amazon Ember Light" panose="020B0403020204020204" pitchFamily="34" charset="0"/>
                <a:cs typeface="Amazon Ember Light" panose="020B0403020204020204" pitchFamily="34" charset="0"/>
              </a:rPr>
              <a:t>Teste de penetração</a:t>
            </a:r>
          </a:p>
        </p:txBody>
      </p:sp>
      <p:sp>
        <p:nvSpPr>
          <p:cNvPr id="2" name="Title 1"/>
          <p:cNvSpPr>
            <a:spLocks noGrp="1"/>
          </p:cNvSpPr>
          <p:nvPr>
            <p:ph type="title"/>
          </p:nvPr>
        </p:nvSpPr>
        <p:spPr>
          <a:xfrm>
            <a:off x="403058" y="365125"/>
            <a:ext cx="9034272" cy="474119"/>
          </a:xfrm>
        </p:spPr>
        <p:txBody>
          <a:bodyPr rtlCol="0"/>
          <a:lstStyle/>
          <a:p>
            <a:pPr rtl="0"/>
            <a:r>
              <a:rPr lang="pt-br" sz="3500" dirty="0"/>
              <a:t>Fases principais dos processos de liberação</a:t>
            </a:r>
          </a:p>
        </p:txBody>
      </p:sp>
      <p:sp>
        <p:nvSpPr>
          <p:cNvPr id="3" name="Slide Number Placeholder 2"/>
          <p:cNvSpPr>
            <a:spLocks noGrp="1"/>
          </p:cNvSpPr>
          <p:nvPr>
            <p:ph type="sldNum" sz="quarter" idx="12"/>
          </p:nvPr>
        </p:nvSpPr>
        <p:spPr/>
        <p:txBody>
          <a:bodyPr rtlCol="0"/>
          <a:lstStyle/>
          <a:p>
            <a:pPr rtl="0"/>
            <a:fld id="{9FC43BFD-8FF7-A343-A8A6-E2338FCE8046}" type="slidenum">
              <a:rPr lang="en-US" smtClean="0"/>
              <a:pPr/>
              <a:t>6</a:t>
            </a:fld>
            <a:endParaRPr lang="en-US"/>
          </a:p>
        </p:txBody>
      </p:sp>
      <p:pic>
        <p:nvPicPr>
          <p:cNvPr id="5" name="Picture 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85211" y="4999613"/>
            <a:ext cx="1519767" cy="1519767"/>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930761" y="4999612"/>
            <a:ext cx="1519767" cy="1519767"/>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7492437" y="4930642"/>
            <a:ext cx="1450782" cy="1519765"/>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376311" y="5029981"/>
            <a:ext cx="1519765" cy="1519765"/>
          </a:xfrm>
          <a:prstGeom prst="rect">
            <a:avLst/>
          </a:prstGeom>
        </p:spPr>
      </p:pic>
      <p:sp>
        <p:nvSpPr>
          <p:cNvPr id="7" name="TextBox 6"/>
          <p:cNvSpPr txBox="1"/>
          <p:nvPr/>
        </p:nvSpPr>
        <p:spPr>
          <a:xfrm>
            <a:off x="180670" y="2773753"/>
            <a:ext cx="2420667" cy="1323439"/>
          </a:xfrm>
          <a:prstGeom prst="rect">
            <a:avLst/>
          </a:prstGeom>
          <a:noFill/>
        </p:spPr>
        <p:txBody>
          <a:bodyPr wrap="square" rtlCol="0">
            <a:spAutoFit/>
          </a:bodyPr>
          <a:lstStyle/>
          <a:p>
            <a:pPr marL="380990" indent="-380990" rtl="0">
              <a:buFont typeface="Arial" panose="020B0604020202020204" pitchFamily="34" charset="0"/>
              <a:buChar char="•"/>
            </a:pPr>
            <a:r>
              <a:rPr lang="pt-br" sz="1600">
                <a:latin typeface="Amazon Ember Light" panose="020B0403020204020204" pitchFamily="34" charset="0"/>
                <a:ea typeface="Amazon Ember Light" panose="020B0403020204020204" pitchFamily="34" charset="0"/>
                <a:cs typeface="Amazon Ember Light" panose="020B0403020204020204" pitchFamily="34" charset="0"/>
              </a:rPr>
              <a:t>Fazer o check-in do código-fonte como arquivos .java</a:t>
            </a:r>
          </a:p>
          <a:p>
            <a:pPr marL="380990" indent="-380990" rtl="0">
              <a:buFont typeface="Arial" panose="020B0604020202020204" pitchFamily="34" charset="0"/>
              <a:buChar char="•"/>
            </a:pPr>
            <a:r>
              <a:rPr lang="pt-br" sz="1600">
                <a:latin typeface="Amazon Ember Light" panose="020B0403020204020204" pitchFamily="34" charset="0"/>
                <a:ea typeface="Amazon Ember Light" panose="020B0403020204020204" pitchFamily="34" charset="0"/>
                <a:cs typeface="Amazon Ember Light" panose="020B0403020204020204" pitchFamily="34" charset="0"/>
              </a:rPr>
              <a:t>Análise do novo código por parceiros</a:t>
            </a:r>
          </a:p>
        </p:txBody>
      </p:sp>
      <p:sp>
        <p:nvSpPr>
          <p:cNvPr id="13" name="TextBox 12"/>
          <p:cNvSpPr txBox="1"/>
          <p:nvPr/>
        </p:nvSpPr>
        <p:spPr>
          <a:xfrm>
            <a:off x="2720952" y="2773753"/>
            <a:ext cx="2515634" cy="1569660"/>
          </a:xfrm>
          <a:prstGeom prst="rect">
            <a:avLst/>
          </a:prstGeom>
          <a:noFill/>
        </p:spPr>
        <p:txBody>
          <a:bodyPr wrap="square" rtlCol="0">
            <a:spAutoFit/>
          </a:bodyPr>
          <a:lstStyle/>
          <a:p>
            <a:pPr marL="380990" indent="-380990" rtl="0">
              <a:buFont typeface="Arial" panose="020B0604020202020204" pitchFamily="34" charset="0"/>
              <a:buChar char="•"/>
            </a:pPr>
            <a:r>
              <a:rPr lang="pt-br" sz="1600" dirty="0">
                <a:latin typeface="Amazon Ember Light" panose="020B0403020204020204" pitchFamily="34" charset="0"/>
                <a:ea typeface="Amazon Ember Light" panose="020B0403020204020204" pitchFamily="34" charset="0"/>
                <a:cs typeface="Amazon Ember Light" panose="020B0403020204020204" pitchFamily="34" charset="0"/>
              </a:rPr>
              <a:t>Compilar código</a:t>
            </a:r>
          </a:p>
          <a:p>
            <a:pPr marL="380990" indent="-380990" rtl="0">
              <a:buFont typeface="Arial" panose="020B0604020202020204" pitchFamily="34" charset="0"/>
              <a:buChar char="•"/>
            </a:pPr>
            <a:r>
              <a:rPr lang="pt-br" sz="1600" dirty="0">
                <a:latin typeface="Amazon Ember Light" panose="020B0403020204020204" pitchFamily="34" charset="0"/>
                <a:ea typeface="Amazon Ember Light" panose="020B0403020204020204" pitchFamily="34" charset="0"/>
                <a:cs typeface="Amazon Ember Light" panose="020B0403020204020204" pitchFamily="34" charset="0"/>
              </a:rPr>
              <a:t>Testes unitários</a:t>
            </a:r>
          </a:p>
          <a:p>
            <a:pPr marL="380990" indent="-380990" rtl="0">
              <a:buFont typeface="Arial" panose="020B0604020202020204" pitchFamily="34" charset="0"/>
              <a:buChar char="•"/>
            </a:pPr>
            <a:r>
              <a:rPr lang="pt-br" sz="1600" dirty="0">
                <a:latin typeface="Amazon Ember Light" panose="020B0403020204020204" pitchFamily="34" charset="0"/>
                <a:ea typeface="Amazon Ember Light" panose="020B0403020204020204" pitchFamily="34" charset="0"/>
                <a:cs typeface="Amazon Ember Light" panose="020B0403020204020204" pitchFamily="34" charset="0"/>
              </a:rPr>
              <a:t>Verificadores de estilo </a:t>
            </a:r>
          </a:p>
          <a:p>
            <a:pPr marL="380990" indent="-380990" rtl="0">
              <a:buFont typeface="Arial" panose="020B0604020202020204" pitchFamily="34" charset="0"/>
              <a:buChar char="•"/>
            </a:pPr>
            <a:r>
              <a:rPr lang="pt-br" sz="1600" dirty="0">
                <a:latin typeface="Amazon Ember Light" panose="020B0403020204020204" pitchFamily="34" charset="0"/>
                <a:ea typeface="Amazon Ember Light" panose="020B0403020204020204" pitchFamily="34" charset="0"/>
                <a:cs typeface="Amazon Ember Light" panose="020B0403020204020204" pitchFamily="34" charset="0"/>
              </a:rPr>
              <a:t>Métricas de código</a:t>
            </a:r>
          </a:p>
          <a:p>
            <a:pPr marL="380990" indent="-380990" rtl="0">
              <a:buFont typeface="Arial" panose="020B0604020202020204" pitchFamily="34" charset="0"/>
              <a:buChar char="•"/>
            </a:pPr>
            <a:r>
              <a:rPr lang="pt-br" sz="1600" dirty="0">
                <a:latin typeface="Amazon Ember Light" panose="020B0403020204020204" pitchFamily="34" charset="0"/>
                <a:ea typeface="Amazon Ember Light" panose="020B0403020204020204" pitchFamily="34" charset="0"/>
                <a:cs typeface="Amazon Ember Light" panose="020B0403020204020204" pitchFamily="34" charset="0"/>
              </a:rPr>
              <a:t>Criar imagens de contêiner</a:t>
            </a:r>
          </a:p>
        </p:txBody>
      </p:sp>
      <p:sp>
        <p:nvSpPr>
          <p:cNvPr id="16" name="TextBox 15"/>
          <p:cNvSpPr txBox="1"/>
          <p:nvPr/>
        </p:nvSpPr>
        <p:spPr>
          <a:xfrm>
            <a:off x="7074799" y="2722476"/>
            <a:ext cx="2341917" cy="830997"/>
          </a:xfrm>
          <a:prstGeom prst="rect">
            <a:avLst/>
          </a:prstGeom>
          <a:noFill/>
        </p:spPr>
        <p:txBody>
          <a:bodyPr wrap="square" rtlCol="0">
            <a:spAutoFit/>
          </a:bodyPr>
          <a:lstStyle/>
          <a:p>
            <a:pPr marL="380990" indent="-380990" rtl="0">
              <a:buFont typeface="Arial" panose="020B0604020202020204" pitchFamily="34" charset="0"/>
              <a:buChar char="•"/>
            </a:pPr>
            <a:r>
              <a:rPr lang="pt-br" sz="1600" dirty="0">
                <a:latin typeface="Amazon Ember Light" panose="020B0403020204020204" pitchFamily="34" charset="0"/>
                <a:ea typeface="Amazon Ember Light" panose="020B0403020204020204" pitchFamily="34" charset="0"/>
                <a:cs typeface="Amazon Ember Light" panose="020B0403020204020204" pitchFamily="34" charset="0"/>
              </a:rPr>
              <a:t>Implantação em ambientes de produção</a:t>
            </a:r>
          </a:p>
        </p:txBody>
      </p:sp>
      <p:graphicFrame>
        <p:nvGraphicFramePr>
          <p:cNvPr id="14" name="Content Placeholder 3"/>
          <p:cNvGraphicFramePr>
            <a:graphicFrameLocks/>
          </p:cNvGraphicFramePr>
          <p:nvPr>
            <p:extLst>
              <p:ext uri="{D42A27DB-BD31-4B8C-83A1-F6EECF244321}">
                <p14:modId xmlns:p14="http://schemas.microsoft.com/office/powerpoint/2010/main" val="862765590"/>
              </p:ext>
            </p:extLst>
          </p:nvPr>
        </p:nvGraphicFramePr>
        <p:xfrm>
          <a:off x="277110" y="721428"/>
          <a:ext cx="11637431" cy="247445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7" name="TextBox 16"/>
          <p:cNvSpPr txBox="1"/>
          <p:nvPr/>
        </p:nvSpPr>
        <p:spPr>
          <a:xfrm>
            <a:off x="9336035" y="2690353"/>
            <a:ext cx="2599291" cy="1077218"/>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400">
                <a:ea typeface="Amazon Ember" panose="02000000000000000000" pitchFamily="2" charset="0"/>
              </a:defRPr>
            </a:lvl1pPr>
          </a:lstStyle>
          <a:p>
            <a:pPr rtl="0"/>
            <a:r>
              <a:rPr lang="pt-br" sz="1600" dirty="0">
                <a:latin typeface="Amazon Ember Light" panose="020B0403020204020204" pitchFamily="34" charset="0"/>
                <a:ea typeface="Amazon Ember Light" panose="020B0403020204020204" pitchFamily="34" charset="0"/>
                <a:cs typeface="Amazon Ember Light" panose="020B0403020204020204" pitchFamily="34" charset="0"/>
              </a:rPr>
              <a:t>Monitorar o código na produção para detectar rapidamente atividades ou erros incomuns</a:t>
            </a:r>
          </a:p>
        </p:txBody>
      </p:sp>
      <p:pic>
        <p:nvPicPr>
          <p:cNvPr id="18" name="Picture 2" descr="Amazon CloudWatch"/>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841864" y="4816493"/>
            <a:ext cx="1607760" cy="160776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3"/>
          </p:nvPr>
        </p:nvSpPr>
        <p:spPr>
          <a:xfrm>
            <a:off x="419100" y="6356350"/>
            <a:ext cx="4452703" cy="365125"/>
          </a:xfrm>
        </p:spPr>
        <p:txBody>
          <a:bodyPr rtlCol="0"/>
          <a:lstStyle/>
          <a:p>
            <a:r>
              <a:rPr lang="pt-BR" dirty="0"/>
              <a:t>© 2020 Amazon Web Services, Inc. ou suas afiliadas. Todos os direitos reservados.</a:t>
            </a:r>
            <a:endParaRPr lang="pt-br" dirty="0"/>
          </a:p>
        </p:txBody>
      </p:sp>
    </p:spTree>
    <p:custDataLst>
      <p:tags r:id="rId1"/>
    </p:custDataLst>
    <p:extLst>
      <p:ext uri="{BB962C8B-B14F-4D97-AF65-F5344CB8AC3E}">
        <p14:creationId xmlns:p14="http://schemas.microsoft.com/office/powerpoint/2010/main" val="206671247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7" grpId="0"/>
      <p:bldP spid="13"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058" y="365125"/>
            <a:ext cx="6527132" cy="474119"/>
          </a:xfrm>
        </p:spPr>
        <p:txBody>
          <a:bodyPr rtlCol="0"/>
          <a:lstStyle/>
          <a:p>
            <a:pPr rtl="0"/>
            <a:r>
              <a:rPr lang="pt-br" sz="3500" dirty="0"/>
              <a:t>Noções básicas sobre CI e CD</a:t>
            </a:r>
          </a:p>
        </p:txBody>
      </p:sp>
      <p:sp>
        <p:nvSpPr>
          <p:cNvPr id="3" name="Slide Number Placeholder 2"/>
          <p:cNvSpPr>
            <a:spLocks noGrp="1"/>
          </p:cNvSpPr>
          <p:nvPr>
            <p:ph type="sldNum" sz="quarter" idx="12"/>
          </p:nvPr>
        </p:nvSpPr>
        <p:spPr/>
        <p:txBody>
          <a:bodyPr rtlCol="0"/>
          <a:lstStyle/>
          <a:p>
            <a:pPr rtl="0"/>
            <a:fld id="{9FC43BFD-8FF7-A343-A8A6-E2338FCE8046}" type="slidenum">
              <a:rPr lang="en-US" smtClean="0"/>
              <a:pPr/>
              <a:t>7</a:t>
            </a:fld>
            <a:endParaRPr lang="en-US"/>
          </a:p>
        </p:txBody>
      </p:sp>
      <p:graphicFrame>
        <p:nvGraphicFramePr>
          <p:cNvPr id="14" name="Content Placeholder 3"/>
          <p:cNvGraphicFramePr>
            <a:graphicFrameLocks/>
          </p:cNvGraphicFramePr>
          <p:nvPr>
            <p:extLst>
              <p:ext uri="{D42A27DB-BD31-4B8C-83A1-F6EECF244321}">
                <p14:modId xmlns:p14="http://schemas.microsoft.com/office/powerpoint/2010/main" val="2752829502"/>
              </p:ext>
            </p:extLst>
          </p:nvPr>
        </p:nvGraphicFramePr>
        <p:xfrm>
          <a:off x="277110" y="721428"/>
          <a:ext cx="11637431" cy="24744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9" name="Right Arrow 18"/>
          <p:cNvSpPr/>
          <p:nvPr/>
        </p:nvSpPr>
        <p:spPr>
          <a:xfrm>
            <a:off x="326910" y="2554732"/>
            <a:ext cx="5270749" cy="1223163"/>
          </a:xfrm>
          <a:prstGeom prst="rightArrow">
            <a:avLst/>
          </a:prstGeom>
          <a:solidFill>
            <a:srgbClr val="EBF4FA"/>
          </a:solidFill>
          <a:ln w="12700">
            <a:solidFill>
              <a:srgbClr val="ABD8F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rtl="0"/>
            <a:r>
              <a:rPr lang="pt-br" sz="2400">
                <a:solidFill>
                  <a:schemeClr val="tx1"/>
                </a:solidFill>
              </a:rPr>
              <a:t>Integração contínua</a:t>
            </a:r>
          </a:p>
        </p:txBody>
      </p:sp>
      <p:sp>
        <p:nvSpPr>
          <p:cNvPr id="20" name="Right Arrow 19"/>
          <p:cNvSpPr/>
          <p:nvPr/>
        </p:nvSpPr>
        <p:spPr>
          <a:xfrm>
            <a:off x="326909" y="3893667"/>
            <a:ext cx="9105326" cy="1223163"/>
          </a:xfrm>
          <a:prstGeom prst="rightArrow">
            <a:avLst/>
          </a:prstGeom>
          <a:solidFill>
            <a:srgbClr val="EBF4FA"/>
          </a:solidFill>
          <a:ln w="12700">
            <a:solidFill>
              <a:srgbClr val="ABD8F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rtl="0"/>
            <a:r>
              <a:rPr lang="pt-br" sz="2400">
                <a:solidFill>
                  <a:schemeClr val="tx1"/>
                </a:solidFill>
              </a:rPr>
              <a:t>Entrega contínua</a:t>
            </a:r>
          </a:p>
        </p:txBody>
      </p:sp>
      <p:sp>
        <p:nvSpPr>
          <p:cNvPr id="21" name="Right Arrow 20"/>
          <p:cNvSpPr/>
          <p:nvPr/>
        </p:nvSpPr>
        <p:spPr>
          <a:xfrm>
            <a:off x="326909" y="5232601"/>
            <a:ext cx="9105326" cy="1223163"/>
          </a:xfrm>
          <a:prstGeom prst="rightArrow">
            <a:avLst/>
          </a:prstGeom>
          <a:solidFill>
            <a:srgbClr val="EBF4FA"/>
          </a:solidFill>
          <a:ln w="12700">
            <a:solidFill>
              <a:srgbClr val="ABD8F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rtl="0"/>
            <a:r>
              <a:rPr lang="pt-br" sz="2400">
                <a:solidFill>
                  <a:schemeClr val="tx1"/>
                </a:solidFill>
              </a:rPr>
              <a:t>Implantação contínua</a:t>
            </a:r>
          </a:p>
        </p:txBody>
      </p:sp>
      <p:pic>
        <p:nvPicPr>
          <p:cNvPr id="22" name="Picture 21"/>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7192816" y="3893667"/>
            <a:ext cx="973322" cy="1284917"/>
          </a:xfrm>
          <a:prstGeom prst="rect">
            <a:avLst/>
          </a:prstGeom>
        </p:spPr>
      </p:pic>
      <p:sp>
        <p:nvSpPr>
          <p:cNvPr id="4" name="Footer Placeholder 3"/>
          <p:cNvSpPr>
            <a:spLocks noGrp="1"/>
          </p:cNvSpPr>
          <p:nvPr>
            <p:ph type="ftr" sz="quarter" idx="3"/>
          </p:nvPr>
        </p:nvSpPr>
        <p:spPr>
          <a:xfrm>
            <a:off x="419100" y="6356350"/>
            <a:ext cx="5127261" cy="365125"/>
          </a:xfrm>
        </p:spPr>
        <p:txBody>
          <a:bodyPr rtlCol="0"/>
          <a:lstStyle/>
          <a:p>
            <a:r>
              <a:rPr lang="pt-BR" dirty="0"/>
              <a:t>© 2020 Amazon Web Services, Inc. ou suas afiliadas. Todos os direitos reservados.</a:t>
            </a:r>
            <a:endParaRPr lang="pt-br" dirty="0"/>
          </a:p>
        </p:txBody>
      </p:sp>
    </p:spTree>
    <p:custDataLst>
      <p:tags r:id="rId1"/>
    </p:custDataLst>
    <p:extLst>
      <p:ext uri="{BB962C8B-B14F-4D97-AF65-F5344CB8AC3E}">
        <p14:creationId xmlns:p14="http://schemas.microsoft.com/office/powerpoint/2010/main" val="185838015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058" y="349083"/>
            <a:ext cx="3719763" cy="474119"/>
          </a:xfrm>
        </p:spPr>
        <p:txBody>
          <a:bodyPr rtlCol="0">
            <a:noAutofit/>
          </a:bodyPr>
          <a:lstStyle/>
          <a:p>
            <a:pPr rtl="0"/>
            <a:r>
              <a:rPr lang="pt-br" sz="3500" dirty="0"/>
              <a:t>Entrega contínua</a:t>
            </a:r>
          </a:p>
        </p:txBody>
      </p:sp>
      <p:sp>
        <p:nvSpPr>
          <p:cNvPr id="3" name="Slide Number Placeholder 2"/>
          <p:cNvSpPr>
            <a:spLocks noGrp="1"/>
          </p:cNvSpPr>
          <p:nvPr>
            <p:ph type="sldNum" sz="quarter" idx="12"/>
          </p:nvPr>
        </p:nvSpPr>
        <p:spPr>
          <a:xfrm>
            <a:off x="9029700" y="6271487"/>
            <a:ext cx="2743200" cy="365125"/>
          </a:xfrm>
        </p:spPr>
        <p:txBody>
          <a:bodyPr rtlCol="0"/>
          <a:lstStyle/>
          <a:p>
            <a:pPr rtl="0"/>
            <a:fld id="{9FC43BFD-8FF7-A343-A8A6-E2338FCE8046}" type="slidenum">
              <a:rPr lang="en-US" smtClean="0"/>
              <a:pPr/>
              <a:t>8</a:t>
            </a:fld>
            <a:endParaRPr lang="en-US"/>
          </a:p>
        </p:txBody>
      </p:sp>
      <p:cxnSp>
        <p:nvCxnSpPr>
          <p:cNvPr id="29" name="Straight Arrow Connector 28"/>
          <p:cNvCxnSpPr/>
          <p:nvPr/>
        </p:nvCxnSpPr>
        <p:spPr>
          <a:xfrm flipV="1">
            <a:off x="7777758" y="3418137"/>
            <a:ext cx="0" cy="793536"/>
          </a:xfrm>
          <a:prstGeom prst="straightConnector1">
            <a:avLst/>
          </a:prstGeom>
          <a:ln>
            <a:headEnd type="none" w="med" len="med"/>
            <a:tailEnd type="arrow" w="med" len="sm"/>
          </a:ln>
        </p:spPr>
        <p:style>
          <a:lnRef idx="2">
            <a:schemeClr val="dk1"/>
          </a:lnRef>
          <a:fillRef idx="0">
            <a:schemeClr val="dk1"/>
          </a:fillRef>
          <a:effectRef idx="1">
            <a:schemeClr val="dk1"/>
          </a:effectRef>
          <a:fontRef idx="minor">
            <a:schemeClr val="tx1"/>
          </a:fontRef>
        </p:style>
      </p:cxnSp>
      <p:sp>
        <p:nvSpPr>
          <p:cNvPr id="21" name="Rounded Rectangle 20"/>
          <p:cNvSpPr/>
          <p:nvPr/>
        </p:nvSpPr>
        <p:spPr>
          <a:xfrm>
            <a:off x="4159523" y="3592255"/>
            <a:ext cx="1201683" cy="734686"/>
          </a:xfrm>
          <a:prstGeom prst="roundRect">
            <a:avLst>
              <a:gd name="adj" fmla="val 0"/>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tx1"/>
                </a:solidFill>
                <a:latin typeface="Amazon Ember" panose="02000000000000000000" pitchFamily="2" charset="0"/>
                <a:ea typeface="Amazon Ember" panose="02000000000000000000" pitchFamily="2" charset="0"/>
                <a:cs typeface="Amazon Ember" charset="0"/>
              </a:rPr>
              <a:t>Controle de versões</a:t>
            </a:r>
          </a:p>
        </p:txBody>
      </p:sp>
      <p:sp>
        <p:nvSpPr>
          <p:cNvPr id="22" name="Rounded Rectangle 21"/>
          <p:cNvSpPr/>
          <p:nvPr/>
        </p:nvSpPr>
        <p:spPr>
          <a:xfrm>
            <a:off x="7176917" y="3898612"/>
            <a:ext cx="1511559" cy="1047748"/>
          </a:xfrm>
          <a:prstGeom prst="roundRect">
            <a:avLst>
              <a:gd name="adj" fmla="val 0"/>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tx1"/>
                </a:solidFill>
                <a:latin typeface="Amazon Ember" panose="02000000000000000000" pitchFamily="2" charset="0"/>
                <a:ea typeface="Amazon Ember" panose="02000000000000000000" pitchFamily="2" charset="0"/>
                <a:cs typeface="Amazon Ember" charset="0"/>
              </a:rPr>
              <a:t>Servidor de integração contínua</a:t>
            </a:r>
          </a:p>
        </p:txBody>
      </p:sp>
      <p:sp>
        <p:nvSpPr>
          <p:cNvPr id="23" name="Rounded Rectangle 22"/>
          <p:cNvSpPr/>
          <p:nvPr/>
        </p:nvSpPr>
        <p:spPr>
          <a:xfrm>
            <a:off x="7176917" y="2683451"/>
            <a:ext cx="1201683" cy="734686"/>
          </a:xfrm>
          <a:prstGeom prst="roundRect">
            <a:avLst>
              <a:gd name="adj" fmla="val 0"/>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dirty="0">
                <a:solidFill>
                  <a:schemeClr val="tx1"/>
                </a:solidFill>
                <a:latin typeface="Amazon Ember" panose="02000000000000000000" pitchFamily="2" charset="0"/>
                <a:ea typeface="Amazon Ember" panose="02000000000000000000" pitchFamily="2" charset="0"/>
                <a:cs typeface="Amazon Ember" charset="0"/>
              </a:rPr>
              <a:t>Package Builder</a:t>
            </a:r>
          </a:p>
        </p:txBody>
      </p:sp>
      <p:cxnSp>
        <p:nvCxnSpPr>
          <p:cNvPr id="25" name="Straight Arrow Connector 24"/>
          <p:cNvCxnSpPr/>
          <p:nvPr/>
        </p:nvCxnSpPr>
        <p:spPr>
          <a:xfrm flipV="1">
            <a:off x="1959340" y="3884102"/>
            <a:ext cx="2087748" cy="14510"/>
          </a:xfrm>
          <a:prstGeom prst="straightConnector1">
            <a:avLst/>
          </a:prstGeom>
          <a:ln>
            <a:headEnd type="none" w="med" len="med"/>
            <a:tailEnd type="arrow" w="med" len="sm"/>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2263087" y="4107099"/>
            <a:ext cx="1779524" cy="584775"/>
          </a:xfrm>
          <a:prstGeom prst="rect">
            <a:avLst/>
          </a:prstGeom>
          <a:noFill/>
        </p:spPr>
        <p:txBody>
          <a:bodyPr wrap="square" rtlCol="0">
            <a:spAutoFit/>
          </a:bodyPr>
          <a:lstStyle/>
          <a:p>
            <a:pPr algn="ctr" rtl="0"/>
            <a:r>
              <a:rPr lang="pt-br" sz="1600" dirty="0">
                <a:latin typeface="Amazon Ember" charset="0"/>
                <a:ea typeface="Amazon Ember" charset="0"/>
                <a:cs typeface="Amazon Ember" charset="0"/>
              </a:rPr>
              <a:t>Comprometer-se com repo central</a:t>
            </a:r>
          </a:p>
        </p:txBody>
      </p:sp>
      <p:sp>
        <p:nvSpPr>
          <p:cNvPr id="27" name="TextBox 26"/>
          <p:cNvSpPr txBox="1"/>
          <p:nvPr/>
        </p:nvSpPr>
        <p:spPr>
          <a:xfrm>
            <a:off x="677655" y="4168829"/>
            <a:ext cx="1755602" cy="830997"/>
          </a:xfrm>
          <a:prstGeom prst="rect">
            <a:avLst/>
          </a:prstGeom>
          <a:noFill/>
        </p:spPr>
        <p:txBody>
          <a:bodyPr wrap="square" rtlCol="0">
            <a:spAutoFit/>
          </a:bodyPr>
          <a:lstStyle/>
          <a:p>
            <a:pPr algn="ctr" rtl="0"/>
            <a:r>
              <a:rPr lang="pt-br" sz="1600" dirty="0">
                <a:latin typeface="Amazon Ember" charset="0"/>
                <a:ea typeface="Amazon Ember" charset="0"/>
                <a:cs typeface="Amazon Ember" charset="0"/>
              </a:rPr>
              <a:t>Developer (Desenvolvedor)</a:t>
            </a:r>
          </a:p>
        </p:txBody>
      </p:sp>
      <p:sp>
        <p:nvSpPr>
          <p:cNvPr id="30" name="TextBox 29"/>
          <p:cNvSpPr txBox="1"/>
          <p:nvPr/>
        </p:nvSpPr>
        <p:spPr>
          <a:xfrm>
            <a:off x="5691521" y="4412714"/>
            <a:ext cx="1182910" cy="830997"/>
          </a:xfrm>
          <a:prstGeom prst="rect">
            <a:avLst/>
          </a:prstGeom>
          <a:noFill/>
        </p:spPr>
        <p:txBody>
          <a:bodyPr wrap="square" rtlCol="0">
            <a:spAutoFit/>
          </a:bodyPr>
          <a:lstStyle/>
          <a:p>
            <a:pPr algn="ctr" rtl="0"/>
            <a:r>
              <a:rPr lang="pt-br" sz="1600">
                <a:latin typeface="Amazon Ember" charset="0"/>
                <a:ea typeface="Amazon Ember" charset="0"/>
                <a:cs typeface="Amazon Ember" charset="0"/>
              </a:rPr>
              <a:t>Baixar (pull) código</a:t>
            </a:r>
          </a:p>
        </p:txBody>
      </p:sp>
      <p:cxnSp>
        <p:nvCxnSpPr>
          <p:cNvPr id="31" name="Elbow Connector 30"/>
          <p:cNvCxnSpPr>
            <a:stCxn id="22" idx="2"/>
            <a:endCxn id="27" idx="2"/>
          </p:cNvCxnSpPr>
          <p:nvPr/>
        </p:nvCxnSpPr>
        <p:spPr>
          <a:xfrm rot="5400000">
            <a:off x="4717344" y="1784473"/>
            <a:ext cx="53466" cy="6377241"/>
          </a:xfrm>
          <a:prstGeom prst="bentConnector3">
            <a:avLst>
              <a:gd name="adj1" fmla="val 527561"/>
            </a:avLst>
          </a:prstGeom>
          <a:ln>
            <a:headEnd type="none" w="med" len="med"/>
            <a:tailEnd type="arrow" w="med" len="sm"/>
          </a:ln>
        </p:spPr>
        <p:style>
          <a:lnRef idx="2">
            <a:schemeClr val="dk1"/>
          </a:lnRef>
          <a:fillRef idx="0">
            <a:schemeClr val="dk1"/>
          </a:fillRef>
          <a:effectRef idx="1">
            <a:schemeClr val="dk1"/>
          </a:effectRef>
          <a:fontRef idx="minor">
            <a:schemeClr val="tx1"/>
          </a:fontRef>
        </p:style>
      </p:cxnSp>
      <p:sp>
        <p:nvSpPr>
          <p:cNvPr id="32" name="TextBox 31"/>
          <p:cNvSpPr txBox="1"/>
          <p:nvPr/>
        </p:nvSpPr>
        <p:spPr>
          <a:xfrm>
            <a:off x="3457275" y="5516493"/>
            <a:ext cx="4130641" cy="584775"/>
          </a:xfrm>
          <a:prstGeom prst="rect">
            <a:avLst/>
          </a:prstGeom>
          <a:noFill/>
        </p:spPr>
        <p:txBody>
          <a:bodyPr wrap="square" rtlCol="0">
            <a:spAutoFit/>
          </a:bodyPr>
          <a:lstStyle/>
          <a:p>
            <a:pPr rtl="0"/>
            <a:r>
              <a:rPr lang="pt-br" sz="1600">
                <a:latin typeface="Amazon Ember" charset="0"/>
                <a:ea typeface="Amazon Ember" charset="0"/>
                <a:cs typeface="Amazon Ember" charset="0"/>
              </a:rPr>
              <a:t>Enviar relatório de compilação para dev;</a:t>
            </a:r>
            <a:br>
              <a:rPr lang="en-US" sz="1600">
                <a:latin typeface="Amazon Ember" charset="0"/>
                <a:ea typeface="Amazon Ember" charset="0"/>
                <a:cs typeface="Amazon Ember" charset="0"/>
              </a:rPr>
            </a:br>
            <a:r>
              <a:rPr lang="pt-br" sz="1600">
                <a:latin typeface="Amazon Ember" charset="0"/>
                <a:ea typeface="Amazon Ember" charset="0"/>
                <a:cs typeface="Amazon Ember" charset="0"/>
              </a:rPr>
              <a:t>parar tudo se a compilação falhar</a:t>
            </a:r>
          </a:p>
        </p:txBody>
      </p:sp>
      <p:sp>
        <p:nvSpPr>
          <p:cNvPr id="33" name="TextBox 32"/>
          <p:cNvSpPr txBox="1"/>
          <p:nvPr/>
        </p:nvSpPr>
        <p:spPr>
          <a:xfrm>
            <a:off x="9181331" y="4565949"/>
            <a:ext cx="2866290" cy="584775"/>
          </a:xfrm>
          <a:prstGeom prst="rect">
            <a:avLst/>
          </a:prstGeom>
          <a:noFill/>
        </p:spPr>
        <p:txBody>
          <a:bodyPr wrap="square" rtlCol="0">
            <a:spAutoFit/>
          </a:bodyPr>
          <a:lstStyle/>
          <a:p>
            <a:pPr rtl="0"/>
            <a:r>
              <a:rPr lang="pt-br" sz="1600" dirty="0">
                <a:latin typeface="Amazon Ember" charset="0"/>
                <a:ea typeface="Amazon Ember" charset="0"/>
                <a:cs typeface="Amazon Ember" charset="0"/>
              </a:rPr>
              <a:t>Construções distribuídas;</a:t>
            </a:r>
          </a:p>
          <a:p>
            <a:pPr rtl="0"/>
            <a:r>
              <a:rPr lang="pt-br" sz="1600" dirty="0">
                <a:latin typeface="Amazon Ember" charset="0"/>
                <a:ea typeface="Amazon Ember" charset="0"/>
                <a:cs typeface="Amazon Ember" charset="0"/>
              </a:rPr>
              <a:t>executar testes em paralelo</a:t>
            </a:r>
          </a:p>
        </p:txBody>
      </p:sp>
      <p:sp>
        <p:nvSpPr>
          <p:cNvPr id="34" name="TextBox 33"/>
          <p:cNvSpPr txBox="1"/>
          <p:nvPr/>
        </p:nvSpPr>
        <p:spPr>
          <a:xfrm>
            <a:off x="746503" y="2925872"/>
            <a:ext cx="1714158" cy="584775"/>
          </a:xfrm>
          <a:prstGeom prst="rect">
            <a:avLst/>
          </a:prstGeom>
          <a:noFill/>
        </p:spPr>
        <p:txBody>
          <a:bodyPr wrap="square" rtlCol="0">
            <a:spAutoFit/>
          </a:bodyPr>
          <a:lstStyle/>
          <a:p>
            <a:pPr algn="ctr" rtl="0"/>
            <a:r>
              <a:rPr lang="pt-br" sz="1600" dirty="0">
                <a:latin typeface="Amazon Ember" charset="0"/>
                <a:ea typeface="Amazon Ember" charset="0"/>
                <a:cs typeface="Amazon Ember" charset="0"/>
              </a:rPr>
              <a:t>Code Config</a:t>
            </a:r>
          </a:p>
          <a:p>
            <a:pPr algn="ctr" rtl="0"/>
            <a:r>
              <a:rPr lang="pt-br" sz="1600" dirty="0">
                <a:latin typeface="Amazon Ember" charset="0"/>
                <a:ea typeface="Amazon Ember" charset="0"/>
                <a:cs typeface="Amazon Ember" charset="0"/>
              </a:rPr>
              <a:t>Tests</a:t>
            </a:r>
          </a:p>
        </p:txBody>
      </p:sp>
      <p:sp>
        <p:nvSpPr>
          <p:cNvPr id="35" name="TextBox 34"/>
          <p:cNvSpPr txBox="1"/>
          <p:nvPr/>
        </p:nvSpPr>
        <p:spPr>
          <a:xfrm>
            <a:off x="6938614" y="3462952"/>
            <a:ext cx="718336" cy="338554"/>
          </a:xfrm>
          <a:prstGeom prst="rect">
            <a:avLst/>
          </a:prstGeom>
          <a:noFill/>
        </p:spPr>
        <p:txBody>
          <a:bodyPr wrap="square" rtlCol="0">
            <a:spAutoFit/>
          </a:bodyPr>
          <a:lstStyle/>
          <a:p>
            <a:pPr rtl="0"/>
            <a:r>
              <a:rPr lang="pt-br" sz="1600">
                <a:latin typeface="Amazon Ember" charset="0"/>
                <a:ea typeface="Amazon Ember" charset="0"/>
                <a:cs typeface="Amazon Ember" charset="0"/>
              </a:rPr>
              <a:t>Push</a:t>
            </a:r>
          </a:p>
        </p:txBody>
      </p:sp>
      <p:cxnSp>
        <p:nvCxnSpPr>
          <p:cNvPr id="36" name="Elbow Connector 35"/>
          <p:cNvCxnSpPr>
            <a:stCxn id="21" idx="0"/>
            <a:endCxn id="23" idx="1"/>
          </p:cNvCxnSpPr>
          <p:nvPr/>
        </p:nvCxnSpPr>
        <p:spPr>
          <a:xfrm rot="5400000" flipH="1" flipV="1">
            <a:off x="5697911" y="2113249"/>
            <a:ext cx="541461" cy="2416552"/>
          </a:xfrm>
          <a:prstGeom prst="bentConnector2">
            <a:avLst/>
          </a:prstGeom>
          <a:ln>
            <a:headEnd type="none" w="med" len="med"/>
            <a:tailEnd type="arrow" w="med" len="sm"/>
          </a:ln>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5277742" y="2621332"/>
            <a:ext cx="1475983" cy="338554"/>
          </a:xfrm>
          <a:prstGeom prst="rect">
            <a:avLst/>
          </a:prstGeom>
          <a:noFill/>
        </p:spPr>
        <p:txBody>
          <a:bodyPr wrap="square" rtlCol="0">
            <a:spAutoFit/>
          </a:bodyPr>
          <a:lstStyle/>
          <a:p>
            <a:pPr rtl="0"/>
            <a:r>
              <a:rPr lang="pt-br" sz="1600">
                <a:latin typeface="Amazon Ember" charset="0"/>
                <a:ea typeface="Amazon Ember" charset="0"/>
                <a:cs typeface="Amazon Ember" charset="0"/>
              </a:rPr>
              <a:t>Configuração</a:t>
            </a:r>
          </a:p>
        </p:txBody>
      </p:sp>
      <p:sp>
        <p:nvSpPr>
          <p:cNvPr id="38" name="Can 37"/>
          <p:cNvSpPr/>
          <p:nvPr/>
        </p:nvSpPr>
        <p:spPr>
          <a:xfrm>
            <a:off x="4546700" y="4867820"/>
            <a:ext cx="427328" cy="382135"/>
          </a:xfrm>
          <a:prstGeom prst="can">
            <a:avLst/>
          </a:prstGeom>
          <a:solidFill>
            <a:schemeClr val="tx2"/>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1600">
              <a:latin typeface="Amazon Ember" charset="0"/>
              <a:ea typeface="Amazon Ember" charset="0"/>
              <a:cs typeface="Amazon Ember" charset="0"/>
            </a:endParaRPr>
          </a:p>
        </p:txBody>
      </p:sp>
      <p:cxnSp>
        <p:nvCxnSpPr>
          <p:cNvPr id="39" name="Straight Connector 38"/>
          <p:cNvCxnSpPr>
            <a:stCxn id="21" idx="2"/>
            <a:endCxn id="38" idx="1"/>
          </p:cNvCxnSpPr>
          <p:nvPr/>
        </p:nvCxnSpPr>
        <p:spPr>
          <a:xfrm flipH="1">
            <a:off x="4760364" y="4326941"/>
            <a:ext cx="1" cy="540879"/>
          </a:xfrm>
          <a:prstGeom prst="line">
            <a:avLst/>
          </a:prstGeom>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8041653" y="1567443"/>
            <a:ext cx="1342979" cy="338554"/>
          </a:xfrm>
          <a:prstGeom prst="rect">
            <a:avLst/>
          </a:prstGeom>
          <a:noFill/>
        </p:spPr>
        <p:txBody>
          <a:bodyPr wrap="square" rtlCol="0">
            <a:spAutoFit/>
          </a:bodyPr>
          <a:lstStyle/>
          <a:p>
            <a:pPr rtl="0"/>
            <a:r>
              <a:rPr lang="pt-br" sz="1600">
                <a:latin typeface="Amazon Ember" charset="0"/>
                <a:ea typeface="Amazon Ember" charset="0"/>
                <a:cs typeface="Amazon Ember" charset="0"/>
              </a:rPr>
              <a:t>Repositório</a:t>
            </a:r>
          </a:p>
        </p:txBody>
      </p:sp>
      <p:cxnSp>
        <p:nvCxnSpPr>
          <p:cNvPr id="41" name="Straight Arrow Connector 40"/>
          <p:cNvCxnSpPr/>
          <p:nvPr/>
        </p:nvCxnSpPr>
        <p:spPr>
          <a:xfrm flipH="1" flipV="1">
            <a:off x="7773682" y="2160042"/>
            <a:ext cx="4076" cy="449278"/>
          </a:xfrm>
          <a:prstGeom prst="straightConnector1">
            <a:avLst/>
          </a:prstGeom>
          <a:ln>
            <a:solidFill>
              <a:schemeClr val="dk1"/>
            </a:solidFill>
            <a:headEnd type="arrow" w="med" len="sm"/>
            <a:tailEnd type="arrow" w="med" len="sm"/>
          </a:ln>
        </p:spPr>
        <p:style>
          <a:lnRef idx="2">
            <a:schemeClr val="dk1"/>
          </a:lnRef>
          <a:fillRef idx="0">
            <a:schemeClr val="dk1"/>
          </a:fillRef>
          <a:effectRef idx="1">
            <a:schemeClr val="dk1"/>
          </a:effectRef>
          <a:fontRef idx="minor">
            <a:schemeClr val="tx1"/>
          </a:fontRef>
        </p:style>
      </p:cxnSp>
      <p:sp>
        <p:nvSpPr>
          <p:cNvPr id="42" name="Oval 41"/>
          <p:cNvSpPr>
            <a:spLocks/>
          </p:cNvSpPr>
          <p:nvPr/>
        </p:nvSpPr>
        <p:spPr>
          <a:xfrm>
            <a:off x="2930229" y="3664943"/>
            <a:ext cx="365760" cy="365760"/>
          </a:xfrm>
          <a:prstGeom prst="ellipse">
            <a:avLst/>
          </a:prstGeom>
          <a:solidFill>
            <a:schemeClr val="accent1"/>
          </a:solidFill>
          <a:ln>
            <a:solidFill>
              <a:schemeClr val="accent1"/>
            </a:solidFill>
          </a:ln>
        </p:spPr>
        <p:style>
          <a:lnRef idx="1">
            <a:schemeClr val="accent2"/>
          </a:lnRef>
          <a:fillRef idx="3">
            <a:schemeClr val="accent2"/>
          </a:fillRef>
          <a:effectRef idx="2">
            <a:schemeClr val="accent2"/>
          </a:effectRef>
          <a:fontRef idx="minor">
            <a:schemeClr val="lt1"/>
          </a:fontRef>
        </p:style>
        <p:txBody>
          <a:bodyPr rtlCol="0" anchor="ctr"/>
          <a:lstStyle/>
          <a:p>
            <a:pPr algn="ctr" rtl="0"/>
            <a:r>
              <a:rPr lang="pt-br" sz="1600">
                <a:latin typeface="Amazon Ember" charset="0"/>
                <a:ea typeface="Amazon Ember" charset="0"/>
                <a:cs typeface="Amazon Ember" charset="0"/>
              </a:rPr>
              <a:t>1</a:t>
            </a:r>
          </a:p>
        </p:txBody>
      </p:sp>
      <p:sp>
        <p:nvSpPr>
          <p:cNvPr id="43" name="Oval 42"/>
          <p:cNvSpPr>
            <a:spLocks/>
          </p:cNvSpPr>
          <p:nvPr/>
        </p:nvSpPr>
        <p:spPr>
          <a:xfrm>
            <a:off x="6083320" y="3985949"/>
            <a:ext cx="365760" cy="365760"/>
          </a:xfrm>
          <a:prstGeom prst="ellipse">
            <a:avLst/>
          </a:prstGeom>
          <a:solidFill>
            <a:schemeClr val="accent1"/>
          </a:solidFill>
          <a:ln>
            <a:solidFill>
              <a:schemeClr val="accent1"/>
            </a:solidFill>
          </a:ln>
        </p:spPr>
        <p:style>
          <a:lnRef idx="1">
            <a:schemeClr val="accent2"/>
          </a:lnRef>
          <a:fillRef idx="3">
            <a:schemeClr val="accent2"/>
          </a:fillRef>
          <a:effectRef idx="2">
            <a:schemeClr val="accent2"/>
          </a:effectRef>
          <a:fontRef idx="minor">
            <a:schemeClr val="lt1"/>
          </a:fontRef>
        </p:style>
        <p:txBody>
          <a:bodyPr rtlCol="0" anchor="ctr"/>
          <a:lstStyle/>
          <a:p>
            <a:pPr algn="ctr" rtl="0"/>
            <a:r>
              <a:rPr lang="pt-br" sz="1600">
                <a:latin typeface="Amazon Ember" charset="0"/>
                <a:ea typeface="Amazon Ember" charset="0"/>
                <a:cs typeface="Amazon Ember" charset="0"/>
              </a:rPr>
              <a:t>2</a:t>
            </a:r>
          </a:p>
        </p:txBody>
      </p:sp>
      <p:sp>
        <p:nvSpPr>
          <p:cNvPr id="44" name="Oval 43"/>
          <p:cNvSpPr>
            <a:spLocks/>
          </p:cNvSpPr>
          <p:nvPr/>
        </p:nvSpPr>
        <p:spPr>
          <a:xfrm>
            <a:off x="8800331" y="4683632"/>
            <a:ext cx="365760" cy="365760"/>
          </a:xfrm>
          <a:prstGeom prst="ellipse">
            <a:avLst/>
          </a:prstGeom>
          <a:solidFill>
            <a:schemeClr val="accent1"/>
          </a:solidFill>
          <a:ln>
            <a:solidFill>
              <a:schemeClr val="accent1"/>
            </a:solidFill>
          </a:ln>
        </p:spPr>
        <p:style>
          <a:lnRef idx="1">
            <a:schemeClr val="accent2"/>
          </a:lnRef>
          <a:fillRef idx="3">
            <a:schemeClr val="accent2"/>
          </a:fillRef>
          <a:effectRef idx="2">
            <a:schemeClr val="accent2"/>
          </a:effectRef>
          <a:fontRef idx="minor">
            <a:schemeClr val="lt1"/>
          </a:fontRef>
        </p:style>
        <p:txBody>
          <a:bodyPr rtlCol="0" anchor="ctr"/>
          <a:lstStyle/>
          <a:p>
            <a:pPr algn="ctr" rtl="0"/>
            <a:r>
              <a:rPr lang="pt-br" sz="1600">
                <a:latin typeface="Amazon Ember" charset="0"/>
                <a:ea typeface="Amazon Ember" charset="0"/>
                <a:cs typeface="Amazon Ember" charset="0"/>
              </a:rPr>
              <a:t>3</a:t>
            </a:r>
          </a:p>
        </p:txBody>
      </p:sp>
      <p:sp>
        <p:nvSpPr>
          <p:cNvPr id="45" name="Oval 44"/>
          <p:cNvSpPr>
            <a:spLocks/>
          </p:cNvSpPr>
          <p:nvPr/>
        </p:nvSpPr>
        <p:spPr>
          <a:xfrm>
            <a:off x="3091515" y="5625156"/>
            <a:ext cx="365760" cy="365760"/>
          </a:xfrm>
          <a:prstGeom prst="ellipse">
            <a:avLst/>
          </a:prstGeom>
          <a:solidFill>
            <a:schemeClr val="accent1"/>
          </a:solidFill>
          <a:ln>
            <a:solidFill>
              <a:schemeClr val="accent1"/>
            </a:solidFill>
          </a:ln>
        </p:spPr>
        <p:style>
          <a:lnRef idx="1">
            <a:schemeClr val="accent2"/>
          </a:lnRef>
          <a:fillRef idx="3">
            <a:schemeClr val="accent2"/>
          </a:fillRef>
          <a:effectRef idx="2">
            <a:schemeClr val="accent2"/>
          </a:effectRef>
          <a:fontRef idx="minor">
            <a:schemeClr val="lt1"/>
          </a:fontRef>
        </p:style>
        <p:txBody>
          <a:bodyPr rtlCol="0" anchor="ctr"/>
          <a:lstStyle/>
          <a:p>
            <a:pPr algn="ctr" rtl="0"/>
            <a:r>
              <a:rPr lang="pt-br" sz="1600">
                <a:latin typeface="Amazon Ember" charset="0"/>
                <a:ea typeface="Amazon Ember" charset="0"/>
                <a:cs typeface="Amazon Ember" charset="0"/>
              </a:rPr>
              <a:t>4</a:t>
            </a:r>
          </a:p>
        </p:txBody>
      </p:sp>
      <p:sp>
        <p:nvSpPr>
          <p:cNvPr id="46" name="TextBox 45"/>
          <p:cNvSpPr txBox="1"/>
          <p:nvPr/>
        </p:nvSpPr>
        <p:spPr>
          <a:xfrm>
            <a:off x="9181332" y="4152819"/>
            <a:ext cx="2096268" cy="338554"/>
          </a:xfrm>
          <a:prstGeom prst="rect">
            <a:avLst/>
          </a:prstGeom>
          <a:noFill/>
        </p:spPr>
        <p:txBody>
          <a:bodyPr wrap="square" rtlCol="0">
            <a:spAutoFit/>
          </a:bodyPr>
          <a:lstStyle/>
          <a:p>
            <a:pPr rtl="0"/>
            <a:r>
              <a:rPr lang="pt-br" sz="1600" dirty="0">
                <a:latin typeface="Amazon Ember" charset="0"/>
                <a:ea typeface="Amazon Ember" charset="0"/>
                <a:cs typeface="Amazon Ember" charset="0"/>
              </a:rPr>
              <a:t>Constrói artefatos</a:t>
            </a:r>
          </a:p>
        </p:txBody>
      </p:sp>
      <p:sp>
        <p:nvSpPr>
          <p:cNvPr id="47" name="Oval 46"/>
          <p:cNvSpPr>
            <a:spLocks/>
          </p:cNvSpPr>
          <p:nvPr/>
        </p:nvSpPr>
        <p:spPr>
          <a:xfrm>
            <a:off x="8797674" y="4154605"/>
            <a:ext cx="365760" cy="365760"/>
          </a:xfrm>
          <a:prstGeom prst="ellipse">
            <a:avLst/>
          </a:prstGeom>
          <a:solidFill>
            <a:schemeClr val="accent1"/>
          </a:solidFill>
          <a:ln>
            <a:solidFill>
              <a:schemeClr val="accent1"/>
            </a:solidFill>
          </a:ln>
        </p:spPr>
        <p:style>
          <a:lnRef idx="1">
            <a:schemeClr val="accent2"/>
          </a:lnRef>
          <a:fillRef idx="3">
            <a:schemeClr val="accent2"/>
          </a:fillRef>
          <a:effectRef idx="2">
            <a:schemeClr val="accent2"/>
          </a:effectRef>
          <a:fontRef idx="minor">
            <a:schemeClr val="lt1"/>
          </a:fontRef>
        </p:style>
        <p:txBody>
          <a:bodyPr rtlCol="0" anchor="ctr"/>
          <a:lstStyle/>
          <a:p>
            <a:pPr algn="ctr" rtl="0"/>
            <a:r>
              <a:rPr lang="pt-br" sz="1600">
                <a:latin typeface="Amazon Ember" charset="0"/>
                <a:ea typeface="Amazon Ember" charset="0"/>
                <a:cs typeface="Amazon Ember" charset="0"/>
              </a:rPr>
              <a:t>5</a:t>
            </a:r>
          </a:p>
        </p:txBody>
      </p:sp>
      <p:sp>
        <p:nvSpPr>
          <p:cNvPr id="48" name="Oval 47"/>
          <p:cNvSpPr>
            <a:spLocks/>
          </p:cNvSpPr>
          <p:nvPr/>
        </p:nvSpPr>
        <p:spPr>
          <a:xfrm>
            <a:off x="6597198" y="3464738"/>
            <a:ext cx="365760" cy="365760"/>
          </a:xfrm>
          <a:prstGeom prst="ellipse">
            <a:avLst/>
          </a:prstGeom>
          <a:solidFill>
            <a:schemeClr val="accent1"/>
          </a:solidFill>
          <a:ln>
            <a:solidFill>
              <a:schemeClr val="accent1"/>
            </a:solidFill>
          </a:ln>
        </p:spPr>
        <p:style>
          <a:lnRef idx="1">
            <a:schemeClr val="accent2"/>
          </a:lnRef>
          <a:fillRef idx="3">
            <a:schemeClr val="accent2"/>
          </a:fillRef>
          <a:effectRef idx="2">
            <a:schemeClr val="accent2"/>
          </a:effectRef>
          <a:fontRef idx="minor">
            <a:schemeClr val="lt1"/>
          </a:fontRef>
        </p:style>
        <p:txBody>
          <a:bodyPr rtlCol="0" anchor="ctr"/>
          <a:lstStyle/>
          <a:p>
            <a:pPr algn="ctr" rtl="0"/>
            <a:r>
              <a:rPr lang="pt-br" sz="1600">
                <a:latin typeface="Amazon Ember" charset="0"/>
                <a:ea typeface="Amazon Ember" charset="0"/>
                <a:cs typeface="Amazon Ember" charset="0"/>
              </a:rPr>
              <a:t>6</a:t>
            </a:r>
          </a:p>
        </p:txBody>
      </p:sp>
      <p:sp>
        <p:nvSpPr>
          <p:cNvPr id="49" name="Oval 48"/>
          <p:cNvSpPr>
            <a:spLocks/>
          </p:cNvSpPr>
          <p:nvPr/>
        </p:nvSpPr>
        <p:spPr>
          <a:xfrm>
            <a:off x="4911983" y="2623118"/>
            <a:ext cx="365760" cy="365760"/>
          </a:xfrm>
          <a:prstGeom prst="ellipse">
            <a:avLst/>
          </a:prstGeom>
          <a:solidFill>
            <a:schemeClr val="accent1"/>
          </a:solidFill>
          <a:ln>
            <a:solidFill>
              <a:schemeClr val="accent1"/>
            </a:solidFill>
          </a:ln>
        </p:spPr>
        <p:style>
          <a:lnRef idx="1">
            <a:schemeClr val="accent2"/>
          </a:lnRef>
          <a:fillRef idx="3">
            <a:schemeClr val="accent2"/>
          </a:fillRef>
          <a:effectRef idx="2">
            <a:schemeClr val="accent2"/>
          </a:effectRef>
          <a:fontRef idx="minor">
            <a:schemeClr val="lt1"/>
          </a:fontRef>
        </p:style>
        <p:txBody>
          <a:bodyPr rtlCol="0" anchor="ctr"/>
          <a:lstStyle/>
          <a:p>
            <a:pPr algn="ctr" rtl="0"/>
            <a:r>
              <a:rPr lang="pt-br" sz="1600">
                <a:latin typeface="Amazon Ember" charset="0"/>
                <a:ea typeface="Amazon Ember" charset="0"/>
                <a:cs typeface="Amazon Ember" charset="0"/>
              </a:rPr>
              <a:t>7</a:t>
            </a:r>
          </a:p>
        </p:txBody>
      </p:sp>
      <p:sp>
        <p:nvSpPr>
          <p:cNvPr id="50" name="Oval 49"/>
          <p:cNvSpPr>
            <a:spLocks/>
          </p:cNvSpPr>
          <p:nvPr/>
        </p:nvSpPr>
        <p:spPr>
          <a:xfrm>
            <a:off x="8417277" y="2976148"/>
            <a:ext cx="365760" cy="365760"/>
          </a:xfrm>
          <a:prstGeom prst="ellipse">
            <a:avLst/>
          </a:prstGeom>
          <a:solidFill>
            <a:schemeClr val="accent1"/>
          </a:solidFill>
          <a:ln>
            <a:solidFill>
              <a:schemeClr val="accent1"/>
            </a:solidFill>
          </a:ln>
        </p:spPr>
        <p:style>
          <a:lnRef idx="1">
            <a:schemeClr val="accent2"/>
          </a:lnRef>
          <a:fillRef idx="3">
            <a:schemeClr val="accent2"/>
          </a:fillRef>
          <a:effectRef idx="2">
            <a:schemeClr val="accent2"/>
          </a:effectRef>
          <a:fontRef idx="minor">
            <a:schemeClr val="lt1"/>
          </a:fontRef>
        </p:style>
        <p:txBody>
          <a:bodyPr rtlCol="0" anchor="ctr"/>
          <a:lstStyle/>
          <a:p>
            <a:pPr algn="ctr" rtl="0"/>
            <a:r>
              <a:rPr lang="pt-br" sz="1600">
                <a:latin typeface="Amazon Ember" charset="0"/>
                <a:ea typeface="Amazon Ember" charset="0"/>
                <a:cs typeface="Amazon Ember" charset="0"/>
              </a:rPr>
              <a:t>8</a:t>
            </a:r>
          </a:p>
        </p:txBody>
      </p:sp>
      <p:sp>
        <p:nvSpPr>
          <p:cNvPr id="51" name="TextBox 50"/>
          <p:cNvSpPr txBox="1"/>
          <p:nvPr/>
        </p:nvSpPr>
        <p:spPr>
          <a:xfrm>
            <a:off x="8814439" y="2862249"/>
            <a:ext cx="2109594" cy="584775"/>
          </a:xfrm>
          <a:prstGeom prst="rect">
            <a:avLst/>
          </a:prstGeom>
          <a:noFill/>
        </p:spPr>
        <p:txBody>
          <a:bodyPr wrap="square" rtlCol="0">
            <a:spAutoFit/>
          </a:bodyPr>
          <a:lstStyle/>
          <a:p>
            <a:pPr rtl="0"/>
            <a:r>
              <a:rPr lang="pt-br" sz="1600" dirty="0">
                <a:latin typeface="Amazon Ember" charset="0"/>
                <a:ea typeface="Amazon Ember" charset="0"/>
                <a:cs typeface="Amazon Ember" charset="0"/>
              </a:rPr>
              <a:t>Compila pacotes</a:t>
            </a:r>
            <a:br>
              <a:rPr lang="en-US" sz="1600" dirty="0">
                <a:latin typeface="Amazon Ember" charset="0"/>
                <a:ea typeface="Amazon Ember" charset="0"/>
                <a:cs typeface="Amazon Ember" charset="0"/>
              </a:rPr>
            </a:br>
            <a:r>
              <a:rPr lang="pt-br" sz="1600" dirty="0">
                <a:latin typeface="Amazon Ember" charset="0"/>
                <a:ea typeface="Amazon Ember" charset="0"/>
                <a:cs typeface="Amazon Ember" charset="0"/>
              </a:rPr>
              <a:t>(gem, .deb, rpms)</a:t>
            </a:r>
          </a:p>
        </p:txBody>
      </p:sp>
      <p:sp>
        <p:nvSpPr>
          <p:cNvPr id="52" name="Oval 51"/>
          <p:cNvSpPr>
            <a:spLocks/>
          </p:cNvSpPr>
          <p:nvPr/>
        </p:nvSpPr>
        <p:spPr>
          <a:xfrm>
            <a:off x="5124123" y="1526624"/>
            <a:ext cx="365760" cy="365760"/>
          </a:xfrm>
          <a:prstGeom prst="ellipse">
            <a:avLst/>
          </a:prstGeom>
          <a:solidFill>
            <a:schemeClr val="accent1"/>
          </a:solidFill>
          <a:ln>
            <a:solidFill>
              <a:schemeClr val="accent1"/>
            </a:solidFill>
          </a:ln>
        </p:spPr>
        <p:style>
          <a:lnRef idx="1">
            <a:schemeClr val="accent2"/>
          </a:lnRef>
          <a:fillRef idx="3">
            <a:schemeClr val="accent2"/>
          </a:fillRef>
          <a:effectRef idx="2">
            <a:schemeClr val="accent2"/>
          </a:effectRef>
          <a:fontRef idx="minor">
            <a:schemeClr val="lt1"/>
          </a:fontRef>
        </p:style>
        <p:txBody>
          <a:bodyPr rtlCol="0" anchor="ctr"/>
          <a:lstStyle/>
          <a:p>
            <a:pPr algn="ctr" rtl="0"/>
            <a:r>
              <a:rPr lang="pt-br" sz="1600">
                <a:latin typeface="Amazon Ember" charset="0"/>
                <a:ea typeface="Amazon Ember" charset="0"/>
                <a:cs typeface="Amazon Ember" charset="0"/>
              </a:rPr>
              <a:t>9</a:t>
            </a:r>
          </a:p>
        </p:txBody>
      </p:sp>
      <p:sp>
        <p:nvSpPr>
          <p:cNvPr id="53" name="TextBox 52"/>
          <p:cNvSpPr txBox="1">
            <a:spLocks/>
          </p:cNvSpPr>
          <p:nvPr/>
        </p:nvSpPr>
        <p:spPr>
          <a:xfrm>
            <a:off x="5486314" y="1534251"/>
            <a:ext cx="1941852" cy="338554"/>
          </a:xfrm>
          <a:prstGeom prst="rect">
            <a:avLst/>
          </a:prstGeom>
          <a:noFill/>
        </p:spPr>
        <p:txBody>
          <a:bodyPr wrap="square" rtlCol="0">
            <a:spAutoFit/>
          </a:bodyPr>
          <a:lstStyle/>
          <a:p>
            <a:pPr algn="ctr" rtl="0"/>
            <a:r>
              <a:rPr lang="pt-br" sz="1600" dirty="0">
                <a:latin typeface="Amazon Ember" charset="0"/>
                <a:ea typeface="Amazon Ember" charset="0"/>
                <a:cs typeface="Amazon Ember" charset="0"/>
              </a:rPr>
              <a:t>Armazena pacotes</a:t>
            </a:r>
          </a:p>
        </p:txBody>
      </p:sp>
      <p:sp>
        <p:nvSpPr>
          <p:cNvPr id="5" name="Footer Placeholder 4"/>
          <p:cNvSpPr>
            <a:spLocks noGrp="1"/>
          </p:cNvSpPr>
          <p:nvPr>
            <p:ph type="ftr" sz="quarter" idx="3"/>
          </p:nvPr>
        </p:nvSpPr>
        <p:spPr>
          <a:xfrm>
            <a:off x="419100" y="6356350"/>
            <a:ext cx="4422723" cy="365125"/>
          </a:xfrm>
        </p:spPr>
        <p:txBody>
          <a:bodyPr rtlCol="0"/>
          <a:lstStyle/>
          <a:p>
            <a:r>
              <a:rPr lang="pt-BR" dirty="0"/>
              <a:t>© 2020 Amazon Web Services, Inc. ou suas afiliadas. Todos os direitos reservados.</a:t>
            </a:r>
            <a:endParaRPr lang="pt-br" dirty="0"/>
          </a:p>
        </p:txBody>
      </p:sp>
      <p:pic>
        <p:nvPicPr>
          <p:cNvPr id="55" name="Graphic 39">
            <a:extLst>
              <a:ext uri="{FF2B5EF4-FFF2-40B4-BE49-F238E27FC236}">
                <a16:creationId xmlns:a16="http://schemas.microsoft.com/office/drawing/2014/main" id="{6FA71975-EA2D-784E-8A28-738A17320E91}"/>
              </a:ext>
            </a:extLst>
          </p:cNvPr>
          <p:cNvPicPr>
            <a:picLocks noChangeAspect="1"/>
          </p:cNvPicPr>
          <p:nvPr/>
        </p:nvPicPr>
        <p:blipFill>
          <a:blip r:embed="rId4"/>
          <a:stretch>
            <a:fillRect/>
          </a:stretch>
        </p:blipFill>
        <p:spPr>
          <a:xfrm>
            <a:off x="1320506" y="3657066"/>
            <a:ext cx="469900" cy="469900"/>
          </a:xfrm>
          <a:prstGeom prst="rect">
            <a:avLst/>
          </a:prstGeom>
        </p:spPr>
      </p:pic>
      <p:pic>
        <p:nvPicPr>
          <p:cNvPr id="56" name="Graphic 13">
            <a:extLst>
              <a:ext uri="{FF2B5EF4-FFF2-40B4-BE49-F238E27FC236}">
                <a16:creationId xmlns:a16="http://schemas.microsoft.com/office/drawing/2014/main" id="{944DE95A-7C95-1E4F-98C7-C689278759EA}"/>
              </a:ext>
            </a:extLst>
          </p:cNvPr>
          <p:cNvPicPr>
            <a:picLocks noChangeAspect="1"/>
          </p:cNvPicPr>
          <p:nvPr/>
        </p:nvPicPr>
        <p:blipFill>
          <a:blip r:embed="rId5"/>
          <a:stretch>
            <a:fillRect/>
          </a:stretch>
        </p:blipFill>
        <p:spPr>
          <a:xfrm>
            <a:off x="7464087" y="1436467"/>
            <a:ext cx="631284" cy="631284"/>
          </a:xfrm>
          <a:prstGeom prst="rect">
            <a:avLst/>
          </a:prstGeom>
        </p:spPr>
      </p:pic>
      <p:cxnSp>
        <p:nvCxnSpPr>
          <p:cNvPr id="57" name="Elbow Connector 56"/>
          <p:cNvCxnSpPr>
            <a:stCxn id="21" idx="3"/>
            <a:endCxn id="22" idx="1"/>
          </p:cNvCxnSpPr>
          <p:nvPr/>
        </p:nvCxnSpPr>
        <p:spPr>
          <a:xfrm>
            <a:off x="5361206" y="3959598"/>
            <a:ext cx="1815711" cy="462888"/>
          </a:xfrm>
          <a:prstGeom prst="bentConnector3">
            <a:avLst>
              <a:gd name="adj1" fmla="val 21127"/>
            </a:avLst>
          </a:prstGeom>
          <a:ln>
            <a:headEnd type="none" w="med" len="med"/>
            <a:tailEnd type="arrow" w="med" len="sm"/>
          </a:ln>
        </p:spPr>
        <p:style>
          <a:lnRef idx="2">
            <a:schemeClr val="dk1"/>
          </a:lnRef>
          <a:fillRef idx="0">
            <a:schemeClr val="dk1"/>
          </a:fillRef>
          <a:effectRef idx="1">
            <a:schemeClr val="dk1"/>
          </a:effectRef>
          <a:fontRef idx="minor">
            <a:schemeClr val="tx1"/>
          </a:fontRef>
        </p:style>
      </p:cxnSp>
    </p:spTree>
    <p:custDataLst>
      <p:tags r:id="rId1"/>
    </p:custDataLst>
    <p:extLst>
      <p:ext uri="{BB962C8B-B14F-4D97-AF65-F5344CB8AC3E}">
        <p14:creationId xmlns:p14="http://schemas.microsoft.com/office/powerpoint/2010/main" val="573787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03058" y="365125"/>
            <a:ext cx="9034272" cy="474119"/>
          </a:xfrm>
        </p:spPr>
        <p:txBody>
          <a:bodyPr rtlCol="0"/>
          <a:lstStyle/>
          <a:p>
            <a:pPr rtl="0"/>
            <a:r>
              <a:rPr lang="pt-br" sz="3500" dirty="0"/>
              <a:t>Infraestrutura como código</a:t>
            </a:r>
          </a:p>
        </p:txBody>
      </p:sp>
      <p:sp>
        <p:nvSpPr>
          <p:cNvPr id="6" name="Content Placeholder 5"/>
          <p:cNvSpPr>
            <a:spLocks noGrp="1"/>
          </p:cNvSpPr>
          <p:nvPr>
            <p:ph idx="1"/>
          </p:nvPr>
        </p:nvSpPr>
        <p:spPr>
          <a:xfrm>
            <a:off x="415000" y="1440305"/>
            <a:ext cx="11548649" cy="4913308"/>
          </a:xfrm>
        </p:spPr>
        <p:txBody>
          <a:bodyPr rtlCol="0">
            <a:normAutofit/>
          </a:bodyPr>
          <a:lstStyle/>
          <a:p>
            <a:pPr marL="0" indent="0" rtl="0">
              <a:buNone/>
            </a:pPr>
            <a:r>
              <a:rPr lang="pt-br" sz="2600" dirty="0"/>
              <a:t>E quanto </a:t>
            </a:r>
            <a:r>
              <a:rPr lang="pt-BR" sz="2600" dirty="0"/>
              <a:t>a</a:t>
            </a:r>
            <a:r>
              <a:rPr lang="pt-br" sz="2600" dirty="0"/>
              <a:t> esses ambientes mais complexos? </a:t>
            </a:r>
          </a:p>
          <a:p>
            <a:pPr lvl="1" rtl="0"/>
            <a:r>
              <a:rPr lang="pt-br" sz="2200" dirty="0"/>
              <a:t>Como você implanta toda a sua infraestrutura </a:t>
            </a:r>
            <a:r>
              <a:rPr lang="pt-br" sz="2200" dirty="0">
                <a:solidFill>
                  <a:schemeClr val="accent6"/>
                </a:solidFill>
                <a:latin typeface="+mj-lt"/>
                <a:ea typeface="Amazon Ember" panose="02000000000000000000" pitchFamily="2" charset="0"/>
              </a:rPr>
              <a:t>junto com </a:t>
            </a:r>
            <a:r>
              <a:rPr lang="pt-br" sz="2200" dirty="0"/>
              <a:t>a sua aplicação? </a:t>
            </a:r>
          </a:p>
          <a:p>
            <a:pPr lvl="1" rtl="0"/>
            <a:r>
              <a:rPr lang="pt-br" sz="2200" dirty="0"/>
              <a:t>Como garantir que seu ambiente de produção corresponda aos ambientes de</a:t>
            </a:r>
            <a:r>
              <a:rPr lang="pt-BR" sz="2200" dirty="0"/>
              <a:t> </a:t>
            </a:r>
            <a:r>
              <a:rPr lang="pt-br" sz="2200" dirty="0"/>
              <a:t>desenvolvimento, teste e de estágio (stage)? </a:t>
            </a:r>
          </a:p>
          <a:p>
            <a:pPr rtl="0"/>
            <a:endParaRPr lang="en-US" dirty="0"/>
          </a:p>
          <a:p>
            <a:pPr marL="0" indent="0" rtl="0">
              <a:buNone/>
            </a:pPr>
            <a:r>
              <a:rPr lang="pt-br" sz="2600" dirty="0"/>
              <a:t>Uma solução: </a:t>
            </a:r>
            <a:r>
              <a:rPr lang="pt-br" sz="2600" dirty="0">
                <a:solidFill>
                  <a:schemeClr val="accent6"/>
                </a:solidFill>
                <a:latin typeface="+mn-lt"/>
                <a:ea typeface="Amazon Ember" panose="02000000000000000000" pitchFamily="2" charset="0"/>
              </a:rPr>
              <a:t>Infraestrutura como código</a:t>
            </a:r>
          </a:p>
          <a:p>
            <a:pPr lvl="1" rtl="0"/>
            <a:r>
              <a:rPr lang="pt-br" sz="2200" dirty="0"/>
              <a:t>Defina seu ambiente da AWS para que ele possa ser criado de forma repetitiva e</a:t>
            </a:r>
            <a:r>
              <a:rPr lang="pt-BR" sz="2200" dirty="0"/>
              <a:t> </a:t>
            </a:r>
            <a:r>
              <a:rPr lang="pt-br" sz="2200" dirty="0"/>
              <a:t>automatizada. </a:t>
            </a:r>
          </a:p>
          <a:p>
            <a:pPr lvl="1" rtl="0"/>
            <a:r>
              <a:rPr lang="pt-br" sz="2200" dirty="0"/>
              <a:t>Crie ambientes de desenvolvimento e de teste idênticos sob demanda</a:t>
            </a:r>
          </a:p>
          <a:p>
            <a:pPr lvl="1" rtl="0"/>
            <a:r>
              <a:rPr lang="pt-br" sz="2200" dirty="0"/>
              <a:t>Use o mesmo código para desenvolver o ambiente de produção que foi usado para</a:t>
            </a:r>
            <a:r>
              <a:rPr lang="pt-BR" sz="2200" dirty="0"/>
              <a:t> </a:t>
            </a:r>
            <a:r>
              <a:rPr lang="pt-br" sz="2200" dirty="0"/>
              <a:t>criar os outros ambientes. </a:t>
            </a:r>
          </a:p>
          <a:p>
            <a:pPr lvl="1" rtl="0"/>
            <a:endParaRPr lang="en-US" dirty="0"/>
          </a:p>
        </p:txBody>
      </p:sp>
      <p:sp>
        <p:nvSpPr>
          <p:cNvPr id="2" name="Slide Number Placeholder 1"/>
          <p:cNvSpPr>
            <a:spLocks noGrp="1"/>
          </p:cNvSpPr>
          <p:nvPr>
            <p:ph type="sldNum" sz="quarter" idx="12"/>
          </p:nvPr>
        </p:nvSpPr>
        <p:spPr/>
        <p:txBody>
          <a:bodyPr rtlCol="0"/>
          <a:lstStyle/>
          <a:p>
            <a:pPr rtl="0"/>
            <a:fld id="{9FC43BFD-8FF7-A343-A8A6-E2338FCE8046}" type="slidenum">
              <a:rPr lang="en-US" smtClean="0"/>
              <a:pPr/>
              <a:t>9</a:t>
            </a:fld>
            <a:endParaRPr lang="en-US"/>
          </a:p>
        </p:txBody>
      </p:sp>
      <p:sp>
        <p:nvSpPr>
          <p:cNvPr id="3" name="Footer Placeholder 2"/>
          <p:cNvSpPr>
            <a:spLocks noGrp="1"/>
          </p:cNvSpPr>
          <p:nvPr>
            <p:ph type="ftr" sz="quarter" idx="3"/>
          </p:nvPr>
        </p:nvSpPr>
        <p:spPr>
          <a:xfrm>
            <a:off x="419100" y="6356350"/>
            <a:ext cx="4617595" cy="365125"/>
          </a:xfrm>
        </p:spPr>
        <p:txBody>
          <a:bodyPr rtlCol="0"/>
          <a:lstStyle/>
          <a:p>
            <a:r>
              <a:rPr lang="pt-BR" dirty="0"/>
              <a:t>© 2020 Amazon Web Services, Inc. ou suas afiliadas. Todos os direitos reservados.</a:t>
            </a:r>
            <a:endParaRPr lang="pt-br" dirty="0"/>
          </a:p>
        </p:txBody>
      </p:sp>
    </p:spTree>
    <p:custDataLst>
      <p:tags r:id="rId1"/>
    </p:custDataLst>
    <p:extLst>
      <p:ext uri="{BB962C8B-B14F-4D97-AF65-F5344CB8AC3E}">
        <p14:creationId xmlns:p14="http://schemas.microsoft.com/office/powerpoint/2010/main" val="15310916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3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aloma 2019 v1">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EC3CBD49A9D74AB59EB8F208DED5D9" ma:contentTypeVersion="4" ma:contentTypeDescription="Create a new document." ma:contentTypeScope="" ma:versionID="7daf4a3c1576a459487efcb13ac74181">
  <xsd:schema xmlns:xsd="http://www.w3.org/2001/XMLSchema" xmlns:xs="http://www.w3.org/2001/XMLSchema" xmlns:p="http://schemas.microsoft.com/office/2006/metadata/properties" xmlns:ns2="61d7a295-102b-4ba7-8142-2982d133915a" targetNamespace="http://schemas.microsoft.com/office/2006/metadata/properties" ma:root="true" ma:fieldsID="589ccf5a2417981e7e5052ae0f1735bc" ns2:_="">
    <xsd:import namespace="61d7a295-102b-4ba7-8142-2982d133915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7a295-102b-4ba7-8142-2982d13391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01FA65-AA77-4BFE-9FAD-29BB0442D918}">
  <ds:schemaRefs>
    <ds:schemaRef ds:uri="61d7a295-102b-4ba7-8142-2982d133915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E0D7E8-B36D-4432-9CFD-6DA1C19DD541}">
  <ds:schemaRef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schemas.microsoft.com/office/2006/metadata/properties"/>
    <ds:schemaRef ds:uri="61d7a295-102b-4ba7-8142-2982d133915a"/>
    <ds:schemaRef ds:uri="http://www.w3.org/XML/1998/namespace"/>
    <ds:schemaRef ds:uri="http://purl.org/dc/dcmitype/"/>
    <ds:schemaRef ds:uri="http://purl.org/dc/terms/"/>
  </ds:schemaRefs>
</ds:datastoreItem>
</file>

<file path=customXml/itemProps3.xml><?xml version="1.0" encoding="utf-8"?>
<ds:datastoreItem xmlns:ds="http://schemas.openxmlformats.org/officeDocument/2006/customXml" ds:itemID="{CC0FAF54-572A-47F0-9DDD-5FC169F66DE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T&amp;C_PowerPoint_Deck_Template_2020_Copyright_All_Slides</Template>
  <TotalTime>197</TotalTime>
  <Words>7858</Words>
  <Application>Microsoft Office PowerPoint</Application>
  <PresentationFormat>Widescreen</PresentationFormat>
  <Paragraphs>740</Paragraphs>
  <Slides>39</Slides>
  <Notes>39</Notes>
  <HiddenSlides>3</HiddenSlides>
  <MMClips>0</MMClips>
  <ScaleCrop>false</ScaleCrop>
  <HeadingPairs>
    <vt:vector size="8" baseType="variant">
      <vt:variant>
        <vt:lpstr>Fontes usadas</vt:lpstr>
      </vt:variant>
      <vt:variant>
        <vt:i4>8</vt:i4>
      </vt:variant>
      <vt:variant>
        <vt:lpstr>Tema</vt:lpstr>
      </vt:variant>
      <vt:variant>
        <vt:i4>1</vt:i4>
      </vt:variant>
      <vt:variant>
        <vt:lpstr>Servidores OLE inseridos</vt:lpstr>
      </vt:variant>
      <vt:variant>
        <vt:i4>1</vt:i4>
      </vt:variant>
      <vt:variant>
        <vt:lpstr>Títulos de slides</vt:lpstr>
      </vt:variant>
      <vt:variant>
        <vt:i4>39</vt:i4>
      </vt:variant>
    </vt:vector>
  </HeadingPairs>
  <TitlesOfParts>
    <vt:vector size="49" baseType="lpstr">
      <vt:lpstr>Amazon Ember</vt:lpstr>
      <vt:lpstr>Amazon Ember </vt:lpstr>
      <vt:lpstr>Amazon Ember Light</vt:lpstr>
      <vt:lpstr>Arial</vt:lpstr>
      <vt:lpstr>Calibri</vt:lpstr>
      <vt:lpstr>Helvetica Neue LT Std 65 Medium</vt:lpstr>
      <vt:lpstr>Lucida Console</vt:lpstr>
      <vt:lpstr>Wingdings</vt:lpstr>
      <vt:lpstr>Paloma 2019 v1</vt:lpstr>
      <vt:lpstr>Image</vt:lpstr>
      <vt:lpstr>Módulo 14: Implantação de aplicações</vt:lpstr>
      <vt:lpstr>Visão geral do módulo</vt:lpstr>
      <vt:lpstr>Introdução ao DevOps</vt:lpstr>
      <vt:lpstr>Implantação de aplicações e de infraestrutura</vt:lpstr>
      <vt:lpstr>O que são DevOps?</vt:lpstr>
      <vt:lpstr>Fases principais dos processos de liberação</vt:lpstr>
      <vt:lpstr>Noções básicas sobre CI e CD</vt:lpstr>
      <vt:lpstr>Entrega contínua</vt:lpstr>
      <vt:lpstr>Infraestrutura como código</vt:lpstr>
      <vt:lpstr>Serviços de código da AWS</vt:lpstr>
      <vt:lpstr>Introdução às estratégias de implantação e teste</vt:lpstr>
      <vt:lpstr>O que é implantação azul-verde (blue-green)? </vt:lpstr>
      <vt:lpstr>Padrão de implantação azul-verde</vt:lpstr>
      <vt:lpstr>Implantação azul-verde com nova configuração de execução</vt:lpstr>
      <vt:lpstr>Estratégia de implantação A/B</vt:lpstr>
      <vt:lpstr>Implantação de aplicações com AWS Elastic Beanstalk</vt:lpstr>
      <vt:lpstr>AWS Elastic Beanstalk</vt:lpstr>
      <vt:lpstr>Elastic Beanstalk: provisionamento de recursos</vt:lpstr>
      <vt:lpstr>Componentes do AWS Elastic Beanstalk</vt:lpstr>
      <vt:lpstr>Ambientes do Elastic Beanstalk</vt:lpstr>
      <vt:lpstr>O ciclo de desenvolvimento com o Elastic Beanstalk</vt:lpstr>
      <vt:lpstr>Modelo de permissão do Elastic Beanstalk </vt:lpstr>
      <vt:lpstr>Ativar o acesso de aplicações aos serviços da AWS</vt:lpstr>
      <vt:lpstr>Personalizar o ambiente padrão</vt:lpstr>
      <vt:lpstr>Elastic Beanstalk: config.yml</vt:lpstr>
      <vt:lpstr>Versões com o Elastic Beanstalk</vt:lpstr>
      <vt:lpstr>Resumo</vt:lpstr>
      <vt:lpstr>Teste de conhecimento</vt:lpstr>
      <vt:lpstr>Cenário do curso</vt:lpstr>
      <vt:lpstr>Cenário: desenvolver uma aplicação de ponta a ponta</vt:lpstr>
      <vt:lpstr>Cenário: desenvolver uma aplicação de ponta a ponta</vt:lpstr>
      <vt:lpstr>Cenário: desenvolver uma aplicação de ponta a ponta</vt:lpstr>
      <vt:lpstr>Cenário: desenvolver uma aplicação de ponta a ponta</vt:lpstr>
      <vt:lpstr>Cenário: desenvolver uma aplicação de ponta a ponta</vt:lpstr>
      <vt:lpstr>Cenário: desenvolver uma aplicação de ponta a ponta</vt:lpstr>
      <vt:lpstr>Laboratório 7: Desenvolvimento de aplicação de ponta a ponta</vt:lpstr>
      <vt:lpstr>Resumo do laboratório</vt:lpstr>
      <vt:lpstr>Acompanhamento do laboratório</vt:lpstr>
      <vt:lpstr>Obrigado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THAIS DOS SANTOS LINO</cp:lastModifiedBy>
  <cp:revision>39</cp:revision>
  <cp:lastPrinted>2017-08-03T20:30:13Z</cp:lastPrinted>
  <dcterms:created xsi:type="dcterms:W3CDTF">2017-05-11T23:06:57Z</dcterms:created>
  <dcterms:modified xsi:type="dcterms:W3CDTF">2021-10-29T21:29:12Z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85C9E838-054C-48C8-AED1-EABE58B46B76</vt:lpwstr>
  </property>
  <property fmtid="{D5CDD505-2E9C-101B-9397-08002B2CF9AE}" pid="3" name="ArticulatePath">
    <vt:lpwstr>12_Developing_DeployingApplications</vt:lpwstr>
  </property>
  <property fmtid="{D5CDD505-2E9C-101B-9397-08002B2CF9AE}" pid="4" name="ContentTypeId">
    <vt:lpwstr>0x010100D4EC3CBD49A9D74AB59EB8F208DED5D9</vt:lpwstr>
  </property>
</Properties>
</file>