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4"/>
  </p:sldMasterIdLst>
  <p:notesMasterIdLst>
    <p:notesMasterId r:id="rId15"/>
  </p:notesMasterIdLst>
  <p:handoutMasterIdLst>
    <p:handoutMasterId r:id="rId16"/>
  </p:handoutMasterIdLst>
  <p:sldIdLst>
    <p:sldId id="300" r:id="rId5"/>
    <p:sldId id="295" r:id="rId6"/>
    <p:sldId id="296" r:id="rId7"/>
    <p:sldId id="297" r:id="rId8"/>
    <p:sldId id="298" r:id="rId9"/>
    <p:sldId id="292" r:id="rId10"/>
    <p:sldId id="293" r:id="rId11"/>
    <p:sldId id="294" r:id="rId12"/>
    <p:sldId id="299" r:id="rId13"/>
    <p:sldId id="260" r:id="rId14"/>
  </p:sldIdLst>
  <p:sldSz cx="12192000" cy="6858000"/>
  <p:notesSz cx="6858000" cy="9144000"/>
  <p:custDataLst>
    <p:tags r:id="rId17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bik, Gabriel" initials="KG" lastIdx="13" clrIdx="0"/>
  <p:cmAuthor id="2" name="Barefoot, Rob" initials="BR" lastIdx="7" clrIdx="1">
    <p:extLst>
      <p:ext uri="{19B8F6BF-5375-455C-9EA6-DF929625EA0E}">
        <p15:presenceInfo xmlns:p15="http://schemas.microsoft.com/office/powerpoint/2012/main" userId="S-1-5-21-1407069837-2091007605-538272213-30202807" providerId="AD"/>
      </p:ext>
    </p:extLst>
  </p:cmAuthor>
  <p:cmAuthor id="3" name="Barrera, Roland" initials="BR" lastIdx="5" clrIdx="2">
    <p:extLst>
      <p:ext uri="{19B8F6BF-5375-455C-9EA6-DF929625EA0E}">
        <p15:presenceInfo xmlns:p15="http://schemas.microsoft.com/office/powerpoint/2012/main" userId="S-1-5-21-1407069837-2091007605-538272213-31620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85076" autoAdjust="0"/>
  </p:normalViewPr>
  <p:slideViewPr>
    <p:cSldViewPr snapToGrid="0" snapToObjects="1">
      <p:cViewPr varScale="1">
        <p:scale>
          <a:sx n="61" d="100"/>
          <a:sy n="61" d="100"/>
        </p:scale>
        <p:origin x="828" y="72"/>
      </p:cViewPr>
      <p:guideLst>
        <p:guide orient="horz" pos="459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98FB97-EEE8-A641-B9BA-ACE8418557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96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10/1/2020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092397-0699-5249-96BB-FDA4CA85BF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s.training/Dashboar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46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7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Você aprendeu opções para armazenar dados relacionados a aplicações na AWS. Você explorou opções para desenvolver uma aplicação baseada em uma arquitetura orientada por eventos. Você aprendeu a desenvolver e implantar aplicações seguras e escaláveis. </a:t>
            </a:r>
          </a:p>
          <a:p>
            <a:pPr rtl="0"/>
            <a:endParaRPr lang="en-US" baseline="0" dirty="0"/>
          </a:p>
          <a:p>
            <a:pPr rtl="0"/>
            <a:r>
              <a:rPr lang="pt-br" dirty="0"/>
              <a:t>Você experimentou uma abordagem abrangente de aprendizagem por meio de discussões sobre conceitos-chave e casos de uso práticos, bem como laboratórios práticos que usaram o AWS SDK para desenvolver aplicações.</a:t>
            </a:r>
          </a:p>
          <a:p>
            <a:pPr rtl="0"/>
            <a:endParaRPr lang="en-US" baseline="0" dirty="0"/>
          </a:p>
          <a:p>
            <a:pPr rtl="0"/>
            <a:r>
              <a:rPr lang="pt-br" dirty="0"/>
              <a:t>Você não só aprendeu como os serviços individuais funcionam, mas também discutiu como integrar serviços para criar soluções sofisticadas. </a:t>
            </a:r>
          </a:p>
        </p:txBody>
      </p:sp>
    </p:spTree>
    <p:extLst>
      <p:ext uri="{BB962C8B-B14F-4D97-AF65-F5344CB8AC3E}">
        <p14:creationId xmlns:p14="http://schemas.microsoft.com/office/powerpoint/2010/main" val="365552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Aft>
                <a:spcPts val="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64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3" y="4560572"/>
            <a:ext cx="5852159" cy="4138260"/>
          </a:xfrm>
        </p:spPr>
        <p:txBody>
          <a:bodyPr rtlCol="0"/>
          <a:lstStyle/>
          <a:p>
            <a:pPr rtl="0"/>
            <a:r>
              <a:rPr lang="pt-br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As aulas são baseadas em funções e visam ser progressivas à medida que os indivíduos ganham experiência mais profunda trabalhando com os serviços da AWS. Descubra outros cursos para desenvolver habilidades técnicas e aprender as melhores práticas.</a:t>
            </a:r>
          </a:p>
          <a:p>
            <a:pPr rtl="0"/>
            <a:endParaRPr lang="en-US" dirty="0">
              <a:latin typeface="+mn-lt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rtl="0"/>
            <a:r>
              <a:rPr lang="pt-br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Para obter mais informações, consulte </a:t>
            </a:r>
            <a:r>
              <a:rPr lang="pt-br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  <a:hlinkClick r:id="rId3"/>
              </a:rPr>
              <a:t>https://www.aws.training/Dashboard</a:t>
            </a:r>
            <a:r>
              <a:rPr lang="pt-br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  <a:p>
            <a:pPr defTabSz="914166" rtl="0">
              <a:spcAft>
                <a:spcPts val="60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4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Aft>
                <a:spcPts val="600"/>
              </a:spcAft>
            </a:pPr>
            <a:r>
              <a:rPr lang="pt-br" dirty="0"/>
              <a:t>As certificações da AWS validam as habilidades técnicas e o conhecimento necessários para projetar, implantar e operar soluções na plataforma da AWS. A obtenção de certificação ajuda você a ganhar credibilidade para a sua experiência comprovada de trabalho com a AWS, além de contribuir para a proficiência da sua organização com aplicações baseadas na AWS.</a:t>
            </a:r>
          </a:p>
        </p:txBody>
      </p:sp>
    </p:spTree>
    <p:extLst>
      <p:ext uri="{BB962C8B-B14F-4D97-AF65-F5344CB8AC3E}">
        <p14:creationId xmlns:p14="http://schemas.microsoft.com/office/powerpoint/2010/main" val="193246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628581" marR="0" lvl="1" indent="-171431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05664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44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4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4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5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5" Type="http://schemas.openxmlformats.org/officeDocument/2006/relationships/hyperlink" Target="https://support.aws.amazon.com/#/contacts/aws-training" TargetMode="Externa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C3AF6D-2BEF-7049-86B4-BA8E93A5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023" y="-47919"/>
            <a:ext cx="12361762" cy="6958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84EADBC-1FCF-4148-AFB8-F0370FE66B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2554356"/>
            <a:ext cx="8059738" cy="488498"/>
          </a:xfrm>
        </p:spPr>
        <p:txBody>
          <a:bodyPr rtlCol="0">
            <a:normAutofit/>
          </a:bodyPr>
          <a:lstStyle>
            <a:lvl1pPr marL="0" indent="0">
              <a:buNone/>
              <a:defRPr sz="2000" b="0" spc="3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C9937-4309-1345-9FFE-12A8DD2FC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52" y="6089839"/>
            <a:ext cx="1910948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7374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04F4F9-D03D-9741-91BE-D52E962C505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BC76E4-C45C-574F-A82B-828C6634388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19099" y="2041932"/>
            <a:ext cx="11335473" cy="413108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0" y="1524000"/>
            <a:ext cx="11335473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A3FF58-786E-B24E-B376-6652EC260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B9B80A-7CBE-8F4D-B2B0-66F7C285B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78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C45EB5-28C4-4544-A323-D73218CA931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0127-ED7F-7C41-B530-EB0C6E8B5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528175"/>
            <a:ext cx="11353800" cy="4648788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 rtl="0"/>
            <a:r>
              <a:rPr lang="pt-br"/>
              <a:t>; Syntax Test file for 68k Assembly code</a:t>
            </a:r>
          </a:p>
          <a:p>
            <a:pPr lvl="0" rtl="0"/>
            <a:r>
              <a:rPr lang="pt-br"/>
              <a:t>; Some comments about this file</a:t>
            </a:r>
          </a:p>
          <a:p>
            <a:pPr lvl="0" rtl="0"/>
            <a:r>
              <a:rPr lang="pt-br"/>
              <a:t>.D0 00000000</a:t>
            </a:r>
          </a:p>
          <a:p>
            <a:pPr lvl="0" rtl="0"/>
            <a:r>
              <a:rPr lang="pt-br"/>
              <a:t>MS 2100 00000002</a:t>
            </a:r>
          </a:p>
          <a:p>
            <a:pPr lvl="0" rtl="0"/>
            <a:r>
              <a:rPr lang="pt-br"/>
              <a:t>MM 2000;DI</a:t>
            </a:r>
          </a:p>
          <a:p>
            <a:pPr lvl="0" rtl="0"/>
            <a:r>
              <a:rPr lang="pt-br"/>
              <a:t>LEA.L $002100,A1</a:t>
            </a:r>
          </a:p>
          <a:p>
            <a:pPr lvl="0" rtl="0"/>
            <a:r>
              <a:rPr lang="pt-br"/>
              <a:t>MOVE.L #2,-(A1)</a:t>
            </a:r>
          </a:p>
          <a:p>
            <a:pPr lvl="0" rtl="0"/>
            <a:r>
              <a:rPr lang="pt-br"/>
              <a:t>BSR $00002050</a:t>
            </a:r>
          </a:p>
          <a:p>
            <a:pPr lvl="0" rtl="0"/>
            <a:r>
              <a:rPr lang="pt-br"/>
              <a:t>MM 2050;DI</a:t>
            </a:r>
          </a:p>
          <a:p>
            <a:pPr lvl="0" rtl="0"/>
            <a:r>
              <a:rPr lang="pt-br"/>
              <a:t>MOVE.L (A1)+,D1</a:t>
            </a:r>
          </a:p>
          <a:p>
            <a:pPr lvl="0" rtl="0"/>
            <a:r>
              <a:rPr lang="pt-br"/>
              <a:t>MOVE.L (A1),D2</a:t>
            </a:r>
          </a:p>
          <a:p>
            <a:pPr lvl="0" rtl="0"/>
            <a:r>
              <a:rPr lang="pt-br"/>
              <a:t>ADD.L D1,D2</a:t>
            </a:r>
          </a:p>
          <a:p>
            <a:pPr lvl="0" rtl="0"/>
            <a:r>
              <a:rPr lang="pt-br"/>
              <a:t>MOVE.L D2,D0</a:t>
            </a:r>
          </a:p>
          <a:p>
            <a:pPr lvl="0" rtl="0"/>
            <a:r>
              <a:rPr lang="pt-br"/>
              <a:t>RTS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8A33-23FE-0C4F-9E8F-25B4C5AE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73DE8-A996-034F-B75D-51D5ACFED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8EE179-7D32-EC44-9957-395A214B6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284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50FA4A-B00E-C044-8FFB-45BB9BA4C7D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528175"/>
            <a:ext cx="5504688" cy="4648788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; Syntax Test file for 68k Assembly code</a:t>
            </a:r>
          </a:p>
          <a:p>
            <a:pPr lvl="0" rtl="0"/>
            <a:r>
              <a:rPr lang="pt-br"/>
              <a:t>; Some comments about this file</a:t>
            </a:r>
          </a:p>
          <a:p>
            <a:pPr lvl="0" rtl="0"/>
            <a:r>
              <a:rPr lang="pt-br"/>
              <a:t>.D0 00000000</a:t>
            </a:r>
          </a:p>
          <a:p>
            <a:pPr lvl="0" rtl="0"/>
            <a:r>
              <a:rPr lang="pt-br"/>
              <a:t>MS 2100 00000002</a:t>
            </a:r>
          </a:p>
          <a:p>
            <a:pPr lvl="0" rtl="0"/>
            <a:r>
              <a:rPr lang="pt-br"/>
              <a:t>MM 2000;DI</a:t>
            </a:r>
          </a:p>
          <a:p>
            <a:pPr lvl="0" rtl="0"/>
            <a:r>
              <a:rPr lang="pt-br"/>
              <a:t>LEA.L $002100,A1</a:t>
            </a:r>
          </a:p>
          <a:p>
            <a:pPr lvl="0" rtl="0"/>
            <a:r>
              <a:rPr lang="pt-br"/>
              <a:t>MOVE.L #2,-(A1)</a:t>
            </a:r>
          </a:p>
          <a:p>
            <a:pPr lvl="0" rtl="0"/>
            <a:r>
              <a:rPr lang="pt-br"/>
              <a:t>BSR $00002050</a:t>
            </a:r>
          </a:p>
          <a:p>
            <a:pPr lvl="0" rtl="0"/>
            <a:r>
              <a:rPr lang="pt-br"/>
              <a:t>MM 2050;DI</a:t>
            </a:r>
          </a:p>
          <a:p>
            <a:pPr lvl="0" rtl="0"/>
            <a:r>
              <a:rPr lang="pt-br"/>
              <a:t>MOVE.L (A1)+,D1</a:t>
            </a:r>
          </a:p>
          <a:p>
            <a:pPr lvl="0" rtl="0"/>
            <a:r>
              <a:rPr lang="pt-br"/>
              <a:t>MOVE.L (A1),D2</a:t>
            </a:r>
          </a:p>
          <a:p>
            <a:pPr lvl="0" rtl="0"/>
            <a:r>
              <a:rPr lang="pt-br"/>
              <a:t>ADD.L D1,D2</a:t>
            </a:r>
          </a:p>
          <a:p>
            <a:pPr lvl="0" rtl="0"/>
            <a:r>
              <a:rPr lang="pt-br"/>
              <a:t>MOVE.L D2,D0</a:t>
            </a:r>
          </a:p>
          <a:p>
            <a:pPr lvl="0" rtl="0"/>
            <a:r>
              <a:rPr lang="pt-br"/>
              <a:t>RTS</a:t>
            </a:r>
          </a:p>
          <a:p>
            <a:pPr lvl="0" rtl="0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73890F-7993-BE4F-83AC-886113878E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46312" y="1524228"/>
            <a:ext cx="5504688" cy="4648788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; Syntax Test file for 68k Assembly code</a:t>
            </a:r>
          </a:p>
          <a:p>
            <a:pPr lvl="0" rtl="0"/>
            <a:r>
              <a:rPr lang="pt-br"/>
              <a:t>; Some comments about this file</a:t>
            </a:r>
          </a:p>
          <a:p>
            <a:pPr lvl="0" rtl="0"/>
            <a:r>
              <a:rPr lang="pt-br"/>
              <a:t>.D0 00000000</a:t>
            </a:r>
          </a:p>
          <a:p>
            <a:pPr lvl="0" rtl="0"/>
            <a:r>
              <a:rPr lang="pt-br"/>
              <a:t>MS 2100 00000002</a:t>
            </a:r>
          </a:p>
          <a:p>
            <a:pPr lvl="0" rtl="0"/>
            <a:r>
              <a:rPr lang="pt-br"/>
              <a:t>MM 2000;DI</a:t>
            </a:r>
          </a:p>
          <a:p>
            <a:pPr lvl="0" rtl="0"/>
            <a:r>
              <a:rPr lang="pt-br"/>
              <a:t>LEA.L $002100,A1</a:t>
            </a:r>
          </a:p>
          <a:p>
            <a:pPr lvl="0" rtl="0"/>
            <a:r>
              <a:rPr lang="pt-br"/>
              <a:t>MOVE.L #2,-(A1)</a:t>
            </a:r>
          </a:p>
          <a:p>
            <a:pPr lvl="0" rtl="0"/>
            <a:r>
              <a:rPr lang="pt-br"/>
              <a:t>BSR $00002050</a:t>
            </a:r>
          </a:p>
          <a:p>
            <a:pPr lvl="0" rtl="0"/>
            <a:r>
              <a:rPr lang="pt-br"/>
              <a:t>MM 2050;DI</a:t>
            </a:r>
          </a:p>
          <a:p>
            <a:pPr lvl="0" rtl="0"/>
            <a:r>
              <a:rPr lang="pt-br"/>
              <a:t>MOVE.L (A1)+,D1</a:t>
            </a:r>
          </a:p>
          <a:p>
            <a:pPr lvl="0" rtl="0"/>
            <a:r>
              <a:rPr lang="pt-br"/>
              <a:t>MOVE.L (A1),D2</a:t>
            </a:r>
          </a:p>
          <a:p>
            <a:pPr lvl="0" rtl="0"/>
            <a:r>
              <a:rPr lang="pt-br"/>
              <a:t>ADD.L D1,D2</a:t>
            </a:r>
          </a:p>
          <a:p>
            <a:pPr lvl="0" rtl="0"/>
            <a:r>
              <a:rPr lang="pt-br"/>
              <a:t>MOVE.L D2,D0</a:t>
            </a:r>
          </a:p>
          <a:p>
            <a:pPr lvl="0" rtl="0"/>
            <a:r>
              <a:rPr lang="pt-br"/>
              <a:t>RTS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9A8E11-F666-3A4D-B91D-F5F7FBCB2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573A30-3961-C94C-A15D-1FC70640B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115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071635C-7AC2-B54A-9C0A-2EECB1A91D6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876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336319-2696-2640-9B7B-C5788923DD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9100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A58B4D5-135C-FA4B-BDD3-660FB08CFA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86484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FA06701-76A6-3548-BF51-E4429F8C741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93708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ED4B9F9-6A66-6041-9EEB-F3287939A9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777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7F48B9A-256D-954A-AA08-55B5777556A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10469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6FF323F-B273-E643-A44F-65465BE5C0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15078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C1BCDD9F-46DB-5745-913B-E11E7BEBDA8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22302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B6CB73-644C-3C44-9950-49A93F6F3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5ED423-869B-CA42-83F6-A40BF01C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051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7E9E421-0C28-B445-BB5D-267DD5F8BA2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>
            <a:noAutofit/>
          </a:bodyPr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876" y="3446471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336319-2696-2640-9B7B-C5788923DD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9100" y="1524000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C6ED8A-9A35-254F-9CF6-1EFE9B3870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3796" y="3446471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F03C714-8C12-1648-A7BE-ED7D107E4A5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61020" y="1524000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2929504-2B50-874B-A16E-F37A03279E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94312" y="3446471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331369C-8691-264D-B80A-CEAC8AD3CDE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301536" y="1524000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9AA5E4E-EA30-7144-B43C-3BC3820035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1876" y="5857160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57601697-5763-1649-956A-0E3F39DE563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9100" y="3934689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9672F95-1B0D-D44F-96FA-DEB0E07403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53796" y="5857160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8042A93-9BD7-0147-8441-5442B29A69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161020" y="3934689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B0D6062-BB69-D146-8060-14598F894BC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94312" y="5857160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750D7242-278D-B24F-A07C-549ACB16E6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301536" y="3934689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227888-88F5-4747-9B64-3DA540A53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BF3F200-BB4F-664F-876E-B58746319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9146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876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336319-2696-2640-9B7B-C5788923DD0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69259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A58B4D5-135C-FA4B-BDD3-660FB08CFA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86484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ED4B9F9-6A66-6041-9EEB-F3287939A9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7027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6FF323F-B273-E643-A44F-65465BE5C0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15078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E6CE5FE-ED8C-0D40-862B-9F5EC40C7E8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049966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1DC684E-A5F4-864A-894C-5CD232FB9BE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911919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A6B5BB37-EE1B-6B45-A7CF-E416B4D0D67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773872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7CCF82A-4490-0644-8968-C198DF5F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52" y="365126"/>
            <a:ext cx="1910948" cy="449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EEF212-16FA-C546-A6BD-253C80A1A8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52" t="60520" r="3438" b="3809"/>
          <a:stretch/>
        </p:blipFill>
        <p:spPr>
          <a:xfrm rot="10800000">
            <a:off x="-1" y="-2"/>
            <a:ext cx="2268187" cy="216610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BDEF14E-4027-D643-9DE2-F177FE2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969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E245B-4FD3-2740-8BED-8269A8D5C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6"/>
            <a:ext cx="1910948" cy="44907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1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 hasCustomPrompt="1"/>
          </p:nvPr>
        </p:nvSpPr>
        <p:spPr>
          <a:xfrm>
            <a:off x="425196" y="1783718"/>
            <a:ext cx="11347704" cy="393192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 baseline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800" b="0" i="0" u="none" strike="noStrike">
                <a:effectLst/>
                <a:latin typeface="Amazon Ember Light" panose="020B0403020204020204" pitchFamily="34" charset="0"/>
              </a:rPr>
              <a:t>Edit Master table layout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6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E245B-4FD3-2740-8BED-8269A8D5C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EF14E-4027-D643-9DE2-F177FE2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B6A95138-A96E-2F42-A959-2EFD44FE4AB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76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A25A4-C80D-FC44-8153-D8376A9E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52" y="365125"/>
            <a:ext cx="1910948" cy="44907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01426F-66D0-6C49-85B0-A8C2D43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9296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6ABE64-BC1B-D74A-AC1E-5232E376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048" y="6435724"/>
            <a:ext cx="878193" cy="206375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426F-66D0-6C49-85B0-A8C2D43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11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8223B2-799A-5246-A4C6-C8BB642158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07F2DB-F618-9B42-B761-D4AC79DC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A5CC2AB-7462-6949-B0CC-D453D58B6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2554356"/>
            <a:ext cx="8059738" cy="488498"/>
          </a:xfrm>
        </p:spPr>
        <p:txBody>
          <a:bodyPr rtlCol="0">
            <a:normAutofit/>
          </a:bodyPr>
          <a:lstStyle>
            <a:lvl1pPr marL="0" indent="0">
              <a:buNone/>
              <a:defRPr sz="2000" b="0" spc="30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36900F-FBBE-9846-A194-AC5CF173B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AE505-226A-7C43-A554-8CB15900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952" y="6089839"/>
            <a:ext cx="1910948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6702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8298180" cy="47411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01426F-66D0-6C49-85B0-A8C2D43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1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A58D57C-542E-8B46-AF4A-1CE98190E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76191" y="1803345"/>
            <a:ext cx="2656066" cy="199304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67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3946CAB-375A-5941-A392-14D805556B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1457" y="1803345"/>
            <a:ext cx="2656066" cy="199304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67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5FC7C2C-C9CE-B747-AE44-A593EFEB0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340942"/>
            <a:ext cx="2656067" cy="390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Title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4CE8731-450D-3746-AF62-88C7CF8360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9102" y="1803345"/>
            <a:ext cx="2656066" cy="199304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67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58110-5E55-0F46-BBF5-9C8F2C62151D}"/>
              </a:ext>
            </a:extLst>
          </p:cNvPr>
          <p:cNvSpPr/>
          <p:nvPr/>
        </p:nvSpPr>
        <p:spPr>
          <a:xfrm>
            <a:off x="9029701" y="0"/>
            <a:ext cx="3188474" cy="6875492"/>
          </a:xfrm>
          <a:prstGeom prst="rect">
            <a:avLst/>
          </a:prstGeom>
          <a:solidFill>
            <a:srgbClr val="232F3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4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3837C0-EFCF-E345-9E05-AF315FB06800}"/>
              </a:ext>
            </a:extLst>
          </p:cNvPr>
          <p:cNvSpPr/>
          <p:nvPr/>
        </p:nvSpPr>
        <p:spPr>
          <a:xfrm>
            <a:off x="0" y="4020640"/>
            <a:ext cx="9029700" cy="283736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4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BCAA55A-911D-184D-A1FD-A84004D395B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27146" y="365126"/>
            <a:ext cx="2445755" cy="951555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A3999B7-8C20-854D-A555-F37D032192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59838" y="1340942"/>
            <a:ext cx="2656067" cy="390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8F7DDC9-AAC1-834E-B4EE-D42A0B13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76190" y="1340942"/>
            <a:ext cx="2656067" cy="390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Title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57FAEDA-E06F-0246-AE0E-09DEF5D512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0222" y="4444327"/>
            <a:ext cx="7455707" cy="131118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DB1EEED-3A61-7145-8CB8-D64E8B31FE3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0222" y="5870446"/>
            <a:ext cx="7455707" cy="41370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1D4E80-7282-594D-8256-F973AFF7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092" y="6089840"/>
            <a:ext cx="1910948" cy="44907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9327093" y="1564153"/>
            <a:ext cx="2445808" cy="121291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923" y="3889248"/>
            <a:ext cx="770467" cy="230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4401" baseline="300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</a:t>
            </a:r>
            <a:endParaRPr lang="en-US" sz="14401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9327145" y="3177326"/>
            <a:ext cx="2445808" cy="2758497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9327092" y="2880834"/>
            <a:ext cx="2445808" cy="29649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71365" y="5105029"/>
            <a:ext cx="770467" cy="230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4401" baseline="300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</a:t>
            </a:r>
            <a:endParaRPr lang="en-US" sz="14401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2613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ll Quote">
    <p:bg>
      <p:bgPr>
        <a:solidFill>
          <a:srgbClr val="22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9100" y="1361287"/>
            <a:ext cx="11353800" cy="3416300"/>
          </a:xfrm>
        </p:spPr>
        <p:txBody>
          <a:bodyPr rtlCol="0" anchor="t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3BF5D-EF1D-5C42-8ED2-B1DC40150995}"/>
              </a:ext>
            </a:extLst>
          </p:cNvPr>
          <p:cNvSpPr/>
          <p:nvPr/>
        </p:nvSpPr>
        <p:spPr>
          <a:xfrm>
            <a:off x="0" y="1444414"/>
            <a:ext cx="320634" cy="633768"/>
          </a:xfrm>
          <a:prstGeom prst="rect">
            <a:avLst/>
          </a:prstGeom>
          <a:solidFill>
            <a:srgbClr val="36C2B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BBC8AF8-4964-B547-9569-D8BFE87BB8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5024594"/>
            <a:ext cx="8059738" cy="488498"/>
          </a:xfr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1D4E80-7282-594D-8256-F973AFF7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952" y="6089839"/>
            <a:ext cx="1910948" cy="44907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024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6AC7C4F-A7FB-D049-8056-D71FAE60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023" y="-47919"/>
            <a:ext cx="12361762" cy="69581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CAE5FD9-C1AF-FA48-A653-7EA5E0B138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6C103-182D-5A4F-A1B6-033D37C57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52" y="6089839"/>
            <a:ext cx="1910948" cy="4490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95AC3-708C-4B84-8C6D-C7109301F0C9}"/>
              </a:ext>
            </a:extLst>
          </p:cNvPr>
          <p:cNvSpPr/>
          <p:nvPr userDrawn="1"/>
        </p:nvSpPr>
        <p:spPr>
          <a:xfrm>
            <a:off x="453926" y="6227437"/>
            <a:ext cx="8332662" cy="50783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sz="900" b="0" i="0" dirty="0"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© 2020 Amazon Web Services, Inc. ou suas afiliadas. Todos os direitos reservados. Este trabalho não pode ser reproduzido ou redistribuído, no todo ou em parte, sem a permissão prévia por escrito da Amazon Web Services, Inc. É proibido copiar, emprestar ou vender para fins comerciais. Correções, feedback ou dúvidas? Entre em contato conosco em</a:t>
            </a:r>
            <a:r>
              <a:rPr lang="pt-br" sz="900" b="0" i="0" dirty="0"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 </a:t>
            </a:r>
            <a:r>
              <a:rPr lang="pt-br" sz="900" b="0" i="0" u="none" strike="noStrike" dirty="0"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https://support.aws.amazon.com/#/contacts/aws-training</a:t>
            </a:r>
            <a:r>
              <a:rPr lang="pt-br" sz="900" b="0" i="0" dirty="0"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  <a:r>
              <a:rPr lang="pt-BR" sz="900" b="0" i="0" dirty="0"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Todas as marcas comerciais pertencem a seus proprietários.</a:t>
            </a:r>
            <a:endParaRPr lang="en-US" sz="900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121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6732" y="2688719"/>
            <a:ext cx="6609493" cy="834496"/>
          </a:xfrm>
        </p:spPr>
        <p:txBody>
          <a:bodyPr rtlCol="0" anchor="b">
            <a:noAutofit/>
          </a:bodyPr>
          <a:lstStyle>
            <a:lvl1pPr algn="l">
              <a:defRPr sz="4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733" y="3523215"/>
            <a:ext cx="6056582" cy="41857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Click to edit Master subtitle style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0DEBD7B-5FA9-4992-A601-EB72CF549893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78981456"/>
              </p:ext>
            </p:extLst>
          </p:nvPr>
        </p:nvGraphicFramePr>
        <p:xfrm>
          <a:off x="12185650" y="2540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Image" r:id="rId3" imgW="12600" imgH="9142560" progId="Photoshop.Image.17">
                  <p:embed/>
                </p:oleObj>
              </mc:Choice>
              <mc:Fallback>
                <p:oleObj name="Image" r:id="rId3" imgW="12600" imgH="9142560" progId="Photoshop.Image.17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0DEBD7B-5FA9-4992-A601-EB72CF5498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85650" y="25400"/>
                        <a:ext cx="952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120EA26-A6C6-4FDA-A6D6-DC0B8AAABE7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31396551"/>
              </p:ext>
            </p:extLst>
          </p:nvPr>
        </p:nvGraphicFramePr>
        <p:xfrm>
          <a:off x="12186206" y="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Image" r:id="rId5" imgW="12600" imgH="9142560" progId="Photoshop.Image.17">
                  <p:embed/>
                </p:oleObj>
              </mc:Choice>
              <mc:Fallback>
                <p:oleObj name="Image" r:id="rId5" imgW="12600" imgH="9142560" progId="Photoshop.Image.17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120EA26-A6C6-4FDA-A6D6-DC0B8AAABE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86206" y="0"/>
                        <a:ext cx="952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25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268" cy="6858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8539" y="263527"/>
            <a:ext cx="11115261" cy="779463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lvl1pPr>
              <a:defRPr b="0" i="0">
                <a:solidFill>
                  <a:schemeClr val="tx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pPr rtl="0"/>
            <a:fld id="{9FC43BFD-8FF7-A343-A8A6-E2338FCE8046}" type="slidenum">
              <a:rPr lang="en-US" smtClean="0"/>
              <a:pPr rtl="0"/>
              <a:t>‹nº›</a:t>
            </a:fld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3EF237-8DE6-4679-839B-F52D6B83D30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2175800" y="-3144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Image" r:id="rId5" imgW="12600" imgH="9142560" progId="Photoshop.Image.17">
                  <p:embed/>
                </p:oleObj>
              </mc:Choice>
              <mc:Fallback>
                <p:oleObj name="Image" r:id="rId5" imgW="12600" imgH="9142560" progId="Photoshop.Image.17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03EF237-8DE6-4679-839B-F52D6B83D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75800" y="-31440"/>
                        <a:ext cx="952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6387C53-21CC-4861-A773-CA9C4A46D5DF}"/>
              </a:ext>
            </a:extLst>
          </p:cNvPr>
          <p:cNvSpPr/>
          <p:nvPr userDrawn="1"/>
        </p:nvSpPr>
        <p:spPr>
          <a:xfrm>
            <a:off x="12099313" y="6815016"/>
            <a:ext cx="939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51791" y="6480313"/>
            <a:ext cx="4108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900" b="0" i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© 2020, Amazon Web Services, Inc. or its Affiliates. All rights reserved.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78161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08" y="2770243"/>
            <a:ext cx="11115261" cy="779463"/>
          </a:xfrm>
        </p:spPr>
        <p:txBody>
          <a:bodyPr rtlCol="0">
            <a:noAutofit/>
          </a:bodyPr>
          <a:lstStyle>
            <a:lvl1pPr>
              <a:defRPr sz="6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0" i="0">
                <a:solidFill>
                  <a:schemeClr val="bg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pPr rtl="0"/>
            <a:fld id="{9FC43BFD-8FF7-A343-A8A6-E2338FCE8046}" type="slidenum">
              <a:rPr lang="en-US" smtClean="0"/>
              <a:pPr rtl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268" cy="6858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8539" y="263527"/>
            <a:ext cx="11115261" cy="779463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8539" y="1440305"/>
            <a:ext cx="5075583" cy="4913308"/>
          </a:xfrm>
        </p:spPr>
        <p:txBody>
          <a:bodyPr rtlCol="0"/>
          <a:lstStyle>
            <a:lvl1pPr marL="2286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858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lvl1pPr>
              <a:defRPr b="0" i="0">
                <a:solidFill>
                  <a:schemeClr val="tx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pPr rtl="0"/>
            <a:fld id="{9FC43BFD-8FF7-A343-A8A6-E2338FCE8046}" type="slidenum">
              <a:rPr lang="en-US" smtClean="0"/>
              <a:pPr rtl="0"/>
              <a:t>‹nº›</a:t>
            </a:fld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3EF237-8DE6-4679-839B-F52D6B83D30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2175800" y="-3144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Image" r:id="rId5" imgW="12600" imgH="9142560" progId="Photoshop.Image.17">
                  <p:embed/>
                </p:oleObj>
              </mc:Choice>
              <mc:Fallback>
                <p:oleObj name="Image" r:id="rId5" imgW="12600" imgH="914256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75800" y="-31440"/>
                        <a:ext cx="952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6387C53-21CC-4861-A773-CA9C4A46D5DF}"/>
              </a:ext>
            </a:extLst>
          </p:cNvPr>
          <p:cNvSpPr/>
          <p:nvPr userDrawn="1"/>
        </p:nvSpPr>
        <p:spPr>
          <a:xfrm>
            <a:off x="12099313" y="6815016"/>
            <a:ext cx="939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5796169" y="1440305"/>
            <a:ext cx="5075583" cy="4913308"/>
          </a:xfrm>
        </p:spPr>
        <p:txBody>
          <a:bodyPr rtlCol="0"/>
          <a:lstStyle>
            <a:lvl1pPr marL="2286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858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8539" y="6558645"/>
            <a:ext cx="4108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900" b="0" i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© 2020, Amazon Web Services, Inc. or its Affiliates.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7AF45B-C20A-5F4E-906A-B043D9D7F28E}"/>
              </a:ext>
            </a:extLst>
          </p:cNvPr>
          <p:cNvSpPr/>
          <p:nvPr/>
        </p:nvSpPr>
        <p:spPr>
          <a:xfrm>
            <a:off x="-2" y="0"/>
            <a:ext cx="5125762" cy="6875492"/>
          </a:xfrm>
          <a:prstGeom prst="rect">
            <a:avLst/>
          </a:prstGeom>
          <a:solidFill>
            <a:srgbClr val="232F3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C0EC8262-9538-E343-BCD0-0911ADA9E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90" t="3208" r="5228" b="21597"/>
          <a:stretch/>
        </p:blipFill>
        <p:spPr>
          <a:xfrm>
            <a:off x="588712" y="3159360"/>
            <a:ext cx="4537048" cy="37161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51C47-09F6-C947-968C-92FC5951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97728" y="6356350"/>
            <a:ext cx="3775172" cy="365125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4C7EF-17C6-3647-B5A6-45AFD1AE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178376"/>
            <a:ext cx="4268647" cy="1325563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B7B2F-8327-B54A-A6DB-5F4F68ECD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3657" y="6356350"/>
            <a:ext cx="2743200" cy="365125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EB2737B-E9EB-5940-81B3-90715BFD4CA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714474" y="1178376"/>
            <a:ext cx="5767612" cy="481492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E0825-B265-3846-8BB3-B9ECFCCA9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6"/>
            <a:ext cx="1910948" cy="449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866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0776E6-F3E1-DA4B-8CFE-F2F2516F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52" y="365126"/>
            <a:ext cx="1910948" cy="44907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0B1C5D0-123C-C948-8FE9-A354E187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293C6B-D94F-304A-A8F4-8745DAD9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315D3-3937-1747-9C2E-0067F12A02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52" t="60520" r="3438" b="3809"/>
          <a:stretch/>
        </p:blipFill>
        <p:spPr>
          <a:xfrm rot="10800000">
            <a:off x="-1" y="-2"/>
            <a:ext cx="2268187" cy="216610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814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0127-ED7F-7C41-B530-EB0C6E8B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11353800" cy="464878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E245B-4FD3-2740-8BED-8269A8D5C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EF14E-4027-D643-9DE2-F177FE2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73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50FA4A-B00E-C044-8FFB-45BB9BA4C7D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5504688" cy="464878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73890F-7993-BE4F-83AC-886113878E8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6312" y="1524228"/>
            <a:ext cx="5504688" cy="464878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9A8E11-F666-3A4D-B91D-F5F7FBCB2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573A30-3961-C94C-A15D-1FC70640B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009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A4BB6E3-A058-A34B-A1A1-FE195D49972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365125"/>
            <a:ext cx="9037416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3593592" cy="4645152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6EC767-E7A4-C245-BAA4-960E5F242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73686" y="1528175"/>
            <a:ext cx="3593592" cy="4645152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3CCBCC6-BD7A-204B-A666-6793093190F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14209" y="1528175"/>
            <a:ext cx="3593592" cy="4645152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09A193-F607-5049-8590-C5238BED3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ED9FF8-3030-4E4D-ADC0-FA2315FD5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957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529A25-CD85-DB42-9175-A545162F47D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>
            <a:noAutofit/>
          </a:bodyPr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BC76E4-C45C-574F-A82B-828C6634388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19100" y="2041932"/>
            <a:ext cx="5504688" cy="413108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1" y="1524000"/>
            <a:ext cx="5504688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3D202D-7B57-2643-80ED-BF68CDD1CDB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9885" y="2041932"/>
            <a:ext cx="5504688" cy="413108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DC3C2DA-3EB0-FE4D-8393-500CDB1869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9886" y="1524000"/>
            <a:ext cx="5504688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10055-05DB-D943-85E9-EC2AE1608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52EEA6-13B7-F947-9C14-50FE8967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82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A4BB6E3-A058-A34B-A1A1-FE195D49972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365125"/>
            <a:ext cx="9037416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041931"/>
            <a:ext cx="3593592" cy="413139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6EC767-E7A4-C245-BAA4-960E5F242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73686" y="2041932"/>
            <a:ext cx="3593592" cy="4131394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3CCBCC6-BD7A-204B-A666-6793093190F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14209" y="2041931"/>
            <a:ext cx="3593592" cy="413139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09A193-F607-5049-8590-C5238BED3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ED9FF8-3030-4E4D-ADC0-FA2315FD5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1" y="1524000"/>
            <a:ext cx="3593591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4210" y="1524000"/>
            <a:ext cx="3593591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73686" y="1524000"/>
            <a:ext cx="3593591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65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F0B29-9AD8-3F4E-B00F-6715996A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F7ED-6BC6-EE49-BB58-F5E1626A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8256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72AE-1203-5947-A950-5866F5412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fld id="{9FC43BFD-8FF7-A343-A8A6-E2338FCE8046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4DA9-8E78-194C-AB7B-DC01F6E01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6871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372262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673" r:id="rId25"/>
    <p:sldLayoutId id="2147483674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64">
          <p15:clr>
            <a:srgbClr val="F26B43"/>
          </p15:clr>
        </p15:guide>
        <p15:guide id="4" pos="74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tags" Target="../tags/tag29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0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967038"/>
            <a:ext cx="11353800" cy="923923"/>
          </a:xfrm>
        </p:spPr>
        <p:txBody>
          <a:bodyPr rtlCol="0"/>
          <a:lstStyle/>
          <a:p>
            <a:pPr rtl="0"/>
            <a:r>
              <a:rPr lang="pt-br" dirty="0">
                <a:latin typeface="+mn-lt"/>
                <a:ea typeface="Amazon Ember" panose="02000000000000000000" pitchFamily="2" charset="0"/>
              </a:rPr>
              <a:t>Módulo 15:</a:t>
            </a:r>
            <a:r>
              <a:rPr lang="pt-br" dirty="0">
                <a:latin typeface="+mn-lt"/>
              </a:rPr>
              <a:t> Conclusão do curso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61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>
                <a:latin typeface="Amazon Ember Light" charset="0"/>
                <a:ea typeface="Amazon Ember Light" charset="0"/>
                <a:cs typeface="Amazon Ember Light" charset="0"/>
              </a:rPr>
              <a:t>Obrigado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89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500" dirty="0"/>
              <a:t>O que discutimos nesta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37" y="2341254"/>
            <a:ext cx="3705619" cy="3479383"/>
          </a:xfrm>
        </p:spPr>
        <p:txBody>
          <a:bodyPr rtlCol="0"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2400"/>
              </a:spcBef>
              <a:buNone/>
            </a:pPr>
            <a:r>
              <a:rPr lang="pt-br" sz="2400" dirty="0">
                <a:latin typeface="Amazon Ember" panose="02000000000000000000" pitchFamily="2" charset="0"/>
                <a:ea typeface="Amazon Ember" panose="02000000000000000000" pitchFamily="2" charset="0"/>
                <a:cs typeface="Amazon Ember" panose="020B0603020204020204" pitchFamily="34" charset="0"/>
              </a:rPr>
              <a:t> Primeiro dia</a:t>
            </a:r>
          </a:p>
          <a:p>
            <a:pPr lvl="1" rtl="0">
              <a:lnSpc>
                <a:spcPct val="100000"/>
              </a:lnSpc>
              <a:spcBef>
                <a:spcPts val="1200"/>
              </a:spcBef>
            </a:pPr>
            <a:r>
              <a:rPr lang="pt-br" sz="1800" dirty="0"/>
              <a:t>Introdução ao desenvolvimento na AWS</a:t>
            </a:r>
          </a:p>
          <a:p>
            <a:pPr lvl="1" rtl="0">
              <a:lnSpc>
                <a:spcPct val="100000"/>
              </a:lnSpc>
              <a:spcBef>
                <a:spcPts val="1200"/>
              </a:spcBef>
            </a:pPr>
            <a:r>
              <a:rPr lang="pt-br" sz="1800" dirty="0"/>
              <a:t>Introdução ao AWS Identity</a:t>
            </a:r>
            <a:r>
              <a:rPr lang="pt-BR" sz="1800" dirty="0"/>
              <a:t> </a:t>
            </a:r>
            <a:r>
              <a:rPr lang="pt-br" sz="1800" dirty="0"/>
              <a:t>and Access Management (IAM)</a:t>
            </a:r>
          </a:p>
          <a:p>
            <a:pPr lvl="1" rtl="0">
              <a:lnSpc>
                <a:spcPct val="100000"/>
              </a:lnSpc>
              <a:spcBef>
                <a:spcPts val="1200"/>
              </a:spcBef>
            </a:pPr>
            <a:r>
              <a:rPr lang="pt-br" sz="1800" dirty="0"/>
              <a:t>Desenvolvimento de soluções de armazenamento com o</a:t>
            </a:r>
            <a:r>
              <a:rPr lang="pt-BR" sz="1800" dirty="0"/>
              <a:t> </a:t>
            </a:r>
            <a:r>
              <a:rPr lang="pt-br" sz="1800" dirty="0"/>
              <a:t>Amazon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7969893" y="1528778"/>
            <a:ext cx="4000792" cy="595085"/>
          </a:xfrm>
          <a:prstGeom prst="homePlate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400"/>
          </a:p>
        </p:txBody>
      </p:sp>
      <p:sp>
        <p:nvSpPr>
          <p:cNvPr id="9" name="Pentagon 8"/>
          <p:cNvSpPr/>
          <p:nvPr/>
        </p:nvSpPr>
        <p:spPr>
          <a:xfrm>
            <a:off x="3963059" y="1528778"/>
            <a:ext cx="4347749" cy="595085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400"/>
          </a:p>
        </p:txBody>
      </p:sp>
      <p:sp>
        <p:nvSpPr>
          <p:cNvPr id="12" name="Pentagon 11"/>
          <p:cNvSpPr/>
          <p:nvPr/>
        </p:nvSpPr>
        <p:spPr>
          <a:xfrm>
            <a:off x="275537" y="1528778"/>
            <a:ext cx="4006835" cy="595085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4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651922" y="2332785"/>
            <a:ext cx="4519648" cy="4174220"/>
          </a:xfrm>
          <a:prstGeom prst="rect">
            <a:avLst/>
          </a:prstGeom>
        </p:spPr>
        <p:txBody>
          <a:bodyPr vert="horz" lIns="121920" tIns="60960" rIns="121920" bIns="60960" rtlCol="0">
            <a:normAutofit fontScale="77500" lnSpcReduction="20000"/>
          </a:bodyPr>
          <a:lstStyle>
            <a:lvl1pPr indent="0">
              <a:spcBef>
                <a:spcPts val="1200"/>
              </a:spcBef>
              <a:buFontTx/>
              <a:buNone/>
              <a:defRPr sz="2000" b="0" i="0">
                <a:solidFill>
                  <a:srgbClr val="4D4D4C"/>
                </a:solidFill>
                <a:latin typeface="Arial"/>
                <a:cs typeface="Arial"/>
              </a:defRPr>
            </a:lvl1pPr>
            <a:lvl2pPr marL="742950" indent="-285750">
              <a:spcBef>
                <a:spcPct val="20000"/>
              </a:spcBef>
              <a:buFont typeface="Arial"/>
              <a:buChar char="•"/>
              <a:defRPr sz="2000" b="0" i="0">
                <a:solidFill>
                  <a:srgbClr val="4D4D4C"/>
                </a:solidFill>
                <a:latin typeface="Arial"/>
                <a:cs typeface="Arial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b="0" i="0">
                <a:solidFill>
                  <a:srgbClr val="4D4D4C"/>
                </a:solidFill>
                <a:latin typeface="Arial"/>
                <a:cs typeface="Arial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 b="0" i="0">
                <a:solidFill>
                  <a:srgbClr val="4D4D4C"/>
                </a:solidFill>
                <a:latin typeface="Arial"/>
                <a:cs typeface="Arial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 b="0" i="0">
                <a:solidFill>
                  <a:srgbClr val="4D4D4C"/>
                </a:solidFill>
                <a:latin typeface="Arial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rtl="0">
              <a:lnSpc>
                <a:spcPct val="120000"/>
              </a:lnSpc>
              <a:spcBef>
                <a:spcPts val="2400"/>
              </a:spcBef>
            </a:pPr>
            <a:r>
              <a:rPr lang="pt-br" sz="31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" panose="020B0603020204020204" pitchFamily="34" charset="0"/>
              </a:rPr>
              <a:t>Segundo dia</a:t>
            </a:r>
          </a:p>
          <a:p>
            <a:pPr marL="974725" lvl="1" indent="-457200" rtl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3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Desenvolvimento de soluções NoSQL flexíveis com o</a:t>
            </a:r>
            <a:r>
              <a:rPr lang="pt-BR" sz="23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 </a:t>
            </a:r>
            <a:r>
              <a:rPr lang="pt-br" sz="23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</a:t>
            </a:r>
            <a:r>
              <a:rPr lang="pt-BR" sz="23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 </a:t>
            </a:r>
            <a:r>
              <a:rPr lang="pt-br" sz="23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DynamoDB</a:t>
            </a:r>
          </a:p>
          <a:p>
            <a:pPr marL="974725" lvl="1" indent="-457200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Desenvolvimento de soluções com o AWS Lambda</a:t>
            </a:r>
          </a:p>
          <a:p>
            <a:pPr marL="974725" lvl="1" indent="-457200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Desenvolvimento de soluções com o Amazon API Gateway</a:t>
            </a:r>
          </a:p>
          <a:p>
            <a:pPr marL="974725" lvl="1" indent="-457200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Desenvolvimento de soluções com o Amazon SQS </a:t>
            </a:r>
            <a:br>
              <a:rPr lang="pt-BR" sz="23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pt-br" sz="23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 o Amazon SNS</a:t>
            </a:r>
          </a:p>
          <a:p>
            <a:pPr marL="974725" lvl="1" indent="-457200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3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Desenvolvimento de soluções com o AWS Step Functions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955825" y="2324320"/>
            <a:ext cx="4000792" cy="4174221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rtl="0">
              <a:spcBef>
                <a:spcPts val="2400"/>
              </a:spcBef>
              <a:buNone/>
            </a:pPr>
            <a:r>
              <a:rPr lang="pt-br" dirty="0">
                <a:latin typeface="Amazon Ember" panose="02000000000000000000" pitchFamily="2" charset="0"/>
                <a:ea typeface="Amazon Ember" panose="02000000000000000000" pitchFamily="2" charset="0"/>
                <a:cs typeface="Amazon Ember" panose="020B0603020204020204" pitchFamily="34" charset="0"/>
              </a:rPr>
              <a:t>Terceiro dia</a:t>
            </a:r>
          </a:p>
          <a:p>
            <a:pPr marL="974725" lvl="1" indent="-457200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Armazenamento de informações em cache para</a:t>
            </a:r>
            <a:r>
              <a:rPr lang="pt-BR" sz="18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 </a:t>
            </a:r>
            <a:r>
              <a:rPr lang="pt-br" sz="18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escalabilidade</a:t>
            </a:r>
          </a:p>
          <a:p>
            <a:pPr marL="974725" lvl="1" indent="-457200" defTabSz="914400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latin typeface="Amazon Ember Light" charset="0"/>
                <a:ea typeface="Amazon Ember Light" charset="0"/>
                <a:cs typeface="Amazon Ember Light" charset="0"/>
              </a:rPr>
              <a:t>Conceitos básicos sobre</a:t>
            </a:r>
            <a:r>
              <a:rPr lang="pt-BR" sz="1800" dirty="0">
                <a:latin typeface="Amazon Ember Light" charset="0"/>
                <a:ea typeface="Amazon Ember Light" charset="0"/>
                <a:cs typeface="Amazon Ember Light" charset="0"/>
              </a:rPr>
              <a:t> </a:t>
            </a:r>
            <a:r>
              <a:rPr lang="pt-br" sz="1800" dirty="0">
                <a:latin typeface="Amazon Ember Light" charset="0"/>
                <a:ea typeface="Amazon Ember Light" charset="0"/>
                <a:cs typeface="Amazon Ember Light" charset="0"/>
              </a:rPr>
              <a:t>contêineres</a:t>
            </a:r>
          </a:p>
          <a:p>
            <a:pPr marL="974725" lvl="1" indent="-457200" defTabSz="914400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latin typeface="Amazon Ember Light" charset="0"/>
                <a:ea typeface="Amazon Ember Light" charset="0"/>
                <a:cs typeface="Amazon Ember Light" charset="0"/>
              </a:rPr>
              <a:t>Desenvolvimento de soluções seguras</a:t>
            </a:r>
          </a:p>
          <a:p>
            <a:pPr marL="974725" lvl="1" indent="-457200" defTabSz="914400" rtl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800" dirty="0">
                <a:latin typeface="Amazon Ember Light" charset="0"/>
                <a:ea typeface="Amazon Ember Light" charset="0"/>
                <a:cs typeface="Amazon Ember Light" charset="0"/>
              </a:rPr>
              <a:t>Implantação de aplicações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420186" cy="365125"/>
          </a:xfrm>
        </p:spPr>
        <p:txBody>
          <a:bodyPr rtlCol="0"/>
          <a:lstStyle/>
          <a:p>
            <a:pPr rtl="0"/>
            <a:r>
              <a:rPr lang="pt-br"/>
              <a:t>© 2020 Amazon Web Services, Inc. ou suas afiliadas. Todos os direitos reservados.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03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039165" cy="365125"/>
          </a:xfrm>
        </p:spPr>
        <p:txBody>
          <a:bodyPr rtlCol="0"/>
          <a:lstStyle/>
          <a:p>
            <a:r>
              <a:rPr lang="es-AR" dirty="0"/>
              <a:t>© 2020 Amazon Web </a:t>
            </a:r>
            <a:r>
              <a:rPr lang="es-AR" dirty="0" err="1"/>
              <a:t>Services</a:t>
            </a:r>
            <a:r>
              <a:rPr lang="es-AR" dirty="0"/>
              <a:t>, Inc. </a:t>
            </a:r>
            <a:r>
              <a:rPr lang="es-AR" dirty="0" err="1"/>
              <a:t>ou</a:t>
            </a:r>
            <a:r>
              <a:rPr lang="es-AR" dirty="0"/>
              <a:t> </a:t>
            </a:r>
            <a:r>
              <a:rPr lang="es-AR" dirty="0" err="1"/>
              <a:t>suas</a:t>
            </a:r>
            <a:r>
              <a:rPr lang="es-AR" dirty="0"/>
              <a:t> afiliadas. Todos os </a:t>
            </a:r>
            <a:r>
              <a:rPr lang="es-AR" dirty="0" err="1"/>
              <a:t>direitos</a:t>
            </a:r>
            <a:r>
              <a:rPr lang="es-AR" dirty="0"/>
              <a:t> reservados.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3640" y="1410561"/>
            <a:ext cx="11430653" cy="4412342"/>
            <a:chOff x="304791" y="1410561"/>
            <a:chExt cx="11430653" cy="4412342"/>
          </a:xfrm>
        </p:grpSpPr>
        <p:grpSp>
          <p:nvGrpSpPr>
            <p:cNvPr id="7" name="Group 6"/>
            <p:cNvGrpSpPr/>
            <p:nvPr/>
          </p:nvGrpSpPr>
          <p:grpSpPr>
            <a:xfrm>
              <a:off x="304791" y="1492419"/>
              <a:ext cx="3251200" cy="4325250"/>
              <a:chOff x="561268" y="1492419"/>
              <a:chExt cx="3251200" cy="432525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800" y="1492419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561268" y="5438013"/>
                <a:ext cx="3251200" cy="3796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https://aws.training</a:t>
                </a:r>
              </a:p>
            </p:txBody>
          </p:sp>
          <p:sp>
            <p:nvSpPr>
              <p:cNvPr id="25" name="Text Placeholder 3"/>
              <p:cNvSpPr txBox="1">
                <a:spLocks/>
              </p:cNvSpPr>
              <p:nvPr/>
            </p:nvSpPr>
            <p:spPr>
              <a:xfrm>
                <a:off x="830804" y="3719124"/>
                <a:ext cx="2712128" cy="1584396"/>
              </a:xfrm>
              <a:prstGeom prst="rect">
                <a:avLst/>
              </a:prstGeom>
            </p:spPr>
            <p:txBody>
              <a:bodyPr rtlCol="0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Tx/>
                  <a:buNone/>
                  <a:defRPr sz="24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pt-br" sz="1900" b="1" dirty="0">
                    <a:solidFill>
                      <a:schemeClr val="tx1"/>
                    </a:solidFill>
                    <a:latin typeface="Amazon Ember Light" panose="020B0403020204020204" pitchFamily="34" charset="0"/>
                    <a:ea typeface="Amazon Ember Light" panose="020B0403020204020204" pitchFamily="34" charset="0"/>
                    <a:cs typeface="Amazon Ember Light" panose="020B0403020204020204" pitchFamily="34" charset="0"/>
                  </a:rPr>
                  <a:t>Treinamento digital</a:t>
                </a:r>
              </a:p>
              <a:p>
                <a:pPr algn="ctr" rtl="0"/>
                <a:r>
                  <a:rPr lang="pt-br" sz="1900" dirty="0">
                    <a:solidFill>
                      <a:schemeClr val="tx1"/>
                    </a:solidFill>
                    <a:latin typeface="Amazon Ember Light" panose="020B0403020204020204" pitchFamily="34" charset="0"/>
                    <a:ea typeface="Amazon Ember Light" panose="020B0403020204020204" pitchFamily="34" charset="0"/>
                    <a:cs typeface="Amazon Ember Light" panose="020B0403020204020204" pitchFamily="34" charset="0"/>
                  </a:rPr>
                  <a:t>Cursos on-line gratuitos e personalizados criados por especialistas da AWS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625234" y="1410561"/>
              <a:ext cx="3962400" cy="4412340"/>
              <a:chOff x="3700907" y="1410561"/>
              <a:chExt cx="3962400" cy="441234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9903" y="1410561"/>
                <a:ext cx="2540000" cy="255270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00907" y="5443245"/>
                <a:ext cx="396240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>
                    <a:solidFill>
                      <a:prstClr val="black"/>
                    </a:solidFill>
                    <a:cs typeface="Arial" panose="020B0604020202020204" pitchFamily="34" charset="0"/>
                  </a:rPr>
                  <a:t>https://aws.amazon.com/training</a:t>
                </a:r>
              </a:p>
            </p:txBody>
          </p:sp>
          <p:sp>
            <p:nvSpPr>
              <p:cNvPr id="26" name="Text Placeholder 3"/>
              <p:cNvSpPr txBox="1">
                <a:spLocks/>
              </p:cNvSpPr>
              <p:nvPr/>
            </p:nvSpPr>
            <p:spPr>
              <a:xfrm>
                <a:off x="4255268" y="3716820"/>
                <a:ext cx="2696839" cy="1394601"/>
              </a:xfrm>
              <a:prstGeom prst="rect">
                <a:avLst/>
              </a:prstGeom>
            </p:spPr>
            <p:txBody>
              <a:bodyPr rtlCol="0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Tx/>
                  <a:buNone/>
                  <a:defRPr sz="24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pt-br" sz="1900" b="1" dirty="0">
                    <a:solidFill>
                      <a:schemeClr val="tx1"/>
                    </a:solidFill>
                    <a:latin typeface="Amazon Ember Light" panose="020B0403020204020204" pitchFamily="34" charset="0"/>
                    <a:ea typeface="Amazon Ember Light" panose="020B0403020204020204" pitchFamily="34" charset="0"/>
                    <a:cs typeface="Amazon Ember Light" panose="020B0403020204020204" pitchFamily="34" charset="0"/>
                  </a:rPr>
                  <a:t>Treinamento presencial</a:t>
                </a:r>
              </a:p>
              <a:p>
                <a:pPr algn="ctr" rtl="0"/>
                <a:r>
                  <a:rPr lang="pt-br" sz="1900" dirty="0">
                    <a:solidFill>
                      <a:schemeClr val="tx1"/>
                    </a:solidFill>
                    <a:latin typeface="Amazon Ember Light" panose="020B0403020204020204" pitchFamily="34" charset="0"/>
                    <a:ea typeface="Amazon Ember Light" panose="020B0403020204020204" pitchFamily="34" charset="0"/>
                    <a:cs typeface="Amazon Ember Light" panose="020B0403020204020204" pitchFamily="34" charset="0"/>
                  </a:rPr>
                  <a:t>Classes ministradas por instrutores credenciados da AWS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730345" y="1492419"/>
              <a:ext cx="4005099" cy="4330484"/>
              <a:chOff x="7965558" y="1492419"/>
              <a:chExt cx="3412915" cy="433048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5992" y="1492419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965558" y="5443247"/>
                <a:ext cx="3412915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https:// aws.amazon.com/certification</a:t>
                </a:r>
              </a:p>
            </p:txBody>
          </p:sp>
          <p:sp>
            <p:nvSpPr>
              <p:cNvPr id="27" name="Text Placeholder 3"/>
              <p:cNvSpPr txBox="1">
                <a:spLocks/>
              </p:cNvSpPr>
              <p:nvPr/>
            </p:nvSpPr>
            <p:spPr>
              <a:xfrm>
                <a:off x="8261021" y="3714518"/>
                <a:ext cx="2821989" cy="1396904"/>
              </a:xfrm>
              <a:prstGeom prst="rect">
                <a:avLst/>
              </a:prstGeom>
            </p:spPr>
            <p:txBody>
              <a:bodyPr rtlCol="0"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Tx/>
                  <a:buNone/>
                  <a:defRPr sz="24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b="0" i="0" kern="1200">
                    <a:solidFill>
                      <a:schemeClr val="accent6">
                        <a:lumMod val="50000"/>
                      </a:schemeClr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pt-br" sz="1900" b="1" dirty="0">
                    <a:solidFill>
                      <a:schemeClr val="tx1"/>
                    </a:solidFill>
                    <a:latin typeface="Amazon Ember Light" panose="020B0403020204020204" pitchFamily="34" charset="0"/>
                    <a:ea typeface="Amazon Ember Light" panose="020B0403020204020204" pitchFamily="34" charset="0"/>
                    <a:cs typeface="Amazon Ember Light" panose="020B0403020204020204" pitchFamily="34" charset="0"/>
                  </a:rPr>
                  <a:t>AWS Certification</a:t>
                </a:r>
              </a:p>
              <a:p>
                <a:pPr algn="ctr" rtl="0"/>
                <a:r>
                  <a:rPr lang="pt-br" sz="1900" dirty="0">
                    <a:solidFill>
                      <a:schemeClr val="tx1"/>
                    </a:solidFill>
                    <a:latin typeface="Amazon Ember Light" panose="020B0403020204020204" pitchFamily="34" charset="0"/>
                    <a:ea typeface="Amazon Ember Light" panose="020B0403020204020204" pitchFamily="34" charset="0"/>
                    <a:cs typeface="Amazon Ember Light" panose="020B0403020204020204" pitchFamily="34" charset="0"/>
                  </a:rPr>
                  <a:t>Comprove sua experiência com uma credencial reconhecida pelo setor.</a:t>
                </a:r>
              </a:p>
            </p:txBody>
          </p:sp>
        </p:grp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A8B455B-31E5-485C-842C-5E86CAAA251C}"/>
              </a:ext>
            </a:extLst>
          </p:cNvPr>
          <p:cNvSpPr txBox="1">
            <a:spLocks/>
          </p:cNvSpPr>
          <p:nvPr/>
        </p:nvSpPr>
        <p:spPr>
          <a:xfrm>
            <a:off x="405030" y="116339"/>
            <a:ext cx="5630008" cy="948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pt-BR" sz="3500" dirty="0"/>
              <a:t>Expanda suas habilidades de nuvem com a AWS</a:t>
            </a:r>
            <a:endParaRPr lang="pt-br" sz="3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869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16339"/>
            <a:ext cx="6481342" cy="948369"/>
          </a:xfrm>
        </p:spPr>
        <p:txBody>
          <a:bodyPr rtlCol="0"/>
          <a:lstStyle/>
          <a:p>
            <a:pPr rtl="0"/>
            <a:r>
              <a:rPr lang="pt-br" sz="3500" dirty="0"/>
              <a:t>AWS training courses </a:t>
            </a:r>
            <a:br>
              <a:rPr lang="pt-BR" sz="3500" dirty="0"/>
            </a:br>
            <a:r>
              <a:rPr lang="pt-br" sz="3500" dirty="0"/>
              <a:t>(cursos</a:t>
            </a:r>
            <a:r>
              <a:rPr lang="pt-BR" sz="3500" dirty="0"/>
              <a:t> </a:t>
            </a:r>
            <a:r>
              <a:rPr lang="pt-br" sz="3500" dirty="0"/>
              <a:t>de treinamento da AWS)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065843" cy="365125"/>
          </a:xfrm>
        </p:spPr>
        <p:txBody>
          <a:bodyPr rtlCol="0"/>
          <a:lstStyle/>
          <a:p>
            <a:pPr rtl="0"/>
            <a:r>
              <a:rPr lang="pt-br" dirty="0"/>
              <a:t>© 2020 Amazon Web Services, Inc. ou suas afiliadas. Todos os direitos reservados.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46" y="1571825"/>
            <a:ext cx="685800" cy="685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646" y="2181222"/>
            <a:ext cx="228600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1700" dirty="0"/>
              <a:t>Architect</a:t>
            </a:r>
          </a:p>
          <a:p>
            <a:pPr algn="ctr" rtl="0"/>
            <a:endParaRPr lang="en-US" sz="500" dirty="0"/>
          </a:p>
          <a:p>
            <a:pPr algn="ctr" rtl="0"/>
            <a:r>
              <a:rPr lang="pt-br" sz="1500" dirty="0"/>
              <a:t>Aprenda a projetar sistemas altamente disponíveis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48" y="1571825"/>
            <a:ext cx="685800" cy="685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56048" y="2181222"/>
            <a:ext cx="2286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1700" dirty="0"/>
              <a:t>Developer (Desenvolvedor)</a:t>
            </a:r>
          </a:p>
          <a:p>
            <a:pPr algn="ctr" rtl="0"/>
            <a:r>
              <a:rPr lang="pt-br" sz="500" dirty="0"/>
              <a:t> </a:t>
            </a:r>
          </a:p>
          <a:p>
            <a:pPr algn="ctr" rtl="0"/>
            <a:r>
              <a:rPr lang="pt-br" sz="1500" dirty="0"/>
              <a:t>Aprenda a desenvolver aplicações para a nuvem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39" y="1571825"/>
            <a:ext cx="685800" cy="6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11939" y="2181222"/>
            <a:ext cx="228600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1700" dirty="0"/>
              <a:t>Cloud Practitioner</a:t>
            </a:r>
          </a:p>
          <a:p>
            <a:pPr algn="ctr" rtl="0"/>
            <a:br>
              <a:rPr lang="en-US" sz="500" dirty="0"/>
            </a:br>
            <a:r>
              <a:rPr lang="pt-br" sz="1500" dirty="0"/>
              <a:t>Aprenda os conceitos básicos e as melhores práticas da nuvem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10" y="1571825"/>
            <a:ext cx="685800" cy="685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84044" y="2181222"/>
            <a:ext cx="2413133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1700" dirty="0"/>
              <a:t>Engenheiro de DevOps </a:t>
            </a:r>
          </a:p>
          <a:p>
            <a:pPr algn="ctr" rtl="0"/>
            <a:endParaRPr lang="en-US" sz="500" dirty="0"/>
          </a:p>
          <a:p>
            <a:pPr algn="ctr" rtl="0"/>
            <a:r>
              <a:rPr lang="pt-br" sz="1500" dirty="0"/>
              <a:t>Aprenda a projetar, implantar e gerenciar sistemas da Nuvem AWS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795" y="1571825"/>
            <a:ext cx="685800" cy="685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69354" y="2181222"/>
            <a:ext cx="23035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1700" dirty="0"/>
              <a:t>Operações</a:t>
            </a:r>
            <a:r>
              <a:rPr lang="pt-br" dirty="0"/>
              <a:t> </a:t>
            </a:r>
          </a:p>
          <a:p>
            <a:pPr algn="ctr" rtl="0"/>
            <a:endParaRPr lang="en-US" sz="500" dirty="0"/>
          </a:p>
          <a:p>
            <a:pPr algn="ctr" rtl="0"/>
            <a:r>
              <a:rPr lang="pt-br" sz="1500" dirty="0"/>
              <a:t>Aprenda a automatizar aplicações, redes e</a:t>
            </a:r>
            <a:r>
              <a:rPr lang="pt-BR" sz="1500" dirty="0"/>
              <a:t> </a:t>
            </a:r>
            <a:r>
              <a:rPr lang="pt-br" sz="1500" dirty="0"/>
              <a:t>sistemas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3590" y="1285721"/>
            <a:ext cx="3097323" cy="3539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rtl="0"/>
            <a:r>
              <a:rPr lang="pt-br" sz="1700" dirty="0">
                <a:latin typeface="Amazon Ember" panose="02000000000000000000" pitchFamily="2" charset="0"/>
                <a:ea typeface="Amazon Ember" panose="02000000000000000000" pitchFamily="2" charset="0"/>
              </a:rPr>
              <a:t>Roteiros com base em função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3590" y="3589814"/>
            <a:ext cx="1671774" cy="11387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r>
              <a:rPr lang="pt-br" sz="1700" dirty="0">
                <a:latin typeface="Amazon Ember" panose="02000000000000000000" pitchFamily="2" charset="0"/>
                <a:ea typeface="Amazon Ember" panose="02000000000000000000" pitchFamily="2" charset="0"/>
              </a:rPr>
              <a:t>Machine</a:t>
            </a:r>
            <a:br>
              <a:rPr lang="en-US" sz="170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r>
              <a:rPr lang="pt-br" sz="1700" dirty="0">
                <a:latin typeface="Amazon Ember" panose="02000000000000000000" pitchFamily="2" charset="0"/>
                <a:ea typeface="Amazon Ember" panose="02000000000000000000" pitchFamily="2" charset="0"/>
              </a:rPr>
              <a:t>learning (aprendizagem por máquina)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1914940" y="3562366"/>
            <a:ext cx="1371600" cy="1045869"/>
            <a:chOff x="1042743" y="3602122"/>
            <a:chExt cx="1371600" cy="104586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363" y="3602122"/>
              <a:ext cx="594360" cy="594360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42743" y="4093993"/>
              <a:ext cx="1371600" cy="553998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rtl="0"/>
              <a:r>
                <a:rPr lang="pt-br" sz="1500" dirty="0"/>
                <a:t>Business Decision Maker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281430" y="3562366"/>
            <a:ext cx="1371600" cy="1045869"/>
            <a:chOff x="2596210" y="3602122"/>
            <a:chExt cx="1371600" cy="104586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830" y="3602122"/>
              <a:ext cx="594360" cy="59436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2596210" y="4093993"/>
              <a:ext cx="1371600" cy="553998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rtl="0"/>
              <a:r>
                <a:rPr lang="pt-br" sz="1500" dirty="0"/>
                <a:t>Data Platform Engineer 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62258" y="3562366"/>
            <a:ext cx="898306" cy="1045869"/>
            <a:chOff x="4355699" y="3602122"/>
            <a:chExt cx="898306" cy="104586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740" y="3602122"/>
              <a:ext cx="594360" cy="59436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355699" y="4093993"/>
              <a:ext cx="898306" cy="553998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rtl="0"/>
              <a:r>
                <a:rPr lang="pt-br" sz="1500" dirty="0"/>
                <a:t>Data Scientist 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574980" y="3562366"/>
            <a:ext cx="1450541" cy="1045869"/>
            <a:chOff x="5270532" y="3602122"/>
            <a:chExt cx="1450541" cy="104586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622" y="3602122"/>
              <a:ext cx="594360" cy="59436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70532" y="4093993"/>
              <a:ext cx="1450541" cy="553998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rtl="0"/>
              <a:r>
                <a:rPr lang="pt-br" sz="1500" dirty="0"/>
                <a:t>Developer (Desenvolvedor) 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5204" y="5207270"/>
            <a:ext cx="10990141" cy="1144644"/>
            <a:chOff x="580500" y="5207270"/>
            <a:chExt cx="10990141" cy="1144644"/>
          </a:xfrm>
        </p:grpSpPr>
        <p:grpSp>
          <p:nvGrpSpPr>
            <p:cNvPr id="59" name="Group 58"/>
            <p:cNvGrpSpPr/>
            <p:nvPr/>
          </p:nvGrpSpPr>
          <p:grpSpPr>
            <a:xfrm>
              <a:off x="580500" y="5265666"/>
              <a:ext cx="1280160" cy="1086248"/>
              <a:chOff x="436646" y="5186359"/>
              <a:chExt cx="1280160" cy="1086248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406" y="5186359"/>
                <a:ext cx="548640" cy="548640"/>
              </a:xfrm>
              <a:prstGeom prst="rect">
                <a:avLst/>
              </a:prstGeom>
            </p:spPr>
          </p:pic>
          <p:sp>
            <p:nvSpPr>
              <p:cNvPr id="50" name="Rectangle 49"/>
              <p:cNvSpPr/>
              <p:nvPr/>
            </p:nvSpPr>
            <p:spPr>
              <a:xfrm>
                <a:off x="436646" y="5718609"/>
                <a:ext cx="1280160" cy="55399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sz="1500" dirty="0"/>
                  <a:t>Advanced Networking 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765409" y="5207270"/>
              <a:ext cx="1280160" cy="1086248"/>
              <a:chOff x="1638248" y="5186359"/>
              <a:chExt cx="1280160" cy="1086248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4008" y="5186359"/>
                <a:ext cx="548640" cy="548640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1638248" y="5718609"/>
                <a:ext cx="1280160" cy="55399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sz="1500" dirty="0"/>
                  <a:t>Alexa Skill Builder 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907980" y="5207270"/>
              <a:ext cx="1280160" cy="1086248"/>
              <a:chOff x="2862538" y="5186359"/>
              <a:chExt cx="1280160" cy="1086248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8298" y="5186359"/>
                <a:ext cx="548640" cy="548640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2862538" y="5718609"/>
                <a:ext cx="1280160" cy="55399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sz="1500" dirty="0"/>
                  <a:t>Data Analytics 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160648" y="5207270"/>
              <a:ext cx="951056" cy="1086248"/>
              <a:chOff x="4004407" y="5186359"/>
              <a:chExt cx="951056" cy="1086248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1818" y="5186359"/>
                <a:ext cx="549517" cy="548640"/>
              </a:xfrm>
              <a:prstGeom prst="rect">
                <a:avLst/>
              </a:prstGeom>
            </p:spPr>
          </p:pic>
          <p:sp>
            <p:nvSpPr>
              <p:cNvPr id="53" name="Rectangle 52"/>
              <p:cNvSpPr/>
              <p:nvPr/>
            </p:nvSpPr>
            <p:spPr>
              <a:xfrm>
                <a:off x="4004407" y="5718609"/>
                <a:ext cx="951056" cy="55399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sz="1500"/>
                  <a:t>Bancos de dados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202283" y="5207270"/>
              <a:ext cx="1193493" cy="1086248"/>
              <a:chOff x="4996431" y="5186359"/>
              <a:chExt cx="1193493" cy="1086248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502" y="5186359"/>
                <a:ext cx="548640" cy="548640"/>
              </a:xfrm>
              <a:prstGeom prst="rect">
                <a:avLst/>
              </a:prstGeom>
            </p:spPr>
          </p:pic>
          <p:sp>
            <p:nvSpPr>
              <p:cNvPr id="54" name="Rectangle 53"/>
              <p:cNvSpPr/>
              <p:nvPr/>
            </p:nvSpPr>
            <p:spPr>
              <a:xfrm>
                <a:off x="4996431" y="5718609"/>
                <a:ext cx="1193493" cy="55399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sz="1500" dirty="0"/>
                  <a:t>Tecnologia de jogos 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287251" y="5207270"/>
              <a:ext cx="1280160" cy="1086248"/>
              <a:chOff x="5875301" y="5186359"/>
              <a:chExt cx="1280160" cy="1086248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1061" y="5186359"/>
                <a:ext cx="548640" cy="548640"/>
              </a:xfrm>
              <a:prstGeom prst="rect">
                <a:avLst/>
              </a:prstGeom>
            </p:spPr>
          </p:pic>
          <p:sp>
            <p:nvSpPr>
              <p:cNvPr id="55" name="Rectangle 54"/>
              <p:cNvSpPr/>
              <p:nvPr/>
            </p:nvSpPr>
            <p:spPr>
              <a:xfrm>
                <a:off x="5875301" y="5718609"/>
                <a:ext cx="1280160" cy="55399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sz="1500" dirty="0"/>
                  <a:t>Machine Learning 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452766" y="5207270"/>
              <a:ext cx="1280160" cy="1086248"/>
              <a:chOff x="6859548" y="5186359"/>
              <a:chExt cx="1280160" cy="1086248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5308" y="5186359"/>
                <a:ext cx="548640" cy="548640"/>
              </a:xfrm>
              <a:prstGeom prst="rect">
                <a:avLst/>
              </a:prstGeom>
            </p:spPr>
          </p:pic>
          <p:sp>
            <p:nvSpPr>
              <p:cNvPr id="56" name="Rectangle 55"/>
              <p:cNvSpPr/>
              <p:nvPr/>
            </p:nvSpPr>
            <p:spPr>
              <a:xfrm>
                <a:off x="6859548" y="5718609"/>
                <a:ext cx="1280160" cy="55399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pt-br" sz="1500" dirty="0"/>
                  <a:t>Serviços de mídia 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8793910" y="5207270"/>
              <a:ext cx="1063112" cy="855415"/>
              <a:chOff x="8309610" y="5186359"/>
              <a:chExt cx="1063112" cy="855415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6845" y="5186359"/>
                <a:ext cx="548640" cy="548640"/>
              </a:xfrm>
              <a:prstGeom prst="rect">
                <a:avLst/>
              </a:prstGeom>
            </p:spPr>
          </p:pic>
          <p:sp>
            <p:nvSpPr>
              <p:cNvPr id="57" name="Rectangle 56"/>
              <p:cNvSpPr/>
              <p:nvPr/>
            </p:nvSpPr>
            <p:spPr>
              <a:xfrm>
                <a:off x="8309610" y="5718609"/>
                <a:ext cx="1063112" cy="32316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 rtl="0"/>
                <a:r>
                  <a:rPr lang="pt-br" sz="1500" dirty="0"/>
                  <a:t>Segurança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984951" y="5207270"/>
              <a:ext cx="1585690" cy="855415"/>
              <a:chOff x="9718988" y="5186359"/>
              <a:chExt cx="1585690" cy="855415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7512" y="5186359"/>
                <a:ext cx="548640" cy="548640"/>
              </a:xfrm>
              <a:prstGeom prst="rect">
                <a:avLst/>
              </a:prstGeom>
            </p:spPr>
          </p:pic>
          <p:sp>
            <p:nvSpPr>
              <p:cNvPr id="58" name="Rectangle 57"/>
              <p:cNvSpPr/>
              <p:nvPr/>
            </p:nvSpPr>
            <p:spPr>
              <a:xfrm>
                <a:off x="9718988" y="5718609"/>
                <a:ext cx="1585690" cy="32316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 rtl="0"/>
                <a:r>
                  <a:rPr lang="pt-br" sz="1500" dirty="0"/>
                  <a:t>Armazenamento</a:t>
                </a:r>
              </a:p>
            </p:txBody>
          </p:sp>
        </p:grpSp>
      </p:grpSp>
      <p:sp>
        <p:nvSpPr>
          <p:cNvPr id="68" name="Rectangle 67"/>
          <p:cNvSpPr/>
          <p:nvPr/>
        </p:nvSpPr>
        <p:spPr>
          <a:xfrm>
            <a:off x="223590" y="4818342"/>
            <a:ext cx="2207656" cy="3539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rtl="0"/>
            <a:r>
              <a:rPr lang="pt-br" sz="1700" dirty="0">
                <a:latin typeface="Amazon Ember" panose="02000000000000000000" pitchFamily="2" charset="0"/>
                <a:ea typeface="Amazon Ember" panose="02000000000000000000" pitchFamily="2" charset="0"/>
              </a:rPr>
              <a:t>Roteiros de soluções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8191525" y="3543632"/>
            <a:ext cx="1097280" cy="1276701"/>
            <a:chOff x="7445119" y="3602122"/>
            <a:chExt cx="1097280" cy="1276701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9439" y="3602122"/>
              <a:ext cx="548640" cy="548640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7445119" y="4093993"/>
              <a:ext cx="1097280" cy="784830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rtl="0"/>
              <a:r>
                <a:rPr lang="pt-br" sz="1500" dirty="0"/>
                <a:t>AWS Business Professional 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415496" y="3543632"/>
            <a:ext cx="1097280" cy="1276701"/>
            <a:chOff x="8680551" y="3602122"/>
            <a:chExt cx="1097280" cy="1276701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4871" y="3602122"/>
              <a:ext cx="548640" cy="548640"/>
            </a:xfrm>
            <a:prstGeom prst="rect">
              <a:avLst/>
            </a:prstGeom>
          </p:spPr>
        </p:pic>
        <p:sp>
          <p:nvSpPr>
            <p:cNvPr id="78" name="Rectangle 77"/>
            <p:cNvSpPr/>
            <p:nvPr/>
          </p:nvSpPr>
          <p:spPr>
            <a:xfrm>
              <a:off x="8680551" y="4093993"/>
              <a:ext cx="1097280" cy="784830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rtl="0"/>
              <a:r>
                <a:rPr lang="pt-br" sz="1500" dirty="0"/>
                <a:t>AWS Technical Professional 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0583196" y="3543632"/>
            <a:ext cx="1097280" cy="1276701"/>
            <a:chOff x="10281702" y="3602122"/>
            <a:chExt cx="1097280" cy="1276701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6022" y="3602122"/>
              <a:ext cx="548640" cy="54864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10281702" y="4093993"/>
              <a:ext cx="1097280" cy="784830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rtl="0"/>
              <a:r>
                <a:rPr lang="pt-br" sz="1500"/>
                <a:t>AWS Professional Services 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7041121" y="3589814"/>
            <a:ext cx="1178539" cy="8771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r>
              <a:rPr lang="pt-br" sz="1700" dirty="0">
                <a:latin typeface="Amazon Ember" panose="02000000000000000000" pitchFamily="2" charset="0"/>
                <a:ea typeface="Amazon Ember" panose="02000000000000000000" pitchFamily="2" charset="0"/>
              </a:rPr>
              <a:t>Parceiro da APN</a:t>
            </a:r>
            <a:br>
              <a:rPr lang="en-US" sz="1700" dirty="0">
                <a:latin typeface="Amazon Ember" panose="02000000000000000000" pitchFamily="2" charset="0"/>
                <a:ea typeface="Amazon Ember" panose="02000000000000000000" pitchFamily="2" charset="0"/>
              </a:rPr>
            </a:br>
            <a:r>
              <a:rPr lang="pt-br" sz="1700" dirty="0">
                <a:latin typeface="Amazon Ember" panose="02000000000000000000" pitchFamily="2" charset="0"/>
                <a:ea typeface="Amazon Ember" panose="02000000000000000000" pitchFamily="2" charset="0"/>
              </a:rPr>
              <a:t>caminhos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484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500" dirty="0"/>
              <a:t>AWS Certification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574931" cy="365125"/>
          </a:xfrm>
        </p:spPr>
        <p:txBody>
          <a:bodyPr rtlCol="0"/>
          <a:lstStyle/>
          <a:p>
            <a:pPr rtl="0"/>
            <a:r>
              <a:rPr lang="pt-br" dirty="0"/>
              <a:t>© 2020 Amazon Web Services, Inc. ou suas afiliadas. Todos os direitos reservados.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2692" y="6073026"/>
            <a:ext cx="10337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rtl="0"/>
            <a:r>
              <a:rPr lang="pt-br" sz="2133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 obter mais informações, consulte: https://aws.amazon.com/certification/</a:t>
            </a:r>
            <a:endParaRPr lang="en-US" sz="2133" u="sng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t="2276" b="2276"/>
          <a:stretch/>
        </p:blipFill>
        <p:spPr>
          <a:xfrm>
            <a:off x="1557083" y="1262270"/>
            <a:ext cx="9077835" cy="48602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987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 sz="3500" dirty="0"/>
              <a:t>Benefícios da AWS Certification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476457" cy="365125"/>
          </a:xfrm>
        </p:spPr>
        <p:txBody>
          <a:bodyPr rtlCol="0"/>
          <a:lstStyle/>
          <a:p>
            <a:pPr rtl="0"/>
            <a:r>
              <a:rPr lang="pt-br"/>
              <a:t>© 2020 Amazon Web Services, Inc. ou suas afiliadas. Todos os direitos reservados.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38CBD-D788-415C-932E-72CB4D97680A}"/>
              </a:ext>
            </a:extLst>
          </p:cNvPr>
          <p:cNvGrpSpPr/>
          <p:nvPr/>
        </p:nvGrpSpPr>
        <p:grpSpPr>
          <a:xfrm>
            <a:off x="1223029" y="1607475"/>
            <a:ext cx="4554469" cy="4427558"/>
            <a:chOff x="1223029" y="1607482"/>
            <a:chExt cx="4554469" cy="442755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9134C80-F88C-4205-893F-6EFA6026738B}"/>
                </a:ext>
              </a:extLst>
            </p:cNvPr>
            <p:cNvSpPr/>
            <p:nvPr/>
          </p:nvSpPr>
          <p:spPr>
            <a:xfrm>
              <a:off x="1223029" y="1607482"/>
              <a:ext cx="4554469" cy="563892"/>
            </a:xfrm>
            <a:custGeom>
              <a:avLst/>
              <a:gdLst>
                <a:gd name="connsiteX0" fmla="*/ 0 w 4554469"/>
                <a:gd name="connsiteY0" fmla="*/ 0 h 563892"/>
                <a:gd name="connsiteX1" fmla="*/ 4554469 w 4554469"/>
                <a:gd name="connsiteY1" fmla="*/ 0 h 563892"/>
                <a:gd name="connsiteX2" fmla="*/ 4554469 w 4554469"/>
                <a:gd name="connsiteY2" fmla="*/ 563892 h 563892"/>
                <a:gd name="connsiteX3" fmla="*/ 0 w 4554469"/>
                <a:gd name="connsiteY3" fmla="*/ 563892 h 563892"/>
                <a:gd name="connsiteX4" fmla="*/ 0 w 4554469"/>
                <a:gd name="connsiteY4" fmla="*/ 0 h 56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4469" h="563892">
                  <a:moveTo>
                    <a:pt x="0" y="0"/>
                  </a:moveTo>
                  <a:lnTo>
                    <a:pt x="4554469" y="0"/>
                  </a:lnTo>
                  <a:lnTo>
                    <a:pt x="4554469" y="563892"/>
                  </a:lnTo>
                  <a:lnTo>
                    <a:pt x="0" y="563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97536" rIns="170688" bIns="97536" numCol="1" spcCol="1270" rtlCol="0" anchor="ctr" anchorCtr="0">
              <a:noAutofit/>
            </a:bodyPr>
            <a:lstStyle/>
            <a:p>
              <a:pPr marL="0" lvl="0" indent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0" i="0" kern="1200" dirty="0">
                  <a:solidFill>
                    <a:schemeClr val="tx1"/>
                  </a:solidFill>
                  <a:latin typeface="Amazon Ember" panose="02000000000000000000" pitchFamily="2" charset="0"/>
                  <a:ea typeface="Amazon Ember" panose="02000000000000000000" pitchFamily="2" charset="0"/>
                  <a:cs typeface="Amazon Ember Light" charset="0"/>
                </a:rPr>
                <a:t>Individual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AC883B-8C5E-4B54-A62D-5776AC1DD051}"/>
                </a:ext>
              </a:extLst>
            </p:cNvPr>
            <p:cNvSpPr/>
            <p:nvPr/>
          </p:nvSpPr>
          <p:spPr>
            <a:xfrm>
              <a:off x="1223029" y="2171358"/>
              <a:ext cx="4554469" cy="3863682"/>
            </a:xfrm>
            <a:custGeom>
              <a:avLst/>
              <a:gdLst>
                <a:gd name="connsiteX0" fmla="*/ 0 w 4554469"/>
                <a:gd name="connsiteY0" fmla="*/ 0 h 3079159"/>
                <a:gd name="connsiteX1" fmla="*/ 4554469 w 4554469"/>
                <a:gd name="connsiteY1" fmla="*/ 0 h 3079159"/>
                <a:gd name="connsiteX2" fmla="*/ 4554469 w 4554469"/>
                <a:gd name="connsiteY2" fmla="*/ 3079159 h 3079159"/>
                <a:gd name="connsiteX3" fmla="*/ 0 w 4554469"/>
                <a:gd name="connsiteY3" fmla="*/ 3079159 h 3079159"/>
                <a:gd name="connsiteX4" fmla="*/ 0 w 4554469"/>
                <a:gd name="connsiteY4" fmla="*/ 0 h 307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4469" h="3079159">
                  <a:moveTo>
                    <a:pt x="0" y="0"/>
                  </a:moveTo>
                  <a:lnTo>
                    <a:pt x="4554469" y="0"/>
                  </a:lnTo>
                  <a:lnTo>
                    <a:pt x="4554469" y="3079159"/>
                  </a:lnTo>
                  <a:lnTo>
                    <a:pt x="0" y="30791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rtlCol="0" anchor="t" anchorCtr="0">
              <a:noAutofit/>
            </a:bodyPr>
            <a:lstStyle/>
            <a:p>
              <a:pPr marL="228600" lvl="1" indent="-228600" algn="l" defTabSz="889000" rtl="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3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Demonstre experiência</a:t>
              </a:r>
            </a:p>
            <a:p>
              <a:pPr marL="228600" lvl="1" indent="-228600" algn="l" defTabSz="889000" rtl="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3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Destaque-se.</a:t>
              </a:r>
            </a:p>
            <a:p>
              <a:pPr marL="228600" lvl="1" indent="-228600" algn="l" defTabSz="889000" rtl="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3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Visibilidade do setor</a:t>
              </a:r>
            </a:p>
            <a:p>
              <a:pPr marL="228600" lvl="1" indent="-228600" algn="l" defTabSz="889000" rtl="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3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Visibilidade do cliente</a:t>
              </a:r>
            </a:p>
            <a:p>
              <a:pPr marL="228600" lvl="1" indent="-228600" algn="l" defTabSz="889000" rtl="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3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Reconhecimento entre pares</a:t>
              </a:r>
            </a:p>
            <a:p>
              <a:pPr marL="228600" lvl="1" indent="-228600" algn="l" defTabSz="889000" rtl="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3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Credibilidade com os clientes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BE2EF9-6CF1-47EE-A803-F7F147ABB055}"/>
              </a:ext>
            </a:extLst>
          </p:cNvPr>
          <p:cNvGrpSpPr/>
          <p:nvPr/>
        </p:nvGrpSpPr>
        <p:grpSpPr>
          <a:xfrm>
            <a:off x="6414502" y="1607475"/>
            <a:ext cx="4554469" cy="4427565"/>
            <a:chOff x="6414502" y="1607475"/>
            <a:chExt cx="4554469" cy="442756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EA3AB1F-31E9-45AA-B3C9-939545EF1A15}"/>
                </a:ext>
              </a:extLst>
            </p:cNvPr>
            <p:cNvSpPr/>
            <p:nvPr/>
          </p:nvSpPr>
          <p:spPr>
            <a:xfrm>
              <a:off x="6414502" y="1607475"/>
              <a:ext cx="4554469" cy="563892"/>
            </a:xfrm>
            <a:custGeom>
              <a:avLst/>
              <a:gdLst>
                <a:gd name="connsiteX0" fmla="*/ 0 w 4554469"/>
                <a:gd name="connsiteY0" fmla="*/ 0 h 563892"/>
                <a:gd name="connsiteX1" fmla="*/ 4554469 w 4554469"/>
                <a:gd name="connsiteY1" fmla="*/ 0 h 563892"/>
                <a:gd name="connsiteX2" fmla="*/ 4554469 w 4554469"/>
                <a:gd name="connsiteY2" fmla="*/ 563892 h 563892"/>
                <a:gd name="connsiteX3" fmla="*/ 0 w 4554469"/>
                <a:gd name="connsiteY3" fmla="*/ 563892 h 563892"/>
                <a:gd name="connsiteX4" fmla="*/ 0 w 4554469"/>
                <a:gd name="connsiteY4" fmla="*/ 0 h 56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4469" h="563892">
                  <a:moveTo>
                    <a:pt x="0" y="0"/>
                  </a:moveTo>
                  <a:lnTo>
                    <a:pt x="4554469" y="0"/>
                  </a:lnTo>
                  <a:lnTo>
                    <a:pt x="4554469" y="563892"/>
                  </a:lnTo>
                  <a:lnTo>
                    <a:pt x="0" y="563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97536" rIns="170688" bIns="97536" numCol="1" spcCol="1270" rtlCol="0" anchor="ctr" anchorCtr="0">
              <a:noAutofit/>
            </a:bodyPr>
            <a:lstStyle/>
            <a:p>
              <a:pPr marL="0" lvl="0" indent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0" i="0" kern="1200">
                  <a:solidFill>
                    <a:schemeClr val="tx1"/>
                  </a:solidFill>
                  <a:latin typeface="Amazon Ember" panose="02000000000000000000" pitchFamily="2" charset="0"/>
                  <a:ea typeface="Amazon Ember" panose="02000000000000000000" pitchFamily="2" charset="0"/>
                  <a:cs typeface="Amazon Ember Light" charset="0"/>
                </a:rPr>
                <a:t>Empregador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9D79DE3-C213-4068-B57D-7D2C62CFE93C}"/>
                </a:ext>
              </a:extLst>
            </p:cNvPr>
            <p:cNvSpPr/>
            <p:nvPr/>
          </p:nvSpPr>
          <p:spPr>
            <a:xfrm>
              <a:off x="6414502" y="2171366"/>
              <a:ext cx="4554469" cy="3863674"/>
            </a:xfrm>
            <a:custGeom>
              <a:avLst/>
              <a:gdLst>
                <a:gd name="connsiteX0" fmla="*/ 0 w 4554469"/>
                <a:gd name="connsiteY0" fmla="*/ 0 h 3079159"/>
                <a:gd name="connsiteX1" fmla="*/ 4554469 w 4554469"/>
                <a:gd name="connsiteY1" fmla="*/ 0 h 3079159"/>
                <a:gd name="connsiteX2" fmla="*/ 4554469 w 4554469"/>
                <a:gd name="connsiteY2" fmla="*/ 3079159 h 3079159"/>
                <a:gd name="connsiteX3" fmla="*/ 0 w 4554469"/>
                <a:gd name="connsiteY3" fmla="*/ 3079159 h 3079159"/>
                <a:gd name="connsiteX4" fmla="*/ 0 w 4554469"/>
                <a:gd name="connsiteY4" fmla="*/ 0 h 307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4469" h="3079159">
                  <a:moveTo>
                    <a:pt x="0" y="0"/>
                  </a:moveTo>
                  <a:lnTo>
                    <a:pt x="4554469" y="0"/>
                  </a:lnTo>
                  <a:lnTo>
                    <a:pt x="4554469" y="3079159"/>
                  </a:lnTo>
                  <a:lnTo>
                    <a:pt x="0" y="30791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rtlCol="0" anchor="t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3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Barra de base nas habilidades da AWS</a:t>
              </a:r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3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Identifique talentos especializados</a:t>
              </a:r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3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Aproveite as melhores práticas</a:t>
              </a:r>
            </a:p>
            <a:p>
              <a:pPr marL="342900" lvl="2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0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Reduza o risco operacional</a:t>
              </a:r>
            </a:p>
            <a:p>
              <a:pPr marL="342900" lvl="2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0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Aumente a vantagem comercial</a:t>
              </a:r>
            </a:p>
            <a:p>
              <a:pPr marL="342900" lvl="2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0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Maximize a eficiência da AWS</a:t>
              </a:r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3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Vocabulário comum </a:t>
              </a:r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300" b="0" i="0" kern="1200" dirty="0">
                  <a:latin typeface="Amazon Ember Light" charset="0"/>
                  <a:ea typeface="Amazon Ember Light" charset="0"/>
                  <a:cs typeface="Amazon Ember Light" charset="0"/>
                </a:rPr>
                <a:t>Acelere a sua migração para a nuvem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98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 sz="3500" dirty="0"/>
              <a:t>Preparando-se para a AWS Certification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574931" cy="365125"/>
          </a:xfrm>
        </p:spPr>
        <p:txBody>
          <a:bodyPr rtlCol="0"/>
          <a:lstStyle/>
          <a:p>
            <a:pPr rtl="0"/>
            <a:r>
              <a:rPr lang="pt-br"/>
              <a:t>© 2020 Amazon Web Services, Inc. ou suas afiliadas. Todos os direitos reservados.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79271" y="5198143"/>
            <a:ext cx="4882101" cy="877824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pt-br" sz="240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  <a:t>Simulados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79271" y="1955292"/>
            <a:ext cx="4882101" cy="877824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pt-br" sz="2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  <a:t>Guias de exame </a:t>
            </a:r>
            <a:br>
              <a:rPr lang="pt-BR" sz="2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</a:br>
            <a:r>
              <a:rPr lang="pt-br" sz="2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  <a:t>Exemplos de perguntas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79271" y="3036243"/>
            <a:ext cx="4882101" cy="877824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pt-br" sz="2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  <a:t>AWS Whitepapers </a:t>
            </a:r>
            <a:br>
              <a:rPr lang="pt-BR" sz="2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</a:br>
            <a:r>
              <a:rPr lang="pt-br" sz="2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  <a:t>Perguntas frequentes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79271" y="4117193"/>
            <a:ext cx="4882101" cy="877824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pt-br" sz="2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  <a:t>Documentação da AWS </a:t>
            </a:r>
            <a:br>
              <a:rPr lang="pt-BR" sz="2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</a:br>
            <a:r>
              <a:rPr lang="pt-br" sz="2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  <a:t>e Arquiteturas de referência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3801" y="3049147"/>
            <a:ext cx="5782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rtl="0"/>
            <a:r>
              <a:rPr lang="pt-br" sz="2800" dirty="0">
                <a:latin typeface="Amazon Ember Light" charset="0"/>
                <a:ea typeface="Amazon Ember Light" charset="0"/>
                <a:cs typeface="Amazon Ember Light" charset="0"/>
              </a:rPr>
              <a:t>Para obter recursos para </a:t>
            </a:r>
            <a:br>
              <a:rPr lang="pt-BR" sz="2800" dirty="0"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pt-br" sz="2800" dirty="0">
                <a:latin typeface="Amazon Ember Light" charset="0"/>
                <a:ea typeface="Amazon Ember Light" charset="0"/>
                <a:cs typeface="Amazon Ember Light" charset="0"/>
              </a:rPr>
              <a:t>ajudá-lo a se preparar para</a:t>
            </a:r>
            <a:r>
              <a:rPr lang="pt-BR" sz="2800" dirty="0">
                <a:latin typeface="Amazon Ember Light" charset="0"/>
                <a:ea typeface="Amazon Ember Light" charset="0"/>
                <a:cs typeface="Amazon Ember Light" charset="0"/>
              </a:rPr>
              <a:t> </a:t>
            </a:r>
            <a:r>
              <a:rPr lang="pt-br" sz="2800" dirty="0">
                <a:latin typeface="Amazon Ember Light" charset="0"/>
                <a:ea typeface="Amazon Ember Light" charset="0"/>
                <a:cs typeface="Amazon Ember Light" charset="0"/>
              </a:rPr>
              <a:t>exame</a:t>
            </a:r>
            <a:r>
              <a:rPr lang="pt-BR" sz="2800" dirty="0">
                <a:latin typeface="Amazon Ember Light" charset="0"/>
                <a:ea typeface="Amazon Ember Light" charset="0"/>
                <a:cs typeface="Amazon Ember Light" charset="0"/>
              </a:rPr>
              <a:t> </a:t>
            </a:r>
            <a:r>
              <a:rPr lang="pt-br" sz="2800" dirty="0">
                <a:latin typeface="Amazon Ember Light" charset="0"/>
                <a:ea typeface="Amazon Ember Light" charset="0"/>
                <a:cs typeface="Amazon Ember Light" charset="0"/>
              </a:rPr>
              <a:t>de certificação, consulte: aws.amazon.com/certification</a:t>
            </a:r>
            <a:endParaRPr lang="en-US" sz="2800" u="sng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642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500" dirty="0"/>
              <a:t>Comentários sobre o curso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dirty="0"/>
              <a:t> Em um navegador da Web, acesse: https://www.aws.training</a:t>
            </a:r>
            <a:br>
              <a:rPr lang="en-US" dirty="0"/>
            </a:br>
            <a:endParaRPr lang="en-US" dirty="0"/>
          </a:p>
          <a:p>
            <a:pPr rtl="0"/>
            <a:r>
              <a:rPr lang="pt-br" sz="2400" dirty="0"/>
              <a:t> Faça login com sua conta da Amazon.</a:t>
            </a:r>
          </a:p>
          <a:p>
            <a:pPr rtl="0">
              <a:lnSpc>
                <a:spcPct val="100000"/>
              </a:lnSpc>
            </a:pPr>
            <a:r>
              <a:rPr lang="pt-br" sz="2400" dirty="0"/>
              <a:t> Clique em </a:t>
            </a:r>
            <a:r>
              <a:rPr lang="pt-br" sz="2400" dirty="0">
                <a:solidFill>
                  <a:schemeClr val="accent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My Transcript </a:t>
            </a:r>
            <a:br>
              <a:rPr lang="pt-BR" sz="2400" dirty="0">
                <a:solidFill>
                  <a:schemeClr val="accent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</a:br>
            <a:r>
              <a:rPr lang="pt-BR" sz="2400" dirty="0">
                <a:solidFill>
                  <a:schemeClr val="accent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pt-br" sz="2400" dirty="0"/>
              <a:t>(Meu histórico de treinamento)</a:t>
            </a:r>
          </a:p>
          <a:p>
            <a:pPr rtl="0"/>
            <a:r>
              <a:rPr lang="pt-br" sz="2400" dirty="0"/>
              <a:t> Vá para a guia </a:t>
            </a:r>
            <a:r>
              <a:rPr lang="pt-br" sz="2400" dirty="0">
                <a:solidFill>
                  <a:schemeClr val="accent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Archived</a:t>
            </a:r>
            <a:r>
              <a:rPr lang="pt-br" sz="2400" dirty="0"/>
              <a:t>.</a:t>
            </a:r>
          </a:p>
          <a:p>
            <a:pPr rtl="0"/>
            <a:r>
              <a:rPr lang="pt-br" sz="2400" dirty="0"/>
              <a:t> Encontre o curso </a:t>
            </a:r>
            <a:r>
              <a:rPr lang="pt-br" sz="2400" dirty="0">
                <a:solidFill>
                  <a:schemeClr val="accent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Developing on AWS </a:t>
            </a:r>
            <a:r>
              <a:rPr lang="pt-br" sz="2400" dirty="0"/>
              <a:t>.</a:t>
            </a:r>
          </a:p>
          <a:p>
            <a:pPr rtl="0"/>
            <a:r>
              <a:rPr lang="pt-br" sz="2400" dirty="0"/>
              <a:t> À direita, clique em </a:t>
            </a:r>
            <a:r>
              <a:rPr lang="pt-br" sz="2400" dirty="0">
                <a:solidFill>
                  <a:schemeClr val="accent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Evaluate</a:t>
            </a:r>
            <a:r>
              <a:rPr lang="pt-br" sz="2400" dirty="0"/>
              <a:t>.</a:t>
            </a:r>
          </a:p>
          <a:p>
            <a:pPr rtl="0"/>
            <a:r>
              <a:rPr lang="pt-br" sz="2400" dirty="0"/>
              <a:t> Deixe seu feedback.</a:t>
            </a:r>
          </a:p>
          <a:p>
            <a:pPr marL="0" indent="0" rtl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9099" y="6356350"/>
            <a:ext cx="4729675" cy="365125"/>
          </a:xfrm>
        </p:spPr>
        <p:txBody>
          <a:bodyPr rtlCol="0"/>
          <a:lstStyle/>
          <a:p>
            <a:r>
              <a:rPr lang="es-AR" dirty="0"/>
              <a:t>© 2020 Amazon Web </a:t>
            </a:r>
            <a:r>
              <a:rPr lang="es-AR" dirty="0" err="1"/>
              <a:t>Services</a:t>
            </a:r>
            <a:r>
              <a:rPr lang="es-AR" dirty="0"/>
              <a:t>, Inc. </a:t>
            </a:r>
            <a:r>
              <a:rPr lang="es-AR" dirty="0" err="1"/>
              <a:t>ou</a:t>
            </a:r>
            <a:r>
              <a:rPr lang="es-AR" dirty="0"/>
              <a:t> </a:t>
            </a:r>
            <a:r>
              <a:rPr lang="es-AR" dirty="0" err="1"/>
              <a:t>suas</a:t>
            </a:r>
            <a:r>
              <a:rPr lang="es-AR" dirty="0"/>
              <a:t> afiliadas. Todos os </a:t>
            </a:r>
            <a:r>
              <a:rPr lang="es-AR" dirty="0" err="1"/>
              <a:t>direitos</a:t>
            </a:r>
            <a:r>
              <a:rPr lang="es-AR" dirty="0"/>
              <a:t> reservados.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941" y="3468108"/>
            <a:ext cx="4653169" cy="141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545" y="5587358"/>
            <a:ext cx="5088255" cy="7236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980" y="2339801"/>
            <a:ext cx="4095750" cy="5905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82980" y="2365898"/>
            <a:ext cx="1443015" cy="5459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01337" y="3014831"/>
            <a:ext cx="11574" cy="471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8382" y="5007599"/>
            <a:ext cx="11574" cy="471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31510" y="5656338"/>
            <a:ext cx="1280055" cy="5459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24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500" dirty="0"/>
              <a:t>Feedback do curso: Amazonians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19100" y="1528175"/>
            <a:ext cx="10934700" cy="464878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dirty="0"/>
              <a:t> Em um navegador da Web, acesse: https://kiku.aws.training/</a:t>
            </a:r>
            <a:br>
              <a:rPr lang="en-US" dirty="0"/>
            </a:br>
            <a:endParaRPr lang="en-US" dirty="0"/>
          </a:p>
          <a:p>
            <a:pPr rtl="0">
              <a:lnSpc>
                <a:spcPct val="100000"/>
              </a:lnSpc>
            </a:pPr>
            <a:r>
              <a:rPr lang="pt-br" sz="2400" dirty="0"/>
              <a:t> Clique em </a:t>
            </a:r>
            <a:r>
              <a:rPr lang="pt-br" sz="2400" dirty="0">
                <a:solidFill>
                  <a:schemeClr val="accent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My Transcript </a:t>
            </a:r>
            <a:br>
              <a:rPr lang="pt-BR" sz="2400" dirty="0">
                <a:solidFill>
                  <a:schemeClr val="accent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</a:br>
            <a:r>
              <a:rPr lang="pt-BR" sz="2400" dirty="0">
                <a:solidFill>
                  <a:schemeClr val="accent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 </a:t>
            </a:r>
            <a:r>
              <a:rPr lang="pt-br" sz="2400" dirty="0"/>
              <a:t>(Meu histórico de treinamento)</a:t>
            </a:r>
            <a:r>
              <a:rPr lang="pt-BR" sz="2400" dirty="0"/>
              <a:t> </a:t>
            </a:r>
            <a:endParaRPr lang="pt-br" sz="2400" dirty="0"/>
          </a:p>
          <a:p>
            <a:pPr rtl="0"/>
            <a:r>
              <a:rPr lang="pt-br" sz="2400" dirty="0"/>
              <a:t> Vá para a</a:t>
            </a:r>
            <a:r>
              <a:rPr lang="pt-br" sz="2400" dirty="0">
                <a:solidFill>
                  <a:schemeClr val="accent6"/>
                </a:solidFill>
              </a:rPr>
              <a:t> </a:t>
            </a:r>
            <a:r>
              <a:rPr lang="pt-br" sz="2400" dirty="0"/>
              <a:t>guia</a:t>
            </a:r>
            <a:r>
              <a:rPr lang="pt-br" sz="2400" dirty="0">
                <a:solidFill>
                  <a:schemeClr val="accent6"/>
                </a:solidFill>
              </a:rPr>
              <a:t> </a:t>
            </a:r>
            <a:r>
              <a:rPr lang="pt-br" sz="2400" dirty="0">
                <a:solidFill>
                  <a:schemeClr val="accent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Archived</a:t>
            </a:r>
            <a:r>
              <a:rPr lang="pt-br" sz="2400" dirty="0"/>
              <a:t>.</a:t>
            </a:r>
          </a:p>
          <a:p>
            <a:pPr rtl="0"/>
            <a:r>
              <a:rPr lang="pt-br" sz="2400" dirty="0"/>
              <a:t> Encontre o curso </a:t>
            </a:r>
            <a:r>
              <a:rPr lang="pt-br" sz="2400" dirty="0">
                <a:solidFill>
                  <a:schemeClr val="accent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Developing on AWS </a:t>
            </a:r>
            <a:r>
              <a:rPr lang="pt-br" sz="2400" dirty="0"/>
              <a:t>.</a:t>
            </a:r>
          </a:p>
          <a:p>
            <a:pPr rtl="0"/>
            <a:r>
              <a:rPr lang="pt-br" sz="2400" dirty="0"/>
              <a:t> À direita, clique em </a:t>
            </a:r>
            <a:r>
              <a:rPr lang="pt-br" sz="2400" dirty="0">
                <a:solidFill>
                  <a:schemeClr val="accent6"/>
                </a:solidFill>
                <a:latin typeface="Amazon Ember" panose="02000000000000000000" pitchFamily="2" charset="0"/>
                <a:ea typeface="Amazon Ember" panose="02000000000000000000" pitchFamily="2" charset="0"/>
              </a:rPr>
              <a:t>Evaluate</a:t>
            </a:r>
            <a:r>
              <a:rPr lang="pt-br" sz="2400" dirty="0"/>
              <a:t>.</a:t>
            </a:r>
          </a:p>
          <a:p>
            <a:pPr rtl="0"/>
            <a:r>
              <a:rPr lang="pt-br" sz="2400" dirty="0"/>
              <a:t> Deixe seu feedback.</a:t>
            </a:r>
          </a:p>
          <a:p>
            <a:pPr marL="0" indent="0" rtl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743743" cy="365125"/>
          </a:xfrm>
        </p:spPr>
        <p:txBody>
          <a:bodyPr rtlCol="0"/>
          <a:lstStyle/>
          <a:p>
            <a:r>
              <a:rPr lang="es-AR" dirty="0"/>
              <a:t>© 2020 Amazon Web </a:t>
            </a:r>
            <a:r>
              <a:rPr lang="es-AR" dirty="0" err="1"/>
              <a:t>Services</a:t>
            </a:r>
            <a:r>
              <a:rPr lang="es-AR" dirty="0"/>
              <a:t>, Inc. </a:t>
            </a:r>
            <a:r>
              <a:rPr lang="es-AR" dirty="0" err="1"/>
              <a:t>ou</a:t>
            </a:r>
            <a:r>
              <a:rPr lang="es-AR" dirty="0"/>
              <a:t> </a:t>
            </a:r>
            <a:r>
              <a:rPr lang="es-AR" dirty="0" err="1"/>
              <a:t>suas</a:t>
            </a:r>
            <a:r>
              <a:rPr lang="es-AR" dirty="0"/>
              <a:t> afiliadas. Todos os </a:t>
            </a:r>
            <a:r>
              <a:rPr lang="es-AR" dirty="0" err="1"/>
              <a:t>direitos</a:t>
            </a:r>
            <a:r>
              <a:rPr lang="es-AR" dirty="0"/>
              <a:t> reservados.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941" y="3468108"/>
            <a:ext cx="4653169" cy="14112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545" y="5587358"/>
            <a:ext cx="5088255" cy="7236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980" y="2339801"/>
            <a:ext cx="4095750" cy="5905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582980" y="2365898"/>
            <a:ext cx="1443015" cy="5459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801337" y="3014831"/>
            <a:ext cx="11574" cy="471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208382" y="5007599"/>
            <a:ext cx="11574" cy="471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31510" y="5656338"/>
            <a:ext cx="1280055" cy="5459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286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aloma 2019 v1">
  <a:themeElements>
    <a:clrScheme name="Training and Certification 1">
      <a:dk1>
        <a:srgbClr val="000000"/>
      </a:dk1>
      <a:lt1>
        <a:srgbClr val="FFFFFF"/>
      </a:lt1>
      <a:dk2>
        <a:srgbClr val="36C2B3"/>
      </a:dk2>
      <a:lt2>
        <a:srgbClr val="FFFFFF"/>
      </a:lt2>
      <a:accent1>
        <a:srgbClr val="232F3E"/>
      </a:accent1>
      <a:accent2>
        <a:srgbClr val="D5DBDB"/>
      </a:accent2>
      <a:accent3>
        <a:srgbClr val="36C2B3"/>
      </a:accent3>
      <a:accent4>
        <a:srgbClr val="1CC9F7"/>
      </a:accent4>
      <a:accent5>
        <a:srgbClr val="4D27AA"/>
      </a:accent5>
      <a:accent6>
        <a:srgbClr val="E617E6"/>
      </a:accent6>
      <a:hlink>
        <a:srgbClr val="1CC9F7"/>
      </a:hlink>
      <a:folHlink>
        <a:srgbClr val="232F3E"/>
      </a:folHlink>
    </a:clrScheme>
    <a:fontScheme name="Custom 1">
      <a:majorFont>
        <a:latin typeface="Amazon Ember Light"/>
        <a:ea typeface=""/>
        <a:cs typeface=""/>
      </a:majorFont>
      <a:minorFont>
        <a:latin typeface="Amazon Emb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Amazon Ember Light" panose="020B0403020204020204" pitchFamily="34" charset="0"/>
            <a:ea typeface="Amazon Ember Light" panose="020B0403020204020204" pitchFamily="34" charset="0"/>
            <a:cs typeface="Amazon Ember Light" panose="020B04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EC3CBD49A9D74AB59EB8F208DED5D9" ma:contentTypeVersion="4" ma:contentTypeDescription="Create a new document." ma:contentTypeScope="" ma:versionID="7daf4a3c1576a459487efcb13ac74181">
  <xsd:schema xmlns:xsd="http://www.w3.org/2001/XMLSchema" xmlns:xs="http://www.w3.org/2001/XMLSchema" xmlns:p="http://schemas.microsoft.com/office/2006/metadata/properties" xmlns:ns2="61d7a295-102b-4ba7-8142-2982d133915a" targetNamespace="http://schemas.microsoft.com/office/2006/metadata/properties" ma:root="true" ma:fieldsID="589ccf5a2417981e7e5052ae0f1735bc" ns2:_="">
    <xsd:import namespace="61d7a295-102b-4ba7-8142-2982d13391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d7a295-102b-4ba7-8142-2982d13391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373EC-BEF7-4783-A542-C961FD7F71E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1d7a295-102b-4ba7-8142-2982d133915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B48EF05-C24A-48CC-90C9-E70A064849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9A6D5B-E25D-4AFC-978D-48EC63471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d7a295-102b-4ba7-8142-2982d1339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T&amp;C_PowerPoint_Deck_Template_2020_Copyright_All_Slides</Template>
  <TotalTime>1554</TotalTime>
  <Words>910</Words>
  <Application>Microsoft Office PowerPoint</Application>
  <PresentationFormat>Widescreen</PresentationFormat>
  <Paragraphs>128</Paragraphs>
  <Slides>10</Slides>
  <Notes>10</Notes>
  <HiddenSlides>2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Amazon Ember</vt:lpstr>
      <vt:lpstr>Amazon Ember Light</vt:lpstr>
      <vt:lpstr>Arial</vt:lpstr>
      <vt:lpstr>Calibri</vt:lpstr>
      <vt:lpstr>Helvetica Neue LT Std 65 Medium</vt:lpstr>
      <vt:lpstr>Lucida Console</vt:lpstr>
      <vt:lpstr>Paloma 2019 v1</vt:lpstr>
      <vt:lpstr>Image</vt:lpstr>
      <vt:lpstr>Módulo 15: Conclusão do curso</vt:lpstr>
      <vt:lpstr>O que discutimos nesta aula</vt:lpstr>
      <vt:lpstr>Apresentação do PowerPoint</vt:lpstr>
      <vt:lpstr>AWS training courses  (cursos de treinamento da AWS)</vt:lpstr>
      <vt:lpstr>AWS Certification</vt:lpstr>
      <vt:lpstr>Benefícios da AWS Certification</vt:lpstr>
      <vt:lpstr>Preparando-se para a AWS Certification</vt:lpstr>
      <vt:lpstr>Comentários sobre o curso</vt:lpstr>
      <vt:lpstr>Feedback do curso: Amazonians</vt:lpstr>
      <vt:lpstr>Obrigado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THAIS DOS SANTOS LINO</cp:lastModifiedBy>
  <cp:revision>163</cp:revision>
  <cp:lastPrinted>2017-08-03T20:30:13Z</cp:lastPrinted>
  <dcterms:created xsi:type="dcterms:W3CDTF">2017-05-11T23:06:57Z</dcterms:created>
  <dcterms:modified xsi:type="dcterms:W3CDTF">2021-10-28T01:09:52Z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515A411F-8C5F-407D-9F57-FFEC1FF5CC2F</vt:lpwstr>
  </property>
  <property fmtid="{D5CDD505-2E9C-101B-9397-08002B2CF9AE}" pid="3" name="ArticulatePath">
    <vt:lpwstr>14_CourseWrapUp_DevelopingOnAWS</vt:lpwstr>
  </property>
  <property fmtid="{D5CDD505-2E9C-101B-9397-08002B2CF9AE}" pid="4" name="ContentTypeId">
    <vt:lpwstr>0x010100D4EC3CBD49A9D74AB59EB8F208DED5D9</vt:lpwstr>
  </property>
</Properties>
</file>