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367" r:id="rId8"/>
    <p:sldId id="261" r:id="rId9"/>
    <p:sldId id="262" r:id="rId10"/>
    <p:sldId id="263" r:id="rId11"/>
    <p:sldId id="329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41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86" r:id="rId31"/>
    <p:sldId id="287" r:id="rId32"/>
    <p:sldId id="288" r:id="rId33"/>
    <p:sldId id="303" r:id="rId34"/>
    <p:sldId id="302" r:id="rId36"/>
    <p:sldId id="294" r:id="rId37"/>
    <p:sldId id="301" r:id="rId38"/>
    <p:sldId id="293" r:id="rId39"/>
    <p:sldId id="318" r:id="rId40"/>
    <p:sldId id="308" r:id="rId41"/>
    <p:sldId id="309" r:id="rId42"/>
    <p:sldId id="310" r:id="rId43"/>
    <p:sldId id="311" r:id="rId44"/>
    <p:sldId id="312" r:id="rId45"/>
    <p:sldId id="368" r:id="rId46"/>
    <p:sldId id="369" r:id="rId47"/>
    <p:sldId id="371" r:id="rId48"/>
    <p:sldId id="370" r:id="rId49"/>
    <p:sldId id="289" r:id="rId50"/>
    <p:sldId id="290" r:id="rId51"/>
    <p:sldId id="291" r:id="rId52"/>
    <p:sldId id="292" r:id="rId53"/>
    <p:sldId id="284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D46D9E-2AEC-4EDE-AE16-E88FE3F70F5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9635-5F87-4BCA-BB6C-156757371A92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PBL – Jogo Plataforma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(</a:t>
            </a:r>
            <a:r>
              <a:rPr lang="pt-BR" dirty="0" err="1" smtClean="0"/>
              <a:t>Engine</a:t>
            </a:r>
            <a:r>
              <a:rPr lang="pt-BR" dirty="0" smtClean="0"/>
              <a:t> </a:t>
            </a:r>
            <a:r>
              <a:rPr lang="pt-BR" dirty="0" err="1" smtClean="0"/>
              <a:t>godot</a:t>
            </a:r>
            <a:r>
              <a:rPr lang="pt-BR" dirty="0" smtClean="0"/>
              <a:t>)								-Douglas </a:t>
            </a:r>
            <a:r>
              <a:rPr lang="pt-BR" dirty="0" err="1" smtClean="0"/>
              <a:t>felipe</a:t>
            </a:r>
            <a:r>
              <a:rPr lang="pt-BR" dirty="0" smtClean="0"/>
              <a:t> costa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										-Gabriel dos santos a.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Caso de Uso (Menu)</a:t>
            </a:r>
            <a:endParaRPr lang="pt-BR" altLang="en-US"/>
          </a:p>
        </p:txBody>
      </p:sp>
      <p:pic>
        <p:nvPicPr>
          <p:cNvPr id="4" name="Espaço Reservado para Conteúdo 3" descr="CasodeUso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7105" y="1656715"/>
            <a:ext cx="10126980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Layouts de Tela/</a:t>
            </a:r>
            <a:r>
              <a:rPr lang="pt-BR" dirty="0" err="1" smtClean="0"/>
              <a:t>Mockups</a:t>
            </a:r>
            <a:r>
              <a:rPr lang="pt-BR" dirty="0" smtClean="0"/>
              <a:t> (Protótipos Originais)</a:t>
            </a:r>
            <a:endParaRPr lang="pt-BR" dirty="0"/>
          </a:p>
        </p:txBody>
      </p:sp>
      <p:pic>
        <p:nvPicPr>
          <p:cNvPr id="4" name="Espaço Reservado para Conteúdo 3" descr="menu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2465" y="1987324"/>
            <a:ext cx="8391524" cy="41957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arregar"/>
          <p:cNvPicPr/>
          <p:nvPr/>
        </p:nvPicPr>
        <p:blipFill>
          <a:blip r:embed="rId1"/>
          <a:stretch>
            <a:fillRect/>
          </a:stretch>
        </p:blipFill>
        <p:spPr>
          <a:xfrm>
            <a:off x="1620106" y="1220937"/>
            <a:ext cx="8566092" cy="43292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gameplay"/>
          <p:cNvPicPr/>
          <p:nvPr/>
        </p:nvPicPr>
        <p:blipFill>
          <a:blip r:embed="rId1"/>
          <a:stretch>
            <a:fillRect/>
          </a:stretch>
        </p:blipFill>
        <p:spPr>
          <a:xfrm>
            <a:off x="1434420" y="893476"/>
            <a:ext cx="8866577" cy="53549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gameplay2"/>
          <p:cNvPicPr/>
          <p:nvPr/>
        </p:nvPicPr>
        <p:blipFill>
          <a:blip r:embed="rId1"/>
          <a:stretch>
            <a:fillRect/>
          </a:stretch>
        </p:blipFill>
        <p:spPr>
          <a:xfrm>
            <a:off x="1595728" y="741966"/>
            <a:ext cx="8454125" cy="56028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Viabilidade do Projeto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Por </a:t>
            </a:r>
            <a:r>
              <a:rPr lang="pt-BR" dirty="0"/>
              <a:t>se tratar de um projeto de menor porte, para aquisição de nota no curso. Existem poucos indicadores para mensurar a viabilidade do projeto.</a:t>
            </a:r>
            <a:endParaRPr lang="pt-BR" dirty="0"/>
          </a:p>
          <a:p>
            <a:pPr marL="0" indent="0" algn="just">
              <a:buNone/>
            </a:pPr>
            <a:r>
              <a:rPr lang="pt-BR" b="1" dirty="0" smtClean="0"/>
              <a:t>	Viabilidade </a:t>
            </a:r>
            <a:r>
              <a:rPr lang="pt-BR" b="1" dirty="0"/>
              <a:t>Técnica </a:t>
            </a:r>
            <a:endParaRPr lang="pt-BR" dirty="0"/>
          </a:p>
          <a:p>
            <a:pPr algn="just"/>
            <a:r>
              <a:rPr lang="pt-BR" dirty="0"/>
              <a:t>-Conhecimentos em C++, </a:t>
            </a:r>
            <a:r>
              <a:rPr lang="pt-BR" dirty="0" err="1"/>
              <a:t>Android</a:t>
            </a:r>
            <a:r>
              <a:rPr lang="pt-BR" dirty="0"/>
              <a:t>, lógica de programação, edição de imagens,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Godot</a:t>
            </a:r>
            <a:r>
              <a:rPr lang="pt-BR" dirty="0"/>
              <a:t>.</a:t>
            </a:r>
            <a:endParaRPr lang="pt-BR" dirty="0"/>
          </a:p>
          <a:p>
            <a:pPr algn="just"/>
            <a:r>
              <a:rPr lang="pt-BR" dirty="0"/>
              <a:t>-Existência de tecnologia que suporte o desenvolvimento (desktops que tenham pelo menos o mínimo necessário para emular o ambiente </a:t>
            </a:r>
            <a:r>
              <a:rPr lang="pt-BR" dirty="0" err="1"/>
              <a:t>Android</a:t>
            </a:r>
            <a:r>
              <a:rPr lang="pt-BR" dirty="0"/>
              <a:t>, e suportar a </a:t>
            </a:r>
            <a:r>
              <a:rPr lang="pt-BR" dirty="0" err="1"/>
              <a:t>engine</a:t>
            </a:r>
            <a:r>
              <a:rPr lang="pt-BR" dirty="0"/>
              <a:t> - Processador 2.3GHZ , 4GB RAM).</a:t>
            </a:r>
            <a:endParaRPr lang="pt-BR" dirty="0"/>
          </a:p>
          <a:p>
            <a:pPr algn="just"/>
            <a:r>
              <a:rPr lang="pt-BR" dirty="0"/>
              <a:t>-Tecnologia para testes e simulação (qualquer smartphone com no mínimo </a:t>
            </a:r>
            <a:r>
              <a:rPr lang="pt-BR" dirty="0" err="1"/>
              <a:t>Android</a:t>
            </a:r>
            <a:r>
              <a:rPr lang="pt-BR" dirty="0"/>
              <a:t> 4.1 - </a:t>
            </a:r>
            <a:r>
              <a:rPr lang="pt-BR" dirty="0" err="1"/>
              <a:t>JellyBean</a:t>
            </a:r>
            <a:r>
              <a:rPr lang="pt-BR" dirty="0"/>
              <a:t>).</a:t>
            </a:r>
            <a:endParaRPr lang="pt-BR" dirty="0"/>
          </a:p>
          <a:p>
            <a:pPr algn="just"/>
            <a:r>
              <a:rPr lang="pt-BR" dirty="0"/>
              <a:t>Não há normas, leis que o projeto obrigatoriamente deva seguir, somente aquelas protegidas por Copyright (c).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Viabilidade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marL="0" indent="0" algn="just">
              <a:buNone/>
            </a:pPr>
            <a:r>
              <a:rPr lang="pt-BR" b="1" dirty="0" smtClean="0"/>
              <a:t>	Viabilidade </a:t>
            </a:r>
            <a:r>
              <a:rPr lang="pt-BR" b="1" dirty="0"/>
              <a:t>Estratégica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Adequação do projeto aos propósitos propostos - Aquisição de nota na disciplina PBL - Tópicos Avançados.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-Aquisição de experiência com linguagem C++ mobile, com ambiente </a:t>
            </a:r>
            <a:r>
              <a:rPr lang="pt-BR" dirty="0" err="1"/>
              <a:t>Android</a:t>
            </a:r>
            <a:r>
              <a:rPr lang="pt-BR" dirty="0"/>
              <a:t>, com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Godot</a:t>
            </a:r>
            <a:r>
              <a:rPr lang="pt-BR" dirty="0"/>
              <a:t>, e com lógica de programação mobile.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-Estímulo ao trabalho cooperativo, à divisão da tarefas, ao cumprimento de prazos.</a:t>
            </a:r>
            <a:endParaRPr lang="pt-BR" dirty="0"/>
          </a:p>
          <a:p>
            <a:pPr marL="0" indent="0" algn="just">
              <a:buNone/>
            </a:pPr>
            <a:r>
              <a:rPr lang="pt-BR" b="1" dirty="0" smtClean="0"/>
              <a:t>	Viabilidade </a:t>
            </a:r>
            <a:r>
              <a:rPr lang="pt-BR" b="1" dirty="0" err="1"/>
              <a:t>Econômica-Financeira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-Inexistência de fundo inicial, financiamento, etc.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-Disponibilidade parcial de tempo por parte dos integrantes (3h por dia, 3 dias na semana  por quatro meses - Fevereiro à Junho), considerando também que a produtividade não totaliza o tempo disponível.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- Requisitos funcionais e não funcionais revistos para adequação à realidade do contexto do projeto.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Viabilidade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8235" y="1471930"/>
            <a:ext cx="9411335" cy="49815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Considerando salário de R$15,00/h, sendo três horas de trabalho por três dias na semana, sendo o prazo do projeto de quatro meses</a:t>
            </a:r>
            <a:r>
              <a:rPr lang="pt-BR" dirty="0" smtClean="0"/>
              <a:t>: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/>
              <a:t>Projeto orçado em R$4320,00, considerando apenas o salário dos integrantes (ainda será realizado o gerenciamento de riscos e um contigente para emergências será considerado).</a:t>
            </a:r>
            <a:endParaRPr lang="pt-BR" dirty="0"/>
          </a:p>
          <a:p>
            <a:pPr algn="just"/>
            <a:r>
              <a:rPr lang="pt-BR" dirty="0"/>
              <a:t>Não haverá retorno de investimento, uma vez que projeto não será monetizado.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2213610" y="2294255"/>
          <a:ext cx="6949440" cy="4163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1285"/>
                <a:gridCol w="1390015"/>
                <a:gridCol w="1451610"/>
                <a:gridCol w="1332230"/>
                <a:gridCol w="1384300"/>
              </a:tblGrid>
              <a:tr h="63055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</a:rPr>
                        <a:t>Despesas (salário R$10,00/h) 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</a:rPr>
                        <a:t>Março</a:t>
                      </a:r>
                      <a:endParaRPr lang="pt-BR" sz="1600">
                        <a:effectLst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Abril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</a:rPr>
                        <a:t>Maio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</a:rPr>
                        <a:t>Junho 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</a:tr>
              <a:tr h="56388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</a:rPr>
                        <a:t>Douglas</a:t>
                      </a:r>
                      <a:endParaRPr lang="pt-BR" sz="1600">
                        <a:effectLst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R$540,00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</a:rPr>
                        <a:t>R$540,00</a:t>
                      </a:r>
                      <a:endParaRPr lang="pt-BR" sz="1600" dirty="0">
                        <a:effectLst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sym typeface="Wingdings" panose="05000000000000000000" pitchFamily="2" charset="2"/>
                        </a:rPr>
                        <a:t>R$540,00</a:t>
                      </a:r>
                      <a:endParaRPr lang="pt-BR" sz="1600">
                        <a:effectLst/>
                        <a:sym typeface="Wingdings" panose="05000000000000000000" pitchFamily="2" charset="2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</a:rPr>
                        <a:t>R$540,00</a:t>
                      </a:r>
                      <a:endParaRPr lang="pt-BR" sz="1600">
                        <a:effectLst/>
                      </a:endParaRPr>
                    </a:p>
                  </a:txBody>
                  <a:tcPr marL="68409" marR="68409" marT="0" marB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</a:rPr>
                        <a:t>Gabriel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R$540,00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R$540,00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sym typeface="Wingdings" panose="05000000000000000000" pitchFamily="2" charset="2"/>
                        </a:rPr>
                        <a:t>R$540,00</a:t>
                      </a:r>
                      <a:endParaRPr lang="pt-BR" sz="1600">
                        <a:effectLst/>
                        <a:sym typeface="Wingdings" panose="05000000000000000000" pitchFamily="2" charset="2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R$540,00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</a:tr>
              <a:tr h="47053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</a:rPr>
                        <a:t>Total</a:t>
                      </a:r>
                      <a:endParaRPr lang="pt-BR" sz="1600">
                        <a:effectLst/>
                      </a:endParaRPr>
                    </a:p>
                  </a:txBody>
                  <a:tcPr marL="68409" marR="68409" marT="0" marB="0"/>
                </a:tc>
                <a:tc gridSpan="4"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>
                          <a:effectLst/>
                          <a:sym typeface="+mn-ea"/>
                        </a:rPr>
                        <a:t>R$4320,00</a:t>
                      </a:r>
                      <a:endParaRPr lang="pt-BR" sz="1400">
                        <a:effectLst/>
                        <a:sym typeface="+mn-ea"/>
                      </a:endParaRPr>
                    </a:p>
                  </a:txBody>
                  <a:tcPr marL="68409" marR="68409" marT="0" marB="0"/>
                </a:tc>
                <a:tc hMerge="1">
                  <a:tcPr marL="68409" marR="68409" marT="0" marB="0"/>
                </a:tc>
                <a:tc hMerge="1">
                  <a:tcPr marL="68409" marR="68409" marT="0" marB="0"/>
                </a:tc>
                <a:tc hMerge="1">
                  <a:tcPr marL="68409" marR="68409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442" y="135477"/>
            <a:ext cx="10438656" cy="1400530"/>
          </a:xfrm>
        </p:spPr>
        <p:txBody>
          <a:bodyPr/>
          <a:lstStyle/>
          <a:p>
            <a:pPr algn="ctr"/>
            <a:r>
              <a:rPr lang="pt-BR" dirty="0" smtClean="0"/>
              <a:t>Comparação com Jogos Semelhantes</a:t>
            </a:r>
            <a:br>
              <a:rPr lang="pt-BR" dirty="0" smtClean="0"/>
            </a:br>
            <a:r>
              <a:rPr lang="pt-BR" dirty="0" smtClean="0"/>
              <a:t>(Diferencial)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2626917" y="1440909"/>
          <a:ext cx="6228080" cy="5276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6505"/>
                <a:gridCol w="1246383"/>
                <a:gridCol w="1247175"/>
                <a:gridCol w="1247175"/>
                <a:gridCol w="1240596"/>
              </a:tblGrid>
              <a:tr h="7413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Zelda - A link to the past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Tales of Phantasia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Secret of Mana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</a:tr>
              <a:tr h="7559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Android / IOS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pt-BR" sz="1200" dirty="0">
                          <a:effectLst/>
                        </a:rPr>
                        <a:t> (IOS descontinuado)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pt-BR" sz="1200">
                          <a:effectLst/>
                        </a:rPr>
                        <a:t> (Android)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</a:tr>
              <a:tr h="503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Sistema de Combate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</a:tr>
              <a:tr h="503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Sistema de evolução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</a:tr>
              <a:tr h="7559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Interação com ambiente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</a:tr>
              <a:tr h="503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Ambiente Online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</a:tr>
              <a:tr h="7559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Suporte dispositivos legados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</a:tr>
              <a:tr h="503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Desafios Lógicos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</a:tr>
              <a:tr h="251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Jogo Rápido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sym typeface="Wingdings" panose="05000000000000000000" pitchFamily="2" charset="2"/>
                        </a:rPr>
                        <a:t>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4" name="Espaço Reservado para Conteúdo 3" descr="DiagramaClass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5725" y="1180465"/>
            <a:ext cx="9481185" cy="5433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1623" y="350081"/>
            <a:ext cx="9404723" cy="1400530"/>
          </a:xfrm>
        </p:spPr>
        <p:txBody>
          <a:bodyPr/>
          <a:lstStyle/>
          <a:p>
            <a:pPr algn="ctr"/>
            <a:r>
              <a:rPr lang="pt-BR" dirty="0" smtClean="0"/>
              <a:t>Responsabilidades da Equipe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381623" y="1305030"/>
          <a:ext cx="9367242" cy="5319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2670"/>
                <a:gridCol w="1648775"/>
                <a:gridCol w="1769685"/>
                <a:gridCol w="1236582"/>
                <a:gridCol w="1051918"/>
                <a:gridCol w="1338806"/>
                <a:gridCol w="1338806"/>
              </a:tblGrid>
              <a:tr h="5843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Cod. EAP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Atividade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Responsável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Aprovar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Consultado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Informado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45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Concepção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Escopo, Requisitos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Gabriel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Douglas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Douglas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Prof Charles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908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Planejamento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Elaboração de documentação e instruções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Gabriel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Douglas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Douglas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Prof Charles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45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Execução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Implementação e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Douglas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Gabriel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Gabriel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Prof Charles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6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Controle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Verificação e Validação de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Douglas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</a:rPr>
                        <a:t>Gabriel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Gabriel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Prof Charles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87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1.5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Entrega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Entrega e Apresentação de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Gabriel e Douglas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Prof Charles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</a:rPr>
                        <a:t>Prof Charles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err="1">
                          <a:effectLst/>
                        </a:rPr>
                        <a:t>Prof</a:t>
                      </a:r>
                      <a:r>
                        <a:rPr lang="pt-BR" sz="1100" dirty="0">
                          <a:effectLst/>
                        </a:rPr>
                        <a:t> Charles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5" name="Espaço Reservado para Conteúdo 4" descr="DiagramaClass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5550" y="1176020"/>
            <a:ext cx="9545320" cy="5618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Diagramas de Sequência</a:t>
            </a:r>
            <a:br>
              <a:rPr lang="pt-BR" dirty="0" smtClean="0"/>
            </a:br>
            <a:r>
              <a:rPr lang="pt-BR" dirty="0" smtClean="0"/>
              <a:t>Combate</a:t>
            </a:r>
            <a:endParaRPr lang="pt-BR" dirty="0" smtClean="0"/>
          </a:p>
        </p:txBody>
      </p:sp>
      <p:pic>
        <p:nvPicPr>
          <p:cNvPr id="4" name="Espaço Reservado para Conteúdo 3" descr="Comba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455" y="1944370"/>
            <a:ext cx="11006455" cy="47872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dirty="0" smtClean="0">
                <a:sym typeface="+mn-ea"/>
              </a:rPr>
              <a:t>Diagramas de Sequência</a:t>
            </a:r>
            <a:br>
              <a:rPr lang="pt-BR" dirty="0"/>
            </a:br>
            <a:r>
              <a:rPr lang="pt-BR" dirty="0"/>
              <a:t>Combate</a:t>
            </a:r>
            <a:endParaRPr lang="pt-BR" altLang="en-US"/>
          </a:p>
        </p:txBody>
      </p:sp>
      <p:pic>
        <p:nvPicPr>
          <p:cNvPr id="4" name="Espaço Reservado para Conteúdo 3" descr="Combat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05" y="2153920"/>
            <a:ext cx="11552555" cy="29648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dirty="0" smtClean="0">
                <a:sym typeface="+mn-ea"/>
              </a:rPr>
              <a:t>Diagramas de Sequência</a:t>
            </a:r>
            <a:br>
              <a:rPr lang="pt-BR" dirty="0">
                <a:sym typeface="+mn-ea"/>
              </a:rPr>
            </a:br>
            <a:r>
              <a:rPr lang="pt-BR" dirty="0">
                <a:sym typeface="+mn-ea"/>
              </a:rPr>
              <a:t>Interação - Pular</a:t>
            </a:r>
            <a:br>
              <a:rPr lang="pt-BR" altLang="en-US"/>
            </a:br>
            <a:endParaRPr lang="pt-BR" altLang="en-US"/>
          </a:p>
        </p:txBody>
      </p:sp>
      <p:pic>
        <p:nvPicPr>
          <p:cNvPr id="4" name="Espaço Reservado para Conteúdo 3" descr="Pul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170" y="2266315"/>
            <a:ext cx="11250295" cy="2981325"/>
          </a:xfrm>
          <a:prstGeom prst="rect">
            <a:avLst/>
          </a:prstGeom>
        </p:spPr>
      </p:pic>
      <p:pic>
        <p:nvPicPr>
          <p:cNvPr id="6" name="Imagem 5" descr="Pul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2376170"/>
            <a:ext cx="7945120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dirty="0" smtClean="0">
                <a:sym typeface="+mn-ea"/>
              </a:rPr>
              <a:t>Diagramas de Sequência</a:t>
            </a:r>
            <a:br>
              <a:rPr lang="pt-BR" dirty="0">
                <a:sym typeface="+mn-ea"/>
              </a:rPr>
            </a:br>
            <a:r>
              <a:rPr lang="pt-BR" dirty="0">
                <a:sym typeface="+mn-ea"/>
              </a:rPr>
              <a:t>Uso de item</a:t>
            </a:r>
            <a:br>
              <a:rPr lang="pt-BR" dirty="0">
                <a:sym typeface="+mn-ea"/>
              </a:rPr>
            </a:br>
            <a:endParaRPr lang="pt-BR" altLang="en-US"/>
          </a:p>
        </p:txBody>
      </p:sp>
      <p:pic>
        <p:nvPicPr>
          <p:cNvPr id="4" name="Espaço Reservado para Conteúdo 3" descr="Ite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065" y="2619375"/>
            <a:ext cx="10898505" cy="2192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dirty="0" smtClean="0">
                <a:sym typeface="+mn-ea"/>
              </a:rPr>
              <a:t>Diagramas de Sequência</a:t>
            </a:r>
            <a:br>
              <a:rPr lang="pt-BR" dirty="0">
                <a:sym typeface="+mn-ea"/>
              </a:rPr>
            </a:br>
            <a:r>
              <a:rPr lang="pt-BR" dirty="0">
                <a:sym typeface="+mn-ea"/>
              </a:rPr>
              <a:t>Interação Plataforma</a:t>
            </a:r>
            <a:endParaRPr lang="pt-BR" altLang="en-US"/>
          </a:p>
        </p:txBody>
      </p:sp>
      <p:pic>
        <p:nvPicPr>
          <p:cNvPr id="4" name="Espaço Reservado para Conteúdo 3" descr="PlataformaMov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795" y="2661920"/>
            <a:ext cx="10928985" cy="20923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dirty="0" smtClean="0">
                <a:sym typeface="+mn-ea"/>
              </a:rPr>
              <a:t>Diagramas de Sequência</a:t>
            </a:r>
            <a:br>
              <a:rPr lang="pt-BR" dirty="0">
                <a:sym typeface="+mn-ea"/>
              </a:rPr>
            </a:br>
            <a:r>
              <a:rPr lang="pt-BR" dirty="0">
                <a:sym typeface="+mn-ea"/>
              </a:rPr>
              <a:t>Situação Game Over</a:t>
            </a:r>
            <a:br>
              <a:rPr lang="pt-BR" altLang="en-US"/>
            </a:br>
            <a:endParaRPr lang="pt-BR" altLang="en-US"/>
          </a:p>
        </p:txBody>
      </p:sp>
      <p:pic>
        <p:nvPicPr>
          <p:cNvPr id="4" name="Espaço Reservado para Conteúdo 3" descr="MorteGameOv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795" y="2576830"/>
            <a:ext cx="10914380" cy="18408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dirty="0" smtClean="0">
                <a:sym typeface="+mn-ea"/>
              </a:rPr>
              <a:t>Diagramas de Sequência</a:t>
            </a:r>
            <a:br>
              <a:rPr lang="pt-BR" dirty="0">
                <a:sym typeface="+mn-ea"/>
              </a:rPr>
            </a:br>
            <a:r>
              <a:rPr lang="pt-BR" dirty="0">
                <a:sym typeface="+mn-ea"/>
              </a:rPr>
              <a:t>Finalizando</a:t>
            </a:r>
            <a:br>
              <a:rPr lang="pt-BR" altLang="en-US">
                <a:sym typeface="+mn-ea"/>
              </a:rPr>
            </a:br>
            <a:endParaRPr lang="pt-BR" altLang="en-US"/>
          </a:p>
        </p:txBody>
      </p:sp>
      <p:pic>
        <p:nvPicPr>
          <p:cNvPr id="4" name="Espaço Reservado para Conteúdo 3" descr="Fina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795" y="2214245"/>
            <a:ext cx="10640695" cy="245173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sym typeface="+mn-ea"/>
              </a:rPr>
              <a:t>Recursos Necessários e Custos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2" y="1191858"/>
            <a:ext cx="8946541" cy="4195481"/>
          </a:xfrm>
        </p:spPr>
        <p:txBody>
          <a:bodyPr>
            <a:noAutofit/>
          </a:bodyPr>
          <a:p>
            <a:pPr marL="0" indent="0" algn="just">
              <a:buNone/>
            </a:pPr>
            <a:endParaRPr lang="pt-BR" altLang="en-US" sz="1200"/>
          </a:p>
          <a:p>
            <a:pPr marL="0" indent="0" algn="just">
              <a:buNone/>
            </a:pPr>
            <a:r>
              <a:rPr lang="pt-BR" altLang="en-US" sz="1400" b="1"/>
              <a:t>Mão de Obra: </a:t>
            </a:r>
            <a:endParaRPr lang="pt-BR" altLang="en-US" sz="1400" b="1"/>
          </a:p>
          <a:p>
            <a:pPr marL="0" indent="0" algn="just">
              <a:buNone/>
            </a:pPr>
            <a:r>
              <a:rPr lang="pt-BR" altLang="en-US" sz="1400"/>
              <a:t>Programador/Desenvolvedor (C++, lógica de programação, testes, design); Analista/Gestor (Documentação, planejamento e monitoramento);</a:t>
            </a:r>
            <a:endParaRPr lang="pt-BR" altLang="en-US" sz="1400"/>
          </a:p>
          <a:p>
            <a:pPr marL="0" indent="0" algn="just">
              <a:buNone/>
            </a:pPr>
            <a:r>
              <a:rPr lang="pt-BR" altLang="en-US" sz="1400" b="1"/>
              <a:t>Material permanente:</a:t>
            </a:r>
            <a:endParaRPr lang="pt-BR" altLang="en-US" sz="1400" b="1"/>
          </a:p>
          <a:p>
            <a:pPr marL="0" indent="0" algn="just">
              <a:buNone/>
            </a:pPr>
            <a:r>
              <a:rPr lang="pt-BR" altLang="en-US" sz="1400"/>
              <a:t>Computadores com capacidade de processamento para suportar desenvolvimento na engine escolhida (Godot);</a:t>
            </a:r>
            <a:endParaRPr lang="pt-BR" altLang="en-US" sz="1400"/>
          </a:p>
          <a:p>
            <a:pPr marL="0" indent="0" algn="just">
              <a:buNone/>
            </a:pPr>
            <a:r>
              <a:rPr lang="pt-BR" altLang="en-US" sz="1400"/>
              <a:t>Requisitos mínimos PC - 4GB RAM, 20GB espaço livre no HD, processador mín 2.3GH;</a:t>
            </a:r>
            <a:endParaRPr lang="pt-BR" altLang="en-US" sz="1400"/>
          </a:p>
          <a:p>
            <a:pPr marL="0" indent="0" algn="just">
              <a:buNone/>
            </a:pPr>
            <a:r>
              <a:rPr lang="pt-BR" altLang="en-US" sz="1400"/>
              <a:t>Windows 7,8, ou 10. Versão 3.0.1 Godot. Biblioteca C, C++ do Windows;</a:t>
            </a:r>
            <a:endParaRPr lang="pt-BR" altLang="en-US" sz="1400"/>
          </a:p>
          <a:p>
            <a:pPr marL="0" indent="0" algn="just">
              <a:buNone/>
            </a:pPr>
            <a:r>
              <a:rPr lang="pt-BR" altLang="en-US" sz="1400"/>
              <a:t>Softwares de Edição (Gimp, Photoshop);</a:t>
            </a:r>
            <a:endParaRPr lang="pt-BR" altLang="en-US" sz="1400"/>
          </a:p>
          <a:p>
            <a:pPr marL="0" indent="0" algn="just">
              <a:buNone/>
            </a:pPr>
            <a:r>
              <a:rPr lang="pt-BR" altLang="en-US" sz="1400"/>
              <a:t>Modelos prontos (Sprites, TileSets);</a:t>
            </a:r>
            <a:endParaRPr lang="pt-BR" altLang="en-US" sz="1400"/>
          </a:p>
          <a:p>
            <a:pPr marL="0" indent="0" algn="just">
              <a:buNone/>
            </a:pPr>
            <a:r>
              <a:rPr lang="pt-BR" altLang="en-US" sz="1400" b="1"/>
              <a:t>Material de Consumo:</a:t>
            </a:r>
            <a:endParaRPr lang="pt-BR" altLang="en-US" sz="1400" b="1"/>
          </a:p>
          <a:p>
            <a:pPr marL="0" indent="0" algn="just">
              <a:buNone/>
            </a:pPr>
            <a:r>
              <a:rPr lang="pt-BR" altLang="en-US" sz="1400"/>
              <a:t> Material de escritório para esboços e planejamento (papel, lápis, borracha, caneta).</a:t>
            </a:r>
            <a:endParaRPr lang="pt-BR" altLang="en-US" sz="1400"/>
          </a:p>
          <a:p>
            <a:pPr marL="0" indent="0" algn="just">
              <a:buNone/>
            </a:pPr>
            <a:r>
              <a:rPr lang="pt-BR" altLang="en-US" sz="1400" b="1"/>
              <a:t>Serviços:</a:t>
            </a:r>
            <a:endParaRPr lang="pt-BR" altLang="en-US" sz="1400" b="1"/>
          </a:p>
          <a:p>
            <a:pPr marL="0" indent="0" algn="just">
              <a:buNone/>
            </a:pPr>
            <a:r>
              <a:rPr lang="pt-BR" altLang="en-US" sz="1400"/>
              <a:t>Considerando deslocamento de grupo para realização de projeto - Passagem de ônibus ida e volta para os dois membros do grupo (R$4,25 x2 por dia de reunião para cada membro);</a:t>
            </a:r>
            <a:endParaRPr lang="pt-BR" altLang="en-US" sz="1400"/>
          </a:p>
          <a:p>
            <a:pPr marL="0" indent="0" algn="just">
              <a:buNone/>
            </a:pPr>
            <a:r>
              <a:rPr lang="pt-BR" altLang="en-US" sz="1400"/>
              <a:t>Considerando alimentação para membros d o grupo (R$10,00 por dia de reunião para cada membro);</a:t>
            </a:r>
            <a:endParaRPr lang="pt-BR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Informações Gerais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/>
              <a:t>No esboço inicial do projeto, todos os recursos foram constatados como disponíveis para realização do projeto, se confirmando no decorrer do projeto. (insumos disponíveis alguns na instituição de ensino - Uninter, outros disponíveis por membros do grupo).</a:t>
            </a:r>
            <a:endParaRPr lang="pt-BR" altLang="en-US"/>
          </a:p>
          <a:p>
            <a:pPr algn="just"/>
            <a:r>
              <a:rPr lang="pt-BR" altLang="en-US"/>
              <a:t>Grupo Jogo de Plataforma - O Vazio te Chama</a:t>
            </a:r>
            <a:endParaRPr lang="pt-BR" altLang="en-US"/>
          </a:p>
          <a:p>
            <a:pPr algn="just"/>
            <a:r>
              <a:rPr lang="pt-BR" altLang="en-US"/>
              <a:t>Membros: Douglas Felipe Costa (programação, testes) e Gabriel dos Santos Antonio (documentação, análise);</a:t>
            </a:r>
            <a:endParaRPr lang="pt-BR" altLang="en-US"/>
          </a:p>
          <a:p>
            <a:pPr algn="just"/>
            <a:r>
              <a:rPr lang="pt-BR" altLang="en-US"/>
              <a:t>Número de horas previstas 144h (3 dias na semana durante 4 meses - Fev a Jun);</a:t>
            </a:r>
            <a:endParaRPr lang="pt-BR" altLang="en-US"/>
          </a:p>
          <a:p>
            <a:pPr algn="just"/>
            <a:r>
              <a:rPr lang="pt-BR" altLang="en-US"/>
              <a:t>Número de horas extras (Contingência) 20h - Não considera salário;</a:t>
            </a:r>
            <a:endParaRPr lang="pt-BR" altLang="en-US"/>
          </a:p>
          <a:p>
            <a:pPr algn="just"/>
            <a:r>
              <a:rPr lang="pt-BR" altLang="en-US"/>
              <a:t>Orçamento do projeto: Salário dos integrantes somados - R$4320,00 (R$15,00/h), </a:t>
            </a:r>
            <a:endParaRPr lang="pt-BR" altLang="en-US"/>
          </a:p>
          <a:p>
            <a:pPr algn="just"/>
            <a:r>
              <a:rPr lang="pt-BR" altLang="en-US"/>
              <a:t>[Considerando reunião do grupo por três dias] Deslocamento (R$4,25X4X3 = R$51,00/mês; Alimentação (R$10,00X2X3 = R$60,00/mês);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224" y="1502229"/>
            <a:ext cx="10571584" cy="5225141"/>
          </a:xfrm>
        </p:spPr>
        <p:txBody>
          <a:bodyPr>
            <a:normAutofit lnSpcReduction="20000"/>
          </a:bodyPr>
          <a:lstStyle/>
          <a:p>
            <a:pPr algn="just"/>
            <a:r>
              <a:rPr lang="pt-BR" dirty="0" smtClean="0"/>
              <a:t>F01 - </a:t>
            </a:r>
            <a:r>
              <a:rPr lang="pt-BR" dirty="0"/>
              <a:t>O sistema deverá Exibir Menu </a:t>
            </a:r>
            <a:r>
              <a:rPr lang="pt-BR" dirty="0" smtClean="0"/>
              <a:t>Inicial</a:t>
            </a:r>
            <a:endParaRPr lang="pt-BR" dirty="0" smtClean="0"/>
          </a:p>
          <a:p>
            <a:pPr algn="just"/>
            <a:r>
              <a:rPr lang="pt-BR" dirty="0" smtClean="0"/>
              <a:t>Descrição</a:t>
            </a:r>
            <a:r>
              <a:rPr lang="pt-BR" dirty="0"/>
              <a:t>: Ao selecionar o executável, usuário deverá visualizar menu inicial com opções de “Jogar</a:t>
            </a:r>
            <a:r>
              <a:rPr lang="pt-BR" dirty="0" smtClean="0"/>
              <a:t>”,</a:t>
            </a:r>
            <a:r>
              <a:rPr lang="pt-BR" dirty="0"/>
              <a:t> “Créditos” e “Sair”.</a:t>
            </a:r>
            <a:endParaRPr lang="pt-BR" dirty="0"/>
          </a:p>
          <a:p>
            <a:pPr algn="just"/>
            <a:r>
              <a:rPr lang="pt-BR" dirty="0"/>
              <a:t>F02 O sistema deverá permitir que usuário “mute” o volume do jogo</a:t>
            </a:r>
            <a:endParaRPr lang="pt-BR" dirty="0"/>
          </a:p>
          <a:p>
            <a:pPr algn="just"/>
            <a:r>
              <a:rPr lang="pt-BR"/>
              <a:t>Descrição: Ao apertar botão de “mute”no canto superior direito da tela, jogo deverá ficar sem som (músicas, efeitos, etc.).</a:t>
            </a:r>
            <a:endParaRPr lang="pt-BR"/>
          </a:p>
          <a:p>
            <a:pPr algn="just"/>
            <a:r>
              <a:rPr lang="pt-BR" dirty="0" smtClean="0"/>
              <a:t>F03 - </a:t>
            </a:r>
            <a:r>
              <a:rPr lang="pt-BR" dirty="0"/>
              <a:t>O sistema deverá exibir créditos</a:t>
            </a:r>
            <a:r>
              <a:rPr lang="pt-BR" dirty="0" smtClean="0"/>
              <a:t>.</a:t>
            </a:r>
            <a:endParaRPr lang="pt-BR" dirty="0" smtClean="0"/>
          </a:p>
          <a:p>
            <a:pPr algn="just"/>
            <a:r>
              <a:rPr lang="pt-BR" dirty="0" smtClean="0"/>
              <a:t> Descrição</a:t>
            </a:r>
            <a:r>
              <a:rPr lang="pt-BR" dirty="0"/>
              <a:t>: Ao selecionar “Créditos” no Menu Inicial, usuário deverá visualizar tela com créditos dos autores do jogo.</a:t>
            </a:r>
            <a:endParaRPr lang="pt-BR" dirty="0"/>
          </a:p>
          <a:p>
            <a:pPr algn="just"/>
            <a:r>
              <a:rPr lang="pt-BR" dirty="0" smtClean="0"/>
              <a:t>F04 - </a:t>
            </a:r>
            <a:r>
              <a:rPr lang="pt-BR" dirty="0"/>
              <a:t>O sistema deverá permitir que usuário possa sair da aplicação.	</a:t>
            </a:r>
            <a:endParaRPr lang="pt-BR" dirty="0" smtClean="0"/>
          </a:p>
          <a:p>
            <a:pPr algn="just"/>
            <a:r>
              <a:rPr lang="pt-BR" dirty="0" smtClean="0"/>
              <a:t>Descrição</a:t>
            </a:r>
            <a:r>
              <a:rPr lang="pt-BR" dirty="0"/>
              <a:t>: Ao selecionar “Sair” no Menu Inicial, usuário poderá fechar a aplicação.</a:t>
            </a:r>
            <a:endParaRPr lang="pt-BR" dirty="0"/>
          </a:p>
          <a:p>
            <a:pPr algn="just"/>
            <a:r>
              <a:rPr lang="pt-BR" dirty="0" smtClean="0">
                <a:sym typeface="+mn-ea"/>
              </a:rPr>
              <a:t>F05 - </a:t>
            </a:r>
            <a:r>
              <a:rPr lang="pt-BR" dirty="0">
                <a:sym typeface="+mn-ea"/>
              </a:rPr>
              <a:t>O sistema deverá exibir introdução/história do jogo.	</a:t>
            </a:r>
            <a:endParaRPr lang="pt-BR" dirty="0" smtClean="0"/>
          </a:p>
          <a:p>
            <a:pPr algn="just"/>
            <a:r>
              <a:rPr lang="pt-BR" dirty="0" smtClean="0">
                <a:sym typeface="+mn-ea"/>
              </a:rPr>
              <a:t>Descrição</a:t>
            </a:r>
            <a:r>
              <a:rPr lang="pt-BR" dirty="0">
                <a:sym typeface="+mn-ea"/>
              </a:rPr>
              <a:t>: Ao selecionar “Jogar” no Menu Inicial, deverá ser mostrado ao usuário uma introdução a história do jogo (servindo como a justificativa para o progresso do jogo), bem como apresentar seu </a:t>
            </a:r>
            <a:r>
              <a:rPr lang="pt-BR" dirty="0" err="1">
                <a:sym typeface="+mn-ea"/>
              </a:rPr>
              <a:t>avatar</a:t>
            </a:r>
            <a:r>
              <a:rPr lang="pt-BR" dirty="0">
                <a:sym typeface="+mn-ea"/>
              </a:rPr>
              <a:t>/personagem.</a:t>
            </a:r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Informações Gerais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Todos os softwares e ferramentas utilizadas são livres ou pelo menos versões trials.</a:t>
            </a:r>
            <a:endParaRPr lang="pt-BR" altLang="en-US"/>
          </a:p>
          <a:p>
            <a:pPr algn="just"/>
            <a:r>
              <a:rPr lang="pt-BR" altLang="en-US"/>
              <a:t>Equipamentos e materiais já em posse de membros, não sendo considerado o valor patrimonial desses.</a:t>
            </a:r>
            <a:endParaRPr lang="pt-BR" altLang="en-US"/>
          </a:p>
          <a:p>
            <a:pPr algn="just"/>
            <a:r>
              <a:rPr lang="pt-BR" altLang="en-US"/>
              <a:t>Não foi considerados os gastos com energia, por difícil mensuração e por aproveitamento de energia de instituição de ensino e das instalações dos membros do grupo que já seriam pagas de qualquer jeito.</a:t>
            </a:r>
            <a:endParaRPr lang="pt-BR" altLang="en-US"/>
          </a:p>
          <a:p>
            <a:pPr algn="just"/>
            <a:r>
              <a:rPr lang="pt-BR" altLang="en-US"/>
              <a:t>Custo Total: R$4764,00 + 10% Contingência</a:t>
            </a:r>
            <a:endParaRPr lang="pt-BR" altLang="en-US"/>
          </a:p>
          <a:p>
            <a:pPr algn="just"/>
            <a:r>
              <a:rPr lang="pt-BR" altLang="en-US"/>
              <a:t>Custo Total Final: R$5440,40</a:t>
            </a:r>
            <a:endParaRPr lang="pt-B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Casos de Uso Extendido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801052" y="1101053"/>
          <a:ext cx="10004425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85"/>
                <a:gridCol w="8536940"/>
              </a:tblGrid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UC001 - Interagir com ambiente</a:t>
                      </a:r>
                      <a:endParaRPr lang="pt-BR" altLang="en-US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Resumo: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Este caso de uso descreve os possíveis cenários de interações com ambiente.</a:t>
                      </a:r>
                      <a:endParaRPr lang="pt-BR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Pré-Condições: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O avatar deve estar perto de um objeto com função de interação</a:t>
                      </a:r>
                      <a:endParaRPr lang="pt-BR" altLang="en-US"/>
                    </a:p>
                    <a:p>
                      <a:pPr>
                        <a:buNone/>
                      </a:pP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Principal: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Passo 1: O usuário move o avatar para perto de objeto;</a:t>
                      </a:r>
                      <a:endParaRPr lang="pt-BR" altLang="en-US"/>
                    </a:p>
                    <a:p>
                      <a:pPr>
                        <a:buNone/>
                      </a:pPr>
                      <a:r>
                        <a:rPr lang="pt-BR" altLang="en-US"/>
                        <a:t>Passo 2: Usuário aperta botão de interação;</a:t>
                      </a:r>
                      <a:endParaRPr lang="pt-BR" altLang="en-US"/>
                    </a:p>
                    <a:p>
                      <a:pPr>
                        <a:buNone/>
                      </a:pPr>
                      <a:r>
                        <a:rPr lang="pt-BR" altLang="en-US"/>
                        <a:t>Passo 3: Avatar interage com objeto (abre baú, usa item,etc);</a:t>
                      </a:r>
                      <a:endParaRPr lang="pt-BR" altLang="en-US"/>
                    </a:p>
                    <a:p>
                      <a:pPr>
                        <a:buNone/>
                      </a:pPr>
                      <a:r>
                        <a:rPr lang="pt-BR" altLang="en-US"/>
                        <a:t>Passo 4: Objeto sofre alteração (muda sprite ou some);</a:t>
                      </a:r>
                      <a:endParaRPr lang="pt-BR" altLang="en-US"/>
                    </a:p>
                    <a:p>
                      <a:pPr>
                        <a:buNone/>
                      </a:pPr>
                      <a:r>
                        <a:rPr lang="pt-BR" altLang="en-US"/>
                        <a:t>Passo 5: Botão de interação é inativado;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Restrições/Validações: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Restrições: Avatar deve estar em uma zona próxima do objeto para interagir.</a:t>
                      </a:r>
                      <a:endParaRPr lang="pt-BR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de Exceção 1: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Ao apertar botão de interação, não acontecerá nada, pois avatar está longe de objeto.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de Exceção 2: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Ao apertar botão, não acontecerá nada, pois usuário já interagiu com objeto.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sym typeface="+mn-ea"/>
              </a:rPr>
              <a:t>Casos de Uso Extendido</a:t>
            </a:r>
            <a:br>
              <a:rPr lang="pt-BR" altLang="en-US"/>
            </a:b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346075" y="1085215"/>
          <a:ext cx="1149985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45"/>
                <a:gridCol w="9044305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pt-BR" altLang="en-US" sz="1400"/>
                        <a:t>UC002 -</a:t>
                      </a:r>
                      <a:r>
                        <a:rPr lang="pt-BR" altLang="en-US" sz="1400">
                          <a:sym typeface="+mn-ea"/>
                        </a:rPr>
                        <a:t> Atacar Inimigo</a:t>
                      </a:r>
                      <a:endParaRPr lang="pt-BR" altLang="en-US" sz="1400"/>
                    </a:p>
                  </a:txBody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Resumo: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Este caso de uso descreve os possíveis cenários de combate com inimigo.</a:t>
                      </a:r>
                      <a:endParaRPr lang="pt-BR" altLang="en-US" sz="12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Pré-Condições: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O avatar deve estar perto de um inimigo para atacá-lo e reduzir seu HP.</a:t>
                      </a:r>
                      <a:endParaRPr lang="pt-BR" altLang="en-US" sz="1200"/>
                    </a:p>
                  </a:txBody>
                  <a:tcPr/>
                </a:tc>
              </a:tr>
              <a:tr h="153098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Principal: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Passo 1: O usuário move o avatar para perto do inimigo;</a:t>
                      </a:r>
                      <a:endParaRPr lang="pt-BR" altLang="en-US" sz="1200"/>
                    </a:p>
                    <a:p>
                      <a:pPr>
                        <a:buNone/>
                      </a:pPr>
                      <a:r>
                        <a:rPr lang="pt-BR" altLang="en-US" sz="1200"/>
                        <a:t>Passo 2: Usuário aperta botão de ataque;</a:t>
                      </a:r>
                      <a:endParaRPr lang="pt-BR" altLang="en-US" sz="1200"/>
                    </a:p>
                    <a:p>
                      <a:pPr>
                        <a:buNone/>
                      </a:pPr>
                      <a:r>
                        <a:rPr lang="pt-BR" altLang="en-US" sz="1200"/>
                        <a:t>Passo 3: Usuário ataca inimigo;</a:t>
                      </a:r>
                      <a:endParaRPr lang="pt-BR" altLang="en-US" sz="1200"/>
                    </a:p>
                    <a:p>
                      <a:pPr>
                        <a:buNone/>
                      </a:pPr>
                      <a:r>
                        <a:rPr lang="pt-BR" altLang="en-US" sz="1200"/>
                        <a:t>Passo 4: Inimigo perde HP;</a:t>
                      </a:r>
                      <a:endParaRPr lang="pt-BR" altLang="en-US" sz="1200"/>
                    </a:p>
                    <a:p>
                      <a:pPr>
                        <a:buNone/>
                      </a:pPr>
                      <a:r>
                        <a:rPr lang="pt-BR" altLang="en-US" sz="1200"/>
                        <a:t>Passo 5: Usuário novamente ataca inimigo (quantas vezes necessárias) ;</a:t>
                      </a:r>
                      <a:endParaRPr lang="pt-BR" altLang="en-US" sz="1200"/>
                    </a:p>
                    <a:p>
                      <a:pPr>
                        <a:buNone/>
                      </a:pPr>
                      <a:r>
                        <a:rPr lang="pt-BR" altLang="en-US" sz="1200"/>
                        <a:t>Passo 6: Inimigo morre;</a:t>
                      </a:r>
                      <a:endParaRPr lang="pt-BR" altLang="en-US" sz="1200"/>
                    </a:p>
                    <a:p>
                      <a:pPr>
                        <a:buNone/>
                      </a:pPr>
                      <a:r>
                        <a:rPr lang="pt-BR" altLang="en-US" sz="1200"/>
                        <a:t>Passo 7: Inimigo “dropa” item (possibilidade aleatória).</a:t>
                      </a:r>
                      <a:endParaRPr lang="pt-BR" altLang="en-US" sz="1200"/>
                    </a:p>
                  </a:txBody>
                  <a:tcPr/>
                </a:tc>
              </a:tr>
              <a:tr h="14224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Alternativo: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Passo 1: O inimigo se aproxima do avatar do usuário;;</a:t>
                      </a:r>
                      <a:endParaRPr lang="pt-BR" altLang="en-US" sz="1200"/>
                    </a:p>
                    <a:p>
                      <a:pPr>
                        <a:buNone/>
                      </a:pPr>
                      <a:r>
                        <a:rPr lang="pt-BR" altLang="en-US" sz="1200"/>
                        <a:t>Passo 3: Inimigo ataca usuário;</a:t>
                      </a:r>
                      <a:endParaRPr lang="pt-BR" altLang="en-US" sz="1200"/>
                    </a:p>
                    <a:p>
                      <a:pPr>
                        <a:buNone/>
                      </a:pPr>
                      <a:r>
                        <a:rPr lang="pt-BR" altLang="en-US" sz="1200"/>
                        <a:t>Passo 5: Usuário perde HP;</a:t>
                      </a:r>
                      <a:endParaRPr lang="pt-BR" altLang="en-US" sz="1200"/>
                    </a:p>
                    <a:p>
                      <a:pPr>
                        <a:buNone/>
                      </a:pPr>
                      <a:r>
                        <a:rPr lang="pt-BR" altLang="en-US" sz="1200"/>
                        <a:t>Passo 6: Inimigo novamente ataca usuário (quantas vezes necessárias) ;</a:t>
                      </a:r>
                      <a:endParaRPr lang="pt-BR" altLang="en-US" sz="1200"/>
                    </a:p>
                    <a:p>
                      <a:pPr>
                        <a:buNone/>
                      </a:pPr>
                      <a:r>
                        <a:rPr lang="pt-BR" altLang="en-US" sz="1200"/>
                        <a:t>Passo 7: Usuário morre;</a:t>
                      </a:r>
                      <a:endParaRPr lang="pt-BR" altLang="en-US" sz="1200"/>
                    </a:p>
                    <a:p>
                      <a:pPr>
                        <a:buNone/>
                      </a:pPr>
                      <a:r>
                        <a:rPr lang="pt-BR" altLang="en-US" sz="1200"/>
                        <a:t>Passo 8: Tela “Fim de Jogo” surge ao usuário.</a:t>
                      </a:r>
                      <a:endParaRPr lang="pt-BR" altLang="en-US" sz="1200"/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de Exceção 1: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Ao apertar botão, personagem atacará o “vazio”, porque está longe de inimigo.</a:t>
                      </a:r>
                      <a:endParaRPr lang="pt-BR" altLang="en-US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de Exceção 2: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Ao apertar botão, personagem atacará o “vazio”, porque já matou inimigo</a:t>
                      </a:r>
                      <a:endParaRPr lang="pt-BR" altLang="en-US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de Exceção 3: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Usuário não conseguirá apertar botão de ataque por alguns milisegundos, pois acabou de levar dano de inimigo.</a:t>
                      </a:r>
                      <a:endParaRPr lang="pt-BR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sym typeface="+mn-ea"/>
              </a:rPr>
              <a:t>Casos de Uso Extendido</a:t>
            </a:r>
            <a:br>
              <a:rPr lang="pt-BR" altLang="en-US"/>
            </a:b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645795" y="1192530"/>
          <a:ext cx="11107420" cy="567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45"/>
                <a:gridCol w="8816975"/>
              </a:tblGrid>
              <a:tr h="365760"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pt-BR" altLang="en-US"/>
                        <a:t>UC003 - Interagir com Aliado</a:t>
                      </a:r>
                      <a:endParaRPr lang="pt-BR" altLang="en-US"/>
                    </a:p>
                  </a:txBody>
                  <a:tcPr/>
                </a:tc>
                <a:tc hMerge="1">
                  <a:tcPr/>
                </a:tc>
              </a:tr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Resumo: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800">
                          <a:sym typeface="+mn-ea"/>
                        </a:rPr>
                        <a:t>Este caso de uso descreve os possíveis cenários de interações com NPCs</a:t>
                      </a:r>
                      <a:endParaRPr lang="pt-BR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pt-BR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Pré-Condições: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O avatar deve estar perto de um NPC para interagir.</a:t>
                      </a:r>
                      <a:endParaRPr lang="pt-BR" altLang="en-US"/>
                    </a:p>
                  </a:txBody>
                  <a:tcPr/>
                </a:tc>
              </a:tr>
              <a:tr h="134747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Principal: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Passo 1: O usuário move o avatar para perto do NPC;</a:t>
                      </a:r>
                      <a:endParaRPr lang="pt-BR" altLang="en-US"/>
                    </a:p>
                    <a:p>
                      <a:pPr>
                        <a:buNone/>
                      </a:pPr>
                      <a:r>
                        <a:rPr lang="pt-BR" altLang="en-US"/>
                        <a:t>Passo 2: Usuário aperta botão de interação;</a:t>
                      </a:r>
                      <a:endParaRPr lang="pt-BR" altLang="en-US"/>
                    </a:p>
                    <a:p>
                      <a:pPr>
                        <a:buNone/>
                      </a:pPr>
                      <a:r>
                        <a:rPr lang="pt-BR" altLang="en-US"/>
                        <a:t>Passo 3: Usuário interage com NPC (conversa, faz ação, etc.).</a:t>
                      </a:r>
                      <a:endParaRPr lang="pt-BR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Alternativo: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...</a:t>
                      </a:r>
                      <a:endParaRPr lang="pt-BR" altLang="en-US"/>
                    </a:p>
                    <a:p>
                      <a:pPr>
                        <a:buNone/>
                      </a:pPr>
                      <a:r>
                        <a:rPr lang="pt-BR" altLang="en-US"/>
                        <a:t>Passo 4: Usuário interage com NPC (conversa, faz ação, etc.);</a:t>
                      </a:r>
                      <a:endParaRPr lang="pt-BR" altLang="en-US"/>
                    </a:p>
                    <a:p>
                      <a:pPr>
                        <a:buNone/>
                      </a:pPr>
                      <a:r>
                        <a:rPr lang="pt-BR" altLang="en-US"/>
                        <a:t>Passo 5: NPC dá missão ao usuário.</a:t>
                      </a:r>
                      <a:endParaRPr lang="pt-BR" altLang="en-US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Restrições/Validações: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Restrições: Avatar deve estar em uma zona próxima do NPC para interagir.</a:t>
                      </a:r>
                      <a:endParaRPr lang="pt-BR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de Exceção 1: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Ao apertar botão de interação, não acontecerá nada, pois avatar está longe do NPC.</a:t>
                      </a:r>
                      <a:endParaRPr lang="pt-BR" altLang="en-US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Fluxo de Exceção 2: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Ao apertar botão, não acontecerá nada, pois usuário já interagiu com NPC.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Gerenciamento de Riscos</a:t>
            </a:r>
            <a:endParaRPr lang="pt-BR" altLang="en-US"/>
          </a:p>
        </p:txBody>
      </p:sp>
      <p:graphicFrame>
        <p:nvGraphicFramePr>
          <p:cNvPr id="0" name="Espaço Reservado para Conteúdo -1"/>
          <p:cNvGraphicFramePr/>
          <p:nvPr>
            <p:ph idx="1"/>
          </p:nvPr>
        </p:nvGraphicFramePr>
        <p:xfrm>
          <a:off x="173355" y="1059180"/>
          <a:ext cx="11196955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055"/>
                <a:gridCol w="568960"/>
                <a:gridCol w="1108075"/>
                <a:gridCol w="567690"/>
                <a:gridCol w="567055"/>
                <a:gridCol w="1250950"/>
                <a:gridCol w="567690"/>
                <a:gridCol w="568325"/>
                <a:gridCol w="1303020"/>
                <a:gridCol w="789305"/>
                <a:gridCol w="1312545"/>
                <a:gridCol w="2026285"/>
              </a:tblGrid>
              <a:tr h="367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Cód.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Severidade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Descrição do risco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Probabi-lidade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Impacto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Descrição do Impacto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Categoria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Ação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Descrição da ação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Responsável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Previsão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Comentários</a:t>
                      </a:r>
                      <a:endParaRPr lang="pt-BR" altLang="en-US" sz="900" b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1283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Entrega final fora do prazo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3-Média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5-Muito Alto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Entrega fora do prazo, acarretando nota 0 ao grupo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Gestão do projeto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Prevenir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Prevenir para que chances que ocorra seja quase 0, já que tal risco é o que mais traz impacto e que resulta no sucesso ou falha de projeto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Douglas e Gabriel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Não ocorrer</a:t>
                      </a:r>
                      <a:endParaRPr lang="pt-BR" altLang="en-US" sz="900" b="0">
                        <a:solidFill>
                          <a:srgbClr val="008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1004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Especificações não implementadas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4-Alta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3-Médio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Especificações listadas no escopo não implementadas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Técnico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Mitigar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Mitigar ao máximo, para evitar grandes mudanças no escopo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Douglas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Algumas especificações já retiradas de escopo por serem consideradas fora da realidade do projeto</a:t>
                      </a:r>
                      <a:endParaRPr lang="pt-BR" altLang="en-US" sz="9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807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Incompatibilidade de versões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2-Baixa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4-Alto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Incompatibilidade de versões da engine entre membros do grupo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Técnico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Prevenir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Prevenir para bom andamento do projeto e da apresentação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Douglas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Não ocorrer</a:t>
                      </a:r>
                      <a:endParaRPr lang="pt-BR" altLang="en-US" sz="900" b="0">
                        <a:solidFill>
                          <a:srgbClr val="008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9537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Atraso ou não-entrega  de pacotes de trabalho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2-Baixa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4-Alto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Atraso ou não-entrega de pacotes de trabalhos por parte de membros do grupo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Organizacional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Mitigar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Reduzir ao máximo, porém já contando com possíveis atrasos devido a outros projetos paralelos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Douglas e Gabriel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Atrasos em alguns pacotes de trabalhos</a:t>
                      </a:r>
                      <a:endParaRPr lang="pt-BR" altLang="en-US" sz="9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101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Documentação Incompleta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3-Média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3-Médio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Documentação considerada insuficiente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Organizacional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Mitigar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Mitigar para proteger andamento de projeto, já que uma documentação falha, traz uma implementação falha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Gabriel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Documentação não incompleta, mas fora do padrão</a:t>
                      </a:r>
                      <a:endParaRPr lang="pt-BR" altLang="en-US" sz="900" b="0">
                        <a:solidFill>
                          <a:srgbClr val="008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se tratar de um jogo e não de um sistema, a documentação terá partesimprovisadas </a:t>
                      </a:r>
                      <a:endParaRPr lang="pt-BR" alt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Gerenciamento de Riscos</a:t>
            </a:r>
            <a:endParaRPr lang="pt-BR" altLang="en-US"/>
          </a:p>
        </p:txBody>
      </p:sp>
      <p:graphicFrame>
        <p:nvGraphicFramePr>
          <p:cNvPr id="0" name="Espaço Reservado para Conteúdo -1"/>
          <p:cNvGraphicFramePr/>
          <p:nvPr>
            <p:ph idx="1"/>
          </p:nvPr>
        </p:nvGraphicFramePr>
        <p:xfrm>
          <a:off x="1622425" y="1938020"/>
          <a:ext cx="8946515" cy="298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45"/>
                <a:gridCol w="1097280"/>
                <a:gridCol w="2142490"/>
                <a:gridCol w="1096645"/>
                <a:gridCol w="1096645"/>
                <a:gridCol w="2416810"/>
              </a:tblGrid>
              <a:tr h="426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Probabilidade</a:t>
                      </a:r>
                      <a:endParaRPr lang="pt-BR" altLang="en-US" sz="16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Matriz de Probabilidade x Impacto</a:t>
                      </a:r>
                      <a:endParaRPr lang="pt-BR" altLang="en-US" sz="16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26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Impacto</a:t>
                      </a:r>
                      <a:endParaRPr lang="pt-BR" altLang="en-US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pt-BR" altLang="en-US" sz="18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Roteiro de Testes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1359852" y="1342353"/>
          <a:ext cx="894715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80"/>
                <a:gridCol w="64528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001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Caso de Teste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Andar (direita, esquerda)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Funcionalidade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Direcionar Avatar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Pré-Condição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HP&gt;0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Procedimento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interagir ao toque nos botões direcionais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Resultado Esperado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apertar para direita - Avatar se mover para direita;</a:t>
                      </a:r>
                      <a:endParaRPr lang="pt-BR" altLang="en-US"/>
                    </a:p>
                    <a:p>
                      <a:pPr>
                        <a:buNone/>
                      </a:pPr>
                      <a:r>
                        <a:rPr lang="pt-BR" altLang="en-US"/>
                        <a:t>Usuário apertar para esquerda - Avatar se mover para esquerda;</a:t>
                      </a:r>
                      <a:endParaRPr lang="pt-BR" altLang="en-US"/>
                    </a:p>
                    <a:p>
                      <a:pPr>
                        <a:buNone/>
                      </a:pPr>
                      <a:r>
                        <a:rPr lang="pt-BR" altLang="en-US"/>
                        <a:t>Avatar parar de andar ao encostar em paredes, obstáculos, NPCS, etc.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sym typeface="+mn-ea"/>
              </a:rPr>
              <a:t>Roteiro de Testes</a:t>
            </a:r>
            <a:br>
              <a:rPr lang="pt-BR" altLang="en-US"/>
            </a:b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1103312" y="2052918"/>
          <a:ext cx="8946515" cy="342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80"/>
                <a:gridCol w="64522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002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Caso de Teste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Pular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Funcionalidade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Fazer personagem pular pelo cenário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Pré-Condição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HP&gt;0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Procedimento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interagir ao toque no botão de pular</a:t>
                      </a:r>
                      <a:endParaRPr lang="pt-BR" altLang="en-US"/>
                    </a:p>
                  </a:txBody>
                  <a:tcPr/>
                </a:tc>
              </a:tr>
              <a:tr h="152336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Resultado Esperado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Avatar pular pelo cenário (com gravidade suave), podendo simultâneamente se mover para direita ou para esquerda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Roteiro de Testes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1299527" y="1623023"/>
          <a:ext cx="894715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95"/>
                <a:gridCol w="64979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003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Caso de Teste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Atacar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Funcionalidade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Avatar atacar inimigo, “atacar item de cenário”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Pré-Condição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HP&gt;0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Procedimento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interagir ao toque no botão de ataque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Resultado Esperado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Avatar atacar no lado em que estiver direcionado (destruindo algum item do cenário, ou retirando hp e matando inimigo)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Roteiro de Testes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1103312" y="2052918"/>
          <a:ext cx="89471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55"/>
                <a:gridCol w="65131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004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Caso de Teste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Interagir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Funcionalidade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Avatar interagir com NPCs e Ambiente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Pré-Condição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Avatar se aproximar de objeto que tenha função de interação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Procedimento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interagir ao toque no botão de interação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Resultado Esperado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Avatar interagir com objeto (falar, abrir, usar)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314" y="1380931"/>
            <a:ext cx="11588621" cy="5477069"/>
          </a:xfrm>
        </p:spPr>
        <p:txBody>
          <a:bodyPr>
            <a:normAutofit fontScale="87500" lnSpcReduction="10000"/>
          </a:bodyPr>
          <a:lstStyle/>
          <a:p>
            <a:pPr algn="just">
              <a:buFont typeface="Wingdings" panose="05000000000000000000" charset="0"/>
              <a:buChar char=""/>
            </a:pPr>
            <a:r>
              <a:rPr lang="pt-BR" dirty="0" smtClean="0"/>
              <a:t>F06 - </a:t>
            </a:r>
            <a:r>
              <a:rPr lang="pt-BR" dirty="0"/>
              <a:t>O sistema deverá exibir mensagens de dicas e ajuda.	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Descrição</a:t>
            </a:r>
            <a:r>
              <a:rPr lang="pt-BR" dirty="0"/>
              <a:t>: Logo após as telas com a história do jogo, sistema deverá exibir pequenos tutoriais de 	como jogar, e sempre após novas interações do usuário com elementos do jogo.</a:t>
            </a:r>
            <a:endParaRPr lang="pt-BR" dirty="0"/>
          </a:p>
          <a:p>
            <a:pPr algn="just"/>
            <a:r>
              <a:rPr lang="pt-BR" dirty="0" smtClean="0"/>
              <a:t>F07 - </a:t>
            </a:r>
            <a:r>
              <a:rPr lang="pt-BR" dirty="0"/>
              <a:t>O sistema deverá permitir que usuário se movimente livremente pelo mapa.	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Descrição</a:t>
            </a:r>
            <a:r>
              <a:rPr lang="pt-BR" dirty="0"/>
              <a:t>:  Através do toque na tela pelo usuário, </a:t>
            </a:r>
            <a:r>
              <a:rPr lang="pt-BR" dirty="0" err="1"/>
              <a:t>avatar</a:t>
            </a:r>
            <a:r>
              <a:rPr lang="pt-BR" dirty="0"/>
              <a:t> deve se movimentar livremente pelo 	mapa.</a:t>
            </a:r>
            <a:endParaRPr lang="pt-BR" dirty="0"/>
          </a:p>
          <a:p>
            <a:pPr algn="just"/>
            <a:r>
              <a:rPr lang="pt-BR" dirty="0" smtClean="0">
                <a:sym typeface="+mn-ea"/>
              </a:rPr>
              <a:t>F08 - </a:t>
            </a:r>
            <a:r>
              <a:rPr lang="pt-BR" dirty="0">
                <a:sym typeface="+mn-ea"/>
              </a:rPr>
              <a:t>O sistema deverá permitir que usuário pule.	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>
                <a:sym typeface="+mn-ea"/>
              </a:rPr>
              <a:t>	Descrição</a:t>
            </a:r>
            <a:r>
              <a:rPr lang="pt-BR" dirty="0">
                <a:sym typeface="+mn-ea"/>
              </a:rPr>
              <a:t>:  Através do toque na tela pelo usuário, </a:t>
            </a:r>
            <a:r>
              <a:rPr lang="pt-BR" dirty="0" err="1">
                <a:sym typeface="+mn-ea"/>
              </a:rPr>
              <a:t>avatar</a:t>
            </a:r>
            <a:r>
              <a:rPr lang="pt-BR" dirty="0">
                <a:sym typeface="+mn-ea"/>
              </a:rPr>
              <a:t> deve pular no mapa,podendo 	simultâneamente ir para direita ou para esquerda.</a:t>
            </a:r>
            <a:endParaRPr lang="pt-BR" dirty="0"/>
          </a:p>
          <a:p>
            <a:pPr algn="just"/>
            <a:r>
              <a:rPr lang="pt-BR" dirty="0"/>
              <a:t>F09 </a:t>
            </a:r>
            <a:r>
              <a:rPr lang="pt-BR" dirty="0" smtClean="0"/>
              <a:t> - O </a:t>
            </a:r>
            <a:r>
              <a:rPr lang="pt-BR" dirty="0"/>
              <a:t>sistema deverá permitir que usuário interaja com diversos </a:t>
            </a:r>
            <a:r>
              <a:rPr lang="pt-BR" dirty="0" smtClean="0"/>
              <a:t>elementos.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Descrição</a:t>
            </a:r>
            <a:r>
              <a:rPr lang="pt-BR" dirty="0"/>
              <a:t>: Ao se aproximar de objetos que tenham interação, quando usuário tocar no botão de 	ação no canto direito inferior da tela, sistema deverá permitir interagir com ele (falar com </a:t>
            </a:r>
            <a:r>
              <a:rPr lang="pt-BR" dirty="0" err="1"/>
              <a:t>NPCs</a:t>
            </a:r>
            <a:r>
              <a:rPr lang="pt-BR" dirty="0"/>
              <a:t>, 	ler placas, </a:t>
            </a:r>
            <a:r>
              <a:rPr lang="pt-BR" dirty="0" err="1"/>
              <a:t>etc</a:t>
            </a:r>
            <a:r>
              <a:rPr lang="pt-BR" dirty="0"/>
              <a:t>).</a:t>
            </a:r>
            <a:endParaRPr lang="pt-BR" dirty="0"/>
          </a:p>
          <a:p>
            <a:pPr algn="just"/>
            <a:r>
              <a:rPr lang="pt-BR" dirty="0" smtClean="0"/>
              <a:t>F10 - </a:t>
            </a:r>
            <a:r>
              <a:rPr lang="pt-BR" dirty="0"/>
              <a:t>O sistema deverá permitir que o usuário ataque inimigos e objetos destrutíveis	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Descrição</a:t>
            </a:r>
            <a:r>
              <a:rPr lang="pt-BR" dirty="0"/>
              <a:t>: Ao tocar no botão de ação no canto inferior direito da tela, usuário poderá atacar 	inimigos e objetos (como baús, frascos, </a:t>
            </a:r>
            <a:r>
              <a:rPr lang="pt-BR" dirty="0" err="1"/>
              <a:t>etc</a:t>
            </a:r>
            <a:r>
              <a:rPr lang="pt-BR" dirty="0"/>
              <a:t>).</a:t>
            </a:r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Roteiro de Testes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1103312" y="2052918"/>
          <a:ext cx="894715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675"/>
                <a:gridCol w="64674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005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Caso de Teste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Pausar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Funcionalidade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pausar jogo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Pré-Condição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Procedimento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interagir ao toque no botão  pause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Resultado Esperado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pausar jogo, congelando imagem e abrindo menu de opções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Roteiro de Testes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1103312" y="2052918"/>
          <a:ext cx="89471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365"/>
                <a:gridCol w="64077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006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Caso de Teste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“Mutar”/”Desmutar”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Funcionalidade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mutar ou desmutar o som do jogo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Pré-Condição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/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Procedimento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interagir ao toque apertando botão de som no canto esquerdo superior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Resultado Esperado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SSistema mutar ou desmutar som de jogo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Roteiro de Testes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1103312" y="2052918"/>
          <a:ext cx="89471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/>
                <a:gridCol w="6437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007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Caso de Teste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Perder Vida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Funcionalidade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Decremento de status de vida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Pré-Condição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Procedimento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Personagem encostar em espinhos/Personagem cair de cenário/ Personagem encostar em inimigo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Resultado Esperado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Se HP=1 exibir Tela “Game Over”</a:t>
                      </a:r>
                      <a:endParaRPr lang="pt-BR" altLang="en-US"/>
                    </a:p>
                    <a:p>
                      <a:pPr>
                        <a:buNone/>
                      </a:pPr>
                      <a:r>
                        <a:rPr lang="pt-BR" altLang="en-US"/>
                        <a:t>Se HP&gt;1 decremento de vida e retorno de personagem ao início da fase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sym typeface="+mn-ea"/>
              </a:rPr>
              <a:t>Roteiro de Testes</a:t>
            </a:r>
            <a:br>
              <a:rPr lang="pt-BR" altLang="en-US"/>
            </a:b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1103312" y="2052918"/>
          <a:ext cx="894651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/>
                <a:gridCol w="64369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008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Caso de Teste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Ganhar vida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Funcionalidade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Incrementar status de vida 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Pré-Condição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HP&gt;0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Procedimento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passar por item de vida/juntar determinado número de moedas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Resultado Esperado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Incrementar status de vida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sym typeface="+mn-ea"/>
              </a:rPr>
              <a:t>Roteiro de Testes</a:t>
            </a:r>
            <a:br>
              <a:rPr lang="pt-BR" altLang="en-US">
                <a:sym typeface="+mn-ea"/>
              </a:rPr>
            </a:br>
            <a:br>
              <a:rPr lang="pt-BR" altLang="en-US"/>
            </a:b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1103312" y="2052918"/>
          <a:ext cx="8946515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/>
                <a:gridCol w="64369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009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Caso de Teste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Teste cenário (estruturas)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Funcionalidade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Testar diferentes estruturas do cenário (plataformas flutuantes, blocos móveis) 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Pré-Condição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Procedimento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Personagem passar por cima de plataformas flutuantes/ Personagem andar para bloco móvel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Resultado Esperado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Após um curto período de tempo plataforma cair/Personagem movimentar bloco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sym typeface="+mn-ea"/>
              </a:rPr>
              <a:t>Roteiro de Testes</a:t>
            </a:r>
            <a:br>
              <a:rPr lang="pt-BR" altLang="en-US">
                <a:sym typeface="+mn-ea"/>
              </a:rPr>
            </a:br>
            <a:br>
              <a:rPr lang="pt-BR" altLang="en-US"/>
            </a:b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1103312" y="2052918"/>
          <a:ext cx="8946515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/>
                <a:gridCol w="64369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010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Caso de Teste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Tela de Créditos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Funcionalidade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Exibição de Créditos 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Pré-Condição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Início do jogo ou após apertar “Pause” durante jogatina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Procedimento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interagir ao toque apertando botão de “Créditos”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Resultado Esperado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Exibição de Tela com créditos de autores do projeto.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sym typeface="+mn-ea"/>
              </a:rPr>
              <a:t>Roteiro de Testes</a:t>
            </a:r>
            <a:br>
              <a:rPr lang="pt-BR" altLang="en-US">
                <a:sym typeface="+mn-ea"/>
              </a:rPr>
            </a:br>
            <a:br>
              <a:rPr lang="pt-BR" altLang="en-US"/>
            </a:b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1103312" y="2052918"/>
          <a:ext cx="8946515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/>
                <a:gridCol w="64369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Id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011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Caso de Teste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Sair de Jogo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Funcionalidade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Sair da aplicação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Pré-Condição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Procedimento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Usuário interagir ao toque apertando botão de “Sair”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Resultado Esperado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Sistema fechar aplicação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Conclusão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O projeto foi concluído dentro do prazo, porém tendo suas especificações iniciais (escopo) sendo modificadas ao longo do tempo.  A ideia inicial do grupo ainda não foi alcançada, dando margem a melhorias e incrementos de gráfico e jogabilidade propostos e incentivados pelo grupo para aperfeiçoamento de técnicas e conhecimentos na linguagem, na engine e nas metodologias usadas.</a:t>
            </a:r>
            <a:endParaRPr lang="pt-BR" altLang="en-US"/>
          </a:p>
          <a:p>
            <a:pPr algn="just"/>
            <a:r>
              <a:rPr lang="pt-BR" altLang="en-US"/>
              <a:t>O grupo enfrentou dificuldades quanto ao planejamento, em especial quanto ao cronograma, porém nada que desestabilizasse o andamento do projeto. Por se tratar de uma ideia que apesar do grupo já ter familiaridade, não teve muito suporte (tudo o que foi implementado foi resultado de intensas buscas, pesquisas em fóruns e na documentação da engine - se tratando de uma engine com ainda poucos desenvolvedores - e com base em tentativa e erro).</a:t>
            </a:r>
            <a:endParaRPr lang="pt-B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Conclusão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Além disso, existiu um certo entrave quanto aos TileSets e Sprites (personagens, mapas, itens, etc; ou seja, a parte gráfica). Existiu a dificuldade de achar modelos prontos, por isso, houve momentos em que o grupo teve que criar, e editar seus próprios modelos, atrasando o desenvolvimento de outras áreas funcionais.</a:t>
            </a:r>
            <a:endParaRPr lang="pt-BR" altLang="en-US"/>
          </a:p>
          <a:p>
            <a:pPr algn="just"/>
            <a:r>
              <a:rPr lang="pt-BR" altLang="en-US"/>
              <a:t>No geral, o grupo ficou satisfeito com o resultado apresentado, e principalmente entusiasmado com as possibilidades que a linguagem e a engine ofereceram durante o projeto, por vezes o grupo teve que ajustar o escopo, pois quando observava as bibliotecas e funções que a ferramenta proporcionava, dava novas funcionalidades ao jogo.</a:t>
            </a:r>
            <a:endParaRPr lang="pt-BR" altLang="en-US"/>
          </a:p>
          <a:p>
            <a:pPr algn="just"/>
            <a:r>
              <a:rPr lang="pt-BR" altLang="en-US"/>
              <a:t>Constatado isso, pode-se dizer que houve uma grande aquisição de conhecimento, técnicas e fortalecimento de ideias e do trabalho em equipe.</a:t>
            </a:r>
            <a:endParaRPr lang="pt-B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sym typeface="+mn-ea"/>
              </a:rPr>
              <a:t>Manual do Usuário - O Vazio te Chama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 algn="just">
              <a:buNone/>
            </a:pPr>
            <a:r>
              <a:rPr lang="pt-BR" altLang="en-US" sz="1600" b="1"/>
              <a:t>	História:</a:t>
            </a:r>
            <a:endParaRPr lang="pt-BR" altLang="en-US" sz="1600" b="1"/>
          </a:p>
          <a:p>
            <a:pPr marL="0" indent="0" algn="just">
              <a:buNone/>
            </a:pPr>
            <a:r>
              <a:rPr lang="pt-BR" altLang="en-US" sz="1600"/>
              <a:t>Depois de ser condenado pelos guardiões dos portais, pelas mortes causadas em um passado conturbado de batalhas e rebeliões, nosso personagem tem a missão de voltar a seu reino, provando o seu valor, limpando o vilarejo infestado de demônios, e conquistando a confiança dos anciãos que se esforçam para manter longe a maldição das legiões demoníacas.</a:t>
            </a:r>
            <a:endParaRPr lang="pt-BR" altLang="en-US" sz="1600"/>
          </a:p>
          <a:p>
            <a:pPr marL="0" indent="0" algn="just">
              <a:buNone/>
            </a:pPr>
            <a:r>
              <a:rPr lang="pt-BR" altLang="en-US" sz="1600" b="1"/>
              <a:t>Controles:</a:t>
            </a:r>
            <a:endParaRPr lang="pt-BR" altLang="en-US" sz="1600" b="1"/>
          </a:p>
          <a:p>
            <a:pPr marL="0" indent="0" algn="just">
              <a:buNone/>
            </a:pPr>
            <a:r>
              <a:rPr lang="pt-BR" altLang="en-US" sz="1600"/>
              <a:t>Setas direcionais no canto inferior esquerdo da tela - Movem o personagem pelo cenário;</a:t>
            </a:r>
            <a:endParaRPr lang="pt-BR" altLang="en-US" sz="1600"/>
          </a:p>
          <a:p>
            <a:pPr marL="0" indent="0" algn="just">
              <a:buNone/>
            </a:pPr>
            <a:r>
              <a:rPr lang="pt-BR" altLang="en-US" sz="1600"/>
              <a:t>Botão de pulo - Faz o personagem pular.</a:t>
            </a:r>
            <a:endParaRPr lang="pt-BR" altLang="en-US" sz="1600"/>
          </a:p>
          <a:p>
            <a:pPr marL="0" indent="0" algn="just">
              <a:buNone/>
            </a:pPr>
            <a:r>
              <a:rPr lang="pt-BR" altLang="en-US" sz="1600"/>
              <a:t>Botão de ataque/interação no canto inferior direito da tela - Ataque do personagem/</a:t>
            </a:r>
            <a:r>
              <a:rPr lang="pt-BR" altLang="en-US" sz="1200">
                <a:sym typeface="+mn-ea"/>
              </a:rPr>
              <a:t>Interação do personagem com ambiente, NPC, item;</a:t>
            </a:r>
            <a:endParaRPr lang="pt-BR" altLang="en-US" sz="1200">
              <a:sym typeface="+mn-ea"/>
            </a:endParaRPr>
          </a:p>
          <a:p>
            <a:pPr marL="0" indent="0" algn="just">
              <a:buNone/>
            </a:pPr>
            <a:r>
              <a:rPr lang="pt-BR" altLang="en-US" sz="1600"/>
              <a:t>Botão de pause no canto superior direito da tela - Pausa o jogo e entra no menu de opções (Continuar, Créditos, Sair).</a:t>
            </a:r>
            <a:endParaRPr lang="pt-BR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52983"/>
            <a:ext cx="12111135" cy="570501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F11 Sistema deverá exibir as “vidas “ que o usuário têm no canto superior esquerdo da tela e permitir que o usuário a recupere.	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	Descrição: Desde o </a:t>
            </a:r>
            <a:r>
              <a:rPr lang="pt-BR" dirty="0" err="1"/>
              <a:t>ínicio</a:t>
            </a:r>
            <a:r>
              <a:rPr lang="pt-BR" dirty="0"/>
              <a:t> do jogo, deverá ser exibido o status de vida do jogador, que pode 	ser recarregada por itens específicos (que pode ser encontrado pelo mapa ou dado por </a:t>
            </a:r>
            <a:r>
              <a:rPr lang="pt-BR" dirty="0" err="1"/>
              <a:t>NPCs</a:t>
            </a:r>
            <a:r>
              <a:rPr lang="pt-BR" dirty="0"/>
              <a:t>).</a:t>
            </a:r>
            <a:endParaRPr lang="pt-BR" dirty="0"/>
          </a:p>
          <a:p>
            <a:pPr algn="just"/>
            <a:r>
              <a:rPr lang="pt-BR" dirty="0"/>
              <a:t>F12 Status de vida deverá ser decrementado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	Descrição: Status de vida deverá ser decrementado se personagem cair do cenário, 	encostar em inimigo, encostar em objetos como espinhos.</a:t>
            </a:r>
            <a:endParaRPr lang="pt-BR" dirty="0"/>
          </a:p>
          <a:p>
            <a:pPr algn="just"/>
            <a:r>
              <a:rPr lang="pt-BR" dirty="0"/>
              <a:t>F13 O sistema deverá encerrar o jogo e parabenizar o usuário por solucionar fase	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Descrição</a:t>
            </a:r>
            <a:r>
              <a:rPr lang="pt-BR" dirty="0"/>
              <a:t>: Ao chegar ao final da fase e derrotar os inimigos-chave, o sistema exibirá uma 	tela congratulando jogador e prosseguindo e/ou concluindo a história.</a:t>
            </a:r>
            <a:endParaRPr lang="pt-BR" dirty="0"/>
          </a:p>
          <a:p>
            <a:pPr algn="just"/>
            <a:r>
              <a:rPr lang="pt-BR" dirty="0"/>
              <a:t>F14 O sistema deverá permitir que usuário pause jogo	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Descrição</a:t>
            </a:r>
            <a:r>
              <a:rPr lang="pt-BR" dirty="0"/>
              <a:t>:  Sistema deverá permitir que usuário pause o jogo, tocando no botão à direita 	superior da tela	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sym typeface="+mn-ea"/>
              </a:rPr>
              <a:t>Manual do Usuário - O Vazio te Chama</a:t>
            </a:r>
            <a:br>
              <a:rPr lang="pt-BR" altLang="en-US"/>
            </a:b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582" y="2037678"/>
            <a:ext cx="8946541" cy="4195481"/>
          </a:xfrm>
        </p:spPr>
        <p:txBody>
          <a:bodyPr>
            <a:noAutofit/>
          </a:bodyPr>
          <a:p>
            <a:pPr algn="just"/>
            <a:r>
              <a:rPr lang="pt-BR" altLang="en-US" sz="1600" b="1"/>
              <a:t>Interface</a:t>
            </a:r>
            <a:endParaRPr lang="pt-BR" altLang="en-US" sz="1600" b="1"/>
          </a:p>
          <a:p>
            <a:pPr algn="just"/>
            <a:r>
              <a:rPr lang="pt-BR" altLang="en-US" sz="1600"/>
              <a:t>No canto esquerdo superior há a barra de status de vida que quantifica a vida do personagem, se ela acabar o jogo acaba e o jogador deve recomeçar a fase.</a:t>
            </a:r>
            <a:endParaRPr lang="pt-BR" altLang="en-US" sz="1600"/>
          </a:p>
          <a:p>
            <a:pPr algn="just"/>
            <a:r>
              <a:rPr lang="pt-BR" altLang="en-US" sz="1600"/>
              <a:t>Alguns itens encontrados em baús ou dropados pelos inimigos e NPCS recuperam o HP.</a:t>
            </a:r>
            <a:endParaRPr lang="pt-BR" altLang="en-US" sz="1600"/>
          </a:p>
          <a:p>
            <a:pPr algn="just"/>
            <a:r>
              <a:rPr lang="pt-BR" altLang="en-US" sz="1600" b="1"/>
              <a:t>O jogo</a:t>
            </a:r>
            <a:endParaRPr lang="pt-BR" altLang="en-US" sz="1600" b="1"/>
          </a:p>
          <a:p>
            <a:pPr algn="just"/>
            <a:r>
              <a:rPr lang="pt-BR" altLang="en-US" sz="1600"/>
              <a:t>O objetivo de “O vazio te Chama” é eliminar todos os inimigos da fase, bem como interagir com NPCs e com o ambiente para progredir no jogo. O jogo termina em duas ocasiões: ou quando o personagem morre, ou quando completa seu objetivo final introduzido pelo diálogo do jogo.</a:t>
            </a:r>
            <a:endParaRPr lang="pt-BR" altLang="en-US" sz="1600"/>
          </a:p>
          <a:p>
            <a:pPr algn="just"/>
            <a:r>
              <a:rPr lang="pt-BR" altLang="en-US" sz="1600"/>
              <a:t>Inimigos tem diferentes HP, isto é alguns podem demorar mais a morrer, além disso também se diferenciam pelo dano causado ao jogador.</a:t>
            </a:r>
            <a:endParaRPr lang="pt-BR" altLang="en-US" sz="1600"/>
          </a:p>
          <a:p>
            <a:pPr algn="just"/>
            <a:r>
              <a:rPr lang="pt-BR" altLang="en-US" sz="1600"/>
              <a:t>Ao tomar dano de inimigo, personagem fica, por alguns segundos, impedido de atacar.</a:t>
            </a:r>
            <a:endParaRPr lang="pt-BR" altLang="en-US"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347" y="1177253"/>
            <a:ext cx="8946541" cy="4195481"/>
          </a:xfrm>
        </p:spPr>
        <p:txBody>
          <a:bodyPr>
            <a:noAutofit/>
          </a:bodyPr>
          <a:lstStyle/>
          <a:p>
            <a:r>
              <a:rPr lang="pt-BR" sz="1400" b="1" i="1" dirty="0"/>
              <a:t>Link do GitHub:</a:t>
            </a:r>
            <a:r>
              <a:rPr lang="pt-BR" sz="1400" dirty="0"/>
              <a:t> https://github.com/gabrisantos/PBL-RPG </a:t>
            </a:r>
            <a:r>
              <a:rPr lang="pt-BR" sz="1600" dirty="0" smtClean="0"/>
              <a:t>;</a:t>
            </a:r>
            <a:endParaRPr lang="pt-BR" sz="1600" dirty="0" smtClean="0"/>
          </a:p>
          <a:p>
            <a:r>
              <a:rPr lang="pt-BR" sz="1600" b="1" i="1" dirty="0" smtClean="0"/>
              <a:t>Link </a:t>
            </a:r>
            <a:r>
              <a:rPr lang="pt-BR" sz="1600" b="1" i="1" dirty="0"/>
              <a:t>do </a:t>
            </a:r>
            <a:r>
              <a:rPr lang="pt-BR" sz="1600" b="1" i="1" dirty="0" err="1"/>
              <a:t>Trello</a:t>
            </a:r>
            <a:r>
              <a:rPr lang="pt-BR" sz="1600" b="1" i="1" dirty="0"/>
              <a:t>: </a:t>
            </a:r>
            <a:r>
              <a:rPr lang="pt-BR" sz="1600" dirty="0"/>
              <a:t>https</a:t>
            </a:r>
            <a:r>
              <a:rPr lang="pt-BR" sz="1600"/>
              <a:t>://</a:t>
            </a:r>
            <a:r>
              <a:rPr lang="pt-BR" sz="1600" smtClean="0"/>
              <a:t>trello.com/b/Ha28bJTs/pbl-rpg.</a:t>
            </a:r>
            <a:endParaRPr lang="pt-BR" sz="1600" smtClean="0"/>
          </a:p>
          <a:p>
            <a:r>
              <a:rPr lang="pt-BR" sz="1600" b="1" i="1" dirty="0"/>
              <a:t>Sprites e TileSets Frees:</a:t>
            </a:r>
            <a:endParaRPr lang="pt-BR" sz="1600" b="1" i="1" dirty="0"/>
          </a:p>
          <a:p>
            <a:r>
              <a:rPr lang="pt-BR" sz="1600" dirty="0"/>
              <a:t>https://itch.io/game-assets/free;</a:t>
            </a:r>
            <a:endParaRPr lang="pt-BR" sz="1600" dirty="0"/>
          </a:p>
          <a:p>
            <a:r>
              <a:rPr lang="pt-BR" sz="1600" dirty="0"/>
              <a:t>https://opengameart.org/;</a:t>
            </a:r>
            <a:endParaRPr lang="pt-BR" sz="1600" dirty="0"/>
          </a:p>
          <a:p>
            <a:r>
              <a:rPr lang="pt-BR" sz="1600" b="1" i="1" dirty="0"/>
              <a:t>Engine Godot:</a:t>
            </a:r>
            <a:endParaRPr lang="pt-BR" sz="1600" b="1" i="1" dirty="0"/>
          </a:p>
          <a:p>
            <a:r>
              <a:rPr lang="pt-BR" sz="1600" dirty="0"/>
              <a:t>https://godotengine.org/;</a:t>
            </a:r>
            <a:endParaRPr lang="pt-BR" sz="1600" dirty="0"/>
          </a:p>
          <a:p>
            <a:r>
              <a:rPr lang="pt-BR" sz="1600" b="1" i="1" dirty="0"/>
              <a:t>StarUml (Documentação):</a:t>
            </a:r>
            <a:endParaRPr lang="pt-BR" sz="1600" b="1" i="1" dirty="0"/>
          </a:p>
          <a:p>
            <a:r>
              <a:rPr lang="pt-BR" sz="1600" dirty="0"/>
              <a:t>http://staruml.io/</a:t>
            </a:r>
            <a:endParaRPr lang="pt-BR" sz="1600" dirty="0"/>
          </a:p>
          <a:p>
            <a:r>
              <a:rPr lang="pt-BR" sz="1600" b="1" i="1" dirty="0"/>
              <a:t>Links UML (diagramas, requisitos, etc.).</a:t>
            </a:r>
            <a:endParaRPr lang="pt-BR" sz="1600" b="1" i="1" dirty="0"/>
          </a:p>
          <a:p>
            <a:r>
              <a:rPr lang="pt-BR" sz="1600" dirty="0"/>
              <a:t>https://www.profissionaisti.com.br/2011/07/os-principais-diagramas-da-uml-resumo-rapido/;</a:t>
            </a:r>
            <a:endParaRPr lang="pt-BR" sz="1600" dirty="0"/>
          </a:p>
          <a:p>
            <a:r>
              <a:rPr lang="pt-BR" sz="1600" dirty="0"/>
              <a:t>https://pt.wikipedia.org/wiki/UML;</a:t>
            </a:r>
            <a:endParaRPr lang="pt-BR" sz="1600" dirty="0"/>
          </a:p>
          <a:p>
            <a:r>
              <a:rPr lang="pt-BR" sz="1600" dirty="0"/>
              <a:t>http://homepages.dcc.ufmg.br/~figueiredo/disciplinas/aulas/uml-diagramas_v01-1.pdf.</a:t>
            </a:r>
            <a:endParaRPr lang="pt-B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dirty="0" smtClean="0">
                <a:sym typeface="+mn-ea"/>
              </a:rPr>
              <a:t>Requisitos Funcionais</a:t>
            </a:r>
            <a:br>
              <a:rPr lang="pt-BR" dirty="0"/>
            </a:b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15" y="1947545"/>
            <a:ext cx="11498580" cy="4799965"/>
          </a:xfrm>
        </p:spPr>
        <p:txBody>
          <a:bodyPr>
            <a:normAutofit/>
          </a:bodyPr>
          <a:p>
            <a:pPr algn="just">
              <a:buFont typeface="Wingdings" panose="05000000000000000000" charset="0"/>
              <a:buChar char=""/>
            </a:pPr>
            <a:r>
              <a:rPr lang="pt-BR" dirty="0">
                <a:sym typeface="+mn-ea"/>
              </a:rPr>
              <a:t>F15 O sistema deverá permitir que usuário retorne ao Menu Inicial durante a jogatina	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>
                <a:sym typeface="+mn-ea"/>
              </a:rPr>
              <a:t>	Descrição</a:t>
            </a:r>
            <a:r>
              <a:rPr lang="pt-BR" dirty="0">
                <a:sym typeface="+mn-ea"/>
              </a:rPr>
              <a:t>: Ao tocar no botão de “Pause”, deverá ser exibido menu com opções 	de”Continuar”, “Créditos”,	 “Voltar ao Menu Inicial”. </a:t>
            </a:r>
            <a:endParaRPr lang="pt-BR" dirty="0"/>
          </a:p>
          <a:p>
            <a:pPr algn="just"/>
            <a:r>
              <a:rPr lang="pt-BR" dirty="0">
                <a:sym typeface="+mn-ea"/>
              </a:rPr>
              <a:t>F16 O sistema não deverá permitir que personagem se mova por obstáculos (paredes, NPCs, etc.)</a:t>
            </a:r>
            <a:endParaRPr lang="pt-BR" dirty="0"/>
          </a:p>
          <a:p>
            <a:pPr marL="0" indent="0" algn="just">
              <a:buNone/>
            </a:pPr>
            <a:r>
              <a:rPr lang="pt-BR" dirty="0">
                <a:sym typeface="+mn-ea"/>
              </a:rPr>
              <a:t>	Descrição: Personagem não deve se mover em cima de obstáculos como paredes, 	NPCs, etc.</a:t>
            </a:r>
            <a:endParaRPr lang="pt-BR" dirty="0">
              <a:sym typeface="+mn-ea"/>
            </a:endParaRPr>
          </a:p>
          <a:p>
            <a:pPr algn="just"/>
            <a:r>
              <a:rPr lang="pt-BR" altLang="en-US"/>
              <a:t>F17 O sistema deverá exibir mensagem de “Game Over”</a:t>
            </a:r>
            <a:endParaRPr lang="pt-BR" altLang="en-US"/>
          </a:p>
          <a:p>
            <a:pPr marL="0" indent="0" algn="just">
              <a:buNone/>
            </a:pPr>
            <a:r>
              <a:rPr lang="pt-BR" altLang="en-US"/>
              <a:t>	Descrição: Ao acabar as vidas restantes, deverá ser exibida uma mensagem de 	“Game Over”, retornando ao Menu Principal do início do jogo.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Requisitos Não-Funcionais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177" y="1315800"/>
            <a:ext cx="11166444" cy="532759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RNF01 </a:t>
            </a:r>
            <a:r>
              <a:rPr lang="pt-BR" dirty="0"/>
              <a:t>O sistema deverá ser implementado em C++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dirty="0"/>
              <a:t>Descrição: Implementação em linguagem Orientada a Objetos.	</a:t>
            </a:r>
            <a:r>
              <a:rPr lang="pt-BR" dirty="0" smtClean="0"/>
              <a:t>(Compatibilidade)</a:t>
            </a:r>
            <a:endParaRPr lang="pt-BR" dirty="0"/>
          </a:p>
          <a:p>
            <a:pPr algn="just"/>
            <a:r>
              <a:rPr lang="pt-BR" dirty="0" smtClean="0"/>
              <a:t>RNF02 </a:t>
            </a:r>
            <a:r>
              <a:rPr lang="pt-BR" dirty="0"/>
              <a:t>O sistema deverá ser implementado na SDK do </a:t>
            </a:r>
            <a:r>
              <a:rPr lang="pt-BR" dirty="0" err="1"/>
              <a:t>Android</a:t>
            </a:r>
            <a:r>
              <a:rPr lang="pt-BR" dirty="0"/>
              <a:t> 4.1 (</a:t>
            </a:r>
            <a:r>
              <a:rPr lang="pt-BR" dirty="0" err="1"/>
              <a:t>JellyBean</a:t>
            </a:r>
            <a:r>
              <a:rPr lang="pt-BR" dirty="0"/>
              <a:t>) no </a:t>
            </a:r>
            <a:r>
              <a:rPr lang="pt-BR" dirty="0" smtClean="0"/>
              <a:t>mínimo.</a:t>
            </a:r>
            <a:r>
              <a:rPr lang="pt-BR" dirty="0"/>
              <a:t>	</a:t>
            </a:r>
            <a:r>
              <a:rPr lang="pt-BR" dirty="0" smtClean="0"/>
              <a:t>(Compatibilidade)</a:t>
            </a:r>
            <a:endParaRPr lang="pt-BR" dirty="0"/>
          </a:p>
          <a:p>
            <a:pPr algn="just"/>
            <a:r>
              <a:rPr lang="pt-BR" dirty="0"/>
              <a:t>Descrição: Sistema deverá ser compatível com qualquer celular que tenha como S.O. </a:t>
            </a:r>
            <a:r>
              <a:rPr lang="pt-BR" dirty="0" err="1"/>
              <a:t>Android</a:t>
            </a:r>
            <a:r>
              <a:rPr lang="pt-BR" dirty="0"/>
              <a:t> 4.1(</a:t>
            </a:r>
            <a:r>
              <a:rPr lang="pt-BR" dirty="0" err="1"/>
              <a:t>JellyBean</a:t>
            </a:r>
            <a:r>
              <a:rPr lang="pt-BR" dirty="0"/>
              <a:t>) ou superior.</a:t>
            </a:r>
            <a:endParaRPr lang="pt-BR" dirty="0"/>
          </a:p>
          <a:p>
            <a:pPr algn="just"/>
            <a:r>
              <a:rPr lang="pt-BR" dirty="0" smtClean="0"/>
              <a:t>RNF03 </a:t>
            </a:r>
            <a:r>
              <a:rPr lang="pt-BR" dirty="0"/>
              <a:t>O sistema deverá ser carregado em até um </a:t>
            </a:r>
            <a:r>
              <a:rPr lang="pt-BR" dirty="0" smtClean="0"/>
              <a:t>minuto.</a:t>
            </a:r>
            <a:r>
              <a:rPr lang="pt-BR" dirty="0"/>
              <a:t>	</a:t>
            </a:r>
            <a:r>
              <a:rPr lang="pt-BR" dirty="0" smtClean="0"/>
              <a:t>(Desempenho)</a:t>
            </a:r>
            <a:endParaRPr lang="pt-BR" dirty="0"/>
          </a:p>
          <a:p>
            <a:pPr algn="just"/>
            <a:r>
              <a:rPr lang="pt-BR" dirty="0"/>
              <a:t>Descrição: Ao iniciar o jogo, o sistema deverá carregar no máximo em um </a:t>
            </a:r>
            <a:r>
              <a:rPr lang="pt-BR" dirty="0" smtClean="0"/>
              <a:t>minuto.</a:t>
            </a:r>
            <a:endParaRPr lang="pt-BR" dirty="0"/>
          </a:p>
          <a:p>
            <a:pPr algn="just"/>
            <a:r>
              <a:rPr lang="pt-BR" dirty="0" smtClean="0"/>
              <a:t>RNF04 </a:t>
            </a:r>
            <a:r>
              <a:rPr lang="pt-BR" dirty="0"/>
              <a:t>As repostas à sensibilidade do toque deverão ser em até 0.5s	</a:t>
            </a:r>
            <a:r>
              <a:rPr lang="pt-BR" dirty="0" smtClean="0"/>
              <a:t>(Desempenho)</a:t>
            </a:r>
            <a:endParaRPr lang="pt-BR" dirty="0"/>
          </a:p>
          <a:p>
            <a:pPr algn="just"/>
            <a:r>
              <a:rPr lang="pt-BR" dirty="0"/>
              <a:t>Descrição: Quando o usuário interagir com qualquer elemento do jogo através do toque, as respostas deverão ser dadas em até 0.5s</a:t>
            </a:r>
            <a:endParaRPr lang="pt-BR" dirty="0"/>
          </a:p>
          <a:p>
            <a:pPr algn="just"/>
            <a:r>
              <a:rPr lang="pt-BR" dirty="0"/>
              <a:t>*Categorias: Segurança, Interface, Desempenho, Compatibilidade, etc. </a:t>
            </a:r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Espaço Reservado para Conteúdo 3" descr="cronograma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442" y="1763389"/>
            <a:ext cx="4892474" cy="4195762"/>
          </a:xfrm>
          <a:prstGeom prst="rect">
            <a:avLst/>
          </a:prstGeom>
        </p:spPr>
      </p:pic>
      <p:pic>
        <p:nvPicPr>
          <p:cNvPr id="7" name="Imagem 6" descr="cronograma2"/>
          <p:cNvPicPr/>
          <p:nvPr/>
        </p:nvPicPr>
        <p:blipFill>
          <a:blip r:embed="rId2"/>
          <a:stretch>
            <a:fillRect/>
          </a:stretch>
        </p:blipFill>
        <p:spPr>
          <a:xfrm>
            <a:off x="4965916" y="1763389"/>
            <a:ext cx="8255562" cy="4195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Casos de Uso (</a:t>
            </a:r>
            <a:r>
              <a:rPr lang="pt-BR" dirty="0" err="1" smtClean="0"/>
              <a:t>Gameplay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 descr="CasodeUs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4545" y="1331595"/>
            <a:ext cx="9512300" cy="485965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21229</Words>
  <Application>WPS Presentation</Application>
  <PresentationFormat>Widescreen</PresentationFormat>
  <Paragraphs>1052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Arial</vt:lpstr>
      <vt:lpstr>SimSun</vt:lpstr>
      <vt:lpstr>Wingdings</vt:lpstr>
      <vt:lpstr>Wingdings 3</vt:lpstr>
      <vt:lpstr>Arial</vt:lpstr>
      <vt:lpstr>Calibri</vt:lpstr>
      <vt:lpstr>Times New Roman</vt:lpstr>
      <vt:lpstr>Wingdings</vt:lpstr>
      <vt:lpstr>Century Gothic</vt:lpstr>
      <vt:lpstr>Microsoft YaHei</vt:lpstr>
      <vt:lpstr/>
      <vt:lpstr>Arial Unicode MS</vt:lpstr>
      <vt:lpstr>Segoe Print</vt:lpstr>
      <vt:lpstr>Íon</vt:lpstr>
      <vt:lpstr>PBL – Jogo Plataforma</vt:lpstr>
      <vt:lpstr>Responsabilidades da Equipe</vt:lpstr>
      <vt:lpstr>Requisitos Funcionais</vt:lpstr>
      <vt:lpstr>Requisitos Funcionais</vt:lpstr>
      <vt:lpstr>Requisitos Funcionais</vt:lpstr>
      <vt:lpstr>Requisitos Funcionais </vt:lpstr>
      <vt:lpstr>Requisitos Não-Funcionais</vt:lpstr>
      <vt:lpstr>Cronograma</vt:lpstr>
      <vt:lpstr>Casos de Uso (Gameplay)</vt:lpstr>
      <vt:lpstr>Caso de Uso (Menu)</vt:lpstr>
      <vt:lpstr>Layouts de Tela/Mockups (Protótipos)</vt:lpstr>
      <vt:lpstr>PowerPoint 演示文稿</vt:lpstr>
      <vt:lpstr>PowerPoint 演示文稿</vt:lpstr>
      <vt:lpstr>PowerPoint 演示文稿</vt:lpstr>
      <vt:lpstr>Viabilidade do Projeto </vt:lpstr>
      <vt:lpstr>Viabilidade do Projeto</vt:lpstr>
      <vt:lpstr>Viabilidade do Projeto</vt:lpstr>
      <vt:lpstr>Comparação com Jogos Semelhantes (Diferencial)</vt:lpstr>
      <vt:lpstr>Diagrama de Classes</vt:lpstr>
      <vt:lpstr>Diagrama de Classes</vt:lpstr>
      <vt:lpstr>Diagramas de Sequência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Recursos Necessários e Custos</vt:lpstr>
      <vt:lpstr>Informações Gerais</vt:lpstr>
      <vt:lpstr>Informações Gerais</vt:lpstr>
      <vt:lpstr>Casos de Uso Extendido</vt:lpstr>
      <vt:lpstr>Casos de Uso Extendido </vt:lpstr>
      <vt:lpstr>Casos de Uso Extendido </vt:lpstr>
      <vt:lpstr>Gerenciamento de Riscos</vt:lpstr>
      <vt:lpstr>Gerenciamento de Riscos</vt:lpstr>
      <vt:lpstr>Roteiro de Testes</vt:lpstr>
      <vt:lpstr>Roteiro de Testes </vt:lpstr>
      <vt:lpstr>Roteiro de Testes</vt:lpstr>
      <vt:lpstr>Roteiro de Testes</vt:lpstr>
      <vt:lpstr>Roteiro de Testes</vt:lpstr>
      <vt:lpstr>Roteiro de Testes</vt:lpstr>
      <vt:lpstr>Roteiro de Testes</vt:lpstr>
      <vt:lpstr>Roteiro de Testes </vt:lpstr>
      <vt:lpstr>Roteiro de Testes  </vt:lpstr>
      <vt:lpstr>Roteiro de Testes  </vt:lpstr>
      <vt:lpstr>Roteiro de Testes  </vt:lpstr>
      <vt:lpstr>Conclusão</vt:lpstr>
      <vt:lpstr>Conclusão</vt:lpstr>
      <vt:lpstr>Manual do Usuário - O Vazio te Chama</vt:lpstr>
      <vt:lpstr>Manual do Usuário - O Vazio te Chama </vt:lpstr>
      <vt:lpstr>Referências Bibliográficas</vt:lpstr>
    </vt:vector>
  </TitlesOfParts>
  <Company>Tribunal de Justiça do Estado do Paraná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– Jogo RPG</dc:title>
  <dc:creator>Gabriel dos Santos Antonio</dc:creator>
  <cp:lastModifiedBy>Gabriel</cp:lastModifiedBy>
  <cp:revision>39</cp:revision>
  <dcterms:created xsi:type="dcterms:W3CDTF">2018-04-11T16:14:00Z</dcterms:created>
  <dcterms:modified xsi:type="dcterms:W3CDTF">2018-06-16T02:13:19Z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1046-10.2.0.6020</vt:lpwstr>
  </property>
</Properties>
</file>