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5"/>
  </p:notesMasterIdLst>
  <p:handoutMasterIdLst>
    <p:handoutMasterId r:id="rId36"/>
  </p:handoutMasterIdLst>
  <p:sldIdLst>
    <p:sldId id="605" r:id="rId2"/>
    <p:sldId id="606" r:id="rId3"/>
    <p:sldId id="293" r:id="rId4"/>
    <p:sldId id="294" r:id="rId5"/>
    <p:sldId id="494" r:id="rId6"/>
    <p:sldId id="607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10" r:id="rId19"/>
    <p:sldId id="309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608" r:id="rId28"/>
    <p:sldId id="609" r:id="rId29"/>
    <p:sldId id="401" r:id="rId30"/>
    <p:sldId id="610" r:id="rId31"/>
    <p:sldId id="319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605"/>
            <p14:sldId id="606"/>
            <p14:sldId id="293"/>
          </p14:sldIdLst>
        </p14:section>
        <p14:section name="Exceptions" id="{20FE7FF0-9C35-4346-84FA-82FA161F5562}">
          <p14:sldIdLst>
            <p14:sldId id="294"/>
            <p14:sldId id="494"/>
            <p14:sldId id="607"/>
            <p14:sldId id="296"/>
            <p14:sldId id="297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Throwing Exceptions" id="{4BFBD1DF-6CCD-4C73-82D0-196B5EAE1AB4}">
          <p14:sldIdLst>
            <p14:sldId id="308"/>
            <p14:sldId id="310"/>
            <p14:sldId id="309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  <p14:sldId id="608"/>
          </p14:sldIdLst>
        </p14:section>
        <p14:section name="Conclusion" id="{FD9BA2D7-BD68-4380-ADE2-C04DF664A183}">
          <p14:sldIdLst>
            <p14:sldId id="609"/>
            <p14:sldId id="401"/>
            <p14:sldId id="610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12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4227532-04B8-4B1A-9621-7DA496DC1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422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6C2A5D9-4C44-4BB1-A32E-49BEF40F9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14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7355-8075-4CD7-86CF-13585DC6EA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457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69DDC11-CBBA-44AD-AEDE-B02A72736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24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E832F5F-1C8D-4E29-972F-513E1C248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351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483FB49-A03D-4D6B-839B-330D91401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24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2BF6372-1723-440C-AB1C-DCAEDD943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51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B0B0BFC-A52F-4E6A-A535-756C31193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94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D434104-AA26-4793-8E66-BAB1914105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71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A60CB40-2599-4775-B18D-EA8AA1642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90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4878BD7-5A0C-45C5-99F0-D68E73125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59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try-catch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ry-finall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exceptions/creating-and-throwing-excep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exception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exception?view=net-6.0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99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166857"/>
            <a:ext cx="2949981" cy="847438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C# exceptions can be handled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try-catch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construction</a:t>
            </a:r>
            <a:endParaRPr lang="ru-RU" sz="3600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blocks can be used multiple times to process different exception types</a:t>
            </a:r>
            <a:endParaRPr lang="ru-RU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2204865"/>
            <a:ext cx="8496944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AA3BEC-4FF8-4170-860F-C835D33C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6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91DEB1-D4B0-4640-8940-0A18182D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0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/>
              <a:t>When catching an exception of a particular class, all its inheritors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r>
              <a:rPr lang="en-US" sz="3199" dirty="0"/>
              <a:t>Handles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dirty="0"/>
              <a:t>its descendants </a:t>
            </a:r>
            <a:br>
              <a:rPr lang="en-US" sz="3199" dirty="0"/>
            </a:b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007369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1E95C8-88F2-46C4-A18A-42AF37DB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066133" cy="609557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F0E384-D768-44F7-8DFC-7AE6B9163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0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handling all exceptions </a:t>
            </a:r>
            <a:r>
              <a:rPr lang="en-US" sz="3600" dirty="0"/>
              <a:t>(disregarding the exception type, even unmanaged) use the construction:</a:t>
            </a:r>
            <a:endParaRPr lang="bg-BG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97406" y="2529234"/>
            <a:ext cx="10572246" cy="3815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catch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AF38A8-2D09-4781-AF20-10FD519BC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8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try-finally</a:t>
            </a:r>
            <a:r>
              <a:rPr lang="en-US" sz="3600" dirty="0"/>
              <a:t> statement ensures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3600" dirty="0"/>
              <a:t> block is </a:t>
            </a:r>
            <a:r>
              <a:rPr lang="en-US" sz="3600" b="1" dirty="0">
                <a:solidFill>
                  <a:schemeClr val="bg1"/>
                </a:solidFill>
              </a:rPr>
              <a:t>always executed </a:t>
            </a:r>
            <a:r>
              <a:rPr lang="en-US" sz="3600" dirty="0"/>
              <a:t>(with or without exception):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2999" dirty="0"/>
          </a:p>
          <a:p>
            <a:endParaRPr lang="en-US" sz="2999" dirty="0"/>
          </a:p>
          <a:p>
            <a:r>
              <a:rPr lang="en-US" sz="3600" dirty="0"/>
              <a:t>Used for execution of </a:t>
            </a:r>
            <a:r>
              <a:rPr lang="en-US" sz="3600" b="1" dirty="0">
                <a:solidFill>
                  <a:schemeClr val="bg1"/>
                </a:solidFill>
              </a:rPr>
              <a:t>cleanup code</a:t>
            </a:r>
            <a:r>
              <a:rPr lang="en-US" sz="3600" dirty="0"/>
              <a:t>, e. g. releasing resources</a:t>
            </a:r>
            <a:endParaRPr lang="bg-BG" sz="36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9563309" cy="2911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E939EB-B1EE-4F48-B2D8-CCDD1FE8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4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} 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0D30E-C159-4A80-8FBB-0F448D217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6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919175"/>
          </a:xfrm>
        </p:spPr>
        <p:txBody>
          <a:bodyPr/>
          <a:lstStyle/>
          <a:p>
            <a:r>
              <a:rPr lang="en-US" dirty="0"/>
              <a:t>Throwing Exceptions</a:t>
            </a:r>
            <a:br>
              <a:rPr lang="en-US" dirty="0"/>
            </a:br>
            <a:r>
              <a:rPr lang="en-US" sz="4000" b="0" dirty="0"/>
              <a:t>Using the </a:t>
            </a:r>
            <a:r>
              <a:rPr lang="en-US" sz="4000" dirty="0"/>
              <a:t>"throw" </a:t>
            </a:r>
            <a:r>
              <a:rPr lang="en-US" sz="4000" b="0" dirty="0"/>
              <a:t>Keyword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hlinkClick r:id="rId3"/>
              </a:rPr>
              <a:t>Throwing an exception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with an error message: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can accept </a:t>
            </a:r>
            <a:r>
              <a:rPr lang="en-US" sz="3400" b="1" dirty="0">
                <a:solidFill>
                  <a:schemeClr val="bg1"/>
                </a:solidFill>
              </a:rPr>
              <a:t>message</a:t>
            </a:r>
            <a:r>
              <a:rPr lang="en-US" sz="3400" dirty="0"/>
              <a:t> + </a:t>
            </a:r>
            <a:r>
              <a:rPr lang="en-US" sz="3400" b="1" dirty="0">
                <a:solidFill>
                  <a:schemeClr val="bg1"/>
                </a:solidFill>
              </a:rPr>
              <a:t>another exception </a:t>
            </a:r>
            <a:r>
              <a:rPr lang="en-US" sz="3400" dirty="0"/>
              <a:t>(cause):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This is called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047752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0EA682-18DA-44D1-AFD9-E765F5093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0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Exceptions are thrown (raised) by the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keyword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Notify the calling code in case of an error or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When an exception is thrown: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program execution stops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exception travels over the stack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199" dirty="0"/>
              <a:t>Until a matching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block is reached to handle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1A058A-CCEC-4913-822E-674EE5494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E18C9A5-C541-4E12-996D-EF1C22090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Exceptions: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05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Caught exceptions can be </a:t>
            </a:r>
            <a:r>
              <a:rPr lang="en-US" sz="3600" b="1" dirty="0">
                <a:solidFill>
                  <a:schemeClr val="bg1"/>
                </a:solidFill>
              </a:rPr>
              <a:t>re-thrown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9D2D97-0CA5-413C-921D-721FE7101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1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09000"/>
            <a:ext cx="10961783" cy="2558023"/>
          </a:xfrm>
        </p:spPr>
        <p:txBody>
          <a:bodyPr/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sz="4000" b="0" dirty="0"/>
              <a:t>Best Practices for Exception Handling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should: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Otherwise, a compilation error will occur</a:t>
            </a:r>
          </a:p>
          <a:p>
            <a:pPr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 which it </a:t>
            </a:r>
            <a:br>
              <a:rPr lang="en-US" sz="3499" dirty="0"/>
            </a:br>
            <a:r>
              <a:rPr lang="en-US" sz="3499" dirty="0"/>
              <a:t>expects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FA200C-55D3-4759-BA39-8013D09D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4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999" dirty="0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999" dirty="0"/>
              <a:t>, </a:t>
            </a:r>
            <a:br>
              <a:rPr lang="en-US" sz="2999" dirty="0"/>
            </a:b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Create own exception class (inherit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999" dirty="0"/>
              <a:t>)</a:t>
            </a:r>
            <a:endParaRPr lang="en-US" sz="2999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5C1A61-7678-4284-907F-EE14861D1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99" dirty="0"/>
              <a:t>When raising an exception, always pass to the constructor a </a:t>
            </a:r>
            <a:r>
              <a:rPr lang="en-US" sz="3499" b="1" dirty="0">
                <a:solidFill>
                  <a:schemeClr val="bg1"/>
                </a:solidFill>
              </a:rPr>
              <a:t>good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explanation message</a:t>
            </a:r>
            <a:endParaRPr lang="bg-BG" sz="34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99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99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2E8DBF-DC4E-4B73-B8D9-DDB9AEB46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.NET runtime could throw exceptions at any time with no way to 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4DB92B-2379-4ED1-97B4-EEC3D779E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0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 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0BFE5C-A9FB-4F04-B5D9-FB49D9958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5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Exceptions provide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378246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890414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F2105AF-A8ED-4B65-9ABD-9FAD5EEFC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9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Execute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656B06-FA9E-4C55-A337-2335812AB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1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Holds information about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43181C-CCCE-4DBA-8B4F-C9DDDDCAD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1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96BE715C-9193-44B2-A1AE-94B97459C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</TotalTime>
  <Words>1876</Words>
  <Application>Microsoft Office PowerPoint</Application>
  <PresentationFormat>Widescreen</PresentationFormat>
  <Paragraphs>353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Exception Handling</vt:lpstr>
      <vt:lpstr>Table of Contents</vt:lpstr>
      <vt:lpstr>Have a Question?</vt:lpstr>
      <vt:lpstr>The Paradigm of Exceptions in OOP</vt:lpstr>
      <vt:lpstr>What Are Exceptions?</vt:lpstr>
      <vt:lpstr>How Do Exceptions Work?</vt:lpstr>
      <vt:lpstr>The System.Exception Class</vt:lpstr>
      <vt:lpstr>Exception Hierarchy in .NET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Throwing Exceptions Using the "throw" Keyword </vt:lpstr>
      <vt:lpstr>Using Throw Keyword</vt:lpstr>
      <vt:lpstr>Throwing Exceptions</vt:lpstr>
      <vt:lpstr>Re-Throwing Exceptions</vt:lpstr>
      <vt:lpstr>Throwing Exceptions – Example</vt:lpstr>
      <vt:lpstr>Best Practices Best Practices for Exception Handling 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33</cp:revision>
  <dcterms:created xsi:type="dcterms:W3CDTF">2018-05-23T13:08:44Z</dcterms:created>
  <dcterms:modified xsi:type="dcterms:W3CDTF">2022-02-18T07:17:42Z</dcterms:modified>
  <cp:category>programming;education;software engineering;software development</cp:category>
</cp:coreProperties>
</file>