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6"/>
  </p:notesMasterIdLst>
  <p:handoutMasterIdLst>
    <p:handoutMasterId r:id="rId37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494" r:id="rId26"/>
    <p:sldId id="315" r:id="rId27"/>
    <p:sldId id="316" r:id="rId28"/>
    <p:sldId id="317" r:id="rId29"/>
    <p:sldId id="318" r:id="rId30"/>
    <p:sldId id="401" r:id="rId31"/>
    <p:sldId id="496" r:id="rId32"/>
    <p:sldId id="319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0B7C53-338F-447B-86D8-F7B53A529975}">
          <p14:sldIdLst>
            <p14:sldId id="291"/>
            <p14:sldId id="292"/>
            <p14:sldId id="293"/>
          </p14:sldIdLst>
        </p14:section>
        <p14:section name="Abstraction" id="{A81065FD-5685-454D-8300-60D6203EF723}">
          <p14:sldIdLst>
            <p14:sldId id="294"/>
            <p14:sldId id="295"/>
            <p14:sldId id="296"/>
            <p14:sldId id="297"/>
            <p14:sldId id="298"/>
          </p14:sldIdLst>
        </p14:section>
        <p14:section name="Interfaces" id="{DAA34625-20FE-4A79-A210-54812C49B072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Abstract Classes" id="{1E658CFF-6562-4EF3-B901-FF31D6FD8D3A}">
          <p14:sldIdLst>
            <p14:sldId id="308"/>
            <p14:sldId id="309"/>
            <p14:sldId id="310"/>
          </p14:sldIdLst>
        </p14:section>
        <p14:section name="Interfaces vs Abstract Classes" id="{29A36153-F09F-4D76-B38E-8AF7510289CE}">
          <p14:sldIdLst>
            <p14:sldId id="311"/>
            <p14:sldId id="312"/>
            <p14:sldId id="313"/>
            <p14:sldId id="314"/>
            <p14:sldId id="494"/>
            <p14:sldId id="315"/>
            <p14:sldId id="316"/>
            <p14:sldId id="317"/>
          </p14:sldIdLst>
        </p14:section>
        <p14:section name="Conclusion" id="{B7BDB0D1-0555-4CE2-B6EE-79C8875ED3D9}">
          <p14:sldIdLst>
            <p14:sldId id="318"/>
            <p14:sldId id="401"/>
            <p14:sldId id="496"/>
            <p14:sldId id="3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6" d="100"/>
          <a:sy n="76" d="100"/>
        </p:scale>
        <p:origin x="125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D2E34-52EC-4298-A892-43810995F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3597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CD6384-16A2-4D91-B7F9-E4AAA66116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9247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AE48699-65C4-42A8-BA96-B639ED2EE9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3260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F64EF8C-2C4B-4B73-80F4-5AFA0D44C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896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1D8D17-D244-4F2B-9609-24AAF03C06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4881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CDEB84-522C-49B8-A5D1-82D2EC16EC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488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0AE804E-61E9-4B1A-B730-2E7BC38824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482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4C5DBD-6F64-47AA-B93A-ED6B313D42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690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4C5DBD-6F64-47AA-B93A-ED6B313D42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3455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D9D3237-EF1A-4456-866F-099EE05AA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4773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66D95EF-840E-4EF6-9306-B11E4A6B3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21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55A7275-38F5-4D4E-9524-70269067AC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7114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94805D-45D8-4575-B4FE-F5728E31E8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1582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0869AF-F377-4F45-8469-DC3DB63D75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9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170C18-C4AC-4F94-9182-DD74D2BB4E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79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59F4C9-94F5-40A9-97E4-F9D74277BE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6425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B09188-8699-47A8-AD69-C57477246D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452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AB9AA9-80BD-4E17-8A7D-250AE39D7C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604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73D778-DFE3-4D54-A0B3-18335E9D22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57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22D7070-364F-4C2B-A856-4AC6369EA2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309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D50A41C-D145-4CD7-83EA-051179501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DD004B-FB39-46B2-A4EE-9995CA337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663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B88E1A-42ED-4112-88F7-762B6DD864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698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EE7382B-672D-43CC-9E78-CD064A0250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326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7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479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5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4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0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5285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3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interfa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proposals/csharp-8.0/default-interface-metho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501#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Practice/Index/1501#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9.jp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2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virtualracingschool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77040"/>
            <a:ext cx="2646274" cy="2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7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Internal</a:t>
            </a:r>
            <a:r>
              <a:rPr lang="en-US" dirty="0"/>
              <a:t> addition by compiler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(1)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047" y="1815184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047" y="4553862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3665584" y="3512617"/>
            <a:ext cx="4731335" cy="1018340"/>
          </a:xfrm>
          <a:prstGeom prst="downArrow">
            <a:avLst>
              <a:gd name="adj1" fmla="val 42753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 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495841" y="2404090"/>
            <a:ext cx="1415709" cy="516724"/>
          </a:xfrm>
          <a:prstGeom prst="wedgeRoundRectCallout">
            <a:avLst>
              <a:gd name="adj1" fmla="val -64897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Keyword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239000" y="2313744"/>
            <a:ext cx="2683477" cy="890256"/>
          </a:xfrm>
          <a:prstGeom prst="wedgeRoundRectCallout">
            <a:avLst>
              <a:gd name="adj1" fmla="val -56763"/>
              <a:gd name="adj2" fmla="val -5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 (starts with 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FFFF"/>
                </a:solidFill>
              </a:rPr>
              <a:t> per convention)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39E1372-42E8-4F0B-901D-E7B94C4B10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implementation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is provided in </a:t>
            </a:r>
            <a:br>
              <a:rPr lang="en-US" sz="3400" dirty="0"/>
            </a:br>
            <a:r>
              <a:rPr lang="en-US" sz="3400" dirty="0"/>
              <a:t>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14600" y="2514600"/>
            <a:ext cx="5181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4600" y="4386816"/>
            <a:ext cx="5867400" cy="1632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Document : IPrintable {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Console.WriteLine("Hello"); }</a:t>
            </a: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8274764" y="3960848"/>
            <a:ext cx="1023190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0C4141-3806-4440-B683-84534BDA62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B285914-FF06-47AC-AB53-E4FA5C71E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signatures of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(in C# 8.0 interfaces could have a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default</a:t>
            </a:r>
            <a:r>
              <a:rPr lang="en-US" dirty="0"/>
              <a:t> implementation),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indexers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base interfaces</a:t>
            </a:r>
          </a:p>
          <a:p>
            <a:r>
              <a:rPr lang="en-US" dirty="0"/>
              <a:t>When a base type list contains a base class and interfaces, the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must come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in the list</a:t>
            </a:r>
          </a:p>
          <a:p>
            <a:r>
              <a:rPr lang="en-US" dirty="0"/>
              <a:t>A class that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/>
              <a:t> an interface can explicitly implement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of that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pPr lvl="1"/>
            <a:r>
              <a:rPr lang="en-US" dirty="0"/>
              <a:t>An explicitly implemented member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accessed through a class instance, but only through the interface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(2)</a:t>
            </a:r>
          </a:p>
        </p:txBody>
      </p:sp>
    </p:spTree>
    <p:extLst>
      <p:ext uri="{BB962C8B-B14F-4D97-AF65-F5344CB8AC3E}">
        <p14:creationId xmlns:p14="http://schemas.microsoft.com/office/powerpoint/2010/main" val="26149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7318BB9A-656D-4D64-9147-070F11687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Multiple implementation and inheritance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Implementation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2272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5001" y="5069075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Extends (inherit)</a:t>
            </a:r>
            <a:endParaRPr lang="bg-BG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6820" y="2363825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41214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2498" y="4736111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8042" y="4678934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3728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5995" y="470395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8339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65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B1FEB04B-00D7-4421-A12B-5E031A8C2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project that contains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drawable objects</a:t>
            </a:r>
          </a:p>
          <a:p>
            <a:r>
              <a:rPr lang="en-US" dirty="0"/>
              <a:t>Implements two type of shapes: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Rectangle </a:t>
            </a:r>
          </a:p>
          <a:p>
            <a:r>
              <a:rPr lang="en-US" dirty="0"/>
              <a:t>Both classes have to print on the console </a:t>
            </a:r>
            <a:br>
              <a:rPr lang="en-US" dirty="0"/>
            </a:br>
            <a:r>
              <a:rPr lang="en-US" dirty="0"/>
              <a:t>their shape with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7696" y="4253299"/>
            <a:ext cx="3597336" cy="1705250"/>
            <a:chOff x="-306494" y="1714897"/>
            <a:chExt cx="1971028" cy="1705250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3087" y="3739135"/>
            <a:ext cx="3429001" cy="2219414"/>
            <a:chOff x="-306388" y="1581920"/>
            <a:chExt cx="1878795" cy="2219414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70143" y="4261906"/>
            <a:ext cx="3124200" cy="1696643"/>
            <a:chOff x="5561362" y="1464774"/>
            <a:chExt cx="3124200" cy="1696643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https://judge.softuni.org/Contests/Practice/Index/1501#0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02308" y="1295400"/>
            <a:ext cx="52606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708" y="499648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  <a:endParaRPr lang="bg-BG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0708" y="314594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fields and a constructor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0887851-BD42-4024-8ACE-92C7F75D7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– Rectangle Draw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1337522"/>
            <a:ext cx="9569937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Draw()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Console.WriteLine(end);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081644-6332-4CE5-B885-00FFFC3AEA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54E02B41-E4FD-44C8-979F-343E9EFBC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Shapes – Circle Draw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337522"/>
            <a:ext cx="9457226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for (double y = this.radius; y &gt;= -this.radius; --y)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(double x = -this.radius; x &lt; rOut; x += 0.5)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 ");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Console.WriteLine(); }</a:t>
            </a:r>
          </a:p>
        </p:txBody>
      </p:sp>
    </p:spTree>
    <p:extLst>
      <p:ext uri="{BB962C8B-B14F-4D97-AF65-F5344CB8AC3E}">
        <p14:creationId xmlns:p14="http://schemas.microsoft.com/office/powerpoint/2010/main" val="19049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524001"/>
            <a:ext cx="2438095" cy="24380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E058702-0805-4C6E-8194-3727E3972C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Abstract Classes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D4A448-4F25-4655-9D20-D04295E0F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 Classes and Methods</a:t>
            </a:r>
          </a:p>
        </p:txBody>
      </p:sp>
    </p:spTree>
    <p:extLst>
      <p:ext uri="{BB962C8B-B14F-4D97-AF65-F5344CB8AC3E}">
        <p14:creationId xmlns:p14="http://schemas.microsoft.com/office/powerpoint/2010/main" val="313387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042480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 </a:t>
            </a:r>
            <a:r>
              <a:rPr lang="en-US" dirty="0"/>
              <a:t>and </a:t>
            </a:r>
            <a:r>
              <a:rPr lang="en-US" b="1" noProof="1">
                <a:solidFill>
                  <a:schemeClr val="bg1"/>
                </a:solidFill>
              </a:rPr>
              <a:t>accessors</a:t>
            </a:r>
          </a:p>
          <a:p>
            <a:r>
              <a:rPr lang="en-US" dirty="0"/>
              <a:t>Must provide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B6F76-64FE-47B6-94BE-56700D9FD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05CC05-D8B1-4796-9507-B1ABF7EDD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Abstraction</a:t>
            </a:r>
          </a:p>
          <a:p>
            <a:r>
              <a:rPr lang="fr-FR" sz="4000" dirty="0"/>
              <a:t>Interfaces</a:t>
            </a:r>
          </a:p>
          <a:p>
            <a:r>
              <a:rPr lang="fr-FR" sz="4000" dirty="0"/>
              <a:t>Abstract Classes</a:t>
            </a:r>
          </a:p>
          <a:p>
            <a:r>
              <a:rPr lang="fr-FR" sz="4000" dirty="0"/>
              <a:t>Interfaces vs Abstract Classes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4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abstract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is implicitly a </a:t>
            </a:r>
            <a:r>
              <a:rPr lang="en-US" sz="3400" b="1" dirty="0">
                <a:solidFill>
                  <a:schemeClr val="bg1"/>
                </a:solidFill>
              </a:rPr>
              <a:t>virtual</a:t>
            </a:r>
            <a:r>
              <a:rPr lang="en-US" sz="3400" dirty="0"/>
              <a:t> method</a:t>
            </a:r>
          </a:p>
          <a:p>
            <a:r>
              <a:rPr lang="en-US" sz="3400" dirty="0"/>
              <a:t>Abstract method declarations are only permitted in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sz="3400" dirty="0"/>
              <a:t>An abstract method declaration provides no actual </a:t>
            </a:r>
            <a:br>
              <a:rPr lang="en-US" sz="3400" dirty="0"/>
            </a:br>
            <a:r>
              <a:rPr lang="en-US" sz="3400" dirty="0"/>
              <a:t>implementation:</a:t>
            </a:r>
            <a:endParaRPr lang="bg-BG" sz="3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91000" y="4509000"/>
            <a:ext cx="5481775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ADEFB2-1E93-47CE-BE0E-8A827D6CAF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4" y="1371601"/>
            <a:ext cx="2514295" cy="25142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ADC578A-C261-477E-BB19-045D6EEC33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3480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sz="3500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provide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and/or </a:t>
            </a:r>
            <a:br>
              <a:rPr lang="en-US" dirty="0"/>
            </a:br>
            <a:r>
              <a:rPr lang="en-US" dirty="0"/>
              <a:t>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have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provide any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code</a:t>
            </a:r>
            <a:r>
              <a:rPr lang="en-US" sz="3000" dirty="0"/>
              <a:t>, just the signature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(1)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847BD87-4177-4066-B715-5609B661DB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0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2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providing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 </a:t>
            </a:r>
            <a:r>
              <a:rPr lang="en-US" sz="3000" dirty="0"/>
              <a:t>and </a:t>
            </a:r>
            <a:br>
              <a:rPr lang="en-US" sz="3000" dirty="0"/>
            </a:br>
            <a:r>
              <a:rPr lang="en-US" sz="3000" dirty="0"/>
              <a:t>therefore all the existing </a:t>
            </a:r>
            <a:br>
              <a:rPr lang="en-US" sz="3000" dirty="0"/>
            </a:br>
            <a:r>
              <a:rPr lang="en-US" sz="3000" dirty="0"/>
              <a:t>code might work properly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/>
            <a:r>
              <a:rPr lang="en-US" sz="3000" dirty="0"/>
              <a:t>Fields and constants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3000" dirty="0"/>
              <a:t>If we add </a:t>
            </a:r>
            <a:r>
              <a:rPr lang="en-US" sz="3000" b="1" dirty="0">
                <a:solidFill>
                  <a:schemeClr val="bg1"/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have to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the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79A7CCB-CB22-450B-8BED-31722CF05E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DF470522-3B42-46CD-8E0A-A9A5A166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en-US" dirty="0"/>
              <a:t>Build a hierarchy of interfaces and classes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8765" y="2140150"/>
            <a:ext cx="3658600" cy="1196535"/>
            <a:chOff x="4683210" y="1333424"/>
            <a:chExt cx="3658600" cy="119653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01236" y="2140149"/>
            <a:ext cx="4608598" cy="2809508"/>
            <a:chOff x="5180012" y="1653737"/>
            <a:chExt cx="4608598" cy="280950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21725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8204784" y="5731815"/>
            <a:ext cx="1001502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Seat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152510" y="5731815"/>
            <a:ext cx="1171110" cy="60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Tesla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2673484" y="3411464"/>
            <a:ext cx="153370" cy="219313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>
            <a:off x="4722818" y="4129790"/>
            <a:ext cx="247501" cy="232681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8599319" y="5067271"/>
            <a:ext cx="240317" cy="54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123AC49-5BB6-4DA7-BD6D-38941755E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372" y="5090845"/>
            <a:ext cx="1493095" cy="14930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D89A11-0969-4415-B64C-3B756B45E76D}"/>
              </a:ext>
            </a:extLst>
          </p:cNvPr>
          <p:cNvSpPr txBox="1"/>
          <p:nvPr/>
        </p:nvSpPr>
        <p:spPr>
          <a:xfrm>
            <a:off x="1010080" y="6443295"/>
            <a:ext cx="9208346" cy="3693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https://judge.softuni.org/Contests/Practice/Index/1501#1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1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DF470522-3B42-46CD-8E0A-A9A5A166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 a hierarchy of interfaces and classes</a:t>
            </a:r>
            <a:endParaRPr lang="bg-BG" dirty="0"/>
          </a:p>
          <a:p>
            <a:pPr lvl="1"/>
            <a:r>
              <a:rPr lang="en-US" dirty="0"/>
              <a:t>Create an interface called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IElectricCar</a:t>
            </a:r>
          </a:p>
          <a:p>
            <a:pPr lvl="2"/>
            <a:r>
              <a:rPr lang="en-US" dirty="0">
                <a:latin typeface="+mj-lt"/>
              </a:rPr>
              <a:t>It should have a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Battery</a:t>
            </a:r>
          </a:p>
          <a:p>
            <a:pPr lvl="1"/>
            <a:r>
              <a:rPr lang="en-US" dirty="0">
                <a:latin typeface="+mj-lt"/>
              </a:rPr>
              <a:t>Cre</a:t>
            </a:r>
            <a:r>
              <a:rPr lang="en-US" dirty="0"/>
              <a:t>ate an interface called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pPr lvl="2"/>
            <a:r>
              <a:rPr lang="en-US" dirty="0">
                <a:latin typeface="+mj-lt"/>
              </a:rPr>
              <a:t>It should have properties: </a:t>
            </a:r>
            <a:r>
              <a:rPr lang="en-US" b="1" dirty="0">
                <a:latin typeface="+mj-lt"/>
              </a:rPr>
              <a:t>Model: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Color: String</a:t>
            </a:r>
          </a:p>
          <a:p>
            <a:pPr lvl="2"/>
            <a:r>
              <a:rPr lang="en-US" dirty="0">
                <a:latin typeface="+mj-lt"/>
              </a:rPr>
              <a:t>It should also have methods: </a:t>
            </a:r>
            <a:r>
              <a:rPr lang="en-US" b="1" dirty="0">
                <a:latin typeface="+mj-lt"/>
              </a:rPr>
              <a:t>Start():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Stop(): String</a:t>
            </a:r>
          </a:p>
          <a:p>
            <a:r>
              <a:rPr lang="en-US" dirty="0">
                <a:latin typeface="+mj-lt"/>
              </a:rPr>
              <a:t>Create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Tesla</a:t>
            </a:r>
            <a:r>
              <a:rPr lang="en-US" dirty="0">
                <a:latin typeface="+mj-lt"/>
              </a:rPr>
              <a:t>, which implements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IElectricalCar</a:t>
            </a:r>
            <a:r>
              <a:rPr lang="en-US" dirty="0">
                <a:latin typeface="+mj-lt"/>
              </a:rPr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r>
              <a:rPr lang="en-US" dirty="0">
                <a:latin typeface="+mj-lt"/>
              </a:rPr>
              <a:t>Create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Seat</a:t>
            </a:r>
            <a:r>
              <a:rPr lang="en-US" dirty="0">
                <a:latin typeface="+mj-lt"/>
              </a:rPr>
              <a:t>, which implements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D5E189E6-1BD9-460B-809F-F9DA03D00CE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36" y="5449315"/>
            <a:ext cx="1206185" cy="120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76600" y="1337522"/>
            <a:ext cx="5676900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1236F3-D004-4895-A195-E16B341D5B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3000" y="1295401"/>
            <a:ext cx="9982200" cy="53016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 (string model, string color, int batteries)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556FA82-D016-478F-A3AF-667A32EBA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3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86000" y="1342882"/>
            <a:ext cx="7620000" cy="5253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237682-3C4F-4BA4-8398-87E02DDDB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4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047CD8DD-53C8-4FEA-83CD-94112C028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How do we achieve abstraction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Interfaces 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51469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380E16DE-985C-46E7-88C5-19E6224EB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noProof="1"/>
              <a:t>csharp</a:t>
            </a:r>
            <a:r>
              <a:rPr lang="bg-BG" sz="11500"/>
              <a:t>-</a:t>
            </a:r>
            <a:r>
              <a:rPr lang="en-US" sz="11500" b="1"/>
              <a:t>advanced</a:t>
            </a:r>
            <a:endParaRPr lang="en-US" sz="115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060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5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C8908A7-AA77-49EB-B7CD-EF4399DB69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22647EC-75C5-456A-88D2-F11D9BB2B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12A7B700-5CF0-40B7-917E-11DC0831F76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0F7A4-C813-4F45-B897-1ACE34EFA8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Achieving Abstraction</a:t>
            </a:r>
          </a:p>
        </p:txBody>
      </p:sp>
    </p:spTree>
    <p:extLst>
      <p:ext uri="{BB962C8B-B14F-4D97-AF65-F5344CB8AC3E}">
        <p14:creationId xmlns:p14="http://schemas.microsoft.com/office/powerpoint/2010/main" val="23363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information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relevant </a:t>
            </a:r>
            <a:r>
              <a:rPr lang="en-US" dirty="0"/>
              <a:t>in a given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05000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BE83864F-6B72-43B8-9403-A3D109C68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ones … 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/>
              <a:t> lets you focus on </a:t>
            </a:r>
            <a:r>
              <a:rPr lang="en-US" b="1" dirty="0">
                <a:solidFill>
                  <a:schemeClr val="bg1"/>
                </a:solidFill>
              </a:rPr>
              <a:t>what the object does </a:t>
            </a:r>
            <a:r>
              <a:rPr lang="en-US" dirty="0"/>
              <a:t>instead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651000" y="2209800"/>
            <a:ext cx="10017000" cy="1981200"/>
            <a:chOff x="1948660" y="2590800"/>
            <a:chExt cx="8565352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3834115" y="3275076"/>
              <a:ext cx="6679897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</a:rPr>
                <a:t>"Relevant" to what?</a:t>
              </a:r>
              <a:endParaRPr lang="bg-BG" sz="40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660" y="2590800"/>
              <a:ext cx="1077403" cy="1981200"/>
            </a:xfrm>
            <a:prstGeom prst="rect">
              <a:avLst/>
            </a:prstGeom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6B64A6E2-11CB-404C-ADE8-E397D1D844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B54C42D-107C-4746-BDC3-C18C3A3EA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r>
              <a:rPr lang="en-US" dirty="0"/>
              <a:t>There are two ways to achieve abstraction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/>
              <a:t>Abstract class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Achieve Abstraction?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000" y="3249000"/>
            <a:ext cx="710870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</p:spTree>
    <p:extLst>
      <p:ext uri="{BB962C8B-B14F-4D97-AF65-F5344CB8AC3E}">
        <p14:creationId xmlns:p14="http://schemas.microsoft.com/office/powerpoint/2010/main" val="2868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 Encapsulation</a:t>
            </a:r>
            <a:endParaRPr lang="en-GB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96FA3F1-25BA-41DC-BE20-B978C8C52B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057400" cy="20574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170392A-F9AC-46AC-8305-BD9469DBE1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Interfaces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73BD89-D6A8-4985-A560-0C3D1D4D7A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Working with Interfaces</a:t>
            </a:r>
          </a:p>
        </p:txBody>
      </p:sp>
    </p:spTree>
    <p:extLst>
      <p:ext uri="{BB962C8B-B14F-4D97-AF65-F5344CB8AC3E}">
        <p14:creationId xmlns:p14="http://schemas.microsoft.com/office/powerpoint/2010/main" val="35431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3874</TotalTime>
  <Words>2237</Words>
  <Application>Microsoft Office PowerPoint</Application>
  <PresentationFormat>Widescreen</PresentationFormat>
  <Paragraphs>375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1_SoftUni</vt:lpstr>
      <vt:lpstr>Interfaces and Abstraction </vt:lpstr>
      <vt:lpstr>Table of Contents</vt:lpstr>
      <vt:lpstr>Have a Question?</vt:lpstr>
      <vt:lpstr>Achieving Abstraction</vt:lpstr>
      <vt:lpstr>What is Abstraction?</vt:lpstr>
      <vt:lpstr>Abstraction in OOP</vt:lpstr>
      <vt:lpstr>How Do We Achieve Abstraction?</vt:lpstr>
      <vt:lpstr>Abstraction vs Encapsulation</vt:lpstr>
      <vt:lpstr>Working with Interfaces</vt:lpstr>
      <vt:lpstr>Interface (1)</vt:lpstr>
      <vt:lpstr>Interface Example</vt:lpstr>
      <vt:lpstr>Interface (2)</vt:lpstr>
      <vt:lpstr>Multiple Implementation</vt:lpstr>
      <vt:lpstr>Problem: Shapes</vt:lpstr>
      <vt:lpstr>Solution: Shapes </vt:lpstr>
      <vt:lpstr>Solution: Shapes – Rectangle Draw</vt:lpstr>
      <vt:lpstr>Solution: Shapes – Circle Draw </vt:lpstr>
      <vt:lpstr>Abstract Classes and Methods</vt:lpstr>
      <vt:lpstr>Abstract Class</vt:lpstr>
      <vt:lpstr>Abstract Methods</vt:lpstr>
      <vt:lpstr>Interfaces vs Abstract Classes</vt:lpstr>
      <vt:lpstr>Interface vs Abstract Class (1) </vt:lpstr>
      <vt:lpstr>Interface vs Abstract Class (2)</vt:lpstr>
      <vt:lpstr>Problem: Cars</vt:lpstr>
      <vt:lpstr>Problem: Cars</vt:lpstr>
      <vt:lpstr>Solution: Cars (1)</vt:lpstr>
      <vt:lpstr>Solution: Cars (2)</vt:lpstr>
      <vt:lpstr>Solution: Cars (3)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Interfaces and Abstraction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35</cp:revision>
  <dcterms:created xsi:type="dcterms:W3CDTF">2018-05-23T13:08:44Z</dcterms:created>
  <dcterms:modified xsi:type="dcterms:W3CDTF">2022-02-18T07:17:14Z</dcterms:modified>
  <cp:category>programming;education;software engineering;software development</cp:category>
</cp:coreProperties>
</file>