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6"/>
  </p:notesMasterIdLst>
  <p:handoutMasterIdLst>
    <p:handoutMasterId r:id="rId37"/>
  </p:handoutMasterIdLst>
  <p:sldIdLst>
    <p:sldId id="291" r:id="rId2"/>
    <p:sldId id="292" r:id="rId3"/>
    <p:sldId id="293" r:id="rId4"/>
    <p:sldId id="294" r:id="rId5"/>
    <p:sldId id="295" r:id="rId6"/>
    <p:sldId id="296" r:id="rId7"/>
    <p:sldId id="297" r:id="rId8"/>
    <p:sldId id="298"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20" r:id="rId29"/>
    <p:sldId id="321" r:id="rId30"/>
    <p:sldId id="401" r:id="rId31"/>
    <p:sldId id="495" r:id="rId32"/>
    <p:sldId id="319" r:id="rId33"/>
    <p:sldId id="405" r:id="rId34"/>
    <p:sldId id="4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BB1F29-2352-4A9F-A1F3-B00ACE8D32C9}">
          <p14:sldIdLst>
            <p14:sldId id="291"/>
            <p14:sldId id="292"/>
            <p14:sldId id="293"/>
          </p14:sldIdLst>
        </p14:section>
        <p14:section name="Polymorphism" id="{8C00187D-6AF8-4F2A-AAB4-1EF2A45B28EF}">
          <p14:sldIdLst>
            <p14:sldId id="294"/>
            <p14:sldId id="295"/>
            <p14:sldId id="296"/>
            <p14:sldId id="297"/>
            <p14:sldId id="298"/>
            <p14:sldId id="300"/>
            <p14:sldId id="301"/>
            <p14:sldId id="302"/>
            <p14:sldId id="303"/>
            <p14:sldId id="304"/>
            <p14:sldId id="305"/>
          </p14:sldIdLst>
        </p14:section>
        <p14:section name="Compile Time Polymorphism" id="{08338486-4310-44CE-B653-C26DC4264379}">
          <p14:sldIdLst>
            <p14:sldId id="306"/>
            <p14:sldId id="307"/>
            <p14:sldId id="308"/>
            <p14:sldId id="309"/>
          </p14:sldIdLst>
        </p14:section>
        <p14:section name="Runtime Polymorphism" id="{1EA035A7-2255-4425-A1BE-FE528E0F05D9}">
          <p14:sldIdLst>
            <p14:sldId id="310"/>
            <p14:sldId id="311"/>
            <p14:sldId id="312"/>
            <p14:sldId id="313"/>
            <p14:sldId id="314"/>
            <p14:sldId id="315"/>
            <p14:sldId id="316"/>
            <p14:sldId id="317"/>
            <p14:sldId id="318"/>
            <p14:sldId id="320"/>
          </p14:sldIdLst>
        </p14:section>
        <p14:section name="Conclusion" id="{19879B37-54E0-45FB-A0ED-F027FC7C1256}">
          <p14:sldIdLst>
            <p14:sldId id="321"/>
            <p14:sldId id="401"/>
            <p14:sldId id="495"/>
            <p14:sldId id="319"/>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2" autoAdjust="0"/>
    <p:restoredTop sz="95214" autoAdjust="0"/>
  </p:normalViewPr>
  <p:slideViewPr>
    <p:cSldViewPr showGuides="1">
      <p:cViewPr varScale="1">
        <p:scale>
          <a:sx n="76" d="100"/>
          <a:sy n="76" d="100"/>
        </p:scale>
        <p:origin x="62" y="53"/>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18.2.2022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E920C3CD-8548-4241-9004-A1EE931D99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65875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id="{1DD4EC03-ABAC-4FC0-8F56-44570E34E0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607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E4D02D1D-BA9F-4CAC-ACD7-66CB85105E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63974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id="{AE5B0B88-B9CD-4F5A-90B0-C66B34C3639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7891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id="{4B8D1D53-125E-408E-AC70-915060ED1D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24565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1898D9CE-68FD-4825-BE89-AECE1B54AB7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34832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a16="http://schemas.microsoft.com/office/drawing/2014/main" id="{FD8F8101-690D-4E60-8648-FE762AAEC8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9607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id="{D2FD1539-7CB0-466B-9192-52A7B0414FE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202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id="{E4E87464-FE38-40A6-9919-A32409F5831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23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1" name="Footer Placeholder 7">
            <a:extLst>
              <a:ext uri="{FF2B5EF4-FFF2-40B4-BE49-F238E27FC236}">
                <a16:creationId xmlns:a16="http://schemas.microsoft.com/office/drawing/2014/main" id="{13AB3EAE-42BB-493F-9CC2-3A90AF23A92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25697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7" name="Footer Placeholder 7">
            <a:extLst>
              <a:ext uri="{FF2B5EF4-FFF2-40B4-BE49-F238E27FC236}">
                <a16:creationId xmlns:a16="http://schemas.microsoft.com/office/drawing/2014/main" id="{6258C18A-993C-415F-B1DA-5D647FD2587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4151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6B249DD3-DC8A-4F5C-A722-D3E0BCFAB30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2542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23C738BF-AC14-4323-BFE3-0D2CDC6BEF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51475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a16="http://schemas.microsoft.com/office/drawing/2014/main" id="{F2AD1812-F23B-4D71-9A8D-EB882520E4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12998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88647547-960C-44E3-9CB9-C74ED90416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75087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C7138D6E-1F62-44E3-900A-F5D95277437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366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E6F2B167-62B7-4E56-B99F-4A67AA0AB1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457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893418E0-C296-4E6B-BBD2-484A68E95D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907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id="{FF2A23E6-06E6-4ADC-BE75-C5B6084096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323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6" name="Footer Placeholder 7">
            <a:extLst>
              <a:ext uri="{FF2B5EF4-FFF2-40B4-BE49-F238E27FC236}">
                <a16:creationId xmlns:a16="http://schemas.microsoft.com/office/drawing/2014/main" id="{05EBE39C-76B6-4F22-B9C2-2239BDB645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4636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6" name="Footer Placeholder 7">
            <a:extLst>
              <a:ext uri="{FF2B5EF4-FFF2-40B4-BE49-F238E27FC236}">
                <a16:creationId xmlns:a16="http://schemas.microsoft.com/office/drawing/2014/main" id="{5DDCDFC5-CCB8-484A-A095-5ACB98EBB1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499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6" name="Footer Placeholder 7">
            <a:extLst>
              <a:ext uri="{FF2B5EF4-FFF2-40B4-BE49-F238E27FC236}">
                <a16:creationId xmlns:a16="http://schemas.microsoft.com/office/drawing/2014/main" id="{956AE551-6496-4A9C-9CA5-49769AF66C9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7434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7" name="Footer Placeholder 7">
            <a:extLst>
              <a:ext uri="{FF2B5EF4-FFF2-40B4-BE49-F238E27FC236}">
                <a16:creationId xmlns:a16="http://schemas.microsoft.com/office/drawing/2014/main" id="{B03F6AE4-DCE3-41DB-A5F8-C8FD34B4D91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1054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1" name="Footer Placeholder 7">
            <a:extLst>
              <a:ext uri="{FF2B5EF4-FFF2-40B4-BE49-F238E27FC236}">
                <a16:creationId xmlns:a16="http://schemas.microsoft.com/office/drawing/2014/main" id="{76D49261-5AFB-4A94-B4F2-4BDD8BEA460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5800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9184541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990770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713345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797117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3234432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522372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32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7725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262516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7477142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869718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63088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24753109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operators/type-testing-and-cast#as-operato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org/Contests/Practice/Index/1503#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override"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judge.softuni.org/Contests/Practice/Index/1503#1"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openxmlformats.org/officeDocument/2006/relationships/hyperlink" Target="https://smartit.bg/" TargetMode="External"/><Relationship Id="rId13" Type="http://schemas.openxmlformats.org/officeDocument/2006/relationships/image" Target="../media/image29.png"/><Relationship Id="rId18" Type="http://schemas.openxmlformats.org/officeDocument/2006/relationships/hyperlink" Target="https://bg.it.schwarz/schwarz-it-bulgaria" TargetMode="External"/><Relationship Id="rId26" Type="http://schemas.openxmlformats.org/officeDocument/2006/relationships/hyperlink" Target="https://indeavr.com/" TargetMode="External"/><Relationship Id="rId3" Type="http://schemas.openxmlformats.org/officeDocument/2006/relationships/image" Target="../media/image24.jpg"/><Relationship Id="rId21"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hyperlink" Target="https://www.coca-colahellenic.com/" TargetMode="External"/><Relationship Id="rId17" Type="http://schemas.openxmlformats.org/officeDocument/2006/relationships/image" Target="../media/image31.png"/><Relationship Id="rId25" Type="http://schemas.openxmlformats.org/officeDocument/2006/relationships/image" Target="../media/image35.png"/><Relationship Id="rId2" Type="http://schemas.openxmlformats.org/officeDocument/2006/relationships/hyperlink" Target="https://www.pharvision.ai/" TargetMode="External"/><Relationship Id="rId16" Type="http://schemas.openxmlformats.org/officeDocument/2006/relationships/hyperlink" Target="https://motion-software.com/" TargetMode="External"/><Relationship Id="rId20" Type="http://schemas.openxmlformats.org/officeDocument/2006/relationships/hyperlink" Target="https://createx.bg/" TargetMode="External"/><Relationship Id="rId1" Type="http://schemas.openxmlformats.org/officeDocument/2006/relationships/slideLayout" Target="../slideLayouts/slideLayout3.xml"/><Relationship Id="rId6" Type="http://schemas.openxmlformats.org/officeDocument/2006/relationships/hyperlink" Target="https://www.postbank.bg/" TargetMode="External"/><Relationship Id="rId11" Type="http://schemas.openxmlformats.org/officeDocument/2006/relationships/image" Target="../media/image28.png"/><Relationship Id="rId24" Type="http://schemas.openxmlformats.org/officeDocument/2006/relationships/hyperlink" Target="https://de.draftkings.com/" TargetMode="External"/><Relationship Id="rId5" Type="http://schemas.openxmlformats.org/officeDocument/2006/relationships/image" Target="../media/image25.png"/><Relationship Id="rId15" Type="http://schemas.openxmlformats.org/officeDocument/2006/relationships/image" Target="../media/image30.png"/><Relationship Id="rId23" Type="http://schemas.openxmlformats.org/officeDocument/2006/relationships/image" Target="../media/image34.jpeg"/><Relationship Id="rId10" Type="http://schemas.openxmlformats.org/officeDocument/2006/relationships/hyperlink" Target="https://www.softwaregroup.com/" TargetMode="External"/><Relationship Id="rId19" Type="http://schemas.openxmlformats.org/officeDocument/2006/relationships/image" Target="../media/image32.png"/><Relationship Id="rId4" Type="http://schemas.openxmlformats.org/officeDocument/2006/relationships/hyperlink" Target="https://www.superhosting.bg/" TargetMode="External"/><Relationship Id="rId9" Type="http://schemas.openxmlformats.org/officeDocument/2006/relationships/image" Target="../media/image27.jpg"/><Relationship Id="rId14" Type="http://schemas.openxmlformats.org/officeDocument/2006/relationships/hyperlink" Target="https://taulia.com/company/careers/" TargetMode="External"/><Relationship Id="rId22" Type="http://schemas.openxmlformats.org/officeDocument/2006/relationships/hyperlink" Target="https://pokerstarscareers.com/" TargetMode="External"/><Relationship Id="rId27"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hyperlink" Target="https://virtualracingschool.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csharp/fundamentals/functional/pattern-matchi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4" name="Text Placeholder 3"/>
          <p:cNvSpPr>
            <a:spLocks noGrp="1"/>
          </p:cNvSpPr>
          <p:nvPr>
            <p:ph type="body" sz="quarter" idx="20"/>
          </p:nvPr>
        </p:nvSpPr>
        <p:spPr/>
        <p:txBody>
          <a:bodyPr/>
          <a:lstStyle/>
          <a:p>
            <a:r>
              <a:rPr lang="en-US" dirty="0"/>
              <a:t>Technical Trainers</a:t>
            </a:r>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6" name="Subtitle 5"/>
          <p:cNvSpPr>
            <a:spLocks noGrp="1"/>
          </p:cNvSpPr>
          <p:nvPr>
            <p:ph type="subTitle" idx="1"/>
          </p:nvPr>
        </p:nvSpPr>
        <p:spPr/>
        <p:txBody>
          <a:bodyPr>
            <a:noAutofit/>
          </a:bodyPr>
          <a:lstStyle/>
          <a:p>
            <a:pPr>
              <a:spcAft>
                <a:spcPts val="0"/>
              </a:spcAft>
            </a:pPr>
            <a:r>
              <a:rPr lang="en-US" dirty="0"/>
              <a:t>Polymorphism, Override and Overload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00" y="2333241"/>
            <a:ext cx="2904795" cy="23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1825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66A3C48-DE6F-4704-A3DB-205C96179D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p>
          <a:p>
            <a:r>
              <a:rPr lang="en-US" dirty="0"/>
              <a:t>Checking for </a:t>
            </a:r>
            <a:r>
              <a:rPr lang="en-US" b="1" dirty="0">
                <a:solidFill>
                  <a:schemeClr val="bg1"/>
                </a:solidFill>
              </a:rPr>
              <a:t>null</a:t>
            </a:r>
            <a:r>
              <a:rPr lang="en-US" dirty="0">
                <a:solidFill>
                  <a:schemeClr val="tx2">
                    <a:lumMod val="75000"/>
                  </a:schemeClr>
                </a:solidFill>
              </a:rPr>
              <a:t> </a:t>
            </a:r>
            <a:r>
              <a:rPr lang="en-US" dirty="0"/>
              <a:t>can</a:t>
            </a:r>
            <a:br>
              <a:rPr lang="en-US" dirty="0"/>
            </a:br>
            <a:r>
              <a:rPr lang="en-US" dirty="0"/>
              <a:t>be performed using </a:t>
            </a:r>
            <a:br>
              <a:rPr lang="en-US" dirty="0"/>
            </a:br>
            <a:r>
              <a:rPr lang="en-US" dirty="0"/>
              <a:t>the constant pattern</a:t>
            </a:r>
          </a:p>
        </p:txBody>
      </p:sp>
      <p:sp>
        <p:nvSpPr>
          <p:cNvPr id="4" name="Title 3"/>
          <p:cNvSpPr>
            <a:spLocks noGrp="1"/>
          </p:cNvSpPr>
          <p:nvPr>
            <p:ph type="title"/>
          </p:nvPr>
        </p:nvSpPr>
        <p:spPr/>
        <p:txBody>
          <a:bodyPr/>
          <a:lstStyle/>
          <a:p>
            <a:r>
              <a:rPr lang="en-US" dirty="0"/>
              <a:t>is Constant Pattern</a:t>
            </a:r>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i = 0;</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min = 0, max = 10;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while(true)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Console.WriteLine($"i is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if(i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max </a:t>
            </a:r>
            <a:r>
              <a:rPr lang="en-US" sz="2397" b="1" noProof="1">
                <a:solidFill>
                  <a:schemeClr val="bg1"/>
                </a:solidFill>
                <a:latin typeface="Consolas" pitchFamily="49" charset="0"/>
                <a:cs typeface="Consolas" pitchFamily="49" charset="0"/>
              </a:rPr>
              <a:t>or</a:t>
            </a:r>
            <a:r>
              <a:rPr lang="en-US" sz="2397" b="1" noProof="1">
                <a:latin typeface="Consolas" pitchFamily="49" charset="0"/>
                <a:cs typeface="Consolas" pitchFamily="49" charset="0"/>
              </a:rPr>
              <a:t> min) break;</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5502237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33E2A1-286D-40D5-9902-2A0F258E00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p:txBody>
          <a:bodyPr>
            <a:normAutofit/>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to </a:t>
            </a:r>
            <a:r>
              <a:rPr lang="en-US" b="1" noProof="1">
                <a:solidFill>
                  <a:schemeClr val="bg1"/>
                </a:solidFill>
              </a:rPr>
              <a:t>varname</a:t>
            </a:r>
          </a:p>
        </p:txBody>
      </p:sp>
      <p:sp>
        <p:nvSpPr>
          <p:cNvPr id="4" name="Title 3"/>
          <p:cNvSpPr>
            <a:spLocks noGrp="1"/>
          </p:cNvSpPr>
          <p:nvPr>
            <p:ph type="title"/>
          </p:nvPr>
        </p:nvSpPr>
        <p:spPr/>
        <p:txBody>
          <a:bodyPr/>
          <a:lstStyle/>
          <a:p>
            <a:r>
              <a:rPr lang="en-US" dirty="0"/>
              <a:t>is var Pattern</a:t>
            </a:r>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6000" y="1989000"/>
            <a:ext cx="9030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Enumerable.Range(0, 100).Where(</a:t>
            </a:r>
          </a:p>
          <a:p>
            <a:pPr defTabSz="1218438" latinLnBrk="1">
              <a:buFont typeface="Wingdings" panose="05000000000000000000" pitchFamily="2" charset="2"/>
              <a:buNone/>
            </a:pPr>
            <a:r>
              <a:rPr lang="en-US" sz="2397" b="1" noProof="1">
                <a:latin typeface="Consolas" pitchFamily="49" charset="0"/>
                <a:cs typeface="Consolas" pitchFamily="49" charset="0"/>
              </a:rPr>
              <a:t>    x =&gt; x % 10 </a:t>
            </a:r>
            <a:r>
              <a:rPr lang="en-US" sz="2397" b="1" noProof="1">
                <a:solidFill>
                  <a:schemeClr val="bg1"/>
                </a:solidFill>
                <a:latin typeface="Consolas" pitchFamily="49" charset="0"/>
              </a:rPr>
              <a:t>is var</a:t>
            </a:r>
            <a:r>
              <a:rPr lang="en-US" sz="2397" b="1" noProof="1">
                <a:latin typeface="Consolas" pitchFamily="49" charset="0"/>
                <a:cs typeface="Consolas" pitchFamily="49" charset="0"/>
              </a:rPr>
              <a:t> r &amp;&amp; r &gt;= 1 &amp;&amp; r &lt;= 3)</a:t>
            </a:r>
          </a:p>
        </p:txBody>
      </p:sp>
    </p:spTree>
    <p:extLst>
      <p:ext uri="{BB962C8B-B14F-4D97-AF65-F5344CB8AC3E}">
        <p14:creationId xmlns:p14="http://schemas.microsoft.com/office/powerpoint/2010/main" val="355202336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4FB0FD96-03E0-418A-9966-F7D34823BD5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4" name="Title 3"/>
          <p:cNvSpPr>
            <a:spLocks noGrp="1"/>
          </p:cNvSpPr>
          <p:nvPr>
            <p:ph type="title"/>
          </p:nvPr>
        </p:nvSpPr>
        <p:spPr/>
        <p:txBody>
          <a:bodyPr/>
          <a:lstStyle/>
          <a:p>
            <a:r>
              <a:rPr lang="en-US"/>
              <a:t>Keyword – is</a:t>
            </a:r>
            <a:endParaRPr lang="en-US" dirty="0"/>
          </a:p>
        </p:txBody>
      </p:sp>
      <p:sp>
        <p:nvSpPr>
          <p:cNvPr id="7" name="Rectangle 6"/>
          <p:cNvSpPr>
            <a:spLocks noChangeArrowheads="1"/>
          </p:cNvSpPr>
          <p:nvPr/>
        </p:nvSpPr>
        <p:spPr bwMode="auto">
          <a:xfrm>
            <a:off x="736236" y="1989000"/>
            <a:ext cx="10719527" cy="218782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3200" b="1" noProof="1">
                <a:latin typeface="Consolas" pitchFamily="49" charset="0"/>
                <a:cs typeface="Consolas" pitchFamily="49" charset="0"/>
              </a:rPr>
              <a:t>Anytime you find yourself writing code of the form "if the object is of type T1,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but if it's of type T2,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93251890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F2067994-4817-4D4B-9C46-3E145D92497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hlinkClick r:id="rId3"/>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7" name="Rectangle 6"/>
          <p:cNvSpPr>
            <a:spLocks noChangeArrowheads="1"/>
          </p:cNvSpPr>
          <p:nvPr/>
        </p:nvSpPr>
        <p:spPr bwMode="auto">
          <a:xfrm>
            <a:off x="785621" y="2401112"/>
            <a:ext cx="7066562"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buFont typeface="Wingdings" panose="05000000000000000000" pitchFamily="2" charset="2"/>
              <a:buNone/>
            </a:pPr>
            <a:r>
              <a:rPr lang="en-US" sz="2397" b="1" noProof="1">
                <a:latin typeface="Consolas" pitchFamily="49" charset="0"/>
                <a:cs typeface="Consolas" pitchFamily="49" charset="0"/>
              </a:rPr>
              <a:t>Person personTwo;</a:t>
            </a:r>
          </a:p>
          <a:p>
            <a:pPr defTabSz="1218438" latinLnBrk="1">
              <a:buFont typeface="Wingdings" panose="05000000000000000000" pitchFamily="2" charset="2"/>
              <a:buNone/>
            </a:pPr>
            <a:r>
              <a:rPr lang="en-US" sz="2397" b="1" noProof="1">
                <a:latin typeface="Consolas" pitchFamily="49" charset="0"/>
                <a:cs typeface="Consolas" pitchFamily="49" charset="0"/>
              </a:rPr>
              <a:t>personTwo = personOne </a:t>
            </a:r>
            <a:r>
              <a:rPr lang="en-US" sz="2397" b="1" noProof="1">
                <a:solidFill>
                  <a:schemeClr val="bg1"/>
                </a:solidFill>
                <a:latin typeface="Consolas" pitchFamily="49" charset="0"/>
                <a:cs typeface="Consolas" pitchFamily="49" charset="0"/>
              </a:rPr>
              <a:t>as</a:t>
            </a:r>
            <a:r>
              <a:rPr lang="en-US" sz="2397" b="1" noProof="1">
                <a:latin typeface="Consolas" pitchFamily="49" charset="0"/>
                <a:cs typeface="Consolas" pitchFamily="49" charset="0"/>
              </a:rPr>
              <a:t> Person;</a:t>
            </a:r>
          </a:p>
          <a:p>
            <a:pPr defTabSz="1218438" latinLnBrk="1">
              <a:buFont typeface="Wingdings" panose="05000000000000000000" pitchFamily="2" charset="2"/>
              <a:buNone/>
            </a:pPr>
            <a:r>
              <a:rPr lang="en-US" sz="2397" b="1" noProof="1">
                <a:latin typeface="Consolas" pitchFamily="49" charset="0"/>
                <a:cs typeface="Consolas" pitchFamily="49" charset="0"/>
              </a:rPr>
              <a:t>if (personTwo != null)</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Do something specific for Person</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4926000" y="4681668"/>
            <a:ext cx="3169783" cy="739844"/>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366000" y="3901524"/>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Tree>
    <p:extLst>
      <p:ext uri="{BB962C8B-B14F-4D97-AF65-F5344CB8AC3E}">
        <p14:creationId xmlns:p14="http://schemas.microsoft.com/office/powerpoint/2010/main" val="293668421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Compile-time</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531842" y="1821848"/>
            <a:ext cx="5354769"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Circle :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Shape</a:t>
            </a:r>
            <a:r>
              <a:rPr lang="en-US" sz="2397" b="1" noProof="1">
                <a:latin typeface="Consolas" pitchFamily="49" charset="0"/>
                <a:cs typeface="Consolas" pitchFamily="49" charset="0"/>
              </a:rPr>
              <a:t> shape = new </a:t>
            </a:r>
            <a:r>
              <a:rPr lang="en-US" sz="2397" b="1" noProof="1">
                <a:solidFill>
                  <a:schemeClr val="bg1"/>
                </a:solidFill>
                <a:latin typeface="Consolas" pitchFamily="49" charset="0"/>
                <a:cs typeface="Consolas" pitchFamily="49" charset="0"/>
              </a:rPr>
              <a:t>Circle</a:t>
            </a:r>
            <a:r>
              <a:rPr lang="en-US" sz="2397" b="1" noProof="1">
                <a:latin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solidFill>
                  <a:schemeClr val="bg1"/>
                </a:solidFill>
                <a:latin typeface="Consolas" pitchFamily="49" charset="0"/>
                <a:cs typeface="Consolas" pitchFamily="49" charset="0"/>
              </a:rPr>
              <a:t>  </a:t>
            </a:r>
            <a:r>
              <a:rPr lang="en-US" sz="2397" b="1" noProof="1">
                <a:latin typeface="Consolas" pitchFamily="49" charset="0"/>
              </a:rPr>
              <a:t>shape.</a:t>
            </a:r>
            <a:r>
              <a:rPr lang="en-US" sz="2397" b="1" noProof="1">
                <a:solidFill>
                  <a:schemeClr val="bg1"/>
                </a:solidFill>
                <a:latin typeface="Consolas" pitchFamily="49" charset="0"/>
              </a:rPr>
              <a:t>Draw</a:t>
            </a:r>
            <a:r>
              <a:rPr lang="en-US" sz="2397" b="1" noProof="1">
                <a:latin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305389" y="1821848"/>
            <a:ext cx="5696208"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int Sum(int a, int b, int c)</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double Sum(double a, double b)</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272C4BAB-2E99-4FC6-9189-0FE9F2B1C37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30176677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825FA415-C556-48C4-9FB3-7880EC0F04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Text Placeholder 2"/>
          <p:cNvSpPr>
            <a:spLocks noGrp="1"/>
          </p:cNvSpPr>
          <p:nvPr>
            <p:ph type="body" sz="quarter" idx="10"/>
          </p:nvPr>
        </p:nvSpPr>
        <p:spPr/>
        <p:txBody>
          <a:bodyPr>
            <a:normAutofit fontScale="92500" lnSpcReduction="10000"/>
          </a:bodyPr>
          <a:lstStyle/>
          <a:p>
            <a:r>
              <a:rPr lang="en-US" sz="3500" dirty="0"/>
              <a:t>Also known as </a:t>
            </a:r>
            <a:r>
              <a:rPr lang="en-US" sz="3500"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sz="3500"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Compile-time Polymorphism</a:t>
            </a:r>
            <a:endParaRPr lang="en-US" dirty="0"/>
          </a:p>
        </p:txBody>
      </p:sp>
      <p:sp>
        <p:nvSpPr>
          <p:cNvPr id="8" name="Rectangle 7"/>
          <p:cNvSpPr>
            <a:spLocks noChangeArrowheads="1"/>
          </p:cNvSpPr>
          <p:nvPr/>
        </p:nvSpPr>
        <p:spPr bwMode="auto">
          <a:xfrm>
            <a:off x="685800" y="1857666"/>
            <a:ext cx="8760041"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static int MyMethod(int a, int b) {}</a:t>
            </a:r>
          </a:p>
          <a:p>
            <a:pPr defTabSz="1218438" latinLnBrk="1">
              <a:buFont typeface="Wingdings" panose="05000000000000000000" pitchFamily="2" charset="2"/>
              <a:buNone/>
            </a:pPr>
            <a:r>
              <a:rPr lang="en-US" sz="2397" b="1" noProof="1">
                <a:latin typeface="Consolas" pitchFamily="49" charset="0"/>
                <a:cs typeface="Consolas" pitchFamily="49" charset="0"/>
              </a:rPr>
              <a:t>  static double MyMethod(double a, double b) { …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Tree>
    <p:extLst>
      <p:ext uri="{BB962C8B-B14F-4D97-AF65-F5344CB8AC3E}">
        <p14:creationId xmlns:p14="http://schemas.microsoft.com/office/powerpoint/2010/main" val="20532912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1A153B5-AF47-41D1-8979-AA346BBC6A8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noProof="1"/>
              <a:t>MathOperation</a:t>
            </a:r>
            <a:endParaRPr lang="en-US" sz="4000" noProof="1"/>
          </a:p>
        </p:txBody>
      </p:sp>
      <p:sp>
        <p:nvSpPr>
          <p:cNvPr id="18" name="Rectangle 4"/>
          <p:cNvSpPr>
            <a:spLocks noChangeArrowheads="1"/>
          </p:cNvSpPr>
          <p:nvPr/>
        </p:nvSpPr>
        <p:spPr bwMode="auto">
          <a:xfrm>
            <a:off x="2003850" y="1475293"/>
            <a:ext cx="81843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MathOperation</a:t>
            </a:r>
          </a:p>
        </p:txBody>
      </p:sp>
      <p:sp>
        <p:nvSpPr>
          <p:cNvPr id="19" name="Rectangle 18"/>
          <p:cNvSpPr>
            <a:spLocks noChangeArrowheads="1"/>
          </p:cNvSpPr>
          <p:nvPr/>
        </p:nvSpPr>
        <p:spPr bwMode="auto">
          <a:xfrm>
            <a:off x="2003850" y="2056856"/>
            <a:ext cx="8184300" cy="132470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+Add(int, int): int</a:t>
            </a:r>
          </a:p>
          <a:p>
            <a:pPr defTabSz="1218438" latinLnBrk="1">
              <a:buFont typeface="Wingdings" panose="05000000000000000000" pitchFamily="2" charset="2"/>
              <a:buNone/>
            </a:pPr>
            <a:r>
              <a:rPr lang="en-US" sz="2397" b="1" noProof="1">
                <a:latin typeface="Consolas" pitchFamily="49" charset="0"/>
                <a:cs typeface="Consolas" pitchFamily="49" charset="0"/>
              </a:rPr>
              <a:t>+Add(double, double, double): double</a:t>
            </a:r>
          </a:p>
          <a:p>
            <a:pPr defTabSz="1218438" latinLnBrk="1">
              <a:buFont typeface="Wingdings" panose="05000000000000000000" pitchFamily="2" charset="2"/>
              <a:buNone/>
            </a:pPr>
            <a:r>
              <a:rPr lang="en-US" sz="2397" b="1" noProof="1">
                <a:latin typeface="Consolas" pitchFamily="49" charset="0"/>
                <a:cs typeface="Consolas" pitchFamily="49" charset="0"/>
              </a:rPr>
              <a:t>+Add(decimal, decimal, decimal): decimal</a:t>
            </a:r>
          </a:p>
        </p:txBody>
      </p:sp>
      <p:sp>
        <p:nvSpPr>
          <p:cNvPr id="9" name="Text Placeholder 5"/>
          <p:cNvSpPr txBox="1">
            <a:spLocks/>
          </p:cNvSpPr>
          <p:nvPr/>
        </p:nvSpPr>
        <p:spPr>
          <a:xfrm>
            <a:off x="2003850" y="4115213"/>
            <a:ext cx="8184299"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noProof="1">
                <a:solidFill>
                  <a:schemeClr val="bg1"/>
                </a:solidFill>
              </a:rPr>
              <a:t>MathOperations</a:t>
            </a:r>
            <a:r>
              <a:rPr lang="en-US" noProof="1"/>
              <a:t> mo = new </a:t>
            </a:r>
            <a:r>
              <a:rPr lang="en-US" noProof="1">
                <a:solidFill>
                  <a:schemeClr val="bg1"/>
                </a:solidFill>
              </a:rPr>
              <a:t>MathOperations()</a:t>
            </a:r>
            <a:r>
              <a:rPr lang="en-US" noProof="1"/>
              <a:t>;</a:t>
            </a:r>
          </a:p>
          <a:p>
            <a:r>
              <a:rPr lang="en-US" noProof="1"/>
              <a:t>Console.WriteLine(mo.Add(2, 3));</a:t>
            </a:r>
          </a:p>
          <a:p>
            <a:r>
              <a:rPr lang="en-US" noProof="1"/>
              <a:t>Console.WriteLine(mo.Add(2.2, 3.3, 5.5));</a:t>
            </a:r>
          </a:p>
          <a:p>
            <a:r>
              <a:rPr lang="en-US" noProof="1"/>
              <a:t>Console.WriteLine(mo.Add(2.2m, 3.3m, 4.4m</a:t>
            </a:r>
            <a:r>
              <a:rPr lang="en-US" dirty="0"/>
              <a:t>));</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https://judge.softuni.org/Contests/Practice/Index/1503#0</a:t>
            </a:r>
            <a:endParaRPr lang="en-US" u="sng" dirty="0">
              <a:solidFill>
                <a:schemeClr val="bg1"/>
              </a:solidFill>
            </a:endParaRP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867885" y="3506087"/>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8539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3A7DEDF-32A7-4A9B-AC4D-56B60CFEC1D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11" name="Text Placeholder 5"/>
          <p:cNvSpPr txBox="1">
            <a:spLocks/>
          </p:cNvSpPr>
          <p:nvPr/>
        </p:nvSpPr>
        <p:spPr>
          <a:xfrm>
            <a:off x="1606682" y="1584000"/>
            <a:ext cx="8978636"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public int Add(int a, int b)</a:t>
            </a:r>
          </a:p>
          <a:p>
            <a:r>
              <a:rPr lang="en-US" dirty="0">
                <a:solidFill>
                  <a:schemeClr val="tx1"/>
                </a:solidFill>
              </a:rPr>
              <a:t>{</a:t>
            </a:r>
          </a:p>
          <a:p>
            <a:r>
              <a:rPr lang="en-US" dirty="0">
                <a:solidFill>
                  <a:schemeClr val="tx1"/>
                </a:solidFill>
              </a:rPr>
              <a:t>  return a + b;</a:t>
            </a:r>
          </a:p>
          <a:p>
            <a:r>
              <a:rPr lang="en-US" dirty="0">
                <a:solidFill>
                  <a:schemeClr val="tx1"/>
                </a:solidFill>
              </a:rPr>
              <a:t>}</a:t>
            </a:r>
          </a:p>
          <a:p>
            <a:r>
              <a:rPr lang="en-US" dirty="0">
                <a:solidFill>
                  <a:schemeClr val="tx1"/>
                </a:solidFill>
              </a:rPr>
              <a:t>public double Add(double a, double b, double c)</a:t>
            </a:r>
          </a:p>
          <a:p>
            <a:r>
              <a:rPr lang="en-US" dirty="0">
                <a:solidFill>
                  <a:schemeClr val="tx1"/>
                </a:solidFill>
              </a:rPr>
              <a:t>{</a:t>
            </a:r>
          </a:p>
          <a:p>
            <a:r>
              <a:rPr lang="en-US" dirty="0">
                <a:solidFill>
                  <a:schemeClr val="tx1"/>
                </a:solidFill>
              </a:rPr>
              <a:t>  return a + b + c;</a:t>
            </a:r>
          </a:p>
          <a:p>
            <a:r>
              <a:rPr lang="en-US" dirty="0">
                <a:solidFill>
                  <a:schemeClr val="tx1"/>
                </a:solidFill>
              </a:rPr>
              <a:t>}</a:t>
            </a:r>
          </a:p>
          <a:p>
            <a:r>
              <a:rPr lang="en-US" dirty="0">
                <a:solidFill>
                  <a:schemeClr val="tx1"/>
                </a:solidFill>
              </a:rPr>
              <a:t>public decimal Add(decimal a, decimal b, decimal c)</a:t>
            </a:r>
          </a:p>
          <a:p>
            <a:r>
              <a:rPr lang="en-US" dirty="0">
                <a:solidFill>
                  <a:schemeClr val="tx1"/>
                </a:solidFill>
              </a:rPr>
              <a:t>{</a:t>
            </a:r>
          </a:p>
          <a:p>
            <a:r>
              <a:rPr lang="en-US" dirty="0">
                <a:solidFill>
                  <a:schemeClr val="tx1"/>
                </a:solidFill>
              </a:rPr>
              <a:t>  return a + b + c;</a:t>
            </a:r>
          </a:p>
          <a:p>
            <a:r>
              <a:rPr lang="en-US" dirty="0">
                <a:solidFill>
                  <a:schemeClr val="tx1"/>
                </a:solidFill>
              </a:rPr>
              <a:t>}</a:t>
            </a:r>
          </a:p>
        </p:txBody>
      </p:sp>
    </p:spTree>
    <p:extLst>
      <p:ext uri="{BB962C8B-B14F-4D97-AF65-F5344CB8AC3E}">
        <p14:creationId xmlns:p14="http://schemas.microsoft.com/office/powerpoint/2010/main" val="897356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31640EB2-8C98-4D72-B19A-CE03805902F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
        <p:nvSpPr>
          <p:cNvPr id="5" name="Text Placeholder 4"/>
          <p:cNvSpPr>
            <a:spLocks noGrp="1"/>
          </p:cNvSpPr>
          <p:nvPr>
            <p:ph type="body" sz="quarter" idx="10"/>
          </p:nvPr>
        </p:nvSpPr>
        <p:spPr>
          <a:xfrm>
            <a:off x="95201" y="1206346"/>
            <a:ext cx="12001598" cy="5528766"/>
          </a:xfrm>
        </p:spPr>
        <p:txBody>
          <a:bodyPr>
            <a:normAutofit/>
          </a:bodyPr>
          <a:lstStyle/>
          <a:p>
            <a:pPr>
              <a:buClr>
                <a:schemeClr val="tx1"/>
              </a:buClr>
            </a:pPr>
            <a:r>
              <a:rPr lang="en-US" sz="3400" dirty="0"/>
              <a:t>Name should be the same</a:t>
            </a:r>
          </a:p>
          <a:p>
            <a:pPr>
              <a:buClr>
                <a:schemeClr val="tx1"/>
              </a:buClr>
            </a:pPr>
            <a:r>
              <a:rPr lang="en-US" sz="3400" b="1" dirty="0">
                <a:solidFill>
                  <a:schemeClr val="bg1"/>
                </a:solidFill>
              </a:rPr>
              <a:t>Signature</a:t>
            </a:r>
            <a:r>
              <a:rPr lang="en-US" sz="3400" dirty="0"/>
              <a:t> must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Tree>
    <p:extLst>
      <p:ext uri="{BB962C8B-B14F-4D97-AF65-F5344CB8AC3E}">
        <p14:creationId xmlns:p14="http://schemas.microsoft.com/office/powerpoint/2010/main" val="35570327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6E2B9E5-B6CC-4A89-917C-D5126FDC0E9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6" name="Text Placeholder 5"/>
          <p:cNvSpPr>
            <a:spLocks noGrp="1"/>
          </p:cNvSpPr>
          <p:nvPr>
            <p:ph type="body" sz="quarter" idx="10"/>
          </p:nvPr>
        </p:nvSpPr>
        <p:spPr/>
        <p:txBody>
          <a:bodyPr wrap="square">
            <a:normAutofit/>
          </a:bodyPr>
          <a:lstStyle/>
          <a:p>
            <a:r>
              <a:rPr lang="en-US" sz="3600" dirty="0"/>
              <a:t>Has two distinct aspects:</a:t>
            </a:r>
          </a:p>
          <a:p>
            <a:r>
              <a:rPr lang="en-US" sz="3600" dirty="0"/>
              <a:t>At run time, objects of a </a:t>
            </a:r>
            <a:r>
              <a:rPr lang="en-US" sz="3600" b="1" dirty="0">
                <a:solidFill>
                  <a:schemeClr val="bg1"/>
                </a:solidFill>
              </a:rPr>
              <a:t>derived</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dirty="0"/>
              <a:t>may be treated as </a:t>
            </a:r>
            <a:br>
              <a:rPr lang="en-US" sz="3600" dirty="0"/>
            </a:br>
            <a:r>
              <a:rPr lang="en-US" sz="3600" dirty="0"/>
              <a:t>objects of </a:t>
            </a:r>
            <a:r>
              <a:rPr lang="en-US" sz="3600" b="1" dirty="0">
                <a:solidFill>
                  <a:schemeClr val="bg1"/>
                </a:solidFill>
              </a:rPr>
              <a:t>a</a:t>
            </a:r>
            <a:r>
              <a:rPr lang="en-US" sz="3600" dirty="0">
                <a:solidFill>
                  <a:schemeClr val="bg1"/>
                </a:solidFill>
              </a:rPr>
              <a:t> </a:t>
            </a:r>
            <a:r>
              <a:rPr lang="en-US" sz="3600" b="1" dirty="0">
                <a:solidFill>
                  <a:schemeClr val="bg1"/>
                </a:solidFill>
              </a:rPr>
              <a:t>base</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b="1" dirty="0">
                <a:solidFill>
                  <a:schemeClr val="bg1"/>
                </a:solidFill>
              </a:rPr>
              <a:t>in</a:t>
            </a:r>
            <a:r>
              <a:rPr lang="en-US" sz="3600" dirty="0">
                <a:solidFill>
                  <a:schemeClr val="bg1"/>
                </a:solidFill>
              </a:rPr>
              <a:t> </a:t>
            </a:r>
            <a:r>
              <a:rPr lang="en-US" sz="3600" dirty="0"/>
              <a:t>places, such as method parameters </a:t>
            </a:r>
            <a:br>
              <a:rPr lang="en-US" sz="3600" dirty="0"/>
            </a:br>
            <a:r>
              <a:rPr lang="en-US" sz="3600" dirty="0"/>
              <a:t>and collections or arrays</a:t>
            </a:r>
          </a:p>
          <a:p>
            <a:pPr lvl="1"/>
            <a:r>
              <a:rPr lang="en-US" sz="3400" dirty="0"/>
              <a:t>When this occurs, the </a:t>
            </a:r>
            <a:r>
              <a:rPr lang="en-US" sz="3400" b="1" dirty="0">
                <a:solidFill>
                  <a:schemeClr val="bg1"/>
                </a:solidFill>
              </a:rPr>
              <a:t>object's</a:t>
            </a:r>
            <a:r>
              <a:rPr lang="en-US" sz="3400" dirty="0">
                <a:solidFill>
                  <a:schemeClr val="bg1"/>
                </a:solidFill>
              </a:rPr>
              <a:t> </a:t>
            </a:r>
            <a:r>
              <a:rPr lang="en-US" sz="3400" b="1" dirty="0">
                <a:solidFill>
                  <a:schemeClr val="bg1"/>
                </a:solidFill>
              </a:rPr>
              <a:t>declared</a:t>
            </a:r>
            <a:r>
              <a:rPr lang="en-US" sz="3400" dirty="0">
                <a:solidFill>
                  <a:schemeClr val="bg1"/>
                </a:solidFill>
              </a:rPr>
              <a:t> </a:t>
            </a:r>
            <a:r>
              <a:rPr lang="en-US" sz="3400" b="1" dirty="0">
                <a:solidFill>
                  <a:schemeClr val="bg1"/>
                </a:solidFill>
              </a:rPr>
              <a:t>type</a:t>
            </a:r>
            <a:r>
              <a:rPr lang="en-US" sz="3400" dirty="0">
                <a:solidFill>
                  <a:schemeClr val="bg1"/>
                </a:solidFill>
              </a:rPr>
              <a:t> </a:t>
            </a:r>
            <a:r>
              <a:rPr lang="en-US" sz="3400" dirty="0"/>
              <a:t>is no longer identical to </a:t>
            </a:r>
            <a:r>
              <a:rPr lang="en-US" sz="3400" b="1" dirty="0">
                <a:solidFill>
                  <a:schemeClr val="bg1"/>
                </a:solidFill>
              </a:rPr>
              <a:t>its</a:t>
            </a:r>
            <a:r>
              <a:rPr lang="en-US" sz="3400" dirty="0">
                <a:solidFill>
                  <a:schemeClr val="bg1"/>
                </a:solidFill>
              </a:rPr>
              <a:t> </a:t>
            </a:r>
            <a:r>
              <a:rPr lang="en-US" sz="3400" b="1" dirty="0">
                <a:solidFill>
                  <a:schemeClr val="bg1"/>
                </a:solidFill>
              </a:rPr>
              <a:t>run-time</a:t>
            </a:r>
            <a:r>
              <a:rPr lang="en-US" sz="3400" dirty="0">
                <a:solidFill>
                  <a:schemeClr val="bg1"/>
                </a:solidFill>
              </a:rPr>
              <a:t> </a:t>
            </a:r>
            <a:r>
              <a:rPr lang="en-US" sz="3400" b="1" dirty="0">
                <a:solidFill>
                  <a:schemeClr val="bg1"/>
                </a:solidFill>
              </a:rPr>
              <a:t>type</a:t>
            </a:r>
          </a:p>
        </p:txBody>
      </p:sp>
      <p:sp>
        <p:nvSpPr>
          <p:cNvPr id="4" name="Title 3"/>
          <p:cNvSpPr>
            <a:spLocks noGrp="1"/>
          </p:cNvSpPr>
          <p:nvPr>
            <p:ph type="title"/>
          </p:nvPr>
        </p:nvSpPr>
        <p:spPr/>
        <p:txBody>
          <a:bodyPr/>
          <a:lstStyle/>
          <a:p>
            <a:r>
              <a:rPr lang="en-US" noProof="1"/>
              <a:t>Runtime Polymorphism (1)</a:t>
            </a:r>
            <a:endParaRPr lang="en-US" dirty="0"/>
          </a:p>
        </p:txBody>
      </p:sp>
    </p:spTree>
    <p:extLst>
      <p:ext uri="{BB962C8B-B14F-4D97-AF65-F5344CB8AC3E}">
        <p14:creationId xmlns:p14="http://schemas.microsoft.com/office/powerpoint/2010/main" val="200084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ABF15C2D-F443-498F-BF0C-44B3D008165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normAutofit/>
          </a:bodyPr>
          <a:lstStyle/>
          <a:p>
            <a:r>
              <a:rPr lang="en-US" dirty="0"/>
              <a:t>Polymorphism</a:t>
            </a:r>
          </a:p>
          <a:p>
            <a:r>
              <a:rPr lang="en-US" dirty="0"/>
              <a:t>The </a:t>
            </a:r>
            <a:r>
              <a:rPr lang="en-US" b="1" dirty="0">
                <a:solidFill>
                  <a:schemeClr val="bg1"/>
                </a:solidFill>
              </a:rPr>
              <a:t>is</a:t>
            </a:r>
            <a:r>
              <a:rPr lang="en-US" dirty="0"/>
              <a:t> Keyword</a:t>
            </a:r>
          </a:p>
          <a:p>
            <a:r>
              <a:rPr lang="en-US" dirty="0"/>
              <a:t>The </a:t>
            </a:r>
            <a:r>
              <a:rPr lang="en-US" b="1" dirty="0">
                <a:solidFill>
                  <a:schemeClr val="bg1"/>
                </a:solidFill>
              </a:rPr>
              <a:t>as</a:t>
            </a:r>
            <a:r>
              <a:rPr lang="en-US" dirty="0"/>
              <a:t> Keyword</a:t>
            </a:r>
          </a:p>
          <a:p>
            <a:r>
              <a:rPr lang="en-US" dirty="0"/>
              <a:t>Compile-time Polymorphism</a:t>
            </a:r>
          </a:p>
          <a:p>
            <a:pPr lvl="1"/>
            <a:r>
              <a:rPr lang="en-US" dirty="0"/>
              <a:t>Overload Methods</a:t>
            </a:r>
          </a:p>
          <a:p>
            <a:r>
              <a:rPr lang="en-US" dirty="0"/>
              <a:t>Runtime Polymorphism</a:t>
            </a:r>
          </a:p>
          <a:p>
            <a:pPr lvl="1"/>
            <a:r>
              <a:rPr lang="en-US" dirty="0"/>
              <a:t>Override Methods</a:t>
            </a: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1978815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826B098A-E2FB-40FD-AD66-88D5883EDDC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2" name="Text Placeholder 1"/>
          <p:cNvSpPr>
            <a:spLocks noGrp="1"/>
          </p:cNvSpPr>
          <p:nvPr>
            <p:ph type="body" sz="quarter" idx="10"/>
          </p:nvPr>
        </p:nvSpPr>
        <p:spPr/>
        <p:txBody>
          <a:bodyPr>
            <a:normAutofit/>
          </a:bodyPr>
          <a:lstStyle/>
          <a:p>
            <a:r>
              <a:rPr lang="en-US" sz="3600" dirty="0"/>
              <a:t>Base classes may define and implement </a:t>
            </a:r>
            <a:r>
              <a:rPr lang="en-US" sz="3600" b="1" dirty="0">
                <a:solidFill>
                  <a:schemeClr val="bg1"/>
                </a:solidFill>
              </a:rPr>
              <a:t>virtual</a:t>
            </a:r>
            <a:r>
              <a:rPr lang="en-US" sz="3600" dirty="0">
                <a:solidFill>
                  <a:schemeClr val="bg1"/>
                </a:solidFill>
              </a:rPr>
              <a:t> </a:t>
            </a:r>
            <a:r>
              <a:rPr lang="en-US" sz="3600" b="1" dirty="0">
                <a:solidFill>
                  <a:schemeClr val="bg1"/>
                </a:solidFill>
              </a:rPr>
              <a:t>methods</a:t>
            </a:r>
          </a:p>
          <a:p>
            <a:pPr lvl="1"/>
            <a:r>
              <a:rPr lang="en-US" sz="3400" dirty="0"/>
              <a:t>Derived classes can </a:t>
            </a:r>
            <a:r>
              <a:rPr lang="en-US" sz="3400" b="1" dirty="0">
                <a:solidFill>
                  <a:schemeClr val="bg1"/>
                </a:solidFill>
                <a:hlinkClick r:id="rId2"/>
              </a:rPr>
              <a:t>override</a:t>
            </a:r>
            <a:r>
              <a:rPr lang="en-US" sz="3400" dirty="0"/>
              <a:t> </a:t>
            </a:r>
          </a:p>
          <a:p>
            <a:pPr lvl="1"/>
            <a:r>
              <a:rPr lang="en-US" sz="3400" dirty="0"/>
              <a:t>They provide </a:t>
            </a:r>
            <a:r>
              <a:rPr lang="en-US" sz="3400" b="1" dirty="0">
                <a:solidFill>
                  <a:schemeClr val="bg1"/>
                </a:solidFill>
              </a:rPr>
              <a:t>their</a:t>
            </a:r>
            <a:r>
              <a:rPr lang="en-US" sz="3400" dirty="0">
                <a:solidFill>
                  <a:schemeClr val="bg1"/>
                </a:solidFill>
              </a:rPr>
              <a:t> </a:t>
            </a:r>
            <a:r>
              <a:rPr lang="en-US" sz="3400" b="1" dirty="0">
                <a:solidFill>
                  <a:schemeClr val="bg1"/>
                </a:solidFill>
              </a:rPr>
              <a:t>own</a:t>
            </a:r>
            <a:r>
              <a:rPr lang="en-US" sz="3400" dirty="0">
                <a:solidFill>
                  <a:schemeClr val="bg1"/>
                </a:solidFill>
              </a:rPr>
              <a:t> </a:t>
            </a:r>
            <a:r>
              <a:rPr lang="en-US" sz="3400" b="1" dirty="0">
                <a:solidFill>
                  <a:schemeClr val="bg1"/>
                </a:solidFill>
              </a:rPr>
              <a:t>definition</a:t>
            </a:r>
            <a:r>
              <a:rPr lang="en-US" sz="3400" dirty="0">
                <a:solidFill>
                  <a:schemeClr val="bg1"/>
                </a:solidFill>
              </a:rPr>
              <a:t> </a:t>
            </a:r>
            <a:r>
              <a:rPr lang="en-US" sz="3400" b="1" dirty="0">
                <a:solidFill>
                  <a:schemeClr val="bg1"/>
                </a:solidFill>
              </a:rPr>
              <a:t>and</a:t>
            </a:r>
            <a:r>
              <a:rPr lang="en-US" sz="3400" dirty="0">
                <a:solidFill>
                  <a:schemeClr val="bg1"/>
                </a:solidFill>
              </a:rPr>
              <a:t> </a:t>
            </a:r>
            <a:r>
              <a:rPr lang="en-US" sz="3400" b="1" dirty="0">
                <a:solidFill>
                  <a:schemeClr val="bg1"/>
                </a:solidFill>
              </a:rPr>
              <a:t>implementation</a:t>
            </a:r>
          </a:p>
          <a:p>
            <a:r>
              <a:rPr lang="en-US" sz="3600" dirty="0"/>
              <a:t>At run-time, the CLR looks up the run-time type of the object 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Tree>
    <p:extLst>
      <p:ext uri="{BB962C8B-B14F-4D97-AF65-F5344CB8AC3E}">
        <p14:creationId xmlns:p14="http://schemas.microsoft.com/office/powerpoint/2010/main" val="1565772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BDDC25D8-5056-4B19-B376-3AC60AC13C2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 (1)</a:t>
            </a:r>
            <a:endParaRPr lang="en-US" dirty="0"/>
          </a:p>
        </p:txBody>
      </p:sp>
      <p:sp>
        <p:nvSpPr>
          <p:cNvPr id="5" name="Rectangle 4"/>
          <p:cNvSpPr>
            <a:spLocks noChangeArrowheads="1"/>
          </p:cNvSpPr>
          <p:nvPr/>
        </p:nvSpPr>
        <p:spPr bwMode="auto">
          <a:xfrm>
            <a:off x="2882900" y="2190909"/>
            <a:ext cx="6426200"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virtual</a:t>
            </a:r>
            <a:r>
              <a:rPr lang="en-US" sz="2397" b="1" noProof="1">
                <a:latin typeface="Consolas" pitchFamily="49" charset="0"/>
                <a:cs typeface="Consolas" pitchFamily="49" charset="0"/>
              </a:rPr>
              <a:t> double Area() {</a:t>
            </a:r>
          </a:p>
          <a:p>
            <a:pPr defTabSz="1218438" latinLnBrk="1">
              <a:buFont typeface="Wingdings" panose="05000000000000000000" pitchFamily="2" charset="2"/>
              <a:buNone/>
            </a:pP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b</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public class Square :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override</a:t>
            </a:r>
            <a:r>
              <a:rPr lang="en-US" sz="2397" b="1" noProof="1">
                <a:latin typeface="Consolas" pitchFamily="49" charset="0"/>
                <a:cs typeface="Consolas" pitchFamily="49" charset="0"/>
              </a:rPr>
              <a:t> double Area() {</a:t>
            </a:r>
            <a:br>
              <a:rPr lang="en-US" sz="2397" b="1" noProof="1">
                <a:latin typeface="Consolas" pitchFamily="49" charset="0"/>
                <a:cs typeface="Consolas" pitchFamily="49" charset="0"/>
              </a:rPr>
            </a:b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7947564" y="4966391"/>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92294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99DB046E-F77D-4734-BAC6-8B751ECFDA1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9" name="Rectangle 8"/>
          <p:cNvSpPr>
            <a:spLocks noChangeArrowheads="1"/>
          </p:cNvSpPr>
          <p:nvPr/>
        </p:nvSpPr>
        <p:spPr bwMode="auto">
          <a:xfrm>
            <a:off x="755809" y="2447778"/>
            <a:ext cx="7529286" cy="316911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Rectangle rect = new Rectangle(3.0, 4.0);</a:t>
            </a:r>
          </a:p>
          <a:p>
            <a:pPr defTabSz="1218438" latinLnBrk="1">
              <a:buFont typeface="Wingdings" panose="05000000000000000000" pitchFamily="2" charset="2"/>
              <a:buNone/>
            </a:pPr>
            <a:r>
              <a:rPr lang="en-US" sz="2397" b="1" noProof="1">
                <a:latin typeface="Consolas" pitchFamily="49" charset="0"/>
                <a:cs typeface="Consolas" pitchFamily="49" charset="0"/>
              </a:rPr>
              <a:t>  Rectangle square = new Square(4.0);</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Console.WriteLine(rect.Area());</a:t>
            </a:r>
            <a:r>
              <a:rPr lang="en-US" sz="2397" b="1" noProof="1">
                <a:solidFill>
                  <a:srgbClr val="FF0000"/>
                </a:solidFill>
                <a:latin typeface="Consolas" pitchFamily="49" charset="0"/>
                <a:cs typeface="Consolas" pitchFamily="49" charset="0"/>
              </a:rPr>
              <a:t> // 12.0</a:t>
            </a: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Console.WriteLine(square.Area());</a:t>
            </a:r>
            <a:r>
              <a:rPr lang="en-US" sz="2397" b="1" noProof="1">
                <a:solidFill>
                  <a:srgbClr val="FF0000"/>
                </a:solidFill>
                <a:latin typeface="Consolas" pitchFamily="49" charset="0"/>
                <a:cs typeface="Consolas" pitchFamily="49" charset="0"/>
              </a:rPr>
              <a:t> // 16.0</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4" name="AutoShape 6"/>
          <p:cNvSpPr>
            <a:spLocks noChangeArrowheads="1"/>
          </p:cNvSpPr>
          <p:nvPr/>
        </p:nvSpPr>
        <p:spPr bwMode="auto">
          <a:xfrm>
            <a:off x="5904414" y="5223582"/>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7398866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a:extLst>
              <a:ext uri="{FF2B5EF4-FFF2-40B4-BE49-F238E27FC236}">
                <a16:creationId xmlns:a16="http://schemas.microsoft.com/office/drawing/2014/main" id="{FCCA243A-6374-43B5-B82F-9B2AFD756D0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grpSp>
        <p:nvGrpSpPr>
          <p:cNvPr id="4" name="Group 3"/>
          <p:cNvGrpSpPr/>
          <p:nvPr/>
        </p:nvGrpSpPr>
        <p:grpSpPr>
          <a:xfrm>
            <a:off x="3619500" y="1483534"/>
            <a:ext cx="4953000" cy="211237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string Name</a:t>
              </a:r>
            </a:p>
            <a:p>
              <a:pPr defTabSz="1218438" latinLnBrk="1">
                <a:buFont typeface="Wingdings" panose="05000000000000000000" pitchFamily="2" charset="2"/>
                <a:buNone/>
              </a:pPr>
              <a:r>
                <a:rPr lang="en-US" sz="2397" b="1" noProof="1">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+ExplainSelf():string</a:t>
              </a:r>
            </a:p>
          </p:txBody>
        </p:sp>
      </p:grpSp>
      <p:sp>
        <p:nvSpPr>
          <p:cNvPr id="11" name="Rectangle 4"/>
          <p:cNvSpPr>
            <a:spLocks noChangeArrowheads="1"/>
          </p:cNvSpPr>
          <p:nvPr/>
        </p:nvSpPr>
        <p:spPr bwMode="auto">
          <a:xfrm>
            <a:off x="8382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Cat</a:t>
            </a:r>
          </a:p>
        </p:txBody>
      </p:sp>
      <p:sp>
        <p:nvSpPr>
          <p:cNvPr id="14" name="Rectangle 13"/>
          <p:cNvSpPr>
            <a:spLocks noChangeArrowheads="1"/>
          </p:cNvSpPr>
          <p:nvPr/>
        </p:nvSpPr>
        <p:spPr bwMode="auto">
          <a:xfrm>
            <a:off x="8382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cxnSp>
        <p:nvCxnSpPr>
          <p:cNvPr id="6" name="Straight Arrow Connector 5"/>
          <p:cNvCxnSpPr>
            <a:cxnSpLocks/>
          </p:cNvCxnSpPr>
          <p:nvPr/>
        </p:nvCxnSpPr>
        <p:spPr>
          <a:xfrm flipV="1">
            <a:off x="4924933"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Dog</a:t>
            </a:r>
          </a:p>
        </p:txBody>
      </p:sp>
      <p:sp>
        <p:nvSpPr>
          <p:cNvPr id="15" name="Rectangle 14"/>
          <p:cNvSpPr>
            <a:spLocks noChangeArrowheads="1"/>
          </p:cNvSpPr>
          <p:nvPr/>
        </p:nvSpPr>
        <p:spPr bwMode="auto">
          <a:xfrm>
            <a:off x="64770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https://judge.softuni.org/Contests/Practice/Index/1503#1</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0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1A15F51-9E3F-4292-8197-FABDDBB074A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(1)</a:t>
            </a:r>
            <a:endParaRPr lang="bg-BG" sz="4000" dirty="0"/>
          </a:p>
        </p:txBody>
      </p:sp>
      <p:sp>
        <p:nvSpPr>
          <p:cNvPr id="11" name="Text Placeholder 5"/>
          <p:cNvSpPr txBox="1">
            <a:spLocks/>
          </p:cNvSpPr>
          <p:nvPr/>
        </p:nvSpPr>
        <p:spPr>
          <a:xfrm>
            <a:off x="1574133" y="1770696"/>
            <a:ext cx="8905182"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abstract class Animal { </a:t>
            </a:r>
            <a:br>
              <a:rPr lang="en-US" dirty="0"/>
            </a:br>
            <a:r>
              <a:rPr lang="en-US" dirty="0"/>
              <a:t>  </a:t>
            </a:r>
            <a:r>
              <a:rPr lang="en-US" i="1" dirty="0">
                <a:solidFill>
                  <a:schemeClr val="accent2"/>
                </a:solidFill>
              </a:rPr>
              <a:t>// Create Constructor</a:t>
            </a:r>
          </a:p>
          <a:p>
            <a:r>
              <a:rPr lang="en-US" dirty="0"/>
              <a:t>  public string Name { get; private set; }</a:t>
            </a:r>
          </a:p>
          <a:p>
            <a:r>
              <a:rPr lang="en-US" dirty="0"/>
              <a:t>  public string FavouriteFood { get; private set; }</a:t>
            </a:r>
          </a:p>
          <a:p>
            <a:r>
              <a:rPr lang="en-US" dirty="0"/>
              <a:t>  public virtual string </a:t>
            </a:r>
            <a:r>
              <a:rPr lang="en-US" noProof="1"/>
              <a:t>ExplainSelf</a:t>
            </a:r>
            <a:r>
              <a:rPr lang="en-US" dirty="0"/>
              <a:t>()</a:t>
            </a:r>
            <a:r>
              <a:rPr lang="bg-BG" dirty="0"/>
              <a:t> </a:t>
            </a:r>
            <a:r>
              <a:rPr lang="en-US" dirty="0"/>
              <a:t>{</a:t>
            </a:r>
          </a:p>
          <a:p>
            <a:r>
              <a:rPr lang="en-US" dirty="0"/>
              <a:t>    return string.Format(</a:t>
            </a:r>
          </a:p>
          <a:p>
            <a:r>
              <a:rPr lang="en-US" dirty="0"/>
              <a:t>      "I am {0} and my favourite food is {1}",</a:t>
            </a:r>
          </a:p>
          <a:p>
            <a:r>
              <a:rPr lang="en-US" dirty="0"/>
              <a:t>      this.Name,</a:t>
            </a:r>
          </a:p>
          <a:p>
            <a:r>
              <a:rPr lang="en-US" dirty="0"/>
              <a:t>      </a:t>
            </a:r>
            <a:r>
              <a:rPr lang="en-US" noProof="1"/>
              <a:t>this.FavouriteFood);</a:t>
            </a:r>
          </a:p>
          <a:p>
            <a:r>
              <a:rPr lang="en-US" dirty="0"/>
              <a:t>  }</a:t>
            </a:r>
          </a:p>
          <a:p>
            <a:r>
              <a:rPr lang="en-US" dirty="0"/>
              <a:t>}</a:t>
            </a:r>
          </a:p>
        </p:txBody>
      </p:sp>
    </p:spTree>
    <p:extLst>
      <p:ext uri="{BB962C8B-B14F-4D97-AF65-F5344CB8AC3E}">
        <p14:creationId xmlns:p14="http://schemas.microsoft.com/office/powerpoint/2010/main" val="2267152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FDE430C-8DE8-40E5-AC7A-9A556495882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11"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Dog : Animal</a:t>
            </a:r>
          </a:p>
          <a:p>
            <a:r>
              <a:rPr lang="en-US" dirty="0"/>
              <a:t>{</a:t>
            </a:r>
          </a:p>
          <a:p>
            <a:r>
              <a:rPr lang="en-US" dirty="0"/>
              <a:t>  public Dog(string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p>
          <a:p>
            <a:r>
              <a:rPr lang="en-US" dirty="0"/>
              <a:t>    </a:t>
            </a:r>
            <a:r>
              <a:rPr lang="en-US" noProof="1"/>
              <a:t>Environment.NewLine</a:t>
            </a:r>
            <a:r>
              <a:rPr lang="en-US" dirty="0"/>
              <a:t> +</a:t>
            </a:r>
          </a:p>
          <a:p>
            <a:r>
              <a:rPr lang="en-US" dirty="0"/>
              <a:t>    "BARK";</a:t>
            </a:r>
          </a:p>
          <a:p>
            <a:r>
              <a:rPr lang="en-US" dirty="0"/>
              <a:t>  }</a:t>
            </a:r>
          </a:p>
          <a:p>
            <a:r>
              <a:rPr lang="en-US" dirty="0"/>
              <a:t>}</a:t>
            </a:r>
          </a:p>
        </p:txBody>
      </p:sp>
    </p:spTree>
    <p:extLst>
      <p:ext uri="{BB962C8B-B14F-4D97-AF65-F5344CB8AC3E}">
        <p14:creationId xmlns:p14="http://schemas.microsoft.com/office/powerpoint/2010/main" val="3140030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Cat : Animal</a:t>
            </a:r>
          </a:p>
          <a:p>
            <a:r>
              <a:rPr lang="en-US" dirty="0"/>
              <a:t>{</a:t>
            </a:r>
          </a:p>
          <a:p>
            <a:r>
              <a:rPr lang="en-US" dirty="0"/>
              <a:t>  public Cat(string name, string favouriteFood)</a:t>
            </a:r>
          </a:p>
          <a:p>
            <a:r>
              <a:rPr lang="en-US" dirty="0"/>
              <a:t>    : base(name</a:t>
            </a:r>
            <a:r>
              <a:rPr lang="en-US"/>
              <a:t>, </a:t>
            </a:r>
            <a:r>
              <a:rPr lang="en-US" noProof="1"/>
              <a:t>favouriteFood</a:t>
            </a:r>
            <a:r>
              <a:rPr lang="en-US"/>
              <a:t>)</a:t>
            </a:r>
            <a:r>
              <a:rPr lang="bg-BG"/>
              <a:t> </a:t>
            </a:r>
            <a:r>
              <a:rPr lang="en-US"/>
              <a:t>{</a:t>
            </a:r>
            <a:r>
              <a:rPr lang="bg-BG" dirty="0"/>
              <a:t> </a:t>
            </a:r>
            <a:r>
              <a:rPr lang="en-US" dirty="0"/>
              <a:t>}</a:t>
            </a:r>
          </a:p>
          <a:p>
            <a:r>
              <a:rPr lang="en-US" dirty="0"/>
              <a:t>  public override string ExplainSelf()</a:t>
            </a:r>
          </a:p>
          <a:p>
            <a:r>
              <a:rPr lang="en-US" dirty="0"/>
              <a:t>  {</a:t>
            </a:r>
          </a:p>
          <a:p>
            <a:r>
              <a:rPr lang="en-US" dirty="0"/>
              <a:t>    return base.ExplainSelf() +</a:t>
            </a:r>
          </a:p>
          <a:p>
            <a:r>
              <a:rPr lang="en-US"/>
              <a:t>    </a:t>
            </a:r>
            <a:r>
              <a:rPr lang="en-US" noProof="1"/>
              <a:t>Environment.NewLine</a:t>
            </a:r>
            <a:r>
              <a:rPr lang="en-US" dirty="0"/>
              <a:t> +</a:t>
            </a:r>
          </a:p>
          <a:p>
            <a:r>
              <a:rPr lang="en-US" dirty="0"/>
              <a:t>    "MEOW";</a:t>
            </a:r>
          </a:p>
          <a:p>
            <a:r>
              <a:rPr lang="en-US" dirty="0"/>
              <a:t>  }</a:t>
            </a:r>
          </a:p>
          <a:p>
            <a:r>
              <a:rPr lang="en-US" dirty="0"/>
              <a:t>}</a:t>
            </a:r>
          </a:p>
        </p:txBody>
      </p:sp>
      <p:sp>
        <p:nvSpPr>
          <p:cNvPr id="6" name="Slide Number">
            <a:extLst>
              <a:ext uri="{FF2B5EF4-FFF2-40B4-BE49-F238E27FC236}">
                <a16:creationId xmlns:a16="http://schemas.microsoft.com/office/drawing/2014/main" id="{DFC17AAC-3D2B-4DF3-80DB-C066DA3CE4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Tree>
    <p:extLst>
      <p:ext uri="{BB962C8B-B14F-4D97-AF65-F5344CB8AC3E}">
        <p14:creationId xmlns:p14="http://schemas.microsoft.com/office/powerpoint/2010/main" val="1673323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E9A4536-22FE-4FAD-B98F-2A65FAFF705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5" name="Text Placeholder 4"/>
          <p:cNvSpPr>
            <a:spLocks noGrp="1"/>
          </p:cNvSpPr>
          <p:nvPr>
            <p:ph type="body" sz="quarter" idx="10"/>
          </p:nvPr>
        </p:nvSpPr>
        <p:spPr>
          <a:xfrm>
            <a:off x="190402" y="1196124"/>
            <a:ext cx="11818096" cy="5607875"/>
          </a:xfrm>
        </p:spPr>
        <p:txBody>
          <a:bodyPr>
            <a:normAutofit/>
          </a:bodyPr>
          <a:lstStyle/>
          <a:p>
            <a:pPr>
              <a:spcBef>
                <a:spcPts val="1200"/>
              </a:spcBef>
              <a:buClr>
                <a:schemeClr val="tx1"/>
              </a:buClr>
            </a:pPr>
            <a:r>
              <a:rPr lang="en-US" b="1" dirty="0">
                <a:solidFill>
                  <a:schemeClr val="bg1"/>
                </a:solidFill>
              </a:rPr>
              <a:t>Overriding</a:t>
            </a:r>
            <a:r>
              <a:rPr lang="en-US" dirty="0"/>
              <a:t> must take place in any 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latin typeface="Consolas" panose="020B0609020204030204" pitchFamily="49" charset="0"/>
              </a:rPr>
              <a:t>virtual</a:t>
            </a:r>
            <a:r>
              <a:rPr lang="en-US" dirty="0"/>
              <a:t> keyword</a:t>
            </a:r>
          </a:p>
          <a:p>
            <a:pPr>
              <a:spcBef>
                <a:spcPts val="1200"/>
              </a:spcBef>
            </a:pPr>
            <a:r>
              <a:rPr lang="en-US" dirty="0"/>
              <a:t>Overriding method must have the </a:t>
            </a:r>
            <a:r>
              <a:rPr lang="en-US" b="1" dirty="0">
                <a:solidFill>
                  <a:schemeClr val="bg1"/>
                </a:solidFill>
                <a:latin typeface="Consolas" panose="020B0609020204030204" pitchFamily="49" charset="0"/>
              </a:rPr>
              <a:t>abstract</a:t>
            </a:r>
            <a:r>
              <a:rPr lang="en-US" dirty="0"/>
              <a:t> or </a:t>
            </a:r>
            <a:r>
              <a:rPr lang="en-US" b="1" dirty="0">
                <a:solidFill>
                  <a:schemeClr val="bg1"/>
                </a:solidFill>
                <a:latin typeface="Consolas" panose="020B0609020204030204" pitchFamily="49" charset="0"/>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a:p>
            <a:pPr>
              <a:spcBef>
                <a:spcPts val="1200"/>
              </a:spcBef>
              <a:buClr>
                <a:schemeClr val="tx1"/>
              </a:buClr>
            </a:pPr>
            <a:r>
              <a:rPr lang="en-US" b="1" dirty="0">
                <a:solidFill>
                  <a:schemeClr val="bg1"/>
                </a:solidFill>
              </a:rPr>
              <a:t>Virtual</a:t>
            </a:r>
            <a:r>
              <a:rPr lang="en-US" dirty="0"/>
              <a:t> members can use </a:t>
            </a:r>
            <a:r>
              <a:rPr lang="en-US" b="1" dirty="0">
                <a:solidFill>
                  <a:schemeClr val="bg1"/>
                </a:solidFill>
                <a:latin typeface="Consolas" panose="020B0609020204030204" pitchFamily="49" charset="0"/>
              </a:rPr>
              <a:t>base</a:t>
            </a:r>
            <a:r>
              <a:rPr lang="en-US" b="1" dirty="0">
                <a:solidFill>
                  <a:schemeClr val="bg1"/>
                </a:solidFill>
              </a:rPr>
              <a:t> keyword</a:t>
            </a:r>
            <a:r>
              <a:rPr lang="en-US" dirty="0"/>
              <a:t> to call the </a:t>
            </a:r>
            <a:r>
              <a:rPr lang="en-US" b="1" dirty="0">
                <a:solidFill>
                  <a:schemeClr val="bg1"/>
                </a:solidFill>
              </a:rPr>
              <a:t>base class</a:t>
            </a:r>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42946368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1D919639-DFB4-40A8-8AB4-29E71A5075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normAutofit/>
          </a:bodyPr>
          <a:lstStyle/>
          <a:p>
            <a:pPr>
              <a:spcBef>
                <a:spcPts val="1200"/>
              </a:spcBef>
              <a:buClr>
                <a:schemeClr val="tx1"/>
              </a:buClr>
            </a:pPr>
            <a:r>
              <a:rPr lang="en-US" dirty="0"/>
              <a:t>Virtual members </a:t>
            </a:r>
            <a:r>
              <a:rPr lang="en-US" b="1" dirty="0">
                <a:solidFill>
                  <a:schemeClr val="bg1"/>
                </a:solidFill>
              </a:rPr>
              <a:t>remain virtual indefinitely</a:t>
            </a:r>
          </a:p>
          <a:p>
            <a:pPr>
              <a:spcBef>
                <a:spcPts val="1200"/>
              </a:spcBef>
              <a:buClr>
                <a:schemeClr val="tx1"/>
              </a:buClr>
            </a:pPr>
            <a:r>
              <a:rPr lang="en-US" dirty="0"/>
              <a:t>A derived class can stop virtual inheritance by declaring an override as </a:t>
            </a:r>
            <a:r>
              <a:rPr lang="en-US" b="1" dirty="0">
                <a:solidFill>
                  <a:schemeClr val="bg1"/>
                </a:solidFill>
                <a:latin typeface="Consolas" panose="020B0609020204030204" pitchFamily="49" charset="0"/>
              </a:rPr>
              <a:t>sealed</a:t>
            </a:r>
          </a:p>
          <a:p>
            <a:pPr lvl="1"/>
            <a:r>
              <a:rPr lang="en-US" dirty="0"/>
              <a:t>Sealed methods can be replaced by derived classes by using the </a:t>
            </a:r>
            <a:r>
              <a:rPr lang="en-US" b="1" dirty="0">
                <a:solidFill>
                  <a:schemeClr val="bg1"/>
                </a:solidFill>
                <a:latin typeface="Consolas" panose="020B0609020204030204" pitchFamily="49" charset="0"/>
              </a:rPr>
              <a:t>new</a:t>
            </a:r>
            <a:r>
              <a:rPr lang="en-US" dirty="0"/>
              <a:t> keyword</a:t>
            </a:r>
          </a:p>
          <a:p>
            <a:r>
              <a:rPr lang="en-US" dirty="0"/>
              <a:t>The </a:t>
            </a:r>
            <a:r>
              <a:rPr lang="en-US" b="1" dirty="0">
                <a:solidFill>
                  <a:schemeClr val="bg1"/>
                </a:solidFill>
                <a:latin typeface="Consolas" panose="020B0609020204030204" pitchFamily="49" charset="0"/>
              </a:rPr>
              <a:t>override</a:t>
            </a:r>
            <a:r>
              <a:rPr lang="en-US" dirty="0"/>
              <a:t> modifier extends the base class virtual method</a:t>
            </a:r>
          </a:p>
          <a:p>
            <a:pPr lvl="1"/>
            <a:r>
              <a:rPr lang="en-US" dirty="0"/>
              <a:t>The </a:t>
            </a:r>
            <a:r>
              <a:rPr lang="en-US" b="1" dirty="0">
                <a:solidFill>
                  <a:schemeClr val="bg1"/>
                </a:solidFill>
                <a:latin typeface="Consolas" panose="020B0609020204030204" pitchFamily="49" charset="0"/>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4000" noProof="1"/>
              <a:t>Virtual Members</a:t>
            </a:r>
            <a:endParaRPr lang="en-US" sz="4000" dirty="0"/>
          </a:p>
        </p:txBody>
      </p:sp>
    </p:spTree>
    <p:extLst>
      <p:ext uri="{BB962C8B-B14F-4D97-AF65-F5344CB8AC3E}">
        <p14:creationId xmlns:p14="http://schemas.microsoft.com/office/powerpoint/2010/main" val="23504547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4CDE7726-1856-4642-BD4F-42614163F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lumMod val="60000"/>
                    <a:lumOff val="40000"/>
                  </a:schemeClr>
                </a:solidFill>
              </a:rPr>
              <a:t>Definition</a:t>
            </a:r>
            <a:r>
              <a:rPr lang="en-US" sz="3400" b="1" dirty="0">
                <a:solidFill>
                  <a:schemeClr val="bg1"/>
                </a:solidFill>
              </a:rPr>
              <a:t> </a:t>
            </a:r>
            <a:r>
              <a:rPr lang="en-US" sz="3400" dirty="0">
                <a:solidFill>
                  <a:schemeClr val="bg2"/>
                </a:solidFill>
              </a:rPr>
              <a:t>and</a:t>
            </a:r>
            <a:r>
              <a:rPr lang="en-US" sz="3400" b="1" dirty="0">
                <a:solidFill>
                  <a:schemeClr val="bg2"/>
                </a:solidFill>
              </a:rPr>
              <a:t> </a:t>
            </a:r>
            <a:r>
              <a:rPr lang="en-US" sz="3400" b="1" dirty="0">
                <a:solidFill>
                  <a:schemeClr val="bg1">
                    <a:lumMod val="60000"/>
                    <a:lumOff val="40000"/>
                  </a:schemeClr>
                </a:solidFill>
              </a:rPr>
              <a:t>Types</a:t>
            </a:r>
          </a:p>
          <a:p>
            <a:pPr>
              <a:buClr>
                <a:schemeClr val="bg2"/>
              </a:buClr>
            </a:pPr>
            <a:r>
              <a:rPr lang="en-US" sz="3400" b="1" dirty="0">
                <a:solidFill>
                  <a:schemeClr val="bg1">
                    <a:lumMod val="60000"/>
                    <a:lumOff val="40000"/>
                  </a:schemeClr>
                </a:solidFill>
              </a:rPr>
              <a:t>is </a:t>
            </a:r>
            <a:r>
              <a:rPr lang="en-US" sz="3600" dirty="0">
                <a:solidFill>
                  <a:schemeClr val="bg2"/>
                </a:solidFill>
              </a:rPr>
              <a:t>Keyword</a:t>
            </a:r>
          </a:p>
          <a:p>
            <a:pPr>
              <a:buClr>
                <a:schemeClr val="bg2"/>
              </a:buClr>
            </a:pPr>
            <a:r>
              <a:rPr lang="en-US" sz="3400" b="1" dirty="0">
                <a:solidFill>
                  <a:schemeClr val="bg1">
                    <a:lumMod val="60000"/>
                    <a:lumOff val="40000"/>
                  </a:schemeClr>
                </a:solidFill>
              </a:rPr>
              <a:t>as </a:t>
            </a:r>
            <a:r>
              <a:rPr lang="en-US" sz="3600" dirty="0">
                <a:solidFill>
                  <a:schemeClr val="bg2"/>
                </a:solidFill>
              </a:rPr>
              <a:t>Keyword</a:t>
            </a:r>
            <a:endParaRPr lang="bg-BG" sz="3600" dirty="0">
              <a:solidFill>
                <a:schemeClr val="bg2"/>
              </a:solidFill>
            </a:endParaRPr>
          </a:p>
          <a:p>
            <a:pPr>
              <a:buClr>
                <a:schemeClr val="bg2"/>
              </a:buClr>
            </a:pPr>
            <a:r>
              <a:rPr lang="en-US" sz="3600">
                <a:solidFill>
                  <a:schemeClr val="bg2"/>
                </a:solidFill>
              </a:rPr>
              <a:t>Overload Methods</a:t>
            </a:r>
          </a:p>
          <a:p>
            <a:pPr>
              <a:buClr>
                <a:schemeClr val="bg2"/>
              </a:buClr>
            </a:pPr>
            <a:r>
              <a:rPr lang="en-US" sz="3600">
                <a:solidFill>
                  <a:schemeClr val="bg2"/>
                </a:solidFill>
              </a:rPr>
              <a:t>Override </a:t>
            </a:r>
            <a:r>
              <a:rPr lang="en-US" sz="3600" dirty="0">
                <a:solidFill>
                  <a:schemeClr val="bg2"/>
                </a:solidFill>
              </a:rPr>
              <a:t>Methods</a:t>
            </a:r>
          </a:p>
          <a:p>
            <a:pPr marL="0" marR="0" lvl="0" indent="0" algn="l" defTabSz="1218438" rtl="0" eaLnBrk="1" fontAlgn="auto" latinLnBrk="1" hangingPunct="1">
              <a:lnSpc>
                <a:spcPct val="100000"/>
              </a:lnSpc>
              <a:spcBef>
                <a:spcPts val="600"/>
              </a:spcBef>
              <a:spcAft>
                <a:spcPts val="600"/>
              </a:spcAft>
              <a:buClr>
                <a:srgbClr val="FFFFFF"/>
              </a:buClr>
              <a:buSzTx/>
              <a:buNone/>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9885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96EB0A0-F1BB-47B6-A25B-E02F81E1AC0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br>
              <a:rPr lang="en-US" sz="6000" b="1" dirty="0"/>
            </a:br>
            <a:r>
              <a:rPr lang="en-US" sz="11500" b="1" dirty="0"/>
              <a:t>#</a:t>
            </a:r>
            <a:r>
              <a:rPr lang="en-US" sz="11500" b="1" noProof="1"/>
              <a:t>csharp-advanced</a:t>
            </a:r>
            <a:endParaRPr lang="en-US" noProof="1"/>
          </a:p>
        </p:txBody>
      </p:sp>
    </p:spTree>
    <p:extLst>
      <p:ext uri="{BB962C8B-B14F-4D97-AF65-F5344CB8AC3E}">
        <p14:creationId xmlns:p14="http://schemas.microsoft.com/office/powerpoint/2010/main" val="30895338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902906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5" name="Picture 14" descr="Logo, company name&#10;&#10;Description automatically generated">
            <a:hlinkClick r:id="rId2"/>
            <a:extLst>
              <a:ext uri="{FF2B5EF4-FFF2-40B4-BE49-F238E27FC236}">
                <a16:creationId xmlns:a16="http://schemas.microsoft.com/office/drawing/2014/main" id="{03C26B66-F2B1-46C1-8D42-825A053050A7}"/>
              </a:ext>
            </a:extLst>
          </p:cNvPr>
          <p:cNvPicPr>
            <a:picLocks noChangeAspect="1"/>
          </p:cNvPicPr>
          <p:nvPr/>
        </p:nvPicPr>
        <p:blipFill rotWithShape="1">
          <a:blip r:embed="rId3">
            <a:extLst>
              <a:ext uri="{28A0092B-C50C-407E-A947-70E740481C1C}">
                <a14:useLocalDpi xmlns:a14="http://schemas.microsoft.com/office/drawing/2010/main" val="0"/>
              </a:ext>
            </a:extLst>
          </a:blip>
          <a:srcRect l="15754" t="27513" r="15212" b="31480"/>
          <a:stretch/>
        </p:blipFill>
        <p:spPr>
          <a:xfrm>
            <a:off x="951901" y="5484379"/>
            <a:ext cx="1630434" cy="726349"/>
          </a:xfrm>
          <a:prstGeom prst="rect">
            <a:avLst/>
          </a:prstGeom>
        </p:spPr>
      </p:pic>
      <p:pic>
        <p:nvPicPr>
          <p:cNvPr id="16" name="Picture 15" descr="A picture containing logo&#10;&#10;Description automatically generated">
            <a:hlinkClick r:id="rId4"/>
            <a:extLst>
              <a:ext uri="{FF2B5EF4-FFF2-40B4-BE49-F238E27FC236}">
                <a16:creationId xmlns:a16="http://schemas.microsoft.com/office/drawing/2014/main" id="{307FDFC9-EF74-453E-B040-EAA3D82218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991" y="4198113"/>
            <a:ext cx="1524642" cy="911190"/>
          </a:xfrm>
          <a:prstGeom prst="rect">
            <a:avLst/>
          </a:prstGeom>
        </p:spPr>
      </p:pic>
      <p:pic>
        <p:nvPicPr>
          <p:cNvPr id="17" name="Picture 16" descr="Graphical user interface, text, application&#10;&#10;Description automatically generated">
            <a:hlinkClick r:id="rId6"/>
            <a:extLst>
              <a:ext uri="{FF2B5EF4-FFF2-40B4-BE49-F238E27FC236}">
                <a16:creationId xmlns:a16="http://schemas.microsoft.com/office/drawing/2014/main" id="{817217D7-0BF6-4D9E-8E3B-E4C13EC5C3A5}"/>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594504" y="2767356"/>
            <a:ext cx="2217855" cy="1092173"/>
          </a:xfrm>
          <a:prstGeom prst="rect">
            <a:avLst/>
          </a:prstGeom>
        </p:spPr>
      </p:pic>
      <p:pic>
        <p:nvPicPr>
          <p:cNvPr id="18" name="Picture 17" descr="Logo, company name&#10;&#10;Description automatically generated">
            <a:hlinkClick r:id="rId8"/>
            <a:extLst>
              <a:ext uri="{FF2B5EF4-FFF2-40B4-BE49-F238E27FC236}">
                <a16:creationId xmlns:a16="http://schemas.microsoft.com/office/drawing/2014/main" id="{BEBE256C-D75B-4AB7-BC64-D8834E8E1C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6608" y="5104467"/>
            <a:ext cx="2559362" cy="1529582"/>
          </a:xfrm>
          <a:prstGeom prst="rect">
            <a:avLst/>
          </a:prstGeom>
        </p:spPr>
      </p:pic>
      <p:pic>
        <p:nvPicPr>
          <p:cNvPr id="19" name="Picture 18" descr="Logo&#10;&#10;Description automatically generated">
            <a:hlinkClick r:id="rId10"/>
            <a:extLst>
              <a:ext uri="{FF2B5EF4-FFF2-40B4-BE49-F238E27FC236}">
                <a16:creationId xmlns:a16="http://schemas.microsoft.com/office/drawing/2014/main" id="{30E1B789-56EF-4559-AE2D-0D45D422EC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41206" y="3978641"/>
            <a:ext cx="2428670" cy="1055877"/>
          </a:xfrm>
          <a:prstGeom prst="rect">
            <a:avLst/>
          </a:prstGeom>
        </p:spPr>
      </p:pic>
      <p:pic>
        <p:nvPicPr>
          <p:cNvPr id="20" name="Picture 19" descr="Text&#10;&#10;Description automatically generated with low confidence">
            <a:hlinkClick r:id="rId12"/>
            <a:extLst>
              <a:ext uri="{FF2B5EF4-FFF2-40B4-BE49-F238E27FC236}">
                <a16:creationId xmlns:a16="http://schemas.microsoft.com/office/drawing/2014/main" id="{04A6A894-8A9A-4E5B-88D1-24F9A2F848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4091" y="959652"/>
            <a:ext cx="2089504" cy="1639964"/>
          </a:xfrm>
          <a:prstGeom prst="rect">
            <a:avLst/>
          </a:prstGeom>
        </p:spPr>
      </p:pic>
      <p:pic>
        <p:nvPicPr>
          <p:cNvPr id="23" name="Picture 22" descr="Logo&#10;&#10;Description automatically generated">
            <a:hlinkClick r:id="rId14"/>
            <a:extLst>
              <a:ext uri="{FF2B5EF4-FFF2-40B4-BE49-F238E27FC236}">
                <a16:creationId xmlns:a16="http://schemas.microsoft.com/office/drawing/2014/main" id="{9F96F339-431D-4AA3-A533-8F26B58A9A0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77370" y="3999956"/>
            <a:ext cx="2265930" cy="876717"/>
          </a:xfrm>
          <a:prstGeom prst="rect">
            <a:avLst/>
          </a:prstGeom>
        </p:spPr>
      </p:pic>
      <p:pic>
        <p:nvPicPr>
          <p:cNvPr id="24" name="Picture 23" descr="Shape&#10;&#10;Description automatically generated with medium confidence">
            <a:hlinkClick r:id="rId16"/>
            <a:extLst>
              <a:ext uri="{FF2B5EF4-FFF2-40B4-BE49-F238E27FC236}">
                <a16:creationId xmlns:a16="http://schemas.microsoft.com/office/drawing/2014/main" id="{56700F1E-7983-45D8-A3B5-F7DFCD2A324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75673" y="4908030"/>
            <a:ext cx="1890545" cy="1339908"/>
          </a:xfrm>
          <a:prstGeom prst="rect">
            <a:avLst/>
          </a:prstGeom>
        </p:spPr>
      </p:pic>
      <p:pic>
        <p:nvPicPr>
          <p:cNvPr id="25" name="Picture 24" descr="Graphical user interface&#10;&#10;Description automatically generated with low confidence">
            <a:hlinkClick r:id="rId18"/>
            <a:extLst>
              <a:ext uri="{FF2B5EF4-FFF2-40B4-BE49-F238E27FC236}">
                <a16:creationId xmlns:a16="http://schemas.microsoft.com/office/drawing/2014/main" id="{83257898-7623-4DC1-92DC-C5AD2AC74CF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850795" y="1359000"/>
            <a:ext cx="2452200" cy="3015000"/>
          </a:xfrm>
          <a:prstGeom prst="rect">
            <a:avLst/>
          </a:prstGeom>
        </p:spPr>
      </p:pic>
      <p:pic>
        <p:nvPicPr>
          <p:cNvPr id="26" name="Picture 25" descr="A picture containing logo&#10;&#10;Description automatically generated">
            <a:hlinkClick r:id="rId20"/>
            <a:extLst>
              <a:ext uri="{FF2B5EF4-FFF2-40B4-BE49-F238E27FC236}">
                <a16:creationId xmlns:a16="http://schemas.microsoft.com/office/drawing/2014/main" id="{86F5880D-349B-4662-ACA1-15597CA56E5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296455" y="5484379"/>
            <a:ext cx="1830257" cy="876716"/>
          </a:xfrm>
          <a:prstGeom prst="rect">
            <a:avLst/>
          </a:prstGeom>
        </p:spPr>
      </p:pic>
      <p:pic>
        <p:nvPicPr>
          <p:cNvPr id="27" name="Picture 26" descr="Logo&#10;&#10;Description automatically generated with low confidence">
            <a:hlinkClick r:id="rId22"/>
            <a:extLst>
              <a:ext uri="{FF2B5EF4-FFF2-40B4-BE49-F238E27FC236}">
                <a16:creationId xmlns:a16="http://schemas.microsoft.com/office/drawing/2014/main" id="{C179D76D-17E7-4F4E-9808-BBF903658DA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441322" y="2695095"/>
            <a:ext cx="4755073" cy="876716"/>
          </a:xfrm>
          <a:prstGeom prst="rect">
            <a:avLst/>
          </a:prstGeom>
        </p:spPr>
      </p:pic>
      <p:pic>
        <p:nvPicPr>
          <p:cNvPr id="30" name="Picture 29" descr="Logo&#10;&#10;Description automatically generated">
            <a:hlinkClick r:id="rId24"/>
            <a:extLst>
              <a:ext uri="{FF2B5EF4-FFF2-40B4-BE49-F238E27FC236}">
                <a16:creationId xmlns:a16="http://schemas.microsoft.com/office/drawing/2014/main" id="{93F033DD-94F4-4599-9D64-B6A8BF46466B}"/>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80991" y="1200786"/>
            <a:ext cx="1824182" cy="1276927"/>
          </a:xfrm>
          <a:prstGeom prst="rect">
            <a:avLst/>
          </a:prstGeom>
        </p:spPr>
      </p:pic>
      <p:pic>
        <p:nvPicPr>
          <p:cNvPr id="22" name="Picture 21" descr="Text&#10;&#10;Description automatically generated with low confidence">
            <a:hlinkClick r:id="rId26"/>
            <a:extLst>
              <a:ext uri="{FF2B5EF4-FFF2-40B4-BE49-F238E27FC236}">
                <a16:creationId xmlns:a16="http://schemas.microsoft.com/office/drawing/2014/main" id="{2D9A9160-CFB1-4198-B631-320EFBF99E2C}"/>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510785" y="1679297"/>
            <a:ext cx="2376275" cy="535946"/>
          </a:xfrm>
          <a:prstGeom prst="rect">
            <a:avLst/>
          </a:prstGeom>
        </p:spPr>
      </p:pic>
    </p:spTree>
    <p:extLst>
      <p:ext uri="{BB962C8B-B14F-4D97-AF65-F5344CB8AC3E}">
        <p14:creationId xmlns:p14="http://schemas.microsoft.com/office/powerpoint/2010/main" val="15471572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b="1"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pic>
        <p:nvPicPr>
          <p:cNvPr id="19" name="Picture 18">
            <a:hlinkClick r:id="rId4"/>
            <a:extLst>
              <a:ext uri="{FF2B5EF4-FFF2-40B4-BE49-F238E27FC236}">
                <a16:creationId xmlns:a16="http://schemas.microsoft.com/office/drawing/2014/main" id="{B28BB6FA-2F86-40F2-8CA9-F9F73251E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3478" y="1804627"/>
            <a:ext cx="4042163" cy="3991238"/>
          </a:xfrm>
          <a:prstGeom prst="rect">
            <a:avLst/>
          </a:prstGeom>
        </p:spPr>
      </p:pic>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87099ED-48C8-4366-BD99-CA488685AEB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074168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F8743E6-3C06-4627-9F62-F9B1DED4C32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20006017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8" name="Straight Connector 7"/>
          <p:cNvCxnSpPr>
            <a:endCxn id="7"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
        <p:nvSpPr>
          <p:cNvPr id="4" name="Title 3">
            <a:extLst>
              <a:ext uri="{FF2B5EF4-FFF2-40B4-BE49-F238E27FC236}">
                <a16:creationId xmlns:a16="http://schemas.microsoft.com/office/drawing/2014/main" id="{B3D11F29-8B72-4CFA-8415-4945AAB12F44}"/>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3681558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Slide Number">
            <a:extLst>
              <a:ext uri="{FF2B5EF4-FFF2-40B4-BE49-F238E27FC236}">
                <a16:creationId xmlns:a16="http://schemas.microsoft.com/office/drawing/2014/main" id="{5F482650-6B72-48E0-98F6-ACA55ED2BDA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31460429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2507343" y="1937473"/>
            <a:ext cx="8088086" cy="152988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interface</a:t>
            </a:r>
            <a:r>
              <a:rPr lang="en-US" sz="2397" b="1" noProof="1">
                <a:latin typeface="Consolas" pitchFamily="49" charset="0"/>
                <a:cs typeface="Consolas" pitchFamily="49" charset="0"/>
              </a:rPr>
              <a:t>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class Mammal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Person</a:t>
            </a:r>
          </a:p>
        </p:txBody>
      </p:sp>
      <p:sp>
        <p:nvSpPr>
          <p:cNvPr id="9" name="Rectangle 8"/>
          <p:cNvSpPr>
            <a:spLocks noChangeArrowheads="1"/>
          </p:cNvSpPr>
          <p:nvPr/>
        </p:nvSpPr>
        <p:spPr bwMode="auto">
          <a:xfrm>
            <a:off x="6638579"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Mammal</a:t>
            </a:r>
          </a:p>
        </p:txBody>
      </p:sp>
      <p:sp>
        <p:nvSpPr>
          <p:cNvPr id="11" name="Rectangle 10"/>
          <p:cNvSpPr>
            <a:spLocks noChangeArrowheads="1"/>
          </p:cNvSpPr>
          <p:nvPr/>
        </p:nvSpPr>
        <p:spPr bwMode="auto">
          <a:xfrm>
            <a:off x="6638580" y="3805689"/>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Animal</a:t>
            </a:r>
          </a:p>
        </p:txBody>
      </p:sp>
      <p:sp>
        <p:nvSpPr>
          <p:cNvPr id="12" name="Rectangle 11"/>
          <p:cNvSpPr>
            <a:spLocks noChangeArrowheads="1"/>
          </p:cNvSpPr>
          <p:nvPr/>
        </p:nvSpPr>
        <p:spPr bwMode="auto">
          <a:xfrm>
            <a:off x="2550881"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Object</a:t>
            </a:r>
          </a:p>
        </p:txBody>
      </p:sp>
      <p:sp>
        <p:nvSpPr>
          <p:cNvPr id="13" name="Slide Number">
            <a:extLst>
              <a:ext uri="{FF2B5EF4-FFF2-40B4-BE49-F238E27FC236}">
                <a16:creationId xmlns:a16="http://schemas.microsoft.com/office/drawing/2014/main" id="{B8F7ED23-15B0-4F95-A9C1-81CDA915319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41723268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9A09652B-C4CE-4CB8-8E59-7D17E39DB3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 Type</a:t>
            </a:r>
            <a:r>
              <a:rPr lang="en-US" dirty="0"/>
              <a:t> is the compile-time type of the variable</a:t>
            </a:r>
          </a:p>
          <a:p>
            <a:r>
              <a:rPr lang="en-US" dirty="0"/>
              <a:t> </a:t>
            </a:r>
            <a:r>
              <a:rPr lang="en-US" b="1" dirty="0">
                <a:solidFill>
                  <a:schemeClr val="bg1"/>
                </a:solidFill>
              </a:rPr>
              <a:t>Data Type </a:t>
            </a:r>
            <a:r>
              <a:rPr lang="en-US" dirty="0"/>
              <a:t>is the actual runtime type of the variable</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Variable Type and Data Type</a:t>
            </a:r>
          </a:p>
        </p:txBody>
      </p:sp>
      <p:sp>
        <p:nvSpPr>
          <p:cNvPr id="7" name="Rectangle 6"/>
          <p:cNvSpPr>
            <a:spLocks noChangeArrowheads="1"/>
          </p:cNvSpPr>
          <p:nvPr/>
        </p:nvSpPr>
        <p:spPr bwMode="auto">
          <a:xfrm>
            <a:off x="577112" y="3359635"/>
            <a:ext cx="7827300"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object objPerson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mammal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    = new Person();</a:t>
            </a:r>
          </a:p>
        </p:txBody>
      </p:sp>
      <p:sp>
        <p:nvSpPr>
          <p:cNvPr id="12" name="Rectangle: Rounded Corners 4"/>
          <p:cNvSpPr>
            <a:spLocks noChangeArrowheads="1"/>
          </p:cNvSpPr>
          <p:nvPr/>
        </p:nvSpPr>
        <p:spPr bwMode="auto">
          <a:xfrm>
            <a:off x="657015" y="3912679"/>
            <a:ext cx="1224642" cy="1815658"/>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595312" y="588130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Variable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4410843" y="3936235"/>
            <a:ext cx="1706880" cy="1815657"/>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022" y="5831001"/>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Data</a:t>
            </a:r>
            <a:r>
              <a:rPr lang="en-US" sz="2800" b="1" dirty="0">
                <a:solidFill>
                  <a:srgbClr val="FFFFFF"/>
                </a:solidFill>
              </a:rPr>
              <a:t> Type</a:t>
            </a:r>
            <a:endParaRPr lang="bg-BG" sz="2800" b="1" dirty="0">
              <a:solidFill>
                <a:srgbClr val="FFFFFF"/>
              </a:solidFill>
            </a:endParaRPr>
          </a:p>
        </p:txBody>
      </p:sp>
    </p:spTree>
    <p:extLst>
      <p:ext uri="{BB962C8B-B14F-4D97-AF65-F5344CB8AC3E}">
        <p14:creationId xmlns:p14="http://schemas.microsoft.com/office/powerpoint/2010/main" val="157206629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8C6D9792-E7A8-4D1B-9AEE-A153F5CD21D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3" name="Text Placeholder 2"/>
          <p:cNvSpPr>
            <a:spLocks noGrp="1"/>
          </p:cNvSpPr>
          <p:nvPr>
            <p:ph type="body" sz="quarter" idx="10"/>
          </p:nvPr>
        </p:nvSpPr>
        <p:spPr/>
        <p:txBody>
          <a:bodyPr/>
          <a:lstStyle/>
          <a:p>
            <a:r>
              <a:rPr lang="en-US" dirty="0"/>
              <a:t>Runtime 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p:txBody>
      </p:sp>
      <p:sp>
        <p:nvSpPr>
          <p:cNvPr id="4" name="Title 3"/>
          <p:cNvSpPr>
            <a:spLocks noGrp="1"/>
          </p:cNvSpPr>
          <p:nvPr>
            <p:ph type="title"/>
          </p:nvPr>
        </p:nvSpPr>
        <p:spPr/>
        <p:txBody>
          <a:bodyPr/>
          <a:lstStyle/>
          <a:p>
            <a:r>
              <a:rPr lang="en-US" dirty="0"/>
              <a:t>Keyword – is</a:t>
            </a:r>
          </a:p>
        </p:txBody>
      </p:sp>
      <p:sp>
        <p:nvSpPr>
          <p:cNvPr id="7" name="Rectangle 6"/>
          <p:cNvSpPr>
            <a:spLocks noChangeArrowheads="1"/>
          </p:cNvSpPr>
          <p:nvPr/>
        </p:nvSpPr>
        <p:spPr bwMode="auto">
          <a:xfrm>
            <a:off x="896708" y="1866452"/>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2794600" y="527066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770845" y="379665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Tree>
    <p:extLst>
      <p:ext uri="{BB962C8B-B14F-4D97-AF65-F5344CB8AC3E}">
        <p14:creationId xmlns:p14="http://schemas.microsoft.com/office/powerpoint/2010/main" val="125731433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4B27F939-0197-44CC-B82C-EA81A33873E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4" name="Title 3"/>
          <p:cNvSpPr>
            <a:spLocks noGrp="1"/>
          </p:cNvSpPr>
          <p:nvPr>
            <p:ph type="title"/>
          </p:nvPr>
        </p:nvSpPr>
        <p:spPr/>
        <p:txBody>
          <a:bodyPr/>
          <a:lstStyle/>
          <a:p>
            <a:r>
              <a:rPr lang="en-US" dirty="0"/>
              <a:t>is Type Pattern</a:t>
            </a:r>
          </a:p>
        </p:txBody>
      </p:sp>
      <p:sp>
        <p:nvSpPr>
          <p:cNvPr id="7" name="Rectangle 6"/>
          <p:cNvSpPr>
            <a:spLocks noChangeArrowheads="1"/>
          </p:cNvSpPr>
          <p:nvPr/>
        </p:nvSpPr>
        <p:spPr bwMode="auto">
          <a:xfrm>
            <a:off x="896708" y="2574000"/>
            <a:ext cx="7066562"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(personOne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3950959" y="5573295"/>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8" name="Text Placeholder 2">
            <a:extLst>
              <a:ext uri="{FF2B5EF4-FFF2-40B4-BE49-F238E27FC236}">
                <a16:creationId xmlns:a16="http://schemas.microsoft.com/office/drawing/2014/main" id="{A5AF9134-5689-4A10-9E67-4F98FF5E68AE}"/>
              </a:ext>
            </a:extLst>
          </p:cNvPr>
          <p:cNvSpPr>
            <a:spLocks noGrp="1"/>
          </p:cNvSpPr>
          <p:nvPr>
            <p:ph type="body" sz="quarter" idx="10"/>
          </p:nvPr>
        </p:nvSpPr>
        <p:spPr>
          <a:xfrm>
            <a:off x="190402" y="1196125"/>
            <a:ext cx="11818096" cy="1194542"/>
          </a:xfrm>
        </p:spPr>
        <p:txBody>
          <a:bodyPr>
            <a:normAutofit/>
          </a:bodyPr>
          <a:lstStyle/>
          <a:p>
            <a:pPr lvl="1">
              <a:buClr>
                <a:schemeClr val="tx1"/>
              </a:buClr>
            </a:pPr>
            <a:r>
              <a:rPr lang="en-US" b="1" dirty="0">
                <a:solidFill>
                  <a:schemeClr val="bg1"/>
                </a:solidFill>
                <a:hlinkClick r:id="rId2"/>
              </a:rPr>
              <a:t>Type pattern </a:t>
            </a:r>
            <a:r>
              <a:rPr lang="en-US" dirty="0"/>
              <a:t>- tests whether an expression can be converted </a:t>
            </a:r>
            <a:br>
              <a:rPr lang="en-US" dirty="0"/>
            </a:br>
            <a:r>
              <a:rPr lang="en-US" dirty="0"/>
              <a:t>to a specified type and casts it to a variable of that type</a:t>
            </a:r>
            <a:endParaRPr lang="bg-BG" dirty="0">
              <a:solidFill>
                <a:schemeClr val="tx2">
                  <a:lumMod val="75000"/>
                </a:schemeClr>
              </a:solidFill>
            </a:endParaRPr>
          </a:p>
        </p:txBody>
      </p:sp>
      <p:sp>
        <p:nvSpPr>
          <p:cNvPr id="16" name="AutoShape 6"/>
          <p:cNvSpPr>
            <a:spLocks noChangeArrowheads="1"/>
          </p:cNvSpPr>
          <p:nvPr/>
        </p:nvSpPr>
        <p:spPr bwMode="auto">
          <a:xfrm>
            <a:off x="6639841" y="4076832"/>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Tree>
    <p:extLst>
      <p:ext uri="{BB962C8B-B14F-4D97-AF65-F5344CB8AC3E}">
        <p14:creationId xmlns:p14="http://schemas.microsoft.com/office/powerpoint/2010/main" val="170612110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4036</TotalTime>
  <Words>3221</Words>
  <Application>Microsoft Office PowerPoint</Application>
  <PresentationFormat>Widescreen</PresentationFormat>
  <Paragraphs>447</Paragraphs>
  <Slides>34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Wingdings</vt:lpstr>
      <vt:lpstr>Wingdings 2</vt:lpstr>
      <vt:lpstr>1_SoftUni</vt:lpstr>
      <vt:lpstr>Polymorphism</vt:lpstr>
      <vt:lpstr>Table of Contents</vt:lpstr>
      <vt:lpstr>Questions</vt:lpstr>
      <vt:lpstr>Polymorphism</vt:lpstr>
      <vt:lpstr>What is Polimorphism?</vt:lpstr>
      <vt:lpstr>Polymorphism in OOP</vt:lpstr>
      <vt:lpstr>Variable Type and Data Type</vt:lpstr>
      <vt:lpstr>Keyword – is</vt:lpstr>
      <vt:lpstr>is Type Pattern</vt:lpstr>
      <vt:lpstr>is Constant Pattern</vt:lpstr>
      <vt:lpstr>is var Pattern</vt:lpstr>
      <vt:lpstr>Keyword – is</vt:lpstr>
      <vt:lpstr>Keyword – as</vt:lpstr>
      <vt:lpstr>Types of Polymorphism</vt:lpstr>
      <vt:lpstr>Compile-time Polymorphism</vt:lpstr>
      <vt:lpstr>Problem: MathOperation</vt:lpstr>
      <vt:lpstr>Solution: MathOperation</vt:lpstr>
      <vt:lpstr>Rules for Overloading a Method</vt:lpstr>
      <vt:lpstr>Runtime Polymorphism (1)</vt:lpstr>
      <vt:lpstr>Runtime Polymorphism(2)</vt:lpstr>
      <vt:lpstr>Runtime Polymorphism (1)</vt:lpstr>
      <vt:lpstr>Runtime Polymorphism (2)</vt:lpstr>
      <vt:lpstr>Problem: Animals</vt:lpstr>
      <vt:lpstr>Solution: Animals (1)</vt:lpstr>
      <vt:lpstr>Solution: Animals (2)</vt:lpstr>
      <vt:lpstr>Solution: Animals (3)</vt:lpstr>
      <vt:lpstr>Rules for Overriding Method</vt:lpstr>
      <vt:lpstr>Virtual Members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 Polymorphism</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Alexander Keramanov</cp:lastModifiedBy>
  <cp:revision>73</cp:revision>
  <dcterms:created xsi:type="dcterms:W3CDTF">2018-05-23T13:08:44Z</dcterms:created>
  <dcterms:modified xsi:type="dcterms:W3CDTF">2022-02-18T07:17:30Z</dcterms:modified>
  <cp:category>programming;education;software engineering;software development</cp:category>
</cp:coreProperties>
</file>