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9"/>
  </p:notesMasterIdLst>
  <p:handoutMasterIdLst>
    <p:handoutMasterId r:id="rId50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609" r:id="rId15"/>
    <p:sldId id="599" r:id="rId16"/>
    <p:sldId id="307" r:id="rId17"/>
    <p:sldId id="682" r:id="rId18"/>
    <p:sldId id="706" r:id="rId19"/>
    <p:sldId id="721" r:id="rId20"/>
    <p:sldId id="686" r:id="rId21"/>
    <p:sldId id="684" r:id="rId22"/>
    <p:sldId id="723" r:id="rId23"/>
    <p:sldId id="716" r:id="rId24"/>
    <p:sldId id="685" r:id="rId25"/>
    <p:sldId id="724" r:id="rId26"/>
    <p:sldId id="717" r:id="rId27"/>
    <p:sldId id="725" r:id="rId28"/>
    <p:sldId id="718" r:id="rId29"/>
    <p:sldId id="720" r:id="rId30"/>
    <p:sldId id="726" r:id="rId31"/>
    <p:sldId id="719" r:id="rId32"/>
    <p:sldId id="532" r:id="rId33"/>
    <p:sldId id="310" r:id="rId34"/>
    <p:sldId id="311" r:id="rId35"/>
    <p:sldId id="313" r:id="rId36"/>
    <p:sldId id="526" r:id="rId37"/>
    <p:sldId id="321" r:id="rId38"/>
    <p:sldId id="533" r:id="rId39"/>
    <p:sldId id="545" r:id="rId40"/>
    <p:sldId id="732" r:id="rId41"/>
    <p:sldId id="735" r:id="rId42"/>
    <p:sldId id="554" r:id="rId43"/>
    <p:sldId id="401" r:id="rId44"/>
    <p:sldId id="318" r:id="rId45"/>
    <p:sldId id="319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482EB-4CC0-4EC7-8FA2-DF8E43AE6011}">
          <p14:sldIdLst>
            <p14:sldId id="291"/>
            <p14:sldId id="292"/>
            <p14:sldId id="293"/>
          </p14:sldIdLst>
        </p14:section>
        <p14:section name="Seven Testing Principles" id="{7BEA4179-EB04-4418-B5A4-565C3CF2129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What is Unit Testing" id="{C05BD989-252A-4AFA-B744-CDDCCB8E14D8}">
          <p14:sldIdLst>
            <p14:sldId id="302"/>
            <p14:sldId id="609"/>
            <p14:sldId id="599"/>
          </p14:sldIdLst>
        </p14:section>
        <p14:section name="Unit Testing Frameworks" id="{6F4F91BA-177C-4259-B6D6-2C748D26FE52}">
          <p14:sldIdLst>
            <p14:sldId id="307"/>
            <p14:sldId id="682"/>
            <p14:sldId id="706"/>
            <p14:sldId id="721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</p14:sldIdLst>
        </p14:section>
        <p14:section name="NUnit: Test Classes and Methods" id="{ACFE913A-A232-4D13-A956-83B59A782A36}">
          <p14:sldIdLst>
            <p14:sldId id="720"/>
            <p14:sldId id="726"/>
            <p14:sldId id="719"/>
            <p14:sldId id="532"/>
            <p14:sldId id="310"/>
            <p14:sldId id="311"/>
            <p14:sldId id="313"/>
            <p14:sldId id="526"/>
          </p14:sldIdLst>
        </p14:section>
        <p14:section name="Good Practices" id="{C2790E82-D56E-4E20-948C-32C63B29B72E}">
          <p14:sldIdLst>
            <p14:sldId id="321"/>
            <p14:sldId id="533"/>
            <p14:sldId id="545"/>
            <p14:sldId id="732"/>
            <p14:sldId id="735"/>
          </p14:sldIdLst>
        </p14:section>
        <p14:section name="Conclusion" id="{384A5352-A1E2-40E1-AEDA-8C1DFB0C031C}">
          <p14:sldIdLst>
            <p14:sldId id="554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72" y="1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0CE9A7C-F4CB-400F-AAA0-F307462C5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16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F93855-908C-494A-8686-4981DB527E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5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DD27B6-6ADB-420E-A643-C8A3AD7B8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058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B802A7-039C-436B-ABC4-6F1440018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994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7C82559-23AA-443D-9BA0-3FA328969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37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45B7-0DDF-4254-9297-E8803A34DC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65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3F2C3A-44CA-42F6-A93B-62A13F09E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63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3BD6D-2A89-4B21-862F-DBDEA32EE7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46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992306-FD29-45BA-B52C-DBB65728F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</a:t>
            </a:r>
            <a:r>
              <a:rPr lang="en-US" dirty="0" err="1"/>
              <a:t>NUnit</a:t>
            </a:r>
            <a:r>
              <a:rPr lang="en-US" dirty="0"/>
              <a:t>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Unit testing frameworks </a:t>
            </a:r>
            <a:r>
              <a:rPr lang="en-US" b="1" dirty="0"/>
              <a:t>execute the tests </a:t>
            </a:r>
            <a:r>
              <a:rPr lang="en-US" b="0" dirty="0"/>
              <a:t>and </a:t>
            </a:r>
            <a:r>
              <a:rPr lang="en-US" b="1" dirty="0"/>
              <a:t>generate reports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use the framework to </a:t>
            </a:r>
            <a:r>
              <a:rPr lang="en-US" b="1" dirty="0"/>
              <a:t>structure the tests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organize </a:t>
            </a:r>
            <a:r>
              <a:rPr lang="en-US" b="0" dirty="0"/>
              <a:t>them in a hierarchy using classes and functions,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assert</a:t>
            </a:r>
            <a:r>
              <a:rPr lang="en-US" b="0" dirty="0"/>
              <a:t> the execution results and exit conditions for correctness,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handle some specific situations (like "</a:t>
            </a:r>
            <a:r>
              <a:rPr lang="en-US" b="1" i="1" dirty="0"/>
              <a:t>expected error</a:t>
            </a:r>
            <a:r>
              <a:rPr lang="en-US" b="0" dirty="0"/>
              <a:t>" or "</a:t>
            </a:r>
            <a:r>
              <a:rPr lang="en-US" b="1" i="1" dirty="0"/>
              <a:t>expected timeout</a:t>
            </a:r>
            <a:r>
              <a:rPr lang="en-US" b="0" dirty="0"/>
              <a:t>")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to </a:t>
            </a:r>
            <a:r>
              <a:rPr lang="en-US" b="1" dirty="0"/>
              <a:t>automate</a:t>
            </a:r>
            <a:r>
              <a:rPr lang="en-US" b="0" dirty="0"/>
              <a:t> some aspects of the testing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(like initializing the testing environment at startup and cleaning it up at shutdown).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unit testing frameworks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Mocha</a:t>
            </a:r>
            <a:r>
              <a:rPr lang="en-US" dirty="0"/>
              <a:t>" testing framework for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JUnit </a:t>
            </a:r>
            <a:r>
              <a:rPr lang="en-US" dirty="0"/>
              <a:t>framework for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239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6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65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56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388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6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3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2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04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51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6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678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3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194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27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5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9.jpg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inimaxir/big-list-of-naughty-strings/blob/master/blns.tx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212516" y="2837976"/>
            <a:ext cx="3491328" cy="1410106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4ADD229-CBDC-4A62-996F-F2653AB55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77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384A04F-E904-4E4F-8AD9-D7632A84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24905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21D7517-9CCB-45BB-B5CB-1ECC08D595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49918-73C9-4DBE-9F08-35806CF713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Used to Test Software</a:t>
            </a:r>
          </a:p>
        </p:txBody>
      </p:sp>
    </p:spTree>
    <p:extLst>
      <p:ext uri="{BB962C8B-B14F-4D97-AF65-F5344CB8AC3E}">
        <p14:creationId xmlns:p14="http://schemas.microsoft.com/office/powerpoint/2010/main" val="22541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</a:t>
            </a:r>
            <a:r>
              <a:rPr lang="en-US" b="1" dirty="0"/>
              <a:t>single component</a:t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/>
              <a:t>NUnit, JUnit, PyUnit,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05BDC5-3A47-45B7-BB1C-F541AF952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8023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</a:t>
            </a:r>
            <a:r>
              <a:rPr lang="en-US" sz="3100" dirty="0" err="1"/>
              <a:t>xUnit</a:t>
            </a:r>
            <a:r>
              <a:rPr lang="en-US" sz="3100" dirty="0"/>
              <a:t>, </a:t>
            </a:r>
            <a:r>
              <a:rPr lang="en-US" sz="3100" dirty="0" err="1"/>
              <a:t>MSTest</a:t>
            </a:r>
            <a:r>
              <a:rPr lang="en-US" sz="3100" dirty="0"/>
              <a:t> (C#), JUnit (Java), Mocha (JS), </a:t>
            </a:r>
            <a:r>
              <a:rPr lang="en-US" sz="3100" dirty="0" err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B74D8-12E0-4869-93FC-1C9F2E9A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automated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075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ED51393-404C-46FF-AA58-53F734E8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Seven Testing Principles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Frameworks</a:t>
            </a:r>
          </a:p>
          <a:p>
            <a:r>
              <a:rPr lang="en-GB" noProof="1"/>
              <a:t>NUnit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US" dirty="0" err="1"/>
              <a:t>NUnit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Test Classes and Test Methods</a:t>
            </a:r>
            <a:endParaRPr lang="en-GB" dirty="0"/>
          </a:p>
          <a:p>
            <a:pPr lvl="1"/>
            <a:r>
              <a:rPr lang="en-GB" dirty="0"/>
              <a:t>3A-s Pattern</a:t>
            </a:r>
          </a:p>
          <a:p>
            <a:r>
              <a:rPr lang="en-GB" dirty="0"/>
              <a:t>Good Practices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9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console-based app</a:t>
            </a:r>
            <a:r>
              <a:rPr lang="en-US" dirty="0"/>
              <a:t>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Project Reference </a:t>
            </a:r>
            <a:r>
              <a:rPr lang="en-US" dirty="0"/>
              <a:t>to the target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/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the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DD326-6099-4CD9-BBA0-72918B75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30491F8-D9AE-4C86-B1E3-CF6A576FA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/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54A6DC-8003-4499-9D2A-2A8834496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Create console application project</a:t>
            </a:r>
          </a:p>
          <a:p>
            <a:r>
              <a:rPr lang="en-US" sz="4000" dirty="0"/>
              <a:t>Add BankAccount class</a:t>
            </a:r>
          </a:p>
          <a:p>
            <a:r>
              <a:rPr lang="en-US" sz="4000" dirty="0"/>
              <a:t>Create NUnit Project</a:t>
            </a:r>
          </a:p>
          <a:p>
            <a:r>
              <a:rPr lang="en-US" sz="4000" dirty="0"/>
              <a:t>Test the </a:t>
            </a:r>
            <a:r>
              <a:rPr lang="en-US" sz="4000" noProof="1"/>
              <a:t>BankAccount</a:t>
            </a:r>
            <a:r>
              <a:rPr lang="en-US" sz="4000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</p:spTree>
    <p:extLst>
      <p:ext uri="{BB962C8B-B14F-4D97-AF65-F5344CB8AC3E}">
        <p14:creationId xmlns:p14="http://schemas.microsoft.com/office/powerpoint/2010/main" val="701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9DCCE28-B4E4-4FF4-8D3F-D6ADDD9CE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console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BankAccount class for us to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new </a:t>
            </a:r>
            <a:r>
              <a:rPr lang="en-US" b="1" dirty="0" err="1">
                <a:solidFill>
                  <a:schemeClr val="bg1"/>
                </a:solidFill>
              </a:rPr>
              <a:t>NUnit</a:t>
            </a:r>
            <a:r>
              <a:rPr lang="en-US" b="1" dirty="0">
                <a:solidFill>
                  <a:schemeClr val="bg1"/>
                </a:solidFill>
              </a:rPr>
              <a:t> Test Project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 Explorer</a:t>
            </a:r>
            <a:r>
              <a:rPr lang="en-US" dirty="0"/>
              <a:t> (Ctrl + E, T or Test-&gt;Windows-&gt;</a:t>
            </a:r>
            <a:r>
              <a:rPr lang="en-US" dirty="0" err="1"/>
              <a:t>TestExplorer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NUnit</a:t>
            </a:r>
            <a:r>
              <a:rPr lang="en-US" dirty="0"/>
              <a:t> Test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71000" y="2709000"/>
            <a:ext cx="3862526" cy="1645347"/>
            <a:chOff x="5015144" y="4912455"/>
            <a:chExt cx="3862526" cy="1645347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105841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912455"/>
              <a:ext cx="3862526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BankAccount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40A8A11-D66D-4838-82A3-089E86742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446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[TestFixture]</a:t>
            </a:r>
          </a:p>
          <a:p>
            <a:r>
              <a:rPr lang="en-US" dirty="0"/>
              <a:t>public class BankAcountTests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[Test]</a:t>
            </a:r>
          </a:p>
          <a:p>
            <a:r>
              <a:rPr lang="en-US" dirty="0"/>
              <a:t>  public void AccountInitializeWithPositiveValue() {</a:t>
            </a:r>
          </a:p>
          <a:p>
            <a:r>
              <a:rPr lang="en-US" dirty="0"/>
              <a:t>    BankAccount account = new BankAccount(2000m);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Assert.That</a:t>
            </a:r>
            <a:r>
              <a:rPr lang="en-US" dirty="0"/>
              <a:t>(account.Amount,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.EqualTo(2000m));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071000" y="1676663"/>
            <a:ext cx="3655690" cy="760521"/>
          </a:xfrm>
          <a:prstGeom prst="wedgeRoundRectCallout">
            <a:avLst>
              <a:gd name="adj1" fmla="val -61748"/>
              <a:gd name="adj2" fmla="val 1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56999" y="3204000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0C30588-C5F7-4FCF-9EDD-D6B1101DCA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28608D-6671-4884-83FD-B15A226D88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</a:p>
        </p:txBody>
      </p:sp>
    </p:spTree>
    <p:extLst>
      <p:ext uri="{BB962C8B-B14F-4D97-AF65-F5344CB8AC3E}">
        <p14:creationId xmlns:p14="http://schemas.microsoft.com/office/powerpoint/2010/main" val="14562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AE1D45-6936-427F-808A-0774D94A66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734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87621-9832-4404-B42C-058ADD5ED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dirty="0"/>
              <a:t> == automated testing of single component (unit)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framework</a:t>
            </a:r>
            <a:r>
              <a:rPr lang="en-US" dirty="0"/>
              <a:t> == foundation for writing tests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automated testing framework for C#</a:t>
            </a:r>
          </a:p>
          <a:p>
            <a:pPr marL="358775" indent="-358775">
              <a:lnSpc>
                <a:spcPct val="110000"/>
              </a:lnSpc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3C2D07-7272-4494-BF65-9D733B389E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5AA0C81-BAC2-4319-AB26-1E5E48DE2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7DFB467-1473-41FA-9288-328DEE8A9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5335497-5A43-45F2-9CAC-F5749E3D5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</a:t>
            </a:r>
            <a:br>
              <a:rPr lang="en-US" dirty="0"/>
            </a:br>
            <a:r>
              <a:rPr lang="en-US" dirty="0"/>
              <a:t>be used to focus testing efforts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dirty="0"/>
              <a:t>E.g.: </a:t>
            </a:r>
            <a:r>
              <a:rPr lang="en-US" dirty="0">
                <a:hlinkClick r:id="rId2"/>
              </a:rPr>
              <a:t>Big list of naughty strings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3A24-BFBE-42A2-B963-8BADD8E0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0" y="2889000"/>
            <a:ext cx="4382112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6A7490C-A8AA-4FA1-B0CB-8821CDE09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6A0F029-3B12-47B4-87B9-C7EC3599F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 (80/20 principle)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15797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72183F-7199-4436-BDE0-785A8E3A2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8846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4025</Words>
  <Application>Microsoft Office PowerPoint</Application>
  <PresentationFormat>Widescreen</PresentationFormat>
  <Paragraphs>537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Roboto</vt:lpstr>
      <vt:lpstr>Wingdings</vt:lpstr>
      <vt:lpstr>Wingdings 2</vt:lpstr>
      <vt:lpstr>1_SoftUni</vt:lpstr>
      <vt:lpstr>SoftUni</vt:lpstr>
      <vt:lpstr>Unit Testing</vt:lpstr>
      <vt:lpstr>Table of Contents</vt:lpstr>
      <vt:lpstr>Questions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Software Used to Test Software</vt:lpstr>
      <vt:lpstr>Unit Testing</vt:lpstr>
      <vt:lpstr>Test Levels</vt:lpstr>
      <vt:lpstr>Unit Testing Frameworks</vt:lpstr>
      <vt:lpstr>Testing Frameworks</vt:lpstr>
      <vt:lpstr>Testing Framework – Example</vt:lpstr>
      <vt:lpstr>Unit Testing Framework vs. Testing Framework</vt:lpstr>
      <vt:lpstr>NUnit: First Steps</vt:lpstr>
      <vt:lpstr>NUnit: Overview</vt:lpstr>
      <vt:lpstr>Creating a Blank Solution</vt:lpstr>
      <vt:lpstr>Creating a Project for Testing</vt:lpstr>
      <vt:lpstr>Creating a Project for Testing (2)</vt:lpstr>
      <vt:lpstr>Creating an NUnit Project</vt:lpstr>
      <vt:lpstr>Adding Project Reference</vt:lpstr>
      <vt:lpstr>Writing the First Test</vt:lpstr>
      <vt:lpstr>Running the Tests</vt:lpstr>
      <vt:lpstr>NUnit: Basics</vt:lpstr>
      <vt:lpstr>NUnit: NuGet Packages</vt:lpstr>
      <vt:lpstr>Test Classes and Test Methods</vt:lpstr>
      <vt:lpstr>Initialization and Cleanup Methods</vt:lpstr>
      <vt:lpstr>Problem: NUnit Test</vt:lpstr>
      <vt:lpstr>Solution: NUnit Test (1)</vt:lpstr>
      <vt:lpstr>Solution: NUnit Test (2)</vt:lpstr>
      <vt:lpstr>The "AAA" Testing Pattern</vt:lpstr>
      <vt:lpstr>How to Write Good Tests</vt:lpstr>
      <vt:lpstr>Naming the Test Methods</vt:lpstr>
      <vt:lpstr>Automated Tests: Good Practices</vt:lpstr>
      <vt:lpstr>Automated Tests: Good Practices (2)</vt:lpstr>
      <vt:lpstr>Testing Private Methods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Unit Testing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58</cp:revision>
  <dcterms:created xsi:type="dcterms:W3CDTF">2018-05-23T13:08:44Z</dcterms:created>
  <dcterms:modified xsi:type="dcterms:W3CDTF">2022-02-18T07:18:32Z</dcterms:modified>
  <cp:category>programming;education;software engineering;software development</cp:category>
</cp:coreProperties>
</file>