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282" r:id="rId13"/>
    <p:sldId id="283" r:id="rId14"/>
    <p:sldId id="284" r:id="rId15"/>
    <p:sldId id="285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401" r:id="rId38"/>
    <p:sldId id="318" r:id="rId39"/>
    <p:sldId id="319" r:id="rId40"/>
    <p:sldId id="405" r:id="rId41"/>
    <p:sldId id="4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5B1158-6DE0-4E18-A09C-58D1A85845E3}">
          <p14:sldIdLst>
            <p14:sldId id="329"/>
            <p14:sldId id="330"/>
            <p14:sldId id="331"/>
          </p14:sldIdLst>
        </p14:section>
        <p14:section name="Dictionary&lt;K, V&gt; Overview" id="{10162A73-DC17-4936-8FC4-886D22A80F10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282"/>
            <p14:sldId id="283"/>
            <p14:sldId id="284"/>
            <p14:sldId id="285"/>
          </p14:sldIdLst>
        </p14:section>
        <p14:section name="Multi-Dictionaries" id="{FC1481EE-05F6-41AA-B312-0EA7E96BAD91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t&lt;T&gt;" id="{E4E13E55-7047-41D9-937E-391922B417DD}">
          <p14:sldIdLst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Conclusion" id="{568795F9-FBEE-4EFE-AE1E-E976B15C92C9}">
          <p14:sldIdLst>
            <p14:sldId id="360"/>
            <p14:sldId id="401"/>
            <p14:sldId id="318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7" d="100"/>
          <a:sy n="67" d="100"/>
        </p:scale>
        <p:origin x="72" y="3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0CFD833-C0B1-43A6-8901-9974AD2096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686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CB20111-8FCF-4A1D-B54A-1EA07D705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384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A8F939D-3A8C-4378-B07B-618ECCC8B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54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AE1783-A28D-40EE-88EE-5B5244888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28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205A4EA-8613-465B-A8AA-BAF3B1ABE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97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09C8A-E41D-457F-95DC-C84C4B7C77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66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AE642-487C-493F-BEB4-5179D17260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876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4394E3-588E-41BF-A1D5-842A63646A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513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linq.enumerable.orderbydescending?view=net-6.0" TargetMode="External"/><Relationship Id="rId2" Type="http://schemas.openxmlformats.org/officeDocument/2006/relationships/hyperlink" Target="https://docs.microsoft.com/en-us/dotnet/api/system.linq.enumerable.orderby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cs.microsoft.com/en-us/dotnet/api/system.linq.enumerable.thenby?view=net-6.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2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3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hashset-1?view=net-5.0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list-1?view=net-6.0" TargetMode="External"/><Relationship Id="rId2" Type="http://schemas.openxmlformats.org/officeDocument/2006/relationships/hyperlink" Target="https://docs.microsoft.com/en-us/dotnet/api/system.collections.generic.hashset-1?view=net-6.0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4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dictionary-2?view=net-6.0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191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55796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https://about.softuni.bg/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60" y="2010907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</a:t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305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956" y="2524621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738" y="2841091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6775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956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739" y="4652104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https://judge.softuni.org/Contests/Practice/Index/1465#0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608918BC-D30C-4BA6-876E-BD08D7B9F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06000" y="1659950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.Select(double.Parse).ToArray();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{num.</a:t>
            </a:r>
            <a:r>
              <a:rPr lang="en-US" sz="2199" dirty="0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96000" y="4076699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3B4911-CEA6-4D68-8DCF-A03061DF9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2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OrderBy()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to sort collections:</a:t>
            </a:r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OrderByDescending()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sort collections: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9031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811080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ThenBy()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to sort collections by multiple criteria: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numbers</a:t>
            </a:r>
          </a:p>
          <a:p>
            <a:r>
              <a:rPr lang="en-US" sz="3600" dirty="0"/>
              <a:t>Print largest 3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if </a:t>
            </a:r>
            <a:r>
              <a:rPr lang="en-GB" sz="3600" dirty="0"/>
              <a:t>there are less than 3</a:t>
            </a:r>
            <a:r>
              <a:rPr lang="bg-BG" sz="3600" dirty="0"/>
              <a:t>, print all of them</a:t>
            </a:r>
            <a:endParaRPr lang="en-US" sz="3600" dirty="0"/>
          </a:p>
          <a:p>
            <a:r>
              <a:rPr lang="en-US" sz="3600" dirty="0"/>
              <a:t>Print them in 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32474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90869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30428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90869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32260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95610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https://judge.softuni.org/Contests/Practice/Index/1465#2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8594" y="1288719"/>
            <a:ext cx="11084436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int[] numbers = Console.ReadLine()</a:t>
            </a:r>
          </a:p>
          <a:p>
            <a:r>
              <a:rPr lang="en-GB" sz="2800" dirty="0"/>
              <a:t>		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Select</a:t>
            </a:r>
            <a:r>
              <a:rPr lang="en-GB" sz="2800" dirty="0"/>
              <a:t>(int.Parse)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OrderByDescending</a:t>
            </a:r>
            <a:r>
              <a:rPr lang="en-GB" sz="2800" dirty="0"/>
              <a:t>(n =&gt; n)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ToArray</a:t>
            </a:r>
            <a:r>
              <a:rPr lang="en-GB" sz="2800" dirty="0"/>
              <a:t>();</a:t>
            </a:r>
          </a:p>
          <a:p>
            <a:r>
              <a:rPr lang="en-GB" sz="2800" dirty="0"/>
              <a:t>int count = numbers.Length &gt;= 3 ? 3 : numbers.Length;</a:t>
            </a:r>
          </a:p>
          <a:p>
            <a:r>
              <a:rPr lang="nn-NO" sz="2800" dirty="0"/>
              <a:t>for (int i = 0; i &lt; count; i++)</a:t>
            </a:r>
          </a:p>
          <a:p>
            <a:r>
              <a:rPr lang="en-GB" sz="2800" dirty="0"/>
              <a:t>   Console.Write($"{numbers[i]} ");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https://judge.softuni.org/Contests/Practice/Index/1465#2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5091"/>
            <a:ext cx="2590800" cy="259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8DF9443-8009-4A6D-A6FB-713F81679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Dictionaries Holding a List of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61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dictionary could hold a </a:t>
            </a:r>
            <a:r>
              <a:rPr lang="en-US" b="1" dirty="0">
                <a:solidFill>
                  <a:schemeClr val="bg1"/>
                </a:solidFill>
              </a:rPr>
              <a:t>set of values </a:t>
            </a:r>
            <a:r>
              <a:rPr lang="en-US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000" dirty="0">
                <a:sym typeface="Wingdings" panose="05000000000000000000" pitchFamily="2" charset="2"/>
              </a:rPr>
              <a:t>Peter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sym typeface="Wingdings" panose="05000000000000000000" pitchFamily="2" charset="2"/>
              </a:rPr>
              <a:t>Kevin</a:t>
            </a:r>
            <a:r>
              <a:rPr lang="en-US" sz="3000" dirty="0">
                <a:sym typeface="Wingdings" panose="05000000000000000000" pitchFamily="2" charset="2"/>
              </a:rPr>
              <a:t>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4278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</a:t>
            </a:r>
            <a:r>
              <a:rPr lang="en-US" sz="2200" noProof="1">
                <a:solidFill>
                  <a:schemeClr val="bg1"/>
                </a:solidFill>
              </a:rPr>
              <a:t>List&lt;int</a:t>
            </a:r>
            <a:r>
              <a:rPr lang="en-US" sz="2200" dirty="0">
                <a:solidFill>
                  <a:schemeClr val="bg1"/>
                </a:solidFill>
              </a:rPr>
              <a:t>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</a:t>
            </a:r>
            <a:r>
              <a:rPr lang="en-US" sz="2200" dirty="0"/>
              <a:t>5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grades["Kevin"] = </a:t>
            </a:r>
            <a:r>
              <a:rPr lang="en-US" sz="2200" dirty="0">
                <a:solidFill>
                  <a:schemeClr val="bg1"/>
                </a:solidFill>
              </a:rPr>
              <a:t>new </a:t>
            </a:r>
            <a:r>
              <a:rPr lang="en-US" sz="2200" noProof="1">
                <a:solidFill>
                  <a:schemeClr val="bg1"/>
                </a:solidFill>
              </a:rPr>
              <a:t>List&lt;int</a:t>
            </a:r>
            <a:r>
              <a:rPr lang="en-US" sz="2200" dirty="0">
                <a:solidFill>
                  <a:schemeClr val="bg1"/>
                </a:solidFill>
              </a:rPr>
              <a:t>&gt;() </a:t>
            </a:r>
            <a:r>
              <a:rPr lang="en-US" sz="2200" dirty="0"/>
              <a:t>{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3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4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 </a:t>
            </a:r>
            <a:r>
              <a:rPr lang="en-US" sz="2200" dirty="0"/>
              <a:t>};</a:t>
            </a:r>
          </a:p>
          <a:p>
            <a:r>
              <a:rPr lang="en-US" sz="2200" dirty="0"/>
              <a:t>Console.WriteLine(string.Join(" ", grades["Kevin"]);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7CF507-D7F4-46C1-BAB9-5DBE5F26C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7762" y="2584682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Barney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7791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1846" y="3736845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Barney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https://judge.softuni.org/Contests/Practice/Index/1465#1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2E00F88-B83A-4DA8-BF52-378DCB78E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26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1000" y="1410632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List&lt;decimal&gt;&gt;();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i++)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var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</a:t>
            </a:r>
            <a:r>
              <a:rPr lang="en-US" dirty="0" err="1"/>
              <a:t>decimal.Parse</a:t>
            </a:r>
            <a:r>
              <a:rPr lang="en-US" dirty="0"/>
              <a:t>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List&lt;decimal&gt;();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51000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321000" y="5123350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</a:rPr>
            </a:br>
            <a:r>
              <a:rPr lang="nb-NO" sz="2800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143348-7F1F-41A3-92A8-0853CACB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1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Dictionary&lt;K, V&gt; Overview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Multi-Dictionaries</a:t>
            </a:r>
          </a:p>
          <a:p>
            <a:pPr lvl="1"/>
            <a:r>
              <a:rPr lang="en-US" sz="3400" dirty="0"/>
              <a:t>Key with multiple values</a:t>
            </a:r>
          </a:p>
          <a:p>
            <a:pPr lvl="1"/>
            <a:r>
              <a:rPr lang="en-US" sz="3400" dirty="0"/>
              <a:t>A Dictionary Holding Another Dictionary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Set&lt;T&gt;</a:t>
            </a:r>
          </a:p>
          <a:p>
            <a:pPr lvl="1"/>
            <a:r>
              <a:rPr lang="en-US" sz="3400" noProof="1"/>
              <a:t>HashSet&lt;T&gt; and SortedSet&lt;T&gt;</a:t>
            </a:r>
          </a:p>
          <a:p>
            <a:pPr lvl="1"/>
            <a:r>
              <a:rPr lang="en-US" sz="3400" noProof="1"/>
              <a:t>List&lt;T&gt; vs 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85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6000" y="1518354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pair.Key;</a:t>
            </a:r>
          </a:p>
          <a:p>
            <a:r>
              <a:rPr lang="en-US" dirty="0"/>
              <a:t>  var studentGrades = pair.Value;</a:t>
            </a:r>
          </a:p>
          <a:p>
            <a:r>
              <a:rPr lang="en-US" dirty="0"/>
              <a:t>  var average = studentGrades.Average();</a:t>
            </a:r>
          </a:p>
          <a:p>
            <a:r>
              <a:rPr lang="en-US" dirty="0"/>
              <a:t>  Console.Write($"{name} -&gt; ");</a:t>
            </a:r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00" y="2079000"/>
            <a:ext cx="5400000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KeyValuePair&lt;string, List&lt;decimal&gt;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C3314B-F2D5-4BA4-84BA-38FAA0A53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7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3861" y="3124201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Sofia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3861" y="4242346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3861" y="5238779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43201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784992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43201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784992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43201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784992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FA8145CD-E598-4186-878F-CAB2FCEE45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</a:t>
            </a:r>
            <a:r>
              <a:rPr lang="en-US" dirty="0"/>
              <a:t>shop,</a:t>
            </a:r>
            <a:r>
              <a:rPr lang="bg-BG" dirty="0"/>
              <a:t>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45522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7000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38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230" y="5392215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48" y="3205000"/>
            <a:ext cx="3959841" cy="463133"/>
          </a:xfrm>
          <a:prstGeom prst="wedgeRoundRectCallout">
            <a:avLst>
              <a:gd name="adj1" fmla="val -53190"/>
              <a:gd name="adj2" fmla="val 47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639AD48-894E-4A33-82A7-A5BF4FB67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5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Console.ReadLine())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productsInfo = line.Split(",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productsInfo[0];</a:t>
            </a:r>
          </a:p>
          <a:p>
            <a:r>
              <a:rPr lang="en-GB" dirty="0"/>
              <a:t>  string product = productsInfo[1];</a:t>
            </a:r>
          </a:p>
          <a:p>
            <a:r>
              <a:rPr lang="en-GB" dirty="0"/>
              <a:t>  double price = double.Parse(productsInfo[2]);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D5FE5-5705-4057-A7C5-3F6D8AD37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(!shops.ContainsKey(shop))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shops.Add(shop,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var orderedShops = </a:t>
            </a:r>
          </a:p>
          <a:p>
            <a:r>
              <a:rPr lang="en-GB" dirty="0"/>
              <a:t>shops.OrderBy(s =&gt; s.Key).ToDictionary(x =&gt; x.Key, x =&gt; x.Value);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22" y="19440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92AD184-61A5-4247-AB48-BB98A5AA5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7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continents, countries and their cities, </a:t>
            </a:r>
            <a:br>
              <a:rPr lang="en-US" dirty="0"/>
            </a:br>
            <a:r>
              <a:rPr lang="en-US" dirty="0"/>
              <a:t>put them in a nested dictionary and print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7401" y="2520893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508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200" y="2514601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https://judge.softuni.org/Contests/Practice/Index/1465#3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27CD18B-7577-405D-8EC6-AA3E5C56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823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809000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continentsData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i++)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AEF609-3777-4BA7-A897-55B65764E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1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636" y="1760144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(!</a:t>
            </a:r>
            <a:r>
              <a:rPr lang="en-US" noProof="1"/>
              <a:t>continentsData.ContainsKey</a:t>
            </a:r>
            <a:r>
              <a:rPr lang="en-US" dirty="0"/>
              <a:t>(continent)) {</a:t>
            </a:r>
          </a:p>
          <a:p>
            <a:r>
              <a:rPr lang="en-US" dirty="0"/>
              <a:t>    continentsData[continent]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(!continentsData[continent].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continentsData[continent][country]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continentsData[continent][country].Add(city);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000" y="1772335"/>
            <a:ext cx="2790000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continent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225" y="5298075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859" y="3303434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47855E-F5B0-4A63-8331-7513ECAD9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69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26000" y="1697521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 {</a:t>
            </a:r>
          </a:p>
          <a:p>
            <a:r>
              <a:rPr lang="en-US" dirty="0"/>
              <a:t>  var continentName = continentCountries.Key;</a:t>
            </a:r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countryCities in continentCountries.Value) {</a:t>
            </a:r>
          </a:p>
          <a:p>
            <a:r>
              <a:rPr lang="en-US" dirty="0"/>
              <a:t>    var countryName = countryCities.Key;</a:t>
            </a:r>
          </a:p>
          <a:p>
            <a:r>
              <a:rPr lang="en-US" dirty="0"/>
              <a:t>    var cities = countryCities.Value;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00" y="4104000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Cities in the country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5F9E0B-70BF-41F7-98EF-6512C2B63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0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3884" y="1752601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9565E6B-C481-49C7-9067-35E5E2B16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Set&lt;T&gt;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F452AC-B506-4078-B868-366CF7311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HashSet&lt;T&gt; and </a:t>
            </a:r>
            <a:r>
              <a:rPr lang="en-US" dirty="0" err="1"/>
              <a:t>SortedSet</a:t>
            </a:r>
            <a:r>
              <a:rPr lang="en-US" dirty="0"/>
              <a:t>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18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500" b="1" noProof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887B1-F310-4DAB-890F-1A18C3566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set keeps </a:t>
            </a:r>
            <a:r>
              <a:rPr lang="en-US" sz="3200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sz="3000" dirty="0"/>
              <a:t>Allows </a:t>
            </a: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search</a:t>
            </a:r>
            <a:r>
              <a:rPr lang="en-US" sz="3000" dirty="0"/>
              <a:t> elements</a:t>
            </a:r>
          </a:p>
          <a:p>
            <a:pPr lvl="1"/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sz="3200" noProof="1">
                <a:hlinkClick r:id="rId2"/>
              </a:rPr>
              <a:t>HashSet&lt;T&gt;</a:t>
            </a:r>
            <a:endParaRPr lang="en-US" sz="3200" noProof="1"/>
          </a:p>
          <a:p>
            <a:pPr lvl="1"/>
            <a:r>
              <a:rPr lang="en-US" sz="3000" dirty="0"/>
              <a:t>Keeps a set of elements in a </a:t>
            </a:r>
            <a:r>
              <a:rPr lang="en-US" sz="3000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sz="3000" dirty="0"/>
              <a:t>Elements are in </a:t>
            </a:r>
            <a:r>
              <a:rPr lang="en-US" sz="3000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sz="3000" dirty="0"/>
              <a:t>Similar to List&lt;T&gt;</a:t>
            </a:r>
            <a:r>
              <a:rPr lang="bg-BG" sz="3000" dirty="0"/>
              <a:t>,</a:t>
            </a:r>
            <a:r>
              <a:rPr lang="en-US" sz="3000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F7E7D2-C768-4F28-BADF-BA2DEF10F3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>
                <a:hlinkClick r:id="rId2"/>
              </a:rPr>
              <a:t>HashSet</a:t>
            </a:r>
            <a:r>
              <a:rPr lang="en-US" dirty="0">
                <a:hlinkClick r:id="rId2"/>
              </a:rPr>
              <a:t>&lt;T&gt;</a:t>
            </a:r>
            <a:endParaRPr lang="en-US" dirty="0"/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List&lt;T&gt;</a:t>
            </a:r>
            <a:endParaRPr lang="en-US" dirty="0"/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67FBB3C-C008-46F6-B8AD-430BCBB21F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3000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HashSet&lt;string&gt;</a:t>
            </a:r>
            <a:r>
              <a:rPr lang="en-US" noProof="1"/>
              <a:t> set = </a:t>
            </a:r>
            <a:r>
              <a:rPr lang="en-US" noProof="1">
                <a:solidFill>
                  <a:schemeClr val="bg1"/>
                </a:solidFill>
              </a:rPr>
              <a:t>new HashSet&lt;string&gt;()</a:t>
            </a:r>
            <a:r>
              <a:rPr lang="en-US" noProof="1"/>
              <a:t>;</a:t>
            </a:r>
          </a:p>
          <a:p>
            <a:r>
              <a:rPr lang="en-US" noProof="1"/>
              <a:t>set.</a:t>
            </a:r>
            <a:r>
              <a:rPr lang="en-US" noProof="1">
                <a:solidFill>
                  <a:schemeClr val="bg1"/>
                </a:solidFill>
              </a:rPr>
              <a:t>Add("Peter")</a:t>
            </a:r>
            <a:r>
              <a:rPr lang="en-US" noProof="1"/>
              <a:t>;</a:t>
            </a:r>
          </a:p>
          <a:p>
            <a:r>
              <a:rPr lang="en-US" noProof="1"/>
              <a:t>set.</a:t>
            </a:r>
            <a:r>
              <a:rPr lang="en-US" noProof="1">
                <a:solidFill>
                  <a:schemeClr val="bg1"/>
                </a:solidFill>
              </a:rPr>
              <a:t>Add("Peter")</a:t>
            </a:r>
            <a:r>
              <a:rPr lang="en-US" noProof="1"/>
              <a:t>; </a:t>
            </a:r>
            <a:r>
              <a:rPr lang="en-US" i="1" noProof="1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noProof="1"/>
              <a:t>set.</a:t>
            </a:r>
            <a:r>
              <a:rPr lang="en-US" noProof="1">
                <a:solidFill>
                  <a:schemeClr val="bg1"/>
                </a:solidFill>
              </a:rPr>
              <a:t>Add("George")</a:t>
            </a:r>
            <a:r>
              <a:rPr lang="en-US" noProof="1"/>
              <a:t>;</a:t>
            </a:r>
          </a:p>
          <a:p>
            <a:r>
              <a:rPr lang="en-US" noProof="1"/>
              <a:t>Console.WriteLine(string.Join(", ", set)); </a:t>
            </a:r>
            <a:r>
              <a:rPr lang="en-US" i="1" noProof="1">
                <a:solidFill>
                  <a:schemeClr val="accent2"/>
                </a:solidFill>
              </a:rPr>
              <a:t>// Peter, George</a:t>
            </a:r>
          </a:p>
          <a:p>
            <a:r>
              <a:rPr lang="en-US" noProof="1"/>
              <a:t>Console.WriteLine(set.</a:t>
            </a:r>
            <a:r>
              <a:rPr lang="en-US" noProof="1">
                <a:solidFill>
                  <a:schemeClr val="bg1"/>
                </a:solidFill>
              </a:rPr>
              <a:t>Contains</a:t>
            </a:r>
            <a:r>
              <a:rPr lang="en-US" noProof="1"/>
              <a:t>("George")); </a:t>
            </a:r>
            <a:r>
              <a:rPr lang="en-US" i="1" noProof="1">
                <a:solidFill>
                  <a:schemeClr val="accent2"/>
                </a:solidFill>
              </a:rPr>
              <a:t>// false</a:t>
            </a:r>
          </a:p>
          <a:p>
            <a:r>
              <a:rPr lang="en-US" noProof="1"/>
              <a:t>Console.WriteLine(set.</a:t>
            </a:r>
            <a:r>
              <a:rPr lang="en-US" noProof="1">
                <a:solidFill>
                  <a:schemeClr val="bg1"/>
                </a:solidFill>
              </a:rPr>
              <a:t>Contains</a:t>
            </a:r>
            <a:r>
              <a:rPr lang="en-US" noProof="1"/>
              <a:t>("Peter")); </a:t>
            </a:r>
            <a:r>
              <a:rPr lang="en-US" i="1" noProof="1">
                <a:solidFill>
                  <a:schemeClr val="accent2"/>
                </a:solidFill>
              </a:rPr>
              <a:t>// true</a:t>
            </a:r>
          </a:p>
          <a:p>
            <a:r>
              <a:rPr lang="en-US" noProof="1"/>
              <a:t>set.</a:t>
            </a:r>
            <a:r>
              <a:rPr lang="en-US" noProof="1">
                <a:solidFill>
                  <a:schemeClr val="bg1"/>
                </a:solidFill>
              </a:rPr>
              <a:t>Remove</a:t>
            </a:r>
            <a:r>
              <a:rPr lang="en-US" noProof="1"/>
              <a:t>("Peter");</a:t>
            </a:r>
          </a:p>
          <a:p>
            <a:r>
              <a:rPr lang="en-US" noProof="1"/>
              <a:t>Console.WriteLine(set.</a:t>
            </a:r>
            <a:r>
              <a:rPr lang="en-US" noProof="1">
                <a:solidFill>
                  <a:schemeClr val="bg1"/>
                </a:solidFill>
              </a:rPr>
              <a:t>Count</a:t>
            </a:r>
            <a:r>
              <a:rPr lang="en-US" noProof="1"/>
              <a:t>); </a:t>
            </a:r>
            <a:r>
              <a:rPr lang="en-US" i="1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102940-A5E7-4471-9EFB-9047D0398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0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names and print only the unique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103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Steven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00359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2634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Steven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1941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421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4226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6502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067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1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https://judge.softuni.org/Contests/Practice/Index/1465#4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D437EA1-C466-468D-98F8-284B988A8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6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56000" y="1723218"/>
            <a:ext cx="9900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noProof="1"/>
              <a:t>names.</a:t>
            </a:r>
            <a:r>
              <a:rPr lang="en-US" sz="2400" noProof="1">
                <a:solidFill>
                  <a:schemeClr val="bg1"/>
                </a:solidFill>
              </a:rPr>
              <a:t>Add(name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671000" y="178171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4783288" y="4464000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3B48BA-93EA-496A-B3F6-3F8BEFE04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SortedSet&lt;T&gt;</a:t>
            </a:r>
          </a:p>
          <a:p>
            <a:pPr lvl="1"/>
            <a:r>
              <a:rPr lang="en-US" sz="3000" dirty="0"/>
              <a:t>The elements are </a:t>
            </a:r>
            <a:r>
              <a:rPr lang="en-US" sz="3000" b="1" dirty="0">
                <a:solidFill>
                  <a:schemeClr val="bg1"/>
                </a:solidFill>
              </a:rPr>
              <a:t>ordered incrementally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SortedSet&lt;T</a:t>
            </a:r>
            <a:r>
              <a:rPr lang="en-GB" dirty="0"/>
              <a:t>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9401" y="2438401"/>
            <a:ext cx="7413189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set = </a:t>
            </a:r>
            <a:r>
              <a:rPr lang="en-US" dirty="0">
                <a:solidFill>
                  <a:schemeClr val="bg1"/>
                </a:solidFill>
              </a:rPr>
              <a:t>new SortedSet&lt;string&gt;()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/>
              <a:t>Peter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/>
              <a:t>Peter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/>
              <a:t>George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Maria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Alice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5518832"/>
            <a:ext cx="3995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Alice, George, Maria, Peter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FFC31C-39BB-4217-B88A-43C8D282EF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keeping a 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allow keeping a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0EEA186-1B3F-47E6-8194-4AD198569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4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270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06" y="1219777"/>
            <a:ext cx="2790963" cy="27909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8E4FF3-D329-4671-90F3-88FAA4F80C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Dictionary&lt;K, V&gt; Overview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EFB70AE-FCD5-45C2-836D-D13AAEF04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Collection of Key and Value Pairs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0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E997FD-E274-429E-B3B4-ABB9218476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FCE5DD-0B02-42BD-873D-6B4D33D62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70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1210" y="1121143"/>
            <a:ext cx="1003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hlinkClick r:id="rId2"/>
              </a:rPr>
              <a:t>Associative arrays</a:t>
            </a:r>
            <a:r>
              <a:rPr lang="en-US" sz="3600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Hold a set of pairs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4376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226F5637-8374-481E-B429-9EDE8E07F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/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/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the keys in their order of addition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609000"/>
            <a:ext cx="863329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495280-D459-4F64-AB36-777301A08F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</a:rPr>
              <a:t>SortedDictionary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766" y="3439946"/>
            <a:ext cx="10998471" cy="24682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>
                <a:solidFill>
                  <a:schemeClr val="bg1"/>
                </a:solidFill>
              </a:rPr>
              <a:t>var</a:t>
            </a:r>
            <a:r>
              <a:rPr lang="en-US" sz="279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799" dirty="0"/>
              <a:t>fruits = </a:t>
            </a:r>
            <a:r>
              <a:rPr lang="en-US" sz="2799" dirty="0">
                <a:solidFill>
                  <a:schemeClr val="bg1"/>
                </a:solidFill>
              </a:rPr>
              <a:t>new SortedDictionary&lt;string, double&gt;</a:t>
            </a:r>
            <a:r>
              <a:rPr lang="en-US" sz="2799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"kiwi"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"orange"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"banana"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2.20;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B20D81-668E-4268-BBB9-EAA5DD4C59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808021" cy="5184275"/>
          </a:xfrm>
        </p:spPr>
        <p:txBody>
          <a:bodyPr/>
          <a:lstStyle/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(1)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711" y="1837190"/>
            <a:ext cx="8374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 airplanes = new Dictionary&lt;string,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airplanes.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"Boeing 737"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130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airplanes.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"Airbus A320"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150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5711" y="4329000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D7F1C-F53F-44CA-B7B9-17AA206AA0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799055" cy="5456850"/>
          </a:xfrm>
        </p:spPr>
        <p:txBody>
          <a:bodyPr/>
          <a:lstStyle/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noProof="1">
                <a:solidFill>
                  <a:srgbClr val="234465"/>
                </a:solidFill>
              </a:rPr>
              <a:t>ContainsKey</a:t>
            </a:r>
            <a:r>
              <a:rPr lang="en-US" dirty="0">
                <a:solidFill>
                  <a:srgbClr val="234465"/>
                </a:solidFill>
              </a:rPr>
              <a:t>(key)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noProof="1">
                <a:solidFill>
                  <a:srgbClr val="234465"/>
                </a:solidFill>
              </a:rPr>
              <a:t>ContainsValue</a:t>
            </a:r>
            <a:r>
              <a:rPr lang="en-US" dirty="0">
                <a:solidFill>
                  <a:srgbClr val="234465"/>
                </a:solidFill>
              </a:rPr>
              <a:t>(value)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812051"/>
            <a:ext cx="9132204" cy="20849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/>
              <a:t>var dictionary = new Dictionary&lt;string, int&gt;();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/>
              <a:t>dictionary.Add("Airbus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/>
              <a:t>if (dictionary.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</a:t>
            </a:r>
            <a:r>
              <a:rPr lang="en-US" sz="2199" dirty="0">
                <a:solidFill>
                  <a:schemeClr val="bg1"/>
                </a:solidFill>
              </a:rPr>
              <a:t>"Airbus A320"</a:t>
            </a:r>
            <a:r>
              <a:rPr lang="en-US" sz="2199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/>
              <a:t>   Console.WriteLine($"Airbus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1999" y="4601460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EE02E9-B10F-4519-B508-0C4C6A43EE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3869</TotalTime>
  <Words>2796</Words>
  <Application>Microsoft Office PowerPoint</Application>
  <PresentationFormat>Widescreen</PresentationFormat>
  <Paragraphs>460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Sets and Dictionaries Advanced</vt:lpstr>
      <vt:lpstr>Table of Contents</vt:lpstr>
      <vt:lpstr>Have a Question?</vt:lpstr>
      <vt:lpstr>Dictionary&lt;K, V&gt; Overview</vt:lpstr>
      <vt:lpstr>Associative Arrays (Maps, Dictionaries)</vt:lpstr>
      <vt:lpstr>Dictionary</vt:lpstr>
      <vt:lpstr>Sorted Dictionary</vt:lpstr>
      <vt:lpstr>Built-In Methods (1)</vt:lpstr>
      <vt:lpstr>Built-In Methods (2)</vt:lpstr>
      <vt:lpstr>Problem: Count Same Values in Array</vt:lpstr>
      <vt:lpstr>Solution: Count Same Values in Array</vt:lpstr>
      <vt:lpstr>Sorting Collections</vt:lpstr>
      <vt:lpstr>Sorting Collections by Multiple Criteria</vt:lpstr>
      <vt:lpstr>Problem: Largest 3 Numbers</vt:lpstr>
      <vt:lpstr>Solution: Largest 3 Numbers</vt:lpstr>
      <vt:lpstr>Multi-Dictionaries</vt:lpstr>
      <vt:lpstr>Multi-Dictionaries</vt:lpstr>
      <vt:lpstr>Problem: Average Student Grades</vt:lpstr>
      <vt:lpstr>Solution: Average Student Grades (1)</vt:lpstr>
      <vt:lpstr>Solution: Average Student Grades (2)</vt:lpstr>
      <vt:lpstr>Nested Dictionaries</vt:lpstr>
      <vt:lpstr>Problem: Product Shop</vt:lpstr>
      <vt:lpstr>Solution: Product Shop (1)</vt:lpstr>
      <vt:lpstr>Solution: Product Shop (2)</vt:lpstr>
      <vt:lpstr>Problem: Cities by Continent and Country</vt:lpstr>
      <vt:lpstr>Solution: Cities by Continent and Country (1)</vt:lpstr>
      <vt:lpstr>Solution: Cities by Continent and Country (2)</vt:lpstr>
      <vt:lpstr>Solution: Cities by Continent and Country (3)</vt:lpstr>
      <vt:lpstr>Set&lt;T&gt;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37</cp:revision>
  <dcterms:created xsi:type="dcterms:W3CDTF">2018-05-23T13:08:44Z</dcterms:created>
  <dcterms:modified xsi:type="dcterms:W3CDTF">2021-12-22T14:29:14Z</dcterms:modified>
  <cp:category>programming;education;software engineering;software development</cp:category>
</cp:coreProperties>
</file>