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sldIdLst>
    <p:sldId id="256" r:id="rId2"/>
    <p:sldId id="258" r:id="rId3"/>
    <p:sldId id="259" r:id="rId4"/>
    <p:sldId id="260" r:id="rId5"/>
    <p:sldId id="324" r:id="rId6"/>
    <p:sldId id="334" r:id="rId7"/>
    <p:sldId id="338" r:id="rId8"/>
    <p:sldId id="269" r:id="rId9"/>
    <p:sldId id="270" r:id="rId10"/>
    <p:sldId id="272" r:id="rId11"/>
    <p:sldId id="273" r:id="rId12"/>
    <p:sldId id="328" r:id="rId13"/>
    <p:sldId id="336" r:id="rId14"/>
    <p:sldId id="329" r:id="rId15"/>
    <p:sldId id="335" r:id="rId16"/>
    <p:sldId id="331" r:id="rId17"/>
    <p:sldId id="340" r:id="rId18"/>
    <p:sldId id="332" r:id="rId19"/>
    <p:sldId id="274" r:id="rId20"/>
    <p:sldId id="275" r:id="rId21"/>
    <p:sldId id="277" r:id="rId22"/>
    <p:sldId id="278" r:id="rId23"/>
    <p:sldId id="279" r:id="rId24"/>
    <p:sldId id="280" r:id="rId25"/>
    <p:sldId id="281" r:id="rId26"/>
    <p:sldId id="286" r:id="rId27"/>
    <p:sldId id="262" r:id="rId28"/>
    <p:sldId id="288" r:id="rId29"/>
    <p:sldId id="264" r:id="rId30"/>
    <p:sldId id="265" r:id="rId31"/>
    <p:sldId id="266" r:id="rId32"/>
    <p:sldId id="341" r:id="rId33"/>
    <p:sldId id="333" r:id="rId34"/>
    <p:sldId id="267" r:id="rId35"/>
    <p:sldId id="284" r:id="rId36"/>
    <p:sldId id="290" r:id="rId37"/>
    <p:sldId id="291" r:id="rId38"/>
    <p:sldId id="292" r:id="rId39"/>
    <p:sldId id="293" r:id="rId40"/>
    <p:sldId id="342" r:id="rId41"/>
    <p:sldId id="327" r:id="rId42"/>
    <p:sldId id="296" r:id="rId43"/>
    <p:sldId id="295" r:id="rId44"/>
    <p:sldId id="297" r:id="rId45"/>
    <p:sldId id="298" r:id="rId46"/>
    <p:sldId id="299" r:id="rId47"/>
    <p:sldId id="301" r:id="rId48"/>
    <p:sldId id="302" r:id="rId49"/>
    <p:sldId id="303" r:id="rId50"/>
    <p:sldId id="304" r:id="rId51"/>
    <p:sldId id="305" r:id="rId52"/>
    <p:sldId id="306" r:id="rId53"/>
    <p:sldId id="316" r:id="rId54"/>
    <p:sldId id="310" r:id="rId55"/>
    <p:sldId id="312" r:id="rId56"/>
    <p:sldId id="313" r:id="rId57"/>
    <p:sldId id="314" r:id="rId58"/>
    <p:sldId id="323" r:id="rId59"/>
    <p:sldId id="315" r:id="rId60"/>
    <p:sldId id="319" r:id="rId61"/>
    <p:sldId id="320" r:id="rId62"/>
    <p:sldId id="321" r:id="rId63"/>
    <p:sldId id="343" r:id="rId64"/>
    <p:sldId id="318" r:id="rId65"/>
    <p:sldId id="307" r:id="rId66"/>
    <p:sldId id="309" r:id="rId67"/>
    <p:sldId id="325" r:id="rId6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27/03/2013</a:t>
            </a:r>
            <a:endParaRPr lang="en-US" dirty="0"/>
          </a:p>
        </c:rich>
      </c:tx>
      <c:layout>
        <c:manualLayout>
          <c:xMode val="edge"/>
          <c:yMode val="edge"/>
          <c:x val="0.78365262712891737"/>
          <c:y val="0.21085339333880937"/>
        </c:manualLayout>
      </c:layout>
      <c:overlay val="0"/>
    </c:title>
    <c:autoTitleDeleted val="0"/>
    <c:plotArea>
      <c:layout/>
      <c:pieChart>
        <c:varyColors val="1"/>
        <c:ser>
          <c:idx val="0"/>
          <c:order val="0"/>
          <c:tx>
            <c:strRef>
              <c:f>Plan1!$B$1</c:f>
              <c:strCache>
                <c:ptCount val="1"/>
                <c:pt idx="0">
                  <c:v>Conhecimento em Linux</c:v>
                </c:pt>
              </c:strCache>
            </c:strRef>
          </c:tx>
          <c:dLbls>
            <c:dLbl>
              <c:idx val="1"/>
              <c:delete val="1"/>
            </c:dLbl>
            <c:dLblPos val="outEnd"/>
            <c:showLegendKey val="0"/>
            <c:showVal val="1"/>
            <c:showCatName val="0"/>
            <c:showSerName val="0"/>
            <c:showPercent val="0"/>
            <c:showBubbleSize val="0"/>
            <c:showLeaderLines val="1"/>
          </c:dLbls>
          <c:cat>
            <c:strRef>
              <c:f>Plan1!$A$2:$A$6</c:f>
              <c:strCache>
                <c:ptCount val="5"/>
                <c:pt idx="0">
                  <c:v>O que é Linux?</c:v>
                </c:pt>
                <c:pt idx="1">
                  <c:v>Muito pouco</c:v>
                </c:pt>
                <c:pt idx="2">
                  <c:v>Pouco</c:v>
                </c:pt>
                <c:pt idx="3">
                  <c:v>Médio</c:v>
                </c:pt>
                <c:pt idx="4">
                  <c:v>Avançado</c:v>
                </c:pt>
              </c:strCache>
            </c:strRef>
          </c:cat>
          <c:val>
            <c:numRef>
              <c:f>Plan1!$B$2:$B$6</c:f>
              <c:numCache>
                <c:formatCode>General</c:formatCode>
                <c:ptCount val="5"/>
                <c:pt idx="0">
                  <c:v>7</c:v>
                </c:pt>
                <c:pt idx="1">
                  <c:v>12</c:v>
                </c:pt>
                <c:pt idx="2">
                  <c:v>13</c:v>
                </c:pt>
                <c:pt idx="3">
                  <c:v>2</c:v>
                </c:pt>
                <c:pt idx="4">
                  <c:v>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Acesso a páginas (W3C)</a:t>
            </a:r>
          </a:p>
        </c:rich>
      </c:tx>
      <c:layout/>
      <c:overlay val="0"/>
    </c:title>
    <c:autoTitleDeleted val="0"/>
    <c:view3D>
      <c:rotX val="0"/>
      <c:rotY val="0"/>
      <c:rAngAx val="0"/>
      <c:perspective val="90"/>
    </c:view3D>
    <c:floor>
      <c:thickness val="0"/>
    </c:floor>
    <c:sideWall>
      <c:thickness val="0"/>
    </c:sideWall>
    <c:backWall>
      <c:thickness val="0"/>
    </c:backWall>
    <c:plotArea>
      <c:layout/>
      <c:bar3DChart>
        <c:barDir val="col"/>
        <c:grouping val="clustered"/>
        <c:varyColors val="0"/>
        <c:ser>
          <c:idx val="0"/>
          <c:order val="0"/>
          <c:tx>
            <c:strRef>
              <c:f>Plan1!$B$1</c:f>
              <c:strCache>
                <c:ptCount val="1"/>
                <c:pt idx="0">
                  <c:v>Colunas1</c:v>
                </c:pt>
              </c:strCache>
            </c:strRef>
          </c:tx>
          <c:spPr>
            <a:solidFill>
              <a:srgbClr val="FFFF00"/>
            </a:solidFill>
          </c:spPr>
          <c:invertIfNegative val="0"/>
          <c:dPt>
            <c:idx val="0"/>
            <c:invertIfNegative val="0"/>
            <c:bubble3D val="0"/>
            <c:spPr>
              <a:solidFill>
                <a:srgbClr val="FF0000"/>
              </a:solidFill>
            </c:spPr>
          </c:dPt>
          <c:dPt>
            <c:idx val="2"/>
            <c:invertIfNegative val="0"/>
            <c:bubble3D val="0"/>
            <c:spPr>
              <a:solidFill>
                <a:srgbClr val="00B050"/>
              </a:solidFill>
            </c:spPr>
          </c:dPt>
          <c:dPt>
            <c:idx val="3"/>
            <c:invertIfNegative val="0"/>
            <c:bubble3D val="0"/>
            <c:spPr>
              <a:solidFill>
                <a:srgbClr val="00B0F0"/>
              </a:solidFill>
            </c:spPr>
          </c:dPt>
          <c:dLbls>
            <c:showLegendKey val="0"/>
            <c:showVal val="1"/>
            <c:showCatName val="0"/>
            <c:showSerName val="0"/>
            <c:showPercent val="0"/>
            <c:showBubbleSize val="0"/>
            <c:showLeaderLines val="0"/>
          </c:dLbls>
          <c:cat>
            <c:strRef>
              <c:f>Plan1!$A$2:$A$5</c:f>
              <c:strCache>
                <c:ptCount val="4"/>
                <c:pt idx="0">
                  <c:v>Windows</c:v>
                </c:pt>
                <c:pt idx="1">
                  <c:v>Mac</c:v>
                </c:pt>
                <c:pt idx="2">
                  <c:v>Outros</c:v>
                </c:pt>
                <c:pt idx="3">
                  <c:v>Linux</c:v>
                </c:pt>
              </c:strCache>
            </c:strRef>
          </c:cat>
          <c:val>
            <c:numRef>
              <c:f>Plan1!$B$2:$B$5</c:f>
              <c:numCache>
                <c:formatCode>General</c:formatCode>
                <c:ptCount val="4"/>
                <c:pt idx="0">
                  <c:v>76.7</c:v>
                </c:pt>
                <c:pt idx="1">
                  <c:v>14.04</c:v>
                </c:pt>
                <c:pt idx="2">
                  <c:v>5.72</c:v>
                </c:pt>
                <c:pt idx="3">
                  <c:v>3.54</c:v>
                </c:pt>
              </c:numCache>
            </c:numRef>
          </c:val>
        </c:ser>
        <c:dLbls>
          <c:showLegendKey val="0"/>
          <c:showVal val="0"/>
          <c:showCatName val="0"/>
          <c:showSerName val="0"/>
          <c:showPercent val="0"/>
          <c:showBubbleSize val="0"/>
        </c:dLbls>
        <c:gapWidth val="150"/>
        <c:shape val="box"/>
        <c:axId val="98061312"/>
        <c:axId val="42410560"/>
        <c:axId val="0"/>
      </c:bar3DChart>
      <c:catAx>
        <c:axId val="98061312"/>
        <c:scaling>
          <c:orientation val="minMax"/>
        </c:scaling>
        <c:delete val="0"/>
        <c:axPos val="b"/>
        <c:majorTickMark val="out"/>
        <c:minorTickMark val="none"/>
        <c:tickLblPos val="nextTo"/>
        <c:crossAx val="42410560"/>
        <c:crosses val="autoZero"/>
        <c:auto val="1"/>
        <c:lblAlgn val="ctr"/>
        <c:lblOffset val="100"/>
        <c:noMultiLvlLbl val="0"/>
      </c:catAx>
      <c:valAx>
        <c:axId val="42410560"/>
        <c:scaling>
          <c:orientation val="minMax"/>
        </c:scaling>
        <c:delete val="0"/>
        <c:axPos val="l"/>
        <c:majorGridlines/>
        <c:numFmt formatCode="General" sourceLinked="1"/>
        <c:majorTickMark val="out"/>
        <c:minorTickMark val="none"/>
        <c:tickLblPos val="nextTo"/>
        <c:crossAx val="98061312"/>
        <c:crosses val="autoZero"/>
        <c:crossBetween val="between"/>
      </c:valAx>
    </c:plotArea>
    <c:legend>
      <c:legendPos val="r"/>
      <c:layout/>
      <c:overlay val="0"/>
    </c:legend>
    <c:plotVisOnly val="1"/>
    <c:dispBlanksAs val="gap"/>
    <c:showDLblsOverMax val="0"/>
  </c:chart>
  <c:txPr>
    <a:bodyPr/>
    <a:lstStyle/>
    <a:p>
      <a:pPr>
        <a:defRPr sz="1800"/>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dirty="0" smtClean="0"/>
              <a:t>Super</a:t>
            </a:r>
            <a:r>
              <a:rPr lang="en-US" baseline="0" dirty="0" smtClean="0"/>
              <a:t> </a:t>
            </a:r>
            <a:r>
              <a:rPr lang="en-US" baseline="0" dirty="0" err="1" smtClean="0"/>
              <a:t>C</a:t>
            </a:r>
            <a:r>
              <a:rPr lang="en-US" dirty="0" err="1" smtClean="0"/>
              <a:t>omputadores</a:t>
            </a:r>
            <a:endParaRPr lang="en-US" dirty="0" smtClean="0"/>
          </a:p>
        </c:rich>
      </c:tx>
      <c:layout/>
      <c:overlay val="0"/>
    </c:title>
    <c:autoTitleDeleted val="0"/>
    <c:view3D>
      <c:rotX val="0"/>
      <c:rotY val="0"/>
      <c:rAngAx val="0"/>
      <c:perspective val="30"/>
    </c:view3D>
    <c:floor>
      <c:thickness val="0"/>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Plan1!$B$1</c:f>
              <c:strCache>
                <c:ptCount val="1"/>
                <c:pt idx="0">
                  <c:v>Colunas1</c:v>
                </c:pt>
              </c:strCache>
            </c:strRef>
          </c:tx>
          <c:spPr>
            <a:solidFill>
              <a:srgbClr val="FFFF00"/>
            </a:solidFill>
            <a:scene3d>
              <a:camera prst="orthographicFront"/>
              <a:lightRig rig="threePt" dir="t">
                <a:rot lat="0" lon="0" rev="1200000"/>
              </a:lightRig>
            </a:scene3d>
            <a:sp3d>
              <a:bevelT w="63500" h="25400"/>
            </a:sp3d>
          </c:spPr>
          <c:invertIfNegative val="0"/>
          <c:dPt>
            <c:idx val="0"/>
            <c:invertIfNegative val="0"/>
            <c:bubble3D val="0"/>
            <c:spPr>
              <a:solidFill>
                <a:schemeClr val="accent1">
                  <a:lumMod val="60000"/>
                  <a:lumOff val="40000"/>
                </a:schemeClr>
              </a:solidFill>
              <a:scene3d>
                <a:camera prst="orthographicFront"/>
                <a:lightRig rig="threePt" dir="t">
                  <a:rot lat="0" lon="0" rev="1200000"/>
                </a:lightRig>
              </a:scene3d>
              <a:sp3d>
                <a:bevelT w="63500" h="25400"/>
              </a:sp3d>
            </c:spPr>
          </c:dPt>
          <c:dPt>
            <c:idx val="1"/>
            <c:invertIfNegative val="0"/>
            <c:bubble3D val="0"/>
            <c:spPr>
              <a:solidFill>
                <a:srgbClr val="FF0000"/>
              </a:solidFill>
              <a:scene3d>
                <a:camera prst="orthographicFront"/>
                <a:lightRig rig="threePt" dir="t">
                  <a:rot lat="0" lon="0" rev="1200000"/>
                </a:lightRig>
              </a:scene3d>
              <a:sp3d>
                <a:bevelT w="63500" h="25400"/>
              </a:sp3d>
            </c:spPr>
          </c:dPt>
          <c:dPt>
            <c:idx val="2"/>
            <c:invertIfNegative val="0"/>
            <c:bubble3D val="0"/>
            <c:spPr>
              <a:solidFill>
                <a:srgbClr val="7030A0"/>
              </a:solidFill>
              <a:scene3d>
                <a:camera prst="orthographicFront"/>
                <a:lightRig rig="threePt" dir="t">
                  <a:rot lat="0" lon="0" rev="1200000"/>
                </a:lightRig>
              </a:scene3d>
              <a:sp3d>
                <a:bevelT w="63500" h="25400"/>
              </a:sp3d>
            </c:spPr>
          </c:dPt>
          <c:dPt>
            <c:idx val="3"/>
            <c:invertIfNegative val="0"/>
            <c:bubble3D val="0"/>
          </c:dPt>
          <c:dPt>
            <c:idx val="4"/>
            <c:invertIfNegative val="0"/>
            <c:bubble3D val="0"/>
            <c:spPr>
              <a:solidFill>
                <a:srgbClr val="002060"/>
              </a:solidFill>
              <a:scene3d>
                <a:camera prst="orthographicFront"/>
                <a:lightRig rig="threePt" dir="t">
                  <a:rot lat="0" lon="0" rev="1200000"/>
                </a:lightRig>
              </a:scene3d>
              <a:sp3d>
                <a:bevelT w="63500" h="25400"/>
              </a:sp3d>
            </c:spPr>
          </c:dPt>
          <c:dPt>
            <c:idx val="5"/>
            <c:invertIfNegative val="0"/>
            <c:bubble3D val="0"/>
            <c:spPr>
              <a:solidFill>
                <a:srgbClr val="00B0F0"/>
              </a:solidFill>
              <a:scene3d>
                <a:camera prst="orthographicFront"/>
                <a:lightRig rig="threePt" dir="t">
                  <a:rot lat="0" lon="0" rev="1200000"/>
                </a:lightRig>
              </a:scene3d>
              <a:sp3d>
                <a:bevelT w="63500" h="25400"/>
              </a:sp3d>
            </c:spPr>
          </c:dPt>
          <c:dLbls>
            <c:showLegendKey val="0"/>
            <c:showVal val="1"/>
            <c:showCatName val="0"/>
            <c:showSerName val="0"/>
            <c:showPercent val="0"/>
            <c:showBubbleSize val="0"/>
            <c:showLeaderLines val="0"/>
          </c:dLbls>
          <c:cat>
            <c:strRef>
              <c:f>Plan1!$A$2:$A$7</c:f>
              <c:strCache>
                <c:ptCount val="6"/>
                <c:pt idx="0">
                  <c:v>Hibridos</c:v>
                </c:pt>
                <c:pt idx="1">
                  <c:v>Windows</c:v>
                </c:pt>
                <c:pt idx="2">
                  <c:v>Unix</c:v>
                </c:pt>
                <c:pt idx="3">
                  <c:v>BSD</c:v>
                </c:pt>
                <c:pt idx="4">
                  <c:v>Total não Linux</c:v>
                </c:pt>
                <c:pt idx="5">
                  <c:v>Linux</c:v>
                </c:pt>
              </c:strCache>
            </c:strRef>
          </c:cat>
          <c:val>
            <c:numRef>
              <c:f>Plan1!$B$2:$B$7</c:f>
              <c:numCache>
                <c:formatCode>General</c:formatCode>
                <c:ptCount val="6"/>
                <c:pt idx="0">
                  <c:v>15</c:v>
                </c:pt>
                <c:pt idx="1">
                  <c:v>6</c:v>
                </c:pt>
                <c:pt idx="2">
                  <c:v>22</c:v>
                </c:pt>
                <c:pt idx="3">
                  <c:v>1</c:v>
                </c:pt>
                <c:pt idx="4">
                  <c:v>44</c:v>
                </c:pt>
                <c:pt idx="5">
                  <c:v>457</c:v>
                </c:pt>
              </c:numCache>
            </c:numRef>
          </c:val>
        </c:ser>
        <c:dLbls>
          <c:showLegendKey val="0"/>
          <c:showVal val="0"/>
          <c:showCatName val="0"/>
          <c:showSerName val="0"/>
          <c:showPercent val="0"/>
          <c:showBubbleSize val="0"/>
        </c:dLbls>
        <c:gapWidth val="150"/>
        <c:shape val="box"/>
        <c:axId val="98318336"/>
        <c:axId val="97701824"/>
        <c:axId val="0"/>
      </c:bar3DChart>
      <c:catAx>
        <c:axId val="98318336"/>
        <c:scaling>
          <c:orientation val="minMax"/>
        </c:scaling>
        <c:delete val="0"/>
        <c:axPos val="b"/>
        <c:majorTickMark val="out"/>
        <c:minorTickMark val="none"/>
        <c:tickLblPos val="nextTo"/>
        <c:txPr>
          <a:bodyPr/>
          <a:lstStyle/>
          <a:p>
            <a:pPr>
              <a:defRPr sz="1200"/>
            </a:pPr>
            <a:endParaRPr lang="pt-BR"/>
          </a:p>
        </c:txPr>
        <c:crossAx val="97701824"/>
        <c:crosses val="autoZero"/>
        <c:auto val="1"/>
        <c:lblAlgn val="ctr"/>
        <c:lblOffset val="100"/>
        <c:noMultiLvlLbl val="0"/>
      </c:catAx>
      <c:valAx>
        <c:axId val="97701824"/>
        <c:scaling>
          <c:orientation val="minMax"/>
        </c:scaling>
        <c:delete val="0"/>
        <c:axPos val="l"/>
        <c:majorGridlines>
          <c:spPr>
            <a:ln w="3175">
              <a:solidFill>
                <a:schemeClr val="accent4">
                  <a:lumMod val="50000"/>
                </a:schemeClr>
              </a:solidFill>
            </a:ln>
          </c:spPr>
        </c:majorGridlines>
        <c:numFmt formatCode="General" sourceLinked="1"/>
        <c:majorTickMark val="out"/>
        <c:minorTickMark val="none"/>
        <c:tickLblPos val="nextTo"/>
        <c:crossAx val="98318336"/>
        <c:crosses val="autoZero"/>
        <c:crossBetween val="between"/>
        <c:majorUnit val="100"/>
      </c:valAx>
    </c:plotArea>
    <c:plotVisOnly val="1"/>
    <c:dispBlanksAs val="gap"/>
    <c:showDLblsOverMax val="0"/>
  </c:chart>
  <c:txPr>
    <a:bodyPr/>
    <a:lstStyle/>
    <a:p>
      <a:pPr>
        <a:defRPr sz="1800"/>
      </a:pPr>
      <a:endParaRPr lang="pt-B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err="1" smtClean="0"/>
              <a:t>DistroWatch</a:t>
            </a:r>
            <a:r>
              <a:rPr lang="en-US" dirty="0" smtClean="0"/>
              <a:t> </a:t>
            </a:r>
            <a:r>
              <a:rPr lang="en-US" baseline="0" dirty="0" smtClean="0"/>
              <a:t> 04/2012</a:t>
            </a:r>
            <a:endParaRPr lang="en-US" dirty="0"/>
          </a:p>
        </c:rich>
      </c:tx>
      <c:layout/>
      <c:overlay val="0"/>
    </c:title>
    <c:autoTitleDeleted val="0"/>
    <c:view3D>
      <c:rotX val="20"/>
      <c:rotY val="10"/>
      <c:rAngAx val="0"/>
      <c:perspective val="20"/>
    </c:view3D>
    <c:floor>
      <c:thickness val="0"/>
    </c:floor>
    <c:sideWall>
      <c:thickness val="0"/>
    </c:sideWall>
    <c:backWall>
      <c:thickness val="0"/>
    </c:backWall>
    <c:plotArea>
      <c:layout/>
      <c:bar3DChart>
        <c:barDir val="col"/>
        <c:grouping val="clustered"/>
        <c:varyColors val="0"/>
        <c:ser>
          <c:idx val="0"/>
          <c:order val="0"/>
          <c:tx>
            <c:strRef>
              <c:f>Plan1!$B$1</c:f>
              <c:strCache>
                <c:ptCount val="1"/>
                <c:pt idx="0">
                  <c:v>DistroWatch</c:v>
                </c:pt>
              </c:strCache>
            </c:strRef>
          </c:tx>
          <c:invertIfNegative val="0"/>
          <c:dPt>
            <c:idx val="1"/>
            <c:invertIfNegative val="0"/>
            <c:bubble3D val="0"/>
            <c:spPr>
              <a:solidFill>
                <a:schemeClr val="accent2"/>
              </a:solidFill>
            </c:spPr>
          </c:dPt>
          <c:dPt>
            <c:idx val="4"/>
            <c:invertIfNegative val="0"/>
            <c:bubble3D val="0"/>
            <c:spPr>
              <a:solidFill>
                <a:srgbClr val="FF0000"/>
              </a:solidFill>
            </c:spPr>
          </c:dPt>
          <c:dPt>
            <c:idx val="15"/>
            <c:invertIfNegative val="0"/>
            <c:bubble3D val="0"/>
            <c:spPr>
              <a:solidFill>
                <a:srgbClr val="00B0F0"/>
              </a:solidFill>
            </c:spPr>
          </c:dPt>
          <c:cat>
            <c:strRef>
              <c:f>Plan1!$A$2:$A$19</c:f>
              <c:strCache>
                <c:ptCount val="18"/>
                <c:pt idx="0">
                  <c:v>Mint </c:v>
                </c:pt>
                <c:pt idx="1">
                  <c:v>Ubuntu </c:v>
                </c:pt>
                <c:pt idx="2">
                  <c:v>Fedora </c:v>
                </c:pt>
                <c:pt idx="3">
                  <c:v>openSUSE </c:v>
                </c:pt>
                <c:pt idx="4">
                  <c:v>Debian </c:v>
                </c:pt>
                <c:pt idx="5">
                  <c:v>Arch </c:v>
                </c:pt>
                <c:pt idx="6">
                  <c:v>Mageia </c:v>
                </c:pt>
                <c:pt idx="7">
                  <c:v>CentOS </c:v>
                </c:pt>
                <c:pt idx="8">
                  <c:v>Puppy </c:v>
                </c:pt>
                <c:pt idx="9">
                  <c:v>PCLinuxOS </c:v>
                </c:pt>
                <c:pt idx="10">
                  <c:v>Ultimate </c:v>
                </c:pt>
                <c:pt idx="11">
                  <c:v>FreeBSD </c:v>
                </c:pt>
                <c:pt idx="12">
                  <c:v>Lubuntu </c:v>
                </c:pt>
                <c:pt idx="13">
                  <c:v>Sabayon </c:v>
                </c:pt>
                <c:pt idx="14">
                  <c:v>Chakra </c:v>
                </c:pt>
                <c:pt idx="15">
                  <c:v>Slackware </c:v>
                </c:pt>
                <c:pt idx="16">
                  <c:v>Pear </c:v>
                </c:pt>
                <c:pt idx="17">
                  <c:v>Gentoo </c:v>
                </c:pt>
              </c:strCache>
            </c:strRef>
          </c:cat>
          <c:val>
            <c:numRef>
              <c:f>Plan1!$B$2:$B$19</c:f>
              <c:numCache>
                <c:formatCode>General</c:formatCode>
                <c:ptCount val="18"/>
                <c:pt idx="0">
                  <c:v>4363</c:v>
                </c:pt>
                <c:pt idx="1">
                  <c:v>2077</c:v>
                </c:pt>
                <c:pt idx="2">
                  <c:v>1747</c:v>
                </c:pt>
                <c:pt idx="3">
                  <c:v>1610</c:v>
                </c:pt>
                <c:pt idx="4">
                  <c:v>1425</c:v>
                </c:pt>
                <c:pt idx="5">
                  <c:v>1190</c:v>
                </c:pt>
                <c:pt idx="6">
                  <c:v>1166</c:v>
                </c:pt>
                <c:pt idx="7">
                  <c:v>1076</c:v>
                </c:pt>
                <c:pt idx="8">
                  <c:v>962</c:v>
                </c:pt>
                <c:pt idx="9">
                  <c:v>804</c:v>
                </c:pt>
                <c:pt idx="10">
                  <c:v>741</c:v>
                </c:pt>
                <c:pt idx="11">
                  <c:v>730</c:v>
                </c:pt>
                <c:pt idx="12">
                  <c:v>716</c:v>
                </c:pt>
                <c:pt idx="13">
                  <c:v>667</c:v>
                </c:pt>
                <c:pt idx="14">
                  <c:v>663</c:v>
                </c:pt>
                <c:pt idx="15">
                  <c:v>555</c:v>
                </c:pt>
                <c:pt idx="16">
                  <c:v>550</c:v>
                </c:pt>
                <c:pt idx="17">
                  <c:v>542</c:v>
                </c:pt>
              </c:numCache>
            </c:numRef>
          </c:val>
        </c:ser>
        <c:dLbls>
          <c:showLegendKey val="0"/>
          <c:showVal val="0"/>
          <c:showCatName val="0"/>
          <c:showSerName val="0"/>
          <c:showPercent val="0"/>
          <c:showBubbleSize val="0"/>
        </c:dLbls>
        <c:gapWidth val="100"/>
        <c:shape val="box"/>
        <c:axId val="102615552"/>
        <c:axId val="97980928"/>
        <c:axId val="0"/>
      </c:bar3DChart>
      <c:catAx>
        <c:axId val="102615552"/>
        <c:scaling>
          <c:orientation val="minMax"/>
        </c:scaling>
        <c:delete val="0"/>
        <c:axPos val="b"/>
        <c:majorTickMark val="out"/>
        <c:minorTickMark val="none"/>
        <c:tickLblPos val="nextTo"/>
        <c:crossAx val="97980928"/>
        <c:crosses val="autoZero"/>
        <c:auto val="1"/>
        <c:lblAlgn val="ctr"/>
        <c:lblOffset val="100"/>
        <c:noMultiLvlLbl val="0"/>
      </c:catAx>
      <c:valAx>
        <c:axId val="97980928"/>
        <c:scaling>
          <c:orientation val="minMax"/>
        </c:scaling>
        <c:delete val="0"/>
        <c:axPos val="l"/>
        <c:majorGridlines/>
        <c:numFmt formatCode="General" sourceLinked="1"/>
        <c:majorTickMark val="out"/>
        <c:minorTickMark val="none"/>
        <c:tickLblPos val="nextTo"/>
        <c:crossAx val="102615552"/>
        <c:crosses val="autoZero"/>
        <c:crossBetween val="between"/>
        <c:majorUnit val="1000"/>
      </c:valAx>
    </c:plotArea>
    <c:plotVisOnly val="1"/>
    <c:dispBlanksAs val="gap"/>
    <c:showDLblsOverMax val="0"/>
  </c:chart>
  <c:txPr>
    <a:bodyPr/>
    <a:lstStyle/>
    <a:p>
      <a:pPr>
        <a:defRPr sz="1800"/>
      </a:pPr>
      <a:endParaRPr lang="pt-B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1B52A-1C00-4257-BCE2-FA1B3C77B159}" type="doc">
      <dgm:prSet loTypeId="urn:microsoft.com/office/officeart/2005/8/layout/architecture+Icon" loCatId="relationship" qsTypeId="urn:microsoft.com/office/officeart/2005/8/quickstyle/simple1" qsCatId="simple" csTypeId="urn:microsoft.com/office/officeart/2005/8/colors/colorful4" csCatId="colorful" phldr="1"/>
      <dgm:spPr/>
      <dgm:t>
        <a:bodyPr/>
        <a:lstStyle/>
        <a:p>
          <a:endParaRPr lang="pt-BR"/>
        </a:p>
      </dgm:t>
    </dgm:pt>
    <dgm:pt modelId="{C770AFBF-429C-4DA2-B3F2-5C2518AEF598}">
      <dgm:prSet phldrT="[Texto]"/>
      <dgm:spPr>
        <a:solidFill>
          <a:srgbClr val="C00000"/>
        </a:solidFill>
      </dgm:spPr>
      <dgm:t>
        <a:bodyPr/>
        <a:lstStyle/>
        <a:p>
          <a:r>
            <a:rPr lang="pt-BR" dirty="0" smtClean="0">
              <a:effectLst>
                <a:outerShdw blurRad="38100" dist="38100" dir="2700000" algn="tl">
                  <a:srgbClr val="000000">
                    <a:alpha val="43137"/>
                  </a:srgbClr>
                </a:outerShdw>
              </a:effectLst>
            </a:rPr>
            <a:t>Hardware</a:t>
          </a:r>
          <a:endParaRPr lang="pt-BR" dirty="0">
            <a:effectLst>
              <a:outerShdw blurRad="38100" dist="38100" dir="2700000" algn="tl">
                <a:srgbClr val="000000">
                  <a:alpha val="43137"/>
                </a:srgbClr>
              </a:outerShdw>
            </a:effectLst>
          </a:endParaRPr>
        </a:p>
      </dgm:t>
    </dgm:pt>
    <dgm:pt modelId="{8B8E5AF5-E30C-4A8E-975F-CDFDA88E4625}" type="parTrans" cxnId="{FF747751-5ADB-4560-9B16-A74091DF03DD}">
      <dgm:prSet/>
      <dgm:spPr/>
      <dgm:t>
        <a:bodyPr/>
        <a:lstStyle/>
        <a:p>
          <a:endParaRPr lang="pt-BR">
            <a:effectLst>
              <a:outerShdw blurRad="38100" dist="38100" dir="2700000" algn="tl">
                <a:srgbClr val="000000">
                  <a:alpha val="43137"/>
                </a:srgbClr>
              </a:outerShdw>
            </a:effectLst>
          </a:endParaRPr>
        </a:p>
      </dgm:t>
    </dgm:pt>
    <dgm:pt modelId="{E557FB5A-0505-403A-B292-7E6E765AE3DB}" type="sibTrans" cxnId="{FF747751-5ADB-4560-9B16-A74091DF03DD}">
      <dgm:prSet/>
      <dgm:spPr/>
      <dgm:t>
        <a:bodyPr/>
        <a:lstStyle/>
        <a:p>
          <a:endParaRPr lang="pt-BR">
            <a:effectLst>
              <a:outerShdw blurRad="38100" dist="38100" dir="2700000" algn="tl">
                <a:srgbClr val="000000">
                  <a:alpha val="43137"/>
                </a:srgbClr>
              </a:outerShdw>
            </a:effectLst>
          </a:endParaRPr>
        </a:p>
      </dgm:t>
    </dgm:pt>
    <dgm:pt modelId="{92496911-82E2-45E1-8709-2F91D0DA0741}">
      <dgm:prSet phldrT="[Texto]"/>
      <dgm:spPr>
        <a:solidFill>
          <a:srgbClr val="FF0000"/>
        </a:solidFill>
      </dgm:spPr>
      <dgm:t>
        <a:bodyPr/>
        <a:lstStyle/>
        <a:p>
          <a:r>
            <a:rPr lang="pt-BR" b="1" dirty="0" smtClean="0">
              <a:effectLst>
                <a:outerShdw blurRad="38100" dist="38100" dir="2700000" algn="tl">
                  <a:srgbClr val="000000">
                    <a:alpha val="43137"/>
                  </a:srgbClr>
                </a:outerShdw>
              </a:effectLst>
            </a:rPr>
            <a:t>Sistema Operacional</a:t>
          </a:r>
          <a:endParaRPr lang="pt-BR" b="1" dirty="0">
            <a:effectLst>
              <a:outerShdw blurRad="38100" dist="38100" dir="2700000" algn="tl">
                <a:srgbClr val="000000">
                  <a:alpha val="43137"/>
                </a:srgbClr>
              </a:outerShdw>
            </a:effectLst>
          </a:endParaRPr>
        </a:p>
      </dgm:t>
    </dgm:pt>
    <dgm:pt modelId="{E1C785AB-234A-4854-8DF9-D0276B406996}" type="parTrans" cxnId="{C89649D9-C5BE-4D39-94DC-C53877AA4571}">
      <dgm:prSet/>
      <dgm:spPr/>
      <dgm:t>
        <a:bodyPr/>
        <a:lstStyle/>
        <a:p>
          <a:endParaRPr lang="pt-BR">
            <a:effectLst>
              <a:outerShdw blurRad="38100" dist="38100" dir="2700000" algn="tl">
                <a:srgbClr val="000000">
                  <a:alpha val="43137"/>
                </a:srgbClr>
              </a:outerShdw>
            </a:effectLst>
          </a:endParaRPr>
        </a:p>
      </dgm:t>
    </dgm:pt>
    <dgm:pt modelId="{0656A159-A112-47CD-8927-81F16668A867}" type="sibTrans" cxnId="{C89649D9-C5BE-4D39-94DC-C53877AA4571}">
      <dgm:prSet/>
      <dgm:spPr/>
      <dgm:t>
        <a:bodyPr/>
        <a:lstStyle/>
        <a:p>
          <a:endParaRPr lang="pt-BR">
            <a:effectLst>
              <a:outerShdw blurRad="38100" dist="38100" dir="2700000" algn="tl">
                <a:srgbClr val="000000">
                  <a:alpha val="43137"/>
                </a:srgbClr>
              </a:outerShdw>
            </a:effectLst>
          </a:endParaRPr>
        </a:p>
      </dgm:t>
    </dgm:pt>
    <dgm:pt modelId="{003DFF60-A0F1-455F-A785-D59C2B5D76CC}">
      <dgm:prSet phldrT="[Texto]"/>
      <dgm:spPr>
        <a:solidFill>
          <a:schemeClr val="accent2"/>
        </a:solidFill>
      </dgm:spPr>
      <dgm:t>
        <a:bodyPr/>
        <a:lstStyle/>
        <a:p>
          <a:r>
            <a:rPr lang="pt-BR" dirty="0" smtClean="0">
              <a:effectLst>
                <a:outerShdw blurRad="38100" dist="38100" dir="2700000" algn="tl">
                  <a:srgbClr val="000000">
                    <a:alpha val="43137"/>
                  </a:srgbClr>
                </a:outerShdw>
              </a:effectLst>
            </a:rPr>
            <a:t>Aplicativo</a:t>
          </a:r>
          <a:endParaRPr lang="pt-BR" dirty="0">
            <a:effectLst>
              <a:outerShdw blurRad="38100" dist="38100" dir="2700000" algn="tl">
                <a:srgbClr val="000000">
                  <a:alpha val="43137"/>
                </a:srgbClr>
              </a:outerShdw>
            </a:effectLst>
          </a:endParaRPr>
        </a:p>
      </dgm:t>
    </dgm:pt>
    <dgm:pt modelId="{43BC3C36-777D-448B-BB54-CED49988ED8D}" type="parTrans" cxnId="{338CD961-2F32-4246-929F-75824B49A8CA}">
      <dgm:prSet/>
      <dgm:spPr/>
      <dgm:t>
        <a:bodyPr/>
        <a:lstStyle/>
        <a:p>
          <a:endParaRPr lang="pt-BR">
            <a:effectLst>
              <a:outerShdw blurRad="38100" dist="38100" dir="2700000" algn="tl">
                <a:srgbClr val="000000">
                  <a:alpha val="43137"/>
                </a:srgbClr>
              </a:outerShdw>
            </a:effectLst>
          </a:endParaRPr>
        </a:p>
      </dgm:t>
    </dgm:pt>
    <dgm:pt modelId="{E783239D-A06D-45B1-8BCC-23D63D847DF6}" type="sibTrans" cxnId="{338CD961-2F32-4246-929F-75824B49A8CA}">
      <dgm:prSet/>
      <dgm:spPr/>
      <dgm:t>
        <a:bodyPr/>
        <a:lstStyle/>
        <a:p>
          <a:endParaRPr lang="pt-BR">
            <a:effectLst>
              <a:outerShdw blurRad="38100" dist="38100" dir="2700000" algn="tl">
                <a:srgbClr val="000000">
                  <a:alpha val="43137"/>
                </a:srgbClr>
              </a:outerShdw>
            </a:effectLst>
          </a:endParaRPr>
        </a:p>
      </dgm:t>
    </dgm:pt>
    <dgm:pt modelId="{906B0AB9-84DA-49AA-84E4-4AC50BFC8BEC}">
      <dgm:prSet phldrT="[Texto]"/>
      <dgm:spPr>
        <a:solidFill>
          <a:srgbClr val="92D050"/>
        </a:solidFill>
      </dgm:spPr>
      <dgm:t>
        <a:bodyPr/>
        <a:lstStyle/>
        <a:p>
          <a:r>
            <a:rPr lang="pt-BR" dirty="0" smtClean="0">
              <a:effectLst>
                <a:outerShdw blurRad="38100" dist="38100" dir="2700000" algn="tl">
                  <a:srgbClr val="000000">
                    <a:alpha val="43137"/>
                  </a:srgbClr>
                </a:outerShdw>
              </a:effectLst>
            </a:rPr>
            <a:t>Usuário</a:t>
          </a:r>
          <a:endParaRPr lang="pt-BR" dirty="0">
            <a:effectLst>
              <a:outerShdw blurRad="38100" dist="38100" dir="2700000" algn="tl">
                <a:srgbClr val="000000">
                  <a:alpha val="43137"/>
                </a:srgbClr>
              </a:outerShdw>
            </a:effectLst>
          </a:endParaRPr>
        </a:p>
      </dgm:t>
    </dgm:pt>
    <dgm:pt modelId="{B83FD9C7-D568-48D7-9C09-5410E8E0D87D}" type="parTrans" cxnId="{5A86B898-19DA-4FB3-9379-52B60A449219}">
      <dgm:prSet/>
      <dgm:spPr/>
      <dgm:t>
        <a:bodyPr/>
        <a:lstStyle/>
        <a:p>
          <a:endParaRPr lang="pt-BR"/>
        </a:p>
      </dgm:t>
    </dgm:pt>
    <dgm:pt modelId="{809C07E6-A8E4-40E6-8187-F73BC3F3AD6C}" type="sibTrans" cxnId="{5A86B898-19DA-4FB3-9379-52B60A449219}">
      <dgm:prSet/>
      <dgm:spPr/>
      <dgm:t>
        <a:bodyPr/>
        <a:lstStyle/>
        <a:p>
          <a:endParaRPr lang="pt-BR"/>
        </a:p>
      </dgm:t>
    </dgm:pt>
    <dgm:pt modelId="{0273B69C-FC78-41B1-9A89-CFD35B3CA2A9}" type="pres">
      <dgm:prSet presAssocID="{F201B52A-1C00-4257-BCE2-FA1B3C77B159}" presName="Name0" presStyleCnt="0">
        <dgm:presLayoutVars>
          <dgm:chPref val="1"/>
          <dgm:dir/>
          <dgm:animOne val="branch"/>
          <dgm:animLvl val="lvl"/>
          <dgm:resizeHandles/>
        </dgm:presLayoutVars>
      </dgm:prSet>
      <dgm:spPr/>
      <dgm:t>
        <a:bodyPr/>
        <a:lstStyle/>
        <a:p>
          <a:endParaRPr lang="pt-BR"/>
        </a:p>
      </dgm:t>
    </dgm:pt>
    <dgm:pt modelId="{8C62EF8E-1751-4974-9DED-3C4BA84AEEAF}" type="pres">
      <dgm:prSet presAssocID="{C770AFBF-429C-4DA2-B3F2-5C2518AEF598}" presName="vertOne" presStyleCnt="0"/>
      <dgm:spPr/>
    </dgm:pt>
    <dgm:pt modelId="{80EFA890-445C-4635-8607-879999FC6D4C}" type="pres">
      <dgm:prSet presAssocID="{C770AFBF-429C-4DA2-B3F2-5C2518AEF598}" presName="txOne" presStyleLbl="node0" presStyleIdx="0" presStyleCnt="1" custLinFactNeighborX="-23694" custLinFactNeighborY="25705">
        <dgm:presLayoutVars>
          <dgm:chPref val="3"/>
        </dgm:presLayoutVars>
      </dgm:prSet>
      <dgm:spPr/>
      <dgm:t>
        <a:bodyPr/>
        <a:lstStyle/>
        <a:p>
          <a:endParaRPr lang="pt-BR"/>
        </a:p>
      </dgm:t>
    </dgm:pt>
    <dgm:pt modelId="{97E64837-8289-41C3-84DE-D57B7C391977}" type="pres">
      <dgm:prSet presAssocID="{C770AFBF-429C-4DA2-B3F2-5C2518AEF598}" presName="parTransOne" presStyleCnt="0"/>
      <dgm:spPr/>
    </dgm:pt>
    <dgm:pt modelId="{11AD9181-72D5-4145-92E5-742A4E571DB8}" type="pres">
      <dgm:prSet presAssocID="{C770AFBF-429C-4DA2-B3F2-5C2518AEF598}" presName="horzOne" presStyleCnt="0"/>
      <dgm:spPr/>
    </dgm:pt>
    <dgm:pt modelId="{DBB535A9-A120-42A6-8CE3-BABA89528880}" type="pres">
      <dgm:prSet presAssocID="{92496911-82E2-45E1-8709-2F91D0DA0741}" presName="vertTwo" presStyleCnt="0"/>
      <dgm:spPr/>
    </dgm:pt>
    <dgm:pt modelId="{82344612-80E1-4239-A947-0D3F027A8D66}" type="pres">
      <dgm:prSet presAssocID="{92496911-82E2-45E1-8709-2F91D0DA0741}" presName="txTwo" presStyleLbl="node2" presStyleIdx="0" presStyleCnt="1">
        <dgm:presLayoutVars>
          <dgm:chPref val="3"/>
        </dgm:presLayoutVars>
      </dgm:prSet>
      <dgm:spPr/>
      <dgm:t>
        <a:bodyPr/>
        <a:lstStyle/>
        <a:p>
          <a:endParaRPr lang="pt-BR"/>
        </a:p>
      </dgm:t>
    </dgm:pt>
    <dgm:pt modelId="{30A32AC5-8B20-4435-AA25-4A0741B0A8C0}" type="pres">
      <dgm:prSet presAssocID="{92496911-82E2-45E1-8709-2F91D0DA0741}" presName="parTransTwo" presStyleCnt="0"/>
      <dgm:spPr/>
    </dgm:pt>
    <dgm:pt modelId="{C97BD03A-6A92-4FF3-A553-83BAE4728DA2}" type="pres">
      <dgm:prSet presAssocID="{92496911-82E2-45E1-8709-2F91D0DA0741}" presName="horzTwo" presStyleCnt="0"/>
      <dgm:spPr/>
    </dgm:pt>
    <dgm:pt modelId="{23C65515-29EA-477C-ADD6-9AB0259501A1}" type="pres">
      <dgm:prSet presAssocID="{003DFF60-A0F1-455F-A785-D59C2B5D76CC}" presName="vertThree" presStyleCnt="0"/>
      <dgm:spPr/>
    </dgm:pt>
    <dgm:pt modelId="{8749578B-A250-4E24-AC19-B78BA887CCCB}" type="pres">
      <dgm:prSet presAssocID="{003DFF60-A0F1-455F-A785-D59C2B5D76CC}" presName="txThree" presStyleLbl="node3" presStyleIdx="0" presStyleCnt="1">
        <dgm:presLayoutVars>
          <dgm:chPref val="3"/>
        </dgm:presLayoutVars>
      </dgm:prSet>
      <dgm:spPr/>
      <dgm:t>
        <a:bodyPr/>
        <a:lstStyle/>
        <a:p>
          <a:endParaRPr lang="pt-BR"/>
        </a:p>
      </dgm:t>
    </dgm:pt>
    <dgm:pt modelId="{43A6855C-6E9C-4E45-B7A8-A576EE9EE327}" type="pres">
      <dgm:prSet presAssocID="{003DFF60-A0F1-455F-A785-D59C2B5D76CC}" presName="parTransThree" presStyleCnt="0"/>
      <dgm:spPr/>
    </dgm:pt>
    <dgm:pt modelId="{E6E99808-A143-454B-AFFC-571B5F3D4F36}" type="pres">
      <dgm:prSet presAssocID="{003DFF60-A0F1-455F-A785-D59C2B5D76CC}" presName="horzThree" presStyleCnt="0"/>
      <dgm:spPr/>
    </dgm:pt>
    <dgm:pt modelId="{DF478C67-4DDF-4C97-8FA2-EC8A99AB4C03}" type="pres">
      <dgm:prSet presAssocID="{906B0AB9-84DA-49AA-84E4-4AC50BFC8BEC}" presName="vertFour" presStyleCnt="0">
        <dgm:presLayoutVars>
          <dgm:chPref val="3"/>
        </dgm:presLayoutVars>
      </dgm:prSet>
      <dgm:spPr/>
    </dgm:pt>
    <dgm:pt modelId="{A904E369-D93B-4522-AD20-2C39CE33F456}" type="pres">
      <dgm:prSet presAssocID="{906B0AB9-84DA-49AA-84E4-4AC50BFC8BEC}" presName="txFour" presStyleLbl="node4" presStyleIdx="0" presStyleCnt="1">
        <dgm:presLayoutVars>
          <dgm:chPref val="3"/>
        </dgm:presLayoutVars>
      </dgm:prSet>
      <dgm:spPr/>
      <dgm:t>
        <a:bodyPr/>
        <a:lstStyle/>
        <a:p>
          <a:endParaRPr lang="pt-BR"/>
        </a:p>
      </dgm:t>
    </dgm:pt>
    <dgm:pt modelId="{A2B9298D-43E8-45DB-94CA-55E35A0CEBD0}" type="pres">
      <dgm:prSet presAssocID="{906B0AB9-84DA-49AA-84E4-4AC50BFC8BEC}" presName="horzFour" presStyleCnt="0"/>
      <dgm:spPr/>
    </dgm:pt>
  </dgm:ptLst>
  <dgm:cxnLst>
    <dgm:cxn modelId="{85A1475B-83F1-425B-A9DE-D02FAB468EA2}" type="presOf" srcId="{C770AFBF-429C-4DA2-B3F2-5C2518AEF598}" destId="{80EFA890-445C-4635-8607-879999FC6D4C}" srcOrd="0" destOrd="0" presId="urn:microsoft.com/office/officeart/2005/8/layout/architecture+Icon"/>
    <dgm:cxn modelId="{C47BD766-393B-4321-910A-444063469A79}" type="presOf" srcId="{F201B52A-1C00-4257-BCE2-FA1B3C77B159}" destId="{0273B69C-FC78-41B1-9A89-CFD35B3CA2A9}" srcOrd="0" destOrd="0" presId="urn:microsoft.com/office/officeart/2005/8/layout/architecture+Icon"/>
    <dgm:cxn modelId="{C89649D9-C5BE-4D39-94DC-C53877AA4571}" srcId="{C770AFBF-429C-4DA2-B3F2-5C2518AEF598}" destId="{92496911-82E2-45E1-8709-2F91D0DA0741}" srcOrd="0" destOrd="0" parTransId="{E1C785AB-234A-4854-8DF9-D0276B406996}" sibTransId="{0656A159-A112-47CD-8927-81F16668A867}"/>
    <dgm:cxn modelId="{BC574B7A-0E19-431D-9D9A-D4985ABB1BE9}" type="presOf" srcId="{003DFF60-A0F1-455F-A785-D59C2B5D76CC}" destId="{8749578B-A250-4E24-AC19-B78BA887CCCB}" srcOrd="0" destOrd="0" presId="urn:microsoft.com/office/officeart/2005/8/layout/architecture+Icon"/>
    <dgm:cxn modelId="{99D09F31-ED21-4C65-8A77-868EC5854247}" type="presOf" srcId="{906B0AB9-84DA-49AA-84E4-4AC50BFC8BEC}" destId="{A904E369-D93B-4522-AD20-2C39CE33F456}" srcOrd="0" destOrd="0" presId="urn:microsoft.com/office/officeart/2005/8/layout/architecture+Icon"/>
    <dgm:cxn modelId="{5A86B898-19DA-4FB3-9379-52B60A449219}" srcId="{003DFF60-A0F1-455F-A785-D59C2B5D76CC}" destId="{906B0AB9-84DA-49AA-84E4-4AC50BFC8BEC}" srcOrd="0" destOrd="0" parTransId="{B83FD9C7-D568-48D7-9C09-5410E8E0D87D}" sibTransId="{809C07E6-A8E4-40E6-8187-F73BC3F3AD6C}"/>
    <dgm:cxn modelId="{338CD961-2F32-4246-929F-75824B49A8CA}" srcId="{92496911-82E2-45E1-8709-2F91D0DA0741}" destId="{003DFF60-A0F1-455F-A785-D59C2B5D76CC}" srcOrd="0" destOrd="0" parTransId="{43BC3C36-777D-448B-BB54-CED49988ED8D}" sibTransId="{E783239D-A06D-45B1-8BCC-23D63D847DF6}"/>
    <dgm:cxn modelId="{FF747751-5ADB-4560-9B16-A74091DF03DD}" srcId="{F201B52A-1C00-4257-BCE2-FA1B3C77B159}" destId="{C770AFBF-429C-4DA2-B3F2-5C2518AEF598}" srcOrd="0" destOrd="0" parTransId="{8B8E5AF5-E30C-4A8E-975F-CDFDA88E4625}" sibTransId="{E557FB5A-0505-403A-B292-7E6E765AE3DB}"/>
    <dgm:cxn modelId="{80EA8481-6F48-4D4A-8A62-2486E8AA86DC}" type="presOf" srcId="{92496911-82E2-45E1-8709-2F91D0DA0741}" destId="{82344612-80E1-4239-A947-0D3F027A8D66}" srcOrd="0" destOrd="0" presId="urn:microsoft.com/office/officeart/2005/8/layout/architecture+Icon"/>
    <dgm:cxn modelId="{95BEB2DC-3CB8-47FB-9DF4-C74FF04BA101}" type="presParOf" srcId="{0273B69C-FC78-41B1-9A89-CFD35B3CA2A9}" destId="{8C62EF8E-1751-4974-9DED-3C4BA84AEEAF}" srcOrd="0" destOrd="0" presId="urn:microsoft.com/office/officeart/2005/8/layout/architecture+Icon"/>
    <dgm:cxn modelId="{FD960CF8-A693-452B-AC36-C436DEC40A81}" type="presParOf" srcId="{8C62EF8E-1751-4974-9DED-3C4BA84AEEAF}" destId="{80EFA890-445C-4635-8607-879999FC6D4C}" srcOrd="0" destOrd="0" presId="urn:microsoft.com/office/officeart/2005/8/layout/architecture+Icon"/>
    <dgm:cxn modelId="{980801B4-C8DE-40F4-AC4A-529CDF3A4D8F}" type="presParOf" srcId="{8C62EF8E-1751-4974-9DED-3C4BA84AEEAF}" destId="{97E64837-8289-41C3-84DE-D57B7C391977}" srcOrd="1" destOrd="0" presId="urn:microsoft.com/office/officeart/2005/8/layout/architecture+Icon"/>
    <dgm:cxn modelId="{BBBA1A1C-C287-4F10-9D88-4AD9C81E9544}" type="presParOf" srcId="{8C62EF8E-1751-4974-9DED-3C4BA84AEEAF}" destId="{11AD9181-72D5-4145-92E5-742A4E571DB8}" srcOrd="2" destOrd="0" presId="urn:microsoft.com/office/officeart/2005/8/layout/architecture+Icon"/>
    <dgm:cxn modelId="{B02A37CE-516C-4EF6-B249-B2F091BB1B74}" type="presParOf" srcId="{11AD9181-72D5-4145-92E5-742A4E571DB8}" destId="{DBB535A9-A120-42A6-8CE3-BABA89528880}" srcOrd="0" destOrd="0" presId="urn:microsoft.com/office/officeart/2005/8/layout/architecture+Icon"/>
    <dgm:cxn modelId="{0DC0A06A-E8D9-4F75-8989-FE1F52408E6C}" type="presParOf" srcId="{DBB535A9-A120-42A6-8CE3-BABA89528880}" destId="{82344612-80E1-4239-A947-0D3F027A8D66}" srcOrd="0" destOrd="0" presId="urn:microsoft.com/office/officeart/2005/8/layout/architecture+Icon"/>
    <dgm:cxn modelId="{4C37C697-B689-4B4D-AA03-8FCC5AAAE5B8}" type="presParOf" srcId="{DBB535A9-A120-42A6-8CE3-BABA89528880}" destId="{30A32AC5-8B20-4435-AA25-4A0741B0A8C0}" srcOrd="1" destOrd="0" presId="urn:microsoft.com/office/officeart/2005/8/layout/architecture+Icon"/>
    <dgm:cxn modelId="{4624D43F-9E3A-4A4F-9022-C1BD3EBFEEDB}" type="presParOf" srcId="{DBB535A9-A120-42A6-8CE3-BABA89528880}" destId="{C97BD03A-6A92-4FF3-A553-83BAE4728DA2}" srcOrd="2" destOrd="0" presId="urn:microsoft.com/office/officeart/2005/8/layout/architecture+Icon"/>
    <dgm:cxn modelId="{F6A168D0-6A81-48B0-B58F-BA84670C2355}" type="presParOf" srcId="{C97BD03A-6A92-4FF3-A553-83BAE4728DA2}" destId="{23C65515-29EA-477C-ADD6-9AB0259501A1}" srcOrd="0" destOrd="0" presId="urn:microsoft.com/office/officeart/2005/8/layout/architecture+Icon"/>
    <dgm:cxn modelId="{FA45C0DD-2531-48DD-9F44-4E91DA788578}" type="presParOf" srcId="{23C65515-29EA-477C-ADD6-9AB0259501A1}" destId="{8749578B-A250-4E24-AC19-B78BA887CCCB}" srcOrd="0" destOrd="0" presId="urn:microsoft.com/office/officeart/2005/8/layout/architecture+Icon"/>
    <dgm:cxn modelId="{7D74B675-24D6-4902-A957-2E582A95536B}" type="presParOf" srcId="{23C65515-29EA-477C-ADD6-9AB0259501A1}" destId="{43A6855C-6E9C-4E45-B7A8-A576EE9EE327}" srcOrd="1" destOrd="0" presId="urn:microsoft.com/office/officeart/2005/8/layout/architecture+Icon"/>
    <dgm:cxn modelId="{ED36CCA6-5794-4A96-9E5F-198F168901FF}" type="presParOf" srcId="{23C65515-29EA-477C-ADD6-9AB0259501A1}" destId="{E6E99808-A143-454B-AFFC-571B5F3D4F36}" srcOrd="2" destOrd="0" presId="urn:microsoft.com/office/officeart/2005/8/layout/architecture+Icon"/>
    <dgm:cxn modelId="{0BEA2E8E-E1EA-4B7E-B203-09D15E316ECA}" type="presParOf" srcId="{E6E99808-A143-454B-AFFC-571B5F3D4F36}" destId="{DF478C67-4DDF-4C97-8FA2-EC8A99AB4C03}" srcOrd="0" destOrd="0" presId="urn:microsoft.com/office/officeart/2005/8/layout/architecture+Icon"/>
    <dgm:cxn modelId="{B3F195B9-5388-44D1-9E59-7A8B8F4B472D}" type="presParOf" srcId="{DF478C67-4DDF-4C97-8FA2-EC8A99AB4C03}" destId="{A904E369-D93B-4522-AD20-2C39CE33F456}" srcOrd="0" destOrd="0" presId="urn:microsoft.com/office/officeart/2005/8/layout/architecture+Icon"/>
    <dgm:cxn modelId="{5EEE4E72-DE0D-424A-9968-672CE8FB144E}" type="presParOf" srcId="{DF478C67-4DDF-4C97-8FA2-EC8A99AB4C03}" destId="{A2B9298D-43E8-45DB-94CA-55E35A0CEBD0}" srcOrd="1" destOrd="0" presId="urn:microsoft.com/office/officeart/2005/8/layout/architecture+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FA890-445C-4635-8607-879999FC6D4C}">
      <dsp:nvSpPr>
        <dsp:cNvPr id="0" name=""/>
        <dsp:cNvSpPr/>
      </dsp:nvSpPr>
      <dsp:spPr>
        <a:xfrm>
          <a:off x="0" y="3108523"/>
          <a:ext cx="6090046" cy="95547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pt-BR" sz="4300" kern="1200" dirty="0" smtClean="0">
              <a:effectLst>
                <a:outerShdw blurRad="38100" dist="38100" dir="2700000" algn="tl">
                  <a:srgbClr val="000000">
                    <a:alpha val="43137"/>
                  </a:srgbClr>
                </a:outerShdw>
              </a:effectLst>
            </a:rPr>
            <a:t>Hardware</a:t>
          </a:r>
          <a:endParaRPr lang="pt-BR" sz="4300" kern="1200" dirty="0">
            <a:effectLst>
              <a:outerShdw blurRad="38100" dist="38100" dir="2700000" algn="tl">
                <a:srgbClr val="000000">
                  <a:alpha val="43137"/>
                </a:srgbClr>
              </a:outerShdw>
            </a:effectLst>
          </a:endParaRPr>
        </a:p>
      </dsp:txBody>
      <dsp:txXfrm>
        <a:off x="27985" y="3136508"/>
        <a:ext cx="6034076" cy="899506"/>
      </dsp:txXfrm>
    </dsp:sp>
    <dsp:sp modelId="{82344612-80E1-4239-A947-0D3F027A8D66}">
      <dsp:nvSpPr>
        <dsp:cNvPr id="0" name=""/>
        <dsp:cNvSpPr/>
      </dsp:nvSpPr>
      <dsp:spPr>
        <a:xfrm>
          <a:off x="2976" y="2072130"/>
          <a:ext cx="6090046" cy="955476"/>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pt-BR" sz="4300" b="1" kern="1200" dirty="0" smtClean="0">
              <a:effectLst>
                <a:outerShdw blurRad="38100" dist="38100" dir="2700000" algn="tl">
                  <a:srgbClr val="000000">
                    <a:alpha val="43137"/>
                  </a:srgbClr>
                </a:outerShdw>
              </a:effectLst>
            </a:rPr>
            <a:t>Sistema Operacional</a:t>
          </a:r>
          <a:endParaRPr lang="pt-BR" sz="4300" b="1" kern="1200" dirty="0">
            <a:effectLst>
              <a:outerShdw blurRad="38100" dist="38100" dir="2700000" algn="tl">
                <a:srgbClr val="000000">
                  <a:alpha val="43137"/>
                </a:srgbClr>
              </a:outerShdw>
            </a:effectLst>
          </a:endParaRPr>
        </a:p>
      </dsp:txBody>
      <dsp:txXfrm>
        <a:off x="30961" y="2100115"/>
        <a:ext cx="6034076" cy="899506"/>
      </dsp:txXfrm>
    </dsp:sp>
    <dsp:sp modelId="{8749578B-A250-4E24-AC19-B78BA887CCCB}">
      <dsp:nvSpPr>
        <dsp:cNvPr id="0" name=""/>
        <dsp:cNvSpPr/>
      </dsp:nvSpPr>
      <dsp:spPr>
        <a:xfrm>
          <a:off x="2976" y="1036393"/>
          <a:ext cx="6090046" cy="955476"/>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pt-BR" sz="4300" kern="1200" dirty="0" smtClean="0">
              <a:effectLst>
                <a:outerShdw blurRad="38100" dist="38100" dir="2700000" algn="tl">
                  <a:srgbClr val="000000">
                    <a:alpha val="43137"/>
                  </a:srgbClr>
                </a:outerShdw>
              </a:effectLst>
            </a:rPr>
            <a:t>Aplicativo</a:t>
          </a:r>
          <a:endParaRPr lang="pt-BR" sz="4300" kern="1200" dirty="0">
            <a:effectLst>
              <a:outerShdw blurRad="38100" dist="38100" dir="2700000" algn="tl">
                <a:srgbClr val="000000">
                  <a:alpha val="43137"/>
                </a:srgbClr>
              </a:outerShdw>
            </a:effectLst>
          </a:endParaRPr>
        </a:p>
      </dsp:txBody>
      <dsp:txXfrm>
        <a:off x="30961" y="1064378"/>
        <a:ext cx="6034076" cy="899506"/>
      </dsp:txXfrm>
    </dsp:sp>
    <dsp:sp modelId="{A904E369-D93B-4522-AD20-2C39CE33F456}">
      <dsp:nvSpPr>
        <dsp:cNvPr id="0" name=""/>
        <dsp:cNvSpPr/>
      </dsp:nvSpPr>
      <dsp:spPr>
        <a:xfrm>
          <a:off x="2976" y="656"/>
          <a:ext cx="6090046" cy="95547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pt-BR" sz="4300" kern="1200" dirty="0" smtClean="0">
              <a:effectLst>
                <a:outerShdw blurRad="38100" dist="38100" dir="2700000" algn="tl">
                  <a:srgbClr val="000000">
                    <a:alpha val="43137"/>
                  </a:srgbClr>
                </a:outerShdw>
              </a:effectLst>
            </a:rPr>
            <a:t>Usuário</a:t>
          </a:r>
          <a:endParaRPr lang="pt-BR" sz="4300" kern="1200" dirty="0">
            <a:effectLst>
              <a:outerShdw blurRad="38100" dist="38100" dir="2700000" algn="tl">
                <a:srgbClr val="000000">
                  <a:alpha val="43137"/>
                </a:srgbClr>
              </a:outerShdw>
            </a:effectLst>
          </a:endParaRPr>
        </a:p>
      </dsp:txBody>
      <dsp:txXfrm>
        <a:off x="30961" y="28641"/>
        <a:ext cx="6034076" cy="89950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Icon">
  <dgm:title val="Layout da arquitetura"/>
  <dgm:desc val="Use para mostrar relações hierárquicas criadas do zero. Esse layout funciona bem para mostrar componentes arquitetônicos ou objetos criados com base em outros objeto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marL="914400" lvl="1" indent="-317500">
              <a:buClr>
                <a:srgbClr val="000000"/>
              </a:buClr>
              <a:buSzPct val="127272"/>
              <a:buFont typeface="Courier New"/>
              <a:buChar char="o"/>
            </a:pPr>
            <a:r>
              <a:rPr lang="x-none" sz="1100"/>
              <a:t>
</a:t>
            </a:r>
          </a:p>
          <a:p>
            <a:endParaRPr lang="x-none" sz="1100"/>
          </a:p>
          <a:p>
            <a:endParaRPr lang="x-none" sz="1100"/>
          </a:p>
          <a:p>
            <a:endParaRPr lang="x-none" sz="1100"/>
          </a:p>
          <a:p>
            <a:endParaRPr lang="x-none" sz="1100"/>
          </a:p>
          <a:p>
            <a:endParaRPr lang="x-none" sz="1100"/>
          </a:p>
          <a:p>
            <a:endParaRPr lang="x-none" sz="1100"/>
          </a:p>
          <a:p>
            <a:endParaRPr lang="x-none" sz="1100"/>
          </a:p>
        </p:txBody>
      </p:sp>
    </p:spTree>
    <p:extLst>
      <p:ext uri="{BB962C8B-B14F-4D97-AF65-F5344CB8AC3E}">
        <p14:creationId xmlns:p14="http://schemas.microsoft.com/office/powerpoint/2010/main" val="23381020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p:nvPr/>
        </p:nvSpPr>
        <p:spPr>
          <a:xfrm>
            <a:off x="0" y="0"/>
            <a:ext cx="9144000" cy="4691399"/>
          </a:xfrm>
          <a:prstGeom prst="rect">
            <a:avLst/>
          </a:prstGeom>
          <a:solidFill>
            <a:schemeClr val="dk2"/>
          </a:solidFill>
          <a:ln>
            <a:noFill/>
          </a:ln>
        </p:spPr>
        <p:txBody>
          <a:bodyPr lIns="91425" tIns="45700" rIns="91425" bIns="45700" anchor="ctr" anchorCtr="0">
            <a:spAutoFit/>
          </a:bodyPr>
          <a:lstStyle/>
          <a:p>
            <a:endParaRPr/>
          </a:p>
        </p:txBody>
      </p:sp>
      <p:cxnSp>
        <p:nvCxnSpPr>
          <p:cNvPr id="9" name="Shape 9"/>
          <p:cNvCxnSpPr/>
          <p:nvPr/>
        </p:nvCxnSpPr>
        <p:spPr>
          <a:xfrm>
            <a:off x="0" y="4662139"/>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lstStyle>
            <a:lvl1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1pPr>
            <a:lvl2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2pPr>
            <a:lvl3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3pPr>
            <a:lvl4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4pPr>
            <a:lvl5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5pPr>
            <a:lvl6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6pPr>
            <a:lvl7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7pPr>
            <a:lvl8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8pPr>
            <a:lvl9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685800" y="4836035"/>
            <a:ext cx="7772400" cy="1032599"/>
          </a:xfrm>
          <a:prstGeom prst="rect">
            <a:avLst/>
          </a:prstGeom>
          <a:noFill/>
          <a:ln>
            <a:noFill/>
          </a:ln>
        </p:spPr>
        <p:txBody>
          <a:bodyPr lIns="91425" tIns="91425" rIns="91425" bIns="91425" anchor="t" anchorCtr="0"/>
          <a:lstStyle>
            <a:lvl1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2"/>
        <p:cNvGrpSpPr/>
        <p:nvPr/>
      </p:nvGrpSpPr>
      <p:grpSpPr>
        <a:xfrm>
          <a:off x="0" y="0"/>
          <a:ext cx="0" cy="0"/>
          <a:chOff x="0" y="0"/>
          <a:chExt cx="0" cy="0"/>
        </a:xfrm>
      </p:grpSpPr>
      <p:sp>
        <p:nvSpPr>
          <p:cNvPr id="13" name="Shape 13"/>
          <p:cNvSpPr/>
          <p:nvPr/>
        </p:nvSpPr>
        <p:spPr>
          <a:xfrm>
            <a:off x="0" y="0"/>
            <a:ext cx="9144000" cy="1532999"/>
          </a:xfrm>
          <a:prstGeom prst="rect">
            <a:avLst/>
          </a:prstGeom>
          <a:solidFill>
            <a:srgbClr val="2388DB"/>
          </a:solidFill>
          <a:ln>
            <a:noFill/>
          </a:ln>
        </p:spPr>
        <p:txBody>
          <a:bodyPr lIns="91425" tIns="45700" rIns="91425" bIns="45700" anchor="ctr" anchorCtr="0">
            <a:spAutoFit/>
          </a:bodyPr>
          <a:lstStyle/>
          <a:p>
            <a:endParaRPr/>
          </a:p>
        </p:txBody>
      </p:sp>
      <p:cxnSp>
        <p:nvCxnSpPr>
          <p:cNvPr id="14" name="Shape 14"/>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a:p>
        </p:txBody>
      </p:sp>
      <p:sp>
        <p:nvSpPr>
          <p:cNvPr id="16" name="Shape 1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p:nvPr/>
        </p:nvSpPr>
        <p:spPr>
          <a:xfrm>
            <a:off x="0" y="0"/>
            <a:ext cx="9144000" cy="1532999"/>
          </a:xfrm>
          <a:prstGeom prst="rect">
            <a:avLst/>
          </a:prstGeom>
          <a:solidFill>
            <a:schemeClr val="dk2"/>
          </a:solidFill>
          <a:ln>
            <a:noFill/>
          </a:ln>
        </p:spPr>
        <p:txBody>
          <a:bodyPr lIns="91425" tIns="45700" rIns="91425" bIns="45700" anchor="ctr" anchorCtr="0">
            <a:spAutoFit/>
          </a:bodyPr>
          <a:lstStyle/>
          <a:p>
            <a:endParaRPr/>
          </a:p>
        </p:txBody>
      </p:sp>
      <p:cxnSp>
        <p:nvCxnSpPr>
          <p:cNvPr id="19" name="Shape 19"/>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21" name="Shape 21"/>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2" name="Shape 22"/>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3"/>
        <p:cNvGrpSpPr/>
        <p:nvPr/>
      </p:nvGrpSpPr>
      <p:grpSpPr>
        <a:xfrm>
          <a:off x="0" y="0"/>
          <a:ext cx="0" cy="0"/>
          <a:chOff x="0" y="0"/>
          <a:chExt cx="0" cy="0"/>
        </a:xfrm>
      </p:grpSpPr>
      <p:sp>
        <p:nvSpPr>
          <p:cNvPr id="24" name="Shape 24"/>
          <p:cNvSpPr/>
          <p:nvPr/>
        </p:nvSpPr>
        <p:spPr>
          <a:xfrm>
            <a:off x="0" y="0"/>
            <a:ext cx="9144000" cy="1532999"/>
          </a:xfrm>
          <a:prstGeom prst="rect">
            <a:avLst/>
          </a:prstGeom>
          <a:solidFill>
            <a:srgbClr val="2388DB"/>
          </a:solidFill>
          <a:ln>
            <a:noFill/>
          </a:ln>
        </p:spPr>
        <p:txBody>
          <a:bodyPr lIns="91425" tIns="45700" rIns="91425" bIns="45700" anchor="ctr" anchorCtr="0">
            <a:spAutoFit/>
          </a:bodyPr>
          <a:lstStyle/>
          <a:p>
            <a:endParaRPr/>
          </a:p>
        </p:txBody>
      </p:sp>
      <p:cxnSp>
        <p:nvCxnSpPr>
          <p:cNvPr id="25" name="Shape 25"/>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1pPr>
            <a:lvl2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2pPr>
            <a:lvl3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3pPr>
            <a:lvl4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4pPr>
            <a:lvl5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5pPr>
            <a:lvl6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6pPr>
            <a:lvl7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7pPr>
            <a:lvl8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8pPr>
            <a:lvl9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9pPr>
          </a:lstStyle>
          <a:p>
            <a:endParaRPr/>
          </a:p>
        </p:txBody>
      </p:sp>
      <p:sp>
        <p:nvSpPr>
          <p:cNvPr id="29" name="Shape 29"/>
          <p:cNvSpPr/>
          <p:nvPr/>
        </p:nvSpPr>
        <p:spPr>
          <a:xfrm>
            <a:off x="4274" y="0"/>
            <a:ext cx="9144000" cy="5875200"/>
          </a:xfrm>
          <a:prstGeom prst="rect">
            <a:avLst/>
          </a:prstGeom>
          <a:solidFill>
            <a:srgbClr val="2388DB"/>
          </a:solidFill>
          <a:ln>
            <a:noFill/>
          </a:ln>
        </p:spPr>
        <p:txBody>
          <a:bodyPr lIns="91425" tIns="45700" rIns="91425" bIns="45700" anchor="ctr" anchorCtr="0">
            <a:spAutoFit/>
          </a:bodyPr>
          <a:lstStyle/>
          <a:p>
            <a:endParaRPr/>
          </a:p>
        </p:txBody>
      </p:sp>
      <p:cxnSp>
        <p:nvCxnSpPr>
          <p:cNvPr id="30" name="Shape 30"/>
          <p:cNvCxnSpPr/>
          <p:nvPr/>
        </p:nvCxnSpPr>
        <p:spPr>
          <a:xfrm>
            <a:off x="0" y="5845828"/>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B91055C-8CB7-4BBA-95FB-203173C9F823}" type="datetimeFigureOut">
              <a:rPr lang="pt-BR" smtClean="0"/>
              <a:t>27/03/2013</a:t>
            </a:fld>
            <a:endParaRPr lang="pt-B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A8FB78-6FEE-438C-8042-1B17371B917E}" type="slidenum">
              <a:rPr lang="pt-BR" smtClean="0"/>
              <a:t>‹nº›</a:t>
            </a:fld>
            <a:endParaRPr lang="pt-BR"/>
          </a:p>
        </p:txBody>
      </p:sp>
    </p:spTree>
    <p:extLst>
      <p:ext uri="{BB962C8B-B14F-4D97-AF65-F5344CB8AC3E}">
        <p14:creationId xmlns:p14="http://schemas.microsoft.com/office/powerpoint/2010/main" val="214827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1"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8.png"/><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kernel.org/pub/linux/kernel/Historic/linux-0.01.tar.gz"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27.png"/><Relationship Id="rId4" Type="http://schemas.openxmlformats.org/officeDocument/2006/relationships/image" Target="../media/image26.jpg"/></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gi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4.wdp"/></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jpg"/></Relationships>
</file>

<file path=ppt/slides/_rels/slide56.xml.rels><?xml version="1.0" encoding="UTF-8" standalone="yes"?>
<Relationships xmlns="http://schemas.openxmlformats.org/package/2006/relationships"><Relationship Id="rId3" Type="http://schemas.openxmlformats.org/officeDocument/2006/relationships/hyperlink" Target="http://futurist.se/gldt/"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en.wikipedia.org/wiki/Minix" TargetMode="External"/><Relationship Id="rId3" Type="http://schemas.openxmlformats.org/officeDocument/2006/relationships/hyperlink" Target="http://pt.wikipedia.org/wiki/Linux" TargetMode="External"/><Relationship Id="rId7" Type="http://schemas.openxmlformats.org/officeDocument/2006/relationships/hyperlink" Target="http://en.wikipedia.org/wiki/Virtual_machine" TargetMode="External"/><Relationship Id="rId2" Type="http://schemas.openxmlformats.org/officeDocument/2006/relationships/hyperlink" Target="http://pt.wikipedia.org/wiki/Sistema_operativo" TargetMode="External"/><Relationship Id="rId1" Type="http://schemas.openxmlformats.org/officeDocument/2006/relationships/slideLayout" Target="../slideLayouts/slideLayout2.xml"/><Relationship Id="rId6" Type="http://schemas.openxmlformats.org/officeDocument/2006/relationships/hyperlink" Target="http://pt.wikipedia.org/wiki/Kernel" TargetMode="External"/><Relationship Id="rId5" Type="http://schemas.openxmlformats.org/officeDocument/2006/relationships/hyperlink" Target="http://pt.wikipedia.org/wiki/GNU" TargetMode="External"/><Relationship Id="rId10" Type="http://schemas.openxmlformats.org/officeDocument/2006/relationships/hyperlink" Target="http://futurist.se/gldt/" TargetMode="External"/><Relationship Id="rId4" Type="http://schemas.openxmlformats.org/officeDocument/2006/relationships/hyperlink" Target="http://pt.wikipedia.org/wiki/FSF" TargetMode="External"/><Relationship Id="rId9" Type="http://schemas.openxmlformats.org/officeDocument/2006/relationships/hyperlink" Target="http://www.youtube.com/watch?v=yVpbFMhOAw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linuxfoundation.or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107504" y="3026812"/>
            <a:ext cx="8928992" cy="1661963"/>
          </a:xfrm>
          <a:prstGeom prst="rect">
            <a:avLst/>
          </a:prstGeom>
        </p:spPr>
        <p:txBody>
          <a:bodyPr wrap="square" lIns="91425" tIns="91425" rIns="91425" bIns="91425" anchor="b" anchorCtr="0">
            <a:spAutoFit/>
          </a:bodyPr>
          <a:lstStyle/>
          <a:p>
            <a:pPr>
              <a:buNone/>
            </a:pPr>
            <a:r>
              <a:rPr lang="x-none" sz="2400" b="0">
                <a:effectLst>
                  <a:outerShdw blurRad="38100" dist="38100" dir="2700000" algn="tl">
                    <a:srgbClr val="000000">
                      <a:alpha val="43137"/>
                    </a:srgbClr>
                  </a:outerShdw>
                </a:effectLst>
              </a:rPr>
              <a:t>Introdução ao Sistema Operacional </a:t>
            </a:r>
            <a:r>
              <a:rPr lang="x-none" sz="9600">
                <a:effectLst>
                  <a:outerShdw blurRad="38100" dist="38100" dir="2700000" algn="tl">
                    <a:srgbClr val="000000">
                      <a:alpha val="43137"/>
                    </a:srgbClr>
                  </a:outerShdw>
                </a:effectLst>
              </a:rPr>
              <a:t>Linux</a:t>
            </a:r>
          </a:p>
        </p:txBody>
      </p:sp>
      <p:sp>
        <p:nvSpPr>
          <p:cNvPr id="52" name="Shape 52"/>
          <p:cNvSpPr txBox="1">
            <a:spLocks noGrp="1"/>
          </p:cNvSpPr>
          <p:nvPr>
            <p:ph type="subTitle" idx="1"/>
          </p:nvPr>
        </p:nvSpPr>
        <p:spPr>
          <a:xfrm>
            <a:off x="685800" y="4836035"/>
            <a:ext cx="7772400" cy="1032599"/>
          </a:xfrm>
          <a:prstGeom prst="rect">
            <a:avLst/>
          </a:prstGeom>
        </p:spPr>
        <p:txBody>
          <a:bodyPr lIns="91425" tIns="91425" rIns="91425" bIns="91425" anchor="t" anchorCtr="0">
            <a:spAutoFit/>
          </a:bodyPr>
          <a:lstStyle/>
          <a:p>
            <a:pPr lvl="0" rtl="0">
              <a:buNone/>
            </a:pPr>
            <a:r>
              <a:rPr lang="x-none" sz="1800"/>
              <a:t>Responsáveis:</a:t>
            </a:r>
          </a:p>
          <a:p>
            <a:pPr lvl="0" rtl="0">
              <a:buNone/>
            </a:pPr>
            <a:r>
              <a:rPr lang="x-none" sz="1800"/>
              <a:t>Professora Dra. </a:t>
            </a:r>
            <a:r>
              <a:rPr lang="x-none" sz="1800" b="1"/>
              <a:t>Renata Spolon Lobato</a:t>
            </a:r>
          </a:p>
          <a:p>
            <a:pPr>
              <a:buNone/>
            </a:pPr>
            <a:r>
              <a:rPr lang="x-none" sz="1800"/>
              <a:t>Graduando </a:t>
            </a:r>
            <a:r>
              <a:rPr lang="x-none" sz="1800" b="1"/>
              <a:t>Gabriel Henrique Martinez Saraiva</a:t>
            </a:r>
          </a:p>
        </p:txBody>
      </p:sp>
      <p:sp>
        <p:nvSpPr>
          <p:cNvPr id="4" name="Shape 51"/>
          <p:cNvSpPr txBox="1">
            <a:spLocks/>
          </p:cNvSpPr>
          <p:nvPr/>
        </p:nvSpPr>
        <p:spPr>
          <a:xfrm>
            <a:off x="218852" y="5775648"/>
            <a:ext cx="8745636" cy="1015632"/>
          </a:xfrm>
          <a:prstGeom prst="rect">
            <a:avLst/>
          </a:prstGeom>
          <a:noFill/>
          <a:ln>
            <a:noFill/>
          </a:ln>
        </p:spPr>
        <p:txBody>
          <a:bodyPr wrap="square" lIns="91425" tIns="91425" rIns="91425" bIns="91425" anchor="b" anchorCtr="0">
            <a:spAutoFit/>
          </a:bodyPr>
          <a:lstStyle>
            <a:defPPr marR="0" algn="l" rtl="0">
              <a:lnSpc>
                <a:spcPct val="100000"/>
              </a:lnSpc>
              <a:spcBef>
                <a:spcPts val="0"/>
              </a:spcBef>
              <a:spcAft>
                <a:spcPts val="0"/>
              </a:spcAft>
            </a:defPPr>
            <a:lvl1pPr marL="0" marR="0" indent="457200" algn="l" rtl="0">
              <a:lnSpc>
                <a:spcPct val="100000"/>
              </a:lnSpc>
              <a:spcBef>
                <a:spcPts val="0"/>
              </a:spcBef>
              <a:spcAft>
                <a:spcPts val="0"/>
              </a:spcAft>
              <a:buClr>
                <a:schemeClr val="lt1"/>
              </a:buClr>
              <a:buSzPct val="100000"/>
              <a:buFont typeface="Arial"/>
              <a:buNone/>
              <a:defRPr sz="7200" b="1" i="0" u="none" strike="noStrike" cap="none" baseline="0">
                <a:solidFill>
                  <a:schemeClr val="lt1"/>
                </a:solidFill>
                <a:latin typeface="Arial"/>
                <a:ea typeface="Arial"/>
                <a:cs typeface="Arial"/>
                <a:sym typeface="Arial"/>
                <a:rtl val="0"/>
              </a:defRPr>
            </a:lvl1pPr>
            <a:lvl2pPr marL="0" marR="0" indent="457200" algn="l" rtl="0">
              <a:lnSpc>
                <a:spcPct val="100000"/>
              </a:lnSpc>
              <a:spcBef>
                <a:spcPts val="0"/>
              </a:spcBef>
              <a:spcAft>
                <a:spcPts val="0"/>
              </a:spcAft>
              <a:buClr>
                <a:schemeClr val="lt1"/>
              </a:buClr>
              <a:buSzPct val="100000"/>
              <a:buFont typeface="Arial"/>
              <a:buNone/>
              <a:defRPr sz="7200" b="1" i="0" u="none" strike="noStrike" cap="none" baseline="0">
                <a:solidFill>
                  <a:schemeClr val="lt1"/>
                </a:solidFill>
                <a:latin typeface="Arial"/>
                <a:ea typeface="Arial"/>
                <a:cs typeface="Arial"/>
                <a:sym typeface="Arial"/>
                <a:rtl val="0"/>
              </a:defRPr>
            </a:lvl2pPr>
            <a:lvl3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3pPr>
            <a:lvl4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4pPr>
            <a:lvl5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5pPr>
            <a:lvl6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6pPr>
            <a:lvl7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7pPr>
            <a:lvl8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8pPr>
            <a:lvl9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9pPr>
          </a:lstStyle>
          <a:p>
            <a:pPr algn="r"/>
            <a:r>
              <a:rPr lang="pt-BR" sz="5400" b="0" dirty="0" smtClean="0">
                <a:solidFill>
                  <a:schemeClr val="tx1"/>
                </a:solidFill>
              </a:rPr>
              <a:t>Aula 1</a:t>
            </a:r>
            <a:endParaRPr lang="x-none" sz="3440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r>
              <a:rPr lang="pt-BR" sz="4800" b="1" dirty="0" smtClean="0">
                <a:effectLst>
                  <a:outerShdw blurRad="38100" dist="38100" dir="2700000" algn="tl">
                    <a:srgbClr val="000000">
                      <a:alpha val="43137"/>
                    </a:srgbClr>
                  </a:outerShdw>
                </a:effectLst>
              </a:rPr>
              <a:t>Horizontes / Possibilidades</a:t>
            </a:r>
          </a:p>
          <a:p>
            <a:pPr marL="0" indent="0" algn="ctr">
              <a:buNone/>
            </a:pPr>
            <a:endParaRPr lang="pt-BR" sz="4000" b="1" dirty="0">
              <a:effectLst>
                <a:outerShdw blurRad="38100" dist="38100" dir="2700000" algn="tl">
                  <a:srgbClr val="000000">
                    <a:alpha val="43137"/>
                  </a:srgbClr>
                </a:outerShdw>
              </a:effectLst>
            </a:endParaRPr>
          </a:p>
          <a:p>
            <a:pPr>
              <a:lnSpc>
                <a:spcPct val="150000"/>
              </a:lnSpc>
            </a:pPr>
            <a:r>
              <a:rPr lang="pt-BR" sz="3200" b="1" dirty="0" smtClean="0">
                <a:effectLst>
                  <a:outerShdw blurRad="38100" dist="38100" dir="2700000" algn="tl">
                    <a:srgbClr val="000000">
                      <a:alpha val="43137"/>
                    </a:srgbClr>
                  </a:outerShdw>
                </a:effectLst>
              </a:rPr>
              <a:t>Mercado de trabalho</a:t>
            </a:r>
          </a:p>
          <a:p>
            <a:pPr>
              <a:lnSpc>
                <a:spcPct val="150000"/>
              </a:lnSpc>
            </a:pPr>
            <a:r>
              <a:rPr lang="pt-BR" sz="3200" b="1" dirty="0" smtClean="0">
                <a:effectLst>
                  <a:outerShdw blurRad="38100" dist="38100" dir="2700000" algn="tl">
                    <a:srgbClr val="000000">
                      <a:alpha val="43137"/>
                    </a:srgbClr>
                  </a:outerShdw>
                </a:effectLst>
              </a:rPr>
              <a:t>Flexibilidade</a:t>
            </a:r>
          </a:p>
          <a:p>
            <a:pPr>
              <a:lnSpc>
                <a:spcPct val="150000"/>
              </a:lnSpc>
            </a:pPr>
            <a:r>
              <a:rPr lang="pt-BR" sz="3200" b="1" dirty="0" smtClean="0">
                <a:effectLst>
                  <a:outerShdw blurRad="38100" dist="38100" dir="2700000" algn="tl">
                    <a:srgbClr val="000000">
                      <a:alpha val="43137"/>
                    </a:srgbClr>
                  </a:outerShdw>
                </a:effectLst>
              </a:rPr>
              <a:t>Aprendizado</a:t>
            </a:r>
          </a:p>
          <a:p>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8590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r>
              <a:rPr lang="pt-BR" sz="7200" b="1" dirty="0" smtClean="0">
                <a:effectLst>
                  <a:outerShdw blurRad="38100" dist="38100" dir="2700000" algn="tl">
                    <a:srgbClr val="000000">
                      <a:alpha val="43137"/>
                    </a:srgbClr>
                  </a:outerShdw>
                </a:effectLst>
              </a:rPr>
              <a:t>Segurança</a:t>
            </a:r>
            <a:endParaRPr lang="pt-BR" sz="4000" b="1" dirty="0" smtClean="0">
              <a:effectLst>
                <a:outerShdw blurRad="38100" dist="38100" dir="2700000" algn="tl">
                  <a:srgbClr val="000000">
                    <a:alpha val="43137"/>
                  </a:srgbClr>
                </a:outerShdw>
              </a:effectLst>
            </a:endParaRPr>
          </a:p>
          <a:p>
            <a:pPr marL="0" indent="0" algn="ctr">
              <a:buNone/>
            </a:pPr>
            <a:endParaRPr lang="pt-BR" sz="4000" b="1" dirty="0">
              <a:effectLst>
                <a:outerShdw blurRad="38100" dist="38100" dir="2700000" algn="tl">
                  <a:srgbClr val="000000">
                    <a:alpha val="43137"/>
                  </a:srgbClr>
                </a:outerShdw>
              </a:effectLst>
            </a:endParaRPr>
          </a:p>
          <a:p>
            <a:pPr>
              <a:lnSpc>
                <a:spcPct val="150000"/>
              </a:lnSpc>
            </a:pPr>
            <a:r>
              <a:rPr lang="pt-BR" sz="3200" b="1" dirty="0" smtClean="0">
                <a:effectLst>
                  <a:outerShdw blurRad="38100" dist="38100" dir="2700000" algn="tl">
                    <a:srgbClr val="000000">
                      <a:alpha val="43137"/>
                    </a:srgbClr>
                  </a:outerShdw>
                </a:effectLst>
              </a:rPr>
              <a:t>Usuário consciente</a:t>
            </a:r>
          </a:p>
          <a:p>
            <a:pPr>
              <a:lnSpc>
                <a:spcPct val="150000"/>
              </a:lnSpc>
            </a:pPr>
            <a:r>
              <a:rPr lang="pt-BR" sz="3200" b="1" dirty="0" smtClean="0">
                <a:effectLst>
                  <a:outerShdw blurRad="38100" dist="38100" dir="2700000" algn="tl">
                    <a:srgbClr val="000000">
                      <a:alpha val="43137"/>
                    </a:srgbClr>
                  </a:outerShdw>
                </a:effectLst>
              </a:rPr>
              <a:t>Menor número de ameaças</a:t>
            </a:r>
          </a:p>
          <a:p>
            <a:pPr>
              <a:lnSpc>
                <a:spcPct val="150000"/>
              </a:lnSpc>
            </a:pPr>
            <a:r>
              <a:rPr lang="pt-BR" sz="3200" b="1" dirty="0" smtClean="0">
                <a:effectLst>
                  <a:outerShdw blurRad="38100" dist="38100" dir="2700000" algn="tl">
                    <a:srgbClr val="000000">
                      <a:alpha val="43137"/>
                    </a:srgbClr>
                  </a:outerShdw>
                </a:effectLst>
              </a:rPr>
              <a:t>(eco)sistema atualizado</a:t>
            </a:r>
          </a:p>
          <a:p>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8650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r>
              <a:rPr lang="pt-BR" sz="5400" b="1" dirty="0" smtClean="0">
                <a:effectLst>
                  <a:outerShdw blurRad="38100" dist="38100" dir="2700000" algn="tl">
                    <a:srgbClr val="000000">
                      <a:alpha val="43137"/>
                    </a:srgbClr>
                  </a:outerShdw>
                </a:effectLst>
              </a:rPr>
              <a:t>Evitar Monopólio</a:t>
            </a:r>
          </a:p>
          <a:p>
            <a:pPr marL="0" indent="0" algn="ctr">
              <a:buNone/>
            </a:pPr>
            <a:endParaRPr lang="pt-BR" sz="3200" b="1" dirty="0">
              <a:effectLst>
                <a:outerShdw blurRad="38100" dist="38100" dir="2700000" algn="tl">
                  <a:srgbClr val="000000">
                    <a:alpha val="43137"/>
                  </a:srgbClr>
                </a:outerShdw>
              </a:effectLst>
            </a:endParaRPr>
          </a:p>
          <a:p>
            <a:pPr marL="0" indent="0" algn="ctr">
              <a:buNone/>
            </a:pPr>
            <a:r>
              <a:rPr lang="pt-BR" sz="3200" b="1" dirty="0" smtClean="0">
                <a:effectLst>
                  <a:outerShdw blurRad="38100" dist="38100" dir="2700000" algn="tl">
                    <a:srgbClr val="000000">
                      <a:alpha val="43137"/>
                    </a:srgbClr>
                  </a:outerShdw>
                </a:effectLst>
              </a:rPr>
              <a:t>O que aconteceria se todos os computadores do mundo utilizassem apenas UM sistema operacional de uma única empresa?</a:t>
            </a:r>
            <a:endParaRPr lang="pt-BR" sz="14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896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endParaRPr lang="pt-BR" sz="5400" b="1" dirty="0" smtClean="0">
              <a:effectLst>
                <a:outerShdw blurRad="38100" dist="38100" dir="2700000" algn="tl">
                  <a:srgbClr val="000000">
                    <a:alpha val="43137"/>
                  </a:srgbClr>
                </a:outerShdw>
              </a:effectLst>
            </a:endParaRPr>
          </a:p>
          <a:p>
            <a:pPr marL="0" indent="0" algn="ctr">
              <a:buNone/>
            </a:pPr>
            <a:r>
              <a:rPr lang="pt-BR" sz="5400" b="1" dirty="0" smtClean="0">
                <a:effectLst>
                  <a:outerShdw blurRad="38100" dist="38100" dir="2700000" algn="tl">
                    <a:srgbClr val="000000">
                      <a:alpha val="43137"/>
                    </a:srgbClr>
                  </a:outerShdw>
                </a:effectLst>
              </a:rPr>
              <a:t>A concorrência é importante para o usuário final.</a:t>
            </a:r>
            <a:endParaRPr lang="pt-BR" sz="14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5709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999663" y="1700808"/>
            <a:ext cx="4444546" cy="4568990"/>
          </a:xfrm>
          <a:prstGeom prst="rect">
            <a:avLst/>
          </a:prstGeom>
        </p:spPr>
      </p:pic>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endParaRPr lang="pt-BR" sz="5400" b="1" dirty="0" smtClean="0">
              <a:effectLst>
                <a:outerShdw blurRad="38100" dist="38100" dir="2700000" algn="tl">
                  <a:srgbClr val="000000">
                    <a:alpha val="43137"/>
                  </a:srgbClr>
                </a:outerShdw>
              </a:effectLst>
            </a:endParaRPr>
          </a:p>
          <a:p>
            <a:pPr marL="0" indent="0" algn="ctr">
              <a:buNone/>
            </a:pPr>
            <a:r>
              <a:rPr lang="pt-BR" sz="5400" dirty="0" smtClean="0"/>
              <a:t>O caso do </a:t>
            </a:r>
          </a:p>
          <a:p>
            <a:pPr marL="0" indent="0" algn="ctr">
              <a:buNone/>
            </a:pPr>
            <a:r>
              <a:rPr lang="pt-BR" sz="5400" b="1" dirty="0" smtClean="0">
                <a:effectLst>
                  <a:outerShdw blurRad="38100" dist="38100" dir="2700000" algn="tl">
                    <a:srgbClr val="000000">
                      <a:alpha val="43137"/>
                    </a:srgbClr>
                  </a:outerShdw>
                </a:effectLst>
              </a:rPr>
              <a:t>Internet Explorer</a:t>
            </a:r>
          </a:p>
          <a:p>
            <a:pPr marL="0" indent="0" algn="ctr">
              <a:buNone/>
            </a:pPr>
            <a:endParaRPr lang="pt-B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77325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r>
              <a:rPr lang="pt-BR" dirty="0" smtClean="0"/>
              <a:t>Internet Explorer 6 – 27/08/2001</a:t>
            </a:r>
          </a:p>
          <a:p>
            <a:r>
              <a:rPr lang="pt-BR" dirty="0" smtClean="0"/>
              <a:t>Internet Explorer 7 – 18/10/2006</a:t>
            </a:r>
          </a:p>
          <a:p>
            <a:pPr marL="0" indent="0">
              <a:buNone/>
            </a:pPr>
            <a:endParaRPr lang="pt-BR" dirty="0" smtClean="0"/>
          </a:p>
          <a:p>
            <a:pPr marL="0" indent="0">
              <a:buNone/>
            </a:pPr>
            <a:endParaRPr lang="pt-BR" dirty="0"/>
          </a:p>
          <a:p>
            <a:pPr marL="0" indent="0" algn="ctr">
              <a:buNone/>
            </a:pPr>
            <a:r>
              <a:rPr lang="pt-BR" sz="6600" b="1" dirty="0" smtClean="0"/>
              <a:t>5 anos com o mesmo navegador!</a:t>
            </a:r>
            <a:endParaRPr lang="pt-BR" sz="6600" b="1" dirty="0"/>
          </a:p>
          <a:p>
            <a:endParaRPr lang="pt-BR" dirty="0" smtClean="0"/>
          </a:p>
        </p:txBody>
      </p:sp>
    </p:spTree>
    <p:extLst>
      <p:ext uri="{BB962C8B-B14F-4D97-AF65-F5344CB8AC3E}">
        <p14:creationId xmlns:p14="http://schemas.microsoft.com/office/powerpoint/2010/main" val="3495606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pic>
        <p:nvPicPr>
          <p:cNvPr id="1026" name="Picture 2" descr="http://s3.amazonaws.com/files.posterous.com/infographie/aa7andwHWNoQ8BSsfb3iSjcoaOj0O0LTdcljzVluypmEaMLffPXicglPNXXi/5030340987_7f0f949c9e_b.jpg.scaled.1000.jpg?AWSAccessKeyId=AKIAJFZAE65UYRT34AOQ&amp;Expires=1364415480&amp;Signature=DH%2BHgFeBXkYODBESUDKuHqa5uRM%3D"/>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7347" y="2132856"/>
            <a:ext cx="8744802" cy="412754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to 3"/>
          <p:cNvCxnSpPr/>
          <p:nvPr/>
        </p:nvCxnSpPr>
        <p:spPr>
          <a:xfrm>
            <a:off x="4211960" y="2636912"/>
            <a:ext cx="0" cy="396044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6733480" y="2789312"/>
            <a:ext cx="0" cy="396044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063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pic>
        <p:nvPicPr>
          <p:cNvPr id="2050" name="Picture 2" descr="http://www.wired.com/images/article/magazine/1610/mf_chrome_browser_wars_9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763382"/>
            <a:ext cx="8710412" cy="493143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to 6"/>
          <p:cNvCxnSpPr/>
          <p:nvPr/>
        </p:nvCxnSpPr>
        <p:spPr>
          <a:xfrm>
            <a:off x="6444208" y="1763382"/>
            <a:ext cx="0" cy="46179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6444208" y="2420888"/>
            <a:ext cx="201622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720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pic>
        <p:nvPicPr>
          <p:cNvPr id="5" name="Imagem 4"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3" y="1988840"/>
            <a:ext cx="8745171" cy="3839111"/>
          </a:xfrm>
          <a:prstGeom prst="rect">
            <a:avLst/>
          </a:prstGeom>
        </p:spPr>
      </p:pic>
      <p:sp>
        <p:nvSpPr>
          <p:cNvPr id="6" name="Retângulo 5"/>
          <p:cNvSpPr/>
          <p:nvPr/>
        </p:nvSpPr>
        <p:spPr>
          <a:xfrm>
            <a:off x="2827706" y="6165304"/>
            <a:ext cx="3538148" cy="307777"/>
          </a:xfrm>
          <a:prstGeom prst="rect">
            <a:avLst/>
          </a:prstGeom>
        </p:spPr>
        <p:txBody>
          <a:bodyPr wrap="none">
            <a:spAutoFit/>
          </a:bodyPr>
          <a:lstStyle/>
          <a:p>
            <a:r>
              <a:rPr lang="pt-BR" dirty="0"/>
              <a:t>http://www.w3counter.com/globalstats.php</a:t>
            </a:r>
          </a:p>
        </p:txBody>
      </p:sp>
    </p:spTree>
    <p:extLst>
      <p:ext uri="{BB962C8B-B14F-4D97-AF65-F5344CB8AC3E}">
        <p14:creationId xmlns:p14="http://schemas.microsoft.com/office/powerpoint/2010/main" val="4212856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lgn="ctr">
              <a:buNone/>
            </a:pPr>
            <a:r>
              <a:rPr lang="pt-PT" sz="2000" b="1" dirty="0"/>
              <a:t>http://vladdolezal.com/blog/2008/the-real-reason-we-use-linux/</a:t>
            </a:r>
          </a:p>
          <a:p>
            <a:pPr marL="0" indent="0" algn="ctr">
              <a:buNone/>
            </a:pPr>
            <a:r>
              <a:rPr lang="pt-PT" sz="1800" b="1" dirty="0" smtClean="0"/>
              <a:t>Traduzido e “adaptado”</a:t>
            </a:r>
          </a:p>
          <a:p>
            <a:pPr marL="0" indent="0">
              <a:buNone/>
            </a:pPr>
            <a:r>
              <a:rPr lang="pt-PT" sz="2000" dirty="0" smtClean="0"/>
              <a:t>Dizemos às pessoas que usamos Linux porque é seguro. Ou porque é free, porque é personalizável, porque é livre(o outro significado), porque tem um excelente  apoio da comunidade...</a:t>
            </a:r>
          </a:p>
          <a:p>
            <a:pPr marL="0" indent="0">
              <a:buNone/>
            </a:pPr>
            <a:r>
              <a:rPr lang="pt-PT" sz="2000" smtClean="0"/>
              <a:t/>
            </a:r>
            <a:br>
              <a:rPr lang="pt-PT" sz="2000" smtClean="0"/>
            </a:br>
            <a:r>
              <a:rPr lang="pt-PT" sz="2000" smtClean="0"/>
              <a:t>Mas tudo isso é apenas besteira de marketing. Nós dizemos isso aos não-Linuxers porque eles não entenderiam o motivo real. E quando dizemos suficientemente essas falsas razões, podemos até começar a acreditar nelas.</a:t>
            </a:r>
            <a:br>
              <a:rPr lang="pt-PT" sz="2000" smtClean="0"/>
            </a:br>
            <a:r>
              <a:rPr lang="pt-PT" sz="2000" smtClean="0"/>
              <a:t/>
            </a:r>
            <a:br>
              <a:rPr lang="pt-PT" sz="2000" smtClean="0"/>
            </a:br>
            <a:r>
              <a:rPr lang="pt-PT" sz="2000" smtClean="0"/>
              <a:t>Mas por baixo disso tudo, a verdadeira razão continua.</a:t>
            </a:r>
            <a:br>
              <a:rPr lang="pt-PT" sz="2000" smtClean="0"/>
            </a:br>
            <a:r>
              <a:rPr lang="pt-PT" sz="2000" b="1" smtClean="0"/>
              <a:t>Nós usamos Linux porque é divertido!</a:t>
            </a:r>
            <a:endParaRPr lang="pt-BR" sz="2000" b="1" dirty="0"/>
          </a:p>
        </p:txBody>
      </p:sp>
    </p:spTree>
    <p:extLst>
      <p:ext uri="{BB962C8B-B14F-4D97-AF65-F5344CB8AC3E}">
        <p14:creationId xmlns:p14="http://schemas.microsoft.com/office/powerpoint/2010/main" val="1893467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a:buClr>
                <a:srgbClr val="000000"/>
              </a:buClr>
              <a:buSzPct val="30555"/>
              <a:buFont typeface="Arial"/>
              <a:buNone/>
            </a:pPr>
            <a:r>
              <a:rPr lang="x-none">
                <a:effectLst>
                  <a:outerShdw blurRad="38100" dist="38100" dir="2700000" algn="tl">
                    <a:srgbClr val="000000">
                      <a:alpha val="43137"/>
                    </a:srgbClr>
                  </a:outerShdw>
                </a:effectLst>
              </a:rPr>
              <a:t>Apresentação</a:t>
            </a:r>
          </a:p>
        </p:txBody>
      </p:sp>
      <p:sp>
        <p:nvSpPr>
          <p:cNvPr id="64" name="Shape 6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x-none"/>
              <a:t>Nome:Gabriel H. M. Saraiva</a:t>
            </a:r>
          </a:p>
          <a:p>
            <a:pPr marL="457200" lvl="0" indent="-419100" rtl="0">
              <a:buClr>
                <a:schemeClr val="dk1"/>
              </a:buClr>
              <a:buSzPct val="166666"/>
              <a:buFont typeface="Arial"/>
              <a:buChar char="•"/>
            </a:pPr>
            <a:r>
              <a:rPr lang="x-none"/>
              <a:t>Natural de Araraquara / SP</a:t>
            </a:r>
          </a:p>
          <a:p>
            <a:pPr marL="457200" lvl="0" indent="-419100" rtl="0">
              <a:buClr>
                <a:schemeClr val="dk1"/>
              </a:buClr>
              <a:buSzPct val="166666"/>
              <a:buFont typeface="Arial"/>
              <a:buChar char="•"/>
            </a:pPr>
            <a:r>
              <a:rPr lang="x-none"/>
              <a:t>Idade: </a:t>
            </a:r>
            <a:r>
              <a:rPr lang="x-none" smtClean="0"/>
              <a:t>2</a:t>
            </a:r>
            <a:r>
              <a:rPr lang="pt-BR" dirty="0" smtClean="0"/>
              <a:t>2</a:t>
            </a:r>
            <a:r>
              <a:rPr lang="x-none" smtClean="0"/>
              <a:t> </a:t>
            </a:r>
            <a:r>
              <a:rPr lang="x-none"/>
              <a:t>anos</a:t>
            </a:r>
          </a:p>
          <a:p>
            <a:pPr marL="457200" lvl="0" indent="-419100" rtl="0">
              <a:buClr>
                <a:schemeClr val="dk1"/>
              </a:buClr>
              <a:buSzPct val="166666"/>
              <a:buFont typeface="Arial"/>
              <a:buChar char="•"/>
            </a:pPr>
            <a:r>
              <a:rPr lang="x-none"/>
              <a:t>Formação:</a:t>
            </a:r>
          </a:p>
          <a:p>
            <a:pPr marL="457200" lvl="0" indent="0" rtl="0">
              <a:buClr>
                <a:srgbClr val="000000"/>
              </a:buClr>
              <a:buSzPct val="36666"/>
              <a:buFont typeface="Arial"/>
              <a:buNone/>
            </a:pPr>
            <a:r>
              <a:rPr lang="x-none"/>
              <a:t>-</a:t>
            </a:r>
            <a:r>
              <a:rPr lang="x-none" sz="2400" b="1"/>
              <a:t>Técnico em Informática</a:t>
            </a:r>
          </a:p>
          <a:p>
            <a:pPr marL="457200" lvl="0" indent="0" rtl="0">
              <a:buClr>
                <a:srgbClr val="000000"/>
              </a:buClr>
              <a:buSzPct val="45833"/>
              <a:buFont typeface="Arial"/>
              <a:buNone/>
            </a:pPr>
            <a:r>
              <a:rPr lang="x-none" sz="2400"/>
              <a:t>Centro Paula Souza (2006-2008)</a:t>
            </a:r>
          </a:p>
          <a:p>
            <a:endParaRPr lang="x-none" sz="2400"/>
          </a:p>
          <a:p>
            <a:pPr marL="457200" lvl="0" indent="0" rtl="0">
              <a:buClr>
                <a:srgbClr val="000000"/>
              </a:buClr>
              <a:buSzPct val="45833"/>
              <a:buFont typeface="Arial"/>
              <a:buNone/>
            </a:pPr>
            <a:r>
              <a:rPr lang="x-none" sz="2400"/>
              <a:t>-</a:t>
            </a:r>
            <a:r>
              <a:rPr lang="x-none" sz="2400" b="1"/>
              <a:t>Bacharelado em Ciência da Computação</a:t>
            </a:r>
            <a:r>
              <a:rPr lang="x-none" sz="2400"/>
              <a:t> Unesp/IBILCE - Cursando o 3º ano.</a:t>
            </a:r>
          </a:p>
          <a:p>
            <a:pPr marL="457200" lvl="0" indent="0">
              <a:buClr>
                <a:srgbClr val="000000"/>
              </a:buClr>
              <a:buSzPct val="45833"/>
              <a:buFont typeface="Arial"/>
              <a:buNone/>
            </a:pPr>
            <a:r>
              <a:rPr lang="x-none" sz="2400"/>
              <a:t>GSPD/DCCE</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buNone/>
            </a:pPr>
            <a:r>
              <a:rPr lang="pt-PT" sz="2400" dirty="0" smtClean="0"/>
              <a:t>É </a:t>
            </a:r>
            <a:r>
              <a:rPr lang="pt-PT" sz="2400" dirty="0"/>
              <a:t>divertido mexer com seu sistema. É divertido mudar todas as configurações, quebrar o sistema, então ter que ir para o modo de recuperação para reparár a bagunça. É divertido ter mais de uma centena de distribuições para escolher. É divertido usar a linha de comando.</a:t>
            </a:r>
            <a:br>
              <a:rPr lang="pt-PT" sz="2400" dirty="0"/>
            </a:br>
            <a:r>
              <a:rPr lang="pt-PT" sz="2400" dirty="0"/>
              <a:t/>
            </a:r>
            <a:br>
              <a:rPr lang="pt-PT" sz="2400" dirty="0"/>
            </a:br>
            <a:r>
              <a:rPr lang="pt-PT" sz="2400" b="1" dirty="0"/>
              <a:t>Deixe-me dizer isso novamente. É divertido usar a linha de comando.</a:t>
            </a:r>
            <a:br>
              <a:rPr lang="pt-PT" sz="2400" b="1" dirty="0"/>
            </a:br>
            <a:r>
              <a:rPr lang="pt-PT" sz="2400" dirty="0"/>
              <a:t/>
            </a:r>
            <a:br>
              <a:rPr lang="pt-PT" sz="2400" dirty="0"/>
            </a:br>
            <a:r>
              <a:rPr lang="pt-PT" sz="2400" dirty="0"/>
              <a:t>Não me admira </a:t>
            </a:r>
            <a:r>
              <a:rPr lang="pt-PT" sz="2400" dirty="0" smtClean="0"/>
              <a:t>que os </a:t>
            </a:r>
            <a:r>
              <a:rPr lang="pt-PT" sz="2400" dirty="0"/>
              <a:t>não-Linuxers não entenderiam</a:t>
            </a:r>
            <a:r>
              <a:rPr lang="pt-PT" sz="2400" dirty="0" smtClean="0"/>
              <a:t>.</a:t>
            </a:r>
            <a:endParaRPr lang="pt-BR" sz="2400" dirty="0"/>
          </a:p>
        </p:txBody>
      </p:sp>
    </p:spTree>
    <p:extLst>
      <p:ext uri="{BB962C8B-B14F-4D97-AF65-F5344CB8AC3E}">
        <p14:creationId xmlns:p14="http://schemas.microsoft.com/office/powerpoint/2010/main" val="1175571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buNone/>
            </a:pPr>
            <a:r>
              <a:rPr lang="pt-PT" sz="2400" dirty="0"/>
              <a:t>O segredo dos fãs de Linux é: nós usamos Linux para nosso próprio bem. Claro, nós gostamos de ter o trabalho feito. Claro, nós gostamos de ser seguro contra vírus. Claro, nós gostamos de poupar dinheiro. </a:t>
            </a:r>
            <a:r>
              <a:rPr lang="pt-PT" sz="2400" dirty="0" smtClean="0"/>
              <a:t>Mas esses são apenas os efeitos colaterais. O que nós realmente gostamos é de brincar com o sistema, fuçar e descobrir fatos completamente inúteis, mas fascinante sobre o S.O.</a:t>
            </a:r>
            <a:br>
              <a:rPr lang="pt-PT" sz="2400" dirty="0" smtClean="0"/>
            </a:br>
            <a:endParaRPr lang="pt-BR" sz="2400" dirty="0"/>
          </a:p>
        </p:txBody>
      </p:sp>
    </p:spTree>
    <p:extLst>
      <p:ext uri="{BB962C8B-B14F-4D97-AF65-F5344CB8AC3E}">
        <p14:creationId xmlns:p14="http://schemas.microsoft.com/office/powerpoint/2010/main" val="3214859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buNone/>
            </a:pPr>
            <a:r>
              <a:rPr lang="pt-PT" sz="2400" dirty="0" smtClean="0"/>
              <a:t>Três </a:t>
            </a:r>
            <a:r>
              <a:rPr lang="pt-PT" sz="2400" dirty="0"/>
              <a:t>razões principais porque Linux é muito divertido:</a:t>
            </a:r>
            <a:br>
              <a:rPr lang="pt-PT" sz="2400" dirty="0"/>
            </a:br>
            <a:r>
              <a:rPr lang="pt-PT" sz="2400" dirty="0"/>
              <a:t/>
            </a:r>
            <a:br>
              <a:rPr lang="pt-PT" sz="2400" dirty="0"/>
            </a:br>
            <a:r>
              <a:rPr lang="pt-PT" sz="2400" dirty="0">
                <a:solidFill>
                  <a:srgbClr val="FF0000"/>
                </a:solidFill>
              </a:rPr>
              <a:t>1. </a:t>
            </a:r>
            <a:r>
              <a:rPr lang="pt-PT" sz="2400" b="1" dirty="0">
                <a:solidFill>
                  <a:srgbClr val="FF0000"/>
                </a:solidFill>
              </a:rPr>
              <a:t>Linux lhe dá o controle completo</a:t>
            </a:r>
            <a:br>
              <a:rPr lang="pt-PT" sz="2400" b="1" dirty="0">
                <a:solidFill>
                  <a:srgbClr val="FF0000"/>
                </a:solidFill>
              </a:rPr>
            </a:br>
            <a:r>
              <a:rPr lang="pt-PT" sz="2400" dirty="0"/>
              <a:t/>
            </a:r>
            <a:br>
              <a:rPr lang="pt-PT" sz="2400" dirty="0"/>
            </a:br>
            <a:r>
              <a:rPr lang="pt-PT" sz="2400" dirty="0"/>
              <a:t>Já tentou parar um processo no Windows e o sistema não iria deixá-lo? Já tentou apagar um arquivo - e você não poderia? Mesmo que você tinha direitos de administrador?</a:t>
            </a:r>
            <a:br>
              <a:rPr lang="pt-PT" sz="2400" dirty="0"/>
            </a:br>
            <a:r>
              <a:rPr lang="pt-PT" sz="2400" dirty="0"/>
              <a:t/>
            </a:r>
            <a:br>
              <a:rPr lang="pt-PT" sz="2400" dirty="0"/>
            </a:br>
            <a:r>
              <a:rPr lang="pt-PT" sz="2400" dirty="0" smtClean="0"/>
              <a:t>Linux permite que você faça qualquer coisa. Essa é a grande vantagem de logar como usuário normal. Se você logar como root, o sistema operacional presume que você sabe o que está fazendo. Depois de se tornar root, tudo é permitido.</a:t>
            </a:r>
            <a:endParaRPr lang="pt-BR" sz="2400" dirty="0"/>
          </a:p>
        </p:txBody>
      </p:sp>
    </p:spTree>
    <p:extLst>
      <p:ext uri="{BB962C8B-B14F-4D97-AF65-F5344CB8AC3E}">
        <p14:creationId xmlns:p14="http://schemas.microsoft.com/office/powerpoint/2010/main" val="2486338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buNone/>
            </a:pPr>
            <a:r>
              <a:rPr lang="pt-PT" sz="2400" dirty="0" smtClean="0"/>
              <a:t>2</a:t>
            </a:r>
            <a:r>
              <a:rPr lang="pt-PT" sz="2400" dirty="0"/>
              <a:t>. </a:t>
            </a:r>
            <a:r>
              <a:rPr lang="pt-PT" sz="2400" b="1" dirty="0"/>
              <a:t>Linux não é amplamente utilizado</a:t>
            </a:r>
            <a:r>
              <a:rPr lang="pt-PT" sz="2400" dirty="0"/>
              <a:t/>
            </a:r>
            <a:br>
              <a:rPr lang="pt-PT" sz="2400" dirty="0"/>
            </a:br>
            <a:r>
              <a:rPr lang="pt-PT" sz="2400" dirty="0"/>
              <a:t/>
            </a:r>
            <a:br>
              <a:rPr lang="pt-PT" sz="2400" dirty="0"/>
            </a:br>
            <a:r>
              <a:rPr lang="pt-PT" sz="2400" dirty="0"/>
              <a:t>Este é um paradoxo. Muitos se queixam que Linux não é o mais utilizado. Mas essa é uma das razões por que usá-lo. Isso nos dá uma sensação de ser uma panelinha especial. Como estamos melhor do que "as massas ignorantes".</a:t>
            </a:r>
            <a:br>
              <a:rPr lang="pt-PT" sz="2400" dirty="0"/>
            </a:br>
            <a:r>
              <a:rPr lang="pt-PT" sz="2400" dirty="0"/>
              <a:t/>
            </a:r>
            <a:br>
              <a:rPr lang="pt-PT" sz="2400" dirty="0"/>
            </a:br>
            <a:r>
              <a:rPr lang="pt-PT" sz="2400" dirty="0"/>
              <a:t>Se o Linux torna-se amplamente utilizado, provavelmente vamos mudar para outra coisa. Ou, pelo menos, desenvolver uma distro obscura que só nós vamos usar. Porque, vamos dizer a verdade, queremos nos sentir especial.</a:t>
            </a:r>
            <a:br>
              <a:rPr lang="pt-PT" sz="2400" dirty="0"/>
            </a:br>
            <a:endParaRPr lang="pt-BR" sz="2400" dirty="0"/>
          </a:p>
        </p:txBody>
      </p:sp>
    </p:spTree>
    <p:extLst>
      <p:ext uri="{BB962C8B-B14F-4D97-AF65-F5344CB8AC3E}">
        <p14:creationId xmlns:p14="http://schemas.microsoft.com/office/powerpoint/2010/main" val="4220770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buNone/>
            </a:pPr>
            <a:r>
              <a:rPr lang="pt-PT" sz="2400" dirty="0" smtClean="0"/>
              <a:t>3</a:t>
            </a:r>
            <a:r>
              <a:rPr lang="pt-PT" sz="2400" b="1" dirty="0"/>
              <a:t>. Linux é livre (como em discurso)</a:t>
            </a:r>
            <a:br>
              <a:rPr lang="pt-PT" sz="2400" b="1" dirty="0"/>
            </a:br>
            <a:r>
              <a:rPr lang="pt-PT" sz="2400" dirty="0"/>
              <a:t/>
            </a:r>
            <a:br>
              <a:rPr lang="pt-PT" sz="2400" dirty="0"/>
            </a:br>
            <a:r>
              <a:rPr lang="pt-PT" sz="2400" dirty="0"/>
              <a:t>Podemos obter o código fonte para todas as nossas aplicações. Se quiser saber como uma determinada parte do sistema operacional funciona, nós podemos. Isso nos permite ajustar e brincar com nossos sistemas. E nós absolutamente amaa-a-a-amos aprimorar nosso sistema.</a:t>
            </a:r>
            <a:br>
              <a:rPr lang="pt-PT" sz="2400" dirty="0"/>
            </a:br>
            <a:endParaRPr lang="pt-BR" sz="2400" dirty="0"/>
          </a:p>
        </p:txBody>
      </p:sp>
    </p:spTree>
    <p:extLst>
      <p:ext uri="{BB962C8B-B14F-4D97-AF65-F5344CB8AC3E}">
        <p14:creationId xmlns:p14="http://schemas.microsoft.com/office/powerpoint/2010/main" val="3649972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a:effectLst>
                  <a:outerShdw blurRad="38100" dist="38100" dir="2700000" algn="tl">
                    <a:srgbClr val="000000">
                      <a:alpha val="43137"/>
                    </a:srgbClr>
                  </a:outerShdw>
                </a:effectLst>
              </a:rPr>
              <a:t>A </a:t>
            </a:r>
            <a:r>
              <a:rPr lang="pt-PT" dirty="0" smtClean="0">
                <a:effectLst>
                  <a:outerShdw blurRad="38100" dist="38100" dir="2700000" algn="tl">
                    <a:srgbClr val="000000">
                      <a:alpha val="43137"/>
                    </a:srgbClr>
                  </a:outerShdw>
                </a:effectLst>
              </a:rPr>
              <a:t>Verdadeira RAZÃO</a:t>
            </a:r>
            <a:br>
              <a:rPr lang="pt-PT" dirty="0" smtClean="0">
                <a:effectLst>
                  <a:outerShdw blurRad="38100" dist="38100" dir="2700000" algn="tl">
                    <a:srgbClr val="000000">
                      <a:alpha val="43137"/>
                    </a:srgbClr>
                  </a:outerShdw>
                </a:effectLst>
              </a:rPr>
            </a:br>
            <a:r>
              <a:rPr lang="pt-PT" dirty="0" smtClean="0">
                <a:effectLst>
                  <a:outerShdw blurRad="38100" dist="38100" dir="2700000" algn="tl">
                    <a:srgbClr val="000000">
                      <a:alpha val="43137"/>
                    </a:srgbClr>
                  </a:outerShdw>
                </a:effectLst>
              </a:rPr>
              <a:t> porque </a:t>
            </a:r>
            <a:r>
              <a:rPr lang="pt-PT" dirty="0">
                <a:effectLst>
                  <a:outerShdw blurRad="38100" dist="38100" dir="2700000" algn="tl">
                    <a:srgbClr val="000000">
                      <a:alpha val="43137"/>
                    </a:srgbClr>
                  </a:outerShdw>
                </a:effectLst>
              </a:rPr>
              <a:t>usamos </a:t>
            </a:r>
            <a:r>
              <a:rPr lang="pt-PT" dirty="0" smtClean="0">
                <a:effectLst>
                  <a:outerShdw blurRad="38100" dist="38100" dir="2700000" algn="tl">
                    <a:srgbClr val="000000">
                      <a:alpha val="43137"/>
                    </a:srgbClr>
                  </a:outerShdw>
                </a:effectLst>
              </a:rPr>
              <a:t>Linux</a:t>
            </a:r>
            <a:endParaRPr lang="pt-BR" sz="13800"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3" name="Espaço Reservado para Texto 2"/>
          <p:cNvSpPr>
            <a:spLocks noGrp="1"/>
          </p:cNvSpPr>
          <p:nvPr>
            <p:ph type="body" idx="1"/>
          </p:nvPr>
        </p:nvSpPr>
        <p:spPr/>
        <p:txBody>
          <a:bodyPr/>
          <a:lstStyle/>
          <a:p>
            <a:pPr marL="0" indent="0">
              <a:buNone/>
            </a:pPr>
            <a:r>
              <a:rPr lang="pt-PT" sz="2400" dirty="0" smtClean="0"/>
              <a:t>Claro </a:t>
            </a:r>
            <a:r>
              <a:rPr lang="pt-PT" sz="2400" dirty="0"/>
              <a:t>que não podemos dizer </a:t>
            </a:r>
            <a:r>
              <a:rPr lang="pt-PT" sz="2400" dirty="0" smtClean="0"/>
              <a:t>aos não-Linuxers </a:t>
            </a:r>
            <a:r>
              <a:rPr lang="pt-PT" sz="2400" dirty="0"/>
              <a:t>que usamos Linux porque é divertido - eles nos colocariam em um hospício mais rápido do que você pode dizer "antidisestablishmentarianism". Então, vamos continuar contando os motivos falsos ainda plausível para usar Linux. Mas lá no fundo, saberemos a verdadeira razão que usamos Linux.</a:t>
            </a:r>
            <a:br>
              <a:rPr lang="pt-PT" sz="2400" dirty="0"/>
            </a:br>
            <a:r>
              <a:rPr lang="pt-PT" sz="2400" dirty="0"/>
              <a:t/>
            </a:r>
            <a:br>
              <a:rPr lang="pt-PT" sz="2400" dirty="0"/>
            </a:br>
            <a:r>
              <a:rPr lang="pt-PT" sz="2400" dirty="0"/>
              <a:t>E talvez, apenas talvez, da próxima vez que alguém me pergunta por que eu uso Linux, eu vou dar um enorme sorriso e </a:t>
            </a:r>
            <a:r>
              <a:rPr lang="pt-PT" sz="2400" dirty="0" smtClean="0"/>
              <a:t>responder: </a:t>
            </a:r>
          </a:p>
          <a:p>
            <a:pPr marL="0" indent="0" algn="ctr">
              <a:buNone/>
            </a:pPr>
            <a:r>
              <a:rPr lang="pt-PT" sz="3200" b="1" dirty="0" smtClean="0"/>
              <a:t>"</a:t>
            </a:r>
            <a:r>
              <a:rPr lang="pt-PT" sz="3200" b="1" dirty="0"/>
              <a:t>Porque usar Linux é divertido!"</a:t>
            </a:r>
            <a:endParaRPr lang="pt-BR" sz="3200" b="1" dirty="0"/>
          </a:p>
        </p:txBody>
      </p:sp>
    </p:spTree>
    <p:extLst>
      <p:ext uri="{BB962C8B-B14F-4D97-AF65-F5344CB8AC3E}">
        <p14:creationId xmlns:p14="http://schemas.microsoft.com/office/powerpoint/2010/main" val="4107292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Conceitos Básicos</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r>
              <a:rPr lang="pt-BR" dirty="0" smtClean="0"/>
              <a:t>Sistema Operacional</a:t>
            </a:r>
            <a:endParaRPr lang="pt-BR" dirty="0"/>
          </a:p>
        </p:txBody>
      </p:sp>
    </p:spTree>
    <p:extLst>
      <p:ext uri="{BB962C8B-B14F-4D97-AF65-F5344CB8AC3E}">
        <p14:creationId xmlns:p14="http://schemas.microsoft.com/office/powerpoint/2010/main" val="2169578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946884572"/>
              </p:ext>
            </p:extLst>
          </p:nvPr>
        </p:nvGraphicFramePr>
        <p:xfrm>
          <a:off x="1547664" y="20608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p:cNvSpPr>
            <a:spLocks noGrp="1"/>
          </p:cNvSpPr>
          <p:nvPr>
            <p:ph type="title"/>
          </p:nvPr>
        </p:nvSpPr>
        <p:spPr>
          <a:xfrm>
            <a:off x="457200" y="274637"/>
            <a:ext cx="8229600" cy="1143000"/>
          </a:xfrm>
        </p:spPr>
        <p:txBody>
          <a:bodyPr/>
          <a:lstStyle/>
          <a:p>
            <a:r>
              <a:rPr lang="pt-BR" dirty="0" smtClean="0">
                <a:effectLst>
                  <a:outerShdw blurRad="38100" dist="38100" dir="2700000" algn="tl">
                    <a:srgbClr val="000000">
                      <a:alpha val="43137"/>
                    </a:srgbClr>
                  </a:outerShdw>
                </a:effectLst>
              </a:rPr>
              <a:t>Sistema Operacional</a:t>
            </a:r>
            <a:endParaRPr lang="pt-BR" dirty="0">
              <a:effectLst>
                <a:outerShdw blurRad="38100" dist="38100" dir="2700000" algn="tl">
                  <a:srgbClr val="000000">
                    <a:alpha val="43137"/>
                  </a:srgbClr>
                </a:outerShdw>
              </a:effectLst>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3" name="Espaço Reservado para Texto 2"/>
          <p:cNvSpPr>
            <a:spLocks noGrp="1"/>
          </p:cNvSpPr>
          <p:nvPr>
            <p:ph type="body" idx="1"/>
          </p:nvPr>
        </p:nvSpPr>
        <p:spPr/>
        <p:txBody>
          <a:bodyPr/>
          <a:lstStyle/>
          <a:p>
            <a:pPr marL="0" indent="0">
              <a:buNone/>
            </a:pPr>
            <a:r>
              <a:rPr lang="pt-BR" b="1" dirty="0" smtClean="0"/>
              <a:t>Tipos de sistemas operacionais</a:t>
            </a:r>
          </a:p>
          <a:p>
            <a:pPr marL="0" indent="0">
              <a:buNone/>
            </a:pPr>
            <a:endParaRPr lang="pt-BR" b="1" dirty="0" smtClean="0"/>
          </a:p>
          <a:p>
            <a:pPr>
              <a:lnSpc>
                <a:spcPct val="250000"/>
              </a:lnSpc>
            </a:pPr>
            <a:r>
              <a:rPr lang="pt-BR" b="1" dirty="0" smtClean="0"/>
              <a:t>NÃO </a:t>
            </a:r>
            <a:r>
              <a:rPr lang="pt-BR" b="1" dirty="0"/>
              <a:t>UNIX </a:t>
            </a:r>
            <a:r>
              <a:rPr lang="pt-BR" dirty="0"/>
              <a:t>(Windows)</a:t>
            </a:r>
            <a:endParaRPr lang="pt-BR" b="1" dirty="0"/>
          </a:p>
          <a:p>
            <a:pPr>
              <a:lnSpc>
                <a:spcPct val="250000"/>
              </a:lnSpc>
            </a:pPr>
            <a:r>
              <a:rPr lang="pt-BR" b="1" dirty="0"/>
              <a:t>UNIX LIKE </a:t>
            </a:r>
            <a:r>
              <a:rPr lang="pt-BR" dirty="0"/>
              <a:t>(Unix, Linux, Mac, ... )</a:t>
            </a:r>
          </a:p>
          <a:p>
            <a:endParaRPr lang="pt-BR" dirty="0"/>
          </a:p>
        </p:txBody>
      </p:sp>
      <p:sp>
        <p:nvSpPr>
          <p:cNvPr id="6"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Sistema Operacional</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2344836"/>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97" y="2781883"/>
            <a:ext cx="2438400" cy="2438400"/>
          </a:xfrm>
          <a:prstGeom prst="rect">
            <a:avLst/>
          </a:prstGeom>
          <a:ln>
            <a:noFill/>
          </a:ln>
          <a:effectLst>
            <a:outerShdw blurRad="190500" algn="tl" rotWithShape="0">
              <a:srgbClr val="000000">
                <a:alpha val="70000"/>
              </a:srgbClr>
            </a:outerShdw>
          </a:effec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847" y="2276872"/>
            <a:ext cx="2932332" cy="3448422"/>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2328" y="2686796"/>
            <a:ext cx="2628573" cy="2628573"/>
          </a:xfrm>
          <a:prstGeom prst="rect">
            <a:avLst/>
          </a:prstGeom>
        </p:spPr>
      </p:pic>
      <p:sp>
        <p:nvSpPr>
          <p:cNvPr id="6" name="CaixaDeTexto 5"/>
          <p:cNvSpPr txBox="1"/>
          <p:nvPr/>
        </p:nvSpPr>
        <p:spPr>
          <a:xfrm>
            <a:off x="551066" y="5805264"/>
            <a:ext cx="2210862" cy="646331"/>
          </a:xfrm>
          <a:prstGeom prst="rect">
            <a:avLst/>
          </a:prstGeom>
          <a:noFill/>
        </p:spPr>
        <p:txBody>
          <a:bodyPr wrap="none" rtlCol="0">
            <a:spAutoFit/>
          </a:bodyPr>
          <a:lstStyle/>
          <a:p>
            <a:r>
              <a:rPr lang="pt-BR" sz="3600" b="1" dirty="0" smtClean="0">
                <a:effectLst>
                  <a:outerShdw blurRad="38100" dist="38100" dir="2700000" algn="tl">
                    <a:srgbClr val="000000">
                      <a:alpha val="43137"/>
                    </a:srgbClr>
                  </a:outerShdw>
                </a:effectLst>
              </a:rPr>
              <a:t>Windows</a:t>
            </a:r>
            <a:endParaRPr lang="pt-BR" sz="3600" b="1" dirty="0">
              <a:effectLst>
                <a:outerShdw blurRad="38100" dist="38100" dir="2700000" algn="tl">
                  <a:srgbClr val="000000">
                    <a:alpha val="43137"/>
                  </a:srgbClr>
                </a:outerShdw>
              </a:effectLst>
            </a:endParaRPr>
          </a:p>
        </p:txBody>
      </p:sp>
      <p:sp>
        <p:nvSpPr>
          <p:cNvPr id="10" name="CaixaDeTexto 9"/>
          <p:cNvSpPr txBox="1"/>
          <p:nvPr/>
        </p:nvSpPr>
        <p:spPr>
          <a:xfrm>
            <a:off x="3284046" y="5805264"/>
            <a:ext cx="2569934" cy="646331"/>
          </a:xfrm>
          <a:prstGeom prst="rect">
            <a:avLst/>
          </a:prstGeom>
          <a:noFill/>
        </p:spPr>
        <p:txBody>
          <a:bodyPr wrap="none" rtlCol="0">
            <a:spAutoFit/>
          </a:bodyPr>
          <a:lstStyle/>
          <a:p>
            <a:r>
              <a:rPr lang="pt-BR" sz="3600" b="1" dirty="0" smtClean="0">
                <a:effectLst>
                  <a:outerShdw blurRad="38100" dist="38100" dir="2700000" algn="tl">
                    <a:srgbClr val="000000">
                      <a:alpha val="43137"/>
                    </a:srgbClr>
                  </a:outerShdw>
                </a:effectLst>
              </a:rPr>
              <a:t>GNU/Linux</a:t>
            </a:r>
            <a:endParaRPr lang="pt-BR" sz="3600" b="1" dirty="0">
              <a:effectLst>
                <a:outerShdw blurRad="38100" dist="38100" dir="2700000" algn="tl">
                  <a:srgbClr val="000000">
                    <a:alpha val="43137"/>
                  </a:srgbClr>
                </a:outerShdw>
              </a:effectLst>
            </a:endParaRPr>
          </a:p>
        </p:txBody>
      </p:sp>
      <p:sp>
        <p:nvSpPr>
          <p:cNvPr id="11" name="CaixaDeTexto 10"/>
          <p:cNvSpPr txBox="1"/>
          <p:nvPr/>
        </p:nvSpPr>
        <p:spPr>
          <a:xfrm>
            <a:off x="6637895" y="5805264"/>
            <a:ext cx="1877437" cy="646331"/>
          </a:xfrm>
          <a:prstGeom prst="rect">
            <a:avLst/>
          </a:prstGeom>
          <a:noFill/>
        </p:spPr>
        <p:txBody>
          <a:bodyPr wrap="none" rtlCol="0">
            <a:spAutoFit/>
          </a:bodyPr>
          <a:lstStyle/>
          <a:p>
            <a:r>
              <a:rPr lang="pt-BR" sz="3600" b="1" dirty="0" smtClean="0">
                <a:effectLst>
                  <a:outerShdw blurRad="38100" dist="38100" dir="2700000" algn="tl">
                    <a:srgbClr val="000000">
                      <a:alpha val="43137"/>
                    </a:srgbClr>
                  </a:outerShdw>
                </a:effectLst>
              </a:rPr>
              <a:t>Mac OS</a:t>
            </a:r>
            <a:endParaRPr lang="pt-BR" sz="3600" b="1" dirty="0">
              <a:effectLst>
                <a:outerShdw blurRad="38100" dist="38100" dir="2700000" algn="tl">
                  <a:srgbClr val="000000">
                    <a:alpha val="43137"/>
                  </a:srgbClr>
                </a:outerShdw>
              </a:effectLst>
            </a:endParaRPr>
          </a:p>
        </p:txBody>
      </p:sp>
      <p:sp>
        <p:nvSpPr>
          <p:cNvPr id="1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Sistema Operacional</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136897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a:buClr>
                <a:srgbClr val="000000"/>
              </a:buClr>
              <a:buSzPct val="30555"/>
              <a:buFont typeface="Arial"/>
              <a:buNone/>
            </a:pPr>
            <a:r>
              <a:rPr lang="x-none">
                <a:effectLst>
                  <a:outerShdw blurRad="38100" dist="38100" dir="2700000" algn="tl">
                    <a:srgbClr val="000000">
                      <a:alpha val="43137"/>
                    </a:srgbClr>
                  </a:outerShdw>
                </a:effectLst>
              </a:rPr>
              <a:t>Conteúdo</a:t>
            </a:r>
          </a:p>
        </p:txBody>
      </p:sp>
      <p:sp>
        <p:nvSpPr>
          <p:cNvPr id="70" name="Shape 70"/>
          <p:cNvSpPr txBox="1">
            <a:spLocks noGrp="1"/>
          </p:cNvSpPr>
          <p:nvPr>
            <p:ph type="body" idx="1"/>
          </p:nvPr>
        </p:nvSpPr>
        <p:spPr>
          <a:xfrm>
            <a:off x="457200" y="1600200"/>
            <a:ext cx="8229600" cy="4493508"/>
          </a:xfrm>
          <a:prstGeom prst="rect">
            <a:avLst/>
          </a:prstGeom>
        </p:spPr>
        <p:txBody>
          <a:bodyPr lIns="91425" tIns="91425" rIns="91425" bIns="91425" anchor="t" anchorCtr="0">
            <a:spAutoFit/>
          </a:bodyPr>
          <a:lstStyle/>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Instalação;</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Filosofias relacionadas ao Linux;</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Diferenças do Windows e seus aplicativos;</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Execução de programas;</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Permissões de acesso dos usuários</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Manipulação de diretórios, arquivos, rede, usuários, grupos, </a:t>
            </a:r>
            <a:r>
              <a:rPr lang="x-none" sz="2400" smtClean="0">
                <a:solidFill>
                  <a:srgbClr val="222222"/>
                </a:solidFill>
              </a:rPr>
              <a:t>partições</a:t>
            </a:r>
            <a:r>
              <a:rPr lang="pt-BR" sz="2400" dirty="0" smtClean="0">
                <a:solidFill>
                  <a:srgbClr val="222222"/>
                </a:solidFill>
              </a:rPr>
              <a:t>, compactadores</a:t>
            </a:r>
            <a:r>
              <a:rPr lang="x-none" sz="2400" smtClean="0">
                <a:solidFill>
                  <a:srgbClr val="222222"/>
                </a:solidFill>
              </a:rPr>
              <a:t>;</a:t>
            </a:r>
            <a:endParaRPr lang="x-none" sz="2400">
              <a:solidFill>
                <a:srgbClr val="222222"/>
              </a:solidFill>
            </a:endParaRP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Shell Script;</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Instalação e manutenção de programas e do sistema;</a:t>
            </a:r>
          </a:p>
          <a:p>
            <a:pPr marL="457200" marR="0" lvl="0" indent="-381000" algn="l" rtl="0">
              <a:lnSpc>
                <a:spcPct val="100000"/>
              </a:lnSpc>
              <a:spcBef>
                <a:spcPts val="600"/>
              </a:spcBef>
              <a:spcAft>
                <a:spcPts val="0"/>
              </a:spcAft>
              <a:buClr>
                <a:schemeClr val="dk1"/>
              </a:buClr>
              <a:buSzPct val="166666"/>
              <a:buFont typeface="Arial"/>
              <a:buChar char="•"/>
            </a:pPr>
            <a:r>
              <a:rPr lang="x-none" sz="2400">
                <a:solidFill>
                  <a:srgbClr val="222222"/>
                </a:solidFill>
              </a:rPr>
              <a:t>Arquivos de configuração;</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Gráfico 1"/>
          <p:cNvGraphicFramePr/>
          <p:nvPr>
            <p:extLst>
              <p:ext uri="{D42A27DB-BD31-4B8C-83A1-F6EECF244321}">
                <p14:modId xmlns:p14="http://schemas.microsoft.com/office/powerpoint/2010/main" val="212016574"/>
              </p:ext>
            </p:extLst>
          </p:nvPr>
        </p:nvGraphicFramePr>
        <p:xfrm>
          <a:off x="395536" y="1916832"/>
          <a:ext cx="8352928"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p:cNvSpPr/>
          <p:nvPr/>
        </p:nvSpPr>
        <p:spPr>
          <a:xfrm>
            <a:off x="1835696" y="6191979"/>
            <a:ext cx="5258580" cy="307777"/>
          </a:xfrm>
          <a:prstGeom prst="rect">
            <a:avLst/>
          </a:prstGeom>
        </p:spPr>
        <p:txBody>
          <a:bodyPr wrap="square">
            <a:spAutoFit/>
          </a:bodyPr>
          <a:lstStyle/>
          <a:p>
            <a:r>
              <a:rPr lang="pt-BR" dirty="0"/>
              <a:t>http://www.w3counter.com/globalstats.php?year=2012&amp;month=3</a:t>
            </a:r>
          </a:p>
        </p:txBody>
      </p:sp>
      <p:sp>
        <p:nvSpPr>
          <p:cNvPr id="6"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Sistema Operacional</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374264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Gráfico 1"/>
          <p:cNvGraphicFramePr/>
          <p:nvPr>
            <p:extLst>
              <p:ext uri="{D42A27DB-BD31-4B8C-83A1-F6EECF244321}">
                <p14:modId xmlns:p14="http://schemas.microsoft.com/office/powerpoint/2010/main" val="736556497"/>
              </p:ext>
            </p:extLst>
          </p:nvPr>
        </p:nvGraphicFramePr>
        <p:xfrm>
          <a:off x="395536" y="1916832"/>
          <a:ext cx="8352928"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p:cNvSpPr/>
          <p:nvPr/>
        </p:nvSpPr>
        <p:spPr>
          <a:xfrm>
            <a:off x="1835696" y="6191979"/>
            <a:ext cx="5258580" cy="307777"/>
          </a:xfrm>
          <a:prstGeom prst="rect">
            <a:avLst/>
          </a:prstGeom>
        </p:spPr>
        <p:txBody>
          <a:bodyPr wrap="square">
            <a:spAutoFit/>
          </a:bodyPr>
          <a:lstStyle/>
          <a:p>
            <a:pPr algn="ctr"/>
            <a:r>
              <a:rPr lang="pt-BR" dirty="0" smtClean="0"/>
              <a:t>Top 500 – Junho/2011</a:t>
            </a:r>
            <a:endParaRPr lang="pt-BR" dirty="0"/>
          </a:p>
        </p:txBody>
      </p:sp>
      <p:sp>
        <p:nvSpPr>
          <p:cNvPr id="8"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Sistema Operacional</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499579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effectLst>
                  <a:outerShdw blurRad="38100" dist="38100" dir="2700000" algn="tl">
                    <a:srgbClr val="000000">
                      <a:alpha val="43137"/>
                    </a:srgbClr>
                  </a:outerShdw>
                </a:effectLst>
              </a:rPr>
              <a:t>Sistema Operacional</a:t>
            </a:r>
            <a:endParaRPr lang="pt-BR" dirty="0"/>
          </a:p>
        </p:txBody>
      </p:sp>
      <p:pic>
        <p:nvPicPr>
          <p:cNvPr id="4" name="Imagem 3" descr="List Statistics | TOP500 Supercomputer Sites - Mozilla Firefox"/>
          <p:cNvPicPr>
            <a:picLocks noChangeAspect="1"/>
          </p:cNvPicPr>
          <p:nvPr/>
        </p:nvPicPr>
        <p:blipFill rotWithShape="1">
          <a:blip r:embed="rId2">
            <a:extLst>
              <a:ext uri="{28A0092B-C50C-407E-A947-70E740481C1C}">
                <a14:useLocalDpi xmlns:a14="http://schemas.microsoft.com/office/drawing/2010/main" val="0"/>
              </a:ext>
            </a:extLst>
          </a:blip>
          <a:srcRect l="11250" t="19771" r="47778" b="46475"/>
          <a:stretch/>
        </p:blipFill>
        <p:spPr>
          <a:xfrm>
            <a:off x="395535" y="1701180"/>
            <a:ext cx="5043623" cy="2519908"/>
          </a:xfrm>
          <a:prstGeom prst="rect">
            <a:avLst/>
          </a:prstGeom>
        </p:spPr>
      </p:pic>
      <p:pic>
        <p:nvPicPr>
          <p:cNvPr id="5" name="Imagem 4" descr="List Statistics | TOP500 Supercomputer Sites - Mozilla Firefox"/>
          <p:cNvPicPr>
            <a:picLocks noChangeAspect="1"/>
          </p:cNvPicPr>
          <p:nvPr/>
        </p:nvPicPr>
        <p:blipFill rotWithShape="1">
          <a:blip r:embed="rId2">
            <a:extLst>
              <a:ext uri="{28A0092B-C50C-407E-A947-70E740481C1C}">
                <a14:useLocalDpi xmlns:a14="http://schemas.microsoft.com/office/drawing/2010/main" val="0"/>
              </a:ext>
            </a:extLst>
          </a:blip>
          <a:srcRect l="11250" t="55611" r="47778" b="8549"/>
          <a:stretch/>
        </p:blipFill>
        <p:spPr>
          <a:xfrm>
            <a:off x="3347864" y="3896566"/>
            <a:ext cx="5544616" cy="2941466"/>
          </a:xfrm>
          <a:prstGeom prst="rect">
            <a:avLst/>
          </a:prstGeom>
        </p:spPr>
      </p:pic>
    </p:spTree>
    <p:extLst>
      <p:ext uri="{BB962C8B-B14F-4D97-AF65-F5344CB8AC3E}">
        <p14:creationId xmlns:p14="http://schemas.microsoft.com/office/powerpoint/2010/main" val="1341299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7" name="Retângulo 6"/>
          <p:cNvSpPr/>
          <p:nvPr/>
        </p:nvSpPr>
        <p:spPr>
          <a:xfrm>
            <a:off x="1835696" y="6191979"/>
            <a:ext cx="5258580" cy="307777"/>
          </a:xfrm>
          <a:prstGeom prst="rect">
            <a:avLst/>
          </a:prstGeom>
        </p:spPr>
        <p:txBody>
          <a:bodyPr wrap="square">
            <a:spAutoFit/>
          </a:bodyPr>
          <a:lstStyle/>
          <a:p>
            <a:pPr algn="ctr"/>
            <a:r>
              <a:rPr lang="pt-BR" dirty="0" smtClean="0"/>
              <a:t>Top 500 – Junho/2011</a:t>
            </a:r>
            <a:endParaRPr lang="pt-BR" dirty="0"/>
          </a:p>
        </p:txBody>
      </p:sp>
      <p:sp>
        <p:nvSpPr>
          <p:cNvPr id="8"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Sistema Operacional</a:t>
            </a:r>
            <a:endParaRPr lang="pt-BR"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596" t="5492" b="13860"/>
          <a:stretch/>
        </p:blipFill>
        <p:spPr bwMode="auto">
          <a:xfrm>
            <a:off x="323528" y="1700808"/>
            <a:ext cx="7128792" cy="4244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36164"/>
          <a:stretch/>
        </p:blipFill>
        <p:spPr bwMode="auto">
          <a:xfrm>
            <a:off x="8100392" y="1788428"/>
            <a:ext cx="960699"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8387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E por que “ninguém” utiliza Linux?</a:t>
            </a:r>
            <a:endParaRPr lang="pt-BR" dirty="0">
              <a:effectLst>
                <a:outerShdw blurRad="38100" dist="38100" dir="2700000" algn="tl">
                  <a:srgbClr val="000000">
                    <a:alpha val="43137"/>
                  </a:srgbClr>
                </a:outerShdw>
              </a:effectLst>
            </a:endParaRPr>
          </a:p>
        </p:txBody>
      </p:sp>
      <p:sp>
        <p:nvSpPr>
          <p:cNvPr id="4" name="Espaço Reservado para Texto 3"/>
          <p:cNvSpPr>
            <a:spLocks noGrp="1"/>
          </p:cNvSpPr>
          <p:nvPr>
            <p:ph type="body" idx="1"/>
          </p:nvPr>
        </p:nvSpPr>
        <p:spPr/>
        <p:txBody>
          <a:bodyPr/>
          <a:lstStyle/>
          <a:p>
            <a:r>
              <a:rPr lang="pt-BR" sz="2800" dirty="0" smtClean="0"/>
              <a:t>Por que o Windows é tão utilizado pela massa?</a:t>
            </a:r>
          </a:p>
          <a:p>
            <a:pPr lvl="1"/>
            <a:endParaRPr lang="pt-BR" dirty="0" smtClean="0"/>
          </a:p>
          <a:p>
            <a:pPr lvl="1"/>
            <a:r>
              <a:rPr lang="pt-BR" sz="2800" dirty="0" smtClean="0"/>
              <a:t>Linux </a:t>
            </a:r>
            <a:r>
              <a:rPr lang="pt-BR" sz="2800" b="1" dirty="0" smtClean="0">
                <a:solidFill>
                  <a:srgbClr val="FF0000"/>
                </a:solidFill>
              </a:rPr>
              <a:t>era</a:t>
            </a:r>
            <a:r>
              <a:rPr lang="pt-BR" sz="2800" dirty="0" smtClean="0">
                <a:solidFill>
                  <a:srgbClr val="FF0000"/>
                </a:solidFill>
              </a:rPr>
              <a:t> </a:t>
            </a:r>
            <a:r>
              <a:rPr lang="pt-BR" sz="2800" dirty="0" smtClean="0"/>
              <a:t>muito complicado para um usuário normal</a:t>
            </a:r>
          </a:p>
          <a:p>
            <a:pPr lvl="1"/>
            <a:endParaRPr lang="pt-BR" sz="2000" dirty="0" smtClean="0"/>
          </a:p>
          <a:p>
            <a:pPr lvl="1"/>
            <a:r>
              <a:rPr lang="pt-BR" sz="2800" dirty="0" smtClean="0"/>
              <a:t>Cultura</a:t>
            </a:r>
          </a:p>
          <a:p>
            <a:pPr lvl="1"/>
            <a:endParaRPr lang="pt-BR" sz="2800" dirty="0"/>
          </a:p>
          <a:p>
            <a:pPr lvl="1"/>
            <a:r>
              <a:rPr lang="pt-BR" sz="2800" dirty="0" smtClean="0"/>
              <a:t>Marketing negativo</a:t>
            </a:r>
          </a:p>
          <a:p>
            <a:pPr lvl="1"/>
            <a:endParaRPr lang="pt-BR" sz="2800" dirty="0"/>
          </a:p>
          <a:p>
            <a:pPr lvl="1"/>
            <a:r>
              <a:rPr lang="pt-BR" sz="2800" dirty="0" smtClean="0"/>
              <a:t>Falta de aplicativos</a:t>
            </a:r>
            <a:endParaRPr lang="pt-BR" sz="3200" dirty="0" smtClean="0"/>
          </a:p>
        </p:txBody>
      </p:sp>
    </p:spTree>
    <p:extLst>
      <p:ext uri="{BB962C8B-B14F-4D97-AF65-F5344CB8AC3E}">
        <p14:creationId xmlns:p14="http://schemas.microsoft.com/office/powerpoint/2010/main" val="738157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3" name="Espaço Reservado para Texto 2"/>
          <p:cNvSpPr>
            <a:spLocks noGrp="1"/>
          </p:cNvSpPr>
          <p:nvPr>
            <p:ph type="body" idx="1"/>
          </p:nvPr>
        </p:nvSpPr>
        <p:spPr/>
        <p:txBody>
          <a:bodyPr/>
          <a:lstStyle/>
          <a:p>
            <a:pPr marL="514350" indent="-514350">
              <a:lnSpc>
                <a:spcPct val="250000"/>
              </a:lnSpc>
              <a:buFont typeface="+mj-lt"/>
              <a:buAutoNum type="arabicPeriod"/>
            </a:pPr>
            <a:r>
              <a:rPr lang="pt-BR" sz="2400" dirty="0"/>
              <a:t> </a:t>
            </a:r>
            <a:r>
              <a:rPr lang="pt-BR" sz="2400" dirty="0" smtClean="0"/>
              <a:t>O correto não é Linux. É </a:t>
            </a:r>
            <a:r>
              <a:rPr lang="pt-BR" sz="2400" b="1" dirty="0" smtClean="0">
                <a:effectLst>
                  <a:outerShdw blurRad="38100" dist="38100" dir="2700000" algn="tl">
                    <a:srgbClr val="000000">
                      <a:alpha val="43137"/>
                    </a:srgbClr>
                  </a:outerShdw>
                </a:effectLst>
              </a:rPr>
              <a:t>GNU/Linux.</a:t>
            </a:r>
          </a:p>
          <a:p>
            <a:pPr marL="514350" indent="-514350">
              <a:lnSpc>
                <a:spcPct val="250000"/>
              </a:lnSpc>
              <a:buFont typeface="+mj-lt"/>
              <a:buAutoNum type="arabicPeriod"/>
            </a:pPr>
            <a:r>
              <a:rPr lang="pt-BR" sz="2400" dirty="0" smtClean="0"/>
              <a:t>Linux é o </a:t>
            </a:r>
            <a:r>
              <a:rPr lang="pt-BR" sz="2400" b="1" dirty="0" err="1" smtClean="0"/>
              <a:t>kernel</a:t>
            </a:r>
            <a:r>
              <a:rPr lang="pt-BR" sz="2400" b="1" dirty="0" smtClean="0"/>
              <a:t> </a:t>
            </a:r>
            <a:r>
              <a:rPr lang="pt-BR" sz="2400" dirty="0" smtClean="0"/>
              <a:t>(motor)</a:t>
            </a:r>
            <a:r>
              <a:rPr lang="pt-BR" sz="2400" dirty="0" smtClean="0">
                <a:effectLst>
                  <a:outerShdw blurRad="38100" dist="38100" dir="2700000" algn="tl">
                    <a:srgbClr val="000000">
                      <a:alpha val="43137"/>
                    </a:srgbClr>
                  </a:outerShdw>
                </a:effectLst>
              </a:rPr>
              <a:t> </a:t>
            </a:r>
            <a:r>
              <a:rPr lang="pt-BR" sz="2400" dirty="0" smtClean="0"/>
              <a:t>do sistema GNU/Linux.</a:t>
            </a:r>
          </a:p>
          <a:p>
            <a:pPr marL="0" indent="0">
              <a:lnSpc>
                <a:spcPct val="250000"/>
              </a:lnSpc>
              <a:buNone/>
            </a:pPr>
            <a:endParaRPr lang="pt-BR" sz="2400" dirty="0" smtClean="0"/>
          </a:p>
          <a:p>
            <a:pPr marL="514350" indent="-514350">
              <a:lnSpc>
                <a:spcPct val="250000"/>
              </a:lnSpc>
              <a:buFont typeface="+mj-lt"/>
              <a:buAutoNum type="arabicPeriod"/>
            </a:pPr>
            <a:endParaRPr lang="pt-BR" sz="2400" dirty="0"/>
          </a:p>
        </p:txBody>
      </p:sp>
      <p:pic>
        <p:nvPicPr>
          <p:cNvPr id="4" name="Imagem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652120" y="4005064"/>
            <a:ext cx="2788915" cy="1974114"/>
          </a:xfrm>
          <a:prstGeom prst="rect">
            <a:avLst/>
          </a:prstGeom>
        </p:spPr>
      </p:pic>
      <p:pic>
        <p:nvPicPr>
          <p:cNvPr id="5" name="Imagem 4"/>
          <p:cNvPicPr>
            <a:picLocks noChangeAspect="1"/>
          </p:cNvPicPr>
          <p:nvPr/>
        </p:nvPicPr>
        <p:blipFill>
          <a:blip r:embed="rId5">
            <a:extLst>
              <a:ext uri="{BEBA8EAE-BF5A-486C-A8C5-ECC9F3942E4B}">
                <a14:imgProps xmlns:a14="http://schemas.microsoft.com/office/drawing/2010/main">
                  <a14:imgLayer r:embed="rId6">
                    <a14:imgEffect>
                      <a14:backgroundRemoval t="2500" b="97857" l="1667" r="96667"/>
                    </a14:imgEffect>
                  </a14:imgLayer>
                </a14:imgProps>
              </a:ext>
              <a:ext uri="{28A0092B-C50C-407E-A947-70E740481C1C}">
                <a14:useLocalDpi xmlns:a14="http://schemas.microsoft.com/office/drawing/2010/main" val="0"/>
              </a:ext>
            </a:extLst>
          </a:blip>
          <a:stretch>
            <a:fillRect/>
          </a:stretch>
        </p:blipFill>
        <p:spPr>
          <a:xfrm>
            <a:off x="539552" y="3965379"/>
            <a:ext cx="2413725" cy="2053485"/>
          </a:xfrm>
          <a:prstGeom prst="rect">
            <a:avLst/>
          </a:prstGeom>
        </p:spPr>
      </p:pic>
      <p:sp>
        <p:nvSpPr>
          <p:cNvPr id="6" name="CaixaDeTexto 5"/>
          <p:cNvSpPr txBox="1"/>
          <p:nvPr/>
        </p:nvSpPr>
        <p:spPr>
          <a:xfrm>
            <a:off x="3698206" y="3668682"/>
            <a:ext cx="1584176" cy="2646878"/>
          </a:xfrm>
          <a:prstGeom prst="rect">
            <a:avLst/>
          </a:prstGeom>
          <a:noFill/>
        </p:spPr>
        <p:txBody>
          <a:bodyPr wrap="square" rtlCol="0">
            <a:spAutoFit/>
          </a:bodyPr>
          <a:lstStyle/>
          <a:p>
            <a:r>
              <a:rPr lang="pt-BR" sz="16600" b="1" dirty="0" smtClean="0">
                <a:effectLst>
                  <a:outerShdw blurRad="38100" dist="38100" dir="2700000" algn="tl">
                    <a:srgbClr val="000000">
                      <a:alpha val="43137"/>
                    </a:srgbClr>
                  </a:outerShdw>
                </a:effectLst>
              </a:rPr>
              <a:t>≠</a:t>
            </a:r>
            <a:endParaRPr lang="pt-BR" sz="16600" b="1" dirty="0">
              <a:effectLst>
                <a:outerShdw blurRad="38100" dist="38100" dir="2700000" algn="tl">
                  <a:srgbClr val="000000">
                    <a:alpha val="43137"/>
                  </a:srgbClr>
                </a:outerShdw>
              </a:effectLst>
            </a:endParaRPr>
          </a:p>
        </p:txBody>
      </p:sp>
      <p:sp>
        <p:nvSpPr>
          <p:cNvPr id="8" name="Retângulo 7"/>
          <p:cNvSpPr/>
          <p:nvPr/>
        </p:nvSpPr>
        <p:spPr>
          <a:xfrm>
            <a:off x="6543073" y="6018864"/>
            <a:ext cx="1007007" cy="461665"/>
          </a:xfrm>
          <a:prstGeom prst="rect">
            <a:avLst/>
          </a:prstGeom>
        </p:spPr>
        <p:txBody>
          <a:bodyPr wrap="none">
            <a:spAutoFit/>
          </a:bodyPr>
          <a:lstStyle/>
          <a:p>
            <a:r>
              <a:rPr lang="pt-BR" sz="2400" b="1" dirty="0">
                <a:effectLst>
                  <a:outerShdw blurRad="38100" dist="38100" dir="2700000" algn="tl">
                    <a:srgbClr val="000000">
                      <a:alpha val="43137"/>
                    </a:srgbClr>
                  </a:outerShdw>
                </a:effectLst>
              </a:rPr>
              <a:t>Carro</a:t>
            </a:r>
          </a:p>
        </p:txBody>
      </p:sp>
      <p:sp>
        <p:nvSpPr>
          <p:cNvPr id="10" name="Retângulo 9"/>
          <p:cNvSpPr/>
          <p:nvPr/>
        </p:nvSpPr>
        <p:spPr>
          <a:xfrm>
            <a:off x="1222652" y="6018864"/>
            <a:ext cx="1039067" cy="461665"/>
          </a:xfrm>
          <a:prstGeom prst="rect">
            <a:avLst/>
          </a:prstGeom>
        </p:spPr>
        <p:txBody>
          <a:bodyPr wrap="none">
            <a:spAutoFit/>
          </a:bodyPr>
          <a:lstStyle/>
          <a:p>
            <a:r>
              <a:rPr lang="pt-BR" sz="2400" b="1" dirty="0" smtClean="0">
                <a:effectLst>
                  <a:outerShdw blurRad="38100" dist="38100" dir="2700000" algn="tl">
                    <a:srgbClr val="000000">
                      <a:alpha val="43137"/>
                    </a:srgbClr>
                  </a:outerShdw>
                </a:effectLst>
              </a:rPr>
              <a:t>Motor</a:t>
            </a:r>
            <a:endParaRPr lang="pt-BR" sz="2400" b="1" dirty="0">
              <a:effectLst>
                <a:outerShdw blurRad="38100" dist="38100" dir="2700000" algn="tl">
                  <a:srgbClr val="000000">
                    <a:alpha val="43137"/>
                  </a:srgbClr>
                </a:outerShdw>
              </a:effectLst>
            </a:endParaRPr>
          </a:p>
        </p:txBody>
      </p:sp>
      <p:sp>
        <p:nvSpPr>
          <p:cNvPr id="2" name="Título 1"/>
          <p:cNvSpPr>
            <a:spLocks noGrp="1"/>
          </p:cNvSpPr>
          <p:nvPr>
            <p:ph type="title"/>
          </p:nvPr>
        </p:nvSpPr>
        <p:spPr/>
        <p:txBody>
          <a:bodyPr/>
          <a:lstStyle/>
          <a:p>
            <a:r>
              <a:rPr lang="pt-BR" dirty="0">
                <a:effectLst>
                  <a:outerShdw blurRad="38100" dist="38100" dir="2700000" algn="tl">
                    <a:srgbClr val="000000">
                      <a:alpha val="43137"/>
                    </a:srgbClr>
                  </a:outerShdw>
                </a:effectLst>
              </a:rPr>
              <a:t>O que é Linux?</a:t>
            </a:r>
            <a:endParaRPr lang="pt-BR" dirty="0"/>
          </a:p>
        </p:txBody>
      </p:sp>
    </p:spTree>
    <p:extLst>
      <p:ext uri="{BB962C8B-B14F-4D97-AF65-F5344CB8AC3E}">
        <p14:creationId xmlns:p14="http://schemas.microsoft.com/office/powerpoint/2010/main" val="1783129198"/>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pt-BR" dirty="0" smtClean="0">
                <a:solidFill>
                  <a:schemeClr val="bg1"/>
                </a:solidFill>
                <a:effectLst>
                  <a:outerShdw blurRad="38100" dist="38100" dir="2700000" algn="tl">
                    <a:srgbClr val="000000">
                      <a:alpha val="43137"/>
                    </a:srgbClr>
                  </a:outerShdw>
                </a:effectLst>
              </a:rPr>
              <a:t>O que o Linux (</a:t>
            </a:r>
            <a:r>
              <a:rPr lang="pt-BR" dirty="0" err="1" smtClean="0">
                <a:solidFill>
                  <a:schemeClr val="bg1"/>
                </a:solidFill>
                <a:effectLst>
                  <a:outerShdw blurRad="38100" dist="38100" dir="2700000" algn="tl">
                    <a:srgbClr val="000000">
                      <a:alpha val="43137"/>
                    </a:srgbClr>
                  </a:outerShdw>
                </a:effectLst>
              </a:rPr>
              <a:t>kernel</a:t>
            </a:r>
            <a:r>
              <a:rPr lang="pt-BR" dirty="0" smtClean="0">
                <a:solidFill>
                  <a:schemeClr val="bg1"/>
                </a:solidFill>
                <a:effectLst>
                  <a:outerShdw blurRad="38100" dist="38100" dir="2700000" algn="tl">
                    <a:srgbClr val="000000">
                      <a:alpha val="43137"/>
                    </a:srgbClr>
                  </a:outerShdw>
                </a:effectLst>
              </a:rPr>
              <a:t>) faz?</a:t>
            </a:r>
            <a:endParaRPr lang="x-none">
              <a:solidFill>
                <a:schemeClr val="bg1"/>
              </a:solidFill>
              <a:effectLst>
                <a:outerShdw blurRad="38100" dist="38100" dir="2700000" algn="tl">
                  <a:srgbClr val="000000">
                    <a:alpha val="43137"/>
                  </a:srgbClr>
                </a:outerShdw>
              </a:effectLst>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769" y="1844824"/>
            <a:ext cx="5553851" cy="4477375"/>
          </a:xfrm>
          <a:prstGeom prst="rect">
            <a:avLst/>
          </a:prstGeom>
        </p:spPr>
      </p:pic>
    </p:spTree>
    <p:extLst>
      <p:ext uri="{BB962C8B-B14F-4D97-AF65-F5344CB8AC3E}">
        <p14:creationId xmlns:p14="http://schemas.microsoft.com/office/powerpoint/2010/main" val="365515289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pt-BR" dirty="0" smtClean="0">
                <a:solidFill>
                  <a:schemeClr val="bg1"/>
                </a:solidFill>
                <a:effectLst>
                  <a:outerShdw blurRad="38100" dist="38100" dir="2700000" algn="tl">
                    <a:srgbClr val="000000">
                      <a:alpha val="43137"/>
                    </a:srgbClr>
                  </a:outerShdw>
                </a:effectLst>
              </a:rPr>
              <a:t>O que o Linux (</a:t>
            </a:r>
            <a:r>
              <a:rPr lang="pt-BR" dirty="0" err="1" smtClean="0">
                <a:solidFill>
                  <a:schemeClr val="bg1"/>
                </a:solidFill>
                <a:effectLst>
                  <a:outerShdw blurRad="38100" dist="38100" dir="2700000" algn="tl">
                    <a:srgbClr val="000000">
                      <a:alpha val="43137"/>
                    </a:srgbClr>
                  </a:outerShdw>
                </a:effectLst>
              </a:rPr>
              <a:t>kernel</a:t>
            </a:r>
            <a:r>
              <a:rPr lang="pt-BR" dirty="0" smtClean="0">
                <a:solidFill>
                  <a:schemeClr val="bg1"/>
                </a:solidFill>
                <a:effectLst>
                  <a:outerShdw blurRad="38100" dist="38100" dir="2700000" algn="tl">
                    <a:srgbClr val="000000">
                      <a:alpha val="43137"/>
                    </a:srgbClr>
                  </a:outerShdw>
                </a:effectLst>
              </a:rPr>
              <a:t>) faz?</a:t>
            </a:r>
            <a:endParaRPr lang="x-none">
              <a:solidFill>
                <a:schemeClr val="bg1"/>
              </a:solidFill>
              <a:effectLst>
                <a:outerShdw blurRad="38100" dist="38100" dir="2700000" algn="tl">
                  <a:srgbClr val="000000">
                    <a:alpha val="43137"/>
                  </a:srgbClr>
                </a:outerShdw>
              </a:effectLst>
            </a:endParaRPr>
          </a:p>
        </p:txBody>
      </p:sp>
      <p:sp>
        <p:nvSpPr>
          <p:cNvPr id="6" name="Espaço Reservado para Texto 5"/>
          <p:cNvSpPr>
            <a:spLocks noGrp="1"/>
          </p:cNvSpPr>
          <p:nvPr>
            <p:ph type="body" idx="1"/>
          </p:nvPr>
        </p:nvSpPr>
        <p:spPr/>
        <p:txBody>
          <a:bodyPr/>
          <a:lstStyle/>
          <a:p>
            <a:r>
              <a:rPr lang="pt-BR" dirty="0"/>
              <a:t>É o </a:t>
            </a:r>
            <a:r>
              <a:rPr lang="pt-BR" dirty="0" err="1"/>
              <a:t>kernel</a:t>
            </a:r>
            <a:r>
              <a:rPr lang="pt-BR" dirty="0"/>
              <a:t> que controla o acesso dos programas aos recursos de Hardware do Computador.</a:t>
            </a:r>
          </a:p>
          <a:p>
            <a:endParaRPr lang="pt-BR" dirty="0"/>
          </a:p>
        </p:txBody>
      </p:sp>
    </p:spTree>
    <p:extLst>
      <p:ext uri="{BB962C8B-B14F-4D97-AF65-F5344CB8AC3E}">
        <p14:creationId xmlns:p14="http://schemas.microsoft.com/office/powerpoint/2010/main" val="152609172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pt-BR" dirty="0" smtClean="0">
                <a:solidFill>
                  <a:schemeClr val="bg1"/>
                </a:solidFill>
                <a:effectLst>
                  <a:outerShdw blurRad="38100" dist="38100" dir="2700000" algn="tl">
                    <a:srgbClr val="000000">
                      <a:alpha val="43137"/>
                    </a:srgbClr>
                  </a:outerShdw>
                </a:effectLst>
              </a:rPr>
              <a:t>Quem fez o Linux?</a:t>
            </a:r>
            <a:endParaRPr lang="x-none">
              <a:solidFill>
                <a:schemeClr val="bg1"/>
              </a:solidFill>
              <a:effectLst>
                <a:outerShdw blurRad="38100" dist="38100" dir="2700000" algn="tl">
                  <a:srgbClr val="000000">
                    <a:alpha val="43137"/>
                  </a:srgbClr>
                </a:outerShdw>
              </a:effectLst>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746543"/>
            <a:ext cx="1303697" cy="1303697"/>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1" y="2176585"/>
            <a:ext cx="1868653" cy="443615"/>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371" y="3360354"/>
            <a:ext cx="1175357" cy="1304646"/>
          </a:xfrm>
          <a:prstGeom prst="rect">
            <a:avLst/>
          </a:prstGeom>
        </p:spPr>
      </p:pic>
      <p:pic>
        <p:nvPicPr>
          <p:cNvPr id="5" name="Image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1315" y="3301912"/>
            <a:ext cx="1421530" cy="1421530"/>
          </a:xfrm>
          <a:prstGeom prst="rect">
            <a:avLst/>
          </a:prstGeom>
        </p:spPr>
      </p:pic>
      <p:sp>
        <p:nvSpPr>
          <p:cNvPr id="8" name="Seta para a direita 7"/>
          <p:cNvSpPr/>
          <p:nvPr/>
        </p:nvSpPr>
        <p:spPr>
          <a:xfrm>
            <a:off x="3707904" y="1988215"/>
            <a:ext cx="1656184" cy="820353"/>
          </a:xfrm>
          <a:prstGeom prst="rightArrow">
            <a:avLst/>
          </a:prstGeom>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2" name="Seta para a direita 11"/>
          <p:cNvSpPr/>
          <p:nvPr/>
        </p:nvSpPr>
        <p:spPr>
          <a:xfrm>
            <a:off x="3707904" y="3602501"/>
            <a:ext cx="1656184" cy="820353"/>
          </a:xfrm>
          <a:prstGeom prst="rightArrow">
            <a:avLst/>
          </a:prstGeom>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pic>
        <p:nvPicPr>
          <p:cNvPr id="11" name="Imagem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8446" y="5085184"/>
            <a:ext cx="1323803" cy="1556792"/>
          </a:xfrm>
          <a:prstGeom prst="rect">
            <a:avLst/>
          </a:prstGeom>
        </p:spPr>
      </p:pic>
      <p:sp>
        <p:nvSpPr>
          <p:cNvPr id="16" name="Seta para a direita 15"/>
          <p:cNvSpPr/>
          <p:nvPr/>
        </p:nvSpPr>
        <p:spPr>
          <a:xfrm>
            <a:off x="3708448" y="5453403"/>
            <a:ext cx="1656184" cy="820353"/>
          </a:xfrm>
          <a:prstGeom prst="rightArrow">
            <a:avLst/>
          </a:prstGeom>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3" name="CaixaDeTexto 12"/>
          <p:cNvSpPr txBox="1"/>
          <p:nvPr/>
        </p:nvSpPr>
        <p:spPr>
          <a:xfrm>
            <a:off x="886198" y="4755584"/>
            <a:ext cx="1237530" cy="2215991"/>
          </a:xfrm>
          <a:prstGeom prst="rect">
            <a:avLst/>
          </a:prstGeom>
          <a:noFill/>
        </p:spPr>
        <p:txBody>
          <a:bodyPr wrap="square" rtlCol="0">
            <a:spAutoFit/>
          </a:bodyPr>
          <a:lstStyle/>
          <a:p>
            <a:r>
              <a:rPr lang="pt-BR" sz="13800" b="1" dirty="0" smtClean="0">
                <a:effectLst>
                  <a:outerShdw blurRad="38100" dist="38100" dir="2700000" algn="tl">
                    <a:srgbClr val="000000">
                      <a:alpha val="43137"/>
                    </a:srgbClr>
                  </a:outerShdw>
                </a:effectLst>
              </a:rPr>
              <a:t>?</a:t>
            </a:r>
            <a:endParaRPr lang="pt-BR" sz="13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005684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Quem fez o Linux?</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r>
              <a:rPr lang="pt-BR" sz="3200" dirty="0"/>
              <a:t>Desenvolvido </a:t>
            </a:r>
            <a:r>
              <a:rPr lang="pt-BR" sz="3200" dirty="0" smtClean="0"/>
              <a:t>em </a:t>
            </a:r>
            <a:r>
              <a:rPr lang="pt-BR" sz="3200" dirty="0"/>
              <a:t>1991 por </a:t>
            </a:r>
            <a:r>
              <a:rPr lang="pt-BR" b="1" dirty="0"/>
              <a:t>Linus Torvalds</a:t>
            </a:r>
            <a:r>
              <a:rPr lang="pt-BR" sz="3200" dirty="0"/>
              <a:t> (aos 21 anos), </a:t>
            </a:r>
            <a:r>
              <a:rPr lang="pt-BR" sz="3200" u="sng" dirty="0"/>
              <a:t>inspirado</a:t>
            </a:r>
            <a:r>
              <a:rPr lang="pt-BR" sz="3200" dirty="0"/>
              <a:t> no </a:t>
            </a:r>
            <a:r>
              <a:rPr lang="pt-BR" sz="3200" dirty="0" err="1" smtClean="0"/>
              <a:t>Minix</a:t>
            </a:r>
            <a:r>
              <a:rPr lang="pt-BR" sz="3200" dirty="0"/>
              <a:t>.</a:t>
            </a:r>
            <a:endParaRPr lang="pt-BR"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13399"/>
          <a:stretch/>
        </p:blipFill>
        <p:spPr>
          <a:xfrm>
            <a:off x="3059832" y="2852936"/>
            <a:ext cx="2664296" cy="3626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644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x-none">
                <a:effectLst>
                  <a:outerShdw blurRad="38100" dist="38100" dir="2700000" algn="tl">
                    <a:srgbClr val="000000">
                      <a:alpha val="43137"/>
                    </a:srgbClr>
                  </a:outerShdw>
                </a:effectLst>
              </a:rPr>
              <a:t>Certificado</a:t>
            </a:r>
          </a:p>
        </p:txBody>
      </p:sp>
      <p:sp>
        <p:nvSpPr>
          <p:cNvPr id="76" name="Shape 76"/>
          <p:cNvSpPr txBox="1">
            <a:spLocks noGrp="1"/>
          </p:cNvSpPr>
          <p:nvPr>
            <p:ph type="body" idx="1"/>
          </p:nvPr>
        </p:nvSpPr>
        <p:spPr>
          <a:xfrm>
            <a:off x="457200" y="1600200"/>
            <a:ext cx="8229600" cy="4524285"/>
          </a:xfrm>
          <a:prstGeom prst="rect">
            <a:avLst/>
          </a:prstGeom>
        </p:spPr>
        <p:txBody>
          <a:bodyPr lIns="91425" tIns="91425" rIns="91425" bIns="91425" anchor="t" anchorCtr="0">
            <a:spAutoFit/>
          </a:bodyPr>
          <a:lstStyle/>
          <a:p>
            <a:pPr lvl="0" rtl="0">
              <a:buNone/>
            </a:pPr>
            <a:r>
              <a:rPr lang="x-none"/>
              <a:t>Requisito: </a:t>
            </a:r>
            <a:endParaRPr lang="pt-BR" dirty="0" smtClean="0"/>
          </a:p>
          <a:p>
            <a:pPr lvl="0" rtl="0">
              <a:buNone/>
            </a:pPr>
            <a:r>
              <a:rPr lang="pt-BR" b="1" dirty="0"/>
              <a:t>	</a:t>
            </a:r>
            <a:r>
              <a:rPr lang="x-none" b="1" smtClean="0"/>
              <a:t>Presença </a:t>
            </a:r>
            <a:r>
              <a:rPr lang="x-none" b="1"/>
              <a:t>maior ou igual a 70</a:t>
            </a:r>
            <a:r>
              <a:rPr lang="x-none" b="1" smtClean="0"/>
              <a:t>%</a:t>
            </a:r>
            <a:endParaRPr lang="pt-BR" b="1" dirty="0" smtClean="0"/>
          </a:p>
          <a:p>
            <a:pPr lvl="0" rtl="0">
              <a:buNone/>
            </a:pPr>
            <a:r>
              <a:rPr lang="pt-BR" b="1" dirty="0"/>
              <a:t>	</a:t>
            </a:r>
            <a:r>
              <a:rPr lang="pt-BR" b="1" dirty="0" smtClean="0"/>
              <a:t>Média no exame &gt;= 5</a:t>
            </a:r>
            <a:endParaRPr lang="pt-BR" b="1" dirty="0" smtClean="0"/>
          </a:p>
          <a:p>
            <a:pPr lvl="0" rtl="0">
              <a:buNone/>
            </a:pPr>
            <a:endParaRPr lang="x-none" b="1"/>
          </a:p>
          <a:p>
            <a:endParaRPr lang="x-none" b="1"/>
          </a:p>
          <a:p>
            <a:pPr lvl="0" algn="ctr" rtl="0">
              <a:buNone/>
            </a:pPr>
            <a:r>
              <a:rPr lang="x-none" sz="5400" b="1"/>
              <a:t>Aulas Práticas</a:t>
            </a:r>
          </a:p>
          <a:p>
            <a:endParaRPr lang="x-none" sz="4800" b="1" u="sng"/>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effectLst>
                  <a:outerShdw blurRad="38100" dist="38100" dir="2700000" algn="tl">
                    <a:srgbClr val="000000">
                      <a:alpha val="43137"/>
                    </a:srgbClr>
                  </a:outerShdw>
                </a:effectLst>
              </a:rPr>
              <a:t>Quem fez o Linux?</a:t>
            </a:r>
            <a:endParaRPr lang="pt-BR" dirty="0"/>
          </a:p>
        </p:txBody>
      </p:sp>
      <p:sp>
        <p:nvSpPr>
          <p:cNvPr id="4" name="Espaço Reservado para Texto 3"/>
          <p:cNvSpPr>
            <a:spLocks noGrp="1"/>
          </p:cNvSpPr>
          <p:nvPr>
            <p:ph type="body" idx="1"/>
          </p:nvPr>
        </p:nvSpPr>
        <p:spPr>
          <a:xfrm>
            <a:off x="457200" y="1600200"/>
            <a:ext cx="8229600" cy="5262949"/>
          </a:xfrm>
          <a:prstGeom prst="rect">
            <a:avLst/>
          </a:prstGeom>
        </p:spPr>
        <p:txBody>
          <a:bodyPr wrap="square">
            <a:spAutoFit/>
          </a:bodyPr>
          <a:lstStyle/>
          <a:p>
            <a:r>
              <a:rPr lang="pt-BR" sz="2000" dirty="0" smtClean="0"/>
              <a:t>Você suspira pelos bons tempos do Minix-1.1, quando os homens eram homens e escreviam seus próprios "drivers"? Você está sem um bom projeto em mãos e deseja trabalhar num S.O. que possa modificar de acordo com as suas necessidades? Acha frustrante quando tudo funciona no </a:t>
            </a:r>
            <a:r>
              <a:rPr lang="pt-BR" sz="2000" dirty="0" err="1" smtClean="0"/>
              <a:t>Minix</a:t>
            </a:r>
            <a:r>
              <a:rPr lang="pt-BR" sz="2000" dirty="0" smtClean="0"/>
              <a:t>? Fica até noite no computador para conseguir que os programas funcionem? Então esta mensagem pode ser exatamente para você. Como eu mencionei há um mês atrás, estou trabalhando numa versão independente de um S.O. similar ao </a:t>
            </a:r>
            <a:r>
              <a:rPr lang="pt-BR" sz="2000" dirty="0" err="1" smtClean="0"/>
              <a:t>Minix</a:t>
            </a:r>
            <a:r>
              <a:rPr lang="pt-BR" sz="2000" dirty="0" smtClean="0"/>
              <a:t> para computadores AT-386. Ele está, finalmente, próximo do estado em que poderá ser utilizado (embora possa não ser o que você espera), </a:t>
            </a:r>
            <a:r>
              <a:rPr lang="pt-BR" sz="2000" b="1" dirty="0" smtClean="0">
                <a:solidFill>
                  <a:srgbClr val="C00000"/>
                </a:solidFill>
              </a:rPr>
              <a:t>e eu estou disposto a disponibilizar o código-fonte para ampla distribuição.</a:t>
            </a:r>
            <a:r>
              <a:rPr lang="pt-BR" sz="2000" dirty="0" smtClean="0">
                <a:solidFill>
                  <a:srgbClr val="C00000"/>
                </a:solidFill>
              </a:rPr>
              <a:t> </a:t>
            </a:r>
            <a:r>
              <a:rPr lang="pt-BR" sz="2000" dirty="0" smtClean="0"/>
              <a:t>Ele está na versão 0.02... contudo eu tive sucesso ao executar </a:t>
            </a:r>
            <a:r>
              <a:rPr lang="pt-BR" sz="2000" dirty="0" err="1" smtClean="0"/>
              <a:t>bash</a:t>
            </a:r>
            <a:r>
              <a:rPr lang="pt-BR" sz="2000" dirty="0" smtClean="0"/>
              <a:t>, </a:t>
            </a:r>
            <a:r>
              <a:rPr lang="pt-BR" sz="2000" dirty="0" err="1" smtClean="0"/>
              <a:t>gcc</a:t>
            </a:r>
            <a:r>
              <a:rPr lang="pt-BR" sz="2000" dirty="0" smtClean="0"/>
              <a:t>, </a:t>
            </a:r>
            <a:r>
              <a:rPr lang="pt-BR" sz="2000" dirty="0" err="1" smtClean="0"/>
              <a:t>gnu-make</a:t>
            </a:r>
            <a:r>
              <a:rPr lang="pt-BR" sz="2000" dirty="0" smtClean="0"/>
              <a:t>, </a:t>
            </a:r>
            <a:r>
              <a:rPr lang="pt-BR" sz="2000" dirty="0" err="1" smtClean="0"/>
              <a:t>gnu-sed</a:t>
            </a:r>
            <a:r>
              <a:rPr lang="pt-BR" sz="2000" dirty="0" smtClean="0"/>
              <a:t>, </a:t>
            </a:r>
            <a:r>
              <a:rPr lang="pt-BR" sz="2000" dirty="0" err="1" smtClean="0"/>
              <a:t>compress</a:t>
            </a:r>
            <a:r>
              <a:rPr lang="pt-BR" sz="2000" dirty="0" smtClean="0"/>
              <a:t> etc. nele.</a:t>
            </a:r>
          </a:p>
          <a:p>
            <a:endParaRPr lang="pt-BR" sz="2000" dirty="0" smtClean="0"/>
          </a:p>
          <a:p>
            <a:r>
              <a:rPr lang="pt-BR" sz="2000" dirty="0" smtClean="0"/>
              <a:t>por </a:t>
            </a:r>
            <a:r>
              <a:rPr lang="pt-BR" sz="2000" b="1" dirty="0"/>
              <a:t>Linus </a:t>
            </a:r>
            <a:r>
              <a:rPr lang="pt-BR" sz="2000" b="1" dirty="0" smtClean="0"/>
              <a:t>Torvalds (Outubro/1991)</a:t>
            </a:r>
            <a:endParaRPr lang="pt-BR" sz="2000" b="1" dirty="0"/>
          </a:p>
        </p:txBody>
      </p:sp>
    </p:spTree>
    <p:extLst>
      <p:ext uri="{BB962C8B-B14F-4D97-AF65-F5344CB8AC3E}">
        <p14:creationId xmlns:p14="http://schemas.microsoft.com/office/powerpoint/2010/main" val="816228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Quem fez o Linux?</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r>
              <a:rPr lang="pt-BR" sz="6000" b="1" dirty="0" smtClean="0">
                <a:solidFill>
                  <a:srgbClr val="C00000"/>
                </a:solidFill>
              </a:rPr>
              <a:t>...eu </a:t>
            </a:r>
            <a:r>
              <a:rPr lang="pt-BR" sz="6000" b="1" dirty="0">
                <a:solidFill>
                  <a:srgbClr val="C00000"/>
                </a:solidFill>
              </a:rPr>
              <a:t>estou disposto a disponibilizar o código-fonte para ampla distribuição</a:t>
            </a:r>
            <a:r>
              <a:rPr lang="pt-BR" sz="6000" b="1" dirty="0" smtClean="0">
                <a:solidFill>
                  <a:srgbClr val="C00000"/>
                </a:solidFill>
              </a:rPr>
              <a:t>...</a:t>
            </a:r>
            <a:endParaRPr lang="pt-BR" sz="6000" dirty="0"/>
          </a:p>
        </p:txBody>
      </p:sp>
    </p:spTree>
    <p:extLst>
      <p:ext uri="{BB962C8B-B14F-4D97-AF65-F5344CB8AC3E}">
        <p14:creationId xmlns:p14="http://schemas.microsoft.com/office/powerpoint/2010/main" val="1928314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effectLst>
                  <a:outerShdw blurRad="38100" dist="38100" dir="2700000" algn="tl">
                    <a:srgbClr val="000000">
                      <a:alpha val="43137"/>
                    </a:srgbClr>
                  </a:outerShdw>
                </a:effectLst>
              </a:rPr>
              <a:t>Quem fez o Linux?</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292" t="17667" r="40104" b="22667"/>
          <a:stretch/>
        </p:blipFill>
        <p:spPr bwMode="auto">
          <a:xfrm>
            <a:off x="251520" y="1628800"/>
            <a:ext cx="5791013" cy="4536504"/>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aixaDeTexto 5"/>
          <p:cNvSpPr txBox="1"/>
          <p:nvPr/>
        </p:nvSpPr>
        <p:spPr>
          <a:xfrm>
            <a:off x="251520" y="6263734"/>
            <a:ext cx="8784976" cy="523220"/>
          </a:xfrm>
          <a:prstGeom prst="rect">
            <a:avLst/>
          </a:prstGeom>
          <a:noFill/>
        </p:spPr>
        <p:txBody>
          <a:bodyPr wrap="square" rtlCol="0">
            <a:spAutoFit/>
          </a:bodyPr>
          <a:lstStyle/>
          <a:p>
            <a:r>
              <a:rPr lang="pt-BR" dirty="0" smtClean="0"/>
              <a:t>Função “</a:t>
            </a:r>
            <a:r>
              <a:rPr lang="pt-BR" dirty="0" err="1" smtClean="0"/>
              <a:t>main</a:t>
            </a:r>
            <a:r>
              <a:rPr lang="pt-BR" dirty="0" smtClean="0"/>
              <a:t>” da primeira versão do </a:t>
            </a:r>
            <a:r>
              <a:rPr lang="pt-BR" dirty="0" err="1" smtClean="0"/>
              <a:t>kernel</a:t>
            </a:r>
            <a:r>
              <a:rPr lang="pt-BR" dirty="0" smtClean="0"/>
              <a:t> </a:t>
            </a:r>
            <a:r>
              <a:rPr lang="pt-BR" dirty="0"/>
              <a:t>do Linux: </a:t>
            </a:r>
            <a:endParaRPr lang="pt-BR" dirty="0" smtClean="0"/>
          </a:p>
          <a:p>
            <a:r>
              <a:rPr lang="pt-BR" dirty="0" smtClean="0">
                <a:hlinkClick r:id="rId3"/>
              </a:rPr>
              <a:t>http</a:t>
            </a:r>
            <a:r>
              <a:rPr lang="pt-BR" dirty="0">
                <a:hlinkClick r:id="rId3"/>
              </a:rPr>
              <a:t>://</a:t>
            </a:r>
            <a:r>
              <a:rPr lang="pt-BR" dirty="0" smtClean="0">
                <a:hlinkClick r:id="rId3"/>
              </a:rPr>
              <a:t>www.kernel.org/pub/linux/kernel/Historic/linux-0.01.tar.gz</a:t>
            </a:r>
            <a:endParaRPr lang="pt-BR" dirty="0" smtClean="0"/>
          </a:p>
        </p:txBody>
      </p:sp>
    </p:spTree>
    <p:extLst>
      <p:ext uri="{BB962C8B-B14F-4D97-AF65-F5344CB8AC3E}">
        <p14:creationId xmlns:p14="http://schemas.microsoft.com/office/powerpoint/2010/main" val="26793944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effectLst>
                  <a:outerShdw blurRad="38100" dist="38100" dir="2700000" algn="tl">
                    <a:srgbClr val="000000">
                      <a:alpha val="43137"/>
                    </a:srgbClr>
                  </a:outerShdw>
                </a:effectLst>
              </a:rPr>
              <a:t>Minix</a:t>
            </a:r>
            <a:r>
              <a:rPr lang="pt-BR" dirty="0" smtClean="0">
                <a:effectLst>
                  <a:outerShdw blurRad="38100" dist="38100" dir="2700000" algn="tl">
                    <a:srgbClr val="000000">
                      <a:alpha val="43137"/>
                    </a:srgbClr>
                  </a:outerShdw>
                </a:effectLst>
              </a:rPr>
              <a:t>?</a:t>
            </a:r>
            <a:endParaRPr lang="pt-BR" dirty="0">
              <a:effectLst>
                <a:outerShdw blurRad="38100" dist="38100" dir="2700000" algn="tl">
                  <a:srgbClr val="000000">
                    <a:alpha val="43137"/>
                  </a:srgbClr>
                </a:outerShdw>
              </a:effectLst>
            </a:endParaRP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86" y="1772816"/>
            <a:ext cx="7795358" cy="4324746"/>
          </a:xfrm>
          <a:prstGeom prst="rect">
            <a:avLst/>
          </a:prstGeom>
          <a:noFill/>
          <a:ln>
            <a:noFill/>
          </a:ln>
          <a:effectLst>
            <a:outerShdw blurRad="190500" algn="tl" rotWithShape="0">
              <a:srgbClr val="000000">
                <a:alpha val="70000"/>
              </a:srgbClr>
            </a:outerShdw>
          </a:effectLst>
        </p:spPr>
      </p:pic>
      <p:pic>
        <p:nvPicPr>
          <p:cNvPr id="8"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509120"/>
            <a:ext cx="2375099" cy="1781324"/>
          </a:xfrm>
          <a:prstGeom prst="rect">
            <a:avLst/>
          </a:prstGeom>
          <a:ln>
            <a:noFill/>
          </a:ln>
          <a:effectLst>
            <a:outerShdw blurRad="190500" algn="tl" rotWithShape="0">
              <a:srgbClr val="000000">
                <a:alpha val="70000"/>
              </a:srgbClr>
            </a:outerShdw>
          </a:effectLst>
        </p:spPr>
      </p:pic>
      <p:sp>
        <p:nvSpPr>
          <p:cNvPr id="9" name="Rectangle 5"/>
          <p:cNvSpPr/>
          <p:nvPr/>
        </p:nvSpPr>
        <p:spPr>
          <a:xfrm>
            <a:off x="6372199" y="6283578"/>
            <a:ext cx="2375099" cy="369332"/>
          </a:xfrm>
          <a:prstGeom prst="rect">
            <a:avLst/>
          </a:prstGeom>
        </p:spPr>
        <p:txBody>
          <a:bodyPr wrap="square">
            <a:spAutoFit/>
          </a:bodyPr>
          <a:lstStyle/>
          <a:p>
            <a:pPr algn="ctr"/>
            <a:r>
              <a:rPr lang="pt-BR" b="1" dirty="0" smtClean="0"/>
              <a:t>Andrew S. Tanenbaum</a:t>
            </a:r>
            <a:endParaRPr lang="pt-BR" b="1" dirty="0"/>
          </a:p>
        </p:txBody>
      </p:sp>
      <p:sp>
        <p:nvSpPr>
          <p:cNvPr id="10" name="Rectangle 7"/>
          <p:cNvSpPr/>
          <p:nvPr/>
        </p:nvSpPr>
        <p:spPr>
          <a:xfrm>
            <a:off x="626468" y="6197442"/>
            <a:ext cx="5601716" cy="338554"/>
          </a:xfrm>
          <a:prstGeom prst="rect">
            <a:avLst/>
          </a:prstGeom>
        </p:spPr>
        <p:txBody>
          <a:bodyPr wrap="square">
            <a:spAutoFit/>
          </a:bodyPr>
          <a:lstStyle/>
          <a:p>
            <a:r>
              <a:rPr lang="pt-BR" sz="1600" b="1" dirty="0" smtClean="0"/>
              <a:t>Minix – </a:t>
            </a:r>
            <a:r>
              <a:rPr lang="pt-BR" sz="1600" dirty="0" smtClean="0"/>
              <a:t>Sistema operacional no qual o Linux foi inspirado</a:t>
            </a:r>
            <a:endParaRPr lang="pt-BR" sz="1600" dirty="0"/>
          </a:p>
        </p:txBody>
      </p:sp>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927" y="1124744"/>
            <a:ext cx="2372761" cy="3068960"/>
          </a:xfrm>
          <a:prstGeom prst="rect">
            <a:avLst/>
          </a:prstGeom>
          <a:ln>
            <a:noFill/>
          </a:ln>
          <a:effectLst>
            <a:outerShdw blurRad="190500" algn="tl" rotWithShape="0">
              <a:srgbClr val="000000">
                <a:alpha val="70000"/>
              </a:srgbClr>
            </a:outerShdw>
          </a:effectLst>
        </p:spPr>
      </p:pic>
      <p:pic>
        <p:nvPicPr>
          <p:cNvPr id="12" name="Imagem 11"/>
          <p:cNvPicPr>
            <a:picLocks noChangeAspect="1"/>
          </p:cNvPicPr>
          <p:nvPr/>
        </p:nvPicPr>
        <p:blipFill>
          <a:blip r:embed="rId5">
            <a:extLst>
              <a:ext uri="{BEBA8EAE-BF5A-486C-A8C5-ECC9F3942E4B}">
                <a14:imgProps xmlns:a14="http://schemas.microsoft.com/office/drawing/2010/main">
                  <a14:imgLayer r:embed="rId6">
                    <a14:imgEffect>
                      <a14:backgroundRemoval t="0" b="98408" l="3457" r="92840"/>
                    </a14:imgEffect>
                  </a14:imgLayer>
                </a14:imgProps>
              </a:ext>
              <a:ext uri="{28A0092B-C50C-407E-A947-70E740481C1C}">
                <a14:useLocalDpi xmlns:a14="http://schemas.microsoft.com/office/drawing/2010/main" val="0"/>
              </a:ext>
            </a:extLst>
          </a:blip>
          <a:stretch>
            <a:fillRect/>
          </a:stretch>
        </p:blipFill>
        <p:spPr>
          <a:xfrm>
            <a:off x="4585965" y="332656"/>
            <a:ext cx="1234440" cy="957072"/>
          </a:xfrm>
          <a:prstGeom prst="rect">
            <a:avLst/>
          </a:prstGeom>
        </p:spPr>
      </p:pic>
    </p:spTree>
    <p:extLst>
      <p:ext uri="{BB962C8B-B14F-4D97-AF65-F5344CB8AC3E}">
        <p14:creationId xmlns:p14="http://schemas.microsoft.com/office/powerpoint/2010/main" val="3587148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GNU/Linux. Mas... e o GNU?</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r>
              <a:rPr lang="pt-BR" dirty="0"/>
              <a:t>GNU (</a:t>
            </a:r>
            <a:r>
              <a:rPr lang="pt-BR" sz="2400" b="1" dirty="0">
                <a:solidFill>
                  <a:srgbClr val="FF0000"/>
                </a:solidFill>
              </a:rPr>
              <a:t>G</a:t>
            </a:r>
            <a:r>
              <a:rPr lang="pt-BR" sz="1800" dirty="0"/>
              <a:t>NU</a:t>
            </a:r>
            <a:r>
              <a:rPr lang="pt-BR" sz="2400" dirty="0"/>
              <a:t> </a:t>
            </a:r>
            <a:r>
              <a:rPr lang="pt-BR" sz="2400" dirty="0" err="1"/>
              <a:t>is</a:t>
            </a:r>
            <a:r>
              <a:rPr lang="pt-BR" sz="2400" dirty="0"/>
              <a:t> </a:t>
            </a:r>
            <a:r>
              <a:rPr lang="pt-BR" sz="2400" b="1" dirty="0">
                <a:solidFill>
                  <a:srgbClr val="FF0000"/>
                </a:solidFill>
              </a:rPr>
              <a:t>N</a:t>
            </a:r>
            <a:r>
              <a:rPr lang="pt-BR" sz="1800" dirty="0"/>
              <a:t>OT</a:t>
            </a:r>
            <a:r>
              <a:rPr lang="pt-BR" sz="2400" dirty="0"/>
              <a:t> </a:t>
            </a:r>
            <a:r>
              <a:rPr lang="pt-BR" sz="2400" b="1" dirty="0">
                <a:solidFill>
                  <a:srgbClr val="FF0000"/>
                </a:solidFill>
              </a:rPr>
              <a:t>U</a:t>
            </a:r>
            <a:r>
              <a:rPr lang="pt-BR" sz="1800" dirty="0"/>
              <a:t>NIX</a:t>
            </a:r>
            <a:r>
              <a:rPr lang="pt-BR" dirty="0"/>
              <a:t>) </a:t>
            </a:r>
            <a:r>
              <a:rPr lang="pt-BR" dirty="0" smtClean="0"/>
              <a:t>é </a:t>
            </a:r>
            <a:r>
              <a:rPr lang="pt-BR" dirty="0"/>
              <a:t>um </a:t>
            </a:r>
            <a:r>
              <a:rPr lang="pt-BR" b="1" dirty="0">
                <a:solidFill>
                  <a:srgbClr val="00B0F0"/>
                </a:solidFill>
                <a:effectLst>
                  <a:outerShdw blurRad="38100" dist="38100" dir="2700000" algn="tl">
                    <a:srgbClr val="000000">
                      <a:alpha val="43137"/>
                    </a:srgbClr>
                  </a:outerShdw>
                </a:effectLst>
              </a:rPr>
              <a:t>sistema operacional </a:t>
            </a:r>
            <a:r>
              <a:rPr lang="pt-BR" dirty="0">
                <a:solidFill>
                  <a:schemeClr val="tx1"/>
                </a:solidFill>
              </a:rPr>
              <a:t>do tipo UNIX</a:t>
            </a:r>
            <a:r>
              <a:rPr lang="pt-BR" b="1" dirty="0">
                <a:solidFill>
                  <a:schemeClr val="tx1"/>
                </a:solidFill>
              </a:rPr>
              <a:t> </a:t>
            </a:r>
            <a:r>
              <a:rPr lang="pt-BR" dirty="0"/>
              <a:t>(Unix </a:t>
            </a:r>
            <a:r>
              <a:rPr lang="pt-BR" dirty="0" err="1"/>
              <a:t>Like</a:t>
            </a:r>
            <a:r>
              <a:rPr lang="pt-BR" dirty="0"/>
              <a:t>), desenvolvido pelo projeto </a:t>
            </a:r>
            <a:r>
              <a:rPr lang="pt-BR" b="1" dirty="0"/>
              <a:t>GNU</a:t>
            </a:r>
            <a:r>
              <a:rPr lang="pt-BR" dirty="0"/>
              <a:t>, liderado por Richard </a:t>
            </a:r>
            <a:r>
              <a:rPr lang="pt-BR" dirty="0" err="1"/>
              <a:t>Stallman</a:t>
            </a:r>
            <a:r>
              <a:rPr lang="pt-BR" dirty="0" smtClean="0"/>
              <a:t>.</a:t>
            </a:r>
          </a:p>
          <a:p>
            <a:pPr marL="0" indent="0">
              <a:buNone/>
            </a:pPr>
            <a:endParaRPr lang="pt-BR" dirty="0"/>
          </a:p>
          <a:p>
            <a:pPr marL="0" indent="0">
              <a:buNone/>
            </a:pPr>
            <a:endParaRPr lang="pt-BR" dirty="0"/>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l="21661"/>
          <a:stretch/>
        </p:blipFill>
        <p:spPr>
          <a:xfrm>
            <a:off x="5035243" y="2132856"/>
            <a:ext cx="3395446" cy="3250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553072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O problema do GNU...</a:t>
            </a:r>
            <a:endParaRPr lang="pt-BR" dirty="0">
              <a:effectLst>
                <a:outerShdw blurRad="38100" dist="38100" dir="2700000" algn="tl">
                  <a:srgbClr val="000000">
                    <a:alpha val="43137"/>
                  </a:srgbClr>
                </a:outerShdw>
              </a:effectLst>
            </a:endParaRPr>
          </a:p>
        </p:txBody>
      </p:sp>
      <p:sp>
        <p:nvSpPr>
          <p:cNvPr id="5" name="Espaço Reservado para Texto 4"/>
          <p:cNvSpPr>
            <a:spLocks noGrp="1"/>
          </p:cNvSpPr>
          <p:nvPr>
            <p:ph type="body" idx="1"/>
          </p:nvPr>
        </p:nvSpPr>
        <p:spPr/>
        <p:txBody>
          <a:bodyPr/>
          <a:lstStyle/>
          <a:p>
            <a:pPr marL="0" indent="0">
              <a:buNone/>
            </a:pPr>
            <a:r>
              <a:rPr lang="pt-BR" dirty="0"/>
              <a:t>O </a:t>
            </a:r>
            <a:r>
              <a:rPr lang="pt-BR" b="1" dirty="0"/>
              <a:t>GNU</a:t>
            </a:r>
            <a:r>
              <a:rPr lang="pt-BR" dirty="0"/>
              <a:t> tinha várias ferramentas (editores de texto, compiladores, interpretador de comandos, </a:t>
            </a:r>
            <a:r>
              <a:rPr lang="pt-BR" dirty="0" smtClean="0"/>
              <a:t>...)</a:t>
            </a:r>
          </a:p>
          <a:p>
            <a:pPr marL="0" indent="0">
              <a:buNone/>
            </a:pPr>
            <a:endParaRPr lang="pt-BR" sz="3600" b="1" dirty="0">
              <a:solidFill>
                <a:srgbClr val="FF0000"/>
              </a:solidFill>
              <a:effectLst>
                <a:outerShdw blurRad="38100" dist="38100" dir="2700000" algn="tl">
                  <a:srgbClr val="000000">
                    <a:alpha val="43137"/>
                  </a:srgbClr>
                </a:outerShdw>
              </a:effectLst>
            </a:endParaRPr>
          </a:p>
          <a:p>
            <a:pPr marL="0" indent="0">
              <a:buNone/>
            </a:pPr>
            <a:r>
              <a:rPr lang="pt-BR" sz="3600" b="1" dirty="0" smtClean="0">
                <a:solidFill>
                  <a:srgbClr val="FF0000"/>
                </a:solidFill>
                <a:effectLst>
                  <a:outerShdw blurRad="38100" dist="38100" dir="2700000" algn="tl">
                    <a:srgbClr val="000000">
                      <a:alpha val="43137"/>
                    </a:srgbClr>
                  </a:outerShdw>
                </a:effectLst>
              </a:rPr>
              <a:t>Mas </a:t>
            </a:r>
            <a:r>
              <a:rPr lang="pt-BR" sz="3600" b="1" dirty="0">
                <a:solidFill>
                  <a:srgbClr val="FF0000"/>
                </a:solidFill>
                <a:effectLst>
                  <a:outerShdw blurRad="38100" dist="38100" dir="2700000" algn="tl">
                    <a:srgbClr val="000000">
                      <a:alpha val="43137"/>
                    </a:srgbClr>
                  </a:outerShdw>
                </a:effectLst>
              </a:rPr>
              <a:t>não </a:t>
            </a:r>
            <a:r>
              <a:rPr lang="pt-BR" sz="3600" b="1" dirty="0" smtClean="0">
                <a:solidFill>
                  <a:srgbClr val="FF0000"/>
                </a:solidFill>
                <a:effectLst>
                  <a:outerShdw blurRad="38100" dist="38100" dir="2700000" algn="tl">
                    <a:srgbClr val="000000">
                      <a:alpha val="43137"/>
                    </a:srgbClr>
                  </a:outerShdw>
                </a:effectLst>
              </a:rPr>
              <a:t>tinha</a:t>
            </a:r>
          </a:p>
          <a:p>
            <a:pPr marL="0" indent="0">
              <a:buNone/>
            </a:pPr>
            <a:r>
              <a:rPr lang="pt-BR" sz="3600" b="1" dirty="0" smtClean="0">
                <a:solidFill>
                  <a:srgbClr val="FF0000"/>
                </a:solidFill>
                <a:effectLst>
                  <a:outerShdw blurRad="38100" dist="38100" dir="2700000" algn="tl">
                    <a:srgbClr val="000000">
                      <a:alpha val="43137"/>
                    </a:srgbClr>
                  </a:outerShdw>
                </a:effectLst>
              </a:rPr>
              <a:t>um </a:t>
            </a:r>
            <a:r>
              <a:rPr lang="pt-BR" sz="3600" b="1" dirty="0">
                <a:solidFill>
                  <a:srgbClr val="FF0000"/>
                </a:solidFill>
                <a:effectLst>
                  <a:outerShdw blurRad="38100" dist="38100" dir="2700000" algn="tl">
                    <a:srgbClr val="000000">
                      <a:alpha val="43137"/>
                    </a:srgbClr>
                  </a:outerShdw>
                </a:effectLst>
              </a:rPr>
              <a:t>núcleo pronto.</a:t>
            </a:r>
            <a:endParaRPr lang="pt-BR" b="1" dirty="0">
              <a:solidFill>
                <a:srgbClr val="FF0000"/>
              </a:solidFill>
              <a:effectLst>
                <a:outerShdw blurRad="38100" dist="38100" dir="2700000" algn="tl">
                  <a:srgbClr val="000000">
                    <a:alpha val="43137"/>
                  </a:srgbClr>
                </a:outerShdw>
              </a:effectLst>
            </a:endParaRPr>
          </a:p>
          <a:p>
            <a:pPr marL="0" indent="0">
              <a:buNone/>
            </a:pPr>
            <a:endParaRPr lang="pt-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01" y="3645024"/>
            <a:ext cx="4274350" cy="2842443"/>
          </a:xfrm>
          <a:prstGeom prst="rect">
            <a:avLst/>
          </a:prstGeom>
        </p:spPr>
      </p:pic>
    </p:spTree>
    <p:extLst>
      <p:ext uri="{BB962C8B-B14F-4D97-AF65-F5344CB8AC3E}">
        <p14:creationId xmlns:p14="http://schemas.microsoft.com/office/powerpoint/2010/main" val="1479198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Uma ideia brilhante!</a:t>
            </a:r>
            <a:endParaRPr lang="pt-BR" dirty="0">
              <a:effectLst>
                <a:outerShdw blurRad="38100" dist="38100" dir="2700000" algn="tl">
                  <a:srgbClr val="000000">
                    <a:alpha val="43137"/>
                  </a:srgbClr>
                </a:outerShdw>
              </a:effectLst>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1906382"/>
            <a:ext cx="4274350" cy="2842443"/>
          </a:xfrm>
          <a:prstGeom prst="rect">
            <a:avLst/>
          </a:prstGeom>
        </p:spPr>
      </p:pic>
      <p:pic>
        <p:nvPicPr>
          <p:cNvPr id="7" name="Imagem 6"/>
          <p:cNvPicPr>
            <a:picLocks noChangeAspect="1"/>
          </p:cNvPicPr>
          <p:nvPr/>
        </p:nvPicPr>
        <p:blipFill>
          <a:blip r:embed="rId3">
            <a:extLst>
              <a:ext uri="{BEBA8EAE-BF5A-486C-A8C5-ECC9F3942E4B}">
                <a14:imgProps xmlns:a14="http://schemas.microsoft.com/office/drawing/2010/main">
                  <a14:imgLayer r:embed="rId4">
                    <a14:imgEffect>
                      <a14:backgroundRemoval t="2500" b="97857" l="1667" r="96667"/>
                    </a14:imgEffect>
                  </a14:imgLayer>
                </a14:imgProps>
              </a:ext>
              <a:ext uri="{28A0092B-C50C-407E-A947-70E740481C1C}">
                <a14:useLocalDpi xmlns:a14="http://schemas.microsoft.com/office/drawing/2010/main" val="0"/>
              </a:ext>
            </a:extLst>
          </a:blip>
          <a:stretch>
            <a:fillRect/>
          </a:stretch>
        </p:blipFill>
        <p:spPr>
          <a:xfrm>
            <a:off x="467544" y="2348515"/>
            <a:ext cx="2304256" cy="1960353"/>
          </a:xfrm>
          <a:prstGeom prst="rect">
            <a:avLst/>
          </a:prstGeom>
        </p:spPr>
      </p:pic>
      <p:sp>
        <p:nvSpPr>
          <p:cNvPr id="9" name="Seta para a direita 8"/>
          <p:cNvSpPr/>
          <p:nvPr/>
        </p:nvSpPr>
        <p:spPr>
          <a:xfrm>
            <a:off x="2916451" y="2843575"/>
            <a:ext cx="1656184" cy="820353"/>
          </a:xfrm>
          <a:prstGeom prst="rightArrow">
            <a:avLst/>
          </a:prstGeom>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0" name="Elipse 9"/>
          <p:cNvSpPr/>
          <p:nvPr/>
        </p:nvSpPr>
        <p:spPr>
          <a:xfrm>
            <a:off x="5652120" y="3131607"/>
            <a:ext cx="432048" cy="5323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Content Placeholder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544" y="3861048"/>
            <a:ext cx="2304256" cy="2709806"/>
          </a:xfrm>
          <a:prstGeom prst="rect">
            <a:avLst/>
          </a:prstGeom>
          <a:ln>
            <a:noFill/>
          </a:ln>
          <a:effectLst>
            <a:outerShdw blurRad="190500" algn="tl" rotWithShape="0">
              <a:srgbClr val="000000">
                <a:alpha val="70000"/>
              </a:srgbClr>
            </a:outerShdw>
          </a:effectLst>
        </p:spPr>
      </p:pic>
      <p:pic>
        <p:nvPicPr>
          <p:cNvPr id="13"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6124" y="4035896"/>
            <a:ext cx="2450251" cy="23951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0027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Software Livre</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73016"/>
            <a:ext cx="7991872" cy="935049"/>
          </a:xfrm>
          <a:prstGeom prst="rect">
            <a:avLst/>
          </a:prstGeom>
          <a:ln>
            <a:noFill/>
          </a:ln>
          <a:effectLst/>
        </p:spPr>
      </p:pic>
    </p:spTree>
    <p:extLst>
      <p:ext uri="{BB962C8B-B14F-4D97-AF65-F5344CB8AC3E}">
        <p14:creationId xmlns:p14="http://schemas.microsoft.com/office/powerpoint/2010/main" val="3859896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Software Livre</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r>
              <a:rPr lang="pt-BR" dirty="0" smtClean="0"/>
              <a:t>Fundada pelo </a:t>
            </a:r>
            <a:r>
              <a:rPr lang="pt-BR" dirty="0"/>
              <a:t>Richard </a:t>
            </a:r>
            <a:r>
              <a:rPr lang="pt-BR" dirty="0" err="1"/>
              <a:t>Stallman</a:t>
            </a:r>
            <a:r>
              <a:rPr lang="pt-BR" dirty="0" smtClean="0"/>
              <a:t>.</a:t>
            </a:r>
          </a:p>
          <a:p>
            <a:pPr marL="0" indent="0">
              <a:buNone/>
            </a:pPr>
            <a:endParaRPr lang="pt-BR" dirty="0" smtClean="0"/>
          </a:p>
          <a:p>
            <a:r>
              <a:rPr lang="pt-BR" dirty="0" smtClean="0"/>
              <a:t>Um </a:t>
            </a:r>
            <a:r>
              <a:rPr lang="pt-BR" dirty="0"/>
              <a:t>software é considerado livre quando atende aos quatro tipos de liberdade para os usuários, definidas pela FSF</a:t>
            </a:r>
          </a:p>
        </p:txBody>
      </p:sp>
    </p:spTree>
    <p:extLst>
      <p:ext uri="{BB962C8B-B14F-4D97-AF65-F5344CB8AC3E}">
        <p14:creationId xmlns:p14="http://schemas.microsoft.com/office/powerpoint/2010/main" val="10780899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Software Livre</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lvl="0" indent="0" algn="ctr">
              <a:buNone/>
            </a:pPr>
            <a:r>
              <a:rPr lang="pt-BR" sz="4400" b="1" dirty="0" smtClean="0">
                <a:effectLst>
                  <a:outerShdw blurRad="38100" dist="38100" dir="2700000" algn="tl">
                    <a:srgbClr val="000000">
                      <a:alpha val="43137"/>
                    </a:srgbClr>
                  </a:outerShdw>
                </a:effectLst>
              </a:rPr>
              <a:t>Liberdade 0</a:t>
            </a:r>
          </a:p>
          <a:p>
            <a:pPr marL="0" lvl="0" indent="0" algn="ctr">
              <a:buNone/>
            </a:pPr>
            <a:endParaRPr lang="pt-BR" sz="4400" b="1" dirty="0" smtClean="0">
              <a:effectLst>
                <a:outerShdw blurRad="38100" dist="38100" dir="2700000" algn="tl">
                  <a:srgbClr val="000000">
                    <a:alpha val="43137"/>
                  </a:srgbClr>
                </a:outerShdw>
              </a:effectLst>
            </a:endParaRPr>
          </a:p>
          <a:p>
            <a:pPr marL="0" lvl="0" indent="0" algn="ctr">
              <a:buNone/>
            </a:pPr>
            <a:r>
              <a:rPr lang="pt-BR" sz="4400" dirty="0" smtClean="0"/>
              <a:t>A </a:t>
            </a:r>
            <a:r>
              <a:rPr lang="pt-BR" sz="4400" dirty="0"/>
              <a:t>liberdade para executar o programa, </a:t>
            </a:r>
            <a:r>
              <a:rPr lang="pt-BR" sz="4400" b="1" dirty="0">
                <a:effectLst>
                  <a:outerShdw blurRad="38100" dist="38100" dir="2700000" algn="tl">
                    <a:srgbClr val="000000">
                      <a:alpha val="43137"/>
                    </a:srgbClr>
                  </a:outerShdw>
                </a:effectLst>
              </a:rPr>
              <a:t>para qualquer propósito</a:t>
            </a:r>
            <a:r>
              <a:rPr lang="pt-BR" sz="4400" b="1" dirty="0"/>
              <a:t>.</a:t>
            </a:r>
          </a:p>
          <a:p>
            <a:pPr marL="0" indent="0">
              <a:buNone/>
            </a:pPr>
            <a:endParaRPr lang="pt-BR" dirty="0"/>
          </a:p>
        </p:txBody>
      </p:sp>
    </p:spTree>
    <p:extLst>
      <p:ext uri="{BB962C8B-B14F-4D97-AF65-F5344CB8AC3E}">
        <p14:creationId xmlns:p14="http://schemas.microsoft.com/office/powerpoint/2010/main" val="994110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pt-BR" dirty="0" smtClean="0">
                <a:effectLst>
                  <a:outerShdw blurRad="38100" dist="38100" dir="2700000" algn="tl">
                    <a:srgbClr val="000000">
                      <a:alpha val="43137"/>
                    </a:srgbClr>
                  </a:outerShdw>
                </a:effectLst>
              </a:rPr>
              <a:t>Conhecimentos em Linux</a:t>
            </a:r>
            <a:endParaRPr lang="x-none">
              <a:effectLst>
                <a:outerShdw blurRad="38100" dist="38100" dir="2700000" algn="tl">
                  <a:srgbClr val="000000">
                    <a:alpha val="43137"/>
                  </a:srgbClr>
                </a:outerShdw>
              </a:effectLst>
            </a:endParaRPr>
          </a:p>
        </p:txBody>
      </p:sp>
      <p:sp>
        <p:nvSpPr>
          <p:cNvPr id="2" name="CaixaDeTexto 1"/>
          <p:cNvSpPr txBox="1"/>
          <p:nvPr/>
        </p:nvSpPr>
        <p:spPr>
          <a:xfrm>
            <a:off x="4788024" y="6309320"/>
            <a:ext cx="3960440" cy="307777"/>
          </a:xfrm>
          <a:prstGeom prst="rect">
            <a:avLst/>
          </a:prstGeom>
          <a:noFill/>
        </p:spPr>
        <p:txBody>
          <a:bodyPr wrap="square" rtlCol="0">
            <a:spAutoFit/>
          </a:bodyPr>
          <a:lstStyle/>
          <a:p>
            <a:r>
              <a:rPr lang="pt-BR" dirty="0" smtClean="0"/>
              <a:t>Fonte: Resultado das inscrições para as aulas.</a:t>
            </a:r>
            <a:endParaRPr lang="pt-BR" dirty="0"/>
          </a:p>
        </p:txBody>
      </p:sp>
      <p:graphicFrame>
        <p:nvGraphicFramePr>
          <p:cNvPr id="3" name="Gráfico 2"/>
          <p:cNvGraphicFramePr/>
          <p:nvPr>
            <p:extLst>
              <p:ext uri="{D42A27DB-BD31-4B8C-83A1-F6EECF244321}">
                <p14:modId xmlns:p14="http://schemas.microsoft.com/office/powerpoint/2010/main" val="2227676354"/>
              </p:ext>
            </p:extLst>
          </p:nvPr>
        </p:nvGraphicFramePr>
        <p:xfrm>
          <a:off x="309478" y="1628800"/>
          <a:ext cx="8463574"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3651786"/>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Software Livre</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lvl="0" indent="0" algn="ctr">
              <a:buNone/>
            </a:pPr>
            <a:r>
              <a:rPr lang="pt-BR" sz="4400" b="1" dirty="0" smtClean="0">
                <a:effectLst>
                  <a:outerShdw blurRad="38100" dist="38100" dir="2700000" algn="tl">
                    <a:srgbClr val="000000">
                      <a:alpha val="43137"/>
                    </a:srgbClr>
                  </a:outerShdw>
                </a:effectLst>
              </a:rPr>
              <a:t>Liberdade 1</a:t>
            </a:r>
          </a:p>
          <a:p>
            <a:pPr marL="0" lvl="0" indent="0" algn="ctr">
              <a:buNone/>
            </a:pPr>
            <a:endParaRPr lang="pt-BR" sz="4400" b="1" dirty="0">
              <a:effectLst>
                <a:outerShdw blurRad="38100" dist="38100" dir="2700000" algn="tl">
                  <a:srgbClr val="000000">
                    <a:alpha val="43137"/>
                  </a:srgbClr>
                </a:outerShdw>
              </a:effectLst>
            </a:endParaRPr>
          </a:p>
          <a:p>
            <a:pPr marL="0" lvl="0" indent="0" algn="ctr">
              <a:buNone/>
            </a:pPr>
            <a:r>
              <a:rPr lang="pt-BR" sz="4400" dirty="0" smtClean="0"/>
              <a:t>A </a:t>
            </a:r>
            <a:r>
              <a:rPr lang="pt-BR" sz="4400" dirty="0"/>
              <a:t>liberdade de </a:t>
            </a:r>
            <a:r>
              <a:rPr lang="pt-BR" sz="4400" b="1" dirty="0">
                <a:effectLst>
                  <a:outerShdw blurRad="38100" dist="38100" dir="2700000" algn="tl">
                    <a:srgbClr val="000000">
                      <a:alpha val="43137"/>
                    </a:srgbClr>
                  </a:outerShdw>
                </a:effectLst>
              </a:rPr>
              <a:t>estudar como o programa funciona</a:t>
            </a:r>
            <a:r>
              <a:rPr lang="pt-BR" sz="4400" dirty="0"/>
              <a:t>, e adaptá-lo para as suas necessidades.</a:t>
            </a:r>
          </a:p>
          <a:p>
            <a:pPr marL="0" indent="0">
              <a:buNone/>
            </a:pPr>
            <a:endParaRPr lang="pt-BR" dirty="0"/>
          </a:p>
        </p:txBody>
      </p:sp>
    </p:spTree>
    <p:extLst>
      <p:ext uri="{BB962C8B-B14F-4D97-AF65-F5344CB8AC3E}">
        <p14:creationId xmlns:p14="http://schemas.microsoft.com/office/powerpoint/2010/main" val="3572569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Software Livre</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lvl="0" indent="0" algn="ctr">
              <a:buNone/>
            </a:pPr>
            <a:r>
              <a:rPr lang="pt-BR" sz="4400" b="1" dirty="0" smtClean="0">
                <a:effectLst>
                  <a:outerShdw blurRad="38100" dist="38100" dir="2700000" algn="tl">
                    <a:srgbClr val="000000">
                      <a:alpha val="43137"/>
                    </a:srgbClr>
                  </a:outerShdw>
                </a:effectLst>
              </a:rPr>
              <a:t>Liberdade 2</a:t>
            </a:r>
          </a:p>
          <a:p>
            <a:pPr marL="0" lvl="0" indent="0" algn="ctr">
              <a:buNone/>
            </a:pPr>
            <a:endParaRPr lang="pt-BR" sz="4400" b="1" dirty="0">
              <a:effectLst>
                <a:outerShdw blurRad="38100" dist="38100" dir="2700000" algn="tl">
                  <a:srgbClr val="000000">
                    <a:alpha val="43137"/>
                  </a:srgbClr>
                </a:outerShdw>
              </a:effectLst>
            </a:endParaRPr>
          </a:p>
          <a:p>
            <a:pPr marL="0" lvl="0" indent="0" algn="ctr">
              <a:buNone/>
            </a:pPr>
            <a:r>
              <a:rPr lang="pt-BR" sz="4400" dirty="0"/>
              <a:t>A liberdade de </a:t>
            </a:r>
            <a:r>
              <a:rPr lang="pt-BR" sz="4400" b="1" dirty="0">
                <a:effectLst>
                  <a:outerShdw blurRad="38100" dist="38100" dir="2700000" algn="tl">
                    <a:srgbClr val="000000">
                      <a:alpha val="43137"/>
                    </a:srgbClr>
                  </a:outerShdw>
                </a:effectLst>
              </a:rPr>
              <a:t>redistribuir</a:t>
            </a:r>
            <a:r>
              <a:rPr lang="pt-BR" sz="4400" dirty="0"/>
              <a:t>, cópias de modo que você possa ajudar ao seu próximo</a:t>
            </a:r>
          </a:p>
          <a:p>
            <a:pPr marL="0" indent="0">
              <a:buNone/>
            </a:pPr>
            <a:endParaRPr lang="pt-BR" dirty="0"/>
          </a:p>
        </p:txBody>
      </p:sp>
    </p:spTree>
    <p:extLst>
      <p:ext uri="{BB962C8B-B14F-4D97-AF65-F5344CB8AC3E}">
        <p14:creationId xmlns:p14="http://schemas.microsoft.com/office/powerpoint/2010/main" val="31348838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Software Livre</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lvl="0" indent="0" algn="ctr">
              <a:buNone/>
            </a:pPr>
            <a:r>
              <a:rPr lang="pt-BR" sz="4400" b="1" dirty="0" smtClean="0">
                <a:effectLst>
                  <a:outerShdw blurRad="38100" dist="38100" dir="2700000" algn="tl">
                    <a:srgbClr val="000000">
                      <a:alpha val="43137"/>
                    </a:srgbClr>
                  </a:outerShdw>
                </a:effectLst>
              </a:rPr>
              <a:t>Liberdade 3</a:t>
            </a:r>
          </a:p>
          <a:p>
            <a:pPr marL="0" lvl="0" indent="0" algn="ctr">
              <a:buNone/>
            </a:pPr>
            <a:endParaRPr lang="pt-BR" sz="4400" b="1" dirty="0" smtClean="0">
              <a:effectLst>
                <a:outerShdw blurRad="38100" dist="38100" dir="2700000" algn="tl">
                  <a:srgbClr val="000000">
                    <a:alpha val="43137"/>
                  </a:srgbClr>
                </a:outerShdw>
              </a:effectLst>
            </a:endParaRPr>
          </a:p>
          <a:p>
            <a:pPr marL="0" lvl="0" indent="0" algn="ctr">
              <a:buNone/>
            </a:pPr>
            <a:r>
              <a:rPr lang="pt-BR" sz="4400" dirty="0" smtClean="0"/>
              <a:t>A </a:t>
            </a:r>
            <a:r>
              <a:rPr lang="pt-BR" sz="4400" dirty="0"/>
              <a:t>liberdade de </a:t>
            </a:r>
            <a:r>
              <a:rPr lang="pt-BR" sz="4400" b="1" dirty="0">
                <a:effectLst>
                  <a:outerShdw blurRad="38100" dist="38100" dir="2700000" algn="tl">
                    <a:srgbClr val="000000">
                      <a:alpha val="43137"/>
                    </a:srgbClr>
                  </a:outerShdw>
                </a:effectLst>
              </a:rPr>
              <a:t>modificar o programa, e liberar estas modificações</a:t>
            </a:r>
            <a:r>
              <a:rPr lang="pt-BR" sz="4400" dirty="0"/>
              <a:t>, de modo que toda a comunidade se beneficie.</a:t>
            </a:r>
          </a:p>
          <a:p>
            <a:pPr marL="0" indent="0">
              <a:buNone/>
            </a:pPr>
            <a:endParaRPr lang="pt-BR" dirty="0"/>
          </a:p>
        </p:txBody>
      </p:sp>
    </p:spTree>
    <p:extLst>
      <p:ext uri="{BB962C8B-B14F-4D97-AF65-F5344CB8AC3E}">
        <p14:creationId xmlns:p14="http://schemas.microsoft.com/office/powerpoint/2010/main" val="1652707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p:txBody>
          <a:bodyPr/>
          <a:lstStyle/>
          <a:p>
            <a:endParaRPr lang="pt-BR"/>
          </a:p>
        </p:txBody>
      </p:sp>
      <p:sp>
        <p:nvSpPr>
          <p:cNvPr id="2" name="Título 1"/>
          <p:cNvSpPr>
            <a:spLocks noGrp="1"/>
          </p:cNvSpPr>
          <p:nvPr>
            <p:ph type="title" idx="4294967295"/>
          </p:nvPr>
        </p:nvSpPr>
        <p:spPr>
          <a:xfrm>
            <a:off x="0" y="274638"/>
            <a:ext cx="8229600" cy="1143000"/>
          </a:xfrm>
        </p:spPr>
        <p:txBody>
          <a:bodyPr/>
          <a:lstStyle/>
          <a:p>
            <a:r>
              <a:rPr lang="pt-BR" dirty="0" smtClean="0">
                <a:effectLst>
                  <a:outerShdw blurRad="38100" dist="38100" dir="2700000" algn="tl">
                    <a:srgbClr val="000000">
                      <a:alpha val="43137"/>
                    </a:srgbClr>
                  </a:outerShdw>
                </a:effectLst>
              </a:rPr>
              <a:t>Distribuições Linux</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9279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Distribuições Linux</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r>
              <a:rPr lang="pt-BR" sz="4000" b="1" dirty="0" err="1" smtClean="0">
                <a:solidFill>
                  <a:srgbClr val="FF0000"/>
                </a:solidFill>
              </a:rPr>
              <a:t>Kernel</a:t>
            </a:r>
            <a:r>
              <a:rPr lang="pt-BR" sz="4000" b="1" dirty="0" smtClean="0">
                <a:solidFill>
                  <a:srgbClr val="FF0000"/>
                </a:solidFill>
              </a:rPr>
              <a:t> Linux</a:t>
            </a:r>
          </a:p>
          <a:p>
            <a:pPr marL="0" indent="0" algn="ctr">
              <a:buNone/>
            </a:pPr>
            <a:r>
              <a:rPr lang="pt-BR" sz="4000" b="1" dirty="0" smtClean="0"/>
              <a:t>+</a:t>
            </a:r>
          </a:p>
          <a:p>
            <a:pPr marL="0" indent="0" algn="ctr">
              <a:buNone/>
            </a:pPr>
            <a:r>
              <a:rPr lang="pt-BR" sz="4000" b="1" dirty="0" smtClean="0">
                <a:solidFill>
                  <a:srgbClr val="FF0000"/>
                </a:solidFill>
              </a:rPr>
              <a:t>Programas</a:t>
            </a:r>
          </a:p>
          <a:p>
            <a:pPr marL="0" indent="0" algn="ctr">
              <a:buNone/>
            </a:pPr>
            <a:r>
              <a:rPr lang="pt-BR" sz="4000" b="1" dirty="0" smtClean="0"/>
              <a:t>+</a:t>
            </a:r>
          </a:p>
          <a:p>
            <a:pPr marL="0" indent="0" algn="ctr">
              <a:buNone/>
            </a:pPr>
            <a:r>
              <a:rPr lang="pt-BR" sz="4000" b="1" dirty="0" smtClean="0">
                <a:solidFill>
                  <a:srgbClr val="FF0000"/>
                </a:solidFill>
              </a:rPr>
              <a:t>Configurações</a:t>
            </a:r>
          </a:p>
          <a:p>
            <a:pPr marL="0" indent="0" algn="ctr">
              <a:buNone/>
            </a:pPr>
            <a:r>
              <a:rPr lang="pt-BR" sz="4000" b="1" dirty="0" smtClean="0"/>
              <a:t>+</a:t>
            </a:r>
            <a:endParaRPr lang="pt-BR" sz="4000" b="1" dirty="0"/>
          </a:p>
          <a:p>
            <a:pPr marL="0" indent="0" algn="ctr">
              <a:buNone/>
            </a:pPr>
            <a:r>
              <a:rPr lang="pt-BR" sz="4000" b="1" dirty="0" smtClean="0">
                <a:solidFill>
                  <a:srgbClr val="FF0000"/>
                </a:solidFill>
              </a:rPr>
              <a:t>Foco</a:t>
            </a:r>
            <a:endParaRPr lang="pt-BR" sz="4000" b="1" dirty="0">
              <a:solidFill>
                <a:srgbClr val="FF0000"/>
              </a:solidFill>
            </a:endParaRPr>
          </a:p>
          <a:p>
            <a:pPr marL="0" indent="0">
              <a:buNone/>
            </a:pPr>
            <a:endParaRPr lang="pt-BR" dirty="0" smtClean="0"/>
          </a:p>
        </p:txBody>
      </p:sp>
    </p:spTree>
    <p:extLst>
      <p:ext uri="{BB962C8B-B14F-4D97-AF65-F5344CB8AC3E}">
        <p14:creationId xmlns:p14="http://schemas.microsoft.com/office/powerpoint/2010/main" val="1523088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Distribuições Linux</a:t>
            </a:r>
            <a:endParaRPr lang="pt-BR" dirty="0">
              <a:effectLst>
                <a:outerShdw blurRad="38100" dist="38100" dir="2700000" algn="tl">
                  <a:srgbClr val="000000">
                    <a:alpha val="43137"/>
                  </a:srgbClr>
                </a:outerShdw>
              </a:effectLst>
            </a:endParaRPr>
          </a:p>
        </p:txBody>
      </p:sp>
      <p:graphicFrame>
        <p:nvGraphicFramePr>
          <p:cNvPr id="5" name="Content Placeholder 6"/>
          <p:cNvGraphicFramePr>
            <a:graphicFrameLocks/>
          </p:cNvGraphicFramePr>
          <p:nvPr>
            <p:extLst>
              <p:ext uri="{D42A27DB-BD31-4B8C-83A1-F6EECF244321}">
                <p14:modId xmlns:p14="http://schemas.microsoft.com/office/powerpoint/2010/main" val="1344086156"/>
              </p:ext>
            </p:extLst>
          </p:nvPr>
        </p:nvGraphicFramePr>
        <p:xfrm>
          <a:off x="323528" y="1916832"/>
          <a:ext cx="8363272" cy="4155152"/>
        </p:xfrm>
        <a:graphic>
          <a:graphicData uri="http://schemas.openxmlformats.org/drawingml/2006/table">
            <a:tbl>
              <a:tblPr firstRow="1" bandRow="1">
                <a:tableStyleId>{5C22544A-7EE6-4342-B048-85BDC9FD1C3A}</a:tableStyleId>
              </a:tblPr>
              <a:tblGrid>
                <a:gridCol w="2090818"/>
                <a:gridCol w="2090818"/>
                <a:gridCol w="2090818"/>
                <a:gridCol w="2090818"/>
              </a:tblGrid>
              <a:tr h="370840">
                <a:tc>
                  <a:txBody>
                    <a:bodyPr/>
                    <a:lstStyle/>
                    <a:p>
                      <a:pPr algn="ctr"/>
                      <a:r>
                        <a:rPr lang="pt-BR" dirty="0" smtClean="0"/>
                        <a:t>Slackware</a:t>
                      </a:r>
                      <a:endParaRPr lang="pt-BR" dirty="0"/>
                    </a:p>
                  </a:txBody>
                  <a:tcPr/>
                </a:tc>
                <a:tc>
                  <a:txBody>
                    <a:bodyPr/>
                    <a:lstStyle/>
                    <a:p>
                      <a:pPr algn="ctr"/>
                      <a:r>
                        <a:rPr lang="pt-BR" dirty="0" smtClean="0"/>
                        <a:t>Debian</a:t>
                      </a:r>
                      <a:endParaRPr lang="pt-BR" dirty="0"/>
                    </a:p>
                  </a:txBody>
                  <a:tcPr/>
                </a:tc>
                <a:tc>
                  <a:txBody>
                    <a:bodyPr/>
                    <a:lstStyle/>
                    <a:p>
                      <a:pPr algn="ctr"/>
                      <a:r>
                        <a:rPr lang="pt-BR" dirty="0" smtClean="0"/>
                        <a:t>RedHat</a:t>
                      </a:r>
                      <a:endParaRPr lang="pt-BR" dirty="0"/>
                    </a:p>
                  </a:txBody>
                  <a:tcPr/>
                </a:tc>
                <a:tc>
                  <a:txBody>
                    <a:bodyPr/>
                    <a:lstStyle/>
                    <a:p>
                      <a:pPr algn="ctr"/>
                      <a:r>
                        <a:rPr lang="pt-BR" dirty="0" smtClean="0"/>
                        <a:t>Gentoo</a:t>
                      </a:r>
                      <a:endParaRPr lang="pt-BR" dirty="0"/>
                    </a:p>
                  </a:txBody>
                  <a:tcPr/>
                </a:tc>
              </a:tr>
              <a:tr h="2077432">
                <a:tc>
                  <a:txBody>
                    <a:bodyPr/>
                    <a:lstStyle/>
                    <a:p>
                      <a:pPr algn="ctr"/>
                      <a:endParaRPr lang="pt-BR" dirty="0" smtClean="0"/>
                    </a:p>
                    <a:p>
                      <a:pPr algn="ctr"/>
                      <a:endParaRPr lang="pt-BR" dirty="0" smtClean="0"/>
                    </a:p>
                    <a:p>
                      <a:pPr algn="ctr"/>
                      <a:endParaRPr lang="pt-BR" dirty="0" smtClean="0"/>
                    </a:p>
                    <a:p>
                      <a:pPr algn="ctr"/>
                      <a:endParaRPr lang="pt-BR" dirty="0" smtClean="0"/>
                    </a:p>
                    <a:p>
                      <a:pPr algn="ctr"/>
                      <a:endParaRPr lang="pt-BR" dirty="0" smtClean="0"/>
                    </a:p>
                    <a:p>
                      <a:pPr algn="ctr"/>
                      <a:endParaRPr lang="pt-BR" dirty="0" smtClean="0"/>
                    </a:p>
                    <a:p>
                      <a:pPr algn="ctr"/>
                      <a:endParaRPr lang="pt-BR" dirty="0" smtClean="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r>
              <a:tr h="370840">
                <a:tc gridSpan="4">
                  <a:txBody>
                    <a:bodyPr/>
                    <a:lstStyle/>
                    <a:p>
                      <a:pPr marL="0" indent="0" algn="ctr">
                        <a:buFont typeface="Arial" pitchFamily="34" charset="0"/>
                        <a:buNone/>
                      </a:pPr>
                      <a:r>
                        <a:rPr lang="pt-BR" sz="4400" b="1" dirty="0" smtClean="0">
                          <a:effectLst>
                            <a:outerShdw blurRad="38100" dist="38100" dir="2700000" algn="tl">
                              <a:srgbClr val="000000">
                                <a:alpha val="43137"/>
                              </a:srgbClr>
                            </a:outerShdw>
                          </a:effectLst>
                        </a:rPr>
                        <a:t>Premissas</a:t>
                      </a:r>
                      <a:endParaRPr lang="pt-BR" sz="4400" b="1" dirty="0">
                        <a:effectLst>
                          <a:outerShdw blurRad="38100" dist="38100" dir="2700000" algn="tl">
                            <a:srgbClr val="000000">
                              <a:alpha val="43137"/>
                            </a:srgbClr>
                          </a:outerShdw>
                        </a:effectLst>
                      </a:endParaRPr>
                    </a:p>
                  </a:txBody>
                  <a:tcPr/>
                </a:tc>
                <a:tc hMerge="1">
                  <a:txBody>
                    <a:bodyPr/>
                    <a:lstStyle/>
                    <a:p>
                      <a:pPr algn="ctr"/>
                      <a:endParaRPr lang="pt-BR" dirty="0"/>
                    </a:p>
                  </a:txBody>
                  <a:tcPr/>
                </a:tc>
                <a:tc hMerge="1">
                  <a:txBody>
                    <a:bodyPr/>
                    <a:lstStyle/>
                    <a:p>
                      <a:pPr algn="ctr"/>
                      <a:endParaRPr lang="pt-BR" dirty="0"/>
                    </a:p>
                  </a:txBody>
                  <a:tcPr/>
                </a:tc>
                <a:tc hMerge="1">
                  <a:txBody>
                    <a:bodyPr/>
                    <a:lstStyle/>
                    <a:p>
                      <a:pPr algn="ctr"/>
                      <a:endParaRPr lang="pt-BR" dirty="0"/>
                    </a:p>
                  </a:txBody>
                  <a:tcPr/>
                </a:tc>
              </a:tr>
              <a:tr h="370840">
                <a:tc>
                  <a:txBody>
                    <a:bodyPr/>
                    <a:lstStyle/>
                    <a:p>
                      <a:pPr marL="285750" indent="-285750" algn="l">
                        <a:buFont typeface="Arial" pitchFamily="34" charset="0"/>
                        <a:buChar char="•"/>
                      </a:pPr>
                      <a:r>
                        <a:rPr lang="pt-BR" dirty="0" smtClean="0"/>
                        <a:t>Simplicidade</a:t>
                      </a:r>
                    </a:p>
                    <a:p>
                      <a:pPr marL="285750" indent="-285750" algn="l">
                        <a:buFont typeface="Arial" pitchFamily="34" charset="0"/>
                        <a:buChar char="•"/>
                      </a:pPr>
                      <a:r>
                        <a:rPr lang="pt-BR" dirty="0" smtClean="0"/>
                        <a:t>Usuário </a:t>
                      </a:r>
                      <a:r>
                        <a:rPr lang="pt-BR" baseline="0" dirty="0" smtClean="0"/>
                        <a:t>é quem configura o sistema</a:t>
                      </a:r>
                    </a:p>
                    <a:p>
                      <a:pPr marL="285750" indent="-285750" algn="l">
                        <a:buFont typeface="Arial" pitchFamily="34" charset="0"/>
                        <a:buChar char="•"/>
                      </a:pPr>
                      <a:r>
                        <a:rPr lang="pt-BR" baseline="0" dirty="0" smtClean="0"/>
                        <a:t>Servidores</a:t>
                      </a:r>
                    </a:p>
                  </a:txBody>
                  <a:tcPr/>
                </a:tc>
                <a:tc>
                  <a:txBody>
                    <a:bodyPr/>
                    <a:lstStyle/>
                    <a:p>
                      <a:pPr marL="285750" indent="-285750" algn="l">
                        <a:buFont typeface="Arial" pitchFamily="34" charset="0"/>
                        <a:buChar char="•"/>
                      </a:pPr>
                      <a:r>
                        <a:rPr lang="pt-BR" dirty="0" smtClean="0"/>
                        <a:t>Segurança</a:t>
                      </a:r>
                    </a:p>
                    <a:p>
                      <a:pPr marL="285750" indent="-285750" algn="l">
                        <a:buFont typeface="Arial" pitchFamily="34" charset="0"/>
                        <a:buChar char="•"/>
                      </a:pPr>
                      <a:r>
                        <a:rPr lang="pt-BR" dirty="0" smtClean="0"/>
                        <a:t>Estabilidade</a:t>
                      </a:r>
                    </a:p>
                    <a:p>
                      <a:pPr marL="285750" indent="-285750" algn="l">
                        <a:buFont typeface="Arial" pitchFamily="34" charset="0"/>
                        <a:buChar char="•"/>
                      </a:pPr>
                      <a:r>
                        <a:rPr lang="pt-BR" dirty="0" smtClean="0"/>
                        <a:t>Servidores</a:t>
                      </a:r>
                    </a:p>
                  </a:txBody>
                  <a:tcPr/>
                </a:tc>
                <a:tc>
                  <a:txBody>
                    <a:bodyPr/>
                    <a:lstStyle/>
                    <a:p>
                      <a:pPr marL="285750" indent="-285750" algn="l">
                        <a:buFont typeface="Arial" pitchFamily="34" charset="0"/>
                        <a:buChar char="•"/>
                      </a:pPr>
                      <a:r>
                        <a:rPr lang="pt-BR" dirty="0" smtClean="0"/>
                        <a:t>Foco</a:t>
                      </a:r>
                      <a:r>
                        <a:rPr lang="pt-BR" baseline="0" dirty="0" smtClean="0"/>
                        <a:t> corporativo</a:t>
                      </a:r>
                    </a:p>
                    <a:p>
                      <a:pPr marL="285750" indent="-285750" algn="l">
                        <a:buFont typeface="Arial" pitchFamily="34" charset="0"/>
                        <a:buChar char="•"/>
                      </a:pPr>
                      <a:r>
                        <a:rPr lang="pt-BR" baseline="0" dirty="0" smtClean="0"/>
                        <a:t>Servidores</a:t>
                      </a:r>
                    </a:p>
                    <a:p>
                      <a:pPr marL="0" indent="0" algn="l">
                        <a:buFont typeface="Arial" pitchFamily="34" charset="0"/>
                        <a:buNone/>
                      </a:pPr>
                      <a:endParaRPr lang="pt-BR" dirty="0"/>
                    </a:p>
                  </a:txBody>
                  <a:tcPr/>
                </a:tc>
                <a:tc>
                  <a:txBody>
                    <a:bodyPr/>
                    <a:lstStyle/>
                    <a:p>
                      <a:pPr marL="285750" indent="-285750" algn="l">
                        <a:buFont typeface="Arial" pitchFamily="34" charset="0"/>
                        <a:buChar char="•"/>
                      </a:pPr>
                      <a:r>
                        <a:rPr lang="pt-BR" dirty="0" smtClean="0"/>
                        <a:t>Otimizada</a:t>
                      </a:r>
                    </a:p>
                    <a:p>
                      <a:pPr marL="285750" indent="-285750" algn="l">
                        <a:buFont typeface="Arial" pitchFamily="34" charset="0"/>
                        <a:buChar char="•"/>
                      </a:pPr>
                      <a:r>
                        <a:rPr lang="pt-BR" dirty="0" smtClean="0"/>
                        <a:t>Foco em arquitetura</a:t>
                      </a:r>
                      <a:r>
                        <a:rPr lang="pt-BR" baseline="0" dirty="0" smtClean="0"/>
                        <a:t> do computador</a:t>
                      </a:r>
                    </a:p>
                    <a:p>
                      <a:pPr marL="0" indent="0" algn="l">
                        <a:buFont typeface="Arial" pitchFamily="34" charset="0"/>
                        <a:buNone/>
                      </a:pPr>
                      <a:endParaRPr lang="pt-BR" dirty="0"/>
                    </a:p>
                  </a:txBody>
                  <a:tcPr/>
                </a:tc>
              </a:tr>
            </a:tbl>
          </a:graphicData>
        </a:graphic>
      </p:graphicFrame>
      <p:pic>
        <p:nvPicPr>
          <p:cNvPr id="6"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88" y="2377480"/>
            <a:ext cx="1802755" cy="1802755"/>
          </a:xfrm>
          <a:prstGeom prst="rect">
            <a:avLst/>
          </a:prstGeom>
        </p:spPr>
      </p:pic>
      <p:pic>
        <p:nvPicPr>
          <p:cNvPr id="7"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0136" y="2377479"/>
            <a:ext cx="1368152" cy="1813779"/>
          </a:xfrm>
          <a:prstGeom prst="rect">
            <a:avLst/>
          </a:prstGeom>
        </p:spPr>
      </p:pic>
      <p:pic>
        <p:nvPicPr>
          <p:cNvPr id="8"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360" y="2349801"/>
            <a:ext cx="1656184" cy="1821802"/>
          </a:xfrm>
          <a:prstGeom prst="rect">
            <a:avLst/>
          </a:prstGeom>
        </p:spPr>
      </p:pic>
      <p:pic>
        <p:nvPicPr>
          <p:cNvPr id="9"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584" y="2343447"/>
            <a:ext cx="1828156" cy="1828156"/>
          </a:xfrm>
          <a:prstGeom prst="rect">
            <a:avLst/>
          </a:prstGeom>
        </p:spPr>
      </p:pic>
    </p:spTree>
    <p:extLst>
      <p:ext uri="{BB962C8B-B14F-4D97-AF65-F5344CB8AC3E}">
        <p14:creationId xmlns:p14="http://schemas.microsoft.com/office/powerpoint/2010/main" val="41720832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Distribuições Linux</a:t>
            </a:r>
            <a:endParaRPr lang="pt-BR" dirty="0">
              <a:effectLst>
                <a:outerShdw blurRad="38100" dist="38100" dir="2700000" algn="tl">
                  <a:srgbClr val="000000">
                    <a:alpha val="43137"/>
                  </a:srgbClr>
                </a:outerShdw>
              </a:effectLst>
            </a:endParaRPr>
          </a:p>
        </p:txBody>
      </p:sp>
      <p:pic>
        <p:nvPicPr>
          <p:cNvPr id="10"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786128"/>
            <a:ext cx="6480720" cy="4673372"/>
          </a:xfrm>
          <a:prstGeom prst="rect">
            <a:avLst/>
          </a:prstGeom>
          <a:noFill/>
          <a:ln>
            <a:noFill/>
          </a:ln>
        </p:spPr>
      </p:pic>
      <p:sp>
        <p:nvSpPr>
          <p:cNvPr id="3" name="Retângulo 2"/>
          <p:cNvSpPr/>
          <p:nvPr/>
        </p:nvSpPr>
        <p:spPr>
          <a:xfrm>
            <a:off x="323528" y="6459500"/>
            <a:ext cx="1795684" cy="307777"/>
          </a:xfrm>
          <a:prstGeom prst="rect">
            <a:avLst/>
          </a:prstGeom>
        </p:spPr>
        <p:txBody>
          <a:bodyPr wrap="none">
            <a:spAutoFit/>
          </a:bodyPr>
          <a:lstStyle/>
          <a:p>
            <a:r>
              <a:rPr lang="pt-BR" dirty="0">
                <a:hlinkClick r:id="rId3"/>
              </a:rPr>
              <a:t>http://futurist.se/gldt</a:t>
            </a:r>
            <a:r>
              <a:rPr lang="pt-BR" dirty="0" smtClean="0">
                <a:hlinkClick r:id="rId3"/>
              </a:rPr>
              <a:t>/</a:t>
            </a:r>
            <a:endParaRPr lang="pt-BR" dirty="0"/>
          </a:p>
        </p:txBody>
      </p:sp>
    </p:spTree>
    <p:extLst>
      <p:ext uri="{BB962C8B-B14F-4D97-AF65-F5344CB8AC3E}">
        <p14:creationId xmlns:p14="http://schemas.microsoft.com/office/powerpoint/2010/main" val="3109783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Popularidade das Distribuições</a:t>
            </a:r>
            <a:endParaRPr lang="pt-BR" dirty="0">
              <a:effectLst>
                <a:outerShdw blurRad="38100" dist="38100" dir="2700000" algn="tl">
                  <a:srgbClr val="000000">
                    <a:alpha val="43137"/>
                  </a:srgbClr>
                </a:outerShdw>
              </a:effectLst>
            </a:endParaRPr>
          </a:p>
        </p:txBody>
      </p:sp>
      <p:graphicFrame>
        <p:nvGraphicFramePr>
          <p:cNvPr id="5" name="Espaço Reservado para Conteúdo 6"/>
          <p:cNvGraphicFramePr>
            <a:graphicFrameLocks/>
          </p:cNvGraphicFramePr>
          <p:nvPr>
            <p:extLst>
              <p:ext uri="{D42A27DB-BD31-4B8C-83A1-F6EECF244321}">
                <p14:modId xmlns:p14="http://schemas.microsoft.com/office/powerpoint/2010/main" val="819246008"/>
              </p:ext>
            </p:extLst>
          </p:nvPr>
        </p:nvGraphicFramePr>
        <p:xfrm>
          <a:off x="467544" y="1700808"/>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09109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Qual é a melhor distribuição?</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lgn="ctr">
              <a:buNone/>
            </a:pPr>
            <a:r>
              <a:rPr lang="pt-BR" sz="4800" b="1" dirty="0">
                <a:effectLst>
                  <a:outerShdw blurRad="38100" dist="38100" dir="2700000" algn="tl">
                    <a:srgbClr val="000000">
                      <a:alpha val="43137"/>
                    </a:srgbClr>
                  </a:outerShdw>
                </a:effectLst>
              </a:rPr>
              <a:t>Cada distribuição é boa para um tipo de usuário</a:t>
            </a:r>
            <a:r>
              <a:rPr lang="pt-BR" sz="4800" b="1" dirty="0" smtClean="0">
                <a:effectLst>
                  <a:outerShdw blurRad="38100" dist="38100" dir="2700000" algn="tl">
                    <a:srgbClr val="000000">
                      <a:alpha val="43137"/>
                    </a:srgbClr>
                  </a:outerShdw>
                </a:effectLst>
              </a:rPr>
              <a:t>.</a:t>
            </a:r>
            <a:endParaRPr lang="pt-BR"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9512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effectLst>
                  <a:outerShdw blurRad="38100" dist="38100" dir="2700000" algn="tl">
                    <a:srgbClr val="000000">
                      <a:alpha val="43137"/>
                    </a:srgbClr>
                  </a:outerShdw>
                </a:effectLst>
              </a:rPr>
              <a:t>Ubuntu</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marL="0" indent="0">
              <a:buNone/>
            </a:pPr>
            <a:r>
              <a:rPr lang="pt-BR" dirty="0"/>
              <a:t>A proposta do </a:t>
            </a:r>
            <a:r>
              <a:rPr lang="pt-BR" dirty="0" err="1"/>
              <a:t>Ubuntu</a:t>
            </a:r>
            <a:r>
              <a:rPr lang="pt-BR" dirty="0"/>
              <a:t> é oferecer um sistema operacional que qualquer pessoa possa utilizar sem dificuldades, independentemente de nacionalidade, nível de conhecimento ou limitações físicas. </a:t>
            </a:r>
          </a:p>
          <a:p>
            <a:pPr marL="0" indent="0">
              <a:buNone/>
            </a:pPr>
            <a:endParaRPr lang="pt-BR" dirty="0"/>
          </a:p>
        </p:txBody>
      </p:sp>
      <p:pic>
        <p:nvPicPr>
          <p:cNvPr id="4"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437112"/>
            <a:ext cx="6112768" cy="14242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9588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Quem usa Linux</a:t>
            </a:r>
            <a:r>
              <a:rPr lang="pt-BR" dirty="0" smtClean="0">
                <a:effectLst>
                  <a:outerShdw blurRad="38100" dist="38100" dir="2700000" algn="tl">
                    <a:srgbClr val="000000">
                      <a:alpha val="43137"/>
                    </a:srgbClr>
                  </a:outerShdw>
                </a:effectLst>
              </a:rPr>
              <a:t>?</a:t>
            </a:r>
            <a:endParaRPr lang="pt-BR" dirty="0">
              <a:effectLst>
                <a:outerShdw blurRad="38100" dist="38100" dir="2700000" algn="tl">
                  <a:srgbClr val="000000">
                    <a:alpha val="43137"/>
                  </a:srgbClr>
                </a:outerShdw>
              </a:effectLst>
            </a:endParaRPr>
          </a:p>
        </p:txBody>
      </p:sp>
      <p:sp>
        <p:nvSpPr>
          <p:cNvPr id="9" name="Espaço Reservado para Texto 8"/>
          <p:cNvSpPr>
            <a:spLocks noGrp="1"/>
          </p:cNvSpPr>
          <p:nvPr>
            <p:ph type="body" idx="1"/>
          </p:nvPr>
        </p:nvSpPr>
        <p:spPr/>
        <p:txBody>
          <a:bodyPr/>
          <a:lstStyle/>
          <a:p>
            <a:pPr marL="0" indent="0" algn="ctr">
              <a:buNone/>
            </a:pPr>
            <a:endParaRPr lang="pt-BR" sz="6000" dirty="0" smtClean="0"/>
          </a:p>
          <a:p>
            <a:pPr marL="0" indent="0" algn="ctr">
              <a:buNone/>
            </a:pPr>
            <a:r>
              <a:rPr lang="pt-BR" sz="6000" dirty="0" smtClean="0"/>
              <a:t>Você!</a:t>
            </a:r>
          </a:p>
          <a:p>
            <a:pPr marL="0" indent="0" algn="ctr">
              <a:buNone/>
            </a:pPr>
            <a:r>
              <a:rPr lang="pt-BR" sz="6000" b="1" dirty="0" smtClean="0"/>
              <a:t>TODOS OS DIAS!</a:t>
            </a:r>
            <a:endParaRPr lang="pt-BR" sz="6000" b="1" dirty="0"/>
          </a:p>
        </p:txBody>
      </p:sp>
    </p:spTree>
    <p:extLst>
      <p:ext uri="{BB962C8B-B14F-4D97-AF65-F5344CB8AC3E}">
        <p14:creationId xmlns:p14="http://schemas.microsoft.com/office/powerpoint/2010/main" val="10170218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15" y="764705"/>
            <a:ext cx="8624094" cy="5390058"/>
          </a:xfrm>
        </p:spPr>
      </p:pic>
      <p:sp>
        <p:nvSpPr>
          <p:cNvPr id="5" name="Retângulo 4"/>
          <p:cNvSpPr/>
          <p:nvPr/>
        </p:nvSpPr>
        <p:spPr>
          <a:xfrm>
            <a:off x="107504" y="116632"/>
            <a:ext cx="1635897" cy="646331"/>
          </a:xfrm>
          <a:prstGeom prst="rect">
            <a:avLst/>
          </a:prstGeom>
        </p:spPr>
        <p:txBody>
          <a:bodyPr wrap="none">
            <a:spAutoFit/>
          </a:bodyPr>
          <a:lstStyle/>
          <a:p>
            <a:r>
              <a:rPr lang="pt-BR" sz="3600" b="1" dirty="0" err="1">
                <a:solidFill>
                  <a:srgbClr val="FF0000"/>
                </a:solidFill>
                <a:effectLst>
                  <a:outerShdw blurRad="38100" dist="38100" dir="2700000" algn="tl">
                    <a:srgbClr val="000000">
                      <a:alpha val="43137"/>
                    </a:srgbClr>
                  </a:outerShdw>
                </a:effectLst>
              </a:rPr>
              <a:t>Ubuntu</a:t>
            </a:r>
            <a:endParaRPr lang="pt-BR" sz="3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35966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2" cy="6858000"/>
          </a:xfrm>
        </p:spPr>
      </p:pic>
      <p:sp>
        <p:nvSpPr>
          <p:cNvPr id="5" name="Retângulo 4"/>
          <p:cNvSpPr/>
          <p:nvPr/>
        </p:nvSpPr>
        <p:spPr>
          <a:xfrm>
            <a:off x="107504" y="116632"/>
            <a:ext cx="1635897" cy="646331"/>
          </a:xfrm>
          <a:prstGeom prst="rect">
            <a:avLst/>
          </a:prstGeom>
        </p:spPr>
        <p:txBody>
          <a:bodyPr wrap="none">
            <a:spAutoFit/>
          </a:bodyPr>
          <a:lstStyle/>
          <a:p>
            <a:r>
              <a:rPr lang="pt-BR" sz="3600" b="1" dirty="0" err="1">
                <a:solidFill>
                  <a:srgbClr val="FF0000"/>
                </a:solidFill>
                <a:effectLst>
                  <a:outerShdw blurRad="38100" dist="38100" dir="2700000" algn="tl">
                    <a:srgbClr val="000000">
                      <a:alpha val="43137"/>
                    </a:srgbClr>
                  </a:outerShdw>
                </a:effectLst>
              </a:rPr>
              <a:t>Ubuntu</a:t>
            </a:r>
            <a:endParaRPr lang="pt-BR" sz="3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46419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9144002" cy="6858000"/>
          </a:xfrm>
        </p:spPr>
      </p:pic>
    </p:spTree>
    <p:extLst>
      <p:ext uri="{BB962C8B-B14F-4D97-AF65-F5344CB8AC3E}">
        <p14:creationId xmlns:p14="http://schemas.microsoft.com/office/powerpoint/2010/main" val="3311925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7" name="Picture 2" descr="http://www.wordfast.net/images/linux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97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83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Maquina Virtual</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10343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Maquina Virtual</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r>
              <a:rPr lang="pt-BR" dirty="0" smtClean="0"/>
              <a:t>É uma maquina construída (implementada) em software.</a:t>
            </a:r>
          </a:p>
          <a:p>
            <a:endParaRPr lang="pt-BR" dirty="0"/>
          </a:p>
          <a:p>
            <a:r>
              <a:rPr lang="pt-BR" dirty="0" smtClean="0"/>
              <a:t>Um programa que emula um computador.</a:t>
            </a:r>
          </a:p>
          <a:p>
            <a:endParaRPr lang="pt-BR" dirty="0"/>
          </a:p>
          <a:p>
            <a:endParaRPr lang="pt-BR" dirty="0" smtClean="0"/>
          </a:p>
          <a:p>
            <a:r>
              <a:rPr lang="pt-BR" dirty="0" smtClean="0"/>
              <a:t>“Um computador dentro de um computador”</a:t>
            </a:r>
          </a:p>
          <a:p>
            <a:endParaRPr lang="pt-BR" dirty="0"/>
          </a:p>
          <a:p>
            <a:pPr marL="0" indent="0">
              <a:buNone/>
            </a:pPr>
            <a:endParaRPr lang="pt-BR" dirty="0" smtClean="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6573108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Maquina Virtual</a:t>
            </a:r>
            <a:endParaRPr lang="pt-BR" dirty="0">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p:txBody>
          <a:bodyPr/>
          <a:lstStyle/>
          <a:p>
            <a:pPr>
              <a:lnSpc>
                <a:spcPct val="150000"/>
              </a:lnSpc>
            </a:pPr>
            <a:r>
              <a:rPr lang="pt-BR" dirty="0" smtClean="0"/>
              <a:t>Vantagens:</a:t>
            </a:r>
          </a:p>
          <a:p>
            <a:pPr lvl="1">
              <a:lnSpc>
                <a:spcPct val="150000"/>
              </a:lnSpc>
            </a:pPr>
            <a:r>
              <a:rPr lang="pt-BR" dirty="0" smtClean="0"/>
              <a:t>Isolamento do sistema hospedado</a:t>
            </a:r>
          </a:p>
          <a:p>
            <a:pPr lvl="1">
              <a:lnSpc>
                <a:spcPct val="150000"/>
              </a:lnSpc>
            </a:pPr>
            <a:r>
              <a:rPr lang="pt-BR" dirty="0" smtClean="0"/>
              <a:t>Custo reduzido</a:t>
            </a:r>
          </a:p>
          <a:p>
            <a:pPr lvl="1">
              <a:lnSpc>
                <a:spcPct val="150000"/>
              </a:lnSpc>
            </a:pPr>
            <a:r>
              <a:rPr lang="pt-BR" dirty="0" smtClean="0"/>
              <a:t>Não ocupa espaço (físico)</a:t>
            </a:r>
          </a:p>
          <a:p>
            <a:pPr>
              <a:lnSpc>
                <a:spcPct val="150000"/>
              </a:lnSpc>
            </a:pPr>
            <a:r>
              <a:rPr lang="pt-BR" dirty="0" smtClean="0"/>
              <a:t>Desvantagens:</a:t>
            </a:r>
          </a:p>
          <a:p>
            <a:pPr lvl="1">
              <a:lnSpc>
                <a:spcPct val="150000"/>
              </a:lnSpc>
            </a:pPr>
            <a:r>
              <a:rPr lang="pt-BR" dirty="0" smtClean="0"/>
              <a:t>Desempenho</a:t>
            </a:r>
          </a:p>
          <a:p>
            <a:pPr lvl="1">
              <a:lnSpc>
                <a:spcPct val="150000"/>
              </a:lnSpc>
            </a:pPr>
            <a:r>
              <a:rPr lang="pt-BR" dirty="0" smtClean="0"/>
              <a:t>Limitações do computador hospedeiro</a:t>
            </a:r>
            <a:endParaRPr lang="pt-BR" dirty="0"/>
          </a:p>
        </p:txBody>
      </p:sp>
    </p:spTree>
    <p:extLst>
      <p:ext uri="{BB962C8B-B14F-4D97-AF65-F5344CB8AC3E}">
        <p14:creationId xmlns:p14="http://schemas.microsoft.com/office/powerpoint/2010/main" val="4140364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Referencias</a:t>
            </a:r>
            <a:endParaRPr lang="pt-BR" dirty="0"/>
          </a:p>
        </p:txBody>
      </p:sp>
      <p:sp>
        <p:nvSpPr>
          <p:cNvPr id="3" name="Espaço Reservado para Texto 2"/>
          <p:cNvSpPr>
            <a:spLocks noGrp="1"/>
          </p:cNvSpPr>
          <p:nvPr>
            <p:ph type="body" idx="1"/>
          </p:nvPr>
        </p:nvSpPr>
        <p:spPr/>
        <p:txBody>
          <a:bodyPr/>
          <a:lstStyle/>
          <a:p>
            <a:r>
              <a:rPr lang="pt-BR" sz="2000" dirty="0"/>
              <a:t>Wikipédia </a:t>
            </a:r>
          </a:p>
          <a:p>
            <a:pPr lvl="1"/>
            <a:r>
              <a:rPr lang="pt-BR" sz="1400" dirty="0" smtClean="0">
                <a:hlinkClick r:id="rId2"/>
              </a:rPr>
              <a:t>http</a:t>
            </a:r>
            <a:r>
              <a:rPr lang="pt-BR" sz="1400" dirty="0">
                <a:hlinkClick r:id="rId2"/>
              </a:rPr>
              <a:t>://</a:t>
            </a:r>
            <a:r>
              <a:rPr lang="pt-BR" sz="1400" dirty="0" smtClean="0">
                <a:hlinkClick r:id="rId2"/>
              </a:rPr>
              <a:t>pt.wikipedia.org/wiki/Sistema_operativo</a:t>
            </a:r>
            <a:endParaRPr lang="pt-BR" sz="1400" dirty="0" smtClean="0"/>
          </a:p>
          <a:p>
            <a:pPr lvl="1"/>
            <a:r>
              <a:rPr lang="pt-BR" sz="1400" dirty="0">
                <a:hlinkClick r:id="rId3"/>
              </a:rPr>
              <a:t>http://</a:t>
            </a:r>
            <a:r>
              <a:rPr lang="pt-BR" sz="1400" dirty="0" smtClean="0">
                <a:hlinkClick r:id="rId3"/>
              </a:rPr>
              <a:t>pt.wikipedia.org/wiki/Linux</a:t>
            </a:r>
            <a:endParaRPr lang="pt-BR" sz="1400" dirty="0" smtClean="0"/>
          </a:p>
          <a:p>
            <a:pPr lvl="1"/>
            <a:r>
              <a:rPr lang="pt-BR" sz="1400" dirty="0">
                <a:hlinkClick r:id="rId4"/>
              </a:rPr>
              <a:t>http://</a:t>
            </a:r>
            <a:r>
              <a:rPr lang="pt-BR" sz="1400" dirty="0" smtClean="0">
                <a:hlinkClick r:id="rId4"/>
              </a:rPr>
              <a:t>pt.wikipedia.org/wiki/FSF</a:t>
            </a:r>
            <a:endParaRPr lang="pt-BR" sz="1400" dirty="0" smtClean="0"/>
          </a:p>
          <a:p>
            <a:pPr lvl="1"/>
            <a:r>
              <a:rPr lang="pt-BR" sz="1400" dirty="0">
                <a:hlinkClick r:id="rId5"/>
              </a:rPr>
              <a:t>http://</a:t>
            </a:r>
            <a:r>
              <a:rPr lang="pt-BR" sz="1400" dirty="0" smtClean="0">
                <a:hlinkClick r:id="rId5"/>
              </a:rPr>
              <a:t>pt.wikipedia.org/wiki/GNU</a:t>
            </a:r>
            <a:endParaRPr lang="pt-BR" sz="1400" dirty="0" smtClean="0"/>
          </a:p>
          <a:p>
            <a:pPr lvl="1"/>
            <a:r>
              <a:rPr lang="pt-BR" sz="1400" dirty="0">
                <a:hlinkClick r:id="rId6"/>
              </a:rPr>
              <a:t>http://</a:t>
            </a:r>
            <a:r>
              <a:rPr lang="pt-BR" sz="1400" dirty="0" smtClean="0">
                <a:hlinkClick r:id="rId6"/>
              </a:rPr>
              <a:t>pt.wikipedia.org/wiki/Kernel</a:t>
            </a:r>
            <a:endParaRPr lang="pt-BR" sz="1400" dirty="0" smtClean="0"/>
          </a:p>
          <a:p>
            <a:pPr lvl="1"/>
            <a:r>
              <a:rPr lang="pt-BR" sz="1400" dirty="0">
                <a:hlinkClick r:id="rId7"/>
              </a:rPr>
              <a:t>http://</a:t>
            </a:r>
            <a:r>
              <a:rPr lang="pt-BR" sz="1400" dirty="0" smtClean="0">
                <a:hlinkClick r:id="rId7"/>
              </a:rPr>
              <a:t>en.wikipedia.org/wiki/Virtual_machine</a:t>
            </a:r>
            <a:endParaRPr lang="pt-BR" sz="1400" dirty="0" smtClean="0"/>
          </a:p>
          <a:p>
            <a:pPr lvl="1"/>
            <a:r>
              <a:rPr lang="pt-BR" sz="1400" dirty="0">
                <a:hlinkClick r:id="rId8"/>
              </a:rPr>
              <a:t>http://</a:t>
            </a:r>
            <a:r>
              <a:rPr lang="pt-BR" sz="1400" dirty="0" smtClean="0">
                <a:hlinkClick r:id="rId8"/>
              </a:rPr>
              <a:t>en.wikipedia.org/wiki/Minix</a:t>
            </a:r>
            <a:endParaRPr lang="pt-BR" sz="1400" dirty="0" smtClean="0"/>
          </a:p>
          <a:p>
            <a:r>
              <a:rPr lang="pt-BR" sz="2000" dirty="0" smtClean="0"/>
              <a:t>Linux </a:t>
            </a:r>
            <a:r>
              <a:rPr lang="pt-BR" sz="2000" dirty="0" smtClean="0"/>
              <a:t>Foundation</a:t>
            </a:r>
          </a:p>
          <a:p>
            <a:r>
              <a:rPr lang="pt-BR" sz="2000" dirty="0" smtClean="0"/>
              <a:t>Top500.org</a:t>
            </a:r>
            <a:endParaRPr lang="pt-BR" sz="2000" dirty="0" smtClean="0"/>
          </a:p>
          <a:p>
            <a:pPr lvl="1"/>
            <a:r>
              <a:rPr lang="pt-BR" sz="1400" dirty="0" smtClean="0">
                <a:hlinkClick r:id="rId9"/>
              </a:rPr>
              <a:t>http://www.youtube.com/watch?v=yVpbFMhOAwE</a:t>
            </a:r>
            <a:endParaRPr lang="pt-BR" sz="2000" b="1" dirty="0" smtClean="0">
              <a:hlinkClick r:id="rId10"/>
            </a:endParaRPr>
          </a:p>
          <a:p>
            <a:r>
              <a:rPr lang="pt-BR" sz="2000" b="1" dirty="0" smtClean="0">
                <a:hlinkClick r:id="rId10"/>
              </a:rPr>
              <a:t>GNU/Linux </a:t>
            </a:r>
            <a:r>
              <a:rPr lang="pt-BR" sz="2000" b="1" dirty="0" err="1">
                <a:hlinkClick r:id="rId10"/>
              </a:rPr>
              <a:t>Distribution</a:t>
            </a:r>
            <a:r>
              <a:rPr lang="pt-BR" sz="2000" b="1" dirty="0">
                <a:hlinkClick r:id="rId10"/>
              </a:rPr>
              <a:t> </a:t>
            </a:r>
            <a:r>
              <a:rPr lang="pt-BR" sz="2000" b="1" dirty="0" err="1" smtClean="0">
                <a:hlinkClick r:id="rId10"/>
              </a:rPr>
              <a:t>Timeline</a:t>
            </a:r>
            <a:endParaRPr lang="pt-BR" sz="2000" b="1" dirty="0" smtClean="0"/>
          </a:p>
          <a:p>
            <a:endParaRPr lang="pt-BR" sz="1400" dirty="0" smtClean="0"/>
          </a:p>
          <a:p>
            <a:pPr lvl="1"/>
            <a:endParaRPr lang="pt-BR" sz="1400" dirty="0" smtClean="0"/>
          </a:p>
          <a:p>
            <a:pPr lvl="1"/>
            <a:endParaRPr lang="pt-BR" sz="1400" dirty="0"/>
          </a:p>
          <a:p>
            <a:endParaRPr lang="pt-BR" sz="2000" dirty="0" smtClean="0"/>
          </a:p>
          <a:p>
            <a:pPr lvl="1"/>
            <a:endParaRPr lang="pt-BR" sz="1400" dirty="0"/>
          </a:p>
        </p:txBody>
      </p:sp>
    </p:spTree>
    <p:extLst>
      <p:ext uri="{BB962C8B-B14F-4D97-AF65-F5344CB8AC3E}">
        <p14:creationId xmlns:p14="http://schemas.microsoft.com/office/powerpoint/2010/main" val="173433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effectLst>
                  <a:outerShdw blurRad="38100" dist="38100" dir="2700000" algn="tl">
                    <a:srgbClr val="000000">
                      <a:alpha val="43137"/>
                    </a:srgbClr>
                  </a:outerShdw>
                </a:effectLst>
              </a:rPr>
              <a:t>Quem usa Linux</a:t>
            </a:r>
            <a:r>
              <a:rPr lang="pt-BR" dirty="0" smtClean="0">
                <a:effectLst>
                  <a:outerShdw blurRad="38100" dist="38100" dir="2700000" algn="tl">
                    <a:srgbClr val="000000">
                      <a:alpha val="43137"/>
                    </a:srgbClr>
                  </a:outerShdw>
                </a:effectLst>
              </a:rPr>
              <a:t>?</a:t>
            </a:r>
            <a:endParaRPr lang="pt-BR" dirty="0">
              <a:effectLst>
                <a:outerShdw blurRad="38100" dist="38100" dir="2700000" algn="tl">
                  <a:srgbClr val="000000">
                    <a:alpha val="43137"/>
                  </a:srgbClr>
                </a:outerShdw>
              </a:effectLst>
            </a:endParaRPr>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t="33007" b="38589"/>
          <a:stretch/>
        </p:blipFill>
        <p:spPr>
          <a:xfrm>
            <a:off x="582103" y="4680966"/>
            <a:ext cx="2880320" cy="818148"/>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200" y="1761086"/>
            <a:ext cx="2438400" cy="2438400"/>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16" y="2225212"/>
            <a:ext cx="4206838" cy="1510147"/>
          </a:xfrm>
          <a:prstGeom prst="rect">
            <a:avLst/>
          </a:prstGeom>
        </p:spPr>
      </p:pic>
      <p:pic>
        <p:nvPicPr>
          <p:cNvPr id="7" name="Image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1200" y="4352104"/>
            <a:ext cx="2438400" cy="2438400"/>
          </a:xfrm>
          <a:prstGeom prst="rect">
            <a:avLst/>
          </a:prstGeom>
        </p:spPr>
      </p:pic>
      <p:pic>
        <p:nvPicPr>
          <p:cNvPr id="8" name="Imagem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620" y="4217864"/>
            <a:ext cx="2170740" cy="2464841"/>
          </a:xfrm>
          <a:prstGeom prst="rect">
            <a:avLst/>
          </a:prstGeom>
        </p:spPr>
      </p:pic>
      <p:sp>
        <p:nvSpPr>
          <p:cNvPr id="3" name="CaixaDeTexto 2"/>
          <p:cNvSpPr txBox="1"/>
          <p:nvPr/>
        </p:nvSpPr>
        <p:spPr>
          <a:xfrm>
            <a:off x="395536" y="6374928"/>
            <a:ext cx="2605200" cy="307777"/>
          </a:xfrm>
          <a:prstGeom prst="rect">
            <a:avLst/>
          </a:prstGeom>
          <a:noFill/>
        </p:spPr>
        <p:txBody>
          <a:bodyPr wrap="none" rtlCol="0">
            <a:spAutoFit/>
          </a:bodyPr>
          <a:lstStyle/>
          <a:p>
            <a:r>
              <a:rPr lang="pt-BR" dirty="0" smtClean="0"/>
              <a:t>Fonte: </a:t>
            </a:r>
            <a:r>
              <a:rPr lang="pt-BR" b="1" dirty="0">
                <a:hlinkClick r:id="rId7"/>
              </a:rPr>
              <a:t>The </a:t>
            </a:r>
            <a:r>
              <a:rPr lang="pt-BR" b="1" i="1" dirty="0">
                <a:hlinkClick r:id="rId7"/>
              </a:rPr>
              <a:t>Linux Foundation</a:t>
            </a:r>
            <a:endParaRPr lang="pt-BR" b="1" dirty="0"/>
          </a:p>
        </p:txBody>
      </p:sp>
    </p:spTree>
    <p:extLst>
      <p:ext uri="{BB962C8B-B14F-4D97-AF65-F5344CB8AC3E}">
        <p14:creationId xmlns:p14="http://schemas.microsoft.com/office/powerpoint/2010/main" val="11662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3"/>
          <p:cNvSpPr/>
          <p:nvPr/>
        </p:nvSpPr>
        <p:spPr>
          <a:xfrm>
            <a:off x="467544" y="3501008"/>
            <a:ext cx="8424936" cy="1872208"/>
          </a:xfrm>
          <a:prstGeom prst="roundRect">
            <a:avLst>
              <a:gd name="adj" fmla="val 182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a:xfrm>
            <a:off x="416737" y="1628800"/>
            <a:ext cx="8229600" cy="4967700"/>
          </a:xfrm>
        </p:spPr>
        <p:txBody>
          <a:bodyPr/>
          <a:lstStyle/>
          <a:p>
            <a:pPr marL="0" indent="0" algn="ctr">
              <a:buNone/>
            </a:pPr>
            <a:r>
              <a:rPr lang="pt-BR" sz="4800" b="1" dirty="0" smtClean="0">
                <a:effectLst>
                  <a:outerShdw blurRad="38100" dist="38100" dir="2700000" algn="tl">
                    <a:srgbClr val="000000">
                      <a:alpha val="43137"/>
                    </a:srgbClr>
                  </a:outerShdw>
                </a:effectLst>
              </a:rPr>
              <a:t>$$$$$</a:t>
            </a:r>
          </a:p>
          <a:p>
            <a:pPr marL="0" indent="0" algn="ctr">
              <a:buNone/>
            </a:pPr>
            <a:endParaRPr lang="pt-BR" b="1" dirty="0">
              <a:effectLst>
                <a:outerShdw blurRad="38100" dist="38100" dir="2700000" algn="tl">
                  <a:srgbClr val="000000">
                    <a:alpha val="43137"/>
                  </a:srgbClr>
                </a:outerShdw>
              </a:effectLst>
            </a:endParaRPr>
          </a:p>
        </p:txBody>
      </p:sp>
      <p:sp>
        <p:nvSpPr>
          <p:cNvPr id="5" name="CaixaDeTexto 4"/>
          <p:cNvSpPr txBox="1"/>
          <p:nvPr/>
        </p:nvSpPr>
        <p:spPr>
          <a:xfrm>
            <a:off x="1299901" y="2564904"/>
            <a:ext cx="7200800" cy="584775"/>
          </a:xfrm>
          <a:prstGeom prst="rect">
            <a:avLst/>
          </a:prstGeom>
          <a:noFill/>
        </p:spPr>
        <p:txBody>
          <a:bodyPr wrap="square" rtlCol="0">
            <a:spAutoFit/>
          </a:bodyPr>
          <a:lstStyle/>
          <a:p>
            <a:r>
              <a:rPr lang="pt-BR" sz="3200" b="1" dirty="0" smtClean="0">
                <a:effectLst>
                  <a:outerShdw blurRad="38100" dist="38100" dir="2700000" algn="tl">
                    <a:srgbClr val="000000">
                      <a:alpha val="43137"/>
                    </a:srgbClr>
                  </a:outerShdw>
                </a:effectLst>
              </a:rPr>
              <a:t>Windows </a:t>
            </a:r>
            <a:r>
              <a:rPr lang="pt-BR" sz="3200" b="1" dirty="0" smtClean="0">
                <a:effectLst>
                  <a:outerShdw blurRad="38100" dist="38100" dir="2700000" algn="tl">
                    <a:srgbClr val="000000">
                      <a:alpha val="43137"/>
                    </a:srgbClr>
                  </a:outerShdw>
                </a:effectLst>
              </a:rPr>
              <a:t>8 PRO</a:t>
            </a:r>
            <a:r>
              <a:rPr lang="pt-BR" sz="3200" b="1" dirty="0" smtClean="0">
                <a:effectLst>
                  <a:outerShdw blurRad="38100" dist="38100" dir="2700000" algn="tl">
                    <a:srgbClr val="000000">
                      <a:alpha val="43137"/>
                    </a:srgbClr>
                  </a:outerShdw>
                </a:effectLst>
              </a:rPr>
              <a:t>	R$ </a:t>
            </a:r>
            <a:r>
              <a:rPr lang="pt-BR" sz="3200" b="1" dirty="0" smtClean="0">
                <a:effectLst>
                  <a:outerShdw blurRad="38100" dist="38100" dir="2700000" algn="tl">
                    <a:srgbClr val="000000">
                      <a:alpha val="43137"/>
                    </a:srgbClr>
                  </a:outerShdw>
                </a:effectLst>
              </a:rPr>
              <a:t>282</a:t>
            </a:r>
            <a:endParaRPr lang="pt-BR" sz="3200" b="1" dirty="0" smtClean="0">
              <a:effectLst>
                <a:outerShdw blurRad="38100" dist="38100" dir="2700000" algn="tl">
                  <a:srgbClr val="000000">
                    <a:alpha val="43137"/>
                  </a:srgbClr>
                </a:outerShdw>
              </a:effectLst>
            </a:endParaRPr>
          </a:p>
        </p:txBody>
      </p:sp>
      <p:grpSp>
        <p:nvGrpSpPr>
          <p:cNvPr id="8" name="Grupo 7"/>
          <p:cNvGrpSpPr/>
          <p:nvPr/>
        </p:nvGrpSpPr>
        <p:grpSpPr>
          <a:xfrm>
            <a:off x="1299901" y="3871284"/>
            <a:ext cx="6413388" cy="942636"/>
            <a:chOff x="1299901" y="3871284"/>
            <a:chExt cx="6413388" cy="942636"/>
          </a:xfrm>
        </p:grpSpPr>
        <p:grpSp>
          <p:nvGrpSpPr>
            <p:cNvPr id="28" name="Grupo 27"/>
            <p:cNvGrpSpPr/>
            <p:nvPr/>
          </p:nvGrpSpPr>
          <p:grpSpPr>
            <a:xfrm>
              <a:off x="2394051" y="3871284"/>
              <a:ext cx="942636" cy="942636"/>
              <a:chOff x="6265935" y="3566484"/>
              <a:chExt cx="1262209" cy="1262209"/>
            </a:xfrm>
          </p:grpSpPr>
          <p:pic>
            <p:nvPicPr>
              <p:cNvPr id="29"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30" name="Imagem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31" name="Grupo 30"/>
            <p:cNvGrpSpPr/>
            <p:nvPr/>
          </p:nvGrpSpPr>
          <p:grpSpPr>
            <a:xfrm>
              <a:off x="3488201" y="3871284"/>
              <a:ext cx="942636" cy="942636"/>
              <a:chOff x="6265935" y="3566484"/>
              <a:chExt cx="1262209" cy="1262209"/>
            </a:xfrm>
          </p:grpSpPr>
          <p:pic>
            <p:nvPicPr>
              <p:cNvPr id="32"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m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34" name="Grupo 33"/>
            <p:cNvGrpSpPr/>
            <p:nvPr/>
          </p:nvGrpSpPr>
          <p:grpSpPr>
            <a:xfrm>
              <a:off x="4582351" y="3871284"/>
              <a:ext cx="942636" cy="942636"/>
              <a:chOff x="6265935" y="3566484"/>
              <a:chExt cx="1262209" cy="1262209"/>
            </a:xfrm>
          </p:grpSpPr>
          <p:pic>
            <p:nvPicPr>
              <p:cNvPr id="35"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m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37" name="Grupo 36"/>
            <p:cNvGrpSpPr/>
            <p:nvPr/>
          </p:nvGrpSpPr>
          <p:grpSpPr>
            <a:xfrm>
              <a:off x="5676501" y="3871284"/>
              <a:ext cx="942636" cy="942636"/>
              <a:chOff x="6265935" y="3566484"/>
              <a:chExt cx="1262209" cy="1262209"/>
            </a:xfrm>
          </p:grpSpPr>
          <p:pic>
            <p:nvPicPr>
              <p:cNvPr id="38"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m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40" name="Grupo 39"/>
            <p:cNvGrpSpPr/>
            <p:nvPr/>
          </p:nvGrpSpPr>
          <p:grpSpPr>
            <a:xfrm>
              <a:off x="6770653" y="3871284"/>
              <a:ext cx="942636" cy="942636"/>
              <a:chOff x="6265935" y="3566484"/>
              <a:chExt cx="1262209" cy="1262209"/>
            </a:xfrm>
          </p:grpSpPr>
          <p:pic>
            <p:nvPicPr>
              <p:cNvPr id="41"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m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43" name="Grupo 42"/>
            <p:cNvGrpSpPr/>
            <p:nvPr/>
          </p:nvGrpSpPr>
          <p:grpSpPr>
            <a:xfrm>
              <a:off x="1299901" y="3871284"/>
              <a:ext cx="942636" cy="942636"/>
              <a:chOff x="6265935" y="3566484"/>
              <a:chExt cx="1262209" cy="1262209"/>
            </a:xfrm>
          </p:grpSpPr>
          <p:pic>
            <p:nvPicPr>
              <p:cNvPr id="44"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45" name="Imagem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grpSp>
        <p:nvGrpSpPr>
          <p:cNvPr id="47" name="Grupo 46"/>
          <p:cNvGrpSpPr/>
          <p:nvPr/>
        </p:nvGrpSpPr>
        <p:grpSpPr>
          <a:xfrm>
            <a:off x="1452301" y="4023684"/>
            <a:ext cx="6413388" cy="942636"/>
            <a:chOff x="1299901" y="3871284"/>
            <a:chExt cx="6413388" cy="942636"/>
          </a:xfrm>
        </p:grpSpPr>
        <p:grpSp>
          <p:nvGrpSpPr>
            <p:cNvPr id="48" name="Grupo 47"/>
            <p:cNvGrpSpPr/>
            <p:nvPr/>
          </p:nvGrpSpPr>
          <p:grpSpPr>
            <a:xfrm>
              <a:off x="2394051" y="3871284"/>
              <a:ext cx="942636" cy="942636"/>
              <a:chOff x="6265935" y="3566484"/>
              <a:chExt cx="1262209" cy="1262209"/>
            </a:xfrm>
          </p:grpSpPr>
          <p:pic>
            <p:nvPicPr>
              <p:cNvPr id="64"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65" name="Imagem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49" name="Grupo 48"/>
            <p:cNvGrpSpPr/>
            <p:nvPr/>
          </p:nvGrpSpPr>
          <p:grpSpPr>
            <a:xfrm>
              <a:off x="3488201" y="3871284"/>
              <a:ext cx="942636" cy="942636"/>
              <a:chOff x="6265935" y="3566484"/>
              <a:chExt cx="1262209" cy="1262209"/>
            </a:xfrm>
          </p:grpSpPr>
          <p:pic>
            <p:nvPicPr>
              <p:cNvPr id="62"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m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50" name="Grupo 49"/>
            <p:cNvGrpSpPr/>
            <p:nvPr/>
          </p:nvGrpSpPr>
          <p:grpSpPr>
            <a:xfrm>
              <a:off x="4582351" y="3871284"/>
              <a:ext cx="942636" cy="942636"/>
              <a:chOff x="6265935" y="3566484"/>
              <a:chExt cx="1262209" cy="1262209"/>
            </a:xfrm>
          </p:grpSpPr>
          <p:pic>
            <p:nvPicPr>
              <p:cNvPr id="60"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61" name="Imagem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51" name="Grupo 50"/>
            <p:cNvGrpSpPr/>
            <p:nvPr/>
          </p:nvGrpSpPr>
          <p:grpSpPr>
            <a:xfrm>
              <a:off x="5676501" y="3871284"/>
              <a:ext cx="942636" cy="942636"/>
              <a:chOff x="6265935" y="3566484"/>
              <a:chExt cx="1262209" cy="1262209"/>
            </a:xfrm>
          </p:grpSpPr>
          <p:pic>
            <p:nvPicPr>
              <p:cNvPr id="58"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59" name="Imagem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52" name="Grupo 51"/>
            <p:cNvGrpSpPr/>
            <p:nvPr/>
          </p:nvGrpSpPr>
          <p:grpSpPr>
            <a:xfrm>
              <a:off x="6770653" y="3871284"/>
              <a:ext cx="942636" cy="942636"/>
              <a:chOff x="6265935" y="3566484"/>
              <a:chExt cx="1262209" cy="1262209"/>
            </a:xfrm>
          </p:grpSpPr>
          <p:pic>
            <p:nvPicPr>
              <p:cNvPr id="56"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m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53" name="Grupo 52"/>
            <p:cNvGrpSpPr/>
            <p:nvPr/>
          </p:nvGrpSpPr>
          <p:grpSpPr>
            <a:xfrm>
              <a:off x="1299901" y="3871284"/>
              <a:ext cx="942636" cy="942636"/>
              <a:chOff x="6265935" y="3566484"/>
              <a:chExt cx="1262209" cy="1262209"/>
            </a:xfrm>
          </p:grpSpPr>
          <p:pic>
            <p:nvPicPr>
              <p:cNvPr id="54"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55" name="Imagem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grpSp>
        <p:nvGrpSpPr>
          <p:cNvPr id="66" name="Grupo 65"/>
          <p:cNvGrpSpPr/>
          <p:nvPr/>
        </p:nvGrpSpPr>
        <p:grpSpPr>
          <a:xfrm>
            <a:off x="1604701" y="4176084"/>
            <a:ext cx="6413388" cy="942636"/>
            <a:chOff x="1299901" y="3871284"/>
            <a:chExt cx="6413388" cy="942636"/>
          </a:xfrm>
        </p:grpSpPr>
        <p:grpSp>
          <p:nvGrpSpPr>
            <p:cNvPr id="67" name="Grupo 66"/>
            <p:cNvGrpSpPr/>
            <p:nvPr/>
          </p:nvGrpSpPr>
          <p:grpSpPr>
            <a:xfrm>
              <a:off x="2394051" y="3871284"/>
              <a:ext cx="942636" cy="942636"/>
              <a:chOff x="6265935" y="3566484"/>
              <a:chExt cx="1262209" cy="1262209"/>
            </a:xfrm>
          </p:grpSpPr>
          <p:pic>
            <p:nvPicPr>
              <p:cNvPr id="83"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84" name="Imagem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68" name="Grupo 67"/>
            <p:cNvGrpSpPr/>
            <p:nvPr/>
          </p:nvGrpSpPr>
          <p:grpSpPr>
            <a:xfrm>
              <a:off x="3488201" y="3871284"/>
              <a:ext cx="942636" cy="942636"/>
              <a:chOff x="6265935" y="3566484"/>
              <a:chExt cx="1262209" cy="1262209"/>
            </a:xfrm>
          </p:grpSpPr>
          <p:pic>
            <p:nvPicPr>
              <p:cNvPr id="81"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82" name="Imagem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69" name="Grupo 68"/>
            <p:cNvGrpSpPr/>
            <p:nvPr/>
          </p:nvGrpSpPr>
          <p:grpSpPr>
            <a:xfrm>
              <a:off x="4582351" y="3871284"/>
              <a:ext cx="942636" cy="942636"/>
              <a:chOff x="6265935" y="3566484"/>
              <a:chExt cx="1262209" cy="1262209"/>
            </a:xfrm>
          </p:grpSpPr>
          <p:pic>
            <p:nvPicPr>
              <p:cNvPr id="79"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m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70" name="Grupo 69"/>
            <p:cNvGrpSpPr/>
            <p:nvPr/>
          </p:nvGrpSpPr>
          <p:grpSpPr>
            <a:xfrm>
              <a:off x="5676501" y="3871284"/>
              <a:ext cx="942636" cy="942636"/>
              <a:chOff x="6265935" y="3566484"/>
              <a:chExt cx="1262209" cy="1262209"/>
            </a:xfrm>
          </p:grpSpPr>
          <p:pic>
            <p:nvPicPr>
              <p:cNvPr id="77"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78" name="Imagem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71" name="Grupo 70"/>
            <p:cNvGrpSpPr/>
            <p:nvPr/>
          </p:nvGrpSpPr>
          <p:grpSpPr>
            <a:xfrm>
              <a:off x="6770653" y="3871284"/>
              <a:ext cx="942636" cy="942636"/>
              <a:chOff x="6265935" y="3566484"/>
              <a:chExt cx="1262209" cy="1262209"/>
            </a:xfrm>
          </p:grpSpPr>
          <p:pic>
            <p:nvPicPr>
              <p:cNvPr id="75"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m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nvGrpSpPr>
            <p:cNvPr id="72" name="Grupo 71"/>
            <p:cNvGrpSpPr/>
            <p:nvPr/>
          </p:nvGrpSpPr>
          <p:grpSpPr>
            <a:xfrm>
              <a:off x="1299901" y="3871284"/>
              <a:ext cx="942636" cy="942636"/>
              <a:chOff x="6265935" y="3566484"/>
              <a:chExt cx="1262209" cy="1262209"/>
            </a:xfrm>
          </p:grpSpPr>
          <p:pic>
            <p:nvPicPr>
              <p:cNvPr id="73"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935" y="3566484"/>
                <a:ext cx="1262209" cy="1262209"/>
              </a:xfrm>
              <a:prstGeom prst="rect">
                <a:avLst/>
              </a:prstGeom>
              <a:noFill/>
              <a:extLst>
                <a:ext uri="{909E8E84-426E-40DD-AFC4-6F175D3DCCD1}">
                  <a14:hiddenFill xmlns:a14="http://schemas.microsoft.com/office/drawing/2010/main">
                    <a:solidFill>
                      <a:srgbClr val="FFFFFF"/>
                    </a:solidFill>
                  </a14:hiddenFill>
                </a:ext>
              </a:extLst>
            </p:spPr>
          </p:pic>
          <p:pic>
            <p:nvPicPr>
              <p:cNvPr id="74" name="Imagem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702448"/>
                <a:ext cx="495139" cy="495139"/>
              </a:xfrm>
              <a:prstGeom prst="rect">
                <a:avLst/>
              </a:prstGeom>
              <a:ln>
                <a:noFill/>
              </a:ln>
              <a:effectLst>
                <a:outerShdw blurRad="190500" algn="tl" rotWithShape="0">
                  <a:srgbClr val="000000">
                    <a:alpha val="70000"/>
                  </a:srgbClr>
                </a:outerShdw>
              </a:effectLst>
            </p:spPr>
          </p:pic>
        </p:grpSp>
      </p:grpSp>
      <p:sp>
        <p:nvSpPr>
          <p:cNvPr id="85" name="CaixaDeTexto 84"/>
          <p:cNvSpPr txBox="1"/>
          <p:nvPr/>
        </p:nvSpPr>
        <p:spPr>
          <a:xfrm>
            <a:off x="981951" y="5733256"/>
            <a:ext cx="7200800" cy="584775"/>
          </a:xfrm>
          <a:prstGeom prst="rect">
            <a:avLst/>
          </a:prstGeom>
          <a:noFill/>
        </p:spPr>
        <p:txBody>
          <a:bodyPr wrap="square" rtlCol="0">
            <a:spAutoFit/>
          </a:bodyPr>
          <a:lstStyle/>
          <a:p>
            <a:pPr algn="ctr"/>
            <a:r>
              <a:rPr lang="pt-BR" sz="3200" b="1" dirty="0" smtClean="0">
                <a:effectLst>
                  <a:outerShdw blurRad="38100" dist="38100" dir="2700000" algn="tl">
                    <a:srgbClr val="000000">
                      <a:alpha val="43137"/>
                    </a:srgbClr>
                  </a:outerShdw>
                </a:effectLst>
              </a:rPr>
              <a:t>R$ </a:t>
            </a:r>
            <a:r>
              <a:rPr lang="pt-BR" sz="3200" b="1" dirty="0" smtClean="0">
                <a:effectLst>
                  <a:outerShdw blurRad="38100" dist="38100" dir="2700000" algn="tl">
                    <a:srgbClr val="000000">
                      <a:alpha val="43137"/>
                    </a:srgbClr>
                  </a:outerShdw>
                </a:effectLst>
              </a:rPr>
              <a:t>292 x </a:t>
            </a:r>
            <a:r>
              <a:rPr lang="pt-BR" sz="3200" b="1" dirty="0">
                <a:effectLst>
                  <a:outerShdw blurRad="38100" dist="38100" dir="2700000" algn="tl">
                    <a:srgbClr val="000000">
                      <a:alpha val="43137"/>
                    </a:srgbClr>
                  </a:outerShdw>
                </a:effectLst>
              </a:rPr>
              <a:t>18 = </a:t>
            </a:r>
            <a:r>
              <a:rPr lang="pt-BR" sz="3200" b="1" dirty="0" smtClean="0">
                <a:effectLst>
                  <a:outerShdw blurRad="38100" dist="38100" dir="2700000" algn="tl">
                    <a:srgbClr val="000000">
                      <a:alpha val="43137"/>
                    </a:srgbClr>
                  </a:outerShdw>
                </a:effectLst>
              </a:rPr>
              <a:t>+R$5000 </a:t>
            </a:r>
            <a:endParaRPr lang="pt-BR" sz="32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443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3"/>
          <p:cNvSpPr/>
          <p:nvPr/>
        </p:nvSpPr>
        <p:spPr>
          <a:xfrm>
            <a:off x="467544" y="3501008"/>
            <a:ext cx="8424936" cy="1872208"/>
          </a:xfrm>
          <a:prstGeom prst="roundRect">
            <a:avLst>
              <a:gd name="adj" fmla="val 182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solidFill>
                  <a:schemeClr val="bg1"/>
                </a:solidFill>
                <a:effectLst>
                  <a:outerShdw blurRad="38100" dist="38100" dir="2700000" algn="tl">
                    <a:srgbClr val="000000">
                      <a:alpha val="43137"/>
                    </a:srgbClr>
                  </a:outerShdw>
                </a:effectLst>
              </a:rPr>
              <a:t>Por que aprender Linux?</a:t>
            </a:r>
            <a:endParaRPr lang="pt-BR" dirty="0">
              <a:solidFill>
                <a:schemeClr val="bg1"/>
              </a:solidFill>
              <a:effectLst>
                <a:outerShdw blurRad="38100" dist="38100" dir="2700000" algn="tl">
                  <a:srgbClr val="000000">
                    <a:alpha val="43137"/>
                  </a:srgbClr>
                </a:outerShdw>
              </a:effectLst>
            </a:endParaRPr>
          </a:p>
        </p:txBody>
      </p:sp>
      <p:sp>
        <p:nvSpPr>
          <p:cNvPr id="3" name="Espaço Reservado para Texto 2"/>
          <p:cNvSpPr>
            <a:spLocks noGrp="1"/>
          </p:cNvSpPr>
          <p:nvPr>
            <p:ph type="body" idx="1"/>
          </p:nvPr>
        </p:nvSpPr>
        <p:spPr>
          <a:xfrm>
            <a:off x="416737" y="1628800"/>
            <a:ext cx="8229600" cy="4967700"/>
          </a:xfrm>
        </p:spPr>
        <p:txBody>
          <a:bodyPr/>
          <a:lstStyle/>
          <a:p>
            <a:pPr marL="0" indent="0" algn="ctr">
              <a:buNone/>
            </a:pPr>
            <a:r>
              <a:rPr lang="pt-BR" sz="4800" b="1" dirty="0" smtClean="0">
                <a:effectLst>
                  <a:outerShdw blurRad="38100" dist="38100" dir="2700000" algn="tl">
                    <a:srgbClr val="000000">
                      <a:alpha val="43137"/>
                    </a:srgbClr>
                  </a:outerShdw>
                </a:effectLst>
              </a:rPr>
              <a:t>$$$$$</a:t>
            </a:r>
          </a:p>
          <a:p>
            <a:pPr marL="0" indent="0" algn="ctr">
              <a:buNone/>
            </a:pPr>
            <a:endParaRPr lang="pt-BR" b="1" dirty="0">
              <a:effectLst>
                <a:outerShdw blurRad="38100" dist="38100" dir="2700000" algn="tl">
                  <a:srgbClr val="000000">
                    <a:alpha val="43137"/>
                  </a:srgbClr>
                </a:outerShdw>
              </a:effectLst>
            </a:endParaRPr>
          </a:p>
        </p:txBody>
      </p:sp>
      <p:sp>
        <p:nvSpPr>
          <p:cNvPr id="5" name="CaixaDeTexto 4"/>
          <p:cNvSpPr txBox="1"/>
          <p:nvPr/>
        </p:nvSpPr>
        <p:spPr>
          <a:xfrm>
            <a:off x="1299901" y="2564904"/>
            <a:ext cx="7200800" cy="584775"/>
          </a:xfrm>
          <a:prstGeom prst="rect">
            <a:avLst/>
          </a:prstGeom>
          <a:noFill/>
        </p:spPr>
        <p:txBody>
          <a:bodyPr wrap="square" rtlCol="0">
            <a:spAutoFit/>
          </a:bodyPr>
          <a:lstStyle/>
          <a:p>
            <a:r>
              <a:rPr lang="pt-BR" sz="3200" b="1" dirty="0" err="1" smtClean="0">
                <a:effectLst>
                  <a:outerShdw blurRad="38100" dist="38100" dir="2700000" algn="tl">
                    <a:srgbClr val="000000">
                      <a:alpha val="43137"/>
                    </a:srgbClr>
                  </a:outerShdw>
                </a:effectLst>
              </a:rPr>
              <a:t>Ubuntu</a:t>
            </a:r>
            <a:r>
              <a:rPr lang="pt-BR" sz="3200" b="1" dirty="0" smtClean="0">
                <a:effectLst>
                  <a:outerShdw blurRad="38100" dist="38100" dir="2700000" algn="tl">
                    <a:srgbClr val="000000">
                      <a:alpha val="43137"/>
                    </a:srgbClr>
                  </a:outerShdw>
                </a:effectLst>
              </a:rPr>
              <a:t> Linux	 </a:t>
            </a:r>
            <a:r>
              <a:rPr lang="pt-BR" sz="3200" b="1" dirty="0" smtClean="0">
                <a:effectLst>
                  <a:outerShdw blurRad="38100" dist="38100" dir="2700000" algn="tl">
                    <a:srgbClr val="000000">
                      <a:alpha val="43137"/>
                    </a:srgbClr>
                  </a:outerShdw>
                </a:effectLst>
              </a:rPr>
              <a:t>12.10</a:t>
            </a:r>
            <a:r>
              <a:rPr lang="pt-BR" sz="3200" b="1" dirty="0" smtClean="0">
                <a:effectLst>
                  <a:outerShdw blurRad="38100" dist="38100" dir="2700000" algn="tl">
                    <a:srgbClr val="000000">
                      <a:alpha val="43137"/>
                    </a:srgbClr>
                  </a:outerShdw>
                </a:effectLst>
              </a:rPr>
              <a:t>		R$ 0,00</a:t>
            </a:r>
          </a:p>
        </p:txBody>
      </p:sp>
      <p:sp>
        <p:nvSpPr>
          <p:cNvPr id="85" name="CaixaDeTexto 84"/>
          <p:cNvSpPr txBox="1"/>
          <p:nvPr/>
        </p:nvSpPr>
        <p:spPr>
          <a:xfrm>
            <a:off x="981951" y="5733256"/>
            <a:ext cx="7200800" cy="584775"/>
          </a:xfrm>
          <a:prstGeom prst="rect">
            <a:avLst/>
          </a:prstGeom>
          <a:noFill/>
        </p:spPr>
        <p:txBody>
          <a:bodyPr wrap="square" rtlCol="0">
            <a:spAutoFit/>
          </a:bodyPr>
          <a:lstStyle/>
          <a:p>
            <a:pPr algn="ctr"/>
            <a:r>
              <a:rPr lang="pt-BR" sz="3200" b="1" dirty="0" smtClean="0">
                <a:effectLst>
                  <a:outerShdw blurRad="38100" dist="38100" dir="2700000" algn="tl">
                    <a:srgbClr val="000000">
                      <a:alpha val="43137"/>
                    </a:srgbClr>
                  </a:outerShdw>
                </a:effectLst>
              </a:rPr>
              <a:t>R$ 0,00 x </a:t>
            </a:r>
            <a:r>
              <a:rPr lang="pt-BR" sz="3200" b="1" dirty="0">
                <a:effectLst>
                  <a:outerShdw blurRad="38100" dist="38100" dir="2700000" algn="tl">
                    <a:srgbClr val="000000">
                      <a:alpha val="43137"/>
                    </a:srgbClr>
                  </a:outerShdw>
                </a:effectLst>
              </a:rPr>
              <a:t>18 = </a:t>
            </a:r>
            <a:r>
              <a:rPr lang="pt-BR" sz="3200" b="1" dirty="0" smtClean="0">
                <a:effectLst>
                  <a:outerShdw blurRad="38100" dist="38100" dir="2700000" algn="tl">
                    <a:srgbClr val="000000">
                      <a:alpha val="43137"/>
                    </a:srgbClr>
                  </a:outerShdw>
                </a:effectLst>
              </a:rPr>
              <a:t>R$0,00 </a:t>
            </a:r>
          </a:p>
        </p:txBody>
      </p:sp>
      <p:grpSp>
        <p:nvGrpSpPr>
          <p:cNvPr id="7" name="Grupo 6"/>
          <p:cNvGrpSpPr/>
          <p:nvPr/>
        </p:nvGrpSpPr>
        <p:grpSpPr>
          <a:xfrm>
            <a:off x="1318233" y="3861048"/>
            <a:ext cx="6405351" cy="942636"/>
            <a:chOff x="1460338" y="2943853"/>
            <a:chExt cx="6405351" cy="942636"/>
          </a:xfrm>
        </p:grpSpPr>
        <p:grpSp>
          <p:nvGrpSpPr>
            <p:cNvPr id="6" name="Grupo 5"/>
            <p:cNvGrpSpPr/>
            <p:nvPr/>
          </p:nvGrpSpPr>
          <p:grpSpPr>
            <a:xfrm>
              <a:off x="2552881" y="2943853"/>
              <a:ext cx="942636" cy="942636"/>
              <a:chOff x="-1044624" y="2678361"/>
              <a:chExt cx="942636" cy="942636"/>
            </a:xfrm>
          </p:grpSpPr>
          <p:pic>
            <p:nvPicPr>
              <p:cNvPr id="87"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88" name="Imagem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89" name="Grupo 88"/>
            <p:cNvGrpSpPr/>
            <p:nvPr/>
          </p:nvGrpSpPr>
          <p:grpSpPr>
            <a:xfrm>
              <a:off x="3645424" y="2943853"/>
              <a:ext cx="942636" cy="942636"/>
              <a:chOff x="-1044624" y="2678361"/>
              <a:chExt cx="942636" cy="942636"/>
            </a:xfrm>
          </p:grpSpPr>
          <p:pic>
            <p:nvPicPr>
              <p:cNvPr id="90"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91" name="Imagem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92" name="Grupo 91"/>
            <p:cNvGrpSpPr/>
            <p:nvPr/>
          </p:nvGrpSpPr>
          <p:grpSpPr>
            <a:xfrm>
              <a:off x="4737967" y="2943853"/>
              <a:ext cx="942636" cy="942636"/>
              <a:chOff x="-1044624" y="2678361"/>
              <a:chExt cx="942636" cy="942636"/>
            </a:xfrm>
          </p:grpSpPr>
          <p:pic>
            <p:nvPicPr>
              <p:cNvPr id="93"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94" name="Imagem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95" name="Grupo 94"/>
            <p:cNvGrpSpPr/>
            <p:nvPr/>
          </p:nvGrpSpPr>
          <p:grpSpPr>
            <a:xfrm>
              <a:off x="5830510" y="2943853"/>
              <a:ext cx="942636" cy="942636"/>
              <a:chOff x="-1044624" y="2678361"/>
              <a:chExt cx="942636" cy="942636"/>
            </a:xfrm>
          </p:grpSpPr>
          <p:pic>
            <p:nvPicPr>
              <p:cNvPr id="96"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97" name="Imagem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98" name="Grupo 97"/>
            <p:cNvGrpSpPr/>
            <p:nvPr/>
          </p:nvGrpSpPr>
          <p:grpSpPr>
            <a:xfrm>
              <a:off x="6923053" y="2943853"/>
              <a:ext cx="942636" cy="942636"/>
              <a:chOff x="-1044624" y="2678361"/>
              <a:chExt cx="942636" cy="942636"/>
            </a:xfrm>
          </p:grpSpPr>
          <p:pic>
            <p:nvPicPr>
              <p:cNvPr id="99"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00" name="Imagem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01" name="Grupo 100"/>
            <p:cNvGrpSpPr/>
            <p:nvPr/>
          </p:nvGrpSpPr>
          <p:grpSpPr>
            <a:xfrm>
              <a:off x="1460338" y="2943853"/>
              <a:ext cx="942636" cy="942636"/>
              <a:chOff x="-1044624" y="2678361"/>
              <a:chExt cx="942636" cy="942636"/>
            </a:xfrm>
          </p:grpSpPr>
          <p:pic>
            <p:nvPicPr>
              <p:cNvPr id="102"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03" name="Imagem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grpSp>
        <p:nvGrpSpPr>
          <p:cNvPr id="104" name="Grupo 103"/>
          <p:cNvGrpSpPr/>
          <p:nvPr/>
        </p:nvGrpSpPr>
        <p:grpSpPr>
          <a:xfrm>
            <a:off x="1470633" y="4013448"/>
            <a:ext cx="6405351" cy="942636"/>
            <a:chOff x="1460338" y="2943853"/>
            <a:chExt cx="6405351" cy="942636"/>
          </a:xfrm>
        </p:grpSpPr>
        <p:grpSp>
          <p:nvGrpSpPr>
            <p:cNvPr id="105" name="Grupo 104"/>
            <p:cNvGrpSpPr/>
            <p:nvPr/>
          </p:nvGrpSpPr>
          <p:grpSpPr>
            <a:xfrm>
              <a:off x="2552881" y="2943853"/>
              <a:ext cx="942636" cy="942636"/>
              <a:chOff x="-1044624" y="2678361"/>
              <a:chExt cx="942636" cy="942636"/>
            </a:xfrm>
          </p:grpSpPr>
          <p:pic>
            <p:nvPicPr>
              <p:cNvPr id="121"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22" name="Imagem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06" name="Grupo 105"/>
            <p:cNvGrpSpPr/>
            <p:nvPr/>
          </p:nvGrpSpPr>
          <p:grpSpPr>
            <a:xfrm>
              <a:off x="3645424" y="2943853"/>
              <a:ext cx="942636" cy="942636"/>
              <a:chOff x="-1044624" y="2678361"/>
              <a:chExt cx="942636" cy="942636"/>
            </a:xfrm>
          </p:grpSpPr>
          <p:pic>
            <p:nvPicPr>
              <p:cNvPr id="119"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20" name="Imagem 1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07" name="Grupo 106"/>
            <p:cNvGrpSpPr/>
            <p:nvPr/>
          </p:nvGrpSpPr>
          <p:grpSpPr>
            <a:xfrm>
              <a:off x="4737967" y="2943853"/>
              <a:ext cx="942636" cy="942636"/>
              <a:chOff x="-1044624" y="2678361"/>
              <a:chExt cx="942636" cy="942636"/>
            </a:xfrm>
          </p:grpSpPr>
          <p:pic>
            <p:nvPicPr>
              <p:cNvPr id="117"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18" name="Imagem 1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08" name="Grupo 107"/>
            <p:cNvGrpSpPr/>
            <p:nvPr/>
          </p:nvGrpSpPr>
          <p:grpSpPr>
            <a:xfrm>
              <a:off x="5830510" y="2943853"/>
              <a:ext cx="942636" cy="942636"/>
              <a:chOff x="-1044624" y="2678361"/>
              <a:chExt cx="942636" cy="942636"/>
            </a:xfrm>
          </p:grpSpPr>
          <p:pic>
            <p:nvPicPr>
              <p:cNvPr id="115"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16" name="Imagem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09" name="Grupo 108"/>
            <p:cNvGrpSpPr/>
            <p:nvPr/>
          </p:nvGrpSpPr>
          <p:grpSpPr>
            <a:xfrm>
              <a:off x="6923053" y="2943853"/>
              <a:ext cx="942636" cy="942636"/>
              <a:chOff x="-1044624" y="2678361"/>
              <a:chExt cx="942636" cy="942636"/>
            </a:xfrm>
          </p:grpSpPr>
          <p:pic>
            <p:nvPicPr>
              <p:cNvPr id="113"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14" name="Imagem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10" name="Grupo 109"/>
            <p:cNvGrpSpPr/>
            <p:nvPr/>
          </p:nvGrpSpPr>
          <p:grpSpPr>
            <a:xfrm>
              <a:off x="1460338" y="2943853"/>
              <a:ext cx="942636" cy="942636"/>
              <a:chOff x="-1044624" y="2678361"/>
              <a:chExt cx="942636" cy="942636"/>
            </a:xfrm>
          </p:grpSpPr>
          <p:pic>
            <p:nvPicPr>
              <p:cNvPr id="111"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12" name="Imagem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grpSp>
        <p:nvGrpSpPr>
          <p:cNvPr id="123" name="Grupo 122"/>
          <p:cNvGrpSpPr/>
          <p:nvPr/>
        </p:nvGrpSpPr>
        <p:grpSpPr>
          <a:xfrm>
            <a:off x="1623033" y="4165848"/>
            <a:ext cx="6405351" cy="942636"/>
            <a:chOff x="1460338" y="2943853"/>
            <a:chExt cx="6405351" cy="942636"/>
          </a:xfrm>
        </p:grpSpPr>
        <p:grpSp>
          <p:nvGrpSpPr>
            <p:cNvPr id="124" name="Grupo 123"/>
            <p:cNvGrpSpPr/>
            <p:nvPr/>
          </p:nvGrpSpPr>
          <p:grpSpPr>
            <a:xfrm>
              <a:off x="2552881" y="2943853"/>
              <a:ext cx="942636" cy="942636"/>
              <a:chOff x="-1044624" y="2678361"/>
              <a:chExt cx="942636" cy="942636"/>
            </a:xfrm>
          </p:grpSpPr>
          <p:pic>
            <p:nvPicPr>
              <p:cNvPr id="140"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41" name="Imagem 1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25" name="Grupo 124"/>
            <p:cNvGrpSpPr/>
            <p:nvPr/>
          </p:nvGrpSpPr>
          <p:grpSpPr>
            <a:xfrm>
              <a:off x="3645424" y="2943853"/>
              <a:ext cx="942636" cy="942636"/>
              <a:chOff x="-1044624" y="2678361"/>
              <a:chExt cx="942636" cy="942636"/>
            </a:xfrm>
          </p:grpSpPr>
          <p:pic>
            <p:nvPicPr>
              <p:cNvPr id="138"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39" name="Imagem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26" name="Grupo 125"/>
            <p:cNvGrpSpPr/>
            <p:nvPr/>
          </p:nvGrpSpPr>
          <p:grpSpPr>
            <a:xfrm>
              <a:off x="4737967" y="2943853"/>
              <a:ext cx="942636" cy="942636"/>
              <a:chOff x="-1044624" y="2678361"/>
              <a:chExt cx="942636" cy="942636"/>
            </a:xfrm>
          </p:grpSpPr>
          <p:pic>
            <p:nvPicPr>
              <p:cNvPr id="136"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37" name="Imagem 1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27" name="Grupo 126"/>
            <p:cNvGrpSpPr/>
            <p:nvPr/>
          </p:nvGrpSpPr>
          <p:grpSpPr>
            <a:xfrm>
              <a:off x="5830510" y="2943853"/>
              <a:ext cx="942636" cy="942636"/>
              <a:chOff x="-1044624" y="2678361"/>
              <a:chExt cx="942636" cy="942636"/>
            </a:xfrm>
          </p:grpSpPr>
          <p:pic>
            <p:nvPicPr>
              <p:cNvPr id="134"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35" name="Imagem 1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28" name="Grupo 127"/>
            <p:cNvGrpSpPr/>
            <p:nvPr/>
          </p:nvGrpSpPr>
          <p:grpSpPr>
            <a:xfrm>
              <a:off x="6923053" y="2943853"/>
              <a:ext cx="942636" cy="942636"/>
              <a:chOff x="-1044624" y="2678361"/>
              <a:chExt cx="942636" cy="942636"/>
            </a:xfrm>
          </p:grpSpPr>
          <p:pic>
            <p:nvPicPr>
              <p:cNvPr id="132"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33" name="Imagem 1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nvGrpSpPr>
            <p:cNvPr id="129" name="Grupo 128"/>
            <p:cNvGrpSpPr/>
            <p:nvPr/>
          </p:nvGrpSpPr>
          <p:grpSpPr>
            <a:xfrm>
              <a:off x="1460338" y="2943853"/>
              <a:ext cx="942636" cy="942636"/>
              <a:chOff x="-1044624" y="2678361"/>
              <a:chExt cx="942636" cy="942636"/>
            </a:xfrm>
          </p:grpSpPr>
          <p:pic>
            <p:nvPicPr>
              <p:cNvPr id="130" name="Picture 2" descr="D:\Temas\Icones\OxygenRefit2-black-version\128x128\devices\c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4" y="2678361"/>
                <a:ext cx="942636" cy="942636"/>
              </a:xfrm>
              <a:prstGeom prst="rect">
                <a:avLst/>
              </a:prstGeom>
              <a:noFill/>
              <a:extLst>
                <a:ext uri="{909E8E84-426E-40DD-AFC4-6F175D3DCCD1}">
                  <a14:hiddenFill xmlns:a14="http://schemas.microsoft.com/office/drawing/2010/main">
                    <a:solidFill>
                      <a:srgbClr val="FFFFFF"/>
                    </a:solidFill>
                  </a14:hiddenFill>
                </a:ext>
              </a:extLst>
            </p:spPr>
          </p:pic>
          <p:pic>
            <p:nvPicPr>
              <p:cNvPr id="131" name="Imagem 1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2787125"/>
                <a:ext cx="314434" cy="369776"/>
              </a:xfrm>
              <a:prstGeom prst="rect">
                <a:avLst/>
              </a:prstGeom>
            </p:spPr>
          </p:pic>
        </p:grpSp>
      </p:grpSp>
    </p:spTree>
    <p:extLst>
      <p:ext uri="{BB962C8B-B14F-4D97-AF65-F5344CB8AC3E}">
        <p14:creationId xmlns:p14="http://schemas.microsoft.com/office/powerpoint/2010/main" val="3813415464"/>
      </p:ext>
    </p:extLst>
  </p:cSld>
  <p:clrMapOvr>
    <a:masterClrMapping/>
  </p:clrMapOvr>
  <p:timing>
    <p:tnLst>
      <p:par>
        <p:cTn id="1" dur="indefinite" restart="never" nodeType="tmRoot"/>
      </p:par>
    </p:tnLst>
  </p:timing>
</p:sld>
</file>

<file path=ppt/theme/theme1.xml><?xml version="1.0" encoding="utf-8"?>
<a:theme xmlns:a="http://schemas.openxmlformats.org/drawingml/2006/main">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1345</Words>
  <Application>Microsoft Office PowerPoint</Application>
  <PresentationFormat>Apresentação na tela (4:3)</PresentationFormat>
  <Paragraphs>263</Paragraphs>
  <Slides>67</Slides>
  <Notes>15</Notes>
  <HiddenSlides>0</HiddenSlides>
  <MMClips>0</MMClips>
  <ScaleCrop>false</ScaleCrop>
  <HeadingPairs>
    <vt:vector size="4" baseType="variant">
      <vt:variant>
        <vt:lpstr>Tema</vt:lpstr>
      </vt:variant>
      <vt:variant>
        <vt:i4>1</vt:i4>
      </vt:variant>
      <vt:variant>
        <vt:lpstr>Títulos de slides</vt:lpstr>
      </vt:variant>
      <vt:variant>
        <vt:i4>67</vt:i4>
      </vt:variant>
    </vt:vector>
  </HeadingPairs>
  <TitlesOfParts>
    <vt:vector size="68" baseType="lpstr">
      <vt:lpstr/>
      <vt:lpstr>Introdução ao Sistema Operacional Linux</vt:lpstr>
      <vt:lpstr>Apresentação</vt:lpstr>
      <vt:lpstr>Conteúdo</vt:lpstr>
      <vt:lpstr>Certificado</vt:lpstr>
      <vt:lpstr>Conhecimentos em Linux</vt:lpstr>
      <vt:lpstr>Quem usa Linux?</vt:lpstr>
      <vt:lpstr>Quem usa Linux?</vt:lpstr>
      <vt:lpstr>Por que aprender Linux?</vt:lpstr>
      <vt:lpstr>Por que aprender Linux?</vt:lpstr>
      <vt:lpstr>Por que aprender Linux?</vt:lpstr>
      <vt:lpstr>Por que aprender Linux?</vt:lpstr>
      <vt:lpstr>Por que aprender Linux?</vt:lpstr>
      <vt:lpstr>Por que aprender Linux?</vt:lpstr>
      <vt:lpstr>Por que aprender Linux?</vt:lpstr>
      <vt:lpstr>Por que aprender Linux?</vt:lpstr>
      <vt:lpstr>Por que aprender Linux?</vt:lpstr>
      <vt:lpstr>Por que aprender Linux?</vt:lpstr>
      <vt:lpstr>Por que aprender Linux?</vt:lpstr>
      <vt:lpstr>A Verdadeira RAZÃO  porque usamos Linux</vt:lpstr>
      <vt:lpstr>A Verdadeira RAZÃO  porque usamos Linux</vt:lpstr>
      <vt:lpstr>A Verdadeira RAZÃO  porque usamos Linux</vt:lpstr>
      <vt:lpstr>A Verdadeira RAZÃO  porque usamos Linux</vt:lpstr>
      <vt:lpstr>A Verdadeira RAZÃO  porque usamos Linux</vt:lpstr>
      <vt:lpstr>A Verdadeira RAZÃO  porque usamos Linux</vt:lpstr>
      <vt:lpstr>A Verdadeira RAZÃO  porque usamos Linux</vt:lpstr>
      <vt:lpstr>Conceitos Básicos</vt:lpstr>
      <vt:lpstr>Sistema Operacional</vt:lpstr>
      <vt:lpstr>Sistema Operacional</vt:lpstr>
      <vt:lpstr>Sistema Operacional</vt:lpstr>
      <vt:lpstr>Sistema Operacional</vt:lpstr>
      <vt:lpstr>Sistema Operacional</vt:lpstr>
      <vt:lpstr>Sistema Operacional</vt:lpstr>
      <vt:lpstr>Sistema Operacional</vt:lpstr>
      <vt:lpstr>E por que “ninguém” utiliza Linux?</vt:lpstr>
      <vt:lpstr>O que é Linux?</vt:lpstr>
      <vt:lpstr>O que o Linux (kernel) faz?</vt:lpstr>
      <vt:lpstr>O que o Linux (kernel) faz?</vt:lpstr>
      <vt:lpstr>Quem fez o Linux?</vt:lpstr>
      <vt:lpstr>Quem fez o Linux?</vt:lpstr>
      <vt:lpstr>Quem fez o Linux?</vt:lpstr>
      <vt:lpstr>Quem fez o Linux?</vt:lpstr>
      <vt:lpstr>Quem fez o Linux?</vt:lpstr>
      <vt:lpstr>Minix?</vt:lpstr>
      <vt:lpstr>GNU/Linux. Mas... e o GNU?</vt:lpstr>
      <vt:lpstr>O problema do GNU...</vt:lpstr>
      <vt:lpstr>Uma ideia brilhante!</vt:lpstr>
      <vt:lpstr>Software Livre</vt:lpstr>
      <vt:lpstr>Software Livre</vt:lpstr>
      <vt:lpstr>Software Livre</vt:lpstr>
      <vt:lpstr>Software Livre</vt:lpstr>
      <vt:lpstr>Software Livre</vt:lpstr>
      <vt:lpstr>Software Livre</vt:lpstr>
      <vt:lpstr>Distribuições Linux</vt:lpstr>
      <vt:lpstr>Distribuições Linux</vt:lpstr>
      <vt:lpstr>Distribuições Linux</vt:lpstr>
      <vt:lpstr>Distribuições Linux</vt:lpstr>
      <vt:lpstr>Popularidade das Distribuições</vt:lpstr>
      <vt:lpstr>Qual é a melhor distribuição?</vt:lpstr>
      <vt:lpstr>Ubuntu</vt:lpstr>
      <vt:lpstr>Apresentação do PowerPoint</vt:lpstr>
      <vt:lpstr>Apresentação do PowerPoint</vt:lpstr>
      <vt:lpstr>Apresentação do PowerPoint</vt:lpstr>
      <vt:lpstr>Apresentação do PowerPoint</vt:lpstr>
      <vt:lpstr>Maquina Virtual</vt:lpstr>
      <vt:lpstr>Maquina Virtual</vt:lpstr>
      <vt:lpstr>Maquina Virtual</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ao Sistema Operacional Linux</dc:title>
  <dc:creator>Gabriel</dc:creator>
  <cp:lastModifiedBy>Gabriel</cp:lastModifiedBy>
  <cp:revision>52</cp:revision>
  <dcterms:modified xsi:type="dcterms:W3CDTF">2013-03-27T21:36:20Z</dcterms:modified>
</cp:coreProperties>
</file>