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5"/>
  </p:notesMasterIdLst>
  <p:sldIdLst>
    <p:sldId id="256" r:id="rId2"/>
    <p:sldId id="286" r:id="rId3"/>
    <p:sldId id="297" r:id="rId4"/>
    <p:sldId id="298" r:id="rId5"/>
    <p:sldId id="288" r:id="rId6"/>
    <p:sldId id="299" r:id="rId7"/>
    <p:sldId id="301" r:id="rId8"/>
    <p:sldId id="302" r:id="rId9"/>
    <p:sldId id="289" r:id="rId10"/>
    <p:sldId id="300" r:id="rId11"/>
    <p:sldId id="303" r:id="rId12"/>
    <p:sldId id="32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4" r:id="rId23"/>
    <p:sldId id="325" r:id="rId24"/>
    <p:sldId id="292" r:id="rId25"/>
    <p:sldId id="333" r:id="rId26"/>
    <p:sldId id="327" r:id="rId27"/>
    <p:sldId id="328" r:id="rId28"/>
    <p:sldId id="329" r:id="rId29"/>
    <p:sldId id="330" r:id="rId30"/>
    <p:sldId id="331" r:id="rId31"/>
    <p:sldId id="332" r:id="rId32"/>
    <p:sldId id="334" r:id="rId33"/>
    <p:sldId id="335" r:id="rId34"/>
    <p:sldId id="360" r:id="rId35"/>
    <p:sldId id="336" r:id="rId36"/>
    <p:sldId id="337" r:id="rId37"/>
    <p:sldId id="338" r:id="rId38"/>
    <p:sldId id="339" r:id="rId39"/>
    <p:sldId id="340" r:id="rId40"/>
    <p:sldId id="341" r:id="rId41"/>
    <p:sldId id="342" r:id="rId42"/>
    <p:sldId id="343" r:id="rId43"/>
    <p:sldId id="361" r:id="rId44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914400" lvl="1" indent="-317500">
              <a:buClr>
                <a:srgbClr val="000000"/>
              </a:buClr>
              <a:buSzPct val="127272"/>
              <a:buFont typeface="Courier New"/>
              <a:buChar char="o"/>
            </a:pPr>
            <a:r>
              <a:rPr lang="x-none" sz="1100"/>
              <a:t>
</a:t>
            </a:r>
          </a:p>
          <a:p>
            <a:endParaRPr lang="x-none" sz="1100"/>
          </a:p>
          <a:p>
            <a:endParaRPr lang="x-none" sz="1100"/>
          </a:p>
          <a:p>
            <a:endParaRPr lang="x-none" sz="1100"/>
          </a:p>
          <a:p>
            <a:endParaRPr lang="x-none" sz="1100"/>
          </a:p>
          <a:p>
            <a:endParaRPr lang="x-none" sz="1100"/>
          </a:p>
          <a:p>
            <a:endParaRPr lang="x-none" sz="1100"/>
          </a:p>
          <a:p>
            <a:endParaRPr lang="x-none" sz="1100"/>
          </a:p>
        </p:txBody>
      </p:sp>
    </p:spTree>
    <p:extLst>
      <p:ext uri="{BB962C8B-B14F-4D97-AF65-F5344CB8AC3E}">
        <p14:creationId xmlns:p14="http://schemas.microsoft.com/office/powerpoint/2010/main" val="233810202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661462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661462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4691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0" y="4662139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2490375"/>
            <a:ext cx="7772400" cy="219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4836035"/>
            <a:ext cx="7772400" cy="10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 sz="3600"/>
            </a:lvl1pPr>
            <a:lvl2pPr rtl="0">
              <a:defRPr sz="3600"/>
            </a:lvl2pPr>
            <a:lvl3pPr rtl="0">
              <a:defRPr sz="3600"/>
            </a:lvl3pPr>
            <a:lvl4pPr rtl="0">
              <a:defRPr sz="3600"/>
            </a:lvl4pPr>
            <a:lvl5pPr rtl="0">
              <a:defRPr sz="3600"/>
            </a:lvl5pPr>
            <a:lvl6pPr rtl="0">
              <a:defRPr sz="3600"/>
            </a:lvl6pPr>
            <a:lvl7pPr rtl="0">
              <a:defRPr sz="3600"/>
            </a:lvl7pPr>
            <a:lvl8pPr rtl="0">
              <a:defRPr sz="3600"/>
            </a:lvl8pPr>
            <a:lvl9pPr rtl="0">
              <a:defRPr sz="36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1800" b="0">
                <a:solidFill>
                  <a:schemeClr val="dk2"/>
                </a:solidFill>
              </a:defRPr>
            </a:lvl1pPr>
            <a:lvl2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1800" b="0">
                <a:solidFill>
                  <a:schemeClr val="dk2"/>
                </a:solidFill>
              </a:defRPr>
            </a:lvl2pPr>
            <a:lvl3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1800" b="0">
                <a:solidFill>
                  <a:schemeClr val="dk2"/>
                </a:solidFill>
              </a:defRPr>
            </a:lvl3pPr>
            <a:lvl4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1800" b="0">
                <a:solidFill>
                  <a:schemeClr val="dk2"/>
                </a:solidFill>
              </a:defRPr>
            </a:lvl4pPr>
            <a:lvl5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1800" b="0">
                <a:solidFill>
                  <a:schemeClr val="dk2"/>
                </a:solidFill>
              </a:defRPr>
            </a:lvl5pPr>
            <a:lvl6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1800" b="0">
                <a:solidFill>
                  <a:schemeClr val="dk2"/>
                </a:solidFill>
              </a:defRPr>
            </a:lvl6pPr>
            <a:lvl7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1800" b="0">
                <a:solidFill>
                  <a:schemeClr val="dk2"/>
                </a:solidFill>
              </a:defRPr>
            </a:lvl7pPr>
            <a:lvl8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1800" b="0">
                <a:solidFill>
                  <a:schemeClr val="dk2"/>
                </a:solidFill>
              </a:defRPr>
            </a:lvl8pPr>
            <a:lvl9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18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/>
          <p:nvPr/>
        </p:nvSpPr>
        <p:spPr>
          <a:xfrm>
            <a:off x="4274" y="0"/>
            <a:ext cx="9144000" cy="58752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x="0" y="5845828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91055C-8CB7-4BBA-95FB-203173C9F823}" type="datetimeFigureOut">
              <a:rPr lang="pt-BR" smtClean="0"/>
              <a:t>24/04/2013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A8FB78-6FEE-438C-8042-1B17371B91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2271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61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archlinux.org/index.php/Users_and_Groups" TargetMode="External"/><Relationship Id="rId2" Type="http://schemas.openxmlformats.org/officeDocument/2006/relationships/hyperlink" Target="http://www.guiafoca.org/?page_id=23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uxfiles.org/linuxhelp/filepermissions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ctrTitle"/>
          </p:nvPr>
        </p:nvSpPr>
        <p:spPr>
          <a:xfrm>
            <a:off x="107504" y="3026812"/>
            <a:ext cx="8928992" cy="1661963"/>
          </a:xfrm>
          <a:prstGeom prst="rect">
            <a:avLst/>
          </a:prstGeom>
        </p:spPr>
        <p:txBody>
          <a:bodyPr wrap="square"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x-none"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Introdução ao Sistema Operacional </a:t>
            </a:r>
            <a:r>
              <a:rPr lang="x-none" sz="9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Linux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685800" y="4836035"/>
            <a:ext cx="7772400" cy="10325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x-none" sz="1800"/>
              <a:t>Responsáveis:</a:t>
            </a:r>
          </a:p>
          <a:p>
            <a:pPr lvl="0" rtl="0">
              <a:buNone/>
            </a:pPr>
            <a:r>
              <a:rPr lang="x-none" sz="1800"/>
              <a:t>Professora Dra. </a:t>
            </a:r>
            <a:r>
              <a:rPr lang="x-none" sz="1800" b="1"/>
              <a:t>Renata Spolon Lobato</a:t>
            </a:r>
          </a:p>
          <a:p>
            <a:pPr>
              <a:buNone/>
            </a:pPr>
            <a:r>
              <a:rPr lang="x-none" sz="1800"/>
              <a:t>Graduando </a:t>
            </a:r>
            <a:r>
              <a:rPr lang="x-none" sz="1800" b="1"/>
              <a:t>Gabriel Henrique Martinez Saraiva</a:t>
            </a:r>
          </a:p>
        </p:txBody>
      </p:sp>
      <p:sp>
        <p:nvSpPr>
          <p:cNvPr id="4" name="Shape 51"/>
          <p:cNvSpPr txBox="1">
            <a:spLocks/>
          </p:cNvSpPr>
          <p:nvPr/>
        </p:nvSpPr>
        <p:spPr>
          <a:xfrm>
            <a:off x="218852" y="5775648"/>
            <a:ext cx="8745636" cy="101563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pt-BR" sz="5400" b="0" dirty="0" smtClean="0">
                <a:solidFill>
                  <a:schemeClr val="tx1"/>
                </a:solidFill>
              </a:rPr>
              <a:t>Aula 4</a:t>
            </a:r>
            <a:endParaRPr lang="x-none" sz="344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rm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</a:t>
            </a: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rf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899391"/>
            <a:ext cx="3528392" cy="380050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39552" y="1988840"/>
            <a:ext cx="623119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Usuário comum:</a:t>
            </a:r>
          </a:p>
          <a:p>
            <a:r>
              <a:rPr lang="pt-BR" dirty="0" smtClean="0"/>
              <a:t>Só vai perder a sua pasta home e os arquivos que tem permissão de escrita.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386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95" b="6587"/>
          <a:stretch/>
        </p:blipFill>
        <p:spPr>
          <a:xfrm>
            <a:off x="0" y="1484785"/>
            <a:ext cx="9149680" cy="537321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rm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</a:t>
            </a: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rf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377236" y="1495629"/>
            <a:ext cx="23952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6600" b="1" dirty="0" smtClean="0">
                <a:solidFill>
                  <a:schemeClr val="bg1"/>
                </a:solidFill>
              </a:rPr>
              <a:t>Root:</a:t>
            </a:r>
          </a:p>
        </p:txBody>
      </p:sp>
    </p:spTree>
    <p:extLst>
      <p:ext uri="{BB962C8B-B14F-4D97-AF65-F5344CB8AC3E}">
        <p14:creationId xmlns:p14="http://schemas.microsoft.com/office/powerpoint/2010/main" val="32408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Comandos de usuários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8" descr="C:\Users\Gabriel\Desktop\ \oxygen\oxygen\128x128\actions\user_group_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60648"/>
            <a:ext cx="1300162" cy="13001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34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Comandos de usuários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4800" b="1" dirty="0" err="1" smtClean="0"/>
              <a:t>adduser</a:t>
            </a:r>
            <a:endParaRPr lang="pt-BR" sz="4800" b="1" dirty="0" smtClean="0"/>
          </a:p>
          <a:p>
            <a:pPr marL="0" indent="0">
              <a:buNone/>
            </a:pPr>
            <a:r>
              <a:rPr lang="pt-BR" sz="3200" dirty="0" smtClean="0"/>
              <a:t>Cria um novo usuário</a:t>
            </a:r>
          </a:p>
          <a:p>
            <a:pPr marL="0" indent="0">
              <a:buNone/>
            </a:pPr>
            <a:endParaRPr lang="pt-BR" sz="3600" dirty="0"/>
          </a:p>
          <a:p>
            <a:pPr marL="0" indent="0">
              <a:buNone/>
            </a:pPr>
            <a:r>
              <a:rPr lang="pt-BR" sz="3600" dirty="0" smtClean="0"/>
              <a:t>Exemplo:</a:t>
            </a:r>
          </a:p>
          <a:p>
            <a:pPr marL="0" indent="0">
              <a:buNone/>
            </a:pPr>
            <a:r>
              <a:rPr lang="pt-BR" sz="3600" b="1" dirty="0" err="1" smtClean="0"/>
              <a:t>adduser</a:t>
            </a:r>
            <a:r>
              <a:rPr lang="pt-BR" sz="3600" dirty="0" smtClean="0"/>
              <a:t> aluno1</a:t>
            </a:r>
            <a:endParaRPr lang="pt-BR" sz="3200" dirty="0"/>
          </a:p>
        </p:txBody>
      </p:sp>
      <p:pic>
        <p:nvPicPr>
          <p:cNvPr id="6" name="Picture 8" descr="C:\Users\Gabriel\Desktop\ \oxygen\oxygen\128x128\actions\user_group_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60648"/>
            <a:ext cx="1300162" cy="13001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49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Comandos de usuários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4800" b="1" dirty="0" err="1" smtClean="0"/>
              <a:t>userdel</a:t>
            </a:r>
            <a:endParaRPr lang="pt-BR" sz="4800" b="1" dirty="0" smtClean="0"/>
          </a:p>
          <a:p>
            <a:pPr marL="0" indent="0">
              <a:buNone/>
            </a:pPr>
            <a:r>
              <a:rPr lang="pt-BR" sz="3200" dirty="0" smtClean="0"/>
              <a:t>Remove um usuário</a:t>
            </a:r>
          </a:p>
          <a:p>
            <a:pPr marL="0" indent="0">
              <a:buNone/>
            </a:pPr>
            <a:endParaRPr lang="pt-BR" sz="3600" dirty="0"/>
          </a:p>
          <a:p>
            <a:pPr marL="0" indent="0">
              <a:buNone/>
            </a:pPr>
            <a:r>
              <a:rPr lang="pt-BR" sz="3600" dirty="0" smtClean="0"/>
              <a:t>Exemplo:</a:t>
            </a:r>
          </a:p>
          <a:p>
            <a:pPr marL="0" indent="0">
              <a:buNone/>
            </a:pPr>
            <a:r>
              <a:rPr lang="pt-BR" sz="3600" b="1" dirty="0" err="1" smtClean="0"/>
              <a:t>userdel</a:t>
            </a:r>
            <a:r>
              <a:rPr lang="pt-BR" sz="3600" dirty="0" smtClean="0"/>
              <a:t> aluno1</a:t>
            </a:r>
            <a:endParaRPr lang="pt-BR" sz="3200" dirty="0"/>
          </a:p>
        </p:txBody>
      </p:sp>
      <p:pic>
        <p:nvPicPr>
          <p:cNvPr id="6" name="Picture 8" descr="C:\Users\Gabriel\Desktop\ \oxygen\oxygen\128x128\actions\user_group_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60648"/>
            <a:ext cx="1300162" cy="13001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2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Comandos de usuários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4800" b="1" dirty="0" err="1"/>
              <a:t>passwd</a:t>
            </a:r>
            <a:endParaRPr lang="pt-BR" sz="4800" b="1" dirty="0" smtClean="0"/>
          </a:p>
          <a:p>
            <a:pPr marL="0" indent="0">
              <a:buNone/>
            </a:pPr>
            <a:r>
              <a:rPr lang="pt-BR" sz="3200" dirty="0" smtClean="0"/>
              <a:t>Altera a senha de um usuário</a:t>
            </a:r>
          </a:p>
          <a:p>
            <a:pPr marL="0" indent="0">
              <a:buNone/>
            </a:pPr>
            <a:endParaRPr lang="pt-BR" sz="3600" dirty="0"/>
          </a:p>
          <a:p>
            <a:pPr marL="0" indent="0">
              <a:buNone/>
            </a:pPr>
            <a:r>
              <a:rPr lang="pt-BR" sz="3600" dirty="0" smtClean="0"/>
              <a:t>Exemplo:</a:t>
            </a:r>
          </a:p>
          <a:p>
            <a:pPr marL="0" indent="0">
              <a:buNone/>
            </a:pPr>
            <a:r>
              <a:rPr lang="pt-BR" sz="3600" b="1" dirty="0" err="1" smtClean="0"/>
              <a:t>passwd</a:t>
            </a:r>
            <a:endParaRPr lang="pt-BR" sz="3600" b="1" dirty="0" smtClean="0"/>
          </a:p>
          <a:p>
            <a:pPr marL="0" indent="0">
              <a:buNone/>
            </a:pPr>
            <a:r>
              <a:rPr lang="pt-BR" sz="3600" b="1" dirty="0" err="1" smtClean="0"/>
              <a:t>Passwd</a:t>
            </a:r>
            <a:r>
              <a:rPr lang="pt-BR" sz="3600" dirty="0" smtClean="0"/>
              <a:t> aluno1</a:t>
            </a:r>
            <a:endParaRPr lang="pt-BR" sz="3200" dirty="0"/>
          </a:p>
        </p:txBody>
      </p:sp>
      <p:pic>
        <p:nvPicPr>
          <p:cNvPr id="6" name="Picture 8" descr="C:\Users\Gabriel\Desktop\ \oxygen\oxygen\128x128\actions\user_group_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60648"/>
            <a:ext cx="1300162" cy="13001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Comandos de usuários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4800" b="1" dirty="0" err="1"/>
              <a:t>logname</a:t>
            </a:r>
            <a:endParaRPr lang="pt-BR" sz="4800" b="1" dirty="0" smtClean="0"/>
          </a:p>
          <a:p>
            <a:pPr marL="0" indent="0">
              <a:buNone/>
            </a:pPr>
            <a:r>
              <a:rPr lang="pt-BR" sz="3200" dirty="0" smtClean="0"/>
              <a:t>Exibe o nome do usuário atual</a:t>
            </a:r>
          </a:p>
          <a:p>
            <a:pPr marL="0" indent="0">
              <a:buNone/>
            </a:pPr>
            <a:endParaRPr lang="pt-BR" sz="3600" dirty="0"/>
          </a:p>
          <a:p>
            <a:pPr marL="0" indent="0">
              <a:buNone/>
            </a:pPr>
            <a:r>
              <a:rPr lang="pt-BR" sz="3600" dirty="0" smtClean="0"/>
              <a:t>Exemplo:</a:t>
            </a:r>
          </a:p>
          <a:p>
            <a:pPr marL="0" indent="0">
              <a:buNone/>
            </a:pPr>
            <a:r>
              <a:rPr lang="pt-BR" sz="3600" b="1" dirty="0" err="1" smtClean="0"/>
              <a:t>logname</a:t>
            </a:r>
            <a:endParaRPr lang="pt-BR" sz="3600" b="1" dirty="0" smtClean="0"/>
          </a:p>
        </p:txBody>
      </p:sp>
      <p:pic>
        <p:nvPicPr>
          <p:cNvPr id="6" name="Picture 8" descr="C:\Users\Gabriel\Desktop\ \oxygen\oxygen\128x128\actions\user_group_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60648"/>
            <a:ext cx="1300162" cy="13001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Comandos de usuários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4800" b="1" dirty="0" err="1"/>
              <a:t>users</a:t>
            </a:r>
            <a:endParaRPr lang="pt-BR" sz="4800" b="1" dirty="0" smtClean="0"/>
          </a:p>
          <a:p>
            <a:pPr marL="0" indent="0">
              <a:buNone/>
            </a:pPr>
            <a:r>
              <a:rPr lang="pt-BR" sz="3200" dirty="0" smtClean="0"/>
              <a:t>Exibe os usuários </a:t>
            </a:r>
            <a:r>
              <a:rPr lang="pt-BR" sz="3200" dirty="0" err="1" smtClean="0"/>
              <a:t>logados</a:t>
            </a:r>
            <a:endParaRPr lang="pt-BR" sz="3200" dirty="0" smtClean="0"/>
          </a:p>
          <a:p>
            <a:pPr marL="0" indent="0">
              <a:buNone/>
            </a:pPr>
            <a:endParaRPr lang="pt-BR" sz="3600" dirty="0"/>
          </a:p>
          <a:p>
            <a:pPr marL="0" indent="0">
              <a:buNone/>
            </a:pPr>
            <a:r>
              <a:rPr lang="pt-BR" sz="3600" dirty="0" smtClean="0"/>
              <a:t>Exemplo:</a:t>
            </a:r>
          </a:p>
          <a:p>
            <a:pPr marL="0" indent="0">
              <a:buNone/>
            </a:pPr>
            <a:r>
              <a:rPr lang="pt-BR" sz="3600" b="1" dirty="0" err="1"/>
              <a:t>users</a:t>
            </a:r>
            <a:endParaRPr lang="pt-BR" sz="3600" b="1" dirty="0" smtClean="0"/>
          </a:p>
        </p:txBody>
      </p:sp>
      <p:pic>
        <p:nvPicPr>
          <p:cNvPr id="6" name="Picture 8" descr="C:\Users\Gabriel\Desktop\ \oxygen\oxygen\128x128\actions\user_group_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60648"/>
            <a:ext cx="1300162" cy="13001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05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Comandos de usuários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4800" b="1" dirty="0"/>
              <a:t>id</a:t>
            </a:r>
            <a:endParaRPr lang="pt-BR" sz="4800" b="1" dirty="0" smtClean="0"/>
          </a:p>
          <a:p>
            <a:pPr marL="0" indent="0">
              <a:buNone/>
            </a:pPr>
            <a:r>
              <a:rPr lang="pt-BR" sz="3200" dirty="0" smtClean="0"/>
              <a:t>Exibe o ID do usuário atual</a:t>
            </a:r>
          </a:p>
          <a:p>
            <a:pPr marL="0" indent="0">
              <a:buNone/>
            </a:pPr>
            <a:endParaRPr lang="pt-BR" sz="3600" dirty="0"/>
          </a:p>
          <a:p>
            <a:pPr marL="0" indent="0">
              <a:buNone/>
            </a:pPr>
            <a:r>
              <a:rPr lang="pt-BR" sz="3600" dirty="0" smtClean="0"/>
              <a:t>Exemplo:</a:t>
            </a:r>
          </a:p>
          <a:p>
            <a:pPr marL="0" indent="0">
              <a:buNone/>
            </a:pPr>
            <a:r>
              <a:rPr lang="pt-BR" sz="3600" b="1" dirty="0" smtClean="0"/>
              <a:t>id -g </a:t>
            </a:r>
          </a:p>
          <a:p>
            <a:pPr marL="0" indent="0">
              <a:buNone/>
            </a:pPr>
            <a:r>
              <a:rPr lang="pt-BR" sz="3600" b="1" dirty="0" smtClean="0"/>
              <a:t>id </a:t>
            </a:r>
            <a:r>
              <a:rPr lang="pt-BR" sz="3600" b="1" dirty="0"/>
              <a:t>-n</a:t>
            </a:r>
          </a:p>
          <a:p>
            <a:pPr marL="0" indent="0">
              <a:buNone/>
            </a:pPr>
            <a:r>
              <a:rPr lang="pt-BR" sz="3600" b="1" dirty="0" smtClean="0"/>
              <a:t>id -u</a:t>
            </a:r>
          </a:p>
        </p:txBody>
      </p:sp>
      <p:pic>
        <p:nvPicPr>
          <p:cNvPr id="6" name="Picture 8" descr="C:\Users\Gabriel\Desktop\ \oxygen\oxygen\128x128\actions\user_group_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60648"/>
            <a:ext cx="1300162" cy="13001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05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Comandos de usuários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4800" b="1" dirty="0" err="1" smtClean="0"/>
              <a:t>chfn</a:t>
            </a:r>
            <a:endParaRPr lang="pt-BR" sz="4800" b="1" dirty="0" smtClean="0"/>
          </a:p>
          <a:p>
            <a:pPr marL="0" indent="0">
              <a:buNone/>
            </a:pPr>
            <a:r>
              <a:rPr lang="pt-BR" sz="3200" dirty="0" smtClean="0"/>
              <a:t>Altera os dados do usuário</a:t>
            </a:r>
          </a:p>
          <a:p>
            <a:pPr marL="0" indent="0">
              <a:buNone/>
            </a:pPr>
            <a:endParaRPr lang="pt-BR" sz="3600" dirty="0"/>
          </a:p>
          <a:p>
            <a:pPr marL="0" indent="0">
              <a:buNone/>
            </a:pPr>
            <a:r>
              <a:rPr lang="pt-BR" sz="3600" dirty="0" smtClean="0"/>
              <a:t>Exemplo:</a:t>
            </a:r>
          </a:p>
          <a:p>
            <a:pPr marL="0" indent="0">
              <a:buNone/>
            </a:pPr>
            <a:r>
              <a:rPr lang="pt-BR" sz="3600" b="1" dirty="0" err="1" smtClean="0"/>
              <a:t>chfn</a:t>
            </a:r>
            <a:endParaRPr lang="pt-BR" sz="3600" b="1" dirty="0" smtClean="0"/>
          </a:p>
        </p:txBody>
      </p:sp>
      <p:pic>
        <p:nvPicPr>
          <p:cNvPr id="6" name="Picture 8" descr="C:\Users\Gabriel\Desktop\ \oxygen\oxygen\128x128\actions\user_group_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60648"/>
            <a:ext cx="1300162" cy="13001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92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Usuário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Grupos</a:t>
            </a:r>
            <a:endParaRPr lang="pt-BR" dirty="0"/>
          </a:p>
        </p:txBody>
      </p:sp>
      <p:pic>
        <p:nvPicPr>
          <p:cNvPr id="2056" name="Picture 8" descr="C:\Users\Gabriel\Desktop\ \oxygen\oxygen\128x128\actions\user_group_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4"/>
            <a:ext cx="1300162" cy="130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Gabriel\Desktop\ \oxygen\oxygen\128x128\actions\user_properti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298788"/>
            <a:ext cx="1300162" cy="130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Gabriel\Desktop\ \oxygen\oxygen\128x128\actions\user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844824"/>
            <a:ext cx="1300163" cy="130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Gabriel\Desktop\ \oxygen\oxygen\128x128\actions\trash_empt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522" y="4618006"/>
            <a:ext cx="1050977" cy="105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:\Users\Gabriel\Desktop\ \oxygen\oxygen\128x128\actions\us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09049">
            <a:off x="4689439" y="4079995"/>
            <a:ext cx="605142" cy="605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C:\Users\Gabriel\Desktop\ \oxygen\oxygen\128x128\actions\user_femal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673" y="3301535"/>
            <a:ext cx="1300162" cy="130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2" descr="C:\Users\Gabriel\Desktop\ \oxygen\oxygen\128x128\actions\us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569" y="1998626"/>
            <a:ext cx="1537046" cy="1537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:\Users\Gabriel\Desktop\ \oxygen\oxygen\128x128\actions\dialog_cancel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011" y="2775845"/>
            <a:ext cx="1300162" cy="130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2" descr="C:\Users\Gabriel\Desktop\ \oxygen\oxygen\128x128\actions\us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725" y="1998626"/>
            <a:ext cx="1537046" cy="1537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 descr="C:\Users\Gabriel\Desktop\ \oxygen\oxygen\128x128\actions\dialog_ok_apply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609" y="2767147"/>
            <a:ext cx="1300162" cy="130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1" descr="C:\Users\Gabriel\Desktop\ \oxygen\oxygen\128x128\actions\trash_empt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905" y="4623686"/>
            <a:ext cx="1050977" cy="105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C:\Users\Gabriel\Desktop\ \oxygen\oxygen\128x128\actions\user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96440">
            <a:off x="5659469" y="3874062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558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Comandos de usuários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4800" b="1" dirty="0" err="1" smtClean="0"/>
              <a:t>whoami</a:t>
            </a:r>
            <a:endParaRPr lang="pt-BR" sz="4800" b="1" dirty="0" smtClean="0"/>
          </a:p>
          <a:p>
            <a:pPr marL="0" indent="0">
              <a:buNone/>
            </a:pPr>
            <a:r>
              <a:rPr lang="pt-BR" sz="3200" dirty="0" smtClean="0"/>
              <a:t>Exibe o ID e o NOME do usuário atual</a:t>
            </a:r>
          </a:p>
          <a:p>
            <a:pPr marL="0" indent="0">
              <a:buNone/>
            </a:pPr>
            <a:endParaRPr lang="pt-BR" sz="3600" dirty="0"/>
          </a:p>
          <a:p>
            <a:pPr marL="0" indent="0">
              <a:buNone/>
            </a:pPr>
            <a:r>
              <a:rPr lang="pt-BR" sz="3600" dirty="0" smtClean="0"/>
              <a:t>Exemplo:</a:t>
            </a:r>
          </a:p>
          <a:p>
            <a:pPr marL="0" indent="0">
              <a:buNone/>
            </a:pPr>
            <a:r>
              <a:rPr lang="pt-BR" sz="3600" b="1" dirty="0" err="1"/>
              <a:t>whoami</a:t>
            </a:r>
            <a:endParaRPr lang="pt-BR" sz="3600" b="1" dirty="0" smtClean="0"/>
          </a:p>
        </p:txBody>
      </p:sp>
      <p:pic>
        <p:nvPicPr>
          <p:cNvPr id="6" name="Picture 8" descr="C:\Users\Gabriel\Desktop\ \oxygen\oxygen\128x128\actions\user_group_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60648"/>
            <a:ext cx="1300162" cy="13001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7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Comandos de usuários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4800" b="1" dirty="0" err="1"/>
              <a:t>who</a:t>
            </a:r>
            <a:endParaRPr lang="pt-BR" sz="4800" b="1" dirty="0" smtClean="0"/>
          </a:p>
          <a:p>
            <a:pPr marL="0" indent="0">
              <a:buNone/>
            </a:pPr>
            <a:r>
              <a:rPr lang="pt-BR" sz="3200" dirty="0" smtClean="0"/>
              <a:t>Exibe quem está </a:t>
            </a:r>
            <a:r>
              <a:rPr lang="pt-BR" sz="3200" dirty="0" err="1" smtClean="0"/>
              <a:t>logado</a:t>
            </a:r>
            <a:r>
              <a:rPr lang="pt-BR" sz="3200" dirty="0" smtClean="0"/>
              <a:t> no momento</a:t>
            </a:r>
          </a:p>
          <a:p>
            <a:pPr marL="0" indent="0">
              <a:buNone/>
            </a:pPr>
            <a:endParaRPr lang="pt-BR" sz="3600" dirty="0"/>
          </a:p>
          <a:p>
            <a:pPr marL="0" indent="0">
              <a:buNone/>
            </a:pPr>
            <a:r>
              <a:rPr lang="pt-BR" sz="3600" dirty="0" smtClean="0"/>
              <a:t>Exemplo:</a:t>
            </a:r>
          </a:p>
          <a:p>
            <a:pPr marL="0" indent="0">
              <a:buNone/>
            </a:pPr>
            <a:r>
              <a:rPr lang="pt-BR" sz="3600" b="1" dirty="0" err="1"/>
              <a:t>who</a:t>
            </a:r>
            <a:endParaRPr lang="pt-BR" sz="3600" b="1" dirty="0" smtClean="0"/>
          </a:p>
        </p:txBody>
      </p:sp>
      <p:pic>
        <p:nvPicPr>
          <p:cNvPr id="6" name="Picture 8" descr="C:\Users\Gabriel\Desktop\ \oxygen\oxygen\128x128\actions\user_group_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60648"/>
            <a:ext cx="1300162" cy="13001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62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Comandos de usuários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4800" b="1" dirty="0" err="1" smtClean="0"/>
              <a:t>su</a:t>
            </a:r>
            <a:endParaRPr lang="pt-BR" sz="4800" b="1" dirty="0"/>
          </a:p>
          <a:p>
            <a:pPr marL="0" indent="0">
              <a:buNone/>
            </a:pPr>
            <a:r>
              <a:rPr lang="en-US" sz="3200" dirty="0" err="1" smtClean="0"/>
              <a:t>Executa</a:t>
            </a:r>
            <a:r>
              <a:rPr lang="en-US" sz="3200" dirty="0" smtClean="0"/>
              <a:t> um shell com o ID e o GRUPO de outro </a:t>
            </a:r>
            <a:r>
              <a:rPr lang="en-US" sz="3200" dirty="0" err="1" smtClean="0"/>
              <a:t>usuário</a:t>
            </a: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pt-BR" sz="3600" dirty="0" smtClean="0"/>
              <a:t>Exemplo:</a:t>
            </a:r>
          </a:p>
          <a:p>
            <a:pPr marL="0" indent="0">
              <a:buNone/>
            </a:pPr>
            <a:r>
              <a:rPr lang="pt-BR" sz="3600" b="1" dirty="0" err="1" smtClean="0"/>
              <a:t>su</a:t>
            </a:r>
            <a:r>
              <a:rPr lang="pt-BR" sz="3600" b="1" dirty="0" smtClean="0"/>
              <a:t> </a:t>
            </a:r>
            <a:r>
              <a:rPr lang="pt-BR" sz="3600" dirty="0" smtClean="0">
                <a:solidFill>
                  <a:schemeClr val="bg1">
                    <a:lumMod val="65000"/>
                  </a:schemeClr>
                </a:solidFill>
              </a:rPr>
              <a:t>(usuário root)</a:t>
            </a:r>
            <a:endParaRPr lang="pt-BR" sz="36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pt-BR" sz="3600" b="1" dirty="0" err="1" smtClean="0"/>
              <a:t>su</a:t>
            </a:r>
            <a:r>
              <a:rPr lang="pt-BR" sz="3600" b="1" dirty="0" smtClean="0"/>
              <a:t> - </a:t>
            </a:r>
            <a:r>
              <a:rPr lang="pt-BR" sz="3600" dirty="0" smtClean="0">
                <a:solidFill>
                  <a:schemeClr val="bg1">
                    <a:lumMod val="65000"/>
                  </a:schemeClr>
                </a:solidFill>
              </a:rPr>
              <a:t>(faz o </a:t>
            </a:r>
            <a:r>
              <a:rPr lang="pt-BR" sz="3600" dirty="0" err="1" smtClean="0">
                <a:solidFill>
                  <a:schemeClr val="bg1">
                    <a:lumMod val="65000"/>
                  </a:schemeClr>
                </a:solidFill>
              </a:rPr>
              <a:t>login</a:t>
            </a:r>
            <a:r>
              <a:rPr lang="pt-BR" sz="3600" dirty="0" smtClean="0">
                <a:solidFill>
                  <a:schemeClr val="bg1">
                    <a:lumMod val="65000"/>
                  </a:schemeClr>
                </a:solidFill>
              </a:rPr>
              <a:t> com o outro usuário)</a:t>
            </a:r>
          </a:p>
          <a:p>
            <a:pPr marL="0" indent="0">
              <a:buNone/>
            </a:pPr>
            <a:r>
              <a:rPr lang="pt-BR" sz="3600" b="1" dirty="0" err="1"/>
              <a:t>su</a:t>
            </a:r>
            <a:r>
              <a:rPr lang="pt-BR" sz="3600" b="1" dirty="0"/>
              <a:t> </a:t>
            </a:r>
            <a:r>
              <a:rPr lang="pt-BR" sz="3600" b="1" dirty="0" smtClean="0"/>
              <a:t>usuario1</a:t>
            </a:r>
            <a:endParaRPr lang="pt-BR" sz="3600" b="1" dirty="0"/>
          </a:p>
        </p:txBody>
      </p:sp>
      <p:pic>
        <p:nvPicPr>
          <p:cNvPr id="6" name="Picture 8" descr="C:\Users\Gabriel\Desktop\ \oxygen\oxygen\128x128\actions\user_group_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60648"/>
            <a:ext cx="1300162" cy="13001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58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Comandos de usuários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4800" b="1" dirty="0" err="1" smtClean="0"/>
              <a:t>sudo</a:t>
            </a:r>
            <a:endParaRPr lang="pt-BR" sz="4800" b="1" dirty="0"/>
          </a:p>
          <a:p>
            <a:pPr marL="0" indent="0">
              <a:buNone/>
            </a:pPr>
            <a:r>
              <a:rPr lang="en-US" sz="3200" dirty="0" err="1" smtClean="0"/>
              <a:t>Executa</a:t>
            </a:r>
            <a:r>
              <a:rPr lang="en-US" sz="3200" dirty="0" smtClean="0"/>
              <a:t> um </a:t>
            </a:r>
            <a:r>
              <a:rPr lang="en-US" sz="3200" dirty="0" err="1" smtClean="0"/>
              <a:t>comando</a:t>
            </a:r>
            <a:r>
              <a:rPr lang="en-US" sz="3200" dirty="0" smtClean="0"/>
              <a:t> </a:t>
            </a:r>
            <a:r>
              <a:rPr lang="en-US" sz="3200" dirty="0" err="1" smtClean="0"/>
              <a:t>como</a:t>
            </a:r>
            <a:r>
              <a:rPr lang="en-US" sz="3200" dirty="0" smtClean="0"/>
              <a:t> outro </a:t>
            </a:r>
            <a:r>
              <a:rPr lang="en-US" sz="3200" dirty="0" err="1" smtClean="0"/>
              <a:t>usuário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com base no </a:t>
            </a:r>
            <a:r>
              <a:rPr lang="en-US" sz="3200" dirty="0" err="1" smtClean="0"/>
              <a:t>arquivo</a:t>
            </a:r>
            <a:r>
              <a:rPr lang="en-US" sz="3200" dirty="0" smtClean="0"/>
              <a:t> </a:t>
            </a:r>
            <a:r>
              <a:rPr lang="en-US" sz="3200" b="1" dirty="0" smtClean="0"/>
              <a:t>/</a:t>
            </a:r>
            <a:r>
              <a:rPr lang="en-US" sz="3200" b="1" dirty="0" err="1" smtClean="0"/>
              <a:t>etc</a:t>
            </a:r>
            <a:r>
              <a:rPr lang="en-US" sz="3200" b="1" dirty="0" smtClean="0"/>
              <a:t>/</a:t>
            </a:r>
            <a:r>
              <a:rPr lang="en-US" sz="3200" b="1" dirty="0" err="1" smtClean="0"/>
              <a:t>sudoers</a:t>
            </a:r>
            <a:endParaRPr lang="en-US" sz="3200" b="1" dirty="0" smtClean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pt-BR" sz="3600" dirty="0" smtClean="0"/>
              <a:t>Exemplo:</a:t>
            </a:r>
          </a:p>
          <a:p>
            <a:pPr marL="0" indent="0">
              <a:buNone/>
            </a:pPr>
            <a:r>
              <a:rPr lang="pt-BR" sz="3600" b="1" dirty="0" err="1" smtClean="0"/>
              <a:t>sudo</a:t>
            </a:r>
            <a:r>
              <a:rPr lang="pt-BR" sz="3600" b="1" dirty="0" smtClean="0"/>
              <a:t> comando </a:t>
            </a:r>
            <a:r>
              <a:rPr lang="pt-BR" sz="3600" dirty="0" smtClean="0">
                <a:solidFill>
                  <a:schemeClr val="bg1">
                    <a:lumMod val="65000"/>
                  </a:schemeClr>
                </a:solidFill>
              </a:rPr>
              <a:t>(usuário root</a:t>
            </a:r>
            <a:r>
              <a:rPr lang="pt-BR" sz="36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pt-BR" sz="3600" b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Picture 8" descr="C:\Users\Gabriel\Desktop\ \oxygen\oxygen\128x128\actions\user_group_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60648"/>
            <a:ext cx="1300162" cy="13001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09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Grupos no Linux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10" descr="C:\Users\Gabriel\Desktop\ \oxygen\oxygen\128x128\actions\us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780928"/>
            <a:ext cx="1300163" cy="130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C:\Users\Gabriel\Desktop\ \oxygen\oxygen\128x128\actions\us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749" y="2780928"/>
            <a:ext cx="1300163" cy="130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C:\Users\Gabriel\Desktop\ \oxygen\oxygen\128x128\actions\us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780928"/>
            <a:ext cx="1300163" cy="130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C:\Users\Gabriel\Desktop\ \oxygen\oxygen\128x128\actions\us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981" y="2780928"/>
            <a:ext cx="1300163" cy="130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68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Grupos no Linux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Grupos são conjuntos de usuários que possuem características semelhantes.</a:t>
            </a:r>
          </a:p>
          <a:p>
            <a:endParaRPr lang="pt-BR" dirty="0" smtClean="0"/>
          </a:p>
          <a:p>
            <a:r>
              <a:rPr lang="pt-BR" dirty="0" smtClean="0"/>
              <a:t>Os grupos são utilizados para dar permissões a vários usuários de uma só vez.</a:t>
            </a:r>
          </a:p>
          <a:p>
            <a:endParaRPr lang="pt-BR" dirty="0" smtClean="0"/>
          </a:p>
          <a:p>
            <a:r>
              <a:rPr lang="pt-BR" dirty="0" smtClean="0"/>
              <a:t>É possível um usuário estar em vários grupos ao mesmo tempo.</a:t>
            </a:r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</p:txBody>
      </p:sp>
      <p:pic>
        <p:nvPicPr>
          <p:cNvPr id="4" name="Picture 10" descr="C:\Users\Gabriel\Desktop\ \oxygen\oxygen\128x128\actions\us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16632"/>
            <a:ext cx="1300163" cy="130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Comandos de grupos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4800" b="1" dirty="0" err="1" smtClean="0"/>
              <a:t>addgroup</a:t>
            </a:r>
            <a:endParaRPr lang="pt-BR" sz="4800" b="1" dirty="0"/>
          </a:p>
          <a:p>
            <a:pPr marL="0" indent="0">
              <a:buNone/>
            </a:pPr>
            <a:r>
              <a:rPr lang="en-US" sz="3200" dirty="0" err="1" smtClean="0"/>
              <a:t>Cria</a:t>
            </a:r>
            <a:r>
              <a:rPr lang="en-US" sz="3200" dirty="0" smtClean="0"/>
              <a:t> um </a:t>
            </a:r>
            <a:r>
              <a:rPr lang="en-US" sz="3200" dirty="0" err="1" smtClean="0"/>
              <a:t>grupo</a:t>
            </a: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pt-BR" sz="3600" dirty="0" smtClean="0"/>
              <a:t>Exemplo:</a:t>
            </a:r>
          </a:p>
          <a:p>
            <a:pPr marL="0" indent="0">
              <a:buNone/>
            </a:pPr>
            <a:r>
              <a:rPr lang="pt-BR" b="1" dirty="0" err="1" smtClean="0"/>
              <a:t>addgroup</a:t>
            </a:r>
            <a:r>
              <a:rPr lang="pt-BR" b="1" dirty="0" smtClean="0"/>
              <a:t> </a:t>
            </a:r>
            <a:r>
              <a:rPr lang="pt-BR" dirty="0" smtClean="0"/>
              <a:t>grupo</a:t>
            </a:r>
          </a:p>
        </p:txBody>
      </p:sp>
      <p:pic>
        <p:nvPicPr>
          <p:cNvPr id="6" name="Picture 8" descr="C:\Users\Gabriel\Desktop\ \oxygen\oxygen\128x128\actions\user_group_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60648"/>
            <a:ext cx="1300162" cy="13001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97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Comandos de 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grupos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4800" b="1" dirty="0" err="1"/>
              <a:t>groupdel</a:t>
            </a:r>
            <a:endParaRPr lang="pt-BR" sz="4800" b="1" dirty="0"/>
          </a:p>
          <a:p>
            <a:pPr marL="0" indent="0">
              <a:buNone/>
            </a:pPr>
            <a:r>
              <a:rPr lang="en-US" sz="3200" dirty="0" smtClean="0"/>
              <a:t>Remove um </a:t>
            </a:r>
            <a:r>
              <a:rPr lang="en-US" sz="3200" dirty="0" err="1" smtClean="0"/>
              <a:t>grupo</a:t>
            </a: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pt-BR" sz="3600" dirty="0" smtClean="0"/>
              <a:t>Exemplo:</a:t>
            </a:r>
          </a:p>
          <a:p>
            <a:pPr marL="0" indent="0">
              <a:buNone/>
            </a:pPr>
            <a:r>
              <a:rPr lang="pt-BR" sz="3200" b="1" dirty="0" err="1" smtClean="0"/>
              <a:t>groupdel</a:t>
            </a:r>
            <a:r>
              <a:rPr lang="pt-BR" sz="3200" b="1" dirty="0" smtClean="0"/>
              <a:t> </a:t>
            </a:r>
            <a:r>
              <a:rPr lang="pt-BR" dirty="0" smtClean="0"/>
              <a:t>grupo</a:t>
            </a:r>
          </a:p>
        </p:txBody>
      </p:sp>
      <p:pic>
        <p:nvPicPr>
          <p:cNvPr id="6" name="Picture 8" descr="C:\Users\Gabriel\Desktop\ \oxygen\oxygen\128x128\actions\user_group_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60648"/>
            <a:ext cx="1300162" cy="13001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32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Comandos de 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grupos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4800" b="1" dirty="0" err="1"/>
              <a:t>gpasswd</a:t>
            </a:r>
            <a:endParaRPr lang="pt-BR" sz="4800" b="1" dirty="0"/>
          </a:p>
          <a:p>
            <a:pPr marL="0" indent="0">
              <a:buNone/>
            </a:pPr>
            <a:r>
              <a:rPr lang="en-US" sz="3200" dirty="0" smtClean="0"/>
              <a:t>Altera a </a:t>
            </a:r>
            <a:r>
              <a:rPr lang="en-US" sz="3200" dirty="0" err="1" smtClean="0"/>
              <a:t>senha</a:t>
            </a:r>
            <a:r>
              <a:rPr lang="en-US" sz="3200" dirty="0" smtClean="0"/>
              <a:t> de um </a:t>
            </a:r>
            <a:r>
              <a:rPr lang="en-US" sz="3200" dirty="0" err="1" smtClean="0"/>
              <a:t>grupo</a:t>
            </a: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pt-BR" sz="3600" dirty="0" smtClean="0"/>
              <a:t>Exemplo:</a:t>
            </a:r>
          </a:p>
          <a:p>
            <a:pPr marL="0" indent="0">
              <a:buNone/>
            </a:pPr>
            <a:r>
              <a:rPr lang="pt-BR" sz="3200" b="1" dirty="0" err="1"/>
              <a:t>gpasswd</a:t>
            </a:r>
            <a:r>
              <a:rPr lang="pt-BR" sz="3200" b="1" dirty="0"/>
              <a:t> </a:t>
            </a:r>
            <a:r>
              <a:rPr lang="pt-BR" dirty="0" smtClean="0"/>
              <a:t>grupo</a:t>
            </a:r>
          </a:p>
        </p:txBody>
      </p:sp>
      <p:pic>
        <p:nvPicPr>
          <p:cNvPr id="6" name="Picture 8" descr="C:\Users\Gabriel\Desktop\ \oxygen\oxygen\128x128\actions\user_group_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60648"/>
            <a:ext cx="1300162" cy="13001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32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Comandos de 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grupos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4800" b="1" dirty="0" err="1"/>
              <a:t>groups</a:t>
            </a:r>
            <a:endParaRPr lang="pt-BR" sz="4800" b="1" dirty="0"/>
          </a:p>
          <a:p>
            <a:pPr marL="0" indent="0">
              <a:buNone/>
            </a:pPr>
            <a:r>
              <a:rPr lang="en-US" sz="3200" dirty="0" err="1" smtClean="0"/>
              <a:t>Exibe</a:t>
            </a:r>
            <a:r>
              <a:rPr lang="en-US" sz="3200" dirty="0" smtClean="0"/>
              <a:t> </a:t>
            </a:r>
            <a:r>
              <a:rPr lang="en-US" sz="3200" dirty="0" err="1" smtClean="0"/>
              <a:t>os</a:t>
            </a:r>
            <a:r>
              <a:rPr lang="en-US" sz="3200" dirty="0" smtClean="0"/>
              <a:t> </a:t>
            </a:r>
            <a:r>
              <a:rPr lang="en-US" sz="3200" dirty="0" err="1" smtClean="0"/>
              <a:t>grupos</a:t>
            </a:r>
            <a:r>
              <a:rPr lang="en-US" sz="3200" dirty="0" smtClean="0"/>
              <a:t> </a:t>
            </a:r>
            <a:r>
              <a:rPr lang="en-US" sz="3200" dirty="0" err="1" smtClean="0"/>
              <a:t>que</a:t>
            </a:r>
            <a:r>
              <a:rPr lang="en-US" sz="3200" dirty="0" smtClean="0"/>
              <a:t> o </a:t>
            </a:r>
            <a:r>
              <a:rPr lang="en-US" sz="3200" dirty="0" err="1" smtClean="0"/>
              <a:t>usuário</a:t>
            </a:r>
            <a:r>
              <a:rPr lang="en-US" sz="3200" dirty="0" smtClean="0"/>
              <a:t> </a:t>
            </a:r>
            <a:r>
              <a:rPr lang="en-US" sz="3200" dirty="0" err="1" smtClean="0"/>
              <a:t>participa</a:t>
            </a: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pt-BR" sz="3600" dirty="0" smtClean="0"/>
              <a:t>Exemplo:</a:t>
            </a:r>
          </a:p>
          <a:p>
            <a:pPr marL="0" indent="0">
              <a:buNone/>
            </a:pPr>
            <a:r>
              <a:rPr lang="pt-BR" sz="3200" b="1" dirty="0" err="1"/>
              <a:t>groups</a:t>
            </a:r>
            <a:r>
              <a:rPr lang="pt-BR" sz="3200" b="1" dirty="0"/>
              <a:t> </a:t>
            </a:r>
            <a:r>
              <a:rPr lang="pt-BR" dirty="0" smtClean="0"/>
              <a:t>grupo</a:t>
            </a:r>
          </a:p>
        </p:txBody>
      </p:sp>
      <p:pic>
        <p:nvPicPr>
          <p:cNvPr id="6" name="Picture 8" descr="C:\Users\Gabriel\Desktop\ \oxygen\oxygen\128x128\actions\user_group_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60648"/>
            <a:ext cx="1300162" cy="13001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32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Usuário no Linux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 smtClean="0"/>
              <a:t>O Controle de segurança nos ambientes Unix-</a:t>
            </a:r>
            <a:r>
              <a:rPr lang="pt-BR" dirty="0" err="1" smtClean="0"/>
              <a:t>Like</a:t>
            </a:r>
            <a:r>
              <a:rPr lang="pt-BR" dirty="0" smtClean="0"/>
              <a:t> é feito por permissões dos usuários.</a:t>
            </a:r>
          </a:p>
        </p:txBody>
      </p:sp>
      <p:pic>
        <p:nvPicPr>
          <p:cNvPr id="2051" name="Picture 3" descr="C:\Users\Gabriel\Desktop\oxygen\oxygen\128x128\actions\us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332656"/>
            <a:ext cx="1300163" cy="13001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16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Comandos de 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grupos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4800" b="1" dirty="0" err="1"/>
              <a:t>sg</a:t>
            </a:r>
            <a:endParaRPr lang="pt-BR" sz="4800" b="1" dirty="0"/>
          </a:p>
          <a:p>
            <a:pPr marL="0" indent="0">
              <a:buNone/>
            </a:pPr>
            <a:r>
              <a:rPr lang="en-US" sz="3200" dirty="0" err="1" smtClean="0"/>
              <a:t>Executa</a:t>
            </a:r>
            <a:r>
              <a:rPr lang="en-US" sz="3200" dirty="0" smtClean="0"/>
              <a:t> </a:t>
            </a:r>
            <a:r>
              <a:rPr lang="en-US" sz="3200" dirty="0" err="1" smtClean="0"/>
              <a:t>comando</a:t>
            </a:r>
            <a:r>
              <a:rPr lang="en-US" sz="3200" dirty="0" smtClean="0"/>
              <a:t> com </a:t>
            </a:r>
            <a:r>
              <a:rPr lang="en-US" sz="3200" dirty="0" err="1" smtClean="0"/>
              <a:t>permissão</a:t>
            </a:r>
            <a:r>
              <a:rPr lang="en-US" sz="3200" dirty="0" smtClean="0"/>
              <a:t> de outro </a:t>
            </a:r>
            <a:r>
              <a:rPr lang="en-US" sz="3200" dirty="0" err="1" smtClean="0"/>
              <a:t>grupo</a:t>
            </a: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pt-BR" sz="3600" dirty="0" smtClean="0"/>
              <a:t>Exemplo:</a:t>
            </a:r>
          </a:p>
          <a:p>
            <a:pPr marL="0" indent="0">
              <a:buNone/>
            </a:pPr>
            <a:r>
              <a:rPr lang="pt-BR" sz="3200" b="1" dirty="0" err="1" smtClean="0"/>
              <a:t>sg</a:t>
            </a:r>
            <a:r>
              <a:rPr lang="pt-BR" sz="3200" b="1" dirty="0" smtClean="0"/>
              <a:t> </a:t>
            </a:r>
            <a:r>
              <a:rPr lang="pt-BR" dirty="0" smtClean="0"/>
              <a:t>root </a:t>
            </a:r>
            <a:r>
              <a:rPr lang="pt-BR" dirty="0" err="1" smtClean="0"/>
              <a:t>mkdir</a:t>
            </a:r>
            <a:r>
              <a:rPr lang="pt-BR" dirty="0" smtClean="0"/>
              <a:t> administrador</a:t>
            </a:r>
          </a:p>
          <a:p>
            <a:pPr marL="0" indent="0">
              <a:buNone/>
            </a:pPr>
            <a:r>
              <a:rPr lang="pt-BR" b="1" dirty="0" err="1" smtClean="0"/>
              <a:t>sg</a:t>
            </a:r>
            <a:r>
              <a:rPr lang="pt-BR" b="1" dirty="0" smtClean="0"/>
              <a:t> </a:t>
            </a:r>
            <a:r>
              <a:rPr lang="pt-BR" dirty="0" smtClean="0"/>
              <a:t>professores </a:t>
            </a:r>
            <a:r>
              <a:rPr lang="pt-BR" dirty="0" err="1" smtClean="0"/>
              <a:t>mkdir</a:t>
            </a:r>
            <a:r>
              <a:rPr lang="pt-BR" dirty="0" smtClean="0"/>
              <a:t> aulas</a:t>
            </a:r>
          </a:p>
        </p:txBody>
      </p:sp>
      <p:pic>
        <p:nvPicPr>
          <p:cNvPr id="6" name="Picture 8" descr="C:\Users\Gabriel\Desktop\ \oxygen\oxygen\128x128\actions\user_group_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60648"/>
            <a:ext cx="1300162" cy="13001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63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Comandos de 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grupos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4800" b="1" dirty="0" err="1"/>
              <a:t>newgrp</a:t>
            </a:r>
            <a:endParaRPr lang="pt-BR" sz="4800" b="1" dirty="0"/>
          </a:p>
          <a:p>
            <a:pPr marL="0" indent="0">
              <a:buNone/>
            </a:pPr>
            <a:r>
              <a:rPr lang="en-US" sz="3200" dirty="0" err="1" smtClean="0"/>
              <a:t>Muda</a:t>
            </a:r>
            <a:r>
              <a:rPr lang="en-US" sz="3200" dirty="0" smtClean="0"/>
              <a:t> o </a:t>
            </a:r>
            <a:r>
              <a:rPr lang="en-US" sz="3200" dirty="0" err="1" smtClean="0"/>
              <a:t>grupo</a:t>
            </a:r>
            <a:r>
              <a:rPr lang="en-US" sz="3200" dirty="0" smtClean="0"/>
              <a:t> do </a:t>
            </a:r>
            <a:r>
              <a:rPr lang="en-US" sz="3200" dirty="0" err="1" smtClean="0"/>
              <a:t>usuário</a:t>
            </a:r>
            <a:r>
              <a:rPr lang="en-US" sz="3200" dirty="0" smtClean="0"/>
              <a:t> </a:t>
            </a:r>
            <a:r>
              <a:rPr lang="en-US" sz="3200" dirty="0" err="1" smtClean="0"/>
              <a:t>temporariamente</a:t>
            </a: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pt-BR" sz="3600" dirty="0" smtClean="0"/>
              <a:t>Exemplo:</a:t>
            </a:r>
          </a:p>
          <a:p>
            <a:pPr marL="0" indent="0">
              <a:buNone/>
            </a:pPr>
            <a:r>
              <a:rPr lang="pt-BR" sz="3200" b="1" dirty="0" err="1" smtClean="0"/>
              <a:t>newgrp</a:t>
            </a:r>
            <a:r>
              <a:rPr lang="pt-BR" sz="3200" b="1" dirty="0" smtClean="0"/>
              <a:t> </a:t>
            </a:r>
            <a:r>
              <a:rPr lang="pt-BR" dirty="0" smtClean="0"/>
              <a:t>grupo</a:t>
            </a:r>
          </a:p>
        </p:txBody>
      </p:sp>
      <p:pic>
        <p:nvPicPr>
          <p:cNvPr id="6" name="Picture 8" descr="C:\Users\Gabriel\Desktop\ \oxygen\oxygen\128x128\actions\user_group_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60648"/>
            <a:ext cx="1300162" cy="13001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63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Manipulando Usuários e Grupos pela interface gráfica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Também podemos trabalhar com os usuários e grupos de modo gráfico!</a:t>
            </a:r>
          </a:p>
          <a:p>
            <a:endParaRPr lang="pt-BR" dirty="0"/>
          </a:p>
          <a:p>
            <a:r>
              <a:rPr lang="pt-BR" dirty="0" smtClean="0"/>
              <a:t>Programas:</a:t>
            </a:r>
          </a:p>
          <a:p>
            <a:pPr lvl="1"/>
            <a:r>
              <a:rPr lang="pt-BR" dirty="0" err="1" smtClean="0"/>
              <a:t>Kuser</a:t>
            </a:r>
            <a:endParaRPr lang="pt-BR" dirty="0" smtClean="0"/>
          </a:p>
          <a:p>
            <a:pPr lvl="1"/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Gnome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Settings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2" descr="C:\Users\Gabriel\Desktop\ O_O\oxygen\oxygen\128x128\apps\preferences_desktop_us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350" y="4725144"/>
            <a:ext cx="1762124" cy="176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35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Permissões de Arquivos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135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Permissões de Arquivos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Todo arquivo possui: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tipo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Permissões </a:t>
            </a:r>
            <a:r>
              <a:rPr lang="pt-BR" b="1" dirty="0">
                <a:solidFill>
                  <a:srgbClr val="FF0000"/>
                </a:solidFill>
              </a:rPr>
              <a:t>do dono</a:t>
            </a:r>
          </a:p>
          <a:p>
            <a:pPr lvl="1"/>
            <a:r>
              <a:rPr lang="pt-BR" b="1" dirty="0">
                <a:solidFill>
                  <a:srgbClr val="FF0000"/>
                </a:solidFill>
              </a:rPr>
              <a:t>Permissões do grupo</a:t>
            </a:r>
          </a:p>
          <a:p>
            <a:pPr lvl="1"/>
            <a:r>
              <a:rPr lang="pt-BR" b="1" dirty="0">
                <a:solidFill>
                  <a:srgbClr val="FF0000"/>
                </a:solidFill>
              </a:rPr>
              <a:t>Permissões dos outros </a:t>
            </a:r>
            <a:r>
              <a:rPr lang="pt-BR" b="1" dirty="0" smtClean="0">
                <a:solidFill>
                  <a:srgbClr val="FF0000"/>
                </a:solidFill>
              </a:rPr>
              <a:t>usuários</a:t>
            </a:r>
            <a:endParaRPr lang="pt-BR" dirty="0" smtClean="0"/>
          </a:p>
          <a:p>
            <a:pPr lvl="1"/>
            <a:r>
              <a:rPr lang="pt-BR" dirty="0" smtClean="0"/>
              <a:t>Numero de ligações</a:t>
            </a:r>
          </a:p>
          <a:p>
            <a:pPr lvl="1"/>
            <a:r>
              <a:rPr lang="pt-BR" dirty="0" smtClean="0"/>
              <a:t>Dono</a:t>
            </a:r>
          </a:p>
          <a:p>
            <a:pPr lvl="1"/>
            <a:r>
              <a:rPr lang="pt-BR" dirty="0" smtClean="0"/>
              <a:t>Grupo</a:t>
            </a:r>
          </a:p>
          <a:p>
            <a:pPr lvl="1"/>
            <a:r>
              <a:rPr lang="pt-BR" dirty="0" smtClean="0"/>
              <a:t>Data de modificação</a:t>
            </a:r>
          </a:p>
          <a:p>
            <a:pPr lvl="1"/>
            <a:r>
              <a:rPr lang="pt-BR" dirty="0" smtClean="0"/>
              <a:t>Tamanho</a:t>
            </a:r>
          </a:p>
          <a:p>
            <a:pPr marL="457200" lvl="1" indent="0">
              <a:buNone/>
            </a:pPr>
            <a:endParaRPr lang="pt-BR" dirty="0" smtClean="0"/>
          </a:p>
          <a:p>
            <a:pPr marL="457200" lvl="1" indent="0">
              <a:buNone/>
            </a:pPr>
            <a:r>
              <a:rPr lang="pt-BR" sz="2000" b="1" dirty="0" smtClean="0"/>
              <a:t>-</a:t>
            </a:r>
            <a:r>
              <a:rPr lang="pt-BR" sz="2000" b="1" dirty="0" err="1" smtClean="0"/>
              <a:t>rw</a:t>
            </a:r>
            <a:r>
              <a:rPr lang="pt-BR" sz="2000" b="1" dirty="0" smtClean="0"/>
              <a:t>-r--r-- 1 </a:t>
            </a:r>
            <a:r>
              <a:rPr lang="pt-BR" sz="2000" b="1" dirty="0" err="1" smtClean="0"/>
              <a:t>ubuntu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ubuntu</a:t>
            </a:r>
            <a:r>
              <a:rPr lang="pt-BR" sz="2000" b="1" dirty="0" smtClean="0"/>
              <a:t> 4 2011-10-05 01:49 exemplo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84927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Permissões de Arquivos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type="body" idx="1"/>
          </p:nvPr>
        </p:nvSpPr>
        <p:spPr>
          <a:xfrm>
            <a:off x="467544" y="3068960"/>
            <a:ext cx="8229600" cy="3196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 smtClean="0">
                <a:solidFill>
                  <a:srgbClr val="7030A0"/>
                </a:solidFill>
              </a:rPr>
              <a:t>Indica o tipo do arquivo</a:t>
            </a:r>
          </a:p>
          <a:p>
            <a:pPr marL="457200" lvl="1" indent="0">
              <a:buNone/>
            </a:pPr>
            <a:r>
              <a:rPr lang="pt-BR" sz="2400" dirty="0" smtClean="0">
                <a:solidFill>
                  <a:srgbClr val="7030A0"/>
                </a:solidFill>
              </a:rPr>
              <a:t>- arquivo</a:t>
            </a:r>
          </a:p>
          <a:p>
            <a:pPr marL="457200" lvl="1" indent="0">
              <a:buNone/>
            </a:pPr>
            <a:r>
              <a:rPr lang="pt-BR" sz="2400" dirty="0" smtClean="0">
                <a:solidFill>
                  <a:srgbClr val="7030A0"/>
                </a:solidFill>
              </a:rPr>
              <a:t>d diretório</a:t>
            </a:r>
          </a:p>
          <a:p>
            <a:pPr marL="0" indent="0">
              <a:buNone/>
            </a:pPr>
            <a:r>
              <a:rPr lang="pt-BR" sz="2800" dirty="0" smtClean="0">
                <a:solidFill>
                  <a:srgbClr val="FF0000"/>
                </a:solidFill>
              </a:rPr>
              <a:t>Indica as permissões do dono do arquivo</a:t>
            </a:r>
          </a:p>
          <a:p>
            <a:pPr marL="0" indent="0">
              <a:buNone/>
            </a:pPr>
            <a:r>
              <a:rPr lang="pt-BR" sz="2800" dirty="0" smtClean="0">
                <a:solidFill>
                  <a:srgbClr val="00B050"/>
                </a:solidFill>
              </a:rPr>
              <a:t>Indica as permissões do grupo do arquivo</a:t>
            </a:r>
          </a:p>
          <a:p>
            <a:pPr marL="0" indent="0"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Indica as permissões para os outros usuários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899592" y="1628800"/>
            <a:ext cx="672902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9600" b="1" spc="300" dirty="0">
                <a:ln w="11430" cmpd="sng">
                  <a:noFill/>
                  <a:prstDash val="solid"/>
                  <a:miter lim="800000"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pt-BR" sz="9600" b="1" spc="300" dirty="0" err="1" smtClean="0">
                <a:ln w="11430" cmpd="sng">
                  <a:noFill/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rwx</a:t>
            </a:r>
            <a:r>
              <a:rPr lang="pt-BR" sz="9600" b="1" spc="300" dirty="0" err="1" smtClean="0">
                <a:ln w="11430" cmpd="sng">
                  <a:noFill/>
                  <a:prstDash val="solid"/>
                  <a:miter lim="800000"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rwx</a:t>
            </a:r>
            <a:r>
              <a:rPr lang="pt-BR" sz="9600" b="1" spc="300" dirty="0" err="1" smtClean="0">
                <a:ln w="11430" cmpd="sng">
                  <a:noFill/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rwx</a:t>
            </a:r>
            <a:endParaRPr lang="pt-BR" sz="9600" b="1" spc="300" dirty="0">
              <a:ln w="11430" cmpd="sng">
                <a:noFill/>
                <a:prstDash val="solid"/>
                <a:miter lim="800000"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687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Permissões de Arquivos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4000" b="1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pt-BR" sz="4000" dirty="0" smtClean="0">
                <a:latin typeface="Courier New" pitchFamily="49" charset="0"/>
                <a:cs typeface="Courier New" pitchFamily="49" charset="0"/>
              </a:rPr>
              <a:t> = READ</a:t>
            </a:r>
            <a:r>
              <a:rPr lang="pt-BR" sz="4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000" dirty="0" smtClean="0">
                <a:latin typeface="Courier New" pitchFamily="49" charset="0"/>
                <a:cs typeface="Courier New" pitchFamily="49" charset="0"/>
              </a:rPr>
              <a:t>  (LEITURA)</a:t>
            </a:r>
          </a:p>
          <a:p>
            <a:pPr marL="0" indent="0">
              <a:buNone/>
            </a:pPr>
            <a:r>
              <a:rPr lang="pt-BR" sz="4000" b="1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pt-BR" sz="4000" dirty="0" smtClean="0">
                <a:latin typeface="Courier New" pitchFamily="49" charset="0"/>
                <a:cs typeface="Courier New" pitchFamily="49" charset="0"/>
              </a:rPr>
              <a:t> = WRITE</a:t>
            </a:r>
            <a:r>
              <a:rPr lang="pt-BR" sz="4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000" dirty="0" smtClean="0">
                <a:latin typeface="Courier New" pitchFamily="49" charset="0"/>
                <a:cs typeface="Courier New" pitchFamily="49" charset="0"/>
              </a:rPr>
              <a:t> (ESCRITA)</a:t>
            </a:r>
          </a:p>
          <a:p>
            <a:pPr marL="0" indent="0">
              <a:buNone/>
            </a:pPr>
            <a:r>
              <a:rPr lang="pt-BR" sz="4000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pt-BR" sz="4000" dirty="0" smtClean="0">
                <a:latin typeface="Courier New" pitchFamily="49" charset="0"/>
                <a:cs typeface="Courier New" pitchFamily="49" charset="0"/>
              </a:rPr>
              <a:t> = EXECUTE(EXECUTAR)</a:t>
            </a:r>
          </a:p>
          <a:p>
            <a:pPr marL="0" indent="0">
              <a:buNone/>
            </a:pPr>
            <a:endParaRPr lang="pt-BR" sz="4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4000" b="1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pt-BR" sz="4000" dirty="0" smtClean="0">
                <a:latin typeface="Courier New" pitchFamily="49" charset="0"/>
                <a:cs typeface="Courier New" pitchFamily="49" charset="0"/>
              </a:rPr>
              <a:t> = HABILITA</a:t>
            </a:r>
          </a:p>
          <a:p>
            <a:pPr marL="0" indent="0">
              <a:buNone/>
            </a:pPr>
            <a:r>
              <a:rPr lang="pt-BR" sz="4000" b="1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pt-BR" sz="4000" dirty="0" smtClean="0">
                <a:latin typeface="Courier New" pitchFamily="49" charset="0"/>
                <a:cs typeface="Courier New" pitchFamily="49" charset="0"/>
              </a:rPr>
              <a:t> = DESABILITA</a:t>
            </a:r>
          </a:p>
        </p:txBody>
      </p:sp>
    </p:spTree>
    <p:extLst>
      <p:ext uri="{BB962C8B-B14F-4D97-AF65-F5344CB8AC3E}">
        <p14:creationId xmlns:p14="http://schemas.microsoft.com/office/powerpoint/2010/main" val="6243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Permissões de Arquivos (OCTAL)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643786"/>
              </p:ext>
            </p:extLst>
          </p:nvPr>
        </p:nvGraphicFramePr>
        <p:xfrm>
          <a:off x="251520" y="1844824"/>
          <a:ext cx="3384376" cy="4114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96324"/>
                <a:gridCol w="2588052"/>
              </a:tblGrid>
              <a:tr h="0">
                <a:tc>
                  <a:txBody>
                    <a:bodyPr/>
                    <a:lstStyle/>
                    <a:p>
                      <a:r>
                        <a:rPr lang="pt-BR" sz="2400" dirty="0"/>
                        <a:t>#</a:t>
                      </a:r>
                      <a:endParaRPr lang="pt-BR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Permissão</a:t>
                      </a:r>
                      <a:endParaRPr lang="pt-BR" sz="2400" b="1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2400"/>
                        <a:t>7</a:t>
                      </a:r>
                      <a:endParaRPr lang="pt-BR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400" dirty="0" err="1"/>
                        <a:t>full</a:t>
                      </a:r>
                      <a:endParaRPr lang="pt-BR" sz="2400" b="1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2400"/>
                        <a:t>6</a:t>
                      </a:r>
                      <a:endParaRPr lang="pt-BR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400" dirty="0" err="1"/>
                        <a:t>read</a:t>
                      </a:r>
                      <a:r>
                        <a:rPr lang="pt-BR" sz="2400" dirty="0"/>
                        <a:t> </a:t>
                      </a:r>
                      <a:r>
                        <a:rPr lang="pt-BR" sz="2400" dirty="0" err="1"/>
                        <a:t>and</a:t>
                      </a:r>
                      <a:r>
                        <a:rPr lang="pt-BR" sz="2400" dirty="0"/>
                        <a:t> </a:t>
                      </a:r>
                      <a:r>
                        <a:rPr lang="pt-BR" sz="2400" dirty="0" err="1"/>
                        <a:t>write</a:t>
                      </a:r>
                      <a:endParaRPr lang="pt-BR" sz="2400" b="1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2400"/>
                        <a:t>5</a:t>
                      </a:r>
                      <a:endParaRPr lang="pt-BR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400" dirty="0" err="1"/>
                        <a:t>read</a:t>
                      </a:r>
                      <a:r>
                        <a:rPr lang="pt-BR" sz="2400" dirty="0"/>
                        <a:t> </a:t>
                      </a:r>
                      <a:r>
                        <a:rPr lang="pt-BR" sz="2400" dirty="0" err="1"/>
                        <a:t>and</a:t>
                      </a:r>
                      <a:r>
                        <a:rPr lang="pt-BR" sz="2400" dirty="0"/>
                        <a:t> execute</a:t>
                      </a:r>
                      <a:endParaRPr lang="pt-BR" sz="2400" b="1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2400"/>
                        <a:t>4</a:t>
                      </a:r>
                      <a:endParaRPr lang="pt-BR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400" dirty="0" err="1"/>
                        <a:t>read</a:t>
                      </a:r>
                      <a:r>
                        <a:rPr lang="pt-BR" sz="2400" dirty="0"/>
                        <a:t> </a:t>
                      </a:r>
                      <a:r>
                        <a:rPr lang="pt-BR" sz="2400" dirty="0" err="1"/>
                        <a:t>only</a:t>
                      </a:r>
                      <a:endParaRPr lang="pt-BR" sz="2400" b="1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2400"/>
                        <a:t>3</a:t>
                      </a:r>
                      <a:endParaRPr lang="pt-BR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400" dirty="0" err="1"/>
                        <a:t>write</a:t>
                      </a:r>
                      <a:r>
                        <a:rPr lang="pt-BR" sz="2400" dirty="0"/>
                        <a:t> </a:t>
                      </a:r>
                      <a:r>
                        <a:rPr lang="pt-BR" sz="2400" dirty="0" err="1"/>
                        <a:t>and</a:t>
                      </a:r>
                      <a:r>
                        <a:rPr lang="pt-BR" sz="2400" dirty="0"/>
                        <a:t> execute</a:t>
                      </a:r>
                      <a:endParaRPr lang="pt-BR" sz="2400" b="1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2400"/>
                        <a:t>2</a:t>
                      </a:r>
                      <a:endParaRPr lang="pt-BR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400" dirty="0" err="1"/>
                        <a:t>write</a:t>
                      </a:r>
                      <a:r>
                        <a:rPr lang="pt-BR" sz="2400" dirty="0"/>
                        <a:t> </a:t>
                      </a:r>
                      <a:r>
                        <a:rPr lang="pt-BR" sz="2400" dirty="0" err="1"/>
                        <a:t>only</a:t>
                      </a:r>
                      <a:endParaRPr lang="pt-BR" sz="2400" b="1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2400"/>
                        <a:t>1</a:t>
                      </a:r>
                      <a:endParaRPr lang="pt-BR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execute </a:t>
                      </a:r>
                      <a:r>
                        <a:rPr lang="pt-BR" sz="2400" dirty="0" err="1"/>
                        <a:t>only</a:t>
                      </a:r>
                      <a:endParaRPr lang="pt-BR" sz="2400" b="1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2400" dirty="0"/>
                        <a:t>0</a:t>
                      </a:r>
                      <a:endParaRPr lang="pt-BR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400" dirty="0" err="1"/>
                        <a:t>none</a:t>
                      </a:r>
                      <a:endParaRPr lang="pt-BR" sz="2400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3923928" y="1772816"/>
            <a:ext cx="46805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Exemplos:</a:t>
            </a:r>
          </a:p>
          <a:p>
            <a:r>
              <a:rPr lang="pt-BR" sz="4000" dirty="0" err="1" smtClean="0"/>
              <a:t>chmod</a:t>
            </a:r>
            <a:r>
              <a:rPr lang="pt-BR" sz="4000" dirty="0" smtClean="0"/>
              <a:t> 700 arquivo</a:t>
            </a:r>
          </a:p>
          <a:p>
            <a:r>
              <a:rPr lang="pt-BR" sz="4000" dirty="0" err="1"/>
              <a:t>chmod</a:t>
            </a:r>
            <a:r>
              <a:rPr lang="pt-BR" sz="4000" dirty="0"/>
              <a:t> </a:t>
            </a:r>
            <a:r>
              <a:rPr lang="pt-BR" sz="4000" dirty="0" smtClean="0"/>
              <a:t>600 arquivo</a:t>
            </a:r>
          </a:p>
          <a:p>
            <a:r>
              <a:rPr lang="pt-BR" sz="4000" dirty="0" err="1" smtClean="0"/>
              <a:t>chmod</a:t>
            </a:r>
            <a:r>
              <a:rPr lang="pt-BR" sz="4000" dirty="0" smtClean="0"/>
              <a:t> 654 arquivo</a:t>
            </a:r>
          </a:p>
          <a:p>
            <a:r>
              <a:rPr lang="pt-BR" sz="4000" dirty="0" err="1" smtClean="0">
                <a:solidFill>
                  <a:srgbClr val="FF0000"/>
                </a:solidFill>
              </a:rPr>
              <a:t>chmod</a:t>
            </a:r>
            <a:r>
              <a:rPr lang="pt-BR" sz="4000" dirty="0" smtClean="0">
                <a:solidFill>
                  <a:srgbClr val="FF0000"/>
                </a:solidFill>
              </a:rPr>
              <a:t> 100 arquivo</a:t>
            </a:r>
            <a:endParaRPr lang="pt-BR" sz="4000" dirty="0">
              <a:solidFill>
                <a:srgbClr val="FF0000"/>
              </a:solidFill>
            </a:endParaRPr>
          </a:p>
          <a:p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62709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Permissões de Arquivos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 err="1" smtClean="0"/>
              <a:t>ls</a:t>
            </a:r>
            <a:r>
              <a:rPr lang="pt-BR" b="1" dirty="0" smtClean="0"/>
              <a:t> -l</a:t>
            </a:r>
            <a:r>
              <a:rPr lang="pt-BR" dirty="0" smtClean="0"/>
              <a:t>		Exibe as permissões de um arquivo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5" name="Imagem 4" descr="Curso Linux [Executando] - Oracle VM VirtualBox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91" t="15373" r="20572" b="37736"/>
          <a:stretch/>
        </p:blipFill>
        <p:spPr>
          <a:xfrm>
            <a:off x="574430" y="2276872"/>
            <a:ext cx="7861771" cy="368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8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Permissões de Arquivos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800" b="1" dirty="0" err="1" smtClean="0"/>
              <a:t>chmod</a:t>
            </a:r>
            <a:r>
              <a:rPr lang="pt-BR" sz="2800" b="1" dirty="0" smtClean="0"/>
              <a:t>  [permissão] arquivo</a:t>
            </a:r>
          </a:p>
          <a:p>
            <a:pPr marL="0" indent="0">
              <a:buNone/>
            </a:pPr>
            <a:r>
              <a:rPr lang="pt-BR" sz="2400" dirty="0" smtClean="0"/>
              <a:t>Altera as permissões de um arquivo</a:t>
            </a:r>
          </a:p>
          <a:p>
            <a:pPr marL="0" indent="0">
              <a:buNone/>
            </a:pPr>
            <a:endParaRPr lang="pt-BR" sz="2800" b="1" dirty="0" smtClean="0"/>
          </a:p>
          <a:p>
            <a:pPr marL="0" indent="0">
              <a:buNone/>
            </a:pPr>
            <a:r>
              <a:rPr lang="pt-BR" sz="2800" b="1" dirty="0" smtClean="0"/>
              <a:t>u= (Opções do dono)</a:t>
            </a:r>
          </a:p>
          <a:p>
            <a:pPr marL="0" indent="0">
              <a:buNone/>
            </a:pPr>
            <a:endParaRPr lang="pt-BR" sz="2800" b="1" dirty="0" smtClean="0"/>
          </a:p>
          <a:p>
            <a:pPr marL="0" indent="0">
              <a:buNone/>
            </a:pPr>
            <a:r>
              <a:rPr lang="pt-BR" sz="2800" b="1" dirty="0" smtClean="0"/>
              <a:t>g= (Opções do grupo)</a:t>
            </a:r>
            <a:endParaRPr lang="pt-BR" sz="2800" b="1" dirty="0"/>
          </a:p>
          <a:p>
            <a:pPr marL="0" indent="0">
              <a:buNone/>
            </a:pPr>
            <a:endParaRPr lang="pt-BR" b="1" dirty="0" smtClean="0"/>
          </a:p>
          <a:p>
            <a:pPr marL="0" indent="0">
              <a:buNone/>
            </a:pPr>
            <a:r>
              <a:rPr lang="pt-BR" b="1" dirty="0" smtClean="0"/>
              <a:t>o= (Opções dos outros)</a:t>
            </a:r>
            <a:endParaRPr lang="pt-BR" b="1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15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Usuário no Linux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pt-BR" sz="3200" dirty="0" smtClean="0"/>
          </a:p>
          <a:p>
            <a:pPr marL="0" indent="0" algn="ctr">
              <a:buNone/>
            </a:pPr>
            <a:r>
              <a:rPr lang="pt-BR" sz="3200" dirty="0" smtClean="0"/>
              <a:t>A conta principal do sistema é </a:t>
            </a:r>
            <a:r>
              <a:rPr lang="pt-BR" sz="3200" dirty="0"/>
              <a:t>a</a:t>
            </a:r>
            <a:r>
              <a:rPr lang="pt-BR" sz="3200" dirty="0" smtClean="0"/>
              <a:t> </a:t>
            </a:r>
          </a:p>
          <a:p>
            <a:pPr marL="0" indent="0" algn="ctr">
              <a:buNone/>
            </a:pPr>
            <a:r>
              <a:rPr lang="pt-BR" sz="19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</a:t>
            </a:r>
            <a:endParaRPr lang="pt-BR" sz="1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1" name="Picture 3" descr="C:\Users\Gabriel\Desktop\oxygen\oxygen\128x128\actions\us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79" y="332656"/>
            <a:ext cx="1300163" cy="13001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62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Permissões de Arquivos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 smtClean="0"/>
              <a:t>Exemplo: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pt-BR" dirty="0" err="1" smtClean="0"/>
              <a:t>chmod</a:t>
            </a:r>
            <a:r>
              <a:rPr lang="pt-BR" dirty="0" smtClean="0"/>
              <a:t> o=-</a:t>
            </a:r>
            <a:r>
              <a:rPr lang="pt-BR" dirty="0" err="1" smtClean="0"/>
              <a:t>wrx</a:t>
            </a:r>
            <a:r>
              <a:rPr lang="pt-BR" dirty="0" smtClean="0"/>
              <a:t> arquivo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pt-BR" dirty="0" err="1" smtClean="0"/>
              <a:t>chmod</a:t>
            </a:r>
            <a:r>
              <a:rPr lang="pt-BR" dirty="0" smtClean="0"/>
              <a:t> u=+</a:t>
            </a:r>
            <a:r>
              <a:rPr lang="pt-BR" dirty="0" err="1" smtClean="0"/>
              <a:t>xrw</a:t>
            </a:r>
            <a:r>
              <a:rPr lang="pt-BR" dirty="0"/>
              <a:t> </a:t>
            </a:r>
            <a:r>
              <a:rPr lang="pt-BR" dirty="0" smtClean="0"/>
              <a:t>arquivo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pt-BR" dirty="0" err="1" smtClean="0"/>
              <a:t>chmod</a:t>
            </a:r>
            <a:r>
              <a:rPr lang="pt-BR" dirty="0" smtClean="0"/>
              <a:t> u=g arquivo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60439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Dono de arquivo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dirty="0" smtClean="0"/>
              <a:t>É possível mudar o dono de um arquivo.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Apenas o root pode fazer isso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Comando:</a:t>
            </a:r>
          </a:p>
          <a:p>
            <a:pPr lvl="1">
              <a:lnSpc>
                <a:spcPct val="150000"/>
              </a:lnSpc>
            </a:pPr>
            <a:r>
              <a:rPr lang="pt-BR" dirty="0" err="1" smtClean="0"/>
              <a:t>chown</a:t>
            </a:r>
            <a:r>
              <a:rPr lang="pt-BR" dirty="0" smtClean="0"/>
              <a:t> [dono][arquivo]</a:t>
            </a:r>
          </a:p>
          <a:p>
            <a:pPr lvl="1">
              <a:lnSpc>
                <a:spcPct val="150000"/>
              </a:lnSpc>
            </a:pPr>
            <a:r>
              <a:rPr lang="pt-BR" dirty="0" smtClean="0"/>
              <a:t>Opções uteis</a:t>
            </a:r>
          </a:p>
          <a:p>
            <a:pPr lvl="2">
              <a:lnSpc>
                <a:spcPct val="150000"/>
              </a:lnSpc>
            </a:pPr>
            <a:r>
              <a:rPr lang="pt-BR" dirty="0" smtClean="0"/>
              <a:t>-R</a:t>
            </a:r>
          </a:p>
          <a:p>
            <a:pPr lvl="2">
              <a:lnSpc>
                <a:spcPct val="150000"/>
              </a:lnSpc>
            </a:pPr>
            <a:r>
              <a:rPr lang="pt-BR" dirty="0" smtClean="0"/>
              <a:t>-f</a:t>
            </a:r>
          </a:p>
          <a:p>
            <a:pPr>
              <a:lnSpc>
                <a:spcPct val="150000"/>
              </a:lnSpc>
            </a:pPr>
            <a:endParaRPr lang="pt-BR" dirty="0" smtClean="0"/>
          </a:p>
          <a:p>
            <a:pPr>
              <a:lnSpc>
                <a:spcPct val="150000"/>
              </a:lnSpc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63193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Grupo de arquivo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dirty="0" smtClean="0"/>
              <a:t>É possível mudar o grupo de um arquivo.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Apenas o root pode fazer isso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Comando:</a:t>
            </a:r>
          </a:p>
          <a:p>
            <a:pPr lvl="1">
              <a:lnSpc>
                <a:spcPct val="150000"/>
              </a:lnSpc>
            </a:pPr>
            <a:r>
              <a:rPr lang="pt-BR" dirty="0" err="1" smtClean="0"/>
              <a:t>chgrp</a:t>
            </a:r>
            <a:r>
              <a:rPr lang="pt-BR" dirty="0" smtClean="0"/>
              <a:t> [grupo][arquivo]</a:t>
            </a:r>
          </a:p>
          <a:p>
            <a:pPr lvl="1">
              <a:lnSpc>
                <a:spcPct val="150000"/>
              </a:lnSpc>
            </a:pPr>
            <a:r>
              <a:rPr lang="pt-BR" dirty="0" smtClean="0"/>
              <a:t>Opções uteis</a:t>
            </a:r>
          </a:p>
          <a:p>
            <a:pPr lvl="2">
              <a:lnSpc>
                <a:spcPct val="150000"/>
              </a:lnSpc>
            </a:pPr>
            <a:r>
              <a:rPr lang="pt-BR" dirty="0" smtClean="0"/>
              <a:t>-R</a:t>
            </a:r>
          </a:p>
          <a:p>
            <a:pPr lvl="2">
              <a:lnSpc>
                <a:spcPct val="150000"/>
              </a:lnSpc>
            </a:pPr>
            <a:r>
              <a:rPr lang="pt-BR" dirty="0" smtClean="0"/>
              <a:t>-f</a:t>
            </a:r>
          </a:p>
          <a:p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7434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http://www.guiafoca.org/?</a:t>
            </a:r>
            <a:r>
              <a:rPr lang="pt-BR" dirty="0" smtClean="0">
                <a:hlinkClick r:id="rId2"/>
              </a:rPr>
              <a:t>page_id=238</a:t>
            </a:r>
            <a:endParaRPr lang="pt-BR" dirty="0" smtClean="0"/>
          </a:p>
          <a:p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wiki.archlinux.org/index.php/Users_and_Groups</a:t>
            </a:r>
            <a:endParaRPr lang="pt-BR" dirty="0" smtClean="0"/>
          </a:p>
          <a:p>
            <a:endParaRPr lang="pt-BR" sz="4000" b="1" dirty="0" smtClean="0">
              <a:hlinkClick r:id="rId4"/>
            </a:endParaRPr>
          </a:p>
          <a:p>
            <a:r>
              <a:rPr lang="pt-BR" sz="4000" b="1" dirty="0" smtClean="0">
                <a:hlinkClick r:id="rId4"/>
              </a:rPr>
              <a:t>http</a:t>
            </a:r>
            <a:r>
              <a:rPr lang="pt-BR" sz="4000" b="1" dirty="0">
                <a:hlinkClick r:id="rId4"/>
              </a:rPr>
              <a:t>://</a:t>
            </a:r>
            <a:r>
              <a:rPr lang="pt-BR" sz="4000" b="1" dirty="0" smtClean="0">
                <a:hlinkClick r:id="rId4"/>
              </a:rPr>
              <a:t>www.tuxfiles.org/linuxhelp/filepermissions.html</a:t>
            </a:r>
            <a:endParaRPr lang="pt-BR" sz="4000" b="1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5911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Quando usar o Root?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Não é uma boa prática utilizar o root para uso geral</a:t>
            </a:r>
            <a:r>
              <a:rPr lang="pt-BR" b="1" dirty="0" smtClean="0">
                <a:solidFill>
                  <a:srgbClr val="FF0000"/>
                </a:solidFill>
              </a:rPr>
              <a:t>.</a:t>
            </a:r>
          </a:p>
          <a:p>
            <a:endParaRPr lang="pt-B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A conta de root é utilizada para </a:t>
            </a:r>
            <a:r>
              <a:rPr lang="pt-BR" b="1" dirty="0" smtClean="0"/>
              <a:t>administrar o sistema</a:t>
            </a:r>
            <a:r>
              <a:rPr lang="pt-BR" dirty="0" smtClean="0"/>
              <a:t>.</a:t>
            </a:r>
          </a:p>
        </p:txBody>
      </p:sp>
      <p:pic>
        <p:nvPicPr>
          <p:cNvPr id="2051" name="Picture 3" descr="C:\Users\Gabriel\Desktop\oxygen\oxygen\128x128\actions\us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79" y="332656"/>
            <a:ext cx="1300163" cy="13001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09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Quando usar o Root?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Essa conta possui acesso irrestrito aos arquivos e processos do sistema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Utilizar os comandos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/>
              <a:t>e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sudo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/>
              <a:t>para evitar utilizar essa conta.</a:t>
            </a:r>
          </a:p>
        </p:txBody>
      </p:sp>
      <p:pic>
        <p:nvPicPr>
          <p:cNvPr id="2051" name="Picture 3" descr="C:\Users\Gabriel\Desktop\oxygen\oxygen\128x128\actions\us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79" y="332656"/>
            <a:ext cx="1300163" cy="13001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34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Como saber se está como root?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No </a:t>
            </a:r>
            <a:r>
              <a:rPr lang="pt-BR" dirty="0" err="1" smtClean="0"/>
              <a:t>prompt</a:t>
            </a:r>
            <a:r>
              <a:rPr lang="pt-BR" dirty="0" smtClean="0"/>
              <a:t> de comando:</a:t>
            </a:r>
            <a:endParaRPr lang="pt-BR" b="1" dirty="0" smtClean="0"/>
          </a:p>
          <a:p>
            <a:pPr marL="0" indent="0">
              <a:buNone/>
            </a:pPr>
            <a:endParaRPr lang="pt-BR" b="1" dirty="0"/>
          </a:p>
          <a:p>
            <a:pPr marL="0" indent="0" algn="ctr">
              <a:buNone/>
            </a:pPr>
            <a:r>
              <a:rPr lang="pt-BR" sz="4400" b="1" dirty="0" smtClean="0"/>
              <a:t>Usuário normal: </a:t>
            </a:r>
            <a:r>
              <a:rPr lang="pt-BR" sz="8000" b="1" dirty="0" smtClean="0"/>
              <a:t>$</a:t>
            </a:r>
          </a:p>
          <a:p>
            <a:pPr marL="0" indent="0" algn="ctr">
              <a:buNone/>
            </a:pPr>
            <a:endParaRPr lang="pt-BR" sz="4400" b="1" dirty="0" smtClean="0"/>
          </a:p>
          <a:p>
            <a:pPr marL="0" indent="0" algn="ctr">
              <a:buNone/>
            </a:pPr>
            <a:r>
              <a:rPr lang="pt-BR" sz="4400" b="1" dirty="0" smtClean="0"/>
              <a:t>Usuário root: </a:t>
            </a:r>
            <a:r>
              <a:rPr lang="pt-BR" sz="9600" b="1" dirty="0" smtClean="0"/>
              <a:t>#</a:t>
            </a:r>
            <a:endParaRPr lang="pt-BR" sz="4400" b="1" dirty="0" smtClean="0"/>
          </a:p>
        </p:txBody>
      </p:sp>
    </p:spTree>
    <p:extLst>
      <p:ext uri="{BB962C8B-B14F-4D97-AF65-F5344CB8AC3E}">
        <p14:creationId xmlns:p14="http://schemas.microsoft.com/office/powerpoint/2010/main" val="323430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Como saber se está como root?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Com comandos como </a:t>
            </a:r>
            <a:r>
              <a:rPr lang="pt-BR" dirty="0" err="1" smtClean="0"/>
              <a:t>who</a:t>
            </a:r>
            <a:r>
              <a:rPr lang="pt-BR" dirty="0" smtClean="0"/>
              <a:t>, </a:t>
            </a:r>
            <a:r>
              <a:rPr lang="pt-BR" dirty="0" err="1" smtClean="0"/>
              <a:t>whoami,id</a:t>
            </a:r>
            <a:r>
              <a:rPr lang="pt-BR" dirty="0" smtClean="0"/>
              <a:t>,...</a:t>
            </a:r>
            <a:endParaRPr lang="pt-BR" sz="4400" b="1" dirty="0" smtClean="0"/>
          </a:p>
        </p:txBody>
      </p:sp>
    </p:spTree>
    <p:extLst>
      <p:ext uri="{BB962C8B-B14F-4D97-AF65-F5344CB8AC3E}">
        <p14:creationId xmlns:p14="http://schemas.microsoft.com/office/powerpoint/2010/main" val="4005698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que cada usuário pode fazer?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190952124"/>
              </p:ext>
            </p:extLst>
          </p:nvPr>
        </p:nvGraphicFramePr>
        <p:xfrm>
          <a:off x="611560" y="1772816"/>
          <a:ext cx="7931225" cy="438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08"/>
                <a:gridCol w="2170584"/>
                <a:gridCol w="2088233"/>
              </a:tblGrid>
              <a:tr h="270232">
                <a:tc>
                  <a:txBody>
                    <a:bodyPr/>
                    <a:lstStyle/>
                    <a:p>
                      <a:r>
                        <a:rPr lang="pt-BR" dirty="0" smtClean="0"/>
                        <a:t>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Root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Usuário</a:t>
                      </a:r>
                      <a:r>
                        <a:rPr lang="pt-BR" baseline="0" dirty="0" smtClean="0"/>
                        <a:t> comum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Instalar um programa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Apenas</a:t>
                      </a:r>
                      <a:r>
                        <a:rPr lang="pt-BR" baseline="0" dirty="0" smtClean="0"/>
                        <a:t> na home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Desinstalar</a:t>
                      </a:r>
                      <a:r>
                        <a:rPr lang="pt-BR" baseline="0" dirty="0" smtClean="0"/>
                        <a:t> um programa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Apenas</a:t>
                      </a:r>
                      <a:r>
                        <a:rPr lang="pt-BR" baseline="0" dirty="0" smtClean="0"/>
                        <a:t> na home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Criar usuários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Alterar usuários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Remover usuários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Alterar a senha de qualquer usuário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Todos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Apenas a sua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Configurar</a:t>
                      </a:r>
                      <a:r>
                        <a:rPr lang="pt-BR" baseline="0" dirty="0" smtClean="0"/>
                        <a:t> o sistema (arquivos)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baseline="0" dirty="0" smtClean="0"/>
                        <a:t>Finalizar processos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Todos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Apenas os seus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Criar processos com alta prioridade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Prioridade máxima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Alta prioridade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Gerenciar partições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Configurações de rede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Não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14" descr="C:\Users\Gabriel\Desktop\ \oxygen\oxygen\128x128\actions\dialog_can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174" y="837243"/>
            <a:ext cx="719016" cy="71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5" descr="C:\Users\Gabriel\Desktop\ \oxygen\oxygen\128x128\actions\dialog_ok_appl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989" y="947936"/>
            <a:ext cx="719016" cy="71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41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1520</TotalTime>
  <Words>875</Words>
  <Application>Microsoft Office PowerPoint</Application>
  <PresentationFormat>Apresentação na tela (4:3)</PresentationFormat>
  <Paragraphs>289</Paragraphs>
  <Slides>43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44" baseType="lpstr">
      <vt:lpstr/>
      <vt:lpstr>Introdução ao Sistema Operacional Linux</vt:lpstr>
      <vt:lpstr>Usuário e Grupos</vt:lpstr>
      <vt:lpstr>Usuário no Linux</vt:lpstr>
      <vt:lpstr>Usuário no Linux</vt:lpstr>
      <vt:lpstr>Quando usar o Root?</vt:lpstr>
      <vt:lpstr>Quando usar o Root?</vt:lpstr>
      <vt:lpstr>Como saber se está como root?</vt:lpstr>
      <vt:lpstr>Como saber se está como root?</vt:lpstr>
      <vt:lpstr>O que cada usuário pode fazer?</vt:lpstr>
      <vt:lpstr>rm –rf /</vt:lpstr>
      <vt:lpstr>rm –rf /</vt:lpstr>
      <vt:lpstr>Comandos de usuários</vt:lpstr>
      <vt:lpstr>Comandos de usuários</vt:lpstr>
      <vt:lpstr>Comandos de usuários</vt:lpstr>
      <vt:lpstr>Comandos de usuários</vt:lpstr>
      <vt:lpstr>Comandos de usuários</vt:lpstr>
      <vt:lpstr>Comandos de usuários</vt:lpstr>
      <vt:lpstr>Comandos de usuários</vt:lpstr>
      <vt:lpstr>Comandos de usuários</vt:lpstr>
      <vt:lpstr>Comandos de usuários</vt:lpstr>
      <vt:lpstr>Comandos de usuários</vt:lpstr>
      <vt:lpstr>Comandos de usuários</vt:lpstr>
      <vt:lpstr>Comandos de usuários</vt:lpstr>
      <vt:lpstr>Grupos no Linux</vt:lpstr>
      <vt:lpstr>Grupos no Linux</vt:lpstr>
      <vt:lpstr>Comandos de grupos</vt:lpstr>
      <vt:lpstr>Comandos de grupos</vt:lpstr>
      <vt:lpstr>Comandos de grupos</vt:lpstr>
      <vt:lpstr>Comandos de grupos</vt:lpstr>
      <vt:lpstr>Comandos de grupos</vt:lpstr>
      <vt:lpstr>Comandos de grupos</vt:lpstr>
      <vt:lpstr>Manipulando Usuários e Grupos pela interface gráfica</vt:lpstr>
      <vt:lpstr>Permissões de Arquivos</vt:lpstr>
      <vt:lpstr>Permissões de Arquivos</vt:lpstr>
      <vt:lpstr>Permissões de Arquivos</vt:lpstr>
      <vt:lpstr>Permissões de Arquivos</vt:lpstr>
      <vt:lpstr>Permissões de Arquivos (OCTAL)</vt:lpstr>
      <vt:lpstr>Permissões de Arquivos</vt:lpstr>
      <vt:lpstr>Permissões de Arquivos</vt:lpstr>
      <vt:lpstr>Permissões de Arquivos</vt:lpstr>
      <vt:lpstr>Dono de arquivo</vt:lpstr>
      <vt:lpstr>Grupo de arquivo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Sistema Operacional Linux</dc:title>
  <dc:creator>Gabriel</dc:creator>
  <cp:lastModifiedBy>Gabriel</cp:lastModifiedBy>
  <cp:revision>68</cp:revision>
  <dcterms:modified xsi:type="dcterms:W3CDTF">2013-04-24T21:36:07Z</dcterms:modified>
</cp:coreProperties>
</file>