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6" r:id="rId14"/>
    <p:sldId id="272" r:id="rId15"/>
    <p:sldId id="273" r:id="rId16"/>
    <p:sldId id="274" r:id="rId17"/>
    <p:sldId id="275" r:id="rId18"/>
    <p:sldId id="277" r:id="rId19"/>
    <p:sldId id="291" r:id="rId20"/>
    <p:sldId id="278" r:id="rId21"/>
    <p:sldId id="279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280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x-none" sz="1100"/>
              <a:t>
</a:t>
            </a:r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</p:txBody>
      </p:sp>
    </p:spTree>
    <p:extLst>
      <p:ext uri="{BB962C8B-B14F-4D97-AF65-F5344CB8AC3E}">
        <p14:creationId xmlns:p14="http://schemas.microsoft.com/office/powerpoint/2010/main" val="2338102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91055C-8CB7-4BBA-95FB-203173C9F823}" type="datetimeFigureOut">
              <a:rPr lang="pt-BR" smtClean="0"/>
              <a:t>30/04/2013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A8FB78-6FEE-438C-8042-1B17371B9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27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3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hop.canonical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igbrovar.aoizora.org/index.php/2010/01/10/how-to-safely-remove-ppa-repository-from-ubuntu/" TargetMode="External"/><Relationship Id="rId2" Type="http://schemas.openxmlformats.org/officeDocument/2006/relationships/hyperlink" Target="http://man.he.net/man1/add-apt-repository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gbrovar.aoizora.org/index.php/2010/01/10/how-to-safely-remove-ppa-repository-from-ubuntu/" TargetMode="External"/><Relationship Id="rId2" Type="http://schemas.openxmlformats.org/officeDocument/2006/relationships/hyperlink" Target="http://pt.wikipedia.org/wiki/Dpkg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linuxforums.org/forum/linux-tutorials-howtos-reference-material/64958-how-install-software-linux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gif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07504" y="3026812"/>
            <a:ext cx="8928992" cy="166196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 Sistema Operacional </a:t>
            </a:r>
            <a:r>
              <a:rPr lang="x-none" sz="9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 sz="1800"/>
              <a:t>Responsáveis:</a:t>
            </a:r>
          </a:p>
          <a:p>
            <a:pPr lvl="0" rtl="0">
              <a:buNone/>
            </a:pPr>
            <a:r>
              <a:rPr lang="x-none" sz="1800"/>
              <a:t>Professora Dra. </a:t>
            </a:r>
            <a:r>
              <a:rPr lang="x-none" sz="1800" b="1"/>
              <a:t>Renata Spolon Lobato</a:t>
            </a:r>
          </a:p>
          <a:p>
            <a:pPr>
              <a:buNone/>
            </a:pPr>
            <a:r>
              <a:rPr lang="x-none" sz="1800"/>
              <a:t>Graduando </a:t>
            </a:r>
            <a:r>
              <a:rPr lang="x-none" sz="1800" b="1"/>
              <a:t>Gabriel Henrique Martinez Saraiva</a:t>
            </a:r>
          </a:p>
        </p:txBody>
      </p:sp>
      <p:sp>
        <p:nvSpPr>
          <p:cNvPr id="4" name="Shape 51"/>
          <p:cNvSpPr txBox="1">
            <a:spLocks/>
          </p:cNvSpPr>
          <p:nvPr/>
        </p:nvSpPr>
        <p:spPr>
          <a:xfrm>
            <a:off x="218852" y="5775648"/>
            <a:ext cx="8745636" cy="10156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5400" b="0" dirty="0" smtClean="0">
                <a:solidFill>
                  <a:schemeClr val="tx1"/>
                </a:solidFill>
              </a:rPr>
              <a:t>Aula 7</a:t>
            </a:r>
            <a:endParaRPr lang="x-none" sz="34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de Programas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sz="2800" dirty="0"/>
              <a:t>Tipos de Pacotes </a:t>
            </a:r>
            <a:r>
              <a:rPr lang="pt-BR" sz="2800" dirty="0" smtClean="0"/>
              <a:t>compilados </a:t>
            </a:r>
            <a:r>
              <a:rPr lang="pt-BR" sz="2800" dirty="0"/>
              <a:t>mais comuns</a:t>
            </a:r>
          </a:p>
          <a:p>
            <a:pPr lvl="1">
              <a:lnSpc>
                <a:spcPct val="200000"/>
              </a:lnSpc>
            </a:pPr>
            <a:r>
              <a:rPr lang="pt-BR" b="1" dirty="0"/>
              <a:t>.</a:t>
            </a:r>
            <a:r>
              <a:rPr lang="pt-BR" b="1" dirty="0" err="1"/>
              <a:t>deb</a:t>
            </a:r>
            <a:r>
              <a:rPr lang="pt-BR" sz="2000" dirty="0"/>
              <a:t> – Debian e derivados como o </a:t>
            </a:r>
            <a:r>
              <a:rPr lang="pt-BR" sz="2000" dirty="0" err="1"/>
              <a:t>Ubuntu</a:t>
            </a:r>
            <a:endParaRPr lang="pt-BR" sz="2000" dirty="0"/>
          </a:p>
          <a:p>
            <a:pPr lvl="1">
              <a:lnSpc>
                <a:spcPct val="200000"/>
              </a:lnSpc>
            </a:pPr>
            <a:r>
              <a:rPr lang="pt-BR" b="1" dirty="0"/>
              <a:t>.rpm </a:t>
            </a:r>
            <a:r>
              <a:rPr lang="pt-BR" sz="2000" dirty="0"/>
              <a:t>– </a:t>
            </a:r>
            <a:r>
              <a:rPr lang="pt-BR" sz="2000" dirty="0" err="1"/>
              <a:t>Red</a:t>
            </a:r>
            <a:r>
              <a:rPr lang="pt-BR" sz="2000" dirty="0"/>
              <a:t> </a:t>
            </a:r>
            <a:r>
              <a:rPr lang="pt-BR" sz="2000" dirty="0" err="1"/>
              <a:t>Hat</a:t>
            </a:r>
            <a:r>
              <a:rPr lang="pt-BR" sz="2000" dirty="0"/>
              <a:t> e derivados como o </a:t>
            </a:r>
            <a:r>
              <a:rPr lang="pt-BR" sz="2000" dirty="0" err="1"/>
              <a:t>Fedora</a:t>
            </a:r>
            <a:r>
              <a:rPr lang="pt-BR" sz="2000" dirty="0"/>
              <a:t>/</a:t>
            </a:r>
            <a:r>
              <a:rPr lang="pt-BR" sz="2000" dirty="0" err="1"/>
              <a:t>Mandriva</a:t>
            </a:r>
            <a:endParaRPr lang="pt-BR" sz="2000" dirty="0"/>
          </a:p>
          <a:p>
            <a:pPr lvl="1">
              <a:lnSpc>
                <a:spcPct val="200000"/>
              </a:lnSpc>
            </a:pPr>
            <a:r>
              <a:rPr lang="pt-BR" b="1" dirty="0"/>
              <a:t>.</a:t>
            </a:r>
            <a:r>
              <a:rPr lang="pt-BR" b="1" dirty="0" err="1"/>
              <a:t>tgz</a:t>
            </a:r>
            <a:r>
              <a:rPr lang="pt-BR" b="1" dirty="0"/>
              <a:t> </a:t>
            </a:r>
            <a:r>
              <a:rPr lang="pt-BR" sz="2000" dirty="0"/>
              <a:t>– </a:t>
            </a:r>
            <a:r>
              <a:rPr lang="pt-BR" sz="2000" dirty="0" err="1"/>
              <a:t>Slackware</a:t>
            </a:r>
            <a:r>
              <a:rPr lang="pt-BR" sz="2000" dirty="0"/>
              <a:t> e </a:t>
            </a:r>
            <a:r>
              <a:rPr lang="pt-BR" sz="2000" dirty="0" smtClean="0"/>
              <a:t>derivados</a:t>
            </a:r>
          </a:p>
          <a:p>
            <a:pPr lvl="1">
              <a:lnSpc>
                <a:spcPct val="200000"/>
              </a:lnSpc>
            </a:pPr>
            <a:r>
              <a:rPr lang="pt-BR" b="1" dirty="0" smtClean="0"/>
              <a:t>.</a:t>
            </a:r>
            <a:r>
              <a:rPr lang="pt-BR" b="1" dirty="0" err="1" smtClean="0"/>
              <a:t>pkg.tar.xz</a:t>
            </a:r>
            <a:r>
              <a:rPr lang="pt-BR" b="1" dirty="0" smtClean="0"/>
              <a:t> - </a:t>
            </a:r>
            <a:r>
              <a:rPr lang="pt-BR" sz="2000" dirty="0" err="1" smtClean="0"/>
              <a:t>Arch</a:t>
            </a:r>
            <a:r>
              <a:rPr lang="pt-BR" sz="2000" dirty="0" smtClean="0"/>
              <a:t> Linux</a:t>
            </a:r>
            <a:endParaRPr lang="pt-BR" sz="2800" b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3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i-FI" dirty="0"/>
              <a:t>É possivel converter os tipos de pacotes de uma distribuição para </a:t>
            </a:r>
            <a:r>
              <a:rPr lang="fi-FI" dirty="0" smtClean="0"/>
              <a:t>outra</a:t>
            </a:r>
            <a:r>
              <a:rPr lang="fi-FI" dirty="0"/>
              <a:t> </a:t>
            </a:r>
            <a:r>
              <a:rPr lang="fi-FI" dirty="0" smtClean="0"/>
              <a:t>utilizando o </a:t>
            </a:r>
            <a:r>
              <a:rPr lang="fi-FI" b="1" dirty="0" smtClean="0"/>
              <a:t>ALIEN</a:t>
            </a:r>
            <a:endParaRPr lang="fi-FI" b="1" dirty="0"/>
          </a:p>
          <a:p>
            <a:pPr marL="457200" lvl="1" indent="0">
              <a:buNone/>
            </a:pPr>
            <a:endParaRPr lang="fi-FI" b="1" dirty="0" smtClean="0"/>
          </a:p>
          <a:p>
            <a:pPr marL="457200" lvl="1" indent="0">
              <a:buNone/>
            </a:pPr>
            <a:endParaRPr lang="fi-FI" b="1" dirty="0" smtClean="0"/>
          </a:p>
          <a:p>
            <a:pPr marL="457200" lvl="1" indent="0">
              <a:buNone/>
            </a:pPr>
            <a:r>
              <a:rPr lang="fi-FI" b="1" dirty="0" smtClean="0"/>
              <a:t>OBS</a:t>
            </a:r>
            <a:r>
              <a:rPr lang="fi-FI" b="1" dirty="0"/>
              <a:t>: </a:t>
            </a:r>
            <a:r>
              <a:rPr lang="fi-FI" dirty="0"/>
              <a:t>Devido as diferenças entre as distribuições não existe garantia que os pacotes convertidos funcionem!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9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de Programas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i-FI" dirty="0"/>
              <a:t>Gerenciadores de Pacotes</a:t>
            </a:r>
          </a:p>
          <a:p>
            <a:pPr lvl="1"/>
            <a:r>
              <a:rPr lang="fi-FI" dirty="0"/>
              <a:t>São programas que permitem baixar e instalar os pacotes, cuidando de suas dependencias e outros requisitos que o programa tenha.</a:t>
            </a:r>
          </a:p>
          <a:p>
            <a:pPr lvl="1"/>
            <a:r>
              <a:rPr lang="fi-FI" dirty="0"/>
              <a:t>Ex:</a:t>
            </a:r>
          </a:p>
          <a:p>
            <a:pPr lvl="2"/>
            <a:r>
              <a:rPr lang="fi-FI" b="1" dirty="0" smtClean="0"/>
              <a:t>Apt-get e Aptitude </a:t>
            </a:r>
            <a:r>
              <a:rPr lang="fi-FI" b="1" dirty="0"/>
              <a:t>(distribuições baseadas no debian)</a:t>
            </a:r>
          </a:p>
          <a:p>
            <a:pPr lvl="2"/>
            <a:r>
              <a:rPr lang="fi-FI" dirty="0"/>
              <a:t>Swaret (slackware)</a:t>
            </a:r>
          </a:p>
          <a:p>
            <a:pPr lvl="2"/>
            <a:r>
              <a:rPr lang="fi-FI" dirty="0"/>
              <a:t>Emerge (gentoo)</a:t>
            </a:r>
          </a:p>
          <a:p>
            <a:pPr lvl="2"/>
            <a:r>
              <a:rPr lang="fi-FI" dirty="0"/>
              <a:t>Yum (fedora</a:t>
            </a:r>
            <a:r>
              <a:rPr lang="fi-FI" dirty="0" smtClean="0"/>
              <a:t>)</a:t>
            </a:r>
          </a:p>
          <a:p>
            <a:pPr lvl="2"/>
            <a:r>
              <a:rPr lang="fi-FI" dirty="0" smtClean="0"/>
              <a:t>Pacman e Yaourt (arch)</a:t>
            </a:r>
            <a:endParaRPr lang="fi-FI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APT-GET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Super-Cow-Pow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9581" r="1739" b="19908"/>
          <a:stretch/>
        </p:blipFill>
        <p:spPr bwMode="auto">
          <a:xfrm>
            <a:off x="323528" y="1701502"/>
            <a:ext cx="8532688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6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APT-GET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1º Passo: Atualizar a base de </a:t>
            </a:r>
            <a:r>
              <a:rPr lang="pt-BR" dirty="0" smtClean="0"/>
              <a:t>dados com os </a:t>
            </a:r>
            <a:r>
              <a:rPr lang="pt-BR" b="1" dirty="0" smtClean="0"/>
              <a:t>repositórios</a:t>
            </a:r>
            <a:endParaRPr lang="pt-BR" b="1" dirty="0"/>
          </a:p>
          <a:p>
            <a:endParaRPr lang="pt-BR" dirty="0" smtClean="0"/>
          </a:p>
          <a:p>
            <a:r>
              <a:rPr lang="pt-BR" dirty="0" smtClean="0"/>
              <a:t># </a:t>
            </a:r>
            <a:r>
              <a:rPr lang="pt-BR" sz="6000" dirty="0" err="1"/>
              <a:t>apt-get</a:t>
            </a:r>
            <a:r>
              <a:rPr lang="pt-BR" sz="3200" dirty="0"/>
              <a:t> </a:t>
            </a:r>
            <a:r>
              <a:rPr lang="pt-BR" b="1" dirty="0" err="1">
                <a:solidFill>
                  <a:srgbClr val="FF0066"/>
                </a:solidFill>
              </a:rPr>
              <a:t>update</a:t>
            </a:r>
            <a:endParaRPr lang="pt-BR" b="1" dirty="0">
              <a:solidFill>
                <a:srgbClr val="FF0066"/>
              </a:solidFill>
            </a:endParaRPr>
          </a:p>
          <a:p>
            <a:endParaRPr lang="pt-BR" dirty="0"/>
          </a:p>
          <a:p>
            <a:r>
              <a:rPr lang="pt-BR" dirty="0"/>
              <a:t>Faz a atualização do banco de dados de programas disponíveis para instalação nos repositórios.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7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APT-GET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2º Passo: Busca um </a:t>
            </a:r>
            <a:r>
              <a:rPr lang="pt-BR" dirty="0" smtClean="0"/>
              <a:t>pacote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sz="6000" dirty="0" err="1"/>
              <a:t>apt</a:t>
            </a:r>
            <a:r>
              <a:rPr lang="pt-BR" sz="6000" dirty="0"/>
              <a:t>-cache </a:t>
            </a:r>
            <a:r>
              <a:rPr lang="pt-BR" b="1" dirty="0" err="1">
                <a:solidFill>
                  <a:srgbClr val="FF0066"/>
                </a:solidFill>
              </a:rPr>
              <a:t>search</a:t>
            </a:r>
            <a:r>
              <a:rPr lang="pt-BR" dirty="0">
                <a:solidFill>
                  <a:srgbClr val="FF0066"/>
                </a:solidFill>
              </a:rPr>
              <a:t> </a:t>
            </a:r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1560" y="4725144"/>
            <a:ext cx="720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defRPr sz="2000" b="1">
                <a:latin typeface="Linux Libertine Mono" pitchFamily="2"/>
              </a:defRPr>
            </a:pPr>
            <a:r>
              <a:rPr lang="pt-BR" b="1" kern="1200" dirty="0">
                <a:latin typeface="Linux Libertine Mono" pitchFamily="18"/>
                <a:ea typeface="DejaVu Sans" pitchFamily="2"/>
                <a:cs typeface="DejaVu Sans" pitchFamily="2"/>
              </a:rPr>
              <a:t># </a:t>
            </a:r>
            <a:r>
              <a:rPr lang="pt-BR" b="1" kern="1200" dirty="0" err="1">
                <a:latin typeface="Linux Libertine Mono" pitchFamily="18"/>
                <a:ea typeface="DejaVu Sans" pitchFamily="2"/>
                <a:cs typeface="DejaVu Sans" pitchFamily="2"/>
              </a:rPr>
              <a:t>apt</a:t>
            </a:r>
            <a:r>
              <a:rPr lang="pt-BR" b="1" kern="1200" dirty="0">
                <a:latin typeface="Linux Libertine Mono" pitchFamily="18"/>
                <a:ea typeface="DejaVu Sans" pitchFamily="2"/>
                <a:cs typeface="DejaVu Sans" pitchFamily="2"/>
              </a:rPr>
              <a:t>-cache </a:t>
            </a:r>
            <a:r>
              <a:rPr lang="pt-BR" b="1" kern="1200" dirty="0" err="1">
                <a:latin typeface="Linux Libertine Mono" pitchFamily="18"/>
                <a:ea typeface="DejaVu Sans" pitchFamily="2"/>
                <a:cs typeface="DejaVu Sans" pitchFamily="2"/>
              </a:rPr>
              <a:t>search</a:t>
            </a:r>
            <a:r>
              <a:rPr lang="pt-BR" b="1" kern="1200" dirty="0">
                <a:latin typeface="Linux Libertine Mono" pitchFamily="18"/>
                <a:ea typeface="DejaVu Sans" pitchFamily="2"/>
                <a:cs typeface="DejaVu Sans" pitchFamily="2"/>
              </a:rPr>
              <a:t> </a:t>
            </a:r>
            <a:r>
              <a:rPr lang="pt-BR" b="1" kern="1200" dirty="0" err="1">
                <a:latin typeface="Linux Libertine Mono" pitchFamily="18"/>
                <a:ea typeface="DejaVu Sans" pitchFamily="2"/>
                <a:cs typeface="DejaVu Sans" pitchFamily="2"/>
              </a:rPr>
              <a:t>warzone</a:t>
            </a:r>
            <a:endParaRPr lang="pt-BR" b="1" kern="1200" dirty="0">
              <a:latin typeface="Linux Libertine Mono" pitchFamily="18"/>
              <a:ea typeface="DejaVu Sans" pitchFamily="2"/>
              <a:cs typeface="DejaVu Sans" pitchFamily="2"/>
            </a:endParaRPr>
          </a:p>
          <a:p>
            <a:pPr lvl="0" hangingPunct="0">
              <a:defRPr sz="2000" b="1">
                <a:latin typeface="Linux Libertine Mono" pitchFamily="2"/>
              </a:defRPr>
            </a:pPr>
            <a:r>
              <a:rPr lang="pt-BR" kern="1200" dirty="0">
                <a:latin typeface="Linux Libertine Mono" pitchFamily="18"/>
                <a:ea typeface="DejaVu Sans" pitchFamily="2"/>
                <a:cs typeface="DejaVu Sans" pitchFamily="2"/>
              </a:rPr>
              <a:t>warzone2100-data - data files for warzone2100</a:t>
            </a:r>
          </a:p>
          <a:p>
            <a:pPr lvl="0" hangingPunct="0">
              <a:defRPr sz="2000" b="1">
                <a:latin typeface="Linux Libertine Mono" pitchFamily="2"/>
              </a:defRPr>
            </a:pPr>
            <a:r>
              <a:rPr lang="pt-BR" kern="1200" dirty="0">
                <a:latin typeface="Linux Libertine Mono" pitchFamily="18"/>
                <a:ea typeface="DejaVu Sans" pitchFamily="2"/>
                <a:cs typeface="DejaVu Sans" pitchFamily="2"/>
              </a:rPr>
              <a:t>warzone2100-dbg - debug files for warzone2100</a:t>
            </a:r>
          </a:p>
          <a:p>
            <a:pPr lvl="0" hangingPunct="0">
              <a:defRPr sz="2000" b="1">
                <a:latin typeface="Linux Libertine Mono" pitchFamily="2"/>
              </a:defRPr>
            </a:pPr>
            <a:r>
              <a:rPr lang="pt-BR" kern="1200" dirty="0">
                <a:latin typeface="Linux Libertine Mono" pitchFamily="18"/>
                <a:ea typeface="DejaVu Sans" pitchFamily="2"/>
                <a:cs typeface="DejaVu Sans" pitchFamily="2"/>
              </a:rPr>
              <a:t>warzone2100-music - </a:t>
            </a:r>
            <a:r>
              <a:rPr lang="pt-BR" kern="1200" dirty="0" err="1">
                <a:latin typeface="Linux Libertine Mono" pitchFamily="18"/>
                <a:ea typeface="DejaVu Sans" pitchFamily="2"/>
                <a:cs typeface="DejaVu Sans" pitchFamily="2"/>
              </a:rPr>
              <a:t>official</a:t>
            </a:r>
            <a:r>
              <a:rPr lang="pt-BR" kern="1200" dirty="0">
                <a:latin typeface="Linux Libertine Mono" pitchFamily="18"/>
                <a:ea typeface="DejaVu Sans" pitchFamily="2"/>
                <a:cs typeface="DejaVu Sans" pitchFamily="2"/>
              </a:rPr>
              <a:t> </a:t>
            </a:r>
            <a:r>
              <a:rPr lang="pt-BR" kern="1200" dirty="0" err="1">
                <a:latin typeface="Linux Libertine Mono" pitchFamily="18"/>
                <a:ea typeface="DejaVu Sans" pitchFamily="2"/>
                <a:cs typeface="DejaVu Sans" pitchFamily="2"/>
              </a:rPr>
              <a:t>music</a:t>
            </a:r>
            <a:r>
              <a:rPr lang="pt-BR" kern="1200" dirty="0">
                <a:latin typeface="Linux Libertine Mono" pitchFamily="18"/>
                <a:ea typeface="DejaVu Sans" pitchFamily="2"/>
                <a:cs typeface="DejaVu Sans" pitchFamily="2"/>
              </a:rPr>
              <a:t> for warzone2100</a:t>
            </a:r>
          </a:p>
          <a:p>
            <a:pPr lvl="0" hangingPunct="0">
              <a:defRPr sz="2000" b="1">
                <a:latin typeface="Linux Libertine Mono" pitchFamily="2"/>
              </a:defRPr>
            </a:pPr>
            <a:r>
              <a:rPr lang="pt-BR" kern="1200" dirty="0">
                <a:latin typeface="Linux Libertine Mono" pitchFamily="18"/>
                <a:ea typeface="DejaVu Sans" pitchFamily="2"/>
                <a:cs typeface="DejaVu Sans" pitchFamily="2"/>
              </a:rPr>
              <a:t>warzone2100 - 3D real time </a:t>
            </a:r>
            <a:r>
              <a:rPr lang="pt-BR" kern="1200" dirty="0" err="1">
                <a:latin typeface="Linux Libertine Mono" pitchFamily="18"/>
                <a:ea typeface="DejaVu Sans" pitchFamily="2"/>
                <a:cs typeface="DejaVu Sans" pitchFamily="2"/>
              </a:rPr>
              <a:t>strategy</a:t>
            </a:r>
            <a:r>
              <a:rPr lang="pt-BR" kern="1200" dirty="0">
                <a:latin typeface="Linux Libertine Mono" pitchFamily="18"/>
                <a:ea typeface="DejaVu Sans" pitchFamily="2"/>
                <a:cs typeface="DejaVu Sans" pitchFamily="2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069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APT-GET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3º Passo:  Mais informações</a:t>
            </a:r>
          </a:p>
          <a:p>
            <a:endParaRPr lang="pt-BR" dirty="0" smtClean="0"/>
          </a:p>
          <a:p>
            <a:r>
              <a:rPr lang="pt-BR" dirty="0" smtClean="0"/>
              <a:t># </a:t>
            </a:r>
            <a:r>
              <a:rPr lang="pt-BR" sz="6000" dirty="0" err="1"/>
              <a:t>apt</a:t>
            </a:r>
            <a:r>
              <a:rPr lang="pt-BR" sz="6000" dirty="0"/>
              <a:t>-cache</a:t>
            </a:r>
            <a:r>
              <a:rPr lang="pt-BR" sz="3200" dirty="0"/>
              <a:t> </a:t>
            </a:r>
            <a:r>
              <a:rPr lang="pt-BR" b="1" dirty="0">
                <a:solidFill>
                  <a:srgbClr val="FF0066"/>
                </a:solidFill>
              </a:rPr>
              <a:t>show</a:t>
            </a:r>
            <a:r>
              <a:rPr lang="pt-BR" dirty="0"/>
              <a:t> </a:t>
            </a:r>
            <a:r>
              <a:rPr lang="pt-BR" dirty="0" smtClean="0"/>
              <a:t>pacote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Mostra </a:t>
            </a:r>
            <a:r>
              <a:rPr lang="pt-BR" dirty="0"/>
              <a:t>mais informações sobre o pacote, como tipo, prioridade, versão, detalhes sobre o conteúdo 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APT-GET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4º Passo:  </a:t>
            </a:r>
            <a:r>
              <a:rPr lang="pt-BR" dirty="0" smtClean="0"/>
              <a:t>Instalar </a:t>
            </a:r>
            <a:r>
              <a:rPr lang="pt-BR" dirty="0" smtClean="0">
                <a:sym typeface="Wingdings" pitchFamily="2" charset="2"/>
              </a:rPr>
              <a:t>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# </a:t>
            </a:r>
            <a:r>
              <a:rPr lang="pt-BR" sz="6000" dirty="0" err="1"/>
              <a:t>apt-get</a:t>
            </a:r>
            <a:r>
              <a:rPr lang="pt-BR" sz="6000" dirty="0"/>
              <a:t> </a:t>
            </a:r>
            <a:r>
              <a:rPr lang="pt-BR" b="1" dirty="0" err="1">
                <a:solidFill>
                  <a:srgbClr val="FF0066"/>
                </a:solidFill>
              </a:rPr>
              <a:t>install</a:t>
            </a:r>
            <a:r>
              <a:rPr lang="pt-BR" dirty="0">
                <a:solidFill>
                  <a:srgbClr val="FF0066"/>
                </a:solidFill>
              </a:rPr>
              <a:t> </a:t>
            </a:r>
            <a:r>
              <a:rPr lang="pt-BR" dirty="0" smtClean="0"/>
              <a:t>pacote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Faz </a:t>
            </a:r>
            <a:r>
              <a:rPr lang="pt-BR" dirty="0"/>
              <a:t>o download e instala o pacote e suas dependências a partir dos repositórios.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1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APT-GET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5º Passo </a:t>
            </a:r>
            <a:r>
              <a:rPr lang="pt-BR" b="1" dirty="0"/>
              <a:t>A</a:t>
            </a:r>
            <a:r>
              <a:rPr lang="pt-BR" dirty="0"/>
              <a:t>:  </a:t>
            </a:r>
            <a:r>
              <a:rPr lang="pt-BR" dirty="0" err="1"/>
              <a:t>Desistalar</a:t>
            </a:r>
            <a:r>
              <a:rPr lang="pt-BR" dirty="0"/>
              <a:t> </a:t>
            </a:r>
            <a:r>
              <a:rPr lang="pt-BR" dirty="0" smtClean="0">
                <a:sym typeface="Wingdings" pitchFamily="2" charset="2"/>
              </a:rPr>
              <a:t>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# </a:t>
            </a:r>
            <a:r>
              <a:rPr lang="pt-BR" sz="6000" dirty="0" err="1"/>
              <a:t>apt-get</a:t>
            </a:r>
            <a:r>
              <a:rPr lang="pt-BR" dirty="0"/>
              <a:t> </a:t>
            </a:r>
            <a:r>
              <a:rPr lang="pt-BR" b="1" dirty="0">
                <a:solidFill>
                  <a:srgbClr val="FF0066"/>
                </a:solidFill>
              </a:rPr>
              <a:t>remove</a:t>
            </a:r>
            <a:r>
              <a:rPr lang="pt-BR" dirty="0"/>
              <a:t> </a:t>
            </a:r>
            <a:r>
              <a:rPr lang="pt-BR" dirty="0" smtClean="0"/>
              <a:t>pacote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Apenas </a:t>
            </a:r>
            <a:r>
              <a:rPr lang="pt-BR" dirty="0"/>
              <a:t>desinstala o programa</a:t>
            </a:r>
          </a:p>
        </p:txBody>
      </p:sp>
    </p:spTree>
    <p:extLst>
      <p:ext uri="{BB962C8B-B14F-4D97-AF65-F5344CB8AC3E}">
        <p14:creationId xmlns:p14="http://schemas.microsoft.com/office/powerpoint/2010/main" val="39537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APT-GET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>
                <a:latin typeface="" pitchFamily="16"/>
              </a:rPr>
              <a:t>5º Passo B:  </a:t>
            </a:r>
            <a:r>
              <a:rPr lang="pt-BR" b="1" dirty="0" err="1">
                <a:latin typeface="" pitchFamily="16"/>
              </a:rPr>
              <a:t>Desistalar</a:t>
            </a:r>
            <a:r>
              <a:rPr lang="pt-BR" b="1" dirty="0">
                <a:latin typeface="" pitchFamily="16"/>
              </a:rPr>
              <a:t> e apagar </a:t>
            </a:r>
            <a:r>
              <a:rPr lang="pt-BR" b="1" dirty="0" smtClean="0">
                <a:latin typeface="" pitchFamily="16"/>
              </a:rPr>
              <a:t>=(</a:t>
            </a:r>
          </a:p>
          <a:p>
            <a:pPr lvl="0"/>
            <a:endParaRPr lang="pt-BR" b="1" dirty="0">
              <a:latin typeface="" pitchFamily="16"/>
            </a:endParaRPr>
          </a:p>
          <a:p>
            <a:pPr lvl="0"/>
            <a:r>
              <a:rPr lang="pt-BR" b="1" dirty="0" smtClean="0">
                <a:latin typeface="" pitchFamily="16"/>
              </a:rPr>
              <a:t>#</a:t>
            </a:r>
            <a:r>
              <a:rPr lang="pt-BR" b="1" i="1" dirty="0" smtClean="0">
                <a:latin typeface="" pitchFamily="16"/>
              </a:rPr>
              <a:t> </a:t>
            </a:r>
            <a:r>
              <a:rPr lang="pt-BR" sz="6000" dirty="0" err="1">
                <a:latin typeface="" pitchFamily="16"/>
              </a:rPr>
              <a:t>apt-get</a:t>
            </a:r>
            <a:r>
              <a:rPr lang="pt-BR" dirty="0">
                <a:latin typeface="" pitchFamily="16"/>
              </a:rPr>
              <a:t> </a:t>
            </a:r>
            <a:r>
              <a:rPr lang="pt-BR" sz="4000" b="1" dirty="0">
                <a:solidFill>
                  <a:srgbClr val="FF3366"/>
                </a:solidFill>
                <a:latin typeface="" pitchFamily="16"/>
              </a:rPr>
              <a:t>--</a:t>
            </a:r>
            <a:r>
              <a:rPr lang="pt-BR" sz="4000" b="1" dirty="0" err="1">
                <a:solidFill>
                  <a:srgbClr val="FF3366"/>
                </a:solidFill>
                <a:latin typeface="" pitchFamily="16"/>
              </a:rPr>
              <a:t>purge</a:t>
            </a:r>
            <a:r>
              <a:rPr lang="pt-BR" sz="4000" b="1" dirty="0">
                <a:solidFill>
                  <a:srgbClr val="FF3366"/>
                </a:solidFill>
                <a:latin typeface="" pitchFamily="16"/>
              </a:rPr>
              <a:t> </a:t>
            </a:r>
            <a:r>
              <a:rPr lang="pt-BR" b="1" dirty="0">
                <a:solidFill>
                  <a:srgbClr val="FF3366"/>
                </a:solidFill>
                <a:latin typeface="" pitchFamily="16"/>
              </a:rPr>
              <a:t>remove </a:t>
            </a:r>
            <a:r>
              <a:rPr lang="pt-BR" b="1" dirty="0" smtClean="0">
                <a:solidFill>
                  <a:srgbClr val="111111"/>
                </a:solidFill>
                <a:latin typeface="" pitchFamily="16"/>
              </a:rPr>
              <a:t>pacote</a:t>
            </a:r>
          </a:p>
          <a:p>
            <a:pPr lvl="0"/>
            <a:endParaRPr lang="pt-BR" b="1" dirty="0">
              <a:solidFill>
                <a:srgbClr val="33A3A3"/>
              </a:solidFill>
              <a:latin typeface="" pitchFamily="16"/>
            </a:endParaRPr>
          </a:p>
          <a:p>
            <a:pPr lvl="0"/>
            <a:r>
              <a:rPr lang="pt-BR" dirty="0" smtClean="0">
                <a:latin typeface="" pitchFamily="16"/>
              </a:rPr>
              <a:t>Desinstala </a:t>
            </a:r>
            <a:r>
              <a:rPr lang="pt-BR" dirty="0">
                <a:latin typeface="" pitchFamily="16"/>
              </a:rPr>
              <a:t>o programa e remove os arquivos de configurações gerados pelo programa caso exista algum.</a:t>
            </a:r>
          </a:p>
        </p:txBody>
      </p:sp>
    </p:spTree>
    <p:extLst>
      <p:ext uri="{BB962C8B-B14F-4D97-AF65-F5344CB8AC3E}">
        <p14:creationId xmlns:p14="http://schemas.microsoft.com/office/powerpoint/2010/main" val="39767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 de Programas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42" name="Picture 18" descr="http://files.lzpsupergamesedownloads.webnode.com.br/200000000-68834697d4/setup-icon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8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62338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88916" y="4458295"/>
            <a:ext cx="213887" cy="264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98865" y="4179016"/>
            <a:ext cx="189651" cy="115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8" name="Picture 24" descr="http://icons.iconarchive.com/icons/tonev/windows-7/256/windows-7-softwar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57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rp«×ÐŽ€Ö¼o¢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1" b="39948" l="0" r="4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" t="9965" r="59167" b="59707"/>
          <a:stretch/>
        </p:blipFill>
        <p:spPr>
          <a:xfrm>
            <a:off x="5220072" y="3035300"/>
            <a:ext cx="3698304" cy="1660525"/>
          </a:xfrm>
          <a:prstGeom prst="rect">
            <a:avLst/>
          </a:prstGeom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76" y="3003368"/>
            <a:ext cx="37338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5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pacotes sem o APT-GET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instalar pacotes baixados por outro modo além do </a:t>
            </a:r>
            <a:r>
              <a:rPr lang="pt-BR" dirty="0" err="1"/>
              <a:t>apt-get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Útil </a:t>
            </a:r>
            <a:r>
              <a:rPr lang="pt-BR" dirty="0"/>
              <a:t>para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lvl="1"/>
            <a:r>
              <a:rPr lang="pt-BR" dirty="0"/>
              <a:t>Para fazer o download dos pacotes em conexões rápidas e instalar em outro computador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Instalar pacotes manualmente.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8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pacotes sem o APT-GET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instalar pacotes </a:t>
            </a:r>
            <a:r>
              <a:rPr lang="pt-BR" b="1" dirty="0"/>
              <a:t>.</a:t>
            </a:r>
            <a:r>
              <a:rPr lang="pt-BR" b="1" dirty="0" err="1"/>
              <a:t>deb</a:t>
            </a:r>
            <a:r>
              <a:rPr lang="pt-BR" dirty="0"/>
              <a:t> sem </a:t>
            </a:r>
            <a:r>
              <a:rPr lang="pt-BR" dirty="0" smtClean="0"/>
              <a:t>o </a:t>
            </a:r>
            <a:r>
              <a:rPr lang="pt-BR" b="1" dirty="0" err="1" smtClean="0">
                <a:solidFill>
                  <a:srgbClr val="FF0066"/>
                </a:solidFill>
              </a:rPr>
              <a:t>apt-get</a:t>
            </a:r>
            <a:r>
              <a:rPr lang="pt-BR" dirty="0" smtClean="0"/>
              <a:t> </a:t>
            </a:r>
            <a:r>
              <a:rPr lang="pt-BR" dirty="0"/>
              <a:t>utilize o </a:t>
            </a:r>
            <a:r>
              <a:rPr lang="pt-BR" dirty="0" smtClean="0"/>
              <a:t>comando:</a:t>
            </a:r>
          </a:p>
          <a:p>
            <a:endParaRPr lang="pt-BR" dirty="0"/>
          </a:p>
          <a:p>
            <a:r>
              <a:rPr lang="pt-BR" sz="6000" dirty="0" err="1" smtClean="0"/>
              <a:t>dpkg</a:t>
            </a:r>
            <a:r>
              <a:rPr lang="pt-BR" sz="6000" dirty="0" smtClean="0"/>
              <a:t> </a:t>
            </a:r>
            <a:r>
              <a:rPr lang="pt-BR" sz="6000" dirty="0"/>
              <a:t>-i</a:t>
            </a:r>
            <a:r>
              <a:rPr lang="pt-BR" dirty="0"/>
              <a:t> </a:t>
            </a:r>
            <a:r>
              <a:rPr lang="pt-BR" dirty="0" err="1" smtClean="0"/>
              <a:t>pacote.deb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1951" y="5949280"/>
            <a:ext cx="2693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http://pt.wikipedia.org/wiki/Dpkg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16216" y="5949279"/>
            <a:ext cx="2063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http://man.cx/dpkg(8)/pt</a:t>
            </a:r>
          </a:p>
        </p:txBody>
      </p:sp>
    </p:spTree>
    <p:extLst>
      <p:ext uri="{BB962C8B-B14F-4D97-AF65-F5344CB8AC3E}">
        <p14:creationId xmlns:p14="http://schemas.microsoft.com/office/powerpoint/2010/main" val="34264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1600200"/>
            <a:ext cx="8507288" cy="4967700"/>
          </a:xfrm>
        </p:spPr>
        <p:txBody>
          <a:bodyPr/>
          <a:lstStyle/>
          <a:p>
            <a:r>
              <a:rPr lang="pt-BR" dirty="0" smtClean="0"/>
              <a:t>Local onde os pacotes estão disponíveis para download.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b="1" dirty="0" err="1" smtClean="0"/>
              <a:t>apt-get</a:t>
            </a:r>
            <a:r>
              <a:rPr lang="pt-BR" b="1" dirty="0" smtClean="0"/>
              <a:t> </a:t>
            </a:r>
            <a:r>
              <a:rPr lang="pt-BR" dirty="0" smtClean="0"/>
              <a:t>utiliza o arquivo </a:t>
            </a:r>
            <a:r>
              <a:rPr lang="pt-BR" b="1" dirty="0" smtClean="0"/>
              <a:t>/</a:t>
            </a:r>
            <a:r>
              <a:rPr lang="pt-BR" b="1" dirty="0" err="1" smtClean="0"/>
              <a:t>etc</a:t>
            </a:r>
            <a:r>
              <a:rPr lang="pt-BR" b="1" dirty="0" smtClean="0"/>
              <a:t>/</a:t>
            </a:r>
            <a:r>
              <a:rPr lang="pt-BR" b="1" dirty="0" err="1" smtClean="0"/>
              <a:t>apt</a:t>
            </a:r>
            <a:r>
              <a:rPr lang="pt-BR" b="1" dirty="0" smtClean="0"/>
              <a:t>/</a:t>
            </a:r>
            <a:r>
              <a:rPr lang="pt-BR" b="1" dirty="0" err="1" smtClean="0"/>
              <a:t>souces.list</a:t>
            </a:r>
            <a:r>
              <a:rPr lang="pt-BR" b="1" dirty="0" smtClean="0"/>
              <a:t> </a:t>
            </a:r>
            <a:r>
              <a:rPr lang="pt-BR" dirty="0" smtClean="0"/>
              <a:t> como fonte de repositórios.</a:t>
            </a:r>
          </a:p>
          <a:p>
            <a:endParaRPr lang="pt-BR" dirty="0"/>
          </a:p>
          <a:p>
            <a:r>
              <a:rPr lang="pt-BR" dirty="0" smtClean="0"/>
              <a:t>Para adicionar um repositório basta adicionar uma linha nesse arquivo.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11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1600200"/>
            <a:ext cx="8507288" cy="4967700"/>
          </a:xfrm>
        </p:spPr>
        <p:txBody>
          <a:bodyPr/>
          <a:lstStyle/>
          <a:p>
            <a:pPr marL="0" indent="0">
              <a:buNone/>
            </a:pPr>
            <a:r>
              <a:rPr lang="pt-BR" sz="6000" b="1" dirty="0" err="1" smtClean="0"/>
              <a:t>main</a:t>
            </a:r>
            <a:endParaRPr lang="pt-BR" sz="6000" b="1" dirty="0"/>
          </a:p>
          <a:p>
            <a:pPr lvl="1"/>
            <a:r>
              <a:rPr lang="pt-BR" dirty="0" smtClean="0"/>
              <a:t>Softwares </a:t>
            </a:r>
            <a:r>
              <a:rPr lang="pt-BR" dirty="0"/>
              <a:t>suportados oficialmente pela equipe do </a:t>
            </a:r>
            <a:r>
              <a:rPr lang="pt-BR" dirty="0" err="1"/>
              <a:t>Ubuntu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Poucos pacotes (apenas itens básicos do sistema)</a:t>
            </a:r>
          </a:p>
        </p:txBody>
      </p:sp>
    </p:spTree>
    <p:extLst>
      <p:ext uri="{BB962C8B-B14F-4D97-AF65-F5344CB8AC3E}">
        <p14:creationId xmlns:p14="http://schemas.microsoft.com/office/powerpoint/2010/main" val="198070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1600200"/>
            <a:ext cx="8507288" cy="4967700"/>
          </a:xfrm>
        </p:spPr>
        <p:txBody>
          <a:bodyPr/>
          <a:lstStyle/>
          <a:p>
            <a:pPr marL="0" indent="0">
              <a:buNone/>
            </a:pPr>
            <a:r>
              <a:rPr lang="pt-BR" sz="6000" b="1" dirty="0" err="1"/>
              <a:t>restricted</a:t>
            </a:r>
            <a:endParaRPr lang="pt-BR" sz="6000" b="1" dirty="0"/>
          </a:p>
          <a:p>
            <a:pPr lvl="1"/>
            <a:r>
              <a:rPr lang="pt-BR" dirty="0" smtClean="0"/>
              <a:t>Inclui drivers </a:t>
            </a:r>
            <a:r>
              <a:rPr lang="pt-BR" dirty="0"/>
              <a:t>da </a:t>
            </a:r>
            <a:r>
              <a:rPr lang="pt-BR" dirty="0" smtClean="0"/>
              <a:t>NVIDIA, ATI </a:t>
            </a:r>
            <a:r>
              <a:rPr lang="pt-BR" dirty="0"/>
              <a:t>e </a:t>
            </a:r>
            <a:r>
              <a:rPr lang="pt-BR" dirty="0" smtClean="0"/>
              <a:t>outros módulos </a:t>
            </a:r>
            <a:r>
              <a:rPr lang="pt-BR" dirty="0"/>
              <a:t>adicionais para o </a:t>
            </a:r>
            <a:r>
              <a:rPr lang="pt-BR" dirty="0" err="1" smtClean="0"/>
              <a:t>kernel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/>
              <a:t>Programas com restrições com relação à modificação ou </a:t>
            </a:r>
            <a:r>
              <a:rPr lang="pt-BR" dirty="0" smtClean="0"/>
              <a:t>distribuição.</a:t>
            </a:r>
          </a:p>
        </p:txBody>
      </p:sp>
    </p:spTree>
    <p:extLst>
      <p:ext uri="{BB962C8B-B14F-4D97-AF65-F5344CB8AC3E}">
        <p14:creationId xmlns:p14="http://schemas.microsoft.com/office/powerpoint/2010/main" val="363709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1600200"/>
            <a:ext cx="8507288" cy="4967700"/>
          </a:xfrm>
        </p:spPr>
        <p:txBody>
          <a:bodyPr/>
          <a:lstStyle/>
          <a:p>
            <a:pPr marL="0" indent="0">
              <a:buNone/>
            </a:pPr>
            <a:r>
              <a:rPr lang="pt-BR" sz="6000" b="1" dirty="0" err="1"/>
              <a:t>universe</a:t>
            </a:r>
            <a:endParaRPr lang="pt-BR" sz="6000" b="1" dirty="0"/>
          </a:p>
          <a:p>
            <a:pPr lvl="1"/>
            <a:r>
              <a:rPr lang="pt-BR" dirty="0" smtClean="0"/>
              <a:t>Inclui quase todos os pacotes extras não mantidos oficialmente pelo </a:t>
            </a:r>
            <a:r>
              <a:rPr lang="pt-BR" dirty="0" err="1" smtClean="0"/>
              <a:t>Ubuntu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Muitos pacotes das mais diversas categorias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Suportados por voluntários</a:t>
            </a:r>
          </a:p>
        </p:txBody>
      </p:sp>
    </p:spTree>
    <p:extLst>
      <p:ext uri="{BB962C8B-B14F-4D97-AF65-F5344CB8AC3E}">
        <p14:creationId xmlns:p14="http://schemas.microsoft.com/office/powerpoint/2010/main" val="50480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1600200"/>
            <a:ext cx="8507288" cy="4967700"/>
          </a:xfrm>
        </p:spPr>
        <p:txBody>
          <a:bodyPr/>
          <a:lstStyle/>
          <a:p>
            <a:pPr marL="0" indent="0">
              <a:buNone/>
            </a:pPr>
            <a:r>
              <a:rPr lang="pt-BR" sz="6000" b="1" dirty="0" err="1" smtClean="0"/>
              <a:t>multiverse</a:t>
            </a:r>
            <a:endParaRPr lang="pt-BR" sz="6000" b="1" dirty="0" smtClean="0"/>
          </a:p>
          <a:p>
            <a:pPr lvl="1"/>
            <a:r>
              <a:rPr lang="pt-BR" dirty="0" smtClean="0"/>
              <a:t>Mesmo principio do </a:t>
            </a:r>
            <a:r>
              <a:rPr lang="pt-BR" dirty="0" err="1" smtClean="0"/>
              <a:t>universe</a:t>
            </a:r>
            <a:r>
              <a:rPr lang="pt-BR" dirty="0" smtClean="0"/>
              <a:t> mas para pacotes com restrições de distribuição e modificação.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584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1600200"/>
            <a:ext cx="8507288" cy="4967700"/>
          </a:xfrm>
        </p:spPr>
        <p:txBody>
          <a:bodyPr/>
          <a:lstStyle/>
          <a:p>
            <a:pPr marL="0" indent="0">
              <a:buNone/>
            </a:pPr>
            <a:r>
              <a:rPr lang="pt-BR" sz="6000" b="1" dirty="0" err="1"/>
              <a:t>partner</a:t>
            </a:r>
            <a:endParaRPr lang="pt-BR" sz="6000" b="1" dirty="0" smtClean="0"/>
          </a:p>
          <a:p>
            <a:pPr lvl="1"/>
            <a:r>
              <a:rPr lang="pt-BR" dirty="0"/>
              <a:t>Este é um repositório mantido pela Canonical (sem relação direta com o </a:t>
            </a:r>
            <a:r>
              <a:rPr lang="pt-BR" dirty="0" err="1"/>
              <a:t>Ubuntu</a:t>
            </a:r>
            <a:r>
              <a:rPr lang="pt-BR" dirty="0"/>
              <a:t>) para disponibilizar componentes licenciados. Ele inclui o "adobe-</a:t>
            </a:r>
            <a:r>
              <a:rPr lang="pt-BR" dirty="0" err="1"/>
              <a:t>flashplugin</a:t>
            </a:r>
            <a:r>
              <a:rPr lang="pt-BR" dirty="0"/>
              <a:t>", que instala o suporte a flash no Firefox e pacotes de documentação para alguns </a:t>
            </a:r>
            <a:r>
              <a:rPr lang="pt-BR" dirty="0" err="1"/>
              <a:t>codecs</a:t>
            </a:r>
            <a:r>
              <a:rPr lang="pt-BR" dirty="0"/>
              <a:t> comerciais vendidos no </a:t>
            </a:r>
            <a:r>
              <a:rPr lang="pt-BR" dirty="0">
                <a:hlinkClick r:id="rId2"/>
              </a:rPr>
              <a:t>http://shop.canonical.com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79512" y="6174507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http://www.hardware.com.br/guias/ubuntu/gerenciamento-pacotes-repositorios.html</a:t>
            </a:r>
          </a:p>
        </p:txBody>
      </p:sp>
    </p:spTree>
    <p:extLst>
      <p:ext uri="{BB962C8B-B14F-4D97-AF65-F5344CB8AC3E}">
        <p14:creationId xmlns:p14="http://schemas.microsoft.com/office/powerpoint/2010/main" val="3816023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1600200"/>
            <a:ext cx="8507288" cy="4967700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err="1" smtClean="0"/>
              <a:t>Personal</a:t>
            </a:r>
            <a:r>
              <a:rPr lang="pt-BR" sz="3200" dirty="0" smtClean="0"/>
              <a:t> </a:t>
            </a:r>
            <a:r>
              <a:rPr lang="pt-BR" sz="3200" dirty="0" err="1"/>
              <a:t>Package</a:t>
            </a:r>
            <a:r>
              <a:rPr lang="pt-BR" sz="3200" dirty="0"/>
              <a:t> </a:t>
            </a:r>
            <a:r>
              <a:rPr lang="pt-BR" sz="3200" dirty="0" err="1" smtClean="0"/>
              <a:t>Archives</a:t>
            </a:r>
            <a:r>
              <a:rPr lang="pt-BR" sz="3200" dirty="0" smtClean="0"/>
              <a:t> (</a:t>
            </a:r>
            <a:r>
              <a:rPr lang="pt-BR" sz="3600" b="1" dirty="0" smtClean="0"/>
              <a:t>PPA</a:t>
            </a:r>
            <a:r>
              <a:rPr lang="pt-BR" sz="3200" dirty="0" smtClean="0"/>
              <a:t>)</a:t>
            </a:r>
            <a:endParaRPr lang="pt-BR" sz="3200" b="1" dirty="0" smtClean="0"/>
          </a:p>
          <a:p>
            <a:endParaRPr lang="pt-BR" sz="3200" dirty="0"/>
          </a:p>
          <a:p>
            <a:r>
              <a:rPr lang="pt-BR" sz="3200" dirty="0" smtClean="0"/>
              <a:t>São “repositórios” minimalistas, muitas vezes para apenas um ou poucos programas</a:t>
            </a:r>
            <a:r>
              <a:rPr lang="pt-BR" sz="3200" b="1" dirty="0" smtClean="0"/>
              <a:t>.</a:t>
            </a:r>
          </a:p>
          <a:p>
            <a:pPr marL="0" indent="0">
              <a:buNone/>
            </a:pPr>
            <a:endParaRPr lang="pt-BR" sz="3200" b="1" dirty="0" smtClean="0"/>
          </a:p>
          <a:p>
            <a:r>
              <a:rPr lang="pt-BR" sz="3200" b="1" dirty="0" smtClean="0"/>
              <a:t>São repositórios para programas não encontrados nos repositórios oficiais</a:t>
            </a:r>
          </a:p>
          <a:p>
            <a:pPr marL="0" indent="0">
              <a:buNone/>
            </a:pPr>
            <a:endParaRPr lang="pt-BR" sz="3200" b="1" dirty="0"/>
          </a:p>
        </p:txBody>
      </p:sp>
      <p:sp>
        <p:nvSpPr>
          <p:cNvPr id="4" name="Retângulo 3"/>
          <p:cNvSpPr/>
          <p:nvPr/>
        </p:nvSpPr>
        <p:spPr>
          <a:xfrm>
            <a:off x="179512" y="6174507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man.he.net/man1/add-apt-repository</a:t>
            </a:r>
            <a:endParaRPr lang="pt-BR" dirty="0" smtClean="0"/>
          </a:p>
          <a:p>
            <a:pPr algn="ctr"/>
            <a:r>
              <a:rPr lang="pt-BR" dirty="0">
                <a:hlinkClick r:id="rId3"/>
              </a:rPr>
              <a:t>http://bigbrovar.aoizora.org/index.php/2010/01/10/how-to-safely-remove-ppa-repository-from-ubuntu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66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pacotes </a:t>
            </a:r>
            <a:r>
              <a:rPr lang="pt-BR" dirty="0" err="1"/>
              <a:t>Tarball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Pacotes TARBALL são arquivos  </a:t>
            </a:r>
            <a:br>
              <a:rPr lang="pt-BR" dirty="0"/>
            </a:br>
            <a:r>
              <a:rPr lang="pt-BR" dirty="0"/>
              <a:t>(.tar ou .tar.gz) que contém os códigos fontes dos programas.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33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 de Programas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i-FI" dirty="0" smtClean="0"/>
              <a:t>O que é instalar um programa?</a:t>
            </a:r>
          </a:p>
          <a:p>
            <a:pPr lvl="1">
              <a:lnSpc>
                <a:spcPct val="200000"/>
              </a:lnSpc>
            </a:pPr>
            <a:r>
              <a:rPr lang="fi-FI" dirty="0" smtClean="0"/>
              <a:t>Copiar os arquivos do programa para a arquitetura de pastas do sistema;</a:t>
            </a:r>
          </a:p>
          <a:p>
            <a:pPr lvl="1">
              <a:lnSpc>
                <a:spcPct val="200000"/>
              </a:lnSpc>
            </a:pPr>
            <a:r>
              <a:rPr lang="fi-FI" dirty="0" smtClean="0"/>
              <a:t>Copiar as bibliotecas do programa para o sistema;</a:t>
            </a:r>
          </a:p>
          <a:p>
            <a:pPr lvl="1">
              <a:lnSpc>
                <a:spcPct val="200000"/>
              </a:lnSpc>
            </a:pPr>
            <a:r>
              <a:rPr lang="fi-FI" dirty="0" smtClean="0"/>
              <a:t>Aplicar configurações do programa;</a:t>
            </a:r>
          </a:p>
          <a:p>
            <a:pPr lvl="1">
              <a:lnSpc>
                <a:spcPct val="200000"/>
              </a:lnSpc>
            </a:pPr>
            <a:r>
              <a:rPr lang="fi-FI" dirty="0" smtClean="0"/>
              <a:t>Criar um atalho</a:t>
            </a:r>
          </a:p>
        </p:txBody>
      </p:sp>
    </p:spTree>
    <p:extLst>
      <p:ext uri="{BB962C8B-B14F-4D97-AF65-F5344CB8AC3E}">
        <p14:creationId xmlns:p14="http://schemas.microsoft.com/office/powerpoint/2010/main" val="24237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pacotes </a:t>
            </a:r>
            <a:r>
              <a:rPr lang="pt-BR" dirty="0" err="1"/>
              <a:t>Tarball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compilar um programa faça</a:t>
            </a:r>
            <a:r>
              <a:rPr lang="pt-BR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$</a:t>
            </a:r>
            <a:r>
              <a:rPr lang="pt-BR" dirty="0">
                <a:solidFill>
                  <a:srgbClr val="FF0066"/>
                </a:solidFill>
              </a:rPr>
              <a:t>tar -</a:t>
            </a:r>
            <a:r>
              <a:rPr lang="pt-BR" dirty="0" err="1">
                <a:solidFill>
                  <a:srgbClr val="FF0066"/>
                </a:solidFill>
              </a:rPr>
              <a:t>xzvf</a:t>
            </a:r>
            <a:r>
              <a:rPr lang="pt-BR" dirty="0"/>
              <a:t> arquivo.tar.gz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$</a:t>
            </a:r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pastaCriada</a:t>
            </a: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rgbClr val="111111"/>
                </a:solidFill>
              </a:rPr>
              <a:t>$</a:t>
            </a:r>
            <a:r>
              <a:rPr lang="pt-BR" dirty="0">
                <a:solidFill>
                  <a:srgbClr val="FF0066"/>
                </a:solidFill>
              </a:rPr>
              <a:t>./configure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$</a:t>
            </a:r>
            <a:r>
              <a:rPr lang="pt-BR" dirty="0" err="1">
                <a:solidFill>
                  <a:srgbClr val="FF0066"/>
                </a:solidFill>
              </a:rPr>
              <a:t>make</a:t>
            </a:r>
            <a:endParaRPr lang="pt-BR" dirty="0">
              <a:solidFill>
                <a:srgbClr val="FF006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#</a:t>
            </a:r>
            <a:r>
              <a:rPr lang="pt-BR" dirty="0" err="1">
                <a:solidFill>
                  <a:srgbClr val="FF0066"/>
                </a:solidFill>
              </a:rPr>
              <a:t>make</a:t>
            </a:r>
            <a:r>
              <a:rPr lang="pt-BR" dirty="0">
                <a:solidFill>
                  <a:srgbClr val="FF0066"/>
                </a:solidFill>
              </a:rPr>
              <a:t> </a:t>
            </a:r>
            <a:r>
              <a:rPr lang="pt-BR" dirty="0" err="1">
                <a:solidFill>
                  <a:srgbClr val="FF0066"/>
                </a:solidFill>
              </a:rPr>
              <a:t>install</a:t>
            </a:r>
            <a:endParaRPr lang="pt-BR" dirty="0">
              <a:solidFill>
                <a:srgbClr val="FF006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675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pacotes </a:t>
            </a:r>
            <a:r>
              <a:rPr lang="pt-BR" dirty="0" err="1"/>
              <a:t>Tarball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b="1" dirty="0">
                <a:solidFill>
                  <a:srgbClr val="FF0066"/>
                </a:solidFill>
              </a:rPr>
              <a:t>tar -</a:t>
            </a:r>
            <a:r>
              <a:rPr lang="pt-BR" sz="4000" b="1" dirty="0" err="1">
                <a:solidFill>
                  <a:srgbClr val="FF0066"/>
                </a:solidFill>
              </a:rPr>
              <a:t>xzvf</a:t>
            </a:r>
            <a:r>
              <a:rPr lang="pt-BR" sz="4000" b="1" dirty="0">
                <a:solidFill>
                  <a:srgbClr val="FF0066"/>
                </a:solidFill>
              </a:rPr>
              <a:t> </a:t>
            </a:r>
            <a:r>
              <a:rPr lang="pt-BR" sz="4000" b="1" dirty="0"/>
              <a:t>arquivo.tar.gz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Descomprime o arquivo .tar.gz para a pasta atual.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222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pacotes </a:t>
            </a:r>
            <a:r>
              <a:rPr lang="pt-BR" dirty="0" err="1"/>
              <a:t>Tarball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b="1" dirty="0">
                <a:solidFill>
                  <a:srgbClr val="FF0066"/>
                </a:solidFill>
              </a:rPr>
              <a:t>./configure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Executa o script que realiza a configuração para a compilação e instalação do programa. Gera o arquivo </a:t>
            </a:r>
            <a:r>
              <a:rPr lang="pt-BR" sz="2800" b="1" dirty="0" err="1">
                <a:solidFill>
                  <a:srgbClr val="FF0066"/>
                </a:solidFill>
              </a:rPr>
              <a:t>Makefile</a:t>
            </a:r>
            <a:r>
              <a:rPr lang="pt-B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Esse comando normalmente </a:t>
            </a:r>
            <a:r>
              <a:rPr lang="pt-BR" sz="2800" dirty="0" smtClean="0"/>
              <a:t>pode </a:t>
            </a:r>
            <a:r>
              <a:rPr lang="pt-BR" sz="2800" dirty="0"/>
              <a:t>retornar nenhum erro para que sua compilação dê certo!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417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pacotes </a:t>
            </a:r>
            <a:r>
              <a:rPr lang="pt-BR" dirty="0" err="1"/>
              <a:t>Tarball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>
                <a:solidFill>
                  <a:srgbClr val="FF0066"/>
                </a:solidFill>
              </a:rPr>
              <a:t>make</a:t>
            </a:r>
            <a:endParaRPr lang="pt-BR" b="1" dirty="0">
              <a:solidFill>
                <a:srgbClr val="FF0066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/>
              <a:t>Executa o comando </a:t>
            </a:r>
            <a:r>
              <a:rPr lang="pt-BR" b="1" dirty="0" err="1"/>
              <a:t>make</a:t>
            </a:r>
            <a:r>
              <a:rPr lang="pt-BR" dirty="0"/>
              <a:t>, que utiliza o arquivo </a:t>
            </a:r>
            <a:r>
              <a:rPr lang="pt-BR" b="1" dirty="0" err="1">
                <a:solidFill>
                  <a:srgbClr val="FF0066"/>
                </a:solidFill>
              </a:rPr>
              <a:t>Makefile</a:t>
            </a:r>
            <a:r>
              <a:rPr lang="pt-BR" dirty="0"/>
              <a:t>, gerado pelo </a:t>
            </a:r>
            <a:r>
              <a:rPr lang="pt-BR" b="1" dirty="0" smtClean="0">
                <a:solidFill>
                  <a:srgbClr val="FF0066"/>
                </a:solidFill>
              </a:rPr>
              <a:t>configure  </a:t>
            </a:r>
            <a:r>
              <a:rPr lang="pt-BR" dirty="0"/>
              <a:t>que contém as instruções para compilar o programar e gerar o arquivo binário que é o executável do programa</a:t>
            </a:r>
          </a:p>
        </p:txBody>
      </p:sp>
    </p:spTree>
    <p:extLst>
      <p:ext uri="{BB962C8B-B14F-4D97-AF65-F5344CB8AC3E}">
        <p14:creationId xmlns:p14="http://schemas.microsoft.com/office/powerpoint/2010/main" val="401291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pacotes </a:t>
            </a:r>
            <a:r>
              <a:rPr lang="pt-BR" dirty="0" err="1"/>
              <a:t>Tarball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4000" b="1" dirty="0" err="1">
                <a:solidFill>
                  <a:srgbClr val="FF3366"/>
                </a:solidFill>
                <a:latin typeface="" pitchFamily="16"/>
              </a:rPr>
              <a:t>make</a:t>
            </a:r>
            <a:r>
              <a:rPr lang="pt-BR" sz="4000" b="1" dirty="0">
                <a:solidFill>
                  <a:srgbClr val="FF3366"/>
                </a:solidFill>
                <a:latin typeface="" pitchFamily="16"/>
              </a:rPr>
              <a:t> </a:t>
            </a:r>
            <a:r>
              <a:rPr lang="pt-BR" sz="4000" b="1" dirty="0" err="1">
                <a:solidFill>
                  <a:srgbClr val="FF3366"/>
                </a:solidFill>
                <a:latin typeface="" pitchFamily="16"/>
              </a:rPr>
              <a:t>install</a:t>
            </a:r>
            <a:endParaRPr lang="pt-BR" sz="4000" b="1" dirty="0">
              <a:solidFill>
                <a:srgbClr val="FF3366"/>
              </a:solidFill>
              <a:latin typeface="" pitchFamily="16"/>
            </a:endParaRPr>
          </a:p>
          <a:p>
            <a:pPr hangingPunct="0"/>
            <a:endParaRPr lang="pt-BR" dirty="0" smtClean="0">
              <a:solidFill>
                <a:srgbClr val="000000"/>
              </a:solidFill>
              <a:latin typeface="" pitchFamily="16"/>
            </a:endParaRPr>
          </a:p>
          <a:p>
            <a:pPr hangingPunct="0"/>
            <a:r>
              <a:rPr lang="pt-BR" dirty="0" smtClean="0">
                <a:solidFill>
                  <a:srgbClr val="000000"/>
                </a:solidFill>
                <a:latin typeface="" pitchFamily="16"/>
              </a:rPr>
              <a:t>Executa </a:t>
            </a:r>
            <a:r>
              <a:rPr lang="pt-BR" dirty="0">
                <a:solidFill>
                  <a:srgbClr val="000000"/>
                </a:solidFill>
                <a:latin typeface="" pitchFamily="16"/>
              </a:rPr>
              <a:t>o comando </a:t>
            </a:r>
            <a:r>
              <a:rPr lang="pt-BR" b="1" dirty="0" err="1">
                <a:solidFill>
                  <a:srgbClr val="FF0066"/>
                </a:solidFill>
                <a:latin typeface="" pitchFamily="16"/>
              </a:rPr>
              <a:t>make</a:t>
            </a:r>
            <a:r>
              <a:rPr lang="pt-BR" dirty="0">
                <a:solidFill>
                  <a:srgbClr val="FF0066"/>
                </a:solidFill>
                <a:latin typeface="" pitchFamily="16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" pitchFamily="16"/>
              </a:rPr>
              <a:t>que utiliza o </a:t>
            </a:r>
            <a:r>
              <a:rPr lang="pt-BR" dirty="0">
                <a:solidFill>
                  <a:srgbClr val="000000"/>
                </a:solidFill>
                <a:latin typeface="" pitchFamily="16"/>
              </a:rPr>
              <a:t>arquivo </a:t>
            </a:r>
            <a:r>
              <a:rPr lang="pt-BR" b="1" dirty="0" err="1">
                <a:solidFill>
                  <a:srgbClr val="FF0066"/>
                </a:solidFill>
                <a:latin typeface="" pitchFamily="16"/>
              </a:rPr>
              <a:t>Makefile</a:t>
            </a:r>
            <a:r>
              <a:rPr lang="pt-BR" b="1" dirty="0">
                <a:solidFill>
                  <a:srgbClr val="FF0066"/>
                </a:solidFill>
                <a:latin typeface="" pitchFamily="16"/>
              </a:rPr>
              <a:t> </a:t>
            </a:r>
            <a:r>
              <a:rPr lang="pt-BR" dirty="0">
                <a:solidFill>
                  <a:srgbClr val="000000"/>
                </a:solidFill>
                <a:latin typeface="" pitchFamily="16"/>
              </a:rPr>
              <a:t>e executa a diretiva de instalação dentro do arquivo (que é basicamente </a:t>
            </a:r>
            <a:r>
              <a:rPr lang="pt-BR" dirty="0" smtClean="0">
                <a:solidFill>
                  <a:srgbClr val="000000"/>
                </a:solidFill>
                <a:latin typeface="" pitchFamily="16"/>
              </a:rPr>
              <a:t>um “</a:t>
            </a:r>
            <a:r>
              <a:rPr lang="pt-BR" dirty="0" err="1" smtClean="0">
                <a:solidFill>
                  <a:srgbClr val="000000"/>
                </a:solidFill>
                <a:latin typeface="" pitchFamily="16"/>
              </a:rPr>
              <a:t>shell</a:t>
            </a:r>
            <a:r>
              <a:rPr lang="pt-BR" dirty="0" smtClean="0">
                <a:solidFill>
                  <a:srgbClr val="000000"/>
                </a:solidFill>
                <a:latin typeface="" pitchFamily="16"/>
              </a:rPr>
              <a:t> script”).</a:t>
            </a:r>
            <a:endParaRPr lang="pt-BR" dirty="0">
              <a:solidFill>
                <a:srgbClr val="000000"/>
              </a:solidFill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2273503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pacotes </a:t>
            </a:r>
            <a:r>
              <a:rPr lang="pt-BR" dirty="0" err="1"/>
              <a:t>Tarball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111111"/>
                </a:solidFill>
                <a:latin typeface="" pitchFamily="16"/>
              </a:rPr>
              <a:t>Após isso seu programa deve estar instalado no sistema. </a:t>
            </a:r>
            <a:endParaRPr lang="pt-BR" dirty="0" smtClean="0">
              <a:solidFill>
                <a:srgbClr val="111111"/>
              </a:solidFill>
              <a:latin typeface="" pitchFamily="16"/>
            </a:endParaRPr>
          </a:p>
          <a:p>
            <a:endParaRPr lang="pt-BR" dirty="0">
              <a:solidFill>
                <a:srgbClr val="111111"/>
              </a:solidFill>
              <a:latin typeface="" pitchFamily="16"/>
            </a:endParaRPr>
          </a:p>
          <a:p>
            <a:r>
              <a:rPr lang="pt-BR" dirty="0" smtClean="0">
                <a:solidFill>
                  <a:srgbClr val="111111"/>
                </a:solidFill>
                <a:latin typeface="" pitchFamily="16"/>
              </a:rPr>
              <a:t>É </a:t>
            </a:r>
            <a:r>
              <a:rPr lang="pt-BR" dirty="0">
                <a:solidFill>
                  <a:srgbClr val="111111"/>
                </a:solidFill>
                <a:latin typeface="" pitchFamily="16"/>
              </a:rPr>
              <a:t>possível configurar alguns parâmetros da instalação através do script </a:t>
            </a:r>
            <a:r>
              <a:rPr lang="pt-BR" b="1" dirty="0" smtClean="0">
                <a:solidFill>
                  <a:srgbClr val="FF0066"/>
                </a:solidFill>
                <a:latin typeface="" pitchFamily="16"/>
              </a:rPr>
              <a:t>configure</a:t>
            </a:r>
            <a:r>
              <a:rPr lang="pt-BR" dirty="0" smtClean="0">
                <a:solidFill>
                  <a:srgbClr val="111111"/>
                </a:solidFill>
                <a:latin typeface="" pitchFamily="16"/>
              </a:rPr>
              <a:t>, para isso leia o arquivo </a:t>
            </a:r>
            <a:r>
              <a:rPr lang="pt-BR" b="1" dirty="0" smtClean="0">
                <a:solidFill>
                  <a:srgbClr val="111111"/>
                </a:solidFill>
                <a:latin typeface="" pitchFamily="16"/>
              </a:rPr>
              <a:t>README</a:t>
            </a:r>
            <a:r>
              <a:rPr lang="pt-BR" dirty="0" smtClean="0">
                <a:solidFill>
                  <a:srgbClr val="111111"/>
                </a:solidFill>
                <a:latin typeface="" pitchFamily="16"/>
              </a:rPr>
              <a:t> e </a:t>
            </a:r>
            <a:r>
              <a:rPr lang="pt-BR" b="1" dirty="0" smtClean="0">
                <a:solidFill>
                  <a:srgbClr val="111111"/>
                </a:solidFill>
                <a:latin typeface="" pitchFamily="16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1086060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Descompactando e Utilizando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>
                <a:latin typeface="" pitchFamily="16"/>
              </a:rPr>
              <a:t>Alguns programas não </a:t>
            </a:r>
            <a:r>
              <a:rPr lang="pt-BR" dirty="0" smtClean="0">
                <a:latin typeface="" pitchFamily="16"/>
              </a:rPr>
              <a:t>possuem/necessitam de pacotes.</a:t>
            </a:r>
          </a:p>
          <a:p>
            <a:pPr lvl="0"/>
            <a:endParaRPr lang="pt-BR" dirty="0">
              <a:latin typeface="" pitchFamily="16"/>
            </a:endParaRPr>
          </a:p>
          <a:p>
            <a:pPr lvl="0"/>
            <a:r>
              <a:rPr lang="pt-BR" dirty="0" smtClean="0">
                <a:latin typeface="" pitchFamily="16"/>
              </a:rPr>
              <a:t>Basta baixar </a:t>
            </a:r>
            <a:r>
              <a:rPr lang="pt-BR" dirty="0">
                <a:latin typeface="" pitchFamily="16"/>
              </a:rPr>
              <a:t>o arquivo </a:t>
            </a:r>
            <a:r>
              <a:rPr lang="pt-BR" dirty="0" smtClean="0">
                <a:latin typeface="" pitchFamily="16"/>
              </a:rPr>
              <a:t>compactado </a:t>
            </a:r>
            <a:r>
              <a:rPr lang="pt-BR" dirty="0">
                <a:latin typeface="" pitchFamily="16"/>
              </a:rPr>
              <a:t>e descompactar para pode utilizá-lo</a:t>
            </a:r>
            <a:r>
              <a:rPr lang="pt-BR" dirty="0" smtClean="0">
                <a:latin typeface="" pitchFamily="16"/>
              </a:rPr>
              <a:t>.</a:t>
            </a:r>
          </a:p>
          <a:p>
            <a:pPr lvl="0"/>
            <a:endParaRPr lang="pt-BR" dirty="0">
              <a:latin typeface="" pitchFamily="16"/>
            </a:endParaRPr>
          </a:p>
          <a:p>
            <a:pPr lvl="0"/>
            <a:r>
              <a:rPr lang="pt-BR" dirty="0" err="1" smtClean="0">
                <a:latin typeface="" pitchFamily="16"/>
              </a:rPr>
              <a:t>Ex</a:t>
            </a:r>
            <a:r>
              <a:rPr lang="pt-BR" dirty="0" smtClean="0">
                <a:latin typeface="" pitchFamily="16"/>
              </a:rPr>
              <a:t>:</a:t>
            </a:r>
          </a:p>
          <a:p>
            <a:pPr lvl="1"/>
            <a:r>
              <a:rPr lang="pt-BR" dirty="0" err="1" smtClean="0">
                <a:latin typeface="" pitchFamily="16"/>
              </a:rPr>
              <a:t>Tibia</a:t>
            </a:r>
            <a:endParaRPr lang="pt-BR" dirty="0" smtClean="0">
              <a:latin typeface="" pitchFamily="16"/>
            </a:endParaRPr>
          </a:p>
          <a:p>
            <a:pPr lvl="1"/>
            <a:r>
              <a:rPr lang="pt-BR" dirty="0" smtClean="0">
                <a:latin typeface="" pitchFamily="16"/>
              </a:rPr>
              <a:t>Eclipse</a:t>
            </a:r>
            <a:endParaRPr lang="pt-BR" dirty="0"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2458746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Descompactando e Utilizando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" pitchFamily="16"/>
              </a:rPr>
              <a:t>Para </a:t>
            </a:r>
            <a:r>
              <a:rPr lang="pt-BR" dirty="0">
                <a:latin typeface="" pitchFamily="16"/>
              </a:rPr>
              <a:t>que se possa utilizar um programa assim, é necessário que você vá até a pasta do programa e execute-o.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821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Descompactando e Utilizando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pt-BR" dirty="0">
                <a:latin typeface="" pitchFamily="16"/>
              </a:rPr>
              <a:t>Uma solução para isso é criar um atalho para o programa em algum diretório definido na variável </a:t>
            </a:r>
            <a:r>
              <a:rPr lang="pt-BR" b="1" dirty="0">
                <a:latin typeface="" pitchFamily="16"/>
              </a:rPr>
              <a:t>PATH</a:t>
            </a:r>
            <a:r>
              <a:rPr lang="pt-BR" dirty="0" smtClean="0">
                <a:latin typeface="" pitchFamily="16"/>
              </a:rPr>
              <a:t>.</a:t>
            </a:r>
            <a:endParaRPr lang="pt-BR" dirty="0"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87752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man</a:t>
            </a:r>
            <a:r>
              <a:rPr lang="pt-BR" dirty="0" smtClean="0"/>
              <a:t> </a:t>
            </a:r>
            <a:r>
              <a:rPr lang="pt-BR" dirty="0" err="1" smtClean="0"/>
              <a:t>apt-get</a:t>
            </a:r>
            <a:endParaRPr lang="pt-BR" dirty="0" smtClean="0"/>
          </a:p>
          <a:p>
            <a:r>
              <a:rPr lang="pt-BR" dirty="0" err="1" smtClean="0"/>
              <a:t>man</a:t>
            </a:r>
            <a:r>
              <a:rPr lang="pt-BR" dirty="0" smtClean="0"/>
              <a:t> </a:t>
            </a:r>
            <a:r>
              <a:rPr lang="pt-BR" dirty="0" err="1" smtClean="0"/>
              <a:t>apt</a:t>
            </a:r>
            <a:r>
              <a:rPr lang="pt-BR" dirty="0" smtClean="0"/>
              <a:t>-cache</a:t>
            </a:r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pt.wikipedia.org/wiki/Dpkg</a:t>
            </a:r>
            <a:endParaRPr lang="pt-BR" dirty="0" smtClean="0"/>
          </a:p>
          <a:p>
            <a:r>
              <a:rPr lang="pt-BR" dirty="0">
                <a:hlinkClick r:id="rId3"/>
              </a:rPr>
              <a:t>http://bigbrovar.aoizora.org/index.php/2010/01/10/how-to-safely-remove-ppa-repository-from-ubuntu</a:t>
            </a:r>
            <a:r>
              <a:rPr lang="pt-BR" dirty="0" smtClean="0">
                <a:hlinkClick r:id="rId3"/>
              </a:rPr>
              <a:t>/</a:t>
            </a:r>
            <a:endParaRPr lang="pt-BR" b="1" dirty="0" smtClean="0">
              <a:hlinkClick r:id="rId4"/>
            </a:endParaRPr>
          </a:p>
          <a:p>
            <a:r>
              <a:rPr lang="pt-BR" b="1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pt-BR" b="1" dirty="0">
                <a:solidFill>
                  <a:schemeClr val="tx1"/>
                </a:solidFill>
                <a:hlinkClick r:id="rId4"/>
              </a:rPr>
              <a:t>://</a:t>
            </a:r>
            <a:r>
              <a:rPr lang="pt-BR" b="1" dirty="0" smtClean="0">
                <a:solidFill>
                  <a:schemeClr val="tx1"/>
                </a:solidFill>
                <a:hlinkClick r:id="rId4"/>
              </a:rPr>
              <a:t>www.linuxforums.org/forum/linux-tutorials-howtos-reference-material/64958-how-install-software-linux.html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77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8" name="Picture 12" descr="http://50.23.249.141/tmp/swotti/cacheZXVSYQ==T3ROZXJZLU90AGVYCW==/imgeul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67" y="2154661"/>
            <a:ext cx="6072950" cy="464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Windows: O processo...</a:t>
            </a:r>
            <a:endParaRPr lang="pt-BR" dirty="0"/>
          </a:p>
        </p:txBody>
      </p:sp>
      <p:pic>
        <p:nvPicPr>
          <p:cNvPr id="14338" name="Picture 2" descr="http://www.microarea-law.com/portals/0/install_software_se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N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95911"/>
            <a:ext cx="41719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icons.iconarchive.com/icons/visualpharm/must-have/256/Nex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4208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www.clker.com/cliparts/3/S/X/t/C/0/red-go-next-m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27" y="3212976"/>
            <a:ext cx="2838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://1.bp.blogspot.com/-usZbhTjZPuk/T3PR_icxCfI/AAAAAAAAA2o/1Pix3TVidZA/s1600/Agre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162929"/>
            <a:ext cx="2213486" cy="160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tp://www.energylens.com/support/images/setup-finish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2" t="90040" r="18955" b="3061"/>
          <a:stretch/>
        </p:blipFill>
        <p:spPr bwMode="auto">
          <a:xfrm>
            <a:off x="6518888" y="4115626"/>
            <a:ext cx="2517608" cy="83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www.energylens.com/support/images/setup-finish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6" t="44553" r="30579" b="48548"/>
          <a:stretch/>
        </p:blipFill>
        <p:spPr bwMode="auto">
          <a:xfrm rot="1651667">
            <a:off x="4958750" y="2561548"/>
            <a:ext cx="3245654" cy="51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7252">
            <a:off x="6512736" y="774205"/>
            <a:ext cx="2529913" cy="195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8" descr="http://4.bp.blogspot.com/-Kc7HXHDR2M8/TeQYbfGI7GI/AAAAAAAABak/CHdSHPBtxk0/s1600/pirata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5309525"/>
            <a:ext cx="2354265" cy="147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http://usstar.com.br/blog/wp-content/uploads/2009/11/virus-pc-535x40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29" y="5162929"/>
            <a:ext cx="1508172" cy="11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Windows: O Resultado</a:t>
            </a:r>
            <a:endParaRPr lang="pt-BR" dirty="0"/>
          </a:p>
        </p:txBody>
      </p:sp>
      <p:pic>
        <p:nvPicPr>
          <p:cNvPr id="15362" name="Picture 2" descr="http://4.bp.blogspot.com/-P78y1WHBPQQ/Te_ehuCtwTI/AAAAAAAAFOM/sz2ey3odmME/s1600/ie-toolbar-h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" y="2276872"/>
            <a:ext cx="5866787" cy="4403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i102.photobucket.com/albums/m94/Di_Gi_Andy/iviewcapture_date_11_03_2007_tim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30" y="2924944"/>
            <a:ext cx="4536504" cy="3402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Linux: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028384" cy="341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7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pt-BR" dirty="0"/>
              <a:t>Alguns programas no Linux chegaram a ter  seu próprio </a:t>
            </a:r>
            <a:r>
              <a:rPr lang="pt-BR" dirty="0" smtClean="0"/>
              <a:t>instalador.</a:t>
            </a:r>
          </a:p>
          <a:p>
            <a:pPr lvl="0">
              <a:lnSpc>
                <a:spcPct val="200000"/>
              </a:lnSpc>
            </a:pP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Mathematica</a:t>
            </a:r>
            <a:r>
              <a:rPr lang="pt-BR" dirty="0" smtClean="0"/>
              <a:t> (ainda utiliza)</a:t>
            </a:r>
            <a:endParaRPr lang="pt-BR" dirty="0"/>
          </a:p>
          <a:p>
            <a:pPr lvl="1">
              <a:lnSpc>
                <a:spcPct val="200000"/>
              </a:lnSpc>
            </a:pPr>
            <a:r>
              <a:rPr lang="pt-BR" dirty="0"/>
              <a:t>Antigo </a:t>
            </a:r>
            <a:r>
              <a:rPr lang="pt-BR" dirty="0" err="1"/>
              <a:t>VirtualBox</a:t>
            </a:r>
            <a:endParaRPr lang="pt-BR" dirty="0"/>
          </a:p>
          <a:p>
            <a:pPr lvl="1">
              <a:lnSpc>
                <a:spcPct val="200000"/>
              </a:lnSpc>
            </a:pPr>
            <a:r>
              <a:rPr lang="pt-BR" dirty="0"/>
              <a:t>Antigo </a:t>
            </a:r>
            <a:r>
              <a:rPr lang="pt-BR" dirty="0" err="1"/>
              <a:t>OpenOffice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6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t-BR" dirty="0" smtClean="0"/>
              <a:t>Instaladores, </a:t>
            </a:r>
            <a:r>
              <a:rPr lang="pt-BR" dirty="0"/>
              <a:t>são feitos para serem ”independentes”, assim eles carregam todas as dependências junto</a:t>
            </a:r>
            <a:r>
              <a:rPr lang="pt-BR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pt-BR" dirty="0" smtClean="0"/>
              <a:t>Isso aumenta o tamanho do instalador</a:t>
            </a:r>
          </a:p>
          <a:p>
            <a:pPr lvl="0">
              <a:lnSpc>
                <a:spcPct val="150000"/>
              </a:lnSpc>
            </a:pPr>
            <a:r>
              <a:rPr lang="pt-BR" dirty="0" smtClean="0"/>
              <a:t>E muitas vezes instala outras versões/cópias do que já está instalado.</a:t>
            </a:r>
          </a:p>
          <a:p>
            <a:pPr lvl="0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Maneiras de instalar um </a:t>
            </a:r>
            <a:r>
              <a:rPr lang="pt-BR" dirty="0" smtClean="0"/>
              <a:t>programa no Linux</a:t>
            </a:r>
            <a:endParaRPr lang="pt-BR" dirty="0"/>
          </a:p>
          <a:p>
            <a:pPr lvl="1">
              <a:lnSpc>
                <a:spcPct val="200000"/>
              </a:lnSpc>
            </a:pPr>
            <a:r>
              <a:rPr lang="pt-BR" dirty="0"/>
              <a:t>Obter o pacote compilado e </a:t>
            </a:r>
            <a:r>
              <a:rPr lang="pt-BR" dirty="0" smtClean="0"/>
              <a:t>instalar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Obter </a:t>
            </a:r>
            <a:r>
              <a:rPr lang="pt-BR" dirty="0"/>
              <a:t>o código fonte, compilar e </a:t>
            </a:r>
            <a:r>
              <a:rPr lang="pt-BR" dirty="0" smtClean="0"/>
              <a:t>instalar</a:t>
            </a:r>
          </a:p>
          <a:p>
            <a:pPr lvl="1">
              <a:lnSpc>
                <a:spcPct val="200000"/>
              </a:lnSpc>
            </a:pPr>
            <a:r>
              <a:rPr lang="pt-BR" dirty="0"/>
              <a:t>Obter o </a:t>
            </a:r>
            <a:r>
              <a:rPr lang="pt-BR" dirty="0" smtClean="0"/>
              <a:t>programa e usar</a:t>
            </a:r>
            <a:endParaRPr lang="pt-BR" dirty="0"/>
          </a:p>
          <a:p>
            <a:pPr lvl="1">
              <a:lnSpc>
                <a:spcPct val="200000"/>
              </a:lnSpc>
            </a:pPr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800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1046</Words>
  <Application>Microsoft Office PowerPoint</Application>
  <PresentationFormat>Apresentação na tela (4:3)</PresentationFormat>
  <Paragraphs>189</Paragraphs>
  <Slides>39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/>
      <vt:lpstr>Introdução ao Sistema Operacional Linux</vt:lpstr>
      <vt:lpstr>Instalação de Programas</vt:lpstr>
      <vt:lpstr>Instalação de Programas</vt:lpstr>
      <vt:lpstr>Instalação de Programas</vt:lpstr>
      <vt:lpstr>Instalação de Programas</vt:lpstr>
      <vt:lpstr>Instalação de Programas</vt:lpstr>
      <vt:lpstr>Instalação de Programas</vt:lpstr>
      <vt:lpstr>Instalação de Programas</vt:lpstr>
      <vt:lpstr>Instalação de Programas</vt:lpstr>
      <vt:lpstr>Instalação de Programas</vt:lpstr>
      <vt:lpstr>Instalação de Programas</vt:lpstr>
      <vt:lpstr>Instalação de Programas</vt:lpstr>
      <vt:lpstr>Utilizando o APT-GET</vt:lpstr>
      <vt:lpstr>Utilizando o APT-GET</vt:lpstr>
      <vt:lpstr>Utilizando o APT-GET</vt:lpstr>
      <vt:lpstr>Utilizando o APT-GET</vt:lpstr>
      <vt:lpstr>Utilizando o APT-GET</vt:lpstr>
      <vt:lpstr>Utilizando o APT-GET</vt:lpstr>
      <vt:lpstr>Utilizando o APT-GET</vt:lpstr>
      <vt:lpstr>Instalando pacotes sem o APT-GET</vt:lpstr>
      <vt:lpstr>Instalando pacotes sem o APT-GET</vt:lpstr>
      <vt:lpstr>Repositórios</vt:lpstr>
      <vt:lpstr>Repositórios </vt:lpstr>
      <vt:lpstr>Repositórios </vt:lpstr>
      <vt:lpstr>Repositórios </vt:lpstr>
      <vt:lpstr>Repositórios </vt:lpstr>
      <vt:lpstr>Repositórios </vt:lpstr>
      <vt:lpstr>Repositórios </vt:lpstr>
      <vt:lpstr>Compilando pacotes Tarball</vt:lpstr>
      <vt:lpstr>Compilando pacotes Tarball</vt:lpstr>
      <vt:lpstr>Compilando pacotes Tarball</vt:lpstr>
      <vt:lpstr>Compilando pacotes Tarball</vt:lpstr>
      <vt:lpstr>Compilando pacotes Tarball</vt:lpstr>
      <vt:lpstr>Compilando pacotes Tarball</vt:lpstr>
      <vt:lpstr>Compilando pacotes Tarball</vt:lpstr>
      <vt:lpstr>Descompactando e Utilizando</vt:lpstr>
      <vt:lpstr>Descompactando e Utilizando</vt:lpstr>
      <vt:lpstr>Descompactando e Utilizando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Sistema Operacional Linux</dc:title>
  <dc:creator>Gabriel</dc:creator>
  <cp:lastModifiedBy>Gabriel Saraiva</cp:lastModifiedBy>
  <cp:revision>102</cp:revision>
  <dcterms:modified xsi:type="dcterms:W3CDTF">2013-04-30T20:34:01Z</dcterms:modified>
</cp:coreProperties>
</file>