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75" r:id="rId4"/>
    <p:sldId id="283" r:id="rId5"/>
    <p:sldId id="284" r:id="rId6"/>
    <p:sldId id="281" r:id="rId7"/>
    <p:sldId id="280" r:id="rId8"/>
    <p:sldId id="282" r:id="rId9"/>
    <p:sldId id="285"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senza titolo" id="{F1615C36-6B44-40CC-B652-4D285FF83BFB}">
          <p14:sldIdLst>
            <p14:sldId id="256"/>
            <p14:sldId id="262"/>
            <p14:sldId id="275"/>
            <p14:sldId id="283"/>
            <p14:sldId id="284"/>
            <p14:sldId id="281"/>
            <p14:sldId id="280"/>
            <p14:sldId id="282"/>
            <p14:sldId id="285"/>
          </p14:sldIdLst>
        </p14:section>
        <p14:section name="Utilities" id="{37ADC220-5F8D-4AB6-9155-A565FCF80938}">
          <p14:sldIdLst/>
        </p14:section>
      </p14:sectionLst>
    </p:ex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D26"/>
    <a:srgbClr val="1C4885"/>
    <a:srgbClr val="C3012E"/>
    <a:srgbClr val="7CC327"/>
    <a:srgbClr val="E3E3E3"/>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6314" autoAdjust="0"/>
  </p:normalViewPr>
  <p:slideViewPr>
    <p:cSldViewPr snapToGrid="0" showGuides="1">
      <p:cViewPr>
        <p:scale>
          <a:sx n="90" d="100"/>
          <a:sy n="90" d="100"/>
        </p:scale>
        <p:origin x="123" y="168"/>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2024/10/18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‹N›</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365891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3575327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383639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75573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13515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290938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411305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0" y="465209"/>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p>
        </p:txBody>
      </p:sp>
      <p:sp>
        <p:nvSpPr>
          <p:cNvPr id="16" name="文本框 15"/>
          <p:cNvSpPr txBox="1"/>
          <p:nvPr/>
        </p:nvSpPr>
        <p:spPr>
          <a:xfrm>
            <a:off x="2165045" y="2525016"/>
            <a:ext cx="7861903" cy="923330"/>
          </a:xfrm>
          <a:prstGeom prst="rect">
            <a:avLst/>
          </a:prstGeom>
          <a:noFill/>
        </p:spPr>
        <p:txBody>
          <a:bodyPr wrap="square" rtlCol="0">
            <a:spAutoFit/>
          </a:bodyPr>
          <a:lstStyle/>
          <a:p>
            <a:pPr algn="ctr"/>
            <a:r>
              <a:rPr lang="it-IT" altLang="zh-CN" sz="5400" b="1" dirty="0">
                <a:solidFill>
                  <a:srgbClr val="1C4885"/>
                </a:solidFill>
                <a:latin typeface="FZZhengHeiS-DB-GB" panose="02000000000000000000" pitchFamily="2" charset="0"/>
                <a:ea typeface="FZZhengHeiS-DB-GB" panose="02000000000000000000" pitchFamily="2" charset="0"/>
              </a:rPr>
              <a:t>Web Data </a:t>
            </a:r>
            <a:r>
              <a:rPr lang="it-IT" altLang="zh-CN" sz="5400" b="1" dirty="0" err="1">
                <a:solidFill>
                  <a:srgbClr val="1C4885"/>
                </a:solidFill>
                <a:latin typeface="FZZhengHeiS-DB-GB" panose="02000000000000000000" pitchFamily="2" charset="0"/>
                <a:ea typeface="FZZhengHeiS-DB-GB" panose="02000000000000000000" pitchFamily="2" charset="0"/>
              </a:rPr>
              <a:t>Extraction</a:t>
            </a:r>
            <a:endParaRPr lang="zh-CN" altLang="en-US" sz="5400" b="1"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462117" y="4048368"/>
            <a:ext cx="13116232" cy="923330"/>
          </a:xfrm>
          <a:prstGeom prst="rect">
            <a:avLst/>
          </a:prstGeom>
          <a:noFill/>
        </p:spPr>
        <p:txBody>
          <a:bodyPr wrap="square" rtlCol="0">
            <a:spAutoFit/>
          </a:bodyPr>
          <a:lstStyle/>
          <a:p>
            <a:pPr algn="ctr"/>
            <a:endParaRPr lang="it-IT"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it-IT" altLang="zh-CN" b="1" dirty="0">
                <a:solidFill>
                  <a:schemeClr val="tx1">
                    <a:lumMod val="85000"/>
                    <a:lumOff val="15000"/>
                  </a:schemeClr>
                </a:solidFill>
                <a:latin typeface="微软雅黑" panose="020B0503020204020204" pitchFamily="34" charset="-122"/>
                <a:ea typeface="微软雅黑" panose="020B0503020204020204" pitchFamily="34" charset="-122"/>
              </a:rPr>
              <a:t>Riccardo Dominici</a:t>
            </a:r>
            <a:r>
              <a:rPr lang="zh-CN" altLang="it-IT" b="1" dirty="0">
                <a:solidFill>
                  <a:schemeClr val="tx1">
                    <a:lumMod val="85000"/>
                    <a:lumOff val="15000"/>
                  </a:schemeClr>
                </a:solidFill>
                <a:latin typeface="微软雅黑" panose="020B0503020204020204" pitchFamily="34" charset="-122"/>
                <a:ea typeface="微软雅黑" panose="020B0503020204020204" pitchFamily="34" charset="-122"/>
              </a:rPr>
              <a:t>    </a:t>
            </a:r>
            <a:r>
              <a:rPr lang="it-IT" altLang="zh-CN" b="1" dirty="0">
                <a:solidFill>
                  <a:schemeClr val="tx1">
                    <a:lumMod val="85000"/>
                    <a:lumOff val="15000"/>
                  </a:schemeClr>
                </a:solidFill>
                <a:latin typeface="微软雅黑" panose="020B0503020204020204" pitchFamily="34" charset="-122"/>
                <a:ea typeface="微软雅黑" panose="020B0503020204020204" pitchFamily="34" charset="-122"/>
              </a:rPr>
              <a:t>Cristian Traballoni    Gabriele Rizzitiello</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it-IT"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01596" y="3830195"/>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ahyp="http://schemas.microsoft.com/office/drawing/2018/hyperlinkcolor" xmlns:a16="http://schemas.microsoft.com/office/drawing/2014/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421134"/>
            <a:ext cx="5791119" cy="523220"/>
          </a:xfrm>
          <a:prstGeom prst="rect">
            <a:avLst/>
          </a:prstGeom>
          <a:noFill/>
        </p:spPr>
        <p:txBody>
          <a:bodyPr wrap="square" rtlCol="0">
            <a:spAutoFit/>
          </a:bodyPr>
          <a:lstStyle/>
          <a:p>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Research</a:t>
            </a:r>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topic</a:t>
            </a:r>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 – Image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Segmentation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560" y="3130804"/>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560" y="4594412"/>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01</a:t>
            </a:r>
            <a:endParaRPr lang="zh-CN" altLang="en-US" sz="4000" dirty="0">
              <a:solidFill>
                <a:schemeClr val="tx1">
                  <a:lumMod val="85000"/>
                  <a:lumOff val="15000"/>
                </a:schemeClr>
              </a:solidFill>
              <a:latin typeface="FuturaBookC" pitchFamily="2" charset="-52"/>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02</a:t>
            </a:r>
            <a:endParaRPr lang="zh-CN" altLang="en-US" sz="4000" dirty="0">
              <a:solidFill>
                <a:schemeClr val="tx1">
                  <a:lumMod val="85000"/>
                  <a:lumOff val="15000"/>
                </a:schemeClr>
              </a:solidFill>
              <a:latin typeface="FuturaBookC" pitchFamily="2" charset="-52"/>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03</a:t>
            </a:r>
            <a:endParaRPr lang="zh-CN" altLang="en-US" sz="4000" dirty="0">
              <a:solidFill>
                <a:schemeClr val="tx1">
                  <a:lumMod val="85000"/>
                  <a:lumOff val="15000"/>
                </a:schemeClr>
              </a:solidFill>
              <a:latin typeface="FuturaBookC" pitchFamily="2" charset="-52"/>
            </a:endParaRPr>
          </a:p>
        </p:txBody>
      </p:sp>
      <p:sp>
        <p:nvSpPr>
          <p:cNvPr id="43" name="文本框 42"/>
          <p:cNvSpPr txBox="1"/>
          <p:nvPr/>
        </p:nvSpPr>
        <p:spPr>
          <a:xfrm>
            <a:off x="7587850" y="1760217"/>
            <a:ext cx="3253306" cy="1169551"/>
          </a:xfrm>
          <a:prstGeom prst="rect">
            <a:avLst/>
          </a:prstGeom>
          <a:noFill/>
        </p:spPr>
        <p:txBody>
          <a:bodyPr wrap="square" rtlCol="0">
            <a:spAutoFit/>
          </a:bodyPr>
          <a:lstStyle/>
          <a:p>
            <a:r>
              <a:rPr lang="en-US" sz="1400" i="1" dirty="0"/>
              <a:t>Image segmentation </a:t>
            </a:r>
            <a:r>
              <a:rPr lang="en-US" sz="1400" dirty="0"/>
              <a:t>is a computer vision technique that divides an image into meaningful regions or "segments", assigning tags to each pixel based on classes of interest</a:t>
            </a:r>
            <a:endParaRPr lang="zh-CN" altLang="en-US" sz="1400" dirty="0">
              <a:latin typeface="FZZhengHeiS-DB-GB" panose="02000000000000000000" pitchFamily="2" charset="0"/>
              <a:ea typeface="FZZhengHeiS-DB-GB" panose="02000000000000000000" pitchFamily="2" charset="0"/>
            </a:endParaRPr>
          </a:p>
        </p:txBody>
      </p:sp>
      <p:sp>
        <p:nvSpPr>
          <p:cNvPr id="44" name="文本框 43"/>
          <p:cNvSpPr txBox="1"/>
          <p:nvPr/>
        </p:nvSpPr>
        <p:spPr>
          <a:xfrm>
            <a:off x="7587850" y="3125500"/>
            <a:ext cx="3158022" cy="1169551"/>
          </a:xfrm>
          <a:prstGeom prst="rect">
            <a:avLst/>
          </a:prstGeom>
          <a:noFill/>
        </p:spPr>
        <p:txBody>
          <a:bodyPr wrap="square" rtlCol="0">
            <a:spAutoFit/>
          </a:bodyPr>
          <a:lstStyle/>
          <a:p>
            <a:r>
              <a:rPr lang="en-US" sz="1400" dirty="0"/>
              <a:t>There are two approaches: </a:t>
            </a:r>
            <a:r>
              <a:rPr lang="en-US" sz="1400" i="1" dirty="0"/>
              <a:t>semantic segmentation</a:t>
            </a:r>
            <a:r>
              <a:rPr lang="en-US" sz="1400" dirty="0"/>
              <a:t>, which labels each pixel according to class, and </a:t>
            </a:r>
            <a:r>
              <a:rPr lang="en-US" sz="1400" i="1" dirty="0"/>
              <a:t>instance segmentation</a:t>
            </a:r>
            <a:r>
              <a:rPr lang="en-US" sz="1400" dirty="0"/>
              <a:t>, which also identifies individual instances of each object</a:t>
            </a:r>
            <a:endParaRPr lang="zh-CN" altLang="en-US" sz="1400" dirty="0">
              <a:latin typeface="FZZhengHeiS-DB-GB" panose="02000000000000000000" pitchFamily="2" charset="0"/>
              <a:ea typeface="FZZhengHeiS-DB-GB" panose="02000000000000000000" pitchFamily="2" charset="0"/>
            </a:endParaRPr>
          </a:p>
        </p:txBody>
      </p:sp>
      <p:sp>
        <p:nvSpPr>
          <p:cNvPr id="10" name="CasellaDiTesto 9">
            <a:extLst>
              <a:ext uri="{FF2B5EF4-FFF2-40B4-BE49-F238E27FC236}">
                <a16:creationId xmlns:a16="http://schemas.microsoft.com/office/drawing/2014/main" id="{B8407460-6B3C-3035-78B2-C2BDF4762A59}"/>
              </a:ext>
            </a:extLst>
          </p:cNvPr>
          <p:cNvSpPr txBox="1"/>
          <p:nvPr/>
        </p:nvSpPr>
        <p:spPr>
          <a:xfrm>
            <a:off x="7587850" y="4705564"/>
            <a:ext cx="3205664" cy="738664"/>
          </a:xfrm>
          <a:prstGeom prst="rect">
            <a:avLst/>
          </a:prstGeom>
          <a:noFill/>
        </p:spPr>
        <p:txBody>
          <a:bodyPr wrap="square" rtlCol="0">
            <a:spAutoFit/>
          </a:bodyPr>
          <a:lstStyle/>
          <a:p>
            <a:r>
              <a:rPr lang="en-US" sz="1400" dirty="0"/>
              <a:t>Segmentation is critical for image analysis in areas such as autonomous driving, medicine, and object detection</a:t>
            </a:r>
            <a:endParaRPr lang="it-IT" sz="1400" dirty="0"/>
          </a:p>
        </p:txBody>
      </p:sp>
      <p:pic>
        <p:nvPicPr>
          <p:cNvPr id="1028" name="Picture 4" descr="Semantic Segmentation in Computer Vision: Full Guide | Encord">
            <a:extLst>
              <a:ext uri="{FF2B5EF4-FFF2-40B4-BE49-F238E27FC236}">
                <a16:creationId xmlns:a16="http://schemas.microsoft.com/office/drawing/2014/main" id="{1DD74AA5-2C49-45B5-30DC-B36BE494B5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768" y="1666134"/>
            <a:ext cx="4568616" cy="387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16491"/>
            <a:ext cx="4600411" cy="523220"/>
          </a:xfrm>
          <a:prstGeom prst="rect">
            <a:avLst/>
          </a:prstGeom>
          <a:noFill/>
        </p:spPr>
        <p:txBody>
          <a:bodyPr wrap="square" rtlCol="0">
            <a:spAutoFit/>
          </a:bodyPr>
          <a:lstStyle/>
          <a:p>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Data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extraction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7" y="1982177"/>
            <a:ext cx="1578077" cy="1578077"/>
          </a:xfrm>
          <a:prstGeom prst="ellipse">
            <a:avLst/>
          </a:pr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6" y="3329214"/>
            <a:ext cx="1578077" cy="1578077"/>
          </a:xfrm>
          <a:prstGeom prst="ellipse">
            <a:avLst/>
          </a:pr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69"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0" y="1982174"/>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442889" y="2005250"/>
            <a:ext cx="2574810" cy="369332"/>
          </a:xfrm>
          <a:prstGeom prst="rect">
            <a:avLst/>
          </a:prstGeom>
          <a:noFill/>
          <a:effectLst/>
        </p:spPr>
        <p:txBody>
          <a:bodyPr wrap="square" rtlCol="0">
            <a:spAutoFit/>
          </a:bodyPr>
          <a:lstStyle/>
          <a:p>
            <a:pPr algn="ctr"/>
            <a:r>
              <a:rPr lang="it-IT" altLang="zh-CN" dirty="0">
                <a:solidFill>
                  <a:schemeClr val="tx1">
                    <a:lumMod val="75000"/>
                    <a:lumOff val="25000"/>
                  </a:schemeClr>
                </a:solidFill>
                <a:latin typeface="FZZhengHeiS-DB-GB" panose="02000000000000000000" pitchFamily="2" charset="0"/>
                <a:ea typeface="FZZhengHeiS-DB-GB" panose="02000000000000000000" pitchFamily="2" charset="0"/>
              </a:rPr>
              <a:t>Download html files</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1348965" y="2349036"/>
            <a:ext cx="2737773" cy="1169551"/>
          </a:xfrm>
          <a:prstGeom prst="rect">
            <a:avLst/>
          </a:prstGeom>
          <a:noFill/>
          <a:effectLst/>
        </p:spPr>
        <p:txBody>
          <a:bodyPr wrap="square" rtlCol="0">
            <a:spAutoFit/>
          </a:bodyPr>
          <a:lstStyle/>
          <a:p>
            <a:pPr algn="ctr"/>
            <a:r>
              <a:rPr lang="en-US" sz="1400" dirty="0" err="1"/>
              <a:t>ArXiv</a:t>
            </a:r>
            <a:r>
              <a:rPr lang="en-US" sz="1400" dirty="0"/>
              <a:t> allows you to search and retrieve information on papers once you have chosen a search topic download the associated html files</a:t>
            </a:r>
            <a:endParaRPr lang="zh-CN" altLang="en-US" sz="1400" dirty="0">
              <a:ea typeface="FZZhengHeiS-DB-GB" panose="02000000000000000000" pitchFamily="2" charset="0"/>
            </a:endParaRPr>
          </a:p>
        </p:txBody>
      </p:sp>
      <p:sp>
        <p:nvSpPr>
          <p:cNvPr id="14" name="文本框 13"/>
          <p:cNvSpPr txBox="1"/>
          <p:nvPr/>
        </p:nvSpPr>
        <p:spPr>
          <a:xfrm>
            <a:off x="1001134" y="3743388"/>
            <a:ext cx="3507316"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a:solidFill>
                  <a:schemeClr val="tx1">
                    <a:lumMod val="75000"/>
                    <a:lumOff val="25000"/>
                  </a:schemeClr>
                </a:solidFill>
                <a:effectLst/>
              </a:rPr>
              <a:t>Management of </a:t>
            </a:r>
            <a:r>
              <a:rPr lang="it-IT" altLang="zh-CN" dirty="0" err="1">
                <a:solidFill>
                  <a:schemeClr val="tx1">
                    <a:lumMod val="75000"/>
                    <a:lumOff val="25000"/>
                  </a:schemeClr>
                </a:solidFill>
                <a:effectLst/>
              </a:rPr>
              <a:t>json</a:t>
            </a:r>
            <a:r>
              <a:rPr lang="it-IT" altLang="zh-CN" dirty="0">
                <a:solidFill>
                  <a:schemeClr val="tx1">
                    <a:lumMod val="75000"/>
                    <a:lumOff val="25000"/>
                  </a:schemeClr>
                </a:solidFill>
                <a:effectLst/>
              </a:rPr>
              <a:t> files</a:t>
            </a:r>
            <a:endParaRPr lang="zh-CN" altLang="en-US" dirty="0">
              <a:solidFill>
                <a:schemeClr val="tx1">
                  <a:lumMod val="75000"/>
                  <a:lumOff val="25000"/>
                </a:schemeClr>
              </a:solidFill>
              <a:effectLst/>
            </a:endParaRPr>
          </a:p>
        </p:txBody>
      </p:sp>
      <p:sp>
        <p:nvSpPr>
          <p:cNvPr id="15" name="文本框 14"/>
          <p:cNvSpPr txBox="1"/>
          <p:nvPr/>
        </p:nvSpPr>
        <p:spPr>
          <a:xfrm>
            <a:off x="1243243" y="4071767"/>
            <a:ext cx="3036536" cy="954107"/>
          </a:xfrm>
          <a:prstGeom prst="rect">
            <a:avLst/>
          </a:prstGeom>
          <a:noFill/>
          <a:effectLst/>
        </p:spPr>
        <p:txBody>
          <a:bodyPr wrap="square" rtlCol="0">
            <a:spAutoFit/>
          </a:bodyPr>
          <a:lstStyle/>
          <a:p>
            <a:pPr algn="ctr"/>
            <a:r>
              <a:rPr lang="en-US" altLang="zh-CN" sz="1400" dirty="0">
                <a:solidFill>
                  <a:schemeClr val="tx1">
                    <a:lumMod val="75000"/>
                    <a:lumOff val="25000"/>
                  </a:schemeClr>
                </a:solidFill>
                <a:ea typeface="FZZhengHeiS-DB-GB" panose="02000000000000000000" pitchFamily="2" charset="0"/>
              </a:rPr>
              <a:t>The extracted data were organized in a .</a:t>
            </a:r>
            <a:r>
              <a:rPr lang="en-US" altLang="zh-CN" sz="1400" dirty="0" err="1">
                <a:solidFill>
                  <a:schemeClr val="tx1">
                    <a:lumMod val="75000"/>
                    <a:lumOff val="25000"/>
                  </a:schemeClr>
                </a:solidFill>
                <a:ea typeface="FZZhengHeiS-DB-GB" panose="02000000000000000000" pitchFamily="2" charset="0"/>
              </a:rPr>
              <a:t>json</a:t>
            </a:r>
            <a:r>
              <a:rPr lang="en-US" altLang="zh-CN" sz="1400" dirty="0">
                <a:solidFill>
                  <a:schemeClr val="tx1">
                    <a:lumMod val="75000"/>
                    <a:lumOff val="25000"/>
                  </a:schemeClr>
                </a:solidFill>
                <a:ea typeface="FZZhengHeiS-DB-GB" panose="02000000000000000000" pitchFamily="2" charset="0"/>
              </a:rPr>
              <a:t> file, one for each paper, structured to maintain the extracted data</a:t>
            </a:r>
            <a:endParaRPr lang="zh-CN" altLang="en-US" sz="1400" dirty="0">
              <a:solidFill>
                <a:schemeClr val="tx1">
                  <a:lumMod val="75000"/>
                  <a:lumOff val="25000"/>
                </a:schemeClr>
              </a:solidFill>
              <a:ea typeface="FZZhengHeiS-DB-GB" panose="02000000000000000000" pitchFamily="2" charset="0"/>
            </a:endParaRPr>
          </a:p>
        </p:txBody>
      </p:sp>
      <p:sp>
        <p:nvSpPr>
          <p:cNvPr id="16" name="文本框 15"/>
          <p:cNvSpPr txBox="1"/>
          <p:nvPr/>
        </p:nvSpPr>
        <p:spPr>
          <a:xfrm>
            <a:off x="8017857" y="2005250"/>
            <a:ext cx="2848380" cy="369332"/>
          </a:xfrm>
          <a:prstGeom prst="rect">
            <a:avLst/>
          </a:prstGeom>
          <a:noFill/>
          <a:effectLst/>
        </p:spPr>
        <p:txBody>
          <a:bodyPr wrap="square" rtlCol="0">
            <a:spAutoFit/>
          </a:bodyPr>
          <a:lstStyle/>
          <a:p>
            <a:pPr algn="ctr"/>
            <a:r>
              <a:rPr lang="it-IT" altLang="zh-CN" dirty="0">
                <a:solidFill>
                  <a:schemeClr val="tx1">
                    <a:lumMod val="75000"/>
                    <a:lumOff val="25000"/>
                  </a:schemeClr>
                </a:solidFill>
                <a:latin typeface="FZZhengHeiS-DB-GB" panose="02000000000000000000" pitchFamily="2" charset="0"/>
                <a:ea typeface="FZZhengHeiS-DB-GB" panose="02000000000000000000" pitchFamily="2" charset="0"/>
              </a:rPr>
              <a:t>Management of html files</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7885778" y="2365624"/>
            <a:ext cx="3112539" cy="738664"/>
          </a:xfrm>
          <a:prstGeom prst="rect">
            <a:avLst/>
          </a:prstGeom>
          <a:noFill/>
          <a:effectLst/>
        </p:spPr>
        <p:txBody>
          <a:bodyPr wrap="square" rtlCol="0">
            <a:spAutoFit/>
          </a:bodyPr>
          <a:lstStyle/>
          <a:p>
            <a:pPr algn="ctr"/>
            <a:r>
              <a:rPr lang="en-US" altLang="zh-CN" sz="1400" dirty="0">
                <a:solidFill>
                  <a:schemeClr val="tx1">
                    <a:lumMod val="75000"/>
                    <a:lumOff val="25000"/>
                  </a:schemeClr>
                </a:solidFill>
                <a:latin typeface="+mj-lt"/>
                <a:ea typeface="FZZhengHeiS-DB-GB" panose="02000000000000000000" pitchFamily="2" charset="0"/>
              </a:rPr>
              <a:t>The extracted html files </a:t>
            </a:r>
            <a:r>
              <a:rPr lang="en-US" altLang="zh-CN" sz="1400">
                <a:solidFill>
                  <a:schemeClr val="tx1">
                    <a:lumMod val="75000"/>
                    <a:lumOff val="25000"/>
                  </a:schemeClr>
                </a:solidFill>
                <a:latin typeface="+mj-lt"/>
                <a:ea typeface="FZZhengHeiS-DB-GB" panose="02000000000000000000" pitchFamily="2" charset="0"/>
              </a:rPr>
              <a:t>were 323, </a:t>
            </a:r>
            <a:r>
              <a:rPr lang="en-US" altLang="zh-CN" sz="1400" dirty="0">
                <a:solidFill>
                  <a:schemeClr val="tx1">
                    <a:lumMod val="75000"/>
                    <a:lumOff val="25000"/>
                  </a:schemeClr>
                </a:solidFill>
                <a:latin typeface="+mj-lt"/>
                <a:ea typeface="FZZhengHeiS-DB-GB" panose="02000000000000000000" pitchFamily="2" charset="0"/>
              </a:rPr>
              <a:t>organized in a specific folder named 'sources'</a:t>
            </a:r>
            <a:endParaRPr lang="it-IT" altLang="zh-CN" sz="1400" dirty="0">
              <a:solidFill>
                <a:schemeClr val="tx1">
                  <a:lumMod val="75000"/>
                  <a:lumOff val="25000"/>
                </a:schemeClr>
              </a:solidFill>
              <a:latin typeface="+mj-lt"/>
              <a:ea typeface="FZZhengHeiS-DB-GB" panose="02000000000000000000" pitchFamily="2" charset="0"/>
            </a:endParaRPr>
          </a:p>
        </p:txBody>
      </p:sp>
      <p:sp>
        <p:nvSpPr>
          <p:cNvPr id="18" name="文本框 17"/>
          <p:cNvSpPr txBox="1"/>
          <p:nvPr/>
        </p:nvSpPr>
        <p:spPr>
          <a:xfrm>
            <a:off x="7753920" y="3486842"/>
            <a:ext cx="3559443" cy="646331"/>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dirty="0">
                <a:solidFill>
                  <a:schemeClr val="tx1">
                    <a:lumMod val="75000"/>
                    <a:lumOff val="25000"/>
                  </a:schemeClr>
                </a:solidFill>
                <a:effectLst/>
              </a:rPr>
              <a:t>Extraction of tables, captions, footnotes and paragraphs</a:t>
            </a:r>
            <a:endParaRPr lang="zh-CN" altLang="en-US" dirty="0">
              <a:solidFill>
                <a:schemeClr val="tx1">
                  <a:lumMod val="75000"/>
                  <a:lumOff val="25000"/>
                </a:schemeClr>
              </a:solidFill>
              <a:effectLst/>
            </a:endParaRPr>
          </a:p>
        </p:txBody>
      </p:sp>
      <p:sp>
        <p:nvSpPr>
          <p:cNvPr id="19" name="文本框 18"/>
          <p:cNvSpPr txBox="1"/>
          <p:nvPr/>
        </p:nvSpPr>
        <p:spPr>
          <a:xfrm>
            <a:off x="8028791" y="4087007"/>
            <a:ext cx="3050806" cy="738664"/>
          </a:xfrm>
          <a:prstGeom prst="rect">
            <a:avLst/>
          </a:prstGeom>
          <a:noFill/>
          <a:effectLst/>
        </p:spPr>
        <p:txBody>
          <a:bodyPr wrap="square" rtlCol="0">
            <a:spAutoFit/>
          </a:bodyPr>
          <a:lstStyle/>
          <a:p>
            <a:pPr algn="ctr"/>
            <a:r>
              <a:rPr lang="en-US" altLang="zh-CN" sz="1400" dirty="0">
                <a:solidFill>
                  <a:schemeClr val="tx1">
                    <a:lumMod val="75000"/>
                    <a:lumOff val="25000"/>
                  </a:schemeClr>
                </a:solidFill>
                <a:latin typeface="+mj-lt"/>
                <a:ea typeface="FZZhengHeiS-DB-GB" panose="02000000000000000000" pitchFamily="2" charset="0"/>
              </a:rPr>
              <a:t>Using </a:t>
            </a:r>
            <a:r>
              <a:rPr lang="en-US" altLang="zh-CN" sz="1400" dirty="0" err="1">
                <a:solidFill>
                  <a:schemeClr val="tx1">
                    <a:lumMod val="75000"/>
                    <a:lumOff val="25000"/>
                  </a:schemeClr>
                </a:solidFill>
                <a:latin typeface="+mj-lt"/>
                <a:ea typeface="FZZhengHeiS-DB-GB" panose="02000000000000000000" pitchFamily="2" charset="0"/>
              </a:rPr>
              <a:t>Xpath</a:t>
            </a:r>
            <a:r>
              <a:rPr lang="en-US" altLang="zh-CN" sz="1400" dirty="0">
                <a:solidFill>
                  <a:schemeClr val="tx1">
                    <a:lumMod val="75000"/>
                    <a:lumOff val="25000"/>
                  </a:schemeClr>
                </a:solidFill>
                <a:latin typeface="+mj-lt"/>
                <a:ea typeface="FZZhengHeiS-DB-GB" panose="02000000000000000000" pitchFamily="2" charset="0"/>
              </a:rPr>
              <a:t> it was possible to extract the tables and the relevant information related to them</a:t>
            </a:r>
            <a:endParaRPr lang="zh-CN" altLang="en-US" sz="1400" dirty="0">
              <a:solidFill>
                <a:schemeClr val="tx1">
                  <a:lumMod val="75000"/>
                  <a:lumOff val="25000"/>
                </a:schemeClr>
              </a:solidFill>
              <a:latin typeface="+mj-lt"/>
              <a:ea typeface="FZZhengHeiS-DB-GB" panose="02000000000000000000" pitchFamily="2" charset="0"/>
            </a:endParaRPr>
          </a:p>
        </p:txBody>
      </p:sp>
      <p:pic>
        <p:nvPicPr>
          <p:cNvPr id="20" name="Immagine 19" descr="arImmagine che contiene Carattere, simbolo, Elementi grafici, logo">
            <a:extLst>
              <a:ext uri="{FF2B5EF4-FFF2-40B4-BE49-F238E27FC236}">
                <a16:creationId xmlns:a16="http://schemas.microsoft.com/office/drawing/2014/main" id="{FD8C05E4-39A5-040E-9A48-A3DA3481BC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2117" y="2313967"/>
            <a:ext cx="1451573" cy="914491"/>
          </a:xfrm>
          <a:prstGeom prst="rect">
            <a:avLst/>
          </a:prstGeom>
        </p:spPr>
      </p:pic>
      <p:pic>
        <p:nvPicPr>
          <p:cNvPr id="22" name="Immagine 21">
            <a:extLst>
              <a:ext uri="{FF2B5EF4-FFF2-40B4-BE49-F238E27FC236}">
                <a16:creationId xmlns:a16="http://schemas.microsoft.com/office/drawing/2014/main" id="{ED05C77B-B1ED-C944-9362-9C8E640311C6}"/>
              </a:ext>
            </a:extLst>
          </p:cNvPr>
          <p:cNvPicPr>
            <a:picLocks noChangeAspect="1"/>
          </p:cNvPicPr>
          <p:nvPr/>
        </p:nvPicPr>
        <p:blipFill>
          <a:blip r:embed="rId4"/>
          <a:stretch>
            <a:fillRect/>
          </a:stretch>
        </p:blipFill>
        <p:spPr>
          <a:xfrm>
            <a:off x="6325017" y="2327590"/>
            <a:ext cx="887243" cy="887243"/>
          </a:xfrm>
          <a:prstGeom prst="rect">
            <a:avLst/>
          </a:prstGeom>
        </p:spPr>
      </p:pic>
      <p:pic>
        <p:nvPicPr>
          <p:cNvPr id="24" name="Immagine 23" descr="Immagine che contiene Carattere, Elementi grafici, logo, tipografia&#10;&#10;Descrizione generata automaticamente">
            <a:extLst>
              <a:ext uri="{FF2B5EF4-FFF2-40B4-BE49-F238E27FC236}">
                <a16:creationId xmlns:a16="http://schemas.microsoft.com/office/drawing/2014/main" id="{361CB9B5-B90E-5ED4-AD7D-338F7A430C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865" y="3788462"/>
            <a:ext cx="1544086" cy="648516"/>
          </a:xfrm>
          <a:prstGeom prst="rect">
            <a:avLst/>
          </a:prstGeom>
        </p:spPr>
      </p:pic>
      <p:pic>
        <p:nvPicPr>
          <p:cNvPr id="26" name="Immagine 25" descr="Immagine che contiene testo, schermata, Carattere, Elementi grafici&#10;&#10;Descrizione generata automaticamente">
            <a:extLst>
              <a:ext uri="{FF2B5EF4-FFF2-40B4-BE49-F238E27FC236}">
                <a16:creationId xmlns:a16="http://schemas.microsoft.com/office/drawing/2014/main" id="{24E8659D-F58E-D9E7-D141-0D6AB442A9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5857" y="3683158"/>
            <a:ext cx="708830" cy="858241"/>
          </a:xfrm>
          <a:prstGeom prst="rect">
            <a:avLst/>
          </a:prstGeom>
        </p:spPr>
      </p:pic>
    </p:spTree>
    <p:extLst>
      <p:ext uri="{BB962C8B-B14F-4D97-AF65-F5344CB8AC3E}">
        <p14:creationId xmlns:p14="http://schemas.microsoft.com/office/powerpoint/2010/main" val="408717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rgbClr val="0070C0"/>
              </a:buClr>
              <a:buFont typeface="Wingdings" panose="05000000000000000000" pitchFamily="2" charset="2"/>
              <a:buChar char="§"/>
            </a:pPr>
            <a:endParaRPr lang="zh-CN" altLang="en-US" dirty="0"/>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Xpath</a:t>
            </a:r>
            <a:endParaRPr lang="it-IT" altLang="zh-CN" sz="4000" dirty="0">
              <a:solidFill>
                <a:srgbClr val="1C4885"/>
              </a:solidFill>
              <a:latin typeface="FuturaBookC" charset="-52"/>
              <a:ea typeface="微软雅黑" panose="020B0503020204020204" pitchFamily="34" charset="-122"/>
            </a:endParaRPr>
          </a:p>
        </p:txBody>
      </p:sp>
      <p:sp>
        <p:nvSpPr>
          <p:cNvPr id="3" name="CasellaDiTesto 2">
            <a:extLst>
              <a:ext uri="{FF2B5EF4-FFF2-40B4-BE49-F238E27FC236}">
                <a16:creationId xmlns:a16="http://schemas.microsoft.com/office/drawing/2014/main" id="{F1A9AA56-34B1-18F7-0B02-AAE935ED8BCA}"/>
              </a:ext>
            </a:extLst>
          </p:cNvPr>
          <p:cNvSpPr txBox="1"/>
          <p:nvPr/>
        </p:nvSpPr>
        <p:spPr>
          <a:xfrm>
            <a:off x="580102" y="1865841"/>
            <a:ext cx="11031794" cy="3539430"/>
          </a:xfrm>
          <a:prstGeom prst="rect">
            <a:avLst/>
          </a:prstGeom>
          <a:noFill/>
        </p:spPr>
        <p:txBody>
          <a:bodyPr wrap="square" rtlCol="0">
            <a:spAutoFit/>
          </a:bodyPr>
          <a:lstStyle/>
          <a:p>
            <a:pPr>
              <a:buClr>
                <a:srgbClr val="0070C0"/>
              </a:buClr>
            </a:pPr>
            <a:r>
              <a:rPr lang="en-US" sz="1400" dirty="0"/>
              <a:t>Through the following query, we retrieve all table IDs for a generic HTML file. These IDs can then be filtered, retaining only the actual tables (slightly reducing potential noise), by checking for the presence of the character 'T' in the ID</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xpath_query_id_tables</a:t>
            </a:r>
            <a:r>
              <a:rPr lang="en-US" sz="1400" b="1" dirty="0"/>
              <a:t> = "//table/@id" </a:t>
            </a:r>
          </a:p>
          <a:p>
            <a:pPr marL="285750" indent="-285750">
              <a:buClr>
                <a:srgbClr val="0070C0"/>
              </a:buClr>
              <a:buFont typeface="Wingdings" panose="05000000000000000000" pitchFamily="2" charset="2"/>
              <a:buChar char="§"/>
            </a:pPr>
            <a:endParaRPr lang="en-US" sz="1400" b="1" dirty="0"/>
          </a:p>
          <a:p>
            <a:pPr>
              <a:buClr>
                <a:srgbClr val="0070C0"/>
              </a:buClr>
            </a:pPr>
            <a:r>
              <a:rPr lang="en-US" sz="1400" dirty="0"/>
              <a:t>For each table ID, we retrieve its corresponding HTML content using the following query. The method `</a:t>
            </a:r>
            <a:r>
              <a:rPr lang="en-US" sz="1400" i="1" dirty="0" err="1"/>
              <a:t>estrai_con_xpath</a:t>
            </a:r>
            <a:r>
              <a:rPr lang="en-US" sz="1400" dirty="0"/>
              <a:t>` executes the specific query</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a:t>table = </a:t>
            </a:r>
            <a:r>
              <a:rPr lang="en-US" sz="1400" b="1" dirty="0" err="1"/>
              <a:t>estrai_con_xpath</a:t>
            </a:r>
            <a:r>
              <a:rPr lang="en-US" sz="1400" b="1" dirty="0"/>
              <a:t>(</a:t>
            </a:r>
            <a:r>
              <a:rPr lang="en-US" sz="1400" b="1" dirty="0" err="1"/>
              <a:t>file_path</a:t>
            </a:r>
            <a:r>
              <a:rPr lang="en-US" sz="1400" b="1" dirty="0"/>
              <a:t>,"//table[@id=‘" + id + “’]")</a:t>
            </a:r>
          </a:p>
          <a:p>
            <a:pPr lvl="1">
              <a:buClr>
                <a:srgbClr val="0070C0"/>
              </a:buClr>
            </a:pPr>
            <a:endParaRPr lang="en-US" sz="1400" b="1" dirty="0"/>
          </a:p>
          <a:p>
            <a:pPr>
              <a:buClr>
                <a:srgbClr val="0070C0"/>
              </a:buClr>
            </a:pPr>
            <a:r>
              <a:rPr lang="en-US" sz="1400" dirty="0"/>
              <a:t>The caption of a table is extracted using the following query. Once the specific table is identified, we trace back to the ancestor </a:t>
            </a:r>
            <a:r>
              <a:rPr lang="en-US" sz="1400" i="1" dirty="0"/>
              <a:t>figure</a:t>
            </a:r>
            <a:r>
              <a:rPr lang="en-US" sz="1400" dirty="0"/>
              <a:t> from which the caption can be accessed. To handle problematic situations, such as nested spans containing relevant text, we used the OR operator in an additional query to broaden the range of cases to manage</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xpath_query_caption</a:t>
            </a:r>
            <a:r>
              <a:rPr lang="en-US" sz="1400" b="1" dirty="0"/>
              <a:t> = "//table[@id=‘"+ id + “’]/ancestor::figure/</a:t>
            </a:r>
            <a:r>
              <a:rPr lang="en-US" sz="1400" b="1" dirty="0" err="1"/>
              <a:t>figcaption</a:t>
            </a:r>
            <a:r>
              <a:rPr lang="en-US" sz="1400" b="1" dirty="0"/>
              <a:t>/text() | </a:t>
            </a:r>
          </a:p>
          <a:p>
            <a:pPr>
              <a:buClr>
                <a:srgbClr val="0070C0"/>
              </a:buClr>
            </a:pPr>
            <a:r>
              <a:rPr lang="en-US" sz="1400" b="1" dirty="0"/>
              <a:t>		                 //table[@id=‘"+ id + “’]/ancestor::figure/</a:t>
            </a:r>
            <a:r>
              <a:rPr lang="en-US" sz="1400" b="1" dirty="0" err="1"/>
              <a:t>figcaption</a:t>
            </a:r>
            <a:r>
              <a:rPr lang="en-US" sz="1400" b="1" dirty="0"/>
              <a:t>//*/text()”</a:t>
            </a:r>
            <a:endParaRPr lang="it-IT" sz="1400" b="1" dirty="0"/>
          </a:p>
        </p:txBody>
      </p:sp>
    </p:spTree>
    <p:extLst>
      <p:ext uri="{BB962C8B-B14F-4D97-AF65-F5344CB8AC3E}">
        <p14:creationId xmlns:p14="http://schemas.microsoft.com/office/powerpoint/2010/main" val="2617082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rgbClr val="0070C0"/>
              </a:buClr>
              <a:buFont typeface="Wingdings" panose="05000000000000000000" pitchFamily="2" charset="2"/>
              <a:buChar char="§"/>
            </a:pPr>
            <a:endParaRPr lang="zh-CN" altLang="en-US" u="sng" dirty="0"/>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Xpath</a:t>
            </a:r>
            <a:endParaRPr lang="it-IT" altLang="zh-CN" sz="4000" dirty="0">
              <a:solidFill>
                <a:srgbClr val="1C4885"/>
              </a:solidFill>
              <a:latin typeface="FuturaBookC" charset="-52"/>
              <a:ea typeface="微软雅黑" panose="020B0503020204020204" pitchFamily="34" charset="-122"/>
            </a:endParaRPr>
          </a:p>
        </p:txBody>
      </p:sp>
      <p:sp>
        <p:nvSpPr>
          <p:cNvPr id="3" name="CasellaDiTesto 2">
            <a:extLst>
              <a:ext uri="{FF2B5EF4-FFF2-40B4-BE49-F238E27FC236}">
                <a16:creationId xmlns:a16="http://schemas.microsoft.com/office/drawing/2014/main" id="{F1A9AA56-34B1-18F7-0B02-AAE935ED8BCA}"/>
              </a:ext>
            </a:extLst>
          </p:cNvPr>
          <p:cNvSpPr txBox="1"/>
          <p:nvPr/>
        </p:nvSpPr>
        <p:spPr>
          <a:xfrm>
            <a:off x="580102" y="1934235"/>
            <a:ext cx="11031794" cy="3539430"/>
          </a:xfrm>
          <a:prstGeom prst="rect">
            <a:avLst/>
          </a:prstGeom>
          <a:noFill/>
        </p:spPr>
        <p:txBody>
          <a:bodyPr wrap="square" rtlCol="0">
            <a:spAutoFit/>
          </a:bodyPr>
          <a:lstStyle/>
          <a:p>
            <a:pPr>
              <a:buClr>
                <a:srgbClr val="0070C0"/>
              </a:buClr>
            </a:pPr>
            <a:r>
              <a:rPr lang="en-US" sz="1400" dirty="0"/>
              <a:t>Through the ID of the </a:t>
            </a:r>
            <a:r>
              <a:rPr lang="en-US" sz="1400" dirty="0" err="1"/>
              <a:t>i-th</a:t>
            </a:r>
            <a:r>
              <a:rPr lang="en-US" sz="1400" dirty="0"/>
              <a:t> table, we retrieve all the footnote references present, both in the table and in its caption. For each of these, we use the split method to save the corresponding number in </a:t>
            </a:r>
            <a:r>
              <a:rPr lang="en-US" sz="1400" dirty="0" err="1"/>
              <a:t>num_footnote</a:t>
            </a:r>
            <a:r>
              <a:rPr lang="en-US" sz="1400" dirty="0"/>
              <a:t>, in order to reconstruct the ID of the footnote located at the bottom of the page, and then retrieve it.</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xpath_query_href_cite</a:t>
            </a:r>
            <a:r>
              <a:rPr lang="en-US" sz="1400" b="1" dirty="0"/>
              <a:t> = "//table[@id='"+ id + "']/ancestor::figure//cite//@href”</a:t>
            </a:r>
          </a:p>
          <a:p>
            <a:pPr>
              <a:buClr>
                <a:srgbClr val="0070C0"/>
              </a:buClr>
            </a:pPr>
            <a:endParaRPr lang="it-IT" sz="1400" b="1" dirty="0"/>
          </a:p>
          <a:p>
            <a:pPr marL="742950" lvl="1" indent="-285750">
              <a:buClr>
                <a:srgbClr val="0070C0"/>
              </a:buClr>
              <a:buFont typeface="Wingdings" panose="05000000000000000000" pitchFamily="2" charset="2"/>
              <a:buChar char="§"/>
            </a:pPr>
            <a:r>
              <a:rPr lang="it-IT" sz="1400" b="1" dirty="0" err="1"/>
              <a:t>xpath_query_footnote</a:t>
            </a:r>
            <a:r>
              <a:rPr lang="it-IT" sz="1400" b="1" dirty="0"/>
              <a:t> = "//li[@id='bib.bib"+ </a:t>
            </a:r>
            <a:r>
              <a:rPr lang="it-IT" sz="1400" b="1" dirty="0" err="1"/>
              <a:t>num_footnote</a:t>
            </a:r>
            <a:r>
              <a:rPr lang="it-IT" sz="1400" b="1" dirty="0"/>
              <a:t> + "']/*/text() | //li[@id='bib.bib"+ </a:t>
            </a:r>
            <a:r>
              <a:rPr lang="it-IT" sz="1400" b="1" dirty="0" err="1"/>
              <a:t>num_footnote</a:t>
            </a:r>
            <a:r>
              <a:rPr lang="it-IT" sz="1400" b="1" dirty="0"/>
              <a:t> + "']//*/text()"</a:t>
            </a:r>
          </a:p>
          <a:p>
            <a:pPr marL="285750" indent="-285750">
              <a:buClr>
                <a:srgbClr val="0070C0"/>
              </a:buClr>
              <a:buFont typeface="Wingdings" panose="05000000000000000000" pitchFamily="2" charset="2"/>
              <a:buChar char="§"/>
            </a:pPr>
            <a:endParaRPr lang="en-US" sz="1400" b="1" dirty="0"/>
          </a:p>
          <a:p>
            <a:pPr>
              <a:buClr>
                <a:srgbClr val="0070C0"/>
              </a:buClr>
            </a:pPr>
            <a:r>
              <a:rPr lang="en-US" sz="1400" dirty="0"/>
              <a:t>Through the table's ID, we retrieve the ID of the ancestor figure to obtain the paragraphs. When a paragraph refers to a table, it recalls the figure's ID in the </a:t>
            </a:r>
            <a:r>
              <a:rPr lang="en-US" sz="1400" dirty="0" err="1"/>
              <a:t>href</a:t>
            </a:r>
            <a:r>
              <a:rPr lang="en-US" sz="1400" dirty="0"/>
              <a:t>, so we retrieve all the paragraphs that refer to the table in question by checking for the presence of the </a:t>
            </a:r>
            <a:r>
              <a:rPr lang="en-US" sz="1400" dirty="0" err="1"/>
              <a:t>id_figure</a:t>
            </a:r>
            <a:r>
              <a:rPr lang="en-US" sz="1400" dirty="0"/>
              <a:t> using the substring method.</a:t>
            </a:r>
          </a:p>
          <a:p>
            <a:pPr>
              <a:buClr>
                <a:srgbClr val="0070C0"/>
              </a:buClr>
            </a:pPr>
            <a:endParaRPr lang="it-IT" sz="1400" u="sng" dirty="0"/>
          </a:p>
          <a:p>
            <a:pPr marL="742950" lvl="1" indent="-285750">
              <a:buClr>
                <a:srgbClr val="0070C0"/>
              </a:buClr>
              <a:buFont typeface="Wingdings" panose="05000000000000000000" pitchFamily="2" charset="2"/>
              <a:buChar char="§"/>
            </a:pPr>
            <a:r>
              <a:rPr lang="en-US" sz="1400" b="1" dirty="0" err="1"/>
              <a:t>xpath_query_id_figure</a:t>
            </a:r>
            <a:r>
              <a:rPr lang="en-US" sz="1400" b="1" dirty="0"/>
              <a:t> = "//table[@id='"+ id + "']/ancestor::figure/@id“</a:t>
            </a:r>
          </a:p>
          <a:p>
            <a:pPr lvl="1">
              <a:buClr>
                <a:srgbClr val="0070C0"/>
              </a:buClr>
            </a:pPr>
            <a:endParaRPr lang="en-US" sz="1400" b="1" dirty="0"/>
          </a:p>
          <a:p>
            <a:pPr marL="742950" lvl="1" indent="-285750">
              <a:buClr>
                <a:srgbClr val="0070C0"/>
              </a:buClr>
              <a:buFont typeface="Wingdings" panose="05000000000000000000" pitchFamily="2" charset="2"/>
              <a:buChar char="§"/>
            </a:pPr>
            <a:r>
              <a:rPr lang="en-US" sz="1400" b="1" dirty="0" err="1"/>
              <a:t>xpath_query_paragraph</a:t>
            </a:r>
            <a:r>
              <a:rPr lang="en-US" sz="1400" b="1" dirty="0"/>
              <a:t> = "//*[substring(@href, string-length(@href) - string-length(‘” + </a:t>
            </a:r>
            <a:r>
              <a:rPr lang="en-US" sz="1400" b="1" dirty="0" err="1"/>
              <a:t>id_figure</a:t>
            </a:r>
            <a:r>
              <a:rPr lang="en-US" sz="1400" b="1" dirty="0"/>
              <a:t>[0] +”’) + 1) =‘” +                          			    </a:t>
            </a:r>
            <a:r>
              <a:rPr lang="en-US" sz="1400" b="1" dirty="0" err="1"/>
              <a:t>id_figure</a:t>
            </a:r>
            <a:r>
              <a:rPr lang="en-US" sz="1400" b="1" dirty="0"/>
              <a:t>[0] +"']/ancestor::p“ </a:t>
            </a:r>
          </a:p>
        </p:txBody>
      </p:sp>
    </p:spTree>
    <p:extLst>
      <p:ext uri="{BB962C8B-B14F-4D97-AF65-F5344CB8AC3E}">
        <p14:creationId xmlns:p14="http://schemas.microsoft.com/office/powerpoint/2010/main" val="785612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662441" y="532006"/>
            <a:ext cx="8429924" cy="707886"/>
          </a:xfrm>
          <a:prstGeom prst="rect">
            <a:avLst/>
          </a:prstGeom>
          <a:noFill/>
        </p:spPr>
        <p:txBody>
          <a:bodyPr wrap="square" rtlCol="0">
            <a:spAutoFit/>
          </a:bodyPr>
          <a:lstStyle/>
          <a:p>
            <a:pPr algn="ctr"/>
            <a:r>
              <a:rPr lang="it-IT" altLang="zh-CN" sz="4000" dirty="0">
                <a:solidFill>
                  <a:srgbClr val="1C4885"/>
                </a:solidFill>
                <a:latin typeface="FuturaBookC" charset="-52"/>
                <a:ea typeface="微软雅黑" panose="020B0503020204020204" pitchFamily="34" charset="-122"/>
              </a:rPr>
              <a:t>Challenges and </a:t>
            </a:r>
            <a:r>
              <a:rPr lang="it-IT" altLang="zh-CN" sz="4000" dirty="0" err="1">
                <a:solidFill>
                  <a:srgbClr val="1C4885"/>
                </a:solidFill>
                <a:latin typeface="FuturaBookC" charset="-52"/>
                <a:ea typeface="微软雅黑" panose="020B0503020204020204" pitchFamily="34" charset="-122"/>
              </a:rPr>
              <a:t>difficulties</a:t>
            </a:r>
            <a:r>
              <a:rPr lang="it-IT" altLang="zh-CN" sz="4000" dirty="0">
                <a:solidFill>
                  <a:srgbClr val="1C4885"/>
                </a:solidFill>
                <a:latin typeface="FuturaBookC" charset="-52"/>
                <a:ea typeface="微软雅黑" panose="020B0503020204020204" pitchFamily="34" charset="-122"/>
              </a:rPr>
              <a:t> </a:t>
            </a:r>
          </a:p>
        </p:txBody>
      </p:sp>
      <p:sp>
        <p:nvSpPr>
          <p:cNvPr id="16" name="文本框 15"/>
          <p:cNvSpPr txBox="1"/>
          <p:nvPr/>
        </p:nvSpPr>
        <p:spPr>
          <a:xfrm>
            <a:off x="1441059" y="1476930"/>
            <a:ext cx="3822567" cy="338554"/>
          </a:xfrm>
          <a:prstGeom prst="rect">
            <a:avLst/>
          </a:prstGeom>
          <a:noFill/>
        </p:spPr>
        <p:txBody>
          <a:bodyPr wrap="square" rtlCol="0">
            <a:spAutoFit/>
          </a:bodyPr>
          <a:lstStyle/>
          <a:p>
            <a:pPr algn="just"/>
            <a:r>
              <a:rPr lang="it-IT" altLang="zh-CN" sz="1600" b="1" dirty="0" err="1">
                <a:ea typeface="FZZhengHeiS-DB-GB" panose="02000000000000000000" pitchFamily="2" charset="0"/>
              </a:rPr>
              <a:t>Caption</a:t>
            </a:r>
            <a:r>
              <a:rPr lang="it-IT" altLang="zh-CN" sz="1600" b="1" dirty="0">
                <a:ea typeface="FZZhengHeiS-DB-GB" panose="02000000000000000000" pitchFamily="2" charset="0"/>
              </a:rPr>
              <a:t> and </a:t>
            </a:r>
            <a:r>
              <a:rPr lang="it-IT" altLang="zh-CN" sz="1600" b="1" dirty="0" err="1">
                <a:ea typeface="FZZhengHeiS-DB-GB" panose="02000000000000000000" pitchFamily="2" charset="0"/>
              </a:rPr>
              <a:t>footnotes</a:t>
            </a:r>
            <a:endParaRPr lang="zh-CN" altLang="en-US" sz="1600" b="1" dirty="0">
              <a:ea typeface="FZZhengHeiS-DB-GB" panose="02000000000000000000" pitchFamily="2" charset="0"/>
            </a:endParaRPr>
          </a:p>
        </p:txBody>
      </p:sp>
      <p:sp>
        <p:nvSpPr>
          <p:cNvPr id="17" name="文本框 16"/>
          <p:cNvSpPr txBox="1"/>
          <p:nvPr/>
        </p:nvSpPr>
        <p:spPr>
          <a:xfrm>
            <a:off x="1469585" y="1762254"/>
            <a:ext cx="3703299" cy="1815882"/>
          </a:xfrm>
          <a:prstGeom prst="rect">
            <a:avLst/>
          </a:prstGeom>
          <a:noFill/>
        </p:spPr>
        <p:txBody>
          <a:bodyPr wrap="square" rtlCol="0">
            <a:spAutoFit/>
          </a:bodyPr>
          <a:lstStyle/>
          <a:p>
            <a:r>
              <a:rPr lang="en-US" altLang="zh-CN" sz="1400" dirty="0"/>
              <a:t>The diversity of papers in HTML formatting has made it necessary to generalize some XPath instructions. Specifically:</a:t>
            </a:r>
          </a:p>
          <a:p>
            <a:pPr marL="285750" indent="-285750">
              <a:buFont typeface="Arial" panose="020B0604020202020204" pitchFamily="34" charset="0"/>
              <a:buChar char="•"/>
            </a:pPr>
            <a:r>
              <a:rPr lang="en-US" altLang="zh-CN" sz="1400" dirty="0"/>
              <a:t>Some captions are split among nested children of the </a:t>
            </a:r>
            <a:r>
              <a:rPr lang="en-US" altLang="zh-CN" sz="1400" dirty="0" err="1"/>
              <a:t>figcaption</a:t>
            </a:r>
            <a:r>
              <a:rPr lang="en-US" altLang="zh-CN" sz="1400" dirty="0"/>
              <a:t> class.</a:t>
            </a:r>
          </a:p>
          <a:p>
            <a:pPr marL="285750" indent="-285750">
              <a:buFont typeface="Arial" panose="020B0604020202020204" pitchFamily="34" charset="0"/>
              <a:buChar char="•"/>
            </a:pPr>
            <a:r>
              <a:rPr lang="en-US" altLang="zh-CN" sz="1400" dirty="0"/>
              <a:t>Sometimes, footnotes are contained within nested children of the tag referenced by the found ID.</a:t>
            </a:r>
            <a:endParaRPr lang="zh-CN" altLang="en-US" sz="1400" dirty="0"/>
          </a:p>
        </p:txBody>
      </p:sp>
      <p:sp>
        <p:nvSpPr>
          <p:cNvPr id="19" name="文本框 18"/>
          <p:cNvSpPr txBox="1"/>
          <p:nvPr/>
        </p:nvSpPr>
        <p:spPr>
          <a:xfrm>
            <a:off x="1400630" y="4200549"/>
            <a:ext cx="3628570" cy="1600438"/>
          </a:xfrm>
          <a:prstGeom prst="rect">
            <a:avLst/>
          </a:prstGeom>
          <a:noFill/>
        </p:spPr>
        <p:txBody>
          <a:bodyPr wrap="square" rtlCol="0">
            <a:spAutoFit/>
          </a:bodyPr>
          <a:lstStyle/>
          <a:p>
            <a:r>
              <a:rPr lang="en-US" altLang="zh-CN" sz="1400" dirty="0"/>
              <a:t>Before creating a JSON file for each paper, it was necessary to clean the data and insert it into appropriate data structures. Specifically, it became essential to define a function to isolate paragraphs that referenced the same table, as they would otherwise be merged into one.</a:t>
            </a:r>
            <a:endParaRPr lang="zh-CN" altLang="en-US" sz="1400" dirty="0"/>
          </a:p>
        </p:txBody>
      </p:sp>
      <p:sp>
        <p:nvSpPr>
          <p:cNvPr id="20" name="文本框 19"/>
          <p:cNvSpPr txBox="1"/>
          <p:nvPr/>
        </p:nvSpPr>
        <p:spPr>
          <a:xfrm>
            <a:off x="1400630" y="3925040"/>
            <a:ext cx="3518733" cy="338554"/>
          </a:xfrm>
          <a:prstGeom prst="rect">
            <a:avLst/>
          </a:prstGeom>
          <a:noFill/>
        </p:spPr>
        <p:txBody>
          <a:bodyPr wrap="square" rtlCol="0">
            <a:spAutoFit/>
          </a:bodyPr>
          <a:lstStyle/>
          <a:p>
            <a:pPr algn="just"/>
            <a:r>
              <a:rPr lang="it-IT" altLang="zh-CN" sz="1600" b="1" dirty="0">
                <a:ea typeface="FZZhengHeiS-DB-GB" panose="02000000000000000000" pitchFamily="2" charset="0"/>
              </a:rPr>
              <a:t>Data </a:t>
            </a:r>
            <a:r>
              <a:rPr lang="it-IT" altLang="zh-CN" sz="1600" b="1" dirty="0" err="1">
                <a:ea typeface="FZZhengHeiS-DB-GB" panose="02000000000000000000" pitchFamily="2" charset="0"/>
              </a:rPr>
              <a:t>formatting</a:t>
            </a:r>
            <a:r>
              <a:rPr lang="it-IT" altLang="zh-CN" sz="1600" b="1" dirty="0">
                <a:ea typeface="FZZhengHeiS-DB-GB" panose="02000000000000000000" pitchFamily="2" charset="0"/>
              </a:rPr>
              <a:t> </a:t>
            </a:r>
            <a:r>
              <a:rPr lang="it-IT" altLang="zh-CN" sz="1600" b="1" dirty="0" err="1">
                <a:ea typeface="FZZhengHeiS-DB-GB" panose="02000000000000000000" pitchFamily="2" charset="0"/>
              </a:rPr>
              <a:t>before</a:t>
            </a:r>
            <a:r>
              <a:rPr lang="it-IT" altLang="zh-CN" sz="1600" b="1" dirty="0">
                <a:ea typeface="FZZhengHeiS-DB-GB" panose="02000000000000000000" pitchFamily="2" charset="0"/>
              </a:rPr>
              <a:t> JSON</a:t>
            </a:r>
            <a:endParaRPr lang="zh-CN" altLang="en-US" sz="1600" b="1" dirty="0">
              <a:ea typeface="FZZhengHeiS-DB-GB" panose="02000000000000000000" pitchFamily="2" charset="0"/>
            </a:endParaRPr>
          </a:p>
        </p:txBody>
      </p:sp>
      <p:pic>
        <p:nvPicPr>
          <p:cNvPr id="2" name="Immagine 1">
            <a:extLst>
              <a:ext uri="{FF2B5EF4-FFF2-40B4-BE49-F238E27FC236}">
                <a16:creationId xmlns:a16="http://schemas.microsoft.com/office/drawing/2014/main" id="{46F0F434-7F96-C88C-ADB4-7B8D68DE8D8F}"/>
              </a:ext>
            </a:extLst>
          </p:cNvPr>
          <p:cNvPicPr>
            <a:picLocks noChangeAspect="1"/>
          </p:cNvPicPr>
          <p:nvPr/>
        </p:nvPicPr>
        <p:blipFill>
          <a:blip r:embed="rId3"/>
          <a:stretch>
            <a:fillRect/>
          </a:stretch>
        </p:blipFill>
        <p:spPr>
          <a:xfrm>
            <a:off x="1132420" y="1462275"/>
            <a:ext cx="359695" cy="341406"/>
          </a:xfrm>
          <a:prstGeom prst="rect">
            <a:avLst/>
          </a:prstGeom>
        </p:spPr>
      </p:pic>
      <p:pic>
        <p:nvPicPr>
          <p:cNvPr id="7" name="Immagine 6">
            <a:extLst>
              <a:ext uri="{FF2B5EF4-FFF2-40B4-BE49-F238E27FC236}">
                <a16:creationId xmlns:a16="http://schemas.microsoft.com/office/drawing/2014/main" id="{AAFC9484-6D7D-6622-7A70-FDFFAC01C92E}"/>
              </a:ext>
            </a:extLst>
          </p:cNvPr>
          <p:cNvPicPr>
            <a:picLocks noChangeAspect="1"/>
          </p:cNvPicPr>
          <p:nvPr/>
        </p:nvPicPr>
        <p:blipFill>
          <a:blip r:embed="rId3"/>
          <a:stretch>
            <a:fillRect/>
          </a:stretch>
        </p:blipFill>
        <p:spPr>
          <a:xfrm>
            <a:off x="1099258" y="3922188"/>
            <a:ext cx="359695" cy="341406"/>
          </a:xfrm>
          <a:prstGeom prst="rect">
            <a:avLst/>
          </a:prstGeom>
        </p:spPr>
      </p:pic>
      <p:pic>
        <p:nvPicPr>
          <p:cNvPr id="10" name="Immagine 9" descr="Immagine che contiene testo, schermata, Carattere&#10;&#10;Descrizione generata automaticamente">
            <a:extLst>
              <a:ext uri="{FF2B5EF4-FFF2-40B4-BE49-F238E27FC236}">
                <a16:creationId xmlns:a16="http://schemas.microsoft.com/office/drawing/2014/main" id="{B6A946D8-8BF7-BDED-777F-89454742E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709" y="1901316"/>
            <a:ext cx="5780479" cy="3287371"/>
          </a:xfrm>
          <a:prstGeom prst="rect">
            <a:avLst/>
          </a:prstGeom>
        </p:spPr>
      </p:pic>
    </p:spTree>
    <p:extLst>
      <p:ext uri="{BB962C8B-B14F-4D97-AF65-F5344CB8AC3E}">
        <p14:creationId xmlns:p14="http://schemas.microsoft.com/office/powerpoint/2010/main" val="4246076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21687"/>
            <a:ext cx="5668871" cy="523220"/>
          </a:xfrm>
          <a:prstGeom prst="rect">
            <a:avLst/>
          </a:prstGeom>
          <a:noFill/>
        </p:spPr>
        <p:txBody>
          <a:bodyPr wrap="square" rtlCol="0">
            <a:spAutoFit/>
          </a:bodyPr>
          <a:lstStyle/>
          <a:p>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Quality of the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extraction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7CC327"/>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rgbClr val="C3012E"/>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5219772" y="1978799"/>
            <a:ext cx="1752456" cy="1754999"/>
          </a:xfrm>
          <a:prstGeom prst="roundRect">
            <a:avLst>
              <a:gd name="adj" fmla="val 10726"/>
            </a:avLst>
          </a:prstGeom>
          <a:solidFill>
            <a:srgbClr val="E44D26"/>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FF00"/>
              </a:highlight>
            </a:endParaRPr>
          </a:p>
        </p:txBody>
      </p:sp>
      <p:sp>
        <p:nvSpPr>
          <p:cNvPr id="13" name="椭圆 12"/>
          <p:cNvSpPr/>
          <p:nvPr/>
        </p:nvSpPr>
        <p:spPr>
          <a:xfrm>
            <a:off x="3705776" y="4318798"/>
            <a:ext cx="609600" cy="609600"/>
          </a:xfrm>
          <a:prstGeom prst="ellipse">
            <a:avLst/>
          </a:prstGeom>
          <a:solidFill>
            <a:srgbClr val="7CC32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713668" y="4318798"/>
            <a:ext cx="609600" cy="60960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713668" y="2165682"/>
            <a:ext cx="609600" cy="609600"/>
          </a:xfrm>
          <a:prstGeom prst="ellipse">
            <a:avLst/>
          </a:prstGeom>
          <a:solidFill>
            <a:srgbClr val="C30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59224" y="1905373"/>
            <a:ext cx="2556015" cy="646331"/>
          </a:xfrm>
          <a:prstGeom prst="rect">
            <a:avLst/>
          </a:prstGeom>
          <a:noFill/>
        </p:spPr>
        <p:txBody>
          <a:bodyPr wrap="square" rtlCol="0">
            <a:spAutoFit/>
          </a:bodyPr>
          <a:lstStyle/>
          <a:p>
            <a:pPr algn="ctr"/>
            <a:r>
              <a:rPr lang="it-IT" altLang="zh-CN" dirty="0" err="1">
                <a:solidFill>
                  <a:schemeClr val="tx1">
                    <a:lumMod val="75000"/>
                    <a:lumOff val="25000"/>
                  </a:schemeClr>
                </a:solidFill>
                <a:latin typeface="FZZhengHeiS-DB-GB" panose="02000000000000000000"/>
                <a:ea typeface="FZZhengHeiS-DB-GB" panose="02000000000000000000" pitchFamily="2" charset="0"/>
              </a:rPr>
              <a:t>Average</a:t>
            </a:r>
            <a:r>
              <a:rPr lang="it-IT" altLang="zh-CN" dirty="0">
                <a:solidFill>
                  <a:schemeClr val="tx1">
                    <a:lumMod val="75000"/>
                    <a:lumOff val="25000"/>
                  </a:schemeClr>
                </a:solidFill>
                <a:latin typeface="FZZhengHeiS-DB-GB" panose="02000000000000000000"/>
                <a:ea typeface="FZZhengHeiS-DB-GB" panose="02000000000000000000" pitchFamily="2" charset="0"/>
              </a:rPr>
              <a:t> and </a:t>
            </a:r>
            <a:r>
              <a:rPr lang="it-IT" altLang="zh-CN" dirty="0" err="1">
                <a:solidFill>
                  <a:schemeClr val="tx1">
                    <a:lumMod val="75000"/>
                    <a:lumOff val="25000"/>
                  </a:schemeClr>
                </a:solidFill>
                <a:latin typeface="FZZhengHeiS-DB-GB" panose="02000000000000000000"/>
                <a:ea typeface="FZZhengHeiS-DB-GB" panose="02000000000000000000" pitchFamily="2" charset="0"/>
              </a:rPr>
              <a:t>stats</a:t>
            </a:r>
            <a:r>
              <a:rPr lang="it-IT" altLang="zh-CN" dirty="0">
                <a:solidFill>
                  <a:schemeClr val="tx1">
                    <a:lumMod val="75000"/>
                    <a:lumOff val="25000"/>
                  </a:schemeClr>
                </a:solidFill>
                <a:latin typeface="FZZhengHeiS-DB-GB" panose="02000000000000000000"/>
                <a:ea typeface="FZZhengHeiS-DB-GB" panose="02000000000000000000" pitchFamily="2" charset="0"/>
              </a:rPr>
              <a:t> for </a:t>
            </a:r>
            <a:r>
              <a:rPr lang="it-IT" altLang="zh-CN" dirty="0" err="1">
                <a:solidFill>
                  <a:schemeClr val="tx1">
                    <a:lumMod val="75000"/>
                    <a:lumOff val="25000"/>
                  </a:schemeClr>
                </a:solidFill>
                <a:latin typeface="FZZhengHeiS-DB-GB" panose="02000000000000000000"/>
                <a:ea typeface="FZZhengHeiS-DB-GB" panose="02000000000000000000" pitchFamily="2" charset="0"/>
              </a:rPr>
              <a:t>tables</a:t>
            </a:r>
            <a:endParaRPr lang="zh-CN" altLang="en-US" dirty="0">
              <a:solidFill>
                <a:schemeClr val="tx1">
                  <a:lumMod val="75000"/>
                  <a:lumOff val="25000"/>
                </a:schemeClr>
              </a:solidFill>
              <a:latin typeface="FZZhengHeiS-DB-GB" panose="02000000000000000000"/>
              <a:ea typeface="FZZhengHeiS-DB-GB" panose="02000000000000000000" pitchFamily="2" charset="0"/>
            </a:endParaRPr>
          </a:p>
        </p:txBody>
      </p:sp>
      <p:sp>
        <p:nvSpPr>
          <p:cNvPr id="21" name="文本框 20"/>
          <p:cNvSpPr txBox="1"/>
          <p:nvPr/>
        </p:nvSpPr>
        <p:spPr>
          <a:xfrm>
            <a:off x="325925" y="2413204"/>
            <a:ext cx="3311638" cy="954107"/>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average number of tables extracted per file estimated in verifying the quality of data extraction was equal to 4.98; </a:t>
            </a:r>
          </a:p>
          <a:p>
            <a:pPr algn="ctr"/>
            <a:r>
              <a:rPr lang="en-US" altLang="zh-CN" sz="1400" dirty="0">
                <a:solidFill>
                  <a:schemeClr val="tx1">
                    <a:lumMod val="65000"/>
                    <a:lumOff val="35000"/>
                  </a:schemeClr>
                </a:solidFill>
                <a:ea typeface="FZZhengHeiS-DB-GB" panose="02000000000000000000" pitchFamily="2" charset="0"/>
              </a:rPr>
              <a:t>the total number of tables was 1607</a:t>
            </a:r>
            <a:endParaRPr lang="it-IT" altLang="zh-CN" sz="1400" dirty="0">
              <a:solidFill>
                <a:schemeClr val="tx1">
                  <a:lumMod val="65000"/>
                  <a:lumOff val="35000"/>
                </a:schemeClr>
              </a:solidFill>
              <a:ea typeface="FZZhengHeiS-DB-GB" panose="02000000000000000000" pitchFamily="2" charset="0"/>
            </a:endParaRPr>
          </a:p>
        </p:txBody>
      </p:sp>
      <p:sp>
        <p:nvSpPr>
          <p:cNvPr id="22" name="文本框 21"/>
          <p:cNvSpPr txBox="1"/>
          <p:nvPr/>
        </p:nvSpPr>
        <p:spPr>
          <a:xfrm>
            <a:off x="421873" y="4167994"/>
            <a:ext cx="304583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err="1">
                <a:solidFill>
                  <a:schemeClr val="tx1">
                    <a:lumMod val="75000"/>
                    <a:lumOff val="25000"/>
                  </a:schemeClr>
                </a:solidFill>
                <a:effectLst/>
                <a:latin typeface="FZZhengHeiS-DB-GB" panose="02000000000000000000"/>
              </a:rPr>
              <a:t>Tables</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without</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caption</a:t>
            </a:r>
            <a:endParaRPr lang="zh-CN" altLang="en-US" dirty="0">
              <a:solidFill>
                <a:schemeClr val="tx1">
                  <a:lumMod val="75000"/>
                  <a:lumOff val="25000"/>
                </a:schemeClr>
              </a:solidFill>
              <a:effectLst/>
              <a:latin typeface="FZZhengHeiS-DB-GB" panose="02000000000000000000"/>
            </a:endParaRPr>
          </a:p>
        </p:txBody>
      </p:sp>
      <p:sp>
        <p:nvSpPr>
          <p:cNvPr id="23" name="文本框 22"/>
          <p:cNvSpPr txBox="1"/>
          <p:nvPr/>
        </p:nvSpPr>
        <p:spPr>
          <a:xfrm>
            <a:off x="271804" y="4537326"/>
            <a:ext cx="3417631" cy="738664"/>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number of tables extracted without caption estimated in verifying the quality of data extraction was equal to 9 (0.56%)</a:t>
            </a:r>
            <a:endParaRPr lang="zh-CN" altLang="en-US" sz="1400" dirty="0">
              <a:solidFill>
                <a:schemeClr val="tx1">
                  <a:lumMod val="65000"/>
                  <a:lumOff val="35000"/>
                </a:schemeClr>
              </a:solidFill>
              <a:ea typeface="FZZhengHeiS-DB-GB" panose="02000000000000000000" pitchFamily="2" charset="0"/>
            </a:endParaRPr>
          </a:p>
        </p:txBody>
      </p:sp>
      <p:sp>
        <p:nvSpPr>
          <p:cNvPr id="24" name="文本框 23"/>
          <p:cNvSpPr txBox="1"/>
          <p:nvPr/>
        </p:nvSpPr>
        <p:spPr>
          <a:xfrm>
            <a:off x="8399126" y="1860992"/>
            <a:ext cx="3234576"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FZZhengHeiS-DB-GB" panose="02000000000000000000"/>
                <a:ea typeface="FZZhengHeiS-DB-GB" panose="02000000000000000000" pitchFamily="2" charset="0"/>
              </a:rPr>
              <a:t>Average number of references per table</a:t>
            </a:r>
            <a:endParaRPr lang="zh-CN" altLang="en-US" dirty="0">
              <a:solidFill>
                <a:schemeClr val="tx1">
                  <a:lumMod val="75000"/>
                  <a:lumOff val="25000"/>
                </a:schemeClr>
              </a:solidFill>
              <a:latin typeface="FZZhengHeiS-DB-GB" panose="02000000000000000000"/>
              <a:ea typeface="FZZhengHeiS-DB-GB" panose="02000000000000000000" pitchFamily="2" charset="0"/>
            </a:endParaRPr>
          </a:p>
        </p:txBody>
      </p:sp>
      <p:sp>
        <p:nvSpPr>
          <p:cNvPr id="25" name="文本框 24"/>
          <p:cNvSpPr txBox="1"/>
          <p:nvPr/>
        </p:nvSpPr>
        <p:spPr>
          <a:xfrm>
            <a:off x="8399125" y="2419960"/>
            <a:ext cx="3234577" cy="1169551"/>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average number of references per table estimated in verifying the quality of data extraction was equal to 1.22, meanwhile the number of tables without references was 116</a:t>
            </a:r>
            <a:endParaRPr lang="zh-CN" altLang="en-US" sz="1400" dirty="0">
              <a:solidFill>
                <a:schemeClr val="tx1">
                  <a:lumMod val="65000"/>
                  <a:lumOff val="35000"/>
                </a:schemeClr>
              </a:solidFill>
              <a:ea typeface="FZZhengHeiS-DB-GB" panose="02000000000000000000" pitchFamily="2" charset="0"/>
            </a:endParaRPr>
          </a:p>
        </p:txBody>
      </p:sp>
      <p:sp>
        <p:nvSpPr>
          <p:cNvPr id="26" name="文本框 25"/>
          <p:cNvSpPr txBox="1"/>
          <p:nvPr/>
        </p:nvSpPr>
        <p:spPr>
          <a:xfrm>
            <a:off x="8683595" y="4167994"/>
            <a:ext cx="2665636"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err="1">
                <a:solidFill>
                  <a:schemeClr val="tx1">
                    <a:lumMod val="75000"/>
                    <a:lumOff val="25000"/>
                  </a:schemeClr>
                </a:solidFill>
                <a:effectLst/>
                <a:latin typeface="FZZhengHeiS-DB-GB" panose="02000000000000000000"/>
              </a:rPr>
              <a:t>Tables</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without</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footnotes</a:t>
            </a:r>
            <a:endParaRPr lang="zh-CN" altLang="en-US" dirty="0">
              <a:solidFill>
                <a:schemeClr val="tx1">
                  <a:lumMod val="75000"/>
                  <a:lumOff val="25000"/>
                </a:schemeClr>
              </a:solidFill>
              <a:effectLst/>
              <a:latin typeface="FZZhengHeiS-DB-GB" panose="02000000000000000000"/>
            </a:endParaRPr>
          </a:p>
        </p:txBody>
      </p:sp>
      <p:sp>
        <p:nvSpPr>
          <p:cNvPr id="27" name="文本框 26"/>
          <p:cNvSpPr txBox="1"/>
          <p:nvPr/>
        </p:nvSpPr>
        <p:spPr>
          <a:xfrm>
            <a:off x="8470563" y="4534690"/>
            <a:ext cx="3188886" cy="954107"/>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number of tables extracted without footnotes estimated in verifying the quality of data extraction was equal to 944 (58.74%)</a:t>
            </a:r>
            <a:endParaRPr lang="zh-CN" altLang="en-US" sz="1400" dirty="0">
              <a:solidFill>
                <a:schemeClr val="tx1">
                  <a:lumMod val="65000"/>
                  <a:lumOff val="35000"/>
                </a:schemeClr>
              </a:solidFill>
              <a:ea typeface="FZZhengHeiS-DB-GB" panose="02000000000000000000" pitchFamily="2" charset="0"/>
            </a:endParaRPr>
          </a:p>
        </p:txBody>
      </p:sp>
      <p:pic>
        <p:nvPicPr>
          <p:cNvPr id="12" name="Immagine 11">
            <a:extLst>
              <a:ext uri="{FF2B5EF4-FFF2-40B4-BE49-F238E27FC236}">
                <a16:creationId xmlns:a16="http://schemas.microsoft.com/office/drawing/2014/main" id="{BF76E1C8-A4E4-3EE0-A4B2-9FCF289A26B5}"/>
              </a:ext>
            </a:extLst>
          </p:cNvPr>
          <p:cNvPicPr>
            <a:picLocks noChangeAspect="1"/>
          </p:cNvPicPr>
          <p:nvPr/>
        </p:nvPicPr>
        <p:blipFill>
          <a:blip r:embed="rId3"/>
          <a:stretch>
            <a:fillRect/>
          </a:stretch>
        </p:blipFill>
        <p:spPr>
          <a:xfrm>
            <a:off x="3635227" y="2165682"/>
            <a:ext cx="716616" cy="716616"/>
          </a:xfrm>
          <a:prstGeom prst="rect">
            <a:avLst/>
          </a:prstGeom>
        </p:spPr>
      </p:pic>
      <p:pic>
        <p:nvPicPr>
          <p:cNvPr id="29" name="Immagine 28">
            <a:extLst>
              <a:ext uri="{FF2B5EF4-FFF2-40B4-BE49-F238E27FC236}">
                <a16:creationId xmlns:a16="http://schemas.microsoft.com/office/drawing/2014/main" id="{FF7617E9-7F7C-C4EB-5DD4-7951AAB46360}"/>
              </a:ext>
            </a:extLst>
          </p:cNvPr>
          <p:cNvPicPr>
            <a:picLocks noChangeAspect="1"/>
          </p:cNvPicPr>
          <p:nvPr/>
        </p:nvPicPr>
        <p:blipFill>
          <a:blip r:embed="rId4"/>
          <a:stretch>
            <a:fillRect/>
          </a:stretch>
        </p:blipFill>
        <p:spPr>
          <a:xfrm>
            <a:off x="3861641" y="4448004"/>
            <a:ext cx="347502" cy="347502"/>
          </a:xfrm>
          <a:prstGeom prst="rect">
            <a:avLst/>
          </a:prstGeom>
        </p:spPr>
      </p:pic>
      <p:pic>
        <p:nvPicPr>
          <p:cNvPr id="30" name="Immagine 29">
            <a:extLst>
              <a:ext uri="{FF2B5EF4-FFF2-40B4-BE49-F238E27FC236}">
                <a16:creationId xmlns:a16="http://schemas.microsoft.com/office/drawing/2014/main" id="{107ED0F9-5DA1-E9B8-2112-DEA3ED5BE465}"/>
              </a:ext>
            </a:extLst>
          </p:cNvPr>
          <p:cNvPicPr>
            <a:picLocks noChangeAspect="1"/>
          </p:cNvPicPr>
          <p:nvPr/>
        </p:nvPicPr>
        <p:blipFill>
          <a:blip r:embed="rId5"/>
          <a:stretch>
            <a:fillRect/>
          </a:stretch>
        </p:blipFill>
        <p:spPr>
          <a:xfrm>
            <a:off x="7799067" y="2256230"/>
            <a:ext cx="428503" cy="428503"/>
          </a:xfrm>
          <a:prstGeom prst="rect">
            <a:avLst/>
          </a:prstGeom>
        </p:spPr>
      </p:pic>
      <p:pic>
        <p:nvPicPr>
          <p:cNvPr id="34" name="Immagine 33" descr="Immagine che contiene schermata, nero&#10;&#10;Descrizione generata automaticamente">
            <a:extLst>
              <a:ext uri="{FF2B5EF4-FFF2-40B4-BE49-F238E27FC236}">
                <a16:creationId xmlns:a16="http://schemas.microsoft.com/office/drawing/2014/main" id="{A674CE08-9271-262C-C51C-8DD9D9D4FC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7939" y="2354710"/>
            <a:ext cx="324955" cy="324955"/>
          </a:xfrm>
          <a:prstGeom prst="rect">
            <a:avLst/>
          </a:prstGeom>
        </p:spPr>
      </p:pic>
      <p:pic>
        <p:nvPicPr>
          <p:cNvPr id="35" name="Immagine 34">
            <a:extLst>
              <a:ext uri="{FF2B5EF4-FFF2-40B4-BE49-F238E27FC236}">
                <a16:creationId xmlns:a16="http://schemas.microsoft.com/office/drawing/2014/main" id="{5778E489-63BD-E083-9455-85B11190D306}"/>
              </a:ext>
            </a:extLst>
          </p:cNvPr>
          <p:cNvPicPr>
            <a:picLocks noChangeAspect="1"/>
          </p:cNvPicPr>
          <p:nvPr/>
        </p:nvPicPr>
        <p:blipFill>
          <a:blip r:embed="rId7"/>
          <a:stretch>
            <a:fillRect/>
          </a:stretch>
        </p:blipFill>
        <p:spPr>
          <a:xfrm>
            <a:off x="7860963" y="4474845"/>
            <a:ext cx="304713" cy="304713"/>
          </a:xfrm>
          <a:prstGeom prst="roundRect">
            <a:avLst>
              <a:gd name="adj" fmla="val 1559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090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P spid="15" grpId="0" animBg="1"/>
      <p:bldP spid="22"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6133"/>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Conclusions</a:t>
            </a:r>
            <a:endParaRPr lang="it-IT" altLang="zh-CN" sz="4000" dirty="0">
              <a:solidFill>
                <a:srgbClr val="1C4885"/>
              </a:solidFill>
              <a:latin typeface="FuturaBookC" charset="-52"/>
              <a:ea typeface="微软雅黑" panose="020B0503020204020204" pitchFamily="34" charset="-122"/>
            </a:endParaRPr>
          </a:p>
        </p:txBody>
      </p:sp>
      <p:sp>
        <p:nvSpPr>
          <p:cNvPr id="13" name="文本框 12"/>
          <p:cNvSpPr txBox="1"/>
          <p:nvPr/>
        </p:nvSpPr>
        <p:spPr>
          <a:xfrm>
            <a:off x="6146388" y="2731254"/>
            <a:ext cx="3701845" cy="584775"/>
          </a:xfrm>
          <a:prstGeom prst="rect">
            <a:avLst/>
          </a:prstGeom>
          <a:noFill/>
        </p:spPr>
        <p:txBody>
          <a:bodyPr wrap="square" rtlCol="0">
            <a:spAutoFit/>
          </a:bodyPr>
          <a:lstStyle/>
          <a:p>
            <a:pPr algn="ctr"/>
            <a:endParaRPr lang="zh-CN" altLang="en-US" sz="1600" b="1" dirty="0">
              <a:latin typeface="FZZhengHeiS-DB-GB" panose="02000000000000000000" pitchFamily="2" charset="0"/>
              <a:ea typeface="FZZhengHeiS-DB-GB" panose="02000000000000000000" pitchFamily="2" charset="0"/>
            </a:endParaRPr>
          </a:p>
          <a:p>
            <a:pPr algn="ctr"/>
            <a:r>
              <a:rPr lang="it-IT" altLang="zh-CN" sz="1600" b="1" dirty="0">
                <a:latin typeface="FZZhengHeiS-DB-GB" panose="02000000000000000000" pitchFamily="2" charset="0"/>
                <a:ea typeface="FZZhengHeiS-DB-GB" panose="02000000000000000000" pitchFamily="2" charset="0"/>
              </a:rPr>
              <a:t>Foto </a:t>
            </a:r>
            <a:r>
              <a:rPr lang="it-IT" altLang="zh-CN" sz="1600" b="1" dirty="0" err="1">
                <a:latin typeface="FZZhengHeiS-DB-GB" panose="02000000000000000000" pitchFamily="2" charset="0"/>
                <a:ea typeface="FZZhengHeiS-DB-GB" panose="02000000000000000000" pitchFamily="2" charset="0"/>
              </a:rPr>
              <a:t>json</a:t>
            </a:r>
            <a:endParaRPr lang="zh-CN" altLang="en-US" sz="1600" b="1" dirty="0">
              <a:latin typeface="FZZhengHeiS-DB-GB" panose="02000000000000000000" pitchFamily="2" charset="0"/>
              <a:ea typeface="FZZhengHeiS-DB-GB" panose="02000000000000000000" pitchFamily="2" charset="0"/>
            </a:endParaRPr>
          </a:p>
        </p:txBody>
      </p:sp>
      <p:sp>
        <p:nvSpPr>
          <p:cNvPr id="17" name="文本框 16"/>
          <p:cNvSpPr txBox="1"/>
          <p:nvPr/>
        </p:nvSpPr>
        <p:spPr>
          <a:xfrm>
            <a:off x="939040" y="2093627"/>
            <a:ext cx="3419126" cy="3108543"/>
          </a:xfrm>
          <a:prstGeom prst="rect">
            <a:avLst/>
          </a:prstGeom>
          <a:noFill/>
        </p:spPr>
        <p:txBody>
          <a:bodyPr wrap="square" rtlCol="0">
            <a:spAutoFit/>
          </a:bodyPr>
          <a:lstStyle/>
          <a:p>
            <a:r>
              <a:rPr lang="en-US" sz="1400" dirty="0"/>
              <a:t>The web data extraction project has automated the extraction and transformation of structured information, such as tables and captions, from scientific papers on </a:t>
            </a:r>
            <a:r>
              <a:rPr lang="en-US" sz="1400" dirty="0" err="1"/>
              <a:t>arXiv</a:t>
            </a:r>
            <a:r>
              <a:rPr lang="en-US" sz="1400" dirty="0"/>
              <a:t>. By using parsing techniques and analyzing the HTML files of the papers, each document was converted into JSON format, with the extracted data clearly organized. This simplifies access to and management of complex information, making large-scale automated research and analysis more efficient, and benefiting processes like data mining and machine learning.</a:t>
            </a:r>
          </a:p>
        </p:txBody>
      </p:sp>
      <p:pic>
        <p:nvPicPr>
          <p:cNvPr id="3" name="Immagine 2" descr="Immagine che contiene testo, schermata, Carattere&#10;&#10;Descrizione generata automaticamente">
            <a:extLst>
              <a:ext uri="{FF2B5EF4-FFF2-40B4-BE49-F238E27FC236}">
                <a16:creationId xmlns:a16="http://schemas.microsoft.com/office/drawing/2014/main" id="{5CAEEC8C-9231-58ED-F188-F69A0436D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786" y="2093627"/>
            <a:ext cx="6197462" cy="3219776"/>
          </a:xfrm>
          <a:prstGeom prst="rect">
            <a:avLst/>
          </a:prstGeom>
        </p:spPr>
      </p:pic>
    </p:spTree>
    <p:extLst>
      <p:ext uri="{BB962C8B-B14F-4D97-AF65-F5344CB8AC3E}">
        <p14:creationId xmlns:p14="http://schemas.microsoft.com/office/powerpoint/2010/main" val="369979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6133"/>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998839" y="2474892"/>
            <a:ext cx="5820695" cy="1415772"/>
          </a:xfrm>
          <a:prstGeom prst="rect">
            <a:avLst/>
          </a:prstGeom>
          <a:noFill/>
        </p:spPr>
        <p:txBody>
          <a:bodyPr wrap="square" rtlCol="0">
            <a:spAutoFit/>
          </a:bodyPr>
          <a:lstStyle/>
          <a:p>
            <a:pPr algn="ctr"/>
            <a:r>
              <a:rPr lang="it-IT" altLang="zh-CN" sz="5400" dirty="0">
                <a:solidFill>
                  <a:srgbClr val="1C4885"/>
                </a:solidFill>
                <a:latin typeface="FuturaBookC" charset="-52"/>
                <a:ea typeface="微软雅黑" panose="020B0503020204020204" pitchFamily="34" charset="-122"/>
              </a:rPr>
              <a:t>End of </a:t>
            </a:r>
            <a:r>
              <a:rPr lang="it-IT" altLang="zh-CN" sz="5400" dirty="0" err="1">
                <a:solidFill>
                  <a:srgbClr val="1C4885"/>
                </a:solidFill>
                <a:latin typeface="FuturaBookC" charset="-52"/>
                <a:ea typeface="微软雅黑" panose="020B0503020204020204" pitchFamily="34" charset="-122"/>
              </a:rPr>
              <a:t>presentation</a:t>
            </a:r>
            <a:endParaRPr lang="it-IT" sz="3200" b="1" dirty="0"/>
          </a:p>
          <a:p>
            <a:pPr algn="ctr"/>
            <a:r>
              <a:rPr lang="it-IT" altLang="zh-CN" sz="3200" b="1" dirty="0"/>
              <a:t>Thank </a:t>
            </a:r>
            <a:r>
              <a:rPr lang="it-IT" altLang="zh-CN" sz="3200" b="1" dirty="0" err="1"/>
              <a:t>you</a:t>
            </a:r>
            <a:r>
              <a:rPr lang="it-IT" altLang="zh-CN" sz="3200" b="1" dirty="0"/>
              <a:t> for </a:t>
            </a:r>
            <a:r>
              <a:rPr lang="it-IT" altLang="zh-CN" sz="3200" b="1" dirty="0" err="1"/>
              <a:t>your</a:t>
            </a:r>
            <a:r>
              <a:rPr lang="it-IT" altLang="zh-CN" sz="3200" b="1" dirty="0"/>
              <a:t> </a:t>
            </a:r>
            <a:r>
              <a:rPr lang="it-IT" altLang="zh-CN" sz="3200" b="1" dirty="0" err="1"/>
              <a:t>attention</a:t>
            </a:r>
            <a:endParaRPr lang="zh-CN" altLang="en-US" sz="3200" b="1" dirty="0"/>
          </a:p>
        </p:txBody>
      </p:sp>
    </p:spTree>
    <p:extLst>
      <p:ext uri="{BB962C8B-B14F-4D97-AF65-F5344CB8AC3E}">
        <p14:creationId xmlns:p14="http://schemas.microsoft.com/office/powerpoint/2010/main" val="442032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https://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3293</TotalTime>
  <Words>1001</Words>
  <Application>Microsoft Office PowerPoint</Application>
  <PresentationFormat>Widescreen</PresentationFormat>
  <Paragraphs>76</Paragraphs>
  <Slides>9</Slides>
  <Notes>9</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等线</vt:lpstr>
      <vt:lpstr>等线 Light</vt:lpstr>
      <vt:lpstr>微软雅黑</vt:lpstr>
      <vt:lpstr>Arial</vt:lpstr>
      <vt:lpstr>FuturaBookC</vt:lpstr>
      <vt:lpstr>FZZhengHeiS-DB-GB</vt:lpstr>
      <vt:lpstr>Wingdings</vt:lpstr>
      <vt:lpstr>https://www.freeppt7.com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www.freeppt7.com</dc:creator>
  <cp:keywords>https:/www.freeppt7.com</cp:keywords>
  <dc:description>https://www.freeppt7.com</dc:description>
  <cp:lastModifiedBy>CRISTIAN TRABALLONI</cp:lastModifiedBy>
  <cp:revision>95</cp:revision>
  <dcterms:created xsi:type="dcterms:W3CDTF">2018-02-27T12:12:58Z</dcterms:created>
  <dcterms:modified xsi:type="dcterms:W3CDTF">2024-10-18T14:59:54Z</dcterms:modified>
</cp:coreProperties>
</file>