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3"/>
  </p:normalViewPr>
  <p:slideViewPr>
    <p:cSldViewPr snapToGrid="0">
      <p:cViewPr>
        <p:scale>
          <a:sx n="105" d="100"/>
          <a:sy n="105" d="100"/>
        </p:scale>
        <p:origin x="10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2F8A-27D0-DE49-BC82-F6E1121501D8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A1289-EF97-CE4B-AD24-E60793E704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65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471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05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13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38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015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4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5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63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31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10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32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A1289-EF97-CE4B-AD24-E60793E704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42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285A-AA6B-F4B6-40F6-62D57F403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3D37D4-3005-B2E9-6847-A615D34E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3B87F2-8C0F-624B-4FE0-239B9331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D06F3-4646-3DCA-07FB-E4FECB4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D25018-E795-704B-B3AC-2D218A5E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32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13BAC-D8EA-D016-783D-CF1418CF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4509F1-E636-D4D3-D7C9-C5833EA9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46083F-81B5-5C4F-2C8C-7801FE3C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D0ED7-AC48-0084-18DE-F8E4429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3BA01-FEEE-097C-F196-3988B462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4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5D1F8BB-5B90-B306-4159-840B71DF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99F962-A49B-A261-CFC7-48706DA0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B3A05A-5B4C-F6E2-DF61-2191AA2B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426DB6-8C56-3FCC-8192-0DAE3CC4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0C0145-5CE1-C070-3C91-DDA5CEF5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8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80B0D-A97F-7B98-B2A1-E9B59E4C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EECA4-EA7A-78C1-5C67-F6275192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32E9BE-A691-341A-0165-C7C8726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C907D-7167-AC2D-1336-5EE47F81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2691A1-F60A-6994-4059-7F7ED460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04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16BE5-2438-A841-A05D-26F7D782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8DC27-6825-BB0D-EF79-C0B46ACB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0905D1-C4AB-0963-5405-211FEE4C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6C8B4A-1EA7-5C13-91DB-7D612DA0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AE8D01-4493-6E22-C90C-2AA715E1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75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89B9E-A8CD-9B23-1E47-B5BDC3A7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527F90-3976-E0F6-CA5C-BE852AD3C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A8CADA-45F3-0C3E-4B6B-967FD2641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A7CF8F-0602-98C3-E6AA-6C0A5F14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37A5AC-C7AF-313D-C692-4645DC64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0521A0-84C1-4DF9-8B0F-C302312E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85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B80164-E553-B7CC-1919-1D5F95BE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65FA71-773A-A4A2-4847-05270B83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1C23AD-FF95-A24C-13AB-501AA038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5289A1-8E0D-A18F-46BE-B15D768C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E508068-F87B-11E3-89D6-739570982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8B22A7-0EAC-F71E-A8B1-30E5FF19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66FCE5-BCE3-B255-6D79-990C89C7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A0F76B-5984-F1EB-766E-1BBE5AE8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16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F6EAF-A8D9-CA7E-9777-70EC3E00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47543E-74A9-F078-7A0C-D16287F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E0F17D-AE5A-486A-B533-EA746290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816885-05B4-1BD7-E151-9FF57D2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6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1E7D48-0629-BCF6-7E95-7DA53479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3CCDEE-F9A2-19BB-AFFC-9AC165E4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7F55CE-FB31-75CB-5ACA-C487842E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9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63EC4-4BB1-0C07-C4EA-36032665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C65187-8510-5E0A-B1B4-E91E8992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75EAC9-E912-C2E9-4DC8-D578D414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C74EF7-7AB9-A4E8-08E8-C6EFD258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FBE091-A9CC-6E71-0187-63A06849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3DA2D5-92EE-B8C3-BA8A-0BF7135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5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76A01-7F5C-15DC-F98C-AF9E3F01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38ED3A-914F-A520-04A8-EFF52A37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3EB18A-1360-3FE7-CDB1-225B09B8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6241CC-EF23-4AAA-67AA-41396045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9BCEDA-DE95-80A8-5A94-FA295B46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1F38E1-CD5A-F6BA-6AE5-1D2A2DF5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15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5340F0-9B3F-C2FC-45EA-C9F8DCBF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7ACDDA-5639-119E-5947-75E18C5D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658562-1009-4B6B-CA42-EAD1AA366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283E8-8DA3-F742-B7CC-6A7DBA4BC08F}" type="datetimeFigureOut">
              <a:rPr lang="it-IT" smtClean="0"/>
              <a:t>26/02/25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13EC3-F907-F69E-9B75-FDE6F0069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34484F-2AA9-5E34-CA25-9B2A88713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9EE49-CE63-1A4F-8C36-2B16D82D3C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06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0BBBA-3EF7-1CA5-E1AD-12C20AE546F0}"/>
              </a:ext>
            </a:extLst>
          </p:cNvPr>
          <p:cNvSpPr/>
          <p:nvPr/>
        </p:nvSpPr>
        <p:spPr>
          <a:xfrm>
            <a:off x="0" y="3738282"/>
            <a:ext cx="12192000" cy="311971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42000">
                <a:schemeClr val="tx1">
                  <a:alpha val="78639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3EFE93A-2C90-1CE5-E434-9127A2FE2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74476"/>
            <a:ext cx="12192000" cy="2387600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Spartan ExtraBold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QUANTUM COMPUTING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2ECE4AB-83F4-96D2-E0D9-16955978ED2B}"/>
              </a:ext>
            </a:extLst>
          </p:cNvPr>
          <p:cNvSpPr txBox="1">
            <a:spLocks/>
          </p:cNvSpPr>
          <p:nvPr/>
        </p:nvSpPr>
        <p:spPr>
          <a:xfrm>
            <a:off x="0" y="4104341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bg1"/>
                </a:solidFill>
                <a:latin typeface="Spartan ExtraBold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Gabriele Gabrielli</a:t>
            </a:r>
          </a:p>
          <a:p>
            <a:r>
              <a:rPr lang="it-IT" b="1" dirty="0">
                <a:solidFill>
                  <a:schemeClr val="bg1"/>
                </a:solidFill>
                <a:latin typeface="Spartan ExtraBold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28 F</a:t>
            </a:r>
            <a:r>
              <a:rPr lang="it-IT" b="1">
                <a:solidFill>
                  <a:schemeClr val="bg1"/>
                </a:solidFill>
                <a:latin typeface="Spartan ExtraBold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ebruary</a:t>
            </a:r>
            <a:r>
              <a:rPr lang="it-IT" b="1" dirty="0">
                <a:solidFill>
                  <a:schemeClr val="bg1"/>
                </a:solidFill>
                <a:latin typeface="Spartan ExtraBold" pitchFamily="2" charset="77"/>
                <a:ea typeface="Noto Sans" panose="020B0502040504020204" pitchFamily="34" charset="0"/>
                <a:cs typeface="Noto Sans" panose="020B0502040504020204" pitchFamily="34" charset="0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61738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87150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CLASSIC ALGORITHMS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967061"/>
            <a:ext cx="10743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Classic </a:t>
            </a:r>
            <a:r>
              <a:rPr lang="it-IT" sz="2400" dirty="0" err="1">
                <a:latin typeface="Raleway Medium" pitchFamily="2" charset="77"/>
              </a:rPr>
              <a:t>algorithms</a:t>
            </a:r>
            <a:r>
              <a:rPr lang="it-IT" sz="2400" dirty="0">
                <a:latin typeface="Raleway Medium" pitchFamily="2" charset="77"/>
              </a:rPr>
              <a:t> theory </a:t>
            </a:r>
            <a:r>
              <a:rPr lang="it-IT" sz="2400" dirty="0" err="1">
                <a:latin typeface="Raleway Medium" pitchFamily="2" charset="77"/>
              </a:rPr>
              <a:t>measure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efficiency</a:t>
            </a:r>
            <a:r>
              <a:rPr lang="it-IT" sz="2400" dirty="0">
                <a:latin typeface="Raleway Medium" pitchFamily="2" charset="77"/>
              </a:rPr>
              <a:t> by </a:t>
            </a:r>
            <a:r>
              <a:rPr lang="it-IT" sz="2400" dirty="0" err="1">
                <a:latin typeface="Raleway Medium" pitchFamily="2" charset="77"/>
              </a:rPr>
              <a:t>counting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number</a:t>
            </a:r>
            <a:r>
              <a:rPr lang="it-IT" sz="2400" dirty="0">
                <a:latin typeface="Raleway Medium" pitchFamily="2" charset="77"/>
              </a:rPr>
              <a:t> of </a:t>
            </a:r>
            <a:r>
              <a:rPr lang="it-IT" sz="2400" dirty="0" err="1">
                <a:latin typeface="Raleway Medium" pitchFamily="2" charset="77"/>
              </a:rPr>
              <a:t>operations</a:t>
            </a:r>
            <a:r>
              <a:rPr lang="it-IT" sz="2400" dirty="0">
                <a:latin typeface="Raleway Medium" pitchFamily="2" charset="77"/>
              </a:rPr>
              <a:t> to </a:t>
            </a:r>
            <a:r>
              <a:rPr lang="it-IT" sz="2400" dirty="0" err="1">
                <a:latin typeface="Raleway Medium" pitchFamily="2" charset="77"/>
              </a:rPr>
              <a:t>get</a:t>
            </a:r>
            <a:r>
              <a:rPr lang="it-IT" sz="2400" dirty="0">
                <a:latin typeface="Raleway Medium" pitchFamily="2" charset="77"/>
              </a:rPr>
              <a:t> a certificate </a:t>
            </a:r>
            <a:r>
              <a:rPr lang="it-IT" sz="2400" dirty="0" err="1">
                <a:latin typeface="Raleway Medium" pitchFamily="2" charset="77"/>
              </a:rPr>
              <a:t>verification</a:t>
            </a:r>
            <a:r>
              <a:rPr lang="it-IT" sz="2400" dirty="0">
                <a:latin typeface="Raleway Medium" pitchFamily="2" charset="77"/>
              </a:rPr>
              <a:t> for a </a:t>
            </a:r>
            <a:r>
              <a:rPr lang="it-IT" sz="2400" dirty="0" err="1">
                <a:latin typeface="Raleway Medium" pitchFamily="2" charset="77"/>
              </a:rPr>
              <a:t>certain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problem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AC754B8-6658-A9CD-B86C-34BB59685754}"/>
              </a:ext>
            </a:extLst>
          </p:cNvPr>
          <p:cNvSpPr/>
          <p:nvPr/>
        </p:nvSpPr>
        <p:spPr>
          <a:xfrm>
            <a:off x="1274312" y="3214830"/>
            <a:ext cx="2669039" cy="106523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Raleway SemiBold" pitchFamily="2" charset="77"/>
              </a:rPr>
              <a:t>Possible</a:t>
            </a:r>
            <a:r>
              <a:rPr lang="it-IT" sz="3200" b="1" dirty="0">
                <a:solidFill>
                  <a:schemeClr val="bg1"/>
                </a:solidFill>
                <a:latin typeface="Raleway SemiBold" pitchFamily="2" charset="77"/>
              </a:rPr>
              <a:t> Solution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218EC8B-D113-BFA6-7246-58D80F1600A9}"/>
              </a:ext>
            </a:extLst>
          </p:cNvPr>
          <p:cNvSpPr/>
          <p:nvPr/>
        </p:nvSpPr>
        <p:spPr>
          <a:xfrm>
            <a:off x="4846187" y="3214829"/>
            <a:ext cx="2669039" cy="106523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Raleway SemiBold" pitchFamily="2" charset="77"/>
              </a:rPr>
              <a:t>Algorithm</a:t>
            </a:r>
            <a:endParaRPr lang="it-IT" sz="3200" b="1" dirty="0">
              <a:solidFill>
                <a:schemeClr val="bg1"/>
              </a:solidFill>
              <a:latin typeface="Raleway SemiBold" pitchFamily="2" charset="77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071298-30CA-FA5B-8976-83CB2E300058}"/>
              </a:ext>
            </a:extLst>
          </p:cNvPr>
          <p:cNvSpPr/>
          <p:nvPr/>
        </p:nvSpPr>
        <p:spPr>
          <a:xfrm>
            <a:off x="8418062" y="3214829"/>
            <a:ext cx="2669039" cy="106523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Raleway SemiBold" pitchFamily="2" charset="77"/>
              </a:rPr>
              <a:t>Certificate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B34BA06-60E1-B735-77CB-5A5427B7C94C}"/>
              </a:ext>
            </a:extLst>
          </p:cNvPr>
          <p:cNvCxnSpPr>
            <a:cxnSpLocks/>
          </p:cNvCxnSpPr>
          <p:nvPr/>
        </p:nvCxnSpPr>
        <p:spPr>
          <a:xfrm>
            <a:off x="3943351" y="3747444"/>
            <a:ext cx="5828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B9F9CCD-D880-5134-4C55-21A70C0DEC8C}"/>
              </a:ext>
            </a:extLst>
          </p:cNvPr>
          <p:cNvCxnSpPr>
            <a:cxnSpLocks/>
          </p:cNvCxnSpPr>
          <p:nvPr/>
        </p:nvCxnSpPr>
        <p:spPr>
          <a:xfrm>
            <a:off x="7500939" y="3747444"/>
            <a:ext cx="5828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73C235-AC7D-426A-0920-282E1A91AE89}"/>
              </a:ext>
            </a:extLst>
          </p:cNvPr>
          <p:cNvSpPr txBox="1"/>
          <p:nvPr/>
        </p:nvSpPr>
        <p:spPr>
          <a:xfrm>
            <a:off x="728941" y="4770624"/>
            <a:ext cx="10743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Verification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usually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easier</a:t>
            </a:r>
            <a:r>
              <a:rPr lang="it-IT" sz="2400" dirty="0">
                <a:latin typeface="Raleway Medium" pitchFamily="2" charset="77"/>
              </a:rPr>
              <a:t> (i.e. </a:t>
            </a:r>
            <a:r>
              <a:rPr lang="it-IT" sz="2400" dirty="0" err="1">
                <a:latin typeface="Raleway Medium" pitchFamily="2" charset="77"/>
              </a:rPr>
              <a:t>less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computationally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expensive</a:t>
            </a:r>
            <a:r>
              <a:rPr lang="it-IT" sz="2400" dirty="0">
                <a:latin typeface="Raleway Medium" pitchFamily="2" charset="77"/>
              </a:rPr>
              <a:t>) </a:t>
            </a:r>
            <a:r>
              <a:rPr lang="it-IT" sz="2400" dirty="0" err="1">
                <a:latin typeface="Raleway Medium" pitchFamily="2" charset="77"/>
              </a:rPr>
              <a:t>than</a:t>
            </a:r>
            <a:r>
              <a:rPr lang="it-IT" sz="2400" dirty="0">
                <a:latin typeface="Raleway Medium" pitchFamily="2" charset="77"/>
              </a:rPr>
              <a:t> the solving procedure.</a:t>
            </a:r>
          </a:p>
        </p:txBody>
      </p:sp>
    </p:spTree>
    <p:extLst>
      <p:ext uri="{BB962C8B-B14F-4D97-AF65-F5344CB8AC3E}">
        <p14:creationId xmlns:p14="http://schemas.microsoft.com/office/powerpoint/2010/main" val="34425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87150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GROVER ALGORITHM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635196"/>
            <a:ext cx="674342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The </a:t>
            </a:r>
            <a:r>
              <a:rPr lang="it-IT" sz="2400" dirty="0" err="1">
                <a:latin typeface="Raleway Medium" pitchFamily="2" charset="77"/>
              </a:rPr>
              <a:t>classic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 (</a:t>
            </a:r>
            <a:r>
              <a:rPr lang="it-IT" sz="2400" dirty="0" err="1">
                <a:latin typeface="Raleway Medium" pitchFamily="2" charset="77"/>
              </a:rPr>
              <a:t>providing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verification</a:t>
            </a:r>
            <a:r>
              <a:rPr lang="it-IT" sz="2400" dirty="0">
                <a:latin typeface="Raleway Medium" pitchFamily="2" charset="77"/>
              </a:rPr>
              <a:t> certificate) must be </a:t>
            </a:r>
            <a:r>
              <a:rPr lang="it-IT" sz="2400" dirty="0" err="1">
                <a:latin typeface="Raleway Medium" pitchFamily="2" charset="77"/>
              </a:rPr>
              <a:t>converted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into</a:t>
            </a:r>
            <a:r>
              <a:rPr lang="it-IT" sz="2400" dirty="0">
                <a:latin typeface="Raleway Medium" pitchFamily="2" charset="77"/>
              </a:rPr>
              <a:t> a quantum </a:t>
            </a:r>
            <a:r>
              <a:rPr lang="it-IT" sz="2400" dirty="0" err="1">
                <a:latin typeface="Raleway Medium" pitchFamily="2" charset="77"/>
              </a:rPr>
              <a:t>circuit</a:t>
            </a:r>
            <a:r>
              <a:rPr lang="it-IT" sz="2400" dirty="0">
                <a:latin typeface="Raleway Medium" pitchFamily="2" charset="77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The </a:t>
            </a:r>
            <a:r>
              <a:rPr lang="it-IT" sz="2400" dirty="0" err="1">
                <a:latin typeface="Raleway Medium" pitchFamily="2" charset="77"/>
              </a:rPr>
              <a:t>qubits</a:t>
            </a:r>
            <a:r>
              <a:rPr lang="it-IT" sz="2400" dirty="0">
                <a:latin typeface="Raleway Medium" pitchFamily="2" charset="77"/>
              </a:rPr>
              <a:t> must be </a:t>
            </a:r>
            <a:r>
              <a:rPr lang="it-IT" sz="2400" dirty="0" err="1">
                <a:latin typeface="Raleway Medium" pitchFamily="2" charset="77"/>
              </a:rPr>
              <a:t>enaugh</a:t>
            </a:r>
            <a:r>
              <a:rPr lang="it-IT" sz="2400" dirty="0">
                <a:latin typeface="Raleway Medium" pitchFamily="2" charset="77"/>
              </a:rPr>
              <a:t> to </a:t>
            </a:r>
            <a:r>
              <a:rPr lang="it-IT" sz="2400" dirty="0" err="1">
                <a:latin typeface="Raleway Medium" pitchFamily="2" charset="77"/>
              </a:rPr>
              <a:t>represent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total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space</a:t>
            </a:r>
            <a:r>
              <a:rPr lang="it-IT" sz="2400" dirty="0">
                <a:latin typeface="Raleway Medium" pitchFamily="2" charset="77"/>
              </a:rPr>
              <a:t> of </a:t>
            </a:r>
            <a:r>
              <a:rPr lang="it-IT" sz="2400" dirty="0" err="1">
                <a:latin typeface="Raleway Medium" pitchFamily="2" charset="77"/>
              </a:rPr>
              <a:t>solutions</a:t>
            </a:r>
            <a:r>
              <a:rPr lang="it-IT" sz="2400" dirty="0">
                <a:latin typeface="Raleway Medium" pitchFamily="2" charset="77"/>
              </a:rPr>
              <a:t>. </a:t>
            </a:r>
            <a:r>
              <a:rPr lang="it-IT" sz="2400" dirty="0" err="1">
                <a:latin typeface="Raleway Medium" pitchFamily="2" charset="77"/>
              </a:rPr>
              <a:t>That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, </a:t>
            </a:r>
            <a:r>
              <a:rPr lang="it-IT" sz="2400" dirty="0" err="1">
                <a:latin typeface="Raleway Medium" pitchFamily="2" charset="77"/>
              </a:rPr>
              <a:t>each</a:t>
            </a:r>
            <a:r>
              <a:rPr lang="it-IT" sz="2400" dirty="0">
                <a:latin typeface="Raleway Medium" pitchFamily="2" charset="77"/>
              </a:rPr>
              <a:t> state in the </a:t>
            </a:r>
            <a:r>
              <a:rPr lang="it-IT" sz="2400" dirty="0" err="1">
                <a:latin typeface="Raleway Medium" pitchFamily="2" charset="77"/>
              </a:rPr>
              <a:t>superposition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a </a:t>
            </a:r>
            <a:r>
              <a:rPr lang="it-IT" sz="2400" dirty="0" err="1">
                <a:latin typeface="Raleway Medium" pitchFamily="2" charset="77"/>
              </a:rPr>
              <a:t>different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possible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solution</a:t>
            </a:r>
            <a:r>
              <a:rPr lang="it-IT" sz="2400" dirty="0">
                <a:latin typeface="Raleway Medium" pitchFamily="2" charset="77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The </a:t>
            </a:r>
            <a:r>
              <a:rPr lang="it-IT" sz="2400" dirty="0" err="1">
                <a:latin typeface="Raleway Medium" pitchFamily="2" charset="77"/>
              </a:rPr>
              <a:t>grover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circuit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apply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verificaton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circuit</a:t>
            </a:r>
            <a:r>
              <a:rPr lang="it-IT" sz="2400" dirty="0">
                <a:latin typeface="Raleway Medium" pitchFamily="2" charset="77"/>
              </a:rPr>
              <a:t> to the </a:t>
            </a:r>
            <a:r>
              <a:rPr lang="it-IT" sz="2400" dirty="0" err="1">
                <a:latin typeface="Raleway Medium" pitchFamily="2" charset="77"/>
              </a:rPr>
              <a:t>whole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solution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space</a:t>
            </a:r>
            <a:r>
              <a:rPr lang="it-IT" sz="2400" dirty="0">
                <a:latin typeface="Raleway Medium" pitchFamily="2" charset="77"/>
              </a:rPr>
              <a:t>, </a:t>
            </a:r>
            <a:r>
              <a:rPr lang="it-IT" sz="2400" dirty="0" err="1">
                <a:latin typeface="Raleway Medium" pitchFamily="2" charset="77"/>
              </a:rPr>
              <a:t>rising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probability</a:t>
            </a:r>
            <a:r>
              <a:rPr lang="it-IT" sz="2400" dirty="0">
                <a:latin typeface="Raleway Medium" pitchFamily="2" charset="77"/>
              </a:rPr>
              <a:t> for </a:t>
            </a:r>
            <a:r>
              <a:rPr lang="it-IT" sz="2400" dirty="0" err="1">
                <a:latin typeface="Raleway Medium" pitchFamily="2" charset="77"/>
              </a:rPr>
              <a:t>that</a:t>
            </a:r>
            <a:r>
              <a:rPr lang="it-IT" sz="2400" dirty="0">
                <a:latin typeface="Raleway Medium" pitchFamily="2" charset="77"/>
              </a:rPr>
              <a:t> state.</a:t>
            </a:r>
          </a:p>
          <a:p>
            <a:pPr>
              <a:spcAft>
                <a:spcPts val="1200"/>
              </a:spcAft>
            </a:pPr>
            <a:endParaRPr lang="it-IT" sz="2400" dirty="0">
              <a:latin typeface="Raleway Medium" pitchFamily="2" charset="77"/>
            </a:endParaRPr>
          </a:p>
        </p:txBody>
      </p:sp>
      <p:pic>
        <p:nvPicPr>
          <p:cNvPr id="4098" name="Picture 2" descr="Grover's Algorithm Using 2 Qubits: Step-by-Step Guide">
            <a:extLst>
              <a:ext uri="{FF2B5EF4-FFF2-40B4-BE49-F238E27FC236}">
                <a16:creationId xmlns:a16="http://schemas.microsoft.com/office/drawing/2014/main" id="{0BF505ED-4CF0-9437-8936-42671E08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635196"/>
            <a:ext cx="3900487" cy="40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87150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GROVER ALGORITHM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732F85-39B4-1DC3-DBC0-30423B9E5280}"/>
              </a:ext>
            </a:extLst>
          </p:cNvPr>
          <p:cNvSpPr txBox="1"/>
          <p:nvPr/>
        </p:nvSpPr>
        <p:spPr>
          <a:xfrm>
            <a:off x="0" y="307068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400" dirty="0"/>
              <a:t>|</a:t>
            </a:r>
            <a:r>
              <a:rPr lang="el-GR" sz="2400" u="sng" dirty="0"/>
              <a:t>ψ</a:t>
            </a:r>
            <a:r>
              <a:rPr lang="el-GR" sz="2400" dirty="0"/>
              <a:t>⟩ = </a:t>
            </a:r>
            <a:r>
              <a:rPr lang="it-IT" sz="2400" dirty="0"/>
              <a:t>p</a:t>
            </a:r>
            <a:r>
              <a:rPr lang="it-IT" sz="2400" baseline="-25000" dirty="0"/>
              <a:t>1</a:t>
            </a:r>
            <a:r>
              <a:rPr lang="el-GR" sz="2400" dirty="0"/>
              <a:t>|00</a:t>
            </a:r>
            <a:r>
              <a:rPr lang="it-IT" sz="2400" dirty="0"/>
              <a:t>000000</a:t>
            </a:r>
            <a:r>
              <a:rPr lang="el-GR" sz="2400" dirty="0"/>
              <a:t>⟩ + </a:t>
            </a:r>
            <a:r>
              <a:rPr lang="it-IT" sz="2400" dirty="0"/>
              <a:t>p</a:t>
            </a:r>
            <a:r>
              <a:rPr lang="it-IT" sz="2400" baseline="-25000" dirty="0"/>
              <a:t>2</a:t>
            </a:r>
            <a:r>
              <a:rPr lang="el-GR" sz="2400" dirty="0"/>
              <a:t> |00</a:t>
            </a:r>
            <a:r>
              <a:rPr lang="it-IT" sz="2400" dirty="0"/>
              <a:t>000001</a:t>
            </a:r>
            <a:r>
              <a:rPr lang="el-GR" sz="2400" dirty="0"/>
              <a:t>⟩ + </a:t>
            </a:r>
            <a:r>
              <a:rPr lang="it-IT" sz="2400" dirty="0"/>
              <a:t>… + </a:t>
            </a:r>
            <a:r>
              <a:rPr lang="it-IT" sz="2400" dirty="0" err="1"/>
              <a:t>p</a:t>
            </a:r>
            <a:r>
              <a:rPr lang="it-IT" sz="2400" baseline="-25000" dirty="0" err="1"/>
              <a:t>solution</a:t>
            </a:r>
            <a:r>
              <a:rPr lang="el-GR" sz="2400" dirty="0"/>
              <a:t> |</a:t>
            </a:r>
            <a:r>
              <a:rPr lang="it-IT" sz="2400" dirty="0"/>
              <a:t>00101110</a:t>
            </a:r>
            <a:r>
              <a:rPr lang="el-GR" sz="2400" dirty="0"/>
              <a:t>⟩ </a:t>
            </a:r>
            <a:r>
              <a:rPr lang="it-IT" sz="2400" dirty="0"/>
              <a:t>+ … </a:t>
            </a:r>
            <a:r>
              <a:rPr lang="el-GR" sz="2400" dirty="0"/>
              <a:t>+ </a:t>
            </a:r>
            <a:r>
              <a:rPr lang="it-IT" sz="2400" dirty="0"/>
              <a:t>p</a:t>
            </a:r>
            <a:r>
              <a:rPr lang="it-IT" sz="2400" baseline="-25000" dirty="0"/>
              <a:t>256</a:t>
            </a:r>
            <a:r>
              <a:rPr lang="el-GR" sz="2400" dirty="0"/>
              <a:t> |</a:t>
            </a:r>
            <a:r>
              <a:rPr lang="it-IT" sz="2400" dirty="0"/>
              <a:t>11111111</a:t>
            </a:r>
            <a:r>
              <a:rPr lang="el-GR" sz="2400" dirty="0"/>
              <a:t>⟩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323B9D-299D-2B4E-C1C9-D63EF99C6167}"/>
              </a:ext>
            </a:extLst>
          </p:cNvPr>
          <p:cNvSpPr txBox="1"/>
          <p:nvPr/>
        </p:nvSpPr>
        <p:spPr>
          <a:xfrm>
            <a:off x="728941" y="1806646"/>
            <a:ext cx="107724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Grover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uses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b="1" dirty="0">
                <a:latin typeface="Raleway ExtraBold" pitchFamily="2" charset="77"/>
              </a:rPr>
              <a:t>quantum </a:t>
            </a:r>
            <a:r>
              <a:rPr lang="it-IT" sz="2400" b="1" dirty="0" err="1">
                <a:latin typeface="Raleway ExtraBold" pitchFamily="2" charset="77"/>
              </a:rPr>
              <a:t>parallelization</a:t>
            </a:r>
            <a:r>
              <a:rPr lang="it-IT" sz="2400" b="1" dirty="0">
                <a:latin typeface="Raleway ExtraBold" pitchFamily="2" charset="77"/>
              </a:rPr>
              <a:t> </a:t>
            </a:r>
            <a:r>
              <a:rPr lang="it-IT" sz="2400" dirty="0">
                <a:latin typeface="Raleway Medium" pitchFamily="2" charset="77"/>
              </a:rPr>
              <a:t>to </a:t>
            </a:r>
            <a:r>
              <a:rPr lang="it-IT" sz="2400" dirty="0" err="1">
                <a:latin typeface="Raleway Medium" pitchFamily="2" charset="77"/>
              </a:rPr>
              <a:t>apply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validation</a:t>
            </a:r>
            <a:r>
              <a:rPr lang="it-IT" sz="2400" dirty="0">
                <a:latin typeface="Raleway Medium" pitchFamily="2" charset="77"/>
              </a:rPr>
              <a:t> certificate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 to </a:t>
            </a:r>
            <a:r>
              <a:rPr lang="it-IT" sz="2400" dirty="0" err="1">
                <a:latin typeface="Raleway Medium" pitchFamily="2" charset="77"/>
              </a:rPr>
              <a:t>all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possible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solution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B156D0-3815-E71C-3094-B31F223C02A3}"/>
              </a:ext>
            </a:extLst>
          </p:cNvPr>
          <p:cNvSpPr txBox="1"/>
          <p:nvPr/>
        </p:nvSpPr>
        <p:spPr>
          <a:xfrm>
            <a:off x="709751" y="4089874"/>
            <a:ext cx="10772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Using Grover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, the new </a:t>
            </a:r>
            <a:r>
              <a:rPr lang="it-IT" sz="2400" dirty="0" err="1">
                <a:latin typeface="Raleway Medium" pitchFamily="2" charset="77"/>
              </a:rPr>
              <a:t>complexity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square</a:t>
            </a:r>
            <a:r>
              <a:rPr lang="it-IT" sz="2400" dirty="0">
                <a:latin typeface="Raleway Medium" pitchFamily="2" charset="77"/>
              </a:rPr>
              <a:t> root of the </a:t>
            </a:r>
            <a:r>
              <a:rPr lang="it-IT" sz="2400" dirty="0" err="1">
                <a:latin typeface="Raleway Medium" pitchFamily="2" charset="77"/>
              </a:rPr>
              <a:t>original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complexity</a:t>
            </a:r>
            <a:r>
              <a:rPr lang="it-IT" sz="2400" dirty="0">
                <a:latin typeface="Raleway Medium" pitchFamily="2" charset="77"/>
              </a:rPr>
              <a:t>. One </a:t>
            </a:r>
            <a:r>
              <a:rPr lang="it-IT" sz="2400" dirty="0" err="1">
                <a:latin typeface="Raleway Medium" pitchFamily="2" charset="77"/>
              </a:rPr>
              <a:t>year</a:t>
            </a:r>
            <a:r>
              <a:rPr lang="it-IT" sz="2400" dirty="0">
                <a:latin typeface="Raleway Medium" pitchFamily="2" charset="77"/>
              </a:rPr>
              <a:t> of </a:t>
            </a:r>
            <a:r>
              <a:rPr lang="it-IT" sz="2400" dirty="0" err="1">
                <a:latin typeface="Raleway Medium" pitchFamily="2" charset="77"/>
              </a:rPr>
              <a:t>classic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computation</a:t>
            </a:r>
            <a:r>
              <a:rPr lang="it-IT" sz="2400" dirty="0">
                <a:latin typeface="Raleway Medium" pitchFamily="2" charset="77"/>
              </a:rPr>
              <a:t> last </a:t>
            </a:r>
            <a:r>
              <a:rPr lang="it-IT" sz="2400" dirty="0" err="1">
                <a:latin typeface="Raleway Medium" pitchFamily="2" charset="77"/>
              </a:rPr>
              <a:t>than</a:t>
            </a:r>
            <a:r>
              <a:rPr lang="it-IT" sz="2400" dirty="0">
                <a:latin typeface="Raleway Medium" pitchFamily="2" charset="77"/>
              </a:rPr>
              <a:t> 2 minutes in quantum </a:t>
            </a:r>
            <a:r>
              <a:rPr lang="it-IT" sz="2400" dirty="0" err="1">
                <a:latin typeface="Raleway Medium" pitchFamily="2" charset="77"/>
              </a:rPr>
              <a:t>computation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B3BAEB-0829-E6B7-2865-DB5238EA129D}"/>
              </a:ext>
            </a:extLst>
          </p:cNvPr>
          <p:cNvSpPr txBox="1"/>
          <p:nvPr/>
        </p:nvSpPr>
        <p:spPr>
          <a:xfrm>
            <a:off x="728942" y="684109"/>
            <a:ext cx="107341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latin typeface="Raleway Medium" pitchFamily="2" charset="77"/>
              </a:rPr>
              <a:t>1980s</a:t>
            </a:r>
            <a:r>
              <a:rPr lang="it-IT" sz="2400" dirty="0">
                <a:latin typeface="Raleway Medium" pitchFamily="2" charset="77"/>
              </a:rPr>
              <a:t>:Theoretical </a:t>
            </a:r>
            <a:r>
              <a:rPr lang="it-IT" sz="2400" dirty="0" err="1">
                <a:latin typeface="Raleway Medium" pitchFamily="2" charset="77"/>
              </a:rPr>
              <a:t>foundations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proposed</a:t>
            </a:r>
            <a:r>
              <a:rPr lang="it-IT" sz="2400" dirty="0">
                <a:latin typeface="Raleway Medium" pitchFamily="2" charset="77"/>
              </a:rPr>
              <a:t> by Richard Feynman </a:t>
            </a:r>
          </a:p>
          <a:p>
            <a:r>
              <a:rPr lang="it-IT" sz="2400" dirty="0">
                <a:latin typeface="Raleway Medium" pitchFamily="2" charset="77"/>
              </a:rPr>
              <a:t>	and David Deutsch</a:t>
            </a:r>
          </a:p>
          <a:p>
            <a:r>
              <a:rPr lang="it-IT" sz="2400" b="1" dirty="0">
                <a:latin typeface="Raleway Medium" pitchFamily="2" charset="77"/>
              </a:rPr>
              <a:t>1998</a:t>
            </a:r>
            <a:r>
              <a:rPr lang="it-IT" sz="2400" dirty="0">
                <a:latin typeface="Raleway Medium" pitchFamily="2" charset="77"/>
              </a:rPr>
              <a:t>: 	First 2-qubit quantum computer</a:t>
            </a:r>
          </a:p>
          <a:p>
            <a:r>
              <a:rPr lang="it-IT" sz="2400" b="1" dirty="0">
                <a:latin typeface="Raleway Medium" pitchFamily="2" charset="77"/>
              </a:rPr>
              <a:t>2016</a:t>
            </a:r>
            <a:r>
              <a:rPr lang="it-IT" sz="2400" dirty="0">
                <a:latin typeface="Raleway Medium" pitchFamily="2" charset="77"/>
              </a:rPr>
              <a:t>: 	IBM makes 5-qubit quantum computer </a:t>
            </a:r>
            <a:r>
              <a:rPr lang="it-IT" sz="2400" dirty="0" err="1">
                <a:latin typeface="Raleway Medium" pitchFamily="2" charset="77"/>
              </a:rPr>
              <a:t>accessible</a:t>
            </a:r>
            <a:r>
              <a:rPr lang="it-IT" sz="2400" dirty="0">
                <a:latin typeface="Raleway Medium" pitchFamily="2" charset="77"/>
              </a:rPr>
              <a:t> via cloud</a:t>
            </a:r>
          </a:p>
          <a:p>
            <a:r>
              <a:rPr lang="it-IT" sz="2400" b="1" dirty="0">
                <a:latin typeface="Raleway Medium" pitchFamily="2" charset="77"/>
              </a:rPr>
              <a:t>2019</a:t>
            </a:r>
            <a:r>
              <a:rPr lang="it-IT" sz="2400" dirty="0">
                <a:latin typeface="Raleway Medium" pitchFamily="2" charset="77"/>
              </a:rPr>
              <a:t>: 	Google 53-qubit</a:t>
            </a:r>
          </a:p>
          <a:p>
            <a:r>
              <a:rPr lang="it-IT" sz="2400" b="1" dirty="0">
                <a:latin typeface="Raleway Medium" pitchFamily="2" charset="77"/>
              </a:rPr>
              <a:t>2021</a:t>
            </a:r>
            <a:r>
              <a:rPr lang="it-IT" sz="2400" dirty="0">
                <a:latin typeface="Raleway Medium" pitchFamily="2" charset="77"/>
              </a:rPr>
              <a:t>:	IBM 127-qubit </a:t>
            </a:r>
          </a:p>
          <a:p>
            <a:r>
              <a:rPr lang="it-IT" sz="2400" b="1" dirty="0">
                <a:latin typeface="Raleway Medium" pitchFamily="2" charset="77"/>
              </a:rPr>
              <a:t>2022</a:t>
            </a:r>
            <a:r>
              <a:rPr lang="it-IT" sz="2400" dirty="0">
                <a:latin typeface="Raleway Medium" pitchFamily="2" charset="77"/>
              </a:rPr>
              <a:t>:	IBM 433-qubit </a:t>
            </a:r>
          </a:p>
          <a:p>
            <a:r>
              <a:rPr lang="it-IT" sz="2400" b="1" dirty="0">
                <a:latin typeface="Raleway Medium" pitchFamily="2" charset="77"/>
              </a:rPr>
              <a:t>2023</a:t>
            </a:r>
            <a:r>
              <a:rPr lang="it-IT" sz="2400" dirty="0">
                <a:latin typeface="Raleway Medium" pitchFamily="2" charset="77"/>
              </a:rPr>
              <a:t>: 	IBM 1,121-qubit</a:t>
            </a:r>
          </a:p>
          <a:p>
            <a:endParaRPr lang="it-IT" sz="2400" dirty="0">
              <a:latin typeface="Raleway Medium" pitchFamily="2" charset="77"/>
            </a:endParaRPr>
          </a:p>
          <a:p>
            <a:r>
              <a:rPr lang="it-IT" sz="2400" b="1" dirty="0" err="1">
                <a:latin typeface="Raleway Medium" pitchFamily="2" charset="77"/>
              </a:rPr>
              <a:t>December</a:t>
            </a:r>
            <a:r>
              <a:rPr lang="it-IT" sz="2400" b="1" dirty="0">
                <a:latin typeface="Raleway Medium" pitchFamily="2" charset="77"/>
              </a:rPr>
              <a:t> 2024</a:t>
            </a:r>
            <a:r>
              <a:rPr lang="it-IT" sz="2400" dirty="0">
                <a:latin typeface="Raleway Medium" pitchFamily="2" charset="77"/>
              </a:rPr>
              <a:t>: 	</a:t>
            </a:r>
            <a:r>
              <a:rPr lang="it-IT" sz="2400" dirty="0" err="1">
                <a:latin typeface="Raleway Medium" pitchFamily="2" charset="77"/>
              </a:rPr>
              <a:t>Google’s</a:t>
            </a:r>
            <a:r>
              <a:rPr lang="it-IT" sz="2400" dirty="0">
                <a:latin typeface="Raleway Medium" pitchFamily="2" charset="77"/>
              </a:rPr>
              <a:t> Willow: 105-qubit with </a:t>
            </a:r>
            <a:r>
              <a:rPr lang="it-IT" sz="2400" dirty="0" err="1">
                <a:latin typeface="Raleway Medium" pitchFamily="2" charset="77"/>
              </a:rPr>
              <a:t>error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correction</a:t>
            </a:r>
            <a:endParaRPr lang="it-IT" sz="2400" dirty="0">
              <a:latin typeface="Raleway Medium" pitchFamily="2" charset="77"/>
            </a:endParaRPr>
          </a:p>
          <a:p>
            <a:r>
              <a:rPr lang="it-IT" sz="2400" b="1" dirty="0" err="1">
                <a:latin typeface="Raleway Medium" pitchFamily="2" charset="77"/>
              </a:rPr>
              <a:t>February</a:t>
            </a:r>
            <a:r>
              <a:rPr lang="it-IT" sz="2400" b="1" dirty="0">
                <a:latin typeface="Raleway Medium" pitchFamily="2" charset="77"/>
              </a:rPr>
              <a:t> 2025</a:t>
            </a:r>
            <a:r>
              <a:rPr lang="it-IT" sz="2400" dirty="0">
                <a:latin typeface="Raleway Medium" pitchFamily="2" charset="77"/>
              </a:rPr>
              <a:t>: 	</a:t>
            </a:r>
            <a:r>
              <a:rPr lang="it-IT" sz="2400" dirty="0" err="1">
                <a:latin typeface="Raleway Medium" pitchFamily="2" charset="77"/>
              </a:rPr>
              <a:t>Microsoft’s</a:t>
            </a:r>
            <a:r>
              <a:rPr lang="it-IT" sz="2400" dirty="0">
                <a:latin typeface="Raleway Medium" pitchFamily="2" charset="77"/>
              </a:rPr>
              <a:t> Majorana 1: first </a:t>
            </a:r>
            <a:r>
              <a:rPr lang="it-IT" sz="2400" dirty="0" err="1">
                <a:latin typeface="Raleway Medium" pitchFamily="2" charset="77"/>
              </a:rPr>
              <a:t>topological</a:t>
            </a:r>
            <a:r>
              <a:rPr lang="it-IT" sz="2400" dirty="0">
                <a:latin typeface="Raleway Medium" pitchFamily="2" charset="77"/>
              </a:rPr>
              <a:t> processor</a:t>
            </a:r>
          </a:p>
          <a:p>
            <a:endParaRPr lang="it-IT" sz="2400" b="1" dirty="0">
              <a:latin typeface="Raleway Medium" pitchFamily="2" charset="77"/>
            </a:endParaRPr>
          </a:p>
          <a:p>
            <a:r>
              <a:rPr lang="it-IT" sz="2400" b="1" dirty="0">
                <a:latin typeface="Raleway Medium" pitchFamily="2" charset="77"/>
              </a:rPr>
              <a:t>2027</a:t>
            </a:r>
            <a:r>
              <a:rPr lang="it-IT" sz="2400" dirty="0">
                <a:latin typeface="Raleway Medium" pitchFamily="2" charset="77"/>
              </a:rPr>
              <a:t>: 	IBM 10.000-qubit</a:t>
            </a:r>
            <a:endParaRPr lang="it-IT" sz="2400" b="1" dirty="0">
              <a:latin typeface="Raleway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791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69A799-5C99-EFB3-CBDF-E079B093D277}"/>
              </a:ext>
            </a:extLst>
          </p:cNvPr>
          <p:cNvSpPr txBox="1"/>
          <p:nvPr/>
        </p:nvSpPr>
        <p:spPr>
          <a:xfrm>
            <a:off x="790086" y="1972232"/>
            <a:ext cx="2675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 err="1">
                <a:latin typeface="Raleway Medium" pitchFamily="2" charset="77"/>
              </a:rPr>
              <a:t>Oversimplified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definition</a:t>
            </a:r>
            <a:r>
              <a:rPr lang="it-IT" sz="2400" dirty="0">
                <a:latin typeface="Raleway Medium" pitchFamily="2" charset="77"/>
              </a:rPr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2" y="684109"/>
            <a:ext cx="23235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QUBIT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ED7F36-F666-2679-AAA7-55CC169BD0DA}"/>
              </a:ext>
            </a:extLst>
          </p:cNvPr>
          <p:cNvSpPr txBox="1"/>
          <p:nvPr/>
        </p:nvSpPr>
        <p:spPr>
          <a:xfrm>
            <a:off x="728942" y="3691423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E6F6B7-8D9E-959A-5EC0-7AB30CFF556E}"/>
              </a:ext>
            </a:extLst>
          </p:cNvPr>
          <p:cNvSpPr txBox="1"/>
          <p:nvPr/>
        </p:nvSpPr>
        <p:spPr>
          <a:xfrm>
            <a:off x="728942" y="4484800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98CE0B-666C-6406-1CFD-D2EDEBAD068F}"/>
              </a:ext>
            </a:extLst>
          </p:cNvPr>
          <p:cNvSpPr txBox="1"/>
          <p:nvPr/>
        </p:nvSpPr>
        <p:spPr>
          <a:xfrm>
            <a:off x="853594" y="3079793"/>
            <a:ext cx="617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Bit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4191F6-E5FB-7E51-11EB-4B5626FA4BC4}"/>
              </a:ext>
            </a:extLst>
          </p:cNvPr>
          <p:cNvSpPr txBox="1"/>
          <p:nvPr/>
        </p:nvSpPr>
        <p:spPr>
          <a:xfrm>
            <a:off x="2521101" y="3094877"/>
            <a:ext cx="98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Raleway Medium" pitchFamily="2" charset="77"/>
              </a:rPr>
              <a:t>Qubit</a:t>
            </a:r>
            <a:endParaRPr lang="it-IT" sz="2400" dirty="0">
              <a:latin typeface="Raleway Medium" pitchFamily="2" charset="77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12C9ABB-48B0-0A3D-0B29-23E35455B758}"/>
              </a:ext>
            </a:extLst>
          </p:cNvPr>
          <p:cNvSpPr/>
          <p:nvPr/>
        </p:nvSpPr>
        <p:spPr>
          <a:xfrm>
            <a:off x="1212267" y="3790843"/>
            <a:ext cx="262503" cy="2628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396C932-D9D2-DC3F-0629-68FE2F90C920}"/>
              </a:ext>
            </a:extLst>
          </p:cNvPr>
          <p:cNvSpPr/>
          <p:nvPr/>
        </p:nvSpPr>
        <p:spPr>
          <a:xfrm>
            <a:off x="1212267" y="4585322"/>
            <a:ext cx="262503" cy="26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CC60E7-DCEC-665D-0374-9D20D970AAE5}"/>
              </a:ext>
            </a:extLst>
          </p:cNvPr>
          <p:cNvSpPr txBox="1"/>
          <p:nvPr/>
        </p:nvSpPr>
        <p:spPr>
          <a:xfrm>
            <a:off x="2258587" y="3706507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F09BD0-C19E-7345-27B3-837684401EA1}"/>
              </a:ext>
            </a:extLst>
          </p:cNvPr>
          <p:cNvSpPr txBox="1"/>
          <p:nvPr/>
        </p:nvSpPr>
        <p:spPr>
          <a:xfrm>
            <a:off x="2258587" y="4499884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8182C1D-60EE-0ACC-9546-23ABBF653E20}"/>
              </a:ext>
            </a:extLst>
          </p:cNvPr>
          <p:cNvSpPr/>
          <p:nvPr/>
        </p:nvSpPr>
        <p:spPr>
          <a:xfrm>
            <a:off x="2727541" y="3905016"/>
            <a:ext cx="824692" cy="825700"/>
          </a:xfrm>
          <a:prstGeom prst="ellipse">
            <a:avLst/>
          </a:prstGeom>
          <a:gradFill>
            <a:gsLst>
              <a:gs pos="100000">
                <a:schemeClr val="bg1">
                  <a:lumMod val="100000"/>
                </a:schemeClr>
              </a:gs>
              <a:gs pos="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6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69A799-5C99-EFB3-CBDF-E079B093D277}"/>
              </a:ext>
            </a:extLst>
          </p:cNvPr>
          <p:cNvSpPr txBox="1"/>
          <p:nvPr/>
        </p:nvSpPr>
        <p:spPr>
          <a:xfrm>
            <a:off x="790086" y="1972232"/>
            <a:ext cx="2675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dirty="0" err="1">
                <a:latin typeface="Raleway Medium" pitchFamily="2" charset="77"/>
              </a:rPr>
              <a:t>Oversimplified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definition</a:t>
            </a:r>
            <a:r>
              <a:rPr lang="it-IT" sz="2400" dirty="0">
                <a:latin typeface="Raleway Medium" pitchFamily="2" charset="77"/>
              </a:rPr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2" y="684109"/>
            <a:ext cx="23235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QUBIT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ED7F36-F666-2679-AAA7-55CC169BD0DA}"/>
              </a:ext>
            </a:extLst>
          </p:cNvPr>
          <p:cNvSpPr txBox="1"/>
          <p:nvPr/>
        </p:nvSpPr>
        <p:spPr>
          <a:xfrm>
            <a:off x="728942" y="3691423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E6F6B7-8D9E-959A-5EC0-7AB30CFF556E}"/>
              </a:ext>
            </a:extLst>
          </p:cNvPr>
          <p:cNvSpPr txBox="1"/>
          <p:nvPr/>
        </p:nvSpPr>
        <p:spPr>
          <a:xfrm>
            <a:off x="728942" y="4484800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98CE0B-666C-6406-1CFD-D2EDEBAD068F}"/>
              </a:ext>
            </a:extLst>
          </p:cNvPr>
          <p:cNvSpPr txBox="1"/>
          <p:nvPr/>
        </p:nvSpPr>
        <p:spPr>
          <a:xfrm>
            <a:off x="853594" y="3079793"/>
            <a:ext cx="617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Bit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4191F6-E5FB-7E51-11EB-4B5626FA4BC4}"/>
              </a:ext>
            </a:extLst>
          </p:cNvPr>
          <p:cNvSpPr txBox="1"/>
          <p:nvPr/>
        </p:nvSpPr>
        <p:spPr>
          <a:xfrm>
            <a:off x="2521101" y="3094877"/>
            <a:ext cx="988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Raleway Medium" pitchFamily="2" charset="77"/>
              </a:rPr>
              <a:t>Qubit</a:t>
            </a:r>
            <a:endParaRPr lang="it-IT" sz="2400" dirty="0">
              <a:latin typeface="Raleway Medium" pitchFamily="2" charset="77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12C9ABB-48B0-0A3D-0B29-23E35455B758}"/>
              </a:ext>
            </a:extLst>
          </p:cNvPr>
          <p:cNvSpPr/>
          <p:nvPr/>
        </p:nvSpPr>
        <p:spPr>
          <a:xfrm>
            <a:off x="1212267" y="3790843"/>
            <a:ext cx="262503" cy="2628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396C932-D9D2-DC3F-0629-68FE2F90C920}"/>
              </a:ext>
            </a:extLst>
          </p:cNvPr>
          <p:cNvSpPr/>
          <p:nvPr/>
        </p:nvSpPr>
        <p:spPr>
          <a:xfrm>
            <a:off x="1212267" y="4585322"/>
            <a:ext cx="262503" cy="262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CC60E7-DCEC-665D-0374-9D20D970AAE5}"/>
              </a:ext>
            </a:extLst>
          </p:cNvPr>
          <p:cNvSpPr txBox="1"/>
          <p:nvPr/>
        </p:nvSpPr>
        <p:spPr>
          <a:xfrm>
            <a:off x="2258587" y="3706507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F09BD0-C19E-7345-27B3-837684401EA1}"/>
              </a:ext>
            </a:extLst>
          </p:cNvPr>
          <p:cNvSpPr txBox="1"/>
          <p:nvPr/>
        </p:nvSpPr>
        <p:spPr>
          <a:xfrm>
            <a:off x="2258587" y="4499884"/>
            <a:ext cx="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0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8182C1D-60EE-0ACC-9546-23ABBF653E20}"/>
              </a:ext>
            </a:extLst>
          </p:cNvPr>
          <p:cNvSpPr/>
          <p:nvPr/>
        </p:nvSpPr>
        <p:spPr>
          <a:xfrm>
            <a:off x="2727541" y="3905016"/>
            <a:ext cx="824692" cy="825700"/>
          </a:xfrm>
          <a:prstGeom prst="ellipse">
            <a:avLst/>
          </a:prstGeom>
          <a:gradFill>
            <a:gsLst>
              <a:gs pos="100000">
                <a:schemeClr val="bg1">
                  <a:lumMod val="100000"/>
                </a:schemeClr>
              </a:gs>
              <a:gs pos="0">
                <a:schemeClr val="tx1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A942C6D2-6380-FCAF-AA04-722CD09A1CB0}"/>
              </a:ext>
            </a:extLst>
          </p:cNvPr>
          <p:cNvCxnSpPr/>
          <p:nvPr/>
        </p:nvCxnSpPr>
        <p:spPr>
          <a:xfrm>
            <a:off x="4358312" y="1972232"/>
            <a:ext cx="0" cy="33216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2F5B5E2-D558-1844-E1A6-5D1EC51AC660}"/>
              </a:ext>
            </a:extLst>
          </p:cNvPr>
          <p:cNvSpPr txBox="1"/>
          <p:nvPr/>
        </p:nvSpPr>
        <p:spPr>
          <a:xfrm>
            <a:off x="4951029" y="2650516"/>
            <a:ext cx="7042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dirty="0"/>
              <a:t>|ψ⟩ = α</a:t>
            </a:r>
            <a:r>
              <a:rPr lang="it-IT" sz="3200" dirty="0"/>
              <a:t> </a:t>
            </a:r>
            <a:r>
              <a:rPr lang="el-GR" sz="3200" dirty="0"/>
              <a:t>|0⟩ + β</a:t>
            </a:r>
            <a:r>
              <a:rPr lang="it-IT" sz="3200" dirty="0"/>
              <a:t> </a:t>
            </a:r>
            <a:r>
              <a:rPr lang="el-GR" sz="3200" dirty="0"/>
              <a:t>|1⟩ </a:t>
            </a:r>
            <a:r>
              <a:rPr lang="it-IT" sz="3200" dirty="0"/>
              <a:t>       </a:t>
            </a:r>
            <a:r>
              <a:rPr lang="it-IT" sz="3200" dirty="0" err="1"/>
              <a:t>where</a:t>
            </a:r>
            <a:r>
              <a:rPr lang="it-IT" sz="3200" dirty="0"/>
              <a:t> |</a:t>
            </a:r>
            <a:r>
              <a:rPr lang="el-GR" sz="3200" dirty="0"/>
              <a:t>α|² + |β|² = 1</a:t>
            </a:r>
            <a:endParaRPr lang="it-IT" sz="3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4221C1A-F29B-937F-AE07-1FE77ADB1E32}"/>
              </a:ext>
            </a:extLst>
          </p:cNvPr>
          <p:cNvSpPr txBox="1"/>
          <p:nvPr/>
        </p:nvSpPr>
        <p:spPr>
          <a:xfrm>
            <a:off x="4951029" y="2065741"/>
            <a:ext cx="4208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State </a:t>
            </a:r>
            <a:r>
              <a:rPr lang="it-IT" sz="2400" dirty="0" err="1">
                <a:latin typeface="Raleway Medium" pitchFamily="2" charset="77"/>
              </a:rPr>
              <a:t>superposition</a:t>
            </a:r>
            <a:r>
              <a:rPr lang="it-IT" sz="2400" dirty="0">
                <a:latin typeface="Raleway Medium" pitchFamily="2" charset="77"/>
              </a:rPr>
              <a:t>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B91A9C4-FE1C-F414-AA5B-EA3C1F4D12CF}"/>
              </a:ext>
            </a:extLst>
          </p:cNvPr>
          <p:cNvSpPr txBox="1"/>
          <p:nvPr/>
        </p:nvSpPr>
        <p:spPr>
          <a:xfrm>
            <a:off x="4951029" y="3815528"/>
            <a:ext cx="4208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Raleway Medium" pitchFamily="2" charset="77"/>
              </a:rPr>
              <a:t>Entanglement: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55C4D70-C19D-E4FD-9BBF-6BCCE5CCF7BC}"/>
              </a:ext>
            </a:extLst>
          </p:cNvPr>
          <p:cNvSpPr txBox="1"/>
          <p:nvPr/>
        </p:nvSpPr>
        <p:spPr>
          <a:xfrm>
            <a:off x="4951028" y="4393717"/>
            <a:ext cx="65959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dirty="0"/>
              <a:t>|</a:t>
            </a:r>
            <a:r>
              <a:rPr lang="el-GR" sz="3200" dirty="0" err="1"/>
              <a:t>ψΦ</a:t>
            </a:r>
            <a:r>
              <a:rPr lang="el-GR" sz="3200" dirty="0"/>
              <a:t>⟩ = α|00⟩ + β|01⟩ + γ|10⟩ + δ|11⟩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3751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61617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COMPUTATION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967061"/>
            <a:ext cx="590045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Initialization</a:t>
            </a:r>
            <a:r>
              <a:rPr lang="it-IT" sz="2400" dirty="0">
                <a:latin typeface="Raleway Medium" pitchFamily="2" charset="77"/>
              </a:rPr>
              <a:t> of the </a:t>
            </a:r>
            <a:r>
              <a:rPr lang="it-IT" sz="2400" dirty="0" err="1">
                <a:latin typeface="Raleway Medium" pitchFamily="2" charset="77"/>
              </a:rPr>
              <a:t>qubits</a:t>
            </a:r>
            <a:endParaRPr lang="it-IT" sz="2400" dirty="0">
              <a:latin typeface="Raleway Medium" pitchFamily="2" charset="77"/>
            </a:endParaRPr>
          </a:p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Entanglement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Actual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computation</a:t>
            </a:r>
            <a:r>
              <a:rPr lang="it-IT" sz="2400" dirty="0">
                <a:latin typeface="Raleway Medium" pitchFamily="2" charset="77"/>
              </a:rPr>
              <a:t> with Quantum </a:t>
            </a:r>
            <a:r>
              <a:rPr lang="it-IT" sz="2400" dirty="0" err="1">
                <a:latin typeface="Raleway Medium" pitchFamily="2" charset="77"/>
              </a:rPr>
              <a:t>Circuits</a:t>
            </a:r>
            <a:r>
              <a:rPr lang="it-IT" sz="2400" dirty="0">
                <a:latin typeface="Raleway Medium" pitchFamily="2" charset="77"/>
              </a:rPr>
              <a:t> - </a:t>
            </a:r>
            <a:r>
              <a:rPr lang="it-IT" sz="2400" dirty="0" err="1">
                <a:latin typeface="Raleway Medium" pitchFamily="2" charset="77"/>
              </a:rPr>
              <a:t>Unitary</a:t>
            </a:r>
            <a:r>
              <a:rPr lang="it-IT" sz="2400" dirty="0">
                <a:latin typeface="Raleway Medium" pitchFamily="2" charset="77"/>
              </a:rPr>
              <a:t> Operations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Measurement</a:t>
            </a:r>
            <a:r>
              <a:rPr lang="it-IT" sz="2400" dirty="0">
                <a:latin typeface="Raleway Medium" pitchFamily="2" charset="77"/>
              </a:rPr>
              <a:t> (</a:t>
            </a:r>
            <a:r>
              <a:rPr lang="it-IT" sz="2400" dirty="0" err="1">
                <a:latin typeface="Raleway Medium" pitchFamily="2" charset="77"/>
              </a:rPr>
              <a:t>superposition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collapse</a:t>
            </a:r>
            <a:r>
              <a:rPr lang="it-IT" sz="2400" dirty="0">
                <a:latin typeface="Raleway Medium" pitchFamily="2" charset="77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Error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correction</a:t>
            </a:r>
            <a:endParaRPr lang="it-IT" sz="2400" dirty="0">
              <a:latin typeface="Raleway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8859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61617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COMPUTATION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967061"/>
            <a:ext cx="590045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Initialization</a:t>
            </a:r>
            <a:r>
              <a:rPr lang="it-IT" sz="2400" dirty="0">
                <a:latin typeface="Raleway Medium" pitchFamily="2" charset="77"/>
              </a:rPr>
              <a:t> of the </a:t>
            </a:r>
            <a:r>
              <a:rPr lang="it-IT" sz="2400" dirty="0" err="1">
                <a:latin typeface="Raleway Medium" pitchFamily="2" charset="77"/>
              </a:rPr>
              <a:t>qubits</a:t>
            </a:r>
            <a:endParaRPr lang="it-IT" sz="2400" dirty="0">
              <a:latin typeface="Raleway Medium" pitchFamily="2" charset="77"/>
            </a:endParaRPr>
          </a:p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Entanglement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Actual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computation</a:t>
            </a:r>
            <a:r>
              <a:rPr lang="it-IT" sz="2400" dirty="0">
                <a:latin typeface="Raleway Medium" pitchFamily="2" charset="77"/>
              </a:rPr>
              <a:t> with Quantum </a:t>
            </a:r>
            <a:r>
              <a:rPr lang="it-IT" sz="2400" dirty="0" err="1">
                <a:latin typeface="Raleway Medium" pitchFamily="2" charset="77"/>
              </a:rPr>
              <a:t>Circuits</a:t>
            </a:r>
            <a:r>
              <a:rPr lang="it-IT" sz="2400" dirty="0">
                <a:latin typeface="Raleway Medium" pitchFamily="2" charset="77"/>
              </a:rPr>
              <a:t> - </a:t>
            </a:r>
            <a:r>
              <a:rPr lang="it-IT" sz="2400" dirty="0" err="1">
                <a:latin typeface="Raleway Medium" pitchFamily="2" charset="77"/>
              </a:rPr>
              <a:t>Unitary</a:t>
            </a:r>
            <a:r>
              <a:rPr lang="it-IT" sz="2400" dirty="0">
                <a:latin typeface="Raleway Medium" pitchFamily="2" charset="77"/>
              </a:rPr>
              <a:t> Operations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Measurement</a:t>
            </a:r>
            <a:r>
              <a:rPr lang="it-IT" sz="2400" dirty="0">
                <a:latin typeface="Raleway Medium" pitchFamily="2" charset="77"/>
              </a:rPr>
              <a:t> (</a:t>
            </a:r>
            <a:r>
              <a:rPr lang="it-IT" sz="2400" dirty="0" err="1">
                <a:latin typeface="Raleway Medium" pitchFamily="2" charset="77"/>
              </a:rPr>
              <a:t>superposition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collapse</a:t>
            </a:r>
            <a:r>
              <a:rPr lang="it-IT" sz="2400" dirty="0">
                <a:latin typeface="Raleway Medium" pitchFamily="2" charset="77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Error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correction</a:t>
            </a:r>
            <a:endParaRPr lang="it-IT" sz="2400" dirty="0">
              <a:latin typeface="Raleway Medium" pitchFamily="2" charset="77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E615305-3FCC-317A-E03E-91437AA01D4F}"/>
              </a:ext>
            </a:extLst>
          </p:cNvPr>
          <p:cNvSpPr/>
          <p:nvPr/>
        </p:nvSpPr>
        <p:spPr>
          <a:xfrm>
            <a:off x="7413171" y="1908206"/>
            <a:ext cx="3918857" cy="12733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Raleway SemiBold" pitchFamily="2" charset="77"/>
              </a:rPr>
              <a:t>Traditional</a:t>
            </a:r>
            <a:r>
              <a:rPr lang="it-IT" sz="3200" b="1" dirty="0">
                <a:solidFill>
                  <a:schemeClr val="bg1"/>
                </a:solidFill>
                <a:latin typeface="Raleway SemiBold" pitchFamily="2" charset="77"/>
              </a:rPr>
              <a:t> Computer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B38BECD-2728-8923-D741-0ED3D426B00C}"/>
              </a:ext>
            </a:extLst>
          </p:cNvPr>
          <p:cNvSpPr/>
          <p:nvPr/>
        </p:nvSpPr>
        <p:spPr>
          <a:xfrm>
            <a:off x="7413170" y="3859440"/>
            <a:ext cx="3918857" cy="12733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Raleway SemiBold" pitchFamily="2" charset="77"/>
              </a:rPr>
              <a:t>Quantum Processor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029751B-719F-177B-822A-5BF7353E6465}"/>
              </a:ext>
            </a:extLst>
          </p:cNvPr>
          <p:cNvCxnSpPr/>
          <p:nvPr/>
        </p:nvCxnSpPr>
        <p:spPr>
          <a:xfrm>
            <a:off x="9183914" y="3181527"/>
            <a:ext cx="0" cy="51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AEED6D4-2EBE-0B07-45BE-B0347FD1F67A}"/>
              </a:ext>
            </a:extLst>
          </p:cNvPr>
          <p:cNvCxnSpPr>
            <a:cxnSpLocks/>
          </p:cNvCxnSpPr>
          <p:nvPr/>
        </p:nvCxnSpPr>
        <p:spPr>
          <a:xfrm flipV="1">
            <a:off x="9609364" y="3319689"/>
            <a:ext cx="0" cy="539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7231FA7-7066-8C4A-5B79-1F826F371600}"/>
              </a:ext>
            </a:extLst>
          </p:cNvPr>
          <p:cNvSpPr txBox="1"/>
          <p:nvPr/>
        </p:nvSpPr>
        <p:spPr>
          <a:xfrm>
            <a:off x="8043272" y="3181527"/>
            <a:ext cx="1140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circuit</a:t>
            </a:r>
            <a:endParaRPr lang="it-IT" sz="2400" dirty="0">
              <a:latin typeface="Raleway Medium" pitchFamily="2" charset="77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16BDB64-EC53-7898-E68D-5EE953C2C29C}"/>
              </a:ext>
            </a:extLst>
          </p:cNvPr>
          <p:cNvSpPr txBox="1"/>
          <p:nvPr/>
        </p:nvSpPr>
        <p:spPr>
          <a:xfrm>
            <a:off x="9724587" y="3319689"/>
            <a:ext cx="1492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solution</a:t>
            </a:r>
            <a:endParaRPr lang="it-IT" sz="2400" dirty="0">
              <a:latin typeface="Raleway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637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61617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COMPUTATION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967061"/>
            <a:ext cx="10874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Goal of the quantum </a:t>
            </a:r>
            <a:r>
              <a:rPr lang="it-IT" sz="2400" dirty="0" err="1">
                <a:latin typeface="Raleway Medium" pitchFamily="2" charset="77"/>
              </a:rPr>
              <a:t>algorithm</a:t>
            </a:r>
            <a:r>
              <a:rPr lang="it-IT" sz="2400" dirty="0">
                <a:latin typeface="Raleway Medium" pitchFamily="2" charset="77"/>
              </a:rPr>
              <a:t> (</a:t>
            </a:r>
            <a:r>
              <a:rPr lang="it-IT" sz="2400" dirty="0" err="1">
                <a:latin typeface="Raleway Medium" pitchFamily="2" charset="77"/>
              </a:rPr>
              <a:t>implemented</a:t>
            </a:r>
            <a:r>
              <a:rPr lang="it-IT" sz="2400" dirty="0">
                <a:latin typeface="Raleway Medium" pitchFamily="2" charset="77"/>
              </a:rPr>
              <a:t> in the </a:t>
            </a:r>
            <a:r>
              <a:rPr lang="it-IT" sz="2400" dirty="0" err="1">
                <a:latin typeface="Raleway Medium" pitchFamily="2" charset="77"/>
              </a:rPr>
              <a:t>circuit</a:t>
            </a:r>
            <a:r>
              <a:rPr lang="it-IT" sz="2400" dirty="0">
                <a:latin typeface="Raleway Medium" pitchFamily="2" charset="77"/>
              </a:rPr>
              <a:t>): make the </a:t>
            </a:r>
            <a:r>
              <a:rPr lang="it-IT" sz="2400" dirty="0" err="1">
                <a:latin typeface="Raleway Medium" pitchFamily="2" charset="77"/>
              </a:rPr>
              <a:t>probability</a:t>
            </a:r>
            <a:r>
              <a:rPr lang="it-IT" sz="2400" dirty="0">
                <a:latin typeface="Raleway Medium" pitchFamily="2" charset="77"/>
              </a:rPr>
              <a:t> of the </a:t>
            </a:r>
            <a:r>
              <a:rPr lang="it-IT" sz="2400" dirty="0" err="1">
                <a:latin typeface="Raleway Medium" pitchFamily="2" charset="77"/>
              </a:rPr>
              <a:t>solution</a:t>
            </a:r>
            <a:r>
              <a:rPr lang="it-IT" sz="2400" dirty="0">
                <a:latin typeface="Raleway Medium" pitchFamily="2" charset="77"/>
              </a:rPr>
              <a:t> state </a:t>
            </a:r>
            <a:r>
              <a:rPr lang="it-IT" sz="2400" dirty="0" err="1">
                <a:latin typeface="Raleway Medium" pitchFamily="2" charset="77"/>
              </a:rPr>
              <a:t>as</a:t>
            </a:r>
            <a:r>
              <a:rPr lang="it-IT" sz="2400" dirty="0">
                <a:latin typeface="Raleway Medium" pitchFamily="2" charset="77"/>
              </a:rPr>
              <a:t> high </a:t>
            </a:r>
            <a:r>
              <a:rPr lang="it-IT" sz="2400" dirty="0" err="1">
                <a:latin typeface="Raleway Medium" pitchFamily="2" charset="77"/>
              </a:rPr>
              <a:t>as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possible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2E7076-E740-486D-E32D-519E733BEE98}"/>
              </a:ext>
            </a:extLst>
          </p:cNvPr>
          <p:cNvSpPr txBox="1"/>
          <p:nvPr/>
        </p:nvSpPr>
        <p:spPr>
          <a:xfrm>
            <a:off x="0" y="335756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400" dirty="0"/>
              <a:t>|</a:t>
            </a:r>
            <a:r>
              <a:rPr lang="el-GR" sz="2400" u="sng" dirty="0"/>
              <a:t>ψ</a:t>
            </a:r>
            <a:r>
              <a:rPr lang="el-GR" sz="2400" dirty="0"/>
              <a:t>⟩ = </a:t>
            </a:r>
            <a:r>
              <a:rPr lang="it-IT" sz="2400" dirty="0"/>
              <a:t>p</a:t>
            </a:r>
            <a:r>
              <a:rPr lang="it-IT" sz="2400" baseline="-25000" dirty="0"/>
              <a:t>1</a:t>
            </a:r>
            <a:r>
              <a:rPr lang="el-GR" sz="2400" dirty="0"/>
              <a:t>|00</a:t>
            </a:r>
            <a:r>
              <a:rPr lang="it-IT" sz="2400" dirty="0"/>
              <a:t>000000</a:t>
            </a:r>
            <a:r>
              <a:rPr lang="el-GR" sz="2400" dirty="0"/>
              <a:t>⟩ + </a:t>
            </a:r>
            <a:r>
              <a:rPr lang="it-IT" sz="2400" dirty="0"/>
              <a:t>p</a:t>
            </a:r>
            <a:r>
              <a:rPr lang="it-IT" sz="2400" baseline="-25000" dirty="0"/>
              <a:t>2</a:t>
            </a:r>
            <a:r>
              <a:rPr lang="el-GR" sz="2400" dirty="0"/>
              <a:t> |00</a:t>
            </a:r>
            <a:r>
              <a:rPr lang="it-IT" sz="2400" dirty="0"/>
              <a:t>000001</a:t>
            </a:r>
            <a:r>
              <a:rPr lang="el-GR" sz="2400" dirty="0"/>
              <a:t>⟩ + </a:t>
            </a:r>
            <a:r>
              <a:rPr lang="it-IT" sz="2400" dirty="0"/>
              <a:t>… + </a:t>
            </a:r>
            <a:r>
              <a:rPr lang="it-IT" sz="2400" dirty="0" err="1"/>
              <a:t>p</a:t>
            </a:r>
            <a:r>
              <a:rPr lang="it-IT" sz="2400" baseline="-25000" dirty="0" err="1"/>
              <a:t>solution</a:t>
            </a:r>
            <a:r>
              <a:rPr lang="el-GR" sz="2400" dirty="0"/>
              <a:t> |</a:t>
            </a:r>
            <a:r>
              <a:rPr lang="it-IT" sz="2400" dirty="0"/>
              <a:t>00101110</a:t>
            </a:r>
            <a:r>
              <a:rPr lang="el-GR" sz="2400" dirty="0"/>
              <a:t>⟩ </a:t>
            </a:r>
            <a:r>
              <a:rPr lang="it-IT" sz="2400" dirty="0"/>
              <a:t>+ … </a:t>
            </a:r>
            <a:r>
              <a:rPr lang="el-GR" sz="2400" dirty="0"/>
              <a:t>+ </a:t>
            </a:r>
            <a:r>
              <a:rPr lang="it-IT" sz="2400" dirty="0"/>
              <a:t>p</a:t>
            </a:r>
            <a:r>
              <a:rPr lang="it-IT" sz="2400" baseline="-25000" dirty="0"/>
              <a:t>256</a:t>
            </a:r>
            <a:r>
              <a:rPr lang="el-GR" sz="2400" dirty="0"/>
              <a:t> |</a:t>
            </a:r>
            <a:r>
              <a:rPr lang="it-IT" sz="2400" dirty="0"/>
              <a:t>11111111</a:t>
            </a:r>
            <a:r>
              <a:rPr lang="el-GR" sz="2400" dirty="0"/>
              <a:t>⟩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8B26A-DFFB-2FB7-D292-794D4F6554D6}"/>
              </a:ext>
            </a:extLst>
          </p:cNvPr>
          <p:cNvSpPr txBox="1"/>
          <p:nvPr/>
        </p:nvSpPr>
        <p:spPr>
          <a:xfrm>
            <a:off x="728941" y="4257994"/>
            <a:ext cx="1087492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When</a:t>
            </a:r>
            <a:r>
              <a:rPr lang="it-IT" sz="2400" dirty="0">
                <a:latin typeface="Raleway Medium" pitchFamily="2" charset="77"/>
              </a:rPr>
              <a:t> the </a:t>
            </a:r>
            <a:r>
              <a:rPr lang="it-IT" sz="2400" dirty="0" err="1">
                <a:latin typeface="Raleway Medium" pitchFamily="2" charset="77"/>
              </a:rPr>
              <a:t>measurament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occurs</a:t>
            </a:r>
            <a:r>
              <a:rPr lang="it-IT" sz="2400" dirty="0">
                <a:latin typeface="Raleway Medium" pitchFamily="2" charset="77"/>
              </a:rPr>
              <a:t>, the </a:t>
            </a:r>
            <a:r>
              <a:rPr lang="it-IT" sz="2400" dirty="0" err="1">
                <a:latin typeface="Raleway Medium" pitchFamily="2" charset="77"/>
              </a:rPr>
              <a:t>qubits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will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i="1" dirty="0" err="1">
                <a:latin typeface="Raleway Medium" pitchFamily="2" charset="77"/>
              </a:rPr>
              <a:t>likely</a:t>
            </a:r>
            <a:r>
              <a:rPr lang="it-IT" sz="2400" dirty="0">
                <a:latin typeface="Raleway Medium" pitchFamily="2" charset="77"/>
              </a:rPr>
              <a:t> assume the </a:t>
            </a:r>
            <a:r>
              <a:rPr lang="it-IT" sz="2400" dirty="0" err="1">
                <a:latin typeface="Raleway Medium" pitchFamily="2" charset="77"/>
              </a:rPr>
              <a:t>value</a:t>
            </a:r>
            <a:r>
              <a:rPr lang="it-IT" sz="2400" dirty="0">
                <a:latin typeface="Raleway Medium" pitchFamily="2" charset="77"/>
              </a:rPr>
              <a:t> of the </a:t>
            </a:r>
            <a:r>
              <a:rPr lang="it-IT" sz="2400" dirty="0" err="1">
                <a:latin typeface="Raleway Medium" pitchFamily="2" charset="77"/>
              </a:rPr>
              <a:t>solution</a:t>
            </a:r>
            <a:r>
              <a:rPr lang="it-IT" sz="2400" dirty="0">
                <a:latin typeface="Raleway Medium" pitchFamily="2" charset="77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This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i="1" dirty="0" err="1">
                <a:latin typeface="Raleway Medium" pitchFamily="2" charset="77"/>
              </a:rPr>
              <a:t>likely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mildly</a:t>
            </a:r>
            <a:r>
              <a:rPr lang="it-IT" sz="2400" dirty="0">
                <a:latin typeface="Raleway Medium" pitchFamily="2" charset="77"/>
              </a:rPr>
              <a:t> ‘</a:t>
            </a:r>
            <a:r>
              <a:rPr lang="it-IT" sz="2400" dirty="0" err="1">
                <a:latin typeface="Raleway Medium" pitchFamily="2" charset="77"/>
              </a:rPr>
              <a:t>enforced</a:t>
            </a:r>
            <a:r>
              <a:rPr lang="it-IT" sz="2400" dirty="0">
                <a:latin typeface="Raleway Medium" pitchFamily="2" charset="77"/>
              </a:rPr>
              <a:t>’ by </a:t>
            </a:r>
            <a:r>
              <a:rPr lang="it-IT" sz="2400" dirty="0" err="1">
                <a:latin typeface="Raleway Medium" pitchFamily="2" charset="77"/>
              </a:rPr>
              <a:t>error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correction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49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61617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COMPUTATION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728941" y="1967061"/>
            <a:ext cx="551469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The </a:t>
            </a:r>
            <a:r>
              <a:rPr lang="it-IT" sz="2400" dirty="0" err="1">
                <a:latin typeface="Raleway Medium" pitchFamily="2" charset="77"/>
              </a:rPr>
              <a:t>only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operations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allowed</a:t>
            </a:r>
            <a:r>
              <a:rPr lang="it-IT" sz="2400" dirty="0">
                <a:latin typeface="Raleway Medium" pitchFamily="2" charset="77"/>
              </a:rPr>
              <a:t> in quantum </a:t>
            </a:r>
            <a:r>
              <a:rPr lang="it-IT" sz="2400" dirty="0" err="1">
                <a:latin typeface="Raleway Medium" pitchFamily="2" charset="77"/>
              </a:rPr>
              <a:t>circuits</a:t>
            </a:r>
            <a:r>
              <a:rPr lang="it-IT" sz="2400" dirty="0">
                <a:latin typeface="Raleway Medium" pitchFamily="2" charset="77"/>
              </a:rPr>
              <a:t> are the </a:t>
            </a:r>
            <a:r>
              <a:rPr lang="it-IT" sz="2400" dirty="0" err="1">
                <a:latin typeface="Raleway Medium" pitchFamily="2" charset="77"/>
              </a:rPr>
              <a:t>unitary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operations</a:t>
            </a:r>
            <a:r>
              <a:rPr lang="it-IT" sz="2400" dirty="0">
                <a:latin typeface="Raleway Medium" pitchFamily="2" charset="77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t-IT" sz="2400" dirty="0" err="1">
                <a:latin typeface="Raleway Medium" pitchFamily="2" charset="77"/>
              </a:rPr>
              <a:t>Unitary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operations</a:t>
            </a:r>
            <a:r>
              <a:rPr lang="it-IT" sz="2400" dirty="0">
                <a:latin typeface="Raleway Medium" pitchFamily="2" charset="77"/>
              </a:rPr>
              <a:t> are </a:t>
            </a:r>
            <a:r>
              <a:rPr lang="it-IT" sz="2400" dirty="0" err="1">
                <a:latin typeface="Raleway Medium" pitchFamily="2" charset="77"/>
              </a:rPr>
              <a:t>matrices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applied</a:t>
            </a:r>
            <a:r>
              <a:rPr lang="it-IT" sz="2400" dirty="0">
                <a:latin typeface="Raleway Medium" pitchFamily="2" charset="77"/>
              </a:rPr>
              <a:t> to the </a:t>
            </a:r>
            <a:r>
              <a:rPr lang="it-IT" sz="2400" dirty="0" err="1">
                <a:latin typeface="Raleway Medium" pitchFamily="2" charset="77"/>
              </a:rPr>
              <a:t>vector</a:t>
            </a:r>
            <a:r>
              <a:rPr lang="it-IT" sz="2400" dirty="0">
                <a:latin typeface="Raleway Medium" pitchFamily="2" charset="77"/>
              </a:rPr>
              <a:t> of the </a:t>
            </a:r>
            <a:r>
              <a:rPr lang="it-IT" sz="2400" dirty="0" err="1">
                <a:latin typeface="Raleway Medium" pitchFamily="2" charset="77"/>
              </a:rPr>
              <a:t>probability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amplitudes</a:t>
            </a:r>
            <a:r>
              <a:rPr lang="it-IT" sz="2400" dirty="0">
                <a:latin typeface="Raleway Medium" pitchFamily="2" charset="77"/>
              </a:rPr>
              <a:t> of one or more </a:t>
            </a:r>
            <a:r>
              <a:rPr lang="it-IT" sz="2400" dirty="0" err="1">
                <a:latin typeface="Raleway Medium" pitchFamily="2" charset="77"/>
              </a:rPr>
              <a:t>entangled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qubits</a:t>
            </a:r>
            <a:r>
              <a:rPr lang="it-IT" sz="2400" dirty="0">
                <a:latin typeface="Raleway Medium" pitchFamily="2" charset="77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it-IT" sz="2400" dirty="0">
                <a:latin typeface="Raleway Medium" pitchFamily="2" charset="77"/>
              </a:rPr>
              <a:t>A </a:t>
            </a:r>
            <a:r>
              <a:rPr lang="it-IT" sz="2400" dirty="0" err="1">
                <a:latin typeface="Raleway Medium" pitchFamily="2" charset="77"/>
              </a:rPr>
              <a:t>matrix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unitary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if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its</a:t>
            </a:r>
            <a:r>
              <a:rPr lang="it-IT" sz="2400" dirty="0">
                <a:latin typeface="Raleway Medium" pitchFamily="2" charset="77"/>
              </a:rPr>
              <a:t> inverse </a:t>
            </a:r>
            <a:r>
              <a:rPr lang="it-IT" sz="2400" dirty="0" err="1">
                <a:latin typeface="Raleway Medium" pitchFamily="2" charset="77"/>
              </a:rPr>
              <a:t>is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equal</a:t>
            </a:r>
            <a:r>
              <a:rPr lang="it-IT" sz="2400" dirty="0">
                <a:latin typeface="Raleway Medium" pitchFamily="2" charset="77"/>
              </a:rPr>
              <a:t> to </a:t>
            </a:r>
            <a:r>
              <a:rPr lang="it-IT" sz="2400" dirty="0" err="1">
                <a:latin typeface="Raleway Medium" pitchFamily="2" charset="77"/>
              </a:rPr>
              <a:t>its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conjugate</a:t>
            </a:r>
            <a:r>
              <a:rPr lang="it-IT" sz="2400" dirty="0">
                <a:latin typeface="Raleway Medium" pitchFamily="2" charset="77"/>
              </a:rPr>
              <a:t> </a:t>
            </a:r>
            <a:r>
              <a:rPr lang="it-IT" sz="2400" dirty="0" err="1">
                <a:latin typeface="Raleway Medium" pitchFamily="2" charset="77"/>
              </a:rPr>
              <a:t>transposed</a:t>
            </a:r>
            <a:r>
              <a:rPr lang="it-IT" sz="2400" dirty="0">
                <a:latin typeface="Raleway Medium" pitchFamily="2" charset="7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CFA0F6-A2D2-8ACE-92EB-33F8560A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516111"/>
            <a:ext cx="4313238" cy="530255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1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F2FA76-F7EB-1F8A-E1DA-92994C4DB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2325" b="36866"/>
          <a:stretch/>
        </p:blipFill>
        <p:spPr>
          <a:xfrm>
            <a:off x="0" y="6104965"/>
            <a:ext cx="12192000" cy="753035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4D93F1-E01B-B568-0159-48F66DB9EB46}"/>
              </a:ext>
            </a:extLst>
          </p:cNvPr>
          <p:cNvSpPr txBox="1"/>
          <p:nvPr/>
        </p:nvSpPr>
        <p:spPr>
          <a:xfrm>
            <a:off x="728941" y="684109"/>
            <a:ext cx="61617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dirty="0">
                <a:latin typeface="Spartan" pitchFamily="2" charset="77"/>
              </a:rPr>
              <a:t>DEMO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61249C-927E-2E19-0392-E6FBD7276C4C}"/>
              </a:ext>
            </a:extLst>
          </p:cNvPr>
          <p:cNvSpPr txBox="1"/>
          <p:nvPr/>
        </p:nvSpPr>
        <p:spPr>
          <a:xfrm>
            <a:off x="3338651" y="2567136"/>
            <a:ext cx="551469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3200" dirty="0" err="1">
                <a:latin typeface="Raleway Medium" pitchFamily="2" charset="77"/>
              </a:rPr>
              <a:t>Logic</a:t>
            </a:r>
            <a:r>
              <a:rPr lang="it-IT" sz="3200" dirty="0">
                <a:latin typeface="Raleway Medium" pitchFamily="2" charset="77"/>
              </a:rPr>
              <a:t> AND gate </a:t>
            </a:r>
          </a:p>
          <a:p>
            <a:pPr algn="ctr">
              <a:spcAft>
                <a:spcPts val="1200"/>
              </a:spcAft>
            </a:pPr>
            <a:r>
              <a:rPr lang="it-IT" sz="3200" dirty="0">
                <a:latin typeface="Raleway Medium" pitchFamily="2" charset="77"/>
              </a:rPr>
              <a:t>~</a:t>
            </a:r>
          </a:p>
          <a:p>
            <a:pPr algn="ctr">
              <a:spcAft>
                <a:spcPts val="1200"/>
              </a:spcAft>
            </a:pPr>
            <a:r>
              <a:rPr lang="it-IT" sz="3200" dirty="0">
                <a:latin typeface="Raleway Medium" pitchFamily="2" charset="77"/>
              </a:rPr>
              <a:t>Quantum Toffoli gate</a:t>
            </a:r>
          </a:p>
        </p:txBody>
      </p:sp>
    </p:spTree>
    <p:extLst>
      <p:ext uri="{BB962C8B-B14F-4D97-AF65-F5344CB8AC3E}">
        <p14:creationId xmlns:p14="http://schemas.microsoft.com/office/powerpoint/2010/main" val="264655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538</Words>
  <Application>Microsoft Macintosh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Raleway ExtraBold</vt:lpstr>
      <vt:lpstr>Raleway Medium</vt:lpstr>
      <vt:lpstr>Raleway SemiBold</vt:lpstr>
      <vt:lpstr>Spartan</vt:lpstr>
      <vt:lpstr>Spartan ExtraBold</vt:lpstr>
      <vt:lpstr>Tema di Office</vt:lpstr>
      <vt:lpstr>QUANTUM COMPUTING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Gabrielli</dc:creator>
  <cp:lastModifiedBy>Gabriele Gabrielli</cp:lastModifiedBy>
  <cp:revision>5</cp:revision>
  <dcterms:created xsi:type="dcterms:W3CDTF">2025-02-26T17:51:19Z</dcterms:created>
  <dcterms:modified xsi:type="dcterms:W3CDTF">2025-02-28T15:54:39Z</dcterms:modified>
</cp:coreProperties>
</file>