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2"/>
  </p:notesMasterIdLst>
  <p:sldIdLst>
    <p:sldId id="256" r:id="rId5"/>
    <p:sldId id="287" r:id="rId6"/>
    <p:sldId id="416" r:id="rId7"/>
    <p:sldId id="324" r:id="rId8"/>
    <p:sldId id="390" r:id="rId9"/>
    <p:sldId id="391" r:id="rId10"/>
    <p:sldId id="392" r:id="rId11"/>
    <p:sldId id="393" r:id="rId12"/>
    <p:sldId id="394" r:id="rId13"/>
    <p:sldId id="395" r:id="rId14"/>
    <p:sldId id="407" r:id="rId15"/>
    <p:sldId id="396" r:id="rId16"/>
    <p:sldId id="397" r:id="rId17"/>
    <p:sldId id="398" r:id="rId18"/>
    <p:sldId id="420" r:id="rId19"/>
    <p:sldId id="408" r:id="rId20"/>
    <p:sldId id="399" r:id="rId21"/>
    <p:sldId id="400" r:id="rId22"/>
    <p:sldId id="401" r:id="rId23"/>
    <p:sldId id="418" r:id="rId24"/>
    <p:sldId id="402" r:id="rId25"/>
    <p:sldId id="403" r:id="rId26"/>
    <p:sldId id="404" r:id="rId27"/>
    <p:sldId id="405" r:id="rId28"/>
    <p:sldId id="406" r:id="rId29"/>
    <p:sldId id="421" r:id="rId30"/>
    <p:sldId id="422" r:id="rId31"/>
    <p:sldId id="409" r:id="rId32"/>
    <p:sldId id="410" r:id="rId33"/>
    <p:sldId id="411" r:id="rId34"/>
    <p:sldId id="412" r:id="rId35"/>
    <p:sldId id="413" r:id="rId36"/>
    <p:sldId id="382" r:id="rId37"/>
    <p:sldId id="417" r:id="rId38"/>
    <p:sldId id="388" r:id="rId39"/>
    <p:sldId id="313" r:id="rId40"/>
    <p:sldId id="259" r:id="rId4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348A"/>
    <a:srgbClr val="008AD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1796" autoAdjust="0"/>
    <p:restoredTop sz="94660"/>
  </p:normalViewPr>
  <p:slideViewPr>
    <p:cSldViewPr snapToGrid="0">
      <p:cViewPr varScale="1">
        <p:scale>
          <a:sx n="23" d="100"/>
          <a:sy n="23" d="100"/>
        </p:scale>
        <p:origin x="208" y="2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38F951-FBCD-664A-8443-E52FED7AC4A7}" type="datetimeFigureOut">
              <a:rPr lang="pt-BR" smtClean="0"/>
              <a:t>03/04/2023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1543B0-EB26-2C42-9AAF-8DBE28E6A9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6227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10856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10856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10856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10856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10856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10856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10856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10856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10856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10856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1085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10856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10856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10856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10856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10856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10856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10856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108561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108561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108561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10856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10856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10856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1085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10856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10856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10856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1085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87BF98-0752-828E-4548-AFCB1F028D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23963"/>
            <a:ext cx="9144000" cy="2387600"/>
          </a:xfrm>
        </p:spPr>
        <p:txBody>
          <a:bodyPr anchor="b">
            <a:normAutofit/>
          </a:bodyPr>
          <a:lstStyle>
            <a:lvl1pPr algn="ctr">
              <a:defRPr sz="7200">
                <a:solidFill>
                  <a:srgbClr val="28348A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55DB9C6-9A11-7CAA-C08A-A16D0EC346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03638"/>
            <a:ext cx="9144000" cy="7413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008AD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861078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E5062C-E3B7-D89C-6963-B4051A9D1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4BF304B-D585-EAC0-50B1-3209CCBBE7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82D28DC-AB13-1C87-404C-C1B764C1EE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AB831C-1479-45FE-B03B-CF7C46300092}" type="datetimeFigureOut">
              <a:rPr lang="pt-BR" smtClean="0"/>
              <a:t>03/04/2023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3BAC0E4-BE8E-4D3E-0DD9-E7B2A2AF0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BDA9F64-642D-9605-5510-F1A80CCA6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20758E-127A-4CB7-80CC-E0D9EE23ED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708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84B6D93-2609-B90F-B471-135FF1181C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097FFF9-6792-D511-EDC0-648845E3CB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107B1CB-B759-C2EC-43CE-58CE561CAD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AB831C-1479-45FE-B03B-CF7C46300092}" type="datetimeFigureOut">
              <a:rPr lang="pt-BR" smtClean="0"/>
              <a:t>03/04/2023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451AE87-4DC1-6A54-F4B3-FD8053B64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682AAC6-FA4B-A09E-A414-43FA3464E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20758E-127A-4CB7-80CC-E0D9EE23ED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3794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344FA6-46FC-5765-2E4B-F7B5FB22A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47B621-3CC8-2483-F491-1E8BA2F51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F90605D-ABAF-F0E3-0DC2-3318A062B9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AB831C-1479-45FE-B03B-CF7C46300092}" type="datetimeFigureOut">
              <a:rPr lang="pt-BR" smtClean="0"/>
              <a:t>03/04/2023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3514F7D-DBDD-A20D-724B-0A43CB0FA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F430712-B339-7CAD-B7DF-36D3E9588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20758E-127A-4CB7-80CC-E0D9EE23ED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3429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7B8897-94D6-ECA3-E068-93E50995E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33463"/>
            <a:ext cx="10515600" cy="2852737"/>
          </a:xfrm>
        </p:spPr>
        <p:txBody>
          <a:bodyPr anchor="b">
            <a:normAutofit/>
          </a:bodyPr>
          <a:lstStyle>
            <a:lvl1pPr>
              <a:defRPr sz="7200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C8DDBAB-9B22-8D78-0188-D50DFDC2E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913189"/>
            <a:ext cx="10515600" cy="55721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101124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Partes de Conteú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1B0C6D-1E5C-CD16-F7F9-6CC9388E35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9500" y="2546346"/>
            <a:ext cx="2324100" cy="25431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45DA85D0-B61A-125D-F1F2-D2EBECE511E1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3683000" y="2549524"/>
            <a:ext cx="2324100" cy="25431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4B03D552-86AA-18BF-594F-F434045D10D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86500" y="2549524"/>
            <a:ext cx="2324100" cy="25431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1C28E6CD-0BB1-D065-B870-6A2FA54EEFD8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8966200" y="2549523"/>
            <a:ext cx="2324100" cy="25431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416053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CA65AD-B43A-3C1E-8C7B-FF8F130F4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2040AE3-4AA8-07BF-6A46-D9BEBC3626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47E63A5-7260-D92A-D146-C1A51A5D71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91ED8BD-672B-5573-63BA-7BE1156742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F9A652C-8DD2-43C6-DB64-4061E3DBF2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AF51E77-0230-8831-71DA-E60AF16469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AB831C-1479-45FE-B03B-CF7C46300092}" type="datetimeFigureOut">
              <a:rPr lang="pt-BR" smtClean="0"/>
              <a:t>03/04/2023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76776B4-2A93-A541-DAEB-DE6CF409F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85D017B-7C16-13D7-38BD-EDFB5B0FF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20758E-127A-4CB7-80CC-E0D9EE23ED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297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9136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9E155B-1BB3-3997-601F-9D42882817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512424"/>
            <a:ext cx="10515600" cy="1325563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pt-BR" dirty="0"/>
              <a:t>1.1 Assunto</a:t>
            </a:r>
          </a:p>
        </p:txBody>
      </p:sp>
    </p:spTree>
    <p:extLst>
      <p:ext uri="{BB962C8B-B14F-4D97-AF65-F5344CB8AC3E}">
        <p14:creationId xmlns:p14="http://schemas.microsoft.com/office/powerpoint/2010/main" val="247282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474C50-CA7B-D775-6936-9E00C71E7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A39B1E-E024-05B2-E223-E6EAF0C1A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B0A2482-8FAE-D612-8762-CC6AAF7457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8390477-CF66-7A41-3B54-7F689F35CC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AB831C-1479-45FE-B03B-CF7C46300092}" type="datetimeFigureOut">
              <a:rPr lang="pt-BR" smtClean="0"/>
              <a:t>03/04/2023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D22309B-B29F-1FEB-7250-3482B0370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732ABB6-7AE8-4C73-142E-AE34CD79D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20758E-127A-4CB7-80CC-E0D9EE23ED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5282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8EEAD6-5249-4166-B6C3-4A06890AC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F203126-2260-DF9B-A270-CB0599FCD0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307B95D-E82F-E86E-1D34-80A83492B4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537AC39-83B3-B211-96D6-10BCDF4EA0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AB831C-1479-45FE-B03B-CF7C46300092}" type="datetimeFigureOut">
              <a:rPr lang="pt-BR" smtClean="0"/>
              <a:t>03/04/2023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886E1C1-4DBB-70DA-52BC-228D670C4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0AA66DD-9FE4-6C4F-50B2-91685EAA0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20758E-127A-4CB7-80CC-E0D9EE23ED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8783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947439B-EA3D-8877-F4C9-81E1AC1DC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3A2A5A2-4BB4-AE06-E900-879AA324CE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17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750673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28348A"/>
          </a:solidFill>
          <a:latin typeface="Ubuntu Medium" panose="020B0604030602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Ubuntu" panose="020B0504030602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Ubuntu" panose="020B0504030602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Ubuntu" panose="020B0504030602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Ubuntu" panose="020B0504030602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Ubuntu" panose="020B0504030602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omain.com/image.jpg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php.net/manual/pt_BR/history.php.php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hyperlink" Target="https://livrosdomaujor.com.br/html5css3/download.html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php.net/manual/pt_BR/history.php.php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utorialehtml.com/pt/html-tutorial-paragrafo/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638F7E-E4A8-0E45-6687-BA90B6361D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23963"/>
            <a:ext cx="9144000" cy="1930399"/>
          </a:xfrm>
        </p:spPr>
        <p:txBody>
          <a:bodyPr>
            <a:normAutofit fontScale="90000"/>
          </a:bodyPr>
          <a:lstStyle/>
          <a:p>
            <a:r>
              <a:rPr lang="pt-BR" b="1" dirty="0">
                <a:solidFill>
                  <a:schemeClr val="bg1"/>
                </a:solidFill>
                <a:latin typeface="Ubuntu Medium"/>
              </a:rPr>
              <a:t>R e Marketing 2023</a:t>
            </a:r>
            <a:endParaRPr lang="pt-BR" dirty="0">
              <a:solidFill>
                <a:schemeClr val="bg1"/>
              </a:solidFill>
              <a:latin typeface="Ubuntu Medium"/>
            </a:endParaRPr>
          </a:p>
          <a:p>
            <a:r>
              <a:rPr lang="pt-BR" b="1" dirty="0">
                <a:solidFill>
                  <a:schemeClr val="bg1"/>
                </a:solidFill>
                <a:latin typeface="Ubuntu Medium"/>
              </a:rPr>
              <a:t>Relatório </a:t>
            </a:r>
            <a:r>
              <a:rPr lang="pt-BR" b="1" dirty="0" err="1">
                <a:solidFill>
                  <a:schemeClr val="bg1"/>
                </a:solidFill>
                <a:latin typeface="Ubuntu Medium"/>
              </a:rPr>
              <a:t>Comunicaçing</a:t>
            </a:r>
            <a:r>
              <a:rPr lang="pt-BR" b="1" dirty="0">
                <a:solidFill>
                  <a:schemeClr val="bg1"/>
                </a:solidFill>
                <a:latin typeface="Ubuntu Medium"/>
              </a:rPr>
              <a:t> 2023</a:t>
            </a:r>
            <a:endParaRPr lang="pt-BR" dirty="0">
              <a:solidFill>
                <a:schemeClr val="bg1"/>
              </a:solidFill>
              <a:latin typeface="Ubuntu Medium"/>
            </a:endParaRPr>
          </a:p>
          <a:p>
            <a:r>
              <a:rPr lang="pt-BR" dirty="0">
                <a:latin typeface="Ubuntu Medium"/>
              </a:rPr>
              <a:t>Desenvolvimento Front </a:t>
            </a:r>
            <a:r>
              <a:rPr lang="pt-BR" dirty="0" err="1">
                <a:latin typeface="Ubuntu Medium"/>
              </a:rPr>
              <a:t>End</a:t>
            </a:r>
            <a:endParaRPr lang="pt-BR" dirty="0">
              <a:latin typeface="Ubuntu Medium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90D0FF-6D8B-DDBD-FA32-77D5F818A0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83757" y="3991710"/>
            <a:ext cx="9144000" cy="741362"/>
          </a:xfrm>
        </p:spPr>
        <p:txBody>
          <a:bodyPr/>
          <a:lstStyle/>
          <a:p>
            <a:r>
              <a:rPr lang="pt-BR" dirty="0"/>
              <a:t>Profa. Sybelle Nogueira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CBFF48B3-9F0A-F813-0DE9-10E03FEF3B5B}"/>
              </a:ext>
            </a:extLst>
          </p:cNvPr>
          <p:cNvSpPr txBox="1">
            <a:spLocks/>
          </p:cNvSpPr>
          <p:nvPr/>
        </p:nvSpPr>
        <p:spPr>
          <a:xfrm>
            <a:off x="1739516" y="3429000"/>
            <a:ext cx="8712968" cy="5627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200" kern="1200">
                <a:solidFill>
                  <a:srgbClr val="28348A"/>
                </a:solidFill>
                <a:latin typeface="Ubuntu Medium" panose="020B0604030602030204" pitchFamily="34" charset="0"/>
                <a:ea typeface="+mj-ea"/>
                <a:cs typeface="+mj-cs"/>
              </a:defRPr>
            </a:lvl1pPr>
          </a:lstStyle>
          <a:p>
            <a:r>
              <a:rPr lang="pt-BR" sz="32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AULA 2 – Elementos e atributos do HTML</a:t>
            </a:r>
            <a:endParaRPr lang="pt-BR" sz="3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69219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2135560" y="58614"/>
            <a:ext cx="7920880" cy="634082"/>
          </a:xfrm>
        </p:spPr>
        <p:txBody>
          <a:bodyPr/>
          <a:lstStyle/>
          <a:p>
            <a:r>
              <a:rPr lang="pt-BR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Elementos e atributos do HTML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2227911" y="908720"/>
            <a:ext cx="7920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800" dirty="0"/>
              <a:t>No Internet Explorer fica assim: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1714" y="1628800"/>
            <a:ext cx="8457667" cy="432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D5B351D7-47F3-930A-05BD-2EE2808D4237}"/>
              </a:ext>
            </a:extLst>
          </p:cNvPr>
          <p:cNvSpPr txBox="1"/>
          <p:nvPr/>
        </p:nvSpPr>
        <p:spPr>
          <a:xfrm>
            <a:off x="7988967" y="6146140"/>
            <a:ext cx="42030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400" dirty="0"/>
              <a:t>Fonte: Prof. João Paulo Pimentel/UCB</a:t>
            </a:r>
          </a:p>
        </p:txBody>
      </p:sp>
    </p:spTree>
    <p:extLst>
      <p:ext uri="{BB962C8B-B14F-4D97-AF65-F5344CB8AC3E}">
        <p14:creationId xmlns:p14="http://schemas.microsoft.com/office/powerpoint/2010/main" val="2267954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2135560" y="58614"/>
            <a:ext cx="7920880" cy="634082"/>
          </a:xfrm>
        </p:spPr>
        <p:txBody>
          <a:bodyPr/>
          <a:lstStyle/>
          <a:p>
            <a:r>
              <a:rPr lang="pt-BR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Elementos e atributos do HTML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2227911" y="908720"/>
            <a:ext cx="79208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800" b="1" dirty="0"/>
              <a:t>HTML – Parágrafo alinhado à direita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800" b="1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800" dirty="0"/>
              <a:t>Acrescente o código de parágrafo alinhado à direita no código anterior (paragrafo.html).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800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8117" y="3053467"/>
            <a:ext cx="8100469" cy="2795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1D48756D-2BD4-5A1D-C9B4-E49FACCF0B15}"/>
              </a:ext>
            </a:extLst>
          </p:cNvPr>
          <p:cNvSpPr txBox="1"/>
          <p:nvPr/>
        </p:nvSpPr>
        <p:spPr>
          <a:xfrm>
            <a:off x="7988967" y="6043938"/>
            <a:ext cx="42030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400" dirty="0"/>
              <a:t>Fonte: Prof. João Paulo Pimentel/UCB</a:t>
            </a:r>
          </a:p>
        </p:txBody>
      </p:sp>
    </p:spTree>
    <p:extLst>
      <p:ext uri="{BB962C8B-B14F-4D97-AF65-F5344CB8AC3E}">
        <p14:creationId xmlns:p14="http://schemas.microsoft.com/office/powerpoint/2010/main" val="1760083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2135560" y="58614"/>
            <a:ext cx="7920880" cy="634082"/>
          </a:xfrm>
        </p:spPr>
        <p:txBody>
          <a:bodyPr/>
          <a:lstStyle/>
          <a:p>
            <a:r>
              <a:rPr lang="pt-BR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Elementos e atributos do HTML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2227911" y="908721"/>
            <a:ext cx="79208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800" dirty="0"/>
              <a:t>No Internet Explorer fica assim: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8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929" y="1628800"/>
            <a:ext cx="8215448" cy="4218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F484E405-4DDD-E695-94E4-03AE572CD5A8}"/>
              </a:ext>
            </a:extLst>
          </p:cNvPr>
          <p:cNvSpPr txBox="1"/>
          <p:nvPr/>
        </p:nvSpPr>
        <p:spPr>
          <a:xfrm>
            <a:off x="7988967" y="6043938"/>
            <a:ext cx="42030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400" dirty="0"/>
              <a:t>Fonte: Prof. João Paulo Pimentel/UCB</a:t>
            </a:r>
          </a:p>
        </p:txBody>
      </p:sp>
    </p:spTree>
    <p:extLst>
      <p:ext uri="{BB962C8B-B14F-4D97-AF65-F5344CB8AC3E}">
        <p14:creationId xmlns:p14="http://schemas.microsoft.com/office/powerpoint/2010/main" val="1956412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2135560" y="58614"/>
            <a:ext cx="7920880" cy="634082"/>
          </a:xfrm>
        </p:spPr>
        <p:txBody>
          <a:bodyPr/>
          <a:lstStyle/>
          <a:p>
            <a:r>
              <a:rPr lang="pt-BR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Elementos e atributos do HTML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2227911" y="908721"/>
            <a:ext cx="792088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 algn="just">
              <a:buFont typeface="Arial" panose="020B0604020202020204" pitchFamily="34" charset="0"/>
              <a:buChar char="•"/>
            </a:pPr>
            <a:r>
              <a:rPr lang="pt-BR" sz="2800" b="1" dirty="0"/>
              <a:t>Quebra de linha &lt;</a:t>
            </a:r>
            <a:r>
              <a:rPr lang="pt-BR" sz="2800" b="1" dirty="0" err="1"/>
              <a:t>br</a:t>
            </a:r>
            <a:r>
              <a:rPr lang="pt-BR" sz="2800" b="1" dirty="0"/>
              <a:t>&gt;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800" dirty="0"/>
              <a:t>A quebra de linha é diferente de outras </a:t>
            </a:r>
            <a:r>
              <a:rPr lang="pt-BR" sz="2800" dirty="0" err="1"/>
              <a:t>tags</a:t>
            </a:r>
            <a:r>
              <a:rPr lang="pt-BR" sz="2800" dirty="0"/>
              <a:t> que você viu antes.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800" dirty="0"/>
              <a:t>O espaço colocado entre o código fonte do documento irá terminar a linha e ir abaixo com a linha, deixando um espaço menor que o de parágrafo.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800" dirty="0"/>
              <a:t>Vamos acrescentar o código do próximo slide no nosso exemplo paragrafo.html e atualizar (F5) a página no browser.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8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9350923-DBB3-0C15-1E3A-1A439847CA92}"/>
              </a:ext>
            </a:extLst>
          </p:cNvPr>
          <p:cNvSpPr txBox="1"/>
          <p:nvPr/>
        </p:nvSpPr>
        <p:spPr>
          <a:xfrm>
            <a:off x="7988967" y="6043938"/>
            <a:ext cx="42030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400" dirty="0"/>
              <a:t>Fonte: Prof. João Paulo Pimentel/UCB</a:t>
            </a:r>
          </a:p>
        </p:txBody>
      </p:sp>
    </p:spTree>
    <p:extLst>
      <p:ext uri="{BB962C8B-B14F-4D97-AF65-F5344CB8AC3E}">
        <p14:creationId xmlns:p14="http://schemas.microsoft.com/office/powerpoint/2010/main" val="4047222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2135560" y="58614"/>
            <a:ext cx="7920880" cy="634082"/>
          </a:xfrm>
        </p:spPr>
        <p:txBody>
          <a:bodyPr/>
          <a:lstStyle/>
          <a:p>
            <a:r>
              <a:rPr lang="pt-BR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Elementos e atributos do HTML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2227911" y="908720"/>
            <a:ext cx="7920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800" dirty="0"/>
              <a:t>Código com quebra de linha &lt;</a:t>
            </a:r>
            <a:r>
              <a:rPr lang="pt-BR" sz="2800" dirty="0" err="1"/>
              <a:t>br</a:t>
            </a:r>
            <a:r>
              <a:rPr lang="pt-BR" sz="2800" dirty="0"/>
              <a:t>&gt;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7911" y="2058696"/>
            <a:ext cx="7237456" cy="2751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71EE4FB0-FCC9-C335-7E9C-69A450202097}"/>
              </a:ext>
            </a:extLst>
          </p:cNvPr>
          <p:cNvSpPr txBox="1"/>
          <p:nvPr/>
        </p:nvSpPr>
        <p:spPr>
          <a:xfrm>
            <a:off x="7988967" y="6043938"/>
            <a:ext cx="42030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400" dirty="0"/>
              <a:t>Fonte: Prof. João Paulo Pimentel/UCB</a:t>
            </a:r>
          </a:p>
        </p:txBody>
      </p:sp>
    </p:spTree>
    <p:extLst>
      <p:ext uri="{BB962C8B-B14F-4D97-AF65-F5344CB8AC3E}">
        <p14:creationId xmlns:p14="http://schemas.microsoft.com/office/powerpoint/2010/main" val="38694215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E71F34-7177-5EC1-BDD4-C1176F73C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634082"/>
          </a:xfrm>
        </p:spPr>
        <p:txBody>
          <a:bodyPr anchor="b">
            <a:normAutofit fontScale="90000"/>
          </a:bodyPr>
          <a:lstStyle/>
          <a:p>
            <a:r>
              <a:rPr lang="pt-BR" sz="3200" b="1" kern="0" dirty="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Quebra de linha &lt;</a:t>
            </a:r>
            <a:r>
              <a:rPr lang="pt-BR" sz="3200" b="1" kern="0" dirty="0" err="1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pt-BR" sz="3200" b="1" kern="0" dirty="0">
                <a:solidFill>
                  <a:schemeClr val="tx1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pt-BR" sz="3200" b="1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1B3C87-D48D-D6FB-1C8C-92BD59761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pPr marL="0" indent="0" algn="just">
              <a:spcAft>
                <a:spcPts val="800"/>
              </a:spcAft>
              <a:buNone/>
            </a:pPr>
            <a:r>
              <a:rPr lang="pt-BR" sz="24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Observe </a:t>
            </a:r>
            <a:r>
              <a:rPr lang="pt-BR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os comandos &lt;</a:t>
            </a:r>
            <a:r>
              <a:rPr lang="pt-BR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 para paragrafo, &lt;BR&gt; para quebra de linha no meio de um texto.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spcAft>
                <a:spcPts val="800"/>
              </a:spcAft>
              <a:buNone/>
            </a:pPr>
            <a:r>
              <a:rPr lang="pt-BR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Parágrafo e Quebra de linha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t-BR" sz="17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4D9439F-9AB2-D3CF-3D74-B6BE639F3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1368" y="1161288"/>
            <a:ext cx="7489539" cy="4764023"/>
          </a:xfrm>
          <a:prstGeom prst="rect">
            <a:avLst/>
          </a:prstGeom>
        </p:spPr>
      </p:pic>
      <p:sp>
        <p:nvSpPr>
          <p:cNvPr id="5" name="Título 3">
            <a:extLst>
              <a:ext uri="{FF2B5EF4-FFF2-40B4-BE49-F238E27FC236}">
                <a16:creationId xmlns:a16="http://schemas.microsoft.com/office/drawing/2014/main" id="{4383C7D8-1E7E-D436-445A-B33D60F3DD4D}"/>
              </a:ext>
            </a:extLst>
          </p:cNvPr>
          <p:cNvSpPr txBox="1">
            <a:spLocks/>
          </p:cNvSpPr>
          <p:nvPr/>
        </p:nvSpPr>
        <p:spPr>
          <a:xfrm>
            <a:off x="2135560" y="58614"/>
            <a:ext cx="792088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28348A"/>
                </a:solidFill>
                <a:latin typeface="Ubuntu Medium" panose="020B0604030602030204" pitchFamily="34" charset="0"/>
                <a:ea typeface="+mj-ea"/>
                <a:cs typeface="+mj-cs"/>
              </a:defRPr>
            </a:lvl1pPr>
          </a:lstStyle>
          <a:p>
            <a:r>
              <a:rPr lang="pt-BR" sz="3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Elementos e atributos do HTML</a:t>
            </a:r>
            <a:endParaRPr lang="pt-BR" sz="36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081332C-5830-16A8-A9F9-B128B132C0AF}"/>
              </a:ext>
            </a:extLst>
          </p:cNvPr>
          <p:cNvSpPr txBox="1"/>
          <p:nvPr/>
        </p:nvSpPr>
        <p:spPr>
          <a:xfrm>
            <a:off x="7434198" y="6012596"/>
            <a:ext cx="389954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Fonte: Prof. Fabiano Oliveira de Carvalho/UCB</a:t>
            </a:r>
            <a:r>
              <a:rPr lang="pt-BR" sz="1400" dirty="0">
                <a:effectLst/>
              </a:rPr>
              <a:t> 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548816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2135560" y="58614"/>
            <a:ext cx="7920880" cy="634082"/>
          </a:xfrm>
        </p:spPr>
        <p:txBody>
          <a:bodyPr/>
          <a:lstStyle/>
          <a:p>
            <a:r>
              <a:rPr lang="pt-BR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Elementos e atributos do HTML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2227911" y="908720"/>
            <a:ext cx="7920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800" dirty="0"/>
              <a:t>Atualizando a nossa página (F5):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3419" y="1556792"/>
            <a:ext cx="8125372" cy="4934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0DDD2E3F-233B-B313-30E4-D9F06205F179}"/>
              </a:ext>
            </a:extLst>
          </p:cNvPr>
          <p:cNvSpPr txBox="1"/>
          <p:nvPr/>
        </p:nvSpPr>
        <p:spPr>
          <a:xfrm>
            <a:off x="7988967" y="6055513"/>
            <a:ext cx="42030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400" dirty="0"/>
              <a:t>Fonte: Prof. João Paulo Pimentel/UCB</a:t>
            </a:r>
          </a:p>
        </p:txBody>
      </p:sp>
    </p:spTree>
    <p:extLst>
      <p:ext uri="{BB962C8B-B14F-4D97-AF65-F5344CB8AC3E}">
        <p14:creationId xmlns:p14="http://schemas.microsoft.com/office/powerpoint/2010/main" val="5248869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2135560" y="58614"/>
            <a:ext cx="7920880" cy="634082"/>
          </a:xfrm>
        </p:spPr>
        <p:txBody>
          <a:bodyPr/>
          <a:lstStyle/>
          <a:p>
            <a:r>
              <a:rPr lang="pt-BR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Elementos e atributos do HTML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2227911" y="908721"/>
            <a:ext cx="79208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800" dirty="0"/>
              <a:t>O &lt;</a:t>
            </a:r>
            <a:r>
              <a:rPr lang="pt-BR" sz="2800" dirty="0" err="1"/>
              <a:t>br</a:t>
            </a:r>
            <a:r>
              <a:rPr lang="pt-BR" sz="2800" dirty="0"/>
              <a:t> /&gt; juntamente com o &lt;</a:t>
            </a:r>
            <a:r>
              <a:rPr lang="pt-BR" sz="2800" dirty="0" err="1"/>
              <a:t>hr</a:t>
            </a:r>
            <a:r>
              <a:rPr lang="pt-BR" sz="2800" dirty="0"/>
              <a:t>&gt; podem ser utilizados para incluir uma assinatura, como por exemplo ao final de um e-mail.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888" y="2438767"/>
            <a:ext cx="9054617" cy="4050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D99D1A23-362A-3749-4EC8-170C576B1CFA}"/>
              </a:ext>
            </a:extLst>
          </p:cNvPr>
          <p:cNvSpPr txBox="1"/>
          <p:nvPr/>
        </p:nvSpPr>
        <p:spPr>
          <a:xfrm>
            <a:off x="7988967" y="6043938"/>
            <a:ext cx="42030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400" dirty="0"/>
              <a:t>Fonte: Prof. João Paulo Pimentel/UCB</a:t>
            </a:r>
          </a:p>
        </p:txBody>
      </p:sp>
    </p:spTree>
    <p:extLst>
      <p:ext uri="{BB962C8B-B14F-4D97-AF65-F5344CB8AC3E}">
        <p14:creationId xmlns:p14="http://schemas.microsoft.com/office/powerpoint/2010/main" val="18284483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2135560" y="58614"/>
            <a:ext cx="7920880" cy="634082"/>
          </a:xfrm>
        </p:spPr>
        <p:txBody>
          <a:bodyPr/>
          <a:lstStyle/>
          <a:p>
            <a:r>
              <a:rPr lang="pt-BR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Elementos e atributos do HTML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2227911" y="908720"/>
            <a:ext cx="7920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800" dirty="0"/>
              <a:t>Atualizando a página (F5):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7720" y="1503948"/>
            <a:ext cx="8394492" cy="5237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61053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2135560" y="58614"/>
            <a:ext cx="7920880" cy="634082"/>
          </a:xfrm>
        </p:spPr>
        <p:txBody>
          <a:bodyPr/>
          <a:lstStyle/>
          <a:p>
            <a:r>
              <a:rPr lang="pt-BR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Elementos e atributos do HTML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1173128" y="780959"/>
            <a:ext cx="984574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b="1" dirty="0"/>
              <a:t>Imagens &lt;</a:t>
            </a:r>
            <a:r>
              <a:rPr lang="pt-BR" sz="2800" b="1" dirty="0" err="1"/>
              <a:t>img</a:t>
            </a:r>
            <a:r>
              <a:rPr lang="pt-BR" sz="2800" b="1" dirty="0"/>
              <a:t>&gt;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800" dirty="0"/>
          </a:p>
          <a:p>
            <a:pPr algn="just"/>
            <a:r>
              <a:rPr lang="pt-BR" sz="2800" dirty="0"/>
              <a:t>As imagens são muito importantes em uma página de web. É por isso que devem ser usadas da maneira certa. Insira imagens usando a </a:t>
            </a:r>
            <a:r>
              <a:rPr lang="pt-BR" sz="2800" dirty="0" err="1"/>
              <a:t>tag</a:t>
            </a:r>
            <a:r>
              <a:rPr lang="pt-BR" sz="2800" dirty="0"/>
              <a:t> </a:t>
            </a:r>
            <a:r>
              <a:rPr lang="pt-BR" sz="2800" b="1" dirty="0"/>
              <a:t>&lt;</a:t>
            </a:r>
            <a:r>
              <a:rPr lang="pt-BR" sz="2800" b="1" dirty="0" err="1"/>
              <a:t>img</a:t>
            </a:r>
            <a:r>
              <a:rPr lang="pt-BR" sz="2800" b="1" dirty="0"/>
              <a:t> /&gt;.</a:t>
            </a:r>
          </a:p>
          <a:p>
            <a:pPr algn="just"/>
            <a:endParaRPr lang="pt-BR" sz="2800" dirty="0"/>
          </a:p>
          <a:p>
            <a:pPr algn="just"/>
            <a:r>
              <a:rPr lang="pt-BR" sz="2800" dirty="0"/>
              <a:t>"</a:t>
            </a:r>
            <a:r>
              <a:rPr lang="pt-BR" sz="2800" b="1" dirty="0" err="1"/>
              <a:t>src</a:t>
            </a:r>
            <a:r>
              <a:rPr lang="pt-BR" sz="2800" dirty="0"/>
              <a:t>" é a forma curta para "</a:t>
            </a:r>
            <a:r>
              <a:rPr lang="pt-BR" sz="2800" b="1" dirty="0" err="1"/>
              <a:t>source</a:t>
            </a:r>
            <a:r>
              <a:rPr lang="pt-BR" sz="2800" dirty="0"/>
              <a:t>" (fonte). Esse atributo é usado para indicar a localização da imagem.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800" dirty="0"/>
          </a:p>
          <a:p>
            <a:pPr algn="just"/>
            <a:r>
              <a:rPr lang="pt-BR" sz="2800" b="1" u="sng" dirty="0"/>
              <a:t>Exemplo: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800" dirty="0"/>
              <a:t>&lt;</a:t>
            </a:r>
            <a:r>
              <a:rPr lang="pt-BR" sz="2800" dirty="0" err="1"/>
              <a:t>img</a:t>
            </a:r>
            <a:r>
              <a:rPr lang="pt-BR" sz="2800" dirty="0"/>
              <a:t> </a:t>
            </a:r>
            <a:r>
              <a:rPr lang="pt-BR" sz="2800" b="1" dirty="0" err="1"/>
              <a:t>alt</a:t>
            </a:r>
            <a:r>
              <a:rPr lang="pt-BR" sz="2800" dirty="0"/>
              <a:t>="</a:t>
            </a:r>
            <a:r>
              <a:rPr lang="pt-BR" sz="2800" i="1" dirty="0"/>
              <a:t>imagem exemplo</a:t>
            </a:r>
            <a:r>
              <a:rPr lang="pt-BR" sz="2800" dirty="0"/>
              <a:t>" </a:t>
            </a:r>
            <a:r>
              <a:rPr lang="pt-BR" sz="2800" b="1" dirty="0" err="1"/>
              <a:t>src</a:t>
            </a:r>
            <a:r>
              <a:rPr lang="pt-BR" sz="2800" dirty="0"/>
              <a:t>="image.jpg"  /&gt;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8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C427160-8CF0-57F5-25DB-28E3BB3770C0}"/>
              </a:ext>
            </a:extLst>
          </p:cNvPr>
          <p:cNvSpPr txBox="1"/>
          <p:nvPr/>
        </p:nvSpPr>
        <p:spPr>
          <a:xfrm>
            <a:off x="7988967" y="6043938"/>
            <a:ext cx="42030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400" dirty="0"/>
              <a:t>Fonte: Prof. João Paulo Pimentel/UCB</a:t>
            </a:r>
          </a:p>
        </p:txBody>
      </p:sp>
    </p:spTree>
    <p:extLst>
      <p:ext uri="{BB962C8B-B14F-4D97-AF65-F5344CB8AC3E}">
        <p14:creationId xmlns:p14="http://schemas.microsoft.com/office/powerpoint/2010/main" val="665250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2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9" name="Arc 24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81B90A7-6520-3849-FCF4-3CA858B6D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pt-BR" sz="2100"/>
              <a:t>Agenda</a:t>
            </a:r>
            <a:br>
              <a:rPr lang="pt-BR" sz="2100"/>
            </a:br>
            <a:r>
              <a:rPr lang="pt-BR" sz="2100"/>
              <a:t>____________________________________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4" name="Picture 13" descr="Script de computador em uma tela">
            <a:extLst>
              <a:ext uri="{FF2B5EF4-FFF2-40B4-BE49-F238E27FC236}">
                <a16:creationId xmlns:a16="http://schemas.microsoft.com/office/drawing/2014/main" id="{37A38F11-7FBA-8200-9A7C-EA0454FF17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" r="40119" b="-1"/>
          <a:stretch/>
        </p:blipFill>
        <p:spPr>
          <a:xfrm>
            <a:off x="703182" y="665883"/>
            <a:ext cx="4777381" cy="5356489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C91E3F-AF7F-5A69-7159-71AC2836B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/>
              <a:t>Elementos e atributos do HTML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/>
              <a:t>Parágrafos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/>
              <a:t>Quebra de linha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/>
              <a:t>Imagens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/>
              <a:t>Linhas horizontais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/>
              <a:t>Estilo de textos – Formatação de Textos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/>
              <a:t>Desenvolvimento de páginas WEB.</a:t>
            </a:r>
          </a:p>
          <a:p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052E947-8595-675D-80C4-0645B658102F}"/>
              </a:ext>
            </a:extLst>
          </p:cNvPr>
          <p:cNvSpPr txBox="1"/>
          <p:nvPr/>
        </p:nvSpPr>
        <p:spPr>
          <a:xfrm>
            <a:off x="4853354" y="123092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914888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EF6F07-070A-95F7-5706-2A0B37D9B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449"/>
            <a:ext cx="10515600" cy="1325563"/>
          </a:xfrm>
        </p:spPr>
        <p:txBody>
          <a:bodyPr/>
          <a:lstStyle/>
          <a:p>
            <a:pPr algn="ctr"/>
            <a:r>
              <a:rPr lang="pt-BR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Imagens &lt;</a:t>
            </a:r>
            <a:r>
              <a:rPr lang="pt-BR" sz="36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img</a:t>
            </a:r>
            <a:r>
              <a:rPr lang="pt-BR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A7E65D-91BD-380D-EA22-30EF869FA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6640"/>
            <a:ext cx="10515600" cy="4917440"/>
          </a:xfrm>
        </p:spPr>
        <p:txBody>
          <a:bodyPr>
            <a:normAutofit fontScale="25000" lnSpcReduction="20000"/>
          </a:bodyPr>
          <a:lstStyle/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96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Selecione uma imagem e </a:t>
            </a:r>
            <a:r>
              <a:rPr lang="pt-BR" sz="96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salve com extensão JPEG ou JFIF (</a:t>
            </a:r>
            <a:r>
              <a:rPr lang="pt-BR" sz="9600" u="sng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imagem.jpeg</a:t>
            </a:r>
            <a:r>
              <a:rPr lang="pt-BR" sz="96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) em uma pasta no Visual Studio </a:t>
            </a:r>
            <a:r>
              <a:rPr lang="pt-BR" sz="960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Code</a:t>
            </a:r>
            <a:r>
              <a:rPr lang="pt-BR" sz="96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pt-BR" sz="96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Crie um arquivo com a descrição a seguir: </a:t>
            </a:r>
            <a:endParaRPr lang="pt-BR" sz="96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9600" b="1" dirty="0">
                <a:latin typeface="+mn-lt"/>
              </a:rPr>
              <a:t>&lt;</a:t>
            </a:r>
            <a:r>
              <a:rPr lang="pt-BR" sz="9600" b="1" dirty="0" err="1">
                <a:latin typeface="+mn-lt"/>
              </a:rPr>
              <a:t>html</a:t>
            </a:r>
            <a:r>
              <a:rPr lang="pt-BR" sz="9600" b="1" dirty="0">
                <a:latin typeface="+mn-lt"/>
              </a:rPr>
              <a:t>&gt;</a:t>
            </a:r>
          </a:p>
          <a:p>
            <a:pPr marL="0" indent="0">
              <a:buNone/>
            </a:pPr>
            <a:r>
              <a:rPr lang="pt-BR" sz="9600" b="1" dirty="0">
                <a:latin typeface="+mn-lt"/>
              </a:rPr>
              <a:t>&lt;</a:t>
            </a:r>
            <a:r>
              <a:rPr lang="pt-BR" sz="9600" b="1" dirty="0" err="1">
                <a:latin typeface="+mn-lt"/>
              </a:rPr>
              <a:t>head</a:t>
            </a:r>
            <a:r>
              <a:rPr lang="pt-BR" sz="9600" b="1" dirty="0">
                <a:latin typeface="+mn-lt"/>
              </a:rPr>
              <a:t>&gt;</a:t>
            </a:r>
          </a:p>
          <a:p>
            <a:pPr marL="0" indent="0">
              <a:buNone/>
            </a:pPr>
            <a:r>
              <a:rPr lang="pt-BR" sz="9600" b="1" dirty="0">
                <a:latin typeface="+mn-lt"/>
              </a:rPr>
              <a:t>	&lt;</a:t>
            </a:r>
            <a:r>
              <a:rPr lang="pt-BR" sz="9600" b="1" dirty="0" err="1">
                <a:latin typeface="+mn-lt"/>
              </a:rPr>
              <a:t>title</a:t>
            </a:r>
            <a:r>
              <a:rPr lang="pt-BR" sz="9600" b="1" dirty="0">
                <a:latin typeface="+mn-lt"/>
              </a:rPr>
              <a:t>&gt;teste </a:t>
            </a:r>
            <a:r>
              <a:rPr lang="pt-BR" sz="9600" b="1" dirty="0" err="1">
                <a:latin typeface="+mn-lt"/>
              </a:rPr>
              <a:t>html</a:t>
            </a:r>
            <a:r>
              <a:rPr lang="pt-BR" sz="9600" b="1" dirty="0">
                <a:latin typeface="+mn-lt"/>
              </a:rPr>
              <a:t>&lt;/</a:t>
            </a:r>
            <a:r>
              <a:rPr lang="pt-BR" sz="9600" b="1" dirty="0" err="1">
                <a:latin typeface="+mn-lt"/>
              </a:rPr>
              <a:t>title</a:t>
            </a:r>
            <a:r>
              <a:rPr lang="pt-BR" sz="9600" b="1" dirty="0">
                <a:latin typeface="+mn-lt"/>
              </a:rPr>
              <a:t>&gt;</a:t>
            </a:r>
          </a:p>
          <a:p>
            <a:pPr marL="0" indent="0">
              <a:buNone/>
            </a:pPr>
            <a:r>
              <a:rPr lang="pt-BR" sz="9600" b="1" dirty="0">
                <a:latin typeface="+mn-lt"/>
              </a:rPr>
              <a:t>&lt;</a:t>
            </a:r>
            <a:r>
              <a:rPr lang="pt-BR" sz="9600" b="1" dirty="0" err="1">
                <a:latin typeface="+mn-lt"/>
              </a:rPr>
              <a:t>head</a:t>
            </a:r>
            <a:r>
              <a:rPr lang="pt-BR" sz="9600" b="1" dirty="0">
                <a:latin typeface="+mn-lt"/>
              </a:rPr>
              <a:t>&gt;</a:t>
            </a:r>
          </a:p>
          <a:p>
            <a:pPr marL="0" indent="0">
              <a:buNone/>
            </a:pPr>
            <a:r>
              <a:rPr lang="pt-BR" sz="9600" b="1" dirty="0">
                <a:latin typeface="+mn-lt"/>
              </a:rPr>
              <a:t>&lt;body&gt;</a:t>
            </a:r>
          </a:p>
          <a:p>
            <a:pPr marL="0" indent="0">
              <a:buNone/>
            </a:pPr>
            <a:r>
              <a:rPr lang="pt-BR" sz="9600" b="1" dirty="0">
                <a:latin typeface="+mn-lt"/>
              </a:rPr>
              <a:t>	&lt;h1&gt;Minha primeira Home Page&lt;/h1&gt;</a:t>
            </a:r>
          </a:p>
          <a:p>
            <a:pPr marL="0" indent="0">
              <a:buNone/>
            </a:pPr>
            <a:r>
              <a:rPr lang="pt-BR" sz="9600" b="1" dirty="0">
                <a:latin typeface="+mn-lt"/>
              </a:rPr>
              <a:t>	&lt;</a:t>
            </a:r>
            <a:r>
              <a:rPr lang="pt-BR" sz="9600" b="1" dirty="0" err="1">
                <a:latin typeface="+mn-lt"/>
              </a:rPr>
              <a:t>p</a:t>
            </a:r>
            <a:r>
              <a:rPr lang="pt-BR" sz="9600" b="1" dirty="0">
                <a:latin typeface="+mn-lt"/>
              </a:rPr>
              <a:t>&gt;Páginas </a:t>
            </a:r>
            <a:r>
              <a:rPr lang="pt-BR" sz="9600" b="1" dirty="0" err="1">
                <a:latin typeface="+mn-lt"/>
              </a:rPr>
              <a:t>Html</a:t>
            </a:r>
            <a:r>
              <a:rPr lang="pt-BR" sz="9600" b="1" dirty="0">
                <a:latin typeface="+mn-lt"/>
              </a:rPr>
              <a:t> podem ser criadas em qualquer editor ou processador de texto &lt;/</a:t>
            </a:r>
            <a:r>
              <a:rPr lang="pt-BR" sz="9600" b="1" dirty="0" err="1">
                <a:latin typeface="+mn-lt"/>
              </a:rPr>
              <a:t>p</a:t>
            </a:r>
            <a:r>
              <a:rPr lang="pt-BR" sz="9600" b="1" dirty="0">
                <a:latin typeface="+mn-lt"/>
              </a:rPr>
              <a:t>&gt;</a:t>
            </a:r>
          </a:p>
          <a:p>
            <a:pPr marL="0" indent="0">
              <a:buNone/>
            </a:pPr>
            <a:r>
              <a:rPr lang="pt-BR" sz="9600" b="1" dirty="0">
                <a:latin typeface="+mn-lt"/>
              </a:rPr>
              <a:t>	&lt;</a:t>
            </a:r>
            <a:r>
              <a:rPr lang="pt-BR" sz="9600" b="1" dirty="0" err="1">
                <a:latin typeface="+mn-lt"/>
              </a:rPr>
              <a:t>img</a:t>
            </a:r>
            <a:r>
              <a:rPr lang="pt-BR" sz="9600" b="1" dirty="0">
                <a:latin typeface="+mn-lt"/>
              </a:rPr>
              <a:t> </a:t>
            </a:r>
            <a:r>
              <a:rPr lang="pt-BR" sz="9600" b="1" dirty="0" err="1">
                <a:latin typeface="+mn-lt"/>
              </a:rPr>
              <a:t>src</a:t>
            </a:r>
            <a:r>
              <a:rPr lang="pt-BR" sz="9600" b="1" dirty="0">
                <a:latin typeface="+mn-lt"/>
              </a:rPr>
              <a:t>="</a:t>
            </a:r>
            <a:r>
              <a:rPr lang="pt-BR" sz="9600" b="1" dirty="0" err="1">
                <a:latin typeface="+mn-lt"/>
              </a:rPr>
              <a:t>Imagem.jpg</a:t>
            </a:r>
            <a:r>
              <a:rPr lang="pt-BR" sz="9600" b="1" dirty="0">
                <a:latin typeface="+mn-lt"/>
              </a:rPr>
              <a:t>" </a:t>
            </a:r>
            <a:r>
              <a:rPr lang="pt-BR" sz="9600" b="1" dirty="0" err="1">
                <a:latin typeface="+mn-lt"/>
              </a:rPr>
              <a:t>align</a:t>
            </a:r>
            <a:r>
              <a:rPr lang="pt-BR" sz="9600" b="1" dirty="0">
                <a:latin typeface="+mn-lt"/>
              </a:rPr>
              <a:t>="</a:t>
            </a:r>
            <a:r>
              <a:rPr lang="pt-BR" sz="9600" b="1" dirty="0" err="1">
                <a:latin typeface="+mn-lt"/>
              </a:rPr>
              <a:t>left</a:t>
            </a:r>
            <a:r>
              <a:rPr lang="pt-BR" sz="9600" b="1" dirty="0">
                <a:latin typeface="+mn-lt"/>
              </a:rPr>
              <a:t>" </a:t>
            </a:r>
            <a:r>
              <a:rPr lang="pt-BR" sz="9600" b="1" dirty="0" err="1">
                <a:latin typeface="+mn-lt"/>
              </a:rPr>
              <a:t>height</a:t>
            </a:r>
            <a:r>
              <a:rPr lang="pt-BR" sz="9600" b="1" dirty="0">
                <a:latin typeface="+mn-lt"/>
              </a:rPr>
              <a:t>=150 </a:t>
            </a:r>
            <a:r>
              <a:rPr lang="pt-BR" sz="9600" b="1" dirty="0" err="1">
                <a:latin typeface="+mn-lt"/>
              </a:rPr>
              <a:t>width</a:t>
            </a:r>
            <a:r>
              <a:rPr lang="pt-BR" sz="9600" b="1" dirty="0">
                <a:latin typeface="+mn-lt"/>
              </a:rPr>
              <a:t>=120&gt;</a:t>
            </a:r>
          </a:p>
          <a:p>
            <a:pPr marL="0" indent="0">
              <a:buNone/>
            </a:pPr>
            <a:r>
              <a:rPr lang="pt-BR" sz="9600" b="1" dirty="0">
                <a:latin typeface="+mn-lt"/>
              </a:rPr>
              <a:t>&lt;/body&gt;</a:t>
            </a:r>
          </a:p>
          <a:p>
            <a:pPr marL="0" indent="0">
              <a:buNone/>
            </a:pPr>
            <a:r>
              <a:rPr lang="pt-BR" sz="9600" b="1" dirty="0">
                <a:latin typeface="+mn-lt"/>
              </a:rPr>
              <a:t>&lt;/</a:t>
            </a:r>
            <a:r>
              <a:rPr lang="pt-BR" sz="9600" b="1" dirty="0" err="1">
                <a:latin typeface="+mn-lt"/>
              </a:rPr>
              <a:t>html</a:t>
            </a:r>
            <a:r>
              <a:rPr lang="pt-BR" sz="9600" b="1" dirty="0">
                <a:latin typeface="+mn-lt"/>
              </a:rPr>
              <a:t>&gt;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F6A9E0C-2D01-E4D0-25FE-014FEEA50D17}"/>
              </a:ext>
            </a:extLst>
          </p:cNvPr>
          <p:cNvSpPr txBox="1"/>
          <p:nvPr/>
        </p:nvSpPr>
        <p:spPr>
          <a:xfrm>
            <a:off x="7988967" y="6043938"/>
            <a:ext cx="42030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400" dirty="0"/>
              <a:t>Fonte: Prof. </a:t>
            </a:r>
            <a:r>
              <a:rPr lang="pt-BR" sz="1400" dirty="0" err="1"/>
              <a:t>FabianoUCB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0862207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2135560" y="58614"/>
            <a:ext cx="7920880" cy="634082"/>
          </a:xfrm>
        </p:spPr>
        <p:txBody>
          <a:bodyPr/>
          <a:lstStyle/>
          <a:p>
            <a:r>
              <a:rPr lang="pt-BR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Elementos e atributos do HTML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2227911" y="908721"/>
            <a:ext cx="79208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800" dirty="0"/>
              <a:t>O padrão URL existe, mas não é recomendado, porque no caso de você mudar o domínio, ter que mudar todas as imagens, ou se as imagens forem guardadas em outro domínio, use apenas: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800" i="1" dirty="0" err="1"/>
              <a:t>src</a:t>
            </a:r>
            <a:r>
              <a:rPr lang="pt-BR" sz="2800" i="1" dirty="0"/>
              <a:t>="</a:t>
            </a:r>
            <a:r>
              <a:rPr lang="pt-BR" sz="2800" i="1" dirty="0">
                <a:hlinkClick r:id="rId3"/>
              </a:rPr>
              <a:t>http://www.domain.com/image.jpg</a:t>
            </a:r>
            <a:r>
              <a:rPr lang="pt-BR" sz="2800" i="1" dirty="0"/>
              <a:t>"</a:t>
            </a:r>
            <a:r>
              <a:rPr lang="pt-BR" sz="2800" dirty="0"/>
              <a:t>.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2810" y="3306185"/>
            <a:ext cx="8169892" cy="2645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99626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2135560" y="58614"/>
            <a:ext cx="7920880" cy="634082"/>
          </a:xfrm>
        </p:spPr>
        <p:txBody>
          <a:bodyPr/>
          <a:lstStyle/>
          <a:p>
            <a:r>
              <a:rPr lang="pt-BR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Elementos e atributos do HTML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2227911" y="908721"/>
            <a:ext cx="792088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800" dirty="0"/>
              <a:t>Atributo "</a:t>
            </a:r>
            <a:r>
              <a:rPr lang="pt-BR" sz="2800" b="1" dirty="0"/>
              <a:t>alternativa</a:t>
            </a:r>
            <a:r>
              <a:rPr lang="pt-BR" sz="2800" dirty="0"/>
              <a:t>" para imagens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800" dirty="0"/>
              <a:t>O atributo "</a:t>
            </a:r>
            <a:r>
              <a:rPr lang="pt-BR" sz="2800" b="1" dirty="0" err="1"/>
              <a:t>alt</a:t>
            </a:r>
            <a:r>
              <a:rPr lang="pt-BR" sz="2800" dirty="0"/>
              <a:t>" é usado para apresentar texto ao invés de imagem no caso de por alguma razão o navegador não disponibilizar a imagem ou quando um usuário tem a opção "Mostrar Imagem" não selecionada.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800" dirty="0"/>
              <a:t>A altura e a largura da imagem também podem ser definidas através dos atributos: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sz="2800" dirty="0" err="1"/>
              <a:t>height</a:t>
            </a:r>
            <a:r>
              <a:rPr lang="pt-BR" sz="2800" dirty="0"/>
              <a:t> – altura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sz="2800" dirty="0" err="1"/>
              <a:t>width</a:t>
            </a:r>
            <a:r>
              <a:rPr lang="pt-BR" sz="2800" dirty="0"/>
              <a:t> - largura</a:t>
            </a:r>
          </a:p>
        </p:txBody>
      </p:sp>
    </p:spTree>
    <p:extLst>
      <p:ext uri="{BB962C8B-B14F-4D97-AF65-F5344CB8AC3E}">
        <p14:creationId xmlns:p14="http://schemas.microsoft.com/office/powerpoint/2010/main" val="18150673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2135560" y="58614"/>
            <a:ext cx="7920880" cy="634082"/>
          </a:xfrm>
        </p:spPr>
        <p:txBody>
          <a:bodyPr/>
          <a:lstStyle/>
          <a:p>
            <a:r>
              <a:rPr lang="pt-BR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Elementos e atributos do HTML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2227911" y="908721"/>
            <a:ext cx="79208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800" dirty="0"/>
              <a:t>Vamos incluir as propriedades altura e largura da imagem na nossa página?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800" dirty="0"/>
              <a:t>&lt;</a:t>
            </a:r>
            <a:r>
              <a:rPr lang="pt-BR" sz="2800" dirty="0" err="1"/>
              <a:t>img</a:t>
            </a:r>
            <a:r>
              <a:rPr lang="pt-BR" sz="2800" dirty="0"/>
              <a:t> </a:t>
            </a:r>
            <a:r>
              <a:rPr lang="pt-BR" sz="2800" b="1" dirty="0" err="1"/>
              <a:t>alt</a:t>
            </a:r>
            <a:r>
              <a:rPr lang="pt-BR" sz="2800" dirty="0"/>
              <a:t>="imagem exemplo" </a:t>
            </a:r>
            <a:r>
              <a:rPr lang="pt-BR" sz="2800" b="1" dirty="0" err="1"/>
              <a:t>src</a:t>
            </a:r>
            <a:r>
              <a:rPr lang="pt-BR" sz="2800" dirty="0"/>
              <a:t>="image.jpg" </a:t>
            </a:r>
            <a:r>
              <a:rPr lang="pt-BR" sz="2800" b="1" dirty="0" err="1"/>
              <a:t>height</a:t>
            </a:r>
            <a:r>
              <a:rPr lang="pt-BR" sz="2800" b="1" dirty="0"/>
              <a:t>="150" </a:t>
            </a:r>
            <a:r>
              <a:rPr lang="pt-BR" sz="2800" b="1" dirty="0" err="1"/>
              <a:t>width</a:t>
            </a:r>
            <a:r>
              <a:rPr lang="pt-BR" sz="2800" b="1" dirty="0"/>
              <a:t>="75" </a:t>
            </a:r>
            <a:r>
              <a:rPr lang="pt-BR" sz="2800" dirty="0"/>
              <a:t>/&gt;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872" y="3182761"/>
            <a:ext cx="2016224" cy="3312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83243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2135560" y="58614"/>
            <a:ext cx="7920880" cy="634082"/>
          </a:xfrm>
        </p:spPr>
        <p:txBody>
          <a:bodyPr/>
          <a:lstStyle/>
          <a:p>
            <a:r>
              <a:rPr lang="pt-BR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Elementos e atributos do HTML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2227911" y="908721"/>
            <a:ext cx="79208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800" dirty="0"/>
              <a:t>Alinhamento </a:t>
            </a:r>
            <a:r>
              <a:rPr lang="pt-BR" sz="2800" b="1" dirty="0"/>
              <a:t>horizontal</a:t>
            </a:r>
            <a:r>
              <a:rPr lang="pt-BR" sz="2800" dirty="0"/>
              <a:t> e </a:t>
            </a:r>
            <a:r>
              <a:rPr lang="pt-BR" sz="2800" b="1" dirty="0"/>
              <a:t>vertical</a:t>
            </a:r>
            <a:r>
              <a:rPr lang="pt-BR" sz="2800" dirty="0"/>
              <a:t> de uma imagem. Para isso usaremos os atributos </a:t>
            </a:r>
            <a:r>
              <a:rPr lang="pt-BR" sz="2800" b="1" dirty="0" err="1"/>
              <a:t>align</a:t>
            </a:r>
            <a:r>
              <a:rPr lang="pt-BR" sz="2800" dirty="0"/>
              <a:t> e </a:t>
            </a:r>
            <a:r>
              <a:rPr lang="pt-BR" sz="2800" b="1" dirty="0" err="1"/>
              <a:t>valign</a:t>
            </a:r>
            <a:r>
              <a:rPr lang="pt-BR" sz="2800" dirty="0"/>
              <a:t>. As opções oferecidas por esses atributos são: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985" y="2332893"/>
            <a:ext cx="4268815" cy="3715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83691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2135560" y="58614"/>
            <a:ext cx="7920880" cy="634082"/>
          </a:xfrm>
        </p:spPr>
        <p:txBody>
          <a:bodyPr/>
          <a:lstStyle/>
          <a:p>
            <a:r>
              <a:rPr lang="pt-BR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Elementos e atributos do HTML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2227911" y="908721"/>
            <a:ext cx="79208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800" dirty="0"/>
              <a:t>Vamos acrescentar estes atributos na nossa página?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3735" y="1914950"/>
            <a:ext cx="7789232" cy="2241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536" y="3140968"/>
            <a:ext cx="4887644" cy="2924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8358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5B0927F6-433B-46D9-12EB-A38784FB24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4200" y="1228265"/>
            <a:ext cx="8483600" cy="4089400"/>
          </a:xfrm>
          <a:prstGeom prst="rect">
            <a:avLst/>
          </a:prstGeom>
        </p:spPr>
      </p:pic>
      <p:sp>
        <p:nvSpPr>
          <p:cNvPr id="6" name="Título 3">
            <a:extLst>
              <a:ext uri="{FF2B5EF4-FFF2-40B4-BE49-F238E27FC236}">
                <a16:creationId xmlns:a16="http://schemas.microsoft.com/office/drawing/2014/main" id="{68D6D258-3194-1ECA-BCA3-760517D3BAFB}"/>
              </a:ext>
            </a:extLst>
          </p:cNvPr>
          <p:cNvSpPr txBox="1">
            <a:spLocks/>
          </p:cNvSpPr>
          <p:nvPr/>
        </p:nvSpPr>
        <p:spPr>
          <a:xfrm>
            <a:off x="1854200" y="0"/>
            <a:ext cx="8483600" cy="12282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28348A"/>
                </a:solidFill>
                <a:latin typeface="Ubuntu Medium" panose="020B0604030602030204" pitchFamily="34" charset="0"/>
                <a:ea typeface="+mj-ea"/>
                <a:cs typeface="+mj-cs"/>
              </a:defRPr>
            </a:lvl1pPr>
          </a:lstStyle>
          <a:p>
            <a:r>
              <a:rPr lang="pt-BR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Elementos e atributos do HTML</a:t>
            </a:r>
          </a:p>
        </p:txBody>
      </p:sp>
    </p:spTree>
    <p:extLst>
      <p:ext uri="{BB962C8B-B14F-4D97-AF65-F5344CB8AC3E}">
        <p14:creationId xmlns:p14="http://schemas.microsoft.com/office/powerpoint/2010/main" val="32281119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F34A1A36-E0F5-58D7-316B-EDF6A254D8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9900" y="1690688"/>
            <a:ext cx="8483600" cy="3827408"/>
          </a:xfrm>
          <a:prstGeom prst="rect">
            <a:avLst/>
          </a:prstGeom>
        </p:spPr>
      </p:pic>
      <p:sp>
        <p:nvSpPr>
          <p:cNvPr id="5" name="Título 3">
            <a:extLst>
              <a:ext uri="{FF2B5EF4-FFF2-40B4-BE49-F238E27FC236}">
                <a16:creationId xmlns:a16="http://schemas.microsoft.com/office/drawing/2014/main" id="{EAA5EB7A-9952-6188-536D-418A81EAF114}"/>
              </a:ext>
            </a:extLst>
          </p:cNvPr>
          <p:cNvSpPr txBox="1">
            <a:spLocks/>
          </p:cNvSpPr>
          <p:nvPr/>
        </p:nvSpPr>
        <p:spPr>
          <a:xfrm>
            <a:off x="1854200" y="462423"/>
            <a:ext cx="8483600" cy="12282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28348A"/>
                </a:solidFill>
                <a:latin typeface="Ubuntu Medium" panose="020B0604030602030204" pitchFamily="34" charset="0"/>
                <a:ea typeface="+mj-ea"/>
                <a:cs typeface="+mj-cs"/>
              </a:defRPr>
            </a:lvl1pPr>
          </a:lstStyle>
          <a:p>
            <a:r>
              <a:rPr lang="pt-BR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Elementos e atributos do HTML</a:t>
            </a:r>
          </a:p>
        </p:txBody>
      </p:sp>
    </p:spTree>
    <p:extLst>
      <p:ext uri="{BB962C8B-B14F-4D97-AF65-F5344CB8AC3E}">
        <p14:creationId xmlns:p14="http://schemas.microsoft.com/office/powerpoint/2010/main" val="12565446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2135560" y="58614"/>
            <a:ext cx="7920880" cy="634082"/>
          </a:xfrm>
        </p:spPr>
        <p:txBody>
          <a:bodyPr/>
          <a:lstStyle/>
          <a:p>
            <a:r>
              <a:rPr lang="pt-BR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Elementos e atributos do HTML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2227911" y="908721"/>
            <a:ext cx="792088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 algn="just">
              <a:buFont typeface="Arial" panose="020B0604020202020204" pitchFamily="34" charset="0"/>
              <a:buChar char="•"/>
            </a:pPr>
            <a:r>
              <a:rPr lang="pt-BR" sz="2800" b="1" dirty="0"/>
              <a:t>Linhas horizontais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800" dirty="0"/>
              <a:t>Use </a:t>
            </a:r>
            <a:r>
              <a:rPr lang="pt-BR" sz="2800" b="1" dirty="0"/>
              <a:t>&lt;</a:t>
            </a:r>
            <a:r>
              <a:rPr lang="pt-BR" sz="2800" b="1" dirty="0" err="1"/>
              <a:t>hr</a:t>
            </a:r>
            <a:r>
              <a:rPr lang="pt-BR" sz="2800" b="1" dirty="0"/>
              <a:t>/&gt; </a:t>
            </a:r>
            <a:r>
              <a:rPr lang="pt-BR" sz="2800" dirty="0"/>
              <a:t>para criar uma linha horizontal. Essa </a:t>
            </a:r>
            <a:r>
              <a:rPr lang="pt-BR" sz="2800" dirty="0" err="1"/>
              <a:t>tag</a:t>
            </a:r>
            <a:r>
              <a:rPr lang="pt-BR" sz="2800" dirty="0"/>
              <a:t> é parecida com a de Quebra de Linha.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800" dirty="0"/>
              <a:t>&lt;</a:t>
            </a:r>
            <a:r>
              <a:rPr lang="pt-BR" sz="2800" dirty="0" err="1"/>
              <a:t>hr</a:t>
            </a:r>
            <a:r>
              <a:rPr lang="pt-BR" sz="2800" dirty="0"/>
              <a:t>/&gt; Use &lt;</a:t>
            </a:r>
            <a:r>
              <a:rPr lang="pt-BR" sz="2800" dirty="0" err="1"/>
              <a:t>hr</a:t>
            </a:r>
            <a:r>
              <a:rPr lang="pt-BR" sz="2800" dirty="0"/>
              <a:t>/&gt;&lt;</a:t>
            </a:r>
            <a:r>
              <a:rPr lang="pt-BR" sz="2800" dirty="0" err="1"/>
              <a:t>hr</a:t>
            </a:r>
            <a:r>
              <a:rPr lang="pt-BR" sz="2800" dirty="0"/>
              <a:t>/&gt; com &lt;</a:t>
            </a:r>
            <a:r>
              <a:rPr lang="pt-BR" sz="2800" dirty="0" err="1"/>
              <a:t>hr</a:t>
            </a:r>
            <a:r>
              <a:rPr lang="pt-BR" sz="2800" dirty="0"/>
              <a:t>/&gt; Cautela &lt;</a:t>
            </a:r>
            <a:r>
              <a:rPr lang="pt-BR" sz="2800" dirty="0" err="1"/>
              <a:t>hr</a:t>
            </a:r>
            <a:r>
              <a:rPr lang="pt-BR" sz="2800" dirty="0"/>
              <a:t>/&gt;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800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1947" y="4063786"/>
            <a:ext cx="7272808" cy="1919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14660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2135560" y="58614"/>
            <a:ext cx="7920880" cy="634082"/>
          </a:xfrm>
        </p:spPr>
        <p:txBody>
          <a:bodyPr/>
          <a:lstStyle/>
          <a:p>
            <a:r>
              <a:rPr lang="pt-BR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Elementos e atributos do HTML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2227911" y="908721"/>
            <a:ext cx="79208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800" dirty="0"/>
              <a:t>A Linha Horizontal pode ser útil em diferentes circunstâncias, como você pode ser no próximo exemplo: </a:t>
            </a:r>
            <a:r>
              <a:rPr lang="pt-BR" sz="2800" b="1" dirty="0"/>
              <a:t>nota de roda pé</a:t>
            </a:r>
            <a:r>
              <a:rPr lang="pt-BR" sz="2800" dirty="0"/>
              <a:t>.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6926" y="2293716"/>
            <a:ext cx="7562850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7912" y="4133662"/>
            <a:ext cx="7852261" cy="16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0434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2135560" y="58614"/>
            <a:ext cx="7920880" cy="634082"/>
          </a:xfrm>
        </p:spPr>
        <p:txBody>
          <a:bodyPr/>
          <a:lstStyle/>
          <a:p>
            <a:r>
              <a:rPr lang="pt-BR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Elementos e atributos do HTML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2227911" y="908721"/>
            <a:ext cx="7920880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800" b="1" dirty="0"/>
              <a:t>HTML – Parágrafos - &lt;p&gt;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/>
              <a:t>O parágrafo é o elemento base no texto editado. A </a:t>
            </a:r>
            <a:r>
              <a:rPr lang="pt-BR" sz="2400" dirty="0" err="1"/>
              <a:t>tag</a:t>
            </a:r>
            <a:r>
              <a:rPr lang="pt-BR" sz="2400" dirty="0"/>
              <a:t> para um parágrafo é </a:t>
            </a:r>
            <a:r>
              <a:rPr lang="pt-BR" sz="2400" b="1" dirty="0"/>
              <a:t>&lt;p&gt;.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/>
              <a:t>Ele coloca uma linha vazia acima e uma abaixo do texto para fazê-lo evidente.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/>
              <a:t>Vamos desenvolver uma página chamada </a:t>
            </a:r>
            <a:r>
              <a:rPr lang="pt-BR" sz="2400" b="1" dirty="0"/>
              <a:t>paragrafo.html </a:t>
            </a:r>
            <a:r>
              <a:rPr lang="pt-BR" sz="2400" dirty="0"/>
              <a:t>e executá-la no browser? Código no próximo slide.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/>
              <a:t>Lembrem de seguir as regras de salvar como de todos os tipos e com a extensão .</a:t>
            </a:r>
            <a:r>
              <a:rPr lang="pt-BR" sz="2400" dirty="0" err="1"/>
              <a:t>html</a:t>
            </a:r>
            <a:r>
              <a:rPr lang="pt-BR" sz="2400" dirty="0"/>
              <a:t> (aula 1 foi ensinado).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11584AE-4834-D22C-52B0-6E86E967ECD2}"/>
              </a:ext>
            </a:extLst>
          </p:cNvPr>
          <p:cNvSpPr txBox="1"/>
          <p:nvPr/>
        </p:nvSpPr>
        <p:spPr>
          <a:xfrm>
            <a:off x="7988967" y="6043938"/>
            <a:ext cx="42030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400" dirty="0"/>
              <a:t>Fonte: Prof. João Paulo Pimentel/UCB</a:t>
            </a:r>
          </a:p>
        </p:txBody>
      </p:sp>
    </p:spTree>
    <p:extLst>
      <p:ext uri="{BB962C8B-B14F-4D97-AF65-F5344CB8AC3E}">
        <p14:creationId xmlns:p14="http://schemas.microsoft.com/office/powerpoint/2010/main" val="35714296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2135560" y="58614"/>
            <a:ext cx="7920880" cy="634082"/>
          </a:xfrm>
        </p:spPr>
        <p:txBody>
          <a:bodyPr/>
          <a:lstStyle/>
          <a:p>
            <a:r>
              <a:rPr lang="pt-BR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Elementos e atributos do HTML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2227911" y="908720"/>
            <a:ext cx="79208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 algn="just">
              <a:buFont typeface="Arial" panose="020B0604020202020204" pitchFamily="34" charset="0"/>
              <a:buChar char="•"/>
            </a:pPr>
            <a:r>
              <a:rPr lang="pt-BR" sz="2800" b="1" dirty="0"/>
              <a:t>Estilo de textos – Formatação de Textos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800" dirty="0"/>
              <a:t>A medida que você vai colocando mais textos na sua página, precisará de elementos de formatação para ela. Essas </a:t>
            </a:r>
            <a:r>
              <a:rPr lang="pt-BR" sz="2800" dirty="0" err="1"/>
              <a:t>tags</a:t>
            </a:r>
            <a:r>
              <a:rPr lang="pt-BR" sz="2800" dirty="0"/>
              <a:t> de formatação podem fazer os elementos negritos, </a:t>
            </a:r>
            <a:r>
              <a:rPr lang="pt-BR" sz="2800" dirty="0" err="1"/>
              <a:t>italicos</a:t>
            </a:r>
            <a:r>
              <a:rPr lang="pt-BR" sz="2800" dirty="0"/>
              <a:t>, sublinhados, e etc.</a:t>
            </a:r>
          </a:p>
        </p:txBody>
      </p:sp>
    </p:spTree>
    <p:extLst>
      <p:ext uri="{BB962C8B-B14F-4D97-AF65-F5344CB8AC3E}">
        <p14:creationId xmlns:p14="http://schemas.microsoft.com/office/powerpoint/2010/main" val="2998532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2135560" y="58614"/>
            <a:ext cx="7920880" cy="634082"/>
          </a:xfrm>
        </p:spPr>
        <p:txBody>
          <a:bodyPr/>
          <a:lstStyle/>
          <a:p>
            <a:r>
              <a:rPr lang="pt-BR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Elementos e atributos do HTML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2227911" y="908720"/>
            <a:ext cx="7920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800" dirty="0"/>
              <a:t>Vejamos alguns exemplos de tipos de textos:</a:t>
            </a:r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475" y="1833563"/>
            <a:ext cx="8521005" cy="3371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93542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2135560" y="58614"/>
            <a:ext cx="7920880" cy="634082"/>
          </a:xfrm>
        </p:spPr>
        <p:txBody>
          <a:bodyPr/>
          <a:lstStyle/>
          <a:p>
            <a:r>
              <a:rPr lang="pt-BR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Elementos e atributos do HTML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2227911" y="908721"/>
            <a:ext cx="79208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800" dirty="0"/>
              <a:t>Vejam o resultado após incluirmos na nossa página o código do slide anterior: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5680" y="1988840"/>
            <a:ext cx="5523554" cy="4078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60402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6">
            <a:extLst>
              <a:ext uri="{FF2B5EF4-FFF2-40B4-BE49-F238E27FC236}">
                <a16:creationId xmlns:a16="http://schemas.microsoft.com/office/drawing/2014/main" id="{C681C32C-7AFC-4BB3-9088-65CBDFC5D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917275" y="4583954"/>
            <a:ext cx="4685857" cy="64153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Atividade</a:t>
            </a:r>
            <a:r>
              <a:rPr lang="en-US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Prática</a:t>
            </a:r>
            <a:endParaRPr lang="en-US" sz="4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12" name="Espaço Reservado para Conteúdo 11">
            <a:extLst>
              <a:ext uri="{FF2B5EF4-FFF2-40B4-BE49-F238E27FC236}">
                <a16:creationId xmlns:a16="http://schemas.microsoft.com/office/drawing/2014/main" id="{66591092-6386-30C0-247E-762A847545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241" b="29817"/>
          <a:stretch/>
        </p:blipFill>
        <p:spPr>
          <a:xfrm>
            <a:off x="20" y="432"/>
            <a:ext cx="12191980" cy="4244759"/>
          </a:xfrm>
          <a:prstGeom prst="rect">
            <a:avLst/>
          </a:prstGeom>
        </p:spPr>
      </p:pic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FD864B98-AF1F-6AF6-3652-C6B279CFC0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7275" y="4926789"/>
            <a:ext cx="10817525" cy="1465973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kumimoji="0" lang="en-US" altLang="pt-BR" sz="2000" b="0" i="0" u="none" strike="noStrike" cap="none" normalizeH="0" baseline="0" dirty="0">
              <a:ln>
                <a:noFill/>
              </a:ln>
              <a:effectLst/>
              <a:latin typeface="+mn-lt"/>
            </a:endParaRPr>
          </a:p>
          <a:p>
            <a:r>
              <a:rPr kumimoji="0" lang="en-US" altLang="pt-BR" sz="2000" b="0" i="0" u="none" strike="noStrike" cap="none" normalizeH="0" baseline="0" dirty="0" err="1">
                <a:ln>
                  <a:noFill/>
                </a:ln>
                <a:effectLst/>
                <a:latin typeface="+mn-lt"/>
              </a:rPr>
              <a:t>Construa</a:t>
            </a:r>
            <a:r>
              <a:rPr kumimoji="0" lang="en-US" altLang="pt-BR" sz="20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 um </a:t>
            </a:r>
            <a:r>
              <a:rPr kumimoji="0" lang="en-US" altLang="pt-BR" sz="2000" b="0" i="0" u="none" strike="noStrike" cap="none" normalizeH="0" baseline="0" dirty="0" err="1">
                <a:ln>
                  <a:noFill/>
                </a:ln>
                <a:effectLst/>
                <a:latin typeface="+mn-lt"/>
              </a:rPr>
              <a:t>currículo</a:t>
            </a:r>
            <a:r>
              <a:rPr kumimoji="0" lang="en-US" altLang="pt-BR" sz="20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 </a:t>
            </a:r>
            <a:r>
              <a:rPr kumimoji="0" lang="en-US" altLang="pt-BR" sz="2000" b="0" i="0" u="none" strike="noStrike" cap="none" normalizeH="0" baseline="0" dirty="0" err="1">
                <a:ln>
                  <a:noFill/>
                </a:ln>
                <a:effectLst/>
                <a:latin typeface="+mn-lt"/>
              </a:rPr>
              <a:t>pessoal</a:t>
            </a:r>
            <a:r>
              <a:rPr lang="en-US" altLang="pt-BR" sz="2000" dirty="0">
                <a:latin typeface="+mn-lt"/>
              </a:rPr>
              <a:t>, </a:t>
            </a:r>
            <a:r>
              <a:rPr kumimoji="0" lang="en-US" altLang="pt-BR" sz="2000" b="0" i="0" u="none" strike="noStrike" cap="none" normalizeH="0" baseline="0" dirty="0" err="1">
                <a:ln>
                  <a:noFill/>
                </a:ln>
                <a:effectLst/>
                <a:latin typeface="+mn-lt"/>
              </a:rPr>
              <a:t>utilizando</a:t>
            </a:r>
            <a:r>
              <a:rPr kumimoji="0" lang="en-US" altLang="pt-BR" sz="20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 </a:t>
            </a:r>
            <a:r>
              <a:rPr kumimoji="0" lang="en-US" altLang="pt-BR" sz="2000" b="0" i="0" u="none" strike="noStrike" cap="none" normalizeH="0" baseline="0" dirty="0" err="1">
                <a:ln>
                  <a:noFill/>
                </a:ln>
                <a:effectLst/>
                <a:latin typeface="+mn-lt"/>
              </a:rPr>
              <a:t>os</a:t>
            </a:r>
            <a:r>
              <a:rPr kumimoji="0" lang="en-US" altLang="pt-BR" sz="20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 </a:t>
            </a:r>
            <a:r>
              <a:rPr kumimoji="0" lang="en-US" altLang="pt-BR" sz="2000" b="0" i="0" u="none" strike="noStrike" cap="none" normalizeH="0" baseline="0" dirty="0" err="1">
                <a:ln>
                  <a:noFill/>
                </a:ln>
                <a:effectLst/>
                <a:latin typeface="+mn-lt"/>
              </a:rPr>
              <a:t>recursos</a:t>
            </a:r>
            <a:r>
              <a:rPr kumimoji="0" lang="en-US" altLang="pt-BR" sz="20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 (tags e </a:t>
            </a:r>
            <a:r>
              <a:rPr kumimoji="0" lang="en-US" altLang="pt-BR" sz="2000" b="0" i="0" u="none" strike="noStrike" cap="none" normalizeH="0" baseline="0" dirty="0" err="1">
                <a:ln>
                  <a:noFill/>
                </a:ln>
                <a:effectLst/>
                <a:latin typeface="+mn-lt"/>
              </a:rPr>
              <a:t>atributos</a:t>
            </a:r>
            <a:r>
              <a:rPr kumimoji="0" lang="en-US" altLang="pt-BR" sz="20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) </a:t>
            </a:r>
            <a:r>
              <a:rPr kumimoji="0" lang="en-US" altLang="pt-BR" sz="2000" b="0" i="0" u="none" strike="noStrike" cap="none" normalizeH="0" baseline="0" dirty="0" err="1">
                <a:ln>
                  <a:noFill/>
                </a:ln>
                <a:effectLst/>
                <a:latin typeface="+mn-lt"/>
              </a:rPr>
              <a:t>aprendidos</a:t>
            </a:r>
            <a:r>
              <a:rPr kumimoji="0" lang="en-US" altLang="pt-BR" sz="20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 </a:t>
            </a:r>
            <a:r>
              <a:rPr kumimoji="0" lang="en-US" altLang="pt-BR" sz="2000" b="0" i="0" u="none" strike="noStrike" cap="none" normalizeH="0" baseline="0" dirty="0" err="1">
                <a:ln>
                  <a:noFill/>
                </a:ln>
                <a:effectLst/>
                <a:latin typeface="+mn-lt"/>
              </a:rPr>
              <a:t>até</a:t>
            </a:r>
            <a:r>
              <a:rPr kumimoji="0" lang="en-US" altLang="pt-BR" sz="20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 agora. </a:t>
            </a:r>
            <a:r>
              <a:rPr kumimoji="0" lang="en-US" altLang="pt-BR" sz="2000" b="0" i="0" u="none" strike="noStrike" cap="none" normalizeH="0" baseline="0" dirty="0" err="1">
                <a:ln>
                  <a:noFill/>
                </a:ln>
                <a:effectLst/>
                <a:latin typeface="+mn-lt"/>
              </a:rPr>
              <a:t>Veja</a:t>
            </a:r>
            <a:r>
              <a:rPr kumimoji="0" lang="en-US" altLang="pt-BR" sz="20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 </a:t>
            </a:r>
            <a:r>
              <a:rPr kumimoji="0" lang="en-US" altLang="pt-BR" sz="2000" b="0" i="0" u="none" strike="noStrike" cap="none" normalizeH="0" baseline="0" dirty="0" err="1">
                <a:ln>
                  <a:noFill/>
                </a:ln>
                <a:effectLst/>
                <a:latin typeface="+mn-lt"/>
              </a:rPr>
              <a:t>esse</a:t>
            </a:r>
            <a:r>
              <a:rPr kumimoji="0" lang="en-US" altLang="pt-BR" sz="20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 </a:t>
            </a:r>
            <a:r>
              <a:rPr kumimoji="0" lang="en-US" altLang="pt-BR" sz="2000" b="0" i="0" u="none" strike="noStrike" cap="none" normalizeH="0" baseline="0" dirty="0" err="1">
                <a:ln>
                  <a:noFill/>
                </a:ln>
                <a:effectLst/>
                <a:latin typeface="+mn-lt"/>
              </a:rPr>
              <a:t>modelo</a:t>
            </a:r>
            <a:r>
              <a:rPr kumimoji="0" lang="en-US" altLang="pt-BR" sz="20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 de </a:t>
            </a:r>
            <a:r>
              <a:rPr kumimoji="0" lang="en-US" altLang="pt-BR" sz="2000" b="0" i="0" u="none" strike="noStrike" cap="none" normalizeH="0" baseline="0" dirty="0" err="1">
                <a:ln>
                  <a:noFill/>
                </a:ln>
                <a:effectLst/>
                <a:latin typeface="+mn-lt"/>
              </a:rPr>
              <a:t>referência</a:t>
            </a:r>
            <a:r>
              <a:rPr kumimoji="0" lang="en-US" altLang="pt-BR" sz="20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 </a:t>
            </a:r>
            <a:r>
              <a:rPr kumimoji="0" lang="en-US" altLang="pt-BR" sz="2000" b="0" i="0" u="none" strike="noStrike" cap="none" normalizeH="0" baseline="0" dirty="0" err="1">
                <a:ln>
                  <a:noFill/>
                </a:ln>
                <a:effectLst/>
                <a:latin typeface="+mn-lt"/>
              </a:rPr>
              <a:t>extraído</a:t>
            </a:r>
            <a:r>
              <a:rPr kumimoji="0" lang="en-US" altLang="pt-BR" sz="20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 do </a:t>
            </a:r>
            <a:r>
              <a:rPr kumimoji="0" lang="en-US" altLang="pt-BR" sz="2000" b="0" i="0" u="none" strike="noStrike" cap="none" normalizeH="0" baseline="0" dirty="0" err="1">
                <a:ln>
                  <a:noFill/>
                </a:ln>
                <a:effectLst/>
                <a:latin typeface="+mn-lt"/>
              </a:rPr>
              <a:t>Linkedln</a:t>
            </a:r>
            <a:r>
              <a:rPr lang="en-US" altLang="pt-BR" sz="2000" dirty="0">
                <a:latin typeface="+mn-lt"/>
              </a:rPr>
              <a:t>. </a:t>
            </a:r>
            <a:endParaRPr kumimoji="0" lang="en-US" altLang="pt-BR" sz="2000" b="0" i="0" u="none" strike="noStrike" cap="none" normalizeH="0" baseline="0" dirty="0">
              <a:ln>
                <a:noFill/>
              </a:ln>
              <a:effectLst/>
              <a:latin typeface="+mn-lt"/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>
              <a:latin typeface="+mn-lt"/>
            </a:endParaRPr>
          </a:p>
        </p:txBody>
      </p:sp>
      <p:sp>
        <p:nvSpPr>
          <p:cNvPr id="23" name="Rectangle 18">
            <a:extLst>
              <a:ext uri="{FF2B5EF4-FFF2-40B4-BE49-F238E27FC236}">
                <a16:creationId xmlns:a16="http://schemas.microsoft.com/office/drawing/2014/main" id="{199C0ED0-69DE-4C31-A5CF-E2A46FD302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42B8BD-40AF-488E-8A79-D7256C9172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ixaDeTexto 1"/>
          <p:cNvSpPr txBox="1"/>
          <p:nvPr/>
        </p:nvSpPr>
        <p:spPr>
          <a:xfrm>
            <a:off x="2227910" y="980728"/>
            <a:ext cx="8988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 </a:t>
            </a:r>
            <a:endParaRPr kumimoji="0" lang="pt-BR" altLang="pt-B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AutoShape 4" descr="Referência">
            <a:extLst>
              <a:ext uri="{FF2B5EF4-FFF2-40B4-BE49-F238E27FC236}">
                <a16:creationId xmlns:a16="http://schemas.microsoft.com/office/drawing/2014/main" id="{0B68C97A-494A-BECC-BFDD-7E1E7907C6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-2825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10302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2135560" y="58614"/>
            <a:ext cx="7920880" cy="634082"/>
          </a:xfrm>
        </p:spPr>
        <p:txBody>
          <a:bodyPr/>
          <a:lstStyle/>
          <a:p>
            <a:r>
              <a:rPr lang="pt-BR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Referências</a:t>
            </a:r>
            <a:endParaRPr lang="pt-BR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2227911" y="980728"/>
            <a:ext cx="5434530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Times New Roman" pitchFamily="18" charset="0"/>
                <a:cs typeface="Times New Roman" pitchFamily="18" charset="0"/>
                <a:hlinkClick r:id="rId3"/>
              </a:rPr>
              <a:t>Livros:</a:t>
            </a:r>
          </a:p>
          <a:p>
            <a:r>
              <a:rPr lang="pt-B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SILVA, Maurício Samy. </a:t>
            </a:r>
            <a:r>
              <a:rPr lang="pt-BR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Fundamentos de HTML5 e CSS3</a:t>
            </a:r>
            <a:r>
              <a:rPr lang="pt-B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pt-BR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Novatec</a:t>
            </a:r>
            <a:r>
              <a:rPr lang="pt-B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Editora, 2018.</a:t>
            </a:r>
            <a:endParaRPr lang="pt-BR" dirty="0">
              <a:latin typeface="Times New Roman" pitchFamily="18" charset="0"/>
              <a:cs typeface="Times New Roman" pitchFamily="18" charset="0"/>
            </a:endParaRPr>
          </a:p>
          <a:p>
            <a:endParaRPr lang="pt-BR" sz="2800" dirty="0">
              <a:latin typeface="Times New Roman" pitchFamily="18" charset="0"/>
              <a:cs typeface="Times New Roman" pitchFamily="18" charset="0"/>
            </a:endParaRPr>
          </a:p>
          <a:p>
            <a:endParaRPr lang="pt-BR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pt-BR" sz="2800" dirty="0">
                <a:latin typeface="Times New Roman" pitchFamily="18" charset="0"/>
                <a:cs typeface="Times New Roman" pitchFamily="18" charset="0"/>
              </a:rPr>
              <a:t>Site:</a:t>
            </a:r>
          </a:p>
          <a:p>
            <a:r>
              <a:rPr lang="pt-BR" sz="2800" dirty="0">
                <a:hlinkClick r:id="rId4"/>
              </a:rPr>
              <a:t>https://livrosdomaujor.com.br/html5css3/download.html</a:t>
            </a:r>
            <a:endParaRPr lang="pt-BR" sz="2800" dirty="0"/>
          </a:p>
          <a:p>
            <a:endParaRPr lang="pt-BR" sz="2800" dirty="0">
              <a:latin typeface="Times New Roman" pitchFamily="18" charset="0"/>
              <a:cs typeface="Times New Roman" pitchFamily="18" charset="0"/>
            </a:endParaRPr>
          </a:p>
          <a:p>
            <a:endParaRPr lang="pt-BR" sz="2800" dirty="0">
              <a:latin typeface="Times New Roman" pitchFamily="18" charset="0"/>
              <a:cs typeface="Times New Roman" pitchFamily="18" charset="0"/>
            </a:endParaRPr>
          </a:p>
          <a:p>
            <a:endParaRPr lang="pt-BR" sz="2800" dirty="0">
              <a:latin typeface="Times New Roman" pitchFamily="18" charset="0"/>
              <a:cs typeface="Times New Roman" pitchFamily="18" charset="0"/>
              <a:hlinkClick r:id="rId3"/>
            </a:endParaRPr>
          </a:p>
          <a:p>
            <a:pPr algn="just"/>
            <a:endParaRPr lang="pt-BR" sz="2400" dirty="0"/>
          </a:p>
          <a:p>
            <a:pPr algn="just"/>
            <a:br>
              <a:rPr lang="pt-BR" sz="3200" dirty="0"/>
            </a:br>
            <a:endParaRPr lang="pt-BR" sz="3200" dirty="0"/>
          </a:p>
        </p:txBody>
      </p:sp>
      <p:pic>
        <p:nvPicPr>
          <p:cNvPr id="5" name="Imagem 4" descr="Imagem de vídeo game&#10;&#10;Descrição gerada automaticamente com confiança média">
            <a:extLst>
              <a:ext uri="{FF2B5EF4-FFF2-40B4-BE49-F238E27FC236}">
                <a16:creationId xmlns:a16="http://schemas.microsoft.com/office/drawing/2014/main" id="{27323935-3270-51CB-291A-A624831152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3271" y="860514"/>
            <a:ext cx="3518815" cy="5037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2151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2135560" y="58614"/>
            <a:ext cx="7920880" cy="634082"/>
          </a:xfrm>
        </p:spPr>
        <p:txBody>
          <a:bodyPr/>
          <a:lstStyle/>
          <a:p>
            <a:r>
              <a:rPr lang="pt-BR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Referências</a:t>
            </a:r>
            <a:endParaRPr lang="pt-BR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2227911" y="980728"/>
            <a:ext cx="7920880" cy="661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Times New Roman" pitchFamily="18" charset="0"/>
                <a:cs typeface="Times New Roman" pitchFamily="18" charset="0"/>
                <a:hlinkClick r:id="rId3"/>
              </a:rPr>
              <a:t>Livros:</a:t>
            </a:r>
          </a:p>
          <a:p>
            <a:r>
              <a:rPr lang="pt-BR" sz="2800" dirty="0">
                <a:latin typeface="Times New Roman" pitchFamily="18" charset="0"/>
                <a:cs typeface="Times New Roman" pitchFamily="18" charset="0"/>
              </a:rPr>
              <a:t>DEITEL, H. M.; DEITEL, P. J.; NIETO, T. R.; FURMANKIEWICZ, Edson. Internet &amp; world </a:t>
            </a:r>
            <a:r>
              <a:rPr lang="pt-BR" sz="2800" dirty="0" err="1">
                <a:latin typeface="Times New Roman" pitchFamily="18" charset="0"/>
                <a:cs typeface="Times New Roman" pitchFamily="18" charset="0"/>
              </a:rPr>
              <a:t>wide</a:t>
            </a:r>
            <a:r>
              <a:rPr lang="pt-BR" sz="2800" dirty="0">
                <a:latin typeface="Times New Roman" pitchFamily="18" charset="0"/>
                <a:cs typeface="Times New Roman" pitchFamily="18" charset="0"/>
              </a:rPr>
              <a:t> web: como programar. Porto Alegre: </a:t>
            </a:r>
            <a:r>
              <a:rPr lang="pt-BR" sz="2800" dirty="0" err="1">
                <a:latin typeface="Times New Roman" pitchFamily="18" charset="0"/>
                <a:cs typeface="Times New Roman" pitchFamily="18" charset="0"/>
              </a:rPr>
              <a:t>Bookman</a:t>
            </a:r>
            <a:r>
              <a:rPr lang="pt-BR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pt-BR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pt-BR" sz="2800" dirty="0">
                <a:latin typeface="Times New Roman" pitchFamily="18" charset="0"/>
                <a:cs typeface="Times New Roman" pitchFamily="18" charset="0"/>
              </a:rPr>
              <a:t>Site:</a:t>
            </a:r>
          </a:p>
          <a:p>
            <a:endParaRPr lang="pt-BR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pt-BR" sz="2800" dirty="0">
                <a:hlinkClick r:id="rId4"/>
              </a:rPr>
              <a:t>https://tutorialehtml.com/pt/html-tutorial-paragrafo/</a:t>
            </a:r>
            <a:endParaRPr lang="pt-BR" sz="2800" dirty="0"/>
          </a:p>
          <a:p>
            <a:endParaRPr lang="pt-BR" sz="2800" dirty="0">
              <a:latin typeface="Times New Roman" pitchFamily="18" charset="0"/>
              <a:cs typeface="Times New Roman" pitchFamily="18" charset="0"/>
            </a:endParaRPr>
          </a:p>
          <a:p>
            <a:endParaRPr lang="pt-BR" sz="2800" dirty="0">
              <a:latin typeface="Times New Roman" pitchFamily="18" charset="0"/>
              <a:cs typeface="Times New Roman" pitchFamily="18" charset="0"/>
            </a:endParaRPr>
          </a:p>
          <a:p>
            <a:endParaRPr lang="pt-BR" sz="2800" dirty="0">
              <a:latin typeface="Times New Roman" pitchFamily="18" charset="0"/>
              <a:cs typeface="Times New Roman" pitchFamily="18" charset="0"/>
              <a:hlinkClick r:id="rId3"/>
            </a:endParaRPr>
          </a:p>
          <a:p>
            <a:pPr algn="just"/>
            <a:endParaRPr lang="pt-BR" sz="2400" dirty="0"/>
          </a:p>
          <a:p>
            <a:pPr algn="just"/>
            <a:br>
              <a:rPr lang="pt-BR" sz="3200" dirty="0"/>
            </a:b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84314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991544" y="1196753"/>
            <a:ext cx="8229600" cy="4525963"/>
          </a:xfrm>
        </p:spPr>
        <p:txBody>
          <a:bodyPr/>
          <a:lstStyle/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/>
              <a:t>	</a:t>
            </a:r>
            <a:r>
              <a:rPr lang="pt-BR" sz="4800" dirty="0"/>
              <a:t>  Até a próxima aula...</a:t>
            </a:r>
          </a:p>
          <a:p>
            <a:endParaRPr lang="pt-BR" sz="4800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A2D7322-32D7-3394-44E7-1B533B748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08334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9084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2135560" y="58614"/>
            <a:ext cx="7920880" cy="634082"/>
          </a:xfrm>
        </p:spPr>
        <p:txBody>
          <a:bodyPr/>
          <a:lstStyle/>
          <a:p>
            <a:r>
              <a:rPr lang="pt-BR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Elementos e atributos do HTML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2227911" y="908720"/>
            <a:ext cx="7920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800" b="1" dirty="0"/>
              <a:t>paragrafo.html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0278" y="1403207"/>
            <a:ext cx="7816146" cy="4546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B0E16193-B54D-72B2-3956-63D5BE4140F5}"/>
              </a:ext>
            </a:extLst>
          </p:cNvPr>
          <p:cNvSpPr txBox="1"/>
          <p:nvPr/>
        </p:nvSpPr>
        <p:spPr>
          <a:xfrm>
            <a:off x="7988967" y="6043938"/>
            <a:ext cx="42030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400" dirty="0"/>
              <a:t>Fonte: Prof. João Paulo Pimentel/UCB</a:t>
            </a:r>
          </a:p>
        </p:txBody>
      </p:sp>
    </p:spTree>
    <p:extLst>
      <p:ext uri="{BB962C8B-B14F-4D97-AF65-F5344CB8AC3E}">
        <p14:creationId xmlns:p14="http://schemas.microsoft.com/office/powerpoint/2010/main" val="3458695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2135560" y="58614"/>
            <a:ext cx="7920880" cy="634082"/>
          </a:xfrm>
        </p:spPr>
        <p:txBody>
          <a:bodyPr/>
          <a:lstStyle/>
          <a:p>
            <a:r>
              <a:rPr lang="pt-BR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Elementos e atributos do HTML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2227911" y="908720"/>
            <a:ext cx="792088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800" b="1" dirty="0"/>
              <a:t>Executando no Internet Explorer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800" dirty="0"/>
              <a:t>É bom perceber que para sair o símbolo </a:t>
            </a:r>
            <a:r>
              <a:rPr lang="pt-BR" sz="2800" b="1" dirty="0"/>
              <a:t>&lt;</a:t>
            </a:r>
            <a:r>
              <a:rPr lang="pt-BR" sz="2800" dirty="0"/>
              <a:t> e não dar conflito na interpretação do browser foi utilizado o código </a:t>
            </a:r>
            <a:r>
              <a:rPr lang="pt-BR" sz="2800" b="1" dirty="0"/>
              <a:t>&amp;</a:t>
            </a:r>
            <a:r>
              <a:rPr lang="pt-BR" sz="2800" b="1" dirty="0" err="1"/>
              <a:t>lt</a:t>
            </a:r>
            <a:r>
              <a:rPr lang="pt-BR" sz="2800" b="1" dirty="0"/>
              <a:t>; </a:t>
            </a:r>
            <a:r>
              <a:rPr lang="pt-BR" sz="2800" dirty="0"/>
              <a:t>e para o </a:t>
            </a:r>
            <a:r>
              <a:rPr lang="pt-BR" sz="2800" b="1" dirty="0"/>
              <a:t>&gt;</a:t>
            </a:r>
            <a:r>
              <a:rPr lang="pt-BR" sz="2800" dirty="0"/>
              <a:t> o código </a:t>
            </a:r>
            <a:r>
              <a:rPr lang="pt-BR" sz="2800" b="1" dirty="0"/>
              <a:t>&amp;</a:t>
            </a:r>
            <a:r>
              <a:rPr lang="pt-BR" sz="2800" b="1" dirty="0" err="1"/>
              <a:t>gt</a:t>
            </a:r>
            <a:r>
              <a:rPr lang="pt-BR" sz="2800" b="1" dirty="0"/>
              <a:t>;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173" y="1772816"/>
            <a:ext cx="8579596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6669530-CF5C-85A1-2C71-8C6F776A545F}"/>
              </a:ext>
            </a:extLst>
          </p:cNvPr>
          <p:cNvSpPr txBox="1"/>
          <p:nvPr/>
        </p:nvSpPr>
        <p:spPr>
          <a:xfrm>
            <a:off x="7988967" y="6055513"/>
            <a:ext cx="42030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400" dirty="0"/>
              <a:t>Fonte: Prof. João Paulo Pimentel/UCB</a:t>
            </a:r>
          </a:p>
        </p:txBody>
      </p:sp>
    </p:spTree>
    <p:extLst>
      <p:ext uri="{BB962C8B-B14F-4D97-AF65-F5344CB8AC3E}">
        <p14:creationId xmlns:p14="http://schemas.microsoft.com/office/powerpoint/2010/main" val="1063678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2135560" y="58614"/>
            <a:ext cx="7920880" cy="634082"/>
          </a:xfrm>
        </p:spPr>
        <p:txBody>
          <a:bodyPr/>
          <a:lstStyle/>
          <a:p>
            <a:r>
              <a:rPr lang="pt-BR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Elementos e atributos do HTML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2227911" y="908721"/>
            <a:ext cx="792088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800" b="1" dirty="0"/>
              <a:t>HTML – Parágrafo justificado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/>
              <a:t>Parágrafos podem ser editados quase da mesma forma fácil que em um editor de texto. O próximo exemplo será feito com a ajuda do atributo justificado </a:t>
            </a:r>
            <a:r>
              <a:rPr lang="pt-BR" sz="2400" b="1" dirty="0" err="1"/>
              <a:t>align</a:t>
            </a:r>
            <a:r>
              <a:rPr lang="pt-BR" sz="2400" b="1" dirty="0"/>
              <a:t>="</a:t>
            </a:r>
            <a:r>
              <a:rPr lang="pt-BR" sz="2400" b="1" dirty="0" err="1"/>
              <a:t>justify</a:t>
            </a:r>
            <a:r>
              <a:rPr lang="pt-BR" sz="2400" b="1" dirty="0"/>
              <a:t>“</a:t>
            </a:r>
            <a:r>
              <a:rPr lang="pt-BR" sz="2400" dirty="0"/>
              <a:t>, vejamos o código:</a:t>
            </a:r>
            <a:endParaRPr lang="pt-BR" sz="2400" b="1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9553" y="3645024"/>
            <a:ext cx="8220075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00B8670E-7001-5E55-3CC5-00588861C28C}"/>
              </a:ext>
            </a:extLst>
          </p:cNvPr>
          <p:cNvSpPr txBox="1"/>
          <p:nvPr/>
        </p:nvSpPr>
        <p:spPr>
          <a:xfrm>
            <a:off x="7988967" y="6055513"/>
            <a:ext cx="42030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400" dirty="0"/>
              <a:t>Fonte: Prof. João Paulo Pimentel/UCB</a:t>
            </a:r>
          </a:p>
        </p:txBody>
      </p:sp>
    </p:spTree>
    <p:extLst>
      <p:ext uri="{BB962C8B-B14F-4D97-AF65-F5344CB8AC3E}">
        <p14:creationId xmlns:p14="http://schemas.microsoft.com/office/powerpoint/2010/main" val="1294880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2135560" y="58614"/>
            <a:ext cx="7920880" cy="634082"/>
          </a:xfrm>
        </p:spPr>
        <p:txBody>
          <a:bodyPr/>
          <a:lstStyle/>
          <a:p>
            <a:r>
              <a:rPr lang="pt-BR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Elementos e atributos do HTML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2227911" y="908721"/>
            <a:ext cx="79208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800" dirty="0"/>
              <a:t>Vamos acrescentar o código do slide anterior no exemplo </a:t>
            </a:r>
            <a:r>
              <a:rPr lang="pt-BR" sz="2800" b="1" dirty="0"/>
              <a:t>paragrafo.html</a:t>
            </a:r>
            <a:r>
              <a:rPr lang="pt-BR" sz="2800" dirty="0"/>
              <a:t> conforme abaixo?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0297" y="1988840"/>
            <a:ext cx="8157246" cy="4658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3E739DC2-ABD9-83B4-D274-421E59F3C998}"/>
              </a:ext>
            </a:extLst>
          </p:cNvPr>
          <p:cNvSpPr txBox="1"/>
          <p:nvPr/>
        </p:nvSpPr>
        <p:spPr>
          <a:xfrm>
            <a:off x="7988967" y="6043938"/>
            <a:ext cx="42030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400" dirty="0"/>
              <a:t>Fonte: Prof. João Paulo Pimentel/UCB</a:t>
            </a:r>
          </a:p>
        </p:txBody>
      </p:sp>
    </p:spTree>
    <p:extLst>
      <p:ext uri="{BB962C8B-B14F-4D97-AF65-F5344CB8AC3E}">
        <p14:creationId xmlns:p14="http://schemas.microsoft.com/office/powerpoint/2010/main" val="2562226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2135560" y="58614"/>
            <a:ext cx="7920880" cy="634082"/>
          </a:xfrm>
        </p:spPr>
        <p:txBody>
          <a:bodyPr/>
          <a:lstStyle/>
          <a:p>
            <a:r>
              <a:rPr lang="pt-BR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Elementos e atributos do HTML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2227911" y="908721"/>
            <a:ext cx="79208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800" dirty="0"/>
              <a:t>Atualizando (F5) a página parágrafo.html no browser: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6764" y="2420888"/>
            <a:ext cx="7776078" cy="2249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5FD63D81-F65E-299B-EB9B-375A060B4007}"/>
              </a:ext>
            </a:extLst>
          </p:cNvPr>
          <p:cNvSpPr txBox="1"/>
          <p:nvPr/>
        </p:nvSpPr>
        <p:spPr>
          <a:xfrm>
            <a:off x="7988967" y="6043938"/>
            <a:ext cx="42030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400" dirty="0"/>
              <a:t>Fonte: Prof. João Paulo Pimentel/UCB</a:t>
            </a:r>
          </a:p>
        </p:txBody>
      </p:sp>
    </p:spTree>
    <p:extLst>
      <p:ext uri="{BB962C8B-B14F-4D97-AF65-F5344CB8AC3E}">
        <p14:creationId xmlns:p14="http://schemas.microsoft.com/office/powerpoint/2010/main" val="4210693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2135560" y="58614"/>
            <a:ext cx="7920880" cy="634082"/>
          </a:xfrm>
        </p:spPr>
        <p:txBody>
          <a:bodyPr/>
          <a:lstStyle/>
          <a:p>
            <a:r>
              <a:rPr lang="pt-BR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Elementos e atributos do HTML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2227911" y="908720"/>
            <a:ext cx="79208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800" b="1" dirty="0"/>
              <a:t>HTML – Parágrafo centrado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800" b="1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800" dirty="0"/>
              <a:t>Acrescente o código de parágrafo centrado no código anterior (paragrafo.html).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8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7912" y="3068960"/>
            <a:ext cx="7952471" cy="319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040B820E-53B4-A6BF-4617-3EB06DD3920E}"/>
              </a:ext>
            </a:extLst>
          </p:cNvPr>
          <p:cNvSpPr txBox="1"/>
          <p:nvPr/>
        </p:nvSpPr>
        <p:spPr>
          <a:xfrm>
            <a:off x="8197311" y="6114059"/>
            <a:ext cx="42030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400" dirty="0"/>
              <a:t>Fonte: Prof. João Paulo Pimentel/UCB</a:t>
            </a:r>
          </a:p>
        </p:txBody>
      </p:sp>
    </p:spTree>
    <p:extLst>
      <p:ext uri="{BB962C8B-B14F-4D97-AF65-F5344CB8AC3E}">
        <p14:creationId xmlns:p14="http://schemas.microsoft.com/office/powerpoint/2010/main" val="19838915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A2E1690CA9ADD4B8BCC11F75F65969D" ma:contentTypeVersion="17" ma:contentTypeDescription="Crie um novo documento." ma:contentTypeScope="" ma:versionID="a0f5bed939a67a1c56631367cdc63ace">
  <xsd:schema xmlns:xsd="http://www.w3.org/2001/XMLSchema" xmlns:xs="http://www.w3.org/2001/XMLSchema" xmlns:p="http://schemas.microsoft.com/office/2006/metadata/properties" xmlns:ns2="d5a0ab82-f119-4daa-9d86-09b222a16b6d" xmlns:ns3="de6e095c-695b-4c23-a684-e3b331175e72" targetNamespace="http://schemas.microsoft.com/office/2006/metadata/properties" ma:root="true" ma:fieldsID="d2ec6717aeae50ba7948391ca495829f" ns2:_="" ns3:_="">
    <xsd:import namespace="d5a0ab82-f119-4daa-9d86-09b222a16b6d"/>
    <xsd:import namespace="de6e095c-695b-4c23-a684-e3b331175e72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2:TaxCatchAll" minOccurs="0"/>
                <xsd:element ref="ns3:lcf76f155ced4ddcb4097134ff3c332f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a0ab82-f119-4daa-9d86-09b222a16b6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d74127c0-0ddb-4043-9d58-1533d6d85844}" ma:internalName="TaxCatchAll" ma:showField="CatchAllData" ma:web="d5a0ab82-f119-4daa-9d86-09b222a16b6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e6e095c-695b-4c23-a684-e3b331175e7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Marcações de imagem" ma:readOnly="false" ma:fieldId="{5cf76f15-5ced-4ddc-b409-7134ff3c332f}" ma:taxonomyMulti="true" ma:sspId="6b092f4e-84dc-489a-a539-142d6dd745a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e6e095c-695b-4c23-a684-e3b331175e72">
      <Terms xmlns="http://schemas.microsoft.com/office/infopath/2007/PartnerControls"/>
    </lcf76f155ced4ddcb4097134ff3c332f>
    <TaxCatchAll xmlns="d5a0ab82-f119-4daa-9d86-09b222a16b6d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A89C9CF-A542-4AEF-B69B-E0826653738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5a0ab82-f119-4daa-9d86-09b222a16b6d"/>
    <ds:schemaRef ds:uri="de6e095c-695b-4c23-a684-e3b331175e7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90D45F4-797D-4E0F-8948-3413093FB049}">
  <ds:schemaRefs>
    <ds:schemaRef ds:uri="http://schemas.microsoft.com/office/2006/metadata/properties"/>
    <ds:schemaRef ds:uri="http://schemas.microsoft.com/office/infopath/2007/PartnerControls"/>
    <ds:schemaRef ds:uri="de6e095c-695b-4c23-a684-e3b331175e72"/>
    <ds:schemaRef ds:uri="d5a0ab82-f119-4daa-9d86-09b222a16b6d"/>
  </ds:schemaRefs>
</ds:datastoreItem>
</file>

<file path=customXml/itemProps3.xml><?xml version="1.0" encoding="utf-8"?>
<ds:datastoreItem xmlns:ds="http://schemas.openxmlformats.org/officeDocument/2006/customXml" ds:itemID="{9C3E7F09-91AE-4199-B1E4-37F331F9BFF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2439</TotalTime>
  <Words>1366</Words>
  <Application>Microsoft Macintosh PowerPoint</Application>
  <PresentationFormat>Widescreen</PresentationFormat>
  <Paragraphs>180</Paragraphs>
  <Slides>37</Slides>
  <Notes>29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37</vt:i4>
      </vt:variant>
    </vt:vector>
  </HeadingPairs>
  <TitlesOfParts>
    <vt:vector size="44" baseType="lpstr">
      <vt:lpstr>Arial</vt:lpstr>
      <vt:lpstr>Calibri</vt:lpstr>
      <vt:lpstr>Calibri Light</vt:lpstr>
      <vt:lpstr>Times New Roman</vt:lpstr>
      <vt:lpstr>Ubuntu</vt:lpstr>
      <vt:lpstr>Ubuntu Medium</vt:lpstr>
      <vt:lpstr>Tema do Office</vt:lpstr>
      <vt:lpstr>R e Marketing 2023 Relatório Comunicaçing 2023 Desenvolvimento Front End</vt:lpstr>
      <vt:lpstr>Agenda ____________________________________</vt:lpstr>
      <vt:lpstr>Elementos e atributos do HTML</vt:lpstr>
      <vt:lpstr>Elementos e atributos do HTML</vt:lpstr>
      <vt:lpstr>Elementos e atributos do HTML</vt:lpstr>
      <vt:lpstr>Elementos e atributos do HTML</vt:lpstr>
      <vt:lpstr>Elementos e atributos do HTML</vt:lpstr>
      <vt:lpstr>Elementos e atributos do HTML</vt:lpstr>
      <vt:lpstr>Elementos e atributos do HTML</vt:lpstr>
      <vt:lpstr>Elementos e atributos do HTML</vt:lpstr>
      <vt:lpstr>Elementos e atributos do HTML</vt:lpstr>
      <vt:lpstr>Elementos e atributos do HTML</vt:lpstr>
      <vt:lpstr>Elementos e atributos do HTML</vt:lpstr>
      <vt:lpstr>Elementos e atributos do HTML</vt:lpstr>
      <vt:lpstr>Quebra de linha &lt;br&gt;</vt:lpstr>
      <vt:lpstr>Elementos e atributos do HTML</vt:lpstr>
      <vt:lpstr>Elementos e atributos do HTML</vt:lpstr>
      <vt:lpstr>Elementos e atributos do HTML</vt:lpstr>
      <vt:lpstr>Elementos e atributos do HTML</vt:lpstr>
      <vt:lpstr>Imagens &lt;img&gt;</vt:lpstr>
      <vt:lpstr>Elementos e atributos do HTML</vt:lpstr>
      <vt:lpstr>Elementos e atributos do HTML</vt:lpstr>
      <vt:lpstr>Elementos e atributos do HTML</vt:lpstr>
      <vt:lpstr>Elementos e atributos do HTML</vt:lpstr>
      <vt:lpstr>Elementos e atributos do HTML</vt:lpstr>
      <vt:lpstr>Apresentação do PowerPoint</vt:lpstr>
      <vt:lpstr>Apresentação do PowerPoint</vt:lpstr>
      <vt:lpstr>Elementos e atributos do HTML</vt:lpstr>
      <vt:lpstr>Elementos e atributos do HTML</vt:lpstr>
      <vt:lpstr>Elementos e atributos do HTML</vt:lpstr>
      <vt:lpstr>Elementos e atributos do HTML</vt:lpstr>
      <vt:lpstr>Elementos e atributos do HTML</vt:lpstr>
      <vt:lpstr>Atividade Prática</vt:lpstr>
      <vt:lpstr>Referências</vt:lpstr>
      <vt:lpstr>Referências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Ana Carolina do Carmo Pereira</dc:creator>
  <cp:lastModifiedBy>SYBELLE NOGUEIRA BATISTA GOMES</cp:lastModifiedBy>
  <cp:revision>21</cp:revision>
  <dcterms:created xsi:type="dcterms:W3CDTF">2023-01-23T20:44:10Z</dcterms:created>
  <dcterms:modified xsi:type="dcterms:W3CDTF">2023-04-03T19:58:13Z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0x0101007A2E1690CA9ADD4B8BCC11F75F65969D</vt:lpwstr>
  </property>
  <property fmtid="{D5CDD505-2E9C-101B-9397-08002B2CF9AE}" pid="3" name="MediaServiceImageTags">
    <vt:lpwstr/>
  </property>
</Properties>
</file>