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56" r:id="rId5"/>
    <p:sldId id="287" r:id="rId6"/>
    <p:sldId id="289" r:id="rId7"/>
    <p:sldId id="389" r:id="rId8"/>
    <p:sldId id="390" r:id="rId9"/>
    <p:sldId id="391" r:id="rId10"/>
    <p:sldId id="392" r:id="rId11"/>
    <p:sldId id="393" r:id="rId12"/>
    <p:sldId id="394" r:id="rId13"/>
    <p:sldId id="395" r:id="rId14"/>
    <p:sldId id="396" r:id="rId15"/>
    <p:sldId id="397" r:id="rId16"/>
    <p:sldId id="407" r:id="rId17"/>
    <p:sldId id="398" r:id="rId18"/>
    <p:sldId id="399" r:id="rId19"/>
    <p:sldId id="400" r:id="rId20"/>
    <p:sldId id="401" r:id="rId21"/>
    <p:sldId id="402" r:id="rId22"/>
    <p:sldId id="403" r:id="rId23"/>
    <p:sldId id="404" r:id="rId24"/>
    <p:sldId id="405" r:id="rId25"/>
    <p:sldId id="406" r:id="rId26"/>
    <p:sldId id="382" r:id="rId27"/>
    <p:sldId id="408" r:id="rId28"/>
    <p:sldId id="388" r:id="rId29"/>
    <p:sldId id="313" r:id="rId30"/>
    <p:sldId id="259" r:id="rId3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348A"/>
    <a:srgbClr val="008A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91" autoAdjust="0"/>
    <p:restoredTop sz="94660"/>
  </p:normalViewPr>
  <p:slideViewPr>
    <p:cSldViewPr snapToGrid="0">
      <p:cViewPr varScale="1">
        <p:scale>
          <a:sx n="87" d="100"/>
          <a:sy n="87" d="100"/>
        </p:scale>
        <p:origin x="200"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8F951-FBCD-664A-8443-E52FED7AC4A7}" type="datetimeFigureOut">
              <a:rPr lang="pt-BR" smtClean="0"/>
              <a:t>02/04/2023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1543B0-EB26-2C42-9AAF-8DBE28E6A9DE}" type="slidenum">
              <a:rPr lang="pt-BR" smtClean="0"/>
              <a:t>‹nº›</a:t>
            </a:fld>
            <a:endParaRPr lang="pt-BR"/>
          </a:p>
        </p:txBody>
      </p:sp>
    </p:spTree>
    <p:extLst>
      <p:ext uri="{BB962C8B-B14F-4D97-AF65-F5344CB8AC3E}">
        <p14:creationId xmlns:p14="http://schemas.microsoft.com/office/powerpoint/2010/main" val="3466227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Imagem de Slide 1"/>
          <p:cNvSpPr>
            <a:spLocks noGrp="1" noRot="1" noChangeAspect="1" noTextEdit="1"/>
          </p:cNvSpPr>
          <p:nvPr>
            <p:ph type="sldImg"/>
          </p:nvPr>
        </p:nvSpPr>
        <p:spPr>
          <a:ln/>
        </p:spPr>
      </p:sp>
      <p:sp>
        <p:nvSpPr>
          <p:cNvPr id="8195" name="Espaço Reservado para Anotações 2"/>
          <p:cNvSpPr>
            <a:spLocks noGrp="1"/>
          </p:cNvSpPr>
          <p:nvPr>
            <p:ph type="body" idx="1"/>
          </p:nvPr>
        </p:nvSpPr>
        <p:spPr>
          <a:noFill/>
          <a:ln/>
        </p:spPr>
        <p:txBody>
          <a:bodyPr/>
          <a:lstStyle/>
          <a:p>
            <a:r>
              <a:rPr lang="pt-BR"/>
              <a:t>Curso CAPM: https://www.youtube.com/playlist?list=PLqdbJp55yaKllcrCKNpyu3rQ6Ss8Y_N_J</a:t>
            </a:r>
          </a:p>
        </p:txBody>
      </p:sp>
    </p:spTree>
    <p:extLst>
      <p:ext uri="{BB962C8B-B14F-4D97-AF65-F5344CB8AC3E}">
        <p14:creationId xmlns:p14="http://schemas.microsoft.com/office/powerpoint/2010/main" val="160735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71085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7BF98-0752-828E-4548-AFCB1F028D3B}"/>
              </a:ext>
            </a:extLst>
          </p:cNvPr>
          <p:cNvSpPr>
            <a:spLocks noGrp="1"/>
          </p:cNvSpPr>
          <p:nvPr>
            <p:ph type="ctrTitle"/>
          </p:nvPr>
        </p:nvSpPr>
        <p:spPr>
          <a:xfrm>
            <a:off x="1524000" y="1223963"/>
            <a:ext cx="9144000" cy="2387600"/>
          </a:xfrm>
        </p:spPr>
        <p:txBody>
          <a:bodyPr anchor="b">
            <a:normAutofit/>
          </a:bodyPr>
          <a:lstStyle>
            <a:lvl1pPr algn="ctr">
              <a:defRPr sz="7200">
                <a:solidFill>
                  <a:srgbClr val="28348A"/>
                </a:solidFill>
              </a:defRPr>
            </a:lvl1pPr>
          </a:lstStyle>
          <a:p>
            <a:r>
              <a:rPr lang="pt-BR" dirty="0"/>
              <a:t>Clique para editar o título Mestre</a:t>
            </a:r>
          </a:p>
        </p:txBody>
      </p:sp>
      <p:sp>
        <p:nvSpPr>
          <p:cNvPr id="3" name="Subtítulo 2">
            <a:extLst>
              <a:ext uri="{FF2B5EF4-FFF2-40B4-BE49-F238E27FC236}">
                <a16:creationId xmlns:a16="http://schemas.microsoft.com/office/drawing/2014/main" id="{F55DB9C6-9A11-7CAA-C08A-A16D0EC346B3}"/>
              </a:ext>
            </a:extLst>
          </p:cNvPr>
          <p:cNvSpPr>
            <a:spLocks noGrp="1"/>
          </p:cNvSpPr>
          <p:nvPr>
            <p:ph type="subTitle" idx="1"/>
          </p:nvPr>
        </p:nvSpPr>
        <p:spPr>
          <a:xfrm>
            <a:off x="1524000" y="3703638"/>
            <a:ext cx="9144000" cy="741362"/>
          </a:xfrm>
        </p:spPr>
        <p:txBody>
          <a:bodyPr>
            <a:normAutofit/>
          </a:bodyPr>
          <a:lstStyle>
            <a:lvl1pPr marL="0" indent="0" algn="ctr">
              <a:buNone/>
              <a:defRPr sz="2800">
                <a:solidFill>
                  <a:srgbClr val="008AD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86107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5062C-E3B7-D89C-6963-B4051A9D176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4BF304B-D585-EAC0-50B1-3209CCBBE7A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82D28DC-AB13-1C87-404C-C1B764C1EE4E}"/>
              </a:ext>
            </a:extLst>
          </p:cNvPr>
          <p:cNvSpPr>
            <a:spLocks noGrp="1"/>
          </p:cNvSpPr>
          <p:nvPr>
            <p:ph type="dt" sz="half" idx="10"/>
          </p:nvPr>
        </p:nvSpPr>
        <p:spPr>
          <a:xfrm>
            <a:off x="838200" y="6356350"/>
            <a:ext cx="2743200" cy="365125"/>
          </a:xfrm>
          <a:prstGeom prst="rect">
            <a:avLst/>
          </a:prstGeom>
        </p:spPr>
        <p:txBody>
          <a:bodyPr/>
          <a:lstStyle/>
          <a:p>
            <a:fld id="{D6AB831C-1479-45FE-B03B-CF7C46300092}" type="datetimeFigureOut">
              <a:rPr lang="pt-BR" smtClean="0"/>
              <a:t>02/04/2023</a:t>
            </a:fld>
            <a:endParaRPr lang="pt-BR"/>
          </a:p>
        </p:txBody>
      </p:sp>
      <p:sp>
        <p:nvSpPr>
          <p:cNvPr id="5" name="Espaço Reservado para Rodapé 4">
            <a:extLst>
              <a:ext uri="{FF2B5EF4-FFF2-40B4-BE49-F238E27FC236}">
                <a16:creationId xmlns:a16="http://schemas.microsoft.com/office/drawing/2014/main" id="{43BAC0E4-BE8E-4D3E-0DD9-E7B2A2AF0CE7}"/>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CBDA9F64-642D-9605-5510-F1A80CCA62B4}"/>
              </a:ext>
            </a:extLst>
          </p:cNvPr>
          <p:cNvSpPr>
            <a:spLocks noGrp="1"/>
          </p:cNvSpPr>
          <p:nvPr>
            <p:ph type="sldNum" sz="quarter" idx="12"/>
          </p:nvPr>
        </p:nvSpPr>
        <p:spPr>
          <a:xfrm>
            <a:off x="8610600" y="6356350"/>
            <a:ext cx="2743200" cy="365125"/>
          </a:xfrm>
          <a:prstGeom prst="rect">
            <a:avLst/>
          </a:prstGeom>
        </p:spPr>
        <p:txBody>
          <a:bodyPr/>
          <a:lstStyle/>
          <a:p>
            <a:fld id="{9420758E-127A-4CB7-80CC-E0D9EE23ED67}" type="slidenum">
              <a:rPr lang="pt-BR" smtClean="0"/>
              <a:t>‹nº›</a:t>
            </a:fld>
            <a:endParaRPr lang="pt-BR"/>
          </a:p>
        </p:txBody>
      </p:sp>
    </p:spTree>
    <p:extLst>
      <p:ext uri="{BB962C8B-B14F-4D97-AF65-F5344CB8AC3E}">
        <p14:creationId xmlns:p14="http://schemas.microsoft.com/office/powerpoint/2010/main" val="12370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84B6D93-2609-B90F-B471-135FF1181C4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097FFF9-6792-D511-EDC0-648845E3CB8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107B1CB-B759-C2EC-43CE-58CE561CADED}"/>
              </a:ext>
            </a:extLst>
          </p:cNvPr>
          <p:cNvSpPr>
            <a:spLocks noGrp="1"/>
          </p:cNvSpPr>
          <p:nvPr>
            <p:ph type="dt" sz="half" idx="10"/>
          </p:nvPr>
        </p:nvSpPr>
        <p:spPr>
          <a:xfrm>
            <a:off x="838200" y="6356350"/>
            <a:ext cx="2743200" cy="365125"/>
          </a:xfrm>
          <a:prstGeom prst="rect">
            <a:avLst/>
          </a:prstGeom>
        </p:spPr>
        <p:txBody>
          <a:bodyPr/>
          <a:lstStyle/>
          <a:p>
            <a:fld id="{D6AB831C-1479-45FE-B03B-CF7C46300092}" type="datetimeFigureOut">
              <a:rPr lang="pt-BR" smtClean="0"/>
              <a:t>02/04/2023</a:t>
            </a:fld>
            <a:endParaRPr lang="pt-BR"/>
          </a:p>
        </p:txBody>
      </p:sp>
      <p:sp>
        <p:nvSpPr>
          <p:cNvPr id="5" name="Espaço Reservado para Rodapé 4">
            <a:extLst>
              <a:ext uri="{FF2B5EF4-FFF2-40B4-BE49-F238E27FC236}">
                <a16:creationId xmlns:a16="http://schemas.microsoft.com/office/drawing/2014/main" id="{B451AE87-4DC1-6A54-F4B3-FD8053B64B85}"/>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4682AAC6-FA4B-A09E-A414-43FA3464E24B}"/>
              </a:ext>
            </a:extLst>
          </p:cNvPr>
          <p:cNvSpPr>
            <a:spLocks noGrp="1"/>
          </p:cNvSpPr>
          <p:nvPr>
            <p:ph type="sldNum" sz="quarter" idx="12"/>
          </p:nvPr>
        </p:nvSpPr>
        <p:spPr>
          <a:xfrm>
            <a:off x="8610600" y="6356350"/>
            <a:ext cx="2743200" cy="365125"/>
          </a:xfrm>
          <a:prstGeom prst="rect">
            <a:avLst/>
          </a:prstGeom>
        </p:spPr>
        <p:txBody>
          <a:bodyPr/>
          <a:lstStyle/>
          <a:p>
            <a:fld id="{9420758E-127A-4CB7-80CC-E0D9EE23ED67}" type="slidenum">
              <a:rPr lang="pt-BR" smtClean="0"/>
              <a:t>‹nº›</a:t>
            </a:fld>
            <a:endParaRPr lang="pt-BR"/>
          </a:p>
        </p:txBody>
      </p:sp>
    </p:spTree>
    <p:extLst>
      <p:ext uri="{BB962C8B-B14F-4D97-AF65-F5344CB8AC3E}">
        <p14:creationId xmlns:p14="http://schemas.microsoft.com/office/powerpoint/2010/main" val="117379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44FA6-46FC-5765-2E4B-F7B5FB22A87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E47B621-3CC8-2483-F491-1E8BA2F5111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F90605D-ABAF-F0E3-0DC2-3318A062B985}"/>
              </a:ext>
            </a:extLst>
          </p:cNvPr>
          <p:cNvSpPr>
            <a:spLocks noGrp="1"/>
          </p:cNvSpPr>
          <p:nvPr>
            <p:ph type="dt" sz="half" idx="10"/>
          </p:nvPr>
        </p:nvSpPr>
        <p:spPr>
          <a:xfrm>
            <a:off x="838200" y="6356350"/>
            <a:ext cx="2743200" cy="365125"/>
          </a:xfrm>
          <a:prstGeom prst="rect">
            <a:avLst/>
          </a:prstGeom>
        </p:spPr>
        <p:txBody>
          <a:bodyPr/>
          <a:lstStyle/>
          <a:p>
            <a:fld id="{D6AB831C-1479-45FE-B03B-CF7C46300092}" type="datetimeFigureOut">
              <a:rPr lang="pt-BR" smtClean="0"/>
              <a:t>02/04/2023</a:t>
            </a:fld>
            <a:endParaRPr lang="pt-BR"/>
          </a:p>
        </p:txBody>
      </p:sp>
      <p:sp>
        <p:nvSpPr>
          <p:cNvPr id="5" name="Espaço Reservado para Rodapé 4">
            <a:extLst>
              <a:ext uri="{FF2B5EF4-FFF2-40B4-BE49-F238E27FC236}">
                <a16:creationId xmlns:a16="http://schemas.microsoft.com/office/drawing/2014/main" id="{C3514F7D-DBDD-A20D-724B-0A43CB0FAAD5}"/>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DF430712-B339-7CAD-B7DF-36D3E9588AC6}"/>
              </a:ext>
            </a:extLst>
          </p:cNvPr>
          <p:cNvSpPr>
            <a:spLocks noGrp="1"/>
          </p:cNvSpPr>
          <p:nvPr>
            <p:ph type="sldNum" sz="quarter" idx="12"/>
          </p:nvPr>
        </p:nvSpPr>
        <p:spPr>
          <a:xfrm>
            <a:off x="8610600" y="6356350"/>
            <a:ext cx="2743200" cy="365125"/>
          </a:xfrm>
          <a:prstGeom prst="rect">
            <a:avLst/>
          </a:prstGeom>
        </p:spPr>
        <p:txBody>
          <a:bodyPr/>
          <a:lstStyle/>
          <a:p>
            <a:fld id="{9420758E-127A-4CB7-80CC-E0D9EE23ED67}" type="slidenum">
              <a:rPr lang="pt-BR" smtClean="0"/>
              <a:t>‹nº›</a:t>
            </a:fld>
            <a:endParaRPr lang="pt-BR"/>
          </a:p>
        </p:txBody>
      </p:sp>
    </p:spTree>
    <p:extLst>
      <p:ext uri="{BB962C8B-B14F-4D97-AF65-F5344CB8AC3E}">
        <p14:creationId xmlns:p14="http://schemas.microsoft.com/office/powerpoint/2010/main" val="313342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7B8897-94D6-ECA3-E068-93E50995E0A1}"/>
              </a:ext>
            </a:extLst>
          </p:cNvPr>
          <p:cNvSpPr>
            <a:spLocks noGrp="1"/>
          </p:cNvSpPr>
          <p:nvPr>
            <p:ph type="title"/>
          </p:nvPr>
        </p:nvSpPr>
        <p:spPr>
          <a:xfrm>
            <a:off x="831850" y="1033463"/>
            <a:ext cx="10515600" cy="2852737"/>
          </a:xfrm>
        </p:spPr>
        <p:txBody>
          <a:bodyPr anchor="b">
            <a:normAutofit/>
          </a:bodyPr>
          <a:lstStyle>
            <a:lvl1pPr>
              <a:defRPr sz="7200"/>
            </a:lvl1pPr>
          </a:lstStyle>
          <a:p>
            <a:r>
              <a:rPr lang="pt-BR" dirty="0"/>
              <a:t>Clique para editar o título Mestre</a:t>
            </a:r>
          </a:p>
        </p:txBody>
      </p:sp>
      <p:sp>
        <p:nvSpPr>
          <p:cNvPr id="3" name="Espaço Reservado para Texto 2">
            <a:extLst>
              <a:ext uri="{FF2B5EF4-FFF2-40B4-BE49-F238E27FC236}">
                <a16:creationId xmlns:a16="http://schemas.microsoft.com/office/drawing/2014/main" id="{1C8DDBAB-9B22-8D78-0188-D50DFDC2E6BE}"/>
              </a:ext>
            </a:extLst>
          </p:cNvPr>
          <p:cNvSpPr>
            <a:spLocks noGrp="1"/>
          </p:cNvSpPr>
          <p:nvPr>
            <p:ph type="body" idx="1"/>
          </p:nvPr>
        </p:nvSpPr>
        <p:spPr>
          <a:xfrm>
            <a:off x="831850" y="3913189"/>
            <a:ext cx="10515600" cy="55721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os estilos de texto Mestres</a:t>
            </a:r>
          </a:p>
        </p:txBody>
      </p:sp>
    </p:spTree>
    <p:extLst>
      <p:ext uri="{BB962C8B-B14F-4D97-AF65-F5344CB8AC3E}">
        <p14:creationId xmlns:p14="http://schemas.microsoft.com/office/powerpoint/2010/main" val="10112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s Partes d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81B0C6D-1E5C-CD16-F7F9-6CC9388E3560}"/>
              </a:ext>
            </a:extLst>
          </p:cNvPr>
          <p:cNvSpPr>
            <a:spLocks noGrp="1"/>
          </p:cNvSpPr>
          <p:nvPr>
            <p:ph sz="half" idx="1"/>
          </p:nvPr>
        </p:nvSpPr>
        <p:spPr>
          <a:xfrm>
            <a:off x="1079500" y="2546346"/>
            <a:ext cx="2324100" cy="2543176"/>
          </a:xfrm>
        </p:spPr>
        <p:txBody>
          <a:bodyPr>
            <a:normAutofit/>
          </a:bodyPr>
          <a:lstStyle>
            <a:lvl1pPr marL="0" indent="0">
              <a:buNone/>
              <a:defRPr sz="2000"/>
            </a:lvl1pPr>
          </a:lstStyle>
          <a:p>
            <a:pPr lvl="0"/>
            <a:r>
              <a:rPr lang="pt-BR" dirty="0"/>
              <a:t>Clique para editar os estilos de texto Mestres</a:t>
            </a:r>
          </a:p>
        </p:txBody>
      </p:sp>
      <p:sp>
        <p:nvSpPr>
          <p:cNvPr id="8" name="Espaço Reservado para Conteúdo 2">
            <a:extLst>
              <a:ext uri="{FF2B5EF4-FFF2-40B4-BE49-F238E27FC236}">
                <a16:creationId xmlns:a16="http://schemas.microsoft.com/office/drawing/2014/main" id="{45DA85D0-B61A-125D-F1F2-D2EBECE511E1}"/>
              </a:ext>
            </a:extLst>
          </p:cNvPr>
          <p:cNvSpPr>
            <a:spLocks noGrp="1"/>
          </p:cNvSpPr>
          <p:nvPr>
            <p:ph sz="half" idx="13"/>
          </p:nvPr>
        </p:nvSpPr>
        <p:spPr>
          <a:xfrm>
            <a:off x="3683000" y="2549524"/>
            <a:ext cx="2324100" cy="2543176"/>
          </a:xfrm>
        </p:spPr>
        <p:txBody>
          <a:bodyPr>
            <a:normAutofit/>
          </a:bodyPr>
          <a:lstStyle>
            <a:lvl1pPr marL="0" indent="0">
              <a:buNone/>
              <a:defRPr sz="2000"/>
            </a:lvl1pPr>
          </a:lstStyle>
          <a:p>
            <a:pPr lvl="0"/>
            <a:r>
              <a:rPr lang="pt-BR" dirty="0"/>
              <a:t>Clique para editar os estilos de texto Mestres</a:t>
            </a:r>
          </a:p>
        </p:txBody>
      </p:sp>
      <p:sp>
        <p:nvSpPr>
          <p:cNvPr id="9" name="Espaço Reservado para Conteúdo 2">
            <a:extLst>
              <a:ext uri="{FF2B5EF4-FFF2-40B4-BE49-F238E27FC236}">
                <a16:creationId xmlns:a16="http://schemas.microsoft.com/office/drawing/2014/main" id="{4B03D552-86AA-18BF-594F-F434045D10D0}"/>
              </a:ext>
            </a:extLst>
          </p:cNvPr>
          <p:cNvSpPr>
            <a:spLocks noGrp="1"/>
          </p:cNvSpPr>
          <p:nvPr>
            <p:ph sz="half" idx="14"/>
          </p:nvPr>
        </p:nvSpPr>
        <p:spPr>
          <a:xfrm>
            <a:off x="6286500" y="2549524"/>
            <a:ext cx="2324100" cy="2543176"/>
          </a:xfrm>
        </p:spPr>
        <p:txBody>
          <a:bodyPr>
            <a:normAutofit/>
          </a:bodyPr>
          <a:lstStyle>
            <a:lvl1pPr marL="0" indent="0">
              <a:buNone/>
              <a:defRPr sz="2000"/>
            </a:lvl1pPr>
          </a:lstStyle>
          <a:p>
            <a:pPr lvl="0"/>
            <a:r>
              <a:rPr lang="pt-BR" dirty="0"/>
              <a:t>Clique para editar os estilos de texto Mestres</a:t>
            </a:r>
          </a:p>
        </p:txBody>
      </p:sp>
      <p:sp>
        <p:nvSpPr>
          <p:cNvPr id="10" name="Espaço Reservado para Conteúdo 2">
            <a:extLst>
              <a:ext uri="{FF2B5EF4-FFF2-40B4-BE49-F238E27FC236}">
                <a16:creationId xmlns:a16="http://schemas.microsoft.com/office/drawing/2014/main" id="{1C28E6CD-0BB1-D065-B870-6A2FA54EEFD8}"/>
              </a:ext>
            </a:extLst>
          </p:cNvPr>
          <p:cNvSpPr>
            <a:spLocks noGrp="1"/>
          </p:cNvSpPr>
          <p:nvPr>
            <p:ph sz="half" idx="15"/>
          </p:nvPr>
        </p:nvSpPr>
        <p:spPr>
          <a:xfrm>
            <a:off x="8966200" y="2549523"/>
            <a:ext cx="2324100" cy="2543176"/>
          </a:xfrm>
        </p:spPr>
        <p:txBody>
          <a:bodyPr>
            <a:normAutofit/>
          </a:bodyPr>
          <a:lstStyle>
            <a:lvl1pPr marL="0" indent="0">
              <a:buNone/>
              <a:defRPr sz="2000"/>
            </a:lvl1pPr>
          </a:lstStyle>
          <a:p>
            <a:pPr lvl="0"/>
            <a:r>
              <a:rPr lang="pt-BR" dirty="0"/>
              <a:t>Clique para editar os estilos de texto Mestres</a:t>
            </a:r>
          </a:p>
        </p:txBody>
      </p:sp>
    </p:spTree>
    <p:extLst>
      <p:ext uri="{BB962C8B-B14F-4D97-AF65-F5344CB8AC3E}">
        <p14:creationId xmlns:p14="http://schemas.microsoft.com/office/powerpoint/2010/main" val="41605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A65AD-B43A-3C1E-8C7B-FF8F130F439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2040AE3-4AA8-07BF-6A46-D9BEBC3626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47E63A5-7260-D92A-D146-C1A51A5D71B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91ED8BD-672B-5573-63BA-7BE115674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F9A652C-8DD2-43C6-DB64-4061E3DBF26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AF51E77-0230-8831-71DA-E60AF164695A}"/>
              </a:ext>
            </a:extLst>
          </p:cNvPr>
          <p:cNvSpPr>
            <a:spLocks noGrp="1"/>
          </p:cNvSpPr>
          <p:nvPr>
            <p:ph type="dt" sz="half" idx="10"/>
          </p:nvPr>
        </p:nvSpPr>
        <p:spPr>
          <a:xfrm>
            <a:off x="838200" y="6356350"/>
            <a:ext cx="2743200" cy="365125"/>
          </a:xfrm>
          <a:prstGeom prst="rect">
            <a:avLst/>
          </a:prstGeom>
        </p:spPr>
        <p:txBody>
          <a:bodyPr/>
          <a:lstStyle/>
          <a:p>
            <a:fld id="{D6AB831C-1479-45FE-B03B-CF7C46300092}" type="datetimeFigureOut">
              <a:rPr lang="pt-BR" smtClean="0"/>
              <a:t>02/04/2023</a:t>
            </a:fld>
            <a:endParaRPr lang="pt-BR"/>
          </a:p>
        </p:txBody>
      </p:sp>
      <p:sp>
        <p:nvSpPr>
          <p:cNvPr id="8" name="Espaço Reservado para Rodapé 7">
            <a:extLst>
              <a:ext uri="{FF2B5EF4-FFF2-40B4-BE49-F238E27FC236}">
                <a16:creationId xmlns:a16="http://schemas.microsoft.com/office/drawing/2014/main" id="{A76776B4-2A93-A541-DAEB-DE6CF409F4A8}"/>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9" name="Espaço Reservado para Número de Slide 8">
            <a:extLst>
              <a:ext uri="{FF2B5EF4-FFF2-40B4-BE49-F238E27FC236}">
                <a16:creationId xmlns:a16="http://schemas.microsoft.com/office/drawing/2014/main" id="{485D017B-7C16-13D7-38BD-EDFB5B0FF766}"/>
              </a:ext>
            </a:extLst>
          </p:cNvPr>
          <p:cNvSpPr>
            <a:spLocks noGrp="1"/>
          </p:cNvSpPr>
          <p:nvPr>
            <p:ph type="sldNum" sz="quarter" idx="12"/>
          </p:nvPr>
        </p:nvSpPr>
        <p:spPr>
          <a:xfrm>
            <a:off x="8610600" y="6356350"/>
            <a:ext cx="2743200" cy="365125"/>
          </a:xfrm>
          <a:prstGeom prst="rect">
            <a:avLst/>
          </a:prstGeom>
        </p:spPr>
        <p:txBody>
          <a:bodyPr/>
          <a:lstStyle/>
          <a:p>
            <a:fld id="{9420758E-127A-4CB7-80CC-E0D9EE23ED67}" type="slidenum">
              <a:rPr lang="pt-BR" smtClean="0"/>
              <a:t>‹nº›</a:t>
            </a:fld>
            <a:endParaRPr lang="pt-BR"/>
          </a:p>
        </p:txBody>
      </p:sp>
    </p:spTree>
    <p:extLst>
      <p:ext uri="{BB962C8B-B14F-4D97-AF65-F5344CB8AC3E}">
        <p14:creationId xmlns:p14="http://schemas.microsoft.com/office/powerpoint/2010/main" val="17429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ent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913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 Br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9E155B-1BB3-3997-601F-9D42882817D7}"/>
              </a:ext>
            </a:extLst>
          </p:cNvPr>
          <p:cNvSpPr>
            <a:spLocks noGrp="1"/>
          </p:cNvSpPr>
          <p:nvPr>
            <p:ph type="title" hasCustomPrompt="1"/>
          </p:nvPr>
        </p:nvSpPr>
        <p:spPr>
          <a:xfrm>
            <a:off x="838200" y="2512424"/>
            <a:ext cx="10515600" cy="1325563"/>
          </a:xfrm>
        </p:spPr>
        <p:txBody>
          <a:bodyPr/>
          <a:lstStyle>
            <a:lvl1pPr>
              <a:defRPr>
                <a:solidFill>
                  <a:schemeClr val="bg1">
                    <a:lumMod val="95000"/>
                  </a:schemeClr>
                </a:solidFill>
              </a:defRPr>
            </a:lvl1pPr>
          </a:lstStyle>
          <a:p>
            <a:r>
              <a:rPr lang="pt-BR" dirty="0"/>
              <a:t>1.1 Assunto</a:t>
            </a:r>
          </a:p>
        </p:txBody>
      </p:sp>
    </p:spTree>
    <p:extLst>
      <p:ext uri="{BB962C8B-B14F-4D97-AF65-F5344CB8AC3E}">
        <p14:creationId xmlns:p14="http://schemas.microsoft.com/office/powerpoint/2010/main" val="24728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74C50-CA7B-D775-6936-9E00C71E75B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AA39B1E-E024-05B2-E223-E6EAF0C1A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B0A2482-8FAE-D612-8762-CC6AAF745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8390477-CF66-7A41-3B54-7F689F35CC7A}"/>
              </a:ext>
            </a:extLst>
          </p:cNvPr>
          <p:cNvSpPr>
            <a:spLocks noGrp="1"/>
          </p:cNvSpPr>
          <p:nvPr>
            <p:ph type="dt" sz="half" idx="10"/>
          </p:nvPr>
        </p:nvSpPr>
        <p:spPr>
          <a:xfrm>
            <a:off x="838200" y="6356350"/>
            <a:ext cx="2743200" cy="365125"/>
          </a:xfrm>
          <a:prstGeom prst="rect">
            <a:avLst/>
          </a:prstGeom>
        </p:spPr>
        <p:txBody>
          <a:bodyPr/>
          <a:lstStyle/>
          <a:p>
            <a:fld id="{D6AB831C-1479-45FE-B03B-CF7C46300092}" type="datetimeFigureOut">
              <a:rPr lang="pt-BR" smtClean="0"/>
              <a:t>02/04/2023</a:t>
            </a:fld>
            <a:endParaRPr lang="pt-BR"/>
          </a:p>
        </p:txBody>
      </p:sp>
      <p:sp>
        <p:nvSpPr>
          <p:cNvPr id="6" name="Espaço Reservado para Rodapé 5">
            <a:extLst>
              <a:ext uri="{FF2B5EF4-FFF2-40B4-BE49-F238E27FC236}">
                <a16:creationId xmlns:a16="http://schemas.microsoft.com/office/drawing/2014/main" id="{6D22309B-B29F-1FEB-7250-3482B037041A}"/>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7732ABB6-7AE8-4C73-142E-AE34CD79D730}"/>
              </a:ext>
            </a:extLst>
          </p:cNvPr>
          <p:cNvSpPr>
            <a:spLocks noGrp="1"/>
          </p:cNvSpPr>
          <p:nvPr>
            <p:ph type="sldNum" sz="quarter" idx="12"/>
          </p:nvPr>
        </p:nvSpPr>
        <p:spPr>
          <a:xfrm>
            <a:off x="8610600" y="6356350"/>
            <a:ext cx="2743200" cy="365125"/>
          </a:xfrm>
          <a:prstGeom prst="rect">
            <a:avLst/>
          </a:prstGeom>
        </p:spPr>
        <p:txBody>
          <a:bodyPr/>
          <a:lstStyle/>
          <a:p>
            <a:fld id="{9420758E-127A-4CB7-80CC-E0D9EE23ED67}" type="slidenum">
              <a:rPr lang="pt-BR" smtClean="0"/>
              <a:t>‹nº›</a:t>
            </a:fld>
            <a:endParaRPr lang="pt-BR"/>
          </a:p>
        </p:txBody>
      </p:sp>
    </p:spTree>
    <p:extLst>
      <p:ext uri="{BB962C8B-B14F-4D97-AF65-F5344CB8AC3E}">
        <p14:creationId xmlns:p14="http://schemas.microsoft.com/office/powerpoint/2010/main" val="91528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EEAD6-5249-4166-B6C3-4A06890ACAB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F203126-2260-DF9B-A270-CB0599FCD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307B95D-E82F-E86E-1D34-80A83492B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537AC39-83B3-B211-96D6-10BCDF4EA048}"/>
              </a:ext>
            </a:extLst>
          </p:cNvPr>
          <p:cNvSpPr>
            <a:spLocks noGrp="1"/>
          </p:cNvSpPr>
          <p:nvPr>
            <p:ph type="dt" sz="half" idx="10"/>
          </p:nvPr>
        </p:nvSpPr>
        <p:spPr>
          <a:xfrm>
            <a:off x="838200" y="6356350"/>
            <a:ext cx="2743200" cy="365125"/>
          </a:xfrm>
          <a:prstGeom prst="rect">
            <a:avLst/>
          </a:prstGeom>
        </p:spPr>
        <p:txBody>
          <a:bodyPr/>
          <a:lstStyle/>
          <a:p>
            <a:fld id="{D6AB831C-1479-45FE-B03B-CF7C46300092}" type="datetimeFigureOut">
              <a:rPr lang="pt-BR" smtClean="0"/>
              <a:t>02/04/2023</a:t>
            </a:fld>
            <a:endParaRPr lang="pt-BR"/>
          </a:p>
        </p:txBody>
      </p:sp>
      <p:sp>
        <p:nvSpPr>
          <p:cNvPr id="6" name="Espaço Reservado para Rodapé 5">
            <a:extLst>
              <a:ext uri="{FF2B5EF4-FFF2-40B4-BE49-F238E27FC236}">
                <a16:creationId xmlns:a16="http://schemas.microsoft.com/office/drawing/2014/main" id="{0886E1C1-4DBB-70DA-52BC-228D670C4E5D}"/>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F0AA66DD-9FE4-6C4F-50B2-91685EAA0FEF}"/>
              </a:ext>
            </a:extLst>
          </p:cNvPr>
          <p:cNvSpPr>
            <a:spLocks noGrp="1"/>
          </p:cNvSpPr>
          <p:nvPr>
            <p:ph type="sldNum" sz="quarter" idx="12"/>
          </p:nvPr>
        </p:nvSpPr>
        <p:spPr>
          <a:xfrm>
            <a:off x="8610600" y="6356350"/>
            <a:ext cx="2743200" cy="365125"/>
          </a:xfrm>
          <a:prstGeom prst="rect">
            <a:avLst/>
          </a:prstGeom>
        </p:spPr>
        <p:txBody>
          <a:bodyPr/>
          <a:lstStyle/>
          <a:p>
            <a:fld id="{9420758E-127A-4CB7-80CC-E0D9EE23ED67}" type="slidenum">
              <a:rPr lang="pt-BR" smtClean="0"/>
              <a:t>‹nº›</a:t>
            </a:fld>
            <a:endParaRPr lang="pt-BR"/>
          </a:p>
        </p:txBody>
      </p:sp>
    </p:spTree>
    <p:extLst>
      <p:ext uri="{BB962C8B-B14F-4D97-AF65-F5344CB8AC3E}">
        <p14:creationId xmlns:p14="http://schemas.microsoft.com/office/powerpoint/2010/main" val="255878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947439B-EA3D-8877-F4C9-81E1AC1DC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53A2A5A2-4BB4-AE06-E900-879AA324CE6A}"/>
              </a:ext>
            </a:extLst>
          </p:cNvPr>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750673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28348A"/>
          </a:solidFill>
          <a:latin typeface="Ubuntu Medium" panose="020B06040306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buntu" panose="020B05040306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buntu" panose="020B05040306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buntu" panose="020B05040306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php.net/manual/pt_BR/history.php.php"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php.net/manual/pt_BR/history.php.ph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livrosdomaujor.com.br/html5css3/download.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38F7E-E4A8-0E45-6687-BA90B6361D3B}"/>
              </a:ext>
            </a:extLst>
          </p:cNvPr>
          <p:cNvSpPr>
            <a:spLocks noGrp="1"/>
          </p:cNvSpPr>
          <p:nvPr>
            <p:ph type="ctrTitle"/>
          </p:nvPr>
        </p:nvSpPr>
        <p:spPr/>
        <p:txBody>
          <a:bodyPr>
            <a:normAutofit fontScale="90000"/>
          </a:bodyPr>
          <a:lstStyle/>
          <a:p>
            <a:r>
              <a:rPr lang="pt-BR" b="1" dirty="0">
                <a:solidFill>
                  <a:schemeClr val="bg1"/>
                </a:solidFill>
                <a:latin typeface="Ubuntu Medium"/>
              </a:rPr>
              <a:t>R e Marketing 2023</a:t>
            </a:r>
            <a:endParaRPr lang="pt-BR" dirty="0">
              <a:solidFill>
                <a:schemeClr val="bg1"/>
              </a:solidFill>
              <a:latin typeface="Ubuntu Medium"/>
            </a:endParaRPr>
          </a:p>
          <a:p>
            <a:r>
              <a:rPr lang="pt-BR" b="1" dirty="0">
                <a:solidFill>
                  <a:schemeClr val="bg1"/>
                </a:solidFill>
                <a:latin typeface="Ubuntu Medium"/>
              </a:rPr>
              <a:t>Relatório Comunicação e Marketing 2023</a:t>
            </a:r>
            <a:endParaRPr lang="pt-BR" dirty="0">
              <a:solidFill>
                <a:schemeClr val="bg1"/>
              </a:solidFill>
              <a:latin typeface="Ubuntu Medium"/>
            </a:endParaRPr>
          </a:p>
          <a:p>
            <a:r>
              <a:rPr lang="pt-BR" dirty="0">
                <a:latin typeface="Ubuntu Medium"/>
              </a:rPr>
              <a:t>Desenvolvimento Front </a:t>
            </a:r>
            <a:r>
              <a:rPr lang="pt-BR" dirty="0" err="1">
                <a:latin typeface="Ubuntu Medium"/>
              </a:rPr>
              <a:t>End</a:t>
            </a:r>
            <a:endParaRPr lang="pt-BR" dirty="0">
              <a:latin typeface="Ubuntu Medium"/>
            </a:endParaRPr>
          </a:p>
        </p:txBody>
      </p:sp>
      <p:sp>
        <p:nvSpPr>
          <p:cNvPr id="3" name="Subtítulo 2">
            <a:extLst>
              <a:ext uri="{FF2B5EF4-FFF2-40B4-BE49-F238E27FC236}">
                <a16:creationId xmlns:a16="http://schemas.microsoft.com/office/drawing/2014/main" id="{D990D0FF-6D8B-DDBD-FA32-77D5F818A04D}"/>
              </a:ext>
            </a:extLst>
          </p:cNvPr>
          <p:cNvSpPr>
            <a:spLocks noGrp="1"/>
          </p:cNvSpPr>
          <p:nvPr>
            <p:ph type="subTitle" idx="1"/>
          </p:nvPr>
        </p:nvSpPr>
        <p:spPr/>
        <p:txBody>
          <a:bodyPr/>
          <a:lstStyle/>
          <a:p>
            <a:r>
              <a:rPr lang="pt-BR" dirty="0"/>
              <a:t>Aula 3</a:t>
            </a:r>
          </a:p>
        </p:txBody>
      </p:sp>
      <p:sp>
        <p:nvSpPr>
          <p:cNvPr id="4" name="Subtítulo 2">
            <a:extLst>
              <a:ext uri="{FF2B5EF4-FFF2-40B4-BE49-F238E27FC236}">
                <a16:creationId xmlns:a16="http://schemas.microsoft.com/office/drawing/2014/main" id="{035A3A63-3B55-2B1B-EE69-4C3D56A85F99}"/>
              </a:ext>
            </a:extLst>
          </p:cNvPr>
          <p:cNvSpPr txBox="1">
            <a:spLocks/>
          </p:cNvSpPr>
          <p:nvPr/>
        </p:nvSpPr>
        <p:spPr>
          <a:xfrm>
            <a:off x="3850325" y="4445000"/>
            <a:ext cx="9144000" cy="7413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rgbClr val="008AD1"/>
                </a:solidFill>
                <a:latin typeface="Ubuntu" panose="020B050403060203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buntu" panose="020B050403060203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buntu" panose="020B050403060203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buntu" panose="020B050403060203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buntu" panose="020B050403060203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dirty="0">
                <a:solidFill>
                  <a:srgbClr val="FF0000"/>
                </a:solidFill>
              </a:rPr>
              <a:t>Profa. Sybelle Nogueira</a:t>
            </a:r>
          </a:p>
        </p:txBody>
      </p:sp>
      <p:sp>
        <p:nvSpPr>
          <p:cNvPr id="5" name="Subtítulo 2">
            <a:extLst>
              <a:ext uri="{FF2B5EF4-FFF2-40B4-BE49-F238E27FC236}">
                <a16:creationId xmlns:a16="http://schemas.microsoft.com/office/drawing/2014/main" id="{8897FF40-51E8-B818-B8AF-666C73862B2D}"/>
              </a:ext>
            </a:extLst>
          </p:cNvPr>
          <p:cNvSpPr txBox="1">
            <a:spLocks/>
          </p:cNvSpPr>
          <p:nvPr/>
        </p:nvSpPr>
        <p:spPr>
          <a:xfrm>
            <a:off x="5975525" y="5634037"/>
            <a:ext cx="5925988" cy="105271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rgbClr val="008AD1"/>
                </a:solidFill>
                <a:latin typeface="Ubuntu" panose="020B050403060203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buntu" panose="020B050403060203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buntu" panose="020B050403060203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buntu" panose="020B050403060203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buntu" panose="020B050403060203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pt-BR" sz="1600" dirty="0"/>
              <a:t>Fonte:                            </a:t>
            </a:r>
          </a:p>
          <a:p>
            <a:pPr algn="r"/>
            <a:r>
              <a:rPr lang="pt-BR" sz="1600" dirty="0"/>
              <a:t>Prof. João Paulo Pimentel</a:t>
            </a:r>
          </a:p>
          <a:p>
            <a:pPr algn="r"/>
            <a:r>
              <a:rPr lang="pt-BR" sz="1600" dirty="0">
                <a:effectLst/>
                <a:latin typeface="Arial" panose="020B0604020202020204" pitchFamily="34" charset="0"/>
                <a:ea typeface="Calibri" panose="020F0502020204030204" pitchFamily="34" charset="0"/>
              </a:rPr>
              <a:t>Prof. Fabiano Oliveira de Carvalho/UCB</a:t>
            </a:r>
            <a:endParaRPr lang="pt-BR" sz="1600" dirty="0"/>
          </a:p>
        </p:txBody>
      </p:sp>
    </p:spTree>
    <p:extLst>
      <p:ext uri="{BB962C8B-B14F-4D97-AF65-F5344CB8AC3E}">
        <p14:creationId xmlns:p14="http://schemas.microsoft.com/office/powerpoint/2010/main" val="2869219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0"/>
            <a:ext cx="7920880" cy="4832092"/>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a:t>Depois temos que fazer um código para o link, colocando primeiro o nome da âncora.</a:t>
            </a:r>
          </a:p>
          <a:p>
            <a:pPr marL="342900" indent="-342900" algn="just">
              <a:buFont typeface="Arial" panose="020B0604020202020204" pitchFamily="34" charset="0"/>
              <a:buChar char="•"/>
            </a:pPr>
            <a:endParaRPr lang="pt-BR" sz="2800" dirty="0"/>
          </a:p>
          <a:p>
            <a:pPr algn="just"/>
            <a:r>
              <a:rPr lang="pt-BR" sz="2800" dirty="0">
                <a:latin typeface="Courier New" panose="02070309020205020404" pitchFamily="49" charset="0"/>
                <a:cs typeface="Courier New" panose="02070309020205020404" pitchFamily="49" charset="0"/>
              </a:rPr>
              <a:t>&lt;a </a:t>
            </a:r>
            <a:r>
              <a:rPr lang="pt-BR" sz="2800" dirty="0" err="1">
                <a:latin typeface="Courier New" panose="02070309020205020404" pitchFamily="49" charset="0"/>
                <a:cs typeface="Courier New" panose="02070309020205020404" pitchFamily="49" charset="0"/>
              </a:rPr>
              <a:t>href</a:t>
            </a:r>
            <a:r>
              <a:rPr lang="pt-BR" sz="2800" dirty="0">
                <a:latin typeface="Courier New" panose="02070309020205020404" pitchFamily="49" charset="0"/>
                <a:cs typeface="Courier New" panose="02070309020205020404" pitchFamily="49" charset="0"/>
              </a:rPr>
              <a:t>="#top"&gt;Ir para cima&lt;/a&gt;</a:t>
            </a:r>
          </a:p>
          <a:p>
            <a:pPr algn="just"/>
            <a:r>
              <a:rPr lang="pt-BR" sz="2800" dirty="0">
                <a:latin typeface="Courier New" panose="02070309020205020404" pitchFamily="49" charset="0"/>
                <a:cs typeface="Courier New" panose="02070309020205020404" pitchFamily="49" charset="0"/>
              </a:rPr>
              <a:t>&lt;a </a:t>
            </a:r>
            <a:r>
              <a:rPr lang="pt-BR" sz="2800" dirty="0" err="1">
                <a:latin typeface="Courier New" panose="02070309020205020404" pitchFamily="49" charset="0"/>
                <a:cs typeface="Courier New" panose="02070309020205020404" pitchFamily="49" charset="0"/>
              </a:rPr>
              <a:t>href</a:t>
            </a:r>
            <a:r>
              <a:rPr lang="pt-BR" sz="2800" dirty="0">
                <a:latin typeface="Courier New" panose="02070309020205020404" pitchFamily="49" charset="0"/>
                <a:cs typeface="Courier New" panose="02070309020205020404" pitchFamily="49" charset="0"/>
              </a:rPr>
              <a:t>="#</a:t>
            </a:r>
            <a:r>
              <a:rPr lang="pt-BR" sz="2800" dirty="0" err="1">
                <a:latin typeface="Courier New" panose="02070309020205020404" pitchFamily="49" charset="0"/>
                <a:cs typeface="Courier New" panose="02070309020205020404" pitchFamily="49" charset="0"/>
              </a:rPr>
              <a:t>text</a:t>
            </a:r>
            <a:r>
              <a:rPr lang="pt-BR" sz="2800" dirty="0">
                <a:latin typeface="Courier New" panose="02070309020205020404" pitchFamily="49" charset="0"/>
                <a:cs typeface="Courier New" panose="02070309020205020404" pitchFamily="49" charset="0"/>
              </a:rPr>
              <a:t>"&gt;Aprender sobre links de texto&lt;/a&gt;</a:t>
            </a:r>
          </a:p>
          <a:p>
            <a:pPr algn="just"/>
            <a:r>
              <a:rPr lang="pt-BR" sz="2800" dirty="0">
                <a:latin typeface="Courier New" panose="02070309020205020404" pitchFamily="49" charset="0"/>
                <a:cs typeface="Courier New" panose="02070309020205020404" pitchFamily="49" charset="0"/>
              </a:rPr>
              <a:t>&lt;a </a:t>
            </a:r>
            <a:r>
              <a:rPr lang="pt-BR" sz="2800" dirty="0" err="1">
                <a:latin typeface="Courier New" panose="02070309020205020404" pitchFamily="49" charset="0"/>
                <a:cs typeface="Courier New" panose="02070309020205020404" pitchFamily="49" charset="0"/>
              </a:rPr>
              <a:t>href</a:t>
            </a:r>
            <a:r>
              <a:rPr lang="pt-BR" sz="2800" dirty="0">
                <a:latin typeface="Courier New" panose="02070309020205020404" pitchFamily="49" charset="0"/>
                <a:cs typeface="Courier New" panose="02070309020205020404" pitchFamily="49" charset="0"/>
              </a:rPr>
              <a:t>="#</a:t>
            </a:r>
            <a:r>
              <a:rPr lang="pt-BR" sz="2800" dirty="0" err="1">
                <a:latin typeface="Courier New" panose="02070309020205020404" pitchFamily="49" charset="0"/>
                <a:cs typeface="Courier New" panose="02070309020205020404" pitchFamily="49" charset="0"/>
              </a:rPr>
              <a:t>email</a:t>
            </a:r>
            <a:r>
              <a:rPr lang="pt-BR" sz="2800" dirty="0">
                <a:latin typeface="Courier New" panose="02070309020205020404" pitchFamily="49" charset="0"/>
                <a:cs typeface="Courier New" panose="02070309020205020404" pitchFamily="49" charset="0"/>
              </a:rPr>
              <a:t>"&gt;Aprender sobre</a:t>
            </a:r>
          </a:p>
          <a:p>
            <a:pPr algn="just"/>
            <a:r>
              <a:rPr lang="pt-BR" sz="2800" dirty="0">
                <a:latin typeface="Courier New" panose="02070309020205020404" pitchFamily="49" charset="0"/>
                <a:cs typeface="Courier New" panose="02070309020205020404" pitchFamily="49" charset="0"/>
              </a:rPr>
              <a:t> endereços de e-mail&lt;/a&gt;</a:t>
            </a:r>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r>
              <a:rPr lang="pt-BR" sz="2800" dirty="0"/>
              <a:t>Acrescente o código acima no exemplo </a:t>
            </a:r>
            <a:r>
              <a:rPr lang="pt-BR" sz="2800" b="1" dirty="0"/>
              <a:t>aula3.html</a:t>
            </a:r>
            <a:r>
              <a:rPr lang="pt-BR" sz="2800" dirty="0"/>
              <a:t> e salve.</a:t>
            </a:r>
          </a:p>
        </p:txBody>
      </p:sp>
    </p:spTree>
    <p:extLst>
      <p:ext uri="{BB962C8B-B14F-4D97-AF65-F5344CB8AC3E}">
        <p14:creationId xmlns:p14="http://schemas.microsoft.com/office/powerpoint/2010/main" val="352728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0"/>
            <a:ext cx="7920880" cy="523220"/>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a:t>Não conseguiu visualizar?</a:t>
            </a:r>
            <a:endParaRPr lang="pt-BR" sz="2400"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608" y="1647322"/>
            <a:ext cx="8067486"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958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0"/>
            <a:ext cx="7920880" cy="4832092"/>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a:t>Vamos acrescentar </a:t>
            </a:r>
            <a:r>
              <a:rPr lang="pt-BR" sz="2800" dirty="0" err="1"/>
              <a:t>tag’s</a:t>
            </a:r>
            <a:r>
              <a:rPr lang="pt-BR" sz="2800" dirty="0"/>
              <a:t> de pular linha para os links descerem na página:</a:t>
            </a:r>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r>
              <a:rPr lang="pt-BR" sz="2800" dirty="0"/>
              <a:t>Salve o aula3.html e teste agora!!!!</a:t>
            </a:r>
            <a:endParaRPr lang="pt-BR" sz="2400" dirty="0"/>
          </a:p>
        </p:txBody>
      </p:sp>
      <p:sp>
        <p:nvSpPr>
          <p:cNvPr id="3" name="Retângulo 2"/>
          <p:cNvSpPr/>
          <p:nvPr/>
        </p:nvSpPr>
        <p:spPr>
          <a:xfrm>
            <a:off x="1919537" y="2708920"/>
            <a:ext cx="8424935" cy="1569660"/>
          </a:xfrm>
          <a:prstGeom prst="rect">
            <a:avLst/>
          </a:prstGeom>
        </p:spPr>
        <p:txBody>
          <a:bodyPr wrap="square">
            <a:spAutoFit/>
          </a:bodyPr>
          <a:lstStyle/>
          <a:p>
            <a:r>
              <a:rPr lang="pt-BR" sz="2400" dirty="0"/>
              <a: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a:t>
            </a:r>
          </a:p>
          <a:p>
            <a:r>
              <a:rPr lang="pt-BR" sz="2400" dirty="0"/>
              <a: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a:t>
            </a:r>
          </a:p>
          <a:p>
            <a:r>
              <a:rPr lang="pt-BR" sz="2400" dirty="0"/>
              <a: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a:t>
            </a:r>
          </a:p>
          <a:p>
            <a:r>
              <a:rPr lang="pt-BR" sz="2400" dirty="0"/>
              <a: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&gt;&lt;</a:t>
            </a:r>
            <a:r>
              <a:rPr lang="pt-BR" sz="2400" dirty="0" err="1"/>
              <a:t>br</a:t>
            </a:r>
            <a:r>
              <a:rPr lang="pt-BR" sz="2400" dirty="0"/>
              <a:t>&gt;</a:t>
            </a:r>
          </a:p>
        </p:txBody>
      </p:sp>
    </p:spTree>
    <p:extLst>
      <p:ext uri="{BB962C8B-B14F-4D97-AF65-F5344CB8AC3E}">
        <p14:creationId xmlns:p14="http://schemas.microsoft.com/office/powerpoint/2010/main" val="1768113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a:extLst>
              <a:ext uri="{FF2B5EF4-FFF2-40B4-BE49-F238E27FC236}">
                <a16:creationId xmlns:a16="http://schemas.microsoft.com/office/drawing/2014/main" id="{64644254-83BA-C10D-1D62-53EE25B44E2E}"/>
              </a:ext>
            </a:extLst>
          </p:cNvPr>
          <p:cNvPicPr>
            <a:picLocks noGrp="1" noChangeAspect="1"/>
          </p:cNvPicPr>
          <p:nvPr>
            <p:ph idx="1"/>
          </p:nvPr>
        </p:nvPicPr>
        <p:blipFill>
          <a:blip r:embed="rId2"/>
          <a:stretch>
            <a:fillRect/>
          </a:stretch>
        </p:blipFill>
        <p:spPr>
          <a:xfrm>
            <a:off x="2700604" y="914400"/>
            <a:ext cx="7920880" cy="5269007"/>
          </a:xfrm>
          <a:prstGeom prst="rect">
            <a:avLst/>
          </a:prstGeom>
        </p:spPr>
      </p:pic>
      <p:sp>
        <p:nvSpPr>
          <p:cNvPr id="5" name="Título 3">
            <a:extLst>
              <a:ext uri="{FF2B5EF4-FFF2-40B4-BE49-F238E27FC236}">
                <a16:creationId xmlns:a16="http://schemas.microsoft.com/office/drawing/2014/main" id="{1371166C-7E55-A83D-CC14-CFEFF2EF3E04}"/>
              </a:ext>
            </a:extLst>
          </p:cNvPr>
          <p:cNvSpPr>
            <a:spLocks noGrp="1"/>
          </p:cNvSpPr>
          <p:nvPr>
            <p:ph type="title"/>
          </p:nvPr>
        </p:nvSpPr>
        <p:spPr>
          <a:xfrm>
            <a:off x="2135560" y="280318"/>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Tree>
    <p:extLst>
      <p:ext uri="{BB962C8B-B14F-4D97-AF65-F5344CB8AC3E}">
        <p14:creationId xmlns:p14="http://schemas.microsoft.com/office/powerpoint/2010/main" val="239938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1919536" y="908720"/>
            <a:ext cx="8496944" cy="3908762"/>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t>HTML - Link de E-mail</a:t>
            </a:r>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r>
              <a:rPr lang="pt-BR" sz="2400" dirty="0"/>
              <a:t>Fazer um link de e-mail é bem simples. Se você quer que alguém te escreva um e-mail, a melhor maneira seria colocar a disposição um link com o seu e-mail e pré-estabelecer os assuntos.</a:t>
            </a:r>
          </a:p>
          <a:p>
            <a:pPr marL="342900" indent="-342900" algn="just">
              <a:buFont typeface="Arial" panose="020B0604020202020204" pitchFamily="34" charset="0"/>
              <a:buChar char="•"/>
            </a:pPr>
            <a:endParaRPr lang="pt-BR" sz="2400" dirty="0"/>
          </a:p>
          <a:p>
            <a:pPr algn="just"/>
            <a:r>
              <a:rPr lang="pt-BR" sz="2400" b="1" dirty="0">
                <a:latin typeface="Courier New" panose="02070309020205020404" pitchFamily="49" charset="0"/>
                <a:cs typeface="Courier New" panose="02070309020205020404" pitchFamily="49" charset="0"/>
              </a:rPr>
              <a:t>&lt;a </a:t>
            </a:r>
            <a:r>
              <a:rPr lang="pt-BR" sz="2400" dirty="0" err="1">
                <a:latin typeface="Courier New" panose="02070309020205020404" pitchFamily="49" charset="0"/>
                <a:cs typeface="Courier New" panose="02070309020205020404" pitchFamily="49" charset="0"/>
              </a:rPr>
              <a:t>href</a:t>
            </a:r>
            <a:r>
              <a:rPr lang="pt-BR" sz="2400" dirty="0">
                <a:latin typeface="Courier New" panose="02070309020205020404" pitchFamily="49" charset="0"/>
                <a:cs typeface="Courier New" panose="02070309020205020404" pitchFamily="49" charset="0"/>
              </a:rPr>
              <a:t>="</a:t>
            </a:r>
            <a:r>
              <a:rPr lang="pt-BR" sz="2400" b="1" dirty="0">
                <a:latin typeface="Courier New" panose="02070309020205020404" pitchFamily="49" charset="0"/>
                <a:cs typeface="Courier New" panose="02070309020205020404" pitchFamily="49" charset="0"/>
              </a:rPr>
              <a:t>mailto</a:t>
            </a:r>
            <a:r>
              <a:rPr lang="pt-BR" sz="2400" dirty="0">
                <a:latin typeface="Courier New" panose="02070309020205020404" pitchFamily="49" charset="0"/>
                <a:cs typeface="Courier New" panose="02070309020205020404" pitchFamily="49" charset="0"/>
              </a:rPr>
              <a:t>:jpapim@gmail.com?</a:t>
            </a:r>
            <a:r>
              <a:rPr lang="pt-BR" sz="2400" b="1" dirty="0">
                <a:latin typeface="Courier New" panose="02070309020205020404" pitchFamily="49" charset="0"/>
                <a:cs typeface="Courier New" panose="02070309020205020404" pitchFamily="49" charset="0"/>
              </a:rPr>
              <a:t>subject</a:t>
            </a:r>
            <a:r>
              <a:rPr lang="pt-BR" sz="2400" dirty="0">
                <a:latin typeface="Courier New" panose="02070309020205020404" pitchFamily="49" charset="0"/>
                <a:cs typeface="Courier New" panose="02070309020205020404" pitchFamily="49" charset="0"/>
              </a:rPr>
              <a:t>=Assunto do e-mail " &gt;</a:t>
            </a:r>
            <a:r>
              <a:rPr lang="pt-BR" sz="2400" b="1" dirty="0">
                <a:latin typeface="Courier New" panose="02070309020205020404" pitchFamily="49" charset="0"/>
                <a:cs typeface="Courier New" panose="02070309020205020404" pitchFamily="49" charset="0"/>
              </a:rPr>
              <a:t>Perguntas aqui &lt;/a&gt;</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616" y="4941169"/>
            <a:ext cx="2808312" cy="1053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266" y="4817482"/>
            <a:ext cx="3324110" cy="1776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27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1"/>
            <a:ext cx="7920880" cy="2554545"/>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a:t>No caso de o assunto não ser suficiente e você quer adicionar algo ao conteúdo do e-mail, pode fazê-lo com a ajuda do próximo código:</a:t>
            </a:r>
          </a:p>
          <a:p>
            <a:pPr marL="342900" indent="-342900" algn="just">
              <a:buFont typeface="Arial" panose="020B0604020202020204" pitchFamily="34" charset="0"/>
              <a:buChar char="•"/>
            </a:pPr>
            <a:endParaRPr lang="pt-BR" sz="2800" dirty="0"/>
          </a:p>
          <a:p>
            <a:pPr algn="just"/>
            <a:r>
              <a:rPr lang="pt-BR" sz="2400" b="1" dirty="0"/>
              <a:t>&lt;a </a:t>
            </a:r>
            <a:r>
              <a:rPr lang="pt-BR" sz="2400" dirty="0" err="1"/>
              <a:t>href</a:t>
            </a:r>
            <a:r>
              <a:rPr lang="pt-BR" sz="2400" dirty="0"/>
              <a:t>="</a:t>
            </a:r>
            <a:r>
              <a:rPr lang="pt-BR" sz="2400" b="1" dirty="0"/>
              <a:t>mailto</a:t>
            </a:r>
            <a:r>
              <a:rPr lang="pt-BR" sz="2400" dirty="0"/>
              <a:t>:jpapim@gmail.com?</a:t>
            </a:r>
            <a:r>
              <a:rPr lang="pt-BR" sz="2400" b="1" dirty="0"/>
              <a:t>subject</a:t>
            </a:r>
            <a:r>
              <a:rPr lang="pt-BR" sz="2400" dirty="0"/>
              <a:t>=Assunto do </a:t>
            </a:r>
            <a:r>
              <a:rPr lang="pt-BR" sz="2400" dirty="0" err="1"/>
              <a:t>e-mail</a:t>
            </a:r>
            <a:r>
              <a:rPr lang="pt-BR" sz="2400" b="1" dirty="0" err="1"/>
              <a:t>&amp;body</a:t>
            </a:r>
            <a:r>
              <a:rPr lang="pt-BR" sz="2400" dirty="0"/>
              <a:t>=Texto do e-mail " &gt;</a:t>
            </a:r>
            <a:r>
              <a:rPr lang="pt-BR" sz="2400" b="1" dirty="0"/>
              <a:t>Perguntas aqui&lt;/a&gt;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4" y="4414610"/>
            <a:ext cx="2808312" cy="1053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3992" y="3898515"/>
            <a:ext cx="3024336" cy="21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91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0"/>
            <a:ext cx="7920880" cy="3539430"/>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t>HTML - Links de Download</a:t>
            </a:r>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r>
              <a:rPr lang="pt-BR" sz="2400" dirty="0"/>
              <a:t>Os links de download se parecem com um link normal de texto, mas no lugar de chamar uma página, direciona para um download.</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r>
              <a:rPr lang="pt-BR" sz="2400" b="1" dirty="0"/>
              <a:t>&lt;a </a:t>
            </a:r>
            <a:r>
              <a:rPr lang="pt-BR" sz="2400" b="1" dirty="0" err="1"/>
              <a:t>href</a:t>
            </a:r>
            <a:r>
              <a:rPr lang="pt-BR" sz="2400" dirty="0"/>
              <a:t>="http://meto10.projecao.br/DocumentodeRequisitos</a:t>
            </a:r>
            <a:r>
              <a:rPr lang="pt-BR" sz="2400" b="1" dirty="0"/>
              <a:t>.doc</a:t>
            </a:r>
            <a:r>
              <a:rPr lang="pt-BR" sz="2400" dirty="0"/>
              <a:t>"&gt;</a:t>
            </a:r>
            <a:r>
              <a:rPr lang="pt-BR" sz="2400" b="1" dirty="0"/>
              <a:t>Documento de Requisitos&lt;/a&gt;</a:t>
            </a: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919" y="5048342"/>
            <a:ext cx="3344830" cy="570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984" y="4413102"/>
            <a:ext cx="3486764" cy="2410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290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0"/>
            <a:ext cx="7920880" cy="3539430"/>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t>HTML - Default link/Base link</a:t>
            </a:r>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r>
              <a:rPr lang="pt-BR" sz="2400" dirty="0"/>
              <a:t>Use a </a:t>
            </a:r>
            <a:r>
              <a:rPr lang="pt-BR" sz="2400" dirty="0" err="1"/>
              <a:t>tag</a:t>
            </a:r>
            <a:r>
              <a:rPr lang="pt-BR" sz="2400" dirty="0"/>
              <a:t> &lt;base&gt; no interior do elemento &lt;</a:t>
            </a:r>
            <a:r>
              <a:rPr lang="pt-BR" sz="2400" dirty="0" err="1"/>
              <a:t>head</a:t>
            </a:r>
            <a:r>
              <a:rPr lang="pt-BR" sz="2400" dirty="0"/>
              <a:t>&gt; para colocar um link base. Isso é necessário caso você tenha em algum lugar um link que não funciona ou um caso de um destino que não existe mais. O link base envia o usuário a um endereço específico. Geralmente para a página inicial, mas pode ser para qualquer outra página, eventualmente uma feita com esse propósito.</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5732" y="4817482"/>
            <a:ext cx="8085239" cy="1776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80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0"/>
            <a:ext cx="7920880" cy="5386090"/>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t>HTML - Links de Imagens</a:t>
            </a:r>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r>
              <a:rPr lang="pt-BR" sz="2400" dirty="0"/>
              <a:t>Com a ajuda de imagens você pode dar um pouco de cor e vida para a sua página de web. Transformar a imagem em um link não é difícil. Você apenas precisa introduzir a fonte da imagem dentro da </a:t>
            </a:r>
            <a:r>
              <a:rPr lang="pt-BR" sz="2400" dirty="0" err="1"/>
              <a:t>tag</a:t>
            </a:r>
            <a:r>
              <a:rPr lang="pt-BR" sz="2400" dirty="0"/>
              <a:t> </a:t>
            </a:r>
            <a:r>
              <a:rPr lang="pt-BR" sz="2400" dirty="0" err="1"/>
              <a:t>img</a:t>
            </a:r>
            <a:r>
              <a:rPr lang="pt-BR" sz="2400" dirty="0"/>
              <a:t> e colocar dentro de uma </a:t>
            </a:r>
            <a:r>
              <a:rPr lang="pt-BR" sz="2400" dirty="0" err="1"/>
              <a:t>tag</a:t>
            </a:r>
            <a:r>
              <a:rPr lang="pt-BR" sz="2400" dirty="0"/>
              <a:t> de link. Só isso.</a:t>
            </a:r>
          </a:p>
          <a:p>
            <a:pPr marL="342900" indent="-342900" algn="just">
              <a:buFont typeface="Arial" panose="020B0604020202020204" pitchFamily="34" charset="0"/>
              <a:buChar char="•"/>
            </a:pPr>
            <a:endParaRPr lang="pt-BR" sz="2400" dirty="0"/>
          </a:p>
          <a:p>
            <a:pPr algn="just"/>
            <a:r>
              <a:rPr lang="pt-BR" sz="2400" b="1" dirty="0">
                <a:latin typeface="Courier New" panose="02070309020205020404" pitchFamily="49" charset="0"/>
                <a:cs typeface="Courier New" panose="02070309020205020404" pitchFamily="49" charset="0"/>
              </a:rPr>
              <a:t>&lt;a </a:t>
            </a:r>
            <a:r>
              <a:rPr lang="pt-BR" sz="2400" b="1" dirty="0" err="1">
                <a:latin typeface="Courier New" panose="02070309020205020404" pitchFamily="49" charset="0"/>
                <a:cs typeface="Courier New" panose="02070309020205020404" pitchFamily="49" charset="0"/>
              </a:rPr>
              <a:t>href</a:t>
            </a:r>
            <a:r>
              <a:rPr lang="pt-BR" sz="2400" dirty="0">
                <a:latin typeface="Courier New" panose="02070309020205020404" pitchFamily="49" charset="0"/>
                <a:cs typeface="Courier New" panose="02070309020205020404" pitchFamily="49" charset="0"/>
              </a:rPr>
              <a:t>="http://www.google.com/"</a:t>
            </a:r>
          </a:p>
          <a:p>
            <a:pPr algn="just"/>
            <a:r>
              <a:rPr lang="pt-BR" sz="2400" dirty="0">
                <a:latin typeface="Courier New" panose="02070309020205020404" pitchFamily="49" charset="0"/>
                <a:cs typeface="Courier New" panose="02070309020205020404" pitchFamily="49" charset="0"/>
              </a:rPr>
              <a:t>   </a:t>
            </a:r>
            <a:r>
              <a:rPr lang="pt-BR" sz="2400" b="1" dirty="0" err="1">
                <a:latin typeface="Courier New" panose="02070309020205020404" pitchFamily="49" charset="0"/>
                <a:cs typeface="Courier New" panose="02070309020205020404" pitchFamily="49" charset="0"/>
              </a:rPr>
              <a:t>title</a:t>
            </a:r>
            <a:r>
              <a:rPr lang="pt-BR" sz="2400" dirty="0">
                <a:latin typeface="Courier New" panose="02070309020205020404" pitchFamily="49" charset="0"/>
                <a:cs typeface="Courier New" panose="02070309020205020404" pitchFamily="49" charset="0"/>
              </a:rPr>
              <a:t>="Imagem para Link" &gt;</a:t>
            </a:r>
          </a:p>
          <a:p>
            <a:pPr algn="just"/>
            <a:r>
              <a:rPr lang="pt-BR" sz="2400" dirty="0">
                <a:latin typeface="Courier New" panose="02070309020205020404" pitchFamily="49" charset="0"/>
                <a:cs typeface="Courier New" panose="02070309020205020404" pitchFamily="49" charset="0"/>
              </a:rPr>
              <a:t>&lt;</a:t>
            </a:r>
            <a:r>
              <a:rPr lang="pt-BR" sz="2400" b="1" dirty="0" err="1">
                <a:latin typeface="Courier New" panose="02070309020205020404" pitchFamily="49" charset="0"/>
                <a:cs typeface="Courier New" panose="02070309020205020404" pitchFamily="49" charset="0"/>
              </a:rPr>
              <a:t>img</a:t>
            </a:r>
            <a:r>
              <a:rPr lang="pt-BR" sz="2400" dirty="0">
                <a:latin typeface="Courier New" panose="02070309020205020404" pitchFamily="49" charset="0"/>
                <a:cs typeface="Courier New" panose="02070309020205020404" pitchFamily="49" charset="0"/>
              </a:rPr>
              <a:t> </a:t>
            </a:r>
            <a:r>
              <a:rPr lang="pt-BR" sz="2400" b="1" dirty="0" err="1">
                <a:latin typeface="Courier New" panose="02070309020205020404" pitchFamily="49" charset="0"/>
                <a:cs typeface="Courier New" panose="02070309020205020404" pitchFamily="49" charset="0"/>
              </a:rPr>
              <a:t>alt</a:t>
            </a:r>
            <a:r>
              <a:rPr lang="pt-BR" sz="2400" dirty="0">
                <a:latin typeface="Courier New" panose="02070309020205020404" pitchFamily="49" charset="0"/>
                <a:cs typeface="Courier New" panose="02070309020205020404" pitchFamily="49" charset="0"/>
              </a:rPr>
              <a:t>="Texto Alternativo se a imagem não aparecer" </a:t>
            </a:r>
            <a:r>
              <a:rPr lang="pt-BR" sz="2400" b="1" dirty="0" err="1">
                <a:latin typeface="Courier New" panose="02070309020205020404" pitchFamily="49" charset="0"/>
                <a:cs typeface="Courier New" panose="02070309020205020404" pitchFamily="49" charset="0"/>
              </a:rPr>
              <a:t>src</a:t>
            </a:r>
            <a:r>
              <a:rPr lang="pt-BR" sz="2400" dirty="0">
                <a:latin typeface="Courier New" panose="02070309020205020404" pitchFamily="49" charset="0"/>
                <a:cs typeface="Courier New" panose="02070309020205020404" pitchFamily="49" charset="0"/>
              </a:rPr>
              <a:t>="image.jpg" </a:t>
            </a:r>
            <a:r>
              <a:rPr lang="pt-BR" sz="2400" b="1" dirty="0" err="1">
                <a:latin typeface="Courier New" panose="02070309020205020404" pitchFamily="49" charset="0"/>
                <a:cs typeface="Courier New" panose="02070309020205020404" pitchFamily="49" charset="0"/>
              </a:rPr>
              <a:t>width</a:t>
            </a:r>
            <a:r>
              <a:rPr lang="pt-BR" sz="2400" dirty="0">
                <a:latin typeface="Courier New" panose="02070309020205020404" pitchFamily="49" charset="0"/>
                <a:cs typeface="Courier New" panose="02070309020205020404" pitchFamily="49" charset="0"/>
              </a:rPr>
              <a:t>="120" </a:t>
            </a:r>
            <a:r>
              <a:rPr lang="pt-BR" sz="2400" b="1" dirty="0" err="1">
                <a:latin typeface="Courier New" panose="02070309020205020404" pitchFamily="49" charset="0"/>
                <a:cs typeface="Courier New" panose="02070309020205020404" pitchFamily="49" charset="0"/>
              </a:rPr>
              <a:t>height</a:t>
            </a:r>
            <a:r>
              <a:rPr lang="pt-BR" sz="2400" dirty="0">
                <a:latin typeface="Courier New" panose="02070309020205020404" pitchFamily="49" charset="0"/>
                <a:cs typeface="Courier New" panose="02070309020205020404" pitchFamily="49" charset="0"/>
              </a:rPr>
              <a:t>="75" /&gt;</a:t>
            </a:r>
          </a:p>
          <a:p>
            <a:pPr algn="just"/>
            <a:r>
              <a:rPr lang="pt-BR" sz="2400" b="1" dirty="0">
                <a:latin typeface="Courier New" panose="02070309020205020404" pitchFamily="49" charset="0"/>
                <a:cs typeface="Courier New" panose="02070309020205020404" pitchFamily="49" charset="0"/>
              </a:rPr>
              <a:t>&lt;/a&gt;</a:t>
            </a:r>
          </a:p>
        </p:txBody>
      </p:sp>
    </p:spTree>
    <p:extLst>
      <p:ext uri="{BB962C8B-B14F-4D97-AF65-F5344CB8AC3E}">
        <p14:creationId xmlns:p14="http://schemas.microsoft.com/office/powerpoint/2010/main" val="1809843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1"/>
            <a:ext cx="7920880" cy="5262979"/>
          </a:xfrm>
          <a:prstGeom prst="rect">
            <a:avLst/>
          </a:prstGeom>
          <a:noFill/>
        </p:spPr>
        <p:txBody>
          <a:bodyPr wrap="square" rtlCol="0">
            <a:spAutoFit/>
          </a:bodyPr>
          <a:lstStyle/>
          <a:p>
            <a:pPr marL="342900" indent="-342900" algn="just">
              <a:buFont typeface="Arial" panose="020B0604020202020204" pitchFamily="34" charset="0"/>
              <a:buChar char="•"/>
            </a:pPr>
            <a:r>
              <a:rPr lang="pt-BR" sz="2400" dirty="0"/>
              <a:t>Em alguns casos, por default, alguns navegadores adicionam bordas nas imagens usadas como links, por ser fácil de diferenciar de uma imagem normal. Então para você não ter problemas para ver por causa do navegador, nós podemos definir um valor de borda.</a:t>
            </a:r>
          </a:p>
          <a:p>
            <a:pPr marL="342900" indent="-342900" algn="just">
              <a:buFont typeface="Arial" panose="020B0604020202020204" pitchFamily="34" charset="0"/>
              <a:buChar char="•"/>
            </a:pPr>
            <a:endParaRPr lang="pt-BR" sz="2400" dirty="0"/>
          </a:p>
          <a:p>
            <a:pPr algn="just"/>
            <a:r>
              <a:rPr lang="pt-BR" sz="2400" b="1" dirty="0">
                <a:latin typeface="Courier New" panose="02070309020205020404" pitchFamily="49" charset="0"/>
                <a:cs typeface="Courier New" panose="02070309020205020404" pitchFamily="49" charset="0"/>
              </a:rPr>
              <a:t>&lt;a </a:t>
            </a:r>
            <a:r>
              <a:rPr lang="pt-BR" sz="2400" b="1" dirty="0" err="1">
                <a:latin typeface="Courier New" panose="02070309020205020404" pitchFamily="49" charset="0"/>
                <a:cs typeface="Courier New" panose="02070309020205020404" pitchFamily="49" charset="0"/>
              </a:rPr>
              <a:t>href</a:t>
            </a:r>
            <a:r>
              <a:rPr lang="pt-BR" sz="2400" dirty="0">
                <a:latin typeface="Courier New" panose="02070309020205020404" pitchFamily="49" charset="0"/>
                <a:cs typeface="Courier New" panose="02070309020205020404" pitchFamily="49" charset="0"/>
              </a:rPr>
              <a:t>="http://www.google.com/"</a:t>
            </a:r>
          </a:p>
          <a:p>
            <a:pPr algn="just"/>
            <a:r>
              <a:rPr lang="pt-BR" sz="2400" dirty="0">
                <a:latin typeface="Courier New" panose="02070309020205020404" pitchFamily="49" charset="0"/>
                <a:cs typeface="Courier New" panose="02070309020205020404" pitchFamily="49" charset="0"/>
              </a:rPr>
              <a:t>   </a:t>
            </a:r>
            <a:r>
              <a:rPr lang="pt-BR" sz="2400" b="1" dirty="0" err="1">
                <a:latin typeface="Courier New" panose="02070309020205020404" pitchFamily="49" charset="0"/>
                <a:cs typeface="Courier New" panose="02070309020205020404" pitchFamily="49" charset="0"/>
              </a:rPr>
              <a:t>title</a:t>
            </a:r>
            <a:r>
              <a:rPr lang="pt-BR" sz="2400" dirty="0">
                <a:latin typeface="Courier New" panose="02070309020205020404" pitchFamily="49" charset="0"/>
                <a:cs typeface="Courier New" panose="02070309020205020404" pitchFamily="49" charset="0"/>
              </a:rPr>
              <a:t>="Imagem para Link" &gt;</a:t>
            </a:r>
          </a:p>
          <a:p>
            <a:pPr algn="just"/>
            <a:r>
              <a:rPr lang="pt-BR" sz="2400" dirty="0">
                <a:latin typeface="Courier New" panose="02070309020205020404" pitchFamily="49" charset="0"/>
                <a:cs typeface="Courier New" panose="02070309020205020404" pitchFamily="49" charset="0"/>
              </a:rPr>
              <a:t>&lt;</a:t>
            </a:r>
            <a:r>
              <a:rPr lang="pt-BR" sz="2400" b="1" dirty="0" err="1">
                <a:latin typeface="Courier New" panose="02070309020205020404" pitchFamily="49" charset="0"/>
                <a:cs typeface="Courier New" panose="02070309020205020404" pitchFamily="49" charset="0"/>
              </a:rPr>
              <a:t>img</a:t>
            </a:r>
            <a:r>
              <a:rPr lang="pt-BR" sz="2400" dirty="0">
                <a:latin typeface="Courier New" panose="02070309020205020404" pitchFamily="49" charset="0"/>
                <a:cs typeface="Courier New" panose="02070309020205020404" pitchFamily="49" charset="0"/>
              </a:rPr>
              <a:t> </a:t>
            </a:r>
            <a:r>
              <a:rPr lang="pt-BR" sz="2400" b="1" dirty="0" err="1">
                <a:latin typeface="Courier New" panose="02070309020205020404" pitchFamily="49" charset="0"/>
                <a:cs typeface="Courier New" panose="02070309020205020404" pitchFamily="49" charset="0"/>
              </a:rPr>
              <a:t>alt</a:t>
            </a:r>
            <a:r>
              <a:rPr lang="pt-BR" sz="2400" dirty="0">
                <a:latin typeface="Courier New" panose="02070309020205020404" pitchFamily="49" charset="0"/>
                <a:cs typeface="Courier New" panose="02070309020205020404" pitchFamily="49" charset="0"/>
              </a:rPr>
              <a:t>="Texto Alternativo se a imagem não aparecer" </a:t>
            </a:r>
            <a:r>
              <a:rPr lang="pt-BR" sz="2400" b="1" dirty="0" err="1">
                <a:latin typeface="Courier New" panose="02070309020205020404" pitchFamily="49" charset="0"/>
                <a:cs typeface="Courier New" panose="02070309020205020404" pitchFamily="49" charset="0"/>
              </a:rPr>
              <a:t>src</a:t>
            </a:r>
            <a:r>
              <a:rPr lang="pt-BR" sz="2400" dirty="0">
                <a:latin typeface="Courier New" panose="02070309020205020404" pitchFamily="49" charset="0"/>
                <a:cs typeface="Courier New" panose="02070309020205020404" pitchFamily="49" charset="0"/>
              </a:rPr>
              <a:t>="image.jpg" </a:t>
            </a:r>
            <a:r>
              <a:rPr lang="pt-BR" sz="2400" b="1" dirty="0" err="1">
                <a:latin typeface="Courier New" panose="02070309020205020404" pitchFamily="49" charset="0"/>
                <a:cs typeface="Courier New" panose="02070309020205020404" pitchFamily="49" charset="0"/>
              </a:rPr>
              <a:t>width</a:t>
            </a:r>
            <a:r>
              <a:rPr lang="pt-BR" sz="2400" dirty="0">
                <a:latin typeface="Courier New" panose="02070309020205020404" pitchFamily="49" charset="0"/>
                <a:cs typeface="Courier New" panose="02070309020205020404" pitchFamily="49" charset="0"/>
              </a:rPr>
              <a:t>="120" </a:t>
            </a:r>
            <a:r>
              <a:rPr lang="pt-BR" sz="2400" b="1" dirty="0" err="1">
                <a:latin typeface="Courier New" panose="02070309020205020404" pitchFamily="49" charset="0"/>
                <a:cs typeface="Courier New" panose="02070309020205020404" pitchFamily="49" charset="0"/>
              </a:rPr>
              <a:t>height</a:t>
            </a:r>
            <a:r>
              <a:rPr lang="pt-BR" sz="2400" dirty="0">
                <a:latin typeface="Courier New" panose="02070309020205020404" pitchFamily="49" charset="0"/>
                <a:cs typeface="Courier New" panose="02070309020205020404" pitchFamily="49" charset="0"/>
              </a:rPr>
              <a:t>="75" </a:t>
            </a:r>
            <a:r>
              <a:rPr lang="pt-BR" sz="2400" b="1" dirty="0" err="1">
                <a:latin typeface="Courier New" panose="02070309020205020404" pitchFamily="49" charset="0"/>
                <a:cs typeface="Courier New" panose="02070309020205020404" pitchFamily="49" charset="0"/>
              </a:rPr>
              <a:t>border</a:t>
            </a:r>
            <a:r>
              <a:rPr lang="pt-BR" sz="2400" dirty="0">
                <a:latin typeface="Courier New" panose="02070309020205020404" pitchFamily="49" charset="0"/>
                <a:cs typeface="Courier New" panose="02070309020205020404" pitchFamily="49" charset="0"/>
              </a:rPr>
              <a:t>="5" </a:t>
            </a:r>
            <a:r>
              <a:rPr lang="pt-BR" sz="2400" b="1" dirty="0" err="1">
                <a:latin typeface="Courier New" panose="02070309020205020404" pitchFamily="49" charset="0"/>
                <a:cs typeface="Courier New" panose="02070309020205020404" pitchFamily="49" charset="0"/>
              </a:rPr>
              <a:t>style</a:t>
            </a:r>
            <a:r>
              <a:rPr lang="pt-BR" sz="2400" dirty="0">
                <a:latin typeface="Courier New" panose="02070309020205020404" pitchFamily="49" charset="0"/>
                <a:cs typeface="Courier New" panose="02070309020205020404" pitchFamily="49" charset="0"/>
              </a:rPr>
              <a:t>="border:5px </a:t>
            </a:r>
            <a:r>
              <a:rPr lang="pt-BR" sz="2400" dirty="0" err="1">
                <a:latin typeface="Courier New" panose="02070309020205020404" pitchFamily="49" charset="0"/>
                <a:cs typeface="Courier New" panose="02070309020205020404" pitchFamily="49" charset="0"/>
              </a:rPr>
              <a:t>solid</a:t>
            </a:r>
            <a:r>
              <a:rPr lang="pt-BR" sz="2400" dirty="0">
                <a:latin typeface="Courier New" panose="02070309020205020404" pitchFamily="49" charset="0"/>
                <a:cs typeface="Courier New" panose="02070309020205020404" pitchFamily="49" charset="0"/>
              </a:rPr>
              <a:t> #337AB7" /&gt;</a:t>
            </a:r>
          </a:p>
          <a:p>
            <a:pPr algn="just"/>
            <a:r>
              <a:rPr lang="pt-BR" sz="2400" b="1" dirty="0">
                <a:latin typeface="Courier New" panose="02070309020205020404" pitchFamily="49" charset="0"/>
                <a:cs typeface="Courier New" panose="02070309020205020404" pitchFamily="49" charset="0"/>
              </a:rPr>
              <a:t>&lt;/a&gt;</a:t>
            </a:r>
          </a:p>
          <a:p>
            <a:pPr marL="342900" indent="-342900" algn="just">
              <a:buFont typeface="Arial" panose="020B0604020202020204" pitchFamily="34" charset="0"/>
              <a:buChar char="•"/>
            </a:pPr>
            <a:endParaRPr lang="pt-BR" sz="2400" dirty="0"/>
          </a:p>
        </p:txBody>
      </p:sp>
    </p:spTree>
    <p:extLst>
      <p:ext uri="{BB962C8B-B14F-4D97-AF65-F5344CB8AC3E}">
        <p14:creationId xmlns:p14="http://schemas.microsoft.com/office/powerpoint/2010/main" val="406225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1B90A7-6520-3849-FCF4-3CA858B6D95C}"/>
              </a:ext>
            </a:extLst>
          </p:cNvPr>
          <p:cNvSpPr>
            <a:spLocks noGrp="1"/>
          </p:cNvSpPr>
          <p:nvPr>
            <p:ph type="title"/>
          </p:nvPr>
        </p:nvSpPr>
        <p:spPr/>
        <p:txBody>
          <a:bodyPr/>
          <a:lstStyle/>
          <a:p>
            <a:r>
              <a:rPr lang="pt-BR" dirty="0"/>
              <a:t>Agenda</a:t>
            </a:r>
            <a:br>
              <a:rPr lang="pt-BR" dirty="0"/>
            </a:br>
            <a:r>
              <a:rPr lang="pt-BR" dirty="0"/>
              <a:t>____________________________________</a:t>
            </a:r>
          </a:p>
        </p:txBody>
      </p:sp>
      <p:sp>
        <p:nvSpPr>
          <p:cNvPr id="3" name="Espaço Reservado para Conteúdo 2">
            <a:extLst>
              <a:ext uri="{FF2B5EF4-FFF2-40B4-BE49-F238E27FC236}">
                <a16:creationId xmlns:a16="http://schemas.microsoft.com/office/drawing/2014/main" id="{2BC91E3F-AF7F-5A69-7159-71AC2836BF8A}"/>
              </a:ext>
            </a:extLst>
          </p:cNvPr>
          <p:cNvSpPr>
            <a:spLocks noGrp="1"/>
          </p:cNvSpPr>
          <p:nvPr>
            <p:ph idx="1"/>
          </p:nvPr>
        </p:nvSpPr>
        <p:spPr/>
        <p:txBody>
          <a:bodyPr/>
          <a:lstStyle/>
          <a:p>
            <a:r>
              <a:rPr lang="pt-BR" dirty="0"/>
              <a:t>Links / Âncoras. </a:t>
            </a:r>
          </a:p>
          <a:p>
            <a:r>
              <a:rPr lang="pt-BR" dirty="0"/>
              <a:t>Desenvolvimento de páginas WEB</a:t>
            </a:r>
          </a:p>
          <a:p>
            <a:endParaRPr lang="pt-BR" dirty="0"/>
          </a:p>
        </p:txBody>
      </p:sp>
      <p:sp>
        <p:nvSpPr>
          <p:cNvPr id="12" name="CaixaDeTexto 11">
            <a:extLst>
              <a:ext uri="{FF2B5EF4-FFF2-40B4-BE49-F238E27FC236}">
                <a16:creationId xmlns:a16="http://schemas.microsoft.com/office/drawing/2014/main" id="{8052E947-8595-675D-80C4-0645B658102F}"/>
              </a:ext>
            </a:extLst>
          </p:cNvPr>
          <p:cNvSpPr txBox="1"/>
          <p:nvPr/>
        </p:nvSpPr>
        <p:spPr>
          <a:xfrm>
            <a:off x="4853354" y="1230923"/>
            <a:ext cx="184731" cy="369332"/>
          </a:xfrm>
          <a:prstGeom prst="rect">
            <a:avLst/>
          </a:prstGeom>
          <a:noFill/>
        </p:spPr>
        <p:txBody>
          <a:bodyPr wrap="none" rtlCol="0">
            <a:spAutoFit/>
          </a:bodyPr>
          <a:lstStyle/>
          <a:p>
            <a:endParaRPr lang="pt-BR" dirty="0"/>
          </a:p>
        </p:txBody>
      </p:sp>
    </p:spTree>
    <p:extLst>
      <p:ext uri="{BB962C8B-B14F-4D97-AF65-F5344CB8AC3E}">
        <p14:creationId xmlns:p14="http://schemas.microsoft.com/office/powerpoint/2010/main" val="3791488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1"/>
            <a:ext cx="7920880" cy="830997"/>
          </a:xfrm>
          <a:prstGeom prst="rect">
            <a:avLst/>
          </a:prstGeom>
          <a:noFill/>
        </p:spPr>
        <p:txBody>
          <a:bodyPr wrap="square" rtlCol="0">
            <a:spAutoFit/>
          </a:bodyPr>
          <a:lstStyle/>
          <a:p>
            <a:pPr marL="342900" indent="-342900" algn="just">
              <a:buFont typeface="Arial" panose="020B0604020202020204" pitchFamily="34" charset="0"/>
              <a:buChar char="•"/>
            </a:pPr>
            <a:r>
              <a:rPr lang="pt-BR" sz="2400" dirty="0"/>
              <a:t>Executando no browser...</a:t>
            </a:r>
            <a:endParaRPr lang="pt-BR" sz="2400" b="1" dirty="0">
              <a:latin typeface="Courier New" panose="02070309020205020404" pitchFamily="49" charset="0"/>
              <a:cs typeface="Courier New" panose="02070309020205020404" pitchFamily="49" charset="0"/>
            </a:endParaRPr>
          </a:p>
          <a:p>
            <a:pPr marL="342900" indent="-342900" algn="just">
              <a:buFont typeface="Arial" panose="020B0604020202020204" pitchFamily="34" charset="0"/>
              <a:buChar char="•"/>
            </a:pPr>
            <a:endParaRPr lang="pt-BR" sz="2400" dirty="0"/>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784" y="1412776"/>
            <a:ext cx="3672408" cy="4653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282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0"/>
            <a:ext cx="7920880" cy="4462760"/>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t>HTML - Miniaturas</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r>
              <a:rPr lang="pt-BR" sz="2400" dirty="0"/>
              <a:t>As miniaturas são versões pequenas (com menos KB) de alguma imagem com maior e melhor qualidade. Para fazer uma miniatura, salve a imagem em pior qualidade e menores dimensões. Então faça dessa imagem um link que leva até a imagem original de maior dimensão e qualidade.</a:t>
            </a:r>
          </a:p>
          <a:p>
            <a:pPr marL="342900" indent="-342900" algn="just">
              <a:buFont typeface="Arial" panose="020B0604020202020204" pitchFamily="34" charset="0"/>
              <a:buChar char="•"/>
            </a:pPr>
            <a:endParaRPr lang="pt-BR" sz="2400" dirty="0"/>
          </a:p>
          <a:p>
            <a:pPr algn="just"/>
            <a:r>
              <a:rPr lang="pt-BR" sz="2200" b="1" dirty="0">
                <a:latin typeface="Courier New" panose="02070309020205020404" pitchFamily="49" charset="0"/>
                <a:cs typeface="Courier New" panose="02070309020205020404" pitchFamily="49" charset="0"/>
              </a:rPr>
              <a:t>&lt;a </a:t>
            </a:r>
            <a:r>
              <a:rPr lang="pt-BR" sz="2200" dirty="0" err="1">
                <a:latin typeface="Courier New" panose="02070309020205020404" pitchFamily="49" charset="0"/>
                <a:cs typeface="Courier New" panose="02070309020205020404" pitchFamily="49" charset="0"/>
              </a:rPr>
              <a:t>href</a:t>
            </a:r>
            <a:r>
              <a:rPr lang="pt-BR" sz="2200" dirty="0">
                <a:latin typeface="Courier New" panose="02070309020205020404" pitchFamily="49" charset="0"/>
                <a:cs typeface="Courier New" panose="02070309020205020404" pitchFamily="49" charset="0"/>
              </a:rPr>
              <a:t>="image.jpg" </a:t>
            </a:r>
            <a:r>
              <a:rPr lang="pt-BR" sz="2200" dirty="0" err="1">
                <a:latin typeface="Courier New" panose="02070309020205020404" pitchFamily="49" charset="0"/>
                <a:cs typeface="Courier New" panose="02070309020205020404" pitchFamily="49" charset="0"/>
              </a:rPr>
              <a:t>title</a:t>
            </a:r>
            <a:r>
              <a:rPr lang="pt-BR" sz="2200" dirty="0">
                <a:latin typeface="Courier New" panose="02070309020205020404" pitchFamily="49" charset="0"/>
                <a:cs typeface="Courier New" panose="02070309020205020404" pitchFamily="49" charset="0"/>
              </a:rPr>
              <a:t>="Imagem pequena"&gt;</a:t>
            </a:r>
          </a:p>
          <a:p>
            <a:pPr algn="just"/>
            <a:r>
              <a:rPr lang="pt-BR" sz="2200" dirty="0">
                <a:latin typeface="Courier New" panose="02070309020205020404" pitchFamily="49" charset="0"/>
                <a:cs typeface="Courier New" panose="02070309020205020404" pitchFamily="49" charset="0"/>
              </a:rPr>
              <a:t>	&lt;</a:t>
            </a:r>
            <a:r>
              <a:rPr lang="pt-BR" sz="2200" b="1" dirty="0" err="1">
                <a:latin typeface="Courier New" panose="02070309020205020404" pitchFamily="49" charset="0"/>
                <a:cs typeface="Courier New" panose="02070309020205020404" pitchFamily="49" charset="0"/>
              </a:rPr>
              <a:t>img</a:t>
            </a:r>
            <a:r>
              <a:rPr lang="pt-BR" sz="2200" dirty="0">
                <a:latin typeface="Courier New" panose="02070309020205020404" pitchFamily="49" charset="0"/>
                <a:cs typeface="Courier New" panose="02070309020205020404" pitchFamily="49" charset="0"/>
              </a:rPr>
              <a:t> </a:t>
            </a:r>
            <a:r>
              <a:rPr lang="pt-BR" sz="2200" b="1" dirty="0" err="1">
                <a:latin typeface="Courier New" panose="02070309020205020404" pitchFamily="49" charset="0"/>
                <a:cs typeface="Courier New" panose="02070309020205020404" pitchFamily="49" charset="0"/>
              </a:rPr>
              <a:t>alt</a:t>
            </a:r>
            <a:r>
              <a:rPr lang="pt-BR" sz="2200" dirty="0">
                <a:latin typeface="Courier New" panose="02070309020205020404" pitchFamily="49" charset="0"/>
                <a:cs typeface="Courier New" panose="02070309020205020404" pitchFamily="49" charset="0"/>
              </a:rPr>
              <a:t>="Texto Alternativo"</a:t>
            </a:r>
          </a:p>
          <a:p>
            <a:pPr algn="just"/>
            <a:r>
              <a:rPr lang="pt-BR" sz="2200" dirty="0">
                <a:latin typeface="Courier New" panose="02070309020205020404" pitchFamily="49" charset="0"/>
                <a:cs typeface="Courier New" panose="02070309020205020404" pitchFamily="49" charset="0"/>
              </a:rPr>
              <a:t>   </a:t>
            </a:r>
            <a:r>
              <a:rPr lang="pt-BR" sz="2200" b="1" dirty="0" err="1">
                <a:latin typeface="Courier New" panose="02070309020205020404" pitchFamily="49" charset="0"/>
                <a:cs typeface="Courier New" panose="02070309020205020404" pitchFamily="49" charset="0"/>
              </a:rPr>
              <a:t>src</a:t>
            </a:r>
            <a:r>
              <a:rPr lang="pt-BR" sz="2200" dirty="0">
                <a:latin typeface="Courier New" panose="02070309020205020404" pitchFamily="49" charset="0"/>
                <a:cs typeface="Courier New" panose="02070309020205020404" pitchFamily="49" charset="0"/>
              </a:rPr>
              <a:t>="image.jpg" </a:t>
            </a:r>
            <a:r>
              <a:rPr lang="pt-BR" sz="2200" dirty="0" err="1">
                <a:latin typeface="Courier New" panose="02070309020205020404" pitchFamily="49" charset="0"/>
                <a:cs typeface="Courier New" panose="02070309020205020404" pitchFamily="49" charset="0"/>
              </a:rPr>
              <a:t>width</a:t>
            </a:r>
            <a:r>
              <a:rPr lang="pt-BR" sz="2200" dirty="0">
                <a:latin typeface="Courier New" panose="02070309020205020404" pitchFamily="49" charset="0"/>
                <a:cs typeface="Courier New" panose="02070309020205020404" pitchFamily="49" charset="0"/>
              </a:rPr>
              <a:t>="66" </a:t>
            </a:r>
            <a:r>
              <a:rPr lang="pt-BR" sz="2200" dirty="0" err="1">
                <a:latin typeface="Courier New" panose="02070309020205020404" pitchFamily="49" charset="0"/>
                <a:cs typeface="Courier New" panose="02070309020205020404" pitchFamily="49" charset="0"/>
              </a:rPr>
              <a:t>height</a:t>
            </a:r>
            <a:r>
              <a:rPr lang="pt-BR" sz="2200" dirty="0">
                <a:latin typeface="Courier New" panose="02070309020205020404" pitchFamily="49" charset="0"/>
                <a:cs typeface="Courier New" panose="02070309020205020404" pitchFamily="49" charset="0"/>
              </a:rPr>
              <a:t>="49" /&gt;</a:t>
            </a:r>
          </a:p>
          <a:p>
            <a:pPr algn="just"/>
            <a:r>
              <a:rPr lang="pt-BR" sz="2200" b="1" dirty="0">
                <a:latin typeface="Courier New" panose="02070309020205020404" pitchFamily="49" charset="0"/>
                <a:cs typeface="Courier New" panose="02070309020205020404" pitchFamily="49" charset="0"/>
              </a:rPr>
              <a:t>&lt;/a&gt;</a:t>
            </a:r>
          </a:p>
        </p:txBody>
      </p:sp>
    </p:spTree>
    <p:extLst>
      <p:ext uri="{BB962C8B-B14F-4D97-AF65-F5344CB8AC3E}">
        <p14:creationId xmlns:p14="http://schemas.microsoft.com/office/powerpoint/2010/main" val="280871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0"/>
            <a:ext cx="7920880" cy="1261884"/>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t>HTML - Miniaturas</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r>
              <a:rPr lang="pt-BR" sz="2400" dirty="0"/>
              <a:t>Executando no browser...</a:t>
            </a:r>
            <a:endParaRPr lang="pt-BR" sz="2200" b="1" dirty="0">
              <a:latin typeface="Courier New" panose="02070309020205020404" pitchFamily="49" charset="0"/>
              <a:cs typeface="Courier New" panose="02070309020205020404" pitchFamily="49" charset="0"/>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680" y="3621646"/>
            <a:ext cx="7048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7969" y="2636912"/>
            <a:ext cx="3340549" cy="230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774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Exercício</a:t>
            </a:r>
            <a:endParaRPr lang="pt-BR" sz="3600" b="1" dirty="0">
              <a:effectLst>
                <a:outerShdw blurRad="38100" dist="38100" dir="2700000" algn="tl">
                  <a:srgbClr val="000000">
                    <a:alpha val="43137"/>
                  </a:srgbClr>
                </a:outerShdw>
              </a:effectLst>
            </a:endParaRPr>
          </a:p>
        </p:txBody>
      </p:sp>
      <p:sp>
        <p:nvSpPr>
          <p:cNvPr id="2" name="CaixaDeTexto 1"/>
          <p:cNvSpPr txBox="1"/>
          <p:nvPr/>
        </p:nvSpPr>
        <p:spPr>
          <a:xfrm>
            <a:off x="2227911" y="980728"/>
            <a:ext cx="7920880" cy="7355860"/>
          </a:xfrm>
          <a:prstGeom prst="rect">
            <a:avLst/>
          </a:prstGeom>
          <a:noFill/>
        </p:spPr>
        <p:txBody>
          <a:bodyPr wrap="square" rtlCol="0">
            <a:spAutoFit/>
          </a:bodyPr>
          <a:lstStyle/>
          <a:p>
            <a:pPr marL="457200" indent="-457200" algn="just">
              <a:buAutoNum type="arabicParenR"/>
            </a:pPr>
            <a:r>
              <a:rPr lang="pt-BR" sz="2400" dirty="0"/>
              <a:t>Construa uma página envolvendo:</a:t>
            </a:r>
          </a:p>
          <a:p>
            <a:pPr marL="914400" lvl="1" indent="-457200" algn="just">
              <a:buFont typeface="Wingdings" panose="05000000000000000000" pitchFamily="2" charset="2"/>
              <a:buChar char="v"/>
            </a:pPr>
            <a:r>
              <a:rPr lang="pt-BR" sz="2400" i="1" dirty="0"/>
              <a:t>Parágrafos</a:t>
            </a:r>
          </a:p>
          <a:p>
            <a:pPr marL="914400" lvl="1" indent="-457200" algn="just">
              <a:buFont typeface="Wingdings" panose="05000000000000000000" pitchFamily="2" charset="2"/>
              <a:buChar char="v"/>
            </a:pPr>
            <a:r>
              <a:rPr lang="pt-BR" sz="2400" i="1" dirty="0"/>
              <a:t>Textos de formatos diferentes</a:t>
            </a:r>
          </a:p>
          <a:p>
            <a:pPr marL="914400" lvl="1" indent="-457200" algn="just">
              <a:buFont typeface="Wingdings" panose="05000000000000000000" pitchFamily="2" charset="2"/>
              <a:buChar char="v"/>
            </a:pPr>
            <a:r>
              <a:rPr lang="pt-BR" sz="2400" i="1" dirty="0"/>
              <a:t>Imagens</a:t>
            </a:r>
          </a:p>
          <a:p>
            <a:pPr marL="914400" lvl="1" indent="-457200" algn="just">
              <a:buFont typeface="Wingdings" panose="05000000000000000000" pitchFamily="2" charset="2"/>
              <a:buChar char="v"/>
            </a:pPr>
            <a:r>
              <a:rPr lang="pt-BR" sz="2400" i="1" dirty="0"/>
              <a:t>Quebra de Linhas</a:t>
            </a:r>
          </a:p>
          <a:p>
            <a:pPr marL="914400" lvl="1" indent="-457200" algn="just">
              <a:buFont typeface="Wingdings" panose="05000000000000000000" pitchFamily="2" charset="2"/>
              <a:buChar char="v"/>
            </a:pPr>
            <a:r>
              <a:rPr lang="pt-BR" sz="2400" i="1" dirty="0"/>
              <a:t>Linhas Horizontais</a:t>
            </a:r>
          </a:p>
          <a:p>
            <a:pPr marL="914400" lvl="1" indent="-457200" algn="just">
              <a:buFont typeface="Wingdings" panose="05000000000000000000" pitchFamily="2" charset="2"/>
              <a:buChar char="v"/>
            </a:pPr>
            <a:r>
              <a:rPr lang="pt-BR" sz="2400" i="1" dirty="0"/>
              <a:t>Links e Âncoras</a:t>
            </a:r>
          </a:p>
          <a:p>
            <a:pPr marL="914400" lvl="1" indent="-457200" algn="just">
              <a:buFont typeface="Wingdings" panose="05000000000000000000" pitchFamily="2" charset="2"/>
              <a:buChar char="v"/>
            </a:pPr>
            <a:r>
              <a:rPr lang="pt-BR" sz="2400" i="1" dirty="0"/>
              <a:t>Links de Imagens</a:t>
            </a:r>
          </a:p>
          <a:p>
            <a:pPr marL="914400" lvl="1" indent="-457200" algn="just">
              <a:buFont typeface="Wingdings" panose="05000000000000000000" pitchFamily="2" charset="2"/>
              <a:buChar char="v"/>
            </a:pPr>
            <a:r>
              <a:rPr lang="pt-BR" sz="2400" i="1" dirty="0"/>
              <a:t>Links com miniaturas de imagens.</a:t>
            </a:r>
          </a:p>
          <a:p>
            <a:pPr marL="914400" lvl="1" indent="-457200" algn="just">
              <a:buFont typeface="Wingdings" panose="05000000000000000000" pitchFamily="2" charset="2"/>
              <a:buChar char="v"/>
            </a:pPr>
            <a:endParaRPr lang="pt-BR" sz="2400" i="1" dirty="0"/>
          </a:p>
          <a:p>
            <a:pPr marL="914400" lvl="1" indent="-457200" algn="just">
              <a:buFont typeface="Wingdings" panose="05000000000000000000" pitchFamily="2" charset="2"/>
              <a:buChar char="v"/>
            </a:pPr>
            <a:endParaRPr lang="pt-BR" sz="2400" i="1" dirty="0"/>
          </a:p>
          <a:p>
            <a:pPr marL="914400" lvl="1" indent="-457200" algn="just">
              <a:buFont typeface="Wingdings" panose="05000000000000000000" pitchFamily="2" charset="2"/>
              <a:buChar char="v"/>
            </a:pPr>
            <a:r>
              <a:rPr lang="pt-BR" sz="2400" i="1" dirty="0"/>
              <a:t>Ou seja, tudo que aprendemos da aula 1 até a 3.</a:t>
            </a:r>
          </a:p>
          <a:p>
            <a:pPr marL="914400" lvl="1" indent="-457200" algn="just">
              <a:buFont typeface="Wingdings" panose="05000000000000000000" pitchFamily="2" charset="2"/>
              <a:buChar char="v"/>
            </a:pPr>
            <a:r>
              <a:rPr lang="pt-BR" sz="2400" i="1" dirty="0" err="1"/>
              <a:t>Obs</a:t>
            </a:r>
            <a:r>
              <a:rPr lang="pt-BR" sz="2400" i="1" dirty="0"/>
              <a:t>: poderá atualizar o seu currículo da aula passada incluindo links, âncoras e etc...</a:t>
            </a:r>
          </a:p>
          <a:p>
            <a:pPr marL="914400" lvl="1" indent="-457200" algn="just">
              <a:buFont typeface="Wingdings" panose="05000000000000000000" pitchFamily="2" charset="2"/>
              <a:buChar char="v"/>
            </a:pPr>
            <a:endParaRPr lang="pt-BR" sz="2400" i="1" dirty="0"/>
          </a:p>
          <a:p>
            <a:pPr marL="914400" lvl="1" indent="-457200" algn="just">
              <a:buFont typeface="Wingdings" panose="05000000000000000000" pitchFamily="2" charset="2"/>
              <a:buChar char="v"/>
            </a:pPr>
            <a:endParaRPr lang="pt-BR" sz="2400" i="1" dirty="0"/>
          </a:p>
          <a:p>
            <a:pPr marL="342900" indent="-342900" algn="just">
              <a:buFont typeface="Arial" panose="020B0604020202020204" pitchFamily="34" charset="0"/>
              <a:buChar char="•"/>
            </a:pPr>
            <a:endParaRPr lang="pt-BR" sz="2400" b="1" dirty="0"/>
          </a:p>
          <a:p>
            <a:pPr algn="just"/>
            <a:br>
              <a:rPr lang="pt-BR" sz="3200" dirty="0"/>
            </a:br>
            <a:endParaRPr lang="pt-BR" sz="3200" dirty="0"/>
          </a:p>
        </p:txBody>
      </p:sp>
    </p:spTree>
    <p:extLst>
      <p:ext uri="{BB962C8B-B14F-4D97-AF65-F5344CB8AC3E}">
        <p14:creationId xmlns:p14="http://schemas.microsoft.com/office/powerpoint/2010/main" val="1191030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a:solidFill>
                  <a:schemeClr val="tx1"/>
                </a:solidFill>
                <a:effectLst>
                  <a:outerShdw blurRad="38100" dist="38100" dir="2700000" algn="tl">
                    <a:srgbClr val="000000">
                      <a:alpha val="43137"/>
                    </a:srgbClr>
                  </a:outerShdw>
                </a:effectLst>
              </a:rPr>
              <a:t>Referências</a:t>
            </a:r>
            <a:endParaRPr lang="pt-BR" sz="3600" b="1" dirty="0">
              <a:effectLst>
                <a:outerShdw blurRad="38100" dist="38100" dir="2700000" algn="tl">
                  <a:srgbClr val="000000">
                    <a:alpha val="43137"/>
                  </a:srgbClr>
                </a:outerShdw>
              </a:effectLst>
            </a:endParaRPr>
          </a:p>
        </p:txBody>
      </p:sp>
      <p:sp>
        <p:nvSpPr>
          <p:cNvPr id="2" name="CaixaDeTexto 1"/>
          <p:cNvSpPr txBox="1"/>
          <p:nvPr/>
        </p:nvSpPr>
        <p:spPr>
          <a:xfrm>
            <a:off x="1114926" y="982409"/>
            <a:ext cx="9962147" cy="5816977"/>
          </a:xfrm>
          <a:prstGeom prst="rect">
            <a:avLst/>
          </a:prstGeom>
          <a:noFill/>
        </p:spPr>
        <p:txBody>
          <a:bodyPr wrap="square" rtlCol="0">
            <a:spAutoFit/>
          </a:bodyPr>
          <a:lstStyle/>
          <a:p>
            <a:r>
              <a:rPr lang="pt-BR" sz="2400" dirty="0">
                <a:latin typeface="Times New Roman" pitchFamily="18" charset="0"/>
                <a:cs typeface="Times New Roman" pitchFamily="18" charset="0"/>
                <a:hlinkClick r:id="rId3"/>
              </a:rPr>
              <a:t>Livros:</a:t>
            </a:r>
          </a:p>
          <a:p>
            <a:r>
              <a:rPr lang="pt-BR" sz="2000" dirty="0">
                <a:latin typeface="Times New Roman" pitchFamily="18" charset="0"/>
                <a:cs typeface="Times New Roman" pitchFamily="18" charset="0"/>
              </a:rPr>
              <a:t>ALVES, William Pereira. HTML &amp; CSS aprenda como construir páginas web. São Paulo: Expressa, 2021.</a:t>
            </a:r>
          </a:p>
          <a:p>
            <a:endParaRPr lang="pt-BR" sz="2000" dirty="0">
              <a:latin typeface="Times New Roman" pitchFamily="18" charset="0"/>
              <a:cs typeface="Times New Roman" pitchFamily="18" charset="0"/>
            </a:endParaRPr>
          </a:p>
          <a:p>
            <a:r>
              <a:rPr lang="pt-BR" sz="2000" dirty="0">
                <a:latin typeface="Times New Roman" pitchFamily="18" charset="0"/>
                <a:cs typeface="Times New Roman" pitchFamily="18" charset="0"/>
              </a:rPr>
              <a:t>HAROLD, </a:t>
            </a:r>
            <a:r>
              <a:rPr lang="pt-BR" sz="2000" dirty="0" err="1">
                <a:latin typeface="Times New Roman" pitchFamily="18" charset="0"/>
                <a:cs typeface="Times New Roman" pitchFamily="18" charset="0"/>
              </a:rPr>
              <a:t>Elliotte</a:t>
            </a:r>
            <a:r>
              <a:rPr lang="pt-BR" sz="2000" dirty="0">
                <a:latin typeface="Times New Roman" pitchFamily="18" charset="0"/>
                <a:cs typeface="Times New Roman" pitchFamily="18" charset="0"/>
              </a:rPr>
              <a:t> R. </a:t>
            </a:r>
            <a:r>
              <a:rPr lang="pt-BR" sz="2000" dirty="0" err="1">
                <a:latin typeface="Times New Roman" pitchFamily="18" charset="0"/>
                <a:cs typeface="Times New Roman" pitchFamily="18" charset="0"/>
              </a:rPr>
              <a:t>Refatorando</a:t>
            </a:r>
            <a:r>
              <a:rPr lang="pt-BR" sz="2000" dirty="0">
                <a:latin typeface="Times New Roman" pitchFamily="18" charset="0"/>
                <a:cs typeface="Times New Roman" pitchFamily="18" charset="0"/>
              </a:rPr>
              <a:t> HTML. Porto Alegre: Bookman, 2010.</a:t>
            </a:r>
          </a:p>
          <a:p>
            <a:endParaRPr lang="pt-BR" sz="2000" dirty="0">
              <a:latin typeface="Times New Roman" pitchFamily="18" charset="0"/>
              <a:cs typeface="Times New Roman" pitchFamily="18" charset="0"/>
            </a:endParaRPr>
          </a:p>
          <a:p>
            <a:r>
              <a:rPr lang="pt-BR" sz="2000" dirty="0">
                <a:latin typeface="Times New Roman" pitchFamily="18" charset="0"/>
                <a:cs typeface="Times New Roman" pitchFamily="18" charset="0"/>
              </a:rPr>
              <a:t>MARCOLINO, Anderson da Silva. Frameworks front end. São Paulo Conteúdo Saraiva 2021.recurso online ISBN 9786589965077.</a:t>
            </a:r>
          </a:p>
          <a:p>
            <a:endParaRPr lang="pt-BR" sz="2000" dirty="0">
              <a:latin typeface="Times New Roman" pitchFamily="18" charset="0"/>
              <a:cs typeface="Times New Roman" pitchFamily="18" charset="0"/>
            </a:endParaRPr>
          </a:p>
          <a:p>
            <a:r>
              <a:rPr lang="pt-BR" sz="2000" dirty="0">
                <a:latin typeface="Times New Roman" pitchFamily="18" charset="0"/>
                <a:cs typeface="Times New Roman" pitchFamily="18" charset="0"/>
              </a:rPr>
              <a:t>TEIXEIRA, Fabricio. Introdução e boas práticas em UX Design. São Paulo, SP: Casa do Código, 2015. 270 </a:t>
            </a:r>
            <a:r>
              <a:rPr lang="pt-BR" sz="2000" dirty="0" err="1">
                <a:latin typeface="Times New Roman" pitchFamily="18" charset="0"/>
                <a:cs typeface="Times New Roman" pitchFamily="18" charset="0"/>
              </a:rPr>
              <a:t>p.ISBN</a:t>
            </a:r>
            <a:r>
              <a:rPr lang="pt-BR" sz="2000" dirty="0">
                <a:latin typeface="Times New Roman" pitchFamily="18" charset="0"/>
                <a:cs typeface="Times New Roman" pitchFamily="18" charset="0"/>
              </a:rPr>
              <a:t> 9788566250480</a:t>
            </a:r>
          </a:p>
          <a:p>
            <a:endParaRPr lang="pt-BR" sz="2400" dirty="0">
              <a:latin typeface="Times New Roman" pitchFamily="18" charset="0"/>
              <a:cs typeface="Times New Roman" pitchFamily="18" charset="0"/>
              <a:hlinkClick r:id=""/>
            </a:endParaRPr>
          </a:p>
          <a:p>
            <a:r>
              <a:rPr lang="pt-BR" sz="2400" dirty="0">
                <a:latin typeface="Times New Roman" pitchFamily="18" charset="0"/>
                <a:cs typeface="Times New Roman" pitchFamily="18" charset="0"/>
                <a:hlinkClick r:id=""/>
              </a:rPr>
              <a:t>Site:</a:t>
            </a:r>
            <a:r>
              <a:rPr lang="pt-BR" sz="2400" dirty="0">
                <a:latin typeface="Times New Roman" pitchFamily="18" charset="0"/>
                <a:cs typeface="Times New Roman" pitchFamily="18" charset="0"/>
              </a:rPr>
              <a:t> </a:t>
            </a:r>
          </a:p>
          <a:p>
            <a:r>
              <a:rPr lang="pt-BR" sz="2400" dirty="0"/>
              <a:t>h</a:t>
            </a:r>
            <a:r>
              <a:rPr lang="pt-BR" sz="2400" dirty="0">
                <a:latin typeface="Times New Roman" pitchFamily="18" charset="0"/>
                <a:cs typeface="Times New Roman" pitchFamily="18" charset="0"/>
              </a:rPr>
              <a:t>ttps://</a:t>
            </a:r>
            <a:r>
              <a:rPr lang="pt-BR" sz="2400" dirty="0" err="1">
                <a:latin typeface="Times New Roman" pitchFamily="18" charset="0"/>
                <a:cs typeface="Times New Roman" pitchFamily="18" charset="0"/>
              </a:rPr>
              <a:t>html.com</a:t>
            </a:r>
            <a:r>
              <a:rPr lang="pt-BR" sz="2400" dirty="0">
                <a:latin typeface="Times New Roman" pitchFamily="18" charset="0"/>
                <a:cs typeface="Times New Roman" pitchFamily="18" charset="0"/>
              </a:rPr>
              <a:t>/</a:t>
            </a:r>
          </a:p>
          <a:p>
            <a:pPr algn="just"/>
            <a:br>
              <a:rPr lang="pt-BR" sz="3200" dirty="0"/>
            </a:br>
            <a:endParaRPr lang="pt-BR" sz="3200" dirty="0"/>
          </a:p>
        </p:txBody>
      </p:sp>
    </p:spTree>
    <p:extLst>
      <p:ext uri="{BB962C8B-B14F-4D97-AF65-F5344CB8AC3E}">
        <p14:creationId xmlns:p14="http://schemas.microsoft.com/office/powerpoint/2010/main" val="520225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Referências</a:t>
            </a:r>
            <a:endParaRPr lang="pt-BR" sz="3600" b="1" dirty="0">
              <a:effectLst>
                <a:outerShdw blurRad="38100" dist="38100" dir="2700000" algn="tl">
                  <a:srgbClr val="000000">
                    <a:alpha val="43137"/>
                  </a:srgbClr>
                </a:outerShdw>
              </a:effectLst>
            </a:endParaRPr>
          </a:p>
        </p:txBody>
      </p:sp>
      <p:sp>
        <p:nvSpPr>
          <p:cNvPr id="2" name="CaixaDeTexto 1"/>
          <p:cNvSpPr txBox="1"/>
          <p:nvPr/>
        </p:nvSpPr>
        <p:spPr>
          <a:xfrm>
            <a:off x="2227911" y="980728"/>
            <a:ext cx="5434530" cy="5878532"/>
          </a:xfrm>
          <a:prstGeom prst="rect">
            <a:avLst/>
          </a:prstGeom>
          <a:noFill/>
        </p:spPr>
        <p:txBody>
          <a:bodyPr wrap="square" rtlCol="0">
            <a:spAutoFit/>
          </a:bodyPr>
          <a:lstStyle/>
          <a:p>
            <a:r>
              <a:rPr lang="pt-BR" sz="2800" dirty="0">
                <a:latin typeface="Times New Roman" pitchFamily="18" charset="0"/>
                <a:cs typeface="Times New Roman" pitchFamily="18" charset="0"/>
                <a:hlinkClick r:id="rId3"/>
              </a:rPr>
              <a:t>Livros:</a:t>
            </a:r>
          </a:p>
          <a:p>
            <a:r>
              <a:rPr lang="pt-BR" b="0" i="0" dirty="0">
                <a:solidFill>
                  <a:srgbClr val="222222"/>
                </a:solidFill>
                <a:effectLst/>
                <a:latin typeface="Arial" panose="020B0604020202020204" pitchFamily="34" charset="0"/>
              </a:rPr>
              <a:t>SILVA, Maurício Samy. </a:t>
            </a:r>
            <a:r>
              <a:rPr lang="pt-BR" b="1" i="0" dirty="0">
                <a:solidFill>
                  <a:srgbClr val="222222"/>
                </a:solidFill>
                <a:effectLst/>
                <a:latin typeface="Arial" panose="020B0604020202020204" pitchFamily="34" charset="0"/>
              </a:rPr>
              <a:t>Fundamentos de HTML5 e CSS3</a:t>
            </a:r>
            <a:r>
              <a:rPr lang="pt-BR" b="0" i="0" dirty="0">
                <a:solidFill>
                  <a:srgbClr val="222222"/>
                </a:solidFill>
                <a:effectLst/>
                <a:latin typeface="Arial" panose="020B0604020202020204" pitchFamily="34" charset="0"/>
              </a:rPr>
              <a:t>. </a:t>
            </a:r>
            <a:r>
              <a:rPr lang="pt-BR" b="0" i="0" dirty="0" err="1">
                <a:solidFill>
                  <a:srgbClr val="222222"/>
                </a:solidFill>
                <a:effectLst/>
                <a:latin typeface="Arial" panose="020B0604020202020204" pitchFamily="34" charset="0"/>
              </a:rPr>
              <a:t>Novatec</a:t>
            </a:r>
            <a:r>
              <a:rPr lang="pt-BR" b="0" i="0" dirty="0">
                <a:solidFill>
                  <a:srgbClr val="222222"/>
                </a:solidFill>
                <a:effectLst/>
                <a:latin typeface="Arial" panose="020B0604020202020204" pitchFamily="34" charset="0"/>
              </a:rPr>
              <a:t> Editora, 2018.</a:t>
            </a:r>
            <a:endParaRPr lang="pt-BR" dirty="0">
              <a:latin typeface="Times New Roman" pitchFamily="18" charset="0"/>
              <a:cs typeface="Times New Roman" pitchFamily="18" charset="0"/>
            </a:endParaRPr>
          </a:p>
          <a:p>
            <a:endParaRPr lang="pt-BR" sz="2800" dirty="0">
              <a:latin typeface="Times New Roman" pitchFamily="18" charset="0"/>
              <a:cs typeface="Times New Roman" pitchFamily="18" charset="0"/>
            </a:endParaRPr>
          </a:p>
          <a:p>
            <a:endParaRPr lang="pt-BR" sz="2800" dirty="0">
              <a:latin typeface="Times New Roman" pitchFamily="18" charset="0"/>
              <a:cs typeface="Times New Roman" pitchFamily="18" charset="0"/>
            </a:endParaRPr>
          </a:p>
          <a:p>
            <a:r>
              <a:rPr lang="pt-BR" sz="2800" dirty="0">
                <a:latin typeface="Times New Roman" pitchFamily="18" charset="0"/>
                <a:cs typeface="Times New Roman" pitchFamily="18" charset="0"/>
              </a:rPr>
              <a:t>Site:</a:t>
            </a:r>
          </a:p>
          <a:p>
            <a:r>
              <a:rPr lang="pt-BR" sz="2800" dirty="0">
                <a:hlinkClick r:id="rId4"/>
              </a:rPr>
              <a:t>https://livrosdomaujor.com.br/html5css3/download.html</a:t>
            </a:r>
            <a:endParaRPr lang="pt-BR" sz="2800" dirty="0"/>
          </a:p>
          <a:p>
            <a:endParaRPr lang="pt-BR" sz="2800" dirty="0">
              <a:latin typeface="Times New Roman" pitchFamily="18" charset="0"/>
              <a:cs typeface="Times New Roman" pitchFamily="18" charset="0"/>
            </a:endParaRPr>
          </a:p>
          <a:p>
            <a:endParaRPr lang="pt-BR" sz="2800" dirty="0">
              <a:latin typeface="Times New Roman" pitchFamily="18" charset="0"/>
              <a:cs typeface="Times New Roman" pitchFamily="18" charset="0"/>
            </a:endParaRPr>
          </a:p>
          <a:p>
            <a:endParaRPr lang="pt-BR" sz="2800" dirty="0">
              <a:latin typeface="Times New Roman" pitchFamily="18" charset="0"/>
              <a:cs typeface="Times New Roman" pitchFamily="18" charset="0"/>
              <a:hlinkClick r:id="rId3"/>
            </a:endParaRPr>
          </a:p>
          <a:p>
            <a:pPr algn="just"/>
            <a:endParaRPr lang="pt-BR" sz="2400" dirty="0"/>
          </a:p>
          <a:p>
            <a:pPr algn="just"/>
            <a:br>
              <a:rPr lang="pt-BR" sz="3200" dirty="0"/>
            </a:br>
            <a:endParaRPr lang="pt-BR" sz="3200" dirty="0"/>
          </a:p>
        </p:txBody>
      </p:sp>
      <p:pic>
        <p:nvPicPr>
          <p:cNvPr id="5" name="Imagem 4" descr="Imagem de vídeo game&#10;&#10;Descrição gerada automaticamente com confiança média">
            <a:extLst>
              <a:ext uri="{FF2B5EF4-FFF2-40B4-BE49-F238E27FC236}">
                <a16:creationId xmlns:a16="http://schemas.microsoft.com/office/drawing/2014/main" id="{27323935-3270-51CB-291A-A624831152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271" y="860514"/>
            <a:ext cx="3518815" cy="5037138"/>
          </a:xfrm>
          <a:prstGeom prst="rect">
            <a:avLst/>
          </a:prstGeom>
        </p:spPr>
      </p:pic>
    </p:spTree>
    <p:extLst>
      <p:ext uri="{BB962C8B-B14F-4D97-AF65-F5344CB8AC3E}">
        <p14:creationId xmlns:p14="http://schemas.microsoft.com/office/powerpoint/2010/main" val="2773215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91544" y="1196753"/>
            <a:ext cx="8229600" cy="4525963"/>
          </a:xfrm>
        </p:spPr>
        <p:txBody>
          <a:bodyPr/>
          <a:lstStyle/>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r>
              <a:rPr lang="pt-BR" sz="4800" dirty="0"/>
              <a:t>  Até a próxima aula...</a:t>
            </a:r>
          </a:p>
          <a:p>
            <a:endParaRPr lang="pt-BR" sz="4800" dirty="0"/>
          </a:p>
        </p:txBody>
      </p:sp>
      <p:sp>
        <p:nvSpPr>
          <p:cNvPr id="5" name="Título 4">
            <a:extLst>
              <a:ext uri="{FF2B5EF4-FFF2-40B4-BE49-F238E27FC236}">
                <a16:creationId xmlns:a16="http://schemas.microsoft.com/office/drawing/2014/main" id="{B26A615F-DF5E-7C42-A7B4-9682155AF439}"/>
              </a:ext>
            </a:extLst>
          </p:cNvPr>
          <p:cNvSpPr>
            <a:spLocks noGrp="1"/>
          </p:cNvSpPr>
          <p:nvPr>
            <p:ph type="title"/>
          </p:nvPr>
        </p:nvSpPr>
        <p:spPr/>
        <p:txBody>
          <a:bodyPr/>
          <a:lstStyle/>
          <a:p>
            <a:endParaRPr lang="pt-BR"/>
          </a:p>
        </p:txBody>
      </p:sp>
    </p:spTree>
    <p:extLst>
      <p:ext uri="{BB962C8B-B14F-4D97-AF65-F5344CB8AC3E}">
        <p14:creationId xmlns:p14="http://schemas.microsoft.com/office/powerpoint/2010/main" val="3340833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08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4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965200" y="1383528"/>
            <a:ext cx="5925989" cy="3167510"/>
          </a:xfrm>
        </p:spPr>
        <p:txBody>
          <a:bodyPr anchor="b">
            <a:normAutofit/>
          </a:bodyPr>
          <a:lstStyle/>
          <a:p>
            <a:pPr algn="r"/>
            <a:r>
              <a:rPr lang="pt-BR" sz="5300" dirty="0"/>
              <a:t>Design para WEB</a:t>
            </a:r>
            <a:br>
              <a:rPr lang="pt-BR" sz="5300" dirty="0"/>
            </a:br>
            <a:br>
              <a:rPr lang="pt-BR" sz="5300" dirty="0"/>
            </a:br>
            <a:r>
              <a:rPr lang="pt-BR" sz="5300" dirty="0"/>
              <a:t>AULA 3: </a:t>
            </a:r>
            <a:br>
              <a:rPr lang="pt-BR" sz="5300" dirty="0"/>
            </a:br>
            <a:r>
              <a:rPr lang="pt-BR" sz="5300" dirty="0"/>
              <a:t> Links / Âncoras. </a:t>
            </a:r>
          </a:p>
        </p:txBody>
      </p:sp>
      <p:sp>
        <p:nvSpPr>
          <p:cNvPr id="3" name="Subtítulo 2"/>
          <p:cNvSpPr>
            <a:spLocks noGrp="1"/>
          </p:cNvSpPr>
          <p:nvPr>
            <p:ph type="subTitle" idx="1"/>
          </p:nvPr>
        </p:nvSpPr>
        <p:spPr>
          <a:xfrm>
            <a:off x="2980432" y="5856065"/>
            <a:ext cx="5925988" cy="429024"/>
          </a:xfrm>
        </p:spPr>
        <p:txBody>
          <a:bodyPr anchor="t">
            <a:normAutofit/>
          </a:bodyPr>
          <a:lstStyle/>
          <a:p>
            <a:pPr algn="r"/>
            <a:r>
              <a:rPr lang="pt-BR" sz="1600" dirty="0"/>
              <a:t> Prof. João Paulo Pimentel</a:t>
            </a:r>
          </a:p>
        </p:txBody>
      </p:sp>
      <p:pic>
        <p:nvPicPr>
          <p:cNvPr id="7" name="Graphic 6" descr="Link">
            <a:extLst>
              <a:ext uri="{FF2B5EF4-FFF2-40B4-BE49-F238E27FC236}">
                <a16:creationId xmlns:a16="http://schemas.microsoft.com/office/drawing/2014/main" id="{104532E8-4E56-132E-E2D8-EC578F2F83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9140" y="2209474"/>
            <a:ext cx="2489416" cy="24894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1"/>
            <a:ext cx="7920880" cy="4216539"/>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t>Utilizando Links em HTML – </a:t>
            </a:r>
            <a:r>
              <a:rPr lang="pt-BR" sz="2800" b="1" dirty="0" err="1"/>
              <a:t>Tag</a:t>
            </a:r>
            <a:r>
              <a:rPr lang="pt-BR" sz="2800" b="1" dirty="0"/>
              <a:t> &lt;a&gt;</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r>
              <a:rPr lang="pt-BR" sz="2400" dirty="0"/>
              <a:t>Com a </a:t>
            </a:r>
            <a:r>
              <a:rPr lang="pt-BR" sz="2400" b="1" dirty="0" err="1"/>
              <a:t>Tag</a:t>
            </a:r>
            <a:r>
              <a:rPr lang="pt-BR" sz="2400" b="1" dirty="0"/>
              <a:t> &lt;a&gt;, </a:t>
            </a:r>
            <a:r>
              <a:rPr lang="pt-BR" sz="2400" dirty="0"/>
              <a:t>o  atributo "</a:t>
            </a:r>
            <a:r>
              <a:rPr lang="pt-BR" sz="2400" b="1" dirty="0" err="1"/>
              <a:t>href</a:t>
            </a:r>
            <a:r>
              <a:rPr lang="pt-BR" sz="2400" dirty="0"/>
              <a:t>" nomeia a conexão com outra página de web. Na verdade é o lugar para onde serão enviados os usuários que clicarem no link.</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r>
              <a:rPr lang="pt-BR" sz="2400" dirty="0"/>
              <a:t>Links podem ser:</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r>
              <a:rPr lang="pt-BR" sz="2400" b="1" dirty="0"/>
              <a:t>Internos</a:t>
            </a:r>
            <a:r>
              <a:rPr lang="pt-BR" sz="2400" dirty="0"/>
              <a:t> - para lugares específicos da página (</a:t>
            </a:r>
            <a:r>
              <a:rPr lang="pt-BR" sz="2400" b="1" dirty="0"/>
              <a:t>ancoras</a:t>
            </a:r>
            <a:r>
              <a:rPr lang="pt-BR" sz="2400" dirty="0"/>
              <a:t>);</a:t>
            </a:r>
          </a:p>
          <a:p>
            <a:pPr marL="342900" indent="-342900" algn="just">
              <a:buFont typeface="Arial" panose="020B0604020202020204" pitchFamily="34" charset="0"/>
              <a:buChar char="•"/>
            </a:pPr>
            <a:r>
              <a:rPr lang="pt-BR" sz="2400" b="1" dirty="0"/>
              <a:t>Locais</a:t>
            </a:r>
            <a:r>
              <a:rPr lang="pt-BR" sz="2400" dirty="0"/>
              <a:t> - para páginas do mesmo domínio;</a:t>
            </a:r>
          </a:p>
          <a:p>
            <a:pPr marL="342900" indent="-342900" algn="just">
              <a:buFont typeface="Arial" panose="020B0604020202020204" pitchFamily="34" charset="0"/>
              <a:buChar char="•"/>
            </a:pPr>
            <a:r>
              <a:rPr lang="pt-BR" sz="2400" b="1" dirty="0"/>
              <a:t>Globais</a:t>
            </a:r>
            <a:r>
              <a:rPr lang="pt-BR" sz="2400" dirty="0"/>
              <a:t> - para outros domínios, fora do site;</a:t>
            </a:r>
          </a:p>
        </p:txBody>
      </p:sp>
    </p:spTree>
    <p:extLst>
      <p:ext uri="{BB962C8B-B14F-4D97-AF65-F5344CB8AC3E}">
        <p14:creationId xmlns:p14="http://schemas.microsoft.com/office/powerpoint/2010/main" val="321695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1"/>
            <a:ext cx="7920880" cy="2616101"/>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t>Interno</a:t>
            </a:r>
            <a:r>
              <a:rPr lang="pt-BR" sz="2800" dirty="0"/>
              <a:t> - </a:t>
            </a:r>
            <a:r>
              <a:rPr lang="pt-BR" sz="2800" dirty="0" err="1"/>
              <a:t>href</a:t>
            </a:r>
            <a:r>
              <a:rPr lang="pt-BR" sz="2800" dirty="0"/>
              <a:t>="</a:t>
            </a:r>
            <a:r>
              <a:rPr lang="pt-BR" sz="2800" b="1" dirty="0"/>
              <a:t>#</a:t>
            </a:r>
            <a:r>
              <a:rPr lang="pt-BR" sz="2800" dirty="0" err="1"/>
              <a:t>anchorname</a:t>
            </a:r>
            <a:r>
              <a:rPr lang="pt-BR" sz="2800" dirty="0"/>
              <a:t>“</a:t>
            </a:r>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r>
              <a:rPr lang="pt-BR" sz="2800" b="1" dirty="0"/>
              <a:t>Local</a:t>
            </a:r>
            <a:r>
              <a:rPr lang="pt-BR" sz="2800" dirty="0"/>
              <a:t> - </a:t>
            </a:r>
            <a:r>
              <a:rPr lang="pt-BR" sz="2800" dirty="0" err="1"/>
              <a:t>href</a:t>
            </a:r>
            <a:r>
              <a:rPr lang="pt-BR" sz="2800" dirty="0"/>
              <a:t>="../</a:t>
            </a:r>
            <a:r>
              <a:rPr lang="pt-BR" sz="2800" dirty="0" err="1"/>
              <a:t>img</a:t>
            </a:r>
            <a:r>
              <a:rPr lang="pt-BR" sz="2800" dirty="0"/>
              <a:t>/foto.jpg“</a:t>
            </a:r>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r>
              <a:rPr lang="pt-BR" sz="2800" b="1" dirty="0"/>
              <a:t>Global</a:t>
            </a:r>
            <a:r>
              <a:rPr lang="pt-BR" sz="2800" dirty="0"/>
              <a:t> - </a:t>
            </a:r>
            <a:r>
              <a:rPr lang="pt-BR" sz="2800" dirty="0" err="1"/>
              <a:t>href</a:t>
            </a:r>
            <a:r>
              <a:rPr lang="pt-BR" sz="2800" dirty="0"/>
              <a:t>="http://www.global.com/"</a:t>
            </a:r>
          </a:p>
          <a:p>
            <a:pPr marL="342900" indent="-342900" algn="just">
              <a:buFont typeface="Arial" panose="020B0604020202020204" pitchFamily="34" charset="0"/>
              <a:buChar char="•"/>
            </a:pPr>
            <a:endParaRPr lang="pt-BR" sz="2400" dirty="0"/>
          </a:p>
        </p:txBody>
      </p:sp>
    </p:spTree>
    <p:extLst>
      <p:ext uri="{BB962C8B-B14F-4D97-AF65-F5344CB8AC3E}">
        <p14:creationId xmlns:p14="http://schemas.microsoft.com/office/powerpoint/2010/main" val="299463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0"/>
            <a:ext cx="7920880" cy="5201424"/>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t>HTML - Links de Texto (para sites)</a:t>
            </a:r>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r>
              <a:rPr lang="pt-BR" sz="2800" dirty="0"/>
              <a:t>Para marcar o início e do fim de uma âncora pode ser usado &lt;a&gt; &lt;/a&gt;. Escolha o tipo de atributo que você precisa e coloque dentro da </a:t>
            </a:r>
            <a:r>
              <a:rPr lang="pt-BR" sz="2800" dirty="0" err="1"/>
              <a:t>tag</a:t>
            </a:r>
            <a:r>
              <a:rPr lang="pt-BR" sz="2800" dirty="0"/>
              <a:t>.</a:t>
            </a:r>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r>
              <a:rPr lang="pt-BR" sz="2800" dirty="0"/>
              <a:t>Exemplo:</a:t>
            </a:r>
          </a:p>
          <a:p>
            <a:pPr algn="just"/>
            <a:r>
              <a:rPr lang="pt-BR" sz="2800" b="1" dirty="0">
                <a:solidFill>
                  <a:srgbClr val="002060"/>
                </a:solidFill>
                <a:latin typeface="Courier New" panose="02070309020205020404" pitchFamily="49" charset="0"/>
                <a:cs typeface="Courier New" panose="02070309020205020404" pitchFamily="49" charset="0"/>
              </a:rPr>
              <a:t>&lt;a </a:t>
            </a:r>
            <a:r>
              <a:rPr lang="pt-BR" sz="2800" b="1" dirty="0" err="1">
                <a:solidFill>
                  <a:srgbClr val="002060"/>
                </a:solidFill>
                <a:latin typeface="Courier New" panose="02070309020205020404" pitchFamily="49" charset="0"/>
                <a:cs typeface="Courier New" panose="02070309020205020404" pitchFamily="49" charset="0"/>
              </a:rPr>
              <a:t>href</a:t>
            </a:r>
            <a:r>
              <a:rPr lang="pt-BR" sz="2800" dirty="0">
                <a:solidFill>
                  <a:srgbClr val="002060"/>
                </a:solidFill>
                <a:latin typeface="Courier New" panose="02070309020205020404" pitchFamily="49" charset="0"/>
                <a:cs typeface="Courier New" panose="02070309020205020404" pitchFamily="49" charset="0"/>
              </a:rPr>
              <a:t>="http://www.google.com" </a:t>
            </a:r>
          </a:p>
          <a:p>
            <a:pPr algn="just"/>
            <a:r>
              <a:rPr lang="pt-BR" sz="2800" dirty="0">
                <a:solidFill>
                  <a:srgbClr val="002060"/>
                </a:solidFill>
                <a:latin typeface="Courier New" panose="02070309020205020404" pitchFamily="49" charset="0"/>
                <a:cs typeface="Courier New" panose="02070309020205020404" pitchFamily="49" charset="0"/>
              </a:rPr>
              <a:t> </a:t>
            </a:r>
            <a:r>
              <a:rPr lang="pt-BR" sz="2800" b="1" dirty="0" err="1">
                <a:solidFill>
                  <a:srgbClr val="002060"/>
                </a:solidFill>
                <a:latin typeface="Courier New" panose="02070309020205020404" pitchFamily="49" charset="0"/>
                <a:cs typeface="Courier New" panose="02070309020205020404" pitchFamily="49" charset="0"/>
              </a:rPr>
              <a:t>target</a:t>
            </a:r>
            <a:r>
              <a:rPr lang="pt-BR" sz="2800" dirty="0">
                <a:solidFill>
                  <a:srgbClr val="002060"/>
                </a:solidFill>
                <a:latin typeface="Courier New" panose="02070309020205020404" pitchFamily="49" charset="0"/>
                <a:cs typeface="Courier New" panose="02070309020205020404" pitchFamily="49" charset="0"/>
              </a:rPr>
              <a:t>="_</a:t>
            </a:r>
            <a:r>
              <a:rPr lang="pt-BR" sz="2800" dirty="0" err="1">
                <a:solidFill>
                  <a:srgbClr val="002060"/>
                </a:solidFill>
                <a:latin typeface="Courier New" panose="02070309020205020404" pitchFamily="49" charset="0"/>
                <a:cs typeface="Courier New" panose="02070309020205020404" pitchFamily="49" charset="0"/>
              </a:rPr>
              <a:t>blank</a:t>
            </a:r>
            <a:r>
              <a:rPr lang="pt-BR" sz="2800" dirty="0">
                <a:solidFill>
                  <a:srgbClr val="002060"/>
                </a:solidFill>
                <a:latin typeface="Courier New" panose="02070309020205020404" pitchFamily="49" charset="0"/>
                <a:cs typeface="Courier New" panose="02070309020205020404" pitchFamily="49" charset="0"/>
              </a:rPr>
              <a:t>" </a:t>
            </a:r>
            <a:r>
              <a:rPr lang="pt-BR" sz="2800" b="1" dirty="0" err="1">
                <a:solidFill>
                  <a:srgbClr val="002060"/>
                </a:solidFill>
                <a:latin typeface="Courier New" panose="02070309020205020404" pitchFamily="49" charset="0"/>
                <a:cs typeface="Courier New" panose="02070309020205020404" pitchFamily="49" charset="0"/>
              </a:rPr>
              <a:t>title</a:t>
            </a:r>
            <a:r>
              <a:rPr lang="pt-BR" sz="2800" dirty="0">
                <a:solidFill>
                  <a:srgbClr val="002060"/>
                </a:solidFill>
                <a:latin typeface="Courier New" panose="02070309020205020404" pitchFamily="49" charset="0"/>
                <a:cs typeface="Courier New" panose="02070309020205020404" pitchFamily="49" charset="0"/>
              </a:rPr>
              <a:t>="Google"&gt;Google</a:t>
            </a:r>
          </a:p>
          <a:p>
            <a:pPr algn="just"/>
            <a:r>
              <a:rPr lang="pt-BR" sz="2800" dirty="0">
                <a:solidFill>
                  <a:srgbClr val="002060"/>
                </a:solidFill>
                <a:latin typeface="Courier New" panose="02070309020205020404" pitchFamily="49" charset="0"/>
                <a:cs typeface="Courier New" panose="02070309020205020404" pitchFamily="49" charset="0"/>
              </a:rPr>
              <a:t> </a:t>
            </a:r>
            <a:r>
              <a:rPr lang="pt-BR" sz="2800" b="1" dirty="0">
                <a:solidFill>
                  <a:srgbClr val="002060"/>
                </a:solidFill>
                <a:latin typeface="Courier New" panose="02070309020205020404" pitchFamily="49" charset="0"/>
                <a:cs typeface="Courier New" panose="02070309020205020404" pitchFamily="49" charset="0"/>
              </a:rPr>
              <a:t>&lt;/a&gt;</a:t>
            </a:r>
          </a:p>
          <a:p>
            <a:pPr marL="342900" indent="-342900" algn="just">
              <a:buFont typeface="Arial" panose="020B0604020202020204" pitchFamily="34" charset="0"/>
              <a:buChar char="•"/>
            </a:pPr>
            <a:endParaRPr lang="pt-BR" sz="2400" dirty="0"/>
          </a:p>
        </p:txBody>
      </p:sp>
    </p:spTree>
    <p:extLst>
      <p:ext uri="{BB962C8B-B14F-4D97-AF65-F5344CB8AC3E}">
        <p14:creationId xmlns:p14="http://schemas.microsoft.com/office/powerpoint/2010/main" val="366655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1"/>
            <a:ext cx="7920880" cy="954107"/>
          </a:xfrm>
          <a:prstGeom prst="rect">
            <a:avLst/>
          </a:prstGeom>
          <a:noFill/>
        </p:spPr>
        <p:txBody>
          <a:bodyPr wrap="square" rtlCol="0">
            <a:spAutoFit/>
          </a:bodyPr>
          <a:lstStyle/>
          <a:p>
            <a:pPr marL="342900" indent="-342900" algn="just">
              <a:buFont typeface="Arial" panose="020B0604020202020204" pitchFamily="34" charset="0"/>
              <a:buChar char="•"/>
            </a:pPr>
            <a:r>
              <a:rPr lang="pt-BR" sz="2800" dirty="0"/>
              <a:t>Vamos desenvolver uma nova página chamada de </a:t>
            </a:r>
            <a:r>
              <a:rPr lang="pt-BR" sz="2800" b="1" dirty="0"/>
              <a:t>aula3.html</a:t>
            </a:r>
            <a:r>
              <a:rPr lang="pt-BR" sz="2800" dirty="0"/>
              <a:t> com o seguinte código:</a:t>
            </a:r>
            <a:endParaRPr lang="pt-BR" sz="2400"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226" y="2399614"/>
            <a:ext cx="8157247" cy="405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582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1"/>
            <a:ext cx="7920880" cy="2431435"/>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t>HTML - Link </a:t>
            </a:r>
            <a:r>
              <a:rPr lang="pt-BR" sz="2800" b="1" dirty="0" err="1"/>
              <a:t>Targets</a:t>
            </a:r>
            <a:endParaRPr lang="pt-BR" sz="2800" b="1" dirty="0"/>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r>
              <a:rPr lang="pt-BR" sz="2400" dirty="0"/>
              <a:t>O atributo "</a:t>
            </a:r>
            <a:r>
              <a:rPr lang="pt-BR" sz="2400" b="1" dirty="0" err="1"/>
              <a:t>target</a:t>
            </a:r>
            <a:r>
              <a:rPr lang="pt-BR" sz="2400" dirty="0"/>
              <a:t>" diz ao navegador se ele precisa abrir outra página na mesma janela ou em outra.</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endParaRPr lang="pt-BR" sz="2400"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890" y="2924945"/>
            <a:ext cx="8606184" cy="2998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230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135560" y="58614"/>
            <a:ext cx="7920880" cy="634082"/>
          </a:xfrm>
        </p:spPr>
        <p:txBody>
          <a:bodyPr/>
          <a:lstStyle/>
          <a:p>
            <a:r>
              <a:rPr lang="pt-BR" sz="3600" b="1" dirty="0">
                <a:solidFill>
                  <a:schemeClr val="tx1"/>
                </a:solidFill>
                <a:effectLst>
                  <a:outerShdw blurRad="38100" dist="38100" dir="2700000" algn="tl">
                    <a:srgbClr val="000000">
                      <a:alpha val="43137"/>
                    </a:srgbClr>
                  </a:outerShdw>
                </a:effectLst>
              </a:rPr>
              <a:t>Links / Âncoras</a:t>
            </a:r>
          </a:p>
        </p:txBody>
      </p:sp>
      <p:sp>
        <p:nvSpPr>
          <p:cNvPr id="2" name="CaixaDeTexto 1"/>
          <p:cNvSpPr txBox="1"/>
          <p:nvPr/>
        </p:nvSpPr>
        <p:spPr>
          <a:xfrm>
            <a:off x="2227911" y="908720"/>
            <a:ext cx="7920880" cy="4647426"/>
          </a:xfrm>
          <a:prstGeom prst="rect">
            <a:avLst/>
          </a:prstGeom>
          <a:noFill/>
        </p:spPr>
        <p:txBody>
          <a:bodyPr wrap="square" rtlCol="0">
            <a:spAutoFit/>
          </a:bodyPr>
          <a:lstStyle/>
          <a:p>
            <a:pPr marL="342900" indent="-342900" algn="just">
              <a:buFont typeface="Arial" panose="020B0604020202020204" pitchFamily="34" charset="0"/>
              <a:buChar char="•"/>
            </a:pPr>
            <a:r>
              <a:rPr lang="pt-BR" sz="2800" b="1" dirty="0"/>
              <a:t>HTML – Âncora</a:t>
            </a:r>
          </a:p>
          <a:p>
            <a:pPr marL="342900" indent="-342900" algn="just">
              <a:buFont typeface="Arial" panose="020B0604020202020204" pitchFamily="34" charset="0"/>
              <a:buChar char="•"/>
            </a:pPr>
            <a:endParaRPr lang="pt-BR" sz="2800" dirty="0"/>
          </a:p>
          <a:p>
            <a:pPr marL="342900" indent="-342900" algn="just">
              <a:buFont typeface="Arial" panose="020B0604020202020204" pitchFamily="34" charset="0"/>
              <a:buChar char="•"/>
            </a:pPr>
            <a:r>
              <a:rPr lang="pt-BR" sz="2400" dirty="0"/>
              <a:t>É usada para linkar duas seções da mesma página. Desta forma temos que nomear essas seções. Para isso vamos acrescentar o código abaixo no nosso exemplo </a:t>
            </a:r>
            <a:r>
              <a:rPr lang="pt-BR" sz="2400" b="1" dirty="0"/>
              <a:t>aula3.html</a:t>
            </a:r>
            <a:r>
              <a:rPr lang="pt-BR" sz="2400" dirty="0"/>
              <a:t>.</a:t>
            </a:r>
          </a:p>
          <a:p>
            <a:pPr marL="342900" indent="-342900" algn="just">
              <a:buFont typeface="Arial" panose="020B0604020202020204" pitchFamily="34" charset="0"/>
              <a:buChar char="•"/>
            </a:pPr>
            <a:endParaRPr lang="pt-BR" sz="2400" dirty="0"/>
          </a:p>
          <a:p>
            <a:pPr algn="just"/>
            <a:r>
              <a:rPr lang="pt-BR" sz="2400" dirty="0">
                <a:latin typeface="Courier New" panose="02070309020205020404" pitchFamily="49" charset="0"/>
                <a:cs typeface="Courier New" panose="02070309020205020404" pitchFamily="49" charset="0"/>
              </a:rPr>
              <a:t>&lt;h1&gt;HTML - Hipertexto de Referência / </a:t>
            </a:r>
            <a:r>
              <a:rPr lang="pt-BR" sz="2400" dirty="0" err="1">
                <a:latin typeface="Courier New" panose="02070309020205020404" pitchFamily="49" charset="0"/>
                <a:cs typeface="Courier New" panose="02070309020205020404" pitchFamily="49" charset="0"/>
              </a:rPr>
              <a:t>href</a:t>
            </a:r>
            <a:endParaRPr lang="pt-BR" sz="2400" dirty="0">
              <a:latin typeface="Courier New" panose="02070309020205020404" pitchFamily="49" charset="0"/>
              <a:cs typeface="Courier New" panose="02070309020205020404" pitchFamily="49" charset="0"/>
            </a:endParaRPr>
          </a:p>
          <a:p>
            <a:pPr algn="just"/>
            <a:r>
              <a:rPr lang="pt-BR" sz="2400" dirty="0">
                <a:latin typeface="Courier New" panose="02070309020205020404" pitchFamily="49" charset="0"/>
                <a:cs typeface="Courier New" panose="02070309020205020404" pitchFamily="49" charset="0"/>
              </a:rPr>
              <a:t>&lt;a </a:t>
            </a:r>
            <a:r>
              <a:rPr lang="pt-BR" sz="2400" b="1" dirty="0" err="1">
                <a:latin typeface="Courier New" panose="02070309020205020404" pitchFamily="49" charset="0"/>
                <a:cs typeface="Courier New" panose="02070309020205020404" pitchFamily="49" charset="0"/>
              </a:rPr>
              <a:t>name</a:t>
            </a:r>
            <a:r>
              <a:rPr lang="pt-BR" sz="2400" dirty="0">
                <a:latin typeface="Courier New" panose="02070309020205020404" pitchFamily="49" charset="0"/>
                <a:cs typeface="Courier New" panose="02070309020205020404" pitchFamily="49" charset="0"/>
              </a:rPr>
              <a:t>="</a:t>
            </a:r>
            <a:r>
              <a:rPr lang="pt-BR" sz="2400" b="1" dirty="0">
                <a:latin typeface="Courier New" panose="02070309020205020404" pitchFamily="49" charset="0"/>
                <a:cs typeface="Courier New" panose="02070309020205020404" pitchFamily="49" charset="0"/>
              </a:rPr>
              <a:t>top</a:t>
            </a:r>
            <a:r>
              <a:rPr lang="pt-BR" sz="2400" dirty="0">
                <a:latin typeface="Courier New" panose="02070309020205020404" pitchFamily="49" charset="0"/>
                <a:cs typeface="Courier New" panose="02070309020205020404" pitchFamily="49" charset="0"/>
              </a:rPr>
              <a:t>"&gt;&lt;/a&gt;&lt;/h1&gt; </a:t>
            </a:r>
          </a:p>
          <a:p>
            <a:pPr algn="just"/>
            <a:r>
              <a:rPr lang="pt-BR" sz="2400" dirty="0">
                <a:latin typeface="Courier New" panose="02070309020205020404" pitchFamily="49" charset="0"/>
                <a:cs typeface="Courier New" panose="02070309020205020404" pitchFamily="49" charset="0"/>
              </a:rPr>
              <a:t>&lt;h2&gt;HTML - Links de Texto</a:t>
            </a:r>
          </a:p>
          <a:p>
            <a:pPr algn="just"/>
            <a:r>
              <a:rPr lang="pt-BR" sz="2400" dirty="0">
                <a:latin typeface="Courier New" panose="02070309020205020404" pitchFamily="49" charset="0"/>
                <a:cs typeface="Courier New" panose="02070309020205020404" pitchFamily="49" charset="0"/>
              </a:rPr>
              <a:t>&lt;a </a:t>
            </a:r>
            <a:r>
              <a:rPr lang="pt-BR" sz="2400" b="1" dirty="0" err="1">
                <a:latin typeface="Courier New" panose="02070309020205020404" pitchFamily="49" charset="0"/>
                <a:cs typeface="Courier New" panose="02070309020205020404" pitchFamily="49" charset="0"/>
              </a:rPr>
              <a:t>name</a:t>
            </a:r>
            <a:r>
              <a:rPr lang="pt-BR" sz="2400" dirty="0">
                <a:latin typeface="Courier New" panose="02070309020205020404" pitchFamily="49" charset="0"/>
                <a:cs typeface="Courier New" panose="02070309020205020404" pitchFamily="49" charset="0"/>
              </a:rPr>
              <a:t>="</a:t>
            </a:r>
            <a:r>
              <a:rPr lang="pt-BR" sz="2400" b="1" dirty="0" err="1">
                <a:latin typeface="Courier New" panose="02070309020205020404" pitchFamily="49" charset="0"/>
                <a:cs typeface="Courier New" panose="02070309020205020404" pitchFamily="49" charset="0"/>
              </a:rPr>
              <a:t>text</a:t>
            </a:r>
            <a:r>
              <a:rPr lang="pt-BR" sz="2400" dirty="0">
                <a:latin typeface="Courier New" panose="02070309020205020404" pitchFamily="49" charset="0"/>
                <a:cs typeface="Courier New" panose="02070309020205020404" pitchFamily="49" charset="0"/>
              </a:rPr>
              <a:t>"&gt;&lt;/a&gt;&lt;/h2&gt; </a:t>
            </a:r>
          </a:p>
          <a:p>
            <a:pPr algn="just"/>
            <a:r>
              <a:rPr lang="pt-BR" sz="2400" dirty="0">
                <a:latin typeface="Courier New" panose="02070309020205020404" pitchFamily="49" charset="0"/>
                <a:cs typeface="Courier New" panose="02070309020205020404" pitchFamily="49" charset="0"/>
              </a:rPr>
              <a:t>&lt;h2&gt;HTML - Texto de E-mail</a:t>
            </a:r>
          </a:p>
          <a:p>
            <a:pPr algn="just"/>
            <a:r>
              <a:rPr lang="pt-BR" sz="2400" dirty="0">
                <a:latin typeface="Courier New" panose="02070309020205020404" pitchFamily="49" charset="0"/>
                <a:cs typeface="Courier New" panose="02070309020205020404" pitchFamily="49" charset="0"/>
              </a:rPr>
              <a:t>&lt;a </a:t>
            </a:r>
            <a:r>
              <a:rPr lang="pt-BR" sz="2400" b="1" dirty="0" err="1">
                <a:latin typeface="Courier New" panose="02070309020205020404" pitchFamily="49" charset="0"/>
                <a:cs typeface="Courier New" panose="02070309020205020404" pitchFamily="49" charset="0"/>
              </a:rPr>
              <a:t>name</a:t>
            </a:r>
            <a:r>
              <a:rPr lang="pt-BR" sz="2400" dirty="0">
                <a:latin typeface="Courier New" panose="02070309020205020404" pitchFamily="49" charset="0"/>
                <a:cs typeface="Courier New" panose="02070309020205020404" pitchFamily="49" charset="0"/>
              </a:rPr>
              <a:t>="</a:t>
            </a:r>
            <a:r>
              <a:rPr lang="pt-BR" sz="2400" b="1" dirty="0" err="1">
                <a:latin typeface="Courier New" panose="02070309020205020404" pitchFamily="49" charset="0"/>
                <a:cs typeface="Courier New" panose="02070309020205020404" pitchFamily="49" charset="0"/>
              </a:rPr>
              <a:t>email</a:t>
            </a:r>
            <a:r>
              <a:rPr lang="pt-BR" sz="2400" dirty="0">
                <a:latin typeface="Courier New" panose="02070309020205020404" pitchFamily="49" charset="0"/>
                <a:cs typeface="Courier New" panose="02070309020205020404" pitchFamily="49" charset="0"/>
              </a:rPr>
              <a:t>"&gt;&lt;/a&gt; &lt;/h2&gt;</a:t>
            </a:r>
          </a:p>
        </p:txBody>
      </p:sp>
    </p:spTree>
    <p:extLst>
      <p:ext uri="{BB962C8B-B14F-4D97-AF65-F5344CB8AC3E}">
        <p14:creationId xmlns:p14="http://schemas.microsoft.com/office/powerpoint/2010/main" val="108420947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A2E1690CA9ADD4B8BCC11F75F65969D" ma:contentTypeVersion="17" ma:contentTypeDescription="Crie um novo documento." ma:contentTypeScope="" ma:versionID="a0f5bed939a67a1c56631367cdc63ace">
  <xsd:schema xmlns:xsd="http://www.w3.org/2001/XMLSchema" xmlns:xs="http://www.w3.org/2001/XMLSchema" xmlns:p="http://schemas.microsoft.com/office/2006/metadata/properties" xmlns:ns2="d5a0ab82-f119-4daa-9d86-09b222a16b6d" xmlns:ns3="de6e095c-695b-4c23-a684-e3b331175e72" targetNamespace="http://schemas.microsoft.com/office/2006/metadata/properties" ma:root="true" ma:fieldsID="d2ec6717aeae50ba7948391ca495829f" ns2:_="" ns3:_="">
    <xsd:import namespace="d5a0ab82-f119-4daa-9d86-09b222a16b6d"/>
    <xsd:import namespace="de6e095c-695b-4c23-a684-e3b331175e7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2:TaxCatchAll" minOccurs="0"/>
                <xsd:element ref="ns3: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a0ab82-f119-4daa-9d86-09b222a16b6d" elementFormDefault="qualified">
    <xsd:import namespace="http://schemas.microsoft.com/office/2006/documentManagement/types"/>
    <xsd:import namespace="http://schemas.microsoft.com/office/infopath/2007/PartnerControls"/>
    <xsd:element name="SharedWithUsers" ma:index="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internalName="SharedWithDetails" ma:readOnly="true">
      <xsd:simpleType>
        <xsd:restriction base="dms:Note">
          <xsd:maxLength value="255"/>
        </xsd:restriction>
      </xsd:simpleType>
    </xsd:element>
    <xsd:element name="TaxCatchAll" ma:index="20" nillable="true" ma:displayName="Taxonomy Catch All Column" ma:hidden="true" ma:list="{d74127c0-0ddb-4043-9d58-1533d6d85844}" ma:internalName="TaxCatchAll" ma:showField="CatchAllData" ma:web="d5a0ab82-f119-4daa-9d86-09b222a16b6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e6e095c-695b-4c23-a684-e3b331175e7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Marcações de imagem" ma:readOnly="false" ma:fieldId="{5cf76f15-5ced-4ddc-b409-7134ff3c332f}" ma:taxonomyMulti="true" ma:sspId="6b092f4e-84dc-489a-a539-142d6dd745ad"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e6e095c-695b-4c23-a684-e3b331175e72">
      <Terms xmlns="http://schemas.microsoft.com/office/infopath/2007/PartnerControls"/>
    </lcf76f155ced4ddcb4097134ff3c332f>
    <TaxCatchAll xmlns="d5a0ab82-f119-4daa-9d86-09b222a16b6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89C9CF-A542-4AEF-B69B-E082665373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a0ab82-f119-4daa-9d86-09b222a16b6d"/>
    <ds:schemaRef ds:uri="de6e095c-695b-4c23-a684-e3b331175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0D45F4-797D-4E0F-8948-3413093FB049}">
  <ds:schemaRefs>
    <ds:schemaRef ds:uri="http://schemas.microsoft.com/office/2006/metadata/properties"/>
    <ds:schemaRef ds:uri="http://schemas.microsoft.com/office/infopath/2007/PartnerControls"/>
    <ds:schemaRef ds:uri="de6e095c-695b-4c23-a684-e3b331175e72"/>
    <ds:schemaRef ds:uri="d5a0ab82-f119-4daa-9d86-09b222a16b6d"/>
  </ds:schemaRefs>
</ds:datastoreItem>
</file>

<file path=customXml/itemProps3.xml><?xml version="1.0" encoding="utf-8"?>
<ds:datastoreItem xmlns:ds="http://schemas.openxmlformats.org/officeDocument/2006/customXml" ds:itemID="{9C3E7F09-91AE-4199-B1E4-37F331F9BF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3718</TotalTime>
  <Words>1437</Words>
  <Application>Microsoft Macintosh PowerPoint</Application>
  <PresentationFormat>Widescreen</PresentationFormat>
  <Paragraphs>181</Paragraphs>
  <Slides>27</Slides>
  <Notes>22</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27</vt:i4>
      </vt:variant>
    </vt:vector>
  </HeadingPairs>
  <TitlesOfParts>
    <vt:vector size="35" baseType="lpstr">
      <vt:lpstr>Arial</vt:lpstr>
      <vt:lpstr>Calibri</vt:lpstr>
      <vt:lpstr>Courier New</vt:lpstr>
      <vt:lpstr>Times New Roman</vt:lpstr>
      <vt:lpstr>Ubuntu</vt:lpstr>
      <vt:lpstr>Ubuntu Medium</vt:lpstr>
      <vt:lpstr>Wingdings</vt:lpstr>
      <vt:lpstr>Tema do Office</vt:lpstr>
      <vt:lpstr>R e Marketing 2023 Relatório Comunicação e Marketing 2023 Desenvolvimento Front End</vt:lpstr>
      <vt:lpstr>Agenda ____________________________________</vt:lpstr>
      <vt:lpstr>Design para WEB  AULA 3:   Links / Âncoras. </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Links / Âncoras</vt:lpstr>
      <vt:lpstr>Exercício</vt:lpstr>
      <vt:lpstr>Referências</vt:lpstr>
      <vt:lpstr>Referências</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Carolina do Carmo Pereira</dc:creator>
  <cp:lastModifiedBy>SYBELLE NOGUEIRA BATISTA GOMES</cp:lastModifiedBy>
  <cp:revision>21</cp:revision>
  <dcterms:created xsi:type="dcterms:W3CDTF">2023-01-23T20:44:10Z</dcterms:created>
  <dcterms:modified xsi:type="dcterms:W3CDTF">2023-04-03T20:13:29Z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0x0101007A2E1690CA9ADD4B8BCC11F75F65969D</vt:lpwstr>
  </property>
  <property fmtid="{D5CDD505-2E9C-101B-9397-08002B2CF9AE}" pid="3" name="MediaServiceImageTags">
    <vt:lpwstr/>
  </property>
</Properties>
</file>