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4"/>
  </p:notesMasterIdLst>
  <p:sldIdLst>
    <p:sldId id="256" r:id="rId5"/>
    <p:sldId id="262" r:id="rId6"/>
    <p:sldId id="389" r:id="rId7"/>
    <p:sldId id="429" r:id="rId8"/>
    <p:sldId id="458" r:id="rId9"/>
    <p:sldId id="430" r:id="rId10"/>
    <p:sldId id="431" r:id="rId11"/>
    <p:sldId id="459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3" r:id="rId23"/>
    <p:sldId id="444" r:id="rId24"/>
    <p:sldId id="445" r:id="rId25"/>
    <p:sldId id="446" r:id="rId26"/>
    <p:sldId id="447" r:id="rId27"/>
    <p:sldId id="448" r:id="rId28"/>
    <p:sldId id="449" r:id="rId29"/>
    <p:sldId id="450" r:id="rId30"/>
    <p:sldId id="451" r:id="rId31"/>
    <p:sldId id="452" r:id="rId32"/>
    <p:sldId id="453" r:id="rId33"/>
    <p:sldId id="454" r:id="rId34"/>
    <p:sldId id="455" r:id="rId35"/>
    <p:sldId id="456" r:id="rId36"/>
    <p:sldId id="457" r:id="rId37"/>
    <p:sldId id="460" r:id="rId38"/>
    <p:sldId id="461" r:id="rId39"/>
    <p:sldId id="462" r:id="rId40"/>
    <p:sldId id="463" r:id="rId41"/>
    <p:sldId id="464" r:id="rId42"/>
    <p:sldId id="465" r:id="rId43"/>
    <p:sldId id="466" r:id="rId44"/>
    <p:sldId id="467" r:id="rId45"/>
    <p:sldId id="468" r:id="rId46"/>
    <p:sldId id="427" r:id="rId47"/>
    <p:sldId id="428" r:id="rId48"/>
    <p:sldId id="469" r:id="rId49"/>
    <p:sldId id="408" r:id="rId50"/>
    <p:sldId id="388" r:id="rId51"/>
    <p:sldId id="313" r:id="rId52"/>
    <p:sldId id="259" r:id="rId5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48A"/>
    <a:srgbClr val="008A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B5FE62-36EE-4C33-BB73-2E37F37960FE}" type="doc">
      <dgm:prSet loTypeId="urn:microsoft.com/office/officeart/2005/8/layout/process4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B2BCD8F-736A-4BB6-8DA4-CAA726076CEF}">
      <dgm:prSet/>
      <dgm:spPr/>
      <dgm:t>
        <a:bodyPr/>
        <a:lstStyle/>
        <a:p>
          <a:pPr>
            <a:defRPr b="1"/>
          </a:pPr>
          <a:r>
            <a:rPr lang="pt-BR"/>
            <a:t>Formulários em HTML</a:t>
          </a:r>
          <a:endParaRPr lang="en-US"/>
        </a:p>
      </dgm:t>
    </dgm:pt>
    <dgm:pt modelId="{1C90D8CE-55EB-49CD-8051-E72031C6356A}" type="parTrans" cxnId="{F3484228-7D93-4EF9-B7FC-E56B239794D1}">
      <dgm:prSet/>
      <dgm:spPr/>
      <dgm:t>
        <a:bodyPr/>
        <a:lstStyle/>
        <a:p>
          <a:endParaRPr lang="en-US"/>
        </a:p>
      </dgm:t>
    </dgm:pt>
    <dgm:pt modelId="{BF0C4882-B930-4287-818D-9D0B2235C334}" type="sibTrans" cxnId="{F3484228-7D93-4EF9-B7FC-E56B239794D1}">
      <dgm:prSet/>
      <dgm:spPr/>
      <dgm:t>
        <a:bodyPr/>
        <a:lstStyle/>
        <a:p>
          <a:endParaRPr lang="en-US"/>
        </a:p>
      </dgm:t>
    </dgm:pt>
    <dgm:pt modelId="{7A18ABB8-E1FF-49D3-85E9-7E4C651FFF79}">
      <dgm:prSet/>
      <dgm:spPr/>
      <dgm:t>
        <a:bodyPr/>
        <a:lstStyle/>
        <a:p>
          <a:r>
            <a:rPr lang="pt-BR"/>
            <a:t>A tag &lt;FORM&gt;</a:t>
          </a:r>
          <a:endParaRPr lang="en-US"/>
        </a:p>
      </dgm:t>
    </dgm:pt>
    <dgm:pt modelId="{03CDCE8F-8914-4F83-ACA7-47A64672CCCD}" type="parTrans" cxnId="{DCA80934-6D3A-49C5-87D3-AC856B793D1D}">
      <dgm:prSet/>
      <dgm:spPr/>
      <dgm:t>
        <a:bodyPr/>
        <a:lstStyle/>
        <a:p>
          <a:endParaRPr lang="en-US"/>
        </a:p>
      </dgm:t>
    </dgm:pt>
    <dgm:pt modelId="{44F449AB-7414-40AF-8ADD-D668DB941B4E}" type="sibTrans" cxnId="{DCA80934-6D3A-49C5-87D3-AC856B793D1D}">
      <dgm:prSet/>
      <dgm:spPr/>
      <dgm:t>
        <a:bodyPr/>
        <a:lstStyle/>
        <a:p>
          <a:endParaRPr lang="en-US"/>
        </a:p>
      </dgm:t>
    </dgm:pt>
    <dgm:pt modelId="{74D14B52-3213-4F50-B83E-A39D94763F5D}">
      <dgm:prSet/>
      <dgm:spPr/>
      <dgm:t>
        <a:bodyPr/>
        <a:lstStyle/>
        <a:p>
          <a:r>
            <a:rPr lang="pt-BR"/>
            <a:t>Métodos GET e POST.</a:t>
          </a:r>
          <a:endParaRPr lang="en-US"/>
        </a:p>
      </dgm:t>
    </dgm:pt>
    <dgm:pt modelId="{DD8D813B-C04E-4DBC-802C-AA5784791361}" type="parTrans" cxnId="{E26822CD-1AB8-46C5-BA4D-37DF572F3F22}">
      <dgm:prSet/>
      <dgm:spPr/>
      <dgm:t>
        <a:bodyPr/>
        <a:lstStyle/>
        <a:p>
          <a:endParaRPr lang="en-US"/>
        </a:p>
      </dgm:t>
    </dgm:pt>
    <dgm:pt modelId="{C6259B7E-DA11-4EB4-89E8-E2FA274213C9}" type="sibTrans" cxnId="{E26822CD-1AB8-46C5-BA4D-37DF572F3F22}">
      <dgm:prSet/>
      <dgm:spPr/>
      <dgm:t>
        <a:bodyPr/>
        <a:lstStyle/>
        <a:p>
          <a:endParaRPr lang="en-US"/>
        </a:p>
      </dgm:t>
    </dgm:pt>
    <dgm:pt modelId="{6664D0F1-3523-4321-BF1E-0C4495C5EA26}">
      <dgm:prSet/>
      <dgm:spPr/>
      <dgm:t>
        <a:bodyPr/>
        <a:lstStyle/>
        <a:p>
          <a:r>
            <a:rPr lang="pt-BR"/>
            <a:t>Campos de Textos.</a:t>
          </a:r>
          <a:endParaRPr lang="en-US"/>
        </a:p>
      </dgm:t>
    </dgm:pt>
    <dgm:pt modelId="{ED6B827D-2E17-44EF-AFE7-2161CB0A9D4B}" type="parTrans" cxnId="{59392447-F6F0-4B6D-82A8-9F69CF0A1CC3}">
      <dgm:prSet/>
      <dgm:spPr/>
      <dgm:t>
        <a:bodyPr/>
        <a:lstStyle/>
        <a:p>
          <a:endParaRPr lang="en-US"/>
        </a:p>
      </dgm:t>
    </dgm:pt>
    <dgm:pt modelId="{C72F60DE-04C8-43B3-9383-A7A139479699}" type="sibTrans" cxnId="{59392447-F6F0-4B6D-82A8-9F69CF0A1CC3}">
      <dgm:prSet/>
      <dgm:spPr/>
      <dgm:t>
        <a:bodyPr/>
        <a:lstStyle/>
        <a:p>
          <a:endParaRPr lang="en-US"/>
        </a:p>
      </dgm:t>
    </dgm:pt>
    <dgm:pt modelId="{6C5619EB-B826-4DEB-8B2F-AD880097441D}">
      <dgm:prSet/>
      <dgm:spPr/>
      <dgm:t>
        <a:bodyPr/>
        <a:lstStyle/>
        <a:p>
          <a:r>
            <a:rPr lang="pt-BR"/>
            <a:t>Demais campos do formulário.</a:t>
          </a:r>
          <a:endParaRPr lang="en-US"/>
        </a:p>
      </dgm:t>
    </dgm:pt>
    <dgm:pt modelId="{93995BB9-3B7A-40D6-9061-C027D72E7012}" type="parTrans" cxnId="{0B9194CC-1DAD-43CF-A7A6-EA72A5342787}">
      <dgm:prSet/>
      <dgm:spPr/>
      <dgm:t>
        <a:bodyPr/>
        <a:lstStyle/>
        <a:p>
          <a:endParaRPr lang="en-US"/>
        </a:p>
      </dgm:t>
    </dgm:pt>
    <dgm:pt modelId="{0EB70036-962E-4C31-A1C8-EFDEF0548C08}" type="sibTrans" cxnId="{0B9194CC-1DAD-43CF-A7A6-EA72A5342787}">
      <dgm:prSet/>
      <dgm:spPr/>
      <dgm:t>
        <a:bodyPr/>
        <a:lstStyle/>
        <a:p>
          <a:endParaRPr lang="en-US"/>
        </a:p>
      </dgm:t>
    </dgm:pt>
    <dgm:pt modelId="{0EFF8578-A8DF-4B42-8081-A7FB734498DC}">
      <dgm:prSet/>
      <dgm:spPr/>
      <dgm:t>
        <a:bodyPr/>
        <a:lstStyle/>
        <a:p>
          <a:r>
            <a:rPr lang="de-DE"/>
            <a:t>As tags &lt;label&gt;, &lt;fieldset&gt; e &lt;legend&gt;</a:t>
          </a:r>
          <a:endParaRPr lang="en-US"/>
        </a:p>
      </dgm:t>
    </dgm:pt>
    <dgm:pt modelId="{E8097B93-84D1-4A7F-BDF1-24F6BB73DDA6}" type="parTrans" cxnId="{A1C8C2CF-C21E-4205-8099-343BCFBBD511}">
      <dgm:prSet/>
      <dgm:spPr/>
      <dgm:t>
        <a:bodyPr/>
        <a:lstStyle/>
        <a:p>
          <a:endParaRPr lang="en-US"/>
        </a:p>
      </dgm:t>
    </dgm:pt>
    <dgm:pt modelId="{249F24FF-50A7-4660-BEA7-351BABAA0B03}" type="sibTrans" cxnId="{A1C8C2CF-C21E-4205-8099-343BCFBBD511}">
      <dgm:prSet/>
      <dgm:spPr/>
      <dgm:t>
        <a:bodyPr/>
        <a:lstStyle/>
        <a:p>
          <a:endParaRPr lang="en-US"/>
        </a:p>
      </dgm:t>
    </dgm:pt>
    <dgm:pt modelId="{1D4A1302-C93B-4514-B3B1-7E0F2D369773}">
      <dgm:prSet/>
      <dgm:spPr/>
      <dgm:t>
        <a:bodyPr/>
        <a:lstStyle/>
        <a:p>
          <a:pPr>
            <a:defRPr b="1"/>
          </a:pPr>
          <a:r>
            <a:rPr lang="pt-BR"/>
            <a:t>Desenvolvimento de páginas WEB.</a:t>
          </a:r>
          <a:endParaRPr lang="en-US"/>
        </a:p>
      </dgm:t>
    </dgm:pt>
    <dgm:pt modelId="{6B1B0280-F480-4E9A-8F01-5C57A47DDE2B}" type="parTrans" cxnId="{385B07BA-EEA7-438A-8DA7-F5AE3DEDE73E}">
      <dgm:prSet/>
      <dgm:spPr/>
      <dgm:t>
        <a:bodyPr/>
        <a:lstStyle/>
        <a:p>
          <a:endParaRPr lang="en-US"/>
        </a:p>
      </dgm:t>
    </dgm:pt>
    <dgm:pt modelId="{6BCE4C9E-AAE6-485F-960F-2BF5D9B96632}" type="sibTrans" cxnId="{385B07BA-EEA7-438A-8DA7-F5AE3DEDE73E}">
      <dgm:prSet/>
      <dgm:spPr/>
      <dgm:t>
        <a:bodyPr/>
        <a:lstStyle/>
        <a:p>
          <a:endParaRPr lang="en-US"/>
        </a:p>
      </dgm:t>
    </dgm:pt>
    <dgm:pt modelId="{A0D731C4-098D-EB47-990B-86378C3F8A4A}" type="pres">
      <dgm:prSet presAssocID="{4BB5FE62-36EE-4C33-BB73-2E37F37960F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24A6238-F54F-2D4C-B440-258C8C39ECF6}" type="pres">
      <dgm:prSet presAssocID="{1D4A1302-C93B-4514-B3B1-7E0F2D369773}" presName="boxAndChildren" presStyleCnt="0"/>
      <dgm:spPr/>
    </dgm:pt>
    <dgm:pt modelId="{784D9D0C-2BDB-DB46-85AE-94A6998C2C59}" type="pres">
      <dgm:prSet presAssocID="{1D4A1302-C93B-4514-B3B1-7E0F2D369773}" presName="parentTextBox" presStyleLbl="node1" presStyleIdx="0" presStyleCnt="2"/>
      <dgm:spPr/>
      <dgm:t>
        <a:bodyPr/>
        <a:lstStyle/>
        <a:p>
          <a:endParaRPr lang="pt-BR"/>
        </a:p>
      </dgm:t>
    </dgm:pt>
    <dgm:pt modelId="{F999F430-B5B8-7D47-97B5-412329EE719E}" type="pres">
      <dgm:prSet presAssocID="{BF0C4882-B930-4287-818D-9D0B2235C334}" presName="sp" presStyleCnt="0"/>
      <dgm:spPr/>
    </dgm:pt>
    <dgm:pt modelId="{916C8680-0BE0-844B-AE1C-69AAFCE82859}" type="pres">
      <dgm:prSet presAssocID="{1B2BCD8F-736A-4BB6-8DA4-CAA726076CEF}" presName="arrowAndChildren" presStyleCnt="0"/>
      <dgm:spPr/>
    </dgm:pt>
    <dgm:pt modelId="{3D6BDDAE-DF19-5046-8BDB-706572371F3A}" type="pres">
      <dgm:prSet presAssocID="{1B2BCD8F-736A-4BB6-8DA4-CAA726076CEF}" presName="parentTextArrow" presStyleLbl="node1" presStyleIdx="0" presStyleCnt="2"/>
      <dgm:spPr/>
      <dgm:t>
        <a:bodyPr/>
        <a:lstStyle/>
        <a:p>
          <a:endParaRPr lang="pt-BR"/>
        </a:p>
      </dgm:t>
    </dgm:pt>
    <dgm:pt modelId="{706C0393-6585-8744-AD5E-C739F1B422DF}" type="pres">
      <dgm:prSet presAssocID="{1B2BCD8F-736A-4BB6-8DA4-CAA726076CEF}" presName="arrow" presStyleLbl="node1" presStyleIdx="1" presStyleCnt="2"/>
      <dgm:spPr/>
      <dgm:t>
        <a:bodyPr/>
        <a:lstStyle/>
        <a:p>
          <a:endParaRPr lang="pt-BR"/>
        </a:p>
      </dgm:t>
    </dgm:pt>
    <dgm:pt modelId="{D76E2E79-05F6-9049-8C0C-2EA057FDA643}" type="pres">
      <dgm:prSet presAssocID="{1B2BCD8F-736A-4BB6-8DA4-CAA726076CEF}" presName="descendantArrow" presStyleCnt="0"/>
      <dgm:spPr/>
    </dgm:pt>
    <dgm:pt modelId="{0D51B3DD-1D27-A24E-8C87-E0A8A2386CE2}" type="pres">
      <dgm:prSet presAssocID="{7A18ABB8-E1FF-49D3-85E9-7E4C651FFF79}" presName="childTextArrow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F273F10-7A39-4B46-BC98-76A402E27A94}" type="pres">
      <dgm:prSet presAssocID="{74D14B52-3213-4F50-B83E-A39D94763F5D}" presName="childTextArrow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27FEC31-EDB5-524C-9E31-A9E5898107DD}" type="pres">
      <dgm:prSet presAssocID="{6664D0F1-3523-4321-BF1E-0C4495C5EA26}" presName="childTextArrow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5B1D1CE-D722-E745-8E80-A99848BE3512}" type="pres">
      <dgm:prSet presAssocID="{6C5619EB-B826-4DEB-8B2F-AD880097441D}" presName="childTextArrow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D58E0B5-5152-AE4E-9657-BD3210B02920}" type="pres">
      <dgm:prSet presAssocID="{0EFF8578-A8DF-4B42-8081-A7FB734498DC}" presName="childTextArrow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85B07BA-EEA7-438A-8DA7-F5AE3DEDE73E}" srcId="{4BB5FE62-36EE-4C33-BB73-2E37F37960FE}" destId="{1D4A1302-C93B-4514-B3B1-7E0F2D369773}" srcOrd="1" destOrd="0" parTransId="{6B1B0280-F480-4E9A-8F01-5C57A47DDE2B}" sibTransId="{6BCE4C9E-AAE6-485F-960F-2BF5D9B96632}"/>
    <dgm:cxn modelId="{FFB353D2-2A6D-B243-9AC7-C7BB1BDFA30D}" type="presOf" srcId="{4BB5FE62-36EE-4C33-BB73-2E37F37960FE}" destId="{A0D731C4-098D-EB47-990B-86378C3F8A4A}" srcOrd="0" destOrd="0" presId="urn:microsoft.com/office/officeart/2005/8/layout/process4"/>
    <dgm:cxn modelId="{0EADAFA8-0EBE-954B-B033-8AA0EF129306}" type="presOf" srcId="{1B2BCD8F-736A-4BB6-8DA4-CAA726076CEF}" destId="{706C0393-6585-8744-AD5E-C739F1B422DF}" srcOrd="1" destOrd="0" presId="urn:microsoft.com/office/officeart/2005/8/layout/process4"/>
    <dgm:cxn modelId="{07BB4F7A-039B-1245-9C19-4EA6073C4171}" type="presOf" srcId="{7A18ABB8-E1FF-49D3-85E9-7E4C651FFF79}" destId="{0D51B3DD-1D27-A24E-8C87-E0A8A2386CE2}" srcOrd="0" destOrd="0" presId="urn:microsoft.com/office/officeart/2005/8/layout/process4"/>
    <dgm:cxn modelId="{0B9194CC-1DAD-43CF-A7A6-EA72A5342787}" srcId="{1B2BCD8F-736A-4BB6-8DA4-CAA726076CEF}" destId="{6C5619EB-B826-4DEB-8B2F-AD880097441D}" srcOrd="3" destOrd="0" parTransId="{93995BB9-3B7A-40D6-9061-C027D72E7012}" sibTransId="{0EB70036-962E-4C31-A1C8-EFDEF0548C08}"/>
    <dgm:cxn modelId="{F3484228-7D93-4EF9-B7FC-E56B239794D1}" srcId="{4BB5FE62-36EE-4C33-BB73-2E37F37960FE}" destId="{1B2BCD8F-736A-4BB6-8DA4-CAA726076CEF}" srcOrd="0" destOrd="0" parTransId="{1C90D8CE-55EB-49CD-8051-E72031C6356A}" sibTransId="{BF0C4882-B930-4287-818D-9D0B2235C334}"/>
    <dgm:cxn modelId="{4A530925-F2ED-7D4B-8BFF-2CB5B089CFDE}" type="presOf" srcId="{74D14B52-3213-4F50-B83E-A39D94763F5D}" destId="{9F273F10-7A39-4B46-BC98-76A402E27A94}" srcOrd="0" destOrd="0" presId="urn:microsoft.com/office/officeart/2005/8/layout/process4"/>
    <dgm:cxn modelId="{A1C8C2CF-C21E-4205-8099-343BCFBBD511}" srcId="{1B2BCD8F-736A-4BB6-8DA4-CAA726076CEF}" destId="{0EFF8578-A8DF-4B42-8081-A7FB734498DC}" srcOrd="4" destOrd="0" parTransId="{E8097B93-84D1-4A7F-BDF1-24F6BB73DDA6}" sibTransId="{249F24FF-50A7-4660-BEA7-351BABAA0B03}"/>
    <dgm:cxn modelId="{DCA80934-6D3A-49C5-87D3-AC856B793D1D}" srcId="{1B2BCD8F-736A-4BB6-8DA4-CAA726076CEF}" destId="{7A18ABB8-E1FF-49D3-85E9-7E4C651FFF79}" srcOrd="0" destOrd="0" parTransId="{03CDCE8F-8914-4F83-ACA7-47A64672CCCD}" sibTransId="{44F449AB-7414-40AF-8ADD-D668DB941B4E}"/>
    <dgm:cxn modelId="{2BC76F88-F409-5F4F-8760-3410588CB27C}" type="presOf" srcId="{1D4A1302-C93B-4514-B3B1-7E0F2D369773}" destId="{784D9D0C-2BDB-DB46-85AE-94A6998C2C59}" srcOrd="0" destOrd="0" presId="urn:microsoft.com/office/officeart/2005/8/layout/process4"/>
    <dgm:cxn modelId="{48B044F8-9194-7349-8F14-00275688C3D0}" type="presOf" srcId="{6C5619EB-B826-4DEB-8B2F-AD880097441D}" destId="{15B1D1CE-D722-E745-8E80-A99848BE3512}" srcOrd="0" destOrd="0" presId="urn:microsoft.com/office/officeart/2005/8/layout/process4"/>
    <dgm:cxn modelId="{08510981-3C4E-7840-B4BC-95FAB6BC7AE0}" type="presOf" srcId="{6664D0F1-3523-4321-BF1E-0C4495C5EA26}" destId="{D27FEC31-EDB5-524C-9E31-A9E5898107DD}" srcOrd="0" destOrd="0" presId="urn:microsoft.com/office/officeart/2005/8/layout/process4"/>
    <dgm:cxn modelId="{59392447-F6F0-4B6D-82A8-9F69CF0A1CC3}" srcId="{1B2BCD8F-736A-4BB6-8DA4-CAA726076CEF}" destId="{6664D0F1-3523-4321-BF1E-0C4495C5EA26}" srcOrd="2" destOrd="0" parTransId="{ED6B827D-2E17-44EF-AFE7-2161CB0A9D4B}" sibTransId="{C72F60DE-04C8-43B3-9383-A7A139479699}"/>
    <dgm:cxn modelId="{1304A7F5-F2D7-BF43-8E08-56AA48D8C391}" type="presOf" srcId="{0EFF8578-A8DF-4B42-8081-A7FB734498DC}" destId="{6D58E0B5-5152-AE4E-9657-BD3210B02920}" srcOrd="0" destOrd="0" presId="urn:microsoft.com/office/officeart/2005/8/layout/process4"/>
    <dgm:cxn modelId="{3DBAD6F9-6816-AE40-93C9-472B70D71127}" type="presOf" srcId="{1B2BCD8F-736A-4BB6-8DA4-CAA726076CEF}" destId="{3D6BDDAE-DF19-5046-8BDB-706572371F3A}" srcOrd="0" destOrd="0" presId="urn:microsoft.com/office/officeart/2005/8/layout/process4"/>
    <dgm:cxn modelId="{E26822CD-1AB8-46C5-BA4D-37DF572F3F22}" srcId="{1B2BCD8F-736A-4BB6-8DA4-CAA726076CEF}" destId="{74D14B52-3213-4F50-B83E-A39D94763F5D}" srcOrd="1" destOrd="0" parTransId="{DD8D813B-C04E-4DBC-802C-AA5784791361}" sibTransId="{C6259B7E-DA11-4EB4-89E8-E2FA274213C9}"/>
    <dgm:cxn modelId="{1ED1B41C-723F-8748-9241-DABED25DC89C}" type="presParOf" srcId="{A0D731C4-098D-EB47-990B-86378C3F8A4A}" destId="{424A6238-F54F-2D4C-B440-258C8C39ECF6}" srcOrd="0" destOrd="0" presId="urn:microsoft.com/office/officeart/2005/8/layout/process4"/>
    <dgm:cxn modelId="{E6BFB904-5997-2C4D-8BD3-D7924CA5532B}" type="presParOf" srcId="{424A6238-F54F-2D4C-B440-258C8C39ECF6}" destId="{784D9D0C-2BDB-DB46-85AE-94A6998C2C59}" srcOrd="0" destOrd="0" presId="urn:microsoft.com/office/officeart/2005/8/layout/process4"/>
    <dgm:cxn modelId="{A9860FED-2A6A-554B-B381-D2A5A1F8E939}" type="presParOf" srcId="{A0D731C4-098D-EB47-990B-86378C3F8A4A}" destId="{F999F430-B5B8-7D47-97B5-412329EE719E}" srcOrd="1" destOrd="0" presId="urn:microsoft.com/office/officeart/2005/8/layout/process4"/>
    <dgm:cxn modelId="{95B39837-CEB8-A448-819F-8E1A02103B3D}" type="presParOf" srcId="{A0D731C4-098D-EB47-990B-86378C3F8A4A}" destId="{916C8680-0BE0-844B-AE1C-69AAFCE82859}" srcOrd="2" destOrd="0" presId="urn:microsoft.com/office/officeart/2005/8/layout/process4"/>
    <dgm:cxn modelId="{5E523B77-60C5-4D47-8850-AF85C81A42EF}" type="presParOf" srcId="{916C8680-0BE0-844B-AE1C-69AAFCE82859}" destId="{3D6BDDAE-DF19-5046-8BDB-706572371F3A}" srcOrd="0" destOrd="0" presId="urn:microsoft.com/office/officeart/2005/8/layout/process4"/>
    <dgm:cxn modelId="{9FC0194E-58A6-B949-A022-9A136F16BD2B}" type="presParOf" srcId="{916C8680-0BE0-844B-AE1C-69AAFCE82859}" destId="{706C0393-6585-8744-AD5E-C739F1B422DF}" srcOrd="1" destOrd="0" presId="urn:microsoft.com/office/officeart/2005/8/layout/process4"/>
    <dgm:cxn modelId="{D92F0CEC-16E4-164C-8EAA-7BED57F0E2CB}" type="presParOf" srcId="{916C8680-0BE0-844B-AE1C-69AAFCE82859}" destId="{D76E2E79-05F6-9049-8C0C-2EA057FDA643}" srcOrd="2" destOrd="0" presId="urn:microsoft.com/office/officeart/2005/8/layout/process4"/>
    <dgm:cxn modelId="{9E66749D-DD14-E44E-B6A3-FED6BC22BECB}" type="presParOf" srcId="{D76E2E79-05F6-9049-8C0C-2EA057FDA643}" destId="{0D51B3DD-1D27-A24E-8C87-E0A8A2386CE2}" srcOrd="0" destOrd="0" presId="urn:microsoft.com/office/officeart/2005/8/layout/process4"/>
    <dgm:cxn modelId="{6FA74AF1-D246-804B-9D11-0992581E2978}" type="presParOf" srcId="{D76E2E79-05F6-9049-8C0C-2EA057FDA643}" destId="{9F273F10-7A39-4B46-BC98-76A402E27A94}" srcOrd="1" destOrd="0" presId="urn:microsoft.com/office/officeart/2005/8/layout/process4"/>
    <dgm:cxn modelId="{64256A39-9059-2041-AA2B-B52AE50ACFDD}" type="presParOf" srcId="{D76E2E79-05F6-9049-8C0C-2EA057FDA643}" destId="{D27FEC31-EDB5-524C-9E31-A9E5898107DD}" srcOrd="2" destOrd="0" presId="urn:microsoft.com/office/officeart/2005/8/layout/process4"/>
    <dgm:cxn modelId="{9AEE908E-B676-754F-9A6C-03AE09AFC591}" type="presParOf" srcId="{D76E2E79-05F6-9049-8C0C-2EA057FDA643}" destId="{15B1D1CE-D722-E745-8E80-A99848BE3512}" srcOrd="3" destOrd="0" presId="urn:microsoft.com/office/officeart/2005/8/layout/process4"/>
    <dgm:cxn modelId="{7CCCE3DD-0284-614A-B566-8017FBC69A31}" type="presParOf" srcId="{D76E2E79-05F6-9049-8C0C-2EA057FDA643}" destId="{6D58E0B5-5152-AE4E-9657-BD3210B02920}" srcOrd="4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EC3EB3-6920-4336-BFBC-B4D816343CC9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2BFFF21E-9279-4EDD-A8C2-16B87962BAAA}">
      <dgm:prSet/>
      <dgm:spPr/>
      <dgm:t>
        <a:bodyPr/>
        <a:lstStyle/>
        <a:p>
          <a:r>
            <a:rPr lang="pt-BR" dirty="0"/>
            <a:t>Um formulário </a:t>
          </a:r>
          <a:r>
            <a:rPr lang="pt-BR" u="sng" dirty="0"/>
            <a:t>é um modelo para a entrada de um conjunto de dados</a:t>
          </a:r>
          <a:r>
            <a:rPr lang="pt-BR" dirty="0"/>
            <a:t>. Eles são muito usados em </a:t>
          </a:r>
          <a:r>
            <a:rPr lang="pt-BR" u="sng" dirty="0"/>
            <a:t>registros eletrônicos</a:t>
          </a:r>
          <a:r>
            <a:rPr lang="pt-BR" dirty="0"/>
            <a:t> ou em formulários para o envio de e-mails para as páginas sem precisar abrir um programa de e-mail ou digitar endereços, além da vantagem de ter campos para cada tipo de informação.</a:t>
          </a:r>
          <a:endParaRPr lang="en-US" dirty="0"/>
        </a:p>
      </dgm:t>
    </dgm:pt>
    <dgm:pt modelId="{40C26D57-7F0F-47F9-BFA3-7BA5EE0521BB}" type="parTrans" cxnId="{5D0E9D7E-062F-4F5E-A2FF-8AC898D075A3}">
      <dgm:prSet/>
      <dgm:spPr/>
      <dgm:t>
        <a:bodyPr/>
        <a:lstStyle/>
        <a:p>
          <a:endParaRPr lang="en-US"/>
        </a:p>
      </dgm:t>
    </dgm:pt>
    <dgm:pt modelId="{D8635FC4-CED1-4A0B-BDF4-30F648037AAD}" type="sibTrans" cxnId="{5D0E9D7E-062F-4F5E-A2FF-8AC898D075A3}">
      <dgm:prSet/>
      <dgm:spPr/>
      <dgm:t>
        <a:bodyPr/>
        <a:lstStyle/>
        <a:p>
          <a:endParaRPr lang="en-US"/>
        </a:p>
      </dgm:t>
    </dgm:pt>
    <dgm:pt modelId="{4578940C-DCFF-485E-9711-1CAD923FFB26}">
      <dgm:prSet/>
      <dgm:spPr/>
      <dgm:t>
        <a:bodyPr/>
        <a:lstStyle/>
        <a:p>
          <a:r>
            <a:rPr lang="pt-BR"/>
            <a:t>O primeiro passo para fazer formulários é aprender as tags que fazem os campos de entrada de dados.</a:t>
          </a:r>
          <a:endParaRPr lang="en-US"/>
        </a:p>
      </dgm:t>
    </dgm:pt>
    <dgm:pt modelId="{E92EB133-2990-4AF8-B7FB-F79CD9DEBF47}" type="parTrans" cxnId="{DDECB965-35C7-4A63-9766-9075361D4F5B}">
      <dgm:prSet/>
      <dgm:spPr/>
      <dgm:t>
        <a:bodyPr/>
        <a:lstStyle/>
        <a:p>
          <a:endParaRPr lang="en-US"/>
        </a:p>
      </dgm:t>
    </dgm:pt>
    <dgm:pt modelId="{51D1DBD0-9682-41A1-8D5C-53522DEF785F}" type="sibTrans" cxnId="{DDECB965-35C7-4A63-9766-9075361D4F5B}">
      <dgm:prSet/>
      <dgm:spPr/>
      <dgm:t>
        <a:bodyPr/>
        <a:lstStyle/>
        <a:p>
          <a:endParaRPr lang="en-US"/>
        </a:p>
      </dgm:t>
    </dgm:pt>
    <dgm:pt modelId="{201880F5-C420-304A-92F4-84D7C928679B}" type="pres">
      <dgm:prSet presAssocID="{0BEC3EB3-6920-4336-BFBC-B4D816343CC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B190B768-E4D7-A24E-B5F7-B7417A55DD42}" type="pres">
      <dgm:prSet presAssocID="{2BFFF21E-9279-4EDD-A8C2-16B87962BAAA}" presName="thickLine" presStyleLbl="alignNode1" presStyleIdx="0" presStyleCnt="2"/>
      <dgm:spPr/>
    </dgm:pt>
    <dgm:pt modelId="{285A35D9-6B6D-8F43-863B-A397EFB60C06}" type="pres">
      <dgm:prSet presAssocID="{2BFFF21E-9279-4EDD-A8C2-16B87962BAAA}" presName="horz1" presStyleCnt="0"/>
      <dgm:spPr/>
    </dgm:pt>
    <dgm:pt modelId="{F41C9B19-6650-EE46-986B-6DD4CEA9809D}" type="pres">
      <dgm:prSet presAssocID="{2BFFF21E-9279-4EDD-A8C2-16B87962BAAA}" presName="tx1" presStyleLbl="revTx" presStyleIdx="0" presStyleCnt="2"/>
      <dgm:spPr/>
      <dgm:t>
        <a:bodyPr/>
        <a:lstStyle/>
        <a:p>
          <a:endParaRPr lang="pt-BR"/>
        </a:p>
      </dgm:t>
    </dgm:pt>
    <dgm:pt modelId="{22096C9C-D8C9-E54A-BF83-39921E4C6DD2}" type="pres">
      <dgm:prSet presAssocID="{2BFFF21E-9279-4EDD-A8C2-16B87962BAAA}" presName="vert1" presStyleCnt="0"/>
      <dgm:spPr/>
    </dgm:pt>
    <dgm:pt modelId="{3049DFCE-AEDE-9049-B668-B74547A1B031}" type="pres">
      <dgm:prSet presAssocID="{4578940C-DCFF-485E-9711-1CAD923FFB26}" presName="thickLine" presStyleLbl="alignNode1" presStyleIdx="1" presStyleCnt="2"/>
      <dgm:spPr/>
    </dgm:pt>
    <dgm:pt modelId="{26E56C30-2434-5841-8A74-7B762CEB5CB5}" type="pres">
      <dgm:prSet presAssocID="{4578940C-DCFF-485E-9711-1CAD923FFB26}" presName="horz1" presStyleCnt="0"/>
      <dgm:spPr/>
    </dgm:pt>
    <dgm:pt modelId="{896E268D-C925-0149-B551-FFBC5B13DDE9}" type="pres">
      <dgm:prSet presAssocID="{4578940C-DCFF-485E-9711-1CAD923FFB26}" presName="tx1" presStyleLbl="revTx" presStyleIdx="1" presStyleCnt="2"/>
      <dgm:spPr/>
      <dgm:t>
        <a:bodyPr/>
        <a:lstStyle/>
        <a:p>
          <a:endParaRPr lang="pt-BR"/>
        </a:p>
      </dgm:t>
    </dgm:pt>
    <dgm:pt modelId="{AC737AAD-69CE-3D48-ABAC-A32833FFB8AB}" type="pres">
      <dgm:prSet presAssocID="{4578940C-DCFF-485E-9711-1CAD923FFB26}" presName="vert1" presStyleCnt="0"/>
      <dgm:spPr/>
    </dgm:pt>
  </dgm:ptLst>
  <dgm:cxnLst>
    <dgm:cxn modelId="{AAAE16A8-FCF8-5643-A844-8616C1D53E01}" type="presOf" srcId="{4578940C-DCFF-485E-9711-1CAD923FFB26}" destId="{896E268D-C925-0149-B551-FFBC5B13DDE9}" srcOrd="0" destOrd="0" presId="urn:microsoft.com/office/officeart/2008/layout/LinedList"/>
    <dgm:cxn modelId="{EAB1553C-460F-CC49-B453-BA857267C80C}" type="presOf" srcId="{2BFFF21E-9279-4EDD-A8C2-16B87962BAAA}" destId="{F41C9B19-6650-EE46-986B-6DD4CEA9809D}" srcOrd="0" destOrd="0" presId="urn:microsoft.com/office/officeart/2008/layout/LinedList"/>
    <dgm:cxn modelId="{DDECB965-35C7-4A63-9766-9075361D4F5B}" srcId="{0BEC3EB3-6920-4336-BFBC-B4D816343CC9}" destId="{4578940C-DCFF-485E-9711-1CAD923FFB26}" srcOrd="1" destOrd="0" parTransId="{E92EB133-2990-4AF8-B7FB-F79CD9DEBF47}" sibTransId="{51D1DBD0-9682-41A1-8D5C-53522DEF785F}"/>
    <dgm:cxn modelId="{5D0E9D7E-062F-4F5E-A2FF-8AC898D075A3}" srcId="{0BEC3EB3-6920-4336-BFBC-B4D816343CC9}" destId="{2BFFF21E-9279-4EDD-A8C2-16B87962BAAA}" srcOrd="0" destOrd="0" parTransId="{40C26D57-7F0F-47F9-BFA3-7BA5EE0521BB}" sibTransId="{D8635FC4-CED1-4A0B-BDF4-30F648037AAD}"/>
    <dgm:cxn modelId="{C7076ED1-C668-E047-9243-0B0CEF472D30}" type="presOf" srcId="{0BEC3EB3-6920-4336-BFBC-B4D816343CC9}" destId="{201880F5-C420-304A-92F4-84D7C928679B}" srcOrd="0" destOrd="0" presId="urn:microsoft.com/office/officeart/2008/layout/LinedList"/>
    <dgm:cxn modelId="{6F87A4E1-B89A-1C44-BA16-6A919374ECDD}" type="presParOf" srcId="{201880F5-C420-304A-92F4-84D7C928679B}" destId="{B190B768-E4D7-A24E-B5F7-B7417A55DD42}" srcOrd="0" destOrd="0" presId="urn:microsoft.com/office/officeart/2008/layout/LinedList"/>
    <dgm:cxn modelId="{085E0497-CEE4-3743-B7E5-641A29A3676F}" type="presParOf" srcId="{201880F5-C420-304A-92F4-84D7C928679B}" destId="{285A35D9-6B6D-8F43-863B-A397EFB60C06}" srcOrd="1" destOrd="0" presId="urn:microsoft.com/office/officeart/2008/layout/LinedList"/>
    <dgm:cxn modelId="{C8FE1D56-4AE8-1948-8F76-9706A2ED82D6}" type="presParOf" srcId="{285A35D9-6B6D-8F43-863B-A397EFB60C06}" destId="{F41C9B19-6650-EE46-986B-6DD4CEA9809D}" srcOrd="0" destOrd="0" presId="urn:microsoft.com/office/officeart/2008/layout/LinedList"/>
    <dgm:cxn modelId="{CCA2AB81-F01F-2148-BC9B-018032FBC1D1}" type="presParOf" srcId="{285A35D9-6B6D-8F43-863B-A397EFB60C06}" destId="{22096C9C-D8C9-E54A-BF83-39921E4C6DD2}" srcOrd="1" destOrd="0" presId="urn:microsoft.com/office/officeart/2008/layout/LinedList"/>
    <dgm:cxn modelId="{FC5DB6AE-19F6-BE48-BCF5-769B2561B31C}" type="presParOf" srcId="{201880F5-C420-304A-92F4-84D7C928679B}" destId="{3049DFCE-AEDE-9049-B668-B74547A1B031}" srcOrd="2" destOrd="0" presId="urn:microsoft.com/office/officeart/2008/layout/LinedList"/>
    <dgm:cxn modelId="{A8E39652-2C32-C14C-B250-748EBBB60328}" type="presParOf" srcId="{201880F5-C420-304A-92F4-84D7C928679B}" destId="{26E56C30-2434-5841-8A74-7B762CEB5CB5}" srcOrd="3" destOrd="0" presId="urn:microsoft.com/office/officeart/2008/layout/LinedList"/>
    <dgm:cxn modelId="{608E7C7D-4677-7D4E-9CE6-1103ABA15953}" type="presParOf" srcId="{26E56C30-2434-5841-8A74-7B762CEB5CB5}" destId="{896E268D-C925-0149-B551-FFBC5B13DDE9}" srcOrd="0" destOrd="0" presId="urn:microsoft.com/office/officeart/2008/layout/LinedList"/>
    <dgm:cxn modelId="{DD6A908D-1043-764B-A0E5-117F33815775}" type="presParOf" srcId="{26E56C30-2434-5841-8A74-7B762CEB5CB5}" destId="{AC737AAD-69CE-3D48-ABAC-A32833FFB8A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8FE94A-788D-4127-B3AE-232ABA3383EB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4F46D2B-D15A-4B16-A2AD-5055EF309D4C}">
      <dgm:prSet/>
      <dgm:spPr/>
      <dgm:t>
        <a:bodyPr/>
        <a:lstStyle/>
        <a:p>
          <a:r>
            <a:rPr lang="pt-BR"/>
            <a:t>A tag &lt;</a:t>
          </a:r>
          <a:r>
            <a:rPr lang="pt-BR" b="1"/>
            <a:t>FORM</a:t>
          </a:r>
          <a:r>
            <a:rPr lang="pt-BR"/>
            <a:t>&gt; inicia um formulário e contém uma sequência de elementos de entrada e de formatação do documento.</a:t>
          </a:r>
          <a:endParaRPr lang="en-US"/>
        </a:p>
      </dgm:t>
    </dgm:pt>
    <dgm:pt modelId="{3935715A-3B70-44E8-ABD3-5210480B0897}" type="parTrans" cxnId="{001B26A1-258C-42DF-8162-AC1E260D41F3}">
      <dgm:prSet/>
      <dgm:spPr/>
      <dgm:t>
        <a:bodyPr/>
        <a:lstStyle/>
        <a:p>
          <a:endParaRPr lang="en-US"/>
        </a:p>
      </dgm:t>
    </dgm:pt>
    <dgm:pt modelId="{C60A3696-03B9-490E-88E5-85B55D05AAE6}" type="sibTrans" cxnId="{001B26A1-258C-42DF-8162-AC1E260D41F3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07B79858-BD94-4438-A3FF-80D947294661}">
      <dgm:prSet/>
      <dgm:spPr/>
      <dgm:t>
        <a:bodyPr/>
        <a:lstStyle/>
        <a:p>
          <a:r>
            <a:rPr lang="pt-BR" b="1"/>
            <a:t>Atributos da tag &lt;FORM&gt;</a:t>
          </a:r>
          <a:endParaRPr lang="en-US"/>
        </a:p>
      </dgm:t>
    </dgm:pt>
    <dgm:pt modelId="{CDBC418E-AFFD-439F-83F5-2E522BCA2543}" type="parTrans" cxnId="{358A79B5-D21E-4DFE-805C-B1876113C700}">
      <dgm:prSet/>
      <dgm:spPr/>
      <dgm:t>
        <a:bodyPr/>
        <a:lstStyle/>
        <a:p>
          <a:endParaRPr lang="en-US"/>
        </a:p>
      </dgm:t>
    </dgm:pt>
    <dgm:pt modelId="{70301A67-F2D6-4242-A1BD-4005A82D639A}" type="sibTrans" cxnId="{358A79B5-D21E-4DFE-805C-B1876113C700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005A9D5D-EE79-4EDB-A6F7-316D41F0A2C7}">
      <dgm:prSet/>
      <dgm:spPr/>
      <dgm:t>
        <a:bodyPr/>
        <a:lstStyle/>
        <a:p>
          <a:r>
            <a:rPr lang="pt-BR" b="1"/>
            <a:t>ACTION:</a:t>
          </a:r>
          <a:r>
            <a:rPr lang="pt-BR"/>
            <a:t> especifica o URL do script ao qual serão enviados os dados do formulário.</a:t>
          </a:r>
          <a:endParaRPr lang="en-US"/>
        </a:p>
      </dgm:t>
    </dgm:pt>
    <dgm:pt modelId="{9B0C5467-C056-4E49-9DF1-5C4AC0DC5922}" type="parTrans" cxnId="{478592E6-6DE4-45BC-A728-2458C1F85AE5}">
      <dgm:prSet/>
      <dgm:spPr/>
      <dgm:t>
        <a:bodyPr/>
        <a:lstStyle/>
        <a:p>
          <a:endParaRPr lang="en-US"/>
        </a:p>
      </dgm:t>
    </dgm:pt>
    <dgm:pt modelId="{6F7C8F0C-2B45-43FD-93E2-2A0547F39EAF}" type="sibTrans" cxnId="{478592E6-6DE4-45BC-A728-2458C1F85AE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581742B8-3797-4E37-82FF-A8E365BE2767}">
      <dgm:prSet/>
      <dgm:spPr/>
      <dgm:t>
        <a:bodyPr/>
        <a:lstStyle/>
        <a:p>
          <a:r>
            <a:rPr lang="pt-BR" b="1"/>
            <a:t>METHOD:</a:t>
          </a:r>
          <a:r>
            <a:rPr lang="pt-BR"/>
            <a:t> seleciona um método para acessar o URL de ação. </a:t>
          </a:r>
          <a:endParaRPr lang="en-US"/>
        </a:p>
      </dgm:t>
    </dgm:pt>
    <dgm:pt modelId="{B635C45D-7B75-4A0A-A9AC-E83EBCEB6378}" type="parTrans" cxnId="{753A95CC-0846-403A-9E5D-AAD9E75671B1}">
      <dgm:prSet/>
      <dgm:spPr/>
      <dgm:t>
        <a:bodyPr/>
        <a:lstStyle/>
        <a:p>
          <a:endParaRPr lang="en-US"/>
        </a:p>
      </dgm:t>
    </dgm:pt>
    <dgm:pt modelId="{E2970C8B-4501-42B0-A998-4D63AEE9F65C}" type="sibTrans" cxnId="{753A95CC-0846-403A-9E5D-AAD9E75671B1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2933C3A4-5F6D-104F-B04A-C9B1D8BCDC42}" type="pres">
      <dgm:prSet presAssocID="{938FE94A-788D-4127-B3AE-232ABA3383EB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CDA257E-4D88-AE4F-B6FB-AF8DCE8ACE81}" type="pres">
      <dgm:prSet presAssocID="{84F46D2B-D15A-4B16-A2AD-5055EF309D4C}" presName="compositeNode" presStyleCnt="0">
        <dgm:presLayoutVars>
          <dgm:bulletEnabled val="1"/>
        </dgm:presLayoutVars>
      </dgm:prSet>
      <dgm:spPr/>
    </dgm:pt>
    <dgm:pt modelId="{00D8BC60-B973-B04E-8567-0E37428AA7A5}" type="pres">
      <dgm:prSet presAssocID="{84F46D2B-D15A-4B16-A2AD-5055EF309D4C}" presName="bgRect" presStyleLbl="alignNode1" presStyleIdx="0" presStyleCnt="4"/>
      <dgm:spPr/>
      <dgm:t>
        <a:bodyPr/>
        <a:lstStyle/>
        <a:p>
          <a:endParaRPr lang="pt-BR"/>
        </a:p>
      </dgm:t>
    </dgm:pt>
    <dgm:pt modelId="{5093DC03-557A-0347-947B-AA7B82FF0F3D}" type="pres">
      <dgm:prSet presAssocID="{C60A3696-03B9-490E-88E5-85B55D05AAE6}" presName="sibTransNodeRect" presStyleLbl="align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359AD7F-48A9-F74C-85B3-F01F4ADDCD72}" type="pres">
      <dgm:prSet presAssocID="{84F46D2B-D15A-4B16-A2AD-5055EF309D4C}" presName="nodeRect" presStyleLbl="align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DFE6DBE-CE44-E744-BE81-CB9EAF3D5B71}" type="pres">
      <dgm:prSet presAssocID="{C60A3696-03B9-490E-88E5-85B55D05AAE6}" presName="sibTrans" presStyleCnt="0"/>
      <dgm:spPr/>
    </dgm:pt>
    <dgm:pt modelId="{379E12B4-3644-0E4C-A6F1-567DAC326316}" type="pres">
      <dgm:prSet presAssocID="{07B79858-BD94-4438-A3FF-80D947294661}" presName="compositeNode" presStyleCnt="0">
        <dgm:presLayoutVars>
          <dgm:bulletEnabled val="1"/>
        </dgm:presLayoutVars>
      </dgm:prSet>
      <dgm:spPr/>
    </dgm:pt>
    <dgm:pt modelId="{84AE164A-E548-F940-BCE6-27EAFE78D5FF}" type="pres">
      <dgm:prSet presAssocID="{07B79858-BD94-4438-A3FF-80D947294661}" presName="bgRect" presStyleLbl="alignNode1" presStyleIdx="1" presStyleCnt="4"/>
      <dgm:spPr/>
      <dgm:t>
        <a:bodyPr/>
        <a:lstStyle/>
        <a:p>
          <a:endParaRPr lang="pt-BR"/>
        </a:p>
      </dgm:t>
    </dgm:pt>
    <dgm:pt modelId="{979BE9B7-406C-E740-8C53-4C4CACC1507A}" type="pres">
      <dgm:prSet presAssocID="{70301A67-F2D6-4242-A1BD-4005A82D639A}" presName="sibTransNodeRect" presStyleLbl="align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B709C08-3642-0041-9E71-A70605CE5F11}" type="pres">
      <dgm:prSet presAssocID="{07B79858-BD94-4438-A3FF-80D947294661}" presName="nodeRect" presStyleLbl="align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81D21E7-1483-3F4A-8EFD-649738BBE23B}" type="pres">
      <dgm:prSet presAssocID="{70301A67-F2D6-4242-A1BD-4005A82D639A}" presName="sibTrans" presStyleCnt="0"/>
      <dgm:spPr/>
    </dgm:pt>
    <dgm:pt modelId="{C3A9D71D-3A12-3E47-BB38-AC956E68376D}" type="pres">
      <dgm:prSet presAssocID="{005A9D5D-EE79-4EDB-A6F7-316D41F0A2C7}" presName="compositeNode" presStyleCnt="0">
        <dgm:presLayoutVars>
          <dgm:bulletEnabled val="1"/>
        </dgm:presLayoutVars>
      </dgm:prSet>
      <dgm:spPr/>
    </dgm:pt>
    <dgm:pt modelId="{7A708A0A-D2CF-7348-A25F-6D243EE36FAD}" type="pres">
      <dgm:prSet presAssocID="{005A9D5D-EE79-4EDB-A6F7-316D41F0A2C7}" presName="bgRect" presStyleLbl="alignNode1" presStyleIdx="2" presStyleCnt="4"/>
      <dgm:spPr/>
      <dgm:t>
        <a:bodyPr/>
        <a:lstStyle/>
        <a:p>
          <a:endParaRPr lang="pt-BR"/>
        </a:p>
      </dgm:t>
    </dgm:pt>
    <dgm:pt modelId="{B0B4B377-3CF7-894F-93B9-A3E00EF3A9E4}" type="pres">
      <dgm:prSet presAssocID="{6F7C8F0C-2B45-43FD-93E2-2A0547F39EAF}" presName="sibTransNodeRect" presStyleLbl="align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C43F716-D977-1444-8F9C-D0659A2F7D08}" type="pres">
      <dgm:prSet presAssocID="{005A9D5D-EE79-4EDB-A6F7-316D41F0A2C7}" presName="nodeRect" presStyleLbl="align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7E709B9-4AE6-3444-AA52-E614FC4EE403}" type="pres">
      <dgm:prSet presAssocID="{6F7C8F0C-2B45-43FD-93E2-2A0547F39EAF}" presName="sibTrans" presStyleCnt="0"/>
      <dgm:spPr/>
    </dgm:pt>
    <dgm:pt modelId="{E9B336A1-59FC-1948-B81A-AB03C6FB2132}" type="pres">
      <dgm:prSet presAssocID="{581742B8-3797-4E37-82FF-A8E365BE2767}" presName="compositeNode" presStyleCnt="0">
        <dgm:presLayoutVars>
          <dgm:bulletEnabled val="1"/>
        </dgm:presLayoutVars>
      </dgm:prSet>
      <dgm:spPr/>
    </dgm:pt>
    <dgm:pt modelId="{83EB6148-1CBD-B04A-83B6-5CE09CF3FC66}" type="pres">
      <dgm:prSet presAssocID="{581742B8-3797-4E37-82FF-A8E365BE2767}" presName="bgRect" presStyleLbl="alignNode1" presStyleIdx="3" presStyleCnt="4"/>
      <dgm:spPr/>
      <dgm:t>
        <a:bodyPr/>
        <a:lstStyle/>
        <a:p>
          <a:endParaRPr lang="pt-BR"/>
        </a:p>
      </dgm:t>
    </dgm:pt>
    <dgm:pt modelId="{098331F3-D821-8943-9A15-DA84850580EF}" type="pres">
      <dgm:prSet presAssocID="{E2970C8B-4501-42B0-A998-4D63AEE9F65C}" presName="sibTransNodeRect" presStyleLbl="align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17E0E6B-1CE6-8B40-85CD-49B836D66C29}" type="pres">
      <dgm:prSet presAssocID="{581742B8-3797-4E37-82FF-A8E365BE2767}" presName="nodeRect" presStyleLbl="align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34EEBB7-F647-4749-BD1E-9958A4B40F62}" type="presOf" srcId="{70301A67-F2D6-4242-A1BD-4005A82D639A}" destId="{979BE9B7-406C-E740-8C53-4C4CACC1507A}" srcOrd="0" destOrd="0" presId="urn:microsoft.com/office/officeart/2016/7/layout/LinearBlockProcessNumbered"/>
    <dgm:cxn modelId="{325FA73C-431E-E840-A3AA-F032A87BA3C2}" type="presOf" srcId="{938FE94A-788D-4127-B3AE-232ABA3383EB}" destId="{2933C3A4-5F6D-104F-B04A-C9B1D8BCDC42}" srcOrd="0" destOrd="0" presId="urn:microsoft.com/office/officeart/2016/7/layout/LinearBlockProcessNumbered"/>
    <dgm:cxn modelId="{0A9ABD15-80D4-8C4A-8730-871117966E1D}" type="presOf" srcId="{E2970C8B-4501-42B0-A998-4D63AEE9F65C}" destId="{098331F3-D821-8943-9A15-DA84850580EF}" srcOrd="0" destOrd="0" presId="urn:microsoft.com/office/officeart/2016/7/layout/LinearBlockProcessNumbered"/>
    <dgm:cxn modelId="{ED2A4544-D60A-774F-984F-CA7CE1D6332A}" type="presOf" srcId="{C60A3696-03B9-490E-88E5-85B55D05AAE6}" destId="{5093DC03-557A-0347-947B-AA7B82FF0F3D}" srcOrd="0" destOrd="0" presId="urn:microsoft.com/office/officeart/2016/7/layout/LinearBlockProcessNumbered"/>
    <dgm:cxn modelId="{0877DE2A-EF00-774D-B1A6-58552600DB31}" type="presOf" srcId="{84F46D2B-D15A-4B16-A2AD-5055EF309D4C}" destId="{00D8BC60-B973-B04E-8567-0E37428AA7A5}" srcOrd="0" destOrd="0" presId="urn:microsoft.com/office/officeart/2016/7/layout/LinearBlockProcessNumbered"/>
    <dgm:cxn modelId="{7ACA76CA-6CAB-A848-A5FC-7BD20DB3236C}" type="presOf" srcId="{005A9D5D-EE79-4EDB-A6F7-316D41F0A2C7}" destId="{7A708A0A-D2CF-7348-A25F-6D243EE36FAD}" srcOrd="0" destOrd="0" presId="urn:microsoft.com/office/officeart/2016/7/layout/LinearBlockProcessNumbered"/>
    <dgm:cxn modelId="{D4C8FF85-0A71-AE46-BBF8-B98714568E50}" type="presOf" srcId="{07B79858-BD94-4438-A3FF-80D947294661}" destId="{9B709C08-3642-0041-9E71-A70605CE5F11}" srcOrd="1" destOrd="0" presId="urn:microsoft.com/office/officeart/2016/7/layout/LinearBlockProcessNumbered"/>
    <dgm:cxn modelId="{753A95CC-0846-403A-9E5D-AAD9E75671B1}" srcId="{938FE94A-788D-4127-B3AE-232ABA3383EB}" destId="{581742B8-3797-4E37-82FF-A8E365BE2767}" srcOrd="3" destOrd="0" parTransId="{B635C45D-7B75-4A0A-A9AC-E83EBCEB6378}" sibTransId="{E2970C8B-4501-42B0-A998-4D63AEE9F65C}"/>
    <dgm:cxn modelId="{001B26A1-258C-42DF-8162-AC1E260D41F3}" srcId="{938FE94A-788D-4127-B3AE-232ABA3383EB}" destId="{84F46D2B-D15A-4B16-A2AD-5055EF309D4C}" srcOrd="0" destOrd="0" parTransId="{3935715A-3B70-44E8-ABD3-5210480B0897}" sibTransId="{C60A3696-03B9-490E-88E5-85B55D05AAE6}"/>
    <dgm:cxn modelId="{358A79B5-D21E-4DFE-805C-B1876113C700}" srcId="{938FE94A-788D-4127-B3AE-232ABA3383EB}" destId="{07B79858-BD94-4438-A3FF-80D947294661}" srcOrd="1" destOrd="0" parTransId="{CDBC418E-AFFD-439F-83F5-2E522BCA2543}" sibTransId="{70301A67-F2D6-4242-A1BD-4005A82D639A}"/>
    <dgm:cxn modelId="{3C3CEA02-6EE2-6F40-A7BF-D11974CCE687}" type="presOf" srcId="{84F46D2B-D15A-4B16-A2AD-5055EF309D4C}" destId="{0359AD7F-48A9-F74C-85B3-F01F4ADDCD72}" srcOrd="1" destOrd="0" presId="urn:microsoft.com/office/officeart/2016/7/layout/LinearBlockProcessNumbered"/>
    <dgm:cxn modelId="{FD61EA98-C3DE-1547-825E-55109CD428DE}" type="presOf" srcId="{07B79858-BD94-4438-A3FF-80D947294661}" destId="{84AE164A-E548-F940-BCE6-27EAFE78D5FF}" srcOrd="0" destOrd="0" presId="urn:microsoft.com/office/officeart/2016/7/layout/LinearBlockProcessNumbered"/>
    <dgm:cxn modelId="{FB5A4D6D-FD4B-8244-A1C2-109115566EB2}" type="presOf" srcId="{581742B8-3797-4E37-82FF-A8E365BE2767}" destId="{F17E0E6B-1CE6-8B40-85CD-49B836D66C29}" srcOrd="1" destOrd="0" presId="urn:microsoft.com/office/officeart/2016/7/layout/LinearBlockProcessNumbered"/>
    <dgm:cxn modelId="{AA267F9E-7519-BB47-B288-8B7A6FBD6293}" type="presOf" srcId="{581742B8-3797-4E37-82FF-A8E365BE2767}" destId="{83EB6148-1CBD-B04A-83B6-5CE09CF3FC66}" srcOrd="0" destOrd="0" presId="urn:microsoft.com/office/officeart/2016/7/layout/LinearBlockProcessNumbered"/>
    <dgm:cxn modelId="{478592E6-6DE4-45BC-A728-2458C1F85AE5}" srcId="{938FE94A-788D-4127-B3AE-232ABA3383EB}" destId="{005A9D5D-EE79-4EDB-A6F7-316D41F0A2C7}" srcOrd="2" destOrd="0" parTransId="{9B0C5467-C056-4E49-9DF1-5C4AC0DC5922}" sibTransId="{6F7C8F0C-2B45-43FD-93E2-2A0547F39EAF}"/>
    <dgm:cxn modelId="{829A3156-0A2F-3641-BA43-3FA7106FD9DD}" type="presOf" srcId="{005A9D5D-EE79-4EDB-A6F7-316D41F0A2C7}" destId="{BC43F716-D977-1444-8F9C-D0659A2F7D08}" srcOrd="1" destOrd="0" presId="urn:microsoft.com/office/officeart/2016/7/layout/LinearBlockProcessNumbered"/>
    <dgm:cxn modelId="{0B673C0A-6E49-FE43-AF48-8350599B83A9}" type="presOf" srcId="{6F7C8F0C-2B45-43FD-93E2-2A0547F39EAF}" destId="{B0B4B377-3CF7-894F-93B9-A3E00EF3A9E4}" srcOrd="0" destOrd="0" presId="urn:microsoft.com/office/officeart/2016/7/layout/LinearBlockProcessNumbered"/>
    <dgm:cxn modelId="{D068EAFF-DFF9-A74F-B549-E9E1843E15F2}" type="presParOf" srcId="{2933C3A4-5F6D-104F-B04A-C9B1D8BCDC42}" destId="{ECDA257E-4D88-AE4F-B6FB-AF8DCE8ACE81}" srcOrd="0" destOrd="0" presId="urn:microsoft.com/office/officeart/2016/7/layout/LinearBlockProcessNumbered"/>
    <dgm:cxn modelId="{9532A72A-C11F-C041-9F6F-D544C9B3436B}" type="presParOf" srcId="{ECDA257E-4D88-AE4F-B6FB-AF8DCE8ACE81}" destId="{00D8BC60-B973-B04E-8567-0E37428AA7A5}" srcOrd="0" destOrd="0" presId="urn:microsoft.com/office/officeart/2016/7/layout/LinearBlockProcessNumbered"/>
    <dgm:cxn modelId="{569210A3-56A0-5741-96E4-1F44D7F5BF17}" type="presParOf" srcId="{ECDA257E-4D88-AE4F-B6FB-AF8DCE8ACE81}" destId="{5093DC03-557A-0347-947B-AA7B82FF0F3D}" srcOrd="1" destOrd="0" presId="urn:microsoft.com/office/officeart/2016/7/layout/LinearBlockProcessNumbered"/>
    <dgm:cxn modelId="{5BF6234A-A6C8-ED42-9270-22E1047E95AD}" type="presParOf" srcId="{ECDA257E-4D88-AE4F-B6FB-AF8DCE8ACE81}" destId="{0359AD7F-48A9-F74C-85B3-F01F4ADDCD72}" srcOrd="2" destOrd="0" presId="urn:microsoft.com/office/officeart/2016/7/layout/LinearBlockProcessNumbered"/>
    <dgm:cxn modelId="{3A15318B-4124-7D4B-BCC4-B6054643079A}" type="presParOf" srcId="{2933C3A4-5F6D-104F-B04A-C9B1D8BCDC42}" destId="{CDFE6DBE-CE44-E744-BE81-CB9EAF3D5B71}" srcOrd="1" destOrd="0" presId="urn:microsoft.com/office/officeart/2016/7/layout/LinearBlockProcessNumbered"/>
    <dgm:cxn modelId="{E186BE1F-08EF-1F4D-935C-5AE33BF0AD34}" type="presParOf" srcId="{2933C3A4-5F6D-104F-B04A-C9B1D8BCDC42}" destId="{379E12B4-3644-0E4C-A6F1-567DAC326316}" srcOrd="2" destOrd="0" presId="urn:microsoft.com/office/officeart/2016/7/layout/LinearBlockProcessNumbered"/>
    <dgm:cxn modelId="{91E8BCF6-3B9A-9547-876F-C6A1F23802F6}" type="presParOf" srcId="{379E12B4-3644-0E4C-A6F1-567DAC326316}" destId="{84AE164A-E548-F940-BCE6-27EAFE78D5FF}" srcOrd="0" destOrd="0" presId="urn:microsoft.com/office/officeart/2016/7/layout/LinearBlockProcessNumbered"/>
    <dgm:cxn modelId="{1F687DE6-2AA7-E74B-95AB-2372AD6A076A}" type="presParOf" srcId="{379E12B4-3644-0E4C-A6F1-567DAC326316}" destId="{979BE9B7-406C-E740-8C53-4C4CACC1507A}" srcOrd="1" destOrd="0" presId="urn:microsoft.com/office/officeart/2016/7/layout/LinearBlockProcessNumbered"/>
    <dgm:cxn modelId="{061413C6-3D4F-0E45-BDB2-243608EFD1EA}" type="presParOf" srcId="{379E12B4-3644-0E4C-A6F1-567DAC326316}" destId="{9B709C08-3642-0041-9E71-A70605CE5F11}" srcOrd="2" destOrd="0" presId="urn:microsoft.com/office/officeart/2016/7/layout/LinearBlockProcessNumbered"/>
    <dgm:cxn modelId="{645666D5-9AC6-4248-98FA-1FB4FF8D30CB}" type="presParOf" srcId="{2933C3A4-5F6D-104F-B04A-C9B1D8BCDC42}" destId="{F81D21E7-1483-3F4A-8EFD-649738BBE23B}" srcOrd="3" destOrd="0" presId="urn:microsoft.com/office/officeart/2016/7/layout/LinearBlockProcessNumbered"/>
    <dgm:cxn modelId="{59C06978-272D-5E4D-90CC-37EFAF1E63F4}" type="presParOf" srcId="{2933C3A4-5F6D-104F-B04A-C9B1D8BCDC42}" destId="{C3A9D71D-3A12-3E47-BB38-AC956E68376D}" srcOrd="4" destOrd="0" presId="urn:microsoft.com/office/officeart/2016/7/layout/LinearBlockProcessNumbered"/>
    <dgm:cxn modelId="{814710EF-2B50-5B44-ABC9-D26A1E3291A8}" type="presParOf" srcId="{C3A9D71D-3A12-3E47-BB38-AC956E68376D}" destId="{7A708A0A-D2CF-7348-A25F-6D243EE36FAD}" srcOrd="0" destOrd="0" presId="urn:microsoft.com/office/officeart/2016/7/layout/LinearBlockProcessNumbered"/>
    <dgm:cxn modelId="{56D2B873-4197-F248-902C-EEEA31EC360F}" type="presParOf" srcId="{C3A9D71D-3A12-3E47-BB38-AC956E68376D}" destId="{B0B4B377-3CF7-894F-93B9-A3E00EF3A9E4}" srcOrd="1" destOrd="0" presId="urn:microsoft.com/office/officeart/2016/7/layout/LinearBlockProcessNumbered"/>
    <dgm:cxn modelId="{5FC27928-4415-314C-9517-611061CD5C01}" type="presParOf" srcId="{C3A9D71D-3A12-3E47-BB38-AC956E68376D}" destId="{BC43F716-D977-1444-8F9C-D0659A2F7D08}" srcOrd="2" destOrd="0" presId="urn:microsoft.com/office/officeart/2016/7/layout/LinearBlockProcessNumbered"/>
    <dgm:cxn modelId="{431B9FE0-E639-774D-B81D-B7C4B9621C53}" type="presParOf" srcId="{2933C3A4-5F6D-104F-B04A-C9B1D8BCDC42}" destId="{07E709B9-4AE6-3444-AA52-E614FC4EE403}" srcOrd="5" destOrd="0" presId="urn:microsoft.com/office/officeart/2016/7/layout/LinearBlockProcessNumbered"/>
    <dgm:cxn modelId="{13893F33-CD28-A247-B4CE-B21E46997CAA}" type="presParOf" srcId="{2933C3A4-5F6D-104F-B04A-C9B1D8BCDC42}" destId="{E9B336A1-59FC-1948-B81A-AB03C6FB2132}" srcOrd="6" destOrd="0" presId="urn:microsoft.com/office/officeart/2016/7/layout/LinearBlockProcessNumbered"/>
    <dgm:cxn modelId="{9A736E8B-6A25-3846-8BFB-EA9EEEB7F79D}" type="presParOf" srcId="{E9B336A1-59FC-1948-B81A-AB03C6FB2132}" destId="{83EB6148-1CBD-B04A-83B6-5CE09CF3FC66}" srcOrd="0" destOrd="0" presId="urn:microsoft.com/office/officeart/2016/7/layout/LinearBlockProcessNumbered"/>
    <dgm:cxn modelId="{7BE2261D-EE2E-7842-9DA4-212C04BA1938}" type="presParOf" srcId="{E9B336A1-59FC-1948-B81A-AB03C6FB2132}" destId="{098331F3-D821-8943-9A15-DA84850580EF}" srcOrd="1" destOrd="0" presId="urn:microsoft.com/office/officeart/2016/7/layout/LinearBlockProcessNumbered"/>
    <dgm:cxn modelId="{700B376F-3FA5-3C4D-9221-0B3C3BEBACEE}" type="presParOf" srcId="{E9B336A1-59FC-1948-B81A-AB03C6FB2132}" destId="{F17E0E6B-1CE6-8B40-85CD-49B836D66C2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D9D0C-2BDB-DB46-85AE-94A6998C2C59}">
      <dsp:nvSpPr>
        <dsp:cNvPr id="0" name=""/>
        <dsp:cNvSpPr/>
      </dsp:nvSpPr>
      <dsp:spPr>
        <a:xfrm>
          <a:off x="0" y="2626263"/>
          <a:ext cx="10515600" cy="17231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pt-BR" sz="3300" kern="1200"/>
            <a:t>Desenvolvimento de páginas WEB.</a:t>
          </a:r>
          <a:endParaRPr lang="en-US" sz="3300" kern="1200"/>
        </a:p>
      </dsp:txBody>
      <dsp:txXfrm>
        <a:off x="0" y="2626263"/>
        <a:ext cx="10515600" cy="1723112"/>
      </dsp:txXfrm>
    </dsp:sp>
    <dsp:sp modelId="{706C0393-6585-8744-AD5E-C739F1B422DF}">
      <dsp:nvSpPr>
        <dsp:cNvPr id="0" name=""/>
        <dsp:cNvSpPr/>
      </dsp:nvSpPr>
      <dsp:spPr>
        <a:xfrm rot="10800000">
          <a:off x="0" y="1962"/>
          <a:ext cx="10515600" cy="2650147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pt-BR" sz="3300" kern="1200"/>
            <a:t>Formulários em HTML</a:t>
          </a:r>
          <a:endParaRPr lang="en-US" sz="3300" kern="1200"/>
        </a:p>
      </dsp:txBody>
      <dsp:txXfrm rot="-10800000">
        <a:off x="0" y="1962"/>
        <a:ext cx="10515600" cy="930201"/>
      </dsp:txXfrm>
    </dsp:sp>
    <dsp:sp modelId="{0D51B3DD-1D27-A24E-8C87-E0A8A2386CE2}">
      <dsp:nvSpPr>
        <dsp:cNvPr id="0" name=""/>
        <dsp:cNvSpPr/>
      </dsp:nvSpPr>
      <dsp:spPr>
        <a:xfrm>
          <a:off x="1283" y="932163"/>
          <a:ext cx="2102606" cy="792394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/>
            <a:t>A tag &lt;FORM&gt;</a:t>
          </a:r>
          <a:endParaRPr lang="en-US" sz="1700" kern="1200"/>
        </a:p>
      </dsp:txBody>
      <dsp:txXfrm>
        <a:off x="1283" y="932163"/>
        <a:ext cx="2102606" cy="792394"/>
      </dsp:txXfrm>
    </dsp:sp>
    <dsp:sp modelId="{9F273F10-7A39-4B46-BC98-76A402E27A94}">
      <dsp:nvSpPr>
        <dsp:cNvPr id="0" name=""/>
        <dsp:cNvSpPr/>
      </dsp:nvSpPr>
      <dsp:spPr>
        <a:xfrm>
          <a:off x="2103890" y="932163"/>
          <a:ext cx="2102606" cy="792394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/>
            <a:t>Métodos GET e POST.</a:t>
          </a:r>
          <a:endParaRPr lang="en-US" sz="1700" kern="1200"/>
        </a:p>
      </dsp:txBody>
      <dsp:txXfrm>
        <a:off x="2103890" y="932163"/>
        <a:ext cx="2102606" cy="792394"/>
      </dsp:txXfrm>
    </dsp:sp>
    <dsp:sp modelId="{D27FEC31-EDB5-524C-9E31-A9E5898107DD}">
      <dsp:nvSpPr>
        <dsp:cNvPr id="0" name=""/>
        <dsp:cNvSpPr/>
      </dsp:nvSpPr>
      <dsp:spPr>
        <a:xfrm>
          <a:off x="4206496" y="932163"/>
          <a:ext cx="2102606" cy="792394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/>
            <a:t>Campos de Textos.</a:t>
          </a:r>
          <a:endParaRPr lang="en-US" sz="1700" kern="1200"/>
        </a:p>
      </dsp:txBody>
      <dsp:txXfrm>
        <a:off x="4206496" y="932163"/>
        <a:ext cx="2102606" cy="792394"/>
      </dsp:txXfrm>
    </dsp:sp>
    <dsp:sp modelId="{15B1D1CE-D722-E745-8E80-A99848BE3512}">
      <dsp:nvSpPr>
        <dsp:cNvPr id="0" name=""/>
        <dsp:cNvSpPr/>
      </dsp:nvSpPr>
      <dsp:spPr>
        <a:xfrm>
          <a:off x="6309103" y="932163"/>
          <a:ext cx="2102606" cy="792394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/>
            <a:t>Demais campos do formulário.</a:t>
          </a:r>
          <a:endParaRPr lang="en-US" sz="1700" kern="1200"/>
        </a:p>
      </dsp:txBody>
      <dsp:txXfrm>
        <a:off x="6309103" y="932163"/>
        <a:ext cx="2102606" cy="792394"/>
      </dsp:txXfrm>
    </dsp:sp>
    <dsp:sp modelId="{6D58E0B5-5152-AE4E-9657-BD3210B02920}">
      <dsp:nvSpPr>
        <dsp:cNvPr id="0" name=""/>
        <dsp:cNvSpPr/>
      </dsp:nvSpPr>
      <dsp:spPr>
        <a:xfrm>
          <a:off x="8411709" y="932163"/>
          <a:ext cx="2102606" cy="792394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/>
            <a:t>As tags &lt;label&gt;, &lt;fieldset&gt; e &lt;legend&gt;</a:t>
          </a:r>
          <a:endParaRPr lang="en-US" sz="1700" kern="1200"/>
        </a:p>
      </dsp:txBody>
      <dsp:txXfrm>
        <a:off x="8411709" y="932163"/>
        <a:ext cx="2102606" cy="7923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0B768-E4D7-A24E-B5F7-B7417A55DD42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C9B19-6650-EE46-986B-6DD4CEA9809D}">
      <dsp:nvSpPr>
        <dsp:cNvPr id="0" name=""/>
        <dsp:cNvSpPr/>
      </dsp:nvSpPr>
      <dsp:spPr>
        <a:xfrm>
          <a:off x="0" y="0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/>
            <a:t>Um formulário </a:t>
          </a:r>
          <a:r>
            <a:rPr lang="pt-BR" sz="2800" u="sng" kern="1200" dirty="0"/>
            <a:t>é um modelo para a entrada de um conjunto de dados</a:t>
          </a:r>
          <a:r>
            <a:rPr lang="pt-BR" sz="2800" kern="1200" dirty="0"/>
            <a:t>. Eles são muito usados em </a:t>
          </a:r>
          <a:r>
            <a:rPr lang="pt-BR" sz="2800" u="sng" kern="1200" dirty="0"/>
            <a:t>registros eletrônicos</a:t>
          </a:r>
          <a:r>
            <a:rPr lang="pt-BR" sz="2800" kern="1200" dirty="0"/>
            <a:t> ou em formulários para o envio de e-mails para as páginas sem precisar abrir um programa de e-mail ou digitar endereços, além da vantagem de ter campos para cada tipo de informação.</a:t>
          </a:r>
          <a:endParaRPr lang="en-US" sz="2800" kern="1200" dirty="0"/>
        </a:p>
      </dsp:txBody>
      <dsp:txXfrm>
        <a:off x="0" y="0"/>
        <a:ext cx="10515600" cy="2175669"/>
      </dsp:txXfrm>
    </dsp:sp>
    <dsp:sp modelId="{3049DFCE-AEDE-9049-B668-B74547A1B031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6E268D-C925-0149-B551-FFBC5B13DDE9}">
      <dsp:nvSpPr>
        <dsp:cNvPr id="0" name=""/>
        <dsp:cNvSpPr/>
      </dsp:nvSpPr>
      <dsp:spPr>
        <a:xfrm>
          <a:off x="0" y="2175669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/>
            <a:t>O primeiro passo para fazer formulários é aprender as tags que fazem os campos de entrada de dados.</a:t>
          </a:r>
          <a:endParaRPr lang="en-US" sz="2800" kern="1200"/>
        </a:p>
      </dsp:txBody>
      <dsp:txXfrm>
        <a:off x="0" y="2175669"/>
        <a:ext cx="10515600" cy="21756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8BC60-B973-B04E-8567-0E37428AA7A5}">
      <dsp:nvSpPr>
        <dsp:cNvPr id="0" name=""/>
        <dsp:cNvSpPr/>
      </dsp:nvSpPr>
      <dsp:spPr>
        <a:xfrm>
          <a:off x="205" y="687670"/>
          <a:ext cx="2479997" cy="29759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/>
            <a:t>A tag &lt;</a:t>
          </a:r>
          <a:r>
            <a:rPr lang="pt-BR" sz="1600" b="1" kern="1200"/>
            <a:t>FORM</a:t>
          </a:r>
          <a:r>
            <a:rPr lang="pt-BR" sz="1600" kern="1200"/>
            <a:t>&gt; inicia um formulário e contém uma sequência de elementos de entrada e de formatação do documento.</a:t>
          </a:r>
          <a:endParaRPr lang="en-US" sz="1600" kern="1200"/>
        </a:p>
      </dsp:txBody>
      <dsp:txXfrm>
        <a:off x="205" y="1878069"/>
        <a:ext cx="2479997" cy="1785598"/>
      </dsp:txXfrm>
    </dsp:sp>
    <dsp:sp modelId="{5093DC03-557A-0347-947B-AA7B82FF0F3D}">
      <dsp:nvSpPr>
        <dsp:cNvPr id="0" name=""/>
        <dsp:cNvSpPr/>
      </dsp:nvSpPr>
      <dsp:spPr>
        <a:xfrm>
          <a:off x="205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/>
            <a:t>01</a:t>
          </a:r>
        </a:p>
      </dsp:txBody>
      <dsp:txXfrm>
        <a:off x="205" y="687670"/>
        <a:ext cx="2479997" cy="1190398"/>
      </dsp:txXfrm>
    </dsp:sp>
    <dsp:sp modelId="{84AE164A-E548-F940-BCE6-27EAFE78D5FF}">
      <dsp:nvSpPr>
        <dsp:cNvPr id="0" name=""/>
        <dsp:cNvSpPr/>
      </dsp:nvSpPr>
      <dsp:spPr>
        <a:xfrm>
          <a:off x="2678602" y="687670"/>
          <a:ext cx="2479997" cy="297599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/>
            <a:t>Atributos da tag &lt;FORM&gt;</a:t>
          </a:r>
          <a:endParaRPr lang="en-US" sz="1600" kern="1200"/>
        </a:p>
      </dsp:txBody>
      <dsp:txXfrm>
        <a:off x="2678602" y="1878069"/>
        <a:ext cx="2479997" cy="1785598"/>
      </dsp:txXfrm>
    </dsp:sp>
    <dsp:sp modelId="{979BE9B7-406C-E740-8C53-4C4CACC1507A}">
      <dsp:nvSpPr>
        <dsp:cNvPr id="0" name=""/>
        <dsp:cNvSpPr/>
      </dsp:nvSpPr>
      <dsp:spPr>
        <a:xfrm>
          <a:off x="2678602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/>
            <a:t>02</a:t>
          </a:r>
        </a:p>
      </dsp:txBody>
      <dsp:txXfrm>
        <a:off x="2678602" y="687670"/>
        <a:ext cx="2479997" cy="1190398"/>
      </dsp:txXfrm>
    </dsp:sp>
    <dsp:sp modelId="{7A708A0A-D2CF-7348-A25F-6D243EE36FAD}">
      <dsp:nvSpPr>
        <dsp:cNvPr id="0" name=""/>
        <dsp:cNvSpPr/>
      </dsp:nvSpPr>
      <dsp:spPr>
        <a:xfrm>
          <a:off x="5356999" y="687670"/>
          <a:ext cx="2479997" cy="29759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/>
            <a:t>ACTION:</a:t>
          </a:r>
          <a:r>
            <a:rPr lang="pt-BR" sz="1600" kern="1200"/>
            <a:t> especifica o URL do script ao qual serão enviados os dados do formulário.</a:t>
          </a:r>
          <a:endParaRPr lang="en-US" sz="1600" kern="1200"/>
        </a:p>
      </dsp:txBody>
      <dsp:txXfrm>
        <a:off x="5356999" y="1878069"/>
        <a:ext cx="2479997" cy="1785598"/>
      </dsp:txXfrm>
    </dsp:sp>
    <dsp:sp modelId="{B0B4B377-3CF7-894F-93B9-A3E00EF3A9E4}">
      <dsp:nvSpPr>
        <dsp:cNvPr id="0" name=""/>
        <dsp:cNvSpPr/>
      </dsp:nvSpPr>
      <dsp:spPr>
        <a:xfrm>
          <a:off x="5356999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/>
            <a:t>03</a:t>
          </a:r>
        </a:p>
      </dsp:txBody>
      <dsp:txXfrm>
        <a:off x="5356999" y="687670"/>
        <a:ext cx="2479997" cy="1190398"/>
      </dsp:txXfrm>
    </dsp:sp>
    <dsp:sp modelId="{83EB6148-1CBD-B04A-83B6-5CE09CF3FC66}">
      <dsp:nvSpPr>
        <dsp:cNvPr id="0" name=""/>
        <dsp:cNvSpPr/>
      </dsp:nvSpPr>
      <dsp:spPr>
        <a:xfrm>
          <a:off x="8035397" y="687670"/>
          <a:ext cx="2479997" cy="29759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/>
            <a:t>METHOD:</a:t>
          </a:r>
          <a:r>
            <a:rPr lang="pt-BR" sz="1600" kern="1200"/>
            <a:t> seleciona um método para acessar o URL de ação. </a:t>
          </a:r>
          <a:endParaRPr lang="en-US" sz="1600" kern="1200"/>
        </a:p>
      </dsp:txBody>
      <dsp:txXfrm>
        <a:off x="8035397" y="1878069"/>
        <a:ext cx="2479997" cy="1785598"/>
      </dsp:txXfrm>
    </dsp:sp>
    <dsp:sp modelId="{098331F3-D821-8943-9A15-DA84850580EF}">
      <dsp:nvSpPr>
        <dsp:cNvPr id="0" name=""/>
        <dsp:cNvSpPr/>
      </dsp:nvSpPr>
      <dsp:spPr>
        <a:xfrm>
          <a:off x="8035397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/>
            <a:t>04</a:t>
          </a:r>
        </a:p>
      </dsp:txBody>
      <dsp:txXfrm>
        <a:off x="8035397" y="687670"/>
        <a:ext cx="2479997" cy="1190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8F951-FBCD-664A-8443-E52FED7AC4A7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543B0-EB26-2C42-9AAF-8DBE28E6A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22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7BF98-0752-828E-4548-AFCB1F028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39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28348A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5DB9C6-9A11-7CAA-C08A-A16D0EC34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03638"/>
            <a:ext cx="9144000" cy="7413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8AD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6107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5062C-E3B7-D89C-6963-B4051A9D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BF304B-D585-EAC0-50B1-3209CCBBE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2D28DC-AB13-1C87-404C-C1B764C1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B831C-1479-45FE-B03B-CF7C46300092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BAC0E4-BE8E-4D3E-0DD9-E7B2A2AF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DA9F64-642D-9605-5510-F1A80CCA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20758E-127A-4CB7-80CC-E0D9EE23E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0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4B6D93-2609-B90F-B471-135FF1181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97FFF9-6792-D511-EDC0-648845E3C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07B1CB-B759-C2EC-43CE-58CE561C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B831C-1479-45FE-B03B-CF7C46300092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51AE87-4DC1-6A54-F4B3-FD8053B6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82AAC6-FA4B-A09E-A414-43FA3464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20758E-127A-4CB7-80CC-E0D9EE23E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79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44FA6-46FC-5765-2E4B-F7B5FB22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47B621-3CC8-2483-F491-1E8BA2F51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90605D-ABAF-F0E3-0DC2-3318A062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B831C-1479-45FE-B03B-CF7C46300092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514F7D-DBDD-A20D-724B-0A43CB0FA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430712-B339-7CAD-B7DF-36D3E958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20758E-127A-4CB7-80CC-E0D9EE23E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42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B8897-94D6-ECA3-E068-93E50995E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33463"/>
            <a:ext cx="10515600" cy="2852737"/>
          </a:xfrm>
        </p:spPr>
        <p:txBody>
          <a:bodyPr anchor="b">
            <a:normAutofit/>
          </a:bodyPr>
          <a:lstStyle>
            <a:lvl1pPr>
              <a:defRPr sz="7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8DDBAB-9B22-8D78-0188-D50DFDC2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13189"/>
            <a:ext cx="10515600" cy="55721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0112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1B0C6D-1E5C-CD16-F7F9-6CC9388E3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9500" y="2546346"/>
            <a:ext cx="2324100" cy="25431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5DA85D0-B61A-125D-F1F2-D2EBECE511E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683000" y="2549524"/>
            <a:ext cx="2324100" cy="25431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B03D552-86AA-18BF-594F-F434045D10D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500" y="2549524"/>
            <a:ext cx="2324100" cy="25431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1C28E6CD-0BB1-D065-B870-6A2FA54EEFD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966200" y="2549523"/>
            <a:ext cx="2324100" cy="25431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1605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A65AD-B43A-3C1E-8C7B-FF8F130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040AE3-4AA8-07BF-6A46-D9BEBC362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7E63A5-7260-D92A-D146-C1A51A5D7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91ED8BD-672B-5573-63BA-7BE115674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9A652C-8DD2-43C6-DB64-4061E3DBF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AF51E77-0230-8831-71DA-E60AF164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B831C-1479-45FE-B03B-CF7C46300092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76776B4-2A93-A541-DAEB-DE6CF409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5D017B-7C16-13D7-38BD-EDFB5B0F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20758E-127A-4CB7-80CC-E0D9EE23E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9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913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E155B-1BB3-3997-601F-9D42882817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12424"/>
            <a:ext cx="10515600" cy="1325563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pt-BR" dirty="0"/>
              <a:t>1.1 Assunto</a:t>
            </a:r>
          </a:p>
        </p:txBody>
      </p:sp>
    </p:spTree>
    <p:extLst>
      <p:ext uri="{BB962C8B-B14F-4D97-AF65-F5344CB8AC3E}">
        <p14:creationId xmlns:p14="http://schemas.microsoft.com/office/powerpoint/2010/main" val="24728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74C50-CA7B-D775-6936-9E00C71E7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A39B1E-E024-05B2-E223-E6EAF0C1A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0A2482-8FAE-D612-8762-CC6AAF745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390477-CF66-7A41-3B54-7F689F35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B831C-1479-45FE-B03B-CF7C46300092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22309B-B29F-1FEB-7250-3482B0370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32ABB6-7AE8-4C73-142E-AE34CD79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20758E-127A-4CB7-80CC-E0D9EE23E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28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EEAD6-5249-4166-B6C3-4A06890A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203126-2260-DF9B-A270-CB0599FCD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07B95D-E82F-E86E-1D34-80A83492B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37AC39-83B3-B211-96D6-10BCDF4EA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B831C-1479-45FE-B03B-CF7C46300092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86E1C1-4DBB-70DA-52BC-228D670C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AA66DD-9FE4-6C4F-50B2-91685EAA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20758E-127A-4CB7-80CC-E0D9EE23E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78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947439B-EA3D-8877-F4C9-81E1AC1D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A2A5A2-4BB4-AE06-E900-879AA324C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5067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8348A"/>
          </a:solidFill>
          <a:latin typeface="Ubuntu Medium" panose="020B06040306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pt_BR/history.php.php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nhadecodigo.com.br/artigo/82/html-avancado.aspx" TargetMode="External"/><Relationship Id="rId5" Type="http://schemas.openxmlformats.org/officeDocument/2006/relationships/hyperlink" Target="https://developer.mozilla.org/pt-BR/docs/Web/Guide/HTML/Forms/Meu_primeiro_formulario_HTML" TargetMode="External"/><Relationship Id="rId4" Type="http://schemas.openxmlformats.org/officeDocument/2006/relationships/hyperlink" Target="https://tutorialehtml.com/pt/html-tutorial-criacao-formularios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pt_BR/history.php.php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pt_BR/history.php.php" TargetMode="External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nhadecodigo.com.br/artigo/82/html-avancado.aspx" TargetMode="External"/><Relationship Id="rId5" Type="http://schemas.openxmlformats.org/officeDocument/2006/relationships/hyperlink" Target="https://tutorialehtml.com/pt/html-tutorial-paragrafo/" TargetMode="External"/><Relationship Id="rId4" Type="http://schemas.openxmlformats.org/officeDocument/2006/relationships/hyperlink" Target="https://livrosdomaujor.com.br/html5css3/download.html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38F7E-E4A8-0E45-6687-BA90B6361D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bg1"/>
                </a:solidFill>
                <a:latin typeface="Ubuntu Medium"/>
              </a:rPr>
              <a:t>R e Marketing 2023</a:t>
            </a:r>
            <a:endParaRPr lang="pt-BR" dirty="0">
              <a:solidFill>
                <a:schemeClr val="bg1"/>
              </a:solidFill>
              <a:latin typeface="Ubuntu Medium"/>
            </a:endParaRPr>
          </a:p>
          <a:p>
            <a:r>
              <a:rPr lang="pt-BR" b="1" dirty="0">
                <a:solidFill>
                  <a:schemeClr val="bg1"/>
                </a:solidFill>
                <a:latin typeface="Ubuntu Medium"/>
              </a:rPr>
              <a:t>Relatório Comunicação e Marketing 2023</a:t>
            </a:r>
            <a:endParaRPr lang="pt-BR" dirty="0">
              <a:solidFill>
                <a:schemeClr val="bg1"/>
              </a:solidFill>
              <a:latin typeface="Ubuntu Medium"/>
            </a:endParaRPr>
          </a:p>
          <a:p>
            <a:r>
              <a:rPr lang="pt-BR" sz="6000" dirty="0">
                <a:latin typeface="Ubuntu Medium"/>
              </a:rPr>
              <a:t>Desenvolvimento Front </a:t>
            </a:r>
            <a:r>
              <a:rPr lang="pt-BR" sz="6000" dirty="0" err="1">
                <a:latin typeface="Ubuntu Medium"/>
              </a:rPr>
              <a:t>End</a:t>
            </a:r>
            <a:r>
              <a:rPr lang="pt-BR" sz="6000" dirty="0">
                <a:latin typeface="Ubuntu Medium"/>
              </a:rPr>
              <a:t>  </a:t>
            </a:r>
            <a:r>
              <a:rPr lang="pt-BR" sz="6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 Medium"/>
              </a:rPr>
              <a:t>Formulários</a:t>
            </a:r>
            <a:r>
              <a:rPr lang="pt-BR" sz="6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em HTML </a:t>
            </a:r>
            <a:endParaRPr lang="pt-BR" sz="6700" dirty="0">
              <a:latin typeface="Ubuntu Medium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90D0FF-6D8B-DDBD-FA32-77D5F818A0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5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35A3A63-3B55-2B1B-EE69-4C3D56A85F99}"/>
              </a:ext>
            </a:extLst>
          </p:cNvPr>
          <p:cNvSpPr txBox="1">
            <a:spLocks/>
          </p:cNvSpPr>
          <p:nvPr/>
        </p:nvSpPr>
        <p:spPr>
          <a:xfrm>
            <a:off x="3850325" y="4445000"/>
            <a:ext cx="9144000" cy="741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8AD1"/>
                </a:solidFill>
                <a:latin typeface="Ubuntu" panose="020B050403060203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FF0000"/>
                </a:solidFill>
              </a:rPr>
              <a:t>Profa. Sybelle Nogueira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8897FF40-51E8-B818-B8AF-666C73862B2D}"/>
              </a:ext>
            </a:extLst>
          </p:cNvPr>
          <p:cNvSpPr txBox="1">
            <a:spLocks/>
          </p:cNvSpPr>
          <p:nvPr/>
        </p:nvSpPr>
        <p:spPr>
          <a:xfrm>
            <a:off x="5975525" y="5634037"/>
            <a:ext cx="5925988" cy="10527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8AD1"/>
                </a:solidFill>
                <a:latin typeface="Ubuntu" panose="020B050403060203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600" dirty="0"/>
              <a:t>Fonte:                            </a:t>
            </a:r>
          </a:p>
          <a:p>
            <a:pPr algn="r"/>
            <a:r>
              <a:rPr lang="pt-BR" sz="1600" dirty="0"/>
              <a:t>Prof. João Paulo Pimentel</a:t>
            </a:r>
          </a:p>
          <a:p>
            <a:pPr algn="r"/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Prof. Fabiano Oliveira de Carvalho/UCB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869219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Formulários em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0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Executando no browser: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235" y="2018195"/>
            <a:ext cx="5182078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328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Formulários em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1"/>
            <a:ext cx="79208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HTML - Formulários de E-mail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Vamos adicionar o botão de enviar agora. Geralmente esse botão deve ser o último e é nomeado como "</a:t>
            </a:r>
            <a:r>
              <a:rPr lang="pt-BR" sz="2800" b="1" dirty="0"/>
              <a:t>enviar</a:t>
            </a:r>
            <a:r>
              <a:rPr lang="pt-BR" sz="2800" dirty="0"/>
              <a:t>" ou algo parecido.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Também temos de especificar o destino dos dados colocados no formulário, a fim de transferi-los. Isso pode ser feito adicionando os seguintes atributos: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800" dirty="0" err="1"/>
              <a:t>method</a:t>
            </a:r>
            <a:endParaRPr lang="pt-BR" sz="28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800" dirty="0" err="1"/>
              <a:t>action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404149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Formulários em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1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Inserindo o código abaixo na nossa página formularios.html, ficará assim o resultado: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351" y="2060848"/>
            <a:ext cx="7620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239" y="3789040"/>
            <a:ext cx="5064224" cy="2310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0705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Formulários em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1"/>
            <a:ext cx="7920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b="1" dirty="0"/>
              <a:t>HTML - Botões de Rádio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Os botões de rádio são bastante populares, úteis e fáceis de usar. O exemplo mais comum seria perguntas com mais de uma resposta. Há atributos para isso, como:</a:t>
            </a:r>
          </a:p>
          <a:p>
            <a:pPr algn="just"/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b="1" dirty="0" err="1"/>
              <a:t>value</a:t>
            </a:r>
            <a:r>
              <a:rPr lang="pt-BR" sz="2800" dirty="0"/>
              <a:t> - especifica o que será enviado no caso em que certos botões forem selecionados. Apenas um valor será enviado.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b="1" dirty="0" err="1"/>
              <a:t>name</a:t>
            </a:r>
            <a:r>
              <a:rPr lang="pt-BR" sz="2800" dirty="0"/>
              <a:t> - decide a qual </a:t>
            </a:r>
            <a:r>
              <a:rPr lang="pt-BR" sz="2800" b="1" dirty="0"/>
              <a:t>set</a:t>
            </a:r>
            <a:r>
              <a:rPr lang="pt-BR" sz="2800" dirty="0"/>
              <a:t> de botões o que foi selecionado pertence.</a:t>
            </a:r>
          </a:p>
        </p:txBody>
      </p:sp>
    </p:spTree>
    <p:extLst>
      <p:ext uri="{BB962C8B-B14F-4D97-AF65-F5344CB8AC3E}">
        <p14:creationId xmlns:p14="http://schemas.microsoft.com/office/powerpoint/2010/main" val="3765243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Formulários em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0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Acrescente o código abaixo na nossa página: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444" y="1431940"/>
            <a:ext cx="8285356" cy="4822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857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Formulários em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0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Vejam o resultado no browser: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286" y="1409904"/>
            <a:ext cx="3509891" cy="4643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441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Formulários em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0"/>
            <a:ext cx="7920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b="1" dirty="0"/>
              <a:t>HTML – </a:t>
            </a:r>
            <a:r>
              <a:rPr lang="pt-BR" sz="2800" b="1" dirty="0" err="1"/>
              <a:t>Checkbox</a:t>
            </a:r>
            <a:endParaRPr lang="pt-BR" sz="28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Usando </a:t>
            </a:r>
            <a:r>
              <a:rPr lang="pt-BR" sz="2800" b="1" dirty="0" err="1"/>
              <a:t>checkboxes</a:t>
            </a:r>
            <a:r>
              <a:rPr lang="pt-BR" sz="2800" dirty="0"/>
              <a:t> o usuário tem a possibilidade de escolher uma, duas ou mais respostas variantes. O nome e valor atribuídos são usados como nos botões de rádio.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Vamos acrescentar o código que segue no próximo slide na nossa página formularios.html.</a:t>
            </a:r>
          </a:p>
        </p:txBody>
      </p:sp>
    </p:spTree>
    <p:extLst>
      <p:ext uri="{BB962C8B-B14F-4D97-AF65-F5344CB8AC3E}">
        <p14:creationId xmlns:p14="http://schemas.microsoft.com/office/powerpoint/2010/main" val="813791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Formulários em HTML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124744"/>
            <a:ext cx="871296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874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Formulários em HTML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559" y="836712"/>
            <a:ext cx="3356951" cy="5777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280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Formulários em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1"/>
            <a:ext cx="7920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b="1" dirty="0"/>
              <a:t>HTML - Outros tipos de formulários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Outro modelo de listar formulários está abaixo, em que o usuário seleciona uma linha para ser enviada como a opção escolhida.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399" y="3284985"/>
            <a:ext cx="3024336" cy="283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40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2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pt-BR" sz="5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Roteiro da Aula</a:t>
            </a:r>
          </a:p>
        </p:txBody>
      </p:sp>
      <p:graphicFrame>
        <p:nvGraphicFramePr>
          <p:cNvPr id="18" name="CaixaDeTexto 1">
            <a:extLst>
              <a:ext uri="{FF2B5EF4-FFF2-40B4-BE49-F238E27FC236}">
                <a16:creationId xmlns:a16="http://schemas.microsoft.com/office/drawing/2014/main" id="{0ECD5572-E6BB-6276-E9DD-619E73194E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66462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5015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Formulários em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1"/>
            <a:ext cx="7920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Vejamos o código deste modelo de campo de formulário:</a:t>
            </a:r>
          </a:p>
          <a:p>
            <a:pPr algn="just"/>
            <a:endParaRPr lang="pt-BR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1988841"/>
            <a:ext cx="8964488" cy="432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32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Formulários em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1"/>
            <a:ext cx="7920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Outro modelo é o menu </a:t>
            </a:r>
            <a:r>
              <a:rPr lang="pt-BR" sz="2800" b="1" dirty="0"/>
              <a:t>'</a:t>
            </a:r>
            <a:r>
              <a:rPr lang="pt-BR" sz="2800" b="1" dirty="0" err="1"/>
              <a:t>drop-down</a:t>
            </a:r>
            <a:r>
              <a:rPr lang="pt-BR" sz="2800" dirty="0"/>
              <a:t>'. Ele se mostrará como um campo, que quando clicado mostrará uma lista.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1" y="2513505"/>
            <a:ext cx="3043539" cy="146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928" y="2513505"/>
            <a:ext cx="2961572" cy="3434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8730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Formulários em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0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Vejamos o código deste modelo de formulário: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525" y="1556792"/>
            <a:ext cx="8687502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325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Formulários em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1"/>
            <a:ext cx="79208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b="1" dirty="0"/>
              <a:t>A </a:t>
            </a:r>
            <a:r>
              <a:rPr lang="pt-BR" sz="2800" b="1" dirty="0" err="1"/>
              <a:t>tag</a:t>
            </a:r>
            <a:r>
              <a:rPr lang="pt-BR" sz="2800" b="1" dirty="0"/>
              <a:t> &lt;TEXTAREA&gt;</a:t>
            </a:r>
            <a:r>
              <a:rPr lang="pt-BR" sz="2800" dirty="0"/>
              <a:t> abre uma área para entrada de texto, de acordo com atributos para número de colunas, linhas, e - se for o caso - um valor inicial. É um campo onde as pessoas poderão digitar mais texto do que nos campos de texto que vimos. Além disso, o usuário pode ver o texto que está digitando. A tela fica assim: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047" y="4450877"/>
            <a:ext cx="5472608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7825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Formulários em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0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E o código da </a:t>
            </a:r>
            <a:r>
              <a:rPr lang="pt-BR" sz="2800" dirty="0" err="1"/>
              <a:t>tag</a:t>
            </a:r>
            <a:r>
              <a:rPr lang="pt-BR" sz="2800" dirty="0"/>
              <a:t> &lt;TEXTAREA&gt; assim: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988840"/>
            <a:ext cx="8085239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749" y="3501008"/>
            <a:ext cx="7892043" cy="2348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320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Formulários em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0"/>
            <a:ext cx="7920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b="1" dirty="0"/>
              <a:t>Atributo SELECTED</a:t>
            </a:r>
            <a:r>
              <a:rPr lang="pt-BR" sz="2800" dirty="0"/>
              <a:t>: também é possível estabelecer uma escolha-padrão, através do atributo SELECTED. Vejamos abaixo no código de Preferência Musical: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2924944"/>
            <a:ext cx="8716142" cy="2663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596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Formulários em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0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b="1" dirty="0"/>
              <a:t>Country</a:t>
            </a:r>
            <a:r>
              <a:rPr lang="pt-BR" sz="2800" dirty="0"/>
              <a:t> já vem marcada por padrão: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2103561"/>
            <a:ext cx="4896544" cy="3094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399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Formulários em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0"/>
            <a:ext cx="7920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b="1" dirty="0"/>
              <a:t>Atributo CHECKED</a:t>
            </a:r>
            <a:r>
              <a:rPr lang="pt-BR" sz="2800" dirty="0"/>
              <a:t>: também é possível estabelecer uma escolha-padrão, através do atributo CHECKED. Vejamos abaixo no código da cor da camiseta: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452" y="3025690"/>
            <a:ext cx="8953044" cy="249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7071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Formulários em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0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Azul já vem marcada por padrão: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1838402"/>
            <a:ext cx="4824536" cy="3522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734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Formulários em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1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Mesma coisa se inserirmos CHECKED para a opção de cor de sapatos: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93" y="2361828"/>
            <a:ext cx="9036495" cy="706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3501008"/>
            <a:ext cx="4752528" cy="2445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88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pt-BR" sz="5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Formulários em HTML</a:t>
            </a:r>
          </a:p>
        </p:txBody>
      </p:sp>
      <p:graphicFrame>
        <p:nvGraphicFramePr>
          <p:cNvPr id="8" name="CaixaDeTexto 1">
            <a:extLst>
              <a:ext uri="{FF2B5EF4-FFF2-40B4-BE49-F238E27FC236}">
                <a16:creationId xmlns:a16="http://schemas.microsoft.com/office/drawing/2014/main" id="{8FC85673-8157-3AED-5BC0-B6386F0715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64475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6950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Formulários em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1"/>
            <a:ext cx="79208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b="1" dirty="0"/>
              <a:t>Campo de Dados Escondido (</a:t>
            </a:r>
            <a:r>
              <a:rPr lang="pt-BR" sz="2800" b="1" dirty="0" err="1"/>
              <a:t>Hidden</a:t>
            </a:r>
            <a:r>
              <a:rPr lang="pt-BR" sz="2800" b="1" dirty="0"/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Este tipo de campo funciona igual a um campo de texto, só que ele não aparece no formulário para o visitante.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Ele está lá no código, mas o visitante não pode vê-lo ou alterá-lo. Isso é importante para você incluir informações que achar necessárias, mas que não deseja que o visitante altere.</a:t>
            </a:r>
          </a:p>
        </p:txBody>
      </p:sp>
    </p:spTree>
    <p:extLst>
      <p:ext uri="{BB962C8B-B14F-4D97-AF65-F5344CB8AC3E}">
        <p14:creationId xmlns:p14="http://schemas.microsoft.com/office/powerpoint/2010/main" val="2276476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Formulários em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0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Ele poder ser desenvolvido assim: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9" y="1829740"/>
            <a:ext cx="81438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9312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Formulários em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1"/>
            <a:ext cx="79208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Sobre o elemento &lt;</a:t>
            </a:r>
            <a:r>
              <a:rPr lang="pt-BR" sz="2800" dirty="0" err="1"/>
              <a:t>button</a:t>
            </a:r>
            <a:r>
              <a:rPr lang="pt-BR" sz="2800" dirty="0"/>
              <a:t>&gt;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Um botão pode ser de três tipos: </a:t>
            </a:r>
            <a:r>
              <a:rPr lang="pt-BR" sz="2800" b="1" dirty="0" err="1"/>
              <a:t>submit</a:t>
            </a:r>
            <a:r>
              <a:rPr lang="pt-BR" sz="2800" dirty="0"/>
              <a:t>, </a:t>
            </a:r>
            <a:r>
              <a:rPr lang="pt-BR" sz="2800" b="1" dirty="0"/>
              <a:t>reset</a:t>
            </a:r>
            <a:r>
              <a:rPr lang="pt-BR" sz="2800" dirty="0"/>
              <a:t>, ou </a:t>
            </a:r>
            <a:r>
              <a:rPr lang="pt-BR" sz="2800" b="1" dirty="0" err="1"/>
              <a:t>button</a:t>
            </a:r>
            <a:r>
              <a:rPr lang="pt-BR" sz="2800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Um clique sobre um botão do tipo </a:t>
            </a:r>
            <a:r>
              <a:rPr lang="pt-BR" sz="2800" b="1" dirty="0" err="1"/>
              <a:t>submit</a:t>
            </a:r>
            <a:r>
              <a:rPr lang="pt-BR" sz="2800" dirty="0"/>
              <a:t> envia os dados do formulário para a página de web definida pelo atributo </a:t>
            </a:r>
            <a:r>
              <a:rPr lang="pt-BR" sz="2800" b="1" dirty="0" err="1"/>
              <a:t>action</a:t>
            </a:r>
            <a:r>
              <a:rPr lang="pt-BR" sz="2800" dirty="0"/>
              <a:t> do elemento &lt;</a:t>
            </a:r>
            <a:r>
              <a:rPr lang="pt-BR" sz="2800" dirty="0" err="1"/>
              <a:t>form</a:t>
            </a:r>
            <a:r>
              <a:rPr lang="pt-BR" sz="2800" dirty="0"/>
              <a:t>&gt; 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Um clique sobre um botão de </a:t>
            </a:r>
            <a:r>
              <a:rPr lang="pt-BR" sz="2800" b="1" dirty="0"/>
              <a:t>reset</a:t>
            </a:r>
            <a:r>
              <a:rPr lang="pt-BR" sz="2800" dirty="0"/>
              <a:t> redefine imediatamente todos os campos do formulário para o seu </a:t>
            </a:r>
            <a:r>
              <a:rPr lang="pt-BR" sz="2800" u="sng" dirty="0"/>
              <a:t>valor padrão</a:t>
            </a:r>
            <a:r>
              <a:rPr lang="pt-BR" sz="2800" dirty="0"/>
              <a:t>. </a:t>
            </a:r>
            <a:r>
              <a:rPr lang="pt-BR" sz="2800" dirty="0">
                <a:sym typeface="Wingdings" panose="05000000000000000000" pitchFamily="2" charset="2"/>
              </a:rPr>
              <a:t> </a:t>
            </a:r>
            <a:r>
              <a:rPr lang="pt-BR" sz="2800" b="1" dirty="0">
                <a:sym typeface="Wingdings" panose="05000000000000000000" pitchFamily="2" charset="2"/>
              </a:rPr>
              <a:t>má prática...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025972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Formulários em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0"/>
            <a:ext cx="7920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Um clique em um botão do tipo </a:t>
            </a:r>
            <a:r>
              <a:rPr lang="pt-BR" sz="2800" b="1" dirty="0" err="1"/>
              <a:t>button</a:t>
            </a:r>
            <a:r>
              <a:rPr lang="pt-BR" sz="2800" dirty="0"/>
              <a:t> faz nada! Ele é útil para construir botões personalizados com </a:t>
            </a:r>
            <a:r>
              <a:rPr lang="pt-BR" sz="2800" b="1" dirty="0" err="1"/>
              <a:t>JavaScript</a:t>
            </a:r>
            <a:r>
              <a:rPr lang="pt-BR" sz="2800" dirty="0"/>
              <a:t>, ou seja, ele pode assumir qualquer comportamento através desta linguagem.</a:t>
            </a:r>
          </a:p>
        </p:txBody>
      </p:sp>
    </p:spTree>
    <p:extLst>
      <p:ext uri="{BB962C8B-B14F-4D97-AF65-F5344CB8AC3E}">
        <p14:creationId xmlns:p14="http://schemas.microsoft.com/office/powerpoint/2010/main" val="1675961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Formulários em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1"/>
            <a:ext cx="79208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de-DE" sz="2800" b="1" dirty="0"/>
              <a:t>As tags &lt;label&gt;, &lt;fieldset&gt; e &lt;legend&gt;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8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As </a:t>
            </a:r>
            <a:r>
              <a:rPr lang="pt-BR" sz="2800" dirty="0" err="1"/>
              <a:t>tags</a:t>
            </a:r>
            <a:r>
              <a:rPr lang="pt-BR" sz="2800" dirty="0"/>
              <a:t> &lt;</a:t>
            </a:r>
            <a:r>
              <a:rPr lang="pt-BR" sz="2800" dirty="0" err="1"/>
              <a:t>label</a:t>
            </a:r>
            <a:r>
              <a:rPr lang="pt-BR" sz="2800" dirty="0"/>
              <a:t>&gt;, &lt;</a:t>
            </a:r>
            <a:r>
              <a:rPr lang="pt-BR" sz="2800" dirty="0" err="1"/>
              <a:t>fieldset</a:t>
            </a:r>
            <a:r>
              <a:rPr lang="pt-BR" sz="2800" dirty="0"/>
              <a:t>&gt; e &lt;</a:t>
            </a:r>
            <a:r>
              <a:rPr lang="pt-BR" sz="2800" dirty="0" err="1"/>
              <a:t>legend</a:t>
            </a:r>
            <a:r>
              <a:rPr lang="pt-BR" sz="2800" dirty="0"/>
              <a:t>&gt; são utilizadas exclusivamente nos formulários e diferem um pouco das </a:t>
            </a:r>
            <a:r>
              <a:rPr lang="pt-BR" sz="2800" dirty="0" err="1"/>
              <a:t>tags</a:t>
            </a:r>
            <a:r>
              <a:rPr lang="pt-BR" sz="2800" dirty="0"/>
              <a:t> que estudamos até o momento.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Basicamente, elas funcionam como marcações e rótulos para os elementos que criamos em nossos formulários.</a:t>
            </a:r>
          </a:p>
        </p:txBody>
      </p:sp>
    </p:spTree>
    <p:extLst>
      <p:ext uri="{BB962C8B-B14F-4D97-AF65-F5344CB8AC3E}">
        <p14:creationId xmlns:p14="http://schemas.microsoft.com/office/powerpoint/2010/main" val="3986691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Formulários em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0"/>
            <a:ext cx="7920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No próximo exemplo no lugar de utilizar uma </a:t>
            </a:r>
            <a:r>
              <a:rPr lang="pt-BR" sz="2800" dirty="0" err="1"/>
              <a:t>tag</a:t>
            </a:r>
            <a:r>
              <a:rPr lang="pt-BR" sz="2800" dirty="0"/>
              <a:t> &lt;p&gt; para criar o rótulo do </a:t>
            </a:r>
            <a:r>
              <a:rPr lang="pt-BR" sz="2800" dirty="0" err="1"/>
              <a:t>ComboBox</a:t>
            </a:r>
            <a:r>
              <a:rPr lang="pt-BR" sz="2800" dirty="0"/>
              <a:t>, vamos substituir pela </a:t>
            </a:r>
            <a:r>
              <a:rPr lang="pt-BR" sz="2800" dirty="0" err="1"/>
              <a:t>tag</a:t>
            </a:r>
            <a:r>
              <a:rPr lang="pt-BR" sz="2800" dirty="0"/>
              <a:t> &lt;</a:t>
            </a:r>
            <a:r>
              <a:rPr lang="pt-BR" sz="2800" dirty="0" err="1"/>
              <a:t>label</a:t>
            </a:r>
            <a:r>
              <a:rPr lang="pt-BR" sz="2800" dirty="0"/>
              <a:t>&gt; que foi criada justamente para essa finalidade.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59" y="2886494"/>
            <a:ext cx="8332585" cy="313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3892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Formulários em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0"/>
            <a:ext cx="79208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b="1" dirty="0"/>
              <a:t>As </a:t>
            </a:r>
            <a:r>
              <a:rPr lang="pt-BR" sz="2800" b="1" dirty="0" err="1"/>
              <a:t>tags</a:t>
            </a:r>
            <a:r>
              <a:rPr lang="pt-BR" sz="2800" b="1" dirty="0"/>
              <a:t> &lt;</a:t>
            </a:r>
            <a:r>
              <a:rPr lang="pt-BR" sz="2800" b="1" dirty="0" err="1"/>
              <a:t>fieldset</a:t>
            </a:r>
            <a:r>
              <a:rPr lang="pt-BR" sz="2800" b="1" dirty="0"/>
              <a:t>&gt; e &lt;</a:t>
            </a:r>
            <a:r>
              <a:rPr lang="pt-BR" sz="2800" b="1" dirty="0" err="1"/>
              <a:t>legend</a:t>
            </a:r>
            <a:r>
              <a:rPr lang="pt-BR" sz="2800" b="1" dirty="0"/>
              <a:t>&gt;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Elas trabalham em conjunto e servem para criarmos uma divisão dos elementos dentro do nosso formulário.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Imagine, por exemplo, que você precise criar um formulário de cadastro com diversos campos para o usuário preencher. Em situações como  essa é muito provável que você consiga separar os campos por </a:t>
            </a:r>
            <a:r>
              <a:rPr lang="pt-BR" sz="2800" b="1" dirty="0"/>
              <a:t>categorias</a:t>
            </a:r>
            <a:r>
              <a:rPr lang="pt-BR" sz="2800" dirty="0"/>
              <a:t>, podendo ser, por exemplo, </a:t>
            </a:r>
            <a:r>
              <a:rPr lang="pt-BR" sz="2800" u="sng" dirty="0"/>
              <a:t>dados pessoais e dados profissionais</a:t>
            </a:r>
            <a:r>
              <a:rPr lang="pt-BR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257756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Formulários em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1"/>
            <a:ext cx="7920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Vamos a um exemplo bem simples para compreendermos essa ideia.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9" y="1919372"/>
            <a:ext cx="8568951" cy="4902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4308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Formulários em HTML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960" y="1025577"/>
            <a:ext cx="7416824" cy="502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20283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Formulários em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1"/>
            <a:ext cx="7920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Se observarmos com muita atenção, percebemos que no exemplo anterior temos uma separação entre os dados pessoais e profissionais. Entretanto, existe uma forma muito mais correta e elegante de fazer essa separação com as </a:t>
            </a:r>
            <a:r>
              <a:rPr lang="pt-BR" sz="2800" dirty="0" err="1"/>
              <a:t>tags</a:t>
            </a:r>
            <a:r>
              <a:rPr lang="pt-BR" sz="2800" dirty="0"/>
              <a:t> &lt;</a:t>
            </a:r>
            <a:r>
              <a:rPr lang="pt-BR" sz="2800" dirty="0" err="1"/>
              <a:t>fieldset</a:t>
            </a:r>
            <a:r>
              <a:rPr lang="pt-BR" sz="2800" dirty="0"/>
              <a:t>&gt; e &lt;</a:t>
            </a:r>
            <a:r>
              <a:rPr lang="pt-BR" sz="2800" dirty="0" err="1"/>
              <a:t>legend</a:t>
            </a:r>
            <a:r>
              <a:rPr lang="pt-BR" sz="2800" dirty="0"/>
              <a:t>&gt;.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A </a:t>
            </a:r>
            <a:r>
              <a:rPr lang="pt-BR" sz="2800" dirty="0" err="1"/>
              <a:t>tag</a:t>
            </a:r>
            <a:r>
              <a:rPr lang="pt-BR" sz="2800" dirty="0"/>
              <a:t> &lt;</a:t>
            </a:r>
            <a:r>
              <a:rPr lang="pt-BR" sz="2800" dirty="0" err="1"/>
              <a:t>fieldset</a:t>
            </a:r>
            <a:r>
              <a:rPr lang="pt-BR" sz="2800" dirty="0"/>
              <a:t>&gt; é utilizada para criar uma seção, separando um conjunto de elementos do formulário com uma linha ao redor. Já a </a:t>
            </a:r>
            <a:r>
              <a:rPr lang="pt-BR" sz="2800" dirty="0" err="1"/>
              <a:t>tag</a:t>
            </a:r>
            <a:r>
              <a:rPr lang="pt-BR" sz="2800" dirty="0"/>
              <a:t> &lt;</a:t>
            </a:r>
            <a:r>
              <a:rPr lang="pt-BR" sz="2800" dirty="0" err="1"/>
              <a:t>legend</a:t>
            </a:r>
            <a:r>
              <a:rPr lang="pt-BR" sz="2800" dirty="0"/>
              <a:t>&gt; é utilizada para criar a legenda de cada seção, neste caso, o texto que aparece na parte superior de cada conjunto.</a:t>
            </a:r>
          </a:p>
        </p:txBody>
      </p:sp>
    </p:spTree>
    <p:extLst>
      <p:ext uri="{BB962C8B-B14F-4D97-AF65-F5344CB8AC3E}">
        <p14:creationId xmlns:p14="http://schemas.microsoft.com/office/powerpoint/2010/main" val="164063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8E1DD9-DCE3-A2F1-80C4-29645DA6DF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592EEC2-8344-34B3-D2C0-3673C5D4BBF4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556C78F-CA0B-BC92-9A85-96AE8531274B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6F73379-DCAB-4D39-ED3A-0FBD299014E6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 idx="4294967295"/>
          </p:nvPr>
        </p:nvSpPr>
        <p:spPr>
          <a:xfrm>
            <a:off x="0" y="557213"/>
            <a:ext cx="10515600" cy="1133475"/>
          </a:xfrm>
        </p:spPr>
        <p:txBody>
          <a:bodyPr>
            <a:normAutofit/>
          </a:bodyPr>
          <a:lstStyle/>
          <a:p>
            <a:r>
              <a:rPr lang="pt-BR" sz="5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Formulários em HTML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900" y="876613"/>
            <a:ext cx="749300" cy="7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8" name="CaixaDeTexto 1">
            <a:extLst>
              <a:ext uri="{FF2B5EF4-FFF2-40B4-BE49-F238E27FC236}">
                <a16:creationId xmlns:a16="http://schemas.microsoft.com/office/drawing/2014/main" id="{4B19EBF7-3C87-B822-AEC4-C335813F0C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31512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484819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Formulários em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1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Vamos então modificar o exemplo anterior utilizando agora as </a:t>
            </a:r>
            <a:r>
              <a:rPr lang="pt-BR" sz="2800" dirty="0" err="1"/>
              <a:t>tags</a:t>
            </a:r>
            <a:r>
              <a:rPr lang="pt-BR" sz="2800" dirty="0"/>
              <a:t> &lt;</a:t>
            </a:r>
            <a:r>
              <a:rPr lang="pt-BR" sz="2800" dirty="0" err="1"/>
              <a:t>fieldset</a:t>
            </a:r>
            <a:r>
              <a:rPr lang="pt-BR" sz="2800" dirty="0"/>
              <a:t>&gt; e &lt;</a:t>
            </a:r>
            <a:r>
              <a:rPr lang="pt-BR" sz="2800" dirty="0" err="1"/>
              <a:t>legend</a:t>
            </a:r>
            <a:r>
              <a:rPr lang="pt-BR" sz="2800" dirty="0"/>
              <a:t>&gt;.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928" y="2420888"/>
            <a:ext cx="8624791" cy="253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7270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Formulários em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0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Continuação do código...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5" y="1423418"/>
            <a:ext cx="8928991" cy="5426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82213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Formulários em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0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Vejam que fica mais elegante a página...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87" y="1772817"/>
            <a:ext cx="8223005" cy="391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01369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 1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0"/>
            <a:ext cx="7920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Organize um formulário HTML para coletar as seguintes informações acerca de um candidato para um determinado curso superior (TADS, SI, TRC, </a:t>
            </a:r>
            <a:r>
              <a:rPr lang="pt-BR" sz="2800" dirty="0" err="1"/>
              <a:t>etc</a:t>
            </a:r>
            <a:r>
              <a:rPr lang="pt-BR" sz="2800" dirty="0"/>
              <a:t>):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049" y="2924944"/>
            <a:ext cx="8532430" cy="37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379" y="4077072"/>
            <a:ext cx="8001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86928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 2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0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Vamos desenvolver o próximo formulário?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1556793"/>
            <a:ext cx="5688632" cy="516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74315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80729"/>
            <a:ext cx="7920880" cy="864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itchFamily="18" charset="0"/>
                <a:cs typeface="Times New Roman" pitchFamily="18" charset="0"/>
                <a:hlinkClick r:id="rId3"/>
              </a:rPr>
              <a:t>Livros:</a:t>
            </a:r>
          </a:p>
          <a:p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DEITEL, H. M.; DEITEL, P. J.; NIETO, T. R.; FURMANKIEWICZ, Edson. Internet &amp; world </a:t>
            </a:r>
            <a:r>
              <a:rPr lang="pt-BR" sz="2800" dirty="0" err="1">
                <a:latin typeface="Times New Roman" pitchFamily="18" charset="0"/>
                <a:cs typeface="Times New Roman" pitchFamily="18" charset="0"/>
              </a:rPr>
              <a:t>wide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 web: como programar. Porto Alegre: </a:t>
            </a:r>
            <a:r>
              <a:rPr lang="pt-BR" sz="2800" dirty="0" err="1">
                <a:latin typeface="Times New Roman" pitchFamily="18" charset="0"/>
                <a:cs typeface="Times New Roman" pitchFamily="18" charset="0"/>
              </a:rPr>
              <a:t>Bookman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Site:</a:t>
            </a:r>
          </a:p>
          <a:p>
            <a:r>
              <a:rPr lang="pt-BR" sz="2400" dirty="0">
                <a:hlinkClick r:id="rId4"/>
              </a:rPr>
              <a:t>https://tutorialehtml.com/pt/html-tutorial-criacao-formularios/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>
                <a:hlinkClick r:id="rId5"/>
              </a:rPr>
              <a:t>https://developer.mozilla.org/pt-BR/docs/Web/Guide/HTML/Forms/Meu_primeiro_formulario_HTML</a:t>
            </a:r>
            <a:r>
              <a:rPr lang="pt-BR" sz="2400" dirty="0"/>
              <a:t> </a:t>
            </a:r>
          </a:p>
          <a:p>
            <a:endParaRPr lang="pt-BR" sz="2400" dirty="0"/>
          </a:p>
          <a:p>
            <a:r>
              <a:rPr lang="pt-BR" sz="2400" dirty="0">
                <a:hlinkClick r:id="rId6"/>
              </a:rPr>
              <a:t>http://www.linhadecodigo.com.br/artigo/82/html-avancado.aspx</a:t>
            </a:r>
            <a:endParaRPr lang="pt-BR" sz="2400" dirty="0"/>
          </a:p>
          <a:p>
            <a:endParaRPr lang="pt-BR" sz="2800" dirty="0"/>
          </a:p>
          <a:p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endParaRPr lang="pt-BR" sz="2800" dirty="0">
              <a:latin typeface="Times New Roman" pitchFamily="18" charset="0"/>
              <a:cs typeface="Times New Roman" pitchFamily="18" charset="0"/>
              <a:hlinkClick r:id="rId3"/>
            </a:endParaRPr>
          </a:p>
          <a:p>
            <a:pPr algn="just"/>
            <a:endParaRPr lang="pt-BR" sz="2400" dirty="0"/>
          </a:p>
          <a:p>
            <a:pPr algn="just"/>
            <a:r>
              <a:rPr lang="pt-BR" sz="3200" dirty="0"/>
              <a:t/>
            </a:r>
            <a:br>
              <a:rPr lang="pt-BR" sz="3200" dirty="0"/>
            </a:b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910302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114926" y="982409"/>
            <a:ext cx="996214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itchFamily="18" charset="0"/>
                <a:cs typeface="Times New Roman" pitchFamily="18" charset="0"/>
                <a:hlinkClick r:id="rId3"/>
              </a:rPr>
              <a:t>Livros:</a:t>
            </a:r>
          </a:p>
          <a:p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ALVES, William Pereira. HTML &amp; CSS aprenda como construir páginas web. São Paulo: Expressa, 2021.</a:t>
            </a:r>
          </a:p>
          <a:p>
            <a:endParaRPr lang="pt-B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HAROLD,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Elliotte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R.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Refatorando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HTML. Porto Alegre: Bookman, 2010.</a:t>
            </a:r>
          </a:p>
          <a:p>
            <a:endParaRPr lang="pt-B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MARCOLINO, Anderson da Silva. Frameworks front end. São Paulo Conteúdo Saraiva 2021.recurso online ISBN 9786589965077.</a:t>
            </a:r>
          </a:p>
          <a:p>
            <a:endParaRPr lang="pt-B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TEIXEIRA, Fabricio. Introdução e boas práticas em UX Design. São Paulo, SP: Casa do Código, 2015. 270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p.ISBN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9788566250480</a:t>
            </a:r>
          </a:p>
          <a:p>
            <a:endParaRPr lang="pt-BR" sz="2400" dirty="0">
              <a:latin typeface="Times New Roman" pitchFamily="18" charset="0"/>
              <a:cs typeface="Times New Roman" pitchFamily="18" charset="0"/>
              <a:hlinkClick r:id="" action="ppaction://noaction"/>
            </a:endParaRPr>
          </a:p>
          <a:p>
            <a:r>
              <a:rPr lang="pt-BR" sz="2400" dirty="0">
                <a:latin typeface="Times New Roman" pitchFamily="18" charset="0"/>
                <a:cs typeface="Times New Roman" pitchFamily="18" charset="0"/>
                <a:hlinkClick r:id="" action="ppaction://noaction"/>
              </a:rPr>
              <a:t>Site: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pt-BR" sz="2400" dirty="0"/>
              <a:t>h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ttps://</a:t>
            </a:r>
            <a:r>
              <a:rPr lang="pt-BR" sz="2400" dirty="0" err="1">
                <a:latin typeface="Times New Roman" pitchFamily="18" charset="0"/>
                <a:cs typeface="Times New Roman" pitchFamily="18" charset="0"/>
              </a:rPr>
              <a:t>html.com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 algn="just"/>
            <a:r>
              <a:rPr lang="pt-BR" sz="3200" dirty="0"/>
              <a:t/>
            </a:r>
            <a:br>
              <a:rPr lang="pt-BR" sz="3200" dirty="0"/>
            </a:b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5202252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92428" y="980728"/>
            <a:ext cx="707001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itchFamily="18" charset="0"/>
                <a:cs typeface="Times New Roman" pitchFamily="18" charset="0"/>
                <a:hlinkClick r:id="rId3"/>
              </a:rPr>
              <a:t>Livros:</a:t>
            </a:r>
          </a:p>
          <a:p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SILVA, Maurício Samy. </a:t>
            </a:r>
            <a:r>
              <a:rPr lang="pt-BR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Fundamentos de HTML5 e CSS3</a:t>
            </a: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Novatec</a:t>
            </a: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Editora, 2018.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Site:</a:t>
            </a:r>
          </a:p>
          <a:p>
            <a:r>
              <a:rPr lang="pt-BR" sz="2000" dirty="0">
                <a:hlinkClick r:id="rId4"/>
              </a:rPr>
              <a:t>https://livrosdomaujor.com.br/html5css3/download.html</a:t>
            </a:r>
            <a:endParaRPr lang="pt-BR" sz="2000" dirty="0"/>
          </a:p>
          <a:p>
            <a:r>
              <a:rPr lang="pt-BR" sz="2000" dirty="0">
                <a:hlinkClick r:id="rId5"/>
              </a:rPr>
              <a:t>https://tutorialehtml.com/pt/html-tutorial-paragrafo/</a:t>
            </a:r>
            <a:endParaRPr lang="pt-BR" sz="2000" dirty="0"/>
          </a:p>
          <a:p>
            <a:r>
              <a:rPr lang="pt-BR" sz="2000" dirty="0">
                <a:hlinkClick r:id="rId6"/>
              </a:rPr>
              <a:t>http://www.linhadecodigo.com.br/artigo/82/html-avancado.aspx</a:t>
            </a:r>
            <a:endParaRPr lang="pt-BR" sz="2000" dirty="0"/>
          </a:p>
          <a:p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endParaRPr lang="pt-BR" sz="2800" dirty="0">
              <a:latin typeface="Times New Roman" pitchFamily="18" charset="0"/>
              <a:cs typeface="Times New Roman" pitchFamily="18" charset="0"/>
              <a:hlinkClick r:id="rId3"/>
            </a:endParaRPr>
          </a:p>
          <a:p>
            <a:pPr algn="just"/>
            <a:endParaRPr lang="pt-BR" sz="2400" dirty="0"/>
          </a:p>
          <a:p>
            <a:pPr algn="just"/>
            <a:r>
              <a:rPr lang="pt-BR" sz="3200" dirty="0"/>
              <a:t/>
            </a:r>
            <a:br>
              <a:rPr lang="pt-BR" sz="3200" dirty="0"/>
            </a:br>
            <a:endParaRPr lang="pt-BR" sz="3200" dirty="0"/>
          </a:p>
        </p:txBody>
      </p:sp>
      <p:pic>
        <p:nvPicPr>
          <p:cNvPr id="5" name="Imagem 4" descr="Imagem de vídeo game&#10;&#10;Descrição gerada automaticamente com confiança média">
            <a:extLst>
              <a:ext uri="{FF2B5EF4-FFF2-40B4-BE49-F238E27FC236}">
                <a16:creationId xmlns:a16="http://schemas.microsoft.com/office/drawing/2014/main" id="{27323935-3270-51CB-291A-A624831152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271" y="860514"/>
            <a:ext cx="3518815" cy="503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151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91544" y="1196753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sz="4800" dirty="0"/>
              <a:t>  Até a próxima aula...</a:t>
            </a:r>
          </a:p>
          <a:p>
            <a:endParaRPr lang="pt-BR" sz="480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26A615F-DF5E-7C42-A7B4-9682155AF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8334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08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Formulários em HTML</a:t>
            </a:r>
            <a:endParaRPr lang="pt-BR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02138A3-0C29-28C5-9FEA-4B6D54A6A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7574" y="3296894"/>
            <a:ext cx="5157787" cy="2191103"/>
          </a:xfrm>
        </p:spPr>
        <p:txBody>
          <a:bodyPr>
            <a:normAutofit fontScale="92500"/>
          </a:bodyPr>
          <a:lstStyle/>
          <a:p>
            <a:pPr marL="457200" lvl="1" indent="0" algn="just">
              <a:buNone/>
            </a:pPr>
            <a:r>
              <a:rPr lang="pt-BR" sz="2800" b="1" dirty="0"/>
              <a:t>POST</a:t>
            </a:r>
          </a:p>
          <a:p>
            <a:pPr marL="457200" lvl="1" indent="0" algn="just">
              <a:buNone/>
            </a:pPr>
            <a:r>
              <a:rPr lang="pt-BR" sz="2800" dirty="0"/>
              <a:t>Os dados inseridos fazem parte do corpo da mensagem enviada para o servidor; transfere grande quantidade de dados.</a:t>
            </a:r>
          </a:p>
        </p:txBody>
      </p:sp>
      <p:sp>
        <p:nvSpPr>
          <p:cNvPr id="20" name="Espaço Reservado para Conteúdo 19">
            <a:extLst>
              <a:ext uri="{FF2B5EF4-FFF2-40B4-BE49-F238E27FC236}">
                <a16:creationId xmlns:a16="http://schemas.microsoft.com/office/drawing/2014/main" id="{D85E2871-446A-2F19-DEDC-E8C953610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48022"/>
            <a:ext cx="5183188" cy="2507192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pt-BR" sz="2800" b="1" dirty="0"/>
              <a:t>GET</a:t>
            </a:r>
            <a:endParaRPr lang="pt-BR" sz="2800" dirty="0"/>
          </a:p>
          <a:p>
            <a:pPr marL="457200" lvl="1" indent="0" algn="just">
              <a:buNone/>
            </a:pPr>
            <a:r>
              <a:rPr lang="pt-BR" sz="2800" dirty="0"/>
              <a:t>Os dados inseridos fazem parte do URL associado à consulta enviada para o servidor; suporta até 128 caracteres.</a:t>
            </a:r>
          </a:p>
          <a:p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914400" y="1942301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Ambos os métodos transferem dados do navegador para o servidor, com a seguinte diferença básica:		</a:t>
            </a:r>
          </a:p>
        </p:txBody>
      </p:sp>
    </p:spTree>
    <p:extLst>
      <p:ext uri="{BB962C8B-B14F-4D97-AF65-F5344CB8AC3E}">
        <p14:creationId xmlns:p14="http://schemas.microsoft.com/office/powerpoint/2010/main" val="320622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3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Formulários em HTML</a:t>
            </a:r>
          </a:p>
        </p:txBody>
      </p:sp>
      <p:pic>
        <p:nvPicPr>
          <p:cNvPr id="41" name="Picture 29" descr="Muitos pontos de interrogação em tela de fundo preta">
            <a:extLst>
              <a:ext uri="{FF2B5EF4-FFF2-40B4-BE49-F238E27FC236}">
                <a16:creationId xmlns:a16="http://schemas.microsoft.com/office/drawing/2014/main" id="{441AFD25-ADE7-3D4C-DDEE-ED6375D1A3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573" r="2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/>
          <p:cNvSpPr txBox="1"/>
          <p:nvPr/>
        </p:nvSpPr>
        <p:spPr>
          <a:xfrm>
            <a:off x="5297762" y="2706624"/>
            <a:ext cx="6251110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Os formulários podem conter qualquer formatação - parágrafos, listas, tabelas, imagens - exceto outros formulários.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Em especial, colocamos dentro da marcação de &lt;FORM&gt; as formatações para campos de entrada de dados, que são três: &lt;INPUT&gt;, &lt;SELECT&gt; e &lt;TEXTAREA&gt;.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Todos os campos de entrada de dados têm um atributo </a:t>
            </a:r>
            <a:r>
              <a:rPr lang="en-US" sz="2000" b="1"/>
              <a:t>NAME</a:t>
            </a:r>
            <a:r>
              <a:rPr lang="en-US" sz="2000"/>
              <a:t>, ao qual associamos um nome, utilizado posteriormente pelo sistema para enviar os dados. Normalmente são usados "</a:t>
            </a:r>
            <a:r>
              <a:rPr lang="en-US" sz="2000" b="1"/>
              <a:t>scripts</a:t>
            </a:r>
            <a:r>
              <a:rPr lang="en-US" sz="200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37762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Formulários em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0"/>
            <a:ext cx="7920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Os scripts que organizam esses dados de entrada de todos os campos em um conjunto de informações e realizem uma tarefa programada, como por exemplo enviar os dados do formulário para o seu e-mail.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HTML não tem condições de fazer isso, por isso é necessário utilizar scripts CGI, PERL ou ASP para executar estas tarefas.</a:t>
            </a:r>
          </a:p>
        </p:txBody>
      </p:sp>
    </p:spTree>
    <p:extLst>
      <p:ext uri="{BB962C8B-B14F-4D97-AF65-F5344CB8AC3E}">
        <p14:creationId xmlns:p14="http://schemas.microsoft.com/office/powerpoint/2010/main" val="4022390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Formulários em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08721"/>
            <a:ext cx="79208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b="1" dirty="0"/>
              <a:t>HTML - Campos de Texto</a:t>
            </a:r>
          </a:p>
          <a:p>
            <a:pPr algn="just"/>
            <a:endParaRPr lang="pt-BR" sz="28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Campos de texto tem alguns atributos: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BR" sz="2800" b="1" dirty="0" err="1"/>
              <a:t>type</a:t>
            </a:r>
            <a:r>
              <a:rPr lang="pt-BR" sz="2800" dirty="0"/>
              <a:t> - estabelece o tipo de campo de texto. Por exemplo: texto, envio ou senha.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BR" sz="2800" b="1" dirty="0" err="1"/>
              <a:t>name</a:t>
            </a:r>
            <a:r>
              <a:rPr lang="pt-BR" sz="2800" dirty="0"/>
              <a:t> - dá ao campo o nome para futura referencia em outro dado.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BR" sz="2800" b="1" dirty="0" err="1"/>
              <a:t>size</a:t>
            </a:r>
            <a:r>
              <a:rPr lang="pt-BR" sz="2800" dirty="0"/>
              <a:t> - estabelece o tamanho do campo.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BR" sz="2800" b="1" dirty="0" err="1"/>
              <a:t>maxlenght</a:t>
            </a:r>
            <a:r>
              <a:rPr lang="pt-BR" sz="2800" dirty="0"/>
              <a:t> - o valor máximo de caracteres que podem ser digitados.</a:t>
            </a:r>
          </a:p>
        </p:txBody>
      </p:sp>
    </p:spTree>
    <p:extLst>
      <p:ext uri="{BB962C8B-B14F-4D97-AF65-F5344CB8AC3E}">
        <p14:creationId xmlns:p14="http://schemas.microsoft.com/office/powerpoint/2010/main" val="356103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Formulários em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703512" y="908720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Exemplos de Campos de Textos (formularios.html):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40" y="1431940"/>
            <a:ext cx="9143999" cy="527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80205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2E1690CA9ADD4B8BCC11F75F65969D" ma:contentTypeVersion="17" ma:contentTypeDescription="Crie um novo documento." ma:contentTypeScope="" ma:versionID="a0f5bed939a67a1c56631367cdc63ace">
  <xsd:schema xmlns:xsd="http://www.w3.org/2001/XMLSchema" xmlns:xs="http://www.w3.org/2001/XMLSchema" xmlns:p="http://schemas.microsoft.com/office/2006/metadata/properties" xmlns:ns2="d5a0ab82-f119-4daa-9d86-09b222a16b6d" xmlns:ns3="de6e095c-695b-4c23-a684-e3b331175e72" targetNamespace="http://schemas.microsoft.com/office/2006/metadata/properties" ma:root="true" ma:fieldsID="d2ec6717aeae50ba7948391ca495829f" ns2:_="" ns3:_="">
    <xsd:import namespace="d5a0ab82-f119-4daa-9d86-09b222a16b6d"/>
    <xsd:import namespace="de6e095c-695b-4c23-a684-e3b331175e7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2:TaxCatchAll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a0ab82-f119-4daa-9d86-09b222a16b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d74127c0-0ddb-4043-9d58-1533d6d85844}" ma:internalName="TaxCatchAll" ma:showField="CatchAllData" ma:web="d5a0ab82-f119-4daa-9d86-09b222a16b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6e095c-695b-4c23-a684-e3b331175e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Marcações de imagem" ma:readOnly="false" ma:fieldId="{5cf76f15-5ced-4ddc-b409-7134ff3c332f}" ma:taxonomyMulti="true" ma:sspId="6b092f4e-84dc-489a-a539-142d6dd745a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e6e095c-695b-4c23-a684-e3b331175e72">
      <Terms xmlns="http://schemas.microsoft.com/office/infopath/2007/PartnerControls"/>
    </lcf76f155ced4ddcb4097134ff3c332f>
    <TaxCatchAll xmlns="d5a0ab82-f119-4daa-9d86-09b222a16b6d" xsi:nil="true"/>
  </documentManagement>
</p:properties>
</file>

<file path=customXml/itemProps1.xml><?xml version="1.0" encoding="utf-8"?>
<ds:datastoreItem xmlns:ds="http://schemas.openxmlformats.org/officeDocument/2006/customXml" ds:itemID="{7A89C9CF-A542-4AEF-B69B-E082665373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a0ab82-f119-4daa-9d86-09b222a16b6d"/>
    <ds:schemaRef ds:uri="de6e095c-695b-4c23-a684-e3b331175e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C3E7F09-91AE-4199-B1E4-37F331F9BF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0D45F4-797D-4E0F-8948-3413093FB049}">
  <ds:schemaRefs>
    <ds:schemaRef ds:uri="http://schemas.microsoft.com/office/2006/metadata/properties"/>
    <ds:schemaRef ds:uri="http://schemas.microsoft.com/office/infopath/2007/PartnerControls"/>
    <ds:schemaRef ds:uri="de6e095c-695b-4c23-a684-e3b331175e72"/>
    <ds:schemaRef ds:uri="d5a0ab82-f119-4daa-9d86-09b222a16b6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4350</TotalTime>
  <Words>1754</Words>
  <Application>Microsoft Office PowerPoint</Application>
  <PresentationFormat>Widescreen</PresentationFormat>
  <Paragraphs>197</Paragraphs>
  <Slides>49</Slides>
  <Notes>46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Calibri Light</vt:lpstr>
      <vt:lpstr>Times New Roman</vt:lpstr>
      <vt:lpstr>Ubuntu</vt:lpstr>
      <vt:lpstr>Ubuntu Medium</vt:lpstr>
      <vt:lpstr>Wingdings</vt:lpstr>
      <vt:lpstr>Tema do Office</vt:lpstr>
      <vt:lpstr>R e Marketing 2023 Relatório Comunicação e Marketing 2023 Desenvolvimento Front End  Formulários em HTML </vt:lpstr>
      <vt:lpstr>Roteiro da Aula</vt:lpstr>
      <vt:lpstr>Formulários em HTML</vt:lpstr>
      <vt:lpstr>Formulários em HTML</vt:lpstr>
      <vt:lpstr>Formulários em HTML</vt:lpstr>
      <vt:lpstr>Formulários em HTML</vt:lpstr>
      <vt:lpstr>Formulários em HTML</vt:lpstr>
      <vt:lpstr>Formulários em HTML</vt:lpstr>
      <vt:lpstr>Formulários em HTML</vt:lpstr>
      <vt:lpstr>Formulários em HTML</vt:lpstr>
      <vt:lpstr>Formulários em HTML</vt:lpstr>
      <vt:lpstr>Formulários em HTML</vt:lpstr>
      <vt:lpstr>Formulários em HTML</vt:lpstr>
      <vt:lpstr>Formulários em HTML</vt:lpstr>
      <vt:lpstr>Formulários em HTML</vt:lpstr>
      <vt:lpstr>Formulários em HTML</vt:lpstr>
      <vt:lpstr>Formulários em HTML</vt:lpstr>
      <vt:lpstr>Formulários em HTML</vt:lpstr>
      <vt:lpstr>Formulários em HTML</vt:lpstr>
      <vt:lpstr>Formulários em HTML</vt:lpstr>
      <vt:lpstr>Formulários em HTML</vt:lpstr>
      <vt:lpstr>Formulários em HTML</vt:lpstr>
      <vt:lpstr>Formulários em HTML</vt:lpstr>
      <vt:lpstr>Formulários em HTML</vt:lpstr>
      <vt:lpstr>Formulários em HTML</vt:lpstr>
      <vt:lpstr>Formulários em HTML</vt:lpstr>
      <vt:lpstr>Formulários em HTML</vt:lpstr>
      <vt:lpstr>Formulários em HTML</vt:lpstr>
      <vt:lpstr>Formulários em HTML</vt:lpstr>
      <vt:lpstr>Formulários em HTML</vt:lpstr>
      <vt:lpstr>Formulários em HTML</vt:lpstr>
      <vt:lpstr>Formulários em HTML</vt:lpstr>
      <vt:lpstr>Formulários em HTML</vt:lpstr>
      <vt:lpstr>Formulários em HTML</vt:lpstr>
      <vt:lpstr>Formulários em HTML</vt:lpstr>
      <vt:lpstr>Formulários em HTML</vt:lpstr>
      <vt:lpstr>Formulários em HTML</vt:lpstr>
      <vt:lpstr>Formulários em HTML</vt:lpstr>
      <vt:lpstr>Formulários em HTML</vt:lpstr>
      <vt:lpstr>Formulários em HTML</vt:lpstr>
      <vt:lpstr>Formulários em HTML</vt:lpstr>
      <vt:lpstr>Formulários em HTML</vt:lpstr>
      <vt:lpstr>Exercício 1</vt:lpstr>
      <vt:lpstr>Exercício 2</vt:lpstr>
      <vt:lpstr>Referências</vt:lpstr>
      <vt:lpstr>Referências</vt:lpstr>
      <vt:lpstr>Referências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Carolina do Carmo Pereira</dc:creator>
  <cp:lastModifiedBy>GABRIELA DOS SANTOS LEITE</cp:lastModifiedBy>
  <cp:revision>24</cp:revision>
  <dcterms:created xsi:type="dcterms:W3CDTF">2023-01-23T20:44:10Z</dcterms:created>
  <dcterms:modified xsi:type="dcterms:W3CDTF">2023-04-28T12:49:01Z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0x0101007A2E1690CA9ADD4B8BCC11F75F65969D</vt:lpwstr>
  </property>
  <property fmtid="{D5CDD505-2E9C-101B-9397-08002B2CF9AE}" pid="3" name="MediaServiceImageTags">
    <vt:lpwstr/>
  </property>
</Properties>
</file>