
<file path=[Content_Types].xml><?xml version="1.0" encoding="utf-8"?>
<Types xmlns="http://schemas.openxmlformats.org/package/2006/content-types">
  <Default Extension="fntdata" ContentType="application/x-fontdata"/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notesMasterIdLst>
    <p:notesMasterId r:id="rId12"/>
  </p:notesMasterIdLst>
  <p:sldSz cx="14630400" cy="8229600"/>
  <p:notesSz cx="8229600" cy="14630400"/>
  <p:embeddedFontLst>
    <p:embeddedFont>
      <p:font typeface="Lora"/>
      <p:regular r:id="rId17"/>
    </p:embeddedFont>
    <p:embeddedFont>
      <p:font typeface="Lora"/>
      <p:regular r:id="rId18"/>
    </p:embeddedFont>
    <p:embeddedFont>
      <p:font typeface="Lora"/>
      <p:regular r:id="rId19"/>
    </p:embeddedFont>
    <p:embeddedFont>
      <p:font typeface="Lora"/>
      <p:regular r:id="rId20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7" Type="http://schemas.openxmlformats.org/officeDocument/2006/relationships/font" Target="fonts/font1.fntdata"/><Relationship Id="rId18" Type="http://schemas.openxmlformats.org/officeDocument/2006/relationships/font" Target="fonts/font2.fntdata"/><Relationship Id="rId19" Type="http://schemas.openxmlformats.org/officeDocument/2006/relationships/font" Target="fonts/font3.fntdata"/><Relationship Id="rId20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10-1.png"/><Relationship Id="rId3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11-1.png"/><Relationship Id="rId3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2-1.png"/><Relationship Id="rId3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3-1.png"/><Relationship Id="rId3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4-1.png"/><Relationship Id="rId3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5-1.png"/><Relationship Id="rId3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6-1.png"/><Relationship Id="rId3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7-1.png"/><Relationship Id="rId3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8-1.png"/><Relationship Id="rId3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9-1.png"/><Relationship Id="rId3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0-1.png"/><Relationship Id="rId2" Type="http://schemas.openxmlformats.org/officeDocument/2006/relationships/image" Target="../media/image-10-2.png"/><Relationship Id="rId3" Type="http://schemas.openxmlformats.org/officeDocument/2006/relationships/image" Target="../media/image-10-3.png"/><Relationship Id="rId4" Type="http://schemas.openxmlformats.org/officeDocument/2006/relationships/slideLayout" Target="../slideLayouts/slideLayout11.xml"/><Relationship Id="rId5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slideLayout" Target="../slideLayouts/slideLayout8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image" Target="../media/image-8-2.png"/><Relationship Id="rId3" Type="http://schemas.openxmlformats.org/officeDocument/2006/relationships/image" Target="../media/image-8-3.png"/><Relationship Id="rId4" Type="http://schemas.openxmlformats.org/officeDocument/2006/relationships/slideLayout" Target="../slideLayouts/slideLayout9.xml"/><Relationship Id="rId5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9-1.png"/><Relationship Id="rId2" Type="http://schemas.openxmlformats.org/officeDocument/2006/relationships/image" Target="../media/image-9-2.png"/><Relationship Id="rId3" Type="http://schemas.openxmlformats.org/officeDocument/2006/relationships/image" Target="../media/image-9-3.png"/><Relationship Id="rId4" Type="http://schemas.openxmlformats.org/officeDocument/2006/relationships/slideLayout" Target="../slideLayouts/slideLayout10.xml"/><Relationship Id="rId5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52610" y="1680210"/>
            <a:ext cx="4869180" cy="486918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64037" y="1479233"/>
            <a:ext cx="7415927" cy="300609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7850"/>
              </a:lnSpc>
              <a:buNone/>
            </a:pPr>
            <a:r>
              <a:rPr lang="en-US" sz="6300" dirty="0">
                <a:solidFill>
                  <a:srgbClr val="F98AC7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Introdução ao SQL e Modelagem Relacional</a:t>
            </a:r>
            <a:endParaRPr lang="en-US" sz="6300" dirty="0"/>
          </a:p>
        </p:txBody>
      </p:sp>
      <p:sp>
        <p:nvSpPr>
          <p:cNvPr id="4" name="Text 1"/>
          <p:cNvSpPr/>
          <p:nvPr/>
        </p:nvSpPr>
        <p:spPr>
          <a:xfrm>
            <a:off x="864037" y="4855607"/>
            <a:ext cx="7415927" cy="11851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Seja bem-vindo(a) à nossa apresentação sobre Introdução ao SQL e Modelagem Relacional! Aqui você aprenderá os fundamentos e conceitos essenciais dessas duas áreas.</a:t>
            </a:r>
            <a:endParaRPr lang="en-US" sz="1900" dirty="0"/>
          </a:p>
        </p:txBody>
      </p:sp>
      <p:sp>
        <p:nvSpPr>
          <p:cNvPr id="5" name="Shape 2"/>
          <p:cNvSpPr/>
          <p:nvPr/>
        </p:nvSpPr>
        <p:spPr>
          <a:xfrm>
            <a:off x="864037" y="6336863"/>
            <a:ext cx="394930" cy="394930"/>
          </a:xfrm>
          <a:prstGeom prst="roundRect">
            <a:avLst>
              <a:gd name="adj" fmla="val 23151155"/>
            </a:avLst>
          </a:prstGeom>
          <a:noFill/>
          <a:ln w="7620">
            <a:solidFill>
              <a:srgbClr val="4D4D51"/>
            </a:solidFill>
            <a:prstDash val="solid"/>
          </a:ln>
        </p:spPr>
      </p:sp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657" y="6344483"/>
            <a:ext cx="379690" cy="37969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1382316" y="6318409"/>
            <a:ext cx="2864882" cy="43195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400"/>
              </a:lnSpc>
              <a:buNone/>
            </a:pPr>
            <a:r>
              <a:rPr lang="en-US" sz="2400" b="1" dirty="0">
                <a:solidFill>
                  <a:srgbClr val="D6E5EF"/>
                </a:solidFill>
                <a:latin typeface="Source Sans Pro Bold" pitchFamily="34" charset="0"/>
                <a:ea typeface="Source Sans Pro Bold" pitchFamily="34" charset="-122"/>
                <a:cs typeface="Source Sans Pro Bold" pitchFamily="34" charset="-120"/>
              </a:rPr>
              <a:t>por Gabriel Florêncio</a:t>
            </a:r>
            <a:endParaRPr lang="en-US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68693" y="758428"/>
            <a:ext cx="10553938" cy="6872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400"/>
              </a:lnSpc>
              <a:buNone/>
            </a:pPr>
            <a:r>
              <a:rPr lang="en-US" sz="4300" dirty="0">
                <a:solidFill>
                  <a:srgbClr val="F98AC7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Projetos de Banco de Dados para praticar</a:t>
            </a:r>
            <a:endParaRPr lang="en-US" sz="430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8693" y="1912977"/>
            <a:ext cx="3997285" cy="2470428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1317784" y="4675465"/>
            <a:ext cx="3299103" cy="41231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3200"/>
              </a:lnSpc>
              <a:buNone/>
            </a:pPr>
            <a:r>
              <a:rPr lang="en-US" sz="2550" dirty="0">
                <a:solidFill>
                  <a:srgbClr val="D6E5E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Supply Chain</a:t>
            </a:r>
            <a:endParaRPr lang="en-US" sz="2550" dirty="0"/>
          </a:p>
        </p:txBody>
      </p:sp>
      <p:sp>
        <p:nvSpPr>
          <p:cNvPr id="5" name="Text 2"/>
          <p:cNvSpPr/>
          <p:nvPr/>
        </p:nvSpPr>
        <p:spPr>
          <a:xfrm>
            <a:off x="968693" y="5227915"/>
            <a:ext cx="3997285" cy="224313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900"/>
              </a:lnSpc>
              <a:buNone/>
            </a:pPr>
            <a:r>
              <a:rPr lang="en-US" sz="180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Desenvolva um banco de uma cadeia de suprimentos contendo informações sobre produtos, fornecedores, pedidos de compra e movimentação de estoque até monitoramento de transporte, controle de qualidade e distribuição</a:t>
            </a:r>
            <a:endParaRPr lang="en-US" sz="1800" dirty="0"/>
          </a:p>
        </p:txBody>
      </p:sp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6498" y="1912977"/>
            <a:ext cx="3997285" cy="2470428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5940504" y="4675465"/>
            <a:ext cx="2749272" cy="3436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D6E5E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Dados de Escola</a:t>
            </a:r>
            <a:endParaRPr lang="en-US" sz="2150" dirty="0"/>
          </a:p>
        </p:txBody>
      </p:sp>
      <p:sp>
        <p:nvSpPr>
          <p:cNvPr id="8" name="Text 4"/>
          <p:cNvSpPr/>
          <p:nvPr/>
        </p:nvSpPr>
        <p:spPr>
          <a:xfrm>
            <a:off x="5316498" y="5159216"/>
            <a:ext cx="3997285" cy="224313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900"/>
              </a:lnSpc>
              <a:buNone/>
            </a:pPr>
            <a:r>
              <a:rPr lang="en-US" sz="180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Desenvolva um banco de dados para uma instituição educacional, incluindo tabelas como Alunos, Professores, Funcionários, Disciplinas, Notas, Frequências, Cursos Extracurriculares e Eventos Escolares.</a:t>
            </a:r>
            <a:endParaRPr lang="en-US" sz="1800" dirty="0"/>
          </a:p>
        </p:txBody>
      </p:sp>
      <p:pic>
        <p:nvPicPr>
          <p:cNvPr id="9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4303" y="1912977"/>
            <a:ext cx="3997285" cy="2470428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10288310" y="4675465"/>
            <a:ext cx="2749272" cy="3436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D6E5E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Finanças Pessoais</a:t>
            </a:r>
            <a:endParaRPr lang="en-US" sz="2150" dirty="0"/>
          </a:p>
        </p:txBody>
      </p:sp>
      <p:sp>
        <p:nvSpPr>
          <p:cNvPr id="11" name="Text 6"/>
          <p:cNvSpPr/>
          <p:nvPr/>
        </p:nvSpPr>
        <p:spPr>
          <a:xfrm>
            <a:off x="9664303" y="5159216"/>
            <a:ext cx="3997285" cy="186928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900"/>
              </a:lnSpc>
              <a:buNone/>
            </a:pPr>
            <a:r>
              <a:rPr lang="en-US" sz="180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Crie um banco de dados para rastrear despesas, receitas, contas bancárias e investimentos pessoais. Isso pode incluir tabelas como Despesas, Receitas, Contas e Investimentos.</a:t>
            </a:r>
            <a:endParaRPr lang="en-US" sz="1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3057763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968693" y="3731062"/>
            <a:ext cx="5755719" cy="7193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650"/>
              </a:lnSpc>
              <a:buNone/>
            </a:pPr>
            <a:r>
              <a:rPr lang="en-US" sz="4500" dirty="0">
                <a:solidFill>
                  <a:srgbClr val="F98AC7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Introdução ao SQL</a:t>
            </a:r>
            <a:endParaRPr lang="en-US" sz="4500" dirty="0"/>
          </a:p>
        </p:txBody>
      </p:sp>
      <p:sp>
        <p:nvSpPr>
          <p:cNvPr id="4" name="Shape 1"/>
          <p:cNvSpPr/>
          <p:nvPr/>
        </p:nvSpPr>
        <p:spPr>
          <a:xfrm>
            <a:off x="968693" y="5092422"/>
            <a:ext cx="550307" cy="550307"/>
          </a:xfrm>
          <a:prstGeom prst="roundRect">
            <a:avLst>
              <a:gd name="adj" fmla="val 6668"/>
            </a:avLst>
          </a:prstGeom>
          <a:solidFill>
            <a:srgbClr val="444752"/>
          </a:solidFill>
          <a:ln/>
        </p:spPr>
      </p:sp>
      <p:sp>
        <p:nvSpPr>
          <p:cNvPr id="5" name="Text 2"/>
          <p:cNvSpPr/>
          <p:nvPr/>
        </p:nvSpPr>
        <p:spPr>
          <a:xfrm>
            <a:off x="1071205" y="5151775"/>
            <a:ext cx="345281" cy="4316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700"/>
              </a:lnSpc>
              <a:buNone/>
            </a:pPr>
            <a:r>
              <a:rPr lang="en-US" sz="2700" dirty="0">
                <a:solidFill>
                  <a:srgbClr val="D6E5E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1</a:t>
            </a:r>
            <a:endParaRPr lang="en-US" sz="2700" dirty="0"/>
          </a:p>
        </p:txBody>
      </p:sp>
      <p:sp>
        <p:nvSpPr>
          <p:cNvPr id="6" name="Text 3"/>
          <p:cNvSpPr/>
          <p:nvPr/>
        </p:nvSpPr>
        <p:spPr>
          <a:xfrm>
            <a:off x="1763554" y="5092422"/>
            <a:ext cx="2877860" cy="3596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2250" dirty="0">
                <a:solidFill>
                  <a:srgbClr val="D6E5E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O que é SQL?</a:t>
            </a:r>
            <a:endParaRPr lang="en-US" sz="2250" dirty="0"/>
          </a:p>
        </p:txBody>
      </p:sp>
      <p:sp>
        <p:nvSpPr>
          <p:cNvPr id="7" name="Text 4"/>
          <p:cNvSpPr/>
          <p:nvPr/>
        </p:nvSpPr>
        <p:spPr>
          <a:xfrm>
            <a:off x="1763554" y="5598795"/>
            <a:ext cx="3273028" cy="195738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050"/>
              </a:lnSpc>
              <a:buNone/>
            </a:pPr>
            <a:r>
              <a:rPr lang="en-US" sz="190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O Structured Query Language (SQL) é uma linguagem de programação utilizada para gerenciar bancos de dados relacionais.</a:t>
            </a:r>
            <a:endParaRPr lang="en-US" sz="1900" dirty="0"/>
          </a:p>
        </p:txBody>
      </p:sp>
      <p:sp>
        <p:nvSpPr>
          <p:cNvPr id="8" name="Shape 5"/>
          <p:cNvSpPr/>
          <p:nvPr/>
        </p:nvSpPr>
        <p:spPr>
          <a:xfrm>
            <a:off x="5281136" y="5092422"/>
            <a:ext cx="550307" cy="550307"/>
          </a:xfrm>
          <a:prstGeom prst="roundRect">
            <a:avLst>
              <a:gd name="adj" fmla="val 6668"/>
            </a:avLst>
          </a:prstGeom>
          <a:solidFill>
            <a:srgbClr val="444752"/>
          </a:solidFill>
          <a:ln/>
        </p:spPr>
      </p:sp>
      <p:sp>
        <p:nvSpPr>
          <p:cNvPr id="9" name="Text 6"/>
          <p:cNvSpPr/>
          <p:nvPr/>
        </p:nvSpPr>
        <p:spPr>
          <a:xfrm>
            <a:off x="5383649" y="5151775"/>
            <a:ext cx="345281" cy="4316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700"/>
              </a:lnSpc>
              <a:buNone/>
            </a:pPr>
            <a:r>
              <a:rPr lang="en-US" sz="2700" dirty="0">
                <a:solidFill>
                  <a:srgbClr val="D6E5E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2</a:t>
            </a:r>
            <a:endParaRPr lang="en-US" sz="2700" dirty="0"/>
          </a:p>
        </p:txBody>
      </p:sp>
      <p:sp>
        <p:nvSpPr>
          <p:cNvPr id="10" name="Text 7"/>
          <p:cNvSpPr/>
          <p:nvPr/>
        </p:nvSpPr>
        <p:spPr>
          <a:xfrm>
            <a:off x="6075998" y="5092422"/>
            <a:ext cx="2877860" cy="3596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2250" dirty="0">
                <a:solidFill>
                  <a:srgbClr val="D6E5E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História do SQL</a:t>
            </a:r>
            <a:endParaRPr lang="en-US" sz="2250" dirty="0"/>
          </a:p>
        </p:txBody>
      </p:sp>
      <p:sp>
        <p:nvSpPr>
          <p:cNvPr id="11" name="Text 8"/>
          <p:cNvSpPr/>
          <p:nvPr/>
        </p:nvSpPr>
        <p:spPr>
          <a:xfrm>
            <a:off x="6075998" y="5598795"/>
            <a:ext cx="3273028" cy="11744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050"/>
              </a:lnSpc>
              <a:buNone/>
            </a:pPr>
            <a:r>
              <a:rPr lang="en-US" sz="190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O SQL foi desenvolvido pela IBM nos anos 70 e se tornou um padrão da indústria.</a:t>
            </a:r>
            <a:endParaRPr lang="en-US" sz="1900" dirty="0"/>
          </a:p>
        </p:txBody>
      </p:sp>
      <p:sp>
        <p:nvSpPr>
          <p:cNvPr id="12" name="Shape 9"/>
          <p:cNvSpPr/>
          <p:nvPr/>
        </p:nvSpPr>
        <p:spPr>
          <a:xfrm>
            <a:off x="9593580" y="5092422"/>
            <a:ext cx="550307" cy="550307"/>
          </a:xfrm>
          <a:prstGeom prst="roundRect">
            <a:avLst>
              <a:gd name="adj" fmla="val 6668"/>
            </a:avLst>
          </a:prstGeom>
          <a:solidFill>
            <a:srgbClr val="444752"/>
          </a:solidFill>
          <a:ln/>
        </p:spPr>
      </p:sp>
      <p:sp>
        <p:nvSpPr>
          <p:cNvPr id="13" name="Text 10"/>
          <p:cNvSpPr/>
          <p:nvPr/>
        </p:nvSpPr>
        <p:spPr>
          <a:xfrm>
            <a:off x="9696093" y="5151775"/>
            <a:ext cx="345281" cy="4316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700"/>
              </a:lnSpc>
              <a:buNone/>
            </a:pPr>
            <a:r>
              <a:rPr lang="en-US" sz="2700" dirty="0">
                <a:solidFill>
                  <a:srgbClr val="D6E5E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3</a:t>
            </a:r>
            <a:endParaRPr lang="en-US" sz="2700" dirty="0"/>
          </a:p>
        </p:txBody>
      </p:sp>
      <p:sp>
        <p:nvSpPr>
          <p:cNvPr id="14" name="Text 11"/>
          <p:cNvSpPr/>
          <p:nvPr/>
        </p:nvSpPr>
        <p:spPr>
          <a:xfrm>
            <a:off x="10388441" y="5092422"/>
            <a:ext cx="3273028" cy="71937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2250" dirty="0">
                <a:solidFill>
                  <a:srgbClr val="D6E5E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Tipos de Bancos de Dados</a:t>
            </a:r>
            <a:endParaRPr lang="en-US" sz="2250" dirty="0"/>
          </a:p>
        </p:txBody>
      </p:sp>
      <p:sp>
        <p:nvSpPr>
          <p:cNvPr id="15" name="Text 12"/>
          <p:cNvSpPr/>
          <p:nvPr/>
        </p:nvSpPr>
        <p:spPr>
          <a:xfrm>
            <a:off x="10388441" y="5958483"/>
            <a:ext cx="3273028" cy="15659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050"/>
              </a:lnSpc>
              <a:buNone/>
            </a:pPr>
            <a:r>
              <a:rPr lang="en-US" sz="190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Existem diferentes tipos de bancos de dados, como SQL, NoSQL e bancos de dados em memória.</a:t>
            </a:r>
            <a:endParaRPr lang="en-US" sz="19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68693" y="2200870"/>
            <a:ext cx="6970633" cy="72604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700"/>
              </a:lnSpc>
              <a:buNone/>
            </a:pPr>
            <a:r>
              <a:rPr lang="en-US" sz="4550" dirty="0">
                <a:solidFill>
                  <a:srgbClr val="F98AC7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Principais Comandos SQL</a:t>
            </a:r>
            <a:endParaRPr lang="en-US" sz="4550" dirty="0"/>
          </a:p>
        </p:txBody>
      </p:sp>
      <p:sp>
        <p:nvSpPr>
          <p:cNvPr id="3" name="Text 1"/>
          <p:cNvSpPr/>
          <p:nvPr/>
        </p:nvSpPr>
        <p:spPr>
          <a:xfrm>
            <a:off x="968693" y="3544014"/>
            <a:ext cx="3485436" cy="43553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400"/>
              </a:lnSpc>
              <a:buNone/>
            </a:pPr>
            <a:r>
              <a:rPr lang="en-US" sz="2700" dirty="0">
                <a:solidFill>
                  <a:srgbClr val="F98AC7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DDL</a:t>
            </a:r>
            <a:endParaRPr lang="en-US" sz="2700" dirty="0"/>
          </a:p>
        </p:txBody>
      </p:sp>
      <p:sp>
        <p:nvSpPr>
          <p:cNvPr id="4" name="Text 2"/>
          <p:cNvSpPr/>
          <p:nvPr/>
        </p:nvSpPr>
        <p:spPr>
          <a:xfrm>
            <a:off x="968693" y="4226362"/>
            <a:ext cx="3828931" cy="15801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O Data Definition Language (DDL) é usado para criar, modificar e excluir objetos de banco de dados, como tabelas e índices.</a:t>
            </a:r>
            <a:endParaRPr lang="en-US" sz="1900" dirty="0"/>
          </a:p>
        </p:txBody>
      </p:sp>
      <p:sp>
        <p:nvSpPr>
          <p:cNvPr id="5" name="Text 3"/>
          <p:cNvSpPr/>
          <p:nvPr/>
        </p:nvSpPr>
        <p:spPr>
          <a:xfrm>
            <a:off x="5407462" y="3544014"/>
            <a:ext cx="3485436" cy="43553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400"/>
              </a:lnSpc>
              <a:buNone/>
            </a:pPr>
            <a:r>
              <a:rPr lang="en-US" sz="2700" dirty="0">
                <a:solidFill>
                  <a:srgbClr val="F98AC7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DML</a:t>
            </a:r>
            <a:endParaRPr lang="en-US" sz="2700" dirty="0"/>
          </a:p>
        </p:txBody>
      </p:sp>
      <p:sp>
        <p:nvSpPr>
          <p:cNvPr id="6" name="Text 4"/>
          <p:cNvSpPr/>
          <p:nvPr/>
        </p:nvSpPr>
        <p:spPr>
          <a:xfrm>
            <a:off x="5407462" y="4226362"/>
            <a:ext cx="3828931" cy="15801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O Data Manipulation Language (DML) é usado para inserir, atualizar e excluir registros em tabelas de banco de dados.</a:t>
            </a:r>
            <a:endParaRPr lang="en-US" sz="1900" dirty="0"/>
          </a:p>
        </p:txBody>
      </p:sp>
      <p:sp>
        <p:nvSpPr>
          <p:cNvPr id="7" name="Text 5"/>
          <p:cNvSpPr/>
          <p:nvPr/>
        </p:nvSpPr>
        <p:spPr>
          <a:xfrm>
            <a:off x="9846231" y="3544014"/>
            <a:ext cx="3485436" cy="43553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400"/>
              </a:lnSpc>
              <a:buNone/>
            </a:pPr>
            <a:r>
              <a:rPr lang="en-US" sz="2700" dirty="0">
                <a:solidFill>
                  <a:srgbClr val="F98AC7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DQL</a:t>
            </a:r>
            <a:endParaRPr lang="en-US" sz="2700" dirty="0"/>
          </a:p>
        </p:txBody>
      </p:sp>
      <p:sp>
        <p:nvSpPr>
          <p:cNvPr id="8" name="Text 6"/>
          <p:cNvSpPr/>
          <p:nvPr/>
        </p:nvSpPr>
        <p:spPr>
          <a:xfrm>
            <a:off x="9846231" y="4226362"/>
            <a:ext cx="3828931" cy="11851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O Data Query Language (DQL) é usado para executar consultas em uma tabela ou banco de dados.</a:t>
            </a:r>
            <a:endParaRPr lang="en-US" sz="19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68693" y="2200870"/>
            <a:ext cx="5809059" cy="72604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700"/>
              </a:lnSpc>
              <a:buNone/>
            </a:pPr>
            <a:r>
              <a:rPr lang="en-US" sz="4550" dirty="0">
                <a:solidFill>
                  <a:srgbClr val="F98AC7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Comandos DDL</a:t>
            </a:r>
            <a:endParaRPr lang="en-US" sz="4550" dirty="0"/>
          </a:p>
        </p:txBody>
      </p:sp>
      <p:sp>
        <p:nvSpPr>
          <p:cNvPr id="3" name="Text 1"/>
          <p:cNvSpPr/>
          <p:nvPr/>
        </p:nvSpPr>
        <p:spPr>
          <a:xfrm>
            <a:off x="968693" y="3544014"/>
            <a:ext cx="3485436" cy="43553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400"/>
              </a:lnSpc>
              <a:buNone/>
            </a:pPr>
            <a:r>
              <a:rPr lang="en-US" sz="2700" dirty="0">
                <a:solidFill>
                  <a:srgbClr val="F98AC7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CREATE</a:t>
            </a:r>
            <a:endParaRPr lang="en-US" sz="2700" dirty="0"/>
          </a:p>
        </p:txBody>
      </p:sp>
      <p:sp>
        <p:nvSpPr>
          <p:cNvPr id="4" name="Text 2"/>
          <p:cNvSpPr/>
          <p:nvPr/>
        </p:nvSpPr>
        <p:spPr>
          <a:xfrm>
            <a:off x="968693" y="4226362"/>
            <a:ext cx="3828931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Cria uma nova tabela, índice ou outro objeto de banco de dados.</a:t>
            </a:r>
            <a:endParaRPr lang="en-US" sz="1900" dirty="0"/>
          </a:p>
        </p:txBody>
      </p:sp>
      <p:sp>
        <p:nvSpPr>
          <p:cNvPr id="5" name="Text 3"/>
          <p:cNvSpPr/>
          <p:nvPr/>
        </p:nvSpPr>
        <p:spPr>
          <a:xfrm>
            <a:off x="5407462" y="3544014"/>
            <a:ext cx="3485436" cy="43553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400"/>
              </a:lnSpc>
              <a:buNone/>
            </a:pPr>
            <a:r>
              <a:rPr lang="en-US" sz="2700" dirty="0">
                <a:solidFill>
                  <a:srgbClr val="F98AC7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ALTER</a:t>
            </a:r>
            <a:endParaRPr lang="en-US" sz="2700" dirty="0"/>
          </a:p>
        </p:txBody>
      </p:sp>
      <p:sp>
        <p:nvSpPr>
          <p:cNvPr id="6" name="Text 4"/>
          <p:cNvSpPr/>
          <p:nvPr/>
        </p:nvSpPr>
        <p:spPr>
          <a:xfrm>
            <a:off x="5407462" y="4226362"/>
            <a:ext cx="3828931" cy="15801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Modifica a estrutura de uma tabela existente, adicionando ou removendo colunas, alterando tipos de dados ou renomeando a tabela.</a:t>
            </a:r>
            <a:endParaRPr lang="en-US" sz="1900" dirty="0"/>
          </a:p>
        </p:txBody>
      </p:sp>
      <p:sp>
        <p:nvSpPr>
          <p:cNvPr id="7" name="Text 5"/>
          <p:cNvSpPr/>
          <p:nvPr/>
        </p:nvSpPr>
        <p:spPr>
          <a:xfrm>
            <a:off x="9846231" y="3544014"/>
            <a:ext cx="3485436" cy="43553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400"/>
              </a:lnSpc>
              <a:buNone/>
            </a:pPr>
            <a:r>
              <a:rPr lang="en-US" sz="2700" dirty="0">
                <a:solidFill>
                  <a:srgbClr val="F98AC7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DROP</a:t>
            </a:r>
            <a:endParaRPr lang="en-US" sz="2700" dirty="0"/>
          </a:p>
        </p:txBody>
      </p:sp>
      <p:sp>
        <p:nvSpPr>
          <p:cNvPr id="8" name="Text 6"/>
          <p:cNvSpPr/>
          <p:nvPr/>
        </p:nvSpPr>
        <p:spPr>
          <a:xfrm>
            <a:off x="9846231" y="4226362"/>
            <a:ext cx="3828931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Exclui uma tabela, índice ou outro objeto de banco de dados.</a:t>
            </a:r>
            <a:endParaRPr lang="en-US" sz="19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68693" y="2200870"/>
            <a:ext cx="5809059" cy="72604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700"/>
              </a:lnSpc>
              <a:buNone/>
            </a:pPr>
            <a:r>
              <a:rPr lang="en-US" sz="4550" dirty="0">
                <a:solidFill>
                  <a:srgbClr val="F98AC7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Comandos DML</a:t>
            </a:r>
            <a:endParaRPr lang="en-US" sz="4550" dirty="0"/>
          </a:p>
        </p:txBody>
      </p:sp>
      <p:sp>
        <p:nvSpPr>
          <p:cNvPr id="3" name="Text 1"/>
          <p:cNvSpPr/>
          <p:nvPr/>
        </p:nvSpPr>
        <p:spPr>
          <a:xfrm>
            <a:off x="968693" y="3544014"/>
            <a:ext cx="3485436" cy="43553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400"/>
              </a:lnSpc>
              <a:buNone/>
            </a:pPr>
            <a:r>
              <a:rPr lang="en-US" sz="2700" dirty="0">
                <a:solidFill>
                  <a:srgbClr val="F98AC7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CREATE</a:t>
            </a:r>
            <a:endParaRPr lang="en-US" sz="2700" dirty="0"/>
          </a:p>
        </p:txBody>
      </p:sp>
      <p:sp>
        <p:nvSpPr>
          <p:cNvPr id="4" name="Text 2"/>
          <p:cNvSpPr/>
          <p:nvPr/>
        </p:nvSpPr>
        <p:spPr>
          <a:xfrm>
            <a:off x="968693" y="4226362"/>
            <a:ext cx="3828931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Cria uma nova tabela, índice ou outro objeto de banco de dados.</a:t>
            </a:r>
            <a:endParaRPr lang="en-US" sz="1900" dirty="0"/>
          </a:p>
        </p:txBody>
      </p:sp>
      <p:sp>
        <p:nvSpPr>
          <p:cNvPr id="5" name="Text 3"/>
          <p:cNvSpPr/>
          <p:nvPr/>
        </p:nvSpPr>
        <p:spPr>
          <a:xfrm>
            <a:off x="5407462" y="3544014"/>
            <a:ext cx="3485436" cy="43553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400"/>
              </a:lnSpc>
              <a:buNone/>
            </a:pPr>
            <a:r>
              <a:rPr lang="en-US" sz="2700" dirty="0">
                <a:solidFill>
                  <a:srgbClr val="F98AC7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ALTER</a:t>
            </a:r>
            <a:endParaRPr lang="en-US" sz="2700" dirty="0"/>
          </a:p>
        </p:txBody>
      </p:sp>
      <p:sp>
        <p:nvSpPr>
          <p:cNvPr id="6" name="Text 4"/>
          <p:cNvSpPr/>
          <p:nvPr/>
        </p:nvSpPr>
        <p:spPr>
          <a:xfrm>
            <a:off x="5407462" y="4226362"/>
            <a:ext cx="3828931" cy="15801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Modifica a estrutura de uma tabela existente, adicionando ou removendo colunas, alterando tipos de dados ou renomeando a tabela.</a:t>
            </a:r>
            <a:endParaRPr lang="en-US" sz="1900" dirty="0"/>
          </a:p>
        </p:txBody>
      </p:sp>
      <p:sp>
        <p:nvSpPr>
          <p:cNvPr id="7" name="Text 5"/>
          <p:cNvSpPr/>
          <p:nvPr/>
        </p:nvSpPr>
        <p:spPr>
          <a:xfrm>
            <a:off x="9846231" y="3544014"/>
            <a:ext cx="3485436" cy="43553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400"/>
              </a:lnSpc>
              <a:buNone/>
            </a:pPr>
            <a:r>
              <a:rPr lang="en-US" sz="2700" dirty="0">
                <a:solidFill>
                  <a:srgbClr val="F98AC7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DROP</a:t>
            </a:r>
            <a:endParaRPr lang="en-US" sz="2700" dirty="0"/>
          </a:p>
        </p:txBody>
      </p:sp>
      <p:sp>
        <p:nvSpPr>
          <p:cNvPr id="8" name="Text 6"/>
          <p:cNvSpPr/>
          <p:nvPr/>
        </p:nvSpPr>
        <p:spPr>
          <a:xfrm>
            <a:off x="9846231" y="4226362"/>
            <a:ext cx="3828931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Exclui uma tabela, índice ou outro objeto de banco de dados.</a:t>
            </a:r>
            <a:endParaRPr lang="en-US" sz="19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68693" y="2200870"/>
            <a:ext cx="5809059" cy="72604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700"/>
              </a:lnSpc>
              <a:buNone/>
            </a:pPr>
            <a:r>
              <a:rPr lang="en-US" sz="4550" dirty="0">
                <a:solidFill>
                  <a:srgbClr val="F98AC7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Comandos DQL</a:t>
            </a:r>
            <a:endParaRPr lang="en-US" sz="4550" dirty="0"/>
          </a:p>
        </p:txBody>
      </p:sp>
      <p:sp>
        <p:nvSpPr>
          <p:cNvPr id="3" name="Text 1"/>
          <p:cNvSpPr/>
          <p:nvPr/>
        </p:nvSpPr>
        <p:spPr>
          <a:xfrm>
            <a:off x="968693" y="3544014"/>
            <a:ext cx="3485436" cy="43553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400"/>
              </a:lnSpc>
              <a:buNone/>
            </a:pPr>
            <a:r>
              <a:rPr lang="en-US" sz="2700" dirty="0">
                <a:solidFill>
                  <a:srgbClr val="F98AC7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CREATE</a:t>
            </a:r>
            <a:endParaRPr lang="en-US" sz="2700" dirty="0"/>
          </a:p>
        </p:txBody>
      </p:sp>
      <p:sp>
        <p:nvSpPr>
          <p:cNvPr id="4" name="Text 2"/>
          <p:cNvSpPr/>
          <p:nvPr/>
        </p:nvSpPr>
        <p:spPr>
          <a:xfrm>
            <a:off x="968693" y="4226362"/>
            <a:ext cx="3828931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Cria uma nova tabela, índice ou outro objeto de banco de dados.</a:t>
            </a:r>
            <a:endParaRPr lang="en-US" sz="1900" dirty="0"/>
          </a:p>
        </p:txBody>
      </p:sp>
      <p:sp>
        <p:nvSpPr>
          <p:cNvPr id="5" name="Text 3"/>
          <p:cNvSpPr/>
          <p:nvPr/>
        </p:nvSpPr>
        <p:spPr>
          <a:xfrm>
            <a:off x="5407462" y="3544014"/>
            <a:ext cx="3485436" cy="43553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400"/>
              </a:lnSpc>
              <a:buNone/>
            </a:pPr>
            <a:r>
              <a:rPr lang="en-US" sz="2700" dirty="0">
                <a:solidFill>
                  <a:srgbClr val="F98AC7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ALTER</a:t>
            </a:r>
            <a:endParaRPr lang="en-US" sz="2700" dirty="0"/>
          </a:p>
        </p:txBody>
      </p:sp>
      <p:sp>
        <p:nvSpPr>
          <p:cNvPr id="6" name="Text 4"/>
          <p:cNvSpPr/>
          <p:nvPr/>
        </p:nvSpPr>
        <p:spPr>
          <a:xfrm>
            <a:off x="5407462" y="4226362"/>
            <a:ext cx="3828931" cy="15801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Modifica a estrutura de uma tabela existente, adicionando ou removendo colunas, alterando tipos de dados ou renomeando a tabela.</a:t>
            </a:r>
            <a:endParaRPr lang="en-US" sz="1900" dirty="0"/>
          </a:p>
        </p:txBody>
      </p:sp>
      <p:sp>
        <p:nvSpPr>
          <p:cNvPr id="7" name="Text 5"/>
          <p:cNvSpPr/>
          <p:nvPr/>
        </p:nvSpPr>
        <p:spPr>
          <a:xfrm>
            <a:off x="9846231" y="3544014"/>
            <a:ext cx="3485436" cy="43553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400"/>
              </a:lnSpc>
              <a:buNone/>
            </a:pPr>
            <a:r>
              <a:rPr lang="en-US" sz="2700" dirty="0">
                <a:solidFill>
                  <a:srgbClr val="F98AC7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DROP</a:t>
            </a:r>
            <a:endParaRPr lang="en-US" sz="2700" dirty="0"/>
          </a:p>
        </p:txBody>
      </p:sp>
      <p:sp>
        <p:nvSpPr>
          <p:cNvPr id="8" name="Text 6"/>
          <p:cNvSpPr/>
          <p:nvPr/>
        </p:nvSpPr>
        <p:spPr>
          <a:xfrm>
            <a:off x="9846231" y="4226362"/>
            <a:ext cx="3828931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Exclui uma tabela, índice ou outro objeto de banco de dados.</a:t>
            </a:r>
            <a:endParaRPr lang="en-US" sz="19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1681996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968693" y="2157651"/>
            <a:ext cx="3297317" cy="39564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100"/>
              </a:lnSpc>
              <a:buNone/>
            </a:pPr>
            <a:r>
              <a:rPr lang="en-US" sz="2450" dirty="0">
                <a:solidFill>
                  <a:srgbClr val="F98AC7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Modelagem Relacional</a:t>
            </a:r>
            <a:endParaRPr lang="en-US" sz="2450" dirty="0"/>
          </a:p>
        </p:txBody>
      </p:sp>
      <p:sp>
        <p:nvSpPr>
          <p:cNvPr id="4" name="Shape 1"/>
          <p:cNvSpPr/>
          <p:nvPr/>
        </p:nvSpPr>
        <p:spPr>
          <a:xfrm>
            <a:off x="1120021" y="2755106"/>
            <a:ext cx="15240" cy="4998720"/>
          </a:xfrm>
          <a:prstGeom prst="roundRect">
            <a:avLst>
              <a:gd name="adj" fmla="val 132445"/>
            </a:avLst>
          </a:prstGeom>
          <a:solidFill>
            <a:srgbClr val="5D606B"/>
          </a:solidFill>
          <a:ln/>
        </p:spPr>
      </p:sp>
      <p:sp>
        <p:nvSpPr>
          <p:cNvPr id="5" name="Shape 2"/>
          <p:cNvSpPr/>
          <p:nvPr/>
        </p:nvSpPr>
        <p:spPr>
          <a:xfrm>
            <a:off x="1256109" y="3050143"/>
            <a:ext cx="403622" cy="15240"/>
          </a:xfrm>
          <a:prstGeom prst="roundRect">
            <a:avLst>
              <a:gd name="adj" fmla="val 132445"/>
            </a:avLst>
          </a:prstGeom>
          <a:solidFill>
            <a:srgbClr val="5D606B"/>
          </a:solidFill>
          <a:ln/>
        </p:spPr>
      </p:sp>
      <p:sp>
        <p:nvSpPr>
          <p:cNvPr id="6" name="Shape 3"/>
          <p:cNvSpPr/>
          <p:nvPr/>
        </p:nvSpPr>
        <p:spPr>
          <a:xfrm>
            <a:off x="968693" y="2906435"/>
            <a:ext cx="302657" cy="302657"/>
          </a:xfrm>
          <a:prstGeom prst="roundRect">
            <a:avLst>
              <a:gd name="adj" fmla="val 6669"/>
            </a:avLst>
          </a:prstGeom>
          <a:solidFill>
            <a:srgbClr val="444752"/>
          </a:solidFill>
          <a:ln/>
        </p:spPr>
      </p:sp>
      <p:sp>
        <p:nvSpPr>
          <p:cNvPr id="7" name="Text 4"/>
          <p:cNvSpPr/>
          <p:nvPr/>
        </p:nvSpPr>
        <p:spPr>
          <a:xfrm>
            <a:off x="1025069" y="2939058"/>
            <a:ext cx="189905" cy="23741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1450"/>
              </a:lnSpc>
              <a:buNone/>
            </a:pPr>
            <a:r>
              <a:rPr lang="en-US" sz="1450" dirty="0">
                <a:solidFill>
                  <a:srgbClr val="D6E5E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1</a:t>
            </a:r>
            <a:endParaRPr lang="en-US" sz="1450" dirty="0"/>
          </a:p>
        </p:txBody>
      </p:sp>
      <p:sp>
        <p:nvSpPr>
          <p:cNvPr id="8" name="Text 5"/>
          <p:cNvSpPr/>
          <p:nvPr/>
        </p:nvSpPr>
        <p:spPr>
          <a:xfrm>
            <a:off x="1792843" y="2889647"/>
            <a:ext cx="1583055" cy="19788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550"/>
              </a:lnSpc>
              <a:buNone/>
            </a:pPr>
            <a:r>
              <a:rPr lang="en-US" sz="1200" b="1" dirty="0">
                <a:solidFill>
                  <a:srgbClr val="D6E5E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Tabelas</a:t>
            </a:r>
            <a:endParaRPr lang="en-US" sz="1200" dirty="0"/>
          </a:p>
        </p:txBody>
      </p:sp>
      <p:sp>
        <p:nvSpPr>
          <p:cNvPr id="9" name="Text 6"/>
          <p:cNvSpPr/>
          <p:nvPr/>
        </p:nvSpPr>
        <p:spPr>
          <a:xfrm>
            <a:off x="1792843" y="3168253"/>
            <a:ext cx="11868745" cy="4305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650"/>
              </a:lnSpc>
              <a:buNone/>
            </a:pPr>
            <a:r>
              <a:rPr lang="en-US" sz="10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 informação é organizada em tabelas, que são estruturas bidimensionais compostas por linhas e colunas. Cada tabela representa uma entidade específica (como clientes, pedidos, produtos) e as colunas representam atributos dessas entidades.</a:t>
            </a:r>
            <a:endParaRPr lang="en-US" sz="1050" dirty="0"/>
          </a:p>
        </p:txBody>
      </p:sp>
      <p:sp>
        <p:nvSpPr>
          <p:cNvPr id="10" name="Shape 7"/>
          <p:cNvSpPr/>
          <p:nvPr/>
        </p:nvSpPr>
        <p:spPr>
          <a:xfrm>
            <a:off x="1256109" y="4162901"/>
            <a:ext cx="403622" cy="15240"/>
          </a:xfrm>
          <a:prstGeom prst="roundRect">
            <a:avLst>
              <a:gd name="adj" fmla="val 132445"/>
            </a:avLst>
          </a:prstGeom>
          <a:solidFill>
            <a:srgbClr val="5D606B"/>
          </a:solidFill>
          <a:ln/>
        </p:spPr>
      </p:sp>
      <p:sp>
        <p:nvSpPr>
          <p:cNvPr id="11" name="Shape 8"/>
          <p:cNvSpPr/>
          <p:nvPr/>
        </p:nvSpPr>
        <p:spPr>
          <a:xfrm>
            <a:off x="968693" y="4019193"/>
            <a:ext cx="302657" cy="302657"/>
          </a:xfrm>
          <a:prstGeom prst="roundRect">
            <a:avLst>
              <a:gd name="adj" fmla="val 6669"/>
            </a:avLst>
          </a:prstGeom>
          <a:solidFill>
            <a:srgbClr val="444752"/>
          </a:solidFill>
          <a:ln/>
        </p:spPr>
      </p:sp>
      <p:sp>
        <p:nvSpPr>
          <p:cNvPr id="12" name="Text 9"/>
          <p:cNvSpPr/>
          <p:nvPr/>
        </p:nvSpPr>
        <p:spPr>
          <a:xfrm>
            <a:off x="1025069" y="4051816"/>
            <a:ext cx="189905" cy="23741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1450"/>
              </a:lnSpc>
              <a:buNone/>
            </a:pPr>
            <a:r>
              <a:rPr lang="en-US" sz="1450" dirty="0">
                <a:solidFill>
                  <a:srgbClr val="D6E5E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2</a:t>
            </a:r>
            <a:endParaRPr lang="en-US" sz="1450" dirty="0"/>
          </a:p>
        </p:txBody>
      </p:sp>
      <p:sp>
        <p:nvSpPr>
          <p:cNvPr id="13" name="Text 10"/>
          <p:cNvSpPr/>
          <p:nvPr/>
        </p:nvSpPr>
        <p:spPr>
          <a:xfrm>
            <a:off x="1792843" y="4002405"/>
            <a:ext cx="2445663" cy="19788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550"/>
              </a:lnSpc>
              <a:buNone/>
            </a:pPr>
            <a:r>
              <a:rPr lang="en-US" sz="1200" b="1" dirty="0">
                <a:solidFill>
                  <a:srgbClr val="D6E5E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Chaves Primárias e Estrangeiras</a:t>
            </a:r>
            <a:endParaRPr lang="en-US" sz="1200" dirty="0"/>
          </a:p>
        </p:txBody>
      </p:sp>
      <p:sp>
        <p:nvSpPr>
          <p:cNvPr id="14" name="Text 11"/>
          <p:cNvSpPr/>
          <p:nvPr/>
        </p:nvSpPr>
        <p:spPr>
          <a:xfrm>
            <a:off x="1792843" y="4281011"/>
            <a:ext cx="11868745" cy="2152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650"/>
              </a:lnSpc>
              <a:buNone/>
            </a:pPr>
            <a:r>
              <a:rPr lang="en-US" sz="10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As chaves primárias são utilizadas para identificar exclusivamente cada registro em uma tabela, enquanto as chaves estrangeiras estabelecem relacionamentos entre tabelas.</a:t>
            </a:r>
            <a:endParaRPr lang="en-US" sz="1050" dirty="0"/>
          </a:p>
        </p:txBody>
      </p:sp>
      <p:sp>
        <p:nvSpPr>
          <p:cNvPr id="15" name="Shape 12"/>
          <p:cNvSpPr/>
          <p:nvPr/>
        </p:nvSpPr>
        <p:spPr>
          <a:xfrm>
            <a:off x="1256109" y="5060394"/>
            <a:ext cx="403622" cy="15240"/>
          </a:xfrm>
          <a:prstGeom prst="roundRect">
            <a:avLst>
              <a:gd name="adj" fmla="val 132445"/>
            </a:avLst>
          </a:prstGeom>
          <a:solidFill>
            <a:srgbClr val="5D606B"/>
          </a:solidFill>
          <a:ln/>
        </p:spPr>
      </p:sp>
      <p:sp>
        <p:nvSpPr>
          <p:cNvPr id="16" name="Shape 13"/>
          <p:cNvSpPr/>
          <p:nvPr/>
        </p:nvSpPr>
        <p:spPr>
          <a:xfrm>
            <a:off x="968693" y="4916686"/>
            <a:ext cx="302657" cy="302657"/>
          </a:xfrm>
          <a:prstGeom prst="roundRect">
            <a:avLst>
              <a:gd name="adj" fmla="val 6669"/>
            </a:avLst>
          </a:prstGeom>
          <a:solidFill>
            <a:srgbClr val="444752"/>
          </a:solidFill>
          <a:ln/>
        </p:spPr>
      </p:sp>
      <p:sp>
        <p:nvSpPr>
          <p:cNvPr id="17" name="Text 14"/>
          <p:cNvSpPr/>
          <p:nvPr/>
        </p:nvSpPr>
        <p:spPr>
          <a:xfrm>
            <a:off x="1025069" y="4949309"/>
            <a:ext cx="189905" cy="23741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1450"/>
              </a:lnSpc>
              <a:buNone/>
            </a:pPr>
            <a:r>
              <a:rPr lang="en-US" sz="1450" dirty="0">
                <a:solidFill>
                  <a:srgbClr val="D6E5E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3</a:t>
            </a:r>
            <a:endParaRPr lang="en-US" sz="1450" dirty="0"/>
          </a:p>
        </p:txBody>
      </p:sp>
      <p:sp>
        <p:nvSpPr>
          <p:cNvPr id="18" name="Text 15"/>
          <p:cNvSpPr/>
          <p:nvPr/>
        </p:nvSpPr>
        <p:spPr>
          <a:xfrm>
            <a:off x="1792843" y="4899898"/>
            <a:ext cx="1583055" cy="19788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550"/>
              </a:lnSpc>
              <a:buNone/>
            </a:pPr>
            <a:r>
              <a:rPr lang="en-US" sz="1200" b="1" dirty="0">
                <a:solidFill>
                  <a:srgbClr val="D6E5E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Normalização</a:t>
            </a:r>
            <a:endParaRPr lang="en-US" sz="1200" dirty="0"/>
          </a:p>
        </p:txBody>
      </p:sp>
      <p:sp>
        <p:nvSpPr>
          <p:cNvPr id="19" name="Text 16"/>
          <p:cNvSpPr/>
          <p:nvPr/>
        </p:nvSpPr>
        <p:spPr>
          <a:xfrm>
            <a:off x="1792843" y="5178504"/>
            <a:ext cx="11868745" cy="2152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650"/>
              </a:lnSpc>
              <a:buNone/>
            </a:pPr>
            <a:r>
              <a:rPr lang="en-US" sz="10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 normalização é o processo de organização dos dados em um banco de dados para eliminar redundâncias e melhorar a eficiência.</a:t>
            </a:r>
            <a:endParaRPr lang="en-US" sz="1050" dirty="0"/>
          </a:p>
        </p:txBody>
      </p:sp>
      <p:sp>
        <p:nvSpPr>
          <p:cNvPr id="20" name="Shape 17"/>
          <p:cNvSpPr/>
          <p:nvPr/>
        </p:nvSpPr>
        <p:spPr>
          <a:xfrm>
            <a:off x="1256109" y="5957887"/>
            <a:ext cx="403622" cy="15240"/>
          </a:xfrm>
          <a:prstGeom prst="roundRect">
            <a:avLst>
              <a:gd name="adj" fmla="val 132445"/>
            </a:avLst>
          </a:prstGeom>
          <a:solidFill>
            <a:srgbClr val="5D606B"/>
          </a:solidFill>
          <a:ln/>
        </p:spPr>
      </p:sp>
      <p:sp>
        <p:nvSpPr>
          <p:cNvPr id="21" name="Shape 18"/>
          <p:cNvSpPr/>
          <p:nvPr/>
        </p:nvSpPr>
        <p:spPr>
          <a:xfrm>
            <a:off x="968693" y="5814179"/>
            <a:ext cx="302657" cy="302657"/>
          </a:xfrm>
          <a:prstGeom prst="roundRect">
            <a:avLst>
              <a:gd name="adj" fmla="val 6669"/>
            </a:avLst>
          </a:prstGeom>
          <a:solidFill>
            <a:srgbClr val="444752"/>
          </a:solidFill>
          <a:ln/>
        </p:spPr>
      </p:sp>
      <p:sp>
        <p:nvSpPr>
          <p:cNvPr id="22" name="Text 19"/>
          <p:cNvSpPr/>
          <p:nvPr/>
        </p:nvSpPr>
        <p:spPr>
          <a:xfrm>
            <a:off x="1025069" y="5846802"/>
            <a:ext cx="189905" cy="23741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1450"/>
              </a:lnSpc>
              <a:buNone/>
            </a:pPr>
            <a:r>
              <a:rPr lang="en-US" sz="1450" dirty="0">
                <a:solidFill>
                  <a:srgbClr val="D6E5E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4</a:t>
            </a:r>
            <a:endParaRPr lang="en-US" sz="1450" dirty="0"/>
          </a:p>
        </p:txBody>
      </p:sp>
      <p:sp>
        <p:nvSpPr>
          <p:cNvPr id="23" name="Text 20"/>
          <p:cNvSpPr/>
          <p:nvPr/>
        </p:nvSpPr>
        <p:spPr>
          <a:xfrm>
            <a:off x="1792843" y="5797391"/>
            <a:ext cx="1939885" cy="19788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550"/>
              </a:lnSpc>
              <a:buNone/>
            </a:pPr>
            <a:r>
              <a:rPr lang="en-US" sz="1200" b="1" dirty="0">
                <a:solidFill>
                  <a:srgbClr val="D6E5E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Restrições de Integridade</a:t>
            </a:r>
            <a:endParaRPr lang="en-US" sz="1200" dirty="0"/>
          </a:p>
        </p:txBody>
      </p:sp>
      <p:sp>
        <p:nvSpPr>
          <p:cNvPr id="24" name="Text 21"/>
          <p:cNvSpPr/>
          <p:nvPr/>
        </p:nvSpPr>
        <p:spPr>
          <a:xfrm>
            <a:off x="1792843" y="6075998"/>
            <a:ext cx="11868745" cy="4305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650"/>
              </a:lnSpc>
              <a:buNone/>
            </a:pPr>
            <a:r>
              <a:rPr lang="en-US" sz="10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As restrições de integridade são regras definidas em um banco de dados relacional para garantir a precisão e a consistência dos dados. Elas ajudam a manter a integridade referencial e a evitar operações que possam comprometer a qualidade dos dados.</a:t>
            </a:r>
            <a:endParaRPr lang="en-US" sz="1050" dirty="0"/>
          </a:p>
        </p:txBody>
      </p:sp>
      <p:sp>
        <p:nvSpPr>
          <p:cNvPr id="25" name="Shape 22"/>
          <p:cNvSpPr/>
          <p:nvPr/>
        </p:nvSpPr>
        <p:spPr>
          <a:xfrm>
            <a:off x="1256109" y="7070646"/>
            <a:ext cx="403622" cy="15240"/>
          </a:xfrm>
          <a:prstGeom prst="roundRect">
            <a:avLst>
              <a:gd name="adj" fmla="val 132445"/>
            </a:avLst>
          </a:prstGeom>
          <a:solidFill>
            <a:srgbClr val="5D606B"/>
          </a:solidFill>
          <a:ln/>
        </p:spPr>
      </p:sp>
      <p:sp>
        <p:nvSpPr>
          <p:cNvPr id="26" name="Shape 23"/>
          <p:cNvSpPr/>
          <p:nvPr/>
        </p:nvSpPr>
        <p:spPr>
          <a:xfrm>
            <a:off x="968693" y="6926937"/>
            <a:ext cx="302657" cy="302657"/>
          </a:xfrm>
          <a:prstGeom prst="roundRect">
            <a:avLst>
              <a:gd name="adj" fmla="val 6669"/>
            </a:avLst>
          </a:prstGeom>
          <a:solidFill>
            <a:srgbClr val="444752"/>
          </a:solidFill>
          <a:ln/>
        </p:spPr>
      </p:sp>
      <p:sp>
        <p:nvSpPr>
          <p:cNvPr id="27" name="Text 24"/>
          <p:cNvSpPr/>
          <p:nvPr/>
        </p:nvSpPr>
        <p:spPr>
          <a:xfrm>
            <a:off x="1025069" y="6959560"/>
            <a:ext cx="189905" cy="23741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1450"/>
              </a:lnSpc>
              <a:buNone/>
            </a:pPr>
            <a:r>
              <a:rPr lang="en-US" sz="1450" dirty="0">
                <a:solidFill>
                  <a:srgbClr val="D6E5E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5</a:t>
            </a:r>
            <a:endParaRPr lang="en-US" sz="1450" dirty="0"/>
          </a:p>
        </p:txBody>
      </p:sp>
      <p:sp>
        <p:nvSpPr>
          <p:cNvPr id="28" name="Text 25"/>
          <p:cNvSpPr/>
          <p:nvPr/>
        </p:nvSpPr>
        <p:spPr>
          <a:xfrm>
            <a:off x="1792843" y="6910149"/>
            <a:ext cx="1583055" cy="19788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550"/>
              </a:lnSpc>
              <a:buNone/>
            </a:pPr>
            <a:r>
              <a:rPr lang="en-US" sz="1200" b="1" dirty="0">
                <a:solidFill>
                  <a:srgbClr val="D6E5E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Relacionamentos</a:t>
            </a:r>
            <a:endParaRPr lang="en-US" sz="1200" dirty="0"/>
          </a:p>
        </p:txBody>
      </p:sp>
      <p:sp>
        <p:nvSpPr>
          <p:cNvPr id="29" name="Text 26"/>
          <p:cNvSpPr/>
          <p:nvPr/>
        </p:nvSpPr>
        <p:spPr>
          <a:xfrm>
            <a:off x="1792843" y="7188756"/>
            <a:ext cx="11868745" cy="4305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650"/>
              </a:lnSpc>
              <a:buNone/>
            </a:pPr>
            <a:r>
              <a:rPr lang="en-US" sz="10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 modelagem relacional permite representar diversos tipos de relacionamentos entre entidades, como relacionamentos um-para-um, um-para-muitos e muitos-para-muitos. Esses relacionamentos são essenciais para refletir a complexidade das relações no mundo real dentro do banco de dados.</a:t>
            </a:r>
            <a:endParaRPr lang="en-US" sz="10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68693" y="569833"/>
            <a:ext cx="4875609" cy="6093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4750"/>
              </a:lnSpc>
              <a:buNone/>
            </a:pPr>
            <a:r>
              <a:rPr lang="en-US" sz="3800" dirty="0">
                <a:solidFill>
                  <a:srgbClr val="F98AC7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Relacionamentos</a:t>
            </a:r>
            <a:endParaRPr lang="en-US" sz="380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8693" y="1593533"/>
            <a:ext cx="4023717" cy="4023717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1497092" y="5876211"/>
            <a:ext cx="2966918" cy="3048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350"/>
              </a:lnSpc>
              <a:buNone/>
            </a:pPr>
            <a:r>
              <a:rPr lang="en-US" sz="1900" dirty="0">
                <a:solidFill>
                  <a:srgbClr val="D6E5E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Tipos de Relacionamentos</a:t>
            </a:r>
            <a:endParaRPr lang="en-US" sz="1900" dirty="0"/>
          </a:p>
        </p:txBody>
      </p:sp>
      <p:sp>
        <p:nvSpPr>
          <p:cNvPr id="5" name="Text 2"/>
          <p:cNvSpPr/>
          <p:nvPr/>
        </p:nvSpPr>
        <p:spPr>
          <a:xfrm>
            <a:off x="968693" y="6305312"/>
            <a:ext cx="4023717" cy="132588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2600"/>
              </a:lnSpc>
              <a:buNone/>
            </a:pPr>
            <a:r>
              <a:rPr lang="en-US" sz="160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Existem três principais tipos de relacionamentos em bancos de dados: um-para-um, um-para-muitos e muitos-para-muitos.</a:t>
            </a:r>
            <a:endParaRPr lang="en-US" sz="1600" dirty="0"/>
          </a:p>
        </p:txBody>
      </p:sp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3163" y="1593533"/>
            <a:ext cx="4023836" cy="4023836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5303163" y="5876330"/>
            <a:ext cx="4023836" cy="609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2350"/>
              </a:lnSpc>
              <a:buNone/>
            </a:pPr>
            <a:r>
              <a:rPr lang="en-US" sz="1900" dirty="0">
                <a:solidFill>
                  <a:srgbClr val="D6E5E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Diagrama ER (Entidade-Relacionamento)</a:t>
            </a:r>
            <a:endParaRPr lang="en-US" sz="1900" dirty="0"/>
          </a:p>
        </p:txBody>
      </p:sp>
      <p:sp>
        <p:nvSpPr>
          <p:cNvPr id="8" name="Text 4"/>
          <p:cNvSpPr/>
          <p:nvPr/>
        </p:nvSpPr>
        <p:spPr>
          <a:xfrm>
            <a:off x="5303163" y="6610231"/>
            <a:ext cx="4023836" cy="9944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2600"/>
              </a:lnSpc>
              <a:buNone/>
            </a:pPr>
            <a:r>
              <a:rPr lang="en-US" sz="160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O Diagrama ER é uma representação visual dos relacionamentos entre as entidades em um banco de dados.</a:t>
            </a:r>
            <a:endParaRPr lang="en-US" sz="1600" dirty="0"/>
          </a:p>
        </p:txBody>
      </p:sp>
      <p:pic>
        <p:nvPicPr>
          <p:cNvPr id="9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7752" y="1593533"/>
            <a:ext cx="4023717" cy="4023717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9637752" y="5876211"/>
            <a:ext cx="4023717" cy="609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2350"/>
              </a:lnSpc>
              <a:buNone/>
            </a:pPr>
            <a:r>
              <a:rPr lang="en-US" sz="1900" dirty="0">
                <a:solidFill>
                  <a:srgbClr val="D6E5E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Ferramentas de Modelagem Relacional</a:t>
            </a:r>
            <a:endParaRPr lang="en-US" sz="1900" dirty="0"/>
          </a:p>
        </p:txBody>
      </p:sp>
      <p:sp>
        <p:nvSpPr>
          <p:cNvPr id="11" name="Text 6"/>
          <p:cNvSpPr/>
          <p:nvPr/>
        </p:nvSpPr>
        <p:spPr>
          <a:xfrm>
            <a:off x="9637752" y="6610112"/>
            <a:ext cx="4023717" cy="132588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2600"/>
              </a:lnSpc>
              <a:buNone/>
            </a:pPr>
            <a:r>
              <a:rPr lang="en-US" sz="160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Existem várias ferramentas disponíveis para auxiliar na criação e gerenciamento de modelos relacionais, como o MySQL Workbench e o Oracle SQL Developer.</a:t>
            </a:r>
            <a:endParaRPr lang="en-US" sz="1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68693" y="876181"/>
            <a:ext cx="11150560" cy="72604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700"/>
              </a:lnSpc>
              <a:buNone/>
            </a:pPr>
            <a:r>
              <a:rPr lang="en-US" sz="4550" dirty="0">
                <a:solidFill>
                  <a:srgbClr val="F98AC7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Projetos de Banco de Dados para praticar</a:t>
            </a:r>
            <a:endParaRPr lang="en-US" sz="455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8693" y="2095976"/>
            <a:ext cx="3984069" cy="2462332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1508403" y="4866918"/>
            <a:ext cx="2904530" cy="3631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850"/>
              </a:lnSpc>
              <a:buNone/>
            </a:pPr>
            <a:r>
              <a:rPr lang="en-US" sz="2250" b="1" dirty="0">
                <a:solidFill>
                  <a:srgbClr val="D6E5E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Loja de Informática</a:t>
            </a:r>
            <a:endParaRPr lang="en-US" sz="2250" dirty="0"/>
          </a:p>
        </p:txBody>
      </p:sp>
      <p:sp>
        <p:nvSpPr>
          <p:cNvPr id="5" name="Text 2"/>
          <p:cNvSpPr/>
          <p:nvPr/>
        </p:nvSpPr>
        <p:spPr>
          <a:xfrm>
            <a:off x="968693" y="5378172"/>
            <a:ext cx="3984069" cy="197524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Desenvolva um banco de dados para uma loja de produtos de informática que inclua informações sobre produtos, clientes, pedidos e pagamentos.</a:t>
            </a:r>
            <a:endParaRPr lang="en-US" sz="1900" dirty="0"/>
          </a:p>
        </p:txBody>
      </p:sp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3046" y="2095976"/>
            <a:ext cx="3984069" cy="2462332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5862757" y="4866918"/>
            <a:ext cx="2904530" cy="3631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850"/>
              </a:lnSpc>
              <a:buNone/>
            </a:pPr>
            <a:r>
              <a:rPr lang="en-US" sz="2250" b="1" dirty="0">
                <a:solidFill>
                  <a:srgbClr val="D6E5E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Recursos Humanos</a:t>
            </a:r>
            <a:endParaRPr lang="en-US" sz="2250" dirty="0"/>
          </a:p>
        </p:txBody>
      </p:sp>
      <p:sp>
        <p:nvSpPr>
          <p:cNvPr id="8" name="Text 4"/>
          <p:cNvSpPr/>
          <p:nvPr/>
        </p:nvSpPr>
        <p:spPr>
          <a:xfrm>
            <a:off x="5323046" y="5378172"/>
            <a:ext cx="3984069" cy="15801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Inclua informações sobre funcionários, departamentos, recrutamentos, folha de pagamento e avaliações de desempenho.</a:t>
            </a:r>
            <a:endParaRPr lang="en-US" sz="1900" dirty="0"/>
          </a:p>
        </p:txBody>
      </p:sp>
      <p:pic>
        <p:nvPicPr>
          <p:cNvPr id="9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7400" y="2095976"/>
            <a:ext cx="3984188" cy="2462332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10217229" y="4866918"/>
            <a:ext cx="2904530" cy="3631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850"/>
              </a:lnSpc>
              <a:buNone/>
            </a:pPr>
            <a:r>
              <a:rPr lang="en-US" sz="2250" b="1" dirty="0">
                <a:solidFill>
                  <a:srgbClr val="D6E5E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Análise de Mercado</a:t>
            </a:r>
            <a:endParaRPr lang="en-US" sz="2250" dirty="0"/>
          </a:p>
        </p:txBody>
      </p:sp>
      <p:sp>
        <p:nvSpPr>
          <p:cNvPr id="11" name="Text 6"/>
          <p:cNvSpPr/>
          <p:nvPr/>
        </p:nvSpPr>
        <p:spPr>
          <a:xfrm>
            <a:off x="9677400" y="5378172"/>
            <a:ext cx="3984188" cy="15801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Mantenha dados sobre análise de mercado, concorrência, tendências de mercado e comportamento do consumidor.</a:t>
            </a:r>
            <a:endParaRPr lang="en-US" sz="19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2025-04-23T20:39:49Z</dcterms:created>
  <dcterms:modified xsi:type="dcterms:W3CDTF">2025-04-23T20:39:49Z</dcterms:modified>
</cp:coreProperties>
</file>