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78" r:id="rId5"/>
    <p:sldId id="279" r:id="rId6"/>
    <p:sldId id="280" r:id="rId7"/>
    <p:sldId id="281" r:id="rId8"/>
    <p:sldId id="282" r:id="rId9"/>
    <p:sldId id="284" r:id="rId10"/>
    <p:sldId id="283" r:id="rId11"/>
    <p:sldId id="285" r:id="rId12"/>
    <p:sldId id="286" r:id="rId13"/>
    <p:sldId id="287" r:id="rId14"/>
    <p:sldId id="288" r:id="rId15"/>
    <p:sldId id="289" r:id="rId16"/>
    <p:sldId id="290" r:id="rId17"/>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FF"/>
    <a:srgbClr val="FF5630"/>
    <a:srgbClr val="646464"/>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F05132-4288-4164-B1CA-F5AC1CC796A7}" type="datetime1">
              <a:rPr lang="pt-BR" smtClean="0"/>
              <a:t>12/05/2022</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B07BE-C169-4870-872B-F61D89F55549}" type="slidenum">
              <a:rPr lang="pt-BR" smtClean="0"/>
              <a:t>‹nº›</a:t>
            </a:fld>
            <a:endParaRPr lang="pt-BR" dirty="0"/>
          </a:p>
        </p:txBody>
      </p:sp>
    </p:spTree>
    <p:extLst>
      <p:ext uri="{BB962C8B-B14F-4D97-AF65-F5344CB8AC3E}">
        <p14:creationId xmlns:p14="http://schemas.microsoft.com/office/powerpoint/2010/main" val="3310897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37FA0DA-72A3-424F-8A35-066434C5B9F1}" type="datetime1">
              <a:rPr lang="pt-BR" noProof="0" smtClean="0"/>
              <a:t>12/05/2022</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pt-BR" noProof="0" smtClean="0"/>
              <a:t>‹nº›</a:t>
            </a:fld>
            <a:endParaRPr lang="pt-B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2E6DE88F-1F85-4A27-9D34-D74A50E7B0DA}" type="slidenum">
              <a:rPr lang="pt-BR" smtClean="0"/>
              <a:t>1</a:t>
            </a:fld>
            <a:endParaRPr lang="pt-BR" dirty="0"/>
          </a:p>
        </p:txBody>
      </p:sp>
    </p:spTree>
    <p:extLst>
      <p:ext uri="{BB962C8B-B14F-4D97-AF65-F5344CB8AC3E}">
        <p14:creationId xmlns:p14="http://schemas.microsoft.com/office/powerpoint/2010/main" val="403183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endParaRPr lang="pt-BR" noProof="0" dirty="0"/>
          </a:p>
        </p:txBody>
      </p:sp>
      <p:sp>
        <p:nvSpPr>
          <p:cNvPr id="4" name="Espaço Reservado para Data 3"/>
          <p:cNvSpPr>
            <a:spLocks noGrp="1"/>
          </p:cNvSpPr>
          <p:nvPr>
            <p:ph type="dt" sz="half" idx="10"/>
          </p:nvPr>
        </p:nvSpPr>
        <p:spPr/>
        <p:txBody>
          <a:bodyPr rtlCol="0"/>
          <a:lstStyle/>
          <a:p>
            <a:pPr rtl="0"/>
            <a:fld id="{F0354758-9FD6-46D3-BA08-042BE364EA46}" type="datetime1">
              <a:rPr lang="pt-BR" noProof="0" smtClean="0"/>
              <a:t>12/05/2022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pic>
        <p:nvPicPr>
          <p:cNvPr id="16" name="Imagem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C8ECD64-5AF2-4F32-AD18-136C465DC047}"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83F6B3D0-4304-407F-B819-80FF4D568789}"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pt-BR" noProof="0"/>
              <a:t>Clique para editar o título Mestre</a:t>
            </a:r>
            <a:endParaRPr lang="pt-BR" noProof="0" dirty="0"/>
          </a:p>
        </p:txBody>
      </p:sp>
      <p:sp>
        <p:nvSpPr>
          <p:cNvPr id="12" name="Espaço Reservado para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4" name="Espaço reservado para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16F363FB-ECEA-4A76-B765-85460030C156}"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Caixa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8000" noProof="0" dirty="0">
                <a:solidFill>
                  <a:schemeClr val="tx1"/>
                </a:solidFill>
                <a:effectLst/>
              </a:rPr>
              <a:t>"</a:t>
            </a:r>
          </a:p>
        </p:txBody>
      </p:sp>
      <p:sp>
        <p:nvSpPr>
          <p:cNvPr id="13" name="Caixa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F319CEA-9EF4-4A65-A004-44DCCF154232}"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pt-BR" noProof="0"/>
              <a:t>Clique para editar o título Mestre</a:t>
            </a:r>
            <a:endParaRPr lang="pt-BR" noProof="0" dirty="0"/>
          </a:p>
        </p:txBody>
      </p:sp>
      <p:sp>
        <p:nvSpPr>
          <p:cNvPr id="7" name="Espaço Reservado para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8" name="Espaço reservado para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9" name="Espaço Reservado para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0" name="Espaço reservado para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11" name="Espaço reservado para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2" name="Espaço reservado para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1591AA47-C612-4DA8-B151-4B748B7DAC4D}" type="datetime1">
              <a:rPr lang="pt-BR" noProof="0" smtClean="0"/>
              <a:t>12/05/2022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Imagem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m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m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pt-BR" noProof="0"/>
              <a:t>Clique para editar o título Mestre</a:t>
            </a:r>
            <a:endParaRPr lang="pt-BR" noProof="0" dirty="0"/>
          </a:p>
        </p:txBody>
      </p:sp>
      <p:sp>
        <p:nvSpPr>
          <p:cNvPr id="19" name="Espaço Reservado para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0" name="Espaço Reservado para Imagem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1" name="Espaço reservado para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2" name="Espaço reservado para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Imagem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4" name="Espaço reservado para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5" name="Espaço reservado para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6" name="Espaço reservado para imagem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7" name="Espaço reservado para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DC27F2B2-02FF-4D65-8FE7-F6AE0D863843}" type="datetime1">
              <a:rPr lang="pt-BR" noProof="0" smtClean="0"/>
              <a:t>12/05/2022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31A070AB-0B0E-4B2D-804F-566417906A61}" type="datetime1">
              <a:rPr lang="pt-BR" noProof="0" smtClean="0"/>
              <a:t>12/05/2022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p>
            <a:pPr rtl="0"/>
            <a:fld id="{028BC9E8-30A4-4EE6-BB83-B04327D9020A}" type="datetime1">
              <a:rPr lang="pt-BR" noProof="0" smtClean="0"/>
              <a:t>12/05/2022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913795" y="2076450"/>
            <a:ext cx="4856841" cy="3622671"/>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410716" y="2076451"/>
            <a:ext cx="4856841" cy="3622672"/>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p>
            <a:pPr rtl="0"/>
            <a:fld id="{6D2B272B-E9E3-4682-90D8-4B44853FAF6D}"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Imagem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m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0655272F-B51B-4957-97B0-074D18FB99AD}" type="datetime1">
              <a:rPr lang="pt-BR" noProof="0" smtClean="0"/>
              <a:t>12/05/2022</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C1056502-BDB4-46EE-9217-C5A23E5BE0CE}" type="datetime1">
              <a:rPr lang="pt-BR" noProof="0" smtClean="0"/>
              <a:t>12/05/2022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05E6A84A-F340-402E-97D3-C59F51FBE66F}" type="datetime1">
              <a:rPr lang="pt-BR" noProof="0" smtClean="0"/>
              <a:t>12/05/2022</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4855633" y="609600"/>
            <a:ext cx="6411924" cy="5080001"/>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50C5BF86-AA12-49E0-AC44-8E2B1E4B1B72}"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Imagem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685EFD07-A8B9-401F-868B-7649A9F826C1}" type="datetime1">
              <a:rPr lang="pt-BR" noProof="0" smtClean="0"/>
              <a:t>12/05/2022</a:t>
            </a:fld>
            <a:endParaRPr lang="pt-BR" noProof="0" dirty="0"/>
          </a:p>
        </p:txBody>
      </p:sp>
      <p:sp>
        <p:nvSpPr>
          <p:cNvPr id="6" name="Espaço Reservado para Rodapé 5"/>
          <p:cNvSpPr>
            <a:spLocks noGrp="1"/>
          </p:cNvSpPr>
          <p:nvPr>
            <p:ph type="ftr" sz="quarter" idx="11"/>
          </p:nvPr>
        </p:nvSpPr>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6D0790B-18CF-4284-B479-4F95A66DEDDE}" type="datetime1">
              <a:rPr lang="pt-BR" noProof="0" smtClean="0"/>
              <a:t>12/05/2022</a:t>
            </a:fld>
            <a:endParaRPr lang="pt-BR" noProof="0" dirty="0"/>
          </a:p>
        </p:txBody>
      </p:sp>
      <p:sp>
        <p:nvSpPr>
          <p:cNvPr id="5" name="Espaço Reservado para Rodapé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pt-BR" noProof="0" dirty="0"/>
          </a:p>
        </p:txBody>
      </p:sp>
      <p:sp>
        <p:nvSpPr>
          <p:cNvPr id="6" name="Espaço Reservado para o Número do Slid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v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pt-BR" sz="4000" dirty="0" err="1"/>
              <a:t>Challenge</a:t>
            </a:r>
            <a:r>
              <a:rPr lang="pt-BR" sz="4000" dirty="0"/>
              <a:t> Banco Pan 2022</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pt-BR" dirty="0"/>
              <a:t>Engenharia de Software</a:t>
            </a:r>
            <a:endParaRPr lang="pt-BR"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3795" y="609599"/>
            <a:ext cx="10353762" cy="1257300"/>
          </a:xfrm>
        </p:spPr>
        <p:txBody>
          <a:bodyPr/>
          <a:lstStyle/>
          <a:p>
            <a:r>
              <a:rPr lang="pt-BR" dirty="0"/>
              <a:t>Público Alvo</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913795" y="2240103"/>
            <a:ext cx="10353762" cy="3714749"/>
          </a:xfrm>
        </p:spPr>
        <p:txBody>
          <a:bodyPr/>
          <a:lstStyle/>
          <a:p>
            <a:pPr marL="36900" indent="0">
              <a:buNone/>
            </a:pPr>
            <a:r>
              <a:rPr lang="pt-BR" dirty="0"/>
              <a:t>Todos os clientes são o público alvo, pois é de interesse geral que os dados estejam corretos e armazenados de forma segura. Isso trará maior confiança nos negócios com o banco, permitirá que campanhas direcionadas sejam feitas e que informações imutáveis sejam cadastradas uma única vez, além de facilitar o acesso, consulta e alteração dos dados. Tudo isso contribui para uma maior produtividade do próprio negócio, pois o mesmo trabalho não precisará ser feitos repetidas vezes, melhorará a experiência do cliente e colocará o banco em uma posição mais competitiva em relação a outras instituições financeiras com forte presença digital.</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4668981" y="1634836"/>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871346" y="2380380"/>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3795" y="609599"/>
            <a:ext cx="10353762" cy="1257300"/>
          </a:xfrm>
        </p:spPr>
        <p:txBody>
          <a:bodyPr/>
          <a:lstStyle/>
          <a:p>
            <a:r>
              <a:rPr lang="pt-BR" dirty="0" err="1"/>
              <a:t>Nubank</a:t>
            </a:r>
            <a:r>
              <a:rPr lang="pt-BR" dirty="0"/>
              <a:t> e Neon</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919119" y="2703370"/>
            <a:ext cx="10353762" cy="2287732"/>
          </a:xfrm>
        </p:spPr>
        <p:txBody>
          <a:bodyPr/>
          <a:lstStyle/>
          <a:p>
            <a:pPr marL="36900" indent="0">
              <a:buNone/>
            </a:pPr>
            <a:r>
              <a:rPr lang="pt-BR" dirty="0"/>
              <a:t>Os bancos digitais </a:t>
            </a:r>
            <a:r>
              <a:rPr lang="pt-BR" dirty="0" err="1"/>
              <a:t>Nubank</a:t>
            </a:r>
            <a:r>
              <a:rPr lang="pt-BR" dirty="0"/>
              <a:t> e Neon são muito populares e conhecidos por sua segurança, facilidade em serem utilizados e boa experiência do cliente. Ambos oferecem diversos serviços, como investimentos em ações, seguro de vida e conta poupança, sendo possível realizar a contratação ou compra/venda de ativos sem a necessidade de reinserir dados que já foram solicitados anteriormente. </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4294908" y="1676400"/>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876670" y="2843646"/>
            <a:ext cx="0" cy="136518"/>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72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3795" y="609599"/>
            <a:ext cx="10353762" cy="1257300"/>
          </a:xfrm>
        </p:spPr>
        <p:txBody>
          <a:bodyPr/>
          <a:lstStyle/>
          <a:p>
            <a:r>
              <a:rPr lang="pt-BR" dirty="0"/>
              <a:t>Por que nossa solução é a melhor</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913795" y="2430607"/>
            <a:ext cx="10353762" cy="1996786"/>
          </a:xfrm>
        </p:spPr>
        <p:txBody>
          <a:bodyPr/>
          <a:lstStyle/>
          <a:p>
            <a:pPr marL="36900" indent="0">
              <a:buNone/>
            </a:pPr>
            <a:r>
              <a:rPr lang="pt-BR" dirty="0"/>
              <a:t>Pretendemos que todo o processo seja o mais simples e rápido possível, reaproveitando informações já cadastradas para transmitir confiança ao cliente, além de atualizar em massa dados defasados. Visamos também a integridade e proteção dos dados em todos os níveis, de modo a amparar clientes e o próprio negócio.</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2313708" y="1620982"/>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871346" y="2570883"/>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5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3795" y="609599"/>
            <a:ext cx="10353762" cy="1257300"/>
          </a:xfrm>
        </p:spPr>
        <p:txBody>
          <a:bodyPr/>
          <a:lstStyle/>
          <a:p>
            <a:r>
              <a:rPr lang="pt-BR" dirty="0"/>
              <a:t>Integrantes</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1022311" y="2672199"/>
            <a:ext cx="10353762" cy="1996786"/>
          </a:xfrm>
        </p:spPr>
        <p:txBody>
          <a:bodyPr>
            <a:normAutofit lnSpcReduction="10000"/>
          </a:bodyPr>
          <a:lstStyle/>
          <a:p>
            <a:pPr marL="36900" indent="0">
              <a:buNone/>
            </a:pPr>
            <a:r>
              <a:rPr lang="pt-BR" dirty="0"/>
              <a:t>Gabriela </a:t>
            </a:r>
            <a:r>
              <a:rPr lang="pt-BR" dirty="0" err="1"/>
              <a:t>Noleto</a:t>
            </a:r>
            <a:r>
              <a:rPr lang="pt-BR" dirty="0"/>
              <a:t> Costa - RM: 86339</a:t>
            </a:r>
          </a:p>
          <a:p>
            <a:pPr marL="36900" indent="0">
              <a:buNone/>
            </a:pPr>
            <a:r>
              <a:rPr lang="pt-BR" dirty="0" err="1"/>
              <a:t>Kaio</a:t>
            </a:r>
            <a:r>
              <a:rPr lang="pt-BR" dirty="0"/>
              <a:t> </a:t>
            </a:r>
            <a:r>
              <a:rPr lang="pt-BR" dirty="0" err="1"/>
              <a:t>Heidrick</a:t>
            </a:r>
            <a:r>
              <a:rPr lang="pt-BR" dirty="0"/>
              <a:t> Fragoso de Lima Ferreira - RM89249</a:t>
            </a:r>
          </a:p>
          <a:p>
            <a:pPr marL="36900" indent="0">
              <a:buNone/>
            </a:pPr>
            <a:r>
              <a:rPr lang="pt-BR" dirty="0" err="1"/>
              <a:t>Luis</a:t>
            </a:r>
            <a:r>
              <a:rPr lang="pt-BR" dirty="0"/>
              <a:t> Fernando </a:t>
            </a:r>
            <a:r>
              <a:rPr lang="pt-BR" dirty="0" err="1"/>
              <a:t>Giaccio</a:t>
            </a:r>
            <a:r>
              <a:rPr lang="pt-BR" dirty="0"/>
              <a:t> Candido - RM 89293</a:t>
            </a:r>
          </a:p>
          <a:p>
            <a:pPr marL="36900" indent="0">
              <a:buNone/>
            </a:pPr>
            <a:r>
              <a:rPr lang="pt-BR" dirty="0"/>
              <a:t>Rafaela Paiva Fonseca - 88542⠀⠀⠀⠀⠀⠀⠀⠀</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4918363" y="1620982"/>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979862" y="281247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53C6BB7C-F41A-9DD7-5CF5-A4F569F388D3}"/>
              </a:ext>
            </a:extLst>
          </p:cNvPr>
          <p:cNvCxnSpPr>
            <a:cxnSpLocks/>
          </p:cNvCxnSpPr>
          <p:nvPr/>
        </p:nvCxnSpPr>
        <p:spPr>
          <a:xfrm>
            <a:off x="979862" y="3283530"/>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3F2EB70C-ACD2-2F17-1A3A-0D9368C5C1E9}"/>
              </a:ext>
            </a:extLst>
          </p:cNvPr>
          <p:cNvCxnSpPr>
            <a:cxnSpLocks/>
          </p:cNvCxnSpPr>
          <p:nvPr/>
        </p:nvCxnSpPr>
        <p:spPr>
          <a:xfrm>
            <a:off x="979862" y="380307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E4440760-5D1C-3FF7-D4C9-7DFBAACE1FE2}"/>
              </a:ext>
            </a:extLst>
          </p:cNvPr>
          <p:cNvCxnSpPr>
            <a:cxnSpLocks/>
          </p:cNvCxnSpPr>
          <p:nvPr/>
        </p:nvCxnSpPr>
        <p:spPr>
          <a:xfrm>
            <a:off x="979862" y="4267203"/>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9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3795" y="609599"/>
            <a:ext cx="10353762" cy="1257300"/>
          </a:xfrm>
        </p:spPr>
        <p:txBody>
          <a:bodyPr/>
          <a:lstStyle/>
          <a:p>
            <a:r>
              <a:rPr lang="pt-BR" dirty="0"/>
              <a:t>Introdução</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p:txBody>
          <a:bodyPr/>
          <a:lstStyle/>
          <a:p>
            <a:pPr marL="36900" indent="0">
              <a:buNone/>
            </a:pPr>
            <a:r>
              <a:rPr lang="pt-BR" dirty="0"/>
              <a:t>Atualmente o Banco Pan conta com cerca de 17 milhões de clientes que possuem um cadastro separado para cada tipo de serviço contratado: conta corrente, veículos, cartões e crédito consignado.</a:t>
            </a:r>
          </a:p>
          <a:p>
            <a:pPr marL="36900" indent="0">
              <a:buNone/>
            </a:pPr>
            <a:r>
              <a:rPr lang="pt-BR" dirty="0"/>
              <a:t>Isso traz ao negócio diversas dores que precisam ser solucionadas de modo a garantir uma melhor experiência do cliente e mais segurança em todas as esferas.</a:t>
            </a:r>
          </a:p>
          <a:p>
            <a:pPr marL="36900" indent="0">
              <a:buNone/>
            </a:pPr>
            <a:r>
              <a:rPr lang="pt-BR" dirty="0"/>
              <a:t>Nosso projeto visa a padronização, unificação e correção dos dados cadastrados.</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4862945" y="1593272"/>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871346" y="2216727"/>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D89C12AA-0B53-C2C4-1106-81B3E8D1542B}"/>
              </a:ext>
            </a:extLst>
          </p:cNvPr>
          <p:cNvCxnSpPr>
            <a:cxnSpLocks/>
          </p:cNvCxnSpPr>
          <p:nvPr/>
        </p:nvCxnSpPr>
        <p:spPr>
          <a:xfrm>
            <a:off x="871346" y="3532909"/>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C7CDB98C-548A-F9B9-6A09-4F18485DC772}"/>
              </a:ext>
            </a:extLst>
          </p:cNvPr>
          <p:cNvCxnSpPr>
            <a:cxnSpLocks/>
          </p:cNvCxnSpPr>
          <p:nvPr/>
        </p:nvCxnSpPr>
        <p:spPr>
          <a:xfrm>
            <a:off x="883710" y="4419600"/>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89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52260"/>
            <a:ext cx="10353762" cy="1257300"/>
          </a:xfrm>
        </p:spPr>
        <p:txBody>
          <a:bodyPr>
            <a:normAutofit/>
          </a:bodyPr>
          <a:lstStyle/>
          <a:p>
            <a:pPr algn="l"/>
            <a:r>
              <a:rPr lang="pt-BR" sz="4000" dirty="0"/>
              <a:t>Dores Atuais</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3756075" y="2878280"/>
            <a:ext cx="4909625" cy="1721855"/>
          </a:xfrm>
          <a:ln w="38100">
            <a:noFill/>
          </a:ln>
        </p:spPr>
        <p:txBody>
          <a:bodyPr>
            <a:normAutofit/>
          </a:bodyPr>
          <a:lstStyle/>
          <a:p>
            <a:pPr marL="36900" indent="0" algn="ctr">
              <a:buNone/>
            </a:pPr>
            <a:r>
              <a:rPr lang="pt-BR" sz="2200" dirty="0"/>
              <a:t>Cada esteira de produtos tem seu sistema de propostas e cadastros separados, portanto clientes estão cadastrados por </a:t>
            </a:r>
            <a:r>
              <a:rPr lang="pt-BR" sz="2200" b="1" dirty="0"/>
              <a:t>produto</a:t>
            </a:r>
            <a:r>
              <a:rPr lang="pt-BR" sz="2200" dirty="0"/>
              <a:t> e não por </a:t>
            </a:r>
            <a:r>
              <a:rPr lang="pt-BR" sz="2200" b="1" dirty="0"/>
              <a:t>pessoa</a:t>
            </a:r>
            <a:r>
              <a:rPr lang="pt-BR" sz="2200" dirty="0"/>
              <a:t>.</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53584" y="1170815"/>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25B112D1-E876-69DC-AF91-E2572ECF7E0F}"/>
              </a:ext>
            </a:extLst>
          </p:cNvPr>
          <p:cNvCxnSpPr>
            <a:cxnSpLocks/>
          </p:cNvCxnSpPr>
          <p:nvPr/>
        </p:nvCxnSpPr>
        <p:spPr>
          <a:xfrm>
            <a:off x="8665700" y="3260188"/>
            <a:ext cx="0" cy="69283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C339BF3-0A36-E665-5B7C-D602871D86B5}"/>
              </a:ext>
            </a:extLst>
          </p:cNvPr>
          <p:cNvCxnSpPr>
            <a:cxnSpLocks/>
          </p:cNvCxnSpPr>
          <p:nvPr/>
        </p:nvCxnSpPr>
        <p:spPr>
          <a:xfrm>
            <a:off x="3756075" y="3260188"/>
            <a:ext cx="0" cy="69283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8C44A544-A0F1-EA14-48FB-F5EF2B411467}"/>
              </a:ext>
            </a:extLst>
          </p:cNvPr>
          <p:cNvCxnSpPr/>
          <p:nvPr/>
        </p:nvCxnSpPr>
        <p:spPr>
          <a:xfrm>
            <a:off x="8975188" y="3606604"/>
            <a:ext cx="492369" cy="0"/>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2" name="Espaço Reservado para Conteúdo 2">
            <a:extLst>
              <a:ext uri="{FF2B5EF4-FFF2-40B4-BE49-F238E27FC236}">
                <a16:creationId xmlns:a16="http://schemas.microsoft.com/office/drawing/2014/main" id="{926D9EF8-A75A-545A-0C0C-FA5F646B3793}"/>
              </a:ext>
            </a:extLst>
          </p:cNvPr>
          <p:cNvSpPr txBox="1">
            <a:spLocks/>
          </p:cNvSpPr>
          <p:nvPr/>
        </p:nvSpPr>
        <p:spPr>
          <a:xfrm>
            <a:off x="9777044" y="3297544"/>
            <a:ext cx="2032891"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700" dirty="0"/>
              <a:t>Inconsistência de dados entre </a:t>
            </a:r>
            <a:r>
              <a:rPr lang="pt-BR" sz="1700" b="1" dirty="0"/>
              <a:t>origem</a:t>
            </a:r>
            <a:r>
              <a:rPr lang="pt-BR" sz="1700" dirty="0"/>
              <a:t> e </a:t>
            </a:r>
            <a:r>
              <a:rPr lang="pt-BR" sz="1700" b="1" dirty="0"/>
              <a:t>Cli360</a:t>
            </a:r>
            <a:r>
              <a:rPr lang="pt-BR" sz="1700" dirty="0"/>
              <a:t>;</a:t>
            </a:r>
          </a:p>
        </p:txBody>
      </p:sp>
      <p:cxnSp>
        <p:nvCxnSpPr>
          <p:cNvPr id="33" name="Conector de Seta Reta 32">
            <a:extLst>
              <a:ext uri="{FF2B5EF4-FFF2-40B4-BE49-F238E27FC236}">
                <a16:creationId xmlns:a16="http://schemas.microsoft.com/office/drawing/2014/main" id="{48A9C502-09ED-FD46-2F88-90D31E5BE4C7}"/>
              </a:ext>
            </a:extLst>
          </p:cNvPr>
          <p:cNvCxnSpPr>
            <a:cxnSpLocks/>
          </p:cNvCxnSpPr>
          <p:nvPr/>
        </p:nvCxnSpPr>
        <p:spPr>
          <a:xfrm flipV="1">
            <a:off x="8975188" y="2546252"/>
            <a:ext cx="492369" cy="332028"/>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6" name="Espaço Reservado para Conteúdo 2">
            <a:extLst>
              <a:ext uri="{FF2B5EF4-FFF2-40B4-BE49-F238E27FC236}">
                <a16:creationId xmlns:a16="http://schemas.microsoft.com/office/drawing/2014/main" id="{57799C95-0D01-5883-97DA-0F2047E5B76A}"/>
              </a:ext>
            </a:extLst>
          </p:cNvPr>
          <p:cNvSpPr txBox="1">
            <a:spLocks/>
          </p:cNvSpPr>
          <p:nvPr/>
        </p:nvSpPr>
        <p:spPr>
          <a:xfrm>
            <a:off x="9500352" y="1650787"/>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2200" dirty="0"/>
              <a:t>Grande dificuldade em realizar campanhas direcionadas;</a:t>
            </a:r>
          </a:p>
        </p:txBody>
      </p:sp>
      <p:sp>
        <p:nvSpPr>
          <p:cNvPr id="37" name="Espaço Reservado para Conteúdo 2">
            <a:extLst>
              <a:ext uri="{FF2B5EF4-FFF2-40B4-BE49-F238E27FC236}">
                <a16:creationId xmlns:a16="http://schemas.microsoft.com/office/drawing/2014/main" id="{EC85F7AD-61F4-86FF-BE03-354B86E75A44}"/>
              </a:ext>
            </a:extLst>
          </p:cNvPr>
          <p:cNvSpPr txBox="1">
            <a:spLocks/>
          </p:cNvSpPr>
          <p:nvPr/>
        </p:nvSpPr>
        <p:spPr>
          <a:xfrm>
            <a:off x="6808761" y="1184876"/>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2200" dirty="0"/>
              <a:t>Falta de segurança (acesso indevido a dados);</a:t>
            </a:r>
          </a:p>
        </p:txBody>
      </p:sp>
      <p:cxnSp>
        <p:nvCxnSpPr>
          <p:cNvPr id="38" name="Conector de Seta Reta 37">
            <a:extLst>
              <a:ext uri="{FF2B5EF4-FFF2-40B4-BE49-F238E27FC236}">
                <a16:creationId xmlns:a16="http://schemas.microsoft.com/office/drawing/2014/main" id="{7673CC67-47DF-BA6A-B487-8754B867D93E}"/>
              </a:ext>
            </a:extLst>
          </p:cNvPr>
          <p:cNvCxnSpPr>
            <a:cxnSpLocks/>
          </p:cNvCxnSpPr>
          <p:nvPr/>
        </p:nvCxnSpPr>
        <p:spPr>
          <a:xfrm flipV="1">
            <a:off x="7891974" y="2072018"/>
            <a:ext cx="0" cy="484428"/>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40" name="Espaço Reservado para Conteúdo 2">
            <a:extLst>
              <a:ext uri="{FF2B5EF4-FFF2-40B4-BE49-F238E27FC236}">
                <a16:creationId xmlns:a16="http://schemas.microsoft.com/office/drawing/2014/main" id="{7A3338DE-8F91-082F-339A-058317F39B29}"/>
              </a:ext>
            </a:extLst>
          </p:cNvPr>
          <p:cNvSpPr txBox="1">
            <a:spLocks/>
          </p:cNvSpPr>
          <p:nvPr/>
        </p:nvSpPr>
        <p:spPr>
          <a:xfrm>
            <a:off x="4300026" y="1170815"/>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2200" dirty="0"/>
              <a:t>Não há reaproveitamento de dados;</a:t>
            </a:r>
          </a:p>
        </p:txBody>
      </p:sp>
      <p:cxnSp>
        <p:nvCxnSpPr>
          <p:cNvPr id="41" name="Conector de Seta Reta 40">
            <a:extLst>
              <a:ext uri="{FF2B5EF4-FFF2-40B4-BE49-F238E27FC236}">
                <a16:creationId xmlns:a16="http://schemas.microsoft.com/office/drawing/2014/main" id="{E9C081C7-593D-8A56-A9EA-FB405FD2AF13}"/>
              </a:ext>
            </a:extLst>
          </p:cNvPr>
          <p:cNvCxnSpPr>
            <a:cxnSpLocks/>
          </p:cNvCxnSpPr>
          <p:nvPr/>
        </p:nvCxnSpPr>
        <p:spPr>
          <a:xfrm flipV="1">
            <a:off x="5383239" y="2057957"/>
            <a:ext cx="0" cy="484428"/>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42" name="Espaço Reservado para Conteúdo 2">
            <a:extLst>
              <a:ext uri="{FF2B5EF4-FFF2-40B4-BE49-F238E27FC236}">
                <a16:creationId xmlns:a16="http://schemas.microsoft.com/office/drawing/2014/main" id="{691413C9-E65A-5D5C-4AC7-568A4617CB76}"/>
              </a:ext>
            </a:extLst>
          </p:cNvPr>
          <p:cNvSpPr txBox="1">
            <a:spLocks/>
          </p:cNvSpPr>
          <p:nvPr/>
        </p:nvSpPr>
        <p:spPr>
          <a:xfrm>
            <a:off x="1540442" y="1585652"/>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Experiência do cliente prejudicada;</a:t>
            </a:r>
          </a:p>
        </p:txBody>
      </p:sp>
      <p:cxnSp>
        <p:nvCxnSpPr>
          <p:cNvPr id="43" name="Conector de Seta Reta 42">
            <a:extLst>
              <a:ext uri="{FF2B5EF4-FFF2-40B4-BE49-F238E27FC236}">
                <a16:creationId xmlns:a16="http://schemas.microsoft.com/office/drawing/2014/main" id="{46BFEACF-3BB5-F916-FBD3-0343D3F0018B}"/>
              </a:ext>
            </a:extLst>
          </p:cNvPr>
          <p:cNvCxnSpPr>
            <a:cxnSpLocks/>
          </p:cNvCxnSpPr>
          <p:nvPr/>
        </p:nvCxnSpPr>
        <p:spPr>
          <a:xfrm flipH="1" flipV="1">
            <a:off x="3390314" y="2314232"/>
            <a:ext cx="302472" cy="443036"/>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49" name="Espaço Reservado para Conteúdo 2">
            <a:extLst>
              <a:ext uri="{FF2B5EF4-FFF2-40B4-BE49-F238E27FC236}">
                <a16:creationId xmlns:a16="http://schemas.microsoft.com/office/drawing/2014/main" id="{FD16A179-5D98-CAED-0E8E-A39069AEE977}"/>
              </a:ext>
            </a:extLst>
          </p:cNvPr>
          <p:cNvSpPr txBox="1">
            <a:spLocks/>
          </p:cNvSpPr>
          <p:nvPr/>
        </p:nvSpPr>
        <p:spPr>
          <a:xfrm>
            <a:off x="597887" y="3159647"/>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Confiança do cliente nos produtos e serviços diminui;</a:t>
            </a:r>
          </a:p>
        </p:txBody>
      </p:sp>
      <p:cxnSp>
        <p:nvCxnSpPr>
          <p:cNvPr id="50" name="Conector de Seta Reta 49">
            <a:extLst>
              <a:ext uri="{FF2B5EF4-FFF2-40B4-BE49-F238E27FC236}">
                <a16:creationId xmlns:a16="http://schemas.microsoft.com/office/drawing/2014/main" id="{BB460E70-120A-F039-5792-FB55ECEAE76C}"/>
              </a:ext>
            </a:extLst>
          </p:cNvPr>
          <p:cNvCxnSpPr>
            <a:cxnSpLocks/>
          </p:cNvCxnSpPr>
          <p:nvPr/>
        </p:nvCxnSpPr>
        <p:spPr>
          <a:xfrm flipH="1">
            <a:off x="2919058" y="3566012"/>
            <a:ext cx="471256" cy="0"/>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52" name="Espaço Reservado para Conteúdo 2">
            <a:extLst>
              <a:ext uri="{FF2B5EF4-FFF2-40B4-BE49-F238E27FC236}">
                <a16:creationId xmlns:a16="http://schemas.microsoft.com/office/drawing/2014/main" id="{8A8B3A5A-8B3A-A95D-DD37-048CE62B0CF9}"/>
              </a:ext>
            </a:extLst>
          </p:cNvPr>
          <p:cNvSpPr txBox="1">
            <a:spLocks/>
          </p:cNvSpPr>
          <p:nvPr/>
        </p:nvSpPr>
        <p:spPr>
          <a:xfrm>
            <a:off x="745628" y="4719657"/>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Pouca escalabilidade em momentos de pico;</a:t>
            </a:r>
          </a:p>
        </p:txBody>
      </p:sp>
      <p:cxnSp>
        <p:nvCxnSpPr>
          <p:cNvPr id="53" name="Conector de Seta Reta 52">
            <a:extLst>
              <a:ext uri="{FF2B5EF4-FFF2-40B4-BE49-F238E27FC236}">
                <a16:creationId xmlns:a16="http://schemas.microsoft.com/office/drawing/2014/main" id="{400060B8-A65D-083A-C3AD-6389BFE57333}"/>
              </a:ext>
            </a:extLst>
          </p:cNvPr>
          <p:cNvCxnSpPr>
            <a:cxnSpLocks/>
          </p:cNvCxnSpPr>
          <p:nvPr/>
        </p:nvCxnSpPr>
        <p:spPr>
          <a:xfrm flipH="1">
            <a:off x="3137099" y="4601763"/>
            <a:ext cx="471256" cy="234488"/>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a:extLst>
              <a:ext uri="{FF2B5EF4-FFF2-40B4-BE49-F238E27FC236}">
                <a16:creationId xmlns:a16="http://schemas.microsoft.com/office/drawing/2014/main" id="{08A0B49C-FF63-FF6E-B386-94A55113E412}"/>
              </a:ext>
            </a:extLst>
          </p:cNvPr>
          <p:cNvCxnSpPr>
            <a:cxnSpLocks/>
          </p:cNvCxnSpPr>
          <p:nvPr/>
        </p:nvCxnSpPr>
        <p:spPr>
          <a:xfrm>
            <a:off x="4874457" y="4836251"/>
            <a:ext cx="0" cy="529752"/>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58" name="Espaço Reservado para Conteúdo 2">
            <a:extLst>
              <a:ext uri="{FF2B5EF4-FFF2-40B4-BE49-F238E27FC236}">
                <a16:creationId xmlns:a16="http://schemas.microsoft.com/office/drawing/2014/main" id="{36E9CC20-21D2-EFED-71F2-3F971EB1ECC9}"/>
              </a:ext>
            </a:extLst>
          </p:cNvPr>
          <p:cNvSpPr txBox="1">
            <a:spLocks/>
          </p:cNvSpPr>
          <p:nvPr/>
        </p:nvSpPr>
        <p:spPr>
          <a:xfrm>
            <a:off x="3791243" y="5465137"/>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Falta de confiança para contactar clientes;</a:t>
            </a:r>
          </a:p>
        </p:txBody>
      </p:sp>
      <p:cxnSp>
        <p:nvCxnSpPr>
          <p:cNvPr id="59" name="Conector de Seta Reta 58">
            <a:extLst>
              <a:ext uri="{FF2B5EF4-FFF2-40B4-BE49-F238E27FC236}">
                <a16:creationId xmlns:a16="http://schemas.microsoft.com/office/drawing/2014/main" id="{E389590D-3A7F-0036-9C4C-096BDCF2C0A3}"/>
              </a:ext>
            </a:extLst>
          </p:cNvPr>
          <p:cNvCxnSpPr>
            <a:cxnSpLocks/>
          </p:cNvCxnSpPr>
          <p:nvPr/>
        </p:nvCxnSpPr>
        <p:spPr>
          <a:xfrm>
            <a:off x="7179214" y="4836251"/>
            <a:ext cx="0" cy="529752"/>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60" name="Espaço Reservado para Conteúdo 2">
            <a:extLst>
              <a:ext uri="{FF2B5EF4-FFF2-40B4-BE49-F238E27FC236}">
                <a16:creationId xmlns:a16="http://schemas.microsoft.com/office/drawing/2014/main" id="{CC6911F1-F6A1-895F-11B4-017B0733AFB2}"/>
              </a:ext>
            </a:extLst>
          </p:cNvPr>
          <p:cNvSpPr txBox="1">
            <a:spLocks/>
          </p:cNvSpPr>
          <p:nvPr/>
        </p:nvSpPr>
        <p:spPr>
          <a:xfrm>
            <a:off x="6096000" y="5465137"/>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Dados cadastrados de baixa qualidade;</a:t>
            </a:r>
          </a:p>
        </p:txBody>
      </p:sp>
      <p:sp>
        <p:nvSpPr>
          <p:cNvPr id="61" name="Espaço Reservado para Conteúdo 2">
            <a:extLst>
              <a:ext uri="{FF2B5EF4-FFF2-40B4-BE49-F238E27FC236}">
                <a16:creationId xmlns:a16="http://schemas.microsoft.com/office/drawing/2014/main" id="{B0B22FB8-69DB-7B8F-3822-5ED945047ACA}"/>
              </a:ext>
            </a:extLst>
          </p:cNvPr>
          <p:cNvSpPr txBox="1">
            <a:spLocks/>
          </p:cNvSpPr>
          <p:nvPr/>
        </p:nvSpPr>
        <p:spPr>
          <a:xfrm>
            <a:off x="9106454" y="4900310"/>
            <a:ext cx="2166427" cy="842463"/>
          </a:xfrm>
          <a:prstGeom prst="rect">
            <a:avLst/>
          </a:prstGeom>
          <a:ln w="38100">
            <a:no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pt-BR" sz="1600" dirty="0"/>
              <a:t>Competitividade de negócios prejudicada;</a:t>
            </a:r>
          </a:p>
        </p:txBody>
      </p:sp>
      <p:cxnSp>
        <p:nvCxnSpPr>
          <p:cNvPr id="62" name="Conector de Seta Reta 61">
            <a:extLst>
              <a:ext uri="{FF2B5EF4-FFF2-40B4-BE49-F238E27FC236}">
                <a16:creationId xmlns:a16="http://schemas.microsoft.com/office/drawing/2014/main" id="{1BA515FD-1102-9452-FCFD-297065879089}"/>
              </a:ext>
            </a:extLst>
          </p:cNvPr>
          <p:cNvCxnSpPr>
            <a:cxnSpLocks/>
          </p:cNvCxnSpPr>
          <p:nvPr/>
        </p:nvCxnSpPr>
        <p:spPr>
          <a:xfrm>
            <a:off x="8665700" y="4596819"/>
            <a:ext cx="419673" cy="325150"/>
          </a:xfrm>
          <a:prstGeom prst="straightConnector1">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1068051"/>
          </a:xfrm>
        </p:spPr>
        <p:txBody>
          <a:bodyPr>
            <a:normAutofit/>
          </a:bodyPr>
          <a:lstStyle/>
          <a:p>
            <a:pPr marL="36900" indent="0">
              <a:buNone/>
            </a:pPr>
            <a:r>
              <a:rPr lang="pt-BR" dirty="0"/>
              <a:t>Sincronizar os dados de todos os bancos onde os clientes estão cadastrados em um único banco que substituirá os atuais. Para isso, utilizaremos a linguagem SQL no banco de dados Oracle;</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16" name="Espaço Reservado para Conteúdo 2">
            <a:extLst>
              <a:ext uri="{FF2B5EF4-FFF2-40B4-BE49-F238E27FC236}">
                <a16:creationId xmlns:a16="http://schemas.microsoft.com/office/drawing/2014/main" id="{9A6F448F-F229-7064-7F69-88ABF5F76673}"/>
              </a:ext>
            </a:extLst>
          </p:cNvPr>
          <p:cNvSpPr txBox="1">
            <a:spLocks/>
          </p:cNvSpPr>
          <p:nvPr/>
        </p:nvSpPr>
        <p:spPr>
          <a:xfrm>
            <a:off x="594784" y="2977427"/>
            <a:ext cx="10781289" cy="5588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dirty="0"/>
              <a:t>Unificar sistema de cadastramento através de formulários, aplicações em Java e APIs;</a:t>
            </a:r>
          </a:p>
        </p:txBody>
      </p:sp>
      <p:cxnSp>
        <p:nvCxnSpPr>
          <p:cNvPr id="17" name="Conector reto 16">
            <a:extLst>
              <a:ext uri="{FF2B5EF4-FFF2-40B4-BE49-F238E27FC236}">
                <a16:creationId xmlns:a16="http://schemas.microsoft.com/office/drawing/2014/main" id="{A7646DA2-AE70-179E-3062-921D54CCCA06}"/>
              </a:ext>
            </a:extLst>
          </p:cNvPr>
          <p:cNvCxnSpPr>
            <a:cxnSpLocks/>
          </p:cNvCxnSpPr>
          <p:nvPr/>
        </p:nvCxnSpPr>
        <p:spPr>
          <a:xfrm>
            <a:off x="552335" y="3117702"/>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18" name="Espaço Reservado para Conteúdo 2">
            <a:extLst>
              <a:ext uri="{FF2B5EF4-FFF2-40B4-BE49-F238E27FC236}">
                <a16:creationId xmlns:a16="http://schemas.microsoft.com/office/drawing/2014/main" id="{A40EEC0C-D3F4-B278-9F52-25B495608415}"/>
              </a:ext>
            </a:extLst>
          </p:cNvPr>
          <p:cNvSpPr txBox="1">
            <a:spLocks/>
          </p:cNvSpPr>
          <p:nvPr/>
        </p:nvSpPr>
        <p:spPr>
          <a:xfrm>
            <a:off x="594784" y="3936167"/>
            <a:ext cx="10267180" cy="5588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dirty="0"/>
              <a:t>Adicionar módulo de consulta e edição de dados cliente-</a:t>
            </a:r>
            <a:r>
              <a:rPr lang="pt-BR" dirty="0" err="1"/>
              <a:t>side</a:t>
            </a:r>
            <a:r>
              <a:rPr lang="pt-BR" dirty="0"/>
              <a:t> e business-</a:t>
            </a:r>
            <a:r>
              <a:rPr lang="pt-BR" dirty="0" err="1"/>
              <a:t>side</a:t>
            </a:r>
            <a:r>
              <a:rPr lang="pt-BR" dirty="0"/>
              <a:t> em Java;</a:t>
            </a:r>
          </a:p>
        </p:txBody>
      </p:sp>
      <p:cxnSp>
        <p:nvCxnSpPr>
          <p:cNvPr id="19" name="Conector reto 18">
            <a:extLst>
              <a:ext uri="{FF2B5EF4-FFF2-40B4-BE49-F238E27FC236}">
                <a16:creationId xmlns:a16="http://schemas.microsoft.com/office/drawing/2014/main" id="{D2BFCD14-179A-A482-76BC-F936DD81807F}"/>
              </a:ext>
            </a:extLst>
          </p:cNvPr>
          <p:cNvCxnSpPr>
            <a:cxnSpLocks/>
          </p:cNvCxnSpPr>
          <p:nvPr/>
        </p:nvCxnSpPr>
        <p:spPr>
          <a:xfrm>
            <a:off x="552335" y="4076443"/>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A582E801-4CC7-6F66-01C9-FC369AD83BA9}"/>
              </a:ext>
            </a:extLst>
          </p:cNvPr>
          <p:cNvSpPr txBox="1">
            <a:spLocks/>
          </p:cNvSpPr>
          <p:nvPr/>
        </p:nvSpPr>
        <p:spPr>
          <a:xfrm>
            <a:off x="594783" y="4894907"/>
            <a:ext cx="11044882" cy="74808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dirty="0"/>
              <a:t>Criar rede de interna de comunicação, consulta e edição com limitações para cada setor utilizando tecnologias Cisco. </a:t>
            </a:r>
          </a:p>
        </p:txBody>
      </p:sp>
      <p:cxnSp>
        <p:nvCxnSpPr>
          <p:cNvPr id="23" name="Conector reto 22">
            <a:extLst>
              <a:ext uri="{FF2B5EF4-FFF2-40B4-BE49-F238E27FC236}">
                <a16:creationId xmlns:a16="http://schemas.microsoft.com/office/drawing/2014/main" id="{73F49D40-CCC9-2152-D29C-5ABB5A4F482D}"/>
              </a:ext>
            </a:extLst>
          </p:cNvPr>
          <p:cNvCxnSpPr>
            <a:cxnSpLocks/>
          </p:cNvCxnSpPr>
          <p:nvPr/>
        </p:nvCxnSpPr>
        <p:spPr>
          <a:xfrm>
            <a:off x="552335" y="5035184"/>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6" name="Espaço Reservado para Conteúdo 2">
            <a:extLst>
              <a:ext uri="{FF2B5EF4-FFF2-40B4-BE49-F238E27FC236}">
                <a16:creationId xmlns:a16="http://schemas.microsoft.com/office/drawing/2014/main" id="{EE86A38F-68A7-49ED-DD00-D2E509919779}"/>
              </a:ext>
            </a:extLst>
          </p:cNvPr>
          <p:cNvSpPr txBox="1">
            <a:spLocks/>
          </p:cNvSpPr>
          <p:nvPr/>
        </p:nvSpPr>
        <p:spPr>
          <a:xfrm>
            <a:off x="552335" y="5853648"/>
            <a:ext cx="6361082" cy="74808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dirty="0"/>
              <a:t>Atualizar dados de clientes através de API.</a:t>
            </a:r>
          </a:p>
        </p:txBody>
      </p:sp>
      <p:cxnSp>
        <p:nvCxnSpPr>
          <p:cNvPr id="27" name="Conector reto 26">
            <a:extLst>
              <a:ext uri="{FF2B5EF4-FFF2-40B4-BE49-F238E27FC236}">
                <a16:creationId xmlns:a16="http://schemas.microsoft.com/office/drawing/2014/main" id="{392A7D25-D5CB-D848-3473-F232C870B89A}"/>
              </a:ext>
            </a:extLst>
          </p:cNvPr>
          <p:cNvCxnSpPr>
            <a:cxnSpLocks/>
          </p:cNvCxnSpPr>
          <p:nvPr/>
        </p:nvCxnSpPr>
        <p:spPr>
          <a:xfrm>
            <a:off x="509887" y="599392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2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1068051"/>
          </a:xfrm>
        </p:spPr>
        <p:txBody>
          <a:bodyPr>
            <a:normAutofit/>
          </a:bodyPr>
          <a:lstStyle/>
          <a:p>
            <a:pPr marL="36900" indent="0">
              <a:buNone/>
            </a:pPr>
            <a:r>
              <a:rPr lang="pt-BR" dirty="0"/>
              <a:t>Sincronizar os dados de todos os bancos onde os clientes estão cadastrados em um único banco que substituirá os atuais. Para isso, utilizaremos a linguagem SQL no banco de dados Oracle;</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4" name="Forma em L 23">
            <a:extLst>
              <a:ext uri="{FF2B5EF4-FFF2-40B4-BE49-F238E27FC236}">
                <a16:creationId xmlns:a16="http://schemas.microsoft.com/office/drawing/2014/main" id="{69460489-6145-A904-A5C0-FE2FBDB458CA}"/>
              </a:ext>
            </a:extLst>
          </p:cNvPr>
          <p:cNvSpPr/>
          <p:nvPr/>
        </p:nvSpPr>
        <p:spPr>
          <a:xfrm rot="16200000">
            <a:off x="11332464"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Triângulo Retângulo 24">
            <a:extLst>
              <a:ext uri="{FF2B5EF4-FFF2-40B4-BE49-F238E27FC236}">
                <a16:creationId xmlns:a16="http://schemas.microsoft.com/office/drawing/2014/main" id="{8A6DA8DA-35C5-DCA7-CFBB-6329DFF0D768}"/>
              </a:ext>
            </a:extLst>
          </p:cNvPr>
          <p:cNvSpPr/>
          <p:nvPr/>
        </p:nvSpPr>
        <p:spPr>
          <a:xfrm rot="16200000">
            <a:off x="11313561"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 name="Conector: Angulado 4">
            <a:extLst>
              <a:ext uri="{FF2B5EF4-FFF2-40B4-BE49-F238E27FC236}">
                <a16:creationId xmlns:a16="http://schemas.microsoft.com/office/drawing/2014/main" id="{FB092BF8-9FCC-6DD4-75F9-98FA01719CAA}"/>
              </a:ext>
            </a:extLst>
          </p:cNvPr>
          <p:cNvCxnSpPr>
            <a:cxnSpLocks/>
          </p:cNvCxnSpPr>
          <p:nvPr/>
        </p:nvCxnSpPr>
        <p:spPr>
          <a:xfrm>
            <a:off x="1544203" y="2764895"/>
            <a:ext cx="840408" cy="546808"/>
          </a:xfrm>
          <a:prstGeom prst="bentConnector3">
            <a:avLst>
              <a:gd name="adj1" fmla="val -1105"/>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7" name="Espaço Reservado para Conteúdo 2">
            <a:extLst>
              <a:ext uri="{FF2B5EF4-FFF2-40B4-BE49-F238E27FC236}">
                <a16:creationId xmlns:a16="http://schemas.microsoft.com/office/drawing/2014/main" id="{3DC7ABCC-789D-5055-3C6A-E0ABBF161F1C}"/>
              </a:ext>
            </a:extLst>
          </p:cNvPr>
          <p:cNvSpPr txBox="1">
            <a:spLocks/>
          </p:cNvSpPr>
          <p:nvPr/>
        </p:nvSpPr>
        <p:spPr>
          <a:xfrm>
            <a:off x="2506712" y="2910060"/>
            <a:ext cx="9449762" cy="260405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b="1" dirty="0"/>
              <a:t>“Em casos de inconsistência, como saberemos qual é o dado correto e que deverá ser utilizado?”</a:t>
            </a:r>
          </a:p>
          <a:p>
            <a:pPr marL="36900" indent="0">
              <a:buFont typeface="Wingdings 2" charset="2"/>
              <a:buNone/>
            </a:pPr>
            <a:r>
              <a:rPr lang="pt-BR" dirty="0"/>
              <a:t>Os dados que aparecerem com maior frequência serão considerados “corretos”. Caso apareçam em igual proporção, serão selecionados aleatoriamente. Mas, para garantir a integridade dos dados, este tópico será endereçado novamente mais adiante.</a:t>
            </a:r>
          </a:p>
          <a:p>
            <a:pPr marL="36900" indent="0">
              <a:buFont typeface="Wingdings 2" charset="2"/>
              <a:buNone/>
            </a:pPr>
            <a:endParaRPr lang="pt-BR" dirty="0"/>
          </a:p>
        </p:txBody>
      </p:sp>
    </p:spTree>
    <p:extLst>
      <p:ext uri="{BB962C8B-B14F-4D97-AF65-F5344CB8AC3E}">
        <p14:creationId xmlns:p14="http://schemas.microsoft.com/office/powerpoint/2010/main" val="332687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543659"/>
          </a:xfrm>
        </p:spPr>
        <p:txBody>
          <a:bodyPr>
            <a:normAutofit/>
          </a:bodyPr>
          <a:lstStyle/>
          <a:p>
            <a:pPr marL="36900" indent="0">
              <a:buFont typeface="Wingdings 2" charset="2"/>
              <a:buNone/>
            </a:pPr>
            <a:r>
              <a:rPr lang="pt-BR" dirty="0"/>
              <a:t>Unificar sistema de cadastramento através de formulários, aplicações em Java e APIs;</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4" name="Forma em L 23">
            <a:extLst>
              <a:ext uri="{FF2B5EF4-FFF2-40B4-BE49-F238E27FC236}">
                <a16:creationId xmlns:a16="http://schemas.microsoft.com/office/drawing/2014/main" id="{69460489-6145-A904-A5C0-FE2FBDB458CA}"/>
              </a:ext>
            </a:extLst>
          </p:cNvPr>
          <p:cNvSpPr/>
          <p:nvPr/>
        </p:nvSpPr>
        <p:spPr>
          <a:xfrm rot="16200000">
            <a:off x="11332464"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Triângulo Retângulo 24">
            <a:extLst>
              <a:ext uri="{FF2B5EF4-FFF2-40B4-BE49-F238E27FC236}">
                <a16:creationId xmlns:a16="http://schemas.microsoft.com/office/drawing/2014/main" id="{8A6DA8DA-35C5-DCA7-CFBB-6329DFF0D768}"/>
              </a:ext>
            </a:extLst>
          </p:cNvPr>
          <p:cNvSpPr/>
          <p:nvPr/>
        </p:nvSpPr>
        <p:spPr>
          <a:xfrm rot="16200000">
            <a:off x="11313561"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 name="Conector: Angulado 4">
            <a:extLst>
              <a:ext uri="{FF2B5EF4-FFF2-40B4-BE49-F238E27FC236}">
                <a16:creationId xmlns:a16="http://schemas.microsoft.com/office/drawing/2014/main" id="{FB092BF8-9FCC-6DD4-75F9-98FA01719CAA}"/>
              </a:ext>
            </a:extLst>
          </p:cNvPr>
          <p:cNvCxnSpPr>
            <a:cxnSpLocks/>
          </p:cNvCxnSpPr>
          <p:nvPr/>
        </p:nvCxnSpPr>
        <p:spPr>
          <a:xfrm>
            <a:off x="1080076" y="2434357"/>
            <a:ext cx="840408" cy="546808"/>
          </a:xfrm>
          <a:prstGeom prst="bentConnector3">
            <a:avLst>
              <a:gd name="adj1" fmla="val -1105"/>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7" name="Espaço Reservado para Conteúdo 2">
            <a:extLst>
              <a:ext uri="{FF2B5EF4-FFF2-40B4-BE49-F238E27FC236}">
                <a16:creationId xmlns:a16="http://schemas.microsoft.com/office/drawing/2014/main" id="{3DC7ABCC-789D-5055-3C6A-E0ABBF161F1C}"/>
              </a:ext>
            </a:extLst>
          </p:cNvPr>
          <p:cNvSpPr txBox="1">
            <a:spLocks/>
          </p:cNvSpPr>
          <p:nvPr/>
        </p:nvSpPr>
        <p:spPr>
          <a:xfrm>
            <a:off x="2042585" y="2579522"/>
            <a:ext cx="9449762" cy="26040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b="1" dirty="0"/>
              <a:t>“Como será feito o cadastro de novos clientes ou de novos produtos para clientes antigos?”</a:t>
            </a:r>
          </a:p>
          <a:p>
            <a:pPr marL="36900" indent="0">
              <a:buFont typeface="Wingdings 2" charset="2"/>
              <a:buNone/>
            </a:pPr>
            <a:r>
              <a:rPr lang="pt-BR" dirty="0"/>
              <a:t>Cada cliente terá uma tela que seria como uma “ficha”, onde os campos devem ser preenchidos e atualizados pelos funcionários. Diferentes setores e posições terão diferentes níveis de acesso e privilégios.</a:t>
            </a:r>
          </a:p>
        </p:txBody>
      </p:sp>
    </p:spTree>
    <p:extLst>
      <p:ext uri="{BB962C8B-B14F-4D97-AF65-F5344CB8AC3E}">
        <p14:creationId xmlns:p14="http://schemas.microsoft.com/office/powerpoint/2010/main" val="421172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1068051"/>
          </a:xfrm>
        </p:spPr>
        <p:txBody>
          <a:bodyPr>
            <a:normAutofit/>
          </a:bodyPr>
          <a:lstStyle/>
          <a:p>
            <a:pPr marL="36900" indent="0">
              <a:buFont typeface="Wingdings 2" charset="2"/>
              <a:buNone/>
            </a:pPr>
            <a:r>
              <a:rPr lang="pt-BR" dirty="0"/>
              <a:t>Adicionar módulo de consulta e edição de dados cliente-</a:t>
            </a:r>
            <a:r>
              <a:rPr lang="pt-BR" dirty="0" err="1"/>
              <a:t>side</a:t>
            </a:r>
            <a:r>
              <a:rPr lang="pt-BR" dirty="0"/>
              <a:t> e business-</a:t>
            </a:r>
            <a:r>
              <a:rPr lang="pt-BR" dirty="0" err="1"/>
              <a:t>side</a:t>
            </a:r>
            <a:r>
              <a:rPr lang="pt-BR" dirty="0"/>
              <a:t> em Java;</a:t>
            </a:r>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4" name="Forma em L 23">
            <a:extLst>
              <a:ext uri="{FF2B5EF4-FFF2-40B4-BE49-F238E27FC236}">
                <a16:creationId xmlns:a16="http://schemas.microsoft.com/office/drawing/2014/main" id="{69460489-6145-A904-A5C0-FE2FBDB458CA}"/>
              </a:ext>
            </a:extLst>
          </p:cNvPr>
          <p:cNvSpPr/>
          <p:nvPr/>
        </p:nvSpPr>
        <p:spPr>
          <a:xfrm rot="16200000">
            <a:off x="11332464"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Triângulo Retângulo 24">
            <a:extLst>
              <a:ext uri="{FF2B5EF4-FFF2-40B4-BE49-F238E27FC236}">
                <a16:creationId xmlns:a16="http://schemas.microsoft.com/office/drawing/2014/main" id="{8A6DA8DA-35C5-DCA7-CFBB-6329DFF0D768}"/>
              </a:ext>
            </a:extLst>
          </p:cNvPr>
          <p:cNvSpPr/>
          <p:nvPr/>
        </p:nvSpPr>
        <p:spPr>
          <a:xfrm rot="16200000">
            <a:off x="11313561"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 name="Conector: Angulado 4">
            <a:extLst>
              <a:ext uri="{FF2B5EF4-FFF2-40B4-BE49-F238E27FC236}">
                <a16:creationId xmlns:a16="http://schemas.microsoft.com/office/drawing/2014/main" id="{FB092BF8-9FCC-6DD4-75F9-98FA01719CAA}"/>
              </a:ext>
            </a:extLst>
          </p:cNvPr>
          <p:cNvCxnSpPr>
            <a:cxnSpLocks/>
          </p:cNvCxnSpPr>
          <p:nvPr/>
        </p:nvCxnSpPr>
        <p:spPr>
          <a:xfrm>
            <a:off x="1167923" y="2235337"/>
            <a:ext cx="840408" cy="546808"/>
          </a:xfrm>
          <a:prstGeom prst="bentConnector3">
            <a:avLst>
              <a:gd name="adj1" fmla="val -1105"/>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7" name="Espaço Reservado para Conteúdo 2">
            <a:extLst>
              <a:ext uri="{FF2B5EF4-FFF2-40B4-BE49-F238E27FC236}">
                <a16:creationId xmlns:a16="http://schemas.microsoft.com/office/drawing/2014/main" id="{3DC7ABCC-789D-5055-3C6A-E0ABBF161F1C}"/>
              </a:ext>
            </a:extLst>
          </p:cNvPr>
          <p:cNvSpPr txBox="1">
            <a:spLocks/>
          </p:cNvSpPr>
          <p:nvPr/>
        </p:nvSpPr>
        <p:spPr>
          <a:xfrm>
            <a:off x="2143243" y="2508740"/>
            <a:ext cx="9129638" cy="317162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b="1" dirty="0"/>
              <a:t>“Como clientes e funcionários poderão consultar e alterar dados?”</a:t>
            </a:r>
          </a:p>
          <a:p>
            <a:pPr marL="36900" indent="0">
              <a:buFont typeface="Wingdings 2" charset="2"/>
              <a:buNone/>
            </a:pPr>
            <a:r>
              <a:rPr lang="pt-BR" dirty="0"/>
              <a:t>Um módulo para tal será adicionado tanto no site/aplicativo utilizado pelo cliente quanto no sistema utilizado pelos funcionários do banco. Cada cliente terá acesso somente a seus próprios dados, que só poderão ser consultados/alterados após inserção da senha do site/aplicativo. Os funcionários também terão acesso limitado às informações, que deverão ser pertinentes a cada setor e posição.</a:t>
            </a:r>
          </a:p>
        </p:txBody>
      </p:sp>
    </p:spTree>
    <p:extLst>
      <p:ext uri="{BB962C8B-B14F-4D97-AF65-F5344CB8AC3E}">
        <p14:creationId xmlns:p14="http://schemas.microsoft.com/office/powerpoint/2010/main" val="46134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1068051"/>
          </a:xfrm>
        </p:spPr>
        <p:txBody>
          <a:bodyPr>
            <a:normAutofit/>
          </a:bodyPr>
          <a:lstStyle/>
          <a:p>
            <a:pPr marL="36900" indent="0">
              <a:buNone/>
            </a:pPr>
            <a:r>
              <a:rPr lang="pt-BR" dirty="0"/>
              <a:t>Criar rede de interna de comunicação, consulta e edição com limitações para cada setor utilizando tecnologias Cisco. </a:t>
            </a:r>
          </a:p>
          <a:p>
            <a:pPr marL="36900" indent="0">
              <a:buFont typeface="Wingdings 2" charset="2"/>
              <a:buNone/>
            </a:pPr>
            <a:endParaRPr lang="pt-BR" dirty="0"/>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4" name="Forma em L 23">
            <a:extLst>
              <a:ext uri="{FF2B5EF4-FFF2-40B4-BE49-F238E27FC236}">
                <a16:creationId xmlns:a16="http://schemas.microsoft.com/office/drawing/2014/main" id="{69460489-6145-A904-A5C0-FE2FBDB458CA}"/>
              </a:ext>
            </a:extLst>
          </p:cNvPr>
          <p:cNvSpPr/>
          <p:nvPr/>
        </p:nvSpPr>
        <p:spPr>
          <a:xfrm rot="16200000">
            <a:off x="11332464"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Triângulo Retângulo 24">
            <a:extLst>
              <a:ext uri="{FF2B5EF4-FFF2-40B4-BE49-F238E27FC236}">
                <a16:creationId xmlns:a16="http://schemas.microsoft.com/office/drawing/2014/main" id="{8A6DA8DA-35C5-DCA7-CFBB-6329DFF0D768}"/>
              </a:ext>
            </a:extLst>
          </p:cNvPr>
          <p:cNvSpPr/>
          <p:nvPr/>
        </p:nvSpPr>
        <p:spPr>
          <a:xfrm rot="16200000">
            <a:off x="11313561"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 name="Conector: Angulado 4">
            <a:extLst>
              <a:ext uri="{FF2B5EF4-FFF2-40B4-BE49-F238E27FC236}">
                <a16:creationId xmlns:a16="http://schemas.microsoft.com/office/drawing/2014/main" id="{FB092BF8-9FCC-6DD4-75F9-98FA01719CAA}"/>
              </a:ext>
            </a:extLst>
          </p:cNvPr>
          <p:cNvCxnSpPr>
            <a:cxnSpLocks/>
          </p:cNvCxnSpPr>
          <p:nvPr/>
        </p:nvCxnSpPr>
        <p:spPr>
          <a:xfrm>
            <a:off x="1185994" y="2693549"/>
            <a:ext cx="840408" cy="546808"/>
          </a:xfrm>
          <a:prstGeom prst="bentConnector3">
            <a:avLst>
              <a:gd name="adj1" fmla="val -1105"/>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7" name="Espaço Reservado para Conteúdo 2">
            <a:extLst>
              <a:ext uri="{FF2B5EF4-FFF2-40B4-BE49-F238E27FC236}">
                <a16:creationId xmlns:a16="http://schemas.microsoft.com/office/drawing/2014/main" id="{3DC7ABCC-789D-5055-3C6A-E0ABBF161F1C}"/>
              </a:ext>
            </a:extLst>
          </p:cNvPr>
          <p:cNvSpPr txBox="1">
            <a:spLocks/>
          </p:cNvSpPr>
          <p:nvPr/>
        </p:nvSpPr>
        <p:spPr>
          <a:xfrm>
            <a:off x="2026402" y="2860222"/>
            <a:ext cx="9129638" cy="1802756"/>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b="1" dirty="0"/>
              <a:t>“Como melhorar a segurança dos dados de clientes na empresa?”</a:t>
            </a:r>
          </a:p>
          <a:p>
            <a:pPr marL="36900" indent="0">
              <a:buFont typeface="Wingdings 2" charset="2"/>
              <a:buNone/>
            </a:pPr>
            <a:r>
              <a:rPr lang="pt-BR" dirty="0"/>
              <a:t>Uma rede interna para os funcionários será criada unicamente para acesso e edição dos dados no banco unificado, de modo a limitar acessos e privilégios.  O módulo no site/aplicativo de clientes também terá acesso a essa rede.</a:t>
            </a:r>
          </a:p>
        </p:txBody>
      </p:sp>
    </p:spTree>
    <p:extLst>
      <p:ext uri="{BB962C8B-B14F-4D97-AF65-F5344CB8AC3E}">
        <p14:creationId xmlns:p14="http://schemas.microsoft.com/office/powerpoint/2010/main" val="401226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2987B-1569-5804-5D46-F3754FA3BCAC}"/>
              </a:ext>
            </a:extLst>
          </p:cNvPr>
          <p:cNvSpPr>
            <a:spLocks noGrp="1"/>
          </p:cNvSpPr>
          <p:nvPr>
            <p:ph type="title"/>
          </p:nvPr>
        </p:nvSpPr>
        <p:spPr>
          <a:xfrm>
            <a:off x="919119" y="192654"/>
            <a:ext cx="10353762" cy="1257300"/>
          </a:xfrm>
        </p:spPr>
        <p:txBody>
          <a:bodyPr>
            <a:normAutofit/>
          </a:bodyPr>
          <a:lstStyle/>
          <a:p>
            <a:pPr algn="l"/>
            <a:r>
              <a:rPr lang="pt-BR" dirty="0"/>
              <a:t>Solução Proposta</a:t>
            </a:r>
          </a:p>
        </p:txBody>
      </p:sp>
      <p:sp>
        <p:nvSpPr>
          <p:cNvPr id="3" name="Espaço Reservado para Conteúdo 2">
            <a:extLst>
              <a:ext uri="{FF2B5EF4-FFF2-40B4-BE49-F238E27FC236}">
                <a16:creationId xmlns:a16="http://schemas.microsoft.com/office/drawing/2014/main" id="{53EB87A9-C9B5-CDE2-4C84-71E207660458}"/>
              </a:ext>
            </a:extLst>
          </p:cNvPr>
          <p:cNvSpPr>
            <a:spLocks noGrp="1"/>
          </p:cNvSpPr>
          <p:nvPr>
            <p:ph idx="1"/>
          </p:nvPr>
        </p:nvSpPr>
        <p:spPr>
          <a:xfrm>
            <a:off x="594783" y="1674428"/>
            <a:ext cx="11215143" cy="558891"/>
          </a:xfrm>
        </p:spPr>
        <p:txBody>
          <a:bodyPr>
            <a:normAutofit/>
          </a:bodyPr>
          <a:lstStyle/>
          <a:p>
            <a:pPr marL="36900" indent="0">
              <a:buFont typeface="Wingdings 2" charset="2"/>
              <a:buNone/>
            </a:pPr>
            <a:r>
              <a:rPr lang="pt-BR" dirty="0"/>
              <a:t>Atualizar dados de clientes através de API.</a:t>
            </a:r>
          </a:p>
          <a:p>
            <a:pPr marL="36900" indent="0">
              <a:buFont typeface="Wingdings 2" charset="2"/>
              <a:buNone/>
            </a:pPr>
            <a:endParaRPr lang="pt-BR" dirty="0"/>
          </a:p>
        </p:txBody>
      </p:sp>
      <p:sp>
        <p:nvSpPr>
          <p:cNvPr id="6" name="Forma em L 5">
            <a:extLst>
              <a:ext uri="{FF2B5EF4-FFF2-40B4-BE49-F238E27FC236}">
                <a16:creationId xmlns:a16="http://schemas.microsoft.com/office/drawing/2014/main" id="{3FA6E748-D7F7-0185-3200-24CB61242CA6}"/>
              </a:ext>
            </a:extLst>
          </p:cNvPr>
          <p:cNvSpPr/>
          <p:nvPr/>
        </p:nvSpPr>
        <p:spPr>
          <a:xfrm rot="5400000">
            <a:off x="-43609" y="43609"/>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em L 7">
            <a:extLst>
              <a:ext uri="{FF2B5EF4-FFF2-40B4-BE49-F238E27FC236}">
                <a16:creationId xmlns:a16="http://schemas.microsoft.com/office/drawing/2014/main" id="{00361071-177A-6D6F-1803-1BEC49FCC14C}"/>
              </a:ext>
            </a:extLst>
          </p:cNvPr>
          <p:cNvSpPr/>
          <p:nvPr/>
        </p:nvSpPr>
        <p:spPr>
          <a:xfrm rot="16200000">
            <a:off x="11332463"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35F29D62-5008-BC8A-EFC2-3A95AFBF00F3}"/>
              </a:ext>
            </a:extLst>
          </p:cNvPr>
          <p:cNvSpPr/>
          <p:nvPr/>
        </p:nvSpPr>
        <p:spPr>
          <a:xfrm rot="5400000">
            <a:off x="319550" y="392667"/>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Retângulo 10">
            <a:extLst>
              <a:ext uri="{FF2B5EF4-FFF2-40B4-BE49-F238E27FC236}">
                <a16:creationId xmlns:a16="http://schemas.microsoft.com/office/drawing/2014/main" id="{D081BAB1-DAA6-6EDC-1AFC-1C2C9F09EB1C}"/>
              </a:ext>
            </a:extLst>
          </p:cNvPr>
          <p:cNvSpPr/>
          <p:nvPr/>
        </p:nvSpPr>
        <p:spPr>
          <a:xfrm rot="16200000">
            <a:off x="11313560"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5E145E5C-B8F1-648D-993F-56D1D7C4C65B}"/>
              </a:ext>
            </a:extLst>
          </p:cNvPr>
          <p:cNvCxnSpPr/>
          <p:nvPr/>
        </p:nvCxnSpPr>
        <p:spPr>
          <a:xfrm>
            <a:off x="1080076" y="1215007"/>
            <a:ext cx="928255" cy="0"/>
          </a:xfrm>
          <a:prstGeom prst="line">
            <a:avLst/>
          </a:prstGeom>
          <a:ln w="76200">
            <a:solidFill>
              <a:srgbClr val="00C5FF"/>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C04292CA-9190-77EA-6098-E08456602FB4}"/>
              </a:ext>
            </a:extLst>
          </p:cNvPr>
          <p:cNvCxnSpPr>
            <a:cxnSpLocks/>
          </p:cNvCxnSpPr>
          <p:nvPr/>
        </p:nvCxnSpPr>
        <p:spPr>
          <a:xfrm>
            <a:off x="552335" y="1814705"/>
            <a:ext cx="0" cy="221673"/>
          </a:xfrm>
          <a:prstGeom prst="line">
            <a:avLst/>
          </a:prstGeom>
          <a:ln w="76200">
            <a:solidFill>
              <a:srgbClr val="FF5630"/>
            </a:solidFill>
          </a:ln>
        </p:spPr>
        <p:style>
          <a:lnRef idx="1">
            <a:schemeClr val="accent1"/>
          </a:lnRef>
          <a:fillRef idx="0">
            <a:schemeClr val="accent1"/>
          </a:fillRef>
          <a:effectRef idx="0">
            <a:schemeClr val="accent1"/>
          </a:effectRef>
          <a:fontRef idx="minor">
            <a:schemeClr val="tx1"/>
          </a:fontRef>
        </p:style>
      </p:cxnSp>
      <p:sp>
        <p:nvSpPr>
          <p:cNvPr id="24" name="Forma em L 23">
            <a:extLst>
              <a:ext uri="{FF2B5EF4-FFF2-40B4-BE49-F238E27FC236}">
                <a16:creationId xmlns:a16="http://schemas.microsoft.com/office/drawing/2014/main" id="{69460489-6145-A904-A5C0-FE2FBDB458CA}"/>
              </a:ext>
            </a:extLst>
          </p:cNvPr>
          <p:cNvSpPr/>
          <p:nvPr/>
        </p:nvSpPr>
        <p:spPr>
          <a:xfrm rot="16200000">
            <a:off x="11332464" y="5998463"/>
            <a:ext cx="903147" cy="815926"/>
          </a:xfrm>
          <a:prstGeom prst="corner">
            <a:avLst>
              <a:gd name="adj1" fmla="val 30432"/>
              <a:gd name="adj2" fmla="val 25096"/>
            </a:avLst>
          </a:prstGeom>
          <a:solidFill>
            <a:srgbClr val="FF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Triângulo Retângulo 24">
            <a:extLst>
              <a:ext uri="{FF2B5EF4-FFF2-40B4-BE49-F238E27FC236}">
                <a16:creationId xmlns:a16="http://schemas.microsoft.com/office/drawing/2014/main" id="{8A6DA8DA-35C5-DCA7-CFBB-6329DFF0D768}"/>
              </a:ext>
            </a:extLst>
          </p:cNvPr>
          <p:cNvSpPr/>
          <p:nvPr/>
        </p:nvSpPr>
        <p:spPr>
          <a:xfrm rot="16200000">
            <a:off x="11313561" y="6053239"/>
            <a:ext cx="558891" cy="433865"/>
          </a:xfrm>
          <a:prstGeom prst="rtTriangle">
            <a:avLst/>
          </a:prstGeom>
          <a:solidFill>
            <a:srgbClr val="00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 name="Conector: Angulado 4">
            <a:extLst>
              <a:ext uri="{FF2B5EF4-FFF2-40B4-BE49-F238E27FC236}">
                <a16:creationId xmlns:a16="http://schemas.microsoft.com/office/drawing/2014/main" id="{FB092BF8-9FCC-6DD4-75F9-98FA01719CAA}"/>
              </a:ext>
            </a:extLst>
          </p:cNvPr>
          <p:cNvCxnSpPr>
            <a:cxnSpLocks/>
          </p:cNvCxnSpPr>
          <p:nvPr/>
        </p:nvCxnSpPr>
        <p:spPr>
          <a:xfrm>
            <a:off x="1185994" y="2313414"/>
            <a:ext cx="840408" cy="546808"/>
          </a:xfrm>
          <a:prstGeom prst="bentConnector3">
            <a:avLst>
              <a:gd name="adj1" fmla="val -1105"/>
            </a:avLst>
          </a:prstGeom>
          <a:ln>
            <a:solidFill>
              <a:srgbClr val="00C5FF"/>
            </a:solidFill>
            <a:tailEnd type="triangle"/>
          </a:ln>
        </p:spPr>
        <p:style>
          <a:lnRef idx="1">
            <a:schemeClr val="accent1"/>
          </a:lnRef>
          <a:fillRef idx="0">
            <a:schemeClr val="accent1"/>
          </a:fillRef>
          <a:effectRef idx="0">
            <a:schemeClr val="accent1"/>
          </a:effectRef>
          <a:fontRef idx="minor">
            <a:schemeClr val="tx1"/>
          </a:fontRef>
        </p:style>
      </p:cxnSp>
      <p:sp>
        <p:nvSpPr>
          <p:cNvPr id="37" name="Espaço Reservado para Conteúdo 2">
            <a:extLst>
              <a:ext uri="{FF2B5EF4-FFF2-40B4-BE49-F238E27FC236}">
                <a16:creationId xmlns:a16="http://schemas.microsoft.com/office/drawing/2014/main" id="{3DC7ABCC-789D-5055-3C6A-E0ABBF161F1C}"/>
              </a:ext>
            </a:extLst>
          </p:cNvPr>
          <p:cNvSpPr txBox="1">
            <a:spLocks/>
          </p:cNvSpPr>
          <p:nvPr/>
        </p:nvSpPr>
        <p:spPr>
          <a:xfrm>
            <a:off x="2008331" y="2527622"/>
            <a:ext cx="9129638" cy="3463103"/>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pt-BR" dirty="0"/>
              <a:t>Este item tem relação com a primeira questão levantada. Por haver incongruência de dados será necessário que todos os clientes revisem suas informações, o que será feito através de uma notificação que deverá aparecer uma única vez para eles, seja no aplicativo ou no site. Isto também servirá como uma atualização em massa, pois os clientes poderão alterar dados como telefone e endereço. Será exibida uma mensagem em estilo formulário, pedindo para que os dados exibidos sejam confirmados, podendo ser alterados no ato. </a:t>
            </a:r>
          </a:p>
        </p:txBody>
      </p:sp>
    </p:spTree>
    <p:extLst>
      <p:ext uri="{BB962C8B-B14F-4D97-AF65-F5344CB8AC3E}">
        <p14:creationId xmlns:p14="http://schemas.microsoft.com/office/powerpoint/2010/main" val="3200619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27_TF55705232.potx" id="{CF89F022-7C0A-442C-87D4-E924F7E5F040}" vid="{1DB92B71-4A04-4E0B-81E6-75673672B2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{68648E20-D435-4151-8463-6EACD8A2AFE0}tf55705232_win32</Template>
  <TotalTime>197</TotalTime>
  <Words>972</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Calibri</vt:lpstr>
      <vt:lpstr>Goudy Old Style</vt:lpstr>
      <vt:lpstr>Wingdings 2</vt:lpstr>
      <vt:lpstr>SlateVTI</vt:lpstr>
      <vt:lpstr>Challenge Banco Pan 2022</vt:lpstr>
      <vt:lpstr>Introdução</vt:lpstr>
      <vt:lpstr>Dores Atuais</vt:lpstr>
      <vt:lpstr>Solução Proposta</vt:lpstr>
      <vt:lpstr>Solução Proposta</vt:lpstr>
      <vt:lpstr>Solução Proposta</vt:lpstr>
      <vt:lpstr>Solução Proposta</vt:lpstr>
      <vt:lpstr>Solução Proposta</vt:lpstr>
      <vt:lpstr>Solução Proposta</vt:lpstr>
      <vt:lpstr>Público Alvo</vt:lpstr>
      <vt:lpstr>Nubank e Neon</vt:lpstr>
      <vt:lpstr>Por que nossa solução é a melhor</vt:lpstr>
      <vt:lpstr>Integrantes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Banco Pan 2022</dc:title>
  <dc:creator>Rafaela Paiva Fonseca</dc:creator>
  <cp:lastModifiedBy>Rafaela Paiva Fonseca</cp:lastModifiedBy>
  <cp:revision>3</cp:revision>
  <dcterms:created xsi:type="dcterms:W3CDTF">2022-05-12T18:04:26Z</dcterms:created>
  <dcterms:modified xsi:type="dcterms:W3CDTF">2022-05-12T21:21:47Z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