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5" r:id="rId6"/>
    <p:sldId id="272" r:id="rId7"/>
    <p:sldId id="267" r:id="rId8"/>
    <p:sldId id="266" r:id="rId9"/>
    <p:sldId id="269" r:id="rId10"/>
    <p:sldId id="276" r:id="rId11"/>
    <p:sldId id="277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12" d="100"/>
          <a:sy n="112" d="100"/>
        </p:scale>
        <p:origin x="552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4FBF263-DEC6-4A9D-8C97-B85A8CB8C50E}" type="datetime1">
              <a:rPr lang="pt-BR" smtClean="0"/>
              <a:pPr algn="r" rtl="0"/>
              <a:t>30/05/2024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C123CB6-8505-484D-AD49-CCA5FF708E8E}" type="datetime1">
              <a:rPr lang="pt-BR" noProof="0" smtClean="0"/>
              <a:pPr/>
              <a:t>30/05/2024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2DDEFA-DB5B-4288-BFD4-28EED68507B6}" type="datetime1">
              <a:rPr lang="pt-BR" noProof="0" smtClean="0"/>
              <a:pPr/>
              <a:t>30/05/2024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FE731-CCCB-4F3F-8490-9D481963C25C}" type="datetime1">
              <a:rPr lang="pt-BR" noProof="0" smtClean="0"/>
              <a:pPr/>
              <a:t>30/05/2024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509B53E-5F46-420C-9FC5-DAEB88ACCC36}" type="datetime1">
              <a:rPr lang="pt-BR" noProof="0" smtClean="0"/>
              <a:pPr/>
              <a:t>30/05/2024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E64EAC-5602-4386-82F0-40AD884218D6}" type="datetime1">
              <a:rPr lang="pt-BR" noProof="0" smtClean="0"/>
              <a:pPr/>
              <a:t>30/05/2024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9F0ECE-4690-40DC-8016-3D7B9FECC6A6}" type="datetime1">
              <a:rPr lang="pt-BR" noProof="0" smtClean="0"/>
              <a:pPr/>
              <a:t>30/05/2024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2E0B61-5964-4D91-A168-D7CB792A2B2D}" type="datetime1">
              <a:rPr lang="pt-BR" noProof="0" smtClean="0"/>
              <a:pPr/>
              <a:t>30/05/2024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555902-7965-4B4C-B9FC-820C063D4756}" type="datetime1">
              <a:rPr lang="pt-BR" noProof="0" smtClean="0"/>
              <a:pPr/>
              <a:t>30/05/2024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7EB872-3A44-4095-8573-160D8312FA73}" type="datetime1">
              <a:rPr lang="pt-BR" noProof="0" smtClean="0"/>
              <a:pPr/>
              <a:t>30/05/2024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0E4E7D-D0A9-4DEE-9266-00B85AF59F3B}" type="datetime1">
              <a:rPr lang="pt-BR" noProof="0" smtClean="0"/>
              <a:pPr/>
              <a:t>30/05/2024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436AF61-35ED-497B-AFBC-44E1662D60CA}" type="datetime1">
              <a:rPr lang="pt-BR" noProof="0" smtClean="0"/>
              <a:pPr/>
              <a:t>30/05/2024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COMMAND – DESIGN PATTERN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Apresentação e exemplo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OBJETIVO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524615" y="2492896"/>
            <a:ext cx="9144000" cy="4267200"/>
          </a:xfrm>
        </p:spPr>
        <p:txBody>
          <a:bodyPr rtlCol="0"/>
          <a:lstStyle/>
          <a:p>
            <a:pPr marL="0" indent="0" rtl="0">
              <a:buNone/>
            </a:pPr>
            <a:r>
              <a:rPr lang="pt-BR" dirty="0"/>
              <a:t>Encapsular uma solicitação (ou comando) como um objeto, o que nos permite parametrizar outros objetos com diferentes solicitações, enfileirar  ou registrar solicitações e implementar recursos de cancelamento de operações;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VANTAGENS E DESVANTAGENS</a:t>
            </a:r>
          </a:p>
        </p:txBody>
      </p: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BFBB9F81-3640-96C3-E29D-C12A5B213CB2}"/>
              </a:ext>
            </a:extLst>
          </p:cNvPr>
          <p:cNvSpPr txBox="1">
            <a:spLocks/>
          </p:cNvSpPr>
          <p:nvPr/>
        </p:nvSpPr>
        <p:spPr>
          <a:xfrm>
            <a:off x="1524000" y="2060848"/>
            <a:ext cx="9144000" cy="42672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92D050"/>
                </a:solidFill>
              </a:rPr>
              <a:t>Bom nível de desacoplamento entre objetos, separando os que possuem os dados dos que manipulam os dados.</a:t>
            </a:r>
          </a:p>
          <a:p>
            <a:r>
              <a:rPr lang="pt-BR" dirty="0">
                <a:solidFill>
                  <a:srgbClr val="92D050"/>
                </a:solidFill>
              </a:rPr>
              <a:t>É possível montar comandos compostos.</a:t>
            </a:r>
          </a:p>
          <a:p>
            <a:r>
              <a:rPr lang="pt-BR" dirty="0">
                <a:solidFill>
                  <a:srgbClr val="92D050"/>
                </a:solidFill>
              </a:rPr>
              <a:t>Comandos são objetos de primeira classe, ou seja, podem ser manipulados como qualquer outro objeto</a:t>
            </a:r>
          </a:p>
          <a:p>
            <a:endParaRPr lang="pt-BR" dirty="0">
              <a:solidFill>
                <a:srgbClr val="00B050"/>
              </a:solidFill>
            </a:endParaRPr>
          </a:p>
          <a:p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 complexidade dos comandos podem crescer demais dependendo da quantidade de ações que ele tiver</a:t>
            </a:r>
          </a:p>
          <a:p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 complexidade da aplicação também pode aumentar, devido à criação de várias classes</a:t>
            </a:r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260648"/>
            <a:ext cx="9144000" cy="1143000"/>
          </a:xfrm>
        </p:spPr>
        <p:txBody>
          <a:bodyPr rtlCol="0"/>
          <a:lstStyle/>
          <a:p>
            <a:pPr algn="ctr" rtl="0"/>
            <a:r>
              <a:rPr lang="pt-BR" dirty="0"/>
              <a:t>ESTRUTURA DO PADRÃO COMMAND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64468" y="1988840"/>
            <a:ext cx="11863064" cy="4270375"/>
          </a:xfrm>
        </p:spPr>
        <p:txBody>
          <a:bodyPr rtlCol="0"/>
          <a:lstStyle/>
          <a:p>
            <a:pPr rtl="0"/>
            <a:r>
              <a:rPr lang="pt-BR" dirty="0"/>
              <a:t>Invoker – Responsável por armazenar e executar os comandos</a:t>
            </a:r>
          </a:p>
          <a:p>
            <a:pPr marL="0" indent="0" rtl="0">
              <a:buNone/>
            </a:pPr>
            <a:endParaRPr lang="pt-BR" dirty="0"/>
          </a:p>
          <a:p>
            <a:pPr rtl="0"/>
            <a:r>
              <a:rPr lang="pt-BR" dirty="0"/>
              <a:t>Receiver – É o objeto que realmente executa a ação quando o comando é chamado pelo Invoker</a:t>
            </a:r>
          </a:p>
          <a:p>
            <a:pPr marL="0" indent="0" rtl="0">
              <a:buNone/>
            </a:pPr>
            <a:endParaRPr lang="pt-BR" dirty="0"/>
          </a:p>
          <a:p>
            <a:pPr rtl="0"/>
            <a:r>
              <a:rPr lang="pt-BR" dirty="0"/>
              <a:t>Client – Cria os Concret Commands e configura o Invoker com esses comandos</a:t>
            </a:r>
          </a:p>
          <a:p>
            <a:pPr marL="0" indent="0" rtl="0">
              <a:buNone/>
            </a:pPr>
            <a:endParaRPr lang="pt-BR" dirty="0"/>
          </a:p>
          <a:p>
            <a:pPr rtl="0"/>
            <a:r>
              <a:rPr lang="pt-BR" dirty="0"/>
              <a:t>Concret Command – Implementa a interface do comando, encapsulando uma solicitação ao Receiver.</a:t>
            </a:r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97975"/>
            <a:ext cx="9144000" cy="566936"/>
          </a:xfrm>
        </p:spPr>
        <p:txBody>
          <a:bodyPr rtlCol="0"/>
          <a:lstStyle/>
          <a:p>
            <a:pPr algn="ctr" rtl="0"/>
            <a:r>
              <a:rPr lang="pt-BR" dirty="0"/>
              <a:t>DIAGRAMA DE FUNCIONAMENTO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A027F5-D006-905B-5A99-356F9988E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248" y="980728"/>
            <a:ext cx="8601504" cy="577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41591" y="188640"/>
            <a:ext cx="6308817" cy="710952"/>
          </a:xfrm>
        </p:spPr>
        <p:txBody>
          <a:bodyPr rtlCol="0"/>
          <a:lstStyle/>
          <a:p>
            <a:pPr algn="ctr" rtl="0"/>
            <a:r>
              <a:rPr lang="pt-BR" dirty="0"/>
              <a:t>ESTRUTURA NO CÓDIGO</a:t>
            </a:r>
          </a:p>
        </p:txBody>
      </p: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00A23351-54BA-DE65-CAAF-1C436BB217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8" y="1196752"/>
            <a:ext cx="5449728" cy="5742373"/>
          </a:xfrm>
          <a:prstGeom prst="rect">
            <a:avLst/>
          </a:prstGeom>
        </p:spPr>
      </p:pic>
      <p:pic>
        <p:nvPicPr>
          <p:cNvPr id="11" name="Imagem 10" descr="Texto&#10;&#10;Descrição gerada automaticamente">
            <a:extLst>
              <a:ext uri="{FF2B5EF4-FFF2-40B4-BE49-F238E27FC236}">
                <a16:creationId xmlns:a16="http://schemas.microsoft.com/office/drawing/2014/main" id="{36413F8C-9A34-3AE1-EFAA-73518AEAD9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074" y="1151644"/>
            <a:ext cx="3859262" cy="3593614"/>
          </a:xfrm>
          <a:prstGeom prst="rect">
            <a:avLst/>
          </a:prstGeom>
        </p:spPr>
      </p:pic>
      <p:pic>
        <p:nvPicPr>
          <p:cNvPr id="13" name="Imagem 1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37E2398-1161-F0AD-FC39-713041D43A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826" y="1137416"/>
            <a:ext cx="3055839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41591" y="188640"/>
            <a:ext cx="6308817" cy="710952"/>
          </a:xfrm>
        </p:spPr>
        <p:txBody>
          <a:bodyPr rtlCol="0"/>
          <a:lstStyle/>
          <a:p>
            <a:pPr algn="ctr" rtl="0"/>
            <a:r>
              <a:rPr lang="pt-BR" dirty="0"/>
              <a:t>ESTRUTURA NO CÓDIGO</a:t>
            </a: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9393115A-4D8E-E44D-0946-09CD85674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653" y="1412776"/>
            <a:ext cx="5186379" cy="4509120"/>
          </a:xfrm>
          <a:prstGeom prst="rect">
            <a:avLst/>
          </a:prstGeom>
        </p:spPr>
      </p:pic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B9E41F9A-323D-ADFD-649E-D49398385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640" y="1412776"/>
            <a:ext cx="5631944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31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41591" y="188640"/>
            <a:ext cx="6308817" cy="710952"/>
          </a:xfrm>
        </p:spPr>
        <p:txBody>
          <a:bodyPr rtlCol="0"/>
          <a:lstStyle/>
          <a:p>
            <a:pPr algn="ctr" rtl="0"/>
            <a:r>
              <a:rPr lang="pt-BR" dirty="0"/>
              <a:t>ESTRUTURA NO CÓDIGO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02A3EE5E-24EA-39D1-CF9D-CA9CB8F2E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182" y="1262809"/>
            <a:ext cx="7321636" cy="556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10351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ador Técnico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107896_TF02901026" id="{9F968763-F91C-42C9-AE49-6BD67CA2E1C8}" vid="{02176A96-6553-412C-8E8F-22987C19B997}"/>
    </a:ext>
  </a:extLst>
</a:theme>
</file>

<file path=ppt/theme/theme2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empresarial com design tecnológico de placa de circuito (widescreen)</Template>
  <TotalTime>53</TotalTime>
  <Words>186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Candara</vt:lpstr>
      <vt:lpstr>Consolas</vt:lpstr>
      <vt:lpstr>Computador Técnico 16x9</vt:lpstr>
      <vt:lpstr>COMMAND – DESIGN PATTERN</vt:lpstr>
      <vt:lpstr>OBJETIVO</vt:lpstr>
      <vt:lpstr>VANTAGENS E DESVANTAGENS</vt:lpstr>
      <vt:lpstr>ESTRUTURA DO PADRÃO COMMAND</vt:lpstr>
      <vt:lpstr>DIAGRAMA DE FUNCIONAMENTO</vt:lpstr>
      <vt:lpstr>ESTRUTURA NO CÓDIGO</vt:lpstr>
      <vt:lpstr>ESTRUTURA NO CÓDIGO</vt:lpstr>
      <vt:lpstr>ESTRUTURA NO CÓDIGO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– DESIGN PATTERN</dc:title>
  <dc:creator>TACIANA VISICATTO SOARES</dc:creator>
  <cp:lastModifiedBy>TACIANA VISICATTO SOARES</cp:lastModifiedBy>
  <cp:revision>1</cp:revision>
  <dcterms:created xsi:type="dcterms:W3CDTF">2024-05-31T00:04:32Z</dcterms:created>
  <dcterms:modified xsi:type="dcterms:W3CDTF">2024-05-31T00:58:30Z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