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7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4670"/>
  </p:normalViewPr>
  <p:slideViewPr>
    <p:cSldViewPr snapToGrid="0" snapToObjects="1">
      <p:cViewPr>
        <p:scale>
          <a:sx n="110" d="100"/>
          <a:sy n="110" d="100"/>
        </p:scale>
        <p:origin x="8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7153-B658-BC4A-BAE9-B6A78E9A8566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Gabriel.toscano@duke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Avenir Book" panose="02000503020000020003" pitchFamily="2" charset="0"/>
              </a:rPr>
              <a:t>Strategic Park Spending for Pawnee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/>
              <a:t>Gabriel Toscano</a:t>
            </a:r>
            <a:br>
              <a:rPr lang="en-US" b="1" dirty="0"/>
            </a:br>
            <a:r>
              <a:rPr lang="en-US" dirty="0"/>
              <a:t>Analyst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September, 2024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06-62B0-5596-078B-57D9CB24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F513-1B08-9D77-2201-0DF2A980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National Trends in Park Spending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Changes in Spending From 2012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Cities with the Most and Least Park Spending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Comparing Spending to Coverage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Book" panose="02000503020000020003" pitchFamily="2" charset="0"/>
              </a:rPr>
              <a:t>Q&amp;A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240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85DA-D7C7-FEDD-A988-66B93525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A67125C-C5C7-B3A3-0D1C-3EDCE980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69175" y="801481"/>
            <a:ext cx="8147615" cy="502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4504F-9B24-58E3-FAFE-061101A9D016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637F-A4BD-B641-4810-196FA689388F}"/>
              </a:ext>
            </a:extLst>
          </p:cNvPr>
          <p:cNvSpPr txBox="1"/>
          <p:nvPr/>
        </p:nvSpPr>
        <p:spPr>
          <a:xfrm>
            <a:off x="541390" y="2437280"/>
            <a:ext cx="2719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dirty="0">
                <a:latin typeface="Avenir Book" panose="02000503020000020003" pitchFamily="2" charset="0"/>
              </a:rPr>
              <a:t>national average </a:t>
            </a:r>
            <a:r>
              <a:rPr lang="en-US" dirty="0">
                <a:latin typeface="Avenir Book" panose="02000503020000020003" pitchFamily="2" charset="0"/>
              </a:rPr>
              <a:t>for park spending gradually </a:t>
            </a:r>
            <a:r>
              <a:rPr lang="en-US" b="1" dirty="0">
                <a:latin typeface="Avenir Book" panose="02000503020000020003" pitchFamily="2" charset="0"/>
              </a:rPr>
              <a:t>increased </a:t>
            </a:r>
            <a:r>
              <a:rPr lang="en-US" dirty="0">
                <a:latin typeface="Avenir Book" panose="02000503020000020003" pitchFamily="2" charset="0"/>
              </a:rPr>
              <a:t>from 2017 onwards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outlier cities </a:t>
            </a:r>
            <a:r>
              <a:rPr lang="en-US" b="1" dirty="0">
                <a:latin typeface="Avenir Book" panose="02000503020000020003" pitchFamily="2" charset="0"/>
              </a:rPr>
              <a:t>spent more than ever in 2020</a:t>
            </a:r>
          </a:p>
        </p:txBody>
      </p:sp>
    </p:spTree>
    <p:extLst>
      <p:ext uri="{BB962C8B-B14F-4D97-AF65-F5344CB8AC3E}">
        <p14:creationId xmlns:p14="http://schemas.microsoft.com/office/powerpoint/2010/main" val="316321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BAEA-79E3-02F1-CFAA-AD0812DA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527-6EBE-98EF-6B6F-143DEBB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 descr="A screen shot of a graph&#10;&#10;Description automatically generated">
            <a:extLst>
              <a:ext uri="{FF2B5EF4-FFF2-40B4-BE49-F238E27FC236}">
                <a16:creationId xmlns:a16="http://schemas.microsoft.com/office/drawing/2014/main" id="{0991E82C-CFDF-41FB-C9CA-8EA3592E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8" y="305186"/>
            <a:ext cx="11714303" cy="312381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386-7609-BC38-E598-5D3A32B3570B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038D9-41B9-607C-8320-F5F462CDDBA0}"/>
              </a:ext>
            </a:extLst>
          </p:cNvPr>
          <p:cNvSpPr txBox="1"/>
          <p:nvPr/>
        </p:nvSpPr>
        <p:spPr>
          <a:xfrm>
            <a:off x="506667" y="3541462"/>
            <a:ext cx="934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Looking at the difference between 2012 and the most recent year, there are big swings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FEEA67-9CEE-E600-77F0-F02444C0C383}"/>
              </a:ext>
            </a:extLst>
          </p:cNvPr>
          <p:cNvSpPr txBox="1"/>
          <p:nvPr/>
        </p:nvSpPr>
        <p:spPr>
          <a:xfrm>
            <a:off x="506667" y="4187793"/>
            <a:ext cx="2519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Largest </a:t>
            </a:r>
            <a:r>
              <a:rPr lang="en-US" b="1" dirty="0">
                <a:solidFill>
                  <a:srgbClr val="005500"/>
                </a:solidFill>
                <a:latin typeface="Avenir Book" panose="02000503020000020003" pitchFamily="2" charset="0"/>
              </a:rPr>
              <a:t>increases</a:t>
            </a:r>
            <a:r>
              <a:rPr lang="en-US" dirty="0">
                <a:latin typeface="Avenir Book" panose="02000503020000020003" pitchFamily="2" charset="0"/>
              </a:rPr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Long Beach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Cleveland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Detroit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Anaheim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Houston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C2C3A-863F-0435-C900-A36016EB4872}"/>
              </a:ext>
            </a:extLst>
          </p:cNvPr>
          <p:cNvSpPr txBox="1"/>
          <p:nvPr/>
        </p:nvSpPr>
        <p:spPr>
          <a:xfrm>
            <a:off x="3607941" y="4187793"/>
            <a:ext cx="2606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Largest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decreases</a:t>
            </a:r>
            <a:r>
              <a:rPr lang="en-US" dirty="0">
                <a:latin typeface="Avenir Book" panose="02000503020000020003" pitchFamily="2" charset="0"/>
              </a:rPr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Henderson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Tucson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Phoenix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Riverside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Sacramento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0B46-CFC3-AE0A-E04C-08F31913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9D18-F0DE-3A68-3234-3A2EE5F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 descr="A graph of a number of cities with a number of people&#10;&#10;Description automatically generated">
            <a:extLst>
              <a:ext uri="{FF2B5EF4-FFF2-40B4-BE49-F238E27FC236}">
                <a16:creationId xmlns:a16="http://schemas.microsoft.com/office/drawing/2014/main" id="{6AF2868F-E3AE-D7EB-B9FB-FE473A04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340" y="1027906"/>
            <a:ext cx="8252322" cy="509286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72F07-65C8-4B07-3917-88AEBFFA3525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B2081-9174-0200-B6EA-8AF4258FC65F}"/>
              </a:ext>
            </a:extLst>
          </p:cNvPr>
          <p:cNvSpPr txBox="1"/>
          <p:nvPr/>
        </p:nvSpPr>
        <p:spPr>
          <a:xfrm>
            <a:off x="541390" y="2437280"/>
            <a:ext cx="2719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Indianapolis is among the </a:t>
            </a:r>
            <a:r>
              <a:rPr lang="en-US" b="1" dirty="0">
                <a:latin typeface="Avenir Book" panose="02000503020000020003" pitchFamily="2" charset="0"/>
              </a:rPr>
              <a:t>lowest spenders </a:t>
            </a:r>
            <a:r>
              <a:rPr lang="en-US" dirty="0">
                <a:latin typeface="Avenir Book" panose="02000503020000020003" pitchFamily="2" charset="0"/>
              </a:rPr>
              <a:t>in the country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dirty="0">
                <a:latin typeface="Avenir Book" panose="02000503020000020003" pitchFamily="2" charset="0"/>
              </a:rPr>
              <a:t>gap</a:t>
            </a:r>
            <a:r>
              <a:rPr lang="en-US" dirty="0">
                <a:latin typeface="Avenir Book" panose="02000503020000020003" pitchFamily="2" charset="0"/>
              </a:rPr>
              <a:t> between the bottom 10 spenders and the top 10 spenders </a:t>
            </a:r>
            <a:r>
              <a:rPr lang="en-US" b="1" dirty="0">
                <a:latin typeface="Avenir Book" panose="02000503020000020003" pitchFamily="2" charset="0"/>
              </a:rPr>
              <a:t>is over $150 per resident</a:t>
            </a:r>
          </a:p>
        </p:txBody>
      </p:sp>
    </p:spTree>
    <p:extLst>
      <p:ext uri="{BB962C8B-B14F-4D97-AF65-F5344CB8AC3E}">
        <p14:creationId xmlns:p14="http://schemas.microsoft.com/office/powerpoint/2010/main" val="2200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43AF-3E4E-23A6-D27E-017C4BA5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the number of parks&#10;&#10;Description automatically generated">
            <a:extLst>
              <a:ext uri="{FF2B5EF4-FFF2-40B4-BE49-F238E27FC236}">
                <a16:creationId xmlns:a16="http://schemas.microsoft.com/office/drawing/2014/main" id="{0C65B788-FA01-7F94-DDFE-D5C87A50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3217"/>
            <a:ext cx="10933253" cy="43733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02A9-4712-3607-54E1-EA6CDA17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AA0B0-1EA6-2FBF-6920-D1124F840133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D2875-1130-E00A-4F7C-B862519DC3B2}"/>
              </a:ext>
            </a:extLst>
          </p:cNvPr>
          <p:cNvSpPr txBox="1"/>
          <p:nvPr/>
        </p:nvSpPr>
        <p:spPr>
          <a:xfrm>
            <a:off x="838200" y="4653875"/>
            <a:ext cx="714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Indianapolis is a </a:t>
            </a:r>
            <a:r>
              <a:rPr lang="en-US" b="1" dirty="0">
                <a:latin typeface="Avenir Book" panose="02000503020000020003" pitchFamily="2" charset="0"/>
              </a:rPr>
              <a:t>among the lowest spenders</a:t>
            </a:r>
            <a:r>
              <a:rPr lang="en-US" dirty="0">
                <a:latin typeface="Avenir Book" panose="02000503020000020003" pitchFamily="2" charset="0"/>
              </a:rPr>
              <a:t> and has some of the </a:t>
            </a:r>
            <a:r>
              <a:rPr lang="en-US" b="1" dirty="0">
                <a:latin typeface="Avenir Book" panose="02000503020000020003" pitchFamily="2" charset="0"/>
              </a:rPr>
              <a:t>lowest coverage </a:t>
            </a:r>
            <a:r>
              <a:rPr lang="en-US" dirty="0">
                <a:latin typeface="Avenir Book" panose="02000503020000020003" pitchFamily="2" charset="0"/>
              </a:rPr>
              <a:t>in terms of percent of population near a park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3285-B1C3-52A9-308D-5BE658BE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the number of parks&#10;&#10;Description automatically generated">
            <a:extLst>
              <a:ext uri="{FF2B5EF4-FFF2-40B4-BE49-F238E27FC236}">
                <a16:creationId xmlns:a16="http://schemas.microsoft.com/office/drawing/2014/main" id="{946AFEF5-EA82-71D6-11B5-3775800C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3217"/>
            <a:ext cx="10933253" cy="43733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1965-AD17-7997-CCA0-D5BD7BD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30B9F-7982-D764-AAEB-36FBE258CDB2}"/>
              </a:ext>
            </a:extLst>
          </p:cNvPr>
          <p:cNvSpPr txBox="1"/>
          <p:nvPr/>
        </p:nvSpPr>
        <p:spPr>
          <a:xfrm>
            <a:off x="10614907" y="3526774"/>
            <a:ext cx="10648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Low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High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4B597-4A33-154A-330B-0787A94FC8FF}"/>
              </a:ext>
            </a:extLst>
          </p:cNvPr>
          <p:cNvSpPr txBox="1"/>
          <p:nvPr/>
        </p:nvSpPr>
        <p:spPr>
          <a:xfrm>
            <a:off x="1686466" y="3478732"/>
            <a:ext cx="103701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Low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Low coverage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FA8E3-EDDD-8DC5-2B68-6A048B897417}"/>
              </a:ext>
            </a:extLst>
          </p:cNvPr>
          <p:cNvSpPr txBox="1"/>
          <p:nvPr/>
        </p:nvSpPr>
        <p:spPr>
          <a:xfrm>
            <a:off x="1686466" y="1220557"/>
            <a:ext cx="105432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High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Low 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8808E-1154-18B8-51DE-5DD51A2CA75F}"/>
              </a:ext>
            </a:extLst>
          </p:cNvPr>
          <p:cNvSpPr txBox="1"/>
          <p:nvPr/>
        </p:nvSpPr>
        <p:spPr>
          <a:xfrm>
            <a:off x="10580166" y="1249261"/>
            <a:ext cx="10648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High spend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High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52547-6024-4251-A02D-75F1435D8CAF}"/>
              </a:ext>
            </a:extLst>
          </p:cNvPr>
          <p:cNvSpPr txBox="1"/>
          <p:nvPr/>
        </p:nvSpPr>
        <p:spPr>
          <a:xfrm>
            <a:off x="787078" y="614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F909-64CA-836E-9057-875BF87D0F2B}"/>
              </a:ext>
            </a:extLst>
          </p:cNvPr>
          <p:cNvSpPr txBox="1"/>
          <p:nvPr/>
        </p:nvSpPr>
        <p:spPr>
          <a:xfrm>
            <a:off x="838200" y="4769622"/>
            <a:ext cx="714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 large portion of the cities are able to provide </a:t>
            </a:r>
            <a:r>
              <a:rPr lang="en-US" b="1" dirty="0">
                <a:latin typeface="Avenir Book" panose="02000503020000020003" pitchFamily="2" charset="0"/>
              </a:rPr>
              <a:t>80% or more coverage</a:t>
            </a:r>
            <a:r>
              <a:rPr lang="en-US" dirty="0">
                <a:latin typeface="Avenir Book" panose="02000503020000020003" pitchFamily="2" charset="0"/>
              </a:rPr>
              <a:t> at the </a:t>
            </a:r>
            <a:r>
              <a:rPr lang="en-US" b="1" dirty="0">
                <a:latin typeface="Avenir Book" panose="02000503020000020003" pitchFamily="2" charset="0"/>
              </a:rPr>
              <a:t>same level of spending per resident </a:t>
            </a:r>
            <a:r>
              <a:rPr lang="en-US" dirty="0">
                <a:latin typeface="Avenir Book" panose="02000503020000020003" pitchFamily="2" charset="0"/>
              </a:rPr>
              <a:t>as Indianapolis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B255B54-FFEA-C2F7-B2E0-2981400C6B1B}"/>
              </a:ext>
            </a:extLst>
          </p:cNvPr>
          <p:cNvSpPr txBox="1">
            <a:spLocks/>
          </p:cNvSpPr>
          <p:nvPr/>
        </p:nvSpPr>
        <p:spPr>
          <a:xfrm>
            <a:off x="839788" y="1331844"/>
            <a:ext cx="3932237" cy="160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Avenir Book" panose="02000503020000020003" pitchFamily="2" charset="0"/>
              </a:rPr>
              <a:t>Thank you!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18E2201-87CD-17DA-6850-0D28CCB4066D}"/>
              </a:ext>
            </a:extLst>
          </p:cNvPr>
          <p:cNvSpPr txBox="1">
            <a:spLocks/>
          </p:cNvSpPr>
          <p:nvPr/>
        </p:nvSpPr>
        <p:spPr>
          <a:xfrm>
            <a:off x="839788" y="3105560"/>
            <a:ext cx="6172200" cy="2691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venir Book" panose="02000503020000020003" pitchFamily="2" charset="0"/>
              </a:rPr>
              <a:t>Gabriel Toscano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venir Book" panose="02000503020000020003" pitchFamily="2" charset="0"/>
                <a:hlinkClick r:id="rId2"/>
              </a:rPr>
              <a:t>gabriel.toscano@duke.edu</a:t>
            </a:r>
            <a:endParaRPr lang="en-US" dirty="0">
              <a:latin typeface="Avenir Book" panose="02000503020000020003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venir Book" panose="02000503020000020003" pitchFamily="2" charset="0"/>
              </a:rPr>
              <a:t>linkedin.com</a:t>
            </a:r>
            <a:r>
              <a:rPr lang="en-US" dirty="0">
                <a:latin typeface="Avenir Book" panose="02000503020000020003" pitchFamily="2" charset="0"/>
              </a:rPr>
              <a:t>/</a:t>
            </a:r>
            <a:r>
              <a:rPr lang="en-US" dirty="0" err="1">
                <a:latin typeface="Avenir Book" panose="02000503020000020003" pitchFamily="2" charset="0"/>
              </a:rPr>
              <a:t>gabriel-toscano</a:t>
            </a:r>
            <a:r>
              <a:rPr lang="en-US" dirty="0">
                <a:latin typeface="Avenir Book" panose="02000503020000020003" pitchFamily="2" charset="0"/>
              </a:rPr>
              <a:t>/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87EAB-AB38-5C6E-2870-9BFDCCAD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0" y="5006684"/>
            <a:ext cx="1378595" cy="13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C58706EC-4DAA-F246-95EE-49B110B6D476}" vid="{C6C0FECA-2C28-FD45-BFCA-DB4D8E0E65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214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Calibri Light</vt:lpstr>
      <vt:lpstr>Office Theme</vt:lpstr>
      <vt:lpstr>Strategic Park Spending for Pawnee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Toscano</dc:creator>
  <cp:lastModifiedBy>Gabriel Toscano</cp:lastModifiedBy>
  <cp:revision>11</cp:revision>
  <dcterms:created xsi:type="dcterms:W3CDTF">2024-09-27T19:50:03Z</dcterms:created>
  <dcterms:modified xsi:type="dcterms:W3CDTF">2024-09-28T15:28:18Z</dcterms:modified>
</cp:coreProperties>
</file>