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Semi-Bold" charset="1" panose="00000700000000000000"/>
      <p:regular r:id="rId14"/>
    </p:embeddedFont>
    <p:embeddedFont>
      <p:font typeface="Montserrat Ultra-Bold" charset="1" panose="00000900000000000000"/>
      <p:regular r:id="rId15"/>
    </p:embeddedFont>
    <p:embeddedFont>
      <p:font typeface="Montserrat" charset="1" panose="00000500000000000000"/>
      <p:regular r:id="rId16"/>
    </p:embeddedFont>
    <p:embeddedFont>
      <p:font typeface="Open Sans Bold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Montserrat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11" Target="../media/image10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648290">
            <a:off x="10784842" y="3121351"/>
            <a:ext cx="14709214" cy="6083272"/>
          </a:xfrm>
          <a:custGeom>
            <a:avLst/>
            <a:gdLst/>
            <a:ahLst/>
            <a:cxnLst/>
            <a:rect r="r" b="b" t="t" l="l"/>
            <a:pathLst>
              <a:path h="6083272" w="14709214">
                <a:moveTo>
                  <a:pt x="14709214" y="0"/>
                </a:moveTo>
                <a:lnTo>
                  <a:pt x="0" y="0"/>
                </a:lnTo>
                <a:lnTo>
                  <a:pt x="0" y="6083272"/>
                </a:lnTo>
                <a:lnTo>
                  <a:pt x="14709214" y="6083272"/>
                </a:lnTo>
                <a:lnTo>
                  <a:pt x="147092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66421" y="1683699"/>
            <a:ext cx="3748502" cy="13475009"/>
          </a:xfrm>
          <a:custGeom>
            <a:avLst/>
            <a:gdLst/>
            <a:ahLst/>
            <a:cxnLst/>
            <a:rect r="r" b="b" t="t" l="l"/>
            <a:pathLst>
              <a:path h="13475009" w="3748502">
                <a:moveTo>
                  <a:pt x="0" y="0"/>
                </a:moveTo>
                <a:lnTo>
                  <a:pt x="3748503" y="0"/>
                </a:lnTo>
                <a:lnTo>
                  <a:pt x="3748503" y="13475009"/>
                </a:lnTo>
                <a:lnTo>
                  <a:pt x="0" y="13475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96266" y="5553009"/>
            <a:ext cx="1088813" cy="17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81"/>
              </a:lnSpc>
            </a:pPr>
            <a:r>
              <a:rPr lang="en-US" b="true" sz="1141" spc="-85">
                <a:solidFill>
                  <a:srgbClr val="17181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Codang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285079" y="5487543"/>
            <a:ext cx="296007" cy="300931"/>
          </a:xfrm>
          <a:custGeom>
            <a:avLst/>
            <a:gdLst/>
            <a:ahLst/>
            <a:cxnLst/>
            <a:rect r="r" b="b" t="t" l="l"/>
            <a:pathLst>
              <a:path h="300931" w="296007">
                <a:moveTo>
                  <a:pt x="0" y="0"/>
                </a:moveTo>
                <a:lnTo>
                  <a:pt x="296007" y="0"/>
                </a:lnTo>
                <a:lnTo>
                  <a:pt x="296007" y="300932"/>
                </a:lnTo>
                <a:lnTo>
                  <a:pt x="0" y="300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45398" y="635174"/>
            <a:ext cx="5942593" cy="87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38"/>
              </a:lnSpc>
              <a:spcBef>
                <a:spcPct val="0"/>
              </a:spcBef>
            </a:pPr>
            <a:r>
              <a:rPr lang="en-US" b="true" sz="6322" spc="-474" u="none">
                <a:solidFill>
                  <a:srgbClr val="453C2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Quem somos?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6804" y="1678596"/>
            <a:ext cx="7842931" cy="1393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18"/>
              </a:lnSpc>
              <a:spcBef>
                <a:spcPct val="0"/>
              </a:spcBef>
            </a:pPr>
            <a:r>
              <a:rPr lang="en-US" sz="2927" spc="-219">
                <a:solidFill>
                  <a:srgbClr val="453C2A"/>
                </a:solidFill>
                <a:latin typeface="Montserrat"/>
                <a:ea typeface="Montserrat"/>
                <a:cs typeface="Montserrat"/>
                <a:sym typeface="Montserrat"/>
              </a:rPr>
              <a:t>Somos a Equipe Codang e estamos a trabalho para melhorar e impulcinar a sua empresa por meio da tecnologia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92249" y="153597"/>
            <a:ext cx="4613457" cy="45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18"/>
              </a:lnSpc>
              <a:spcBef>
                <a:spcPct val="0"/>
              </a:spcBef>
            </a:pPr>
            <a:r>
              <a:rPr lang="en-US" sz="2927" spc="-219" u="none">
                <a:solidFill>
                  <a:srgbClr val="453C2A"/>
                </a:solidFill>
                <a:latin typeface="Montserrat"/>
                <a:ea typeface="Montserrat"/>
                <a:cs typeface="Montserrat"/>
                <a:sym typeface="Montserrat"/>
              </a:rPr>
              <a:t>www.codang.com.br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36501" y="3614719"/>
            <a:ext cx="2054771" cy="2548267"/>
          </a:xfrm>
          <a:custGeom>
            <a:avLst/>
            <a:gdLst/>
            <a:ahLst/>
            <a:cxnLst/>
            <a:rect r="r" b="b" t="t" l="l"/>
            <a:pathLst>
              <a:path h="2548267" w="2054771">
                <a:moveTo>
                  <a:pt x="0" y="0"/>
                </a:moveTo>
                <a:lnTo>
                  <a:pt x="2054771" y="0"/>
                </a:lnTo>
                <a:lnTo>
                  <a:pt x="2054771" y="2548268"/>
                </a:lnTo>
                <a:lnTo>
                  <a:pt x="0" y="25482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008" t="0" r="-12008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20421" y="6769884"/>
            <a:ext cx="2054771" cy="2548267"/>
          </a:xfrm>
          <a:custGeom>
            <a:avLst/>
            <a:gdLst/>
            <a:ahLst/>
            <a:cxnLst/>
            <a:rect r="r" b="b" t="t" l="l"/>
            <a:pathLst>
              <a:path h="2548267" w="2054771">
                <a:moveTo>
                  <a:pt x="0" y="0"/>
                </a:moveTo>
                <a:lnTo>
                  <a:pt x="2054771" y="0"/>
                </a:lnTo>
                <a:lnTo>
                  <a:pt x="2054771" y="2548268"/>
                </a:lnTo>
                <a:lnTo>
                  <a:pt x="0" y="25482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38901" r="0" b="-444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83638" y="1290801"/>
            <a:ext cx="2054771" cy="2548267"/>
          </a:xfrm>
          <a:custGeom>
            <a:avLst/>
            <a:gdLst/>
            <a:ahLst/>
            <a:cxnLst/>
            <a:rect r="r" b="b" t="t" l="l"/>
            <a:pathLst>
              <a:path h="2548267" w="2054771">
                <a:moveTo>
                  <a:pt x="0" y="0"/>
                </a:moveTo>
                <a:lnTo>
                  <a:pt x="2054771" y="0"/>
                </a:lnTo>
                <a:lnTo>
                  <a:pt x="2054771" y="2548268"/>
                </a:lnTo>
                <a:lnTo>
                  <a:pt x="0" y="25482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798" t="-30030" r="0" b="-2701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253660" y="5023265"/>
            <a:ext cx="2054771" cy="2548267"/>
          </a:xfrm>
          <a:custGeom>
            <a:avLst/>
            <a:gdLst/>
            <a:ahLst/>
            <a:cxnLst/>
            <a:rect r="r" b="b" t="t" l="l"/>
            <a:pathLst>
              <a:path h="2548267" w="2054771">
                <a:moveTo>
                  <a:pt x="0" y="0"/>
                </a:moveTo>
                <a:lnTo>
                  <a:pt x="2054771" y="0"/>
                </a:lnTo>
                <a:lnTo>
                  <a:pt x="2054771" y="2548267"/>
                </a:lnTo>
                <a:lnTo>
                  <a:pt x="0" y="254826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884629" y="3557569"/>
            <a:ext cx="2664131" cy="50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2"/>
              </a:lnSpc>
            </a:pPr>
            <a:r>
              <a:rPr lang="en-US" sz="2958" b="true">
                <a:solidFill>
                  <a:srgbClr val="453C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Gabriel Totino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84629" y="4044368"/>
            <a:ext cx="1003321" cy="28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713" b="true">
                <a:solidFill>
                  <a:srgbClr val="5D53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RM99845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92349" y="6722259"/>
            <a:ext cx="3027281" cy="502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6"/>
              </a:lnSpc>
            </a:pPr>
            <a:r>
              <a:rPr lang="en-US" sz="2997" b="true">
                <a:solidFill>
                  <a:srgbClr val="453C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Sérgio Nogueira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92349" y="7195826"/>
            <a:ext cx="1003321" cy="291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2"/>
              </a:lnSpc>
            </a:pPr>
            <a:r>
              <a:rPr lang="en-US" sz="1723" b="true">
                <a:solidFill>
                  <a:srgbClr val="5D53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RM98577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99837" y="1266542"/>
            <a:ext cx="2672532" cy="54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6"/>
              </a:lnSpc>
            </a:pPr>
            <a:r>
              <a:rPr lang="en-US" sz="3147" b="true">
                <a:solidFill>
                  <a:srgbClr val="453C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Alfonso Alves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38409" y="1772379"/>
            <a:ext cx="1387324" cy="29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1"/>
              </a:lnSpc>
            </a:pPr>
            <a:r>
              <a:rPr lang="en-US" sz="1665" b="true">
                <a:solidFill>
                  <a:srgbClr val="5D53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RM550898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11024" y="5086350"/>
            <a:ext cx="2892099" cy="48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0" b="true">
                <a:solidFill>
                  <a:srgbClr val="453C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Raphael Batizati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73487" y="5628697"/>
            <a:ext cx="975385" cy="290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2"/>
              </a:lnSpc>
            </a:pPr>
            <a:r>
              <a:rPr lang="en-US" sz="1723" b="true">
                <a:solidFill>
                  <a:srgbClr val="5D53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RM99949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648290">
            <a:off x="-5156960" y="2471723"/>
            <a:ext cx="14207153" cy="5875635"/>
          </a:xfrm>
          <a:custGeom>
            <a:avLst/>
            <a:gdLst/>
            <a:ahLst/>
            <a:cxnLst/>
            <a:rect r="r" b="b" t="t" l="l"/>
            <a:pathLst>
              <a:path h="5875635" w="14207153">
                <a:moveTo>
                  <a:pt x="14207153" y="0"/>
                </a:moveTo>
                <a:lnTo>
                  <a:pt x="0" y="0"/>
                </a:lnTo>
                <a:lnTo>
                  <a:pt x="0" y="5875634"/>
                </a:lnTo>
                <a:lnTo>
                  <a:pt x="14207153" y="5875634"/>
                </a:lnTo>
                <a:lnTo>
                  <a:pt x="142071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3479" y="812486"/>
            <a:ext cx="7406640" cy="8229600"/>
          </a:xfrm>
          <a:custGeom>
            <a:avLst/>
            <a:gdLst/>
            <a:ahLst/>
            <a:cxnLst/>
            <a:rect r="r" b="b" t="t" l="l"/>
            <a:pathLst>
              <a:path h="8229600" w="7406640">
                <a:moveTo>
                  <a:pt x="0" y="0"/>
                </a:moveTo>
                <a:lnTo>
                  <a:pt x="7406640" y="0"/>
                </a:lnTo>
                <a:lnTo>
                  <a:pt x="740664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47063" y="1641161"/>
            <a:ext cx="8236878" cy="494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95"/>
              </a:lnSpc>
            </a:pPr>
            <a:r>
              <a:rPr lang="en-US" b="true" sz="9234" spc="-692">
                <a:solidFill>
                  <a:srgbClr val="453C2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Introdução</a:t>
            </a:r>
          </a:p>
          <a:p>
            <a:pPr algn="just">
              <a:lnSpc>
                <a:spcPts val="9695"/>
              </a:lnSpc>
            </a:pPr>
            <a:r>
              <a:rPr lang="en-US" b="true" sz="9234" spc="-692">
                <a:solidFill>
                  <a:srgbClr val="453C2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  e  Objetivos </a:t>
            </a:r>
          </a:p>
          <a:p>
            <a:pPr algn="just">
              <a:lnSpc>
                <a:spcPts val="9695"/>
              </a:lnSpc>
            </a:pPr>
            <a:r>
              <a:rPr lang="en-US" b="true" sz="9234" spc="-692">
                <a:solidFill>
                  <a:srgbClr val="453C2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       do Projeto</a:t>
            </a:r>
          </a:p>
          <a:p>
            <a:pPr algn="l">
              <a:lnSpc>
                <a:spcPts val="969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750119" y="7178163"/>
            <a:ext cx="9193744" cy="1274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8"/>
              </a:lnSpc>
            </a:pPr>
            <a:r>
              <a:rPr lang="en-US" sz="2675" spc="-200" b="true">
                <a:solidFill>
                  <a:srgbClr val="453C2A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como podemos ajudar micro e pequenas empresas em seus processos diários, otimizando seus processos através da implementação de novas tecnologias.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80985"/>
            <a:ext cx="5109601" cy="4443547"/>
            <a:chOff x="0" y="0"/>
            <a:chExt cx="1481596" cy="1288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1596" cy="1288465"/>
            </a:xfrm>
            <a:custGeom>
              <a:avLst/>
              <a:gdLst/>
              <a:ahLst/>
              <a:cxnLst/>
              <a:rect r="r" b="b" t="t" l="l"/>
              <a:pathLst>
                <a:path h="1288465" w="1481596">
                  <a:moveTo>
                    <a:pt x="77274" y="0"/>
                  </a:moveTo>
                  <a:lnTo>
                    <a:pt x="1404322" y="0"/>
                  </a:lnTo>
                  <a:cubicBezTo>
                    <a:pt x="1446999" y="0"/>
                    <a:pt x="1481596" y="34597"/>
                    <a:pt x="1481596" y="77274"/>
                  </a:cubicBezTo>
                  <a:lnTo>
                    <a:pt x="1481596" y="1211191"/>
                  </a:lnTo>
                  <a:cubicBezTo>
                    <a:pt x="1481596" y="1253868"/>
                    <a:pt x="1446999" y="1288465"/>
                    <a:pt x="1404322" y="1288465"/>
                  </a:cubicBezTo>
                  <a:lnTo>
                    <a:pt x="77274" y="1288465"/>
                  </a:lnTo>
                  <a:cubicBezTo>
                    <a:pt x="34597" y="1288465"/>
                    <a:pt x="0" y="1253868"/>
                    <a:pt x="0" y="1211191"/>
                  </a:cubicBezTo>
                  <a:lnTo>
                    <a:pt x="0" y="77274"/>
                  </a:lnTo>
                  <a:cubicBezTo>
                    <a:pt x="0" y="34597"/>
                    <a:pt x="34597" y="0"/>
                    <a:pt x="77274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1596" cy="1326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97328" y="3580852"/>
            <a:ext cx="5109601" cy="4443547"/>
            <a:chOff x="0" y="0"/>
            <a:chExt cx="1481596" cy="1288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1596" cy="1288465"/>
            </a:xfrm>
            <a:custGeom>
              <a:avLst/>
              <a:gdLst/>
              <a:ahLst/>
              <a:cxnLst/>
              <a:rect r="r" b="b" t="t" l="l"/>
              <a:pathLst>
                <a:path h="1288465" w="1481596">
                  <a:moveTo>
                    <a:pt x="77274" y="0"/>
                  </a:moveTo>
                  <a:lnTo>
                    <a:pt x="1404322" y="0"/>
                  </a:lnTo>
                  <a:cubicBezTo>
                    <a:pt x="1446999" y="0"/>
                    <a:pt x="1481596" y="34597"/>
                    <a:pt x="1481596" y="77274"/>
                  </a:cubicBezTo>
                  <a:lnTo>
                    <a:pt x="1481596" y="1211191"/>
                  </a:lnTo>
                  <a:cubicBezTo>
                    <a:pt x="1481596" y="1253868"/>
                    <a:pt x="1446999" y="1288465"/>
                    <a:pt x="1404322" y="1288465"/>
                  </a:cubicBezTo>
                  <a:lnTo>
                    <a:pt x="77274" y="1288465"/>
                  </a:lnTo>
                  <a:cubicBezTo>
                    <a:pt x="34597" y="1288465"/>
                    <a:pt x="0" y="1253868"/>
                    <a:pt x="0" y="1211191"/>
                  </a:cubicBezTo>
                  <a:lnTo>
                    <a:pt x="0" y="77274"/>
                  </a:lnTo>
                  <a:cubicBezTo>
                    <a:pt x="0" y="34597"/>
                    <a:pt x="34597" y="0"/>
                    <a:pt x="77274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81596" cy="1326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6648290">
            <a:off x="10610045" y="2448863"/>
            <a:ext cx="14207153" cy="5875635"/>
          </a:xfrm>
          <a:custGeom>
            <a:avLst/>
            <a:gdLst/>
            <a:ahLst/>
            <a:cxnLst/>
            <a:rect r="r" b="b" t="t" l="l"/>
            <a:pathLst>
              <a:path h="5875635" w="14207153">
                <a:moveTo>
                  <a:pt x="14207153" y="0"/>
                </a:moveTo>
                <a:lnTo>
                  <a:pt x="0" y="0"/>
                </a:lnTo>
                <a:lnTo>
                  <a:pt x="0" y="5875634"/>
                </a:lnTo>
                <a:lnTo>
                  <a:pt x="14207153" y="5875634"/>
                </a:lnTo>
                <a:lnTo>
                  <a:pt x="142071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300148" y="5210494"/>
            <a:ext cx="759005" cy="1259759"/>
          </a:xfrm>
          <a:custGeom>
            <a:avLst/>
            <a:gdLst/>
            <a:ahLst/>
            <a:cxnLst/>
            <a:rect r="r" b="b" t="t" l="l"/>
            <a:pathLst>
              <a:path h="1259759" w="759005">
                <a:moveTo>
                  <a:pt x="0" y="0"/>
                </a:moveTo>
                <a:lnTo>
                  <a:pt x="759005" y="0"/>
                </a:lnTo>
                <a:lnTo>
                  <a:pt x="759005" y="1259759"/>
                </a:lnTo>
                <a:lnTo>
                  <a:pt x="0" y="12597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0829499" y="5210494"/>
            <a:ext cx="759005" cy="1259759"/>
          </a:xfrm>
          <a:custGeom>
            <a:avLst/>
            <a:gdLst/>
            <a:ahLst/>
            <a:cxnLst/>
            <a:rect r="r" b="b" t="t" l="l"/>
            <a:pathLst>
              <a:path h="1259759" w="759005">
                <a:moveTo>
                  <a:pt x="0" y="0"/>
                </a:moveTo>
                <a:lnTo>
                  <a:pt x="759005" y="0"/>
                </a:lnTo>
                <a:lnTo>
                  <a:pt x="759005" y="1259759"/>
                </a:lnTo>
                <a:lnTo>
                  <a:pt x="0" y="12597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76229" y="1133475"/>
            <a:ext cx="8884234" cy="1977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4"/>
              </a:lnSpc>
            </a:pPr>
            <a:r>
              <a:rPr lang="en-US" sz="7290" spc="-546" b="true">
                <a:solidFill>
                  <a:srgbClr val="453C2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NOSSOS 3 PILARES</a:t>
            </a:r>
          </a:p>
          <a:p>
            <a:pPr algn="l">
              <a:lnSpc>
                <a:spcPts val="765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876719"/>
            <a:ext cx="1454735" cy="100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4"/>
              </a:lnSpc>
            </a:pPr>
            <a:r>
              <a:rPr lang="en-US" sz="7290" spc="-546" b="true">
                <a:solidFill>
                  <a:srgbClr val="453C2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36486" y="3876719"/>
            <a:ext cx="1454735" cy="100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4"/>
              </a:lnSpc>
            </a:pPr>
            <a:r>
              <a:rPr lang="en-US" sz="7290" spc="-546" b="true">
                <a:solidFill>
                  <a:srgbClr val="453C2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07004" y="3876719"/>
            <a:ext cx="1454735" cy="100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4"/>
              </a:lnSpc>
            </a:pPr>
            <a:r>
              <a:rPr lang="en-US" sz="7290" spc="-546" b="true">
                <a:solidFill>
                  <a:srgbClr val="453C2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7810" y="5367630"/>
            <a:ext cx="3366636" cy="92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3"/>
              </a:lnSpc>
            </a:pPr>
            <a:r>
              <a:rPr lang="en-US" sz="2931" spc="-219" b="true">
                <a:solidFill>
                  <a:srgbClr val="453C2A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Falta de automação de dados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07903" y="5367630"/>
            <a:ext cx="3366636" cy="92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3"/>
              </a:lnSpc>
            </a:pPr>
            <a:r>
              <a:rPr lang="en-US" sz="2931" spc="-219" b="true">
                <a:solidFill>
                  <a:srgbClr val="453C2A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Atendiemento ao Cliente manual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78404" y="5191444"/>
            <a:ext cx="3366636" cy="1393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3"/>
              </a:lnSpc>
            </a:pPr>
            <a:r>
              <a:rPr lang="en-US" sz="2931" spc="-219" b="true">
                <a:solidFill>
                  <a:srgbClr val="453C2A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Analise de dados para Tomada de Decisão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7810" y="2251345"/>
            <a:ext cx="5364816" cy="709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453C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 problemas da empresa detectados pelo grupo para o goDigital Code: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07988" y="284616"/>
            <a:ext cx="8304752" cy="7746970"/>
          </a:xfrm>
          <a:custGeom>
            <a:avLst/>
            <a:gdLst/>
            <a:ahLst/>
            <a:cxnLst/>
            <a:rect r="r" b="b" t="t" l="l"/>
            <a:pathLst>
              <a:path h="7746970" w="8304752">
                <a:moveTo>
                  <a:pt x="0" y="0"/>
                </a:moveTo>
                <a:lnTo>
                  <a:pt x="8304752" y="0"/>
                </a:lnTo>
                <a:lnTo>
                  <a:pt x="8304752" y="7746970"/>
                </a:lnTo>
                <a:lnTo>
                  <a:pt x="0" y="7746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2669" y="768590"/>
            <a:ext cx="6447592" cy="160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1"/>
              </a:lnSpc>
            </a:pPr>
            <a:r>
              <a:rPr lang="en-US" sz="5991" spc="-449" b="true">
                <a:solidFill>
                  <a:srgbClr val="414B3B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Objetivos do   Projeto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5399" y="5487993"/>
            <a:ext cx="8959453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414B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     Análise de Dados e Business Intelligence (BI)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5399" y="2970634"/>
            <a:ext cx="597576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414B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     Otimização de Operações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5399" y="4100951"/>
            <a:ext cx="786631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414B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     Melhoria da Experiência do Cliente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1570" y="7148225"/>
            <a:ext cx="7843779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414B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     Automação e Inteligência Artificial (IA)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538093" y="8679815"/>
            <a:ext cx="9343105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414B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     Monitoramento de Tendências de Mercado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648290">
            <a:off x="11528927" y="2205683"/>
            <a:ext cx="14207153" cy="5875635"/>
          </a:xfrm>
          <a:custGeom>
            <a:avLst/>
            <a:gdLst/>
            <a:ahLst/>
            <a:cxnLst/>
            <a:rect r="r" b="b" t="t" l="l"/>
            <a:pathLst>
              <a:path h="5875635" w="14207153">
                <a:moveTo>
                  <a:pt x="14207153" y="0"/>
                </a:moveTo>
                <a:lnTo>
                  <a:pt x="0" y="0"/>
                </a:lnTo>
                <a:lnTo>
                  <a:pt x="0" y="5875634"/>
                </a:lnTo>
                <a:lnTo>
                  <a:pt x="14207153" y="5875634"/>
                </a:lnTo>
                <a:lnTo>
                  <a:pt x="142071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1407" y="4237455"/>
            <a:ext cx="6326718" cy="3915614"/>
            <a:chOff x="0" y="0"/>
            <a:chExt cx="1834515" cy="11353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4515" cy="1135384"/>
            </a:xfrm>
            <a:custGeom>
              <a:avLst/>
              <a:gdLst/>
              <a:ahLst/>
              <a:cxnLst/>
              <a:rect r="r" b="b" t="t" l="l"/>
              <a:pathLst>
                <a:path h="1135384" w="1834515">
                  <a:moveTo>
                    <a:pt x="62408" y="0"/>
                  </a:moveTo>
                  <a:lnTo>
                    <a:pt x="1772107" y="0"/>
                  </a:lnTo>
                  <a:cubicBezTo>
                    <a:pt x="1788659" y="0"/>
                    <a:pt x="1804533" y="6575"/>
                    <a:pt x="1816236" y="18279"/>
                  </a:cubicBezTo>
                  <a:cubicBezTo>
                    <a:pt x="1827940" y="29983"/>
                    <a:pt x="1834515" y="45856"/>
                    <a:pt x="1834515" y="62408"/>
                  </a:cubicBezTo>
                  <a:lnTo>
                    <a:pt x="1834515" y="1072976"/>
                  </a:lnTo>
                  <a:cubicBezTo>
                    <a:pt x="1834515" y="1089527"/>
                    <a:pt x="1827940" y="1105401"/>
                    <a:pt x="1816236" y="1117105"/>
                  </a:cubicBezTo>
                  <a:cubicBezTo>
                    <a:pt x="1804533" y="1128809"/>
                    <a:pt x="1788659" y="1135384"/>
                    <a:pt x="1772107" y="1135384"/>
                  </a:cubicBezTo>
                  <a:lnTo>
                    <a:pt x="62408" y="1135384"/>
                  </a:lnTo>
                  <a:cubicBezTo>
                    <a:pt x="45856" y="1135384"/>
                    <a:pt x="29983" y="1128809"/>
                    <a:pt x="18279" y="1117105"/>
                  </a:cubicBezTo>
                  <a:cubicBezTo>
                    <a:pt x="6575" y="1105401"/>
                    <a:pt x="0" y="1089527"/>
                    <a:pt x="0" y="1072976"/>
                  </a:cubicBezTo>
                  <a:lnTo>
                    <a:pt x="0" y="62408"/>
                  </a:lnTo>
                  <a:cubicBezTo>
                    <a:pt x="0" y="45856"/>
                    <a:pt x="6575" y="29983"/>
                    <a:pt x="18279" y="18279"/>
                  </a:cubicBezTo>
                  <a:cubicBezTo>
                    <a:pt x="29983" y="6575"/>
                    <a:pt x="45856" y="0"/>
                    <a:pt x="62408" y="0"/>
                  </a:cubicBezTo>
                  <a:close/>
                </a:path>
              </a:pathLst>
            </a:custGeom>
            <a:solidFill>
              <a:srgbClr val="DDD7D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34515" cy="1173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01407" y="1278653"/>
            <a:ext cx="9348374" cy="189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5"/>
              </a:lnSpc>
            </a:pPr>
            <a:r>
              <a:rPr lang="en-US" sz="6967" spc="-522" b="true">
                <a:solidFill>
                  <a:srgbClr val="453C2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Tecnologias Adotadas</a:t>
            </a:r>
          </a:p>
          <a:p>
            <a:pPr algn="l">
              <a:lnSpc>
                <a:spcPts val="731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965376" y="2411251"/>
            <a:ext cx="6250765" cy="104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4"/>
              </a:lnSpc>
            </a:pPr>
            <a:r>
              <a:rPr lang="en-US" sz="2231" spc="-167" b="true">
                <a:solidFill>
                  <a:srgbClr val="453C2A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Para o desenvolvimento do sistema, foram escolhidas as seguintes tecnologias:</a:t>
            </a:r>
          </a:p>
          <a:p>
            <a:pPr algn="l">
              <a:lnSpc>
                <a:spcPts val="270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14903" y="4569838"/>
            <a:ext cx="4899726" cy="52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1"/>
              </a:lnSpc>
            </a:pPr>
            <a:r>
              <a:rPr lang="en-US" sz="3355" spc="-251" b="true">
                <a:solidFill>
                  <a:srgbClr val="453C2A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Banco de Dados:  MySQL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8570" y="5249605"/>
            <a:ext cx="6032393" cy="2585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453C2A"/>
                </a:solidFill>
                <a:latin typeface="Open Sans"/>
                <a:ea typeface="Open Sans"/>
                <a:cs typeface="Open Sans"/>
                <a:sym typeface="Open Sans"/>
              </a:rPr>
              <a:t>MySQL é um banco de dados relacional robusto, de código aberto, conhecido por sua confiabilidade e performance. Ideal para gerenciar grandes volumes de dados, ele se integra bem com ferramentas de BI e IA. O Data Modeler é usado para organizar e visualizar a estrutura dos dados.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310035" y="5698834"/>
            <a:ext cx="6326718" cy="3292434"/>
            <a:chOff x="0" y="0"/>
            <a:chExt cx="1834515" cy="9546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34515" cy="954685"/>
            </a:xfrm>
            <a:custGeom>
              <a:avLst/>
              <a:gdLst/>
              <a:ahLst/>
              <a:cxnLst/>
              <a:rect r="r" b="b" t="t" l="l"/>
              <a:pathLst>
                <a:path h="954685" w="1834515">
                  <a:moveTo>
                    <a:pt x="62408" y="0"/>
                  </a:moveTo>
                  <a:lnTo>
                    <a:pt x="1772107" y="0"/>
                  </a:lnTo>
                  <a:cubicBezTo>
                    <a:pt x="1788659" y="0"/>
                    <a:pt x="1804533" y="6575"/>
                    <a:pt x="1816236" y="18279"/>
                  </a:cubicBezTo>
                  <a:cubicBezTo>
                    <a:pt x="1827940" y="29983"/>
                    <a:pt x="1834515" y="45856"/>
                    <a:pt x="1834515" y="62408"/>
                  </a:cubicBezTo>
                  <a:lnTo>
                    <a:pt x="1834515" y="892277"/>
                  </a:lnTo>
                  <a:cubicBezTo>
                    <a:pt x="1834515" y="908828"/>
                    <a:pt x="1827940" y="924702"/>
                    <a:pt x="1816236" y="936406"/>
                  </a:cubicBezTo>
                  <a:cubicBezTo>
                    <a:pt x="1804533" y="948110"/>
                    <a:pt x="1788659" y="954685"/>
                    <a:pt x="1772107" y="954685"/>
                  </a:cubicBezTo>
                  <a:lnTo>
                    <a:pt x="62408" y="954685"/>
                  </a:lnTo>
                  <a:cubicBezTo>
                    <a:pt x="45856" y="954685"/>
                    <a:pt x="29983" y="948110"/>
                    <a:pt x="18279" y="936406"/>
                  </a:cubicBezTo>
                  <a:cubicBezTo>
                    <a:pt x="6575" y="924702"/>
                    <a:pt x="0" y="908828"/>
                    <a:pt x="0" y="892277"/>
                  </a:cubicBezTo>
                  <a:lnTo>
                    <a:pt x="0" y="62408"/>
                  </a:lnTo>
                  <a:cubicBezTo>
                    <a:pt x="0" y="45856"/>
                    <a:pt x="6575" y="29983"/>
                    <a:pt x="18279" y="18279"/>
                  </a:cubicBezTo>
                  <a:cubicBezTo>
                    <a:pt x="29983" y="6575"/>
                    <a:pt x="45856" y="0"/>
                    <a:pt x="62408" y="0"/>
                  </a:cubicBezTo>
                  <a:close/>
                </a:path>
              </a:pathLst>
            </a:custGeom>
            <a:solidFill>
              <a:srgbClr val="DDD7D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834515" cy="992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523395" y="6055848"/>
            <a:ext cx="6880926" cy="50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7"/>
              </a:lnSpc>
            </a:pPr>
            <a:r>
              <a:rPr lang="en-US" sz="3155" spc="-236" b="true">
                <a:solidFill>
                  <a:srgbClr val="453C2A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Backend: Java com Spring Boot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23395" y="6956729"/>
            <a:ext cx="6032393" cy="1470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453C2A"/>
                </a:solidFill>
                <a:latin typeface="Open Sans"/>
                <a:ea typeface="Open Sans"/>
                <a:cs typeface="Open Sans"/>
                <a:sym typeface="Open Sans"/>
              </a:rPr>
              <a:t>Java, combinada com Spring Boot, oferece uma infraestrutura sólida, escalável e segura, ideal para o desenvolvimento de aplicações backend robustas.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656995" y="1458847"/>
            <a:ext cx="6326718" cy="3382214"/>
            <a:chOff x="0" y="0"/>
            <a:chExt cx="1834515" cy="980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34515" cy="980717"/>
            </a:xfrm>
            <a:custGeom>
              <a:avLst/>
              <a:gdLst/>
              <a:ahLst/>
              <a:cxnLst/>
              <a:rect r="r" b="b" t="t" l="l"/>
              <a:pathLst>
                <a:path h="980717" w="1834515">
                  <a:moveTo>
                    <a:pt x="62408" y="0"/>
                  </a:moveTo>
                  <a:lnTo>
                    <a:pt x="1772107" y="0"/>
                  </a:lnTo>
                  <a:cubicBezTo>
                    <a:pt x="1788659" y="0"/>
                    <a:pt x="1804533" y="6575"/>
                    <a:pt x="1816236" y="18279"/>
                  </a:cubicBezTo>
                  <a:cubicBezTo>
                    <a:pt x="1827940" y="29983"/>
                    <a:pt x="1834515" y="45856"/>
                    <a:pt x="1834515" y="62408"/>
                  </a:cubicBezTo>
                  <a:lnTo>
                    <a:pt x="1834515" y="918309"/>
                  </a:lnTo>
                  <a:cubicBezTo>
                    <a:pt x="1834515" y="934861"/>
                    <a:pt x="1827940" y="950735"/>
                    <a:pt x="1816236" y="962439"/>
                  </a:cubicBezTo>
                  <a:cubicBezTo>
                    <a:pt x="1804533" y="974142"/>
                    <a:pt x="1788659" y="980717"/>
                    <a:pt x="1772107" y="980717"/>
                  </a:cubicBezTo>
                  <a:lnTo>
                    <a:pt x="62408" y="980717"/>
                  </a:lnTo>
                  <a:cubicBezTo>
                    <a:pt x="45856" y="980717"/>
                    <a:pt x="29983" y="974142"/>
                    <a:pt x="18279" y="962439"/>
                  </a:cubicBezTo>
                  <a:cubicBezTo>
                    <a:pt x="6575" y="950735"/>
                    <a:pt x="0" y="934861"/>
                    <a:pt x="0" y="918309"/>
                  </a:cubicBezTo>
                  <a:lnTo>
                    <a:pt x="0" y="62408"/>
                  </a:lnTo>
                  <a:cubicBezTo>
                    <a:pt x="0" y="45856"/>
                    <a:pt x="6575" y="29983"/>
                    <a:pt x="18279" y="18279"/>
                  </a:cubicBezTo>
                  <a:cubicBezTo>
                    <a:pt x="29983" y="6575"/>
                    <a:pt x="45856" y="0"/>
                    <a:pt x="62408" y="0"/>
                  </a:cubicBezTo>
                  <a:close/>
                </a:path>
              </a:pathLst>
            </a:custGeom>
            <a:solidFill>
              <a:srgbClr val="DDD7D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834515" cy="1018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951319" y="1672892"/>
            <a:ext cx="6880926" cy="50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7"/>
              </a:lnSpc>
            </a:pPr>
            <a:r>
              <a:rPr lang="en-US" sz="3155" spc="-236" b="true">
                <a:solidFill>
                  <a:srgbClr val="453C2A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Business Intelligence: Power BI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51319" y="2518539"/>
            <a:ext cx="6032393" cy="184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453C2A"/>
                </a:solidFill>
                <a:latin typeface="Open Sans"/>
                <a:ea typeface="Open Sans"/>
                <a:cs typeface="Open Sans"/>
                <a:sym typeface="Open Sans"/>
              </a:rPr>
              <a:t>Power BI é uma ferramenta de BI que facilita a criação de dashboards interativos e visualizações dinâmicas, integrando-se facilmente a diversas fontes de dados para análise e tomada de decisões.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194055" y="-1539575"/>
            <a:ext cx="11030586" cy="9346583"/>
            <a:chOff x="0" y="0"/>
            <a:chExt cx="19050000" cy="16141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67919" y="327025"/>
              <a:ext cx="18314288" cy="10660888"/>
            </a:xfrm>
            <a:custGeom>
              <a:avLst/>
              <a:gdLst/>
              <a:ahLst/>
              <a:cxnLst/>
              <a:rect r="r" b="b" t="t" l="l"/>
              <a:pathLst>
                <a:path h="10660888" w="18314288">
                  <a:moveTo>
                    <a:pt x="18314162" y="10660888"/>
                  </a:moveTo>
                  <a:lnTo>
                    <a:pt x="0" y="10660888"/>
                  </a:lnTo>
                  <a:lnTo>
                    <a:pt x="0" y="0"/>
                  </a:lnTo>
                  <a:lnTo>
                    <a:pt x="18314288" y="0"/>
                  </a:lnTo>
                  <a:lnTo>
                    <a:pt x="18314288" y="10660888"/>
                  </a:lnTo>
                  <a:close/>
                </a:path>
              </a:pathLst>
            </a:custGeom>
            <a:blipFill>
              <a:blip r:embed="rId2"/>
              <a:stretch>
                <a:fillRect l="0" t="-14421" r="0" b="-14421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50000" cy="16141700"/>
            </a:xfrm>
            <a:custGeom>
              <a:avLst/>
              <a:gdLst/>
              <a:ahLst/>
              <a:cxnLst/>
              <a:rect r="r" b="b" t="t" l="l"/>
              <a:pathLst>
                <a:path h="16141700" w="19050000">
                  <a:moveTo>
                    <a:pt x="19050000" y="16141700"/>
                  </a:moveTo>
                  <a:lnTo>
                    <a:pt x="0" y="16141700"/>
                  </a:lnTo>
                  <a:lnTo>
                    <a:pt x="0" y="0"/>
                  </a:lnTo>
                  <a:lnTo>
                    <a:pt x="19050000" y="0"/>
                  </a:lnTo>
                  <a:lnTo>
                    <a:pt x="19050000" y="16141700"/>
                  </a:lnTo>
                  <a:close/>
                </a:path>
              </a:pathLst>
            </a:custGeom>
            <a:blipFill>
              <a:blip r:embed="rId3"/>
              <a:stretch>
                <a:fillRect l="0" t="-9" r="0" b="-9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409638" y="-123638"/>
            <a:ext cx="10599420" cy="4945380"/>
            <a:chOff x="0" y="0"/>
            <a:chExt cx="2791617" cy="13024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1617" cy="1302487"/>
            </a:xfrm>
            <a:custGeom>
              <a:avLst/>
              <a:gdLst/>
              <a:ahLst/>
              <a:cxnLst/>
              <a:rect r="r" b="b" t="t" l="l"/>
              <a:pathLst>
                <a:path h="1302487" w="2791617">
                  <a:moveTo>
                    <a:pt x="0" y="0"/>
                  </a:moveTo>
                  <a:lnTo>
                    <a:pt x="2791617" y="0"/>
                  </a:lnTo>
                  <a:lnTo>
                    <a:pt x="2791617" y="1302487"/>
                  </a:lnTo>
                  <a:lnTo>
                    <a:pt x="0" y="1302487"/>
                  </a:lnTo>
                  <a:close/>
                </a:path>
              </a:pathLst>
            </a:custGeom>
            <a:solidFill>
              <a:srgbClr val="EBE0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91617" cy="1340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580055" y="1028700"/>
            <a:ext cx="2293626" cy="2579743"/>
          </a:xfrm>
          <a:custGeom>
            <a:avLst/>
            <a:gdLst/>
            <a:ahLst/>
            <a:cxnLst/>
            <a:rect r="r" b="b" t="t" l="l"/>
            <a:pathLst>
              <a:path h="2579743" w="2293626">
                <a:moveTo>
                  <a:pt x="0" y="0"/>
                </a:moveTo>
                <a:lnTo>
                  <a:pt x="2293626" y="0"/>
                </a:lnTo>
                <a:lnTo>
                  <a:pt x="2293626" y="2579743"/>
                </a:lnTo>
                <a:lnTo>
                  <a:pt x="0" y="2579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61698" y="1422607"/>
            <a:ext cx="5940183" cy="171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38"/>
              </a:lnSpc>
              <a:spcBef>
                <a:spcPct val="0"/>
              </a:spcBef>
            </a:pPr>
            <a:r>
              <a:rPr lang="en-US" b="true" sz="6322" spc="-474">
                <a:solidFill>
                  <a:srgbClr val="5D53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Diferenciais de  Segurança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83049" y="8289179"/>
            <a:ext cx="7373507" cy="1409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8"/>
              </a:lnSpc>
            </a:pPr>
            <a:r>
              <a:rPr lang="en-US" b="true" sz="2211" spc="-165">
                <a:solidFill>
                  <a:srgbClr val="5D53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segurança é um dos pilares fundamentais do projeto, garantindo que os dados dos clientes e da empresa estejam sempre protegidos.</a:t>
            </a:r>
          </a:p>
          <a:p>
            <a:pPr algn="ctr" marL="0" indent="0" lvl="0">
              <a:lnSpc>
                <a:spcPts val="280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453C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22508">
            <a:off x="4446194" y="4462422"/>
            <a:ext cx="9395550" cy="95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51"/>
              </a:lnSpc>
            </a:pPr>
            <a:r>
              <a:rPr lang="en-US" b="true" sz="6323" spc="-474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Demonstração Funcional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3C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22508">
            <a:off x="4163379" y="1266865"/>
            <a:ext cx="5810746" cy="184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370"/>
              </a:lnSpc>
            </a:pPr>
            <a:r>
              <a:rPr lang="en-US" b="true" sz="6091" spc="-456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Conclusão do projeto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2508">
            <a:off x="10143787" y="1516235"/>
            <a:ext cx="1579721" cy="1606001"/>
          </a:xfrm>
          <a:custGeom>
            <a:avLst/>
            <a:gdLst/>
            <a:ahLst/>
            <a:cxnLst/>
            <a:rect r="r" b="b" t="t" l="l"/>
            <a:pathLst>
              <a:path h="1606001" w="1579721">
                <a:moveTo>
                  <a:pt x="0" y="0"/>
                </a:moveTo>
                <a:lnTo>
                  <a:pt x="1579722" y="0"/>
                </a:lnTo>
                <a:lnTo>
                  <a:pt x="1579722" y="1606002"/>
                </a:lnTo>
                <a:lnTo>
                  <a:pt x="0" y="1606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83482" y="9872210"/>
            <a:ext cx="7299507" cy="41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37"/>
              </a:lnSpc>
              <a:spcBef>
                <a:spcPct val="0"/>
              </a:spcBef>
            </a:pPr>
            <a:r>
              <a:rPr lang="en-US" sz="2627" spc="-197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www.codang.com.br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6648290">
            <a:off x="-8215451" y="2639363"/>
            <a:ext cx="14207153" cy="5875635"/>
          </a:xfrm>
          <a:custGeom>
            <a:avLst/>
            <a:gdLst/>
            <a:ahLst/>
            <a:cxnLst/>
            <a:rect r="r" b="b" t="t" l="l"/>
            <a:pathLst>
              <a:path h="5875635" w="14207153">
                <a:moveTo>
                  <a:pt x="14207153" y="0"/>
                </a:moveTo>
                <a:lnTo>
                  <a:pt x="0" y="0"/>
                </a:lnTo>
                <a:lnTo>
                  <a:pt x="0" y="5875634"/>
                </a:lnTo>
                <a:lnTo>
                  <a:pt x="14207153" y="5875634"/>
                </a:lnTo>
                <a:lnTo>
                  <a:pt x="14207153" y="0"/>
                </a:lnTo>
                <a:close/>
              </a:path>
            </a:pathLst>
          </a:custGeom>
          <a:blipFill>
            <a:blip r:embed="rId4">
              <a:alphaModFix amt="3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7651311">
            <a:off x="9691548" y="6320483"/>
            <a:ext cx="14207153" cy="5875635"/>
          </a:xfrm>
          <a:custGeom>
            <a:avLst/>
            <a:gdLst/>
            <a:ahLst/>
            <a:cxnLst/>
            <a:rect r="r" b="b" t="t" l="l"/>
            <a:pathLst>
              <a:path h="5875635" w="14207153">
                <a:moveTo>
                  <a:pt x="14207153" y="5875634"/>
                </a:moveTo>
                <a:lnTo>
                  <a:pt x="0" y="5875634"/>
                </a:lnTo>
                <a:lnTo>
                  <a:pt x="0" y="0"/>
                </a:lnTo>
                <a:lnTo>
                  <a:pt x="14207153" y="0"/>
                </a:lnTo>
                <a:lnTo>
                  <a:pt x="14207153" y="5875634"/>
                </a:lnTo>
                <a:close/>
              </a:path>
            </a:pathLst>
          </a:custGeom>
          <a:blipFill>
            <a:blip r:embed="rId4">
              <a:alphaModFix amt="1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57475" y="4523081"/>
            <a:ext cx="9387840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projeto de integração tecnológica para micro empresas demonstra como tecnologias avançadas podem otimizar operações, melhorar o atendimento ao cliente e fornecer insights estratégicos que agregam valor ao negócio.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21355" y="6630699"/>
            <a:ext cx="7223760" cy="14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projeto, uma vez concluído, permitirá que a empresa forneça um serviço mais ágil, inovador e personalizado, atendendo com excelência às necessidades de seus clientes.</a:t>
            </a:r>
          </a:p>
          <a:p>
            <a:pPr algn="just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DAGPp3yoQj4</dc:identifier>
  <dcterms:modified xsi:type="dcterms:W3CDTF">2011-08-01T06:04:30Z</dcterms:modified>
  <cp:revision>1</cp:revision>
  <dc:title>Inserir um título</dc:title>
</cp:coreProperties>
</file>